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3"/>
  </p:notesMasterIdLst>
  <p:handoutMasterIdLst>
    <p:handoutMasterId r:id="rId114"/>
  </p:handoutMasterIdLst>
  <p:sldIdLst>
    <p:sldId id="296" r:id="rId5"/>
    <p:sldId id="298" r:id="rId6"/>
    <p:sldId id="301" r:id="rId7"/>
    <p:sldId id="329" r:id="rId8"/>
    <p:sldId id="365" r:id="rId9"/>
    <p:sldId id="370" r:id="rId10"/>
    <p:sldId id="371" r:id="rId11"/>
    <p:sldId id="373" r:id="rId12"/>
    <p:sldId id="372" r:id="rId13"/>
    <p:sldId id="328" r:id="rId14"/>
    <p:sldId id="331" r:id="rId15"/>
    <p:sldId id="420" r:id="rId16"/>
    <p:sldId id="300" r:id="rId17"/>
    <p:sldId id="338" r:id="rId18"/>
    <p:sldId id="345" r:id="rId19"/>
    <p:sldId id="302" r:id="rId20"/>
    <p:sldId id="377" r:id="rId21"/>
    <p:sldId id="340" r:id="rId22"/>
    <p:sldId id="434" r:id="rId23"/>
    <p:sldId id="342" r:id="rId24"/>
    <p:sldId id="341" r:id="rId25"/>
    <p:sldId id="343" r:id="rId26"/>
    <p:sldId id="352" r:id="rId27"/>
    <p:sldId id="366" r:id="rId28"/>
    <p:sldId id="304" r:id="rId29"/>
    <p:sldId id="427" r:id="rId30"/>
    <p:sldId id="349" r:id="rId31"/>
    <p:sldId id="305" r:id="rId32"/>
    <p:sldId id="350" r:id="rId33"/>
    <p:sldId id="346" r:id="rId34"/>
    <p:sldId id="348" r:id="rId35"/>
    <p:sldId id="347" r:id="rId36"/>
    <p:sldId id="344" r:id="rId37"/>
    <p:sldId id="367" r:id="rId38"/>
    <p:sldId id="307" r:id="rId39"/>
    <p:sldId id="353" r:id="rId40"/>
    <p:sldId id="308" r:id="rId41"/>
    <p:sldId id="354" r:id="rId42"/>
    <p:sldId id="355" r:id="rId43"/>
    <p:sldId id="356" r:id="rId44"/>
    <p:sldId id="357" r:id="rId45"/>
    <p:sldId id="421" r:id="rId46"/>
    <p:sldId id="359" r:id="rId47"/>
    <p:sldId id="368" r:id="rId48"/>
    <p:sldId id="310" r:id="rId49"/>
    <p:sldId id="315" r:id="rId50"/>
    <p:sldId id="362" r:id="rId51"/>
    <p:sldId id="376" r:id="rId52"/>
    <p:sldId id="380" r:id="rId53"/>
    <p:sldId id="379" r:id="rId54"/>
    <p:sldId id="361" r:id="rId55"/>
    <p:sldId id="364" r:id="rId56"/>
    <p:sldId id="429" r:id="rId57"/>
    <p:sldId id="422" r:id="rId58"/>
    <p:sldId id="313" r:id="rId59"/>
    <p:sldId id="314" r:id="rId60"/>
    <p:sldId id="375" r:id="rId61"/>
    <p:sldId id="381" r:id="rId62"/>
    <p:sldId id="382" r:id="rId63"/>
    <p:sldId id="383" r:id="rId64"/>
    <p:sldId id="384" r:id="rId65"/>
    <p:sldId id="385" r:id="rId66"/>
    <p:sldId id="430" r:id="rId67"/>
    <p:sldId id="425" r:id="rId68"/>
    <p:sldId id="316" r:id="rId69"/>
    <p:sldId id="317" r:id="rId70"/>
    <p:sldId id="388" r:id="rId71"/>
    <p:sldId id="404" r:id="rId72"/>
    <p:sldId id="389" r:id="rId73"/>
    <p:sldId id="318" r:id="rId74"/>
    <p:sldId id="392" r:id="rId75"/>
    <p:sldId id="391" r:id="rId76"/>
    <p:sldId id="395" r:id="rId77"/>
    <p:sldId id="423" r:id="rId78"/>
    <p:sldId id="396" r:id="rId79"/>
    <p:sldId id="394" r:id="rId80"/>
    <p:sldId id="431" r:id="rId81"/>
    <p:sldId id="319" r:id="rId82"/>
    <p:sldId id="398" r:id="rId83"/>
    <p:sldId id="399" r:id="rId84"/>
    <p:sldId id="320" r:id="rId85"/>
    <p:sldId id="405" r:id="rId86"/>
    <p:sldId id="402" r:id="rId87"/>
    <p:sldId id="321" r:id="rId88"/>
    <p:sldId id="426" r:id="rId89"/>
    <p:sldId id="401" r:id="rId90"/>
    <p:sldId id="432" r:id="rId91"/>
    <p:sldId id="424" r:id="rId92"/>
    <p:sldId id="322" r:id="rId93"/>
    <p:sldId id="324" r:id="rId94"/>
    <p:sldId id="410" r:id="rId95"/>
    <p:sldId id="414" r:id="rId96"/>
    <p:sldId id="418" r:id="rId97"/>
    <p:sldId id="412" r:id="rId98"/>
    <p:sldId id="411" r:id="rId99"/>
    <p:sldId id="409" r:id="rId100"/>
    <p:sldId id="407" r:id="rId101"/>
    <p:sldId id="428" r:id="rId102"/>
    <p:sldId id="433" r:id="rId103"/>
    <p:sldId id="325" r:id="rId104"/>
    <p:sldId id="332" r:id="rId105"/>
    <p:sldId id="327" r:id="rId106"/>
    <p:sldId id="333" r:id="rId107"/>
    <p:sldId id="369" r:id="rId108"/>
    <p:sldId id="334" r:id="rId109"/>
    <p:sldId id="335" r:id="rId110"/>
    <p:sldId id="336" r:id="rId111"/>
    <p:sldId id="262" r:id="rId1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3060">
          <p15:clr>
            <a:srgbClr val="A4A3A4"/>
          </p15:clr>
        </p15:guide>
        <p15:guide id="3" orient="horz" pos="169">
          <p15:clr>
            <a:srgbClr val="A4A3A4"/>
          </p15:clr>
        </p15:guide>
        <p15:guide id="4" orient="horz" pos="2890">
          <p15:clr>
            <a:srgbClr val="A4A3A4"/>
          </p15:clr>
        </p15:guide>
        <p15:guide id="5" orient="horz">
          <p15:clr>
            <a:srgbClr val="A4A3A4"/>
          </p15:clr>
        </p15:guide>
        <p15:guide id="6" orient="horz" pos="622">
          <p15:clr>
            <a:srgbClr val="A4A3A4"/>
          </p15:clr>
        </p15:guide>
        <p15:guide id="7" orient="horz" pos="1575">
          <p15:clr>
            <a:srgbClr val="A4A3A4"/>
          </p15:clr>
        </p15:guide>
        <p15:guide id="8" orient="horz" pos="868">
          <p15:clr>
            <a:srgbClr val="A4A3A4"/>
          </p15:clr>
        </p15:guide>
        <p15:guide id="9" pos="2835">
          <p15:clr>
            <a:srgbClr val="A4A3A4"/>
          </p15:clr>
        </p15:guide>
        <p15:guide id="10" pos="5583">
          <p15:clr>
            <a:srgbClr val="A4A3A4"/>
          </p15:clr>
        </p15:guide>
        <p15:guide id="11" pos="158">
          <p15:clr>
            <a:srgbClr val="A4A3A4"/>
          </p15:clr>
        </p15:guide>
        <p15:guide id="12" pos="5012">
          <p15:clr>
            <a:srgbClr val="A4A3A4"/>
          </p15:clr>
        </p15:guide>
        <p15:guide id="13" pos="1651">
          <p15:clr>
            <a:srgbClr val="A4A3A4"/>
          </p15:clr>
        </p15:guide>
        <p15:guide id="14" pos="2744">
          <p15:clr>
            <a:srgbClr val="A4A3A4"/>
          </p15:clr>
        </p15:guide>
        <p15:guide id="15" pos="5465">
          <p15:clr>
            <a:srgbClr val="A4A3A4"/>
          </p15:clr>
        </p15:guide>
        <p15:guide id="16" pos="956">
          <p15:clr>
            <a:srgbClr val="A4A3A4"/>
          </p15:clr>
        </p15:guide>
        <p15:guide id="17" pos="2562">
          <p15:clr>
            <a:srgbClr val="A4A3A4"/>
          </p15:clr>
        </p15:guide>
        <p15:guide id="18" pos="325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68DBF29-173B-1EE4-E980-EBF86C79181A}" name="Editor" initials="ED" userId="Editor" providerId="None"/>
  <p188:author id="{5AAFC92D-9FE4-6224-DB92-D38F71F1B91E}" name="Charlotte Marshall" initials="CM" userId="S::CMarshall@wvr.ac.uk::26662467-46c4-4970-a661-ad1eccb07030" providerId="AD"/>
  <p188:author id="{B9B2AA58-EA5F-994E-683A-A25E2F089DD3}" name="Charlotte Marshall" initials="CM" userId="S::cmarshall_wvr.ac.uk#ext#@aoctenant.onmicrosoft.com::78b8b491-001a-4c72-ab68-5483abfd28c4" providerId="AD"/>
  <p188:author id="{C658795E-CF7B-F582-0AC2-ECFE4AFCAF9A}" name="Sue Lownsbrough" initials="SL" userId="45a52c9647afb29f" providerId="Windows Live"/>
  <p188:author id="{473F2D82-C3C3-DDA7-9377-E23167EA6B6B}" name="Elise James" initials="EJ" userId="42537d0e53cac1b1" providerId="Windows Live"/>
  <p188:author id="{6BEE51D8-7DFA-0C73-07A6-B6FDEC75D2C7}" name="Sharon Moore" initials="SM" userId="11e493e1b6637736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1C41"/>
    <a:srgbClr val="0071F8"/>
    <a:srgbClr val="00A068"/>
    <a:srgbClr val="BE0064"/>
    <a:srgbClr val="FEB9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BD5F9C-A979-40E4-BEC8-A87B07EF022B}" v="2" dt="2025-07-03T13:23:03.7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817" autoAdjust="0"/>
    <p:restoredTop sz="94719"/>
  </p:normalViewPr>
  <p:slideViewPr>
    <p:cSldViewPr snapToGrid="0">
      <p:cViewPr varScale="1">
        <p:scale>
          <a:sx n="78" d="100"/>
          <a:sy n="78" d="100"/>
        </p:scale>
        <p:origin x="588" y="52"/>
      </p:cViewPr>
      <p:guideLst>
        <p:guide orient="horz" pos="1620"/>
        <p:guide orient="horz" pos="3060"/>
        <p:guide orient="horz" pos="169"/>
        <p:guide orient="horz" pos="2890"/>
        <p:guide orient="horz"/>
        <p:guide orient="horz" pos="622"/>
        <p:guide orient="horz" pos="1575"/>
        <p:guide orient="horz" pos="868"/>
        <p:guide pos="2835"/>
        <p:guide pos="5583"/>
        <p:guide pos="158"/>
        <p:guide pos="5012"/>
        <p:guide pos="1651"/>
        <p:guide pos="2744"/>
        <p:guide pos="5465"/>
        <p:guide pos="956"/>
        <p:guide pos="2562"/>
        <p:guide pos="325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117" Type="http://schemas.openxmlformats.org/officeDocument/2006/relationships/theme" Target="theme/theme1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84" Type="http://schemas.openxmlformats.org/officeDocument/2006/relationships/slide" Target="slides/slide80.xml"/><Relationship Id="rId89" Type="http://schemas.openxmlformats.org/officeDocument/2006/relationships/slide" Target="slides/slide85.xml"/><Relationship Id="rId112" Type="http://schemas.openxmlformats.org/officeDocument/2006/relationships/slide" Target="slides/slide108.xml"/><Relationship Id="rId16" Type="http://schemas.openxmlformats.org/officeDocument/2006/relationships/slide" Target="slides/slide12.xml"/><Relationship Id="rId107" Type="http://schemas.openxmlformats.org/officeDocument/2006/relationships/slide" Target="slides/slide103.xml"/><Relationship Id="rId11" Type="http://schemas.openxmlformats.org/officeDocument/2006/relationships/slide" Target="slides/slide7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74" Type="http://schemas.openxmlformats.org/officeDocument/2006/relationships/slide" Target="slides/slide70.xml"/><Relationship Id="rId79" Type="http://schemas.openxmlformats.org/officeDocument/2006/relationships/slide" Target="slides/slide75.xml"/><Relationship Id="rId102" Type="http://schemas.openxmlformats.org/officeDocument/2006/relationships/slide" Target="slides/slide98.xml"/><Relationship Id="rId5" Type="http://schemas.openxmlformats.org/officeDocument/2006/relationships/slide" Target="slides/slide1.xml"/><Relationship Id="rId90" Type="http://schemas.openxmlformats.org/officeDocument/2006/relationships/slide" Target="slides/slide86.xml"/><Relationship Id="rId95" Type="http://schemas.openxmlformats.org/officeDocument/2006/relationships/slide" Target="slides/slide91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113" Type="http://schemas.openxmlformats.org/officeDocument/2006/relationships/notesMaster" Target="notesMasters/notesMaster1.xml"/><Relationship Id="rId118" Type="http://schemas.openxmlformats.org/officeDocument/2006/relationships/tableStyles" Target="tableStyles.xml"/><Relationship Id="rId80" Type="http://schemas.openxmlformats.org/officeDocument/2006/relationships/slide" Target="slides/slide76.xml"/><Relationship Id="rId85" Type="http://schemas.openxmlformats.org/officeDocument/2006/relationships/slide" Target="slides/slide81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59" Type="http://schemas.openxmlformats.org/officeDocument/2006/relationships/slide" Target="slides/slide55.xml"/><Relationship Id="rId103" Type="http://schemas.openxmlformats.org/officeDocument/2006/relationships/slide" Target="slides/slide99.xml"/><Relationship Id="rId108" Type="http://schemas.openxmlformats.org/officeDocument/2006/relationships/slide" Target="slides/slide104.xml"/><Relationship Id="rId54" Type="http://schemas.openxmlformats.org/officeDocument/2006/relationships/slide" Target="slides/slide50.xml"/><Relationship Id="rId70" Type="http://schemas.openxmlformats.org/officeDocument/2006/relationships/slide" Target="slides/slide66.xml"/><Relationship Id="rId75" Type="http://schemas.openxmlformats.org/officeDocument/2006/relationships/slide" Target="slides/slide71.xml"/><Relationship Id="rId91" Type="http://schemas.openxmlformats.org/officeDocument/2006/relationships/slide" Target="slides/slide87.xml"/><Relationship Id="rId96" Type="http://schemas.openxmlformats.org/officeDocument/2006/relationships/slide" Target="slides/slide9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49" Type="http://schemas.openxmlformats.org/officeDocument/2006/relationships/slide" Target="slides/slide45.xml"/><Relationship Id="rId114" Type="http://schemas.openxmlformats.org/officeDocument/2006/relationships/handoutMaster" Target="handoutMasters/handoutMaster1.xml"/><Relationship Id="rId119" Type="http://schemas.microsoft.com/office/2016/11/relationships/changesInfo" Target="changesInfos/changesInfo1.xml"/><Relationship Id="rId44" Type="http://schemas.openxmlformats.org/officeDocument/2006/relationships/slide" Target="slides/slide40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81" Type="http://schemas.openxmlformats.org/officeDocument/2006/relationships/slide" Target="slides/slide77.xml"/><Relationship Id="rId86" Type="http://schemas.openxmlformats.org/officeDocument/2006/relationships/slide" Target="slides/slide8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109" Type="http://schemas.openxmlformats.org/officeDocument/2006/relationships/slide" Target="slides/slide10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6" Type="http://schemas.openxmlformats.org/officeDocument/2006/relationships/slide" Target="slides/slide72.xml"/><Relationship Id="rId97" Type="http://schemas.openxmlformats.org/officeDocument/2006/relationships/slide" Target="slides/slide93.xml"/><Relationship Id="rId104" Type="http://schemas.openxmlformats.org/officeDocument/2006/relationships/slide" Target="slides/slide100.xml"/><Relationship Id="rId120" Type="http://schemas.microsoft.com/office/2015/10/relationships/revisionInfo" Target="revisionInfo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92" Type="http://schemas.openxmlformats.org/officeDocument/2006/relationships/slide" Target="slides/slide88.xml"/><Relationship Id="rId2" Type="http://schemas.openxmlformats.org/officeDocument/2006/relationships/customXml" Target="../customXml/item2.xml"/><Relationship Id="rId29" Type="http://schemas.openxmlformats.org/officeDocument/2006/relationships/slide" Target="slides/slide25.xml"/><Relationship Id="rId24" Type="http://schemas.openxmlformats.org/officeDocument/2006/relationships/slide" Target="slides/slide20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66" Type="http://schemas.openxmlformats.org/officeDocument/2006/relationships/slide" Target="slides/slide62.xml"/><Relationship Id="rId87" Type="http://schemas.openxmlformats.org/officeDocument/2006/relationships/slide" Target="slides/slide83.xml"/><Relationship Id="rId110" Type="http://schemas.openxmlformats.org/officeDocument/2006/relationships/slide" Target="slides/slide106.xml"/><Relationship Id="rId115" Type="http://schemas.openxmlformats.org/officeDocument/2006/relationships/presProps" Target="presProps.xml"/><Relationship Id="rId61" Type="http://schemas.openxmlformats.org/officeDocument/2006/relationships/slide" Target="slides/slide57.xml"/><Relationship Id="rId82" Type="http://schemas.openxmlformats.org/officeDocument/2006/relationships/slide" Target="slides/slide78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56" Type="http://schemas.openxmlformats.org/officeDocument/2006/relationships/slide" Target="slides/slide52.xml"/><Relationship Id="rId77" Type="http://schemas.openxmlformats.org/officeDocument/2006/relationships/slide" Target="slides/slide73.xml"/><Relationship Id="rId100" Type="http://schemas.openxmlformats.org/officeDocument/2006/relationships/slide" Target="slides/slide96.xml"/><Relationship Id="rId105" Type="http://schemas.openxmlformats.org/officeDocument/2006/relationships/slide" Target="slides/slide10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93" Type="http://schemas.openxmlformats.org/officeDocument/2006/relationships/slide" Target="slides/slide89.xml"/><Relationship Id="rId98" Type="http://schemas.openxmlformats.org/officeDocument/2006/relationships/slide" Target="slides/slide94.xml"/><Relationship Id="rId121" Type="http://schemas.microsoft.com/office/2018/10/relationships/authors" Target="authors.xml"/><Relationship Id="rId3" Type="http://schemas.openxmlformats.org/officeDocument/2006/relationships/customXml" Target="../customXml/item3.xml"/><Relationship Id="rId25" Type="http://schemas.openxmlformats.org/officeDocument/2006/relationships/slide" Target="slides/slide21.xml"/><Relationship Id="rId46" Type="http://schemas.openxmlformats.org/officeDocument/2006/relationships/slide" Target="slides/slide42.xml"/><Relationship Id="rId67" Type="http://schemas.openxmlformats.org/officeDocument/2006/relationships/slide" Target="slides/slide63.xml"/><Relationship Id="rId116" Type="http://schemas.openxmlformats.org/officeDocument/2006/relationships/viewProps" Target="viewProp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62" Type="http://schemas.openxmlformats.org/officeDocument/2006/relationships/slide" Target="slides/slide58.xml"/><Relationship Id="rId83" Type="http://schemas.openxmlformats.org/officeDocument/2006/relationships/slide" Target="slides/slide79.xml"/><Relationship Id="rId88" Type="http://schemas.openxmlformats.org/officeDocument/2006/relationships/slide" Target="slides/slide84.xml"/><Relationship Id="rId111" Type="http://schemas.openxmlformats.org/officeDocument/2006/relationships/slide" Target="slides/slide107.xml"/><Relationship Id="rId15" Type="http://schemas.openxmlformats.org/officeDocument/2006/relationships/slide" Target="slides/slide11.xml"/><Relationship Id="rId36" Type="http://schemas.openxmlformats.org/officeDocument/2006/relationships/slide" Target="slides/slide32.xml"/><Relationship Id="rId57" Type="http://schemas.openxmlformats.org/officeDocument/2006/relationships/slide" Target="slides/slide53.xml"/><Relationship Id="rId106" Type="http://schemas.openxmlformats.org/officeDocument/2006/relationships/slide" Target="slides/slide102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52" Type="http://schemas.openxmlformats.org/officeDocument/2006/relationships/slide" Target="slides/slide48.xml"/><Relationship Id="rId73" Type="http://schemas.openxmlformats.org/officeDocument/2006/relationships/slide" Target="slides/slide69.xml"/><Relationship Id="rId78" Type="http://schemas.openxmlformats.org/officeDocument/2006/relationships/slide" Target="slides/slide74.xml"/><Relationship Id="rId94" Type="http://schemas.openxmlformats.org/officeDocument/2006/relationships/slide" Target="slides/slide90.xml"/><Relationship Id="rId99" Type="http://schemas.openxmlformats.org/officeDocument/2006/relationships/slide" Target="slides/slide95.xml"/><Relationship Id="rId101" Type="http://schemas.openxmlformats.org/officeDocument/2006/relationships/slide" Target="slides/slide9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ron Moore" userId="11e493e1b6637736" providerId="LiveId" clId="{EEA9F799-C3A0-45E7-9A38-C9D011F53BEB}"/>
    <pc:docChg chg="modSld">
      <pc:chgData name="Sharon Moore" userId="11e493e1b6637736" providerId="LiveId" clId="{EEA9F799-C3A0-45E7-9A38-C9D011F53BEB}" dt="2025-06-25T13:31:14.789" v="2" actId="13926"/>
      <pc:docMkLst>
        <pc:docMk/>
      </pc:docMkLst>
      <pc:sldChg chg="modSp mod">
        <pc:chgData name="Sharon Moore" userId="11e493e1b6637736" providerId="LiveId" clId="{EEA9F799-C3A0-45E7-9A38-C9D011F53BEB}" dt="2025-06-25T13:31:14.789" v="2" actId="13926"/>
        <pc:sldMkLst>
          <pc:docMk/>
          <pc:sldMk cId="637379152" sldId="369"/>
        </pc:sldMkLst>
        <pc:spChg chg="mod">
          <ac:chgData name="Sharon Moore" userId="11e493e1b6637736" providerId="LiveId" clId="{EEA9F799-C3A0-45E7-9A38-C9D011F53BEB}" dt="2025-06-25T13:31:14.789" v="2" actId="13926"/>
          <ac:spMkLst>
            <pc:docMk/>
            <pc:sldMk cId="637379152" sldId="369"/>
            <ac:spMk id="3" creationId="{E1B66185-F3A8-4F23-19E1-FD543955E612}"/>
          </ac:spMkLst>
        </pc:spChg>
      </pc:sldChg>
      <pc:sldChg chg="modSp mod">
        <pc:chgData name="Sharon Moore" userId="11e493e1b6637736" providerId="LiveId" clId="{EEA9F799-C3A0-45E7-9A38-C9D011F53BEB}" dt="2025-06-25T13:30:09.834" v="1" actId="13926"/>
        <pc:sldMkLst>
          <pc:docMk/>
          <pc:sldMk cId="3654886330" sldId="385"/>
        </pc:sldMkLst>
        <pc:spChg chg="mod">
          <ac:chgData name="Sharon Moore" userId="11e493e1b6637736" providerId="LiveId" clId="{EEA9F799-C3A0-45E7-9A38-C9D011F53BEB}" dt="2025-06-25T13:30:09.834" v="1" actId="13926"/>
          <ac:spMkLst>
            <pc:docMk/>
            <pc:sldMk cId="3654886330" sldId="385"/>
            <ac:spMk id="5" creationId="{5C724F1C-2000-1428-C27A-1A6FB28DE03F}"/>
          </ac:spMkLst>
        </pc:spChg>
      </pc:sldChg>
    </pc:docChg>
  </pc:docChgLst>
  <pc:docChgLst>
    <pc:chgData name="Nicola Susans" userId="4da5c4f3-9bda-4b43-a02a-af3285e542de" providerId="ADAL" clId="{95BD5F9C-A979-40E4-BEC8-A87B07EF022B}"/>
    <pc:docChg chg="modSld">
      <pc:chgData name="Nicola Susans" userId="4da5c4f3-9bda-4b43-a02a-af3285e542de" providerId="ADAL" clId="{95BD5F9C-A979-40E4-BEC8-A87B07EF022B}" dt="2025-07-03T13:36:21.823" v="89" actId="962"/>
      <pc:docMkLst>
        <pc:docMk/>
      </pc:docMkLst>
      <pc:sldChg chg="modSp mod">
        <pc:chgData name="Nicola Susans" userId="4da5c4f3-9bda-4b43-a02a-af3285e542de" providerId="ADAL" clId="{95BD5F9C-A979-40E4-BEC8-A87B07EF022B}" dt="2025-07-03T13:36:21.823" v="89" actId="962"/>
        <pc:sldMkLst>
          <pc:docMk/>
          <pc:sldMk cId="3269314659" sldId="262"/>
        </pc:sldMkLst>
        <pc:picChg chg="mod">
          <ac:chgData name="Nicola Susans" userId="4da5c4f3-9bda-4b43-a02a-af3285e542de" providerId="ADAL" clId="{95BD5F9C-A979-40E4-BEC8-A87B07EF022B}" dt="2025-07-03T13:36:21.823" v="89" actId="962"/>
          <ac:picMkLst>
            <pc:docMk/>
            <pc:sldMk cId="3269314659" sldId="262"/>
            <ac:picMk id="2" creationId="{4647E336-2712-17FC-4475-C60909C4F15C}"/>
          </ac:picMkLst>
        </pc:picChg>
      </pc:sldChg>
      <pc:sldChg chg="modSp mod">
        <pc:chgData name="Nicola Susans" userId="4da5c4f3-9bda-4b43-a02a-af3285e542de" providerId="ADAL" clId="{95BD5F9C-A979-40E4-BEC8-A87B07EF022B}" dt="2025-07-03T13:30:28.268" v="0" actId="113"/>
        <pc:sldMkLst>
          <pc:docMk/>
          <pc:sldMk cId="655046177" sldId="389"/>
        </pc:sldMkLst>
        <pc:spChg chg="mod">
          <ac:chgData name="Nicola Susans" userId="4da5c4f3-9bda-4b43-a02a-af3285e542de" providerId="ADAL" clId="{95BD5F9C-A979-40E4-BEC8-A87B07EF022B}" dt="2025-07-03T13:30:28.268" v="0" actId="113"/>
          <ac:spMkLst>
            <pc:docMk/>
            <pc:sldMk cId="655046177" sldId="389"/>
            <ac:spMk id="5" creationId="{0B23D1B8-9ACA-B380-7147-7A69023F278D}"/>
          </ac:spMkLst>
        </pc:spChg>
      </pc:sldChg>
    </pc:docChg>
  </pc:docChgLst>
  <pc:docChgLst>
    <pc:chgData name="Charlotte Marshall" userId="S::cmarshall_wvr.ac.uk#ext#@aoctenant.onmicrosoft.com::78b8b491-001a-4c72-ab68-5483abfd28c4" providerId="AD" clId="Web-{203BEB28-E287-5644-A5E1-904DC8B3F937}"/>
    <pc:docChg chg="modSld">
      <pc:chgData name="Charlotte Marshall" userId="S::cmarshall_wvr.ac.uk#ext#@aoctenant.onmicrosoft.com::78b8b491-001a-4c72-ab68-5483abfd28c4" providerId="AD" clId="Web-{203BEB28-E287-5644-A5E1-904DC8B3F937}" dt="2025-06-25T13:05:00.246" v="0" actId="20577"/>
      <pc:docMkLst>
        <pc:docMk/>
      </pc:docMkLst>
      <pc:sldChg chg="modSp">
        <pc:chgData name="Charlotte Marshall" userId="S::cmarshall_wvr.ac.uk#ext#@aoctenant.onmicrosoft.com::78b8b491-001a-4c72-ab68-5483abfd28c4" providerId="AD" clId="Web-{203BEB28-E287-5644-A5E1-904DC8B3F937}" dt="2025-06-25T13:05:00.246" v="0" actId="20577"/>
        <pc:sldMkLst>
          <pc:docMk/>
          <pc:sldMk cId="3654886330" sldId="385"/>
        </pc:sldMkLst>
        <pc:spChg chg="mod">
          <ac:chgData name="Charlotte Marshall" userId="S::cmarshall_wvr.ac.uk#ext#@aoctenant.onmicrosoft.com::78b8b491-001a-4c72-ab68-5483abfd28c4" providerId="AD" clId="Web-{203BEB28-E287-5644-A5E1-904DC8B3F937}" dt="2025-06-25T13:05:00.246" v="0" actId="20577"/>
          <ac:spMkLst>
            <pc:docMk/>
            <pc:sldMk cId="3654886330" sldId="385"/>
            <ac:spMk id="5" creationId="{5C724F1C-2000-1428-C27A-1A6FB28DE03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B82452-3B3D-4B10-B5B2-216C3ED6E0C1}" type="datetimeFigureOut">
              <a:rPr lang="en-GB" smtClean="0"/>
              <a:pPr/>
              <a:t>03/07/2025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11B1AA-12AD-4BCD-8A84-BE258AB1E1E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97049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3A1484-528B-4725-8337-7ACDB6138B8F}" type="datetimeFigureOut">
              <a:rPr lang="en-GB" smtClean="0"/>
              <a:pPr/>
              <a:t>03/07/2025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20340D-206C-4C41-A35B-4D72CE2F2B8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5619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9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00984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108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19719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60592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F21186-9A47-DD27-9BC7-40033B5CA2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333765F-F47E-EEA8-38A5-7479CD62F8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74EC6AD-99C7-B7E9-A9D3-228C5A9829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49FD98-9E37-7DDA-81EA-2E14DCF923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35444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07339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0988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74291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51902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25E12E-F5DC-3D21-8CDA-EC74B71715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34A1860-43B1-D9D3-F264-BA1A4EF5BF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E711793-003F-9DC9-27C0-D7B0EB6C0A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9A12BE-B079-658E-D47E-F93AF7F46A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74004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492238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379C08-2DB5-4BEA-F1A5-B0F62EB21F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3283603-F2C2-4584-6FB2-5DE6D2462A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D2C9455-C009-8DF8-4BC0-310D3B2E87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6F6802-638A-6C2E-AA1B-EA434259F6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4743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59559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216789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140346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581406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121490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2C0D0C-DFE5-CBA5-ACC6-2ADB42B07F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CBD5455-52C2-E32C-2A6B-F043543FB85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F244F21-46B2-6DB3-5E4F-03AC0B2150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7CCB3F-25B2-2DFD-F89E-9F08478FD1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261044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433625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4996ED-7F02-C708-E242-13F22CCD3B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9DDB19B-2286-96B8-5D86-3DB9A3AFD1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AE63BC-C744-2990-42F3-CE4A992AB6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FC0E6D-6A3C-0DB3-B7AF-2F64C3099C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065408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97151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90968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90051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157723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440646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182499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00722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214295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1FE8EA-CFB8-04F9-111F-CFE90ADAB0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2B02AB-51F4-54ED-2FC0-C9017292DE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C11EDA9-B8A3-8473-8036-1759666D72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75E1F1-00F6-858F-03B7-518A54059C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504740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952940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37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728559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43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536215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B7FA3A-1981-919E-EEEE-21154EF3ED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8AD1AC0-018C-2259-7DD6-75A8428487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0F1D0C6-786A-541D-D9ED-DF0F1D7D10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639336-5814-B108-FB76-8F75369924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44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293692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45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6910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397714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46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8505530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3FCAE7-E0BF-341F-402E-E9584A304C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5B4AD4-0F01-F73F-7C0A-792EA77DE3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0883BD7-18A0-77F0-5CFC-B09F4CF0B2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48B6C7-0860-08EA-ED6D-5FFA465228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48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283461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D2B56F-C1EC-1F61-985E-1D79D5F0E0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494D4F3-C8B3-243F-254C-B3B3054276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D067D85-1D5A-623A-ED46-1706D5C6DD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BB6C82-55D0-7FDE-F126-C6E0F4910C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49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672399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675A82-0057-C7B0-9738-EC7274D2B6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240E93A-1EB2-C066-F62C-624C37AE5B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DDA6DB9-3D05-7DF8-50D2-ACF5EE2F9C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76B6D9-B613-E93C-E91D-EC5E837A09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50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975404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51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926123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52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75032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21F1DB-F4C7-E9B0-49E8-311F844C9D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BFBE34E-76A6-9916-938E-74B6282312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1B17EAA-6A10-602F-9229-65338D5430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681F02-9B06-4592-9D8C-CF60F2F767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53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5548206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431A61-5E9B-4FF6-AF4D-2746D383C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1D96F0-3B8A-863D-B5C1-AE73205788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9096705-187F-7686-B048-BFEBBC83F6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F2BE1D-846F-1DCA-A47B-688CB4BEF3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54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4088842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55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850177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56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96983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4131BD-C224-E7BC-2C92-C15E1C06F4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6C19F1D-89AC-89CC-7C92-78AFEB65E1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0E9B50D-3C05-06E0-7D64-4B7168F8D8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1AD7AF-39B3-BF1D-53F5-422AAE4E9E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8645206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5A23C1-660F-C52A-921A-630B8C4095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A016AC1-C798-3290-8EFD-3340BC982D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64A7E4E-53EF-3B7B-ECC8-031A6BAC81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ABB798-2C5C-CA86-D571-2F5C259C94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57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767716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3EB222-1D7C-101F-EC1A-6E450445C2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6E0188B-B99A-BF96-DB04-71B452A760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B96D100-2443-2F19-D585-AA46DC44ED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834FE1-F3D4-8978-210B-8CABD8B139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58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9940509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1C7720-5B9B-1BE4-63A1-D36A47C105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EB7E913-E554-142B-A890-B7CFC90158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2276B3D-F1B5-8BC8-2280-88BBC63D00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A04CD5-320D-F91C-EF30-4A3BB86EC2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59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7215218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9F12C0-E7DC-163C-7488-5970E4692F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9BACB4C-5CCD-710E-06A5-F65D7E59E8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B1D1BD4-8370-AA2E-712E-BADBF87874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1708B5-AFCE-92EB-5C69-0885A34443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60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6409582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EDE6EA-F6AD-D0DA-7B48-081B1D9079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FE60877-CFD7-3C88-9A8E-B3F79766DA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66279D6-01ED-6EE6-664E-4DDF903118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9EA056-02C1-7FC0-C7C6-9BA75D5D0C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61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6963275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3ECE38-ECC1-8A12-4680-642CFF4597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83FA1B7-0A4F-B5BD-7D82-ECE1D0EE9C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72ABAC0-34F9-6A96-AB41-19BB0C5E63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820822-DAEF-0ED5-FF04-A9A9B77F59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62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5682960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5A82A0-2238-DEF8-B725-6705D8AEAE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0AE5618-B192-BB4E-81BB-F7F8B86B95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0A386B-F623-6AAD-6B6A-985BAFF883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4E3EEC-51F9-BEF1-B10C-478B177040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63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8473925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879698-A598-6A03-824D-BA4E595C6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9232471-FAAE-079E-325F-BCFCD49260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8973283-6420-C0B0-01B6-0B191AFED6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305F97-C575-3CB6-629E-121BE70EFF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64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8760765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65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651655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66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10515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E9D51F-11A7-08A6-D791-1ECD8631FE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B327F47-3B2A-26AC-5AD4-7A03BBBFD4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38E8A7-5D56-FF6D-028D-B75913B073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C4437A-CF83-4445-AA15-D8C377C145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2508883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3761F4-5E8D-2EF5-DB1A-FDDFEF9304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838EF62-D280-A8B5-D74A-E03DFC9AA2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E3F92F-40D7-E327-9660-082E5D6330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9F6C81-6001-0E54-FE58-325AC10CF5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67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3265322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9C0C8C-5C7E-8432-44D8-97F1E7284A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FF45E19-62F7-A9E0-883D-C22810A712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47B1673-8D5E-C7BA-109B-C38F5F6801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B038E1-F5BA-DDFE-0F55-E65C9A9F27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68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9312595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ED11E8-6046-5120-46BF-C38D8B8E21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2810DC3-C45C-86B1-EC0F-BC6286BC18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EB47B78-9F0E-2EB8-39AA-E82C339FBB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FA0ED6-2209-AF66-9E2A-F2849E2A97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69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7514060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70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8035397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3B597D-77A8-2FDE-4C39-8C79F449DD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0A80183-6670-EC03-735F-712D52A760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6A8643D-602C-CF67-11FA-6FE166223D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614DCA-AE6D-7278-55E5-5B7DB71614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71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6552750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782030-156B-609C-E18D-BD62DAFFBD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203FCBA-4574-6FE5-3105-6293F6C321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22CBA5C-87C2-D484-F02B-5D5FC5705D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6313EB-8E1B-2513-5AF6-D9A59A96EA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72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341186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CF4BBC-5FAC-FDA3-A46E-0CC0DC2D34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03A5F9-B9A8-9FAE-01B9-0550E6536C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9EFDF3D-AA8A-CF82-2469-FF4F61926A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C13709-D0D2-E65A-97D2-17179194DE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73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5407582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B112BF-33C5-5AF0-FF31-6DE45865D8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07D6570-9F2A-C27B-0566-8840304BAF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001FCEC-A611-AF86-BD35-5C3C64EC94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3A404D-2486-0CE4-B6CA-FB1D28089E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74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44412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27ECC9-0FA1-A6E1-7994-B7BE9C577F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EC7A7DD-5574-FE33-8F4F-5BD932FB7DC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13D7443-5FC7-5636-143C-3955474278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0CD032-102A-0AD2-7921-C87C4F6C2E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75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6202713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ABA2E6-4D1D-4802-BAE9-FC69633B6D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A011A2E-59C9-0CC3-2FF6-8D851AFFF1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01BDD2F-6E23-6BFA-7FFA-AC1B9BF730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C4F532-3F86-695F-EDE5-FE5DA64D78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76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40777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F480F5-D3CC-41A0-357D-06BD531D92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8EAE539-CB30-DE33-8159-9C2C163569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10792BF-7700-7887-0D76-AF5DC629A1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66DA2D-0918-F9BC-BD11-8A99B00626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494913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A205C7-F994-83FE-1DB6-64746E0CCE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42CBF6D-BE37-8724-F122-77D098115A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D330FD0-E177-1F3E-30F7-D00B5588E8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69F423-5945-CE5D-0541-FC4D08E4FF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77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8763477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78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287976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32DF06-9CDB-7A09-0993-F3FB8B312E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F537D4-D197-6606-BB82-12EDFA36AB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2AA5EB9-AF05-DC16-5107-02E4B1B7BA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C43AD9-1188-3D38-2541-F51F4A2086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79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3349281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520C29-F715-E2EA-C301-FBAD9A2BD8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173D2D9-73CD-907C-F241-E297C832AE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8FB4037-FDDB-EB5B-62FB-7F64F75608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E8E394-8C17-E303-0642-9CAA0F1C26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80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32067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81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9495493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2E8C89-5F34-14D8-4788-DAA0B61136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707C4D1-4BCB-4BAF-63BB-D2814B0481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36B865D-FB35-EEF4-1563-FE1A5F5CF5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DA317A-546E-4609-6FD7-F5A55FCA5B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82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7206317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8BC17F-B5AA-DBCC-A8AB-15A32A3B40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3A40487-C7DD-C4FD-EF9D-F0399442F9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2BF458F-D372-042B-320E-AFC8822DB9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AFC143-FF92-7C08-AE40-F84B38D3EE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83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837463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84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4185788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5B8B1A-E062-22A6-9BCB-4904D9BBA5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35A2BC1-CE76-B089-C1E4-2C0F0BAE81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9A07596-61EA-28C9-68CF-C1AA863B51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A4A47E-7261-A181-89AF-6941AD2E7B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85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2242774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C88CA6-88FB-DA34-90BB-11D000F4AA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7856FE6-3E72-7975-9CBE-888F070290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3A31F78-499C-441C-C7C1-0B6A4F3BC7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4C8252-5E2E-5581-6699-BE8D938AC5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86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30282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8D38CA-565F-7C79-91AB-B587FF085E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C8A67E1-EB8E-5C9B-ECAD-81BE1E3BCA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6E91F0-0BEC-7555-2A8D-2644C74163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BD8C79-E054-AE50-4E2F-70FC2D2C94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5180878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76EE48-2FC5-3ED7-17EA-0108C5456E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EDB0A3C-751D-8339-E2B1-400E41A7DC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7B94C1-5274-037D-E78B-58C300B431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DB4412-1F96-5A0C-F82C-4FA7DCC3B66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87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1383318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8EBE45-2FBD-399E-AF6E-65242C0A29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EB3DCC8-E827-7560-E9E7-67DAC0CBC6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DB0CFBC-56ED-6D8D-3D7E-EF7BE4EEFE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CFFB85-A7B8-E59A-BFA2-8EF65752BD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88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3802820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89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7735188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90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1385836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AEE325-D872-7922-B684-2009EA5E7F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92609F-3138-A14F-27AF-302BD41E45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AE6363B-078A-A816-AFAF-2898B8741D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9E7247-5378-DB24-2C9F-20EC585575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91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7968809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14652A-249C-4509-1850-F3C959ED2C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7B9DAD4-DDBC-9001-3B70-9FF5D4570F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AD978F1-3A57-1C05-914D-1947211D30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B58D7B-BB8C-6EAE-07D0-D2369BCC61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92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5373660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3158ED-ACD7-5941-9989-916A6EF35F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FB25016-1A19-F87A-D1F8-863D771968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25676CE-48AE-79CD-5832-46FAE2C2E7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656B8B-BA4C-33B0-FFF5-9FAE78237D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93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5797019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1DE7CE-2D84-320B-6FA3-E714365CE0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E551630-3B8D-A43C-DC6A-AD74E268F3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019EE6D-BB66-9B7A-4C8D-4F211BC6B0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035BCF-FC2E-7A66-0E3D-245B442944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94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4473482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7D718-F98E-8F8D-FFDE-391DE334EC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3C90A7A-E50F-AA3E-4C97-0D8EFAF759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E15F978-B326-EEBC-606C-21063D3449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4D5D69-A5A0-AF9D-B70C-DD489E875D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95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682778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7BBD25-12ED-1844-9A05-ECFE19C1A1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787B5A8-9C65-825A-9864-02428A591B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B5379D8-54D1-32CC-BCA8-A4693F7367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0637F7-334E-F9BA-D959-36F1B17BD0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96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0897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458771-C0D0-5855-8FF3-FC9307AE16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913013E-0D9D-BF21-F27A-4F874C25AC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FC586EC-4CB0-64B7-37F5-F527DC9648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CC8610-D884-D7C2-019F-0A0A61BB68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6252400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CC2C37-E6D7-D3DB-0630-72A54A4613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6EDC365-79CC-EBB1-5BC2-B50D4BB0D0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EEEFBE0-BDC2-00A9-6AB4-AA5C968B3F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3C7CC9-A207-EC0F-68E9-4ADD96C9B7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97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2546609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192128-5C7E-7931-1D60-ADA2D6E1FB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0C1A5B8-B4FC-0947-ED42-EC69E029D6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D34F95A-2083-2F9F-1CCB-E24407CB31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F9F58D-2EA1-65EC-16F5-84C8605994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98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9151745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A643F7-EB35-A9FE-9843-66F9E63953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2BF0721-2E64-E090-9881-E9364A4586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799C643-4818-15FC-CB09-4DACA4DF3C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A563F6-9383-DF31-B33A-05109D1D4A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99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2488048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100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5394844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101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3539067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102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2434311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103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3318128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105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732424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106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004987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107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7140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 Option 2">
    <p:bg>
      <p:bgPr>
        <a:solidFill>
          <a:srgbClr val="E51C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WHITE BAR">
            <a:extLst>
              <a:ext uri="{FF2B5EF4-FFF2-40B4-BE49-F238E27FC236}">
                <a16:creationId xmlns:a16="http://schemas.microsoft.com/office/drawing/2014/main" id="{389A7FE7-F633-8F42-8ADE-50586B02B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20538"/>
            <a:ext cx="9144000" cy="843558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</a:t>
            </a:r>
          </a:p>
        </p:txBody>
      </p:sp>
      <p:pic>
        <p:nvPicPr>
          <p:cNvPr id="10" name="ETF LOGO" descr="Education and Training Foundation">
            <a:extLst>
              <a:ext uri="{FF2B5EF4-FFF2-40B4-BE49-F238E27FC236}">
                <a16:creationId xmlns:a16="http://schemas.microsoft.com/office/drawing/2014/main" id="{F14D5ED0-A2F5-A546-8C5C-70096A8625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91841"/>
            <a:ext cx="859828" cy="456808"/>
          </a:xfrm>
          <a:prstGeom prst="rect">
            <a:avLst/>
          </a:prstGeom>
        </p:spPr>
      </p:pic>
      <p:pic>
        <p:nvPicPr>
          <p:cNvPr id="15" name="T LEVELS LOGO" descr="T Levels Professional Development">
            <a:extLst>
              <a:ext uri="{FF2B5EF4-FFF2-40B4-BE49-F238E27FC236}">
                <a16:creationId xmlns:a16="http://schemas.microsoft.com/office/drawing/2014/main" id="{6EEA13AF-D457-EC45-9075-03198B4D877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160864"/>
            <a:ext cx="1656184" cy="5386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888720" y="2221200"/>
            <a:ext cx="4967280" cy="1242000"/>
          </a:xfrm>
          <a:solidFill>
            <a:schemeClr val="bg1"/>
          </a:solidFill>
        </p:spPr>
        <p:txBody>
          <a:bodyPr lIns="108000" tIns="136800" rIns="0" bIns="0">
            <a:noAutofit/>
          </a:bodyPr>
          <a:lstStyle>
            <a:lvl1pPr algn="l">
              <a:lnSpc>
                <a:spcPts val="4100"/>
              </a:lnSpc>
              <a:defRPr sz="4500" b="1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2" name="Subtitle 1">
            <a:extLst>
              <a:ext uri="{FF2B5EF4-FFF2-40B4-BE49-F238E27FC236}">
                <a16:creationId xmlns:a16="http://schemas.microsoft.com/office/drawing/2014/main" id="{71ADB664-6A98-C844-AD83-2FFA9643D8C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888720" y="3629420"/>
            <a:ext cx="4805486" cy="1102570"/>
          </a:xfrm>
          <a:solidFill>
            <a:schemeClr val="tx1"/>
          </a:solidFill>
        </p:spPr>
        <p:txBody>
          <a:bodyPr lIns="108000" tIns="108000" bIns="108000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350" b="1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545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EF7BC3F4-A560-6244-B6D7-E1099F3BF5E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2950" y="249900"/>
            <a:ext cx="8437563" cy="699425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600" b="1" cap="none" baseline="0"/>
            </a:lvl1pPr>
          </a:lstStyle>
          <a:p>
            <a:r>
              <a:rPr lang="en-US"/>
              <a:t>Slide Title</a:t>
            </a:r>
            <a:endParaRPr lang="en-GB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251520" y="986400"/>
            <a:ext cx="7200900" cy="3459831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US" sz="2400" b="1" kern="1200" cap="none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+mj-lt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6068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vider 1">
    <p:bg>
      <p:bgPr>
        <a:solidFill>
          <a:srgbClr val="E51C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CBA1186-F870-7F4B-82E3-1A0CA756CF2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447280" y="1455480"/>
            <a:ext cx="6408720" cy="1602360"/>
          </a:xfrm>
          <a:solidFill>
            <a:schemeClr val="bg1"/>
          </a:solidFill>
        </p:spPr>
        <p:txBody>
          <a:bodyPr lIns="108000" tIns="144000" rIns="0" bIns="0">
            <a:noAutofit/>
          </a:bodyPr>
          <a:lstStyle>
            <a:lvl1pPr algn="l">
              <a:lnSpc>
                <a:spcPct val="100000"/>
              </a:lnSpc>
              <a:defRPr sz="4000" b="1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ubtitle 1">
            <a:extLst>
              <a:ext uri="{FF2B5EF4-FFF2-40B4-BE49-F238E27FC236}">
                <a16:creationId xmlns:a16="http://schemas.microsoft.com/office/drawing/2014/main" id="{B5B20F18-EB70-1D40-A46E-B71B577D6C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46020" y="3258000"/>
            <a:ext cx="6409980" cy="1602360"/>
          </a:xfrm>
          <a:solidFill>
            <a:schemeClr val="tx1"/>
          </a:solidFill>
        </p:spPr>
        <p:txBody>
          <a:bodyPr lIns="144000" tIns="108000" bIns="0" anchor="ctr" anchorCtr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pic>
        <p:nvPicPr>
          <p:cNvPr id="6" name="Logo" descr="Education and Training Foundation Logo">
            <a:extLst>
              <a:ext uri="{FF2B5EF4-FFF2-40B4-BE49-F238E27FC236}">
                <a16:creationId xmlns:a16="http://schemas.microsoft.com/office/drawing/2014/main" id="{B5FFAA84-3707-474A-9BFF-8E16EECCC0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63560" y="288832"/>
            <a:ext cx="892439" cy="472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89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vider 1">
    <p:bg>
      <p:bgPr>
        <a:solidFill>
          <a:srgbClr val="E51C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CBA1186-F870-7F4B-82E3-1A0CA756CF2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447280" y="1455480"/>
            <a:ext cx="6408720" cy="1602360"/>
          </a:xfrm>
          <a:solidFill>
            <a:schemeClr val="bg1"/>
          </a:solidFill>
        </p:spPr>
        <p:txBody>
          <a:bodyPr lIns="108000" tIns="144000" rIns="0" bIns="0">
            <a:noAutofit/>
          </a:bodyPr>
          <a:lstStyle>
            <a:lvl1pPr algn="l">
              <a:lnSpc>
                <a:spcPct val="100000"/>
              </a:lnSpc>
              <a:defRPr sz="4000" b="1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ubtitle 1">
            <a:extLst>
              <a:ext uri="{FF2B5EF4-FFF2-40B4-BE49-F238E27FC236}">
                <a16:creationId xmlns:a16="http://schemas.microsoft.com/office/drawing/2014/main" id="{B5B20F18-EB70-1D40-A46E-B71B577D6C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46020" y="3258000"/>
            <a:ext cx="6409980" cy="1602360"/>
          </a:xfrm>
          <a:solidFill>
            <a:schemeClr val="tx1"/>
          </a:solidFill>
        </p:spPr>
        <p:txBody>
          <a:bodyPr lIns="144000" tIns="108000" bIns="0" anchor="ctr" anchorCtr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pic>
        <p:nvPicPr>
          <p:cNvPr id="6" name="Logo" descr="Education and Training Foundation Logo">
            <a:extLst>
              <a:ext uri="{FF2B5EF4-FFF2-40B4-BE49-F238E27FC236}">
                <a16:creationId xmlns:a16="http://schemas.microsoft.com/office/drawing/2014/main" id="{B5FFAA84-3707-474A-9BFF-8E16EECCC0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63560" y="288832"/>
            <a:ext cx="892439" cy="472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153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Text and Supporting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E17FABA6-57B8-9148-99A9-C72DFAAEC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2950" y="249900"/>
            <a:ext cx="8437563" cy="699425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600" b="1" cap="none" baseline="0"/>
            </a:lvl1pPr>
          </a:lstStyle>
          <a:p>
            <a:r>
              <a:rPr lang="en-US"/>
              <a:t>Slide Title</a:t>
            </a:r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3960000" cy="3601574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270000" indent="-270000">
              <a:lnSpc>
                <a:spcPct val="100000"/>
              </a:lnSpc>
              <a:spcBef>
                <a:spcPts val="0"/>
              </a:spcBef>
              <a:buFont typeface="Calibri" panose="020F0502020204030204" pitchFamily="34" charset="0"/>
              <a:buChar char="–"/>
              <a:defRPr sz="2400" b="1"/>
            </a:lvl2pPr>
            <a:lvl3pPr marL="612000" indent="-270000">
              <a:lnSpc>
                <a:spcPct val="100000"/>
              </a:lnSpc>
              <a:buFont typeface="Calibri" panose="020F0502020204030204" pitchFamily="34" charset="0"/>
              <a:buChar char="–"/>
              <a:defRPr sz="2400" b="1"/>
            </a:lvl3pPr>
            <a:lvl4pPr marL="990000" indent="-270000">
              <a:lnSpc>
                <a:spcPct val="100000"/>
              </a:lnSpc>
              <a:buFont typeface="Calibri" panose="020F0502020204030204" pitchFamily="34" charset="0"/>
              <a:buChar char="–"/>
              <a:defRPr sz="2400" b="1"/>
            </a:lvl4pPr>
            <a:lvl5pPr marL="1260000" indent="-270000">
              <a:lnSpc>
                <a:spcPct val="100000"/>
              </a:lnSpc>
              <a:buFont typeface="Calibri" panose="020F0502020204030204" pitchFamily="34" charset="0"/>
              <a:buChar char="–"/>
              <a:defRPr sz="2400" b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4572000" y="987425"/>
            <a:ext cx="3384550" cy="3600450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2000"/>
            </a:lvl1pPr>
            <a:lvl2pPr marL="180000" indent="-180000">
              <a:lnSpc>
                <a:spcPct val="100000"/>
              </a:lnSpc>
              <a:buFont typeface="Calibri" panose="020F0502020204030204" pitchFamily="34" charset="0"/>
              <a:buChar char="–"/>
              <a:defRPr sz="2000"/>
            </a:lvl2pPr>
            <a:lvl3pPr marL="432000" indent="-180000">
              <a:lnSpc>
                <a:spcPct val="100000"/>
              </a:lnSpc>
              <a:buFont typeface="Calibri" panose="020F0502020204030204" pitchFamily="34" charset="0"/>
              <a:buChar char="–"/>
              <a:defRPr sz="2000"/>
            </a:lvl3pPr>
            <a:lvl4pPr marL="648000" indent="-180000">
              <a:lnSpc>
                <a:spcPct val="100000"/>
              </a:lnSpc>
              <a:buFont typeface="Calibri" panose="020F0502020204030204" pitchFamily="34" charset="0"/>
              <a:buChar char="–"/>
              <a:defRPr sz="2000"/>
            </a:lvl4pPr>
            <a:lvl5pPr marL="828000" indent="-180000">
              <a:lnSpc>
                <a:spcPct val="100000"/>
              </a:lnSpc>
              <a:buFont typeface="Calibri" panose="020F0502020204030204" pitchFamily="34" charset="0"/>
              <a:buChar char="–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267726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77BB2F1-AFF0-C64C-83D0-3B465EE1398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2950" y="249900"/>
            <a:ext cx="8437563" cy="699425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600" b="1" cap="none" baseline="0"/>
            </a:lvl1pPr>
          </a:lstStyle>
          <a:p>
            <a:r>
              <a:rPr lang="en-US"/>
              <a:t>Slide Title</a:t>
            </a:r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667625" cy="3601574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270000" indent="-270000">
              <a:lnSpc>
                <a:spcPct val="100000"/>
              </a:lnSpc>
              <a:spcBef>
                <a:spcPts val="0"/>
              </a:spcBef>
              <a:defRPr sz="2400"/>
            </a:lvl2pPr>
            <a:lvl3pPr marL="540000" indent="-270000">
              <a:lnSpc>
                <a:spcPct val="100000"/>
              </a:lnSpc>
              <a:defRPr sz="2400"/>
            </a:lvl3pPr>
            <a:lvl4pPr marL="810000" indent="-270000">
              <a:lnSpc>
                <a:spcPct val="100000"/>
              </a:lnSpc>
              <a:defRPr sz="2400"/>
            </a:lvl4pPr>
            <a:lvl5pPr marL="1080000" indent="-270000">
              <a:lnSpc>
                <a:spcPct val="100000"/>
              </a:lnSpc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FC25F548-F1B7-1942-BFC2-C7EF39D09D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4068877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094" y="205979"/>
            <a:ext cx="8423593" cy="85725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2094" y="1200151"/>
            <a:ext cx="8423593" cy="339447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000" y="4767263"/>
            <a:ext cx="7686376" cy="27384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700" b="1" cap="all" baseline="0">
                <a:solidFill>
                  <a:schemeClr val="tx1"/>
                </a:solidFill>
              </a:defRPr>
            </a:lvl1pPr>
          </a:lstStyle>
          <a:p>
            <a:r>
              <a:rPr lang="en-GB"/>
              <a:t>Education &amp; Training Foundation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56376" y="4767263"/>
            <a:ext cx="909464" cy="27384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700" b="1">
                <a:solidFill>
                  <a:schemeClr val="tx1"/>
                </a:solidFill>
              </a:defRPr>
            </a:lvl1pPr>
          </a:lstStyle>
          <a:p>
            <a:fld id="{DA2C159E-F13C-4A85-9A41-E7669D3E0D7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4089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50" r:id="rId2"/>
    <p:sldLayoutId id="2147483708" r:id="rId3"/>
    <p:sldLayoutId id="2147483709" r:id="rId4"/>
    <p:sldLayoutId id="2147483665" r:id="rId5"/>
    <p:sldLayoutId id="2147483664" r:id="rId6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400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3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6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6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6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6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6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6.xml"/></Relationships>
</file>

<file path=ppt/slides/_rels/slide10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007jTSdsrg0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gle/MeKPy1xawdnquZnEA" TargetMode="External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3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6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6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6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6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6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hyperlink" Target="https://tryingtogether.org/dap/types-of-family-structures/" TargetMode="External"/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www.twinkl.co.uk/resource/all-types-of-family-t-par-606" TargetMode="External"/><Relationship Id="rId4" Type="http://schemas.openxmlformats.org/officeDocument/2006/relationships/hyperlink" Target="https://www.bbc.co.uk/bitesize/guides/zhydpg8/revision/1" TargetMode="Externa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6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6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6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3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6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6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6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6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6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ind.org.uk/information-support/types-of-mental-health-problems/mental-health-problems-introduction/types-of-mental-health-problems/?gad_source=1&amp;gad_campaignid=20972684329&amp;gbraid=0AAAAAqxG7mr0HhXvfrhiKOriWYbWGxay9&amp;gclid=Cj0KCQjwrPHABhCIARIsAFW2XBNKO8CerRZFSWbrPpfOWL4gkT_Fc4T2-wJe_JLXMYxwM6zbswMNBVcaAgDnEALw_wcB" TargetMode="External"/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www.nhs.uk/mental-health/conditions/" TargetMode="External"/><Relationship Id="rId4" Type="http://schemas.openxmlformats.org/officeDocument/2006/relationships/hyperlink" Target="https://www.betterhealth.vic.gov.au/health/servicesandsupport/types-of-mental-health-issues-and-illnesses" TargetMode="Externa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6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6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6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6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6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6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6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6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6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6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6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6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12C84-47CE-F14E-9879-50B5699FE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5896" y="2221200"/>
            <a:ext cx="5220104" cy="1242000"/>
          </a:xfrm>
        </p:spPr>
        <p:txBody>
          <a:bodyPr/>
          <a:lstStyle/>
          <a:p>
            <a:r>
              <a:rPr lang="en-US" sz="3600" dirty="0"/>
              <a:t>T LEVEL EDUCATION AND EARLY YEARS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D1F95F-D16E-774B-BA41-5586864A7E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5896" y="3629420"/>
            <a:ext cx="5220104" cy="1242000"/>
          </a:xfrm>
        </p:spPr>
        <p:txBody>
          <a:bodyPr/>
          <a:lstStyle/>
          <a:p>
            <a:r>
              <a:rPr lang="en-US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Supporting learners with attention </a:t>
            </a:r>
            <a:r>
              <a:rPr lang="en-US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</a:t>
            </a:r>
            <a:r>
              <a:rPr lang="en-US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eficit hyperactivity </a:t>
            </a:r>
            <a:r>
              <a:rPr lang="en-US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</a:t>
            </a:r>
            <a:r>
              <a:rPr lang="en-US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isorder (ADHD) </a:t>
            </a:r>
            <a:r>
              <a:rPr lang="en-GB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to develop communication skills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9319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/>
              <a:t>Personal reflection from placement</a:t>
            </a:r>
            <a:endParaRPr lang="en-GB" sz="360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en-GB" dirty="0"/>
              <a:t>Task</a:t>
            </a:r>
            <a:r>
              <a:rPr lang="en-GB" sz="2400" dirty="0"/>
              <a:t> 3:</a:t>
            </a:r>
            <a:r>
              <a:rPr lang="en-GB" dirty="0"/>
              <a:t> </a:t>
            </a:r>
            <a:br>
              <a:rPr lang="en-GB" dirty="0"/>
            </a:br>
            <a:r>
              <a:rPr lang="en-GB" sz="2400" dirty="0"/>
              <a:t>Complete your </a:t>
            </a:r>
            <a:r>
              <a:rPr lang="en-GB" dirty="0"/>
              <a:t>Industry Placement reflection handout</a:t>
            </a:r>
            <a:r>
              <a:rPr lang="en-GB" sz="2400" dirty="0"/>
              <a:t>.</a:t>
            </a:r>
            <a:endParaRPr lang="en-GB" sz="2400" dirty="0">
              <a:cs typeface="Arial"/>
            </a:endParaRPr>
          </a:p>
          <a:p>
            <a:pPr>
              <a:lnSpc>
                <a:spcPct val="100000"/>
              </a:lnSpc>
            </a:pPr>
            <a:r>
              <a:rPr lang="en-GB" sz="2400" dirty="0">
                <a:solidFill>
                  <a:srgbClr val="E51C41"/>
                </a:solidFill>
              </a:rPr>
              <a:t> </a:t>
            </a: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236264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10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Partnership working</a:t>
            </a:r>
          </a:p>
        </p:txBody>
      </p:sp>
    </p:spTree>
    <p:extLst>
      <p:ext uri="{BB962C8B-B14F-4D97-AF65-F5344CB8AC3E}">
        <p14:creationId xmlns:p14="http://schemas.microsoft.com/office/powerpoint/2010/main" val="2357117169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Lesson 10 </a:t>
            </a:r>
            <a:r>
              <a:rPr lang="en-GB" dirty="0"/>
              <a:t>assessment activities</a:t>
            </a:r>
            <a:endParaRPr lang="en-GB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4001" y="1058408"/>
            <a:ext cx="7378380" cy="360157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dirty="0"/>
              <a:t>Today’s assessment will bring together all the skills, knowledge and behaviours that you have developed.</a:t>
            </a:r>
          </a:p>
          <a:p>
            <a:endParaRPr lang="en-GB" dirty="0"/>
          </a:p>
          <a:p>
            <a:r>
              <a:rPr lang="en-GB" dirty="0"/>
              <a:t> You will:</a:t>
            </a:r>
            <a:endParaRPr lang="en-GB" sz="2400" dirty="0">
              <a:cs typeface="Arial"/>
            </a:endParaRPr>
          </a:p>
          <a:p>
            <a:pPr marL="269875" lvl="1" indent="-269875"/>
            <a:r>
              <a:rPr lang="en-US" dirty="0">
                <a:cs typeface="Arial"/>
              </a:rPr>
              <a:t>read and annotate key features of a case study</a:t>
            </a:r>
            <a:endParaRPr lang="en-US" sz="2400" dirty="0">
              <a:cs typeface="Arial"/>
            </a:endParaRPr>
          </a:p>
          <a:p>
            <a:pPr marL="269875" lvl="1" indent="-269875"/>
            <a:r>
              <a:rPr lang="en-US" dirty="0">
                <a:cs typeface="Arial"/>
              </a:rPr>
              <a:t>complete a parents’ evening planning template</a:t>
            </a:r>
          </a:p>
          <a:p>
            <a:pPr marL="269875" lvl="1" indent="-269875"/>
            <a:r>
              <a:rPr lang="en-US" dirty="0">
                <a:cs typeface="Arial"/>
              </a:rPr>
              <a:t>take part in a role-play</a:t>
            </a:r>
          </a:p>
          <a:p>
            <a:pPr marL="269875" lvl="1" indent="-269875"/>
            <a:r>
              <a:rPr lang="en-US" dirty="0">
                <a:cs typeface="Arial"/>
              </a:rPr>
              <a:t>complete a peer assessment</a:t>
            </a:r>
          </a:p>
          <a:p>
            <a:pPr marL="269875" lvl="1" indent="-269875"/>
            <a:r>
              <a:rPr lang="en-US" dirty="0">
                <a:cs typeface="Arial"/>
              </a:rPr>
              <a:t>consider your peers’ assessment.</a:t>
            </a:r>
          </a:p>
          <a:p>
            <a:pPr marL="269875" lvl="1" indent="-269875"/>
            <a:endParaRPr lang="en-US" dirty="0">
              <a:highlight>
                <a:srgbClr val="FFFF00"/>
              </a:highlight>
              <a:cs typeface="Arial"/>
            </a:endParaRPr>
          </a:p>
          <a:p>
            <a:endParaRPr lang="en-GB" dirty="0">
              <a:cs typeface="Arial"/>
            </a:endParaRPr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101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0173862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cs typeface="Arial"/>
              </a:rPr>
              <a:t>Task 1: Case study</a:t>
            </a:r>
            <a:endParaRPr lang="en-GB" sz="3600" dirty="0">
              <a:cs typeface="Arial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4000" y="1165860"/>
            <a:ext cx="7667625" cy="3422114"/>
          </a:xfrm>
        </p:spPr>
        <p:txBody>
          <a:bodyPr vert="horz" lIns="0" tIns="0" rIns="0" bIns="0" rtlCol="0" anchor="t">
            <a:noAutofit/>
          </a:bodyPr>
          <a:lstStyle/>
          <a:p>
            <a:pPr marL="0" lvl="1" indent="0">
              <a:buNone/>
            </a:pPr>
            <a:r>
              <a:rPr lang="en-GB" dirty="0"/>
              <a:t>Read through your case study and familiarise yourself with your child. </a:t>
            </a:r>
          </a:p>
          <a:p>
            <a:pPr marL="0" lvl="1" indent="0">
              <a:buNone/>
            </a:pPr>
            <a:endParaRPr lang="en-GB" dirty="0"/>
          </a:p>
          <a:p>
            <a:pPr marL="0" lvl="1" indent="0">
              <a:buNone/>
            </a:pPr>
            <a:r>
              <a:rPr lang="en-GB" dirty="0"/>
              <a:t>Annotate key features as you read. </a:t>
            </a:r>
          </a:p>
          <a:p>
            <a:pPr marL="0" lvl="1" indent="0">
              <a:buNone/>
            </a:pPr>
            <a:endParaRPr lang="en-GB" dirty="0"/>
          </a:p>
          <a:p>
            <a:pPr marL="0" lvl="1" indent="0">
              <a:buNone/>
            </a:pPr>
            <a:r>
              <a:rPr lang="en-GB" dirty="0"/>
              <a:t>(20 minutes)</a:t>
            </a:r>
            <a:endParaRPr lang="en-GB" sz="2400" dirty="0">
              <a:cs typeface="Arial"/>
            </a:endParaRPr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102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0313669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dirty="0"/>
              <a:t>Task 2: Complete planning template</a:t>
            </a:r>
            <a:endParaRPr lang="en-GB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4000" y="949325"/>
            <a:ext cx="8437907" cy="343158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sz="2400" dirty="0"/>
              <a:t>Use the information from your case study to </a:t>
            </a:r>
            <a:r>
              <a:rPr lang="en-GB" dirty="0"/>
              <a:t>complete</a:t>
            </a:r>
            <a:r>
              <a:rPr lang="en-GB" sz="2400" dirty="0"/>
              <a:t> your Pla</a:t>
            </a:r>
            <a:r>
              <a:rPr lang="en-GB" dirty="0"/>
              <a:t>nning</a:t>
            </a:r>
            <a:r>
              <a:rPr lang="en-GB" sz="2400" dirty="0"/>
              <a:t> template.</a:t>
            </a:r>
          </a:p>
          <a:p>
            <a:endParaRPr lang="en-GB" sz="2400" dirty="0"/>
          </a:p>
          <a:p>
            <a:r>
              <a:rPr lang="en-GB" dirty="0"/>
              <a:t>– key information about the child (e.g. their strengths) </a:t>
            </a:r>
            <a:br>
              <a:rPr lang="en-GB" dirty="0"/>
            </a:br>
            <a:r>
              <a:rPr lang="en-GB" dirty="0"/>
              <a:t>– concerns about their development</a:t>
            </a:r>
            <a:br>
              <a:rPr lang="en-GB" dirty="0"/>
            </a:br>
            <a:r>
              <a:rPr lang="en-GB" dirty="0"/>
              <a:t>– questions to ask the parent/carer to help you support the child</a:t>
            </a:r>
            <a:br>
              <a:rPr lang="en-GB" dirty="0"/>
            </a:br>
            <a:r>
              <a:rPr lang="en-GB" dirty="0"/>
              <a:t>– what communication skills to use and why</a:t>
            </a:r>
            <a:endParaRPr lang="en-GB" sz="2400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103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694692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1CCBE0A-6F82-E72E-7DCC-D3BD9C87F9B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104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3FD98-3592-9FD4-A4E7-4FC8F872D2D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  <p:pic>
        <p:nvPicPr>
          <p:cNvPr id="8" name="Picture 7" descr="A planning template with suggestions notes to be added">
            <a:extLst>
              <a:ext uri="{FF2B5EF4-FFF2-40B4-BE49-F238E27FC236}">
                <a16:creationId xmlns:a16="http://schemas.microsoft.com/office/drawing/2014/main" id="{24471BCF-FF02-11C1-D417-9DF245BB42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6481" y="118613"/>
            <a:ext cx="4572863" cy="4906274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E1B66185-F3A8-4F23-19E1-FD543955E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249900"/>
            <a:ext cx="2349151" cy="1201710"/>
          </a:xfrm>
        </p:spPr>
        <p:txBody>
          <a:bodyPr>
            <a:noAutofit/>
          </a:bodyPr>
          <a:lstStyle/>
          <a:p>
            <a:r>
              <a:rPr lang="en-GB" dirty="0"/>
              <a:t>Planning</a:t>
            </a:r>
            <a:br>
              <a:rPr lang="en-GB" dirty="0"/>
            </a:br>
            <a:r>
              <a:rPr lang="en-GB" dirty="0"/>
              <a:t>template</a:t>
            </a:r>
          </a:p>
        </p:txBody>
      </p:sp>
    </p:spTree>
    <p:extLst>
      <p:ext uri="{BB962C8B-B14F-4D97-AF65-F5344CB8AC3E}">
        <p14:creationId xmlns:p14="http://schemas.microsoft.com/office/powerpoint/2010/main" val="637379152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dirty="0"/>
              <a:t>Task 3: Role-play</a:t>
            </a:r>
            <a:endParaRPr lang="en-GB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en-GB" sz="2400" dirty="0"/>
              <a:t>Each learner will take on the role of the following:</a:t>
            </a:r>
          </a:p>
          <a:p>
            <a:pPr marL="269875" lvl="1" indent="-269875">
              <a:lnSpc>
                <a:spcPct val="100000"/>
              </a:lnSpc>
            </a:pPr>
            <a:r>
              <a:rPr lang="en-GB" dirty="0"/>
              <a:t>p</a:t>
            </a:r>
            <a:r>
              <a:rPr lang="en-GB" sz="2400" dirty="0"/>
              <a:t>ractitioner </a:t>
            </a:r>
          </a:p>
          <a:p>
            <a:pPr marL="269875" lvl="1" indent="-269875">
              <a:lnSpc>
                <a:spcPct val="100000"/>
              </a:lnSpc>
            </a:pPr>
            <a:r>
              <a:rPr lang="en-GB" sz="2400" dirty="0"/>
              <a:t>parent/carer.</a:t>
            </a:r>
          </a:p>
          <a:p>
            <a:pPr marL="269875" lvl="1" indent="-269875">
              <a:lnSpc>
                <a:spcPct val="100000"/>
              </a:lnSpc>
            </a:pPr>
            <a:endParaRPr lang="en-GB" dirty="0"/>
          </a:p>
          <a:p>
            <a:pPr marL="0" lvl="1" indent="0">
              <a:lnSpc>
                <a:spcPct val="100000"/>
              </a:lnSpc>
              <a:buNone/>
            </a:pPr>
            <a:r>
              <a:rPr lang="en-GB" sz="2400" dirty="0"/>
              <a:t>You will each complete one parents’ evening meeting.</a:t>
            </a:r>
            <a:endParaRPr lang="en-GB" dirty="0"/>
          </a:p>
          <a:p>
            <a:pPr marL="0" lvl="1" indent="0">
              <a:lnSpc>
                <a:spcPct val="100000"/>
              </a:lnSpc>
              <a:buNone/>
            </a:pPr>
            <a:r>
              <a:rPr lang="en-GB" sz="2400" dirty="0"/>
              <a:t>Then swap roles and repeat.</a:t>
            </a:r>
            <a:endParaRPr lang="en-GB" sz="2400" dirty="0">
              <a:cs typeface="Arial"/>
            </a:endParaRPr>
          </a:p>
          <a:p>
            <a:pPr marL="269875" lvl="1" indent="-269875">
              <a:lnSpc>
                <a:spcPct val="100000"/>
              </a:lnSpc>
            </a:pPr>
            <a:endParaRPr lang="en-GB" sz="2400" dirty="0">
              <a:cs typeface="Arial"/>
            </a:endParaRPr>
          </a:p>
          <a:p>
            <a:pPr marL="0" lvl="1" indent="0">
              <a:buNone/>
            </a:pPr>
            <a:r>
              <a:rPr lang="en-GB" dirty="0">
                <a:cs typeface="Arial"/>
              </a:rPr>
              <a:t>(10 minutes)</a:t>
            </a:r>
          </a:p>
          <a:p>
            <a:pPr marL="269875" lvl="1" indent="-269875">
              <a:lnSpc>
                <a:spcPct val="100000"/>
              </a:lnSpc>
            </a:pPr>
            <a:endParaRPr lang="en-GB" sz="2400" dirty="0">
              <a:cs typeface="Arial"/>
            </a:endParaRPr>
          </a:p>
          <a:p>
            <a:pPr marL="269875" lvl="1" indent="-269875"/>
            <a:endParaRPr lang="en-GB" dirty="0">
              <a:cs typeface="Arial"/>
            </a:endParaRPr>
          </a:p>
          <a:p>
            <a:pPr marL="0" lvl="1" indent="0">
              <a:buNone/>
            </a:pPr>
            <a:endParaRPr lang="en-GB" dirty="0">
              <a:cs typeface="Arial"/>
            </a:endParaRPr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105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120261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dirty="0"/>
              <a:t>Task 4: Peer assessment</a:t>
            </a:r>
            <a:endParaRPr lang="en-GB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4000" y="1211580"/>
            <a:ext cx="7667625" cy="337639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dirty="0"/>
              <a:t>Complete</a:t>
            </a:r>
            <a:r>
              <a:rPr lang="en-GB" sz="2400" dirty="0"/>
              <a:t> your </a:t>
            </a:r>
            <a:r>
              <a:rPr lang="en-GB" dirty="0"/>
              <a:t>P</a:t>
            </a:r>
            <a:r>
              <a:rPr lang="en-GB" sz="2400" dirty="0"/>
              <a:t>eer assessment and give feedback to each other.</a:t>
            </a:r>
          </a:p>
          <a:p>
            <a:pPr>
              <a:lnSpc>
                <a:spcPct val="100000"/>
              </a:lnSpc>
            </a:pPr>
            <a:endParaRPr lang="en-GB" sz="2400" dirty="0"/>
          </a:p>
          <a:p>
            <a:pPr marL="0" lvl="1" indent="0">
              <a:lnSpc>
                <a:spcPct val="100000"/>
              </a:lnSpc>
              <a:buNone/>
            </a:pPr>
            <a:endParaRPr lang="en-GB" sz="2400" dirty="0"/>
          </a:p>
          <a:p>
            <a:pPr lvl="1">
              <a:lnSpc>
                <a:spcPct val="100000"/>
              </a:lnSpc>
            </a:pPr>
            <a:endParaRPr lang="en-GB" dirty="0"/>
          </a:p>
          <a:p>
            <a:pPr marL="0" lvl="1" indent="0">
              <a:lnSpc>
                <a:spcPct val="100000"/>
              </a:lnSpc>
              <a:buNone/>
            </a:pPr>
            <a:endParaRPr lang="en-GB" sz="2400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106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707413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107</a:t>
            </a:fld>
            <a:endParaRPr lang="en-GB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Self-reflection</a:t>
            </a:r>
            <a:endParaRPr lang="en-GB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GB" dirty="0"/>
              <a:t>In your notebooks, reflect on your progress over these 10 lessons. </a:t>
            </a:r>
          </a:p>
          <a:p>
            <a:endParaRPr lang="en-GB" dirty="0">
              <a:highlight>
                <a:srgbClr val="FFFF00"/>
              </a:highlight>
            </a:endParaRPr>
          </a:p>
          <a:p>
            <a:pPr marL="269875" lvl="1" indent="-269875"/>
            <a:r>
              <a:rPr lang="en-GB" dirty="0">
                <a:cs typeface="Arial"/>
              </a:rPr>
              <a:t>What skills have you developed?</a:t>
            </a:r>
            <a:br>
              <a:rPr lang="en-GB" dirty="0">
                <a:cs typeface="Arial"/>
              </a:rPr>
            </a:br>
            <a:endParaRPr lang="en-GB" sz="2400" dirty="0">
              <a:cs typeface="Arial"/>
            </a:endParaRPr>
          </a:p>
          <a:p>
            <a:pPr marL="269875" lvl="1" indent="-269875"/>
            <a:r>
              <a:rPr lang="en-GB" dirty="0">
                <a:cs typeface="Arial"/>
              </a:rPr>
              <a:t>What skills do you feel need to be developed further?</a:t>
            </a:r>
          </a:p>
          <a:p>
            <a:endParaRPr lang="en-GB" dirty="0">
              <a:cs typeface="Arial"/>
            </a:endParaRPr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571879530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8560F82-5ED7-E95F-ED2F-BB44481858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1" y="249900"/>
            <a:ext cx="4899120" cy="699425"/>
          </a:xfr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en-GB" dirty="0"/>
              <a:t>Acknowledgements</a:t>
            </a:r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108</a:t>
            </a:fld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2C579EE-E5CC-4F9A-A5AE-7CAF0043E178}"/>
              </a:ext>
            </a:extLst>
          </p:cNvPr>
          <p:cNvSpPr/>
          <p:nvPr/>
        </p:nvSpPr>
        <p:spPr>
          <a:xfrm>
            <a:off x="1583803" y="1675517"/>
            <a:ext cx="1987550" cy="8445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400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PROVIDER LOGO HERE</a:t>
            </a:r>
            <a:endParaRPr lang="en-GB" sz="1100">
              <a:solidFill>
                <a:srgbClr val="00206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3ED7E31-0A20-431C-92C7-87EA77ED0CA9}"/>
              </a:ext>
            </a:extLst>
          </p:cNvPr>
          <p:cNvSpPr txBox="1"/>
          <p:nvPr/>
        </p:nvSpPr>
        <p:spPr>
          <a:xfrm>
            <a:off x="1763688" y="1275606"/>
            <a:ext cx="1152128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200" dirty="0"/>
              <a:t>PRODUCED BY</a:t>
            </a:r>
          </a:p>
        </p:txBody>
      </p:sp>
      <p:pic>
        <p:nvPicPr>
          <p:cNvPr id="14" name="Picture 13" descr="Department for Education logo">
            <a:extLst>
              <a:ext uri="{FF2B5EF4-FFF2-40B4-BE49-F238E27FC236}">
                <a16:creationId xmlns:a16="http://schemas.microsoft.com/office/drawing/2014/main" id="{0D793A73-0B68-41C6-96A3-4A06CB6B86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674268"/>
            <a:ext cx="1800200" cy="84455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5E3E1E1C-19A4-4F4A-B678-E274A9DA15DB}"/>
              </a:ext>
            </a:extLst>
          </p:cNvPr>
          <p:cNvSpPr txBox="1"/>
          <p:nvPr/>
        </p:nvSpPr>
        <p:spPr>
          <a:xfrm>
            <a:off x="4675552" y="1275606"/>
            <a:ext cx="1152128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200"/>
              <a:t>FUNDED BY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F2C459C-FDFD-413A-AA47-C10B685C2A01}"/>
              </a:ext>
            </a:extLst>
          </p:cNvPr>
          <p:cNvSpPr txBox="1"/>
          <p:nvPr/>
        </p:nvSpPr>
        <p:spPr>
          <a:xfrm>
            <a:off x="4662422" y="2868565"/>
            <a:ext cx="1800200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50"/>
              <a:t>This programme is funded by the Department for Education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6B2AE06-62E2-47AC-A4B8-78F23C87D5EA}"/>
              </a:ext>
            </a:extLst>
          </p:cNvPr>
          <p:cNvSpPr txBox="1"/>
          <p:nvPr/>
        </p:nvSpPr>
        <p:spPr>
          <a:xfrm>
            <a:off x="1583804" y="2708399"/>
            <a:ext cx="2088232" cy="646331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en-GB" sz="1050"/>
              <a:t>Warrington and Vale Royal College</a:t>
            </a:r>
            <a:r>
              <a:rPr lang="en-GB" sz="1050">
                <a:solidFill>
                  <a:srgbClr val="FF0000"/>
                </a:solidFill>
              </a:rPr>
              <a:t> </a:t>
            </a:r>
            <a:r>
              <a:rPr lang="en-GB" sz="1050"/>
              <a:t>has produced this resource on behalf of the Education and Training Foundation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A481ADA-FC14-4FE3-9F8D-6121602D1055}"/>
              </a:ext>
            </a:extLst>
          </p:cNvPr>
          <p:cNvSpPr txBox="1"/>
          <p:nvPr/>
        </p:nvSpPr>
        <p:spPr>
          <a:xfrm>
            <a:off x="1187624" y="3651870"/>
            <a:ext cx="655272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2400" b="1">
                <a:solidFill>
                  <a:srgbClr val="E51C41"/>
                </a:solidFill>
              </a:rPr>
              <a:t>ET-FOUNDATION.CO.UK</a:t>
            </a:r>
          </a:p>
        </p:txBody>
      </p:sp>
      <p:pic>
        <p:nvPicPr>
          <p:cNvPr id="5" name="Picture 4" descr="Provider logo">
            <a:extLst>
              <a:ext uri="{FF2B5EF4-FFF2-40B4-BE49-F238E27FC236}">
                <a16:creationId xmlns:a16="http://schemas.microsoft.com/office/drawing/2014/main" id="{BB2C64D5-4791-444B-9142-B07A38BD14F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39502"/>
            <a:ext cx="1215103" cy="645557"/>
          </a:xfrm>
          <a:prstGeom prst="rect">
            <a:avLst/>
          </a:prstGeom>
        </p:spPr>
      </p:pic>
      <p:pic>
        <p:nvPicPr>
          <p:cNvPr id="2" name="Picture 1" descr="Warrington and Vale Royal College logo">
            <a:extLst>
              <a:ext uri="{FF2B5EF4-FFF2-40B4-BE49-F238E27FC236}">
                <a16:creationId xmlns:a16="http://schemas.microsoft.com/office/drawing/2014/main" id="{4647E336-2712-17FC-4475-C60909C4F15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84338" y="1817687"/>
            <a:ext cx="1878015" cy="55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93146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What have you learnt today?</a:t>
            </a:r>
            <a:endParaRPr lang="en-GB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16900" y="970149"/>
            <a:ext cx="8092314" cy="360157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dirty="0"/>
              <a:t>Complete the Self-assessment handout with your progress. </a:t>
            </a:r>
          </a:p>
          <a:p>
            <a:endParaRPr lang="en-GB" dirty="0"/>
          </a:p>
          <a:p>
            <a:pPr lvl="1">
              <a:lnSpc>
                <a:spcPts val="3680"/>
              </a:lnSpc>
            </a:pPr>
            <a:r>
              <a:rPr lang="en-GB" dirty="0"/>
              <a:t>Do you need to learn more about this topic?</a:t>
            </a:r>
          </a:p>
          <a:p>
            <a:pPr lvl="1">
              <a:lnSpc>
                <a:spcPts val="3680"/>
              </a:lnSpc>
            </a:pPr>
            <a:r>
              <a:rPr lang="en-GB" dirty="0"/>
              <a:t>Where are you going to find this information?</a:t>
            </a:r>
          </a:p>
          <a:p>
            <a:pPr lvl="1">
              <a:lnSpc>
                <a:spcPts val="3680"/>
              </a:lnSpc>
            </a:pPr>
            <a:r>
              <a:rPr lang="en-GB" dirty="0"/>
              <a:t>Identify key information from this lesson that will help </a:t>
            </a:r>
            <a:br>
              <a:rPr lang="en-GB" dirty="0"/>
            </a:br>
            <a:r>
              <a:rPr lang="en-GB" dirty="0"/>
              <a:t>with your final assessment. </a:t>
            </a:r>
          </a:p>
          <a:p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65354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529092-781C-DE92-0ED0-243710E156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43E5B1-0075-F8DE-7DE3-A06CAD34346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12</a:t>
            </a:fld>
            <a:endParaRPr lang="en-GB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4B43D9B9-A49A-E974-ABF0-AE67ACEC8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/>
              <a:t>Homework</a:t>
            </a:r>
            <a:endParaRPr lang="en-GB" sz="360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451B08-4E8A-0A09-4717-D3972D28DD2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1" y="986400"/>
            <a:ext cx="7146514" cy="360157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dirty="0">
                <a:cs typeface="Arial"/>
              </a:rPr>
              <a:t>On your Self-assessment handout, record examples of communication skills that you used on your Industry Placement this week.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53E366-E11B-C822-ED48-049B3DBBA2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9578909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Effective communication</a:t>
            </a:r>
          </a:p>
        </p:txBody>
      </p:sp>
    </p:spTree>
    <p:extLst>
      <p:ext uri="{BB962C8B-B14F-4D97-AF65-F5344CB8AC3E}">
        <p14:creationId xmlns:p14="http://schemas.microsoft.com/office/powerpoint/2010/main" val="30728314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/>
              <a:t>Recap from lesson </a:t>
            </a:r>
            <a:r>
              <a:rPr lang="en-GB"/>
              <a:t>1</a:t>
            </a:r>
            <a:endParaRPr lang="en-GB" sz="360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4000" y="1118506"/>
            <a:ext cx="7667625" cy="3469467"/>
          </a:xfrm>
        </p:spPr>
        <p:txBody>
          <a:bodyPr vert="horz" lIns="0" tIns="0" rIns="0" bIns="0" rtlCol="0" anchor="t">
            <a:noAutofit/>
          </a:bodyPr>
          <a:lstStyle/>
          <a:p>
            <a:pPr marL="269875" lvl="1" indent="-269875"/>
            <a:r>
              <a:rPr lang="en-GB" dirty="0"/>
              <a:t>Feed back on communication skills that you have used on your Industry Placement since last lesson.</a:t>
            </a:r>
            <a:endParaRPr lang="en-US" dirty="0"/>
          </a:p>
          <a:p>
            <a:pPr>
              <a:lnSpc>
                <a:spcPct val="100000"/>
              </a:lnSpc>
            </a:pPr>
            <a:endParaRPr lang="en-GB" dirty="0"/>
          </a:p>
          <a:p>
            <a:pPr marL="269875" lvl="1" indent="-269875">
              <a:lnSpc>
                <a:spcPct val="100000"/>
              </a:lnSpc>
            </a:pPr>
            <a:r>
              <a:rPr lang="en-GB" sz="2400" dirty="0"/>
              <a:t>Prepare to feed back to the group.</a:t>
            </a:r>
            <a:endParaRPr lang="en-GB" sz="2400" dirty="0">
              <a:cs typeface="Arial"/>
            </a:endParaRPr>
          </a:p>
          <a:p>
            <a:pPr>
              <a:lnSpc>
                <a:spcPct val="100000"/>
              </a:lnSpc>
            </a:pPr>
            <a:r>
              <a:rPr lang="en-GB" sz="2400" dirty="0">
                <a:solidFill>
                  <a:srgbClr val="E51C41"/>
                </a:solidFill>
              </a:rPr>
              <a:t> </a:t>
            </a:r>
            <a:br>
              <a:rPr lang="en-GB" dirty="0">
                <a:solidFill>
                  <a:schemeClr val="accent1"/>
                </a:solidFill>
              </a:rPr>
            </a:br>
            <a:endParaRPr lang="en-GB" dirty="0">
              <a:solidFill>
                <a:srgbClr val="E51C41"/>
              </a:solidFill>
              <a:cs typeface="Arial"/>
            </a:endParaRPr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61551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15</a:t>
            </a:fld>
            <a:endParaRPr lang="en-GB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Lesson 2: Introduction</a:t>
            </a:r>
            <a:endParaRPr lang="en-GB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4001" y="986400"/>
            <a:ext cx="7538400" cy="3601574"/>
          </a:xfrm>
        </p:spPr>
        <p:txBody>
          <a:bodyPr vert="horz" lIns="0" tIns="0" rIns="0" bIns="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400" dirty="0"/>
              <a:t>Write these outcomes on </a:t>
            </a:r>
            <a:r>
              <a:rPr lang="en-US" dirty="0"/>
              <a:t>Self-assessment</a:t>
            </a:r>
            <a:r>
              <a:rPr lang="en-US" sz="2400" dirty="0"/>
              <a:t> handout. </a:t>
            </a:r>
            <a:br>
              <a:rPr lang="en-US" dirty="0"/>
            </a:br>
            <a:r>
              <a:rPr lang="en-US" sz="2400" dirty="0"/>
              <a:t>You will assess your progress at the end of the session.</a:t>
            </a:r>
          </a:p>
          <a:p>
            <a:pPr>
              <a:lnSpc>
                <a:spcPct val="100000"/>
              </a:lnSpc>
            </a:pPr>
            <a:endParaRPr lang="en-US" sz="2400" dirty="0"/>
          </a:p>
          <a:p>
            <a:pPr lvl="1">
              <a:lnSpc>
                <a:spcPts val="3680"/>
              </a:lnSpc>
            </a:pPr>
            <a:r>
              <a:rPr lang="en-US" dirty="0"/>
              <a:t>Identify effective communication skills</a:t>
            </a:r>
          </a:p>
          <a:p>
            <a:pPr lvl="1">
              <a:lnSpc>
                <a:spcPts val="3680"/>
              </a:lnSpc>
            </a:pPr>
            <a:r>
              <a:rPr lang="en-US" dirty="0"/>
              <a:t>Outline aspects of poor communication</a:t>
            </a:r>
          </a:p>
          <a:p>
            <a:pPr lvl="1">
              <a:lnSpc>
                <a:spcPts val="3680"/>
              </a:lnSpc>
            </a:pPr>
            <a:r>
              <a:rPr lang="en-US" dirty="0"/>
              <a:t>Identify barriers to communication and explain how to overcome them</a:t>
            </a:r>
          </a:p>
          <a:p>
            <a:pPr>
              <a:lnSpc>
                <a:spcPct val="100000"/>
              </a:lnSpc>
            </a:pP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1852277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16</a:t>
            </a:fld>
            <a:endParaRPr lang="en-GB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/>
              <a:t>Effective communication skills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GB" dirty="0"/>
              <a:t>Part 1:</a:t>
            </a:r>
            <a:endParaRPr lang="en-US" dirty="0"/>
          </a:p>
          <a:p>
            <a:endParaRPr lang="en-GB" dirty="0">
              <a:cs typeface="Arial"/>
            </a:endParaRPr>
          </a:p>
          <a:p>
            <a:pPr lvl="1"/>
            <a:r>
              <a:rPr lang="en-GB" dirty="0"/>
              <a:t>On the Body map, write down skills that you think makes an effective communicator. This can be inside or outside of your Body map. </a:t>
            </a:r>
            <a:endParaRPr lang="en-GB" dirty="0">
              <a:cs typeface="Arial"/>
            </a:endParaRPr>
          </a:p>
          <a:p>
            <a:pPr>
              <a:lnSpc>
                <a:spcPct val="100000"/>
              </a:lnSpc>
            </a:pPr>
            <a:endParaRPr lang="en-GB" dirty="0"/>
          </a:p>
          <a:p>
            <a:pPr lvl="1"/>
            <a:r>
              <a:rPr lang="en-GB" dirty="0"/>
              <a:t>Feed back to the group.</a:t>
            </a:r>
            <a:endParaRPr lang="en-GB" dirty="0">
              <a:cs typeface="Arial"/>
            </a:endParaRPr>
          </a:p>
          <a:p>
            <a:pPr>
              <a:lnSpc>
                <a:spcPct val="100000"/>
              </a:lnSpc>
            </a:pPr>
            <a:endParaRPr lang="en-GB" dirty="0">
              <a:solidFill>
                <a:schemeClr val="accent1"/>
              </a:solidFill>
            </a:endParaRPr>
          </a:p>
          <a:p>
            <a:pPr>
              <a:lnSpc>
                <a:spcPct val="100000"/>
              </a:lnSpc>
            </a:pP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4460130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22BC55-738C-6772-CE50-A1847859D3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568E4A11-202A-18A8-DBB1-514DD744B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/>
              <a:t>Poor </a:t>
            </a:r>
            <a:r>
              <a:rPr lang="en-GB" sz="3600"/>
              <a:t>communication skills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BC2E92-4614-4A1B-658B-FBA35BDE5A0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GB" dirty="0"/>
              <a:t>Part 2:</a:t>
            </a:r>
            <a:endParaRPr lang="en-US" dirty="0"/>
          </a:p>
          <a:p>
            <a:endParaRPr lang="en-GB" dirty="0">
              <a:cs typeface="Arial"/>
            </a:endParaRPr>
          </a:p>
          <a:p>
            <a:pPr marL="342900" indent="-342900">
              <a:buFont typeface="System Font Regular"/>
              <a:buChar char="–"/>
            </a:pPr>
            <a:r>
              <a:rPr lang="en-GB" dirty="0"/>
              <a:t>Using a different colour, add examples of poor communication skills to your Body map.</a:t>
            </a:r>
            <a:br>
              <a:rPr lang="en-GB" dirty="0"/>
            </a:br>
            <a:endParaRPr lang="en-GB" dirty="0"/>
          </a:p>
          <a:p>
            <a:pPr marL="342900" indent="-342900">
              <a:buFont typeface="System Font Regular"/>
              <a:buChar char="–"/>
            </a:pPr>
            <a:r>
              <a:rPr lang="en-GB" dirty="0"/>
              <a:t>Feed back to the group</a:t>
            </a:r>
          </a:p>
          <a:p>
            <a:pPr>
              <a:lnSpc>
                <a:spcPct val="100000"/>
              </a:lnSpc>
            </a:pPr>
            <a:endParaRPr lang="en-GB" dirty="0">
              <a:solidFill>
                <a:schemeClr val="accent1"/>
              </a:solidFill>
            </a:endParaRPr>
          </a:p>
          <a:p>
            <a:pPr>
              <a:lnSpc>
                <a:spcPct val="100000"/>
              </a:lnSpc>
            </a:pP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125E0C-33ED-49A6-B7F4-BCFAE272B4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2AD4A3-266A-C10C-C6A5-47E2B0FE83E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723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18</a:t>
            </a:fld>
            <a:endParaRPr lang="en-GB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Poor communication skills: </a:t>
            </a:r>
            <a:r>
              <a:rPr lang="en-GB" dirty="0"/>
              <a:t>R</a:t>
            </a:r>
            <a:r>
              <a:rPr lang="en-GB" sz="3600" dirty="0"/>
              <a:t>ole-play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400" dirty="0"/>
              <a:t>Role-play activity. In pairs, take turns to talk to each other using poor communication skills.</a:t>
            </a:r>
          </a:p>
          <a:p>
            <a:pPr lvl="1"/>
            <a:r>
              <a:rPr lang="en-US" dirty="0"/>
              <a:t>Person 1: Effective communicator working with someone with poor listening skills. </a:t>
            </a:r>
            <a:endParaRPr lang="en-US" strike="sngStrike" dirty="0">
              <a:cs typeface="Arial"/>
            </a:endParaRPr>
          </a:p>
          <a:p>
            <a:pPr lvl="1"/>
            <a:r>
              <a:rPr lang="en-US" dirty="0"/>
              <a:t>Person 2: Poor communicator working with someone with good listening skills.</a:t>
            </a:r>
            <a:endParaRPr lang="en-US" dirty="0">
              <a:cs typeface="Arial"/>
            </a:endParaRPr>
          </a:p>
          <a:p>
            <a:pPr>
              <a:lnSpc>
                <a:spcPct val="100000"/>
              </a:lnSpc>
            </a:pPr>
            <a:r>
              <a:rPr lang="en-US" dirty="0"/>
              <a:t>Reflection:</a:t>
            </a:r>
          </a:p>
          <a:p>
            <a:pPr lvl="1"/>
            <a:r>
              <a:rPr lang="en-US" dirty="0"/>
              <a:t>How does it feel to be a poor communicator?</a:t>
            </a:r>
            <a:endParaRPr lang="en-US" dirty="0">
              <a:cs typeface="Arial"/>
            </a:endParaRPr>
          </a:p>
          <a:p>
            <a:pPr lvl="1"/>
            <a:r>
              <a:rPr lang="en-US" dirty="0"/>
              <a:t>How did it feel when you were trying to communicate with someone who shows poor communication skills?</a:t>
            </a:r>
            <a:endParaRPr lang="en-US" dirty="0">
              <a:cs typeface="Arial"/>
            </a:endParaRPr>
          </a:p>
          <a:p>
            <a:pPr>
              <a:lnSpc>
                <a:spcPct val="100000"/>
              </a:lnSpc>
            </a:pP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126222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FC46C4-B22D-A608-4DF7-30186DD50B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5DE6BC-F463-98B3-7EEC-E2323F3A41B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19</a:t>
            </a:fld>
            <a:endParaRPr lang="en-GB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9F747AB6-AC45-BFC9-0217-A7625E184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Poor communication skills: </a:t>
            </a:r>
            <a:r>
              <a:rPr lang="en-GB" dirty="0"/>
              <a:t>R</a:t>
            </a:r>
            <a:r>
              <a:rPr lang="en-GB" sz="3600" dirty="0"/>
              <a:t>ole-play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A7C6CC-7061-D1F3-702A-F19A10CF985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Reflection:</a:t>
            </a:r>
          </a:p>
          <a:p>
            <a:pPr lvl="1"/>
            <a:r>
              <a:rPr lang="en-US" dirty="0"/>
              <a:t>How does it feel to be a poor communicator?</a:t>
            </a:r>
            <a:endParaRPr lang="en-US" dirty="0">
              <a:cs typeface="Arial"/>
            </a:endParaRPr>
          </a:p>
          <a:p>
            <a:pPr lvl="1"/>
            <a:r>
              <a:rPr lang="en-US" dirty="0"/>
              <a:t>How did it feel when you were trying to communicate with someone who shows poor communication skills?</a:t>
            </a:r>
            <a:endParaRPr lang="en-US" dirty="0">
              <a:cs typeface="Arial"/>
            </a:endParaRPr>
          </a:p>
          <a:p>
            <a:pPr>
              <a:lnSpc>
                <a:spcPct val="100000"/>
              </a:lnSpc>
            </a:pP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82D0BE-1672-F647-1231-1D6171F34B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416833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What are communication skills?</a:t>
            </a:r>
          </a:p>
        </p:txBody>
      </p:sp>
    </p:spTree>
    <p:extLst>
      <p:ext uri="{BB962C8B-B14F-4D97-AF65-F5344CB8AC3E}">
        <p14:creationId xmlns:p14="http://schemas.microsoft.com/office/powerpoint/2010/main" val="3256786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20</a:t>
            </a:fld>
            <a:endParaRPr lang="en-GB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/>
              <a:t>C</a:t>
            </a:r>
            <a:r>
              <a:rPr lang="en-GB" sz="3600"/>
              <a:t>ommunication skills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4000" y="1132114"/>
            <a:ext cx="8213314" cy="3455860"/>
          </a:xfrm>
        </p:spPr>
        <p:txBody>
          <a:bodyPr vert="horz" lIns="0" tIns="0" rIns="0" bIns="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400" dirty="0"/>
              <a:t>Watch the </a:t>
            </a:r>
            <a:r>
              <a:rPr lang="en-US" sz="2400" dirty="0">
                <a:hlinkClick r:id="rId3"/>
              </a:rPr>
              <a:t>communication skills video clip</a:t>
            </a:r>
            <a:r>
              <a:rPr lang="en-US" dirty="0"/>
              <a:t>.</a:t>
            </a:r>
          </a:p>
          <a:p>
            <a:pPr>
              <a:lnSpc>
                <a:spcPct val="100000"/>
              </a:lnSpc>
            </a:pPr>
            <a:endParaRPr lang="en-US" sz="2400" dirty="0"/>
          </a:p>
          <a:p>
            <a:pPr>
              <a:lnSpc>
                <a:spcPct val="100000"/>
              </a:lnSpc>
            </a:pPr>
            <a:r>
              <a:rPr lang="en-US" dirty="0"/>
              <a:t>I</a:t>
            </a:r>
            <a:r>
              <a:rPr lang="en-US" sz="2400" dirty="0"/>
              <a:t>dentify effective and poor communication skills being used.</a:t>
            </a:r>
          </a:p>
          <a:p>
            <a:pPr>
              <a:lnSpc>
                <a:spcPct val="100000"/>
              </a:lnSpc>
            </a:pPr>
            <a:endParaRPr lang="en-US" sz="2400" dirty="0"/>
          </a:p>
          <a:p>
            <a:pPr>
              <a:lnSpc>
                <a:spcPct val="100000"/>
              </a:lnSpc>
            </a:pPr>
            <a:r>
              <a:rPr lang="en-US" dirty="0"/>
              <a:t>Discuss findings as a class.</a:t>
            </a:r>
            <a:endParaRPr lang="en-US" sz="2400" dirty="0"/>
          </a:p>
          <a:p>
            <a:pPr>
              <a:lnSpc>
                <a:spcPct val="100000"/>
              </a:lnSpc>
            </a:pP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5750256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21</a:t>
            </a:fld>
            <a:endParaRPr lang="en-GB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/>
              <a:t>Barriers to</a:t>
            </a:r>
            <a:r>
              <a:rPr lang="en-GB" sz="3600"/>
              <a:t> communication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071800" cy="3601574"/>
          </a:xfrm>
        </p:spPr>
        <p:txBody>
          <a:bodyPr vert="horz" lIns="0" tIns="0" rIns="0" bIns="0" rtlCol="0" anchor="t">
            <a:noAutofit/>
          </a:bodyPr>
          <a:lstStyle/>
          <a:p>
            <a:pPr marL="0" lvl="1" indent="0">
              <a:lnSpc>
                <a:spcPct val="100000"/>
              </a:lnSpc>
              <a:buNone/>
            </a:pPr>
            <a:r>
              <a:rPr lang="en-US" dirty="0"/>
              <a:t>In groups, you will be given a </a:t>
            </a:r>
            <a:r>
              <a:rPr lang="en-US" sz="2400" dirty="0"/>
              <a:t>barrier to communication</a:t>
            </a:r>
            <a:r>
              <a:rPr lang="en-US" dirty="0"/>
              <a:t>.</a:t>
            </a:r>
            <a:r>
              <a:rPr lang="en-US" sz="2400" dirty="0"/>
              <a:t> </a:t>
            </a:r>
          </a:p>
          <a:p>
            <a:pPr marL="0" lvl="1" indent="0">
              <a:lnSpc>
                <a:spcPct val="100000"/>
              </a:lnSpc>
              <a:buNone/>
            </a:pPr>
            <a:endParaRPr lang="en-US" dirty="0"/>
          </a:p>
          <a:p>
            <a:pPr lvl="1">
              <a:lnSpc>
                <a:spcPts val="3680"/>
              </a:lnSpc>
            </a:pPr>
            <a:r>
              <a:rPr lang="en-US" dirty="0"/>
              <a:t>List reasons why it is a barrier and what impact it has on communication.</a:t>
            </a:r>
          </a:p>
          <a:p>
            <a:pPr lvl="1">
              <a:lnSpc>
                <a:spcPts val="3680"/>
              </a:lnSpc>
            </a:pPr>
            <a:r>
              <a:rPr lang="en-US" dirty="0"/>
              <a:t>Swap your barrier with another group.</a:t>
            </a:r>
          </a:p>
          <a:p>
            <a:pPr lvl="1">
              <a:lnSpc>
                <a:spcPts val="3680"/>
              </a:lnSpc>
            </a:pPr>
            <a:r>
              <a:rPr lang="en-US" dirty="0"/>
              <a:t>Add how to overcome the barrier.</a:t>
            </a:r>
          </a:p>
          <a:p>
            <a:pPr lvl="1">
              <a:lnSpc>
                <a:spcPts val="3680"/>
              </a:lnSpc>
            </a:pPr>
            <a:r>
              <a:rPr lang="en-US" dirty="0"/>
              <a:t>Feed back to the group.</a:t>
            </a:r>
          </a:p>
          <a:p>
            <a:pPr>
              <a:lnSpc>
                <a:spcPct val="100000"/>
              </a:lnSpc>
            </a:pPr>
            <a:br>
              <a:rPr lang="en-GB" dirty="0">
                <a:solidFill>
                  <a:schemeClr val="accent1"/>
                </a:solidFill>
              </a:rPr>
            </a:br>
            <a:endParaRPr lang="en-GB" dirty="0">
              <a:cs typeface="Arial"/>
            </a:endParaRPr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6422338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GB"/>
              <a:t>Evaluate your own</a:t>
            </a:r>
            <a:r>
              <a:rPr lang="en-GB" sz="3600"/>
              <a:t> communication skills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2950" y="1165689"/>
            <a:ext cx="7667625" cy="3601574"/>
          </a:xfrm>
        </p:spPr>
        <p:txBody>
          <a:bodyPr vert="horz" lIns="0" tIns="0" rIns="0" bIns="0" rtlCol="0" anchor="t">
            <a:noAutofit/>
          </a:bodyPr>
          <a:lstStyle/>
          <a:p>
            <a:pPr marL="0" lvl="1" indent="0">
              <a:lnSpc>
                <a:spcPct val="100000"/>
              </a:lnSpc>
              <a:buNone/>
            </a:pPr>
            <a:r>
              <a:rPr lang="en-US" sz="2400" dirty="0"/>
              <a:t>Think about everything that </a:t>
            </a:r>
            <a:r>
              <a:rPr lang="en-US" dirty="0"/>
              <a:t>you have learnt in today’s lesson and reflect on your </a:t>
            </a:r>
            <a:r>
              <a:rPr lang="en-US" sz="2400" dirty="0"/>
              <a:t>own communication skills.</a:t>
            </a:r>
            <a:endParaRPr lang="en-US" sz="2400" dirty="0">
              <a:cs typeface="Arial"/>
            </a:endParaRPr>
          </a:p>
          <a:p>
            <a:pPr>
              <a:lnSpc>
                <a:spcPct val="100000"/>
              </a:lnSpc>
            </a:pPr>
            <a:endParaRPr lang="en-US" dirty="0">
              <a:cs typeface="Arial"/>
            </a:endParaRPr>
          </a:p>
          <a:p>
            <a:pPr marL="0" lvl="1" indent="0">
              <a:lnSpc>
                <a:spcPct val="100000"/>
              </a:lnSpc>
              <a:buNone/>
            </a:pPr>
            <a:r>
              <a:rPr lang="en-US" dirty="0"/>
              <a:t>Are you an effective communicator?</a:t>
            </a:r>
            <a:endParaRPr lang="en-US" dirty="0">
              <a:cs typeface="Arial"/>
            </a:endParaRPr>
          </a:p>
          <a:p>
            <a:pPr>
              <a:lnSpc>
                <a:spcPct val="100000"/>
              </a:lnSpc>
            </a:pPr>
            <a:endParaRPr lang="en-US" dirty="0">
              <a:cs typeface="Arial"/>
            </a:endParaRPr>
          </a:p>
          <a:p>
            <a:pPr marL="0" lvl="1" indent="0">
              <a:buNone/>
            </a:pPr>
            <a:r>
              <a:rPr lang="en-US" dirty="0"/>
              <a:t>Complete the Communication skills handout. </a:t>
            </a:r>
            <a:endParaRPr lang="en-US" sz="2400" dirty="0">
              <a:cs typeface="Arial"/>
            </a:endParaRPr>
          </a:p>
          <a:p>
            <a:pPr>
              <a:lnSpc>
                <a:spcPct val="100000"/>
              </a:lnSpc>
            </a:pP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45594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What have you learnt today?</a:t>
            </a:r>
            <a:endParaRPr lang="en-GB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16900" y="970149"/>
            <a:ext cx="8100479" cy="360157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dirty="0"/>
              <a:t>Complete the Self-assessment handout with your progress. </a:t>
            </a:r>
          </a:p>
          <a:p>
            <a:endParaRPr lang="en-GB" dirty="0"/>
          </a:p>
          <a:p>
            <a:pPr lvl="1">
              <a:lnSpc>
                <a:spcPts val="3680"/>
              </a:lnSpc>
            </a:pPr>
            <a:r>
              <a:rPr lang="en-GB" dirty="0"/>
              <a:t>Do you need to learn more about this topic?</a:t>
            </a:r>
          </a:p>
          <a:p>
            <a:pPr lvl="1">
              <a:lnSpc>
                <a:spcPts val="3680"/>
              </a:lnSpc>
            </a:pPr>
            <a:r>
              <a:rPr lang="en-GB" dirty="0"/>
              <a:t>Where are you going to find this information?</a:t>
            </a:r>
          </a:p>
          <a:p>
            <a:pPr lvl="1">
              <a:lnSpc>
                <a:spcPts val="3680"/>
              </a:lnSpc>
            </a:pPr>
            <a:r>
              <a:rPr lang="en-GB" dirty="0"/>
              <a:t>Identify key information from this lesson that will help </a:t>
            </a:r>
            <a:br>
              <a:rPr lang="en-GB" dirty="0"/>
            </a:br>
            <a:r>
              <a:rPr lang="en-GB" dirty="0"/>
              <a:t>with your final assessment. </a:t>
            </a:r>
          </a:p>
          <a:p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14160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19E7AD-F6C1-8A66-528D-6EEB96969D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A5F8382E-587C-B514-5E85-E5BC14AB6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/>
              <a:t>Homework</a:t>
            </a:r>
            <a:endParaRPr lang="en-GB" sz="360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EC7FD9-4E12-D063-7634-518BC2F295F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16901" y="970149"/>
            <a:ext cx="7112600" cy="360157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dirty="0"/>
              <a:t>At placement, think about your communication skills. </a:t>
            </a:r>
          </a:p>
          <a:p>
            <a:endParaRPr lang="en-GB" dirty="0"/>
          </a:p>
          <a:p>
            <a:pPr marL="269875" lvl="1" indent="-269875"/>
            <a:r>
              <a:rPr lang="en-GB" dirty="0"/>
              <a:t>Are </a:t>
            </a:r>
            <a:r>
              <a:rPr lang="en-GB" sz="2400" dirty="0"/>
              <a:t>you </a:t>
            </a:r>
            <a:r>
              <a:rPr lang="en-GB" dirty="0"/>
              <a:t>an effective communicator?</a:t>
            </a:r>
          </a:p>
          <a:p>
            <a:pPr marL="269875" lvl="1" indent="-269875"/>
            <a:r>
              <a:rPr lang="en-GB" sz="2400" dirty="0">
                <a:cs typeface="Arial"/>
              </a:rPr>
              <a:t>How do you know?</a:t>
            </a:r>
          </a:p>
          <a:p>
            <a:pPr marL="269875" lvl="1" indent="-269875">
              <a:lnSpc>
                <a:spcPct val="100000"/>
              </a:lnSpc>
            </a:pPr>
            <a:r>
              <a:rPr lang="en-GB" dirty="0"/>
              <a:t>Where are you going to find this information?</a:t>
            </a:r>
            <a:endParaRPr lang="en-GB" dirty="0">
              <a:cs typeface="Arial"/>
            </a:endParaRPr>
          </a:p>
          <a:p>
            <a:pPr marL="269875" lvl="1" indent="-269875"/>
            <a:r>
              <a:rPr lang="en-GB" dirty="0"/>
              <a:t>What communication skills do other practitioners in the setting use?</a:t>
            </a:r>
            <a:endParaRPr lang="en-GB" sz="2400" dirty="0">
              <a:cs typeface="Arial"/>
            </a:endParaRPr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509306-05F7-BBA3-5B63-179826DD9A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2880B8-9856-1AF3-9346-B7B4ED41DC7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36335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Types of partnerships</a:t>
            </a:r>
          </a:p>
        </p:txBody>
      </p:sp>
    </p:spTree>
    <p:extLst>
      <p:ext uri="{BB962C8B-B14F-4D97-AF65-F5344CB8AC3E}">
        <p14:creationId xmlns:p14="http://schemas.microsoft.com/office/powerpoint/2010/main" val="36653927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B330FA-7B3D-B5A8-273B-AD8A7D7C25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5F0B90-655F-D781-52C4-B16139168C5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26</a:t>
            </a:fld>
            <a:endParaRPr lang="en-GB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8FBF767C-9160-3937-0562-25CEE07A2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/>
              <a:t>Recap from lesson </a:t>
            </a:r>
            <a:r>
              <a:rPr lang="en-GB"/>
              <a:t>2</a:t>
            </a:r>
            <a:endParaRPr lang="en-GB" sz="360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2BCC9E-8AE2-BAD3-3B51-5FD53105E1C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151164"/>
            <a:ext cx="7667625" cy="3436810"/>
          </a:xfrm>
        </p:spPr>
        <p:txBody>
          <a:bodyPr vert="horz" lIns="0" tIns="0" rIns="0" bIns="0" rtlCol="0" anchor="t">
            <a:noAutofit/>
          </a:bodyPr>
          <a:lstStyle/>
          <a:p>
            <a:pPr marL="269875" lvl="1" indent="-269875"/>
            <a:r>
              <a:rPr lang="en-GB" dirty="0"/>
              <a:t>Write two things that you learnt in the last lesson.</a:t>
            </a:r>
            <a:endParaRPr lang="en-US" dirty="0"/>
          </a:p>
          <a:p>
            <a:pPr marL="269875" lvl="1" indent="-269875"/>
            <a:endParaRPr lang="en-GB" dirty="0"/>
          </a:p>
          <a:p>
            <a:pPr marL="269875" lvl="1" indent="-269875">
              <a:lnSpc>
                <a:spcPct val="100000"/>
              </a:lnSpc>
            </a:pPr>
            <a:r>
              <a:rPr lang="en-GB" sz="2400" dirty="0"/>
              <a:t>Prepare to feed back to the group.</a:t>
            </a:r>
            <a:endParaRPr lang="en-GB" sz="2400" dirty="0">
              <a:cs typeface="Arial"/>
            </a:endParaRPr>
          </a:p>
          <a:p>
            <a:pPr>
              <a:lnSpc>
                <a:spcPct val="100000"/>
              </a:lnSpc>
            </a:pPr>
            <a:r>
              <a:rPr lang="en-GB" sz="2400" dirty="0">
                <a:solidFill>
                  <a:srgbClr val="E51C41"/>
                </a:solidFill>
              </a:rPr>
              <a:t> </a:t>
            </a:r>
            <a:br>
              <a:rPr lang="en-GB" dirty="0">
                <a:solidFill>
                  <a:schemeClr val="accent1"/>
                </a:solidFill>
              </a:rPr>
            </a:br>
            <a:endParaRPr lang="en-GB" dirty="0">
              <a:solidFill>
                <a:srgbClr val="E51C41"/>
              </a:solidFill>
              <a:cs typeface="Arial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C124257-1E43-7CD2-743B-922462B593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150109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Lesson 3: Introduction</a:t>
            </a:r>
            <a:endParaRPr lang="en-GB" sz="3600" strike="sngStrike" dirty="0">
              <a:cs typeface="Arial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400" dirty="0"/>
              <a:t>Write these outcomes on the </a:t>
            </a:r>
            <a:r>
              <a:rPr lang="en-US" dirty="0"/>
              <a:t>Self-assessment</a:t>
            </a:r>
            <a:r>
              <a:rPr lang="en-US" sz="2400" dirty="0"/>
              <a:t> handout. You will assess your progress at the end of the session.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 lvl="1">
              <a:lnSpc>
                <a:spcPts val="3680"/>
              </a:lnSpc>
            </a:pPr>
            <a:r>
              <a:rPr lang="en-US" dirty="0"/>
              <a:t>Identify formal and informal relationships</a:t>
            </a:r>
          </a:p>
          <a:p>
            <a:pPr lvl="1">
              <a:lnSpc>
                <a:spcPts val="3680"/>
              </a:lnSpc>
            </a:pPr>
            <a:r>
              <a:rPr lang="en-US" dirty="0"/>
              <a:t>List who practitioners in early years settings work with and why</a:t>
            </a:r>
          </a:p>
          <a:p>
            <a:pPr lvl="1">
              <a:lnSpc>
                <a:spcPts val="3680"/>
              </a:lnSpc>
            </a:pPr>
            <a:r>
              <a:rPr lang="en-US" dirty="0"/>
              <a:t>Outline the benefits of working in partnerships for the child, setting and parents.</a:t>
            </a:r>
          </a:p>
          <a:p>
            <a:pPr>
              <a:lnSpc>
                <a:spcPct val="100000"/>
              </a:lnSpc>
            </a:pP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9465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28</a:t>
            </a:fld>
            <a:endParaRPr lang="en-GB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32950" y="249900"/>
            <a:ext cx="8791307" cy="699425"/>
          </a:xfrm>
        </p:spPr>
        <p:txBody>
          <a:bodyPr>
            <a:noAutofit/>
          </a:bodyPr>
          <a:lstStyle/>
          <a:p>
            <a:r>
              <a:rPr lang="en-GB" dirty="0"/>
              <a:t>Task 1: Formal/informal partnerships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2950" y="1117235"/>
            <a:ext cx="7885555" cy="2479324"/>
          </a:xfrm>
        </p:spPr>
        <p:txBody>
          <a:bodyPr vert="horz" lIns="0" tIns="0" rIns="0" bIns="0" rtlCol="0" anchor="t">
            <a:noAutofit/>
          </a:bodyPr>
          <a:lstStyle/>
          <a:p>
            <a:pPr>
              <a:lnSpc>
                <a:spcPct val="100000"/>
              </a:lnSpc>
            </a:pPr>
            <a:endParaRPr lang="en-GB" dirty="0"/>
          </a:p>
          <a:p>
            <a:pPr marL="269875" lvl="1" indent="-269875">
              <a:lnSpc>
                <a:spcPct val="100000"/>
              </a:lnSpc>
            </a:pPr>
            <a:r>
              <a:rPr lang="en-GB" dirty="0"/>
              <a:t>List who practitioners in early years settings work with</a:t>
            </a:r>
            <a:endParaRPr lang="en-GB" dirty="0">
              <a:cs typeface="Arial"/>
            </a:endParaRPr>
          </a:p>
          <a:p>
            <a:pPr>
              <a:lnSpc>
                <a:spcPct val="100000"/>
              </a:lnSpc>
            </a:pPr>
            <a:endParaRPr lang="en-GB" dirty="0"/>
          </a:p>
          <a:p>
            <a:pPr marL="269875" lvl="1" indent="-269875">
              <a:lnSpc>
                <a:spcPct val="100000"/>
              </a:lnSpc>
            </a:pPr>
            <a:r>
              <a:rPr lang="en-GB" dirty="0"/>
              <a:t>What are the reasons for these partnerships?</a:t>
            </a:r>
            <a:endParaRPr lang="en-GB" dirty="0">
              <a:cs typeface="Arial"/>
            </a:endParaRPr>
          </a:p>
          <a:p>
            <a:pPr>
              <a:lnSpc>
                <a:spcPct val="100000"/>
              </a:lnSpc>
            </a:pPr>
            <a:endParaRPr lang="en-GB" sz="2400" dirty="0"/>
          </a:p>
          <a:p>
            <a:pPr>
              <a:lnSpc>
                <a:spcPct val="100000"/>
              </a:lnSpc>
            </a:pPr>
            <a:endParaRPr lang="en-GB" dirty="0"/>
          </a:p>
          <a:p>
            <a:pPr>
              <a:lnSpc>
                <a:spcPct val="100000"/>
              </a:lnSpc>
            </a:pPr>
            <a:r>
              <a:rPr lang="en-GB" sz="2400" dirty="0">
                <a:solidFill>
                  <a:srgbClr val="E51C41"/>
                </a:solidFill>
              </a:rPr>
              <a:t> </a:t>
            </a: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28045567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29</a:t>
            </a:fld>
            <a:endParaRPr lang="en-GB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32950" y="249900"/>
            <a:ext cx="8437563" cy="1080879"/>
          </a:xfrm>
        </p:spPr>
        <p:txBody>
          <a:bodyPr>
            <a:noAutofit/>
          </a:bodyPr>
          <a:lstStyle/>
          <a:p>
            <a:r>
              <a:rPr lang="en-GB" dirty="0"/>
              <a:t>Task 2: Formal/informal partnerships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2950" y="1330779"/>
            <a:ext cx="7667625" cy="2922459"/>
          </a:xfrm>
        </p:spPr>
        <p:txBody>
          <a:bodyPr vert="horz" lIns="0" tIns="0" rIns="0" bIns="0" rtlCol="0" anchor="t">
            <a:noAutofit/>
          </a:bodyPr>
          <a:lstStyle/>
          <a:p>
            <a:pPr marL="269875" lvl="1" indent="-269875"/>
            <a:r>
              <a:rPr lang="en-US" dirty="0"/>
              <a:t>Choose four specific partnerships and explain how these support outcomes for children. 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 marL="269875" lvl="1" indent="-269875">
              <a:lnSpc>
                <a:spcPct val="100000"/>
              </a:lnSpc>
            </a:pPr>
            <a:r>
              <a:rPr lang="en-US" dirty="0"/>
              <a:t>What strategies can be used to build and maintain relationships?</a:t>
            </a:r>
            <a:endParaRPr lang="en-US" dirty="0">
              <a:cs typeface="Arial"/>
            </a:endParaRP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endParaRPr lang="en-GB" sz="2400" dirty="0"/>
          </a:p>
          <a:p>
            <a:pPr>
              <a:lnSpc>
                <a:spcPct val="100000"/>
              </a:lnSpc>
            </a:pPr>
            <a:endParaRPr lang="en-GB" dirty="0"/>
          </a:p>
          <a:p>
            <a:pPr>
              <a:lnSpc>
                <a:spcPct val="100000"/>
              </a:lnSpc>
            </a:pPr>
            <a:r>
              <a:rPr lang="en-GB" sz="2400" dirty="0">
                <a:solidFill>
                  <a:srgbClr val="E51C41"/>
                </a:solidFill>
              </a:rPr>
              <a:t> </a:t>
            </a: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870430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/>
              <a:t>Introduction to the project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400" dirty="0"/>
              <a:t>This project will focus on developing effective communication skills in partnerships.</a:t>
            </a:r>
          </a:p>
          <a:p>
            <a:pPr>
              <a:lnSpc>
                <a:spcPct val="100000"/>
              </a:lnSpc>
            </a:pPr>
            <a:endParaRPr lang="en-GB" sz="2400" dirty="0"/>
          </a:p>
          <a:p>
            <a:pPr lvl="1">
              <a:lnSpc>
                <a:spcPct val="100000"/>
              </a:lnSpc>
            </a:pPr>
            <a:r>
              <a:rPr lang="en-GB" dirty="0"/>
              <a:t>F</a:t>
            </a:r>
            <a:r>
              <a:rPr lang="en-GB" sz="2400" dirty="0"/>
              <a:t>ramework for Learning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End-of-project assessment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Developing your independent learning skills</a:t>
            </a:r>
          </a:p>
          <a:p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34737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Task 3: Case studies</a:t>
            </a:r>
            <a:endParaRPr lang="en-GB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GB" sz="2400" dirty="0"/>
              <a:t>Read your case study. I</a:t>
            </a:r>
            <a:r>
              <a:rPr lang="en-GB" dirty="0"/>
              <a:t>n your groups, discuss</a:t>
            </a:r>
            <a:r>
              <a:rPr lang="en-GB" sz="2400" dirty="0"/>
              <a:t> where partnership working should take place. </a:t>
            </a:r>
          </a:p>
          <a:p>
            <a:br>
              <a:rPr lang="en-GB" dirty="0"/>
            </a:br>
            <a:r>
              <a:rPr lang="en-GB" sz="2400" dirty="0"/>
              <a:t>Consider the following:</a:t>
            </a:r>
          </a:p>
          <a:p>
            <a:pPr>
              <a:lnSpc>
                <a:spcPct val="100000"/>
              </a:lnSpc>
            </a:pPr>
            <a:endParaRPr lang="en-GB" dirty="0"/>
          </a:p>
          <a:p>
            <a:pPr marL="269875" lvl="1" indent="-269875">
              <a:lnSpc>
                <a:spcPct val="100000"/>
              </a:lnSpc>
            </a:pPr>
            <a:r>
              <a:rPr lang="en-GB" sz="2400" dirty="0"/>
              <a:t>Where would partnerships be useful?</a:t>
            </a:r>
            <a:endParaRPr lang="en-GB" sz="2400" dirty="0">
              <a:cs typeface="Arial"/>
            </a:endParaRPr>
          </a:p>
          <a:p>
            <a:pPr marL="269875" lvl="1" indent="-269875">
              <a:lnSpc>
                <a:spcPct val="100000"/>
              </a:lnSpc>
            </a:pPr>
            <a:r>
              <a:rPr lang="en-GB" dirty="0"/>
              <a:t>What is the purpose of the partnership?</a:t>
            </a:r>
            <a:endParaRPr lang="en-GB" dirty="0">
              <a:cs typeface="Arial"/>
            </a:endParaRPr>
          </a:p>
          <a:p>
            <a:pPr marL="269875" lvl="1" indent="-269875">
              <a:lnSpc>
                <a:spcPct val="100000"/>
              </a:lnSpc>
            </a:pPr>
            <a:r>
              <a:rPr lang="en-GB" sz="2400" dirty="0"/>
              <a:t>How would this benefit the child, the parent and the practitioners?</a:t>
            </a:r>
            <a:endParaRPr lang="en-GB" sz="2400" dirty="0">
              <a:cs typeface="Arial"/>
            </a:endParaRPr>
          </a:p>
          <a:p>
            <a:pPr marL="0" lvl="1" indent="0">
              <a:lnSpc>
                <a:spcPct val="100000"/>
              </a:lnSpc>
              <a:buNone/>
            </a:pPr>
            <a:r>
              <a:rPr lang="en-GB" sz="2400" dirty="0">
                <a:solidFill>
                  <a:srgbClr val="E51C41"/>
                </a:solidFill>
              </a:rPr>
              <a:t> </a:t>
            </a:r>
            <a:br>
              <a:rPr lang="en-GB" dirty="0">
                <a:solidFill>
                  <a:schemeClr val="accent1"/>
                </a:solidFill>
              </a:rPr>
            </a:br>
            <a:endParaRPr lang="en-GB" dirty="0">
              <a:cs typeface="Arial"/>
            </a:endParaRPr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90633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31</a:t>
            </a:fld>
            <a:endParaRPr lang="en-GB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/>
              <a:t>Impact of poor relationships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400" dirty="0"/>
              <a:t>Thinking about your case study, what would happen if partnership working was not in place?</a:t>
            </a:r>
          </a:p>
          <a:p>
            <a:pPr>
              <a:lnSpc>
                <a:spcPct val="100000"/>
              </a:lnSpc>
            </a:pPr>
            <a:endParaRPr lang="en-GB" dirty="0"/>
          </a:p>
          <a:p>
            <a:pPr>
              <a:lnSpc>
                <a:spcPct val="100000"/>
              </a:lnSpc>
            </a:pPr>
            <a:r>
              <a:rPr lang="en-GB" dirty="0"/>
              <a:t>C</a:t>
            </a:r>
            <a:r>
              <a:rPr lang="en-GB" sz="2400" dirty="0"/>
              <a:t>onsider the impact on the child’s development.</a:t>
            </a:r>
          </a:p>
          <a:p>
            <a:pPr>
              <a:lnSpc>
                <a:spcPct val="100000"/>
              </a:lnSpc>
            </a:pPr>
            <a:r>
              <a:rPr lang="en-GB" sz="2400" dirty="0">
                <a:solidFill>
                  <a:srgbClr val="E51C41"/>
                </a:solidFill>
              </a:rPr>
              <a:t> </a:t>
            </a: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90644541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Task 4: Industry Placement</a:t>
            </a:r>
            <a:r>
              <a:rPr lang="en-GB" sz="3600" dirty="0"/>
              <a:t> reflection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en-GB" sz="2400"/>
              <a:t>Reflect on a situation where you have worked in partnership whilst on Industry Placement.</a:t>
            </a:r>
            <a:endParaRPr lang="en-GB"/>
          </a:p>
          <a:p>
            <a:pPr>
              <a:lnSpc>
                <a:spcPct val="100000"/>
              </a:lnSpc>
            </a:pPr>
            <a:endParaRPr lang="en-GB" sz="2400"/>
          </a:p>
          <a:p>
            <a:r>
              <a:rPr lang="en-GB" sz="2400"/>
              <a:t> </a:t>
            </a:r>
            <a:r>
              <a:rPr lang="en-GB"/>
              <a:t>C</a:t>
            </a:r>
            <a:r>
              <a:rPr lang="en-GB" sz="2400"/>
              <a:t>omplete the </a:t>
            </a:r>
            <a:r>
              <a:rPr lang="en-GB"/>
              <a:t>Industry Placement reflection</a:t>
            </a:r>
            <a:r>
              <a:rPr lang="en-GB" sz="2400"/>
              <a:t> handout.</a:t>
            </a:r>
            <a:endParaRPr lang="en-GB" sz="2400">
              <a:cs typeface="Arial"/>
            </a:endParaRPr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E51C41"/>
                </a:solidFill>
              </a:rPr>
              <a:t> </a:t>
            </a:r>
            <a:br>
              <a:rPr lang="en-GB">
                <a:solidFill>
                  <a:schemeClr val="accent1"/>
                </a:solidFill>
              </a:rPr>
            </a:br>
            <a:endParaRPr lang="en-GB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835843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What have you learnt today?</a:t>
            </a:r>
            <a:endParaRPr lang="en-GB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16900" y="1053193"/>
            <a:ext cx="8035164" cy="3518530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dirty="0"/>
              <a:t>Complete the Self-assessment handout with your progress. </a:t>
            </a:r>
          </a:p>
          <a:p>
            <a:endParaRPr lang="en-GB" dirty="0"/>
          </a:p>
          <a:p>
            <a:pPr lvl="1">
              <a:lnSpc>
                <a:spcPts val="3680"/>
              </a:lnSpc>
            </a:pPr>
            <a:r>
              <a:rPr lang="en-GB" dirty="0"/>
              <a:t>Do you need to learn more about this topic?</a:t>
            </a:r>
          </a:p>
          <a:p>
            <a:pPr lvl="1">
              <a:lnSpc>
                <a:spcPts val="3680"/>
              </a:lnSpc>
            </a:pPr>
            <a:r>
              <a:rPr lang="en-GB" dirty="0"/>
              <a:t>Where are you going to find this information?</a:t>
            </a:r>
          </a:p>
          <a:p>
            <a:pPr lvl="1">
              <a:lnSpc>
                <a:spcPts val="3680"/>
              </a:lnSpc>
            </a:pPr>
            <a:r>
              <a:rPr lang="en-GB" dirty="0"/>
              <a:t>Identify key information from this lesson that will help </a:t>
            </a:r>
            <a:br>
              <a:rPr lang="en-GB" dirty="0"/>
            </a:br>
            <a:r>
              <a:rPr lang="en-GB" dirty="0"/>
              <a:t>with your final assessment. </a:t>
            </a:r>
          </a:p>
          <a:p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762810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A56FA9-B935-138B-EBA9-C5350F0D53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27CE52DF-D318-040A-97FC-C5F622A89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/>
              <a:t>Homework</a:t>
            </a:r>
            <a:endParaRPr lang="en-GB" sz="360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F010F2-D2D4-9D48-8B63-824D180A2F9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16900" y="970149"/>
            <a:ext cx="7667625" cy="360157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dirty="0"/>
              <a:t>Analyse and reflect different relationships in your Industry Placement.</a:t>
            </a:r>
          </a:p>
          <a:p>
            <a:pPr marL="269875" lvl="1" indent="-269875"/>
            <a:r>
              <a:rPr lang="en-GB" dirty="0"/>
              <a:t>Choose 2 partnerships from your placement. For example: a manager and a practitioner.</a:t>
            </a:r>
            <a:endParaRPr lang="en-GB" dirty="0">
              <a:cs typeface="Arial"/>
            </a:endParaRPr>
          </a:p>
          <a:p>
            <a:pPr marL="269875" lvl="1" indent="-269875"/>
            <a:r>
              <a:rPr lang="en-GB" dirty="0"/>
              <a:t>What is the purpose of the partnership?</a:t>
            </a:r>
            <a:endParaRPr lang="en-GB" dirty="0">
              <a:cs typeface="Arial"/>
            </a:endParaRPr>
          </a:p>
          <a:p>
            <a:pPr marL="269875" lvl="1" indent="-269875"/>
            <a:r>
              <a:rPr lang="en-GB" dirty="0">
                <a:cs typeface="Arial"/>
              </a:rPr>
              <a:t>What information do they share and why?</a:t>
            </a:r>
          </a:p>
          <a:p>
            <a:pPr marL="269875" lvl="1" indent="-269875"/>
            <a:r>
              <a:rPr lang="en-GB" dirty="0">
                <a:cs typeface="Arial"/>
              </a:rPr>
              <a:t>What is positive about the partnership for the child/ parents?</a:t>
            </a:r>
          </a:p>
          <a:p>
            <a:pPr marL="269875" lvl="1" indent="-269875"/>
            <a:r>
              <a:rPr lang="en-GB" dirty="0">
                <a:cs typeface="Arial"/>
              </a:rPr>
              <a:t>Do you think there could be improvements and if so what are they?</a:t>
            </a:r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AFA8D1-0291-168D-05EE-27CB58745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FBA569-2556-0CB6-3571-499371635F4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21635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Maintaining partnerships</a:t>
            </a:r>
          </a:p>
        </p:txBody>
      </p:sp>
    </p:spTree>
    <p:extLst>
      <p:ext uri="{BB962C8B-B14F-4D97-AF65-F5344CB8AC3E}">
        <p14:creationId xmlns:p14="http://schemas.microsoft.com/office/powerpoint/2010/main" val="166221095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ADF7D3-9B18-4246-8C0D-9A6D86BAD5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36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CC1E568-7B89-48A5-B268-4EAD74B797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Recap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2F41C5-33F3-4F3F-9926-EB6EB5B812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GB" dirty="0"/>
              <a:t>From the previous lessons, consider how effective communication skills develop partnerships in different scenarios. Create a mind map.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E6E5B1-8A93-4297-8DB7-72C66EBA85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48D35BA-26F9-41F9-9E6B-CEA9E365C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75856" y="2643758"/>
            <a:ext cx="1440160" cy="936104"/>
          </a:xfrm>
          <a:prstGeom prst="ellipse">
            <a:avLst/>
          </a:prstGeom>
          <a:noFill/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E010690-2978-4BAA-A68C-E670E06768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6" idx="5"/>
          </p:cNvCxnSpPr>
          <p:nvPr/>
        </p:nvCxnSpPr>
        <p:spPr>
          <a:xfrm>
            <a:off x="4505109" y="3442773"/>
            <a:ext cx="498939" cy="39258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0A2475D-F14F-4413-BB31-41EDE94A2A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2843808" y="3402110"/>
            <a:ext cx="576064" cy="42512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9D98F67-638D-4ACE-91F3-C512D83D78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6" idx="7"/>
          </p:cNvCxnSpPr>
          <p:nvPr/>
        </p:nvCxnSpPr>
        <p:spPr>
          <a:xfrm flipV="1">
            <a:off x="4505109" y="2499742"/>
            <a:ext cx="498939" cy="281105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340D857-CEFF-4F77-BF03-DA71E97654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2843808" y="2444001"/>
            <a:ext cx="576064" cy="392586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550180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Lesson </a:t>
            </a:r>
            <a:r>
              <a:rPr lang="en-GB" dirty="0"/>
              <a:t>4: I</a:t>
            </a:r>
            <a:r>
              <a:rPr lang="en-GB" sz="3600" dirty="0"/>
              <a:t>ntroduction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US" sz="2400" dirty="0"/>
              <a:t>Write these outcomes on </a:t>
            </a:r>
            <a:r>
              <a:rPr lang="en-US" dirty="0"/>
              <a:t>the Self-assessment handout</a:t>
            </a:r>
            <a:r>
              <a:rPr lang="en-US" sz="2400" dirty="0"/>
              <a:t>. You will assess your progress at the end of the session.</a:t>
            </a:r>
          </a:p>
          <a:p>
            <a:endParaRPr lang="en-US" dirty="0"/>
          </a:p>
          <a:p>
            <a:pPr lvl="1">
              <a:lnSpc>
                <a:spcPts val="3680"/>
              </a:lnSpc>
            </a:pPr>
            <a:r>
              <a:rPr lang="en-US" dirty="0"/>
              <a:t>Explain the importance of using appropriate language</a:t>
            </a:r>
          </a:p>
          <a:p>
            <a:pPr lvl="1">
              <a:lnSpc>
                <a:spcPts val="3680"/>
              </a:lnSpc>
            </a:pPr>
            <a:r>
              <a:rPr lang="en-US" dirty="0"/>
              <a:t>Explain the importance of confidentiality</a:t>
            </a:r>
          </a:p>
          <a:p>
            <a:pPr lvl="1">
              <a:lnSpc>
                <a:spcPts val="3680"/>
              </a:lnSpc>
            </a:pPr>
            <a:r>
              <a:rPr lang="en-US" dirty="0"/>
              <a:t>Discuss the boundaries of confidentiality</a:t>
            </a:r>
          </a:p>
          <a:p>
            <a:pPr lvl="1">
              <a:lnSpc>
                <a:spcPts val="3680"/>
              </a:lnSpc>
            </a:pPr>
            <a:r>
              <a:rPr lang="en-US" dirty="0"/>
              <a:t>Reflect on interactions from Industry Placement</a:t>
            </a:r>
          </a:p>
          <a:p>
            <a:pPr marL="269875" lvl="1" indent="-269875"/>
            <a:endParaRPr lang="en-US" dirty="0">
              <a:cs typeface="Arial"/>
            </a:endParaRPr>
          </a:p>
          <a:p>
            <a:pPr>
              <a:lnSpc>
                <a:spcPct val="100000"/>
              </a:lnSpc>
            </a:pPr>
            <a:endParaRPr lang="en-US" sz="2400" dirty="0"/>
          </a:p>
          <a:p>
            <a:pPr>
              <a:lnSpc>
                <a:spcPct val="100000"/>
              </a:lnSpc>
            </a:pPr>
            <a:r>
              <a:rPr lang="en-GB" sz="2400" dirty="0">
                <a:solidFill>
                  <a:srgbClr val="E51C41"/>
                </a:solidFill>
              </a:rPr>
              <a:t> </a:t>
            </a: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73509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ADF7D3-9B18-4246-8C0D-9A6D86BAD56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38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CC1E568-7B89-48A5-B268-4EAD74B79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Professionalism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2F41C5-33F3-4F3F-9926-EB6EB5B812C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269207" cy="3601574"/>
          </a:xfrm>
        </p:spPr>
        <p:txBody>
          <a:bodyPr/>
          <a:lstStyle/>
          <a:p>
            <a:r>
              <a:rPr lang="en-GB" dirty="0"/>
              <a:t>Discussion: appropriate language.</a:t>
            </a:r>
          </a:p>
          <a:p>
            <a:endParaRPr lang="en-GB" dirty="0"/>
          </a:p>
          <a:p>
            <a:pPr lvl="1">
              <a:lnSpc>
                <a:spcPts val="3680"/>
              </a:lnSpc>
            </a:pPr>
            <a:r>
              <a:rPr lang="en-GB" dirty="0"/>
              <a:t>What does professionalism mean?</a:t>
            </a:r>
          </a:p>
          <a:p>
            <a:pPr lvl="1">
              <a:lnSpc>
                <a:spcPts val="3680"/>
              </a:lnSpc>
            </a:pPr>
            <a:r>
              <a:rPr lang="en-GB" dirty="0"/>
              <a:t>Can you give examples of what would be appropriate and inappropriate?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E6E5B1-8A93-4297-8DB7-72C66EBA85A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77583022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ADF7D3-9B18-4246-8C0D-9A6D86BAD56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39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CC1E568-7B89-48A5-B268-4EAD74B79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Task 1: Confidentiality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2F41C5-33F3-4F3F-9926-EB6EB5B812C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In small groups, discuss the following:</a:t>
            </a:r>
          </a:p>
          <a:p>
            <a:endParaRPr lang="en-GB" dirty="0"/>
          </a:p>
          <a:p>
            <a:pPr lvl="1">
              <a:lnSpc>
                <a:spcPts val="3680"/>
              </a:lnSpc>
            </a:pPr>
            <a:r>
              <a:rPr lang="en-GB" dirty="0"/>
              <a:t>What is confidentiality?</a:t>
            </a:r>
          </a:p>
          <a:p>
            <a:pPr lvl="1">
              <a:lnSpc>
                <a:spcPts val="3680"/>
              </a:lnSpc>
            </a:pPr>
            <a:r>
              <a:rPr lang="en-GB" dirty="0"/>
              <a:t>What steps are taken to maintain confidentiality?</a:t>
            </a:r>
          </a:p>
          <a:p>
            <a:pPr lvl="1">
              <a:lnSpc>
                <a:spcPts val="3680"/>
              </a:lnSpc>
            </a:pPr>
            <a:r>
              <a:rPr lang="en-GB" dirty="0"/>
              <a:t>What information do we keep confidential?</a:t>
            </a:r>
          </a:p>
          <a:p>
            <a:pPr lvl="1">
              <a:lnSpc>
                <a:spcPts val="3680"/>
              </a:lnSpc>
            </a:pPr>
            <a:r>
              <a:rPr lang="en-GB" dirty="0"/>
              <a:t>What is the impact if confidentiality is broken?</a:t>
            </a:r>
          </a:p>
          <a:p>
            <a:pPr lvl="1">
              <a:lnSpc>
                <a:spcPts val="3680"/>
              </a:lnSpc>
            </a:pPr>
            <a:r>
              <a:rPr lang="en-GB" dirty="0"/>
              <a:t>When may a setting break confidentiality?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E6E5B1-8A93-4297-8DB7-72C66EBA85A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399775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Lesson </a:t>
            </a:r>
            <a:r>
              <a:rPr lang="en-GB" dirty="0"/>
              <a:t>1: I</a:t>
            </a:r>
            <a:r>
              <a:rPr lang="en-GB" sz="3600" dirty="0"/>
              <a:t>ntroduction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3999" y="986400"/>
            <a:ext cx="8163551" cy="3601574"/>
          </a:xfrm>
        </p:spPr>
        <p:txBody>
          <a:bodyPr vert="horz" lIns="0" tIns="0" rIns="0" bIns="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en-GB" sz="2400" dirty="0"/>
              <a:t>Write these outcomes on your </a:t>
            </a:r>
            <a:r>
              <a:rPr lang="en-GB" dirty="0"/>
              <a:t>Self-assessment</a:t>
            </a:r>
            <a:r>
              <a:rPr lang="en-GB" sz="2400" dirty="0"/>
              <a:t> handout. You will self-assess your progress at the end of the session.</a:t>
            </a:r>
          </a:p>
          <a:p>
            <a:pPr>
              <a:lnSpc>
                <a:spcPct val="100000"/>
              </a:lnSpc>
            </a:pPr>
            <a:endParaRPr lang="en-GB" sz="2400" dirty="0"/>
          </a:p>
          <a:p>
            <a:pPr lvl="1">
              <a:lnSpc>
                <a:spcPts val="3680"/>
              </a:lnSpc>
            </a:pPr>
            <a:r>
              <a:rPr lang="en-GB" dirty="0"/>
              <a:t>Identify reasons for communicating</a:t>
            </a:r>
          </a:p>
          <a:p>
            <a:pPr lvl="1">
              <a:lnSpc>
                <a:spcPts val="3680"/>
              </a:lnSpc>
            </a:pPr>
            <a:r>
              <a:rPr lang="en-GB" dirty="0"/>
              <a:t>Identify methods of communication</a:t>
            </a:r>
          </a:p>
          <a:p>
            <a:pPr lvl="1">
              <a:lnSpc>
                <a:spcPts val="3680"/>
              </a:lnSpc>
            </a:pPr>
            <a:r>
              <a:rPr lang="en-GB" dirty="0"/>
              <a:t>Evaluate effective communication methods</a:t>
            </a:r>
          </a:p>
          <a:p>
            <a:pPr lvl="1">
              <a:lnSpc>
                <a:spcPts val="3680"/>
              </a:lnSpc>
            </a:pPr>
            <a:r>
              <a:rPr lang="en-GB" dirty="0"/>
              <a:t>Reflect on own communication skills</a:t>
            </a:r>
          </a:p>
          <a:p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680159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ADF7D3-9B18-4246-8C0D-9A6D86BAD56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40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CC1E568-7B89-48A5-B268-4EAD74B79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Task 2: Write a case study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2F41C5-33F3-4F3F-9926-EB6EB5B812C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GB" dirty="0"/>
              <a:t>In pairs, you will write a case study using the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/>
              <a:t>template handout. You will include:</a:t>
            </a:r>
            <a:endParaRPr lang="en-US" strike="sngStrike" dirty="0">
              <a:cs typeface="Arial"/>
            </a:endParaRPr>
          </a:p>
          <a:p>
            <a:endParaRPr lang="en-GB" strike="sngStrike" dirty="0">
              <a:cs typeface="Arial"/>
            </a:endParaRPr>
          </a:p>
          <a:p>
            <a:pPr marL="269875" lvl="1" indent="-269875"/>
            <a:r>
              <a:rPr lang="en-GB" dirty="0">
                <a:solidFill>
                  <a:srgbClr val="000000"/>
                </a:solidFill>
                <a:cs typeface="Arial"/>
              </a:rPr>
              <a:t>An introduction explaining why confidentiality matters</a:t>
            </a:r>
          </a:p>
          <a:p>
            <a:pPr marL="269875" lvl="1" indent="-269875"/>
            <a:r>
              <a:rPr lang="en-GB" dirty="0">
                <a:solidFill>
                  <a:srgbClr val="000000"/>
                </a:solidFill>
                <a:cs typeface="Arial"/>
              </a:rPr>
              <a:t>the child and their age</a:t>
            </a:r>
          </a:p>
          <a:p>
            <a:pPr marL="269875" lvl="1" indent="-269875"/>
            <a:r>
              <a:rPr lang="en-GB" dirty="0">
                <a:cs typeface="Arial"/>
              </a:rPr>
              <a:t>the setting they attend</a:t>
            </a:r>
          </a:p>
          <a:p>
            <a:pPr marL="269875" lvl="1" indent="-269875"/>
            <a:r>
              <a:rPr lang="en-GB" dirty="0">
                <a:cs typeface="Arial"/>
              </a:rPr>
              <a:t>the child/family background</a:t>
            </a:r>
          </a:p>
          <a:p>
            <a:pPr marL="269875" lvl="1" indent="-269875"/>
            <a:r>
              <a:rPr lang="en-GB" dirty="0">
                <a:cs typeface="Arial"/>
              </a:rPr>
              <a:t>the situation or concern.</a:t>
            </a:r>
          </a:p>
          <a:p>
            <a:pPr marL="612775" lvl="1" indent="-342900">
              <a:buFont typeface="Calibri"/>
              <a:buChar char="-"/>
            </a:pPr>
            <a:endParaRPr lang="en-GB" dirty="0">
              <a:cs typeface="Arial"/>
            </a:endParaRPr>
          </a:p>
          <a:p>
            <a:pPr marL="342900" indent="-342900">
              <a:buFont typeface="Calibri"/>
              <a:buChar char="-"/>
            </a:pPr>
            <a:endParaRPr lang="en-GB" dirty="0">
              <a:cs typeface="Arial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E6E5B1-8A93-4297-8DB7-72C66EBA85A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68386112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ADF7D3-9B18-4246-8C0D-9A6D86BAD56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41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CC1E568-7B89-48A5-B268-4EAD74B79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Task 3: Case study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2F41C5-33F3-4F3F-9926-EB6EB5B812C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GB" dirty="0"/>
              <a:t>Swap your case study with another group.</a:t>
            </a:r>
          </a:p>
          <a:p>
            <a:r>
              <a:rPr lang="en-GB" dirty="0"/>
              <a:t>Read their case study and highlight the following:</a:t>
            </a:r>
          </a:p>
          <a:p>
            <a:endParaRPr lang="en-GB" dirty="0">
              <a:latin typeface="Arial"/>
              <a:ea typeface="Calibri" panose="020F0502020204030204" pitchFamily="34" charset="0"/>
              <a:cs typeface="Arial"/>
            </a:endParaRPr>
          </a:p>
          <a:p>
            <a:pPr marL="269875" lvl="1" indent="-269875"/>
            <a:r>
              <a:rPr lang="en-GB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Reflect on the strengths of the practice in maintaining confidentiality in the case study. </a:t>
            </a:r>
            <a:br>
              <a:rPr lang="en-GB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GB" kern="100" dirty="0">
              <a:latin typeface="Arial"/>
              <a:ea typeface="Calibri"/>
              <a:cs typeface="Arial"/>
            </a:endParaRPr>
          </a:p>
          <a:p>
            <a:pPr marL="269875" lvl="1" indent="-269875"/>
            <a:r>
              <a:rPr lang="en-GB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How did the setting ensure that the child’s and family’s rights were protected?</a:t>
            </a:r>
            <a:endParaRPr lang="en-GB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GB" dirty="0"/>
          </a:p>
          <a:p>
            <a:pPr marL="342900" indent="-342900">
              <a:buFontTx/>
              <a:buChar char="-"/>
            </a:pP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E6E5B1-8A93-4297-8DB7-72C66EBA85A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92571602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BC5F7D-49CA-0E6F-A87B-FAAE4A03CB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17A7631-60D1-3418-ED4D-BC670ED54A9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42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D7B23B5-AE0F-F49E-8512-952F19771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Task 3: Case study (continued)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A925BD-38D1-8E72-6424-DCCE41A9572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969963" cy="360157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dirty="0"/>
              <a:t>Swap your case study with another group.</a:t>
            </a:r>
          </a:p>
          <a:p>
            <a:r>
              <a:rPr lang="en-GB" dirty="0"/>
              <a:t>Read their case study and highlight the following:</a:t>
            </a:r>
          </a:p>
          <a:p>
            <a:pPr marL="269875" lvl="1" indent="-269875"/>
            <a:endParaRPr lang="en-GB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/>
            </a:endParaRPr>
          </a:p>
          <a:p>
            <a:pPr marL="269875" lvl="1" indent="-269875"/>
            <a:r>
              <a:rPr lang="en-GB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Consider if there were any areas where confidentiality could have been better maintained.</a:t>
            </a:r>
            <a:endParaRPr lang="en-GB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69875" lvl="1" indent="-269875"/>
            <a:endParaRPr lang="en-GB" dirty="0">
              <a:latin typeface="Arial"/>
              <a:ea typeface="Calibri"/>
              <a:cs typeface="Arial"/>
            </a:endParaRPr>
          </a:p>
          <a:p>
            <a:pPr marL="269875" lvl="1" indent="-269875"/>
            <a:r>
              <a:rPr lang="en-GB" dirty="0">
                <a:latin typeface="Arial" panose="020B0604020202020204" pitchFamily="34" charset="0"/>
                <a:ea typeface="Calibri" panose="020F0502020204030204" pitchFamily="34" charset="0"/>
              </a:rPr>
              <a:t>Are there any</a:t>
            </a:r>
            <a:r>
              <a:rPr lang="en-GB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additional training or procedures that could help strengthen confidentiality practices in the future?</a:t>
            </a:r>
            <a:endParaRPr lang="en-GB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GB" dirty="0"/>
          </a:p>
          <a:p>
            <a:pPr marL="342900" indent="-342900">
              <a:buFontTx/>
              <a:buChar char="-"/>
            </a:pP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A5A96F-9FE1-1ECE-1689-A94B29EB2DE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46067981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What have you learnt today?</a:t>
            </a:r>
            <a:endParaRPr lang="en-GB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16900" y="970149"/>
            <a:ext cx="8109253" cy="360157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dirty="0"/>
              <a:t>Complete the Self-assessment handout with your progress. </a:t>
            </a:r>
          </a:p>
          <a:p>
            <a:endParaRPr lang="en-GB" dirty="0"/>
          </a:p>
          <a:p>
            <a:pPr lvl="1">
              <a:lnSpc>
                <a:spcPts val="3680"/>
              </a:lnSpc>
            </a:pPr>
            <a:r>
              <a:rPr lang="en-GB" dirty="0"/>
              <a:t>Do you need to learn more about this topic?</a:t>
            </a:r>
          </a:p>
          <a:p>
            <a:pPr lvl="1">
              <a:lnSpc>
                <a:spcPts val="3680"/>
              </a:lnSpc>
            </a:pPr>
            <a:r>
              <a:rPr lang="en-GB" dirty="0"/>
              <a:t>Where are you going to find this information?</a:t>
            </a:r>
          </a:p>
          <a:p>
            <a:pPr lvl="1">
              <a:lnSpc>
                <a:spcPts val="3680"/>
              </a:lnSpc>
            </a:pPr>
            <a:r>
              <a:rPr lang="en-GB" dirty="0"/>
              <a:t>Identify key information from this lesson that will help with your final assessment. </a:t>
            </a:r>
          </a:p>
          <a:p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237074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C8435F-35EE-F552-A58B-B295542F5A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65244DF0-6D02-848B-D487-DE5EB9543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/>
              <a:t>Homework</a:t>
            </a:r>
            <a:endParaRPr lang="en-GB" sz="360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8FE3F8-1FD2-8720-3BD4-D6DEA4E1965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16900" y="970149"/>
            <a:ext cx="7667625" cy="360157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dirty="0"/>
              <a:t>Talk to your placement room leader.</a:t>
            </a:r>
            <a:endParaRPr lang="en-US" dirty="0"/>
          </a:p>
          <a:p>
            <a:endParaRPr lang="en-GB" dirty="0"/>
          </a:p>
          <a:p>
            <a:pPr marL="0" lvl="1" indent="0">
              <a:buNone/>
            </a:pPr>
            <a:r>
              <a:rPr lang="en-GB" dirty="0"/>
              <a:t>How do the practitioners build and maintain relationships with parents?</a:t>
            </a:r>
            <a:endParaRPr lang="en-GB" dirty="0">
              <a:cs typeface="Arial"/>
            </a:endParaRPr>
          </a:p>
          <a:p>
            <a:pPr marL="269875" lvl="1" indent="-269875"/>
            <a:endParaRPr lang="en-GB" dirty="0">
              <a:cs typeface="Arial"/>
            </a:endParaRPr>
          </a:p>
          <a:p>
            <a:pPr marL="0" lvl="1" indent="0">
              <a:buNone/>
            </a:pPr>
            <a:r>
              <a:rPr lang="en-GB" dirty="0">
                <a:cs typeface="Arial"/>
              </a:rPr>
              <a:t>Bring your information to the next lesson.  </a:t>
            </a:r>
            <a:endParaRPr lang="en-GB" sz="2400" dirty="0">
              <a:cs typeface="Arial"/>
            </a:endParaRPr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12FDC9-02A7-C057-68E0-6E03E47A0E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A8C0B2-A6EE-5E12-E0A0-2C90106F4E3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754746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Partnerships with parents</a:t>
            </a:r>
          </a:p>
        </p:txBody>
      </p:sp>
    </p:spTree>
    <p:extLst>
      <p:ext uri="{BB962C8B-B14F-4D97-AF65-F5344CB8AC3E}">
        <p14:creationId xmlns:p14="http://schemas.microsoft.com/office/powerpoint/2010/main" val="264885485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46</a:t>
            </a:fld>
            <a:endParaRPr lang="en-GB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Lesson 5: Introduction</a:t>
            </a:r>
            <a:endParaRPr lang="en-GB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338500" cy="360157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US" dirty="0"/>
              <a:t>Write these outcomes on the Self-assessment handout. </a:t>
            </a:r>
            <a:br>
              <a:rPr lang="en-US" dirty="0"/>
            </a:br>
            <a:r>
              <a:rPr lang="en-US" dirty="0"/>
              <a:t>You will assess your progress at the end of the session.</a:t>
            </a:r>
          </a:p>
          <a:p>
            <a:pPr>
              <a:lnSpc>
                <a:spcPct val="100000"/>
              </a:lnSpc>
            </a:pPr>
            <a:endParaRPr lang="en-GB" sz="2400" dirty="0"/>
          </a:p>
          <a:p>
            <a:pPr lvl="1">
              <a:lnSpc>
                <a:spcPts val="3680"/>
              </a:lnSpc>
            </a:pPr>
            <a:r>
              <a:rPr lang="en-US" dirty="0"/>
              <a:t>Discuss strategies to build partnerships with parents </a:t>
            </a:r>
            <a:br>
              <a:rPr lang="en-US" dirty="0"/>
            </a:br>
            <a:r>
              <a:rPr lang="en-US" dirty="0"/>
              <a:t>and carers</a:t>
            </a:r>
          </a:p>
          <a:p>
            <a:pPr lvl="1">
              <a:lnSpc>
                <a:spcPts val="3680"/>
              </a:lnSpc>
            </a:pPr>
            <a:r>
              <a:rPr lang="en-US" dirty="0"/>
              <a:t>Evaluate the benefits of partnerships with parents</a:t>
            </a:r>
          </a:p>
          <a:p>
            <a:pPr lvl="1">
              <a:lnSpc>
                <a:spcPts val="3680"/>
              </a:lnSpc>
            </a:pPr>
            <a:r>
              <a:rPr lang="en-US" dirty="0"/>
              <a:t>Discuss barriers to partnerships and how to overcome them</a:t>
            </a:r>
          </a:p>
          <a:p>
            <a:pPr lvl="1">
              <a:lnSpc>
                <a:spcPts val="3680"/>
              </a:lnSpc>
            </a:pPr>
            <a:r>
              <a:rPr lang="en-US" dirty="0"/>
              <a:t>Role-play parent–practitioner interaction and self-reflect</a:t>
            </a:r>
          </a:p>
          <a:p>
            <a:pPr marL="269875" lvl="1" indent="-269875"/>
            <a:endParaRPr lang="en-US" dirty="0">
              <a:cs typeface="Arial"/>
            </a:endParaRPr>
          </a:p>
          <a:p>
            <a:endParaRPr lang="en-GB" dirty="0">
              <a:cs typeface="Arial"/>
            </a:endParaRPr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40282491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1033B4E-0352-43C5-AD8D-7BD205FA0F6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47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7E81052-D533-4122-88D3-C300AF2BB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Recap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A5234E-D418-4B3E-B328-E684D9B7F4F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Why is it important to maintain confidentiality in </a:t>
            </a:r>
            <a:br>
              <a:rPr lang="en-GB" dirty="0"/>
            </a:br>
            <a:r>
              <a:rPr lang="en-GB" dirty="0"/>
              <a:t>early years settings?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D9DA0C-4944-4860-A7B0-357064070C4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47662440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8F4E81-4D76-0C19-68F1-EEA7252CDD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F76BD8-5CA9-F60A-DD84-5441E57BB7E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48</a:t>
            </a:fld>
            <a:endParaRPr lang="en-GB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6900A08A-798D-486F-470A-7504E746C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dirty="0"/>
              <a:t>Task 1: Role-play – parents and carers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D2D5E6-6C7D-0DBC-5AB5-737F85287A6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GB" dirty="0">
                <a:cs typeface="Arial"/>
              </a:rPr>
              <a:t>Step 1: </a:t>
            </a:r>
            <a:endParaRPr lang="en-GB" sz="2400" dirty="0">
              <a:cs typeface="Arial"/>
            </a:endParaRPr>
          </a:p>
          <a:p>
            <a:endParaRPr lang="en-GB" dirty="0"/>
          </a:p>
          <a:p>
            <a:pPr marL="0" lvl="1" indent="0">
              <a:buNone/>
            </a:pPr>
            <a:r>
              <a:rPr lang="en-US" dirty="0"/>
              <a:t>You have 15 minutes to read through the scenario and annotate key features in preparation for your meeting with the parents. </a:t>
            </a:r>
            <a:endParaRPr lang="en-US" sz="2400" dirty="0">
              <a:cs typeface="Arial"/>
            </a:endParaRPr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CA9E3D-0F6B-DCD6-A433-2835272649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61037228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603C2E-817C-148A-DD75-45778EF1C9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7A867F80-5590-62AF-3393-0C046CC37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Pre-role-play reflection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849984-6AC0-64C2-53D5-6075EB6D275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6859009" cy="360157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dirty="0">
                <a:cs typeface="Arial"/>
              </a:rPr>
              <a:t>Consider the following and make notes:</a:t>
            </a:r>
          </a:p>
          <a:p>
            <a:endParaRPr lang="en-GB" dirty="0">
              <a:cs typeface="Arial"/>
            </a:endParaRPr>
          </a:p>
          <a:p>
            <a:pPr lvl="1"/>
            <a:r>
              <a:rPr lang="en-GB" dirty="0">
                <a:cs typeface="Arial"/>
              </a:rPr>
              <a:t>Who you are talking to.</a:t>
            </a:r>
          </a:p>
          <a:p>
            <a:pPr lvl="1"/>
            <a:r>
              <a:rPr lang="en-GB" dirty="0">
                <a:cs typeface="Arial"/>
              </a:rPr>
              <a:t>What is the purpose of the meeting?</a:t>
            </a:r>
          </a:p>
          <a:p>
            <a:pPr lvl="1"/>
            <a:r>
              <a:rPr lang="en-GB" dirty="0">
                <a:cs typeface="Arial"/>
              </a:rPr>
              <a:t>What outcome are you seeking?</a:t>
            </a:r>
          </a:p>
          <a:p>
            <a:pPr lvl="1"/>
            <a:r>
              <a:rPr lang="en-GB" dirty="0">
                <a:cs typeface="Arial"/>
              </a:rPr>
              <a:t>What strategies do you plan to use to achieve your outcome?</a:t>
            </a:r>
          </a:p>
          <a:p>
            <a:pPr lvl="1"/>
            <a:r>
              <a:rPr lang="en-GB" dirty="0">
                <a:cs typeface="Arial"/>
              </a:rPr>
              <a:t>How will you address any barriers that may emerge during the role-play?</a:t>
            </a:r>
          </a:p>
          <a:p>
            <a:pPr marL="0" lvl="1" indent="0">
              <a:buNone/>
            </a:pPr>
            <a:endParaRPr lang="en-GB" dirty="0">
              <a:cs typeface="Arial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60C289-8713-C6D8-4200-5107F7B5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FA5A05-1AAA-8695-39BE-9CE40D34FC6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7702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BB0D2D-9A45-8531-4960-474FAF7A78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9EC433-32A4-0CDA-454C-671C8D2D73A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EB9B66BF-B7DC-77AC-CB40-0712D96C5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Practitioner purpose and methods of communication: Mind map activity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93D493-AA63-35B2-B408-30471DFF5DA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2950" y="1304879"/>
            <a:ext cx="7667625" cy="3601574"/>
          </a:xfrm>
        </p:spPr>
        <p:txBody>
          <a:bodyPr vert="horz" lIns="0" tIns="0" rIns="0" bIns="0" rtlCol="0" anchor="t">
            <a:noAutofit/>
          </a:bodyPr>
          <a:lstStyle/>
          <a:p>
            <a:pPr lvl="1"/>
            <a:r>
              <a:rPr lang="en-GB" dirty="0"/>
              <a:t>M</a:t>
            </a:r>
            <a:r>
              <a:rPr lang="en-GB" sz="2400" dirty="0"/>
              <a:t>ind-map the purposes of practitioners’ communication in an early years setting.</a:t>
            </a:r>
            <a:r>
              <a:rPr lang="en-GB" dirty="0">
                <a:cs typeface="Arial"/>
              </a:rPr>
              <a:t> </a:t>
            </a:r>
          </a:p>
          <a:p>
            <a:pPr marL="539875" lvl="2" indent="-269875"/>
            <a:r>
              <a:rPr lang="en-GB" dirty="0"/>
              <a:t>Be prepared to feed back to the class.</a:t>
            </a:r>
            <a:br>
              <a:rPr lang="en-GB" dirty="0"/>
            </a:br>
            <a:endParaRPr lang="en-GB" dirty="0">
              <a:cs typeface="Arial"/>
            </a:endParaRPr>
          </a:p>
          <a:p>
            <a:pPr marL="269875" lvl="1" indent="-269875">
              <a:lnSpc>
                <a:spcPct val="100000"/>
              </a:lnSpc>
            </a:pPr>
            <a:r>
              <a:rPr lang="en-GB" dirty="0"/>
              <a:t>Add methods used to communicate to your mind map</a:t>
            </a:r>
            <a:r>
              <a:rPr lang="en-GB" sz="2400" dirty="0"/>
              <a:t>.</a:t>
            </a:r>
          </a:p>
          <a:p>
            <a:pPr marL="539875" lvl="2" indent="-269875"/>
            <a:r>
              <a:rPr lang="en-GB" dirty="0"/>
              <a:t>Nominate person to feed back to the class.</a:t>
            </a:r>
            <a:br>
              <a:rPr lang="en-GB" dirty="0"/>
            </a:br>
            <a:endParaRPr lang="en-GB" dirty="0">
              <a:cs typeface="Arial"/>
            </a:endParaRPr>
          </a:p>
          <a:p>
            <a:pPr marL="269875" lvl="1" indent="-269875">
              <a:lnSpc>
                <a:spcPct val="100000"/>
              </a:lnSpc>
            </a:pPr>
            <a:r>
              <a:rPr lang="en-GB" dirty="0"/>
              <a:t>Update your mind map</a:t>
            </a:r>
            <a:r>
              <a:rPr lang="en-GB" sz="2400" dirty="0"/>
              <a:t>.</a:t>
            </a:r>
            <a:endParaRPr lang="en-GB" sz="2400" dirty="0">
              <a:cs typeface="Arial"/>
            </a:endParaRPr>
          </a:p>
          <a:p>
            <a:pPr marL="0" lvl="1" indent="0">
              <a:lnSpc>
                <a:spcPct val="100000"/>
              </a:lnSpc>
              <a:buNone/>
            </a:pPr>
            <a:endParaRPr lang="en-GB" sz="2400" dirty="0"/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C7C939-99E6-5013-B3D7-F2B967A188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31349708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377EEC-4F97-3CFE-614E-9007A197A3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DCAAB59D-2806-1AA1-0BA5-1A312D62A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Task 2: Role-play – parents and carers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6C1559-944F-5E6C-FFD6-A7B61537538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3999" y="1136590"/>
            <a:ext cx="8055421" cy="3451383"/>
          </a:xfrm>
        </p:spPr>
        <p:txBody>
          <a:bodyPr vert="horz" lIns="0" tIns="0" rIns="0" bIns="0" rtlCol="0" anchor="t">
            <a:noAutofit/>
          </a:bodyPr>
          <a:lstStyle/>
          <a:p>
            <a:pPr marL="269875" lvl="1" indent="-269875"/>
            <a:r>
              <a:rPr lang="en-GB" dirty="0">
                <a:cs typeface="Arial"/>
              </a:rPr>
              <a:t>Organise</a:t>
            </a:r>
            <a:r>
              <a:rPr lang="en-US" dirty="0">
                <a:cs typeface="Arial"/>
              </a:rPr>
              <a:t> yourselves and the furniture in preparation for the role-play.</a:t>
            </a:r>
            <a:br>
              <a:rPr lang="en-US" dirty="0">
                <a:cs typeface="Arial"/>
              </a:rPr>
            </a:br>
            <a:endParaRPr lang="en-US" dirty="0">
              <a:cs typeface="Arial"/>
            </a:endParaRPr>
          </a:p>
          <a:p>
            <a:pPr marL="269875" lvl="1" indent="-269875"/>
            <a:r>
              <a:rPr lang="en-US" dirty="0">
                <a:cs typeface="Arial"/>
              </a:rPr>
              <a:t>Complete the first role-play (10 mins).</a:t>
            </a:r>
            <a:br>
              <a:rPr lang="en-US" dirty="0">
                <a:cs typeface="Arial"/>
              </a:rPr>
            </a:br>
            <a:endParaRPr lang="en-US" dirty="0">
              <a:cs typeface="Arial"/>
            </a:endParaRPr>
          </a:p>
          <a:p>
            <a:pPr marL="269875" lvl="1" indent="-269875"/>
            <a:r>
              <a:rPr lang="en-US" dirty="0">
                <a:cs typeface="Arial"/>
              </a:rPr>
              <a:t>Swap roles and complete the second role-play (10 mins).</a:t>
            </a:r>
            <a:br>
              <a:rPr lang="en-US" dirty="0">
                <a:cs typeface="Arial"/>
              </a:rPr>
            </a:br>
            <a:endParaRPr lang="en-US" dirty="0">
              <a:cs typeface="Arial"/>
            </a:endParaRPr>
          </a:p>
          <a:p>
            <a:pPr marL="269875" lvl="1" indent="-269875"/>
            <a:r>
              <a:rPr lang="en-US" dirty="0">
                <a:cs typeface="Arial"/>
              </a:rPr>
              <a:t>Swap roles and complete the third role-play (10 mins).</a:t>
            </a:r>
          </a:p>
          <a:p>
            <a:endParaRPr lang="en-GB" dirty="0">
              <a:cs typeface="Arial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962A8D-513B-501A-DBBA-FB4C0DAF82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6F823F-B3E6-7D05-A3DA-C4EAF6C51C4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862779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51</a:t>
            </a:fld>
            <a:endParaRPr lang="en-GB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Task </a:t>
            </a:r>
            <a:r>
              <a:rPr lang="en-GB" dirty="0"/>
              <a:t>3</a:t>
            </a:r>
            <a:endParaRPr lang="en-GB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US" dirty="0"/>
              <a:t>Following your Role-play, evaluate</a:t>
            </a:r>
            <a:r>
              <a:rPr lang="en-US" sz="2400" dirty="0"/>
              <a:t> </a:t>
            </a:r>
            <a:r>
              <a:rPr lang="en-US" dirty="0"/>
              <a:t>your performance in your pairs:</a:t>
            </a:r>
          </a:p>
          <a:p>
            <a:endParaRPr lang="en-US" dirty="0">
              <a:cs typeface="Arial"/>
            </a:endParaRPr>
          </a:p>
          <a:p>
            <a:pPr lvl="1">
              <a:lnSpc>
                <a:spcPts val="3680"/>
              </a:lnSpc>
            </a:pPr>
            <a:r>
              <a:rPr lang="en-US" dirty="0"/>
              <a:t>How effective were your communication skills?</a:t>
            </a:r>
          </a:p>
          <a:p>
            <a:pPr lvl="1">
              <a:lnSpc>
                <a:spcPts val="3680"/>
              </a:lnSpc>
            </a:pPr>
            <a:r>
              <a:rPr lang="en-US" dirty="0"/>
              <a:t>How do you know they were effective?</a:t>
            </a:r>
          </a:p>
          <a:p>
            <a:pPr lvl="1">
              <a:lnSpc>
                <a:spcPts val="3680"/>
              </a:lnSpc>
            </a:pPr>
            <a:r>
              <a:rPr lang="en-US" dirty="0"/>
              <a:t>Did you achieve your outcome?</a:t>
            </a:r>
          </a:p>
          <a:p>
            <a:endParaRPr lang="en-US" dirty="0">
              <a:cs typeface="Arial"/>
            </a:endParaRPr>
          </a:p>
          <a:p>
            <a:endParaRPr lang="en-US" dirty="0"/>
          </a:p>
          <a:p>
            <a:endParaRPr lang="en-US" dirty="0"/>
          </a:p>
          <a:p>
            <a:pPr>
              <a:lnSpc>
                <a:spcPct val="100000"/>
              </a:lnSpc>
            </a:pPr>
            <a:r>
              <a:rPr lang="en-GB" sz="2400" dirty="0">
                <a:solidFill>
                  <a:srgbClr val="E51C41"/>
                </a:solidFill>
              </a:rPr>
              <a:t> </a:t>
            </a: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92362200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Task 4: </a:t>
            </a:r>
            <a:r>
              <a:rPr lang="en-US" dirty="0"/>
              <a:t>Targets for your development</a:t>
            </a:r>
            <a:endParaRPr lang="en-US" dirty="0">
              <a:cs typeface="Arial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pPr>
              <a:lnSpc>
                <a:spcPct val="100000"/>
              </a:lnSpc>
            </a:pPr>
            <a:endParaRPr lang="en-US" sz="2400" dirty="0">
              <a:highlight>
                <a:srgbClr val="FFFF00"/>
              </a:highlight>
              <a:cs typeface="Arial"/>
            </a:endParaRPr>
          </a:p>
          <a:p>
            <a:r>
              <a:rPr lang="en-US" sz="2400" dirty="0"/>
              <a:t>Complete </a:t>
            </a:r>
            <a:r>
              <a:rPr lang="en-US" dirty="0"/>
              <a:t>the specific, measurable, achievable and realistic target (SMART) handout.</a:t>
            </a:r>
            <a:endParaRPr lang="en-US" sz="2400" dirty="0">
              <a:cs typeface="Arial"/>
            </a:endParaRPr>
          </a:p>
          <a:p>
            <a:pPr>
              <a:lnSpc>
                <a:spcPct val="100000"/>
              </a:lnSpc>
            </a:pPr>
            <a:r>
              <a:rPr lang="en-GB" sz="2400" dirty="0">
                <a:solidFill>
                  <a:srgbClr val="E51C41"/>
                </a:solidFill>
                <a:highlight>
                  <a:srgbClr val="FFFF00"/>
                </a:highlight>
              </a:rPr>
              <a:t> </a:t>
            </a:r>
            <a:br>
              <a:rPr lang="en-GB" dirty="0">
                <a:solidFill>
                  <a:schemeClr val="accent1"/>
                </a:solidFill>
                <a:highlight>
                  <a:srgbClr val="FFFF00"/>
                </a:highlight>
              </a:rPr>
            </a:br>
            <a:endParaRPr lang="en-GB" dirty="0">
              <a:highlight>
                <a:srgbClr val="FFFF00"/>
              </a:highlight>
            </a:endParaRPr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06884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F4B93C-D136-1FAA-2BFC-17455B2890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42B7148D-6991-A01D-8AE4-86478701F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What have you learnt today?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068A63-1BA1-19A9-13D5-8FEB8F95E66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16900" y="970149"/>
            <a:ext cx="8109253" cy="360157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dirty="0"/>
              <a:t>Complete the Self-assessment handout with your progress. </a:t>
            </a:r>
          </a:p>
          <a:p>
            <a:endParaRPr lang="en-GB" dirty="0"/>
          </a:p>
          <a:p>
            <a:pPr lvl="1">
              <a:lnSpc>
                <a:spcPts val="3680"/>
              </a:lnSpc>
            </a:pPr>
            <a:r>
              <a:rPr lang="en-GB" dirty="0"/>
              <a:t>Do you need to learn more about this topic?</a:t>
            </a:r>
          </a:p>
          <a:p>
            <a:pPr lvl="1">
              <a:lnSpc>
                <a:spcPts val="3680"/>
              </a:lnSpc>
            </a:pPr>
            <a:r>
              <a:rPr lang="en-GB" dirty="0"/>
              <a:t>Where are you going to find this information?</a:t>
            </a:r>
          </a:p>
          <a:p>
            <a:pPr lvl="1">
              <a:lnSpc>
                <a:spcPts val="3680"/>
              </a:lnSpc>
            </a:pPr>
            <a:r>
              <a:rPr lang="en-GB" dirty="0"/>
              <a:t>Identify key information from this lesson that will help with your final assessment. </a:t>
            </a:r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BFE6C0-5F44-CC3E-622E-1C9B13F481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87DA5D-0A7F-0FD7-CC0D-6C95C0BC0B4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291589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61C088-14E4-53A0-0D36-E90EDF4E07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E49AD2-E2C5-FBA4-0EC2-21D3FBFA96C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54</a:t>
            </a:fld>
            <a:endParaRPr lang="en-GB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82D483F8-9EA8-EBED-825A-3429500EE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Homework</a:t>
            </a:r>
            <a:endParaRPr lang="en-GB" sz="3600" dirty="0">
              <a:cs typeface="Arial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A98864-5E90-0FAA-5FE2-AFD3782858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1" y="1165860"/>
            <a:ext cx="6749730" cy="342211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dirty="0">
                <a:cs typeface="Arial"/>
              </a:rPr>
              <a:t>Reflect on how you could build relationships with other partners and professionals. 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677E70-472D-B64C-B617-0F08BC0746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42065345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>
                <a:cs typeface="Arial"/>
              </a:rPr>
              <a:t>Partnerships with professionals</a:t>
            </a:r>
          </a:p>
        </p:txBody>
      </p:sp>
    </p:spTree>
    <p:extLst>
      <p:ext uri="{BB962C8B-B14F-4D97-AF65-F5344CB8AC3E}">
        <p14:creationId xmlns:p14="http://schemas.microsoft.com/office/powerpoint/2010/main" val="287223296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56</a:t>
            </a:fld>
            <a:endParaRPr lang="en-GB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dirty="0"/>
              <a:t>Lesson 6: Introduction</a:t>
            </a:r>
            <a:br>
              <a:rPr lang="en-GB" dirty="0">
                <a:cs typeface="Arial"/>
              </a:rPr>
            </a:b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858440" cy="360157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US" dirty="0"/>
              <a:t>Write these outcomes on the Self-assessment handout. </a:t>
            </a:r>
            <a:br>
              <a:rPr lang="en-US" dirty="0"/>
            </a:br>
            <a:r>
              <a:rPr lang="en-US" dirty="0"/>
              <a:t>You will assess your progress at the end of the session.</a:t>
            </a:r>
          </a:p>
          <a:p>
            <a:endParaRPr lang="en-GB" dirty="0">
              <a:ea typeface="+mn-lt"/>
              <a:cs typeface="+mn-lt"/>
            </a:endParaRPr>
          </a:p>
          <a:p>
            <a:pPr lvl="1"/>
            <a:r>
              <a:rPr lang="en-GB" dirty="0">
                <a:ea typeface="+mn-lt"/>
                <a:cs typeface="+mn-lt"/>
              </a:rPr>
              <a:t>List the professionals that practitioners in early years settings work with </a:t>
            </a:r>
            <a:endParaRPr lang="en-US" dirty="0">
              <a:cs typeface="Arial"/>
            </a:endParaRPr>
          </a:p>
          <a:p>
            <a:pPr lvl="1"/>
            <a:r>
              <a:rPr lang="en-GB" dirty="0">
                <a:ea typeface="+mn-lt"/>
                <a:cs typeface="+mn-lt"/>
              </a:rPr>
              <a:t>Identify the reasons for professional partnerships</a:t>
            </a:r>
            <a:endParaRPr lang="en-GB" dirty="0">
              <a:cs typeface="Arial"/>
            </a:endParaRPr>
          </a:p>
          <a:p>
            <a:pPr lvl="1"/>
            <a:r>
              <a:rPr lang="en-GB" dirty="0">
                <a:ea typeface="+mn-lt"/>
                <a:cs typeface="+mn-lt"/>
              </a:rPr>
              <a:t>Describe the benefits of partnerships with professionals</a:t>
            </a:r>
            <a:endParaRPr lang="en-GB" dirty="0">
              <a:cs typeface="Arial"/>
            </a:endParaRPr>
          </a:p>
          <a:p>
            <a:pPr lvl="1"/>
            <a:r>
              <a:rPr lang="en-GB" dirty="0">
                <a:ea typeface="+mn-lt"/>
                <a:cs typeface="+mn-lt"/>
              </a:rPr>
              <a:t>Suggest potential barriers to partnerships and how to overcome them</a:t>
            </a:r>
            <a:endParaRPr lang="en-GB" dirty="0"/>
          </a:p>
          <a:p>
            <a:br>
              <a:rPr lang="en-US" dirty="0"/>
            </a:br>
            <a:endParaRPr lang="en-US" dirty="0"/>
          </a:p>
          <a:p>
            <a:r>
              <a:rPr lang="en-GB" dirty="0">
                <a:solidFill>
                  <a:srgbClr val="E51C41"/>
                </a:solidFill>
              </a:rPr>
              <a:t> </a:t>
            </a:r>
            <a:br>
              <a:rPr lang="en-GB" dirty="0">
                <a:solidFill>
                  <a:schemeClr val="accent1"/>
                </a:solidFill>
              </a:rPr>
            </a:br>
            <a:endParaRPr lang="en-GB" dirty="0">
              <a:cs typeface="Arial"/>
            </a:endParaRPr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36178925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0ABEB5-1313-EFAF-2D5B-A52E0CDCA8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11E358A-EF46-2482-3D5F-653FFA54C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dirty="0"/>
              <a:t>Recap</a:t>
            </a:r>
            <a:endParaRPr lang="en-GB" sz="3600" dirty="0">
              <a:cs typeface="Arial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3A067C-42D2-B074-8A22-806AD416F53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GB" dirty="0"/>
              <a:t>What skills do you need to be an effective communicator when speaking to parents in a setting?</a:t>
            </a:r>
            <a:endParaRPr lang="en-GB" sz="2400" dirty="0"/>
          </a:p>
          <a:p>
            <a:pPr>
              <a:lnSpc>
                <a:spcPct val="100000"/>
              </a:lnSpc>
            </a:pPr>
            <a:endParaRPr lang="en-GB" sz="2400" dirty="0"/>
          </a:p>
          <a:p>
            <a:pPr>
              <a:lnSpc>
                <a:spcPct val="100000"/>
              </a:lnSpc>
            </a:pP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E7C342-78CB-9051-10C8-A7AF37EBE6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FFA6FC-BFA1-1954-1162-3C546A80695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079861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EA3D51-341C-64FD-BF8C-EC1EE50876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A7704900-38D5-02AC-B094-6555F32E2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cs typeface="Arial"/>
              </a:rPr>
              <a:t>Task 1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6FDE4A-FE64-ED6B-A9AB-4248B01EAD5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GB" dirty="0"/>
              <a:t>Think about building partnerships with professionals.</a:t>
            </a:r>
          </a:p>
          <a:p>
            <a:endParaRPr lang="en-GB" sz="2400" dirty="0">
              <a:cs typeface="Arial"/>
            </a:endParaRPr>
          </a:p>
          <a:p>
            <a:pPr lvl="1">
              <a:lnSpc>
                <a:spcPts val="3680"/>
              </a:lnSpc>
            </a:pPr>
            <a:r>
              <a:rPr lang="en-GB" dirty="0"/>
              <a:t>Who may practitioners in the setting work with?</a:t>
            </a:r>
          </a:p>
          <a:p>
            <a:pPr lvl="1">
              <a:lnSpc>
                <a:spcPts val="3680"/>
              </a:lnSpc>
            </a:pPr>
            <a:r>
              <a:rPr lang="en-GB" dirty="0"/>
              <a:t>Why might the setting work with those that you have identified?</a:t>
            </a:r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563E03-A328-C515-DAD7-0A5C2A90A0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A9A089-E6E0-8D6B-54C1-E363FF9C34A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672706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C19F1A-5327-5D2A-642E-BAA6757CB9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0D8030-7B1B-B24E-8122-87EAE39182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59</a:t>
            </a:fld>
            <a:endParaRPr lang="en-GB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7630EB13-925F-394A-9521-1FC83C23A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cs typeface="Arial"/>
              </a:rPr>
              <a:t>Task 2</a:t>
            </a:r>
            <a:endParaRPr lang="en-GB" sz="3600" dirty="0">
              <a:cs typeface="Arial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2C0FF1-8331-E112-545F-8704CB47684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GB" dirty="0"/>
              <a:t>Read your scenario.</a:t>
            </a:r>
            <a:endParaRPr lang="en-GB" sz="2400" dirty="0"/>
          </a:p>
          <a:p>
            <a:pPr>
              <a:lnSpc>
                <a:spcPct val="100000"/>
              </a:lnSpc>
            </a:pPr>
            <a:endParaRPr lang="en-GB" sz="2400" dirty="0"/>
          </a:p>
          <a:p>
            <a:pPr lvl="1">
              <a:lnSpc>
                <a:spcPts val="3680"/>
              </a:lnSpc>
            </a:pPr>
            <a:r>
              <a:rPr lang="en-GB" dirty="0"/>
              <a:t>Who may practitioners in the setting work with to support the child?</a:t>
            </a:r>
          </a:p>
          <a:p>
            <a:pPr lvl="1">
              <a:lnSpc>
                <a:spcPts val="3680"/>
              </a:lnSpc>
            </a:pPr>
            <a:r>
              <a:rPr lang="en-GB" dirty="0"/>
              <a:t>How will this help the child?</a:t>
            </a:r>
          </a:p>
          <a:p>
            <a:pPr lvl="1">
              <a:lnSpc>
                <a:spcPts val="3680"/>
              </a:lnSpc>
            </a:pPr>
            <a:r>
              <a:rPr lang="en-GB" dirty="0"/>
              <a:t>How will it help the setting/practitioner?</a:t>
            </a:r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AD812E-6CBB-AFF5-19C3-45FEEFF4D4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377193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F0B6AA-6F43-7429-806C-3632D0108E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246DAA-5048-EF09-0516-26CA61363B7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B582C29C-3E41-5AB4-563B-740422F50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/>
              <a:t>Verbal c</a:t>
            </a:r>
            <a:r>
              <a:rPr lang="en-GB" sz="3600"/>
              <a:t>ommunication in practice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C68FBD-2417-95F5-A56C-4352E9777F9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pPr marL="0" lvl="1" indent="0">
              <a:lnSpc>
                <a:spcPct val="100000"/>
              </a:lnSpc>
              <a:buNone/>
            </a:pPr>
            <a:r>
              <a:rPr lang="en-GB" dirty="0"/>
              <a:t>Task 1: Complete the following using your Activities reflection handout:</a:t>
            </a:r>
            <a:br>
              <a:rPr lang="en-GB" dirty="0"/>
            </a:br>
            <a:endParaRPr lang="en-GB" dirty="0"/>
          </a:p>
          <a:p>
            <a:pPr marL="269875" lvl="1" indent="-269875"/>
            <a:r>
              <a:rPr lang="en-GB" dirty="0">
                <a:cs typeface="Arial"/>
              </a:rPr>
              <a:t>Sit back-to-back with a partner. One learner will draw while the other describes an object. The aim is to see if the learner drawing can create the correct image.</a:t>
            </a:r>
            <a:br>
              <a:rPr lang="en-GB" dirty="0">
                <a:cs typeface="Arial"/>
              </a:rPr>
            </a:br>
            <a:endParaRPr lang="en-GB" dirty="0">
              <a:cs typeface="Arial"/>
            </a:endParaRPr>
          </a:p>
          <a:p>
            <a:pPr marL="269875" lvl="1" indent="-269875"/>
            <a:r>
              <a:rPr lang="en-GB" dirty="0">
                <a:cs typeface="Arial"/>
              </a:rPr>
              <a:t>Swap and repeat the task.</a:t>
            </a:r>
          </a:p>
          <a:p>
            <a:pPr marL="539750" lvl="2" indent="0">
              <a:buNone/>
            </a:pPr>
            <a:endParaRPr lang="en-GB" dirty="0">
              <a:solidFill>
                <a:srgbClr val="FF0000"/>
              </a:solidFill>
              <a:cs typeface="Arial"/>
            </a:endParaRPr>
          </a:p>
          <a:p>
            <a:pPr marL="269875" lvl="2" indent="0">
              <a:buNone/>
            </a:pPr>
            <a:endParaRPr lang="en-GB" dirty="0">
              <a:cs typeface="Arial"/>
            </a:endParaRPr>
          </a:p>
          <a:p>
            <a:pPr marL="539750" lvl="2" indent="-269875"/>
            <a:endParaRPr lang="en-GB" dirty="0">
              <a:cs typeface="Arial"/>
            </a:endParaRPr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66E268-FB06-D10F-ECD5-ED31B69272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27099837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E8A2A4-D3E3-40AE-22CE-8EEC4B511C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B66230-463D-C024-B234-7E235026AC5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60</a:t>
            </a:fld>
            <a:endParaRPr lang="en-GB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D9EAD8A4-044F-4A03-6FE8-5E1DB5EB8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cs typeface="Arial"/>
              </a:rPr>
              <a:t>Task 3: Professional roles</a:t>
            </a:r>
            <a:endParaRPr lang="en-GB" sz="3600" dirty="0">
              <a:cs typeface="Arial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B5A911-9C97-99C7-1BFF-ECE8434A92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GB" dirty="0"/>
              <a:t>Choose one professional from task 1 and create a poster which gives information about:</a:t>
            </a:r>
            <a:endParaRPr lang="en-GB" sz="2400" dirty="0"/>
          </a:p>
          <a:p>
            <a:pPr>
              <a:lnSpc>
                <a:spcPct val="100000"/>
              </a:lnSpc>
            </a:pPr>
            <a:endParaRPr lang="en-GB" sz="2400" dirty="0"/>
          </a:p>
          <a:p>
            <a:pPr marL="269875" lvl="1" indent="-269875"/>
            <a:r>
              <a:rPr lang="en-GB" dirty="0"/>
              <a:t>their role</a:t>
            </a:r>
            <a:endParaRPr lang="en-GB" sz="2400" dirty="0">
              <a:cs typeface="Arial"/>
            </a:endParaRPr>
          </a:p>
          <a:p>
            <a:pPr marL="269875" lvl="1" indent="-269875"/>
            <a:r>
              <a:rPr lang="en-GB" dirty="0"/>
              <a:t>where they work</a:t>
            </a:r>
            <a:endParaRPr lang="en-GB" dirty="0">
              <a:cs typeface="Arial"/>
            </a:endParaRPr>
          </a:p>
          <a:p>
            <a:pPr marL="269875" lvl="1" indent="-269875"/>
            <a:r>
              <a:rPr lang="en-GB" dirty="0"/>
              <a:t>how they work with the setting</a:t>
            </a:r>
            <a:endParaRPr lang="en-GB" dirty="0">
              <a:cs typeface="Arial"/>
            </a:endParaRPr>
          </a:p>
          <a:p>
            <a:pPr marL="269875" lvl="1" indent="-269875"/>
            <a:r>
              <a:rPr lang="en-GB" dirty="0">
                <a:cs typeface="Arial"/>
              </a:rPr>
              <a:t>what information they need when working with a child</a:t>
            </a:r>
          </a:p>
          <a:p>
            <a:pPr marL="269875" lvl="1" indent="-269875"/>
            <a:r>
              <a:rPr lang="en-GB" dirty="0">
                <a:cs typeface="Arial"/>
              </a:rPr>
              <a:t>how observations/assessment of the child are used</a:t>
            </a:r>
          </a:p>
          <a:p>
            <a:pPr marL="269875" lvl="1" indent="-269875"/>
            <a:r>
              <a:rPr lang="en-GB" dirty="0">
                <a:cs typeface="Arial"/>
              </a:rPr>
              <a:t>how they support the child</a:t>
            </a:r>
          </a:p>
          <a:p>
            <a:pPr marL="269875" lvl="1" indent="-269875"/>
            <a:r>
              <a:rPr lang="en-GB" dirty="0">
                <a:cs typeface="Arial"/>
              </a:rPr>
              <a:t>the impact for the child/parent/practitioner.</a:t>
            </a:r>
          </a:p>
          <a:p>
            <a:pPr marL="0" lvl="1" indent="0">
              <a:buNone/>
            </a:pPr>
            <a:endParaRPr lang="en-GB" dirty="0">
              <a:cs typeface="Arial"/>
            </a:endParaRPr>
          </a:p>
          <a:p>
            <a:endParaRPr lang="en-GB" dirty="0">
              <a:cs typeface="Arial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6F5092-F60D-196C-7EED-FBB394221C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29406299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193371-7821-C421-7E83-F825F294E7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1CBF69-6543-A470-EC8A-B7F859FA35E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61</a:t>
            </a:fld>
            <a:endParaRPr lang="en-GB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F3C5B049-DDEF-E4D2-E873-E7592B1B6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Task 4: Discussion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E02B95-5AD3-138C-34BE-7794B3BDBA6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315640" cy="3601574"/>
          </a:xfrm>
        </p:spPr>
        <p:txBody>
          <a:bodyPr vert="horz" lIns="0" tIns="0" rIns="0" bIns="0" rtlCol="0" anchor="t">
            <a:noAutofit/>
          </a:bodyPr>
          <a:lstStyle/>
          <a:p>
            <a:pPr marL="0" lvl="1" indent="0">
              <a:lnSpc>
                <a:spcPct val="150000"/>
              </a:lnSpc>
              <a:buNone/>
            </a:pPr>
            <a:br>
              <a:rPr lang="en-GB" dirty="0"/>
            </a:br>
            <a:r>
              <a:rPr lang="en-GB" dirty="0"/>
              <a:t>What are the barriers to partnership working?</a:t>
            </a:r>
            <a:endParaRPr lang="en-GB" sz="2400" dirty="0">
              <a:cs typeface="Arial"/>
            </a:endParaRPr>
          </a:p>
          <a:p>
            <a:pPr marL="269875" lvl="1" indent="-269875"/>
            <a:endParaRPr lang="en-GB" dirty="0"/>
          </a:p>
          <a:p>
            <a:pPr marL="0" lvl="1" indent="0">
              <a:lnSpc>
                <a:spcPct val="150000"/>
              </a:lnSpc>
              <a:buNone/>
            </a:pPr>
            <a:r>
              <a:rPr lang="en-GB" dirty="0"/>
              <a:t>In pairs:</a:t>
            </a:r>
            <a:endParaRPr lang="en-GB" dirty="0">
              <a:cs typeface="Arial"/>
            </a:endParaRPr>
          </a:p>
          <a:p>
            <a:pPr marL="269875" lvl="1" indent="-269875">
              <a:lnSpc>
                <a:spcPct val="150000"/>
              </a:lnSpc>
            </a:pPr>
            <a:r>
              <a:rPr lang="en-GB" dirty="0"/>
              <a:t>How can the barriers be overcome?</a:t>
            </a:r>
            <a:endParaRPr lang="en-GB" dirty="0">
              <a:cs typeface="Arial"/>
            </a:endParaRPr>
          </a:p>
          <a:p>
            <a:pPr marL="269875" lvl="1" indent="-269875">
              <a:lnSpc>
                <a:spcPct val="150000"/>
              </a:lnSpc>
            </a:pPr>
            <a:r>
              <a:rPr lang="en-GB" dirty="0"/>
              <a:t>What is the impact of the barrier on the child/professional?</a:t>
            </a:r>
            <a:endParaRPr lang="en-GB" sz="2400" dirty="0">
              <a:cs typeface="Arial"/>
            </a:endParaRPr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736769-C8D3-9287-10E4-1FD34A854C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412584024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A3C21B-1E16-AEDB-6C92-F09C102C88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9D507E-BAD6-0685-562D-A90339D49D3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62</a:t>
            </a:fld>
            <a:endParaRPr lang="en-GB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F85AD2EB-4593-E601-01D2-A0DE5DE61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>
                <a:cs typeface="Arial"/>
              </a:rPr>
              <a:t>Partnership quiz</a:t>
            </a:r>
            <a:endParaRPr lang="en-GB" sz="360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724F1C-2000-1428-C27A-1A6FB28DE03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endParaRPr lang="en-GB" dirty="0"/>
          </a:p>
          <a:p>
            <a:r>
              <a:rPr lang="en-GB" dirty="0"/>
              <a:t>Complete the quiz on partnership working. </a:t>
            </a:r>
            <a:endParaRPr lang="en-GB" sz="2400" dirty="0">
              <a:cs typeface="Arial"/>
            </a:endParaRPr>
          </a:p>
          <a:p>
            <a:endParaRPr lang="en-GB" sz="2400" dirty="0">
              <a:highlight>
                <a:srgbClr val="FFFF00"/>
              </a:highlight>
            </a:endParaRPr>
          </a:p>
          <a:p>
            <a:r>
              <a:rPr lang="en-GB" dirty="0">
                <a:cs typeface="Arial"/>
                <a:hlinkClick r:id="rId3"/>
              </a:rPr>
              <a:t>Partnership quiz</a:t>
            </a:r>
            <a:endParaRPr lang="en-GB" dirty="0">
              <a:hlinkClick r:id="rId3"/>
            </a:endParaRPr>
          </a:p>
          <a:p>
            <a:pPr marL="0" lvl="1" indent="0">
              <a:lnSpc>
                <a:spcPct val="100000"/>
              </a:lnSpc>
              <a:buNone/>
            </a:pPr>
            <a:endParaRPr lang="en-GB" sz="2400" dirty="0">
              <a:cs typeface="Arial"/>
            </a:endParaRPr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D0CBF7-D383-A8F7-039F-3E5C9D8DB0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65488633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7C2B7A-0AFD-1748-F65A-5947A00DAA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E9C7E758-137A-AB2D-7BC5-5699D8200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What have you learnt today?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E5C90A-4D0C-F550-8712-6CA1E2222B3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16900" y="970149"/>
            <a:ext cx="8109253" cy="360157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dirty="0"/>
              <a:t>Complete the Self-assessment handout with your progress. </a:t>
            </a:r>
          </a:p>
          <a:p>
            <a:endParaRPr lang="en-GB" dirty="0"/>
          </a:p>
          <a:p>
            <a:pPr lvl="1">
              <a:lnSpc>
                <a:spcPts val="3680"/>
              </a:lnSpc>
            </a:pPr>
            <a:r>
              <a:rPr lang="en-GB" dirty="0"/>
              <a:t>Do you need to learn more about this topic?</a:t>
            </a:r>
          </a:p>
          <a:p>
            <a:pPr lvl="1">
              <a:lnSpc>
                <a:spcPts val="3680"/>
              </a:lnSpc>
            </a:pPr>
            <a:r>
              <a:rPr lang="en-GB" dirty="0"/>
              <a:t>Where are you going to find this information?</a:t>
            </a:r>
          </a:p>
          <a:p>
            <a:pPr lvl="1">
              <a:lnSpc>
                <a:spcPts val="3680"/>
              </a:lnSpc>
            </a:pPr>
            <a:r>
              <a:rPr lang="en-GB" dirty="0"/>
              <a:t>Identify key information from this lesson that will help with your final assessment. </a:t>
            </a:r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54B53E-04D8-2AF9-3DAF-0F7C137EF9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6E15CD-466A-C0C7-F25B-596805D02CA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67117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74538F-3EF2-CE2A-E6D0-66ED110860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E575C5-4E4A-82B1-3D35-350B15F4F9D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64</a:t>
            </a:fld>
            <a:endParaRPr lang="en-GB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61552CAB-B487-5803-52BA-7BD305540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/>
              <a:t>Homework </a:t>
            </a:r>
            <a:endParaRPr lang="en-GB" sz="360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E810EE-7DB3-A7F0-3755-A29F47E480D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1" y="1257300"/>
            <a:ext cx="7321230" cy="333067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dirty="0"/>
              <a:t>Speak to practitioners at your Industry Placement about how they work in partnership and overcome any barriers.</a:t>
            </a:r>
            <a:endParaRPr lang="en-GB" sz="2400" dirty="0">
              <a:cs typeface="Arial"/>
            </a:endParaRPr>
          </a:p>
          <a:p>
            <a:endParaRPr lang="en-GB" dirty="0"/>
          </a:p>
          <a:p>
            <a:endParaRPr lang="en-GB" sz="2400" dirty="0"/>
          </a:p>
          <a:p>
            <a:pPr>
              <a:lnSpc>
                <a:spcPct val="100000"/>
              </a:lnSpc>
            </a:pPr>
            <a:endParaRPr lang="en-GB" sz="2400" dirty="0"/>
          </a:p>
          <a:p>
            <a:pPr marL="0" lvl="1" indent="0">
              <a:lnSpc>
                <a:spcPct val="100000"/>
              </a:lnSpc>
              <a:buNone/>
            </a:pPr>
            <a:endParaRPr lang="en-GB" sz="2400" dirty="0">
              <a:cs typeface="Arial"/>
            </a:endParaRPr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D12AE3-027F-C9A7-784A-4E47D2BEAD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428071639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7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Family context 1</a:t>
            </a:r>
            <a:endParaRPr lang="en-US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957853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/>
              <a:t>Trigger warning</a:t>
            </a:r>
            <a:endParaRPr lang="en-GB" sz="360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4000" y="1177290"/>
            <a:ext cx="7667625" cy="341068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sz="2400" dirty="0"/>
              <a:t>This </a:t>
            </a:r>
            <a:r>
              <a:rPr lang="en-GB" dirty="0"/>
              <a:t>session may include some sensitive information regarding family structures and parenting styles.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GB" sz="2400" dirty="0">
                <a:solidFill>
                  <a:srgbClr val="E51C41"/>
                </a:solidFill>
              </a:rPr>
              <a:t> </a:t>
            </a: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237123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03B0B7-C371-84D1-667D-0B13BB9B0A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45060681-89A5-A1FB-B1F8-26638953F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 dirty="0"/>
              <a:t>Lesson 7: Introduction</a:t>
            </a:r>
            <a:br>
              <a:rPr lang="en-GB" dirty="0">
                <a:cs typeface="Arial"/>
              </a:rPr>
            </a:b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C415FC-8892-B6C1-DDC0-9064E87B023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US" dirty="0"/>
              <a:t>Write these outcomes on the Self-assessment handout. </a:t>
            </a:r>
            <a:br>
              <a:rPr lang="en-US" dirty="0"/>
            </a:br>
            <a:r>
              <a:rPr lang="en-US" dirty="0"/>
              <a:t>You will assess your progress at the end of the session.</a:t>
            </a:r>
          </a:p>
          <a:p>
            <a:endParaRPr lang="en-GB" dirty="0">
              <a:ea typeface="+mn-lt"/>
              <a:cs typeface="+mn-lt"/>
            </a:endParaRPr>
          </a:p>
          <a:p>
            <a:pPr lvl="1">
              <a:lnSpc>
                <a:spcPts val="3680"/>
              </a:lnSpc>
            </a:pPr>
            <a:r>
              <a:rPr lang="en-GB" dirty="0"/>
              <a:t>Describe different family structures and the impact on children’s development</a:t>
            </a:r>
            <a:endParaRPr lang="en-US" dirty="0"/>
          </a:p>
          <a:p>
            <a:pPr lvl="1">
              <a:lnSpc>
                <a:spcPts val="3680"/>
              </a:lnSpc>
            </a:pPr>
            <a:r>
              <a:rPr lang="en-GB" dirty="0"/>
              <a:t>Research parenting styles</a:t>
            </a:r>
          </a:p>
          <a:p>
            <a:pPr lvl="1">
              <a:lnSpc>
                <a:spcPts val="3680"/>
              </a:lnSpc>
            </a:pPr>
            <a:r>
              <a:rPr lang="en-GB" dirty="0"/>
              <a:t>Discuss parental experiences and the possible impact on children’s development</a:t>
            </a:r>
          </a:p>
          <a:p>
            <a:endParaRPr lang="en-GB" dirty="0">
              <a:cs typeface="Arial"/>
            </a:endParaRPr>
          </a:p>
          <a:p>
            <a:br>
              <a:rPr lang="en-US" dirty="0"/>
            </a:br>
            <a:endParaRPr lang="en-US" dirty="0"/>
          </a:p>
          <a:p>
            <a:r>
              <a:rPr lang="en-GB" dirty="0">
                <a:solidFill>
                  <a:srgbClr val="E51C41"/>
                </a:solidFill>
              </a:rPr>
              <a:t> </a:t>
            </a:r>
            <a:br>
              <a:rPr lang="en-GB" dirty="0">
                <a:solidFill>
                  <a:schemeClr val="accent1"/>
                </a:solidFill>
              </a:rPr>
            </a:br>
            <a:endParaRPr lang="en-GB" dirty="0">
              <a:cs typeface="Arial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2099D5-B4B6-59D1-0139-824E652C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CA9F57-279B-6142-0514-972D011DDA9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406017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C0B3E-476A-2096-B7A5-D4DBB6D64F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5065C1BA-79FA-1E71-96EC-6F4B9C956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/>
              <a:t>Starter task</a:t>
            </a:r>
            <a:br>
              <a:rPr lang="en-GB">
                <a:cs typeface="Arial"/>
              </a:rPr>
            </a:br>
            <a:endParaRPr lang="en-GB" sz="3600">
              <a:cs typeface="Arial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6872B3-744F-66B1-A4FC-E581E90D5D4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GB">
                <a:ea typeface="+mn-lt"/>
                <a:cs typeface="+mn-lt"/>
              </a:rPr>
              <a:t>List the different family structures.</a:t>
            </a:r>
            <a:endParaRPr lang="en-US"/>
          </a:p>
          <a:p>
            <a:endParaRPr lang="en-GB">
              <a:ea typeface="+mn-lt"/>
              <a:cs typeface="+mn-lt"/>
            </a:endParaRPr>
          </a:p>
          <a:p>
            <a:endParaRPr lang="en-GB">
              <a:cs typeface="Arial"/>
            </a:endParaRPr>
          </a:p>
          <a:p>
            <a:br>
              <a:rPr lang="en-US"/>
            </a:br>
            <a:endParaRPr lang="en-US"/>
          </a:p>
          <a:p>
            <a:r>
              <a:rPr lang="en-GB">
                <a:solidFill>
                  <a:srgbClr val="E51C41"/>
                </a:solidFill>
              </a:rPr>
              <a:t> </a:t>
            </a:r>
            <a:br>
              <a:rPr lang="en-GB">
                <a:solidFill>
                  <a:schemeClr val="accent1"/>
                </a:solidFill>
              </a:rPr>
            </a:br>
            <a:endParaRPr lang="en-GB">
              <a:cs typeface="Arial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75FA42-BF0C-D1A9-A647-E2AEBE025C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271E3C-1CF7-B469-9443-40846D04DEA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1355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641855-E8CE-0CDB-8382-4320EF77E2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12534D81-DD81-1E4F-6CE9-4711DD4F3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/>
              <a:t>Family structures</a:t>
            </a:r>
            <a:endParaRPr lang="en-GB" sz="360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23D1B8-9ACA-B380-7147-7A69023F278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2949" y="1111214"/>
            <a:ext cx="8437563" cy="3494160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b="1" dirty="0">
                <a:ea typeface="+mn-lt"/>
                <a:cs typeface="+mn-lt"/>
              </a:rPr>
              <a:t>Nuclear families</a:t>
            </a:r>
            <a:r>
              <a:rPr lang="en-GB" dirty="0">
                <a:ea typeface="+mn-lt"/>
                <a:cs typeface="+mn-lt"/>
              </a:rPr>
              <a:t>: a nuclear family unit typically consists of two parents raising a child/children. </a:t>
            </a:r>
            <a:r>
              <a:rPr lang="en-GB" sz="2400" dirty="0">
                <a:ea typeface="+mn-lt"/>
                <a:cs typeface="+mn-lt"/>
              </a:rPr>
              <a:t>This </a:t>
            </a:r>
            <a:r>
              <a:rPr lang="en-GB" dirty="0">
                <a:ea typeface="+mn-lt"/>
                <a:cs typeface="+mn-lt"/>
              </a:rPr>
              <a:t>includes families where one or both parents may identify as lesbian, gay, bisexual or transgender (LGBT). </a:t>
            </a:r>
            <a:endParaRPr lang="en-US" dirty="0">
              <a:ea typeface="+mn-lt"/>
              <a:cs typeface="+mn-lt"/>
            </a:endParaRPr>
          </a:p>
          <a:p>
            <a:endParaRPr lang="en-GB" dirty="0">
              <a:ea typeface="+mn-lt"/>
              <a:cs typeface="+mn-lt"/>
            </a:endParaRPr>
          </a:p>
          <a:p>
            <a:r>
              <a:rPr lang="en-GB" b="1" dirty="0">
                <a:ea typeface="+mn-lt"/>
                <a:cs typeface="+mn-lt"/>
              </a:rPr>
              <a:t>Single-parent families: </a:t>
            </a:r>
            <a:r>
              <a:rPr lang="en-GB" dirty="0">
                <a:ea typeface="+mn-lt"/>
                <a:cs typeface="+mn-lt"/>
              </a:rPr>
              <a:t>a single-parent family unit consists of a lone parent raising a child/children. </a:t>
            </a:r>
          </a:p>
          <a:p>
            <a:pPr algn="r"/>
            <a:endParaRPr lang="en-GB" sz="1800" dirty="0">
              <a:ea typeface="+mn-lt"/>
              <a:cs typeface="+mn-lt"/>
            </a:endParaRPr>
          </a:p>
          <a:p>
            <a:pPr algn="r"/>
            <a:endParaRPr lang="en-GB" sz="1800" dirty="0">
              <a:ea typeface="+mn-lt"/>
              <a:cs typeface="+mn-lt"/>
            </a:endParaRPr>
          </a:p>
          <a:p>
            <a:pPr algn="r"/>
            <a:r>
              <a:rPr lang="en-GB" sz="1800" dirty="0">
                <a:ea typeface="+mn-lt"/>
                <a:cs typeface="+mn-lt"/>
              </a:rPr>
              <a:t>Adapted from Tassoni, Penny, et al. </a:t>
            </a:r>
            <a:r>
              <a:rPr lang="en-GB" sz="1800" dirty="0"/>
              <a:t>(2023)</a:t>
            </a:r>
            <a:endParaRPr lang="en-GB" sz="1800" dirty="0">
              <a:ea typeface="+mn-lt"/>
              <a:cs typeface="+mn-lt"/>
            </a:endParaRPr>
          </a:p>
          <a:p>
            <a:endParaRPr lang="en-GB" dirty="0">
              <a:ea typeface="+mn-lt"/>
              <a:cs typeface="+mn-lt"/>
            </a:endParaRPr>
          </a:p>
          <a:p>
            <a:pPr algn="r"/>
            <a:endParaRPr lang="en-GB" sz="1200" dirty="0">
              <a:solidFill>
                <a:srgbClr val="E51C41"/>
              </a:solidFill>
              <a:ea typeface="+mn-lt"/>
              <a:cs typeface="+mn-lt"/>
            </a:endParaRPr>
          </a:p>
          <a:p>
            <a:pPr algn="r"/>
            <a:endParaRPr lang="en-GB" sz="1200" dirty="0">
              <a:solidFill>
                <a:srgbClr val="E51C41"/>
              </a:solidFill>
              <a:ea typeface="+mn-lt"/>
              <a:cs typeface="+mn-lt"/>
            </a:endParaRPr>
          </a:p>
          <a:p>
            <a:pPr algn="r"/>
            <a:br>
              <a:rPr lang="en-GB" dirty="0">
                <a:solidFill>
                  <a:schemeClr val="accent1"/>
                </a:solidFill>
              </a:rPr>
            </a:br>
            <a:endParaRPr lang="en-GB" dirty="0">
              <a:cs typeface="Arial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956F2F-FC8B-BE2E-449C-F603AB765B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1D625A-F97A-E8BF-CDFC-2D1503B901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5046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4503F4-127E-4124-C60C-4E89BD0227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65B88E-2F4E-8265-64ED-18D2C4979E2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00CE5A5C-03C3-4BB2-76B2-8B60D5BA8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Non-verbal</a:t>
            </a:r>
            <a:r>
              <a:rPr lang="en-GB" dirty="0"/>
              <a:t> c</a:t>
            </a:r>
            <a:r>
              <a:rPr lang="en-GB" sz="3600" dirty="0"/>
              <a:t>ommunication</a:t>
            </a:r>
            <a:endParaRPr lang="en-GB" sz="3600" dirty="0">
              <a:highlight>
                <a:srgbClr val="FFFF00"/>
              </a:highlight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3FE1FA-DF40-E942-F38A-5CAFE253219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pPr marL="0" lvl="1" indent="0">
              <a:buNone/>
            </a:pPr>
            <a:r>
              <a:rPr lang="en-GB" dirty="0"/>
              <a:t>Task 2: Complete the following task using your Activities reflection handout:</a:t>
            </a:r>
            <a:br>
              <a:rPr lang="en-GB" dirty="0"/>
            </a:br>
            <a:endParaRPr lang="en-GB" dirty="0">
              <a:cs typeface="Arial"/>
            </a:endParaRPr>
          </a:p>
          <a:p>
            <a:pPr marL="269875" lvl="1" indent="-269875"/>
            <a:r>
              <a:rPr lang="en-GB" dirty="0">
                <a:cs typeface="Arial"/>
              </a:rPr>
              <a:t>Facial expressions and body language: give a message to your partner with incorrect facial expressions – for example, sad for a happy message.</a:t>
            </a:r>
            <a:br>
              <a:rPr lang="en-GB" dirty="0">
                <a:cs typeface="Arial"/>
              </a:rPr>
            </a:br>
            <a:endParaRPr lang="en-GB" dirty="0">
              <a:cs typeface="Arial"/>
            </a:endParaRPr>
          </a:p>
          <a:p>
            <a:pPr marL="269875" lvl="1" indent="-269875"/>
            <a:r>
              <a:rPr lang="en-GB" dirty="0">
                <a:cs typeface="Arial"/>
              </a:rPr>
              <a:t>Swap and repeat the task.</a:t>
            </a:r>
          </a:p>
          <a:p>
            <a:pPr marL="539750" lvl="2" indent="0">
              <a:buNone/>
            </a:pPr>
            <a:endParaRPr lang="en-GB" dirty="0">
              <a:solidFill>
                <a:srgbClr val="FF0000"/>
              </a:solidFill>
              <a:cs typeface="Arial"/>
            </a:endParaRPr>
          </a:p>
          <a:p>
            <a:pPr marL="269875" lvl="2" indent="0">
              <a:buNone/>
            </a:pPr>
            <a:endParaRPr lang="en-GB" dirty="0">
              <a:cs typeface="Arial"/>
            </a:endParaRPr>
          </a:p>
          <a:p>
            <a:pPr marL="539750" lvl="2" indent="-269875"/>
            <a:endParaRPr lang="en-GB" dirty="0">
              <a:cs typeface="Arial"/>
            </a:endParaRPr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68C7DA-621C-6DC8-5251-B8FBDD6EC5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25245501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cs typeface="Arial"/>
              </a:rPr>
              <a:t>Family structures: Extended families</a:t>
            </a:r>
            <a:endParaRPr lang="en-GB" sz="3600" dirty="0">
              <a:cs typeface="Arial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4000" y="1097280"/>
            <a:ext cx="8436513" cy="349069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b="1" dirty="0">
                <a:ea typeface="+mn-lt"/>
                <a:cs typeface="+mn-lt"/>
              </a:rPr>
              <a:t>Extended families</a:t>
            </a:r>
            <a:r>
              <a:rPr lang="en-GB" sz="2400" b="1" dirty="0">
                <a:ea typeface="+mn-lt"/>
                <a:cs typeface="+mn-lt"/>
              </a:rPr>
              <a:t>: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dirty="0">
                <a:ea typeface="+mn-lt"/>
                <a:cs typeface="+mn-lt"/>
              </a:rPr>
              <a:t>an extended family unit consists of multiple members of the same family living in the same home and possibly co-raising the child/children</a:t>
            </a:r>
            <a:r>
              <a:rPr lang="en-GB" sz="2400" dirty="0">
                <a:ea typeface="+mn-lt"/>
                <a:cs typeface="+mn-lt"/>
              </a:rPr>
              <a:t>.</a:t>
            </a:r>
            <a:r>
              <a:rPr lang="en-GB" dirty="0">
                <a:solidFill>
                  <a:srgbClr val="555555"/>
                </a:solidFill>
                <a:ea typeface="+mn-lt"/>
                <a:cs typeface="+mn-lt"/>
              </a:rPr>
              <a:t> </a:t>
            </a:r>
          </a:p>
          <a:p>
            <a:endParaRPr lang="en-GB" dirty="0">
              <a:solidFill>
                <a:srgbClr val="555555"/>
              </a:solidFill>
              <a:ea typeface="+mn-lt"/>
              <a:cs typeface="+mn-lt"/>
            </a:endParaRPr>
          </a:p>
          <a:p>
            <a:r>
              <a:rPr lang="en-GB" b="1" dirty="0">
                <a:ea typeface="+mn-lt"/>
                <a:cs typeface="+mn-lt"/>
              </a:rPr>
              <a:t>Foster families: </a:t>
            </a:r>
            <a:r>
              <a:rPr lang="en-GB" dirty="0">
                <a:ea typeface="+mn-lt"/>
                <a:cs typeface="+mn-lt"/>
              </a:rPr>
              <a:t>a foster family unit consists of foster parents who care for children, typically in the short term, who are not their own.</a:t>
            </a:r>
            <a:r>
              <a:rPr lang="en-GB" dirty="0">
                <a:solidFill>
                  <a:srgbClr val="555555"/>
                </a:solidFill>
                <a:ea typeface="+mn-lt"/>
                <a:cs typeface="+mn-lt"/>
              </a:rPr>
              <a:t> </a:t>
            </a:r>
          </a:p>
          <a:p>
            <a:pPr algn="r"/>
            <a:br>
              <a:rPr lang="en-GB" sz="1800" dirty="0">
                <a:ea typeface="+mn-lt"/>
                <a:cs typeface="+mn-lt"/>
              </a:rPr>
            </a:br>
            <a:r>
              <a:rPr lang="en-GB" sz="1800" dirty="0">
                <a:ea typeface="+mn-lt"/>
                <a:cs typeface="+mn-lt"/>
              </a:rPr>
              <a:t>Adapted from Tassoni, Penny, et al. </a:t>
            </a:r>
            <a:r>
              <a:rPr lang="en-GB" sz="1800" dirty="0"/>
              <a:t>(2023)</a:t>
            </a:r>
            <a:endParaRPr lang="en-GB" sz="1800" dirty="0">
              <a:ea typeface="+mn-lt"/>
              <a:cs typeface="+mn-lt"/>
            </a:endParaRPr>
          </a:p>
          <a:p>
            <a:endParaRPr lang="en-GB" dirty="0"/>
          </a:p>
          <a:p>
            <a:pPr algn="r"/>
            <a:r>
              <a:rPr lang="en-GB" sz="1200" dirty="0">
                <a:ea typeface="+mn-lt"/>
                <a:cs typeface="+mn-lt"/>
              </a:rPr>
              <a:t>)</a:t>
            </a:r>
            <a:endParaRPr lang="en-GB" sz="1200" dirty="0">
              <a:cs typeface="Arial"/>
            </a:endParaRPr>
          </a:p>
          <a:p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70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4026981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2CD6B8-E221-EF72-19B4-7B99DA01B5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3F450397-3153-21DB-4827-D58CA8DDD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cs typeface="Arial"/>
              </a:rPr>
              <a:t>Family structures: Adoptive families</a:t>
            </a:r>
            <a:endParaRPr lang="en-GB" sz="3600" dirty="0">
              <a:cs typeface="Arial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B913B2-C931-B698-6138-84CEB4E013E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2950" y="1057507"/>
            <a:ext cx="8052750" cy="360157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b="1" dirty="0">
                <a:ea typeface="+mn-lt"/>
                <a:cs typeface="+mn-lt"/>
              </a:rPr>
              <a:t>Adoptive families</a:t>
            </a:r>
            <a:r>
              <a:rPr lang="en-GB" dirty="0">
                <a:ea typeface="+mn-lt"/>
                <a:cs typeface="+mn-lt"/>
              </a:rPr>
              <a:t>: an adoptive family unit will consist of adoptive parents, and at least one child who has been adopted and lives with the adoptive family as part of the permanent family unit. </a:t>
            </a:r>
            <a:endParaRPr lang="en-US" dirty="0">
              <a:ea typeface="+mn-lt"/>
              <a:cs typeface="+mn-lt"/>
            </a:endParaRPr>
          </a:p>
          <a:p>
            <a:endParaRPr lang="en-GB" dirty="0">
              <a:ea typeface="+mn-lt"/>
              <a:cs typeface="+mn-lt"/>
            </a:endParaRPr>
          </a:p>
          <a:p>
            <a:r>
              <a:rPr lang="en-GB" b="1" dirty="0">
                <a:ea typeface="+mn-lt"/>
                <a:cs typeface="+mn-lt"/>
              </a:rPr>
              <a:t>Blended/stepfamilies: </a:t>
            </a:r>
            <a:r>
              <a:rPr lang="en-GB" dirty="0">
                <a:ea typeface="+mn-lt"/>
                <a:cs typeface="+mn-lt"/>
              </a:rPr>
              <a:t>a blended or stepfamily unit consists of a combination of two separate families, with one or both parents having children from previous relationships.</a:t>
            </a:r>
          </a:p>
          <a:p>
            <a:pPr algn="r"/>
            <a:br>
              <a:rPr lang="en-GB" sz="1800" dirty="0">
                <a:ea typeface="+mn-lt"/>
                <a:cs typeface="+mn-lt"/>
              </a:rPr>
            </a:br>
            <a:r>
              <a:rPr lang="en-GB" sz="1800" dirty="0">
                <a:ea typeface="+mn-lt"/>
                <a:cs typeface="+mn-lt"/>
              </a:rPr>
              <a:t>Adapted from Tassoni, Penny, et al. </a:t>
            </a:r>
            <a:r>
              <a:rPr lang="en-GB" sz="1800" dirty="0"/>
              <a:t>(2023)</a:t>
            </a:r>
            <a:endParaRPr lang="en-GB" sz="1800" dirty="0">
              <a:ea typeface="+mn-lt"/>
              <a:cs typeface="+mn-lt"/>
            </a:endParaRPr>
          </a:p>
          <a:p>
            <a:endParaRPr lang="en-US" dirty="0">
              <a:cs typeface="Arial"/>
            </a:endParaRPr>
          </a:p>
          <a:p>
            <a:pPr algn="r"/>
            <a:endParaRPr lang="en-GB" sz="1200" dirty="0">
              <a:cs typeface="Arial"/>
            </a:endParaRPr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A56D8C-4846-5F23-150B-67EEC113EC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A44738-D3EA-CB17-2915-C1ACE7A4E75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71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6323843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A19463-5D78-3CE6-0A5A-00DB0ED4A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E145C87A-2A40-FB1C-74CA-F6BE3A592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cs typeface="Arial"/>
              </a:rPr>
              <a:t>Task 1: Group task</a:t>
            </a:r>
            <a:endParaRPr lang="en-GB" sz="3600" dirty="0">
              <a:cs typeface="Arial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A8D170-7BAD-54E8-0839-6CE918F8211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212350"/>
            <a:ext cx="7667625" cy="3375623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dirty="0"/>
              <a:t>On A3 or flipchart paper: </a:t>
            </a:r>
          </a:p>
          <a:p>
            <a:pPr lvl="1">
              <a:lnSpc>
                <a:spcPts val="3680"/>
              </a:lnSpc>
            </a:pPr>
            <a:r>
              <a:rPr lang="en-GB" dirty="0"/>
              <a:t>illustrate your given family structure and summarise the structure</a:t>
            </a:r>
          </a:p>
          <a:p>
            <a:pPr lvl="1">
              <a:lnSpc>
                <a:spcPts val="3680"/>
              </a:lnSpc>
            </a:pPr>
            <a:r>
              <a:rPr lang="en-GB" dirty="0"/>
              <a:t>explain the possible positive and negative impacts on a child’s emotional development. </a:t>
            </a:r>
          </a:p>
          <a:p>
            <a:pPr marL="269875" lvl="1" indent="-269875">
              <a:lnSpc>
                <a:spcPct val="100000"/>
              </a:lnSpc>
            </a:pPr>
            <a:endParaRPr lang="en-GB" sz="2400" dirty="0">
              <a:cs typeface="Arial"/>
            </a:endParaRPr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3D7350-C653-6BF5-06F7-278D27CAD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1C7D3C-6CE2-4429-DE30-02381256E7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72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1534448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059B55-47F8-D262-BEAE-A93E4DEEE8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6F0D00FA-8DDA-0D44-8C4B-54CEA879A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Task 2: Parenting styles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795BFD-F775-5F2F-C675-1D027586342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686375" cy="360157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dirty="0"/>
              <a:t>Using the links on the next slide, research your allocated parenting style.</a:t>
            </a:r>
            <a:endParaRPr lang="en-GB" sz="2400" dirty="0"/>
          </a:p>
          <a:p>
            <a:pPr>
              <a:lnSpc>
                <a:spcPct val="100000"/>
              </a:lnSpc>
            </a:pPr>
            <a:endParaRPr lang="en-GB" sz="2400" dirty="0"/>
          </a:p>
          <a:p>
            <a:pPr marL="269875" lvl="1" indent="-269875"/>
            <a:r>
              <a:rPr lang="en-GB" dirty="0">
                <a:cs typeface="Arial"/>
              </a:rPr>
              <a:t>What is the parenting style? Summarise it.</a:t>
            </a:r>
            <a:endParaRPr lang="en-GB" sz="2400" dirty="0">
              <a:cs typeface="Arial"/>
            </a:endParaRPr>
          </a:p>
          <a:p>
            <a:pPr marL="269875" lvl="1" indent="-269875"/>
            <a:r>
              <a:rPr lang="en-GB" dirty="0">
                <a:cs typeface="Arial"/>
              </a:rPr>
              <a:t>What impact can this have on the child?</a:t>
            </a:r>
          </a:p>
          <a:p>
            <a:pPr marL="269875" lvl="1" indent="-269875"/>
            <a:r>
              <a:rPr lang="en-GB" dirty="0">
                <a:cs typeface="Arial"/>
              </a:rPr>
              <a:t>What impact could this have on partnership working </a:t>
            </a:r>
            <a:br>
              <a:rPr lang="en-GB" dirty="0">
                <a:cs typeface="Arial"/>
              </a:rPr>
            </a:br>
            <a:r>
              <a:rPr lang="en-GB" dirty="0">
                <a:cs typeface="Arial"/>
              </a:rPr>
              <a:t>in a setting?</a:t>
            </a:r>
          </a:p>
          <a:p>
            <a:pPr marL="269875" lvl="1" indent="-269875"/>
            <a:r>
              <a:rPr lang="en-GB" dirty="0">
                <a:cs typeface="Arial"/>
              </a:rPr>
              <a:t>What communication skills could be used to build partnerships?</a:t>
            </a:r>
          </a:p>
          <a:p>
            <a:endParaRPr lang="en-GB" dirty="0">
              <a:cs typeface="Arial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606994-77E2-401E-71B4-CF6C43059E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1E9767-0A45-3AD2-D2DB-AAB77379E49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73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3518815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9B8457-E550-0A46-3847-86AB6EBA2B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BF20DF2D-8E2E-B148-CB9F-BAFB9B7CF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Task 2: Parenting styles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4AACDC-12D5-EAA5-ABC3-827C910A270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303020"/>
            <a:ext cx="7667625" cy="328495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dirty="0"/>
              <a:t>Useful</a:t>
            </a:r>
            <a:r>
              <a:rPr lang="en-GB" dirty="0">
                <a:cs typeface="Arial"/>
              </a:rPr>
              <a:t> links:</a:t>
            </a:r>
            <a:endParaRPr lang="en-US" dirty="0"/>
          </a:p>
          <a:p>
            <a:endParaRPr lang="en-GB" dirty="0">
              <a:cs typeface="Arial"/>
            </a:endParaRPr>
          </a:p>
          <a:p>
            <a:pPr marL="0" lvl="1" indent="0">
              <a:lnSpc>
                <a:spcPct val="150000"/>
              </a:lnSpc>
              <a:buNone/>
            </a:pPr>
            <a:r>
              <a:rPr lang="en-GB" dirty="0">
                <a:ea typeface="+mn-lt"/>
                <a:cs typeface="+mn-lt"/>
                <a:hlinkClick r:id="rId3"/>
              </a:rPr>
              <a:t>Trying Together</a:t>
            </a:r>
            <a:endParaRPr lang="en-GB" dirty="0">
              <a:ea typeface="+mn-lt"/>
              <a:cs typeface="+mn-lt"/>
            </a:endParaRPr>
          </a:p>
          <a:p>
            <a:pPr marL="0" lvl="1" indent="0">
              <a:lnSpc>
                <a:spcPct val="150000"/>
              </a:lnSpc>
              <a:buNone/>
            </a:pPr>
            <a:r>
              <a:rPr lang="en-GB" dirty="0">
                <a:ea typeface="+mn-lt"/>
                <a:cs typeface="+mn-lt"/>
                <a:hlinkClick r:id="rId4"/>
              </a:rPr>
              <a:t>BBC Bitesize</a:t>
            </a:r>
            <a:endParaRPr lang="en-GB" dirty="0">
              <a:ea typeface="+mn-lt"/>
              <a:cs typeface="+mn-lt"/>
            </a:endParaRPr>
          </a:p>
          <a:p>
            <a:pPr marL="0" lvl="1" indent="0">
              <a:lnSpc>
                <a:spcPct val="150000"/>
              </a:lnSpc>
              <a:buNone/>
            </a:pPr>
            <a:r>
              <a:rPr lang="en-GB" dirty="0">
                <a:ea typeface="+mn-lt"/>
                <a:cs typeface="+mn-lt"/>
                <a:hlinkClick r:id="rId5"/>
              </a:rPr>
              <a:t>Twinkl</a:t>
            </a:r>
            <a:endParaRPr lang="en-GB" dirty="0">
              <a:ea typeface="+mn-lt"/>
              <a:cs typeface="+mn-lt"/>
            </a:endParaRPr>
          </a:p>
          <a:p>
            <a:pPr marL="0" lvl="1" indent="0">
              <a:buNone/>
            </a:pPr>
            <a:endParaRPr lang="en-GB" dirty="0">
              <a:ea typeface="+mn-lt"/>
              <a:cs typeface="+mn-lt"/>
            </a:endParaRPr>
          </a:p>
          <a:p>
            <a:pPr marL="342900" indent="-342900">
              <a:buFont typeface="Calibri" panose="020B0604020202020204" pitchFamily="34" charset="0"/>
              <a:buChar char="-"/>
            </a:pPr>
            <a:endParaRPr lang="en-GB" dirty="0">
              <a:cs typeface="Arial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0BC9CA-E5CF-F610-CFCB-49D700094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455237-B24C-BCE3-C30F-4CEB06FABD9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74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6519133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451ACC-E3EA-8C1D-E1C6-B80C9811B7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2B428E21-3B2B-42A7-83A9-18B1B0E90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Task 3: Parenting style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CFED6D-DBA1-3D69-DDD6-6E589AB3429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177290"/>
            <a:ext cx="7667625" cy="341068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dirty="0"/>
              <a:t>Read through your scenarios and answer the questions.</a:t>
            </a:r>
            <a:endParaRPr lang="en-GB" sz="2400" dirty="0"/>
          </a:p>
          <a:p>
            <a:pPr>
              <a:lnSpc>
                <a:spcPct val="100000"/>
              </a:lnSpc>
            </a:pPr>
            <a:endParaRPr lang="en-GB" sz="2400" dirty="0"/>
          </a:p>
          <a:p>
            <a:pPr marL="0" indent="0">
              <a:buNone/>
            </a:pPr>
            <a:endParaRPr lang="en-GB" dirty="0">
              <a:cs typeface="Arial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63A972-864C-3B39-264C-5FAB5C632A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A51C58-0308-74C8-2251-698AC900A3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75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3669975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B537DC-AA9B-0091-3D7A-A1014AC504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58C19655-07CF-595F-4EBB-2CF2D70DD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Task 4: Discussion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ED45B3-7605-6C23-E962-36E07FA9650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1" y="1131570"/>
            <a:ext cx="7458390" cy="345640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dirty="0"/>
              <a:t>What is the impact of parental income on children's development? Consider:</a:t>
            </a:r>
            <a:endParaRPr lang="en-GB" sz="2400" dirty="0"/>
          </a:p>
          <a:p>
            <a:pPr>
              <a:lnSpc>
                <a:spcPct val="100000"/>
              </a:lnSpc>
            </a:pPr>
            <a:endParaRPr lang="en-GB" sz="2400" dirty="0"/>
          </a:p>
          <a:p>
            <a:pPr lvl="1">
              <a:lnSpc>
                <a:spcPts val="3680"/>
              </a:lnSpc>
            </a:pPr>
            <a:r>
              <a:rPr lang="en-GB" dirty="0"/>
              <a:t>low or high income</a:t>
            </a:r>
          </a:p>
          <a:p>
            <a:pPr lvl="1">
              <a:lnSpc>
                <a:spcPts val="3680"/>
              </a:lnSpc>
            </a:pPr>
            <a:r>
              <a:rPr lang="en-GB" dirty="0"/>
              <a:t>living situation</a:t>
            </a:r>
          </a:p>
          <a:p>
            <a:pPr lvl="1">
              <a:lnSpc>
                <a:spcPts val="3680"/>
              </a:lnSpc>
            </a:pPr>
            <a:r>
              <a:rPr lang="en-GB" dirty="0"/>
              <a:t>positives and negatives.</a:t>
            </a:r>
          </a:p>
          <a:p>
            <a:pPr>
              <a:lnSpc>
                <a:spcPct val="100000"/>
              </a:lnSpc>
            </a:pP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666A12-E2C2-DE37-A7F9-AF832046F3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D47FF6-1D9B-EA7D-FE36-C7AC9CA3588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76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6810786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CAB0CA-00A2-E568-A015-BFC6FF928F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B225659E-6712-B8F9-A833-318E581CB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What have you learnt today?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7F577B-51CA-D2D8-AC90-87D1EEFA3B5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16900" y="970149"/>
            <a:ext cx="8109253" cy="360157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dirty="0"/>
              <a:t>Complete the Self-assessment handout with your progress. </a:t>
            </a:r>
          </a:p>
          <a:p>
            <a:endParaRPr lang="en-GB" dirty="0"/>
          </a:p>
          <a:p>
            <a:pPr lvl="1">
              <a:lnSpc>
                <a:spcPts val="3680"/>
              </a:lnSpc>
            </a:pPr>
            <a:r>
              <a:rPr lang="en-GB" dirty="0"/>
              <a:t>Do you need to learn more about this topic?</a:t>
            </a:r>
          </a:p>
          <a:p>
            <a:pPr lvl="1">
              <a:lnSpc>
                <a:spcPts val="3680"/>
              </a:lnSpc>
            </a:pPr>
            <a:r>
              <a:rPr lang="en-GB" dirty="0"/>
              <a:t>Where are you going to find this information?</a:t>
            </a:r>
          </a:p>
          <a:p>
            <a:pPr lvl="1">
              <a:lnSpc>
                <a:spcPts val="3680"/>
              </a:lnSpc>
            </a:pPr>
            <a:r>
              <a:rPr lang="en-GB" dirty="0"/>
              <a:t>Identify key information from this lesson that will help with your final assessment. </a:t>
            </a:r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5E1F35-23EE-D391-2499-921CB3825A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B6A8EF-89F9-FC64-DC45-DF3381ACA3A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77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1345995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8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Family context 2</a:t>
            </a:r>
            <a:endParaRPr lang="en-US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15826948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258F97-09AA-C65C-504C-1D87CA36E3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7D0BA1FA-7D51-D436-9179-15805030B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Trigger warning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F2D7D8-1405-02B0-CF77-B903BDC9077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074420"/>
            <a:ext cx="7667625" cy="351355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sz="2400" dirty="0"/>
              <a:t>This </a:t>
            </a:r>
            <a:r>
              <a:rPr lang="en-GB" dirty="0"/>
              <a:t>session may include some sensitive information regarding mental health and family experiences.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GB" sz="2400" dirty="0">
                <a:solidFill>
                  <a:srgbClr val="E51C41"/>
                </a:solidFill>
              </a:rPr>
              <a:t> </a:t>
            </a: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B13475-0C0C-AB28-6E0E-E3C42178DF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C8DA41-C4F1-02C5-6CEA-A9B3E3C53A3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79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3040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8F724A-0DCA-1C58-EC96-75C4BB47D4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89BC7B-5D93-678D-7488-1D38BD5183B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B1950756-CD37-7393-85C0-B94CC6566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/>
              <a:t>Verbal </a:t>
            </a:r>
            <a:r>
              <a:rPr lang="en-GB"/>
              <a:t>c</a:t>
            </a:r>
            <a:r>
              <a:rPr lang="en-GB" sz="3600"/>
              <a:t>ommunication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ACB294-BA35-E454-D0AF-94BDB068737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522071" cy="3601574"/>
          </a:xfrm>
        </p:spPr>
        <p:txBody>
          <a:bodyPr vert="horz" lIns="0" tIns="0" rIns="0" bIns="0" rtlCol="0" anchor="t">
            <a:noAutofit/>
          </a:bodyPr>
          <a:lstStyle/>
          <a:p>
            <a:pPr marL="0" lvl="1" indent="0">
              <a:lnSpc>
                <a:spcPct val="100000"/>
              </a:lnSpc>
              <a:buNone/>
            </a:pPr>
            <a:r>
              <a:rPr lang="en-GB" dirty="0"/>
              <a:t>Task 3: Complete the following using your Activities reflection handout: </a:t>
            </a:r>
            <a:br>
              <a:rPr lang="en-GB" dirty="0"/>
            </a:br>
            <a:endParaRPr lang="en-GB" dirty="0"/>
          </a:p>
          <a:p>
            <a:pPr marL="269875" lvl="1" indent="-269875"/>
            <a:r>
              <a:rPr lang="en-GB" dirty="0"/>
              <a:t>In pairs, one learner will be blindfolded and will guide their partner to the other side of the room, avoiding the obstacles.</a:t>
            </a:r>
            <a:br>
              <a:rPr lang="en-GB" dirty="0"/>
            </a:br>
            <a:endParaRPr lang="en-GB" dirty="0">
              <a:cs typeface="Arial"/>
            </a:endParaRPr>
          </a:p>
          <a:p>
            <a:pPr marL="269875" lvl="1" indent="-269875"/>
            <a:r>
              <a:rPr lang="en-GB" dirty="0">
                <a:cs typeface="Arial"/>
              </a:rPr>
              <a:t>Swap and repeat the task.</a:t>
            </a:r>
          </a:p>
          <a:p>
            <a:pPr marL="539750" lvl="2" indent="-269875"/>
            <a:endParaRPr lang="en-GB" dirty="0">
              <a:solidFill>
                <a:srgbClr val="000000"/>
              </a:solidFill>
              <a:cs typeface="Arial"/>
            </a:endParaRPr>
          </a:p>
          <a:p>
            <a:endParaRPr lang="en-GB" dirty="0">
              <a:cs typeface="Arial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EFA74E-06EC-D26B-CCC9-592D68545C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872337416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B16CB2-92F6-71D6-DAD3-D4640D824D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F64323-A251-F5E8-8387-911A6836A8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80</a:t>
            </a:fld>
            <a:endParaRPr lang="en-GB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99C54968-B5EA-7488-3E8A-98B791E24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 dirty="0"/>
              <a:t>Lesson 8: Introduction</a:t>
            </a:r>
            <a:br>
              <a:rPr lang="en-GB" dirty="0">
                <a:cs typeface="Arial"/>
              </a:rPr>
            </a:b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89E170-1FC5-E817-A7EC-0F89A89134D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US" dirty="0"/>
              <a:t>Write these outcomes on the Self-assessment handout. </a:t>
            </a:r>
            <a:br>
              <a:rPr lang="en-US" dirty="0"/>
            </a:br>
            <a:r>
              <a:rPr lang="en-US" dirty="0"/>
              <a:t>You will assess your progress at the end of the session.</a:t>
            </a:r>
          </a:p>
          <a:p>
            <a:endParaRPr lang="en-GB" dirty="0">
              <a:ea typeface="+mn-lt"/>
              <a:cs typeface="+mn-lt"/>
            </a:endParaRPr>
          </a:p>
          <a:p>
            <a:pPr marL="269875" lvl="2" indent="0">
              <a:buNone/>
            </a:pPr>
            <a:r>
              <a:rPr lang="en-GB" dirty="0">
                <a:ea typeface="+mn-lt"/>
                <a:cs typeface="+mn-lt"/>
              </a:rPr>
              <a:t>Explain how children’s development may be affected  by parental experiences with regard to:</a:t>
            </a:r>
            <a:endParaRPr lang="en-GB" dirty="0">
              <a:cs typeface="Arial"/>
            </a:endParaRPr>
          </a:p>
          <a:p>
            <a:pPr marL="269875" lvl="1" indent="-269875"/>
            <a:endParaRPr lang="en-GB" dirty="0">
              <a:ea typeface="+mn-lt"/>
              <a:cs typeface="+mn-lt"/>
            </a:endParaRPr>
          </a:p>
          <a:p>
            <a:pPr marL="269875" lvl="1" indent="-269875"/>
            <a:r>
              <a:rPr lang="en-GB" dirty="0">
                <a:ea typeface="+mn-lt"/>
                <a:cs typeface="+mn-lt"/>
              </a:rPr>
              <a:t>Parents' education </a:t>
            </a:r>
            <a:endParaRPr lang="en-GB" dirty="0">
              <a:cs typeface="Arial"/>
            </a:endParaRPr>
          </a:p>
          <a:p>
            <a:pPr marL="269875" lvl="1" indent="-269875"/>
            <a:r>
              <a:rPr lang="en-GB" dirty="0">
                <a:ea typeface="+mn-lt"/>
                <a:cs typeface="+mn-lt"/>
              </a:rPr>
              <a:t>Culture </a:t>
            </a:r>
            <a:endParaRPr lang="en-GB" dirty="0">
              <a:cs typeface="Arial"/>
            </a:endParaRPr>
          </a:p>
          <a:p>
            <a:pPr marL="269875" lvl="1" indent="-269875"/>
            <a:r>
              <a:rPr lang="en-GB" dirty="0">
                <a:ea typeface="+mn-lt"/>
                <a:cs typeface="+mn-lt"/>
              </a:rPr>
              <a:t>Stress and mental health.</a:t>
            </a:r>
            <a:endParaRPr lang="en-GB" dirty="0">
              <a:cs typeface="Arial"/>
            </a:endParaRPr>
          </a:p>
          <a:p>
            <a:pPr marL="0" lvl="1" indent="0">
              <a:buNone/>
            </a:pPr>
            <a:br>
              <a:rPr lang="en-US" dirty="0"/>
            </a:br>
            <a:endParaRPr lang="en-US" dirty="0">
              <a:cs typeface="Arial"/>
            </a:endParaRPr>
          </a:p>
          <a:p>
            <a:pPr marL="285750" indent="-285750">
              <a:buFont typeface="Calibri"/>
              <a:buChar char="-"/>
            </a:pPr>
            <a:endParaRPr lang="en-GB" dirty="0">
              <a:cs typeface="Arial"/>
            </a:endParaRPr>
          </a:p>
          <a:p>
            <a:br>
              <a:rPr lang="en-US" dirty="0"/>
            </a:br>
            <a:endParaRPr lang="en-US" dirty="0"/>
          </a:p>
          <a:p>
            <a:r>
              <a:rPr lang="en-GB" dirty="0">
                <a:solidFill>
                  <a:srgbClr val="E51C41"/>
                </a:solidFill>
              </a:rPr>
              <a:t> </a:t>
            </a:r>
            <a:br>
              <a:rPr lang="en-GB" dirty="0"/>
            </a:br>
            <a:endParaRPr lang="en-GB" dirty="0">
              <a:cs typeface="Arial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EDAC94-778C-20A3-EAD8-8FCFAED09B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091126499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>
                <a:cs typeface="Arial"/>
              </a:rPr>
              <a:t>Recap</a:t>
            </a:r>
            <a:endParaRPr lang="en-GB" sz="3600">
              <a:cs typeface="Arial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018460" cy="360157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dirty="0"/>
              <a:t>Create a mind map of influences on a child’s development.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GB" sz="2400" dirty="0">
                <a:solidFill>
                  <a:srgbClr val="E51C41"/>
                </a:solidFill>
              </a:rPr>
              <a:t> </a:t>
            </a: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81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16264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B9C954-B021-2B0D-DBD5-943C96067B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0198DFBA-1A98-BFBC-6AE8-321EACD4D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cs typeface="Arial"/>
              </a:rPr>
              <a:t>Task 1: Parental experiences</a:t>
            </a:r>
            <a:endParaRPr lang="en-GB" sz="3600" dirty="0">
              <a:cs typeface="Arial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133E86-72DC-33FF-14F3-B88B7A4E815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GB" dirty="0"/>
              <a:t>In pairs, create </a:t>
            </a:r>
            <a:r>
              <a:rPr lang="en-GB" sz="2400" dirty="0"/>
              <a:t>a </a:t>
            </a:r>
            <a:r>
              <a:rPr lang="en-GB" dirty="0"/>
              <a:t>mind map to show the impact that parental experiences of education can have on a child’s development or experience in education. Consider:</a:t>
            </a:r>
            <a:endParaRPr lang="en-GB" sz="2400" dirty="0"/>
          </a:p>
          <a:p>
            <a:pPr>
              <a:lnSpc>
                <a:spcPct val="100000"/>
              </a:lnSpc>
            </a:pPr>
            <a:endParaRPr lang="en-GB" sz="2400" dirty="0"/>
          </a:p>
          <a:p>
            <a:pPr marL="269875" lvl="1" indent="-269875"/>
            <a:r>
              <a:rPr lang="en-GB" dirty="0"/>
              <a:t>positives and negatives</a:t>
            </a:r>
            <a:endParaRPr lang="en-GB" sz="2400" dirty="0">
              <a:cs typeface="Arial"/>
            </a:endParaRPr>
          </a:p>
          <a:p>
            <a:pPr marL="269875" lvl="1" indent="-269875"/>
            <a:r>
              <a:rPr lang="en-GB" dirty="0">
                <a:cs typeface="Arial"/>
              </a:rPr>
              <a:t>examples</a:t>
            </a:r>
            <a:endParaRPr lang="en-GB" dirty="0"/>
          </a:p>
          <a:p>
            <a:pPr marL="269875" lvl="1" indent="-269875"/>
            <a:r>
              <a:rPr lang="en-GB" dirty="0">
                <a:cs typeface="Arial"/>
              </a:rPr>
              <a:t>how practitioners can get a parent involved</a:t>
            </a:r>
            <a:endParaRPr lang="en-GB" dirty="0"/>
          </a:p>
          <a:p>
            <a:pPr marL="269875" lvl="1" indent="-269875"/>
            <a:r>
              <a:rPr lang="en-GB" dirty="0">
                <a:cs typeface="Arial"/>
              </a:rPr>
              <a:t>how this will help the child, parent or carer.</a:t>
            </a:r>
            <a:endParaRPr lang="en-GB" dirty="0"/>
          </a:p>
          <a:p>
            <a:pPr>
              <a:lnSpc>
                <a:spcPct val="100000"/>
              </a:lnSpc>
            </a:pP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6406E3-3C3B-86C0-3E42-0B0CA452EA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23E5FB-1FB3-0E62-FB0B-A8336248F0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82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520720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48B216-3CB7-DD7E-562D-74E51ADFE9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BE8507F9-062B-4634-0AB2-549DA2472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Task 2: Case study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0F47DD-946D-52C7-E57E-666A52C8C2D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GB" dirty="0"/>
              <a:t>Read the case study of the child. Annotate the case study, considering :</a:t>
            </a:r>
          </a:p>
          <a:p>
            <a:endParaRPr lang="en-GB" dirty="0"/>
          </a:p>
          <a:p>
            <a:pPr lvl="1"/>
            <a:r>
              <a:rPr lang="en-GB" dirty="0"/>
              <a:t>how parental values and beliefs may affect a child’s development and experience</a:t>
            </a:r>
            <a:endParaRPr lang="en-GB" dirty="0">
              <a:cs typeface="Arial"/>
            </a:endParaRPr>
          </a:p>
          <a:p>
            <a:pPr lvl="1"/>
            <a:r>
              <a:rPr lang="en-GB" dirty="0">
                <a:cs typeface="Arial"/>
              </a:rPr>
              <a:t>the role of the practitioner</a:t>
            </a:r>
            <a:endParaRPr lang="en-GB" dirty="0"/>
          </a:p>
          <a:p>
            <a:pPr lvl="1"/>
            <a:r>
              <a:rPr lang="en-GB" dirty="0">
                <a:cs typeface="Arial"/>
              </a:rPr>
              <a:t>how the practitioner can ensure equality and diversity</a:t>
            </a:r>
            <a:endParaRPr lang="en-GB" dirty="0"/>
          </a:p>
          <a:p>
            <a:pPr lvl="1"/>
            <a:r>
              <a:rPr lang="en-GB" dirty="0">
                <a:cs typeface="Arial"/>
              </a:rPr>
              <a:t>how they would communicate this effectively.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004DF6-443D-5F99-B441-3F69070D0F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5E877D-C364-ECA6-8985-D3EC9FA157E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83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9269607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Task 3: Research task</a:t>
            </a:r>
            <a:endParaRPr lang="en-GB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098470" cy="360157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dirty="0"/>
              <a:t>Research one mental health condition online. </a:t>
            </a:r>
            <a:endParaRPr lang="en-US" dirty="0"/>
          </a:p>
          <a:p>
            <a:r>
              <a:rPr lang="en-GB" dirty="0"/>
              <a:t>Create a poster (paper or digital):</a:t>
            </a:r>
            <a:endParaRPr lang="en-GB" dirty="0">
              <a:cs typeface="Arial"/>
            </a:endParaRPr>
          </a:p>
          <a:p>
            <a:pPr>
              <a:lnSpc>
                <a:spcPct val="100000"/>
              </a:lnSpc>
            </a:pPr>
            <a:endParaRPr lang="en-GB" sz="2400" dirty="0"/>
          </a:p>
          <a:p>
            <a:pPr marL="269875" lvl="1" indent="-269875"/>
            <a:r>
              <a:rPr lang="en-GB" dirty="0"/>
              <a:t>What is it?</a:t>
            </a:r>
            <a:endParaRPr lang="en-GB" dirty="0">
              <a:cs typeface="Arial"/>
            </a:endParaRPr>
          </a:p>
          <a:p>
            <a:pPr marL="269875" lvl="1" indent="-269875"/>
            <a:r>
              <a:rPr lang="en-GB" dirty="0"/>
              <a:t>How might this impact child development?</a:t>
            </a:r>
            <a:endParaRPr lang="en-GB" dirty="0">
              <a:cs typeface="Arial"/>
            </a:endParaRPr>
          </a:p>
          <a:p>
            <a:pPr marL="269875" lvl="1" indent="-269875"/>
            <a:r>
              <a:rPr lang="en-GB" dirty="0"/>
              <a:t>How can it impact partnership working and interactions?</a:t>
            </a:r>
            <a:endParaRPr lang="en-GB" dirty="0">
              <a:cs typeface="Arial"/>
            </a:endParaRPr>
          </a:p>
          <a:p>
            <a:pPr marL="269875" lvl="1" indent="-269875"/>
            <a:r>
              <a:rPr lang="en-GB" dirty="0"/>
              <a:t>How does a practitioner support someone with this mental health condition?</a:t>
            </a:r>
            <a:endParaRPr lang="en-GB" sz="2400" dirty="0">
              <a:cs typeface="Arial"/>
            </a:endParaRPr>
          </a:p>
          <a:p>
            <a:pPr indent="0">
              <a:lnSpc>
                <a:spcPct val="100000"/>
              </a:lnSpc>
              <a:buNone/>
            </a:pPr>
            <a:endParaRPr lang="en-GB" sz="2400" dirty="0">
              <a:cs typeface="Arial"/>
            </a:endParaRPr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84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5108715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0E10B9-78F0-2F10-FFB6-BE704ADF43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EC55C47E-42C2-0BE4-6705-0186CA092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Task 3: Useful links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A562C3-08D7-F715-9AFB-48F92C6FAE3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085850"/>
            <a:ext cx="7667625" cy="3502124"/>
          </a:xfrm>
        </p:spPr>
        <p:txBody>
          <a:bodyPr vert="horz" lIns="0" tIns="0" rIns="0" bIns="0" rtlCol="0" anchor="t">
            <a:noAutofit/>
          </a:bodyPr>
          <a:lstStyle/>
          <a:p>
            <a:pPr>
              <a:lnSpc>
                <a:spcPct val="150000"/>
              </a:lnSpc>
            </a:pPr>
            <a:r>
              <a:rPr lang="en-GB" dirty="0">
                <a:cs typeface="Arial"/>
                <a:hlinkClick r:id="rId3"/>
              </a:rPr>
              <a:t>Mind</a:t>
            </a:r>
            <a:endParaRPr lang="en-GB" sz="2400" dirty="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en-GB" dirty="0">
                <a:cs typeface="Arial"/>
                <a:hlinkClick r:id="rId4"/>
              </a:rPr>
              <a:t>Better Health Channel</a:t>
            </a:r>
            <a:endParaRPr lang="en-GB" dirty="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en-GB" dirty="0">
                <a:cs typeface="Arial"/>
                <a:hlinkClick r:id="rId5"/>
              </a:rPr>
              <a:t>NHS</a:t>
            </a:r>
            <a:endParaRPr lang="en-GB" dirty="0">
              <a:cs typeface="Arial"/>
            </a:endParaRPr>
          </a:p>
          <a:p>
            <a:pPr marL="342900" indent="-342900">
              <a:buFont typeface="Calibri" panose="020B0604020202020204" pitchFamily="34" charset="0"/>
              <a:buChar char="-"/>
            </a:pPr>
            <a:endParaRPr lang="en-GB" dirty="0">
              <a:cs typeface="Arial"/>
            </a:endParaRPr>
          </a:p>
          <a:p>
            <a:endParaRPr lang="en-GB" dirty="0">
              <a:cs typeface="Arial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29BEAF-EF3B-93AA-158C-D1FBA7D011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B81C49-99B9-D19D-2E2D-3B505AF0BE6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85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6524351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CFCB60-37E3-AB60-673B-F51D28E2DF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BFBC2B-6EF9-8090-487A-B7EEB3EF658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86</a:t>
            </a:fld>
            <a:endParaRPr lang="en-GB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8E357705-EBCA-F3AE-E9AD-5922E7EDB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Task 4: Barriers discussion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87144D-48CD-84A7-B62E-5227E621813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154430"/>
            <a:ext cx="7667625" cy="343354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dirty="0"/>
              <a:t>What</a:t>
            </a:r>
            <a:r>
              <a:rPr lang="en-GB" dirty="0">
                <a:solidFill>
                  <a:srgbClr val="000000"/>
                </a:solidFill>
              </a:rPr>
              <a:t> are the barriers to working in partnership </a:t>
            </a:r>
            <a:br>
              <a:rPr lang="en-GB" dirty="0">
                <a:solidFill>
                  <a:srgbClr val="000000"/>
                </a:solidFill>
              </a:rPr>
            </a:br>
            <a:r>
              <a:rPr lang="en-GB" dirty="0">
                <a:solidFill>
                  <a:srgbClr val="000000"/>
                </a:solidFill>
              </a:rPr>
              <a:t>with parents?</a:t>
            </a:r>
            <a:endParaRPr lang="en-GB" sz="2400" dirty="0">
              <a:solidFill>
                <a:srgbClr val="000000"/>
              </a:solidFill>
              <a:cs typeface="Arial"/>
            </a:endParaRPr>
          </a:p>
          <a:p>
            <a:pPr>
              <a:lnSpc>
                <a:spcPct val="100000"/>
              </a:lnSpc>
            </a:pPr>
            <a:endParaRPr lang="en-GB" sz="2400" dirty="0">
              <a:solidFill>
                <a:srgbClr val="E51C41"/>
              </a:solidFill>
            </a:endParaRPr>
          </a:p>
          <a:p>
            <a:pPr marL="0" lvl="1" indent="0">
              <a:buNone/>
            </a:pPr>
            <a:br>
              <a:rPr lang="en-GB" dirty="0"/>
            </a:br>
            <a:endParaRPr lang="en-GB" dirty="0">
              <a:cs typeface="Arial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D57C82-CA5B-D50C-FBDB-88998DFFE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717280314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39311C-0BDD-B58A-31AB-D8E5C7DE3B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C2CA8715-4DD8-788F-205B-6522D4411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What have you learnt today?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B83605-AED3-FB87-D11C-062F95FA8EB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16900" y="970149"/>
            <a:ext cx="8109253" cy="360157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dirty="0"/>
              <a:t>Complete the Self-assessment handout with your progress. </a:t>
            </a:r>
          </a:p>
          <a:p>
            <a:endParaRPr lang="en-GB" dirty="0"/>
          </a:p>
          <a:p>
            <a:pPr lvl="1">
              <a:lnSpc>
                <a:spcPts val="3680"/>
              </a:lnSpc>
            </a:pPr>
            <a:r>
              <a:rPr lang="en-GB" dirty="0"/>
              <a:t>Do you need to learn more about this topic?</a:t>
            </a:r>
          </a:p>
          <a:p>
            <a:pPr lvl="1">
              <a:lnSpc>
                <a:spcPts val="3680"/>
              </a:lnSpc>
            </a:pPr>
            <a:r>
              <a:rPr lang="en-GB" dirty="0"/>
              <a:t>Where are you going to find this information?</a:t>
            </a:r>
          </a:p>
          <a:p>
            <a:pPr lvl="1">
              <a:lnSpc>
                <a:spcPts val="3680"/>
              </a:lnSpc>
            </a:pPr>
            <a:r>
              <a:rPr lang="en-GB" dirty="0"/>
              <a:t>Identify key information from this lesson that will help with your final assessment. </a:t>
            </a:r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99969F-16A1-AB83-FCA2-85C85F276B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CAA76B-742A-CA6A-A622-28D644537DA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87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1379894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C9F646-2AF3-BD1C-6D8E-E3B5D5D03E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06D0E0-73A4-6928-0B6E-2EEB00A33CF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88</a:t>
            </a:fld>
            <a:endParaRPr lang="en-GB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B78785CE-53DC-1F30-DC2F-22178323A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/>
              <a:t>Homework</a:t>
            </a:r>
            <a:endParaRPr lang="en-GB" sz="360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5B3F72-C06B-9508-AE1E-6E89B5A4057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GB" dirty="0">
                <a:cs typeface="Arial"/>
              </a:rPr>
              <a:t>At your Industry Placement, speak to other practitioners about their experiences of working in partnerships with parents and if they have faced any issues. </a:t>
            </a:r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5B702D-6E66-B489-3394-9DC88AFE74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125157332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Parents’ evening planning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734316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358BD4-CF06-E81C-B452-1809155D7B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8C4850-7023-D31C-4EF9-D9A9C303BB4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101A011B-3E73-66D0-325C-33FBEA70F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Non-verbal </a:t>
            </a:r>
            <a:r>
              <a:rPr lang="en-GB" dirty="0"/>
              <a:t>c</a:t>
            </a:r>
            <a:r>
              <a:rPr lang="en-GB" sz="3600" dirty="0"/>
              <a:t>ommunication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499CAE-20F7-330A-F493-18B07B69AEF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pPr marL="0" lvl="1" indent="0">
              <a:lnSpc>
                <a:spcPct val="100000"/>
              </a:lnSpc>
              <a:buNone/>
            </a:pPr>
            <a:r>
              <a:rPr lang="en-GB" dirty="0"/>
              <a:t>Task 4: Complete the following good listener / poor listener tasks using your Activities reflection handout:</a:t>
            </a:r>
          </a:p>
          <a:p>
            <a:pPr marL="269875" indent="-269875"/>
            <a:r>
              <a:rPr lang="en-GB" dirty="0"/>
              <a:t> </a:t>
            </a:r>
            <a:endParaRPr lang="en-GB" dirty="0">
              <a:cs typeface="Arial"/>
            </a:endParaRPr>
          </a:p>
          <a:p>
            <a:pPr marL="269875" lvl="1" indent="-269875"/>
            <a:r>
              <a:rPr lang="en-GB" dirty="0"/>
              <a:t>Learner A must tell learner B a story. The first time, learner B is a good listener. (The teacher will give examples to prompt a story if you struggle.) </a:t>
            </a:r>
            <a:endParaRPr lang="en-GB" dirty="0">
              <a:cs typeface="Arial"/>
            </a:endParaRPr>
          </a:p>
          <a:p>
            <a:pPr marL="269875" lvl="1" indent="-269875"/>
            <a:endParaRPr lang="en-GB" dirty="0">
              <a:cs typeface="Arial"/>
            </a:endParaRPr>
          </a:p>
          <a:p>
            <a:pPr marL="269875" lvl="1" indent="-269875"/>
            <a:r>
              <a:rPr lang="en-GB" dirty="0"/>
              <a:t>Repeat, with learner B telling learner A a story. This time, learner A is </a:t>
            </a:r>
            <a:r>
              <a:rPr lang="en-GB"/>
              <a:t>a poor listener.</a:t>
            </a:r>
            <a:endParaRPr lang="en-GB" dirty="0">
              <a:cs typeface="Arial"/>
            </a:endParaRPr>
          </a:p>
          <a:p>
            <a:pPr marL="269875" lvl="1" indent="-269875">
              <a:lnSpc>
                <a:spcPct val="150000"/>
              </a:lnSpc>
            </a:pPr>
            <a:endParaRPr lang="en-GB" dirty="0">
              <a:cs typeface="Arial"/>
            </a:endParaRPr>
          </a:p>
          <a:p>
            <a:pPr marL="269875" lvl="2" indent="0">
              <a:buNone/>
            </a:pPr>
            <a:endParaRPr lang="en-GB" dirty="0">
              <a:solidFill>
                <a:srgbClr val="FF0000"/>
              </a:solidFill>
              <a:cs typeface="Arial"/>
            </a:endParaRPr>
          </a:p>
          <a:p>
            <a:pPr marL="269875" lvl="2" indent="0">
              <a:buNone/>
            </a:pPr>
            <a:endParaRPr lang="en-GB" dirty="0">
              <a:cs typeface="Arial"/>
            </a:endParaRPr>
          </a:p>
          <a:p>
            <a:pPr marL="539750" lvl="2" indent="-269875"/>
            <a:endParaRPr lang="en-GB" dirty="0">
              <a:cs typeface="Arial"/>
            </a:endParaRPr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AF7147-4D35-4DE8-8F47-8FA8BF4D95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350736363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cs typeface="Arial"/>
              </a:rPr>
              <a:t>Lesson 9: Introduction</a:t>
            </a:r>
            <a:endParaRPr lang="en-GB" sz="3600" dirty="0">
              <a:cs typeface="Arial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US" dirty="0"/>
              <a:t>Write these outcomes on the Self-assessment handout. </a:t>
            </a:r>
            <a:br>
              <a:rPr lang="en-US" dirty="0"/>
            </a:br>
            <a:r>
              <a:rPr lang="en-US" dirty="0"/>
              <a:t>You will assess your progress at the end of the session.</a:t>
            </a:r>
          </a:p>
          <a:p>
            <a:endParaRPr lang="en-GB" dirty="0">
              <a:ea typeface="+mn-lt"/>
              <a:cs typeface="+mn-lt"/>
            </a:endParaRPr>
          </a:p>
          <a:p>
            <a:pPr marL="269875" lvl="1" indent="-269875"/>
            <a:r>
              <a:rPr lang="en-GB" dirty="0">
                <a:ea typeface="+mn-lt"/>
                <a:cs typeface="+mn-lt"/>
              </a:rPr>
              <a:t>Bringing together all the skills developed through the sessions.</a:t>
            </a:r>
          </a:p>
          <a:p>
            <a:pPr marL="269875" lvl="1" indent="-269875"/>
            <a:r>
              <a:rPr lang="en-GB">
                <a:ea typeface="+mn-lt"/>
                <a:cs typeface="+mn-lt"/>
              </a:rPr>
              <a:t>Create </a:t>
            </a:r>
            <a:r>
              <a:rPr lang="en-GB" dirty="0">
                <a:ea typeface="+mn-lt"/>
                <a:cs typeface="+mn-lt"/>
              </a:rPr>
              <a:t>a plan for a parents’ evening.</a:t>
            </a:r>
          </a:p>
          <a:p>
            <a:pPr marL="269875" lvl="1" indent="-269875"/>
            <a:r>
              <a:rPr lang="en-GB" dirty="0">
                <a:ea typeface="+mn-lt"/>
                <a:cs typeface="+mn-lt"/>
              </a:rPr>
              <a:t>Understand what information needs to be shared with parents or carers.</a:t>
            </a:r>
            <a:endParaRPr lang="en-GB" dirty="0">
              <a:cs typeface="Arial"/>
            </a:endParaRPr>
          </a:p>
          <a:p>
            <a:pPr marL="269875" lvl="1" indent="-269875"/>
            <a:r>
              <a:rPr lang="en-GB" dirty="0">
                <a:ea typeface="+mn-lt"/>
                <a:cs typeface="+mn-lt"/>
              </a:rPr>
              <a:t>Discuss key questions that need to be asked during a  parents’ evening.</a:t>
            </a:r>
          </a:p>
          <a:p>
            <a:pPr marL="0" lvl="1" indent="0">
              <a:buNone/>
            </a:pPr>
            <a:endParaRPr lang="en-GB" dirty="0">
              <a:cs typeface="Arial"/>
            </a:endParaRPr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90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6834454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29FD22-32AA-7923-5716-ED2BB4F430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956DEED0-02DB-146E-E4A4-1BCC363AE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>
                <a:cs typeface="Arial"/>
              </a:rPr>
              <a:t>Recap</a:t>
            </a:r>
            <a:endParaRPr lang="en-GB" sz="3600">
              <a:cs typeface="Arial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E1656B-74AD-38BD-627F-D0898349F89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892730" cy="360157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dirty="0"/>
              <a:t>In your groups, create a mind map showing the following:</a:t>
            </a:r>
            <a:endParaRPr lang="en-GB" sz="2400" dirty="0">
              <a:cs typeface="Arial"/>
            </a:endParaRPr>
          </a:p>
          <a:p>
            <a:pPr marL="0" lvl="1" indent="0">
              <a:buNone/>
            </a:pPr>
            <a:endParaRPr lang="en-GB" dirty="0">
              <a:cs typeface="Arial"/>
            </a:endParaRPr>
          </a:p>
          <a:p>
            <a:pPr lvl="1">
              <a:lnSpc>
                <a:spcPts val="3680"/>
              </a:lnSpc>
            </a:pPr>
            <a:r>
              <a:rPr lang="en-GB" dirty="0"/>
              <a:t>the aim of parents’ evening</a:t>
            </a:r>
          </a:p>
          <a:p>
            <a:pPr lvl="1">
              <a:lnSpc>
                <a:spcPts val="3680"/>
              </a:lnSpc>
            </a:pPr>
            <a:r>
              <a:rPr lang="en-GB" dirty="0"/>
              <a:t>what is discussed</a:t>
            </a:r>
          </a:p>
          <a:p>
            <a:pPr lvl="1">
              <a:lnSpc>
                <a:spcPts val="3680"/>
              </a:lnSpc>
            </a:pPr>
            <a:r>
              <a:rPr lang="en-GB" dirty="0"/>
              <a:t>what you think parents gain from a parents’ evening</a:t>
            </a:r>
          </a:p>
          <a:p>
            <a:pPr lvl="1">
              <a:lnSpc>
                <a:spcPts val="3680"/>
              </a:lnSpc>
            </a:pPr>
            <a:r>
              <a:rPr lang="en-GB" dirty="0"/>
              <a:t>the benefits for practitioners</a:t>
            </a:r>
          </a:p>
          <a:p>
            <a:pPr lvl="1">
              <a:lnSpc>
                <a:spcPts val="3680"/>
              </a:lnSpc>
            </a:pPr>
            <a:r>
              <a:rPr lang="en-GB" dirty="0"/>
              <a:t>the benefits for the child.</a:t>
            </a:r>
          </a:p>
          <a:p>
            <a:endParaRPr lang="en-GB" dirty="0">
              <a:cs typeface="Arial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4A250D-774F-3891-482F-68EF2531AB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A7F155-6CBD-EC1A-776E-FAF7AA64DE6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91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742216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517A7E-FB87-4300-A835-00C1C9E5C7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225ABCE7-46C1-B2C1-9BDE-F24E0D143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Task 1: Telling a story to a child</a:t>
            </a:r>
            <a:endParaRPr lang="en-GB" sz="3600" dirty="0">
              <a:cs typeface="Arial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7DEEE3-8DE5-0E58-E357-2ECC46AB5EF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2950" y="1165689"/>
            <a:ext cx="8235630" cy="3383451"/>
          </a:xfrm>
        </p:spPr>
        <p:txBody>
          <a:bodyPr vert="horz" lIns="0" tIns="0" rIns="0" bIns="0" rtlCol="0" anchor="t">
            <a:noAutofit/>
          </a:bodyPr>
          <a:lstStyle/>
          <a:p>
            <a:pPr marL="0" lvl="1" indent="0">
              <a:buNone/>
            </a:pPr>
            <a:r>
              <a:rPr lang="en-GB" dirty="0">
                <a:ea typeface="+mn-lt"/>
                <a:cs typeface="+mn-lt"/>
              </a:rPr>
              <a:t>Select a member of the group to read the story.</a:t>
            </a:r>
            <a:r>
              <a:rPr lang="en-US" dirty="0">
                <a:ea typeface="+mn-lt"/>
                <a:cs typeface="+mn-lt"/>
              </a:rPr>
              <a:t> </a:t>
            </a:r>
            <a:br>
              <a:rPr lang="en-US" dirty="0">
                <a:ea typeface="+mn-lt"/>
                <a:cs typeface="+mn-lt"/>
              </a:rPr>
            </a:br>
            <a:r>
              <a:rPr lang="en-GB" dirty="0">
                <a:ea typeface="+mn-lt"/>
                <a:cs typeface="+mn-lt"/>
              </a:rPr>
              <a:t>Other members role-play as children.</a:t>
            </a:r>
            <a:endParaRPr lang="en-US" dirty="0">
              <a:ea typeface="+mn-lt"/>
              <a:cs typeface="+mn-lt"/>
            </a:endParaRPr>
          </a:p>
          <a:p>
            <a:endParaRPr lang="en-GB" dirty="0">
              <a:ea typeface="+mn-lt"/>
              <a:cs typeface="+mn-lt"/>
            </a:endParaRPr>
          </a:p>
          <a:p>
            <a:pPr lvl="1">
              <a:lnSpc>
                <a:spcPts val="3680"/>
              </a:lnSpc>
            </a:pPr>
            <a:r>
              <a:rPr lang="en-GB" dirty="0"/>
              <a:t>Read to engage the children in your group. </a:t>
            </a:r>
          </a:p>
          <a:p>
            <a:pPr lvl="1">
              <a:lnSpc>
                <a:spcPts val="3680"/>
              </a:lnSpc>
            </a:pPr>
            <a:r>
              <a:rPr lang="en-GB" dirty="0"/>
              <a:t>Make the story interactive and respond to children's cues.</a:t>
            </a:r>
          </a:p>
          <a:p>
            <a:pPr lvl="1">
              <a:lnSpc>
                <a:spcPts val="3680"/>
              </a:lnSpc>
            </a:pPr>
            <a:r>
              <a:rPr lang="en-GB" dirty="0"/>
              <a:t>Describe the skills you need to use when reading a story to a group of children.</a:t>
            </a:r>
          </a:p>
          <a:p>
            <a:endParaRPr lang="en-GB" dirty="0">
              <a:cs typeface="Arial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9521CD-ED91-29E7-7D59-F5D3DEF5B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D12CE6-4B1C-D15E-A1A4-4156D795A9E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92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3796013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077B2A-0A80-B0D8-6F35-1C5E7E3286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F37FA9-A247-3E2A-74A3-D9F0444E62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93</a:t>
            </a:fld>
            <a:endParaRPr lang="en-GB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B075050E-D697-DC2F-6C6B-FA20B61BD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Group reflection </a:t>
            </a:r>
            <a:endParaRPr lang="en-GB" sz="3600" dirty="0">
              <a:cs typeface="Arial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EAB6AE-A111-34D1-4EB6-CCE12D9EFB3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3999" y="986400"/>
            <a:ext cx="8436513" cy="3601574"/>
          </a:xfrm>
        </p:spPr>
        <p:txBody>
          <a:bodyPr vert="horz" lIns="0" tIns="0" rIns="0" bIns="0" rtlCol="0" anchor="t">
            <a:noAutofit/>
          </a:bodyPr>
          <a:lstStyle/>
          <a:p>
            <a:pPr marL="269875" lvl="1" indent="-269875">
              <a:buNone/>
            </a:pPr>
            <a:r>
              <a:rPr lang="en-GB" dirty="0">
                <a:ea typeface="+mn-lt"/>
                <a:cs typeface="+mn-lt"/>
              </a:rPr>
              <a:t>Use the Peer assessment checklist to prompt a discussion on:</a:t>
            </a:r>
            <a:endParaRPr lang="en-GB" dirty="0"/>
          </a:p>
          <a:p>
            <a:pPr lvl="1">
              <a:lnSpc>
                <a:spcPts val="3680"/>
              </a:lnSpc>
            </a:pPr>
            <a:r>
              <a:rPr lang="en-GB" dirty="0"/>
              <a:t>what went well</a:t>
            </a:r>
          </a:p>
          <a:p>
            <a:pPr lvl="1">
              <a:lnSpc>
                <a:spcPts val="3680"/>
              </a:lnSpc>
            </a:pPr>
            <a:r>
              <a:rPr lang="en-GB" dirty="0"/>
              <a:t>what you would improve next time</a:t>
            </a:r>
          </a:p>
          <a:p>
            <a:pPr lvl="1">
              <a:lnSpc>
                <a:spcPts val="3680"/>
              </a:lnSpc>
            </a:pPr>
            <a:r>
              <a:rPr lang="en-GB" dirty="0"/>
              <a:t>a list of skills a practitioner needs to use to engage </a:t>
            </a:r>
            <a:br>
              <a:rPr lang="en-GB" dirty="0"/>
            </a:br>
            <a:r>
              <a:rPr lang="en-GB" dirty="0"/>
              <a:t>a child when reading them a story.</a:t>
            </a:r>
          </a:p>
          <a:p>
            <a:pPr marL="269875" lvl="1" indent="-269875"/>
            <a:endParaRPr lang="en-GB" dirty="0">
              <a:cs typeface="Arial"/>
            </a:endParaRPr>
          </a:p>
          <a:p>
            <a:endParaRPr lang="en-GB" dirty="0">
              <a:cs typeface="Arial"/>
            </a:endParaRPr>
          </a:p>
          <a:p>
            <a:endParaRPr lang="en-GB" sz="2400" dirty="0">
              <a:cs typeface="Arial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E26200-C510-5FBF-DE8C-1415BA8B2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628456246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D14FE2-4877-F5F0-39FF-997994AEC3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5B09A28-9A06-E310-DC31-6816C4BBF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249900"/>
            <a:ext cx="8437563" cy="1098840"/>
          </a:xfrm>
        </p:spPr>
        <p:txBody>
          <a:bodyPr>
            <a:normAutofit/>
          </a:bodyPr>
          <a:lstStyle/>
          <a:p>
            <a:r>
              <a:rPr lang="en-GB" dirty="0">
                <a:cs typeface="Arial"/>
              </a:rPr>
              <a:t>Consolidation of effective communication skills</a:t>
            </a:r>
            <a:endParaRPr lang="en-GB" sz="3600" dirty="0">
              <a:cs typeface="Arial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A22AFF-E722-257B-A686-FE0470F8801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497330"/>
            <a:ext cx="8629650" cy="3090644"/>
          </a:xfrm>
        </p:spPr>
        <p:txBody>
          <a:bodyPr vert="horz" lIns="0" tIns="0" rIns="0" bIns="0" rtlCol="0" anchor="t">
            <a:noAutofit/>
          </a:bodyPr>
          <a:lstStyle/>
          <a:p>
            <a:pPr lvl="1">
              <a:lnSpc>
                <a:spcPts val="3680"/>
              </a:lnSpc>
            </a:pPr>
            <a:r>
              <a:rPr lang="en-GB" dirty="0"/>
              <a:t>Use tone, pitch and pacing to maintain engagement.</a:t>
            </a:r>
          </a:p>
          <a:p>
            <a:pPr lvl="1">
              <a:lnSpc>
                <a:spcPts val="3680"/>
              </a:lnSpc>
            </a:pPr>
            <a:r>
              <a:rPr lang="en-GB" dirty="0"/>
              <a:t>Encourage participation (e.g. ‘What do you think </a:t>
            </a:r>
            <a:br>
              <a:rPr lang="en-GB" dirty="0"/>
            </a:br>
            <a:r>
              <a:rPr lang="en-GB" dirty="0"/>
              <a:t>happens next?’).</a:t>
            </a:r>
          </a:p>
          <a:p>
            <a:pPr lvl="1">
              <a:lnSpc>
                <a:spcPts val="3680"/>
              </a:lnSpc>
            </a:pPr>
            <a:r>
              <a:rPr lang="en-GB" dirty="0"/>
              <a:t>Respond to people’s verbal and non-verbal cues.</a:t>
            </a:r>
          </a:p>
          <a:p>
            <a:pPr lvl="1">
              <a:lnSpc>
                <a:spcPts val="3680"/>
              </a:lnSpc>
            </a:pPr>
            <a:r>
              <a:rPr lang="en-GB" dirty="0"/>
              <a:t>Use body language, facial expressions and eye contact.</a:t>
            </a:r>
          </a:p>
          <a:p>
            <a:pPr lvl="1">
              <a:lnSpc>
                <a:spcPts val="3680"/>
              </a:lnSpc>
            </a:pPr>
            <a:r>
              <a:rPr lang="en-GB" dirty="0"/>
              <a:t>Adapt to any distractions or misunderstandings appropriately</a:t>
            </a:r>
            <a:r>
              <a:rPr lang="en-GB" dirty="0">
                <a:ea typeface="+mn-lt"/>
                <a:cs typeface="+mn-lt"/>
              </a:rPr>
              <a:t>.</a:t>
            </a:r>
            <a:endParaRPr lang="en-GB" dirty="0">
              <a:cs typeface="Arial"/>
            </a:endParaRPr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926231-38BF-E479-F763-8AD816FD3C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7935AD-CCF1-1874-C1A3-A8889B38459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94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0328919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2C4CFE-7D89-A990-11A2-6F53E36C7F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192D2481-5EF0-4DEF-BE9E-57B8135DC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Task 2: Parents’ evening planning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338127-73CE-1645-F95C-02E4A3C7428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GB" dirty="0"/>
              <a:t>In pairs, adopt the role of a practitioner and plan your parents’ evening questions</a:t>
            </a:r>
            <a:r>
              <a:rPr lang="en-GB" sz="2400" dirty="0"/>
              <a:t>:</a:t>
            </a:r>
          </a:p>
          <a:p>
            <a:pPr>
              <a:lnSpc>
                <a:spcPct val="100000"/>
              </a:lnSpc>
            </a:pPr>
            <a:endParaRPr lang="en-GB" sz="2400" dirty="0"/>
          </a:p>
          <a:p>
            <a:pPr marL="269875" lvl="1" indent="-269875"/>
            <a:r>
              <a:rPr lang="en-GB" dirty="0">
                <a:ea typeface="+mn-lt"/>
                <a:cs typeface="+mn-lt"/>
              </a:rPr>
              <a:t>What information will you share? </a:t>
            </a:r>
            <a:endParaRPr lang="en-GB" dirty="0"/>
          </a:p>
          <a:p>
            <a:pPr marL="269875" lvl="1" indent="-269875"/>
            <a:r>
              <a:rPr lang="en-GB" dirty="0">
                <a:ea typeface="+mn-lt"/>
                <a:cs typeface="+mn-lt"/>
              </a:rPr>
              <a:t>What key questions will you ask the parents to gain more information from them?</a:t>
            </a:r>
            <a:endParaRPr lang="en-GB" dirty="0">
              <a:cs typeface="Arial"/>
            </a:endParaRPr>
          </a:p>
          <a:p>
            <a:pPr>
              <a:lnSpc>
                <a:spcPct val="100000"/>
              </a:lnSpc>
            </a:pPr>
            <a:endParaRPr lang="en-GB" dirty="0"/>
          </a:p>
          <a:p>
            <a:r>
              <a:rPr lang="en-GB" dirty="0">
                <a:cs typeface="Arial"/>
              </a:rPr>
              <a:t>Be prepared to feed back to the class.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1D14BF-3A02-44F5-163D-FDC32F2D46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2B1256-4FCB-10BF-5A3C-874CBA51E00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95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4099332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8EA9C6-CE8D-D788-330F-F3CA1443C7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4555C7-1155-2E47-B5FF-5CB852CE17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96</a:t>
            </a:fld>
            <a:endParaRPr lang="en-GB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F517A594-4347-B984-11C8-4FE4A41DB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Task 3: Write a case study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99153F-1FA4-B614-4C9D-76771221D84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154430"/>
            <a:ext cx="7667625" cy="3433544"/>
          </a:xfrm>
        </p:spPr>
        <p:txBody>
          <a:bodyPr vert="horz" lIns="0" tIns="0" rIns="0" bIns="0" rtlCol="0" anchor="t">
            <a:noAutofit/>
          </a:bodyPr>
          <a:lstStyle/>
          <a:p>
            <a:pPr marL="0" lvl="1" indent="0">
              <a:buNone/>
            </a:pPr>
            <a:r>
              <a:rPr lang="en-GB" dirty="0"/>
              <a:t>Write a case study of a child using the template.</a:t>
            </a:r>
            <a:endParaRPr lang="en-GB" sz="2400" dirty="0">
              <a:solidFill>
                <a:srgbClr val="000000"/>
              </a:solidFill>
              <a:cs typeface="Arial"/>
            </a:endParaRPr>
          </a:p>
          <a:p>
            <a:pPr>
              <a:lnSpc>
                <a:spcPct val="100000"/>
              </a:lnSpc>
            </a:pPr>
            <a:endParaRPr lang="en-GB" sz="2400" dirty="0">
              <a:solidFill>
                <a:srgbClr val="000000"/>
              </a:solidFill>
              <a:cs typeface="Arial"/>
            </a:endParaRPr>
          </a:p>
          <a:p>
            <a:pPr indent="-269875"/>
            <a:r>
              <a:rPr lang="en-GB" dirty="0">
                <a:cs typeface="Arial"/>
              </a:rPr>
              <a:t>Summarise the key information that you would like to share during a parents’ evening. </a:t>
            </a:r>
          </a:p>
          <a:p>
            <a:endParaRPr lang="en-GB" dirty="0">
              <a:solidFill>
                <a:srgbClr val="000000"/>
              </a:solidFill>
              <a:cs typeface="Arial"/>
            </a:endParaRPr>
          </a:p>
          <a:p>
            <a:r>
              <a:rPr lang="en-GB" dirty="0">
                <a:solidFill>
                  <a:srgbClr val="000000"/>
                </a:solidFill>
                <a:cs typeface="Arial"/>
              </a:rPr>
              <a:t>Your peers will assess your case study and summary.</a:t>
            </a:r>
          </a:p>
          <a:p>
            <a:endParaRPr lang="en-GB" dirty="0">
              <a:solidFill>
                <a:srgbClr val="E51C41"/>
              </a:solidFill>
              <a:cs typeface="Arial"/>
            </a:endParaRPr>
          </a:p>
          <a:p>
            <a:endParaRPr lang="en-GB" dirty="0">
              <a:solidFill>
                <a:srgbClr val="000000"/>
              </a:solidFill>
            </a:endParaRPr>
          </a:p>
          <a:p>
            <a:endParaRPr lang="en-GB" dirty="0">
              <a:solidFill>
                <a:srgbClr val="000000"/>
              </a:solidFill>
            </a:endParaRPr>
          </a:p>
          <a:p>
            <a:r>
              <a:rPr lang="en-GB" sz="2400" dirty="0">
                <a:solidFill>
                  <a:srgbClr val="E51C41"/>
                </a:solidFill>
              </a:rPr>
              <a:t> </a:t>
            </a:r>
            <a:br>
              <a:rPr lang="en-GB" dirty="0"/>
            </a:b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D854B2-77A4-B8B6-4731-12E00FF2F5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888910332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7F35E0-B850-7D7B-5CCC-14EB2EB0C0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4EFC7AD6-06A8-8CA0-57B9-D8628BA53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>
                <a:cs typeface="Arial"/>
              </a:rPr>
              <a:t>Case study feedback</a:t>
            </a:r>
            <a:endParaRPr lang="en-GB" sz="3600">
              <a:cs typeface="Arial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342924-A0AB-5248-A186-3ED5A0CE71E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211580"/>
            <a:ext cx="7984170" cy="3376394"/>
          </a:xfrm>
        </p:spPr>
        <p:txBody>
          <a:bodyPr vert="horz" lIns="0" tIns="0" rIns="0" bIns="0" rtlCol="0" anchor="t">
            <a:noAutofit/>
          </a:bodyPr>
          <a:lstStyle/>
          <a:p>
            <a:pPr lvl="1">
              <a:lnSpc>
                <a:spcPts val="3680"/>
              </a:lnSpc>
            </a:pPr>
            <a:r>
              <a:rPr lang="en-GB" dirty="0"/>
              <a:t>Swap your case study with your partner. </a:t>
            </a:r>
          </a:p>
          <a:p>
            <a:pPr lvl="1">
              <a:lnSpc>
                <a:spcPts val="3680"/>
              </a:lnSpc>
            </a:pPr>
            <a:r>
              <a:rPr lang="en-GB" dirty="0"/>
              <a:t>Read their case study and summary. </a:t>
            </a:r>
          </a:p>
          <a:p>
            <a:pPr lvl="1">
              <a:lnSpc>
                <a:spcPts val="3680"/>
              </a:lnSpc>
            </a:pPr>
            <a:r>
              <a:rPr lang="en-GB" dirty="0"/>
              <a:t>Provide peer feedback. Did they cover everything that is needed for a parents’ evening? </a:t>
            </a:r>
          </a:p>
          <a:p>
            <a:pPr lvl="1">
              <a:lnSpc>
                <a:spcPts val="3680"/>
              </a:lnSpc>
            </a:pPr>
            <a:r>
              <a:rPr lang="en-GB" dirty="0"/>
              <a:t>If not, what was missed?</a:t>
            </a:r>
          </a:p>
          <a:p>
            <a:pPr lvl="1">
              <a:lnSpc>
                <a:spcPts val="3680"/>
              </a:lnSpc>
            </a:pPr>
            <a:r>
              <a:rPr lang="en-GB" dirty="0"/>
              <a:t>Make any recommendations for improvement.</a:t>
            </a:r>
          </a:p>
          <a:p>
            <a:pPr>
              <a:lnSpc>
                <a:spcPct val="100000"/>
              </a:lnSpc>
            </a:pP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F417BF-3D13-FEE2-3755-A5B5A70FC3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195EC6-DC61-812C-CDF7-547B08FD269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97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0186924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D0FFC4-D7A5-F2A8-18C8-74FFBECD7D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C19C01-D073-9F67-2B32-09343F33372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98</a:t>
            </a:fld>
            <a:endParaRPr lang="en-GB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2BE79D01-880F-59AE-0C99-90A8B2DAC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>
                <a:cs typeface="Arial"/>
              </a:rPr>
              <a:t>Preparation for assessment</a:t>
            </a:r>
            <a:endParaRPr lang="en-GB" sz="3600">
              <a:cs typeface="Arial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C1052D-4DCE-5AAE-ED3D-517B748F4D0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211580"/>
            <a:ext cx="8212770" cy="3376394"/>
          </a:xfrm>
        </p:spPr>
        <p:txBody>
          <a:bodyPr vert="horz" lIns="0" tIns="0" rIns="0" bIns="0" rtlCol="0" anchor="t">
            <a:noAutofit/>
          </a:bodyPr>
          <a:lstStyle/>
          <a:p>
            <a:pPr lvl="1">
              <a:lnSpc>
                <a:spcPts val="3680"/>
              </a:lnSpc>
            </a:pPr>
            <a:r>
              <a:rPr lang="en-GB" dirty="0"/>
              <a:t>Brainstorm what you have learned in the last nine lessons.</a:t>
            </a:r>
          </a:p>
          <a:p>
            <a:pPr lvl="1">
              <a:lnSpc>
                <a:spcPts val="3680"/>
              </a:lnSpc>
            </a:pPr>
            <a:r>
              <a:rPr lang="en-GB" dirty="0"/>
              <a:t>Compare your ideas with the Framework for Learning given in lesson 1.</a:t>
            </a:r>
          </a:p>
          <a:p>
            <a:pPr lvl="1">
              <a:lnSpc>
                <a:spcPts val="3680"/>
              </a:lnSpc>
            </a:pPr>
            <a:r>
              <a:rPr lang="en-GB" dirty="0"/>
              <a:t>Note any areas you need to revise. </a:t>
            </a:r>
          </a:p>
          <a:p>
            <a:pPr lvl="1">
              <a:lnSpc>
                <a:spcPts val="3680"/>
              </a:lnSpc>
            </a:pPr>
            <a:r>
              <a:rPr lang="en-GB" dirty="0"/>
              <a:t>For homework, revise for the assessment in lesson 10.</a:t>
            </a:r>
          </a:p>
          <a:p>
            <a:endParaRPr lang="en-GB" dirty="0">
              <a:cs typeface="Arial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1DCA7A-B5BA-F0E4-F62B-02FFAE258F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283197443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EB9130-45A9-A6B1-3B8D-87D911CC1F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EBE70346-BFB7-6358-7EE6-B7BFE5EA6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What have you learnt today?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C66F38-768A-AAF8-9AF6-DFBFDE2AE87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16900" y="970149"/>
            <a:ext cx="8109253" cy="360157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dirty="0"/>
              <a:t>Complete the Self-assessment handout with your progress. </a:t>
            </a:r>
          </a:p>
          <a:p>
            <a:endParaRPr lang="en-GB" dirty="0"/>
          </a:p>
          <a:p>
            <a:pPr lvl="1">
              <a:lnSpc>
                <a:spcPts val="3680"/>
              </a:lnSpc>
            </a:pPr>
            <a:r>
              <a:rPr lang="en-GB" dirty="0"/>
              <a:t>Do you need to learn more about this topic?</a:t>
            </a:r>
          </a:p>
          <a:p>
            <a:pPr lvl="1">
              <a:lnSpc>
                <a:spcPts val="3680"/>
              </a:lnSpc>
            </a:pPr>
            <a:r>
              <a:rPr lang="en-GB" dirty="0"/>
              <a:t>Where are you going to find this information?</a:t>
            </a:r>
          </a:p>
          <a:p>
            <a:pPr lvl="1">
              <a:lnSpc>
                <a:spcPts val="3680"/>
              </a:lnSpc>
            </a:pPr>
            <a:r>
              <a:rPr lang="en-GB" dirty="0"/>
              <a:t>Identify key information from this lesson that will help with your final assessment. </a:t>
            </a:r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BFB529-B899-81FC-715C-41C7B1B05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D4E9CA-480C-191E-BA36-613FFCCF83A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99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7701400"/>
      </p:ext>
    </p:extLst>
  </p:cSld>
  <p:clrMapOvr>
    <a:masterClrMapping/>
  </p:clrMapOvr>
</p:sld>
</file>

<file path=ppt/theme/theme1.xml><?xml version="1.0" encoding="utf-8"?>
<a:theme xmlns:a="http://schemas.openxmlformats.org/drawingml/2006/main" name="ETF Master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EEECE1"/>
      </a:lt2>
      <a:accent1>
        <a:srgbClr val="00A068"/>
      </a:accent1>
      <a:accent2>
        <a:srgbClr val="E51C41"/>
      </a:accent2>
      <a:accent3>
        <a:srgbClr val="FDB913"/>
      </a:accent3>
      <a:accent4>
        <a:srgbClr val="0071F8"/>
      </a:accent4>
      <a:accent5>
        <a:srgbClr val="BE0064"/>
      </a:accent5>
      <a:accent6>
        <a:srgbClr val="000000"/>
      </a:accent6>
      <a:hlink>
        <a:srgbClr val="0000FF"/>
      </a:hlink>
      <a:folHlink>
        <a:srgbClr val="800080"/>
      </a:folHlink>
    </a:clrScheme>
    <a:fontScheme name="ETF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00">
          <a:solidFill>
            <a:schemeClr val="tx2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35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ETF PPT TEMPLATE 2017 REVISION 2" id="{D9072210-44E4-4708-8F0F-C17D53D19737}" vid="{93905E69-2C3A-474D-AE1D-AE1AB7FC7A7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14d2ded-29cc-4abd-a1df-c646721ce55b">
      <Terms xmlns="http://schemas.microsoft.com/office/infopath/2007/PartnerControls"/>
    </lcf76f155ced4ddcb4097134ff3c332f>
    <TaxCatchAll xmlns="2847a094-2edf-4950-a853-13ec668231e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684A5350B050F46AD6AC251716740DC" ma:contentTypeVersion="19" ma:contentTypeDescription="Create a new document." ma:contentTypeScope="" ma:versionID="d187684d7a1e7144ec20e0c851cd9de9">
  <xsd:schema xmlns:xsd="http://www.w3.org/2001/XMLSchema" xmlns:xs="http://www.w3.org/2001/XMLSchema" xmlns:p="http://schemas.microsoft.com/office/2006/metadata/properties" xmlns:ns2="414d2ded-29cc-4abd-a1df-c646721ce55b" xmlns:ns3="2847a094-2edf-4950-a853-13ec668231ed" targetNamespace="http://schemas.microsoft.com/office/2006/metadata/properties" ma:root="true" ma:fieldsID="c647aa0055b96075a1a28ac1dd860f1f" ns2:_="" ns3:_="">
    <xsd:import namespace="414d2ded-29cc-4abd-a1df-c646721ce55b"/>
    <xsd:import namespace="2847a094-2edf-4950-a853-13ec668231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AutoTag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4d2ded-29cc-4abd-a1df-c646721ce5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20cda56a-0d36-40e2-ad5d-df46f41119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47a094-2edf-4950-a853-13ec668231e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75bcd669-d17d-41a9-93bf-403babf16228}" ma:internalName="TaxCatchAll" ma:showField="CatchAllData" ma:web="2847a094-2edf-4950-a853-13ec668231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A76E745-D9E8-4D93-8B7F-BCE1E4A491AA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2847a094-2edf-4950-a853-13ec668231ed"/>
    <ds:schemaRef ds:uri="414d2ded-29cc-4abd-a1df-c646721ce55b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987677F-8F9B-41F9-8CF9-3C913B011A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14d2ded-29cc-4abd-a1df-c646721ce55b"/>
    <ds:schemaRef ds:uri="2847a094-2edf-4950-a853-13ec668231e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9729C5E-FC3E-4187-92B8-5FE37E61E9D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1248</TotalTime>
  <Words>4592</Words>
  <Application>Microsoft Office PowerPoint</Application>
  <PresentationFormat>On-screen Show (16:9)</PresentationFormat>
  <Paragraphs>903</Paragraphs>
  <Slides>108</Slides>
  <Notes>100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108</vt:i4>
      </vt:variant>
    </vt:vector>
  </HeadingPairs>
  <TitlesOfParts>
    <vt:vector size="112" baseType="lpstr">
      <vt:lpstr>Arial</vt:lpstr>
      <vt:lpstr>Calibri</vt:lpstr>
      <vt:lpstr>System Font Regular</vt:lpstr>
      <vt:lpstr>ETF Master</vt:lpstr>
      <vt:lpstr>T LEVEL EDUCATION AND EARLY YEARS</vt:lpstr>
      <vt:lpstr>1</vt:lpstr>
      <vt:lpstr>Introduction to the project</vt:lpstr>
      <vt:lpstr>Lesson 1: Introduction</vt:lpstr>
      <vt:lpstr>Practitioner purpose and methods of communication: Mind map activity</vt:lpstr>
      <vt:lpstr>Verbal communication in practice </vt:lpstr>
      <vt:lpstr>Non-verbal communication</vt:lpstr>
      <vt:lpstr>Verbal communication </vt:lpstr>
      <vt:lpstr>Non-verbal communication </vt:lpstr>
      <vt:lpstr>Personal reflection from placement</vt:lpstr>
      <vt:lpstr>What have you learnt today?</vt:lpstr>
      <vt:lpstr>Homework</vt:lpstr>
      <vt:lpstr>2</vt:lpstr>
      <vt:lpstr>Recap from lesson 1</vt:lpstr>
      <vt:lpstr>Lesson 2: Introduction</vt:lpstr>
      <vt:lpstr>Effective communication skills</vt:lpstr>
      <vt:lpstr>Poor communication skills</vt:lpstr>
      <vt:lpstr>Poor communication skills: Role-play</vt:lpstr>
      <vt:lpstr>Poor communication skills: Role-play</vt:lpstr>
      <vt:lpstr>Communication skills</vt:lpstr>
      <vt:lpstr>Barriers to communication</vt:lpstr>
      <vt:lpstr>Evaluate your own communication skills</vt:lpstr>
      <vt:lpstr>What have you learnt today?</vt:lpstr>
      <vt:lpstr>Homework</vt:lpstr>
      <vt:lpstr>3</vt:lpstr>
      <vt:lpstr>Recap from lesson 2</vt:lpstr>
      <vt:lpstr>Lesson 3: Introduction</vt:lpstr>
      <vt:lpstr>Task 1: Formal/informal partnerships</vt:lpstr>
      <vt:lpstr>Task 2: Formal/informal partnerships</vt:lpstr>
      <vt:lpstr>Task 3: Case studies</vt:lpstr>
      <vt:lpstr>Impact of poor relationships</vt:lpstr>
      <vt:lpstr>Task 4: Industry Placement reflection</vt:lpstr>
      <vt:lpstr>What have you learnt today?</vt:lpstr>
      <vt:lpstr>Homework</vt:lpstr>
      <vt:lpstr>4</vt:lpstr>
      <vt:lpstr>Recap</vt:lpstr>
      <vt:lpstr>Lesson 4: Introduction</vt:lpstr>
      <vt:lpstr>Professionalism </vt:lpstr>
      <vt:lpstr>Task 1: Confidentiality</vt:lpstr>
      <vt:lpstr>Task 2: Write a case study</vt:lpstr>
      <vt:lpstr>Task 3: Case study</vt:lpstr>
      <vt:lpstr>Task 3: Case study (continued)</vt:lpstr>
      <vt:lpstr>What have you learnt today?</vt:lpstr>
      <vt:lpstr>Homework</vt:lpstr>
      <vt:lpstr>5</vt:lpstr>
      <vt:lpstr>Lesson 5: Introduction</vt:lpstr>
      <vt:lpstr>Recap</vt:lpstr>
      <vt:lpstr>Task 1: Role-play – parents and carers</vt:lpstr>
      <vt:lpstr>Pre-role-play reflection</vt:lpstr>
      <vt:lpstr>Task 2: Role-play – parents and carers</vt:lpstr>
      <vt:lpstr>Task 3</vt:lpstr>
      <vt:lpstr>Task 4: Targets for your development</vt:lpstr>
      <vt:lpstr>What have you learnt today?</vt:lpstr>
      <vt:lpstr>Homework</vt:lpstr>
      <vt:lpstr>6</vt:lpstr>
      <vt:lpstr>Lesson 6: Introduction </vt:lpstr>
      <vt:lpstr>Recap</vt:lpstr>
      <vt:lpstr>Task 1</vt:lpstr>
      <vt:lpstr>Task 2</vt:lpstr>
      <vt:lpstr>Task 3: Professional roles</vt:lpstr>
      <vt:lpstr>Task 4: Discussion</vt:lpstr>
      <vt:lpstr>Partnership quiz</vt:lpstr>
      <vt:lpstr>What have you learnt today?</vt:lpstr>
      <vt:lpstr>Homework </vt:lpstr>
      <vt:lpstr>7</vt:lpstr>
      <vt:lpstr>Trigger warning</vt:lpstr>
      <vt:lpstr>Lesson 7: Introduction </vt:lpstr>
      <vt:lpstr>Starter task </vt:lpstr>
      <vt:lpstr>Family structures</vt:lpstr>
      <vt:lpstr>Family structures: Extended families</vt:lpstr>
      <vt:lpstr>Family structures: Adoptive families</vt:lpstr>
      <vt:lpstr>Task 1: Group task</vt:lpstr>
      <vt:lpstr>Task 2: Parenting styles</vt:lpstr>
      <vt:lpstr>Task 2: Parenting styles</vt:lpstr>
      <vt:lpstr>Task 3: Parenting style</vt:lpstr>
      <vt:lpstr>Task 4: Discussion</vt:lpstr>
      <vt:lpstr>What have you learnt today?</vt:lpstr>
      <vt:lpstr>8</vt:lpstr>
      <vt:lpstr>Trigger warning</vt:lpstr>
      <vt:lpstr>Lesson 8: Introduction </vt:lpstr>
      <vt:lpstr>Recap</vt:lpstr>
      <vt:lpstr>Task 1: Parental experiences</vt:lpstr>
      <vt:lpstr>Task 2: Case study</vt:lpstr>
      <vt:lpstr>Task 3: Research task</vt:lpstr>
      <vt:lpstr>Task 3: Useful links</vt:lpstr>
      <vt:lpstr>Task 4: Barriers discussion</vt:lpstr>
      <vt:lpstr>What have you learnt today?</vt:lpstr>
      <vt:lpstr>Homework</vt:lpstr>
      <vt:lpstr>9</vt:lpstr>
      <vt:lpstr>Lesson 9: Introduction</vt:lpstr>
      <vt:lpstr>Recap</vt:lpstr>
      <vt:lpstr>Task 1: Telling a story to a child</vt:lpstr>
      <vt:lpstr>Group reflection </vt:lpstr>
      <vt:lpstr>Consolidation of effective communication skills</vt:lpstr>
      <vt:lpstr>Task 2: Parents’ evening planning</vt:lpstr>
      <vt:lpstr>Task 3: Write a case study</vt:lpstr>
      <vt:lpstr>Case study feedback</vt:lpstr>
      <vt:lpstr>Preparation for assessment</vt:lpstr>
      <vt:lpstr>What have you learnt today?</vt:lpstr>
      <vt:lpstr>10</vt:lpstr>
      <vt:lpstr>Lesson 10 assessment activities</vt:lpstr>
      <vt:lpstr>Task 1: Case study</vt:lpstr>
      <vt:lpstr>Task 2: Complete planning template</vt:lpstr>
      <vt:lpstr>Planning template</vt:lpstr>
      <vt:lpstr>Task 3: Role-play</vt:lpstr>
      <vt:lpstr>Task 4: Peer assessment</vt:lpstr>
      <vt:lpstr>Self-reflection</vt:lpstr>
      <vt:lpstr>Acknowledgements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Supporting learners with attention deficit hyperactivity disorder (ADHD) to develop communication skills</dc:title>
  <dc:creator>Richard Overton</dc:creator>
  <cp:lastModifiedBy>Nicola Susans</cp:lastModifiedBy>
  <cp:revision>11</cp:revision>
  <dcterms:created xsi:type="dcterms:W3CDTF">2020-10-20T08:50:32Z</dcterms:created>
  <dcterms:modified xsi:type="dcterms:W3CDTF">2025-07-03T13:36:27Z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0x010100D684A5350B050F46AD6AC251716740DC</vt:lpwstr>
  </property>
  <property fmtid="{D5CDD505-2E9C-101B-9397-08002B2CF9AE}" pid="3" name="MediaServiceImageTags">
    <vt:lpwstr/>
  </property>
  <property fmtid="{D5CDD505-2E9C-101B-9397-08002B2CF9AE}" pid="4" name="Order">
    <vt:r8>60800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TriggerFlowInfo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_ExtendedDescription">
    <vt:lpwstr/>
  </property>
</Properties>
</file>