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7"/>
  </p:notesMasterIdLst>
  <p:handoutMasterIdLst>
    <p:handoutMasterId r:id="rId98"/>
  </p:handoutMasterIdLst>
  <p:sldIdLst>
    <p:sldId id="296" r:id="rId5"/>
    <p:sldId id="306" r:id="rId6"/>
    <p:sldId id="309" r:id="rId7"/>
    <p:sldId id="329" r:id="rId8"/>
    <p:sldId id="392" r:id="rId9"/>
    <p:sldId id="394" r:id="rId10"/>
    <p:sldId id="393" r:id="rId11"/>
    <p:sldId id="333" r:id="rId12"/>
    <p:sldId id="367" r:id="rId13"/>
    <p:sldId id="308" r:id="rId14"/>
    <p:sldId id="395" r:id="rId15"/>
    <p:sldId id="334" r:id="rId16"/>
    <p:sldId id="298" r:id="rId17"/>
    <p:sldId id="299" r:id="rId18"/>
    <p:sldId id="361" r:id="rId19"/>
    <p:sldId id="383" r:id="rId20"/>
    <p:sldId id="384" r:id="rId21"/>
    <p:sldId id="374" r:id="rId22"/>
    <p:sldId id="440" r:id="rId23"/>
    <p:sldId id="441" r:id="rId24"/>
    <p:sldId id="443" r:id="rId25"/>
    <p:sldId id="442" r:id="rId26"/>
    <p:sldId id="301" r:id="rId27"/>
    <p:sldId id="388" r:id="rId28"/>
    <p:sldId id="389" r:id="rId29"/>
    <p:sldId id="431" r:id="rId30"/>
    <p:sldId id="335" r:id="rId31"/>
    <p:sldId id="386" r:id="rId32"/>
    <p:sldId id="379" r:id="rId33"/>
    <p:sldId id="381" r:id="rId34"/>
    <p:sldId id="380" r:id="rId35"/>
    <p:sldId id="390" r:id="rId36"/>
    <p:sldId id="434" r:id="rId37"/>
    <p:sldId id="435" r:id="rId38"/>
    <p:sldId id="436" r:id="rId39"/>
    <p:sldId id="437" r:id="rId40"/>
    <p:sldId id="378" r:id="rId41"/>
    <p:sldId id="263" r:id="rId42"/>
    <p:sldId id="300" r:id="rId43"/>
    <p:sldId id="310" r:id="rId44"/>
    <p:sldId id="337" r:id="rId45"/>
    <p:sldId id="447" r:id="rId46"/>
    <p:sldId id="338" r:id="rId47"/>
    <p:sldId id="339" r:id="rId48"/>
    <p:sldId id="448" r:id="rId49"/>
    <p:sldId id="340" r:id="rId50"/>
    <p:sldId id="341" r:id="rId51"/>
    <p:sldId id="398" r:id="rId52"/>
    <p:sldId id="399" r:id="rId53"/>
    <p:sldId id="432" r:id="rId54"/>
    <p:sldId id="343" r:id="rId55"/>
    <p:sldId id="350" r:id="rId56"/>
    <p:sldId id="400" r:id="rId57"/>
    <p:sldId id="351" r:id="rId58"/>
    <p:sldId id="352" r:id="rId59"/>
    <p:sldId id="401" r:id="rId60"/>
    <p:sldId id="353" r:id="rId61"/>
    <p:sldId id="433" r:id="rId62"/>
    <p:sldId id="347" r:id="rId63"/>
    <p:sldId id="356" r:id="rId64"/>
    <p:sldId id="357" r:id="rId65"/>
    <p:sldId id="358" r:id="rId66"/>
    <p:sldId id="360" r:id="rId67"/>
    <p:sldId id="403" r:id="rId68"/>
    <p:sldId id="402" r:id="rId69"/>
    <p:sldId id="404" r:id="rId70"/>
    <p:sldId id="405" r:id="rId71"/>
    <p:sldId id="406" r:id="rId72"/>
    <p:sldId id="407" r:id="rId73"/>
    <p:sldId id="408" r:id="rId74"/>
    <p:sldId id="409" r:id="rId75"/>
    <p:sldId id="410" r:id="rId76"/>
    <p:sldId id="411" r:id="rId77"/>
    <p:sldId id="415" r:id="rId78"/>
    <p:sldId id="414" r:id="rId79"/>
    <p:sldId id="413" r:id="rId80"/>
    <p:sldId id="412" r:id="rId81"/>
    <p:sldId id="416" r:id="rId82"/>
    <p:sldId id="417" r:id="rId83"/>
    <p:sldId id="418" r:id="rId84"/>
    <p:sldId id="419" r:id="rId85"/>
    <p:sldId id="420" r:id="rId86"/>
    <p:sldId id="421" r:id="rId87"/>
    <p:sldId id="422" r:id="rId88"/>
    <p:sldId id="428" r:id="rId89"/>
    <p:sldId id="444" r:id="rId90"/>
    <p:sldId id="445" r:id="rId91"/>
    <p:sldId id="446" r:id="rId92"/>
    <p:sldId id="425" r:id="rId93"/>
    <p:sldId id="426" r:id="rId94"/>
    <p:sldId id="424" r:id="rId95"/>
    <p:sldId id="262"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Ed" userId="Edit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 Stych" initials="PS" lastIdx="21" clrIdx="0">
    <p:extLst>
      <p:ext uri="{19B8F6BF-5375-455C-9EA6-DF929625EA0E}">
        <p15:presenceInfo xmlns:p15="http://schemas.microsoft.com/office/powerpoint/2012/main" userId="4498c3c78672305e" providerId="Windows Live"/>
      </p:ext>
    </p:extLst>
  </p:cmAuthor>
  <p:cmAuthor id="2" name="Chris Lynch" initials="CL" lastIdx="2" clrIdx="1">
    <p:extLst>
      <p:ext uri="{19B8F6BF-5375-455C-9EA6-DF929625EA0E}">
        <p15:presenceInfo xmlns:p15="http://schemas.microsoft.com/office/powerpoint/2012/main" userId="S::Chris.Lynch@westking.ac.uk::7b9c4124-bc9f-497b-816e-b09fa51ea2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CCE4F-EAE7-BF8A-643E-E22845DBD615}" v="6" dt="2024-07-23T08:23:44.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03" autoAdjust="0"/>
    <p:restoredTop sz="95062" autoAdjust="0"/>
  </p:normalViewPr>
  <p:slideViewPr>
    <p:cSldViewPr showGuides="1">
      <p:cViewPr varScale="1">
        <p:scale>
          <a:sx n="65" d="100"/>
          <a:sy n="65" d="100"/>
        </p:scale>
        <p:origin x="60" y="268"/>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howGuides="1">
      <p:cViewPr varScale="1">
        <p:scale>
          <a:sx n="155" d="100"/>
          <a:sy n="155" d="100"/>
        </p:scale>
        <p:origin x="536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24/07/2024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24/07/2024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FD92E-161F-63E7-011E-DBD02569B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29812-B0B3-3992-1D89-988BB2CB0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31E5E-12F2-F534-1277-6FE8FC4EF2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8CBD52-DC47-381B-D77E-70631315FF2D}"/>
              </a:ext>
            </a:extLst>
          </p:cNvPr>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194731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F95F-5A55-E502-3C78-52F73AADB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D1AAD-E419-D5D4-1F9B-E1197724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A1F0D-60E1-43F6-F8E8-60B1BAEEF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3C0DD-6D8F-3716-241E-DEF3E878CF9A}"/>
              </a:ext>
            </a:extLst>
          </p:cNvPr>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326813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13</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B1772-C529-0F96-0EDA-D324C9C70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0963D-51E5-DB14-B3A2-B61C69888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5D3B0-9354-5258-8A0A-DCBEF734E4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F5657D-ADB3-6256-F3F1-5E3514B4F8C3}"/>
              </a:ext>
            </a:extLst>
          </p:cNvPr>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134386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16</a:t>
            </a:fld>
            <a:endParaRPr lang="en-GB"/>
          </a:p>
        </p:txBody>
      </p:sp>
    </p:spTree>
    <p:extLst>
      <p:ext uri="{BB962C8B-B14F-4D97-AF65-F5344CB8AC3E}">
        <p14:creationId xmlns:p14="http://schemas.microsoft.com/office/powerpoint/2010/main" val="7319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17</a:t>
            </a:fld>
            <a:endParaRPr lang="en-GB"/>
          </a:p>
        </p:txBody>
      </p:sp>
    </p:spTree>
    <p:extLst>
      <p:ext uri="{BB962C8B-B14F-4D97-AF65-F5344CB8AC3E}">
        <p14:creationId xmlns:p14="http://schemas.microsoft.com/office/powerpoint/2010/main" val="38244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18</a:t>
            </a:fld>
            <a:endParaRPr lang="en-GB"/>
          </a:p>
        </p:txBody>
      </p:sp>
    </p:spTree>
    <p:extLst>
      <p:ext uri="{BB962C8B-B14F-4D97-AF65-F5344CB8AC3E}">
        <p14:creationId xmlns:p14="http://schemas.microsoft.com/office/powerpoint/2010/main" val="284406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245808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94157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6004-32C9-4163-60C8-3663E5415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06AA9-0B6E-56E6-FF10-6BF19AF74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3D51F-61D1-C4F0-1487-B1FBD3D151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FE91E1-EB46-C62B-D93E-9F9C6D271E85}"/>
              </a:ext>
            </a:extLst>
          </p:cNvPr>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18299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149748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320769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26</a:t>
            </a:fld>
            <a:endParaRPr lang="en-GB"/>
          </a:p>
        </p:txBody>
      </p:sp>
    </p:spTree>
    <p:extLst>
      <p:ext uri="{BB962C8B-B14F-4D97-AF65-F5344CB8AC3E}">
        <p14:creationId xmlns:p14="http://schemas.microsoft.com/office/powerpoint/2010/main" val="3162846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D3162-C8B1-26F8-089F-C0647A5FA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EFBAB-08D1-EEF3-E0EA-75C09AB5A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95010-A775-5AFE-AA7C-BB994F4D72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F0DCF9-AA5B-00D0-F8AE-D527333E95A8}"/>
              </a:ext>
            </a:extLst>
          </p:cNvPr>
          <p:cNvSpPr>
            <a:spLocks noGrp="1"/>
          </p:cNvSpPr>
          <p:nvPr>
            <p:ph type="sldNum" sz="quarter" idx="5"/>
          </p:nvPr>
        </p:nvSpPr>
        <p:spPr/>
        <p:txBody>
          <a:bodyPr/>
          <a:lstStyle/>
          <a:p>
            <a:fld id="{9920340D-206C-4C41-A35B-4D72CE2F2B89}" type="slidenum">
              <a:rPr lang="en-GB" smtClean="0"/>
              <a:t>27</a:t>
            </a:fld>
            <a:endParaRPr lang="en-GB"/>
          </a:p>
        </p:txBody>
      </p:sp>
    </p:spTree>
    <p:extLst>
      <p:ext uri="{BB962C8B-B14F-4D97-AF65-F5344CB8AC3E}">
        <p14:creationId xmlns:p14="http://schemas.microsoft.com/office/powerpoint/2010/main" val="405657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3184745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p>
          <a:p>
            <a:pPr lvl="1"/>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2050465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a:p>
        </p:txBody>
      </p:sp>
    </p:spTree>
    <p:extLst>
      <p:ext uri="{BB962C8B-B14F-4D97-AF65-F5344CB8AC3E}">
        <p14:creationId xmlns:p14="http://schemas.microsoft.com/office/powerpoint/2010/main" val="269049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37</a:t>
            </a:fld>
            <a:endParaRPr lang="en-GB"/>
          </a:p>
        </p:txBody>
      </p:sp>
    </p:spTree>
    <p:extLst>
      <p:ext uri="{BB962C8B-B14F-4D97-AF65-F5344CB8AC3E}">
        <p14:creationId xmlns:p14="http://schemas.microsoft.com/office/powerpoint/2010/main" val="3906151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a:p>
        </p:txBody>
      </p:sp>
    </p:spTree>
    <p:extLst>
      <p:ext uri="{BB962C8B-B14F-4D97-AF65-F5344CB8AC3E}">
        <p14:creationId xmlns:p14="http://schemas.microsoft.com/office/powerpoint/2010/main" val="3218669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a:p>
        </p:txBody>
      </p:sp>
    </p:spTree>
    <p:extLst>
      <p:ext uri="{BB962C8B-B14F-4D97-AF65-F5344CB8AC3E}">
        <p14:creationId xmlns:p14="http://schemas.microsoft.com/office/powerpoint/2010/main" val="116073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C4EE4-40D2-C7DE-2D9C-5BC0CFE34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4AC01C-75CE-B084-A3A5-73BD12356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8186E-4574-A6FD-E178-8895656B0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C079E1-A61A-737D-9F02-FECC6FD3C0D0}"/>
              </a:ext>
            </a:extLst>
          </p:cNvPr>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343294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640C-84D1-4AF4-B7C7-376627C1B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81FF6-730B-DA85-C492-C7844C6B80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6686C-70D7-5426-BB8C-02054E0B24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9DF2CD-47F3-3139-7CA5-4B080C14C2ED}"/>
              </a:ext>
            </a:extLst>
          </p:cNvPr>
          <p:cNvSpPr>
            <a:spLocks noGrp="1"/>
          </p:cNvSpPr>
          <p:nvPr>
            <p:ph type="sldNum" sz="quarter" idx="5"/>
          </p:nvPr>
        </p:nvSpPr>
        <p:spPr/>
        <p:txBody>
          <a:bodyPr/>
          <a:lstStyle/>
          <a:p>
            <a:fld id="{9920340D-206C-4C41-A35B-4D72CE2F2B89}" type="slidenum">
              <a:rPr lang="en-GB" smtClean="0"/>
              <a:t>40</a:t>
            </a:fld>
            <a:endParaRPr lang="en-GB"/>
          </a:p>
        </p:txBody>
      </p:sp>
    </p:spTree>
    <p:extLst>
      <p:ext uri="{BB962C8B-B14F-4D97-AF65-F5344CB8AC3E}">
        <p14:creationId xmlns:p14="http://schemas.microsoft.com/office/powerpoint/2010/main" val="1569635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FBDEF-DDFC-5B40-95F4-AF7C022BF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10F03-6372-D65E-A0C9-F81896818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A082-5A78-45B6-5A14-28A1B42FAD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10418C-BC41-3099-A5CC-7C479E4B8A53}"/>
              </a:ext>
            </a:extLst>
          </p:cNvPr>
          <p:cNvSpPr>
            <a:spLocks noGrp="1"/>
          </p:cNvSpPr>
          <p:nvPr>
            <p:ph type="sldNum" sz="quarter" idx="5"/>
          </p:nvPr>
        </p:nvSpPr>
        <p:spPr/>
        <p:txBody>
          <a:bodyPr/>
          <a:lstStyle/>
          <a:p>
            <a:fld id="{9920340D-206C-4C41-A35B-4D72CE2F2B89}" type="slidenum">
              <a:rPr lang="en-GB" smtClean="0"/>
              <a:t>41</a:t>
            </a:fld>
            <a:endParaRPr lang="en-GB"/>
          </a:p>
        </p:txBody>
      </p:sp>
    </p:spTree>
    <p:extLst>
      <p:ext uri="{BB962C8B-B14F-4D97-AF65-F5344CB8AC3E}">
        <p14:creationId xmlns:p14="http://schemas.microsoft.com/office/powerpoint/2010/main" val="267425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FBDEF-DDFC-5B40-95F4-AF7C022BF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10F03-6372-D65E-A0C9-F81896818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A082-5A78-45B6-5A14-28A1B42FAD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10418C-BC41-3099-A5CC-7C479E4B8A53}"/>
              </a:ext>
            </a:extLst>
          </p:cNvPr>
          <p:cNvSpPr>
            <a:spLocks noGrp="1"/>
          </p:cNvSpPr>
          <p:nvPr>
            <p:ph type="sldNum" sz="quarter" idx="5"/>
          </p:nvPr>
        </p:nvSpPr>
        <p:spPr/>
        <p:txBody>
          <a:bodyPr/>
          <a:lstStyle/>
          <a:p>
            <a:fld id="{9920340D-206C-4C41-A35B-4D72CE2F2B89}" type="slidenum">
              <a:rPr lang="en-GB" smtClean="0"/>
              <a:t>42</a:t>
            </a:fld>
            <a:endParaRPr lang="en-GB"/>
          </a:p>
        </p:txBody>
      </p:sp>
    </p:spTree>
    <p:extLst>
      <p:ext uri="{BB962C8B-B14F-4D97-AF65-F5344CB8AC3E}">
        <p14:creationId xmlns:p14="http://schemas.microsoft.com/office/powerpoint/2010/main" val="3750767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3DDD1-0B1E-F86E-9CEF-4D8C4077F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6D594-3B1C-7DB4-0C3D-124DA378C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1DD41-0C72-E428-4FC8-621F9B3D9A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CF4DEA-0AFB-09B0-5FB5-B0BBDAA98C15}"/>
              </a:ext>
            </a:extLst>
          </p:cNvPr>
          <p:cNvSpPr>
            <a:spLocks noGrp="1"/>
          </p:cNvSpPr>
          <p:nvPr>
            <p:ph type="sldNum" sz="quarter" idx="5"/>
          </p:nvPr>
        </p:nvSpPr>
        <p:spPr/>
        <p:txBody>
          <a:bodyPr/>
          <a:lstStyle/>
          <a:p>
            <a:fld id="{9920340D-206C-4C41-A35B-4D72CE2F2B89}" type="slidenum">
              <a:rPr lang="en-GB" smtClean="0"/>
              <a:t>43</a:t>
            </a:fld>
            <a:endParaRPr lang="en-GB"/>
          </a:p>
        </p:txBody>
      </p:sp>
    </p:spTree>
    <p:extLst>
      <p:ext uri="{BB962C8B-B14F-4D97-AF65-F5344CB8AC3E}">
        <p14:creationId xmlns:p14="http://schemas.microsoft.com/office/powerpoint/2010/main" val="2395645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61034-BD6C-0B40-3AFF-C78FBF017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DA249-8455-BC33-38F4-24ECE47BC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545E3-5AA6-F368-EBA1-7631E1EF88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3F228B1-B365-96FC-7C36-EAFD87DBAB5F}"/>
              </a:ext>
            </a:extLst>
          </p:cNvPr>
          <p:cNvSpPr>
            <a:spLocks noGrp="1"/>
          </p:cNvSpPr>
          <p:nvPr>
            <p:ph type="sldNum" sz="quarter" idx="5"/>
          </p:nvPr>
        </p:nvSpPr>
        <p:spPr/>
        <p:txBody>
          <a:bodyPr/>
          <a:lstStyle/>
          <a:p>
            <a:fld id="{9920340D-206C-4C41-A35B-4D72CE2F2B89}" type="slidenum">
              <a:rPr lang="en-GB" smtClean="0"/>
              <a:t>44</a:t>
            </a:fld>
            <a:endParaRPr lang="en-GB"/>
          </a:p>
        </p:txBody>
      </p:sp>
    </p:spTree>
    <p:extLst>
      <p:ext uri="{BB962C8B-B14F-4D97-AF65-F5344CB8AC3E}">
        <p14:creationId xmlns:p14="http://schemas.microsoft.com/office/powerpoint/2010/main" val="2881517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DA58-0EBC-2971-1D2D-CE8D64E85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E67C5-4F86-9967-2BA8-0FAC086E4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56D6B-F228-EFBC-3E87-03DA346847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A1992C0-2597-6E36-F296-01F1CA3BAA83}"/>
              </a:ext>
            </a:extLst>
          </p:cNvPr>
          <p:cNvSpPr>
            <a:spLocks noGrp="1"/>
          </p:cNvSpPr>
          <p:nvPr>
            <p:ph type="sldNum" sz="quarter" idx="5"/>
          </p:nvPr>
        </p:nvSpPr>
        <p:spPr/>
        <p:txBody>
          <a:bodyPr/>
          <a:lstStyle/>
          <a:p>
            <a:fld id="{9920340D-206C-4C41-A35B-4D72CE2F2B89}" type="slidenum">
              <a:rPr lang="en-GB" smtClean="0"/>
              <a:t>45</a:t>
            </a:fld>
            <a:endParaRPr lang="en-GB"/>
          </a:p>
        </p:txBody>
      </p:sp>
    </p:spTree>
    <p:extLst>
      <p:ext uri="{BB962C8B-B14F-4D97-AF65-F5344CB8AC3E}">
        <p14:creationId xmlns:p14="http://schemas.microsoft.com/office/powerpoint/2010/main" val="171474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DA58-0EBC-2971-1D2D-CE8D64E85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E67C5-4F86-9967-2BA8-0FAC086E4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56D6B-F228-EFBC-3E87-03DA346847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A1992C0-2597-6E36-F296-01F1CA3BAA83}"/>
              </a:ext>
            </a:extLst>
          </p:cNvPr>
          <p:cNvSpPr>
            <a:spLocks noGrp="1"/>
          </p:cNvSpPr>
          <p:nvPr>
            <p:ph type="sldNum" sz="quarter" idx="5"/>
          </p:nvPr>
        </p:nvSpPr>
        <p:spPr/>
        <p:txBody>
          <a:bodyPr/>
          <a:lstStyle/>
          <a:p>
            <a:fld id="{9920340D-206C-4C41-A35B-4D72CE2F2B89}" type="slidenum">
              <a:rPr lang="en-GB" smtClean="0"/>
              <a:t>46</a:t>
            </a:fld>
            <a:endParaRPr lang="en-GB"/>
          </a:p>
        </p:txBody>
      </p:sp>
    </p:spTree>
    <p:extLst>
      <p:ext uri="{BB962C8B-B14F-4D97-AF65-F5344CB8AC3E}">
        <p14:creationId xmlns:p14="http://schemas.microsoft.com/office/powerpoint/2010/main" val="4195324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80FF-FD13-50CB-FA72-6BEC0030E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D9C54-DA2C-9AE4-1BE2-2165CD30C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1541B-F291-4804-B241-14BE1B80B2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C5A4ADB-5FAF-8323-3F08-A73D8EE5B5C8}"/>
              </a:ext>
            </a:extLst>
          </p:cNvPr>
          <p:cNvSpPr>
            <a:spLocks noGrp="1"/>
          </p:cNvSpPr>
          <p:nvPr>
            <p:ph type="sldNum" sz="quarter" idx="5"/>
          </p:nvPr>
        </p:nvSpPr>
        <p:spPr/>
        <p:txBody>
          <a:bodyPr/>
          <a:lstStyle/>
          <a:p>
            <a:fld id="{9920340D-206C-4C41-A35B-4D72CE2F2B89}" type="slidenum">
              <a:rPr lang="en-GB" smtClean="0"/>
              <a:t>47</a:t>
            </a:fld>
            <a:endParaRPr lang="en-GB"/>
          </a:p>
        </p:txBody>
      </p:sp>
    </p:spTree>
    <p:extLst>
      <p:ext uri="{BB962C8B-B14F-4D97-AF65-F5344CB8AC3E}">
        <p14:creationId xmlns:p14="http://schemas.microsoft.com/office/powerpoint/2010/main" val="3859201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80FF-FD13-50CB-FA72-6BEC0030E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D9C54-DA2C-9AE4-1BE2-2165CD30C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1541B-F291-4804-B241-14BE1B80B2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C5A4ADB-5FAF-8323-3F08-A73D8EE5B5C8}"/>
              </a:ext>
            </a:extLst>
          </p:cNvPr>
          <p:cNvSpPr>
            <a:spLocks noGrp="1"/>
          </p:cNvSpPr>
          <p:nvPr>
            <p:ph type="sldNum" sz="quarter" idx="5"/>
          </p:nvPr>
        </p:nvSpPr>
        <p:spPr/>
        <p:txBody>
          <a:bodyPr/>
          <a:lstStyle/>
          <a:p>
            <a:fld id="{9920340D-206C-4C41-A35B-4D72CE2F2B89}" type="slidenum">
              <a:rPr lang="en-GB" smtClean="0"/>
              <a:t>48</a:t>
            </a:fld>
            <a:endParaRPr lang="en-GB"/>
          </a:p>
        </p:txBody>
      </p:sp>
    </p:spTree>
    <p:extLst>
      <p:ext uri="{BB962C8B-B14F-4D97-AF65-F5344CB8AC3E}">
        <p14:creationId xmlns:p14="http://schemas.microsoft.com/office/powerpoint/2010/main" val="1485900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F95F-5A55-E502-3C78-52F73AADB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D1AAD-E419-D5D4-1F9B-E1197724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A1F0D-60E1-43F6-F8E8-60B1BAEEF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3C0DD-6D8F-3716-241E-DEF3E878CF9A}"/>
              </a:ext>
            </a:extLst>
          </p:cNvPr>
          <p:cNvSpPr>
            <a:spLocks noGrp="1"/>
          </p:cNvSpPr>
          <p:nvPr>
            <p:ph type="sldNum" sz="quarter" idx="5"/>
          </p:nvPr>
        </p:nvSpPr>
        <p:spPr/>
        <p:txBody>
          <a:bodyPr/>
          <a:lstStyle/>
          <a:p>
            <a:fld id="{9920340D-206C-4C41-A35B-4D72CE2F2B89}" type="slidenum">
              <a:rPr lang="en-GB" smtClean="0"/>
              <a:t>49</a:t>
            </a:fld>
            <a:endParaRPr lang="en-GB"/>
          </a:p>
        </p:txBody>
      </p:sp>
    </p:spTree>
    <p:extLst>
      <p:ext uri="{BB962C8B-B14F-4D97-AF65-F5344CB8AC3E}">
        <p14:creationId xmlns:p14="http://schemas.microsoft.com/office/powerpoint/2010/main" val="136867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1220-ADCE-6577-BAD0-0D3A31C23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4DD9C-1244-FC49-C2F7-22CB54450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9E960-D9D9-E565-10DE-AE418B5FC6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22CC9-FA6B-5492-E473-C1A85AF1165B}"/>
              </a:ext>
            </a:extLst>
          </p:cNvPr>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724784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50</a:t>
            </a:fld>
            <a:endParaRPr lang="en-GB"/>
          </a:p>
        </p:txBody>
      </p:sp>
    </p:spTree>
    <p:extLst>
      <p:ext uri="{BB962C8B-B14F-4D97-AF65-F5344CB8AC3E}">
        <p14:creationId xmlns:p14="http://schemas.microsoft.com/office/powerpoint/2010/main" val="2677798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D4AB-A3DA-06AD-D8C2-B5EE20BF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E65A5-D372-C24F-76E9-E5CA1AB93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12ABE-7055-9489-624C-74C439EBE9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5B3F7B-FCD3-DC84-487C-A700D68796CE}"/>
              </a:ext>
            </a:extLst>
          </p:cNvPr>
          <p:cNvSpPr>
            <a:spLocks noGrp="1"/>
          </p:cNvSpPr>
          <p:nvPr>
            <p:ph type="sldNum" sz="quarter" idx="5"/>
          </p:nvPr>
        </p:nvSpPr>
        <p:spPr/>
        <p:txBody>
          <a:bodyPr/>
          <a:lstStyle/>
          <a:p>
            <a:fld id="{9920340D-206C-4C41-A35B-4D72CE2F2B89}" type="slidenum">
              <a:rPr lang="en-GB" smtClean="0"/>
              <a:t>51</a:t>
            </a:fld>
            <a:endParaRPr lang="en-GB"/>
          </a:p>
        </p:txBody>
      </p:sp>
    </p:spTree>
    <p:extLst>
      <p:ext uri="{BB962C8B-B14F-4D97-AF65-F5344CB8AC3E}">
        <p14:creationId xmlns:p14="http://schemas.microsoft.com/office/powerpoint/2010/main" val="248787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FE12-8ADA-556F-1547-A4E717475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3B647-2CD8-A612-0D37-E833ABA27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DFBAC-C23C-0174-5A7D-AF2482948E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B416E2-DE46-4A5B-9EE6-4F6F84F96A45}"/>
              </a:ext>
            </a:extLst>
          </p:cNvPr>
          <p:cNvSpPr>
            <a:spLocks noGrp="1"/>
          </p:cNvSpPr>
          <p:nvPr>
            <p:ph type="sldNum" sz="quarter" idx="5"/>
          </p:nvPr>
        </p:nvSpPr>
        <p:spPr/>
        <p:txBody>
          <a:bodyPr/>
          <a:lstStyle/>
          <a:p>
            <a:fld id="{9920340D-206C-4C41-A35B-4D72CE2F2B89}" type="slidenum">
              <a:rPr lang="en-GB" smtClean="0"/>
              <a:t>52</a:t>
            </a:fld>
            <a:endParaRPr lang="en-GB"/>
          </a:p>
        </p:txBody>
      </p:sp>
    </p:spTree>
    <p:extLst>
      <p:ext uri="{BB962C8B-B14F-4D97-AF65-F5344CB8AC3E}">
        <p14:creationId xmlns:p14="http://schemas.microsoft.com/office/powerpoint/2010/main" val="4089374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FE12-8ADA-556F-1547-A4E717475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3B647-2CD8-A612-0D37-E833ABA27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DFBAC-C23C-0174-5A7D-AF2482948E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B416E2-DE46-4A5B-9EE6-4F6F84F96A45}"/>
              </a:ext>
            </a:extLst>
          </p:cNvPr>
          <p:cNvSpPr>
            <a:spLocks noGrp="1"/>
          </p:cNvSpPr>
          <p:nvPr>
            <p:ph type="sldNum" sz="quarter" idx="5"/>
          </p:nvPr>
        </p:nvSpPr>
        <p:spPr/>
        <p:txBody>
          <a:bodyPr/>
          <a:lstStyle/>
          <a:p>
            <a:fld id="{9920340D-206C-4C41-A35B-4D72CE2F2B89}" type="slidenum">
              <a:rPr lang="en-GB" smtClean="0"/>
              <a:t>53</a:t>
            </a:fld>
            <a:endParaRPr lang="en-GB"/>
          </a:p>
        </p:txBody>
      </p:sp>
    </p:spTree>
    <p:extLst>
      <p:ext uri="{BB962C8B-B14F-4D97-AF65-F5344CB8AC3E}">
        <p14:creationId xmlns:p14="http://schemas.microsoft.com/office/powerpoint/2010/main" val="1631424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A24C8-62DD-584D-FCDF-F23E4D47E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01DF0-E27E-58A3-DBBA-406BFE0EC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54DF8-4EA4-474E-8136-DDF670BD26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76908-276A-15FF-C483-17418856F1E7}"/>
              </a:ext>
            </a:extLst>
          </p:cNvPr>
          <p:cNvSpPr>
            <a:spLocks noGrp="1"/>
          </p:cNvSpPr>
          <p:nvPr>
            <p:ph type="sldNum" sz="quarter" idx="5"/>
          </p:nvPr>
        </p:nvSpPr>
        <p:spPr/>
        <p:txBody>
          <a:bodyPr/>
          <a:lstStyle/>
          <a:p>
            <a:fld id="{9920340D-206C-4C41-A35B-4D72CE2F2B89}" type="slidenum">
              <a:rPr lang="en-GB" smtClean="0"/>
              <a:t>54</a:t>
            </a:fld>
            <a:endParaRPr lang="en-GB"/>
          </a:p>
        </p:txBody>
      </p:sp>
    </p:spTree>
    <p:extLst>
      <p:ext uri="{BB962C8B-B14F-4D97-AF65-F5344CB8AC3E}">
        <p14:creationId xmlns:p14="http://schemas.microsoft.com/office/powerpoint/2010/main" val="1286266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E76F1-B201-40EF-9C4E-8AE74D672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1ACCF-D6AC-613F-672F-2CB021F67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3102D-DFBF-02E0-5ABA-8999DAC19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DF9B96-EDD0-AB52-C290-413C44722254}"/>
              </a:ext>
            </a:extLst>
          </p:cNvPr>
          <p:cNvSpPr>
            <a:spLocks noGrp="1"/>
          </p:cNvSpPr>
          <p:nvPr>
            <p:ph type="sldNum" sz="quarter" idx="5"/>
          </p:nvPr>
        </p:nvSpPr>
        <p:spPr/>
        <p:txBody>
          <a:bodyPr/>
          <a:lstStyle/>
          <a:p>
            <a:fld id="{9920340D-206C-4C41-A35B-4D72CE2F2B89}" type="slidenum">
              <a:rPr lang="en-GB" smtClean="0"/>
              <a:t>55</a:t>
            </a:fld>
            <a:endParaRPr lang="en-GB"/>
          </a:p>
        </p:txBody>
      </p:sp>
    </p:spTree>
    <p:extLst>
      <p:ext uri="{BB962C8B-B14F-4D97-AF65-F5344CB8AC3E}">
        <p14:creationId xmlns:p14="http://schemas.microsoft.com/office/powerpoint/2010/main" val="636471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E76F1-B201-40EF-9C4E-8AE74D672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1ACCF-D6AC-613F-672F-2CB021F67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3102D-DFBF-02E0-5ABA-8999DAC19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DF9B96-EDD0-AB52-C290-413C44722254}"/>
              </a:ext>
            </a:extLst>
          </p:cNvPr>
          <p:cNvSpPr>
            <a:spLocks noGrp="1"/>
          </p:cNvSpPr>
          <p:nvPr>
            <p:ph type="sldNum" sz="quarter" idx="5"/>
          </p:nvPr>
        </p:nvSpPr>
        <p:spPr/>
        <p:txBody>
          <a:bodyPr/>
          <a:lstStyle/>
          <a:p>
            <a:fld id="{9920340D-206C-4C41-A35B-4D72CE2F2B89}" type="slidenum">
              <a:rPr lang="en-GB" smtClean="0"/>
              <a:t>56</a:t>
            </a:fld>
            <a:endParaRPr lang="en-GB"/>
          </a:p>
        </p:txBody>
      </p:sp>
    </p:spTree>
    <p:extLst>
      <p:ext uri="{BB962C8B-B14F-4D97-AF65-F5344CB8AC3E}">
        <p14:creationId xmlns:p14="http://schemas.microsoft.com/office/powerpoint/2010/main" val="1437021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BA673-64CA-4A8C-B8D0-69AA151FB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29E25-2E06-A345-1C67-9B192E78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18508-58B3-D8C0-80F2-934CD1C897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151D5B-59AA-FC0B-2680-3FCA7F1506E4}"/>
              </a:ext>
            </a:extLst>
          </p:cNvPr>
          <p:cNvSpPr>
            <a:spLocks noGrp="1"/>
          </p:cNvSpPr>
          <p:nvPr>
            <p:ph type="sldNum" sz="quarter" idx="5"/>
          </p:nvPr>
        </p:nvSpPr>
        <p:spPr/>
        <p:txBody>
          <a:bodyPr/>
          <a:lstStyle/>
          <a:p>
            <a:fld id="{9920340D-206C-4C41-A35B-4D72CE2F2B89}" type="slidenum">
              <a:rPr lang="en-GB" smtClean="0"/>
              <a:t>57</a:t>
            </a:fld>
            <a:endParaRPr lang="en-GB"/>
          </a:p>
        </p:txBody>
      </p:sp>
    </p:spTree>
    <p:extLst>
      <p:ext uri="{BB962C8B-B14F-4D97-AF65-F5344CB8AC3E}">
        <p14:creationId xmlns:p14="http://schemas.microsoft.com/office/powerpoint/2010/main" val="998876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233092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35E3-7039-ADA2-6BBC-E4519417A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4828E-577E-0547-DD80-E99D40B5B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E0D7B-69A1-76E0-F72A-4EB1B838B4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1E9BC-613E-E246-599B-0AE0F606B502}"/>
              </a:ext>
            </a:extLst>
          </p:cNvPr>
          <p:cNvSpPr>
            <a:spLocks noGrp="1"/>
          </p:cNvSpPr>
          <p:nvPr>
            <p:ph type="sldNum" sz="quarter" idx="5"/>
          </p:nvPr>
        </p:nvSpPr>
        <p:spPr/>
        <p:txBody>
          <a:bodyPr/>
          <a:lstStyle/>
          <a:p>
            <a:fld id="{9920340D-206C-4C41-A35B-4D72CE2F2B89}" type="slidenum">
              <a:rPr lang="en-GB" smtClean="0"/>
              <a:t>59</a:t>
            </a:fld>
            <a:endParaRPr lang="en-GB"/>
          </a:p>
        </p:txBody>
      </p:sp>
    </p:spTree>
    <p:extLst>
      <p:ext uri="{BB962C8B-B14F-4D97-AF65-F5344CB8AC3E}">
        <p14:creationId xmlns:p14="http://schemas.microsoft.com/office/powerpoint/2010/main" val="92381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1220-ADCE-6577-BAD0-0D3A31C23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4DD9C-1244-FC49-C2F7-22CB54450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9E960-D9D9-E565-10DE-AE418B5FC6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22CC9-FA6B-5492-E473-C1A85AF1165B}"/>
              </a:ext>
            </a:extLst>
          </p:cNvPr>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4089005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EB71-7767-DC31-DF4C-9EA24C9E8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1FB6C-0169-E757-7A6B-AF93DBF22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BDD66-9182-4D97-B0AB-568B82569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868C35-1A04-E2A8-3A6D-D64B726E23A5}"/>
              </a:ext>
            </a:extLst>
          </p:cNvPr>
          <p:cNvSpPr>
            <a:spLocks noGrp="1"/>
          </p:cNvSpPr>
          <p:nvPr>
            <p:ph type="sldNum" sz="quarter" idx="5"/>
          </p:nvPr>
        </p:nvSpPr>
        <p:spPr/>
        <p:txBody>
          <a:bodyPr/>
          <a:lstStyle/>
          <a:p>
            <a:fld id="{9920340D-206C-4C41-A35B-4D72CE2F2B89}" type="slidenum">
              <a:rPr lang="en-GB" smtClean="0"/>
              <a:t>60</a:t>
            </a:fld>
            <a:endParaRPr lang="en-GB"/>
          </a:p>
        </p:txBody>
      </p:sp>
    </p:spTree>
    <p:extLst>
      <p:ext uri="{BB962C8B-B14F-4D97-AF65-F5344CB8AC3E}">
        <p14:creationId xmlns:p14="http://schemas.microsoft.com/office/powerpoint/2010/main" val="3279171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6CB37-5A10-4147-7AF4-E4C76D615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02A51-7EB5-9A75-897D-1368A4BAC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3D8CC-94FF-8A7C-A179-B1E5C3A6E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4DADBD-2A86-6E76-B7EE-3009AD85828F}"/>
              </a:ext>
            </a:extLst>
          </p:cNvPr>
          <p:cNvSpPr>
            <a:spLocks noGrp="1"/>
          </p:cNvSpPr>
          <p:nvPr>
            <p:ph type="sldNum" sz="quarter" idx="5"/>
          </p:nvPr>
        </p:nvSpPr>
        <p:spPr/>
        <p:txBody>
          <a:bodyPr/>
          <a:lstStyle/>
          <a:p>
            <a:fld id="{9920340D-206C-4C41-A35B-4D72CE2F2B89}" type="slidenum">
              <a:rPr lang="en-GB" smtClean="0"/>
              <a:t>61</a:t>
            </a:fld>
            <a:endParaRPr lang="en-GB"/>
          </a:p>
        </p:txBody>
      </p:sp>
    </p:spTree>
    <p:extLst>
      <p:ext uri="{BB962C8B-B14F-4D97-AF65-F5344CB8AC3E}">
        <p14:creationId xmlns:p14="http://schemas.microsoft.com/office/powerpoint/2010/main" val="2582371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62</a:t>
            </a:fld>
            <a:endParaRPr lang="en-GB"/>
          </a:p>
        </p:txBody>
      </p:sp>
    </p:spTree>
    <p:extLst>
      <p:ext uri="{BB962C8B-B14F-4D97-AF65-F5344CB8AC3E}">
        <p14:creationId xmlns:p14="http://schemas.microsoft.com/office/powerpoint/2010/main" val="588488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208B4-B6AB-5160-F760-D32E00D1F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B11C2-A09F-EA5A-DA3D-93BE8E2A0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EDE0E-AB12-A7C4-FE61-B48D0CF66C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F45299-D1AE-ADC5-2E53-867289BB44CB}"/>
              </a:ext>
            </a:extLst>
          </p:cNvPr>
          <p:cNvSpPr>
            <a:spLocks noGrp="1"/>
          </p:cNvSpPr>
          <p:nvPr>
            <p:ph type="sldNum" sz="quarter" idx="5"/>
          </p:nvPr>
        </p:nvSpPr>
        <p:spPr/>
        <p:txBody>
          <a:bodyPr/>
          <a:lstStyle/>
          <a:p>
            <a:fld id="{9920340D-206C-4C41-A35B-4D72CE2F2B89}" type="slidenum">
              <a:rPr lang="en-GB" smtClean="0"/>
              <a:t>63</a:t>
            </a:fld>
            <a:endParaRPr lang="en-GB"/>
          </a:p>
        </p:txBody>
      </p:sp>
    </p:spTree>
    <p:extLst>
      <p:ext uri="{BB962C8B-B14F-4D97-AF65-F5344CB8AC3E}">
        <p14:creationId xmlns:p14="http://schemas.microsoft.com/office/powerpoint/2010/main" val="1218334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F95F-5A55-E502-3C78-52F73AADB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D1AAD-E419-D5D4-1F9B-E1197724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A1F0D-60E1-43F6-F8E8-60B1BAEEF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3C0DD-6D8F-3716-241E-DEF3E878CF9A}"/>
              </a:ext>
            </a:extLst>
          </p:cNvPr>
          <p:cNvSpPr>
            <a:spLocks noGrp="1"/>
          </p:cNvSpPr>
          <p:nvPr>
            <p:ph type="sldNum" sz="quarter" idx="5"/>
          </p:nvPr>
        </p:nvSpPr>
        <p:spPr/>
        <p:txBody>
          <a:bodyPr/>
          <a:lstStyle/>
          <a:p>
            <a:fld id="{9920340D-206C-4C41-A35B-4D72CE2F2B89}" type="slidenum">
              <a:rPr lang="en-GB" smtClean="0"/>
              <a:t>64</a:t>
            </a:fld>
            <a:endParaRPr lang="en-GB"/>
          </a:p>
        </p:txBody>
      </p:sp>
    </p:spTree>
    <p:extLst>
      <p:ext uri="{BB962C8B-B14F-4D97-AF65-F5344CB8AC3E}">
        <p14:creationId xmlns:p14="http://schemas.microsoft.com/office/powerpoint/2010/main" val="8591193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43B5-0FDC-8963-7ABD-18EB751EE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E5F64-27FA-1D95-3E2A-AD8D06CFD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BFC02-B1B3-5D8C-976D-9CECC1933A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1CFBC-3179-B8CE-DCF5-0140E25227DE}"/>
              </a:ext>
            </a:extLst>
          </p:cNvPr>
          <p:cNvSpPr>
            <a:spLocks noGrp="1"/>
          </p:cNvSpPr>
          <p:nvPr>
            <p:ph type="sldNum" sz="quarter" idx="5"/>
          </p:nvPr>
        </p:nvSpPr>
        <p:spPr/>
        <p:txBody>
          <a:bodyPr/>
          <a:lstStyle/>
          <a:p>
            <a:fld id="{9920340D-206C-4C41-A35B-4D72CE2F2B89}" type="slidenum">
              <a:rPr lang="en-GB" smtClean="0"/>
              <a:pPr/>
              <a:t>65</a:t>
            </a:fld>
            <a:endParaRPr lang="en-GB"/>
          </a:p>
        </p:txBody>
      </p:sp>
    </p:spTree>
    <p:extLst>
      <p:ext uri="{BB962C8B-B14F-4D97-AF65-F5344CB8AC3E}">
        <p14:creationId xmlns:p14="http://schemas.microsoft.com/office/powerpoint/2010/main" val="42550363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Char char="•"/>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66</a:t>
            </a:fld>
            <a:endParaRPr lang="en-GB"/>
          </a:p>
        </p:txBody>
      </p:sp>
    </p:spTree>
    <p:extLst>
      <p:ext uri="{BB962C8B-B14F-4D97-AF65-F5344CB8AC3E}">
        <p14:creationId xmlns:p14="http://schemas.microsoft.com/office/powerpoint/2010/main" val="2988943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Char char="•"/>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67</a:t>
            </a:fld>
            <a:endParaRPr lang="en-GB"/>
          </a:p>
        </p:txBody>
      </p:sp>
    </p:spTree>
    <p:extLst>
      <p:ext uri="{BB962C8B-B14F-4D97-AF65-F5344CB8AC3E}">
        <p14:creationId xmlns:p14="http://schemas.microsoft.com/office/powerpoint/2010/main" val="3479452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68</a:t>
            </a:fld>
            <a:endParaRPr lang="en-GB"/>
          </a:p>
        </p:txBody>
      </p:sp>
    </p:spTree>
    <p:extLst>
      <p:ext uri="{BB962C8B-B14F-4D97-AF65-F5344CB8AC3E}">
        <p14:creationId xmlns:p14="http://schemas.microsoft.com/office/powerpoint/2010/main" val="419891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69</a:t>
            </a:fld>
            <a:endParaRPr lang="en-GB"/>
          </a:p>
        </p:txBody>
      </p:sp>
    </p:spTree>
    <p:extLst>
      <p:ext uri="{BB962C8B-B14F-4D97-AF65-F5344CB8AC3E}">
        <p14:creationId xmlns:p14="http://schemas.microsoft.com/office/powerpoint/2010/main" val="209510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1220-ADCE-6577-BAD0-0D3A31C23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4DD9C-1244-FC49-C2F7-22CB54450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9E960-D9D9-E565-10DE-AE418B5FC6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22CC9-FA6B-5492-E473-C1A85AF1165B}"/>
              </a:ext>
            </a:extLst>
          </p:cNvPr>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992869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70</a:t>
            </a:fld>
            <a:endParaRPr lang="en-GB"/>
          </a:p>
        </p:txBody>
      </p:sp>
    </p:spTree>
    <p:extLst>
      <p:ext uri="{BB962C8B-B14F-4D97-AF65-F5344CB8AC3E}">
        <p14:creationId xmlns:p14="http://schemas.microsoft.com/office/powerpoint/2010/main" val="33575952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None/>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71</a:t>
            </a:fld>
            <a:endParaRPr lang="en-GB"/>
          </a:p>
        </p:txBody>
      </p:sp>
    </p:spTree>
    <p:extLst>
      <p:ext uri="{BB962C8B-B14F-4D97-AF65-F5344CB8AC3E}">
        <p14:creationId xmlns:p14="http://schemas.microsoft.com/office/powerpoint/2010/main" val="2926900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72</a:t>
            </a:fld>
            <a:endParaRPr lang="en-GB"/>
          </a:p>
        </p:txBody>
      </p:sp>
    </p:spTree>
    <p:extLst>
      <p:ext uri="{BB962C8B-B14F-4D97-AF65-F5344CB8AC3E}">
        <p14:creationId xmlns:p14="http://schemas.microsoft.com/office/powerpoint/2010/main" val="3041115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43B5-0FDC-8963-7ABD-18EB751EE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E5F64-27FA-1D95-3E2A-AD8D06CFD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BFC02-B1B3-5D8C-976D-9CECC1933A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1CFBC-3179-B8CE-DCF5-0140E25227DE}"/>
              </a:ext>
            </a:extLst>
          </p:cNvPr>
          <p:cNvSpPr>
            <a:spLocks noGrp="1"/>
          </p:cNvSpPr>
          <p:nvPr>
            <p:ph type="sldNum" sz="quarter" idx="5"/>
          </p:nvPr>
        </p:nvSpPr>
        <p:spPr/>
        <p:txBody>
          <a:bodyPr/>
          <a:lstStyle/>
          <a:p>
            <a:fld id="{9920340D-206C-4C41-A35B-4D72CE2F2B89}" type="slidenum">
              <a:rPr lang="en-GB" smtClean="0"/>
              <a:pPr/>
              <a:t>73</a:t>
            </a:fld>
            <a:endParaRPr lang="en-GB"/>
          </a:p>
        </p:txBody>
      </p:sp>
    </p:spTree>
    <p:extLst>
      <p:ext uri="{BB962C8B-B14F-4D97-AF65-F5344CB8AC3E}">
        <p14:creationId xmlns:p14="http://schemas.microsoft.com/office/powerpoint/2010/main" val="1713304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74</a:t>
            </a:fld>
            <a:endParaRPr lang="en-GB"/>
          </a:p>
        </p:txBody>
      </p:sp>
    </p:spTree>
    <p:extLst>
      <p:ext uri="{BB962C8B-B14F-4D97-AF65-F5344CB8AC3E}">
        <p14:creationId xmlns:p14="http://schemas.microsoft.com/office/powerpoint/2010/main" val="3465016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75</a:t>
            </a:fld>
            <a:endParaRPr lang="en-GB"/>
          </a:p>
        </p:txBody>
      </p:sp>
    </p:spTree>
    <p:extLst>
      <p:ext uri="{BB962C8B-B14F-4D97-AF65-F5344CB8AC3E}">
        <p14:creationId xmlns:p14="http://schemas.microsoft.com/office/powerpoint/2010/main" val="1675468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pPr algn="l">
              <a:buFont typeface="+mj-lt"/>
              <a:buNone/>
            </a:pPr>
            <a:endParaRPr lang="en-GB"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76</a:t>
            </a:fld>
            <a:endParaRPr lang="en-GB"/>
          </a:p>
        </p:txBody>
      </p:sp>
    </p:spTree>
    <p:extLst>
      <p:ext uri="{BB962C8B-B14F-4D97-AF65-F5344CB8AC3E}">
        <p14:creationId xmlns:p14="http://schemas.microsoft.com/office/powerpoint/2010/main" val="5519463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None/>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77</a:t>
            </a:fld>
            <a:endParaRPr lang="en-GB"/>
          </a:p>
        </p:txBody>
      </p:sp>
    </p:spTree>
    <p:extLst>
      <p:ext uri="{BB962C8B-B14F-4D97-AF65-F5344CB8AC3E}">
        <p14:creationId xmlns:p14="http://schemas.microsoft.com/office/powerpoint/2010/main" val="30997552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None/>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78</a:t>
            </a:fld>
            <a:endParaRPr lang="en-GB"/>
          </a:p>
        </p:txBody>
      </p:sp>
    </p:spTree>
    <p:extLst>
      <p:ext uri="{BB962C8B-B14F-4D97-AF65-F5344CB8AC3E}">
        <p14:creationId xmlns:p14="http://schemas.microsoft.com/office/powerpoint/2010/main" val="2935198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pPr algn="l">
              <a:buFont typeface="+mj-lt"/>
              <a:buNone/>
            </a:pPr>
            <a:endParaRPr lang="en-GB"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79</a:t>
            </a:fld>
            <a:endParaRPr lang="en-GB"/>
          </a:p>
        </p:txBody>
      </p:sp>
    </p:spTree>
    <p:extLst>
      <p:ext uri="{BB962C8B-B14F-4D97-AF65-F5344CB8AC3E}">
        <p14:creationId xmlns:p14="http://schemas.microsoft.com/office/powerpoint/2010/main" val="51745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91220-ADCE-6577-BAD0-0D3A31C23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4DD9C-1244-FC49-C2F7-22CB54450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9E960-D9D9-E565-10DE-AE418B5FC6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22CC9-FA6B-5492-E473-C1A85AF1165B}"/>
              </a:ext>
            </a:extLst>
          </p:cNvPr>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2054865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None/>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80</a:t>
            </a:fld>
            <a:endParaRPr lang="en-GB"/>
          </a:p>
        </p:txBody>
      </p:sp>
    </p:spTree>
    <p:extLst>
      <p:ext uri="{BB962C8B-B14F-4D97-AF65-F5344CB8AC3E}">
        <p14:creationId xmlns:p14="http://schemas.microsoft.com/office/powerpoint/2010/main" val="5970904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None/>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81</a:t>
            </a:fld>
            <a:endParaRPr lang="en-GB"/>
          </a:p>
        </p:txBody>
      </p:sp>
    </p:spTree>
    <p:extLst>
      <p:ext uri="{BB962C8B-B14F-4D97-AF65-F5344CB8AC3E}">
        <p14:creationId xmlns:p14="http://schemas.microsoft.com/office/powerpoint/2010/main" val="9159581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pPr>
              <a:lnSpc>
                <a:spcPct val="107000"/>
              </a:lnSpc>
              <a:spcAft>
                <a:spcPts val="800"/>
              </a:spcAft>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Answers:</a:t>
            </a:r>
          </a:p>
          <a:p>
            <a:pPr>
              <a:lnSpc>
                <a:spcPct val="107000"/>
              </a:lnSpc>
              <a:spcAft>
                <a:spcPts val="800"/>
              </a:spcAft>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1. **How can packaging contribute to enhancing the luxury experience for customers?**</a:t>
            </a:r>
          </a:p>
          <a:p>
            <a:pPr marL="285750" indent="-285750">
              <a:lnSpc>
                <a:spcPct val="107000"/>
              </a:lnSpc>
              <a:spcAft>
                <a:spcPts val="800"/>
              </a:spcAft>
              <a:buFont typeface="Arial" panose="020B0604020202020204" pitchFamily="34" charset="0"/>
              <a:buChar char="•"/>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Packaging can contribute to enhancing the luxury experience for customers by providing a visually appealing presentation of the product. Branded boxes or dust bags add a sense of exclusivity and prestige. In addition, packaging that is well-designed and thoughtfully presented can create a memorable unboxing experience, further elevating the perceived value of the product.</a:t>
            </a:r>
          </a:p>
          <a:p>
            <a:pPr>
              <a:lnSpc>
                <a:spcPct val="107000"/>
              </a:lnSpc>
              <a:spcAft>
                <a:spcPts val="800"/>
              </a:spcAft>
              <a:tabLst>
                <a:tab pos="765175" algn="l"/>
              </a:tabLs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2. **Why is it important for manufacturers to consider sustainability in their packaging and shipping practices?**</a:t>
            </a:r>
          </a:p>
          <a:p>
            <a:pPr marL="285750" indent="-285750">
              <a:lnSpc>
                <a:spcPct val="107000"/>
              </a:lnSpc>
              <a:spcAft>
                <a:spcPts val="800"/>
              </a:spcAft>
              <a:buFont typeface="Arial" panose="020B0604020202020204" pitchFamily="34" charset="0"/>
              <a:buChar char="•"/>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It is important for manufacturers to consider sustainability in their packaging and shipping practices to minimize environmental impact and meet consumer expectations. Sustainable packaging reduces waste and carbon emissions, aligning with growing consumer preferences for ecofriendly products. Moreover, adopting sustainable practices can enhance brand reputation and appeal to environmentally conscious customers, ultimately contributing to long-term business sustainability.</a:t>
            </a:r>
          </a:p>
          <a:p>
            <a:pPr>
              <a:lnSpc>
                <a:spcPct val="107000"/>
              </a:lnSpc>
              <a:spcAft>
                <a:spcPts val="800"/>
              </a:spcAft>
              <a:tabLst>
                <a:tab pos="765175" algn="l"/>
              </a:tabLs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3. **What measures can be taken to ensure that shipments comply with customs regulations for international orders?**</a:t>
            </a:r>
          </a:p>
          <a:p>
            <a:pPr marL="0" indent="0">
              <a:lnSpc>
                <a:spcPct val="107000"/>
              </a:lnSpc>
              <a:spcAft>
                <a:spcPts val="800"/>
              </a:spcAft>
              <a:buFont typeface="Arial" panose="020B0604020202020204" pitchFamily="34" charset="0"/>
              <a:buNone/>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Manufacturers can adopt several measures to ensure that shipments comply with customs regulations for international orders:</a:t>
            </a:r>
          </a:p>
          <a:p>
            <a:pPr marL="285750" indent="-285750">
              <a:lnSpc>
                <a:spcPct val="107000"/>
              </a:lnSpc>
              <a:spcAft>
                <a:spcPts val="800"/>
              </a:spcAft>
              <a:buFont typeface="Arial" panose="020B0604020202020204" pitchFamily="34" charset="0"/>
              <a:buChar char="•"/>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Thoroughly research and understand customs regulations and duties for each destination country.</a:t>
            </a:r>
          </a:p>
          <a:p>
            <a:pPr marL="285750" indent="-285750">
              <a:lnSpc>
                <a:spcPct val="107000"/>
              </a:lnSpc>
              <a:spcAft>
                <a:spcPts val="800"/>
              </a:spcAft>
              <a:buFont typeface="Arial" panose="020B0604020202020204" pitchFamily="34" charset="0"/>
              <a:buChar char="•"/>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Ensure all necessary documentation, such as commercial invoices and customs declarations, is accurately completed and included with the shipment.</a:t>
            </a:r>
          </a:p>
          <a:p>
            <a:pPr marL="285750" indent="-285750">
              <a:lnSpc>
                <a:spcPct val="107000"/>
              </a:lnSpc>
              <a:spcAft>
                <a:spcPts val="800"/>
              </a:spcAft>
              <a:buFont typeface="Arial" panose="020B0604020202020204" pitchFamily="34" charset="0"/>
              <a:buChar char="•"/>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Provide clear and detailed product descriptions to facilitate customs clearance.</a:t>
            </a:r>
          </a:p>
          <a:p>
            <a:pPr marL="285750" indent="-285750">
              <a:lnSpc>
                <a:spcPct val="107000"/>
              </a:lnSpc>
              <a:spcAft>
                <a:spcPts val="800"/>
              </a:spcAft>
              <a:buFont typeface="Arial" panose="020B0604020202020204" pitchFamily="34" charset="0"/>
              <a:buChar char="•"/>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Work with reputable shipping carriers that have experience navigating international customs procedures.</a:t>
            </a:r>
          </a:p>
          <a:p>
            <a:pPr marL="285750" indent="-285750">
              <a:lnSpc>
                <a:spcPct val="107000"/>
              </a:lnSpc>
              <a:spcAft>
                <a:spcPts val="800"/>
              </a:spcAft>
              <a:buFont typeface="Arial" panose="020B0604020202020204" pitchFamily="34" charset="0"/>
              <a:buChar char="•"/>
              <a:tabLst>
                <a:tab pos="765175"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Communicate proactively with customers about any potential customs fees or delays to manage expectations and minimise surprises upon delivery.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82</a:t>
            </a:fld>
            <a:endParaRPr lang="en-GB"/>
          </a:p>
        </p:txBody>
      </p:sp>
    </p:spTree>
    <p:extLst>
      <p:ext uri="{BB962C8B-B14F-4D97-AF65-F5344CB8AC3E}">
        <p14:creationId xmlns:p14="http://schemas.microsoft.com/office/powerpoint/2010/main" val="26114181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FF95F-5A55-E502-3C78-52F73AADB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D1AAD-E419-D5D4-1F9B-E1197724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A1F0D-60E1-43F6-F8E8-60B1BAEEF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3C0DD-6D8F-3716-241E-DEF3E878CF9A}"/>
              </a:ext>
            </a:extLst>
          </p:cNvPr>
          <p:cNvSpPr>
            <a:spLocks noGrp="1"/>
          </p:cNvSpPr>
          <p:nvPr>
            <p:ph type="sldNum" sz="quarter" idx="5"/>
          </p:nvPr>
        </p:nvSpPr>
        <p:spPr/>
        <p:txBody>
          <a:bodyPr/>
          <a:lstStyle/>
          <a:p>
            <a:fld id="{9920340D-206C-4C41-A35B-4D72CE2F2B89}" type="slidenum">
              <a:rPr lang="en-GB" smtClean="0"/>
              <a:t>83</a:t>
            </a:fld>
            <a:endParaRPr lang="en-GB"/>
          </a:p>
        </p:txBody>
      </p:sp>
    </p:spTree>
    <p:extLst>
      <p:ext uri="{BB962C8B-B14F-4D97-AF65-F5344CB8AC3E}">
        <p14:creationId xmlns:p14="http://schemas.microsoft.com/office/powerpoint/2010/main" val="7950438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43B5-0FDC-8963-7ABD-18EB751EE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E5F64-27FA-1D95-3E2A-AD8D06CFD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BFC02-B1B3-5D8C-976D-9CECC1933A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1CFBC-3179-B8CE-DCF5-0140E25227DE}"/>
              </a:ext>
            </a:extLst>
          </p:cNvPr>
          <p:cNvSpPr>
            <a:spLocks noGrp="1"/>
          </p:cNvSpPr>
          <p:nvPr>
            <p:ph type="sldNum" sz="quarter" idx="5"/>
          </p:nvPr>
        </p:nvSpPr>
        <p:spPr/>
        <p:txBody>
          <a:bodyPr/>
          <a:lstStyle/>
          <a:p>
            <a:fld id="{9920340D-206C-4C41-A35B-4D72CE2F2B89}" type="slidenum">
              <a:rPr lang="en-GB" smtClean="0"/>
              <a:pPr/>
              <a:t>84</a:t>
            </a:fld>
            <a:endParaRPr lang="en-GB"/>
          </a:p>
        </p:txBody>
      </p:sp>
    </p:spTree>
    <p:extLst>
      <p:ext uri="{BB962C8B-B14F-4D97-AF65-F5344CB8AC3E}">
        <p14:creationId xmlns:p14="http://schemas.microsoft.com/office/powerpoint/2010/main" val="3248866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pPr>
              <a:lnSpc>
                <a:spcPct val="107000"/>
              </a:lnSpc>
              <a:spcAft>
                <a:spcPts val="800"/>
              </a:spcAft>
              <a:tabLst>
                <a:tab pos="765175"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85</a:t>
            </a:fld>
            <a:endParaRPr lang="en-GB"/>
          </a:p>
        </p:txBody>
      </p:sp>
    </p:spTree>
    <p:extLst>
      <p:ext uri="{BB962C8B-B14F-4D97-AF65-F5344CB8AC3E}">
        <p14:creationId xmlns:p14="http://schemas.microsoft.com/office/powerpoint/2010/main" val="25530354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pPr>
              <a:lnSpc>
                <a:spcPct val="107000"/>
              </a:lnSpc>
              <a:spcAft>
                <a:spcPts val="800"/>
              </a:spcAft>
              <a:tabLst>
                <a:tab pos="765175"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86</a:t>
            </a:fld>
            <a:endParaRPr lang="en-GB"/>
          </a:p>
        </p:txBody>
      </p:sp>
    </p:spTree>
    <p:extLst>
      <p:ext uri="{BB962C8B-B14F-4D97-AF65-F5344CB8AC3E}">
        <p14:creationId xmlns:p14="http://schemas.microsoft.com/office/powerpoint/2010/main" val="36226449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pPr>
              <a:lnSpc>
                <a:spcPct val="107000"/>
              </a:lnSpc>
              <a:spcAft>
                <a:spcPts val="800"/>
              </a:spcAft>
              <a:tabLst>
                <a:tab pos="765175"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88</a:t>
            </a:fld>
            <a:endParaRPr lang="en-GB"/>
          </a:p>
        </p:txBody>
      </p:sp>
    </p:spTree>
    <p:extLst>
      <p:ext uri="{BB962C8B-B14F-4D97-AF65-F5344CB8AC3E}">
        <p14:creationId xmlns:p14="http://schemas.microsoft.com/office/powerpoint/2010/main" val="41381913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43B5-0FDC-8963-7ABD-18EB751EE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E5F64-27FA-1D95-3E2A-AD8D06CFD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BFC02-B1B3-5D8C-976D-9CECC1933A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61CFBC-3179-B8CE-DCF5-0140E25227DE}"/>
              </a:ext>
            </a:extLst>
          </p:cNvPr>
          <p:cNvSpPr>
            <a:spLocks noGrp="1"/>
          </p:cNvSpPr>
          <p:nvPr>
            <p:ph type="sldNum" sz="quarter" idx="5"/>
          </p:nvPr>
        </p:nvSpPr>
        <p:spPr/>
        <p:txBody>
          <a:bodyPr/>
          <a:lstStyle/>
          <a:p>
            <a:fld id="{9920340D-206C-4C41-A35B-4D72CE2F2B89}" type="slidenum">
              <a:rPr lang="en-GB" smtClean="0"/>
              <a:pPr/>
              <a:t>89</a:t>
            </a:fld>
            <a:endParaRPr lang="en-GB"/>
          </a:p>
        </p:txBody>
      </p:sp>
    </p:spTree>
    <p:extLst>
      <p:ext uri="{BB962C8B-B14F-4D97-AF65-F5344CB8AC3E}">
        <p14:creationId xmlns:p14="http://schemas.microsoft.com/office/powerpoint/2010/main" val="13193934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E6DF-51CD-8A95-2E27-738B5575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820E-9273-9EC2-CDA8-8D739AA1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50CA-6543-1FA4-4951-6CFFF14B0CD5}"/>
              </a:ext>
            </a:extLst>
          </p:cNvPr>
          <p:cNvSpPr>
            <a:spLocks noGrp="1"/>
          </p:cNvSpPr>
          <p:nvPr>
            <p:ph type="body" idx="1"/>
          </p:nvPr>
        </p:nvSpPr>
        <p:spPr/>
        <p:txBody>
          <a:bodyPr/>
          <a:lstStyle/>
          <a:p>
            <a:pPr>
              <a:lnSpc>
                <a:spcPct val="107000"/>
              </a:lnSpc>
              <a:spcAft>
                <a:spcPts val="800"/>
              </a:spcAft>
              <a:tabLst>
                <a:tab pos="765175" algn="l"/>
              </a:tabLs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108E72-55D6-2F0C-8B4B-0BC2001C773D}"/>
              </a:ext>
            </a:extLst>
          </p:cNvPr>
          <p:cNvSpPr>
            <a:spLocks noGrp="1"/>
          </p:cNvSpPr>
          <p:nvPr>
            <p:ph type="sldNum" sz="quarter" idx="5"/>
          </p:nvPr>
        </p:nvSpPr>
        <p:spPr/>
        <p:txBody>
          <a:bodyPr/>
          <a:lstStyle/>
          <a:p>
            <a:fld id="{9920340D-206C-4C41-A35B-4D72CE2F2B89}" type="slidenum">
              <a:rPr lang="en-GB" smtClean="0"/>
              <a:t>90</a:t>
            </a:fld>
            <a:endParaRPr lang="en-GB"/>
          </a:p>
        </p:txBody>
      </p:sp>
    </p:spTree>
    <p:extLst>
      <p:ext uri="{BB962C8B-B14F-4D97-AF65-F5344CB8AC3E}">
        <p14:creationId xmlns:p14="http://schemas.microsoft.com/office/powerpoint/2010/main" val="95954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D55D5-8D0F-02F3-AFBA-2BFE2DF6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3682E-8C55-793E-D5A5-39A908F0C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3A24-0E46-3D6F-E84C-2FC6614F8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D677F-2F3F-2AFD-0708-612DA79FF249}"/>
              </a:ext>
            </a:extLst>
          </p:cNvPr>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13212193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F268-EC9D-C957-407B-9C550B4D6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93931-98C9-D3EF-B6E8-87689D514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EE899-8179-1066-F3F1-EBFDF392AA7F}"/>
              </a:ext>
            </a:extLst>
          </p:cNvPr>
          <p:cNvSpPr>
            <a:spLocks noGrp="1"/>
          </p:cNvSpPr>
          <p:nvPr>
            <p:ph type="body" idx="1"/>
          </p:nvPr>
        </p:nvSpPr>
        <p:spPr/>
        <p:txBody>
          <a:bodyPr/>
          <a:lstStyle/>
          <a:p>
            <a:pPr algn="l">
              <a:buFont typeface="Arial" panose="020B0604020202020204" pitchFamily="34" charset="0"/>
              <a:buNone/>
            </a:pPr>
            <a:endParaRPr lang="en-GB" sz="9600" b="0" i="0" dirty="0">
              <a:solidFill>
                <a:srgbClr val="0D0D0D"/>
              </a:solidFill>
              <a:effectLst/>
              <a:highlight>
                <a:srgbClr val="FFFFFF"/>
              </a:highlight>
              <a:latin typeface="Söhne"/>
            </a:endParaRPr>
          </a:p>
        </p:txBody>
      </p:sp>
      <p:sp>
        <p:nvSpPr>
          <p:cNvPr id="4" name="Slide Number Placeholder 3">
            <a:extLst>
              <a:ext uri="{FF2B5EF4-FFF2-40B4-BE49-F238E27FC236}">
                <a16:creationId xmlns:a16="http://schemas.microsoft.com/office/drawing/2014/main" id="{AF2597D9-B9F6-4876-641E-EA114F932E1B}"/>
              </a:ext>
            </a:extLst>
          </p:cNvPr>
          <p:cNvSpPr>
            <a:spLocks noGrp="1"/>
          </p:cNvSpPr>
          <p:nvPr>
            <p:ph type="sldNum" sz="quarter" idx="5"/>
          </p:nvPr>
        </p:nvSpPr>
        <p:spPr/>
        <p:txBody>
          <a:bodyPr/>
          <a:lstStyle/>
          <a:p>
            <a:fld id="{9920340D-206C-4C41-A35B-4D72CE2F2B89}" type="slidenum">
              <a:rPr lang="en-GB" smtClean="0"/>
              <a:t>91</a:t>
            </a:fld>
            <a:endParaRPr lang="en-GB"/>
          </a:p>
        </p:txBody>
      </p:sp>
    </p:spTree>
    <p:extLst>
      <p:ext uri="{BB962C8B-B14F-4D97-AF65-F5344CB8AC3E}">
        <p14:creationId xmlns:p14="http://schemas.microsoft.com/office/powerpoint/2010/main" val="15006364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92</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FD92E-161F-63E7-011E-DBD02569B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29812-B0B3-3992-1D89-988BB2CB0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31E5E-12F2-F534-1277-6FE8FC4EF2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8CBD52-DC47-381B-D77E-70631315FF2D}"/>
              </a:ext>
            </a:extLst>
          </p:cNvPr>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1313252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A0FFD4B0-9159-8D48-9C59-956E86C08EE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24601"/>
            <a:ext cx="9144000" cy="5137931"/>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50437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Option 5 Green">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769720E0-D698-5F42-AF67-74E1C999A3E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63886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4DC4DA7F-C0BF-A345-96A5-A61D13AE0B7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0980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25" name="BACKGROUND IMAGE">
            <a:extLst>
              <a:ext uri="{FF2B5EF4-FFF2-40B4-BE49-F238E27FC236}">
                <a16:creationId xmlns:a16="http://schemas.microsoft.com/office/drawing/2014/main" id="{D626228C-9E12-7340-977D-F48BB67DEA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45617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25" name="BACKGROUND IMAGE">
            <a:extLst>
              <a:ext uri="{FF2B5EF4-FFF2-40B4-BE49-F238E27FC236}">
                <a16:creationId xmlns:a16="http://schemas.microsoft.com/office/drawing/2014/main" id="{6672E05B-8780-C045-94C1-1BCBFAD7027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72644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F75485EA-9D62-5F49-9769-8E118236F12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9381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36D352E3-B478-244F-884D-70CCDAA9210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77989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40897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984DDA82-2029-3943-8C3A-C195DFC0A3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80805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06435158-31E2-7543-A29F-F72506E2D7E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41112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4AF41BBD-0D71-8C40-A89F-259189C9A5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7845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Option 2 Yellow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E99084B-0580-C247-BEE0-9D1F3337576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0"/>
            <a:ext cx="9144000" cy="5137931"/>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8006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Option 5 Green">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4B1A681-2E70-0344-8855-394ECF38A0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326686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50327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1A2E7624-5EF3-EA44-AD43-B1DC7FEE39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00355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10C48A06-0A1F-954D-829D-4C1E4A98950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01415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69B09CBA-4AC4-D64C-A1C2-1FC6C910E7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4449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DC60B778-8D96-4D47-BD16-B16AB0F5DB2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266098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dirty="0"/>
              <a:t>Click icon to add picture</a:t>
            </a:r>
            <a:endParaRPr lang="en-GB" dirty="0"/>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78545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EB912"/>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67594FC0-3308-1249-AB5A-1FC574EFD355}"/>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1C3437ED-F536-084E-BB10-4928099CF3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1" name="T LEVELS LOGO" descr="T Levels Professional Development">
            <a:extLst>
              <a:ext uri="{FF2B5EF4-FFF2-40B4-BE49-F238E27FC236}">
                <a16:creationId xmlns:a16="http://schemas.microsoft.com/office/drawing/2014/main" id="{6CC2D7EA-EDA1-D043-A54E-72AC5AAF0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6D843F5A-DA33-8B4E-9FD2-492A2FD31B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76A51659-C98D-9149-B758-B7D8DF54E4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1" name="T LEVELS LOGO" descr="T Levels Professional Development">
            <a:extLst>
              <a:ext uri="{FF2B5EF4-FFF2-40B4-BE49-F238E27FC236}">
                <a16:creationId xmlns:a16="http://schemas.microsoft.com/office/drawing/2014/main" id="{AD0D8A39-9D93-964B-A10E-3DF70661A7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22631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485D52BE-2C66-9A40-A0FF-6793C274E26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6875"/>
            <a:ext cx="9144000" cy="5137931"/>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0566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71F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71F8"/>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27A29B06-9920-6D45-A6DA-7A94FC1970C3}"/>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5B2018CF-28E6-7E40-8B36-5816332E0F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8B65EB05-402D-1748-8051-8034DA82D6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A06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A068"/>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8169A883-35CE-EB48-9D54-71F0DA23FA6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7979A1F8-F02D-4D49-8042-B87C70E1BF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CAE09B20-510C-9E46-8659-338E9FB136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71F8"/>
                </a:solidFill>
                <a:latin typeface="+mn-lt"/>
                <a:ea typeface="+mn-ea"/>
                <a:cs typeface="+mn-cs"/>
              </a:defRPr>
            </a:lvl1pPr>
          </a:lstStyle>
          <a:p>
            <a:pPr marL="0" lvl="0" indent="0" algn="l" defTabSz="914400" rtl="0" eaLnBrk="1" latinLnBrk="0" hangingPunct="1">
              <a:spcBef>
                <a:spcPct val="20000"/>
              </a:spcBef>
              <a:buFont typeface="+mj-lt"/>
              <a:buNone/>
            </a:pPr>
            <a:r>
              <a:rPr lang="en-US" dirty="0"/>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14"/>
          </p:nvPr>
        </p:nvSpPr>
        <p:spPr/>
        <p:txBody>
          <a:bodyPr/>
          <a:lstStyle/>
          <a:p>
            <a:r>
              <a:rPr lang="en-GB"/>
              <a:t>Education &amp; Training Foundation</a:t>
            </a:r>
            <a:endParaRPr lang="en-GB" dirty="0"/>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30460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6753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ivider 1">
    <p:bg>
      <p:bgPr>
        <a:solidFill>
          <a:srgbClr val="0071F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495165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ivider 2">
    <p:bg>
      <p:bgPr>
        <a:solidFill>
          <a:srgbClr val="00A06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2829714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FED04D8A-2191-444A-8B92-2289689D887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8386"/>
            <a:ext cx="9144000" cy="5137931"/>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408217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590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395805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79706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485138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10342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92217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dirty="0"/>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D1AF2D4C-9CD0-B44D-B5CD-04B37D98F8C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BFC11F3F-B757-9441-BCF0-F07A1DF6C9E3}"/>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7877960D-6F48-B34C-A702-9C399DDDF017}"/>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B5D7302D-1995-3244-AE9A-AF35EA94B3D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4482"/>
            <a:ext cx="9144000" cy="5137931"/>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564290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11" name="Logo" descr="Education and Training Foundation Logo">
            <a:extLst>
              <a:ext uri="{FF2B5EF4-FFF2-40B4-BE49-F238E27FC236}">
                <a16:creationId xmlns:a16="http://schemas.microsoft.com/office/drawing/2014/main" id="{7D7663F1-DFD6-1A44-A50B-2ABF86AF49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7" name="Rectangle 16">
            <a:extLst>
              <a:ext uri="{FF2B5EF4-FFF2-40B4-BE49-F238E27FC236}">
                <a16:creationId xmlns:a16="http://schemas.microsoft.com/office/drawing/2014/main" id="{69A22DD6-14BC-CF43-9722-8BD9FD568B6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8" name="Rectangle 17">
            <a:extLst>
              <a:ext uri="{FF2B5EF4-FFF2-40B4-BE49-F238E27FC236}">
                <a16:creationId xmlns:a16="http://schemas.microsoft.com/office/drawing/2014/main" id="{933E0F30-4DD6-0F46-9159-49E2CB38564A}"/>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1">
            <a:extLst>
              <a:ext uri="{FF2B5EF4-FFF2-40B4-BE49-F238E27FC236}">
                <a16:creationId xmlns:a16="http://schemas.microsoft.com/office/drawing/2014/main" id="{C54FB554-6C0F-7F41-B3B1-73F3D30F82BD}"/>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0" name="Subtitle 2">
            <a:extLst>
              <a:ext uri="{FF2B5EF4-FFF2-40B4-BE49-F238E27FC236}">
                <a16:creationId xmlns:a16="http://schemas.microsoft.com/office/drawing/2014/main" id="{19081514-9C2F-EE48-B61F-88BD493A9F3E}"/>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1" name="Web address" descr="www.ETFOUNDATION.CO.UK&#10;">
            <a:extLst>
              <a:ext uri="{FF2B5EF4-FFF2-40B4-BE49-F238E27FC236}">
                <a16:creationId xmlns:a16="http://schemas.microsoft.com/office/drawing/2014/main" id="{222C9268-0E9F-7F4E-AC14-BE45FFB3CD00}"/>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2" name="Thankyou">
            <a:extLst>
              <a:ext uri="{FF2B5EF4-FFF2-40B4-BE49-F238E27FC236}">
                <a16:creationId xmlns:a16="http://schemas.microsoft.com/office/drawing/2014/main" id="{9689DB92-3A2D-2346-92F6-716C7E5B3F6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EB912"/>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411980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278095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71F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4019845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A06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705932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2">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pic>
        <p:nvPicPr>
          <p:cNvPr id="9" name="Logo" descr="Education and Training Foundation Logo"/>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Tree>
    <p:extLst>
      <p:ext uri="{BB962C8B-B14F-4D97-AF65-F5344CB8AC3E}">
        <p14:creationId xmlns:p14="http://schemas.microsoft.com/office/powerpoint/2010/main" val="375484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FEB912"/>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949161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266975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71F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63767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Option 1 Red (Locked)">
    <p:spTree>
      <p:nvGrpSpPr>
        <p:cNvPr id="1" name=""/>
        <p:cNvGrpSpPr/>
        <p:nvPr/>
      </p:nvGrpSpPr>
      <p:grpSpPr>
        <a:xfrm>
          <a:off x="0" y="0"/>
          <a:ext cx="0" cy="0"/>
          <a:chOff x="0" y="0"/>
          <a:chExt cx="0" cy="0"/>
        </a:xfrm>
      </p:grpSpPr>
      <p:pic>
        <p:nvPicPr>
          <p:cNvPr id="16" name="BACKGROUND IMAGE">
            <a:extLst>
              <a:ext uri="{FF2B5EF4-FFF2-40B4-BE49-F238E27FC236}">
                <a16:creationId xmlns:a16="http://schemas.microsoft.com/office/drawing/2014/main" id="{A46F8847-44AC-F741-B1D7-375D33D5C39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961635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hank You">
    <p:bg>
      <p:bgPr>
        <a:solidFill>
          <a:srgbClr val="00A06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13270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BF4AED7B-D82D-F04A-B4CB-6C63ECF0E2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7438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B2B60F6C-EE8F-1745-8125-87FF48A8D87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66345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1E030DCF-B2F8-9B49-8C72-F6144F1EF0E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794496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649" r:id="rId11"/>
    <p:sldLayoutId id="2147483701" r:id="rId12"/>
    <p:sldLayoutId id="2147483690" r:id="rId13"/>
    <p:sldLayoutId id="2147483693" r:id="rId14"/>
    <p:sldLayoutId id="2147483697" r:id="rId15"/>
    <p:sldLayoutId id="2147483727" r:id="rId16"/>
    <p:sldLayoutId id="2147483728" r:id="rId17"/>
    <p:sldLayoutId id="2147483729" r:id="rId18"/>
    <p:sldLayoutId id="2147483730" r:id="rId19"/>
    <p:sldLayoutId id="2147483731" r:id="rId20"/>
    <p:sldLayoutId id="2147483747" r:id="rId21"/>
    <p:sldLayoutId id="2147483748" r:id="rId22"/>
    <p:sldLayoutId id="2147483749" r:id="rId23"/>
    <p:sldLayoutId id="2147483750" r:id="rId24"/>
    <p:sldLayoutId id="2147483751" r:id="rId25"/>
    <p:sldLayoutId id="2147483672" r:id="rId26"/>
    <p:sldLayoutId id="2147483698" r:id="rId27"/>
    <p:sldLayoutId id="2147483699" r:id="rId28"/>
    <p:sldLayoutId id="2147483680" r:id="rId29"/>
    <p:sldLayoutId id="2147483681" r:id="rId30"/>
    <p:sldLayoutId id="2147483660" r:id="rId31"/>
    <p:sldLayoutId id="2147483650" r:id="rId32"/>
    <p:sldLayoutId id="2147483661" r:id="rId33"/>
    <p:sldLayoutId id="2147483708" r:id="rId34"/>
    <p:sldLayoutId id="2147483753" r:id="rId35"/>
    <p:sldLayoutId id="2147483754" r:id="rId36"/>
    <p:sldLayoutId id="2147483755" r:id="rId37"/>
    <p:sldLayoutId id="2147483756" r:id="rId38"/>
    <p:sldLayoutId id="2147483665" r:id="rId39"/>
    <p:sldLayoutId id="2147483664" r:id="rId40"/>
    <p:sldLayoutId id="2147483757" r:id="rId41"/>
    <p:sldLayoutId id="2147483758" r:id="rId42"/>
    <p:sldLayoutId id="2147483759" r:id="rId43"/>
    <p:sldLayoutId id="2147483760" r:id="rId44"/>
    <p:sldLayoutId id="2147483761" r:id="rId45"/>
    <p:sldLayoutId id="2147483762" r:id="rId46"/>
    <p:sldLayoutId id="2147483668" r:id="rId47"/>
    <p:sldLayoutId id="2147483666" r:id="rId48"/>
    <p:sldLayoutId id="2147483671" r:id="rId49"/>
    <p:sldLayoutId id="2147483669" r:id="rId50"/>
    <p:sldLayoutId id="2147483670"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Lst>
  <p:hf hdr="0" ft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40.xml"/><Relationship Id="rId4" Type="http://schemas.openxmlformats.org/officeDocument/2006/relationships/hyperlink" Target="https://www.youtube.com/watch?v=DQ6pxPvTggs"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hyperlink" Target="https://app.7taps.com/bmqmxIJ8DxC9" TargetMode="External"/><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1.xml"/><Relationship Id="rId1" Type="http://schemas.openxmlformats.org/officeDocument/2006/relationships/slideLayout" Target="../slideLayouts/slideLayout40.xml"/><Relationship Id="rId5" Type="http://schemas.openxmlformats.org/officeDocument/2006/relationships/image" Target="../media/image38.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D1F95F-D16E-774B-BA41-5586864A7E03}"/>
              </a:ext>
              <a:ext uri="{C183D7F6-B498-43B3-948B-1728B52AA6E4}">
                <adec:decorative xmlns:adec="http://schemas.microsoft.com/office/drawing/2017/decorative" val="1"/>
              </a:ext>
            </a:extLst>
          </p:cNvPr>
          <p:cNvSpPr>
            <a:spLocks noGrp="1"/>
          </p:cNvSpPr>
          <p:nvPr>
            <p:ph type="subTitle" idx="1"/>
          </p:nvPr>
        </p:nvSpPr>
        <p:spPr/>
        <p:txBody>
          <a:bodyPr/>
          <a:lstStyle/>
          <a:p>
            <a:r>
              <a:rPr lang="en-US" dirty="0"/>
              <a:t>Presenter name</a:t>
            </a:r>
          </a:p>
        </p:txBody>
      </p:sp>
      <p:sp>
        <p:nvSpPr>
          <p:cNvPr id="4" name="Text Placeholder 3">
            <a:extLst>
              <a:ext uri="{FF2B5EF4-FFF2-40B4-BE49-F238E27FC236}">
                <a16:creationId xmlns:a16="http://schemas.microsoft.com/office/drawing/2014/main" id="{EB4CC04C-4404-2344-B3AF-3A1327FC7224}"/>
              </a:ext>
              <a:ext uri="{C183D7F6-B498-43B3-948B-1728B52AA6E4}">
                <adec:decorative xmlns:adec="http://schemas.microsoft.com/office/drawing/2017/decorative" val="1"/>
              </a:ext>
            </a:extLst>
          </p:cNvPr>
          <p:cNvSpPr>
            <a:spLocks noGrp="1"/>
          </p:cNvSpPr>
          <p:nvPr>
            <p:ph type="body" sz="quarter" idx="14"/>
          </p:nvPr>
        </p:nvSpPr>
        <p:spPr/>
        <p:txBody>
          <a:bodyPr/>
          <a:lstStyle/>
          <a:p>
            <a:r>
              <a:rPr lang="en-US" dirty="0"/>
              <a:t>Time and date</a:t>
            </a:r>
          </a:p>
        </p:txBody>
      </p:sp>
      <p:sp>
        <p:nvSpPr>
          <p:cNvPr id="5" name="Text Placeholder 4">
            <a:extLst>
              <a:ext uri="{FF2B5EF4-FFF2-40B4-BE49-F238E27FC236}">
                <a16:creationId xmlns:a16="http://schemas.microsoft.com/office/drawing/2014/main" id="{6B4643D2-5B40-084D-AF5C-E1AE7B10AF17}"/>
              </a:ext>
              <a:ext uri="{C183D7F6-B498-43B3-948B-1728B52AA6E4}">
                <adec:decorative xmlns:adec="http://schemas.microsoft.com/office/drawing/2017/decorative" val="1"/>
              </a:ext>
            </a:extLst>
          </p:cNvPr>
          <p:cNvSpPr>
            <a:spLocks noGrp="1"/>
          </p:cNvSpPr>
          <p:nvPr>
            <p:ph type="body" sz="quarter" idx="15"/>
          </p:nvPr>
        </p:nvSpPr>
        <p:spPr/>
        <p:txBody>
          <a:bodyPr/>
          <a:lstStyle/>
          <a:p>
            <a:r>
              <a:rPr lang="en-US" dirty="0"/>
              <a:t>Location</a:t>
            </a:r>
          </a:p>
        </p:txBody>
      </p:sp>
      <p:sp>
        <p:nvSpPr>
          <p:cNvPr id="7" name="Title 6">
            <a:extLst>
              <a:ext uri="{FF2B5EF4-FFF2-40B4-BE49-F238E27FC236}">
                <a16:creationId xmlns:a16="http://schemas.microsoft.com/office/drawing/2014/main" id="{4FD3516B-644D-CEAE-C42D-443C1368938D}"/>
              </a:ext>
            </a:extLst>
          </p:cNvPr>
          <p:cNvSpPr>
            <a:spLocks noGrp="1"/>
          </p:cNvSpPr>
          <p:nvPr>
            <p:ph type="ctrTitle"/>
          </p:nvPr>
        </p:nvSpPr>
        <p:spPr/>
        <p:txBody>
          <a:bodyPr>
            <a:noAutofit/>
          </a:bodyPr>
          <a:lstStyle/>
          <a:p>
            <a:pPr>
              <a:lnSpc>
                <a:spcPts val="1800"/>
              </a:lnSpc>
            </a:pPr>
            <a:r>
              <a:rPr lang="en-GB" sz="1800" b="1" dirty="0">
                <a:solidFill>
                  <a:schemeClr val="accent6"/>
                </a:solidFill>
                <a:effectLst/>
                <a:latin typeface="Arial" panose="020B0604020202020204" pitchFamily="34" charset="0"/>
                <a:ea typeface="Calibri" panose="020F0502020204030204" pitchFamily="34" charset="0"/>
              </a:rPr>
              <a:t>T Level in Craft and Design</a:t>
            </a:r>
            <a:br>
              <a:rPr lang="en-GB" sz="1800" b="1" dirty="0">
                <a:solidFill>
                  <a:schemeClr val="accent6"/>
                </a:solidFill>
                <a:effectLst/>
                <a:latin typeface="Arial" panose="020B0604020202020204" pitchFamily="34" charset="0"/>
                <a:ea typeface="Calibri" panose="020F0502020204030204" pitchFamily="34" charset="0"/>
              </a:rPr>
            </a:br>
            <a:br>
              <a:rPr lang="en-GB" sz="1800" b="1" dirty="0">
                <a:solidFill>
                  <a:schemeClr val="accent6"/>
                </a:solidFill>
                <a:effectLst/>
                <a:latin typeface="Arial" panose="020B0604020202020204" pitchFamily="34" charset="0"/>
                <a:ea typeface="Calibri" panose="020F0502020204030204" pitchFamily="34" charset="0"/>
              </a:rPr>
            </a:br>
            <a:r>
              <a:rPr lang="en-GB" sz="1800" b="1" dirty="0">
                <a:solidFill>
                  <a:schemeClr val="accent6"/>
                </a:solidFill>
                <a:effectLst/>
                <a:latin typeface="Arial" panose="020B0604020202020204" pitchFamily="34" charset="0"/>
                <a:ea typeface="Calibri" panose="020F0502020204030204" pitchFamily="34" charset="0"/>
              </a:rPr>
              <a:t>Materials to support the development of contextualisation of maths content</a:t>
            </a:r>
            <a:br>
              <a:rPr lang="en-GB" sz="1800" b="1" dirty="0">
                <a:solidFill>
                  <a:schemeClr val="accent6"/>
                </a:solidFill>
                <a:effectLst/>
                <a:latin typeface="Arial" panose="020B0604020202020204" pitchFamily="34" charset="0"/>
                <a:ea typeface="Calibri" panose="020F0502020204030204" pitchFamily="34" charset="0"/>
              </a:rPr>
            </a:br>
            <a:endParaRPr lang="en-US" dirty="0">
              <a:solidFill>
                <a:schemeClr val="accent6"/>
              </a:solidFill>
            </a:endParaRP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AD89-4FA6-B197-AED4-670014458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0D796-EF8C-7053-5EA6-4ABC14A4EF54}"/>
              </a:ext>
            </a:extLst>
          </p:cNvPr>
          <p:cNvSpPr>
            <a:spLocks noGrp="1"/>
          </p:cNvSpPr>
          <p:nvPr>
            <p:ph type="title"/>
          </p:nvPr>
        </p:nvSpPr>
        <p:spPr>
          <a:xfrm>
            <a:off x="232950" y="249900"/>
            <a:ext cx="8437563" cy="699425"/>
          </a:xfrm>
        </p:spPr>
        <p:txBody>
          <a:bodyPr anchor="t">
            <a:normAutofit/>
          </a:bodyPr>
          <a:lstStyle/>
          <a:p>
            <a:r>
              <a:rPr lang="en-GB" dirty="0"/>
              <a:t>L1: </a:t>
            </a:r>
            <a:r>
              <a:rPr lang="en-GB" dirty="0">
                <a:effectLst/>
              </a:rPr>
              <a:t>Employment models</a:t>
            </a:r>
            <a:r>
              <a:rPr lang="en-GB" dirty="0"/>
              <a:t>: C</a:t>
            </a:r>
            <a:r>
              <a:rPr lang="en-GB" dirty="0">
                <a:effectLst/>
              </a:rPr>
              <a:t>areer path activity </a:t>
            </a:r>
            <a:endParaRPr lang="en-GB" dirty="0"/>
          </a:p>
        </p:txBody>
      </p:sp>
      <p:sp>
        <p:nvSpPr>
          <p:cNvPr id="2052" name="Content Placeholder 2051">
            <a:extLst>
              <a:ext uri="{FF2B5EF4-FFF2-40B4-BE49-F238E27FC236}">
                <a16:creationId xmlns:a16="http://schemas.microsoft.com/office/drawing/2014/main" id="{642C28D3-4B44-0E02-B2AA-72ED29713809}"/>
              </a:ext>
            </a:extLst>
          </p:cNvPr>
          <p:cNvSpPr>
            <a:spLocks noGrp="1"/>
          </p:cNvSpPr>
          <p:nvPr>
            <p:ph type="body" sz="quarter" idx="13"/>
          </p:nvPr>
        </p:nvSpPr>
        <p:spPr>
          <a:xfrm>
            <a:off x="233363" y="1438717"/>
            <a:ext cx="4122737" cy="3293274"/>
          </a:xfrm>
        </p:spPr>
        <p:txBody>
          <a:bodyPr>
            <a:normAutofit/>
          </a:bodyPr>
          <a:lstStyle/>
          <a:p>
            <a:pPr>
              <a:lnSpc>
                <a:spcPct val="120000"/>
              </a:lnSpc>
              <a:spcAft>
                <a:spcPts val="600"/>
              </a:spcAft>
            </a:pPr>
            <a:r>
              <a:rPr lang="en-GB" sz="2400" b="0" dirty="0"/>
              <a:t>Go through the guidance questions.</a:t>
            </a:r>
          </a:p>
          <a:p>
            <a:pPr>
              <a:spcAft>
                <a:spcPts val="600"/>
              </a:spcAft>
            </a:pPr>
            <a:endParaRPr lang="en-GB" dirty="0"/>
          </a:p>
          <a:p>
            <a:pPr>
              <a:spcAft>
                <a:spcPts val="600"/>
              </a:spcAft>
            </a:pPr>
            <a:endParaRPr lang="en-GB" dirty="0"/>
          </a:p>
        </p:txBody>
      </p:sp>
      <p:sp>
        <p:nvSpPr>
          <p:cNvPr id="4" name="Slide Number Placeholder 3">
            <a:extLst>
              <a:ext uri="{FF2B5EF4-FFF2-40B4-BE49-F238E27FC236}">
                <a16:creationId xmlns:a16="http://schemas.microsoft.com/office/drawing/2014/main" id="{FF1AED47-0C97-9658-4EF7-8163A3DB8E84}"/>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10</a:t>
            </a:fld>
            <a:endParaRPr lang="en-GB"/>
          </a:p>
        </p:txBody>
      </p:sp>
      <p:sp>
        <p:nvSpPr>
          <p:cNvPr id="5" name="TextBox 4">
            <a:extLst>
              <a:ext uri="{FF2B5EF4-FFF2-40B4-BE49-F238E27FC236}">
                <a16:creationId xmlns:a16="http://schemas.microsoft.com/office/drawing/2014/main" id="{372749AC-363C-3382-2F36-680E4A004D7F}"/>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44611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AD89-4FA6-B197-AED4-670014458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0D796-EF8C-7053-5EA6-4ABC14A4EF54}"/>
              </a:ext>
            </a:extLst>
          </p:cNvPr>
          <p:cNvSpPr>
            <a:spLocks noGrp="1"/>
          </p:cNvSpPr>
          <p:nvPr>
            <p:ph type="title"/>
          </p:nvPr>
        </p:nvSpPr>
        <p:spPr>
          <a:xfrm>
            <a:off x="232950" y="249900"/>
            <a:ext cx="8437563" cy="699425"/>
          </a:xfrm>
        </p:spPr>
        <p:txBody>
          <a:bodyPr anchor="t">
            <a:normAutofit/>
          </a:bodyPr>
          <a:lstStyle/>
          <a:p>
            <a:r>
              <a:rPr lang="en-GB" dirty="0"/>
              <a:t>L1: </a:t>
            </a:r>
            <a:r>
              <a:rPr lang="en-GB" dirty="0">
                <a:effectLst/>
              </a:rPr>
              <a:t>Employment models: </a:t>
            </a:r>
            <a:r>
              <a:rPr lang="en-GB" dirty="0"/>
              <a:t>C</a:t>
            </a:r>
            <a:r>
              <a:rPr lang="en-GB" dirty="0">
                <a:effectLst/>
              </a:rPr>
              <a:t>areer path template </a:t>
            </a:r>
            <a:endParaRPr lang="en-GB" dirty="0"/>
          </a:p>
        </p:txBody>
      </p:sp>
      <p:sp>
        <p:nvSpPr>
          <p:cNvPr id="2052" name="Content Placeholder 2051">
            <a:extLst>
              <a:ext uri="{FF2B5EF4-FFF2-40B4-BE49-F238E27FC236}">
                <a16:creationId xmlns:a16="http://schemas.microsoft.com/office/drawing/2014/main" id="{642C28D3-4B44-0E02-B2AA-72ED29713809}"/>
              </a:ext>
            </a:extLst>
          </p:cNvPr>
          <p:cNvSpPr>
            <a:spLocks noGrp="1"/>
          </p:cNvSpPr>
          <p:nvPr>
            <p:ph type="body" sz="quarter" idx="13"/>
          </p:nvPr>
        </p:nvSpPr>
        <p:spPr>
          <a:xfrm>
            <a:off x="233363" y="1438717"/>
            <a:ext cx="4122737" cy="3293274"/>
          </a:xfrm>
        </p:spPr>
        <p:txBody>
          <a:bodyPr>
            <a:normAutofit/>
          </a:bodyPr>
          <a:lstStyle/>
          <a:p>
            <a:pPr>
              <a:lnSpc>
                <a:spcPct val="120000"/>
              </a:lnSpc>
              <a:spcAft>
                <a:spcPts val="600"/>
              </a:spcAft>
            </a:pPr>
            <a:r>
              <a:rPr lang="en-GB" sz="2400" b="0" dirty="0"/>
              <a:t>Complete the template with the use of the career path guidance points.</a:t>
            </a:r>
          </a:p>
          <a:p>
            <a:pPr>
              <a:spcAft>
                <a:spcPts val="600"/>
              </a:spcAft>
            </a:pPr>
            <a:endParaRPr lang="en-GB" dirty="0"/>
          </a:p>
          <a:p>
            <a:pPr>
              <a:spcAft>
                <a:spcPts val="600"/>
              </a:spcAft>
            </a:pPr>
            <a:endParaRPr lang="en-GB" dirty="0"/>
          </a:p>
        </p:txBody>
      </p:sp>
      <p:sp>
        <p:nvSpPr>
          <p:cNvPr id="4" name="Slide Number Placeholder 3">
            <a:extLst>
              <a:ext uri="{FF2B5EF4-FFF2-40B4-BE49-F238E27FC236}">
                <a16:creationId xmlns:a16="http://schemas.microsoft.com/office/drawing/2014/main" id="{FF1AED47-0C97-9658-4EF7-8163A3DB8E84}"/>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11</a:t>
            </a:fld>
            <a:endParaRPr lang="en-GB"/>
          </a:p>
        </p:txBody>
      </p:sp>
      <p:sp>
        <p:nvSpPr>
          <p:cNvPr id="6" name="TextBox 5">
            <a:extLst>
              <a:ext uri="{FF2B5EF4-FFF2-40B4-BE49-F238E27FC236}">
                <a16:creationId xmlns:a16="http://schemas.microsoft.com/office/drawing/2014/main" id="{CE911E67-1006-F6C4-70B8-4F78F057EAD7}"/>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12368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05BB-0CE4-4390-30ED-19EF4B6FE7A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1C599D3-D70A-5BAD-440B-0D15F2442F8A}"/>
              </a:ext>
            </a:extLst>
          </p:cNvPr>
          <p:cNvSpPr>
            <a:spLocks noGrp="1"/>
          </p:cNvSpPr>
          <p:nvPr>
            <p:ph type="title"/>
          </p:nvPr>
        </p:nvSpPr>
        <p:spPr>
          <a:xfrm>
            <a:off x="232950" y="249900"/>
            <a:ext cx="8437563" cy="699425"/>
          </a:xfrm>
        </p:spPr>
        <p:txBody>
          <a:bodyPr anchor="t">
            <a:normAutofit/>
          </a:bodyPr>
          <a:lstStyle/>
          <a:p>
            <a:r>
              <a:rPr lang="en-GB" sz="1900" dirty="0"/>
              <a:t>L1: </a:t>
            </a:r>
            <a:r>
              <a:rPr lang="en-GB" sz="1900" dirty="0">
                <a:effectLst/>
              </a:rPr>
              <a:t>Employment models: Summarise key points.</a:t>
            </a:r>
            <a:br>
              <a:rPr lang="en-GB" sz="1900" dirty="0">
                <a:effectLst/>
              </a:rPr>
            </a:br>
            <a:endParaRPr lang="en-GB" sz="1900" dirty="0"/>
          </a:p>
        </p:txBody>
      </p:sp>
      <p:sp>
        <p:nvSpPr>
          <p:cNvPr id="5" name="Text Placeholder 4">
            <a:extLst>
              <a:ext uri="{FF2B5EF4-FFF2-40B4-BE49-F238E27FC236}">
                <a16:creationId xmlns:a16="http://schemas.microsoft.com/office/drawing/2014/main" id="{646D9DA1-0D71-6253-E979-14A39B707860}"/>
              </a:ext>
            </a:extLst>
          </p:cNvPr>
          <p:cNvSpPr>
            <a:spLocks noGrp="1"/>
          </p:cNvSpPr>
          <p:nvPr>
            <p:ph type="body" sz="quarter" idx="13"/>
          </p:nvPr>
        </p:nvSpPr>
        <p:spPr>
          <a:xfrm>
            <a:off x="233363" y="1419623"/>
            <a:ext cx="4122737" cy="3096344"/>
          </a:xfrm>
        </p:spPr>
        <p:txBody>
          <a:bodyPr>
            <a:normAutofit/>
          </a:bodyPr>
          <a:lstStyle/>
          <a:p>
            <a:pPr marL="0" lvl="1" indent="0">
              <a:lnSpc>
                <a:spcPct val="130000"/>
              </a:lnSpc>
              <a:spcBef>
                <a:spcPts val="0"/>
              </a:spcBef>
              <a:buNone/>
            </a:pPr>
            <a:r>
              <a:rPr lang="en-GB" sz="2400" dirty="0"/>
              <a:t>R</a:t>
            </a:r>
            <a:r>
              <a:rPr lang="en-GB" sz="2400" dirty="0">
                <a:effectLst/>
              </a:rPr>
              <a:t>eflect on </a:t>
            </a:r>
            <a:r>
              <a:rPr lang="en-GB" sz="2400" dirty="0"/>
              <a:t>you</a:t>
            </a:r>
            <a:r>
              <a:rPr lang="en-GB" sz="2400" dirty="0">
                <a:effectLst/>
              </a:rPr>
              <a:t>r goals and preferences in choosing an employment model.</a:t>
            </a:r>
          </a:p>
          <a:p>
            <a:pPr marL="0" lvl="1" indent="0">
              <a:lnSpc>
                <a:spcPct val="130000"/>
              </a:lnSpc>
              <a:buNone/>
            </a:pPr>
            <a:r>
              <a:rPr lang="en-GB" sz="2400" dirty="0">
                <a:effectLst/>
              </a:rPr>
              <a:t>Record your thoughts in your journal.</a:t>
            </a:r>
          </a:p>
        </p:txBody>
      </p:sp>
      <p:pic>
        <p:nvPicPr>
          <p:cNvPr id="6" name="Picture 5">
            <a:extLst>
              <a:ext uri="{FF2B5EF4-FFF2-40B4-BE49-F238E27FC236}">
                <a16:creationId xmlns:a16="http://schemas.microsoft.com/office/drawing/2014/main" id="{8ED6CB88-7738-C667-F835-573A030D94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6769" y="1059582"/>
            <a:ext cx="2690039" cy="3672409"/>
          </a:xfrm>
          <a:prstGeom prst="rect">
            <a:avLst/>
          </a:prstGeom>
          <a:noFill/>
        </p:spPr>
      </p:pic>
      <p:sp>
        <p:nvSpPr>
          <p:cNvPr id="4" name="Slide Number Placeholder 3">
            <a:extLst>
              <a:ext uri="{FF2B5EF4-FFF2-40B4-BE49-F238E27FC236}">
                <a16:creationId xmlns:a16="http://schemas.microsoft.com/office/drawing/2014/main" id="{5E22E1EF-8C51-6FE5-2A2F-DB22493F508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12</a:t>
            </a:fld>
            <a:endParaRPr lang="en-GB"/>
          </a:p>
        </p:txBody>
      </p:sp>
      <p:sp>
        <p:nvSpPr>
          <p:cNvPr id="7" name="TextBox 6">
            <a:extLst>
              <a:ext uri="{FF2B5EF4-FFF2-40B4-BE49-F238E27FC236}">
                <a16:creationId xmlns:a16="http://schemas.microsoft.com/office/drawing/2014/main" id="{9E93D74A-58CB-F306-8EBC-228DDA8C8565}"/>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90782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800" dirty="0">
                <a:ea typeface="+mn-lt"/>
                <a:cs typeface="+mn-lt"/>
              </a:rPr>
              <a:t>Taxation</a:t>
            </a:r>
            <a:endParaRPr lang="en-US" sz="2800" dirty="0"/>
          </a:p>
        </p:txBody>
      </p:sp>
    </p:spTree>
    <p:extLst>
      <p:ext uri="{BB962C8B-B14F-4D97-AF65-F5344CB8AC3E}">
        <p14:creationId xmlns:p14="http://schemas.microsoft.com/office/powerpoint/2010/main" val="32567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L2: Taxation</a:t>
            </a:r>
          </a:p>
        </p:txBody>
      </p:sp>
      <p:sp>
        <p:nvSpPr>
          <p:cNvPr id="5" name="Text Placeholder 4"/>
          <p:cNvSpPr>
            <a:spLocks noGrp="1"/>
          </p:cNvSpPr>
          <p:nvPr>
            <p:ph type="body" sz="quarter" idx="12"/>
          </p:nvPr>
        </p:nvSpPr>
        <p:spPr>
          <a:ln w="38100">
            <a:solidFill>
              <a:srgbClr val="C00000"/>
            </a:solidFill>
          </a:ln>
        </p:spPr>
        <p:txBody>
          <a:bodyPr/>
          <a:lstStyle/>
          <a:p>
            <a:pPr marL="270000" lvl="2" indent="0">
              <a:lnSpc>
                <a:spcPct val="100000"/>
              </a:lnSpc>
              <a:buNone/>
            </a:pPr>
            <a:r>
              <a:rPr lang="en-GB" sz="2800" dirty="0">
                <a:solidFill>
                  <a:srgbClr val="FF0000"/>
                </a:solidFill>
                <a:ea typeface="Calibri" panose="020F0502020204030204" pitchFamily="34" charset="0"/>
                <a:cs typeface="Times New Roman" panose="02020603050405020304" pitchFamily="18" charset="0"/>
              </a:rPr>
              <a:t>T</a:t>
            </a:r>
            <a:r>
              <a:rPr lang="en-GB" sz="2800" dirty="0">
                <a:solidFill>
                  <a:srgbClr val="FF0000"/>
                </a:solidFill>
                <a:effectLst/>
                <a:ea typeface="Calibri" panose="020F0502020204030204" pitchFamily="34" charset="0"/>
                <a:cs typeface="Times New Roman" panose="02020603050405020304" pitchFamily="18" charset="0"/>
              </a:rPr>
              <a:t>ax implications in the textile and fashion industry.</a:t>
            </a:r>
          </a:p>
          <a:p>
            <a:pPr lvl="2">
              <a:lnSpc>
                <a:spcPct val="100000"/>
              </a:lnSpc>
            </a:pPr>
            <a:endParaRPr lang="en-GB" sz="2800" dirty="0">
              <a:solidFill>
                <a:srgbClr val="FF0000"/>
              </a:solidFill>
              <a:ea typeface="Calibri" panose="020F0502020204030204" pitchFamily="34" charset="0"/>
              <a:cs typeface="Times New Roman" panose="02020603050405020304" pitchFamily="18" charset="0"/>
            </a:endParaRPr>
          </a:p>
          <a:p>
            <a:pPr marL="270000" lvl="2" indent="0">
              <a:lnSpc>
                <a:spcPct val="100000"/>
              </a:lnSpc>
              <a:buNone/>
            </a:pPr>
            <a:r>
              <a:rPr lang="en-GB" sz="2800" dirty="0">
                <a:effectLst/>
                <a:ea typeface="Calibri" panose="020F0502020204030204" pitchFamily="34" charset="0"/>
                <a:cs typeface="Times New Roman" panose="02020603050405020304" pitchFamily="18" charset="0"/>
              </a:rPr>
              <a:t>Why is it important to understand tax implications in </a:t>
            </a:r>
            <a:r>
              <a:rPr lang="en-GB" sz="2800" dirty="0">
                <a:ea typeface="Calibri" panose="020F0502020204030204" pitchFamily="34" charset="0"/>
                <a:cs typeface="Times New Roman" panose="02020603050405020304" pitchFamily="18" charset="0"/>
              </a:rPr>
              <a:t>industry?</a:t>
            </a:r>
          </a:p>
          <a:p>
            <a:pPr marL="270000" lvl="2" indent="0">
              <a:lnSpc>
                <a:spcPct val="100000"/>
              </a:lnSpc>
              <a:buNone/>
            </a:pPr>
            <a:endParaRPr lang="en-GB" sz="2800" dirty="0">
              <a:effectLst/>
              <a:ea typeface="Calibri" panose="020F0502020204030204" pitchFamily="34" charset="0"/>
              <a:cs typeface="Times New Roman" panose="02020603050405020304" pitchFamily="18" charset="0"/>
            </a:endParaRPr>
          </a:p>
          <a:p>
            <a:pPr marL="270000" lvl="2" indent="0">
              <a:lnSpc>
                <a:spcPct val="100000"/>
              </a:lnSpc>
              <a:buNone/>
            </a:pPr>
            <a:r>
              <a:rPr lang="en-GB" sz="2800" dirty="0">
                <a:ea typeface="Calibri" panose="020F0502020204030204" pitchFamily="34" charset="0"/>
                <a:cs typeface="Times New Roman" panose="02020603050405020304" pitchFamily="18" charset="0"/>
              </a:rPr>
              <a:t>What type of tax do you need to consider?</a:t>
            </a:r>
            <a:endParaRPr lang="en-GB" sz="2800" dirty="0">
              <a:effectLst/>
              <a:ea typeface="Calibri" panose="020F0502020204030204" pitchFamily="34" charset="0"/>
              <a:cs typeface="Times New Roman" panose="02020603050405020304" pitchFamily="18" charset="0"/>
            </a:endParaRPr>
          </a:p>
          <a:p>
            <a:endParaRPr lang="en-GB" sz="2800" dirty="0">
              <a:solidFill>
                <a:srgbClr val="FF0000"/>
              </a:solidFill>
              <a:effectLst/>
              <a:ea typeface="Calibri" panose="020F0502020204030204" pitchFamily="34" charset="0"/>
              <a:cs typeface="Times New Roman" panose="02020603050405020304" pitchFamily="18" charset="0"/>
            </a:endParaRPr>
          </a:p>
          <a:p>
            <a:br>
              <a:rPr lang="en-GB" dirty="0"/>
            </a:br>
            <a:endParaRPr lang="en-GB" dirty="0">
              <a:solidFill>
                <a:srgbClr val="E51C41"/>
              </a:solidFill>
            </a:endParaRPr>
          </a:p>
          <a:p>
            <a:r>
              <a:rPr lang="en-GB" dirty="0">
                <a:solidFill>
                  <a:srgbClr val="E51C41"/>
                </a:solidFill>
              </a:rPr>
              <a:t> </a:t>
            </a:r>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a:t>
            </a:fld>
            <a:endParaRPr lang="en-GB"/>
          </a:p>
        </p:txBody>
      </p:sp>
      <p:pic>
        <p:nvPicPr>
          <p:cNvPr id="2" name="Picture 1">
            <a:extLst>
              <a:ext uri="{FF2B5EF4-FFF2-40B4-BE49-F238E27FC236}">
                <a16:creationId xmlns:a16="http://schemas.microsoft.com/office/drawing/2014/main" id="{A9EF2820-7C94-4639-B69E-4EEC10489779}"/>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778883" y="123478"/>
            <a:ext cx="1257613" cy="676746"/>
          </a:xfrm>
          <a:prstGeom prst="rect">
            <a:avLst/>
          </a:prstGeom>
        </p:spPr>
      </p:pic>
      <p:sp>
        <p:nvSpPr>
          <p:cNvPr id="7" name="TextBox 6">
            <a:extLst>
              <a:ext uri="{FF2B5EF4-FFF2-40B4-BE49-F238E27FC236}">
                <a16:creationId xmlns:a16="http://schemas.microsoft.com/office/drawing/2014/main" id="{AF68CE69-DA11-95BE-B106-0DC71FFD7909}"/>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62317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D0900-221A-8F67-F2B0-644AFEC36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7EB0F-0B19-F7E5-01CE-E969A9DEB226}"/>
              </a:ext>
            </a:extLst>
          </p:cNvPr>
          <p:cNvSpPr>
            <a:spLocks noGrp="1"/>
          </p:cNvSpPr>
          <p:nvPr>
            <p:ph type="title"/>
          </p:nvPr>
        </p:nvSpPr>
        <p:spPr>
          <a:xfrm>
            <a:off x="232950" y="249900"/>
            <a:ext cx="8437563" cy="699425"/>
          </a:xfrm>
        </p:spPr>
        <p:txBody>
          <a:bodyPr/>
          <a:lstStyle/>
          <a:p>
            <a:r>
              <a:rPr lang="en-GB" dirty="0"/>
              <a:t>L2: Taxation</a:t>
            </a:r>
          </a:p>
        </p:txBody>
      </p:sp>
      <p:sp>
        <p:nvSpPr>
          <p:cNvPr id="5" name="Text Placeholder 4">
            <a:extLst>
              <a:ext uri="{FF2B5EF4-FFF2-40B4-BE49-F238E27FC236}">
                <a16:creationId xmlns:a16="http://schemas.microsoft.com/office/drawing/2014/main" id="{BAE3920A-1410-5384-A8C4-1FAC676A3990}"/>
              </a:ext>
            </a:extLst>
          </p:cNvPr>
          <p:cNvSpPr>
            <a:spLocks noGrp="1"/>
          </p:cNvSpPr>
          <p:nvPr>
            <p:ph type="body" sz="quarter" idx="12"/>
          </p:nvPr>
        </p:nvSpPr>
        <p:spPr>
          <a:xfrm>
            <a:off x="234000" y="986400"/>
            <a:ext cx="3329888" cy="3601574"/>
          </a:xfrm>
        </p:spPr>
        <p:txBody>
          <a:bodyPr/>
          <a:lstStyle/>
          <a:p>
            <a:pPr>
              <a:lnSpc>
                <a:spcPct val="100000"/>
              </a:lnSpc>
            </a:pPr>
            <a:r>
              <a:rPr lang="en-GB" dirty="0">
                <a:solidFill>
                  <a:srgbClr val="E51C41"/>
                </a:solidFill>
              </a:rPr>
              <a:t>Understanding tax implications is crucial for sustainable business operations in the textile and fashion industry.</a:t>
            </a:r>
          </a:p>
        </p:txBody>
      </p:sp>
      <p:sp>
        <p:nvSpPr>
          <p:cNvPr id="6" name="Content Placeholder 5">
            <a:extLst>
              <a:ext uri="{FF2B5EF4-FFF2-40B4-BE49-F238E27FC236}">
                <a16:creationId xmlns:a16="http://schemas.microsoft.com/office/drawing/2014/main" id="{4190BFD9-0C49-3451-2FE6-88771F7AE8E7}"/>
              </a:ext>
            </a:extLst>
          </p:cNvPr>
          <p:cNvSpPr>
            <a:spLocks noGrp="1"/>
          </p:cNvSpPr>
          <p:nvPr>
            <p:ph sz="quarter" idx="13"/>
          </p:nvPr>
        </p:nvSpPr>
        <p:spPr>
          <a:xfrm>
            <a:off x="3419872" y="771550"/>
            <a:ext cx="5544616" cy="3600450"/>
          </a:xfrm>
          <a:ln w="38100">
            <a:solidFill>
              <a:srgbClr val="C00000"/>
            </a:solidFill>
          </a:ln>
        </p:spPr>
        <p:txBody>
          <a:bodyPr/>
          <a:lstStyle/>
          <a:p>
            <a:pPr lvl="2">
              <a:lnSpc>
                <a:spcPct val="120000"/>
              </a:lnSpc>
              <a:buFont typeface="Arial" panose="020B0604020202020204" pitchFamily="34" charset="0"/>
              <a:buChar char="•"/>
            </a:pPr>
            <a:endParaRPr lang="en-GB" dirty="0"/>
          </a:p>
          <a:p>
            <a:pPr marL="252000" lvl="1">
              <a:lnSpc>
                <a:spcPct val="120000"/>
              </a:lnSpc>
              <a:buFont typeface="Arial" panose="020B0604020202020204" pitchFamily="34" charset="0"/>
              <a:buChar char="•"/>
            </a:pPr>
            <a:r>
              <a:rPr lang="en-GB" sz="1400" dirty="0"/>
              <a:t>VAT (Value Added Tax) impacts pricing and profitability of goods and services.</a:t>
            </a:r>
          </a:p>
          <a:p>
            <a:pPr marL="252000" lvl="1">
              <a:lnSpc>
                <a:spcPct val="120000"/>
              </a:lnSpc>
              <a:buFont typeface="Arial" panose="020B0604020202020204" pitchFamily="34" charset="0"/>
              <a:buChar char="•"/>
            </a:pPr>
            <a:r>
              <a:rPr lang="en-GB" sz="1400" dirty="0"/>
              <a:t>Personal tax affects individuals' income from employment or self-employment within the industry.</a:t>
            </a:r>
          </a:p>
          <a:p>
            <a:pPr marL="252000" lvl="1">
              <a:lnSpc>
                <a:spcPct val="120000"/>
              </a:lnSpc>
              <a:buFont typeface="Arial" panose="020B0604020202020204" pitchFamily="34" charset="0"/>
              <a:buChar char="•"/>
            </a:pPr>
            <a:r>
              <a:rPr lang="en-GB" sz="1400" dirty="0"/>
              <a:t>Business tax, including corporation tax, influences the financial health of textile and fashion enterprises.</a:t>
            </a:r>
          </a:p>
          <a:p>
            <a:pPr marL="252000" lvl="1">
              <a:lnSpc>
                <a:spcPct val="120000"/>
              </a:lnSpc>
              <a:buFont typeface="Arial" panose="020B0604020202020204" pitchFamily="34" charset="0"/>
              <a:buChar char="•"/>
            </a:pPr>
            <a:r>
              <a:rPr lang="en-GB" sz="1400" dirty="0"/>
              <a:t>Comprehending these taxes ensures compliance with legal requirements, effective budgeting, and strategic planning.</a:t>
            </a:r>
          </a:p>
          <a:p>
            <a:pPr marL="252000" lvl="1">
              <a:lnSpc>
                <a:spcPct val="120000"/>
              </a:lnSpc>
              <a:buFont typeface="Arial" panose="020B0604020202020204" pitchFamily="34" charset="0"/>
              <a:buChar char="•"/>
            </a:pPr>
            <a:r>
              <a:rPr lang="en-GB" sz="1400" dirty="0"/>
              <a:t>It empowers businesses to navigate financial challenges and maintain competitiveness in the dynamic market landscape.</a:t>
            </a:r>
          </a:p>
        </p:txBody>
      </p:sp>
      <p:sp>
        <p:nvSpPr>
          <p:cNvPr id="4" name="Slide Number Placeholder 3">
            <a:extLst>
              <a:ext uri="{FF2B5EF4-FFF2-40B4-BE49-F238E27FC236}">
                <a16:creationId xmlns:a16="http://schemas.microsoft.com/office/drawing/2014/main" id="{44E00A13-FD88-8F5E-D1AE-1ADDDEE465E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a:t>
            </a:fld>
            <a:endParaRPr lang="en-GB"/>
          </a:p>
        </p:txBody>
      </p:sp>
      <p:pic>
        <p:nvPicPr>
          <p:cNvPr id="7" name="Picture 6">
            <a:extLst>
              <a:ext uri="{FF2B5EF4-FFF2-40B4-BE49-F238E27FC236}">
                <a16:creationId xmlns:a16="http://schemas.microsoft.com/office/drawing/2014/main" id="{594C64DC-5449-91FD-61A1-C2797E0F830D}"/>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778883" y="51470"/>
            <a:ext cx="1257613" cy="676746"/>
          </a:xfrm>
          <a:prstGeom prst="rect">
            <a:avLst/>
          </a:prstGeom>
        </p:spPr>
      </p:pic>
      <p:sp>
        <p:nvSpPr>
          <p:cNvPr id="9" name="TextBox 8">
            <a:extLst>
              <a:ext uri="{FF2B5EF4-FFF2-40B4-BE49-F238E27FC236}">
                <a16:creationId xmlns:a16="http://schemas.microsoft.com/office/drawing/2014/main" id="{C456A80B-58A3-3BF8-E27A-37312E8B2911}"/>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08680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45B8-40F0-AE7A-97A6-285C0E6FE3E7}"/>
              </a:ext>
            </a:extLst>
          </p:cNvPr>
          <p:cNvSpPr>
            <a:spLocks noGrp="1"/>
          </p:cNvSpPr>
          <p:nvPr>
            <p:ph type="title"/>
          </p:nvPr>
        </p:nvSpPr>
        <p:spPr/>
        <p:txBody>
          <a:bodyPr/>
          <a:lstStyle/>
          <a:p>
            <a:r>
              <a:rPr lang="en-GB" dirty="0"/>
              <a:t>L2: Taxation: Percentage increase</a:t>
            </a:r>
          </a:p>
        </p:txBody>
      </p:sp>
      <p:sp>
        <p:nvSpPr>
          <p:cNvPr id="3" name="Text Placeholder 2">
            <a:extLst>
              <a:ext uri="{FF2B5EF4-FFF2-40B4-BE49-F238E27FC236}">
                <a16:creationId xmlns:a16="http://schemas.microsoft.com/office/drawing/2014/main" id="{780692EF-6CDB-376F-A5E1-5A34E4B31E3F}"/>
              </a:ext>
            </a:extLst>
          </p:cNvPr>
          <p:cNvSpPr>
            <a:spLocks noGrp="1"/>
          </p:cNvSpPr>
          <p:nvPr>
            <p:ph type="body" sz="quarter" idx="12"/>
          </p:nvPr>
        </p:nvSpPr>
        <p:spPr>
          <a:xfrm>
            <a:off x="234000" y="986400"/>
            <a:ext cx="3960000" cy="401198"/>
          </a:xfrm>
        </p:spPr>
        <p:txBody>
          <a:bodyPr/>
          <a:lstStyle/>
          <a:p>
            <a:r>
              <a:rPr lang="en-GB" sz="2400" i="0" dirty="0">
                <a:solidFill>
                  <a:srgbClr val="212529"/>
                </a:solidFill>
                <a:effectLst/>
                <a:latin typeface="Nunito" pitchFamily="2" charset="0"/>
              </a:rPr>
              <a:t>Increase </a:t>
            </a:r>
            <a:r>
              <a:rPr lang="en-GB" sz="2400" dirty="0">
                <a:solidFill>
                  <a:srgbClr val="212529"/>
                </a:solidFill>
                <a:latin typeface="MathJax_Math"/>
              </a:rPr>
              <a:t>£50</a:t>
            </a:r>
            <a:r>
              <a:rPr lang="en-GB" sz="2400" i="0" dirty="0">
                <a:solidFill>
                  <a:srgbClr val="212529"/>
                </a:solidFill>
                <a:effectLst/>
                <a:latin typeface="Nunito" pitchFamily="2" charset="0"/>
              </a:rPr>
              <a:t> by </a:t>
            </a:r>
            <a:r>
              <a:rPr lang="en-GB" sz="2400" i="0" dirty="0">
                <a:solidFill>
                  <a:srgbClr val="212529"/>
                </a:solidFill>
                <a:effectLst/>
                <a:latin typeface="MathJax_Math"/>
              </a:rPr>
              <a:t>30%</a:t>
            </a:r>
            <a:endParaRPr lang="en-GB" sz="2400" dirty="0"/>
          </a:p>
        </p:txBody>
      </p:sp>
      <p:graphicFrame>
        <p:nvGraphicFramePr>
          <p:cNvPr id="9" name="Content Placeholder 8">
            <a:extLst>
              <a:ext uri="{FF2B5EF4-FFF2-40B4-BE49-F238E27FC236}">
                <a16:creationId xmlns:a16="http://schemas.microsoft.com/office/drawing/2014/main" id="{0E48840E-C438-7877-EA11-A6BBC667FD69}"/>
              </a:ext>
            </a:extLst>
          </p:cNvPr>
          <p:cNvGraphicFramePr>
            <a:graphicFrameLocks noGrp="1"/>
          </p:cNvGraphicFramePr>
          <p:nvPr>
            <p:ph sz="quarter" idx="13"/>
            <p:extLst>
              <p:ext uri="{D42A27DB-BD31-4B8C-83A1-F6EECF244321}">
                <p14:modId xmlns:p14="http://schemas.microsoft.com/office/powerpoint/2010/main" val="2460251587"/>
              </p:ext>
            </p:extLst>
          </p:nvPr>
        </p:nvGraphicFramePr>
        <p:xfrm>
          <a:off x="1043608" y="1529813"/>
          <a:ext cx="3960000" cy="2799177"/>
        </p:xfrm>
        <a:graphic>
          <a:graphicData uri="http://schemas.openxmlformats.org/drawingml/2006/table">
            <a:tbl>
              <a:tblPr firstRow="1" bandRow="1">
                <a:tableStyleId>{5C22544A-7EE6-4342-B048-85BDC9FD1C3A}</a:tableStyleId>
              </a:tblPr>
              <a:tblGrid>
                <a:gridCol w="3960000">
                  <a:extLst>
                    <a:ext uri="{9D8B030D-6E8A-4147-A177-3AD203B41FA5}">
                      <a16:colId xmlns:a16="http://schemas.microsoft.com/office/drawing/2014/main" val="1662177521"/>
                    </a:ext>
                  </a:extLst>
                </a:gridCol>
              </a:tblGrid>
              <a:tr h="538771">
                <a:tc>
                  <a:txBody>
                    <a:bodyPr/>
                    <a:lstStyle/>
                    <a:p>
                      <a:pPr algn="l" fontAlgn="base"/>
                      <a:r>
                        <a:rPr lang="en-GB" b="1" dirty="0">
                          <a:effectLst/>
                          <a:latin typeface="Nunito" pitchFamily="2" charset="0"/>
                        </a:rPr>
                        <a:t>Add on the percent</a:t>
                      </a:r>
                      <a:endParaRPr lang="en-GB" b="0" dirty="0">
                        <a:effectLst/>
                        <a:latin typeface="Nunito" pitchFamily="2" charset="0"/>
                      </a:endParaRPr>
                    </a:p>
                  </a:txBody>
                  <a:tcPr marL="63500" marR="63500" marT="63500" marB="63500" anchor="ctr">
                    <a:solidFill>
                      <a:schemeClr val="accent2"/>
                    </a:solidFill>
                  </a:tcPr>
                </a:tc>
                <a:extLst>
                  <a:ext uri="{0D108BD9-81ED-4DB2-BD59-A6C34878D82A}">
                    <a16:rowId xmlns:a16="http://schemas.microsoft.com/office/drawing/2014/main" val="2348018967"/>
                  </a:ext>
                </a:extLst>
              </a:tr>
              <a:tr h="2260406">
                <a:tc>
                  <a:txBody>
                    <a:bodyPr/>
                    <a:lstStyle/>
                    <a:p>
                      <a:r>
                        <a:rPr lang="en-GB" sz="1800" b="0" i="0" kern="1200" dirty="0">
                          <a:solidFill>
                            <a:schemeClr val="dk1"/>
                          </a:solidFill>
                          <a:effectLst/>
                          <a:latin typeface="+mn-lt"/>
                          <a:ea typeface="+mn-ea"/>
                          <a:cs typeface="+mn-cs"/>
                        </a:rPr>
                        <a:t>10% = £5</a:t>
                      </a:r>
                    </a:p>
                    <a:p>
                      <a:r>
                        <a:rPr lang="en-GB" sz="1800" b="0" i="0" kern="1200" dirty="0">
                          <a:solidFill>
                            <a:schemeClr val="dk1"/>
                          </a:solidFill>
                          <a:effectLst/>
                          <a:latin typeface="+mn-lt"/>
                          <a:ea typeface="+mn-ea"/>
                          <a:cs typeface="+mn-cs"/>
                        </a:rPr>
                        <a:t>20% = £10</a:t>
                      </a:r>
                    </a:p>
                    <a:p>
                      <a:r>
                        <a:rPr lang="en-GB" sz="1800" b="0" i="0" kern="1200" dirty="0">
                          <a:solidFill>
                            <a:schemeClr val="dk1"/>
                          </a:solidFill>
                          <a:effectLst/>
                          <a:latin typeface="+mn-lt"/>
                          <a:ea typeface="+mn-ea"/>
                          <a:cs typeface="+mn-cs"/>
                        </a:rPr>
                        <a:t>30% = £15​</a:t>
                      </a:r>
                      <a:br>
                        <a:rPr lang="en-GB" dirty="0"/>
                      </a:br>
                      <a:br>
                        <a:rPr lang="en-GB" dirty="0"/>
                      </a:br>
                      <a:r>
                        <a:rPr lang="en-GB" sz="1800" b="0" i="0" kern="1200" dirty="0">
                          <a:solidFill>
                            <a:schemeClr val="dk1"/>
                          </a:solidFill>
                          <a:effectLst/>
                          <a:latin typeface="+mn-lt"/>
                          <a:ea typeface="+mn-ea"/>
                          <a:cs typeface="+mn-cs"/>
                        </a:rPr>
                        <a:t>So, £50 increased by 30% is</a:t>
                      </a:r>
                      <a:br>
                        <a:rPr lang="en-GB" dirty="0"/>
                      </a:br>
                      <a:endParaRPr lang="en-GB" dirty="0"/>
                    </a:p>
                    <a:p>
                      <a:r>
                        <a:rPr lang="en-GB" sz="1800" b="0" i="0" kern="1200" dirty="0">
                          <a:solidFill>
                            <a:schemeClr val="dk1"/>
                          </a:solidFill>
                          <a:effectLst/>
                          <a:latin typeface="+mn-lt"/>
                          <a:ea typeface="+mn-ea"/>
                          <a:cs typeface="+mn-cs"/>
                        </a:rPr>
                        <a:t>£50 + £15 = £65.</a:t>
                      </a:r>
                      <a:endParaRPr lang="en-GB" dirty="0"/>
                    </a:p>
                  </a:txBody>
                  <a:tcPr>
                    <a:solidFill>
                      <a:schemeClr val="bg1">
                        <a:lumMod val="85000"/>
                      </a:schemeClr>
                    </a:solidFill>
                  </a:tcPr>
                </a:tc>
                <a:extLst>
                  <a:ext uri="{0D108BD9-81ED-4DB2-BD59-A6C34878D82A}">
                    <a16:rowId xmlns:a16="http://schemas.microsoft.com/office/drawing/2014/main" val="2545826056"/>
                  </a:ext>
                </a:extLst>
              </a:tr>
            </a:tbl>
          </a:graphicData>
        </a:graphic>
      </p:graphicFrame>
      <p:sp>
        <p:nvSpPr>
          <p:cNvPr id="5" name="Slide Number Placeholder 4">
            <a:extLst>
              <a:ext uri="{FF2B5EF4-FFF2-40B4-BE49-F238E27FC236}">
                <a16:creationId xmlns:a16="http://schemas.microsoft.com/office/drawing/2014/main" id="{D18E6E25-4EE4-6521-3A7C-70DD232462F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16</a:t>
            </a:fld>
            <a:endParaRPr lang="en-GB"/>
          </a:p>
        </p:txBody>
      </p:sp>
      <p:pic>
        <p:nvPicPr>
          <p:cNvPr id="12" name="Picture 11">
            <a:extLst>
              <a:ext uri="{FF2B5EF4-FFF2-40B4-BE49-F238E27FC236}">
                <a16:creationId xmlns:a16="http://schemas.microsoft.com/office/drawing/2014/main" id="{EF5E9CE8-1159-C69C-D7EB-72B65CC98641}"/>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503477" y="195615"/>
            <a:ext cx="1257613" cy="676746"/>
          </a:xfrm>
          <a:prstGeom prst="rect">
            <a:avLst/>
          </a:prstGeom>
        </p:spPr>
      </p:pic>
      <p:sp>
        <p:nvSpPr>
          <p:cNvPr id="7" name="TextBox 6">
            <a:extLst>
              <a:ext uri="{FF2B5EF4-FFF2-40B4-BE49-F238E27FC236}">
                <a16:creationId xmlns:a16="http://schemas.microsoft.com/office/drawing/2014/main" id="{AF8522B9-35EF-142D-CE02-2B54086A9DEF}"/>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60556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45B8-40F0-AE7A-97A6-285C0E6FE3E7}"/>
              </a:ext>
            </a:extLst>
          </p:cNvPr>
          <p:cNvSpPr>
            <a:spLocks noGrp="1"/>
          </p:cNvSpPr>
          <p:nvPr>
            <p:ph type="title"/>
          </p:nvPr>
        </p:nvSpPr>
        <p:spPr/>
        <p:txBody>
          <a:bodyPr/>
          <a:lstStyle/>
          <a:p>
            <a:r>
              <a:rPr lang="en-GB" dirty="0"/>
              <a:t>L2: Taxation: Percentage decrease</a:t>
            </a:r>
          </a:p>
        </p:txBody>
      </p:sp>
      <p:sp>
        <p:nvSpPr>
          <p:cNvPr id="3" name="Text Placeholder 2">
            <a:extLst>
              <a:ext uri="{FF2B5EF4-FFF2-40B4-BE49-F238E27FC236}">
                <a16:creationId xmlns:a16="http://schemas.microsoft.com/office/drawing/2014/main" id="{780692EF-6CDB-376F-A5E1-5A34E4B31E3F}"/>
              </a:ext>
            </a:extLst>
          </p:cNvPr>
          <p:cNvSpPr>
            <a:spLocks noGrp="1"/>
          </p:cNvSpPr>
          <p:nvPr>
            <p:ph type="body" sz="quarter" idx="12"/>
          </p:nvPr>
        </p:nvSpPr>
        <p:spPr>
          <a:xfrm>
            <a:off x="234000" y="986400"/>
            <a:ext cx="3960000" cy="401198"/>
          </a:xfrm>
        </p:spPr>
        <p:txBody>
          <a:bodyPr/>
          <a:lstStyle/>
          <a:p>
            <a:r>
              <a:rPr lang="en-GB" sz="2400" i="0" dirty="0">
                <a:solidFill>
                  <a:srgbClr val="212529"/>
                </a:solidFill>
                <a:effectLst/>
                <a:latin typeface="Nunito" pitchFamily="2" charset="0"/>
              </a:rPr>
              <a:t>Decrease </a:t>
            </a:r>
            <a:r>
              <a:rPr lang="en-GB" sz="2400" dirty="0">
                <a:solidFill>
                  <a:srgbClr val="212529"/>
                </a:solidFill>
                <a:latin typeface="MathJax_Math"/>
              </a:rPr>
              <a:t>£20</a:t>
            </a:r>
            <a:r>
              <a:rPr lang="en-GB" sz="2400" i="0" dirty="0">
                <a:solidFill>
                  <a:srgbClr val="212529"/>
                </a:solidFill>
                <a:effectLst/>
                <a:latin typeface="Nunito" pitchFamily="2" charset="0"/>
              </a:rPr>
              <a:t> by </a:t>
            </a:r>
            <a:r>
              <a:rPr lang="en-GB" sz="2400" i="0" dirty="0">
                <a:solidFill>
                  <a:srgbClr val="212529"/>
                </a:solidFill>
                <a:effectLst/>
                <a:latin typeface="MathJax_Math"/>
              </a:rPr>
              <a:t>20%</a:t>
            </a:r>
            <a:endParaRPr lang="en-GB" sz="2400" dirty="0"/>
          </a:p>
        </p:txBody>
      </p:sp>
      <p:graphicFrame>
        <p:nvGraphicFramePr>
          <p:cNvPr id="9" name="Content Placeholder 8">
            <a:extLst>
              <a:ext uri="{FF2B5EF4-FFF2-40B4-BE49-F238E27FC236}">
                <a16:creationId xmlns:a16="http://schemas.microsoft.com/office/drawing/2014/main" id="{0E48840E-C438-7877-EA11-A6BBC667FD69}"/>
              </a:ext>
            </a:extLst>
          </p:cNvPr>
          <p:cNvGraphicFramePr>
            <a:graphicFrameLocks noGrp="1"/>
          </p:cNvGraphicFramePr>
          <p:nvPr>
            <p:ph sz="quarter" idx="13"/>
            <p:extLst>
              <p:ext uri="{D42A27DB-BD31-4B8C-83A1-F6EECF244321}">
                <p14:modId xmlns:p14="http://schemas.microsoft.com/office/powerpoint/2010/main" val="3650332883"/>
              </p:ext>
            </p:extLst>
          </p:nvPr>
        </p:nvGraphicFramePr>
        <p:xfrm>
          <a:off x="1043608" y="1439001"/>
          <a:ext cx="3960000" cy="3011940"/>
        </p:xfrm>
        <a:graphic>
          <a:graphicData uri="http://schemas.openxmlformats.org/drawingml/2006/table">
            <a:tbl>
              <a:tblPr firstRow="1" bandRow="1">
                <a:tableStyleId>{5C22544A-7EE6-4342-B048-85BDC9FD1C3A}</a:tableStyleId>
              </a:tblPr>
              <a:tblGrid>
                <a:gridCol w="3960000">
                  <a:extLst>
                    <a:ext uri="{9D8B030D-6E8A-4147-A177-3AD203B41FA5}">
                      <a16:colId xmlns:a16="http://schemas.microsoft.com/office/drawing/2014/main" val="1662177521"/>
                    </a:ext>
                  </a:extLst>
                </a:gridCol>
              </a:tblGrid>
              <a:tr h="394338">
                <a:tc>
                  <a:txBody>
                    <a:bodyPr/>
                    <a:lstStyle/>
                    <a:p>
                      <a:pPr algn="ctr" fontAlgn="ctr"/>
                      <a:r>
                        <a:rPr lang="en-GB" b="1" dirty="0">
                          <a:effectLst/>
                          <a:latin typeface="Nunito" pitchFamily="2" charset="0"/>
                        </a:rPr>
                        <a:t>Subtract the percent</a:t>
                      </a:r>
                      <a:endParaRPr lang="en-GB" b="0" dirty="0">
                        <a:effectLst/>
                        <a:latin typeface="Nunito" pitchFamily="2" charset="0"/>
                      </a:endParaRPr>
                    </a:p>
                  </a:txBody>
                  <a:tcPr marL="63500" marR="63500" marT="63500" marB="63500" anchor="ctr">
                    <a:solidFill>
                      <a:schemeClr val="accent2"/>
                    </a:solidFill>
                  </a:tcPr>
                </a:tc>
                <a:extLst>
                  <a:ext uri="{0D108BD9-81ED-4DB2-BD59-A6C34878D82A}">
                    <a16:rowId xmlns:a16="http://schemas.microsoft.com/office/drawing/2014/main" val="2348018967"/>
                  </a:ext>
                </a:extLst>
              </a:tr>
              <a:tr h="2610620">
                <a:tc>
                  <a:txBody>
                    <a:bodyPr/>
                    <a:lstStyle/>
                    <a:p>
                      <a:br>
                        <a:rPr lang="en-GB" sz="1800" b="0" i="0" kern="1200" dirty="0">
                          <a:solidFill>
                            <a:schemeClr val="dk1"/>
                          </a:solidFill>
                          <a:effectLst/>
                          <a:latin typeface="+mn-lt"/>
                          <a:ea typeface="+mn-ea"/>
                          <a:cs typeface="+mn-cs"/>
                        </a:rPr>
                      </a:br>
                      <a:r>
                        <a:rPr lang="en-GB" sz="1800" b="0" i="0" kern="1200" dirty="0">
                          <a:solidFill>
                            <a:schemeClr val="dk1"/>
                          </a:solidFill>
                          <a:effectLst/>
                          <a:latin typeface="+mn-lt"/>
                          <a:ea typeface="+mn-ea"/>
                          <a:cs typeface="+mn-cs"/>
                        </a:rPr>
                        <a:t>10% = £2 </a:t>
                      </a:r>
                    </a:p>
                    <a:p>
                      <a:r>
                        <a:rPr lang="en-GB" sz="1800" b="0" i="0" kern="1200" dirty="0">
                          <a:solidFill>
                            <a:schemeClr val="dk1"/>
                          </a:solidFill>
                          <a:effectLst/>
                          <a:latin typeface="+mn-lt"/>
                          <a:ea typeface="+mn-ea"/>
                          <a:cs typeface="+mn-cs"/>
                        </a:rPr>
                        <a:t>20% = £4​</a:t>
                      </a:r>
                      <a:br>
                        <a:rPr lang="en-GB" dirty="0"/>
                      </a:br>
                      <a:br>
                        <a:rPr lang="en-GB" dirty="0"/>
                      </a:br>
                      <a:r>
                        <a:rPr lang="en-GB" sz="1800" b="0" i="0" kern="1200" dirty="0">
                          <a:solidFill>
                            <a:schemeClr val="dk1"/>
                          </a:solidFill>
                          <a:effectLst/>
                          <a:latin typeface="+mn-lt"/>
                          <a:ea typeface="+mn-ea"/>
                          <a:cs typeface="+mn-cs"/>
                        </a:rPr>
                        <a:t>So, £20 decreased by 20% is</a:t>
                      </a:r>
                      <a:br>
                        <a:rPr lang="en-GB" dirty="0"/>
                      </a:br>
                      <a:br>
                        <a:rPr lang="en-GB" dirty="0"/>
                      </a:br>
                      <a:r>
                        <a:rPr lang="en-GB" sz="1800" b="0" i="0" kern="1200" dirty="0">
                          <a:solidFill>
                            <a:schemeClr val="dk1"/>
                          </a:solidFill>
                          <a:effectLst/>
                          <a:latin typeface="+mn-lt"/>
                          <a:ea typeface="+mn-ea"/>
                          <a:cs typeface="+mn-cs"/>
                        </a:rPr>
                        <a:t>£20 − £4 = £16</a:t>
                      </a:r>
                      <a:endParaRPr lang="en-GB" dirty="0"/>
                    </a:p>
                  </a:txBody>
                  <a:tcPr>
                    <a:solidFill>
                      <a:schemeClr val="bg1">
                        <a:lumMod val="85000"/>
                      </a:schemeClr>
                    </a:solidFill>
                  </a:tcPr>
                </a:tc>
                <a:extLst>
                  <a:ext uri="{0D108BD9-81ED-4DB2-BD59-A6C34878D82A}">
                    <a16:rowId xmlns:a16="http://schemas.microsoft.com/office/drawing/2014/main" val="2545826056"/>
                  </a:ext>
                </a:extLst>
              </a:tr>
            </a:tbl>
          </a:graphicData>
        </a:graphic>
      </p:graphicFrame>
      <p:sp>
        <p:nvSpPr>
          <p:cNvPr id="5" name="Slide Number Placeholder 4">
            <a:extLst>
              <a:ext uri="{FF2B5EF4-FFF2-40B4-BE49-F238E27FC236}">
                <a16:creationId xmlns:a16="http://schemas.microsoft.com/office/drawing/2014/main" id="{D18E6E25-4EE4-6521-3A7C-70DD232462F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17</a:t>
            </a:fld>
            <a:endParaRPr lang="en-GB"/>
          </a:p>
        </p:txBody>
      </p:sp>
      <p:pic>
        <p:nvPicPr>
          <p:cNvPr id="4" name="Picture 3">
            <a:extLst>
              <a:ext uri="{FF2B5EF4-FFF2-40B4-BE49-F238E27FC236}">
                <a16:creationId xmlns:a16="http://schemas.microsoft.com/office/drawing/2014/main" id="{D65DA1BA-4FE4-87BF-EB08-9EAE30DB132C}"/>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503477" y="195615"/>
            <a:ext cx="1257613" cy="676746"/>
          </a:xfrm>
          <a:prstGeom prst="rect">
            <a:avLst/>
          </a:prstGeom>
        </p:spPr>
      </p:pic>
      <p:sp>
        <p:nvSpPr>
          <p:cNvPr id="8" name="TextBox 7">
            <a:extLst>
              <a:ext uri="{FF2B5EF4-FFF2-40B4-BE49-F238E27FC236}">
                <a16:creationId xmlns:a16="http://schemas.microsoft.com/office/drawing/2014/main" id="{22F69EEE-2153-F922-4725-AAF7F5CF7D46}"/>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4461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DA2AC2-7F80-8D86-4720-81870AF84B9F}"/>
              </a:ext>
            </a:extLst>
          </p:cNvPr>
          <p:cNvSpPr>
            <a:spLocks noGrp="1"/>
          </p:cNvSpPr>
          <p:nvPr>
            <p:ph type="title"/>
          </p:nvPr>
        </p:nvSpPr>
        <p:spPr>
          <a:xfrm>
            <a:off x="232950" y="249900"/>
            <a:ext cx="8437563" cy="699425"/>
          </a:xfrm>
        </p:spPr>
        <p:txBody>
          <a:bodyPr/>
          <a:lstStyle/>
          <a:p>
            <a:r>
              <a:rPr lang="en-GB" dirty="0"/>
              <a:t>L2: Taxation: Percentages activity</a:t>
            </a:r>
            <a:endParaRPr lang="en-US" dirty="0"/>
          </a:p>
        </p:txBody>
      </p:sp>
      <p:sp>
        <p:nvSpPr>
          <p:cNvPr id="3" name="Text Placeholder 2">
            <a:extLst>
              <a:ext uri="{FF2B5EF4-FFF2-40B4-BE49-F238E27FC236}">
                <a16:creationId xmlns:a16="http://schemas.microsoft.com/office/drawing/2014/main" id="{59B641C1-8040-6598-2FCB-7DB6C124E6B3}"/>
              </a:ext>
            </a:extLst>
          </p:cNvPr>
          <p:cNvSpPr>
            <a:spLocks noGrp="1"/>
          </p:cNvSpPr>
          <p:nvPr>
            <p:ph type="body" sz="quarter" idx="13"/>
          </p:nvPr>
        </p:nvSpPr>
        <p:spPr>
          <a:xfrm>
            <a:off x="233363" y="1438717"/>
            <a:ext cx="4122737" cy="3293274"/>
          </a:xfrm>
        </p:spPr>
        <p:txBody>
          <a:bodyPr>
            <a:normAutofit/>
          </a:bodyPr>
          <a:lstStyle/>
          <a:p>
            <a:pPr>
              <a:spcAft>
                <a:spcPts val="600"/>
              </a:spcAft>
            </a:pPr>
            <a:r>
              <a:rPr lang="en-GB" sz="2400" dirty="0"/>
              <a:t>What do we notice? </a:t>
            </a:r>
          </a:p>
        </p:txBody>
      </p:sp>
      <p:sp>
        <p:nvSpPr>
          <p:cNvPr id="5" name="Slide Number Placeholder 4">
            <a:extLst>
              <a:ext uri="{FF2B5EF4-FFF2-40B4-BE49-F238E27FC236}">
                <a16:creationId xmlns:a16="http://schemas.microsoft.com/office/drawing/2014/main" id="{8B6902C6-493D-347A-5208-F3611569BC47}"/>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18</a:t>
            </a:fld>
            <a:endParaRPr lang="en-GB"/>
          </a:p>
        </p:txBody>
      </p:sp>
      <p:pic>
        <p:nvPicPr>
          <p:cNvPr id="10" name="Picture 9" descr="Image showing four piles of money. One pile has £100 written underneath it, the next pile of money has £120 underneath it, the next has £200 and the next has £150.">
            <a:extLst>
              <a:ext uri="{FF2B5EF4-FFF2-40B4-BE49-F238E27FC236}">
                <a16:creationId xmlns:a16="http://schemas.microsoft.com/office/drawing/2014/main" id="{CFA5E47D-5EAD-D065-B175-D272AD1AF497}"/>
              </a:ext>
            </a:extLst>
          </p:cNvPr>
          <p:cNvPicPr>
            <a:picLocks noChangeAspect="1"/>
          </p:cNvPicPr>
          <p:nvPr/>
        </p:nvPicPr>
        <p:blipFill>
          <a:blip r:embed="rId3"/>
          <a:stretch>
            <a:fillRect/>
          </a:stretch>
        </p:blipFill>
        <p:spPr>
          <a:xfrm>
            <a:off x="5796136" y="984597"/>
            <a:ext cx="2352155" cy="3600449"/>
          </a:xfrm>
          <a:prstGeom prst="rect">
            <a:avLst/>
          </a:prstGeom>
          <a:noFill/>
        </p:spPr>
      </p:pic>
      <p:sp>
        <p:nvSpPr>
          <p:cNvPr id="8" name="Picture Placeholder 3">
            <a:extLst>
              <a:ext uri="{FF2B5EF4-FFF2-40B4-BE49-F238E27FC236}">
                <a16:creationId xmlns:a16="http://schemas.microsoft.com/office/drawing/2014/main" id="{7F8AFE4D-D80D-14C4-C64F-6BDBD6931681}"/>
              </a:ext>
              <a:ext uri="{C183D7F6-B498-43B3-948B-1728B52AA6E4}">
                <adec:decorative xmlns:adec="http://schemas.microsoft.com/office/drawing/2017/decorative" val="1"/>
              </a:ext>
            </a:extLst>
          </p:cNvPr>
          <p:cNvSpPr>
            <a:spLocks noGrp="1"/>
          </p:cNvSpPr>
          <p:nvPr>
            <p:ph type="pic" sz="quarter" idx="12"/>
          </p:nvPr>
        </p:nvSpPr>
        <p:spPr>
          <a:xfrm>
            <a:off x="5159827" y="749379"/>
            <a:ext cx="3414433" cy="4070884"/>
          </a:xfrm>
          <a:ln w="57150">
            <a:solidFill>
              <a:srgbClr val="C00000"/>
            </a:solidFill>
          </a:ln>
        </p:spPr>
        <p:txBody>
          <a:bodyPr/>
          <a:lstStyle/>
          <a:p>
            <a:pPr marL="0" indent="0" algn="ctr">
              <a:buNone/>
            </a:pPr>
            <a:endParaRPr lang="en-GB" b="1" dirty="0"/>
          </a:p>
        </p:txBody>
      </p:sp>
      <p:pic>
        <p:nvPicPr>
          <p:cNvPr id="9" name="Picture 8">
            <a:extLst>
              <a:ext uri="{FF2B5EF4-FFF2-40B4-BE49-F238E27FC236}">
                <a16:creationId xmlns:a16="http://schemas.microsoft.com/office/drawing/2014/main" id="{7AA35332-A904-CA0D-E897-1B544AA93323}"/>
              </a:ext>
              <a:ext uri="{C183D7F6-B498-43B3-948B-1728B52AA6E4}">
                <adec:decorative xmlns:adec="http://schemas.microsoft.com/office/drawing/2017/decorative" val="1"/>
              </a:ext>
            </a:extLst>
          </p:cNvPr>
          <p:cNvPicPr>
            <a:picLocks noChangeAspect="1"/>
          </p:cNvPicPr>
          <p:nvPr/>
        </p:nvPicPr>
        <p:blipFill rotWithShape="1">
          <a:blip r:embed="rId4"/>
          <a:srcRect t="12108"/>
          <a:stretch/>
        </p:blipFill>
        <p:spPr>
          <a:xfrm>
            <a:off x="7503477" y="51470"/>
            <a:ext cx="1257613" cy="676746"/>
          </a:xfrm>
          <a:prstGeom prst="rect">
            <a:avLst/>
          </a:prstGeom>
        </p:spPr>
      </p:pic>
      <p:sp>
        <p:nvSpPr>
          <p:cNvPr id="4" name="TextBox 3">
            <a:extLst>
              <a:ext uri="{FF2B5EF4-FFF2-40B4-BE49-F238E27FC236}">
                <a16:creationId xmlns:a16="http://schemas.microsoft.com/office/drawing/2014/main" id="{BC88F574-C00C-851B-4E08-B5F62C1CE47E}"/>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19189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699425"/>
          </a:xfrm>
        </p:spPr>
        <p:txBody>
          <a:bodyPr anchor="t">
            <a:normAutofit/>
          </a:bodyPr>
          <a:lstStyle/>
          <a:p>
            <a:r>
              <a:rPr lang="en-GB" dirty="0"/>
              <a:t>L2: Taxation: Income tax and yearly returns</a:t>
            </a:r>
          </a:p>
        </p:txBody>
      </p:sp>
      <p:sp>
        <p:nvSpPr>
          <p:cNvPr id="5" name="Text Placeholder 4"/>
          <p:cNvSpPr>
            <a:spLocks noGrp="1"/>
          </p:cNvSpPr>
          <p:nvPr>
            <p:ph type="body" sz="quarter" idx="13"/>
          </p:nvPr>
        </p:nvSpPr>
        <p:spPr>
          <a:xfrm>
            <a:off x="233363" y="1438717"/>
            <a:ext cx="4122737" cy="3293274"/>
          </a:xfrm>
        </p:spPr>
        <p:txBody>
          <a:bodyPr>
            <a:normAutofit/>
          </a:bodyPr>
          <a:lstStyle/>
          <a:p>
            <a:pPr>
              <a:lnSpc>
                <a:spcPct val="120000"/>
              </a:lnSpc>
            </a:pPr>
            <a:r>
              <a:rPr lang="en-GB" sz="2400" b="1" dirty="0">
                <a:effectLst/>
              </a:rPr>
              <a:t>Income tax and yearly returns</a:t>
            </a:r>
            <a:endParaRPr lang="en-GB" sz="2400" dirty="0">
              <a:effectLst/>
            </a:endParaRPr>
          </a:p>
          <a:p>
            <a:pPr>
              <a:lnSpc>
                <a:spcPct val="120000"/>
              </a:lnSpc>
            </a:pPr>
            <a:endParaRPr lang="en-GB" sz="2400" dirty="0"/>
          </a:p>
          <a:p>
            <a:pPr>
              <a:lnSpc>
                <a:spcPct val="120000"/>
              </a:lnSpc>
            </a:pPr>
            <a:r>
              <a:rPr lang="en-GB" sz="2400" b="0" dirty="0">
                <a:effectLst/>
              </a:rPr>
              <a:t>In pairs, review the information and work on the questions provided.</a:t>
            </a:r>
            <a:endParaRPr lang="en-GB" sz="2400" b="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19</a:t>
            </a:fld>
            <a:endParaRPr lang="en-GB"/>
          </a:p>
        </p:txBody>
      </p:sp>
      <p:sp>
        <p:nvSpPr>
          <p:cNvPr id="7" name="TextBox 6">
            <a:extLst>
              <a:ext uri="{FF2B5EF4-FFF2-40B4-BE49-F238E27FC236}">
                <a16:creationId xmlns:a16="http://schemas.microsoft.com/office/drawing/2014/main" id="{3F6DEA07-9B9C-4FDC-7C10-0250ACA1D74E}"/>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418410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A6584-17AC-B510-C320-7B4B66EC3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C31E3-DC54-D0C4-0B96-4B1366AA63C1}"/>
              </a:ext>
            </a:extLst>
          </p:cNvPr>
          <p:cNvSpPr>
            <a:spLocks noGrp="1"/>
          </p:cNvSpPr>
          <p:nvPr>
            <p:ph type="ctrTitle"/>
          </p:nvPr>
        </p:nvSpPr>
        <p:spPr/>
        <p:txBody>
          <a:bodyPr/>
          <a:lstStyle/>
          <a:p>
            <a:r>
              <a:rPr lang="en-US" dirty="0"/>
              <a:t>01</a:t>
            </a:r>
          </a:p>
        </p:txBody>
      </p:sp>
      <p:sp>
        <p:nvSpPr>
          <p:cNvPr id="3" name="Subtitle 2">
            <a:extLst>
              <a:ext uri="{FF2B5EF4-FFF2-40B4-BE49-F238E27FC236}">
                <a16:creationId xmlns:a16="http://schemas.microsoft.com/office/drawing/2014/main" id="{FA117029-90AE-5AA7-CACD-B52FF2CA6C95}"/>
              </a:ext>
            </a:extLst>
          </p:cNvPr>
          <p:cNvSpPr>
            <a:spLocks noGrp="1"/>
          </p:cNvSpPr>
          <p:nvPr>
            <p:ph type="subTitle" idx="1"/>
          </p:nvPr>
        </p:nvSpPr>
        <p:spPr/>
        <p:txBody>
          <a:bodyPr>
            <a:normAutofit/>
          </a:bodyPr>
          <a:lstStyle/>
          <a:p>
            <a:r>
              <a:rPr lang="en-US" sz="2800" dirty="0"/>
              <a:t>Employment models</a:t>
            </a:r>
          </a:p>
        </p:txBody>
      </p:sp>
    </p:spTree>
    <p:extLst>
      <p:ext uri="{BB962C8B-B14F-4D97-AF65-F5344CB8AC3E}">
        <p14:creationId xmlns:p14="http://schemas.microsoft.com/office/powerpoint/2010/main" val="294822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normAutofit/>
          </a:bodyPr>
          <a:lstStyle/>
          <a:p>
            <a:r>
              <a:rPr lang="en-GB" sz="1800" dirty="0"/>
              <a:t>L2: Taxation: Income tax and yearly returns </a:t>
            </a:r>
            <a:br>
              <a:rPr lang="en-GB" sz="1800" dirty="0">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A5B246D2-B663-15A8-1A73-DE8AA5717C48}"/>
              </a:ext>
            </a:extLst>
          </p:cNvPr>
          <p:cNvSpPr>
            <a:spLocks noGrp="1"/>
          </p:cNvSpPr>
          <p:nvPr>
            <p:ph type="body" sz="quarter" idx="13"/>
          </p:nvPr>
        </p:nvSpPr>
        <p:spPr>
          <a:xfrm>
            <a:off x="246081" y="1347615"/>
            <a:ext cx="8622715" cy="3077249"/>
          </a:xfrm>
        </p:spPr>
        <p:txBody>
          <a:bodyPr/>
          <a:lstStyle/>
          <a:p>
            <a:pPr>
              <a:lnSpc>
                <a:spcPct val="120000"/>
              </a:lnSpc>
            </a:pPr>
            <a:r>
              <a:rPr lang="en-GB" sz="1400" dirty="0">
                <a:solidFill>
                  <a:srgbClr val="0D0D0D"/>
                </a:solidFill>
                <a:highlight>
                  <a:srgbClr val="FFFFFF"/>
                </a:highlight>
              </a:rPr>
              <a:t>Question 1:</a:t>
            </a:r>
          </a:p>
          <a:p>
            <a:pPr>
              <a:lnSpc>
                <a:spcPct val="120000"/>
              </a:lnSpc>
            </a:pPr>
            <a:r>
              <a:rPr lang="en-GB" sz="1400" dirty="0">
                <a:solidFill>
                  <a:srgbClr val="0D0D0D"/>
                </a:solidFill>
                <a:highlight>
                  <a:srgbClr val="FFFFFF"/>
                </a:highlight>
              </a:rPr>
              <a:t>What is the annual reporting period for the UK tax year, and what type of tax returns are required for individuals and businesses with non-taxed sources of income?</a:t>
            </a:r>
          </a:p>
          <a:p>
            <a:pPr>
              <a:lnSpc>
                <a:spcPct val="120000"/>
              </a:lnSpc>
            </a:pPr>
            <a:endParaRPr lang="en-GB" sz="1400" b="0" dirty="0">
              <a:solidFill>
                <a:srgbClr val="0D0D0D"/>
              </a:solidFill>
              <a:highlight>
                <a:srgbClr val="FFFFFF"/>
              </a:highlight>
            </a:endParaRPr>
          </a:p>
          <a:p>
            <a:pPr>
              <a:lnSpc>
                <a:spcPct val="120000"/>
              </a:lnSpc>
            </a:pPr>
            <a:r>
              <a:rPr lang="en-GB" sz="1400" dirty="0">
                <a:solidFill>
                  <a:srgbClr val="0D0D0D"/>
                </a:solidFill>
                <a:highlight>
                  <a:srgbClr val="FFFFFF"/>
                </a:highlight>
              </a:rPr>
              <a:t>Answer:</a:t>
            </a:r>
            <a:endParaRPr lang="en-GB" sz="1400" b="0" dirty="0">
              <a:solidFill>
                <a:srgbClr val="0D0D0D"/>
              </a:solidFill>
              <a:highlight>
                <a:srgbClr val="FFFFFF"/>
              </a:highlight>
            </a:endParaRPr>
          </a:p>
          <a:p>
            <a:pPr marL="285750" indent="-285750">
              <a:lnSpc>
                <a:spcPct val="120000"/>
              </a:lnSpc>
              <a:buFont typeface="Arial" panose="020B0604020202020204" pitchFamily="34" charset="0"/>
              <a:buChar char="•"/>
            </a:pPr>
            <a:r>
              <a:rPr lang="en-GB" sz="1400" dirty="0">
                <a:solidFill>
                  <a:srgbClr val="0D0D0D"/>
                </a:solidFill>
                <a:highlight>
                  <a:srgbClr val="FFFFFF"/>
                </a:highlight>
              </a:rPr>
              <a:t>Annual reporting period:</a:t>
            </a:r>
            <a:r>
              <a:rPr lang="en-GB" sz="1400" b="0" dirty="0">
                <a:solidFill>
                  <a:srgbClr val="0D0D0D"/>
                </a:solidFill>
                <a:highlight>
                  <a:srgbClr val="FFFFFF"/>
                </a:highlight>
              </a:rPr>
              <a:t> The UK tax year runs from 6 April to 5 April of the following year.</a:t>
            </a:r>
          </a:p>
          <a:p>
            <a:pPr marL="285750" indent="-285750">
              <a:lnSpc>
                <a:spcPct val="120000"/>
              </a:lnSpc>
              <a:buFont typeface="Arial" panose="020B0604020202020204" pitchFamily="34" charset="0"/>
              <a:buChar char="•"/>
            </a:pPr>
            <a:r>
              <a:rPr lang="en-GB" sz="1400" dirty="0">
                <a:solidFill>
                  <a:srgbClr val="0D0D0D"/>
                </a:solidFill>
                <a:highlight>
                  <a:srgbClr val="FFFFFF"/>
                </a:highlight>
              </a:rPr>
              <a:t>Type of tax returns:</a:t>
            </a:r>
            <a:r>
              <a:rPr lang="en-GB" sz="1400" b="0" dirty="0">
                <a:solidFill>
                  <a:srgbClr val="0D0D0D"/>
                </a:solidFill>
                <a:highlight>
                  <a:srgbClr val="FFFFFF"/>
                </a:highlight>
              </a:rPr>
              <a:t> Self-assessment tax returns are required for individuals and businesses with sources of income not taxed at source.</a:t>
            </a:r>
          </a:p>
          <a:p>
            <a:pPr lvl="1"/>
            <a:endParaRPr lang="en-GB" sz="1500" b="1" dirty="0"/>
          </a:p>
          <a:p>
            <a:pPr lvl="1"/>
            <a:endParaRPr lang="en-GB" sz="1500" b="1" dirty="0"/>
          </a:p>
          <a:p>
            <a:pPr lvl="1"/>
            <a:endParaRPr lang="en-GB" sz="600"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20</a:t>
            </a:fld>
            <a:endParaRPr lang="en-GB"/>
          </a:p>
        </p:txBody>
      </p:sp>
      <p:pic>
        <p:nvPicPr>
          <p:cNvPr id="8" name="Picture 7">
            <a:extLst>
              <a:ext uri="{FF2B5EF4-FFF2-40B4-BE49-F238E27FC236}">
                <a16:creationId xmlns:a16="http://schemas.microsoft.com/office/drawing/2014/main" id="{7408E995-3CAC-9763-A4E3-6CDCF742529C}"/>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4" y="195615"/>
            <a:ext cx="1257613" cy="676746"/>
          </a:xfrm>
          <a:prstGeom prst="rect">
            <a:avLst/>
          </a:prstGeom>
        </p:spPr>
      </p:pic>
      <p:sp>
        <p:nvSpPr>
          <p:cNvPr id="7" name="TextBox 6">
            <a:extLst>
              <a:ext uri="{FF2B5EF4-FFF2-40B4-BE49-F238E27FC236}">
                <a16:creationId xmlns:a16="http://schemas.microsoft.com/office/drawing/2014/main" id="{CAF7AED4-5C14-912C-26B8-8BDE253C2580}"/>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87371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normAutofit/>
          </a:bodyPr>
          <a:lstStyle/>
          <a:p>
            <a:r>
              <a:rPr lang="en-GB" sz="1800" dirty="0"/>
              <a:t>L2: Taxation: Income tax and yearly returns </a:t>
            </a:r>
            <a:br>
              <a:rPr lang="en-GB" sz="1800" dirty="0">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A5B246D2-B663-15A8-1A73-DE8AA5717C48}"/>
              </a:ext>
            </a:extLst>
          </p:cNvPr>
          <p:cNvSpPr>
            <a:spLocks noGrp="1"/>
          </p:cNvSpPr>
          <p:nvPr>
            <p:ph type="body" sz="quarter" idx="13"/>
          </p:nvPr>
        </p:nvSpPr>
        <p:spPr>
          <a:xfrm>
            <a:off x="246081" y="1347615"/>
            <a:ext cx="8622715" cy="3077249"/>
          </a:xfrm>
        </p:spPr>
        <p:txBody>
          <a:bodyPr/>
          <a:lstStyle/>
          <a:p>
            <a:pPr algn="l">
              <a:lnSpc>
                <a:spcPct val="120000"/>
              </a:lnSpc>
            </a:pPr>
            <a:r>
              <a:rPr lang="en-GB" sz="1400" b="1" i="0" dirty="0">
                <a:solidFill>
                  <a:srgbClr val="0D0D0D"/>
                </a:solidFill>
                <a:effectLst/>
                <a:highlight>
                  <a:srgbClr val="FFFFFF"/>
                </a:highlight>
              </a:rPr>
              <a:t>Question 2: </a:t>
            </a:r>
          </a:p>
          <a:p>
            <a:pPr algn="l">
              <a:lnSpc>
                <a:spcPct val="120000"/>
              </a:lnSpc>
            </a:pPr>
            <a:r>
              <a:rPr lang="en-GB" sz="1400" b="1" i="0" dirty="0">
                <a:solidFill>
                  <a:srgbClr val="0D0D0D"/>
                </a:solidFill>
                <a:effectLst/>
                <a:highlight>
                  <a:srgbClr val="FFFFFF"/>
                </a:highlight>
              </a:rPr>
              <a:t>Explain what tax-deductible expenses are and give examples of capital allowances that can be claimed by a business for certain business assets.</a:t>
            </a:r>
          </a:p>
          <a:p>
            <a:pPr algn="l">
              <a:lnSpc>
                <a:spcPct val="120000"/>
              </a:lnSpc>
            </a:pPr>
            <a:endParaRPr lang="en-GB" sz="1400" b="0" i="0" dirty="0">
              <a:solidFill>
                <a:srgbClr val="0D0D0D"/>
              </a:solidFill>
              <a:effectLst/>
              <a:highlight>
                <a:srgbClr val="FFFFFF"/>
              </a:highlight>
            </a:endParaRPr>
          </a:p>
          <a:p>
            <a:pPr algn="l">
              <a:lnSpc>
                <a:spcPct val="120000"/>
              </a:lnSpc>
            </a:pPr>
            <a:r>
              <a:rPr lang="en-GB" sz="1400" b="1" i="0" dirty="0">
                <a:solidFill>
                  <a:srgbClr val="0D0D0D"/>
                </a:solidFill>
                <a:effectLst/>
                <a:highlight>
                  <a:srgbClr val="FFFFFF"/>
                </a:highlight>
              </a:rPr>
              <a:t>Answer:</a:t>
            </a:r>
            <a:endParaRPr lang="en-GB" sz="1400" b="0" i="0" dirty="0">
              <a:solidFill>
                <a:srgbClr val="0D0D0D"/>
              </a:solidFill>
              <a:effectLst/>
              <a:highlight>
                <a:srgbClr val="FFFFFF"/>
              </a:highlight>
            </a:endParaRPr>
          </a:p>
          <a:p>
            <a:pPr marL="285750" indent="-285750" algn="l">
              <a:lnSpc>
                <a:spcPct val="120000"/>
              </a:lnSpc>
              <a:buFont typeface="Arial" panose="020B0604020202020204" pitchFamily="34" charset="0"/>
              <a:buChar char="•"/>
            </a:pPr>
            <a:r>
              <a:rPr lang="en-US" sz="1400" b="1" i="0" dirty="0">
                <a:solidFill>
                  <a:srgbClr val="0D0D0D"/>
                </a:solidFill>
                <a:effectLst/>
                <a:highlight>
                  <a:srgbClr val="FFFFFF"/>
                </a:highlight>
              </a:rPr>
              <a:t>Tax-deductible expenses: Expenses incurred wholly and exclusively for the purpose of the business that can be deducted from taxable profits.</a:t>
            </a:r>
            <a:endParaRPr lang="en-GB" sz="1400" b="0" i="0" dirty="0">
              <a:solidFill>
                <a:srgbClr val="0D0D0D"/>
              </a:solidFill>
              <a:effectLst/>
              <a:highlight>
                <a:srgbClr val="FFFFFF"/>
              </a:highlight>
            </a:endParaRPr>
          </a:p>
          <a:p>
            <a:pPr marL="285750" indent="-285750" algn="l">
              <a:lnSpc>
                <a:spcPct val="120000"/>
              </a:lnSpc>
              <a:buFont typeface="Arial" panose="020B0604020202020204" pitchFamily="34" charset="0"/>
              <a:buChar char="•"/>
            </a:pPr>
            <a:r>
              <a:rPr lang="en-GB" sz="1400" b="1" i="0" dirty="0">
                <a:solidFill>
                  <a:srgbClr val="0D0D0D"/>
                </a:solidFill>
                <a:effectLst/>
                <a:highlight>
                  <a:srgbClr val="FFFFFF"/>
                </a:highlight>
              </a:rPr>
              <a:t>Examples of capital </a:t>
            </a:r>
            <a:r>
              <a:rPr lang="en-GB" sz="1400" dirty="0">
                <a:solidFill>
                  <a:srgbClr val="0D0D0D"/>
                </a:solidFill>
                <a:highlight>
                  <a:srgbClr val="FFFFFF"/>
                </a:highlight>
              </a:rPr>
              <a:t>a</a:t>
            </a:r>
            <a:r>
              <a:rPr lang="en-GB" sz="1400" b="1" i="0" dirty="0">
                <a:solidFill>
                  <a:srgbClr val="0D0D0D"/>
                </a:solidFill>
                <a:effectLst/>
                <a:highlight>
                  <a:srgbClr val="FFFFFF"/>
                </a:highlight>
              </a:rPr>
              <a:t>llowances:</a:t>
            </a:r>
            <a:endParaRPr lang="en-GB" sz="1400" b="0" i="0" dirty="0">
              <a:solidFill>
                <a:srgbClr val="0D0D0D"/>
              </a:solidFill>
              <a:effectLst/>
              <a:highlight>
                <a:srgbClr val="FFFFFF"/>
              </a:highlight>
            </a:endParaRPr>
          </a:p>
          <a:p>
            <a:pPr marL="742950" lvl="1" indent="-285750" algn="l">
              <a:lnSpc>
                <a:spcPct val="120000"/>
              </a:lnSpc>
              <a:buFont typeface="Courier New" panose="02070309020205020404" pitchFamily="49" charset="0"/>
              <a:buChar char="o"/>
            </a:pPr>
            <a:r>
              <a:rPr lang="en-GB" sz="1400" b="1" i="0" dirty="0">
                <a:solidFill>
                  <a:srgbClr val="0D0D0D"/>
                </a:solidFill>
                <a:effectLst/>
                <a:highlight>
                  <a:srgbClr val="FFFFFF"/>
                </a:highlight>
              </a:rPr>
              <a:t>Premises:</a:t>
            </a:r>
            <a:r>
              <a:rPr lang="en-GB" sz="1400" b="0" i="0" dirty="0">
                <a:solidFill>
                  <a:srgbClr val="0D0D0D"/>
                </a:solidFill>
                <a:effectLst/>
                <a:highlight>
                  <a:srgbClr val="FFFFFF"/>
                </a:highlight>
              </a:rPr>
              <a:t> Cost of buying, building or improving business premises.</a:t>
            </a:r>
          </a:p>
          <a:p>
            <a:pPr marL="742950" lvl="1" indent="-285750" algn="l">
              <a:lnSpc>
                <a:spcPct val="120000"/>
              </a:lnSpc>
              <a:buFont typeface="Courier New" panose="02070309020205020404" pitchFamily="49" charset="0"/>
              <a:buChar char="o"/>
            </a:pPr>
            <a:r>
              <a:rPr lang="en-GB" sz="1400" b="1" i="0" dirty="0">
                <a:solidFill>
                  <a:srgbClr val="0D0D0D"/>
                </a:solidFill>
                <a:effectLst/>
                <a:highlight>
                  <a:srgbClr val="FFFFFF"/>
                </a:highlight>
              </a:rPr>
              <a:t>Equipment:</a:t>
            </a:r>
            <a:r>
              <a:rPr lang="en-GB" sz="1400" b="0" i="0" dirty="0">
                <a:solidFill>
                  <a:srgbClr val="0D0D0D"/>
                </a:solidFill>
                <a:effectLst/>
                <a:highlight>
                  <a:srgbClr val="FFFFFF"/>
                </a:highlight>
              </a:rPr>
              <a:t> Cost of purchasing or leasing business equipment such as computers or tools.</a:t>
            </a:r>
          </a:p>
          <a:p>
            <a:pPr marL="742950" lvl="1" indent="-285750" algn="l">
              <a:lnSpc>
                <a:spcPct val="120000"/>
              </a:lnSpc>
              <a:buFont typeface="Courier New" panose="02070309020205020404" pitchFamily="49" charset="0"/>
              <a:buChar char="o"/>
            </a:pPr>
            <a:r>
              <a:rPr lang="en-GB" sz="1400" b="1" i="0" dirty="0">
                <a:solidFill>
                  <a:srgbClr val="0D0D0D"/>
                </a:solidFill>
                <a:effectLst/>
                <a:highlight>
                  <a:srgbClr val="FFFFFF"/>
                </a:highlight>
              </a:rPr>
              <a:t>Machinery:</a:t>
            </a:r>
            <a:r>
              <a:rPr lang="en-GB" sz="1400" b="0" i="0" dirty="0">
                <a:solidFill>
                  <a:srgbClr val="0D0D0D"/>
                </a:solidFill>
                <a:effectLst/>
                <a:highlight>
                  <a:srgbClr val="FFFFFF"/>
                </a:highlight>
              </a:rPr>
              <a:t> Cost of purchasing or leasing machinery used in the business, such as manufacturing equipment.</a:t>
            </a:r>
          </a:p>
          <a:p>
            <a:pPr algn="l"/>
            <a:endParaRPr lang="en-GB" b="1" i="0" dirty="0">
              <a:solidFill>
                <a:srgbClr val="0D0D0D"/>
              </a:solidFill>
              <a:effectLst/>
              <a:highlight>
                <a:srgbClr val="FFFFFF"/>
              </a:highlight>
              <a:latin typeface="Söhne"/>
            </a:endParaRPr>
          </a:p>
          <a:p>
            <a:pPr lvl="1"/>
            <a:endParaRPr lang="en-GB" sz="1500" dirty="0"/>
          </a:p>
          <a:p>
            <a:pPr lvl="1"/>
            <a:endParaRPr lang="en-GB" sz="1500" b="1" dirty="0"/>
          </a:p>
          <a:p>
            <a:pPr lvl="1"/>
            <a:endParaRPr lang="en-GB" sz="600"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21</a:t>
            </a:fld>
            <a:endParaRPr lang="en-GB"/>
          </a:p>
        </p:txBody>
      </p:sp>
      <p:pic>
        <p:nvPicPr>
          <p:cNvPr id="8" name="Picture 7">
            <a:extLst>
              <a:ext uri="{FF2B5EF4-FFF2-40B4-BE49-F238E27FC236}">
                <a16:creationId xmlns:a16="http://schemas.microsoft.com/office/drawing/2014/main" id="{7408E995-3CAC-9763-A4E3-6CDCF742529C}"/>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4" y="195615"/>
            <a:ext cx="1257613" cy="676746"/>
          </a:xfrm>
          <a:prstGeom prst="rect">
            <a:avLst/>
          </a:prstGeom>
        </p:spPr>
      </p:pic>
      <p:sp>
        <p:nvSpPr>
          <p:cNvPr id="7" name="TextBox 6">
            <a:extLst>
              <a:ext uri="{FF2B5EF4-FFF2-40B4-BE49-F238E27FC236}">
                <a16:creationId xmlns:a16="http://schemas.microsoft.com/office/drawing/2014/main" id="{6C8A095E-7D83-19CB-FC06-B537275D7DF6}"/>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408519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normAutofit/>
          </a:bodyPr>
          <a:lstStyle/>
          <a:p>
            <a:r>
              <a:rPr lang="en-GB" sz="1800" dirty="0"/>
              <a:t>L2: Taxation: Income tax and yearly returns </a:t>
            </a:r>
            <a:br>
              <a:rPr lang="en-GB" sz="1800" dirty="0">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A5B246D2-B663-15A8-1A73-DE8AA5717C48}"/>
              </a:ext>
            </a:extLst>
          </p:cNvPr>
          <p:cNvSpPr>
            <a:spLocks noGrp="1"/>
          </p:cNvSpPr>
          <p:nvPr>
            <p:ph type="body" sz="quarter" idx="13"/>
          </p:nvPr>
        </p:nvSpPr>
        <p:spPr>
          <a:xfrm>
            <a:off x="140373" y="1409267"/>
            <a:ext cx="8622715" cy="3342684"/>
          </a:xfrm>
        </p:spPr>
        <p:txBody>
          <a:bodyPr/>
          <a:lstStyle/>
          <a:p>
            <a:pPr algn="l">
              <a:lnSpc>
                <a:spcPct val="120000"/>
              </a:lnSpc>
            </a:pPr>
            <a:r>
              <a:rPr lang="en-GB" sz="1400" b="1" i="0" dirty="0">
                <a:solidFill>
                  <a:srgbClr val="0D0D0D"/>
                </a:solidFill>
                <a:effectLst/>
                <a:highlight>
                  <a:srgbClr val="FFFFFF"/>
                </a:highlight>
              </a:rPr>
              <a:t>Question 3:</a:t>
            </a:r>
          </a:p>
          <a:p>
            <a:pPr algn="l">
              <a:lnSpc>
                <a:spcPct val="120000"/>
              </a:lnSpc>
            </a:pPr>
            <a:r>
              <a:rPr lang="en-GB" sz="1400" b="1" i="0" dirty="0">
                <a:solidFill>
                  <a:srgbClr val="0D0D0D"/>
                </a:solidFill>
                <a:effectLst/>
                <a:highlight>
                  <a:srgbClr val="FFFFFF"/>
                </a:highlight>
              </a:rPr>
              <a:t>Describe what capital allowances can be claimed for and provide examples of expenses that can be claimed under premises, equipment and machinery.</a:t>
            </a:r>
            <a:endParaRPr lang="en-GB" sz="1400" b="0" i="0" dirty="0">
              <a:solidFill>
                <a:srgbClr val="0D0D0D"/>
              </a:solidFill>
              <a:effectLst/>
              <a:highlight>
                <a:srgbClr val="FFFFFF"/>
              </a:highlight>
            </a:endParaRPr>
          </a:p>
          <a:p>
            <a:pPr algn="l">
              <a:lnSpc>
                <a:spcPct val="120000"/>
              </a:lnSpc>
            </a:pPr>
            <a:r>
              <a:rPr lang="en-GB" sz="1400" b="1" i="0" dirty="0">
                <a:solidFill>
                  <a:srgbClr val="0D0D0D"/>
                </a:solidFill>
                <a:effectLst/>
                <a:highlight>
                  <a:srgbClr val="FFFFFF"/>
                </a:highlight>
              </a:rPr>
              <a:t>Answer:</a:t>
            </a:r>
            <a:endParaRPr lang="en-GB" sz="1400" b="0" i="0" dirty="0">
              <a:solidFill>
                <a:srgbClr val="0D0D0D"/>
              </a:solidFill>
              <a:effectLst/>
              <a:highlight>
                <a:srgbClr val="FFFFFF"/>
              </a:highlight>
            </a:endParaRPr>
          </a:p>
          <a:p>
            <a:pPr marL="285750" indent="-285750" algn="l">
              <a:lnSpc>
                <a:spcPct val="120000"/>
              </a:lnSpc>
              <a:buFont typeface="Arial" panose="020B0604020202020204" pitchFamily="34" charset="0"/>
              <a:buChar char="•"/>
            </a:pPr>
            <a:r>
              <a:rPr lang="en-GB" sz="1400" b="1" i="0" dirty="0">
                <a:solidFill>
                  <a:srgbClr val="0D0D0D"/>
                </a:solidFill>
                <a:effectLst/>
                <a:highlight>
                  <a:srgbClr val="FFFFFF"/>
                </a:highlight>
              </a:rPr>
              <a:t>Capital allowances </a:t>
            </a:r>
            <a:r>
              <a:rPr lang="en-GB" sz="1400" dirty="0">
                <a:solidFill>
                  <a:srgbClr val="0D0D0D"/>
                </a:solidFill>
                <a:highlight>
                  <a:srgbClr val="FFFFFF"/>
                </a:highlight>
              </a:rPr>
              <a:t>c</a:t>
            </a:r>
            <a:r>
              <a:rPr lang="en-GB" sz="1400" b="1" i="0" dirty="0">
                <a:solidFill>
                  <a:srgbClr val="0D0D0D"/>
                </a:solidFill>
                <a:effectLst/>
                <a:highlight>
                  <a:srgbClr val="FFFFFF"/>
                </a:highlight>
              </a:rPr>
              <a:t>an </a:t>
            </a:r>
            <a:r>
              <a:rPr lang="en-GB" sz="1400" dirty="0">
                <a:solidFill>
                  <a:srgbClr val="0D0D0D"/>
                </a:solidFill>
                <a:highlight>
                  <a:srgbClr val="FFFFFF"/>
                </a:highlight>
              </a:rPr>
              <a:t>b</a:t>
            </a:r>
            <a:r>
              <a:rPr lang="en-GB" sz="1400" b="1" i="0" dirty="0">
                <a:solidFill>
                  <a:srgbClr val="0D0D0D"/>
                </a:solidFill>
                <a:effectLst/>
                <a:highlight>
                  <a:srgbClr val="FFFFFF"/>
                </a:highlight>
              </a:rPr>
              <a:t>e </a:t>
            </a:r>
            <a:r>
              <a:rPr lang="en-GB" sz="1400" dirty="0">
                <a:solidFill>
                  <a:srgbClr val="0D0D0D"/>
                </a:solidFill>
                <a:highlight>
                  <a:srgbClr val="FFFFFF"/>
                </a:highlight>
              </a:rPr>
              <a:t>c</a:t>
            </a:r>
            <a:r>
              <a:rPr lang="en-GB" sz="1400" b="1" i="0" dirty="0">
                <a:solidFill>
                  <a:srgbClr val="0D0D0D"/>
                </a:solidFill>
                <a:effectLst/>
                <a:highlight>
                  <a:srgbClr val="FFFFFF"/>
                </a:highlight>
              </a:rPr>
              <a:t>laimed </a:t>
            </a:r>
            <a:r>
              <a:rPr lang="en-GB" sz="1400" dirty="0">
                <a:solidFill>
                  <a:srgbClr val="0D0D0D"/>
                </a:solidFill>
                <a:highlight>
                  <a:srgbClr val="FFFFFF"/>
                </a:highlight>
              </a:rPr>
              <a:t>f</a:t>
            </a:r>
            <a:r>
              <a:rPr lang="en-GB" sz="1400" b="1" i="0" dirty="0">
                <a:solidFill>
                  <a:srgbClr val="0D0D0D"/>
                </a:solidFill>
                <a:effectLst/>
                <a:highlight>
                  <a:srgbClr val="FFFFFF"/>
                </a:highlight>
              </a:rPr>
              <a:t>or:</a:t>
            </a:r>
            <a:r>
              <a:rPr lang="en-GB" sz="1400" b="0" i="0" dirty="0">
                <a:solidFill>
                  <a:srgbClr val="0D0D0D"/>
                </a:solidFill>
                <a:effectLst/>
                <a:highlight>
                  <a:srgbClr val="FFFFFF"/>
                </a:highlight>
              </a:rPr>
              <a:t> Certain business development expenses against taxation.</a:t>
            </a:r>
          </a:p>
          <a:p>
            <a:pPr marL="285750" indent="-285750" algn="l">
              <a:lnSpc>
                <a:spcPct val="120000"/>
              </a:lnSpc>
              <a:buFont typeface="Arial" panose="020B0604020202020204" pitchFamily="34" charset="0"/>
              <a:buChar char="•"/>
            </a:pPr>
            <a:r>
              <a:rPr lang="en-GB" sz="1400" b="1" i="0" dirty="0">
                <a:solidFill>
                  <a:srgbClr val="0D0D0D"/>
                </a:solidFill>
                <a:effectLst/>
                <a:highlight>
                  <a:srgbClr val="FFFFFF"/>
                </a:highlight>
              </a:rPr>
              <a:t>Examples of expenses:</a:t>
            </a:r>
            <a:endParaRPr lang="en-GB" sz="1400" b="0" i="0" dirty="0">
              <a:solidFill>
                <a:srgbClr val="0D0D0D"/>
              </a:solidFill>
              <a:effectLst/>
              <a:highlight>
                <a:srgbClr val="FFFFFF"/>
              </a:highlight>
            </a:endParaRPr>
          </a:p>
          <a:p>
            <a:pPr marL="742950" lvl="1" indent="-285750" algn="l">
              <a:lnSpc>
                <a:spcPct val="120000"/>
              </a:lnSpc>
              <a:buFont typeface="Courier New" panose="02070309020205020404" pitchFamily="49" charset="0"/>
              <a:buChar char="o"/>
            </a:pPr>
            <a:r>
              <a:rPr lang="en-GB" sz="1400" b="1" i="0" dirty="0">
                <a:solidFill>
                  <a:srgbClr val="0D0D0D"/>
                </a:solidFill>
                <a:effectLst/>
                <a:highlight>
                  <a:srgbClr val="FFFFFF"/>
                </a:highlight>
              </a:rPr>
              <a:t>Premises:</a:t>
            </a:r>
            <a:r>
              <a:rPr lang="en-GB" sz="1400" b="0" i="0" dirty="0">
                <a:solidFill>
                  <a:srgbClr val="0D0D0D"/>
                </a:solidFill>
                <a:effectLst/>
                <a:highlight>
                  <a:srgbClr val="FFFFFF"/>
                </a:highlight>
              </a:rPr>
              <a:t> Capital allowances can be claimed for the cost of buying, building or improving business premises.</a:t>
            </a:r>
          </a:p>
          <a:p>
            <a:pPr marL="742950" lvl="1" indent="-285750" algn="l">
              <a:lnSpc>
                <a:spcPct val="120000"/>
              </a:lnSpc>
              <a:buFont typeface="Courier New" panose="02070309020205020404" pitchFamily="49" charset="0"/>
              <a:buChar char="o"/>
            </a:pPr>
            <a:r>
              <a:rPr lang="en-GB" sz="1400" b="1" i="0" dirty="0">
                <a:solidFill>
                  <a:srgbClr val="0D0D0D"/>
                </a:solidFill>
                <a:effectLst/>
                <a:highlight>
                  <a:srgbClr val="FFFFFF"/>
                </a:highlight>
              </a:rPr>
              <a:t>Equipment:</a:t>
            </a:r>
            <a:r>
              <a:rPr lang="en-GB" sz="1400" b="0" i="0" dirty="0">
                <a:solidFill>
                  <a:srgbClr val="0D0D0D"/>
                </a:solidFill>
                <a:effectLst/>
                <a:highlight>
                  <a:srgbClr val="FFFFFF"/>
                </a:highlight>
              </a:rPr>
              <a:t> Capital allowances can be claimed for the cost of purchasing or leasing certain business equipment such as computers or tools.</a:t>
            </a:r>
          </a:p>
          <a:p>
            <a:pPr marL="742950" lvl="1" indent="-285750" algn="l">
              <a:lnSpc>
                <a:spcPct val="120000"/>
              </a:lnSpc>
              <a:buFont typeface="Courier New" panose="02070309020205020404" pitchFamily="49" charset="0"/>
              <a:buChar char="o"/>
            </a:pPr>
            <a:r>
              <a:rPr lang="en-GB" sz="1400" b="1" i="0" dirty="0">
                <a:solidFill>
                  <a:srgbClr val="0D0D0D"/>
                </a:solidFill>
                <a:effectLst/>
                <a:highlight>
                  <a:srgbClr val="FFFFFF"/>
                </a:highlight>
              </a:rPr>
              <a:t>Machinery:</a:t>
            </a:r>
            <a:r>
              <a:rPr lang="en-GB" sz="1400" b="0" i="0" dirty="0">
                <a:solidFill>
                  <a:srgbClr val="0D0D0D"/>
                </a:solidFill>
                <a:effectLst/>
                <a:highlight>
                  <a:srgbClr val="FFFFFF"/>
                </a:highlight>
              </a:rPr>
              <a:t> Capital allowances can be claimed for the cost of purchasing or leasing machinery used in the business, such as manufacturing equipment.</a:t>
            </a:r>
          </a:p>
          <a:p>
            <a:pPr lvl="1"/>
            <a:endParaRPr lang="en-GB" sz="1500" b="1" dirty="0"/>
          </a:p>
          <a:p>
            <a:pPr lvl="1"/>
            <a:endParaRPr lang="en-GB" sz="1500" b="1" dirty="0"/>
          </a:p>
          <a:p>
            <a:pPr lvl="1"/>
            <a:endParaRPr lang="en-GB" sz="600"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22</a:t>
            </a:fld>
            <a:endParaRPr lang="en-GB"/>
          </a:p>
        </p:txBody>
      </p:sp>
      <p:pic>
        <p:nvPicPr>
          <p:cNvPr id="8" name="Picture 7">
            <a:extLst>
              <a:ext uri="{FF2B5EF4-FFF2-40B4-BE49-F238E27FC236}">
                <a16:creationId xmlns:a16="http://schemas.microsoft.com/office/drawing/2014/main" id="{7408E995-3CAC-9763-A4E3-6CDCF742529C}"/>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4" y="195615"/>
            <a:ext cx="1257613" cy="676746"/>
          </a:xfrm>
          <a:prstGeom prst="rect">
            <a:avLst/>
          </a:prstGeom>
        </p:spPr>
      </p:pic>
      <p:sp>
        <p:nvSpPr>
          <p:cNvPr id="7" name="TextBox 6">
            <a:extLst>
              <a:ext uri="{FF2B5EF4-FFF2-40B4-BE49-F238E27FC236}">
                <a16:creationId xmlns:a16="http://schemas.microsoft.com/office/drawing/2014/main" id="{7A7E92DD-25BF-370B-A646-E83ACBB1134C}"/>
              </a:ext>
            </a:extLst>
          </p:cNvPr>
          <p:cNvSpPr txBox="1"/>
          <p:nvPr/>
        </p:nvSpPr>
        <p:spPr>
          <a:xfrm>
            <a:off x="206718" y="4684599"/>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13524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699425"/>
          </a:xfrm>
        </p:spPr>
        <p:txBody>
          <a:bodyPr anchor="t">
            <a:normAutofit/>
          </a:bodyPr>
          <a:lstStyle/>
          <a:p>
            <a:r>
              <a:rPr lang="en-GB" dirty="0"/>
              <a:t>L2: Taxation: Maths-based scenarios </a:t>
            </a:r>
          </a:p>
        </p:txBody>
      </p:sp>
      <p:sp>
        <p:nvSpPr>
          <p:cNvPr id="5" name="Text Placeholder 4"/>
          <p:cNvSpPr>
            <a:spLocks noGrp="1"/>
          </p:cNvSpPr>
          <p:nvPr>
            <p:ph type="body" sz="quarter" idx="13"/>
          </p:nvPr>
        </p:nvSpPr>
        <p:spPr>
          <a:xfrm>
            <a:off x="233363" y="1438717"/>
            <a:ext cx="4122737" cy="3293274"/>
          </a:xfrm>
        </p:spPr>
        <p:txBody>
          <a:bodyPr>
            <a:normAutofit/>
          </a:bodyPr>
          <a:lstStyle/>
          <a:p>
            <a:pPr>
              <a:lnSpc>
                <a:spcPct val="120000"/>
              </a:lnSpc>
            </a:pPr>
            <a:r>
              <a:rPr lang="en-GB" sz="2400" dirty="0">
                <a:effectLst/>
              </a:rPr>
              <a:t>Maths-based scenarios</a:t>
            </a:r>
            <a:endParaRPr lang="en-GB" sz="2400" dirty="0"/>
          </a:p>
          <a:p>
            <a:pPr>
              <a:lnSpc>
                <a:spcPct val="120000"/>
              </a:lnSpc>
            </a:pPr>
            <a:endParaRPr lang="en-GB" sz="2400" dirty="0"/>
          </a:p>
          <a:p>
            <a:pPr>
              <a:lnSpc>
                <a:spcPct val="120000"/>
              </a:lnSpc>
            </a:pPr>
            <a:r>
              <a:rPr lang="en-GB" sz="2400" b="0" dirty="0">
                <a:effectLst/>
              </a:rPr>
              <a:t>In pairs, work on the questions provided.</a:t>
            </a:r>
            <a:endParaRPr lang="en-GB" sz="2400" b="0" dirty="0"/>
          </a:p>
          <a:p>
            <a:endParaRPr lang="en-GB" dirty="0"/>
          </a:p>
        </p:txBody>
      </p:sp>
      <p:pic>
        <p:nvPicPr>
          <p:cNvPr id="6" name="Picture 5">
            <a:extLst>
              <a:ext uri="{FF2B5EF4-FFF2-40B4-BE49-F238E27FC236}">
                <a16:creationId xmlns:a16="http://schemas.microsoft.com/office/drawing/2014/main" id="{6A1D71E2-B721-A19C-9438-031B7FE8D8A8}"/>
              </a:ext>
              <a:ext uri="{C183D7F6-B498-43B3-948B-1728B52AA6E4}">
                <adec:decorative xmlns:adec="http://schemas.microsoft.com/office/drawing/2017/decorative" val="1"/>
              </a:ext>
            </a:extLst>
          </p:cNvPr>
          <p:cNvPicPr>
            <a:picLocks noChangeAspect="1"/>
          </p:cNvPicPr>
          <p:nvPr/>
        </p:nvPicPr>
        <p:blipFill rotWithShape="1">
          <a:blip r:embed="rId3"/>
          <a:srcRect l="1650" t="7629"/>
          <a:stretch/>
        </p:blipFill>
        <p:spPr>
          <a:xfrm>
            <a:off x="4644008" y="1035221"/>
            <a:ext cx="4290442" cy="1039987"/>
          </a:xfrm>
          <a:prstGeom prst="rect">
            <a:avLst/>
          </a:prstGeom>
          <a:noFill/>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23</a:t>
            </a:fld>
            <a:endParaRPr lang="en-GB"/>
          </a:p>
        </p:txBody>
      </p:sp>
      <p:pic>
        <p:nvPicPr>
          <p:cNvPr id="8" name="Picture 7">
            <a:extLst>
              <a:ext uri="{FF2B5EF4-FFF2-40B4-BE49-F238E27FC236}">
                <a16:creationId xmlns:a16="http://schemas.microsoft.com/office/drawing/2014/main" id="{23BBF110-AE5A-1B51-F2D5-752F8E7AB4A2}"/>
              </a:ext>
              <a:ext uri="{C183D7F6-B498-43B3-948B-1728B52AA6E4}">
                <adec:decorative xmlns:adec="http://schemas.microsoft.com/office/drawing/2017/decorative" val="1"/>
              </a:ext>
            </a:extLst>
          </p:cNvPr>
          <p:cNvPicPr>
            <a:picLocks noChangeAspect="1"/>
          </p:cNvPicPr>
          <p:nvPr/>
        </p:nvPicPr>
        <p:blipFill rotWithShape="1">
          <a:blip r:embed="rId4"/>
          <a:srcRect r="2197"/>
          <a:stretch/>
        </p:blipFill>
        <p:spPr>
          <a:xfrm>
            <a:off x="4644008" y="2107828"/>
            <a:ext cx="4266629" cy="1039986"/>
          </a:xfrm>
          <a:prstGeom prst="rect">
            <a:avLst/>
          </a:prstGeom>
        </p:spPr>
      </p:pic>
      <p:sp>
        <p:nvSpPr>
          <p:cNvPr id="2" name="TextBox 1">
            <a:extLst>
              <a:ext uri="{FF2B5EF4-FFF2-40B4-BE49-F238E27FC236}">
                <a16:creationId xmlns:a16="http://schemas.microsoft.com/office/drawing/2014/main" id="{22494DC5-3A49-40FC-BF0E-61B425266573}"/>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90347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699425"/>
          </a:xfrm>
        </p:spPr>
        <p:txBody>
          <a:bodyPr anchor="t">
            <a:normAutofit/>
          </a:bodyPr>
          <a:lstStyle/>
          <a:p>
            <a:r>
              <a:rPr lang="en-GB" dirty="0"/>
              <a:t>L2: Taxation: Scenario 1 </a:t>
            </a:r>
          </a:p>
        </p:txBody>
      </p:sp>
      <p:sp>
        <p:nvSpPr>
          <p:cNvPr id="5" name="Text Placeholder 4"/>
          <p:cNvSpPr>
            <a:spLocks noGrp="1"/>
          </p:cNvSpPr>
          <p:nvPr>
            <p:ph type="body" sz="quarter" idx="13"/>
          </p:nvPr>
        </p:nvSpPr>
        <p:spPr>
          <a:xfrm>
            <a:off x="233363" y="1438717"/>
            <a:ext cx="4122737" cy="3293274"/>
          </a:xfrm>
        </p:spPr>
        <p:txBody>
          <a:bodyPr>
            <a:normAutofit/>
          </a:bodyPr>
          <a:lstStyle/>
          <a:p>
            <a:pPr>
              <a:lnSpc>
                <a:spcPct val="120000"/>
              </a:lnSpc>
            </a:pPr>
            <a:r>
              <a:rPr lang="en-GB" sz="2600" b="1" dirty="0">
                <a:effectLst/>
                <a:ea typeface="Calibri" panose="020F0502020204030204" pitchFamily="34" charset="0"/>
                <a:cs typeface="Arial" panose="020B0604020202020204" pitchFamily="34" charset="0"/>
              </a:rPr>
              <a:t>Maths-based scenario 1: VAT</a:t>
            </a:r>
            <a:endParaRPr lang="en-GB" sz="2600" dirty="0">
              <a:effectLst/>
              <a:ea typeface="Calibri" panose="020F0502020204030204" pitchFamily="34" charset="0"/>
              <a:cs typeface="Arial" panose="020B0604020202020204" pitchFamily="34" charset="0"/>
            </a:endParaRPr>
          </a:p>
          <a:p>
            <a:pPr>
              <a:lnSpc>
                <a:spcPct val="120000"/>
              </a:lnSpc>
            </a:pPr>
            <a:endParaRPr lang="en-GB" sz="2600" dirty="0"/>
          </a:p>
          <a:p>
            <a:pPr>
              <a:lnSpc>
                <a:spcPct val="130000"/>
              </a:lnSpc>
            </a:pPr>
            <a:r>
              <a:rPr lang="en-GB" sz="2600" b="0" dirty="0">
                <a:effectLst/>
              </a:rPr>
              <a:t>In pairs, work on the questions provided and check all of the calculations.</a:t>
            </a:r>
            <a:endParaRPr lang="en-GB" sz="2600" b="0" dirty="0"/>
          </a:p>
          <a:p>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24</a:t>
            </a:fld>
            <a:endParaRPr lang="en-GB"/>
          </a:p>
        </p:txBody>
      </p:sp>
      <p:sp>
        <p:nvSpPr>
          <p:cNvPr id="6" name="TextBox 5">
            <a:extLst>
              <a:ext uri="{FF2B5EF4-FFF2-40B4-BE49-F238E27FC236}">
                <a16:creationId xmlns:a16="http://schemas.microsoft.com/office/drawing/2014/main" id="{267E3696-F971-7B87-F0A5-A52872CF32F3}"/>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4047065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699425"/>
          </a:xfrm>
        </p:spPr>
        <p:txBody>
          <a:bodyPr anchor="t">
            <a:normAutofit/>
          </a:bodyPr>
          <a:lstStyle/>
          <a:p>
            <a:r>
              <a:rPr lang="en-GB" dirty="0"/>
              <a:t>L2: Taxation: Scenario 2 </a:t>
            </a:r>
          </a:p>
        </p:txBody>
      </p:sp>
      <p:sp>
        <p:nvSpPr>
          <p:cNvPr id="5" name="Text Placeholder 4"/>
          <p:cNvSpPr>
            <a:spLocks noGrp="1"/>
          </p:cNvSpPr>
          <p:nvPr>
            <p:ph type="body" sz="quarter" idx="13"/>
          </p:nvPr>
        </p:nvSpPr>
        <p:spPr>
          <a:xfrm>
            <a:off x="233363" y="1438717"/>
            <a:ext cx="4698677" cy="3293274"/>
          </a:xfrm>
        </p:spPr>
        <p:txBody>
          <a:bodyPr>
            <a:normAutofit/>
          </a:bodyPr>
          <a:lstStyle/>
          <a:p>
            <a:pPr>
              <a:lnSpc>
                <a:spcPct val="120000"/>
              </a:lnSpc>
            </a:pPr>
            <a:r>
              <a:rPr lang="en-GB" sz="2400" b="1" dirty="0">
                <a:effectLst/>
                <a:latin typeface="Arial" panose="020B0604020202020204" pitchFamily="34" charset="0"/>
                <a:ea typeface="Calibri" panose="020F0502020204030204" pitchFamily="34" charset="0"/>
              </a:rPr>
              <a:t>Math-based scenario 2: Business VAT/duties</a:t>
            </a:r>
            <a:endParaRPr lang="en-GB" sz="2400" dirty="0"/>
          </a:p>
          <a:p>
            <a:pPr>
              <a:lnSpc>
                <a:spcPct val="120000"/>
              </a:lnSpc>
            </a:pPr>
            <a:endParaRPr lang="en-GB" sz="2400" b="0" dirty="0"/>
          </a:p>
          <a:p>
            <a:pPr>
              <a:lnSpc>
                <a:spcPct val="120000"/>
              </a:lnSpc>
            </a:pPr>
            <a:r>
              <a:rPr lang="en-GB" sz="2400" b="0" dirty="0"/>
              <a:t>R</a:t>
            </a:r>
            <a:r>
              <a:rPr lang="en-GB" sz="2400" b="0" dirty="0">
                <a:effectLst/>
              </a:rPr>
              <a:t>ead the case study and discuss it in pairs or smal</a:t>
            </a:r>
            <a:r>
              <a:rPr lang="en-GB" sz="2400" b="0" dirty="0"/>
              <a:t>l groups.</a:t>
            </a:r>
            <a:r>
              <a:rPr lang="en-GB" sz="2400" b="0" dirty="0">
                <a:effectLst/>
              </a:rPr>
              <a:t> </a:t>
            </a:r>
            <a:endParaRPr lang="en-GB" sz="2400" b="0" dirty="0"/>
          </a:p>
          <a:p>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25</a:t>
            </a:fld>
            <a:endParaRPr lang="en-GB"/>
          </a:p>
        </p:txBody>
      </p:sp>
    </p:spTree>
    <p:extLst>
      <p:ext uri="{BB962C8B-B14F-4D97-AF65-F5344CB8AC3E}">
        <p14:creationId xmlns:p14="http://schemas.microsoft.com/office/powerpoint/2010/main" val="297841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45B8-40F0-AE7A-97A6-285C0E6FE3E7}"/>
              </a:ext>
            </a:extLst>
          </p:cNvPr>
          <p:cNvSpPr>
            <a:spLocks noGrp="1"/>
          </p:cNvSpPr>
          <p:nvPr>
            <p:ph type="title"/>
          </p:nvPr>
        </p:nvSpPr>
        <p:spPr/>
        <p:txBody>
          <a:bodyPr/>
          <a:lstStyle/>
          <a:p>
            <a:r>
              <a:rPr lang="en-GB" dirty="0"/>
              <a:t>L2: Taxation</a:t>
            </a:r>
          </a:p>
        </p:txBody>
      </p:sp>
      <p:sp>
        <p:nvSpPr>
          <p:cNvPr id="3" name="Text Placeholder 2">
            <a:extLst>
              <a:ext uri="{FF2B5EF4-FFF2-40B4-BE49-F238E27FC236}">
                <a16:creationId xmlns:a16="http://schemas.microsoft.com/office/drawing/2014/main" id="{780692EF-6CDB-376F-A5E1-5A34E4B31E3F}"/>
              </a:ext>
            </a:extLst>
          </p:cNvPr>
          <p:cNvSpPr>
            <a:spLocks noGrp="1"/>
          </p:cNvSpPr>
          <p:nvPr>
            <p:ph type="body" sz="quarter" idx="12"/>
          </p:nvPr>
        </p:nvSpPr>
        <p:spPr>
          <a:xfrm>
            <a:off x="232950" y="1685825"/>
            <a:ext cx="6210208" cy="1585350"/>
          </a:xfrm>
        </p:spPr>
        <p:txBody>
          <a:bodyPr/>
          <a:lstStyle/>
          <a:p>
            <a:r>
              <a:rPr lang="en-GB" sz="4000" dirty="0"/>
              <a:t>Break</a:t>
            </a:r>
          </a:p>
        </p:txBody>
      </p:sp>
      <p:sp>
        <p:nvSpPr>
          <p:cNvPr id="5" name="Slide Number Placeholder 4">
            <a:extLst>
              <a:ext uri="{FF2B5EF4-FFF2-40B4-BE49-F238E27FC236}">
                <a16:creationId xmlns:a16="http://schemas.microsoft.com/office/drawing/2014/main" id="{D18E6E25-4EE4-6521-3A7C-70DD232462F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26</a:t>
            </a:fld>
            <a:endParaRPr lang="en-GB"/>
          </a:p>
        </p:txBody>
      </p:sp>
      <p:pic>
        <p:nvPicPr>
          <p:cNvPr id="12" name="Picture 11">
            <a:extLst>
              <a:ext uri="{FF2B5EF4-FFF2-40B4-BE49-F238E27FC236}">
                <a16:creationId xmlns:a16="http://schemas.microsoft.com/office/drawing/2014/main" id="{EF5E9CE8-1159-C69C-D7EB-72B65CC98641}"/>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503477" y="195615"/>
            <a:ext cx="1257613" cy="676746"/>
          </a:xfrm>
          <a:prstGeom prst="rect">
            <a:avLst/>
          </a:prstGeom>
        </p:spPr>
      </p:pic>
      <p:sp>
        <p:nvSpPr>
          <p:cNvPr id="7" name="TextBox 6">
            <a:extLst>
              <a:ext uri="{FF2B5EF4-FFF2-40B4-BE49-F238E27FC236}">
                <a16:creationId xmlns:a16="http://schemas.microsoft.com/office/drawing/2014/main" id="{CC1D0B35-47F7-D24B-2DE1-046D4FB4F9B4}"/>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17842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68A0B-A95A-9997-F1E5-10F473FAFC7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92E207C-0548-20C2-9A57-1EAAF2E8C5A1}"/>
              </a:ext>
            </a:extLst>
          </p:cNvPr>
          <p:cNvSpPr>
            <a:spLocks noGrp="1"/>
          </p:cNvSpPr>
          <p:nvPr>
            <p:ph type="title"/>
          </p:nvPr>
        </p:nvSpPr>
        <p:spPr>
          <a:xfrm>
            <a:off x="232950" y="249900"/>
            <a:ext cx="8437563" cy="699425"/>
          </a:xfrm>
        </p:spPr>
        <p:txBody>
          <a:bodyPr anchor="t">
            <a:normAutofit/>
          </a:bodyPr>
          <a:lstStyle/>
          <a:p>
            <a:r>
              <a:rPr lang="en-GB" dirty="0"/>
              <a:t>L2: Taxation: Case studies </a:t>
            </a:r>
          </a:p>
        </p:txBody>
      </p:sp>
      <p:sp>
        <p:nvSpPr>
          <p:cNvPr id="5" name="Text Placeholder 4">
            <a:extLst>
              <a:ext uri="{FF2B5EF4-FFF2-40B4-BE49-F238E27FC236}">
                <a16:creationId xmlns:a16="http://schemas.microsoft.com/office/drawing/2014/main" id="{AC24CD02-6C38-3BBF-A3B5-BD7F8899EAA4}"/>
              </a:ext>
            </a:extLst>
          </p:cNvPr>
          <p:cNvSpPr>
            <a:spLocks noGrp="1"/>
          </p:cNvSpPr>
          <p:nvPr>
            <p:ph type="body" sz="quarter" idx="13"/>
          </p:nvPr>
        </p:nvSpPr>
        <p:spPr>
          <a:xfrm>
            <a:off x="233363" y="1438717"/>
            <a:ext cx="4122613" cy="3293274"/>
          </a:xfrm>
        </p:spPr>
        <p:txBody>
          <a:bodyPr>
            <a:normAutofit/>
          </a:bodyPr>
          <a:lstStyle/>
          <a:p>
            <a:pPr>
              <a:lnSpc>
                <a:spcPct val="120000"/>
              </a:lnSpc>
            </a:pPr>
            <a:r>
              <a:rPr lang="en-GB" sz="2400" dirty="0"/>
              <a:t>Now we will look at some r</a:t>
            </a:r>
            <a:r>
              <a:rPr lang="en-GB" sz="2400" dirty="0">
                <a:effectLst/>
              </a:rPr>
              <a:t>eal-world case studies illustrating how tax elements impact overall cost structures and final pricing.</a:t>
            </a:r>
            <a:endParaRPr lang="en-GB" sz="2400" dirty="0"/>
          </a:p>
          <a:p>
            <a:pPr>
              <a:lnSpc>
                <a:spcPct val="90000"/>
              </a:lnSpc>
            </a:pPr>
            <a:endParaRPr lang="en-GB" sz="1900" dirty="0"/>
          </a:p>
          <a:p>
            <a:pPr lvl="1">
              <a:lnSpc>
                <a:spcPct val="90000"/>
              </a:lnSpc>
            </a:pPr>
            <a:endParaRPr lang="en-GB" sz="1900" dirty="0">
              <a:effectLst/>
            </a:endParaRPr>
          </a:p>
        </p:txBody>
      </p:sp>
      <p:pic>
        <p:nvPicPr>
          <p:cNvPr id="6" name="Picture 5">
            <a:extLst>
              <a:ext uri="{FF2B5EF4-FFF2-40B4-BE49-F238E27FC236}">
                <a16:creationId xmlns:a16="http://schemas.microsoft.com/office/drawing/2014/main" id="{AD176119-1201-A75D-2984-25C7550FB7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77797" y="655418"/>
            <a:ext cx="3498924" cy="830994"/>
          </a:xfrm>
          <a:prstGeom prst="rect">
            <a:avLst/>
          </a:prstGeom>
          <a:noFill/>
        </p:spPr>
      </p:pic>
      <p:sp>
        <p:nvSpPr>
          <p:cNvPr id="4" name="Slide Number Placeholder 3">
            <a:extLst>
              <a:ext uri="{FF2B5EF4-FFF2-40B4-BE49-F238E27FC236}">
                <a16:creationId xmlns:a16="http://schemas.microsoft.com/office/drawing/2014/main" id="{6C37AC02-5440-6211-E4CD-BEE160AAD685}"/>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27</a:t>
            </a:fld>
            <a:endParaRPr lang="en-GB"/>
          </a:p>
        </p:txBody>
      </p:sp>
      <p:pic>
        <p:nvPicPr>
          <p:cNvPr id="8" name="Picture 7">
            <a:extLst>
              <a:ext uri="{FF2B5EF4-FFF2-40B4-BE49-F238E27FC236}">
                <a16:creationId xmlns:a16="http://schemas.microsoft.com/office/drawing/2014/main" id="{9CF34E7D-5640-A4FC-33C4-9389DAFFA8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23129" y="1684503"/>
            <a:ext cx="3498924" cy="887247"/>
          </a:xfrm>
          <a:prstGeom prst="rect">
            <a:avLst/>
          </a:prstGeom>
        </p:spPr>
      </p:pic>
      <p:pic>
        <p:nvPicPr>
          <p:cNvPr id="10" name="Picture 9">
            <a:extLst>
              <a:ext uri="{FF2B5EF4-FFF2-40B4-BE49-F238E27FC236}">
                <a16:creationId xmlns:a16="http://schemas.microsoft.com/office/drawing/2014/main" id="{AF1C4C85-0408-3588-6D45-B1F1377EB4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82491" y="2825992"/>
            <a:ext cx="3534697" cy="814835"/>
          </a:xfrm>
          <a:prstGeom prst="rect">
            <a:avLst/>
          </a:prstGeom>
        </p:spPr>
      </p:pic>
      <p:sp>
        <p:nvSpPr>
          <p:cNvPr id="7" name="TextBox 6">
            <a:extLst>
              <a:ext uri="{FF2B5EF4-FFF2-40B4-BE49-F238E27FC236}">
                <a16:creationId xmlns:a16="http://schemas.microsoft.com/office/drawing/2014/main" id="{53663E23-D083-5F15-3847-492596C9D440}"/>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331334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699425"/>
          </a:xfrm>
        </p:spPr>
        <p:txBody>
          <a:bodyPr anchor="t">
            <a:normAutofit/>
          </a:bodyPr>
          <a:lstStyle/>
          <a:p>
            <a:r>
              <a:rPr lang="en-GB" dirty="0"/>
              <a:t>L2: Taxation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28</a:t>
            </a:fld>
            <a:endParaRPr lang="en-GB"/>
          </a:p>
        </p:txBody>
      </p:sp>
      <p:sp>
        <p:nvSpPr>
          <p:cNvPr id="8" name="Text Placeholder 7">
            <a:extLst>
              <a:ext uri="{FF2B5EF4-FFF2-40B4-BE49-F238E27FC236}">
                <a16:creationId xmlns:a16="http://schemas.microsoft.com/office/drawing/2014/main" id="{1DD2F2B6-D556-F28B-6643-803F57E34594}"/>
              </a:ext>
              <a:ext uri="{C183D7F6-B498-43B3-948B-1728B52AA6E4}">
                <adec:decorative xmlns:adec="http://schemas.microsoft.com/office/drawing/2017/decorative" val="0"/>
              </a:ext>
            </a:extLst>
          </p:cNvPr>
          <p:cNvSpPr>
            <a:spLocks noGrp="1"/>
          </p:cNvSpPr>
          <p:nvPr>
            <p:ph type="body" sz="quarter" idx="13"/>
          </p:nvPr>
        </p:nvSpPr>
        <p:spPr/>
        <p:txBody>
          <a:bodyPr/>
          <a:lstStyle/>
          <a:p>
            <a:pPr>
              <a:lnSpc>
                <a:spcPct val="120000"/>
              </a:lnSpc>
            </a:pPr>
            <a:r>
              <a:rPr lang="en-GB" b="0" dirty="0">
                <a:effectLst/>
              </a:rPr>
              <a:t>Case study 1</a:t>
            </a:r>
          </a:p>
          <a:p>
            <a:pPr>
              <a:lnSpc>
                <a:spcPct val="120000"/>
              </a:lnSpc>
            </a:pPr>
            <a:endParaRPr lang="en-GB" b="0" dirty="0">
              <a:effectLst/>
            </a:endParaRPr>
          </a:p>
          <a:p>
            <a:pPr>
              <a:lnSpc>
                <a:spcPct val="120000"/>
              </a:lnSpc>
            </a:pPr>
            <a:r>
              <a:rPr lang="en-GB" sz="2400" b="0" dirty="0"/>
              <a:t>Fashion design studio</a:t>
            </a:r>
          </a:p>
          <a:p>
            <a:pPr>
              <a:lnSpc>
                <a:spcPct val="120000"/>
              </a:lnSpc>
            </a:pPr>
            <a:endParaRPr lang="en-GB" sz="2400" b="0" dirty="0"/>
          </a:p>
          <a:p>
            <a:pPr>
              <a:lnSpc>
                <a:spcPct val="120000"/>
              </a:lnSpc>
            </a:pPr>
            <a:r>
              <a:rPr lang="en-GB" sz="2400" b="0" dirty="0"/>
              <a:t>Read the case study and answer the questions.</a:t>
            </a:r>
          </a:p>
          <a:p>
            <a:endParaRPr lang="en-US" dirty="0"/>
          </a:p>
        </p:txBody>
      </p:sp>
      <p:sp>
        <p:nvSpPr>
          <p:cNvPr id="5" name="TextBox 4">
            <a:extLst>
              <a:ext uri="{FF2B5EF4-FFF2-40B4-BE49-F238E27FC236}">
                <a16:creationId xmlns:a16="http://schemas.microsoft.com/office/drawing/2014/main" id="{30109818-288A-904E-62B3-89E52C603383}"/>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071545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lstStyle/>
          <a:p>
            <a:r>
              <a:rPr lang="en-GB" b="1" dirty="0">
                <a:effectLst/>
                <a:latin typeface="Arial" panose="020B0604020202020204" pitchFamily="34" charset="0"/>
                <a:ea typeface="Calibri" panose="020F0502020204030204" pitchFamily="34" charset="0"/>
                <a:cs typeface="Arial" panose="020B0604020202020204" pitchFamily="34" charset="0"/>
              </a:rPr>
              <a:t>L2: </a:t>
            </a:r>
            <a:r>
              <a:rPr lang="en-GB" dirty="0"/>
              <a:t>Taxation: </a:t>
            </a:r>
            <a:r>
              <a:rPr lang="en-GB" b="1" dirty="0">
                <a:effectLst/>
                <a:latin typeface="Arial" panose="020B0604020202020204" pitchFamily="34" charset="0"/>
                <a:ea typeface="Calibri" panose="020F0502020204030204" pitchFamily="34" charset="0"/>
                <a:cs typeface="Arial" panose="020B0604020202020204" pitchFamily="34" charset="0"/>
              </a:rPr>
              <a:t>Case study 1: Fashion design studio – Answers</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A5B246D2-B663-15A8-1A73-DE8AA5717C48}"/>
              </a:ext>
            </a:extLst>
          </p:cNvPr>
          <p:cNvSpPr>
            <a:spLocks noGrp="1"/>
          </p:cNvSpPr>
          <p:nvPr>
            <p:ph type="body" sz="quarter" idx="13"/>
          </p:nvPr>
        </p:nvSpPr>
        <p:spPr>
          <a:xfrm>
            <a:off x="246080" y="1347614"/>
            <a:ext cx="8622715" cy="3077249"/>
          </a:xfrm>
        </p:spPr>
        <p:txBody>
          <a:bodyPr/>
          <a:lstStyle/>
          <a:p>
            <a:pPr marL="342900" indent="-342900">
              <a:lnSpc>
                <a:spcPct val="120000"/>
              </a:lnSpc>
              <a:buAutoNum type="arabicPeriod"/>
            </a:pPr>
            <a:r>
              <a:rPr lang="en-GB" sz="1400" dirty="0"/>
              <a:t>How do import duties on raw materials affect the cost structure of the fashion design studio?</a:t>
            </a:r>
          </a:p>
          <a:p>
            <a:pPr>
              <a:lnSpc>
                <a:spcPct val="120000"/>
              </a:lnSpc>
            </a:pPr>
            <a:endParaRPr lang="en-GB" sz="1400" dirty="0"/>
          </a:p>
          <a:p>
            <a:pPr marL="742950" lvl="1" indent="-285750">
              <a:lnSpc>
                <a:spcPct val="120000"/>
              </a:lnSpc>
              <a:buFont typeface="Arial" panose="020B0604020202020204" pitchFamily="34" charset="0"/>
              <a:buChar char="•"/>
            </a:pPr>
            <a:r>
              <a:rPr lang="en-GB" sz="1400" b="1" dirty="0"/>
              <a:t>Answer: </a:t>
            </a:r>
            <a:r>
              <a:rPr lang="en-GB" sz="1400" b="0" dirty="0"/>
              <a:t>Import duties increase the </a:t>
            </a:r>
            <a:r>
              <a:rPr lang="en-GB" sz="1400" dirty="0"/>
              <a:t>studio’s </a:t>
            </a:r>
            <a:r>
              <a:rPr lang="en-GB" sz="1400" b="0" dirty="0"/>
              <a:t>production expenses by adding to the cost of raw materials, impacting its overall cost structure.</a:t>
            </a:r>
          </a:p>
          <a:p>
            <a:pPr>
              <a:lnSpc>
                <a:spcPct val="120000"/>
              </a:lnSpc>
            </a:pPr>
            <a:endParaRPr lang="en-GB" sz="1400" dirty="0"/>
          </a:p>
          <a:p>
            <a:pPr>
              <a:lnSpc>
                <a:spcPct val="120000"/>
              </a:lnSpc>
            </a:pPr>
            <a:r>
              <a:rPr lang="en-GB" sz="1400" dirty="0"/>
              <a:t>2. What is the impact of VAT on the final pricing of custom-made garments sold by the studio?</a:t>
            </a:r>
          </a:p>
          <a:p>
            <a:pPr>
              <a:lnSpc>
                <a:spcPct val="120000"/>
              </a:lnSpc>
            </a:pPr>
            <a:endParaRPr lang="en-GB" sz="1400" dirty="0"/>
          </a:p>
          <a:p>
            <a:pPr marL="742950" lvl="1" indent="-285750">
              <a:lnSpc>
                <a:spcPct val="120000"/>
              </a:lnSpc>
              <a:buFont typeface="Arial" panose="020B0604020202020204" pitchFamily="34" charset="0"/>
              <a:buChar char="•"/>
            </a:pPr>
            <a:r>
              <a:rPr lang="en-GB" sz="1400" b="1" dirty="0"/>
              <a:t>Answer: </a:t>
            </a:r>
            <a:r>
              <a:rPr lang="en-GB" sz="1400" b="0" dirty="0"/>
              <a:t>VAT adds to the final price paid by customers, increasing the overall pricing of custom-made garments sold by the studio.</a:t>
            </a:r>
          </a:p>
          <a:p>
            <a:endParaRPr lang="en-GB" sz="600"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29</a:t>
            </a:fld>
            <a:endParaRPr lang="en-GB"/>
          </a:p>
        </p:txBody>
      </p:sp>
      <p:pic>
        <p:nvPicPr>
          <p:cNvPr id="8" name="Picture 7">
            <a:extLst>
              <a:ext uri="{FF2B5EF4-FFF2-40B4-BE49-F238E27FC236}">
                <a16:creationId xmlns:a16="http://schemas.microsoft.com/office/drawing/2014/main" id="{7408E995-3CAC-9763-A4E3-6CDCF742529C}"/>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3" y="195615"/>
            <a:ext cx="1257613" cy="676746"/>
          </a:xfrm>
          <a:prstGeom prst="rect">
            <a:avLst/>
          </a:prstGeom>
        </p:spPr>
      </p:pic>
      <p:sp>
        <p:nvSpPr>
          <p:cNvPr id="7" name="TextBox 6">
            <a:extLst>
              <a:ext uri="{FF2B5EF4-FFF2-40B4-BE49-F238E27FC236}">
                <a16:creationId xmlns:a16="http://schemas.microsoft.com/office/drawing/2014/main" id="{EE92122B-91D0-4E29-E688-FAB2D788EB48}"/>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4993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83A2F-DC8E-407E-47B4-8F91DF7A94F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1EE0020-B255-56CA-7FC0-3C6F1424FE12}"/>
              </a:ext>
            </a:extLst>
          </p:cNvPr>
          <p:cNvSpPr>
            <a:spLocks noGrp="1"/>
          </p:cNvSpPr>
          <p:nvPr>
            <p:ph type="title"/>
          </p:nvPr>
        </p:nvSpPr>
        <p:spPr/>
        <p:txBody>
          <a:bodyPr/>
          <a:lstStyle/>
          <a:p>
            <a:r>
              <a:rPr lang="en-GB" dirty="0"/>
              <a:t>L1: </a:t>
            </a:r>
            <a:r>
              <a:rPr lang="en-GB" sz="2000" dirty="0">
                <a:effectLst/>
                <a:ea typeface="Calibri" panose="020F0502020204030204" pitchFamily="34" charset="0"/>
                <a:cs typeface="Times New Roman" panose="02020603050405020304" pitchFamily="18" charset="0"/>
              </a:rPr>
              <a:t>Employment models</a:t>
            </a:r>
            <a:endParaRPr lang="en-GB" dirty="0"/>
          </a:p>
        </p:txBody>
      </p:sp>
      <p:sp>
        <p:nvSpPr>
          <p:cNvPr id="4" name="Slide Number Placeholder 3">
            <a:extLst>
              <a:ext uri="{FF2B5EF4-FFF2-40B4-BE49-F238E27FC236}">
                <a16:creationId xmlns:a16="http://schemas.microsoft.com/office/drawing/2014/main" id="{CE547E5A-4B93-418E-DBC6-A3BD3BF39B0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a:t>
            </a:fld>
            <a:endParaRPr lang="en-GB"/>
          </a:p>
        </p:txBody>
      </p:sp>
      <p:sp>
        <p:nvSpPr>
          <p:cNvPr id="2" name="Text Placeholder 4">
            <a:extLst>
              <a:ext uri="{FF2B5EF4-FFF2-40B4-BE49-F238E27FC236}">
                <a16:creationId xmlns:a16="http://schemas.microsoft.com/office/drawing/2014/main" id="{4A26E09E-1482-29A0-FEDE-BD67FBF1333B}"/>
              </a:ext>
            </a:extLst>
          </p:cNvPr>
          <p:cNvSpPr txBox="1">
            <a:spLocks/>
          </p:cNvSpPr>
          <p:nvPr/>
        </p:nvSpPr>
        <p:spPr>
          <a:xfrm>
            <a:off x="648791" y="1032534"/>
            <a:ext cx="7667625" cy="3484095"/>
          </a:xfrm>
          <a:prstGeom prst="rect">
            <a:avLst/>
          </a:prstGeom>
          <a:ln w="38100">
            <a:solidFill>
              <a:srgbClr val="C00000"/>
            </a:solidFill>
          </a:ln>
        </p:spPr>
        <p:txBody>
          <a:bodyPr vert="horz" lIns="0" tIns="0" rIns="0" bIns="0" rtlCol="0">
            <a:no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0000" lvl="2" indent="0">
              <a:lnSpc>
                <a:spcPct val="120000"/>
              </a:lnSpc>
              <a:spcBef>
                <a:spcPts val="0"/>
              </a:spcBef>
              <a:buNone/>
            </a:pPr>
            <a:r>
              <a:rPr lang="en-GB" sz="2800" dirty="0">
                <a:solidFill>
                  <a:srgbClr val="FF0000"/>
                </a:solidFill>
                <a:effectLst/>
                <a:ea typeface="Calibri" panose="020F0502020204030204" pitchFamily="34" charset="0"/>
                <a:cs typeface="Times New Roman" panose="02020603050405020304" pitchFamily="18" charset="0"/>
              </a:rPr>
              <a:t>Exploring employment </a:t>
            </a:r>
            <a:r>
              <a:rPr lang="en-GB" sz="2800" dirty="0">
                <a:solidFill>
                  <a:srgbClr val="FF0000"/>
                </a:solidFill>
                <a:ea typeface="Calibri" panose="020F0502020204030204" pitchFamily="34" charset="0"/>
                <a:cs typeface="Times New Roman" panose="02020603050405020304" pitchFamily="18" charset="0"/>
              </a:rPr>
              <a:t>m</a:t>
            </a:r>
            <a:r>
              <a:rPr lang="en-GB" sz="2800" dirty="0">
                <a:solidFill>
                  <a:srgbClr val="FF0000"/>
                </a:solidFill>
                <a:effectLst/>
                <a:ea typeface="Calibri" panose="020F0502020204030204" pitchFamily="34" charset="0"/>
                <a:cs typeface="Times New Roman" panose="02020603050405020304" pitchFamily="18" charset="0"/>
              </a:rPr>
              <a:t>odels in the </a:t>
            </a:r>
            <a:r>
              <a:rPr lang="en-GB" sz="2800" dirty="0">
                <a:solidFill>
                  <a:srgbClr val="FF0000"/>
                </a:solidFill>
                <a:ea typeface="Calibri" panose="020F0502020204030204" pitchFamily="34" charset="0"/>
                <a:cs typeface="Times New Roman" panose="02020603050405020304" pitchFamily="18" charset="0"/>
              </a:rPr>
              <a:t>craft and design industry.</a:t>
            </a:r>
            <a:endParaRPr lang="en-GB" dirty="0">
              <a:solidFill>
                <a:srgbClr val="FF0000"/>
              </a:solidFill>
            </a:endParaRPr>
          </a:p>
          <a:p>
            <a:pPr lvl="1">
              <a:lnSpc>
                <a:spcPct val="120000"/>
              </a:lnSpc>
            </a:pPr>
            <a:endParaRPr lang="en-GB" dirty="0"/>
          </a:p>
          <a:p>
            <a:pPr marL="270000" lvl="2" indent="0">
              <a:lnSpc>
                <a:spcPct val="120000"/>
              </a:lnSpc>
              <a:buNone/>
            </a:pPr>
            <a:r>
              <a:rPr lang="en-GB" sz="2800" dirty="0">
                <a:effectLst/>
                <a:ea typeface="Calibri" panose="020F0502020204030204" pitchFamily="34" charset="0"/>
                <a:cs typeface="Times New Roman" panose="02020603050405020304" pitchFamily="18" charset="0"/>
              </a:rPr>
              <a:t>Why is it important to understand the various types of employment models in the </a:t>
            </a:r>
            <a:r>
              <a:rPr lang="en-GB" sz="2800" dirty="0">
                <a:ea typeface="Calibri" panose="020F0502020204030204" pitchFamily="34" charset="0"/>
                <a:cs typeface="Times New Roman" panose="02020603050405020304" pitchFamily="18" charset="0"/>
              </a:rPr>
              <a:t>industry?</a:t>
            </a:r>
            <a:endParaRPr lang="en-GB" sz="2800" dirty="0">
              <a:effectLst/>
              <a:ea typeface="Calibri" panose="020F0502020204030204" pitchFamily="34" charset="0"/>
              <a:cs typeface="Times New Roman" panose="02020603050405020304" pitchFamily="18" charset="0"/>
            </a:endParaRPr>
          </a:p>
          <a:p>
            <a:endParaRPr lang="en-GB" sz="2800" dirty="0">
              <a:solidFill>
                <a:srgbClr val="FF0000"/>
              </a:solidFill>
              <a:ea typeface="Calibri" panose="020F0502020204030204" pitchFamily="34" charset="0"/>
              <a:cs typeface="Times New Roman" panose="02020603050405020304" pitchFamily="18" charset="0"/>
            </a:endParaRPr>
          </a:p>
          <a:p>
            <a:br>
              <a:rPr lang="en-GB" dirty="0"/>
            </a:br>
            <a:endParaRPr lang="en-GB" dirty="0">
              <a:solidFill>
                <a:srgbClr val="E51C41"/>
              </a:solidFill>
            </a:endParaRPr>
          </a:p>
          <a:p>
            <a:r>
              <a:rPr lang="en-GB" dirty="0">
                <a:solidFill>
                  <a:srgbClr val="E51C41"/>
                </a:solidFill>
              </a:rPr>
              <a:t> </a:t>
            </a:r>
            <a:endParaRPr lang="en-GB" dirty="0"/>
          </a:p>
        </p:txBody>
      </p:sp>
      <p:pic>
        <p:nvPicPr>
          <p:cNvPr id="5" name="Picture 4" descr="ETF logo">
            <a:extLst>
              <a:ext uri="{FF2B5EF4-FFF2-40B4-BE49-F238E27FC236}">
                <a16:creationId xmlns:a16="http://schemas.microsoft.com/office/drawing/2014/main" id="{4CEC28A3-304B-D40E-BD66-A83F8A19A0AA}"/>
              </a:ext>
            </a:extLst>
          </p:cNvPr>
          <p:cNvPicPr>
            <a:picLocks noChangeAspect="1"/>
          </p:cNvPicPr>
          <p:nvPr/>
        </p:nvPicPr>
        <p:blipFill rotWithShape="1">
          <a:blip r:embed="rId3"/>
          <a:srcRect t="12108"/>
          <a:stretch/>
        </p:blipFill>
        <p:spPr>
          <a:xfrm>
            <a:off x="7503477" y="195615"/>
            <a:ext cx="1257613" cy="676746"/>
          </a:xfrm>
          <a:prstGeom prst="rect">
            <a:avLst/>
          </a:prstGeom>
        </p:spPr>
      </p:pic>
      <p:sp>
        <p:nvSpPr>
          <p:cNvPr id="7" name="TextBox 6">
            <a:extLst>
              <a:ext uri="{FF2B5EF4-FFF2-40B4-BE49-F238E27FC236}">
                <a16:creationId xmlns:a16="http://schemas.microsoft.com/office/drawing/2014/main" id="{DF96292A-8FCF-3492-87F3-F9A1F5514084}"/>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83371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lstStyle/>
          <a:p>
            <a:r>
              <a:rPr lang="en-GB" b="1" dirty="0">
                <a:effectLst/>
                <a:ea typeface="Calibri" panose="020F0502020204030204" pitchFamily="34" charset="0"/>
                <a:cs typeface="Arial" panose="020B0604020202020204" pitchFamily="34" charset="0"/>
              </a:rPr>
              <a:t>L2: </a:t>
            </a:r>
            <a:r>
              <a:rPr lang="en-GB" dirty="0"/>
              <a:t>Taxation: </a:t>
            </a:r>
            <a:r>
              <a:rPr lang="en-GB" b="1" dirty="0">
                <a:effectLst/>
                <a:ea typeface="Calibri" panose="020F0502020204030204" pitchFamily="34" charset="0"/>
                <a:cs typeface="Arial" panose="020B0604020202020204" pitchFamily="34" charset="0"/>
              </a:rPr>
              <a:t>Case study 1: Fashion design studio – Answers</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30</a:t>
            </a:fld>
            <a:endParaRPr lang="en-GB"/>
          </a:p>
        </p:txBody>
      </p:sp>
      <p:sp>
        <p:nvSpPr>
          <p:cNvPr id="7" name="Text Placeholder 2">
            <a:extLst>
              <a:ext uri="{FF2B5EF4-FFF2-40B4-BE49-F238E27FC236}">
                <a16:creationId xmlns:a16="http://schemas.microsoft.com/office/drawing/2014/main" id="{642EBBD9-0C02-8071-2B68-7BD34FC0D998}"/>
              </a:ext>
              <a:ext uri="{C183D7F6-B498-43B3-948B-1728B52AA6E4}">
                <adec:decorative xmlns:adec="http://schemas.microsoft.com/office/drawing/2017/decorative" val="0"/>
              </a:ext>
            </a:extLst>
          </p:cNvPr>
          <p:cNvSpPr txBox="1">
            <a:spLocks/>
          </p:cNvSpPr>
          <p:nvPr/>
        </p:nvSpPr>
        <p:spPr>
          <a:xfrm>
            <a:off x="251519" y="1347613"/>
            <a:ext cx="8418993" cy="3693493"/>
          </a:xfrm>
          <a:prstGeom prst="rect">
            <a:avLst/>
          </a:prstGeom>
        </p:spPr>
        <p:txBody>
          <a:bodyPr vert="horz" lIns="0" tIns="0" rIns="0" bIns="0" rtlCol="0">
            <a:noAutofit/>
          </a:bodyPr>
          <a:lstStyle>
            <a:lvl1pPr marL="0" indent="0" algn="l" defTabSz="914400" rtl="0" eaLnBrk="1" latinLnBrk="0" hangingPunct="1">
              <a:lnSpc>
                <a:spcPts val="2700"/>
              </a:lnSpc>
              <a:spcBef>
                <a:spcPts val="0"/>
              </a:spcBef>
              <a:buFont typeface="Arial" panose="020B0604020202020204" pitchFamily="34" charset="0"/>
              <a:buNone/>
              <a:defRPr sz="27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GB" sz="1400" dirty="0"/>
              <a:t>3. How does VAT influence customers’ purchasing decisions in the context of bespoke fashion items?</a:t>
            </a:r>
          </a:p>
          <a:p>
            <a:pPr>
              <a:lnSpc>
                <a:spcPct val="120000"/>
              </a:lnSpc>
            </a:pPr>
            <a:endParaRPr lang="en-GB" sz="1400" dirty="0"/>
          </a:p>
          <a:p>
            <a:pPr marL="742950" lvl="1" indent="-285750">
              <a:lnSpc>
                <a:spcPct val="120000"/>
              </a:lnSpc>
              <a:buFont typeface="Arial" panose="020B0604020202020204" pitchFamily="34" charset="0"/>
              <a:buChar char="•"/>
            </a:pPr>
            <a:r>
              <a:rPr lang="en-GB" sz="1400" b="1" dirty="0"/>
              <a:t>Answer: </a:t>
            </a:r>
            <a:r>
              <a:rPr lang="en-GB" sz="1400" dirty="0"/>
              <a:t>VAT increases the total price customers pay for bespoke fashion items, potentially influencing their purchasing decisions and affordability.</a:t>
            </a:r>
          </a:p>
          <a:p>
            <a:pPr marL="0" indent="0">
              <a:lnSpc>
                <a:spcPct val="120000"/>
              </a:lnSpc>
              <a:buNone/>
            </a:pPr>
            <a:endParaRPr lang="en-GB" sz="1400" dirty="0"/>
          </a:p>
          <a:p>
            <a:pPr marL="342900" indent="-342900">
              <a:lnSpc>
                <a:spcPct val="120000"/>
              </a:lnSpc>
              <a:buAutoNum type="arabicPeriod" startAt="4"/>
            </a:pPr>
            <a:r>
              <a:rPr lang="en-GB" sz="1400" dirty="0"/>
              <a:t>What role does corporation tax play in determining the studio’s profitability?</a:t>
            </a:r>
          </a:p>
          <a:p>
            <a:pPr marL="342900" indent="-342900">
              <a:lnSpc>
                <a:spcPct val="120000"/>
              </a:lnSpc>
              <a:buAutoNum type="arabicPeriod" startAt="4"/>
            </a:pPr>
            <a:endParaRPr lang="en-GB" sz="1400" dirty="0"/>
          </a:p>
          <a:p>
            <a:pPr marL="742950" lvl="1" indent="-285750">
              <a:lnSpc>
                <a:spcPct val="120000"/>
              </a:lnSpc>
              <a:buFont typeface="Arial" panose="020B0604020202020204" pitchFamily="34" charset="0"/>
              <a:buChar char="•"/>
            </a:pPr>
            <a:r>
              <a:rPr lang="en-GB" sz="1400" b="1" dirty="0"/>
              <a:t>Answer: </a:t>
            </a:r>
            <a:r>
              <a:rPr lang="en-GB" sz="1400" b="0" dirty="0"/>
              <a:t>Corporation tax reduces the studio’s profitability by taxing its annual profits, thereby affecting its financial performance.</a:t>
            </a:r>
          </a:p>
          <a:p>
            <a:endParaRPr lang="en-GB" sz="1100" dirty="0"/>
          </a:p>
        </p:txBody>
      </p:sp>
      <p:pic>
        <p:nvPicPr>
          <p:cNvPr id="3" name="Picture 2">
            <a:extLst>
              <a:ext uri="{FF2B5EF4-FFF2-40B4-BE49-F238E27FC236}">
                <a16:creationId xmlns:a16="http://schemas.microsoft.com/office/drawing/2014/main" id="{A9546EA8-7A2C-AB88-3349-CFECDE0A4A37}"/>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3" y="195615"/>
            <a:ext cx="1257613" cy="676746"/>
          </a:xfrm>
          <a:prstGeom prst="rect">
            <a:avLst/>
          </a:prstGeom>
        </p:spPr>
      </p:pic>
      <p:sp>
        <p:nvSpPr>
          <p:cNvPr id="8" name="TextBox 7">
            <a:extLst>
              <a:ext uri="{FF2B5EF4-FFF2-40B4-BE49-F238E27FC236}">
                <a16:creationId xmlns:a16="http://schemas.microsoft.com/office/drawing/2014/main" id="{0C9EF875-F7E4-BC68-6FBA-A2BBA137F08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59207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lstStyle/>
          <a:p>
            <a:r>
              <a:rPr lang="en-GB" b="1" dirty="0">
                <a:effectLst/>
                <a:latin typeface="+mn-lt"/>
                <a:ea typeface="Calibri" panose="020F0502020204030204" pitchFamily="34" charset="0"/>
                <a:cs typeface="Arial" panose="020B0604020202020204" pitchFamily="34" charset="0"/>
              </a:rPr>
              <a:t>L2: </a:t>
            </a:r>
            <a:r>
              <a:rPr lang="en-GB" dirty="0">
                <a:latin typeface="+mn-lt"/>
              </a:rPr>
              <a:t>Taxation:</a:t>
            </a:r>
            <a:r>
              <a:rPr lang="en-GB" b="1" dirty="0">
                <a:effectLst/>
                <a:latin typeface="+mn-lt"/>
                <a:ea typeface="Calibri" panose="020F0502020204030204" pitchFamily="34" charset="0"/>
                <a:cs typeface="Arial" panose="020B0604020202020204" pitchFamily="34" charset="0"/>
              </a:rPr>
              <a:t> study 1: Fashion design studio – Answers</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31</a:t>
            </a:fld>
            <a:endParaRPr lang="en-GB"/>
          </a:p>
        </p:txBody>
      </p:sp>
      <p:sp>
        <p:nvSpPr>
          <p:cNvPr id="7" name="Text Placeholder 2">
            <a:extLst>
              <a:ext uri="{FF2B5EF4-FFF2-40B4-BE49-F238E27FC236}">
                <a16:creationId xmlns:a16="http://schemas.microsoft.com/office/drawing/2014/main" id="{642EBBD9-0C02-8071-2B68-7BD34FC0D998}"/>
              </a:ext>
              <a:ext uri="{C183D7F6-B498-43B3-948B-1728B52AA6E4}">
                <adec:decorative xmlns:adec="http://schemas.microsoft.com/office/drawing/2017/decorative" val="0"/>
              </a:ext>
            </a:extLst>
          </p:cNvPr>
          <p:cNvSpPr txBox="1">
            <a:spLocks/>
          </p:cNvSpPr>
          <p:nvPr/>
        </p:nvSpPr>
        <p:spPr>
          <a:xfrm>
            <a:off x="251519" y="1347613"/>
            <a:ext cx="8418993" cy="3693493"/>
          </a:xfrm>
          <a:prstGeom prst="rect">
            <a:avLst/>
          </a:prstGeom>
        </p:spPr>
        <p:txBody>
          <a:bodyPr vert="horz" lIns="0" tIns="0" rIns="0" bIns="0" rtlCol="0">
            <a:noAutofit/>
          </a:bodyPr>
          <a:lstStyle>
            <a:lvl1pPr marL="0" indent="0" algn="l" defTabSz="914400" rtl="0" eaLnBrk="1" latinLnBrk="0" hangingPunct="1">
              <a:lnSpc>
                <a:spcPts val="2700"/>
              </a:lnSpc>
              <a:spcBef>
                <a:spcPts val="0"/>
              </a:spcBef>
              <a:buFont typeface="Arial" panose="020B0604020202020204" pitchFamily="34" charset="0"/>
              <a:buNone/>
              <a:defRPr sz="27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5. How can the fashion design studio strategically manage tax elements to maintain competitiveness in the industry?</a:t>
            </a:r>
          </a:p>
          <a:p>
            <a:pPr marL="0" indent="0">
              <a:buNone/>
            </a:pPr>
            <a:endParaRPr lang="en-GB" sz="1400" dirty="0"/>
          </a:p>
          <a:p>
            <a:pPr marL="742950" lvl="1" indent="-285750">
              <a:buFont typeface="Arial" panose="020B0604020202020204" pitchFamily="34" charset="0"/>
              <a:buChar char="•"/>
            </a:pPr>
            <a:r>
              <a:rPr lang="en-US" sz="1500" b="1" dirty="0"/>
              <a:t>Answer: </a:t>
            </a:r>
            <a:r>
              <a:rPr lang="en-US" sz="1500" dirty="0"/>
              <a:t>The studio can strategically manage tax elements by </a:t>
            </a:r>
            <a:r>
              <a:rPr lang="en-US" sz="1500" dirty="0" err="1"/>
              <a:t>optimising</a:t>
            </a:r>
            <a:r>
              <a:rPr lang="en-US" sz="1500" dirty="0"/>
              <a:t> its production processes, exploring tax incentives and implementing efficient tax planning strategies to maintain competitiveness in the industry.</a:t>
            </a:r>
            <a:endParaRPr lang="en-GB" sz="1500" b="0" dirty="0"/>
          </a:p>
        </p:txBody>
      </p:sp>
      <p:pic>
        <p:nvPicPr>
          <p:cNvPr id="9" name="Picture 8">
            <a:extLst>
              <a:ext uri="{FF2B5EF4-FFF2-40B4-BE49-F238E27FC236}">
                <a16:creationId xmlns:a16="http://schemas.microsoft.com/office/drawing/2014/main" id="{6687A981-310C-77C1-CD4E-AF5332C32DFA}"/>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3" y="195615"/>
            <a:ext cx="1257613" cy="676746"/>
          </a:xfrm>
          <a:prstGeom prst="rect">
            <a:avLst/>
          </a:prstGeom>
        </p:spPr>
      </p:pic>
      <p:sp>
        <p:nvSpPr>
          <p:cNvPr id="4" name="TextBox 3">
            <a:extLst>
              <a:ext uri="{FF2B5EF4-FFF2-40B4-BE49-F238E27FC236}">
                <a16:creationId xmlns:a16="http://schemas.microsoft.com/office/drawing/2014/main" id="{15DE1B24-FF7B-B4C2-FF06-866D45B36733}"/>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152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699425"/>
          </a:xfrm>
        </p:spPr>
        <p:txBody>
          <a:bodyPr anchor="t">
            <a:normAutofit/>
          </a:bodyPr>
          <a:lstStyle/>
          <a:p>
            <a:r>
              <a:rPr lang="en-GB" dirty="0"/>
              <a:t>L2: Taxation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32</a:t>
            </a:fld>
            <a:endParaRPr lang="en-GB"/>
          </a:p>
        </p:txBody>
      </p:sp>
      <p:sp>
        <p:nvSpPr>
          <p:cNvPr id="8" name="Text Placeholder 7">
            <a:extLst>
              <a:ext uri="{FF2B5EF4-FFF2-40B4-BE49-F238E27FC236}">
                <a16:creationId xmlns:a16="http://schemas.microsoft.com/office/drawing/2014/main" id="{1A8276D3-C00A-F50C-4F8C-AEE099CA50DA}"/>
              </a:ext>
            </a:extLst>
          </p:cNvPr>
          <p:cNvSpPr>
            <a:spLocks noGrp="1"/>
          </p:cNvSpPr>
          <p:nvPr>
            <p:ph type="body" sz="quarter" idx="13"/>
          </p:nvPr>
        </p:nvSpPr>
        <p:spPr/>
        <p:txBody>
          <a:bodyPr/>
          <a:lstStyle/>
          <a:p>
            <a:pPr>
              <a:lnSpc>
                <a:spcPct val="120000"/>
              </a:lnSpc>
            </a:pPr>
            <a:r>
              <a:rPr lang="en-GB" b="0" dirty="0">
                <a:effectLst/>
              </a:rPr>
              <a:t>Case study 2</a:t>
            </a:r>
            <a:endParaRPr lang="en-GB" b="0" dirty="0"/>
          </a:p>
          <a:p>
            <a:pPr>
              <a:lnSpc>
                <a:spcPct val="120000"/>
              </a:lnSpc>
            </a:pPr>
            <a:r>
              <a:rPr lang="en-GB" sz="2800" b="0" dirty="0">
                <a:effectLst/>
                <a:latin typeface="Arial" panose="020B0604020202020204" pitchFamily="34" charset="0"/>
                <a:ea typeface="Calibri" panose="020F0502020204030204" pitchFamily="34" charset="0"/>
              </a:rPr>
              <a:t> </a:t>
            </a:r>
          </a:p>
          <a:p>
            <a:pPr>
              <a:lnSpc>
                <a:spcPct val="120000"/>
              </a:lnSpc>
            </a:pPr>
            <a:r>
              <a:rPr lang="en-GB" sz="2400" b="0" dirty="0">
                <a:effectLst/>
                <a:latin typeface="Arial" panose="020B0604020202020204" pitchFamily="34" charset="0"/>
                <a:ea typeface="Calibri" panose="020F0502020204030204" pitchFamily="34" charset="0"/>
              </a:rPr>
              <a:t>Taxation in a textiles and fashion </a:t>
            </a:r>
            <a:r>
              <a:rPr lang="en-GB" sz="2400" b="0" dirty="0">
                <a:latin typeface="Arial" panose="020B0604020202020204" pitchFamily="34" charset="0"/>
                <a:ea typeface="Calibri" panose="020F0502020204030204" pitchFamily="34" charset="0"/>
              </a:rPr>
              <a:t>b</a:t>
            </a:r>
            <a:r>
              <a:rPr lang="en-GB" sz="2400" b="0" dirty="0">
                <a:effectLst/>
                <a:latin typeface="Arial" panose="020B0604020202020204" pitchFamily="34" charset="0"/>
                <a:ea typeface="Calibri" panose="020F0502020204030204" pitchFamily="34" charset="0"/>
              </a:rPr>
              <a:t>usiness</a:t>
            </a:r>
          </a:p>
          <a:p>
            <a:pPr>
              <a:lnSpc>
                <a:spcPct val="120000"/>
              </a:lnSpc>
            </a:pPr>
            <a:endParaRPr lang="en-GB" sz="2400" b="0" dirty="0">
              <a:latin typeface="Arial" panose="020B0604020202020204" pitchFamily="34" charset="0"/>
            </a:endParaRPr>
          </a:p>
          <a:p>
            <a:pPr>
              <a:lnSpc>
                <a:spcPct val="120000"/>
              </a:lnSpc>
            </a:pPr>
            <a:r>
              <a:rPr lang="en-GB" sz="2400" b="0" dirty="0"/>
              <a:t>Read the case study and answer the questions.</a:t>
            </a:r>
          </a:p>
          <a:p>
            <a:endParaRPr lang="en-GB" sz="1800" b="0" dirty="0"/>
          </a:p>
          <a:p>
            <a:endParaRPr lang="en-US" dirty="0"/>
          </a:p>
        </p:txBody>
      </p:sp>
      <p:sp>
        <p:nvSpPr>
          <p:cNvPr id="6" name="TextBox 5">
            <a:extLst>
              <a:ext uri="{FF2B5EF4-FFF2-40B4-BE49-F238E27FC236}">
                <a16:creationId xmlns:a16="http://schemas.microsoft.com/office/drawing/2014/main" id="{40632DA5-9AE9-9FBC-B029-70F291A12DB0}"/>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134043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normAutofit fontScale="90000"/>
          </a:bodyPr>
          <a:lstStyle/>
          <a:p>
            <a:pPr>
              <a:lnSpc>
                <a:spcPct val="100000"/>
              </a:lnSpc>
            </a:pPr>
            <a:r>
              <a:rPr lang="en-GB" sz="2200" b="1" dirty="0">
                <a:effectLst/>
                <a:latin typeface="Arial" panose="020B0604020202020204" pitchFamily="34" charset="0"/>
                <a:ea typeface="Calibri" panose="020F0502020204030204" pitchFamily="34" charset="0"/>
                <a:cs typeface="Arial" panose="020B0604020202020204" pitchFamily="34" charset="0"/>
              </a:rPr>
              <a:t>L2: </a:t>
            </a:r>
            <a:r>
              <a:rPr lang="en-GB" sz="2200" dirty="0"/>
              <a:t>Taxation: </a:t>
            </a:r>
            <a:r>
              <a:rPr lang="en-GB" sz="2200" b="1" dirty="0">
                <a:effectLst/>
                <a:latin typeface="Arial" panose="020B0604020202020204" pitchFamily="34" charset="0"/>
                <a:ea typeface="Calibri" panose="020F0502020204030204" pitchFamily="34" charset="0"/>
                <a:cs typeface="Arial" panose="020B0604020202020204" pitchFamily="34" charset="0"/>
              </a:rPr>
              <a:t>Case study </a:t>
            </a:r>
            <a:r>
              <a:rPr lang="en-GB" sz="2200" b="1" dirty="0">
                <a:latin typeface="Arial" panose="020B0604020202020204" pitchFamily="34" charset="0"/>
                <a:ea typeface="Calibri" panose="020F0502020204030204" pitchFamily="34" charset="0"/>
                <a:cs typeface="Arial" panose="020B0604020202020204" pitchFamily="34" charset="0"/>
              </a:rPr>
              <a:t>2</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a:effectLst/>
                <a:latin typeface="Arial" panose="020B0604020202020204" pitchFamily="34" charset="0"/>
                <a:ea typeface="Calibri" panose="020F0502020204030204" pitchFamily="34" charset="0"/>
              </a:rPr>
              <a:t>Taxation in a textiles and fashion </a:t>
            </a:r>
            <a:r>
              <a:rPr lang="en-GB" sz="2200" dirty="0">
                <a:latin typeface="Arial" panose="020B0604020202020204" pitchFamily="34" charset="0"/>
                <a:ea typeface="Calibri" panose="020F0502020204030204" pitchFamily="34" charset="0"/>
              </a:rPr>
              <a:t>b</a:t>
            </a:r>
            <a:r>
              <a:rPr lang="en-GB" sz="2200" dirty="0">
                <a:effectLst/>
                <a:latin typeface="Arial" panose="020B0604020202020204" pitchFamily="34" charset="0"/>
                <a:ea typeface="Calibri" panose="020F0502020204030204" pitchFamily="34" charset="0"/>
              </a:rPr>
              <a:t>usiness </a:t>
            </a:r>
            <a:r>
              <a:rPr lang="en-GB" sz="2200" dirty="0">
                <a:effectLst/>
                <a:latin typeface="Arial" panose="020B0604020202020204" pitchFamily="34" charset="0"/>
                <a:ea typeface="Calibri" panose="020F0502020204030204" pitchFamily="34" charset="0"/>
                <a:cs typeface="Arial" panose="020B0604020202020204" pitchFamily="34" charset="0"/>
              </a:rPr>
              <a:t>– Answers</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A5B246D2-B663-15A8-1A73-DE8AA5717C48}"/>
              </a:ext>
            </a:extLst>
          </p:cNvPr>
          <p:cNvSpPr>
            <a:spLocks noGrp="1"/>
          </p:cNvSpPr>
          <p:nvPr>
            <p:ph type="body" sz="quarter" idx="13"/>
          </p:nvPr>
        </p:nvSpPr>
        <p:spPr>
          <a:xfrm>
            <a:off x="246080" y="1347614"/>
            <a:ext cx="8622715" cy="3077249"/>
          </a:xfrm>
        </p:spPr>
        <p:txBody>
          <a:bodyPr/>
          <a:lstStyle/>
          <a:p>
            <a:pPr marL="228600" indent="-228600">
              <a:lnSpc>
                <a:spcPct val="120000"/>
              </a:lnSpc>
              <a:spcAft>
                <a:spcPts val="800"/>
              </a:spcAft>
              <a:buFont typeface="+mj-lt"/>
              <a:buAutoNum type="arabicPeriod"/>
            </a:pPr>
            <a:r>
              <a:rPr lang="en-GB" sz="1400" dirty="0"/>
              <a:t>What profits were recorded by ABC Hats Ltd. in the previous financial year?</a:t>
            </a:r>
          </a:p>
          <a:p>
            <a:pPr marL="742950" lvl="1" indent="-285750">
              <a:lnSpc>
                <a:spcPct val="120000"/>
              </a:lnSpc>
              <a:buFont typeface="Arial" panose="020B0604020202020204" pitchFamily="34" charset="0"/>
              <a:buChar char="•"/>
            </a:pPr>
            <a:r>
              <a:rPr lang="en-GB" sz="1400" b="1" dirty="0"/>
              <a:t>Answer: £300,000</a:t>
            </a:r>
          </a:p>
          <a:p>
            <a:pPr lvl="1">
              <a:lnSpc>
                <a:spcPct val="120000"/>
              </a:lnSpc>
            </a:pPr>
            <a:endParaRPr lang="en-GB" sz="1400" dirty="0"/>
          </a:p>
          <a:p>
            <a:pPr lvl="1">
              <a:lnSpc>
                <a:spcPct val="120000"/>
              </a:lnSpc>
            </a:pPr>
            <a:endParaRPr lang="en-GB" sz="1400" dirty="0"/>
          </a:p>
          <a:p>
            <a:pPr>
              <a:lnSpc>
                <a:spcPct val="120000"/>
              </a:lnSpc>
              <a:spcAft>
                <a:spcPts val="800"/>
              </a:spcAft>
            </a:pPr>
            <a:r>
              <a:rPr lang="en-GB" sz="1400" dirty="0"/>
              <a:t>2. How much is ABC Hats Ltd. required to pay in corporation tax based on its profits and the corporation tax rate?</a:t>
            </a:r>
          </a:p>
          <a:p>
            <a:pPr>
              <a:lnSpc>
                <a:spcPct val="120000"/>
              </a:lnSpc>
            </a:pPr>
            <a:endParaRPr lang="en-GB" sz="1400" dirty="0"/>
          </a:p>
          <a:p>
            <a:pPr marL="742950" lvl="1" indent="-285750">
              <a:lnSpc>
                <a:spcPct val="120000"/>
              </a:lnSpc>
              <a:buFont typeface="Arial" panose="020B0604020202020204" pitchFamily="34" charset="0"/>
              <a:buChar char="•"/>
            </a:pPr>
            <a:r>
              <a:rPr lang="en-GB" sz="1400" b="1" dirty="0"/>
              <a:t>Answer: £57,000 at current (2024) corporation tax rate of 19%</a:t>
            </a:r>
          </a:p>
          <a:p>
            <a:pPr lvl="1"/>
            <a:endParaRPr lang="en-GB" sz="1500" b="1" dirty="0"/>
          </a:p>
          <a:p>
            <a:pPr lvl="1"/>
            <a:endParaRPr lang="en-GB" sz="1500" b="1" dirty="0"/>
          </a:p>
          <a:p>
            <a:pPr lvl="1"/>
            <a:endParaRPr lang="en-GB" sz="1500" b="1" dirty="0"/>
          </a:p>
          <a:p>
            <a:pPr lvl="1"/>
            <a:endParaRPr lang="en-GB" sz="600" dirty="0"/>
          </a:p>
        </p:txBody>
      </p:sp>
      <p:pic>
        <p:nvPicPr>
          <p:cNvPr id="8" name="Picture 7">
            <a:extLst>
              <a:ext uri="{FF2B5EF4-FFF2-40B4-BE49-F238E27FC236}">
                <a16:creationId xmlns:a16="http://schemas.microsoft.com/office/drawing/2014/main" id="{7408E995-3CAC-9763-A4E3-6CDCF742529C}"/>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3" y="195615"/>
            <a:ext cx="1257613" cy="676746"/>
          </a:xfrm>
          <a:prstGeom prst="rect">
            <a:avLst/>
          </a:prstGeom>
        </p:spPr>
      </p:pic>
      <p:sp>
        <p:nvSpPr>
          <p:cNvPr id="7" name="TextBox 6">
            <a:extLst>
              <a:ext uri="{FF2B5EF4-FFF2-40B4-BE49-F238E27FC236}">
                <a16:creationId xmlns:a16="http://schemas.microsoft.com/office/drawing/2014/main" id="{C68CA6AF-AA7A-4BAB-BB21-48934C175C82}"/>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33</a:t>
            </a:fld>
            <a:endParaRPr lang="en-GB"/>
          </a:p>
        </p:txBody>
      </p:sp>
    </p:spTree>
    <p:extLst>
      <p:ext uri="{BB962C8B-B14F-4D97-AF65-F5344CB8AC3E}">
        <p14:creationId xmlns:p14="http://schemas.microsoft.com/office/powerpoint/2010/main" val="24433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normAutofit fontScale="90000"/>
          </a:bodyPr>
          <a:lstStyle/>
          <a:p>
            <a:pPr>
              <a:lnSpc>
                <a:spcPct val="100000"/>
              </a:lnSpc>
            </a:pPr>
            <a:r>
              <a:rPr lang="en-GB" sz="2200" dirty="0">
                <a:latin typeface="Arial" panose="020B0604020202020204" pitchFamily="34" charset="0"/>
                <a:ea typeface="Calibri" panose="020F0502020204030204" pitchFamily="34" charset="0"/>
                <a:cs typeface="Arial" panose="020B0604020202020204" pitchFamily="34" charset="0"/>
              </a:rPr>
              <a:t>L2: </a:t>
            </a:r>
            <a:r>
              <a:rPr lang="en-GB" sz="2200" dirty="0"/>
              <a:t>Taxation: </a:t>
            </a:r>
            <a:r>
              <a:rPr lang="en-GB" sz="2200" dirty="0">
                <a:latin typeface="Arial" panose="020B0604020202020204" pitchFamily="34" charset="0"/>
                <a:ea typeface="Calibri" panose="020F0502020204030204" pitchFamily="34" charset="0"/>
                <a:cs typeface="Arial" panose="020B0604020202020204" pitchFamily="34" charset="0"/>
              </a:rPr>
              <a:t>Case study 2: </a:t>
            </a:r>
            <a:r>
              <a:rPr lang="en-GB" sz="2200" dirty="0">
                <a:latin typeface="Arial" panose="020B0604020202020204" pitchFamily="34" charset="0"/>
                <a:ea typeface="Calibri" panose="020F0502020204030204" pitchFamily="34" charset="0"/>
              </a:rPr>
              <a:t>Taxation in a textiles and fashion business </a:t>
            </a:r>
            <a:r>
              <a:rPr lang="en-GB" sz="2200" dirty="0">
                <a:latin typeface="Arial" panose="020B0604020202020204" pitchFamily="34" charset="0"/>
                <a:ea typeface="Calibri" panose="020F0502020204030204" pitchFamily="34" charset="0"/>
                <a:cs typeface="Arial" panose="020B0604020202020204" pitchFamily="34" charset="0"/>
              </a:rPr>
              <a:t>– Answers</a:t>
            </a:r>
            <a:br>
              <a:rPr lang="en-GB" sz="1800" dirty="0">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34</a:t>
            </a:fld>
            <a:endParaRPr lang="en-GB"/>
          </a:p>
        </p:txBody>
      </p:sp>
      <p:sp>
        <p:nvSpPr>
          <p:cNvPr id="7" name="Text Placeholder 2">
            <a:extLst>
              <a:ext uri="{FF2B5EF4-FFF2-40B4-BE49-F238E27FC236}">
                <a16:creationId xmlns:a16="http://schemas.microsoft.com/office/drawing/2014/main" id="{642EBBD9-0C02-8071-2B68-7BD34FC0D998}"/>
              </a:ext>
            </a:extLst>
          </p:cNvPr>
          <p:cNvSpPr txBox="1">
            <a:spLocks/>
          </p:cNvSpPr>
          <p:nvPr/>
        </p:nvSpPr>
        <p:spPr>
          <a:xfrm>
            <a:off x="251519" y="1347614"/>
            <a:ext cx="8418993" cy="3693493"/>
          </a:xfrm>
          <a:prstGeom prst="rect">
            <a:avLst/>
          </a:prstGeom>
        </p:spPr>
        <p:txBody>
          <a:bodyPr vert="horz" lIns="0" tIns="0" rIns="0" bIns="0" rtlCol="0">
            <a:noAutofit/>
          </a:bodyPr>
          <a:lstStyle>
            <a:lvl1pPr marL="0" indent="0" algn="l" defTabSz="914400" rtl="0" eaLnBrk="1" latinLnBrk="0" hangingPunct="1">
              <a:lnSpc>
                <a:spcPts val="2700"/>
              </a:lnSpc>
              <a:spcBef>
                <a:spcPts val="0"/>
              </a:spcBef>
              <a:buFont typeface="Arial" panose="020B0604020202020204" pitchFamily="34" charset="0"/>
              <a:buNone/>
              <a:defRPr sz="27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GB" sz="1400" dirty="0"/>
              <a:t>3. What is the VAT rate applicable to hat sales in the case study?</a:t>
            </a:r>
          </a:p>
          <a:p>
            <a:pPr>
              <a:lnSpc>
                <a:spcPct val="120000"/>
              </a:lnSpc>
            </a:pPr>
            <a:endParaRPr lang="en-GB" sz="1400" dirty="0"/>
          </a:p>
          <a:p>
            <a:pPr marL="742950" lvl="1" indent="-285750">
              <a:lnSpc>
                <a:spcPct val="120000"/>
              </a:lnSpc>
              <a:buFont typeface="Arial" panose="020B0604020202020204" pitchFamily="34" charset="0"/>
              <a:buChar char="•"/>
            </a:pPr>
            <a:r>
              <a:rPr lang="en-GB" sz="1400" b="1" dirty="0"/>
              <a:t>Answer: 20%</a:t>
            </a:r>
          </a:p>
          <a:p>
            <a:pPr lvl="1">
              <a:lnSpc>
                <a:spcPct val="120000"/>
              </a:lnSpc>
            </a:pPr>
            <a:endParaRPr lang="en-GB" sz="1400" dirty="0"/>
          </a:p>
          <a:p>
            <a:pPr lvl="1">
              <a:lnSpc>
                <a:spcPct val="120000"/>
              </a:lnSpc>
            </a:pPr>
            <a:endParaRPr lang="en-GB" sz="1400" dirty="0"/>
          </a:p>
          <a:p>
            <a:pPr marL="457189" indent="-457189">
              <a:lnSpc>
                <a:spcPct val="120000"/>
              </a:lnSpc>
              <a:spcAft>
                <a:spcPts val="800"/>
              </a:spcAft>
              <a:buAutoNum type="arabicPeriod" startAt="4"/>
            </a:pPr>
            <a:r>
              <a:rPr lang="en-GB" sz="1400" dirty="0"/>
              <a:t>How much VAT did ABC Hats Ltd. collect on its hat sales in the previous financial year?</a:t>
            </a:r>
          </a:p>
          <a:p>
            <a:pPr marL="342892" indent="-342892">
              <a:lnSpc>
                <a:spcPct val="120000"/>
              </a:lnSpc>
              <a:buAutoNum type="arabicPeriod" startAt="4"/>
            </a:pPr>
            <a:endParaRPr lang="en-GB" sz="1400" dirty="0"/>
          </a:p>
          <a:p>
            <a:pPr marL="742950" lvl="1" indent="-285750">
              <a:lnSpc>
                <a:spcPct val="120000"/>
              </a:lnSpc>
              <a:buFont typeface="Arial" panose="020B0604020202020204" pitchFamily="34" charset="0"/>
              <a:buChar char="•"/>
            </a:pPr>
            <a:r>
              <a:rPr lang="en-GB" sz="1400" b="1" dirty="0"/>
              <a:t>Answer: £60,000</a:t>
            </a:r>
            <a:endParaRPr lang="en-GB" sz="1400" dirty="0"/>
          </a:p>
          <a:p>
            <a:pPr lvl="1"/>
            <a:endParaRPr lang="en-GB" sz="1500" dirty="0"/>
          </a:p>
          <a:p>
            <a:endParaRPr lang="en-GB" sz="1100" dirty="0"/>
          </a:p>
        </p:txBody>
      </p:sp>
      <p:pic>
        <p:nvPicPr>
          <p:cNvPr id="3" name="Picture 2">
            <a:extLst>
              <a:ext uri="{FF2B5EF4-FFF2-40B4-BE49-F238E27FC236}">
                <a16:creationId xmlns:a16="http://schemas.microsoft.com/office/drawing/2014/main" id="{A9546EA8-7A2C-AB88-3349-CFECDE0A4A37}"/>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4" y="195615"/>
            <a:ext cx="1257613" cy="676746"/>
          </a:xfrm>
          <a:prstGeom prst="rect">
            <a:avLst/>
          </a:prstGeom>
        </p:spPr>
      </p:pic>
      <p:sp>
        <p:nvSpPr>
          <p:cNvPr id="8" name="TextBox 7">
            <a:extLst>
              <a:ext uri="{FF2B5EF4-FFF2-40B4-BE49-F238E27FC236}">
                <a16:creationId xmlns:a16="http://schemas.microsoft.com/office/drawing/2014/main" id="{C74ABEF9-9D82-9CD3-4A3F-E0216E0DFB9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07728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fade">
                                      <p:cBhvr>
                                        <p:cTn id="1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797-ACA5-A95A-4CE4-106436427554}"/>
              </a:ext>
            </a:extLst>
          </p:cNvPr>
          <p:cNvSpPr>
            <a:spLocks noGrp="1"/>
          </p:cNvSpPr>
          <p:nvPr>
            <p:ph type="title"/>
          </p:nvPr>
        </p:nvSpPr>
        <p:spPr/>
        <p:txBody>
          <a:bodyPr>
            <a:normAutofit fontScale="90000"/>
          </a:bodyPr>
          <a:lstStyle/>
          <a:p>
            <a:pPr>
              <a:lnSpc>
                <a:spcPct val="100000"/>
              </a:lnSpc>
            </a:pPr>
            <a:r>
              <a:rPr lang="en-GB" sz="2200" dirty="0">
                <a:latin typeface="Arial" panose="020B0604020202020204" pitchFamily="34" charset="0"/>
                <a:ea typeface="Calibri" panose="020F0502020204030204" pitchFamily="34" charset="0"/>
                <a:cs typeface="Arial" panose="020B0604020202020204" pitchFamily="34" charset="0"/>
              </a:rPr>
              <a:t>L2: </a:t>
            </a:r>
            <a:r>
              <a:rPr lang="en-GB" sz="2200" dirty="0"/>
              <a:t>Taxation:</a:t>
            </a:r>
            <a:r>
              <a:rPr lang="en-GB" sz="2200" dirty="0">
                <a:latin typeface="Arial" panose="020B0604020202020204" pitchFamily="34" charset="0"/>
                <a:ea typeface="Calibri" panose="020F0502020204030204" pitchFamily="34" charset="0"/>
                <a:cs typeface="Arial" panose="020B0604020202020204" pitchFamily="34" charset="0"/>
              </a:rPr>
              <a:t> Case study 2: </a:t>
            </a:r>
            <a:r>
              <a:rPr lang="en-GB" sz="2200" dirty="0">
                <a:latin typeface="Arial" panose="020B0604020202020204" pitchFamily="34" charset="0"/>
                <a:ea typeface="Calibri" panose="020F0502020204030204" pitchFamily="34" charset="0"/>
              </a:rPr>
              <a:t>Taxation in a textiles and fashion business </a:t>
            </a:r>
            <a:r>
              <a:rPr lang="en-GB" sz="2200" dirty="0">
                <a:latin typeface="Arial" panose="020B0604020202020204" pitchFamily="34" charset="0"/>
                <a:ea typeface="Calibri" panose="020F0502020204030204" pitchFamily="34" charset="0"/>
                <a:cs typeface="Arial" panose="020B0604020202020204" pitchFamily="34" charset="0"/>
              </a:rPr>
              <a:t>– Answers</a:t>
            </a:r>
            <a:br>
              <a:rPr lang="en-GB" sz="1800" dirty="0">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6" name="Slide Number Placeholder 5">
            <a:extLst>
              <a:ext uri="{FF2B5EF4-FFF2-40B4-BE49-F238E27FC236}">
                <a16:creationId xmlns:a16="http://schemas.microsoft.com/office/drawing/2014/main" id="{49EAB672-871F-CEF7-3134-CC667364419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35</a:t>
            </a:fld>
            <a:endParaRPr lang="en-GB"/>
          </a:p>
        </p:txBody>
      </p:sp>
      <p:sp>
        <p:nvSpPr>
          <p:cNvPr id="7" name="Text Placeholder 2">
            <a:extLst>
              <a:ext uri="{FF2B5EF4-FFF2-40B4-BE49-F238E27FC236}">
                <a16:creationId xmlns:a16="http://schemas.microsoft.com/office/drawing/2014/main" id="{642EBBD9-0C02-8071-2B68-7BD34FC0D998}"/>
              </a:ext>
            </a:extLst>
          </p:cNvPr>
          <p:cNvSpPr txBox="1">
            <a:spLocks/>
          </p:cNvSpPr>
          <p:nvPr/>
        </p:nvSpPr>
        <p:spPr>
          <a:xfrm>
            <a:off x="251519" y="1347614"/>
            <a:ext cx="8418993" cy="3693493"/>
          </a:xfrm>
          <a:prstGeom prst="rect">
            <a:avLst/>
          </a:prstGeom>
        </p:spPr>
        <p:txBody>
          <a:bodyPr vert="horz" lIns="0" tIns="0" rIns="0" bIns="0" rtlCol="0">
            <a:noAutofit/>
          </a:bodyPr>
          <a:lstStyle>
            <a:lvl1pPr marL="0" indent="0" algn="l" defTabSz="914400" rtl="0" eaLnBrk="1" latinLnBrk="0" hangingPunct="1">
              <a:lnSpc>
                <a:spcPts val="2700"/>
              </a:lnSpc>
              <a:spcBef>
                <a:spcPts val="0"/>
              </a:spcBef>
              <a:buFont typeface="Arial" panose="020B0604020202020204" pitchFamily="34" charset="0"/>
              <a:buNone/>
              <a:defRPr sz="27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Aft>
                <a:spcPts val="800"/>
              </a:spcAft>
            </a:pPr>
            <a:r>
              <a:rPr lang="en-GB" sz="1400" dirty="0"/>
              <a:t>5. How does being VAT registered impact ABC Hats Ltd.’s financial operations and obligations?</a:t>
            </a:r>
          </a:p>
          <a:p>
            <a:pPr>
              <a:lnSpc>
                <a:spcPct val="120000"/>
              </a:lnSpc>
            </a:pPr>
            <a:endParaRPr lang="en-GB" sz="1400" dirty="0"/>
          </a:p>
          <a:p>
            <a:pPr marL="742950" lvl="1" indent="-285750">
              <a:lnSpc>
                <a:spcPct val="120000"/>
              </a:lnSpc>
              <a:buFont typeface="Arial" panose="020B0604020202020204" pitchFamily="34" charset="0"/>
              <a:buChar char="•"/>
            </a:pPr>
            <a:r>
              <a:rPr lang="en-GB" sz="1400" b="1" dirty="0"/>
              <a:t>Answer: ABC Hats Ltd. charges VAT on all of its hats – they are able to offset their VAT expenses for the materials and services they use against the VAT on their hats. </a:t>
            </a:r>
            <a:endParaRPr lang="en-GB" sz="1400" dirty="0"/>
          </a:p>
        </p:txBody>
      </p:sp>
      <p:pic>
        <p:nvPicPr>
          <p:cNvPr id="9" name="Picture 8">
            <a:extLst>
              <a:ext uri="{FF2B5EF4-FFF2-40B4-BE49-F238E27FC236}">
                <a16:creationId xmlns:a16="http://schemas.microsoft.com/office/drawing/2014/main" id="{6687A981-310C-77C1-CD4E-AF5332C32DFA}"/>
              </a:ext>
              <a:ext uri="{C183D7F6-B498-43B3-948B-1728B52AA6E4}">
                <adec:decorative xmlns:adec="http://schemas.microsoft.com/office/drawing/2017/decorative" val="1"/>
              </a:ext>
            </a:extLst>
          </p:cNvPr>
          <p:cNvPicPr>
            <a:picLocks noChangeAspect="1"/>
          </p:cNvPicPr>
          <p:nvPr/>
        </p:nvPicPr>
        <p:blipFill rotWithShape="1">
          <a:blip r:embed="rId2"/>
          <a:srcRect t="12108"/>
          <a:stretch/>
        </p:blipFill>
        <p:spPr>
          <a:xfrm>
            <a:off x="7778884" y="195615"/>
            <a:ext cx="1257613" cy="676746"/>
          </a:xfrm>
          <a:prstGeom prst="rect">
            <a:avLst/>
          </a:prstGeom>
        </p:spPr>
      </p:pic>
      <p:sp>
        <p:nvSpPr>
          <p:cNvPr id="4" name="TextBox 3">
            <a:extLst>
              <a:ext uri="{FF2B5EF4-FFF2-40B4-BE49-F238E27FC236}">
                <a16:creationId xmlns:a16="http://schemas.microsoft.com/office/drawing/2014/main" id="{74335046-B4B2-5FBE-33D7-384F65176212}"/>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02566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699425"/>
          </a:xfrm>
        </p:spPr>
        <p:txBody>
          <a:bodyPr anchor="t">
            <a:normAutofit/>
          </a:bodyPr>
          <a:lstStyle/>
          <a:p>
            <a:r>
              <a:rPr lang="en-GB" dirty="0"/>
              <a:t>L2: Taxation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36</a:t>
            </a:fld>
            <a:endParaRPr lang="en-GB"/>
          </a:p>
        </p:txBody>
      </p:sp>
      <p:sp>
        <p:nvSpPr>
          <p:cNvPr id="8" name="Text Placeholder 7">
            <a:extLst>
              <a:ext uri="{FF2B5EF4-FFF2-40B4-BE49-F238E27FC236}">
                <a16:creationId xmlns:a16="http://schemas.microsoft.com/office/drawing/2014/main" id="{1A8276D3-C00A-F50C-4F8C-AEE099CA50DA}"/>
              </a:ext>
            </a:extLst>
          </p:cNvPr>
          <p:cNvSpPr>
            <a:spLocks noGrp="1"/>
          </p:cNvSpPr>
          <p:nvPr>
            <p:ph type="body" sz="quarter" idx="13"/>
          </p:nvPr>
        </p:nvSpPr>
        <p:spPr/>
        <p:txBody>
          <a:bodyPr/>
          <a:lstStyle/>
          <a:p>
            <a:pPr>
              <a:lnSpc>
                <a:spcPct val="120000"/>
              </a:lnSpc>
            </a:pPr>
            <a:r>
              <a:rPr lang="en-GB" b="0" dirty="0">
                <a:effectLst/>
              </a:rPr>
              <a:t>Case study 3</a:t>
            </a:r>
            <a:endParaRPr lang="en-GB" b="0" dirty="0"/>
          </a:p>
          <a:p>
            <a:pPr>
              <a:lnSpc>
                <a:spcPct val="120000"/>
              </a:lnSpc>
            </a:pPr>
            <a:r>
              <a:rPr lang="en-GB" sz="2800" b="0" dirty="0">
                <a:effectLst/>
                <a:latin typeface="Arial" panose="020B0604020202020204" pitchFamily="34" charset="0"/>
                <a:ea typeface="Calibri" panose="020F0502020204030204" pitchFamily="34" charset="0"/>
              </a:rPr>
              <a:t> </a:t>
            </a:r>
          </a:p>
          <a:p>
            <a:pPr>
              <a:lnSpc>
                <a:spcPct val="120000"/>
              </a:lnSpc>
            </a:pPr>
            <a:r>
              <a:rPr lang="en-GB" sz="2400" b="0" dirty="0">
                <a:effectLst/>
                <a:latin typeface="Arial" panose="020B0604020202020204" pitchFamily="34" charset="0"/>
                <a:ea typeface="Calibri" panose="020F0502020204030204" pitchFamily="34" charset="0"/>
              </a:rPr>
              <a:t>Managing expenses</a:t>
            </a:r>
          </a:p>
          <a:p>
            <a:pPr>
              <a:lnSpc>
                <a:spcPct val="120000"/>
              </a:lnSpc>
            </a:pPr>
            <a:endParaRPr lang="en-GB" sz="2400" b="0" dirty="0">
              <a:latin typeface="Arial" panose="020B0604020202020204" pitchFamily="34" charset="0"/>
            </a:endParaRPr>
          </a:p>
          <a:p>
            <a:pPr>
              <a:lnSpc>
                <a:spcPct val="120000"/>
              </a:lnSpc>
            </a:pPr>
            <a:r>
              <a:rPr lang="en-GB" sz="2400" b="0" dirty="0"/>
              <a:t>Read the case study and answer the questions.</a:t>
            </a:r>
          </a:p>
          <a:p>
            <a:endParaRPr lang="en-GB" sz="1800" b="0" dirty="0"/>
          </a:p>
          <a:p>
            <a:endParaRPr lang="en-US" dirty="0"/>
          </a:p>
        </p:txBody>
      </p:sp>
      <p:pic>
        <p:nvPicPr>
          <p:cNvPr id="9" name="Picture 8">
            <a:extLst>
              <a:ext uri="{FF2B5EF4-FFF2-40B4-BE49-F238E27FC236}">
                <a16:creationId xmlns:a16="http://schemas.microsoft.com/office/drawing/2014/main" id="{51F59EA3-C9C8-02DD-3679-A15DC7CE9E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724" y="253339"/>
            <a:ext cx="917764" cy="486562"/>
          </a:xfrm>
          <a:prstGeom prst="rect">
            <a:avLst/>
          </a:prstGeom>
        </p:spPr>
      </p:pic>
      <p:sp>
        <p:nvSpPr>
          <p:cNvPr id="7" name="TextBox 6">
            <a:extLst>
              <a:ext uri="{FF2B5EF4-FFF2-40B4-BE49-F238E27FC236}">
                <a16:creationId xmlns:a16="http://schemas.microsoft.com/office/drawing/2014/main" id="{96AC1963-20DC-4231-A35F-9355EEB0B06C}"/>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827013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FBD2-67E5-B5F9-8BF2-124D50565A4E}"/>
              </a:ext>
            </a:extLst>
          </p:cNvPr>
          <p:cNvSpPr>
            <a:spLocks noGrp="1"/>
          </p:cNvSpPr>
          <p:nvPr>
            <p:ph type="title"/>
          </p:nvPr>
        </p:nvSpPr>
        <p:spPr>
          <a:xfrm>
            <a:off x="232950" y="117"/>
            <a:ext cx="8437563" cy="699425"/>
          </a:xfrm>
        </p:spPr>
        <p:txBody>
          <a:bodyPr>
            <a:noAutofit/>
          </a:bodyPr>
          <a:lstStyle/>
          <a:p>
            <a:br>
              <a:rPr kumimoji="0" lang="en-US" altLang="en-US" b="0" i="0" u="none" strike="noStrike" cap="none" normalizeH="0" baseline="0" dirty="0">
                <a:ln>
                  <a:noFill/>
                </a:ln>
                <a:solidFill>
                  <a:srgbClr val="0D0D0D"/>
                </a:solidFill>
                <a:effectLst/>
              </a:rPr>
            </a:br>
            <a:r>
              <a:rPr lang="en-GB" b="1" dirty="0">
                <a:effectLst/>
                <a:ea typeface="Calibri" panose="020F0502020204030204" pitchFamily="34" charset="0"/>
              </a:rPr>
              <a:t>L2: </a:t>
            </a:r>
            <a:r>
              <a:rPr lang="en-GB" dirty="0"/>
              <a:t>Taxation: Case</a:t>
            </a:r>
            <a:r>
              <a:rPr lang="en-GB" b="1" dirty="0">
                <a:effectLst/>
                <a:ea typeface="Calibri" panose="020F0502020204030204" pitchFamily="34" charset="0"/>
              </a:rPr>
              <a:t> study 3: Managing expenses </a:t>
            </a:r>
            <a:r>
              <a:rPr lang="en-GB" b="1" dirty="0">
                <a:effectLst/>
                <a:latin typeface="Arial" panose="020B0604020202020204" pitchFamily="34" charset="0"/>
                <a:ea typeface="Calibri" panose="020F0502020204030204" pitchFamily="34" charset="0"/>
                <a:cs typeface="Arial" panose="020B0604020202020204" pitchFamily="34" charset="0"/>
              </a:rPr>
              <a:t>–</a:t>
            </a:r>
            <a:r>
              <a:rPr lang="en-GB" b="1" dirty="0">
                <a:effectLst/>
                <a:ea typeface="Calibri" panose="020F0502020204030204" pitchFamily="34" charset="0"/>
              </a:rPr>
              <a:t> </a:t>
            </a:r>
            <a:r>
              <a:rPr kumimoji="0" lang="en-US" altLang="en-US" i="0" u="none" strike="noStrike" cap="none" normalizeH="0" baseline="0" dirty="0">
                <a:ln>
                  <a:noFill/>
                </a:ln>
                <a:solidFill>
                  <a:srgbClr val="0D0D0D"/>
                </a:solidFill>
                <a:effectLst/>
              </a:rPr>
              <a:t>Answers</a:t>
            </a:r>
            <a:br>
              <a:rPr kumimoji="0" lang="en-US" altLang="en-US" b="0" i="0" u="none" strike="noStrike" cap="none" normalizeH="0" baseline="0" dirty="0">
                <a:ln>
                  <a:noFill/>
                </a:ln>
                <a:solidFill>
                  <a:srgbClr val="0D0D0D"/>
                </a:solidFill>
                <a:effectLst/>
              </a:rPr>
            </a:br>
            <a:endParaRPr lang="en-GB" dirty="0"/>
          </a:p>
        </p:txBody>
      </p:sp>
      <p:sp>
        <p:nvSpPr>
          <p:cNvPr id="5" name="Slide Number Placeholder 4">
            <a:extLst>
              <a:ext uri="{FF2B5EF4-FFF2-40B4-BE49-F238E27FC236}">
                <a16:creationId xmlns:a16="http://schemas.microsoft.com/office/drawing/2014/main" id="{751AA18B-F72E-1632-71DF-06EEFE023D0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37</a:t>
            </a:fld>
            <a:endParaRPr lang="en-GB"/>
          </a:p>
        </p:txBody>
      </p:sp>
      <p:sp>
        <p:nvSpPr>
          <p:cNvPr id="9" name="Rectangle 4">
            <a:extLst>
              <a:ext uri="{FF2B5EF4-FFF2-40B4-BE49-F238E27FC236}">
                <a16:creationId xmlns:a16="http://schemas.microsoft.com/office/drawing/2014/main" id="{7E02FC19-59F8-55AB-36AD-73BBB1248E97}"/>
              </a:ext>
            </a:extLst>
          </p:cNvPr>
          <p:cNvSpPr>
            <a:spLocks noGrp="1" noChangeArrowheads="1"/>
          </p:cNvSpPr>
          <p:nvPr>
            <p:ph type="body" sz="quarter" idx="13"/>
          </p:nvPr>
        </p:nvSpPr>
        <p:spPr bwMode="auto">
          <a:xfrm>
            <a:off x="232950" y="1466050"/>
            <a:ext cx="5275154"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i="0" u="none" strike="noStrike" cap="none" normalizeH="0" baseline="0" dirty="0">
                <a:ln>
                  <a:noFill/>
                </a:ln>
                <a:solidFill>
                  <a:srgbClr val="0D0D0D"/>
                </a:solidFill>
                <a:effectLst/>
              </a:rPr>
              <a:t>Corporation tax calculation:</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0D0D0D"/>
                </a:solidFill>
                <a:effectLst/>
              </a:rPr>
              <a:t>Corporation tax = £150,000 x 0.20 = £30,000</a:t>
            </a:r>
          </a:p>
          <a:p>
            <a:pPr marL="0" marR="0" lvl="0" indent="0" algn="l" defTabSz="914400" rtl="0" eaLnBrk="0" fontAlgn="base" latinLnBrk="0" hangingPunct="0">
              <a:lnSpc>
                <a:spcPct val="100000"/>
              </a:lnSpc>
              <a:spcBef>
                <a:spcPct val="0"/>
              </a:spcBef>
              <a:spcAft>
                <a:spcPct val="0"/>
              </a:spcAft>
              <a:buClrTx/>
              <a:buSzTx/>
              <a:tabLst/>
            </a:pPr>
            <a:endParaRPr lang="en-US" altLang="en-US" sz="1200" b="0" dirty="0">
              <a:solidFill>
                <a:srgbClr val="0D0D0D"/>
              </a:solidFill>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i="0" u="none" strike="noStrike" cap="none" normalizeH="0" baseline="0" dirty="0" err="1">
                <a:ln>
                  <a:noFill/>
                </a:ln>
                <a:solidFill>
                  <a:srgbClr val="0D0D0D"/>
                </a:solidFill>
                <a:effectLst/>
              </a:rPr>
              <a:t>Labour</a:t>
            </a:r>
            <a:r>
              <a:rPr kumimoji="0" lang="en-US" altLang="en-US" sz="1200" i="0" u="none" strike="noStrike" cap="none" normalizeH="0" baseline="0" dirty="0">
                <a:ln>
                  <a:noFill/>
                </a:ln>
                <a:solidFill>
                  <a:srgbClr val="0D0D0D"/>
                </a:solidFill>
                <a:effectLst/>
              </a:rPr>
              <a:t> cost calculation:</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0D0D0D"/>
                </a:solidFill>
                <a:effectLst/>
              </a:rPr>
              <a:t>Total monthly </a:t>
            </a:r>
            <a:r>
              <a:rPr kumimoji="0" lang="en-US" altLang="en-US" sz="1200" b="0" i="0" u="none" strike="noStrike" cap="none" normalizeH="0" baseline="0" dirty="0" err="1">
                <a:ln>
                  <a:noFill/>
                </a:ln>
                <a:solidFill>
                  <a:srgbClr val="0D0D0D"/>
                </a:solidFill>
                <a:effectLst/>
              </a:rPr>
              <a:t>labour</a:t>
            </a:r>
            <a:r>
              <a:rPr kumimoji="0" lang="en-US" altLang="en-US" sz="1200" b="0" i="0" u="none" strike="noStrike" cap="none" normalizeH="0" baseline="0" dirty="0">
                <a:ln>
                  <a:noFill/>
                </a:ln>
                <a:solidFill>
                  <a:srgbClr val="0D0D0D"/>
                </a:solidFill>
                <a:effectLst/>
              </a:rPr>
              <a:t> cost = (5 x £2,500) + (3 x 20 x £12 x 4) = £12,500 + £2,880 = £15,380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D0D0D"/>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i="0" u="none" strike="noStrike" cap="none" normalizeH="0" baseline="0" dirty="0">
                <a:ln>
                  <a:noFill/>
                </a:ln>
                <a:solidFill>
                  <a:srgbClr val="0D0D0D"/>
                </a:solidFill>
                <a:effectLst/>
              </a:rPr>
              <a:t>Energy</a:t>
            </a:r>
            <a:r>
              <a:rPr kumimoji="0" lang="en-US" altLang="en-US" sz="1200" b="0" i="0" u="none" strike="noStrike" cap="none" normalizeH="0" baseline="0" dirty="0">
                <a:ln>
                  <a:noFill/>
                </a:ln>
                <a:solidFill>
                  <a:srgbClr val="0D0D0D"/>
                </a:solidFill>
                <a:effectLst/>
              </a:rPr>
              <a:t> </a:t>
            </a:r>
            <a:r>
              <a:rPr kumimoji="0" lang="en-US" altLang="en-US" sz="1200" i="0" u="none" strike="noStrike" cap="none" normalizeH="0" baseline="0" dirty="0">
                <a:ln>
                  <a:noFill/>
                </a:ln>
                <a:solidFill>
                  <a:srgbClr val="0D0D0D"/>
                </a:solidFill>
                <a:effectLst/>
              </a:rPr>
              <a:t>cost calculation:</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0D0D0D"/>
                </a:solidFill>
                <a:effectLst/>
              </a:rPr>
              <a:t>Total annual energy cost = £800 x 12 = £9,600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D0D0D"/>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i="0" u="none" strike="noStrike" cap="none" normalizeH="0" baseline="0" dirty="0">
                <a:ln>
                  <a:noFill/>
                </a:ln>
                <a:solidFill>
                  <a:srgbClr val="0D0D0D"/>
                </a:solidFill>
                <a:effectLst/>
              </a:rPr>
              <a:t>Material cost calculation:</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0D0D0D"/>
                </a:solidFill>
                <a:effectLst/>
              </a:rPr>
              <a:t>Average Monthly Material Cost = £10,000 / 3 = £3,333.33 (rounded to nearest penny)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D0D0D"/>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i="0" u="none" strike="noStrike" cap="none" normalizeH="0" baseline="0" dirty="0">
                <a:ln>
                  <a:noFill/>
                </a:ln>
                <a:solidFill>
                  <a:srgbClr val="0D0D0D"/>
                </a:solidFill>
                <a:effectLst/>
              </a:rPr>
              <a:t>Total expense calculation:</a:t>
            </a: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0D0D0D"/>
                </a:solidFill>
                <a:effectLst/>
              </a:rPr>
              <a:t>Total monthly expenses = Tax + </a:t>
            </a:r>
            <a:r>
              <a:rPr kumimoji="0" lang="en-US" altLang="en-US" sz="1200" b="0" i="0" u="none" strike="noStrike" cap="none" normalizeH="0" baseline="0" dirty="0" err="1">
                <a:ln>
                  <a:noFill/>
                </a:ln>
                <a:solidFill>
                  <a:srgbClr val="0D0D0D"/>
                </a:solidFill>
                <a:effectLst/>
              </a:rPr>
              <a:t>labour</a:t>
            </a:r>
            <a:r>
              <a:rPr kumimoji="0" lang="en-US" altLang="en-US" sz="1200" b="0" i="0" u="none" strike="noStrike" cap="none" normalizeH="0" baseline="0" dirty="0">
                <a:ln>
                  <a:noFill/>
                </a:ln>
                <a:solidFill>
                  <a:srgbClr val="0D0D0D"/>
                </a:solidFill>
                <a:effectLst/>
              </a:rPr>
              <a:t> cost + energy cost + material cost = £30,000 + £15,380 + £800 + £3,333.33 = £49,513.33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173A8743-48C2-CF86-1415-C7BE52F525CB}"/>
              </a:ext>
              <a:ext uri="{C183D7F6-B498-43B3-948B-1728B52AA6E4}">
                <adec:decorative xmlns:adec="http://schemas.microsoft.com/office/drawing/2017/decorative" val="1"/>
              </a:ext>
            </a:extLst>
          </p:cNvPr>
          <p:cNvPicPr>
            <a:picLocks noChangeAspect="1"/>
          </p:cNvPicPr>
          <p:nvPr/>
        </p:nvPicPr>
        <p:blipFill rotWithShape="1">
          <a:blip r:embed="rId3"/>
          <a:srcRect l="72628" r="2196" b="41544"/>
          <a:stretch/>
        </p:blipFill>
        <p:spPr>
          <a:xfrm>
            <a:off x="7861969" y="377769"/>
            <a:ext cx="1098277" cy="607938"/>
          </a:xfrm>
          <a:prstGeom prst="rect">
            <a:avLst/>
          </a:prstGeom>
        </p:spPr>
      </p:pic>
      <p:sp>
        <p:nvSpPr>
          <p:cNvPr id="3" name="TextBox 2">
            <a:extLst>
              <a:ext uri="{FF2B5EF4-FFF2-40B4-BE49-F238E27FC236}">
                <a16:creationId xmlns:a16="http://schemas.microsoft.com/office/drawing/2014/main" id="{2192EA55-9E4A-1927-3DC9-6DFE8674FA9F}"/>
              </a:ext>
            </a:extLst>
          </p:cNvPr>
          <p:cNvSpPr txBox="1"/>
          <p:nvPr/>
        </p:nvSpPr>
        <p:spPr>
          <a:xfrm>
            <a:off x="232950" y="4804157"/>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3261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fade">
                                      <p:cBhvr>
                                        <p:cTn id="17" dur="500"/>
                                        <p:tgtEl>
                                          <p:spTgt spid="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0" end="10"/>
                                            </p:txEl>
                                          </p:spTgt>
                                        </p:tgtEl>
                                        <p:attrNameLst>
                                          <p:attrName>style.visibility</p:attrName>
                                        </p:attrNameLst>
                                      </p:cBhvr>
                                      <p:to>
                                        <p:strVal val="visible"/>
                                      </p:to>
                                    </p:set>
                                    <p:animEffect transition="in" filter="fade">
                                      <p:cBhvr>
                                        <p:cTn id="22" dur="500"/>
                                        <p:tgtEl>
                                          <p:spTgt spid="9">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3" end="13"/>
                                            </p:txEl>
                                          </p:spTgt>
                                        </p:tgtEl>
                                        <p:attrNameLst>
                                          <p:attrName>style.visibility</p:attrName>
                                        </p:attrNameLst>
                                      </p:cBhvr>
                                      <p:to>
                                        <p:strVal val="visible"/>
                                      </p:to>
                                    </p:set>
                                    <p:animEffect transition="in" filter="fade">
                                      <p:cBhvr>
                                        <p:cTn id="27"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50" y="249900"/>
            <a:ext cx="8437563" cy="699425"/>
          </a:xfrm>
        </p:spPr>
        <p:txBody>
          <a:bodyPr/>
          <a:lstStyle/>
          <a:p>
            <a:r>
              <a:rPr lang="en-GB" dirty="0"/>
              <a:t>L2: Taxation: </a:t>
            </a:r>
            <a:r>
              <a:rPr lang="en-GB" sz="2000" kern="100" dirty="0">
                <a:solidFill>
                  <a:schemeClr val="accent6"/>
                </a:solidFill>
                <a:effectLst/>
                <a:ea typeface="Calibri" panose="020F0502020204030204" pitchFamily="34" charset="0"/>
                <a:cs typeface="Times New Roman" panose="02020603050405020304" pitchFamily="18" charset="0"/>
              </a:rPr>
              <a:t>Recap </a:t>
            </a:r>
            <a:endParaRPr lang="en-GB" dirty="0">
              <a:solidFill>
                <a:schemeClr val="accent6"/>
              </a:solidFill>
            </a:endParaRPr>
          </a:p>
        </p:txBody>
      </p:sp>
      <p:sp>
        <p:nvSpPr>
          <p:cNvPr id="5" name="Text Placeholder 4"/>
          <p:cNvSpPr>
            <a:spLocks noGrp="1"/>
          </p:cNvSpPr>
          <p:nvPr>
            <p:ph type="body" sz="quarter" idx="12"/>
          </p:nvPr>
        </p:nvSpPr>
        <p:spPr>
          <a:xfrm>
            <a:off x="554539" y="1111404"/>
            <a:ext cx="7794384" cy="3601574"/>
          </a:xfrm>
        </p:spPr>
        <p:txBody>
          <a:bodyPr/>
          <a:lstStyle/>
          <a:p>
            <a:pPr>
              <a:lnSpc>
                <a:spcPct val="120000"/>
              </a:lnSpc>
            </a:pPr>
            <a:r>
              <a:rPr lang="en-GB" b="0" dirty="0">
                <a:solidFill>
                  <a:schemeClr val="accent6"/>
                </a:solidFill>
              </a:rPr>
              <a:t>What is the role of tax knowledge in business?</a:t>
            </a:r>
          </a:p>
          <a:p>
            <a:pPr>
              <a:lnSpc>
                <a:spcPct val="120000"/>
              </a:lnSpc>
            </a:pPr>
            <a:endParaRPr lang="en-GB" b="0" dirty="0">
              <a:solidFill>
                <a:schemeClr val="accent6"/>
              </a:solidFill>
            </a:endParaRPr>
          </a:p>
          <a:p>
            <a:pPr>
              <a:lnSpc>
                <a:spcPct val="120000"/>
              </a:lnSpc>
            </a:pPr>
            <a:r>
              <a:rPr lang="en-GB" b="0" dirty="0">
                <a:solidFill>
                  <a:schemeClr val="accent6"/>
                </a:solidFill>
              </a:rPr>
              <a:t>What mathematical concepts have we covered?</a:t>
            </a:r>
          </a:p>
          <a:p>
            <a:pPr>
              <a:lnSpc>
                <a:spcPct val="120000"/>
              </a:lnSpc>
            </a:pPr>
            <a:endParaRPr lang="en-GB" b="0" dirty="0">
              <a:solidFill>
                <a:schemeClr val="accent6"/>
              </a:solidFill>
            </a:endParaRPr>
          </a:p>
          <a:p>
            <a:pPr>
              <a:lnSpc>
                <a:spcPct val="120000"/>
              </a:lnSpc>
            </a:pPr>
            <a:r>
              <a:rPr lang="en-GB" b="0" dirty="0">
                <a:solidFill>
                  <a:schemeClr val="accent6"/>
                </a:solidFill>
              </a:rPr>
              <a:t>Update your learner journal as appropriate.</a:t>
            </a:r>
          </a:p>
          <a:p>
            <a:br>
              <a:rPr lang="en-GB" dirty="0">
                <a:solidFill>
                  <a:srgbClr val="E51C41"/>
                </a:solidFill>
              </a:rPr>
            </a:br>
            <a:endParaRPr lang="en-GB" dirty="0">
              <a:solidFill>
                <a:srgbClr val="E51C41"/>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38</a:t>
            </a:fld>
            <a:endParaRPr lang="en-GB"/>
          </a:p>
        </p:txBody>
      </p:sp>
      <p:sp>
        <p:nvSpPr>
          <p:cNvPr id="8" name="Rectangle 7">
            <a:extLst>
              <a:ext uri="{FF2B5EF4-FFF2-40B4-BE49-F238E27FC236}">
                <a16:creationId xmlns:a16="http://schemas.microsoft.com/office/drawing/2014/main" id="{D0854646-FDD4-F35D-E4B5-6794046C1FE3}"/>
              </a:ext>
              <a:ext uri="{C183D7F6-B498-43B3-948B-1728B52AA6E4}">
                <adec:decorative xmlns:adec="http://schemas.microsoft.com/office/drawing/2017/decorative" val="1"/>
              </a:ext>
            </a:extLst>
          </p:cNvPr>
          <p:cNvSpPr/>
          <p:nvPr/>
        </p:nvSpPr>
        <p:spPr>
          <a:xfrm>
            <a:off x="323528" y="949324"/>
            <a:ext cx="8437562" cy="36386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A217E00-B8C0-97AA-8BC5-58F09910FA8E}"/>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503477" y="195615"/>
            <a:ext cx="1257613" cy="676746"/>
          </a:xfrm>
          <a:prstGeom prst="rect">
            <a:avLst/>
          </a:prstGeom>
        </p:spPr>
      </p:pic>
      <p:sp>
        <p:nvSpPr>
          <p:cNvPr id="7" name="TextBox 6">
            <a:extLst>
              <a:ext uri="{FF2B5EF4-FFF2-40B4-BE49-F238E27FC236}">
                <a16:creationId xmlns:a16="http://schemas.microsoft.com/office/drawing/2014/main" id="{9E5D4F72-B962-CADA-2B9D-194A191B4780}"/>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4258874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03</a:t>
            </a:r>
            <a:endParaRPr lang="en-US" sz="4400" dirty="0"/>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800" dirty="0"/>
              <a:t>Designing and costing</a:t>
            </a:r>
          </a:p>
        </p:txBody>
      </p:sp>
    </p:spTree>
    <p:extLst>
      <p:ext uri="{BB962C8B-B14F-4D97-AF65-F5344CB8AC3E}">
        <p14:creationId xmlns:p14="http://schemas.microsoft.com/office/powerpoint/2010/main" val="307283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A73E-2937-21F0-DCB1-3C05CED7534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6CCD1EF-9E58-69D2-452E-3CCB68B8BA89}"/>
              </a:ext>
            </a:extLst>
          </p:cNvPr>
          <p:cNvSpPr>
            <a:spLocks noGrp="1"/>
          </p:cNvSpPr>
          <p:nvPr>
            <p:ph type="title"/>
          </p:nvPr>
        </p:nvSpPr>
        <p:spPr>
          <a:xfrm>
            <a:off x="232950" y="249900"/>
            <a:ext cx="8437563" cy="699425"/>
          </a:xfrm>
        </p:spPr>
        <p:txBody>
          <a:bodyPr vert="horz" lIns="0" tIns="0" rIns="0" bIns="0" rtlCol="0" anchor="t" anchorCtr="0">
            <a:normAutofit/>
          </a:bodyPr>
          <a:lstStyle/>
          <a:p>
            <a:r>
              <a:rPr lang="en-GB" dirty="0"/>
              <a:t>L1: </a:t>
            </a:r>
            <a:r>
              <a:rPr lang="en-GB" dirty="0">
                <a:effectLst/>
              </a:rPr>
              <a:t>Employment models: Freelancer</a:t>
            </a:r>
            <a:endParaRPr lang="en-GB" dirty="0"/>
          </a:p>
        </p:txBody>
      </p:sp>
      <p:sp>
        <p:nvSpPr>
          <p:cNvPr id="7" name="Text Placeholder 4">
            <a:extLst>
              <a:ext uri="{FF2B5EF4-FFF2-40B4-BE49-F238E27FC236}">
                <a16:creationId xmlns:a16="http://schemas.microsoft.com/office/drawing/2014/main" id="{A9CFB198-E593-4254-75C7-28628A501753}"/>
              </a:ext>
            </a:extLst>
          </p:cNvPr>
          <p:cNvSpPr txBox="1">
            <a:spLocks/>
          </p:cNvSpPr>
          <p:nvPr/>
        </p:nvSpPr>
        <p:spPr>
          <a:xfrm>
            <a:off x="233363" y="1438717"/>
            <a:ext cx="4122737" cy="3293274"/>
          </a:xfrm>
          <a:prstGeom prst="rect">
            <a:avLst/>
          </a:prstGeom>
        </p:spPr>
        <p:txBody>
          <a:bodyPr vert="horz" lIns="0" tIns="0" rIns="0" bIns="0" rtlCol="0">
            <a:norm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Aft>
                <a:spcPts val="600"/>
              </a:spcAft>
            </a:pPr>
            <a:r>
              <a:rPr lang="en-US" sz="2000" b="1" kern="1200" dirty="0">
                <a:effectLst/>
                <a:latin typeface="+mn-lt"/>
                <a:ea typeface="+mn-ea"/>
                <a:cs typeface="+mn-cs"/>
              </a:rPr>
              <a:t>Definition and characteristics of a freelancer:</a:t>
            </a:r>
          </a:p>
          <a:p>
            <a:pPr marL="285750" indent="-285750">
              <a:lnSpc>
                <a:spcPct val="120000"/>
              </a:lnSpc>
              <a:spcAft>
                <a:spcPts val="600"/>
              </a:spcAft>
              <a:buFont typeface="Arial" panose="020B0604020202020204" pitchFamily="34" charset="0"/>
              <a:buChar char="•"/>
            </a:pPr>
            <a:r>
              <a:rPr lang="en-US" sz="2000" b="1" kern="1200" dirty="0">
                <a:effectLst/>
                <a:latin typeface="+mn-lt"/>
                <a:ea typeface="+mn-ea"/>
                <a:cs typeface="+mn-cs"/>
              </a:rPr>
              <a:t>Advantages: Flexibility, diverse projects, creative independence.</a:t>
            </a:r>
          </a:p>
          <a:p>
            <a:pPr marL="285750" indent="-285750">
              <a:lnSpc>
                <a:spcPct val="120000"/>
              </a:lnSpc>
              <a:spcAft>
                <a:spcPts val="600"/>
              </a:spcAft>
              <a:buFont typeface="Arial" panose="020B0604020202020204" pitchFamily="34" charset="0"/>
              <a:buChar char="•"/>
            </a:pPr>
            <a:r>
              <a:rPr lang="en-US" sz="2000" b="1" kern="1200" dirty="0">
                <a:effectLst/>
                <a:latin typeface="+mn-lt"/>
                <a:ea typeface="+mn-ea"/>
                <a:cs typeface="+mn-cs"/>
              </a:rPr>
              <a:t>Challenges: Income variability, lack of job security.</a:t>
            </a:r>
          </a:p>
        </p:txBody>
      </p:sp>
      <p:sp>
        <p:nvSpPr>
          <p:cNvPr id="4" name="Slide Number Placeholder 3">
            <a:extLst>
              <a:ext uri="{FF2B5EF4-FFF2-40B4-BE49-F238E27FC236}">
                <a16:creationId xmlns:a16="http://schemas.microsoft.com/office/drawing/2014/main" id="{9ECAF7C2-B154-0CBB-D9D6-E1A7377E350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vert="horz" lIns="0" tIns="0" rIns="0" bIns="0" rtlCol="0" anchor="t" anchorCtr="0">
            <a:normAutofit/>
          </a:bodyPr>
          <a:lstStyle/>
          <a:p>
            <a:pPr>
              <a:spcAft>
                <a:spcPts val="600"/>
              </a:spcAft>
            </a:pPr>
            <a:fld id="{DA2C159E-F13C-4A85-9A41-E7669D3E0D70}" type="slidenum">
              <a:rPr lang="en-GB" smtClean="0"/>
              <a:pPr>
                <a:spcAft>
                  <a:spcPts val="600"/>
                </a:spcAft>
              </a:pPr>
              <a:t>4</a:t>
            </a:fld>
            <a:endParaRPr lang="en-GB"/>
          </a:p>
        </p:txBody>
      </p:sp>
      <p:sp>
        <p:nvSpPr>
          <p:cNvPr id="6" name="TextBox 5">
            <a:extLst>
              <a:ext uri="{FF2B5EF4-FFF2-40B4-BE49-F238E27FC236}">
                <a16:creationId xmlns:a16="http://schemas.microsoft.com/office/drawing/2014/main" id="{614856F6-B1F0-37A8-C16F-4014605E9FB8}"/>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923831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8FEA2-C8A4-E790-539C-358361B56C7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746F137-59A3-707A-3920-38421D4C01A9}"/>
              </a:ext>
            </a:extLst>
          </p:cNvPr>
          <p:cNvSpPr>
            <a:spLocks noGrp="1"/>
          </p:cNvSpPr>
          <p:nvPr>
            <p:ph type="title"/>
          </p:nvPr>
        </p:nvSpPr>
        <p:spPr/>
        <p:txBody>
          <a:bodyPr/>
          <a:lstStyle/>
          <a:p>
            <a:r>
              <a:rPr lang="en-GB" dirty="0"/>
              <a:t>L3: Designing and costing: </a:t>
            </a:r>
            <a:r>
              <a:rPr lang="en-GB" sz="2000" dirty="0">
                <a:effectLst/>
                <a:ea typeface="Calibri" panose="020F0502020204030204" pitchFamily="34" charset="0"/>
                <a:cs typeface="Times New Roman" panose="02020603050405020304" pitchFamily="18" charset="0"/>
              </a:rPr>
              <a:t>Understanding cost </a:t>
            </a:r>
            <a:r>
              <a:rPr lang="en-GB" dirty="0">
                <a:ea typeface="Calibri" panose="020F0502020204030204" pitchFamily="34" charset="0"/>
                <a:cs typeface="Times New Roman" panose="02020603050405020304" pitchFamily="18" charset="0"/>
              </a:rPr>
              <a:t>a</a:t>
            </a:r>
            <a:r>
              <a:rPr lang="en-GB" sz="2000" dirty="0">
                <a:effectLst/>
                <a:ea typeface="Calibri" panose="020F0502020204030204" pitchFamily="34" charset="0"/>
                <a:cs typeface="Times New Roman" panose="02020603050405020304" pitchFamily="18" charset="0"/>
              </a:rPr>
              <a:t>nalysis and pricing</a:t>
            </a:r>
            <a:endParaRPr lang="en-GB" dirty="0"/>
          </a:p>
        </p:txBody>
      </p:sp>
      <p:sp>
        <p:nvSpPr>
          <p:cNvPr id="5" name="Text Placeholder 4">
            <a:extLst>
              <a:ext uri="{FF2B5EF4-FFF2-40B4-BE49-F238E27FC236}">
                <a16:creationId xmlns:a16="http://schemas.microsoft.com/office/drawing/2014/main" id="{0CA2C36B-74E9-9F9F-DCB3-9AE0AD5F326F}"/>
              </a:ext>
            </a:extLst>
          </p:cNvPr>
          <p:cNvSpPr>
            <a:spLocks noGrp="1"/>
          </p:cNvSpPr>
          <p:nvPr>
            <p:ph type="body" sz="quarter" idx="12"/>
          </p:nvPr>
        </p:nvSpPr>
        <p:spPr/>
        <p:txBody>
          <a:bodyPr/>
          <a:lstStyle/>
          <a:p>
            <a:pPr>
              <a:lnSpc>
                <a:spcPct val="100000"/>
              </a:lnSpc>
            </a:pPr>
            <a:r>
              <a:rPr lang="en-GB" sz="2400" dirty="0">
                <a:solidFill>
                  <a:srgbClr val="FF0000"/>
                </a:solidFill>
                <a:effectLst/>
                <a:ea typeface="Calibri" panose="020F0502020204030204" pitchFamily="34" charset="0"/>
                <a:cs typeface="Times New Roman" panose="02020603050405020304" pitchFamily="18" charset="0"/>
              </a:rPr>
              <a:t>Introduction to cost </a:t>
            </a:r>
            <a:r>
              <a:rPr lang="en-GB" sz="2400" dirty="0">
                <a:solidFill>
                  <a:srgbClr val="FF0000"/>
                </a:solidFill>
                <a:ea typeface="Calibri" panose="020F0502020204030204" pitchFamily="34" charset="0"/>
                <a:cs typeface="Times New Roman" panose="02020603050405020304" pitchFamily="18" charset="0"/>
              </a:rPr>
              <a:t>a</a:t>
            </a:r>
            <a:r>
              <a:rPr lang="en-GB" sz="2400" dirty="0">
                <a:solidFill>
                  <a:srgbClr val="FF0000"/>
                </a:solidFill>
                <a:effectLst/>
                <a:ea typeface="Calibri" panose="020F0502020204030204" pitchFamily="34" charset="0"/>
                <a:cs typeface="Times New Roman" panose="02020603050405020304" pitchFamily="18" charset="0"/>
              </a:rPr>
              <a:t>nalysis:</a:t>
            </a:r>
          </a:p>
          <a:p>
            <a:pPr>
              <a:lnSpc>
                <a:spcPct val="100000"/>
              </a:lnSpc>
            </a:pPr>
            <a:endParaRPr lang="en-GB" sz="2400" dirty="0"/>
          </a:p>
          <a:p>
            <a:pPr>
              <a:lnSpc>
                <a:spcPct val="100000"/>
              </a:lnSpc>
            </a:pPr>
            <a:r>
              <a:rPr lang="en-GB" sz="2400" dirty="0"/>
              <a:t>What is cost analysis?</a:t>
            </a:r>
          </a:p>
          <a:p>
            <a:pPr>
              <a:lnSpc>
                <a:spcPct val="100000"/>
              </a:lnSpc>
            </a:pPr>
            <a:endParaRPr lang="en-GB" sz="2400" dirty="0"/>
          </a:p>
          <a:p>
            <a:pPr>
              <a:lnSpc>
                <a:spcPct val="100000"/>
              </a:lnSpc>
            </a:pPr>
            <a:r>
              <a:rPr lang="en-GB" sz="2400" dirty="0"/>
              <a:t>Why is cost analysis so important in textile and fashion projects?</a:t>
            </a:r>
          </a:p>
          <a:p>
            <a:pPr>
              <a:lnSpc>
                <a:spcPct val="100000"/>
              </a:lnSpc>
            </a:pPr>
            <a:endParaRPr lang="en-GB" sz="2400" dirty="0"/>
          </a:p>
          <a:p>
            <a:pPr>
              <a:lnSpc>
                <a:spcPct val="100000"/>
              </a:lnSpc>
            </a:pPr>
            <a:r>
              <a:rPr lang="en-GB" sz="2400" dirty="0"/>
              <a:t>What is meant by profit and profitability? </a:t>
            </a:r>
          </a:p>
          <a:p>
            <a:endParaRPr lang="en-GB" dirty="0"/>
          </a:p>
          <a:p>
            <a:endParaRPr lang="en-GB" dirty="0"/>
          </a:p>
        </p:txBody>
      </p:sp>
      <p:sp>
        <p:nvSpPr>
          <p:cNvPr id="4" name="Slide Number Placeholder 3">
            <a:extLst>
              <a:ext uri="{FF2B5EF4-FFF2-40B4-BE49-F238E27FC236}">
                <a16:creationId xmlns:a16="http://schemas.microsoft.com/office/drawing/2014/main" id="{8F7845CE-C8C5-F105-D66D-DE52F3986B2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40</a:t>
            </a:fld>
            <a:endParaRPr lang="en-GB"/>
          </a:p>
        </p:txBody>
      </p:sp>
      <p:pic>
        <p:nvPicPr>
          <p:cNvPr id="2" name="Picture 1">
            <a:extLst>
              <a:ext uri="{FF2B5EF4-FFF2-40B4-BE49-F238E27FC236}">
                <a16:creationId xmlns:a16="http://schemas.microsoft.com/office/drawing/2014/main" id="{6CE6412F-30D2-B568-57BC-5282D7510BEB}"/>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272818" y="4355247"/>
            <a:ext cx="1257613" cy="676746"/>
          </a:xfrm>
          <a:prstGeom prst="rect">
            <a:avLst/>
          </a:prstGeom>
        </p:spPr>
      </p:pic>
      <p:sp>
        <p:nvSpPr>
          <p:cNvPr id="7" name="TextBox 6">
            <a:extLst>
              <a:ext uri="{FF2B5EF4-FFF2-40B4-BE49-F238E27FC236}">
                <a16:creationId xmlns:a16="http://schemas.microsoft.com/office/drawing/2014/main" id="{02B3B63F-4518-C632-3EFA-CEE8EAF01F5E}"/>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160848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BA88B-D96E-4CC1-51DF-F24A056FEF7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8C1E327-0401-6674-88A5-C6689E320DC7}"/>
              </a:ext>
            </a:extLst>
          </p:cNvPr>
          <p:cNvSpPr>
            <a:spLocks noGrp="1"/>
          </p:cNvSpPr>
          <p:nvPr>
            <p:ph type="title"/>
          </p:nvPr>
        </p:nvSpPr>
        <p:spPr>
          <a:xfrm>
            <a:off x="232950" y="249900"/>
            <a:ext cx="8437563" cy="699425"/>
          </a:xfrm>
        </p:spPr>
        <p:txBody>
          <a:bodyPr anchor="t">
            <a:normAutofit/>
          </a:bodyPr>
          <a:lstStyle/>
          <a:p>
            <a:r>
              <a:rPr lang="en-GB" dirty="0"/>
              <a:t>L3: Designing and costing: Components of cost analysis</a:t>
            </a:r>
          </a:p>
        </p:txBody>
      </p:sp>
      <p:sp>
        <p:nvSpPr>
          <p:cNvPr id="5" name="Text Placeholder 4">
            <a:extLst>
              <a:ext uri="{FF2B5EF4-FFF2-40B4-BE49-F238E27FC236}">
                <a16:creationId xmlns:a16="http://schemas.microsoft.com/office/drawing/2014/main" id="{2847F873-A8AC-8176-8DAC-09A99D344A33}"/>
              </a:ext>
            </a:extLst>
          </p:cNvPr>
          <p:cNvSpPr>
            <a:spLocks noGrp="1"/>
          </p:cNvSpPr>
          <p:nvPr>
            <p:ph type="body" sz="quarter" idx="13"/>
          </p:nvPr>
        </p:nvSpPr>
        <p:spPr>
          <a:xfrm>
            <a:off x="233363" y="1438717"/>
            <a:ext cx="4267200" cy="3293274"/>
          </a:xfrm>
        </p:spPr>
        <p:txBody>
          <a:bodyPr>
            <a:noAutofit/>
          </a:bodyPr>
          <a:lstStyle/>
          <a:p>
            <a:pPr>
              <a:lnSpc>
                <a:spcPct val="120000"/>
              </a:lnSpc>
            </a:pPr>
            <a:r>
              <a:rPr lang="en-GB" sz="2400" dirty="0">
                <a:effectLst/>
              </a:rPr>
              <a:t>Introduction to cost analysis</a:t>
            </a:r>
            <a:endParaRPr lang="en-GB" sz="2400" dirty="0"/>
          </a:p>
          <a:p>
            <a:pPr>
              <a:lnSpc>
                <a:spcPct val="120000"/>
              </a:lnSpc>
            </a:pPr>
            <a:r>
              <a:rPr lang="en-GB" sz="2400" b="0" dirty="0"/>
              <a:t>The c</a:t>
            </a:r>
            <a:r>
              <a:rPr lang="en-GB" sz="2400" b="0" dirty="0">
                <a:effectLst/>
              </a:rPr>
              <a:t>omponents are:</a:t>
            </a:r>
            <a:endParaRPr lang="en-GB" sz="2400" b="0" dirty="0"/>
          </a:p>
          <a:p>
            <a:pPr marL="800100" lvl="1" indent="-342900">
              <a:lnSpc>
                <a:spcPct val="120000"/>
              </a:lnSpc>
              <a:buFont typeface="Arial" panose="020B0604020202020204" pitchFamily="34" charset="0"/>
              <a:buChar char="•"/>
            </a:pPr>
            <a:r>
              <a:rPr lang="en-GB" sz="2400" dirty="0"/>
              <a:t>materials</a:t>
            </a:r>
          </a:p>
          <a:p>
            <a:pPr marL="800100" lvl="1" indent="-342900">
              <a:lnSpc>
                <a:spcPct val="120000"/>
              </a:lnSpc>
              <a:buFont typeface="Arial" panose="020B0604020202020204" pitchFamily="34" charset="0"/>
              <a:buChar char="•"/>
            </a:pPr>
            <a:r>
              <a:rPr lang="en-GB" sz="2400" dirty="0"/>
              <a:t>production</a:t>
            </a:r>
          </a:p>
          <a:p>
            <a:pPr marL="800100" lvl="1" indent="-342900">
              <a:lnSpc>
                <a:spcPct val="120000"/>
              </a:lnSpc>
              <a:buFont typeface="Arial" panose="020B0604020202020204" pitchFamily="34" charset="0"/>
              <a:buChar char="•"/>
            </a:pPr>
            <a:r>
              <a:rPr lang="en-GB" sz="2400" dirty="0"/>
              <a:t>associated expenses.</a:t>
            </a:r>
          </a:p>
        </p:txBody>
      </p:sp>
      <p:sp>
        <p:nvSpPr>
          <p:cNvPr id="4" name="Slide Number Placeholder 3">
            <a:extLst>
              <a:ext uri="{FF2B5EF4-FFF2-40B4-BE49-F238E27FC236}">
                <a16:creationId xmlns:a16="http://schemas.microsoft.com/office/drawing/2014/main" id="{FE0050B5-592B-F324-204E-87667FC3AD57}"/>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41</a:t>
            </a:fld>
            <a:endParaRPr lang="en-GB"/>
          </a:p>
        </p:txBody>
      </p:sp>
      <p:sp>
        <p:nvSpPr>
          <p:cNvPr id="7" name="TextBox 6">
            <a:extLst>
              <a:ext uri="{FF2B5EF4-FFF2-40B4-BE49-F238E27FC236}">
                <a16:creationId xmlns:a16="http://schemas.microsoft.com/office/drawing/2014/main" id="{EAC6DA0A-D280-BE74-BDB3-7EE6C7F8B99F}"/>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349753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BA88B-D96E-4CC1-51DF-F24A056FEF7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8C1E327-0401-6674-88A5-C6689E320DC7}"/>
              </a:ext>
            </a:extLst>
          </p:cNvPr>
          <p:cNvSpPr>
            <a:spLocks noGrp="1"/>
          </p:cNvSpPr>
          <p:nvPr>
            <p:ph type="title"/>
          </p:nvPr>
        </p:nvSpPr>
        <p:spPr>
          <a:xfrm>
            <a:off x="232950" y="249900"/>
            <a:ext cx="8437563" cy="699425"/>
          </a:xfrm>
        </p:spPr>
        <p:txBody>
          <a:bodyPr anchor="t">
            <a:normAutofit/>
          </a:bodyPr>
          <a:lstStyle/>
          <a:p>
            <a:r>
              <a:rPr lang="en-GB" dirty="0"/>
              <a:t>L3: Designing and costing: Components of cost analysis</a:t>
            </a:r>
          </a:p>
        </p:txBody>
      </p:sp>
      <p:sp>
        <p:nvSpPr>
          <p:cNvPr id="5" name="Text Placeholder 4">
            <a:extLst>
              <a:ext uri="{FF2B5EF4-FFF2-40B4-BE49-F238E27FC236}">
                <a16:creationId xmlns:a16="http://schemas.microsoft.com/office/drawing/2014/main" id="{2847F873-A8AC-8176-8DAC-09A99D344A33}"/>
              </a:ext>
            </a:extLst>
          </p:cNvPr>
          <p:cNvSpPr>
            <a:spLocks noGrp="1"/>
          </p:cNvSpPr>
          <p:nvPr>
            <p:ph type="body" sz="quarter" idx="13"/>
          </p:nvPr>
        </p:nvSpPr>
        <p:spPr>
          <a:xfrm>
            <a:off x="233363" y="1438717"/>
            <a:ext cx="4122737" cy="3293274"/>
          </a:xfrm>
        </p:spPr>
        <p:txBody>
          <a:bodyPr>
            <a:normAutofit/>
          </a:bodyPr>
          <a:lstStyle/>
          <a:p>
            <a:pPr>
              <a:lnSpc>
                <a:spcPct val="120000"/>
              </a:lnSpc>
            </a:pPr>
            <a:r>
              <a:rPr lang="en-GB" sz="2400" dirty="0">
                <a:effectLst/>
              </a:rPr>
              <a:t>Introduction to cost analysis</a:t>
            </a:r>
          </a:p>
          <a:p>
            <a:pPr>
              <a:lnSpc>
                <a:spcPct val="120000"/>
              </a:lnSpc>
            </a:pPr>
            <a:endParaRPr lang="en-GB" sz="2400" dirty="0"/>
          </a:p>
          <a:p>
            <a:pPr>
              <a:lnSpc>
                <a:spcPct val="120000"/>
              </a:lnSpc>
            </a:pPr>
            <a:r>
              <a:rPr lang="en-GB" sz="2400" b="0" dirty="0"/>
              <a:t>Review information related to components of cost analysis (Designing and costing overview).</a:t>
            </a:r>
          </a:p>
        </p:txBody>
      </p:sp>
      <p:sp>
        <p:nvSpPr>
          <p:cNvPr id="4" name="Slide Number Placeholder 3">
            <a:extLst>
              <a:ext uri="{FF2B5EF4-FFF2-40B4-BE49-F238E27FC236}">
                <a16:creationId xmlns:a16="http://schemas.microsoft.com/office/drawing/2014/main" id="{FE0050B5-592B-F324-204E-87667FC3AD57}"/>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42</a:t>
            </a:fld>
            <a:endParaRPr lang="en-GB"/>
          </a:p>
        </p:txBody>
      </p:sp>
    </p:spTree>
    <p:extLst>
      <p:ext uri="{BB962C8B-B14F-4D97-AF65-F5344CB8AC3E}">
        <p14:creationId xmlns:p14="http://schemas.microsoft.com/office/powerpoint/2010/main" val="229979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7C8C-6C16-C29B-BDC4-D40CE97B48A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425F84B-79EB-D328-AB1E-AD9287146712}"/>
              </a:ext>
            </a:extLst>
          </p:cNvPr>
          <p:cNvSpPr>
            <a:spLocks noGrp="1"/>
          </p:cNvSpPr>
          <p:nvPr>
            <p:ph type="title"/>
          </p:nvPr>
        </p:nvSpPr>
        <p:spPr>
          <a:xfrm>
            <a:off x="232950" y="249900"/>
            <a:ext cx="8437563" cy="699425"/>
          </a:xfrm>
        </p:spPr>
        <p:txBody>
          <a:bodyPr anchor="t">
            <a:normAutofit/>
          </a:bodyPr>
          <a:lstStyle/>
          <a:p>
            <a:r>
              <a:rPr lang="en-GB" dirty="0"/>
              <a:t>L3: Designing and costing: Material cost consideration</a:t>
            </a:r>
          </a:p>
        </p:txBody>
      </p:sp>
      <p:sp>
        <p:nvSpPr>
          <p:cNvPr id="5" name="Text Placeholder 4">
            <a:extLst>
              <a:ext uri="{FF2B5EF4-FFF2-40B4-BE49-F238E27FC236}">
                <a16:creationId xmlns:a16="http://schemas.microsoft.com/office/drawing/2014/main" id="{082C1CB0-19B1-FD3E-3F4D-B1820399625D}"/>
              </a:ext>
            </a:extLst>
          </p:cNvPr>
          <p:cNvSpPr>
            <a:spLocks noGrp="1"/>
          </p:cNvSpPr>
          <p:nvPr>
            <p:ph type="body" sz="quarter" idx="13"/>
          </p:nvPr>
        </p:nvSpPr>
        <p:spPr>
          <a:xfrm>
            <a:off x="233363" y="1438717"/>
            <a:ext cx="4122737" cy="3293274"/>
          </a:xfrm>
        </p:spPr>
        <p:txBody>
          <a:bodyPr>
            <a:normAutofit/>
          </a:bodyPr>
          <a:lstStyle/>
          <a:p>
            <a:pPr>
              <a:lnSpc>
                <a:spcPct val="120000"/>
              </a:lnSpc>
            </a:pPr>
            <a:r>
              <a:rPr lang="en-GB" sz="2400" dirty="0">
                <a:effectLst/>
              </a:rPr>
              <a:t>Materials and cost </a:t>
            </a:r>
            <a:r>
              <a:rPr lang="en-GB" sz="2400" dirty="0"/>
              <a:t>considerations</a:t>
            </a:r>
          </a:p>
          <a:p>
            <a:pPr>
              <a:lnSpc>
                <a:spcPct val="120000"/>
              </a:lnSpc>
            </a:pPr>
            <a:endParaRPr lang="en-GB" sz="2400" dirty="0"/>
          </a:p>
          <a:p>
            <a:pPr>
              <a:lnSpc>
                <a:spcPct val="120000"/>
              </a:lnSpc>
            </a:pPr>
            <a:r>
              <a:rPr lang="en-GB" sz="2400" b="0" dirty="0"/>
              <a:t>Review information related to various materials, cost considerations and actual costs.</a:t>
            </a:r>
          </a:p>
          <a:p>
            <a:pPr lvl="2">
              <a:lnSpc>
                <a:spcPct val="90000"/>
              </a:lnSpc>
            </a:pPr>
            <a:endParaRPr lang="en-GB" sz="2300" dirty="0"/>
          </a:p>
        </p:txBody>
      </p:sp>
      <p:sp>
        <p:nvSpPr>
          <p:cNvPr id="4" name="Slide Number Placeholder 3">
            <a:extLst>
              <a:ext uri="{FF2B5EF4-FFF2-40B4-BE49-F238E27FC236}">
                <a16:creationId xmlns:a16="http://schemas.microsoft.com/office/drawing/2014/main" id="{B62FF994-B2CD-7ACD-FB7C-6951F35D5DC9}"/>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43</a:t>
            </a:fld>
            <a:endParaRPr lang="en-GB"/>
          </a:p>
        </p:txBody>
      </p:sp>
      <p:sp>
        <p:nvSpPr>
          <p:cNvPr id="2" name="TextBox 1">
            <a:extLst>
              <a:ext uri="{FF2B5EF4-FFF2-40B4-BE49-F238E27FC236}">
                <a16:creationId xmlns:a16="http://schemas.microsoft.com/office/drawing/2014/main" id="{B7692339-FEB9-8348-ECBE-DC5464EA1549}"/>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442882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4022F-8986-28E6-C05A-D7468FAE5D5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E47C64A-22F5-C6E8-9BC6-E3D1582F978B}"/>
              </a:ext>
            </a:extLst>
          </p:cNvPr>
          <p:cNvSpPr>
            <a:spLocks noGrp="1"/>
          </p:cNvSpPr>
          <p:nvPr>
            <p:ph type="title"/>
          </p:nvPr>
        </p:nvSpPr>
        <p:spPr>
          <a:xfrm>
            <a:off x="232950" y="249900"/>
            <a:ext cx="8437563" cy="699425"/>
          </a:xfrm>
        </p:spPr>
        <p:txBody>
          <a:bodyPr anchor="t">
            <a:normAutofit/>
          </a:bodyPr>
          <a:lstStyle/>
          <a:p>
            <a:r>
              <a:rPr lang="en-GB" dirty="0"/>
              <a:t>L3: Designing and costing: Production cost considerations</a:t>
            </a:r>
          </a:p>
        </p:txBody>
      </p:sp>
      <p:sp>
        <p:nvSpPr>
          <p:cNvPr id="5" name="Text Placeholder 4">
            <a:extLst>
              <a:ext uri="{FF2B5EF4-FFF2-40B4-BE49-F238E27FC236}">
                <a16:creationId xmlns:a16="http://schemas.microsoft.com/office/drawing/2014/main" id="{859DF254-E7F8-9905-B37E-88784346B37D}"/>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t>Production costs</a:t>
            </a:r>
            <a:endParaRPr lang="en-GB" sz="2400" dirty="0">
              <a:effectLst/>
            </a:endParaRPr>
          </a:p>
          <a:p>
            <a:pPr>
              <a:lnSpc>
                <a:spcPct val="90000"/>
              </a:lnSpc>
            </a:pPr>
            <a:endParaRPr lang="en-GB" sz="2400" dirty="0"/>
          </a:p>
          <a:p>
            <a:pPr>
              <a:lnSpc>
                <a:spcPct val="120000"/>
              </a:lnSpc>
            </a:pPr>
            <a:r>
              <a:rPr lang="en-GB" sz="2400" b="0" dirty="0"/>
              <a:t>Things to consider when calculating the production cost for project </a:t>
            </a:r>
            <a:r>
              <a:rPr lang="en-GB" sz="2400" b="0" dirty="0">
                <a:latin typeface="Arial" panose="020B0604020202020204" pitchFamily="34" charset="0"/>
                <a:cs typeface="Arial" panose="020B0604020202020204" pitchFamily="34" charset="0"/>
              </a:rPr>
              <a:t>–</a:t>
            </a:r>
            <a:r>
              <a:rPr lang="en-GB" sz="2400" b="0" dirty="0"/>
              <a:t> considering labour and equipment expenses.</a:t>
            </a:r>
          </a:p>
        </p:txBody>
      </p:sp>
      <p:sp>
        <p:nvSpPr>
          <p:cNvPr id="4" name="Slide Number Placeholder 3">
            <a:extLst>
              <a:ext uri="{FF2B5EF4-FFF2-40B4-BE49-F238E27FC236}">
                <a16:creationId xmlns:a16="http://schemas.microsoft.com/office/drawing/2014/main" id="{B5CB9138-C6C2-CEA8-8A4B-92B84A1B0D12}"/>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44</a:t>
            </a:fld>
            <a:endParaRPr lang="en-GB"/>
          </a:p>
        </p:txBody>
      </p:sp>
      <p:sp>
        <p:nvSpPr>
          <p:cNvPr id="6" name="TextBox 5">
            <a:extLst>
              <a:ext uri="{FF2B5EF4-FFF2-40B4-BE49-F238E27FC236}">
                <a16:creationId xmlns:a16="http://schemas.microsoft.com/office/drawing/2014/main" id="{78B73059-67BD-1D48-46E6-BE433C79B7C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817455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A1C8B-9813-0A7E-870F-CD8E2FA03A4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62F354A-1C57-CCC0-2540-CCDE675F16B8}"/>
              </a:ext>
            </a:extLst>
          </p:cNvPr>
          <p:cNvSpPr>
            <a:spLocks noGrp="1"/>
          </p:cNvSpPr>
          <p:nvPr>
            <p:ph type="title"/>
          </p:nvPr>
        </p:nvSpPr>
        <p:spPr>
          <a:xfrm>
            <a:off x="232950" y="249900"/>
            <a:ext cx="8437563" cy="699425"/>
          </a:xfrm>
        </p:spPr>
        <p:txBody>
          <a:bodyPr anchor="t">
            <a:normAutofit/>
          </a:bodyPr>
          <a:lstStyle/>
          <a:p>
            <a:r>
              <a:rPr lang="en-GB" dirty="0"/>
              <a:t>L3: Designing and costing: Pricing strategies</a:t>
            </a:r>
          </a:p>
        </p:txBody>
      </p:sp>
      <p:sp>
        <p:nvSpPr>
          <p:cNvPr id="5" name="Text Placeholder 4">
            <a:extLst>
              <a:ext uri="{FF2B5EF4-FFF2-40B4-BE49-F238E27FC236}">
                <a16:creationId xmlns:a16="http://schemas.microsoft.com/office/drawing/2014/main" id="{35C27889-3421-A1CF-D1EE-CC1447D6EB55}"/>
              </a:ext>
            </a:extLst>
          </p:cNvPr>
          <p:cNvSpPr>
            <a:spLocks noGrp="1"/>
          </p:cNvSpPr>
          <p:nvPr>
            <p:ph type="body" sz="quarter" idx="13"/>
          </p:nvPr>
        </p:nvSpPr>
        <p:spPr>
          <a:xfrm>
            <a:off x="233363" y="1438717"/>
            <a:ext cx="4122737" cy="3293274"/>
          </a:xfrm>
        </p:spPr>
        <p:txBody>
          <a:bodyPr>
            <a:noAutofit/>
          </a:bodyPr>
          <a:lstStyle/>
          <a:p>
            <a:pPr>
              <a:lnSpc>
                <a:spcPct val="90000"/>
              </a:lnSpc>
            </a:pPr>
            <a:r>
              <a:rPr lang="en-GB" sz="2400" dirty="0">
                <a:effectLst/>
              </a:rPr>
              <a:t>Pricing strategies:</a:t>
            </a:r>
          </a:p>
          <a:p>
            <a:pPr>
              <a:lnSpc>
                <a:spcPct val="90000"/>
              </a:lnSpc>
            </a:pPr>
            <a:endParaRPr lang="en-GB" sz="2400" dirty="0"/>
          </a:p>
          <a:p>
            <a:pPr marL="342900" indent="-342900">
              <a:lnSpc>
                <a:spcPct val="100000"/>
              </a:lnSpc>
              <a:buFont typeface="Arial" panose="020B0604020202020204" pitchFamily="34" charset="0"/>
              <a:buChar char="•"/>
            </a:pPr>
            <a:r>
              <a:rPr lang="en-GB" sz="2400" b="0" dirty="0"/>
              <a:t>bench pricing</a:t>
            </a:r>
          </a:p>
          <a:p>
            <a:pPr marL="342900" indent="-342900">
              <a:lnSpc>
                <a:spcPct val="100000"/>
              </a:lnSpc>
              <a:buFont typeface="Arial" panose="020B0604020202020204" pitchFamily="34" charset="0"/>
              <a:buChar char="•"/>
            </a:pPr>
            <a:r>
              <a:rPr lang="en-GB" sz="2400" b="0" dirty="0"/>
              <a:t>budget pricing</a:t>
            </a:r>
          </a:p>
          <a:p>
            <a:pPr marL="342900" indent="-342900">
              <a:lnSpc>
                <a:spcPct val="100000"/>
              </a:lnSpc>
              <a:buFont typeface="Arial" panose="020B0604020202020204" pitchFamily="34" charset="0"/>
              <a:buChar char="•"/>
            </a:pPr>
            <a:r>
              <a:rPr lang="en-GB" sz="2400" b="0" dirty="0"/>
              <a:t>luxury pricing</a:t>
            </a:r>
          </a:p>
          <a:p>
            <a:pPr marL="342900" indent="-342900">
              <a:lnSpc>
                <a:spcPct val="100000"/>
              </a:lnSpc>
              <a:buFont typeface="Arial" panose="020B0604020202020204" pitchFamily="34" charset="0"/>
              <a:buChar char="•"/>
            </a:pPr>
            <a:r>
              <a:rPr lang="en-GB" sz="2400" b="0" dirty="0"/>
              <a:t>value pricing.</a:t>
            </a:r>
          </a:p>
        </p:txBody>
      </p:sp>
      <p:sp>
        <p:nvSpPr>
          <p:cNvPr id="4" name="Slide Number Placeholder 3">
            <a:extLst>
              <a:ext uri="{FF2B5EF4-FFF2-40B4-BE49-F238E27FC236}">
                <a16:creationId xmlns:a16="http://schemas.microsoft.com/office/drawing/2014/main" id="{68BF6092-CC2B-983B-D0A5-37BAC36762F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45</a:t>
            </a:fld>
            <a:endParaRPr lang="en-GB"/>
          </a:p>
        </p:txBody>
      </p:sp>
      <p:sp>
        <p:nvSpPr>
          <p:cNvPr id="2" name="TextBox 1">
            <a:extLst>
              <a:ext uri="{FF2B5EF4-FFF2-40B4-BE49-F238E27FC236}">
                <a16:creationId xmlns:a16="http://schemas.microsoft.com/office/drawing/2014/main" id="{25CF9AAC-D631-A6C2-3E44-5113D3B87890}"/>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461052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A1C8B-9813-0A7E-870F-CD8E2FA03A4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62F354A-1C57-CCC0-2540-CCDE675F16B8}"/>
              </a:ext>
            </a:extLst>
          </p:cNvPr>
          <p:cNvSpPr>
            <a:spLocks noGrp="1"/>
          </p:cNvSpPr>
          <p:nvPr>
            <p:ph type="title"/>
          </p:nvPr>
        </p:nvSpPr>
        <p:spPr>
          <a:xfrm>
            <a:off x="232950" y="249900"/>
            <a:ext cx="8437563" cy="699425"/>
          </a:xfrm>
        </p:spPr>
        <p:txBody>
          <a:bodyPr anchor="t">
            <a:normAutofit/>
          </a:bodyPr>
          <a:lstStyle/>
          <a:p>
            <a:r>
              <a:rPr lang="en-GB" dirty="0"/>
              <a:t>L3: Designing and costing: Costing and pricing strategies</a:t>
            </a:r>
          </a:p>
        </p:txBody>
      </p:sp>
      <p:sp>
        <p:nvSpPr>
          <p:cNvPr id="5" name="Text Placeholder 4">
            <a:extLst>
              <a:ext uri="{FF2B5EF4-FFF2-40B4-BE49-F238E27FC236}">
                <a16:creationId xmlns:a16="http://schemas.microsoft.com/office/drawing/2014/main" id="{35C27889-3421-A1CF-D1EE-CC1447D6EB55}"/>
              </a:ext>
            </a:extLst>
          </p:cNvPr>
          <p:cNvSpPr>
            <a:spLocks noGrp="1"/>
          </p:cNvSpPr>
          <p:nvPr>
            <p:ph type="body" sz="quarter" idx="13"/>
          </p:nvPr>
        </p:nvSpPr>
        <p:spPr>
          <a:xfrm>
            <a:off x="233363" y="1438717"/>
            <a:ext cx="4122737" cy="3293274"/>
          </a:xfrm>
        </p:spPr>
        <p:txBody>
          <a:bodyPr>
            <a:noAutofit/>
          </a:bodyPr>
          <a:lstStyle/>
          <a:p>
            <a:pPr>
              <a:lnSpc>
                <a:spcPct val="90000"/>
              </a:lnSpc>
            </a:pPr>
            <a:r>
              <a:rPr lang="en-GB" sz="2400" dirty="0">
                <a:effectLst/>
              </a:rPr>
              <a:t>Pricing strategies</a:t>
            </a:r>
            <a:endParaRPr lang="en-GB" sz="2400" dirty="0"/>
          </a:p>
          <a:p>
            <a:pPr>
              <a:lnSpc>
                <a:spcPct val="90000"/>
              </a:lnSpc>
            </a:pPr>
            <a:endParaRPr lang="en-GB" sz="2400" dirty="0">
              <a:effectLst/>
            </a:endParaRPr>
          </a:p>
          <a:p>
            <a:pPr>
              <a:lnSpc>
                <a:spcPct val="90000"/>
              </a:lnSpc>
            </a:pPr>
            <a:r>
              <a:rPr lang="en-GB" sz="2400" b="0" dirty="0">
                <a:effectLst/>
              </a:rPr>
              <a:t>Group </a:t>
            </a:r>
            <a:r>
              <a:rPr lang="en-GB" sz="2400" b="0" dirty="0"/>
              <a:t>a</a:t>
            </a:r>
            <a:r>
              <a:rPr lang="en-GB" sz="2400" b="0" dirty="0">
                <a:effectLst/>
              </a:rPr>
              <a:t>ctivity</a:t>
            </a:r>
          </a:p>
          <a:p>
            <a:pPr lvl="1">
              <a:lnSpc>
                <a:spcPct val="90000"/>
              </a:lnSpc>
            </a:pPr>
            <a:endParaRPr lang="en-GB" sz="2400" dirty="0"/>
          </a:p>
          <a:p>
            <a:pPr>
              <a:lnSpc>
                <a:spcPct val="120000"/>
              </a:lnSpc>
            </a:pPr>
            <a:r>
              <a:rPr lang="en-GB" sz="2400" b="0" dirty="0"/>
              <a:t>Instructions: Using the scenario provided, discuss as a group and propose alternative pricing strategies.</a:t>
            </a:r>
          </a:p>
        </p:txBody>
      </p:sp>
      <p:sp>
        <p:nvSpPr>
          <p:cNvPr id="4" name="Slide Number Placeholder 3">
            <a:extLst>
              <a:ext uri="{FF2B5EF4-FFF2-40B4-BE49-F238E27FC236}">
                <a16:creationId xmlns:a16="http://schemas.microsoft.com/office/drawing/2014/main" id="{68BF6092-CC2B-983B-D0A5-37BAC36762F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46</a:t>
            </a:fld>
            <a:endParaRPr lang="en-GB"/>
          </a:p>
        </p:txBody>
      </p:sp>
      <p:sp>
        <p:nvSpPr>
          <p:cNvPr id="2" name="TextBox 1">
            <a:extLst>
              <a:ext uri="{FF2B5EF4-FFF2-40B4-BE49-F238E27FC236}">
                <a16:creationId xmlns:a16="http://schemas.microsoft.com/office/drawing/2014/main" id="{115F8B32-F6ED-2A56-322D-CDF4746CAAA9}"/>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126247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C340-C48D-4466-75C1-58496D62679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764A1B6-88BF-206A-A211-08C8355C0C50}"/>
              </a:ext>
            </a:extLst>
          </p:cNvPr>
          <p:cNvSpPr>
            <a:spLocks noGrp="1"/>
          </p:cNvSpPr>
          <p:nvPr>
            <p:ph type="title"/>
          </p:nvPr>
        </p:nvSpPr>
        <p:spPr>
          <a:xfrm>
            <a:off x="232950" y="249900"/>
            <a:ext cx="8437563" cy="699425"/>
          </a:xfrm>
        </p:spPr>
        <p:txBody>
          <a:bodyPr anchor="t">
            <a:normAutofit/>
          </a:bodyPr>
          <a:lstStyle/>
          <a:p>
            <a:r>
              <a:rPr lang="en-GB" dirty="0"/>
              <a:t>L3: Designing and costing: Scenario analysis</a:t>
            </a:r>
          </a:p>
        </p:txBody>
      </p:sp>
      <p:sp>
        <p:nvSpPr>
          <p:cNvPr id="5" name="Text Placeholder 4">
            <a:extLst>
              <a:ext uri="{FF2B5EF4-FFF2-40B4-BE49-F238E27FC236}">
                <a16:creationId xmlns:a16="http://schemas.microsoft.com/office/drawing/2014/main" id="{D04E34D4-6FBC-D071-3999-A812E9A8AAD2}"/>
              </a:ext>
            </a:extLst>
          </p:cNvPr>
          <p:cNvSpPr>
            <a:spLocks noGrp="1"/>
          </p:cNvSpPr>
          <p:nvPr>
            <p:ph type="body" sz="quarter" idx="13"/>
          </p:nvPr>
        </p:nvSpPr>
        <p:spPr>
          <a:xfrm>
            <a:off x="233363" y="1438717"/>
            <a:ext cx="4122737" cy="3293274"/>
          </a:xfrm>
        </p:spPr>
        <p:txBody>
          <a:bodyPr>
            <a:normAutofit/>
          </a:bodyPr>
          <a:lstStyle/>
          <a:p>
            <a:pPr>
              <a:lnSpc>
                <a:spcPct val="90000"/>
              </a:lnSpc>
            </a:pPr>
            <a:endParaRPr lang="en-GB" sz="2000" dirty="0"/>
          </a:p>
          <a:p>
            <a:pPr>
              <a:lnSpc>
                <a:spcPct val="90000"/>
              </a:lnSpc>
            </a:pPr>
            <a:r>
              <a:rPr lang="en-GB" sz="2400" b="0" dirty="0"/>
              <a:t>Individual activity</a:t>
            </a:r>
            <a:endParaRPr lang="en-GB" sz="2400" b="0" dirty="0">
              <a:effectLst/>
            </a:endParaRPr>
          </a:p>
          <a:p>
            <a:pPr lvl="1">
              <a:lnSpc>
                <a:spcPct val="90000"/>
              </a:lnSpc>
            </a:pPr>
            <a:endParaRPr lang="en-GB" sz="2400" dirty="0"/>
          </a:p>
          <a:p>
            <a:pPr>
              <a:lnSpc>
                <a:spcPct val="120000"/>
              </a:lnSpc>
            </a:pPr>
            <a:r>
              <a:rPr lang="en-GB" sz="2400" b="0" dirty="0"/>
              <a:t>Use the scenario provided to answer the questions.</a:t>
            </a:r>
          </a:p>
        </p:txBody>
      </p:sp>
      <p:sp>
        <p:nvSpPr>
          <p:cNvPr id="4" name="Slide Number Placeholder 3">
            <a:extLst>
              <a:ext uri="{FF2B5EF4-FFF2-40B4-BE49-F238E27FC236}">
                <a16:creationId xmlns:a16="http://schemas.microsoft.com/office/drawing/2014/main" id="{1F5EBEF0-3A26-90F1-9AD4-F919CBF4E21B}"/>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47</a:t>
            </a:fld>
            <a:endParaRPr lang="en-GB"/>
          </a:p>
        </p:txBody>
      </p:sp>
      <p:sp>
        <p:nvSpPr>
          <p:cNvPr id="7" name="TextBox 6">
            <a:extLst>
              <a:ext uri="{FF2B5EF4-FFF2-40B4-BE49-F238E27FC236}">
                <a16:creationId xmlns:a16="http://schemas.microsoft.com/office/drawing/2014/main" id="{5CAB17E1-7D87-60C4-CCB0-201FD527AB1C}"/>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674604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6C340-C48D-4466-75C1-58496D62679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764A1B6-88BF-206A-A211-08C8355C0C50}"/>
              </a:ext>
            </a:extLst>
          </p:cNvPr>
          <p:cNvSpPr>
            <a:spLocks noGrp="1"/>
          </p:cNvSpPr>
          <p:nvPr>
            <p:ph type="title"/>
          </p:nvPr>
        </p:nvSpPr>
        <p:spPr>
          <a:xfrm>
            <a:off x="232950" y="249900"/>
            <a:ext cx="8437563" cy="699425"/>
          </a:xfrm>
        </p:spPr>
        <p:txBody>
          <a:bodyPr anchor="t">
            <a:normAutofit/>
          </a:bodyPr>
          <a:lstStyle/>
          <a:p>
            <a:r>
              <a:rPr lang="en-GB" dirty="0"/>
              <a:t>L3: Designing and costing: Scenario Answers</a:t>
            </a:r>
          </a:p>
        </p:txBody>
      </p:sp>
      <p:sp>
        <p:nvSpPr>
          <p:cNvPr id="5" name="Text Placeholder 4">
            <a:extLst>
              <a:ext uri="{FF2B5EF4-FFF2-40B4-BE49-F238E27FC236}">
                <a16:creationId xmlns:a16="http://schemas.microsoft.com/office/drawing/2014/main" id="{D04E34D4-6FBC-D071-3999-A812E9A8AAD2}"/>
              </a:ext>
            </a:extLst>
          </p:cNvPr>
          <p:cNvSpPr>
            <a:spLocks noGrp="1"/>
          </p:cNvSpPr>
          <p:nvPr>
            <p:ph type="body" sz="quarter" idx="13"/>
          </p:nvPr>
        </p:nvSpPr>
        <p:spPr>
          <a:xfrm>
            <a:off x="233363" y="1438717"/>
            <a:ext cx="4122737" cy="3293274"/>
          </a:xfrm>
        </p:spPr>
        <p:txBody>
          <a:bodyPr>
            <a:normAutofit fontScale="92500"/>
          </a:bodyPr>
          <a:lstStyle/>
          <a:p>
            <a:pPr>
              <a:lnSpc>
                <a:spcPct val="90000"/>
              </a:lnSpc>
            </a:pPr>
            <a:r>
              <a:rPr lang="en-GB" sz="2600" dirty="0"/>
              <a:t>Individual activity</a:t>
            </a:r>
          </a:p>
          <a:p>
            <a:pPr>
              <a:lnSpc>
                <a:spcPct val="90000"/>
              </a:lnSpc>
            </a:pPr>
            <a:endParaRPr lang="en-GB" sz="2600" dirty="0">
              <a:effectLst/>
            </a:endParaRPr>
          </a:p>
          <a:p>
            <a:pPr>
              <a:lnSpc>
                <a:spcPct val="120000"/>
              </a:lnSpc>
              <a:spcAft>
                <a:spcPts val="0"/>
              </a:spcAft>
            </a:pPr>
            <a:r>
              <a:rPr lang="en-GB" sz="2600" b="0" dirty="0">
                <a:effectLst/>
                <a:latin typeface="Arial" panose="020B0604020202020204" pitchFamily="34" charset="0"/>
                <a:ea typeface="Calibri" panose="020F0502020204030204" pitchFamily="34" charset="0"/>
                <a:cs typeface="Arial" panose="020B0604020202020204" pitchFamily="34" charset="0"/>
              </a:rPr>
              <a:t>Compare your answers with provided answer</a:t>
            </a:r>
            <a:r>
              <a:rPr lang="en-GB" sz="2600" b="0" kern="100" dirty="0">
                <a:effectLst/>
                <a:latin typeface="Arial" panose="020B0604020202020204" pitchFamily="34" charset="0"/>
                <a:ea typeface="Calibri" panose="020F0502020204030204" pitchFamily="34" charset="0"/>
                <a:cs typeface="Arial" panose="020B0604020202020204" pitchFamily="34" charset="0"/>
              </a:rPr>
              <a:t>s. Make additional notes to ensure you have the correct and most detailed answers possible.</a:t>
            </a:r>
            <a:endParaRPr lang="en-GB" sz="2600" b="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90000"/>
              </a:lnSpc>
            </a:pPr>
            <a:endParaRPr lang="en-GB" sz="2100" dirty="0">
              <a:effectLst/>
            </a:endParaRPr>
          </a:p>
        </p:txBody>
      </p:sp>
      <p:sp>
        <p:nvSpPr>
          <p:cNvPr id="4" name="Slide Number Placeholder 3">
            <a:extLst>
              <a:ext uri="{FF2B5EF4-FFF2-40B4-BE49-F238E27FC236}">
                <a16:creationId xmlns:a16="http://schemas.microsoft.com/office/drawing/2014/main" id="{1F5EBEF0-3A26-90F1-9AD4-F919CBF4E21B}"/>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48</a:t>
            </a:fld>
            <a:endParaRPr lang="en-GB"/>
          </a:p>
        </p:txBody>
      </p:sp>
      <p:sp>
        <p:nvSpPr>
          <p:cNvPr id="6" name="TextBox 5">
            <a:extLst>
              <a:ext uri="{FF2B5EF4-FFF2-40B4-BE49-F238E27FC236}">
                <a16:creationId xmlns:a16="http://schemas.microsoft.com/office/drawing/2014/main" id="{3B03EBB9-9111-BF6B-C8EB-B9CCACD747D3}"/>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054409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05BB-0CE4-4390-30ED-19EF4B6FE7A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1C599D3-D70A-5BAD-440B-0D15F2442F8A}"/>
              </a:ext>
            </a:extLst>
          </p:cNvPr>
          <p:cNvSpPr>
            <a:spLocks noGrp="1"/>
          </p:cNvSpPr>
          <p:nvPr>
            <p:ph type="title"/>
          </p:nvPr>
        </p:nvSpPr>
        <p:spPr>
          <a:xfrm>
            <a:off x="232950" y="249900"/>
            <a:ext cx="8437563" cy="699425"/>
          </a:xfrm>
        </p:spPr>
        <p:txBody>
          <a:bodyPr anchor="t">
            <a:normAutofit/>
          </a:bodyPr>
          <a:lstStyle/>
          <a:p>
            <a:r>
              <a:rPr lang="en-GB" dirty="0"/>
              <a:t>L3: Designing and costing: </a:t>
            </a:r>
            <a:r>
              <a:rPr lang="en-GB" dirty="0">
                <a:effectLst/>
              </a:rPr>
              <a:t>Summarise key points</a:t>
            </a:r>
            <a:br>
              <a:rPr lang="en-GB" sz="1900" dirty="0">
                <a:effectLst/>
              </a:rPr>
            </a:br>
            <a:endParaRPr lang="en-GB" sz="1900" dirty="0"/>
          </a:p>
        </p:txBody>
      </p:sp>
      <p:sp>
        <p:nvSpPr>
          <p:cNvPr id="5" name="Text Placeholder 4">
            <a:extLst>
              <a:ext uri="{FF2B5EF4-FFF2-40B4-BE49-F238E27FC236}">
                <a16:creationId xmlns:a16="http://schemas.microsoft.com/office/drawing/2014/main" id="{646D9DA1-0D71-6253-E979-14A39B707860}"/>
              </a:ext>
            </a:extLst>
          </p:cNvPr>
          <p:cNvSpPr>
            <a:spLocks noGrp="1"/>
          </p:cNvSpPr>
          <p:nvPr>
            <p:ph type="body" sz="quarter" idx="13"/>
          </p:nvPr>
        </p:nvSpPr>
        <p:spPr>
          <a:xfrm>
            <a:off x="233363" y="1438717"/>
            <a:ext cx="4122737" cy="3293274"/>
          </a:xfrm>
        </p:spPr>
        <p:txBody>
          <a:bodyPr>
            <a:normAutofit/>
          </a:bodyPr>
          <a:lstStyle/>
          <a:p>
            <a:pPr marL="0" lvl="1" indent="0">
              <a:lnSpc>
                <a:spcPct val="130000"/>
              </a:lnSpc>
              <a:buNone/>
            </a:pPr>
            <a:r>
              <a:rPr lang="en-GB" sz="2400" dirty="0"/>
              <a:t>What are the essential considerations for the design and costing of an item?</a:t>
            </a:r>
            <a:endParaRPr lang="en-GB" sz="2400" dirty="0">
              <a:effectLst/>
            </a:endParaRPr>
          </a:p>
          <a:p>
            <a:pPr marL="0" lvl="1" indent="0">
              <a:lnSpc>
                <a:spcPct val="130000"/>
              </a:lnSpc>
              <a:buNone/>
            </a:pPr>
            <a:r>
              <a:rPr lang="en-GB" sz="2400" dirty="0">
                <a:effectLst/>
              </a:rPr>
              <a:t>Record your thoughts in your journal.</a:t>
            </a:r>
          </a:p>
        </p:txBody>
      </p:sp>
      <p:pic>
        <p:nvPicPr>
          <p:cNvPr id="6" name="Picture 5">
            <a:extLst>
              <a:ext uri="{FF2B5EF4-FFF2-40B4-BE49-F238E27FC236}">
                <a16:creationId xmlns:a16="http://schemas.microsoft.com/office/drawing/2014/main" id="{8ED6CB88-7738-C667-F835-573A030D94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6769" y="1059582"/>
            <a:ext cx="2690039" cy="3672409"/>
          </a:xfrm>
          <a:prstGeom prst="rect">
            <a:avLst/>
          </a:prstGeom>
          <a:noFill/>
        </p:spPr>
      </p:pic>
      <p:sp>
        <p:nvSpPr>
          <p:cNvPr id="4" name="Slide Number Placeholder 3">
            <a:extLst>
              <a:ext uri="{FF2B5EF4-FFF2-40B4-BE49-F238E27FC236}">
                <a16:creationId xmlns:a16="http://schemas.microsoft.com/office/drawing/2014/main" id="{5E22E1EF-8C51-6FE5-2A2F-DB22493F508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49</a:t>
            </a:fld>
            <a:endParaRPr lang="en-GB"/>
          </a:p>
        </p:txBody>
      </p:sp>
      <p:sp>
        <p:nvSpPr>
          <p:cNvPr id="7" name="TextBox 6">
            <a:extLst>
              <a:ext uri="{FF2B5EF4-FFF2-40B4-BE49-F238E27FC236}">
                <a16:creationId xmlns:a16="http://schemas.microsoft.com/office/drawing/2014/main" id="{297B5312-6FDE-FD11-5401-29822704F56F}"/>
              </a:ext>
            </a:extLst>
          </p:cNvPr>
          <p:cNvSpPr txBox="1"/>
          <p:nvPr/>
        </p:nvSpPr>
        <p:spPr>
          <a:xfrm>
            <a:off x="181670" y="4657695"/>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63526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A73E-2937-21F0-DCB1-3C05CED7534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6CCD1EF-9E58-69D2-452E-3CCB68B8BA89}"/>
              </a:ext>
            </a:extLst>
          </p:cNvPr>
          <p:cNvSpPr>
            <a:spLocks noGrp="1"/>
          </p:cNvSpPr>
          <p:nvPr>
            <p:ph type="title"/>
          </p:nvPr>
        </p:nvSpPr>
        <p:spPr>
          <a:xfrm>
            <a:off x="232950" y="249900"/>
            <a:ext cx="8437563" cy="699425"/>
          </a:xfrm>
        </p:spPr>
        <p:txBody>
          <a:bodyPr vert="horz" lIns="0" tIns="0" rIns="0" bIns="0" rtlCol="0" anchor="t" anchorCtr="0">
            <a:normAutofit/>
          </a:bodyPr>
          <a:lstStyle/>
          <a:p>
            <a:r>
              <a:rPr lang="en-GB" dirty="0"/>
              <a:t>L1: </a:t>
            </a:r>
            <a:r>
              <a:rPr lang="en-GB" dirty="0">
                <a:effectLst/>
              </a:rPr>
              <a:t>Employment models: </a:t>
            </a:r>
            <a:r>
              <a:rPr lang="en-GB" dirty="0"/>
              <a:t>E</a:t>
            </a:r>
            <a:r>
              <a:rPr lang="en-GB" dirty="0">
                <a:effectLst/>
              </a:rPr>
              <a:t>mployed</a:t>
            </a:r>
            <a:endParaRPr lang="en-GB" dirty="0"/>
          </a:p>
        </p:txBody>
      </p:sp>
      <p:sp>
        <p:nvSpPr>
          <p:cNvPr id="7" name="Text Placeholder 4">
            <a:extLst>
              <a:ext uri="{FF2B5EF4-FFF2-40B4-BE49-F238E27FC236}">
                <a16:creationId xmlns:a16="http://schemas.microsoft.com/office/drawing/2014/main" id="{A9CFB198-E593-4254-75C7-28628A501753}"/>
              </a:ext>
            </a:extLst>
          </p:cNvPr>
          <p:cNvSpPr txBox="1">
            <a:spLocks/>
          </p:cNvSpPr>
          <p:nvPr/>
        </p:nvSpPr>
        <p:spPr>
          <a:xfrm>
            <a:off x="233363" y="1438717"/>
            <a:ext cx="4122737" cy="3293274"/>
          </a:xfrm>
          <a:prstGeom prst="rect">
            <a:avLst/>
          </a:prstGeom>
        </p:spPr>
        <p:txBody>
          <a:bodyPr vert="horz" lIns="0" tIns="0" rIns="0" bIns="0" rtlCol="0">
            <a:norm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Aft>
                <a:spcPts val="600"/>
              </a:spcAft>
            </a:pPr>
            <a:r>
              <a:rPr lang="en-GB" sz="2000" b="1" kern="1200" dirty="0">
                <a:effectLst/>
                <a:latin typeface="+mn-lt"/>
                <a:ea typeface="+mn-ea"/>
                <a:cs typeface="+mn-cs"/>
              </a:rPr>
              <a:t>Definition and characteristics of being employed:</a:t>
            </a:r>
          </a:p>
          <a:p>
            <a:pPr marL="285750" indent="-285750">
              <a:lnSpc>
                <a:spcPct val="120000"/>
              </a:lnSpc>
              <a:spcAft>
                <a:spcPts val="600"/>
              </a:spcAft>
              <a:buFont typeface="Arial" panose="020B0604020202020204" pitchFamily="34" charset="0"/>
              <a:buChar char="•"/>
            </a:pPr>
            <a:r>
              <a:rPr lang="en-GB" sz="2000" b="1" kern="1200" dirty="0">
                <a:effectLst/>
                <a:latin typeface="+mn-lt"/>
                <a:ea typeface="+mn-ea"/>
                <a:cs typeface="+mn-cs"/>
              </a:rPr>
              <a:t>Advantages: Stable income, benefits, collaborative work environment.</a:t>
            </a:r>
          </a:p>
          <a:p>
            <a:pPr marL="285750" indent="-285750">
              <a:lnSpc>
                <a:spcPct val="120000"/>
              </a:lnSpc>
              <a:spcAft>
                <a:spcPts val="600"/>
              </a:spcAft>
              <a:buFont typeface="Arial" panose="020B0604020202020204" pitchFamily="34" charset="0"/>
              <a:buChar char="•"/>
            </a:pPr>
            <a:r>
              <a:rPr lang="en-GB" sz="2000" b="1" kern="1200" dirty="0">
                <a:effectLst/>
                <a:latin typeface="+mn-lt"/>
                <a:ea typeface="+mn-ea"/>
                <a:cs typeface="+mn-cs"/>
              </a:rPr>
              <a:t>Challenges: Limited creative control, less flexibility.</a:t>
            </a:r>
          </a:p>
        </p:txBody>
      </p:sp>
      <p:sp>
        <p:nvSpPr>
          <p:cNvPr id="4" name="Slide Number Placeholder 3">
            <a:extLst>
              <a:ext uri="{FF2B5EF4-FFF2-40B4-BE49-F238E27FC236}">
                <a16:creationId xmlns:a16="http://schemas.microsoft.com/office/drawing/2014/main" id="{9ECAF7C2-B154-0CBB-D9D6-E1A7377E350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vert="horz" lIns="0" tIns="0" rIns="0" bIns="0" rtlCol="0" anchor="t" anchorCtr="0">
            <a:normAutofit/>
          </a:bodyPr>
          <a:lstStyle/>
          <a:p>
            <a:pPr>
              <a:spcAft>
                <a:spcPts val="600"/>
              </a:spcAft>
            </a:pPr>
            <a:fld id="{DA2C159E-F13C-4A85-9A41-E7669D3E0D70}" type="slidenum">
              <a:rPr lang="en-GB" smtClean="0"/>
              <a:pPr>
                <a:spcAft>
                  <a:spcPts val="600"/>
                </a:spcAft>
              </a:pPr>
              <a:t>5</a:t>
            </a:fld>
            <a:endParaRPr lang="en-GB"/>
          </a:p>
        </p:txBody>
      </p:sp>
      <p:sp>
        <p:nvSpPr>
          <p:cNvPr id="2" name="TextBox 1">
            <a:extLst>
              <a:ext uri="{FF2B5EF4-FFF2-40B4-BE49-F238E27FC236}">
                <a16:creationId xmlns:a16="http://schemas.microsoft.com/office/drawing/2014/main" id="{43D399DA-6133-F164-CB49-F1DC6D697F24}"/>
              </a:ext>
            </a:extLst>
          </p:cNvPr>
          <p:cNvSpPr txBox="1"/>
          <p:nvPr/>
        </p:nvSpPr>
        <p:spPr>
          <a:xfrm>
            <a:off x="215902" y="4704130"/>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458575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45B8-40F0-AE7A-97A6-285C0E6FE3E7}"/>
              </a:ext>
            </a:extLst>
          </p:cNvPr>
          <p:cNvSpPr>
            <a:spLocks noGrp="1"/>
          </p:cNvSpPr>
          <p:nvPr>
            <p:ph type="title"/>
          </p:nvPr>
        </p:nvSpPr>
        <p:spPr/>
        <p:txBody>
          <a:bodyPr/>
          <a:lstStyle/>
          <a:p>
            <a:r>
              <a:rPr lang="en-GB" dirty="0"/>
              <a:t>L3: Designing and costing</a:t>
            </a:r>
          </a:p>
        </p:txBody>
      </p:sp>
      <p:sp>
        <p:nvSpPr>
          <p:cNvPr id="3" name="Text Placeholder 2">
            <a:extLst>
              <a:ext uri="{FF2B5EF4-FFF2-40B4-BE49-F238E27FC236}">
                <a16:creationId xmlns:a16="http://schemas.microsoft.com/office/drawing/2014/main" id="{780692EF-6CDB-376F-A5E1-5A34E4B31E3F}"/>
              </a:ext>
            </a:extLst>
          </p:cNvPr>
          <p:cNvSpPr>
            <a:spLocks noGrp="1"/>
          </p:cNvSpPr>
          <p:nvPr>
            <p:ph type="body" sz="quarter" idx="12"/>
          </p:nvPr>
        </p:nvSpPr>
        <p:spPr>
          <a:xfrm>
            <a:off x="232950" y="1685825"/>
            <a:ext cx="6210208" cy="1585350"/>
          </a:xfrm>
        </p:spPr>
        <p:txBody>
          <a:bodyPr/>
          <a:lstStyle/>
          <a:p>
            <a:r>
              <a:rPr lang="en-GB" sz="4000" dirty="0"/>
              <a:t>Break</a:t>
            </a:r>
          </a:p>
        </p:txBody>
      </p:sp>
      <p:sp>
        <p:nvSpPr>
          <p:cNvPr id="5" name="Slide Number Placeholder 4">
            <a:extLst>
              <a:ext uri="{FF2B5EF4-FFF2-40B4-BE49-F238E27FC236}">
                <a16:creationId xmlns:a16="http://schemas.microsoft.com/office/drawing/2014/main" id="{D18E6E25-4EE4-6521-3A7C-70DD232462F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50</a:t>
            </a:fld>
            <a:endParaRPr lang="en-GB"/>
          </a:p>
        </p:txBody>
      </p:sp>
      <p:pic>
        <p:nvPicPr>
          <p:cNvPr id="12" name="Picture 11">
            <a:extLst>
              <a:ext uri="{FF2B5EF4-FFF2-40B4-BE49-F238E27FC236}">
                <a16:creationId xmlns:a16="http://schemas.microsoft.com/office/drawing/2014/main" id="{EF5E9CE8-1159-C69C-D7EB-72B65CC98641}"/>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503477" y="195615"/>
            <a:ext cx="1257613" cy="676746"/>
          </a:xfrm>
          <a:prstGeom prst="rect">
            <a:avLst/>
          </a:prstGeom>
        </p:spPr>
      </p:pic>
      <p:sp>
        <p:nvSpPr>
          <p:cNvPr id="7" name="TextBox 6">
            <a:extLst>
              <a:ext uri="{FF2B5EF4-FFF2-40B4-BE49-F238E27FC236}">
                <a16:creationId xmlns:a16="http://schemas.microsoft.com/office/drawing/2014/main" id="{5DA093C7-683C-5C97-0781-D4E43BAE942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234680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F0F1-FD14-185A-EFF0-B1E8DEFA2CE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BCFF1A0-2347-BD50-A274-3BA9325D913C}"/>
              </a:ext>
            </a:extLst>
          </p:cNvPr>
          <p:cNvSpPr>
            <a:spLocks noGrp="1"/>
          </p:cNvSpPr>
          <p:nvPr>
            <p:ph type="title"/>
          </p:nvPr>
        </p:nvSpPr>
        <p:spPr>
          <a:xfrm>
            <a:off x="232951" y="249900"/>
            <a:ext cx="7401916" cy="699425"/>
          </a:xfrm>
        </p:spPr>
        <p:txBody>
          <a:bodyPr/>
          <a:lstStyle/>
          <a:p>
            <a:pPr>
              <a:lnSpc>
                <a:spcPct val="100000"/>
              </a:lnSpc>
            </a:pPr>
            <a:r>
              <a:rPr lang="en-GB" dirty="0"/>
              <a:t>L3: Designing and costing: </a:t>
            </a:r>
            <a:r>
              <a:rPr lang="en-GB" sz="2000" dirty="0">
                <a:effectLst/>
                <a:latin typeface="+mn-lt"/>
                <a:ea typeface="Calibri" panose="020F0502020204030204" pitchFamily="34" charset="0"/>
                <a:cs typeface="Times New Roman" panose="02020603050405020304" pitchFamily="18" charset="0"/>
              </a:rPr>
              <a:t>Taxation and revenue </a:t>
            </a:r>
            <a:r>
              <a:rPr lang="en-GB" dirty="0">
                <a:latin typeface="+mn-lt"/>
                <a:ea typeface="Calibri" panose="020F0502020204030204" pitchFamily="34" charset="0"/>
                <a:cs typeface="Times New Roman" panose="02020603050405020304" pitchFamily="18" charset="0"/>
              </a:rPr>
              <a:t>c</a:t>
            </a:r>
            <a:r>
              <a:rPr lang="en-GB" sz="2000" dirty="0">
                <a:effectLst/>
                <a:latin typeface="+mn-lt"/>
                <a:ea typeface="Calibri" panose="020F0502020204030204" pitchFamily="34" charset="0"/>
                <a:cs typeface="Times New Roman" panose="02020603050405020304" pitchFamily="18" charset="0"/>
              </a:rPr>
              <a:t>alculation</a:t>
            </a:r>
            <a:endParaRPr lang="en-GB" dirty="0">
              <a:latin typeface="+mn-lt"/>
            </a:endParaRPr>
          </a:p>
        </p:txBody>
      </p:sp>
      <p:sp>
        <p:nvSpPr>
          <p:cNvPr id="5" name="Text Placeholder 4">
            <a:extLst>
              <a:ext uri="{FF2B5EF4-FFF2-40B4-BE49-F238E27FC236}">
                <a16:creationId xmlns:a16="http://schemas.microsoft.com/office/drawing/2014/main" id="{DCB8CFD0-D6B7-216B-A954-C5A95BD0C2D8}"/>
              </a:ext>
            </a:extLst>
          </p:cNvPr>
          <p:cNvSpPr>
            <a:spLocks noGrp="1"/>
          </p:cNvSpPr>
          <p:nvPr>
            <p:ph type="body" sz="quarter" idx="12"/>
          </p:nvPr>
        </p:nvSpPr>
        <p:spPr/>
        <p:txBody>
          <a:bodyPr/>
          <a:lstStyle/>
          <a:p>
            <a:r>
              <a:rPr lang="en-GB" dirty="0">
                <a:solidFill>
                  <a:srgbClr val="FF0000"/>
                </a:solidFill>
                <a:effectLst/>
                <a:ea typeface="Calibri" panose="020F0502020204030204" pitchFamily="34" charset="0"/>
                <a:cs typeface="Times New Roman" panose="02020603050405020304" pitchFamily="18" charset="0"/>
              </a:rPr>
              <a:t>Recap of cost </a:t>
            </a:r>
            <a:r>
              <a:rPr lang="en-GB" dirty="0">
                <a:solidFill>
                  <a:srgbClr val="FF0000"/>
                </a:solidFill>
                <a:ea typeface="Calibri" panose="020F0502020204030204" pitchFamily="34" charset="0"/>
                <a:cs typeface="Times New Roman" panose="02020603050405020304" pitchFamily="18" charset="0"/>
              </a:rPr>
              <a:t>a</a:t>
            </a:r>
            <a:r>
              <a:rPr lang="en-GB" dirty="0">
                <a:solidFill>
                  <a:srgbClr val="FF0000"/>
                </a:solidFill>
                <a:effectLst/>
                <a:ea typeface="Calibri" panose="020F0502020204030204" pitchFamily="34" charset="0"/>
                <a:cs typeface="Times New Roman" panose="02020603050405020304" pitchFamily="18" charset="0"/>
              </a:rPr>
              <a:t>nalysis</a:t>
            </a:r>
          </a:p>
          <a:p>
            <a:endParaRPr lang="en-GB" dirty="0"/>
          </a:p>
          <a:p>
            <a:pPr marL="0" lvl="1" indent="0">
              <a:buNone/>
            </a:pPr>
            <a:r>
              <a:rPr lang="en-GB" dirty="0">
                <a:effectLst/>
                <a:ea typeface="Calibri" panose="020F0502020204030204" pitchFamily="34" charset="0"/>
                <a:cs typeface="Times New Roman" panose="02020603050405020304" pitchFamily="18" charset="0"/>
              </a:rPr>
              <a:t>Objective: </a:t>
            </a:r>
          </a:p>
          <a:p>
            <a:pPr lvl="1"/>
            <a:endParaRPr lang="en-GB" dirty="0">
              <a:effectLst/>
              <a:ea typeface="Calibri" panose="020F0502020204030204" pitchFamily="34" charset="0"/>
              <a:cs typeface="Times New Roman" panose="02020603050405020304" pitchFamily="18" charset="0"/>
            </a:endParaRPr>
          </a:p>
          <a:p>
            <a:pPr lvl="2">
              <a:lnSpc>
                <a:spcPct val="120000"/>
              </a:lnSpc>
            </a:pPr>
            <a:r>
              <a:rPr lang="en-GB" dirty="0">
                <a:effectLst/>
                <a:ea typeface="Calibri" panose="020F0502020204030204" pitchFamily="34" charset="0"/>
                <a:cs typeface="Times New Roman" panose="02020603050405020304" pitchFamily="18" charset="0"/>
              </a:rPr>
              <a:t>Let us </a:t>
            </a:r>
            <a:r>
              <a:rPr lang="en-GB" dirty="0">
                <a:ea typeface="Calibri" panose="020F0502020204030204" pitchFamily="34" charset="0"/>
                <a:cs typeface="Times New Roman" panose="02020603050405020304" pitchFamily="18" charset="0"/>
              </a:rPr>
              <a:t>r</a:t>
            </a:r>
            <a:r>
              <a:rPr lang="en-GB" dirty="0">
                <a:effectLst/>
                <a:ea typeface="Calibri" panose="020F0502020204030204" pitchFamily="34" charset="0"/>
                <a:cs typeface="Times New Roman" panose="02020603050405020304" pitchFamily="18" charset="0"/>
              </a:rPr>
              <a:t>eview key concepts from the previous session on cost analysis and pricing strategies – using your </a:t>
            </a:r>
            <a:r>
              <a:rPr lang="en-GB" b="1" dirty="0">
                <a:effectLst/>
                <a:ea typeface="Calibri" panose="020F0502020204030204" pitchFamily="34" charset="0"/>
                <a:cs typeface="Times New Roman" panose="02020603050405020304" pitchFamily="18" charset="0"/>
              </a:rPr>
              <a:t>Learner journal</a:t>
            </a:r>
            <a:r>
              <a:rPr lang="en-GB" dirty="0">
                <a:effectLst/>
                <a:ea typeface="Calibri" panose="020F0502020204030204" pitchFamily="34" charset="0"/>
                <a:cs typeface="Times New Roman" panose="02020603050405020304" pitchFamily="18" charset="0"/>
              </a:rPr>
              <a:t>.</a:t>
            </a:r>
            <a:endParaRPr lang="en-GB" dirty="0"/>
          </a:p>
        </p:txBody>
      </p:sp>
      <p:sp>
        <p:nvSpPr>
          <p:cNvPr id="4" name="Slide Number Placeholder 3">
            <a:extLst>
              <a:ext uri="{FF2B5EF4-FFF2-40B4-BE49-F238E27FC236}">
                <a16:creationId xmlns:a16="http://schemas.microsoft.com/office/drawing/2014/main" id="{8F818A84-5366-E8DB-9C66-D90C465361E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51</a:t>
            </a:fld>
            <a:endParaRPr lang="en-GB"/>
          </a:p>
        </p:txBody>
      </p:sp>
      <p:sp>
        <p:nvSpPr>
          <p:cNvPr id="2" name="Rectangle 1">
            <a:extLst>
              <a:ext uri="{FF2B5EF4-FFF2-40B4-BE49-F238E27FC236}">
                <a16:creationId xmlns:a16="http://schemas.microsoft.com/office/drawing/2014/main" id="{2704B01F-1530-34D2-C3FE-7619B38F374A}"/>
              </a:ext>
              <a:ext uri="{C183D7F6-B498-43B3-948B-1728B52AA6E4}">
                <adec:decorative xmlns:adec="http://schemas.microsoft.com/office/drawing/2017/decorative" val="1"/>
              </a:ext>
            </a:extLst>
          </p:cNvPr>
          <p:cNvSpPr/>
          <p:nvPr/>
        </p:nvSpPr>
        <p:spPr>
          <a:xfrm>
            <a:off x="179512" y="967918"/>
            <a:ext cx="7920880"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ECFBE70-D2AC-BC40-BE0E-97366EFE2F29}"/>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634867" y="51470"/>
            <a:ext cx="1257613" cy="676746"/>
          </a:xfrm>
          <a:prstGeom prst="rect">
            <a:avLst/>
          </a:prstGeom>
        </p:spPr>
      </p:pic>
      <p:sp>
        <p:nvSpPr>
          <p:cNvPr id="8" name="TextBox 7">
            <a:extLst>
              <a:ext uri="{FF2B5EF4-FFF2-40B4-BE49-F238E27FC236}">
                <a16:creationId xmlns:a16="http://schemas.microsoft.com/office/drawing/2014/main" id="{0735D2AC-761C-DAD3-7F92-C75B90352EEF}"/>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788387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22E8-D682-3898-FE9C-AFCAB7C3033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0E7DD6-A3A3-73C7-C025-C39D9AFD2147}"/>
              </a:ext>
            </a:extLst>
          </p:cNvPr>
          <p:cNvSpPr>
            <a:spLocks noGrp="1"/>
          </p:cNvSpPr>
          <p:nvPr>
            <p:ph type="title"/>
          </p:nvPr>
        </p:nvSpPr>
        <p:spPr>
          <a:xfrm>
            <a:off x="232950" y="249900"/>
            <a:ext cx="8437563" cy="699425"/>
          </a:xfrm>
        </p:spPr>
        <p:txBody>
          <a:bodyPr anchor="t">
            <a:normAutofit/>
          </a:bodyPr>
          <a:lstStyle/>
          <a:p>
            <a:r>
              <a:rPr lang="en-GB" dirty="0"/>
              <a:t>L3: Designing and costing: </a:t>
            </a:r>
            <a:r>
              <a:rPr lang="en-GB" dirty="0">
                <a:effectLst/>
              </a:rPr>
              <a:t>Taxation and revenue </a:t>
            </a:r>
            <a:r>
              <a:rPr lang="en-GB" dirty="0"/>
              <a:t>c</a:t>
            </a:r>
            <a:r>
              <a:rPr lang="en-GB" dirty="0">
                <a:effectLst/>
              </a:rPr>
              <a:t>alculation</a:t>
            </a:r>
            <a:endParaRPr lang="en-GB" dirty="0"/>
          </a:p>
        </p:txBody>
      </p:sp>
      <p:sp>
        <p:nvSpPr>
          <p:cNvPr id="5" name="Text Placeholder 4">
            <a:extLst>
              <a:ext uri="{FF2B5EF4-FFF2-40B4-BE49-F238E27FC236}">
                <a16:creationId xmlns:a16="http://schemas.microsoft.com/office/drawing/2014/main" id="{C8666EAA-C5F3-492C-78D5-7BA68BC80143}"/>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t>Recap</a:t>
            </a:r>
            <a:r>
              <a:rPr lang="en-GB" sz="2400" dirty="0">
                <a:effectLst/>
              </a:rPr>
              <a:t> of taxation concepts </a:t>
            </a:r>
          </a:p>
          <a:p>
            <a:pPr lvl="1">
              <a:lnSpc>
                <a:spcPct val="90000"/>
              </a:lnSpc>
            </a:pPr>
            <a:endParaRPr lang="en-GB" sz="2400" dirty="0">
              <a:effectLst/>
            </a:endParaRPr>
          </a:p>
          <a:p>
            <a:pPr marL="457200" indent="-457200">
              <a:lnSpc>
                <a:spcPct val="120000"/>
              </a:lnSpc>
              <a:buFont typeface="Arial" panose="020B0604020202020204" pitchFamily="34" charset="0"/>
              <a:buChar char="•"/>
            </a:pPr>
            <a:r>
              <a:rPr lang="en-GB" sz="2400" b="0" dirty="0"/>
              <a:t>VAT</a:t>
            </a:r>
          </a:p>
          <a:p>
            <a:pPr marL="457200" indent="-457200">
              <a:lnSpc>
                <a:spcPct val="120000"/>
              </a:lnSpc>
              <a:buFont typeface="Arial" panose="020B0604020202020204" pitchFamily="34" charset="0"/>
              <a:buChar char="•"/>
            </a:pPr>
            <a:r>
              <a:rPr lang="en-GB" sz="2400" b="0" dirty="0"/>
              <a:t>business tax</a:t>
            </a:r>
          </a:p>
          <a:p>
            <a:pPr marL="457200" indent="-457200">
              <a:lnSpc>
                <a:spcPct val="120000"/>
              </a:lnSpc>
              <a:buFont typeface="Arial" panose="020B0604020202020204" pitchFamily="34" charset="0"/>
              <a:buChar char="•"/>
            </a:pPr>
            <a:r>
              <a:rPr lang="en-GB" sz="2400" b="0" dirty="0"/>
              <a:t>flat-rate system.</a:t>
            </a:r>
          </a:p>
        </p:txBody>
      </p:sp>
      <p:sp>
        <p:nvSpPr>
          <p:cNvPr id="4" name="Slide Number Placeholder 3">
            <a:extLst>
              <a:ext uri="{FF2B5EF4-FFF2-40B4-BE49-F238E27FC236}">
                <a16:creationId xmlns:a16="http://schemas.microsoft.com/office/drawing/2014/main" id="{549DF669-8656-F8C5-DED8-FF60BC1CAC7A}"/>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52</a:t>
            </a:fld>
            <a:endParaRPr lang="en-GB"/>
          </a:p>
        </p:txBody>
      </p:sp>
      <p:sp>
        <p:nvSpPr>
          <p:cNvPr id="7" name="TextBox 6">
            <a:extLst>
              <a:ext uri="{FF2B5EF4-FFF2-40B4-BE49-F238E27FC236}">
                <a16:creationId xmlns:a16="http://schemas.microsoft.com/office/drawing/2014/main" id="{642BA082-B200-F743-90EB-C32C1799711A}"/>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278604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22E8-D682-3898-FE9C-AFCAB7C3033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0E7DD6-A3A3-73C7-C025-C39D9AFD2147}"/>
              </a:ext>
            </a:extLst>
          </p:cNvPr>
          <p:cNvSpPr>
            <a:spLocks noGrp="1"/>
          </p:cNvSpPr>
          <p:nvPr>
            <p:ph type="title"/>
          </p:nvPr>
        </p:nvSpPr>
        <p:spPr>
          <a:xfrm>
            <a:off x="232950" y="249900"/>
            <a:ext cx="8437563" cy="699425"/>
          </a:xfrm>
        </p:spPr>
        <p:txBody>
          <a:bodyPr anchor="t">
            <a:normAutofit/>
          </a:bodyPr>
          <a:lstStyle/>
          <a:p>
            <a:r>
              <a:rPr lang="en-GB" dirty="0"/>
              <a:t>L3: Designing and costing: </a:t>
            </a:r>
            <a:r>
              <a:rPr lang="en-GB" dirty="0">
                <a:effectLst/>
              </a:rPr>
              <a:t>Taxation and revenue </a:t>
            </a:r>
            <a:r>
              <a:rPr lang="en-GB" dirty="0"/>
              <a:t>c</a:t>
            </a:r>
            <a:r>
              <a:rPr lang="en-GB" dirty="0">
                <a:effectLst/>
              </a:rPr>
              <a:t>alculation</a:t>
            </a:r>
            <a:endParaRPr lang="en-GB" dirty="0"/>
          </a:p>
        </p:txBody>
      </p:sp>
      <p:sp>
        <p:nvSpPr>
          <p:cNvPr id="5" name="Text Placeholder 4">
            <a:extLst>
              <a:ext uri="{FF2B5EF4-FFF2-40B4-BE49-F238E27FC236}">
                <a16:creationId xmlns:a16="http://schemas.microsoft.com/office/drawing/2014/main" id="{C8666EAA-C5F3-492C-78D5-7BA68BC80143}"/>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t>Taxation concepts</a:t>
            </a:r>
            <a:endParaRPr lang="en-GB" sz="2400" dirty="0">
              <a:effectLst/>
            </a:endParaRPr>
          </a:p>
          <a:p>
            <a:pPr>
              <a:lnSpc>
                <a:spcPct val="90000"/>
              </a:lnSpc>
            </a:pPr>
            <a:endParaRPr lang="en-GB" sz="2400" dirty="0"/>
          </a:p>
          <a:p>
            <a:pPr>
              <a:lnSpc>
                <a:spcPct val="90000"/>
              </a:lnSpc>
            </a:pPr>
            <a:r>
              <a:rPr lang="en-GB" sz="2400" dirty="0"/>
              <a:t>Questions: </a:t>
            </a:r>
          </a:p>
        </p:txBody>
      </p:sp>
      <p:sp>
        <p:nvSpPr>
          <p:cNvPr id="4" name="Slide Number Placeholder 3">
            <a:extLst>
              <a:ext uri="{FF2B5EF4-FFF2-40B4-BE49-F238E27FC236}">
                <a16:creationId xmlns:a16="http://schemas.microsoft.com/office/drawing/2014/main" id="{549DF669-8656-F8C5-DED8-FF60BC1CAC7A}"/>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53</a:t>
            </a:fld>
            <a:endParaRPr lang="en-GB"/>
          </a:p>
        </p:txBody>
      </p:sp>
      <p:sp>
        <p:nvSpPr>
          <p:cNvPr id="6" name="TextBox 5">
            <a:extLst>
              <a:ext uri="{FF2B5EF4-FFF2-40B4-BE49-F238E27FC236}">
                <a16:creationId xmlns:a16="http://schemas.microsoft.com/office/drawing/2014/main" id="{FD29F100-A702-D507-C26F-DB8CF26B3763}"/>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505590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4E657-9933-D043-6D8F-69C47108F79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D010974-1146-4832-4393-9E5FE6B70B36}"/>
              </a:ext>
            </a:extLst>
          </p:cNvPr>
          <p:cNvSpPr>
            <a:spLocks noGrp="1"/>
          </p:cNvSpPr>
          <p:nvPr>
            <p:ph type="title"/>
          </p:nvPr>
        </p:nvSpPr>
        <p:spPr>
          <a:xfrm>
            <a:off x="232950" y="249900"/>
            <a:ext cx="8437563" cy="699425"/>
          </a:xfrm>
        </p:spPr>
        <p:txBody>
          <a:bodyPr anchor="t">
            <a:normAutofit/>
          </a:bodyPr>
          <a:lstStyle/>
          <a:p>
            <a:r>
              <a:rPr lang="en-GB" dirty="0"/>
              <a:t>L3: Designing and costing: </a:t>
            </a:r>
            <a:r>
              <a:rPr lang="en-GB" dirty="0">
                <a:effectLst/>
              </a:rPr>
              <a:t>Taxation and revenue </a:t>
            </a:r>
            <a:r>
              <a:rPr lang="en-GB" dirty="0"/>
              <a:t>c</a:t>
            </a:r>
            <a:r>
              <a:rPr lang="en-GB" dirty="0">
                <a:effectLst/>
              </a:rPr>
              <a:t>alculations</a:t>
            </a:r>
            <a:endParaRPr lang="en-GB" dirty="0"/>
          </a:p>
        </p:txBody>
      </p:sp>
      <p:sp>
        <p:nvSpPr>
          <p:cNvPr id="5" name="Text Placeholder 4">
            <a:extLst>
              <a:ext uri="{FF2B5EF4-FFF2-40B4-BE49-F238E27FC236}">
                <a16:creationId xmlns:a16="http://schemas.microsoft.com/office/drawing/2014/main" id="{AA35ADEB-298B-B3C6-9502-F97D1CB89A60}"/>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effectLst/>
              </a:rPr>
              <a:t>Tax calculations</a:t>
            </a:r>
          </a:p>
          <a:p>
            <a:pPr>
              <a:lnSpc>
                <a:spcPct val="90000"/>
              </a:lnSpc>
            </a:pPr>
            <a:endParaRPr lang="en-GB" sz="2400" dirty="0"/>
          </a:p>
          <a:p>
            <a:pPr>
              <a:lnSpc>
                <a:spcPct val="120000"/>
              </a:lnSpc>
            </a:pPr>
            <a:r>
              <a:rPr lang="en-GB" sz="2400" b="0" dirty="0">
                <a:effectLst/>
              </a:rPr>
              <a:t>Calculating taxes for a given project, considering various tax rates.</a:t>
            </a:r>
            <a:endParaRPr lang="en-GB" sz="2400" b="0" dirty="0"/>
          </a:p>
        </p:txBody>
      </p:sp>
      <p:sp>
        <p:nvSpPr>
          <p:cNvPr id="4" name="Slide Number Placeholder 3">
            <a:extLst>
              <a:ext uri="{FF2B5EF4-FFF2-40B4-BE49-F238E27FC236}">
                <a16:creationId xmlns:a16="http://schemas.microsoft.com/office/drawing/2014/main" id="{17E75668-076F-7C11-7153-FDEE5D0AA492}"/>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54</a:t>
            </a:fld>
            <a:endParaRPr lang="en-GB"/>
          </a:p>
        </p:txBody>
      </p:sp>
      <p:sp>
        <p:nvSpPr>
          <p:cNvPr id="2" name="TextBox 1">
            <a:extLst>
              <a:ext uri="{FF2B5EF4-FFF2-40B4-BE49-F238E27FC236}">
                <a16:creationId xmlns:a16="http://schemas.microsoft.com/office/drawing/2014/main" id="{57F8D450-BC4E-9698-70D5-84D8D0A6C9EE}"/>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862082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2210F-344F-DEA2-9DAA-E36BA92A941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65F367A-2308-1DFC-5760-69D0A05E1B9C}"/>
              </a:ext>
            </a:extLst>
          </p:cNvPr>
          <p:cNvSpPr>
            <a:spLocks noGrp="1"/>
          </p:cNvSpPr>
          <p:nvPr>
            <p:ph type="title"/>
          </p:nvPr>
        </p:nvSpPr>
        <p:spPr>
          <a:xfrm>
            <a:off x="232950" y="249900"/>
            <a:ext cx="8437563" cy="699425"/>
          </a:xfrm>
        </p:spPr>
        <p:txBody>
          <a:bodyPr anchor="t">
            <a:normAutofit/>
          </a:bodyPr>
          <a:lstStyle/>
          <a:p>
            <a:r>
              <a:rPr lang="en-GB" dirty="0"/>
              <a:t>L3: Designing and costing: </a:t>
            </a:r>
            <a:r>
              <a:rPr lang="en-GB" dirty="0">
                <a:effectLst/>
              </a:rPr>
              <a:t>Taxation and revenue </a:t>
            </a:r>
            <a:r>
              <a:rPr lang="en-GB" dirty="0"/>
              <a:t>c</a:t>
            </a:r>
            <a:r>
              <a:rPr lang="en-GB" dirty="0">
                <a:effectLst/>
              </a:rPr>
              <a:t>alculation</a:t>
            </a:r>
            <a:endParaRPr lang="en-GB" dirty="0"/>
          </a:p>
        </p:txBody>
      </p:sp>
      <p:sp>
        <p:nvSpPr>
          <p:cNvPr id="5" name="Text Placeholder 4">
            <a:extLst>
              <a:ext uri="{FF2B5EF4-FFF2-40B4-BE49-F238E27FC236}">
                <a16:creationId xmlns:a16="http://schemas.microsoft.com/office/drawing/2014/main" id="{DACCB1AF-AD42-8702-6CD4-D18988273507}"/>
              </a:ext>
            </a:extLst>
          </p:cNvPr>
          <p:cNvSpPr>
            <a:spLocks noGrp="1"/>
          </p:cNvSpPr>
          <p:nvPr>
            <p:ph type="body" sz="quarter" idx="13"/>
          </p:nvPr>
        </p:nvSpPr>
        <p:spPr>
          <a:xfrm>
            <a:off x="233363" y="1438717"/>
            <a:ext cx="4122737" cy="3293274"/>
          </a:xfrm>
        </p:spPr>
        <p:txBody>
          <a:bodyPr>
            <a:normAutofit/>
          </a:bodyPr>
          <a:lstStyle/>
          <a:p>
            <a:pPr>
              <a:lnSpc>
                <a:spcPct val="90000"/>
              </a:lnSpc>
            </a:pPr>
            <a:endParaRPr lang="en-GB" sz="2300" dirty="0"/>
          </a:p>
          <a:p>
            <a:pPr>
              <a:lnSpc>
                <a:spcPct val="120000"/>
              </a:lnSpc>
            </a:pPr>
            <a:r>
              <a:rPr lang="en-GB" sz="2400" dirty="0"/>
              <a:t>R</a:t>
            </a:r>
            <a:r>
              <a:rPr lang="en-GB" sz="2400" dirty="0">
                <a:effectLst/>
              </a:rPr>
              <a:t>evenue and profit calculations in textile and fashion projects explained</a:t>
            </a:r>
            <a:endParaRPr lang="en-GB" sz="2400" dirty="0"/>
          </a:p>
        </p:txBody>
      </p:sp>
      <p:sp>
        <p:nvSpPr>
          <p:cNvPr id="4" name="Slide Number Placeholder 3">
            <a:extLst>
              <a:ext uri="{FF2B5EF4-FFF2-40B4-BE49-F238E27FC236}">
                <a16:creationId xmlns:a16="http://schemas.microsoft.com/office/drawing/2014/main" id="{6A1AF8CE-E64C-7FA0-B007-C08021AD0102}"/>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55</a:t>
            </a:fld>
            <a:endParaRPr lang="en-GB"/>
          </a:p>
        </p:txBody>
      </p:sp>
      <p:sp>
        <p:nvSpPr>
          <p:cNvPr id="6" name="TextBox 5">
            <a:extLst>
              <a:ext uri="{FF2B5EF4-FFF2-40B4-BE49-F238E27FC236}">
                <a16:creationId xmlns:a16="http://schemas.microsoft.com/office/drawing/2014/main" id="{4D485997-917A-C60E-48B3-1FA627C53FA7}"/>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451695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2210F-344F-DEA2-9DAA-E36BA92A941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65F367A-2308-1DFC-5760-69D0A05E1B9C}"/>
              </a:ext>
            </a:extLst>
          </p:cNvPr>
          <p:cNvSpPr>
            <a:spLocks noGrp="1"/>
          </p:cNvSpPr>
          <p:nvPr>
            <p:ph type="title"/>
          </p:nvPr>
        </p:nvSpPr>
        <p:spPr>
          <a:xfrm>
            <a:off x="232950" y="249900"/>
            <a:ext cx="8437563" cy="699425"/>
          </a:xfrm>
        </p:spPr>
        <p:txBody>
          <a:bodyPr anchor="t">
            <a:normAutofit/>
          </a:bodyPr>
          <a:lstStyle/>
          <a:p>
            <a:r>
              <a:rPr lang="en-GB" dirty="0"/>
              <a:t>L3: Designing and costing: </a:t>
            </a:r>
            <a:r>
              <a:rPr lang="en-GB" dirty="0">
                <a:effectLst/>
              </a:rPr>
              <a:t>Taxation and revenue </a:t>
            </a:r>
            <a:r>
              <a:rPr lang="en-GB" dirty="0"/>
              <a:t>c</a:t>
            </a:r>
            <a:r>
              <a:rPr lang="en-GB" dirty="0">
                <a:effectLst/>
              </a:rPr>
              <a:t>alculation</a:t>
            </a:r>
            <a:endParaRPr lang="en-GB" dirty="0"/>
          </a:p>
        </p:txBody>
      </p:sp>
      <p:sp>
        <p:nvSpPr>
          <p:cNvPr id="5" name="Text Placeholder 4">
            <a:extLst>
              <a:ext uri="{FF2B5EF4-FFF2-40B4-BE49-F238E27FC236}">
                <a16:creationId xmlns:a16="http://schemas.microsoft.com/office/drawing/2014/main" id="{DACCB1AF-AD42-8702-6CD4-D18988273507}"/>
              </a:ext>
            </a:extLst>
          </p:cNvPr>
          <p:cNvSpPr>
            <a:spLocks noGrp="1"/>
          </p:cNvSpPr>
          <p:nvPr>
            <p:ph type="body" sz="quarter" idx="13"/>
          </p:nvPr>
        </p:nvSpPr>
        <p:spPr>
          <a:xfrm>
            <a:off x="233363" y="1438717"/>
            <a:ext cx="4122737" cy="3293274"/>
          </a:xfrm>
        </p:spPr>
        <p:txBody>
          <a:bodyPr>
            <a:noAutofit/>
          </a:bodyPr>
          <a:lstStyle/>
          <a:p>
            <a:pPr>
              <a:lnSpc>
                <a:spcPct val="90000"/>
              </a:lnSpc>
            </a:pPr>
            <a:r>
              <a:rPr lang="en-GB" sz="2400" dirty="0">
                <a:effectLst/>
              </a:rPr>
              <a:t>Revenue and profit </a:t>
            </a:r>
            <a:r>
              <a:rPr lang="en-GB" sz="2400" dirty="0"/>
              <a:t>c</a:t>
            </a:r>
            <a:r>
              <a:rPr lang="en-GB" sz="2400" dirty="0">
                <a:effectLst/>
              </a:rPr>
              <a:t>alculation</a:t>
            </a:r>
          </a:p>
          <a:p>
            <a:pPr>
              <a:lnSpc>
                <a:spcPct val="90000"/>
              </a:lnSpc>
            </a:pPr>
            <a:endParaRPr lang="en-GB" sz="2400" b="0" dirty="0"/>
          </a:p>
          <a:p>
            <a:pPr>
              <a:lnSpc>
                <a:spcPct val="90000"/>
              </a:lnSpc>
            </a:pPr>
            <a:r>
              <a:rPr lang="en-GB" sz="2400" b="0" dirty="0">
                <a:effectLst/>
              </a:rPr>
              <a:t>Workshop </a:t>
            </a:r>
          </a:p>
          <a:p>
            <a:pPr lvl="1">
              <a:lnSpc>
                <a:spcPct val="90000"/>
              </a:lnSpc>
            </a:pPr>
            <a:endParaRPr lang="en-GB" sz="2400" dirty="0">
              <a:effectLst/>
            </a:endParaRPr>
          </a:p>
          <a:p>
            <a:pPr>
              <a:lnSpc>
                <a:spcPct val="120000"/>
              </a:lnSpc>
            </a:pPr>
            <a:r>
              <a:rPr lang="en-GB" sz="2400" b="0" dirty="0">
                <a:effectLst/>
              </a:rPr>
              <a:t>Content: Explain revenue and profit calculation in textiles and fashion projects.</a:t>
            </a:r>
            <a:endParaRPr lang="en-GB" sz="2400" b="0" dirty="0"/>
          </a:p>
        </p:txBody>
      </p:sp>
      <p:sp>
        <p:nvSpPr>
          <p:cNvPr id="4" name="Slide Number Placeholder 3">
            <a:extLst>
              <a:ext uri="{FF2B5EF4-FFF2-40B4-BE49-F238E27FC236}">
                <a16:creationId xmlns:a16="http://schemas.microsoft.com/office/drawing/2014/main" id="{6A1AF8CE-E64C-7FA0-B007-C08021AD0102}"/>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56</a:t>
            </a:fld>
            <a:endParaRPr lang="en-GB"/>
          </a:p>
        </p:txBody>
      </p:sp>
      <p:sp>
        <p:nvSpPr>
          <p:cNvPr id="7" name="TextBox 6">
            <a:extLst>
              <a:ext uri="{FF2B5EF4-FFF2-40B4-BE49-F238E27FC236}">
                <a16:creationId xmlns:a16="http://schemas.microsoft.com/office/drawing/2014/main" id="{6D222494-8E16-AB40-14DE-D1F6E68D175A}"/>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876872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AEB6E-7AAD-D9B8-3396-A2D90B536E8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5A2BC42-3431-A9F3-A675-B63979898368}"/>
              </a:ext>
            </a:extLst>
          </p:cNvPr>
          <p:cNvSpPr>
            <a:spLocks noGrp="1"/>
          </p:cNvSpPr>
          <p:nvPr>
            <p:ph type="title"/>
          </p:nvPr>
        </p:nvSpPr>
        <p:spPr>
          <a:xfrm>
            <a:off x="232950" y="249900"/>
            <a:ext cx="8437563" cy="699425"/>
          </a:xfrm>
        </p:spPr>
        <p:txBody>
          <a:bodyPr anchor="t">
            <a:normAutofit/>
          </a:bodyPr>
          <a:lstStyle/>
          <a:p>
            <a:r>
              <a:rPr lang="en-GB" dirty="0"/>
              <a:t>L3: Designing and costing: </a:t>
            </a:r>
            <a:r>
              <a:rPr lang="en-GB" dirty="0">
                <a:effectLst/>
              </a:rPr>
              <a:t>Taxation and revenue </a:t>
            </a:r>
            <a:r>
              <a:rPr lang="en-GB" dirty="0"/>
              <a:t>c</a:t>
            </a:r>
            <a:r>
              <a:rPr lang="en-GB" dirty="0">
                <a:effectLst/>
              </a:rPr>
              <a:t>alculation</a:t>
            </a:r>
            <a:endParaRPr lang="en-GB" dirty="0"/>
          </a:p>
        </p:txBody>
      </p:sp>
      <p:sp>
        <p:nvSpPr>
          <p:cNvPr id="5" name="Text Placeholder 4">
            <a:extLst>
              <a:ext uri="{FF2B5EF4-FFF2-40B4-BE49-F238E27FC236}">
                <a16:creationId xmlns:a16="http://schemas.microsoft.com/office/drawing/2014/main" id="{DC1AE43B-B959-158B-E36F-A4826660798C}"/>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effectLst/>
              </a:rPr>
              <a:t>Revenue and profit </a:t>
            </a:r>
            <a:r>
              <a:rPr lang="en-GB" sz="2400" dirty="0"/>
              <a:t>c</a:t>
            </a:r>
            <a:r>
              <a:rPr lang="en-GB" sz="2400" dirty="0">
                <a:effectLst/>
              </a:rPr>
              <a:t>alculation</a:t>
            </a:r>
          </a:p>
          <a:p>
            <a:pPr>
              <a:lnSpc>
                <a:spcPct val="90000"/>
              </a:lnSpc>
            </a:pPr>
            <a:endParaRPr lang="en-GB" sz="2400" dirty="0"/>
          </a:p>
          <a:p>
            <a:pPr marL="457200" indent="-457200">
              <a:lnSpc>
                <a:spcPct val="90000"/>
              </a:lnSpc>
              <a:buFont typeface="Arial" panose="020B0604020202020204" pitchFamily="34" charset="0"/>
              <a:buChar char="•"/>
            </a:pPr>
            <a:r>
              <a:rPr lang="en-GB" sz="2400" b="0" dirty="0"/>
              <a:t>F</a:t>
            </a:r>
            <a:r>
              <a:rPr lang="en-GB" sz="2400" b="0" dirty="0">
                <a:effectLst/>
              </a:rPr>
              <a:t>ormative assessment</a:t>
            </a:r>
          </a:p>
          <a:p>
            <a:pPr marL="457200" indent="-457200">
              <a:lnSpc>
                <a:spcPct val="90000"/>
              </a:lnSpc>
              <a:buFont typeface="Arial" panose="020B0604020202020204" pitchFamily="34" charset="0"/>
              <a:buChar char="•"/>
            </a:pPr>
            <a:r>
              <a:rPr lang="en-GB" sz="2400" b="0" dirty="0"/>
              <a:t>Learner journal</a:t>
            </a:r>
            <a:endParaRPr lang="en-GB" sz="2400" b="0" dirty="0">
              <a:effectLst/>
            </a:endParaRPr>
          </a:p>
        </p:txBody>
      </p:sp>
      <p:sp>
        <p:nvSpPr>
          <p:cNvPr id="4" name="Slide Number Placeholder 3">
            <a:extLst>
              <a:ext uri="{FF2B5EF4-FFF2-40B4-BE49-F238E27FC236}">
                <a16:creationId xmlns:a16="http://schemas.microsoft.com/office/drawing/2014/main" id="{9148ED1C-B3A0-B494-076E-E1CC58D0A8BF}"/>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57</a:t>
            </a:fld>
            <a:endParaRPr lang="en-GB"/>
          </a:p>
        </p:txBody>
      </p:sp>
      <p:sp>
        <p:nvSpPr>
          <p:cNvPr id="2" name="TextBox 1">
            <a:extLst>
              <a:ext uri="{FF2B5EF4-FFF2-40B4-BE49-F238E27FC236}">
                <a16:creationId xmlns:a16="http://schemas.microsoft.com/office/drawing/2014/main" id="{EED42097-C970-7860-DE60-21D8D8969130}"/>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540080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45B8-40F0-AE7A-97A6-285C0E6FE3E7}"/>
              </a:ext>
            </a:extLst>
          </p:cNvPr>
          <p:cNvSpPr>
            <a:spLocks noGrp="1"/>
          </p:cNvSpPr>
          <p:nvPr>
            <p:ph type="title"/>
          </p:nvPr>
        </p:nvSpPr>
        <p:spPr/>
        <p:txBody>
          <a:bodyPr/>
          <a:lstStyle/>
          <a:p>
            <a:r>
              <a:rPr lang="en-GB" dirty="0"/>
              <a:t>L3: Designing and costing</a:t>
            </a:r>
          </a:p>
        </p:txBody>
      </p:sp>
      <p:sp>
        <p:nvSpPr>
          <p:cNvPr id="3" name="Text Placeholder 2">
            <a:extLst>
              <a:ext uri="{FF2B5EF4-FFF2-40B4-BE49-F238E27FC236}">
                <a16:creationId xmlns:a16="http://schemas.microsoft.com/office/drawing/2014/main" id="{780692EF-6CDB-376F-A5E1-5A34E4B31E3F}"/>
              </a:ext>
            </a:extLst>
          </p:cNvPr>
          <p:cNvSpPr>
            <a:spLocks noGrp="1"/>
          </p:cNvSpPr>
          <p:nvPr>
            <p:ph type="body" sz="quarter" idx="12"/>
          </p:nvPr>
        </p:nvSpPr>
        <p:spPr>
          <a:xfrm>
            <a:off x="232950" y="1685825"/>
            <a:ext cx="6210208" cy="1585350"/>
          </a:xfrm>
        </p:spPr>
        <p:txBody>
          <a:bodyPr/>
          <a:lstStyle/>
          <a:p>
            <a:r>
              <a:rPr lang="en-GB" sz="4000" dirty="0"/>
              <a:t>Break</a:t>
            </a:r>
          </a:p>
        </p:txBody>
      </p:sp>
      <p:sp>
        <p:nvSpPr>
          <p:cNvPr id="5" name="Slide Number Placeholder 4">
            <a:extLst>
              <a:ext uri="{FF2B5EF4-FFF2-40B4-BE49-F238E27FC236}">
                <a16:creationId xmlns:a16="http://schemas.microsoft.com/office/drawing/2014/main" id="{D18E6E25-4EE4-6521-3A7C-70DD232462F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58</a:t>
            </a:fld>
            <a:endParaRPr lang="en-GB"/>
          </a:p>
        </p:txBody>
      </p:sp>
      <p:pic>
        <p:nvPicPr>
          <p:cNvPr id="12" name="Picture 11">
            <a:extLst>
              <a:ext uri="{FF2B5EF4-FFF2-40B4-BE49-F238E27FC236}">
                <a16:creationId xmlns:a16="http://schemas.microsoft.com/office/drawing/2014/main" id="{EF5E9CE8-1159-C69C-D7EB-72B65CC98641}"/>
              </a:ext>
              <a:ext uri="{C183D7F6-B498-43B3-948B-1728B52AA6E4}">
                <adec:decorative xmlns:adec="http://schemas.microsoft.com/office/drawing/2017/decorative" val="1"/>
              </a:ext>
            </a:extLst>
          </p:cNvPr>
          <p:cNvPicPr>
            <a:picLocks noChangeAspect="1"/>
          </p:cNvPicPr>
          <p:nvPr/>
        </p:nvPicPr>
        <p:blipFill rotWithShape="1">
          <a:blip r:embed="rId3"/>
          <a:srcRect t="12108"/>
          <a:stretch/>
        </p:blipFill>
        <p:spPr>
          <a:xfrm>
            <a:off x="7503477" y="195615"/>
            <a:ext cx="1257613" cy="676746"/>
          </a:xfrm>
          <a:prstGeom prst="rect">
            <a:avLst/>
          </a:prstGeom>
        </p:spPr>
      </p:pic>
      <p:sp>
        <p:nvSpPr>
          <p:cNvPr id="7" name="TextBox 6">
            <a:extLst>
              <a:ext uri="{FF2B5EF4-FFF2-40B4-BE49-F238E27FC236}">
                <a16:creationId xmlns:a16="http://schemas.microsoft.com/office/drawing/2014/main" id="{1D169500-8038-2E65-F190-DF6AD5E38DF7}"/>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558849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99A2B-770C-EDED-8DB4-6F39D43BC4E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2E6C08C-A648-77D4-F5E1-07E3E39820B4}"/>
              </a:ext>
            </a:extLst>
          </p:cNvPr>
          <p:cNvSpPr>
            <a:spLocks noGrp="1"/>
          </p:cNvSpPr>
          <p:nvPr>
            <p:ph type="title"/>
          </p:nvPr>
        </p:nvSpPr>
        <p:spPr>
          <a:xfrm>
            <a:off x="232950" y="249900"/>
            <a:ext cx="8803546" cy="699425"/>
          </a:xfrm>
        </p:spPr>
        <p:txBody>
          <a:bodyPr/>
          <a:lstStyle/>
          <a:p>
            <a:pPr>
              <a:lnSpc>
                <a:spcPct val="100000"/>
              </a:lnSpc>
            </a:pPr>
            <a:r>
              <a:rPr lang="en-GB" dirty="0"/>
              <a:t>L3: Designing and costing: </a:t>
            </a:r>
            <a:r>
              <a:rPr lang="en-GB" sz="2000" dirty="0"/>
              <a:t>Client budget </a:t>
            </a:r>
            <a:r>
              <a:rPr lang="en-GB" dirty="0"/>
              <a:t>al</a:t>
            </a:r>
            <a:r>
              <a:rPr lang="en-GB" sz="2000" dirty="0"/>
              <a:t>ignment and profit </a:t>
            </a:r>
            <a:r>
              <a:rPr lang="en-GB" dirty="0"/>
              <a:t>m</a:t>
            </a:r>
            <a:r>
              <a:rPr lang="en-GB" sz="2000" dirty="0"/>
              <a:t>aximisation</a:t>
            </a:r>
            <a:endParaRPr lang="en-GB" dirty="0"/>
          </a:p>
        </p:txBody>
      </p:sp>
      <p:sp>
        <p:nvSpPr>
          <p:cNvPr id="5" name="Text Placeholder 4">
            <a:extLst>
              <a:ext uri="{FF2B5EF4-FFF2-40B4-BE49-F238E27FC236}">
                <a16:creationId xmlns:a16="http://schemas.microsoft.com/office/drawing/2014/main" id="{C9B54378-4AA8-B097-7C19-98FDDFFA1CA5}"/>
              </a:ext>
            </a:extLst>
          </p:cNvPr>
          <p:cNvSpPr>
            <a:spLocks noGrp="1"/>
          </p:cNvSpPr>
          <p:nvPr>
            <p:ph type="body" sz="quarter" idx="12"/>
          </p:nvPr>
        </p:nvSpPr>
        <p:spPr/>
        <p:txBody>
          <a:bodyPr/>
          <a:lstStyle/>
          <a:p>
            <a:endParaRPr lang="en-GB" sz="2800" dirty="0">
              <a:solidFill>
                <a:srgbClr val="FF0000"/>
              </a:solidFill>
              <a:effectLst/>
              <a:ea typeface="Calibri" panose="020F0502020204030204" pitchFamily="34" charset="0"/>
              <a:cs typeface="Times New Roman" panose="02020603050405020304" pitchFamily="18" charset="0"/>
            </a:endParaRPr>
          </a:p>
          <a:p>
            <a:r>
              <a:rPr lang="en-GB" sz="2400" dirty="0">
                <a:solidFill>
                  <a:srgbClr val="FF0000"/>
                </a:solidFill>
                <a:effectLst/>
                <a:ea typeface="Calibri" panose="020F0502020204030204" pitchFamily="34" charset="0"/>
                <a:cs typeface="Times New Roman" panose="02020603050405020304" pitchFamily="18" charset="0"/>
              </a:rPr>
              <a:t>Recap of taxation and revenue</a:t>
            </a:r>
            <a:endParaRPr lang="en-GB" sz="2400" dirty="0">
              <a:solidFill>
                <a:srgbClr val="FF0000"/>
              </a:solidFill>
            </a:endParaRPr>
          </a:p>
          <a:p>
            <a:endParaRPr lang="en-GB" sz="2400" dirty="0"/>
          </a:p>
          <a:p>
            <a:pPr marL="0" lvl="1" indent="0">
              <a:buNone/>
            </a:pPr>
            <a:r>
              <a:rPr lang="en-GB" sz="2400" dirty="0">
                <a:effectLst/>
                <a:ea typeface="Calibri" panose="020F0502020204030204" pitchFamily="34" charset="0"/>
                <a:cs typeface="Times New Roman" panose="02020603050405020304" pitchFamily="18" charset="0"/>
              </a:rPr>
              <a:t>Math-based scenarios </a:t>
            </a:r>
          </a:p>
          <a:p>
            <a:pPr marL="270000" lvl="2" indent="0">
              <a:buNone/>
            </a:pPr>
            <a:endParaRPr lang="en-GB" sz="2400" dirty="0">
              <a:ea typeface="Calibri" panose="020F0502020204030204" pitchFamily="34" charset="0"/>
              <a:cs typeface="Times New Roman" panose="02020603050405020304" pitchFamily="18" charset="0"/>
            </a:endParaRPr>
          </a:p>
          <a:p>
            <a:pPr marL="0" lvl="1" indent="0">
              <a:lnSpc>
                <a:spcPct val="120000"/>
              </a:lnSpc>
              <a:buNone/>
            </a:pPr>
            <a:r>
              <a:rPr lang="en-GB" sz="2400" dirty="0">
                <a:effectLst/>
                <a:ea typeface="Calibri" panose="020F0502020204030204" pitchFamily="34" charset="0"/>
                <a:cs typeface="Times New Roman" panose="02020603050405020304" pitchFamily="18" charset="0"/>
              </a:rPr>
              <a:t>Objective: Review key concepts from the previous session on taxation and revenue calculation.</a:t>
            </a:r>
            <a:endParaRPr lang="en-GB" sz="2400" dirty="0"/>
          </a:p>
        </p:txBody>
      </p:sp>
      <p:sp>
        <p:nvSpPr>
          <p:cNvPr id="4" name="Slide Number Placeholder 3">
            <a:extLst>
              <a:ext uri="{FF2B5EF4-FFF2-40B4-BE49-F238E27FC236}">
                <a16:creationId xmlns:a16="http://schemas.microsoft.com/office/drawing/2014/main" id="{A37223F9-C8D1-F2B5-D639-173B7E92ED5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59</a:t>
            </a:fld>
            <a:endParaRPr lang="en-GB"/>
          </a:p>
        </p:txBody>
      </p:sp>
      <p:sp>
        <p:nvSpPr>
          <p:cNvPr id="6" name="TextBox 5">
            <a:extLst>
              <a:ext uri="{FF2B5EF4-FFF2-40B4-BE49-F238E27FC236}">
                <a16:creationId xmlns:a16="http://schemas.microsoft.com/office/drawing/2014/main" id="{DFB0F323-8669-C733-F308-486A0101CDE9}"/>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67783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A73E-2937-21F0-DCB1-3C05CED7534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6CCD1EF-9E58-69D2-452E-3CCB68B8BA89}"/>
              </a:ext>
            </a:extLst>
          </p:cNvPr>
          <p:cNvSpPr>
            <a:spLocks noGrp="1"/>
          </p:cNvSpPr>
          <p:nvPr>
            <p:ph type="title"/>
          </p:nvPr>
        </p:nvSpPr>
        <p:spPr>
          <a:xfrm>
            <a:off x="233363" y="195486"/>
            <a:ext cx="8437563" cy="699425"/>
          </a:xfrm>
        </p:spPr>
        <p:txBody>
          <a:bodyPr vert="horz" lIns="0" tIns="0" rIns="0" bIns="0" rtlCol="0" anchor="t" anchorCtr="0">
            <a:normAutofit/>
          </a:bodyPr>
          <a:lstStyle/>
          <a:p>
            <a:r>
              <a:rPr lang="en-GB" dirty="0"/>
              <a:t>L1: </a:t>
            </a:r>
            <a:r>
              <a:rPr lang="en-GB" sz="2000" dirty="0">
                <a:effectLst/>
                <a:ea typeface="Calibri" panose="020F0502020204030204" pitchFamily="34" charset="0"/>
                <a:cs typeface="Times New Roman" panose="02020603050405020304" pitchFamily="18" charset="0"/>
              </a:rPr>
              <a:t>Employment models: Business owner</a:t>
            </a:r>
            <a:endParaRPr lang="en-GB" dirty="0"/>
          </a:p>
        </p:txBody>
      </p:sp>
      <p:sp>
        <p:nvSpPr>
          <p:cNvPr id="7" name="Text Placeholder 4">
            <a:extLst>
              <a:ext uri="{FF2B5EF4-FFF2-40B4-BE49-F238E27FC236}">
                <a16:creationId xmlns:a16="http://schemas.microsoft.com/office/drawing/2014/main" id="{A9CFB198-E593-4254-75C7-28628A501753}"/>
              </a:ext>
            </a:extLst>
          </p:cNvPr>
          <p:cNvSpPr txBox="1">
            <a:spLocks/>
          </p:cNvSpPr>
          <p:nvPr/>
        </p:nvSpPr>
        <p:spPr>
          <a:xfrm>
            <a:off x="233363" y="1438717"/>
            <a:ext cx="4122737" cy="3293274"/>
          </a:xfrm>
          <a:prstGeom prst="rect">
            <a:avLst/>
          </a:prstGeom>
        </p:spPr>
        <p:txBody>
          <a:bodyPr vert="horz" lIns="0" tIns="0" rIns="0" bIns="0" rtlCol="0">
            <a:norm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Aft>
                <a:spcPts val="600"/>
              </a:spcAft>
            </a:pPr>
            <a:r>
              <a:rPr lang="en-GB" sz="2000" b="1" kern="1200" dirty="0">
                <a:effectLst/>
                <a:latin typeface="+mn-lt"/>
                <a:ea typeface="+mn-ea"/>
                <a:cs typeface="+mn-cs"/>
              </a:rPr>
              <a:t>Definition and characteristics of a business owner:</a:t>
            </a:r>
          </a:p>
          <a:p>
            <a:pPr marL="285750" indent="-285750">
              <a:lnSpc>
                <a:spcPct val="120000"/>
              </a:lnSpc>
              <a:spcAft>
                <a:spcPts val="600"/>
              </a:spcAft>
              <a:buFont typeface="Arial" panose="020B0604020202020204" pitchFamily="34" charset="0"/>
              <a:buChar char="•"/>
            </a:pPr>
            <a:r>
              <a:rPr lang="en-GB" sz="2000" b="1" kern="1200" dirty="0">
                <a:effectLst/>
                <a:latin typeface="+mn-lt"/>
                <a:ea typeface="+mn-ea"/>
                <a:cs typeface="+mn-cs"/>
              </a:rPr>
              <a:t>Advantages: Full control, potential for significant profits, building a brand.</a:t>
            </a:r>
          </a:p>
          <a:p>
            <a:pPr marL="285750" indent="-285750">
              <a:lnSpc>
                <a:spcPct val="120000"/>
              </a:lnSpc>
              <a:spcAft>
                <a:spcPts val="600"/>
              </a:spcAft>
              <a:buFont typeface="Arial" panose="020B0604020202020204" pitchFamily="34" charset="0"/>
              <a:buChar char="•"/>
            </a:pPr>
            <a:r>
              <a:rPr lang="en-GB" sz="2000" b="1" kern="1200" dirty="0">
                <a:effectLst/>
                <a:latin typeface="+mn-lt"/>
                <a:ea typeface="+mn-ea"/>
                <a:cs typeface="+mn-cs"/>
              </a:rPr>
              <a:t>Challenges: High responsibility, financial risks.</a:t>
            </a:r>
          </a:p>
        </p:txBody>
      </p:sp>
      <p:sp>
        <p:nvSpPr>
          <p:cNvPr id="4" name="Slide Number Placeholder 3">
            <a:extLst>
              <a:ext uri="{FF2B5EF4-FFF2-40B4-BE49-F238E27FC236}">
                <a16:creationId xmlns:a16="http://schemas.microsoft.com/office/drawing/2014/main" id="{9ECAF7C2-B154-0CBB-D9D6-E1A7377E350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vert="horz" lIns="0" tIns="0" rIns="0" bIns="0" rtlCol="0" anchor="t" anchorCtr="0">
            <a:normAutofit/>
          </a:bodyPr>
          <a:lstStyle/>
          <a:p>
            <a:pPr>
              <a:spcAft>
                <a:spcPts val="600"/>
              </a:spcAft>
            </a:pPr>
            <a:fld id="{DA2C159E-F13C-4A85-9A41-E7669D3E0D70}" type="slidenum">
              <a:rPr lang="en-GB" smtClean="0"/>
              <a:pPr>
                <a:spcAft>
                  <a:spcPts val="600"/>
                </a:spcAft>
              </a:pPr>
              <a:t>6</a:t>
            </a:fld>
            <a:endParaRPr lang="en-GB"/>
          </a:p>
        </p:txBody>
      </p:sp>
      <p:sp>
        <p:nvSpPr>
          <p:cNvPr id="6" name="TextBox 5">
            <a:extLst>
              <a:ext uri="{FF2B5EF4-FFF2-40B4-BE49-F238E27FC236}">
                <a16:creationId xmlns:a16="http://schemas.microsoft.com/office/drawing/2014/main" id="{37552CF9-BA59-F2C9-4FAD-10B115D7BF56}"/>
              </a:ext>
            </a:extLst>
          </p:cNvPr>
          <p:cNvSpPr txBox="1"/>
          <p:nvPr/>
        </p:nvSpPr>
        <p:spPr>
          <a:xfrm>
            <a:off x="215902" y="4689147"/>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097737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5F531-739B-BFE4-197F-00181B9D92E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1411B74-DD0F-D7A6-C22F-6F3318FEE105}"/>
              </a:ext>
            </a:extLst>
          </p:cNvPr>
          <p:cNvSpPr>
            <a:spLocks noGrp="1"/>
          </p:cNvSpPr>
          <p:nvPr>
            <p:ph type="title"/>
          </p:nvPr>
        </p:nvSpPr>
        <p:spPr>
          <a:xfrm>
            <a:off x="232950" y="249900"/>
            <a:ext cx="8437563" cy="699425"/>
          </a:xfrm>
        </p:spPr>
        <p:txBody>
          <a:bodyPr anchor="t">
            <a:normAutofit/>
          </a:bodyPr>
          <a:lstStyle/>
          <a:p>
            <a:pPr>
              <a:lnSpc>
                <a:spcPct val="100000"/>
              </a:lnSpc>
            </a:pPr>
            <a:r>
              <a:rPr lang="en-GB" dirty="0"/>
              <a:t>L3: Designing and costing: Client budget alignment and profit maximisation</a:t>
            </a:r>
          </a:p>
        </p:txBody>
      </p:sp>
      <p:sp>
        <p:nvSpPr>
          <p:cNvPr id="5" name="Text Placeholder 4">
            <a:extLst>
              <a:ext uri="{FF2B5EF4-FFF2-40B4-BE49-F238E27FC236}">
                <a16:creationId xmlns:a16="http://schemas.microsoft.com/office/drawing/2014/main" id="{5E6ECDEF-6431-942F-8ADF-27FF9563A560}"/>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effectLst/>
              </a:rPr>
              <a:t>Presentation on aligning pricing with client budgets</a:t>
            </a:r>
            <a:endParaRPr lang="en-GB" sz="2400" dirty="0"/>
          </a:p>
          <a:p>
            <a:pPr>
              <a:lnSpc>
                <a:spcPct val="90000"/>
              </a:lnSpc>
            </a:pPr>
            <a:endParaRPr lang="en-GB" sz="2400" dirty="0">
              <a:effectLst/>
            </a:endParaRPr>
          </a:p>
          <a:p>
            <a:pPr>
              <a:lnSpc>
                <a:spcPct val="120000"/>
              </a:lnSpc>
            </a:pPr>
            <a:r>
              <a:rPr lang="en-GB" sz="2400" b="0" dirty="0">
                <a:effectLst/>
              </a:rPr>
              <a:t>Discussion of strategies for aligning pricing with client budgets while maintaining profitability.</a:t>
            </a:r>
            <a:endParaRPr lang="en-GB" sz="2400" b="0" dirty="0"/>
          </a:p>
        </p:txBody>
      </p:sp>
      <p:sp>
        <p:nvSpPr>
          <p:cNvPr id="4" name="Slide Number Placeholder 3">
            <a:extLst>
              <a:ext uri="{FF2B5EF4-FFF2-40B4-BE49-F238E27FC236}">
                <a16:creationId xmlns:a16="http://schemas.microsoft.com/office/drawing/2014/main" id="{B007D296-A920-B757-0E93-2A4760634693}"/>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60</a:t>
            </a:fld>
            <a:endParaRPr lang="en-GB"/>
          </a:p>
        </p:txBody>
      </p:sp>
      <p:sp>
        <p:nvSpPr>
          <p:cNvPr id="2" name="TextBox 1">
            <a:extLst>
              <a:ext uri="{FF2B5EF4-FFF2-40B4-BE49-F238E27FC236}">
                <a16:creationId xmlns:a16="http://schemas.microsoft.com/office/drawing/2014/main" id="{623F2594-C159-B6BD-C5C0-3045C24372B6}"/>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11735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36D3-D10E-1F81-6667-3F141552DF2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271E0AA-D91E-258C-B23D-7ED84658D25A}"/>
              </a:ext>
            </a:extLst>
          </p:cNvPr>
          <p:cNvSpPr>
            <a:spLocks noGrp="1"/>
          </p:cNvSpPr>
          <p:nvPr>
            <p:ph type="title"/>
          </p:nvPr>
        </p:nvSpPr>
        <p:spPr>
          <a:xfrm>
            <a:off x="232950" y="249900"/>
            <a:ext cx="8437563" cy="699425"/>
          </a:xfrm>
        </p:spPr>
        <p:txBody>
          <a:bodyPr anchor="t">
            <a:normAutofit/>
          </a:bodyPr>
          <a:lstStyle/>
          <a:p>
            <a:pPr>
              <a:lnSpc>
                <a:spcPct val="100000"/>
              </a:lnSpc>
            </a:pPr>
            <a:r>
              <a:rPr lang="en-GB" dirty="0"/>
              <a:t>L3: Designing and costing: Client budget alignment and profit maximisation</a:t>
            </a:r>
          </a:p>
        </p:txBody>
      </p:sp>
      <p:sp>
        <p:nvSpPr>
          <p:cNvPr id="5" name="Text Placeholder 4">
            <a:extLst>
              <a:ext uri="{FF2B5EF4-FFF2-40B4-BE49-F238E27FC236}">
                <a16:creationId xmlns:a16="http://schemas.microsoft.com/office/drawing/2014/main" id="{FA23F3D9-5C68-1264-5B5B-15F8B3B84C33}"/>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t>Suggesting client price alignment</a:t>
            </a:r>
            <a:r>
              <a:rPr lang="en-GB" sz="2400" dirty="0">
                <a:effectLst/>
              </a:rPr>
              <a:t> solutions</a:t>
            </a:r>
            <a:endParaRPr lang="en-GB" sz="2400" dirty="0"/>
          </a:p>
          <a:p>
            <a:pPr>
              <a:lnSpc>
                <a:spcPct val="90000"/>
              </a:lnSpc>
            </a:pPr>
            <a:endParaRPr lang="en-GB" sz="2400" dirty="0"/>
          </a:p>
          <a:p>
            <a:pPr>
              <a:lnSpc>
                <a:spcPct val="120000"/>
              </a:lnSpc>
            </a:pPr>
            <a:r>
              <a:rPr lang="en-GB" sz="2400" b="0" dirty="0"/>
              <a:t>Group work on possible client price alignment solutions for a given case study.</a:t>
            </a:r>
          </a:p>
          <a:p>
            <a:pPr>
              <a:lnSpc>
                <a:spcPct val="90000"/>
              </a:lnSpc>
            </a:pPr>
            <a:endParaRPr lang="en-GB" sz="2100" dirty="0"/>
          </a:p>
        </p:txBody>
      </p:sp>
      <p:sp>
        <p:nvSpPr>
          <p:cNvPr id="4" name="Slide Number Placeholder 3">
            <a:extLst>
              <a:ext uri="{FF2B5EF4-FFF2-40B4-BE49-F238E27FC236}">
                <a16:creationId xmlns:a16="http://schemas.microsoft.com/office/drawing/2014/main" id="{457AFBD5-6F1B-1441-91F0-B8CA7935492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61</a:t>
            </a:fld>
            <a:endParaRPr lang="en-GB"/>
          </a:p>
        </p:txBody>
      </p:sp>
      <p:sp>
        <p:nvSpPr>
          <p:cNvPr id="7" name="TextBox 6">
            <a:extLst>
              <a:ext uri="{FF2B5EF4-FFF2-40B4-BE49-F238E27FC236}">
                <a16:creationId xmlns:a16="http://schemas.microsoft.com/office/drawing/2014/main" id="{5194A6F1-4600-DD32-2E46-019510A495F5}"/>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766513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pPr>
              <a:lnSpc>
                <a:spcPct val="100000"/>
              </a:lnSpc>
            </a:pPr>
            <a:r>
              <a:rPr lang="en-GB" dirty="0"/>
              <a:t>L3: Designing and costing: Client budget alignment and profit maximisation</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effectLst/>
              </a:rPr>
              <a:t>Profit maximisation </a:t>
            </a:r>
            <a:r>
              <a:rPr lang="en-GB" sz="2400" dirty="0"/>
              <a:t>s</a:t>
            </a:r>
            <a:r>
              <a:rPr lang="en-GB" sz="2400" dirty="0">
                <a:effectLst/>
              </a:rPr>
              <a:t>trategies</a:t>
            </a:r>
            <a:endParaRPr lang="en-GB" sz="2400" dirty="0"/>
          </a:p>
          <a:p>
            <a:pPr>
              <a:lnSpc>
                <a:spcPct val="90000"/>
              </a:lnSpc>
            </a:pPr>
            <a:endParaRPr lang="en-GB" sz="2400" dirty="0"/>
          </a:p>
          <a:p>
            <a:pPr>
              <a:lnSpc>
                <a:spcPct val="120000"/>
              </a:lnSpc>
            </a:pPr>
            <a:r>
              <a:rPr lang="en-GB" sz="2400" b="0" dirty="0"/>
              <a:t>Paired</a:t>
            </a:r>
            <a:r>
              <a:rPr lang="en-GB" sz="2400" b="0" dirty="0">
                <a:effectLst/>
              </a:rPr>
              <a:t> discussion on strategies for maximising profitability in textiles and fashion projects via six case studies.</a:t>
            </a:r>
            <a:endParaRPr lang="en-GB" sz="2400" b="0" dirty="0"/>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62</a:t>
            </a:fld>
            <a:endParaRPr lang="en-GB"/>
          </a:p>
        </p:txBody>
      </p:sp>
      <p:sp>
        <p:nvSpPr>
          <p:cNvPr id="7" name="TextBox 6">
            <a:extLst>
              <a:ext uri="{FF2B5EF4-FFF2-40B4-BE49-F238E27FC236}">
                <a16:creationId xmlns:a16="http://schemas.microsoft.com/office/drawing/2014/main" id="{1BBAF89F-DD56-C578-8B06-23FB86FB9E59}"/>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649821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D2A94-8866-2594-7EB3-1E2CCB5CE55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43B5DCE-AC0F-4978-C251-47FA7CF4AB96}"/>
              </a:ext>
            </a:extLst>
          </p:cNvPr>
          <p:cNvSpPr>
            <a:spLocks noGrp="1"/>
          </p:cNvSpPr>
          <p:nvPr>
            <p:ph type="title"/>
          </p:nvPr>
        </p:nvSpPr>
        <p:spPr>
          <a:xfrm>
            <a:off x="232950" y="249900"/>
            <a:ext cx="8437563" cy="699425"/>
          </a:xfrm>
        </p:spPr>
        <p:txBody>
          <a:bodyPr anchor="t">
            <a:normAutofit/>
          </a:bodyPr>
          <a:lstStyle/>
          <a:p>
            <a:pPr>
              <a:lnSpc>
                <a:spcPct val="100000"/>
              </a:lnSpc>
            </a:pPr>
            <a:r>
              <a:rPr lang="en-GB" dirty="0"/>
              <a:t>L3: Designing and costing: Client budget alignment and profit maximisation</a:t>
            </a:r>
          </a:p>
        </p:txBody>
      </p:sp>
      <p:sp>
        <p:nvSpPr>
          <p:cNvPr id="5" name="Text Placeholder 4">
            <a:extLst>
              <a:ext uri="{FF2B5EF4-FFF2-40B4-BE49-F238E27FC236}">
                <a16:creationId xmlns:a16="http://schemas.microsoft.com/office/drawing/2014/main" id="{5EBA9FD2-A709-6464-50E0-3D8E2C12E036}"/>
              </a:ext>
            </a:extLst>
          </p:cNvPr>
          <p:cNvSpPr>
            <a:spLocks noGrp="1"/>
          </p:cNvSpPr>
          <p:nvPr>
            <p:ph type="body" sz="quarter" idx="13"/>
          </p:nvPr>
        </p:nvSpPr>
        <p:spPr>
          <a:xfrm>
            <a:off x="233363" y="1438717"/>
            <a:ext cx="4122737" cy="3293274"/>
          </a:xfrm>
        </p:spPr>
        <p:txBody>
          <a:bodyPr>
            <a:noAutofit/>
          </a:bodyPr>
          <a:lstStyle/>
          <a:p>
            <a:pPr>
              <a:lnSpc>
                <a:spcPct val="90000"/>
              </a:lnSpc>
            </a:pPr>
            <a:r>
              <a:rPr lang="en-GB" sz="2400" dirty="0">
                <a:effectLst/>
              </a:rPr>
              <a:t>Profit maximisation </a:t>
            </a:r>
            <a:r>
              <a:rPr lang="en-GB" sz="2400" dirty="0"/>
              <a:t>p</a:t>
            </a:r>
            <a:r>
              <a:rPr lang="en-GB" sz="2400" dirty="0">
                <a:effectLst/>
              </a:rPr>
              <a:t>lan</a:t>
            </a:r>
            <a:endParaRPr lang="en-GB" sz="2400" dirty="0"/>
          </a:p>
          <a:p>
            <a:pPr>
              <a:lnSpc>
                <a:spcPct val="90000"/>
              </a:lnSpc>
            </a:pPr>
            <a:endParaRPr lang="en-GB" sz="2400" dirty="0"/>
          </a:p>
          <a:p>
            <a:pPr>
              <a:lnSpc>
                <a:spcPct val="90000"/>
              </a:lnSpc>
            </a:pPr>
            <a:r>
              <a:rPr lang="en-GB" sz="2200" b="0" dirty="0"/>
              <a:t>Individual activity</a:t>
            </a:r>
            <a:r>
              <a:rPr lang="en-GB" sz="2200" b="0" dirty="0">
                <a:effectLst/>
              </a:rPr>
              <a:t> </a:t>
            </a:r>
          </a:p>
          <a:p>
            <a:pPr marL="0" lvl="1" indent="0">
              <a:lnSpc>
                <a:spcPct val="90000"/>
              </a:lnSpc>
              <a:buNone/>
            </a:pPr>
            <a:endParaRPr lang="en-GB" sz="2200" dirty="0">
              <a:effectLst/>
            </a:endParaRPr>
          </a:p>
          <a:p>
            <a:pPr>
              <a:lnSpc>
                <a:spcPct val="90000"/>
              </a:lnSpc>
            </a:pPr>
            <a:r>
              <a:rPr lang="en-GB" sz="2200" b="0" dirty="0">
                <a:effectLst/>
              </a:rPr>
              <a:t>Develop a profit maximisation plan for a hypothetical textile and fashion project, considering pricing, cost optimisation and revenue enhancement strategies.</a:t>
            </a:r>
            <a:endParaRPr lang="en-GB" sz="2200" b="0" dirty="0"/>
          </a:p>
        </p:txBody>
      </p:sp>
      <p:sp>
        <p:nvSpPr>
          <p:cNvPr id="4" name="Slide Number Placeholder 3">
            <a:extLst>
              <a:ext uri="{FF2B5EF4-FFF2-40B4-BE49-F238E27FC236}">
                <a16:creationId xmlns:a16="http://schemas.microsoft.com/office/drawing/2014/main" id="{3BCF9AC2-58ED-B574-2D97-0771B7709C29}"/>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63</a:t>
            </a:fld>
            <a:endParaRPr lang="en-GB"/>
          </a:p>
        </p:txBody>
      </p:sp>
      <p:sp>
        <p:nvSpPr>
          <p:cNvPr id="7" name="TextBox 6">
            <a:extLst>
              <a:ext uri="{FF2B5EF4-FFF2-40B4-BE49-F238E27FC236}">
                <a16:creationId xmlns:a16="http://schemas.microsoft.com/office/drawing/2014/main" id="{B2A45E21-5884-4442-F11B-965436B11E06}"/>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877573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05BB-0CE4-4390-30ED-19EF4B6FE7A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1C599D3-D70A-5BAD-440B-0D15F2442F8A}"/>
              </a:ext>
            </a:extLst>
          </p:cNvPr>
          <p:cNvSpPr>
            <a:spLocks noGrp="1"/>
          </p:cNvSpPr>
          <p:nvPr>
            <p:ph type="title"/>
          </p:nvPr>
        </p:nvSpPr>
        <p:spPr>
          <a:xfrm>
            <a:off x="232950" y="249900"/>
            <a:ext cx="8437563" cy="699425"/>
          </a:xfrm>
        </p:spPr>
        <p:txBody>
          <a:bodyPr anchor="t">
            <a:normAutofit/>
          </a:bodyPr>
          <a:lstStyle/>
          <a:p>
            <a:r>
              <a:rPr lang="en-GB" dirty="0"/>
              <a:t>L3: Designing and costing: S</a:t>
            </a:r>
            <a:r>
              <a:rPr lang="en-GB" dirty="0">
                <a:effectLst/>
              </a:rPr>
              <a:t>ummarise key points</a:t>
            </a:r>
            <a:br>
              <a:rPr lang="en-GB" sz="1900" dirty="0">
                <a:effectLst/>
              </a:rPr>
            </a:br>
            <a:endParaRPr lang="en-GB" sz="1900" dirty="0"/>
          </a:p>
        </p:txBody>
      </p:sp>
      <p:sp>
        <p:nvSpPr>
          <p:cNvPr id="5" name="Text Placeholder 4">
            <a:extLst>
              <a:ext uri="{FF2B5EF4-FFF2-40B4-BE49-F238E27FC236}">
                <a16:creationId xmlns:a16="http://schemas.microsoft.com/office/drawing/2014/main" id="{646D9DA1-0D71-6253-E979-14A39B707860}"/>
              </a:ext>
            </a:extLst>
          </p:cNvPr>
          <p:cNvSpPr>
            <a:spLocks noGrp="1"/>
          </p:cNvSpPr>
          <p:nvPr>
            <p:ph type="body" sz="quarter" idx="13"/>
          </p:nvPr>
        </p:nvSpPr>
        <p:spPr>
          <a:xfrm>
            <a:off x="233363" y="1438717"/>
            <a:ext cx="4122737" cy="3293274"/>
          </a:xfrm>
        </p:spPr>
        <p:txBody>
          <a:bodyPr>
            <a:normAutofit/>
          </a:bodyPr>
          <a:lstStyle/>
          <a:p>
            <a:pPr marL="0" lvl="1" indent="0">
              <a:lnSpc>
                <a:spcPct val="120000"/>
              </a:lnSpc>
              <a:buNone/>
            </a:pPr>
            <a:r>
              <a:rPr lang="en-GB" sz="2600" dirty="0"/>
              <a:t>What are the essentials for aligning with the client’s budget?</a:t>
            </a:r>
            <a:endParaRPr lang="en-GB" sz="2600" dirty="0">
              <a:effectLst/>
            </a:endParaRPr>
          </a:p>
          <a:p>
            <a:pPr marL="0" lvl="1" indent="0">
              <a:lnSpc>
                <a:spcPct val="120000"/>
              </a:lnSpc>
              <a:buNone/>
            </a:pPr>
            <a:endParaRPr lang="en-GB" sz="2600" dirty="0"/>
          </a:p>
          <a:p>
            <a:pPr marL="0" lvl="1" indent="0">
              <a:lnSpc>
                <a:spcPct val="120000"/>
              </a:lnSpc>
              <a:buNone/>
            </a:pPr>
            <a:r>
              <a:rPr lang="en-GB" sz="2600" dirty="0">
                <a:effectLst/>
              </a:rPr>
              <a:t>Record your thoughts in your journal.</a:t>
            </a:r>
          </a:p>
        </p:txBody>
      </p:sp>
      <p:pic>
        <p:nvPicPr>
          <p:cNvPr id="6" name="Picture 5">
            <a:extLst>
              <a:ext uri="{FF2B5EF4-FFF2-40B4-BE49-F238E27FC236}">
                <a16:creationId xmlns:a16="http://schemas.microsoft.com/office/drawing/2014/main" id="{8ED6CB88-7738-C667-F835-573A030D94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6769" y="1059582"/>
            <a:ext cx="2690039" cy="3672409"/>
          </a:xfrm>
          <a:prstGeom prst="rect">
            <a:avLst/>
          </a:prstGeom>
          <a:noFill/>
        </p:spPr>
      </p:pic>
      <p:sp>
        <p:nvSpPr>
          <p:cNvPr id="4" name="Slide Number Placeholder 3">
            <a:extLst>
              <a:ext uri="{FF2B5EF4-FFF2-40B4-BE49-F238E27FC236}">
                <a16:creationId xmlns:a16="http://schemas.microsoft.com/office/drawing/2014/main" id="{5E22E1EF-8C51-6FE5-2A2F-DB22493F508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64</a:t>
            </a:fld>
            <a:endParaRPr lang="en-GB"/>
          </a:p>
        </p:txBody>
      </p:sp>
      <p:sp>
        <p:nvSpPr>
          <p:cNvPr id="7" name="TextBox 6">
            <a:extLst>
              <a:ext uri="{FF2B5EF4-FFF2-40B4-BE49-F238E27FC236}">
                <a16:creationId xmlns:a16="http://schemas.microsoft.com/office/drawing/2014/main" id="{0A6D6D37-6B27-5BCC-C358-D66CFB3DAF6C}"/>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804595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9A421-289F-5A5A-17F9-B6864853C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B6821-171B-C782-682D-B8934CF8FDCA}"/>
              </a:ext>
            </a:extLst>
          </p:cNvPr>
          <p:cNvSpPr>
            <a:spLocks noGrp="1"/>
          </p:cNvSpPr>
          <p:nvPr>
            <p:ph type="ctrTitle"/>
          </p:nvPr>
        </p:nvSpPr>
        <p:spPr/>
        <p:txBody>
          <a:bodyPr/>
          <a:lstStyle/>
          <a:p>
            <a:r>
              <a:rPr lang="en-US" dirty="0"/>
              <a:t>04</a:t>
            </a:r>
            <a:endParaRPr lang="en-US" sz="4400" dirty="0"/>
          </a:p>
        </p:txBody>
      </p:sp>
      <p:sp>
        <p:nvSpPr>
          <p:cNvPr id="3" name="Subtitle 2">
            <a:extLst>
              <a:ext uri="{FF2B5EF4-FFF2-40B4-BE49-F238E27FC236}">
                <a16:creationId xmlns:a16="http://schemas.microsoft.com/office/drawing/2014/main" id="{429ECBA4-CDF5-78EB-E78F-09C60F7D1201}"/>
              </a:ext>
            </a:extLst>
          </p:cNvPr>
          <p:cNvSpPr>
            <a:spLocks noGrp="1"/>
          </p:cNvSpPr>
          <p:nvPr>
            <p:ph type="subTitle" idx="1"/>
          </p:nvPr>
        </p:nvSpPr>
        <p:spPr/>
        <p:txBody>
          <a:bodyPr>
            <a:normAutofit/>
          </a:bodyPr>
          <a:lstStyle/>
          <a:p>
            <a:r>
              <a:rPr lang="en-GB" sz="2800" dirty="0"/>
              <a:t>Sustainability integration and scaling</a:t>
            </a:r>
            <a:endParaRPr lang="en-US" sz="2800" dirty="0"/>
          </a:p>
        </p:txBody>
      </p:sp>
    </p:spTree>
    <p:extLst>
      <p:ext uri="{BB962C8B-B14F-4D97-AF65-F5344CB8AC3E}">
        <p14:creationId xmlns:p14="http://schemas.microsoft.com/office/powerpoint/2010/main" val="504767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L4: </a:t>
            </a:r>
            <a:r>
              <a:rPr lang="en-GB" sz="2000" dirty="0"/>
              <a:t>Sustainability integration and scaling</a:t>
            </a:r>
            <a:endParaRPr lang="en-GB" dirty="0"/>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p:txBody>
          <a:bodyPr/>
          <a:lstStyle/>
          <a:p>
            <a:r>
              <a:rPr lang="en-GB" sz="2800" dirty="0">
                <a:solidFill>
                  <a:srgbClr val="FF0000"/>
                </a:solidFill>
                <a:effectLst/>
                <a:ea typeface="Calibri" panose="020F0502020204030204" pitchFamily="34" charset="0"/>
                <a:cs typeface="Times New Roman" panose="02020603050405020304" pitchFamily="18" charset="0"/>
              </a:rPr>
              <a:t>Introduction to sustainability in </a:t>
            </a:r>
            <a:r>
              <a:rPr lang="en-GB" sz="2800" dirty="0">
                <a:solidFill>
                  <a:srgbClr val="FF0000"/>
                </a:solidFill>
                <a:ea typeface="Calibri" panose="020F0502020204030204" pitchFamily="34" charset="0"/>
                <a:cs typeface="Times New Roman" panose="02020603050405020304" pitchFamily="18" charset="0"/>
              </a:rPr>
              <a:t>f</a:t>
            </a:r>
            <a:r>
              <a:rPr lang="en-GB" sz="2800" dirty="0">
                <a:solidFill>
                  <a:srgbClr val="FF0000"/>
                </a:solidFill>
                <a:effectLst/>
                <a:ea typeface="Calibri" panose="020F0502020204030204" pitchFamily="34" charset="0"/>
                <a:cs typeface="Times New Roman" panose="02020603050405020304" pitchFamily="18" charset="0"/>
              </a:rPr>
              <a:t>ashion and textile industry</a:t>
            </a:r>
          </a:p>
          <a:p>
            <a:endParaRPr lang="en-GB" dirty="0">
              <a:solidFill>
                <a:srgbClr val="FF0000"/>
              </a:solidFill>
            </a:endParaRPr>
          </a:p>
          <a:p>
            <a:pPr marL="285750" indent="-285750" algn="l">
              <a:lnSpc>
                <a:spcPct val="120000"/>
              </a:lnSpc>
              <a:buFont typeface="Arial" panose="020B0604020202020204" pitchFamily="34" charset="0"/>
              <a:buChar char="•"/>
            </a:pPr>
            <a:r>
              <a:rPr lang="en-GB" sz="1400" dirty="0">
                <a:solidFill>
                  <a:srgbClr val="0D0D0D"/>
                </a:solidFill>
                <a:highlight>
                  <a:srgbClr val="FFFFFF"/>
                </a:highlight>
              </a:rPr>
              <a:t>The industry</a:t>
            </a:r>
            <a:r>
              <a:rPr lang="en-GB" sz="1400" b="0" i="0" dirty="0">
                <a:solidFill>
                  <a:srgbClr val="0D0D0D"/>
                </a:solidFill>
                <a:effectLst/>
                <a:highlight>
                  <a:srgbClr val="FFFFFF"/>
                </a:highlight>
              </a:rPr>
              <a:t> contributes significantly to environmental degradation and social inequality.</a:t>
            </a:r>
          </a:p>
          <a:p>
            <a:pPr marL="285750" indent="-285750" algn="l">
              <a:lnSpc>
                <a:spcPct val="120000"/>
              </a:lnSpc>
              <a:buFont typeface="Arial" panose="020B0604020202020204" pitchFamily="34" charset="0"/>
              <a:buChar char="•"/>
            </a:pPr>
            <a:endParaRPr lang="en-GB" sz="1400" b="0" i="0" dirty="0">
              <a:solidFill>
                <a:srgbClr val="0D0D0D"/>
              </a:solidFill>
              <a:effectLst/>
              <a:highlight>
                <a:srgbClr val="FFFFFF"/>
              </a:highlight>
            </a:endParaRPr>
          </a:p>
          <a:p>
            <a:pPr marL="285750" indent="-285750" algn="l">
              <a:lnSpc>
                <a:spcPct val="120000"/>
              </a:lnSpc>
              <a:buFont typeface="Arial" panose="020B0604020202020204" pitchFamily="34" charset="0"/>
              <a:buChar char="•"/>
            </a:pPr>
            <a:r>
              <a:rPr lang="en-GB" sz="1400" b="0" i="0" dirty="0">
                <a:solidFill>
                  <a:srgbClr val="0D0D0D"/>
                </a:solidFill>
                <a:effectLst/>
                <a:highlight>
                  <a:srgbClr val="FFFFFF"/>
                </a:highlight>
              </a:rPr>
              <a:t>Sustainability in </a:t>
            </a:r>
            <a:r>
              <a:rPr lang="en-GB" sz="1400" dirty="0">
                <a:solidFill>
                  <a:srgbClr val="0D0D0D"/>
                </a:solidFill>
                <a:highlight>
                  <a:srgbClr val="FFFFFF"/>
                </a:highlight>
              </a:rPr>
              <a:t>the industry</a:t>
            </a:r>
            <a:r>
              <a:rPr lang="en-GB" sz="1400" b="0" i="0" dirty="0">
                <a:solidFill>
                  <a:srgbClr val="0D0D0D"/>
                </a:solidFill>
                <a:effectLst/>
                <a:highlight>
                  <a:srgbClr val="FFFFFF"/>
                </a:highlight>
              </a:rPr>
              <a:t> focuses on minimising environmental impact and promoting ethical practices.</a:t>
            </a:r>
          </a:p>
          <a:p>
            <a:pPr marL="285750" indent="-285750" algn="l">
              <a:lnSpc>
                <a:spcPct val="120000"/>
              </a:lnSpc>
              <a:buFont typeface="Arial" panose="020B0604020202020204" pitchFamily="34" charset="0"/>
              <a:buChar char="•"/>
            </a:pPr>
            <a:endParaRPr lang="en-GB" sz="1400" b="0" i="0" dirty="0">
              <a:solidFill>
                <a:srgbClr val="0D0D0D"/>
              </a:solidFill>
              <a:effectLst/>
              <a:highlight>
                <a:srgbClr val="FFFFFF"/>
              </a:highlight>
            </a:endParaRPr>
          </a:p>
          <a:p>
            <a:pPr marL="285750" indent="-285750" algn="l">
              <a:lnSpc>
                <a:spcPct val="120000"/>
              </a:lnSpc>
              <a:buFont typeface="Arial" panose="020B0604020202020204" pitchFamily="34" charset="0"/>
              <a:buChar char="•"/>
            </a:pPr>
            <a:r>
              <a:rPr lang="en-GB" sz="1400" b="0" i="0" dirty="0">
                <a:solidFill>
                  <a:srgbClr val="0D0D0D"/>
                </a:solidFill>
                <a:effectLst/>
                <a:highlight>
                  <a:srgbClr val="FFFFFF"/>
                </a:highlight>
              </a:rPr>
              <a:t>Key aspects of sustainability include eco-friendly materials, ethical manufacturing and waste reduction.</a:t>
            </a:r>
          </a:p>
          <a:p>
            <a:endParaRPr lang="en-GB" dirty="0">
              <a:solidFill>
                <a:srgbClr val="FF0000"/>
              </a:solidFill>
            </a:endParaRP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66</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7920880"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8" name="TextBox 7">
            <a:extLst>
              <a:ext uri="{FF2B5EF4-FFF2-40B4-BE49-F238E27FC236}">
                <a16:creationId xmlns:a16="http://schemas.microsoft.com/office/drawing/2014/main" id="{EF818653-9B3E-A454-1475-57972D986C4A}"/>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713296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L4: </a:t>
            </a:r>
            <a:r>
              <a:rPr lang="en-GB" sz="2000" dirty="0"/>
              <a:t>Sustainability integration and scaling</a:t>
            </a:r>
            <a:endParaRPr lang="en-GB" dirty="0"/>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p:txBody>
          <a:bodyPr/>
          <a:lstStyle/>
          <a:p>
            <a:r>
              <a:rPr lang="en-GB" sz="2800" dirty="0">
                <a:solidFill>
                  <a:srgbClr val="FF0000"/>
                </a:solidFill>
                <a:effectLst/>
                <a:ea typeface="Calibri" panose="020F0502020204030204" pitchFamily="34" charset="0"/>
                <a:cs typeface="Times New Roman" panose="02020603050405020304" pitchFamily="18" charset="0"/>
              </a:rPr>
              <a:t>Introduction to sustainability in </a:t>
            </a:r>
            <a:r>
              <a:rPr lang="en-GB" sz="2800" dirty="0">
                <a:solidFill>
                  <a:srgbClr val="FF0000"/>
                </a:solidFill>
                <a:ea typeface="Calibri" panose="020F0502020204030204" pitchFamily="34" charset="0"/>
                <a:cs typeface="Times New Roman" panose="02020603050405020304" pitchFamily="18" charset="0"/>
              </a:rPr>
              <a:t>f</a:t>
            </a:r>
            <a:r>
              <a:rPr lang="en-GB" sz="2800" dirty="0">
                <a:solidFill>
                  <a:srgbClr val="FF0000"/>
                </a:solidFill>
                <a:effectLst/>
                <a:ea typeface="Calibri" panose="020F0502020204030204" pitchFamily="34" charset="0"/>
                <a:cs typeface="Times New Roman" panose="02020603050405020304" pitchFamily="18" charset="0"/>
              </a:rPr>
              <a:t>ashion and textiles industry</a:t>
            </a:r>
            <a:r>
              <a:rPr lang="en-GB" sz="2800" dirty="0">
                <a:solidFill>
                  <a:srgbClr val="FF0000"/>
                </a:solidFill>
                <a:ea typeface="Calibri" panose="020F0502020204030204" pitchFamily="34" charset="0"/>
                <a:cs typeface="Times New Roman" panose="02020603050405020304" pitchFamily="18" charset="0"/>
              </a:rPr>
              <a:t> (continued)</a:t>
            </a:r>
            <a:endParaRPr lang="en-GB" sz="2800" dirty="0">
              <a:solidFill>
                <a:srgbClr val="FF0000"/>
              </a:solidFill>
              <a:effectLst/>
              <a:ea typeface="Calibri" panose="020F0502020204030204" pitchFamily="34" charset="0"/>
              <a:cs typeface="Times New Roman" panose="02020603050405020304" pitchFamily="18" charset="0"/>
            </a:endParaRPr>
          </a:p>
          <a:p>
            <a:endParaRPr lang="en-GB" dirty="0">
              <a:solidFill>
                <a:srgbClr val="FF0000"/>
              </a:solidFill>
            </a:endParaRPr>
          </a:p>
          <a:p>
            <a:pPr marL="285750" indent="-285750" algn="l">
              <a:lnSpc>
                <a:spcPct val="120000"/>
              </a:lnSpc>
              <a:buFont typeface="Arial" panose="020B0604020202020204" pitchFamily="34" charset="0"/>
              <a:buChar char="•"/>
            </a:pPr>
            <a:r>
              <a:rPr lang="en-GB" sz="1400" b="0" i="0" dirty="0">
                <a:solidFill>
                  <a:srgbClr val="0D0D0D"/>
                </a:solidFill>
                <a:effectLst/>
                <a:highlight>
                  <a:srgbClr val="FFFFFF"/>
                </a:highlight>
              </a:rPr>
              <a:t>Sustainable fashion aims to balance environmental, social and economic considerations.</a:t>
            </a:r>
          </a:p>
          <a:p>
            <a:pPr marL="285750" indent="-285750" algn="l">
              <a:lnSpc>
                <a:spcPct val="120000"/>
              </a:lnSpc>
              <a:buFont typeface="Arial" panose="020B0604020202020204" pitchFamily="34" charset="0"/>
              <a:buChar char="•"/>
            </a:pPr>
            <a:endParaRPr lang="en-GB" sz="1400" b="0" i="0" dirty="0">
              <a:solidFill>
                <a:srgbClr val="0D0D0D"/>
              </a:solidFill>
              <a:effectLst/>
              <a:highlight>
                <a:srgbClr val="FFFFFF"/>
              </a:highlight>
            </a:endParaRPr>
          </a:p>
          <a:p>
            <a:pPr marL="285750" indent="-285750" algn="l">
              <a:lnSpc>
                <a:spcPct val="120000"/>
              </a:lnSpc>
              <a:buFont typeface="Arial" panose="020B0604020202020204" pitchFamily="34" charset="0"/>
              <a:buChar char="•"/>
            </a:pPr>
            <a:r>
              <a:rPr lang="en-GB" sz="1400" b="0" i="0" dirty="0">
                <a:solidFill>
                  <a:srgbClr val="0D0D0D"/>
                </a:solidFill>
                <a:effectLst/>
                <a:highlight>
                  <a:srgbClr val="FFFFFF"/>
                </a:highlight>
              </a:rPr>
              <a:t>Adoption of sustainable practices is essential for addressing climate change and promoting social responsibility.</a:t>
            </a:r>
          </a:p>
          <a:p>
            <a:pPr marL="285750" indent="-285750" algn="l">
              <a:lnSpc>
                <a:spcPct val="120000"/>
              </a:lnSpc>
              <a:buFont typeface="Arial" panose="020B0604020202020204" pitchFamily="34" charset="0"/>
              <a:buChar char="•"/>
            </a:pPr>
            <a:endParaRPr lang="en-GB" sz="1400" b="0" i="0" dirty="0">
              <a:solidFill>
                <a:srgbClr val="0D0D0D"/>
              </a:solidFill>
              <a:effectLst/>
              <a:highlight>
                <a:srgbClr val="FFFFFF"/>
              </a:highlight>
            </a:endParaRPr>
          </a:p>
          <a:p>
            <a:pPr marL="285750" indent="-285750" algn="l">
              <a:lnSpc>
                <a:spcPct val="120000"/>
              </a:lnSpc>
              <a:buFont typeface="Arial" panose="020B0604020202020204" pitchFamily="34" charset="0"/>
              <a:buChar char="•"/>
            </a:pPr>
            <a:r>
              <a:rPr lang="en-GB" sz="1400" b="0" i="0" dirty="0">
                <a:solidFill>
                  <a:srgbClr val="0D0D0D"/>
                </a:solidFill>
                <a:effectLst/>
                <a:highlight>
                  <a:srgbClr val="FFFFFF"/>
                </a:highlight>
              </a:rPr>
              <a:t>Fashion brands and consumers play a crucial role in driving sustainable change in the industry.</a:t>
            </a:r>
          </a:p>
          <a:p>
            <a:endParaRPr lang="en-GB" dirty="0">
              <a:solidFill>
                <a:srgbClr val="FF0000"/>
              </a:solidFill>
            </a:endParaRP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67</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7920880"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8" name="TextBox 7">
            <a:extLst>
              <a:ext uri="{FF2B5EF4-FFF2-40B4-BE49-F238E27FC236}">
                <a16:creationId xmlns:a16="http://schemas.microsoft.com/office/drawing/2014/main" id="{78438558-244B-5520-0731-EA29CFD6BE96}"/>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905781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L4: Sustainability integration and scaling</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solidFill>
                  <a:srgbClr val="0D0D0D"/>
                </a:solidFill>
                <a:effectLst/>
                <a:latin typeface="Arial" panose="020B0604020202020204" pitchFamily="34" charset="0"/>
                <a:ea typeface="Calibri" panose="020F0502020204030204" pitchFamily="34" charset="0"/>
              </a:rPr>
              <a:t>Discussion of environmental impact</a:t>
            </a:r>
            <a:endParaRPr lang="en-GB" sz="2400" dirty="0"/>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68</a:t>
            </a:fld>
            <a:endParaRPr lang="en-GB"/>
          </a:p>
        </p:txBody>
      </p:sp>
      <p:sp>
        <p:nvSpPr>
          <p:cNvPr id="6" name="TextBox 5">
            <a:extLst>
              <a:ext uri="{FF2B5EF4-FFF2-40B4-BE49-F238E27FC236}">
                <a16:creationId xmlns:a16="http://schemas.microsoft.com/office/drawing/2014/main" id="{27BAB43E-B620-C6EF-3C9B-56F689D30D5F}"/>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371403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L4: Sustainability integration and scaling</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pPr>
              <a:lnSpc>
                <a:spcPct val="100000"/>
              </a:lnSpc>
            </a:pPr>
            <a:r>
              <a:rPr lang="en-GB" sz="2200" dirty="0">
                <a:effectLst/>
              </a:rPr>
              <a:t>Presentation on eco-friendly materials</a:t>
            </a:r>
            <a:endParaRPr lang="en-GB" sz="2200" dirty="0"/>
          </a:p>
          <a:p>
            <a:pPr>
              <a:lnSpc>
                <a:spcPct val="100000"/>
              </a:lnSpc>
            </a:pPr>
            <a:endParaRPr lang="en-GB" sz="2200" dirty="0"/>
          </a:p>
          <a:p>
            <a:pPr>
              <a:lnSpc>
                <a:spcPct val="100000"/>
              </a:lnSpc>
            </a:pPr>
            <a:r>
              <a:rPr lang="en-GB" sz="2200" b="0" dirty="0">
                <a:effectLst/>
              </a:rPr>
              <a:t>Discussion: Eco-friendly materials used in sustainable fashion, such as organic cotton, bamboo and recycled polyester. </a:t>
            </a:r>
          </a:p>
          <a:p>
            <a:pPr>
              <a:lnSpc>
                <a:spcPct val="100000"/>
              </a:lnSpc>
            </a:pPr>
            <a:endParaRPr lang="en-GB" sz="2200" b="0" dirty="0"/>
          </a:p>
          <a:p>
            <a:pPr>
              <a:lnSpc>
                <a:spcPct val="100000"/>
              </a:lnSpc>
            </a:pPr>
            <a:r>
              <a:rPr lang="en-GB" sz="2200" b="0" dirty="0"/>
              <a:t>Individually answer questions.</a:t>
            </a: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69</a:t>
            </a:fld>
            <a:endParaRPr lang="en-GB"/>
          </a:p>
        </p:txBody>
      </p:sp>
      <p:sp>
        <p:nvSpPr>
          <p:cNvPr id="2" name="TextBox 1">
            <a:extLst>
              <a:ext uri="{FF2B5EF4-FFF2-40B4-BE49-F238E27FC236}">
                <a16:creationId xmlns:a16="http://schemas.microsoft.com/office/drawing/2014/main" id="{60E5DDC4-30FC-9F87-ED80-52C46C7E1148}"/>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19998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A73E-2937-21F0-DCB1-3C05CED7534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6CCD1EF-9E58-69D2-452E-3CCB68B8BA89}"/>
              </a:ext>
            </a:extLst>
          </p:cNvPr>
          <p:cNvSpPr>
            <a:spLocks noGrp="1"/>
          </p:cNvSpPr>
          <p:nvPr>
            <p:ph type="title"/>
          </p:nvPr>
        </p:nvSpPr>
        <p:spPr>
          <a:xfrm>
            <a:off x="232950" y="249900"/>
            <a:ext cx="8437563" cy="699425"/>
          </a:xfrm>
        </p:spPr>
        <p:txBody>
          <a:bodyPr vert="horz" lIns="0" tIns="0" rIns="0" bIns="0" rtlCol="0" anchor="t" anchorCtr="0">
            <a:normAutofit/>
          </a:bodyPr>
          <a:lstStyle/>
          <a:p>
            <a:r>
              <a:rPr lang="en-GB" dirty="0"/>
              <a:t>L1: </a:t>
            </a:r>
            <a:r>
              <a:rPr lang="en-GB" sz="2000" dirty="0">
                <a:effectLst/>
                <a:ea typeface="Calibri" panose="020F0502020204030204" pitchFamily="34" charset="0"/>
                <a:cs typeface="Times New Roman" panose="02020603050405020304" pitchFamily="18" charset="0"/>
              </a:rPr>
              <a:t>Employment models: Self-employed</a:t>
            </a:r>
            <a:endParaRPr lang="en-GB" dirty="0"/>
          </a:p>
        </p:txBody>
      </p:sp>
      <p:sp>
        <p:nvSpPr>
          <p:cNvPr id="7" name="Text Placeholder 4">
            <a:extLst>
              <a:ext uri="{FF2B5EF4-FFF2-40B4-BE49-F238E27FC236}">
                <a16:creationId xmlns:a16="http://schemas.microsoft.com/office/drawing/2014/main" id="{A9CFB198-E593-4254-75C7-28628A501753}"/>
              </a:ext>
            </a:extLst>
          </p:cNvPr>
          <p:cNvSpPr txBox="1">
            <a:spLocks/>
          </p:cNvSpPr>
          <p:nvPr/>
        </p:nvSpPr>
        <p:spPr>
          <a:xfrm>
            <a:off x="233363" y="1438717"/>
            <a:ext cx="4122737" cy="3293274"/>
          </a:xfrm>
          <a:prstGeom prst="rect">
            <a:avLst/>
          </a:prstGeom>
        </p:spPr>
        <p:txBody>
          <a:bodyPr vert="horz" lIns="0" tIns="0" rIns="0" bIns="0" rtlCol="0">
            <a:normAutofit/>
          </a:bodyPr>
          <a:lstStyle>
            <a:lvl1pPr marL="0" indent="0" algn="l" defTabSz="914400" rtl="0" eaLnBrk="1" latinLnBrk="0" hangingPunct="1">
              <a:lnSpc>
                <a:spcPts val="2800"/>
              </a:lnSpc>
              <a:spcBef>
                <a:spcPts val="0"/>
              </a:spcBef>
              <a:buFont typeface="Arial" panose="020B0604020202020204" pitchFamily="34" charset="0"/>
              <a:buNone/>
              <a:defRPr sz="2700" kern="1200">
                <a:solidFill>
                  <a:schemeClr val="tx1"/>
                </a:solidFill>
                <a:latin typeface="+mn-lt"/>
                <a:ea typeface="+mn-ea"/>
                <a:cs typeface="+mn-cs"/>
              </a:defRPr>
            </a:lvl1pPr>
            <a:lvl2pPr marL="270000" indent="-270000" algn="l" defTabSz="914400" rtl="0" eaLnBrk="1" latinLnBrk="0" hangingPunct="1">
              <a:lnSpc>
                <a:spcPts val="2800"/>
              </a:lnSpc>
              <a:spcBef>
                <a:spcPts val="0"/>
              </a:spcBef>
              <a:buFont typeface="Arial" panose="020B0604020202020204" pitchFamily="34" charset="0"/>
              <a:buChar char="–"/>
              <a:defRPr sz="2700" kern="1200">
                <a:solidFill>
                  <a:schemeClr val="tx1"/>
                </a:solidFill>
                <a:latin typeface="+mn-lt"/>
                <a:ea typeface="+mn-ea"/>
                <a:cs typeface="+mn-cs"/>
              </a:defRPr>
            </a:lvl2pPr>
            <a:lvl3pPr marL="54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3pPr>
            <a:lvl4pPr marL="81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4pPr>
            <a:lvl5pPr marL="1080000" indent="-270000" algn="l" defTabSz="914400" rtl="0" eaLnBrk="1" latinLnBrk="0" hangingPunct="1">
              <a:lnSpc>
                <a:spcPts val="2800"/>
              </a:lnSpc>
              <a:spcBef>
                <a:spcPct val="200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Aft>
                <a:spcPts val="600"/>
              </a:spcAft>
            </a:pPr>
            <a:r>
              <a:rPr lang="en-GB" sz="2000" b="1" kern="1200" dirty="0">
                <a:effectLst/>
                <a:latin typeface="+mn-lt"/>
                <a:ea typeface="+mn-ea"/>
                <a:cs typeface="+mn-cs"/>
              </a:rPr>
              <a:t>Definition and characteristics of being self-employed:</a:t>
            </a:r>
          </a:p>
          <a:p>
            <a:pPr marL="285750" indent="-285750">
              <a:lnSpc>
                <a:spcPct val="120000"/>
              </a:lnSpc>
              <a:spcAft>
                <a:spcPts val="600"/>
              </a:spcAft>
              <a:buFont typeface="Arial" panose="020B0604020202020204" pitchFamily="34" charset="0"/>
              <a:buChar char="•"/>
            </a:pPr>
            <a:r>
              <a:rPr lang="en-GB" sz="2000" b="1" kern="1200" dirty="0">
                <a:effectLst/>
                <a:latin typeface="+mn-lt"/>
                <a:ea typeface="+mn-ea"/>
                <a:cs typeface="+mn-cs"/>
              </a:rPr>
              <a:t>Advantages: Autonomy, control over projects, potential for higher earnings.</a:t>
            </a:r>
          </a:p>
          <a:p>
            <a:pPr marL="285750" indent="-285750">
              <a:lnSpc>
                <a:spcPct val="120000"/>
              </a:lnSpc>
              <a:spcAft>
                <a:spcPts val="600"/>
              </a:spcAft>
              <a:buFont typeface="Arial" panose="020B0604020202020204" pitchFamily="34" charset="0"/>
              <a:buChar char="•"/>
            </a:pPr>
            <a:r>
              <a:rPr lang="en-GB" sz="2000" b="1" kern="1200" dirty="0">
                <a:effectLst/>
                <a:latin typeface="+mn-lt"/>
                <a:ea typeface="+mn-ea"/>
                <a:cs typeface="+mn-cs"/>
              </a:rPr>
              <a:t>Challenges: Financial responsibility, workload management.</a:t>
            </a:r>
          </a:p>
        </p:txBody>
      </p:sp>
      <p:sp>
        <p:nvSpPr>
          <p:cNvPr id="4" name="Slide Number Placeholder 3">
            <a:extLst>
              <a:ext uri="{FF2B5EF4-FFF2-40B4-BE49-F238E27FC236}">
                <a16:creationId xmlns:a16="http://schemas.microsoft.com/office/drawing/2014/main" id="{9ECAF7C2-B154-0CBB-D9D6-E1A7377E350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vert="horz" lIns="0" tIns="0" rIns="0" bIns="0" rtlCol="0" anchor="t" anchorCtr="0">
            <a:normAutofit/>
          </a:bodyPr>
          <a:lstStyle/>
          <a:p>
            <a:pPr>
              <a:spcAft>
                <a:spcPts val="600"/>
              </a:spcAft>
            </a:pPr>
            <a:fld id="{DA2C159E-F13C-4A85-9A41-E7669D3E0D70}" type="slidenum">
              <a:rPr lang="en-GB" smtClean="0"/>
              <a:pPr>
                <a:spcAft>
                  <a:spcPts val="600"/>
                </a:spcAft>
              </a:pPr>
              <a:t>7</a:t>
            </a:fld>
            <a:endParaRPr lang="en-GB"/>
          </a:p>
        </p:txBody>
      </p:sp>
      <p:sp>
        <p:nvSpPr>
          <p:cNvPr id="5" name="TextBox 4">
            <a:extLst>
              <a:ext uri="{FF2B5EF4-FFF2-40B4-BE49-F238E27FC236}">
                <a16:creationId xmlns:a16="http://schemas.microsoft.com/office/drawing/2014/main" id="{1204CAB5-F49C-D35B-932A-9FDB84975E51}"/>
              </a:ext>
            </a:extLst>
          </p:cNvPr>
          <p:cNvSpPr txBox="1"/>
          <p:nvPr/>
        </p:nvSpPr>
        <p:spPr>
          <a:xfrm>
            <a:off x="215902" y="4693545"/>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0383503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L4: Sustainability integration and scaling</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pPr>
              <a:lnSpc>
                <a:spcPct val="90000"/>
              </a:lnSpc>
            </a:pPr>
            <a:r>
              <a:rPr lang="en-GB" sz="2400" dirty="0">
                <a:effectLst/>
              </a:rPr>
              <a:t>Eco-friendly case stud</a:t>
            </a:r>
            <a:r>
              <a:rPr lang="en-GB" sz="2400" dirty="0"/>
              <a:t>ies</a:t>
            </a:r>
          </a:p>
          <a:p>
            <a:pPr>
              <a:lnSpc>
                <a:spcPct val="90000"/>
              </a:lnSpc>
            </a:pPr>
            <a:endParaRPr lang="en-GB" sz="2400" dirty="0"/>
          </a:p>
          <a:p>
            <a:pPr>
              <a:lnSpc>
                <a:spcPct val="120000"/>
              </a:lnSpc>
            </a:pPr>
            <a:r>
              <a:rPr lang="en-GB" sz="2400" b="0" dirty="0">
                <a:effectLst/>
              </a:rPr>
              <a:t>Working in pairs, review each of the case studies</a:t>
            </a:r>
            <a:r>
              <a:rPr lang="en-GB" sz="2400" b="0" dirty="0"/>
              <a:t> and discuss.</a:t>
            </a: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70</a:t>
            </a:fld>
            <a:endParaRPr lang="en-GB"/>
          </a:p>
        </p:txBody>
      </p:sp>
      <p:sp>
        <p:nvSpPr>
          <p:cNvPr id="7" name="TextBox 6">
            <a:extLst>
              <a:ext uri="{FF2B5EF4-FFF2-40B4-BE49-F238E27FC236}">
                <a16:creationId xmlns:a16="http://schemas.microsoft.com/office/drawing/2014/main" id="{B2712AC5-DFCA-DF6F-9C3B-781BF99F6F30}"/>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106611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L4: </a:t>
            </a:r>
            <a:r>
              <a:rPr lang="en-GB" sz="2000" dirty="0"/>
              <a:t>Sustainability integration and scaling</a:t>
            </a:r>
            <a:endParaRPr lang="en-GB" dirty="0"/>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p:txBody>
          <a:bodyPr/>
          <a:lstStyle/>
          <a:p>
            <a:r>
              <a:rPr lang="en-GB" sz="2800" dirty="0">
                <a:solidFill>
                  <a:srgbClr val="FF0000"/>
                </a:solidFill>
                <a:ea typeface="Calibri" panose="020F0502020204030204" pitchFamily="34" charset="0"/>
                <a:cs typeface="Times New Roman" panose="02020603050405020304" pitchFamily="18" charset="0"/>
              </a:rPr>
              <a:t>C</a:t>
            </a:r>
            <a:r>
              <a:rPr lang="en-GB" sz="2800" dirty="0">
                <a:solidFill>
                  <a:srgbClr val="FF0000"/>
                </a:solidFill>
                <a:effectLst/>
                <a:ea typeface="Calibri" panose="020F0502020204030204" pitchFamily="34" charset="0"/>
                <a:cs typeface="Times New Roman" panose="02020603050405020304" pitchFamily="18" charset="0"/>
              </a:rPr>
              <a:t>osts of implementing sustainable practices: </a:t>
            </a:r>
          </a:p>
          <a:p>
            <a:endParaRPr lang="en-GB" dirty="0">
              <a:solidFill>
                <a:srgbClr val="FF0000"/>
              </a:solidFill>
            </a:endParaRPr>
          </a:p>
          <a:p>
            <a:pPr lvl="1">
              <a:lnSpc>
                <a:spcPct val="120000"/>
              </a:lnSpc>
              <a:buFont typeface="Arial" panose="020B0604020202020204" pitchFamily="34" charset="0"/>
              <a:buChar char="•"/>
            </a:pPr>
            <a:r>
              <a:rPr lang="en-GB" sz="1400" dirty="0">
                <a:solidFill>
                  <a:srgbClr val="0D0D0D"/>
                </a:solidFill>
                <a:highlight>
                  <a:srgbClr val="FFFFFF"/>
                </a:highlight>
              </a:rPr>
              <a:t>i</a:t>
            </a:r>
            <a:r>
              <a:rPr lang="en-GB" sz="1400" b="0" i="0" dirty="0">
                <a:solidFill>
                  <a:srgbClr val="0D0D0D"/>
                </a:solidFill>
                <a:effectLst/>
                <a:highlight>
                  <a:srgbClr val="FFFFFF"/>
                </a:highlight>
              </a:rPr>
              <a:t>nitial investment costs</a:t>
            </a:r>
          </a:p>
          <a:p>
            <a:pPr lvl="1">
              <a:lnSpc>
                <a:spcPct val="120000"/>
              </a:lnSpc>
              <a:buFont typeface="Arial" panose="020B0604020202020204" pitchFamily="34" charset="0"/>
              <a:buChar char="•"/>
            </a:pPr>
            <a:r>
              <a:rPr lang="en-GB" sz="1400" dirty="0">
                <a:solidFill>
                  <a:srgbClr val="0D0D0D"/>
                </a:solidFill>
                <a:highlight>
                  <a:srgbClr val="FFFFFF"/>
                </a:highlight>
              </a:rPr>
              <a:t>c</a:t>
            </a:r>
            <a:r>
              <a:rPr lang="en-GB" sz="1400" b="0" i="0" dirty="0">
                <a:solidFill>
                  <a:srgbClr val="0D0D0D"/>
                </a:solidFill>
                <a:effectLst/>
                <a:highlight>
                  <a:srgbClr val="FFFFFF"/>
                </a:highlight>
              </a:rPr>
              <a:t>ertification and compliance costs</a:t>
            </a:r>
          </a:p>
          <a:p>
            <a:pPr lvl="1">
              <a:lnSpc>
                <a:spcPct val="120000"/>
              </a:lnSpc>
              <a:buFont typeface="Arial" panose="020B0604020202020204" pitchFamily="34" charset="0"/>
              <a:buChar char="•"/>
            </a:pPr>
            <a:r>
              <a:rPr lang="en-GB" sz="1400" dirty="0">
                <a:solidFill>
                  <a:srgbClr val="0D0D0D"/>
                </a:solidFill>
                <a:highlight>
                  <a:srgbClr val="FFFFFF"/>
                </a:highlight>
              </a:rPr>
              <a:t>r</a:t>
            </a:r>
            <a:r>
              <a:rPr lang="en-GB" sz="1400" b="0" i="0" dirty="0">
                <a:solidFill>
                  <a:srgbClr val="0D0D0D"/>
                </a:solidFill>
                <a:effectLst/>
                <a:highlight>
                  <a:srgbClr val="FFFFFF"/>
                </a:highlight>
              </a:rPr>
              <a:t>esearch and development expenses</a:t>
            </a:r>
          </a:p>
          <a:p>
            <a:pPr lvl="1">
              <a:lnSpc>
                <a:spcPct val="120000"/>
              </a:lnSpc>
              <a:buFont typeface="Arial" panose="020B0604020202020204" pitchFamily="34" charset="0"/>
              <a:buChar char="•"/>
            </a:pPr>
            <a:r>
              <a:rPr lang="en-GB" sz="1400" dirty="0">
                <a:solidFill>
                  <a:srgbClr val="0D0D0D"/>
                </a:solidFill>
                <a:highlight>
                  <a:srgbClr val="FFFFFF"/>
                </a:highlight>
              </a:rPr>
              <a:t>s</a:t>
            </a:r>
            <a:r>
              <a:rPr lang="en-GB" sz="1400" b="0" i="0" dirty="0">
                <a:solidFill>
                  <a:srgbClr val="0D0D0D"/>
                </a:solidFill>
                <a:effectLst/>
                <a:highlight>
                  <a:srgbClr val="FFFFFF"/>
                </a:highlight>
              </a:rPr>
              <a:t>upply chain transparency and traceability costs</a:t>
            </a:r>
          </a:p>
          <a:p>
            <a:pPr lvl="1">
              <a:lnSpc>
                <a:spcPct val="120000"/>
              </a:lnSpc>
              <a:buFont typeface="Arial" panose="020B0604020202020204" pitchFamily="34" charset="0"/>
              <a:buChar char="•"/>
            </a:pPr>
            <a:r>
              <a:rPr lang="en-GB" sz="1400" dirty="0">
                <a:solidFill>
                  <a:srgbClr val="0D0D0D"/>
                </a:solidFill>
                <a:highlight>
                  <a:srgbClr val="FFFFFF"/>
                </a:highlight>
              </a:rPr>
              <a:t>e</a:t>
            </a:r>
            <a:r>
              <a:rPr lang="en-GB" sz="1400" b="0" i="0" dirty="0">
                <a:solidFill>
                  <a:srgbClr val="0D0D0D"/>
                </a:solidFill>
                <a:effectLst/>
                <a:highlight>
                  <a:srgbClr val="FFFFFF"/>
                </a:highlight>
              </a:rPr>
              <a:t>ducation and training expenses</a:t>
            </a:r>
          </a:p>
          <a:p>
            <a:pPr lvl="1">
              <a:lnSpc>
                <a:spcPct val="120000"/>
              </a:lnSpc>
              <a:buFont typeface="Arial" panose="020B0604020202020204" pitchFamily="34" charset="0"/>
              <a:buChar char="•"/>
            </a:pPr>
            <a:r>
              <a:rPr lang="en-GB" sz="1400" dirty="0">
                <a:solidFill>
                  <a:srgbClr val="0D0D0D"/>
                </a:solidFill>
                <a:highlight>
                  <a:srgbClr val="FFFFFF"/>
                </a:highlight>
              </a:rPr>
              <a:t>m</a:t>
            </a:r>
            <a:r>
              <a:rPr lang="en-GB" sz="1400" b="0" i="0" dirty="0">
                <a:solidFill>
                  <a:srgbClr val="0D0D0D"/>
                </a:solidFill>
                <a:effectLst/>
                <a:highlight>
                  <a:srgbClr val="FFFFFF"/>
                </a:highlight>
              </a:rPr>
              <a:t>arketing and branding investments.</a:t>
            </a:r>
          </a:p>
          <a:p>
            <a:pPr lvl="1">
              <a:lnSpc>
                <a:spcPct val="120000"/>
              </a:lnSpc>
              <a:buFont typeface="Arial" panose="020B0604020202020204" pitchFamily="34" charset="0"/>
              <a:buChar char="•"/>
            </a:pPr>
            <a:endParaRPr lang="en-GB" sz="1400" dirty="0">
              <a:solidFill>
                <a:srgbClr val="0D0D0D"/>
              </a:solidFill>
              <a:highlight>
                <a:srgbClr val="FFFFFF"/>
              </a:highlight>
            </a:endParaRPr>
          </a:p>
          <a:p>
            <a:pPr marL="0" lvl="1" indent="0">
              <a:lnSpc>
                <a:spcPct val="120000"/>
              </a:lnSpc>
              <a:buNone/>
            </a:pPr>
            <a:r>
              <a:rPr lang="en-GB" sz="1400" b="0" i="0" dirty="0">
                <a:solidFill>
                  <a:srgbClr val="0D0D0D"/>
                </a:solidFill>
                <a:effectLst/>
                <a:highlight>
                  <a:srgbClr val="FFFFFF"/>
                </a:highlight>
              </a:rPr>
              <a:t>But also consider </a:t>
            </a:r>
            <a:r>
              <a:rPr lang="en-GB" sz="1400" dirty="0">
                <a:solidFill>
                  <a:srgbClr val="0D0D0D"/>
                </a:solidFill>
                <a:highlight>
                  <a:srgbClr val="FFFFFF"/>
                </a:highlight>
              </a:rPr>
              <a:t>the l</a:t>
            </a:r>
            <a:r>
              <a:rPr lang="en-GB" sz="1400" b="0" i="0" dirty="0">
                <a:solidFill>
                  <a:srgbClr val="0D0D0D"/>
                </a:solidFill>
                <a:effectLst/>
                <a:highlight>
                  <a:srgbClr val="FFFFFF"/>
                </a:highlight>
              </a:rPr>
              <a:t>ong-term benefits and cost savings.</a:t>
            </a:r>
            <a:endParaRPr lang="en-GB" dirty="0">
              <a:solidFill>
                <a:srgbClr val="FF0000"/>
              </a:solidFill>
            </a:endParaRP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71</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7920880"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8" name="TextBox 7">
            <a:extLst>
              <a:ext uri="{FF2B5EF4-FFF2-40B4-BE49-F238E27FC236}">
                <a16:creationId xmlns:a16="http://schemas.microsoft.com/office/drawing/2014/main" id="{E8CDECC8-9BF3-552C-08DF-17CFC32D902F}"/>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520800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L4: Sustainability integration and scaling</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r>
              <a:rPr lang="en-GB" sz="2400" dirty="0">
                <a:effectLst/>
              </a:rPr>
              <a:t>Presentation on scaling</a:t>
            </a:r>
          </a:p>
          <a:p>
            <a:pPr lvl="1"/>
            <a:endParaRPr lang="en-GB" sz="2400" dirty="0">
              <a:effectLst/>
            </a:endParaRPr>
          </a:p>
          <a:p>
            <a:pPr>
              <a:lnSpc>
                <a:spcPct val="120000"/>
              </a:lnSpc>
            </a:pPr>
            <a:r>
              <a:rPr lang="en-GB" sz="2400" b="0" dirty="0"/>
              <a:t>Working in groups,</a:t>
            </a:r>
            <a:r>
              <a:rPr lang="en-GB" sz="2400" b="0" dirty="0">
                <a:effectLst/>
              </a:rPr>
              <a:t> review each of the </a:t>
            </a:r>
            <a:r>
              <a:rPr lang="en-GB" sz="2400" b="0" dirty="0"/>
              <a:t>examples and answer the questions. Prepare a two-minute presentation.</a:t>
            </a: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72</a:t>
            </a:fld>
            <a:endParaRPr lang="en-GB"/>
          </a:p>
        </p:txBody>
      </p:sp>
      <p:sp>
        <p:nvSpPr>
          <p:cNvPr id="6" name="TextBox 5">
            <a:extLst>
              <a:ext uri="{FF2B5EF4-FFF2-40B4-BE49-F238E27FC236}">
                <a16:creationId xmlns:a16="http://schemas.microsoft.com/office/drawing/2014/main" id="{519308FA-B058-E815-BA79-594C69CC583A}"/>
              </a:ext>
            </a:extLst>
          </p:cNvPr>
          <p:cNvSpPr txBox="1"/>
          <p:nvPr/>
        </p:nvSpPr>
        <p:spPr>
          <a:xfrm>
            <a:off x="206814" y="4667235"/>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94821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9A421-289F-5A5A-17F9-B6864853C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B6821-171B-C782-682D-B8934CF8FDCA}"/>
              </a:ext>
            </a:extLst>
          </p:cNvPr>
          <p:cNvSpPr>
            <a:spLocks noGrp="1"/>
          </p:cNvSpPr>
          <p:nvPr>
            <p:ph type="ctrTitle"/>
          </p:nvPr>
        </p:nvSpPr>
        <p:spPr/>
        <p:txBody>
          <a:bodyPr/>
          <a:lstStyle/>
          <a:p>
            <a:r>
              <a:rPr lang="en-US" dirty="0"/>
              <a:t>05</a:t>
            </a:r>
            <a:endParaRPr lang="en-US" sz="4400" dirty="0"/>
          </a:p>
        </p:txBody>
      </p:sp>
      <p:sp>
        <p:nvSpPr>
          <p:cNvPr id="3" name="Subtitle 2">
            <a:extLst>
              <a:ext uri="{FF2B5EF4-FFF2-40B4-BE49-F238E27FC236}">
                <a16:creationId xmlns:a16="http://schemas.microsoft.com/office/drawing/2014/main" id="{429ECBA4-CDF5-78EB-E78F-09C60F7D1201}"/>
              </a:ext>
            </a:extLst>
          </p:cNvPr>
          <p:cNvSpPr>
            <a:spLocks noGrp="1"/>
          </p:cNvSpPr>
          <p:nvPr>
            <p:ph type="subTitle" idx="1"/>
          </p:nvPr>
        </p:nvSpPr>
        <p:spPr/>
        <p:txBody>
          <a:bodyPr>
            <a:normAutofit/>
          </a:bodyPr>
          <a:lstStyle/>
          <a:p>
            <a:r>
              <a:rPr lang="en-US" sz="2800"/>
              <a:t>Managing timescales</a:t>
            </a:r>
            <a:endParaRPr lang="en-US" sz="2800" dirty="0"/>
          </a:p>
        </p:txBody>
      </p:sp>
    </p:spTree>
    <p:extLst>
      <p:ext uri="{BB962C8B-B14F-4D97-AF65-F5344CB8AC3E}">
        <p14:creationId xmlns:p14="http://schemas.microsoft.com/office/powerpoint/2010/main" val="41318229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L5: Managing timescales: Scenario </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r>
              <a:rPr lang="en-GB" sz="2400" dirty="0">
                <a:effectLst/>
              </a:rPr>
              <a:t>Managing timescales scenario</a:t>
            </a:r>
            <a:endParaRPr lang="en-GB" sz="2400" dirty="0"/>
          </a:p>
          <a:p>
            <a:endParaRPr lang="en-GB" sz="2400" dirty="0"/>
          </a:p>
          <a:p>
            <a:pPr>
              <a:lnSpc>
                <a:spcPct val="120000"/>
              </a:lnSpc>
            </a:pPr>
            <a:r>
              <a:rPr lang="en-GB" sz="2400" b="0" dirty="0">
                <a:effectLst/>
              </a:rPr>
              <a:t>Read the scenario and use it to </a:t>
            </a:r>
            <a:r>
              <a:rPr lang="en-GB" sz="2400" b="0" dirty="0"/>
              <a:t>c</a:t>
            </a:r>
            <a:r>
              <a:rPr lang="en-GB" sz="2400" b="0" dirty="0">
                <a:effectLst/>
              </a:rPr>
              <a:t>omplete the activity during the lesson. </a:t>
            </a:r>
          </a:p>
          <a:p>
            <a:pPr lvl="1"/>
            <a:endParaRPr lang="en-GB" sz="2700" dirty="0">
              <a:effectLst/>
            </a:endParaRPr>
          </a:p>
          <a:p>
            <a:pPr lvl="2"/>
            <a:endParaRPr lang="en-GB" sz="2700" dirty="0"/>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74</a:t>
            </a:fld>
            <a:endParaRPr lang="en-GB"/>
          </a:p>
        </p:txBody>
      </p:sp>
      <p:sp>
        <p:nvSpPr>
          <p:cNvPr id="6" name="TextBox 5">
            <a:extLst>
              <a:ext uri="{FF2B5EF4-FFF2-40B4-BE49-F238E27FC236}">
                <a16:creationId xmlns:a16="http://schemas.microsoft.com/office/drawing/2014/main" id="{BC7077CE-87E2-8A56-0C5B-6108721E5D09}"/>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084110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L5: Managing timescales: Planner activity</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r>
              <a:rPr lang="en-GB" sz="2400" dirty="0">
                <a:effectLst/>
              </a:rPr>
              <a:t>Managing timescales</a:t>
            </a:r>
            <a:endParaRPr lang="en-GB" sz="2400" dirty="0"/>
          </a:p>
          <a:p>
            <a:endParaRPr lang="en-GB" sz="2400" dirty="0"/>
          </a:p>
          <a:p>
            <a:pPr>
              <a:lnSpc>
                <a:spcPct val="120000"/>
              </a:lnSpc>
            </a:pPr>
            <a:r>
              <a:rPr lang="en-US" sz="2400" b="0" dirty="0">
                <a:effectLst/>
              </a:rPr>
              <a:t>Use the table to undertake the activity during the lesson, focusing on planning and research.</a:t>
            </a:r>
            <a:endParaRPr lang="en-GB" sz="2400" b="0" dirty="0">
              <a:effectLst/>
            </a:endParaRPr>
          </a:p>
          <a:p>
            <a:pPr lvl="1"/>
            <a:endParaRPr lang="en-GB" sz="2500" dirty="0">
              <a:effectLst/>
            </a:endParaRPr>
          </a:p>
          <a:p>
            <a:pPr lvl="2"/>
            <a:endParaRPr lang="en-GB" sz="2500" dirty="0"/>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75</a:t>
            </a:fld>
            <a:endParaRPr lang="en-GB"/>
          </a:p>
        </p:txBody>
      </p:sp>
      <p:sp>
        <p:nvSpPr>
          <p:cNvPr id="2" name="TextBox 1">
            <a:extLst>
              <a:ext uri="{FF2B5EF4-FFF2-40B4-BE49-F238E27FC236}">
                <a16:creationId xmlns:a16="http://schemas.microsoft.com/office/drawing/2014/main" id="{0B39805D-26C3-8071-5F7F-EDF297EF8734}"/>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0352503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L5: Managing timescales: Supplier contact </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r>
              <a:rPr lang="en-GB" sz="2400" dirty="0">
                <a:effectLst/>
              </a:rPr>
              <a:t>Pricing activity</a:t>
            </a:r>
            <a:endParaRPr lang="en-GB" sz="2400" dirty="0"/>
          </a:p>
          <a:p>
            <a:endParaRPr lang="en-GB" sz="2400" dirty="0"/>
          </a:p>
          <a:p>
            <a:r>
              <a:rPr lang="en-GB" sz="2400" b="0" dirty="0">
                <a:effectLst/>
              </a:rPr>
              <a:t>Review and </a:t>
            </a:r>
            <a:r>
              <a:rPr lang="en-GB" sz="2400" b="0" dirty="0"/>
              <a:t>d</a:t>
            </a:r>
            <a:r>
              <a:rPr lang="en-GB" sz="2400" b="0" dirty="0">
                <a:effectLst/>
              </a:rPr>
              <a:t>iscuss </a:t>
            </a:r>
          </a:p>
          <a:p>
            <a:pPr lvl="1"/>
            <a:endParaRPr lang="en-GB" sz="2400" dirty="0">
              <a:effectLst/>
            </a:endParaRPr>
          </a:p>
          <a:p>
            <a:pPr>
              <a:lnSpc>
                <a:spcPct val="120000"/>
              </a:lnSpc>
            </a:pPr>
            <a:r>
              <a:rPr lang="en-GB" sz="2400" b="0" dirty="0"/>
              <a:t>R</a:t>
            </a:r>
            <a:r>
              <a:rPr lang="en-GB" sz="2400" b="0" dirty="0">
                <a:effectLst/>
              </a:rPr>
              <a:t>eview each of the </a:t>
            </a:r>
            <a:r>
              <a:rPr lang="en-GB" sz="2400" b="0" dirty="0"/>
              <a:t>examples and answer the questions.</a:t>
            </a: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76</a:t>
            </a:fld>
            <a:endParaRPr lang="en-GB"/>
          </a:p>
        </p:txBody>
      </p:sp>
      <p:sp>
        <p:nvSpPr>
          <p:cNvPr id="7" name="TextBox 6">
            <a:extLst>
              <a:ext uri="{FF2B5EF4-FFF2-40B4-BE49-F238E27FC236}">
                <a16:creationId xmlns:a16="http://schemas.microsoft.com/office/drawing/2014/main" id="{80ABB806-306D-F6DC-1CEF-42CCECB1404D}"/>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508355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L5: Managing timescales: </a:t>
            </a:r>
            <a:r>
              <a:rPr lang="en-GB" sz="2000" dirty="0"/>
              <a:t>Design and </a:t>
            </a:r>
            <a:r>
              <a:rPr lang="en-GB" dirty="0"/>
              <a:t>p</a:t>
            </a:r>
            <a:r>
              <a:rPr lang="en-GB" sz="2000" dirty="0"/>
              <a:t>rototyping</a:t>
            </a:r>
            <a:endParaRPr lang="en-GB" dirty="0"/>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p:txBody>
          <a:bodyPr/>
          <a:lstStyle/>
          <a:p>
            <a:pPr>
              <a:lnSpc>
                <a:spcPct val="120000"/>
              </a:lnSpc>
            </a:pPr>
            <a:r>
              <a:rPr lang="en-GB" sz="2800" dirty="0">
                <a:solidFill>
                  <a:srgbClr val="FF0000"/>
                </a:solidFill>
                <a:ea typeface="Calibri" panose="020F0502020204030204" pitchFamily="34" charset="0"/>
                <a:cs typeface="Times New Roman" panose="02020603050405020304" pitchFamily="18" charset="0"/>
              </a:rPr>
              <a:t>Design process and the importance of prototyping</a:t>
            </a:r>
            <a:r>
              <a:rPr lang="en-GB" sz="2800" dirty="0">
                <a:solidFill>
                  <a:srgbClr val="FF0000"/>
                </a:solidFill>
                <a:effectLst/>
                <a:ea typeface="Calibri" panose="020F0502020204030204" pitchFamily="34" charset="0"/>
                <a:cs typeface="Times New Roman" panose="02020603050405020304" pitchFamily="18" charset="0"/>
              </a:rPr>
              <a:t> </a:t>
            </a:r>
          </a:p>
          <a:p>
            <a:endParaRPr lang="en-GB" dirty="0">
              <a:solidFill>
                <a:srgbClr val="FF0000"/>
              </a:solidFill>
            </a:endParaRPr>
          </a:p>
          <a:p>
            <a:endParaRPr lang="en-GB" dirty="0">
              <a:solidFill>
                <a:srgbClr val="FF0000"/>
              </a:solidFill>
            </a:endParaRP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77</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7920880"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9" name="Rectangle 3">
            <a:extLst>
              <a:ext uri="{FF2B5EF4-FFF2-40B4-BE49-F238E27FC236}">
                <a16:creationId xmlns:a16="http://schemas.microsoft.com/office/drawing/2014/main" id="{3550E13B-72B5-DAF9-9664-1440679D9912}"/>
              </a:ext>
            </a:extLst>
          </p:cNvPr>
          <p:cNvSpPr>
            <a:spLocks noChangeArrowheads="1"/>
          </p:cNvSpPr>
          <p:nvPr/>
        </p:nvSpPr>
        <p:spPr bwMode="auto">
          <a:xfrm>
            <a:off x="179512" y="2008579"/>
            <a:ext cx="7888713" cy="2124173"/>
          </a:xfrm>
          <a:prstGeom prst="rect">
            <a:avLst/>
          </a:prstGeom>
          <a:noFill/>
          <a:ln>
            <a:noFill/>
          </a:ln>
          <a:effectLst/>
        </p:spPr>
        <p:txBody>
          <a:bodyPr vert="horz" wrap="square" lIns="91440" tIns="198375" rIns="9144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rgbClr val="0D0D0D"/>
              </a:solidFill>
              <a:effectLst/>
            </a:endParaRPr>
          </a:p>
          <a:p>
            <a:pPr marL="285750" marR="0" lvl="0" indent="-285750" algn="l" defTabSz="914400" rtl="0" eaLnBrk="0" fontAlgn="base" latinLnBrk="0" hangingPunct="0">
              <a:lnSpc>
                <a:spcPct val="120000"/>
              </a:lnSpc>
              <a:spcBef>
                <a:spcPct val="0"/>
              </a:spcBef>
              <a:spcAft>
                <a:spcPct val="0"/>
              </a:spcAft>
              <a:buClrTx/>
              <a:buSzTx/>
              <a:buFont typeface="Arial" panose="020B0604020202020204" pitchFamily="34" charset="0"/>
              <a:buChar char="•"/>
              <a:tabLst/>
            </a:pPr>
            <a:r>
              <a:rPr kumimoji="0" lang="en-GB" altLang="en-US" sz="1400" b="1" i="0" u="none" strike="noStrike" cap="none" normalizeH="0" baseline="0" dirty="0">
                <a:ln>
                  <a:noFill/>
                </a:ln>
                <a:solidFill>
                  <a:srgbClr val="0D0D0D"/>
                </a:solidFill>
                <a:effectLst/>
              </a:rPr>
              <a:t>Client consultation and research: </a:t>
            </a:r>
            <a:r>
              <a:rPr kumimoji="0" lang="en-GB" altLang="en-US" sz="1400" i="0" u="none" strike="noStrike" cap="none" normalizeH="0" baseline="0" dirty="0">
                <a:ln>
                  <a:noFill/>
                </a:ln>
                <a:solidFill>
                  <a:srgbClr val="0D0D0D"/>
                </a:solidFill>
                <a:effectLst/>
              </a:rPr>
              <a:t>Gather client requirements and conduct market research.</a:t>
            </a:r>
          </a:p>
          <a:p>
            <a:pPr marL="285750" marR="0" lvl="0" indent="-285750" algn="l" defTabSz="914400" rtl="0" eaLnBrk="0" fontAlgn="base" latinLnBrk="0" hangingPunct="0">
              <a:lnSpc>
                <a:spcPct val="12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err="1">
                <a:ln>
                  <a:noFill/>
                </a:ln>
                <a:solidFill>
                  <a:srgbClr val="0D0D0D"/>
                </a:solidFill>
                <a:effectLst/>
              </a:rPr>
              <a:t>Conceptualisation</a:t>
            </a:r>
            <a:r>
              <a:rPr kumimoji="0" lang="en-US" altLang="en-US" sz="1400" b="1" i="0" u="none" strike="noStrike" cap="none" normalizeH="0" baseline="0" dirty="0">
                <a:ln>
                  <a:noFill/>
                </a:ln>
                <a:solidFill>
                  <a:srgbClr val="0D0D0D"/>
                </a:solidFill>
                <a:effectLst/>
              </a:rPr>
              <a:t> and sketching:</a:t>
            </a:r>
            <a:r>
              <a:rPr kumimoji="0" lang="en-US" altLang="en-US" sz="1400" b="0" i="0" u="none" strike="noStrike" cap="none" normalizeH="0" baseline="0" dirty="0">
                <a:ln>
                  <a:noFill/>
                </a:ln>
                <a:solidFill>
                  <a:srgbClr val="0D0D0D"/>
                </a:solidFill>
                <a:effectLst/>
              </a:rPr>
              <a:t> Develop initial design concepts through sketching.</a:t>
            </a:r>
          </a:p>
          <a:p>
            <a:pPr marL="285750" marR="0" lvl="0" indent="-285750" algn="l" defTabSz="914400" rtl="0" eaLnBrk="0" fontAlgn="base" latinLnBrk="0" hangingPunct="0">
              <a:lnSpc>
                <a:spcPct val="12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D0D0D"/>
                </a:solidFill>
                <a:effectLst/>
              </a:rPr>
              <a:t>Technical drawings:</a:t>
            </a:r>
            <a:r>
              <a:rPr kumimoji="0" lang="en-US" altLang="en-US" sz="1400" b="0" i="0" u="none" strike="noStrike" cap="none" normalizeH="0" baseline="0" dirty="0">
                <a:ln>
                  <a:noFill/>
                </a:ln>
                <a:solidFill>
                  <a:srgbClr val="0D0D0D"/>
                </a:solidFill>
                <a:effectLst/>
              </a:rPr>
              <a:t> Create detailed technical drawings, specifying measurements and materials.</a:t>
            </a:r>
          </a:p>
          <a:p>
            <a:pPr marL="285750" marR="0" lvl="0" indent="-285750" algn="l" defTabSz="914400" rtl="0" eaLnBrk="0" fontAlgn="base" latinLnBrk="0" hangingPunct="0">
              <a:lnSpc>
                <a:spcPct val="12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D0D0D"/>
                </a:solidFill>
                <a:effectLst/>
              </a:rPr>
              <a:t>Material selection:</a:t>
            </a:r>
            <a:r>
              <a:rPr kumimoji="0" lang="en-US" altLang="en-US" sz="1400" b="0" i="0" u="none" strike="noStrike" cap="none" normalizeH="0" baseline="0" dirty="0">
                <a:ln>
                  <a:noFill/>
                </a:ln>
                <a:solidFill>
                  <a:srgbClr val="0D0D0D"/>
                </a:solidFill>
                <a:effectLst/>
              </a:rPr>
              <a:t> Source premium-quality leather from ethical suppliers.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rgbClr val="0D0D0D"/>
              </a:solidFill>
              <a:effectLst/>
              <a:latin typeface="Söhne"/>
            </a:endParaRPr>
          </a:p>
        </p:txBody>
      </p:sp>
      <p:sp>
        <p:nvSpPr>
          <p:cNvPr id="8" name="TextBox 7">
            <a:extLst>
              <a:ext uri="{FF2B5EF4-FFF2-40B4-BE49-F238E27FC236}">
                <a16:creationId xmlns:a16="http://schemas.microsoft.com/office/drawing/2014/main" id="{C0702195-9C1A-2EEA-E8FA-F98DE1EBE483}"/>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4445199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L5: Managing timescales: </a:t>
            </a:r>
            <a:r>
              <a:rPr lang="en-GB" sz="2000" dirty="0"/>
              <a:t>Design and prototyping</a:t>
            </a:r>
            <a:endParaRPr lang="en-GB" dirty="0"/>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p:txBody>
          <a:bodyPr/>
          <a:lstStyle/>
          <a:p>
            <a:pPr>
              <a:lnSpc>
                <a:spcPct val="120000"/>
              </a:lnSpc>
            </a:pPr>
            <a:r>
              <a:rPr lang="en-GB" sz="2800" dirty="0">
                <a:solidFill>
                  <a:srgbClr val="FF0000"/>
                </a:solidFill>
                <a:ea typeface="Calibri" panose="020F0502020204030204" pitchFamily="34" charset="0"/>
                <a:cs typeface="Times New Roman" panose="02020603050405020304" pitchFamily="18" charset="0"/>
              </a:rPr>
              <a:t>Design process and the importance of prototyping (continued)</a:t>
            </a:r>
            <a:r>
              <a:rPr lang="en-GB" sz="2800" dirty="0">
                <a:solidFill>
                  <a:srgbClr val="FF0000"/>
                </a:solidFill>
                <a:effectLst/>
                <a:ea typeface="Calibri" panose="020F0502020204030204" pitchFamily="34" charset="0"/>
                <a:cs typeface="Times New Roman" panose="02020603050405020304" pitchFamily="18" charset="0"/>
              </a:rPr>
              <a:t> </a:t>
            </a:r>
          </a:p>
          <a:p>
            <a:endParaRPr lang="en-GB" dirty="0">
              <a:solidFill>
                <a:srgbClr val="FF0000"/>
              </a:solidFill>
            </a:endParaRPr>
          </a:p>
          <a:p>
            <a:endParaRPr lang="en-GB" dirty="0">
              <a:solidFill>
                <a:srgbClr val="FF0000"/>
              </a:solidFill>
            </a:endParaRP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78</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7920880"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9" name="Rectangle 3">
            <a:extLst>
              <a:ext uri="{FF2B5EF4-FFF2-40B4-BE49-F238E27FC236}">
                <a16:creationId xmlns:a16="http://schemas.microsoft.com/office/drawing/2014/main" id="{3550E13B-72B5-DAF9-9664-1440679D9912}"/>
              </a:ext>
            </a:extLst>
          </p:cNvPr>
          <p:cNvSpPr>
            <a:spLocks noChangeArrowheads="1"/>
          </p:cNvSpPr>
          <p:nvPr/>
        </p:nvSpPr>
        <p:spPr bwMode="auto">
          <a:xfrm>
            <a:off x="167434" y="1962808"/>
            <a:ext cx="7860950" cy="2573527"/>
          </a:xfrm>
          <a:prstGeom prst="rect">
            <a:avLst/>
          </a:prstGeom>
          <a:noFill/>
          <a:ln>
            <a:noFill/>
          </a:ln>
          <a:effectLst/>
        </p:spPr>
        <p:txBody>
          <a:bodyPr vert="horz" wrap="square" lIns="91440" tIns="198375" rIns="91440" bIns="198375" numCol="1" anchor="ctr" anchorCtr="0" compatLnSpc="1">
            <a:prstTxWarp prst="textNoShape">
              <a:avLst/>
            </a:prstTxWarp>
            <a:spAutoFit/>
          </a:bodyPr>
          <a:lstStyle/>
          <a:p>
            <a:pPr marL="285750" marR="0" lvl="0" indent="-285750" algn="l" defTabSz="914400" rtl="0" eaLnBrk="0" fontAlgn="base" latinLnBrk="0" hangingPunct="0">
              <a:lnSpc>
                <a:spcPct val="12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D0D0D"/>
                </a:solidFill>
                <a:effectLst/>
              </a:rPr>
              <a:t>Prototyping:</a:t>
            </a:r>
            <a:r>
              <a:rPr kumimoji="0" lang="en-US" altLang="en-US" sz="1400" b="0" i="0" u="none" strike="noStrike" cap="none" normalizeH="0" baseline="0" dirty="0">
                <a:ln>
                  <a:noFill/>
                </a:ln>
                <a:solidFill>
                  <a:srgbClr val="0D0D0D"/>
                </a:solidFill>
                <a:effectLst/>
              </a:rPr>
              <a:t> Create physical mock-ups to evaluate design, functionality and quality.</a:t>
            </a:r>
          </a:p>
          <a:p>
            <a:pPr marL="285750" marR="0" lvl="0" indent="-285750" algn="l" defTabSz="914400" rtl="0" eaLnBrk="0" fontAlgn="base" latinLnBrk="0" hangingPunct="0">
              <a:lnSpc>
                <a:spcPct val="12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D0D0D"/>
                </a:solidFill>
                <a:effectLst/>
              </a:rPr>
              <a:t>Refinement and </a:t>
            </a:r>
            <a:r>
              <a:rPr kumimoji="0" lang="en-US" altLang="en-US" sz="1400" b="1" i="0" u="none" strike="noStrike" cap="none" normalizeH="0" baseline="0" dirty="0" err="1">
                <a:ln>
                  <a:noFill/>
                </a:ln>
                <a:solidFill>
                  <a:srgbClr val="0D0D0D"/>
                </a:solidFill>
                <a:effectLst/>
              </a:rPr>
              <a:t>finalisation</a:t>
            </a:r>
            <a:r>
              <a:rPr kumimoji="0" lang="en-US" altLang="en-US" sz="1400" b="1" i="0" u="none" strike="noStrike" cap="none" normalizeH="0" baseline="0" dirty="0">
                <a:ln>
                  <a:noFill/>
                </a:ln>
                <a:solidFill>
                  <a:srgbClr val="0D0D0D"/>
                </a:solidFill>
                <a:effectLst/>
              </a:rPr>
              <a:t>:</a:t>
            </a:r>
            <a:r>
              <a:rPr kumimoji="0" lang="en-US" altLang="en-US" sz="1400" b="0" i="0" u="none" strike="noStrike" cap="none" normalizeH="0" baseline="0" dirty="0">
                <a:ln>
                  <a:noFill/>
                </a:ln>
                <a:solidFill>
                  <a:srgbClr val="0D0D0D"/>
                </a:solidFill>
                <a:effectLst/>
              </a:rPr>
              <a:t> Incorporate feedback to refine the design and </a:t>
            </a:r>
            <a:r>
              <a:rPr kumimoji="0" lang="en-US" altLang="en-US" sz="1400" b="0" i="0" u="none" strike="noStrike" cap="none" normalizeH="0" baseline="0" dirty="0" err="1">
                <a:ln>
                  <a:noFill/>
                </a:ln>
                <a:solidFill>
                  <a:srgbClr val="0D0D0D"/>
                </a:solidFill>
                <a:effectLst/>
              </a:rPr>
              <a:t>finalise</a:t>
            </a:r>
            <a:r>
              <a:rPr kumimoji="0" lang="en-US" altLang="en-US" sz="1400" b="0" i="0" u="none" strike="noStrike" cap="none" normalizeH="0" baseline="0" dirty="0">
                <a:ln>
                  <a:noFill/>
                </a:ln>
                <a:solidFill>
                  <a:srgbClr val="0D0D0D"/>
                </a:solidFill>
                <a:effectLst/>
              </a:rPr>
              <a:t> specifications.</a:t>
            </a:r>
          </a:p>
          <a:p>
            <a:pPr marL="285750" marR="0" lvl="0" indent="-285750" algn="l" defTabSz="914400" rtl="0" eaLnBrk="0" fontAlgn="base" latinLnBrk="0" hangingPunct="0">
              <a:lnSpc>
                <a:spcPct val="120000"/>
              </a:lnSpc>
              <a:spcBef>
                <a:spcPct val="0"/>
              </a:spcBef>
              <a:spcAft>
                <a:spcPct val="0"/>
              </a:spcAft>
              <a:buClrTx/>
              <a:buSzTx/>
              <a:buFont typeface="Arial" panose="020B0604020202020204" pitchFamily="34" charset="0"/>
              <a:buChar char="•"/>
              <a:tabLst/>
            </a:pPr>
            <a:r>
              <a:rPr kumimoji="0" lang="en-US" altLang="en-US" sz="1400" b="1" i="0" u="none" strike="noStrike" cap="none" normalizeH="0" baseline="0" dirty="0">
                <a:ln>
                  <a:noFill/>
                </a:ln>
                <a:solidFill>
                  <a:srgbClr val="0D0D0D"/>
                </a:solidFill>
                <a:effectLst/>
              </a:rPr>
              <a:t>Production:</a:t>
            </a:r>
            <a:r>
              <a:rPr kumimoji="0" lang="en-US" altLang="en-US" sz="1400" b="0" i="0" u="none" strike="noStrike" cap="none" normalizeH="0" baseline="0" dirty="0">
                <a:ln>
                  <a:noFill/>
                </a:ln>
                <a:solidFill>
                  <a:srgbClr val="0D0D0D"/>
                </a:solidFill>
                <a:effectLst/>
              </a:rPr>
              <a:t> Move into full-scale production with approved design and specifications.</a:t>
            </a:r>
            <a:r>
              <a:rPr kumimoji="0" lang="en-US" altLang="en-US" sz="1400" b="0" i="0" u="none" strike="noStrike" cap="none" normalizeH="0" baseline="0" dirty="0">
                <a:ln>
                  <a:noFill/>
                </a:ln>
                <a:solidFill>
                  <a:schemeClr val="tx1"/>
                </a:solidFill>
                <a:effectLst/>
              </a:rPr>
              <a:t> </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endParaRPr lang="en-US" altLang="en-US" sz="1400" dirty="0"/>
          </a:p>
          <a:p>
            <a:pPr marR="0" lvl="0" algn="l" defTabSz="914400" rtl="0" eaLnBrk="0" fontAlgn="base" latinLnBrk="0" hangingPunct="0">
              <a:spcBef>
                <a:spcPct val="0"/>
              </a:spcBef>
              <a:spcAft>
                <a:spcPct val="0"/>
              </a:spcAft>
              <a:buClrTx/>
              <a:buSzTx/>
              <a:tabLst/>
            </a:pPr>
            <a:r>
              <a:rPr kumimoji="0" lang="en-US" altLang="en-US" sz="1400" b="0" i="0" u="none" strike="noStrike" cap="none" normalizeH="0" baseline="0" dirty="0">
                <a:ln>
                  <a:noFill/>
                </a:ln>
                <a:solidFill>
                  <a:schemeClr val="tx1"/>
                </a:solidFill>
                <a:effectLst/>
              </a:rPr>
              <a:t>Using </a:t>
            </a:r>
            <a:r>
              <a:rPr lang="en-GB" sz="1400" dirty="0"/>
              <a:t>Timescale management planner: Activity, estimate how long the design and prototyping phase might take </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chemeClr val="tx1"/>
              </a:solidFill>
              <a:effectLst/>
            </a:endParaRP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lang="en-US" altLang="en-US" sz="1400" dirty="0">
                <a:hlinkClick r:id="rId4"/>
              </a:rPr>
              <a:t>The creative bag-making process</a:t>
            </a:r>
            <a:endParaRPr kumimoji="0" lang="en-US" altLang="en-US" sz="14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FAB22C84-8CF0-09BD-E3FD-CBB0690A86F4}"/>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0698039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L5: Managing timescales: </a:t>
            </a:r>
            <a:r>
              <a:rPr lang="en-GB" sz="2000" dirty="0"/>
              <a:t>Design and prototyping timescales</a:t>
            </a:r>
            <a:endParaRPr lang="en-GB" dirty="0"/>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r>
              <a:rPr lang="en-GB" sz="2400" dirty="0">
                <a:effectLst/>
              </a:rPr>
              <a:t>Timescales activity</a:t>
            </a:r>
            <a:endParaRPr lang="en-GB" sz="2400" dirty="0"/>
          </a:p>
          <a:p>
            <a:endParaRPr lang="en-GB" sz="2400" dirty="0"/>
          </a:p>
          <a:p>
            <a:pPr>
              <a:lnSpc>
                <a:spcPct val="120000"/>
              </a:lnSpc>
            </a:pPr>
            <a:r>
              <a:rPr lang="en-GB" sz="2400" b="0" dirty="0">
                <a:effectLst/>
              </a:rPr>
              <a:t>Review and </a:t>
            </a:r>
            <a:r>
              <a:rPr lang="en-GB" sz="2400" b="0" dirty="0"/>
              <a:t>d</a:t>
            </a:r>
            <a:r>
              <a:rPr lang="en-GB" sz="2400" b="0" dirty="0">
                <a:effectLst/>
              </a:rPr>
              <a:t>iscuss</a:t>
            </a:r>
            <a:r>
              <a:rPr lang="en-GB" sz="2400" b="0" dirty="0"/>
              <a:t>.</a:t>
            </a:r>
            <a:r>
              <a:rPr lang="en-GB" sz="2400" b="0" dirty="0">
                <a:effectLst/>
              </a:rPr>
              <a:t> </a:t>
            </a:r>
          </a:p>
          <a:p>
            <a:pPr>
              <a:lnSpc>
                <a:spcPct val="120000"/>
              </a:lnSpc>
            </a:pPr>
            <a:r>
              <a:rPr lang="en-GB" sz="2400" b="0" dirty="0">
                <a:effectLst/>
              </a:rPr>
              <a:t>Use this example to assist with your time management.</a:t>
            </a:r>
            <a:endParaRPr lang="en-GB" sz="2400" b="0" dirty="0"/>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79</a:t>
            </a:fld>
            <a:endParaRPr lang="en-GB"/>
          </a:p>
        </p:txBody>
      </p:sp>
      <p:graphicFrame>
        <p:nvGraphicFramePr>
          <p:cNvPr id="2" name="Table 1">
            <a:extLst>
              <a:ext uri="{FF2B5EF4-FFF2-40B4-BE49-F238E27FC236}">
                <a16:creationId xmlns:a16="http://schemas.microsoft.com/office/drawing/2014/main" id="{9448AE5F-9CCA-552D-C3E7-98D63E83E085}"/>
              </a:ext>
            </a:extLst>
          </p:cNvPr>
          <p:cNvGraphicFramePr>
            <a:graphicFrameLocks noGrp="1"/>
          </p:cNvGraphicFramePr>
          <p:nvPr>
            <p:extLst>
              <p:ext uri="{D42A27DB-BD31-4B8C-83A1-F6EECF244321}">
                <p14:modId xmlns:p14="http://schemas.microsoft.com/office/powerpoint/2010/main" val="3328697647"/>
              </p:ext>
            </p:extLst>
          </p:nvPr>
        </p:nvGraphicFramePr>
        <p:xfrm>
          <a:off x="4608007" y="1141930"/>
          <a:ext cx="3312369" cy="3418233"/>
        </p:xfrm>
        <a:graphic>
          <a:graphicData uri="http://schemas.openxmlformats.org/drawingml/2006/table">
            <a:tbl>
              <a:tblPr/>
              <a:tblGrid>
                <a:gridCol w="1104123">
                  <a:extLst>
                    <a:ext uri="{9D8B030D-6E8A-4147-A177-3AD203B41FA5}">
                      <a16:colId xmlns:a16="http://schemas.microsoft.com/office/drawing/2014/main" val="1051781096"/>
                    </a:ext>
                  </a:extLst>
                </a:gridCol>
                <a:gridCol w="1104123">
                  <a:extLst>
                    <a:ext uri="{9D8B030D-6E8A-4147-A177-3AD203B41FA5}">
                      <a16:colId xmlns:a16="http://schemas.microsoft.com/office/drawing/2014/main" val="85560602"/>
                    </a:ext>
                  </a:extLst>
                </a:gridCol>
                <a:gridCol w="1104123">
                  <a:extLst>
                    <a:ext uri="{9D8B030D-6E8A-4147-A177-3AD203B41FA5}">
                      <a16:colId xmlns:a16="http://schemas.microsoft.com/office/drawing/2014/main" val="2511632503"/>
                    </a:ext>
                  </a:extLst>
                </a:gridCol>
              </a:tblGrid>
              <a:tr h="491895">
                <a:tc>
                  <a:txBody>
                    <a:bodyPr/>
                    <a:lstStyle/>
                    <a:p>
                      <a:pPr fontAlgn="b"/>
                      <a:r>
                        <a:rPr lang="en-GB" sz="1000" b="1">
                          <a:effectLst/>
                        </a:rPr>
                        <a:t>Phase</a:t>
                      </a:r>
                    </a:p>
                  </a:txBody>
                  <a:tcPr marL="49189" marR="49189" marT="24595" marB="24595" anchor="b">
                    <a:lnL w="6350" cap="flat" cmpd="sng" algn="ctr">
                      <a:solidFill>
                        <a:srgbClr val="80F4B3"/>
                      </a:solidFill>
                      <a:prstDash val="solid"/>
                      <a:round/>
                      <a:headEnd type="none" w="med" len="med"/>
                      <a:tailEnd type="none" w="med" len="med"/>
                    </a:lnL>
                    <a:lnR w="6350" cap="flat" cmpd="sng" algn="ctr">
                      <a:solidFill>
                        <a:srgbClr val="60FCB3"/>
                      </a:solidFill>
                      <a:prstDash val="solid"/>
                      <a:round/>
                      <a:headEnd type="none" w="med" len="med"/>
                      <a:tailEnd type="none" w="med" len="med"/>
                    </a:lnR>
                    <a:lnT w="6350" cap="flat" cmpd="sng" algn="ctr">
                      <a:solidFill>
                        <a:srgbClr val="80F4B3"/>
                      </a:solidFill>
                      <a:prstDash val="solid"/>
                      <a:round/>
                      <a:headEnd type="none" w="med" len="med"/>
                      <a:tailEnd type="none" w="med" len="med"/>
                    </a:lnT>
                    <a:lnB w="12700" cap="flat" cmpd="sng" algn="ctr">
                      <a:solidFill>
                        <a:srgbClr val="700AB4"/>
                      </a:solidFill>
                      <a:prstDash val="solid"/>
                      <a:round/>
                      <a:headEnd type="none" w="med" len="med"/>
                      <a:tailEnd type="none" w="med" len="med"/>
                    </a:lnB>
                    <a:solidFill>
                      <a:srgbClr val="FFFFFF"/>
                    </a:solidFill>
                  </a:tcPr>
                </a:tc>
                <a:tc>
                  <a:txBody>
                    <a:bodyPr/>
                    <a:lstStyle/>
                    <a:p>
                      <a:pPr fontAlgn="b"/>
                      <a:r>
                        <a:rPr lang="en-GB" sz="1000" b="1">
                          <a:effectLst/>
                        </a:rPr>
                        <a:t>Step</a:t>
                      </a:r>
                    </a:p>
                  </a:txBody>
                  <a:tcPr marL="49189" marR="49189" marT="24595" marB="24595" anchor="b">
                    <a:lnL w="6350" cap="flat" cmpd="sng" algn="ctr">
                      <a:solidFill>
                        <a:srgbClr val="60FCB3"/>
                      </a:solidFill>
                      <a:prstDash val="solid"/>
                      <a:round/>
                      <a:headEnd type="none" w="med" len="med"/>
                      <a:tailEnd type="none" w="med" len="med"/>
                    </a:lnL>
                    <a:lnR w="6350" cap="flat" cmpd="sng" algn="ctr">
                      <a:solidFill>
                        <a:srgbClr val="9008B4"/>
                      </a:solidFill>
                      <a:prstDash val="solid"/>
                      <a:round/>
                      <a:headEnd type="none" w="med" len="med"/>
                      <a:tailEnd type="none" w="med" len="med"/>
                    </a:lnR>
                    <a:lnT w="6350" cap="flat" cmpd="sng" algn="ctr">
                      <a:solidFill>
                        <a:srgbClr val="60FCB3"/>
                      </a:solidFill>
                      <a:prstDash val="solid"/>
                      <a:round/>
                      <a:headEnd type="none" w="med" len="med"/>
                      <a:tailEnd type="none" w="med" len="med"/>
                    </a:lnT>
                    <a:lnB w="12700" cap="flat" cmpd="sng" algn="ctr">
                      <a:solidFill>
                        <a:srgbClr val="500CB4"/>
                      </a:solidFill>
                      <a:prstDash val="solid"/>
                      <a:round/>
                      <a:headEnd type="none" w="med" len="med"/>
                      <a:tailEnd type="none" w="med" len="med"/>
                    </a:lnB>
                    <a:solidFill>
                      <a:srgbClr val="FFFFFF"/>
                    </a:solidFill>
                  </a:tcPr>
                </a:tc>
                <a:tc>
                  <a:txBody>
                    <a:bodyPr/>
                    <a:lstStyle/>
                    <a:p>
                      <a:pPr fontAlgn="b"/>
                      <a:r>
                        <a:rPr lang="en-GB" sz="1000" b="1" dirty="0">
                          <a:effectLst/>
                        </a:rPr>
                        <a:t>Time estimate (hours)</a:t>
                      </a:r>
                    </a:p>
                  </a:txBody>
                  <a:tcPr marL="49189" marR="49189" marT="24595" marB="24595" anchor="b">
                    <a:lnL w="6350" cap="flat" cmpd="sng" algn="ctr">
                      <a:solidFill>
                        <a:srgbClr val="9008B4"/>
                      </a:solidFill>
                      <a:prstDash val="solid"/>
                      <a:round/>
                      <a:headEnd type="none" w="med" len="med"/>
                      <a:tailEnd type="none" w="med" len="med"/>
                    </a:lnL>
                    <a:lnR w="6350" cap="flat" cmpd="sng" algn="ctr">
                      <a:solidFill>
                        <a:srgbClr val="9008B4"/>
                      </a:solidFill>
                      <a:prstDash val="solid"/>
                      <a:round/>
                      <a:headEnd type="none" w="med" len="med"/>
                      <a:tailEnd type="none" w="med" len="med"/>
                    </a:lnR>
                    <a:lnT w="6350" cap="flat" cmpd="sng" algn="ctr">
                      <a:solidFill>
                        <a:srgbClr val="9008B4"/>
                      </a:solidFill>
                      <a:prstDash val="solid"/>
                      <a:round/>
                      <a:headEnd type="none" w="med" len="med"/>
                      <a:tailEnd type="none" w="med" len="med"/>
                    </a:lnT>
                    <a:lnB w="12700" cap="flat" cmpd="sng" algn="ctr">
                      <a:solidFill>
                        <a:srgbClr val="B00CB4"/>
                      </a:solidFill>
                      <a:prstDash val="solid"/>
                      <a:round/>
                      <a:headEnd type="none" w="med" len="med"/>
                      <a:tailEnd type="none" w="med" len="med"/>
                    </a:lnB>
                    <a:solidFill>
                      <a:srgbClr val="FFFFFF"/>
                    </a:solidFill>
                  </a:tcPr>
                </a:tc>
                <a:extLst>
                  <a:ext uri="{0D108BD9-81ED-4DB2-BD59-A6C34878D82A}">
                    <a16:rowId xmlns:a16="http://schemas.microsoft.com/office/drawing/2014/main" val="905538071"/>
                  </a:ext>
                </a:extLst>
              </a:tr>
              <a:tr h="196758">
                <a:tc>
                  <a:txBody>
                    <a:bodyPr/>
                    <a:lstStyle/>
                    <a:p>
                      <a:pPr fontAlgn="base"/>
                      <a:r>
                        <a:rPr lang="en-GB" sz="1000">
                          <a:effectLst/>
                        </a:rPr>
                        <a:t>Design</a:t>
                      </a:r>
                    </a:p>
                  </a:txBody>
                  <a:tcPr marL="49189" marR="49189" marT="24595" marB="24595" anchor="ctr">
                    <a:lnL w="6350" cap="flat" cmpd="sng" algn="ctr">
                      <a:solidFill>
                        <a:srgbClr val="700AB4"/>
                      </a:solidFill>
                      <a:prstDash val="solid"/>
                      <a:round/>
                      <a:headEnd type="none" w="med" len="med"/>
                      <a:tailEnd type="none" w="med" len="med"/>
                    </a:lnL>
                    <a:lnR w="6350" cap="flat" cmpd="sng" algn="ctr">
                      <a:solidFill>
                        <a:srgbClr val="500CB4"/>
                      </a:solidFill>
                      <a:prstDash val="solid"/>
                      <a:round/>
                      <a:headEnd type="none" w="med" len="med"/>
                      <a:tailEnd type="none" w="med" len="med"/>
                    </a:lnR>
                    <a:lnT w="12700" cap="flat" cmpd="sng" algn="ctr">
                      <a:solidFill>
                        <a:srgbClr val="700AB4"/>
                      </a:solidFill>
                      <a:prstDash val="solid"/>
                      <a:round/>
                      <a:headEnd type="none" w="med" len="med"/>
                      <a:tailEnd type="none" w="med" len="med"/>
                    </a:lnT>
                    <a:lnB w="12700" cap="flat" cmpd="sng" algn="ctr">
                      <a:solidFill>
                        <a:srgbClr val="6014B4"/>
                      </a:solidFill>
                      <a:prstDash val="solid"/>
                      <a:round/>
                      <a:headEnd type="none" w="med" len="med"/>
                      <a:tailEnd type="none" w="med" len="med"/>
                    </a:lnB>
                    <a:solidFill>
                      <a:srgbClr val="FFFFFF"/>
                    </a:solidFill>
                  </a:tcPr>
                </a:tc>
                <a:tc>
                  <a:txBody>
                    <a:bodyPr/>
                    <a:lstStyle/>
                    <a:p>
                      <a:pPr fontAlgn="base"/>
                      <a:r>
                        <a:rPr lang="en-GB" sz="1000">
                          <a:effectLst/>
                        </a:rPr>
                        <a:t>Sketching</a:t>
                      </a:r>
                    </a:p>
                  </a:txBody>
                  <a:tcPr marL="49189" marR="49189" marT="24595" marB="24595" anchor="ctr">
                    <a:lnL w="6350" cap="flat" cmpd="sng" algn="ctr">
                      <a:solidFill>
                        <a:srgbClr val="500CB4"/>
                      </a:solidFill>
                      <a:prstDash val="solid"/>
                      <a:round/>
                      <a:headEnd type="none" w="med" len="med"/>
                      <a:tailEnd type="none" w="med" len="med"/>
                    </a:lnL>
                    <a:lnR w="6350" cap="flat" cmpd="sng" algn="ctr">
                      <a:solidFill>
                        <a:srgbClr val="B00CB4"/>
                      </a:solidFill>
                      <a:prstDash val="solid"/>
                      <a:round/>
                      <a:headEnd type="none" w="med" len="med"/>
                      <a:tailEnd type="none" w="med" len="med"/>
                    </a:lnR>
                    <a:lnT w="12700" cap="flat" cmpd="sng" algn="ctr">
                      <a:solidFill>
                        <a:srgbClr val="500CB4"/>
                      </a:solidFill>
                      <a:prstDash val="solid"/>
                      <a:round/>
                      <a:headEnd type="none" w="med" len="med"/>
                      <a:tailEnd type="none" w="med" len="med"/>
                    </a:lnT>
                    <a:lnB w="12700" cap="flat" cmpd="sng" algn="ctr">
                      <a:solidFill>
                        <a:srgbClr val="D019B4"/>
                      </a:solidFill>
                      <a:prstDash val="solid"/>
                      <a:round/>
                      <a:headEnd type="none" w="med" len="med"/>
                      <a:tailEnd type="none" w="med" len="med"/>
                    </a:lnB>
                    <a:solidFill>
                      <a:srgbClr val="FFFFFF"/>
                    </a:solidFill>
                  </a:tcPr>
                </a:tc>
                <a:tc>
                  <a:txBody>
                    <a:bodyPr/>
                    <a:lstStyle/>
                    <a:p>
                      <a:pPr fontAlgn="base"/>
                      <a:r>
                        <a:rPr lang="en-GB" sz="1000">
                          <a:effectLst/>
                        </a:rPr>
                        <a:t>2</a:t>
                      </a:r>
                    </a:p>
                  </a:txBody>
                  <a:tcPr marL="49189" marR="49189" marT="24595" marB="24595" anchor="ctr">
                    <a:lnL w="6350" cap="flat" cmpd="sng" algn="ctr">
                      <a:solidFill>
                        <a:srgbClr val="B00CB4"/>
                      </a:solidFill>
                      <a:prstDash val="solid"/>
                      <a:round/>
                      <a:headEnd type="none" w="med" len="med"/>
                      <a:tailEnd type="none" w="med" len="med"/>
                    </a:lnL>
                    <a:lnR w="6350" cap="flat" cmpd="sng" algn="ctr">
                      <a:solidFill>
                        <a:srgbClr val="B00CB4"/>
                      </a:solidFill>
                      <a:prstDash val="solid"/>
                      <a:round/>
                      <a:headEnd type="none" w="med" len="med"/>
                      <a:tailEnd type="none" w="med" len="med"/>
                    </a:lnR>
                    <a:lnT w="12700" cap="flat" cmpd="sng" algn="ctr">
                      <a:solidFill>
                        <a:srgbClr val="B00CB4"/>
                      </a:solidFill>
                      <a:prstDash val="solid"/>
                      <a:round/>
                      <a:headEnd type="none" w="med" len="med"/>
                      <a:tailEnd type="none" w="med" len="med"/>
                    </a:lnT>
                    <a:lnB w="12700" cap="flat" cmpd="sng" algn="ctr">
                      <a:solidFill>
                        <a:srgbClr val="A02BB4"/>
                      </a:solidFill>
                      <a:prstDash val="solid"/>
                      <a:round/>
                      <a:headEnd type="none" w="med" len="med"/>
                      <a:tailEnd type="none" w="med" len="med"/>
                    </a:lnB>
                    <a:solidFill>
                      <a:srgbClr val="FFFFFF"/>
                    </a:solidFill>
                  </a:tcPr>
                </a:tc>
                <a:extLst>
                  <a:ext uri="{0D108BD9-81ED-4DB2-BD59-A6C34878D82A}">
                    <a16:rowId xmlns:a16="http://schemas.microsoft.com/office/drawing/2014/main" val="2480673800"/>
                  </a:ext>
                </a:extLst>
              </a:tr>
              <a:tr h="344326">
                <a:tc>
                  <a:txBody>
                    <a:bodyPr/>
                    <a:lstStyle/>
                    <a:p>
                      <a:pPr fontAlgn="base"/>
                      <a:endParaRPr lang="en-GB" sz="1000">
                        <a:effectLst/>
                      </a:endParaRPr>
                    </a:p>
                  </a:txBody>
                  <a:tcPr marL="49189" marR="49189" marT="24595" marB="24595" anchor="ctr">
                    <a:lnL w="6350" cap="flat" cmpd="sng" algn="ctr">
                      <a:solidFill>
                        <a:srgbClr val="6014B4"/>
                      </a:solidFill>
                      <a:prstDash val="solid"/>
                      <a:round/>
                      <a:headEnd type="none" w="med" len="med"/>
                      <a:tailEnd type="none" w="med" len="med"/>
                    </a:lnL>
                    <a:lnR w="6350" cap="flat" cmpd="sng" algn="ctr">
                      <a:solidFill>
                        <a:srgbClr val="D019B4"/>
                      </a:solidFill>
                      <a:prstDash val="solid"/>
                      <a:round/>
                      <a:headEnd type="none" w="med" len="med"/>
                      <a:tailEnd type="none" w="med" len="med"/>
                    </a:lnR>
                    <a:lnT w="12700" cap="flat" cmpd="sng" algn="ctr">
                      <a:solidFill>
                        <a:srgbClr val="6014B4"/>
                      </a:solidFill>
                      <a:prstDash val="solid"/>
                      <a:round/>
                      <a:headEnd type="none" w="med" len="med"/>
                      <a:tailEnd type="none" w="med" len="med"/>
                    </a:lnT>
                    <a:lnB w="12700" cap="flat" cmpd="sng" algn="ctr">
                      <a:solidFill>
                        <a:srgbClr val="500FB4"/>
                      </a:solidFill>
                      <a:prstDash val="solid"/>
                      <a:round/>
                      <a:headEnd type="none" w="med" len="med"/>
                      <a:tailEnd type="none" w="med" len="med"/>
                    </a:lnB>
                    <a:solidFill>
                      <a:srgbClr val="FFFFFF"/>
                    </a:solidFill>
                  </a:tcPr>
                </a:tc>
                <a:tc>
                  <a:txBody>
                    <a:bodyPr/>
                    <a:lstStyle/>
                    <a:p>
                      <a:pPr fontAlgn="base"/>
                      <a:r>
                        <a:rPr lang="en-GB" sz="1000" dirty="0">
                          <a:effectLst/>
                        </a:rPr>
                        <a:t>Technical drawings</a:t>
                      </a:r>
                    </a:p>
                  </a:txBody>
                  <a:tcPr marL="49189" marR="49189" marT="24595" marB="24595" anchor="ctr">
                    <a:lnL w="6350" cap="flat" cmpd="sng" algn="ctr">
                      <a:solidFill>
                        <a:srgbClr val="D019B4"/>
                      </a:solidFill>
                      <a:prstDash val="solid"/>
                      <a:round/>
                      <a:headEnd type="none" w="med" len="med"/>
                      <a:tailEnd type="none" w="med" len="med"/>
                    </a:lnL>
                    <a:lnR w="6350" cap="flat" cmpd="sng" algn="ctr">
                      <a:solidFill>
                        <a:srgbClr val="A02BB4"/>
                      </a:solidFill>
                      <a:prstDash val="solid"/>
                      <a:round/>
                      <a:headEnd type="none" w="med" len="med"/>
                      <a:tailEnd type="none" w="med" len="med"/>
                    </a:lnR>
                    <a:lnT w="12700" cap="flat" cmpd="sng" algn="ctr">
                      <a:solidFill>
                        <a:srgbClr val="D019B4"/>
                      </a:solidFill>
                      <a:prstDash val="solid"/>
                      <a:round/>
                      <a:headEnd type="none" w="med" len="med"/>
                      <a:tailEnd type="none" w="med" len="med"/>
                    </a:lnT>
                    <a:lnB w="12700" cap="flat" cmpd="sng" algn="ctr">
                      <a:solidFill>
                        <a:srgbClr val="F029B4"/>
                      </a:solidFill>
                      <a:prstDash val="solid"/>
                      <a:round/>
                      <a:headEnd type="none" w="med" len="med"/>
                      <a:tailEnd type="none" w="med" len="med"/>
                    </a:lnB>
                    <a:solidFill>
                      <a:srgbClr val="FFFFFF"/>
                    </a:solidFill>
                  </a:tcPr>
                </a:tc>
                <a:tc>
                  <a:txBody>
                    <a:bodyPr/>
                    <a:lstStyle/>
                    <a:p>
                      <a:pPr fontAlgn="base"/>
                      <a:r>
                        <a:rPr lang="en-GB" sz="1000">
                          <a:effectLst/>
                        </a:rPr>
                        <a:t>4</a:t>
                      </a:r>
                    </a:p>
                  </a:txBody>
                  <a:tcPr marL="49189" marR="49189" marT="24595" marB="24595" anchor="ctr">
                    <a:lnL w="6350" cap="flat" cmpd="sng" algn="ctr">
                      <a:solidFill>
                        <a:srgbClr val="A02BB4"/>
                      </a:solidFill>
                      <a:prstDash val="solid"/>
                      <a:round/>
                      <a:headEnd type="none" w="med" len="med"/>
                      <a:tailEnd type="none" w="med" len="med"/>
                    </a:lnL>
                    <a:lnR w="6350" cap="flat" cmpd="sng" algn="ctr">
                      <a:solidFill>
                        <a:srgbClr val="A02BB4"/>
                      </a:solidFill>
                      <a:prstDash val="solid"/>
                      <a:round/>
                      <a:headEnd type="none" w="med" len="med"/>
                      <a:tailEnd type="none" w="med" len="med"/>
                    </a:lnR>
                    <a:lnT w="12700" cap="flat" cmpd="sng" algn="ctr">
                      <a:solidFill>
                        <a:srgbClr val="A02BB4"/>
                      </a:solidFill>
                      <a:prstDash val="solid"/>
                      <a:round/>
                      <a:headEnd type="none" w="med" len="med"/>
                      <a:tailEnd type="none" w="med" len="med"/>
                    </a:lnT>
                    <a:lnB w="12700" cap="flat" cmpd="sng" algn="ctr">
                      <a:solidFill>
                        <a:srgbClr val="D025B4"/>
                      </a:solidFill>
                      <a:prstDash val="solid"/>
                      <a:round/>
                      <a:headEnd type="none" w="med" len="med"/>
                      <a:tailEnd type="none" w="med" len="med"/>
                    </a:lnB>
                    <a:solidFill>
                      <a:srgbClr val="FFFFFF"/>
                    </a:solidFill>
                  </a:tcPr>
                </a:tc>
                <a:extLst>
                  <a:ext uri="{0D108BD9-81ED-4DB2-BD59-A6C34878D82A}">
                    <a16:rowId xmlns:a16="http://schemas.microsoft.com/office/drawing/2014/main" val="1914742492"/>
                  </a:ext>
                </a:extLst>
              </a:tr>
              <a:tr h="344326">
                <a:tc>
                  <a:txBody>
                    <a:bodyPr/>
                    <a:lstStyle/>
                    <a:p>
                      <a:pPr fontAlgn="base"/>
                      <a:endParaRPr lang="en-GB" sz="1000">
                        <a:effectLst/>
                      </a:endParaRPr>
                    </a:p>
                  </a:txBody>
                  <a:tcPr marL="49189" marR="49189" marT="24595" marB="24595" anchor="ctr">
                    <a:lnL w="6350" cap="flat" cmpd="sng" algn="ctr">
                      <a:solidFill>
                        <a:srgbClr val="500FB4"/>
                      </a:solidFill>
                      <a:prstDash val="solid"/>
                      <a:round/>
                      <a:headEnd type="none" w="med" len="med"/>
                      <a:tailEnd type="none" w="med" len="med"/>
                    </a:lnL>
                    <a:lnR w="6350" cap="flat" cmpd="sng" algn="ctr">
                      <a:solidFill>
                        <a:srgbClr val="F029B4"/>
                      </a:solidFill>
                      <a:prstDash val="solid"/>
                      <a:round/>
                      <a:headEnd type="none" w="med" len="med"/>
                      <a:tailEnd type="none" w="med" len="med"/>
                    </a:lnR>
                    <a:lnT w="12700" cap="flat" cmpd="sng" algn="ctr">
                      <a:solidFill>
                        <a:srgbClr val="500FB4"/>
                      </a:solidFill>
                      <a:prstDash val="solid"/>
                      <a:round/>
                      <a:headEnd type="none" w="med" len="med"/>
                      <a:tailEnd type="none" w="med" len="med"/>
                    </a:lnT>
                    <a:lnB w="12700" cap="flat" cmpd="sng" algn="ctr">
                      <a:solidFill>
                        <a:srgbClr val="5018B4"/>
                      </a:solidFill>
                      <a:prstDash val="solid"/>
                      <a:round/>
                      <a:headEnd type="none" w="med" len="med"/>
                      <a:tailEnd type="none" w="med" len="med"/>
                    </a:lnB>
                    <a:solidFill>
                      <a:srgbClr val="FFFFFF"/>
                    </a:solidFill>
                  </a:tcPr>
                </a:tc>
                <a:tc>
                  <a:txBody>
                    <a:bodyPr/>
                    <a:lstStyle/>
                    <a:p>
                      <a:pPr fontAlgn="base"/>
                      <a:r>
                        <a:rPr lang="en-GB" sz="1000" dirty="0">
                          <a:effectLst/>
                        </a:rPr>
                        <a:t>Material selection</a:t>
                      </a:r>
                    </a:p>
                  </a:txBody>
                  <a:tcPr marL="49189" marR="49189" marT="24595" marB="24595" anchor="ctr">
                    <a:lnL w="6350" cap="flat" cmpd="sng" algn="ctr">
                      <a:solidFill>
                        <a:srgbClr val="F029B4"/>
                      </a:solidFill>
                      <a:prstDash val="solid"/>
                      <a:round/>
                      <a:headEnd type="none" w="med" len="med"/>
                      <a:tailEnd type="none" w="med" len="med"/>
                    </a:lnL>
                    <a:lnR w="6350" cap="flat" cmpd="sng" algn="ctr">
                      <a:solidFill>
                        <a:srgbClr val="D025B4"/>
                      </a:solidFill>
                      <a:prstDash val="solid"/>
                      <a:round/>
                      <a:headEnd type="none" w="med" len="med"/>
                      <a:tailEnd type="none" w="med" len="med"/>
                    </a:lnR>
                    <a:lnT w="12700" cap="flat" cmpd="sng" algn="ctr">
                      <a:solidFill>
                        <a:srgbClr val="F029B4"/>
                      </a:solidFill>
                      <a:prstDash val="solid"/>
                      <a:round/>
                      <a:headEnd type="none" w="med" len="med"/>
                      <a:tailEnd type="none" w="med" len="med"/>
                    </a:lnT>
                    <a:lnB w="12700" cap="flat" cmpd="sng" algn="ctr">
                      <a:solidFill>
                        <a:srgbClr val="F029B4"/>
                      </a:solidFill>
                      <a:prstDash val="solid"/>
                      <a:round/>
                      <a:headEnd type="none" w="med" len="med"/>
                      <a:tailEnd type="none" w="med" len="med"/>
                    </a:lnB>
                    <a:solidFill>
                      <a:srgbClr val="FFFFFF"/>
                    </a:solidFill>
                  </a:tcPr>
                </a:tc>
                <a:tc>
                  <a:txBody>
                    <a:bodyPr/>
                    <a:lstStyle/>
                    <a:p>
                      <a:pPr fontAlgn="base"/>
                      <a:r>
                        <a:rPr lang="en-GB" sz="1000">
                          <a:effectLst/>
                        </a:rPr>
                        <a:t>1</a:t>
                      </a:r>
                    </a:p>
                  </a:txBody>
                  <a:tcPr marL="49189" marR="49189" marT="24595" marB="24595" anchor="ctr">
                    <a:lnL w="6350" cap="flat" cmpd="sng" algn="ctr">
                      <a:solidFill>
                        <a:srgbClr val="D025B4"/>
                      </a:solidFill>
                      <a:prstDash val="solid"/>
                      <a:round/>
                      <a:headEnd type="none" w="med" len="med"/>
                      <a:tailEnd type="none" w="med" len="med"/>
                    </a:lnL>
                    <a:lnR w="6350" cap="flat" cmpd="sng" algn="ctr">
                      <a:solidFill>
                        <a:srgbClr val="D025B4"/>
                      </a:solidFill>
                      <a:prstDash val="solid"/>
                      <a:round/>
                      <a:headEnd type="none" w="med" len="med"/>
                      <a:tailEnd type="none" w="med" len="med"/>
                    </a:lnR>
                    <a:lnT w="12700" cap="flat" cmpd="sng" algn="ctr">
                      <a:solidFill>
                        <a:srgbClr val="D025B4"/>
                      </a:solidFill>
                      <a:prstDash val="solid"/>
                      <a:round/>
                      <a:headEnd type="none" w="med" len="med"/>
                      <a:tailEnd type="none" w="med" len="med"/>
                    </a:lnT>
                    <a:lnB w="12700" cap="flat" cmpd="sng" algn="ctr">
                      <a:solidFill>
                        <a:srgbClr val="B036B4"/>
                      </a:solidFill>
                      <a:prstDash val="solid"/>
                      <a:round/>
                      <a:headEnd type="none" w="med" len="med"/>
                      <a:tailEnd type="none" w="med" len="med"/>
                    </a:lnB>
                    <a:solidFill>
                      <a:srgbClr val="FFFFFF"/>
                    </a:solidFill>
                  </a:tcPr>
                </a:tc>
                <a:extLst>
                  <a:ext uri="{0D108BD9-81ED-4DB2-BD59-A6C34878D82A}">
                    <a16:rowId xmlns:a16="http://schemas.microsoft.com/office/drawing/2014/main" val="1239027397"/>
                  </a:ext>
                </a:extLst>
              </a:tr>
              <a:tr h="491895">
                <a:tc>
                  <a:txBody>
                    <a:bodyPr/>
                    <a:lstStyle/>
                    <a:p>
                      <a:pPr fontAlgn="base"/>
                      <a:r>
                        <a:rPr lang="en-GB" sz="1000" b="1">
                          <a:effectLst/>
                        </a:rPr>
                        <a:t>Total Design Time</a:t>
                      </a:r>
                      <a:endParaRPr lang="en-GB" sz="1000">
                        <a:effectLst/>
                      </a:endParaRPr>
                    </a:p>
                  </a:txBody>
                  <a:tcPr marL="49189" marR="49189" marT="24595" marB="24595" anchor="ctr">
                    <a:lnL w="6350" cap="flat" cmpd="sng" algn="ctr">
                      <a:solidFill>
                        <a:srgbClr val="5018B4"/>
                      </a:solidFill>
                      <a:prstDash val="solid"/>
                      <a:round/>
                      <a:headEnd type="none" w="med" len="med"/>
                      <a:tailEnd type="none" w="med" len="med"/>
                    </a:lnL>
                    <a:lnR w="6350" cap="flat" cmpd="sng" algn="ctr">
                      <a:solidFill>
                        <a:srgbClr val="F029B4"/>
                      </a:solidFill>
                      <a:prstDash val="solid"/>
                      <a:round/>
                      <a:headEnd type="none" w="med" len="med"/>
                      <a:tailEnd type="none" w="med" len="med"/>
                    </a:lnR>
                    <a:lnT w="12700" cap="flat" cmpd="sng" algn="ctr">
                      <a:solidFill>
                        <a:srgbClr val="5018B4"/>
                      </a:solidFill>
                      <a:prstDash val="solid"/>
                      <a:round/>
                      <a:headEnd type="none" w="med" len="med"/>
                      <a:tailEnd type="none" w="med" len="med"/>
                    </a:lnT>
                    <a:lnB w="12700" cap="flat" cmpd="sng" algn="ctr">
                      <a:solidFill>
                        <a:srgbClr val="B01BB4"/>
                      </a:solidFill>
                      <a:prstDash val="solid"/>
                      <a:round/>
                      <a:headEnd type="none" w="med" len="med"/>
                      <a:tailEnd type="none" w="med" len="med"/>
                    </a:lnB>
                    <a:solidFill>
                      <a:srgbClr val="FFFFFF"/>
                    </a:solidFill>
                  </a:tcPr>
                </a:tc>
                <a:tc>
                  <a:txBody>
                    <a:bodyPr/>
                    <a:lstStyle/>
                    <a:p>
                      <a:pPr fontAlgn="base"/>
                      <a:endParaRPr lang="en-GB" sz="1000">
                        <a:effectLst/>
                      </a:endParaRPr>
                    </a:p>
                  </a:txBody>
                  <a:tcPr marL="49189" marR="49189" marT="24595" marB="24595" anchor="ctr">
                    <a:lnL w="6350" cap="flat" cmpd="sng" algn="ctr">
                      <a:solidFill>
                        <a:srgbClr val="F029B4"/>
                      </a:solidFill>
                      <a:prstDash val="solid"/>
                      <a:round/>
                      <a:headEnd type="none" w="med" len="med"/>
                      <a:tailEnd type="none" w="med" len="med"/>
                    </a:lnL>
                    <a:lnR w="6350" cap="flat" cmpd="sng" algn="ctr">
                      <a:solidFill>
                        <a:srgbClr val="B036B4"/>
                      </a:solidFill>
                      <a:prstDash val="solid"/>
                      <a:round/>
                      <a:headEnd type="none" w="med" len="med"/>
                      <a:tailEnd type="none" w="med" len="med"/>
                    </a:lnR>
                    <a:lnT w="12700" cap="flat" cmpd="sng" algn="ctr">
                      <a:solidFill>
                        <a:srgbClr val="F029B4"/>
                      </a:solidFill>
                      <a:prstDash val="solid"/>
                      <a:round/>
                      <a:headEnd type="none" w="med" len="med"/>
                      <a:tailEnd type="none" w="med" len="med"/>
                    </a:lnT>
                    <a:lnB w="12700" cap="flat" cmpd="sng" algn="ctr">
                      <a:solidFill>
                        <a:srgbClr val="F035B4"/>
                      </a:solidFill>
                      <a:prstDash val="solid"/>
                      <a:round/>
                      <a:headEnd type="none" w="med" len="med"/>
                      <a:tailEnd type="none" w="med" len="med"/>
                    </a:lnB>
                    <a:solidFill>
                      <a:srgbClr val="FFFFFF"/>
                    </a:solidFill>
                  </a:tcPr>
                </a:tc>
                <a:tc>
                  <a:txBody>
                    <a:bodyPr/>
                    <a:lstStyle/>
                    <a:p>
                      <a:pPr fontAlgn="base"/>
                      <a:r>
                        <a:rPr lang="en-GB" sz="1000" b="1">
                          <a:effectLst/>
                        </a:rPr>
                        <a:t>7</a:t>
                      </a:r>
                      <a:endParaRPr lang="en-GB" sz="1000">
                        <a:effectLst/>
                      </a:endParaRPr>
                    </a:p>
                  </a:txBody>
                  <a:tcPr marL="49189" marR="49189" marT="24595" marB="24595" anchor="ctr">
                    <a:lnL w="6350" cap="flat" cmpd="sng" algn="ctr">
                      <a:solidFill>
                        <a:srgbClr val="B036B4"/>
                      </a:solidFill>
                      <a:prstDash val="solid"/>
                      <a:round/>
                      <a:headEnd type="none" w="med" len="med"/>
                      <a:tailEnd type="none" w="med" len="med"/>
                    </a:lnL>
                    <a:lnR w="6350" cap="flat" cmpd="sng" algn="ctr">
                      <a:solidFill>
                        <a:srgbClr val="B036B4"/>
                      </a:solidFill>
                      <a:prstDash val="solid"/>
                      <a:round/>
                      <a:headEnd type="none" w="med" len="med"/>
                      <a:tailEnd type="none" w="med" len="med"/>
                    </a:lnR>
                    <a:lnT w="12700" cap="flat" cmpd="sng" algn="ctr">
                      <a:solidFill>
                        <a:srgbClr val="B036B4"/>
                      </a:solidFill>
                      <a:prstDash val="solid"/>
                      <a:round/>
                      <a:headEnd type="none" w="med" len="med"/>
                      <a:tailEnd type="none" w="med" len="med"/>
                    </a:lnT>
                    <a:lnB w="12700" cap="flat" cmpd="sng" algn="ctr">
                      <a:solidFill>
                        <a:srgbClr val="D03DB4"/>
                      </a:solidFill>
                      <a:prstDash val="solid"/>
                      <a:round/>
                      <a:headEnd type="none" w="med" len="med"/>
                      <a:tailEnd type="none" w="med" len="med"/>
                    </a:lnB>
                    <a:solidFill>
                      <a:srgbClr val="FFFFFF"/>
                    </a:solidFill>
                  </a:tcPr>
                </a:tc>
                <a:extLst>
                  <a:ext uri="{0D108BD9-81ED-4DB2-BD59-A6C34878D82A}">
                    <a16:rowId xmlns:a16="http://schemas.microsoft.com/office/drawing/2014/main" val="3822083432"/>
                  </a:ext>
                </a:extLst>
              </a:tr>
              <a:tr h="344326">
                <a:tc>
                  <a:txBody>
                    <a:bodyPr/>
                    <a:lstStyle/>
                    <a:p>
                      <a:pPr fontAlgn="base"/>
                      <a:r>
                        <a:rPr lang="en-GB" sz="1000">
                          <a:effectLst/>
                        </a:rPr>
                        <a:t>Prototyping</a:t>
                      </a:r>
                    </a:p>
                  </a:txBody>
                  <a:tcPr marL="49189" marR="49189" marT="24595" marB="24595" anchor="ctr">
                    <a:lnL w="6350" cap="flat" cmpd="sng" algn="ctr">
                      <a:solidFill>
                        <a:srgbClr val="B01BB4"/>
                      </a:solidFill>
                      <a:prstDash val="solid"/>
                      <a:round/>
                      <a:headEnd type="none" w="med" len="med"/>
                      <a:tailEnd type="none" w="med" len="med"/>
                    </a:lnL>
                    <a:lnR w="6350" cap="flat" cmpd="sng" algn="ctr">
                      <a:solidFill>
                        <a:srgbClr val="F035B4"/>
                      </a:solidFill>
                      <a:prstDash val="solid"/>
                      <a:round/>
                      <a:headEnd type="none" w="med" len="med"/>
                      <a:tailEnd type="none" w="med" len="med"/>
                    </a:lnR>
                    <a:lnT w="12700" cap="flat" cmpd="sng" algn="ctr">
                      <a:solidFill>
                        <a:srgbClr val="B01BB4"/>
                      </a:solidFill>
                      <a:prstDash val="solid"/>
                      <a:round/>
                      <a:headEnd type="none" w="med" len="med"/>
                      <a:tailEnd type="none" w="med" len="med"/>
                    </a:lnT>
                    <a:lnB w="12700" cap="flat" cmpd="sng" algn="ctr">
                      <a:solidFill>
                        <a:srgbClr val="F026B4"/>
                      </a:solidFill>
                      <a:prstDash val="solid"/>
                      <a:round/>
                      <a:headEnd type="none" w="med" len="med"/>
                      <a:tailEnd type="none" w="med" len="med"/>
                    </a:lnB>
                    <a:solidFill>
                      <a:srgbClr val="FFFFFF"/>
                    </a:solidFill>
                  </a:tcPr>
                </a:tc>
                <a:tc>
                  <a:txBody>
                    <a:bodyPr/>
                    <a:lstStyle/>
                    <a:p>
                      <a:pPr fontAlgn="base"/>
                      <a:r>
                        <a:rPr lang="en-GB" sz="1000" dirty="0">
                          <a:effectLst/>
                        </a:rPr>
                        <a:t>Material sourcing</a:t>
                      </a:r>
                    </a:p>
                  </a:txBody>
                  <a:tcPr marL="49189" marR="49189" marT="24595" marB="24595" anchor="ctr">
                    <a:lnL w="6350" cap="flat" cmpd="sng" algn="ctr">
                      <a:solidFill>
                        <a:srgbClr val="F035B4"/>
                      </a:solidFill>
                      <a:prstDash val="solid"/>
                      <a:round/>
                      <a:headEnd type="none" w="med" len="med"/>
                      <a:tailEnd type="none" w="med" len="med"/>
                    </a:lnL>
                    <a:lnR w="6350" cap="flat" cmpd="sng" algn="ctr">
                      <a:solidFill>
                        <a:srgbClr val="D03DB4"/>
                      </a:solidFill>
                      <a:prstDash val="solid"/>
                      <a:round/>
                      <a:headEnd type="none" w="med" len="med"/>
                      <a:tailEnd type="none" w="med" len="med"/>
                    </a:lnR>
                    <a:lnT w="12700" cap="flat" cmpd="sng" algn="ctr">
                      <a:solidFill>
                        <a:srgbClr val="F035B4"/>
                      </a:solidFill>
                      <a:prstDash val="solid"/>
                      <a:round/>
                      <a:headEnd type="none" w="med" len="med"/>
                      <a:tailEnd type="none" w="med" len="med"/>
                    </a:lnT>
                    <a:lnB w="12700" cap="flat" cmpd="sng" algn="ctr">
                      <a:solidFill>
                        <a:srgbClr val="2036B4"/>
                      </a:solidFill>
                      <a:prstDash val="solid"/>
                      <a:round/>
                      <a:headEnd type="none" w="med" len="med"/>
                      <a:tailEnd type="none" w="med" len="med"/>
                    </a:lnB>
                    <a:solidFill>
                      <a:srgbClr val="FFFFFF"/>
                    </a:solidFill>
                  </a:tcPr>
                </a:tc>
                <a:tc>
                  <a:txBody>
                    <a:bodyPr/>
                    <a:lstStyle/>
                    <a:p>
                      <a:pPr fontAlgn="base"/>
                      <a:r>
                        <a:rPr lang="en-GB" sz="1000">
                          <a:effectLst/>
                        </a:rPr>
                        <a:t>3</a:t>
                      </a:r>
                    </a:p>
                  </a:txBody>
                  <a:tcPr marL="49189" marR="49189" marT="24595" marB="24595" anchor="ctr">
                    <a:lnL w="6350" cap="flat" cmpd="sng" algn="ctr">
                      <a:solidFill>
                        <a:srgbClr val="D03DB4"/>
                      </a:solidFill>
                      <a:prstDash val="solid"/>
                      <a:round/>
                      <a:headEnd type="none" w="med" len="med"/>
                      <a:tailEnd type="none" w="med" len="med"/>
                    </a:lnL>
                    <a:lnR w="6350" cap="flat" cmpd="sng" algn="ctr">
                      <a:solidFill>
                        <a:srgbClr val="D03DB4"/>
                      </a:solidFill>
                      <a:prstDash val="solid"/>
                      <a:round/>
                      <a:headEnd type="none" w="med" len="med"/>
                      <a:tailEnd type="none" w="med" len="med"/>
                    </a:lnR>
                    <a:lnT w="12700" cap="flat" cmpd="sng" algn="ctr">
                      <a:solidFill>
                        <a:srgbClr val="D03DB4"/>
                      </a:solidFill>
                      <a:prstDash val="solid"/>
                      <a:round/>
                      <a:headEnd type="none" w="med" len="med"/>
                      <a:tailEnd type="none" w="med" len="med"/>
                    </a:lnT>
                    <a:lnB w="12700" cap="flat" cmpd="sng" algn="ctr">
                      <a:solidFill>
                        <a:srgbClr val="003EB4"/>
                      </a:solidFill>
                      <a:prstDash val="solid"/>
                      <a:round/>
                      <a:headEnd type="none" w="med" len="med"/>
                      <a:tailEnd type="none" w="med" len="med"/>
                    </a:lnB>
                    <a:solidFill>
                      <a:srgbClr val="FFFFFF"/>
                    </a:solidFill>
                  </a:tcPr>
                </a:tc>
                <a:extLst>
                  <a:ext uri="{0D108BD9-81ED-4DB2-BD59-A6C34878D82A}">
                    <a16:rowId xmlns:a16="http://schemas.microsoft.com/office/drawing/2014/main" val="1497578930"/>
                  </a:ext>
                </a:extLst>
              </a:tr>
              <a:tr h="344326">
                <a:tc>
                  <a:txBody>
                    <a:bodyPr/>
                    <a:lstStyle/>
                    <a:p>
                      <a:pPr fontAlgn="base"/>
                      <a:endParaRPr lang="en-GB" sz="1000">
                        <a:effectLst/>
                      </a:endParaRPr>
                    </a:p>
                  </a:txBody>
                  <a:tcPr marL="49189" marR="49189" marT="24595" marB="24595" anchor="ctr">
                    <a:lnL w="6350" cap="flat" cmpd="sng" algn="ctr">
                      <a:solidFill>
                        <a:srgbClr val="F026B4"/>
                      </a:solidFill>
                      <a:prstDash val="solid"/>
                      <a:round/>
                      <a:headEnd type="none" w="med" len="med"/>
                      <a:tailEnd type="none" w="med" len="med"/>
                    </a:lnL>
                    <a:lnR w="6350" cap="flat" cmpd="sng" algn="ctr">
                      <a:solidFill>
                        <a:srgbClr val="2036B4"/>
                      </a:solidFill>
                      <a:prstDash val="solid"/>
                      <a:round/>
                      <a:headEnd type="none" w="med" len="med"/>
                      <a:tailEnd type="none" w="med" len="med"/>
                    </a:lnR>
                    <a:lnT w="12700" cap="flat" cmpd="sng" algn="ctr">
                      <a:solidFill>
                        <a:srgbClr val="F026B4"/>
                      </a:solidFill>
                      <a:prstDash val="solid"/>
                      <a:round/>
                      <a:headEnd type="none" w="med" len="med"/>
                      <a:tailEnd type="none" w="med" len="med"/>
                    </a:lnT>
                    <a:lnB w="12700" cap="flat" cmpd="sng" algn="ctr">
                      <a:solidFill>
                        <a:srgbClr val="202DB4"/>
                      </a:solidFill>
                      <a:prstDash val="solid"/>
                      <a:round/>
                      <a:headEnd type="none" w="med" len="med"/>
                      <a:tailEnd type="none" w="med" len="med"/>
                    </a:lnB>
                    <a:solidFill>
                      <a:srgbClr val="FFFFFF"/>
                    </a:solidFill>
                  </a:tcPr>
                </a:tc>
                <a:tc>
                  <a:txBody>
                    <a:bodyPr/>
                    <a:lstStyle/>
                    <a:p>
                      <a:pPr fontAlgn="base"/>
                      <a:r>
                        <a:rPr lang="en-GB" sz="1000">
                          <a:effectLst/>
                        </a:rPr>
                        <a:t>Construction</a:t>
                      </a:r>
                    </a:p>
                  </a:txBody>
                  <a:tcPr marL="49189" marR="49189" marT="24595" marB="24595" anchor="ctr">
                    <a:lnL w="6350" cap="flat" cmpd="sng" algn="ctr">
                      <a:solidFill>
                        <a:srgbClr val="2036B4"/>
                      </a:solidFill>
                      <a:prstDash val="solid"/>
                      <a:round/>
                      <a:headEnd type="none" w="med" len="med"/>
                      <a:tailEnd type="none" w="med" len="med"/>
                    </a:lnL>
                    <a:lnR w="6350" cap="flat" cmpd="sng" algn="ctr">
                      <a:solidFill>
                        <a:srgbClr val="003EB4"/>
                      </a:solidFill>
                      <a:prstDash val="solid"/>
                      <a:round/>
                      <a:headEnd type="none" w="med" len="med"/>
                      <a:tailEnd type="none" w="med" len="med"/>
                    </a:lnR>
                    <a:lnT w="12700" cap="flat" cmpd="sng" algn="ctr">
                      <a:solidFill>
                        <a:srgbClr val="2036B4"/>
                      </a:solidFill>
                      <a:prstDash val="solid"/>
                      <a:round/>
                      <a:headEnd type="none" w="med" len="med"/>
                      <a:tailEnd type="none" w="med" len="med"/>
                    </a:lnT>
                    <a:lnB w="12700" cap="flat" cmpd="sng" algn="ctr">
                      <a:solidFill>
                        <a:srgbClr val="2048B4"/>
                      </a:solidFill>
                      <a:prstDash val="solid"/>
                      <a:round/>
                      <a:headEnd type="none" w="med" len="med"/>
                      <a:tailEnd type="none" w="med" len="med"/>
                    </a:lnB>
                    <a:solidFill>
                      <a:srgbClr val="FFFFFF"/>
                    </a:solidFill>
                  </a:tcPr>
                </a:tc>
                <a:tc>
                  <a:txBody>
                    <a:bodyPr/>
                    <a:lstStyle/>
                    <a:p>
                      <a:pPr fontAlgn="base"/>
                      <a:r>
                        <a:rPr lang="en-GB" sz="1000">
                          <a:effectLst/>
                        </a:rPr>
                        <a:t>14</a:t>
                      </a:r>
                    </a:p>
                  </a:txBody>
                  <a:tcPr marL="49189" marR="49189" marT="24595" marB="24595" anchor="ctr">
                    <a:lnL w="6350" cap="flat" cmpd="sng" algn="ctr">
                      <a:solidFill>
                        <a:srgbClr val="003EB4"/>
                      </a:solidFill>
                      <a:prstDash val="solid"/>
                      <a:round/>
                      <a:headEnd type="none" w="med" len="med"/>
                      <a:tailEnd type="none" w="med" len="med"/>
                    </a:lnL>
                    <a:lnR w="6350" cap="flat" cmpd="sng" algn="ctr">
                      <a:solidFill>
                        <a:srgbClr val="003EB4"/>
                      </a:solidFill>
                      <a:prstDash val="solid"/>
                      <a:round/>
                      <a:headEnd type="none" w="med" len="med"/>
                      <a:tailEnd type="none" w="med" len="med"/>
                    </a:lnR>
                    <a:lnT w="12700" cap="flat" cmpd="sng" algn="ctr">
                      <a:solidFill>
                        <a:srgbClr val="003EB4"/>
                      </a:solidFill>
                      <a:prstDash val="solid"/>
                      <a:round/>
                      <a:headEnd type="none" w="med" len="med"/>
                      <a:tailEnd type="none" w="med" len="med"/>
                    </a:lnT>
                    <a:lnB w="12700" cap="flat" cmpd="sng" algn="ctr">
                      <a:solidFill>
                        <a:srgbClr val="8045B4"/>
                      </a:solidFill>
                      <a:prstDash val="solid"/>
                      <a:round/>
                      <a:headEnd type="none" w="med" len="med"/>
                      <a:tailEnd type="none" w="med" len="med"/>
                    </a:lnB>
                    <a:solidFill>
                      <a:srgbClr val="FFFFFF"/>
                    </a:solidFill>
                  </a:tcPr>
                </a:tc>
                <a:extLst>
                  <a:ext uri="{0D108BD9-81ED-4DB2-BD59-A6C34878D82A}">
                    <a16:rowId xmlns:a16="http://schemas.microsoft.com/office/drawing/2014/main" val="1775626156"/>
                  </a:ext>
                </a:extLst>
              </a:tr>
              <a:tr h="344326">
                <a:tc>
                  <a:txBody>
                    <a:bodyPr/>
                    <a:lstStyle/>
                    <a:p>
                      <a:pPr fontAlgn="base"/>
                      <a:endParaRPr lang="en-GB" sz="1000">
                        <a:effectLst/>
                      </a:endParaRPr>
                    </a:p>
                  </a:txBody>
                  <a:tcPr marL="49189" marR="49189" marT="24595" marB="24595" anchor="ctr">
                    <a:lnL w="6350" cap="flat" cmpd="sng" algn="ctr">
                      <a:solidFill>
                        <a:srgbClr val="202DB4"/>
                      </a:solidFill>
                      <a:prstDash val="solid"/>
                      <a:round/>
                      <a:headEnd type="none" w="med" len="med"/>
                      <a:tailEnd type="none" w="med" len="med"/>
                    </a:lnL>
                    <a:lnR w="6350" cap="flat" cmpd="sng" algn="ctr">
                      <a:solidFill>
                        <a:srgbClr val="2048B4"/>
                      </a:solidFill>
                      <a:prstDash val="solid"/>
                      <a:round/>
                      <a:headEnd type="none" w="med" len="med"/>
                      <a:tailEnd type="none" w="med" len="med"/>
                    </a:lnR>
                    <a:lnT w="12700" cap="flat" cmpd="sng" algn="ctr">
                      <a:solidFill>
                        <a:srgbClr val="202DB4"/>
                      </a:solidFill>
                      <a:prstDash val="solid"/>
                      <a:round/>
                      <a:headEnd type="none" w="med" len="med"/>
                      <a:tailEnd type="none" w="med" len="med"/>
                    </a:lnT>
                    <a:lnB w="12700" cap="flat" cmpd="sng" algn="ctr">
                      <a:solidFill>
                        <a:srgbClr val="F032B4"/>
                      </a:solidFill>
                      <a:prstDash val="solid"/>
                      <a:round/>
                      <a:headEnd type="none" w="med" len="med"/>
                      <a:tailEnd type="none" w="med" len="med"/>
                    </a:lnB>
                    <a:solidFill>
                      <a:srgbClr val="FFFFFF"/>
                    </a:solidFill>
                  </a:tcPr>
                </a:tc>
                <a:tc>
                  <a:txBody>
                    <a:bodyPr/>
                    <a:lstStyle/>
                    <a:p>
                      <a:pPr fontAlgn="base"/>
                      <a:r>
                        <a:rPr lang="en-GB" sz="1000" dirty="0">
                          <a:effectLst/>
                        </a:rPr>
                        <a:t>Quality assurance</a:t>
                      </a:r>
                    </a:p>
                  </a:txBody>
                  <a:tcPr marL="49189" marR="49189" marT="24595" marB="24595" anchor="ctr">
                    <a:lnL w="6350" cap="flat" cmpd="sng" algn="ctr">
                      <a:solidFill>
                        <a:srgbClr val="2048B4"/>
                      </a:solidFill>
                      <a:prstDash val="solid"/>
                      <a:round/>
                      <a:headEnd type="none" w="med" len="med"/>
                      <a:tailEnd type="none" w="med" len="med"/>
                    </a:lnL>
                    <a:lnR w="6350" cap="flat" cmpd="sng" algn="ctr">
                      <a:solidFill>
                        <a:srgbClr val="8045B4"/>
                      </a:solidFill>
                      <a:prstDash val="solid"/>
                      <a:round/>
                      <a:headEnd type="none" w="med" len="med"/>
                      <a:tailEnd type="none" w="med" len="med"/>
                    </a:lnR>
                    <a:lnT w="12700" cap="flat" cmpd="sng" algn="ctr">
                      <a:solidFill>
                        <a:srgbClr val="2048B4"/>
                      </a:solidFill>
                      <a:prstDash val="solid"/>
                      <a:round/>
                      <a:headEnd type="none" w="med" len="med"/>
                      <a:tailEnd type="none" w="med" len="med"/>
                    </a:lnT>
                    <a:lnB w="12700" cap="flat" cmpd="sng" algn="ctr">
                      <a:solidFill>
                        <a:srgbClr val="C047B4"/>
                      </a:solidFill>
                      <a:prstDash val="solid"/>
                      <a:round/>
                      <a:headEnd type="none" w="med" len="med"/>
                      <a:tailEnd type="none" w="med" len="med"/>
                    </a:lnB>
                    <a:solidFill>
                      <a:srgbClr val="FFFFFF"/>
                    </a:solidFill>
                  </a:tcPr>
                </a:tc>
                <a:tc>
                  <a:txBody>
                    <a:bodyPr/>
                    <a:lstStyle/>
                    <a:p>
                      <a:pPr fontAlgn="base"/>
                      <a:r>
                        <a:rPr lang="en-GB" sz="1000">
                          <a:effectLst/>
                        </a:rPr>
                        <a:t>3</a:t>
                      </a:r>
                    </a:p>
                  </a:txBody>
                  <a:tcPr marL="49189" marR="49189" marT="24595" marB="24595" anchor="ctr">
                    <a:lnL w="6350" cap="flat" cmpd="sng" algn="ctr">
                      <a:solidFill>
                        <a:srgbClr val="8045B4"/>
                      </a:solidFill>
                      <a:prstDash val="solid"/>
                      <a:round/>
                      <a:headEnd type="none" w="med" len="med"/>
                      <a:tailEnd type="none" w="med" len="med"/>
                    </a:lnL>
                    <a:lnR w="6350" cap="flat" cmpd="sng" algn="ctr">
                      <a:solidFill>
                        <a:srgbClr val="8045B4"/>
                      </a:solidFill>
                      <a:prstDash val="solid"/>
                      <a:round/>
                      <a:headEnd type="none" w="med" len="med"/>
                      <a:tailEnd type="none" w="med" len="med"/>
                    </a:lnR>
                    <a:lnT w="12700" cap="flat" cmpd="sng" algn="ctr">
                      <a:solidFill>
                        <a:srgbClr val="8045B4"/>
                      </a:solidFill>
                      <a:prstDash val="solid"/>
                      <a:round/>
                      <a:headEnd type="none" w="med" len="med"/>
                      <a:tailEnd type="none" w="med" len="med"/>
                    </a:lnT>
                    <a:lnB w="12700" cap="flat" cmpd="sng" algn="ctr">
                      <a:solidFill>
                        <a:srgbClr val="5057B4"/>
                      </a:solidFill>
                      <a:prstDash val="solid"/>
                      <a:round/>
                      <a:headEnd type="none" w="med" len="med"/>
                      <a:tailEnd type="none" w="med" len="med"/>
                    </a:lnB>
                    <a:solidFill>
                      <a:srgbClr val="FFFFFF"/>
                    </a:solidFill>
                  </a:tcPr>
                </a:tc>
                <a:extLst>
                  <a:ext uri="{0D108BD9-81ED-4DB2-BD59-A6C34878D82A}">
                    <a16:rowId xmlns:a16="http://schemas.microsoft.com/office/drawing/2014/main" val="2718547662"/>
                  </a:ext>
                </a:extLst>
              </a:tr>
              <a:tr h="491895">
                <a:tc>
                  <a:txBody>
                    <a:bodyPr/>
                    <a:lstStyle/>
                    <a:p>
                      <a:pPr fontAlgn="base"/>
                      <a:r>
                        <a:rPr lang="en-GB" sz="1000" b="1" dirty="0">
                          <a:effectLst/>
                        </a:rPr>
                        <a:t>Total prototyping time</a:t>
                      </a:r>
                      <a:endParaRPr lang="en-GB" sz="1000" dirty="0">
                        <a:effectLst/>
                      </a:endParaRPr>
                    </a:p>
                  </a:txBody>
                  <a:tcPr marL="49189" marR="49189" marT="24595" marB="24595" anchor="ctr">
                    <a:lnL w="6350" cap="flat" cmpd="sng" algn="ctr">
                      <a:solidFill>
                        <a:srgbClr val="F032B4"/>
                      </a:solidFill>
                      <a:prstDash val="solid"/>
                      <a:round/>
                      <a:headEnd type="none" w="med" len="med"/>
                      <a:tailEnd type="none" w="med" len="med"/>
                    </a:lnL>
                    <a:lnR w="6350" cap="flat" cmpd="sng" algn="ctr">
                      <a:solidFill>
                        <a:srgbClr val="C047B4"/>
                      </a:solidFill>
                      <a:prstDash val="solid"/>
                      <a:round/>
                      <a:headEnd type="none" w="med" len="med"/>
                      <a:tailEnd type="none" w="med" len="med"/>
                    </a:lnR>
                    <a:lnT w="12700" cap="flat" cmpd="sng" algn="ctr">
                      <a:solidFill>
                        <a:srgbClr val="F032B4"/>
                      </a:solidFill>
                      <a:prstDash val="solid"/>
                      <a:round/>
                      <a:headEnd type="none" w="med" len="med"/>
                      <a:tailEnd type="none" w="med" len="med"/>
                    </a:lnT>
                    <a:lnB w="6350" cap="flat" cmpd="sng" algn="ctr">
                      <a:solidFill>
                        <a:srgbClr val="F032B4"/>
                      </a:solidFill>
                      <a:prstDash val="solid"/>
                      <a:round/>
                      <a:headEnd type="none" w="med" len="med"/>
                      <a:tailEnd type="none" w="med" len="med"/>
                    </a:lnB>
                    <a:solidFill>
                      <a:srgbClr val="FFFFFF"/>
                    </a:solidFill>
                  </a:tcPr>
                </a:tc>
                <a:tc>
                  <a:txBody>
                    <a:bodyPr/>
                    <a:lstStyle/>
                    <a:p>
                      <a:pPr fontAlgn="base"/>
                      <a:endParaRPr lang="en-GB" sz="1000">
                        <a:effectLst/>
                      </a:endParaRPr>
                    </a:p>
                  </a:txBody>
                  <a:tcPr marL="49189" marR="49189" marT="24595" marB="24595" anchor="ctr">
                    <a:lnL w="6350" cap="flat" cmpd="sng" algn="ctr">
                      <a:solidFill>
                        <a:srgbClr val="C047B4"/>
                      </a:solidFill>
                      <a:prstDash val="solid"/>
                      <a:round/>
                      <a:headEnd type="none" w="med" len="med"/>
                      <a:tailEnd type="none" w="med" len="med"/>
                    </a:lnL>
                    <a:lnR w="6350" cap="flat" cmpd="sng" algn="ctr">
                      <a:solidFill>
                        <a:srgbClr val="5057B4"/>
                      </a:solidFill>
                      <a:prstDash val="solid"/>
                      <a:round/>
                      <a:headEnd type="none" w="med" len="med"/>
                      <a:tailEnd type="none" w="med" len="med"/>
                    </a:lnR>
                    <a:lnT w="12700" cap="flat" cmpd="sng" algn="ctr">
                      <a:solidFill>
                        <a:srgbClr val="C047B4"/>
                      </a:solidFill>
                      <a:prstDash val="solid"/>
                      <a:round/>
                      <a:headEnd type="none" w="med" len="med"/>
                      <a:tailEnd type="none" w="med" len="med"/>
                    </a:lnT>
                    <a:lnB w="6350" cap="flat" cmpd="sng" algn="ctr">
                      <a:solidFill>
                        <a:srgbClr val="C047B4"/>
                      </a:solidFill>
                      <a:prstDash val="solid"/>
                      <a:round/>
                      <a:headEnd type="none" w="med" len="med"/>
                      <a:tailEnd type="none" w="med" len="med"/>
                    </a:lnB>
                    <a:solidFill>
                      <a:srgbClr val="FFFFFF"/>
                    </a:solidFill>
                  </a:tcPr>
                </a:tc>
                <a:tc>
                  <a:txBody>
                    <a:bodyPr/>
                    <a:lstStyle/>
                    <a:p>
                      <a:pPr fontAlgn="base"/>
                      <a:r>
                        <a:rPr lang="en-GB" sz="1000" b="1" dirty="0">
                          <a:effectLst/>
                        </a:rPr>
                        <a:t>20</a:t>
                      </a:r>
                      <a:endParaRPr lang="en-GB" sz="1000" dirty="0">
                        <a:effectLst/>
                      </a:endParaRPr>
                    </a:p>
                  </a:txBody>
                  <a:tcPr marL="49189" marR="49189" marT="24595" marB="24595" anchor="ctr">
                    <a:lnL w="6350" cap="flat" cmpd="sng" algn="ctr">
                      <a:solidFill>
                        <a:srgbClr val="5057B4"/>
                      </a:solidFill>
                      <a:prstDash val="solid"/>
                      <a:round/>
                      <a:headEnd type="none" w="med" len="med"/>
                      <a:tailEnd type="none" w="med" len="med"/>
                    </a:lnL>
                    <a:lnR w="6350" cap="flat" cmpd="sng" algn="ctr">
                      <a:solidFill>
                        <a:srgbClr val="5057B4"/>
                      </a:solidFill>
                      <a:prstDash val="solid"/>
                      <a:round/>
                      <a:headEnd type="none" w="med" len="med"/>
                      <a:tailEnd type="none" w="med" len="med"/>
                    </a:lnR>
                    <a:lnT w="12700" cap="flat" cmpd="sng" algn="ctr">
                      <a:solidFill>
                        <a:srgbClr val="5057B4"/>
                      </a:solidFill>
                      <a:prstDash val="solid"/>
                      <a:round/>
                      <a:headEnd type="none" w="med" len="med"/>
                      <a:tailEnd type="none" w="med" len="med"/>
                    </a:lnT>
                    <a:lnB w="6350" cap="flat" cmpd="sng" algn="ctr">
                      <a:solidFill>
                        <a:srgbClr val="5057B4"/>
                      </a:solidFill>
                      <a:prstDash val="solid"/>
                      <a:round/>
                      <a:headEnd type="none" w="med" len="med"/>
                      <a:tailEnd type="none" w="med" len="med"/>
                    </a:lnB>
                    <a:solidFill>
                      <a:srgbClr val="FFFFFF"/>
                    </a:solidFill>
                  </a:tcPr>
                </a:tc>
                <a:extLst>
                  <a:ext uri="{0D108BD9-81ED-4DB2-BD59-A6C34878D82A}">
                    <a16:rowId xmlns:a16="http://schemas.microsoft.com/office/drawing/2014/main" val="682664289"/>
                  </a:ext>
                </a:extLst>
              </a:tr>
            </a:tbl>
          </a:graphicData>
        </a:graphic>
      </p:graphicFrame>
      <p:sp>
        <p:nvSpPr>
          <p:cNvPr id="7" name="TextBox 6">
            <a:extLst>
              <a:ext uri="{FF2B5EF4-FFF2-40B4-BE49-F238E27FC236}">
                <a16:creationId xmlns:a16="http://schemas.microsoft.com/office/drawing/2014/main" id="{4D79C4F5-3345-64D8-AB85-75C08CFB3299}"/>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73127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A9BCE-4782-5BCB-CBE9-3E488C6E1B0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EBC84F9-5BA1-D654-AF24-3BE0B881A0AB}"/>
              </a:ext>
            </a:extLst>
          </p:cNvPr>
          <p:cNvSpPr>
            <a:spLocks noGrp="1"/>
          </p:cNvSpPr>
          <p:nvPr>
            <p:ph type="title"/>
          </p:nvPr>
        </p:nvSpPr>
        <p:spPr>
          <a:xfrm>
            <a:off x="232950" y="249900"/>
            <a:ext cx="8437563" cy="699425"/>
          </a:xfrm>
        </p:spPr>
        <p:txBody>
          <a:bodyPr anchor="t">
            <a:normAutofit/>
          </a:bodyPr>
          <a:lstStyle/>
          <a:p>
            <a:r>
              <a:rPr lang="en-GB" dirty="0"/>
              <a:t>L1: </a:t>
            </a:r>
            <a:r>
              <a:rPr lang="en-GB" dirty="0">
                <a:effectLst/>
              </a:rPr>
              <a:t>Employment models: Case studies</a:t>
            </a:r>
            <a:endParaRPr lang="en-GB" dirty="0"/>
          </a:p>
        </p:txBody>
      </p:sp>
      <p:sp>
        <p:nvSpPr>
          <p:cNvPr id="5" name="Text Placeholder 4">
            <a:extLst>
              <a:ext uri="{FF2B5EF4-FFF2-40B4-BE49-F238E27FC236}">
                <a16:creationId xmlns:a16="http://schemas.microsoft.com/office/drawing/2014/main" id="{A5CF4EC1-A3E7-DA74-8844-E4DAD6184C7B}"/>
              </a:ext>
            </a:extLst>
          </p:cNvPr>
          <p:cNvSpPr>
            <a:spLocks noGrp="1"/>
          </p:cNvSpPr>
          <p:nvPr>
            <p:ph type="body" sz="quarter" idx="13"/>
          </p:nvPr>
        </p:nvSpPr>
        <p:spPr>
          <a:xfrm>
            <a:off x="233363" y="1438717"/>
            <a:ext cx="4122737" cy="3293274"/>
          </a:xfrm>
        </p:spPr>
        <p:txBody>
          <a:bodyPr>
            <a:normAutofit/>
          </a:bodyPr>
          <a:lstStyle/>
          <a:p>
            <a:pPr>
              <a:lnSpc>
                <a:spcPct val="120000"/>
              </a:lnSpc>
            </a:pPr>
            <a:r>
              <a:rPr lang="en-GB" sz="2000" dirty="0"/>
              <a:t>C</a:t>
            </a:r>
            <a:r>
              <a:rPr lang="en-GB" sz="2000" dirty="0">
                <a:effectLst/>
              </a:rPr>
              <a:t>ompare the two case studies you have been given.</a:t>
            </a:r>
          </a:p>
          <a:p>
            <a:pPr marL="0" lvl="1">
              <a:lnSpc>
                <a:spcPct val="120000"/>
              </a:lnSpc>
            </a:pPr>
            <a:r>
              <a:rPr lang="en-GB" sz="2000" dirty="0"/>
              <a:t>Ensure that you consider</a:t>
            </a:r>
            <a:r>
              <a:rPr lang="en-GB" sz="2000" dirty="0">
                <a:effectLst/>
              </a:rPr>
              <a:t>: </a:t>
            </a:r>
          </a:p>
          <a:p>
            <a:pPr marL="342900" lvl="1" indent="-342900">
              <a:lnSpc>
                <a:spcPct val="120000"/>
              </a:lnSpc>
              <a:buFont typeface="Arial" panose="020B0604020202020204" pitchFamily="34" charset="0"/>
              <a:buChar char="•"/>
            </a:pPr>
            <a:r>
              <a:rPr lang="en-GB" sz="2000" dirty="0"/>
              <a:t>i</a:t>
            </a:r>
            <a:r>
              <a:rPr lang="en-GB" sz="2000" dirty="0">
                <a:effectLst/>
              </a:rPr>
              <a:t>ncome stability </a:t>
            </a:r>
            <a:endParaRPr lang="en-GB" sz="2000" dirty="0"/>
          </a:p>
          <a:p>
            <a:pPr marL="342900" lvl="1" indent="-342900">
              <a:lnSpc>
                <a:spcPct val="120000"/>
              </a:lnSpc>
              <a:buFont typeface="Arial" panose="020B0604020202020204" pitchFamily="34" charset="0"/>
              <a:buChar char="•"/>
            </a:pPr>
            <a:r>
              <a:rPr lang="en-GB" sz="2000" dirty="0"/>
              <a:t>c</a:t>
            </a:r>
            <a:r>
              <a:rPr lang="en-GB" sz="2000" dirty="0">
                <a:effectLst/>
              </a:rPr>
              <a:t>reative control</a:t>
            </a:r>
          </a:p>
          <a:p>
            <a:pPr marL="342900" lvl="1" indent="-342900">
              <a:lnSpc>
                <a:spcPct val="120000"/>
              </a:lnSpc>
              <a:buFont typeface="Arial" panose="020B0604020202020204" pitchFamily="34" charset="0"/>
              <a:buChar char="•"/>
            </a:pPr>
            <a:r>
              <a:rPr lang="en-GB" sz="2000" dirty="0"/>
              <a:t>w</a:t>
            </a:r>
            <a:r>
              <a:rPr lang="en-GB" sz="2000" dirty="0">
                <a:effectLst/>
              </a:rPr>
              <a:t>ork</a:t>
            </a:r>
            <a:r>
              <a:rPr lang="en-GB" sz="2000" dirty="0">
                <a:effectLst/>
                <a:cs typeface="Arial" panose="020B0604020202020204" pitchFamily="34" charset="0"/>
              </a:rPr>
              <a:t>–</a:t>
            </a:r>
            <a:r>
              <a:rPr lang="en-GB" sz="2000" dirty="0">
                <a:effectLst/>
              </a:rPr>
              <a:t>life balance</a:t>
            </a:r>
          </a:p>
          <a:p>
            <a:pPr marL="342900" lvl="1" indent="-342900">
              <a:lnSpc>
                <a:spcPct val="120000"/>
              </a:lnSpc>
              <a:buFont typeface="Arial" panose="020B0604020202020204" pitchFamily="34" charset="0"/>
              <a:buChar char="•"/>
            </a:pPr>
            <a:r>
              <a:rPr lang="en-GB" sz="2000" dirty="0"/>
              <a:t>j</a:t>
            </a:r>
            <a:r>
              <a:rPr lang="en-GB" sz="2000" dirty="0">
                <a:effectLst/>
              </a:rPr>
              <a:t>ob security.</a:t>
            </a:r>
          </a:p>
        </p:txBody>
      </p:sp>
      <p:sp>
        <p:nvSpPr>
          <p:cNvPr id="4" name="Slide Number Placeholder 3">
            <a:extLst>
              <a:ext uri="{FF2B5EF4-FFF2-40B4-BE49-F238E27FC236}">
                <a16:creationId xmlns:a16="http://schemas.microsoft.com/office/drawing/2014/main" id="{34AE147D-6D2D-3D23-ABE5-66F8B8BB2D0C}"/>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8</a:t>
            </a:fld>
            <a:endParaRPr lang="en-GB"/>
          </a:p>
        </p:txBody>
      </p:sp>
      <p:sp>
        <p:nvSpPr>
          <p:cNvPr id="7" name="Title 11">
            <a:extLst>
              <a:ext uri="{FF2B5EF4-FFF2-40B4-BE49-F238E27FC236}">
                <a16:creationId xmlns:a16="http://schemas.microsoft.com/office/drawing/2014/main" id="{BEB0A8B6-C68B-672D-157D-196CA909ADB6}"/>
              </a:ext>
            </a:extLst>
          </p:cNvPr>
          <p:cNvSpPr txBox="1">
            <a:spLocks/>
          </p:cNvSpPr>
          <p:nvPr/>
        </p:nvSpPr>
        <p:spPr>
          <a:xfrm>
            <a:off x="5777139" y="4030401"/>
            <a:ext cx="2467269" cy="341549"/>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r>
              <a:rPr lang="en-GB" dirty="0">
                <a:hlinkClick r:id="rId3"/>
              </a:rPr>
              <a:t>Meet Maya and Alex</a:t>
            </a:r>
            <a:endParaRPr lang="en-GB" dirty="0"/>
          </a:p>
        </p:txBody>
      </p:sp>
      <p:sp>
        <p:nvSpPr>
          <p:cNvPr id="6" name="TextBox 5">
            <a:extLst>
              <a:ext uri="{FF2B5EF4-FFF2-40B4-BE49-F238E27FC236}">
                <a16:creationId xmlns:a16="http://schemas.microsoft.com/office/drawing/2014/main" id="{7D07C28C-75F4-2DBF-FB26-6C5458D0B26D}"/>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788400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L5: Managing timescales: Production</a:t>
            </a:r>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a:xfrm>
            <a:off x="234000" y="986400"/>
            <a:ext cx="8730488" cy="3601574"/>
          </a:xfrm>
        </p:spPr>
        <p:txBody>
          <a:bodyPr/>
          <a:lstStyle/>
          <a:p>
            <a:pPr>
              <a:lnSpc>
                <a:spcPct val="120000"/>
              </a:lnSpc>
            </a:pPr>
            <a:r>
              <a:rPr lang="en-GB" sz="2800" dirty="0">
                <a:solidFill>
                  <a:srgbClr val="FF0000"/>
                </a:solidFill>
                <a:ea typeface="Calibri" panose="020F0502020204030204" pitchFamily="34" charset="0"/>
                <a:cs typeface="Times New Roman" panose="02020603050405020304" pitchFamily="18" charset="0"/>
              </a:rPr>
              <a:t>Discuss production process and quality control checks </a:t>
            </a:r>
            <a:endParaRPr lang="en-GB" sz="2800" dirty="0">
              <a:solidFill>
                <a:srgbClr val="FF0000"/>
              </a:solidFill>
            </a:endParaRPr>
          </a:p>
          <a:p>
            <a:endParaRPr lang="en-GB" dirty="0">
              <a:solidFill>
                <a:srgbClr val="FF0000"/>
              </a:solidFill>
            </a:endParaRP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80</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8784976"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9" name="Rectangle 3">
            <a:extLst>
              <a:ext uri="{FF2B5EF4-FFF2-40B4-BE49-F238E27FC236}">
                <a16:creationId xmlns:a16="http://schemas.microsoft.com/office/drawing/2014/main" id="{3550E13B-72B5-DAF9-9664-1440679D9912}"/>
              </a:ext>
            </a:extLst>
          </p:cNvPr>
          <p:cNvSpPr>
            <a:spLocks noChangeArrowheads="1"/>
          </p:cNvSpPr>
          <p:nvPr/>
        </p:nvSpPr>
        <p:spPr bwMode="auto">
          <a:xfrm>
            <a:off x="223987" y="1990304"/>
            <a:ext cx="7686376" cy="2124173"/>
          </a:xfrm>
          <a:prstGeom prst="rect">
            <a:avLst/>
          </a:prstGeom>
          <a:noFill/>
          <a:ln>
            <a:noFill/>
          </a:ln>
          <a:effectLst/>
        </p:spPr>
        <p:txBody>
          <a:bodyPr vert="horz" wrap="square" lIns="91440" tIns="198375" rIns="91440" bIns="198375" numCol="1" anchor="ctr" anchorCtr="0" compatLnSpc="1">
            <a:prstTxWarp prst="textNoShape">
              <a:avLst/>
            </a:prstTxWarp>
            <a:spAutoFit/>
          </a:bodyPr>
          <a:lstStyle/>
          <a:p>
            <a:pPr algn="l">
              <a:buFont typeface="+mj-lt"/>
              <a:buAutoNum type="arabicPeriod"/>
            </a:pPr>
            <a:r>
              <a:rPr lang="en-GB" sz="1400" b="1" i="0" dirty="0">
                <a:solidFill>
                  <a:srgbClr val="0D0D0D"/>
                </a:solidFill>
                <a:effectLst/>
                <a:highlight>
                  <a:srgbClr val="FFFFFF"/>
                </a:highlight>
              </a:rPr>
              <a:t> Cutting and preparation:</a:t>
            </a:r>
            <a:endParaRPr lang="en-GB" sz="1400" b="0" i="0" dirty="0">
              <a:solidFill>
                <a:srgbClr val="0D0D0D"/>
              </a:solidFill>
              <a:effectLst/>
              <a:highlight>
                <a:srgbClr val="FFFFFF"/>
              </a:highlight>
            </a:endParaRPr>
          </a:p>
          <a:p>
            <a:pPr marL="857250" lvl="1" indent="-400050" algn="l">
              <a:buFont typeface="+mj-lt"/>
              <a:buAutoNum type="romanLcPeriod"/>
            </a:pPr>
            <a:r>
              <a:rPr lang="en-GB" sz="1400" b="0" i="0" dirty="0">
                <a:solidFill>
                  <a:srgbClr val="0D0D0D"/>
                </a:solidFill>
                <a:effectLst/>
                <a:highlight>
                  <a:srgbClr val="FFFFFF"/>
                </a:highlight>
              </a:rPr>
              <a:t>Inspect raw materials.</a:t>
            </a:r>
          </a:p>
          <a:p>
            <a:pPr marL="857250" lvl="1" indent="-400050" algn="l">
              <a:buFont typeface="+mj-lt"/>
              <a:buAutoNum type="romanLcPeriod"/>
            </a:pPr>
            <a:r>
              <a:rPr lang="en-GB" sz="1400" b="0" i="0" dirty="0">
                <a:solidFill>
                  <a:srgbClr val="0D0D0D"/>
                </a:solidFill>
                <a:effectLst/>
                <a:highlight>
                  <a:srgbClr val="FFFFFF"/>
                </a:highlight>
              </a:rPr>
              <a:t>Lay out precise patterns and cut leather.</a:t>
            </a:r>
          </a:p>
          <a:p>
            <a:pPr marL="857250" lvl="1" indent="-400050" algn="l">
              <a:buFont typeface="+mj-lt"/>
              <a:buAutoNum type="romanLcPeriod"/>
            </a:pPr>
            <a:r>
              <a:rPr lang="en-GB" sz="1400" b="0" i="0" dirty="0">
                <a:solidFill>
                  <a:srgbClr val="0D0D0D"/>
                </a:solidFill>
                <a:effectLst/>
                <a:highlight>
                  <a:srgbClr val="FFFFFF"/>
                </a:highlight>
              </a:rPr>
              <a:t>Quality control </a:t>
            </a:r>
            <a:r>
              <a:rPr lang="en-GB" sz="1400" b="0" i="0" dirty="0">
                <a:solidFill>
                  <a:srgbClr val="0D0D0D"/>
                </a:solidFill>
                <a:effectLst/>
                <a:highlight>
                  <a:srgbClr val="FFFFFF"/>
                </a:highlight>
                <a:latin typeface="Arial" panose="020B0604020202020204" pitchFamily="34" charset="0"/>
                <a:cs typeface="Arial" panose="020B0604020202020204" pitchFamily="34" charset="0"/>
              </a:rPr>
              <a:t>– v</a:t>
            </a:r>
            <a:r>
              <a:rPr lang="en-GB" sz="1400" b="0" i="0" dirty="0">
                <a:solidFill>
                  <a:srgbClr val="0D0D0D"/>
                </a:solidFill>
                <a:effectLst/>
                <a:highlight>
                  <a:srgbClr val="FFFFFF"/>
                </a:highlight>
              </a:rPr>
              <a:t>isual inspection and measurement checks.</a:t>
            </a:r>
          </a:p>
          <a:p>
            <a:pPr algn="l">
              <a:buFont typeface="+mj-lt"/>
              <a:buAutoNum type="arabicPeriod"/>
            </a:pPr>
            <a:r>
              <a:rPr lang="en-GB" sz="1400" b="1" i="0" dirty="0">
                <a:solidFill>
                  <a:srgbClr val="0D0D0D"/>
                </a:solidFill>
                <a:effectLst/>
                <a:highlight>
                  <a:srgbClr val="FFFFFF"/>
                </a:highlight>
              </a:rPr>
              <a:t> Stitching and assembly:</a:t>
            </a:r>
            <a:endParaRPr lang="en-GB" sz="1400" b="0" i="0" dirty="0">
              <a:solidFill>
                <a:srgbClr val="0D0D0D"/>
              </a:solidFill>
              <a:effectLst/>
              <a:highlight>
                <a:srgbClr val="FFFFFF"/>
              </a:highlight>
            </a:endParaRPr>
          </a:p>
          <a:p>
            <a:pPr marL="857250" lvl="1" indent="-400050" algn="l">
              <a:buFont typeface="+mj-lt"/>
              <a:buAutoNum type="romanLcPeriod"/>
            </a:pPr>
            <a:r>
              <a:rPr lang="en-GB" sz="1400" b="0" i="0" dirty="0">
                <a:solidFill>
                  <a:srgbClr val="0D0D0D"/>
                </a:solidFill>
                <a:effectLst/>
                <a:highlight>
                  <a:srgbClr val="FFFFFF"/>
                </a:highlight>
              </a:rPr>
              <a:t>Stitch leather pieces and attach hardware.</a:t>
            </a:r>
          </a:p>
          <a:p>
            <a:pPr marL="857250" lvl="1" indent="-400050" algn="l">
              <a:buFont typeface="+mj-lt"/>
              <a:buAutoNum type="romanLcPeriod"/>
            </a:pPr>
            <a:r>
              <a:rPr lang="en-GB" sz="1400" b="0" i="0" dirty="0">
                <a:solidFill>
                  <a:srgbClr val="0D0D0D"/>
                </a:solidFill>
                <a:effectLst/>
                <a:highlight>
                  <a:srgbClr val="FFFFFF"/>
                </a:highlight>
              </a:rPr>
              <a:t>Ensure seam strength and alignment.</a:t>
            </a:r>
          </a:p>
          <a:p>
            <a:pPr marL="857250" lvl="1" indent="-400050" algn="l">
              <a:buFont typeface="+mj-lt"/>
              <a:buAutoNum type="romanLcPeriod"/>
            </a:pPr>
            <a:r>
              <a:rPr lang="en-GB" sz="1400" b="0" i="0" dirty="0">
                <a:solidFill>
                  <a:srgbClr val="0D0D0D"/>
                </a:solidFill>
                <a:effectLst/>
                <a:highlight>
                  <a:srgbClr val="FFFFFF"/>
                </a:highlight>
              </a:rPr>
              <a:t>Quality control </a:t>
            </a:r>
            <a:r>
              <a:rPr lang="en-GB" sz="1400" b="0" i="0" dirty="0">
                <a:solidFill>
                  <a:srgbClr val="0D0D0D"/>
                </a:solidFill>
                <a:effectLst/>
                <a:highlight>
                  <a:srgbClr val="FFFFFF"/>
                </a:highlight>
                <a:latin typeface="Arial" panose="020B0604020202020204" pitchFamily="34" charset="0"/>
                <a:cs typeface="Arial" panose="020B0604020202020204" pitchFamily="34" charset="0"/>
              </a:rPr>
              <a:t>– s</a:t>
            </a:r>
            <a:r>
              <a:rPr lang="en-GB" sz="1400" b="0" i="0" dirty="0">
                <a:solidFill>
                  <a:srgbClr val="0D0D0D"/>
                </a:solidFill>
                <a:effectLst/>
                <a:highlight>
                  <a:srgbClr val="FFFFFF"/>
                </a:highlight>
              </a:rPr>
              <a:t>eam strength testing, hardware inspection and alignment checks.</a:t>
            </a:r>
          </a:p>
        </p:txBody>
      </p:sp>
      <p:sp>
        <p:nvSpPr>
          <p:cNvPr id="8" name="TextBox 7">
            <a:extLst>
              <a:ext uri="{FF2B5EF4-FFF2-40B4-BE49-F238E27FC236}">
                <a16:creationId xmlns:a16="http://schemas.microsoft.com/office/drawing/2014/main" id="{1262B897-F21F-160F-23A4-44E666B6603A}"/>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949144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L5: Managing timescales: </a:t>
            </a:r>
            <a:r>
              <a:rPr lang="en-GB" sz="2000" dirty="0"/>
              <a:t>Production </a:t>
            </a:r>
            <a:endParaRPr lang="en-GB" dirty="0"/>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a:xfrm>
            <a:off x="234000" y="986400"/>
            <a:ext cx="8874504" cy="3601574"/>
          </a:xfrm>
        </p:spPr>
        <p:txBody>
          <a:bodyPr/>
          <a:lstStyle/>
          <a:p>
            <a:pPr>
              <a:lnSpc>
                <a:spcPct val="100000"/>
              </a:lnSpc>
            </a:pPr>
            <a:r>
              <a:rPr lang="en-GB" sz="2800" dirty="0">
                <a:solidFill>
                  <a:srgbClr val="FF0000"/>
                </a:solidFill>
                <a:ea typeface="Calibri" panose="020F0502020204030204" pitchFamily="34" charset="0"/>
                <a:cs typeface="Times New Roman" panose="02020603050405020304" pitchFamily="18" charset="0"/>
              </a:rPr>
              <a:t>Discuss production process and quality control checks (continued) </a:t>
            </a:r>
            <a:endParaRPr lang="en-GB" dirty="0">
              <a:solidFill>
                <a:srgbClr val="FF0000"/>
              </a:solidFill>
            </a:endParaRPr>
          </a:p>
          <a:p>
            <a:endParaRPr lang="en-GB" dirty="0">
              <a:solidFill>
                <a:srgbClr val="FF0000"/>
              </a:solidFill>
            </a:endParaRP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81</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8784976"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9" name="Rectangle 3">
            <a:extLst>
              <a:ext uri="{FF2B5EF4-FFF2-40B4-BE49-F238E27FC236}">
                <a16:creationId xmlns:a16="http://schemas.microsoft.com/office/drawing/2014/main" id="{3550E13B-72B5-DAF9-9664-1440679D9912}"/>
              </a:ext>
            </a:extLst>
          </p:cNvPr>
          <p:cNvSpPr>
            <a:spLocks noChangeArrowheads="1"/>
          </p:cNvSpPr>
          <p:nvPr/>
        </p:nvSpPr>
        <p:spPr bwMode="auto">
          <a:xfrm>
            <a:off x="170806" y="2155779"/>
            <a:ext cx="8739194" cy="2124173"/>
          </a:xfrm>
          <a:prstGeom prst="rect">
            <a:avLst/>
          </a:prstGeom>
          <a:noFill/>
          <a:ln>
            <a:noFill/>
          </a:ln>
          <a:effectLst/>
        </p:spPr>
        <p:txBody>
          <a:bodyPr vert="horz" wrap="square" lIns="91440" tIns="198375" rIns="91440" bIns="198375" numCol="1" anchor="ctr" anchorCtr="0" compatLnSpc="1">
            <a:prstTxWarp prst="textNoShape">
              <a:avLst/>
            </a:prstTxWarp>
            <a:spAutoFit/>
          </a:bodyPr>
          <a:lstStyle/>
          <a:p>
            <a:pPr algn="l"/>
            <a:r>
              <a:rPr lang="en-GB" sz="1400" b="1" i="0" dirty="0">
                <a:solidFill>
                  <a:srgbClr val="0D0D0D"/>
                </a:solidFill>
                <a:effectLst/>
                <a:highlight>
                  <a:srgbClr val="FFFFFF"/>
                </a:highlight>
              </a:rPr>
              <a:t>3. Quality assurance:</a:t>
            </a:r>
            <a:endParaRPr lang="en-GB" sz="1400" b="0" i="0" dirty="0">
              <a:solidFill>
                <a:srgbClr val="0D0D0D"/>
              </a:solidFill>
              <a:effectLst/>
              <a:highlight>
                <a:srgbClr val="FFFFFF"/>
              </a:highlight>
            </a:endParaRPr>
          </a:p>
          <a:p>
            <a:pPr marL="720000" lvl="1" indent="-400050" algn="l">
              <a:buFont typeface="+mj-lt"/>
              <a:buAutoNum type="romanLcPeriod"/>
            </a:pPr>
            <a:r>
              <a:rPr lang="en-GB" sz="1400" b="0" i="0" dirty="0">
                <a:solidFill>
                  <a:srgbClr val="0D0D0D"/>
                </a:solidFill>
                <a:effectLst/>
                <a:highlight>
                  <a:srgbClr val="FFFFFF"/>
                </a:highlight>
              </a:rPr>
              <a:t>Comprehensive testing for structural integrity and functionality.</a:t>
            </a:r>
          </a:p>
          <a:p>
            <a:pPr marL="720000" lvl="1" indent="-400050" algn="l">
              <a:buFont typeface="+mj-lt"/>
              <a:buAutoNum type="romanLcPeriod"/>
            </a:pPr>
            <a:r>
              <a:rPr lang="en-GB" sz="1400" b="0" i="0" dirty="0">
                <a:solidFill>
                  <a:srgbClr val="0D0D0D"/>
                </a:solidFill>
                <a:effectLst/>
                <a:highlight>
                  <a:srgbClr val="FFFFFF"/>
                </a:highlight>
              </a:rPr>
              <a:t>Functional testing of zippers, straps and closures.</a:t>
            </a:r>
          </a:p>
          <a:p>
            <a:pPr marL="720000" lvl="1" indent="-400050" algn="l">
              <a:buFont typeface="+mj-lt"/>
              <a:buAutoNum type="romanLcPeriod"/>
            </a:pPr>
            <a:r>
              <a:rPr lang="en-GB" sz="1400" b="0" i="0" dirty="0">
                <a:solidFill>
                  <a:srgbClr val="0D0D0D"/>
                </a:solidFill>
                <a:effectLst/>
                <a:highlight>
                  <a:srgbClr val="FFFFFF"/>
                </a:highlight>
              </a:rPr>
              <a:t>Quality control </a:t>
            </a:r>
            <a:r>
              <a:rPr lang="en-GB" sz="1400" b="0" i="0" dirty="0">
                <a:solidFill>
                  <a:srgbClr val="0D0D0D"/>
                </a:solidFill>
                <a:effectLst/>
                <a:highlight>
                  <a:srgbClr val="FFFFFF"/>
                </a:highlight>
                <a:latin typeface="Arial" panose="020B0604020202020204" pitchFamily="34" charset="0"/>
                <a:cs typeface="Arial" panose="020B0604020202020204" pitchFamily="34" charset="0"/>
              </a:rPr>
              <a:t>– f</a:t>
            </a:r>
            <a:r>
              <a:rPr lang="en-GB" sz="1400" b="0" i="0" dirty="0">
                <a:solidFill>
                  <a:srgbClr val="0D0D0D"/>
                </a:solidFill>
                <a:effectLst/>
                <a:highlight>
                  <a:srgbClr val="FFFFFF"/>
                </a:highlight>
              </a:rPr>
              <a:t>unctional testing, visual inspection and final measurements.</a:t>
            </a:r>
          </a:p>
          <a:p>
            <a:pPr algn="l"/>
            <a:r>
              <a:rPr lang="en-GB" sz="1400" b="1" i="0" dirty="0">
                <a:solidFill>
                  <a:srgbClr val="0D0D0D"/>
                </a:solidFill>
                <a:effectLst/>
                <a:highlight>
                  <a:srgbClr val="FFFFFF"/>
                </a:highlight>
              </a:rPr>
              <a:t>4. Packaging and finishing:</a:t>
            </a:r>
            <a:endParaRPr lang="en-GB" sz="1400" b="0" i="0" dirty="0">
              <a:solidFill>
                <a:srgbClr val="0D0D0D"/>
              </a:solidFill>
              <a:effectLst/>
              <a:highlight>
                <a:srgbClr val="FFFFFF"/>
              </a:highlight>
            </a:endParaRPr>
          </a:p>
          <a:p>
            <a:pPr marL="720000" lvl="1" indent="-400050" algn="l">
              <a:buFont typeface="+mj-lt"/>
              <a:buAutoNum type="romanLcPeriod"/>
            </a:pPr>
            <a:r>
              <a:rPr lang="en-GB" sz="1400" b="0" i="0" dirty="0">
                <a:solidFill>
                  <a:srgbClr val="0D0D0D"/>
                </a:solidFill>
                <a:effectLst/>
                <a:highlight>
                  <a:srgbClr val="FFFFFF"/>
                </a:highlight>
              </a:rPr>
              <a:t>Carefully package bags for shipping.</a:t>
            </a:r>
          </a:p>
          <a:p>
            <a:pPr marL="720000" lvl="1" indent="-400050" algn="l">
              <a:buFont typeface="+mj-lt"/>
              <a:buAutoNum type="romanLcPeriod"/>
            </a:pPr>
            <a:r>
              <a:rPr lang="en-GB" sz="1400" b="0" i="0" dirty="0">
                <a:solidFill>
                  <a:srgbClr val="0D0D0D"/>
                </a:solidFill>
                <a:effectLst/>
                <a:highlight>
                  <a:srgbClr val="FFFFFF"/>
                </a:highlight>
              </a:rPr>
              <a:t>Add branding elements.</a:t>
            </a:r>
          </a:p>
          <a:p>
            <a:pPr marL="720000" lvl="1" indent="-400050" algn="l">
              <a:buFont typeface="+mj-lt"/>
              <a:buAutoNum type="romanLcPeriod"/>
            </a:pPr>
            <a:r>
              <a:rPr lang="en-GB" sz="1400" b="0" i="0" dirty="0">
                <a:solidFill>
                  <a:srgbClr val="0D0D0D"/>
                </a:solidFill>
                <a:effectLst/>
                <a:highlight>
                  <a:srgbClr val="FFFFFF"/>
                </a:highlight>
              </a:rPr>
              <a:t>Quality control </a:t>
            </a:r>
            <a:r>
              <a:rPr lang="en-GB" sz="1400" b="0" i="0" dirty="0">
                <a:solidFill>
                  <a:srgbClr val="0D0D0D"/>
                </a:solidFill>
                <a:effectLst/>
                <a:highlight>
                  <a:srgbClr val="FFFFFF"/>
                </a:highlight>
                <a:latin typeface="Arial" panose="020B0604020202020204" pitchFamily="34" charset="0"/>
                <a:cs typeface="Arial" panose="020B0604020202020204" pitchFamily="34" charset="0"/>
              </a:rPr>
              <a:t>– f</a:t>
            </a:r>
            <a:r>
              <a:rPr lang="en-GB" sz="1400" b="0" i="0" dirty="0">
                <a:solidFill>
                  <a:srgbClr val="0D0D0D"/>
                </a:solidFill>
                <a:effectLst/>
                <a:highlight>
                  <a:srgbClr val="FFFFFF"/>
                </a:highlight>
              </a:rPr>
              <a:t>inal visual inspection and verification of packaging materials.</a:t>
            </a:r>
          </a:p>
        </p:txBody>
      </p:sp>
      <p:sp>
        <p:nvSpPr>
          <p:cNvPr id="8" name="TextBox 7">
            <a:extLst>
              <a:ext uri="{FF2B5EF4-FFF2-40B4-BE49-F238E27FC236}">
                <a16:creationId xmlns:a16="http://schemas.microsoft.com/office/drawing/2014/main" id="{64887A56-3B4D-3CBB-2E9F-A6999B47CACD}"/>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3137956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L5: Managing timescales: Packaging and shipping </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r>
              <a:rPr lang="en-GB" sz="2400" dirty="0"/>
              <a:t>Packaging and shipping</a:t>
            </a:r>
            <a:r>
              <a:rPr lang="en-GB" sz="2400" dirty="0">
                <a:effectLst/>
              </a:rPr>
              <a:t> activity</a:t>
            </a:r>
            <a:endParaRPr lang="en-GB" sz="2400" dirty="0"/>
          </a:p>
          <a:p>
            <a:endParaRPr lang="en-GB" sz="2400" dirty="0"/>
          </a:p>
          <a:p>
            <a:pPr>
              <a:lnSpc>
                <a:spcPct val="120000"/>
              </a:lnSpc>
            </a:pPr>
            <a:r>
              <a:rPr lang="en-GB" sz="2400" b="0" dirty="0">
                <a:effectLst/>
              </a:rPr>
              <a:t>Explain packaging requirements and shipping considerations.</a:t>
            </a:r>
          </a:p>
          <a:p>
            <a:pPr lvl="1"/>
            <a:endParaRPr lang="en-GB" sz="2700" dirty="0">
              <a:effectLst/>
            </a:endParaRP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82</a:t>
            </a:fld>
            <a:endParaRPr lang="en-GB"/>
          </a:p>
        </p:txBody>
      </p:sp>
      <p:sp>
        <p:nvSpPr>
          <p:cNvPr id="6" name="TextBox 5">
            <a:extLst>
              <a:ext uri="{FF2B5EF4-FFF2-40B4-BE49-F238E27FC236}">
                <a16:creationId xmlns:a16="http://schemas.microsoft.com/office/drawing/2014/main" id="{68DC4C8C-C8F5-12DD-05AB-E6D3068998CF}"/>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647662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05BB-0CE4-4390-30ED-19EF4B6FE7A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1C599D3-D70A-5BAD-440B-0D15F2442F8A}"/>
              </a:ext>
            </a:extLst>
          </p:cNvPr>
          <p:cNvSpPr>
            <a:spLocks noGrp="1"/>
          </p:cNvSpPr>
          <p:nvPr>
            <p:ph type="title"/>
          </p:nvPr>
        </p:nvSpPr>
        <p:spPr>
          <a:xfrm>
            <a:off x="232950" y="249900"/>
            <a:ext cx="8437563" cy="699425"/>
          </a:xfrm>
        </p:spPr>
        <p:txBody>
          <a:bodyPr anchor="t">
            <a:normAutofit/>
          </a:bodyPr>
          <a:lstStyle/>
          <a:p>
            <a:r>
              <a:rPr lang="en-GB" dirty="0"/>
              <a:t>L5: Managing timescales</a:t>
            </a:r>
          </a:p>
        </p:txBody>
      </p:sp>
      <p:sp>
        <p:nvSpPr>
          <p:cNvPr id="5" name="Text Placeholder 4">
            <a:extLst>
              <a:ext uri="{FF2B5EF4-FFF2-40B4-BE49-F238E27FC236}">
                <a16:creationId xmlns:a16="http://schemas.microsoft.com/office/drawing/2014/main" id="{646D9DA1-0D71-6253-E979-14A39B707860}"/>
              </a:ext>
            </a:extLst>
          </p:cNvPr>
          <p:cNvSpPr>
            <a:spLocks noGrp="1"/>
          </p:cNvSpPr>
          <p:nvPr>
            <p:ph type="body" sz="quarter" idx="13"/>
          </p:nvPr>
        </p:nvSpPr>
        <p:spPr>
          <a:xfrm>
            <a:off x="233363" y="1438717"/>
            <a:ext cx="4122737" cy="3293274"/>
          </a:xfrm>
        </p:spPr>
        <p:txBody>
          <a:bodyPr>
            <a:normAutofit/>
          </a:bodyPr>
          <a:lstStyle/>
          <a:p>
            <a:pPr marL="0" lvl="1" indent="0">
              <a:lnSpc>
                <a:spcPct val="120000"/>
              </a:lnSpc>
              <a:spcBef>
                <a:spcPts val="0"/>
              </a:spcBef>
              <a:buNone/>
            </a:pPr>
            <a:r>
              <a:rPr lang="en-GB" sz="2400" dirty="0"/>
              <a:t>Think about the key factors when considering managing timescales and planning. </a:t>
            </a:r>
            <a:endParaRPr lang="en-GB" sz="2400" dirty="0">
              <a:effectLst/>
            </a:endParaRPr>
          </a:p>
          <a:p>
            <a:pPr marL="0" lvl="1" indent="0">
              <a:lnSpc>
                <a:spcPct val="120000"/>
              </a:lnSpc>
              <a:buNone/>
            </a:pPr>
            <a:endParaRPr lang="en-GB" sz="2400" dirty="0"/>
          </a:p>
          <a:p>
            <a:pPr marL="0" lvl="1" indent="0">
              <a:lnSpc>
                <a:spcPct val="120000"/>
              </a:lnSpc>
              <a:buNone/>
            </a:pPr>
            <a:r>
              <a:rPr lang="en-GB" sz="2400" dirty="0">
                <a:effectLst/>
              </a:rPr>
              <a:t>Record your thoughts in your journal.</a:t>
            </a:r>
          </a:p>
        </p:txBody>
      </p:sp>
      <p:pic>
        <p:nvPicPr>
          <p:cNvPr id="7" name="Picture 6">
            <a:extLst>
              <a:ext uri="{FF2B5EF4-FFF2-40B4-BE49-F238E27FC236}">
                <a16:creationId xmlns:a16="http://schemas.microsoft.com/office/drawing/2014/main" id="{BD37D121-C957-128C-CCE5-1501297452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01036" y="1059582"/>
            <a:ext cx="2561505" cy="3672409"/>
          </a:xfrm>
          <a:prstGeom prst="rect">
            <a:avLst/>
          </a:prstGeom>
          <a:noFill/>
        </p:spPr>
      </p:pic>
      <p:sp>
        <p:nvSpPr>
          <p:cNvPr id="4" name="Slide Number Placeholder 3">
            <a:extLst>
              <a:ext uri="{FF2B5EF4-FFF2-40B4-BE49-F238E27FC236}">
                <a16:creationId xmlns:a16="http://schemas.microsoft.com/office/drawing/2014/main" id="{5E22E1EF-8C51-6FE5-2A2F-DB22493F508E}"/>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83</a:t>
            </a:fld>
            <a:endParaRPr lang="en-GB"/>
          </a:p>
        </p:txBody>
      </p:sp>
      <p:sp>
        <p:nvSpPr>
          <p:cNvPr id="6" name="TextBox 5">
            <a:extLst>
              <a:ext uri="{FF2B5EF4-FFF2-40B4-BE49-F238E27FC236}">
                <a16:creationId xmlns:a16="http://schemas.microsoft.com/office/drawing/2014/main" id="{771F4370-AE16-729E-4248-6F2292D874F8}"/>
              </a:ext>
            </a:extLst>
          </p:cNvPr>
          <p:cNvSpPr txBox="1"/>
          <p:nvPr/>
        </p:nvSpPr>
        <p:spPr>
          <a:xfrm>
            <a:off x="188526" y="4693002"/>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3762671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9A421-289F-5A5A-17F9-B6864853C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B6821-171B-C782-682D-B8934CF8FDCA}"/>
              </a:ext>
            </a:extLst>
          </p:cNvPr>
          <p:cNvSpPr>
            <a:spLocks noGrp="1"/>
          </p:cNvSpPr>
          <p:nvPr>
            <p:ph type="ctrTitle"/>
          </p:nvPr>
        </p:nvSpPr>
        <p:spPr/>
        <p:txBody>
          <a:bodyPr/>
          <a:lstStyle/>
          <a:p>
            <a:r>
              <a:rPr lang="en-US" dirty="0"/>
              <a:t>06</a:t>
            </a:r>
            <a:endParaRPr lang="en-US" sz="4400" dirty="0"/>
          </a:p>
        </p:txBody>
      </p:sp>
      <p:sp>
        <p:nvSpPr>
          <p:cNvPr id="3" name="Subtitle 2">
            <a:extLst>
              <a:ext uri="{FF2B5EF4-FFF2-40B4-BE49-F238E27FC236}">
                <a16:creationId xmlns:a16="http://schemas.microsoft.com/office/drawing/2014/main" id="{429ECBA4-CDF5-78EB-E78F-09C60F7D1201}"/>
              </a:ext>
            </a:extLst>
          </p:cNvPr>
          <p:cNvSpPr>
            <a:spLocks noGrp="1"/>
          </p:cNvSpPr>
          <p:nvPr>
            <p:ph type="subTitle" idx="1"/>
          </p:nvPr>
        </p:nvSpPr>
        <p:spPr/>
        <p:txBody>
          <a:bodyPr>
            <a:normAutofit/>
          </a:bodyPr>
          <a:lstStyle/>
          <a:p>
            <a:r>
              <a:rPr lang="en-US" sz="2800" dirty="0"/>
              <a:t>Presentation to peers</a:t>
            </a:r>
          </a:p>
        </p:txBody>
      </p:sp>
    </p:spTree>
    <p:extLst>
      <p:ext uri="{BB962C8B-B14F-4D97-AF65-F5344CB8AC3E}">
        <p14:creationId xmlns:p14="http://schemas.microsoft.com/office/powerpoint/2010/main" val="8641303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L6: Presentation to peers</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pPr>
              <a:lnSpc>
                <a:spcPct val="120000"/>
              </a:lnSpc>
              <a:spcAft>
                <a:spcPts val="0"/>
              </a:spcAft>
            </a:pPr>
            <a:r>
              <a:rPr lang="en-GB" sz="2400" dirty="0"/>
              <a:t>Presentation brief and guideline </a:t>
            </a:r>
          </a:p>
          <a:p>
            <a:pPr>
              <a:lnSpc>
                <a:spcPct val="120000"/>
              </a:lnSpc>
              <a:spcAft>
                <a:spcPts val="0"/>
              </a:spcAft>
            </a:pPr>
            <a:endParaRPr lang="en-GB" sz="2400" dirty="0"/>
          </a:p>
          <a:p>
            <a:pPr>
              <a:lnSpc>
                <a:spcPct val="120000"/>
              </a:lnSpc>
              <a:spcAft>
                <a:spcPts val="0"/>
              </a:spcAft>
            </a:pPr>
            <a:r>
              <a:rPr lang="en-GB" sz="2400" dirty="0"/>
              <a:t>Presentation content</a:t>
            </a:r>
          </a:p>
          <a:p>
            <a:pPr lvl="1"/>
            <a:endParaRPr lang="en-GB" sz="2700" dirty="0">
              <a:effectLst/>
            </a:endParaRP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85</a:t>
            </a:fld>
            <a:endParaRPr lang="en-GB"/>
          </a:p>
        </p:txBody>
      </p:sp>
      <p:sp>
        <p:nvSpPr>
          <p:cNvPr id="7" name="TextBox 6">
            <a:extLst>
              <a:ext uri="{FF2B5EF4-FFF2-40B4-BE49-F238E27FC236}">
                <a16:creationId xmlns:a16="http://schemas.microsoft.com/office/drawing/2014/main" id="{644245E2-DD5B-2750-4B2B-129AD1E7AC3C}"/>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986197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L6: Presentation to peers</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pPr>
              <a:lnSpc>
                <a:spcPct val="120000"/>
              </a:lnSpc>
              <a:spcAft>
                <a:spcPts val="0"/>
              </a:spcAft>
            </a:pPr>
            <a:r>
              <a:rPr lang="en-GB" sz="2400" dirty="0"/>
              <a:t>S</a:t>
            </a:r>
            <a:r>
              <a:rPr lang="en-GB" sz="2400" dirty="0">
                <a:effectLst/>
              </a:rPr>
              <a:t>tructuring the presentation and incorporating mathematical elements</a:t>
            </a:r>
          </a:p>
          <a:p>
            <a:endParaRPr lang="en-GB" dirty="0"/>
          </a:p>
          <a:p>
            <a:pPr lvl="1"/>
            <a:endParaRPr lang="en-GB" sz="2700" dirty="0">
              <a:effectLst/>
            </a:endParaRP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86</a:t>
            </a:fld>
            <a:endParaRPr lang="en-GB"/>
          </a:p>
        </p:txBody>
      </p:sp>
      <p:sp>
        <p:nvSpPr>
          <p:cNvPr id="7" name="TextBox 6">
            <a:extLst>
              <a:ext uri="{FF2B5EF4-FFF2-40B4-BE49-F238E27FC236}">
                <a16:creationId xmlns:a16="http://schemas.microsoft.com/office/drawing/2014/main" id="{E9C7BFCC-811C-4C3B-6DCA-DD5A5A224A3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9148711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5C18-BB46-1ED4-725F-4FCF8C686D55}"/>
              </a:ext>
            </a:extLst>
          </p:cNvPr>
          <p:cNvSpPr>
            <a:spLocks noGrp="1"/>
          </p:cNvSpPr>
          <p:nvPr>
            <p:ph type="title"/>
          </p:nvPr>
        </p:nvSpPr>
        <p:spPr>
          <a:xfrm>
            <a:off x="232950" y="249900"/>
            <a:ext cx="8437563" cy="699425"/>
          </a:xfrm>
        </p:spPr>
        <p:txBody>
          <a:bodyPr anchor="t">
            <a:normAutofit/>
          </a:bodyPr>
          <a:lstStyle/>
          <a:p>
            <a:r>
              <a:rPr lang="en-GB" dirty="0"/>
              <a:t>L6: Presentation to peers</a:t>
            </a:r>
          </a:p>
        </p:txBody>
      </p:sp>
      <p:sp>
        <p:nvSpPr>
          <p:cNvPr id="3" name="Text Placeholder 2">
            <a:extLst>
              <a:ext uri="{FF2B5EF4-FFF2-40B4-BE49-F238E27FC236}">
                <a16:creationId xmlns:a16="http://schemas.microsoft.com/office/drawing/2014/main" id="{0788E646-7876-CA05-CA83-D0F1F3F595C4}"/>
              </a:ext>
            </a:extLst>
          </p:cNvPr>
          <p:cNvSpPr>
            <a:spLocks noGrp="1"/>
          </p:cNvSpPr>
          <p:nvPr>
            <p:ph type="body" sz="quarter" idx="13"/>
          </p:nvPr>
        </p:nvSpPr>
        <p:spPr>
          <a:xfrm>
            <a:off x="233363" y="1438717"/>
            <a:ext cx="4122737" cy="3293274"/>
          </a:xfrm>
        </p:spPr>
        <p:txBody>
          <a:bodyPr>
            <a:normAutofit/>
          </a:bodyPr>
          <a:lstStyle/>
          <a:p>
            <a:pPr>
              <a:lnSpc>
                <a:spcPct val="120000"/>
              </a:lnSpc>
              <a:spcAft>
                <a:spcPts val="600"/>
              </a:spcAft>
            </a:pPr>
            <a:r>
              <a:rPr lang="en-GB" sz="2400" dirty="0"/>
              <a:t>How to use the price list to create your luxury rucksack</a:t>
            </a:r>
          </a:p>
        </p:txBody>
      </p:sp>
      <p:sp>
        <p:nvSpPr>
          <p:cNvPr id="6" name="Slide Number Placeholder 5">
            <a:extLst>
              <a:ext uri="{FF2B5EF4-FFF2-40B4-BE49-F238E27FC236}">
                <a16:creationId xmlns:a16="http://schemas.microsoft.com/office/drawing/2014/main" id="{1AB91EEA-D68E-EA67-1D09-FC8DBF8E563D}"/>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87</a:t>
            </a:fld>
            <a:endParaRPr lang="en-GB"/>
          </a:p>
        </p:txBody>
      </p:sp>
      <p:sp>
        <p:nvSpPr>
          <p:cNvPr id="7" name="TextBox 6">
            <a:extLst>
              <a:ext uri="{FF2B5EF4-FFF2-40B4-BE49-F238E27FC236}">
                <a16:creationId xmlns:a16="http://schemas.microsoft.com/office/drawing/2014/main" id="{E71BFB2E-5C11-0AD5-FEC9-441BD5D5D75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143434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L6: Presentation to peers</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fontScale="70000" lnSpcReduction="20000"/>
          </a:bodyPr>
          <a:lstStyle/>
          <a:p>
            <a:pPr>
              <a:lnSpc>
                <a:spcPct val="120000"/>
              </a:lnSpc>
              <a:spcAft>
                <a:spcPts val="0"/>
              </a:spcAft>
            </a:pPr>
            <a:r>
              <a:rPr lang="en-GB" sz="3300" dirty="0">
                <a:highlight>
                  <a:srgbClr val="FFFFFF"/>
                </a:highlight>
              </a:rPr>
              <a:t>T</a:t>
            </a:r>
            <a:r>
              <a:rPr lang="en-GB" sz="3300" dirty="0">
                <a:effectLst/>
                <a:highlight>
                  <a:srgbClr val="FFFFFF"/>
                </a:highlight>
              </a:rPr>
              <a:t>he importance of consolidating knowledge in accessory design </a:t>
            </a:r>
          </a:p>
          <a:p>
            <a:pPr>
              <a:lnSpc>
                <a:spcPct val="120000"/>
              </a:lnSpc>
              <a:spcAft>
                <a:spcPts val="0"/>
              </a:spcAft>
            </a:pPr>
            <a:endParaRPr lang="en-GB" sz="3300" dirty="0">
              <a:highlight>
                <a:srgbClr val="FFFFFF"/>
              </a:highlight>
            </a:endParaRPr>
          </a:p>
          <a:p>
            <a:pPr>
              <a:lnSpc>
                <a:spcPct val="120000"/>
              </a:lnSpc>
              <a:spcAft>
                <a:spcPts val="0"/>
              </a:spcAft>
            </a:pPr>
            <a:r>
              <a:rPr lang="en-GB" sz="3300" dirty="0">
                <a:highlight>
                  <a:srgbClr val="FFFFFF"/>
                </a:highlight>
              </a:rPr>
              <a:t>Why your presentation is important</a:t>
            </a:r>
          </a:p>
          <a:p>
            <a:pPr>
              <a:lnSpc>
                <a:spcPct val="120000"/>
              </a:lnSpc>
              <a:spcAft>
                <a:spcPts val="0"/>
              </a:spcAft>
            </a:pPr>
            <a:endParaRPr lang="en-GB" sz="3300" dirty="0">
              <a:highlight>
                <a:srgbClr val="FFFFFF"/>
              </a:highlight>
            </a:endParaRPr>
          </a:p>
          <a:p>
            <a:pPr>
              <a:lnSpc>
                <a:spcPct val="120000"/>
              </a:lnSpc>
              <a:spcAft>
                <a:spcPts val="0"/>
              </a:spcAft>
            </a:pPr>
            <a:r>
              <a:rPr lang="en-GB" sz="3300" dirty="0">
                <a:highlight>
                  <a:srgbClr val="FFFFFF"/>
                </a:highlight>
              </a:rPr>
              <a:t>How to conduct peer-to-peer feedback</a:t>
            </a:r>
            <a:endParaRPr lang="en-GB" sz="3300" dirty="0"/>
          </a:p>
          <a:p>
            <a:pPr lvl="1"/>
            <a:endParaRPr lang="en-GB" sz="2700" dirty="0">
              <a:effectLst/>
            </a:endParaRP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88</a:t>
            </a:fld>
            <a:endParaRPr lang="en-GB"/>
          </a:p>
        </p:txBody>
      </p:sp>
      <p:sp>
        <p:nvSpPr>
          <p:cNvPr id="7" name="TextBox 6">
            <a:extLst>
              <a:ext uri="{FF2B5EF4-FFF2-40B4-BE49-F238E27FC236}">
                <a16:creationId xmlns:a16="http://schemas.microsoft.com/office/drawing/2014/main" id="{1031A3A2-6AEC-22E1-FD15-8610EF02E76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3309254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9A421-289F-5A5A-17F9-B6864853C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B6821-171B-C782-682D-B8934CF8FDCA}"/>
              </a:ext>
            </a:extLst>
          </p:cNvPr>
          <p:cNvSpPr>
            <a:spLocks noGrp="1"/>
          </p:cNvSpPr>
          <p:nvPr>
            <p:ph type="ctrTitle"/>
          </p:nvPr>
        </p:nvSpPr>
        <p:spPr/>
        <p:txBody>
          <a:bodyPr/>
          <a:lstStyle/>
          <a:p>
            <a:r>
              <a:rPr lang="en-US" dirty="0"/>
              <a:t>07</a:t>
            </a:r>
            <a:endParaRPr lang="en-US" sz="4400" dirty="0"/>
          </a:p>
        </p:txBody>
      </p:sp>
      <p:sp>
        <p:nvSpPr>
          <p:cNvPr id="3" name="Subtitle 2">
            <a:extLst>
              <a:ext uri="{FF2B5EF4-FFF2-40B4-BE49-F238E27FC236}">
                <a16:creationId xmlns:a16="http://schemas.microsoft.com/office/drawing/2014/main" id="{429ECBA4-CDF5-78EB-E78F-09C60F7D1201}"/>
              </a:ext>
            </a:extLst>
          </p:cNvPr>
          <p:cNvSpPr>
            <a:spLocks noGrp="1"/>
          </p:cNvSpPr>
          <p:nvPr>
            <p:ph type="subTitle" idx="1"/>
          </p:nvPr>
        </p:nvSpPr>
        <p:spPr/>
        <p:txBody>
          <a:bodyPr>
            <a:normAutofit/>
          </a:bodyPr>
          <a:lstStyle/>
          <a:p>
            <a:r>
              <a:rPr lang="en-US" sz="2800" dirty="0"/>
              <a:t>Reflect and feed back</a:t>
            </a:r>
          </a:p>
        </p:txBody>
      </p:sp>
    </p:spTree>
    <p:extLst>
      <p:ext uri="{BB962C8B-B14F-4D97-AF65-F5344CB8AC3E}">
        <p14:creationId xmlns:p14="http://schemas.microsoft.com/office/powerpoint/2010/main" val="314668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248997-8C9F-FB8C-9DD9-79F07E795D6B}"/>
              </a:ext>
            </a:extLst>
          </p:cNvPr>
          <p:cNvSpPr>
            <a:spLocks noGrp="1"/>
          </p:cNvSpPr>
          <p:nvPr>
            <p:ph type="title"/>
          </p:nvPr>
        </p:nvSpPr>
        <p:spPr>
          <a:xfrm>
            <a:off x="232950" y="249900"/>
            <a:ext cx="8437563" cy="699425"/>
          </a:xfrm>
        </p:spPr>
        <p:txBody>
          <a:bodyPr anchor="t">
            <a:normAutofit/>
          </a:bodyPr>
          <a:lstStyle/>
          <a:p>
            <a:r>
              <a:rPr lang="en-GB" sz="1800" b="1" dirty="0">
                <a:effectLst/>
                <a:latin typeface="Arial" panose="020B0604020202020204" pitchFamily="34" charset="0"/>
                <a:ea typeface="Calibri" panose="020F0502020204030204" pitchFamily="34" charset="0"/>
              </a:rPr>
              <a:t>L1: Employment models: </a:t>
            </a:r>
            <a:r>
              <a:rPr lang="en-GB" sz="1800" dirty="0">
                <a:latin typeface="Arial" panose="020B0604020202020204" pitchFamily="34" charset="0"/>
                <a:ea typeface="Calibri" panose="020F0502020204030204" pitchFamily="34" charset="0"/>
              </a:rPr>
              <a:t>Quiz</a:t>
            </a:r>
            <a:endParaRPr lang="en-GB" dirty="0"/>
          </a:p>
        </p:txBody>
      </p:sp>
      <p:sp>
        <p:nvSpPr>
          <p:cNvPr id="4" name="Text Placeholder 3">
            <a:extLst>
              <a:ext uri="{FF2B5EF4-FFF2-40B4-BE49-F238E27FC236}">
                <a16:creationId xmlns:a16="http://schemas.microsoft.com/office/drawing/2014/main" id="{344DC583-2322-49CE-E62E-FC40226C2DF5}"/>
              </a:ext>
            </a:extLst>
          </p:cNvPr>
          <p:cNvSpPr>
            <a:spLocks noGrp="1"/>
          </p:cNvSpPr>
          <p:nvPr>
            <p:ph type="body" sz="quarter" idx="13"/>
          </p:nvPr>
        </p:nvSpPr>
        <p:spPr>
          <a:xfrm>
            <a:off x="233363" y="1438717"/>
            <a:ext cx="4122737" cy="3293274"/>
          </a:xfrm>
        </p:spPr>
        <p:txBody>
          <a:bodyPr>
            <a:normAutofit/>
          </a:bodyPr>
          <a:lstStyle/>
          <a:p>
            <a:pPr>
              <a:spcAft>
                <a:spcPts val="600"/>
              </a:spcAft>
            </a:pPr>
            <a:r>
              <a:rPr lang="en-GB" dirty="0"/>
              <a:t>Quiz:</a:t>
            </a:r>
          </a:p>
        </p:txBody>
      </p:sp>
      <p:sp>
        <p:nvSpPr>
          <p:cNvPr id="2" name="Slide Number Placeholder 1">
            <a:extLst>
              <a:ext uri="{FF2B5EF4-FFF2-40B4-BE49-F238E27FC236}">
                <a16:creationId xmlns:a16="http://schemas.microsoft.com/office/drawing/2014/main" id="{FCAAF88E-62B8-8C72-1D84-422DFE0D1686}"/>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9</a:t>
            </a:fld>
            <a:endParaRPr lang="en-GB"/>
          </a:p>
        </p:txBody>
      </p:sp>
      <p:sp>
        <p:nvSpPr>
          <p:cNvPr id="8" name="TextBox 7">
            <a:extLst>
              <a:ext uri="{FF2B5EF4-FFF2-40B4-BE49-F238E27FC236}">
                <a16:creationId xmlns:a16="http://schemas.microsoft.com/office/drawing/2014/main" id="{D953F947-4E9A-E1B3-BF22-0809E626E3D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10340308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62AE-F951-A5AB-9B4A-8B798C4717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F9A7A7-A252-64CD-D4A9-4E660C37A38F}"/>
              </a:ext>
            </a:extLst>
          </p:cNvPr>
          <p:cNvSpPr>
            <a:spLocks noGrp="1"/>
          </p:cNvSpPr>
          <p:nvPr>
            <p:ph type="title"/>
          </p:nvPr>
        </p:nvSpPr>
        <p:spPr>
          <a:xfrm>
            <a:off x="232950" y="249900"/>
            <a:ext cx="8437563" cy="699425"/>
          </a:xfrm>
        </p:spPr>
        <p:txBody>
          <a:bodyPr anchor="t">
            <a:normAutofit/>
          </a:bodyPr>
          <a:lstStyle/>
          <a:p>
            <a:r>
              <a:rPr lang="en-GB" dirty="0"/>
              <a:t>L7: Reflect and feed back</a:t>
            </a:r>
          </a:p>
        </p:txBody>
      </p:sp>
      <p:sp>
        <p:nvSpPr>
          <p:cNvPr id="5" name="Text Placeholder 4">
            <a:extLst>
              <a:ext uri="{FF2B5EF4-FFF2-40B4-BE49-F238E27FC236}">
                <a16:creationId xmlns:a16="http://schemas.microsoft.com/office/drawing/2014/main" id="{B75C2A08-7AE3-E90C-062F-6336DD23E83F}"/>
              </a:ext>
            </a:extLst>
          </p:cNvPr>
          <p:cNvSpPr>
            <a:spLocks noGrp="1"/>
          </p:cNvSpPr>
          <p:nvPr>
            <p:ph type="body" sz="quarter" idx="13"/>
          </p:nvPr>
        </p:nvSpPr>
        <p:spPr>
          <a:xfrm>
            <a:off x="233363" y="1438717"/>
            <a:ext cx="4122737" cy="3293274"/>
          </a:xfrm>
        </p:spPr>
        <p:txBody>
          <a:bodyPr>
            <a:normAutofit/>
          </a:bodyPr>
          <a:lstStyle/>
          <a:p>
            <a:pPr>
              <a:lnSpc>
                <a:spcPct val="120000"/>
              </a:lnSpc>
            </a:pPr>
            <a:r>
              <a:rPr lang="en-GB" sz="2400" dirty="0"/>
              <a:t>The importance of reflection</a:t>
            </a:r>
          </a:p>
          <a:p>
            <a:endParaRPr lang="en-GB" dirty="0"/>
          </a:p>
          <a:p>
            <a:pPr lvl="1"/>
            <a:endParaRPr lang="en-GB" sz="2700" dirty="0">
              <a:effectLst/>
            </a:endParaRPr>
          </a:p>
        </p:txBody>
      </p:sp>
      <p:sp>
        <p:nvSpPr>
          <p:cNvPr id="4" name="Slide Number Placeholder 3">
            <a:extLst>
              <a:ext uri="{FF2B5EF4-FFF2-40B4-BE49-F238E27FC236}">
                <a16:creationId xmlns:a16="http://schemas.microsoft.com/office/drawing/2014/main" id="{C188D859-A0D7-ED97-9C0F-538380756E6C}"/>
              </a:ext>
              <a:ext uri="{C183D7F6-B498-43B3-948B-1728B52AA6E4}">
                <adec:decorative xmlns:adec="http://schemas.microsoft.com/office/drawing/2017/decorative" val="1"/>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90</a:t>
            </a:fld>
            <a:endParaRPr lang="en-GB"/>
          </a:p>
        </p:txBody>
      </p:sp>
      <p:sp>
        <p:nvSpPr>
          <p:cNvPr id="7" name="TextBox 6">
            <a:extLst>
              <a:ext uri="{FF2B5EF4-FFF2-40B4-BE49-F238E27FC236}">
                <a16:creationId xmlns:a16="http://schemas.microsoft.com/office/drawing/2014/main" id="{5FBFB682-25D6-93A4-FF0E-A3470C13D00B}"/>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9261671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A6BCD-D0BD-E4F4-7389-92DB4C9B2D5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345C44-0D7F-D6AA-4C25-BC86859BF66E}"/>
              </a:ext>
            </a:extLst>
          </p:cNvPr>
          <p:cNvSpPr>
            <a:spLocks noGrp="1"/>
          </p:cNvSpPr>
          <p:nvPr>
            <p:ph type="title"/>
          </p:nvPr>
        </p:nvSpPr>
        <p:spPr>
          <a:xfrm>
            <a:off x="232950" y="249900"/>
            <a:ext cx="9307602" cy="699425"/>
          </a:xfrm>
        </p:spPr>
        <p:txBody>
          <a:bodyPr/>
          <a:lstStyle/>
          <a:p>
            <a:r>
              <a:rPr lang="en-GB" dirty="0"/>
              <a:t>L7: Reflect and feed back</a:t>
            </a:r>
          </a:p>
        </p:txBody>
      </p:sp>
      <p:sp>
        <p:nvSpPr>
          <p:cNvPr id="5" name="Text Placeholder 4">
            <a:extLst>
              <a:ext uri="{FF2B5EF4-FFF2-40B4-BE49-F238E27FC236}">
                <a16:creationId xmlns:a16="http://schemas.microsoft.com/office/drawing/2014/main" id="{A77D792D-3917-4C5C-32BA-4540511C7844}"/>
              </a:ext>
            </a:extLst>
          </p:cNvPr>
          <p:cNvSpPr>
            <a:spLocks noGrp="1"/>
          </p:cNvSpPr>
          <p:nvPr>
            <p:ph type="body" sz="quarter" idx="12"/>
          </p:nvPr>
        </p:nvSpPr>
        <p:spPr>
          <a:xfrm>
            <a:off x="323528" y="986400"/>
            <a:ext cx="8424936" cy="3385550"/>
          </a:xfrm>
        </p:spPr>
        <p:txBody>
          <a:bodyPr/>
          <a:lstStyle/>
          <a:p>
            <a:r>
              <a:rPr lang="en-GB" sz="2800" dirty="0">
                <a:solidFill>
                  <a:srgbClr val="FF0000"/>
                </a:solidFill>
              </a:rPr>
              <a:t>Reflective report </a:t>
            </a:r>
          </a:p>
          <a:p>
            <a:endParaRPr lang="en-GB" sz="1400" dirty="0">
              <a:solidFill>
                <a:srgbClr val="FF0000"/>
              </a:solidFill>
            </a:endParaRPr>
          </a:p>
          <a:p>
            <a:pPr>
              <a:lnSpc>
                <a:spcPct val="120000"/>
              </a:lnSpc>
            </a:pPr>
            <a:r>
              <a:rPr lang="en-GB" sz="1400" dirty="0"/>
              <a:t>Your task is to compile a reflective report on your luxury leather rucksack project, focusing on costs, timelines and peer feedback. Evaluate expenses, including material and labour costs, against the budget allocated. Assess projected timelines for material sourcing and quality control, identifying opportunities for optimisation. Integrate peer feedback received during presentations, aligning it with project objectives and proposing actionable improvements. Your concise report should guide our path to excellence and readiness for pitching to the prestigious client. Demonstrate your commitment to quality and innovation in a 500-word report.</a:t>
            </a:r>
          </a:p>
        </p:txBody>
      </p:sp>
      <p:sp>
        <p:nvSpPr>
          <p:cNvPr id="4" name="Slide Number Placeholder 3">
            <a:extLst>
              <a:ext uri="{FF2B5EF4-FFF2-40B4-BE49-F238E27FC236}">
                <a16:creationId xmlns:a16="http://schemas.microsoft.com/office/drawing/2014/main" id="{DABB782C-E0A5-604B-89B4-23B5C2110B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91</a:t>
            </a:fld>
            <a:endParaRPr lang="en-GB"/>
          </a:p>
        </p:txBody>
      </p:sp>
      <p:sp>
        <p:nvSpPr>
          <p:cNvPr id="2" name="Rectangle 1">
            <a:extLst>
              <a:ext uri="{FF2B5EF4-FFF2-40B4-BE49-F238E27FC236}">
                <a16:creationId xmlns:a16="http://schemas.microsoft.com/office/drawing/2014/main" id="{24829B9F-5BB8-ADCF-D0EC-4F9F9A92F69C}"/>
              </a:ext>
              <a:ext uri="{C183D7F6-B498-43B3-948B-1728B52AA6E4}">
                <adec:decorative xmlns:adec="http://schemas.microsoft.com/office/drawing/2017/decorative" val="1"/>
              </a:ext>
            </a:extLst>
          </p:cNvPr>
          <p:cNvSpPr/>
          <p:nvPr/>
        </p:nvSpPr>
        <p:spPr>
          <a:xfrm>
            <a:off x="179512" y="967918"/>
            <a:ext cx="8784976" cy="3548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hape&#10;&#10;Description automatically generated">
            <a:extLst>
              <a:ext uri="{FF2B5EF4-FFF2-40B4-BE49-F238E27FC236}">
                <a16:creationId xmlns:a16="http://schemas.microsoft.com/office/drawing/2014/main" id="{C2C75015-3F26-F09F-6845-234AA39CB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02393"/>
            <a:ext cx="1008111" cy="535587"/>
          </a:xfrm>
          <a:prstGeom prst="rect">
            <a:avLst/>
          </a:prstGeom>
        </p:spPr>
      </p:pic>
      <p:sp>
        <p:nvSpPr>
          <p:cNvPr id="8" name="TextBox 7">
            <a:extLst>
              <a:ext uri="{FF2B5EF4-FFF2-40B4-BE49-F238E27FC236}">
                <a16:creationId xmlns:a16="http://schemas.microsoft.com/office/drawing/2014/main" id="{DAC52678-3CF1-588E-1F1E-C34A8E8A780E}"/>
              </a:ext>
            </a:extLst>
          </p:cNvPr>
          <p:cNvSpPr txBox="1"/>
          <p:nvPr/>
        </p:nvSpPr>
        <p:spPr>
          <a:xfrm>
            <a:off x="179512" y="4593593"/>
            <a:ext cx="4572000" cy="200055"/>
          </a:xfrm>
          <a:prstGeom prst="rect">
            <a:avLst/>
          </a:prstGeom>
          <a:noFill/>
        </p:spPr>
        <p:txBody>
          <a:bodyPr wrap="square">
            <a:spAutoFit/>
          </a:bodyPr>
          <a:lstStyle/>
          <a:p>
            <a:r>
              <a:rPr lang="en-GB" sz="700" b="1" dirty="0"/>
              <a:t>Education and Training Foundation</a:t>
            </a:r>
          </a:p>
        </p:txBody>
      </p:sp>
    </p:spTree>
    <p:extLst>
      <p:ext uri="{BB962C8B-B14F-4D97-AF65-F5344CB8AC3E}">
        <p14:creationId xmlns:p14="http://schemas.microsoft.com/office/powerpoint/2010/main" val="29128117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92</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dirty="0"/>
              <a:t>PRODUCED BY</a:t>
            </a:r>
          </a:p>
        </p:txBody>
      </p:sp>
      <p:sp>
        <p:nvSpPr>
          <p:cNvPr id="13" name="Rectangle 12" descr="Westminster Kingsway College">
            <a:extLst>
              <a:ext uri="{FF2B5EF4-FFF2-40B4-BE49-F238E27FC236}">
                <a16:creationId xmlns:a16="http://schemas.microsoft.com/office/drawing/2014/main" id="{E2C579EE-E5CC-4F9A-A5AE-7CAF0043E178}"/>
              </a:ext>
            </a:extLst>
          </p:cNvPr>
          <p:cNvSpPr/>
          <p:nvPr/>
        </p:nvSpPr>
        <p:spPr>
          <a:xfrm>
            <a:off x="1583803" y="1675517"/>
            <a:ext cx="1987550" cy="844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dirty="0">
                <a:solidFill>
                  <a:srgbClr val="002060"/>
                </a:solidFill>
                <a:effectLst/>
                <a:ea typeface="Calibri" panose="020F0502020204030204" pitchFamily="34" charset="0"/>
                <a:cs typeface="Times New Roman" panose="02020603050405020304" pitchFamily="18" charset="0"/>
              </a:rPr>
              <a:t>PROVIDER LOGO HERE</a:t>
            </a:r>
            <a:endParaRPr lang="en-GB" sz="1100" dirty="0">
              <a:solidFill>
                <a:srgbClr val="002060"/>
              </a:solidFill>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E3E1E1C-19A4-4F4A-B678-E274A9DA15DB}"/>
              </a:ext>
              <a:ext uri="{C183D7F6-B498-43B3-948B-1728B52AA6E4}">
                <adec:decorative xmlns:adec="http://schemas.microsoft.com/office/drawing/2017/decorative" val="1"/>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dirty="0"/>
              <a:t>FUNDED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dirty="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 uri="{C183D7F6-B498-43B3-948B-1728B52AA6E4}">
                <adec:decorative xmlns:adec="http://schemas.microsoft.com/office/drawing/2017/decorative" val="1"/>
              </a:ext>
            </a:extLst>
          </p:cNvPr>
          <p:cNvSpPr txBox="1"/>
          <p:nvPr/>
        </p:nvSpPr>
        <p:spPr>
          <a:xfrm>
            <a:off x="1583803" y="2787774"/>
            <a:ext cx="2088232" cy="484748"/>
          </a:xfrm>
          <a:prstGeom prst="rect">
            <a:avLst/>
          </a:prstGeom>
          <a:noFill/>
        </p:spPr>
        <p:txBody>
          <a:bodyPr wrap="square" lIns="0" tIns="0" rIns="0" bIns="0" rtlCol="0">
            <a:spAutoFit/>
          </a:bodyPr>
          <a:lstStyle/>
          <a:p>
            <a:r>
              <a:rPr lang="en-GB" sz="1050" dirty="0"/>
              <a:t>(Provider Name)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dirty="0">
                <a:solidFill>
                  <a:srgbClr val="E51C41"/>
                </a:solidFill>
              </a:rPr>
              <a:t>ET-FOUNDATION.CO.UK</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pic>
        <p:nvPicPr>
          <p:cNvPr id="2" name="Picture 1">
            <a:extLst>
              <a:ext uri="{FF2B5EF4-FFF2-40B4-BE49-F238E27FC236}">
                <a16:creationId xmlns:a16="http://schemas.microsoft.com/office/drawing/2014/main" id="{58E58254-561C-1A87-8C3E-21C7EE619703}"/>
              </a:ext>
              <a:ext uri="{C183D7F6-B498-43B3-948B-1728B52AA6E4}">
                <adec:decorative xmlns:adec="http://schemas.microsoft.com/office/drawing/2017/decorative" val="1"/>
              </a:ext>
            </a:extLst>
          </p:cNvPr>
          <p:cNvPicPr>
            <a:picLocks noChangeAspect="1"/>
          </p:cNvPicPr>
          <p:nvPr/>
        </p:nvPicPr>
        <p:blipFill rotWithShape="1">
          <a:blip r:embed="rId5"/>
          <a:srcRect l="53652"/>
          <a:stretch/>
        </p:blipFill>
        <p:spPr>
          <a:xfrm>
            <a:off x="4209770" y="406653"/>
            <a:ext cx="2473786" cy="3123914"/>
          </a:xfrm>
          <a:prstGeom prst="rect">
            <a:avLst/>
          </a:prstGeom>
        </p:spPr>
      </p:pic>
      <p:pic>
        <p:nvPicPr>
          <p:cNvPr id="6" name="Picture 5">
            <a:extLst>
              <a:ext uri="{FF2B5EF4-FFF2-40B4-BE49-F238E27FC236}">
                <a16:creationId xmlns:a16="http://schemas.microsoft.com/office/drawing/2014/main" id="{77F4DEF5-1974-A4F7-98F5-B0FED24C7BD8}"/>
              </a:ext>
              <a:ext uri="{C183D7F6-B498-43B3-948B-1728B52AA6E4}">
                <adec:decorative xmlns:adec="http://schemas.microsoft.com/office/drawing/2017/decorative" val="1"/>
              </a:ext>
            </a:extLst>
          </p:cNvPr>
          <p:cNvPicPr>
            <a:picLocks noChangeAspect="1"/>
          </p:cNvPicPr>
          <p:nvPr/>
        </p:nvPicPr>
        <p:blipFill rotWithShape="1">
          <a:blip r:embed="rId5"/>
          <a:srcRect t="14361" r="47791" b="39771"/>
          <a:stretch/>
        </p:blipFill>
        <p:spPr>
          <a:xfrm>
            <a:off x="234000" y="1628372"/>
            <a:ext cx="3463339" cy="1780892"/>
          </a:xfrm>
          <a:prstGeom prst="rect">
            <a:avLst/>
          </a:prstGeom>
        </p:spPr>
      </p:pic>
    </p:spTree>
    <p:extLst>
      <p:ext uri="{BB962C8B-B14F-4D97-AF65-F5344CB8AC3E}">
        <p14:creationId xmlns:p14="http://schemas.microsoft.com/office/powerpoint/2010/main" val="3269314659"/>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7" ma:contentTypeDescription="Create a new document." ma:contentTypeScope="" ma:versionID="b65acc67901e0485b8aac86fe72ed177">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dedb8be4e17833ccb9caf5b6a1865ed7"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76E745-D9E8-4D93-8B7F-BCE1E4A491AA}">
  <ds:schemaRefs>
    <ds:schemaRef ds:uri="2847a094-2edf-4950-a853-13ec668231ed"/>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schemas.openxmlformats.org/package/2006/metadata/core-properties"/>
    <ds:schemaRef ds:uri="414d2ded-29cc-4abd-a1df-c646721ce55b"/>
  </ds:schemaRefs>
</ds:datastoreItem>
</file>

<file path=customXml/itemProps2.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3.xml><?xml version="1.0" encoding="utf-8"?>
<ds:datastoreItem xmlns:ds="http://schemas.openxmlformats.org/officeDocument/2006/customXml" ds:itemID="{F4091712-7A24-41DE-B394-15091A43F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4057</Words>
  <Application>Microsoft Office PowerPoint</Application>
  <PresentationFormat>On-screen Show (16:9)</PresentationFormat>
  <Paragraphs>767</Paragraphs>
  <Slides>92</Slides>
  <Notes>81</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ETF Master</vt:lpstr>
      <vt:lpstr>T Level in Craft and Design  Materials to support the development of contextualisation of maths content </vt:lpstr>
      <vt:lpstr>01</vt:lpstr>
      <vt:lpstr>L1: Employment models</vt:lpstr>
      <vt:lpstr>L1: Employment models: Freelancer</vt:lpstr>
      <vt:lpstr>L1: Employment models: Employed</vt:lpstr>
      <vt:lpstr>L1: Employment models: Business owner</vt:lpstr>
      <vt:lpstr>L1: Employment models: Self-employed</vt:lpstr>
      <vt:lpstr>L1: Employment models: Case studies</vt:lpstr>
      <vt:lpstr>L1: Employment models: Quiz</vt:lpstr>
      <vt:lpstr>L1: Employment models: Career path activity </vt:lpstr>
      <vt:lpstr>L1: Employment models: Career path template </vt:lpstr>
      <vt:lpstr>L1: Employment models: Summarise key points. </vt:lpstr>
      <vt:lpstr>02</vt:lpstr>
      <vt:lpstr>L2: Taxation</vt:lpstr>
      <vt:lpstr>L2: Taxation</vt:lpstr>
      <vt:lpstr>L2: Taxation: Percentage increase</vt:lpstr>
      <vt:lpstr>L2: Taxation: Percentage decrease</vt:lpstr>
      <vt:lpstr>L2: Taxation: Percentages activity</vt:lpstr>
      <vt:lpstr>L2: Taxation: Income tax and yearly returns</vt:lpstr>
      <vt:lpstr>L2: Taxation: Income tax and yearly returns  </vt:lpstr>
      <vt:lpstr>L2: Taxation: Income tax and yearly returns  </vt:lpstr>
      <vt:lpstr>L2: Taxation: Income tax and yearly returns  </vt:lpstr>
      <vt:lpstr>L2: Taxation: Maths-based scenarios </vt:lpstr>
      <vt:lpstr>L2: Taxation: Scenario 1 </vt:lpstr>
      <vt:lpstr>L2: Taxation: Scenario 2 </vt:lpstr>
      <vt:lpstr>L2: Taxation</vt:lpstr>
      <vt:lpstr>L2: Taxation: Case studies </vt:lpstr>
      <vt:lpstr>L2: Taxation</vt:lpstr>
      <vt:lpstr>L2: Taxation: Case study 1: Fashion design studio – Answers </vt:lpstr>
      <vt:lpstr>L2: Taxation: Case study 1: Fashion design studio – Answers </vt:lpstr>
      <vt:lpstr>L2: Taxation: study 1: Fashion design studio – Answers </vt:lpstr>
      <vt:lpstr>L2: Taxation </vt:lpstr>
      <vt:lpstr>L2: Taxation: Case study 2: Taxation in a textiles and fashion business – Answers </vt:lpstr>
      <vt:lpstr>L2: Taxation: Case study 2: Taxation in a textiles and fashion business – Answers </vt:lpstr>
      <vt:lpstr>L2: Taxation: Case study 2: Taxation in a textiles and fashion business – Answers </vt:lpstr>
      <vt:lpstr>L2: Taxation</vt:lpstr>
      <vt:lpstr> L2: Taxation: Case study 3: Managing expenses – Answers </vt:lpstr>
      <vt:lpstr>L2: Taxation: Recap </vt:lpstr>
      <vt:lpstr>03</vt:lpstr>
      <vt:lpstr>L3: Designing and costing: Understanding cost analysis and pricing</vt:lpstr>
      <vt:lpstr>L3: Designing and costing: Components of cost analysis</vt:lpstr>
      <vt:lpstr>L3: Designing and costing: Components of cost analysis</vt:lpstr>
      <vt:lpstr>L3: Designing and costing: Material cost consideration</vt:lpstr>
      <vt:lpstr>L3: Designing and costing: Production cost considerations</vt:lpstr>
      <vt:lpstr>L3: Designing and costing: Pricing strategies</vt:lpstr>
      <vt:lpstr>L3: Designing and costing: Costing and pricing strategies</vt:lpstr>
      <vt:lpstr>L3: Designing and costing: Scenario analysis</vt:lpstr>
      <vt:lpstr>L3: Designing and costing: Scenario Answers</vt:lpstr>
      <vt:lpstr>L3: Designing and costing: Summarise key points </vt:lpstr>
      <vt:lpstr>L3: Designing and costing</vt:lpstr>
      <vt:lpstr>L3: Designing and costing: Taxation and revenue calculation</vt:lpstr>
      <vt:lpstr>L3: Designing and costing: Taxation and revenue calculation</vt:lpstr>
      <vt:lpstr>L3: Designing and costing: Taxation and revenue calculation</vt:lpstr>
      <vt:lpstr>L3: Designing and costing: Taxation and revenue calculations</vt:lpstr>
      <vt:lpstr>L3: Designing and costing: Taxation and revenue calculation</vt:lpstr>
      <vt:lpstr>L3: Designing and costing: Taxation and revenue calculation</vt:lpstr>
      <vt:lpstr>L3: Designing and costing: Taxation and revenue calculation</vt:lpstr>
      <vt:lpstr>L3: Designing and costing</vt:lpstr>
      <vt:lpstr>L3: Designing and costing: Client budget alignment and profit maximisation</vt:lpstr>
      <vt:lpstr>L3: Designing and costing: Client budget alignment and profit maximisation</vt:lpstr>
      <vt:lpstr>L3: Designing and costing: Client budget alignment and profit maximisation</vt:lpstr>
      <vt:lpstr>L3: Designing and costing: Client budget alignment and profit maximisation</vt:lpstr>
      <vt:lpstr>L3: Designing and costing: Client budget alignment and profit maximisation</vt:lpstr>
      <vt:lpstr>L3: Designing and costing: Summarise key points </vt:lpstr>
      <vt:lpstr>04</vt:lpstr>
      <vt:lpstr>L4: Sustainability integration and scaling</vt:lpstr>
      <vt:lpstr>L4: Sustainability integration and scaling</vt:lpstr>
      <vt:lpstr>L4: Sustainability integration and scaling</vt:lpstr>
      <vt:lpstr>L4: Sustainability integration and scaling</vt:lpstr>
      <vt:lpstr>L4: Sustainability integration and scaling</vt:lpstr>
      <vt:lpstr>L4: Sustainability integration and scaling</vt:lpstr>
      <vt:lpstr>L4: Sustainability integration and scaling</vt:lpstr>
      <vt:lpstr>05</vt:lpstr>
      <vt:lpstr>L5: Managing timescales: Scenario </vt:lpstr>
      <vt:lpstr>L5: Managing timescales: Planner activity</vt:lpstr>
      <vt:lpstr>L5: Managing timescales: Supplier contact </vt:lpstr>
      <vt:lpstr>L5: Managing timescales: Design and prototyping</vt:lpstr>
      <vt:lpstr>L5: Managing timescales: Design and prototyping</vt:lpstr>
      <vt:lpstr>L5: Managing timescales: Design and prototyping timescales</vt:lpstr>
      <vt:lpstr>L5: Managing timescales: Production</vt:lpstr>
      <vt:lpstr>L5: Managing timescales: Production </vt:lpstr>
      <vt:lpstr>L5: Managing timescales: Packaging and shipping </vt:lpstr>
      <vt:lpstr>L5: Managing timescales</vt:lpstr>
      <vt:lpstr>06</vt:lpstr>
      <vt:lpstr>L6: Presentation to peers</vt:lpstr>
      <vt:lpstr>L6: Presentation to peers</vt:lpstr>
      <vt:lpstr>L6: Presentation to peers</vt:lpstr>
      <vt:lpstr>L6: Presentation to peers</vt:lpstr>
      <vt:lpstr>07</vt:lpstr>
      <vt:lpstr>L7: Reflect and feed back</vt:lpstr>
      <vt:lpstr>L7: Reflect and feed 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Hannah Colford</cp:lastModifiedBy>
  <cp:revision>130</cp:revision>
  <dcterms:created xsi:type="dcterms:W3CDTF">2020-10-20T08:50:32Z</dcterms:created>
  <dcterms:modified xsi:type="dcterms:W3CDTF">2024-07-24T10:31:07Z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