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7"/>
  </p:notesMasterIdLst>
  <p:handoutMasterIdLst>
    <p:handoutMasterId r:id="rId148"/>
  </p:handoutMasterIdLst>
  <p:sldIdLst>
    <p:sldId id="296" r:id="rId5"/>
    <p:sldId id="298" r:id="rId6"/>
    <p:sldId id="339" r:id="rId7"/>
    <p:sldId id="299" r:id="rId8"/>
    <p:sldId id="301" r:id="rId9"/>
    <p:sldId id="482" r:id="rId10"/>
    <p:sldId id="329" r:id="rId11"/>
    <p:sldId id="330" r:id="rId12"/>
    <p:sldId id="335" r:id="rId13"/>
    <p:sldId id="332" r:id="rId14"/>
    <p:sldId id="328" r:id="rId15"/>
    <p:sldId id="331" r:id="rId16"/>
    <p:sldId id="455" r:id="rId17"/>
    <p:sldId id="334" r:id="rId18"/>
    <p:sldId id="481" r:id="rId19"/>
    <p:sldId id="337" r:id="rId20"/>
    <p:sldId id="487" r:id="rId21"/>
    <p:sldId id="336" r:id="rId22"/>
    <p:sldId id="456" r:id="rId23"/>
    <p:sldId id="475" r:id="rId24"/>
    <p:sldId id="359" r:id="rId25"/>
    <p:sldId id="346" r:id="rId26"/>
    <p:sldId id="306" r:id="rId27"/>
    <p:sldId id="498" r:id="rId28"/>
    <p:sldId id="476" r:id="rId29"/>
    <p:sldId id="477" r:id="rId30"/>
    <p:sldId id="499" r:id="rId31"/>
    <p:sldId id="500" r:id="rId32"/>
    <p:sldId id="461" r:id="rId33"/>
    <p:sldId id="462" r:id="rId34"/>
    <p:sldId id="463" r:id="rId35"/>
    <p:sldId id="465" r:id="rId36"/>
    <p:sldId id="464" r:id="rId37"/>
    <p:sldId id="466" r:id="rId38"/>
    <p:sldId id="467" r:id="rId39"/>
    <p:sldId id="468" r:id="rId40"/>
    <p:sldId id="469" r:id="rId41"/>
    <p:sldId id="470" r:id="rId42"/>
    <p:sldId id="471" r:id="rId43"/>
    <p:sldId id="472" r:id="rId44"/>
    <p:sldId id="304" r:id="rId45"/>
    <p:sldId id="441" r:id="rId46"/>
    <p:sldId id="349" r:id="rId47"/>
    <p:sldId id="442" r:id="rId48"/>
    <p:sldId id="443" r:id="rId49"/>
    <p:sldId id="444" r:id="rId50"/>
    <p:sldId id="497" r:id="rId51"/>
    <p:sldId id="446" r:id="rId52"/>
    <p:sldId id="501" r:id="rId53"/>
    <p:sldId id="458" r:id="rId54"/>
    <p:sldId id="448" r:id="rId55"/>
    <p:sldId id="450" r:id="rId56"/>
    <p:sldId id="451" r:id="rId57"/>
    <p:sldId id="473" r:id="rId58"/>
    <p:sldId id="474" r:id="rId59"/>
    <p:sldId id="307" r:id="rId60"/>
    <p:sldId id="432" r:id="rId61"/>
    <p:sldId id="308" r:id="rId62"/>
    <p:sldId id="309" r:id="rId63"/>
    <p:sldId id="433" r:id="rId64"/>
    <p:sldId id="434" r:id="rId65"/>
    <p:sldId id="353" r:id="rId66"/>
    <p:sldId id="354" r:id="rId67"/>
    <p:sldId id="438" r:id="rId68"/>
    <p:sldId id="355" r:id="rId69"/>
    <p:sldId id="439" r:id="rId70"/>
    <p:sldId id="440" r:id="rId71"/>
    <p:sldId id="453" r:id="rId72"/>
    <p:sldId id="454" r:id="rId73"/>
    <p:sldId id="310" r:id="rId74"/>
    <p:sldId id="360" r:id="rId75"/>
    <p:sldId id="361" r:id="rId76"/>
    <p:sldId id="338" r:id="rId77"/>
    <p:sldId id="488" r:id="rId78"/>
    <p:sldId id="363" r:id="rId79"/>
    <p:sldId id="364" r:id="rId80"/>
    <p:sldId id="333" r:id="rId81"/>
    <p:sldId id="365" r:id="rId82"/>
    <p:sldId id="366" r:id="rId83"/>
    <p:sldId id="367" r:id="rId84"/>
    <p:sldId id="368" r:id="rId85"/>
    <p:sldId id="369" r:id="rId86"/>
    <p:sldId id="313" r:id="rId87"/>
    <p:sldId id="394" r:id="rId88"/>
    <p:sldId id="395" r:id="rId89"/>
    <p:sldId id="459" r:id="rId90"/>
    <p:sldId id="396" r:id="rId91"/>
    <p:sldId id="489" r:id="rId92"/>
    <p:sldId id="398" r:id="rId93"/>
    <p:sldId id="399" r:id="rId94"/>
    <p:sldId id="490" r:id="rId95"/>
    <p:sldId id="401" r:id="rId96"/>
    <p:sldId id="402" r:id="rId97"/>
    <p:sldId id="403" r:id="rId98"/>
    <p:sldId id="406" r:id="rId99"/>
    <p:sldId id="407" r:id="rId100"/>
    <p:sldId id="480" r:id="rId101"/>
    <p:sldId id="316" r:id="rId102"/>
    <p:sldId id="317" r:id="rId103"/>
    <p:sldId id="318" r:id="rId104"/>
    <p:sldId id="430" r:id="rId105"/>
    <p:sldId id="431" r:id="rId106"/>
    <p:sldId id="485" r:id="rId107"/>
    <p:sldId id="428" r:id="rId108"/>
    <p:sldId id="435" r:id="rId109"/>
    <p:sldId id="436" r:id="rId110"/>
    <p:sldId id="429" r:id="rId111"/>
    <p:sldId id="437" r:id="rId112"/>
    <p:sldId id="492" r:id="rId113"/>
    <p:sldId id="319" r:id="rId114"/>
    <p:sldId id="320" r:id="rId115"/>
    <p:sldId id="370" r:id="rId116"/>
    <p:sldId id="371" r:id="rId117"/>
    <p:sldId id="491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22" r:id="rId126"/>
    <p:sldId id="323" r:id="rId127"/>
    <p:sldId id="483" r:id="rId128"/>
    <p:sldId id="424" r:id="rId129"/>
    <p:sldId id="425" r:id="rId130"/>
    <p:sldId id="426" r:id="rId131"/>
    <p:sldId id="493" r:id="rId132"/>
    <p:sldId id="494" r:id="rId133"/>
    <p:sldId id="422" r:id="rId134"/>
    <p:sldId id="460" r:id="rId135"/>
    <p:sldId id="427" r:id="rId136"/>
    <p:sldId id="325" r:id="rId137"/>
    <p:sldId id="340" r:id="rId138"/>
    <p:sldId id="486" r:id="rId139"/>
    <p:sldId id="342" r:id="rId140"/>
    <p:sldId id="343" r:id="rId141"/>
    <p:sldId id="484" r:id="rId142"/>
    <p:sldId id="344" r:id="rId143"/>
    <p:sldId id="345" r:id="rId144"/>
    <p:sldId id="495" r:id="rId145"/>
    <p:sldId id="262" r:id="rId146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7" userDrawn="1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5" userDrawn="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631" userDrawn="1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44DAB13-6774-2B56-FBBA-D4A35749ABDF}" name="Thomas Kells" initials="TK" userId="S::thomas.kells_sgscol.ac.uk#ext#@aoctenant.onmicrosoft.com::c6d5cf72-1c0c-4f54-bc4d-95df9ceca34d" providerId="AD"/>
  <p188:author id="{2C2AFA17-8C1A-6786-7731-5853A4E37279}" name="Tate &amp; Clayburn" initials="T&amp;C" userId="Tate &amp; Clayburn" providerId="None"/>
  <p188:author id="{57F8962F-A25F-C59B-8D18-8B512374B299}" name="gaillydon@me.com" initials="ga" userId="S::gaillydon_me.com#ext#@aoctenant.onmicrosoft.com::f8886d07-ae06-416f-a89b-1b6937040910" providerId="AD"/>
  <p188:author id="{73378A33-37AB-0F50-7563-435A048114AA}" name="Bronwen Bray" initials="BB" userId="S::b.bray_hlnsc.ac.uk#ext#@aoctenant.onmicrosoft.com::67bc0673-27bb-411b-9fd2-df09e09b7efa" providerId="AD"/>
  <p188:author id="{EEF2003B-C559-06A3-ECF9-B31A01FA6E89}" name="Anna Jones" initials="AJ" userId="S::a.e.jones@hlnsc.ac.uk::ef336f4f-6acd-4cc9-8b17-6d5f3aa60fe3" providerId="AD"/>
  <p188:author id="{070E914B-88E1-1F95-5C3D-222ECB5113C6}" name="Gail Lydon" initials="GL" userId="bfbd3a6187324213" providerId="Windows Live"/>
  <p188:author id="{A817E77E-E5DC-7774-670B-85C19F462DA9}" name="Bronwen Bray" initials="BB" userId="S::b.bray@hlnsc.ac.uk::4e953849-432f-4666-8470-35e0a84ed9f3" providerId="AD"/>
  <p188:author id="{473F2D82-C3C3-DDA7-9377-E23167EA6B6B}" name="Elise James" initials="EJ" userId="42537d0e53cac1b1" providerId="Windows Live"/>
  <p188:author id="{184C77C2-3B12-FA64-6BFE-977216E7A9D3}" name="Andrew Brown" initials="AB" userId="S::a.brown@hlnsc.ac.uk::803a0e5b-5e98-4fcb-9c38-039790d3471f" providerId="AD"/>
  <p188:author id="{F8DB1FD2-77CE-D460-CD17-7757DC3FEFDC}" name="Andrew Brown" initials="AB" userId="S::a.brown_hlnsc.ac.uk#ext#@aoctenant.onmicrosoft.com::9d50bb05-7c6f-4819-914b-9fc3bf066239" providerId="AD"/>
  <p188:author id="{6BEE51D8-7DFA-0C73-07A6-B6FDEC75D2C7}" name="Sharon Moore" initials="SM" userId="11e493e1b663773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DFB7FA-3CC7-495D-ADE5-F5E154357296}" v="39" dt="2025-07-01T14:26:21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–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4"/>
    <p:restoredTop sz="94658"/>
  </p:normalViewPr>
  <p:slideViewPr>
    <p:cSldViewPr snapToGrid="0">
      <p:cViewPr varScale="1">
        <p:scale>
          <a:sx n="78" d="100"/>
          <a:sy n="78" d="100"/>
        </p:scale>
        <p:origin x="88" y="384"/>
      </p:cViewPr>
      <p:guideLst>
        <p:guide orient="horz" pos="1597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5"/>
        <p:guide pos="2744"/>
        <p:guide pos="5465"/>
        <p:guide pos="956"/>
        <p:guide pos="2631"/>
        <p:guide pos="325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3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63" Type="http://schemas.openxmlformats.org/officeDocument/2006/relationships/slide" Target="slides/slide59.xml"/><Relationship Id="rId84" Type="http://schemas.openxmlformats.org/officeDocument/2006/relationships/slide" Target="slides/slide80.xml"/><Relationship Id="rId138" Type="http://schemas.openxmlformats.org/officeDocument/2006/relationships/slide" Target="slides/slide134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53" Type="http://schemas.openxmlformats.org/officeDocument/2006/relationships/slide" Target="slides/slide49.xml"/><Relationship Id="rId74" Type="http://schemas.openxmlformats.org/officeDocument/2006/relationships/slide" Target="slides/slide70.xml"/><Relationship Id="rId128" Type="http://schemas.openxmlformats.org/officeDocument/2006/relationships/slide" Target="slides/slide124.xml"/><Relationship Id="rId149" Type="http://schemas.openxmlformats.org/officeDocument/2006/relationships/presProps" Target="presProps.xml"/><Relationship Id="rId5" Type="http://schemas.openxmlformats.org/officeDocument/2006/relationships/slide" Target="slides/slide1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18" Type="http://schemas.openxmlformats.org/officeDocument/2006/relationships/slide" Target="slides/slide114.xml"/><Relationship Id="rId134" Type="http://schemas.openxmlformats.org/officeDocument/2006/relationships/slide" Target="slides/slide130.xml"/><Relationship Id="rId139" Type="http://schemas.openxmlformats.org/officeDocument/2006/relationships/slide" Target="slides/slide13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50" Type="http://schemas.openxmlformats.org/officeDocument/2006/relationships/viewProps" Target="viewProps.xml"/><Relationship Id="rId155" Type="http://schemas.microsoft.com/office/2018/10/relationships/authors" Target="authors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124" Type="http://schemas.openxmlformats.org/officeDocument/2006/relationships/slide" Target="slides/slide120.xml"/><Relationship Id="rId129" Type="http://schemas.openxmlformats.org/officeDocument/2006/relationships/slide" Target="slides/slide125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40" Type="http://schemas.openxmlformats.org/officeDocument/2006/relationships/slide" Target="slides/slide136.xml"/><Relationship Id="rId145" Type="http://schemas.openxmlformats.org/officeDocument/2006/relationships/slide" Target="slides/slide14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slide" Target="slides/slide110.xml"/><Relationship Id="rId119" Type="http://schemas.openxmlformats.org/officeDocument/2006/relationships/slide" Target="slides/slide115.xml"/><Relationship Id="rId44" Type="http://schemas.openxmlformats.org/officeDocument/2006/relationships/slide" Target="slides/slide40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130" Type="http://schemas.openxmlformats.org/officeDocument/2006/relationships/slide" Target="slides/slide126.xml"/><Relationship Id="rId135" Type="http://schemas.openxmlformats.org/officeDocument/2006/relationships/slide" Target="slides/slide131.xml"/><Relationship Id="rId151" Type="http://schemas.openxmlformats.org/officeDocument/2006/relationships/theme" Target="theme/theme1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120" Type="http://schemas.openxmlformats.org/officeDocument/2006/relationships/slide" Target="slides/slide116.xml"/><Relationship Id="rId125" Type="http://schemas.openxmlformats.org/officeDocument/2006/relationships/slide" Target="slides/slide121.xml"/><Relationship Id="rId141" Type="http://schemas.openxmlformats.org/officeDocument/2006/relationships/slide" Target="slides/slide137.xml"/><Relationship Id="rId146" Type="http://schemas.openxmlformats.org/officeDocument/2006/relationships/slide" Target="slides/slide14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slide" Target="slides/slide111.xml"/><Relationship Id="rId131" Type="http://schemas.openxmlformats.org/officeDocument/2006/relationships/slide" Target="slides/slide127.xml"/><Relationship Id="rId136" Type="http://schemas.openxmlformats.org/officeDocument/2006/relationships/slide" Target="slides/slide132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52" Type="http://schemas.openxmlformats.org/officeDocument/2006/relationships/tableStyles" Target="tableStyle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126" Type="http://schemas.openxmlformats.org/officeDocument/2006/relationships/slide" Target="slides/slide122.xml"/><Relationship Id="rId147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121" Type="http://schemas.openxmlformats.org/officeDocument/2006/relationships/slide" Target="slides/slide117.xml"/><Relationship Id="rId142" Type="http://schemas.openxmlformats.org/officeDocument/2006/relationships/slide" Target="slides/slide138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slide" Target="slides/slide112.xml"/><Relationship Id="rId137" Type="http://schemas.openxmlformats.org/officeDocument/2006/relationships/slide" Target="slides/slide13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32" Type="http://schemas.openxmlformats.org/officeDocument/2006/relationships/slide" Target="slides/slide128.xml"/><Relationship Id="rId153" Type="http://schemas.microsoft.com/office/2016/11/relationships/changesInfo" Target="changesInfos/changesInfo1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27" Type="http://schemas.openxmlformats.org/officeDocument/2006/relationships/slide" Target="slides/slide12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122" Type="http://schemas.openxmlformats.org/officeDocument/2006/relationships/slide" Target="slides/slide118.xml"/><Relationship Id="rId143" Type="http://schemas.openxmlformats.org/officeDocument/2006/relationships/slide" Target="slides/slide139.xml"/><Relationship Id="rId148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47" Type="http://schemas.openxmlformats.org/officeDocument/2006/relationships/slide" Target="slides/slide43.xml"/><Relationship Id="rId68" Type="http://schemas.openxmlformats.org/officeDocument/2006/relationships/slide" Target="slides/slide64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33" Type="http://schemas.openxmlformats.org/officeDocument/2006/relationships/slide" Target="slides/slide129.xml"/><Relationship Id="rId154" Type="http://schemas.microsoft.com/office/2015/10/relationships/revisionInfo" Target="revisionInfo.xml"/><Relationship Id="rId16" Type="http://schemas.openxmlformats.org/officeDocument/2006/relationships/slide" Target="slides/slide12.xml"/><Relationship Id="rId37" Type="http://schemas.openxmlformats.org/officeDocument/2006/relationships/slide" Target="slides/slide33.xml"/><Relationship Id="rId58" Type="http://schemas.openxmlformats.org/officeDocument/2006/relationships/slide" Target="slides/slide54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123" Type="http://schemas.openxmlformats.org/officeDocument/2006/relationships/slide" Target="slides/slide119.xml"/><Relationship Id="rId144" Type="http://schemas.openxmlformats.org/officeDocument/2006/relationships/slide" Target="slides/slide140.xml"/><Relationship Id="rId90" Type="http://schemas.openxmlformats.org/officeDocument/2006/relationships/slide" Target="slides/slide8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 Susans" userId="4da5c4f3-9bda-4b43-a02a-af3285e542de" providerId="ADAL" clId="{DDDFB7FA-3CC7-495D-ADE5-F5E154357296}"/>
    <pc:docChg chg="undo redo custSel modSld">
      <pc:chgData name="Nicola Susans" userId="4da5c4f3-9bda-4b43-a02a-af3285e542de" providerId="ADAL" clId="{DDDFB7FA-3CC7-495D-ADE5-F5E154357296}" dt="2025-07-01T14:30:39.684" v="98"/>
      <pc:docMkLst>
        <pc:docMk/>
      </pc:docMkLst>
      <pc:sldChg chg="modSp mod">
        <pc:chgData name="Nicola Susans" userId="4da5c4f3-9bda-4b43-a02a-af3285e542de" providerId="ADAL" clId="{DDDFB7FA-3CC7-495D-ADE5-F5E154357296}" dt="2025-07-01T14:30:00.914" v="75"/>
        <pc:sldMkLst>
          <pc:docMk/>
          <pc:sldMk cId="676084120" sldId="330"/>
        </pc:sldMkLst>
        <pc:spChg chg="ord">
          <ac:chgData name="Nicola Susans" userId="4da5c4f3-9bda-4b43-a02a-af3285e542de" providerId="ADAL" clId="{DDDFB7FA-3CC7-495D-ADE5-F5E154357296}" dt="2025-07-01T14:30:00.914" v="75"/>
          <ac:spMkLst>
            <pc:docMk/>
            <pc:sldMk cId="676084120" sldId="330"/>
            <ac:spMk id="2" creationId="{CD4A11BB-0610-94EB-4D22-6BBAF58E248E}"/>
          </ac:spMkLst>
        </pc:spChg>
        <pc:spChg chg="ord">
          <ac:chgData name="Nicola Susans" userId="4da5c4f3-9bda-4b43-a02a-af3285e542de" providerId="ADAL" clId="{DDDFB7FA-3CC7-495D-ADE5-F5E154357296}" dt="2025-07-01T14:29:38.323" v="70"/>
          <ac:spMkLst>
            <pc:docMk/>
            <pc:sldMk cId="676084120" sldId="330"/>
            <ac:spMk id="3" creationId="{23ED810E-9224-F301-A89E-3BB7BA3944E6}"/>
          </ac:spMkLst>
        </pc:spChg>
        <pc:spChg chg="ord">
          <ac:chgData name="Nicola Susans" userId="4da5c4f3-9bda-4b43-a02a-af3285e542de" providerId="ADAL" clId="{DDDFB7FA-3CC7-495D-ADE5-F5E154357296}" dt="2025-07-01T14:29:45.169" v="74"/>
          <ac:spMkLst>
            <pc:docMk/>
            <pc:sldMk cId="676084120" sldId="330"/>
            <ac:spMk id="4" creationId="{A945E5B5-041A-8229-19E2-5252B705A2BC}"/>
          </ac:spMkLst>
        </pc:spChg>
        <pc:spChg chg="ord">
          <ac:chgData name="Nicola Susans" userId="4da5c4f3-9bda-4b43-a02a-af3285e542de" providerId="ADAL" clId="{DDDFB7FA-3CC7-495D-ADE5-F5E154357296}" dt="2025-07-01T14:29:41.601" v="72"/>
          <ac:spMkLst>
            <pc:docMk/>
            <pc:sldMk cId="676084120" sldId="330"/>
            <ac:spMk id="5" creationId="{9801D2DB-6062-A4C0-1CC2-C15F6A9E198C}"/>
          </ac:spMkLst>
        </pc:spChg>
        <pc:picChg chg="mod ord modCrop">
          <ac:chgData name="Nicola Susans" userId="4da5c4f3-9bda-4b43-a02a-af3285e542de" providerId="ADAL" clId="{DDDFB7FA-3CC7-495D-ADE5-F5E154357296}" dt="2025-07-01T13:51:39.237" v="7" actId="14100"/>
          <ac:picMkLst>
            <pc:docMk/>
            <pc:sldMk cId="676084120" sldId="330"/>
            <ac:picMk id="6" creationId="{F1D128A3-535A-91CD-EB13-B2E19F650A5E}"/>
          </ac:picMkLst>
        </pc:picChg>
      </pc:sldChg>
      <pc:sldChg chg="modSp mod">
        <pc:chgData name="Nicola Susans" userId="4da5c4f3-9bda-4b43-a02a-af3285e542de" providerId="ADAL" clId="{DDDFB7FA-3CC7-495D-ADE5-F5E154357296}" dt="2025-07-01T14:30:39.684" v="98"/>
        <pc:sldMkLst>
          <pc:docMk/>
          <pc:sldMk cId="3914717358" sldId="332"/>
        </pc:sldMkLst>
        <pc:spChg chg="ord">
          <ac:chgData name="Nicola Susans" userId="4da5c4f3-9bda-4b43-a02a-af3285e542de" providerId="ADAL" clId="{DDDFB7FA-3CC7-495D-ADE5-F5E154357296}" dt="2025-07-01T14:30:33.718" v="96"/>
          <ac:spMkLst>
            <pc:docMk/>
            <pc:sldMk cId="3914717358" sldId="332"/>
            <ac:spMk id="2" creationId="{58D51293-FAB9-900E-DB9A-3FAC19AD6DB4}"/>
          </ac:spMkLst>
        </pc:spChg>
        <pc:spChg chg="ord">
          <ac:chgData name="Nicola Susans" userId="4da5c4f3-9bda-4b43-a02a-af3285e542de" providerId="ADAL" clId="{DDDFB7FA-3CC7-495D-ADE5-F5E154357296}" dt="2025-07-01T13:52:34.071" v="22"/>
          <ac:spMkLst>
            <pc:docMk/>
            <pc:sldMk cId="3914717358" sldId="332"/>
            <ac:spMk id="3" creationId="{CE250BA8-19E5-C222-712B-6C58F7AC2F3A}"/>
          </ac:spMkLst>
        </pc:spChg>
        <pc:spChg chg="ord">
          <ac:chgData name="Nicola Susans" userId="4da5c4f3-9bda-4b43-a02a-af3285e542de" providerId="ADAL" clId="{DDDFB7FA-3CC7-495D-ADE5-F5E154357296}" dt="2025-07-01T13:52:38.578" v="35"/>
          <ac:spMkLst>
            <pc:docMk/>
            <pc:sldMk cId="3914717358" sldId="332"/>
            <ac:spMk id="5" creationId="{1CEA55DF-F316-9A3F-73D3-57C92C29E3D1}"/>
          </ac:spMkLst>
        </pc:spChg>
        <pc:spChg chg="ord">
          <ac:chgData name="Nicola Susans" userId="4da5c4f3-9bda-4b43-a02a-af3285e542de" providerId="ADAL" clId="{DDDFB7FA-3CC7-495D-ADE5-F5E154357296}" dt="2025-07-01T14:30:39.684" v="98"/>
          <ac:spMkLst>
            <pc:docMk/>
            <pc:sldMk cId="3914717358" sldId="332"/>
            <ac:spMk id="8" creationId="{BFC30DA5-ACB4-3EFA-ACF9-E4A00B485772}"/>
          </ac:spMkLst>
        </pc:spChg>
        <pc:spChg chg="mod">
          <ac:chgData name="Nicola Susans" userId="4da5c4f3-9bda-4b43-a02a-af3285e542de" providerId="ADAL" clId="{DDDFB7FA-3CC7-495D-ADE5-F5E154357296}" dt="2025-07-01T13:52:06.010" v="8" actId="1076"/>
          <ac:spMkLst>
            <pc:docMk/>
            <pc:sldMk cId="3914717358" sldId="332"/>
            <ac:spMk id="16" creationId="{F2EC969A-2926-1185-E270-2A8BC53A6716}"/>
          </ac:spMkLst>
        </pc:spChg>
      </pc:sldChg>
      <pc:sldChg chg="modSp mod">
        <pc:chgData name="Nicola Susans" userId="4da5c4f3-9bda-4b43-a02a-af3285e542de" providerId="ADAL" clId="{DDDFB7FA-3CC7-495D-ADE5-F5E154357296}" dt="2025-07-01T14:30:22.364" v="81"/>
        <pc:sldMkLst>
          <pc:docMk/>
          <pc:sldMk cId="523642914" sldId="335"/>
        </pc:sldMkLst>
        <pc:spChg chg="ord">
          <ac:chgData name="Nicola Susans" userId="4da5c4f3-9bda-4b43-a02a-af3285e542de" providerId="ADAL" clId="{DDDFB7FA-3CC7-495D-ADE5-F5E154357296}" dt="2025-07-01T14:30:19.285" v="80"/>
          <ac:spMkLst>
            <pc:docMk/>
            <pc:sldMk cId="523642914" sldId="335"/>
            <ac:spMk id="2" creationId="{BE5D76B3-9AFB-FD17-AEFA-DA736EFC7B94}"/>
          </ac:spMkLst>
        </pc:spChg>
        <pc:spChg chg="ord">
          <ac:chgData name="Nicola Susans" userId="4da5c4f3-9bda-4b43-a02a-af3285e542de" providerId="ADAL" clId="{DDDFB7FA-3CC7-495D-ADE5-F5E154357296}" dt="2025-07-01T14:30:15.003" v="78"/>
          <ac:spMkLst>
            <pc:docMk/>
            <pc:sldMk cId="523642914" sldId="335"/>
            <ac:spMk id="3" creationId="{14CAFDF5-539A-E4BD-AE46-4730B18225D8}"/>
          </ac:spMkLst>
        </pc:spChg>
        <pc:spChg chg="ord">
          <ac:chgData name="Nicola Susans" userId="4da5c4f3-9bda-4b43-a02a-af3285e542de" providerId="ADAL" clId="{DDDFB7FA-3CC7-495D-ADE5-F5E154357296}" dt="2025-07-01T14:30:22.364" v="81"/>
          <ac:spMkLst>
            <pc:docMk/>
            <pc:sldMk cId="523642914" sldId="335"/>
            <ac:spMk id="5" creationId="{8444C7B0-770F-11AF-9EF5-3DE8AE8283E5}"/>
          </ac:spMkLst>
        </pc:spChg>
      </pc:sldChg>
      <pc:sldChg chg="modSp mod">
        <pc:chgData name="Nicola Susans" userId="4da5c4f3-9bda-4b43-a02a-af3285e542de" providerId="ADAL" clId="{DDDFB7FA-3CC7-495D-ADE5-F5E154357296}" dt="2025-07-01T14:29:26.597" v="66"/>
        <pc:sldMkLst>
          <pc:docMk/>
          <pc:sldMk cId="2204149630" sldId="339"/>
        </pc:sldMkLst>
        <pc:spChg chg="ord">
          <ac:chgData name="Nicola Susans" userId="4da5c4f3-9bda-4b43-a02a-af3285e542de" providerId="ADAL" clId="{DDDFB7FA-3CC7-495D-ADE5-F5E154357296}" dt="2025-07-01T14:29:26.597" v="66"/>
          <ac:spMkLst>
            <pc:docMk/>
            <pc:sldMk cId="2204149630" sldId="339"/>
            <ac:spMk id="5" creationId="{40B056D3-7E48-C344-9C92-A6A0D725FD2C}"/>
          </ac:spMkLst>
        </pc:spChg>
      </pc:sldChg>
      <pc:sldChg chg="modSp mod">
        <pc:chgData name="Nicola Susans" userId="4da5c4f3-9bda-4b43-a02a-af3285e542de" providerId="ADAL" clId="{DDDFB7FA-3CC7-495D-ADE5-F5E154357296}" dt="2025-07-01T14:28:22.100" v="65" actId="20577"/>
        <pc:sldMkLst>
          <pc:docMk/>
          <pc:sldMk cId="3373406610" sldId="371"/>
        </pc:sldMkLst>
        <pc:spChg chg="mod">
          <ac:chgData name="Nicola Susans" userId="4da5c4f3-9bda-4b43-a02a-af3285e542de" providerId="ADAL" clId="{DDDFB7FA-3CC7-495D-ADE5-F5E154357296}" dt="2025-07-01T14:28:22.100" v="65" actId="20577"/>
          <ac:spMkLst>
            <pc:docMk/>
            <pc:sldMk cId="3373406610" sldId="371"/>
            <ac:spMk id="4" creationId="{F434F111-D2B2-8B7A-64CF-ADE9E2663EA5}"/>
          </ac:spMkLst>
        </pc:spChg>
      </pc:sldChg>
      <pc:sldChg chg="modSp mod">
        <pc:chgData name="Nicola Susans" userId="4da5c4f3-9bda-4b43-a02a-af3285e542de" providerId="ADAL" clId="{DDDFB7FA-3CC7-495D-ADE5-F5E154357296}" dt="2025-07-01T13:54:05.006" v="36" actId="20577"/>
        <pc:sldMkLst>
          <pc:docMk/>
          <pc:sldMk cId="2673860098" sldId="443"/>
        </pc:sldMkLst>
        <pc:spChg chg="mod">
          <ac:chgData name="Nicola Susans" userId="4da5c4f3-9bda-4b43-a02a-af3285e542de" providerId="ADAL" clId="{DDDFB7FA-3CC7-495D-ADE5-F5E154357296}" dt="2025-07-01T13:54:05.006" v="36" actId="20577"/>
          <ac:spMkLst>
            <pc:docMk/>
            <pc:sldMk cId="2673860098" sldId="443"/>
            <ac:spMk id="4" creationId="{4D033DBC-C24C-E8E1-7CE5-276A2B03EF97}"/>
          </ac:spMkLst>
        </pc:spChg>
      </pc:sldChg>
      <pc:sldChg chg="modSp mod">
        <pc:chgData name="Nicola Susans" userId="4da5c4f3-9bda-4b43-a02a-af3285e542de" providerId="ADAL" clId="{DDDFB7FA-3CC7-495D-ADE5-F5E154357296}" dt="2025-07-01T14:26:11.631" v="64" actId="20577"/>
        <pc:sldMkLst>
          <pc:docMk/>
          <pc:sldMk cId="3845380684" sldId="490"/>
        </pc:sldMkLst>
        <pc:graphicFrameChg chg="mod">
          <ac:chgData name="Nicola Susans" userId="4da5c4f3-9bda-4b43-a02a-af3285e542de" providerId="ADAL" clId="{DDDFB7FA-3CC7-495D-ADE5-F5E154357296}" dt="2025-07-01T14:26:11.631" v="64" actId="20577"/>
          <ac:graphicFrameMkLst>
            <pc:docMk/>
            <pc:sldMk cId="3845380684" sldId="490"/>
            <ac:graphicFrameMk id="6" creationId="{0DD48DBF-15D3-CC80-CA54-1B56E7C941E6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08A9B9-0AD6-7F46-B038-EE2B30BE9F12}" type="doc">
      <dgm:prSet loTypeId="urn:microsoft.com/office/officeart/2005/8/layout/radial5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GB"/>
        </a:p>
      </dgm:t>
    </dgm:pt>
    <dgm:pt modelId="{8F5FC749-EA52-A844-9B98-603B5B7A09E3}">
      <dgm:prSet phldrT="[Text]" custT="1"/>
      <dgm:spPr/>
      <dgm:t>
        <a:bodyPr/>
        <a:lstStyle/>
        <a:p>
          <a:r>
            <a:rPr lang="en-GB" sz="1100" noProof="0" dirty="0">
              <a:cs typeface="Arial"/>
            </a:rPr>
            <a:t>Data quality assessment</a:t>
          </a:r>
          <a:endParaRPr lang="en-GB" sz="1100" noProof="0" dirty="0"/>
        </a:p>
      </dgm:t>
    </dgm:pt>
    <dgm:pt modelId="{4DD321DA-F186-D546-8DB0-5D2AF5C8B50A}" type="parTrans" cxnId="{85F1EEEC-DC08-D745-BFA8-06179D7CA3CC}">
      <dgm:prSet/>
      <dgm:spPr/>
      <dgm:t>
        <a:bodyPr/>
        <a:lstStyle/>
        <a:p>
          <a:endParaRPr lang="en-GB"/>
        </a:p>
      </dgm:t>
    </dgm:pt>
    <dgm:pt modelId="{A424E8CA-E880-0F42-8080-F73EE8763E82}" type="sibTrans" cxnId="{85F1EEEC-DC08-D745-BFA8-06179D7CA3CC}">
      <dgm:prSet/>
      <dgm:spPr/>
      <dgm:t>
        <a:bodyPr/>
        <a:lstStyle/>
        <a:p>
          <a:endParaRPr lang="en-GB"/>
        </a:p>
      </dgm:t>
    </dgm:pt>
    <dgm:pt modelId="{0588B876-F023-BD45-8E82-9E24AA2C06FC}">
      <dgm:prSet phldrT="[Text]" custT="1"/>
      <dgm:spPr/>
      <dgm:t>
        <a:bodyPr/>
        <a:lstStyle/>
        <a:p>
          <a:r>
            <a:rPr lang="en-GB" sz="900" baseline="0" noProof="0" dirty="0">
              <a:latin typeface="Arial"/>
            </a:rPr>
            <a:t>Was the sample size sufficient?</a:t>
          </a:r>
          <a:endParaRPr lang="en-GB" sz="900" noProof="0" dirty="0"/>
        </a:p>
      </dgm:t>
    </dgm:pt>
    <dgm:pt modelId="{D8C70981-D1E8-A345-9838-1DDDEFF3299F}" type="parTrans" cxnId="{90FDD9F6-47EF-B24C-82F0-CD790A02C483}">
      <dgm:prSet custT="1"/>
      <dgm:spPr/>
      <dgm:t>
        <a:bodyPr/>
        <a:lstStyle/>
        <a:p>
          <a:endParaRPr lang="en-GB" sz="900" noProof="0" dirty="0"/>
        </a:p>
      </dgm:t>
    </dgm:pt>
    <dgm:pt modelId="{AE2E4155-4048-BF45-A0DD-94AE6472B8A9}" type="sibTrans" cxnId="{90FDD9F6-47EF-B24C-82F0-CD790A02C483}">
      <dgm:prSet/>
      <dgm:spPr/>
      <dgm:t>
        <a:bodyPr/>
        <a:lstStyle/>
        <a:p>
          <a:endParaRPr lang="en-GB"/>
        </a:p>
      </dgm:t>
    </dgm:pt>
    <dgm:pt modelId="{2D678A73-1F70-BF4B-9A9E-1882632A1B90}">
      <dgm:prSet phldrT="[Text]" custT="1"/>
      <dgm:spPr/>
      <dgm:t>
        <a:bodyPr/>
        <a:lstStyle/>
        <a:p>
          <a:r>
            <a:rPr lang="en-GB" sz="900" baseline="0" noProof="0" dirty="0">
              <a:latin typeface="Arial"/>
            </a:rPr>
            <a:t>Are there any missing values, inconsistencies or outliers?</a:t>
          </a:r>
          <a:endParaRPr lang="en-GB" sz="900" noProof="0" dirty="0"/>
        </a:p>
      </dgm:t>
    </dgm:pt>
    <dgm:pt modelId="{46786635-300D-2E45-B096-0F24B5874372}" type="parTrans" cxnId="{8AA5F4EA-2BF2-9C47-A6FC-B29BA80CF9EC}">
      <dgm:prSet custT="1"/>
      <dgm:spPr/>
      <dgm:t>
        <a:bodyPr/>
        <a:lstStyle/>
        <a:p>
          <a:endParaRPr lang="en-GB" sz="900" noProof="0" dirty="0"/>
        </a:p>
      </dgm:t>
    </dgm:pt>
    <dgm:pt modelId="{77D600D7-B283-F34F-A7F2-22B4532C557A}" type="sibTrans" cxnId="{8AA5F4EA-2BF2-9C47-A6FC-B29BA80CF9EC}">
      <dgm:prSet/>
      <dgm:spPr/>
      <dgm:t>
        <a:bodyPr/>
        <a:lstStyle/>
        <a:p>
          <a:endParaRPr lang="en-GB"/>
        </a:p>
      </dgm:t>
    </dgm:pt>
    <dgm:pt modelId="{44318B47-8F4E-5643-AC37-BA06132389B0}">
      <dgm:prSet phldrT="[Text]" custT="1"/>
      <dgm:spPr/>
      <dgm:t>
        <a:bodyPr/>
        <a:lstStyle/>
        <a:p>
          <a:r>
            <a:rPr lang="en-GB" sz="900" noProof="0" dirty="0">
              <a:latin typeface="Arial"/>
            </a:rPr>
            <a:t>Was the sample size representative of the population</a:t>
          </a:r>
          <a:r>
            <a:rPr lang="en-GB" sz="900" baseline="0" noProof="0" dirty="0">
              <a:latin typeface="Arial"/>
            </a:rPr>
            <a:t>?</a:t>
          </a:r>
          <a:endParaRPr lang="en-GB" sz="900" noProof="0" dirty="0"/>
        </a:p>
      </dgm:t>
    </dgm:pt>
    <dgm:pt modelId="{E058DC8F-0597-E545-AFB5-D39D91DCAC97}" type="parTrans" cxnId="{59683646-63AE-D34B-89C0-7647FFE33A23}">
      <dgm:prSet custT="1"/>
      <dgm:spPr/>
      <dgm:t>
        <a:bodyPr/>
        <a:lstStyle/>
        <a:p>
          <a:endParaRPr lang="en-GB" sz="900" noProof="0" dirty="0"/>
        </a:p>
      </dgm:t>
    </dgm:pt>
    <dgm:pt modelId="{658FDDB6-74A9-9040-8D7D-C00FFFDBDF84}" type="sibTrans" cxnId="{59683646-63AE-D34B-89C0-7647FFE33A23}">
      <dgm:prSet/>
      <dgm:spPr/>
      <dgm:t>
        <a:bodyPr/>
        <a:lstStyle/>
        <a:p>
          <a:endParaRPr lang="en-GB"/>
        </a:p>
      </dgm:t>
    </dgm:pt>
    <dgm:pt modelId="{0B61A272-FCA1-CE4D-9AD5-0B9066D3477F}">
      <dgm:prSet phldrT="[Text]" custT="1"/>
      <dgm:spPr/>
      <dgm:t>
        <a:bodyPr/>
        <a:lstStyle/>
        <a:p>
          <a:r>
            <a:rPr lang="en-GB" sz="900" noProof="0" dirty="0">
              <a:cs typeface="Arial"/>
            </a:rPr>
            <a:t>Evaluate the source. Who collected the data? Is it credible?</a:t>
          </a:r>
          <a:endParaRPr lang="en-GB" sz="900" noProof="0" dirty="0"/>
        </a:p>
      </dgm:t>
    </dgm:pt>
    <dgm:pt modelId="{FC1E4EF2-1F56-3E42-93C9-0439C30A81CB}" type="parTrans" cxnId="{7D8BCE4A-9037-044A-878F-F6A4BDC5F9AB}">
      <dgm:prSet custT="1"/>
      <dgm:spPr/>
      <dgm:t>
        <a:bodyPr/>
        <a:lstStyle/>
        <a:p>
          <a:endParaRPr lang="en-GB" sz="900" noProof="0" dirty="0"/>
        </a:p>
      </dgm:t>
    </dgm:pt>
    <dgm:pt modelId="{4F917B6B-E5E8-4443-87D9-474325AFFFFB}" type="sibTrans" cxnId="{7D8BCE4A-9037-044A-878F-F6A4BDC5F9AB}">
      <dgm:prSet/>
      <dgm:spPr/>
      <dgm:t>
        <a:bodyPr/>
        <a:lstStyle/>
        <a:p>
          <a:endParaRPr lang="en-GB"/>
        </a:p>
      </dgm:t>
    </dgm:pt>
    <dgm:pt modelId="{4DF898BA-897B-7E45-B443-23BAB3128893}">
      <dgm:prSet custT="1"/>
      <dgm:spPr/>
      <dgm:t>
        <a:bodyPr/>
        <a:lstStyle/>
        <a:p>
          <a:r>
            <a:rPr lang="en-GB" sz="900" baseline="0" noProof="0" dirty="0">
              <a:latin typeface="Arial"/>
            </a:rPr>
            <a:t>Is the data accurate and up to date?</a:t>
          </a:r>
          <a:endParaRPr lang="en-GB" sz="900" noProof="0" dirty="0">
            <a:cs typeface="Arial"/>
          </a:endParaRPr>
        </a:p>
      </dgm:t>
    </dgm:pt>
    <dgm:pt modelId="{9F416E99-8C53-F841-AF2B-5A7945378B2C}" type="parTrans" cxnId="{5F60E77F-8193-7B4A-A36E-0C3685071728}">
      <dgm:prSet custT="1"/>
      <dgm:spPr/>
      <dgm:t>
        <a:bodyPr/>
        <a:lstStyle/>
        <a:p>
          <a:endParaRPr lang="en-GB" sz="900" noProof="0" dirty="0"/>
        </a:p>
      </dgm:t>
    </dgm:pt>
    <dgm:pt modelId="{6F11365C-E922-134E-A622-1D1405B9097B}" type="sibTrans" cxnId="{5F60E77F-8193-7B4A-A36E-0C3685071728}">
      <dgm:prSet/>
      <dgm:spPr/>
      <dgm:t>
        <a:bodyPr/>
        <a:lstStyle/>
        <a:p>
          <a:endParaRPr lang="en-GB"/>
        </a:p>
      </dgm:t>
    </dgm:pt>
    <dgm:pt modelId="{1B2D3D19-166C-DD4B-A625-F4F757BA53A2}">
      <dgm:prSet custT="1"/>
      <dgm:spPr/>
      <dgm:t>
        <a:bodyPr/>
        <a:lstStyle/>
        <a:p>
          <a:r>
            <a:rPr lang="en-GB" sz="900" baseline="0" noProof="0" dirty="0">
              <a:latin typeface="Arial"/>
            </a:rPr>
            <a:t>What does the data reveal? Are there any trends or patterns? Are there any anomalies or unexpected results?</a:t>
          </a:r>
          <a:endParaRPr lang="en-GB" sz="900" noProof="0" dirty="0">
            <a:cs typeface="Arial"/>
          </a:endParaRPr>
        </a:p>
      </dgm:t>
    </dgm:pt>
    <dgm:pt modelId="{183C5658-C997-2540-9C6C-EA91EE505BBE}" type="parTrans" cxnId="{540EA1C3-AEFB-8945-8DF6-27819D949422}">
      <dgm:prSet custT="1"/>
      <dgm:spPr/>
      <dgm:t>
        <a:bodyPr/>
        <a:lstStyle/>
        <a:p>
          <a:endParaRPr lang="en-GB" sz="900" noProof="0" dirty="0"/>
        </a:p>
      </dgm:t>
    </dgm:pt>
    <dgm:pt modelId="{F2E4E98D-2352-3546-9ED6-92634BBDC7F3}" type="sibTrans" cxnId="{540EA1C3-AEFB-8945-8DF6-27819D949422}">
      <dgm:prSet/>
      <dgm:spPr/>
      <dgm:t>
        <a:bodyPr/>
        <a:lstStyle/>
        <a:p>
          <a:endParaRPr lang="en-GB"/>
        </a:p>
      </dgm:t>
    </dgm:pt>
    <dgm:pt modelId="{BF48E8BC-5C0E-4540-B0AD-BE03C9FCAB4F}" type="pres">
      <dgm:prSet presAssocID="{4708A9B9-0AD6-7F46-B038-EE2B30BE9F1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D166C74-A24B-7343-A87A-82972DA8FF8E}" type="pres">
      <dgm:prSet presAssocID="{8F5FC749-EA52-A844-9B98-603B5B7A09E3}" presName="centerShape" presStyleLbl="node0" presStyleIdx="0" presStyleCnt="1"/>
      <dgm:spPr/>
    </dgm:pt>
    <dgm:pt modelId="{E86B4F43-F838-5940-ADCF-BF73B24466A0}" type="pres">
      <dgm:prSet presAssocID="{D8C70981-D1E8-A345-9838-1DDDEFF3299F}" presName="parTrans" presStyleLbl="sibTrans2D1" presStyleIdx="0" presStyleCnt="6"/>
      <dgm:spPr/>
    </dgm:pt>
    <dgm:pt modelId="{F495940F-70E3-994B-A681-3AE66D1388FB}" type="pres">
      <dgm:prSet presAssocID="{D8C70981-D1E8-A345-9838-1DDDEFF3299F}" presName="connectorText" presStyleLbl="sibTrans2D1" presStyleIdx="0" presStyleCnt="6"/>
      <dgm:spPr/>
    </dgm:pt>
    <dgm:pt modelId="{558A7485-F014-454E-8CB0-556FC2E3F2BF}" type="pres">
      <dgm:prSet presAssocID="{0588B876-F023-BD45-8E82-9E24AA2C06FC}" presName="node" presStyleLbl="node1" presStyleIdx="0" presStyleCnt="6">
        <dgm:presLayoutVars>
          <dgm:bulletEnabled val="1"/>
        </dgm:presLayoutVars>
      </dgm:prSet>
      <dgm:spPr/>
    </dgm:pt>
    <dgm:pt modelId="{87C1C566-814F-3D42-A7AC-C10152927A23}" type="pres">
      <dgm:prSet presAssocID="{46786635-300D-2E45-B096-0F24B5874372}" presName="parTrans" presStyleLbl="sibTrans2D1" presStyleIdx="1" presStyleCnt="6"/>
      <dgm:spPr/>
    </dgm:pt>
    <dgm:pt modelId="{0E52B915-483C-3E48-9F11-229BFE3680C4}" type="pres">
      <dgm:prSet presAssocID="{46786635-300D-2E45-B096-0F24B5874372}" presName="connectorText" presStyleLbl="sibTrans2D1" presStyleIdx="1" presStyleCnt="6"/>
      <dgm:spPr/>
    </dgm:pt>
    <dgm:pt modelId="{72F891E0-BBBE-DC47-B192-C1EE0C6A2CDE}" type="pres">
      <dgm:prSet presAssocID="{2D678A73-1F70-BF4B-9A9E-1882632A1B90}" presName="node" presStyleLbl="node1" presStyleIdx="1" presStyleCnt="6">
        <dgm:presLayoutVars>
          <dgm:bulletEnabled val="1"/>
        </dgm:presLayoutVars>
      </dgm:prSet>
      <dgm:spPr/>
    </dgm:pt>
    <dgm:pt modelId="{52BA58BB-671E-C14D-BA89-B98A447072EC}" type="pres">
      <dgm:prSet presAssocID="{E058DC8F-0597-E545-AFB5-D39D91DCAC97}" presName="parTrans" presStyleLbl="sibTrans2D1" presStyleIdx="2" presStyleCnt="6"/>
      <dgm:spPr/>
    </dgm:pt>
    <dgm:pt modelId="{45DBF8ED-95F0-8640-B788-5AB34061DBA5}" type="pres">
      <dgm:prSet presAssocID="{E058DC8F-0597-E545-AFB5-D39D91DCAC97}" presName="connectorText" presStyleLbl="sibTrans2D1" presStyleIdx="2" presStyleCnt="6"/>
      <dgm:spPr/>
    </dgm:pt>
    <dgm:pt modelId="{95D884BE-10CC-8D4C-8633-9F3102AD84C6}" type="pres">
      <dgm:prSet presAssocID="{44318B47-8F4E-5643-AC37-BA06132389B0}" presName="node" presStyleLbl="node1" presStyleIdx="2" presStyleCnt="6">
        <dgm:presLayoutVars>
          <dgm:bulletEnabled val="1"/>
        </dgm:presLayoutVars>
      </dgm:prSet>
      <dgm:spPr/>
    </dgm:pt>
    <dgm:pt modelId="{F985A80F-ED59-A14A-AA8F-B5638D4BBB86}" type="pres">
      <dgm:prSet presAssocID="{183C5658-C997-2540-9C6C-EA91EE505BBE}" presName="parTrans" presStyleLbl="sibTrans2D1" presStyleIdx="3" presStyleCnt="6"/>
      <dgm:spPr/>
    </dgm:pt>
    <dgm:pt modelId="{0CFD4ED6-E8AF-3340-B915-BBDB7E72D8CC}" type="pres">
      <dgm:prSet presAssocID="{183C5658-C997-2540-9C6C-EA91EE505BBE}" presName="connectorText" presStyleLbl="sibTrans2D1" presStyleIdx="3" presStyleCnt="6"/>
      <dgm:spPr/>
    </dgm:pt>
    <dgm:pt modelId="{3A2DFD04-C837-114B-98A1-D0FEF005AD82}" type="pres">
      <dgm:prSet presAssocID="{1B2D3D19-166C-DD4B-A625-F4F757BA53A2}" presName="node" presStyleLbl="node1" presStyleIdx="3" presStyleCnt="6">
        <dgm:presLayoutVars>
          <dgm:bulletEnabled val="1"/>
        </dgm:presLayoutVars>
      </dgm:prSet>
      <dgm:spPr/>
    </dgm:pt>
    <dgm:pt modelId="{4D601331-385D-0F46-A54E-5834F1135A9D}" type="pres">
      <dgm:prSet presAssocID="{9F416E99-8C53-F841-AF2B-5A7945378B2C}" presName="parTrans" presStyleLbl="sibTrans2D1" presStyleIdx="4" presStyleCnt="6"/>
      <dgm:spPr/>
    </dgm:pt>
    <dgm:pt modelId="{1E6CB7F2-30EB-6248-888D-897578A29C38}" type="pres">
      <dgm:prSet presAssocID="{9F416E99-8C53-F841-AF2B-5A7945378B2C}" presName="connectorText" presStyleLbl="sibTrans2D1" presStyleIdx="4" presStyleCnt="6"/>
      <dgm:spPr/>
    </dgm:pt>
    <dgm:pt modelId="{02CA8FAB-5656-684B-BFBA-0261B4410C93}" type="pres">
      <dgm:prSet presAssocID="{4DF898BA-897B-7E45-B443-23BAB3128893}" presName="node" presStyleLbl="node1" presStyleIdx="4" presStyleCnt="6">
        <dgm:presLayoutVars>
          <dgm:bulletEnabled val="1"/>
        </dgm:presLayoutVars>
      </dgm:prSet>
      <dgm:spPr/>
    </dgm:pt>
    <dgm:pt modelId="{DD69806B-848F-8A44-95A4-9B55902A2595}" type="pres">
      <dgm:prSet presAssocID="{FC1E4EF2-1F56-3E42-93C9-0439C30A81CB}" presName="parTrans" presStyleLbl="sibTrans2D1" presStyleIdx="5" presStyleCnt="6"/>
      <dgm:spPr/>
    </dgm:pt>
    <dgm:pt modelId="{E7C92A76-3C2E-2A49-B94C-37209DA30D53}" type="pres">
      <dgm:prSet presAssocID="{FC1E4EF2-1F56-3E42-93C9-0439C30A81CB}" presName="connectorText" presStyleLbl="sibTrans2D1" presStyleIdx="5" presStyleCnt="6"/>
      <dgm:spPr/>
    </dgm:pt>
    <dgm:pt modelId="{B69F644F-D83A-124B-9E57-38C905650C8B}" type="pres">
      <dgm:prSet presAssocID="{0B61A272-FCA1-CE4D-9AD5-0B9066D3477F}" presName="node" presStyleLbl="node1" presStyleIdx="5" presStyleCnt="6">
        <dgm:presLayoutVars>
          <dgm:bulletEnabled val="1"/>
        </dgm:presLayoutVars>
      </dgm:prSet>
      <dgm:spPr/>
    </dgm:pt>
  </dgm:ptLst>
  <dgm:cxnLst>
    <dgm:cxn modelId="{ED947100-24F2-D646-888C-A01ED02C48FB}" type="presOf" srcId="{0B61A272-FCA1-CE4D-9AD5-0B9066D3477F}" destId="{B69F644F-D83A-124B-9E57-38C905650C8B}" srcOrd="0" destOrd="0" presId="urn:microsoft.com/office/officeart/2005/8/layout/radial5"/>
    <dgm:cxn modelId="{04DAA300-5DC1-E746-BF12-076654D4DD67}" type="presOf" srcId="{D8C70981-D1E8-A345-9838-1DDDEFF3299F}" destId="{E86B4F43-F838-5940-ADCF-BF73B24466A0}" srcOrd="0" destOrd="0" presId="urn:microsoft.com/office/officeart/2005/8/layout/radial5"/>
    <dgm:cxn modelId="{0D872409-B9EE-B542-A039-2DEA0AA80627}" type="presOf" srcId="{FC1E4EF2-1F56-3E42-93C9-0439C30A81CB}" destId="{E7C92A76-3C2E-2A49-B94C-37209DA30D53}" srcOrd="1" destOrd="0" presId="urn:microsoft.com/office/officeart/2005/8/layout/radial5"/>
    <dgm:cxn modelId="{E1E0B314-1BEA-6744-9811-A2FADCC13E79}" type="presOf" srcId="{9F416E99-8C53-F841-AF2B-5A7945378B2C}" destId="{4D601331-385D-0F46-A54E-5834F1135A9D}" srcOrd="0" destOrd="0" presId="urn:microsoft.com/office/officeart/2005/8/layout/radial5"/>
    <dgm:cxn modelId="{EBD02534-A100-424E-896E-1D8CD5E6AEC7}" type="presOf" srcId="{E058DC8F-0597-E545-AFB5-D39D91DCAC97}" destId="{52BA58BB-671E-C14D-BA89-B98A447072EC}" srcOrd="0" destOrd="0" presId="urn:microsoft.com/office/officeart/2005/8/layout/radial5"/>
    <dgm:cxn modelId="{41A9EC39-F53C-4D4A-9BCE-682372DB6D55}" type="presOf" srcId="{0588B876-F023-BD45-8E82-9E24AA2C06FC}" destId="{558A7485-F014-454E-8CB0-556FC2E3F2BF}" srcOrd="0" destOrd="0" presId="urn:microsoft.com/office/officeart/2005/8/layout/radial5"/>
    <dgm:cxn modelId="{09282F63-61BE-1F46-A3F8-73867712027A}" type="presOf" srcId="{8F5FC749-EA52-A844-9B98-603B5B7A09E3}" destId="{3D166C74-A24B-7343-A87A-82972DA8FF8E}" srcOrd="0" destOrd="0" presId="urn:microsoft.com/office/officeart/2005/8/layout/radial5"/>
    <dgm:cxn modelId="{59683646-63AE-D34B-89C0-7647FFE33A23}" srcId="{8F5FC749-EA52-A844-9B98-603B5B7A09E3}" destId="{44318B47-8F4E-5643-AC37-BA06132389B0}" srcOrd="2" destOrd="0" parTransId="{E058DC8F-0597-E545-AFB5-D39D91DCAC97}" sibTransId="{658FDDB6-74A9-9040-8D7D-C00FFFDBDF84}"/>
    <dgm:cxn modelId="{F286336A-6159-404D-AFAB-E3F52E9B39AC}" type="presOf" srcId="{D8C70981-D1E8-A345-9838-1DDDEFF3299F}" destId="{F495940F-70E3-994B-A681-3AE66D1388FB}" srcOrd="1" destOrd="0" presId="urn:microsoft.com/office/officeart/2005/8/layout/radial5"/>
    <dgm:cxn modelId="{7D8BCE4A-9037-044A-878F-F6A4BDC5F9AB}" srcId="{8F5FC749-EA52-A844-9B98-603B5B7A09E3}" destId="{0B61A272-FCA1-CE4D-9AD5-0B9066D3477F}" srcOrd="5" destOrd="0" parTransId="{FC1E4EF2-1F56-3E42-93C9-0439C30A81CB}" sibTransId="{4F917B6B-E5E8-4443-87D9-474325AFFFFB}"/>
    <dgm:cxn modelId="{E1214F72-8262-7448-A081-9DCFA4C6A6A1}" type="presOf" srcId="{E058DC8F-0597-E545-AFB5-D39D91DCAC97}" destId="{45DBF8ED-95F0-8640-B788-5AB34061DBA5}" srcOrd="1" destOrd="0" presId="urn:microsoft.com/office/officeart/2005/8/layout/radial5"/>
    <dgm:cxn modelId="{F3CE1F59-3CAE-BF41-A210-3837B1001672}" type="presOf" srcId="{2D678A73-1F70-BF4B-9A9E-1882632A1B90}" destId="{72F891E0-BBBE-DC47-B192-C1EE0C6A2CDE}" srcOrd="0" destOrd="0" presId="urn:microsoft.com/office/officeart/2005/8/layout/radial5"/>
    <dgm:cxn modelId="{BEAE427B-911E-FF45-87D4-8EBB7BFC7C43}" type="presOf" srcId="{4DF898BA-897B-7E45-B443-23BAB3128893}" destId="{02CA8FAB-5656-684B-BFBA-0261B4410C93}" srcOrd="0" destOrd="0" presId="urn:microsoft.com/office/officeart/2005/8/layout/radial5"/>
    <dgm:cxn modelId="{5F60E77F-8193-7B4A-A36E-0C3685071728}" srcId="{8F5FC749-EA52-A844-9B98-603B5B7A09E3}" destId="{4DF898BA-897B-7E45-B443-23BAB3128893}" srcOrd="4" destOrd="0" parTransId="{9F416E99-8C53-F841-AF2B-5A7945378B2C}" sibTransId="{6F11365C-E922-134E-A622-1D1405B9097B}"/>
    <dgm:cxn modelId="{3E3CA98B-BF5D-694F-A040-42C756D9C08A}" type="presOf" srcId="{44318B47-8F4E-5643-AC37-BA06132389B0}" destId="{95D884BE-10CC-8D4C-8633-9F3102AD84C6}" srcOrd="0" destOrd="0" presId="urn:microsoft.com/office/officeart/2005/8/layout/radial5"/>
    <dgm:cxn modelId="{D87FE0A0-4738-D648-B19D-6E0AD444CDA8}" type="presOf" srcId="{9F416E99-8C53-F841-AF2B-5A7945378B2C}" destId="{1E6CB7F2-30EB-6248-888D-897578A29C38}" srcOrd="1" destOrd="0" presId="urn:microsoft.com/office/officeart/2005/8/layout/radial5"/>
    <dgm:cxn modelId="{F81D7ABA-388A-3048-99E3-CC53A259076C}" type="presOf" srcId="{1B2D3D19-166C-DD4B-A625-F4F757BA53A2}" destId="{3A2DFD04-C837-114B-98A1-D0FEF005AD82}" srcOrd="0" destOrd="0" presId="urn:microsoft.com/office/officeart/2005/8/layout/radial5"/>
    <dgm:cxn modelId="{29FCADBF-5263-9B4F-B409-C5444BBE3BDA}" type="presOf" srcId="{183C5658-C997-2540-9C6C-EA91EE505BBE}" destId="{0CFD4ED6-E8AF-3340-B915-BBDB7E72D8CC}" srcOrd="1" destOrd="0" presId="urn:microsoft.com/office/officeart/2005/8/layout/radial5"/>
    <dgm:cxn modelId="{540EA1C3-AEFB-8945-8DF6-27819D949422}" srcId="{8F5FC749-EA52-A844-9B98-603B5B7A09E3}" destId="{1B2D3D19-166C-DD4B-A625-F4F757BA53A2}" srcOrd="3" destOrd="0" parTransId="{183C5658-C997-2540-9C6C-EA91EE505BBE}" sibTransId="{F2E4E98D-2352-3546-9ED6-92634BBDC7F3}"/>
    <dgm:cxn modelId="{951610CC-79EC-CC41-98D0-696EF85DB0EE}" type="presOf" srcId="{4708A9B9-0AD6-7F46-B038-EE2B30BE9F12}" destId="{BF48E8BC-5C0E-4540-B0AD-BE03C9FCAB4F}" srcOrd="0" destOrd="0" presId="urn:microsoft.com/office/officeart/2005/8/layout/radial5"/>
    <dgm:cxn modelId="{31A1B7D2-EC4F-1B4B-9E2E-325104E92EE6}" type="presOf" srcId="{46786635-300D-2E45-B096-0F24B5874372}" destId="{0E52B915-483C-3E48-9F11-229BFE3680C4}" srcOrd="1" destOrd="0" presId="urn:microsoft.com/office/officeart/2005/8/layout/radial5"/>
    <dgm:cxn modelId="{514FD4D4-2AD1-4C4A-A7D4-4A1D98299258}" type="presOf" srcId="{183C5658-C997-2540-9C6C-EA91EE505BBE}" destId="{F985A80F-ED59-A14A-AA8F-B5638D4BBB86}" srcOrd="0" destOrd="0" presId="urn:microsoft.com/office/officeart/2005/8/layout/radial5"/>
    <dgm:cxn modelId="{067FD3D5-271E-4548-B7A8-2AACDE3A479E}" type="presOf" srcId="{FC1E4EF2-1F56-3E42-93C9-0439C30A81CB}" destId="{DD69806B-848F-8A44-95A4-9B55902A2595}" srcOrd="0" destOrd="0" presId="urn:microsoft.com/office/officeart/2005/8/layout/radial5"/>
    <dgm:cxn modelId="{FDAAECD6-7518-D447-9EDF-DE145423D494}" type="presOf" srcId="{46786635-300D-2E45-B096-0F24B5874372}" destId="{87C1C566-814F-3D42-A7AC-C10152927A23}" srcOrd="0" destOrd="0" presId="urn:microsoft.com/office/officeart/2005/8/layout/radial5"/>
    <dgm:cxn modelId="{8AA5F4EA-2BF2-9C47-A6FC-B29BA80CF9EC}" srcId="{8F5FC749-EA52-A844-9B98-603B5B7A09E3}" destId="{2D678A73-1F70-BF4B-9A9E-1882632A1B90}" srcOrd="1" destOrd="0" parTransId="{46786635-300D-2E45-B096-0F24B5874372}" sibTransId="{77D600D7-B283-F34F-A7F2-22B4532C557A}"/>
    <dgm:cxn modelId="{85F1EEEC-DC08-D745-BFA8-06179D7CA3CC}" srcId="{4708A9B9-0AD6-7F46-B038-EE2B30BE9F12}" destId="{8F5FC749-EA52-A844-9B98-603B5B7A09E3}" srcOrd="0" destOrd="0" parTransId="{4DD321DA-F186-D546-8DB0-5D2AF5C8B50A}" sibTransId="{A424E8CA-E880-0F42-8080-F73EE8763E82}"/>
    <dgm:cxn modelId="{90FDD9F6-47EF-B24C-82F0-CD790A02C483}" srcId="{8F5FC749-EA52-A844-9B98-603B5B7A09E3}" destId="{0588B876-F023-BD45-8E82-9E24AA2C06FC}" srcOrd="0" destOrd="0" parTransId="{D8C70981-D1E8-A345-9838-1DDDEFF3299F}" sibTransId="{AE2E4155-4048-BF45-A0DD-94AE6472B8A9}"/>
    <dgm:cxn modelId="{838DA7BB-F2B3-4949-A20B-A458D68EAFA0}" type="presParOf" srcId="{BF48E8BC-5C0E-4540-B0AD-BE03C9FCAB4F}" destId="{3D166C74-A24B-7343-A87A-82972DA8FF8E}" srcOrd="0" destOrd="0" presId="urn:microsoft.com/office/officeart/2005/8/layout/radial5"/>
    <dgm:cxn modelId="{EEBA88B3-6C15-DB40-A5D1-52F6AE353A83}" type="presParOf" srcId="{BF48E8BC-5C0E-4540-B0AD-BE03C9FCAB4F}" destId="{E86B4F43-F838-5940-ADCF-BF73B24466A0}" srcOrd="1" destOrd="0" presId="urn:microsoft.com/office/officeart/2005/8/layout/radial5"/>
    <dgm:cxn modelId="{BC6BC206-A8FC-4942-81D8-1D5EF736884B}" type="presParOf" srcId="{E86B4F43-F838-5940-ADCF-BF73B24466A0}" destId="{F495940F-70E3-994B-A681-3AE66D1388FB}" srcOrd="0" destOrd="0" presId="urn:microsoft.com/office/officeart/2005/8/layout/radial5"/>
    <dgm:cxn modelId="{C36E0CCB-206A-3A47-852A-1DD3B4562C71}" type="presParOf" srcId="{BF48E8BC-5C0E-4540-B0AD-BE03C9FCAB4F}" destId="{558A7485-F014-454E-8CB0-556FC2E3F2BF}" srcOrd="2" destOrd="0" presId="urn:microsoft.com/office/officeart/2005/8/layout/radial5"/>
    <dgm:cxn modelId="{EADF784B-1837-1442-98B1-891D967284DA}" type="presParOf" srcId="{BF48E8BC-5C0E-4540-B0AD-BE03C9FCAB4F}" destId="{87C1C566-814F-3D42-A7AC-C10152927A23}" srcOrd="3" destOrd="0" presId="urn:microsoft.com/office/officeart/2005/8/layout/radial5"/>
    <dgm:cxn modelId="{F44B55D5-6D77-FA40-8254-70F6E385337A}" type="presParOf" srcId="{87C1C566-814F-3D42-A7AC-C10152927A23}" destId="{0E52B915-483C-3E48-9F11-229BFE3680C4}" srcOrd="0" destOrd="0" presId="urn:microsoft.com/office/officeart/2005/8/layout/radial5"/>
    <dgm:cxn modelId="{3180AA76-25E7-8B41-8D75-B73CDF5F058A}" type="presParOf" srcId="{BF48E8BC-5C0E-4540-B0AD-BE03C9FCAB4F}" destId="{72F891E0-BBBE-DC47-B192-C1EE0C6A2CDE}" srcOrd="4" destOrd="0" presId="urn:microsoft.com/office/officeart/2005/8/layout/radial5"/>
    <dgm:cxn modelId="{08B06D67-48E0-0342-B9E8-EFC0C145F990}" type="presParOf" srcId="{BF48E8BC-5C0E-4540-B0AD-BE03C9FCAB4F}" destId="{52BA58BB-671E-C14D-BA89-B98A447072EC}" srcOrd="5" destOrd="0" presId="urn:microsoft.com/office/officeart/2005/8/layout/radial5"/>
    <dgm:cxn modelId="{04759126-0C85-BC4B-A76F-DF48411F0049}" type="presParOf" srcId="{52BA58BB-671E-C14D-BA89-B98A447072EC}" destId="{45DBF8ED-95F0-8640-B788-5AB34061DBA5}" srcOrd="0" destOrd="0" presId="urn:microsoft.com/office/officeart/2005/8/layout/radial5"/>
    <dgm:cxn modelId="{4BAA2039-F5FB-F74B-8FA5-8F8566FF9FA8}" type="presParOf" srcId="{BF48E8BC-5C0E-4540-B0AD-BE03C9FCAB4F}" destId="{95D884BE-10CC-8D4C-8633-9F3102AD84C6}" srcOrd="6" destOrd="0" presId="urn:microsoft.com/office/officeart/2005/8/layout/radial5"/>
    <dgm:cxn modelId="{836B62D0-497E-E649-971C-05052EC1C480}" type="presParOf" srcId="{BF48E8BC-5C0E-4540-B0AD-BE03C9FCAB4F}" destId="{F985A80F-ED59-A14A-AA8F-B5638D4BBB86}" srcOrd="7" destOrd="0" presId="urn:microsoft.com/office/officeart/2005/8/layout/radial5"/>
    <dgm:cxn modelId="{0F2440B1-AC83-EB4B-A928-679D9C23B99E}" type="presParOf" srcId="{F985A80F-ED59-A14A-AA8F-B5638D4BBB86}" destId="{0CFD4ED6-E8AF-3340-B915-BBDB7E72D8CC}" srcOrd="0" destOrd="0" presId="urn:microsoft.com/office/officeart/2005/8/layout/radial5"/>
    <dgm:cxn modelId="{DB980EC3-AE69-FC4B-94E0-37144010D0FC}" type="presParOf" srcId="{BF48E8BC-5C0E-4540-B0AD-BE03C9FCAB4F}" destId="{3A2DFD04-C837-114B-98A1-D0FEF005AD82}" srcOrd="8" destOrd="0" presId="urn:microsoft.com/office/officeart/2005/8/layout/radial5"/>
    <dgm:cxn modelId="{26BE31AC-65E1-8E48-9548-A97AED597AB3}" type="presParOf" srcId="{BF48E8BC-5C0E-4540-B0AD-BE03C9FCAB4F}" destId="{4D601331-385D-0F46-A54E-5834F1135A9D}" srcOrd="9" destOrd="0" presId="urn:microsoft.com/office/officeart/2005/8/layout/radial5"/>
    <dgm:cxn modelId="{289A24F3-F197-6649-BBAD-E9C924DD4E77}" type="presParOf" srcId="{4D601331-385D-0F46-A54E-5834F1135A9D}" destId="{1E6CB7F2-30EB-6248-888D-897578A29C38}" srcOrd="0" destOrd="0" presId="urn:microsoft.com/office/officeart/2005/8/layout/radial5"/>
    <dgm:cxn modelId="{C9F328FC-0B8F-BC4C-BD92-9588D90AFA1C}" type="presParOf" srcId="{BF48E8BC-5C0E-4540-B0AD-BE03C9FCAB4F}" destId="{02CA8FAB-5656-684B-BFBA-0261B4410C93}" srcOrd="10" destOrd="0" presId="urn:microsoft.com/office/officeart/2005/8/layout/radial5"/>
    <dgm:cxn modelId="{EB96B3A2-F833-1F4B-95A2-43E960C74432}" type="presParOf" srcId="{BF48E8BC-5C0E-4540-B0AD-BE03C9FCAB4F}" destId="{DD69806B-848F-8A44-95A4-9B55902A2595}" srcOrd="11" destOrd="0" presId="urn:microsoft.com/office/officeart/2005/8/layout/radial5"/>
    <dgm:cxn modelId="{8FC6812B-4841-AB41-894A-798A459E3EED}" type="presParOf" srcId="{DD69806B-848F-8A44-95A4-9B55902A2595}" destId="{E7C92A76-3C2E-2A49-B94C-37209DA30D53}" srcOrd="0" destOrd="0" presId="urn:microsoft.com/office/officeart/2005/8/layout/radial5"/>
    <dgm:cxn modelId="{F4022A8D-3C85-7044-9B31-94E559EC8FCD}" type="presParOf" srcId="{BF48E8BC-5C0E-4540-B0AD-BE03C9FCAB4F}" destId="{B69F644F-D83A-124B-9E57-38C905650C8B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166C74-A24B-7343-A87A-82972DA8FF8E}">
      <dsp:nvSpPr>
        <dsp:cNvPr id="0" name=""/>
        <dsp:cNvSpPr/>
      </dsp:nvSpPr>
      <dsp:spPr>
        <a:xfrm>
          <a:off x="3045566" y="1590236"/>
          <a:ext cx="1134259" cy="11342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noProof="0" dirty="0">
              <a:cs typeface="Arial"/>
            </a:rPr>
            <a:t>Data quality assessment</a:t>
          </a:r>
          <a:endParaRPr lang="en-GB" sz="1100" kern="1200" noProof="0" dirty="0"/>
        </a:p>
      </dsp:txBody>
      <dsp:txXfrm>
        <a:off x="3211674" y="1756344"/>
        <a:ext cx="802043" cy="802043"/>
      </dsp:txXfrm>
    </dsp:sp>
    <dsp:sp modelId="{E86B4F43-F838-5940-ADCF-BF73B24466A0}">
      <dsp:nvSpPr>
        <dsp:cNvPr id="0" name=""/>
        <dsp:cNvSpPr/>
      </dsp:nvSpPr>
      <dsp:spPr>
        <a:xfrm rot="16200000">
          <a:off x="3492835" y="1178045"/>
          <a:ext cx="239721" cy="38564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noProof="0" dirty="0"/>
        </a:p>
      </dsp:txBody>
      <dsp:txXfrm>
        <a:off x="3528793" y="1291133"/>
        <a:ext cx="167805" cy="231388"/>
      </dsp:txXfrm>
    </dsp:sp>
    <dsp:sp modelId="{558A7485-F014-454E-8CB0-556FC2E3F2BF}">
      <dsp:nvSpPr>
        <dsp:cNvPr id="0" name=""/>
        <dsp:cNvSpPr/>
      </dsp:nvSpPr>
      <dsp:spPr>
        <a:xfrm>
          <a:off x="3045566" y="3673"/>
          <a:ext cx="1134259" cy="11342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baseline="0" noProof="0" dirty="0">
              <a:latin typeface="Arial"/>
            </a:rPr>
            <a:t>Was the sample size sufficient?</a:t>
          </a:r>
          <a:endParaRPr lang="en-GB" sz="900" kern="1200" noProof="0" dirty="0"/>
        </a:p>
      </dsp:txBody>
      <dsp:txXfrm>
        <a:off x="3211674" y="169781"/>
        <a:ext cx="802043" cy="802043"/>
      </dsp:txXfrm>
    </dsp:sp>
    <dsp:sp modelId="{87C1C566-814F-3D42-A7AC-C10152927A23}">
      <dsp:nvSpPr>
        <dsp:cNvPr id="0" name=""/>
        <dsp:cNvSpPr/>
      </dsp:nvSpPr>
      <dsp:spPr>
        <a:xfrm rot="19800000">
          <a:off x="4173962" y="1571293"/>
          <a:ext cx="239721" cy="38564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noProof="0" dirty="0"/>
        </a:p>
      </dsp:txBody>
      <dsp:txXfrm>
        <a:off x="4178779" y="1666402"/>
        <a:ext cx="167805" cy="231388"/>
      </dsp:txXfrm>
    </dsp:sp>
    <dsp:sp modelId="{72F891E0-BBBE-DC47-B192-C1EE0C6A2CDE}">
      <dsp:nvSpPr>
        <dsp:cNvPr id="0" name=""/>
        <dsp:cNvSpPr/>
      </dsp:nvSpPr>
      <dsp:spPr>
        <a:xfrm>
          <a:off x="4419570" y="796954"/>
          <a:ext cx="1134259" cy="11342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baseline="0" noProof="0" dirty="0">
              <a:latin typeface="Arial"/>
            </a:rPr>
            <a:t>Are there any missing values, inconsistencies or outliers?</a:t>
          </a:r>
          <a:endParaRPr lang="en-GB" sz="900" kern="1200" noProof="0" dirty="0"/>
        </a:p>
      </dsp:txBody>
      <dsp:txXfrm>
        <a:off x="4585678" y="963062"/>
        <a:ext cx="802043" cy="802043"/>
      </dsp:txXfrm>
    </dsp:sp>
    <dsp:sp modelId="{52BA58BB-671E-C14D-BA89-B98A447072EC}">
      <dsp:nvSpPr>
        <dsp:cNvPr id="0" name=""/>
        <dsp:cNvSpPr/>
      </dsp:nvSpPr>
      <dsp:spPr>
        <a:xfrm rot="1800000">
          <a:off x="4173962" y="2357790"/>
          <a:ext cx="239721" cy="38564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noProof="0" dirty="0"/>
        </a:p>
      </dsp:txBody>
      <dsp:txXfrm>
        <a:off x="4178779" y="2416941"/>
        <a:ext cx="167805" cy="231388"/>
      </dsp:txXfrm>
    </dsp:sp>
    <dsp:sp modelId="{95D884BE-10CC-8D4C-8633-9F3102AD84C6}">
      <dsp:nvSpPr>
        <dsp:cNvPr id="0" name=""/>
        <dsp:cNvSpPr/>
      </dsp:nvSpPr>
      <dsp:spPr>
        <a:xfrm>
          <a:off x="4419570" y="2383518"/>
          <a:ext cx="1134259" cy="11342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noProof="0" dirty="0">
              <a:latin typeface="Arial"/>
            </a:rPr>
            <a:t>Was the sample size representative of the population</a:t>
          </a:r>
          <a:r>
            <a:rPr lang="en-GB" sz="900" kern="1200" baseline="0" noProof="0" dirty="0">
              <a:latin typeface="Arial"/>
            </a:rPr>
            <a:t>?</a:t>
          </a:r>
          <a:endParaRPr lang="en-GB" sz="900" kern="1200" noProof="0" dirty="0"/>
        </a:p>
      </dsp:txBody>
      <dsp:txXfrm>
        <a:off x="4585678" y="2549626"/>
        <a:ext cx="802043" cy="802043"/>
      </dsp:txXfrm>
    </dsp:sp>
    <dsp:sp modelId="{F985A80F-ED59-A14A-AA8F-B5638D4BBB86}">
      <dsp:nvSpPr>
        <dsp:cNvPr id="0" name=""/>
        <dsp:cNvSpPr/>
      </dsp:nvSpPr>
      <dsp:spPr>
        <a:xfrm rot="5400000">
          <a:off x="3492835" y="2751039"/>
          <a:ext cx="239721" cy="38564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noProof="0" dirty="0"/>
        </a:p>
      </dsp:txBody>
      <dsp:txXfrm>
        <a:off x="3528793" y="2792211"/>
        <a:ext cx="167805" cy="231388"/>
      </dsp:txXfrm>
    </dsp:sp>
    <dsp:sp modelId="{3A2DFD04-C837-114B-98A1-D0FEF005AD82}">
      <dsp:nvSpPr>
        <dsp:cNvPr id="0" name=""/>
        <dsp:cNvSpPr/>
      </dsp:nvSpPr>
      <dsp:spPr>
        <a:xfrm>
          <a:off x="3045566" y="3176800"/>
          <a:ext cx="1134259" cy="11342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baseline="0" noProof="0" dirty="0">
              <a:latin typeface="Arial"/>
            </a:rPr>
            <a:t>What does the data reveal? Are there any trends or patterns? Are there any anomalies or unexpected results?</a:t>
          </a:r>
          <a:endParaRPr lang="en-GB" sz="900" kern="1200" noProof="0" dirty="0">
            <a:cs typeface="Arial"/>
          </a:endParaRPr>
        </a:p>
      </dsp:txBody>
      <dsp:txXfrm>
        <a:off x="3211674" y="3342908"/>
        <a:ext cx="802043" cy="802043"/>
      </dsp:txXfrm>
    </dsp:sp>
    <dsp:sp modelId="{4D601331-385D-0F46-A54E-5834F1135A9D}">
      <dsp:nvSpPr>
        <dsp:cNvPr id="0" name=""/>
        <dsp:cNvSpPr/>
      </dsp:nvSpPr>
      <dsp:spPr>
        <a:xfrm rot="9000000">
          <a:off x="2811709" y="2357790"/>
          <a:ext cx="239721" cy="38564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noProof="0" dirty="0"/>
        </a:p>
      </dsp:txBody>
      <dsp:txXfrm rot="10800000">
        <a:off x="2878808" y="2416941"/>
        <a:ext cx="167805" cy="231388"/>
      </dsp:txXfrm>
    </dsp:sp>
    <dsp:sp modelId="{02CA8FAB-5656-684B-BFBA-0261B4410C93}">
      <dsp:nvSpPr>
        <dsp:cNvPr id="0" name=""/>
        <dsp:cNvSpPr/>
      </dsp:nvSpPr>
      <dsp:spPr>
        <a:xfrm>
          <a:off x="1671562" y="2383518"/>
          <a:ext cx="1134259" cy="11342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baseline="0" noProof="0" dirty="0">
              <a:latin typeface="Arial"/>
            </a:rPr>
            <a:t>Is the data accurate and up to date?</a:t>
          </a:r>
          <a:endParaRPr lang="en-GB" sz="900" kern="1200" noProof="0" dirty="0">
            <a:cs typeface="Arial"/>
          </a:endParaRPr>
        </a:p>
      </dsp:txBody>
      <dsp:txXfrm>
        <a:off x="1837670" y="2549626"/>
        <a:ext cx="802043" cy="802043"/>
      </dsp:txXfrm>
    </dsp:sp>
    <dsp:sp modelId="{DD69806B-848F-8A44-95A4-9B55902A2595}">
      <dsp:nvSpPr>
        <dsp:cNvPr id="0" name=""/>
        <dsp:cNvSpPr/>
      </dsp:nvSpPr>
      <dsp:spPr>
        <a:xfrm rot="12600000">
          <a:off x="2811709" y="1571293"/>
          <a:ext cx="239721" cy="38564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noProof="0" dirty="0"/>
        </a:p>
      </dsp:txBody>
      <dsp:txXfrm rot="10800000">
        <a:off x="2878808" y="1666402"/>
        <a:ext cx="167805" cy="231388"/>
      </dsp:txXfrm>
    </dsp:sp>
    <dsp:sp modelId="{B69F644F-D83A-124B-9E57-38C905650C8B}">
      <dsp:nvSpPr>
        <dsp:cNvPr id="0" name=""/>
        <dsp:cNvSpPr/>
      </dsp:nvSpPr>
      <dsp:spPr>
        <a:xfrm>
          <a:off x="1671562" y="796954"/>
          <a:ext cx="1134259" cy="11342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noProof="0" dirty="0">
              <a:cs typeface="Arial"/>
            </a:rPr>
            <a:t>Evaluate the source. Who collected the data? Is it credible?</a:t>
          </a:r>
          <a:endParaRPr lang="en-GB" sz="900" kern="1200" noProof="0" dirty="0"/>
        </a:p>
      </dsp:txBody>
      <dsp:txXfrm>
        <a:off x="1837670" y="963062"/>
        <a:ext cx="802043" cy="802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01/07/2025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01/07/2025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F3921-77D9-8DEC-1890-67EE94947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E26B60-57AF-4116-3E20-173B17A19C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6CC718-DCB6-B3FB-6986-CC09B0C9D4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79B5F-48CD-F4BD-4D7E-9CD8308060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4031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2C761-5619-51E5-B205-39D5472FF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226BB3-1B00-9B59-FA3D-4F9BE9CB94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270C6E-F387-2D03-8E02-7987F9E77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B4657-4494-ED63-FAFA-956A763FDB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7391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49096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56140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89753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2855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18328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E34FB-89E4-E5D0-9A14-AE5F4AFAA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22F679-B5EF-FF0A-42BE-235E69D78B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8DC4B5-351D-34A4-6463-CBD55A69F1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95DE5-D63A-9445-D9D0-BE209E3125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57978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20827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ABD5E-52A9-23F5-2ABD-3C4ECEDDF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45E71F-FD88-3BBF-1627-28CD5C88DE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8D3673-DA4B-DA3B-8FC5-02ACC35E4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5A1A9-061E-E5E8-CC3B-78638BE549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28261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81926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95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01505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98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051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80353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19D6B-E898-600B-C0D7-58BD96C13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4A337D-6AF6-A095-9D9C-F67A0260EE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CCC85D-B5E4-8BB1-E32F-CAF0CB526D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58CD72-7B2D-606D-E5D7-479E48C4BC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77309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4954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87021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47701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11327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578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57723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Teacher to Print/VLE – Resource 2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46969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672192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35C19-676D-B18E-0649-54401C9B9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3038EF-0951-0FBB-3047-336F0FD2AE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1DC714-913C-8BCF-2AA0-EA082451D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0B339-4E09-2C27-DE47-AC236131C2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92094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142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0284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65404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8D40C-7F53-605C-AAA5-F8FEFF4E8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1F3AFC-93FF-BD83-3FAF-ED44DDDFB7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7ABA47-3C70-CCF3-E58A-2D94457C5A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71266F-3BDE-0435-6D0B-34C16FE3D4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548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5614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ECD37-C2BB-C847-3276-7EE16A1E6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344C10-F307-3CE5-1A3B-E79AA54F4A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1B2627-D337-EFC0-5B26-C3BD2072F5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E722CC-8B09-AD8E-E7E4-9A5D8DFA57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6291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pic>
        <p:nvPicPr>
          <p:cNvPr id="10" name="ETF LOGO" descr="Education and Training Foundation">
            <a:extLst>
              <a:ext uri="{FF2B5EF4-FFF2-40B4-BE49-F238E27FC236}">
                <a16:creationId xmlns:a16="http://schemas.microsoft.com/office/drawing/2014/main" id="{F14D5ED0-A2F5-A546-8C5C-70096A862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 descr="T Levels Professional Development">
            <a:extLst>
              <a:ext uri="{FF2B5EF4-FFF2-40B4-BE49-F238E27FC236}">
                <a16:creationId xmlns:a16="http://schemas.microsoft.com/office/drawing/2014/main" id="{6EEA13AF-D457-EC45-9075-03198B4D8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45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35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7200900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1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+mj-lt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2400" b="1"/>
            </a:lvl2pPr>
            <a:lvl3pPr marL="612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3pPr>
            <a:lvl4pPr marL="99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4pPr>
            <a:lvl5pPr marL="126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180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2pPr>
            <a:lvl3pPr marL="432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3pPr>
            <a:lvl4pPr marL="64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4pPr>
            <a:lvl5pPr marL="82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defRPr sz="2400"/>
            </a:lvl2pPr>
            <a:lvl3pPr marL="540000" indent="-270000">
              <a:lnSpc>
                <a:spcPct val="100000"/>
              </a:lnSpc>
              <a:defRPr sz="2400"/>
            </a:lvl3pPr>
            <a:lvl4pPr marL="810000" indent="-270000">
              <a:lnSpc>
                <a:spcPct val="100000"/>
              </a:lnSpc>
              <a:defRPr sz="2400"/>
            </a:lvl4pPr>
            <a:lvl5pPr marL="1080000" indent="-270000">
              <a:lnSpc>
                <a:spcPct val="100000"/>
              </a:lnSpc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709" r:id="rId4"/>
    <p:sldLayoutId id="2147483665" r:id="rId5"/>
    <p:sldLayoutId id="214748366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7/9781108684354" TargetMode="External"/><Relationship Id="rId2" Type="http://schemas.openxmlformats.org/officeDocument/2006/relationships/hyperlink" Target="https://doi.org/10.1111/caim.12225" TargetMode="Externa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NvAtxbjNng" TargetMode="Externa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pdf/2007.11281" TargetMode="External"/><Relationship Id="rId2" Type="http://schemas.openxmlformats.org/officeDocument/2006/relationships/hyperlink" Target="https://charlesberret.net/projects" TargetMode="External"/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drewiliadis.com/files/9215/6520/1942/2053951716674238.pdf" TargetMode="External"/><Relationship Id="rId2" Type="http://schemas.openxmlformats.org/officeDocument/2006/relationships/hyperlink" Target="https://www.pnas.org/doi/epdf/10.1073/pnas.1505329112" TargetMode="External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9632" y="2221200"/>
            <a:ext cx="7596368" cy="1242000"/>
          </a:xfrm>
        </p:spPr>
        <p:txBody>
          <a:bodyPr/>
          <a:lstStyle/>
          <a:p>
            <a:r>
              <a:rPr lang="en-GB" sz="4000" noProof="0" dirty="0"/>
              <a:t>T Level in: Animal care and management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3629420"/>
            <a:ext cx="7596368" cy="1242000"/>
          </a:xfrm>
        </p:spPr>
        <p:txBody>
          <a:bodyPr/>
          <a:lstStyle/>
          <a:p>
            <a:r>
              <a:rPr lang="en-GB" sz="1400" noProof="0" dirty="0"/>
              <a:t>Agriculture, environment and animal care: supporting the development of contextualised core skills</a:t>
            </a:r>
          </a:p>
          <a:p>
            <a:endParaRPr lang="en-GB" noProof="0" dirty="0"/>
          </a:p>
          <a:p>
            <a:r>
              <a:rPr lang="en-GB" sz="1600" noProof="0" dirty="0"/>
              <a:t>Critical thinking</a:t>
            </a:r>
          </a:p>
        </p:txBody>
      </p:sp>
    </p:spTree>
    <p:extLst>
      <p:ext uri="{BB962C8B-B14F-4D97-AF65-F5344CB8AC3E}">
        <p14:creationId xmlns:p14="http://schemas.microsoft.com/office/powerpoint/2010/main" val="194593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E250BA8-19E5-C222-712B-6C58F7AC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-699425"/>
            <a:ext cx="8437563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noProof="0" dirty="0"/>
              <a:t>Individual Critical Thinking skills</a:t>
            </a: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BFC30DA5-ACB4-3EFA-ACF9-E4A00B485772}"/>
              </a:ext>
            </a:extLst>
          </p:cNvPr>
          <p:cNvSpPr/>
          <p:nvPr/>
        </p:nvSpPr>
        <p:spPr>
          <a:xfrm>
            <a:off x="6444208" y="116270"/>
            <a:ext cx="2191306" cy="1056845"/>
          </a:xfrm>
          <a:prstGeom prst="cloudCallout">
            <a:avLst>
              <a:gd name="adj1" fmla="val -27614"/>
              <a:gd name="adj2" fmla="val 56011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situational awareness</a:t>
            </a:r>
          </a:p>
        </p:txBody>
      </p:sp>
      <p:sp>
        <p:nvSpPr>
          <p:cNvPr id="9" name="Thought Bubble: Cloud 8">
            <a:extLst>
              <a:ext uri="{FF2B5EF4-FFF2-40B4-BE49-F238E27FC236}">
                <a16:creationId xmlns:a16="http://schemas.microsoft.com/office/drawing/2014/main" id="{709B2DA4-0E95-3313-07ED-09383A9BEE8C}"/>
              </a:ext>
            </a:extLst>
          </p:cNvPr>
          <p:cNvSpPr/>
          <p:nvPr/>
        </p:nvSpPr>
        <p:spPr>
          <a:xfrm>
            <a:off x="4463591" y="101297"/>
            <a:ext cx="1760628" cy="1111256"/>
          </a:xfrm>
          <a:prstGeom prst="cloudCallout">
            <a:avLst>
              <a:gd name="adj1" fmla="val 36946"/>
              <a:gd name="adj2" fmla="val 42957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analysis</a:t>
            </a: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3EA15DEF-9E7C-0F26-099B-28B0E7EEBC00}"/>
              </a:ext>
            </a:extLst>
          </p:cNvPr>
          <p:cNvSpPr/>
          <p:nvPr/>
        </p:nvSpPr>
        <p:spPr>
          <a:xfrm>
            <a:off x="7051216" y="2962289"/>
            <a:ext cx="2062102" cy="1907533"/>
          </a:xfrm>
          <a:prstGeom prst="cloudCallout">
            <a:avLst>
              <a:gd name="adj1" fmla="val -55962"/>
              <a:gd name="adj2" fmla="val -23135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recognise fakes and untruths.</a:t>
            </a:r>
          </a:p>
        </p:txBody>
      </p:sp>
      <p:sp>
        <p:nvSpPr>
          <p:cNvPr id="11" name="Thought Bubble: Cloud 10">
            <a:extLst>
              <a:ext uri="{FF2B5EF4-FFF2-40B4-BE49-F238E27FC236}">
                <a16:creationId xmlns:a16="http://schemas.microsoft.com/office/drawing/2014/main" id="{E81ED531-C5A6-017B-6E53-4E7006A81EEE}"/>
              </a:ext>
            </a:extLst>
          </p:cNvPr>
          <p:cNvSpPr/>
          <p:nvPr/>
        </p:nvSpPr>
        <p:spPr>
          <a:xfrm>
            <a:off x="2200007" y="38132"/>
            <a:ext cx="2009142" cy="1162322"/>
          </a:xfrm>
          <a:prstGeom prst="cloudCallout">
            <a:avLst>
              <a:gd name="adj1" fmla="val 39217"/>
              <a:gd name="adj2" fmla="val 45290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judgement</a:t>
            </a:r>
          </a:p>
        </p:txBody>
      </p: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E9D3A99F-7322-A855-8FEC-48863719A2D0}"/>
              </a:ext>
            </a:extLst>
          </p:cNvPr>
          <p:cNvSpPr/>
          <p:nvPr/>
        </p:nvSpPr>
        <p:spPr>
          <a:xfrm>
            <a:off x="4463591" y="3441125"/>
            <a:ext cx="2325408" cy="1644779"/>
          </a:xfrm>
          <a:prstGeom prst="cloudCallout">
            <a:avLst>
              <a:gd name="adj1" fmla="val -56714"/>
              <a:gd name="adj2" fmla="val 2489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recognise assumptions</a:t>
            </a:r>
          </a:p>
        </p:txBody>
      </p:sp>
      <p:sp>
        <p:nvSpPr>
          <p:cNvPr id="13" name="Thought Bubble: Cloud 12">
            <a:extLst>
              <a:ext uri="{FF2B5EF4-FFF2-40B4-BE49-F238E27FC236}">
                <a16:creationId xmlns:a16="http://schemas.microsoft.com/office/drawing/2014/main" id="{11E95FAF-E2F6-1C3E-6901-932CB625A062}"/>
              </a:ext>
            </a:extLst>
          </p:cNvPr>
          <p:cNvSpPr/>
          <p:nvPr/>
        </p:nvSpPr>
        <p:spPr>
          <a:xfrm>
            <a:off x="1891964" y="3822670"/>
            <a:ext cx="2130861" cy="1170006"/>
          </a:xfrm>
          <a:prstGeom prst="cloudCallout">
            <a:avLst>
              <a:gd name="adj1" fmla="val 13497"/>
              <a:gd name="adj2" fmla="val -65476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recognise truth</a:t>
            </a:r>
          </a:p>
        </p:txBody>
      </p:sp>
      <p:sp>
        <p:nvSpPr>
          <p:cNvPr id="14" name="Thought Bubble: Cloud 13">
            <a:extLst>
              <a:ext uri="{FF2B5EF4-FFF2-40B4-BE49-F238E27FC236}">
                <a16:creationId xmlns:a16="http://schemas.microsoft.com/office/drawing/2014/main" id="{D7679E39-8553-649F-66CF-324AF34D4BAD}"/>
              </a:ext>
            </a:extLst>
          </p:cNvPr>
          <p:cNvSpPr/>
          <p:nvPr/>
        </p:nvSpPr>
        <p:spPr>
          <a:xfrm>
            <a:off x="205865" y="232570"/>
            <a:ext cx="1924945" cy="1347887"/>
          </a:xfrm>
          <a:prstGeom prst="cloudCallout">
            <a:avLst>
              <a:gd name="adj1" fmla="val 48046"/>
              <a:gd name="adj2" fmla="val 45540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self- reflection</a:t>
            </a:r>
          </a:p>
        </p:txBody>
      </p:sp>
      <p:sp>
        <p:nvSpPr>
          <p:cNvPr id="15" name="Thought Bubble: Cloud 14">
            <a:extLst>
              <a:ext uri="{FF2B5EF4-FFF2-40B4-BE49-F238E27FC236}">
                <a16:creationId xmlns:a16="http://schemas.microsoft.com/office/drawing/2014/main" id="{3F4135CA-73D4-854B-B299-50F175CE24C6}"/>
              </a:ext>
            </a:extLst>
          </p:cNvPr>
          <p:cNvSpPr/>
          <p:nvPr/>
        </p:nvSpPr>
        <p:spPr>
          <a:xfrm>
            <a:off x="2489595" y="1238987"/>
            <a:ext cx="3004481" cy="1111256"/>
          </a:xfrm>
          <a:prstGeom prst="cloudCallout">
            <a:avLst>
              <a:gd name="adj1" fmla="val 42319"/>
              <a:gd name="adj2" fmla="val 43986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recognise and understand reasoning</a:t>
            </a:r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F2EC969A-2926-1185-E270-2A8BC53A6716}"/>
              </a:ext>
            </a:extLst>
          </p:cNvPr>
          <p:cNvSpPr/>
          <p:nvPr/>
        </p:nvSpPr>
        <p:spPr>
          <a:xfrm>
            <a:off x="85420" y="3309628"/>
            <a:ext cx="1955124" cy="1170006"/>
          </a:xfrm>
          <a:prstGeom prst="cloudCallou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recognise bias</a:t>
            </a:r>
          </a:p>
        </p:txBody>
      </p:sp>
      <p:sp>
        <p:nvSpPr>
          <p:cNvPr id="17" name="Thought Bubble: Cloud 16">
            <a:extLst>
              <a:ext uri="{FF2B5EF4-FFF2-40B4-BE49-F238E27FC236}">
                <a16:creationId xmlns:a16="http://schemas.microsoft.com/office/drawing/2014/main" id="{6EA37C5B-D19C-4403-AB6F-A804F6369E1A}"/>
              </a:ext>
            </a:extLst>
          </p:cNvPr>
          <p:cNvSpPr/>
          <p:nvPr/>
        </p:nvSpPr>
        <p:spPr>
          <a:xfrm>
            <a:off x="6971621" y="1149956"/>
            <a:ext cx="2122252" cy="1587601"/>
          </a:xfrm>
          <a:prstGeom prst="cloudCallout">
            <a:avLst>
              <a:gd name="adj1" fmla="val -32609"/>
              <a:gd name="adj2" fmla="val 54686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reliability of sources</a:t>
            </a: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B34F4DEA-297F-6E52-682A-91F4DAA7C3E6}"/>
              </a:ext>
            </a:extLst>
          </p:cNvPr>
          <p:cNvSpPr/>
          <p:nvPr/>
        </p:nvSpPr>
        <p:spPr>
          <a:xfrm>
            <a:off x="5159480" y="1888214"/>
            <a:ext cx="1760628" cy="1367072"/>
          </a:xfrm>
          <a:prstGeom prst="cloudCallou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accuracy of data</a:t>
            </a:r>
          </a:p>
        </p:txBody>
      </p:sp>
      <p:sp>
        <p:nvSpPr>
          <p:cNvPr id="19" name="Thought Bubble: Cloud 18">
            <a:extLst>
              <a:ext uri="{FF2B5EF4-FFF2-40B4-BE49-F238E27FC236}">
                <a16:creationId xmlns:a16="http://schemas.microsoft.com/office/drawing/2014/main" id="{A35C8090-E67D-A502-3E8A-F706C915C28A}"/>
              </a:ext>
            </a:extLst>
          </p:cNvPr>
          <p:cNvSpPr/>
          <p:nvPr/>
        </p:nvSpPr>
        <p:spPr>
          <a:xfrm>
            <a:off x="2384395" y="2437793"/>
            <a:ext cx="2626125" cy="1148963"/>
          </a:xfrm>
          <a:prstGeom prst="cloudCallout">
            <a:avLst>
              <a:gd name="adj1" fmla="val -45642"/>
              <a:gd name="adj2" fmla="val -30017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recognise and form arguments</a:t>
            </a:r>
          </a:p>
        </p:txBody>
      </p:sp>
      <p:sp>
        <p:nvSpPr>
          <p:cNvPr id="20" name="Thought Bubble: Cloud 19">
            <a:extLst>
              <a:ext uri="{FF2B5EF4-FFF2-40B4-BE49-F238E27FC236}">
                <a16:creationId xmlns:a16="http://schemas.microsoft.com/office/drawing/2014/main" id="{60DBD408-0D27-F54A-B0FC-826A841D4825}"/>
              </a:ext>
            </a:extLst>
          </p:cNvPr>
          <p:cNvSpPr/>
          <p:nvPr/>
        </p:nvSpPr>
        <p:spPr>
          <a:xfrm>
            <a:off x="89392" y="1761034"/>
            <a:ext cx="2415748" cy="1170005"/>
          </a:xfrm>
          <a:prstGeom prst="cloudCallout">
            <a:avLst>
              <a:gd name="adj1" fmla="val 33579"/>
              <a:gd name="adj2" fmla="val 45892"/>
            </a:avLst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tx1"/>
                </a:solidFill>
              </a:rPr>
              <a:t>synthesis and evaluation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A55DF-F316-9A3F-73D3-57C92C29E3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D51293-FAB9-900E-DB9A-3FAC19AD6D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1471735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100</a:t>
            </a:fld>
            <a:endParaRPr lang="en-GB" noProof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E0B6CA-9DF9-8EAF-0241-B456CC98FBF0}"/>
              </a:ext>
            </a:extLst>
          </p:cNvPr>
          <p:cNvSpPr txBox="1"/>
          <p:nvPr/>
        </p:nvSpPr>
        <p:spPr>
          <a:xfrm>
            <a:off x="237624" y="891841"/>
            <a:ext cx="7718752" cy="29546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noProof="0" dirty="0"/>
              <a:t>Reflection is the process of thinking deeply about an experience, analysing it and learning from it. </a:t>
            </a:r>
            <a:endParaRPr lang="en-GB" noProof="0" dirty="0"/>
          </a:p>
          <a:p>
            <a:endParaRPr lang="en-GB" sz="2400" noProof="0" dirty="0"/>
          </a:p>
          <a:p>
            <a:r>
              <a:rPr lang="en-GB" sz="2400" noProof="0" dirty="0"/>
              <a:t>It allows individuals to evaluate their actions, thoughts and feelings to improve future decisions and behaviours. </a:t>
            </a:r>
            <a:endParaRPr lang="en-GB" noProof="0" dirty="0"/>
          </a:p>
          <a:p>
            <a:endParaRPr lang="en-GB" sz="2400" noProof="0" dirty="0"/>
          </a:p>
          <a:p>
            <a:r>
              <a:rPr lang="en-GB" sz="2400" noProof="0" dirty="0"/>
              <a:t>Reflection helps in personal and professional growth by encouraging self-awareness and critical </a:t>
            </a:r>
            <a:r>
              <a:rPr lang="en-GB" sz="2400" dirty="0"/>
              <a:t>t</a:t>
            </a:r>
            <a:r>
              <a:rPr lang="en-GB" sz="2400" noProof="0" dirty="0"/>
              <a:t>hinking.</a:t>
            </a:r>
            <a:endParaRPr lang="en-GB" noProof="0" dirty="0">
              <a:cs typeface="Arial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What is reflection? </a:t>
            </a:r>
            <a:endParaRPr lang="en-GB" sz="36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402698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8D739-5E0D-D9AD-AA28-A32B593A79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2BEA30-CAC3-5A50-6775-38B5B38A2F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101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67130-218D-F273-9A38-E308E2F55E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0001" y="951973"/>
            <a:ext cx="7686376" cy="3636001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b="1" noProof="0" dirty="0">
                <a:ea typeface="+mn-lt"/>
                <a:cs typeface="+mn-lt"/>
              </a:rPr>
              <a:t>Looking back: </a:t>
            </a:r>
            <a:r>
              <a:rPr lang="en-GB" noProof="0" dirty="0">
                <a:ea typeface="+mn-lt"/>
                <a:cs typeface="+mn-lt"/>
              </a:rPr>
              <a:t>reviewing past experiences or events.</a:t>
            </a:r>
            <a:endParaRPr lang="en-GB" dirty="0"/>
          </a:p>
          <a:p>
            <a:pPr lvl="1"/>
            <a:r>
              <a:rPr lang="en-GB" b="1" noProof="0" dirty="0">
                <a:ea typeface="+mn-lt"/>
                <a:cs typeface="+mn-lt"/>
              </a:rPr>
              <a:t>Analysing:</a:t>
            </a:r>
            <a:r>
              <a:rPr lang="en-GB" noProof="0" dirty="0">
                <a:ea typeface="+mn-lt"/>
                <a:cs typeface="+mn-lt"/>
              </a:rPr>
              <a:t> understanding what happened and why.</a:t>
            </a:r>
            <a:endParaRPr lang="en-GB" dirty="0"/>
          </a:p>
          <a:p>
            <a:pPr lvl="1"/>
            <a:r>
              <a:rPr lang="en-GB" b="1" noProof="0" dirty="0">
                <a:ea typeface="+mn-lt"/>
                <a:cs typeface="+mn-lt"/>
              </a:rPr>
              <a:t>Evaluating:</a:t>
            </a:r>
            <a:r>
              <a:rPr lang="en-GB" noProof="0" dirty="0">
                <a:ea typeface="+mn-lt"/>
                <a:cs typeface="+mn-lt"/>
              </a:rPr>
              <a:t> identifying what went well and what could be improved.</a:t>
            </a:r>
            <a:endParaRPr lang="en-GB" dirty="0"/>
          </a:p>
          <a:p>
            <a:pPr lvl="1"/>
            <a:r>
              <a:rPr lang="en-GB" b="1" noProof="0" dirty="0">
                <a:ea typeface="+mn-lt"/>
                <a:cs typeface="+mn-lt"/>
              </a:rPr>
              <a:t>Learning:</a:t>
            </a:r>
            <a:r>
              <a:rPr lang="en-GB" noProof="0" dirty="0">
                <a:ea typeface="+mn-lt"/>
                <a:cs typeface="+mn-lt"/>
              </a:rPr>
              <a:t> gaining insights for future situations.</a:t>
            </a:r>
            <a:endParaRPr lang="en-GB" dirty="0"/>
          </a:p>
          <a:p>
            <a:pPr lvl="1"/>
            <a:r>
              <a:rPr lang="en-GB" b="1" noProof="0" dirty="0">
                <a:ea typeface="+mn-lt"/>
                <a:cs typeface="+mn-lt"/>
              </a:rPr>
              <a:t>Applying:</a:t>
            </a:r>
            <a:r>
              <a:rPr lang="en-GB" noProof="0" dirty="0">
                <a:ea typeface="+mn-lt"/>
                <a:cs typeface="+mn-lt"/>
              </a:rPr>
              <a:t> using lessons learnt to make better decisions in the future.</a:t>
            </a:r>
            <a:endParaRPr lang="en-GB" noProof="0" dirty="0"/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478756-6F80-64B3-C584-C9CE29E09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Key aspects to consider </a:t>
            </a:r>
          </a:p>
        </p:txBody>
      </p:sp>
    </p:spTree>
    <p:extLst>
      <p:ext uri="{BB962C8B-B14F-4D97-AF65-F5344CB8AC3E}">
        <p14:creationId xmlns:p14="http://schemas.microsoft.com/office/powerpoint/2010/main" val="335486374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EE4B3-3588-5A55-0FDD-446F9F9676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9C21A8-6A70-3145-1AE2-CE837A480C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102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1CE2DF-BB4D-ED8D-3559-441F5D978F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7425"/>
            <a:ext cx="7669551" cy="360045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Note down why you think reflection is important.</a:t>
            </a:r>
          </a:p>
          <a:p>
            <a:endParaRPr lang="en-GB" b="1" noProof="0" dirty="0">
              <a:ea typeface="+mn-lt"/>
              <a:cs typeface="+mn-lt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7756CAA-97CC-E1F2-5DEF-F2243652C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99" y="207604"/>
            <a:ext cx="8159536" cy="699425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Why is reflection important? (1)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1638306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00137-F331-62F5-D41B-0FB4EC929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14AEF-840F-E69A-7312-407D62D8B5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12625D-EE8B-3143-E821-B552E616D4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103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73C0FE-60C1-27EA-279E-4D5A243A0A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8399" y="987424"/>
            <a:ext cx="7686376" cy="3600451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noProof="0" dirty="0">
                <a:ea typeface="+mn-lt"/>
                <a:cs typeface="+mn-lt"/>
              </a:rPr>
              <a:t>It improves self-awareness and decision-making.</a:t>
            </a:r>
          </a:p>
          <a:p>
            <a:pPr lvl="1"/>
            <a:r>
              <a:rPr lang="en-GB" noProof="0" dirty="0">
                <a:ea typeface="+mn-lt"/>
                <a:cs typeface="+mn-lt"/>
              </a:rPr>
              <a:t>It enhances learning and professional development.</a:t>
            </a:r>
          </a:p>
          <a:p>
            <a:pPr lvl="1"/>
            <a:r>
              <a:rPr lang="en-GB" noProof="0" dirty="0">
                <a:ea typeface="+mn-lt"/>
                <a:cs typeface="+mn-lt"/>
              </a:rPr>
              <a:t>It helps you avoid repeating mistakes.</a:t>
            </a:r>
            <a:endParaRPr lang="en-GB" dirty="0">
              <a:cs typeface="Arial"/>
            </a:endParaRPr>
          </a:p>
          <a:p>
            <a:pPr lvl="1"/>
            <a:r>
              <a:rPr lang="en-GB" noProof="0" dirty="0">
                <a:ea typeface="+mn-lt"/>
                <a:cs typeface="+mn-lt"/>
              </a:rPr>
              <a:t>It encourages ethical thinking and empathy.</a:t>
            </a:r>
          </a:p>
          <a:p>
            <a:pPr lvl="1"/>
            <a:r>
              <a:rPr lang="en-GB" noProof="0" dirty="0">
                <a:ea typeface="+mn-lt"/>
                <a:cs typeface="+mn-lt"/>
              </a:rPr>
              <a:t>It supports problem-solving and critical thinking.</a:t>
            </a:r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45CF5D-E588-CF02-527A-DBF2287A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99" y="207604"/>
            <a:ext cx="8159536" cy="699425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Why is reflection important? (2)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5837747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86864-5485-7939-A8BA-9AEEBBF1A7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B02899-5E87-72EB-F3AD-6927C5ACB5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104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9B9FA-2B08-4057-9786-2EF3311671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0328" y="1377950"/>
            <a:ext cx="7713700" cy="3209925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ea typeface="+mn-lt"/>
                <a:cs typeface="+mn-lt"/>
              </a:rPr>
              <a:t>Gibb’s reflective cycle is a </a:t>
            </a:r>
            <a:r>
              <a:rPr lang="en-GB" noProof="0" dirty="0">
                <a:ea typeface="+mn-lt"/>
                <a:cs typeface="+mn-lt"/>
              </a:rPr>
              <a:t>structured model that helps individuals deeply analyse an experience, focusing on emotions and future improvement.</a:t>
            </a:r>
            <a:endParaRPr lang="en-GB" noProof="0" dirty="0"/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730989-876A-5A8D-3A85-D1C0E5305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28" y="277701"/>
            <a:ext cx="8460470" cy="1100249"/>
          </a:xfrm>
        </p:spPr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Reflective models – Gibb's reflective cycle</a:t>
            </a:r>
            <a:r>
              <a:rPr lang="en-GB" sz="3200" noProof="0" dirty="0"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98931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A8602-045F-E28D-03F3-758CDFDD95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104775-B6D0-5202-0A1F-497F2BFA2F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105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5A0AD-59E1-0F17-2997-8B8199A883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1377950"/>
            <a:ext cx="7666245" cy="321002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ea typeface="+mn-lt"/>
                <a:cs typeface="+mn-lt"/>
              </a:rPr>
              <a:t>Borton’s model is a</a:t>
            </a:r>
            <a:r>
              <a:rPr lang="en-GB" noProof="0" dirty="0">
                <a:ea typeface="+mn-lt"/>
                <a:cs typeface="+mn-lt"/>
              </a:rPr>
              <a:t> simple three-step model focusing on </a:t>
            </a:r>
            <a:r>
              <a:rPr lang="en-GB" b="1" noProof="0" dirty="0">
                <a:ea typeface="+mn-lt"/>
                <a:cs typeface="+mn-lt"/>
              </a:rPr>
              <a:t>understanding, meaning </a:t>
            </a:r>
            <a:r>
              <a:rPr lang="en-GB" noProof="0" dirty="0">
                <a:ea typeface="+mn-lt"/>
                <a:cs typeface="+mn-lt"/>
              </a:rPr>
              <a:t>and </a:t>
            </a:r>
            <a:r>
              <a:rPr lang="en-GB" b="1" noProof="0" dirty="0">
                <a:ea typeface="+mn-lt"/>
                <a:cs typeface="+mn-lt"/>
              </a:rPr>
              <a:t>action.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7C2D2F-4CEE-2276-CA30-1F47BBDC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68288"/>
            <a:ext cx="8283104" cy="719137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Reflective models – Borton’s model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7560952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34C3F-F292-1D78-8418-28AA21EF89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41A2D2-2BAE-58F7-DA0F-DB19C46CCE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106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B3262C-83E7-0A8E-21CC-CCF23D4F5C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4" y="1377949"/>
            <a:ext cx="7669551" cy="3209925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ea typeface="+mn-lt"/>
                <a:cs typeface="+mn-lt"/>
              </a:rPr>
              <a:t>Kolb’s cycle is a</a:t>
            </a:r>
            <a:r>
              <a:rPr lang="en-GB" noProof="0" dirty="0">
                <a:ea typeface="+mn-lt"/>
                <a:cs typeface="+mn-lt"/>
              </a:rPr>
              <a:t> learning-focused reflection model that emphasises </a:t>
            </a:r>
            <a:r>
              <a:rPr lang="en-GB" b="1" noProof="0" dirty="0">
                <a:ea typeface="+mn-lt"/>
                <a:cs typeface="+mn-lt"/>
              </a:rPr>
              <a:t>experience </a:t>
            </a:r>
            <a:r>
              <a:rPr lang="en-GB" noProof="0" dirty="0">
                <a:ea typeface="+mn-lt"/>
                <a:cs typeface="+mn-lt"/>
              </a:rPr>
              <a:t>and </a:t>
            </a:r>
            <a:r>
              <a:rPr lang="en-GB" b="1" noProof="0" dirty="0">
                <a:ea typeface="+mn-lt"/>
                <a:cs typeface="+mn-lt"/>
              </a:rPr>
              <a:t>continuous improvement</a:t>
            </a:r>
            <a:r>
              <a:rPr lang="en-GB" noProof="0" dirty="0">
                <a:ea typeface="+mn-lt"/>
                <a:cs typeface="+mn-lt"/>
              </a:rPr>
              <a:t>.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317088D-966C-B8A8-C43E-72DF6F95E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68288"/>
            <a:ext cx="8244489" cy="714871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Reflective models – Kolb’s cycle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8217491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B0192-06C2-DCAB-780A-0FACC15D02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9CDA94-C8C3-FC4C-52FF-01364BA0A8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107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9DAEB-DE43-C394-6AE2-3A7A05D903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6" y="1377950"/>
            <a:ext cx="7686376" cy="3209925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On the Worksheets </a:t>
            </a:r>
            <a:r>
              <a:rPr lang="en-GB" dirty="0">
                <a:cs typeface="Arial"/>
              </a:rPr>
              <a:t>on reflective models</a:t>
            </a:r>
            <a:r>
              <a:rPr lang="en-GB" noProof="0" dirty="0">
                <a:cs typeface="Arial"/>
              </a:rPr>
              <a:t> (Gibbs, Borton and Kolb), look at the cases presented and apply different reflective models to help develop reflective practice and informed decision</a:t>
            </a:r>
            <a:r>
              <a:rPr lang="en-GB" dirty="0"/>
              <a:t>-</a:t>
            </a:r>
            <a:r>
              <a:rPr lang="en-GB" noProof="0" dirty="0">
                <a:cs typeface="Arial"/>
              </a:rPr>
              <a:t>making.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F6667C-F2B2-6F18-D094-87B465223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68288"/>
            <a:ext cx="8327740" cy="1160447"/>
          </a:xfrm>
        </p:spPr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Activity: Apply the reflection models to the cases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396718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F804C-B9E0-E13E-1BC9-4C9B07001B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1F3874-05E0-4479-5C0A-DBC0B91D52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108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BA7A17-969F-A192-6800-305A21E8F29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8160" y="1397206"/>
            <a:ext cx="7642216" cy="319067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Form pairs.</a:t>
            </a:r>
          </a:p>
          <a:p>
            <a:endParaRPr lang="en-GB" dirty="0">
              <a:cs typeface="Arial"/>
            </a:endParaRPr>
          </a:p>
          <a:p>
            <a:r>
              <a:rPr lang="en-GB" dirty="0">
                <a:cs typeface="Arial"/>
              </a:rPr>
              <a:t>R</a:t>
            </a:r>
            <a:r>
              <a:rPr lang="en-GB" noProof="0" dirty="0">
                <a:cs typeface="Arial"/>
              </a:rPr>
              <a:t>eview what reflective model worked well and explain why.  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F95F8A-4CC0-B654-E191-42A63622B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68288"/>
            <a:ext cx="8259935" cy="714871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Activity: Reflect on the models used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8464578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30637-87EB-4047-3CE2-DBF00C0ED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24DABF-E0DE-DD57-67D9-F5CC19573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56A2D-7A40-BFB6-A102-F38F33E4A3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109</a:t>
            </a:fld>
            <a:endParaRPr lang="en-GB" noProof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73B1E4-9A5A-4241-BF16-0268C22DE5DE}"/>
              </a:ext>
            </a:extLst>
          </p:cNvPr>
          <p:cNvSpPr txBox="1"/>
          <p:nvPr/>
        </p:nvSpPr>
        <p:spPr>
          <a:xfrm>
            <a:off x="279917" y="987425"/>
            <a:ext cx="7640459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noProof="0" dirty="0"/>
              <a:t>Reflection allows individuals to evaluate their actions, thoughts and feelings to improve future decision-making and behaviour. </a:t>
            </a:r>
            <a:endParaRPr lang="en-GB" noProof="0" dirty="0"/>
          </a:p>
          <a:p>
            <a:endParaRPr lang="en-GB" sz="2400" noProof="0" dirty="0"/>
          </a:p>
          <a:p>
            <a:r>
              <a:rPr lang="en-GB" sz="2400" noProof="0" dirty="0"/>
              <a:t>Reflection is essential for personal and professional growth by encouraging self-awareness and critical </a:t>
            </a:r>
            <a:r>
              <a:rPr lang="en-GB" sz="2400" dirty="0"/>
              <a:t>t</a:t>
            </a:r>
            <a:r>
              <a:rPr lang="en-GB" sz="2400" noProof="0" dirty="0"/>
              <a:t>hinking.</a:t>
            </a:r>
          </a:p>
          <a:p>
            <a:endParaRPr lang="en-GB" sz="2400" noProof="0" dirty="0">
              <a:cs typeface="Arial"/>
            </a:endParaRPr>
          </a:p>
          <a:p>
            <a:r>
              <a:rPr lang="en-GB" sz="2400" noProof="0" dirty="0">
                <a:cs typeface="Arial"/>
              </a:rPr>
              <a:t>Reflective models are useful frameworks for improving the quality of reflection. 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A82816E7-05C8-0F03-1DFC-870C0C725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Conclusions lesson 7</a:t>
            </a:r>
            <a:endParaRPr lang="en-GB" sz="36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3712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6013E-1F83-243C-CEEB-8FFB4B5D41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7CD6D2-86C6-D6B6-D843-4E08035CC2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B6FD51-DEBE-0073-F38B-C1D6841D5A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376" cy="3601574"/>
          </a:xfrm>
        </p:spPr>
        <p:txBody>
          <a:bodyPr/>
          <a:lstStyle/>
          <a:p>
            <a:r>
              <a:rPr lang="en-GB" noProof="0" dirty="0"/>
              <a:t>Work in a pair. </a:t>
            </a:r>
          </a:p>
          <a:p>
            <a:endParaRPr lang="en-GB" noProof="0" dirty="0"/>
          </a:p>
          <a:p>
            <a:r>
              <a:rPr lang="en-GB" noProof="0" dirty="0"/>
              <a:t>For either scenario one or </a:t>
            </a:r>
            <a:r>
              <a:rPr lang="en-GB" dirty="0"/>
              <a:t>two:</a:t>
            </a:r>
            <a:endParaRPr lang="en-GB" noProof="0" dirty="0"/>
          </a:p>
          <a:p>
            <a:endParaRPr lang="en-GB" noProof="0" dirty="0"/>
          </a:p>
          <a:p>
            <a:pPr lvl="1"/>
            <a:r>
              <a:rPr lang="en-GB" noProof="0" dirty="0"/>
              <a:t>Discuss and identify benefits or risks to your business of making either decision.</a:t>
            </a:r>
          </a:p>
          <a:p>
            <a:pPr lvl="1"/>
            <a:r>
              <a:rPr lang="en-GB" dirty="0"/>
              <a:t>Consider w</a:t>
            </a:r>
            <a:r>
              <a:rPr lang="en-GB" noProof="0" dirty="0"/>
              <a:t>hat other information you would need to know to help you make a good decision.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FE98457-5D87-093E-20D0-56140DE2ED3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GB" noProof="0" dirty="0"/>
              <a:t>Scenario exercise</a:t>
            </a:r>
          </a:p>
        </p:txBody>
      </p:sp>
    </p:spTree>
    <p:extLst>
      <p:ext uri="{BB962C8B-B14F-4D97-AF65-F5344CB8AC3E}">
        <p14:creationId xmlns:p14="http://schemas.microsoft.com/office/powerpoint/2010/main" val="161505672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Problem-solving </a:t>
            </a:r>
            <a:r>
              <a:rPr lang="en-GB" dirty="0"/>
              <a:t>–</a:t>
            </a:r>
            <a:r>
              <a:rPr lang="en-GB" noProof="0" dirty="0"/>
              <a:t> part one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111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noProof="0" dirty="0">
                <a:solidFill>
                  <a:srgbClr val="000000"/>
                </a:solidFill>
                <a:ea typeface="+mn-lt"/>
                <a:cs typeface="+mn-lt"/>
              </a:rPr>
              <a:t>To recognise and identify key problem-solving techniques.</a:t>
            </a:r>
            <a:endParaRPr lang="en-GB" dirty="0"/>
          </a:p>
          <a:p>
            <a:pPr lvl="1"/>
            <a:r>
              <a:rPr lang="en-GB" noProof="0" dirty="0">
                <a:solidFill>
                  <a:srgbClr val="000000"/>
                </a:solidFill>
                <a:ea typeface="+mn-lt"/>
                <a:cs typeface="+mn-lt"/>
              </a:rPr>
              <a:t>To develop techniques to identify alternative solutions to a given problem.</a:t>
            </a:r>
            <a:endParaRPr lang="en-GB" dirty="0"/>
          </a:p>
          <a:p>
            <a:pPr lvl="1"/>
            <a:r>
              <a:rPr lang="en-GB" noProof="0" dirty="0">
                <a:solidFill>
                  <a:srgbClr val="000000"/>
                </a:solidFill>
                <a:ea typeface="+mn-lt"/>
                <a:cs typeface="+mn-lt"/>
              </a:rPr>
              <a:t>To understand objectivity in decision-making and solution evaluation.</a:t>
            </a:r>
            <a:endParaRPr lang="en-GB" noProof="0" dirty="0"/>
          </a:p>
          <a:p>
            <a:endParaRPr lang="en-GB" noProof="0" dirty="0"/>
          </a:p>
          <a:p>
            <a:endParaRPr lang="en-GB" noProof="0" dirty="0"/>
          </a:p>
          <a:p>
            <a:pPr>
              <a:lnSpc>
                <a:spcPct val="100000"/>
              </a:lnSpc>
            </a:pPr>
            <a:endParaRPr lang="en-GB" sz="2400" noProof="0" dirty="0">
              <a:solidFill>
                <a:srgbClr val="000000"/>
              </a:solidFill>
              <a:cs typeface="Arial"/>
            </a:endParaRPr>
          </a:p>
          <a:p>
            <a:pPr>
              <a:lnSpc>
                <a:spcPct val="100000"/>
              </a:lnSpc>
            </a:pPr>
            <a:endParaRPr lang="en-GB" sz="2400" noProof="0" dirty="0">
              <a:solidFill>
                <a:srgbClr val="E51C4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400" noProof="0" dirty="0">
                <a:solidFill>
                  <a:srgbClr val="E51C41"/>
                </a:solidFill>
              </a:rPr>
              <a:t> 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noProof="0" dirty="0"/>
              <a:t>Learning outcomes </a:t>
            </a:r>
            <a:r>
              <a:rPr lang="en-GB" noProof="0" dirty="0"/>
              <a:t>lesson 8</a:t>
            </a:r>
            <a:endParaRPr lang="en-GB" sz="3600" noProof="0" dirty="0"/>
          </a:p>
        </p:txBody>
      </p:sp>
    </p:spTree>
    <p:extLst>
      <p:ext uri="{BB962C8B-B14F-4D97-AF65-F5344CB8AC3E}">
        <p14:creationId xmlns:p14="http://schemas.microsoft.com/office/powerpoint/2010/main" val="353616264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6BD2A-9DCB-0138-3F93-E56C64202D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4E50C6-BE9E-FE17-3910-4347B1040B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112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5C03E-7219-DBE5-1B16-9DA713F00B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Form pairs. </a:t>
            </a:r>
          </a:p>
          <a:p>
            <a:endParaRPr lang="en-GB" dirty="0">
              <a:cs typeface="Arial"/>
            </a:endParaRPr>
          </a:p>
          <a:p>
            <a:r>
              <a:rPr lang="en-GB" dirty="0">
                <a:cs typeface="Arial"/>
              </a:rPr>
              <a:t>D</a:t>
            </a:r>
            <a:r>
              <a:rPr lang="en-GB" noProof="0" dirty="0">
                <a:cs typeface="Arial"/>
              </a:rPr>
              <a:t>iscuss and identify common problem-solving techniques. 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E4EFD3-4D82-79E9-DF01-E45A1A1F9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Starter task lesson 8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109203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BC204-BFC9-05E4-F89C-97C8ED7C36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675523-4F84-61D8-925F-9749BA6320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113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4F111-D2B2-8B7A-64CF-ADE9E2663E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7425"/>
            <a:ext cx="7722376" cy="360045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b="1" noProof="0" dirty="0">
                <a:cs typeface="Arial"/>
              </a:rPr>
              <a:t>SWOT</a:t>
            </a:r>
            <a:r>
              <a:rPr lang="en-GB" b="1" noProof="0" dirty="0">
                <a:ea typeface="+mn-lt"/>
                <a:cs typeface="+mn-lt"/>
              </a:rPr>
              <a:t> </a:t>
            </a:r>
            <a:r>
              <a:rPr lang="en-GB" dirty="0">
                <a:ea typeface="+mn-lt"/>
                <a:cs typeface="+mn-lt"/>
              </a:rPr>
              <a:t>– </a:t>
            </a:r>
            <a:r>
              <a:rPr lang="en-GB" noProof="0" dirty="0">
                <a:ea typeface="+mn-lt"/>
                <a:cs typeface="+mn-lt"/>
              </a:rPr>
              <a:t>identifies strengths, weaknesses, opportunities and threats.</a:t>
            </a:r>
          </a:p>
          <a:p>
            <a:endParaRPr lang="en-GB" noProof="0" dirty="0">
              <a:cs typeface="Arial"/>
            </a:endParaRPr>
          </a:p>
          <a:p>
            <a:r>
              <a:rPr lang="en-GB" b="1" noProof="0" dirty="0">
                <a:cs typeface="Arial"/>
              </a:rPr>
              <a:t>Flowcharts</a:t>
            </a:r>
            <a:r>
              <a:rPr lang="en-GB" noProof="0" dirty="0">
                <a:cs typeface="Arial"/>
              </a:rPr>
              <a:t> – </a:t>
            </a:r>
            <a:r>
              <a:rPr lang="en-GB" noProof="0" dirty="0">
                <a:ea typeface="+mn-lt"/>
                <a:cs typeface="+mn-lt"/>
              </a:rPr>
              <a:t>represent the steps in a process and </a:t>
            </a:r>
            <a:r>
              <a:rPr lang="en-GB" dirty="0">
                <a:ea typeface="+mn-lt"/>
                <a:cs typeface="+mn-lt"/>
              </a:rPr>
              <a:t>help</a:t>
            </a:r>
            <a:r>
              <a:rPr lang="en-GB" noProof="0" dirty="0">
                <a:ea typeface="+mn-lt"/>
                <a:cs typeface="+mn-lt"/>
              </a:rPr>
              <a:t> identify bottlenecks and inefficiencies.</a:t>
            </a:r>
          </a:p>
          <a:p>
            <a:endParaRPr lang="en-GB" noProof="0" dirty="0">
              <a:cs typeface="Arial"/>
            </a:endParaRPr>
          </a:p>
          <a:p>
            <a:r>
              <a:rPr lang="en-GB" b="1" noProof="0" dirty="0"/>
              <a:t>Root cause</a:t>
            </a:r>
            <a:r>
              <a:rPr lang="en-GB" noProof="0" dirty="0"/>
              <a:t> – </a:t>
            </a:r>
            <a:r>
              <a:rPr lang="en-GB" noProof="0" dirty="0">
                <a:ea typeface="+mn-lt"/>
                <a:cs typeface="+mn-lt"/>
              </a:rPr>
              <a:t>identify underlying issues by asking “why?” five times.</a:t>
            </a:r>
            <a:endParaRPr lang="en-GB" noProof="0" dirty="0">
              <a:cs typeface="Arial"/>
            </a:endParaRPr>
          </a:p>
          <a:p>
            <a:pPr marL="285750" indent="-285750">
              <a:buChar char="•"/>
            </a:pPr>
            <a:endParaRPr lang="en-GB" noProof="0" dirty="0"/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E593FC-B076-E926-E3BE-8010ED3B5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Problem</a:t>
            </a:r>
            <a:r>
              <a:rPr lang="en-GB" b="0" dirty="0"/>
              <a:t>-</a:t>
            </a:r>
            <a:r>
              <a:rPr lang="en-GB" noProof="0" dirty="0">
                <a:cs typeface="Arial"/>
              </a:rPr>
              <a:t>solving techniques </a:t>
            </a:r>
          </a:p>
        </p:txBody>
      </p:sp>
    </p:spTree>
    <p:extLst>
      <p:ext uri="{BB962C8B-B14F-4D97-AF65-F5344CB8AC3E}">
        <p14:creationId xmlns:p14="http://schemas.microsoft.com/office/powerpoint/2010/main" val="3373406610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7677B-3C3D-0622-EF1A-9EF670FD9E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BE206E-A603-9D04-E251-F984630B58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114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DE094C-BDBE-392F-F432-9BAA184551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376" cy="3601475"/>
          </a:xfrm>
        </p:spPr>
        <p:txBody>
          <a:bodyPr/>
          <a:lstStyle/>
          <a:p>
            <a:r>
              <a:rPr lang="en-GB" noProof="0" dirty="0">
                <a:ea typeface="+mn-lt"/>
                <a:cs typeface="+mn-lt"/>
              </a:rPr>
              <a:t>SWOT stands for strengths, weaknesses, opportunities and threats. It is a framework used to analyse a situation or organisation:  </a:t>
            </a:r>
          </a:p>
          <a:p>
            <a:endParaRPr lang="en-GB" noProof="0" dirty="0">
              <a:ea typeface="+mn-lt"/>
              <a:cs typeface="+mn-lt"/>
            </a:endParaRPr>
          </a:p>
          <a:p>
            <a:pPr lvl="1"/>
            <a:r>
              <a:rPr lang="en-GB" b="1" noProof="0" dirty="0">
                <a:ea typeface="+mn-lt"/>
                <a:cs typeface="+mn-lt"/>
              </a:rPr>
              <a:t>Strengths</a:t>
            </a:r>
            <a:r>
              <a:rPr lang="en-GB" noProof="0" dirty="0">
                <a:ea typeface="+mn-lt"/>
                <a:cs typeface="+mn-lt"/>
              </a:rPr>
              <a:t>: what are the factors that give you an advantage? This could be anything such as unique skills, strong brand or loyal customers.</a:t>
            </a:r>
            <a:endParaRPr lang="en-GB" dirty="0">
              <a:cs typeface="Arial"/>
            </a:endParaRPr>
          </a:p>
          <a:p>
            <a:pPr lvl="1"/>
            <a:r>
              <a:rPr lang="en-GB" b="1" noProof="0" dirty="0">
                <a:ea typeface="+mn-lt"/>
                <a:cs typeface="+mn-lt"/>
              </a:rPr>
              <a:t>Weaknesses</a:t>
            </a:r>
            <a:r>
              <a:rPr lang="en-GB" noProof="0" dirty="0">
                <a:ea typeface="+mn-lt"/>
                <a:cs typeface="+mn-lt"/>
              </a:rPr>
              <a:t>: what are the factors that could be improved? These might include lack of resources, skills gaps or poor location.</a:t>
            </a:r>
            <a:endParaRPr lang="en-GB" noProof="0" dirty="0"/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8B5462-01E2-7A1F-E1F6-24774EB89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SWOT (1)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5169125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05082-CEF0-0D3C-3029-6AB016663A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55EE90-EB7A-C7C6-3E29-C5DFBACD2B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115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E79795-ADB8-5192-BA2D-B900D66CE5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6400"/>
            <a:ext cx="7650800" cy="3601574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b="1" noProof="0" dirty="0">
                <a:cs typeface="Arial"/>
              </a:rPr>
              <a:t>Opportunities</a:t>
            </a:r>
            <a:r>
              <a:rPr lang="en-GB" noProof="0" dirty="0">
                <a:cs typeface="Arial"/>
              </a:rPr>
              <a:t>: what factors could you take advantage of? This could include market trends, new technologies or changes in laws that could benefit you.</a:t>
            </a:r>
          </a:p>
          <a:p>
            <a:pPr lvl="1"/>
            <a:r>
              <a:rPr lang="en-GB" b="1" noProof="0" dirty="0">
                <a:cs typeface="Arial"/>
              </a:rPr>
              <a:t>Threats</a:t>
            </a:r>
            <a:r>
              <a:rPr lang="en-GB" noProof="0" dirty="0">
                <a:cs typeface="Arial"/>
              </a:rPr>
              <a:t>: what challenges could harm you? This might include competitors, changing market conditions or economic downturns.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BF6506-B3E7-01E0-AB94-EE61D94EF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SWOT (2)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1474249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E806D-780E-0172-C439-BD216E1173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09223EF-0F83-B658-A202-9BE2078CB2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116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14C715-DF29-33E2-1FB9-C41FDF825F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6400"/>
            <a:ext cx="765080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ea typeface="+mn-lt"/>
                <a:cs typeface="+mn-lt"/>
              </a:rPr>
              <a:t>One way to solve problems is by i</a:t>
            </a:r>
            <a:r>
              <a:rPr lang="en-GB" noProof="0" dirty="0">
                <a:ea typeface="+mn-lt"/>
                <a:cs typeface="+mn-lt"/>
              </a:rPr>
              <a:t>dentifying underlying factors or reasons for a problem or an issue.</a:t>
            </a:r>
          </a:p>
          <a:p>
            <a:endParaRPr lang="en-GB" noProof="0" dirty="0">
              <a:ea typeface="+mn-lt"/>
              <a:cs typeface="+mn-lt"/>
            </a:endParaRPr>
          </a:p>
          <a:p>
            <a:r>
              <a:rPr lang="en-GB" noProof="0" dirty="0">
                <a:ea typeface="+mn-lt"/>
                <a:cs typeface="+mn-lt"/>
              </a:rPr>
              <a:t>Root cause problem-solving allows you to address </a:t>
            </a:r>
            <a:r>
              <a:rPr lang="en-GB" dirty="0">
                <a:ea typeface="+mn-lt"/>
                <a:cs typeface="+mn-lt"/>
              </a:rPr>
              <a:t>core</a:t>
            </a:r>
            <a:r>
              <a:rPr lang="en-GB" noProof="0" dirty="0">
                <a:ea typeface="+mn-lt"/>
                <a:cs typeface="+mn-lt"/>
              </a:rPr>
              <a:t> issues and prevent </a:t>
            </a:r>
            <a:r>
              <a:rPr lang="en-GB" dirty="0">
                <a:ea typeface="+mn-lt"/>
                <a:cs typeface="+mn-lt"/>
              </a:rPr>
              <a:t>problems</a:t>
            </a:r>
            <a:r>
              <a:rPr lang="en-GB" noProof="0" dirty="0">
                <a:ea typeface="+mn-lt"/>
                <a:cs typeface="+mn-lt"/>
              </a:rPr>
              <a:t> from happening again.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Ask “why?” five times. </a:t>
            </a: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8D34C5-336F-068F-7EB5-F18770306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Root cause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28214558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6EE01-7D69-208A-36BA-9D3280A0FF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AE4770-99D2-DDFD-6024-92DFE5466D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117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3D44D-C53C-922F-EF54-8F8B82FFF9D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ea typeface="+mn-lt"/>
                <a:cs typeface="+mn-lt"/>
              </a:rPr>
              <a:t>Flowcharts help to break down complex processes into easy-to-understand steps, making it clearer how things work or how tasks are completed. </a:t>
            </a:r>
          </a:p>
          <a:p>
            <a:endParaRPr lang="en-GB" noProof="0" dirty="0">
              <a:ea typeface="+mn-lt"/>
              <a:cs typeface="+mn-lt"/>
            </a:endParaRPr>
          </a:p>
          <a:p>
            <a:r>
              <a:rPr lang="en-GB" noProof="0" dirty="0">
                <a:ea typeface="+mn-lt"/>
                <a:cs typeface="+mn-lt"/>
              </a:rPr>
              <a:t>They are often used in business, programming or decision-making processes.</a:t>
            </a:r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3CF6CA-65F3-C073-FAE9-B196AAA21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Flowcharts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1880600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997F6-5284-2721-EA80-3F40FAC045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851EA9-6DC7-CFAD-B839-9BA00F6CCC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118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8FF28E-5B06-C616-44D8-E43AE6E18F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Look at the situation and explore how a flowchart can help to make decisions and solve problems.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9848A6-F503-0758-47DC-64A54821B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Worksheet: Flowchart example</a:t>
            </a:r>
          </a:p>
        </p:txBody>
      </p:sp>
    </p:spTree>
    <p:extLst>
      <p:ext uri="{BB962C8B-B14F-4D97-AF65-F5344CB8AC3E}">
        <p14:creationId xmlns:p14="http://schemas.microsoft.com/office/powerpoint/2010/main" val="331804878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F078E-A2D4-DAF7-F268-5A31ADE751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26C105-7A61-C380-255C-C1BCAB8945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119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A5BA5C-BF14-09FA-7423-A58054EF97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8160" y="1377950"/>
            <a:ext cx="7686376" cy="3209925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How can SWOT, a flowchart or a root cause help?</a:t>
            </a: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EB6134-1D41-4F8F-8953-F01913409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852" y="268288"/>
            <a:ext cx="8471466" cy="1276461"/>
          </a:xfrm>
        </p:spPr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Worksheet: Case study using SWOT, flowchart and root cause </a:t>
            </a:r>
          </a:p>
        </p:txBody>
      </p:sp>
    </p:spTree>
    <p:extLst>
      <p:ext uri="{BB962C8B-B14F-4D97-AF65-F5344CB8AC3E}">
        <p14:creationId xmlns:p14="http://schemas.microsoft.com/office/powerpoint/2010/main" val="2512614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17B1F3-3969-1D46-41C9-A10C49FA93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F843F-796C-6925-418B-4C00F8D5B9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9B1F5-4D85-278F-AA60-56B33F5524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1377950"/>
            <a:ext cx="7722550" cy="321002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In your pair</a:t>
            </a:r>
            <a:r>
              <a:rPr lang="en-GB" dirty="0"/>
              <a:t>, r</a:t>
            </a:r>
            <a:r>
              <a:rPr lang="en-GB" noProof="0" dirty="0"/>
              <a:t>eflect on the scenario exercise and use the Examples handout: </a:t>
            </a:r>
            <a:r>
              <a:rPr lang="en-GB" dirty="0"/>
              <a:t>C</a:t>
            </a:r>
            <a:r>
              <a:rPr lang="en-GB" noProof="0" dirty="0"/>
              <a:t>ritical </a:t>
            </a:r>
            <a:r>
              <a:rPr lang="en-GB" dirty="0"/>
              <a:t>t</a:t>
            </a:r>
            <a:r>
              <a:rPr lang="en-GB" noProof="0" dirty="0"/>
              <a:t>hinking skills to identify: </a:t>
            </a:r>
          </a:p>
          <a:p>
            <a:endParaRPr lang="en-GB" dirty="0"/>
          </a:p>
          <a:p>
            <a:pPr lvl="1"/>
            <a:r>
              <a:rPr lang="en-GB" dirty="0"/>
              <a:t>W</a:t>
            </a:r>
            <a:r>
              <a:rPr lang="en-GB" noProof="0" dirty="0"/>
              <a:t>hat </a:t>
            </a:r>
            <a:r>
              <a:rPr lang="en-GB" dirty="0"/>
              <a:t>c</a:t>
            </a:r>
            <a:r>
              <a:rPr lang="en-GB" noProof="0" dirty="0"/>
              <a:t>ritical </a:t>
            </a:r>
            <a:r>
              <a:rPr lang="en-GB" dirty="0"/>
              <a:t>t</a:t>
            </a:r>
            <a:r>
              <a:rPr lang="en-GB" noProof="0" dirty="0"/>
              <a:t>hinking skills and attitudes are needed for solving problems and thinking critically?</a:t>
            </a:r>
            <a:endParaRPr lang="en-GB" dirty="0">
              <a:cs typeface="Arial"/>
            </a:endParaRPr>
          </a:p>
          <a:p>
            <a:pPr lvl="1"/>
            <a:r>
              <a:rPr lang="en-GB" dirty="0"/>
              <a:t>N</a:t>
            </a:r>
            <a:r>
              <a:rPr lang="en-GB" noProof="0" dirty="0"/>
              <a:t>ote your ideas on sticky notes.</a:t>
            </a:r>
            <a:endParaRPr lang="en-GB" noProof="0" dirty="0"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71289E-5CF3-BBEF-2CD4-83BE4B904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29930"/>
          </a:xfrm>
          <a:noFill/>
        </p:spPr>
        <p:txBody>
          <a:bodyPr>
            <a:normAutofit fontScale="90000"/>
          </a:bodyPr>
          <a:lstStyle/>
          <a:p>
            <a:r>
              <a:rPr lang="en-GB" sz="4000" noProof="0" dirty="0"/>
              <a:t>Skills and attitudes for</a:t>
            </a:r>
            <a:r>
              <a:rPr lang="en-GB" noProof="0" dirty="0"/>
              <a:t> </a:t>
            </a:r>
            <a:r>
              <a:rPr lang="en-GB" sz="4000" dirty="0"/>
              <a:t>c</a:t>
            </a:r>
            <a:r>
              <a:rPr lang="en-GB" sz="4000" noProof="0" dirty="0"/>
              <a:t>ritical </a:t>
            </a:r>
            <a:r>
              <a:rPr lang="en-GB" sz="4000" dirty="0"/>
              <a:t>t</a:t>
            </a:r>
            <a:r>
              <a:rPr lang="en-GB" sz="4000" noProof="0" dirty="0"/>
              <a:t>hinking (1)</a:t>
            </a:r>
            <a:endParaRPr lang="en-GB" sz="40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371327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BBF44-EA7D-DA5F-8116-E06A50384A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CCF992-C877-5951-BF26-2B7D46107D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120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8B65A0-C81D-7799-3192-123B1A07C8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7425"/>
            <a:ext cx="7686376" cy="360054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ea typeface="+mn-lt"/>
                <a:cs typeface="+mn-lt"/>
              </a:rPr>
              <a:t>Being </a:t>
            </a:r>
            <a:r>
              <a:rPr lang="en-GB" b="1" noProof="0" dirty="0">
                <a:ea typeface="+mn-lt"/>
                <a:cs typeface="+mn-lt"/>
              </a:rPr>
              <a:t>objective</a:t>
            </a:r>
            <a:r>
              <a:rPr lang="en-GB" noProof="0" dirty="0">
                <a:ea typeface="+mn-lt"/>
                <a:cs typeface="+mn-lt"/>
              </a:rPr>
              <a:t> means approaching a problem </a:t>
            </a:r>
            <a:r>
              <a:rPr lang="en-GB" b="1" noProof="0" dirty="0">
                <a:ea typeface="+mn-lt"/>
                <a:cs typeface="+mn-lt"/>
              </a:rPr>
              <a:t>without bias, emotions or personal opinions</a:t>
            </a:r>
            <a:r>
              <a:rPr lang="en-GB" noProof="0" dirty="0">
                <a:ea typeface="+mn-lt"/>
                <a:cs typeface="+mn-lt"/>
              </a:rPr>
              <a:t>, relying instead on facts, data and logical reasoning. Objectivity ensures that solutions are based on evidence rather than assumptions or preferences.</a:t>
            </a:r>
          </a:p>
          <a:p>
            <a:endParaRPr lang="en-GB" noProof="0" dirty="0">
              <a:cs typeface="Arial"/>
            </a:endParaRPr>
          </a:p>
          <a:p>
            <a:r>
              <a:rPr lang="en-GB" b="1" noProof="0" dirty="0">
                <a:ea typeface="+mn-lt"/>
                <a:cs typeface="+mn-lt"/>
              </a:rPr>
              <a:t>Bias</a:t>
            </a:r>
            <a:r>
              <a:rPr lang="en-GB" noProof="0" dirty="0">
                <a:ea typeface="+mn-lt"/>
                <a:cs typeface="+mn-lt"/>
              </a:rPr>
              <a:t> is a tendency to favour a particular viewpoint, often in an unfair or subjective way. It happens when personal opinions, emotions or past experiences influence decision-making instead of facts and logic.</a:t>
            </a:r>
            <a:endParaRPr lang="en-GB" noProof="0" dirty="0"/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DE01F2-D873-C16D-78BF-AB61E3BEC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1" y="249900"/>
            <a:ext cx="8437563" cy="699425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Worksheet: </a:t>
            </a:r>
            <a:r>
              <a:rPr lang="en-GB" dirty="0">
                <a:cs typeface="Arial"/>
              </a:rPr>
              <a:t>B</a:t>
            </a:r>
            <a:r>
              <a:rPr lang="en-GB" noProof="0" dirty="0">
                <a:cs typeface="Arial"/>
              </a:rPr>
              <a:t>eing objective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4768729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A4D3E-3B93-867B-DEE9-77C6EB2A2A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8170C5-42A9-CE2A-0F20-E322529E38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121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067302-6DA1-382E-71D4-F038E02F15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399"/>
            <a:ext cx="7722550" cy="3601475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Reflect on how being objective can develop further questioning, and how being biased could change a viewpoint.</a:t>
            </a:r>
            <a:endParaRPr lang="en-GB" noProof="0" dirty="0"/>
          </a:p>
          <a:p>
            <a:endParaRPr lang="en-GB" noProof="0" dirty="0"/>
          </a:p>
          <a:p>
            <a:r>
              <a:rPr lang="en-GB" noProof="0" dirty="0">
                <a:cs typeface="Arial"/>
              </a:rPr>
              <a:t>Write down your thoughts on sticky notes and place them on the wall.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Review and discuss all the contributions.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Next week we develop problem-solving techniques more.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721AF2-A63E-316D-6B78-E2EDC7268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Sticky notes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6197698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Problem</a:t>
            </a:r>
            <a:r>
              <a:rPr lang="en-GB" b="0" dirty="0"/>
              <a:t>-</a:t>
            </a:r>
            <a:r>
              <a:rPr lang="en-GB" noProof="0" dirty="0"/>
              <a:t>solving </a:t>
            </a:r>
            <a:r>
              <a:rPr lang="en-GB" dirty="0"/>
              <a:t>– </a:t>
            </a:r>
            <a:r>
              <a:rPr lang="en-GB" noProof="0" dirty="0"/>
              <a:t>part two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373431641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123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1" y="963232"/>
            <a:ext cx="7722376" cy="3624742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noProof="0" dirty="0">
                <a:solidFill>
                  <a:srgbClr val="000000"/>
                </a:solidFill>
                <a:cs typeface="Arial"/>
              </a:rPr>
              <a:t>To develop and strengthen problem</a:t>
            </a:r>
            <a:r>
              <a:rPr lang="en-GB" dirty="0"/>
              <a:t>-</a:t>
            </a:r>
            <a:r>
              <a:rPr lang="en-GB" noProof="0" dirty="0">
                <a:solidFill>
                  <a:srgbClr val="000000"/>
                </a:solidFill>
                <a:cs typeface="Arial"/>
              </a:rPr>
              <a:t>solving skills and techniques. </a:t>
            </a:r>
            <a:endParaRPr lang="en-GB" dirty="0">
              <a:cs typeface="Arial"/>
            </a:endParaRPr>
          </a:p>
          <a:p>
            <a:pPr lvl="1"/>
            <a:r>
              <a:rPr lang="en-GB" noProof="0" dirty="0">
                <a:solidFill>
                  <a:srgbClr val="000000"/>
                </a:solidFill>
                <a:cs typeface="Arial"/>
              </a:rPr>
              <a:t>To recognise that there are consequences in decision</a:t>
            </a:r>
            <a:r>
              <a:rPr lang="en-GB" dirty="0"/>
              <a:t>-</a:t>
            </a:r>
            <a:r>
              <a:rPr lang="en-GB" noProof="0" dirty="0">
                <a:solidFill>
                  <a:srgbClr val="000000"/>
                </a:solidFill>
                <a:cs typeface="Arial"/>
              </a:rPr>
              <a:t>making. </a:t>
            </a:r>
          </a:p>
          <a:p>
            <a:pPr lvl="1"/>
            <a:r>
              <a:rPr lang="en-GB" noProof="0" dirty="0">
                <a:solidFill>
                  <a:srgbClr val="000000"/>
                </a:solidFill>
                <a:cs typeface="Arial"/>
              </a:rPr>
              <a:t>To recognise the benefit of using alternative techniques and different perspectives during problem</a:t>
            </a:r>
            <a:r>
              <a:rPr lang="en-GB" dirty="0"/>
              <a:t>-</a:t>
            </a:r>
            <a:r>
              <a:rPr lang="en-GB" noProof="0" dirty="0">
                <a:solidFill>
                  <a:srgbClr val="000000"/>
                </a:solidFill>
                <a:cs typeface="Arial"/>
              </a:rPr>
              <a:t>solving.  </a:t>
            </a:r>
            <a:endParaRPr lang="en-GB" dirty="0"/>
          </a:p>
          <a:p>
            <a:pPr lvl="1"/>
            <a:r>
              <a:rPr lang="en-GB" noProof="0" dirty="0">
                <a:solidFill>
                  <a:srgbClr val="000000"/>
                </a:solidFill>
                <a:cs typeface="Arial"/>
              </a:rPr>
              <a:t>To use tools and techniques to solve problems objectively.   </a:t>
            </a:r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endParaRPr lang="en-GB" noProof="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400" noProof="0" dirty="0">
                <a:solidFill>
                  <a:srgbClr val="E51C41"/>
                </a:solidFill>
              </a:rPr>
              <a:t> 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noProof="0" dirty="0"/>
              <a:t>Learning outcomes </a:t>
            </a:r>
            <a:r>
              <a:rPr lang="en-GB" noProof="0" dirty="0"/>
              <a:t>lesson 9</a:t>
            </a:r>
            <a:endParaRPr lang="en-GB" sz="3600" noProof="0" dirty="0"/>
          </a:p>
        </p:txBody>
      </p:sp>
    </p:spTree>
    <p:extLst>
      <p:ext uri="{BB962C8B-B14F-4D97-AF65-F5344CB8AC3E}">
        <p14:creationId xmlns:p14="http://schemas.microsoft.com/office/powerpoint/2010/main" val="215111219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2C334-EF35-D1D0-200E-9F83153424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171393-B5AC-3333-9A71-DCE15BDADE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124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1C0E8-5E84-FD01-F780-394DCFAF66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b="1" noProof="0" dirty="0">
                <a:ea typeface="+mn-lt"/>
                <a:cs typeface="+mn-lt"/>
              </a:rPr>
              <a:t>Decision-making skills</a:t>
            </a:r>
            <a:r>
              <a:rPr lang="en-GB" noProof="0" dirty="0">
                <a:ea typeface="+mn-lt"/>
                <a:cs typeface="+mn-lt"/>
              </a:rPr>
              <a:t> are the abilities that help you choose the best option when you have to decide between two or more things.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Think about the scenario on the next slide.   </a:t>
            </a: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1A00967-52C7-A14B-1E47-9766604D5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Decision</a:t>
            </a:r>
            <a:r>
              <a:rPr lang="en-GB" b="0" dirty="0"/>
              <a:t>-</a:t>
            </a:r>
            <a:r>
              <a:rPr lang="en-GB" noProof="0" dirty="0">
                <a:cs typeface="Arial"/>
              </a:rPr>
              <a:t>making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5393034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E9AEB-5F5D-BDE5-DC33-C7ED85EF87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DC4F6B-19F3-0DBC-DD2D-ACEF05C5C4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125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845CB-08A4-23F6-007B-F05EBCD695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425"/>
            <a:ext cx="8441688" cy="357738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latin typeface="Arial"/>
                <a:cs typeface="Arial"/>
              </a:rPr>
              <a:t>Scenario:</a:t>
            </a:r>
            <a:br>
              <a:rPr lang="en-GB" noProof="0" dirty="0">
                <a:latin typeface="Arial"/>
              </a:rPr>
            </a:br>
            <a:r>
              <a:rPr lang="en-GB" noProof="0" dirty="0">
                <a:latin typeface="Arial"/>
                <a:cs typeface="Arial"/>
              </a:rPr>
              <a:t>A farmer in Devon has a field near a river that frequently floods, damaging crops and reducing profits. Conservationists suggest reintroducing beavers to the area to create natural dams, which could slow flooding but may also have unexpected consequences.</a:t>
            </a:r>
          </a:p>
          <a:p>
            <a:endParaRPr lang="en-GB" noProof="0" dirty="0">
              <a:latin typeface="Arial"/>
              <a:cs typeface="Arial"/>
            </a:endParaRPr>
          </a:p>
          <a:p>
            <a:r>
              <a:rPr lang="en-GB" noProof="0" dirty="0">
                <a:latin typeface="Arial"/>
                <a:cs typeface="Arial"/>
              </a:rPr>
              <a:t>Question for discussion:</a:t>
            </a:r>
            <a:br>
              <a:rPr lang="en-GB" noProof="0" dirty="0">
                <a:latin typeface="Arial"/>
              </a:rPr>
            </a:br>
            <a:r>
              <a:rPr lang="en-GB" dirty="0">
                <a:latin typeface="Arial"/>
                <a:cs typeface="Arial"/>
              </a:rPr>
              <a:t>S</a:t>
            </a:r>
            <a:r>
              <a:rPr lang="en-GB" noProof="0" dirty="0">
                <a:latin typeface="Arial"/>
                <a:cs typeface="Arial"/>
              </a:rPr>
              <a:t>hould the farmer agree to the reintroduction of beavers?</a:t>
            </a: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9204E7E-5087-436D-5129-326647CCE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Beaver case study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79252742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80D1B-470E-EC0F-7E6D-6C05874B38A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3A07BF-64A9-BA0C-BC6D-ADC50CD8D7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126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BFF94-E99E-0574-666E-85230F89DB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7424"/>
            <a:ext cx="7722550" cy="360054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ea typeface="+mn-lt"/>
                <a:cs typeface="+mn-lt"/>
              </a:rPr>
              <a:t>A </a:t>
            </a:r>
            <a:r>
              <a:rPr lang="en-GB" b="1" noProof="0" dirty="0">
                <a:ea typeface="+mn-lt"/>
                <a:cs typeface="+mn-lt"/>
              </a:rPr>
              <a:t>consequence of a decision</a:t>
            </a:r>
            <a:r>
              <a:rPr lang="en-GB" noProof="0" dirty="0">
                <a:ea typeface="+mn-lt"/>
                <a:cs typeface="+mn-lt"/>
              </a:rPr>
              <a:t> is the result or effect that follows from making a particular choice. </a:t>
            </a:r>
          </a:p>
          <a:p>
            <a:endParaRPr lang="en-GB" noProof="0" dirty="0">
              <a:ea typeface="+mn-lt"/>
              <a:cs typeface="+mn-lt"/>
            </a:endParaRPr>
          </a:p>
          <a:p>
            <a:r>
              <a:rPr lang="en-GB" noProof="0" dirty="0">
                <a:ea typeface="+mn-lt"/>
                <a:cs typeface="+mn-lt"/>
              </a:rPr>
              <a:t>Consequences can be:</a:t>
            </a:r>
          </a:p>
          <a:p>
            <a:pPr lvl="1"/>
            <a:r>
              <a:rPr lang="en-GB" b="1" noProof="0" dirty="0">
                <a:ea typeface="+mn-lt"/>
                <a:cs typeface="+mn-lt"/>
              </a:rPr>
              <a:t>positive: </a:t>
            </a:r>
            <a:r>
              <a:rPr lang="en-GB" noProof="0" dirty="0">
                <a:ea typeface="+mn-lt"/>
                <a:cs typeface="+mn-lt"/>
              </a:rPr>
              <a:t>beneficial outcomes, such as achieving a goal, improving a situation or gaining rewards</a:t>
            </a:r>
          </a:p>
          <a:p>
            <a:pPr marL="0" lvl="1" indent="0">
              <a:buNone/>
            </a:pPr>
            <a:r>
              <a:rPr lang="en-GB" dirty="0">
                <a:ea typeface="+mn-lt"/>
                <a:cs typeface="+mn-lt"/>
              </a:rPr>
              <a:t>or</a:t>
            </a:r>
            <a:endParaRPr lang="en-GB" dirty="0"/>
          </a:p>
          <a:p>
            <a:pPr lvl="1"/>
            <a:r>
              <a:rPr lang="en-GB" b="1" noProof="0" dirty="0">
                <a:ea typeface="+mn-lt"/>
                <a:cs typeface="+mn-lt"/>
              </a:rPr>
              <a:t>negative: </a:t>
            </a:r>
            <a:r>
              <a:rPr lang="en-GB" noProof="0" dirty="0">
                <a:ea typeface="+mn-lt"/>
                <a:cs typeface="+mn-lt"/>
              </a:rPr>
              <a:t>undesirable outcomes, such as setbacks, losses or unintended harm.</a:t>
            </a:r>
            <a:endParaRPr lang="en-GB" noProof="0" dirty="0"/>
          </a:p>
          <a:p>
            <a:pPr marL="285750" indent="-285750">
              <a:buFont typeface="Arial"/>
              <a:buChar char="•"/>
            </a:pPr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4BA4F4-6163-EA3A-BE7A-3DFA8667B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Consequences of decisions (1)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9270891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649C5-DB38-C95F-46D1-D7833199A2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133029-534D-B87A-6517-4981744295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127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B4A73D-A040-58C9-0801-41CF841F28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7425"/>
            <a:ext cx="7705726" cy="360045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Consequences can be: </a:t>
            </a:r>
            <a:endParaRPr lang="en-GB" b="1" noProof="0" dirty="0"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noProof="0" dirty="0">
                <a:cs typeface="Arial"/>
              </a:rPr>
              <a:t>short-term: </a:t>
            </a:r>
            <a:r>
              <a:rPr lang="en-GB" noProof="0" dirty="0">
                <a:cs typeface="Arial"/>
              </a:rPr>
              <a:t>with effects that happen immediately after the decision</a:t>
            </a:r>
          </a:p>
          <a:p>
            <a:r>
              <a:rPr lang="en-GB" noProof="0" dirty="0">
                <a:cs typeface="Arial"/>
              </a:rPr>
              <a:t>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noProof="0" dirty="0">
                <a:cs typeface="Arial"/>
              </a:rPr>
              <a:t>long-term:</a:t>
            </a:r>
            <a:r>
              <a:rPr lang="en-GB" noProof="0" dirty="0">
                <a:cs typeface="Arial"/>
              </a:rPr>
              <a:t> with effects that emerge over time and may not be immediately obvious.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Every decision has consequences, whether big or small, and they can impact individuals, groups or even entire ecosystems. 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B6D0CA3F-A0B7-0E53-830E-630A9A1DB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699425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Consequences of decisions (2)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8091984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7390C-791A-217B-8ED9-C8144724FF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ADC2BF-8DA6-25B1-8975-06F7041AC6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128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EF3295-D06E-A3E7-450F-F1DDAC5CAE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63232"/>
            <a:ext cx="7722376" cy="3624742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solidFill>
                  <a:srgbClr val="1F1F1F"/>
                </a:solidFill>
                <a:ea typeface="+mn-lt"/>
                <a:cs typeface="+mn-lt"/>
              </a:rPr>
              <a:t>A debate is </a:t>
            </a:r>
            <a:r>
              <a:rPr lang="en-GB" noProof="0" dirty="0">
                <a:solidFill>
                  <a:srgbClr val="141414"/>
                </a:solidFill>
                <a:ea typeface="+mn-lt"/>
                <a:cs typeface="+mn-lt"/>
              </a:rPr>
              <a:t>a formal discussion where people expressing different views on a topic present facts and opinions to try and convince others to adopt their viewpoint.</a:t>
            </a:r>
            <a:endParaRPr lang="en-GB" noProof="0" dirty="0"/>
          </a:p>
          <a:p>
            <a:endParaRPr lang="en-GB" sz="1200" noProof="0" dirty="0">
              <a:solidFill>
                <a:srgbClr val="141414"/>
              </a:solidFill>
              <a:ea typeface="+mn-lt"/>
              <a:cs typeface="+mn-lt"/>
            </a:endParaRPr>
          </a:p>
          <a:p>
            <a:endParaRPr lang="en-GB" noProof="0" dirty="0">
              <a:solidFill>
                <a:srgbClr val="141414"/>
              </a:solidFill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1BC5CA-FBA0-070D-F1A0-D5E065089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What is a debate?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1462642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9FCE1-A6F3-2920-25A0-E3E1375D90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25A93A-FFA3-2226-70CF-FA0AFCD744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129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892ED2-4CE3-8C36-5E75-6147A4A8AD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63232"/>
            <a:ext cx="7722550" cy="3624742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solidFill>
                  <a:srgbClr val="141414"/>
                </a:solidFill>
                <a:cs typeface="Arial"/>
              </a:rPr>
              <a:t>Speak confidently and make eye contact.</a:t>
            </a:r>
            <a:endParaRPr lang="en-GB" noProof="0" dirty="0">
              <a:cs typeface="Arial"/>
            </a:endParaRPr>
          </a:p>
          <a:p>
            <a:endParaRPr lang="en-GB" noProof="0" dirty="0">
              <a:solidFill>
                <a:srgbClr val="141414"/>
              </a:solidFill>
              <a:cs typeface="Arial"/>
            </a:endParaRPr>
          </a:p>
          <a:p>
            <a:r>
              <a:rPr lang="en-GB" noProof="0" dirty="0">
                <a:solidFill>
                  <a:srgbClr val="141414"/>
                </a:solidFill>
                <a:cs typeface="Arial"/>
              </a:rPr>
              <a:t>Use persuasive language, evidence and facts to prove your argument is best.</a:t>
            </a:r>
            <a:endParaRPr lang="en-GB" noProof="0" dirty="0">
              <a:cs typeface="Arial"/>
            </a:endParaRPr>
          </a:p>
          <a:p>
            <a:endParaRPr lang="en-GB" noProof="0" dirty="0">
              <a:solidFill>
                <a:srgbClr val="141414"/>
              </a:solidFill>
              <a:cs typeface="Arial"/>
            </a:endParaRPr>
          </a:p>
          <a:p>
            <a:r>
              <a:rPr lang="en-GB" noProof="0" dirty="0">
                <a:solidFill>
                  <a:srgbClr val="141414"/>
                </a:solidFill>
                <a:cs typeface="Arial"/>
              </a:rPr>
              <a:t>You can challenge the other person's ideas, but do not be rude to them.</a:t>
            </a:r>
            <a:endParaRPr lang="en-GB" noProof="0" dirty="0">
              <a:cs typeface="Arial"/>
            </a:endParaRPr>
          </a:p>
          <a:p>
            <a:endParaRPr lang="en-GB" noProof="0" dirty="0">
              <a:solidFill>
                <a:srgbClr val="141414"/>
              </a:solidFill>
              <a:cs typeface="Arial"/>
            </a:endParaRPr>
          </a:p>
          <a:p>
            <a:r>
              <a:rPr lang="en-GB" noProof="0" dirty="0">
                <a:solidFill>
                  <a:srgbClr val="141414"/>
                </a:solidFill>
                <a:cs typeface="Arial"/>
              </a:rPr>
              <a:t>Finish with a strong conclusion.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BA5C69-A5F2-EF50-68B1-56F048C3B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>
                <a:solidFill>
                  <a:srgbClr val="141414"/>
                </a:solidFill>
                <a:cs typeface="Arial"/>
              </a:rPr>
              <a:t>What to consider when you debate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01084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57615-8342-EC22-F10A-1287CADCC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3B91C-D8FC-866B-C2DD-4AD68126BD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0152DA-C998-F953-8484-F2B1B3CEB7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A8B35-B0D6-F444-939E-C87A0CFD35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1165105"/>
            <a:ext cx="7722550" cy="3050730"/>
          </a:xfrm>
        </p:spPr>
        <p:txBody>
          <a:bodyPr vert="horz" lIns="0" tIns="0" rIns="0" bIns="0" rtlCol="0" anchor="t">
            <a:noAutofit/>
          </a:bodyPr>
          <a:lstStyle/>
          <a:p>
            <a:endParaRPr lang="en-GB" dirty="0"/>
          </a:p>
          <a:p>
            <a:pPr lvl="1"/>
            <a:r>
              <a:rPr lang="en-GB" noProof="0" dirty="0"/>
              <a:t>Feedback your ideas to the class. </a:t>
            </a:r>
          </a:p>
          <a:p>
            <a:pPr lvl="1"/>
            <a:r>
              <a:rPr lang="en-GB" noProof="0" dirty="0"/>
              <a:t>Divide all your sticky note answers into critical </a:t>
            </a:r>
            <a:r>
              <a:rPr lang="en-GB" dirty="0"/>
              <a:t>t</a:t>
            </a:r>
            <a:r>
              <a:rPr lang="en-GB" noProof="0" dirty="0"/>
              <a:t>hinking skills vs attitudes.</a:t>
            </a:r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28A04F-54BA-6202-D90C-CF1EBEDA2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126328"/>
          </a:xfrm>
          <a:noFill/>
        </p:spPr>
        <p:txBody>
          <a:bodyPr>
            <a:noAutofit/>
          </a:bodyPr>
          <a:lstStyle/>
          <a:p>
            <a:r>
              <a:rPr lang="en-GB" noProof="0" dirty="0"/>
              <a:t>Skills and attitudes for critical </a:t>
            </a:r>
            <a:r>
              <a:rPr lang="en-GB" dirty="0"/>
              <a:t>t</a:t>
            </a:r>
            <a:r>
              <a:rPr lang="en-GB" noProof="0" dirty="0"/>
              <a:t>hinking (2)</a:t>
            </a:r>
            <a:endParaRPr lang="en-GB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4649472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DDD20-AC12-578A-E665-DE5DF219D1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0554DE-406A-ACE5-8205-F33163F205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130</a:t>
            </a:fld>
            <a:endParaRPr lang="en-GB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22A37E71-BB5D-59F6-318C-82B137DA6867}"/>
              </a:ext>
            </a:extLst>
          </p:cNvPr>
          <p:cNvSpPr txBox="1">
            <a:spLocks/>
          </p:cNvSpPr>
          <p:nvPr/>
        </p:nvSpPr>
        <p:spPr>
          <a:xfrm>
            <a:off x="4363016" y="967484"/>
            <a:ext cx="4312672" cy="363559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noProof="0" dirty="0">
                <a:cs typeface="Arial"/>
              </a:rPr>
              <a:t>Conservationists: </a:t>
            </a:r>
            <a:r>
              <a:rPr lang="en-GB" noProof="0" dirty="0">
                <a:cs typeface="Arial"/>
              </a:rPr>
              <a:t>will argue in favour of beaver reintroduction, </a:t>
            </a:r>
            <a:r>
              <a:rPr lang="en-GB" dirty="0">
                <a:cs typeface="Arial"/>
              </a:rPr>
              <a:t>owing</a:t>
            </a:r>
            <a:r>
              <a:rPr lang="en-GB" noProof="0" dirty="0">
                <a:cs typeface="Arial"/>
              </a:rPr>
              <a:t> to: </a:t>
            </a:r>
          </a:p>
          <a:p>
            <a:pPr lvl="1"/>
            <a:r>
              <a:rPr lang="en-GB" noProof="0" dirty="0">
                <a:cs typeface="Arial"/>
              </a:rPr>
              <a:t>natural flood control</a:t>
            </a:r>
          </a:p>
          <a:p>
            <a:pPr lvl="1"/>
            <a:r>
              <a:rPr lang="en-GB" noProof="0" dirty="0">
                <a:cs typeface="Arial"/>
              </a:rPr>
              <a:t>biodiversity and environmental benefits</a:t>
            </a:r>
          </a:p>
          <a:p>
            <a:pPr lvl="1"/>
            <a:r>
              <a:rPr lang="en-GB" noProof="0" dirty="0">
                <a:cs typeface="Arial"/>
              </a:rPr>
              <a:t>eco-tourism and economic opportunities</a:t>
            </a:r>
          </a:p>
          <a:p>
            <a:pPr lvl="1"/>
            <a:r>
              <a:rPr lang="en-GB" noProof="0" dirty="0">
                <a:cs typeface="Arial"/>
              </a:rPr>
              <a:t>long-term ecological restoration.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50E3C-B519-F51D-8321-EE7F350E5A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9643" y="990242"/>
            <a:ext cx="3897070" cy="36463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b="1" noProof="0" dirty="0">
                <a:cs typeface="Arial"/>
              </a:rPr>
              <a:t>Farmer: </a:t>
            </a:r>
            <a:r>
              <a:rPr lang="en-GB" noProof="0" dirty="0">
                <a:cs typeface="Arial"/>
              </a:rPr>
              <a:t>will argue against the reintroduction of beavers, owing to: </a:t>
            </a:r>
          </a:p>
          <a:p>
            <a:pPr lvl="1"/>
            <a:r>
              <a:rPr lang="en-GB" noProof="0" dirty="0">
                <a:cs typeface="Arial"/>
              </a:rPr>
              <a:t>flood damage </a:t>
            </a:r>
          </a:p>
          <a:p>
            <a:pPr lvl="1"/>
            <a:r>
              <a:rPr lang="en-GB" noProof="0" dirty="0">
                <a:cs typeface="Arial"/>
              </a:rPr>
              <a:t>crop and tree damage </a:t>
            </a:r>
          </a:p>
          <a:p>
            <a:pPr lvl="1"/>
            <a:r>
              <a:rPr lang="en-GB" noProof="0" dirty="0">
                <a:cs typeface="Arial"/>
              </a:rPr>
              <a:t>increased costs for land management</a:t>
            </a:r>
          </a:p>
          <a:p>
            <a:pPr lvl="1"/>
            <a:r>
              <a:rPr lang="en-GB" noProof="0" dirty="0">
                <a:cs typeface="Arial"/>
              </a:rPr>
              <a:t>uncertainty and risk.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AAB3B3-6020-C0A0-280F-C720541BF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Debate: key points (1)  </a:t>
            </a:r>
          </a:p>
        </p:txBody>
      </p:sp>
    </p:spTree>
    <p:extLst>
      <p:ext uri="{BB962C8B-B14F-4D97-AF65-F5344CB8AC3E}">
        <p14:creationId xmlns:p14="http://schemas.microsoft.com/office/powerpoint/2010/main" val="2149137542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56326-D7E5-FE39-3427-FC52F0538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9801B-3C03-4661-23E8-473B50494D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9A1670-6983-245C-2245-D078412D64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131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7925E-AD73-BA37-3B24-3E428C2252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7424"/>
            <a:ext cx="7705725" cy="3600451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Reflect on key points raised in the debate.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Develop recommendations to the government that you feel would help reduce conflict between the farmers and conservationists.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42234C-5902-F894-5B19-6D83ACE40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Debate: key points (2)  </a:t>
            </a:r>
          </a:p>
        </p:txBody>
      </p:sp>
    </p:spTree>
    <p:extLst>
      <p:ext uri="{BB962C8B-B14F-4D97-AF65-F5344CB8AC3E}">
        <p14:creationId xmlns:p14="http://schemas.microsoft.com/office/powerpoint/2010/main" val="49505311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5DCC8-4273-C522-0A15-2BABED23EF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5A981C-8A2B-1882-68AE-DA5A4B96E7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132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7B3B4A-CD22-5086-8CD2-10B085670A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63232"/>
            <a:ext cx="7722550" cy="3624742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buNone/>
            </a:pPr>
            <a:r>
              <a:rPr lang="en-GB" noProof="0" dirty="0">
                <a:cs typeface="Arial"/>
              </a:rPr>
              <a:t>Exploring different perspectives when problem</a:t>
            </a:r>
            <a:r>
              <a:rPr lang="en-GB" dirty="0"/>
              <a:t>-</a:t>
            </a:r>
            <a:r>
              <a:rPr lang="en-GB" noProof="0" dirty="0">
                <a:cs typeface="Arial"/>
              </a:rPr>
              <a:t>solving is crucial for encouraging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hinking.</a:t>
            </a:r>
          </a:p>
          <a:p>
            <a:pPr marL="0" lvl="1" indent="0">
              <a:buNone/>
            </a:pPr>
            <a:endParaRPr lang="en-GB" dirty="0"/>
          </a:p>
          <a:p>
            <a:pPr marL="0" lvl="1" indent="0">
              <a:buNone/>
            </a:pPr>
            <a:r>
              <a:rPr lang="en-GB" noProof="0" dirty="0">
                <a:cs typeface="Arial"/>
              </a:rPr>
              <a:t>By understanding multiple viewpoints, you can:</a:t>
            </a:r>
          </a:p>
          <a:p>
            <a:pPr marL="0" lvl="1" indent="0">
              <a:buNone/>
            </a:pPr>
            <a:endParaRPr lang="en-GB" noProof="0" dirty="0">
              <a:cs typeface="Arial"/>
            </a:endParaRPr>
          </a:p>
          <a:p>
            <a:pPr lvl="1"/>
            <a:r>
              <a:rPr lang="en-GB" dirty="0">
                <a:cs typeface="Arial"/>
              </a:rPr>
              <a:t>think more critically about your own opinions</a:t>
            </a:r>
          </a:p>
          <a:p>
            <a:pPr lvl="1"/>
            <a:r>
              <a:rPr lang="en-GB" noProof="0" dirty="0">
                <a:cs typeface="Arial"/>
              </a:rPr>
              <a:t>consider alternative solutions, additional risks and consequences they may not have originally realised</a:t>
            </a:r>
          </a:p>
          <a:p>
            <a:pPr lvl="1"/>
            <a:r>
              <a:rPr lang="en-GB" dirty="0">
                <a:cs typeface="Arial"/>
              </a:rPr>
              <a:t>c</a:t>
            </a:r>
            <a:r>
              <a:rPr lang="en-GB" noProof="0" dirty="0">
                <a:cs typeface="Arial"/>
              </a:rPr>
              <a:t>hallenge your assumptions and develop a more well-rounded understanding of an issue.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40FC54-37D0-95EF-9B1C-E36EAF2AD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Exploring perspectives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05925334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</a:t>
            </a:r>
            <a:r>
              <a:rPr lang="en-GB" noProof="0" dirty="0"/>
              <a:t>ase study – consolidation of critical </a:t>
            </a:r>
            <a:r>
              <a:rPr lang="en-GB" dirty="0"/>
              <a:t>t</a:t>
            </a:r>
            <a:r>
              <a:rPr lang="en-GB" noProof="0" dirty="0"/>
              <a:t>hinking skills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5711716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134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solidFill>
                  <a:srgbClr val="000000"/>
                </a:solidFill>
                <a:cs typeface="Arial"/>
              </a:rPr>
              <a:t>Create a mind map of the themes that have been explored within the critical </a:t>
            </a:r>
            <a:r>
              <a:rPr lang="en-GB" dirty="0">
                <a:solidFill>
                  <a:srgbClr val="000000"/>
                </a:solidFill>
                <a:cs typeface="Arial"/>
              </a:rPr>
              <a:t>t</a:t>
            </a:r>
            <a:r>
              <a:rPr lang="en-GB" noProof="0" dirty="0">
                <a:solidFill>
                  <a:srgbClr val="000000"/>
                </a:solidFill>
                <a:cs typeface="Arial"/>
              </a:rPr>
              <a:t>hinking lessons. </a:t>
            </a:r>
            <a:endParaRPr lang="en-GB" noProof="0" dirty="0"/>
          </a:p>
          <a:p>
            <a:endParaRPr lang="en-GB" noProof="0" dirty="0">
              <a:solidFill>
                <a:srgbClr val="000000"/>
              </a:solidFill>
              <a:cs typeface="Arial"/>
            </a:endParaRPr>
          </a:p>
          <a:p>
            <a:r>
              <a:rPr lang="en-GB" noProof="0" dirty="0">
                <a:solidFill>
                  <a:srgbClr val="000000"/>
                </a:solidFill>
                <a:cs typeface="Arial"/>
              </a:rPr>
              <a:t>For each theme, expand on the techniques, tools, skills and behaviours you have used to develop your critical </a:t>
            </a:r>
            <a:r>
              <a:rPr lang="en-GB" dirty="0">
                <a:solidFill>
                  <a:srgbClr val="000000"/>
                </a:solidFill>
                <a:cs typeface="Arial"/>
              </a:rPr>
              <a:t>t</a:t>
            </a:r>
            <a:r>
              <a:rPr lang="en-GB" noProof="0" dirty="0">
                <a:solidFill>
                  <a:srgbClr val="000000"/>
                </a:solidFill>
                <a:cs typeface="Arial"/>
              </a:rPr>
              <a:t>hinking. </a:t>
            </a:r>
            <a:endParaRPr lang="en-GB" noProof="0" dirty="0">
              <a:cs typeface="Arial"/>
            </a:endParaRPr>
          </a:p>
          <a:p>
            <a:endParaRPr lang="en-GB" noProof="0" dirty="0">
              <a:solidFill>
                <a:srgbClr val="000000"/>
              </a:solidFill>
            </a:endParaRPr>
          </a:p>
          <a:p>
            <a:r>
              <a:rPr lang="en-GB" noProof="0" dirty="0">
                <a:solidFill>
                  <a:srgbClr val="000000"/>
                </a:solidFill>
                <a:cs typeface="Arial"/>
              </a:rPr>
              <a:t>Feedback and share answers. </a:t>
            </a:r>
            <a:endParaRPr lang="en-GB" noProof="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400" noProof="0" dirty="0">
                <a:solidFill>
                  <a:srgbClr val="E51C41"/>
                </a:solidFill>
              </a:rPr>
              <a:t> 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Starter task lesson 10</a:t>
            </a:r>
            <a:endParaRPr lang="en-GB" sz="3600" noProof="0" dirty="0"/>
          </a:p>
        </p:txBody>
      </p:sp>
    </p:spTree>
    <p:extLst>
      <p:ext uri="{BB962C8B-B14F-4D97-AF65-F5344CB8AC3E}">
        <p14:creationId xmlns:p14="http://schemas.microsoft.com/office/powerpoint/2010/main" val="2929750209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3041E-8196-9733-63B9-11EA5B3E39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93C1DD-456E-C133-A5D6-57918AACDD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135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C0CD7C-F57A-1ED8-3449-D46A7B0518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376" cy="3601574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noProof="0" dirty="0">
                <a:cs typeface="Arial"/>
              </a:rPr>
              <a:t>To gain experience with </a:t>
            </a:r>
            <a:r>
              <a:rPr lang="en-GB" dirty="0">
                <a:cs typeface="Arial"/>
              </a:rPr>
              <a:t>tools and techniques for problem</a:t>
            </a:r>
            <a:r>
              <a:rPr lang="en-GB" dirty="0"/>
              <a:t>-</a:t>
            </a:r>
            <a:r>
              <a:rPr lang="en-GB" noProof="0" dirty="0">
                <a:cs typeface="Arial"/>
              </a:rPr>
              <a:t>solving and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hinking.  </a:t>
            </a:r>
          </a:p>
          <a:p>
            <a:pPr lvl="1"/>
            <a:r>
              <a:rPr lang="en-GB" noProof="0" dirty="0">
                <a:cs typeface="Arial"/>
              </a:rPr>
              <a:t>To understand how to develop contingency plans.</a:t>
            </a:r>
            <a:endParaRPr lang="en-GB" dirty="0"/>
          </a:p>
          <a:p>
            <a:pPr lvl="1"/>
            <a:r>
              <a:rPr lang="en-GB" noProof="0" dirty="0">
                <a:cs typeface="Arial"/>
              </a:rPr>
              <a:t>To develop a better understanding of how to review and analyse literature. </a:t>
            </a:r>
            <a:endParaRPr lang="en-GB" dirty="0"/>
          </a:p>
          <a:p>
            <a:pPr lvl="1"/>
            <a:r>
              <a:rPr lang="en-GB" noProof="0" dirty="0">
                <a:cs typeface="Arial"/>
              </a:rPr>
              <a:t>To develop group work and peer feedback.</a:t>
            </a: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67E50D-ABFA-E439-2768-2DE1C63FA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Learning outcomes lesson 10</a:t>
            </a:r>
          </a:p>
        </p:txBody>
      </p:sp>
    </p:spTree>
    <p:extLst>
      <p:ext uri="{BB962C8B-B14F-4D97-AF65-F5344CB8AC3E}">
        <p14:creationId xmlns:p14="http://schemas.microsoft.com/office/powerpoint/2010/main" val="421996063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B80A2-CFC7-8B2B-7FB8-293170B659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773FAA-6AC5-6FCC-5331-A8A7ED8404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136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32070C-6866-62B4-E267-017A6AD93F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You will be given three articles and a case study.</a:t>
            </a:r>
          </a:p>
          <a:p>
            <a:endParaRPr lang="en-GB" noProof="0" dirty="0">
              <a:cs typeface="Arial"/>
            </a:endParaRPr>
          </a:p>
          <a:p>
            <a:r>
              <a:rPr lang="en-GB" b="1" noProof="0" dirty="0">
                <a:cs typeface="Arial"/>
              </a:rPr>
              <a:t>Task 1: </a:t>
            </a:r>
            <a:r>
              <a:rPr lang="en-GB" noProof="0" dirty="0">
                <a:cs typeface="Arial"/>
              </a:rPr>
              <a:t>Highlight and explore the key information needed for you to develop ideas and a plan for using the investment money. </a:t>
            </a:r>
          </a:p>
          <a:p>
            <a:endParaRPr lang="en-GB" noProof="0" dirty="0">
              <a:cs typeface="Arial"/>
            </a:endParaRPr>
          </a:p>
          <a:p>
            <a:r>
              <a:rPr lang="en-GB" b="1" noProof="0" dirty="0">
                <a:cs typeface="Arial"/>
              </a:rPr>
              <a:t>Task 2: </a:t>
            </a:r>
            <a:r>
              <a:rPr lang="en-GB" noProof="0" dirty="0">
                <a:cs typeface="Arial"/>
              </a:rPr>
              <a:t>Using techniques you have learnt, identify three potential ideas for development of the business. Make sure you consider all the criteria provided in the case study.  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85784C-CD6F-06B4-B32B-EEAAC4C39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Case study and articles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7025525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B8AF6-A8C1-1F9A-616C-A363DC267F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FA1689-DB90-5C7A-4FDB-D9D9EEC1DF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137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A9FE0-DEBE-3467-0340-F2E7B009B6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813872"/>
            <a:ext cx="8174426" cy="3774102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Form into a small group of three or four. 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As a group, review, investigate and evaluate each of the proposed plans to agree a single proposal. </a:t>
            </a:r>
            <a:endParaRPr lang="en-GB" noProof="0" dirty="0"/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You will need to utilise appropriate decision</a:t>
            </a:r>
            <a:r>
              <a:rPr lang="en-GB" dirty="0"/>
              <a:t>-</a:t>
            </a:r>
            <a:r>
              <a:rPr lang="en-GB" noProof="0" dirty="0">
                <a:cs typeface="Arial"/>
              </a:rPr>
              <a:t>making, Critical Thinking and problem-solving techniques or tools.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Produce a clear and well-informed explanation to justify your choice.   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3BB043-4FCC-1770-5CF6-47E99CEE7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Task 3: Project proposal  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55627424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E2B3D-2E9B-89F2-0670-7D2A6DFC35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BB221E-C3B3-D94B-3934-D478E5DF5C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138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5133E-40CA-438A-C60B-07DCDE4BD7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Change groups to share ideas and justify your outcomes.  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BD1758-D263-C11D-6673-F113E0880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Swap ideas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370932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70A83-9C70-24F3-83BB-C2051297D7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8611A1-4228-0CF7-E028-187EB537A5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139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15C88-3A6D-DE56-8013-CEF8BE3D03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What case study proposals did you develop?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What outcomes did you explore?</a:t>
            </a:r>
          </a:p>
          <a:p>
            <a:endParaRPr lang="en-GB" dirty="0">
              <a:cs typeface="Arial"/>
            </a:endParaRPr>
          </a:p>
          <a:p>
            <a:r>
              <a:rPr lang="en-GB" noProof="0" dirty="0">
                <a:cs typeface="Arial"/>
              </a:rPr>
              <a:t>What skills have you developed?</a:t>
            </a:r>
          </a:p>
          <a:p>
            <a:endParaRPr lang="en-GB" dirty="0">
              <a:cs typeface="Arial"/>
            </a:endParaRPr>
          </a:p>
          <a:p>
            <a:r>
              <a:rPr lang="en-GB" noProof="0" dirty="0">
                <a:cs typeface="Arial"/>
              </a:rPr>
              <a:t>How did you deal with the problems?</a:t>
            </a:r>
            <a:endParaRPr lang="en-GB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What was the impact of your decision? </a:t>
            </a: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D70246-A394-AB5F-EF14-89C13784C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Feedback – time to reflect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84088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EEAA7-2E5B-2CD3-E76B-90356ABB40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1B9B52-E379-E888-1610-FA2B5F720F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14</a:t>
            </a:fld>
            <a:endParaRPr lang="en-GB" noProof="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605155-68FE-A04A-4DF2-07FCDC6A6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814107"/>
              </p:ext>
            </p:extLst>
          </p:nvPr>
        </p:nvGraphicFramePr>
        <p:xfrm>
          <a:off x="250825" y="987425"/>
          <a:ext cx="8390958" cy="3600449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390958">
                  <a:extLst>
                    <a:ext uri="{9D8B030D-6E8A-4147-A177-3AD203B41FA5}">
                      <a16:colId xmlns:a16="http://schemas.microsoft.com/office/drawing/2014/main" val="3043781836"/>
                    </a:ext>
                  </a:extLst>
                </a:gridCol>
              </a:tblGrid>
              <a:tr h="461596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Skills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358349"/>
                  </a:ext>
                </a:extLst>
              </a:tr>
              <a:tr h="461596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analysis and attention to detail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116216"/>
                  </a:ext>
                </a:extLst>
              </a:tr>
              <a:tr h="461596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reading and comprehension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186939"/>
                  </a:ext>
                </a:extLst>
              </a:tr>
              <a:tr h="461596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interpretation of data and facts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807276"/>
                  </a:ext>
                </a:extLst>
              </a:tr>
              <a:tr h="461596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research and investigation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932738"/>
                  </a:ext>
                </a:extLst>
              </a:tr>
              <a:tr h="830873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Recognition of bias, arguments, truth, reliability, different viewpoints and ambiguity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706530"/>
                  </a:ext>
                </a:extLst>
              </a:tr>
              <a:tr h="461596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effective communication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497578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28F5C9C9-62C6-7DE2-8214-BF4FB1EFE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Skills needed for critical </a:t>
            </a:r>
            <a:r>
              <a:rPr lang="en-GB" dirty="0"/>
              <a:t>t</a:t>
            </a:r>
            <a:r>
              <a:rPr lang="en-GB" noProof="0" dirty="0"/>
              <a:t>hinking</a:t>
            </a:r>
          </a:p>
        </p:txBody>
      </p:sp>
    </p:spTree>
    <p:extLst>
      <p:ext uri="{BB962C8B-B14F-4D97-AF65-F5344CB8AC3E}">
        <p14:creationId xmlns:p14="http://schemas.microsoft.com/office/powerpoint/2010/main" val="11039948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31061-F60C-91C0-0378-18E1D25450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17EEAA-517C-D485-390D-60B9752B06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140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7E63C4-8FB1-5527-0BAC-D0446F542E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Time to reflect on your task.</a:t>
            </a:r>
            <a:endParaRPr lang="en-GB" noProof="0" dirty="0"/>
          </a:p>
          <a:p>
            <a:endParaRPr lang="en-GB" noProof="0" dirty="0"/>
          </a:p>
          <a:p>
            <a:r>
              <a:rPr lang="en-GB" noProof="0" dirty="0">
                <a:cs typeface="Arial"/>
              </a:rPr>
              <a:t>What skills have you developed?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How did you deal with the problems?</a:t>
            </a: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CF1605-BFAE-5757-97C4-020B518F6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Self-reflection task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7320819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8624E-11A1-6590-2FE5-B4371CDDE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E9F68-BAD0-7A65-DDA5-42A63A7697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6FAC4-031E-9B39-5F7C-F1F603D270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141</a:t>
            </a:fld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495B16-90DF-7CA9-E9A7-4A4C03CA86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sz="2400" noProof="0" dirty="0"/>
              <a:t>Critical </a:t>
            </a:r>
            <a:r>
              <a:rPr lang="en-GB" dirty="0"/>
              <a:t>t</a:t>
            </a:r>
            <a:r>
              <a:rPr lang="en-GB" sz="2400" noProof="0" dirty="0"/>
              <a:t>hinking makes us </a:t>
            </a:r>
            <a:r>
              <a:rPr lang="en-GB" noProof="0" dirty="0"/>
              <a:t>reflect, gain new perspectives and challenge our thinking and the information around us. </a:t>
            </a:r>
            <a:endParaRPr lang="en-GB" sz="2400" noProof="0" dirty="0"/>
          </a:p>
          <a:p>
            <a:pPr>
              <a:lnSpc>
                <a:spcPct val="100000"/>
              </a:lnSpc>
            </a:pPr>
            <a:endParaRPr lang="en-GB" noProof="0" dirty="0"/>
          </a:p>
          <a:p>
            <a:r>
              <a:rPr lang="en-GB" sz="2400" noProof="0" dirty="0"/>
              <a:t>It can lead to significant leaps in understanding and changes in perception.</a:t>
            </a:r>
            <a:r>
              <a:rPr lang="en-GB" noProof="0" dirty="0"/>
              <a:t>  </a:t>
            </a:r>
            <a:r>
              <a:rPr lang="en-GB" sz="2400" noProof="0" dirty="0"/>
              <a:t> </a:t>
            </a:r>
            <a:endParaRPr lang="en-GB" sz="2400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Continuing to develop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 skills builds self-empowerment and confidence. </a:t>
            </a:r>
            <a:endParaRPr lang="en-GB" noProof="0" dirty="0"/>
          </a:p>
          <a:p>
            <a:endParaRPr lang="en-GB" noProof="0" dirty="0">
              <a:cs typeface="Arial"/>
            </a:endParaRP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C328BDAC-D613-5863-F508-A1E52B42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noProof="0" dirty="0"/>
              <a:t>Conclusions lesson 10</a:t>
            </a:r>
          </a:p>
        </p:txBody>
      </p:sp>
    </p:spTree>
    <p:extLst>
      <p:ext uri="{BB962C8B-B14F-4D97-AF65-F5344CB8AC3E}">
        <p14:creationId xmlns:p14="http://schemas.microsoft.com/office/powerpoint/2010/main" val="141016334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142</a:t>
            </a:fld>
            <a:endParaRPr lang="en-GB" noProof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</a:extLst>
          </p:cNvPr>
          <p:cNvSpPr txBox="1"/>
          <p:nvPr/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 noProof="0" dirty="0">
                <a:solidFill>
                  <a:srgbClr val="E51C41"/>
                </a:solidFill>
              </a:rPr>
              <a:t>ET-FOUNDATION.CO.UK</a:t>
            </a:r>
          </a:p>
        </p:txBody>
      </p:sp>
      <p:pic>
        <p:nvPicPr>
          <p:cNvPr id="5" name="Picture 4" descr="Education Training Foundation logo">
            <a:extLst>
              <a:ext uri="{FF2B5EF4-FFF2-40B4-BE49-F238E27FC236}">
                <a16:creationId xmlns:a16="http://schemas.microsoft.com/office/drawing/2014/main" id="{BB2C64D5-4791-444B-9142-B07A38BD14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</a:extLst>
          </p:cNvPr>
          <p:cNvSpPr txBox="1"/>
          <p:nvPr/>
        </p:nvSpPr>
        <p:spPr>
          <a:xfrm>
            <a:off x="1583803" y="2787774"/>
            <a:ext cx="2088232" cy="9694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50" noProof="0" dirty="0"/>
              <a:t>Walford college from the Herefordshire, Ludlow and North Shropshire college group </a:t>
            </a:r>
            <a:r>
              <a:rPr lang="en-GB" sz="1050" noProof="0" dirty="0">
                <a:solidFill>
                  <a:srgbClr val="FF0000"/>
                </a:solidFill>
              </a:rPr>
              <a:t> </a:t>
            </a:r>
            <a:r>
              <a:rPr lang="en-GB" sz="1050" noProof="0" dirty="0"/>
              <a:t>has produced this resource on behalf of the Education and Training Foundation</a:t>
            </a:r>
          </a:p>
        </p:txBody>
      </p:sp>
      <p:pic>
        <p:nvPicPr>
          <p:cNvPr id="2" name="Picture 1" descr="Walford College logo">
            <a:extLst>
              <a:ext uri="{FF2B5EF4-FFF2-40B4-BE49-F238E27FC236}">
                <a16:creationId xmlns:a16="http://schemas.microsoft.com/office/drawing/2014/main" id="{D5744A58-4BFB-2C38-5167-FB21E8849C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8786" y="1548959"/>
            <a:ext cx="2428875" cy="10953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noProof="0" dirty="0"/>
              <a:t>PRODUCED BY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noProof="0" dirty="0"/>
              <a:t>This programme is funded by the Department for Education</a:t>
            </a:r>
          </a:p>
        </p:txBody>
      </p:sp>
      <p:pic>
        <p:nvPicPr>
          <p:cNvPr id="14" name="Picture 13" descr="Department for education logo">
            <a:extLst>
              <a:ext uri="{FF2B5EF4-FFF2-40B4-BE49-F238E27FC236}">
                <a16:creationId xmlns:a16="http://schemas.microsoft.com/office/drawing/2014/main" id="{0D793A73-0B68-41C6-96A3-4A06CB6B86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noProof="0" dirty="0"/>
              <a:t>FUNDED BY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A85A68C-4B63-AB2B-B574-5356DD53C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-699425"/>
            <a:ext cx="8437563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noProof="0" dirty="0"/>
              <a:t>Contributors to the materials</a:t>
            </a:r>
          </a:p>
        </p:txBody>
      </p:sp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F3609-104E-C75D-E65F-54D4A5E4B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870D0-A7BC-8CC3-ABD7-AE2F5A6642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559DA2-3B95-8272-1CB7-159D1D393C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15</a:t>
            </a:fld>
            <a:endParaRPr lang="en-GB" noProof="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CA6DDE4-DE54-810E-62A5-6F20ED63F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565129"/>
              </p:ext>
            </p:extLst>
          </p:nvPr>
        </p:nvGraphicFramePr>
        <p:xfrm>
          <a:off x="250825" y="984632"/>
          <a:ext cx="8255809" cy="36576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255809">
                  <a:extLst>
                    <a:ext uri="{9D8B030D-6E8A-4147-A177-3AD203B41FA5}">
                      <a16:colId xmlns:a16="http://schemas.microsoft.com/office/drawing/2014/main" val="1871798015"/>
                    </a:ext>
                  </a:extLst>
                </a:gridCol>
              </a:tblGrid>
              <a:tr h="450405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Attitudes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358349"/>
                  </a:ext>
                </a:extLst>
              </a:tr>
              <a:tr h="450405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patient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116216"/>
                  </a:ext>
                </a:extLst>
              </a:tr>
              <a:tr h="450405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accepting of other opinions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479783"/>
                  </a:ext>
                </a:extLst>
              </a:tr>
              <a:tr h="450405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reflective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186939"/>
                  </a:ext>
                </a:extLst>
              </a:tr>
              <a:tr h="450405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courageous about challenging others’ reasoning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807276"/>
                  </a:ext>
                </a:extLst>
              </a:tr>
              <a:tr h="450405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resilient and adaptable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932738"/>
                  </a:ext>
                </a:extLst>
              </a:tr>
              <a:tr h="450405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intuitive and creative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781302"/>
                  </a:ext>
                </a:extLst>
              </a:tr>
              <a:tr h="450405">
                <a:tc>
                  <a:txBody>
                    <a:bodyPr/>
                    <a:lstStyle/>
                    <a:p>
                      <a:r>
                        <a:rPr lang="en-GB" sz="2400" noProof="0" dirty="0"/>
                        <a:t>decisive and persuasive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497578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476A9394-7F1A-14B8-6169-E13412BAC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462" y="249900"/>
            <a:ext cx="8348051" cy="726967"/>
          </a:xfrm>
        </p:spPr>
        <p:txBody>
          <a:bodyPr>
            <a:normAutofit/>
          </a:bodyPr>
          <a:lstStyle/>
          <a:p>
            <a:r>
              <a:rPr lang="en-GB" noProof="0" dirty="0"/>
              <a:t>Attitudes needed for critical </a:t>
            </a:r>
            <a:r>
              <a:rPr lang="en-GB" dirty="0"/>
              <a:t>t</a:t>
            </a:r>
            <a:r>
              <a:rPr lang="en-GB" noProof="0" dirty="0"/>
              <a:t>hinking</a:t>
            </a:r>
          </a:p>
        </p:txBody>
      </p:sp>
    </p:spTree>
    <p:extLst>
      <p:ext uri="{BB962C8B-B14F-4D97-AF65-F5344CB8AC3E}">
        <p14:creationId xmlns:p14="http://schemas.microsoft.com/office/powerpoint/2010/main" val="2786913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F843F-796C-6925-418B-4C00F8D5B9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17B1F3-3969-1D46-41C9-A10C49FA93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16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9B1F5-4D85-278F-AA60-56B33F5524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51973"/>
            <a:ext cx="7722550" cy="3815025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Several frameworks have been developed to help us structure the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 process.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For example, the Paul–Elder Critical Thinking framework</a:t>
            </a:r>
            <a:r>
              <a:rPr lang="en-GB" dirty="0">
                <a:cs typeface="Arial"/>
              </a:rPr>
              <a:t> </a:t>
            </a:r>
            <a:r>
              <a:rPr lang="en-GB" noProof="0" dirty="0">
                <a:cs typeface="Arial"/>
              </a:rPr>
              <a:t>considers purpose, points of view, information, concepts, assumptions, interpretations and implications.</a:t>
            </a: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71289E-5CF3-BBEF-2CD4-83BE4B904D9E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GB" noProof="0" dirty="0"/>
              <a:t>What can help critical </a:t>
            </a:r>
            <a:r>
              <a:rPr lang="en-GB" dirty="0"/>
              <a:t>t</a:t>
            </a:r>
            <a:r>
              <a:rPr lang="en-GB" noProof="0" dirty="0"/>
              <a:t>hinking (1)?</a:t>
            </a:r>
          </a:p>
        </p:txBody>
      </p:sp>
    </p:spTree>
    <p:extLst>
      <p:ext uri="{BB962C8B-B14F-4D97-AF65-F5344CB8AC3E}">
        <p14:creationId xmlns:p14="http://schemas.microsoft.com/office/powerpoint/2010/main" val="2402751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F63A8-8A82-E2BD-075A-84E686C04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2DB88-2AD5-0349-E0CA-4AFFC8AAC9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60C143-1F49-31AF-5A52-058A3EC754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17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CB3301-ABF3-746B-E887-5F4CAEDC14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51973"/>
            <a:ext cx="7722550" cy="3815025"/>
          </a:xfrm>
        </p:spPr>
        <p:txBody>
          <a:bodyPr vert="horz" lIns="0" tIns="0" rIns="0" bIns="0" rtlCol="0" anchor="t">
            <a:noAutofit/>
          </a:bodyPr>
          <a:lstStyle/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There are also many tools to help critical decision-making, including: </a:t>
            </a:r>
          </a:p>
          <a:p>
            <a:endParaRPr lang="en-GB" dirty="0"/>
          </a:p>
          <a:p>
            <a:pPr lvl="1"/>
            <a:r>
              <a:rPr lang="en-GB" noProof="0" dirty="0">
                <a:cs typeface="Arial"/>
              </a:rPr>
              <a:t>strengths, weaknesses, opportunities, threats (SWOT) </a:t>
            </a:r>
          </a:p>
          <a:p>
            <a:pPr lvl="1"/>
            <a:r>
              <a:rPr lang="en-GB" noProof="0" dirty="0">
                <a:ea typeface="+mn-lt"/>
                <a:cs typeface="+mn-lt"/>
              </a:rPr>
              <a:t>risks, assumptions, issues, dependencies</a:t>
            </a:r>
            <a:r>
              <a:rPr lang="en-GB" noProof="0" dirty="0">
                <a:cs typeface="Arial"/>
              </a:rPr>
              <a:t> (RAID)</a:t>
            </a:r>
          </a:p>
          <a:p>
            <a:pPr lvl="1"/>
            <a:r>
              <a:rPr lang="en-GB" noProof="0" dirty="0">
                <a:cs typeface="Arial"/>
              </a:rPr>
              <a:t>decision matrix</a:t>
            </a:r>
          </a:p>
          <a:p>
            <a:pPr lvl="1"/>
            <a:r>
              <a:rPr lang="en-GB" noProof="0" dirty="0">
                <a:cs typeface="Arial"/>
              </a:rPr>
              <a:t>cost-benefit</a:t>
            </a:r>
            <a:endParaRPr lang="en-GB" dirty="0">
              <a:cs typeface="Arial"/>
            </a:endParaRPr>
          </a:p>
          <a:p>
            <a:pPr lvl="1"/>
            <a:r>
              <a:rPr lang="en-GB" noProof="0" dirty="0">
                <a:cs typeface="Arial"/>
              </a:rPr>
              <a:t>5 whys</a:t>
            </a:r>
          </a:p>
          <a:p>
            <a:pPr lvl="1"/>
            <a:r>
              <a:rPr lang="en-GB" noProof="0" dirty="0">
                <a:cs typeface="Arial"/>
              </a:rPr>
              <a:t>question ladder.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15EA3C-3246-50B5-B038-ABA5D5877C4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GB" noProof="0" dirty="0"/>
              <a:t>What can help critical </a:t>
            </a:r>
            <a:r>
              <a:rPr lang="en-GB" dirty="0"/>
              <a:t>t</a:t>
            </a:r>
            <a:r>
              <a:rPr lang="en-GB" noProof="0" dirty="0"/>
              <a:t>hinking (2)?</a:t>
            </a:r>
          </a:p>
        </p:txBody>
      </p:sp>
    </p:spTree>
    <p:extLst>
      <p:ext uri="{BB962C8B-B14F-4D97-AF65-F5344CB8AC3E}">
        <p14:creationId xmlns:p14="http://schemas.microsoft.com/office/powerpoint/2010/main" val="552660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F758E5-DFFD-C257-9F0D-7C02D15529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18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7C859-2C76-AACF-44FC-B90D7802E2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9810AC-A0A7-C215-D5F6-510965763A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655894"/>
            <a:ext cx="7722550" cy="411110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In this lesson, you have gained a better understanding of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 and the skills and attitudes needed for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hinking. </a:t>
            </a:r>
          </a:p>
          <a:p>
            <a:endParaRPr lang="en-GB" noProof="0" dirty="0">
              <a:latin typeface="Arial"/>
              <a:cs typeface="Arial"/>
            </a:endParaRPr>
          </a:p>
          <a:p>
            <a:r>
              <a:rPr lang="en-GB" noProof="0" dirty="0">
                <a:latin typeface="Arial"/>
                <a:cs typeface="Arial"/>
              </a:rPr>
              <a:t>In the next lesson, you will improve your skills further and gain a better understanding of: </a:t>
            </a:r>
          </a:p>
          <a:p>
            <a:endParaRPr lang="en-GB" dirty="0"/>
          </a:p>
          <a:p>
            <a:pPr lvl="1"/>
            <a:r>
              <a:rPr lang="en-GB" noProof="0" dirty="0">
                <a:latin typeface="Arial"/>
                <a:cs typeface="Arial"/>
              </a:rPr>
              <a:t>the common barriers to effective critical </a:t>
            </a:r>
            <a:r>
              <a:rPr lang="en-GB" dirty="0">
                <a:latin typeface="Arial"/>
                <a:cs typeface="Arial"/>
              </a:rPr>
              <a:t>t</a:t>
            </a:r>
            <a:r>
              <a:rPr lang="en-GB" noProof="0" dirty="0">
                <a:latin typeface="Arial"/>
                <a:cs typeface="Arial"/>
              </a:rPr>
              <a:t>hinking</a:t>
            </a:r>
            <a:endParaRPr lang="en-GB" dirty="0">
              <a:latin typeface="Arial"/>
              <a:cs typeface="Arial"/>
            </a:endParaRPr>
          </a:p>
          <a:p>
            <a:pPr lvl="1"/>
            <a:r>
              <a:rPr lang="en-GB" noProof="0" dirty="0">
                <a:latin typeface="Arial"/>
                <a:cs typeface="Arial"/>
              </a:rPr>
              <a:t>how perspectives and bias impact on effective critical </a:t>
            </a:r>
            <a:r>
              <a:rPr lang="en-GB" dirty="0">
                <a:latin typeface="Arial"/>
                <a:cs typeface="Arial"/>
              </a:rPr>
              <a:t>t</a:t>
            </a:r>
            <a:r>
              <a:rPr lang="en-GB" noProof="0" dirty="0">
                <a:latin typeface="Arial"/>
                <a:cs typeface="Arial"/>
              </a:rPr>
              <a:t>hinking. </a:t>
            </a:r>
          </a:p>
          <a:p>
            <a:pPr marL="285750" indent="-285750">
              <a:buFont typeface="Arial"/>
              <a:buChar char="•"/>
            </a:pPr>
            <a:endParaRPr lang="en-GB" noProof="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GB" sz="2000" b="1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323DE1-5856-38BB-B341-5AA6CE11E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139731"/>
            <a:ext cx="8437563" cy="699425"/>
          </a:xfrm>
        </p:spPr>
        <p:txBody>
          <a:bodyPr/>
          <a:lstStyle/>
          <a:p>
            <a:r>
              <a:rPr lang="en-GB" noProof="0" dirty="0"/>
              <a:t>Learning overview (1) </a:t>
            </a:r>
          </a:p>
        </p:txBody>
      </p:sp>
    </p:spTree>
    <p:extLst>
      <p:ext uri="{BB962C8B-B14F-4D97-AF65-F5344CB8AC3E}">
        <p14:creationId xmlns:p14="http://schemas.microsoft.com/office/powerpoint/2010/main" val="2665833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3C3B4-DE23-F87B-A21B-9DFC3101F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BDBF3-353A-BF2E-9E13-3B3023FE7E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0939FD-72D7-05BF-04E9-863474756B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19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96BD2-A845-34B7-194B-24612EB360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849195"/>
            <a:ext cx="7686376" cy="3917803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During the course you will also gain a better understanding of: </a:t>
            </a:r>
          </a:p>
          <a:p>
            <a:endParaRPr lang="en-GB" dirty="0"/>
          </a:p>
          <a:p>
            <a:pPr lvl="1"/>
            <a:r>
              <a:rPr lang="en-GB" noProof="0" dirty="0">
                <a:cs typeface="Arial"/>
              </a:rPr>
              <a:t>your personal strengths and areas </a:t>
            </a:r>
            <a:r>
              <a:rPr lang="en-GB" dirty="0">
                <a:cs typeface="Arial"/>
              </a:rPr>
              <a:t>for</a:t>
            </a:r>
            <a:r>
              <a:rPr lang="en-GB" noProof="0" dirty="0">
                <a:cs typeface="Arial"/>
              </a:rPr>
              <a:t> development </a:t>
            </a:r>
          </a:p>
          <a:p>
            <a:pPr lvl="1"/>
            <a:r>
              <a:rPr lang="en-GB" noProof="0" dirty="0">
                <a:cs typeface="Arial"/>
              </a:rPr>
              <a:t>how to recognise and develop effective arguments</a:t>
            </a:r>
          </a:p>
          <a:p>
            <a:pPr lvl="1"/>
            <a:r>
              <a:rPr lang="en-GB" noProof="0" dirty="0">
                <a:cs typeface="Arial"/>
              </a:rPr>
              <a:t>how to evaluate information and data.</a:t>
            </a: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05A2CF-BBBD-BD02-42D2-326ADE104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139731"/>
            <a:ext cx="8437563" cy="699425"/>
          </a:xfrm>
        </p:spPr>
        <p:txBody>
          <a:bodyPr>
            <a:normAutofit fontScale="90000"/>
          </a:bodyPr>
          <a:lstStyle/>
          <a:p>
            <a:r>
              <a:rPr lang="en-GB" sz="4000" noProof="0" dirty="0"/>
              <a:t>Learning overview (2) </a:t>
            </a:r>
            <a:endParaRPr lang="en-GB" sz="4000" b="0" noProof="0" dirty="0"/>
          </a:p>
          <a:p>
            <a:br>
              <a:rPr lang="en-GB" noProof="0" dirty="0">
                <a:cs typeface="Arial"/>
              </a:rPr>
            </a:br>
            <a:endParaRPr lang="en-GB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1042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Introduction to critical </a:t>
            </a:r>
            <a:r>
              <a:rPr lang="en-GB" dirty="0"/>
              <a:t>th</a:t>
            </a:r>
            <a:r>
              <a:rPr lang="en-GB" noProof="0" dirty="0"/>
              <a:t>inking</a:t>
            </a:r>
          </a:p>
        </p:txBody>
      </p:sp>
    </p:spTree>
    <p:extLst>
      <p:ext uri="{BB962C8B-B14F-4D97-AF65-F5344CB8AC3E}">
        <p14:creationId xmlns:p14="http://schemas.microsoft.com/office/powerpoint/2010/main" val="325678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45D6A-79A1-34C3-EAAB-E32E53644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32434-0D41-DFB3-4DDF-385F477F43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470D11-51F8-6244-B800-9877A7D5D5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20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E72CA-AE71-19D2-9184-C88C579FD8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849195"/>
            <a:ext cx="7722550" cy="3917803"/>
          </a:xfrm>
        </p:spPr>
        <p:txBody>
          <a:bodyPr vert="horz" lIns="0" tIns="0" rIns="0" bIns="0" rtlCol="0" anchor="t">
            <a:noAutofit/>
          </a:bodyPr>
          <a:lstStyle/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You will also develop a range of tools and techniques that can be used to solve problems and develop enhanced skills and behaviours that will improve your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 in any situation.</a:t>
            </a:r>
          </a:p>
          <a:p>
            <a:pPr marL="285750" indent="-285750">
              <a:buFont typeface="Arial"/>
              <a:buChar char="•"/>
            </a:pPr>
            <a:endParaRPr lang="en-GB" noProof="0" dirty="0">
              <a:cs typeface="Arial"/>
            </a:endParaRPr>
          </a:p>
          <a:p>
            <a:r>
              <a:rPr lang="en-GB" b="1" noProof="0" dirty="0">
                <a:cs typeface="Arial"/>
              </a:rPr>
              <a:t>Now complete the Critical thinking self-assessment sheet.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498C78-D29B-D706-915A-DA3CAE130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139731"/>
            <a:ext cx="8437563" cy="699425"/>
          </a:xfrm>
        </p:spPr>
        <p:txBody>
          <a:bodyPr>
            <a:normAutofit fontScale="90000"/>
          </a:bodyPr>
          <a:lstStyle/>
          <a:p>
            <a:r>
              <a:rPr lang="en-GB" sz="4000" noProof="0" dirty="0"/>
              <a:t>Learning overview (3) </a:t>
            </a:r>
            <a:endParaRPr lang="en-GB" sz="4000" b="0" noProof="0" dirty="0"/>
          </a:p>
          <a:p>
            <a:br>
              <a:rPr lang="en-GB" noProof="0" dirty="0">
                <a:cs typeface="Arial"/>
              </a:rPr>
            </a:br>
            <a:endParaRPr lang="en-GB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7689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1F1A02-0EA2-F737-C164-CD92845EFE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21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4297E-7281-9270-DA08-629556099A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D4EC9-B5FB-B0F0-793C-4927C015C9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ea typeface="+mn-lt"/>
                <a:cs typeface="+mn-lt"/>
              </a:rPr>
              <a:t>Eggers, F., Lovelace, K. J., &amp; Kraft, F. (2017). Fostering Creativity </a:t>
            </a:r>
            <a:r>
              <a:rPr lang="en-GB" dirty="0">
                <a:ea typeface="+mn-lt"/>
                <a:cs typeface="+mn-lt"/>
              </a:rPr>
              <a:t>T</a:t>
            </a:r>
            <a:r>
              <a:rPr lang="en-GB" noProof="0" dirty="0">
                <a:ea typeface="+mn-lt"/>
                <a:cs typeface="+mn-lt"/>
              </a:rPr>
              <a:t>hrough Critical Thinking: The case of business start-up simulations. </a:t>
            </a:r>
            <a:r>
              <a:rPr lang="en-GB" i="1" noProof="0" dirty="0">
                <a:ea typeface="+mn-lt"/>
                <a:cs typeface="+mn-lt"/>
              </a:rPr>
              <a:t>Creativity and Innovation Management, 26</a:t>
            </a:r>
            <a:r>
              <a:rPr lang="en-GB" noProof="0" dirty="0">
                <a:ea typeface="+mn-lt"/>
                <a:cs typeface="+mn-lt"/>
              </a:rPr>
              <a:t>(3), 266–276. </a:t>
            </a:r>
            <a:r>
              <a:rPr lang="en-GB" noProof="0" dirty="0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https://doi.org/10.1111/caim.12225</a:t>
            </a:r>
            <a:endParaRPr lang="en-GB" noProof="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ea typeface="+mn-lt"/>
                <a:cs typeface="+mn-lt"/>
              </a:rPr>
              <a:t>Sternberg, R. J., &amp; Halpern, D. F. (Eds.). (2020). </a:t>
            </a:r>
            <a:r>
              <a:rPr lang="en-GB" i="1" noProof="0" dirty="0">
                <a:ea typeface="+mn-lt"/>
                <a:cs typeface="+mn-lt"/>
              </a:rPr>
              <a:t>Critical Thinking in Psychology</a:t>
            </a:r>
            <a:r>
              <a:rPr lang="en-GB" noProof="0" dirty="0">
                <a:ea typeface="+mn-lt"/>
                <a:cs typeface="+mn-lt"/>
              </a:rPr>
              <a:t> (2nd ed.). Cambridge University Press. </a:t>
            </a:r>
            <a:r>
              <a:rPr lang="en-GB" noProof="0" dirty="0"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https://doi.org/10.1017/9781108684354</a:t>
            </a:r>
            <a:r>
              <a:rPr lang="en-GB" noProof="0" dirty="0">
                <a:ea typeface="+mn-lt"/>
                <a:cs typeface="+mn-lt"/>
              </a:rPr>
              <a:t> </a:t>
            </a:r>
          </a:p>
          <a:p>
            <a:endParaRPr lang="en-GB" sz="1200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41EF41-A216-22A2-EDE6-93D80D267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References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405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9D7FD5-199E-928D-068D-9B8D50383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Barriers, bias and perspectives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085301-162F-52D8-27EE-DD107F8A93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176373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Learning outcomes lesson 2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550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To understand the common barriers to critical thinking.</a:t>
            </a: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r>
              <a:rPr lang="en-GB" dirty="0"/>
              <a:t>To gain a better understanding of how perspectives and bias impact on effective critical thinking.</a:t>
            </a: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r>
              <a:rPr lang="en-GB" dirty="0"/>
              <a:t>To recognise influential language.</a:t>
            </a: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r>
              <a:rPr lang="en-GB" dirty="0"/>
              <a:t>To develop further understanding of personal (individual) bias and areas for development in relation to critical thinking.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75219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EECA1-29EF-D149-D145-AC397626B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28C09F1-3A55-4A2A-98BC-B5E9AA9DA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Different perspectives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54CFC2-77C0-45D4-6DB0-2AAD9D3D693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921172" cy="3601574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Form into groups of three or four.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Look individually at the collection of images available on your tables. 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Write your opinion of each image in one sentence on a sticky note.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Discuss the images and your sticky note sentences in your group.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Agree on your group’s opinion or point of view on each image.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Choose a group member to share feedback to the class.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47C38B-578C-A73E-C1DC-7F336D57E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9161C4-4325-6052-2FE2-ECFD7730F4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03478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243E31-5018-A69B-00B1-90200062E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25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AC4FF-1F16-36BC-5834-9DE1DD93EB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E8001-34BE-14D9-45EF-62966C4672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376" cy="3601574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In your group, using the Who and why prompt sheet, discuss the potential different viewpoints and opinions about each image. 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Who may have these different opinions and why?</a:t>
            </a:r>
            <a:endParaRPr lang="en-GB" noProof="0" dirty="0"/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09B4C55-4FE9-4DA6-73AE-EC0E0DB55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Perspectives: who and why?</a:t>
            </a:r>
          </a:p>
        </p:txBody>
      </p:sp>
    </p:spTree>
    <p:extLst>
      <p:ext uri="{BB962C8B-B14F-4D97-AF65-F5344CB8AC3E}">
        <p14:creationId xmlns:p14="http://schemas.microsoft.com/office/powerpoint/2010/main" val="15214334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F1476F-DBA5-55EE-5D10-44342FBC07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26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F963B-9851-5E1B-C837-1F14F3499E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0669F-088F-62B2-8AF6-147AE78F15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425"/>
            <a:ext cx="7825480" cy="3600549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Many factors influence our opinions and decision</a:t>
            </a:r>
            <a:r>
              <a:rPr lang="en-GB" dirty="0"/>
              <a:t>-</a:t>
            </a:r>
            <a:r>
              <a:rPr lang="en-GB" noProof="0" dirty="0">
                <a:cs typeface="Arial"/>
              </a:rPr>
              <a:t>making</a:t>
            </a:r>
            <a:r>
              <a:rPr lang="en-GB" dirty="0">
                <a:cs typeface="Arial"/>
              </a:rPr>
              <a:t>, for example, </a:t>
            </a:r>
            <a:r>
              <a:rPr lang="en-GB" noProof="0" dirty="0">
                <a:cs typeface="Arial"/>
              </a:rPr>
              <a:t>perspectives and the effect of cognitive bias.</a:t>
            </a:r>
          </a:p>
          <a:p>
            <a:endParaRPr lang="en-GB" noProof="0" dirty="0"/>
          </a:p>
          <a:p>
            <a:r>
              <a:rPr lang="en-GB" b="1" noProof="0" dirty="0">
                <a:cs typeface="Arial"/>
              </a:rPr>
              <a:t>Perspectives</a:t>
            </a:r>
            <a:r>
              <a:rPr lang="en-GB" noProof="0" dirty="0">
                <a:cs typeface="Arial"/>
              </a:rPr>
              <a:t> are individual and complex</a:t>
            </a:r>
            <a:r>
              <a:rPr lang="en-GB" dirty="0">
                <a:cs typeface="Arial"/>
              </a:rPr>
              <a:t>, and t</a:t>
            </a:r>
            <a:r>
              <a:rPr lang="en-GB" noProof="0" dirty="0">
                <a:cs typeface="Arial"/>
              </a:rPr>
              <a:t>hey form and may change over time. </a:t>
            </a:r>
          </a:p>
          <a:p>
            <a:endParaRPr lang="en-GB" dirty="0">
              <a:cs typeface="Arial"/>
            </a:endParaRPr>
          </a:p>
          <a:p>
            <a:r>
              <a:rPr lang="en-GB" noProof="0" dirty="0">
                <a:cs typeface="Arial"/>
              </a:rPr>
              <a:t>Influential factors include:</a:t>
            </a:r>
            <a:r>
              <a:rPr lang="en-GB" noProof="0" dirty="0"/>
              <a:t> </a:t>
            </a:r>
            <a:r>
              <a:rPr lang="en-GB" noProof="0" dirty="0">
                <a:cs typeface="Arial"/>
              </a:rPr>
              <a:t>social, culture, family, upbringing, physical or psychological, religion, environment, geographic, gender, age and negative and positive experiences. </a:t>
            </a:r>
            <a:endParaRPr lang="en-GB" noProof="0" dirty="0"/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5230098-E1CC-EF91-7105-797210415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Perspectives and cognitive bias</a:t>
            </a:r>
          </a:p>
        </p:txBody>
      </p:sp>
    </p:spTree>
    <p:extLst>
      <p:ext uri="{BB962C8B-B14F-4D97-AF65-F5344CB8AC3E}">
        <p14:creationId xmlns:p14="http://schemas.microsoft.com/office/powerpoint/2010/main" val="21897342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C2585-6CF2-4A83-B2D8-8D2FBC6A8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6C9E892-5C74-A0FF-4E65-DCA86802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Cognitive bias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904A3F-3A82-84A9-2815-27B3642598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825479" cy="3601574"/>
          </a:xfrm>
        </p:spPr>
        <p:txBody>
          <a:bodyPr/>
          <a:lstStyle/>
          <a:p>
            <a:r>
              <a:rPr lang="en-GB" dirty="0">
                <a:cs typeface="Arial"/>
              </a:rPr>
              <a:t>Cognitive biases are unconscious, flawed patterns of thinking that influence how we interpret information. These can lead to flawed reasoning and poor judgement:</a:t>
            </a:r>
          </a:p>
          <a:p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Cats </a:t>
            </a:r>
            <a:r>
              <a:rPr lang="en-GB" dirty="0">
                <a:cs typeface="Arial"/>
              </a:rPr>
              <a:t>have long tails.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cs typeface="Arial"/>
              </a:rPr>
              <a:t>Women are better at calf rearing than men.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cs typeface="Arial"/>
              </a:rPr>
              <a:t>Someone well-dressed is better organised.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cs typeface="Arial"/>
              </a:rPr>
              <a:t>Someone in a lab coat is trustworthy. 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cs typeface="Arial"/>
              </a:rPr>
              <a:t>My way works the best, as it has always worked for me.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cs typeface="Arial"/>
              </a:rPr>
              <a:t>News stories are always bad.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C27314-D373-9D06-6ADE-12020E2E8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A4EFF3-9051-5B3F-6444-556F4766F8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275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0EB76-5471-EB1E-691B-87FFF6E52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7BC22F1-5026-5C4C-057D-185EBD6D8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Dangers of cognitive bias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F293A6-AD53-0E8C-8285-CE09C3C85A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376" cy="3601574"/>
          </a:xfrm>
        </p:spPr>
        <p:txBody>
          <a:bodyPr/>
          <a:lstStyle/>
          <a:p>
            <a:r>
              <a:rPr lang="en-GB" dirty="0"/>
              <a:t>There are many risks to cognitive bias:</a:t>
            </a:r>
          </a:p>
          <a:p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always choosing the familiar option</a:t>
            </a: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r>
              <a:rPr lang="en-GB" dirty="0"/>
              <a:t>flawed trust in a perceived authority figure</a:t>
            </a: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r>
              <a:rPr lang="en-GB" dirty="0"/>
              <a:t>overly pessimistic or optimistic approach</a:t>
            </a: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r>
              <a:rPr lang="en-GB" dirty="0"/>
              <a:t>falling for someone because they look like a celebrity</a:t>
            </a: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r>
              <a:rPr lang="en-GB" dirty="0"/>
              <a:t>agreeing to buy something because the person selling seems very confident</a:t>
            </a: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r>
              <a:rPr lang="en-GB" dirty="0"/>
              <a:t>doing something because everyone else thinks it is ok.</a:t>
            </a: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endParaRPr lang="en-GB" dirty="0">
              <a:cs typeface="Arial"/>
            </a:endParaRP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9E8EB1-0424-1D15-8318-ABC79CEE1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912F4-D63D-07F7-D4BA-06DCBF26B0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4663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04F6E-65ED-0B4F-B3F4-05C9EB8D0E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8353377-CFCE-61CC-6B67-FAF52948E3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29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1CEF8B-8030-30B7-CB03-9276C7AD64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376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Follow the link on the Cognitive bias handout to the web article on cognitive bias. 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Working with a partner, choose four types of cognitive bias from the web article.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Identify an example of when you have observed or experienced each type of cognitive bias. </a:t>
            </a:r>
            <a:endParaRPr lang="en-GB" noProof="0" dirty="0"/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611060-68AB-E057-1FEA-231D9A554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Cognitive bias poster</a:t>
            </a:r>
          </a:p>
        </p:txBody>
      </p:sp>
    </p:spTree>
    <p:extLst>
      <p:ext uri="{BB962C8B-B14F-4D97-AF65-F5344CB8AC3E}">
        <p14:creationId xmlns:p14="http://schemas.microsoft.com/office/powerpoint/2010/main" val="3651183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663AD3E-BFC6-30C0-22ED-002BD7BAC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Learning outcomes lesson 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1CFAA-57F8-AB91-3E17-8BC46AEE56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376" cy="3601574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kern="100" noProof="0" dirty="0">
                <a:effectLst/>
                <a:ea typeface="Aptos" panose="020B0004020202020204" pitchFamily="34" charset="0"/>
                <a:cs typeface="Times New Roman"/>
              </a:rPr>
              <a:t>To understand the importance of </a:t>
            </a:r>
            <a:r>
              <a:rPr lang="en-GB" b="1" kern="100" dirty="0">
                <a:effectLst/>
                <a:ea typeface="Aptos" panose="020B0004020202020204" pitchFamily="34" charset="0"/>
                <a:cs typeface="Times New Roman"/>
              </a:rPr>
              <a:t>c</a:t>
            </a:r>
            <a:r>
              <a:rPr lang="en-GB" b="1" kern="100" noProof="0" dirty="0">
                <a:ea typeface="Aptos" panose="020B0004020202020204" pitchFamily="34" charset="0"/>
                <a:cs typeface="Times New Roman"/>
              </a:rPr>
              <a:t>ritical </a:t>
            </a:r>
            <a:r>
              <a:rPr lang="en-GB" b="1" kern="100" dirty="0">
                <a:ea typeface="Aptos" panose="020B0004020202020204" pitchFamily="34" charset="0"/>
                <a:cs typeface="Times New Roman"/>
              </a:rPr>
              <a:t>t</a:t>
            </a:r>
            <a:r>
              <a:rPr lang="en-GB" b="1" kern="100" noProof="0" dirty="0">
                <a:ea typeface="Aptos" panose="020B0004020202020204" pitchFamily="34" charset="0"/>
                <a:cs typeface="Times New Roman"/>
              </a:rPr>
              <a:t>hinking</a:t>
            </a:r>
            <a:r>
              <a:rPr lang="en-GB" kern="100" noProof="0" dirty="0">
                <a:ea typeface="Aptos" panose="020B0004020202020204" pitchFamily="34" charset="0"/>
                <a:cs typeface="Times New Roman"/>
              </a:rPr>
              <a:t>.</a:t>
            </a:r>
            <a:endParaRPr lang="en-GB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GB" kern="100" noProof="0" dirty="0">
                <a:effectLst/>
                <a:ea typeface="Aptos" panose="020B0004020202020204" pitchFamily="34" charset="0"/>
                <a:cs typeface="Times New Roman"/>
              </a:rPr>
              <a:t>To gain a better understanding of the skills, knowledge and behaviours required for effective critical </a:t>
            </a:r>
            <a:r>
              <a:rPr lang="en-GB" kern="100" dirty="0">
                <a:effectLst/>
                <a:ea typeface="Aptos" panose="020B0004020202020204" pitchFamily="34" charset="0"/>
                <a:cs typeface="Times New Roman"/>
              </a:rPr>
              <a:t>t</a:t>
            </a:r>
            <a:r>
              <a:rPr lang="en-GB" kern="100" noProof="0" dirty="0">
                <a:ea typeface="Aptos" panose="020B0004020202020204" pitchFamily="34" charset="0"/>
                <a:cs typeface="Times New Roman"/>
              </a:rPr>
              <a:t>hinking.</a:t>
            </a:r>
            <a:endParaRPr lang="en-GB" kern="100" dirty="0">
              <a:ea typeface="Aptos" panose="020B0004020202020204" pitchFamily="34" charset="0"/>
              <a:cs typeface="Times New Roman"/>
            </a:endParaRPr>
          </a:p>
          <a:p>
            <a:pPr lvl="1"/>
            <a:r>
              <a:rPr lang="en-GB" kern="100" noProof="0" dirty="0">
                <a:effectLst/>
                <a:ea typeface="Aptos" panose="020B0004020202020204" pitchFamily="34" charset="0"/>
                <a:cs typeface="Times New Roman"/>
              </a:rPr>
              <a:t>To develop an initial understanding of individual strengths and areas for development in relation to critical </a:t>
            </a:r>
            <a:r>
              <a:rPr lang="en-GB" kern="100" dirty="0">
                <a:ea typeface="Aptos" panose="020B0004020202020204" pitchFamily="34" charset="0"/>
                <a:cs typeface="Times New Roman"/>
              </a:rPr>
              <a:t>t</a:t>
            </a:r>
            <a:r>
              <a:rPr lang="en-GB" kern="100" noProof="0" dirty="0">
                <a:effectLst/>
                <a:ea typeface="Aptos" panose="020B0004020202020204" pitchFamily="34" charset="0"/>
                <a:cs typeface="Times New Roman"/>
              </a:rPr>
              <a:t>hinking.</a:t>
            </a:r>
          </a:p>
          <a:p>
            <a:pPr lvl="0">
              <a:lnSpc>
                <a:spcPct val="107000"/>
              </a:lnSpc>
            </a:pPr>
            <a:endParaRPr lang="en-GB" kern="100" noProof="0" dirty="0">
              <a:effectLst/>
              <a:ea typeface="Aptos" panose="020B0004020202020204" pitchFamily="34" charset="0"/>
              <a:cs typeface="Times New Roman"/>
            </a:endParaRP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056D3-7E48-C344-9C92-A6A0D725FD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52DEE53-D067-4D9D-3E70-4EF214A973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041496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90F6C-B819-B371-23DD-DD4EBD3F9E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3FB966-57E8-C49F-3CF6-19F4F27190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30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C6220A-F07F-10DF-2F22-FB9636305C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550" cy="3601574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There are many barriers which reduce effective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hinking. 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Read the article on barriers to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hinking.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Add common barriers from the article onto the A3 overview diagram.</a:t>
            </a:r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98C5C5B-759D-689D-0A9A-AECE1FE29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Barriers to critical </a:t>
            </a:r>
            <a:r>
              <a:rPr lang="en-GB" dirty="0"/>
              <a:t>t</a:t>
            </a:r>
            <a:r>
              <a:rPr lang="en-GB" noProof="0" dirty="0"/>
              <a:t>hinking (1)</a:t>
            </a:r>
          </a:p>
        </p:txBody>
      </p:sp>
    </p:spTree>
    <p:extLst>
      <p:ext uri="{BB962C8B-B14F-4D97-AF65-F5344CB8AC3E}">
        <p14:creationId xmlns:p14="http://schemas.microsoft.com/office/powerpoint/2010/main" val="18469534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FB6EC-6E21-304E-ABF6-EECF94C30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0BFE8C-66B2-1321-8E65-7EFF97D3EB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31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7E46-61F5-38DC-3F05-3E28D8EC18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550" cy="3601574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In your group, discuss barriers to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 and add more examples onto your overview diagram. </a:t>
            </a: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Pass your overview diagram to another group. </a:t>
            </a: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Add any barriers that have been missed. </a:t>
            </a:r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ADDAAC-A762-1E43-A720-11EB92A4F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Barriers to critical </a:t>
            </a:r>
            <a:r>
              <a:rPr lang="en-GB" dirty="0"/>
              <a:t>t</a:t>
            </a:r>
            <a:r>
              <a:rPr lang="en-GB" noProof="0" dirty="0"/>
              <a:t>hinking (2)</a:t>
            </a:r>
          </a:p>
        </p:txBody>
      </p:sp>
    </p:spTree>
    <p:extLst>
      <p:ext uri="{BB962C8B-B14F-4D97-AF65-F5344CB8AC3E}">
        <p14:creationId xmlns:p14="http://schemas.microsoft.com/office/powerpoint/2010/main" val="34790571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94A7B-2339-E173-F460-64262CC48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9EFFF-AB63-606C-BB03-4EAB38D2C1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DE413A-972B-6094-0213-072A455C33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32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F69D4-1AD8-C306-A614-6A613F62CD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770963"/>
            <a:ext cx="8437562" cy="3840226"/>
          </a:xfrm>
        </p:spPr>
        <p:txBody>
          <a:bodyPr/>
          <a:lstStyle/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extreme viewpoints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fear of other’s responses 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over-estimating own ability          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lack of process and strategy                  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cultural and social restrictions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poor emotional intelligence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reluctance to appropriately challenge authority.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409D3C-0D54-3EFE-1BDC-6A6BF1282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Did you find all these barriers (1)?</a:t>
            </a:r>
          </a:p>
        </p:txBody>
      </p:sp>
    </p:spTree>
    <p:extLst>
      <p:ext uri="{BB962C8B-B14F-4D97-AF65-F5344CB8AC3E}">
        <p14:creationId xmlns:p14="http://schemas.microsoft.com/office/powerpoint/2010/main" val="29121092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107FF-1E80-FF8A-F5D3-396CC84E78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430205-D0C2-F1AA-AC52-397FD50BDE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33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DE61E-AEFE-6509-C2D5-0FE84CEDD3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770963"/>
            <a:ext cx="7667625" cy="3601574"/>
          </a:xfrm>
        </p:spPr>
        <p:txBody>
          <a:bodyPr/>
          <a:lstStyle/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pre-conceived ideas 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fear of information being uncovered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poor communication               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lack of knowledge and experience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poor self-management </a:t>
            </a:r>
          </a:p>
          <a:p>
            <a:pPr lvl="1">
              <a:lnSpc>
                <a:spcPct val="150000"/>
              </a:lnSpc>
            </a:pPr>
            <a:r>
              <a:rPr lang="en-GB" kern="100" dirty="0">
                <a:ea typeface="Aptos"/>
                <a:cs typeface="Times New Roman"/>
              </a:rPr>
              <a:t>closed mindset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cs typeface="Arial"/>
              </a:rPr>
              <a:t>emotions.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DD66CF-E333-A0A0-9992-7AE801B12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Did you find all these barriers (2)?</a:t>
            </a:r>
          </a:p>
        </p:txBody>
      </p:sp>
    </p:spTree>
    <p:extLst>
      <p:ext uri="{BB962C8B-B14F-4D97-AF65-F5344CB8AC3E}">
        <p14:creationId xmlns:p14="http://schemas.microsoft.com/office/powerpoint/2010/main" val="39176783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10A51-E305-566B-EE2E-4649F6FAC3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2E209E-B010-D3C4-AC08-9B1A6311A5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34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C429C5-5274-D93E-51D7-EC43062DA2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In your groups</a:t>
            </a:r>
            <a:r>
              <a:rPr lang="en-GB" dirty="0">
                <a:cs typeface="Arial"/>
              </a:rPr>
              <a:t>, d</a:t>
            </a:r>
            <a:r>
              <a:rPr lang="en-GB" noProof="0" dirty="0">
                <a:cs typeface="Arial"/>
              </a:rPr>
              <a:t>iscuss how you could overcome and reduce the barriers to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hinking. 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Add these solutions to your sheet.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Complete the self-reflection sheet and identify five skills you have developed so far. </a:t>
            </a:r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4EEA73-C0E8-8F18-1731-BEE9EC25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Overcoming barriers</a:t>
            </a:r>
          </a:p>
        </p:txBody>
      </p:sp>
    </p:spTree>
    <p:extLst>
      <p:ext uri="{BB962C8B-B14F-4D97-AF65-F5344CB8AC3E}">
        <p14:creationId xmlns:p14="http://schemas.microsoft.com/office/powerpoint/2010/main" val="38560562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79FE97-EE16-E98E-EDFE-B230122BA0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35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DDE6C-FC6D-6F6B-798A-C96457D504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31F02B-4376-EBE8-94EC-E3418B3EF6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Language can be used to gain influence over others. </a:t>
            </a:r>
          </a:p>
          <a:p>
            <a:endParaRPr lang="en-GB" noProof="0" dirty="0"/>
          </a:p>
          <a:p>
            <a:r>
              <a:rPr lang="en-GB" noProof="0" dirty="0">
                <a:cs typeface="Arial"/>
              </a:rPr>
              <a:t>Common uses are for: </a:t>
            </a:r>
            <a:endParaRPr lang="en-GB" noProof="0" dirty="0"/>
          </a:p>
          <a:p>
            <a:pPr lvl="1"/>
            <a:r>
              <a:rPr lang="en-GB" noProof="0" dirty="0">
                <a:cs typeface="Arial"/>
              </a:rPr>
              <a:t>selling products</a:t>
            </a:r>
          </a:p>
          <a:p>
            <a:pPr lvl="1"/>
            <a:r>
              <a:rPr lang="en-GB" noProof="0" dirty="0">
                <a:cs typeface="Arial"/>
              </a:rPr>
              <a:t>gaining votes</a:t>
            </a:r>
          </a:p>
          <a:p>
            <a:pPr lvl="1"/>
            <a:r>
              <a:rPr lang="en-GB" noProof="0" dirty="0">
                <a:cs typeface="Arial"/>
              </a:rPr>
              <a:t>political lobbying</a:t>
            </a:r>
          </a:p>
          <a:p>
            <a:pPr lvl="1"/>
            <a:r>
              <a:rPr lang="en-GB" noProof="0" dirty="0">
                <a:cs typeface="Arial"/>
              </a:rPr>
              <a:t>bargaining for better work conditions or pay. </a:t>
            </a:r>
          </a:p>
          <a:p>
            <a:pPr marL="342900" indent="-342900">
              <a:lnSpc>
                <a:spcPct val="150000"/>
              </a:lnSpc>
              <a:buChar char="•"/>
            </a:pPr>
            <a:endParaRPr lang="en-GB" noProof="0" dirty="0">
              <a:cs typeface="Arial"/>
            </a:endParaRPr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716103-FA2E-1521-B1C4-770B392E2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Influential language (1)</a:t>
            </a:r>
          </a:p>
        </p:txBody>
      </p:sp>
    </p:spTree>
    <p:extLst>
      <p:ext uri="{BB962C8B-B14F-4D97-AF65-F5344CB8AC3E}">
        <p14:creationId xmlns:p14="http://schemas.microsoft.com/office/powerpoint/2010/main" val="32038014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0A42F-784F-E8DF-7883-9C5B83AC83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053F858-7994-6444-4FC2-99B02ECFDD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36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A83418-F24F-3F7D-29E5-19A6606840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376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Research to find examples of persuasive language linked to our industry. (Hint: you could look at </a:t>
            </a:r>
            <a:r>
              <a:rPr lang="en-GB" i="1" noProof="0" dirty="0">
                <a:cs typeface="Arial"/>
              </a:rPr>
              <a:t>Farmers Weekly </a:t>
            </a:r>
            <a:r>
              <a:rPr lang="en-GB" noProof="0" dirty="0">
                <a:cs typeface="Arial"/>
              </a:rPr>
              <a:t>online, </a:t>
            </a:r>
            <a:r>
              <a:rPr lang="en-GB" i="1" noProof="0" dirty="0">
                <a:cs typeface="Arial"/>
              </a:rPr>
              <a:t>Your Horse </a:t>
            </a:r>
            <a:r>
              <a:rPr lang="en-GB" noProof="0" dirty="0">
                <a:cs typeface="Arial"/>
              </a:rPr>
              <a:t>magazine, and the websites of feed manufacturers and equipment suppliers.) 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Choose a well written persuasive article, blog or message. 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Identify the key words or phrases that make the article or blog persuasive. </a:t>
            </a:r>
            <a:endParaRPr lang="en-GB" noProof="0" dirty="0"/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C3BFB3-5FB4-39BB-B717-2CE97B699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Influential language (2)</a:t>
            </a:r>
          </a:p>
        </p:txBody>
      </p:sp>
    </p:spTree>
    <p:extLst>
      <p:ext uri="{BB962C8B-B14F-4D97-AF65-F5344CB8AC3E}">
        <p14:creationId xmlns:p14="http://schemas.microsoft.com/office/powerpoint/2010/main" val="28315904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58C421-0567-8519-4F8C-659D7714B1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37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914E9-76FF-AD1F-7BEE-4946DE0DAB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822D9C-B63A-F6E6-4597-DAAD3E79A6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686376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Now have a go! </a:t>
            </a:r>
          </a:p>
          <a:p>
            <a:endParaRPr lang="en-GB" noProof="0" dirty="0"/>
          </a:p>
          <a:p>
            <a:r>
              <a:rPr lang="en-GB" noProof="0" dirty="0">
                <a:cs typeface="Arial"/>
              </a:rPr>
              <a:t>In a pair, write a short article or blog (about 250 words) to sell or promote one of the following: </a:t>
            </a:r>
          </a:p>
          <a:p>
            <a:endParaRPr lang="en-GB" noProof="0" dirty="0"/>
          </a:p>
          <a:p>
            <a:pPr lvl="1"/>
            <a:r>
              <a:rPr lang="en-GB" noProof="0" dirty="0">
                <a:cs typeface="Arial"/>
              </a:rPr>
              <a:t>tasty chews for pets</a:t>
            </a:r>
            <a:endParaRPr lang="en-GB" dirty="0"/>
          </a:p>
          <a:p>
            <a:pPr lvl="1"/>
            <a:r>
              <a:rPr lang="en-GB" noProof="0" dirty="0">
                <a:cs typeface="Arial"/>
              </a:rPr>
              <a:t>calf jackets</a:t>
            </a:r>
            <a:endParaRPr lang="en-GB" dirty="0"/>
          </a:p>
          <a:p>
            <a:pPr lvl="1"/>
            <a:r>
              <a:rPr lang="en-GB" noProof="0" dirty="0">
                <a:cs typeface="Arial"/>
              </a:rPr>
              <a:t>cow monitoring tags</a:t>
            </a:r>
            <a:endParaRPr lang="en-GB" dirty="0"/>
          </a:p>
          <a:p>
            <a:pPr lvl="1"/>
            <a:r>
              <a:rPr lang="en-GB" noProof="0" dirty="0">
                <a:cs typeface="Arial"/>
              </a:rPr>
              <a:t>enrichment toys</a:t>
            </a:r>
            <a:endParaRPr lang="en-GB" dirty="0"/>
          </a:p>
          <a:p>
            <a:pPr lvl="1"/>
            <a:r>
              <a:rPr lang="en-GB" noProof="0" dirty="0">
                <a:cs typeface="Arial"/>
              </a:rPr>
              <a:t>fun animal clothing.</a:t>
            </a:r>
            <a:endParaRPr lang="en-GB" noProof="0" dirty="0"/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1A8BE71-41E6-3A95-485E-10C9F9331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Influential language (3)</a:t>
            </a:r>
          </a:p>
        </p:txBody>
      </p:sp>
    </p:spTree>
    <p:extLst>
      <p:ext uri="{BB962C8B-B14F-4D97-AF65-F5344CB8AC3E}">
        <p14:creationId xmlns:p14="http://schemas.microsoft.com/office/powerpoint/2010/main" val="18920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D81A8F-EFD8-60D7-ED66-DE11443668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38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1B8A6-9B0B-7E56-67C3-F093A82F4D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2842F9-DD3F-054C-0628-F1A2B29E27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376" cy="3601574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Form into groups of three or four.</a:t>
            </a:r>
            <a:endParaRPr lang="en-GB" noProof="0" dirty="0"/>
          </a:p>
          <a:p>
            <a:endParaRPr lang="en-GB" b="1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In your group, share your articles and blogs. </a:t>
            </a: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Discuss which piece was the most persuasive and why.</a:t>
            </a: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Vote for the most persuasive blog.</a:t>
            </a: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5105E12-4A7E-E270-94FF-5D5F4EFCB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Influential language (4)</a:t>
            </a:r>
          </a:p>
        </p:txBody>
      </p:sp>
    </p:spTree>
    <p:extLst>
      <p:ext uri="{BB962C8B-B14F-4D97-AF65-F5344CB8AC3E}">
        <p14:creationId xmlns:p14="http://schemas.microsoft.com/office/powerpoint/2010/main" val="29990642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19A9D-F55D-206C-C330-A031A3D6DD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E5C06E-2571-BDE3-22AD-ABE3567004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39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DEBD1A-90A5-712A-2B18-9084804B6B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376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Effective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 requires us to recognise how our thinking is influenced.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To be good at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hinking, you must be aware of your own biases and influences. </a:t>
            </a:r>
          </a:p>
          <a:p>
            <a:endParaRPr lang="en-GB" noProof="0" dirty="0"/>
          </a:p>
          <a:p>
            <a:r>
              <a:rPr lang="en-GB" noProof="0" dirty="0">
                <a:cs typeface="Arial"/>
              </a:rPr>
              <a:t>You must also be aware of the perspectives and bias of others and recognise when others are trying to influence you. </a:t>
            </a:r>
            <a:endParaRPr lang="en-GB" noProof="0" dirty="0"/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A09CEB-D022-9CD5-9A8C-80303C7E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Summary of lesson 2</a:t>
            </a:r>
          </a:p>
        </p:txBody>
      </p:sp>
    </p:spTree>
    <p:extLst>
      <p:ext uri="{BB962C8B-B14F-4D97-AF65-F5344CB8AC3E}">
        <p14:creationId xmlns:p14="http://schemas.microsoft.com/office/powerpoint/2010/main" val="3615770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noProof="0" dirty="0"/>
              <a:t>What is critical </a:t>
            </a:r>
            <a:r>
              <a:rPr lang="en-GB" dirty="0"/>
              <a:t>t</a:t>
            </a:r>
            <a:r>
              <a:rPr lang="en-GB" sz="3600" noProof="0" dirty="0"/>
              <a:t>hinking?</a:t>
            </a:r>
            <a:br>
              <a:rPr lang="en-GB" noProof="0" dirty="0"/>
            </a:br>
            <a:endParaRPr lang="en-GB" sz="3600" noProof="0" dirty="0">
              <a:cs typeface="Arial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7424"/>
            <a:ext cx="7722376" cy="3749317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000" dirty="0">
                <a:latin typeface="arial"/>
                <a:cs typeface="arial"/>
              </a:rPr>
              <a:t>“</a:t>
            </a:r>
            <a:r>
              <a:rPr lang="en-GB" noProof="0" dirty="0">
                <a:latin typeface="arial"/>
                <a:cs typeface="arial"/>
              </a:rPr>
              <a:t>The</a:t>
            </a:r>
            <a:r>
              <a:rPr lang="en-GB" b="0" i="0" noProof="0" dirty="0">
                <a:effectLst/>
                <a:latin typeface="arial"/>
                <a:cs typeface="arial"/>
              </a:rPr>
              <a:t> ability to thoughtfully analyse and evaluate situations and recommend courses of action that consider stakeholders, implications and consequence</a:t>
            </a:r>
            <a:r>
              <a:rPr lang="en-GB" b="0" i="0" dirty="0">
                <a:effectLst/>
                <a:latin typeface="arial"/>
                <a:cs typeface="arial"/>
              </a:rPr>
              <a:t>.”</a:t>
            </a:r>
            <a:endParaRPr lang="en-GB" noProof="0" dirty="0">
              <a:cs typeface="Arial"/>
            </a:endParaRPr>
          </a:p>
          <a:p>
            <a:r>
              <a:rPr lang="en-GB" b="0" i="0" noProof="0" dirty="0">
                <a:effectLst/>
                <a:latin typeface="arial"/>
                <a:cs typeface="arial"/>
              </a:rPr>
              <a:t>– Eggers et</a:t>
            </a:r>
            <a:r>
              <a:rPr lang="en-GB" noProof="0" dirty="0">
                <a:latin typeface="arial"/>
                <a:cs typeface="arial"/>
              </a:rPr>
              <a:t>.</a:t>
            </a:r>
            <a:r>
              <a:rPr lang="en-GB" b="0" i="0" noProof="0" dirty="0">
                <a:effectLst/>
                <a:latin typeface="arial"/>
                <a:cs typeface="arial"/>
              </a:rPr>
              <a:t> al., 2017, </a:t>
            </a:r>
            <a:r>
              <a:rPr lang="en-GB" noProof="0" dirty="0">
                <a:latin typeface="arial"/>
                <a:cs typeface="arial"/>
              </a:rPr>
              <a:t>p. 266.</a:t>
            </a:r>
          </a:p>
          <a:p>
            <a:pPr>
              <a:lnSpc>
                <a:spcPct val="100000"/>
              </a:lnSpc>
            </a:pPr>
            <a:endParaRPr lang="en-GB" sz="2400" noProof="0" dirty="0"/>
          </a:p>
          <a:p>
            <a:pPr>
              <a:lnSpc>
                <a:spcPct val="100000"/>
              </a:lnSpc>
            </a:pPr>
            <a:r>
              <a:rPr lang="en-GB" b="0" i="0" noProof="0" dirty="0">
                <a:effectLst/>
              </a:rPr>
              <a:t>“Critical thinking prevents individuals from being susceptible to manipulation. Moreover, critical </a:t>
            </a:r>
            <a:r>
              <a:rPr lang="en-GB" dirty="0"/>
              <a:t>t</a:t>
            </a:r>
            <a:r>
              <a:rPr lang="en-GB" b="0" i="0" noProof="0" dirty="0">
                <a:effectLst/>
              </a:rPr>
              <a:t>hinking allows people to solve problems more creatively, independently and effectively.” </a:t>
            </a:r>
            <a:endParaRPr lang="en-GB" b="0" i="0" noProof="0" dirty="0">
              <a:effectLst/>
              <a:cs typeface="Arial"/>
            </a:endParaRPr>
          </a:p>
          <a:p>
            <a:r>
              <a:rPr lang="en-GB" noProof="0" dirty="0"/>
              <a:t>– Stenberg and Halpern, 2020.</a:t>
            </a:r>
            <a:endParaRPr lang="en-GB" noProof="0" dirty="0">
              <a:cs typeface="Arial"/>
            </a:endParaRPr>
          </a:p>
          <a:p>
            <a:br>
              <a:rPr lang="en-GB" noProof="0" dirty="0"/>
            </a:br>
            <a:endParaRPr lang="en-GB" noProof="0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231754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798F5-9E06-EF56-289A-82E43E36E5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01F752-6B08-1A6F-FB77-09764B2010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40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58F30-9170-589F-0866-7134BEA768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550" cy="3601574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Find more examples of influence and bias in the media.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Screenshot and upload to our class folder.  </a:t>
            </a:r>
            <a:endParaRPr lang="en-GB" noProof="0" dirty="0"/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605D3F-7E41-76CF-B67B-BDEFEBF99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 lesson 2</a:t>
            </a:r>
          </a:p>
        </p:txBody>
      </p:sp>
    </p:spTree>
    <p:extLst>
      <p:ext uri="{BB962C8B-B14F-4D97-AF65-F5344CB8AC3E}">
        <p14:creationId xmlns:p14="http://schemas.microsoft.com/office/powerpoint/2010/main" val="38927327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Arguments and reasoning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42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549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In pairs, briefly discuss the type of influential articles or news you found that are designed to influence others.</a:t>
            </a:r>
          </a:p>
          <a:p>
            <a:pPr>
              <a:lnSpc>
                <a:spcPct val="100000"/>
              </a:lnSpc>
            </a:pPr>
            <a:endParaRPr lang="en-GB" noProof="0" dirty="0"/>
          </a:p>
          <a:p>
            <a:pPr>
              <a:lnSpc>
                <a:spcPct val="100000"/>
              </a:lnSpc>
            </a:pPr>
            <a:r>
              <a:rPr lang="en-GB" noProof="0" dirty="0"/>
              <a:t>Identify two ways that help you identify influential language or bias.  </a:t>
            </a:r>
            <a:endParaRPr lang="en-GB" noProof="0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noProof="0" dirty="0"/>
          </a:p>
          <a:p>
            <a:pPr>
              <a:lnSpc>
                <a:spcPct val="100000"/>
              </a:lnSpc>
            </a:pPr>
            <a:r>
              <a:rPr lang="en-GB" noProof="0" dirty="0"/>
              <a:t>  </a:t>
            </a:r>
            <a:endParaRPr lang="en-GB" noProof="0" dirty="0">
              <a:cs typeface="Arial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noProof="0" dirty="0"/>
              <a:t>Recap on influence and bias</a:t>
            </a:r>
            <a:endParaRPr lang="en-GB" sz="3600" noProof="0" dirty="0"/>
          </a:p>
        </p:txBody>
      </p:sp>
    </p:spTree>
    <p:extLst>
      <p:ext uri="{BB962C8B-B14F-4D97-AF65-F5344CB8AC3E}">
        <p14:creationId xmlns:p14="http://schemas.microsoft.com/office/powerpoint/2010/main" val="33762809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CCD97-2CF1-A5C1-C430-436E9A89F19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AEFD25-EA06-AF41-F3FE-3165F68740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43</a:t>
            </a:fld>
            <a:endParaRPr lang="en-GB" noProof="0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26994CD-2FB7-49AB-A63C-FBB727C281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363" y="985838"/>
            <a:ext cx="7723013" cy="3602037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noProof="0" dirty="0"/>
              <a:t>To understand</a:t>
            </a:r>
            <a:r>
              <a:rPr lang="en-GB" b="0" noProof="0" dirty="0"/>
              <a:t> </a:t>
            </a:r>
            <a:r>
              <a:rPr lang="en-GB" noProof="0" dirty="0"/>
              <a:t>how logical arguments support critical </a:t>
            </a:r>
            <a:r>
              <a:rPr lang="en-GB" dirty="0"/>
              <a:t>t</a:t>
            </a:r>
            <a:r>
              <a:rPr lang="en-GB" noProof="0" dirty="0"/>
              <a:t>hinking. 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To</a:t>
            </a:r>
            <a:r>
              <a:rPr lang="en-GB" b="0" noProof="0" dirty="0"/>
              <a:t> identify the elements of strong arguments.</a:t>
            </a:r>
            <a:endParaRPr lang="en-GB" dirty="0">
              <a:cs typeface="Arial"/>
            </a:endParaRPr>
          </a:p>
          <a:p>
            <a:pPr lvl="1"/>
            <a:r>
              <a:rPr lang="en-GB" b="0" noProof="0" dirty="0"/>
              <a:t>To recognise </a:t>
            </a:r>
            <a:r>
              <a:rPr lang="en-GB" noProof="0" dirty="0"/>
              <a:t>flawed arguments and reasoning. </a:t>
            </a:r>
            <a:endParaRPr lang="en-GB" dirty="0">
              <a:cs typeface="Arial"/>
            </a:endParaRPr>
          </a:p>
          <a:p>
            <a:pPr lvl="1"/>
            <a:r>
              <a:rPr lang="en-GB" b="0" noProof="0" dirty="0"/>
              <a:t>To develop further understanding of individual bias and areas for development in relation to critical </a:t>
            </a:r>
            <a:r>
              <a:rPr lang="en-GB" dirty="0"/>
              <a:t>t</a:t>
            </a:r>
            <a:r>
              <a:rPr lang="en-GB" b="0" noProof="0" dirty="0"/>
              <a:t>hinking</a:t>
            </a:r>
            <a:r>
              <a:rPr lang="en-GB" noProof="0" dirty="0"/>
              <a:t>.</a:t>
            </a:r>
            <a:endParaRPr lang="en-GB" b="0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C75773-758B-561B-89CE-DF55F23E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Learning outcomes lesson 3</a:t>
            </a:r>
          </a:p>
        </p:txBody>
      </p:sp>
    </p:spTree>
    <p:extLst>
      <p:ext uri="{BB962C8B-B14F-4D97-AF65-F5344CB8AC3E}">
        <p14:creationId xmlns:p14="http://schemas.microsoft.com/office/powerpoint/2010/main" val="24531353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44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86376" cy="3601574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noProof="0" dirty="0"/>
              <a:t>An argument is a structure used to convince or persuade others using evidence and reasoning. </a:t>
            </a:r>
            <a:endParaRPr lang="en-GB" noProof="0" dirty="0"/>
          </a:p>
          <a:p>
            <a:pPr>
              <a:lnSpc>
                <a:spcPct val="100000"/>
              </a:lnSpc>
            </a:pPr>
            <a:endParaRPr lang="en-GB" sz="2400" noProof="0" dirty="0"/>
          </a:p>
          <a:p>
            <a:pPr>
              <a:lnSpc>
                <a:spcPct val="100000"/>
              </a:lnSpc>
            </a:pPr>
            <a:r>
              <a:rPr lang="en-GB" sz="2400" noProof="0" dirty="0"/>
              <a:t>Understanding the structure of arguments helps us to:</a:t>
            </a:r>
          </a:p>
          <a:p>
            <a:pPr lvl="1"/>
            <a:r>
              <a:rPr lang="en-GB" noProof="0" dirty="0"/>
              <a:t>present accurate information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u</a:t>
            </a:r>
            <a:r>
              <a:rPr lang="en-GB" sz="2400" noProof="0" dirty="0"/>
              <a:t>ncover whether conclusions are based on truth or </a:t>
            </a:r>
            <a:r>
              <a:rPr lang="en-GB" noProof="0" dirty="0"/>
              <a:t>false beliefs or suppositions 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r</a:t>
            </a:r>
            <a:r>
              <a:rPr lang="en-GB" sz="2400" noProof="0" dirty="0"/>
              <a:t>ecognise </a:t>
            </a:r>
            <a:r>
              <a:rPr lang="en-GB" noProof="0" dirty="0"/>
              <a:t>when someone is trying to manipulate us.</a:t>
            </a:r>
            <a:r>
              <a:rPr lang="en-GB" sz="2400" noProof="0" dirty="0"/>
              <a:t> </a:t>
            </a:r>
            <a:endParaRPr lang="en-GB" sz="2400" noProof="0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noProof="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noProof="0" dirty="0"/>
          </a:p>
          <a:p>
            <a:endParaRPr lang="en-GB" noProof="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noProof="0" dirty="0"/>
              <a:t>A</a:t>
            </a:r>
            <a:r>
              <a:rPr lang="en-GB" sz="3600" noProof="0" dirty="0"/>
              <a:t>rgument</a:t>
            </a:r>
            <a:r>
              <a:rPr lang="en-GB" noProof="0" dirty="0"/>
              <a:t>s and reasoning</a:t>
            </a:r>
            <a:endParaRPr lang="en-GB" sz="3600" noProof="0" dirty="0"/>
          </a:p>
        </p:txBody>
      </p:sp>
    </p:spTree>
    <p:extLst>
      <p:ext uri="{BB962C8B-B14F-4D97-AF65-F5344CB8AC3E}">
        <p14:creationId xmlns:p14="http://schemas.microsoft.com/office/powerpoint/2010/main" val="32798716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B7839-5DA9-72BE-7E51-355ADDE032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36942F-FCD9-EA39-0197-6484E833E7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45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033DBC-C24C-E8E1-7CE5-276A2B03EF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425"/>
            <a:ext cx="8631840" cy="3779838"/>
          </a:xfrm>
        </p:spPr>
        <p:txBody>
          <a:bodyPr vert="horz" lIns="0" tIns="0" rIns="0" bIns="0" rtlCol="0" anchor="t">
            <a:noAutofit/>
          </a:bodyPr>
          <a:lstStyle/>
          <a:p>
            <a:pPr marL="457200" indent="-457200">
              <a:buAutoNum type="arabicParenR"/>
            </a:pPr>
            <a:r>
              <a:rPr lang="en-GB" noProof="0" dirty="0"/>
              <a:t>a conclusion or claim</a:t>
            </a:r>
          </a:p>
          <a:p>
            <a:pPr marL="457200" indent="-457200">
              <a:buAutoNum type="arabicParenR"/>
            </a:pPr>
            <a:r>
              <a:rPr lang="en-GB" noProof="0" dirty="0"/>
              <a:t>reasons that justify the claim</a:t>
            </a:r>
            <a:endParaRPr lang="en-GB" noProof="0" dirty="0">
              <a:cs typeface="Arial"/>
            </a:endParaRPr>
          </a:p>
          <a:p>
            <a:pPr marL="457200" indent="-457200">
              <a:buAutoNum type="arabicParenR"/>
            </a:pPr>
            <a:r>
              <a:rPr lang="en-GB" noProof="0" dirty="0"/>
              <a:t>premises and evidence to support the claim.</a:t>
            </a:r>
            <a:endParaRPr lang="en-GB" noProof="0" dirty="0">
              <a:cs typeface="Arial"/>
            </a:endParaRPr>
          </a:p>
          <a:p>
            <a:endParaRPr lang="en-GB" b="1" noProof="0" dirty="0"/>
          </a:p>
          <a:p>
            <a:r>
              <a:rPr lang="en-GB" noProof="0" dirty="0"/>
              <a:t>Unreasoned: “A tuberculosis (TB) vaccination for cattle will lead to more cases of TB.”</a:t>
            </a:r>
          </a:p>
          <a:p>
            <a:endParaRPr lang="en-GB" noProof="0" dirty="0"/>
          </a:p>
          <a:p>
            <a:r>
              <a:rPr lang="en-GB" dirty="0"/>
              <a:t>R</a:t>
            </a:r>
            <a:r>
              <a:rPr lang="en-GB" noProof="0" dirty="0"/>
              <a:t>easoned: “Better growth rates are achieved by providing more maize. Research shows that maize contains more energy and protein than silage. Energy and protein are needed for growth.”  </a:t>
            </a:r>
            <a:endParaRPr lang="en-GB" noProof="0" dirty="0">
              <a:cs typeface="Arial"/>
            </a:endParaRPr>
          </a:p>
          <a:p>
            <a:endParaRPr lang="en-GB" noProof="0" dirty="0"/>
          </a:p>
          <a:p>
            <a:endParaRPr lang="en-GB" noProof="0" dirty="0"/>
          </a:p>
          <a:p>
            <a:endParaRPr lang="en-GB" noProof="0" dirty="0"/>
          </a:p>
          <a:p>
            <a:pPr marL="457200" indent="-457200">
              <a:buAutoNum type="arabicParenR"/>
            </a:pP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53E5A8-E3A8-FB6C-2E78-81B403CD9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567778" cy="703042"/>
          </a:xfrm>
        </p:spPr>
        <p:txBody>
          <a:bodyPr>
            <a:normAutofit/>
          </a:bodyPr>
          <a:lstStyle/>
          <a:p>
            <a:r>
              <a:rPr lang="en-GB" noProof="0" dirty="0"/>
              <a:t>The structure of an argument includes:</a:t>
            </a:r>
            <a:endParaRPr lang="en-GB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38600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8E21A3-2679-0119-2C48-8E4506DC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D5E27-62A2-F14D-FBD0-9761BF9F8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46</a:t>
            </a:fld>
            <a:endParaRPr lang="en-GB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F10D7-D1FD-B1B2-D03F-CDA31908DA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3528" y="1059583"/>
            <a:ext cx="7686377" cy="350055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GB" b="0" noProof="0" dirty="0"/>
              <a:t>Initially, it can be difficult to identify arguments from descriptions or explanations. This takes practice. </a:t>
            </a:r>
          </a:p>
          <a:p>
            <a:endParaRPr lang="en-GB" noProof="0" dirty="0"/>
          </a:p>
          <a:p>
            <a:r>
              <a:rPr lang="en-GB" b="0" noProof="0" dirty="0"/>
              <a:t>Form a pair. </a:t>
            </a:r>
            <a:endParaRPr lang="en-GB" b="0" noProof="0" dirty="0">
              <a:cs typeface="Arial"/>
            </a:endParaRPr>
          </a:p>
          <a:p>
            <a:r>
              <a:rPr lang="en-GB" b="0" noProof="0" dirty="0"/>
              <a:t>On the Find the argument handout</a:t>
            </a:r>
            <a:r>
              <a:rPr lang="en-GB" b="0" dirty="0"/>
              <a:t>, </a:t>
            </a:r>
            <a:r>
              <a:rPr lang="en-GB" b="0" noProof="0" dirty="0"/>
              <a:t>identify the arguments from descriptions or explanations. </a:t>
            </a:r>
            <a:endParaRPr lang="en-GB" b="0" noProof="0" dirty="0">
              <a:cs typeface="Arial"/>
            </a:endParaRPr>
          </a:p>
          <a:p>
            <a:endParaRPr lang="en-GB" b="0" noProof="0" dirty="0"/>
          </a:p>
          <a:p>
            <a:r>
              <a:rPr lang="en-GB" b="0" noProof="0" dirty="0"/>
              <a:t>For each argument identified, highlight the ‘claim</a:t>
            </a:r>
            <a:r>
              <a:rPr lang="en-GB" b="0" dirty="0"/>
              <a:t>’</a:t>
            </a:r>
            <a:r>
              <a:rPr lang="en-GB" b="0" noProof="0" dirty="0"/>
              <a:t>, the ‘reasoning</a:t>
            </a:r>
            <a:r>
              <a:rPr lang="en-GB" b="0" dirty="0"/>
              <a:t>’</a:t>
            </a:r>
            <a:r>
              <a:rPr lang="en-GB" b="0" noProof="0" dirty="0"/>
              <a:t> and the ‘premise or evidence’.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DAFC52-9A2C-E902-8780-AE8637582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Identify arguments (1)</a:t>
            </a:r>
          </a:p>
        </p:txBody>
      </p:sp>
    </p:spTree>
    <p:extLst>
      <p:ext uri="{BB962C8B-B14F-4D97-AF65-F5344CB8AC3E}">
        <p14:creationId xmlns:p14="http://schemas.microsoft.com/office/powerpoint/2010/main" val="1000450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95DF5-08B0-B21A-86A2-A2063DF1FB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604B1-FA27-1425-9939-C3BC4685D0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47</a:t>
            </a:fld>
            <a:endParaRPr lang="en-GB" noProof="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0D1B60-CEB0-B0A2-4225-ED5F9F8C7EF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00563" y="1621259"/>
            <a:ext cx="4362450" cy="296661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GB" b="1" noProof="0" dirty="0"/>
              <a:t>Conclusion indicator words:</a:t>
            </a:r>
            <a:endParaRPr lang="en-GB" dirty="0"/>
          </a:p>
          <a:p>
            <a:pPr lvl="1"/>
            <a:r>
              <a:rPr lang="en-GB" noProof="0" dirty="0"/>
              <a:t>Therefore</a:t>
            </a:r>
            <a:r>
              <a:rPr lang="en-GB" sz="2400" b="0" noProof="0" dirty="0"/>
              <a:t>…</a:t>
            </a:r>
            <a:endParaRPr lang="en-GB" sz="2400" b="0" dirty="0"/>
          </a:p>
          <a:p>
            <a:pPr lvl="1"/>
            <a:r>
              <a:rPr lang="en-GB" noProof="0" dirty="0"/>
              <a:t>As a result</a:t>
            </a:r>
            <a:r>
              <a:rPr lang="en-GB" sz="2400" b="0" noProof="0" dirty="0"/>
              <a:t>…</a:t>
            </a:r>
            <a:endParaRPr lang="en-GB" sz="2400" b="0" dirty="0"/>
          </a:p>
          <a:p>
            <a:pPr lvl="1"/>
            <a:r>
              <a:rPr lang="en-GB" noProof="0" dirty="0"/>
              <a:t>This indicates</a:t>
            </a:r>
            <a:r>
              <a:rPr lang="en-GB" sz="2400" b="0" noProof="0" dirty="0"/>
              <a:t>…</a:t>
            </a:r>
            <a:endParaRPr lang="en-GB" sz="2400" b="0" dirty="0"/>
          </a:p>
          <a:p>
            <a:pPr lvl="1"/>
            <a:r>
              <a:rPr lang="en-GB" noProof="0" dirty="0"/>
              <a:t>It follows that</a:t>
            </a:r>
            <a:r>
              <a:rPr lang="en-GB" sz="2400" b="0" noProof="0" dirty="0"/>
              <a:t>…</a:t>
            </a:r>
            <a:endParaRPr lang="en-GB" sz="2400" b="0" dirty="0"/>
          </a:p>
          <a:p>
            <a:pPr lvl="1"/>
            <a:r>
              <a:rPr lang="en-GB" noProof="0" dirty="0"/>
              <a:t>Consequently</a:t>
            </a:r>
            <a:r>
              <a:rPr lang="en-GB" sz="2400" b="0" noProof="0" dirty="0"/>
              <a:t>…</a:t>
            </a:r>
            <a:endParaRPr lang="en-GB" sz="2400" b="0" dirty="0"/>
          </a:p>
          <a:p>
            <a:pPr lvl="1"/>
            <a:r>
              <a:rPr lang="en-GB" noProof="0" dirty="0"/>
              <a:t>Ultimately</a:t>
            </a:r>
            <a:r>
              <a:rPr lang="en-GB" sz="2400" b="0" noProof="0" dirty="0"/>
              <a:t>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0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1DFC2-76E0-2691-6EB7-25FBF10F97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1621259"/>
            <a:ext cx="3956337" cy="296661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GB" sz="2000" noProof="0" dirty="0"/>
              <a:t>Premise indicator words:</a:t>
            </a:r>
          </a:p>
          <a:p>
            <a:pPr lvl="1">
              <a:lnSpc>
                <a:spcPct val="150000"/>
              </a:lnSpc>
            </a:pPr>
            <a:r>
              <a:rPr lang="en-GB" sz="2000" b="0" noProof="0" dirty="0"/>
              <a:t>Due to…</a:t>
            </a:r>
          </a:p>
          <a:p>
            <a:pPr lvl="1">
              <a:lnSpc>
                <a:spcPct val="150000"/>
              </a:lnSpc>
            </a:pPr>
            <a:r>
              <a:rPr lang="en-GB" sz="2000" b="0" noProof="0" dirty="0"/>
              <a:t>Since…</a:t>
            </a:r>
            <a:endParaRPr lang="en-GB" sz="2000" b="0" dirty="0"/>
          </a:p>
          <a:p>
            <a:pPr lvl="1">
              <a:lnSpc>
                <a:spcPct val="150000"/>
              </a:lnSpc>
            </a:pPr>
            <a:r>
              <a:rPr lang="en-GB" sz="2000" b="0" noProof="0" dirty="0"/>
              <a:t>Given that…</a:t>
            </a:r>
          </a:p>
          <a:p>
            <a:pPr lvl="1">
              <a:lnSpc>
                <a:spcPct val="150000"/>
              </a:lnSpc>
            </a:pPr>
            <a:r>
              <a:rPr lang="en-GB" sz="2000" b="0" noProof="0" dirty="0"/>
              <a:t>Because…</a:t>
            </a:r>
            <a:endParaRPr lang="en-GB" sz="2000" b="0" dirty="0"/>
          </a:p>
          <a:p>
            <a:pPr lvl="1">
              <a:lnSpc>
                <a:spcPct val="150000"/>
              </a:lnSpc>
            </a:pPr>
            <a:r>
              <a:rPr lang="en-GB" sz="2000" b="0" noProof="0" dirty="0"/>
              <a:t>Assuming that…</a:t>
            </a:r>
            <a:endParaRPr lang="en-GB" sz="2000" b="0" dirty="0"/>
          </a:p>
          <a:p>
            <a:pPr lvl="1">
              <a:lnSpc>
                <a:spcPct val="150000"/>
              </a:lnSpc>
            </a:pPr>
            <a:r>
              <a:rPr lang="en-GB" sz="2000" b="0" noProof="0" dirty="0"/>
              <a:t>As implied by…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AB64C8-70E4-BDB7-13A5-E710909521F1}"/>
              </a:ext>
            </a:extLst>
          </p:cNvPr>
          <p:cNvSpPr txBox="1"/>
          <p:nvPr/>
        </p:nvSpPr>
        <p:spPr>
          <a:xfrm>
            <a:off x="232950" y="882595"/>
            <a:ext cx="8178158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2400" b="0" noProof="0" dirty="0"/>
              <a:t>To help you, the tables below includes examples of words commonly found in arguments.</a:t>
            </a:r>
            <a:endParaRPr lang="en-GB" sz="2400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43E710-A305-B65A-85E2-13C43B560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Identify arguments (2)</a:t>
            </a:r>
          </a:p>
        </p:txBody>
      </p:sp>
    </p:spTree>
    <p:extLst>
      <p:ext uri="{BB962C8B-B14F-4D97-AF65-F5344CB8AC3E}">
        <p14:creationId xmlns:p14="http://schemas.microsoft.com/office/powerpoint/2010/main" val="17141832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A06271-210B-5E8E-16FE-4B351C237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F80D4A-1532-0DBF-0BE9-54CD169F3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48</a:t>
            </a:fld>
            <a:endParaRPr lang="en-GB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93ACF-D44C-68E0-D398-0794EFBA53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6970" y="843232"/>
            <a:ext cx="8433544" cy="3744643"/>
          </a:xfrm>
        </p:spPr>
        <p:txBody>
          <a:bodyPr vert="horz" lIns="0" tIns="0" rIns="0" bIns="0" rtlCol="0" anchor="t">
            <a:noAutofit/>
          </a:bodyPr>
          <a:lstStyle/>
          <a:p>
            <a:pPr>
              <a:spcBef>
                <a:spcPts val="750"/>
              </a:spcBef>
              <a:spcAft>
                <a:spcPts val="600"/>
              </a:spcAft>
            </a:pPr>
            <a:r>
              <a:rPr lang="en-GB" b="0" noProof="0" dirty="0"/>
              <a:t>Strong arguments include:</a:t>
            </a:r>
          </a:p>
          <a:p>
            <a:r>
              <a:rPr lang="en-GB" b="0" noProof="0" dirty="0"/>
              <a:t> </a:t>
            </a:r>
            <a:endParaRPr lang="en-GB" dirty="0"/>
          </a:p>
          <a:p>
            <a:pPr marL="358775" lvl="1" indent="-349250"/>
            <a:r>
              <a:rPr lang="en-GB" sz="2400" b="0" noProof="0" dirty="0">
                <a:solidFill>
                  <a:srgbClr val="001D35"/>
                </a:solidFill>
              </a:rPr>
              <a:t>a clearly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 communicated </a:t>
            </a:r>
            <a:r>
              <a:rPr lang="en-GB" sz="2400" b="0" noProof="0" dirty="0">
                <a:solidFill>
                  <a:srgbClr val="001D35"/>
                </a:solidFill>
              </a:rPr>
              <a:t>logical claim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 or </a:t>
            </a:r>
            <a:r>
              <a:rPr lang="en-GB" sz="2400" b="0" noProof="0" dirty="0">
                <a:solidFill>
                  <a:srgbClr val="001D35"/>
                </a:solidFill>
              </a:rPr>
              <a:t>conclusion</a:t>
            </a:r>
            <a:endParaRPr lang="en-GB" sz="2400" dirty="0">
              <a:solidFill>
                <a:srgbClr val="001D35"/>
              </a:solidFill>
              <a:cs typeface="Arial"/>
            </a:endParaRPr>
          </a:p>
          <a:p>
            <a:pPr marL="358775" lvl="1" indent="-349250"/>
            <a:r>
              <a:rPr lang="en-GB" sz="2400" b="0" noProof="0" dirty="0">
                <a:solidFill>
                  <a:srgbClr val="001D35"/>
                </a:solidFill>
              </a:rPr>
              <a:t>supporting 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strong </a:t>
            </a:r>
            <a:r>
              <a:rPr lang="en-GB" sz="2400" b="0" noProof="0" dirty="0">
                <a:solidFill>
                  <a:srgbClr val="001D35"/>
                </a:solidFill>
              </a:rPr>
              <a:t>and credible 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evidence</a:t>
            </a:r>
            <a:endParaRPr lang="en-GB" sz="2400" dirty="0">
              <a:solidFill>
                <a:srgbClr val="001D35"/>
              </a:solidFill>
              <a:cs typeface="Arial"/>
            </a:endParaRPr>
          </a:p>
          <a:p>
            <a:pPr marL="358775" lvl="1" indent="-349250"/>
            <a:r>
              <a:rPr lang="en-GB" sz="2400" b="0" noProof="0" dirty="0">
                <a:solidFill>
                  <a:srgbClr val="001D35"/>
                </a:solidFill>
              </a:rPr>
              <a:t>clear and accurate language without 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ambiguity</a:t>
            </a:r>
            <a:r>
              <a:rPr lang="en-GB" sz="2400" b="0" noProof="0" dirty="0">
                <a:solidFill>
                  <a:srgbClr val="001D35"/>
                </a:solidFill>
              </a:rPr>
              <a:t> 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and jargon</a:t>
            </a:r>
            <a:endParaRPr lang="en-GB" sz="2400" dirty="0">
              <a:solidFill>
                <a:srgbClr val="001D35"/>
              </a:solidFill>
              <a:cs typeface="Arial"/>
            </a:endParaRPr>
          </a:p>
          <a:p>
            <a:pPr marL="358775" lvl="1" indent="-349250"/>
            <a:r>
              <a:rPr lang="en-GB" sz="2400" b="0" noProof="0" dirty="0">
                <a:solidFill>
                  <a:srgbClr val="001D35"/>
                </a:solidFill>
              </a:rPr>
              <a:t>sufficient detail to counter arguments and potential              weaknesses </a:t>
            </a:r>
            <a:endParaRPr lang="en-GB" sz="2400" dirty="0">
              <a:solidFill>
                <a:srgbClr val="001D35"/>
              </a:solidFill>
              <a:cs typeface="Arial"/>
            </a:endParaRPr>
          </a:p>
          <a:p>
            <a:pPr marL="358775" lvl="1" indent="-349250"/>
            <a:r>
              <a:rPr lang="en-GB" sz="2400" b="0" noProof="0" dirty="0">
                <a:solidFill>
                  <a:srgbClr val="001D35"/>
                </a:solidFill>
              </a:rPr>
              <a:t>sound, logical and valid 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reasoning</a:t>
            </a:r>
            <a:endParaRPr lang="en-GB" sz="2400" dirty="0">
              <a:solidFill>
                <a:srgbClr val="001D35"/>
              </a:solidFill>
              <a:cs typeface="Arial"/>
            </a:endParaRPr>
          </a:p>
          <a:p>
            <a:pPr marL="358775" lvl="1" indent="-349250"/>
            <a:r>
              <a:rPr lang="en-GB" sz="2400" b="0" noProof="0" dirty="0">
                <a:solidFill>
                  <a:srgbClr val="001D35"/>
                </a:solidFill>
              </a:rPr>
              <a:t>no 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fallacies, bias </a:t>
            </a:r>
            <a:r>
              <a:rPr lang="en-GB" sz="2400" b="0" noProof="0" dirty="0">
                <a:solidFill>
                  <a:srgbClr val="001D35"/>
                </a:solidFill>
              </a:rPr>
              <a:t>or 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illogical reasoning</a:t>
            </a:r>
            <a:r>
              <a:rPr lang="en-GB" sz="2400" b="0" noProof="0" dirty="0">
                <a:solidFill>
                  <a:srgbClr val="001D35"/>
                </a:solidFill>
              </a:rPr>
              <a:t>.</a:t>
            </a:r>
            <a:r>
              <a:rPr lang="en-GB" sz="2400" b="0" i="0" noProof="0" dirty="0">
                <a:solidFill>
                  <a:srgbClr val="001D35"/>
                </a:solidFill>
                <a:effectLst/>
              </a:rPr>
              <a:t> </a:t>
            </a:r>
            <a:endParaRPr lang="en-GB" sz="2400" b="0" i="0" noProof="0" dirty="0">
              <a:solidFill>
                <a:srgbClr val="001D35"/>
              </a:solidFill>
              <a:effectLst/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713EDE-3837-1000-3DC6-A95C32FF8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noProof="0" dirty="0">
                <a:solidFill>
                  <a:srgbClr val="001D35"/>
                </a:solidFill>
              </a:rPr>
              <a:t>Constructs of strong arguments</a:t>
            </a:r>
            <a:br>
              <a:rPr lang="en-GB" noProof="0" dirty="0">
                <a:solidFill>
                  <a:srgbClr val="001D35"/>
                </a:solidFill>
              </a:rPr>
            </a:b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661900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A6EFE-B7A9-E421-3488-35BCB1C3A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B1544B-90E4-3814-407F-841DE2A0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EDC4EB-AEF4-1788-CCC0-0607067A6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49</a:t>
            </a:fld>
            <a:endParaRPr lang="en-GB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6A44D-07F9-69E5-2633-0CC1642E6D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6969" y="843232"/>
            <a:ext cx="7719581" cy="3744643"/>
          </a:xfrm>
        </p:spPr>
        <p:txBody>
          <a:bodyPr vert="horz" lIns="0" tIns="0" rIns="0" bIns="0" rtlCol="0" anchor="t">
            <a:noAutofit/>
          </a:bodyPr>
          <a:lstStyle/>
          <a:p>
            <a:pPr>
              <a:spcBef>
                <a:spcPts val="750"/>
              </a:spcBef>
              <a:spcAft>
                <a:spcPts val="600"/>
              </a:spcAft>
            </a:pPr>
            <a:r>
              <a:rPr lang="en-GB" b="0" dirty="0"/>
              <a:t>Weak</a:t>
            </a:r>
            <a:r>
              <a:rPr lang="en-GB" b="0" noProof="0" dirty="0"/>
              <a:t> arguments include:</a:t>
            </a:r>
          </a:p>
          <a:p>
            <a:r>
              <a:rPr lang="en-GB" b="0" noProof="0" dirty="0"/>
              <a:t> </a:t>
            </a:r>
            <a:endParaRPr lang="en-GB" dirty="0"/>
          </a:p>
          <a:p>
            <a:pPr marL="358775" lvl="1" indent="-349250"/>
            <a:r>
              <a:rPr lang="en-GB" sz="2400" dirty="0">
                <a:solidFill>
                  <a:srgbClr val="001D35"/>
                </a:solidFill>
              </a:rPr>
              <a:t>p</a:t>
            </a:r>
            <a:r>
              <a:rPr lang="en-GB" sz="2400" b="0" noProof="0" dirty="0">
                <a:solidFill>
                  <a:srgbClr val="001D35"/>
                </a:solidFill>
              </a:rPr>
              <a:t>oor </a:t>
            </a:r>
            <a:r>
              <a:rPr lang="en-GB" sz="2400" dirty="0">
                <a:cs typeface="Arial"/>
              </a:rPr>
              <a:t>links between the premise, evidence and conclusion</a:t>
            </a:r>
          </a:p>
          <a:p>
            <a:pPr marL="358775" lvl="1" indent="-349250"/>
            <a:r>
              <a:rPr lang="en-GB" sz="2400" dirty="0">
                <a:cs typeface="Arial"/>
              </a:rPr>
              <a:t>illogical, false and inaccurate information</a:t>
            </a:r>
          </a:p>
          <a:p>
            <a:pPr marL="358775" lvl="1" indent="-349250"/>
            <a:r>
              <a:rPr lang="en-GB" sz="2400" b="0" dirty="0">
                <a:cs typeface="Arial"/>
              </a:rPr>
              <a:t>biased perspectives</a:t>
            </a:r>
          </a:p>
          <a:p>
            <a:pPr marL="358775" lvl="1" indent="-349250"/>
            <a:r>
              <a:rPr lang="en-GB" sz="2400" b="0" dirty="0">
                <a:cs typeface="Arial"/>
              </a:rPr>
              <a:t>inclusion of logical fallacies. </a:t>
            </a:r>
            <a:endParaRPr lang="en-GB" sz="2400" dirty="0"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99B32A-62EC-A9C1-DBB2-9E87F66BD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1"/>
            <a:ext cx="8437563" cy="593332"/>
          </a:xfrm>
        </p:spPr>
        <p:txBody>
          <a:bodyPr>
            <a:noAutofit/>
          </a:bodyPr>
          <a:lstStyle/>
          <a:p>
            <a:r>
              <a:rPr lang="en-GB" noProof="0" dirty="0">
                <a:solidFill>
                  <a:srgbClr val="001D35"/>
                </a:solidFill>
              </a:rPr>
              <a:t>Constructs of weak arguments</a:t>
            </a:r>
            <a:br>
              <a:rPr lang="en-GB" noProof="0" dirty="0">
                <a:solidFill>
                  <a:srgbClr val="001D35"/>
                </a:solidFill>
              </a:rPr>
            </a:b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10959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noProof="0" dirty="0"/>
              <a:t>Importance of critical </a:t>
            </a:r>
            <a:r>
              <a:rPr lang="en-GB" dirty="0"/>
              <a:t>t</a:t>
            </a:r>
            <a:r>
              <a:rPr lang="en-GB" sz="3600" noProof="0" dirty="0"/>
              <a:t>hinking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noProof="0" dirty="0"/>
              <a:t>Good </a:t>
            </a:r>
            <a:r>
              <a:rPr lang="en-GB" dirty="0"/>
              <a:t>c</a:t>
            </a:r>
            <a:r>
              <a:rPr lang="en-GB" sz="2400" noProof="0" dirty="0"/>
              <a:t>ritical </a:t>
            </a:r>
            <a:r>
              <a:rPr lang="en-GB" dirty="0"/>
              <a:t>t</a:t>
            </a:r>
            <a:r>
              <a:rPr lang="en-GB" sz="2400" noProof="0" dirty="0"/>
              <a:t>hinking makes us reflect on and often challenge the information we have been given.</a:t>
            </a:r>
          </a:p>
          <a:p>
            <a:pPr>
              <a:lnSpc>
                <a:spcPct val="100000"/>
              </a:lnSpc>
            </a:pPr>
            <a:endParaRPr lang="en-GB" noProof="0" dirty="0"/>
          </a:p>
          <a:p>
            <a:pPr>
              <a:lnSpc>
                <a:spcPct val="100000"/>
              </a:lnSpc>
            </a:pPr>
            <a:r>
              <a:rPr lang="en-GB" sz="2400" noProof="0" dirty="0"/>
              <a:t>It can lead to significant leaps in understanding and changes in perception. </a:t>
            </a:r>
            <a:r>
              <a:rPr lang="en-GB" sz="2400" dirty="0"/>
              <a:t>C</a:t>
            </a:r>
            <a:r>
              <a:rPr lang="en-GB" noProof="0" dirty="0"/>
              <a:t>reative and innovative solutions are often needed to solve problems. </a:t>
            </a:r>
            <a:r>
              <a:rPr lang="en-GB" sz="2400" noProof="0" dirty="0"/>
              <a:t>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Critical thinking builds self-empowerment and confidence. </a:t>
            </a:r>
            <a:endParaRPr lang="en-GB" noProof="0" dirty="0"/>
          </a:p>
          <a:p>
            <a:endParaRPr lang="en-GB" noProof="0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</a:t>
            </a:fld>
            <a:endParaRPr lang="en-GB" noProof="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90347376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16BB8-0E9A-F4EB-35DF-3702BA828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7F5B6-71B3-3D5B-E1FF-4BB9A32AD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7182F4-0A12-22DB-C95D-9495F1588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50</a:t>
            </a:fld>
            <a:endParaRPr lang="en-GB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70763F-7709-2343-D84E-8FC108FB7A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19" y="986400"/>
            <a:ext cx="7705031" cy="3601475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GB" b="0" noProof="0" dirty="0"/>
              <a:t>Logical fallacies, false premises and false conclusions are common weaknesses. </a:t>
            </a:r>
            <a:endParaRPr lang="en-GB" b="0" noProof="0" dirty="0">
              <a:cs typeface="Arial"/>
            </a:endParaRPr>
          </a:p>
          <a:p>
            <a:endParaRPr lang="en-GB" b="0" noProof="0" dirty="0">
              <a:cs typeface="Arial"/>
            </a:endParaRPr>
          </a:p>
          <a:p>
            <a:r>
              <a:rPr lang="en-GB" b="0" noProof="0" dirty="0"/>
              <a:t>These are often used to influence and persuade. </a:t>
            </a:r>
            <a:endParaRPr lang="en-GB" b="0" noProof="0" dirty="0">
              <a:cs typeface="Arial"/>
            </a:endParaRPr>
          </a:p>
          <a:p>
            <a:endParaRPr lang="en-GB" b="0" noProof="0" dirty="0"/>
          </a:p>
          <a:p>
            <a:r>
              <a:rPr lang="en-GB" b="0" noProof="0" dirty="0"/>
              <a:t>We will look at a few examples of these to help you begin to recognise common fallacies and weak arguments.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2EEB31-DF08-7BCB-4577-1A2EAE52D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Logical fallacies </a:t>
            </a:r>
          </a:p>
        </p:txBody>
      </p:sp>
    </p:spTree>
    <p:extLst>
      <p:ext uri="{BB962C8B-B14F-4D97-AF65-F5344CB8AC3E}">
        <p14:creationId xmlns:p14="http://schemas.microsoft.com/office/powerpoint/2010/main" val="58819371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2D9B2-DA6E-1D46-B39C-9E21DB3D9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197A46-9C26-1851-2622-46239ABDE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51</a:t>
            </a:fld>
            <a:endParaRPr lang="en-GB" noProof="0" dirty="0"/>
          </a:p>
        </p:txBody>
      </p:sp>
      <p:pic>
        <p:nvPicPr>
          <p:cNvPr id="6" name="Picture 5" descr="Twelve possible fallacies - this is a replica of the handout in the materials for lesson three.">
            <a:extLst>
              <a:ext uri="{FF2B5EF4-FFF2-40B4-BE49-F238E27FC236}">
                <a16:creationId xmlns:a16="http://schemas.microsoft.com/office/drawing/2014/main" id="{711663F6-713D-8841-440D-1A43F48DD3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144" y="1174877"/>
            <a:ext cx="3821950" cy="2295999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E69A1-3643-3BFA-CDD6-92FC553F5B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2148" y="947655"/>
            <a:ext cx="5093556" cy="3640220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r>
              <a:rPr lang="en-GB" b="0" noProof="0" dirty="0"/>
              <a:t>A logical fallacy is an error in reasoning which can invalidate an argument.  </a:t>
            </a:r>
          </a:p>
          <a:p>
            <a:endParaRPr lang="en-GB" b="0" noProof="0" dirty="0"/>
          </a:p>
          <a:p>
            <a:r>
              <a:rPr lang="en-GB" b="0" noProof="0" dirty="0"/>
              <a:t>Form pairs. </a:t>
            </a:r>
          </a:p>
          <a:p>
            <a:endParaRPr lang="en-GB" noProof="0" dirty="0">
              <a:cs typeface="Arial"/>
            </a:endParaRPr>
          </a:p>
          <a:p>
            <a:r>
              <a:rPr lang="en-GB" b="0" noProof="0" dirty="0">
                <a:cs typeface="Arial"/>
              </a:rPr>
              <a:t>Discuss the examples of logical fallacies from the handout and </a:t>
            </a:r>
            <a:r>
              <a:rPr lang="en-GB" b="0" noProof="0" dirty="0"/>
              <a:t>identify the category they fit into from the logical fallacies overview. </a:t>
            </a:r>
            <a:endParaRPr lang="en-GB" b="0" noProof="0" dirty="0"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A384D5-A714-C8FF-10D3-6F9D26742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Logical fallacies exercise</a:t>
            </a:r>
          </a:p>
        </p:txBody>
      </p:sp>
    </p:spTree>
    <p:extLst>
      <p:ext uri="{BB962C8B-B14F-4D97-AF65-F5344CB8AC3E}">
        <p14:creationId xmlns:p14="http://schemas.microsoft.com/office/powerpoint/2010/main" val="22470517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1D38D7-7A46-6EB3-7672-0E26DB715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BAEB3-8CCE-C32E-3599-D17EA3A08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52</a:t>
            </a:fld>
            <a:endParaRPr lang="en-GB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D84871-0A39-906A-6FB1-FCA0D4F073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19" y="986400"/>
            <a:ext cx="7705031" cy="3601475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r>
              <a:rPr lang="en-GB" b="0" noProof="0" dirty="0"/>
              <a:t>Now that we have looked at the components of strong and weak arguments, you will experiment with producing some of your own. </a:t>
            </a:r>
          </a:p>
          <a:p>
            <a:endParaRPr lang="en-GB" noProof="0" dirty="0"/>
          </a:p>
          <a:p>
            <a:r>
              <a:rPr lang="en-GB" b="0" noProof="0" dirty="0"/>
              <a:t>Using the Mix and match arguments handout, select any combination of words and create at least three structured arguments. </a:t>
            </a:r>
            <a:endParaRPr lang="en-GB" b="0" noProof="0" dirty="0">
              <a:cs typeface="Arial"/>
            </a:endParaRPr>
          </a:p>
          <a:p>
            <a:endParaRPr lang="en-GB" b="0" noProof="0" dirty="0"/>
          </a:p>
          <a:p>
            <a:r>
              <a:rPr lang="en-GB" b="0" noProof="0" dirty="0"/>
              <a:t>Working in pairs, choose two of your arguments and discuss how they could be improved further. </a:t>
            </a:r>
            <a:endParaRPr lang="en-GB" b="0" noProof="0" dirty="0">
              <a:cs typeface="Arial"/>
            </a:endParaRPr>
          </a:p>
          <a:p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11B29B-4EA5-25E3-5CFC-8A865D90A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Creating arguments</a:t>
            </a:r>
          </a:p>
        </p:txBody>
      </p:sp>
    </p:spTree>
    <p:extLst>
      <p:ext uri="{BB962C8B-B14F-4D97-AF65-F5344CB8AC3E}">
        <p14:creationId xmlns:p14="http://schemas.microsoft.com/office/powerpoint/2010/main" val="343126930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CDF067-F510-62F3-7137-0F1D5B524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75B94F-29D6-DDAF-32E3-A6F299ED2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53</a:t>
            </a:fld>
            <a:endParaRPr lang="en-GB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69B02-DA31-171A-AC60-FA0F5B3567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1468" y="781697"/>
            <a:ext cx="8631545" cy="382077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b="0" noProof="0" dirty="0"/>
              <a:t>Follow the links to the two web articles on bovine TB. </a:t>
            </a:r>
            <a:endParaRPr lang="en-GB" b="0" noProof="0" dirty="0">
              <a:cs typeface="Arial"/>
            </a:endParaRPr>
          </a:p>
          <a:p>
            <a:r>
              <a:rPr lang="en-GB" b="0" noProof="0" dirty="0"/>
              <a:t>Using highlighter pens, identify the following elements of arguments from the articles:</a:t>
            </a:r>
            <a:endParaRPr lang="en-GB" b="0" dirty="0">
              <a:cs typeface="Arial"/>
            </a:endParaRPr>
          </a:p>
          <a:p>
            <a:pPr lvl="1"/>
            <a:r>
              <a:rPr lang="en-GB" sz="2400" b="0" noProof="0" dirty="0"/>
              <a:t>effective and logical reasoning</a:t>
            </a:r>
            <a:endParaRPr lang="en-GB" sz="2400" dirty="0">
              <a:cs typeface="Arial"/>
            </a:endParaRPr>
          </a:p>
          <a:p>
            <a:pPr lvl="1"/>
            <a:r>
              <a:rPr lang="en-GB" sz="2400" b="0" noProof="0" dirty="0"/>
              <a:t>biased reasoning</a:t>
            </a:r>
            <a:endParaRPr lang="en-GB" sz="2400" dirty="0">
              <a:cs typeface="Arial"/>
            </a:endParaRPr>
          </a:p>
          <a:p>
            <a:pPr lvl="1"/>
            <a:r>
              <a:rPr lang="en-GB" sz="2400" b="0" noProof="0" dirty="0"/>
              <a:t>conclusions and claims</a:t>
            </a:r>
            <a:endParaRPr lang="en-GB" sz="2400" dirty="0">
              <a:cs typeface="Arial"/>
            </a:endParaRPr>
          </a:p>
          <a:p>
            <a:pPr lvl="1"/>
            <a:r>
              <a:rPr lang="en-GB" sz="2400" b="0" noProof="0" dirty="0"/>
              <a:t>any logical fallacies</a:t>
            </a:r>
            <a:endParaRPr lang="en-GB" sz="2400" dirty="0">
              <a:cs typeface="Arial"/>
            </a:endParaRPr>
          </a:p>
          <a:p>
            <a:pPr lvl="1"/>
            <a:r>
              <a:rPr lang="en-GB" sz="2400" b="0" noProof="0" dirty="0"/>
              <a:t>evidence and premises.</a:t>
            </a:r>
            <a:endParaRPr lang="en-GB" sz="2400" noProof="0" dirty="0"/>
          </a:p>
          <a:p>
            <a:r>
              <a:rPr lang="en-GB" b="0" noProof="0" dirty="0"/>
              <a:t>Discuss the differences in the two articles. Identify examples of the strongest elements of the arguments.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361D2E-CF78-5D5E-7381-EE5034E08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194337"/>
            <a:ext cx="8437563" cy="580363"/>
          </a:xfrm>
        </p:spPr>
        <p:txBody>
          <a:bodyPr>
            <a:normAutofit/>
          </a:bodyPr>
          <a:lstStyle/>
          <a:p>
            <a:r>
              <a:rPr lang="en-GB" noProof="0" dirty="0"/>
              <a:t>Arguments article task</a:t>
            </a:r>
          </a:p>
        </p:txBody>
      </p:sp>
    </p:spTree>
    <p:extLst>
      <p:ext uri="{BB962C8B-B14F-4D97-AF65-F5344CB8AC3E}">
        <p14:creationId xmlns:p14="http://schemas.microsoft.com/office/powerpoint/2010/main" val="300185226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377A9-9621-1D71-17CC-0CC0799318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FD05B7-73FC-6ADF-6463-141D03A2AA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54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AC7E1F-EDB9-30C6-5C46-DBF8453DD1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550" cy="3601574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Effective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 requires us to recognise arguments. </a:t>
            </a:r>
          </a:p>
          <a:p>
            <a:endParaRPr lang="en-GB" noProof="0" dirty="0">
              <a:cs typeface="Arial"/>
            </a:endParaRPr>
          </a:p>
          <a:p>
            <a:r>
              <a:rPr lang="en-GB" dirty="0"/>
              <a:t>Understanding the structure of arguments helps us to:</a:t>
            </a:r>
            <a:endParaRPr lang="en-GB" noProof="0" dirty="0">
              <a:cs typeface="Arial"/>
            </a:endParaRPr>
          </a:p>
          <a:p>
            <a:pPr lvl="1"/>
            <a:r>
              <a:rPr lang="en-GB" noProof="0" dirty="0"/>
              <a:t>present accurate information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u</a:t>
            </a:r>
            <a:r>
              <a:rPr lang="en-GB" sz="2400" noProof="0" dirty="0"/>
              <a:t>ncover whether conclusions are based on truth or </a:t>
            </a:r>
            <a:r>
              <a:rPr lang="en-GB" noProof="0" dirty="0"/>
              <a:t>false beliefs or supposition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r</a:t>
            </a:r>
            <a:r>
              <a:rPr lang="en-GB" sz="2400" noProof="0" dirty="0"/>
              <a:t>ecognise </a:t>
            </a:r>
            <a:r>
              <a:rPr lang="en-GB" noProof="0" dirty="0"/>
              <a:t>when someone is trying to manipulate us.</a:t>
            </a:r>
            <a:r>
              <a:rPr lang="en-GB" sz="2400" noProof="0" dirty="0"/>
              <a:t>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noProof="0" dirty="0">
              <a:cs typeface="Arial"/>
            </a:endParaRPr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96EF5A-0E14-AF57-5B86-A09AF45F0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Summary of lesson 3</a:t>
            </a:r>
          </a:p>
        </p:txBody>
      </p:sp>
    </p:spTree>
    <p:extLst>
      <p:ext uri="{BB962C8B-B14F-4D97-AF65-F5344CB8AC3E}">
        <p14:creationId xmlns:p14="http://schemas.microsoft.com/office/powerpoint/2010/main" val="179595594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17081-53E0-CF2D-05BA-99CE91E688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7BB0AC-F7A5-11D0-2C53-022791E379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55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484BB-31C5-996E-756C-A101AD1684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376" cy="3601574"/>
          </a:xfrm>
        </p:spPr>
        <p:txBody>
          <a:bodyPr/>
          <a:lstStyle/>
          <a:p>
            <a:r>
              <a:rPr lang="en-GB" noProof="0" dirty="0">
                <a:cs typeface="Arial"/>
              </a:rPr>
              <a:t>Continue to develop your skills and knowledge by exploring arguments and opinions in the press. </a:t>
            </a:r>
            <a:endParaRPr lang="en-GB" noProof="0" dirty="0"/>
          </a:p>
          <a:p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53CC9F-0404-5418-9BB8-CE2D647A1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 lesson 3</a:t>
            </a:r>
          </a:p>
        </p:txBody>
      </p:sp>
    </p:spTree>
    <p:extLst>
      <p:ext uri="{BB962C8B-B14F-4D97-AF65-F5344CB8AC3E}">
        <p14:creationId xmlns:p14="http://schemas.microsoft.com/office/powerpoint/2010/main" val="298501984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Getting the facts right and creative </a:t>
            </a:r>
            <a:r>
              <a:rPr lang="en-GB" dirty="0"/>
              <a:t>t</a:t>
            </a:r>
            <a:r>
              <a:rPr lang="en-GB" noProof="0" dirty="0"/>
              <a:t>hinking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622109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97B9E2-C8B4-5C2B-9505-E99CB61EF4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55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Questions:</a:t>
            </a:r>
          </a:p>
          <a:p>
            <a:endParaRPr lang="en-GB" i="1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What is meant by getting the facts right?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Why is this type of attention to detail important in animal care?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Can you think of an example of when getting a fact wrong or overlooking a specific detail could negatively impact the wellbeing of an animal?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6743AD-CFF2-C007-FD22-7FE6DEE403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57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167D7-A089-F649-6061-761ACE2458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7B018FB-547E-62DB-17F1-9DF947F3B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Starter task lesson 4</a:t>
            </a:r>
          </a:p>
        </p:txBody>
      </p:sp>
    </p:spTree>
    <p:extLst>
      <p:ext uri="{BB962C8B-B14F-4D97-AF65-F5344CB8AC3E}">
        <p14:creationId xmlns:p14="http://schemas.microsoft.com/office/powerpoint/2010/main" val="298671713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58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376" cy="3601574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noProof="0" dirty="0">
                <a:cs typeface="Arial"/>
              </a:rPr>
              <a:t>To develop an inquiring mind.</a:t>
            </a:r>
          </a:p>
          <a:p>
            <a:pPr lvl="1"/>
            <a:r>
              <a:rPr lang="en-GB" noProof="0" dirty="0">
                <a:cs typeface="Arial"/>
              </a:rPr>
              <a:t>To understand how to use questioning effectively.</a:t>
            </a:r>
          </a:p>
          <a:p>
            <a:pPr lvl="1"/>
            <a:r>
              <a:rPr lang="en-GB" noProof="0" dirty="0">
                <a:cs typeface="Arial"/>
              </a:rPr>
              <a:t>To gain an awareness of active listening and attention to detail. </a:t>
            </a:r>
          </a:p>
          <a:p>
            <a:pPr lvl="1"/>
            <a:r>
              <a:rPr lang="en-GB" noProof="0" dirty="0">
                <a:cs typeface="Arial"/>
              </a:rPr>
              <a:t>To learn techniques needed to improve your attention to detail.</a:t>
            </a:r>
          </a:p>
          <a:p>
            <a:endParaRPr lang="en-GB" noProof="0" dirty="0">
              <a:solidFill>
                <a:srgbClr val="E51C41"/>
              </a:solidFill>
              <a:highlight>
                <a:srgbClr val="FFFF00"/>
              </a:highlight>
              <a:cs typeface="Arial"/>
            </a:endParaRPr>
          </a:p>
          <a:p>
            <a:endParaRPr lang="en-GB" noProof="0" dirty="0">
              <a:solidFill>
                <a:srgbClr val="000000"/>
              </a:solidFill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GB" sz="2400" noProof="0" dirty="0">
                <a:solidFill>
                  <a:srgbClr val="E51C41"/>
                </a:solidFill>
              </a:rPr>
              <a:t> 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noProof="0" dirty="0"/>
              <a:t>Learning outcomes </a:t>
            </a:r>
            <a:r>
              <a:rPr lang="en-GB" noProof="0" dirty="0"/>
              <a:t>lesson 4</a:t>
            </a:r>
            <a:endParaRPr lang="en-GB" sz="3600" noProof="0" dirty="0"/>
          </a:p>
        </p:txBody>
      </p:sp>
    </p:spTree>
    <p:extLst>
      <p:ext uri="{BB962C8B-B14F-4D97-AF65-F5344CB8AC3E}">
        <p14:creationId xmlns:p14="http://schemas.microsoft.com/office/powerpoint/2010/main" val="402573509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59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550" cy="3601574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buNone/>
            </a:pPr>
            <a:r>
              <a:rPr lang="en-GB" noProof="0" dirty="0"/>
              <a:t>In animal care, it is important that we show great attention to detail and that the facts we obtain are accurate.</a:t>
            </a:r>
            <a:endParaRPr lang="en-GB" sz="2400" noProof="0" dirty="0">
              <a:cs typeface="Arial"/>
            </a:endParaRPr>
          </a:p>
          <a:p>
            <a:pPr marL="269875" lvl="1" indent="-269875"/>
            <a:endParaRPr lang="en-GB" noProof="0" dirty="0">
              <a:cs typeface="Arial"/>
            </a:endParaRPr>
          </a:p>
          <a:p>
            <a:pPr marL="0" lvl="1" indent="0">
              <a:buNone/>
            </a:pPr>
            <a:r>
              <a:rPr lang="en-GB" noProof="0" dirty="0">
                <a:cs typeface="Arial"/>
              </a:rPr>
              <a:t>Errors and mistakes can negatively impact the health and wellbeing of the animals in our care.</a:t>
            </a:r>
          </a:p>
          <a:p>
            <a:pPr marL="269875" lvl="1" indent="-269875"/>
            <a:endParaRPr lang="en-GB" noProof="0" dirty="0">
              <a:cs typeface="Arial"/>
            </a:endParaRPr>
          </a:p>
          <a:p>
            <a:pPr marL="269875" lvl="1" indent="-269875"/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noProof="0" dirty="0"/>
              <a:t>Introduction lesson 4</a:t>
            </a:r>
            <a:endParaRPr lang="en-GB" sz="3600" noProof="0" dirty="0"/>
          </a:p>
        </p:txBody>
      </p:sp>
    </p:spTree>
    <p:extLst>
      <p:ext uri="{BB962C8B-B14F-4D97-AF65-F5344CB8AC3E}">
        <p14:creationId xmlns:p14="http://schemas.microsoft.com/office/powerpoint/2010/main" val="3586146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F6849-ABE1-5DFE-1F21-EE2057922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F4EEE6-5BEE-D3AF-0B68-3E96745F5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Critical thinking – when is it used (1)?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51170D-2EE0-09ED-4F45-5BE79C5CE01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425"/>
            <a:ext cx="8048763" cy="3779837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In a business, critical </a:t>
            </a:r>
            <a:r>
              <a:rPr lang="en-GB" dirty="0"/>
              <a:t>t</a:t>
            </a:r>
            <a:r>
              <a:rPr lang="en-GB" noProof="0" dirty="0"/>
              <a:t>hinking is essential </a:t>
            </a:r>
            <a:r>
              <a:rPr lang="en-GB" dirty="0"/>
              <a:t>for</a:t>
            </a:r>
            <a:r>
              <a:rPr lang="en-GB" noProof="0" dirty="0"/>
              <a:t> making good decisions, taking appropriate actions and solving problems. </a:t>
            </a:r>
          </a:p>
          <a:p>
            <a:endParaRPr lang="en-GB" noProof="0" dirty="0"/>
          </a:p>
          <a:p>
            <a:r>
              <a:rPr lang="en-GB" noProof="0" dirty="0"/>
              <a:t>Some examples include: </a:t>
            </a:r>
            <a:endParaRPr lang="en-GB" dirty="0"/>
          </a:p>
          <a:p>
            <a:pPr lvl="1"/>
            <a:r>
              <a:rPr lang="en-GB" noProof="0" dirty="0"/>
              <a:t>choosing between feed suppliers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selecting preventative medicines and treatments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deciding when to euthanise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deciding when to buy or sell stock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changing health care routines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recruiting new staff.</a:t>
            </a:r>
            <a:endParaRPr lang="en-GB" noProof="0" dirty="0">
              <a:cs typeface="Arial"/>
            </a:endParaRP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5ACD2-20EB-8D3A-3144-AEADA80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6510013-C603-B159-3C9E-627B23F208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6723666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07FC4-8A91-2BED-7860-C1D50A2845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ECEB76-7908-6249-A9BB-A7CB720AB6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60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4467B-931B-3FD1-EF40-3C5201E0AB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999" y="987424"/>
            <a:ext cx="8436513" cy="360054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ea typeface="+mn-lt"/>
                <a:cs typeface="+mn-lt"/>
              </a:rPr>
              <a:t>Watch the following video on placing an intravenous canula and note as many details as you can of the process. </a:t>
            </a:r>
          </a:p>
          <a:p>
            <a:endParaRPr lang="en-GB" dirty="0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Watch:</a:t>
            </a:r>
            <a:r>
              <a:rPr lang="en-GB" noProof="0" dirty="0">
                <a:ea typeface="+mn-lt"/>
                <a:cs typeface="+mn-lt"/>
              </a:rPr>
              <a:t> </a:t>
            </a:r>
            <a:r>
              <a:rPr lang="en-GB" noProof="0" dirty="0">
                <a:latin typeface="Arial"/>
                <a:ea typeface="Roboto"/>
                <a:cs typeface="Arial"/>
                <a:hlinkClick r:id="rId2"/>
              </a:rPr>
              <a:t>how to place an intravenous (IV) catheter</a:t>
            </a:r>
            <a:endParaRPr lang="en-GB" noProof="0" dirty="0">
              <a:latin typeface="Arial"/>
              <a:cs typeface="Arial"/>
            </a:endParaRP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Reflective questions:</a:t>
            </a:r>
          </a:p>
          <a:p>
            <a:pPr lvl="1"/>
            <a:r>
              <a:rPr lang="en-GB" dirty="0">
                <a:cs typeface="Arial"/>
              </a:rPr>
              <a:t>W</a:t>
            </a:r>
            <a:r>
              <a:rPr lang="en-GB" noProof="0" dirty="0">
                <a:cs typeface="Arial"/>
              </a:rPr>
              <a:t>hat techniques did you use to ensure you noted as many details as possible?</a:t>
            </a:r>
          </a:p>
          <a:p>
            <a:pPr lvl="1"/>
            <a:r>
              <a:rPr lang="en-GB" dirty="0">
                <a:cs typeface="Arial"/>
              </a:rPr>
              <a:t>I</a:t>
            </a:r>
            <a:r>
              <a:rPr lang="en-GB" noProof="0" dirty="0">
                <a:cs typeface="Arial"/>
              </a:rPr>
              <a:t>s there anything else that you could do to ensure that you get the details correct?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FEC4BE-B9C4-2796-6011-B3D610003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Activity: video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3484904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6DB46-2CD4-6106-1613-961574EDD0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5AE040-0B8A-ABCF-739E-227A7F83D0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61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2B770C-218F-8931-1E4C-41DE8FB201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77950"/>
            <a:ext cx="7722550" cy="3210024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dirty="0">
                <a:cs typeface="Arial"/>
              </a:rPr>
              <a:t>B</a:t>
            </a:r>
            <a:r>
              <a:rPr lang="en-GB" noProof="0" dirty="0">
                <a:cs typeface="Arial"/>
              </a:rPr>
              <a:t>reak down complex tasks.</a:t>
            </a:r>
          </a:p>
          <a:p>
            <a:pPr lvl="1"/>
            <a:r>
              <a:rPr lang="en-GB" dirty="0">
                <a:cs typeface="Arial"/>
              </a:rPr>
              <a:t>U</a:t>
            </a:r>
            <a:r>
              <a:rPr lang="en-GB" noProof="0" dirty="0">
                <a:cs typeface="Arial"/>
              </a:rPr>
              <a:t>se checklists and templates.</a:t>
            </a:r>
            <a:endParaRPr lang="en-GB" dirty="0">
              <a:cs typeface="Arial"/>
            </a:endParaRPr>
          </a:p>
          <a:p>
            <a:pPr lvl="1"/>
            <a:r>
              <a:rPr lang="en-GB" noProof="0" dirty="0">
                <a:cs typeface="Arial"/>
              </a:rPr>
              <a:t>Double check your work.</a:t>
            </a:r>
            <a:endParaRPr lang="en-GB" dirty="0">
              <a:cs typeface="Arial"/>
            </a:endParaRPr>
          </a:p>
          <a:p>
            <a:pPr lvl="1"/>
            <a:r>
              <a:rPr lang="en-GB" noProof="0" dirty="0">
                <a:cs typeface="Arial"/>
              </a:rPr>
              <a:t>Slow down and focus.</a:t>
            </a: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How could you apply these techniques to watching the video?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2DA7A7-9792-831E-2830-4C0926CA5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41688" cy="1128050"/>
          </a:xfrm>
        </p:spPr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Techniques to improve attention to detail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1793323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D1B6D-B47C-0D80-3E41-96EFBE06F7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5FDE9B-5B1D-388D-9BBF-04CC121C3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62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EB4A8-A150-1E76-737B-9CC41EBEB6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94295"/>
            <a:ext cx="7723642" cy="359358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Questioning is another great mechanism of fact finding and ensuring attention to detail.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There are many different questioning techniques, including:</a:t>
            </a:r>
          </a:p>
          <a:p>
            <a:pPr lvl="1"/>
            <a:r>
              <a:rPr lang="en-GB" noProof="0" dirty="0">
                <a:cs typeface="Arial"/>
              </a:rPr>
              <a:t>Bloom’s taxonomy</a:t>
            </a:r>
          </a:p>
          <a:p>
            <a:pPr lvl="1"/>
            <a:r>
              <a:rPr lang="en-GB" noProof="0" dirty="0">
                <a:cs typeface="Arial"/>
              </a:rPr>
              <a:t>the TED model (tell, explain, describe)</a:t>
            </a:r>
          </a:p>
          <a:p>
            <a:pPr lvl="1"/>
            <a:r>
              <a:rPr lang="en-GB" noProof="0" dirty="0">
                <a:cs typeface="Arial"/>
              </a:rPr>
              <a:t>the 5 </a:t>
            </a:r>
            <a:r>
              <a:rPr lang="en-GB" noProof="0" dirty="0" err="1">
                <a:cs typeface="Arial"/>
              </a:rPr>
              <a:t>Ws</a:t>
            </a:r>
            <a:r>
              <a:rPr lang="en-GB" noProof="0" dirty="0">
                <a:cs typeface="Arial"/>
              </a:rPr>
              <a:t> and H model (who, what, when, where, why and how)</a:t>
            </a:r>
          </a:p>
          <a:p>
            <a:pPr lvl="1"/>
            <a:r>
              <a:rPr lang="en-GB" noProof="0" dirty="0">
                <a:cs typeface="Arial"/>
              </a:rPr>
              <a:t>the PEEL model (point, evidence, explain, link).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D316DF-1425-844B-689B-29FA67A00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Four questioning techniques</a:t>
            </a:r>
          </a:p>
        </p:txBody>
      </p:sp>
    </p:spTree>
    <p:extLst>
      <p:ext uri="{BB962C8B-B14F-4D97-AF65-F5344CB8AC3E}">
        <p14:creationId xmlns:p14="http://schemas.microsoft.com/office/powerpoint/2010/main" val="17748454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26B40-70CB-7957-C457-FB35ABC7D4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7B28FD-AFF0-B2BD-A865-E1B2F043A1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63</a:t>
            </a:fld>
            <a:endParaRPr lang="en-GB" noProof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537A49-C16E-27F4-2E5B-704D724553A6}"/>
              </a:ext>
            </a:extLst>
          </p:cNvPr>
          <p:cNvSpPr txBox="1"/>
          <p:nvPr/>
        </p:nvSpPr>
        <p:spPr>
          <a:xfrm>
            <a:off x="473487" y="841374"/>
            <a:ext cx="8197026" cy="40626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400" noProof="0" dirty="0">
                <a:cs typeface="Arial"/>
              </a:rPr>
              <a:t>Remembering</a:t>
            </a:r>
          </a:p>
          <a:p>
            <a:endParaRPr lang="en-GB" sz="2400" noProof="0" dirty="0">
              <a:cs typeface="Arial"/>
            </a:endParaRPr>
          </a:p>
          <a:p>
            <a:r>
              <a:rPr lang="en-GB" sz="2400" noProof="0" dirty="0">
                <a:cs typeface="Arial"/>
              </a:rPr>
              <a:t> Understanding</a:t>
            </a:r>
          </a:p>
          <a:p>
            <a:endParaRPr lang="en-GB" sz="2400" noProof="0" dirty="0">
              <a:cs typeface="Arial"/>
            </a:endParaRPr>
          </a:p>
          <a:p>
            <a:r>
              <a:rPr lang="en-GB" sz="2400" noProof="0" dirty="0">
                <a:cs typeface="Arial"/>
              </a:rPr>
              <a:t>  Applying</a:t>
            </a:r>
          </a:p>
          <a:p>
            <a:endParaRPr lang="en-GB" sz="2400" noProof="0" dirty="0">
              <a:cs typeface="Arial"/>
            </a:endParaRPr>
          </a:p>
          <a:p>
            <a:r>
              <a:rPr lang="en-GB" sz="2400" noProof="0" dirty="0">
                <a:cs typeface="Arial"/>
              </a:rPr>
              <a:t>   Analysing</a:t>
            </a:r>
          </a:p>
          <a:p>
            <a:endParaRPr lang="en-GB" sz="2400" noProof="0" dirty="0">
              <a:cs typeface="Arial"/>
            </a:endParaRPr>
          </a:p>
          <a:p>
            <a:r>
              <a:rPr lang="en-GB" sz="2400" noProof="0" dirty="0">
                <a:cs typeface="Arial"/>
              </a:rPr>
              <a:t>    Evaluating</a:t>
            </a:r>
          </a:p>
          <a:p>
            <a:endParaRPr lang="en-GB" sz="2400" noProof="0" dirty="0">
              <a:cs typeface="Arial"/>
            </a:endParaRPr>
          </a:p>
          <a:p>
            <a:r>
              <a:rPr lang="en-GB" sz="2400" noProof="0" dirty="0">
                <a:cs typeface="Arial"/>
              </a:rPr>
              <a:t>     Creating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2CD1A0-86D2-A896-EF73-F18B1F067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Bloom’s taxonomy levels</a:t>
            </a:r>
            <a:endParaRPr lang="en-GB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60042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C30D1-34F5-78B0-336F-2ECEE0C380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13CA78-ABB1-F34F-AEDE-58ABD28660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64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4837D-F14B-DE70-4619-2B94A61D2A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425"/>
            <a:ext cx="8427460" cy="3558732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ea typeface="+mn-lt"/>
                <a:cs typeface="+mn-lt"/>
              </a:rPr>
              <a:t>Encourages open-ended responses and deeper thinking.</a:t>
            </a:r>
          </a:p>
          <a:p>
            <a:endParaRPr lang="en-GB" noProof="0" dirty="0">
              <a:ea typeface="+mn-lt"/>
              <a:cs typeface="+mn-lt"/>
            </a:endParaRPr>
          </a:p>
          <a:p>
            <a:pPr lvl="1">
              <a:lnSpc>
                <a:spcPct val="150000"/>
              </a:lnSpc>
            </a:pPr>
            <a:r>
              <a:rPr lang="en-GB" b="1" noProof="0" dirty="0">
                <a:ea typeface="+mn-lt"/>
                <a:cs typeface="+mn-lt"/>
              </a:rPr>
              <a:t>Tell me</a:t>
            </a:r>
            <a:r>
              <a:rPr lang="en-GB" noProof="0" dirty="0">
                <a:ea typeface="+mn-lt"/>
                <a:cs typeface="+mn-lt"/>
              </a:rPr>
              <a:t>  </a:t>
            </a:r>
            <a:r>
              <a:rPr lang="en-GB" i="1" dirty="0">
                <a:ea typeface="+mn-lt"/>
                <a:cs typeface="+mn-lt"/>
              </a:rPr>
              <a:t>“</a:t>
            </a:r>
            <a:r>
              <a:rPr lang="en-GB" i="1" noProof="0" dirty="0">
                <a:ea typeface="+mn-lt"/>
                <a:cs typeface="+mn-lt"/>
              </a:rPr>
              <a:t>Tell me about the animal's living conditions.”</a:t>
            </a:r>
            <a:endParaRPr lang="en-GB" i="1" dirty="0"/>
          </a:p>
          <a:p>
            <a:pPr lvl="1">
              <a:lnSpc>
                <a:spcPct val="150000"/>
              </a:lnSpc>
            </a:pPr>
            <a:r>
              <a:rPr lang="en-GB" b="1" noProof="0" dirty="0">
                <a:ea typeface="+mn-lt"/>
                <a:cs typeface="+mn-lt"/>
              </a:rPr>
              <a:t>Explain</a:t>
            </a:r>
            <a:r>
              <a:rPr lang="en-GB" noProof="0" dirty="0">
                <a:ea typeface="+mn-lt"/>
                <a:cs typeface="+mn-lt"/>
              </a:rPr>
              <a:t>  </a:t>
            </a:r>
            <a:r>
              <a:rPr lang="en-GB" i="1" dirty="0">
                <a:ea typeface="+mn-lt"/>
                <a:cs typeface="+mn-lt"/>
              </a:rPr>
              <a:t>“</a:t>
            </a:r>
            <a:r>
              <a:rPr lang="en-GB" i="1" noProof="0" dirty="0">
                <a:ea typeface="+mn-lt"/>
                <a:cs typeface="+mn-lt"/>
              </a:rPr>
              <a:t>Explain why this habitat is suitable for reptiles.”</a:t>
            </a:r>
            <a:endParaRPr lang="en-GB" i="1" dirty="0"/>
          </a:p>
          <a:p>
            <a:pPr lvl="1">
              <a:lnSpc>
                <a:spcPct val="150000"/>
              </a:lnSpc>
            </a:pPr>
            <a:r>
              <a:rPr lang="en-GB" b="1" noProof="0" dirty="0">
                <a:ea typeface="+mn-lt"/>
                <a:cs typeface="+mn-lt"/>
              </a:rPr>
              <a:t>Describe</a:t>
            </a:r>
            <a:r>
              <a:rPr lang="en-GB" noProof="0" dirty="0">
                <a:ea typeface="+mn-lt"/>
                <a:cs typeface="+mn-lt"/>
              </a:rPr>
              <a:t>  </a:t>
            </a:r>
            <a:r>
              <a:rPr lang="en-GB" i="1" dirty="0">
                <a:ea typeface="+mn-lt"/>
                <a:cs typeface="+mn-lt"/>
              </a:rPr>
              <a:t>“D</a:t>
            </a:r>
            <a:r>
              <a:rPr lang="en-GB" i="1" noProof="0" dirty="0">
                <a:ea typeface="+mn-lt"/>
                <a:cs typeface="+mn-lt"/>
              </a:rPr>
              <a:t>escribe the signs of stress in a cat.”</a:t>
            </a:r>
            <a:endParaRPr lang="en-GB" noProof="0" dirty="0"/>
          </a:p>
          <a:p>
            <a:pPr marL="285750" indent="-285750">
              <a:buFont typeface="Arial"/>
              <a:buChar char="•"/>
            </a:pPr>
            <a:endParaRPr lang="en-GB" i="1" noProof="0" dirty="0">
              <a:ea typeface="+mn-lt"/>
              <a:cs typeface="+mn-lt"/>
            </a:endParaRPr>
          </a:p>
          <a:p>
            <a:endParaRPr lang="en-GB" noProof="0" dirty="0"/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0D881E-B2D0-BBAE-88B9-B2D497659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TED model (tell, explain, describe)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5942762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3336B-A8DB-1F56-E820-BF3482B234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FCCC881-7374-487B-782C-39DD9FB49C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65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28D12-6113-FF4F-77DE-CDB0D6F841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8441688" cy="3641259"/>
          </a:xfrm>
        </p:spPr>
        <p:txBody>
          <a:bodyPr vert="horz" lIns="0" tIns="0" rIns="0" bIns="0" rtlCol="0" anchor="t">
            <a:noAutofit/>
          </a:bodyPr>
          <a:lstStyle/>
          <a:p>
            <a:pPr marL="285750" indent="-285750">
              <a:buFont typeface="Arial"/>
              <a:buChar char="•"/>
            </a:pPr>
            <a:endParaRPr lang="en-GB" b="1" noProof="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GB" b="1" noProof="0" dirty="0">
                <a:ea typeface="+mn-lt"/>
                <a:cs typeface="+mn-lt"/>
              </a:rPr>
              <a:t>Who</a:t>
            </a:r>
            <a:r>
              <a:rPr lang="en-GB" noProof="0" dirty="0">
                <a:ea typeface="+mn-lt"/>
                <a:cs typeface="+mn-lt"/>
              </a:rPr>
              <a:t>  </a:t>
            </a:r>
            <a:r>
              <a:rPr lang="en-GB" i="1" dirty="0">
                <a:ea typeface="+mn-lt"/>
                <a:cs typeface="+mn-lt"/>
              </a:rPr>
              <a:t>“W</a:t>
            </a:r>
            <a:r>
              <a:rPr lang="en-GB" i="1" noProof="0" dirty="0">
                <a:ea typeface="+mn-lt"/>
                <a:cs typeface="+mn-lt"/>
              </a:rPr>
              <a:t>ho is responsible for the animal’s care?”</a:t>
            </a:r>
            <a:endParaRPr lang="en-GB" noProof="0" dirty="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b="1" noProof="0" dirty="0">
                <a:ea typeface="+mn-lt"/>
                <a:cs typeface="+mn-lt"/>
              </a:rPr>
              <a:t>What</a:t>
            </a:r>
            <a:r>
              <a:rPr lang="en-GB" noProof="0" dirty="0">
                <a:ea typeface="+mn-lt"/>
                <a:cs typeface="+mn-lt"/>
              </a:rPr>
              <a:t>  </a:t>
            </a:r>
            <a:r>
              <a:rPr lang="en-GB" i="1" dirty="0">
                <a:ea typeface="+mn-lt"/>
                <a:cs typeface="+mn-lt"/>
              </a:rPr>
              <a:t>“W</a:t>
            </a:r>
            <a:r>
              <a:rPr lang="en-GB" i="1" noProof="0" dirty="0">
                <a:ea typeface="+mn-lt"/>
                <a:cs typeface="+mn-lt"/>
              </a:rPr>
              <a:t>hat are the symptoms?”</a:t>
            </a:r>
            <a:endParaRPr lang="en-GB" noProof="0" dirty="0"/>
          </a:p>
          <a:p>
            <a:pPr marL="285750" indent="-285750">
              <a:buFont typeface="Arial"/>
              <a:buChar char="•"/>
            </a:pPr>
            <a:r>
              <a:rPr lang="en-GB" b="1" noProof="0" dirty="0">
                <a:ea typeface="+mn-lt"/>
                <a:cs typeface="+mn-lt"/>
              </a:rPr>
              <a:t>Where</a:t>
            </a:r>
            <a:r>
              <a:rPr lang="en-GB" noProof="0" dirty="0">
                <a:ea typeface="+mn-lt"/>
                <a:cs typeface="+mn-lt"/>
              </a:rPr>
              <a:t>  </a:t>
            </a:r>
            <a:r>
              <a:rPr lang="en-GB" i="1" dirty="0">
                <a:ea typeface="+mn-lt"/>
                <a:cs typeface="+mn-lt"/>
              </a:rPr>
              <a:t>“W</a:t>
            </a:r>
            <a:r>
              <a:rPr lang="en-GB" i="1" noProof="0" dirty="0">
                <a:ea typeface="+mn-lt"/>
                <a:cs typeface="+mn-lt"/>
              </a:rPr>
              <a:t>here does the animal spend most of its time?”</a:t>
            </a:r>
            <a:endParaRPr lang="en-GB" noProof="0" dirty="0"/>
          </a:p>
          <a:p>
            <a:pPr marL="285750" indent="-285750">
              <a:buFont typeface="Arial"/>
              <a:buChar char="•"/>
            </a:pPr>
            <a:r>
              <a:rPr lang="en-GB" b="1" noProof="0" dirty="0">
                <a:ea typeface="+mn-lt"/>
                <a:cs typeface="+mn-lt"/>
              </a:rPr>
              <a:t>When</a:t>
            </a:r>
            <a:r>
              <a:rPr lang="en-GB" noProof="0" dirty="0">
                <a:ea typeface="+mn-lt"/>
                <a:cs typeface="+mn-lt"/>
              </a:rPr>
              <a:t>  </a:t>
            </a:r>
            <a:r>
              <a:rPr lang="en-GB" i="1" dirty="0">
                <a:ea typeface="+mn-lt"/>
                <a:cs typeface="+mn-lt"/>
              </a:rPr>
              <a:t>“W</a:t>
            </a:r>
            <a:r>
              <a:rPr lang="en-GB" i="1" noProof="0" dirty="0">
                <a:ea typeface="+mn-lt"/>
                <a:cs typeface="+mn-lt"/>
              </a:rPr>
              <a:t>hen did the behaviour change?”</a:t>
            </a:r>
            <a:endParaRPr lang="en-GB" noProof="0" dirty="0"/>
          </a:p>
          <a:p>
            <a:pPr marL="285750" indent="-285750">
              <a:buFont typeface="Arial"/>
              <a:buChar char="•"/>
            </a:pPr>
            <a:r>
              <a:rPr lang="en-GB" b="1" noProof="0" dirty="0">
                <a:ea typeface="+mn-lt"/>
                <a:cs typeface="+mn-lt"/>
              </a:rPr>
              <a:t>Why</a:t>
            </a:r>
            <a:r>
              <a:rPr lang="en-GB" noProof="0" dirty="0">
                <a:ea typeface="+mn-lt"/>
                <a:cs typeface="+mn-lt"/>
              </a:rPr>
              <a:t>  </a:t>
            </a:r>
            <a:r>
              <a:rPr lang="en-GB" i="1" dirty="0">
                <a:ea typeface="+mn-lt"/>
                <a:cs typeface="+mn-lt"/>
              </a:rPr>
              <a:t>“W</a:t>
            </a:r>
            <a:r>
              <a:rPr lang="en-GB" i="1" noProof="0" dirty="0">
                <a:ea typeface="+mn-lt"/>
                <a:cs typeface="+mn-lt"/>
              </a:rPr>
              <a:t>hy do you think the dog is acting aggressively?”</a:t>
            </a:r>
            <a:endParaRPr lang="en-GB" noProof="0" dirty="0"/>
          </a:p>
          <a:p>
            <a:pPr marL="285750" indent="-285750">
              <a:buFont typeface="Arial"/>
              <a:buChar char="•"/>
            </a:pPr>
            <a:r>
              <a:rPr lang="en-GB" b="1" noProof="0" dirty="0">
                <a:ea typeface="+mn-lt"/>
                <a:cs typeface="+mn-lt"/>
              </a:rPr>
              <a:t>How</a:t>
            </a:r>
            <a:r>
              <a:rPr lang="en-GB" noProof="0" dirty="0">
                <a:ea typeface="+mn-lt"/>
                <a:cs typeface="+mn-lt"/>
              </a:rPr>
              <a:t>  </a:t>
            </a:r>
            <a:r>
              <a:rPr lang="en-GB" i="1" dirty="0">
                <a:ea typeface="+mn-lt"/>
                <a:cs typeface="+mn-lt"/>
              </a:rPr>
              <a:t>“H</a:t>
            </a:r>
            <a:r>
              <a:rPr lang="en-GB" i="1" noProof="0" dirty="0">
                <a:ea typeface="+mn-lt"/>
                <a:cs typeface="+mn-lt"/>
              </a:rPr>
              <a:t>ow do you manage this condition?”</a:t>
            </a:r>
            <a:endParaRPr lang="en-GB" noProof="0" dirty="0"/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25BF20-A78E-A8FB-B290-9EE35E392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The 5 </a:t>
            </a:r>
            <a:r>
              <a:rPr lang="en-GB" noProof="0" dirty="0" err="1"/>
              <a:t>Ws</a:t>
            </a:r>
            <a:r>
              <a:rPr lang="en-GB" noProof="0" dirty="0"/>
              <a:t> and H model</a:t>
            </a:r>
          </a:p>
        </p:txBody>
      </p:sp>
    </p:spTree>
    <p:extLst>
      <p:ext uri="{BB962C8B-B14F-4D97-AF65-F5344CB8AC3E}">
        <p14:creationId xmlns:p14="http://schemas.microsoft.com/office/powerpoint/2010/main" val="280304664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8B3BC-C6B6-AAFE-3499-A4DFFAC969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581711A-56F4-7665-1432-678B8FC8D1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66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3FD1CC-8D0A-CDE7-F5B7-CF2E4D0373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8181" y="988828"/>
            <a:ext cx="8417507" cy="3599047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b="1" noProof="0" dirty="0">
                <a:ea typeface="+mn-lt"/>
                <a:cs typeface="+mn-lt"/>
              </a:rPr>
              <a:t>Point</a:t>
            </a:r>
            <a:r>
              <a:rPr lang="en-GB" noProof="0" dirty="0">
                <a:ea typeface="+mn-lt"/>
                <a:cs typeface="+mn-lt"/>
              </a:rPr>
              <a:t> </a:t>
            </a:r>
            <a:r>
              <a:rPr lang="en-GB" dirty="0"/>
              <a:t>– </a:t>
            </a:r>
            <a:r>
              <a:rPr lang="en-GB" noProof="0" dirty="0">
                <a:ea typeface="+mn-lt"/>
                <a:cs typeface="+mn-lt"/>
              </a:rPr>
              <a:t>make a statement </a:t>
            </a:r>
          </a:p>
          <a:p>
            <a:pPr lvl="2"/>
            <a:r>
              <a:rPr lang="en-GB" sz="2000" i="1" dirty="0">
                <a:ea typeface="+mn-lt"/>
                <a:cs typeface="+mn-lt"/>
              </a:rPr>
              <a:t>“</a:t>
            </a:r>
            <a:r>
              <a:rPr lang="en-GB" sz="2000" i="1" noProof="0" dirty="0">
                <a:ea typeface="+mn-lt"/>
                <a:cs typeface="+mn-lt"/>
              </a:rPr>
              <a:t>Positive reinforcement is the best training method for dogs.”</a:t>
            </a:r>
            <a:endParaRPr lang="en-GB" sz="2000" dirty="0">
              <a:cs typeface="Arial"/>
            </a:endParaRPr>
          </a:p>
          <a:p>
            <a:pPr lvl="1"/>
            <a:r>
              <a:rPr lang="en-GB" b="1" noProof="0" dirty="0">
                <a:ea typeface="+mn-lt"/>
                <a:cs typeface="+mn-lt"/>
              </a:rPr>
              <a:t>Evidence</a:t>
            </a:r>
            <a:r>
              <a:rPr lang="en-GB" noProof="0" dirty="0">
                <a:ea typeface="+mn-lt"/>
                <a:cs typeface="+mn-lt"/>
              </a:rPr>
              <a:t> </a:t>
            </a:r>
            <a:r>
              <a:rPr lang="en-GB" dirty="0"/>
              <a:t>– </a:t>
            </a:r>
            <a:r>
              <a:rPr lang="en-GB" noProof="0" dirty="0">
                <a:ea typeface="+mn-lt"/>
                <a:cs typeface="+mn-lt"/>
              </a:rPr>
              <a:t>provide facts or research</a:t>
            </a:r>
          </a:p>
          <a:p>
            <a:pPr lvl="2"/>
            <a:r>
              <a:rPr lang="en-GB" sz="2000" i="1" dirty="0">
                <a:ea typeface="+mn-lt"/>
                <a:cs typeface="+mn-lt"/>
              </a:rPr>
              <a:t>“</a:t>
            </a:r>
            <a:r>
              <a:rPr lang="en-GB" sz="2000" i="1" noProof="0" dirty="0">
                <a:ea typeface="+mn-lt"/>
                <a:cs typeface="+mn-lt"/>
              </a:rPr>
              <a:t>Studies show that dogs trained with positive reinforcement retain behaviours longer.”</a:t>
            </a:r>
            <a:endParaRPr lang="en-GB" sz="2000" dirty="0"/>
          </a:p>
          <a:p>
            <a:pPr lvl="1"/>
            <a:r>
              <a:rPr lang="en-GB" b="1" noProof="0" dirty="0">
                <a:ea typeface="+mn-lt"/>
                <a:cs typeface="+mn-lt"/>
              </a:rPr>
              <a:t>Explain</a:t>
            </a:r>
            <a:r>
              <a:rPr lang="en-GB" noProof="0" dirty="0">
                <a:ea typeface="+mn-lt"/>
                <a:cs typeface="+mn-lt"/>
              </a:rPr>
              <a:t> </a:t>
            </a:r>
            <a:r>
              <a:rPr lang="en-GB" dirty="0"/>
              <a:t>– </a:t>
            </a:r>
            <a:r>
              <a:rPr lang="en-GB" noProof="0" dirty="0">
                <a:ea typeface="+mn-lt"/>
                <a:cs typeface="+mn-lt"/>
              </a:rPr>
              <a:t>explain reasoning</a:t>
            </a:r>
          </a:p>
          <a:p>
            <a:pPr lvl="2"/>
            <a:r>
              <a:rPr lang="en-GB" sz="2000" i="1" dirty="0">
                <a:ea typeface="+mn-lt"/>
                <a:cs typeface="+mn-lt"/>
              </a:rPr>
              <a:t>“</a:t>
            </a:r>
            <a:r>
              <a:rPr lang="en-GB" sz="2000" i="1" noProof="0" dirty="0">
                <a:ea typeface="+mn-lt"/>
                <a:cs typeface="+mn-lt"/>
              </a:rPr>
              <a:t>This method avoids fear-based responses, leading to better behavioural outcomes.”</a:t>
            </a:r>
            <a:endParaRPr lang="en-GB" sz="2000" dirty="0"/>
          </a:p>
          <a:p>
            <a:pPr lvl="1"/>
            <a:r>
              <a:rPr lang="en-GB" b="1" noProof="0" dirty="0">
                <a:ea typeface="+mn-lt"/>
                <a:cs typeface="+mn-lt"/>
              </a:rPr>
              <a:t>Link</a:t>
            </a:r>
            <a:r>
              <a:rPr lang="en-GB" noProof="0" dirty="0">
                <a:ea typeface="+mn-lt"/>
                <a:cs typeface="+mn-lt"/>
              </a:rPr>
              <a:t> </a:t>
            </a:r>
            <a:r>
              <a:rPr lang="en-GB" dirty="0"/>
              <a:t>– </a:t>
            </a:r>
            <a:r>
              <a:rPr lang="en-GB" noProof="0" dirty="0">
                <a:ea typeface="+mn-lt"/>
                <a:cs typeface="+mn-lt"/>
              </a:rPr>
              <a:t>connect to the wider context </a:t>
            </a:r>
          </a:p>
          <a:p>
            <a:pPr lvl="2"/>
            <a:r>
              <a:rPr lang="en-GB" sz="2000" i="1" noProof="0" dirty="0">
                <a:ea typeface="+mn-lt"/>
                <a:cs typeface="+mn-lt"/>
              </a:rPr>
              <a:t>“This is why animal welfare organisations recommend this method.”</a:t>
            </a:r>
            <a:endParaRPr lang="en-GB" sz="2000" noProof="0" dirty="0"/>
          </a:p>
          <a:p>
            <a:pPr marL="285750" indent="-285750">
              <a:buFont typeface="Arial"/>
              <a:buChar char="•"/>
            </a:pPr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54BACB-FA8C-775F-3447-B1C06C6B6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439" y="166080"/>
            <a:ext cx="8604831" cy="699425"/>
          </a:xfrm>
        </p:spPr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The PEEL model </a:t>
            </a:r>
            <a:endParaRPr lang="en-GB" sz="31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110752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689D9-ED25-BC51-A750-8BD4FD941A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7339D4-830D-6886-7137-3878808580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67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05A20-674D-4E25-E6FB-67744E901C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376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Complete the activities on the four activity cards.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A867A7-BECA-7ECF-FBBC-37D4FBE1E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Activity: activity cards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4855926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5A04D-E59A-1694-B0E3-FFF0A149D6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986156-E055-D36E-465D-FA35A619C7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68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4E71F1-5847-4F9D-425F-BB2225F919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55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When working in animal care, it is important to pay attention to detail and seek facts.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Lack of attention to detail may risk the animal's health and well-being. Incorrect feeding, inaccurate medicating or inappropriate daily care would all contravene the Animal Welfare Act 2006.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14B2F42-C700-9934-44A2-19CC8A72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Conclusions lesson 4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9239159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9B2A5-B388-8C61-875E-F995B9575A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90C919-2C3E-DEEE-7EDF-E268EE570F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69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D5FB4-F13D-7856-9885-EFC41BEC01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55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Research the Socratic questioning method.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Reflect on how this method could improve the quality and depth of answers given. </a:t>
            </a: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07FD4B-61D1-B02D-F306-4505B657E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Homework </a:t>
            </a:r>
            <a:r>
              <a:rPr lang="en-GB" noProof="0" dirty="0"/>
              <a:t>lesson 4</a:t>
            </a:r>
          </a:p>
        </p:txBody>
      </p:sp>
    </p:spTree>
    <p:extLst>
      <p:ext uri="{BB962C8B-B14F-4D97-AF65-F5344CB8AC3E}">
        <p14:creationId xmlns:p14="http://schemas.microsoft.com/office/powerpoint/2010/main" val="302608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659E4C8-91DC-E23D-59B9-208AFC2E2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Critical thinking – when is it used (2)?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903861-E556-CEFB-5460-4780F8386F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8160" y="987426"/>
            <a:ext cx="7722376" cy="3779837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Work in pairs.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Identify further examples of when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 would be used in a business.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Share your ideas with the rest of the class. </a:t>
            </a: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noProof="0" dirty="0"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DDEE2-6948-6078-2C79-DDFCE707DF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62ACD3-6C27-741F-F704-455BEE227C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5465180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Digging deeper and reasoning </a:t>
            </a:r>
            <a:endParaRPr lang="en-GB" noProof="0" dirty="0"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694A7-E677-2110-D6B0-B109133CFD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EF2901-052F-A9EE-2743-6523A16F7E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71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7F6B4-16D7-BA8A-7D56-D35009C723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55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Where do you usually find information for a project or research?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How do you know if the source you found is trustworthy?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1179D8-EF8B-C70E-3926-17CCFD0D4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Starter task </a:t>
            </a:r>
            <a:r>
              <a:rPr lang="en-GB" noProof="0" dirty="0"/>
              <a:t>lesson 5</a:t>
            </a:r>
          </a:p>
        </p:txBody>
      </p:sp>
    </p:spTree>
    <p:extLst>
      <p:ext uri="{BB962C8B-B14F-4D97-AF65-F5344CB8AC3E}">
        <p14:creationId xmlns:p14="http://schemas.microsoft.com/office/powerpoint/2010/main" val="309856681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72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7425"/>
            <a:ext cx="7722550" cy="3600450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noProof="0" dirty="0">
                <a:latin typeface="Arial"/>
                <a:cs typeface="Times New Roman"/>
              </a:rPr>
              <a:t>To gain experience of exploring different views and perspectives. </a:t>
            </a:r>
            <a:endParaRPr lang="en-GB" dirty="0"/>
          </a:p>
          <a:p>
            <a:pPr lvl="1"/>
            <a:r>
              <a:rPr lang="en-GB" noProof="0" dirty="0">
                <a:latin typeface="Arial"/>
                <a:cs typeface="Times New Roman"/>
              </a:rPr>
              <a:t>To understand the strategies used to evaluate the credibility of information sources and recognise false assumptions and complicit exclusions.  </a:t>
            </a:r>
            <a:endParaRPr lang="en-GB" dirty="0">
              <a:latin typeface="Arial"/>
            </a:endParaRPr>
          </a:p>
          <a:p>
            <a:pPr lvl="1"/>
            <a:r>
              <a:rPr lang="en-GB" noProof="0" dirty="0">
                <a:latin typeface="Arial"/>
                <a:cs typeface="Times New Roman"/>
              </a:rPr>
              <a:t>To develop and apply critical thinking skills to assess the reliability of sources.</a:t>
            </a:r>
            <a:endParaRPr lang="en-GB" noProof="0" dirty="0">
              <a:latin typeface="Arial"/>
              <a:cs typeface="Arial"/>
            </a:endParaRPr>
          </a:p>
          <a:p>
            <a:r>
              <a:rPr lang="en-GB" noProof="0" dirty="0">
                <a:solidFill>
                  <a:srgbClr val="000000"/>
                </a:solidFill>
                <a:cs typeface="Times New Roman"/>
              </a:rPr>
              <a:t> </a:t>
            </a:r>
            <a:endParaRPr lang="en-GB" sz="2400" noProof="0" dirty="0">
              <a:solidFill>
                <a:srgbClr val="000000"/>
              </a:solidFill>
              <a:cs typeface="Times New Roman"/>
            </a:endParaRPr>
          </a:p>
          <a:p>
            <a:endParaRPr lang="en-GB" noProof="0" dirty="0">
              <a:solidFill>
                <a:srgbClr val="000000"/>
              </a:solidFill>
              <a:cs typeface="Arial"/>
            </a:endParaRPr>
          </a:p>
          <a:p>
            <a:endParaRPr lang="en-GB" noProof="0" dirty="0">
              <a:solidFill>
                <a:srgbClr val="E51C4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400" noProof="0" dirty="0">
                <a:solidFill>
                  <a:srgbClr val="E51C41"/>
                </a:solidFill>
              </a:rPr>
              <a:t> 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Learning outcomes </a:t>
            </a:r>
            <a:r>
              <a:rPr lang="en-GB" noProof="0" dirty="0"/>
              <a:t>lesson 5</a:t>
            </a:r>
            <a:r>
              <a:rPr lang="en-GB" noProof="0" dirty="0">
                <a:cs typeface="Arial"/>
              </a:rPr>
              <a:t> </a:t>
            </a:r>
            <a:endParaRPr lang="en-GB" sz="36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192309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256E4-5ECE-006E-F2E6-5358CC1FA3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576901-2B5D-6F0B-2A8C-208E43CE29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73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D3E6B-16A7-5BBB-E5A9-D9911CB127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6400"/>
            <a:ext cx="7705551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We use information sources to deepen our knowledge and understanding of a particular subject area.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Unfortunately, there is a vast array of invalid and unreliable information available.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Therefore, it is important to be able to identify credible vs non-credible information.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8EA9F6-2BF5-44EC-678C-A976D1B38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Introduction </a:t>
            </a:r>
            <a:r>
              <a:rPr lang="en-GB" noProof="0" dirty="0"/>
              <a:t>lesson 5</a:t>
            </a:r>
          </a:p>
        </p:txBody>
      </p:sp>
    </p:spTree>
    <p:extLst>
      <p:ext uri="{BB962C8B-B14F-4D97-AF65-F5344CB8AC3E}">
        <p14:creationId xmlns:p14="http://schemas.microsoft.com/office/powerpoint/2010/main" val="409495772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5BA50-F8A8-FE07-45FD-A682AB9C6D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2CEBB7-A919-01BF-81E2-4A5C9C9DE9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74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947B4-D77D-122A-B273-867E324B2D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550" cy="3601574"/>
          </a:xfrm>
        </p:spPr>
        <p:txBody>
          <a:bodyPr/>
          <a:lstStyle/>
          <a:p>
            <a:r>
              <a:rPr lang="en-GB" noProof="0" dirty="0"/>
              <a:t>Information sources are classified into one of the following types:</a:t>
            </a:r>
          </a:p>
          <a:p>
            <a:pPr lvl="1"/>
            <a:r>
              <a:rPr lang="en-GB" dirty="0"/>
              <a:t>p</a:t>
            </a:r>
            <a:r>
              <a:rPr lang="en-GB" noProof="0" dirty="0"/>
              <a:t>rimary</a:t>
            </a:r>
            <a:endParaRPr lang="en-GB" dirty="0"/>
          </a:p>
          <a:p>
            <a:pPr lvl="1"/>
            <a:r>
              <a:rPr lang="en-GB" dirty="0"/>
              <a:t>s</a:t>
            </a:r>
            <a:r>
              <a:rPr lang="en-GB" noProof="0" dirty="0"/>
              <a:t>econdary</a:t>
            </a:r>
            <a:endParaRPr lang="en-GB" dirty="0"/>
          </a:p>
          <a:p>
            <a:pPr lvl="1"/>
            <a:r>
              <a:rPr lang="en-GB" noProof="0" dirty="0"/>
              <a:t>tertiary.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27FBED-5026-524C-7868-084ABD560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Source types (1)</a:t>
            </a:r>
          </a:p>
        </p:txBody>
      </p:sp>
    </p:spTree>
    <p:extLst>
      <p:ext uri="{BB962C8B-B14F-4D97-AF65-F5344CB8AC3E}">
        <p14:creationId xmlns:p14="http://schemas.microsoft.com/office/powerpoint/2010/main" val="342714920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19686-FD1E-2F9B-23F9-9F17CE900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B5D4F7-8887-6BA4-FFDC-77A1C79B00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FD1754-49B9-27F7-F4F1-03EC2D383C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75</a:t>
            </a:fld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F70040-435F-1305-9000-523C2DF2C7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7425"/>
            <a:ext cx="7686376" cy="3600450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buNone/>
            </a:pPr>
            <a:r>
              <a:rPr lang="en-GB" b="1" noProof="0" dirty="0"/>
              <a:t>Primary</a:t>
            </a:r>
            <a:r>
              <a:rPr lang="en-GB" b="1" dirty="0"/>
              <a:t> – </a:t>
            </a:r>
            <a:r>
              <a:rPr lang="en-GB" noProof="0" dirty="0"/>
              <a:t>original firsthand accounts</a:t>
            </a:r>
            <a:r>
              <a:rPr lang="en-GB" dirty="0">
                <a:cs typeface="Arial"/>
              </a:rPr>
              <a:t> </a:t>
            </a:r>
            <a:r>
              <a:rPr lang="en-GB" noProof="0" dirty="0">
                <a:cs typeface="Arial"/>
              </a:rPr>
              <a:t>(interviews</a:t>
            </a:r>
            <a:r>
              <a:rPr lang="en-GB" dirty="0">
                <a:cs typeface="Arial"/>
              </a:rPr>
              <a:t>,</a:t>
            </a:r>
            <a:r>
              <a:rPr lang="en-GB" noProof="0" dirty="0">
                <a:cs typeface="Arial"/>
              </a:rPr>
              <a:t> surveys, original research, historical documents).</a:t>
            </a:r>
          </a:p>
          <a:p>
            <a:pPr marL="269875" lvl="1" indent="-269875"/>
            <a:endParaRPr lang="en-GB" noProof="0" dirty="0"/>
          </a:p>
          <a:p>
            <a:pPr marL="0" lvl="1" indent="0">
              <a:buNone/>
            </a:pPr>
            <a:r>
              <a:rPr lang="en-GB" b="1" noProof="0" dirty="0"/>
              <a:t>Secondary</a:t>
            </a:r>
            <a:r>
              <a:rPr lang="en-GB" b="1" dirty="0"/>
              <a:t> – </a:t>
            </a:r>
            <a:r>
              <a:rPr lang="en-GB" noProof="0" dirty="0"/>
              <a:t>interpretations of analysis of primary sources (</a:t>
            </a:r>
            <a:r>
              <a:rPr lang="en-GB" noProof="0" dirty="0">
                <a:cs typeface="Arial"/>
              </a:rPr>
              <a:t>journal articles, books, reviews, essays).</a:t>
            </a:r>
          </a:p>
          <a:p>
            <a:pPr marL="269875" lvl="1" indent="-269875"/>
            <a:endParaRPr lang="en-GB" noProof="0" dirty="0"/>
          </a:p>
          <a:p>
            <a:pPr marL="0" lvl="1" indent="0">
              <a:buNone/>
            </a:pPr>
            <a:r>
              <a:rPr lang="en-GB" b="1" noProof="0" dirty="0"/>
              <a:t>Tertiary</a:t>
            </a:r>
            <a:r>
              <a:rPr lang="en-GB" noProof="0" dirty="0"/>
              <a:t> – summarised or compiled information from primary and secondary sources</a:t>
            </a:r>
            <a:r>
              <a:rPr lang="en-GB" dirty="0">
                <a:cs typeface="Arial"/>
              </a:rPr>
              <a:t> </a:t>
            </a:r>
            <a:r>
              <a:rPr lang="en-GB" noProof="0" dirty="0"/>
              <a:t>(e</a:t>
            </a:r>
            <a:r>
              <a:rPr lang="en-GB" noProof="0" dirty="0">
                <a:cs typeface="Arial"/>
              </a:rPr>
              <a:t>ncyclopaedias</a:t>
            </a:r>
            <a:r>
              <a:rPr lang="en-GB" dirty="0">
                <a:cs typeface="Arial"/>
              </a:rPr>
              <a:t>,</a:t>
            </a:r>
            <a:r>
              <a:rPr lang="en-GB" noProof="0" dirty="0">
                <a:cs typeface="Arial"/>
              </a:rPr>
              <a:t> fact books, databases).</a:t>
            </a:r>
          </a:p>
          <a:p>
            <a:endParaRPr lang="en-GB" noProof="0" dirty="0">
              <a:cs typeface="Arial"/>
            </a:endParaRP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9EA641-EC2A-2C1F-92F7-29046EA23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00" y="152156"/>
            <a:ext cx="8437563" cy="699425"/>
          </a:xfrm>
        </p:spPr>
        <p:txBody>
          <a:bodyPr>
            <a:normAutofit/>
          </a:bodyPr>
          <a:lstStyle/>
          <a:p>
            <a:r>
              <a:rPr lang="en-GB" noProof="0" dirty="0"/>
              <a:t>Source types (2)</a:t>
            </a:r>
            <a:endParaRPr lang="en-GB" sz="3600" noProof="0" dirty="0"/>
          </a:p>
        </p:txBody>
      </p:sp>
    </p:spTree>
    <p:extLst>
      <p:ext uri="{BB962C8B-B14F-4D97-AF65-F5344CB8AC3E}">
        <p14:creationId xmlns:p14="http://schemas.microsoft.com/office/powerpoint/2010/main" val="289176734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A665C-D7FE-6024-88F1-F5E6BBD48A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311177-EF46-8F0F-FE8D-EBDD3F7554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76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F7749-03B2-69C1-BF3E-7C67BD8E48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6400"/>
            <a:ext cx="7705725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Look at the following examples of sources marked A to F.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Identify if they are primary, secondary or tertiary sources and justify your decisions.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56C3B2-759B-0229-BB70-0680DF4AE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Activity: Sources A to F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5974730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603B3-5774-D569-D5F5-E68071CFE5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DB8E53-2528-0D79-F30C-5EF0F9CE3A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77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89602-9C44-CBE0-513C-C38593001D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6400"/>
            <a:ext cx="7705551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When using sources of information, it is important that we use valid and reliable sources.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How do we know sources are valid and reliable?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459CD8-EAB5-B2F0-5F64-52914743E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Validity and reliability of sources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2996797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30FCB-315B-C22A-F98F-CB5F402DC2A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CF9D21-8B3B-C934-EAE5-2489C2A1BC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78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9EFF2-F247-7EB0-E07A-1686AAFD55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3520" y="1377950"/>
            <a:ext cx="7682856" cy="3209925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Individually read article 1: ‘</a:t>
            </a:r>
            <a:r>
              <a:rPr lang="en-GB" noProof="0" dirty="0">
                <a:latin typeface="Arial"/>
                <a:cs typeface="Times New Roman"/>
              </a:rPr>
              <a:t>The genetic engineering of cows to produce chocolate milk</a:t>
            </a:r>
            <a:r>
              <a:rPr lang="en-GB" dirty="0">
                <a:latin typeface="Arial"/>
                <a:cs typeface="Arial"/>
              </a:rPr>
              <a:t>’.</a:t>
            </a:r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Make notes on the reliability and validity of the source.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Using questioning methods learnt in lesson four, produce suitable questions to determine the information source’s reliability and validity.  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4F641A-F576-81E3-4EA8-884F1F0F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19731" cy="1097899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>
                <a:cs typeface="Arial"/>
              </a:rPr>
              <a:t>Article 1:</a:t>
            </a:r>
            <a:r>
              <a:rPr lang="en-GB" dirty="0">
                <a:latin typeface="Arial"/>
                <a:cs typeface="Arial"/>
              </a:rPr>
              <a:t> The </a:t>
            </a:r>
            <a:r>
              <a:rPr lang="en-GB" noProof="0" dirty="0">
                <a:latin typeface="Arial"/>
                <a:cs typeface="Arial"/>
              </a:rPr>
              <a:t>genetic engineering of cows to produce chocolate milk</a:t>
            </a:r>
          </a:p>
        </p:txBody>
      </p:sp>
    </p:spTree>
    <p:extLst>
      <p:ext uri="{BB962C8B-B14F-4D97-AF65-F5344CB8AC3E}">
        <p14:creationId xmlns:p14="http://schemas.microsoft.com/office/powerpoint/2010/main" val="114334972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E0E9-38E2-8797-4EF6-2F1642F8A7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78B4A3-6969-4C76-B538-30D1CD7C15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79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8DF29-3024-CD4F-3865-A6FD8B2087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55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cs typeface="Arial"/>
              </a:rPr>
              <a:t>Individually read a</a:t>
            </a:r>
            <a:r>
              <a:rPr lang="en-GB" noProof="0" dirty="0">
                <a:cs typeface="Arial"/>
              </a:rPr>
              <a:t>rticle 2: </a:t>
            </a:r>
            <a:r>
              <a:rPr lang="en-GB" noProof="0" dirty="0">
                <a:solidFill>
                  <a:srgbClr val="1F1F1F"/>
                </a:solidFill>
                <a:cs typeface="Arial"/>
              </a:rPr>
              <a:t>‘A national survey of anthelmintic resistance in ascarid and strongylid nematodes in Australian thoroughbred horses’.</a:t>
            </a:r>
          </a:p>
          <a:p>
            <a:endParaRPr lang="en-GB" noProof="0" dirty="0"/>
          </a:p>
          <a:p>
            <a:r>
              <a:rPr lang="en-GB" noProof="0" dirty="0">
                <a:cs typeface="Arial"/>
              </a:rPr>
              <a:t>Using your list of questions ascertain the reliability and validity of the source.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Discuss with the group.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CBC5ED-9312-796C-60DB-2D2687B5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Article 2: </a:t>
            </a:r>
            <a:r>
              <a:rPr lang="en-GB" dirty="0">
                <a:cs typeface="Arial"/>
              </a:rPr>
              <a:t>A </a:t>
            </a:r>
            <a:r>
              <a:rPr lang="en-GB" noProof="0" dirty="0">
                <a:cs typeface="Arial"/>
              </a:rPr>
              <a:t>national survey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85180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3ED810E-9224-F301-A89E-3BB7BA394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00" y="268288"/>
            <a:ext cx="8197025" cy="699425"/>
          </a:xfrm>
        </p:spPr>
        <p:txBody>
          <a:bodyPr/>
          <a:lstStyle/>
          <a:p>
            <a:r>
              <a:rPr lang="en-GB" noProof="0" dirty="0"/>
              <a:t>Critical thinking for individuals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45E5B5-041A-8229-19E2-5252B705A2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9622" y="987426"/>
            <a:ext cx="3418028" cy="3779837"/>
          </a:xfrm>
        </p:spPr>
        <p:txBody>
          <a:bodyPr/>
          <a:lstStyle/>
          <a:p>
            <a:r>
              <a:rPr lang="en-GB" noProof="0" dirty="0"/>
              <a:t>In a small group, create a mind map of when you need critical </a:t>
            </a:r>
            <a:r>
              <a:rPr lang="en-GB" dirty="0"/>
              <a:t>t</a:t>
            </a:r>
            <a:r>
              <a:rPr lang="en-GB" noProof="0" dirty="0"/>
              <a:t>hinking to make good decisions. </a:t>
            </a:r>
          </a:p>
          <a:p>
            <a:endParaRPr lang="en-GB" noProof="0" dirty="0"/>
          </a:p>
          <a:p>
            <a:endParaRPr lang="en-GB" noProof="0" dirty="0"/>
          </a:p>
        </p:txBody>
      </p:sp>
      <p:pic>
        <p:nvPicPr>
          <p:cNvPr id="6" name="Picture 5" descr="Mind map titled &quot;Nutrition&quot; with branches covering: nutrients (e.g. proteins, fats, vitamins), types of food (e.g. forage, processed), feeding methods (e.g. automatic, by hand), risks (e.g. obesity, allergies), problems (e.g. mould, malnourishment), and feeding practices.&#10;">
            <a:extLst>
              <a:ext uri="{FF2B5EF4-FFF2-40B4-BE49-F238E27FC236}">
                <a16:creationId xmlns:a16="http://schemas.microsoft.com/office/drawing/2014/main" id="{F1D128A3-535A-91CD-EB13-B2E19F650A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662"/>
          <a:stretch/>
        </p:blipFill>
        <p:spPr>
          <a:xfrm>
            <a:off x="2841172" y="1274801"/>
            <a:ext cx="6228776" cy="38687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1D2DB-6062-A4C0-1CC2-C15F6A9E19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4A11BB-0610-94EB-4D22-6BBAF58E24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7608412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99E89-3C65-F515-9685-BC4EC5CEDF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2B7CBB-0A33-609F-1D99-E04DDD35BA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80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55EAF-654F-5802-CA63-0A4CA78D61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7425"/>
            <a:ext cx="7722550" cy="356295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Using the keywords 'animal health and welfare', find three online sources. Please find:</a:t>
            </a:r>
          </a:p>
          <a:p>
            <a:pPr lvl="1"/>
            <a:r>
              <a:rPr lang="en-GB" dirty="0">
                <a:cs typeface="Arial"/>
              </a:rPr>
              <a:t>o</a:t>
            </a:r>
            <a:r>
              <a:rPr lang="en-GB" noProof="0" dirty="0">
                <a:cs typeface="Arial"/>
              </a:rPr>
              <a:t>ne credible source</a:t>
            </a:r>
            <a:endParaRPr lang="en-GB" dirty="0">
              <a:cs typeface="Arial"/>
            </a:endParaRPr>
          </a:p>
          <a:p>
            <a:pPr lvl="1"/>
            <a:r>
              <a:rPr lang="en-GB" noProof="0" dirty="0">
                <a:cs typeface="Arial"/>
              </a:rPr>
              <a:t>one semi-credible source</a:t>
            </a:r>
          </a:p>
          <a:p>
            <a:pPr lvl="1"/>
            <a:r>
              <a:rPr lang="en-GB" noProof="0" dirty="0">
                <a:cs typeface="Arial"/>
              </a:rPr>
              <a:t>one source that is questionable based on the evaluation criteria discussed earlier.</a:t>
            </a: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endParaRPr lang="en-GB" noProof="0" dirty="0">
              <a:highlight>
                <a:srgbClr val="FFFF00"/>
              </a:highlight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61E241-EBBC-7C34-F58B-AC0D8864F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Activity: Finding online sources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1876317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2DDA0-0392-84D2-19F2-C7D5D890BC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C18495-F365-49EF-2373-FBC9795D8C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81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3F54A2-09D7-DA0E-A24A-2CDB3B01AA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Information sources are exceptionally important in developing our knowledge and understanding of a specific subject area.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The use of accurate and reliable information is essential for effective critical </a:t>
            </a:r>
            <a:r>
              <a:rPr lang="en-GB" dirty="0">
                <a:cs typeface="Arial"/>
              </a:rPr>
              <a:t>t</a:t>
            </a:r>
            <a:r>
              <a:rPr lang="en-GB" noProof="0" dirty="0">
                <a:cs typeface="Arial"/>
              </a:rPr>
              <a:t>hinking.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To ensure that information obtained is accurate, it is vital to be able to identify credible from non-credible sources of information.</a:t>
            </a:r>
            <a:endParaRPr lang="en-GB" noProof="0" dirty="0"/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37C7D1-8ED1-5320-895E-0AFDB2B65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Conclusions </a:t>
            </a:r>
            <a:r>
              <a:rPr lang="en-GB" noProof="0" dirty="0"/>
              <a:t>lesson 5</a:t>
            </a:r>
          </a:p>
        </p:txBody>
      </p:sp>
    </p:spTree>
    <p:extLst>
      <p:ext uri="{BB962C8B-B14F-4D97-AF65-F5344CB8AC3E}">
        <p14:creationId xmlns:p14="http://schemas.microsoft.com/office/powerpoint/2010/main" val="8547483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A3B87-2C5A-C66E-301D-A0B9F5BB6F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3FF380F-A0D4-C7EC-B7D2-1B275EA193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82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B5B571-C969-7FE8-4BB2-AE1AFCB892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latin typeface="Arial"/>
                <a:cs typeface="Times New Roman"/>
              </a:rPr>
              <a:t>Write a short (one to two pages) reflection on how you would approach finding sources of information for a research paper. </a:t>
            </a:r>
          </a:p>
          <a:p>
            <a:endParaRPr lang="en-GB" noProof="0" dirty="0">
              <a:latin typeface="Arial"/>
              <a:cs typeface="Arial"/>
            </a:endParaRPr>
          </a:p>
          <a:p>
            <a:r>
              <a:rPr lang="en-GB" noProof="0" dirty="0">
                <a:latin typeface="Arial"/>
                <a:cs typeface="Times New Roman"/>
              </a:rPr>
              <a:t>Include a discussion of the types of information sources you would use and the strategies they would employ to ensure credibility.</a:t>
            </a:r>
            <a:endParaRPr lang="en-GB" noProof="0" dirty="0">
              <a:latin typeface="Arial"/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907DFD-FDFC-2E76-F983-116AADBE7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Homework </a:t>
            </a:r>
            <a:r>
              <a:rPr lang="en-GB" noProof="0" dirty="0"/>
              <a:t>lesson 5</a:t>
            </a:r>
          </a:p>
        </p:txBody>
      </p:sp>
    </p:spTree>
    <p:extLst>
      <p:ext uri="{BB962C8B-B14F-4D97-AF65-F5344CB8AC3E}">
        <p14:creationId xmlns:p14="http://schemas.microsoft.com/office/powerpoint/2010/main" val="118520905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Interpreting data and analysis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84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550" cy="3601574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noProof="0" dirty="0">
                <a:solidFill>
                  <a:srgbClr val="000000"/>
                </a:solidFill>
                <a:cs typeface="Arial"/>
              </a:rPr>
              <a:t>To develop the skills needed to select relevant information.</a:t>
            </a:r>
          </a:p>
          <a:p>
            <a:pPr lvl="1"/>
            <a:r>
              <a:rPr lang="en-GB" noProof="0" dirty="0">
                <a:cs typeface="Arial"/>
              </a:rPr>
              <a:t>To gain the ability to recognise and identify patterns in data.</a:t>
            </a:r>
          </a:p>
          <a:p>
            <a:pPr lvl="1"/>
            <a:r>
              <a:rPr lang="en-GB" noProof="0" dirty="0">
                <a:cs typeface="Arial"/>
              </a:rPr>
              <a:t>To gain knowledge of identifying good quality data.</a:t>
            </a:r>
          </a:p>
          <a:p>
            <a:pPr lvl="1"/>
            <a:r>
              <a:rPr lang="en-GB" noProof="0" dirty="0">
                <a:cs typeface="Arial"/>
              </a:rPr>
              <a:t>To better understand how to analyse data objectively. </a:t>
            </a:r>
          </a:p>
          <a:p>
            <a:pPr marL="342900" indent="-342900">
              <a:buChar char="•"/>
            </a:pPr>
            <a:endParaRPr lang="en-GB" noProof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Char char="•"/>
            </a:pPr>
            <a:endParaRPr lang="en-GB" noProof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Char char="•"/>
            </a:pPr>
            <a:endParaRPr lang="en-GB" noProof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Char char="•"/>
            </a:pPr>
            <a:endParaRPr lang="en-GB" noProof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Char char="•"/>
            </a:pPr>
            <a:endParaRPr lang="en-GB" noProof="0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Char char="•"/>
            </a:pPr>
            <a:endParaRPr lang="en-GB" noProof="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>
              <a:lnSpc>
                <a:spcPct val="100000"/>
              </a:lnSpc>
            </a:pPr>
            <a:r>
              <a:rPr lang="en-GB" sz="2400" noProof="0" dirty="0">
                <a:solidFill>
                  <a:srgbClr val="E51C41"/>
                </a:solidFill>
              </a:rPr>
              <a:t> 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Learning outcomes lesson 6 </a:t>
            </a:r>
          </a:p>
        </p:txBody>
      </p:sp>
    </p:spTree>
    <p:extLst>
      <p:ext uri="{BB962C8B-B14F-4D97-AF65-F5344CB8AC3E}">
        <p14:creationId xmlns:p14="http://schemas.microsoft.com/office/powerpoint/2010/main" val="340275396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85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solidFill>
                  <a:srgbClr val="001D35"/>
                </a:solidFill>
                <a:ea typeface="+mn-lt"/>
                <a:cs typeface="+mn-lt"/>
              </a:rPr>
              <a:t>Data is useful because</a:t>
            </a:r>
            <a:r>
              <a:rPr lang="en-GB" noProof="0" dirty="0">
                <a:ea typeface="+mn-lt"/>
                <a:cs typeface="+mn-lt"/>
              </a:rPr>
              <a:t> it can help organisations make better decisions, improve their products and services and gain a competitive advantage.</a:t>
            </a:r>
          </a:p>
          <a:p>
            <a:pPr>
              <a:lnSpc>
                <a:spcPct val="100000"/>
              </a:lnSpc>
            </a:pPr>
            <a:endParaRPr lang="en-GB" sz="2400" noProof="0" dirty="0">
              <a:solidFill>
                <a:srgbClr val="E51C41"/>
              </a:solidFill>
            </a:endParaRPr>
          </a:p>
          <a:p>
            <a:r>
              <a:rPr lang="en-GB" noProof="0" dirty="0"/>
              <a:t>It is particularly useful in animal care because it enables the monitoring of disease, the development of tailored health plans and the effectiveness of disease control interventions. 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noProof="0" dirty="0"/>
              <a:t>Introduction lesson 6</a:t>
            </a:r>
          </a:p>
        </p:txBody>
      </p:sp>
    </p:spTree>
    <p:extLst>
      <p:ext uri="{BB962C8B-B14F-4D97-AF65-F5344CB8AC3E}">
        <p14:creationId xmlns:p14="http://schemas.microsoft.com/office/powerpoint/2010/main" val="308341242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632F7-F62F-9854-0C6D-F6925E754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25937B-6E90-D846-51AF-F34646BD6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668247-6B85-3A84-1D40-17E30DF116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86</a:t>
            </a:fld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F352BF-9172-0B2D-B4AB-E6F4236AFC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999" y="987425"/>
            <a:ext cx="8441689" cy="360044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solidFill>
                  <a:srgbClr val="001D35"/>
                </a:solidFill>
                <a:cs typeface="Arial"/>
              </a:rPr>
              <a:t>Self-assess your knowledge and ability against the statements below u</a:t>
            </a:r>
            <a:r>
              <a:rPr lang="en-GB" noProof="0" dirty="0">
                <a:solidFill>
                  <a:srgbClr val="001D35"/>
                </a:solidFill>
                <a:cs typeface="Arial"/>
              </a:rPr>
              <a:t>sing the RAG rating cards:</a:t>
            </a:r>
          </a:p>
          <a:p>
            <a:endParaRPr lang="en-GB" dirty="0">
              <a:solidFill>
                <a:srgbClr val="001D35"/>
              </a:solidFill>
              <a:cs typeface="Arial"/>
            </a:endParaRPr>
          </a:p>
          <a:p>
            <a:r>
              <a:rPr lang="en-GB" noProof="0" dirty="0">
                <a:solidFill>
                  <a:srgbClr val="001D35"/>
                </a:solidFill>
                <a:cs typeface="Arial"/>
              </a:rPr>
              <a:t>red (very confident), amber (somewhat confident) and green (not confident)</a:t>
            </a:r>
          </a:p>
          <a:p>
            <a:endParaRPr lang="en-GB" noProof="0" dirty="0">
              <a:solidFill>
                <a:srgbClr val="001D35"/>
              </a:solidFill>
              <a:cs typeface="Arial"/>
            </a:endParaRPr>
          </a:p>
          <a:p>
            <a:pPr lvl="1"/>
            <a:r>
              <a:rPr lang="en-GB" noProof="0" dirty="0">
                <a:solidFill>
                  <a:srgbClr val="001D35"/>
                </a:solidFill>
                <a:cs typeface="Arial"/>
              </a:rPr>
              <a:t>I can interpret a range of data types in tables.</a:t>
            </a:r>
          </a:p>
          <a:p>
            <a:pPr lvl="1"/>
            <a:r>
              <a:rPr lang="en-GB" noProof="0" dirty="0">
                <a:solidFill>
                  <a:srgbClr val="001D35"/>
                </a:solidFill>
                <a:cs typeface="Arial"/>
              </a:rPr>
              <a:t>I can identify patterns in datasets.</a:t>
            </a:r>
          </a:p>
          <a:p>
            <a:pPr lvl="1"/>
            <a:r>
              <a:rPr lang="en-GB" noProof="0" dirty="0">
                <a:solidFill>
                  <a:srgbClr val="001D35"/>
                </a:solidFill>
                <a:cs typeface="Arial"/>
              </a:rPr>
              <a:t>I can select and produce appropriate graphs from datasets.</a:t>
            </a:r>
          </a:p>
          <a:p>
            <a:pPr lvl="1"/>
            <a:r>
              <a:rPr lang="en-GB" noProof="0" dirty="0">
                <a:solidFill>
                  <a:srgbClr val="001D35"/>
                </a:solidFill>
                <a:cs typeface="Arial"/>
              </a:rPr>
              <a:t>I can analyse and draw accurate conclusions from datasets.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0744AD35-9902-0288-F0EE-DD37DC5AD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>
                <a:cs typeface="Arial"/>
              </a:rPr>
              <a:t>Self-assessment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9286062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CB8FF-E03D-2D0B-F09A-13F8A149E7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B3B786-24C4-CB24-C57A-E4FB140257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87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79AF81-41B0-3E29-85F8-CC4E43532B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Scenario: you are an animal care assistant in an animal shelter and notice a rise in the number of sick animals. </a:t>
            </a:r>
          </a:p>
          <a:p>
            <a:endParaRPr lang="en-GB" dirty="0">
              <a:cs typeface="Arial"/>
            </a:endParaRPr>
          </a:p>
          <a:p>
            <a:r>
              <a:rPr lang="en-GB" noProof="0" dirty="0">
                <a:cs typeface="Arial"/>
              </a:rPr>
              <a:t>What kind of data might you wish to collect to help you understand the problem?</a:t>
            </a:r>
            <a:endParaRPr lang="en-GB" noProof="0" dirty="0"/>
          </a:p>
          <a:p>
            <a:pPr algn="ctr"/>
            <a:endParaRPr lang="en-GB" i="1" noProof="0" dirty="0">
              <a:cs typeface="Arial"/>
            </a:endParaRPr>
          </a:p>
          <a:p>
            <a:pPr algn="ctr"/>
            <a:endParaRPr lang="en-GB" i="1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Report your thoughts back to the group.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5E4E9C-91A6-48F6-E232-18748EF45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Starter task lesson 6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5705353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AF3F4-6EE3-BF46-E413-CE2F932B4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62A4C-AE6E-D83D-1EAA-C72A39FDAB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082B19-CD44-8E3E-AADF-4A970A2386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88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10D51-8399-1107-7C1F-189E0EB3353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48935" y="987424"/>
            <a:ext cx="7700282" cy="3600451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Data sources can come from a variety of places,  including veterinarians, farm surveys or statistics from the Department for Environment, Food and Rural Affairs (DEFRA) or the </a:t>
            </a:r>
            <a:r>
              <a:rPr lang="en-GB" noProof="0" dirty="0">
                <a:solidFill>
                  <a:srgbClr val="1F1F1F"/>
                </a:solidFill>
              </a:rPr>
              <a:t>The Royal Society for the Prevention of Cruelty to Animals (</a:t>
            </a:r>
            <a:r>
              <a:rPr lang="en-GB" noProof="0" dirty="0">
                <a:cs typeface="Arial"/>
              </a:rPr>
              <a:t>RSPCA).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55935F8-660A-15DF-12C1-EB5F93E0C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Understanding data sources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3316114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3F591-FEA0-84AE-F3C9-1503A40D2DB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1E473F-63D8-AA60-6FA9-745F47F324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89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FAAF7-5A87-DB7C-E396-7A1410FD2C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6400"/>
            <a:ext cx="765080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Activity: analyse Dataset A.</a:t>
            </a:r>
          </a:p>
          <a:p>
            <a:endParaRPr lang="en-GB" noProof="0" dirty="0">
              <a:cs typeface="Arial"/>
            </a:endParaRPr>
          </a:p>
          <a:p>
            <a:pPr marL="0" lvl="1" indent="0">
              <a:buNone/>
            </a:pPr>
            <a:r>
              <a:rPr lang="en-GB" noProof="0" dirty="0">
                <a:cs typeface="Arial"/>
              </a:rPr>
              <a:t>Identify the good elements of the data in green pen and any weaker elements in red pen.</a:t>
            </a:r>
          </a:p>
          <a:p>
            <a:pPr lvl="1"/>
            <a:endParaRPr lang="en-GB" dirty="0">
              <a:cs typeface="Arial"/>
            </a:endParaRPr>
          </a:p>
          <a:p>
            <a:pPr marL="0" lvl="1" indent="0">
              <a:buNone/>
            </a:pPr>
            <a:r>
              <a:rPr lang="en-GB" noProof="0" dirty="0">
                <a:cs typeface="Arial"/>
              </a:rPr>
              <a:t>Where there are weaknesses, suggest improvements?</a:t>
            </a:r>
            <a:endParaRPr lang="en-GB" dirty="0">
              <a:cs typeface="Arial"/>
            </a:endParaRPr>
          </a:p>
          <a:p>
            <a:pPr lvl="1"/>
            <a:endParaRPr lang="en-GB" noProof="0" dirty="0">
              <a:cs typeface="Arial"/>
            </a:endParaRPr>
          </a:p>
          <a:p>
            <a:pPr marL="0" lvl="1" indent="0">
              <a:buNone/>
            </a:pPr>
            <a:r>
              <a:rPr lang="en-GB" noProof="0" dirty="0">
                <a:cs typeface="Arial"/>
              </a:rPr>
              <a:t>Feed back to the class.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F652E5-29D5-1DB6-E184-05387B155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Data quality assessment (1)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20476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CAFDF5-539A-E4BD-AE46-4730B18225D8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GB" noProof="0" dirty="0"/>
              <a:t>Individual critical </a:t>
            </a:r>
            <a:r>
              <a:rPr lang="en-GB" dirty="0"/>
              <a:t>t</a:t>
            </a:r>
            <a:r>
              <a:rPr lang="en-GB" noProof="0" dirty="0"/>
              <a:t>hinking examples: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12F4F6-A40A-C52D-EFCD-FAEE7BE070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722376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Some examples include: </a:t>
            </a:r>
          </a:p>
          <a:p>
            <a:pPr lvl="1"/>
            <a:r>
              <a:rPr lang="en-GB" dirty="0"/>
              <a:t>v</a:t>
            </a:r>
            <a:r>
              <a:rPr lang="en-GB" noProof="0" dirty="0"/>
              <a:t>oting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choosing a job or place of study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choosing a pet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recognising when someone is lying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ignoring persistent marketing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recognising ‘fake news’ and disinformation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choosing a driving instructor</a:t>
            </a:r>
            <a:endParaRPr lang="en-GB" dirty="0">
              <a:cs typeface="Arial"/>
            </a:endParaRPr>
          </a:p>
          <a:p>
            <a:pPr lvl="1"/>
            <a:r>
              <a:rPr lang="en-GB" noProof="0" dirty="0"/>
              <a:t>choosing how to intervene in arguments between friends. </a:t>
            </a:r>
            <a:endParaRPr lang="en-GB" noProof="0" dirty="0"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4C7B0-770F-11AF-9EF5-3DE8AE8283E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5D76B3-9AFB-FD17-AEFA-DA736EFC7B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2364291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ED16F-F9A9-2307-6E8D-ED4692E597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7B3E0B-A142-7E7A-22BE-EC7C7F8805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90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0E691D-56AD-C148-781B-F8A49AF9F6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6400"/>
            <a:ext cx="765080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Activity: produce a mind map identifying the criteria that you used to analyse the dataset.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Report back to the class.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Review the questions on the next slide. Add additional elements you have now considered to your mind map. </a:t>
            </a: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61DF8E-7C53-71B1-79F5-2A540DA6D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Data quality assessment (2)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2019526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A38EC-AFEB-51C9-6BF4-667A000F93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A0FF33-4E17-C784-87FF-740F82DE9D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91</a:t>
            </a:fld>
            <a:endParaRPr lang="en-GB" noProof="0" dirty="0"/>
          </a:p>
        </p:txBody>
      </p:sp>
      <p:graphicFrame>
        <p:nvGraphicFramePr>
          <p:cNvPr id="6" name="Diagram 5" descr="A diagram showing the considerations of data quality assessment - sample size, missing values, inconsistencies, representative sample size, anomalies, credible sources.">
            <a:extLst>
              <a:ext uri="{FF2B5EF4-FFF2-40B4-BE49-F238E27FC236}">
                <a16:creationId xmlns:a16="http://schemas.microsoft.com/office/drawing/2014/main" id="{0DD48DBF-15D3-CC80-CA54-1B56E7C941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464615"/>
              </p:ext>
            </p:extLst>
          </p:nvPr>
        </p:nvGraphicFramePr>
        <p:xfrm>
          <a:off x="930728" y="753121"/>
          <a:ext cx="7225393" cy="4314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35BD54DE-DC5D-7221-B009-CD809BDE6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Data quality assessment (3)</a:t>
            </a:r>
          </a:p>
        </p:txBody>
      </p:sp>
    </p:spTree>
    <p:extLst>
      <p:ext uri="{BB962C8B-B14F-4D97-AF65-F5344CB8AC3E}">
        <p14:creationId xmlns:p14="http://schemas.microsoft.com/office/powerpoint/2010/main" val="384538068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93A2C-649D-FC88-6FA8-7B1F70128C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CE84355-A2D6-0022-A9E1-143823D354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92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DC189-952C-C623-1350-C0B328EA40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6400"/>
            <a:ext cx="765080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Activity: following the discussion relating to criteria used to analyse data, </a:t>
            </a:r>
            <a:r>
              <a:rPr lang="en-GB" dirty="0">
                <a:cs typeface="Arial"/>
              </a:rPr>
              <a:t>look at </a:t>
            </a:r>
            <a:r>
              <a:rPr lang="en-GB" noProof="0" dirty="0">
                <a:cs typeface="Arial"/>
              </a:rPr>
              <a:t>your dataset again. 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Identify anything else you would like to improve, change or comment upon. This can be either positive or negative.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Add any notes to your mind map.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E5555A4-C8C0-72F3-3A79-BE8E8ECE4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Data quality assessment (4)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6152558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0518D4-8789-7E1C-CB63-335E5B1F1B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93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373CC-21C0-9044-BA62-B8368A2AE9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42836-EC4C-4976-987E-AACCFFB95B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Scenario: you are managing a shelter and need to decide whether to invest more in vaccinations or new treatments based on the data provided</a:t>
            </a:r>
            <a:r>
              <a:rPr lang="en-GB" dirty="0">
                <a:cs typeface="Arial"/>
              </a:rPr>
              <a:t>.</a:t>
            </a:r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  <a:p>
            <a:pPr algn="ctr"/>
            <a:endParaRPr lang="en-GB" noProof="0" dirty="0">
              <a:cs typeface="Arial"/>
            </a:endParaRPr>
          </a:p>
          <a:p>
            <a:pPr marL="457200" indent="-457200">
              <a:buAutoNum type="arabicPeriod"/>
            </a:pPr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E7685E-33FF-BADF-23A4-79AF12A0E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Decision</a:t>
            </a:r>
            <a:r>
              <a:rPr lang="en-GB" b="0" dirty="0"/>
              <a:t>-</a:t>
            </a:r>
            <a:r>
              <a:rPr lang="en-GB" noProof="0" dirty="0">
                <a:cs typeface="Arial"/>
              </a:rPr>
              <a:t>making with data (1)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447980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575DC-8A22-D33A-32F9-C92678969A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23BF06-9AD1-C1F8-3637-9620CC9583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94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E2C19F-DFF6-B25A-75AF-DAF4512AD5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64834"/>
            <a:ext cx="7722550" cy="362314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Activity: analyse Dataset B, looking for patterns and trends.</a:t>
            </a:r>
          </a:p>
          <a:p>
            <a:pPr marL="457200" indent="-457200">
              <a:buAutoNum type="arabicPeriod"/>
            </a:pP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Create a visual representation of the dataset (for example, a bar chart to show recovery rates or a pie chart to show vaccine coverage). </a:t>
            </a:r>
          </a:p>
          <a:p>
            <a:pPr marL="457200" indent="-457200">
              <a:buAutoNum type="arabicPeriod"/>
            </a:pP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Write your recommendations based on your analysis.</a:t>
            </a:r>
          </a:p>
          <a:p>
            <a:pPr marL="457200" indent="-457200">
              <a:buAutoNum type="arabicPeriod"/>
            </a:pP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Present your decision to the class.</a:t>
            </a:r>
            <a:endParaRPr lang="en-GB" noProof="0" dirty="0"/>
          </a:p>
          <a:p>
            <a:endParaRPr lang="en-GB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4A9AC2C-74B3-CF86-FF34-D53905231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Decision</a:t>
            </a:r>
            <a:r>
              <a:rPr lang="en-GB" b="0" dirty="0"/>
              <a:t>-</a:t>
            </a:r>
            <a:r>
              <a:rPr lang="en-GB" noProof="0" dirty="0">
                <a:cs typeface="Arial"/>
              </a:rPr>
              <a:t>making with data (2)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71448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038ED-73C8-644A-6E87-DEF15649CC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1A4FA8-C218-8348-9BE9-E7A2A6B72F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95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B71F7-F7D6-B126-2B87-16B2C469DA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0172" y="986400"/>
            <a:ext cx="7686377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Data is crucial in animal health and welfare and can be used to monitor the success of health programmes and feeding plans.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However, for data to be fully beneficial, it must be reliable and valid, and it is important to critique data to ensure that this is the case.</a:t>
            </a:r>
          </a:p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Refer back to your earlier self-assessment and reflect.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50D091D-97A6-E0D3-E5FA-4316B2836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Conclusions </a:t>
            </a:r>
            <a:r>
              <a:rPr lang="en-GB" noProof="0" dirty="0"/>
              <a:t>lesson 6</a:t>
            </a:r>
          </a:p>
        </p:txBody>
      </p:sp>
    </p:spTree>
    <p:extLst>
      <p:ext uri="{BB962C8B-B14F-4D97-AF65-F5344CB8AC3E}">
        <p14:creationId xmlns:p14="http://schemas.microsoft.com/office/powerpoint/2010/main" val="199707841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46216-DFC7-291D-FBC2-701507FBD1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DCACBE-74E9-D8B2-4A7B-AEC113DE4A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96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A0C88-09FB-660E-9163-06B21C42D6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999" y="987424"/>
            <a:ext cx="7722377" cy="3600451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ea typeface="+mn-lt"/>
                <a:cs typeface="+mn-lt"/>
              </a:rPr>
              <a:t>Berret, C., and Munzner, T. (2024). </a:t>
            </a:r>
            <a:r>
              <a:rPr lang="en-GB" i="1" noProof="0" dirty="0">
                <a:ea typeface="+mn-lt"/>
                <a:cs typeface="+mn-lt"/>
              </a:rPr>
              <a:t>Iceberg Sensemaking: A Process Model for Critical Data Analysis. Transactions on Visualization and Computer Graphics. </a:t>
            </a:r>
            <a:r>
              <a:rPr lang="en-GB" noProof="0" dirty="0">
                <a:ea typeface="+mn-lt"/>
                <a:cs typeface="+mn-lt"/>
              </a:rPr>
              <a:t>Available at: </a:t>
            </a:r>
            <a:r>
              <a:rPr lang="en-GB" noProof="0" dirty="0">
                <a:ea typeface="+mn-lt"/>
                <a:cs typeface="+mn-lt"/>
                <a:hlinkClick r:id="rId2"/>
              </a:rPr>
              <a:t>https://charlesberret.net/projects</a:t>
            </a:r>
            <a:r>
              <a:rPr lang="en-GB" noProof="0" dirty="0">
                <a:ea typeface="+mn-lt"/>
                <a:cs typeface="+mn-lt"/>
              </a:rPr>
              <a:t>.</a:t>
            </a:r>
          </a:p>
          <a:p>
            <a:endParaRPr lang="en-GB" noProof="0" dirty="0">
              <a:ea typeface="+mn-lt"/>
              <a:cs typeface="+mn-lt"/>
            </a:endParaRPr>
          </a:p>
          <a:p>
            <a:r>
              <a:rPr lang="en-GB" noProof="0" dirty="0">
                <a:ea typeface="+mn-lt"/>
                <a:cs typeface="+mn-lt"/>
              </a:rPr>
              <a:t>Brunsdon, C., and Comber, A. (2020). </a:t>
            </a:r>
            <a:r>
              <a:rPr lang="en-GB" i="1" noProof="0" dirty="0">
                <a:ea typeface="+mn-lt"/>
                <a:cs typeface="+mn-lt"/>
              </a:rPr>
              <a:t>Big Issues of Big Data: Challenges for Critical Spatial Data Analytics. </a:t>
            </a:r>
            <a:r>
              <a:rPr lang="en-GB" noProof="0" dirty="0">
                <a:ea typeface="+mn-lt"/>
                <a:cs typeface="+mn-lt"/>
              </a:rPr>
              <a:t>National Centre for Geocomputation. Available at:  </a:t>
            </a:r>
            <a:r>
              <a:rPr lang="en-GB" noProof="0" dirty="0">
                <a:ea typeface="+mn-lt"/>
                <a:cs typeface="+mn-lt"/>
                <a:hlinkClick r:id="rId3"/>
              </a:rPr>
              <a:t>https://arxiv.org/pdf/2007.11281</a:t>
            </a:r>
            <a:endParaRPr lang="en-GB" noProof="0" dirty="0">
              <a:ea typeface="+mn-lt"/>
              <a:cs typeface="+mn-lt"/>
            </a:endParaRPr>
          </a:p>
          <a:p>
            <a:r>
              <a:rPr lang="en-GB" noProof="0" dirty="0">
                <a:ea typeface="+mn-lt"/>
                <a:cs typeface="+mn-lt"/>
              </a:rPr>
              <a:t> </a:t>
            </a:r>
            <a:endParaRPr lang="en-GB" noProof="0" dirty="0">
              <a:cs typeface="Arial"/>
            </a:endParaRPr>
          </a:p>
          <a:p>
            <a:endParaRPr lang="en-GB" sz="1800" noProof="0" dirty="0">
              <a:cs typeface="Arial"/>
            </a:endParaRPr>
          </a:p>
          <a:p>
            <a:endParaRPr lang="en-GB" sz="1800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05EC63-3264-69BA-F0BB-C31B1A5BE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References (1)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3255713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A6581-1E1E-E087-6966-BFFDEA9A2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7A8AF-5DC1-7957-8257-E9DBAAC933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2B24FC-8A60-79C4-CFE4-B2AF0D12BC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97</a:t>
            </a:fld>
            <a:endParaRPr lang="en-GB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0C9C6-B212-261E-5200-1C6647092ED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999" y="987424"/>
            <a:ext cx="7722377" cy="3393983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>
                <a:cs typeface="Arial"/>
              </a:rPr>
              <a:t>Holmes, N.G., Wieman, C., E., and Bonn, D.A. (2015). </a:t>
            </a:r>
            <a:r>
              <a:rPr lang="en-GB" i="1" noProof="0" dirty="0">
                <a:cs typeface="Arial"/>
              </a:rPr>
              <a:t>Teaching Critical Thinking. </a:t>
            </a:r>
            <a:r>
              <a:rPr lang="en-GB" noProof="0" dirty="0">
                <a:cs typeface="Arial"/>
              </a:rPr>
              <a:t>Psychological and Cognitive Sciences. 112(36)11199-11204. Available at: </a:t>
            </a:r>
            <a:r>
              <a:rPr lang="en-GB" noProof="0" dirty="0">
                <a:cs typeface="Arial"/>
                <a:hlinkClick r:id="rId2"/>
              </a:rPr>
              <a:t>https://www.pnas.org/doi/epdf/10.1073/pnas.1505329112</a:t>
            </a:r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 </a:t>
            </a:r>
            <a:endParaRPr lang="en-GB" noProof="0" dirty="0">
              <a:ea typeface="+mn-lt"/>
              <a:cs typeface="+mn-lt"/>
            </a:endParaRPr>
          </a:p>
          <a:p>
            <a:r>
              <a:rPr lang="en-GB" noProof="0" dirty="0">
                <a:ea typeface="+mn-lt"/>
                <a:cs typeface="+mn-lt"/>
              </a:rPr>
              <a:t>Iliadis, A., and Russo, F. (2016). </a:t>
            </a:r>
            <a:r>
              <a:rPr lang="en-GB" i="1" noProof="0" dirty="0">
                <a:ea typeface="+mn-lt"/>
                <a:cs typeface="+mn-lt"/>
              </a:rPr>
              <a:t>Critical Data Studies: An Introduction.</a:t>
            </a:r>
            <a:r>
              <a:rPr lang="en-GB" noProof="0" dirty="0">
                <a:ea typeface="+mn-lt"/>
                <a:cs typeface="+mn-lt"/>
              </a:rPr>
              <a:t> Big Data and Society. Vol 3 (2). Available at: </a:t>
            </a:r>
            <a:r>
              <a:rPr lang="en-GB" noProof="0" dirty="0">
                <a:ea typeface="+mn-lt"/>
                <a:cs typeface="+mn-lt"/>
                <a:hlinkClick r:id="rId3"/>
              </a:rPr>
              <a:t>https://www.andrewiliadis.com/files/9215/6520/1942/2053951716674238.pdf</a:t>
            </a:r>
            <a:endParaRPr lang="en-GB" noProof="0" dirty="0">
              <a:ea typeface="+mn-lt"/>
              <a:cs typeface="+mn-lt"/>
            </a:endParaRPr>
          </a:p>
          <a:p>
            <a:r>
              <a:rPr lang="en-GB" noProof="0" dirty="0">
                <a:ea typeface="+mn-lt"/>
                <a:cs typeface="+mn-lt"/>
              </a:rPr>
              <a:t> </a:t>
            </a:r>
            <a:endParaRPr lang="en-GB" noProof="0" dirty="0">
              <a:cs typeface="Arial"/>
            </a:endParaRPr>
          </a:p>
          <a:p>
            <a:endParaRPr lang="en-GB" sz="1800" noProof="0" dirty="0">
              <a:cs typeface="Arial"/>
            </a:endParaRPr>
          </a:p>
          <a:p>
            <a:endParaRPr lang="en-GB" noProof="0" dirty="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A40543-FED0-FC34-3066-8947FB04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cs typeface="Arial"/>
              </a:rPr>
              <a:t>References (2)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3426741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Reflection, evaluation and making judgements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99</a:t>
            </a:fld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7426"/>
            <a:ext cx="7722376" cy="3600450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noProof="0" dirty="0">
                <a:ea typeface="+mn-lt"/>
                <a:cs typeface="+mn-lt"/>
              </a:rPr>
              <a:t>To understand the importance of reflection in learning and decision-making.</a:t>
            </a:r>
            <a:endParaRPr lang="en-GB" dirty="0">
              <a:cs typeface="Arial"/>
            </a:endParaRPr>
          </a:p>
          <a:p>
            <a:pPr lvl="1"/>
            <a:r>
              <a:rPr lang="en-GB" noProof="0" dirty="0">
                <a:ea typeface="+mn-lt"/>
                <a:cs typeface="+mn-lt"/>
              </a:rPr>
              <a:t>To develop and identify different models of reflection.</a:t>
            </a:r>
            <a:endParaRPr lang="en-GB" dirty="0">
              <a:cs typeface="Arial"/>
            </a:endParaRPr>
          </a:p>
          <a:p>
            <a:pPr lvl="1"/>
            <a:r>
              <a:rPr lang="en-GB" noProof="0" dirty="0">
                <a:ea typeface="+mn-lt"/>
                <a:cs typeface="+mn-lt"/>
              </a:rPr>
              <a:t>To recognise evaluation techniques which will support informed judgements.</a:t>
            </a:r>
            <a:endParaRPr lang="en-GB" dirty="0">
              <a:cs typeface="Arial"/>
            </a:endParaRPr>
          </a:p>
          <a:p>
            <a:pPr lvl="1"/>
            <a:r>
              <a:rPr lang="en-GB" noProof="0" dirty="0">
                <a:ea typeface="+mn-lt"/>
                <a:cs typeface="+mn-lt"/>
              </a:rPr>
              <a:t>To be able to select and apply appropriate reflective cycles or frameworks.   </a:t>
            </a:r>
            <a:endParaRPr lang="en-GB" noProof="0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sz="2400" noProof="0" dirty="0">
              <a:solidFill>
                <a:srgbClr val="E51C41"/>
              </a:solidFill>
              <a:cs typeface="Arial"/>
            </a:endParaRPr>
          </a:p>
          <a:p>
            <a:pPr>
              <a:lnSpc>
                <a:spcPct val="100000"/>
              </a:lnSpc>
            </a:pPr>
            <a:endParaRPr lang="en-GB" sz="2400" noProof="0" dirty="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GB" sz="2400" noProof="0" dirty="0">
                <a:solidFill>
                  <a:srgbClr val="E51C41"/>
                </a:solidFill>
              </a:rPr>
              <a:t> 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noProof="0" dirty="0"/>
              <a:t>Learning outcomes </a:t>
            </a:r>
            <a:r>
              <a:rPr lang="en-GB" noProof="0" dirty="0"/>
              <a:t>lesson 7</a:t>
            </a:r>
            <a:endParaRPr lang="en-GB" sz="3600" noProof="0" dirty="0"/>
          </a:p>
        </p:txBody>
      </p:sp>
    </p:spTree>
    <p:extLst>
      <p:ext uri="{BB962C8B-B14F-4D97-AF65-F5344CB8AC3E}">
        <p14:creationId xmlns:p14="http://schemas.microsoft.com/office/powerpoint/2010/main" val="1342371237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d187684d7a1e7144ec20e0c851cd9de9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c647aa0055b96075a1a28ac1dd860f1f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Props1.xml><?xml version="1.0" encoding="utf-8"?>
<ds:datastoreItem xmlns:ds="http://schemas.openxmlformats.org/officeDocument/2006/customXml" ds:itemID="{A68A8CF7-F13B-4C21-B90E-B1D8C5C733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4d2ded-29cc-4abd-a1df-c646721ce55b"/>
    <ds:schemaRef ds:uri="2847a094-2edf-4950-a853-13ec668231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76E745-D9E8-4D93-8B7F-BCE1E4A491AA}">
  <ds:schemaRefs>
    <ds:schemaRef ds:uri="http://schemas.microsoft.com/office/2006/metadata/properties"/>
    <ds:schemaRef ds:uri="http://schemas.microsoft.com/office/2006/documentManagement/types"/>
    <ds:schemaRef ds:uri="414d2ded-29cc-4abd-a1df-c646721ce55b"/>
    <ds:schemaRef ds:uri="http://purl.org/dc/elements/1.1/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847a094-2edf-4950-a853-13ec668231e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4179</TotalTime>
  <Words>7009</Words>
  <Application>Microsoft Office PowerPoint</Application>
  <PresentationFormat>On-screen Show (16:9)</PresentationFormat>
  <Paragraphs>1170</Paragraphs>
  <Slides>142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142</vt:i4>
      </vt:variant>
    </vt:vector>
  </HeadingPairs>
  <TitlesOfParts>
    <vt:vector size="148" baseType="lpstr">
      <vt:lpstr>Aptos</vt:lpstr>
      <vt:lpstr>Arial</vt:lpstr>
      <vt:lpstr>Arial</vt:lpstr>
      <vt:lpstr>Calibri</vt:lpstr>
      <vt:lpstr>Times New Roman</vt:lpstr>
      <vt:lpstr>ETF Master</vt:lpstr>
      <vt:lpstr>T Level in: Animal care and management </vt:lpstr>
      <vt:lpstr>1</vt:lpstr>
      <vt:lpstr>Learning outcomes lesson 1</vt:lpstr>
      <vt:lpstr>What is critical thinking? </vt:lpstr>
      <vt:lpstr>Importance of critical thinking</vt:lpstr>
      <vt:lpstr>Critical thinking – when is it used (1)?</vt:lpstr>
      <vt:lpstr>Critical thinking – when is it used (2)?</vt:lpstr>
      <vt:lpstr>Critical thinking for individuals </vt:lpstr>
      <vt:lpstr>Individual critical thinking examples:</vt:lpstr>
      <vt:lpstr>Individual Critical Thinking skills</vt:lpstr>
      <vt:lpstr>Scenario exercise</vt:lpstr>
      <vt:lpstr>Skills and attitudes for critical thinking (1)</vt:lpstr>
      <vt:lpstr>Skills and attitudes for critical thinking (2)</vt:lpstr>
      <vt:lpstr>Skills needed for critical thinking</vt:lpstr>
      <vt:lpstr>Attitudes needed for critical thinking</vt:lpstr>
      <vt:lpstr>What can help critical thinking (1)?</vt:lpstr>
      <vt:lpstr>What can help critical thinking (2)?</vt:lpstr>
      <vt:lpstr>Learning overview (1) </vt:lpstr>
      <vt:lpstr>Learning overview (2)   </vt:lpstr>
      <vt:lpstr>Learning overview (3)   </vt:lpstr>
      <vt:lpstr>References </vt:lpstr>
      <vt:lpstr>2</vt:lpstr>
      <vt:lpstr>Learning outcomes lesson 2</vt:lpstr>
      <vt:lpstr>Different perspectives</vt:lpstr>
      <vt:lpstr>Perspectives: who and why?</vt:lpstr>
      <vt:lpstr>Perspectives and cognitive bias</vt:lpstr>
      <vt:lpstr>Cognitive bias</vt:lpstr>
      <vt:lpstr>Dangers of cognitive bias</vt:lpstr>
      <vt:lpstr>Cognitive bias poster</vt:lpstr>
      <vt:lpstr>Barriers to critical thinking (1)</vt:lpstr>
      <vt:lpstr>Barriers to critical thinking (2)</vt:lpstr>
      <vt:lpstr>Did you find all these barriers (1)?</vt:lpstr>
      <vt:lpstr>Did you find all these barriers (2)?</vt:lpstr>
      <vt:lpstr>Overcoming barriers</vt:lpstr>
      <vt:lpstr>Influential language (1)</vt:lpstr>
      <vt:lpstr>Influential language (2)</vt:lpstr>
      <vt:lpstr>Influential language (3)</vt:lpstr>
      <vt:lpstr>Influential language (4)</vt:lpstr>
      <vt:lpstr>Summary of lesson 2</vt:lpstr>
      <vt:lpstr>Homework lesson 2</vt:lpstr>
      <vt:lpstr>3</vt:lpstr>
      <vt:lpstr>Recap on influence and bias</vt:lpstr>
      <vt:lpstr>Learning outcomes lesson 3</vt:lpstr>
      <vt:lpstr>Arguments and reasoning</vt:lpstr>
      <vt:lpstr>The structure of an argument includes:</vt:lpstr>
      <vt:lpstr>Identify arguments (1)</vt:lpstr>
      <vt:lpstr>Identify arguments (2)</vt:lpstr>
      <vt:lpstr>Constructs of strong arguments </vt:lpstr>
      <vt:lpstr>Constructs of weak arguments </vt:lpstr>
      <vt:lpstr>Logical fallacies </vt:lpstr>
      <vt:lpstr>Logical fallacies exercise</vt:lpstr>
      <vt:lpstr>Creating arguments</vt:lpstr>
      <vt:lpstr>Arguments article task</vt:lpstr>
      <vt:lpstr>Summary of lesson 3</vt:lpstr>
      <vt:lpstr>Homework lesson 3</vt:lpstr>
      <vt:lpstr>4</vt:lpstr>
      <vt:lpstr>Starter task lesson 4</vt:lpstr>
      <vt:lpstr>Learning outcomes lesson 4</vt:lpstr>
      <vt:lpstr>Introduction lesson 4</vt:lpstr>
      <vt:lpstr>Activity: video</vt:lpstr>
      <vt:lpstr>Techniques to improve attention to detail </vt:lpstr>
      <vt:lpstr>Four questioning techniques</vt:lpstr>
      <vt:lpstr>Bloom’s taxonomy levels</vt:lpstr>
      <vt:lpstr>TED model (tell, explain, describe)</vt:lpstr>
      <vt:lpstr>The 5 Ws and H model</vt:lpstr>
      <vt:lpstr>The PEEL model </vt:lpstr>
      <vt:lpstr>Activity: activity cards</vt:lpstr>
      <vt:lpstr>Conclusions lesson 4</vt:lpstr>
      <vt:lpstr>Homework lesson 4</vt:lpstr>
      <vt:lpstr>5</vt:lpstr>
      <vt:lpstr>Starter task lesson 5</vt:lpstr>
      <vt:lpstr>Learning outcomes lesson 5 </vt:lpstr>
      <vt:lpstr>Introduction lesson 5</vt:lpstr>
      <vt:lpstr>Source types (1)</vt:lpstr>
      <vt:lpstr>Source types (2)</vt:lpstr>
      <vt:lpstr>Activity: Sources A to F</vt:lpstr>
      <vt:lpstr>Validity and reliability of sources</vt:lpstr>
      <vt:lpstr>Article 1: The genetic engineering of cows to produce chocolate milk</vt:lpstr>
      <vt:lpstr>Article 2: A national survey</vt:lpstr>
      <vt:lpstr>Activity: Finding online sources</vt:lpstr>
      <vt:lpstr>Conclusions lesson 5</vt:lpstr>
      <vt:lpstr>Homework lesson 5</vt:lpstr>
      <vt:lpstr>6</vt:lpstr>
      <vt:lpstr>Learning outcomes lesson 6 </vt:lpstr>
      <vt:lpstr>Introduction lesson 6</vt:lpstr>
      <vt:lpstr>Self-assessment</vt:lpstr>
      <vt:lpstr>Starter task lesson 6 </vt:lpstr>
      <vt:lpstr>Understanding data sources</vt:lpstr>
      <vt:lpstr>Data quality assessment (1)</vt:lpstr>
      <vt:lpstr>Data quality assessment (2)</vt:lpstr>
      <vt:lpstr>Data quality assessment (3)</vt:lpstr>
      <vt:lpstr>Data quality assessment (4)</vt:lpstr>
      <vt:lpstr>Decision-making with data (1)</vt:lpstr>
      <vt:lpstr>Decision-making with data (2)</vt:lpstr>
      <vt:lpstr>Conclusions lesson 6</vt:lpstr>
      <vt:lpstr>References (1)</vt:lpstr>
      <vt:lpstr>References (2)</vt:lpstr>
      <vt:lpstr>7</vt:lpstr>
      <vt:lpstr>Learning outcomes lesson 7</vt:lpstr>
      <vt:lpstr>What is reflection? </vt:lpstr>
      <vt:lpstr>Key aspects to consider </vt:lpstr>
      <vt:lpstr>Why is reflection important? (1) </vt:lpstr>
      <vt:lpstr>Why is reflection important? (2) </vt:lpstr>
      <vt:lpstr>Reflective models – Gibb's reflective cycle </vt:lpstr>
      <vt:lpstr>Reflective models – Borton’s model </vt:lpstr>
      <vt:lpstr>Reflective models – Kolb’s cycle </vt:lpstr>
      <vt:lpstr>Activity: Apply the reflection models to the cases </vt:lpstr>
      <vt:lpstr>Activity: Reflect on the models used </vt:lpstr>
      <vt:lpstr>Conclusions lesson 7</vt:lpstr>
      <vt:lpstr>8</vt:lpstr>
      <vt:lpstr>Learning outcomes lesson 8</vt:lpstr>
      <vt:lpstr>Starter task lesson 8 </vt:lpstr>
      <vt:lpstr>Problem-solving techniques </vt:lpstr>
      <vt:lpstr>SWOT (1)</vt:lpstr>
      <vt:lpstr>SWOT (2)</vt:lpstr>
      <vt:lpstr>Root cause </vt:lpstr>
      <vt:lpstr>Flowcharts </vt:lpstr>
      <vt:lpstr>Worksheet: Flowchart example</vt:lpstr>
      <vt:lpstr>Worksheet: Case study using SWOT, flowchart and root cause </vt:lpstr>
      <vt:lpstr>Worksheet: Being objective </vt:lpstr>
      <vt:lpstr>Sticky notes</vt:lpstr>
      <vt:lpstr>9</vt:lpstr>
      <vt:lpstr>Learning outcomes lesson 9</vt:lpstr>
      <vt:lpstr>Decision-making </vt:lpstr>
      <vt:lpstr>Beaver case study </vt:lpstr>
      <vt:lpstr>Consequences of decisions (1) </vt:lpstr>
      <vt:lpstr>Consequences of decisions (2) </vt:lpstr>
      <vt:lpstr>What is a debate? </vt:lpstr>
      <vt:lpstr>What to consider when you debate</vt:lpstr>
      <vt:lpstr>Debate: key points (1)  </vt:lpstr>
      <vt:lpstr>Debate: key points (2)  </vt:lpstr>
      <vt:lpstr>Exploring perspectives </vt:lpstr>
      <vt:lpstr>10</vt:lpstr>
      <vt:lpstr>Starter task lesson 10</vt:lpstr>
      <vt:lpstr>Learning outcomes lesson 10</vt:lpstr>
      <vt:lpstr>Case study and articles</vt:lpstr>
      <vt:lpstr>Task 3: Project proposal  </vt:lpstr>
      <vt:lpstr>Swap ideas </vt:lpstr>
      <vt:lpstr>Feedback – time to reflect </vt:lpstr>
      <vt:lpstr>Self-reflection task </vt:lpstr>
      <vt:lpstr>Conclusions lesson 10</vt:lpstr>
      <vt:lpstr>Contributors to the materials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 Level in: Animal care and management</dc:title>
  <dc:creator>Richard Overton</dc:creator>
  <cp:lastModifiedBy>Nicola Susans</cp:lastModifiedBy>
  <cp:revision>64</cp:revision>
  <cp:lastPrinted>2024-12-16T08:29:18Z</cp:lastPrinted>
  <dcterms:created xsi:type="dcterms:W3CDTF">2020-10-20T08:50:32Z</dcterms:created>
  <dcterms:modified xsi:type="dcterms:W3CDTF">2025-07-01T14:30:41Z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  <property fmtid="{D5CDD505-2E9C-101B-9397-08002B2CF9AE}" pid="4" name="Order">
    <vt:r8>62400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</Properties>
</file>