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32"/>
  </p:notesMasterIdLst>
  <p:handoutMasterIdLst>
    <p:handoutMasterId r:id="rId133"/>
  </p:handoutMasterIdLst>
  <p:sldIdLst>
    <p:sldId id="445" r:id="rId5"/>
    <p:sldId id="446" r:id="rId6"/>
    <p:sldId id="257" r:id="rId7"/>
    <p:sldId id="259" r:id="rId8"/>
    <p:sldId id="336" r:id="rId9"/>
    <p:sldId id="265" r:id="rId10"/>
    <p:sldId id="302" r:id="rId11"/>
    <p:sldId id="266" r:id="rId12"/>
    <p:sldId id="337" r:id="rId13"/>
    <p:sldId id="271" r:id="rId14"/>
    <p:sldId id="272" r:id="rId15"/>
    <p:sldId id="447" r:id="rId16"/>
    <p:sldId id="338" r:id="rId17"/>
    <p:sldId id="339" r:id="rId18"/>
    <p:sldId id="416" r:id="rId19"/>
    <p:sldId id="305" r:id="rId20"/>
    <p:sldId id="417" r:id="rId21"/>
    <p:sldId id="517" r:id="rId22"/>
    <p:sldId id="448" r:id="rId23"/>
    <p:sldId id="340" r:id="rId24"/>
    <p:sldId id="449" r:id="rId25"/>
    <p:sldId id="450" r:id="rId26"/>
    <p:sldId id="451" r:id="rId27"/>
    <p:sldId id="452" r:id="rId28"/>
    <p:sldId id="453" r:id="rId29"/>
    <p:sldId id="454" r:id="rId30"/>
    <p:sldId id="455" r:id="rId31"/>
    <p:sldId id="456" r:id="rId32"/>
    <p:sldId id="457" r:id="rId33"/>
    <p:sldId id="458" r:id="rId34"/>
    <p:sldId id="459" r:id="rId35"/>
    <p:sldId id="460" r:id="rId36"/>
    <p:sldId id="461" r:id="rId37"/>
    <p:sldId id="462" r:id="rId38"/>
    <p:sldId id="463" r:id="rId39"/>
    <p:sldId id="464" r:id="rId40"/>
    <p:sldId id="465" r:id="rId41"/>
    <p:sldId id="466" r:id="rId42"/>
    <p:sldId id="467" r:id="rId43"/>
    <p:sldId id="468" r:id="rId44"/>
    <p:sldId id="469" r:id="rId45"/>
    <p:sldId id="518" r:id="rId46"/>
    <p:sldId id="471" r:id="rId47"/>
    <p:sldId id="521" r:id="rId48"/>
    <p:sldId id="520" r:id="rId49"/>
    <p:sldId id="519" r:id="rId50"/>
    <p:sldId id="474" r:id="rId51"/>
    <p:sldId id="475" r:id="rId52"/>
    <p:sldId id="476" r:id="rId53"/>
    <p:sldId id="477" r:id="rId54"/>
    <p:sldId id="478" r:id="rId55"/>
    <p:sldId id="479" r:id="rId56"/>
    <p:sldId id="480" r:id="rId57"/>
    <p:sldId id="481" r:id="rId58"/>
    <p:sldId id="482" r:id="rId59"/>
    <p:sldId id="483" r:id="rId60"/>
    <p:sldId id="484" r:id="rId61"/>
    <p:sldId id="485" r:id="rId62"/>
    <p:sldId id="486" r:id="rId63"/>
    <p:sldId id="487" r:id="rId64"/>
    <p:sldId id="488" r:id="rId65"/>
    <p:sldId id="489" r:id="rId66"/>
    <p:sldId id="490" r:id="rId67"/>
    <p:sldId id="491" r:id="rId68"/>
    <p:sldId id="492" r:id="rId69"/>
    <p:sldId id="493" r:id="rId70"/>
    <p:sldId id="494" r:id="rId71"/>
    <p:sldId id="495" r:id="rId72"/>
    <p:sldId id="496" r:id="rId73"/>
    <p:sldId id="497" r:id="rId74"/>
    <p:sldId id="498" r:id="rId75"/>
    <p:sldId id="499" r:id="rId76"/>
    <p:sldId id="500" r:id="rId77"/>
    <p:sldId id="501" r:id="rId78"/>
    <p:sldId id="502" r:id="rId79"/>
    <p:sldId id="503" r:id="rId80"/>
    <p:sldId id="504" r:id="rId81"/>
    <p:sldId id="505" r:id="rId82"/>
    <p:sldId id="506" r:id="rId83"/>
    <p:sldId id="443" r:id="rId84"/>
    <p:sldId id="507" r:id="rId85"/>
    <p:sldId id="508" r:id="rId86"/>
    <p:sldId id="509" r:id="rId87"/>
    <p:sldId id="510" r:id="rId88"/>
    <p:sldId id="511" r:id="rId89"/>
    <p:sldId id="512" r:id="rId90"/>
    <p:sldId id="513" r:id="rId91"/>
    <p:sldId id="514" r:id="rId92"/>
    <p:sldId id="515" r:id="rId93"/>
    <p:sldId id="516" r:id="rId94"/>
    <p:sldId id="324" r:id="rId95"/>
    <p:sldId id="372" r:id="rId96"/>
    <p:sldId id="373" r:id="rId97"/>
    <p:sldId id="397" r:id="rId98"/>
    <p:sldId id="438" r:id="rId99"/>
    <p:sldId id="437" r:id="rId100"/>
    <p:sldId id="374" r:id="rId101"/>
    <p:sldId id="439" r:id="rId102"/>
    <p:sldId id="440" r:id="rId103"/>
    <p:sldId id="433" r:id="rId104"/>
    <p:sldId id="375" r:id="rId105"/>
    <p:sldId id="441" r:id="rId106"/>
    <p:sldId id="434" r:id="rId107"/>
    <p:sldId id="435" r:id="rId108"/>
    <p:sldId id="376" r:id="rId109"/>
    <p:sldId id="327" r:id="rId110"/>
    <p:sldId id="377" r:id="rId111"/>
    <p:sldId id="378" r:id="rId112"/>
    <p:sldId id="398" r:id="rId113"/>
    <p:sldId id="379" r:id="rId114"/>
    <p:sldId id="436" r:id="rId115"/>
    <p:sldId id="380" r:id="rId116"/>
    <p:sldId id="381" r:id="rId117"/>
    <p:sldId id="330" r:id="rId118"/>
    <p:sldId id="382" r:id="rId119"/>
    <p:sldId id="383" r:id="rId120"/>
    <p:sldId id="399" r:id="rId121"/>
    <p:sldId id="384" r:id="rId122"/>
    <p:sldId id="385" r:id="rId123"/>
    <p:sldId id="386" r:id="rId124"/>
    <p:sldId id="444" r:id="rId125"/>
    <p:sldId id="333" r:id="rId126"/>
    <p:sldId id="387" r:id="rId127"/>
    <p:sldId id="388" r:id="rId128"/>
    <p:sldId id="400" r:id="rId129"/>
    <p:sldId id="389" r:id="rId130"/>
    <p:sldId id="262" r:id="rId1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68DBF29-173B-1EE4-E980-EBF86C79181A}" name="Editor" initials="ED" userId="Editor" providerId="None"/>
  <p188:author id="{CC04C64C-521E-441F-B930-609069F86F9D}" name="Dianne Robinson" initials="DR" userId="1d3932a8c40eac9a" providerId="Windows Live"/>
  <p188:author id="{473F2D82-C3C3-DDA7-9377-E23167EA6B6B}" name="Elise James" initials="EJ" userId="42537d0e53cac1b1" providerId="Windows Live"/>
  <p188:author id="{DF6B61B9-D879-91C9-ECE6-A1D21E84EACA}" name="Kirsten Hollister" initials="KH" userId="S::kirstenh@shrewsbury.ac.uk::f82291c8-99d5-47cd-8c9c-47767899496e" providerId="AD"/>
  <p188:author id="{0EB5D5CD-C5E7-58EC-4B95-D6C83A0C2ACD}" name="Kirsten Hollister" initials="KH" userId="Kirsten Hollister"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ADBB"/>
    <a:srgbClr val="ED657F"/>
    <a:srgbClr val="E51C41"/>
    <a:srgbClr val="9B2600"/>
    <a:srgbClr val="FF2600"/>
    <a:srgbClr val="FF7E79"/>
    <a:srgbClr val="B71620"/>
    <a:srgbClr val="F11F3D"/>
    <a:srgbClr val="E9525B"/>
    <a:srgbClr val="FF003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9084E04-C730-4B3A-B6B0-17F87927975B}" v="239" dt="2024-07-24T11:08:39.26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5225" autoAdjust="0"/>
    <p:restoredTop sz="86467" autoAdjust="0"/>
  </p:normalViewPr>
  <p:slideViewPr>
    <p:cSldViewPr snapToGrid="0">
      <p:cViewPr varScale="1">
        <p:scale>
          <a:sx n="54" d="100"/>
          <a:sy n="54" d="100"/>
        </p:scale>
        <p:origin x="92" y="60"/>
      </p:cViewPr>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5128"/>
    </p:cViewPr>
  </p:sorterViewPr>
  <p:notesViewPr>
    <p:cSldViewPr snapToGrid="0">
      <p:cViewPr varScale="1">
        <p:scale>
          <a:sx n="118" d="100"/>
          <a:sy n="118" d="100"/>
        </p:scale>
        <p:origin x="7644" y="84"/>
      </p:cViewPr>
      <p:guideLst/>
    </p:cSldViewPr>
  </p:notes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3.xml"/><Relationship Id="rId21" Type="http://schemas.openxmlformats.org/officeDocument/2006/relationships/slide" Target="slides/slide17.xml"/><Relationship Id="rId42" Type="http://schemas.openxmlformats.org/officeDocument/2006/relationships/slide" Target="slides/slide38.xml"/><Relationship Id="rId63" Type="http://schemas.openxmlformats.org/officeDocument/2006/relationships/slide" Target="slides/slide59.xml"/><Relationship Id="rId84" Type="http://schemas.openxmlformats.org/officeDocument/2006/relationships/slide" Target="slides/slide80.xml"/><Relationship Id="rId138" Type="http://schemas.microsoft.com/office/2015/10/relationships/revisionInfo" Target="revisionInfo.xml"/><Relationship Id="rId16" Type="http://schemas.openxmlformats.org/officeDocument/2006/relationships/slide" Target="slides/slide12.xml"/><Relationship Id="rId107" Type="http://schemas.openxmlformats.org/officeDocument/2006/relationships/slide" Target="slides/slide103.xml"/><Relationship Id="rId11" Type="http://schemas.openxmlformats.org/officeDocument/2006/relationships/slide" Target="slides/slide7.xml"/><Relationship Id="rId32" Type="http://schemas.openxmlformats.org/officeDocument/2006/relationships/slide" Target="slides/slide28.xml"/><Relationship Id="rId37" Type="http://schemas.openxmlformats.org/officeDocument/2006/relationships/slide" Target="slides/slide33.xml"/><Relationship Id="rId53" Type="http://schemas.openxmlformats.org/officeDocument/2006/relationships/slide" Target="slides/slide49.xml"/><Relationship Id="rId58" Type="http://schemas.openxmlformats.org/officeDocument/2006/relationships/slide" Target="slides/slide54.xml"/><Relationship Id="rId74" Type="http://schemas.openxmlformats.org/officeDocument/2006/relationships/slide" Target="slides/slide70.xml"/><Relationship Id="rId79" Type="http://schemas.openxmlformats.org/officeDocument/2006/relationships/slide" Target="slides/slide75.xml"/><Relationship Id="rId102" Type="http://schemas.openxmlformats.org/officeDocument/2006/relationships/slide" Target="slides/slide98.xml"/><Relationship Id="rId123" Type="http://schemas.openxmlformats.org/officeDocument/2006/relationships/slide" Target="slides/slide119.xml"/><Relationship Id="rId128" Type="http://schemas.openxmlformats.org/officeDocument/2006/relationships/slide" Target="slides/slide124.xml"/><Relationship Id="rId5" Type="http://schemas.openxmlformats.org/officeDocument/2006/relationships/slide" Target="slides/slide1.xml"/><Relationship Id="rId90" Type="http://schemas.openxmlformats.org/officeDocument/2006/relationships/slide" Target="slides/slide86.xml"/><Relationship Id="rId95" Type="http://schemas.openxmlformats.org/officeDocument/2006/relationships/slide" Target="slides/slide91.xml"/><Relationship Id="rId22" Type="http://schemas.openxmlformats.org/officeDocument/2006/relationships/slide" Target="slides/slide18.xml"/><Relationship Id="rId27" Type="http://schemas.openxmlformats.org/officeDocument/2006/relationships/slide" Target="slides/slide23.xml"/><Relationship Id="rId43" Type="http://schemas.openxmlformats.org/officeDocument/2006/relationships/slide" Target="slides/slide39.xml"/><Relationship Id="rId48" Type="http://schemas.openxmlformats.org/officeDocument/2006/relationships/slide" Target="slides/slide44.xml"/><Relationship Id="rId64" Type="http://schemas.openxmlformats.org/officeDocument/2006/relationships/slide" Target="slides/slide60.xml"/><Relationship Id="rId69" Type="http://schemas.openxmlformats.org/officeDocument/2006/relationships/slide" Target="slides/slide65.xml"/><Relationship Id="rId113" Type="http://schemas.openxmlformats.org/officeDocument/2006/relationships/slide" Target="slides/slide109.xml"/><Relationship Id="rId118" Type="http://schemas.openxmlformats.org/officeDocument/2006/relationships/slide" Target="slides/slide114.xml"/><Relationship Id="rId134" Type="http://schemas.openxmlformats.org/officeDocument/2006/relationships/presProps" Target="presProps.xml"/><Relationship Id="rId139" Type="http://schemas.microsoft.com/office/2018/10/relationships/authors" Target="authors.xml"/><Relationship Id="rId80" Type="http://schemas.openxmlformats.org/officeDocument/2006/relationships/slide" Target="slides/slide76.xml"/><Relationship Id="rId85" Type="http://schemas.openxmlformats.org/officeDocument/2006/relationships/slide" Target="slides/slide81.xml"/><Relationship Id="rId12" Type="http://schemas.openxmlformats.org/officeDocument/2006/relationships/slide" Target="slides/slide8.xml"/><Relationship Id="rId17" Type="http://schemas.openxmlformats.org/officeDocument/2006/relationships/slide" Target="slides/slide13.xml"/><Relationship Id="rId33" Type="http://schemas.openxmlformats.org/officeDocument/2006/relationships/slide" Target="slides/slide29.xml"/><Relationship Id="rId38" Type="http://schemas.openxmlformats.org/officeDocument/2006/relationships/slide" Target="slides/slide34.xml"/><Relationship Id="rId59" Type="http://schemas.openxmlformats.org/officeDocument/2006/relationships/slide" Target="slides/slide55.xml"/><Relationship Id="rId103" Type="http://schemas.openxmlformats.org/officeDocument/2006/relationships/slide" Target="slides/slide99.xml"/><Relationship Id="rId108" Type="http://schemas.openxmlformats.org/officeDocument/2006/relationships/slide" Target="slides/slide104.xml"/><Relationship Id="rId124" Type="http://schemas.openxmlformats.org/officeDocument/2006/relationships/slide" Target="slides/slide120.xml"/><Relationship Id="rId129" Type="http://schemas.openxmlformats.org/officeDocument/2006/relationships/slide" Target="slides/slide125.xml"/><Relationship Id="rId54" Type="http://schemas.openxmlformats.org/officeDocument/2006/relationships/slide" Target="slides/slide50.xml"/><Relationship Id="rId70" Type="http://schemas.openxmlformats.org/officeDocument/2006/relationships/slide" Target="slides/slide66.xml"/><Relationship Id="rId75" Type="http://schemas.openxmlformats.org/officeDocument/2006/relationships/slide" Target="slides/slide71.xml"/><Relationship Id="rId91" Type="http://schemas.openxmlformats.org/officeDocument/2006/relationships/slide" Target="slides/slide87.xml"/><Relationship Id="rId96" Type="http://schemas.openxmlformats.org/officeDocument/2006/relationships/slide" Target="slides/slide92.xml"/><Relationship Id="rId1" Type="http://schemas.openxmlformats.org/officeDocument/2006/relationships/customXml" Target="../customXml/item1.xml"/><Relationship Id="rId6" Type="http://schemas.openxmlformats.org/officeDocument/2006/relationships/slide" Target="slides/slide2.xml"/><Relationship Id="rId23" Type="http://schemas.openxmlformats.org/officeDocument/2006/relationships/slide" Target="slides/slide19.xml"/><Relationship Id="rId28" Type="http://schemas.openxmlformats.org/officeDocument/2006/relationships/slide" Target="slides/slide24.xml"/><Relationship Id="rId49" Type="http://schemas.openxmlformats.org/officeDocument/2006/relationships/slide" Target="slides/slide45.xml"/><Relationship Id="rId114" Type="http://schemas.openxmlformats.org/officeDocument/2006/relationships/slide" Target="slides/slide110.xml"/><Relationship Id="rId119" Type="http://schemas.openxmlformats.org/officeDocument/2006/relationships/slide" Target="slides/slide115.xml"/><Relationship Id="rId44" Type="http://schemas.openxmlformats.org/officeDocument/2006/relationships/slide" Target="slides/slide40.xml"/><Relationship Id="rId60" Type="http://schemas.openxmlformats.org/officeDocument/2006/relationships/slide" Target="slides/slide56.xml"/><Relationship Id="rId65" Type="http://schemas.openxmlformats.org/officeDocument/2006/relationships/slide" Target="slides/slide61.xml"/><Relationship Id="rId81" Type="http://schemas.openxmlformats.org/officeDocument/2006/relationships/slide" Target="slides/slide77.xml"/><Relationship Id="rId86" Type="http://schemas.openxmlformats.org/officeDocument/2006/relationships/slide" Target="slides/slide82.xml"/><Relationship Id="rId130" Type="http://schemas.openxmlformats.org/officeDocument/2006/relationships/slide" Target="slides/slide126.xml"/><Relationship Id="rId135" Type="http://schemas.openxmlformats.org/officeDocument/2006/relationships/viewProps" Target="viewProps.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109" Type="http://schemas.openxmlformats.org/officeDocument/2006/relationships/slide" Target="slides/slide10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97" Type="http://schemas.openxmlformats.org/officeDocument/2006/relationships/slide" Target="slides/slide93.xml"/><Relationship Id="rId104" Type="http://schemas.openxmlformats.org/officeDocument/2006/relationships/slide" Target="slides/slide100.xml"/><Relationship Id="rId120" Type="http://schemas.openxmlformats.org/officeDocument/2006/relationships/slide" Target="slides/slide116.xml"/><Relationship Id="rId125" Type="http://schemas.openxmlformats.org/officeDocument/2006/relationships/slide" Target="slides/slide121.xml"/><Relationship Id="rId7" Type="http://schemas.openxmlformats.org/officeDocument/2006/relationships/slide" Target="slides/slide3.xml"/><Relationship Id="rId71" Type="http://schemas.openxmlformats.org/officeDocument/2006/relationships/slide" Target="slides/slide67.xml"/><Relationship Id="rId92" Type="http://schemas.openxmlformats.org/officeDocument/2006/relationships/slide" Target="slides/slide88.xml"/><Relationship Id="rId2" Type="http://schemas.openxmlformats.org/officeDocument/2006/relationships/customXml" Target="../customXml/item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 Id="rId87" Type="http://schemas.openxmlformats.org/officeDocument/2006/relationships/slide" Target="slides/slide83.xml"/><Relationship Id="rId110" Type="http://schemas.openxmlformats.org/officeDocument/2006/relationships/slide" Target="slides/slide106.xml"/><Relationship Id="rId115" Type="http://schemas.openxmlformats.org/officeDocument/2006/relationships/slide" Target="slides/slide111.xml"/><Relationship Id="rId131" Type="http://schemas.openxmlformats.org/officeDocument/2006/relationships/slide" Target="slides/slide127.xml"/><Relationship Id="rId136" Type="http://schemas.openxmlformats.org/officeDocument/2006/relationships/theme" Target="theme/theme1.xml"/><Relationship Id="rId61" Type="http://schemas.openxmlformats.org/officeDocument/2006/relationships/slide" Target="slides/slide57.xml"/><Relationship Id="rId82" Type="http://schemas.openxmlformats.org/officeDocument/2006/relationships/slide" Target="slides/slide78.xml"/><Relationship Id="rId19" Type="http://schemas.openxmlformats.org/officeDocument/2006/relationships/slide" Target="slides/slide15.xml"/><Relationship Id="rId14" Type="http://schemas.openxmlformats.org/officeDocument/2006/relationships/slide" Target="slides/slide10.xml"/><Relationship Id="rId30" Type="http://schemas.openxmlformats.org/officeDocument/2006/relationships/slide" Target="slides/slide26.xml"/><Relationship Id="rId35" Type="http://schemas.openxmlformats.org/officeDocument/2006/relationships/slide" Target="slides/slide31.xml"/><Relationship Id="rId56" Type="http://schemas.openxmlformats.org/officeDocument/2006/relationships/slide" Target="slides/slide52.xml"/><Relationship Id="rId77" Type="http://schemas.openxmlformats.org/officeDocument/2006/relationships/slide" Target="slides/slide73.xml"/><Relationship Id="rId100" Type="http://schemas.openxmlformats.org/officeDocument/2006/relationships/slide" Target="slides/slide96.xml"/><Relationship Id="rId105" Type="http://schemas.openxmlformats.org/officeDocument/2006/relationships/slide" Target="slides/slide101.xml"/><Relationship Id="rId126" Type="http://schemas.openxmlformats.org/officeDocument/2006/relationships/slide" Target="slides/slide122.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93" Type="http://schemas.openxmlformats.org/officeDocument/2006/relationships/slide" Target="slides/slide89.xml"/><Relationship Id="rId98" Type="http://schemas.openxmlformats.org/officeDocument/2006/relationships/slide" Target="slides/slide94.xml"/><Relationship Id="rId121" Type="http://schemas.openxmlformats.org/officeDocument/2006/relationships/slide" Target="slides/slide117.xml"/><Relationship Id="rId3" Type="http://schemas.openxmlformats.org/officeDocument/2006/relationships/customXml" Target="../customXml/item3.xml"/><Relationship Id="rId25" Type="http://schemas.openxmlformats.org/officeDocument/2006/relationships/slide" Target="slides/slide21.xml"/><Relationship Id="rId46" Type="http://schemas.openxmlformats.org/officeDocument/2006/relationships/slide" Target="slides/slide42.xml"/><Relationship Id="rId67" Type="http://schemas.openxmlformats.org/officeDocument/2006/relationships/slide" Target="slides/slide63.xml"/><Relationship Id="rId116" Type="http://schemas.openxmlformats.org/officeDocument/2006/relationships/slide" Target="slides/slide112.xml"/><Relationship Id="rId137" Type="http://schemas.openxmlformats.org/officeDocument/2006/relationships/tableStyles" Target="tableStyles.xml"/><Relationship Id="rId20" Type="http://schemas.openxmlformats.org/officeDocument/2006/relationships/slide" Target="slides/slide16.xml"/><Relationship Id="rId41" Type="http://schemas.openxmlformats.org/officeDocument/2006/relationships/slide" Target="slides/slide37.xml"/><Relationship Id="rId62" Type="http://schemas.openxmlformats.org/officeDocument/2006/relationships/slide" Target="slides/slide58.xml"/><Relationship Id="rId83" Type="http://schemas.openxmlformats.org/officeDocument/2006/relationships/slide" Target="slides/slide79.xml"/><Relationship Id="rId88" Type="http://schemas.openxmlformats.org/officeDocument/2006/relationships/slide" Target="slides/slide84.xml"/><Relationship Id="rId111" Type="http://schemas.openxmlformats.org/officeDocument/2006/relationships/slide" Target="slides/slide107.xml"/><Relationship Id="rId132" Type="http://schemas.openxmlformats.org/officeDocument/2006/relationships/notesMaster" Target="notesMasters/notesMaster1.xml"/><Relationship Id="rId15" Type="http://schemas.openxmlformats.org/officeDocument/2006/relationships/slide" Target="slides/slide11.xml"/><Relationship Id="rId36" Type="http://schemas.openxmlformats.org/officeDocument/2006/relationships/slide" Target="slides/slide32.xml"/><Relationship Id="rId57" Type="http://schemas.openxmlformats.org/officeDocument/2006/relationships/slide" Target="slides/slide53.xml"/><Relationship Id="rId106" Type="http://schemas.openxmlformats.org/officeDocument/2006/relationships/slide" Target="slides/slide102.xml"/><Relationship Id="rId127" Type="http://schemas.openxmlformats.org/officeDocument/2006/relationships/slide" Target="slides/slide123.xml"/><Relationship Id="rId10" Type="http://schemas.openxmlformats.org/officeDocument/2006/relationships/slide" Target="slides/slide6.xml"/><Relationship Id="rId31" Type="http://schemas.openxmlformats.org/officeDocument/2006/relationships/slide" Target="slides/slide27.xml"/><Relationship Id="rId52" Type="http://schemas.openxmlformats.org/officeDocument/2006/relationships/slide" Target="slides/slide48.xml"/><Relationship Id="rId73" Type="http://schemas.openxmlformats.org/officeDocument/2006/relationships/slide" Target="slides/slide69.xml"/><Relationship Id="rId78" Type="http://schemas.openxmlformats.org/officeDocument/2006/relationships/slide" Target="slides/slide74.xml"/><Relationship Id="rId94" Type="http://schemas.openxmlformats.org/officeDocument/2006/relationships/slide" Target="slides/slide90.xml"/><Relationship Id="rId99" Type="http://schemas.openxmlformats.org/officeDocument/2006/relationships/slide" Target="slides/slide95.xml"/><Relationship Id="rId101" Type="http://schemas.openxmlformats.org/officeDocument/2006/relationships/slide" Target="slides/slide97.xml"/><Relationship Id="rId122" Type="http://schemas.openxmlformats.org/officeDocument/2006/relationships/slide" Target="slides/slide118.xml"/><Relationship Id="rId4" Type="http://schemas.openxmlformats.org/officeDocument/2006/relationships/slideMaster" Target="slideMasters/slideMaster1.xml"/><Relationship Id="rId9" Type="http://schemas.openxmlformats.org/officeDocument/2006/relationships/slide" Target="slides/slide5.xml"/><Relationship Id="rId26" Type="http://schemas.openxmlformats.org/officeDocument/2006/relationships/slide" Target="slides/slide22.xml"/><Relationship Id="rId47" Type="http://schemas.openxmlformats.org/officeDocument/2006/relationships/slide" Target="slides/slide43.xml"/><Relationship Id="rId68" Type="http://schemas.openxmlformats.org/officeDocument/2006/relationships/slide" Target="slides/slide64.xml"/><Relationship Id="rId89" Type="http://schemas.openxmlformats.org/officeDocument/2006/relationships/slide" Target="slides/slide85.xml"/><Relationship Id="rId112" Type="http://schemas.openxmlformats.org/officeDocument/2006/relationships/slide" Target="slides/slide108.xml"/><Relationship Id="rId133"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BA06CB4-8B54-1F47-BD01-8907D32FF132}" type="doc">
      <dgm:prSet loTypeId="urn:microsoft.com/office/officeart/2005/8/layout/venn1" loCatId="relationship" qsTypeId="urn:microsoft.com/office/officeart/2005/8/quickstyle/simple1" qsCatId="simple" csTypeId="urn:microsoft.com/office/officeart/2005/8/colors/accent3_3" csCatId="accent3" phldr="1"/>
      <dgm:spPr/>
      <dgm:t>
        <a:bodyPr/>
        <a:lstStyle/>
        <a:p>
          <a:endParaRPr lang="en-GB"/>
        </a:p>
      </dgm:t>
    </dgm:pt>
    <dgm:pt modelId="{3F30B1E7-2C4B-D649-8BDC-7E6345BE0F3C}">
      <dgm:prSet phldrT="[Text]" custT="1"/>
      <dgm:spPr>
        <a:solidFill>
          <a:srgbClr val="E51C41"/>
        </a:solidFill>
      </dgm:spPr>
      <dgm:t>
        <a:bodyPr/>
        <a:lstStyle/>
        <a:p>
          <a:endParaRPr lang="en-GB" sz="1600" b="1" dirty="0">
            <a:solidFill>
              <a:schemeClr val="bg1"/>
            </a:solidFill>
          </a:endParaRPr>
        </a:p>
      </dgm:t>
    </dgm:pt>
    <dgm:pt modelId="{F594C9A1-1CA7-4B48-AAB9-A04544EA42E8}" type="parTrans" cxnId="{FA9F481A-8CA8-1042-92D7-DCA76D8D3912}">
      <dgm:prSet/>
      <dgm:spPr/>
      <dgm:t>
        <a:bodyPr/>
        <a:lstStyle/>
        <a:p>
          <a:endParaRPr lang="en-GB"/>
        </a:p>
      </dgm:t>
    </dgm:pt>
    <dgm:pt modelId="{5FC95E86-521A-1D4B-A8DC-C60679918B95}" type="sibTrans" cxnId="{FA9F481A-8CA8-1042-92D7-DCA76D8D3912}">
      <dgm:prSet/>
      <dgm:spPr/>
      <dgm:t>
        <a:bodyPr/>
        <a:lstStyle/>
        <a:p>
          <a:endParaRPr lang="en-GB"/>
        </a:p>
      </dgm:t>
    </dgm:pt>
    <dgm:pt modelId="{F4136009-6E3C-AC47-A064-9A7A67FBA206}">
      <dgm:prSet phldrT="[Text]" custT="1"/>
      <dgm:spPr>
        <a:solidFill>
          <a:srgbClr val="E51C41">
            <a:alpha val="74902"/>
          </a:srgbClr>
        </a:solidFill>
      </dgm:spPr>
      <dgm:t>
        <a:bodyPr/>
        <a:lstStyle/>
        <a:p>
          <a:endParaRPr lang="en-GB" sz="1600" b="1" dirty="0"/>
        </a:p>
      </dgm:t>
    </dgm:pt>
    <dgm:pt modelId="{D2DC70C8-68FE-2441-B843-7B55203F98D9}" type="parTrans" cxnId="{B20D7A4A-9497-F14C-8E8E-33DCA0A6C117}">
      <dgm:prSet/>
      <dgm:spPr/>
      <dgm:t>
        <a:bodyPr/>
        <a:lstStyle/>
        <a:p>
          <a:endParaRPr lang="en-GB"/>
        </a:p>
      </dgm:t>
    </dgm:pt>
    <dgm:pt modelId="{07E6911D-DBBE-E047-BA30-20A3B40FEB5E}" type="sibTrans" cxnId="{B20D7A4A-9497-F14C-8E8E-33DCA0A6C117}">
      <dgm:prSet/>
      <dgm:spPr/>
      <dgm:t>
        <a:bodyPr/>
        <a:lstStyle/>
        <a:p>
          <a:endParaRPr lang="en-GB"/>
        </a:p>
      </dgm:t>
    </dgm:pt>
    <dgm:pt modelId="{4C84123E-5D29-F744-AA83-0E57E02602B4}">
      <dgm:prSet phldrT="[Text]" custT="1"/>
      <dgm:spPr>
        <a:solidFill>
          <a:srgbClr val="E51C41">
            <a:alpha val="50196"/>
          </a:srgbClr>
        </a:solidFill>
      </dgm:spPr>
      <dgm:t>
        <a:bodyPr/>
        <a:lstStyle/>
        <a:p>
          <a:r>
            <a:rPr lang="en-GB" sz="1600" b="1" dirty="0"/>
            <a:t>    </a:t>
          </a:r>
        </a:p>
      </dgm:t>
    </dgm:pt>
    <dgm:pt modelId="{D4E187AD-5542-1E40-8D7C-D6D4B2EE2368}" type="parTrans" cxnId="{11514950-B14C-E14A-9F83-1756FFCB4478}">
      <dgm:prSet/>
      <dgm:spPr/>
      <dgm:t>
        <a:bodyPr/>
        <a:lstStyle/>
        <a:p>
          <a:endParaRPr lang="en-GB"/>
        </a:p>
      </dgm:t>
    </dgm:pt>
    <dgm:pt modelId="{42FF573B-067B-E047-A584-2BA67E44AFD2}" type="sibTrans" cxnId="{11514950-B14C-E14A-9F83-1756FFCB4478}">
      <dgm:prSet/>
      <dgm:spPr/>
      <dgm:t>
        <a:bodyPr/>
        <a:lstStyle/>
        <a:p>
          <a:endParaRPr lang="en-GB"/>
        </a:p>
      </dgm:t>
    </dgm:pt>
    <dgm:pt modelId="{DDFF2504-0F7A-1A42-817E-18E62432177A}">
      <dgm:prSet phldrT="[Text]" custT="1"/>
      <dgm:spPr>
        <a:solidFill>
          <a:srgbClr val="E51C41">
            <a:alpha val="25098"/>
          </a:srgbClr>
        </a:solidFill>
      </dgm:spPr>
      <dgm:t>
        <a:bodyPr/>
        <a:lstStyle/>
        <a:p>
          <a:endParaRPr lang="en-GB" sz="1600" b="1" dirty="0"/>
        </a:p>
      </dgm:t>
    </dgm:pt>
    <dgm:pt modelId="{9777FBCF-C028-BA4C-A44A-492EAFE5BBAE}" type="parTrans" cxnId="{CAED6E8A-CB23-4A4D-BDBF-D7986E2ADEC3}">
      <dgm:prSet/>
      <dgm:spPr/>
      <dgm:t>
        <a:bodyPr/>
        <a:lstStyle/>
        <a:p>
          <a:endParaRPr lang="en-GB"/>
        </a:p>
      </dgm:t>
    </dgm:pt>
    <dgm:pt modelId="{BABB0404-5862-464A-A9C0-883A1075DF86}" type="sibTrans" cxnId="{CAED6E8A-CB23-4A4D-BDBF-D7986E2ADEC3}">
      <dgm:prSet/>
      <dgm:spPr/>
      <dgm:t>
        <a:bodyPr/>
        <a:lstStyle/>
        <a:p>
          <a:endParaRPr lang="en-GB"/>
        </a:p>
      </dgm:t>
    </dgm:pt>
    <dgm:pt modelId="{561B2895-8C53-E144-B901-948979BF38D2}" type="pres">
      <dgm:prSet presAssocID="{6BA06CB4-8B54-1F47-BD01-8907D32FF132}" presName="compositeShape" presStyleCnt="0">
        <dgm:presLayoutVars>
          <dgm:chMax val="7"/>
          <dgm:dir/>
          <dgm:resizeHandles val="exact"/>
        </dgm:presLayoutVars>
      </dgm:prSet>
      <dgm:spPr/>
    </dgm:pt>
    <dgm:pt modelId="{2C255E55-2559-3940-81CC-FF12F895B344}" type="pres">
      <dgm:prSet presAssocID="{3F30B1E7-2C4B-D649-8BDC-7E6345BE0F3C}" presName="circ1" presStyleLbl="vennNode1" presStyleIdx="0" presStyleCnt="4"/>
      <dgm:spPr/>
    </dgm:pt>
    <dgm:pt modelId="{B42B6A15-341B-AE4D-B1E0-2A52BAD4A1D0}" type="pres">
      <dgm:prSet presAssocID="{3F30B1E7-2C4B-D649-8BDC-7E6345BE0F3C}" presName="circ1Tx" presStyleLbl="revTx" presStyleIdx="0" presStyleCnt="0">
        <dgm:presLayoutVars>
          <dgm:chMax val="0"/>
          <dgm:chPref val="0"/>
          <dgm:bulletEnabled val="1"/>
        </dgm:presLayoutVars>
      </dgm:prSet>
      <dgm:spPr/>
    </dgm:pt>
    <dgm:pt modelId="{ADB72879-B50A-2644-806E-B2E63B1488C3}" type="pres">
      <dgm:prSet presAssocID="{F4136009-6E3C-AC47-A064-9A7A67FBA206}" presName="circ2" presStyleLbl="vennNode1" presStyleIdx="1" presStyleCnt="4"/>
      <dgm:spPr/>
    </dgm:pt>
    <dgm:pt modelId="{2A1083F4-60A6-BA4E-A970-969A32710FC0}" type="pres">
      <dgm:prSet presAssocID="{F4136009-6E3C-AC47-A064-9A7A67FBA206}" presName="circ2Tx" presStyleLbl="revTx" presStyleIdx="0" presStyleCnt="0">
        <dgm:presLayoutVars>
          <dgm:chMax val="0"/>
          <dgm:chPref val="0"/>
          <dgm:bulletEnabled val="1"/>
        </dgm:presLayoutVars>
      </dgm:prSet>
      <dgm:spPr/>
    </dgm:pt>
    <dgm:pt modelId="{E0303B1D-F80E-4C46-ABF4-CDF0B0A8EE14}" type="pres">
      <dgm:prSet presAssocID="{4C84123E-5D29-F744-AA83-0E57E02602B4}" presName="circ3" presStyleLbl="vennNode1" presStyleIdx="2" presStyleCnt="4"/>
      <dgm:spPr/>
    </dgm:pt>
    <dgm:pt modelId="{AE700643-2E81-2049-859C-B2AFC6076D77}" type="pres">
      <dgm:prSet presAssocID="{4C84123E-5D29-F744-AA83-0E57E02602B4}" presName="circ3Tx" presStyleLbl="revTx" presStyleIdx="0" presStyleCnt="0">
        <dgm:presLayoutVars>
          <dgm:chMax val="0"/>
          <dgm:chPref val="0"/>
          <dgm:bulletEnabled val="1"/>
        </dgm:presLayoutVars>
      </dgm:prSet>
      <dgm:spPr/>
    </dgm:pt>
    <dgm:pt modelId="{D78AA648-C50E-8044-9B13-A07C8431C354}" type="pres">
      <dgm:prSet presAssocID="{DDFF2504-0F7A-1A42-817E-18E62432177A}" presName="circ4" presStyleLbl="vennNode1" presStyleIdx="3" presStyleCnt="4" custLinFactNeighborY="4463"/>
      <dgm:spPr/>
    </dgm:pt>
    <dgm:pt modelId="{23841AC6-ADAE-CB41-A5DD-13DC97AD10BB}" type="pres">
      <dgm:prSet presAssocID="{DDFF2504-0F7A-1A42-817E-18E62432177A}" presName="circ4Tx" presStyleLbl="revTx" presStyleIdx="0" presStyleCnt="0">
        <dgm:presLayoutVars>
          <dgm:chMax val="0"/>
          <dgm:chPref val="0"/>
          <dgm:bulletEnabled val="1"/>
        </dgm:presLayoutVars>
      </dgm:prSet>
      <dgm:spPr/>
    </dgm:pt>
  </dgm:ptLst>
  <dgm:cxnLst>
    <dgm:cxn modelId="{FA9F481A-8CA8-1042-92D7-DCA76D8D3912}" srcId="{6BA06CB4-8B54-1F47-BD01-8907D32FF132}" destId="{3F30B1E7-2C4B-D649-8BDC-7E6345BE0F3C}" srcOrd="0" destOrd="0" parTransId="{F594C9A1-1CA7-4B48-AAB9-A04544EA42E8}" sibTransId="{5FC95E86-521A-1D4B-A8DC-C60679918B95}"/>
    <dgm:cxn modelId="{4C7FBF21-F254-FD42-82C2-EDE07344FFEE}" type="presOf" srcId="{F4136009-6E3C-AC47-A064-9A7A67FBA206}" destId="{2A1083F4-60A6-BA4E-A970-969A32710FC0}" srcOrd="1" destOrd="0" presId="urn:microsoft.com/office/officeart/2005/8/layout/venn1"/>
    <dgm:cxn modelId="{42FF732E-7616-2B45-82A6-98324EEB1B17}" type="presOf" srcId="{3F30B1E7-2C4B-D649-8BDC-7E6345BE0F3C}" destId="{B42B6A15-341B-AE4D-B1E0-2A52BAD4A1D0}" srcOrd="1" destOrd="0" presId="urn:microsoft.com/office/officeart/2005/8/layout/venn1"/>
    <dgm:cxn modelId="{B20D7A4A-9497-F14C-8E8E-33DCA0A6C117}" srcId="{6BA06CB4-8B54-1F47-BD01-8907D32FF132}" destId="{F4136009-6E3C-AC47-A064-9A7A67FBA206}" srcOrd="1" destOrd="0" parTransId="{D2DC70C8-68FE-2441-B843-7B55203F98D9}" sibTransId="{07E6911D-DBBE-E047-BA30-20A3B40FEB5E}"/>
    <dgm:cxn modelId="{11514950-B14C-E14A-9F83-1756FFCB4478}" srcId="{6BA06CB4-8B54-1F47-BD01-8907D32FF132}" destId="{4C84123E-5D29-F744-AA83-0E57E02602B4}" srcOrd="2" destOrd="0" parTransId="{D4E187AD-5542-1E40-8D7C-D6D4B2EE2368}" sibTransId="{42FF573B-067B-E047-A584-2BA67E44AFD2}"/>
    <dgm:cxn modelId="{B2AB2353-00A0-324D-AC46-8D5B32884FC9}" type="presOf" srcId="{3F30B1E7-2C4B-D649-8BDC-7E6345BE0F3C}" destId="{2C255E55-2559-3940-81CC-FF12F895B344}" srcOrd="0" destOrd="0" presId="urn:microsoft.com/office/officeart/2005/8/layout/venn1"/>
    <dgm:cxn modelId="{8931845A-5111-FE4D-A4CF-3697EE451351}" type="presOf" srcId="{DDFF2504-0F7A-1A42-817E-18E62432177A}" destId="{D78AA648-C50E-8044-9B13-A07C8431C354}" srcOrd="0" destOrd="0" presId="urn:microsoft.com/office/officeart/2005/8/layout/venn1"/>
    <dgm:cxn modelId="{16F3EB7D-5AA0-774C-8259-F18BD489F957}" type="presOf" srcId="{F4136009-6E3C-AC47-A064-9A7A67FBA206}" destId="{ADB72879-B50A-2644-806E-B2E63B1488C3}" srcOrd="0" destOrd="0" presId="urn:microsoft.com/office/officeart/2005/8/layout/venn1"/>
    <dgm:cxn modelId="{CAED6E8A-CB23-4A4D-BDBF-D7986E2ADEC3}" srcId="{6BA06CB4-8B54-1F47-BD01-8907D32FF132}" destId="{DDFF2504-0F7A-1A42-817E-18E62432177A}" srcOrd="3" destOrd="0" parTransId="{9777FBCF-C028-BA4C-A44A-492EAFE5BBAE}" sibTransId="{BABB0404-5862-464A-A9C0-883A1075DF86}"/>
    <dgm:cxn modelId="{EDDA378F-A775-3641-BB79-6532DF9290DE}" type="presOf" srcId="{DDFF2504-0F7A-1A42-817E-18E62432177A}" destId="{23841AC6-ADAE-CB41-A5DD-13DC97AD10BB}" srcOrd="1" destOrd="0" presId="urn:microsoft.com/office/officeart/2005/8/layout/venn1"/>
    <dgm:cxn modelId="{29180DA1-C6CE-8F43-A6AD-6B578B77CF86}" type="presOf" srcId="{4C84123E-5D29-F744-AA83-0E57E02602B4}" destId="{AE700643-2E81-2049-859C-B2AFC6076D77}" srcOrd="1" destOrd="0" presId="urn:microsoft.com/office/officeart/2005/8/layout/venn1"/>
    <dgm:cxn modelId="{B866C0E2-0818-F14C-9A67-DDE1FFA45EC9}" type="presOf" srcId="{6BA06CB4-8B54-1F47-BD01-8907D32FF132}" destId="{561B2895-8C53-E144-B901-948979BF38D2}" srcOrd="0" destOrd="0" presId="urn:microsoft.com/office/officeart/2005/8/layout/venn1"/>
    <dgm:cxn modelId="{929178E9-9A11-D541-8861-0142A4A8EB4F}" type="presOf" srcId="{4C84123E-5D29-F744-AA83-0E57E02602B4}" destId="{E0303B1D-F80E-4C46-ABF4-CDF0B0A8EE14}" srcOrd="0" destOrd="0" presId="urn:microsoft.com/office/officeart/2005/8/layout/venn1"/>
    <dgm:cxn modelId="{2349E990-16B5-E145-81EF-ACBC9244C662}" type="presParOf" srcId="{561B2895-8C53-E144-B901-948979BF38D2}" destId="{2C255E55-2559-3940-81CC-FF12F895B344}" srcOrd="0" destOrd="0" presId="urn:microsoft.com/office/officeart/2005/8/layout/venn1"/>
    <dgm:cxn modelId="{900C03B3-F2C9-1941-B4F6-4F0296EE8D8D}" type="presParOf" srcId="{561B2895-8C53-E144-B901-948979BF38D2}" destId="{B42B6A15-341B-AE4D-B1E0-2A52BAD4A1D0}" srcOrd="1" destOrd="0" presId="urn:microsoft.com/office/officeart/2005/8/layout/venn1"/>
    <dgm:cxn modelId="{88BCEC3F-F91D-204C-B636-56EC2F69AEC4}" type="presParOf" srcId="{561B2895-8C53-E144-B901-948979BF38D2}" destId="{ADB72879-B50A-2644-806E-B2E63B1488C3}" srcOrd="2" destOrd="0" presId="urn:microsoft.com/office/officeart/2005/8/layout/venn1"/>
    <dgm:cxn modelId="{842B484E-400F-F44C-8307-7A8F1957FBB3}" type="presParOf" srcId="{561B2895-8C53-E144-B901-948979BF38D2}" destId="{2A1083F4-60A6-BA4E-A970-969A32710FC0}" srcOrd="3" destOrd="0" presId="urn:microsoft.com/office/officeart/2005/8/layout/venn1"/>
    <dgm:cxn modelId="{A991873C-24F3-1648-81C5-4D4A95018F33}" type="presParOf" srcId="{561B2895-8C53-E144-B901-948979BF38D2}" destId="{E0303B1D-F80E-4C46-ABF4-CDF0B0A8EE14}" srcOrd="4" destOrd="0" presId="urn:microsoft.com/office/officeart/2005/8/layout/venn1"/>
    <dgm:cxn modelId="{A706CACF-5C2A-B44F-B75C-CE45BE3F87DD}" type="presParOf" srcId="{561B2895-8C53-E144-B901-948979BF38D2}" destId="{AE700643-2E81-2049-859C-B2AFC6076D77}" srcOrd="5" destOrd="0" presId="urn:microsoft.com/office/officeart/2005/8/layout/venn1"/>
    <dgm:cxn modelId="{C9D0095E-07C0-A149-9222-4B478F1D7980}" type="presParOf" srcId="{561B2895-8C53-E144-B901-948979BF38D2}" destId="{D78AA648-C50E-8044-9B13-A07C8431C354}" srcOrd="6" destOrd="0" presId="urn:microsoft.com/office/officeart/2005/8/layout/venn1"/>
    <dgm:cxn modelId="{F4F0E97C-6E58-EE43-A533-2787BA4412C7}" type="presParOf" srcId="{561B2895-8C53-E144-B901-948979BF38D2}" destId="{23841AC6-ADAE-CB41-A5DD-13DC97AD10BB}" srcOrd="7" destOrd="0" presId="urn:microsoft.com/office/officeart/2005/8/layout/venn1"/>
  </dgm:cxnLst>
  <dgm:bg>
    <a:noFill/>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255E55-2559-3940-81CC-FF12F895B344}">
      <dsp:nvSpPr>
        <dsp:cNvPr id="0" name=""/>
        <dsp:cNvSpPr/>
      </dsp:nvSpPr>
      <dsp:spPr>
        <a:xfrm>
          <a:off x="1529861" y="63563"/>
          <a:ext cx="3305302" cy="3305302"/>
        </a:xfrm>
        <a:prstGeom prst="ellipse">
          <a:avLst/>
        </a:prstGeom>
        <a:solidFill>
          <a:srgbClr val="E51C4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GB" sz="1600" b="1" kern="1200" dirty="0">
            <a:solidFill>
              <a:schemeClr val="bg1"/>
            </a:solidFill>
          </a:endParaRPr>
        </a:p>
      </dsp:txBody>
      <dsp:txXfrm>
        <a:off x="1911242" y="508508"/>
        <a:ext cx="2542540" cy="1048797"/>
      </dsp:txXfrm>
    </dsp:sp>
    <dsp:sp modelId="{ADB72879-B50A-2644-806E-B2E63B1488C3}">
      <dsp:nvSpPr>
        <dsp:cNvPr id="0" name=""/>
        <dsp:cNvSpPr/>
      </dsp:nvSpPr>
      <dsp:spPr>
        <a:xfrm>
          <a:off x="2991821" y="1525524"/>
          <a:ext cx="3305302" cy="3305302"/>
        </a:xfrm>
        <a:prstGeom prst="ellipse">
          <a:avLst/>
        </a:prstGeom>
        <a:solidFill>
          <a:srgbClr val="E51C41">
            <a:alpha val="74902"/>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GB" sz="1600" b="1" kern="1200" dirty="0"/>
        </a:p>
      </dsp:txBody>
      <dsp:txXfrm>
        <a:off x="4771600" y="1906905"/>
        <a:ext cx="1271270" cy="2542540"/>
      </dsp:txXfrm>
    </dsp:sp>
    <dsp:sp modelId="{E0303B1D-F80E-4C46-ABF4-CDF0B0A8EE14}">
      <dsp:nvSpPr>
        <dsp:cNvPr id="0" name=""/>
        <dsp:cNvSpPr/>
      </dsp:nvSpPr>
      <dsp:spPr>
        <a:xfrm>
          <a:off x="1529861" y="2987484"/>
          <a:ext cx="3305302" cy="3305302"/>
        </a:xfrm>
        <a:prstGeom prst="ellipse">
          <a:avLst/>
        </a:prstGeom>
        <a:solidFill>
          <a:srgbClr val="E51C41">
            <a:alpha val="50196"/>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GB" sz="1600" b="1" kern="1200" dirty="0"/>
            <a:t>    </a:t>
          </a:r>
        </a:p>
      </dsp:txBody>
      <dsp:txXfrm>
        <a:off x="1911242" y="4799045"/>
        <a:ext cx="2542540" cy="1048797"/>
      </dsp:txXfrm>
    </dsp:sp>
    <dsp:sp modelId="{D78AA648-C50E-8044-9B13-A07C8431C354}">
      <dsp:nvSpPr>
        <dsp:cNvPr id="0" name=""/>
        <dsp:cNvSpPr/>
      </dsp:nvSpPr>
      <dsp:spPr>
        <a:xfrm>
          <a:off x="67900" y="1673039"/>
          <a:ext cx="3305302" cy="3305302"/>
        </a:xfrm>
        <a:prstGeom prst="ellipse">
          <a:avLst/>
        </a:prstGeom>
        <a:solidFill>
          <a:srgbClr val="E51C41">
            <a:alpha val="25098"/>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GB" sz="1600" b="1" kern="1200" dirty="0"/>
        </a:p>
      </dsp:txBody>
      <dsp:txXfrm>
        <a:off x="322154" y="2054420"/>
        <a:ext cx="1271270" cy="2542540"/>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041DE27-3311-37D5-EBF7-617A4B50427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1AD008D3-5F6B-5E8A-DDAB-250C7826FCA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A41063D-0920-4021-B2B3-B43CFD9C22C8}" type="datetimeFigureOut">
              <a:rPr lang="en-GB" smtClean="0"/>
              <a:t>24/07/2024</a:t>
            </a:fld>
            <a:endParaRPr lang="en-GB"/>
          </a:p>
        </p:txBody>
      </p:sp>
      <p:sp>
        <p:nvSpPr>
          <p:cNvPr id="4" name="Footer Placeholder 3">
            <a:extLst>
              <a:ext uri="{FF2B5EF4-FFF2-40B4-BE49-F238E27FC236}">
                <a16:creationId xmlns:a16="http://schemas.microsoft.com/office/drawing/2014/main" id="{9B2B7E11-C005-33B5-8743-C7C01047693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61A89CBA-0CC5-7590-6BA2-AAF04E1BF37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D7F0D19-B9D1-4882-8CF7-ED55C843F3B3}" type="slidenum">
              <a:rPr lang="en-GB" smtClean="0"/>
              <a:t>‹#›</a:t>
            </a:fld>
            <a:endParaRPr lang="en-GB"/>
          </a:p>
        </p:txBody>
      </p:sp>
    </p:spTree>
    <p:extLst>
      <p:ext uri="{BB962C8B-B14F-4D97-AF65-F5344CB8AC3E}">
        <p14:creationId xmlns:p14="http://schemas.microsoft.com/office/powerpoint/2010/main" val="16462007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DC61BD-B965-4D2A-BEA6-4DE4D52BD315}" type="datetimeFigureOut">
              <a:rPr lang="en-GB" smtClean="0"/>
              <a:t>24/07/2024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2D88AA-F326-433D-87A4-85BE599D092C}" type="slidenum">
              <a:rPr lang="en-GB" smtClean="0"/>
              <a:t>‹#›</a:t>
            </a:fld>
            <a:endParaRPr lang="en-GB"/>
          </a:p>
        </p:txBody>
      </p:sp>
    </p:spTree>
    <p:extLst>
      <p:ext uri="{BB962C8B-B14F-4D97-AF65-F5344CB8AC3E}">
        <p14:creationId xmlns:p14="http://schemas.microsoft.com/office/powerpoint/2010/main" val="18051562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deck comes with associated resources, including worksheets and handouts for each lesson.</a:t>
            </a:r>
          </a:p>
        </p:txBody>
      </p:sp>
      <p:sp>
        <p:nvSpPr>
          <p:cNvPr id="4" name="Slide Number Placeholder 3"/>
          <p:cNvSpPr>
            <a:spLocks noGrp="1"/>
          </p:cNvSpPr>
          <p:nvPr>
            <p:ph type="sldNum" sz="quarter" idx="5"/>
          </p:nvPr>
        </p:nvSpPr>
        <p:spPr/>
        <p:txBody>
          <a:bodyPr/>
          <a:lstStyle/>
          <a:p>
            <a:fld id="{9920340D-206C-4C41-A35B-4D72CE2F2B89}" type="slidenum">
              <a:rPr lang="en-GB" smtClean="0"/>
              <a:pPr/>
              <a:t>1</a:t>
            </a:fld>
            <a:endParaRPr lang="en-GB" dirty="0"/>
          </a:p>
        </p:txBody>
      </p:sp>
    </p:spTree>
    <p:extLst>
      <p:ext uri="{BB962C8B-B14F-4D97-AF65-F5344CB8AC3E}">
        <p14:creationId xmlns:p14="http://schemas.microsoft.com/office/powerpoint/2010/main" val="4038769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12</a:t>
            </a:fld>
            <a:endParaRPr lang="en-GB" dirty="0"/>
          </a:p>
        </p:txBody>
      </p:sp>
    </p:spTree>
    <p:extLst>
      <p:ext uri="{BB962C8B-B14F-4D97-AF65-F5344CB8AC3E}">
        <p14:creationId xmlns:p14="http://schemas.microsoft.com/office/powerpoint/2010/main" val="36558914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E32696-AAF9-5CA6-2833-CD2B9018B4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5508F2-9865-8C2E-0FAE-80642EF5C5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0E3046-E77D-EEE3-E6D2-9451EB9E8244}"/>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233B12A0-3C77-4F89-0545-7E239378CE60}"/>
              </a:ext>
            </a:extLst>
          </p:cNvPr>
          <p:cNvSpPr>
            <a:spLocks noGrp="1"/>
          </p:cNvSpPr>
          <p:nvPr>
            <p:ph type="sldNum" sz="quarter" idx="5"/>
          </p:nvPr>
        </p:nvSpPr>
        <p:spPr/>
        <p:txBody>
          <a:bodyPr/>
          <a:lstStyle/>
          <a:p>
            <a:fld id="{092D88AA-F326-433D-87A4-85BE599D092C}" type="slidenum">
              <a:rPr lang="en-GB" smtClean="0"/>
              <a:t>13</a:t>
            </a:fld>
            <a:endParaRPr lang="en-GB"/>
          </a:p>
        </p:txBody>
      </p:sp>
    </p:spTree>
    <p:extLst>
      <p:ext uri="{BB962C8B-B14F-4D97-AF65-F5344CB8AC3E}">
        <p14:creationId xmlns:p14="http://schemas.microsoft.com/office/powerpoint/2010/main" val="5699203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GB" dirty="0"/>
              <a:t>Ask each group of students for feedback. </a:t>
            </a:r>
          </a:p>
          <a:p>
            <a:pPr marL="228600" indent="-228600">
              <a:buFont typeface="+mj-lt"/>
              <a:buAutoNum type="arabicPeriod"/>
            </a:pPr>
            <a:r>
              <a:rPr lang="en-GB" dirty="0"/>
              <a:t>Address any misconceptions or queries raised during activity and feedback. </a:t>
            </a:r>
          </a:p>
        </p:txBody>
      </p:sp>
      <p:sp>
        <p:nvSpPr>
          <p:cNvPr id="4" name="Slide Number Placeholder 3"/>
          <p:cNvSpPr>
            <a:spLocks noGrp="1"/>
          </p:cNvSpPr>
          <p:nvPr>
            <p:ph type="sldNum" sz="quarter" idx="5"/>
          </p:nvPr>
        </p:nvSpPr>
        <p:spPr/>
        <p:txBody>
          <a:bodyPr/>
          <a:lstStyle/>
          <a:p>
            <a:fld id="{092D88AA-F326-433D-87A4-85BE599D092C}" type="slidenum">
              <a:rPr lang="en-GB" smtClean="0"/>
              <a:t>15</a:t>
            </a:fld>
            <a:endParaRPr lang="en-GB"/>
          </a:p>
        </p:txBody>
      </p:sp>
    </p:spTree>
    <p:extLst>
      <p:ext uri="{BB962C8B-B14F-4D97-AF65-F5344CB8AC3E}">
        <p14:creationId xmlns:p14="http://schemas.microsoft.com/office/powerpoint/2010/main" val="19517346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92D88AA-F326-433D-87A4-85BE599D092C}" type="slidenum">
              <a:rPr lang="en-GB" smtClean="0"/>
              <a:t>18</a:t>
            </a:fld>
            <a:endParaRPr lang="en-GB"/>
          </a:p>
        </p:txBody>
      </p:sp>
    </p:spTree>
    <p:extLst>
      <p:ext uri="{BB962C8B-B14F-4D97-AF65-F5344CB8AC3E}">
        <p14:creationId xmlns:p14="http://schemas.microsoft.com/office/powerpoint/2010/main" val="24633738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25</a:t>
            </a:fld>
            <a:endParaRPr lang="en-GB" dirty="0"/>
          </a:p>
        </p:txBody>
      </p:sp>
    </p:spTree>
    <p:extLst>
      <p:ext uri="{BB962C8B-B14F-4D97-AF65-F5344CB8AC3E}">
        <p14:creationId xmlns:p14="http://schemas.microsoft.com/office/powerpoint/2010/main" val="30846220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E32696-AAF9-5CA6-2833-CD2B9018B4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5508F2-9865-8C2E-0FAE-80642EF5C5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0E3046-E77D-EEE3-E6D2-9451EB9E8244}"/>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233B12A0-3C77-4F89-0545-7E239378CE60}"/>
              </a:ext>
            </a:extLst>
          </p:cNvPr>
          <p:cNvSpPr>
            <a:spLocks noGrp="1"/>
          </p:cNvSpPr>
          <p:nvPr>
            <p:ph type="sldNum" sz="quarter" idx="5"/>
          </p:nvPr>
        </p:nvSpPr>
        <p:spPr/>
        <p:txBody>
          <a:bodyPr/>
          <a:lstStyle/>
          <a:p>
            <a:fld id="{092D88AA-F326-433D-87A4-85BE599D092C}" type="slidenum">
              <a:rPr lang="en-GB" smtClean="0"/>
              <a:t>26</a:t>
            </a:fld>
            <a:endParaRPr lang="en-GB" dirty="0"/>
          </a:p>
        </p:txBody>
      </p:sp>
    </p:spTree>
    <p:extLst>
      <p:ext uri="{BB962C8B-B14F-4D97-AF65-F5344CB8AC3E}">
        <p14:creationId xmlns:p14="http://schemas.microsoft.com/office/powerpoint/2010/main" val="22474051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buFont typeface="+mj-lt"/>
              <a:buAutoNum type="arabicPeriod"/>
            </a:pPr>
            <a:r>
              <a:rPr lang="en-GB" b="0" i="0" dirty="0">
                <a:solidFill>
                  <a:srgbClr val="D1D5DB"/>
                </a:solidFill>
                <a:effectLst/>
                <a:latin typeface="Söhne"/>
              </a:rPr>
              <a:t> Time: The schedule and deadlines for the project. For instance, a project must be completed by a certain date.</a:t>
            </a:r>
          </a:p>
          <a:p>
            <a:pPr algn="l">
              <a:buFont typeface="+mj-lt"/>
              <a:buAutoNum type="arabicPeriod"/>
            </a:pPr>
            <a:r>
              <a:rPr lang="en-GB" b="0" i="0" dirty="0">
                <a:solidFill>
                  <a:srgbClr val="D1D5DB"/>
                </a:solidFill>
                <a:effectLst/>
                <a:latin typeface="Söhne"/>
              </a:rPr>
              <a:t> Cost: The financial limitations or budget for the project. This includes all expenses related to resources, labour and materials.</a:t>
            </a:r>
          </a:p>
          <a:p>
            <a:pPr algn="l">
              <a:buFont typeface="+mj-lt"/>
              <a:buAutoNum type="arabicPeriod"/>
            </a:pPr>
            <a:r>
              <a:rPr lang="en-GB" b="0" i="0" dirty="0">
                <a:solidFill>
                  <a:srgbClr val="D1D5DB"/>
                </a:solidFill>
                <a:effectLst/>
                <a:latin typeface="Söhne"/>
              </a:rPr>
              <a:t> Scope: The specific goals, deliverables and tasks that define what the project will achieve. Changing the scope can affect time and cost.</a:t>
            </a:r>
          </a:p>
          <a:p>
            <a:pPr algn="l">
              <a:buFont typeface="+mj-lt"/>
              <a:buAutoNum type="arabicPeriod"/>
            </a:pPr>
            <a:r>
              <a:rPr lang="en-GB" b="0" i="0" dirty="0">
                <a:solidFill>
                  <a:srgbClr val="D1D5DB"/>
                </a:solidFill>
                <a:effectLst/>
                <a:latin typeface="Söhne"/>
              </a:rPr>
              <a:t> Quality: The standards or specifications the project’s deliverables must meet. This can also influence time and cost.</a:t>
            </a:r>
          </a:p>
          <a:p>
            <a:pPr algn="l">
              <a:buFont typeface="+mj-lt"/>
              <a:buAutoNum type="arabicPeriod"/>
            </a:pPr>
            <a:r>
              <a:rPr lang="en-GB" b="0" i="0" dirty="0">
                <a:solidFill>
                  <a:srgbClr val="D1D5DB"/>
                </a:solidFill>
                <a:effectLst/>
                <a:latin typeface="Söhne"/>
              </a:rPr>
              <a:t> Resources: The human resources, materials, equipment and technology available for the project. Limited resources can constrain how and when the project progresses.</a:t>
            </a:r>
          </a:p>
        </p:txBody>
      </p:sp>
      <p:sp>
        <p:nvSpPr>
          <p:cNvPr id="4" name="Slide Number Placeholder 3"/>
          <p:cNvSpPr>
            <a:spLocks noGrp="1"/>
          </p:cNvSpPr>
          <p:nvPr>
            <p:ph type="sldNum" sz="quarter" idx="5"/>
          </p:nvPr>
        </p:nvSpPr>
        <p:spPr/>
        <p:txBody>
          <a:bodyPr/>
          <a:lstStyle/>
          <a:p>
            <a:fld id="{092D88AA-F326-433D-87A4-85BE599D092C}" type="slidenum">
              <a:rPr lang="en-GB" smtClean="0"/>
              <a:t>29</a:t>
            </a:fld>
            <a:endParaRPr lang="en-GB" dirty="0"/>
          </a:p>
        </p:txBody>
      </p:sp>
    </p:spTree>
    <p:extLst>
      <p:ext uri="{BB962C8B-B14F-4D97-AF65-F5344CB8AC3E}">
        <p14:creationId xmlns:p14="http://schemas.microsoft.com/office/powerpoint/2010/main" val="682771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0" i="0" dirty="0">
                <a:solidFill>
                  <a:srgbClr val="D1D5DB"/>
                </a:solidFill>
                <a:effectLst/>
                <a:latin typeface="Söhne"/>
              </a:rPr>
              <a:t>There are several types of dependencies:</a:t>
            </a:r>
          </a:p>
          <a:p>
            <a:pPr algn="l">
              <a:buFont typeface="+mj-lt"/>
              <a:buAutoNum type="arabicPeriod"/>
            </a:pPr>
            <a:r>
              <a:rPr lang="en-GB" b="0" i="0" dirty="0">
                <a:solidFill>
                  <a:srgbClr val="D1D5DB"/>
                </a:solidFill>
                <a:effectLst/>
                <a:latin typeface="Söhne"/>
              </a:rPr>
              <a:t> Finish-to-start: A task must finish before the next one can start. This is the most common dependency.</a:t>
            </a:r>
          </a:p>
          <a:p>
            <a:pPr algn="l">
              <a:buFont typeface="+mj-lt"/>
              <a:buAutoNum type="arabicPeriod"/>
            </a:pPr>
            <a:r>
              <a:rPr lang="en-GB" b="0" i="0" dirty="0">
                <a:solidFill>
                  <a:srgbClr val="D1D5DB"/>
                </a:solidFill>
                <a:effectLst/>
                <a:latin typeface="Söhne"/>
              </a:rPr>
              <a:t> Start-to-start: A task must start before or at the same time as another task.</a:t>
            </a:r>
          </a:p>
          <a:p>
            <a:pPr algn="l">
              <a:buFont typeface="+mj-lt"/>
              <a:buAutoNum type="arabicPeriod"/>
            </a:pPr>
            <a:r>
              <a:rPr lang="en-GB" b="0" i="0" dirty="0">
                <a:solidFill>
                  <a:srgbClr val="D1D5DB"/>
                </a:solidFill>
                <a:effectLst/>
                <a:latin typeface="Söhne"/>
              </a:rPr>
              <a:t> Finish-to-finish: A task must finish at the same time as another task.</a:t>
            </a:r>
          </a:p>
          <a:p>
            <a:pPr algn="l">
              <a:buFont typeface="+mj-lt"/>
              <a:buAutoNum type="arabicPeriod"/>
            </a:pPr>
            <a:r>
              <a:rPr lang="en-GB" b="0" i="0" dirty="0">
                <a:solidFill>
                  <a:srgbClr val="D1D5DB"/>
                </a:solidFill>
                <a:effectLst/>
                <a:latin typeface="Söhne"/>
              </a:rPr>
              <a:t> Start-to-finish: A task must start before another task can finish, though this is less common.</a:t>
            </a:r>
          </a:p>
        </p:txBody>
      </p:sp>
      <p:sp>
        <p:nvSpPr>
          <p:cNvPr id="4" name="Slide Number Placeholder 3"/>
          <p:cNvSpPr>
            <a:spLocks noGrp="1"/>
          </p:cNvSpPr>
          <p:nvPr>
            <p:ph type="sldNum" sz="quarter" idx="5"/>
          </p:nvPr>
        </p:nvSpPr>
        <p:spPr/>
        <p:txBody>
          <a:bodyPr/>
          <a:lstStyle/>
          <a:p>
            <a:fld id="{092D88AA-F326-433D-87A4-85BE599D092C}" type="slidenum">
              <a:rPr lang="en-GB" smtClean="0"/>
              <a:t>30</a:t>
            </a:fld>
            <a:endParaRPr lang="en-GB" dirty="0"/>
          </a:p>
        </p:txBody>
      </p:sp>
    </p:spTree>
    <p:extLst>
      <p:ext uri="{BB962C8B-B14F-4D97-AF65-F5344CB8AC3E}">
        <p14:creationId xmlns:p14="http://schemas.microsoft.com/office/powerpoint/2010/main" val="269187192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GB" dirty="0"/>
              <a:t>Ask each group of students for feedback. </a:t>
            </a:r>
          </a:p>
          <a:p>
            <a:pPr marL="228600" indent="-228600">
              <a:buFont typeface="+mj-lt"/>
              <a:buAutoNum type="arabicPeriod"/>
            </a:pPr>
            <a:r>
              <a:rPr lang="en-GB" dirty="0"/>
              <a:t>Address any misconceptions or queries raised during the activity and feedback. </a:t>
            </a:r>
          </a:p>
        </p:txBody>
      </p:sp>
      <p:sp>
        <p:nvSpPr>
          <p:cNvPr id="4" name="Slide Number Placeholder 3"/>
          <p:cNvSpPr>
            <a:spLocks noGrp="1"/>
          </p:cNvSpPr>
          <p:nvPr>
            <p:ph type="sldNum" sz="quarter" idx="5"/>
          </p:nvPr>
        </p:nvSpPr>
        <p:spPr/>
        <p:txBody>
          <a:bodyPr/>
          <a:lstStyle/>
          <a:p>
            <a:fld id="{092D88AA-F326-433D-87A4-85BE599D092C}" type="slidenum">
              <a:rPr lang="en-GB" smtClean="0"/>
              <a:t>32</a:t>
            </a:fld>
            <a:endParaRPr lang="en-GB" dirty="0"/>
          </a:p>
        </p:txBody>
      </p:sp>
    </p:spTree>
    <p:extLst>
      <p:ext uri="{BB962C8B-B14F-4D97-AF65-F5344CB8AC3E}">
        <p14:creationId xmlns:p14="http://schemas.microsoft.com/office/powerpoint/2010/main" val="123878951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37</a:t>
            </a:fld>
            <a:endParaRPr lang="en-GB" dirty="0"/>
          </a:p>
        </p:txBody>
      </p:sp>
    </p:spTree>
    <p:extLst>
      <p:ext uri="{BB962C8B-B14F-4D97-AF65-F5344CB8AC3E}">
        <p14:creationId xmlns:p14="http://schemas.microsoft.com/office/powerpoint/2010/main" val="41130913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2</a:t>
            </a:fld>
            <a:endParaRPr lang="en-GB" dirty="0"/>
          </a:p>
        </p:txBody>
      </p:sp>
    </p:spTree>
    <p:extLst>
      <p:ext uri="{BB962C8B-B14F-4D97-AF65-F5344CB8AC3E}">
        <p14:creationId xmlns:p14="http://schemas.microsoft.com/office/powerpoint/2010/main" val="9359559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E32696-AAF9-5CA6-2833-CD2B9018B4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5508F2-9865-8C2E-0FAE-80642EF5C5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0E3046-E77D-EEE3-E6D2-9451EB9E8244}"/>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233B12A0-3C77-4F89-0545-7E239378CE60}"/>
              </a:ext>
            </a:extLst>
          </p:cNvPr>
          <p:cNvSpPr>
            <a:spLocks noGrp="1"/>
          </p:cNvSpPr>
          <p:nvPr>
            <p:ph type="sldNum" sz="quarter" idx="5"/>
          </p:nvPr>
        </p:nvSpPr>
        <p:spPr/>
        <p:txBody>
          <a:bodyPr/>
          <a:lstStyle/>
          <a:p>
            <a:fld id="{092D88AA-F326-433D-87A4-85BE599D092C}" type="slidenum">
              <a:rPr lang="en-GB" smtClean="0"/>
              <a:t>38</a:t>
            </a:fld>
            <a:endParaRPr lang="en-GB" dirty="0"/>
          </a:p>
        </p:txBody>
      </p:sp>
    </p:spTree>
    <p:extLst>
      <p:ext uri="{BB962C8B-B14F-4D97-AF65-F5344CB8AC3E}">
        <p14:creationId xmlns:p14="http://schemas.microsoft.com/office/powerpoint/2010/main" val="63659083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GB" dirty="0"/>
              <a:t>Ask each group of students for feedback. </a:t>
            </a:r>
          </a:p>
          <a:p>
            <a:pPr marL="228600" indent="-228600">
              <a:buFont typeface="+mj-lt"/>
              <a:buAutoNum type="arabicPeriod"/>
            </a:pPr>
            <a:r>
              <a:rPr lang="en-GB" dirty="0"/>
              <a:t>Address any misconceptions or queries raised during the activity and feedback. </a:t>
            </a:r>
          </a:p>
        </p:txBody>
      </p:sp>
      <p:sp>
        <p:nvSpPr>
          <p:cNvPr id="4" name="Slide Number Placeholder 3"/>
          <p:cNvSpPr>
            <a:spLocks noGrp="1"/>
          </p:cNvSpPr>
          <p:nvPr>
            <p:ph type="sldNum" sz="quarter" idx="5"/>
          </p:nvPr>
        </p:nvSpPr>
        <p:spPr/>
        <p:txBody>
          <a:bodyPr/>
          <a:lstStyle/>
          <a:p>
            <a:fld id="{092D88AA-F326-433D-87A4-85BE599D092C}" type="slidenum">
              <a:rPr lang="en-GB" smtClean="0"/>
              <a:t>40</a:t>
            </a:fld>
            <a:endParaRPr lang="en-GB" dirty="0"/>
          </a:p>
        </p:txBody>
      </p:sp>
    </p:spTree>
    <p:extLst>
      <p:ext uri="{BB962C8B-B14F-4D97-AF65-F5344CB8AC3E}">
        <p14:creationId xmlns:p14="http://schemas.microsoft.com/office/powerpoint/2010/main" val="239170665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92D88AA-F326-433D-87A4-85BE599D092C}" type="slidenum">
              <a:rPr lang="en-GB" smtClean="0"/>
              <a:t>42</a:t>
            </a:fld>
            <a:endParaRPr lang="en-GB" dirty="0"/>
          </a:p>
        </p:txBody>
      </p:sp>
    </p:spTree>
    <p:extLst>
      <p:ext uri="{BB962C8B-B14F-4D97-AF65-F5344CB8AC3E}">
        <p14:creationId xmlns:p14="http://schemas.microsoft.com/office/powerpoint/2010/main" val="21889976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92D88AA-F326-433D-87A4-85BE599D092C}" type="slidenum">
              <a:rPr lang="en-GB" smtClean="0"/>
              <a:t>45</a:t>
            </a:fld>
            <a:endParaRPr lang="en-GB"/>
          </a:p>
        </p:txBody>
      </p:sp>
    </p:spTree>
    <p:extLst>
      <p:ext uri="{BB962C8B-B14F-4D97-AF65-F5344CB8AC3E}">
        <p14:creationId xmlns:p14="http://schemas.microsoft.com/office/powerpoint/2010/main" val="204310744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0" i="0" dirty="0">
                <a:solidFill>
                  <a:srgbClr val="D1D5DB"/>
                </a:solidFill>
                <a:effectLst/>
                <a:latin typeface="Söhne"/>
              </a:rPr>
              <a:t>A risk matrix is a tool used to assess and prioritise risks based on their likelihood of occurring and the severity of their potential impact. Here's how to use it:</a:t>
            </a:r>
          </a:p>
          <a:p>
            <a:pPr algn="l">
              <a:buFont typeface="+mj-lt"/>
              <a:buAutoNum type="arabicPeriod"/>
            </a:pPr>
            <a:r>
              <a:rPr lang="en-GB" b="0" i="0" dirty="0">
                <a:solidFill>
                  <a:srgbClr val="D1D5DB"/>
                </a:solidFill>
                <a:effectLst/>
                <a:latin typeface="Söhne"/>
              </a:rPr>
              <a:t> Assess risk factors: Determine the factors that might affect the project, specifically focusing on potential negative outcomes.</a:t>
            </a:r>
          </a:p>
          <a:p>
            <a:pPr algn="l">
              <a:buFont typeface="+mj-lt"/>
              <a:buAutoNum type="arabicPeriod"/>
            </a:pPr>
            <a:r>
              <a:rPr lang="en-GB" b="0" i="0" dirty="0">
                <a:solidFill>
                  <a:srgbClr val="D1D5DB"/>
                </a:solidFill>
                <a:effectLst/>
                <a:latin typeface="Söhne"/>
              </a:rPr>
              <a:t> Assign likelihood and severity: For each identified risk, assign a likelihood (low, medium, high) and a severity level (low, medium, high). Likelihood is how probable the risk is to occur, and severity is the potential impact on the project.</a:t>
            </a:r>
          </a:p>
          <a:p>
            <a:pPr algn="l">
              <a:buFont typeface="+mj-lt"/>
              <a:buAutoNum type="arabicPeriod"/>
            </a:pPr>
            <a:r>
              <a:rPr lang="en-GB" b="0" i="0" dirty="0">
                <a:solidFill>
                  <a:srgbClr val="D1D5DB"/>
                </a:solidFill>
                <a:effectLst/>
                <a:latin typeface="Söhne"/>
              </a:rPr>
              <a:t> Plot risks on the matrix: Place each risk in the appropriate box on the matrix based on its assigned likelihood and severity level.</a:t>
            </a:r>
          </a:p>
          <a:p>
            <a:pPr algn="l">
              <a:buFont typeface="+mj-lt"/>
              <a:buAutoNum type="arabicPeriod"/>
            </a:pPr>
            <a:r>
              <a:rPr lang="en-GB" b="0" i="0" dirty="0">
                <a:solidFill>
                  <a:srgbClr val="D1D5DB"/>
                </a:solidFill>
                <a:effectLst/>
                <a:latin typeface="Söhne"/>
              </a:rPr>
              <a:t> Analyse the risks: Evaluate the risks in each category:</a:t>
            </a:r>
          </a:p>
          <a:p>
            <a:pPr marL="742950" lvl="1" indent="-285750" algn="l">
              <a:buFont typeface="Arial" panose="020B0604020202020204" pitchFamily="34" charset="0"/>
              <a:buChar char="•"/>
            </a:pPr>
            <a:r>
              <a:rPr lang="en-GB" b="0" i="0" dirty="0">
                <a:solidFill>
                  <a:srgbClr val="D1D5DB"/>
                </a:solidFill>
                <a:effectLst/>
                <a:latin typeface="Söhne"/>
              </a:rPr>
              <a:t>Low likelihood / low severity: These are minor risks that can often be accepted or monitored with minimal action.</a:t>
            </a:r>
          </a:p>
          <a:p>
            <a:pPr marL="742950" lvl="1" indent="-285750" algn="l">
              <a:buFont typeface="Arial" panose="020B0604020202020204" pitchFamily="34" charset="0"/>
              <a:buChar char="•"/>
            </a:pPr>
            <a:r>
              <a:rPr lang="en-GB" b="0" i="0" dirty="0">
                <a:solidFill>
                  <a:srgbClr val="D1D5DB"/>
                </a:solidFill>
                <a:effectLst/>
                <a:latin typeface="Söhne"/>
              </a:rPr>
              <a:t>Low likelihood / high severity: These are risks that are unlikely but would have a significant impact if they occurred. Plans should be made for how to respond if these risks materialise.</a:t>
            </a:r>
          </a:p>
          <a:p>
            <a:pPr marL="742950" lvl="1" indent="-285750" algn="l">
              <a:buFont typeface="Arial" panose="020B0604020202020204" pitchFamily="34" charset="0"/>
              <a:buChar char="•"/>
            </a:pPr>
            <a:r>
              <a:rPr lang="en-GB" b="0" i="0" dirty="0">
                <a:solidFill>
                  <a:srgbClr val="D1D5DB"/>
                </a:solidFill>
                <a:effectLst/>
                <a:latin typeface="Söhne"/>
              </a:rPr>
              <a:t>High likelihood / low severity: These risks are likely to happen but will not have a major impact. They can often be mitigated with simple solutions.</a:t>
            </a:r>
          </a:p>
          <a:p>
            <a:pPr marL="742950" lvl="1" indent="-285750" algn="l">
              <a:buFont typeface="Arial" panose="020B0604020202020204" pitchFamily="34" charset="0"/>
              <a:buChar char="•"/>
            </a:pPr>
            <a:r>
              <a:rPr lang="en-GB" b="0" i="0" dirty="0">
                <a:solidFill>
                  <a:srgbClr val="D1D5DB"/>
                </a:solidFill>
                <a:effectLst/>
                <a:latin typeface="Söhne"/>
              </a:rPr>
              <a:t>High likelihood / high severity: These are critical risks that require immediate attention and detailed planning to mitigate.</a:t>
            </a:r>
          </a:p>
        </p:txBody>
      </p:sp>
      <p:sp>
        <p:nvSpPr>
          <p:cNvPr id="4" name="Slide Number Placeholder 3"/>
          <p:cNvSpPr>
            <a:spLocks noGrp="1"/>
          </p:cNvSpPr>
          <p:nvPr>
            <p:ph type="sldNum" sz="quarter" idx="5"/>
          </p:nvPr>
        </p:nvSpPr>
        <p:spPr/>
        <p:txBody>
          <a:bodyPr/>
          <a:lstStyle/>
          <a:p>
            <a:fld id="{092D88AA-F326-433D-87A4-85BE599D092C}" type="slidenum">
              <a:rPr lang="en-GB" smtClean="0"/>
              <a:t>46</a:t>
            </a:fld>
            <a:endParaRPr lang="en-GB" dirty="0"/>
          </a:p>
        </p:txBody>
      </p:sp>
    </p:spTree>
    <p:extLst>
      <p:ext uri="{BB962C8B-B14F-4D97-AF65-F5344CB8AC3E}">
        <p14:creationId xmlns:p14="http://schemas.microsoft.com/office/powerpoint/2010/main" val="165757876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buFont typeface="+mj-lt"/>
              <a:buAutoNum type="arabicPeriod"/>
            </a:pPr>
            <a:r>
              <a:rPr lang="en-GB" b="0" i="0" dirty="0">
                <a:solidFill>
                  <a:srgbClr val="D1D5DB"/>
                </a:solidFill>
                <a:effectLst/>
                <a:latin typeface="Söhne"/>
              </a:rPr>
              <a:t> Acceptance: Acknowledging the risk without taking any action to change its likelihood or impact, often used for low-severity or low-priority risks.</a:t>
            </a:r>
          </a:p>
          <a:p>
            <a:pPr algn="l">
              <a:buFont typeface="+mj-lt"/>
              <a:buAutoNum type="arabicPeriod"/>
            </a:pPr>
            <a:r>
              <a:rPr lang="en-GB" b="0" i="0" dirty="0">
                <a:solidFill>
                  <a:srgbClr val="D1D5DB"/>
                </a:solidFill>
                <a:effectLst/>
                <a:latin typeface="Söhne"/>
              </a:rPr>
              <a:t> Avoidance: Altering the project plan or making decisions to completely avoid the risk, like choosing not to implement a feature known to cause issues.</a:t>
            </a:r>
          </a:p>
          <a:p>
            <a:pPr algn="l">
              <a:buFont typeface="+mj-lt"/>
              <a:buAutoNum type="arabicPeriod"/>
            </a:pPr>
            <a:r>
              <a:rPr lang="en-GB" b="0" i="0" dirty="0">
                <a:solidFill>
                  <a:srgbClr val="D1D5DB"/>
                </a:solidFill>
                <a:effectLst/>
                <a:latin typeface="Söhne"/>
              </a:rPr>
              <a:t> Mitigation: Implementing measures to reduce either the likelihood or the impact of the risk, like adding additional testing phases or quality checks.</a:t>
            </a:r>
          </a:p>
          <a:p>
            <a:pPr algn="l">
              <a:buFont typeface="+mj-lt"/>
              <a:buAutoNum type="arabicPeriod"/>
            </a:pPr>
            <a:r>
              <a:rPr lang="en-GB" b="0" i="0" dirty="0">
                <a:solidFill>
                  <a:srgbClr val="D1D5DB"/>
                </a:solidFill>
                <a:effectLst/>
                <a:latin typeface="Söhne"/>
              </a:rPr>
              <a:t> Transfer: Shifting the impact of the risk to a third party – for example, through insurance or outsourcing a risky component of the project.</a:t>
            </a:r>
          </a:p>
          <a:p>
            <a:pPr algn="l">
              <a:buFont typeface="+mj-lt"/>
              <a:buNone/>
            </a:pPr>
            <a:endParaRPr lang="en-GB" b="0" i="0" dirty="0">
              <a:solidFill>
                <a:srgbClr val="D1D5DB"/>
              </a:solidFill>
              <a:effectLst/>
              <a:latin typeface="Söhne"/>
            </a:endParaRPr>
          </a:p>
          <a:p>
            <a:pPr algn="l">
              <a:buFont typeface="+mj-lt"/>
              <a:buNone/>
            </a:pPr>
            <a:r>
              <a:rPr lang="en-GB" b="0" i="0" dirty="0">
                <a:solidFill>
                  <a:srgbClr val="D1D5DB"/>
                </a:solidFill>
                <a:effectLst/>
                <a:latin typeface="Söhne"/>
              </a:rPr>
              <a:t>Decide on responses: Develop strategies for each risk based on its position in the matrix:</a:t>
            </a:r>
          </a:p>
          <a:p>
            <a:pPr marL="742950" lvl="1" indent="-285750" algn="l">
              <a:buFont typeface="+mj-lt"/>
              <a:buAutoNum type="arabicPeriod"/>
            </a:pPr>
            <a:r>
              <a:rPr lang="en-GB" b="0" i="0" dirty="0">
                <a:solidFill>
                  <a:srgbClr val="D1D5DB"/>
                </a:solidFill>
                <a:effectLst/>
                <a:latin typeface="Söhne"/>
              </a:rPr>
              <a:t>Accept: for low-severity, low-likelihood risks</a:t>
            </a:r>
          </a:p>
          <a:p>
            <a:pPr marL="742950" lvl="1" indent="-285750" algn="l">
              <a:buFont typeface="+mj-lt"/>
              <a:buAutoNum type="arabicPeriod"/>
            </a:pPr>
            <a:r>
              <a:rPr lang="en-GB" b="0" i="0" dirty="0">
                <a:solidFill>
                  <a:srgbClr val="D1D5DB"/>
                </a:solidFill>
                <a:effectLst/>
                <a:latin typeface="Söhne"/>
              </a:rPr>
              <a:t>Avoid: for high-severity risks, if possible</a:t>
            </a:r>
          </a:p>
          <a:p>
            <a:pPr marL="742950" lvl="1" indent="-285750" algn="l">
              <a:buFont typeface="+mj-lt"/>
              <a:buAutoNum type="arabicPeriod"/>
            </a:pPr>
            <a:r>
              <a:rPr lang="en-GB" b="0" i="0" dirty="0">
                <a:solidFill>
                  <a:srgbClr val="D1D5DB"/>
                </a:solidFill>
                <a:effectLst/>
                <a:latin typeface="Söhne"/>
              </a:rPr>
              <a:t>Mitigate: for high-likelihood or high-severity risks, to reduce their impact or probability</a:t>
            </a:r>
          </a:p>
          <a:p>
            <a:pPr marL="742950" lvl="1" indent="-285750" algn="l">
              <a:buFont typeface="+mj-lt"/>
              <a:buAutoNum type="arabicPeriod"/>
            </a:pPr>
            <a:r>
              <a:rPr lang="en-GB" b="0" i="0" dirty="0">
                <a:solidFill>
                  <a:srgbClr val="D1D5DB"/>
                </a:solidFill>
                <a:effectLst/>
                <a:latin typeface="Söhne"/>
              </a:rPr>
              <a:t>Transfer: use insurance or outsource the risk to manage potential impacts</a:t>
            </a:r>
          </a:p>
          <a:p>
            <a:pPr marL="742950" lvl="1" indent="-285750" algn="l">
              <a:buFont typeface="+mj-lt"/>
              <a:buAutoNum type="arabicPeriod"/>
            </a:pPr>
            <a:r>
              <a:rPr lang="en-GB" b="0" i="0" dirty="0">
                <a:solidFill>
                  <a:srgbClr val="D1D5DB"/>
                </a:solidFill>
                <a:effectLst/>
                <a:latin typeface="Söhne"/>
              </a:rPr>
              <a:t>Monitor: for risks that are not fully understood or may change over time.</a:t>
            </a:r>
          </a:p>
          <a:p>
            <a:pPr algn="l">
              <a:buFont typeface="+mj-lt"/>
              <a:buNone/>
            </a:pPr>
            <a:endParaRPr lang="en-GB" b="0" i="0" dirty="0">
              <a:solidFill>
                <a:srgbClr val="D1D5DB"/>
              </a:solidFill>
              <a:effectLst/>
              <a:latin typeface="Söhne"/>
            </a:endParaRPr>
          </a:p>
          <a:p>
            <a:pPr algn="l">
              <a:buFont typeface="+mj-lt"/>
              <a:buNone/>
            </a:pPr>
            <a:r>
              <a:rPr lang="en-GB" b="0" i="0" dirty="0">
                <a:solidFill>
                  <a:srgbClr val="D1D5DB"/>
                </a:solidFill>
                <a:effectLst/>
                <a:latin typeface="Söhne"/>
              </a:rPr>
              <a:t>Prioritise actions: Focus on the risks in the high-severity / high-likelihood quadrant first, as these represent the greatest threat to the project.</a:t>
            </a:r>
          </a:p>
          <a:p>
            <a:pPr algn="l">
              <a:buFont typeface="+mj-lt"/>
              <a:buNone/>
            </a:pPr>
            <a:r>
              <a:rPr lang="en-GB" b="0" i="0" dirty="0">
                <a:solidFill>
                  <a:srgbClr val="D1D5DB"/>
                </a:solidFill>
                <a:effectLst/>
                <a:latin typeface="Söhne"/>
              </a:rPr>
              <a:t>Review and update: The risk matrix and risk log should be reviewed regularly and updated as the project progresses and new information comes to light.</a:t>
            </a:r>
          </a:p>
        </p:txBody>
      </p:sp>
      <p:sp>
        <p:nvSpPr>
          <p:cNvPr id="4" name="Slide Number Placeholder 3"/>
          <p:cNvSpPr>
            <a:spLocks noGrp="1"/>
          </p:cNvSpPr>
          <p:nvPr>
            <p:ph type="sldNum" sz="quarter" idx="5"/>
          </p:nvPr>
        </p:nvSpPr>
        <p:spPr/>
        <p:txBody>
          <a:bodyPr/>
          <a:lstStyle/>
          <a:p>
            <a:fld id="{092D88AA-F326-433D-87A4-85BE599D092C}" type="slidenum">
              <a:rPr lang="en-GB" smtClean="0"/>
              <a:t>48</a:t>
            </a:fld>
            <a:endParaRPr lang="en-GB" dirty="0"/>
          </a:p>
        </p:txBody>
      </p:sp>
    </p:spTree>
    <p:extLst>
      <p:ext uri="{BB962C8B-B14F-4D97-AF65-F5344CB8AC3E}">
        <p14:creationId xmlns:p14="http://schemas.microsoft.com/office/powerpoint/2010/main" val="225535051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52</a:t>
            </a:fld>
            <a:endParaRPr lang="en-GB" dirty="0"/>
          </a:p>
        </p:txBody>
      </p:sp>
    </p:spTree>
    <p:extLst>
      <p:ext uri="{BB962C8B-B14F-4D97-AF65-F5344CB8AC3E}">
        <p14:creationId xmlns:p14="http://schemas.microsoft.com/office/powerpoint/2010/main" val="327926418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E32696-AAF9-5CA6-2833-CD2B9018B4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5508F2-9865-8C2E-0FAE-80642EF5C5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0E3046-E77D-EEE3-E6D2-9451EB9E8244}"/>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233B12A0-3C77-4F89-0545-7E239378CE60}"/>
              </a:ext>
            </a:extLst>
          </p:cNvPr>
          <p:cNvSpPr>
            <a:spLocks noGrp="1"/>
          </p:cNvSpPr>
          <p:nvPr>
            <p:ph type="sldNum" sz="quarter" idx="5"/>
          </p:nvPr>
        </p:nvSpPr>
        <p:spPr/>
        <p:txBody>
          <a:bodyPr/>
          <a:lstStyle/>
          <a:p>
            <a:fld id="{092D88AA-F326-433D-87A4-85BE599D092C}" type="slidenum">
              <a:rPr lang="en-GB" smtClean="0"/>
              <a:t>53</a:t>
            </a:fld>
            <a:endParaRPr lang="en-GB" dirty="0"/>
          </a:p>
        </p:txBody>
      </p:sp>
    </p:spTree>
    <p:extLst>
      <p:ext uri="{BB962C8B-B14F-4D97-AF65-F5344CB8AC3E}">
        <p14:creationId xmlns:p14="http://schemas.microsoft.com/office/powerpoint/2010/main" val="242779930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GB" dirty="0"/>
              <a:t>Ask each group of students for feedback. </a:t>
            </a:r>
          </a:p>
          <a:p>
            <a:pPr marL="228600" indent="-228600">
              <a:buFont typeface="+mj-lt"/>
              <a:buAutoNum type="arabicPeriod"/>
            </a:pPr>
            <a:r>
              <a:rPr lang="en-GB" dirty="0"/>
              <a:t>Address any misconceptions or queries raised during the activity and feedback. </a:t>
            </a:r>
          </a:p>
        </p:txBody>
      </p:sp>
      <p:sp>
        <p:nvSpPr>
          <p:cNvPr id="4" name="Slide Number Placeholder 3"/>
          <p:cNvSpPr>
            <a:spLocks noGrp="1"/>
          </p:cNvSpPr>
          <p:nvPr>
            <p:ph type="sldNum" sz="quarter" idx="5"/>
          </p:nvPr>
        </p:nvSpPr>
        <p:spPr/>
        <p:txBody>
          <a:bodyPr/>
          <a:lstStyle/>
          <a:p>
            <a:fld id="{092D88AA-F326-433D-87A4-85BE599D092C}" type="slidenum">
              <a:rPr lang="en-GB" smtClean="0"/>
              <a:t>55</a:t>
            </a:fld>
            <a:endParaRPr lang="en-GB" dirty="0"/>
          </a:p>
        </p:txBody>
      </p:sp>
    </p:spTree>
    <p:extLst>
      <p:ext uri="{BB962C8B-B14F-4D97-AF65-F5344CB8AC3E}">
        <p14:creationId xmlns:p14="http://schemas.microsoft.com/office/powerpoint/2010/main" val="130540174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62</a:t>
            </a:fld>
            <a:endParaRPr lang="en-GB" dirty="0"/>
          </a:p>
        </p:txBody>
      </p:sp>
    </p:spTree>
    <p:extLst>
      <p:ext uri="{BB962C8B-B14F-4D97-AF65-F5344CB8AC3E}">
        <p14:creationId xmlns:p14="http://schemas.microsoft.com/office/powerpoint/2010/main" val="1314678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92D88AA-F326-433D-87A4-85BE599D092C}" type="slidenum">
              <a:rPr lang="en-GB" smtClean="0"/>
              <a:t>3</a:t>
            </a:fld>
            <a:endParaRPr lang="en-GB"/>
          </a:p>
        </p:txBody>
      </p:sp>
    </p:spTree>
    <p:extLst>
      <p:ext uri="{BB962C8B-B14F-4D97-AF65-F5344CB8AC3E}">
        <p14:creationId xmlns:p14="http://schemas.microsoft.com/office/powerpoint/2010/main" val="267290702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E32696-AAF9-5CA6-2833-CD2B9018B4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5508F2-9865-8C2E-0FAE-80642EF5C5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0E3046-E77D-EEE3-E6D2-9451EB9E8244}"/>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233B12A0-3C77-4F89-0545-7E239378CE60}"/>
              </a:ext>
            </a:extLst>
          </p:cNvPr>
          <p:cNvSpPr>
            <a:spLocks noGrp="1"/>
          </p:cNvSpPr>
          <p:nvPr>
            <p:ph type="sldNum" sz="quarter" idx="5"/>
          </p:nvPr>
        </p:nvSpPr>
        <p:spPr/>
        <p:txBody>
          <a:bodyPr/>
          <a:lstStyle/>
          <a:p>
            <a:fld id="{092D88AA-F326-433D-87A4-85BE599D092C}" type="slidenum">
              <a:rPr lang="en-GB" smtClean="0"/>
              <a:t>63</a:t>
            </a:fld>
            <a:endParaRPr lang="en-GB" dirty="0"/>
          </a:p>
        </p:txBody>
      </p:sp>
    </p:spTree>
    <p:extLst>
      <p:ext uri="{BB962C8B-B14F-4D97-AF65-F5344CB8AC3E}">
        <p14:creationId xmlns:p14="http://schemas.microsoft.com/office/powerpoint/2010/main" val="212098746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GB" b="1" dirty="0"/>
              <a:t>Definition</a:t>
            </a:r>
          </a:p>
          <a:p>
            <a:r>
              <a:rPr lang="en-GB" b="0" dirty="0"/>
              <a:t>Distributing the right resources, in the right quantity, at the right time, to perform specific project tasks.</a:t>
            </a:r>
          </a:p>
          <a:p>
            <a:endParaRPr lang="en-GB" b="0" dirty="0"/>
          </a:p>
          <a:p>
            <a:pPr marL="0" indent="0">
              <a:buNone/>
            </a:pPr>
            <a:r>
              <a:rPr lang="en-GB" b="1" dirty="0"/>
              <a:t>Key components</a:t>
            </a:r>
          </a:p>
          <a:p>
            <a:r>
              <a:rPr lang="en-GB" b="0" dirty="0"/>
              <a:t>Resources: Human talent, tools, equipment and budget.</a:t>
            </a:r>
          </a:p>
          <a:p>
            <a:r>
              <a:rPr lang="en-GB" b="0" dirty="0"/>
              <a:t>Allocation: Assigning resources to various project phases and tasks.</a:t>
            </a:r>
          </a:p>
          <a:p>
            <a:endParaRPr lang="en-GB" b="0" dirty="0"/>
          </a:p>
          <a:p>
            <a:pPr marL="0" indent="0">
              <a:buNone/>
            </a:pPr>
            <a:r>
              <a:rPr lang="en-GB" b="1" dirty="0"/>
              <a:t>Objectives</a:t>
            </a:r>
          </a:p>
          <a:p>
            <a:r>
              <a:rPr lang="en-GB" b="0" dirty="0"/>
              <a:t>Optimise resource utilisation.</a:t>
            </a:r>
          </a:p>
          <a:p>
            <a:r>
              <a:rPr lang="en-GB" b="0" dirty="0"/>
              <a:t>Ensure project efficiency and effectiveness.</a:t>
            </a:r>
          </a:p>
          <a:p>
            <a:endParaRPr lang="en-GB" b="0" dirty="0"/>
          </a:p>
          <a:p>
            <a:pPr marL="0" indent="0">
              <a:buNone/>
            </a:pPr>
            <a:r>
              <a:rPr lang="en-GB" b="1" dirty="0"/>
              <a:t>Challenges</a:t>
            </a:r>
          </a:p>
          <a:p>
            <a:r>
              <a:rPr lang="en-GB" b="0" dirty="0"/>
              <a:t>Balancing limited resources.</a:t>
            </a:r>
          </a:p>
          <a:p>
            <a:r>
              <a:rPr lang="en-GB" b="0" dirty="0"/>
              <a:t>Adjusting to project changes and constraints.</a:t>
            </a:r>
          </a:p>
          <a:p>
            <a:endParaRPr lang="en-GB" b="0" dirty="0"/>
          </a:p>
          <a:p>
            <a:pPr marL="0" indent="0">
              <a:buNone/>
            </a:pPr>
            <a:r>
              <a:rPr lang="en-GB" b="1" dirty="0"/>
              <a:t>Strategies</a:t>
            </a:r>
          </a:p>
          <a:p>
            <a:r>
              <a:rPr lang="en-GB" b="0" dirty="0"/>
              <a:t>Prioritise tasks and phases.</a:t>
            </a:r>
          </a:p>
          <a:p>
            <a:r>
              <a:rPr lang="en-GB" b="0" dirty="0"/>
              <a:t>Continuously monitor and adjust allocations.</a:t>
            </a:r>
          </a:p>
        </p:txBody>
      </p:sp>
      <p:sp>
        <p:nvSpPr>
          <p:cNvPr id="4" name="Slide Number Placeholder 3"/>
          <p:cNvSpPr>
            <a:spLocks noGrp="1"/>
          </p:cNvSpPr>
          <p:nvPr>
            <p:ph type="sldNum" sz="quarter" idx="5"/>
          </p:nvPr>
        </p:nvSpPr>
        <p:spPr/>
        <p:txBody>
          <a:bodyPr/>
          <a:lstStyle/>
          <a:p>
            <a:fld id="{092D88AA-F326-433D-87A4-85BE599D092C}" type="slidenum">
              <a:rPr lang="en-GB" smtClean="0"/>
              <a:t>65</a:t>
            </a:fld>
            <a:endParaRPr lang="en-GB" dirty="0"/>
          </a:p>
        </p:txBody>
      </p:sp>
    </p:spTree>
    <p:extLst>
      <p:ext uri="{BB962C8B-B14F-4D97-AF65-F5344CB8AC3E}">
        <p14:creationId xmlns:p14="http://schemas.microsoft.com/office/powerpoint/2010/main" val="130714333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GB" dirty="0"/>
              <a:t>Ask each group of students for feedback. </a:t>
            </a:r>
          </a:p>
          <a:p>
            <a:pPr marL="228600" indent="-228600">
              <a:buFont typeface="+mj-lt"/>
              <a:buAutoNum type="arabicPeriod"/>
            </a:pPr>
            <a:r>
              <a:rPr lang="en-GB" dirty="0"/>
              <a:t>Address any misconceptions or queries raised during the activity and feedback. </a:t>
            </a:r>
          </a:p>
        </p:txBody>
      </p:sp>
      <p:sp>
        <p:nvSpPr>
          <p:cNvPr id="4" name="Slide Number Placeholder 3"/>
          <p:cNvSpPr>
            <a:spLocks noGrp="1"/>
          </p:cNvSpPr>
          <p:nvPr>
            <p:ph type="sldNum" sz="quarter" idx="5"/>
          </p:nvPr>
        </p:nvSpPr>
        <p:spPr/>
        <p:txBody>
          <a:bodyPr/>
          <a:lstStyle/>
          <a:p>
            <a:fld id="{092D88AA-F326-433D-87A4-85BE599D092C}" type="slidenum">
              <a:rPr lang="en-GB" smtClean="0"/>
              <a:t>66</a:t>
            </a:fld>
            <a:endParaRPr lang="en-GB" dirty="0"/>
          </a:p>
        </p:txBody>
      </p:sp>
    </p:spTree>
    <p:extLst>
      <p:ext uri="{BB962C8B-B14F-4D97-AF65-F5344CB8AC3E}">
        <p14:creationId xmlns:p14="http://schemas.microsoft.com/office/powerpoint/2010/main" val="200964378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71</a:t>
            </a:fld>
            <a:endParaRPr lang="en-GB" dirty="0"/>
          </a:p>
        </p:txBody>
      </p:sp>
    </p:spTree>
    <p:extLst>
      <p:ext uri="{BB962C8B-B14F-4D97-AF65-F5344CB8AC3E}">
        <p14:creationId xmlns:p14="http://schemas.microsoft.com/office/powerpoint/2010/main" val="20628488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E32696-AAF9-5CA6-2833-CD2B9018B4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5508F2-9865-8C2E-0FAE-80642EF5C5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0E3046-E77D-EEE3-E6D2-9451EB9E8244}"/>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233B12A0-3C77-4F89-0545-7E239378CE60}"/>
              </a:ext>
            </a:extLst>
          </p:cNvPr>
          <p:cNvSpPr>
            <a:spLocks noGrp="1"/>
          </p:cNvSpPr>
          <p:nvPr>
            <p:ph type="sldNum" sz="quarter" idx="5"/>
          </p:nvPr>
        </p:nvSpPr>
        <p:spPr/>
        <p:txBody>
          <a:bodyPr/>
          <a:lstStyle/>
          <a:p>
            <a:fld id="{092D88AA-F326-433D-87A4-85BE599D092C}" type="slidenum">
              <a:rPr lang="en-GB" smtClean="0"/>
              <a:t>72</a:t>
            </a:fld>
            <a:endParaRPr lang="en-GB" dirty="0"/>
          </a:p>
        </p:txBody>
      </p:sp>
    </p:spTree>
    <p:extLst>
      <p:ext uri="{BB962C8B-B14F-4D97-AF65-F5344CB8AC3E}">
        <p14:creationId xmlns:p14="http://schemas.microsoft.com/office/powerpoint/2010/main" val="101742897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GB" dirty="0"/>
              <a:t>Ask each group of students for feedback. </a:t>
            </a:r>
          </a:p>
          <a:p>
            <a:pPr marL="228600" indent="-228600">
              <a:buFont typeface="+mj-lt"/>
              <a:buAutoNum type="arabicPeriod"/>
            </a:pPr>
            <a:r>
              <a:rPr lang="en-GB" dirty="0"/>
              <a:t>Address any misconceptions or queries raised during the activity and feedback. </a:t>
            </a:r>
          </a:p>
        </p:txBody>
      </p:sp>
      <p:sp>
        <p:nvSpPr>
          <p:cNvPr id="4" name="Slide Number Placeholder 3"/>
          <p:cNvSpPr>
            <a:spLocks noGrp="1"/>
          </p:cNvSpPr>
          <p:nvPr>
            <p:ph type="sldNum" sz="quarter" idx="5"/>
          </p:nvPr>
        </p:nvSpPr>
        <p:spPr/>
        <p:txBody>
          <a:bodyPr/>
          <a:lstStyle/>
          <a:p>
            <a:fld id="{092D88AA-F326-433D-87A4-85BE599D092C}" type="slidenum">
              <a:rPr lang="en-GB" smtClean="0"/>
              <a:t>74</a:t>
            </a:fld>
            <a:endParaRPr lang="en-GB" dirty="0"/>
          </a:p>
        </p:txBody>
      </p:sp>
    </p:spTree>
    <p:extLst>
      <p:ext uri="{BB962C8B-B14F-4D97-AF65-F5344CB8AC3E}">
        <p14:creationId xmlns:p14="http://schemas.microsoft.com/office/powerpoint/2010/main" val="250838038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81</a:t>
            </a:fld>
            <a:endParaRPr lang="en-GB" dirty="0"/>
          </a:p>
        </p:txBody>
      </p:sp>
    </p:spTree>
    <p:extLst>
      <p:ext uri="{BB962C8B-B14F-4D97-AF65-F5344CB8AC3E}">
        <p14:creationId xmlns:p14="http://schemas.microsoft.com/office/powerpoint/2010/main" val="323681524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E32696-AAF9-5CA6-2833-CD2B9018B4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5508F2-9865-8C2E-0FAE-80642EF5C5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0E3046-E77D-EEE3-E6D2-9451EB9E8244}"/>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233B12A0-3C77-4F89-0545-7E239378CE60}"/>
              </a:ext>
            </a:extLst>
          </p:cNvPr>
          <p:cNvSpPr>
            <a:spLocks noGrp="1"/>
          </p:cNvSpPr>
          <p:nvPr>
            <p:ph type="sldNum" sz="quarter" idx="5"/>
          </p:nvPr>
        </p:nvSpPr>
        <p:spPr/>
        <p:txBody>
          <a:bodyPr/>
          <a:lstStyle/>
          <a:p>
            <a:fld id="{092D88AA-F326-433D-87A4-85BE599D092C}" type="slidenum">
              <a:rPr lang="en-GB" smtClean="0"/>
              <a:t>82</a:t>
            </a:fld>
            <a:endParaRPr lang="en-GB" dirty="0"/>
          </a:p>
        </p:txBody>
      </p:sp>
    </p:spTree>
    <p:extLst>
      <p:ext uri="{BB962C8B-B14F-4D97-AF65-F5344CB8AC3E}">
        <p14:creationId xmlns:p14="http://schemas.microsoft.com/office/powerpoint/2010/main" val="64122666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GB" dirty="0"/>
              <a:t>Ask each group of students for feedback. </a:t>
            </a:r>
          </a:p>
          <a:p>
            <a:pPr marL="228600" indent="-228600">
              <a:buFont typeface="+mj-lt"/>
              <a:buAutoNum type="arabicPeriod"/>
            </a:pPr>
            <a:r>
              <a:rPr lang="en-GB" dirty="0"/>
              <a:t>Address any misconceptions or queries raised during the activity and feedback. </a:t>
            </a:r>
          </a:p>
        </p:txBody>
      </p:sp>
      <p:sp>
        <p:nvSpPr>
          <p:cNvPr id="4" name="Slide Number Placeholder 3"/>
          <p:cNvSpPr>
            <a:spLocks noGrp="1"/>
          </p:cNvSpPr>
          <p:nvPr>
            <p:ph type="sldNum" sz="quarter" idx="5"/>
          </p:nvPr>
        </p:nvSpPr>
        <p:spPr/>
        <p:txBody>
          <a:bodyPr/>
          <a:lstStyle/>
          <a:p>
            <a:fld id="{092D88AA-F326-433D-87A4-85BE599D092C}" type="slidenum">
              <a:rPr lang="en-GB" smtClean="0"/>
              <a:t>84</a:t>
            </a:fld>
            <a:endParaRPr lang="en-GB" dirty="0"/>
          </a:p>
        </p:txBody>
      </p:sp>
    </p:spTree>
    <p:extLst>
      <p:ext uri="{BB962C8B-B14F-4D97-AF65-F5344CB8AC3E}">
        <p14:creationId xmlns:p14="http://schemas.microsoft.com/office/powerpoint/2010/main" val="62713087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buFont typeface="+mj-lt"/>
              <a:buAutoNum type="arabicPeriod"/>
            </a:pPr>
            <a:r>
              <a:rPr lang="en-GB" b="0" i="0" dirty="0">
                <a:solidFill>
                  <a:srgbClr val="D1D5DB"/>
                </a:solidFill>
                <a:effectLst/>
                <a:latin typeface="Söhne"/>
              </a:rPr>
              <a:t> Efficiency: Flowcharts streamline the development process by visually mapping out algorithms, leading to more efficient problem-solving.</a:t>
            </a:r>
          </a:p>
          <a:p>
            <a:pPr algn="l">
              <a:buFont typeface="+mj-lt"/>
              <a:buAutoNum type="arabicPeriod"/>
            </a:pPr>
            <a:r>
              <a:rPr lang="en-GB" b="0" i="0" dirty="0">
                <a:solidFill>
                  <a:srgbClr val="D1D5DB"/>
                </a:solidFill>
                <a:effectLst/>
                <a:latin typeface="Söhne"/>
              </a:rPr>
              <a:t> Accuracy: Flowcharts help to accurately define each step of an algorithm, reducing errors in the implementation phase.</a:t>
            </a:r>
          </a:p>
          <a:p>
            <a:pPr algn="l">
              <a:buFont typeface="+mj-lt"/>
              <a:buAutoNum type="arabicPeriod"/>
            </a:pPr>
            <a:r>
              <a:rPr lang="en-GB" b="0" i="0" dirty="0">
                <a:solidFill>
                  <a:srgbClr val="D1D5DB"/>
                </a:solidFill>
                <a:effectLst/>
                <a:latin typeface="Söhne"/>
              </a:rPr>
              <a:t> Scalability: Flowcharts make it easier to expand or modify algorithms, as they provide a clear outline that can be adjusted to scale.</a:t>
            </a:r>
          </a:p>
          <a:p>
            <a:pPr algn="l">
              <a:buFont typeface="+mj-lt"/>
              <a:buAutoNum type="arabicPeriod"/>
            </a:pPr>
            <a:r>
              <a:rPr lang="en-GB" b="0" i="0" dirty="0">
                <a:solidFill>
                  <a:srgbClr val="D1D5DB"/>
                </a:solidFill>
                <a:effectLst/>
                <a:latin typeface="Söhne"/>
              </a:rPr>
              <a:t> Predictability: By visualising the algorithm’s flow, flowcharts ensure predictable outcomes, as each step and decision point is clearly defined.</a:t>
            </a:r>
          </a:p>
          <a:p>
            <a:pPr algn="l">
              <a:buFont typeface="+mj-lt"/>
              <a:buAutoNum type="arabicPeriod"/>
            </a:pPr>
            <a:r>
              <a:rPr lang="en-GB" b="0" i="0" dirty="0">
                <a:solidFill>
                  <a:srgbClr val="D1D5DB"/>
                </a:solidFill>
                <a:effectLst/>
                <a:latin typeface="Söhne"/>
              </a:rPr>
              <a:t> Consistency: Flowcharts aid in maintaining consistency in algorithm design, especially when multiple developers are involved, by providing a common reference point.</a:t>
            </a:r>
          </a:p>
        </p:txBody>
      </p:sp>
      <p:sp>
        <p:nvSpPr>
          <p:cNvPr id="4" name="Slide Number Placeholder 3"/>
          <p:cNvSpPr>
            <a:spLocks noGrp="1"/>
          </p:cNvSpPr>
          <p:nvPr>
            <p:ph type="sldNum" sz="quarter" idx="5"/>
          </p:nvPr>
        </p:nvSpPr>
        <p:spPr/>
        <p:txBody>
          <a:bodyPr/>
          <a:lstStyle/>
          <a:p>
            <a:fld id="{092D88AA-F326-433D-87A4-85BE599D092C}" type="slidenum">
              <a:rPr lang="en-GB" smtClean="0"/>
              <a:t>85</a:t>
            </a:fld>
            <a:endParaRPr lang="en-GB" dirty="0"/>
          </a:p>
        </p:txBody>
      </p:sp>
    </p:spTree>
    <p:extLst>
      <p:ext uri="{BB962C8B-B14F-4D97-AF65-F5344CB8AC3E}">
        <p14:creationId xmlns:p14="http://schemas.microsoft.com/office/powerpoint/2010/main" val="35707427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GB" dirty="0"/>
              <a:t>Presentation to explain purpose of activity; distribute Glossary worksheet. </a:t>
            </a:r>
          </a:p>
          <a:p>
            <a:pPr marL="228600" indent="-228600">
              <a:buFont typeface="+mj-lt"/>
              <a:buAutoNum type="arabicPeriod"/>
            </a:pPr>
            <a:r>
              <a:rPr lang="en-GB" dirty="0"/>
              <a:t>Support discussion</a:t>
            </a:r>
          </a:p>
        </p:txBody>
      </p:sp>
      <p:sp>
        <p:nvSpPr>
          <p:cNvPr id="4" name="Slide Number Placeholder 3"/>
          <p:cNvSpPr>
            <a:spLocks noGrp="1"/>
          </p:cNvSpPr>
          <p:nvPr>
            <p:ph type="sldNum" sz="quarter" idx="5"/>
          </p:nvPr>
        </p:nvSpPr>
        <p:spPr/>
        <p:txBody>
          <a:bodyPr/>
          <a:lstStyle/>
          <a:p>
            <a:fld id="{092D88AA-F326-433D-87A4-85BE599D092C}" type="slidenum">
              <a:rPr lang="en-GB" smtClean="0"/>
              <a:t>4</a:t>
            </a:fld>
            <a:endParaRPr lang="en-GB"/>
          </a:p>
        </p:txBody>
      </p:sp>
    </p:spTree>
    <p:extLst>
      <p:ext uri="{BB962C8B-B14F-4D97-AF65-F5344CB8AC3E}">
        <p14:creationId xmlns:p14="http://schemas.microsoft.com/office/powerpoint/2010/main" val="270309737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91</a:t>
            </a:fld>
            <a:endParaRPr lang="en-GB" dirty="0"/>
          </a:p>
        </p:txBody>
      </p:sp>
    </p:spTree>
    <p:extLst>
      <p:ext uri="{BB962C8B-B14F-4D97-AF65-F5344CB8AC3E}">
        <p14:creationId xmlns:p14="http://schemas.microsoft.com/office/powerpoint/2010/main" val="413684660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E32696-AAF9-5CA6-2833-CD2B9018B4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5508F2-9865-8C2E-0FAE-80642EF5C5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0E3046-E77D-EEE3-E6D2-9451EB9E8244}"/>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233B12A0-3C77-4F89-0545-7E239378CE60}"/>
              </a:ext>
            </a:extLst>
          </p:cNvPr>
          <p:cNvSpPr>
            <a:spLocks noGrp="1"/>
          </p:cNvSpPr>
          <p:nvPr>
            <p:ph type="sldNum" sz="quarter" idx="5"/>
          </p:nvPr>
        </p:nvSpPr>
        <p:spPr/>
        <p:txBody>
          <a:bodyPr/>
          <a:lstStyle/>
          <a:p>
            <a:fld id="{092D88AA-F326-433D-87A4-85BE599D092C}" type="slidenum">
              <a:rPr lang="en-GB" smtClean="0"/>
              <a:t>92</a:t>
            </a:fld>
            <a:endParaRPr lang="en-GB"/>
          </a:p>
        </p:txBody>
      </p:sp>
    </p:spTree>
    <p:extLst>
      <p:ext uri="{BB962C8B-B14F-4D97-AF65-F5344CB8AC3E}">
        <p14:creationId xmlns:p14="http://schemas.microsoft.com/office/powerpoint/2010/main" val="185429719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GB" dirty="0"/>
              <a:t>Ask each group of students for feedback. </a:t>
            </a:r>
          </a:p>
          <a:p>
            <a:pPr marL="228600" indent="-228600">
              <a:buFont typeface="+mj-lt"/>
              <a:buAutoNum type="arabicPeriod"/>
            </a:pPr>
            <a:r>
              <a:rPr lang="en-GB" dirty="0"/>
              <a:t>Address any misconceptions or queries raised during activity and feedback. </a:t>
            </a:r>
          </a:p>
        </p:txBody>
      </p:sp>
      <p:sp>
        <p:nvSpPr>
          <p:cNvPr id="4" name="Slide Number Placeholder 3"/>
          <p:cNvSpPr>
            <a:spLocks noGrp="1"/>
          </p:cNvSpPr>
          <p:nvPr>
            <p:ph type="sldNum" sz="quarter" idx="5"/>
          </p:nvPr>
        </p:nvSpPr>
        <p:spPr/>
        <p:txBody>
          <a:bodyPr/>
          <a:lstStyle/>
          <a:p>
            <a:fld id="{092D88AA-F326-433D-87A4-85BE599D092C}" type="slidenum">
              <a:rPr lang="en-GB" smtClean="0"/>
              <a:t>94</a:t>
            </a:fld>
            <a:endParaRPr lang="en-GB"/>
          </a:p>
        </p:txBody>
      </p:sp>
    </p:spTree>
    <p:extLst>
      <p:ext uri="{BB962C8B-B14F-4D97-AF65-F5344CB8AC3E}">
        <p14:creationId xmlns:p14="http://schemas.microsoft.com/office/powerpoint/2010/main" val="63942460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 design system in the context of user interface (UI) is a comprehensive set of standards, guidelines, and reusable components that help create a consistent and cohesive user experience across a product or brand. It serves as a central repository for designers and developers to access pre-designed UI elements, such as buttons, forms, typography, colour palettes and iconography. By standardising these elements, a design system ensures that the look and feel of the product remain consistent throughout, regardless of who is working on it or which part of the application is being developed.</a:t>
            </a:r>
          </a:p>
          <a:p>
            <a:endParaRPr lang="en-GB" dirty="0"/>
          </a:p>
          <a:p>
            <a:r>
              <a:rPr lang="en-GB" dirty="0"/>
              <a:t>One of the key benefits of implementing a design system is increased efficiency in the design and development process. With a well-defined set of reusable components and code snippets, designers and developers can focus on creating new features and functionality rather than spending time recreating basic UI elements from scratch. This not only saves time but also reduces the likelihood of inconsistencies and errors in the final product. Additionally, a design system serves as a single source of truth for the entire team, providing clear guidelines on how to properly use and implement UI components, which further enhances collaboration and maintains consistency.</a:t>
            </a:r>
          </a:p>
          <a:p>
            <a:endParaRPr lang="en-GB" dirty="0"/>
          </a:p>
          <a:p>
            <a:r>
              <a:rPr lang="en-GB" dirty="0"/>
              <a:t>A design system is not a static entity but rather a living, evolving document that can adapt to the changing needs of the product and the organisation. As new features and requirements emerge, the design system can be updated and expanded to accommodate these changes while still maintaining its core principles and visual language. This scalability and adaptability are crucial for the long-term success and growth of a product, ensuring that it can stay relevant and competitive in an ever-changing market.</a:t>
            </a:r>
          </a:p>
        </p:txBody>
      </p:sp>
      <p:sp>
        <p:nvSpPr>
          <p:cNvPr id="4" name="Slide Number Placeholder 3"/>
          <p:cNvSpPr>
            <a:spLocks noGrp="1"/>
          </p:cNvSpPr>
          <p:nvPr>
            <p:ph type="sldNum" sz="quarter" idx="5"/>
          </p:nvPr>
        </p:nvSpPr>
        <p:spPr/>
        <p:txBody>
          <a:bodyPr/>
          <a:lstStyle/>
          <a:p>
            <a:fld id="{092D88AA-F326-433D-87A4-85BE599D092C}" type="slidenum">
              <a:rPr lang="en-GB" smtClean="0"/>
              <a:t>95</a:t>
            </a:fld>
            <a:endParaRPr lang="en-GB"/>
          </a:p>
        </p:txBody>
      </p:sp>
    </p:spTree>
    <p:extLst>
      <p:ext uri="{BB962C8B-B14F-4D97-AF65-F5344CB8AC3E}">
        <p14:creationId xmlns:p14="http://schemas.microsoft.com/office/powerpoint/2010/main" val="83135284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GB" dirty="0"/>
              <a:t>Ask each group of students for feedback. </a:t>
            </a:r>
          </a:p>
          <a:p>
            <a:pPr marL="228600" indent="-228600">
              <a:buFont typeface="+mj-lt"/>
              <a:buAutoNum type="arabicPeriod"/>
            </a:pPr>
            <a:r>
              <a:rPr lang="en-GB" dirty="0"/>
              <a:t>Address any misconceptions or queries raised during activity and feedback. </a:t>
            </a:r>
          </a:p>
        </p:txBody>
      </p:sp>
      <p:sp>
        <p:nvSpPr>
          <p:cNvPr id="4" name="Slide Number Placeholder 3"/>
          <p:cNvSpPr>
            <a:spLocks noGrp="1"/>
          </p:cNvSpPr>
          <p:nvPr>
            <p:ph type="sldNum" sz="quarter" idx="5"/>
          </p:nvPr>
        </p:nvSpPr>
        <p:spPr/>
        <p:txBody>
          <a:bodyPr/>
          <a:lstStyle/>
          <a:p>
            <a:fld id="{092D88AA-F326-433D-87A4-85BE599D092C}" type="slidenum">
              <a:rPr lang="en-GB" smtClean="0"/>
              <a:t>100</a:t>
            </a:fld>
            <a:endParaRPr lang="en-GB"/>
          </a:p>
        </p:txBody>
      </p:sp>
    </p:spTree>
    <p:extLst>
      <p:ext uri="{BB962C8B-B14F-4D97-AF65-F5344CB8AC3E}">
        <p14:creationId xmlns:p14="http://schemas.microsoft.com/office/powerpoint/2010/main" val="179379277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https://design-system.service.gov.uk/</a:t>
            </a:r>
          </a:p>
          <a:p>
            <a:endParaRPr lang="en-GB" dirty="0"/>
          </a:p>
          <a:p>
            <a:endParaRPr lang="en-GB" dirty="0"/>
          </a:p>
        </p:txBody>
      </p:sp>
      <p:sp>
        <p:nvSpPr>
          <p:cNvPr id="4" name="Slide Number Placeholder 3"/>
          <p:cNvSpPr>
            <a:spLocks noGrp="1"/>
          </p:cNvSpPr>
          <p:nvPr>
            <p:ph type="sldNum" sz="quarter" idx="5"/>
          </p:nvPr>
        </p:nvSpPr>
        <p:spPr/>
        <p:txBody>
          <a:bodyPr/>
          <a:lstStyle/>
          <a:p>
            <a:fld id="{092D88AA-F326-433D-87A4-85BE599D092C}" type="slidenum">
              <a:rPr lang="en-GB" smtClean="0"/>
              <a:t>101</a:t>
            </a:fld>
            <a:endParaRPr lang="en-GB"/>
          </a:p>
        </p:txBody>
      </p:sp>
    </p:spTree>
    <p:extLst>
      <p:ext uri="{BB962C8B-B14F-4D97-AF65-F5344CB8AC3E}">
        <p14:creationId xmlns:p14="http://schemas.microsoft.com/office/powerpoint/2010/main" val="144746365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GB" dirty="0"/>
              <a:t>Ask each group of students for feedback. </a:t>
            </a:r>
          </a:p>
          <a:p>
            <a:pPr marL="228600" indent="-228600">
              <a:buFont typeface="+mj-lt"/>
              <a:buAutoNum type="arabicPeriod"/>
            </a:pPr>
            <a:r>
              <a:rPr lang="en-GB" dirty="0"/>
              <a:t>Address any misconceptions or queries raised during activity and feedback. </a:t>
            </a:r>
          </a:p>
        </p:txBody>
      </p:sp>
      <p:sp>
        <p:nvSpPr>
          <p:cNvPr id="4" name="Slide Number Placeholder 3"/>
          <p:cNvSpPr>
            <a:spLocks noGrp="1"/>
          </p:cNvSpPr>
          <p:nvPr>
            <p:ph type="sldNum" sz="quarter" idx="5"/>
          </p:nvPr>
        </p:nvSpPr>
        <p:spPr/>
        <p:txBody>
          <a:bodyPr/>
          <a:lstStyle/>
          <a:p>
            <a:fld id="{092D88AA-F326-433D-87A4-85BE599D092C}" type="slidenum">
              <a:rPr lang="en-GB" smtClean="0"/>
              <a:t>103</a:t>
            </a:fld>
            <a:endParaRPr lang="en-GB"/>
          </a:p>
        </p:txBody>
      </p:sp>
    </p:spTree>
    <p:extLst>
      <p:ext uri="{BB962C8B-B14F-4D97-AF65-F5344CB8AC3E}">
        <p14:creationId xmlns:p14="http://schemas.microsoft.com/office/powerpoint/2010/main" val="227318049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GB" dirty="0"/>
              <a:t>Ask each group of students for feedback. </a:t>
            </a:r>
          </a:p>
          <a:p>
            <a:pPr marL="228600" indent="-228600">
              <a:buFont typeface="+mj-lt"/>
              <a:buAutoNum type="arabicPeriod"/>
            </a:pPr>
            <a:r>
              <a:rPr lang="en-GB" dirty="0"/>
              <a:t>Address any misconceptions or queries raised during activity and feedback. </a:t>
            </a:r>
          </a:p>
        </p:txBody>
      </p:sp>
      <p:sp>
        <p:nvSpPr>
          <p:cNvPr id="4" name="Slide Number Placeholder 3"/>
          <p:cNvSpPr>
            <a:spLocks noGrp="1"/>
          </p:cNvSpPr>
          <p:nvPr>
            <p:ph type="sldNum" sz="quarter" idx="5"/>
          </p:nvPr>
        </p:nvSpPr>
        <p:spPr/>
        <p:txBody>
          <a:bodyPr/>
          <a:lstStyle/>
          <a:p>
            <a:fld id="{092D88AA-F326-433D-87A4-85BE599D092C}" type="slidenum">
              <a:rPr lang="en-GB" smtClean="0"/>
              <a:t>104</a:t>
            </a:fld>
            <a:endParaRPr lang="en-GB"/>
          </a:p>
        </p:txBody>
      </p:sp>
    </p:spTree>
    <p:extLst>
      <p:ext uri="{BB962C8B-B14F-4D97-AF65-F5344CB8AC3E}">
        <p14:creationId xmlns:p14="http://schemas.microsoft.com/office/powerpoint/2010/main" val="344606214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106</a:t>
            </a:fld>
            <a:endParaRPr lang="en-GB" dirty="0"/>
          </a:p>
        </p:txBody>
      </p:sp>
    </p:spTree>
    <p:extLst>
      <p:ext uri="{BB962C8B-B14F-4D97-AF65-F5344CB8AC3E}">
        <p14:creationId xmlns:p14="http://schemas.microsoft.com/office/powerpoint/2010/main" val="958385593"/>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E32696-AAF9-5CA6-2833-CD2B9018B4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5508F2-9865-8C2E-0FAE-80642EF5C5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0E3046-E77D-EEE3-E6D2-9451EB9E8244}"/>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233B12A0-3C77-4F89-0545-7E239378CE60}"/>
              </a:ext>
            </a:extLst>
          </p:cNvPr>
          <p:cNvSpPr>
            <a:spLocks noGrp="1"/>
          </p:cNvSpPr>
          <p:nvPr>
            <p:ph type="sldNum" sz="quarter" idx="5"/>
          </p:nvPr>
        </p:nvSpPr>
        <p:spPr/>
        <p:txBody>
          <a:bodyPr/>
          <a:lstStyle/>
          <a:p>
            <a:fld id="{092D88AA-F326-433D-87A4-85BE599D092C}" type="slidenum">
              <a:rPr lang="en-GB" smtClean="0"/>
              <a:t>107</a:t>
            </a:fld>
            <a:endParaRPr lang="en-GB"/>
          </a:p>
        </p:txBody>
      </p:sp>
    </p:spTree>
    <p:extLst>
      <p:ext uri="{BB962C8B-B14F-4D97-AF65-F5344CB8AC3E}">
        <p14:creationId xmlns:p14="http://schemas.microsoft.com/office/powerpoint/2010/main" val="4793204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GB" dirty="0"/>
              <a:t>Ask each group of students for feedback. </a:t>
            </a:r>
          </a:p>
          <a:p>
            <a:pPr marL="228600" indent="-228600">
              <a:buFont typeface="+mj-lt"/>
              <a:buAutoNum type="arabicPeriod"/>
            </a:pPr>
            <a:r>
              <a:rPr lang="en-GB" dirty="0"/>
              <a:t>Address any misconceptions or queries raised during activity and feedback. </a:t>
            </a:r>
          </a:p>
        </p:txBody>
      </p:sp>
      <p:sp>
        <p:nvSpPr>
          <p:cNvPr id="4" name="Slide Number Placeholder 3"/>
          <p:cNvSpPr>
            <a:spLocks noGrp="1"/>
          </p:cNvSpPr>
          <p:nvPr>
            <p:ph type="sldNum" sz="quarter" idx="5"/>
          </p:nvPr>
        </p:nvSpPr>
        <p:spPr/>
        <p:txBody>
          <a:bodyPr/>
          <a:lstStyle/>
          <a:p>
            <a:fld id="{092D88AA-F326-433D-87A4-85BE599D092C}" type="slidenum">
              <a:rPr lang="en-GB" smtClean="0"/>
              <a:t>5</a:t>
            </a:fld>
            <a:endParaRPr lang="en-GB"/>
          </a:p>
        </p:txBody>
      </p:sp>
    </p:spTree>
    <p:extLst>
      <p:ext uri="{BB962C8B-B14F-4D97-AF65-F5344CB8AC3E}">
        <p14:creationId xmlns:p14="http://schemas.microsoft.com/office/powerpoint/2010/main" val="231913594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buFont typeface="+mj-lt"/>
              <a:buAutoNum type="arabicPeriod"/>
            </a:pPr>
            <a:r>
              <a:rPr lang="en-GB" b="0" i="0" dirty="0">
                <a:solidFill>
                  <a:srgbClr val="29261B"/>
                </a:solidFill>
                <a:effectLst/>
                <a:latin typeface="+mj-lt"/>
              </a:rPr>
              <a:t>What are the most common types of software vulnerabilities mentioned in the article, and how do they differ from one another in terms of their potential impact and the way they can be exploited?</a:t>
            </a:r>
          </a:p>
          <a:p>
            <a:pPr algn="l">
              <a:buFont typeface="+mj-lt"/>
              <a:buAutoNum type="arabicPeriod"/>
            </a:pPr>
            <a:r>
              <a:rPr lang="en-GB" b="0" i="0" dirty="0">
                <a:solidFill>
                  <a:srgbClr val="29261B"/>
                </a:solidFill>
                <a:effectLst/>
                <a:latin typeface="+mj-lt"/>
              </a:rPr>
              <a:t>Based on the article, what are some of the key factors that contribute to the introduction of software vulnerabilities during the development process, and how can these factors be mitigated or addressed?</a:t>
            </a:r>
          </a:p>
          <a:p>
            <a:pPr algn="l">
              <a:buFont typeface="+mj-lt"/>
              <a:buAutoNum type="arabicPeriod"/>
            </a:pPr>
            <a:r>
              <a:rPr lang="en-GB" b="0" i="0" dirty="0">
                <a:solidFill>
                  <a:srgbClr val="29261B"/>
                </a:solidFill>
                <a:effectLst/>
                <a:latin typeface="+mj-lt"/>
              </a:rPr>
              <a:t>How can software developers balance the need for rapid application development and time-to-market pressures with the importance of ensuring the security and integrity of their code? What trade-offs may need to be considered?</a:t>
            </a:r>
          </a:p>
          <a:p>
            <a:pPr algn="l">
              <a:buFont typeface="+mj-lt"/>
              <a:buAutoNum type="arabicPeriod"/>
            </a:pPr>
            <a:r>
              <a:rPr lang="en-GB" b="0" i="0" dirty="0">
                <a:solidFill>
                  <a:srgbClr val="29261B"/>
                </a:solidFill>
                <a:effectLst/>
                <a:latin typeface="+mj-lt"/>
              </a:rPr>
              <a:t>Imagine you are part of a software development team working on a new application. Based on the insights from the article, what steps would you recommend your team take to minimise the risk of software vulnerabilities and ensure the security of your application throughout the development lifecycle?</a:t>
            </a:r>
          </a:p>
          <a:p>
            <a:endParaRPr lang="en-GB" dirty="0"/>
          </a:p>
        </p:txBody>
      </p:sp>
      <p:sp>
        <p:nvSpPr>
          <p:cNvPr id="4" name="Slide Number Placeholder 3"/>
          <p:cNvSpPr>
            <a:spLocks noGrp="1"/>
          </p:cNvSpPr>
          <p:nvPr>
            <p:ph type="sldNum" sz="quarter" idx="5"/>
          </p:nvPr>
        </p:nvSpPr>
        <p:spPr/>
        <p:txBody>
          <a:bodyPr/>
          <a:lstStyle/>
          <a:p>
            <a:fld id="{092D88AA-F326-433D-87A4-85BE599D092C}" type="slidenum">
              <a:rPr lang="en-GB" smtClean="0"/>
              <a:t>108</a:t>
            </a:fld>
            <a:endParaRPr lang="en-GB"/>
          </a:p>
        </p:txBody>
      </p:sp>
    </p:spTree>
    <p:extLst>
      <p:ext uri="{BB962C8B-B14F-4D97-AF65-F5344CB8AC3E}">
        <p14:creationId xmlns:p14="http://schemas.microsoft.com/office/powerpoint/2010/main" val="1692862963"/>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GB" dirty="0"/>
              <a:t>Ask each group of students for feedback. </a:t>
            </a:r>
          </a:p>
          <a:p>
            <a:pPr marL="228600" indent="-228600">
              <a:buFont typeface="+mj-lt"/>
              <a:buAutoNum type="arabicPeriod"/>
            </a:pPr>
            <a:r>
              <a:rPr lang="en-GB" dirty="0"/>
              <a:t>Address any misconceptions or queries raised during activity and feedback. </a:t>
            </a:r>
          </a:p>
        </p:txBody>
      </p:sp>
      <p:sp>
        <p:nvSpPr>
          <p:cNvPr id="4" name="Slide Number Placeholder 3"/>
          <p:cNvSpPr>
            <a:spLocks noGrp="1"/>
          </p:cNvSpPr>
          <p:nvPr>
            <p:ph type="sldNum" sz="quarter" idx="5"/>
          </p:nvPr>
        </p:nvSpPr>
        <p:spPr/>
        <p:txBody>
          <a:bodyPr/>
          <a:lstStyle/>
          <a:p>
            <a:fld id="{092D88AA-F326-433D-87A4-85BE599D092C}" type="slidenum">
              <a:rPr lang="en-GB" smtClean="0"/>
              <a:t>109</a:t>
            </a:fld>
            <a:endParaRPr lang="en-GB"/>
          </a:p>
        </p:txBody>
      </p:sp>
    </p:spTree>
    <p:extLst>
      <p:ext uri="{BB962C8B-B14F-4D97-AF65-F5344CB8AC3E}">
        <p14:creationId xmlns:p14="http://schemas.microsoft.com/office/powerpoint/2010/main" val="2654014203"/>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GB" dirty="0"/>
              <a:t>Ask each group of students for feedback. </a:t>
            </a:r>
          </a:p>
          <a:p>
            <a:pPr marL="228600" indent="-228600">
              <a:buFont typeface="+mj-lt"/>
              <a:buAutoNum type="arabicPeriod"/>
            </a:pPr>
            <a:r>
              <a:rPr lang="en-GB" dirty="0"/>
              <a:t>Address any misconceptions or queries raised during activity and feedback. </a:t>
            </a:r>
          </a:p>
        </p:txBody>
      </p:sp>
      <p:sp>
        <p:nvSpPr>
          <p:cNvPr id="4" name="Slide Number Placeholder 3"/>
          <p:cNvSpPr>
            <a:spLocks noGrp="1"/>
          </p:cNvSpPr>
          <p:nvPr>
            <p:ph type="sldNum" sz="quarter" idx="5"/>
          </p:nvPr>
        </p:nvSpPr>
        <p:spPr/>
        <p:txBody>
          <a:bodyPr/>
          <a:lstStyle/>
          <a:p>
            <a:fld id="{092D88AA-F326-433D-87A4-85BE599D092C}" type="slidenum">
              <a:rPr lang="en-GB" smtClean="0"/>
              <a:t>111</a:t>
            </a:fld>
            <a:endParaRPr lang="en-GB"/>
          </a:p>
        </p:txBody>
      </p:sp>
    </p:spTree>
    <p:extLst>
      <p:ext uri="{BB962C8B-B14F-4D97-AF65-F5344CB8AC3E}">
        <p14:creationId xmlns:p14="http://schemas.microsoft.com/office/powerpoint/2010/main" val="776440868"/>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114</a:t>
            </a:fld>
            <a:endParaRPr lang="en-GB" dirty="0"/>
          </a:p>
        </p:txBody>
      </p:sp>
    </p:spTree>
    <p:extLst>
      <p:ext uri="{BB962C8B-B14F-4D97-AF65-F5344CB8AC3E}">
        <p14:creationId xmlns:p14="http://schemas.microsoft.com/office/powerpoint/2010/main" val="2703854236"/>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E32696-AAF9-5CA6-2833-CD2B9018B4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5508F2-9865-8C2E-0FAE-80642EF5C5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0E3046-E77D-EEE3-E6D2-9451EB9E8244}"/>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233B12A0-3C77-4F89-0545-7E239378CE60}"/>
              </a:ext>
            </a:extLst>
          </p:cNvPr>
          <p:cNvSpPr>
            <a:spLocks noGrp="1"/>
          </p:cNvSpPr>
          <p:nvPr>
            <p:ph type="sldNum" sz="quarter" idx="5"/>
          </p:nvPr>
        </p:nvSpPr>
        <p:spPr/>
        <p:txBody>
          <a:bodyPr/>
          <a:lstStyle/>
          <a:p>
            <a:fld id="{092D88AA-F326-433D-87A4-85BE599D092C}" type="slidenum">
              <a:rPr lang="en-GB" smtClean="0"/>
              <a:t>115</a:t>
            </a:fld>
            <a:endParaRPr lang="en-GB"/>
          </a:p>
        </p:txBody>
      </p:sp>
    </p:spTree>
    <p:extLst>
      <p:ext uri="{BB962C8B-B14F-4D97-AF65-F5344CB8AC3E}">
        <p14:creationId xmlns:p14="http://schemas.microsoft.com/office/powerpoint/2010/main" val="2674676041"/>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GB" dirty="0"/>
              <a:t>Ask each group of students for feedback. </a:t>
            </a:r>
          </a:p>
          <a:p>
            <a:pPr marL="228600" indent="-228600">
              <a:buFont typeface="+mj-lt"/>
              <a:buAutoNum type="arabicPeriod"/>
            </a:pPr>
            <a:r>
              <a:rPr lang="en-GB" dirty="0"/>
              <a:t>Address any misconceptions or queries raised during activity and feedback. </a:t>
            </a:r>
          </a:p>
        </p:txBody>
      </p:sp>
      <p:sp>
        <p:nvSpPr>
          <p:cNvPr id="4" name="Slide Number Placeholder 3"/>
          <p:cNvSpPr>
            <a:spLocks noGrp="1"/>
          </p:cNvSpPr>
          <p:nvPr>
            <p:ph type="sldNum" sz="quarter" idx="5"/>
          </p:nvPr>
        </p:nvSpPr>
        <p:spPr/>
        <p:txBody>
          <a:bodyPr/>
          <a:lstStyle/>
          <a:p>
            <a:fld id="{092D88AA-F326-433D-87A4-85BE599D092C}" type="slidenum">
              <a:rPr lang="en-GB" smtClean="0"/>
              <a:t>117</a:t>
            </a:fld>
            <a:endParaRPr lang="en-GB"/>
          </a:p>
        </p:txBody>
      </p:sp>
    </p:spTree>
    <p:extLst>
      <p:ext uri="{BB962C8B-B14F-4D97-AF65-F5344CB8AC3E}">
        <p14:creationId xmlns:p14="http://schemas.microsoft.com/office/powerpoint/2010/main" val="3940354978"/>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92D88AA-F326-433D-87A4-85BE599D092C}" type="slidenum">
              <a:rPr lang="en-GB" smtClean="0"/>
              <a:t>118</a:t>
            </a:fld>
            <a:endParaRPr lang="en-GB"/>
          </a:p>
        </p:txBody>
      </p:sp>
    </p:spTree>
    <p:extLst>
      <p:ext uri="{BB962C8B-B14F-4D97-AF65-F5344CB8AC3E}">
        <p14:creationId xmlns:p14="http://schemas.microsoft.com/office/powerpoint/2010/main" val="1412770856"/>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122</a:t>
            </a:fld>
            <a:endParaRPr lang="en-GB" dirty="0"/>
          </a:p>
        </p:txBody>
      </p:sp>
    </p:spTree>
    <p:extLst>
      <p:ext uri="{BB962C8B-B14F-4D97-AF65-F5344CB8AC3E}">
        <p14:creationId xmlns:p14="http://schemas.microsoft.com/office/powerpoint/2010/main" val="2605310902"/>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E32696-AAF9-5CA6-2833-CD2B9018B4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5508F2-9865-8C2E-0FAE-80642EF5C5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0E3046-E77D-EEE3-E6D2-9451EB9E8244}"/>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233B12A0-3C77-4F89-0545-7E239378CE60}"/>
              </a:ext>
            </a:extLst>
          </p:cNvPr>
          <p:cNvSpPr>
            <a:spLocks noGrp="1"/>
          </p:cNvSpPr>
          <p:nvPr>
            <p:ph type="sldNum" sz="quarter" idx="5"/>
          </p:nvPr>
        </p:nvSpPr>
        <p:spPr/>
        <p:txBody>
          <a:bodyPr/>
          <a:lstStyle/>
          <a:p>
            <a:fld id="{092D88AA-F326-433D-87A4-85BE599D092C}" type="slidenum">
              <a:rPr lang="en-GB" smtClean="0"/>
              <a:t>123</a:t>
            </a:fld>
            <a:endParaRPr lang="en-GB"/>
          </a:p>
        </p:txBody>
      </p:sp>
    </p:spTree>
    <p:extLst>
      <p:ext uri="{BB962C8B-B14F-4D97-AF65-F5344CB8AC3E}">
        <p14:creationId xmlns:p14="http://schemas.microsoft.com/office/powerpoint/2010/main" val="1998070475"/>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GB" dirty="0"/>
              <a:t>Ask each group of students for feedback. </a:t>
            </a:r>
          </a:p>
          <a:p>
            <a:pPr marL="228600" indent="-228600">
              <a:buFont typeface="+mj-lt"/>
              <a:buAutoNum type="arabicPeriod"/>
            </a:pPr>
            <a:r>
              <a:rPr lang="en-GB" dirty="0"/>
              <a:t>Address any misconceptions or queries raised during activity and feedback. </a:t>
            </a:r>
          </a:p>
        </p:txBody>
      </p:sp>
      <p:sp>
        <p:nvSpPr>
          <p:cNvPr id="4" name="Slide Number Placeholder 3"/>
          <p:cNvSpPr>
            <a:spLocks noGrp="1"/>
          </p:cNvSpPr>
          <p:nvPr>
            <p:ph type="sldNum" sz="quarter" idx="5"/>
          </p:nvPr>
        </p:nvSpPr>
        <p:spPr/>
        <p:txBody>
          <a:bodyPr/>
          <a:lstStyle/>
          <a:p>
            <a:fld id="{092D88AA-F326-433D-87A4-85BE599D092C}" type="slidenum">
              <a:rPr lang="en-GB" smtClean="0"/>
              <a:t>125</a:t>
            </a:fld>
            <a:endParaRPr lang="en-GB"/>
          </a:p>
        </p:txBody>
      </p:sp>
    </p:spTree>
    <p:extLst>
      <p:ext uri="{BB962C8B-B14F-4D97-AF65-F5344CB8AC3E}">
        <p14:creationId xmlns:p14="http://schemas.microsoft.com/office/powerpoint/2010/main" val="1992007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lgn="l">
              <a:buFont typeface="Arial" panose="020B0604020202020204" pitchFamily="34" charset="0"/>
              <a:buChar char="•"/>
            </a:pPr>
            <a:r>
              <a:rPr lang="en-GB" b="0" i="0" dirty="0">
                <a:solidFill>
                  <a:srgbClr val="D1D5DB"/>
                </a:solidFill>
                <a:effectLst/>
                <a:latin typeface="+mn-lt"/>
              </a:rPr>
              <a:t>Provides clear project guidelines and objectives. A client brief serves as a blueprint, detailing the project's intended direction and desired end state and ensuring all participants understand the project's primary goals and the steps required to achieve them.</a:t>
            </a:r>
          </a:p>
          <a:p>
            <a:pPr marL="228600" indent="-228600" algn="l">
              <a:buFont typeface="Arial" panose="020B0604020202020204" pitchFamily="34" charset="0"/>
              <a:buChar char="•"/>
            </a:pPr>
            <a:r>
              <a:rPr lang="en-GB" b="0" i="0" dirty="0">
                <a:solidFill>
                  <a:srgbClr val="D1D5DB"/>
                </a:solidFill>
                <a:effectLst/>
                <a:latin typeface="+mn-lt"/>
              </a:rPr>
              <a:t>Helps aligning project outcomes with client expectations. By articulating the expected project outcomes, a client brief acts as a benchmark for success, enabling the project team to ensure their work meets the client's standards and fulfils their vision.</a:t>
            </a:r>
          </a:p>
          <a:p>
            <a:pPr marL="228600" indent="-228600" algn="l">
              <a:buFont typeface="Arial" panose="020B0604020202020204" pitchFamily="34" charset="0"/>
              <a:buChar char="•"/>
            </a:pPr>
            <a:r>
              <a:rPr lang="en-GB" b="0" i="0" dirty="0">
                <a:solidFill>
                  <a:srgbClr val="D1D5DB"/>
                </a:solidFill>
                <a:effectLst/>
                <a:latin typeface="+mn-lt"/>
              </a:rPr>
              <a:t>Clearly outlines the client’s vision, objectives and expectations for the project. It conveys the client’s overarching vision and granular objectives, which include qualitative and quantitative targets, ensuring that the project team comprehends the broader impact and detailed expectations of the project.</a:t>
            </a:r>
          </a:p>
          <a:p>
            <a:pPr marL="228600" indent="-228600" algn="l">
              <a:buFont typeface="Arial" panose="020B0604020202020204" pitchFamily="34" charset="0"/>
              <a:buChar char="•"/>
            </a:pPr>
            <a:r>
              <a:rPr lang="en-GB" b="0" i="0" dirty="0">
                <a:solidFill>
                  <a:srgbClr val="D1D5DB"/>
                </a:solidFill>
                <a:effectLst/>
                <a:latin typeface="+mn-lt"/>
              </a:rPr>
              <a:t>Details specific requirements, such as technical specifications, design elements or functional needs. The brief specifies the project's technical parameters, design requirements and functional prerequisites, laying out the necessary criteria that the deliverables must adhere to, which can range from software versions to branding elements and user interface design.</a:t>
            </a:r>
          </a:p>
        </p:txBody>
      </p:sp>
      <p:sp>
        <p:nvSpPr>
          <p:cNvPr id="4" name="Slide Number Placeholder 3"/>
          <p:cNvSpPr>
            <a:spLocks noGrp="1"/>
          </p:cNvSpPr>
          <p:nvPr>
            <p:ph type="sldNum" sz="quarter" idx="5"/>
          </p:nvPr>
        </p:nvSpPr>
        <p:spPr/>
        <p:txBody>
          <a:bodyPr/>
          <a:lstStyle/>
          <a:p>
            <a:fld id="{092D88AA-F326-433D-87A4-85BE599D092C}" type="slidenum">
              <a:rPr lang="en-GB" smtClean="0"/>
              <a:t>6</a:t>
            </a:fld>
            <a:endParaRPr lang="en-GB"/>
          </a:p>
        </p:txBody>
      </p:sp>
    </p:spTree>
    <p:extLst>
      <p:ext uri="{BB962C8B-B14F-4D97-AF65-F5344CB8AC3E}">
        <p14:creationId xmlns:p14="http://schemas.microsoft.com/office/powerpoint/2010/main" val="1616151250"/>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127</a:t>
            </a:fld>
            <a:endParaRPr lang="en-GB"/>
          </a:p>
        </p:txBody>
      </p:sp>
    </p:spTree>
    <p:extLst>
      <p:ext uri="{BB962C8B-B14F-4D97-AF65-F5344CB8AC3E}">
        <p14:creationId xmlns:p14="http://schemas.microsoft.com/office/powerpoint/2010/main" val="29419719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GB" dirty="0"/>
              <a:t>Refer to Annotated case study 1 client brief to show what a good one looks like and why. Present details of the task to learners. </a:t>
            </a:r>
          </a:p>
          <a:p>
            <a:pPr marL="228600" indent="-228600">
              <a:buFont typeface="+mj-lt"/>
              <a:buAutoNum type="arabicPeriod"/>
            </a:pPr>
            <a:r>
              <a:rPr lang="en-GB" dirty="0"/>
              <a:t>Distribute the Ineffective and effective client briefs.  </a:t>
            </a:r>
          </a:p>
          <a:p>
            <a:pPr marL="228600" indent="-228600">
              <a:buFont typeface="+mj-lt"/>
              <a:buAutoNum type="arabicPeriod"/>
            </a:pPr>
            <a:r>
              <a:rPr lang="en-GB" dirty="0"/>
              <a:t>Circulate around the groups using the guidance notes to support their critical thinking. </a:t>
            </a:r>
          </a:p>
          <a:p>
            <a:pPr marL="228600" indent="-228600">
              <a:buFont typeface="+mj-lt"/>
              <a:buAutoNum type="arabicPeriod"/>
            </a:pPr>
            <a:r>
              <a:rPr lang="en-GB" dirty="0"/>
              <a:t>Ask each group to provide an item to include on a final checklist and continue until all ideas have been presented. Collate answers on a whiteboard or flipchart. </a:t>
            </a:r>
          </a:p>
        </p:txBody>
      </p:sp>
      <p:sp>
        <p:nvSpPr>
          <p:cNvPr id="4" name="Slide Number Placeholder 3"/>
          <p:cNvSpPr>
            <a:spLocks noGrp="1"/>
          </p:cNvSpPr>
          <p:nvPr>
            <p:ph type="sldNum" sz="quarter" idx="5"/>
          </p:nvPr>
        </p:nvSpPr>
        <p:spPr/>
        <p:txBody>
          <a:bodyPr/>
          <a:lstStyle/>
          <a:p>
            <a:fld id="{092D88AA-F326-433D-87A4-85BE599D092C}" type="slidenum">
              <a:rPr lang="en-GB" smtClean="0"/>
              <a:t>8</a:t>
            </a:fld>
            <a:endParaRPr lang="en-GB"/>
          </a:p>
        </p:txBody>
      </p:sp>
    </p:spTree>
    <p:extLst>
      <p:ext uri="{BB962C8B-B14F-4D97-AF65-F5344CB8AC3E}">
        <p14:creationId xmlns:p14="http://schemas.microsoft.com/office/powerpoint/2010/main" val="8305220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buFont typeface="+mj-lt"/>
              <a:buAutoNum type="arabicPeriod"/>
            </a:pPr>
            <a:r>
              <a:rPr lang="en-GB" b="0" i="0" dirty="0">
                <a:solidFill>
                  <a:srgbClr val="D1D5DB"/>
                </a:solidFill>
                <a:effectLst/>
                <a:latin typeface="+mn-lt"/>
              </a:rPr>
              <a:t> Encourages clarity. Asking questions helps to clarify any ambiguities in the brief, ensuring that the project team fully understands the client's needs and expectations.</a:t>
            </a:r>
          </a:p>
          <a:p>
            <a:pPr algn="l">
              <a:buFont typeface="+mj-lt"/>
              <a:buAutoNum type="arabicPeriod"/>
            </a:pPr>
            <a:r>
              <a:rPr lang="en-GB" b="0" i="0" dirty="0">
                <a:solidFill>
                  <a:srgbClr val="D1D5DB"/>
                </a:solidFill>
                <a:effectLst/>
                <a:latin typeface="+mn-lt"/>
              </a:rPr>
              <a:t> Identifies gaps in information. Probing questions can uncover missing details that are crucial for project success, highlighting areas in the brief that may need further elaboration.</a:t>
            </a:r>
          </a:p>
          <a:p>
            <a:pPr algn="l">
              <a:buFont typeface="+mj-lt"/>
              <a:buAutoNum type="arabicPeriod"/>
            </a:pPr>
            <a:r>
              <a:rPr lang="en-GB" b="0" i="0" dirty="0">
                <a:solidFill>
                  <a:srgbClr val="D1D5DB"/>
                </a:solidFill>
                <a:effectLst/>
                <a:latin typeface="+mn-lt"/>
              </a:rPr>
              <a:t> Fosters collaborative relationships. An open dialogue, initiated by questioning, can strengthen the relationship between the client and the project team, promoting a collaborative approach to the project.</a:t>
            </a:r>
          </a:p>
          <a:p>
            <a:pPr algn="l">
              <a:buFont typeface="+mj-lt"/>
              <a:buAutoNum type="arabicPeriod"/>
            </a:pPr>
            <a:r>
              <a:rPr lang="en-GB" b="0" i="0" dirty="0">
                <a:solidFill>
                  <a:srgbClr val="D1D5DB"/>
                </a:solidFill>
                <a:effectLst/>
                <a:latin typeface="+mn-lt"/>
              </a:rPr>
              <a:t> Improves project outcomes. By asking questions early on, the project team can avoid potential pitfalls and align more closely with the client’s vision, ultimately improving the project's outcome.</a:t>
            </a:r>
          </a:p>
          <a:p>
            <a:pPr algn="l">
              <a:buFont typeface="+mj-lt"/>
              <a:buAutoNum type="arabicPeriod"/>
            </a:pPr>
            <a:r>
              <a:rPr lang="en-GB" b="0" i="0" dirty="0">
                <a:solidFill>
                  <a:srgbClr val="D1D5DB"/>
                </a:solidFill>
                <a:effectLst/>
                <a:latin typeface="+mn-lt"/>
              </a:rPr>
              <a:t> Encourages detailed responses. Questions can prompt the client to provide more detailed and specific information, which can be particularly useful in distinguishing between what may initially appear as effective or ineffective briefs.</a:t>
            </a:r>
          </a:p>
          <a:p>
            <a:endParaRPr lang="en-GB" b="0" dirty="0">
              <a:latin typeface="+mn-lt"/>
            </a:endParaRPr>
          </a:p>
        </p:txBody>
      </p:sp>
      <p:sp>
        <p:nvSpPr>
          <p:cNvPr id="4" name="Slide Number Placeholder 3"/>
          <p:cNvSpPr>
            <a:spLocks noGrp="1"/>
          </p:cNvSpPr>
          <p:nvPr>
            <p:ph type="sldNum" sz="quarter" idx="5"/>
          </p:nvPr>
        </p:nvSpPr>
        <p:spPr/>
        <p:txBody>
          <a:bodyPr/>
          <a:lstStyle/>
          <a:p>
            <a:fld id="{092D88AA-F326-433D-87A4-85BE599D092C}" type="slidenum">
              <a:rPr lang="en-GB" smtClean="0"/>
              <a:t>9</a:t>
            </a:fld>
            <a:endParaRPr lang="en-GB"/>
          </a:p>
        </p:txBody>
      </p:sp>
    </p:spTree>
    <p:extLst>
      <p:ext uri="{BB962C8B-B14F-4D97-AF65-F5344CB8AC3E}">
        <p14:creationId xmlns:p14="http://schemas.microsoft.com/office/powerpoint/2010/main" val="23460429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lgn="l" rtl="0" fontAlgn="base">
              <a:buFont typeface="+mj-lt"/>
              <a:buAutoNum type="arabicPeriod"/>
            </a:pPr>
            <a:r>
              <a:rPr lang="en-GB" sz="1200" b="0" i="0" dirty="0">
                <a:solidFill>
                  <a:srgbClr val="000000"/>
                </a:solidFill>
                <a:effectLst/>
                <a:latin typeface="+mn-lt"/>
              </a:rPr>
              <a:t>Distribute the Case study 2 client brief. </a:t>
            </a:r>
          </a:p>
          <a:p>
            <a:pPr marL="228600" indent="-228600" algn="l" rtl="0" fontAlgn="base">
              <a:buFont typeface="+mj-lt"/>
              <a:buAutoNum type="arabicPeriod"/>
            </a:pPr>
            <a:r>
              <a:rPr lang="en-GB" sz="1200" b="0" i="0" dirty="0">
                <a:solidFill>
                  <a:srgbClr val="000000"/>
                </a:solidFill>
                <a:effectLst/>
                <a:latin typeface="+mn-lt"/>
              </a:rPr>
              <a:t>Present details of the task to learners.  </a:t>
            </a:r>
          </a:p>
          <a:p>
            <a:pPr marL="228600" indent="-228600" algn="l" rtl="0" fontAlgn="base">
              <a:buFont typeface="+mj-lt"/>
              <a:buAutoNum type="arabicPeriod"/>
            </a:pPr>
            <a:r>
              <a:rPr lang="en-GB" sz="1200" b="0" i="0" dirty="0">
                <a:solidFill>
                  <a:srgbClr val="000000"/>
                </a:solidFill>
                <a:effectLst/>
                <a:latin typeface="+mn-lt"/>
              </a:rPr>
              <a:t>Assess participation, quality of questions and communication in email. </a:t>
            </a:r>
          </a:p>
          <a:p>
            <a:pPr marL="228600" indent="-228600">
              <a:buFont typeface="+mj-lt"/>
              <a:buAutoNum type="arabicPeriod"/>
            </a:pPr>
            <a:endParaRPr lang="en-GB" sz="1200" dirty="0">
              <a:latin typeface="+mn-lt"/>
            </a:endParaRPr>
          </a:p>
        </p:txBody>
      </p:sp>
      <p:sp>
        <p:nvSpPr>
          <p:cNvPr id="4" name="Slide Number Placeholder 3"/>
          <p:cNvSpPr>
            <a:spLocks noGrp="1"/>
          </p:cNvSpPr>
          <p:nvPr>
            <p:ph type="sldNum" sz="quarter" idx="5"/>
          </p:nvPr>
        </p:nvSpPr>
        <p:spPr/>
        <p:txBody>
          <a:bodyPr/>
          <a:lstStyle/>
          <a:p>
            <a:fld id="{092D88AA-F326-433D-87A4-85BE599D092C}" type="slidenum">
              <a:rPr lang="en-GB" smtClean="0"/>
              <a:t>10</a:t>
            </a:fld>
            <a:endParaRPr lang="en-GB"/>
          </a:p>
        </p:txBody>
      </p:sp>
    </p:spTree>
    <p:extLst>
      <p:ext uri="{BB962C8B-B14F-4D97-AF65-F5344CB8AC3E}">
        <p14:creationId xmlns:p14="http://schemas.microsoft.com/office/powerpoint/2010/main" val="25027002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E9EEE-16ED-4176-B32B-5AB272ABC34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3C40F01-B648-46AB-9E5B-18067C2E04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2A3118A-983C-4BAB-A2F5-F241AF813A00}"/>
              </a:ext>
            </a:extLst>
          </p:cNvPr>
          <p:cNvSpPr>
            <a:spLocks noGrp="1"/>
          </p:cNvSpPr>
          <p:nvPr>
            <p:ph type="dt" sz="half" idx="10"/>
          </p:nvPr>
        </p:nvSpPr>
        <p:spPr/>
        <p:txBody>
          <a:bodyPr/>
          <a:lstStyle/>
          <a:p>
            <a:fld id="{D4EA2D94-F25E-465B-83BB-AA742ADF77AA}" type="datetime1">
              <a:rPr lang="en-US" smtClean="0"/>
              <a:t>7/24/2024</a:t>
            </a:fld>
            <a:endParaRPr lang="en-US"/>
          </a:p>
        </p:txBody>
      </p:sp>
      <p:sp>
        <p:nvSpPr>
          <p:cNvPr id="5" name="Footer Placeholder 4">
            <a:extLst>
              <a:ext uri="{FF2B5EF4-FFF2-40B4-BE49-F238E27FC236}">
                <a16:creationId xmlns:a16="http://schemas.microsoft.com/office/drawing/2014/main" id="{8FD13612-C528-4317-81AF-FF4A87278D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4E5F64-03B8-4684-BD50-660EC9D3ABB6}"/>
              </a:ext>
            </a:extLst>
          </p:cNvPr>
          <p:cNvSpPr>
            <a:spLocks noGrp="1"/>
          </p:cNvSpPr>
          <p:nvPr>
            <p:ph type="sldNum" sz="quarter" idx="12"/>
          </p:nvPr>
        </p:nvSpPr>
        <p:spPr/>
        <p:txBody>
          <a:bodyPr/>
          <a:lstStyle/>
          <a:p>
            <a:fld id="{51B785E3-51D0-49B5-A3F2-7F4742E743D6}" type="slidenum">
              <a:rPr lang="en-US" smtClean="0"/>
              <a:t>‹#›</a:t>
            </a:fld>
            <a:endParaRPr lang="en-US"/>
          </a:p>
        </p:txBody>
      </p:sp>
    </p:spTree>
    <p:extLst>
      <p:ext uri="{BB962C8B-B14F-4D97-AF65-F5344CB8AC3E}">
        <p14:creationId xmlns:p14="http://schemas.microsoft.com/office/powerpoint/2010/main" val="15997059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AF275A-987F-4EB6-A02A-0F0B8350DFC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6EABF2B-AEBA-4F1F-BD9C-1FAC356CC73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3A9D9E-F4D3-4F95-A71F-9FA31CBABF8E}"/>
              </a:ext>
            </a:extLst>
          </p:cNvPr>
          <p:cNvSpPr>
            <a:spLocks noGrp="1"/>
          </p:cNvSpPr>
          <p:nvPr>
            <p:ph type="dt" sz="half" idx="10"/>
          </p:nvPr>
        </p:nvSpPr>
        <p:spPr/>
        <p:txBody>
          <a:bodyPr/>
          <a:lstStyle/>
          <a:p>
            <a:fld id="{E5113BF0-6B97-45E2-87B2-37E17341758F}" type="datetime1">
              <a:rPr lang="en-US" smtClean="0"/>
              <a:t>7/24/2024</a:t>
            </a:fld>
            <a:endParaRPr lang="en-US"/>
          </a:p>
        </p:txBody>
      </p:sp>
      <p:sp>
        <p:nvSpPr>
          <p:cNvPr id="5" name="Footer Placeholder 4">
            <a:extLst>
              <a:ext uri="{FF2B5EF4-FFF2-40B4-BE49-F238E27FC236}">
                <a16:creationId xmlns:a16="http://schemas.microsoft.com/office/drawing/2014/main" id="{2DD0BFFA-6385-42DE-BC39-BADAE39553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B3FC63-CD2A-43FC-849B-2384A09A6B85}"/>
              </a:ext>
            </a:extLst>
          </p:cNvPr>
          <p:cNvSpPr>
            <a:spLocks noGrp="1"/>
          </p:cNvSpPr>
          <p:nvPr>
            <p:ph type="sldNum" sz="quarter" idx="12"/>
          </p:nvPr>
        </p:nvSpPr>
        <p:spPr/>
        <p:txBody>
          <a:bodyPr/>
          <a:lstStyle/>
          <a:p>
            <a:fld id="{51B785E3-51D0-49B5-A3F2-7F4742E743D6}" type="slidenum">
              <a:rPr lang="en-US" smtClean="0"/>
              <a:t>‹#›</a:t>
            </a:fld>
            <a:endParaRPr lang="en-US"/>
          </a:p>
        </p:txBody>
      </p:sp>
    </p:spTree>
    <p:extLst>
      <p:ext uri="{BB962C8B-B14F-4D97-AF65-F5344CB8AC3E}">
        <p14:creationId xmlns:p14="http://schemas.microsoft.com/office/powerpoint/2010/main" val="4136530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CA982B9-263E-4D5E-B6F5-C8C6D7DBDAF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64915C8-B3EF-48AE-92A3-4F945016D63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64A600-AEDA-4D25-AA64-549A1B2DDCFB}"/>
              </a:ext>
            </a:extLst>
          </p:cNvPr>
          <p:cNvSpPr>
            <a:spLocks noGrp="1"/>
          </p:cNvSpPr>
          <p:nvPr>
            <p:ph type="dt" sz="half" idx="10"/>
          </p:nvPr>
        </p:nvSpPr>
        <p:spPr/>
        <p:txBody>
          <a:bodyPr/>
          <a:lstStyle/>
          <a:p>
            <a:fld id="{99777380-5585-4D05-985C-B4993D896B30}" type="datetime1">
              <a:rPr lang="en-US" smtClean="0"/>
              <a:t>7/24/2024</a:t>
            </a:fld>
            <a:endParaRPr lang="en-US"/>
          </a:p>
        </p:txBody>
      </p:sp>
      <p:sp>
        <p:nvSpPr>
          <p:cNvPr id="5" name="Footer Placeholder 4">
            <a:extLst>
              <a:ext uri="{FF2B5EF4-FFF2-40B4-BE49-F238E27FC236}">
                <a16:creationId xmlns:a16="http://schemas.microsoft.com/office/drawing/2014/main" id="{C42D1FE4-F416-4606-A61E-0E45A90A34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5BFB76-0582-4C73-8D0D-370BEE6221A2}"/>
              </a:ext>
            </a:extLst>
          </p:cNvPr>
          <p:cNvSpPr>
            <a:spLocks noGrp="1"/>
          </p:cNvSpPr>
          <p:nvPr>
            <p:ph type="sldNum" sz="quarter" idx="12"/>
          </p:nvPr>
        </p:nvSpPr>
        <p:spPr/>
        <p:txBody>
          <a:bodyPr/>
          <a:lstStyle/>
          <a:p>
            <a:fld id="{51B785E3-51D0-49B5-A3F2-7F4742E743D6}" type="slidenum">
              <a:rPr lang="en-US" smtClean="0"/>
              <a:t>‹#›</a:t>
            </a:fld>
            <a:endParaRPr lang="en-US"/>
          </a:p>
        </p:txBody>
      </p:sp>
    </p:spTree>
    <p:extLst>
      <p:ext uri="{BB962C8B-B14F-4D97-AF65-F5344CB8AC3E}">
        <p14:creationId xmlns:p14="http://schemas.microsoft.com/office/powerpoint/2010/main" val="2638492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Title Slide Option 2">
    <p:bg>
      <p:bgPr>
        <a:solidFill>
          <a:srgbClr val="E51C41"/>
        </a:solidFill>
        <a:effectLst/>
      </p:bgPr>
    </p:bg>
    <p:spTree>
      <p:nvGrpSpPr>
        <p:cNvPr id="1" name=""/>
        <p:cNvGrpSpPr/>
        <p:nvPr/>
      </p:nvGrpSpPr>
      <p:grpSpPr>
        <a:xfrm>
          <a:off x="0" y="0"/>
          <a:ext cx="0" cy="0"/>
          <a:chOff x="0" y="0"/>
          <a:chExt cx="0" cy="0"/>
        </a:xfrm>
      </p:grpSpPr>
      <p:sp>
        <p:nvSpPr>
          <p:cNvPr id="8" name="WHITE BAR">
            <a:extLst>
              <a:ext uri="{FF2B5EF4-FFF2-40B4-BE49-F238E27FC236}">
                <a16:creationId xmlns:a16="http://schemas.microsoft.com/office/drawing/2014/main" id="{389A7FE7-F633-8F42-8ADE-50586B02B2F0}"/>
              </a:ext>
              <a:ext uri="{C183D7F6-B498-43B3-948B-1728B52AA6E4}">
                <adec:decorative xmlns:adec="http://schemas.microsoft.com/office/drawing/2017/decorative" val="1"/>
              </a:ext>
            </a:extLst>
          </p:cNvPr>
          <p:cNvSpPr/>
          <p:nvPr userDrawn="1"/>
        </p:nvSpPr>
        <p:spPr>
          <a:xfrm>
            <a:off x="0" y="-27384"/>
            <a:ext cx="12192000" cy="1124744"/>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1</a:t>
            </a:r>
          </a:p>
        </p:txBody>
      </p:sp>
      <p:pic>
        <p:nvPicPr>
          <p:cNvPr id="10" name="ETF LOGO" descr="Education and Training Foundation">
            <a:extLst>
              <a:ext uri="{FF2B5EF4-FFF2-40B4-BE49-F238E27FC236}">
                <a16:creationId xmlns:a16="http://schemas.microsoft.com/office/drawing/2014/main" id="{F14D5ED0-A2F5-A546-8C5C-70096A8625FF}"/>
              </a:ext>
            </a:extLst>
          </p:cNvPr>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a:xfrm>
            <a:off x="335360" y="255788"/>
            <a:ext cx="1146437" cy="609077"/>
          </a:xfrm>
          <a:prstGeom prst="rect">
            <a:avLst/>
          </a:prstGeom>
        </p:spPr>
      </p:pic>
      <p:pic>
        <p:nvPicPr>
          <p:cNvPr id="15" name="T LEVELS LOGO" descr="T Levels Professional Development">
            <a:extLst>
              <a:ext uri="{FF2B5EF4-FFF2-40B4-BE49-F238E27FC236}">
                <a16:creationId xmlns:a16="http://schemas.microsoft.com/office/drawing/2014/main" id="{6EEA13AF-D457-EC45-9075-03198B4D8775}"/>
              </a:ext>
            </a:extLst>
          </p:cNvPr>
          <p:cNvPicPr>
            <a:picLocks noChangeAspect="1"/>
          </p:cNvPicPr>
          <p:nvPr userDrawn="1"/>
        </p:nvPicPr>
        <p:blipFill>
          <a:blip r:embed="rId3" cstate="screen">
            <a:extLst>
              <a:ext uri="{28A0092B-C50C-407E-A947-70E740481C1C}">
                <a14:useLocalDpi xmlns:a14="http://schemas.microsoft.com/office/drawing/2010/main" val="0"/>
              </a:ext>
            </a:extLst>
          </a:blip>
          <a:stretch>
            <a:fillRect/>
          </a:stretch>
        </p:blipFill>
        <p:spPr>
          <a:xfrm>
            <a:off x="9648395" y="214486"/>
            <a:ext cx="2208245" cy="718237"/>
          </a:xfrm>
          <a:prstGeom prst="rect">
            <a:avLst/>
          </a:prstGeom>
        </p:spPr>
      </p:pic>
      <p:sp>
        <p:nvSpPr>
          <p:cNvPr id="11" name="Black Box">
            <a:extLst>
              <a:ext uri="{FF2B5EF4-FFF2-40B4-BE49-F238E27FC236}">
                <a16:creationId xmlns:a16="http://schemas.microsoft.com/office/drawing/2014/main" id="{55546DE3-A40F-1548-9BB6-DF3446E000F6}"/>
              </a:ext>
              <a:ext uri="{C183D7F6-B498-43B3-948B-1728B52AA6E4}">
                <adec:decorative xmlns:adec="http://schemas.microsoft.com/office/drawing/2017/decorative" val="1"/>
              </a:ext>
            </a:extLst>
          </p:cNvPr>
          <p:cNvSpPr/>
          <p:nvPr userDrawn="1"/>
        </p:nvSpPr>
        <p:spPr>
          <a:xfrm>
            <a:off x="5184960" y="4824000"/>
            <a:ext cx="6623040" cy="1677341"/>
          </a:xfrm>
          <a:prstGeom prst="rect">
            <a:avLst/>
          </a:prstGeom>
          <a:solidFill>
            <a:schemeClr val="tx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p>
        </p:txBody>
      </p:sp>
      <p:sp>
        <p:nvSpPr>
          <p:cNvPr id="2" name="Title 1"/>
          <p:cNvSpPr>
            <a:spLocks noGrp="1"/>
          </p:cNvSpPr>
          <p:nvPr>
            <p:ph type="ctrTitle"/>
          </p:nvPr>
        </p:nvSpPr>
        <p:spPr>
          <a:xfrm>
            <a:off x="5184960" y="2961600"/>
            <a:ext cx="6623040" cy="1656000"/>
          </a:xfrm>
          <a:solidFill>
            <a:schemeClr val="bg1"/>
          </a:solidFill>
        </p:spPr>
        <p:txBody>
          <a:bodyPr lIns="108000" tIns="136800" rIns="0" bIns="0">
            <a:noAutofit/>
          </a:bodyPr>
          <a:lstStyle>
            <a:lvl1pPr algn="l">
              <a:lnSpc>
                <a:spcPts val="5467"/>
              </a:lnSpc>
              <a:defRPr sz="6000" b="1" cap="none" baseline="0">
                <a:solidFill>
                  <a:schemeClr val="tx1"/>
                </a:solidFill>
              </a:defRPr>
            </a:lvl1pPr>
          </a:lstStyle>
          <a:p>
            <a:r>
              <a:rPr lang="en-US" dirty="0"/>
              <a:t>Click to edit Master title style</a:t>
            </a:r>
            <a:endParaRPr lang="en-GB" dirty="0"/>
          </a:p>
        </p:txBody>
      </p:sp>
      <p:sp>
        <p:nvSpPr>
          <p:cNvPr id="12" name="Subtitle 1">
            <a:extLst>
              <a:ext uri="{FF2B5EF4-FFF2-40B4-BE49-F238E27FC236}">
                <a16:creationId xmlns:a16="http://schemas.microsoft.com/office/drawing/2014/main" id="{71ADB664-6A98-C844-AD83-2FFA9643D8CA}"/>
              </a:ext>
            </a:extLst>
          </p:cNvPr>
          <p:cNvSpPr>
            <a:spLocks noGrp="1"/>
          </p:cNvSpPr>
          <p:nvPr>
            <p:ph type="subTitle" idx="1"/>
          </p:nvPr>
        </p:nvSpPr>
        <p:spPr>
          <a:xfrm>
            <a:off x="5184960" y="4839227"/>
            <a:ext cx="6407315" cy="429203"/>
          </a:xfrm>
          <a:solidFill>
            <a:schemeClr val="tx1"/>
          </a:solidFill>
        </p:spPr>
        <p:txBody>
          <a:bodyPr lIns="108000" tIns="108000" bIns="108000"/>
          <a:lstStyle>
            <a:lvl1pPr marL="0" indent="0" algn="l">
              <a:lnSpc>
                <a:spcPts val="2133"/>
              </a:lnSpc>
              <a:spcBef>
                <a:spcPts val="0"/>
              </a:spcBef>
              <a:buNone/>
              <a:defRPr sz="1800" b="1" cap="none" baseline="0">
                <a:solidFill>
                  <a:schemeClr val="bg1"/>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dirty="0"/>
              <a:t>Click to edit Master subtitle style</a:t>
            </a:r>
            <a:endParaRPr lang="en-GB" dirty="0"/>
          </a:p>
        </p:txBody>
      </p:sp>
      <p:sp>
        <p:nvSpPr>
          <p:cNvPr id="13" name="Subtitle 2">
            <a:extLst>
              <a:ext uri="{FF2B5EF4-FFF2-40B4-BE49-F238E27FC236}">
                <a16:creationId xmlns:a16="http://schemas.microsoft.com/office/drawing/2014/main" id="{EBAFDD57-7DB7-C94F-9022-BCFA74420B18}"/>
              </a:ext>
            </a:extLst>
          </p:cNvPr>
          <p:cNvSpPr>
            <a:spLocks noGrp="1"/>
          </p:cNvSpPr>
          <p:nvPr>
            <p:ph type="body" sz="quarter" idx="14"/>
          </p:nvPr>
        </p:nvSpPr>
        <p:spPr>
          <a:xfrm>
            <a:off x="5184960" y="5268429"/>
            <a:ext cx="6407315" cy="464827"/>
          </a:xfrm>
        </p:spPr>
        <p:txBody>
          <a:bodyPr lIns="108000">
            <a:noAutofit/>
          </a:bodyPr>
          <a:lstStyle>
            <a:lvl1pPr marL="0" indent="0" algn="l" defTabSz="1219170" rtl="0" eaLnBrk="1" latinLnBrk="0" hangingPunct="1">
              <a:lnSpc>
                <a:spcPts val="2133"/>
              </a:lnSpc>
              <a:spcBef>
                <a:spcPts val="0"/>
              </a:spcBef>
              <a:buFont typeface="Arial" panose="020B0604020202020204" pitchFamily="34" charset="0"/>
              <a:buNone/>
              <a:defRPr lang="en-US" sz="1800" b="0" kern="1200" cap="none" baseline="0" dirty="0" smtClean="0">
                <a:solidFill>
                  <a:schemeClr val="bg1"/>
                </a:solidFill>
                <a:latin typeface="+mn-lt"/>
                <a:ea typeface="+mn-ea"/>
                <a:cs typeface="+mn-cs"/>
              </a:defRPr>
            </a:lvl1pPr>
            <a:lvl2pPr marL="0" indent="0" algn="l" defTabSz="1219170" rtl="0" eaLnBrk="1" latinLnBrk="0" hangingPunct="1">
              <a:lnSpc>
                <a:spcPts val="2133"/>
              </a:lnSpc>
              <a:spcBef>
                <a:spcPts val="0"/>
              </a:spcBef>
              <a:buFont typeface="Arial" panose="020B0604020202020204" pitchFamily="34" charset="0"/>
              <a:buNone/>
              <a:defRPr lang="en-US" sz="1800" b="1" kern="1200" cap="all" baseline="0" dirty="0" smtClean="0">
                <a:solidFill>
                  <a:schemeClr val="bg1"/>
                </a:solidFill>
                <a:latin typeface="+mn-lt"/>
                <a:ea typeface="+mn-ea"/>
                <a:cs typeface="+mn-cs"/>
              </a:defRPr>
            </a:lvl2pPr>
            <a:lvl3pPr marL="0" indent="0" algn="l" defTabSz="1219170" rtl="0" eaLnBrk="1" latinLnBrk="0" hangingPunct="1">
              <a:lnSpc>
                <a:spcPts val="2133"/>
              </a:lnSpc>
              <a:spcBef>
                <a:spcPts val="0"/>
              </a:spcBef>
              <a:buFont typeface="Arial" panose="020B0604020202020204" pitchFamily="34" charset="0"/>
              <a:buNone/>
              <a:defRPr lang="en-US" sz="1800" b="1" kern="1200" cap="all" baseline="0" dirty="0" smtClean="0">
                <a:solidFill>
                  <a:schemeClr val="bg1"/>
                </a:solidFill>
                <a:latin typeface="+mn-lt"/>
                <a:ea typeface="+mn-ea"/>
                <a:cs typeface="+mn-cs"/>
              </a:defRPr>
            </a:lvl3pPr>
            <a:lvl4pPr marL="0" indent="0" algn="l" defTabSz="1219170" rtl="0" eaLnBrk="1" latinLnBrk="0" hangingPunct="1">
              <a:lnSpc>
                <a:spcPts val="2133"/>
              </a:lnSpc>
              <a:spcBef>
                <a:spcPts val="0"/>
              </a:spcBef>
              <a:buFont typeface="Arial" panose="020B0604020202020204" pitchFamily="34" charset="0"/>
              <a:buNone/>
              <a:defRPr lang="en-US" sz="1800" b="1" kern="1200" cap="all" baseline="0" dirty="0" smtClean="0">
                <a:solidFill>
                  <a:schemeClr val="bg1"/>
                </a:solidFill>
                <a:latin typeface="+mn-lt"/>
                <a:ea typeface="+mn-ea"/>
                <a:cs typeface="+mn-cs"/>
              </a:defRPr>
            </a:lvl4pPr>
            <a:lvl5pPr marL="0" indent="0" algn="l" defTabSz="1219170" rtl="0" eaLnBrk="1" latinLnBrk="0" hangingPunct="1">
              <a:lnSpc>
                <a:spcPts val="2133"/>
              </a:lnSpc>
              <a:spcBef>
                <a:spcPts val="0"/>
              </a:spcBef>
              <a:buFont typeface="Arial" panose="020B0604020202020204" pitchFamily="34" charset="0"/>
              <a:buNone/>
              <a:defRPr lang="en-GB" sz="1800" b="1" kern="1200" cap="all" baseline="0" dirty="0">
                <a:solidFill>
                  <a:schemeClr val="bg1"/>
                </a:solidFill>
                <a:latin typeface="+mn-lt"/>
                <a:ea typeface="+mn-ea"/>
                <a:cs typeface="+mn-cs"/>
              </a:defRPr>
            </a:lvl5pPr>
          </a:lstStyle>
          <a:p>
            <a:pPr lvl="0"/>
            <a:r>
              <a:rPr lang="en-US" dirty="0"/>
              <a:t>Click to edit Master text styles</a:t>
            </a:r>
          </a:p>
        </p:txBody>
      </p:sp>
      <p:sp>
        <p:nvSpPr>
          <p:cNvPr id="14" name="Subtitle 3">
            <a:extLst>
              <a:ext uri="{FF2B5EF4-FFF2-40B4-BE49-F238E27FC236}">
                <a16:creationId xmlns:a16="http://schemas.microsoft.com/office/drawing/2014/main" id="{53669C88-21D0-6341-9C2E-9ED1F32DE103}"/>
              </a:ext>
            </a:extLst>
          </p:cNvPr>
          <p:cNvSpPr>
            <a:spLocks noGrp="1"/>
          </p:cNvSpPr>
          <p:nvPr>
            <p:ph type="body" sz="quarter" idx="15"/>
          </p:nvPr>
        </p:nvSpPr>
        <p:spPr>
          <a:xfrm>
            <a:off x="5184960" y="5829267"/>
            <a:ext cx="6407315" cy="672075"/>
          </a:xfrm>
        </p:spPr>
        <p:txBody>
          <a:bodyPr lIns="108000" tIns="108000" bIns="108000" anchor="b" anchorCtr="0">
            <a:noAutofit/>
          </a:bodyPr>
          <a:lstStyle>
            <a:lvl1pPr marL="0" indent="0" algn="l" defTabSz="1219170" rtl="0" eaLnBrk="1" latinLnBrk="0" hangingPunct="1">
              <a:lnSpc>
                <a:spcPts val="2133"/>
              </a:lnSpc>
              <a:spcBef>
                <a:spcPts val="0"/>
              </a:spcBef>
              <a:buFont typeface="Arial" panose="020B0604020202020204" pitchFamily="34" charset="0"/>
              <a:buNone/>
              <a:defRPr lang="en-US" sz="1800" b="0" kern="1200" cap="none" baseline="0" dirty="0" smtClean="0">
                <a:solidFill>
                  <a:schemeClr val="bg1"/>
                </a:solidFill>
                <a:latin typeface="+mn-lt"/>
                <a:ea typeface="+mn-ea"/>
                <a:cs typeface="+mn-cs"/>
              </a:defRPr>
            </a:lvl1pPr>
            <a:lvl2pPr marL="0" indent="0" algn="l" defTabSz="1219170" rtl="0" eaLnBrk="1" latinLnBrk="0" hangingPunct="1">
              <a:lnSpc>
                <a:spcPts val="2133"/>
              </a:lnSpc>
              <a:spcBef>
                <a:spcPts val="0"/>
              </a:spcBef>
              <a:buFont typeface="Arial" panose="020B0604020202020204" pitchFamily="34" charset="0"/>
              <a:buNone/>
              <a:defRPr lang="en-US" sz="1800" b="1" kern="1200" cap="all" baseline="0" dirty="0" smtClean="0">
                <a:solidFill>
                  <a:schemeClr val="bg1"/>
                </a:solidFill>
                <a:latin typeface="+mn-lt"/>
                <a:ea typeface="+mn-ea"/>
                <a:cs typeface="+mn-cs"/>
              </a:defRPr>
            </a:lvl2pPr>
            <a:lvl3pPr marL="0" indent="0" algn="l" defTabSz="1219170" rtl="0" eaLnBrk="1" latinLnBrk="0" hangingPunct="1">
              <a:lnSpc>
                <a:spcPts val="2133"/>
              </a:lnSpc>
              <a:spcBef>
                <a:spcPts val="0"/>
              </a:spcBef>
              <a:buFont typeface="Arial" panose="020B0604020202020204" pitchFamily="34" charset="0"/>
              <a:buNone/>
              <a:defRPr lang="en-US" sz="1800" b="1" kern="1200" cap="all" baseline="0" dirty="0" smtClean="0">
                <a:solidFill>
                  <a:schemeClr val="bg1"/>
                </a:solidFill>
                <a:latin typeface="+mn-lt"/>
                <a:ea typeface="+mn-ea"/>
                <a:cs typeface="+mn-cs"/>
              </a:defRPr>
            </a:lvl3pPr>
            <a:lvl4pPr marL="0" indent="0" algn="l" defTabSz="1219170" rtl="0" eaLnBrk="1" latinLnBrk="0" hangingPunct="1">
              <a:lnSpc>
                <a:spcPts val="2133"/>
              </a:lnSpc>
              <a:spcBef>
                <a:spcPts val="0"/>
              </a:spcBef>
              <a:buFont typeface="Arial" panose="020B0604020202020204" pitchFamily="34" charset="0"/>
              <a:buNone/>
              <a:defRPr lang="en-US" sz="1800" b="1" kern="1200" cap="all" baseline="0" dirty="0" smtClean="0">
                <a:solidFill>
                  <a:schemeClr val="bg1"/>
                </a:solidFill>
                <a:latin typeface="+mn-lt"/>
                <a:ea typeface="+mn-ea"/>
                <a:cs typeface="+mn-cs"/>
              </a:defRPr>
            </a:lvl4pPr>
            <a:lvl5pPr marL="0" indent="0" algn="l" defTabSz="1219170" rtl="0" eaLnBrk="1" latinLnBrk="0" hangingPunct="1">
              <a:lnSpc>
                <a:spcPts val="2133"/>
              </a:lnSpc>
              <a:spcBef>
                <a:spcPts val="0"/>
              </a:spcBef>
              <a:buFont typeface="Arial" panose="020B0604020202020204" pitchFamily="34" charset="0"/>
              <a:buNone/>
              <a:defRPr lang="en-GB" sz="1800" b="1" kern="1200" cap="all" baseline="0" dirty="0">
                <a:solidFill>
                  <a:schemeClr val="bg1"/>
                </a:solidFill>
                <a:latin typeface="+mn-lt"/>
                <a:ea typeface="+mn-ea"/>
                <a:cs typeface="+mn-cs"/>
              </a:defRPr>
            </a:lvl5pPr>
          </a:lstStyle>
          <a:p>
            <a:pPr lvl="0"/>
            <a:r>
              <a:rPr lang="en-US" dirty="0"/>
              <a:t>Click to edit Master text styles</a:t>
            </a:r>
          </a:p>
        </p:txBody>
      </p:sp>
    </p:spTree>
    <p:extLst>
      <p:ext uri="{BB962C8B-B14F-4D97-AF65-F5344CB8AC3E}">
        <p14:creationId xmlns:p14="http://schemas.microsoft.com/office/powerpoint/2010/main" val="4984830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Divider 1">
    <p:bg>
      <p:bgPr>
        <a:solidFill>
          <a:srgbClr val="E51C41"/>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CBA1186-F870-7F4B-82E3-1A0CA756CF2F}"/>
              </a:ext>
            </a:extLst>
          </p:cNvPr>
          <p:cNvSpPr>
            <a:spLocks noGrp="1"/>
          </p:cNvSpPr>
          <p:nvPr>
            <p:ph type="ctrTitle"/>
          </p:nvPr>
        </p:nvSpPr>
        <p:spPr>
          <a:xfrm>
            <a:off x="3263040" y="1940640"/>
            <a:ext cx="8544960" cy="2136480"/>
          </a:xfrm>
          <a:solidFill>
            <a:schemeClr val="bg1"/>
          </a:solidFill>
        </p:spPr>
        <p:txBody>
          <a:bodyPr lIns="108000" tIns="144000" rIns="0" bIns="0">
            <a:noAutofit/>
          </a:bodyPr>
          <a:lstStyle>
            <a:lvl1pPr algn="l">
              <a:lnSpc>
                <a:spcPts val="12000"/>
              </a:lnSpc>
              <a:defRPr sz="12000" b="1" cap="none" baseline="0">
                <a:solidFill>
                  <a:schemeClr val="tx1"/>
                </a:solidFill>
              </a:defRPr>
            </a:lvl1pPr>
          </a:lstStyle>
          <a:p>
            <a:r>
              <a:rPr lang="en-US" dirty="0"/>
              <a:t>Click to edit Master title style</a:t>
            </a:r>
            <a:endParaRPr lang="en-GB" dirty="0"/>
          </a:p>
        </p:txBody>
      </p:sp>
      <p:sp>
        <p:nvSpPr>
          <p:cNvPr id="5" name="Subtitle 1">
            <a:extLst>
              <a:ext uri="{FF2B5EF4-FFF2-40B4-BE49-F238E27FC236}">
                <a16:creationId xmlns:a16="http://schemas.microsoft.com/office/drawing/2014/main" id="{B5B20F18-EB70-1D40-A46E-B71B577D6CD0}"/>
              </a:ext>
            </a:extLst>
          </p:cNvPr>
          <p:cNvSpPr>
            <a:spLocks noGrp="1"/>
          </p:cNvSpPr>
          <p:nvPr>
            <p:ph type="subTitle" idx="1"/>
          </p:nvPr>
        </p:nvSpPr>
        <p:spPr>
          <a:xfrm>
            <a:off x="3261360" y="4344000"/>
            <a:ext cx="8546640" cy="2136480"/>
          </a:xfrm>
          <a:solidFill>
            <a:schemeClr val="tx1"/>
          </a:solidFill>
        </p:spPr>
        <p:txBody>
          <a:bodyPr lIns="144000" tIns="108000" bIns="0" anchor="ctr" anchorCtr="0">
            <a:normAutofit/>
          </a:bodyPr>
          <a:lstStyle>
            <a:lvl1pPr marL="0" indent="0" algn="l">
              <a:lnSpc>
                <a:spcPts val="6000"/>
              </a:lnSpc>
              <a:spcBef>
                <a:spcPts val="0"/>
              </a:spcBef>
              <a:buNone/>
              <a:defRPr sz="6000" b="1" cap="none" baseline="0">
                <a:solidFill>
                  <a:schemeClr val="bg1"/>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dirty="0"/>
              <a:t>Click to edit Master subtitle style</a:t>
            </a:r>
            <a:endParaRPr lang="en-GB" dirty="0"/>
          </a:p>
        </p:txBody>
      </p:sp>
      <p:pic>
        <p:nvPicPr>
          <p:cNvPr id="6" name="Logo" descr="Education and Training Foundation Logo">
            <a:extLst>
              <a:ext uri="{FF2B5EF4-FFF2-40B4-BE49-F238E27FC236}">
                <a16:creationId xmlns:a16="http://schemas.microsoft.com/office/drawing/2014/main" id="{B5FFAA84-3707-474A-9BFF-8E16EECCC071}"/>
              </a:ext>
            </a:extLst>
          </p:cNvPr>
          <p:cNvPicPr>
            <a:picLocks noChangeAspect="1"/>
          </p:cNvPicPr>
          <p:nvPr userDrawn="1"/>
        </p:nvPicPr>
        <p:blipFill>
          <a:blip r:embed="rId2" cstate="screen">
            <a:extLst>
              <a:ext uri="{28A0092B-C50C-407E-A947-70E740481C1C}">
                <a14:useLocalDpi xmlns:a14="http://schemas.microsoft.com/office/drawing/2010/main" val="0"/>
              </a:ext>
            </a:extLst>
          </a:blip>
          <a:srcRect/>
          <a:stretch/>
        </p:blipFill>
        <p:spPr>
          <a:xfrm>
            <a:off x="10618081" y="385110"/>
            <a:ext cx="1189919" cy="629956"/>
          </a:xfrm>
          <a:prstGeom prst="rect">
            <a:avLst/>
          </a:prstGeom>
        </p:spPr>
      </p:pic>
    </p:spTree>
    <p:extLst>
      <p:ext uri="{BB962C8B-B14F-4D97-AF65-F5344CB8AC3E}">
        <p14:creationId xmlns:p14="http://schemas.microsoft.com/office/powerpoint/2010/main" val="7962280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ext and Bullets">
    <p:spTree>
      <p:nvGrpSpPr>
        <p:cNvPr id="1" name=""/>
        <p:cNvGrpSpPr/>
        <p:nvPr/>
      </p:nvGrpSpPr>
      <p:grpSpPr>
        <a:xfrm>
          <a:off x="0" y="0"/>
          <a:ext cx="0" cy="0"/>
          <a:chOff x="0" y="0"/>
          <a:chExt cx="0" cy="0"/>
        </a:xfrm>
      </p:grpSpPr>
      <p:sp>
        <p:nvSpPr>
          <p:cNvPr id="7" name="Slide Number Placeholder 6"/>
          <p:cNvSpPr>
            <a:spLocks noGrp="1"/>
          </p:cNvSpPr>
          <p:nvPr>
            <p:ph type="sldNum" sz="quarter" idx="11"/>
          </p:nvPr>
        </p:nvSpPr>
        <p:spPr/>
        <p:txBody>
          <a:bodyPr/>
          <a:lstStyle/>
          <a:p>
            <a:fld id="{DA2C159E-F13C-4A85-9A41-E7669D3E0D70}" type="slidenum">
              <a:rPr lang="en-GB" smtClean="0"/>
              <a:pPr/>
              <a:t>‹#›</a:t>
            </a:fld>
            <a:endParaRPr lang="en-GB"/>
          </a:p>
        </p:txBody>
      </p:sp>
      <p:sp>
        <p:nvSpPr>
          <p:cNvPr id="8" name="Title 1">
            <a:extLst>
              <a:ext uri="{FF2B5EF4-FFF2-40B4-BE49-F238E27FC236}">
                <a16:creationId xmlns:a16="http://schemas.microsoft.com/office/drawing/2014/main" id="{677BB2F1-AFF0-C64C-83D0-3B465EE13985}"/>
              </a:ext>
            </a:extLst>
          </p:cNvPr>
          <p:cNvSpPr>
            <a:spLocks noGrp="1"/>
          </p:cNvSpPr>
          <p:nvPr>
            <p:ph type="title" hasCustomPrompt="1"/>
          </p:nvPr>
        </p:nvSpPr>
        <p:spPr>
          <a:xfrm>
            <a:off x="310601" y="333201"/>
            <a:ext cx="11250084" cy="932567"/>
          </a:xfrm>
        </p:spPr>
        <p:txBody>
          <a:bodyPr lIns="0" tIns="0" rIns="0" bIns="0" anchor="t" anchorCtr="0">
            <a:normAutofit/>
          </a:bodyPr>
          <a:lstStyle>
            <a:lvl1pPr algn="l">
              <a:lnSpc>
                <a:spcPts val="2667"/>
              </a:lnSpc>
              <a:spcBef>
                <a:spcPts val="0"/>
              </a:spcBef>
              <a:defRPr sz="2667" b="1" cap="none" baseline="0"/>
            </a:lvl1pPr>
          </a:lstStyle>
          <a:p>
            <a:r>
              <a:rPr lang="en-US" dirty="0"/>
              <a:t>Slide Title</a:t>
            </a:r>
            <a:endParaRPr lang="en-GB" dirty="0"/>
          </a:p>
        </p:txBody>
      </p:sp>
      <p:sp>
        <p:nvSpPr>
          <p:cNvPr id="9" name="Text Placeholder 8"/>
          <p:cNvSpPr>
            <a:spLocks noGrp="1"/>
          </p:cNvSpPr>
          <p:nvPr>
            <p:ph type="body" sz="quarter" idx="12"/>
          </p:nvPr>
        </p:nvSpPr>
        <p:spPr>
          <a:xfrm>
            <a:off x="312001" y="1315200"/>
            <a:ext cx="10223500" cy="4802099"/>
          </a:xfrm>
        </p:spPr>
        <p:txBody>
          <a:bodyPr>
            <a:noAutofit/>
          </a:bodyPr>
          <a:lstStyle>
            <a:lvl1pPr marL="0" indent="0">
              <a:lnSpc>
                <a:spcPts val="3733"/>
              </a:lnSpc>
              <a:spcBef>
                <a:spcPts val="0"/>
              </a:spcBef>
              <a:buNone/>
              <a:defRPr sz="3600"/>
            </a:lvl1pPr>
            <a:lvl2pPr marL="359991" indent="-359991">
              <a:lnSpc>
                <a:spcPts val="3733"/>
              </a:lnSpc>
              <a:spcBef>
                <a:spcPts val="0"/>
              </a:spcBef>
              <a:defRPr sz="3600"/>
            </a:lvl2pPr>
            <a:lvl3pPr marL="719982" indent="-359991">
              <a:lnSpc>
                <a:spcPts val="3733"/>
              </a:lnSpc>
              <a:defRPr sz="3600"/>
            </a:lvl3pPr>
            <a:lvl4pPr marL="1079973" indent="-359991">
              <a:lnSpc>
                <a:spcPts val="3733"/>
              </a:lnSpc>
              <a:defRPr sz="3600"/>
            </a:lvl4pPr>
            <a:lvl5pPr marL="1439964" indent="-359991">
              <a:lnSpc>
                <a:spcPts val="3733"/>
              </a:lnSpc>
              <a:defRPr sz="3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Footer Placeholder 2">
            <a:extLst>
              <a:ext uri="{FF2B5EF4-FFF2-40B4-BE49-F238E27FC236}">
                <a16:creationId xmlns:a16="http://schemas.microsoft.com/office/drawing/2014/main" id="{FC25F548-F1B7-1942-BFC2-C7EF39D09D2E}"/>
              </a:ext>
              <a:ext uri="{C183D7F6-B498-43B3-948B-1728B52AA6E4}">
                <adec:decorative xmlns:adec="http://schemas.microsoft.com/office/drawing/2017/decorative" val="1"/>
              </a:ext>
            </a:extLst>
          </p:cNvPr>
          <p:cNvSpPr>
            <a:spLocks noGrp="1"/>
          </p:cNvSpPr>
          <p:nvPr>
            <p:ph type="ftr" sz="quarter" idx="10"/>
          </p:nvPr>
        </p:nvSpPr>
        <p:spPr>
          <a:xfrm>
            <a:off x="312000" y="6356351"/>
            <a:ext cx="10248501" cy="365125"/>
          </a:xfrm>
        </p:spPr>
        <p:txBody>
          <a:bodyPr/>
          <a:lstStyle/>
          <a:p>
            <a:r>
              <a:rPr lang="en-GB"/>
              <a:t>Education &amp; Training Foundation</a:t>
            </a:r>
            <a:endParaRPr lang="en-GB" dirty="0"/>
          </a:p>
        </p:txBody>
      </p:sp>
    </p:spTree>
    <p:extLst>
      <p:ext uri="{BB962C8B-B14F-4D97-AF65-F5344CB8AC3E}">
        <p14:creationId xmlns:p14="http://schemas.microsoft.com/office/powerpoint/2010/main" val="3106826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1DC6E3-6B76-4F2D-97CC-E8B92535604D}"/>
              </a:ext>
            </a:extLst>
          </p:cNvPr>
          <p:cNvSpPr>
            <a:spLocks noGrp="1"/>
          </p:cNvSpPr>
          <p:nvPr>
            <p:ph type="title"/>
          </p:nvPr>
        </p:nvSpPr>
        <p:spPr/>
        <p:txBody>
          <a:bodyPr>
            <a:normAutofit/>
          </a:bodyPr>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E54B720C-0417-4857-96DB-ABBD0B12270C}"/>
              </a:ext>
            </a:extLst>
          </p:cNvPr>
          <p:cNvSpPr>
            <a:spLocks noGrp="1"/>
          </p:cNvSpPr>
          <p:nvPr>
            <p:ph idx="1"/>
          </p:nvPr>
        </p:nvSpPr>
        <p:spPr/>
        <p:txBody>
          <a:bodyPr>
            <a:normAutofit/>
          </a:bodyPr>
          <a:lstStyle>
            <a:lvl1pPr>
              <a:defRPr sz="2400"/>
            </a:lvl1pPr>
            <a:lvl2pPr>
              <a:defRPr sz="2000"/>
            </a:lvl2pPr>
            <a:lvl3pPr>
              <a:defRPr sz="18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76824CDB-185C-4254-8ED4-E5C2086EBB84}"/>
              </a:ext>
            </a:extLst>
          </p:cNvPr>
          <p:cNvSpPr>
            <a:spLocks noGrp="1"/>
          </p:cNvSpPr>
          <p:nvPr>
            <p:ph type="dt" sz="half" idx="10"/>
          </p:nvPr>
        </p:nvSpPr>
        <p:spPr/>
        <p:txBody>
          <a:bodyPr/>
          <a:lstStyle/>
          <a:p>
            <a:fld id="{13F27E23-2B68-4CDB-AE60-42280F662010}" type="datetime1">
              <a:rPr lang="en-US" smtClean="0"/>
              <a:t>7/24/2024</a:t>
            </a:fld>
            <a:endParaRPr lang="en-US"/>
          </a:p>
        </p:txBody>
      </p:sp>
      <p:sp>
        <p:nvSpPr>
          <p:cNvPr id="5" name="Footer Placeholder 4">
            <a:extLst>
              <a:ext uri="{FF2B5EF4-FFF2-40B4-BE49-F238E27FC236}">
                <a16:creationId xmlns:a16="http://schemas.microsoft.com/office/drawing/2014/main" id="{822DD368-6DBC-45CB-80C8-97060A180AED}"/>
              </a:ext>
            </a:extLst>
          </p:cNvPr>
          <p:cNvSpPr>
            <a:spLocks noGrp="1"/>
          </p:cNvSpPr>
          <p:nvPr>
            <p:ph type="ftr" sz="quarter" idx="11"/>
          </p:nvPr>
        </p:nvSpPr>
        <p:spPr/>
        <p:txBody>
          <a:bodyPr/>
          <a:lstStyle/>
          <a:p>
            <a:endParaRPr lang="en-US"/>
          </a:p>
        </p:txBody>
      </p:sp>
      <p:sp>
        <p:nvSpPr>
          <p:cNvPr id="7" name="Footer Placeholder 2">
            <a:extLst>
              <a:ext uri="{FF2B5EF4-FFF2-40B4-BE49-F238E27FC236}">
                <a16:creationId xmlns:a16="http://schemas.microsoft.com/office/drawing/2014/main" id="{0CAB5FB1-2D62-CAB0-1780-2B9F4AC9C6BB}"/>
              </a:ext>
              <a:ext uri="{C183D7F6-B498-43B3-948B-1728B52AA6E4}">
                <adec:decorative xmlns:adec="http://schemas.microsoft.com/office/drawing/2017/decorative" val="1"/>
              </a:ext>
            </a:extLst>
          </p:cNvPr>
          <p:cNvSpPr txBox="1">
            <a:spLocks/>
          </p:cNvSpPr>
          <p:nvPr userDrawn="1"/>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9" name="Slide Number Placeholder 3">
            <a:extLst>
              <a:ext uri="{FF2B5EF4-FFF2-40B4-BE49-F238E27FC236}">
                <a16:creationId xmlns:a16="http://schemas.microsoft.com/office/drawing/2014/main" id="{A2020C5A-7598-F51A-638E-54E9B204A7CD}"/>
              </a:ext>
            </a:extLst>
          </p:cNvPr>
          <p:cNvSpPr txBox="1">
            <a:spLocks/>
          </p:cNvSpPr>
          <p:nvPr userDrawn="1"/>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a:t>
            </a:fld>
            <a:endParaRPr lang="en-GB" sz="900" b="1" dirty="0"/>
          </a:p>
        </p:txBody>
      </p:sp>
    </p:spTree>
    <p:extLst>
      <p:ext uri="{BB962C8B-B14F-4D97-AF65-F5344CB8AC3E}">
        <p14:creationId xmlns:p14="http://schemas.microsoft.com/office/powerpoint/2010/main" val="32455959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971F78-E800-43B6-A288-9CBD21FF9AC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68E8258-7259-466A-B848-0A7BDF69629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2F2AE53-1AE6-4515-9E7C-4DF370399020}"/>
              </a:ext>
            </a:extLst>
          </p:cNvPr>
          <p:cNvSpPr>
            <a:spLocks noGrp="1"/>
          </p:cNvSpPr>
          <p:nvPr>
            <p:ph type="dt" sz="half" idx="10"/>
          </p:nvPr>
        </p:nvSpPr>
        <p:spPr/>
        <p:txBody>
          <a:bodyPr/>
          <a:lstStyle/>
          <a:p>
            <a:fld id="{8A864AF2-1FE1-4FC7-B40A-5B4FD30093F8}" type="datetime1">
              <a:rPr lang="en-US" smtClean="0"/>
              <a:t>7/24/2024</a:t>
            </a:fld>
            <a:endParaRPr lang="en-US"/>
          </a:p>
        </p:txBody>
      </p:sp>
      <p:sp>
        <p:nvSpPr>
          <p:cNvPr id="5" name="Footer Placeholder 4">
            <a:extLst>
              <a:ext uri="{FF2B5EF4-FFF2-40B4-BE49-F238E27FC236}">
                <a16:creationId xmlns:a16="http://schemas.microsoft.com/office/drawing/2014/main" id="{80D55D63-C6EE-4D5C-B7A9-95A1E6D180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463A6C-0F5A-4140-86D7-CEA5DA9D2F91}"/>
              </a:ext>
            </a:extLst>
          </p:cNvPr>
          <p:cNvSpPr>
            <a:spLocks noGrp="1"/>
          </p:cNvSpPr>
          <p:nvPr>
            <p:ph type="sldNum" sz="quarter" idx="12"/>
          </p:nvPr>
        </p:nvSpPr>
        <p:spPr/>
        <p:txBody>
          <a:bodyPr/>
          <a:lstStyle/>
          <a:p>
            <a:fld id="{51B785E3-51D0-49B5-A3F2-7F4742E743D6}" type="slidenum">
              <a:rPr lang="en-US" smtClean="0"/>
              <a:t>‹#›</a:t>
            </a:fld>
            <a:endParaRPr lang="en-US"/>
          </a:p>
        </p:txBody>
      </p:sp>
    </p:spTree>
    <p:extLst>
      <p:ext uri="{BB962C8B-B14F-4D97-AF65-F5344CB8AC3E}">
        <p14:creationId xmlns:p14="http://schemas.microsoft.com/office/powerpoint/2010/main" val="20578789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1452A-1AAC-41B7-9698-E4A536710D9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F80F0C6-2ABB-45B6-AE72-F4B46AEA5CF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196BF74-B5B0-48C9-8830-CBA5FA0ABEA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628EC25-05AD-42BA-9E6F-CB33230764C6}"/>
              </a:ext>
            </a:extLst>
          </p:cNvPr>
          <p:cNvSpPr>
            <a:spLocks noGrp="1"/>
          </p:cNvSpPr>
          <p:nvPr>
            <p:ph type="dt" sz="half" idx="10"/>
          </p:nvPr>
        </p:nvSpPr>
        <p:spPr/>
        <p:txBody>
          <a:bodyPr/>
          <a:lstStyle/>
          <a:p>
            <a:fld id="{69DB9502-8C54-42DC-9C1F-8285526E484F}" type="datetime1">
              <a:rPr lang="en-US" smtClean="0"/>
              <a:t>7/24/2024</a:t>
            </a:fld>
            <a:endParaRPr lang="en-US"/>
          </a:p>
        </p:txBody>
      </p:sp>
      <p:sp>
        <p:nvSpPr>
          <p:cNvPr id="6" name="Footer Placeholder 5">
            <a:extLst>
              <a:ext uri="{FF2B5EF4-FFF2-40B4-BE49-F238E27FC236}">
                <a16:creationId xmlns:a16="http://schemas.microsoft.com/office/drawing/2014/main" id="{8C912A1E-D315-4BA7-ABB2-E712C20C992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7F485FA-A2AC-49CA-9A83-C92CE36BA44B}"/>
              </a:ext>
            </a:extLst>
          </p:cNvPr>
          <p:cNvSpPr>
            <a:spLocks noGrp="1"/>
          </p:cNvSpPr>
          <p:nvPr>
            <p:ph type="sldNum" sz="quarter" idx="12"/>
          </p:nvPr>
        </p:nvSpPr>
        <p:spPr/>
        <p:txBody>
          <a:bodyPr/>
          <a:lstStyle/>
          <a:p>
            <a:fld id="{51B785E3-51D0-49B5-A3F2-7F4742E743D6}" type="slidenum">
              <a:rPr lang="en-US" smtClean="0"/>
              <a:t>‹#›</a:t>
            </a:fld>
            <a:endParaRPr lang="en-US"/>
          </a:p>
        </p:txBody>
      </p:sp>
    </p:spTree>
    <p:extLst>
      <p:ext uri="{BB962C8B-B14F-4D97-AF65-F5344CB8AC3E}">
        <p14:creationId xmlns:p14="http://schemas.microsoft.com/office/powerpoint/2010/main" val="1281297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78BFD-420B-47B1-A399-28337F7FE03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C7B09AA-FB5C-43B5-B943-D56018E7A16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D5D0E27-DA14-405A-9146-FD721CFD90B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FE33A21-3231-4570-9504-DEB8F019836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32927E2-FB38-41BF-B8D6-2EF618DE3EA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620403D-0D2B-4F1F-9759-5D2C6F2EF7DD}"/>
              </a:ext>
            </a:extLst>
          </p:cNvPr>
          <p:cNvSpPr>
            <a:spLocks noGrp="1"/>
          </p:cNvSpPr>
          <p:nvPr>
            <p:ph type="dt" sz="half" idx="10"/>
          </p:nvPr>
        </p:nvSpPr>
        <p:spPr/>
        <p:txBody>
          <a:bodyPr/>
          <a:lstStyle/>
          <a:p>
            <a:fld id="{9A99B353-4D88-4577-868A-2C871284D1E9}" type="datetime1">
              <a:rPr lang="en-US" smtClean="0"/>
              <a:t>7/24/2024</a:t>
            </a:fld>
            <a:endParaRPr lang="en-US"/>
          </a:p>
        </p:txBody>
      </p:sp>
      <p:sp>
        <p:nvSpPr>
          <p:cNvPr id="8" name="Footer Placeholder 7">
            <a:extLst>
              <a:ext uri="{FF2B5EF4-FFF2-40B4-BE49-F238E27FC236}">
                <a16:creationId xmlns:a16="http://schemas.microsoft.com/office/drawing/2014/main" id="{BAD5D7F8-7B2A-42B7-9364-8B44FD6A5E0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833F565-160A-49C2-AAC3-B286AF284C52}"/>
              </a:ext>
            </a:extLst>
          </p:cNvPr>
          <p:cNvSpPr>
            <a:spLocks noGrp="1"/>
          </p:cNvSpPr>
          <p:nvPr>
            <p:ph type="sldNum" sz="quarter" idx="12"/>
          </p:nvPr>
        </p:nvSpPr>
        <p:spPr/>
        <p:txBody>
          <a:bodyPr/>
          <a:lstStyle/>
          <a:p>
            <a:fld id="{51B785E3-51D0-49B5-A3F2-7F4742E743D6}" type="slidenum">
              <a:rPr lang="en-US" smtClean="0"/>
              <a:t>‹#›</a:t>
            </a:fld>
            <a:endParaRPr lang="en-US"/>
          </a:p>
        </p:txBody>
      </p:sp>
      <p:sp>
        <p:nvSpPr>
          <p:cNvPr id="10" name="Slide Number Placeholder 3">
            <a:extLst>
              <a:ext uri="{FF2B5EF4-FFF2-40B4-BE49-F238E27FC236}">
                <a16:creationId xmlns:a16="http://schemas.microsoft.com/office/drawing/2014/main" id="{FECFFB96-F978-5F36-9B57-52863C7C4119}"/>
              </a:ext>
            </a:extLst>
          </p:cNvPr>
          <p:cNvSpPr txBox="1">
            <a:spLocks/>
          </p:cNvSpPr>
          <p:nvPr userDrawn="1"/>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a:t>
            </a:fld>
            <a:endParaRPr lang="en-GB" sz="900" b="1" dirty="0"/>
          </a:p>
        </p:txBody>
      </p:sp>
    </p:spTree>
    <p:extLst>
      <p:ext uri="{BB962C8B-B14F-4D97-AF65-F5344CB8AC3E}">
        <p14:creationId xmlns:p14="http://schemas.microsoft.com/office/powerpoint/2010/main" val="324880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607B34-953F-46E2-9212-9C7904F30CE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27FD579-8E3D-4694-B59F-C72342EC3FFA}"/>
              </a:ext>
            </a:extLst>
          </p:cNvPr>
          <p:cNvSpPr>
            <a:spLocks noGrp="1"/>
          </p:cNvSpPr>
          <p:nvPr>
            <p:ph type="dt" sz="half" idx="10"/>
          </p:nvPr>
        </p:nvSpPr>
        <p:spPr/>
        <p:txBody>
          <a:bodyPr/>
          <a:lstStyle/>
          <a:p>
            <a:fld id="{43AE0B06-C806-45CA-BD43-35CDC4641168}" type="datetime1">
              <a:rPr lang="en-US" smtClean="0"/>
              <a:t>7/24/2024</a:t>
            </a:fld>
            <a:endParaRPr lang="en-US"/>
          </a:p>
        </p:txBody>
      </p:sp>
      <p:sp>
        <p:nvSpPr>
          <p:cNvPr id="4" name="Footer Placeholder 3">
            <a:extLst>
              <a:ext uri="{FF2B5EF4-FFF2-40B4-BE49-F238E27FC236}">
                <a16:creationId xmlns:a16="http://schemas.microsoft.com/office/drawing/2014/main" id="{ED071574-27F1-4B7A-BAE3-2B6FCEC9906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6D8E433-95CB-4471-BE93-57D289ED6B5D}"/>
              </a:ext>
            </a:extLst>
          </p:cNvPr>
          <p:cNvSpPr>
            <a:spLocks noGrp="1"/>
          </p:cNvSpPr>
          <p:nvPr>
            <p:ph type="sldNum" sz="quarter" idx="12"/>
          </p:nvPr>
        </p:nvSpPr>
        <p:spPr/>
        <p:txBody>
          <a:bodyPr/>
          <a:lstStyle/>
          <a:p>
            <a:fld id="{51B785E3-51D0-49B5-A3F2-7F4742E743D6}" type="slidenum">
              <a:rPr lang="en-US" smtClean="0"/>
              <a:t>‹#›</a:t>
            </a:fld>
            <a:endParaRPr lang="en-US"/>
          </a:p>
        </p:txBody>
      </p:sp>
    </p:spTree>
    <p:extLst>
      <p:ext uri="{BB962C8B-B14F-4D97-AF65-F5344CB8AC3E}">
        <p14:creationId xmlns:p14="http://schemas.microsoft.com/office/powerpoint/2010/main" val="466922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ECB81F0-4DBF-48CB-B4EB-04051F47334B}"/>
              </a:ext>
            </a:extLst>
          </p:cNvPr>
          <p:cNvSpPr>
            <a:spLocks noGrp="1"/>
          </p:cNvSpPr>
          <p:nvPr>
            <p:ph type="dt" sz="half" idx="10"/>
          </p:nvPr>
        </p:nvSpPr>
        <p:spPr/>
        <p:txBody>
          <a:bodyPr/>
          <a:lstStyle/>
          <a:p>
            <a:fld id="{47E98207-1D42-47EC-AA98-2F4CC42ED49F}" type="datetime1">
              <a:rPr lang="en-US" smtClean="0"/>
              <a:t>7/24/2024</a:t>
            </a:fld>
            <a:endParaRPr lang="en-US"/>
          </a:p>
        </p:txBody>
      </p:sp>
      <p:sp>
        <p:nvSpPr>
          <p:cNvPr id="3" name="Footer Placeholder 2">
            <a:extLst>
              <a:ext uri="{FF2B5EF4-FFF2-40B4-BE49-F238E27FC236}">
                <a16:creationId xmlns:a16="http://schemas.microsoft.com/office/drawing/2014/main" id="{0DC5B585-6DE1-4A09-91B3-11A8D113DB3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302F36D-2A84-4C8A-A101-3B1447C19DD9}"/>
              </a:ext>
            </a:extLst>
          </p:cNvPr>
          <p:cNvSpPr>
            <a:spLocks noGrp="1"/>
          </p:cNvSpPr>
          <p:nvPr>
            <p:ph type="sldNum" sz="quarter" idx="12"/>
          </p:nvPr>
        </p:nvSpPr>
        <p:spPr/>
        <p:txBody>
          <a:bodyPr/>
          <a:lstStyle/>
          <a:p>
            <a:fld id="{51B785E3-51D0-49B5-A3F2-7F4742E743D6}" type="slidenum">
              <a:rPr lang="en-US" smtClean="0"/>
              <a:t>‹#›</a:t>
            </a:fld>
            <a:endParaRPr lang="en-US"/>
          </a:p>
        </p:txBody>
      </p:sp>
    </p:spTree>
    <p:extLst>
      <p:ext uri="{BB962C8B-B14F-4D97-AF65-F5344CB8AC3E}">
        <p14:creationId xmlns:p14="http://schemas.microsoft.com/office/powerpoint/2010/main" val="20076163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8E10F9-CB47-4046-B486-183E7B046CE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03C747-7154-4E65-B288-C0F5444BCF9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9D75969-9787-45FF-B02B-BD60FEF518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EE74412-3327-4562-A9B1-E3CD35962F90}"/>
              </a:ext>
            </a:extLst>
          </p:cNvPr>
          <p:cNvSpPr>
            <a:spLocks noGrp="1"/>
          </p:cNvSpPr>
          <p:nvPr>
            <p:ph type="dt" sz="half" idx="10"/>
          </p:nvPr>
        </p:nvSpPr>
        <p:spPr/>
        <p:txBody>
          <a:bodyPr/>
          <a:lstStyle/>
          <a:p>
            <a:fld id="{5D95D468-01CA-4F63-BC4D-4F4FAB632653}" type="datetime1">
              <a:rPr lang="en-US" smtClean="0"/>
              <a:t>7/24/2024</a:t>
            </a:fld>
            <a:endParaRPr lang="en-US"/>
          </a:p>
        </p:txBody>
      </p:sp>
      <p:sp>
        <p:nvSpPr>
          <p:cNvPr id="6" name="Footer Placeholder 5">
            <a:extLst>
              <a:ext uri="{FF2B5EF4-FFF2-40B4-BE49-F238E27FC236}">
                <a16:creationId xmlns:a16="http://schemas.microsoft.com/office/drawing/2014/main" id="{7BD53315-3633-4ECA-B2A4-A1F648A35B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E8B3A6-1D67-450F-91D0-7BE4DC5E410B}"/>
              </a:ext>
            </a:extLst>
          </p:cNvPr>
          <p:cNvSpPr>
            <a:spLocks noGrp="1"/>
          </p:cNvSpPr>
          <p:nvPr>
            <p:ph type="sldNum" sz="quarter" idx="12"/>
          </p:nvPr>
        </p:nvSpPr>
        <p:spPr/>
        <p:txBody>
          <a:bodyPr/>
          <a:lstStyle/>
          <a:p>
            <a:fld id="{51B785E3-51D0-49B5-A3F2-7F4742E743D6}" type="slidenum">
              <a:rPr lang="en-US" smtClean="0"/>
              <a:t>‹#›</a:t>
            </a:fld>
            <a:endParaRPr lang="en-US"/>
          </a:p>
        </p:txBody>
      </p:sp>
    </p:spTree>
    <p:extLst>
      <p:ext uri="{BB962C8B-B14F-4D97-AF65-F5344CB8AC3E}">
        <p14:creationId xmlns:p14="http://schemas.microsoft.com/office/powerpoint/2010/main" val="3151805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7B7C49-0AF4-4BCA-BD58-5CF270B44BF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5234198-316F-4B5C-A8F3-7DA172AC0DD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6B99583-D413-498F-8CDE-5451E602FB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09C6A98-151E-46AB-88EA-1F904395DAD6}"/>
              </a:ext>
            </a:extLst>
          </p:cNvPr>
          <p:cNvSpPr>
            <a:spLocks noGrp="1"/>
          </p:cNvSpPr>
          <p:nvPr>
            <p:ph type="dt" sz="half" idx="10"/>
          </p:nvPr>
        </p:nvSpPr>
        <p:spPr/>
        <p:txBody>
          <a:bodyPr/>
          <a:lstStyle/>
          <a:p>
            <a:fld id="{8695FA4F-D58C-4C64-A817-9813A6EC59FD}" type="datetime1">
              <a:rPr lang="en-US" smtClean="0"/>
              <a:t>7/24/2024</a:t>
            </a:fld>
            <a:endParaRPr lang="en-US"/>
          </a:p>
        </p:txBody>
      </p:sp>
      <p:sp>
        <p:nvSpPr>
          <p:cNvPr id="6" name="Footer Placeholder 5">
            <a:extLst>
              <a:ext uri="{FF2B5EF4-FFF2-40B4-BE49-F238E27FC236}">
                <a16:creationId xmlns:a16="http://schemas.microsoft.com/office/drawing/2014/main" id="{781FD373-EEFF-4D93-BEDB-FAB3980983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31684BC-6EA4-40C1-BAC2-53CBBBBA8965}"/>
              </a:ext>
            </a:extLst>
          </p:cNvPr>
          <p:cNvSpPr>
            <a:spLocks noGrp="1"/>
          </p:cNvSpPr>
          <p:nvPr>
            <p:ph type="sldNum" sz="quarter" idx="12"/>
          </p:nvPr>
        </p:nvSpPr>
        <p:spPr/>
        <p:txBody>
          <a:bodyPr/>
          <a:lstStyle/>
          <a:p>
            <a:fld id="{51B785E3-51D0-49B5-A3F2-7F4742E743D6}" type="slidenum">
              <a:rPr lang="en-US" smtClean="0"/>
              <a:t>‹#›</a:t>
            </a:fld>
            <a:endParaRPr lang="en-US"/>
          </a:p>
        </p:txBody>
      </p:sp>
    </p:spTree>
    <p:extLst>
      <p:ext uri="{BB962C8B-B14F-4D97-AF65-F5344CB8AC3E}">
        <p14:creationId xmlns:p14="http://schemas.microsoft.com/office/powerpoint/2010/main" val="4066887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5506709-0A5C-4421-BC1B-068DA5C42FA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ADC4133-F497-49A1-A726-5A366B7E198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6FE213B9-C0F7-45D3-BD6C-98FC6F2D473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3E6159-D9B5-4E72-8F83-0FF9132016AA}" type="datetime1">
              <a:rPr lang="en-US" smtClean="0"/>
              <a:t>7/24/2024</a:t>
            </a:fld>
            <a:endParaRPr lang="en-US"/>
          </a:p>
        </p:txBody>
      </p:sp>
      <p:sp>
        <p:nvSpPr>
          <p:cNvPr id="5" name="Footer Placeholder 4">
            <a:extLst>
              <a:ext uri="{FF2B5EF4-FFF2-40B4-BE49-F238E27FC236}">
                <a16:creationId xmlns:a16="http://schemas.microsoft.com/office/drawing/2014/main" id="{522F9C1C-9F3E-47F1-B393-DFDEC0F4737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49B7061-2E1E-4D31-A140-9F1497C08B2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B785E3-51D0-49B5-A3F2-7F4742E743D6}" type="slidenum">
              <a:rPr lang="en-US" smtClean="0"/>
              <a:t>‹#›</a:t>
            </a:fld>
            <a:endParaRPr lang="en-US" dirty="0"/>
          </a:p>
        </p:txBody>
      </p:sp>
    </p:spTree>
    <p:extLst>
      <p:ext uri="{BB962C8B-B14F-4D97-AF65-F5344CB8AC3E}">
        <p14:creationId xmlns:p14="http://schemas.microsoft.com/office/powerpoint/2010/main" val="22968387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3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3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3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3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3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3.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3.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3" Type="http://schemas.openxmlformats.org/officeDocument/2006/relationships/notesSlide" Target="../notesSlides/notesSlide55.xml"/><Relationship Id="rId2" Type="http://schemas.openxmlformats.org/officeDocument/2006/relationships/slideLayout" Target="../slideLayouts/slideLayout2.xml"/><Relationship Id="rId1" Type="http://schemas.openxmlformats.org/officeDocument/2006/relationships/video" Target="https://www.youtube.com/embed/Iwpi1Lm6dFo?feature=oembed" TargetMode="External"/><Relationship Id="rId4" Type="http://schemas.openxmlformats.org/officeDocument/2006/relationships/image" Target="../media/image5.jpeg"/></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3.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0.xml"/><Relationship Id="rId1" Type="http://schemas.openxmlformats.org/officeDocument/2006/relationships/slideLayout" Target="../slideLayouts/slideLayout14.xml"/><Relationship Id="rId5" Type="http://schemas.openxmlformats.org/officeDocument/2006/relationships/image" Target="../media/image8.png"/><Relationship Id="rId4" Type="http://schemas.openxmlformats.org/officeDocument/2006/relationships/image" Target="../media/image7.emf"/></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3.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3.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3.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3.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video" Target="https://www.youtube.com/embed/MMfqMSPKGj4?feature=oembed" TargetMode="Externa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12C84-47CE-F14E-9879-50B5699FE8E9}"/>
              </a:ext>
            </a:extLst>
          </p:cNvPr>
          <p:cNvSpPr>
            <a:spLocks noGrp="1"/>
          </p:cNvSpPr>
          <p:nvPr>
            <p:ph type="ctrTitle"/>
          </p:nvPr>
        </p:nvSpPr>
        <p:spPr/>
        <p:txBody>
          <a:bodyPr/>
          <a:lstStyle/>
          <a:p>
            <a:pPr>
              <a:lnSpc>
                <a:spcPct val="120000"/>
              </a:lnSpc>
            </a:pPr>
            <a:r>
              <a:rPr lang="en-US" sz="2800" dirty="0">
                <a:cs typeface="Arial" panose="020B0604020202020204" pitchFamily="34" charset="0"/>
              </a:rPr>
              <a:t>Digital production, design and development: Case studies</a:t>
            </a:r>
          </a:p>
        </p:txBody>
      </p:sp>
      <p:sp>
        <p:nvSpPr>
          <p:cNvPr id="3" name="Subtitle 2">
            <a:extLst>
              <a:ext uri="{FF2B5EF4-FFF2-40B4-BE49-F238E27FC236}">
                <a16:creationId xmlns:a16="http://schemas.microsoft.com/office/drawing/2014/main" id="{FCD1F95F-D16E-774B-BA41-5586864A7E03}"/>
              </a:ext>
            </a:extLst>
          </p:cNvPr>
          <p:cNvSpPr>
            <a:spLocks noGrp="1"/>
          </p:cNvSpPr>
          <p:nvPr>
            <p:ph type="subTitle" idx="1"/>
          </p:nvPr>
        </p:nvSpPr>
        <p:spPr>
          <a:xfrm>
            <a:off x="5184960" y="5484120"/>
            <a:ext cx="6407315" cy="429203"/>
          </a:xfrm>
        </p:spPr>
        <p:txBody>
          <a:bodyPr>
            <a:noAutofit/>
          </a:bodyPr>
          <a:lstStyle/>
          <a:p>
            <a:r>
              <a:rPr lang="en-US" sz="2400" b="0" dirty="0">
                <a:latin typeface="Arial" panose="020B0604020202020204" pitchFamily="34" charset="0"/>
                <a:cs typeface="Arial" panose="020B0604020202020204" pitchFamily="34" charset="0"/>
              </a:rPr>
              <a:t>ETF/Shrewsbury Colleges Group</a:t>
            </a:r>
          </a:p>
        </p:txBody>
      </p:sp>
    </p:spTree>
    <p:extLst>
      <p:ext uri="{BB962C8B-B14F-4D97-AF65-F5344CB8AC3E}">
        <p14:creationId xmlns:p14="http://schemas.microsoft.com/office/powerpoint/2010/main" val="22452366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ctrTitle"/>
          </p:nvPr>
        </p:nvSpPr>
        <p:spPr/>
        <p:txBody>
          <a:bodyPr>
            <a:normAutofit/>
          </a:bodyPr>
          <a:lstStyle/>
          <a:p>
            <a:r>
              <a:rPr lang="en-US" b="1" dirty="0"/>
              <a:t>Independent activity</a:t>
            </a:r>
          </a:p>
        </p:txBody>
      </p:sp>
      <p:sp>
        <p:nvSpPr>
          <p:cNvPr id="3" name="Content Placeholder"/>
          <p:cNvSpPr>
            <a:spLocks noGrp="1"/>
          </p:cNvSpPr>
          <p:nvPr>
            <p:ph idx="1"/>
          </p:nvPr>
        </p:nvSpPr>
        <p:spPr>
          <a:xfrm>
            <a:off x="838200" y="1825625"/>
            <a:ext cx="8614558" cy="4351338"/>
          </a:xfrm>
        </p:spPr>
        <p:txBody>
          <a:bodyPr/>
          <a:lstStyle/>
          <a:p>
            <a:r>
              <a:rPr lang="en-US" dirty="0" err="1"/>
              <a:t>Analyse</a:t>
            </a:r>
            <a:r>
              <a:rPr lang="en-US" dirty="0"/>
              <a:t> the Case Study 2 client brief.</a:t>
            </a:r>
          </a:p>
          <a:p>
            <a:r>
              <a:rPr lang="en-US" dirty="0"/>
              <a:t>Use the checklist to determine any missing information.</a:t>
            </a:r>
          </a:p>
          <a:p>
            <a:r>
              <a:rPr lang="en-US" dirty="0"/>
              <a:t>Create an email to the client (teacher) to ask questions with the purpose of improving your understanding of the project.</a:t>
            </a:r>
          </a:p>
          <a:p>
            <a:r>
              <a:rPr lang="en-US" dirty="0"/>
              <a:t>Send the email.</a:t>
            </a: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A7374-EE4E-0E5E-D56F-91B46670C8B8}"/>
              </a:ext>
            </a:extLst>
          </p:cNvPr>
          <p:cNvSpPr>
            <a:spLocks noGrp="1"/>
          </p:cNvSpPr>
          <p:nvPr>
            <p:ph type="title"/>
          </p:nvPr>
        </p:nvSpPr>
        <p:spPr/>
        <p:txBody>
          <a:bodyPr/>
          <a:lstStyle/>
          <a:p>
            <a:r>
              <a:rPr lang="en-GB" b="1" dirty="0"/>
              <a:t>Feedback</a:t>
            </a:r>
          </a:p>
        </p:txBody>
      </p:sp>
      <p:sp>
        <p:nvSpPr>
          <p:cNvPr id="3" name="Content Placeholder 2">
            <a:extLst>
              <a:ext uri="{FF2B5EF4-FFF2-40B4-BE49-F238E27FC236}">
                <a16:creationId xmlns:a16="http://schemas.microsoft.com/office/drawing/2014/main" id="{0BAF1B90-DC63-7BF4-C711-DF8828B145B5}"/>
              </a:ext>
            </a:extLst>
          </p:cNvPr>
          <p:cNvSpPr>
            <a:spLocks noGrp="1"/>
          </p:cNvSpPr>
          <p:nvPr>
            <p:ph idx="1"/>
          </p:nvPr>
        </p:nvSpPr>
        <p:spPr/>
        <p:txBody>
          <a:bodyPr/>
          <a:lstStyle/>
          <a:p>
            <a:pPr marL="0" indent="0">
              <a:buNone/>
            </a:pPr>
            <a:r>
              <a:rPr lang="en-GB" dirty="0"/>
              <a:t>Each group to provide a comment on the previous activity.</a:t>
            </a:r>
          </a:p>
        </p:txBody>
      </p:sp>
    </p:spTree>
    <p:extLst>
      <p:ext uri="{BB962C8B-B14F-4D97-AF65-F5344CB8AC3E}">
        <p14:creationId xmlns:p14="http://schemas.microsoft.com/office/powerpoint/2010/main" val="4180054970"/>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2A4C9-7546-8622-6A0E-32A56F4BD19C}"/>
              </a:ext>
            </a:extLst>
          </p:cNvPr>
          <p:cNvSpPr>
            <a:spLocks noGrp="1"/>
          </p:cNvSpPr>
          <p:nvPr>
            <p:ph type="title"/>
          </p:nvPr>
        </p:nvSpPr>
        <p:spPr/>
        <p:txBody>
          <a:bodyPr/>
          <a:lstStyle/>
          <a:p>
            <a:r>
              <a:rPr lang="en-US" b="1" dirty="0">
                <a:cs typeface="Arial"/>
              </a:rPr>
              <a:t>Independent activity</a:t>
            </a:r>
          </a:p>
        </p:txBody>
      </p:sp>
      <p:sp>
        <p:nvSpPr>
          <p:cNvPr id="3" name="Content Placeholder 2">
            <a:extLst>
              <a:ext uri="{FF2B5EF4-FFF2-40B4-BE49-F238E27FC236}">
                <a16:creationId xmlns:a16="http://schemas.microsoft.com/office/drawing/2014/main" id="{350BD070-B1D0-0B8B-DCF7-6F696F269CD1}"/>
              </a:ext>
            </a:extLst>
          </p:cNvPr>
          <p:cNvSpPr>
            <a:spLocks noGrp="1"/>
          </p:cNvSpPr>
          <p:nvPr>
            <p:ph idx="1"/>
          </p:nvPr>
        </p:nvSpPr>
        <p:spPr/>
        <p:txBody>
          <a:bodyPr vert="horz" lIns="91440" tIns="45720" rIns="91440" bIns="45720" rtlCol="0" anchor="t">
            <a:normAutofit/>
          </a:bodyPr>
          <a:lstStyle/>
          <a:p>
            <a:r>
              <a:rPr lang="en-US" dirty="0">
                <a:ea typeface="+mn-lt"/>
                <a:cs typeface="+mn-lt"/>
              </a:rPr>
              <a:t>Work individually to review the components needed for the case study user sign-up form that are listed in the User input selection table.</a:t>
            </a:r>
            <a:endParaRPr lang="en-US" dirty="0">
              <a:cs typeface="Arial" panose="020B0604020202020204"/>
            </a:endParaRPr>
          </a:p>
          <a:p>
            <a:r>
              <a:rPr lang="en-US" dirty="0">
                <a:ea typeface="+mn-lt"/>
                <a:cs typeface="+mn-lt"/>
              </a:rPr>
              <a:t>Use the GOV.UK Design System website to find out the input type and security considerations for each input.</a:t>
            </a:r>
          </a:p>
          <a:p>
            <a:r>
              <a:rPr lang="en-US" dirty="0">
                <a:ea typeface="+mn-lt"/>
                <a:cs typeface="+mn-lt"/>
              </a:rPr>
              <a:t>Compare your answers with a peer and identify if there were any alternative choices available to you.</a:t>
            </a:r>
            <a:endParaRPr lang="en-US" dirty="0"/>
          </a:p>
          <a:p>
            <a:r>
              <a:rPr lang="en-US" dirty="0">
                <a:cs typeface="Arial"/>
              </a:rPr>
              <a:t>Justify your selection of component.</a:t>
            </a:r>
          </a:p>
          <a:p>
            <a:endParaRPr lang="en-US" dirty="0">
              <a:cs typeface="Arial"/>
            </a:endParaRPr>
          </a:p>
        </p:txBody>
      </p:sp>
    </p:spTree>
    <p:extLst>
      <p:ext uri="{BB962C8B-B14F-4D97-AF65-F5344CB8AC3E}">
        <p14:creationId xmlns:p14="http://schemas.microsoft.com/office/powerpoint/2010/main" val="30263528"/>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BA3F63-6B0A-6CD2-FBCA-433B714ED8A2}"/>
              </a:ext>
            </a:extLst>
          </p:cNvPr>
          <p:cNvSpPr>
            <a:spLocks noGrp="1"/>
          </p:cNvSpPr>
          <p:nvPr>
            <p:ph type="title"/>
          </p:nvPr>
        </p:nvSpPr>
        <p:spPr/>
        <p:txBody>
          <a:bodyPr/>
          <a:lstStyle/>
          <a:p>
            <a:r>
              <a:rPr lang="en-GB" b="1" dirty="0"/>
              <a:t>Complete table for selected components</a:t>
            </a:r>
          </a:p>
        </p:txBody>
      </p:sp>
      <p:sp>
        <p:nvSpPr>
          <p:cNvPr id="3" name="Content Placeholder 2">
            <a:extLst>
              <a:ext uri="{FF2B5EF4-FFF2-40B4-BE49-F238E27FC236}">
                <a16:creationId xmlns:a16="http://schemas.microsoft.com/office/drawing/2014/main" id="{3F2C85CC-791F-D86D-E0AC-49429574DE28}"/>
              </a:ext>
            </a:extLst>
          </p:cNvPr>
          <p:cNvSpPr>
            <a:spLocks noGrp="1"/>
          </p:cNvSpPr>
          <p:nvPr>
            <p:ph idx="1"/>
          </p:nvPr>
        </p:nvSpPr>
        <p:spPr>
          <a:xfrm>
            <a:off x="838200" y="1825625"/>
            <a:ext cx="10147300" cy="4351338"/>
          </a:xfrm>
        </p:spPr>
        <p:txBody>
          <a:bodyPr/>
          <a:lstStyle/>
          <a:p>
            <a:r>
              <a:rPr lang="en-GB" dirty="0"/>
              <a:t>Using your preferred list of components, complete the appropriate rows in the User input selection table.</a:t>
            </a:r>
          </a:p>
          <a:p>
            <a:r>
              <a:rPr lang="en-GB" dirty="0"/>
              <a:t>Justify your choice of component. </a:t>
            </a:r>
          </a:p>
        </p:txBody>
      </p:sp>
    </p:spTree>
    <p:extLst>
      <p:ext uri="{BB962C8B-B14F-4D97-AF65-F5344CB8AC3E}">
        <p14:creationId xmlns:p14="http://schemas.microsoft.com/office/powerpoint/2010/main" val="2518742873"/>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A7374-EE4E-0E5E-D56F-91B46670C8B8}"/>
              </a:ext>
            </a:extLst>
          </p:cNvPr>
          <p:cNvSpPr>
            <a:spLocks noGrp="1"/>
          </p:cNvSpPr>
          <p:nvPr>
            <p:ph type="title"/>
          </p:nvPr>
        </p:nvSpPr>
        <p:spPr/>
        <p:txBody>
          <a:bodyPr/>
          <a:lstStyle/>
          <a:p>
            <a:r>
              <a:rPr lang="en-GB" b="1" dirty="0"/>
              <a:t>Feedback</a:t>
            </a:r>
          </a:p>
        </p:txBody>
      </p:sp>
      <p:sp>
        <p:nvSpPr>
          <p:cNvPr id="3" name="Content Placeholder 2">
            <a:extLst>
              <a:ext uri="{FF2B5EF4-FFF2-40B4-BE49-F238E27FC236}">
                <a16:creationId xmlns:a16="http://schemas.microsoft.com/office/drawing/2014/main" id="{0BAF1B90-DC63-7BF4-C711-DF8828B145B5}"/>
              </a:ext>
            </a:extLst>
          </p:cNvPr>
          <p:cNvSpPr>
            <a:spLocks noGrp="1"/>
          </p:cNvSpPr>
          <p:nvPr>
            <p:ph idx="1"/>
          </p:nvPr>
        </p:nvSpPr>
        <p:spPr/>
        <p:txBody>
          <a:bodyPr/>
          <a:lstStyle/>
          <a:p>
            <a:pPr marL="0" indent="0">
              <a:buNone/>
            </a:pPr>
            <a:r>
              <a:rPr lang="en-GB" dirty="0"/>
              <a:t>Each pair to provide a comment on the previous activity.</a:t>
            </a:r>
          </a:p>
        </p:txBody>
      </p:sp>
    </p:spTree>
    <p:extLst>
      <p:ext uri="{BB962C8B-B14F-4D97-AF65-F5344CB8AC3E}">
        <p14:creationId xmlns:p14="http://schemas.microsoft.com/office/powerpoint/2010/main" val="2702614982"/>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A7374-EE4E-0E5E-D56F-91B46670C8B8}"/>
              </a:ext>
            </a:extLst>
          </p:cNvPr>
          <p:cNvSpPr>
            <a:spLocks noGrp="1"/>
          </p:cNvSpPr>
          <p:nvPr>
            <p:ph type="title"/>
          </p:nvPr>
        </p:nvSpPr>
        <p:spPr/>
        <p:txBody>
          <a:bodyPr/>
          <a:lstStyle/>
          <a:p>
            <a:r>
              <a:rPr lang="en-GB" b="1" dirty="0"/>
              <a:t>Independent activity</a:t>
            </a:r>
          </a:p>
        </p:txBody>
      </p:sp>
      <p:sp>
        <p:nvSpPr>
          <p:cNvPr id="3" name="Content Placeholder 2">
            <a:extLst>
              <a:ext uri="{FF2B5EF4-FFF2-40B4-BE49-F238E27FC236}">
                <a16:creationId xmlns:a16="http://schemas.microsoft.com/office/drawing/2014/main" id="{0BAF1B90-DC63-7BF4-C711-DF8828B145B5}"/>
              </a:ext>
            </a:extLst>
          </p:cNvPr>
          <p:cNvSpPr>
            <a:spLocks noGrp="1"/>
          </p:cNvSpPr>
          <p:nvPr>
            <p:ph idx="1"/>
          </p:nvPr>
        </p:nvSpPr>
        <p:spPr/>
        <p:txBody>
          <a:bodyPr vert="horz" lIns="91440" tIns="45720" rIns="91440" bIns="45720" rtlCol="0" anchor="t">
            <a:normAutofit/>
          </a:bodyPr>
          <a:lstStyle/>
          <a:p>
            <a:pPr marL="457200" indent="-457200"/>
            <a:r>
              <a:rPr lang="en-GB" dirty="0"/>
              <a:t>Individually, visit the provider website.</a:t>
            </a:r>
            <a:endParaRPr lang="en-US" dirty="0">
              <a:cs typeface="Arial" panose="020B0604020202020204"/>
            </a:endParaRPr>
          </a:p>
          <a:p>
            <a:pPr marL="457200" indent="-457200"/>
            <a:r>
              <a:rPr lang="en-GB" dirty="0"/>
              <a:t>Navigate to the application form for your course.</a:t>
            </a:r>
            <a:endParaRPr lang="en-GB" dirty="0">
              <a:cs typeface="Arial" panose="020B0604020202020204"/>
            </a:endParaRPr>
          </a:p>
          <a:p>
            <a:pPr marL="457200" indent="-457200"/>
            <a:r>
              <a:rPr lang="en-GB" dirty="0"/>
              <a:t>Identify one improvement the provider could make and review it using the Provider application form review template.</a:t>
            </a:r>
            <a:endParaRPr lang="en-GB" dirty="0">
              <a:cs typeface="Arial" panose="020B0604020202020204"/>
            </a:endParaRPr>
          </a:p>
          <a:p>
            <a:pPr marL="457200" indent="-457200"/>
            <a:r>
              <a:rPr lang="en-GB" dirty="0"/>
              <a:t>Hand in completed form.</a:t>
            </a:r>
            <a:endParaRPr lang="en-GB" dirty="0">
              <a:cs typeface="Arial" panose="020B0604020202020204"/>
            </a:endParaRPr>
          </a:p>
        </p:txBody>
      </p:sp>
    </p:spTree>
    <p:extLst>
      <p:ext uri="{BB962C8B-B14F-4D97-AF65-F5344CB8AC3E}">
        <p14:creationId xmlns:p14="http://schemas.microsoft.com/office/powerpoint/2010/main" val="3041538640"/>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7CD747-B080-8FBB-0FD0-0AB672C7FA42}"/>
              </a:ext>
            </a:extLst>
          </p:cNvPr>
          <p:cNvSpPr>
            <a:spLocks noGrp="1"/>
          </p:cNvSpPr>
          <p:nvPr>
            <p:ph type="title"/>
          </p:nvPr>
        </p:nvSpPr>
        <p:spPr/>
        <p:txBody>
          <a:bodyPr/>
          <a:lstStyle/>
          <a:p>
            <a:r>
              <a:rPr lang="en-US" b="1" dirty="0">
                <a:cs typeface="Arial"/>
              </a:rPr>
              <a:t>Summary</a:t>
            </a:r>
            <a:endParaRPr lang="en-US" dirty="0"/>
          </a:p>
        </p:txBody>
      </p:sp>
      <p:sp>
        <p:nvSpPr>
          <p:cNvPr id="3" name="Content Placeholder 2">
            <a:extLst>
              <a:ext uri="{FF2B5EF4-FFF2-40B4-BE49-F238E27FC236}">
                <a16:creationId xmlns:a16="http://schemas.microsoft.com/office/drawing/2014/main" id="{5E4A0AD4-7378-6DAF-2C49-D4D79D754CFB}"/>
              </a:ext>
            </a:extLst>
          </p:cNvPr>
          <p:cNvSpPr>
            <a:spLocks noGrp="1"/>
          </p:cNvSpPr>
          <p:nvPr>
            <p:ph idx="1"/>
          </p:nvPr>
        </p:nvSpPr>
        <p:spPr/>
        <p:txBody>
          <a:bodyPr vert="horz" lIns="91440" tIns="45720" rIns="91440" bIns="45720" rtlCol="0" anchor="t">
            <a:normAutofit/>
          </a:bodyPr>
          <a:lstStyle/>
          <a:p>
            <a:pPr marL="0" indent="0">
              <a:buNone/>
            </a:pPr>
            <a:r>
              <a:rPr lang="en-US" dirty="0"/>
              <a:t>Recap of key concepts from the lesson.</a:t>
            </a:r>
          </a:p>
          <a:p>
            <a:pPr marL="0" indent="0">
              <a:buNone/>
            </a:pPr>
            <a:endParaRPr lang="en-US" dirty="0"/>
          </a:p>
        </p:txBody>
      </p:sp>
    </p:spTree>
    <p:extLst>
      <p:ext uri="{BB962C8B-B14F-4D97-AF65-F5344CB8AC3E}">
        <p14:creationId xmlns:p14="http://schemas.microsoft.com/office/powerpoint/2010/main" val="4174054606"/>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sz="9000" dirty="0">
                <a:cs typeface="Arial" panose="020B0604020202020204" pitchFamily="34" charset="0"/>
              </a:rPr>
              <a:t>10</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normAutofit/>
          </a:bodyPr>
          <a:lstStyle/>
          <a:p>
            <a:r>
              <a:rPr lang="en-US" sz="4000" b="0" dirty="0">
                <a:latin typeface="Arial" panose="020B0604020202020204" pitchFamily="34" charset="0"/>
                <a:cs typeface="Arial" panose="020B0604020202020204" pitchFamily="34" charset="0"/>
              </a:rPr>
              <a:t>Security considerations</a:t>
            </a:r>
          </a:p>
        </p:txBody>
      </p:sp>
    </p:spTree>
    <p:extLst>
      <p:ext uri="{BB962C8B-B14F-4D97-AF65-F5344CB8AC3E}">
        <p14:creationId xmlns:p14="http://schemas.microsoft.com/office/powerpoint/2010/main" val="2298204294"/>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F63C93-C698-6CD1-DC83-9275E41BBE1E}"/>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62EA5707-63F2-101C-9C21-A3302F5C9635}"/>
              </a:ext>
            </a:extLst>
          </p:cNvPr>
          <p:cNvSpPr>
            <a:spLocks noGrp="1"/>
          </p:cNvSpPr>
          <p:nvPr>
            <p:ph type="ctrTitle"/>
          </p:nvPr>
        </p:nvSpPr>
        <p:spPr/>
        <p:txBody>
          <a:bodyPr>
            <a:normAutofit/>
          </a:bodyPr>
          <a:lstStyle/>
          <a:p>
            <a:r>
              <a:rPr lang="en-GB" b="1" dirty="0"/>
              <a:t>Security considerations</a:t>
            </a:r>
            <a:endParaRPr b="1" dirty="0"/>
          </a:p>
        </p:txBody>
      </p:sp>
      <p:sp>
        <p:nvSpPr>
          <p:cNvPr id="3" name="Content Placeholder">
            <a:extLst>
              <a:ext uri="{FF2B5EF4-FFF2-40B4-BE49-F238E27FC236}">
                <a16:creationId xmlns:a16="http://schemas.microsoft.com/office/drawing/2014/main" id="{60BCEFE1-ED04-592B-581C-1DF1FCF37815}"/>
              </a:ext>
            </a:extLst>
          </p:cNvPr>
          <p:cNvSpPr>
            <a:spLocks noGrp="1"/>
          </p:cNvSpPr>
          <p:nvPr>
            <p:ph idx="1"/>
          </p:nvPr>
        </p:nvSpPr>
        <p:spPr/>
        <p:txBody>
          <a:bodyPr vert="horz" lIns="91440" tIns="45720" rIns="91440" bIns="45720" rtlCol="0" anchor="t">
            <a:normAutofit/>
          </a:bodyPr>
          <a:lstStyle/>
          <a:p>
            <a:pPr marL="0" indent="0">
              <a:buNone/>
            </a:pPr>
            <a:r>
              <a:rPr lang="en-US" dirty="0"/>
              <a:t>By the end of this session, you will be able to:</a:t>
            </a:r>
            <a:endParaRPr lang="en-US" dirty="0">
              <a:highlight>
                <a:srgbClr val="FFFF00"/>
              </a:highlight>
            </a:endParaRPr>
          </a:p>
          <a:p>
            <a:pPr marL="457200" indent="-457200"/>
            <a:r>
              <a:rPr lang="en-US" dirty="0">
                <a:cs typeface="Arial"/>
              </a:rPr>
              <a:t>identify security concerns</a:t>
            </a:r>
          </a:p>
          <a:p>
            <a:pPr marL="457200" indent="-457200"/>
            <a:r>
              <a:rPr lang="en-US" dirty="0">
                <a:cs typeface="Arial"/>
              </a:rPr>
              <a:t>justify those concerns to the project manager</a:t>
            </a:r>
          </a:p>
          <a:p>
            <a:pPr marL="457200" indent="-457200"/>
            <a:r>
              <a:rPr lang="en-US" dirty="0">
                <a:cs typeface="Arial"/>
              </a:rPr>
              <a:t>suggest mitigations.</a:t>
            </a:r>
          </a:p>
        </p:txBody>
      </p:sp>
    </p:spTree>
    <p:extLst>
      <p:ext uri="{BB962C8B-B14F-4D97-AF65-F5344CB8AC3E}">
        <p14:creationId xmlns:p14="http://schemas.microsoft.com/office/powerpoint/2010/main" val="1465722644"/>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298474-C838-7AEE-A48B-CA628A39E93F}"/>
              </a:ext>
            </a:extLst>
          </p:cNvPr>
          <p:cNvSpPr>
            <a:spLocks noGrp="1"/>
          </p:cNvSpPr>
          <p:nvPr>
            <p:ph type="title"/>
          </p:nvPr>
        </p:nvSpPr>
        <p:spPr/>
        <p:txBody>
          <a:bodyPr/>
          <a:lstStyle/>
          <a:p>
            <a:r>
              <a:rPr lang="en-US" b="1" dirty="0">
                <a:cs typeface="Arial"/>
              </a:rPr>
              <a:t>Group activity</a:t>
            </a:r>
            <a:endParaRPr lang="en-US" dirty="0">
              <a:cs typeface="Arial"/>
            </a:endParaRPr>
          </a:p>
        </p:txBody>
      </p:sp>
      <p:sp>
        <p:nvSpPr>
          <p:cNvPr id="3" name="Content Placeholder 2">
            <a:extLst>
              <a:ext uri="{FF2B5EF4-FFF2-40B4-BE49-F238E27FC236}">
                <a16:creationId xmlns:a16="http://schemas.microsoft.com/office/drawing/2014/main" id="{23648A51-4186-E796-68A3-FCC3D3F49C89}"/>
              </a:ext>
            </a:extLst>
          </p:cNvPr>
          <p:cNvSpPr>
            <a:spLocks noGrp="1"/>
          </p:cNvSpPr>
          <p:nvPr>
            <p:ph idx="1"/>
          </p:nvPr>
        </p:nvSpPr>
        <p:spPr/>
        <p:txBody>
          <a:bodyPr vert="horz" lIns="91440" tIns="45720" rIns="91440" bIns="45720" rtlCol="0" anchor="t">
            <a:normAutofit/>
          </a:bodyPr>
          <a:lstStyle/>
          <a:p>
            <a:r>
              <a:rPr lang="en-US" dirty="0">
                <a:cs typeface="Arial"/>
              </a:rPr>
              <a:t>In groups, </a:t>
            </a:r>
            <a:r>
              <a:rPr lang="en-GB" dirty="0">
                <a:cs typeface="Arial"/>
              </a:rPr>
              <a:t>analyse</a:t>
            </a:r>
            <a:r>
              <a:rPr lang="en-US" dirty="0">
                <a:cs typeface="Arial"/>
              </a:rPr>
              <a:t> the article on software vulnerabilities and identify which may apply to the case study or the planned application.</a:t>
            </a:r>
          </a:p>
          <a:p>
            <a:r>
              <a:rPr lang="en-US" dirty="0">
                <a:cs typeface="Arial"/>
              </a:rPr>
              <a:t>Discuss with the class.</a:t>
            </a:r>
            <a:endParaRPr lang="en-US" dirty="0"/>
          </a:p>
          <a:p>
            <a:pPr marL="0" indent="0">
              <a:buNone/>
            </a:pPr>
            <a:endParaRPr lang="en-US" dirty="0"/>
          </a:p>
          <a:p>
            <a:endParaRPr lang="en-US" dirty="0">
              <a:cs typeface="Arial"/>
            </a:endParaRPr>
          </a:p>
        </p:txBody>
      </p:sp>
    </p:spTree>
    <p:extLst>
      <p:ext uri="{BB962C8B-B14F-4D97-AF65-F5344CB8AC3E}">
        <p14:creationId xmlns:p14="http://schemas.microsoft.com/office/powerpoint/2010/main" val="3297133838"/>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A7374-EE4E-0E5E-D56F-91B46670C8B8}"/>
              </a:ext>
            </a:extLst>
          </p:cNvPr>
          <p:cNvSpPr>
            <a:spLocks noGrp="1"/>
          </p:cNvSpPr>
          <p:nvPr>
            <p:ph type="title"/>
          </p:nvPr>
        </p:nvSpPr>
        <p:spPr/>
        <p:txBody>
          <a:bodyPr/>
          <a:lstStyle/>
          <a:p>
            <a:r>
              <a:rPr lang="en-GB" b="1" dirty="0"/>
              <a:t>Feedback</a:t>
            </a:r>
          </a:p>
        </p:txBody>
      </p:sp>
      <p:sp>
        <p:nvSpPr>
          <p:cNvPr id="3" name="Content Placeholder 2">
            <a:extLst>
              <a:ext uri="{FF2B5EF4-FFF2-40B4-BE49-F238E27FC236}">
                <a16:creationId xmlns:a16="http://schemas.microsoft.com/office/drawing/2014/main" id="{0BAF1B90-DC63-7BF4-C711-DF8828B145B5}"/>
              </a:ext>
            </a:extLst>
          </p:cNvPr>
          <p:cNvSpPr>
            <a:spLocks noGrp="1"/>
          </p:cNvSpPr>
          <p:nvPr>
            <p:ph idx="1"/>
          </p:nvPr>
        </p:nvSpPr>
        <p:spPr/>
        <p:txBody>
          <a:bodyPr/>
          <a:lstStyle/>
          <a:p>
            <a:pPr marL="0" indent="0">
              <a:buNone/>
            </a:pPr>
            <a:r>
              <a:rPr lang="en-GB" dirty="0"/>
              <a:t>Each group to provide a comment on the previous activity.</a:t>
            </a:r>
          </a:p>
        </p:txBody>
      </p:sp>
    </p:spTree>
    <p:extLst>
      <p:ext uri="{BB962C8B-B14F-4D97-AF65-F5344CB8AC3E}">
        <p14:creationId xmlns:p14="http://schemas.microsoft.com/office/powerpoint/2010/main" val="35649898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ctrTitle"/>
          </p:nvPr>
        </p:nvSpPr>
        <p:spPr/>
        <p:txBody>
          <a:bodyPr/>
          <a:lstStyle/>
          <a:p>
            <a:r>
              <a:rPr lang="en-US" b="1" dirty="0"/>
              <a:t>Summary and exit ticket</a:t>
            </a:r>
          </a:p>
        </p:txBody>
      </p:sp>
      <p:sp>
        <p:nvSpPr>
          <p:cNvPr id="3" name="Content Placeholder"/>
          <p:cNvSpPr>
            <a:spLocks noGrp="1"/>
          </p:cNvSpPr>
          <p:nvPr>
            <p:ph idx="1"/>
          </p:nvPr>
        </p:nvSpPr>
        <p:spPr/>
        <p:txBody>
          <a:bodyPr/>
          <a:lstStyle/>
          <a:p>
            <a:pPr marL="0" lvl="0" indent="0">
              <a:buNone/>
            </a:pPr>
            <a:r>
              <a:rPr lang="en-US" dirty="0"/>
              <a:t>Recap of key concepts from the lesson.</a:t>
            </a:r>
          </a:p>
          <a:p>
            <a:pPr marL="0" lvl="0" indent="0">
              <a:buNone/>
            </a:pPr>
            <a:endParaRPr lang="en-US" b="1" dirty="0"/>
          </a:p>
          <a:p>
            <a:pPr marL="0" lvl="0" indent="0">
              <a:buNone/>
            </a:pPr>
            <a:r>
              <a:rPr lang="en-US" b="1" dirty="0"/>
              <a:t>Exit ticket: </a:t>
            </a:r>
          </a:p>
          <a:p>
            <a:r>
              <a:rPr lang="en-US" dirty="0"/>
              <a:t>On a sticky note, w</a:t>
            </a:r>
            <a:r>
              <a:rPr lang="en-GB" b="0" i="0" dirty="0">
                <a:solidFill>
                  <a:srgbClr val="000000"/>
                </a:solidFill>
                <a:effectLst/>
                <a:latin typeface="Arial" panose="020B0604020202020204" pitchFamily="34" charset="0"/>
              </a:rPr>
              <a:t>rite the concept you think is most critical and why. </a:t>
            </a:r>
          </a:p>
          <a:p>
            <a:r>
              <a:rPr lang="en-GB" b="0" i="0" dirty="0">
                <a:solidFill>
                  <a:srgbClr val="000000"/>
                </a:solidFill>
                <a:effectLst/>
                <a:latin typeface="Arial" panose="020B0604020202020204" pitchFamily="34" charset="0"/>
              </a:rPr>
              <a:t>Put it on the board.  </a:t>
            </a:r>
            <a:endParaRPr lang="en-US" dirty="0"/>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6A472-A44A-554A-B0BF-9121F6F8020B}"/>
              </a:ext>
            </a:extLst>
          </p:cNvPr>
          <p:cNvSpPr>
            <a:spLocks noGrp="1"/>
          </p:cNvSpPr>
          <p:nvPr>
            <p:ph type="title"/>
          </p:nvPr>
        </p:nvSpPr>
        <p:spPr/>
        <p:txBody>
          <a:bodyPr/>
          <a:lstStyle/>
          <a:p>
            <a:r>
              <a:rPr lang="en-GB" b="1" dirty="0">
                <a:cs typeface="Arial"/>
              </a:rPr>
              <a:t>Pair activity</a:t>
            </a:r>
            <a:endParaRPr lang="en-GB" dirty="0"/>
          </a:p>
        </p:txBody>
      </p:sp>
      <p:sp>
        <p:nvSpPr>
          <p:cNvPr id="3" name="Content Placeholder 2">
            <a:extLst>
              <a:ext uri="{FF2B5EF4-FFF2-40B4-BE49-F238E27FC236}">
                <a16:creationId xmlns:a16="http://schemas.microsoft.com/office/drawing/2014/main" id="{880CAF79-8587-8651-A1B4-6C8DE980434C}"/>
              </a:ext>
            </a:extLst>
          </p:cNvPr>
          <p:cNvSpPr>
            <a:spLocks noGrp="1"/>
          </p:cNvSpPr>
          <p:nvPr>
            <p:ph idx="1"/>
          </p:nvPr>
        </p:nvSpPr>
        <p:spPr>
          <a:xfrm>
            <a:off x="838200" y="1825625"/>
            <a:ext cx="10109200" cy="4351338"/>
          </a:xfrm>
        </p:spPr>
        <p:txBody>
          <a:bodyPr vert="horz" lIns="91440" tIns="45720" rIns="91440" bIns="45720" rtlCol="0" anchor="t">
            <a:normAutofit/>
          </a:bodyPr>
          <a:lstStyle/>
          <a:p>
            <a:r>
              <a:rPr lang="en-GB" dirty="0">
                <a:cs typeface="Arial"/>
              </a:rPr>
              <a:t>Analyse a feature from the case study and outline a security checklist for ensuring its integrity.</a:t>
            </a:r>
          </a:p>
          <a:p>
            <a:r>
              <a:rPr lang="en-GB" dirty="0">
                <a:cs typeface="Arial"/>
              </a:rPr>
              <a:t>R</a:t>
            </a:r>
            <a:r>
              <a:rPr lang="en-GB" dirty="0">
                <a:ea typeface="+mn-lt"/>
                <a:cs typeface="+mn-lt"/>
              </a:rPr>
              <a:t>eflect on the impact of an insecure application on both the organisation and users.</a:t>
            </a:r>
            <a:endParaRPr lang="en-GB" dirty="0">
              <a:cs typeface="Arial"/>
            </a:endParaRPr>
          </a:p>
        </p:txBody>
      </p:sp>
    </p:spTree>
    <p:extLst>
      <p:ext uri="{BB962C8B-B14F-4D97-AF65-F5344CB8AC3E}">
        <p14:creationId xmlns:p14="http://schemas.microsoft.com/office/powerpoint/2010/main" val="1841081336"/>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A7374-EE4E-0E5E-D56F-91B46670C8B8}"/>
              </a:ext>
            </a:extLst>
          </p:cNvPr>
          <p:cNvSpPr>
            <a:spLocks noGrp="1"/>
          </p:cNvSpPr>
          <p:nvPr>
            <p:ph type="title"/>
          </p:nvPr>
        </p:nvSpPr>
        <p:spPr/>
        <p:txBody>
          <a:bodyPr/>
          <a:lstStyle/>
          <a:p>
            <a:r>
              <a:rPr lang="en-GB" b="1" dirty="0"/>
              <a:t>Feedback</a:t>
            </a:r>
          </a:p>
        </p:txBody>
      </p:sp>
      <p:sp>
        <p:nvSpPr>
          <p:cNvPr id="3" name="Content Placeholder 2">
            <a:extLst>
              <a:ext uri="{FF2B5EF4-FFF2-40B4-BE49-F238E27FC236}">
                <a16:creationId xmlns:a16="http://schemas.microsoft.com/office/drawing/2014/main" id="{0BAF1B90-DC63-7BF4-C711-DF8828B145B5}"/>
              </a:ext>
            </a:extLst>
          </p:cNvPr>
          <p:cNvSpPr>
            <a:spLocks noGrp="1"/>
          </p:cNvSpPr>
          <p:nvPr>
            <p:ph idx="1"/>
          </p:nvPr>
        </p:nvSpPr>
        <p:spPr/>
        <p:txBody>
          <a:bodyPr/>
          <a:lstStyle/>
          <a:p>
            <a:pPr marL="0" indent="0">
              <a:buNone/>
            </a:pPr>
            <a:r>
              <a:rPr lang="en-GB" dirty="0"/>
              <a:t>Each group to provide a comment on the previous activity.</a:t>
            </a:r>
          </a:p>
        </p:txBody>
      </p:sp>
    </p:spTree>
    <p:extLst>
      <p:ext uri="{BB962C8B-B14F-4D97-AF65-F5344CB8AC3E}">
        <p14:creationId xmlns:p14="http://schemas.microsoft.com/office/powerpoint/2010/main" val="355568342"/>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2A4C9-7546-8622-6A0E-32A56F4BD19C}"/>
              </a:ext>
            </a:extLst>
          </p:cNvPr>
          <p:cNvSpPr>
            <a:spLocks noGrp="1"/>
          </p:cNvSpPr>
          <p:nvPr>
            <p:ph type="title"/>
          </p:nvPr>
        </p:nvSpPr>
        <p:spPr/>
        <p:txBody>
          <a:bodyPr/>
          <a:lstStyle/>
          <a:p>
            <a:r>
              <a:rPr lang="en-US" b="1" dirty="0">
                <a:cs typeface="Arial"/>
              </a:rPr>
              <a:t>Independent activity</a:t>
            </a:r>
          </a:p>
        </p:txBody>
      </p:sp>
      <p:sp>
        <p:nvSpPr>
          <p:cNvPr id="3" name="Content Placeholder 2">
            <a:extLst>
              <a:ext uri="{FF2B5EF4-FFF2-40B4-BE49-F238E27FC236}">
                <a16:creationId xmlns:a16="http://schemas.microsoft.com/office/drawing/2014/main" id="{350BD070-B1D0-0B8B-DCF7-6F696F269CD1}"/>
              </a:ext>
            </a:extLst>
          </p:cNvPr>
          <p:cNvSpPr>
            <a:spLocks noGrp="1"/>
          </p:cNvSpPr>
          <p:nvPr>
            <p:ph idx="1"/>
          </p:nvPr>
        </p:nvSpPr>
        <p:spPr/>
        <p:txBody>
          <a:bodyPr vert="horz" lIns="91440" tIns="45720" rIns="91440" bIns="45720" rtlCol="0" anchor="t">
            <a:normAutofit/>
          </a:bodyPr>
          <a:lstStyle/>
          <a:p>
            <a:pPr marL="0" indent="0">
              <a:buNone/>
            </a:pPr>
            <a:r>
              <a:rPr lang="en-US" dirty="0">
                <a:cs typeface="Arial"/>
              </a:rPr>
              <a:t>Write an email to the project manager (teacher) explaining your security concerns with justifications and ideas on how to mitigate them.</a:t>
            </a:r>
          </a:p>
        </p:txBody>
      </p:sp>
    </p:spTree>
    <p:extLst>
      <p:ext uri="{BB962C8B-B14F-4D97-AF65-F5344CB8AC3E}">
        <p14:creationId xmlns:p14="http://schemas.microsoft.com/office/powerpoint/2010/main" val="1860369856"/>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7CD747-B080-8FBB-0FD0-0AB672C7FA42}"/>
              </a:ext>
            </a:extLst>
          </p:cNvPr>
          <p:cNvSpPr>
            <a:spLocks noGrp="1"/>
          </p:cNvSpPr>
          <p:nvPr>
            <p:ph type="title"/>
          </p:nvPr>
        </p:nvSpPr>
        <p:spPr/>
        <p:txBody>
          <a:bodyPr/>
          <a:lstStyle/>
          <a:p>
            <a:r>
              <a:rPr lang="en-US" b="1" dirty="0">
                <a:cs typeface="Arial"/>
              </a:rPr>
              <a:t>Summary</a:t>
            </a:r>
            <a:endParaRPr lang="en-US" dirty="0"/>
          </a:p>
        </p:txBody>
      </p:sp>
      <p:sp>
        <p:nvSpPr>
          <p:cNvPr id="3" name="Content Placeholder 2">
            <a:extLst>
              <a:ext uri="{FF2B5EF4-FFF2-40B4-BE49-F238E27FC236}">
                <a16:creationId xmlns:a16="http://schemas.microsoft.com/office/drawing/2014/main" id="{5E4A0AD4-7378-6DAF-2C49-D4D79D754CFB}"/>
              </a:ext>
            </a:extLst>
          </p:cNvPr>
          <p:cNvSpPr>
            <a:spLocks noGrp="1"/>
          </p:cNvSpPr>
          <p:nvPr>
            <p:ph idx="1"/>
          </p:nvPr>
        </p:nvSpPr>
        <p:spPr/>
        <p:txBody>
          <a:bodyPr vert="horz" lIns="91440" tIns="45720" rIns="91440" bIns="45720" rtlCol="0" anchor="t">
            <a:normAutofit/>
          </a:bodyPr>
          <a:lstStyle/>
          <a:p>
            <a:pPr marL="0" indent="0">
              <a:buNone/>
            </a:pPr>
            <a:r>
              <a:rPr lang="en-US" dirty="0"/>
              <a:t>Recap of key concepts from the lesson.</a:t>
            </a:r>
          </a:p>
          <a:p>
            <a:endParaRPr lang="en-US" dirty="0"/>
          </a:p>
        </p:txBody>
      </p:sp>
    </p:spTree>
    <p:extLst>
      <p:ext uri="{BB962C8B-B14F-4D97-AF65-F5344CB8AC3E}">
        <p14:creationId xmlns:p14="http://schemas.microsoft.com/office/powerpoint/2010/main" val="702632609"/>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sz="9000" dirty="0">
                <a:cs typeface="Arial" panose="020B0604020202020204" pitchFamily="34" charset="0"/>
              </a:rPr>
              <a:t>11</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normAutofit/>
          </a:bodyPr>
          <a:lstStyle/>
          <a:p>
            <a:r>
              <a:rPr lang="en-US" sz="4000" b="0" dirty="0">
                <a:latin typeface="Arial" panose="020B0604020202020204" pitchFamily="34" charset="0"/>
                <a:cs typeface="Arial" panose="020B0604020202020204" pitchFamily="34" charset="0"/>
              </a:rPr>
              <a:t>Preparing a presentation</a:t>
            </a:r>
          </a:p>
        </p:txBody>
      </p:sp>
    </p:spTree>
    <p:extLst>
      <p:ext uri="{BB962C8B-B14F-4D97-AF65-F5344CB8AC3E}">
        <p14:creationId xmlns:p14="http://schemas.microsoft.com/office/powerpoint/2010/main" val="392027109"/>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F63C93-C698-6CD1-DC83-9275E41BBE1E}"/>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62EA5707-63F2-101C-9C21-A3302F5C9635}"/>
              </a:ext>
            </a:extLst>
          </p:cNvPr>
          <p:cNvSpPr>
            <a:spLocks noGrp="1"/>
          </p:cNvSpPr>
          <p:nvPr>
            <p:ph type="title"/>
          </p:nvPr>
        </p:nvSpPr>
        <p:spPr/>
        <p:txBody>
          <a:bodyPr>
            <a:normAutofit/>
          </a:bodyPr>
          <a:lstStyle/>
          <a:p>
            <a:r>
              <a:rPr lang="en-GB" b="1" dirty="0"/>
              <a:t>Preparing a presentation</a:t>
            </a:r>
            <a:endParaRPr b="1" dirty="0"/>
          </a:p>
        </p:txBody>
      </p:sp>
      <p:sp>
        <p:nvSpPr>
          <p:cNvPr id="3" name="Content Placeholder">
            <a:extLst>
              <a:ext uri="{FF2B5EF4-FFF2-40B4-BE49-F238E27FC236}">
                <a16:creationId xmlns:a16="http://schemas.microsoft.com/office/drawing/2014/main" id="{60BCEFE1-ED04-592B-581C-1DF1FCF37815}"/>
              </a:ext>
            </a:extLst>
          </p:cNvPr>
          <p:cNvSpPr>
            <a:spLocks noGrp="1"/>
          </p:cNvSpPr>
          <p:nvPr>
            <p:ph idx="1"/>
          </p:nvPr>
        </p:nvSpPr>
        <p:spPr/>
        <p:txBody>
          <a:bodyPr vert="horz" lIns="91440" tIns="45720" rIns="91440" bIns="45720" rtlCol="0" anchor="t">
            <a:normAutofit/>
          </a:bodyPr>
          <a:lstStyle/>
          <a:p>
            <a:pPr marL="0" indent="0">
              <a:buNone/>
            </a:pPr>
            <a:r>
              <a:rPr lang="en-US" dirty="0"/>
              <a:t>By the end of this session, you will be able design and create a presentation that will engage and interest the audience.</a:t>
            </a:r>
            <a:endParaRPr lang="en-US" dirty="0">
              <a:highlight>
                <a:srgbClr val="FFFF00"/>
              </a:highlight>
              <a:cs typeface="Arial"/>
            </a:endParaRPr>
          </a:p>
        </p:txBody>
      </p:sp>
    </p:spTree>
    <p:extLst>
      <p:ext uri="{BB962C8B-B14F-4D97-AF65-F5344CB8AC3E}">
        <p14:creationId xmlns:p14="http://schemas.microsoft.com/office/powerpoint/2010/main" val="4175853504"/>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298474-C838-7AEE-A48B-CA628A39E93F}"/>
              </a:ext>
            </a:extLst>
          </p:cNvPr>
          <p:cNvSpPr>
            <a:spLocks noGrp="1"/>
          </p:cNvSpPr>
          <p:nvPr>
            <p:ph type="title"/>
          </p:nvPr>
        </p:nvSpPr>
        <p:spPr/>
        <p:txBody>
          <a:bodyPr/>
          <a:lstStyle/>
          <a:p>
            <a:r>
              <a:rPr lang="en-US" b="1" dirty="0">
                <a:cs typeface="Arial"/>
              </a:rPr>
              <a:t>Group activity</a:t>
            </a:r>
            <a:endParaRPr lang="en-US" dirty="0">
              <a:cs typeface="Arial"/>
            </a:endParaRPr>
          </a:p>
        </p:txBody>
      </p:sp>
      <p:sp>
        <p:nvSpPr>
          <p:cNvPr id="3" name="Content Placeholder 2">
            <a:extLst>
              <a:ext uri="{FF2B5EF4-FFF2-40B4-BE49-F238E27FC236}">
                <a16:creationId xmlns:a16="http://schemas.microsoft.com/office/drawing/2014/main" id="{23648A51-4186-E796-68A3-FCC3D3F49C89}"/>
              </a:ext>
            </a:extLst>
          </p:cNvPr>
          <p:cNvSpPr>
            <a:spLocks noGrp="1"/>
          </p:cNvSpPr>
          <p:nvPr>
            <p:ph idx="1"/>
          </p:nvPr>
        </p:nvSpPr>
        <p:spPr/>
        <p:txBody>
          <a:bodyPr vert="horz" lIns="91440" tIns="45720" rIns="91440" bIns="45720" rtlCol="0" anchor="t">
            <a:normAutofit/>
          </a:bodyPr>
          <a:lstStyle/>
          <a:p>
            <a:r>
              <a:rPr lang="en-US" dirty="0">
                <a:cs typeface="Arial"/>
              </a:rPr>
              <a:t>Discuss the key characteristics of a successful presentation.</a:t>
            </a:r>
          </a:p>
          <a:p>
            <a:r>
              <a:rPr lang="en-US" dirty="0">
                <a:cs typeface="Arial"/>
              </a:rPr>
              <a:t>Share ideas with the class.</a:t>
            </a:r>
            <a:endParaRPr lang="en-US" dirty="0"/>
          </a:p>
        </p:txBody>
      </p:sp>
    </p:spTree>
    <p:extLst>
      <p:ext uri="{BB962C8B-B14F-4D97-AF65-F5344CB8AC3E}">
        <p14:creationId xmlns:p14="http://schemas.microsoft.com/office/powerpoint/2010/main" val="3589908716"/>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A7374-EE4E-0E5E-D56F-91B46670C8B8}"/>
              </a:ext>
            </a:extLst>
          </p:cNvPr>
          <p:cNvSpPr>
            <a:spLocks noGrp="1"/>
          </p:cNvSpPr>
          <p:nvPr>
            <p:ph type="title"/>
          </p:nvPr>
        </p:nvSpPr>
        <p:spPr/>
        <p:txBody>
          <a:bodyPr/>
          <a:lstStyle/>
          <a:p>
            <a:r>
              <a:rPr lang="en-GB" b="1" dirty="0"/>
              <a:t>Video: “How to avoid death by PowerPoint”</a:t>
            </a:r>
          </a:p>
        </p:txBody>
      </p:sp>
      <p:pic>
        <p:nvPicPr>
          <p:cNvPr id="4" name="Online Media 3" descr="Click to watch: How to avoid death By PowerPoint | David JP Phillips | TEDxStockholmSalon">
            <a:hlinkClick r:id="" action="ppaction://media"/>
            <a:extLst>
              <a:ext uri="{FF2B5EF4-FFF2-40B4-BE49-F238E27FC236}">
                <a16:creationId xmlns:a16="http://schemas.microsoft.com/office/drawing/2014/main" id="{0EE51311-85C2-FE9A-B93F-0180BD1FF851}"/>
              </a:ext>
            </a:extLst>
          </p:cNvPr>
          <p:cNvPicPr>
            <a:picLocks noGrp="1" noRot="1" noChangeAspect="1"/>
          </p:cNvPicPr>
          <p:nvPr>
            <p:ph idx="1"/>
            <a:videoFile r:link="rId1"/>
          </p:nvPr>
        </p:nvPicPr>
        <p:blipFill>
          <a:blip r:embed="rId4"/>
          <a:stretch>
            <a:fillRect/>
          </a:stretch>
        </p:blipFill>
        <p:spPr>
          <a:xfrm>
            <a:off x="2246313" y="1827213"/>
            <a:ext cx="7696200" cy="4348162"/>
          </a:xfrm>
        </p:spPr>
      </p:pic>
    </p:spTree>
    <p:extLst>
      <p:ext uri="{BB962C8B-B14F-4D97-AF65-F5344CB8AC3E}">
        <p14:creationId xmlns:p14="http://schemas.microsoft.com/office/powerpoint/2010/main" val="1754581397"/>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6A472-A44A-554A-B0BF-9121F6F8020B}"/>
              </a:ext>
            </a:extLst>
          </p:cNvPr>
          <p:cNvSpPr>
            <a:spLocks noGrp="1"/>
          </p:cNvSpPr>
          <p:nvPr>
            <p:ph type="title"/>
          </p:nvPr>
        </p:nvSpPr>
        <p:spPr/>
        <p:txBody>
          <a:bodyPr/>
          <a:lstStyle/>
          <a:p>
            <a:r>
              <a:rPr lang="en-GB" b="1" dirty="0">
                <a:cs typeface="Arial"/>
              </a:rPr>
              <a:t>Group activity</a:t>
            </a:r>
            <a:endParaRPr lang="en-GB" dirty="0"/>
          </a:p>
        </p:txBody>
      </p:sp>
      <p:sp>
        <p:nvSpPr>
          <p:cNvPr id="3" name="Content Placeholder 2">
            <a:extLst>
              <a:ext uri="{FF2B5EF4-FFF2-40B4-BE49-F238E27FC236}">
                <a16:creationId xmlns:a16="http://schemas.microsoft.com/office/drawing/2014/main" id="{880CAF79-8587-8651-A1B4-6C8DE980434C}"/>
              </a:ext>
            </a:extLst>
          </p:cNvPr>
          <p:cNvSpPr>
            <a:spLocks noGrp="1"/>
          </p:cNvSpPr>
          <p:nvPr>
            <p:ph idx="1"/>
          </p:nvPr>
        </p:nvSpPr>
        <p:spPr/>
        <p:txBody>
          <a:bodyPr vert="horz" lIns="91440" tIns="45720" rIns="91440" bIns="45720" rtlCol="0" anchor="t">
            <a:normAutofit/>
          </a:bodyPr>
          <a:lstStyle/>
          <a:p>
            <a:r>
              <a:rPr lang="en-GB" dirty="0">
                <a:cs typeface="Arial"/>
              </a:rPr>
              <a:t>Draft presentation ideas showcasing the final proposal and recommendations for improvement.</a:t>
            </a:r>
          </a:p>
          <a:p>
            <a:r>
              <a:rPr lang="en-GB" dirty="0">
                <a:cs typeface="Arial"/>
              </a:rPr>
              <a:t>Complete the Presentation guidance worksheet.</a:t>
            </a:r>
          </a:p>
          <a:p>
            <a:r>
              <a:rPr lang="en-GB" dirty="0">
                <a:cs typeface="Arial"/>
              </a:rPr>
              <a:t>You have 25 minutes to create an outline for a 10-minute presentation. </a:t>
            </a:r>
          </a:p>
          <a:p>
            <a:r>
              <a:rPr lang="en-GB" dirty="0">
                <a:cs typeface="Arial"/>
              </a:rPr>
              <a:t>Get teacher approval for your presentation.</a:t>
            </a:r>
          </a:p>
        </p:txBody>
      </p:sp>
    </p:spTree>
    <p:extLst>
      <p:ext uri="{BB962C8B-B14F-4D97-AF65-F5344CB8AC3E}">
        <p14:creationId xmlns:p14="http://schemas.microsoft.com/office/powerpoint/2010/main" val="2747474032"/>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2A4C9-7546-8622-6A0E-32A56F4BD19C}"/>
              </a:ext>
            </a:extLst>
          </p:cNvPr>
          <p:cNvSpPr>
            <a:spLocks noGrp="1"/>
          </p:cNvSpPr>
          <p:nvPr>
            <p:ph type="title"/>
          </p:nvPr>
        </p:nvSpPr>
        <p:spPr/>
        <p:txBody>
          <a:bodyPr/>
          <a:lstStyle/>
          <a:p>
            <a:r>
              <a:rPr lang="en-US" b="1" dirty="0">
                <a:cs typeface="Arial"/>
              </a:rPr>
              <a:t>Group activity</a:t>
            </a:r>
          </a:p>
        </p:txBody>
      </p:sp>
      <p:sp>
        <p:nvSpPr>
          <p:cNvPr id="3" name="Content Placeholder 2">
            <a:extLst>
              <a:ext uri="{FF2B5EF4-FFF2-40B4-BE49-F238E27FC236}">
                <a16:creationId xmlns:a16="http://schemas.microsoft.com/office/drawing/2014/main" id="{350BD070-B1D0-0B8B-DCF7-6F696F269CD1}"/>
              </a:ext>
            </a:extLst>
          </p:cNvPr>
          <p:cNvSpPr>
            <a:spLocks noGrp="1"/>
          </p:cNvSpPr>
          <p:nvPr>
            <p:ph idx="1"/>
          </p:nvPr>
        </p:nvSpPr>
        <p:spPr/>
        <p:txBody>
          <a:bodyPr vert="horz" lIns="91440" tIns="45720" rIns="91440" bIns="45720" rtlCol="0" anchor="t">
            <a:normAutofit/>
          </a:bodyPr>
          <a:lstStyle/>
          <a:p>
            <a:r>
              <a:rPr lang="en-US" dirty="0">
                <a:cs typeface="Arial"/>
              </a:rPr>
              <a:t>Create your presentation.</a:t>
            </a:r>
          </a:p>
          <a:p>
            <a:r>
              <a:rPr lang="en-US" dirty="0">
                <a:cs typeface="Arial"/>
              </a:rPr>
              <a:t>In your groups, </a:t>
            </a:r>
            <a:r>
              <a:rPr lang="en-US" dirty="0" err="1">
                <a:cs typeface="Arial"/>
              </a:rPr>
              <a:t>practise</a:t>
            </a:r>
            <a:r>
              <a:rPr lang="en-US" dirty="0">
                <a:cs typeface="Arial"/>
              </a:rPr>
              <a:t> your presentation and timings.</a:t>
            </a:r>
          </a:p>
          <a:p>
            <a:r>
              <a:rPr lang="en-US" dirty="0">
                <a:cs typeface="Arial"/>
              </a:rPr>
              <a:t>Engage with the feedback process.</a:t>
            </a:r>
          </a:p>
          <a:p>
            <a:r>
              <a:rPr lang="en-US" dirty="0">
                <a:cs typeface="Arial"/>
              </a:rPr>
              <a:t>Review teacher and learner feedback. </a:t>
            </a:r>
          </a:p>
          <a:p>
            <a:r>
              <a:rPr lang="en-US" dirty="0">
                <a:cs typeface="Arial"/>
              </a:rPr>
              <a:t>Incorporate suggestions.</a:t>
            </a:r>
          </a:p>
        </p:txBody>
      </p:sp>
    </p:spTree>
    <p:extLst>
      <p:ext uri="{BB962C8B-B14F-4D97-AF65-F5344CB8AC3E}">
        <p14:creationId xmlns:p14="http://schemas.microsoft.com/office/powerpoint/2010/main" val="17247832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sz="9000" dirty="0">
                <a:cs typeface="Arial" panose="020B0604020202020204" pitchFamily="34" charset="0"/>
              </a:rPr>
              <a:t>02</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vert="horz" lIns="144000" tIns="108000" rIns="91440" bIns="0" rtlCol="0" anchor="ctr" anchorCtr="0">
            <a:noAutofit/>
          </a:bodyPr>
          <a:lstStyle/>
          <a:p>
            <a:pPr>
              <a:lnSpc>
                <a:spcPct val="120000"/>
              </a:lnSpc>
            </a:pPr>
            <a:r>
              <a:rPr lang="en-US" sz="4000" b="0" dirty="0">
                <a:latin typeface="Arial"/>
                <a:cs typeface="Arial"/>
              </a:rPr>
              <a:t>Project feasibility: </a:t>
            </a:r>
          </a:p>
          <a:p>
            <a:pPr>
              <a:lnSpc>
                <a:spcPct val="120000"/>
              </a:lnSpc>
            </a:pPr>
            <a:r>
              <a:rPr lang="en-US" sz="4000" b="0" dirty="0">
                <a:latin typeface="Arial"/>
                <a:cs typeface="Arial"/>
              </a:rPr>
              <a:t>benefits and drawbacks</a:t>
            </a:r>
            <a:endParaRPr lang="en-US" sz="4000" dirty="0"/>
          </a:p>
        </p:txBody>
      </p:sp>
    </p:spTree>
    <p:extLst>
      <p:ext uri="{BB962C8B-B14F-4D97-AF65-F5344CB8AC3E}">
        <p14:creationId xmlns:p14="http://schemas.microsoft.com/office/powerpoint/2010/main" val="4140425630"/>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7CD747-B080-8FBB-0FD0-0AB672C7FA42}"/>
              </a:ext>
            </a:extLst>
          </p:cNvPr>
          <p:cNvSpPr>
            <a:spLocks noGrp="1"/>
          </p:cNvSpPr>
          <p:nvPr>
            <p:ph type="title"/>
          </p:nvPr>
        </p:nvSpPr>
        <p:spPr/>
        <p:txBody>
          <a:bodyPr/>
          <a:lstStyle/>
          <a:p>
            <a:r>
              <a:rPr lang="en-US" b="1" dirty="0">
                <a:cs typeface="Arial"/>
              </a:rPr>
              <a:t>Summary</a:t>
            </a:r>
            <a:endParaRPr lang="en-US" dirty="0"/>
          </a:p>
        </p:txBody>
      </p:sp>
      <p:sp>
        <p:nvSpPr>
          <p:cNvPr id="3" name="Content Placeholder 2">
            <a:extLst>
              <a:ext uri="{FF2B5EF4-FFF2-40B4-BE49-F238E27FC236}">
                <a16:creationId xmlns:a16="http://schemas.microsoft.com/office/drawing/2014/main" id="{5E4A0AD4-7378-6DAF-2C49-D4D79D754CFB}"/>
              </a:ext>
            </a:extLst>
          </p:cNvPr>
          <p:cNvSpPr>
            <a:spLocks noGrp="1"/>
          </p:cNvSpPr>
          <p:nvPr>
            <p:ph idx="1"/>
          </p:nvPr>
        </p:nvSpPr>
        <p:spPr/>
        <p:txBody>
          <a:bodyPr/>
          <a:lstStyle/>
          <a:p>
            <a:pPr marL="0" indent="0">
              <a:buNone/>
            </a:pPr>
            <a:r>
              <a:rPr lang="en-US" dirty="0"/>
              <a:t>Recap of key concepts from the lesson.</a:t>
            </a:r>
          </a:p>
          <a:p>
            <a:endParaRPr lang="en-US" dirty="0"/>
          </a:p>
        </p:txBody>
      </p:sp>
    </p:spTree>
    <p:extLst>
      <p:ext uri="{BB962C8B-B14F-4D97-AF65-F5344CB8AC3E}">
        <p14:creationId xmlns:p14="http://schemas.microsoft.com/office/powerpoint/2010/main" val="1934832755"/>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2FFCFF-03B1-510E-F9D6-7009F88DD4EC}"/>
              </a:ext>
            </a:extLst>
          </p:cNvPr>
          <p:cNvSpPr>
            <a:spLocks noGrp="1"/>
          </p:cNvSpPr>
          <p:nvPr>
            <p:ph type="title"/>
          </p:nvPr>
        </p:nvSpPr>
        <p:spPr/>
        <p:txBody>
          <a:bodyPr/>
          <a:lstStyle/>
          <a:p>
            <a:r>
              <a:rPr lang="en-GB" b="1" dirty="0"/>
              <a:t>Next steps	</a:t>
            </a:r>
          </a:p>
        </p:txBody>
      </p:sp>
      <p:sp>
        <p:nvSpPr>
          <p:cNvPr id="3" name="Content Placeholder 2">
            <a:extLst>
              <a:ext uri="{FF2B5EF4-FFF2-40B4-BE49-F238E27FC236}">
                <a16:creationId xmlns:a16="http://schemas.microsoft.com/office/drawing/2014/main" id="{68438D74-DAE9-FB1A-70AF-F5288728C4A7}"/>
              </a:ext>
            </a:extLst>
          </p:cNvPr>
          <p:cNvSpPr>
            <a:spLocks noGrp="1"/>
          </p:cNvSpPr>
          <p:nvPr>
            <p:ph idx="1"/>
          </p:nvPr>
        </p:nvSpPr>
        <p:spPr/>
        <p:txBody>
          <a:bodyPr/>
          <a:lstStyle/>
          <a:p>
            <a:pPr marL="0" indent="0">
              <a:buNone/>
            </a:pPr>
            <a:r>
              <a:rPr lang="en-GB" dirty="0"/>
              <a:t>Complete the presentations prior to the next lesson.</a:t>
            </a:r>
          </a:p>
        </p:txBody>
      </p:sp>
    </p:spTree>
    <p:extLst>
      <p:ext uri="{BB962C8B-B14F-4D97-AF65-F5344CB8AC3E}">
        <p14:creationId xmlns:p14="http://schemas.microsoft.com/office/powerpoint/2010/main" val="2713946623"/>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sz="9000" dirty="0">
                <a:cs typeface="Arial" panose="020B0604020202020204" pitchFamily="34" charset="0"/>
              </a:rPr>
              <a:t>12</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normAutofit/>
          </a:bodyPr>
          <a:lstStyle/>
          <a:p>
            <a:r>
              <a:rPr lang="en-US" sz="4000" b="0" dirty="0">
                <a:latin typeface="Arial" panose="020B0604020202020204" pitchFamily="34" charset="0"/>
                <a:cs typeface="Arial" panose="020B0604020202020204" pitchFamily="34" charset="0"/>
              </a:rPr>
              <a:t>Presentations and review</a:t>
            </a:r>
          </a:p>
        </p:txBody>
      </p:sp>
    </p:spTree>
    <p:extLst>
      <p:ext uri="{BB962C8B-B14F-4D97-AF65-F5344CB8AC3E}">
        <p14:creationId xmlns:p14="http://schemas.microsoft.com/office/powerpoint/2010/main" val="4011133378"/>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F63C93-C698-6CD1-DC83-9275E41BBE1E}"/>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62EA5707-63F2-101C-9C21-A3302F5C9635}"/>
              </a:ext>
            </a:extLst>
          </p:cNvPr>
          <p:cNvSpPr>
            <a:spLocks noGrp="1"/>
          </p:cNvSpPr>
          <p:nvPr>
            <p:ph type="ctrTitle"/>
          </p:nvPr>
        </p:nvSpPr>
        <p:spPr/>
        <p:txBody>
          <a:bodyPr>
            <a:normAutofit/>
          </a:bodyPr>
          <a:lstStyle/>
          <a:p>
            <a:r>
              <a:rPr lang="en-GB" b="1" dirty="0"/>
              <a:t>Presentations and review</a:t>
            </a:r>
            <a:endParaRPr b="1" dirty="0"/>
          </a:p>
        </p:txBody>
      </p:sp>
      <p:sp>
        <p:nvSpPr>
          <p:cNvPr id="3" name="Content Placeholder">
            <a:extLst>
              <a:ext uri="{FF2B5EF4-FFF2-40B4-BE49-F238E27FC236}">
                <a16:creationId xmlns:a16="http://schemas.microsoft.com/office/drawing/2014/main" id="{60BCEFE1-ED04-592B-581C-1DF1FCF37815}"/>
              </a:ext>
            </a:extLst>
          </p:cNvPr>
          <p:cNvSpPr>
            <a:spLocks noGrp="1"/>
          </p:cNvSpPr>
          <p:nvPr>
            <p:ph idx="1"/>
          </p:nvPr>
        </p:nvSpPr>
        <p:spPr/>
        <p:txBody>
          <a:bodyPr vert="horz" lIns="91440" tIns="45720" rIns="91440" bIns="45720" rtlCol="0" anchor="t">
            <a:normAutofit/>
          </a:bodyPr>
          <a:lstStyle/>
          <a:p>
            <a:pPr marL="0" indent="0">
              <a:buNone/>
            </a:pPr>
            <a:r>
              <a:rPr lang="en-US" dirty="0"/>
              <a:t>By the end of this session, you will have:</a:t>
            </a:r>
          </a:p>
          <a:p>
            <a:r>
              <a:rPr lang="en-US" dirty="0"/>
              <a:t>presented your idea to the class </a:t>
            </a:r>
          </a:p>
          <a:p>
            <a:r>
              <a:rPr lang="en-US" dirty="0"/>
              <a:t>reviewed others’ ideas.</a:t>
            </a:r>
            <a:endParaRPr lang="en-US" dirty="0">
              <a:highlight>
                <a:srgbClr val="FFFF00"/>
              </a:highlight>
              <a:cs typeface="Arial"/>
            </a:endParaRPr>
          </a:p>
        </p:txBody>
      </p:sp>
    </p:spTree>
    <p:extLst>
      <p:ext uri="{BB962C8B-B14F-4D97-AF65-F5344CB8AC3E}">
        <p14:creationId xmlns:p14="http://schemas.microsoft.com/office/powerpoint/2010/main" val="1082529141"/>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298474-C838-7AEE-A48B-CA628A39E93F}"/>
              </a:ext>
            </a:extLst>
          </p:cNvPr>
          <p:cNvSpPr>
            <a:spLocks noGrp="1"/>
          </p:cNvSpPr>
          <p:nvPr>
            <p:ph type="title"/>
          </p:nvPr>
        </p:nvSpPr>
        <p:spPr/>
        <p:txBody>
          <a:bodyPr/>
          <a:lstStyle/>
          <a:p>
            <a:r>
              <a:rPr lang="en-US" b="1" dirty="0">
                <a:cs typeface="Arial"/>
              </a:rPr>
              <a:t>Presentation group activity</a:t>
            </a:r>
            <a:endParaRPr lang="en-US" dirty="0">
              <a:cs typeface="Arial"/>
            </a:endParaRPr>
          </a:p>
        </p:txBody>
      </p:sp>
      <p:sp>
        <p:nvSpPr>
          <p:cNvPr id="3" name="Content Placeholder 2">
            <a:extLst>
              <a:ext uri="{FF2B5EF4-FFF2-40B4-BE49-F238E27FC236}">
                <a16:creationId xmlns:a16="http://schemas.microsoft.com/office/drawing/2014/main" id="{23648A51-4186-E796-68A3-FCC3D3F49C89}"/>
              </a:ext>
            </a:extLst>
          </p:cNvPr>
          <p:cNvSpPr>
            <a:spLocks noGrp="1"/>
          </p:cNvSpPr>
          <p:nvPr>
            <p:ph idx="1"/>
          </p:nvPr>
        </p:nvSpPr>
        <p:spPr/>
        <p:txBody>
          <a:bodyPr vert="horz" lIns="91440" tIns="45720" rIns="91440" bIns="45720" rtlCol="0" anchor="t">
            <a:normAutofit/>
          </a:bodyPr>
          <a:lstStyle/>
          <a:p>
            <a:pPr marL="457200" indent="-457200"/>
            <a:r>
              <a:rPr lang="en-US" dirty="0">
                <a:cs typeface="Arial"/>
              </a:rPr>
              <a:t>Deliver presentations and answer questions.</a:t>
            </a:r>
          </a:p>
          <a:p>
            <a:pPr marL="457200" indent="-457200"/>
            <a:r>
              <a:rPr lang="en-US" dirty="0">
                <a:cs typeface="Arial"/>
              </a:rPr>
              <a:t>Watch presentations and ask questions.</a:t>
            </a:r>
          </a:p>
          <a:p>
            <a:pPr marL="457200" indent="-457200"/>
            <a:r>
              <a:rPr lang="en-US" dirty="0">
                <a:cs typeface="Arial"/>
              </a:rPr>
              <a:t>Complete Feedback form templates for each presentation.</a:t>
            </a:r>
          </a:p>
          <a:p>
            <a:pPr marL="457200" indent="-457200"/>
            <a:r>
              <a:rPr lang="en-US" dirty="0">
                <a:cs typeface="Arial"/>
              </a:rPr>
              <a:t>Distribute feedback forms to groups.</a:t>
            </a:r>
          </a:p>
        </p:txBody>
      </p:sp>
    </p:spTree>
    <p:extLst>
      <p:ext uri="{BB962C8B-B14F-4D97-AF65-F5344CB8AC3E}">
        <p14:creationId xmlns:p14="http://schemas.microsoft.com/office/powerpoint/2010/main" val="583124541"/>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A7374-EE4E-0E5E-D56F-91B46670C8B8}"/>
              </a:ext>
            </a:extLst>
          </p:cNvPr>
          <p:cNvSpPr>
            <a:spLocks noGrp="1"/>
          </p:cNvSpPr>
          <p:nvPr>
            <p:ph type="title"/>
          </p:nvPr>
        </p:nvSpPr>
        <p:spPr/>
        <p:txBody>
          <a:bodyPr/>
          <a:lstStyle/>
          <a:p>
            <a:r>
              <a:rPr lang="en-GB" b="1" dirty="0"/>
              <a:t>Feedback</a:t>
            </a:r>
          </a:p>
        </p:txBody>
      </p:sp>
      <p:sp>
        <p:nvSpPr>
          <p:cNvPr id="3" name="Content Placeholder 2">
            <a:extLst>
              <a:ext uri="{FF2B5EF4-FFF2-40B4-BE49-F238E27FC236}">
                <a16:creationId xmlns:a16="http://schemas.microsoft.com/office/drawing/2014/main" id="{0BAF1B90-DC63-7BF4-C711-DF8828B145B5}"/>
              </a:ext>
            </a:extLst>
          </p:cNvPr>
          <p:cNvSpPr>
            <a:spLocks noGrp="1"/>
          </p:cNvSpPr>
          <p:nvPr>
            <p:ph idx="1"/>
          </p:nvPr>
        </p:nvSpPr>
        <p:spPr/>
        <p:txBody>
          <a:bodyPr vert="horz" lIns="91440" tIns="45720" rIns="91440" bIns="45720" rtlCol="0" anchor="t">
            <a:normAutofit/>
          </a:bodyPr>
          <a:lstStyle/>
          <a:p>
            <a:r>
              <a:rPr lang="en-GB" dirty="0"/>
              <a:t>Review and reflect on feedback.</a:t>
            </a:r>
          </a:p>
          <a:p>
            <a:r>
              <a:rPr lang="en-GB" dirty="0">
                <a:cs typeface="Arial"/>
              </a:rPr>
              <a:t>Reflect on design process and identify areas for personal development.</a:t>
            </a:r>
          </a:p>
        </p:txBody>
      </p:sp>
    </p:spTree>
    <p:extLst>
      <p:ext uri="{BB962C8B-B14F-4D97-AF65-F5344CB8AC3E}">
        <p14:creationId xmlns:p14="http://schemas.microsoft.com/office/powerpoint/2010/main" val="453908344"/>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6A472-A44A-554A-B0BF-9121F6F8020B}"/>
              </a:ext>
            </a:extLst>
          </p:cNvPr>
          <p:cNvSpPr>
            <a:spLocks noGrp="1"/>
          </p:cNvSpPr>
          <p:nvPr>
            <p:ph type="title"/>
          </p:nvPr>
        </p:nvSpPr>
        <p:spPr/>
        <p:txBody>
          <a:bodyPr/>
          <a:lstStyle/>
          <a:p>
            <a:r>
              <a:rPr lang="en-GB" b="1" dirty="0">
                <a:cs typeface="Arial"/>
              </a:rPr>
              <a:t>Exit ticket</a:t>
            </a:r>
            <a:endParaRPr lang="en-US" dirty="0"/>
          </a:p>
        </p:txBody>
      </p:sp>
      <p:sp>
        <p:nvSpPr>
          <p:cNvPr id="3" name="Content Placeholder 2">
            <a:extLst>
              <a:ext uri="{FF2B5EF4-FFF2-40B4-BE49-F238E27FC236}">
                <a16:creationId xmlns:a16="http://schemas.microsoft.com/office/drawing/2014/main" id="{880CAF79-8587-8651-A1B4-6C8DE980434C}"/>
              </a:ext>
            </a:extLst>
          </p:cNvPr>
          <p:cNvSpPr>
            <a:spLocks noGrp="1"/>
          </p:cNvSpPr>
          <p:nvPr>
            <p:ph idx="1"/>
          </p:nvPr>
        </p:nvSpPr>
        <p:spPr/>
        <p:txBody>
          <a:bodyPr vert="horz" lIns="91440" tIns="45720" rIns="91440" bIns="45720" rtlCol="0" anchor="t">
            <a:normAutofit/>
          </a:bodyPr>
          <a:lstStyle/>
          <a:p>
            <a:pPr marL="0" indent="0">
              <a:buNone/>
            </a:pPr>
            <a:r>
              <a:rPr lang="en-GB" dirty="0">
                <a:ea typeface="+mn-lt"/>
                <a:cs typeface="+mn-lt"/>
              </a:rPr>
              <a:t>On a sticky note, write: </a:t>
            </a:r>
          </a:p>
          <a:p>
            <a:r>
              <a:rPr lang="en-GB" dirty="0">
                <a:ea typeface="+mn-lt"/>
                <a:cs typeface="+mn-lt"/>
              </a:rPr>
              <a:t>one thing you learnt from this set of lessons</a:t>
            </a:r>
          </a:p>
          <a:p>
            <a:r>
              <a:rPr lang="en-GB" dirty="0">
                <a:ea typeface="+mn-lt"/>
                <a:cs typeface="+mn-lt"/>
              </a:rPr>
              <a:t>one thing you need to improve.</a:t>
            </a:r>
            <a:endParaRPr lang="en-GB" dirty="0"/>
          </a:p>
        </p:txBody>
      </p:sp>
    </p:spTree>
    <p:extLst>
      <p:ext uri="{BB962C8B-B14F-4D97-AF65-F5344CB8AC3E}">
        <p14:creationId xmlns:p14="http://schemas.microsoft.com/office/powerpoint/2010/main" val="56886664"/>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DA2C159E-F13C-4A85-9A41-E7669D3E0D70}" type="slidenum">
              <a:rPr lang="en-GB" smtClean="0"/>
              <a:pPr/>
              <a:t>127</a:t>
            </a:fld>
            <a:endParaRPr lang="en-GB"/>
          </a:p>
        </p:txBody>
      </p:sp>
      <p:sp>
        <p:nvSpPr>
          <p:cNvPr id="18" name="Title 17" descr="ET-FOUNDATION.CO.UK">
            <a:extLst>
              <a:ext uri="{FF2B5EF4-FFF2-40B4-BE49-F238E27FC236}">
                <a16:creationId xmlns:a16="http://schemas.microsoft.com/office/drawing/2014/main" id="{CA481ADA-FC14-4FE3-9F8D-6121602D1055}"/>
              </a:ext>
            </a:extLst>
          </p:cNvPr>
          <p:cNvSpPr txBox="1">
            <a:spLocks noGrp="1"/>
          </p:cNvSpPr>
          <p:nvPr>
            <p:ph type="title" idx="4294967295"/>
          </p:nvPr>
        </p:nvSpPr>
        <p:spPr>
          <a:xfrm>
            <a:off x="1583499" y="4869161"/>
            <a:ext cx="8736971" cy="492443"/>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0" normalizeH="0" baseline="0" noProof="0" dirty="0">
                <a:ln>
                  <a:noFill/>
                </a:ln>
                <a:solidFill>
                  <a:srgbClr val="E51C41"/>
                </a:solidFill>
                <a:effectLst/>
                <a:uLnTx/>
                <a:uFillTx/>
                <a:latin typeface="+mn-lt"/>
                <a:ea typeface="+mn-ea"/>
                <a:cs typeface="+mn-cs"/>
              </a:rPr>
              <a:t>ET-FOUNDATION.CO.UK</a:t>
            </a:r>
          </a:p>
        </p:txBody>
      </p:sp>
      <p:sp>
        <p:nvSpPr>
          <p:cNvPr id="9" name="TextBox 8">
            <a:extLst>
              <a:ext uri="{FF2B5EF4-FFF2-40B4-BE49-F238E27FC236}">
                <a16:creationId xmlns:a16="http://schemas.microsoft.com/office/drawing/2014/main" id="{93ED7E31-0A20-431C-92C7-87EA77ED0CA9}"/>
              </a:ext>
            </a:extLst>
          </p:cNvPr>
          <p:cNvSpPr txBox="1"/>
          <p:nvPr/>
        </p:nvSpPr>
        <p:spPr>
          <a:xfrm>
            <a:off x="2351584" y="1700809"/>
            <a:ext cx="1536171" cy="246221"/>
          </a:xfrm>
          <a:prstGeom prst="rect">
            <a:avLst/>
          </a:prstGeom>
          <a:noFill/>
        </p:spPr>
        <p:txBody>
          <a:bodyPr wrap="square" lIns="0" tIns="0" rIns="0" bIns="0" rtlCol="0">
            <a:spAutoFit/>
          </a:bodyPr>
          <a:lstStyle/>
          <a:p>
            <a:r>
              <a:rPr lang="en-GB" sz="1600" dirty="0"/>
              <a:t>PRODUCED BY</a:t>
            </a:r>
          </a:p>
        </p:txBody>
      </p:sp>
      <p:pic>
        <p:nvPicPr>
          <p:cNvPr id="2" name="Picture 1" descr="Shrewsbury Colleges Group">
            <a:extLst>
              <a:ext uri="{FF2B5EF4-FFF2-40B4-BE49-F238E27FC236}">
                <a16:creationId xmlns:a16="http://schemas.microsoft.com/office/drawing/2014/main" id="{B385535E-B1BD-79F8-A000-4390E2C47D57}"/>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091536" y="2560551"/>
            <a:ext cx="2278914" cy="646331"/>
          </a:xfrm>
          <a:prstGeom prst="rect">
            <a:avLst/>
          </a:prstGeom>
        </p:spPr>
      </p:pic>
      <p:sp>
        <p:nvSpPr>
          <p:cNvPr id="17" name="TextBox 16">
            <a:extLst>
              <a:ext uri="{FF2B5EF4-FFF2-40B4-BE49-F238E27FC236}">
                <a16:creationId xmlns:a16="http://schemas.microsoft.com/office/drawing/2014/main" id="{36B2AE06-62E2-47AC-A4B8-78F23C87D5EA}"/>
              </a:ext>
            </a:extLst>
          </p:cNvPr>
          <p:cNvSpPr txBox="1"/>
          <p:nvPr/>
        </p:nvSpPr>
        <p:spPr>
          <a:xfrm>
            <a:off x="1849120" y="3717032"/>
            <a:ext cx="3046927" cy="646331"/>
          </a:xfrm>
          <a:prstGeom prst="rect">
            <a:avLst/>
          </a:prstGeom>
          <a:noFill/>
        </p:spPr>
        <p:txBody>
          <a:bodyPr wrap="square" lIns="0" tIns="0" rIns="0" bIns="0" rtlCol="0">
            <a:spAutoFit/>
          </a:bodyPr>
          <a:lstStyle/>
          <a:p>
            <a:r>
              <a:rPr lang="en-GB" sz="1400" dirty="0"/>
              <a:t>Shrewsbury Colleges Group has produced this resource on behalf of the Education and Training Foundation</a:t>
            </a:r>
          </a:p>
        </p:txBody>
      </p:sp>
      <p:sp>
        <p:nvSpPr>
          <p:cNvPr id="15" name="TextBox 14">
            <a:extLst>
              <a:ext uri="{FF2B5EF4-FFF2-40B4-BE49-F238E27FC236}">
                <a16:creationId xmlns:a16="http://schemas.microsoft.com/office/drawing/2014/main" id="{5E3E1E1C-19A4-4F4A-B678-E274A9DA15DB}"/>
              </a:ext>
            </a:extLst>
          </p:cNvPr>
          <p:cNvSpPr txBox="1"/>
          <p:nvPr/>
        </p:nvSpPr>
        <p:spPr>
          <a:xfrm>
            <a:off x="6234069" y="1700809"/>
            <a:ext cx="1536171" cy="246221"/>
          </a:xfrm>
          <a:prstGeom prst="rect">
            <a:avLst/>
          </a:prstGeom>
          <a:noFill/>
        </p:spPr>
        <p:txBody>
          <a:bodyPr wrap="square" lIns="0" tIns="0" rIns="0" bIns="0" rtlCol="0">
            <a:spAutoFit/>
          </a:bodyPr>
          <a:lstStyle/>
          <a:p>
            <a:r>
              <a:rPr lang="en-GB" sz="1600" dirty="0"/>
              <a:t>FUNDED BY</a:t>
            </a:r>
          </a:p>
        </p:txBody>
      </p:sp>
      <p:pic>
        <p:nvPicPr>
          <p:cNvPr id="14" name="Picture 13" descr="Department for Education">
            <a:extLst>
              <a:ext uri="{FF2B5EF4-FFF2-40B4-BE49-F238E27FC236}">
                <a16:creationId xmlns:a16="http://schemas.microsoft.com/office/drawing/2014/main" id="{0D793A73-0B68-41C6-96A3-4A06CB6B86A6}"/>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2232357"/>
            <a:ext cx="2400267" cy="1126067"/>
          </a:xfrm>
          <a:prstGeom prst="rect">
            <a:avLst/>
          </a:prstGeom>
          <a:noFill/>
          <a:ln>
            <a:noFill/>
          </a:ln>
        </p:spPr>
      </p:pic>
      <p:sp>
        <p:nvSpPr>
          <p:cNvPr id="16" name="TextBox 15">
            <a:extLst>
              <a:ext uri="{FF2B5EF4-FFF2-40B4-BE49-F238E27FC236}">
                <a16:creationId xmlns:a16="http://schemas.microsoft.com/office/drawing/2014/main" id="{3F2C459C-FDFD-413A-AA47-C10B685C2A01}"/>
              </a:ext>
            </a:extLst>
          </p:cNvPr>
          <p:cNvSpPr txBox="1"/>
          <p:nvPr/>
        </p:nvSpPr>
        <p:spPr>
          <a:xfrm>
            <a:off x="6216563" y="3824753"/>
            <a:ext cx="2400267" cy="430887"/>
          </a:xfrm>
          <a:prstGeom prst="rect">
            <a:avLst/>
          </a:prstGeom>
          <a:noFill/>
        </p:spPr>
        <p:txBody>
          <a:bodyPr wrap="square" lIns="0" tIns="0" rIns="0" bIns="0" rtlCol="0">
            <a:spAutoFit/>
          </a:bodyPr>
          <a:lstStyle/>
          <a:p>
            <a:r>
              <a:rPr lang="en-GB" sz="1400" dirty="0"/>
              <a:t>This programme is funded by the Department for Education</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a:xfrm>
            <a:off x="312000" y="6356351"/>
            <a:ext cx="10248501" cy="365125"/>
          </a:xfrm>
        </p:spPr>
        <p:txBody>
          <a:bodyPr/>
          <a:lstStyle/>
          <a:p>
            <a:pPr algn="l"/>
            <a:r>
              <a:rPr lang="en-GB" sz="900" b="1" dirty="0">
                <a:solidFill>
                  <a:schemeClr val="tx1"/>
                </a:solidFill>
              </a:rPr>
              <a:t>Education and Training Foundation</a:t>
            </a:r>
          </a:p>
        </p:txBody>
      </p:sp>
      <p:pic>
        <p:nvPicPr>
          <p:cNvPr id="5" name="Picture 4">
            <a:extLst>
              <a:ext uri="{FF2B5EF4-FFF2-40B4-BE49-F238E27FC236}">
                <a16:creationId xmlns:a16="http://schemas.microsoft.com/office/drawing/2014/main" id="{BB2C64D5-4791-444B-9142-B07A38BD14F6}"/>
              </a:ext>
              <a:ext uri="{C183D7F6-B498-43B3-948B-1728B52AA6E4}">
                <adec:decorative xmlns:adec="http://schemas.microsoft.com/office/drawing/2017/decorative" val="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032438" y="452670"/>
            <a:ext cx="1620137" cy="860743"/>
          </a:xfrm>
          <a:prstGeom prst="rect">
            <a:avLst/>
          </a:prstGeom>
        </p:spPr>
      </p:pic>
    </p:spTree>
    <p:extLst>
      <p:ext uri="{BB962C8B-B14F-4D97-AF65-F5344CB8AC3E}">
        <p14:creationId xmlns:p14="http://schemas.microsoft.com/office/powerpoint/2010/main" val="32693146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F63C93-C698-6CD1-DC83-9275E41BBE1E}"/>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62EA5707-63F2-101C-9C21-A3302F5C9635}"/>
              </a:ext>
            </a:extLst>
          </p:cNvPr>
          <p:cNvSpPr>
            <a:spLocks noGrp="1"/>
          </p:cNvSpPr>
          <p:nvPr>
            <p:ph type="ctrTitle"/>
          </p:nvPr>
        </p:nvSpPr>
        <p:spPr/>
        <p:txBody>
          <a:bodyPr>
            <a:normAutofit/>
          </a:bodyPr>
          <a:lstStyle/>
          <a:p>
            <a:r>
              <a:rPr lang="en-GB" b="1" dirty="0"/>
              <a:t>Project feasibility: benefits and drawbacks</a:t>
            </a:r>
            <a:endParaRPr b="1" dirty="0"/>
          </a:p>
        </p:txBody>
      </p:sp>
      <p:sp>
        <p:nvSpPr>
          <p:cNvPr id="3" name="Content Placeholder">
            <a:extLst>
              <a:ext uri="{FF2B5EF4-FFF2-40B4-BE49-F238E27FC236}">
                <a16:creationId xmlns:a16="http://schemas.microsoft.com/office/drawing/2014/main" id="{60BCEFE1-ED04-592B-581C-1DF1FCF37815}"/>
              </a:ext>
            </a:extLst>
          </p:cNvPr>
          <p:cNvSpPr>
            <a:spLocks noGrp="1"/>
          </p:cNvSpPr>
          <p:nvPr>
            <p:ph idx="1"/>
          </p:nvPr>
        </p:nvSpPr>
        <p:spPr>
          <a:xfrm>
            <a:off x="838200" y="1825625"/>
            <a:ext cx="9148948" cy="4351338"/>
          </a:xfrm>
        </p:spPr>
        <p:txBody>
          <a:bodyPr vert="horz" lIns="91440" tIns="45720" rIns="91440" bIns="45720" rtlCol="0" anchor="t">
            <a:normAutofit/>
          </a:bodyPr>
          <a:lstStyle/>
          <a:p>
            <a:pPr marL="0" lvl="0" indent="0">
              <a:buNone/>
            </a:pPr>
            <a:r>
              <a:rPr lang="en-US" dirty="0"/>
              <a:t>By the end of this session, you will be able to:</a:t>
            </a:r>
          </a:p>
          <a:p>
            <a:r>
              <a:rPr lang="en-US" dirty="0"/>
              <a:t>analyse a client brief to identify benefits and drawbacks</a:t>
            </a:r>
          </a:p>
          <a:p>
            <a:r>
              <a:rPr lang="en-US" dirty="0"/>
              <a:t>compare internal and external factors through the use of a SWOT analysis</a:t>
            </a:r>
          </a:p>
          <a:p>
            <a:r>
              <a:rPr lang="en-US" dirty="0"/>
              <a:t>compose a professional email outlining any issues you have found to the client.</a:t>
            </a:r>
            <a:endParaRPr lang="en-US" dirty="0">
              <a:highlight>
                <a:srgbClr val="FFFF00"/>
              </a:highlight>
              <a:cs typeface="Arial"/>
            </a:endParaRPr>
          </a:p>
        </p:txBody>
      </p:sp>
    </p:spTree>
    <p:extLst>
      <p:ext uri="{BB962C8B-B14F-4D97-AF65-F5344CB8AC3E}">
        <p14:creationId xmlns:p14="http://schemas.microsoft.com/office/powerpoint/2010/main" val="41535720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298474-C838-7AEE-A48B-CA628A39E93F}"/>
              </a:ext>
            </a:extLst>
          </p:cNvPr>
          <p:cNvSpPr>
            <a:spLocks noGrp="1"/>
          </p:cNvSpPr>
          <p:nvPr>
            <p:ph type="title"/>
          </p:nvPr>
        </p:nvSpPr>
        <p:spPr/>
        <p:txBody>
          <a:bodyPr/>
          <a:lstStyle/>
          <a:p>
            <a:r>
              <a:rPr lang="en-US" b="1" dirty="0">
                <a:cs typeface="Arial"/>
              </a:rPr>
              <a:t>Group activity</a:t>
            </a:r>
            <a:endParaRPr lang="en-US" dirty="0">
              <a:cs typeface="Arial"/>
            </a:endParaRPr>
          </a:p>
        </p:txBody>
      </p:sp>
      <p:sp>
        <p:nvSpPr>
          <p:cNvPr id="3" name="Content Placeholder 2">
            <a:extLst>
              <a:ext uri="{FF2B5EF4-FFF2-40B4-BE49-F238E27FC236}">
                <a16:creationId xmlns:a16="http://schemas.microsoft.com/office/drawing/2014/main" id="{23648A51-4186-E796-68A3-FCC3D3F49C89}"/>
              </a:ext>
            </a:extLst>
          </p:cNvPr>
          <p:cNvSpPr>
            <a:spLocks noGrp="1"/>
          </p:cNvSpPr>
          <p:nvPr>
            <p:ph idx="1"/>
          </p:nvPr>
        </p:nvSpPr>
        <p:spPr/>
        <p:txBody>
          <a:bodyPr/>
          <a:lstStyle/>
          <a:p>
            <a:r>
              <a:rPr lang="en-GB" dirty="0"/>
              <a:t>Discuss the terms “feasibility”, “benefits” and “drawbacks”. </a:t>
            </a:r>
          </a:p>
          <a:p>
            <a:r>
              <a:rPr lang="en-GB" dirty="0"/>
              <a:t>Agree definitions. </a:t>
            </a:r>
          </a:p>
          <a:p>
            <a:r>
              <a:rPr lang="en-GB" dirty="0"/>
              <a:t>Analyse the Case study 2 client brief to identify and list potential benefits and drawbacks of the digital project within it. </a:t>
            </a:r>
          </a:p>
          <a:p>
            <a:r>
              <a:rPr lang="en-GB" dirty="0"/>
              <a:t>Discuss how these factors could affect the project’s overall feasibility. </a:t>
            </a:r>
            <a:endParaRPr lang="en-US" dirty="0"/>
          </a:p>
        </p:txBody>
      </p:sp>
    </p:spTree>
    <p:extLst>
      <p:ext uri="{BB962C8B-B14F-4D97-AF65-F5344CB8AC3E}">
        <p14:creationId xmlns:p14="http://schemas.microsoft.com/office/powerpoint/2010/main" val="7244295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A7374-EE4E-0E5E-D56F-91B46670C8B8}"/>
              </a:ext>
            </a:extLst>
          </p:cNvPr>
          <p:cNvSpPr>
            <a:spLocks noGrp="1"/>
          </p:cNvSpPr>
          <p:nvPr>
            <p:ph type="title"/>
          </p:nvPr>
        </p:nvSpPr>
        <p:spPr/>
        <p:txBody>
          <a:bodyPr/>
          <a:lstStyle/>
          <a:p>
            <a:r>
              <a:rPr lang="en-GB" b="1" dirty="0"/>
              <a:t>Feedback</a:t>
            </a:r>
          </a:p>
        </p:txBody>
      </p:sp>
      <p:sp>
        <p:nvSpPr>
          <p:cNvPr id="3" name="Content Placeholder 2">
            <a:extLst>
              <a:ext uri="{FF2B5EF4-FFF2-40B4-BE49-F238E27FC236}">
                <a16:creationId xmlns:a16="http://schemas.microsoft.com/office/drawing/2014/main" id="{0BAF1B90-DC63-7BF4-C711-DF8828B145B5}"/>
              </a:ext>
            </a:extLst>
          </p:cNvPr>
          <p:cNvSpPr>
            <a:spLocks noGrp="1"/>
          </p:cNvSpPr>
          <p:nvPr>
            <p:ph idx="1"/>
          </p:nvPr>
        </p:nvSpPr>
        <p:spPr/>
        <p:txBody>
          <a:bodyPr/>
          <a:lstStyle/>
          <a:p>
            <a:pPr marL="0" indent="0">
              <a:buNone/>
            </a:pPr>
            <a:r>
              <a:rPr lang="en-GB" dirty="0"/>
              <a:t>Each group will provide a comment on the previous activity.</a:t>
            </a:r>
          </a:p>
        </p:txBody>
      </p:sp>
    </p:spTree>
    <p:extLst>
      <p:ext uri="{BB962C8B-B14F-4D97-AF65-F5344CB8AC3E}">
        <p14:creationId xmlns:p14="http://schemas.microsoft.com/office/powerpoint/2010/main" val="2656471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6A472-A44A-554A-B0BF-9121F6F8020B}"/>
              </a:ext>
            </a:extLst>
          </p:cNvPr>
          <p:cNvSpPr>
            <a:spLocks noGrp="1"/>
          </p:cNvSpPr>
          <p:nvPr>
            <p:ph type="title"/>
          </p:nvPr>
        </p:nvSpPr>
        <p:spPr/>
        <p:txBody>
          <a:bodyPr/>
          <a:lstStyle/>
          <a:p>
            <a:r>
              <a:rPr lang="en-GB" b="1" dirty="0">
                <a:cs typeface="Arial"/>
              </a:rPr>
              <a:t>Pair activity</a:t>
            </a:r>
            <a:endParaRPr lang="en-GB" dirty="0"/>
          </a:p>
        </p:txBody>
      </p:sp>
      <p:sp>
        <p:nvSpPr>
          <p:cNvPr id="3" name="Content Placeholder 2">
            <a:extLst>
              <a:ext uri="{FF2B5EF4-FFF2-40B4-BE49-F238E27FC236}">
                <a16:creationId xmlns:a16="http://schemas.microsoft.com/office/drawing/2014/main" id="{880CAF79-8587-8651-A1B4-6C8DE980434C}"/>
              </a:ext>
            </a:extLst>
          </p:cNvPr>
          <p:cNvSpPr>
            <a:spLocks noGrp="1"/>
          </p:cNvSpPr>
          <p:nvPr>
            <p:ph idx="1"/>
          </p:nvPr>
        </p:nvSpPr>
        <p:spPr/>
        <p:txBody>
          <a:bodyPr vert="horz" lIns="91440" tIns="45720" rIns="91440" bIns="45720" rtlCol="0" anchor="t">
            <a:normAutofit/>
          </a:bodyPr>
          <a:lstStyle/>
          <a:p>
            <a:pPr marL="0" indent="0">
              <a:buNone/>
            </a:pPr>
            <a:r>
              <a:rPr lang="en-GB" dirty="0"/>
              <a:t>Read the Example SWOT matrix for case study 2 and discuss the elements. </a:t>
            </a:r>
            <a:endParaRPr lang="en-GB" dirty="0">
              <a:cs typeface="Arial" panose="020B0604020202020204"/>
            </a:endParaRPr>
          </a:p>
        </p:txBody>
      </p:sp>
    </p:spTree>
    <p:extLst>
      <p:ext uri="{BB962C8B-B14F-4D97-AF65-F5344CB8AC3E}">
        <p14:creationId xmlns:p14="http://schemas.microsoft.com/office/powerpoint/2010/main" val="19971494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D8059-7041-EF80-06A4-9D8D3AC06DC8}"/>
              </a:ext>
            </a:extLst>
          </p:cNvPr>
          <p:cNvSpPr>
            <a:spLocks noGrp="1"/>
          </p:cNvSpPr>
          <p:nvPr>
            <p:ph type="title"/>
          </p:nvPr>
        </p:nvSpPr>
        <p:spPr/>
        <p:txBody>
          <a:bodyPr/>
          <a:lstStyle/>
          <a:p>
            <a:r>
              <a:rPr lang="en-GB" b="1" dirty="0"/>
              <a:t>What is a SWOT analysis?</a:t>
            </a:r>
          </a:p>
        </p:txBody>
      </p:sp>
      <p:sp>
        <p:nvSpPr>
          <p:cNvPr id="3" name="Content Placeholder 2">
            <a:extLst>
              <a:ext uri="{FF2B5EF4-FFF2-40B4-BE49-F238E27FC236}">
                <a16:creationId xmlns:a16="http://schemas.microsoft.com/office/drawing/2014/main" id="{5F430C20-FB32-145B-05FB-072DB05C0ADE}"/>
              </a:ext>
            </a:extLst>
          </p:cNvPr>
          <p:cNvSpPr>
            <a:spLocks noGrp="1"/>
          </p:cNvSpPr>
          <p:nvPr>
            <p:ph idx="1"/>
          </p:nvPr>
        </p:nvSpPr>
        <p:spPr>
          <a:xfrm>
            <a:off x="838200" y="1492618"/>
            <a:ext cx="10431483" cy="4791223"/>
          </a:xfrm>
        </p:spPr>
        <p:txBody>
          <a:bodyPr>
            <a:normAutofit/>
          </a:bodyPr>
          <a:lstStyle/>
          <a:p>
            <a:pPr marL="0" indent="0">
              <a:buNone/>
            </a:pPr>
            <a:r>
              <a:rPr lang="en-GB" sz="2200" dirty="0"/>
              <a:t>A SWOT analysis is a strategic planning tool used to evaluate the strengths, weaknesses, opportunities and threats involved in a project or business venture. </a:t>
            </a:r>
          </a:p>
          <a:p>
            <a:pPr marL="0" indent="0">
              <a:buNone/>
            </a:pPr>
            <a:r>
              <a:rPr lang="en-GB" sz="2200" dirty="0"/>
              <a:t>It involves identifying the internal and external factors that are favourable and unfavourable to achieving the objective.</a:t>
            </a:r>
          </a:p>
          <a:p>
            <a:r>
              <a:rPr lang="en-GB" sz="2200" b="1" dirty="0"/>
              <a:t>Strengths: </a:t>
            </a:r>
            <a:r>
              <a:rPr lang="en-GB" sz="2200" dirty="0"/>
              <a:t>Positive attributes that are within an organisation’s control.</a:t>
            </a:r>
          </a:p>
          <a:p>
            <a:r>
              <a:rPr lang="en-GB" sz="2200" b="1" dirty="0"/>
              <a:t>Weaknesses: </a:t>
            </a:r>
            <a:r>
              <a:rPr lang="en-GB" sz="2200" dirty="0"/>
              <a:t>Factors that may hinder an organisation’s performance, also within its control.</a:t>
            </a:r>
          </a:p>
          <a:p>
            <a:r>
              <a:rPr lang="en-GB" sz="2200" b="1" dirty="0"/>
              <a:t>Opportunities: </a:t>
            </a:r>
            <a:r>
              <a:rPr lang="en-GB" sz="2200" dirty="0"/>
              <a:t>External chances to improve performance in the environment.</a:t>
            </a:r>
          </a:p>
          <a:p>
            <a:r>
              <a:rPr lang="en-GB" sz="2200" b="1" dirty="0"/>
              <a:t>Threats: </a:t>
            </a:r>
            <a:r>
              <a:rPr lang="en-GB" sz="2200" dirty="0"/>
              <a:t>External elements that could cause trouble for the business or project.</a:t>
            </a:r>
          </a:p>
        </p:txBody>
      </p:sp>
    </p:spTree>
    <p:extLst>
      <p:ext uri="{BB962C8B-B14F-4D97-AF65-F5344CB8AC3E}">
        <p14:creationId xmlns:p14="http://schemas.microsoft.com/office/powerpoint/2010/main" val="40653739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66A78-ED9C-D4EF-F484-3823A476D389}"/>
              </a:ext>
            </a:extLst>
          </p:cNvPr>
          <p:cNvSpPr>
            <a:spLocks noGrp="1"/>
          </p:cNvSpPr>
          <p:nvPr>
            <p:ph type="title"/>
          </p:nvPr>
        </p:nvSpPr>
        <p:spPr/>
        <p:txBody>
          <a:bodyPr>
            <a:normAutofit/>
          </a:bodyPr>
          <a:lstStyle/>
          <a:p>
            <a:r>
              <a:rPr lang="en-GB" sz="3200" b="1" dirty="0"/>
              <a:t>Strengths and weaknesses: examples</a:t>
            </a:r>
          </a:p>
        </p:txBody>
      </p:sp>
      <p:sp>
        <p:nvSpPr>
          <p:cNvPr id="5" name="Content Placeholder 4">
            <a:extLst>
              <a:ext uri="{FF2B5EF4-FFF2-40B4-BE49-F238E27FC236}">
                <a16:creationId xmlns:a16="http://schemas.microsoft.com/office/drawing/2014/main" id="{2FBC4B12-CA1A-B2A3-F81E-65E00243B944}"/>
              </a:ext>
            </a:extLst>
          </p:cNvPr>
          <p:cNvSpPr>
            <a:spLocks noGrp="1"/>
          </p:cNvSpPr>
          <p:nvPr>
            <p:ph sz="half" idx="1"/>
          </p:nvPr>
        </p:nvSpPr>
        <p:spPr/>
        <p:txBody>
          <a:bodyPr>
            <a:noAutofit/>
          </a:bodyPr>
          <a:lstStyle/>
          <a:p>
            <a:pPr marL="0" indent="0">
              <a:lnSpc>
                <a:spcPct val="150000"/>
              </a:lnSpc>
              <a:buNone/>
            </a:pPr>
            <a:r>
              <a:rPr lang="en-GB" sz="2200" b="1" dirty="0"/>
              <a:t>Strengths:</a:t>
            </a:r>
          </a:p>
          <a:p>
            <a:pPr>
              <a:lnSpc>
                <a:spcPct val="150000"/>
              </a:lnSpc>
            </a:pPr>
            <a:r>
              <a:rPr lang="en-GB" sz="2200" dirty="0"/>
              <a:t>Skilled development team</a:t>
            </a:r>
          </a:p>
          <a:p>
            <a:pPr>
              <a:lnSpc>
                <a:spcPct val="150000"/>
              </a:lnSpc>
            </a:pPr>
            <a:r>
              <a:rPr lang="en-GB" sz="2200" dirty="0"/>
              <a:t>Advanced technology</a:t>
            </a:r>
          </a:p>
          <a:p>
            <a:pPr>
              <a:lnSpc>
                <a:spcPct val="150000"/>
              </a:lnSpc>
            </a:pPr>
            <a:r>
              <a:rPr lang="en-GB" sz="2200" dirty="0"/>
              <a:t>Strong project management</a:t>
            </a:r>
          </a:p>
          <a:p>
            <a:pPr>
              <a:lnSpc>
                <a:spcPct val="150000"/>
              </a:lnSpc>
            </a:pPr>
            <a:r>
              <a:rPr lang="en-GB" sz="2200" dirty="0"/>
              <a:t>Proprietary technology or algorithms</a:t>
            </a:r>
          </a:p>
          <a:p>
            <a:pPr>
              <a:lnSpc>
                <a:spcPct val="150000"/>
              </a:lnSpc>
            </a:pPr>
            <a:r>
              <a:rPr lang="en-GB" sz="2200" dirty="0"/>
              <a:t>Strong brand reputation</a:t>
            </a:r>
          </a:p>
          <a:p>
            <a:pPr>
              <a:lnSpc>
                <a:spcPct val="150000"/>
              </a:lnSpc>
            </a:pPr>
            <a:r>
              <a:rPr lang="en-GB" sz="2200" dirty="0"/>
              <a:t>Access to high-quality data sources</a:t>
            </a:r>
          </a:p>
        </p:txBody>
      </p:sp>
      <p:sp>
        <p:nvSpPr>
          <p:cNvPr id="7" name="Content Placeholder 6">
            <a:extLst>
              <a:ext uri="{FF2B5EF4-FFF2-40B4-BE49-F238E27FC236}">
                <a16:creationId xmlns:a16="http://schemas.microsoft.com/office/drawing/2014/main" id="{C6557D80-5317-7344-E726-001B2589AE02}"/>
              </a:ext>
            </a:extLst>
          </p:cNvPr>
          <p:cNvSpPr>
            <a:spLocks noGrp="1"/>
          </p:cNvSpPr>
          <p:nvPr>
            <p:ph sz="half" idx="2"/>
          </p:nvPr>
        </p:nvSpPr>
        <p:spPr>
          <a:xfrm>
            <a:off x="6172199" y="1825625"/>
            <a:ext cx="5703125" cy="4351338"/>
          </a:xfrm>
        </p:spPr>
        <p:txBody>
          <a:bodyPr>
            <a:noAutofit/>
          </a:bodyPr>
          <a:lstStyle/>
          <a:p>
            <a:pPr marL="0" indent="0">
              <a:lnSpc>
                <a:spcPct val="150000"/>
              </a:lnSpc>
              <a:buNone/>
            </a:pPr>
            <a:r>
              <a:rPr lang="en-GB" sz="2200" b="1" dirty="0"/>
              <a:t>Weaknesses:</a:t>
            </a:r>
          </a:p>
          <a:p>
            <a:pPr>
              <a:lnSpc>
                <a:spcPct val="150000"/>
              </a:lnSpc>
            </a:pPr>
            <a:r>
              <a:rPr lang="en-GB" sz="2200" dirty="0"/>
              <a:t>Limited budget</a:t>
            </a:r>
          </a:p>
          <a:p>
            <a:pPr>
              <a:lnSpc>
                <a:spcPct val="150000"/>
              </a:lnSpc>
            </a:pPr>
            <a:r>
              <a:rPr lang="en-GB" sz="2200" dirty="0"/>
              <a:t>Tight deadlines</a:t>
            </a:r>
          </a:p>
          <a:p>
            <a:pPr>
              <a:lnSpc>
                <a:spcPct val="150000"/>
              </a:lnSpc>
            </a:pPr>
            <a:r>
              <a:rPr lang="en-GB" sz="2200" dirty="0"/>
              <a:t>Resource constraints</a:t>
            </a:r>
          </a:p>
          <a:p>
            <a:pPr>
              <a:lnSpc>
                <a:spcPct val="150000"/>
              </a:lnSpc>
            </a:pPr>
            <a:r>
              <a:rPr lang="en-GB" sz="2200" dirty="0"/>
              <a:t>Lack of experience in certain technologies</a:t>
            </a:r>
          </a:p>
          <a:p>
            <a:pPr>
              <a:lnSpc>
                <a:spcPct val="150000"/>
              </a:lnSpc>
            </a:pPr>
            <a:r>
              <a:rPr lang="en-GB" sz="2200" dirty="0"/>
              <a:t>Dependency on a few key personnel</a:t>
            </a:r>
          </a:p>
          <a:p>
            <a:pPr>
              <a:lnSpc>
                <a:spcPct val="150000"/>
              </a:lnSpc>
            </a:pPr>
            <a:r>
              <a:rPr lang="en-GB" sz="2200" dirty="0"/>
              <a:t>Inadequate testing procedures</a:t>
            </a:r>
          </a:p>
        </p:txBody>
      </p:sp>
    </p:spTree>
    <p:extLst>
      <p:ext uri="{BB962C8B-B14F-4D97-AF65-F5344CB8AC3E}">
        <p14:creationId xmlns:p14="http://schemas.microsoft.com/office/powerpoint/2010/main" val="13456905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AAD3D-CF82-8A5F-7793-0E8B1DB144A0}"/>
              </a:ext>
            </a:extLst>
          </p:cNvPr>
          <p:cNvSpPr>
            <a:spLocks noGrp="1"/>
          </p:cNvSpPr>
          <p:nvPr>
            <p:ph type="title"/>
          </p:nvPr>
        </p:nvSpPr>
        <p:spPr/>
        <p:txBody>
          <a:bodyPr anchor="ctr">
            <a:normAutofit/>
          </a:bodyPr>
          <a:lstStyle/>
          <a:p>
            <a:pPr>
              <a:lnSpc>
                <a:spcPct val="120000"/>
              </a:lnSpc>
            </a:pPr>
            <a:r>
              <a:rPr lang="en-GB" sz="3200" b="1" dirty="0"/>
              <a:t>Opportunities and threats</a:t>
            </a:r>
          </a:p>
        </p:txBody>
      </p:sp>
      <p:sp>
        <p:nvSpPr>
          <p:cNvPr id="4" name="Text Placeholder 3">
            <a:extLst>
              <a:ext uri="{FF2B5EF4-FFF2-40B4-BE49-F238E27FC236}">
                <a16:creationId xmlns:a16="http://schemas.microsoft.com/office/drawing/2014/main" id="{3D6FF6B5-E526-4A40-DCF0-F62BD3E22679}"/>
              </a:ext>
            </a:extLst>
          </p:cNvPr>
          <p:cNvSpPr>
            <a:spLocks noGrp="1"/>
          </p:cNvSpPr>
          <p:nvPr>
            <p:ph sz="half" idx="1"/>
          </p:nvPr>
        </p:nvSpPr>
        <p:spPr/>
        <p:txBody>
          <a:bodyPr anchor="t">
            <a:noAutofit/>
          </a:bodyPr>
          <a:lstStyle/>
          <a:p>
            <a:pPr marL="0" indent="0">
              <a:lnSpc>
                <a:spcPct val="140000"/>
              </a:lnSpc>
              <a:buNone/>
            </a:pPr>
            <a:r>
              <a:rPr lang="en-GB" sz="2200" b="1" dirty="0"/>
              <a:t>Opportunities:</a:t>
            </a:r>
          </a:p>
          <a:p>
            <a:pPr marL="342900" indent="-342900">
              <a:lnSpc>
                <a:spcPct val="140000"/>
              </a:lnSpc>
              <a:buFont typeface="Arial" panose="020B0604020202020204" pitchFamily="34" charset="0"/>
              <a:buChar char="•"/>
            </a:pPr>
            <a:r>
              <a:rPr lang="en-GB" sz="2200" dirty="0"/>
              <a:t>E</a:t>
            </a:r>
            <a:r>
              <a:rPr lang="en-GB" sz="2200" b="0" dirty="0"/>
              <a:t>merging market trends</a:t>
            </a:r>
          </a:p>
          <a:p>
            <a:pPr marL="342900" indent="-342900">
              <a:lnSpc>
                <a:spcPct val="140000"/>
              </a:lnSpc>
              <a:buFont typeface="Arial" panose="020B0604020202020204" pitchFamily="34" charset="0"/>
              <a:buChar char="•"/>
            </a:pPr>
            <a:r>
              <a:rPr lang="en-GB" sz="2200" dirty="0"/>
              <a:t>P</a:t>
            </a:r>
            <a:r>
              <a:rPr lang="en-GB" sz="2200" b="0" dirty="0"/>
              <a:t>otential for scalability and partnership opportunities</a:t>
            </a:r>
          </a:p>
          <a:p>
            <a:pPr marL="0" indent="0">
              <a:lnSpc>
                <a:spcPct val="140000"/>
              </a:lnSpc>
              <a:buNone/>
            </a:pPr>
            <a:r>
              <a:rPr lang="en-GB" sz="2200" b="0" dirty="0"/>
              <a:t>	</a:t>
            </a:r>
          </a:p>
        </p:txBody>
      </p:sp>
      <p:sp>
        <p:nvSpPr>
          <p:cNvPr id="6" name="Text Placeholder 5">
            <a:extLst>
              <a:ext uri="{FF2B5EF4-FFF2-40B4-BE49-F238E27FC236}">
                <a16:creationId xmlns:a16="http://schemas.microsoft.com/office/drawing/2014/main" id="{6789034B-F496-DCF1-1E9B-EB06561020C5}"/>
              </a:ext>
            </a:extLst>
          </p:cNvPr>
          <p:cNvSpPr>
            <a:spLocks noGrp="1"/>
          </p:cNvSpPr>
          <p:nvPr>
            <p:ph sz="half" idx="2"/>
          </p:nvPr>
        </p:nvSpPr>
        <p:spPr/>
        <p:txBody>
          <a:bodyPr anchor="t">
            <a:noAutofit/>
          </a:bodyPr>
          <a:lstStyle/>
          <a:p>
            <a:pPr marL="0" indent="0">
              <a:lnSpc>
                <a:spcPct val="140000"/>
              </a:lnSpc>
              <a:buNone/>
            </a:pPr>
            <a:r>
              <a:rPr lang="en-GB" sz="2200" b="1" dirty="0"/>
              <a:t>Threats:</a:t>
            </a:r>
          </a:p>
          <a:p>
            <a:pPr marL="342900" indent="-342900">
              <a:lnSpc>
                <a:spcPct val="140000"/>
              </a:lnSpc>
              <a:buFont typeface="Arial" panose="020B0604020202020204" pitchFamily="34" charset="0"/>
              <a:buChar char="•"/>
            </a:pPr>
            <a:r>
              <a:rPr lang="en-GB" sz="2200" dirty="0"/>
              <a:t>C</a:t>
            </a:r>
            <a:r>
              <a:rPr lang="en-GB" sz="2200" b="0" dirty="0"/>
              <a:t>ompetition</a:t>
            </a:r>
          </a:p>
          <a:p>
            <a:pPr marL="342900" indent="-342900">
              <a:lnSpc>
                <a:spcPct val="140000"/>
              </a:lnSpc>
              <a:buFont typeface="Arial" panose="020B0604020202020204" pitchFamily="34" charset="0"/>
              <a:buChar char="•"/>
            </a:pPr>
            <a:r>
              <a:rPr lang="en-GB" sz="2200" dirty="0"/>
              <a:t>R</a:t>
            </a:r>
            <a:r>
              <a:rPr lang="en-GB" sz="2200" b="0" dirty="0"/>
              <a:t>egulatory changes</a:t>
            </a:r>
          </a:p>
          <a:p>
            <a:pPr>
              <a:lnSpc>
                <a:spcPct val="140000"/>
              </a:lnSpc>
            </a:pPr>
            <a:endParaRPr lang="en-GB" sz="2200" b="0" dirty="0"/>
          </a:p>
          <a:p>
            <a:pPr>
              <a:lnSpc>
                <a:spcPct val="140000"/>
              </a:lnSpc>
            </a:pPr>
            <a:endParaRPr lang="en-GB" b="0" dirty="0"/>
          </a:p>
        </p:txBody>
      </p:sp>
      <p:sp>
        <p:nvSpPr>
          <p:cNvPr id="3" name="Footer Placeholder 2">
            <a:extLst>
              <a:ext uri="{FF2B5EF4-FFF2-40B4-BE49-F238E27FC236}">
                <a16:creationId xmlns:a16="http://schemas.microsoft.com/office/drawing/2014/main" id="{B91C907C-0CD2-1217-C534-ED1C840F5E96}"/>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9" name="Slide Number Placeholder 3">
            <a:extLst>
              <a:ext uri="{FF2B5EF4-FFF2-40B4-BE49-F238E27FC236}">
                <a16:creationId xmlns:a16="http://schemas.microsoft.com/office/drawing/2014/main" id="{F58B4A27-410C-203F-E4F5-6EC17F1AB369}"/>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19</a:t>
            </a:fld>
            <a:endParaRPr lang="en-GB" sz="900" b="1" dirty="0"/>
          </a:p>
        </p:txBody>
      </p:sp>
    </p:spTree>
    <p:extLst>
      <p:ext uri="{BB962C8B-B14F-4D97-AF65-F5344CB8AC3E}">
        <p14:creationId xmlns:p14="http://schemas.microsoft.com/office/powerpoint/2010/main" val="35179385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sz="9000" dirty="0">
                <a:cs typeface="Arial" panose="020B0604020202020204" pitchFamily="34" charset="0"/>
              </a:rPr>
              <a:t>01</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noAutofit/>
          </a:bodyPr>
          <a:lstStyle/>
          <a:p>
            <a:pPr>
              <a:lnSpc>
                <a:spcPct val="120000"/>
              </a:lnSpc>
            </a:pPr>
            <a:r>
              <a:rPr lang="en-US" sz="4000" b="0" spc="-50" dirty="0">
                <a:latin typeface="+mj-lt"/>
                <a:ea typeface="+mn-lt"/>
                <a:cs typeface="+mn-lt"/>
              </a:rPr>
              <a:t>Project feasibility: identifying a project’s context and goals</a:t>
            </a:r>
            <a:endParaRPr lang="en-US" sz="4000" spc="-50" dirty="0">
              <a:latin typeface="+mj-lt"/>
              <a:ea typeface="+mn-lt"/>
              <a:cs typeface="+mn-lt"/>
            </a:endParaRPr>
          </a:p>
        </p:txBody>
      </p:sp>
    </p:spTree>
    <p:extLst>
      <p:ext uri="{BB962C8B-B14F-4D97-AF65-F5344CB8AC3E}">
        <p14:creationId xmlns:p14="http://schemas.microsoft.com/office/powerpoint/2010/main" val="32167628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2A4C9-7546-8622-6A0E-32A56F4BD19C}"/>
              </a:ext>
            </a:extLst>
          </p:cNvPr>
          <p:cNvSpPr>
            <a:spLocks noGrp="1"/>
          </p:cNvSpPr>
          <p:nvPr>
            <p:ph type="title"/>
          </p:nvPr>
        </p:nvSpPr>
        <p:spPr/>
        <p:txBody>
          <a:bodyPr/>
          <a:lstStyle/>
          <a:p>
            <a:r>
              <a:rPr lang="en-US" b="1" dirty="0">
                <a:cs typeface="Arial"/>
              </a:rPr>
              <a:t>Pair activity</a:t>
            </a:r>
          </a:p>
        </p:txBody>
      </p:sp>
      <p:sp>
        <p:nvSpPr>
          <p:cNvPr id="3" name="Content Placeholder 2">
            <a:extLst>
              <a:ext uri="{FF2B5EF4-FFF2-40B4-BE49-F238E27FC236}">
                <a16:creationId xmlns:a16="http://schemas.microsoft.com/office/drawing/2014/main" id="{350BD070-B1D0-0B8B-DCF7-6F696F269CD1}"/>
              </a:ext>
            </a:extLst>
          </p:cNvPr>
          <p:cNvSpPr>
            <a:spLocks noGrp="1"/>
          </p:cNvSpPr>
          <p:nvPr>
            <p:ph idx="1"/>
          </p:nvPr>
        </p:nvSpPr>
        <p:spPr>
          <a:xfrm>
            <a:off x="838200" y="1690688"/>
            <a:ext cx="10515600" cy="4496356"/>
          </a:xfrm>
        </p:spPr>
        <p:txBody>
          <a:bodyPr/>
          <a:lstStyle/>
          <a:p>
            <a:r>
              <a:rPr lang="en-GB" dirty="0"/>
              <a:t>In pairs, identify the strengths and weaknesses of case study 1. </a:t>
            </a:r>
          </a:p>
          <a:p>
            <a:r>
              <a:rPr lang="en-GB" dirty="0"/>
              <a:t>Share your findings with the class.</a:t>
            </a:r>
            <a:endParaRPr lang="en-US" dirty="0"/>
          </a:p>
        </p:txBody>
      </p:sp>
    </p:spTree>
    <p:extLst>
      <p:ext uri="{BB962C8B-B14F-4D97-AF65-F5344CB8AC3E}">
        <p14:creationId xmlns:p14="http://schemas.microsoft.com/office/powerpoint/2010/main" val="9772045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02BDB7-D525-D31C-E052-08FE27B7EE63}"/>
              </a:ext>
            </a:extLst>
          </p:cNvPr>
          <p:cNvSpPr>
            <a:spLocks noGrp="1"/>
          </p:cNvSpPr>
          <p:nvPr>
            <p:ph type="title"/>
          </p:nvPr>
        </p:nvSpPr>
        <p:spPr/>
        <p:txBody>
          <a:bodyPr anchor="ctr">
            <a:normAutofit/>
          </a:bodyPr>
          <a:lstStyle/>
          <a:p>
            <a:pPr>
              <a:lnSpc>
                <a:spcPct val="120000"/>
              </a:lnSpc>
            </a:pPr>
            <a:r>
              <a:rPr lang="en-GB" sz="3200" b="1" dirty="0"/>
              <a:t>Independent activity		</a:t>
            </a:r>
          </a:p>
        </p:txBody>
      </p:sp>
      <p:sp>
        <p:nvSpPr>
          <p:cNvPr id="3" name="Content Placeholder 2">
            <a:extLst>
              <a:ext uri="{FF2B5EF4-FFF2-40B4-BE49-F238E27FC236}">
                <a16:creationId xmlns:a16="http://schemas.microsoft.com/office/drawing/2014/main" id="{E68CDFB7-B385-9DCA-6341-6A66E7A4745D}"/>
              </a:ext>
            </a:extLst>
          </p:cNvPr>
          <p:cNvSpPr>
            <a:spLocks noGrp="1"/>
          </p:cNvSpPr>
          <p:nvPr>
            <p:ph idx="1"/>
          </p:nvPr>
        </p:nvSpPr>
        <p:spPr/>
        <p:txBody>
          <a:bodyPr anchor="t">
            <a:normAutofit/>
          </a:bodyPr>
          <a:lstStyle/>
          <a:p>
            <a:pPr>
              <a:lnSpc>
                <a:spcPct val="120000"/>
              </a:lnSpc>
            </a:pPr>
            <a:r>
              <a:rPr lang="en-GB" sz="2400" dirty="0"/>
              <a:t>Working individually, use the SWOT matrix template to complete the analysis of case study 1. </a:t>
            </a:r>
          </a:p>
          <a:p>
            <a:pPr>
              <a:lnSpc>
                <a:spcPct val="120000"/>
              </a:lnSpc>
            </a:pPr>
            <a:r>
              <a:rPr lang="en-GB" sz="2400" dirty="0"/>
              <a:t>Fix it to the whiteboard or a wall. </a:t>
            </a:r>
          </a:p>
          <a:p>
            <a:pPr>
              <a:lnSpc>
                <a:spcPct val="120000"/>
              </a:lnSpc>
            </a:pPr>
            <a:r>
              <a:rPr lang="en-GB" sz="2400" dirty="0"/>
              <a:t>Peer-review two SWOT analyses. </a:t>
            </a:r>
          </a:p>
          <a:p>
            <a:pPr>
              <a:lnSpc>
                <a:spcPct val="120000"/>
              </a:lnSpc>
            </a:pPr>
            <a:r>
              <a:rPr lang="en-GB" sz="2400" dirty="0"/>
              <a:t>Update the SWOT matrix template with new findings.</a:t>
            </a:r>
          </a:p>
        </p:txBody>
      </p:sp>
      <p:sp>
        <p:nvSpPr>
          <p:cNvPr id="4" name="Footer Placeholder 2">
            <a:extLst>
              <a:ext uri="{FF2B5EF4-FFF2-40B4-BE49-F238E27FC236}">
                <a16:creationId xmlns:a16="http://schemas.microsoft.com/office/drawing/2014/main" id="{9D36B1C1-D97C-8087-8BB3-0B9BC8CAA8BA}"/>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2A5F5135-9233-6170-F78D-07E42D4B7658}"/>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21</a:t>
            </a:fld>
            <a:endParaRPr lang="en-GB" sz="900" b="1" dirty="0"/>
          </a:p>
        </p:txBody>
      </p:sp>
    </p:spTree>
    <p:extLst>
      <p:ext uri="{BB962C8B-B14F-4D97-AF65-F5344CB8AC3E}">
        <p14:creationId xmlns:p14="http://schemas.microsoft.com/office/powerpoint/2010/main" val="2114314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C8B348-16ED-2864-1D67-AE642F863E2C}"/>
              </a:ext>
            </a:extLst>
          </p:cNvPr>
          <p:cNvSpPr>
            <a:spLocks noGrp="1"/>
          </p:cNvSpPr>
          <p:nvPr>
            <p:ph type="title"/>
          </p:nvPr>
        </p:nvSpPr>
        <p:spPr>
          <a:xfrm>
            <a:off x="616819" y="690662"/>
            <a:ext cx="10515600" cy="1325563"/>
          </a:xfrm>
        </p:spPr>
        <p:txBody>
          <a:bodyPr anchor="t">
            <a:normAutofit/>
          </a:bodyPr>
          <a:lstStyle/>
          <a:p>
            <a:pPr>
              <a:lnSpc>
                <a:spcPct val="120000"/>
              </a:lnSpc>
            </a:pPr>
            <a:r>
              <a:rPr lang="en-GB" sz="3200" b="1" dirty="0"/>
              <a:t>Final activity</a:t>
            </a:r>
          </a:p>
        </p:txBody>
      </p:sp>
      <p:sp>
        <p:nvSpPr>
          <p:cNvPr id="3" name="Content Placeholder 2">
            <a:extLst>
              <a:ext uri="{FF2B5EF4-FFF2-40B4-BE49-F238E27FC236}">
                <a16:creationId xmlns:a16="http://schemas.microsoft.com/office/drawing/2014/main" id="{7AD2CE01-2498-88EA-9607-F1CD8707B417}"/>
              </a:ext>
            </a:extLst>
          </p:cNvPr>
          <p:cNvSpPr>
            <a:spLocks noGrp="1"/>
          </p:cNvSpPr>
          <p:nvPr>
            <p:ph idx="1"/>
          </p:nvPr>
        </p:nvSpPr>
        <p:spPr>
          <a:xfrm>
            <a:off x="616819" y="1816000"/>
            <a:ext cx="10515600" cy="4351338"/>
          </a:xfrm>
        </p:spPr>
        <p:txBody>
          <a:bodyPr anchor="t">
            <a:normAutofit/>
          </a:bodyPr>
          <a:lstStyle/>
          <a:p>
            <a:pPr marL="0" indent="0">
              <a:lnSpc>
                <a:spcPct val="120000"/>
              </a:lnSpc>
              <a:buNone/>
            </a:pPr>
            <a:r>
              <a:rPr lang="en-GB" sz="2400" b="0" i="0" dirty="0">
                <a:solidFill>
                  <a:srgbClr val="000000"/>
                </a:solidFill>
                <a:effectLst/>
                <a:latin typeface="Arial" panose="020B0604020202020204" pitchFamily="34" charset="0"/>
              </a:rPr>
              <a:t>Write an email to the client (the teacher) to outline specific issues that you have discovered using the SWOT analysis. </a:t>
            </a:r>
            <a:endParaRPr lang="en-GB" sz="3600" dirty="0"/>
          </a:p>
        </p:txBody>
      </p:sp>
      <p:sp>
        <p:nvSpPr>
          <p:cNvPr id="4" name="Footer Placeholder 2">
            <a:extLst>
              <a:ext uri="{FF2B5EF4-FFF2-40B4-BE49-F238E27FC236}">
                <a16:creationId xmlns:a16="http://schemas.microsoft.com/office/drawing/2014/main" id="{64EA300B-98D0-BADC-D1BC-BB17873E666D}"/>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972215C3-EA52-E258-95D8-B36ACB0EF4BF}"/>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22</a:t>
            </a:fld>
            <a:endParaRPr lang="en-GB" sz="900" b="1" dirty="0"/>
          </a:p>
        </p:txBody>
      </p:sp>
    </p:spTree>
    <p:extLst>
      <p:ext uri="{BB962C8B-B14F-4D97-AF65-F5344CB8AC3E}">
        <p14:creationId xmlns:p14="http://schemas.microsoft.com/office/powerpoint/2010/main" val="34798198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7CD747-B080-8FBB-0FD0-0AB672C7FA42}"/>
              </a:ext>
            </a:extLst>
          </p:cNvPr>
          <p:cNvSpPr>
            <a:spLocks noGrp="1"/>
          </p:cNvSpPr>
          <p:nvPr>
            <p:ph type="title"/>
          </p:nvPr>
        </p:nvSpPr>
        <p:spPr>
          <a:xfrm>
            <a:off x="616818" y="690662"/>
            <a:ext cx="10515600" cy="1325563"/>
          </a:xfrm>
        </p:spPr>
        <p:txBody>
          <a:bodyPr anchor="t">
            <a:normAutofit/>
          </a:bodyPr>
          <a:lstStyle/>
          <a:p>
            <a:pPr>
              <a:lnSpc>
                <a:spcPct val="120000"/>
              </a:lnSpc>
            </a:pPr>
            <a:r>
              <a:rPr lang="en-US" sz="3200" b="1" dirty="0">
                <a:cs typeface="Arial"/>
              </a:rPr>
              <a:t>Summary</a:t>
            </a:r>
            <a:endParaRPr lang="en-US" sz="3200" dirty="0"/>
          </a:p>
        </p:txBody>
      </p:sp>
      <p:sp>
        <p:nvSpPr>
          <p:cNvPr id="3" name="Content Placeholder 2">
            <a:extLst>
              <a:ext uri="{FF2B5EF4-FFF2-40B4-BE49-F238E27FC236}">
                <a16:creationId xmlns:a16="http://schemas.microsoft.com/office/drawing/2014/main" id="{5E4A0AD4-7378-6DAF-2C49-D4D79D754CFB}"/>
              </a:ext>
            </a:extLst>
          </p:cNvPr>
          <p:cNvSpPr>
            <a:spLocks noGrp="1"/>
          </p:cNvSpPr>
          <p:nvPr>
            <p:ph idx="1"/>
          </p:nvPr>
        </p:nvSpPr>
        <p:spPr>
          <a:xfrm>
            <a:off x="616818" y="1382318"/>
            <a:ext cx="10515600" cy="4351338"/>
          </a:xfrm>
        </p:spPr>
        <p:txBody>
          <a:bodyPr anchor="t">
            <a:normAutofit/>
          </a:bodyPr>
          <a:lstStyle/>
          <a:p>
            <a:pPr marL="0" indent="0">
              <a:lnSpc>
                <a:spcPct val="120000"/>
              </a:lnSpc>
              <a:buNone/>
            </a:pPr>
            <a:endParaRPr lang="en-US" sz="2400" dirty="0"/>
          </a:p>
          <a:p>
            <a:pPr marL="0" indent="0">
              <a:lnSpc>
                <a:spcPct val="120000"/>
              </a:lnSpc>
              <a:buNone/>
            </a:pPr>
            <a:r>
              <a:rPr lang="en-US" sz="2400" dirty="0"/>
              <a:t>Recap of key concepts from the lesson.</a:t>
            </a:r>
          </a:p>
          <a:p>
            <a:pPr marL="0" indent="0">
              <a:lnSpc>
                <a:spcPct val="120000"/>
              </a:lnSpc>
              <a:buNone/>
            </a:pPr>
            <a:endParaRPr lang="en-US" sz="2400" dirty="0"/>
          </a:p>
          <a:p>
            <a:pPr>
              <a:lnSpc>
                <a:spcPct val="120000"/>
              </a:lnSpc>
            </a:pPr>
            <a:endParaRPr lang="en-US" sz="2400" dirty="0"/>
          </a:p>
        </p:txBody>
      </p:sp>
      <p:sp>
        <p:nvSpPr>
          <p:cNvPr id="4" name="Footer Placeholder 2">
            <a:extLst>
              <a:ext uri="{FF2B5EF4-FFF2-40B4-BE49-F238E27FC236}">
                <a16:creationId xmlns:a16="http://schemas.microsoft.com/office/drawing/2014/main" id="{DD6CAC95-7FC7-308A-955E-21003F9937A3}"/>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5E0EF4F3-C342-7257-E4FC-B097C0B85761}"/>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23</a:t>
            </a:fld>
            <a:endParaRPr lang="en-GB" sz="900" b="1" dirty="0"/>
          </a:p>
        </p:txBody>
      </p:sp>
    </p:spTree>
    <p:extLst>
      <p:ext uri="{BB962C8B-B14F-4D97-AF65-F5344CB8AC3E}">
        <p14:creationId xmlns:p14="http://schemas.microsoft.com/office/powerpoint/2010/main" val="6303247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0B93D4-31E0-2435-C6CE-B9296F81E2B8}"/>
              </a:ext>
            </a:extLst>
          </p:cNvPr>
          <p:cNvSpPr>
            <a:spLocks noGrp="1"/>
          </p:cNvSpPr>
          <p:nvPr>
            <p:ph type="title"/>
          </p:nvPr>
        </p:nvSpPr>
        <p:spPr>
          <a:xfrm>
            <a:off x="616820" y="690662"/>
            <a:ext cx="10515600" cy="1325563"/>
          </a:xfrm>
        </p:spPr>
        <p:txBody>
          <a:bodyPr anchor="t">
            <a:normAutofit/>
          </a:bodyPr>
          <a:lstStyle/>
          <a:p>
            <a:pPr>
              <a:lnSpc>
                <a:spcPct val="120000"/>
              </a:lnSpc>
            </a:pPr>
            <a:r>
              <a:rPr lang="en-GB" sz="3200" b="1" dirty="0"/>
              <a:t>Next steps</a:t>
            </a:r>
          </a:p>
        </p:txBody>
      </p:sp>
      <p:sp>
        <p:nvSpPr>
          <p:cNvPr id="3" name="Content Placeholder 2">
            <a:extLst>
              <a:ext uri="{FF2B5EF4-FFF2-40B4-BE49-F238E27FC236}">
                <a16:creationId xmlns:a16="http://schemas.microsoft.com/office/drawing/2014/main" id="{D06DBA88-22C0-26A9-396A-7FDA2ED67F4D}"/>
              </a:ext>
            </a:extLst>
          </p:cNvPr>
          <p:cNvSpPr>
            <a:spLocks noGrp="1"/>
          </p:cNvSpPr>
          <p:nvPr>
            <p:ph idx="1"/>
          </p:nvPr>
        </p:nvSpPr>
        <p:spPr>
          <a:xfrm>
            <a:off x="616820" y="1382318"/>
            <a:ext cx="10515600" cy="4351338"/>
          </a:xfrm>
        </p:spPr>
        <p:txBody>
          <a:bodyPr anchor="t">
            <a:normAutofit/>
          </a:bodyPr>
          <a:lstStyle/>
          <a:p>
            <a:pPr marL="0" indent="0">
              <a:lnSpc>
                <a:spcPct val="120000"/>
              </a:lnSpc>
              <a:buNone/>
            </a:pPr>
            <a:endParaRPr lang="en-GB" sz="2400" dirty="0"/>
          </a:p>
          <a:p>
            <a:pPr marL="0" indent="0">
              <a:lnSpc>
                <a:spcPct val="120000"/>
              </a:lnSpc>
              <a:buNone/>
            </a:pPr>
            <a:r>
              <a:rPr lang="en-GB" sz="2400" dirty="0"/>
              <a:t>To consolidate your SWOT analysis knowledge:</a:t>
            </a:r>
          </a:p>
          <a:p>
            <a:pPr>
              <a:lnSpc>
                <a:spcPct val="120000"/>
              </a:lnSpc>
            </a:pPr>
            <a:r>
              <a:rPr lang="en-GB" dirty="0"/>
              <a:t>s</a:t>
            </a:r>
            <a:r>
              <a:rPr lang="en-GB" sz="2400" dirty="0"/>
              <a:t>elect a project of your choice</a:t>
            </a:r>
          </a:p>
          <a:p>
            <a:pPr>
              <a:lnSpc>
                <a:spcPct val="120000"/>
              </a:lnSpc>
            </a:pPr>
            <a:r>
              <a:rPr lang="en-GB" dirty="0"/>
              <a:t>c</a:t>
            </a:r>
            <a:r>
              <a:rPr lang="en-GB" sz="2400" dirty="0"/>
              <a:t>onduct a SWOT analysis</a:t>
            </a:r>
          </a:p>
          <a:p>
            <a:pPr>
              <a:lnSpc>
                <a:spcPct val="120000"/>
              </a:lnSpc>
            </a:pPr>
            <a:r>
              <a:rPr lang="en-GB" dirty="0"/>
              <a:t>s</a:t>
            </a:r>
            <a:r>
              <a:rPr lang="en-GB" sz="2400" dirty="0"/>
              <a:t>hare it with a peer for review.</a:t>
            </a:r>
          </a:p>
          <a:p>
            <a:pPr marL="0" indent="0">
              <a:lnSpc>
                <a:spcPct val="120000"/>
              </a:lnSpc>
              <a:buNone/>
            </a:pPr>
            <a:endParaRPr lang="en-GB" sz="2400" dirty="0"/>
          </a:p>
        </p:txBody>
      </p:sp>
      <p:sp>
        <p:nvSpPr>
          <p:cNvPr id="4" name="Footer Placeholder 2">
            <a:extLst>
              <a:ext uri="{FF2B5EF4-FFF2-40B4-BE49-F238E27FC236}">
                <a16:creationId xmlns:a16="http://schemas.microsoft.com/office/drawing/2014/main" id="{A35066F7-0FD4-AAF5-147D-812251C16723}"/>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3D56A431-C84C-4AB7-D979-90FC72130FC6}"/>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24</a:t>
            </a:fld>
            <a:endParaRPr lang="en-GB" sz="900" b="1" dirty="0"/>
          </a:p>
        </p:txBody>
      </p:sp>
    </p:spTree>
    <p:extLst>
      <p:ext uri="{BB962C8B-B14F-4D97-AF65-F5344CB8AC3E}">
        <p14:creationId xmlns:p14="http://schemas.microsoft.com/office/powerpoint/2010/main" val="20090416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sz="9000" dirty="0">
                <a:cs typeface="Arial" panose="020B0604020202020204" pitchFamily="34" charset="0"/>
              </a:rPr>
              <a:t>03</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vert="horz" lIns="144000" tIns="108000" rIns="91440" bIns="0" rtlCol="0" anchor="ctr" anchorCtr="0">
            <a:noAutofit/>
          </a:bodyPr>
          <a:lstStyle/>
          <a:p>
            <a:pPr>
              <a:lnSpc>
                <a:spcPct val="120000"/>
              </a:lnSpc>
            </a:pPr>
            <a:r>
              <a:rPr lang="en-US" sz="4000" b="0" dirty="0">
                <a:latin typeface="Arial"/>
                <a:cs typeface="Arial"/>
              </a:rPr>
              <a:t>Project feasibility: </a:t>
            </a:r>
            <a:br>
              <a:rPr lang="en-US" sz="4000" b="0" dirty="0">
                <a:latin typeface="Arial"/>
                <a:cs typeface="Arial"/>
              </a:rPr>
            </a:br>
            <a:r>
              <a:rPr lang="en-US" sz="4000" b="0" dirty="0">
                <a:latin typeface="Arial"/>
                <a:cs typeface="Arial"/>
              </a:rPr>
              <a:t>constraints and dependencies</a:t>
            </a:r>
            <a:endParaRPr lang="en-US" sz="4000" dirty="0">
              <a:cs typeface="Arial"/>
            </a:endParaRPr>
          </a:p>
        </p:txBody>
      </p:sp>
    </p:spTree>
    <p:extLst>
      <p:ext uri="{BB962C8B-B14F-4D97-AF65-F5344CB8AC3E}">
        <p14:creationId xmlns:p14="http://schemas.microsoft.com/office/powerpoint/2010/main" val="28135563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F63C93-C698-6CD1-DC83-9275E41BBE1E}"/>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62EA5707-63F2-101C-9C21-A3302F5C9635}"/>
              </a:ext>
            </a:extLst>
          </p:cNvPr>
          <p:cNvSpPr>
            <a:spLocks noGrp="1"/>
          </p:cNvSpPr>
          <p:nvPr>
            <p:ph type="title"/>
          </p:nvPr>
        </p:nvSpPr>
        <p:spPr/>
        <p:txBody>
          <a:bodyPr anchor="ctr">
            <a:normAutofit/>
          </a:bodyPr>
          <a:lstStyle/>
          <a:p>
            <a:pPr>
              <a:lnSpc>
                <a:spcPct val="120000"/>
              </a:lnSpc>
            </a:pPr>
            <a:r>
              <a:rPr lang="en-GB" sz="3200" b="1" dirty="0"/>
              <a:t>Project feasibility: constraints and dependencies</a:t>
            </a:r>
            <a:endParaRPr sz="3200" b="1" dirty="0"/>
          </a:p>
        </p:txBody>
      </p:sp>
      <p:sp>
        <p:nvSpPr>
          <p:cNvPr id="3" name="Content Placeholder">
            <a:extLst>
              <a:ext uri="{FF2B5EF4-FFF2-40B4-BE49-F238E27FC236}">
                <a16:creationId xmlns:a16="http://schemas.microsoft.com/office/drawing/2014/main" id="{60BCEFE1-ED04-592B-581C-1DF1FCF37815}"/>
              </a:ext>
            </a:extLst>
          </p:cNvPr>
          <p:cNvSpPr>
            <a:spLocks noGrp="1"/>
          </p:cNvSpPr>
          <p:nvPr>
            <p:ph idx="1"/>
          </p:nvPr>
        </p:nvSpPr>
        <p:spPr>
          <a:xfrm>
            <a:off x="838200" y="1825625"/>
            <a:ext cx="10110849" cy="4351338"/>
          </a:xfrm>
        </p:spPr>
        <p:txBody>
          <a:bodyPr vert="horz" lIns="91440" tIns="45720" rIns="91440" bIns="45720" rtlCol="0" anchor="t">
            <a:normAutofit/>
          </a:bodyPr>
          <a:lstStyle/>
          <a:p>
            <a:pPr marL="0" lvl="0" indent="0">
              <a:lnSpc>
                <a:spcPct val="120000"/>
              </a:lnSpc>
              <a:buNone/>
            </a:pPr>
            <a:r>
              <a:rPr lang="en-US" sz="2400" dirty="0"/>
              <a:t>By the end of this session, you will be able to construct a Gantt chart, taking into account the constraints and dependencies of the project.</a:t>
            </a:r>
            <a:endParaRPr lang="en-US" sz="2400" dirty="0">
              <a:highlight>
                <a:srgbClr val="FFFF00"/>
              </a:highlight>
              <a:cs typeface="Arial"/>
            </a:endParaRPr>
          </a:p>
        </p:txBody>
      </p:sp>
      <p:sp>
        <p:nvSpPr>
          <p:cNvPr id="6" name="Footer Placeholder 2">
            <a:extLst>
              <a:ext uri="{FF2B5EF4-FFF2-40B4-BE49-F238E27FC236}">
                <a16:creationId xmlns:a16="http://schemas.microsoft.com/office/drawing/2014/main" id="{399FFB91-775F-9666-C008-EE7DC0877037}"/>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8" name="Slide Number Placeholder 3">
            <a:extLst>
              <a:ext uri="{FF2B5EF4-FFF2-40B4-BE49-F238E27FC236}">
                <a16:creationId xmlns:a16="http://schemas.microsoft.com/office/drawing/2014/main" id="{F635B803-F564-18DB-A0D6-8C12069DE600}"/>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26</a:t>
            </a:fld>
            <a:endParaRPr lang="en-GB" sz="900" b="1" dirty="0"/>
          </a:p>
        </p:txBody>
      </p:sp>
    </p:spTree>
    <p:extLst>
      <p:ext uri="{BB962C8B-B14F-4D97-AF65-F5344CB8AC3E}">
        <p14:creationId xmlns:p14="http://schemas.microsoft.com/office/powerpoint/2010/main" val="36706404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298474-C838-7AEE-A48B-CA628A39E93F}"/>
              </a:ext>
            </a:extLst>
          </p:cNvPr>
          <p:cNvSpPr>
            <a:spLocks noGrp="1"/>
          </p:cNvSpPr>
          <p:nvPr>
            <p:ph type="title"/>
          </p:nvPr>
        </p:nvSpPr>
        <p:spPr/>
        <p:txBody>
          <a:bodyPr anchor="ctr">
            <a:normAutofit/>
          </a:bodyPr>
          <a:lstStyle/>
          <a:p>
            <a:pPr>
              <a:lnSpc>
                <a:spcPct val="120000"/>
              </a:lnSpc>
            </a:pPr>
            <a:r>
              <a:rPr lang="en-US" sz="3200" b="1" dirty="0">
                <a:cs typeface="Arial"/>
              </a:rPr>
              <a:t>Group activity</a:t>
            </a:r>
            <a:endParaRPr lang="en-US" sz="3200" dirty="0">
              <a:cs typeface="Arial"/>
            </a:endParaRPr>
          </a:p>
        </p:txBody>
      </p:sp>
      <p:sp>
        <p:nvSpPr>
          <p:cNvPr id="3" name="Content Placeholder 2">
            <a:extLst>
              <a:ext uri="{FF2B5EF4-FFF2-40B4-BE49-F238E27FC236}">
                <a16:creationId xmlns:a16="http://schemas.microsoft.com/office/drawing/2014/main" id="{23648A51-4186-E796-68A3-FCC3D3F49C89}"/>
              </a:ext>
            </a:extLst>
          </p:cNvPr>
          <p:cNvSpPr>
            <a:spLocks noGrp="1"/>
          </p:cNvSpPr>
          <p:nvPr>
            <p:ph idx="1"/>
          </p:nvPr>
        </p:nvSpPr>
        <p:spPr/>
        <p:txBody>
          <a:bodyPr anchor="t">
            <a:normAutofit/>
          </a:bodyPr>
          <a:lstStyle/>
          <a:p>
            <a:pPr>
              <a:lnSpc>
                <a:spcPct val="120000"/>
              </a:lnSpc>
            </a:pPr>
            <a:r>
              <a:rPr lang="en-US" sz="2400" dirty="0"/>
              <a:t>Review the Gantt </a:t>
            </a:r>
            <a:r>
              <a:rPr lang="en-US" dirty="0"/>
              <a:t>chart example.</a:t>
            </a:r>
            <a:endParaRPr lang="en-US" sz="2400" dirty="0"/>
          </a:p>
          <a:p>
            <a:pPr>
              <a:lnSpc>
                <a:spcPct val="120000"/>
              </a:lnSpc>
            </a:pPr>
            <a:r>
              <a:rPr lang="en-US" sz="2400" dirty="0"/>
              <a:t>Complete the tasks.</a:t>
            </a:r>
          </a:p>
        </p:txBody>
      </p:sp>
      <p:sp>
        <p:nvSpPr>
          <p:cNvPr id="4" name="Footer Placeholder 2">
            <a:extLst>
              <a:ext uri="{FF2B5EF4-FFF2-40B4-BE49-F238E27FC236}">
                <a16:creationId xmlns:a16="http://schemas.microsoft.com/office/drawing/2014/main" id="{A16644F1-0F35-C005-3224-930631289106}"/>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1FC333C6-2EA7-7463-CC91-6EA7B2094E82}"/>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27</a:t>
            </a:fld>
            <a:endParaRPr lang="en-GB" sz="900" b="1" dirty="0"/>
          </a:p>
        </p:txBody>
      </p:sp>
    </p:spTree>
    <p:extLst>
      <p:ext uri="{BB962C8B-B14F-4D97-AF65-F5344CB8AC3E}">
        <p14:creationId xmlns:p14="http://schemas.microsoft.com/office/powerpoint/2010/main" val="37394042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D3B825-8C5B-0472-A68A-2CD1795B5972}"/>
              </a:ext>
            </a:extLst>
          </p:cNvPr>
          <p:cNvSpPr>
            <a:spLocks noGrp="1"/>
          </p:cNvSpPr>
          <p:nvPr>
            <p:ph type="title"/>
          </p:nvPr>
        </p:nvSpPr>
        <p:spPr/>
        <p:txBody>
          <a:bodyPr anchor="ctr">
            <a:normAutofit/>
          </a:bodyPr>
          <a:lstStyle/>
          <a:p>
            <a:pPr>
              <a:lnSpc>
                <a:spcPct val="120000"/>
              </a:lnSpc>
            </a:pPr>
            <a:r>
              <a:rPr lang="en-GB" sz="3200" b="1" dirty="0"/>
              <a:t>Constraints and dependencies</a:t>
            </a:r>
          </a:p>
        </p:txBody>
      </p:sp>
      <p:sp>
        <p:nvSpPr>
          <p:cNvPr id="3" name="Content Placeholder 2">
            <a:extLst>
              <a:ext uri="{FF2B5EF4-FFF2-40B4-BE49-F238E27FC236}">
                <a16:creationId xmlns:a16="http://schemas.microsoft.com/office/drawing/2014/main" id="{1F609F1E-FC23-80B6-4356-426A0E879286}"/>
              </a:ext>
            </a:extLst>
          </p:cNvPr>
          <p:cNvSpPr>
            <a:spLocks noGrp="1"/>
          </p:cNvSpPr>
          <p:nvPr>
            <p:ph idx="1"/>
          </p:nvPr>
        </p:nvSpPr>
        <p:spPr>
          <a:xfrm>
            <a:off x="838200" y="1825625"/>
            <a:ext cx="9374579" cy="4351338"/>
          </a:xfrm>
        </p:spPr>
        <p:txBody>
          <a:bodyPr anchor="t">
            <a:normAutofit/>
          </a:bodyPr>
          <a:lstStyle/>
          <a:p>
            <a:pPr>
              <a:lnSpc>
                <a:spcPct val="120000"/>
              </a:lnSpc>
            </a:pPr>
            <a:r>
              <a:rPr lang="en-GB" sz="2400" dirty="0"/>
              <a:t>Constraints in a project are limitations that must be acknowledged and managed. </a:t>
            </a:r>
          </a:p>
          <a:p>
            <a:pPr>
              <a:lnSpc>
                <a:spcPct val="120000"/>
              </a:lnSpc>
            </a:pPr>
            <a:r>
              <a:rPr lang="en-GB" sz="2400" dirty="0"/>
              <a:t>Dependencies refer to the relationships between tasks and activities in a project. They determine the order in which tasks must be performed. </a:t>
            </a:r>
          </a:p>
        </p:txBody>
      </p:sp>
      <p:sp>
        <p:nvSpPr>
          <p:cNvPr id="4" name="Footer Placeholder 2">
            <a:extLst>
              <a:ext uri="{FF2B5EF4-FFF2-40B4-BE49-F238E27FC236}">
                <a16:creationId xmlns:a16="http://schemas.microsoft.com/office/drawing/2014/main" id="{10F1DACC-A3F9-0FB4-CF7A-1E4944950AEB}"/>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2729EE77-0238-E1D8-3DDC-8985AF187242}"/>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28</a:t>
            </a:fld>
            <a:endParaRPr lang="en-GB" sz="900" b="1" dirty="0"/>
          </a:p>
        </p:txBody>
      </p:sp>
    </p:spTree>
    <p:extLst>
      <p:ext uri="{BB962C8B-B14F-4D97-AF65-F5344CB8AC3E}">
        <p14:creationId xmlns:p14="http://schemas.microsoft.com/office/powerpoint/2010/main" val="14479838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C97D4C-06CA-4BE2-FFA5-7461DE646C20}"/>
              </a:ext>
            </a:extLst>
          </p:cNvPr>
          <p:cNvSpPr>
            <a:spLocks noGrp="1"/>
          </p:cNvSpPr>
          <p:nvPr>
            <p:ph type="title"/>
          </p:nvPr>
        </p:nvSpPr>
        <p:spPr/>
        <p:txBody>
          <a:bodyPr anchor="ctr">
            <a:normAutofit/>
          </a:bodyPr>
          <a:lstStyle/>
          <a:p>
            <a:pPr>
              <a:lnSpc>
                <a:spcPct val="120000"/>
              </a:lnSpc>
            </a:pPr>
            <a:r>
              <a:rPr lang="en-GB" sz="3200" b="1" dirty="0"/>
              <a:t>Categories of constraints</a:t>
            </a:r>
          </a:p>
        </p:txBody>
      </p:sp>
      <p:sp>
        <p:nvSpPr>
          <p:cNvPr id="3" name="Content Placeholder 2">
            <a:extLst>
              <a:ext uri="{FF2B5EF4-FFF2-40B4-BE49-F238E27FC236}">
                <a16:creationId xmlns:a16="http://schemas.microsoft.com/office/drawing/2014/main" id="{4C31B2F8-B35E-972B-D2F1-4E25487DDFF5}"/>
              </a:ext>
            </a:extLst>
          </p:cNvPr>
          <p:cNvSpPr>
            <a:spLocks noGrp="1"/>
          </p:cNvSpPr>
          <p:nvPr>
            <p:ph idx="1"/>
          </p:nvPr>
        </p:nvSpPr>
        <p:spPr/>
        <p:txBody>
          <a:bodyPr anchor="t">
            <a:normAutofit/>
          </a:bodyPr>
          <a:lstStyle/>
          <a:p>
            <a:pPr>
              <a:lnSpc>
                <a:spcPct val="120000"/>
              </a:lnSpc>
            </a:pPr>
            <a:r>
              <a:rPr lang="en-GB" sz="2400" dirty="0"/>
              <a:t>Time</a:t>
            </a:r>
          </a:p>
          <a:p>
            <a:pPr>
              <a:lnSpc>
                <a:spcPct val="120000"/>
              </a:lnSpc>
            </a:pPr>
            <a:r>
              <a:rPr lang="en-GB" sz="2400" dirty="0"/>
              <a:t>Cost</a:t>
            </a:r>
          </a:p>
          <a:p>
            <a:pPr>
              <a:lnSpc>
                <a:spcPct val="120000"/>
              </a:lnSpc>
            </a:pPr>
            <a:r>
              <a:rPr lang="en-GB" sz="2400" dirty="0"/>
              <a:t>Scope</a:t>
            </a:r>
          </a:p>
          <a:p>
            <a:pPr>
              <a:lnSpc>
                <a:spcPct val="120000"/>
              </a:lnSpc>
            </a:pPr>
            <a:r>
              <a:rPr lang="en-GB" sz="2400" dirty="0"/>
              <a:t>Quality</a:t>
            </a:r>
          </a:p>
          <a:p>
            <a:pPr>
              <a:lnSpc>
                <a:spcPct val="120000"/>
              </a:lnSpc>
            </a:pPr>
            <a:r>
              <a:rPr lang="en-GB" sz="2400" dirty="0"/>
              <a:t>Resources</a:t>
            </a:r>
          </a:p>
        </p:txBody>
      </p:sp>
      <p:sp>
        <p:nvSpPr>
          <p:cNvPr id="4" name="Footer Placeholder 2">
            <a:extLst>
              <a:ext uri="{FF2B5EF4-FFF2-40B4-BE49-F238E27FC236}">
                <a16:creationId xmlns:a16="http://schemas.microsoft.com/office/drawing/2014/main" id="{15C807C4-F247-F3AB-C12E-F3537AF07A1F}"/>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5C9C8508-ACCC-9934-8502-1214F056FD79}"/>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29</a:t>
            </a:fld>
            <a:endParaRPr lang="en-GB" sz="900" b="1" dirty="0"/>
          </a:p>
        </p:txBody>
      </p:sp>
    </p:spTree>
    <p:extLst>
      <p:ext uri="{BB962C8B-B14F-4D97-AF65-F5344CB8AC3E}">
        <p14:creationId xmlns:p14="http://schemas.microsoft.com/office/powerpoint/2010/main" val="2632132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838200" y="365125"/>
            <a:ext cx="10020300" cy="1325563"/>
          </a:xfrm>
        </p:spPr>
        <p:txBody>
          <a:bodyPr>
            <a:normAutofit/>
          </a:bodyPr>
          <a:lstStyle/>
          <a:p>
            <a:r>
              <a:rPr lang="en-GB" b="1" dirty="0"/>
              <a:t>Project feasibility: identifying a project’s context and goals</a:t>
            </a:r>
            <a:endParaRPr b="1" dirty="0"/>
          </a:p>
        </p:txBody>
      </p:sp>
      <p:sp>
        <p:nvSpPr>
          <p:cNvPr id="3" name="Content Placeholder"/>
          <p:cNvSpPr>
            <a:spLocks noGrp="1"/>
          </p:cNvSpPr>
          <p:nvPr>
            <p:ph idx="1"/>
          </p:nvPr>
        </p:nvSpPr>
        <p:spPr/>
        <p:txBody>
          <a:bodyPr>
            <a:normAutofit/>
          </a:bodyPr>
          <a:lstStyle/>
          <a:p>
            <a:pPr marL="0" lvl="0" indent="0">
              <a:buNone/>
            </a:pPr>
            <a:r>
              <a:rPr lang="en-US" sz="2400" dirty="0"/>
              <a:t>By the end of this session, you will be able to: </a:t>
            </a:r>
          </a:p>
          <a:p>
            <a:r>
              <a:rPr lang="en-US" sz="2400" dirty="0"/>
              <a:t>read a client brief</a:t>
            </a:r>
            <a:endParaRPr lang="en-US" dirty="0"/>
          </a:p>
          <a:p>
            <a:r>
              <a:rPr lang="en-US" sz="2400" dirty="0"/>
              <a:t>identify missing information </a:t>
            </a:r>
          </a:p>
          <a:p>
            <a:r>
              <a:rPr lang="en-US" sz="2400" dirty="0"/>
              <a:t>email a client to request clarification.</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61864-0402-89C8-E6D9-E1222E7F4C5B}"/>
              </a:ext>
            </a:extLst>
          </p:cNvPr>
          <p:cNvSpPr>
            <a:spLocks noGrp="1"/>
          </p:cNvSpPr>
          <p:nvPr>
            <p:ph type="title"/>
          </p:nvPr>
        </p:nvSpPr>
        <p:spPr/>
        <p:txBody>
          <a:bodyPr anchor="ctr">
            <a:normAutofit/>
          </a:bodyPr>
          <a:lstStyle/>
          <a:p>
            <a:pPr>
              <a:lnSpc>
                <a:spcPct val="120000"/>
              </a:lnSpc>
            </a:pPr>
            <a:r>
              <a:rPr lang="en-GB" sz="3200" b="1" dirty="0"/>
              <a:t>Types of dependencies</a:t>
            </a:r>
          </a:p>
        </p:txBody>
      </p:sp>
      <p:sp>
        <p:nvSpPr>
          <p:cNvPr id="3" name="Content Placeholder 2">
            <a:extLst>
              <a:ext uri="{FF2B5EF4-FFF2-40B4-BE49-F238E27FC236}">
                <a16:creationId xmlns:a16="http://schemas.microsoft.com/office/drawing/2014/main" id="{CCEE9A66-8814-555D-74F0-92A5AA1603A7}"/>
              </a:ext>
            </a:extLst>
          </p:cNvPr>
          <p:cNvSpPr>
            <a:spLocks noGrp="1"/>
          </p:cNvSpPr>
          <p:nvPr>
            <p:ph idx="1"/>
          </p:nvPr>
        </p:nvSpPr>
        <p:spPr/>
        <p:txBody>
          <a:bodyPr anchor="t">
            <a:normAutofit/>
          </a:bodyPr>
          <a:lstStyle/>
          <a:p>
            <a:pPr>
              <a:lnSpc>
                <a:spcPct val="120000"/>
              </a:lnSpc>
            </a:pPr>
            <a:r>
              <a:rPr lang="en-GB" dirty="0"/>
              <a:t>F</a:t>
            </a:r>
            <a:r>
              <a:rPr lang="en-GB" sz="2400" dirty="0"/>
              <a:t>inish-to-start (FS)</a:t>
            </a:r>
          </a:p>
          <a:p>
            <a:pPr>
              <a:lnSpc>
                <a:spcPct val="120000"/>
              </a:lnSpc>
            </a:pPr>
            <a:r>
              <a:rPr lang="en-GB" sz="2400" dirty="0"/>
              <a:t>Start-to-start (SS)</a:t>
            </a:r>
          </a:p>
          <a:p>
            <a:pPr>
              <a:lnSpc>
                <a:spcPct val="120000"/>
              </a:lnSpc>
            </a:pPr>
            <a:r>
              <a:rPr lang="en-GB" dirty="0"/>
              <a:t>F</a:t>
            </a:r>
            <a:r>
              <a:rPr lang="en-GB" sz="2400" dirty="0"/>
              <a:t>inish-to-finish (FF)</a:t>
            </a:r>
          </a:p>
          <a:p>
            <a:pPr>
              <a:lnSpc>
                <a:spcPct val="120000"/>
              </a:lnSpc>
            </a:pPr>
            <a:r>
              <a:rPr lang="en-GB" dirty="0"/>
              <a:t>S</a:t>
            </a:r>
            <a:r>
              <a:rPr lang="en-GB" sz="2400" dirty="0"/>
              <a:t>tart-to-finish (SF)</a:t>
            </a:r>
          </a:p>
        </p:txBody>
      </p:sp>
      <p:sp>
        <p:nvSpPr>
          <p:cNvPr id="4" name="Footer Placeholder 2">
            <a:extLst>
              <a:ext uri="{FF2B5EF4-FFF2-40B4-BE49-F238E27FC236}">
                <a16:creationId xmlns:a16="http://schemas.microsoft.com/office/drawing/2014/main" id="{B2AB051F-B1E1-884A-94FD-2BBC615B2006}"/>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2612473D-D2F9-D8BB-41A4-EFFA0BFCFE0E}"/>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30</a:t>
            </a:fld>
            <a:endParaRPr lang="en-GB" sz="900" b="1" dirty="0"/>
          </a:p>
        </p:txBody>
      </p:sp>
    </p:spTree>
    <p:extLst>
      <p:ext uri="{BB962C8B-B14F-4D97-AF65-F5344CB8AC3E}">
        <p14:creationId xmlns:p14="http://schemas.microsoft.com/office/powerpoint/2010/main" val="7305701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D02FE1-9CCF-57ED-8B50-2AFACF6F3E65}"/>
              </a:ext>
            </a:extLst>
          </p:cNvPr>
          <p:cNvSpPr>
            <a:spLocks noGrp="1"/>
          </p:cNvSpPr>
          <p:nvPr>
            <p:ph type="title"/>
          </p:nvPr>
        </p:nvSpPr>
        <p:spPr/>
        <p:txBody>
          <a:bodyPr anchor="ctr">
            <a:normAutofit/>
          </a:bodyPr>
          <a:lstStyle/>
          <a:p>
            <a:pPr>
              <a:lnSpc>
                <a:spcPct val="120000"/>
              </a:lnSpc>
            </a:pPr>
            <a:r>
              <a:rPr lang="en-GB" sz="3200" b="1" dirty="0"/>
              <a:t>Group activity</a:t>
            </a:r>
          </a:p>
        </p:txBody>
      </p:sp>
      <p:sp>
        <p:nvSpPr>
          <p:cNvPr id="3" name="Content Placeholder 2">
            <a:extLst>
              <a:ext uri="{FF2B5EF4-FFF2-40B4-BE49-F238E27FC236}">
                <a16:creationId xmlns:a16="http://schemas.microsoft.com/office/drawing/2014/main" id="{9796B029-9A3D-B712-B4A8-C7555D07BF46}"/>
              </a:ext>
            </a:extLst>
          </p:cNvPr>
          <p:cNvSpPr>
            <a:spLocks noGrp="1"/>
          </p:cNvSpPr>
          <p:nvPr>
            <p:ph idx="1"/>
          </p:nvPr>
        </p:nvSpPr>
        <p:spPr/>
        <p:txBody>
          <a:bodyPr anchor="t">
            <a:normAutofit/>
          </a:bodyPr>
          <a:lstStyle/>
          <a:p>
            <a:pPr>
              <a:lnSpc>
                <a:spcPct val="120000"/>
              </a:lnSpc>
            </a:pPr>
            <a:r>
              <a:rPr lang="en-GB" sz="2400" dirty="0"/>
              <a:t>In groups, identify constraints and dependencies between different elements of the project from case study 1.</a:t>
            </a:r>
          </a:p>
          <a:p>
            <a:pPr>
              <a:lnSpc>
                <a:spcPct val="120000"/>
              </a:lnSpc>
            </a:pPr>
            <a:r>
              <a:rPr lang="en-GB" sz="2400" dirty="0"/>
              <a:t>Discuss how these could affect project timelines and outcomes.</a:t>
            </a:r>
          </a:p>
          <a:p>
            <a:pPr marL="0" indent="0">
              <a:lnSpc>
                <a:spcPct val="120000"/>
              </a:lnSpc>
              <a:buNone/>
            </a:pPr>
            <a:endParaRPr lang="en-GB" sz="2400" dirty="0"/>
          </a:p>
        </p:txBody>
      </p:sp>
      <p:sp>
        <p:nvSpPr>
          <p:cNvPr id="4" name="Footer Placeholder 2">
            <a:extLst>
              <a:ext uri="{FF2B5EF4-FFF2-40B4-BE49-F238E27FC236}">
                <a16:creationId xmlns:a16="http://schemas.microsoft.com/office/drawing/2014/main" id="{FD02C1A3-EFE3-D89B-0660-2BA5F2152277}"/>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6EA41E84-999F-B0C0-5A89-DBEB178245E9}"/>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31</a:t>
            </a:fld>
            <a:endParaRPr lang="en-GB" sz="900" b="1" dirty="0"/>
          </a:p>
        </p:txBody>
      </p:sp>
    </p:spTree>
    <p:extLst>
      <p:ext uri="{BB962C8B-B14F-4D97-AF65-F5344CB8AC3E}">
        <p14:creationId xmlns:p14="http://schemas.microsoft.com/office/powerpoint/2010/main" val="22873974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A7374-EE4E-0E5E-D56F-91B46670C8B8}"/>
              </a:ext>
            </a:extLst>
          </p:cNvPr>
          <p:cNvSpPr>
            <a:spLocks noGrp="1"/>
          </p:cNvSpPr>
          <p:nvPr>
            <p:ph type="title"/>
          </p:nvPr>
        </p:nvSpPr>
        <p:spPr/>
        <p:txBody>
          <a:bodyPr anchor="ctr">
            <a:normAutofit/>
          </a:bodyPr>
          <a:lstStyle/>
          <a:p>
            <a:pPr>
              <a:lnSpc>
                <a:spcPct val="120000"/>
              </a:lnSpc>
            </a:pPr>
            <a:r>
              <a:rPr lang="en-GB" sz="3200" b="1" dirty="0"/>
              <a:t>Feedback</a:t>
            </a:r>
          </a:p>
        </p:txBody>
      </p:sp>
      <p:sp>
        <p:nvSpPr>
          <p:cNvPr id="3" name="Content Placeholder 2">
            <a:extLst>
              <a:ext uri="{FF2B5EF4-FFF2-40B4-BE49-F238E27FC236}">
                <a16:creationId xmlns:a16="http://schemas.microsoft.com/office/drawing/2014/main" id="{0BAF1B90-DC63-7BF4-C711-DF8828B145B5}"/>
              </a:ext>
            </a:extLst>
          </p:cNvPr>
          <p:cNvSpPr>
            <a:spLocks noGrp="1"/>
          </p:cNvSpPr>
          <p:nvPr>
            <p:ph idx="1"/>
          </p:nvPr>
        </p:nvSpPr>
        <p:spPr/>
        <p:txBody>
          <a:bodyPr anchor="t">
            <a:normAutofit/>
          </a:bodyPr>
          <a:lstStyle/>
          <a:p>
            <a:pPr marL="0" indent="0">
              <a:lnSpc>
                <a:spcPct val="120000"/>
              </a:lnSpc>
              <a:buNone/>
            </a:pPr>
            <a:r>
              <a:rPr lang="en-GB" sz="2400" dirty="0"/>
              <a:t>Each group will provide a comment on the previous activity.</a:t>
            </a:r>
          </a:p>
        </p:txBody>
      </p:sp>
      <p:sp>
        <p:nvSpPr>
          <p:cNvPr id="4" name="Footer Placeholder 2">
            <a:extLst>
              <a:ext uri="{FF2B5EF4-FFF2-40B4-BE49-F238E27FC236}">
                <a16:creationId xmlns:a16="http://schemas.microsoft.com/office/drawing/2014/main" id="{6809B751-3948-862F-4C7E-C6DD8B771B46}"/>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E879EEEA-2B14-24EB-A798-5A6A82E18E9E}"/>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32</a:t>
            </a:fld>
            <a:endParaRPr lang="en-GB" sz="900" b="1" dirty="0"/>
          </a:p>
        </p:txBody>
      </p:sp>
    </p:spTree>
    <p:extLst>
      <p:ext uri="{BB962C8B-B14F-4D97-AF65-F5344CB8AC3E}">
        <p14:creationId xmlns:p14="http://schemas.microsoft.com/office/powerpoint/2010/main" val="325523562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6A472-A44A-554A-B0BF-9121F6F8020B}"/>
              </a:ext>
            </a:extLst>
          </p:cNvPr>
          <p:cNvSpPr>
            <a:spLocks noGrp="1"/>
          </p:cNvSpPr>
          <p:nvPr>
            <p:ph type="title"/>
          </p:nvPr>
        </p:nvSpPr>
        <p:spPr/>
        <p:txBody>
          <a:bodyPr anchor="ctr">
            <a:normAutofit/>
          </a:bodyPr>
          <a:lstStyle/>
          <a:p>
            <a:pPr>
              <a:lnSpc>
                <a:spcPct val="120000"/>
              </a:lnSpc>
            </a:pPr>
            <a:r>
              <a:rPr lang="en-GB" sz="3200" b="1" dirty="0">
                <a:cs typeface="Arial"/>
              </a:rPr>
              <a:t>Pair activity</a:t>
            </a:r>
            <a:endParaRPr lang="en-GB" sz="3200" dirty="0"/>
          </a:p>
        </p:txBody>
      </p:sp>
      <p:sp>
        <p:nvSpPr>
          <p:cNvPr id="3" name="Content Placeholder 2">
            <a:extLst>
              <a:ext uri="{FF2B5EF4-FFF2-40B4-BE49-F238E27FC236}">
                <a16:creationId xmlns:a16="http://schemas.microsoft.com/office/drawing/2014/main" id="{880CAF79-8587-8651-A1B4-6C8DE980434C}"/>
              </a:ext>
            </a:extLst>
          </p:cNvPr>
          <p:cNvSpPr>
            <a:spLocks noGrp="1"/>
          </p:cNvSpPr>
          <p:nvPr>
            <p:ph idx="1"/>
          </p:nvPr>
        </p:nvSpPr>
        <p:spPr>
          <a:xfrm>
            <a:off x="838200" y="1825625"/>
            <a:ext cx="9042070" cy="4351338"/>
          </a:xfrm>
        </p:spPr>
        <p:txBody>
          <a:bodyPr anchor="t">
            <a:normAutofit/>
          </a:bodyPr>
          <a:lstStyle/>
          <a:p>
            <a:pPr>
              <a:lnSpc>
                <a:spcPct val="120000"/>
              </a:lnSpc>
            </a:pPr>
            <a:r>
              <a:rPr lang="en-GB" sz="2400" dirty="0"/>
              <a:t>Take each project element from case study 1 and draft the project plan on paper.</a:t>
            </a:r>
          </a:p>
          <a:p>
            <a:pPr>
              <a:lnSpc>
                <a:spcPct val="120000"/>
              </a:lnSpc>
            </a:pPr>
            <a:r>
              <a:rPr lang="en-GB" sz="2400" dirty="0"/>
              <a:t>Enter the project into the Task table.</a:t>
            </a:r>
          </a:p>
          <a:p>
            <a:pPr>
              <a:lnSpc>
                <a:spcPct val="120000"/>
              </a:lnSpc>
            </a:pPr>
            <a:r>
              <a:rPr lang="en-GB" sz="2400" dirty="0"/>
              <a:t>Review other Task tables.</a:t>
            </a:r>
          </a:p>
          <a:p>
            <a:pPr>
              <a:lnSpc>
                <a:spcPct val="120000"/>
              </a:lnSpc>
            </a:pPr>
            <a:r>
              <a:rPr lang="en-GB" sz="2400" dirty="0"/>
              <a:t>Share your findings with the class.</a:t>
            </a:r>
          </a:p>
          <a:p>
            <a:pPr>
              <a:lnSpc>
                <a:spcPct val="120000"/>
              </a:lnSpc>
            </a:pPr>
            <a:r>
              <a:rPr lang="en-GB" sz="2400" dirty="0"/>
              <a:t>Make annotations on the Task table to support positive changes in planning.</a:t>
            </a:r>
          </a:p>
          <a:p>
            <a:pPr>
              <a:lnSpc>
                <a:spcPct val="120000"/>
              </a:lnSpc>
            </a:pPr>
            <a:endParaRPr lang="en-GB" sz="2400" dirty="0"/>
          </a:p>
        </p:txBody>
      </p:sp>
      <p:sp>
        <p:nvSpPr>
          <p:cNvPr id="4" name="Footer Placeholder 2">
            <a:extLst>
              <a:ext uri="{FF2B5EF4-FFF2-40B4-BE49-F238E27FC236}">
                <a16:creationId xmlns:a16="http://schemas.microsoft.com/office/drawing/2014/main" id="{6C2A8F6E-CEF7-C4DA-23BE-86F6A415E60B}"/>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88E55961-548B-3D00-DBB3-B021BD38765E}"/>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33</a:t>
            </a:fld>
            <a:endParaRPr lang="en-GB" sz="900" b="1" dirty="0"/>
          </a:p>
        </p:txBody>
      </p:sp>
    </p:spTree>
    <p:extLst>
      <p:ext uri="{BB962C8B-B14F-4D97-AF65-F5344CB8AC3E}">
        <p14:creationId xmlns:p14="http://schemas.microsoft.com/office/powerpoint/2010/main" val="8060830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2A4C9-7546-8622-6A0E-32A56F4BD19C}"/>
              </a:ext>
            </a:extLst>
          </p:cNvPr>
          <p:cNvSpPr>
            <a:spLocks noGrp="1"/>
          </p:cNvSpPr>
          <p:nvPr>
            <p:ph type="title"/>
          </p:nvPr>
        </p:nvSpPr>
        <p:spPr/>
        <p:txBody>
          <a:bodyPr anchor="t">
            <a:normAutofit/>
          </a:bodyPr>
          <a:lstStyle/>
          <a:p>
            <a:pPr>
              <a:lnSpc>
                <a:spcPct val="120000"/>
              </a:lnSpc>
            </a:pPr>
            <a:r>
              <a:rPr lang="en-US" sz="3200" b="1" dirty="0">
                <a:cs typeface="Arial"/>
              </a:rPr>
              <a:t>Independent activity</a:t>
            </a:r>
          </a:p>
        </p:txBody>
      </p:sp>
      <p:sp>
        <p:nvSpPr>
          <p:cNvPr id="3" name="Content Placeholder 2">
            <a:extLst>
              <a:ext uri="{FF2B5EF4-FFF2-40B4-BE49-F238E27FC236}">
                <a16:creationId xmlns:a16="http://schemas.microsoft.com/office/drawing/2014/main" id="{350BD070-B1D0-0B8B-DCF7-6F696F269CD1}"/>
              </a:ext>
            </a:extLst>
          </p:cNvPr>
          <p:cNvSpPr>
            <a:spLocks noGrp="1"/>
          </p:cNvSpPr>
          <p:nvPr>
            <p:ph idx="1"/>
          </p:nvPr>
        </p:nvSpPr>
        <p:spPr>
          <a:xfrm>
            <a:off x="838200" y="1825625"/>
            <a:ext cx="9137073" cy="4351338"/>
          </a:xfrm>
        </p:spPr>
        <p:txBody>
          <a:bodyPr anchor="t">
            <a:normAutofit/>
          </a:bodyPr>
          <a:lstStyle/>
          <a:p>
            <a:pPr marL="0" indent="0">
              <a:lnSpc>
                <a:spcPct val="120000"/>
              </a:lnSpc>
              <a:buNone/>
            </a:pPr>
            <a:r>
              <a:rPr lang="en-GB" sz="2400" dirty="0"/>
              <a:t>Use the Case study 2 client brief </a:t>
            </a:r>
            <a:r>
              <a:rPr lang="en-GB" dirty="0"/>
              <a:t>and the Gantt chart template </a:t>
            </a:r>
            <a:r>
              <a:rPr lang="en-GB" sz="2400" dirty="0"/>
              <a:t>to create a manual Gantt chart.</a:t>
            </a:r>
            <a:endParaRPr lang="en-US" sz="2400" dirty="0"/>
          </a:p>
        </p:txBody>
      </p:sp>
      <p:sp>
        <p:nvSpPr>
          <p:cNvPr id="4" name="Footer Placeholder 2">
            <a:extLst>
              <a:ext uri="{FF2B5EF4-FFF2-40B4-BE49-F238E27FC236}">
                <a16:creationId xmlns:a16="http://schemas.microsoft.com/office/drawing/2014/main" id="{4261843F-9A2A-1ACF-78AE-264A99B363ED}"/>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EC31233A-41D8-CD0C-FDC2-A7647EC5A8A8}"/>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34</a:t>
            </a:fld>
            <a:endParaRPr lang="en-GB" sz="900" b="1" dirty="0"/>
          </a:p>
        </p:txBody>
      </p:sp>
    </p:spTree>
    <p:extLst>
      <p:ext uri="{BB962C8B-B14F-4D97-AF65-F5344CB8AC3E}">
        <p14:creationId xmlns:p14="http://schemas.microsoft.com/office/powerpoint/2010/main" val="166732805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7CD747-B080-8FBB-0FD0-0AB672C7FA42}"/>
              </a:ext>
            </a:extLst>
          </p:cNvPr>
          <p:cNvSpPr>
            <a:spLocks noGrp="1"/>
          </p:cNvSpPr>
          <p:nvPr>
            <p:ph type="title"/>
          </p:nvPr>
        </p:nvSpPr>
        <p:spPr/>
        <p:txBody>
          <a:bodyPr anchor="ctr">
            <a:normAutofit/>
          </a:bodyPr>
          <a:lstStyle/>
          <a:p>
            <a:pPr>
              <a:lnSpc>
                <a:spcPct val="120000"/>
              </a:lnSpc>
            </a:pPr>
            <a:r>
              <a:rPr lang="en-US" sz="3200" b="1" dirty="0">
                <a:cs typeface="Arial"/>
              </a:rPr>
              <a:t>Summary</a:t>
            </a:r>
            <a:endParaRPr lang="en-US" sz="3200" dirty="0"/>
          </a:p>
        </p:txBody>
      </p:sp>
      <p:sp>
        <p:nvSpPr>
          <p:cNvPr id="3" name="Content Placeholder 2">
            <a:extLst>
              <a:ext uri="{FF2B5EF4-FFF2-40B4-BE49-F238E27FC236}">
                <a16:creationId xmlns:a16="http://schemas.microsoft.com/office/drawing/2014/main" id="{5E4A0AD4-7378-6DAF-2C49-D4D79D754CFB}"/>
              </a:ext>
            </a:extLst>
          </p:cNvPr>
          <p:cNvSpPr>
            <a:spLocks noGrp="1"/>
          </p:cNvSpPr>
          <p:nvPr>
            <p:ph idx="1"/>
          </p:nvPr>
        </p:nvSpPr>
        <p:spPr/>
        <p:txBody>
          <a:bodyPr vert="horz" lIns="91440" tIns="45720" rIns="91440" bIns="45720" rtlCol="0" anchor="t">
            <a:normAutofit/>
          </a:bodyPr>
          <a:lstStyle/>
          <a:p>
            <a:pPr marL="0" indent="0">
              <a:lnSpc>
                <a:spcPct val="120000"/>
              </a:lnSpc>
              <a:buNone/>
            </a:pPr>
            <a:r>
              <a:rPr lang="en-US" sz="2400" dirty="0"/>
              <a:t>Recap of key concepts from the lesson.</a:t>
            </a:r>
          </a:p>
          <a:p>
            <a:pPr>
              <a:lnSpc>
                <a:spcPct val="120000"/>
              </a:lnSpc>
            </a:pPr>
            <a:endParaRPr lang="en-US" sz="2400" dirty="0"/>
          </a:p>
        </p:txBody>
      </p:sp>
      <p:sp>
        <p:nvSpPr>
          <p:cNvPr id="4" name="Footer Placeholder 2">
            <a:extLst>
              <a:ext uri="{FF2B5EF4-FFF2-40B4-BE49-F238E27FC236}">
                <a16:creationId xmlns:a16="http://schemas.microsoft.com/office/drawing/2014/main" id="{6111FB21-DCCC-D30C-F8B3-1CC8E41AAA0F}"/>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F3A683C6-6632-FF7F-8790-6F8A6913E6F9}"/>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35</a:t>
            </a:fld>
            <a:endParaRPr lang="en-GB" sz="900" b="1" dirty="0"/>
          </a:p>
        </p:txBody>
      </p:sp>
    </p:spTree>
    <p:extLst>
      <p:ext uri="{BB962C8B-B14F-4D97-AF65-F5344CB8AC3E}">
        <p14:creationId xmlns:p14="http://schemas.microsoft.com/office/powerpoint/2010/main" val="358692185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9B29FE-8DF5-929A-5BC2-EB5347DEEF15}"/>
              </a:ext>
            </a:extLst>
          </p:cNvPr>
          <p:cNvSpPr>
            <a:spLocks noGrp="1"/>
          </p:cNvSpPr>
          <p:nvPr>
            <p:ph type="title"/>
          </p:nvPr>
        </p:nvSpPr>
        <p:spPr/>
        <p:txBody>
          <a:bodyPr anchor="ctr">
            <a:normAutofit/>
          </a:bodyPr>
          <a:lstStyle/>
          <a:p>
            <a:pPr>
              <a:lnSpc>
                <a:spcPct val="120000"/>
              </a:lnSpc>
            </a:pPr>
            <a:r>
              <a:rPr lang="en-GB" sz="3200" b="1" dirty="0"/>
              <a:t>Exit ticket</a:t>
            </a:r>
          </a:p>
        </p:txBody>
      </p:sp>
      <p:sp>
        <p:nvSpPr>
          <p:cNvPr id="3" name="Content Placeholder 2">
            <a:extLst>
              <a:ext uri="{FF2B5EF4-FFF2-40B4-BE49-F238E27FC236}">
                <a16:creationId xmlns:a16="http://schemas.microsoft.com/office/drawing/2014/main" id="{D0226BC8-026D-FDD2-4A5C-513B51EA16C7}"/>
              </a:ext>
            </a:extLst>
          </p:cNvPr>
          <p:cNvSpPr>
            <a:spLocks noGrp="1"/>
          </p:cNvSpPr>
          <p:nvPr>
            <p:ph idx="1"/>
          </p:nvPr>
        </p:nvSpPr>
        <p:spPr/>
        <p:txBody>
          <a:bodyPr anchor="t">
            <a:normAutofit/>
          </a:bodyPr>
          <a:lstStyle/>
          <a:p>
            <a:pPr>
              <a:lnSpc>
                <a:spcPct val="120000"/>
              </a:lnSpc>
            </a:pPr>
            <a:r>
              <a:rPr lang="en-GB" sz="2400" dirty="0"/>
              <a:t>Identify three things to do differently when creating a Gantt chart.</a:t>
            </a:r>
          </a:p>
          <a:p>
            <a:pPr>
              <a:lnSpc>
                <a:spcPct val="120000"/>
              </a:lnSpc>
            </a:pPr>
            <a:r>
              <a:rPr lang="en-GB" sz="2400" dirty="0"/>
              <a:t>Write each answer on a separate sticky note and stick it to the board.</a:t>
            </a:r>
          </a:p>
        </p:txBody>
      </p:sp>
      <p:sp>
        <p:nvSpPr>
          <p:cNvPr id="4" name="Footer Placeholder 2">
            <a:extLst>
              <a:ext uri="{FF2B5EF4-FFF2-40B4-BE49-F238E27FC236}">
                <a16:creationId xmlns:a16="http://schemas.microsoft.com/office/drawing/2014/main" id="{E13BFB69-8921-5F0F-AC3B-93DD886A98AA}"/>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17F5EE70-97C6-0C5F-B9A1-787A5D18E7D9}"/>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36</a:t>
            </a:fld>
            <a:endParaRPr lang="en-GB" sz="900" b="1" dirty="0"/>
          </a:p>
        </p:txBody>
      </p:sp>
    </p:spTree>
    <p:extLst>
      <p:ext uri="{BB962C8B-B14F-4D97-AF65-F5344CB8AC3E}">
        <p14:creationId xmlns:p14="http://schemas.microsoft.com/office/powerpoint/2010/main" val="13949791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sz="9000" dirty="0">
                <a:cs typeface="Arial" panose="020B0604020202020204" pitchFamily="34" charset="0"/>
              </a:rPr>
              <a:t>04</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normAutofit/>
          </a:bodyPr>
          <a:lstStyle/>
          <a:p>
            <a:pPr>
              <a:lnSpc>
                <a:spcPct val="120000"/>
              </a:lnSpc>
            </a:pPr>
            <a:r>
              <a:rPr lang="en-US" sz="4000" b="0" dirty="0">
                <a:latin typeface="Arial"/>
                <a:cs typeface="Arial"/>
              </a:rPr>
              <a:t>Project feasibility: risks</a:t>
            </a:r>
            <a:endParaRPr lang="en-US" sz="4000" dirty="0">
              <a:cs typeface="Arial"/>
            </a:endParaRPr>
          </a:p>
        </p:txBody>
      </p:sp>
    </p:spTree>
    <p:extLst>
      <p:ext uri="{BB962C8B-B14F-4D97-AF65-F5344CB8AC3E}">
        <p14:creationId xmlns:p14="http://schemas.microsoft.com/office/powerpoint/2010/main" val="47635317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F63C93-C698-6CD1-DC83-9275E41BBE1E}"/>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62EA5707-63F2-101C-9C21-A3302F5C9635}"/>
              </a:ext>
            </a:extLst>
          </p:cNvPr>
          <p:cNvSpPr>
            <a:spLocks noGrp="1"/>
          </p:cNvSpPr>
          <p:nvPr>
            <p:ph type="title"/>
          </p:nvPr>
        </p:nvSpPr>
        <p:spPr/>
        <p:txBody>
          <a:bodyPr anchor="ctr">
            <a:normAutofit/>
          </a:bodyPr>
          <a:lstStyle/>
          <a:p>
            <a:pPr>
              <a:lnSpc>
                <a:spcPct val="120000"/>
              </a:lnSpc>
            </a:pPr>
            <a:r>
              <a:rPr lang="en-GB" sz="3200" b="1" dirty="0"/>
              <a:t>Project feasibility: risks</a:t>
            </a:r>
            <a:endParaRPr sz="3200" b="1" dirty="0"/>
          </a:p>
        </p:txBody>
      </p:sp>
      <p:sp>
        <p:nvSpPr>
          <p:cNvPr id="3" name="Content Placeholder">
            <a:extLst>
              <a:ext uri="{FF2B5EF4-FFF2-40B4-BE49-F238E27FC236}">
                <a16:creationId xmlns:a16="http://schemas.microsoft.com/office/drawing/2014/main" id="{60BCEFE1-ED04-592B-581C-1DF1FCF37815}"/>
              </a:ext>
            </a:extLst>
          </p:cNvPr>
          <p:cNvSpPr>
            <a:spLocks noGrp="1"/>
          </p:cNvSpPr>
          <p:nvPr>
            <p:ph idx="1"/>
          </p:nvPr>
        </p:nvSpPr>
        <p:spPr/>
        <p:txBody>
          <a:bodyPr vert="horz" lIns="91440" tIns="45720" rIns="91440" bIns="45720" rtlCol="0" anchor="t">
            <a:normAutofit/>
          </a:bodyPr>
          <a:lstStyle/>
          <a:p>
            <a:pPr marL="0" lvl="0" indent="0">
              <a:lnSpc>
                <a:spcPct val="120000"/>
              </a:lnSpc>
              <a:buNone/>
            </a:pPr>
            <a:r>
              <a:rPr lang="en-US" sz="2400" dirty="0"/>
              <a:t>By the end of this session, you will be able to: </a:t>
            </a:r>
          </a:p>
          <a:p>
            <a:pPr>
              <a:lnSpc>
                <a:spcPct val="120000"/>
              </a:lnSpc>
            </a:pPr>
            <a:r>
              <a:rPr lang="en-US" sz="2400" dirty="0"/>
              <a:t>identify the potential risks of a project</a:t>
            </a:r>
            <a:endParaRPr lang="en-US" dirty="0"/>
          </a:p>
          <a:p>
            <a:pPr>
              <a:lnSpc>
                <a:spcPct val="120000"/>
              </a:lnSpc>
            </a:pPr>
            <a:r>
              <a:rPr lang="en-US" sz="2400" dirty="0"/>
              <a:t>complete a risk matrix to rate the likelihood and severity of each risk</a:t>
            </a:r>
            <a:endParaRPr lang="en-US" dirty="0"/>
          </a:p>
          <a:p>
            <a:pPr>
              <a:lnSpc>
                <a:spcPct val="120000"/>
              </a:lnSpc>
            </a:pPr>
            <a:r>
              <a:rPr lang="en-US" sz="2400" dirty="0"/>
              <a:t>complete a risk log for the project.</a:t>
            </a:r>
            <a:endParaRPr lang="en-US" sz="2400" dirty="0">
              <a:cs typeface="Arial"/>
            </a:endParaRPr>
          </a:p>
        </p:txBody>
      </p:sp>
      <p:sp>
        <p:nvSpPr>
          <p:cNvPr id="4" name="Footer Placeholder 2">
            <a:extLst>
              <a:ext uri="{FF2B5EF4-FFF2-40B4-BE49-F238E27FC236}">
                <a16:creationId xmlns:a16="http://schemas.microsoft.com/office/drawing/2014/main" id="{B11B2A14-C7BC-4798-A5F2-79C69D6E2875}"/>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4556F7CE-B72C-0EAE-0FF1-2ED21227335B}"/>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38</a:t>
            </a:fld>
            <a:endParaRPr lang="en-GB" sz="900" b="1" dirty="0"/>
          </a:p>
        </p:txBody>
      </p:sp>
    </p:spTree>
    <p:extLst>
      <p:ext uri="{BB962C8B-B14F-4D97-AF65-F5344CB8AC3E}">
        <p14:creationId xmlns:p14="http://schemas.microsoft.com/office/powerpoint/2010/main" val="139279150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298474-C838-7AEE-A48B-CA628A39E93F}"/>
              </a:ext>
            </a:extLst>
          </p:cNvPr>
          <p:cNvSpPr>
            <a:spLocks noGrp="1"/>
          </p:cNvSpPr>
          <p:nvPr>
            <p:ph type="title"/>
          </p:nvPr>
        </p:nvSpPr>
        <p:spPr/>
        <p:txBody>
          <a:bodyPr anchor="ctr">
            <a:normAutofit/>
          </a:bodyPr>
          <a:lstStyle/>
          <a:p>
            <a:pPr>
              <a:lnSpc>
                <a:spcPct val="120000"/>
              </a:lnSpc>
            </a:pPr>
            <a:r>
              <a:rPr lang="en-US" sz="3200" b="1" dirty="0">
                <a:cs typeface="Arial"/>
              </a:rPr>
              <a:t>Group activity</a:t>
            </a:r>
            <a:endParaRPr lang="en-US" sz="3200" dirty="0">
              <a:cs typeface="Arial"/>
            </a:endParaRPr>
          </a:p>
        </p:txBody>
      </p:sp>
      <p:sp>
        <p:nvSpPr>
          <p:cNvPr id="3" name="Content Placeholder 2">
            <a:extLst>
              <a:ext uri="{FF2B5EF4-FFF2-40B4-BE49-F238E27FC236}">
                <a16:creationId xmlns:a16="http://schemas.microsoft.com/office/drawing/2014/main" id="{23648A51-4186-E796-68A3-FCC3D3F49C89}"/>
              </a:ext>
            </a:extLst>
          </p:cNvPr>
          <p:cNvSpPr>
            <a:spLocks noGrp="1"/>
          </p:cNvSpPr>
          <p:nvPr>
            <p:ph idx="1"/>
          </p:nvPr>
        </p:nvSpPr>
        <p:spPr/>
        <p:txBody>
          <a:bodyPr anchor="t">
            <a:normAutofit/>
          </a:bodyPr>
          <a:lstStyle/>
          <a:p>
            <a:pPr>
              <a:lnSpc>
                <a:spcPct val="120000"/>
              </a:lnSpc>
            </a:pPr>
            <a:r>
              <a:rPr lang="en-US" sz="2400" dirty="0"/>
              <a:t>Identify the potential risks associated with the case study 2 project.</a:t>
            </a:r>
          </a:p>
          <a:p>
            <a:pPr>
              <a:lnSpc>
                <a:spcPct val="120000"/>
              </a:lnSpc>
            </a:pPr>
            <a:r>
              <a:rPr lang="en-US" sz="2400" dirty="0"/>
              <a:t>Discuss the potential risks. </a:t>
            </a:r>
          </a:p>
          <a:p>
            <a:pPr>
              <a:lnSpc>
                <a:spcPct val="120000"/>
              </a:lnSpc>
            </a:pPr>
            <a:endParaRPr lang="en-US" sz="2400" dirty="0"/>
          </a:p>
        </p:txBody>
      </p:sp>
      <p:sp>
        <p:nvSpPr>
          <p:cNvPr id="4" name="Footer Placeholder 2">
            <a:extLst>
              <a:ext uri="{FF2B5EF4-FFF2-40B4-BE49-F238E27FC236}">
                <a16:creationId xmlns:a16="http://schemas.microsoft.com/office/drawing/2014/main" id="{06DF76E1-CEBD-BF1C-C5A0-F862376B3260}"/>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5E742194-CECB-F15F-D18F-501485AB37AE}"/>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39</a:t>
            </a:fld>
            <a:endParaRPr lang="en-GB" sz="900" b="1" dirty="0"/>
          </a:p>
        </p:txBody>
      </p:sp>
    </p:spTree>
    <p:extLst>
      <p:ext uri="{BB962C8B-B14F-4D97-AF65-F5344CB8AC3E}">
        <p14:creationId xmlns:p14="http://schemas.microsoft.com/office/powerpoint/2010/main" val="1745719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normAutofit/>
          </a:bodyPr>
          <a:lstStyle/>
          <a:p>
            <a:r>
              <a:rPr lang="en-US" b="1" dirty="0"/>
              <a:t>Group activity</a:t>
            </a:r>
          </a:p>
        </p:txBody>
      </p:sp>
      <p:sp>
        <p:nvSpPr>
          <p:cNvPr id="3" name="Content Placeholder"/>
          <p:cNvSpPr>
            <a:spLocks noGrp="1"/>
          </p:cNvSpPr>
          <p:nvPr>
            <p:ph idx="1"/>
          </p:nvPr>
        </p:nvSpPr>
        <p:spPr/>
        <p:txBody>
          <a:bodyPr/>
          <a:lstStyle/>
          <a:p>
            <a:r>
              <a:rPr lang="en-US" dirty="0"/>
              <a:t>Work in small groups to analyse the Case study 1 client brief.</a:t>
            </a:r>
          </a:p>
          <a:p>
            <a:r>
              <a:rPr lang="en-US" dirty="0"/>
              <a:t>Discuss the client brief elements and complete the Glossary worksheet.</a:t>
            </a:r>
          </a:p>
          <a:p>
            <a:pPr marL="0" lvl="0" indent="0">
              <a:buNone/>
            </a:pP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A7374-EE4E-0E5E-D56F-91B46670C8B8}"/>
              </a:ext>
            </a:extLst>
          </p:cNvPr>
          <p:cNvSpPr>
            <a:spLocks noGrp="1"/>
          </p:cNvSpPr>
          <p:nvPr>
            <p:ph type="title"/>
          </p:nvPr>
        </p:nvSpPr>
        <p:spPr/>
        <p:txBody>
          <a:bodyPr anchor="ctr">
            <a:normAutofit/>
          </a:bodyPr>
          <a:lstStyle/>
          <a:p>
            <a:pPr>
              <a:lnSpc>
                <a:spcPct val="120000"/>
              </a:lnSpc>
            </a:pPr>
            <a:r>
              <a:rPr lang="en-GB" sz="3200" b="1" dirty="0"/>
              <a:t>Feedback</a:t>
            </a:r>
          </a:p>
        </p:txBody>
      </p:sp>
      <p:sp>
        <p:nvSpPr>
          <p:cNvPr id="3" name="Content Placeholder 2">
            <a:extLst>
              <a:ext uri="{FF2B5EF4-FFF2-40B4-BE49-F238E27FC236}">
                <a16:creationId xmlns:a16="http://schemas.microsoft.com/office/drawing/2014/main" id="{0BAF1B90-DC63-7BF4-C711-DF8828B145B5}"/>
              </a:ext>
            </a:extLst>
          </p:cNvPr>
          <p:cNvSpPr>
            <a:spLocks noGrp="1"/>
          </p:cNvSpPr>
          <p:nvPr>
            <p:ph idx="1"/>
          </p:nvPr>
        </p:nvSpPr>
        <p:spPr/>
        <p:txBody>
          <a:bodyPr anchor="t">
            <a:normAutofit/>
          </a:bodyPr>
          <a:lstStyle/>
          <a:p>
            <a:pPr marL="0" indent="0">
              <a:lnSpc>
                <a:spcPct val="120000"/>
              </a:lnSpc>
              <a:buNone/>
            </a:pPr>
            <a:r>
              <a:rPr lang="en-GB" sz="2400" dirty="0"/>
              <a:t>Each group will provide a comment on the previous activity.</a:t>
            </a:r>
          </a:p>
        </p:txBody>
      </p:sp>
      <p:sp>
        <p:nvSpPr>
          <p:cNvPr id="4" name="Footer Placeholder 2">
            <a:extLst>
              <a:ext uri="{FF2B5EF4-FFF2-40B4-BE49-F238E27FC236}">
                <a16:creationId xmlns:a16="http://schemas.microsoft.com/office/drawing/2014/main" id="{1ADAD721-FEE7-D818-2B07-B37413A8EEAB}"/>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3A20CC3B-7E80-E70D-779E-52A7F572A868}"/>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40</a:t>
            </a:fld>
            <a:endParaRPr lang="en-GB" sz="900" b="1" dirty="0"/>
          </a:p>
        </p:txBody>
      </p:sp>
    </p:spTree>
    <p:extLst>
      <p:ext uri="{BB962C8B-B14F-4D97-AF65-F5344CB8AC3E}">
        <p14:creationId xmlns:p14="http://schemas.microsoft.com/office/powerpoint/2010/main" val="191081340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9C99EA-6E52-541B-171D-A1773FA2AA5F}"/>
              </a:ext>
            </a:extLst>
          </p:cNvPr>
          <p:cNvSpPr>
            <a:spLocks noGrp="1"/>
          </p:cNvSpPr>
          <p:nvPr>
            <p:ph type="title"/>
          </p:nvPr>
        </p:nvSpPr>
        <p:spPr/>
        <p:txBody>
          <a:bodyPr anchor="ctr">
            <a:normAutofit/>
          </a:bodyPr>
          <a:lstStyle/>
          <a:p>
            <a:pPr>
              <a:lnSpc>
                <a:spcPct val="120000"/>
              </a:lnSpc>
            </a:pPr>
            <a:r>
              <a:rPr lang="en-GB" sz="3200" b="1" dirty="0"/>
              <a:t>Risk assessment</a:t>
            </a:r>
          </a:p>
        </p:txBody>
      </p:sp>
      <p:sp>
        <p:nvSpPr>
          <p:cNvPr id="3" name="Content Placeholder 2">
            <a:extLst>
              <a:ext uri="{FF2B5EF4-FFF2-40B4-BE49-F238E27FC236}">
                <a16:creationId xmlns:a16="http://schemas.microsoft.com/office/drawing/2014/main" id="{355026BD-8FF3-BE2F-C859-477E1379A167}"/>
              </a:ext>
            </a:extLst>
          </p:cNvPr>
          <p:cNvSpPr>
            <a:spLocks noGrp="1"/>
          </p:cNvSpPr>
          <p:nvPr>
            <p:ph idx="1"/>
          </p:nvPr>
        </p:nvSpPr>
        <p:spPr>
          <a:xfrm>
            <a:off x="838200" y="1825625"/>
            <a:ext cx="9208325" cy="4351338"/>
          </a:xfrm>
        </p:spPr>
        <p:txBody>
          <a:bodyPr anchor="t">
            <a:normAutofit/>
          </a:bodyPr>
          <a:lstStyle/>
          <a:p>
            <a:pPr marL="0" indent="0">
              <a:lnSpc>
                <a:spcPct val="120000"/>
              </a:lnSpc>
              <a:buNone/>
            </a:pPr>
            <a:r>
              <a:rPr lang="en-GB" sz="2400" dirty="0"/>
              <a:t>A formal method of identifying and analysing the risks associated with a project. </a:t>
            </a:r>
          </a:p>
          <a:p>
            <a:pPr marL="0" indent="0">
              <a:lnSpc>
                <a:spcPct val="120000"/>
              </a:lnSpc>
              <a:buNone/>
            </a:pPr>
            <a:r>
              <a:rPr lang="en-GB" sz="2400" dirty="0"/>
              <a:t>It involves:</a:t>
            </a:r>
          </a:p>
          <a:p>
            <a:pPr>
              <a:lnSpc>
                <a:spcPct val="120000"/>
              </a:lnSpc>
            </a:pPr>
            <a:r>
              <a:rPr lang="en-GB" sz="2400" dirty="0"/>
              <a:t>control of risks as part of a systematic process</a:t>
            </a:r>
          </a:p>
          <a:p>
            <a:pPr>
              <a:lnSpc>
                <a:spcPct val="120000"/>
              </a:lnSpc>
            </a:pPr>
            <a:r>
              <a:rPr lang="en-GB" sz="2400" dirty="0"/>
              <a:t>identification of potential impacts</a:t>
            </a:r>
          </a:p>
          <a:p>
            <a:pPr>
              <a:lnSpc>
                <a:spcPct val="120000"/>
              </a:lnSpc>
            </a:pPr>
            <a:r>
              <a:rPr lang="en-GB" sz="2400" dirty="0"/>
              <a:t>communication of potential issues to stakeholders</a:t>
            </a:r>
          </a:p>
          <a:p>
            <a:pPr>
              <a:lnSpc>
                <a:spcPct val="120000"/>
              </a:lnSpc>
            </a:pPr>
            <a:r>
              <a:rPr lang="en-GB" sz="2400" dirty="0"/>
              <a:t>compliance with legal requirements.</a:t>
            </a:r>
          </a:p>
          <a:p>
            <a:pPr>
              <a:lnSpc>
                <a:spcPct val="120000"/>
              </a:lnSpc>
            </a:pPr>
            <a:endParaRPr lang="en-GB" sz="2400" dirty="0"/>
          </a:p>
        </p:txBody>
      </p:sp>
      <p:sp>
        <p:nvSpPr>
          <p:cNvPr id="6" name="Footer Placeholder 2">
            <a:extLst>
              <a:ext uri="{FF2B5EF4-FFF2-40B4-BE49-F238E27FC236}">
                <a16:creationId xmlns:a16="http://schemas.microsoft.com/office/drawing/2014/main" id="{29CC8E16-28DD-52E6-862E-82537CC04E7E}"/>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8" name="Slide Number Placeholder 3">
            <a:extLst>
              <a:ext uri="{FF2B5EF4-FFF2-40B4-BE49-F238E27FC236}">
                <a16:creationId xmlns:a16="http://schemas.microsoft.com/office/drawing/2014/main" id="{410CAC6F-1ABB-29EA-1F24-C7F49C2A4D95}"/>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41</a:t>
            </a:fld>
            <a:endParaRPr lang="en-GB" sz="900" b="1" dirty="0"/>
          </a:p>
        </p:txBody>
      </p:sp>
    </p:spTree>
    <p:extLst>
      <p:ext uri="{BB962C8B-B14F-4D97-AF65-F5344CB8AC3E}">
        <p14:creationId xmlns:p14="http://schemas.microsoft.com/office/powerpoint/2010/main" val="281844815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5492E811-6B2E-E1BF-1720-265BDF1164EF}"/>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42</a:t>
            </a:fld>
            <a:endParaRPr lang="en-GB" sz="900" b="1" dirty="0"/>
          </a:p>
        </p:txBody>
      </p:sp>
      <p:sp>
        <p:nvSpPr>
          <p:cNvPr id="2" name="Title 1">
            <a:extLst>
              <a:ext uri="{FF2B5EF4-FFF2-40B4-BE49-F238E27FC236}">
                <a16:creationId xmlns:a16="http://schemas.microsoft.com/office/drawing/2014/main" id="{8EA4D4F0-7269-9D84-22DC-21D1E185DD11}"/>
              </a:ext>
            </a:extLst>
          </p:cNvPr>
          <p:cNvSpPr>
            <a:spLocks noGrp="1"/>
          </p:cNvSpPr>
          <p:nvPr>
            <p:ph type="title"/>
          </p:nvPr>
        </p:nvSpPr>
        <p:spPr>
          <a:xfrm>
            <a:off x="463446" y="380115"/>
            <a:ext cx="4423348" cy="1325563"/>
          </a:xfrm>
        </p:spPr>
        <p:txBody>
          <a:bodyPr anchor="t">
            <a:normAutofit/>
          </a:bodyPr>
          <a:lstStyle/>
          <a:p>
            <a:pPr>
              <a:lnSpc>
                <a:spcPct val="120000"/>
              </a:lnSpc>
            </a:pPr>
            <a:r>
              <a:rPr lang="en-GB" sz="3200" b="1" dirty="0"/>
              <a:t>Elements of the risk management process</a:t>
            </a:r>
          </a:p>
        </p:txBody>
      </p:sp>
      <p:sp>
        <p:nvSpPr>
          <p:cNvPr id="13" name="TextBox 12">
            <a:extLst>
              <a:ext uri="{FF2B5EF4-FFF2-40B4-BE49-F238E27FC236}">
                <a16:creationId xmlns:a16="http://schemas.microsoft.com/office/drawing/2014/main" id="{688EBA1E-194E-FCD8-4539-B5264965DA82}"/>
              </a:ext>
              <a:ext uri="{C183D7F6-B498-43B3-948B-1728B52AA6E4}">
                <adec:decorative xmlns:adec="http://schemas.microsoft.com/office/drawing/2017/decorative" val="0"/>
              </a:ext>
            </a:extLst>
          </p:cNvPr>
          <p:cNvSpPr txBox="1"/>
          <p:nvPr/>
        </p:nvSpPr>
        <p:spPr>
          <a:xfrm>
            <a:off x="489455" y="2012495"/>
            <a:ext cx="5225545" cy="4708981"/>
          </a:xfrm>
          <a:prstGeom prst="rect">
            <a:avLst/>
          </a:prstGeom>
          <a:noFill/>
        </p:spPr>
        <p:txBody>
          <a:bodyPr wrap="square" rtlCol="0">
            <a:spAutoFit/>
          </a:bodyPr>
          <a:lstStyle/>
          <a:p>
            <a:r>
              <a:rPr lang="en-GB" sz="2200" b="1" dirty="0"/>
              <a:t>Risk identification</a:t>
            </a:r>
            <a:r>
              <a:rPr lang="en-GB" sz="2200" dirty="0"/>
              <a:t>: Ongoing reporting and management of risks.</a:t>
            </a:r>
          </a:p>
          <a:p>
            <a:endParaRPr lang="en-GB" sz="2200" dirty="0"/>
          </a:p>
          <a:p>
            <a:r>
              <a:rPr lang="en-GB" sz="2200" b="1" dirty="0"/>
              <a:t>Risk evaluation: </a:t>
            </a:r>
            <a:r>
              <a:rPr lang="en-GB" sz="2200" dirty="0"/>
              <a:t>Evaluation of risks concerning their impact and probability.</a:t>
            </a:r>
          </a:p>
          <a:p>
            <a:endParaRPr lang="en-GB" sz="2200" dirty="0"/>
          </a:p>
          <a:p>
            <a:r>
              <a:rPr lang="en-GB" sz="2200" b="1" dirty="0"/>
              <a:t>Risk controlling: </a:t>
            </a:r>
            <a:r>
              <a:rPr lang="en-GB" sz="2200" dirty="0"/>
              <a:t>Implementing risk controls and processes.</a:t>
            </a:r>
          </a:p>
          <a:p>
            <a:endParaRPr lang="en-GB" sz="2200" dirty="0"/>
          </a:p>
          <a:p>
            <a:r>
              <a:rPr lang="en-GB" sz="2200" b="1" dirty="0"/>
              <a:t>Risk management: </a:t>
            </a:r>
            <a:r>
              <a:rPr lang="en-GB" sz="2200" dirty="0"/>
              <a:t>Ongoing reporting and management of risks.</a:t>
            </a:r>
          </a:p>
          <a:p>
            <a:endParaRPr lang="en-GB" sz="2000" dirty="0"/>
          </a:p>
          <a:p>
            <a:endParaRPr lang="en-GB" sz="2000" dirty="0"/>
          </a:p>
          <a:p>
            <a:endParaRPr lang="en-GB" dirty="0"/>
          </a:p>
        </p:txBody>
      </p:sp>
      <p:sp>
        <p:nvSpPr>
          <p:cNvPr id="3" name="Footer Placeholder 2">
            <a:extLst>
              <a:ext uri="{FF2B5EF4-FFF2-40B4-BE49-F238E27FC236}">
                <a16:creationId xmlns:a16="http://schemas.microsoft.com/office/drawing/2014/main" id="{5AC2EA23-6186-15CC-D43B-231E8CFB57CB}"/>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graphicFrame>
        <p:nvGraphicFramePr>
          <p:cNvPr id="8" name="Content Placeholder 7">
            <a:extLst>
              <a:ext uri="{FF2B5EF4-FFF2-40B4-BE49-F238E27FC236}">
                <a16:creationId xmlns:a16="http://schemas.microsoft.com/office/drawing/2014/main" id="{79B5B52E-E340-3221-F101-30D0FFA0BB10}"/>
              </a:ext>
              <a:ext uri="{C183D7F6-B498-43B3-948B-1728B52AA6E4}">
                <adec:decorative xmlns:adec="http://schemas.microsoft.com/office/drawing/2017/decorative" val="1"/>
              </a:ext>
            </a:extLst>
          </p:cNvPr>
          <p:cNvGraphicFramePr>
            <a:graphicFrameLocks noGrp="1"/>
          </p:cNvGraphicFramePr>
          <p:nvPr>
            <p:ph idx="1"/>
            <p:extLst>
              <p:ext uri="{D42A27DB-BD31-4B8C-83A1-F6EECF244321}">
                <p14:modId xmlns:p14="http://schemas.microsoft.com/office/powerpoint/2010/main" val="3966864308"/>
              </p:ext>
            </p:extLst>
          </p:nvPr>
        </p:nvGraphicFramePr>
        <p:xfrm>
          <a:off x="5805487" y="182562"/>
          <a:ext cx="6365025" cy="635635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extBox 8">
            <a:extLst>
              <a:ext uri="{FF2B5EF4-FFF2-40B4-BE49-F238E27FC236}">
                <a16:creationId xmlns:a16="http://schemas.microsoft.com/office/drawing/2014/main" id="{0E65E46E-03EE-8DFD-D645-907E1B1155DF}"/>
              </a:ext>
              <a:ext uri="{C183D7F6-B498-43B3-948B-1728B52AA6E4}">
                <adec:decorative xmlns:adec="http://schemas.microsoft.com/office/drawing/2017/decorative" val="1"/>
              </a:ext>
            </a:extLst>
          </p:cNvPr>
          <p:cNvSpPr txBox="1"/>
          <p:nvPr/>
        </p:nvSpPr>
        <p:spPr>
          <a:xfrm>
            <a:off x="6034609" y="3105834"/>
            <a:ext cx="1623317" cy="646331"/>
          </a:xfrm>
          <a:prstGeom prst="rect">
            <a:avLst/>
          </a:prstGeom>
          <a:solidFill>
            <a:schemeClr val="bg1"/>
          </a:solidFill>
        </p:spPr>
        <p:txBody>
          <a:bodyPr wrap="square" rtlCol="0">
            <a:spAutoFit/>
          </a:bodyPr>
          <a:lstStyle/>
          <a:p>
            <a:pPr algn="ctr"/>
            <a:r>
              <a:rPr lang="en-GB" b="1" dirty="0"/>
              <a:t>Risk </a:t>
            </a:r>
          </a:p>
          <a:p>
            <a:pPr algn="ctr"/>
            <a:r>
              <a:rPr lang="en-GB" b="1" dirty="0"/>
              <a:t>management</a:t>
            </a:r>
          </a:p>
        </p:txBody>
      </p:sp>
      <p:sp>
        <p:nvSpPr>
          <p:cNvPr id="10" name="TextBox 9">
            <a:extLst>
              <a:ext uri="{FF2B5EF4-FFF2-40B4-BE49-F238E27FC236}">
                <a16:creationId xmlns:a16="http://schemas.microsoft.com/office/drawing/2014/main" id="{6D2B4018-53DE-6334-690B-E183F2412BBF}"/>
              </a:ext>
              <a:ext uri="{C183D7F6-B498-43B3-948B-1728B52AA6E4}">
                <adec:decorative xmlns:adec="http://schemas.microsoft.com/office/drawing/2017/decorative" val="1"/>
              </a:ext>
            </a:extLst>
          </p:cNvPr>
          <p:cNvSpPr txBox="1"/>
          <p:nvPr/>
        </p:nvSpPr>
        <p:spPr>
          <a:xfrm>
            <a:off x="10308184" y="3105834"/>
            <a:ext cx="1623317" cy="646331"/>
          </a:xfrm>
          <a:prstGeom prst="rect">
            <a:avLst/>
          </a:prstGeom>
          <a:solidFill>
            <a:schemeClr val="bg1"/>
          </a:solidFill>
        </p:spPr>
        <p:txBody>
          <a:bodyPr wrap="square" rtlCol="0">
            <a:spAutoFit/>
          </a:bodyPr>
          <a:lstStyle/>
          <a:p>
            <a:pPr algn="ctr"/>
            <a:r>
              <a:rPr lang="en-GB" b="1" dirty="0"/>
              <a:t>Risk </a:t>
            </a:r>
          </a:p>
          <a:p>
            <a:pPr algn="ctr"/>
            <a:r>
              <a:rPr lang="en-GB" b="1" dirty="0"/>
              <a:t>evaluation</a:t>
            </a:r>
          </a:p>
        </p:txBody>
      </p:sp>
      <p:sp>
        <p:nvSpPr>
          <p:cNvPr id="11" name="TextBox 10">
            <a:extLst>
              <a:ext uri="{FF2B5EF4-FFF2-40B4-BE49-F238E27FC236}">
                <a16:creationId xmlns:a16="http://schemas.microsoft.com/office/drawing/2014/main" id="{CF2FEC2E-559A-CE79-70FD-49F833769D6C}"/>
              </a:ext>
              <a:ext uri="{C183D7F6-B498-43B3-948B-1728B52AA6E4}">
                <adec:decorative xmlns:adec="http://schemas.microsoft.com/office/drawing/2017/decorative" val="1"/>
              </a:ext>
            </a:extLst>
          </p:cNvPr>
          <p:cNvSpPr txBox="1"/>
          <p:nvPr/>
        </p:nvSpPr>
        <p:spPr>
          <a:xfrm>
            <a:off x="8173383" y="815683"/>
            <a:ext cx="1637304" cy="646331"/>
          </a:xfrm>
          <a:prstGeom prst="rect">
            <a:avLst/>
          </a:prstGeom>
          <a:solidFill>
            <a:schemeClr val="bg1"/>
          </a:solidFill>
        </p:spPr>
        <p:txBody>
          <a:bodyPr wrap="square" rtlCol="0">
            <a:spAutoFit/>
          </a:bodyPr>
          <a:lstStyle/>
          <a:p>
            <a:pPr algn="ctr"/>
            <a:r>
              <a:rPr lang="en-GB" b="1" dirty="0"/>
              <a:t>Risk </a:t>
            </a:r>
          </a:p>
          <a:p>
            <a:pPr algn="ctr"/>
            <a:r>
              <a:rPr lang="en-GB" b="1" dirty="0"/>
              <a:t>identification</a:t>
            </a:r>
          </a:p>
        </p:txBody>
      </p:sp>
      <p:sp>
        <p:nvSpPr>
          <p:cNvPr id="12" name="TextBox 11">
            <a:extLst>
              <a:ext uri="{FF2B5EF4-FFF2-40B4-BE49-F238E27FC236}">
                <a16:creationId xmlns:a16="http://schemas.microsoft.com/office/drawing/2014/main" id="{D8892627-2E17-7D15-F5CD-A997CAD94A3A}"/>
              </a:ext>
              <a:ext uri="{C183D7F6-B498-43B3-948B-1728B52AA6E4}">
                <adec:decorative xmlns:adec="http://schemas.microsoft.com/office/drawing/2017/decorative" val="1"/>
              </a:ext>
            </a:extLst>
          </p:cNvPr>
          <p:cNvSpPr txBox="1"/>
          <p:nvPr/>
        </p:nvSpPr>
        <p:spPr>
          <a:xfrm>
            <a:off x="8180377" y="5187666"/>
            <a:ext cx="1623317" cy="646331"/>
          </a:xfrm>
          <a:prstGeom prst="rect">
            <a:avLst/>
          </a:prstGeom>
          <a:solidFill>
            <a:schemeClr val="bg1"/>
          </a:solidFill>
        </p:spPr>
        <p:txBody>
          <a:bodyPr wrap="square" rtlCol="0">
            <a:spAutoFit/>
          </a:bodyPr>
          <a:lstStyle/>
          <a:p>
            <a:pPr algn="ctr"/>
            <a:r>
              <a:rPr lang="en-GB" b="1" dirty="0"/>
              <a:t>Risk </a:t>
            </a:r>
          </a:p>
          <a:p>
            <a:pPr algn="ctr"/>
            <a:r>
              <a:rPr lang="en-GB" b="1" dirty="0"/>
              <a:t>controlling</a:t>
            </a:r>
          </a:p>
        </p:txBody>
      </p:sp>
      <p:sp>
        <p:nvSpPr>
          <p:cNvPr id="18" name="Circular Arrow 17">
            <a:extLst>
              <a:ext uri="{FF2B5EF4-FFF2-40B4-BE49-F238E27FC236}">
                <a16:creationId xmlns:a16="http://schemas.microsoft.com/office/drawing/2014/main" id="{8589A6A2-8997-EB81-4BAD-CC2D072A4583}"/>
              </a:ext>
              <a:ext uri="{C183D7F6-B498-43B3-948B-1728B52AA6E4}">
                <adec:decorative xmlns:adec="http://schemas.microsoft.com/office/drawing/2017/decorative" val="1"/>
              </a:ext>
            </a:extLst>
          </p:cNvPr>
          <p:cNvSpPr/>
          <p:nvPr/>
        </p:nvSpPr>
        <p:spPr>
          <a:xfrm rot="155718" flipH="1" flipV="1">
            <a:off x="8167697" y="3185365"/>
            <a:ext cx="860594" cy="985562"/>
          </a:xfrm>
          <a:prstGeom prst="circularArrow">
            <a:avLst>
              <a:gd name="adj1" fmla="val 12500"/>
              <a:gd name="adj2" fmla="val 1142319"/>
              <a:gd name="adj3" fmla="val 20457681"/>
              <a:gd name="adj4" fmla="val 14820147"/>
              <a:gd name="adj5" fmla="val 9418"/>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0" name="Circular Arrow 19">
            <a:extLst>
              <a:ext uri="{FF2B5EF4-FFF2-40B4-BE49-F238E27FC236}">
                <a16:creationId xmlns:a16="http://schemas.microsoft.com/office/drawing/2014/main" id="{2394B489-F13A-EB92-A67A-50FA617E54E0}"/>
              </a:ext>
              <a:ext uri="{C183D7F6-B498-43B3-948B-1728B52AA6E4}">
                <adec:decorative xmlns:adec="http://schemas.microsoft.com/office/drawing/2017/decorative" val="1"/>
              </a:ext>
            </a:extLst>
          </p:cNvPr>
          <p:cNvSpPr/>
          <p:nvPr/>
        </p:nvSpPr>
        <p:spPr>
          <a:xfrm rot="6297432" flipH="1" flipV="1">
            <a:off x="8167697" y="2435459"/>
            <a:ext cx="860594" cy="985562"/>
          </a:xfrm>
          <a:prstGeom prst="circularArrow">
            <a:avLst>
              <a:gd name="adj1" fmla="val 12500"/>
              <a:gd name="adj2" fmla="val 1142319"/>
              <a:gd name="adj3" fmla="val 20457681"/>
              <a:gd name="adj4" fmla="val 14820147"/>
              <a:gd name="adj5" fmla="val 9418"/>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1" name="Circular Arrow 20">
            <a:extLst>
              <a:ext uri="{FF2B5EF4-FFF2-40B4-BE49-F238E27FC236}">
                <a16:creationId xmlns:a16="http://schemas.microsoft.com/office/drawing/2014/main" id="{8ED954AF-8799-1470-7C4A-0E7656D3771A}"/>
              </a:ext>
              <a:ext uri="{C183D7F6-B498-43B3-948B-1728B52AA6E4}">
                <adec:decorative xmlns:adec="http://schemas.microsoft.com/office/drawing/2017/decorative" val="1"/>
              </a:ext>
            </a:extLst>
          </p:cNvPr>
          <p:cNvSpPr/>
          <p:nvPr/>
        </p:nvSpPr>
        <p:spPr>
          <a:xfrm rot="10800000" flipH="1" flipV="1">
            <a:off x="9039569" y="2459774"/>
            <a:ext cx="860594" cy="985562"/>
          </a:xfrm>
          <a:prstGeom prst="circularArrow">
            <a:avLst>
              <a:gd name="adj1" fmla="val 12500"/>
              <a:gd name="adj2" fmla="val 1142319"/>
              <a:gd name="adj3" fmla="val 20457681"/>
              <a:gd name="adj4" fmla="val 14820147"/>
              <a:gd name="adj5" fmla="val 9418"/>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2" name="Circular Arrow 21">
            <a:extLst>
              <a:ext uri="{FF2B5EF4-FFF2-40B4-BE49-F238E27FC236}">
                <a16:creationId xmlns:a16="http://schemas.microsoft.com/office/drawing/2014/main" id="{1A1E412C-6F2F-0C5C-537F-7803CA8621EB}"/>
              </a:ext>
              <a:ext uri="{C183D7F6-B498-43B3-948B-1728B52AA6E4}">
                <adec:decorative xmlns:adec="http://schemas.microsoft.com/office/drawing/2017/decorative" val="1"/>
              </a:ext>
            </a:extLst>
          </p:cNvPr>
          <p:cNvSpPr/>
          <p:nvPr/>
        </p:nvSpPr>
        <p:spPr>
          <a:xfrm rot="16742728" flipH="1" flipV="1">
            <a:off x="8915563" y="3231186"/>
            <a:ext cx="860594" cy="985562"/>
          </a:xfrm>
          <a:prstGeom prst="circularArrow">
            <a:avLst>
              <a:gd name="adj1" fmla="val 12500"/>
              <a:gd name="adj2" fmla="val 1142319"/>
              <a:gd name="adj3" fmla="val 20457681"/>
              <a:gd name="adj4" fmla="val 14820147"/>
              <a:gd name="adj5" fmla="val 9418"/>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Tree>
    <p:extLst>
      <p:ext uri="{BB962C8B-B14F-4D97-AF65-F5344CB8AC3E}">
        <p14:creationId xmlns:p14="http://schemas.microsoft.com/office/powerpoint/2010/main" val="211405755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6A472-A44A-554A-B0BF-9121F6F8020B}"/>
              </a:ext>
            </a:extLst>
          </p:cNvPr>
          <p:cNvSpPr>
            <a:spLocks noGrp="1"/>
          </p:cNvSpPr>
          <p:nvPr>
            <p:ph type="title"/>
          </p:nvPr>
        </p:nvSpPr>
        <p:spPr/>
        <p:txBody>
          <a:bodyPr anchor="ctr">
            <a:normAutofit/>
          </a:bodyPr>
          <a:lstStyle/>
          <a:p>
            <a:pPr>
              <a:lnSpc>
                <a:spcPct val="120000"/>
              </a:lnSpc>
            </a:pPr>
            <a:r>
              <a:rPr lang="en-GB" sz="3200" b="1" dirty="0">
                <a:cs typeface="Arial"/>
              </a:rPr>
              <a:t>Pair activity</a:t>
            </a:r>
            <a:endParaRPr lang="en-GB" sz="3200" dirty="0"/>
          </a:p>
        </p:txBody>
      </p:sp>
      <p:sp>
        <p:nvSpPr>
          <p:cNvPr id="3" name="Content Placeholder 2">
            <a:extLst>
              <a:ext uri="{FF2B5EF4-FFF2-40B4-BE49-F238E27FC236}">
                <a16:creationId xmlns:a16="http://schemas.microsoft.com/office/drawing/2014/main" id="{880CAF79-8587-8651-A1B4-6C8DE980434C}"/>
              </a:ext>
            </a:extLst>
          </p:cNvPr>
          <p:cNvSpPr>
            <a:spLocks noGrp="1"/>
          </p:cNvSpPr>
          <p:nvPr>
            <p:ph idx="1"/>
          </p:nvPr>
        </p:nvSpPr>
        <p:spPr/>
        <p:txBody>
          <a:bodyPr anchor="t">
            <a:normAutofit/>
          </a:bodyPr>
          <a:lstStyle/>
          <a:p>
            <a:pPr>
              <a:lnSpc>
                <a:spcPct val="120000"/>
              </a:lnSpc>
            </a:pPr>
            <a:r>
              <a:rPr lang="en-GB" dirty="0"/>
              <a:t>Use the Examples of risks handout to identify the potential risks with the specific feature or function.</a:t>
            </a:r>
          </a:p>
          <a:p>
            <a:pPr>
              <a:lnSpc>
                <a:spcPct val="120000"/>
              </a:lnSpc>
            </a:pPr>
            <a:r>
              <a:rPr lang="en-GB" dirty="0"/>
              <a:t>Think critically about how each risk might happen, including its:</a:t>
            </a:r>
          </a:p>
          <a:p>
            <a:pPr lvl="2">
              <a:lnSpc>
                <a:spcPct val="120000"/>
              </a:lnSpc>
            </a:pPr>
            <a:r>
              <a:rPr lang="en-GB" sz="2200" dirty="0"/>
              <a:t>frequency</a:t>
            </a:r>
          </a:p>
          <a:p>
            <a:pPr lvl="2">
              <a:lnSpc>
                <a:spcPct val="120000"/>
              </a:lnSpc>
            </a:pPr>
            <a:r>
              <a:rPr lang="en-GB" sz="2200" dirty="0"/>
              <a:t>impact</a:t>
            </a:r>
          </a:p>
          <a:p>
            <a:pPr lvl="2">
              <a:lnSpc>
                <a:spcPct val="120000"/>
              </a:lnSpc>
            </a:pPr>
            <a:r>
              <a:rPr lang="en-GB" sz="2200" dirty="0"/>
              <a:t>cost</a:t>
            </a:r>
          </a:p>
          <a:p>
            <a:pPr lvl="2">
              <a:lnSpc>
                <a:spcPct val="120000"/>
              </a:lnSpc>
            </a:pPr>
            <a:r>
              <a:rPr lang="en-GB" sz="2200" dirty="0"/>
              <a:t>mitigation.</a:t>
            </a:r>
          </a:p>
          <a:p>
            <a:pPr>
              <a:lnSpc>
                <a:spcPct val="120000"/>
              </a:lnSpc>
            </a:pPr>
            <a:r>
              <a:rPr lang="en-GB" dirty="0"/>
              <a:t>Complete the Risk log template.</a:t>
            </a:r>
          </a:p>
        </p:txBody>
      </p:sp>
      <p:sp>
        <p:nvSpPr>
          <p:cNvPr id="4" name="Footer Placeholder 2">
            <a:extLst>
              <a:ext uri="{FF2B5EF4-FFF2-40B4-BE49-F238E27FC236}">
                <a16:creationId xmlns:a16="http://schemas.microsoft.com/office/drawing/2014/main" id="{D233DB4F-8363-9943-234E-E683CEDCDB8C}"/>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EC6EDD20-5C5B-6FD2-5528-3F6DF66F7001}"/>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43</a:t>
            </a:fld>
            <a:endParaRPr lang="en-GB" sz="900" b="1" dirty="0"/>
          </a:p>
        </p:txBody>
      </p:sp>
    </p:spTree>
    <p:extLst>
      <p:ext uri="{BB962C8B-B14F-4D97-AF65-F5344CB8AC3E}">
        <p14:creationId xmlns:p14="http://schemas.microsoft.com/office/powerpoint/2010/main" val="32641587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B4579D-7B5A-14CF-7377-40D395592724}"/>
              </a:ext>
            </a:extLst>
          </p:cNvPr>
          <p:cNvSpPr>
            <a:spLocks noGrp="1"/>
          </p:cNvSpPr>
          <p:nvPr>
            <p:ph type="title"/>
          </p:nvPr>
        </p:nvSpPr>
        <p:spPr/>
        <p:txBody>
          <a:bodyPr anchor="t">
            <a:normAutofit/>
          </a:bodyPr>
          <a:lstStyle/>
          <a:p>
            <a:pPr>
              <a:lnSpc>
                <a:spcPct val="120000"/>
              </a:lnSpc>
            </a:pPr>
            <a:r>
              <a:rPr lang="en-GB" sz="3200" b="1" dirty="0"/>
              <a:t>Likelihood</a:t>
            </a:r>
          </a:p>
        </p:txBody>
      </p:sp>
      <p:sp>
        <p:nvSpPr>
          <p:cNvPr id="6" name="Text Placeholder 5">
            <a:extLst>
              <a:ext uri="{FF2B5EF4-FFF2-40B4-BE49-F238E27FC236}">
                <a16:creationId xmlns:a16="http://schemas.microsoft.com/office/drawing/2014/main" id="{A3EFC0AA-02BE-3486-68BD-F5428A659943}"/>
              </a:ext>
            </a:extLst>
          </p:cNvPr>
          <p:cNvSpPr>
            <a:spLocks noGrp="1"/>
          </p:cNvSpPr>
          <p:nvPr>
            <p:ph idx="1"/>
          </p:nvPr>
        </p:nvSpPr>
        <p:spPr>
          <a:xfrm>
            <a:off x="838200" y="1443831"/>
            <a:ext cx="9982200" cy="4207670"/>
          </a:xfrm>
        </p:spPr>
        <p:txBody>
          <a:bodyPr anchor="t">
            <a:noAutofit/>
          </a:bodyPr>
          <a:lstStyle/>
          <a:p>
            <a:pPr marL="0" indent="0">
              <a:lnSpc>
                <a:spcPct val="120000"/>
              </a:lnSpc>
              <a:spcAft>
                <a:spcPts val="1000"/>
              </a:spcAft>
              <a:buNone/>
            </a:pPr>
            <a:r>
              <a:rPr lang="en-GB" b="0" dirty="0"/>
              <a:t>Likelihood refers to the probability of a risk occurring. It is an estimate of how likely it is that a given event will happen. </a:t>
            </a:r>
          </a:p>
          <a:p>
            <a:pPr marL="0" indent="0">
              <a:lnSpc>
                <a:spcPct val="120000"/>
              </a:lnSpc>
              <a:spcBef>
                <a:spcPts val="0"/>
              </a:spcBef>
              <a:spcAft>
                <a:spcPts val="1000"/>
              </a:spcAft>
              <a:buNone/>
            </a:pPr>
            <a:r>
              <a:rPr lang="en-GB" b="0" dirty="0"/>
              <a:t>Likelihood can be expressed:</a:t>
            </a:r>
          </a:p>
          <a:p>
            <a:pPr>
              <a:lnSpc>
                <a:spcPct val="120000"/>
              </a:lnSpc>
              <a:spcBef>
                <a:spcPts val="0"/>
              </a:spcBef>
            </a:pPr>
            <a:r>
              <a:rPr lang="en-GB" b="0" dirty="0"/>
              <a:t>as a percentage</a:t>
            </a:r>
          </a:p>
          <a:p>
            <a:pPr>
              <a:lnSpc>
                <a:spcPct val="120000"/>
              </a:lnSpc>
              <a:spcBef>
                <a:spcPts val="0"/>
              </a:spcBef>
            </a:pPr>
            <a:r>
              <a:rPr lang="en-GB" b="0" dirty="0"/>
              <a:t>as a frequency over a given time period</a:t>
            </a:r>
          </a:p>
          <a:p>
            <a:pPr>
              <a:lnSpc>
                <a:spcPct val="120000"/>
              </a:lnSpc>
              <a:spcBef>
                <a:spcPts val="0"/>
              </a:spcBef>
            </a:pPr>
            <a:r>
              <a:rPr lang="en-GB" b="0" dirty="0"/>
              <a:t>qualitatively (low, medium, high).</a:t>
            </a:r>
          </a:p>
          <a:p>
            <a:pPr marL="0" indent="0">
              <a:lnSpc>
                <a:spcPct val="120000"/>
              </a:lnSpc>
              <a:buNone/>
            </a:pPr>
            <a:r>
              <a:rPr lang="en-GB" b="0" dirty="0"/>
              <a:t>When evaluating likelihood, factors like historical data, statistical analysis, expert judgement, and scenario analysis are often considered.</a:t>
            </a:r>
          </a:p>
          <a:p>
            <a:pPr>
              <a:lnSpc>
                <a:spcPct val="120000"/>
              </a:lnSpc>
            </a:pPr>
            <a:endParaRPr lang="en-GB" sz="2000" b="0" dirty="0"/>
          </a:p>
          <a:p>
            <a:pPr>
              <a:lnSpc>
                <a:spcPct val="120000"/>
              </a:lnSpc>
            </a:pPr>
            <a:endParaRPr lang="en-GB" sz="2000" b="0" dirty="0"/>
          </a:p>
        </p:txBody>
      </p:sp>
      <p:sp>
        <p:nvSpPr>
          <p:cNvPr id="5" name="Footer Placeholder 2">
            <a:extLst>
              <a:ext uri="{FF2B5EF4-FFF2-40B4-BE49-F238E27FC236}">
                <a16:creationId xmlns:a16="http://schemas.microsoft.com/office/drawing/2014/main" id="{C0222F71-CFCF-0B8D-D2E7-428372CA3C56}"/>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11" name="Slide Number Placeholder 3">
            <a:extLst>
              <a:ext uri="{FF2B5EF4-FFF2-40B4-BE49-F238E27FC236}">
                <a16:creationId xmlns:a16="http://schemas.microsoft.com/office/drawing/2014/main" id="{A160FC17-CC2B-66ED-BFF9-9033FA5042EE}"/>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44</a:t>
            </a:fld>
            <a:endParaRPr lang="en-GB" sz="900" b="1" dirty="0"/>
          </a:p>
        </p:txBody>
      </p:sp>
    </p:spTree>
    <p:extLst>
      <p:ext uri="{BB962C8B-B14F-4D97-AF65-F5344CB8AC3E}">
        <p14:creationId xmlns:p14="http://schemas.microsoft.com/office/powerpoint/2010/main" val="121872405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B4579D-7B5A-14CF-7377-40D395592724}"/>
              </a:ext>
            </a:extLst>
          </p:cNvPr>
          <p:cNvSpPr>
            <a:spLocks noGrp="1"/>
          </p:cNvSpPr>
          <p:nvPr>
            <p:ph type="title"/>
          </p:nvPr>
        </p:nvSpPr>
        <p:spPr/>
        <p:txBody>
          <a:bodyPr anchor="t">
            <a:normAutofit/>
          </a:bodyPr>
          <a:lstStyle/>
          <a:p>
            <a:pPr>
              <a:lnSpc>
                <a:spcPct val="120000"/>
              </a:lnSpc>
            </a:pPr>
            <a:r>
              <a:rPr lang="en-GB" sz="3200" b="1" dirty="0"/>
              <a:t>Severity</a:t>
            </a:r>
          </a:p>
        </p:txBody>
      </p:sp>
      <p:sp>
        <p:nvSpPr>
          <p:cNvPr id="8" name="Text Placeholder 7">
            <a:extLst>
              <a:ext uri="{FF2B5EF4-FFF2-40B4-BE49-F238E27FC236}">
                <a16:creationId xmlns:a16="http://schemas.microsoft.com/office/drawing/2014/main" id="{CAC968D0-DC45-CC63-F124-AE745EA7F796}"/>
              </a:ext>
            </a:extLst>
          </p:cNvPr>
          <p:cNvSpPr>
            <a:spLocks noGrp="1"/>
          </p:cNvSpPr>
          <p:nvPr>
            <p:ph idx="1"/>
          </p:nvPr>
        </p:nvSpPr>
        <p:spPr>
          <a:xfrm>
            <a:off x="838200" y="1333897"/>
            <a:ext cx="10515600" cy="4774803"/>
          </a:xfrm>
        </p:spPr>
        <p:txBody>
          <a:bodyPr anchor="t">
            <a:noAutofit/>
          </a:bodyPr>
          <a:lstStyle/>
          <a:p>
            <a:pPr marL="0" indent="0">
              <a:lnSpc>
                <a:spcPct val="120000"/>
              </a:lnSpc>
              <a:spcAft>
                <a:spcPts val="1000"/>
              </a:spcAft>
              <a:buNone/>
            </a:pPr>
            <a:r>
              <a:rPr lang="en-GB" b="0" dirty="0"/>
              <a:t>Also known as “impact”, severity measures the extent of damage or negative consequences that would result if the risk materialised.</a:t>
            </a:r>
          </a:p>
          <a:p>
            <a:pPr marL="0" indent="0">
              <a:lnSpc>
                <a:spcPct val="120000"/>
              </a:lnSpc>
              <a:spcAft>
                <a:spcPts val="1000"/>
              </a:spcAft>
              <a:buNone/>
            </a:pPr>
            <a:r>
              <a:rPr lang="en-GB" b="0" dirty="0"/>
              <a:t>Severity can be assessed in terms of:</a:t>
            </a:r>
          </a:p>
          <a:p>
            <a:pPr>
              <a:lnSpc>
                <a:spcPct val="120000"/>
              </a:lnSpc>
              <a:spcBef>
                <a:spcPts val="0"/>
              </a:spcBef>
            </a:pPr>
            <a:r>
              <a:rPr lang="en-GB" b="0" dirty="0"/>
              <a:t>financial loss</a:t>
            </a:r>
          </a:p>
          <a:p>
            <a:pPr>
              <a:lnSpc>
                <a:spcPct val="120000"/>
              </a:lnSpc>
              <a:spcBef>
                <a:spcPts val="0"/>
              </a:spcBef>
            </a:pPr>
            <a:r>
              <a:rPr lang="en-GB" b="0" dirty="0"/>
              <a:t>harm to people or the environment</a:t>
            </a:r>
          </a:p>
          <a:p>
            <a:pPr>
              <a:lnSpc>
                <a:spcPct val="120000"/>
              </a:lnSpc>
              <a:spcBef>
                <a:spcPts val="0"/>
              </a:spcBef>
            </a:pPr>
            <a:r>
              <a:rPr lang="en-GB" b="0" dirty="0"/>
              <a:t>damage to reputation.</a:t>
            </a:r>
            <a:endParaRPr lang="en-GB" dirty="0"/>
          </a:p>
          <a:p>
            <a:pPr marL="0" indent="0">
              <a:lnSpc>
                <a:spcPct val="120000"/>
              </a:lnSpc>
              <a:spcBef>
                <a:spcPts val="0"/>
              </a:spcBef>
              <a:buNone/>
            </a:pPr>
            <a:endParaRPr lang="en-GB" b="0" dirty="0"/>
          </a:p>
          <a:p>
            <a:pPr marL="0" indent="0">
              <a:lnSpc>
                <a:spcPct val="120000"/>
              </a:lnSpc>
              <a:spcBef>
                <a:spcPts val="0"/>
              </a:spcBef>
              <a:buNone/>
            </a:pPr>
            <a:r>
              <a:rPr lang="en-GB" b="0" dirty="0"/>
              <a:t>Like likelihood, severity can be:</a:t>
            </a:r>
          </a:p>
          <a:p>
            <a:pPr>
              <a:lnSpc>
                <a:spcPct val="120000"/>
              </a:lnSpc>
              <a:spcBef>
                <a:spcPts val="0"/>
              </a:spcBef>
            </a:pPr>
            <a:r>
              <a:rPr lang="en-GB" b="0" dirty="0"/>
              <a:t>quantified (monetary value, number of people affected)</a:t>
            </a:r>
          </a:p>
          <a:p>
            <a:pPr>
              <a:lnSpc>
                <a:spcPct val="120000"/>
              </a:lnSpc>
              <a:spcBef>
                <a:spcPts val="0"/>
              </a:spcBef>
            </a:pPr>
            <a:r>
              <a:rPr lang="en-GB" b="0" dirty="0"/>
              <a:t>qualified (minor, moderate, critical).</a:t>
            </a:r>
          </a:p>
        </p:txBody>
      </p:sp>
      <p:sp>
        <p:nvSpPr>
          <p:cNvPr id="5" name="Footer Placeholder 2">
            <a:extLst>
              <a:ext uri="{FF2B5EF4-FFF2-40B4-BE49-F238E27FC236}">
                <a16:creationId xmlns:a16="http://schemas.microsoft.com/office/drawing/2014/main" id="{C0222F71-CFCF-0B8D-D2E7-428372CA3C56}"/>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11" name="Slide Number Placeholder 3">
            <a:extLst>
              <a:ext uri="{FF2B5EF4-FFF2-40B4-BE49-F238E27FC236}">
                <a16:creationId xmlns:a16="http://schemas.microsoft.com/office/drawing/2014/main" id="{A160FC17-CC2B-66ED-BFF9-9033FA5042EE}"/>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45</a:t>
            </a:fld>
            <a:endParaRPr lang="en-GB" sz="900" b="1" dirty="0"/>
          </a:p>
        </p:txBody>
      </p:sp>
    </p:spTree>
    <p:extLst>
      <p:ext uri="{BB962C8B-B14F-4D97-AF65-F5344CB8AC3E}">
        <p14:creationId xmlns:p14="http://schemas.microsoft.com/office/powerpoint/2010/main" val="351614678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A97E4E4-FC05-0291-940F-93FA0D3CCFAA}"/>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46</a:t>
            </a:fld>
            <a:endParaRPr lang="en-GB" sz="900" b="1" dirty="0"/>
          </a:p>
        </p:txBody>
      </p:sp>
      <p:sp>
        <p:nvSpPr>
          <p:cNvPr id="7" name="Title 6">
            <a:extLst>
              <a:ext uri="{FF2B5EF4-FFF2-40B4-BE49-F238E27FC236}">
                <a16:creationId xmlns:a16="http://schemas.microsoft.com/office/drawing/2014/main" id="{29E5CBE9-6C21-E86D-D251-F7A701128CEB}"/>
              </a:ext>
            </a:extLst>
          </p:cNvPr>
          <p:cNvSpPr>
            <a:spLocks noGrp="1"/>
          </p:cNvSpPr>
          <p:nvPr>
            <p:ph type="title"/>
          </p:nvPr>
        </p:nvSpPr>
        <p:spPr/>
        <p:txBody>
          <a:bodyPr anchor="t">
            <a:normAutofit/>
          </a:bodyPr>
          <a:lstStyle/>
          <a:p>
            <a:pPr>
              <a:lnSpc>
                <a:spcPct val="120000"/>
              </a:lnSpc>
            </a:pPr>
            <a:r>
              <a:rPr lang="en-GB" sz="3200" b="1" dirty="0"/>
              <a:t>Risk matrix</a:t>
            </a:r>
          </a:p>
        </p:txBody>
      </p:sp>
      <p:graphicFrame>
        <p:nvGraphicFramePr>
          <p:cNvPr id="9" name="Content Placeholder 8">
            <a:extLst>
              <a:ext uri="{FF2B5EF4-FFF2-40B4-BE49-F238E27FC236}">
                <a16:creationId xmlns:a16="http://schemas.microsoft.com/office/drawing/2014/main" id="{64115AB2-5E4D-7DB8-4BE2-9A961EA6EF49}"/>
              </a:ext>
            </a:extLst>
          </p:cNvPr>
          <p:cNvGraphicFramePr>
            <a:graphicFrameLocks noGrp="1"/>
          </p:cNvGraphicFramePr>
          <p:nvPr>
            <p:ph idx="1"/>
            <p:extLst>
              <p:ext uri="{D42A27DB-BD31-4B8C-83A1-F6EECF244321}">
                <p14:modId xmlns:p14="http://schemas.microsoft.com/office/powerpoint/2010/main" val="2713249458"/>
              </p:ext>
            </p:extLst>
          </p:nvPr>
        </p:nvGraphicFramePr>
        <p:xfrm>
          <a:off x="838200" y="1192647"/>
          <a:ext cx="10515598" cy="4301214"/>
        </p:xfrm>
        <a:graphic>
          <a:graphicData uri="http://schemas.openxmlformats.org/drawingml/2006/table">
            <a:tbl>
              <a:tblPr firstRow="1" bandRow="1">
                <a:tableStyleId>{5940675A-B579-460E-94D1-54222C63F5DA}</a:tableStyleId>
              </a:tblPr>
              <a:tblGrid>
                <a:gridCol w="1519477">
                  <a:extLst>
                    <a:ext uri="{9D8B030D-6E8A-4147-A177-3AD203B41FA5}">
                      <a16:colId xmlns:a16="http://schemas.microsoft.com/office/drawing/2014/main" val="3810357571"/>
                    </a:ext>
                  </a:extLst>
                </a:gridCol>
                <a:gridCol w="2998707">
                  <a:extLst>
                    <a:ext uri="{9D8B030D-6E8A-4147-A177-3AD203B41FA5}">
                      <a16:colId xmlns:a16="http://schemas.microsoft.com/office/drawing/2014/main" val="2077367007"/>
                    </a:ext>
                  </a:extLst>
                </a:gridCol>
                <a:gridCol w="2998707">
                  <a:extLst>
                    <a:ext uri="{9D8B030D-6E8A-4147-A177-3AD203B41FA5}">
                      <a16:colId xmlns:a16="http://schemas.microsoft.com/office/drawing/2014/main" val="4192394906"/>
                    </a:ext>
                  </a:extLst>
                </a:gridCol>
                <a:gridCol w="2998707">
                  <a:extLst>
                    <a:ext uri="{9D8B030D-6E8A-4147-A177-3AD203B41FA5}">
                      <a16:colId xmlns:a16="http://schemas.microsoft.com/office/drawing/2014/main" val="1833837101"/>
                    </a:ext>
                  </a:extLst>
                </a:gridCol>
              </a:tblGrid>
              <a:tr h="399774">
                <a:tc>
                  <a:txBody>
                    <a:bodyPr/>
                    <a:lstStyle/>
                    <a:p>
                      <a:r>
                        <a:rPr lang="en-GB" b="1" dirty="0"/>
                        <a:t>Likelihood</a:t>
                      </a:r>
                    </a:p>
                  </a:txBody>
                  <a:tcPr/>
                </a:tc>
                <a:tc>
                  <a:txBody>
                    <a:bodyPr/>
                    <a:lstStyle/>
                    <a:p>
                      <a:r>
                        <a:rPr lang="en-GB" b="1" dirty="0">
                          <a:solidFill>
                            <a:schemeClr val="bg1"/>
                          </a:solidFill>
                        </a:rPr>
                        <a:t>Low severity</a:t>
                      </a:r>
                    </a:p>
                  </a:txBody>
                  <a:tcPr>
                    <a:solidFill>
                      <a:srgbClr val="E51C41"/>
                    </a:solidFill>
                  </a:tcPr>
                </a:tc>
                <a:tc>
                  <a:txBody>
                    <a:bodyPr/>
                    <a:lstStyle/>
                    <a:p>
                      <a:r>
                        <a:rPr lang="en-GB" b="1" dirty="0">
                          <a:solidFill>
                            <a:schemeClr val="bg1"/>
                          </a:solidFill>
                        </a:rPr>
                        <a:t>Medium severity</a:t>
                      </a:r>
                    </a:p>
                  </a:txBody>
                  <a:tcPr>
                    <a:solidFill>
                      <a:srgbClr val="E51C41"/>
                    </a:solidFill>
                  </a:tcPr>
                </a:tc>
                <a:tc>
                  <a:txBody>
                    <a:bodyPr/>
                    <a:lstStyle/>
                    <a:p>
                      <a:r>
                        <a:rPr lang="en-GB" b="1" dirty="0">
                          <a:solidFill>
                            <a:schemeClr val="bg1"/>
                          </a:solidFill>
                        </a:rPr>
                        <a:t>High severity</a:t>
                      </a:r>
                    </a:p>
                  </a:txBody>
                  <a:tcPr>
                    <a:solidFill>
                      <a:srgbClr val="E51C41"/>
                    </a:solidFill>
                  </a:tcPr>
                </a:tc>
                <a:extLst>
                  <a:ext uri="{0D108BD9-81ED-4DB2-BD59-A6C34878D82A}">
                    <a16:rowId xmlns:a16="http://schemas.microsoft.com/office/drawing/2014/main" val="644387312"/>
                  </a:ext>
                </a:extLst>
              </a:tr>
              <a:tr h="1018602">
                <a:tc>
                  <a:txBody>
                    <a:bodyPr/>
                    <a:lstStyle/>
                    <a:p>
                      <a:r>
                        <a:rPr lang="en-GB" b="1" dirty="0"/>
                        <a:t>Low</a:t>
                      </a:r>
                    </a:p>
                  </a:txBody>
                  <a:tcPr/>
                </a:tc>
                <a:tc>
                  <a:txBody>
                    <a:bodyPr/>
                    <a:lstStyle/>
                    <a:p>
                      <a:r>
                        <a:rPr lang="en-GB" sz="1700" dirty="0">
                          <a:solidFill>
                            <a:schemeClr val="tx1"/>
                          </a:solidFill>
                        </a:rPr>
                        <a:t>A minor bug in the app’s interface that might cause slight inconvenience to a small fraction of users</a:t>
                      </a:r>
                    </a:p>
                  </a:txBody>
                  <a:tcPr/>
                </a:tc>
                <a:tc>
                  <a:txBody>
                    <a:bodyPr/>
                    <a:lstStyle/>
                    <a:p>
                      <a:r>
                        <a:rPr lang="en-GB" sz="1700" dirty="0">
                          <a:solidFill>
                            <a:schemeClr val="tx1"/>
                          </a:solidFill>
                        </a:rPr>
                        <a:t>Rare outages of third-party API the app relies on, potentially causing temporary loss of a service feature</a:t>
                      </a:r>
                    </a:p>
                  </a:txBody>
                  <a:tcPr>
                    <a:solidFill>
                      <a:srgbClr val="F5ADBB"/>
                    </a:solidFill>
                  </a:tcPr>
                </a:tc>
                <a:tc>
                  <a:txBody>
                    <a:bodyPr/>
                    <a:lstStyle/>
                    <a:p>
                      <a:r>
                        <a:rPr lang="en-GB" sz="1700" b="1" dirty="0">
                          <a:solidFill>
                            <a:schemeClr val="tx1"/>
                          </a:solidFill>
                        </a:rPr>
                        <a:t>A critical security vulnerability that could lead to a data breach but is unlikely to owing to robust security protocols</a:t>
                      </a:r>
                    </a:p>
                  </a:txBody>
                  <a:tcPr>
                    <a:solidFill>
                      <a:srgbClr val="ED657F"/>
                    </a:solidFill>
                  </a:tcPr>
                </a:tc>
                <a:extLst>
                  <a:ext uri="{0D108BD9-81ED-4DB2-BD59-A6C34878D82A}">
                    <a16:rowId xmlns:a16="http://schemas.microsoft.com/office/drawing/2014/main" val="1806046502"/>
                  </a:ext>
                </a:extLst>
              </a:tr>
              <a:tr h="1018602">
                <a:tc>
                  <a:txBody>
                    <a:bodyPr/>
                    <a:lstStyle/>
                    <a:p>
                      <a:r>
                        <a:rPr lang="en-GB" b="1" dirty="0"/>
                        <a:t>Medium</a:t>
                      </a:r>
                    </a:p>
                  </a:txBody>
                  <a:tcPr/>
                </a:tc>
                <a:tc>
                  <a:txBody>
                    <a:bodyPr/>
                    <a:lstStyle/>
                    <a:p>
                      <a:r>
                        <a:rPr lang="en-GB" sz="1700" dirty="0">
                          <a:solidFill>
                            <a:schemeClr val="tx1"/>
                          </a:solidFill>
                        </a:rPr>
                        <a:t>Occasional slow loading times during off-peak hours owing to server performance.</a:t>
                      </a:r>
                    </a:p>
                  </a:txBody>
                  <a:tcPr>
                    <a:solidFill>
                      <a:srgbClr val="F5ADBB"/>
                    </a:solidFill>
                  </a:tcPr>
                </a:tc>
                <a:tc>
                  <a:txBody>
                    <a:bodyPr/>
                    <a:lstStyle/>
                    <a:p>
                      <a:r>
                        <a:rPr lang="en-GB" sz="1700" dirty="0">
                          <a:solidFill>
                            <a:schemeClr val="tx1"/>
                          </a:solidFill>
                        </a:rPr>
                        <a:t>Integration issues with certain mobile devices causing intermittent functionality problems</a:t>
                      </a:r>
                    </a:p>
                  </a:txBody>
                  <a:tcPr>
                    <a:solidFill>
                      <a:srgbClr val="ED657F"/>
                    </a:solidFill>
                  </a:tcPr>
                </a:tc>
                <a:tc>
                  <a:txBody>
                    <a:bodyPr/>
                    <a:lstStyle/>
                    <a:p>
                      <a:r>
                        <a:rPr lang="en-GB" sz="1700" dirty="0">
                          <a:solidFill>
                            <a:schemeClr val="tx1"/>
                          </a:solidFill>
                        </a:rPr>
                        <a:t>Overrunning the project budget because of unforeseen complexities, leading to cutbacks on features</a:t>
                      </a:r>
                    </a:p>
                  </a:txBody>
                  <a:tcPr>
                    <a:solidFill>
                      <a:srgbClr val="E51C41"/>
                    </a:solidFill>
                  </a:tcPr>
                </a:tc>
                <a:extLst>
                  <a:ext uri="{0D108BD9-81ED-4DB2-BD59-A6C34878D82A}">
                    <a16:rowId xmlns:a16="http://schemas.microsoft.com/office/drawing/2014/main" val="3781053714"/>
                  </a:ext>
                </a:extLst>
              </a:tr>
              <a:tr h="1018602">
                <a:tc>
                  <a:txBody>
                    <a:bodyPr/>
                    <a:lstStyle/>
                    <a:p>
                      <a:r>
                        <a:rPr lang="en-GB" b="1" dirty="0"/>
                        <a:t>High</a:t>
                      </a:r>
                    </a:p>
                  </a:txBody>
                  <a:tcPr/>
                </a:tc>
                <a:tc>
                  <a:txBody>
                    <a:bodyPr/>
                    <a:lstStyle/>
                    <a:p>
                      <a:r>
                        <a:rPr lang="en-GB" sz="1700" dirty="0">
                          <a:solidFill>
                            <a:schemeClr val="tx1"/>
                          </a:solidFill>
                        </a:rPr>
                        <a:t>Regular need for small patches and updates to fix minor bugs</a:t>
                      </a:r>
                    </a:p>
                  </a:txBody>
                  <a:tcPr>
                    <a:solidFill>
                      <a:srgbClr val="ED657F"/>
                    </a:solidFill>
                  </a:tcPr>
                </a:tc>
                <a:tc>
                  <a:txBody>
                    <a:bodyPr/>
                    <a:lstStyle/>
                    <a:p>
                      <a:r>
                        <a:rPr lang="en-GB" sz="1700" dirty="0">
                          <a:solidFill>
                            <a:schemeClr val="tx1"/>
                          </a:solidFill>
                        </a:rPr>
                        <a:t>User feedback indicating that the app is not as intuitive as that of competitors, affecting user satisfaction</a:t>
                      </a:r>
                    </a:p>
                  </a:txBody>
                  <a:tcPr>
                    <a:solidFill>
                      <a:srgbClr val="E51C41"/>
                    </a:solidFill>
                  </a:tcPr>
                </a:tc>
                <a:tc>
                  <a:txBody>
                    <a:bodyPr/>
                    <a:lstStyle/>
                    <a:p>
                      <a:r>
                        <a:rPr lang="en-GB" sz="1700" dirty="0">
                          <a:solidFill>
                            <a:schemeClr val="tx1"/>
                          </a:solidFill>
                        </a:rPr>
                        <a:t>The app failing to comply with new data protection regulations, resulting in legal issues and fines</a:t>
                      </a:r>
                    </a:p>
                  </a:txBody>
                  <a:tcPr>
                    <a:solidFill>
                      <a:srgbClr val="E51C41"/>
                    </a:solidFill>
                  </a:tcPr>
                </a:tc>
                <a:extLst>
                  <a:ext uri="{0D108BD9-81ED-4DB2-BD59-A6C34878D82A}">
                    <a16:rowId xmlns:a16="http://schemas.microsoft.com/office/drawing/2014/main" val="1269126705"/>
                  </a:ext>
                </a:extLst>
              </a:tr>
            </a:tbl>
          </a:graphicData>
        </a:graphic>
      </p:graphicFrame>
      <p:graphicFrame>
        <p:nvGraphicFramePr>
          <p:cNvPr id="3" name="Table 2">
            <a:extLst>
              <a:ext uri="{FF2B5EF4-FFF2-40B4-BE49-F238E27FC236}">
                <a16:creationId xmlns:a16="http://schemas.microsoft.com/office/drawing/2014/main" id="{690E93B7-43DA-7FF7-1409-17E24350990D}"/>
              </a:ext>
            </a:extLst>
          </p:cNvPr>
          <p:cNvGraphicFramePr>
            <a:graphicFrameLocks noGrp="1"/>
          </p:cNvGraphicFramePr>
          <p:nvPr>
            <p:extLst>
              <p:ext uri="{D42A27DB-BD31-4B8C-83A1-F6EECF244321}">
                <p14:modId xmlns:p14="http://schemas.microsoft.com/office/powerpoint/2010/main" val="2995154579"/>
              </p:ext>
            </p:extLst>
          </p:nvPr>
        </p:nvGraphicFramePr>
        <p:xfrm>
          <a:off x="838200" y="5647414"/>
          <a:ext cx="6698381" cy="731520"/>
        </p:xfrm>
        <a:graphic>
          <a:graphicData uri="http://schemas.openxmlformats.org/drawingml/2006/table">
            <a:tbl>
              <a:tblPr firstRow="1" bandRow="1">
                <a:tableStyleId>{5C22544A-7EE6-4342-B048-85BDC9FD1C3A}</a:tableStyleId>
              </a:tblPr>
              <a:tblGrid>
                <a:gridCol w="1161181">
                  <a:extLst>
                    <a:ext uri="{9D8B030D-6E8A-4147-A177-3AD203B41FA5}">
                      <a16:colId xmlns:a16="http://schemas.microsoft.com/office/drawing/2014/main" val="3737305586"/>
                    </a:ext>
                  </a:extLst>
                </a:gridCol>
                <a:gridCol w="1384300">
                  <a:extLst>
                    <a:ext uri="{9D8B030D-6E8A-4147-A177-3AD203B41FA5}">
                      <a16:colId xmlns:a16="http://schemas.microsoft.com/office/drawing/2014/main" val="1495307149"/>
                    </a:ext>
                  </a:extLst>
                </a:gridCol>
                <a:gridCol w="1384300">
                  <a:extLst>
                    <a:ext uri="{9D8B030D-6E8A-4147-A177-3AD203B41FA5}">
                      <a16:colId xmlns:a16="http://schemas.microsoft.com/office/drawing/2014/main" val="3971005320"/>
                    </a:ext>
                  </a:extLst>
                </a:gridCol>
                <a:gridCol w="1384300">
                  <a:extLst>
                    <a:ext uri="{9D8B030D-6E8A-4147-A177-3AD203B41FA5}">
                      <a16:colId xmlns:a16="http://schemas.microsoft.com/office/drawing/2014/main" val="1247446014"/>
                    </a:ext>
                  </a:extLst>
                </a:gridCol>
                <a:gridCol w="1384300">
                  <a:extLst>
                    <a:ext uri="{9D8B030D-6E8A-4147-A177-3AD203B41FA5}">
                      <a16:colId xmlns:a16="http://schemas.microsoft.com/office/drawing/2014/main" val="1421435922"/>
                    </a:ext>
                  </a:extLst>
                </a:gridCol>
              </a:tblGrid>
              <a:tr h="299460">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dirty="0">
                          <a:solidFill>
                            <a:schemeClr val="tx1"/>
                          </a:solidFill>
                        </a:rPr>
                        <a:t>Priority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b="1" dirty="0">
                          <a:solidFill>
                            <a:schemeClr val="tx1"/>
                          </a:solidFill>
                        </a:rPr>
                        <a:t>Very high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800" b="1" dirty="0">
                          <a:solidFill>
                            <a:schemeClr val="tx1"/>
                          </a:solidFill>
                        </a:rPr>
                        <a:t>High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800" b="1" dirty="0">
                          <a:solidFill>
                            <a:schemeClr val="tx1"/>
                          </a:solidFill>
                        </a:rPr>
                        <a:t>Medium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800" b="1" dirty="0">
                          <a:solidFill>
                            <a:schemeClr val="tx1"/>
                          </a:solidFill>
                        </a:rPr>
                        <a:t>Low</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19323972"/>
                  </a:ext>
                </a:extLst>
              </a:tr>
              <a:tr h="176153">
                <a:tc vMerge="1">
                  <a:txBody>
                    <a:bodyPr/>
                    <a:lstStyle/>
                    <a:p>
                      <a:endParaRPr lang="en-GB"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1C41"/>
                    </a:solidFill>
                  </a:tcPr>
                </a:tc>
                <a:tc>
                  <a:txBody>
                    <a:bodyPr/>
                    <a:lstStyle/>
                    <a:p>
                      <a:endParaRPr lang="en-GB"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1C41"/>
                    </a:solidFill>
                  </a:tcPr>
                </a:tc>
                <a:tc>
                  <a:txBody>
                    <a:bodyPr/>
                    <a:lstStyle/>
                    <a:p>
                      <a:endParaRPr lang="en-GB"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D657F"/>
                    </a:solidFill>
                  </a:tcPr>
                </a:tc>
                <a:tc>
                  <a:txBody>
                    <a:bodyPr/>
                    <a:lstStyle/>
                    <a:p>
                      <a:endParaRPr lang="en-GB"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ADBB"/>
                    </a:solidFill>
                  </a:tcPr>
                </a:tc>
                <a:tc>
                  <a:txBody>
                    <a:bodyPr/>
                    <a:lstStyle/>
                    <a:p>
                      <a:endParaRPr lang="en-GB"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84330093"/>
                  </a:ext>
                </a:extLst>
              </a:tr>
            </a:tbl>
          </a:graphicData>
        </a:graphic>
      </p:graphicFrame>
      <p:sp>
        <p:nvSpPr>
          <p:cNvPr id="2" name="Footer Placeholder 2">
            <a:extLst>
              <a:ext uri="{FF2B5EF4-FFF2-40B4-BE49-F238E27FC236}">
                <a16:creationId xmlns:a16="http://schemas.microsoft.com/office/drawing/2014/main" id="{89DD0DE4-2F28-CA7A-A1D5-CDC565571B71}"/>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Tree>
    <p:extLst>
      <p:ext uri="{BB962C8B-B14F-4D97-AF65-F5344CB8AC3E}">
        <p14:creationId xmlns:p14="http://schemas.microsoft.com/office/powerpoint/2010/main" val="93865183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6A472-A44A-554A-B0BF-9121F6F8020B}"/>
              </a:ext>
            </a:extLst>
          </p:cNvPr>
          <p:cNvSpPr>
            <a:spLocks noGrp="1"/>
          </p:cNvSpPr>
          <p:nvPr>
            <p:ph type="title"/>
          </p:nvPr>
        </p:nvSpPr>
        <p:spPr/>
        <p:txBody>
          <a:bodyPr anchor="ctr">
            <a:normAutofit/>
          </a:bodyPr>
          <a:lstStyle/>
          <a:p>
            <a:pPr>
              <a:lnSpc>
                <a:spcPct val="120000"/>
              </a:lnSpc>
            </a:pPr>
            <a:r>
              <a:rPr lang="en-GB" sz="3200" b="1" dirty="0">
                <a:cs typeface="Arial"/>
              </a:rPr>
              <a:t>Pair activity</a:t>
            </a:r>
            <a:endParaRPr lang="en-GB" sz="3200" dirty="0"/>
          </a:p>
        </p:txBody>
      </p:sp>
      <p:sp>
        <p:nvSpPr>
          <p:cNvPr id="3" name="Content Placeholder 2">
            <a:extLst>
              <a:ext uri="{FF2B5EF4-FFF2-40B4-BE49-F238E27FC236}">
                <a16:creationId xmlns:a16="http://schemas.microsoft.com/office/drawing/2014/main" id="{880CAF79-8587-8651-A1B4-6C8DE980434C}"/>
              </a:ext>
            </a:extLst>
          </p:cNvPr>
          <p:cNvSpPr>
            <a:spLocks noGrp="1"/>
          </p:cNvSpPr>
          <p:nvPr>
            <p:ph idx="1"/>
          </p:nvPr>
        </p:nvSpPr>
        <p:spPr/>
        <p:txBody>
          <a:bodyPr anchor="t">
            <a:normAutofit/>
          </a:bodyPr>
          <a:lstStyle/>
          <a:p>
            <a:pPr>
              <a:lnSpc>
                <a:spcPct val="120000"/>
              </a:lnSpc>
            </a:pPr>
            <a:r>
              <a:rPr lang="en-GB" sz="2400" dirty="0"/>
              <a:t>Complete the Risk matrix template for case study 2.</a:t>
            </a:r>
          </a:p>
          <a:p>
            <a:pPr>
              <a:lnSpc>
                <a:spcPct val="120000"/>
              </a:lnSpc>
            </a:pPr>
            <a:r>
              <a:rPr lang="en-GB" sz="2400" dirty="0"/>
              <a:t>Add likelihood and severity for the risks in case study 2 .</a:t>
            </a:r>
          </a:p>
        </p:txBody>
      </p:sp>
      <p:sp>
        <p:nvSpPr>
          <p:cNvPr id="4" name="Footer Placeholder 2">
            <a:extLst>
              <a:ext uri="{FF2B5EF4-FFF2-40B4-BE49-F238E27FC236}">
                <a16:creationId xmlns:a16="http://schemas.microsoft.com/office/drawing/2014/main" id="{EF711245-38DF-EE1F-DAEB-5B42DD4411A7}"/>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3FA0C0C5-D910-D223-14B6-3D418B72526F}"/>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47</a:t>
            </a:fld>
            <a:endParaRPr lang="en-GB" sz="900" b="1" dirty="0"/>
          </a:p>
        </p:txBody>
      </p:sp>
    </p:spTree>
    <p:extLst>
      <p:ext uri="{BB962C8B-B14F-4D97-AF65-F5344CB8AC3E}">
        <p14:creationId xmlns:p14="http://schemas.microsoft.com/office/powerpoint/2010/main" val="84067690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C2B2F2-DFE6-88A2-CD78-166DFEC7898F}"/>
              </a:ext>
            </a:extLst>
          </p:cNvPr>
          <p:cNvSpPr>
            <a:spLocks noGrp="1"/>
          </p:cNvSpPr>
          <p:nvPr>
            <p:ph type="title"/>
          </p:nvPr>
        </p:nvSpPr>
        <p:spPr/>
        <p:txBody>
          <a:bodyPr anchor="t">
            <a:normAutofit/>
          </a:bodyPr>
          <a:lstStyle/>
          <a:p>
            <a:pPr>
              <a:lnSpc>
                <a:spcPct val="120000"/>
              </a:lnSpc>
            </a:pPr>
            <a:r>
              <a:rPr lang="en-GB" sz="3200" b="1" dirty="0"/>
              <a:t>Risk treatment</a:t>
            </a:r>
          </a:p>
        </p:txBody>
      </p:sp>
      <p:sp>
        <p:nvSpPr>
          <p:cNvPr id="3" name="Content Placeholder 2">
            <a:extLst>
              <a:ext uri="{FF2B5EF4-FFF2-40B4-BE49-F238E27FC236}">
                <a16:creationId xmlns:a16="http://schemas.microsoft.com/office/drawing/2014/main" id="{4F5B6ACD-5B7A-DD93-5A78-745B75C76026}"/>
              </a:ext>
            </a:extLst>
          </p:cNvPr>
          <p:cNvSpPr>
            <a:spLocks noGrp="1"/>
          </p:cNvSpPr>
          <p:nvPr>
            <p:ph idx="1"/>
          </p:nvPr>
        </p:nvSpPr>
        <p:spPr/>
        <p:txBody>
          <a:bodyPr anchor="t">
            <a:normAutofit/>
          </a:bodyPr>
          <a:lstStyle/>
          <a:p>
            <a:pPr>
              <a:lnSpc>
                <a:spcPct val="120000"/>
              </a:lnSpc>
            </a:pPr>
            <a:r>
              <a:rPr lang="en-GB" sz="2400" dirty="0"/>
              <a:t>Acceptance</a:t>
            </a:r>
          </a:p>
          <a:p>
            <a:pPr>
              <a:lnSpc>
                <a:spcPct val="120000"/>
              </a:lnSpc>
            </a:pPr>
            <a:r>
              <a:rPr lang="en-GB" sz="2400" dirty="0"/>
              <a:t>Avoidance</a:t>
            </a:r>
          </a:p>
          <a:p>
            <a:pPr>
              <a:lnSpc>
                <a:spcPct val="120000"/>
              </a:lnSpc>
            </a:pPr>
            <a:r>
              <a:rPr lang="en-GB" sz="2400" dirty="0"/>
              <a:t>Mitigation</a:t>
            </a:r>
          </a:p>
          <a:p>
            <a:pPr>
              <a:lnSpc>
                <a:spcPct val="120000"/>
              </a:lnSpc>
            </a:pPr>
            <a:r>
              <a:rPr lang="en-GB" sz="2400" dirty="0"/>
              <a:t>Transfer</a:t>
            </a:r>
          </a:p>
          <a:p>
            <a:pPr>
              <a:lnSpc>
                <a:spcPct val="120000"/>
              </a:lnSpc>
            </a:pPr>
            <a:r>
              <a:rPr lang="en-GB" sz="2400" dirty="0"/>
              <a:t>Monitor</a:t>
            </a:r>
          </a:p>
        </p:txBody>
      </p:sp>
      <p:sp>
        <p:nvSpPr>
          <p:cNvPr id="4" name="Footer Placeholder 2">
            <a:extLst>
              <a:ext uri="{FF2B5EF4-FFF2-40B4-BE49-F238E27FC236}">
                <a16:creationId xmlns:a16="http://schemas.microsoft.com/office/drawing/2014/main" id="{2B11A50B-217F-BB78-C8FD-F6F6AA72FFEF}"/>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C2F44BD6-44F6-2151-0E1C-9A1FB325F243}"/>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48</a:t>
            </a:fld>
            <a:endParaRPr lang="en-GB" sz="900" b="1" dirty="0"/>
          </a:p>
        </p:txBody>
      </p:sp>
    </p:spTree>
    <p:extLst>
      <p:ext uri="{BB962C8B-B14F-4D97-AF65-F5344CB8AC3E}">
        <p14:creationId xmlns:p14="http://schemas.microsoft.com/office/powerpoint/2010/main" val="360995077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2A4C9-7546-8622-6A0E-32A56F4BD19C}"/>
              </a:ext>
            </a:extLst>
          </p:cNvPr>
          <p:cNvSpPr>
            <a:spLocks noGrp="1"/>
          </p:cNvSpPr>
          <p:nvPr>
            <p:ph type="title"/>
          </p:nvPr>
        </p:nvSpPr>
        <p:spPr/>
        <p:txBody>
          <a:bodyPr anchor="ctr">
            <a:normAutofit/>
          </a:bodyPr>
          <a:lstStyle/>
          <a:p>
            <a:pPr>
              <a:lnSpc>
                <a:spcPct val="120000"/>
              </a:lnSpc>
            </a:pPr>
            <a:r>
              <a:rPr lang="en-US" sz="3200" b="1" dirty="0">
                <a:cs typeface="Arial"/>
              </a:rPr>
              <a:t>Pair activity</a:t>
            </a:r>
          </a:p>
        </p:txBody>
      </p:sp>
      <p:sp>
        <p:nvSpPr>
          <p:cNvPr id="3" name="Content Placeholder 2">
            <a:extLst>
              <a:ext uri="{FF2B5EF4-FFF2-40B4-BE49-F238E27FC236}">
                <a16:creationId xmlns:a16="http://schemas.microsoft.com/office/drawing/2014/main" id="{350BD070-B1D0-0B8B-DCF7-6F696F269CD1}"/>
              </a:ext>
            </a:extLst>
          </p:cNvPr>
          <p:cNvSpPr>
            <a:spLocks noGrp="1"/>
          </p:cNvSpPr>
          <p:nvPr>
            <p:ph idx="1"/>
          </p:nvPr>
        </p:nvSpPr>
        <p:spPr/>
        <p:txBody>
          <a:bodyPr anchor="t">
            <a:normAutofit/>
          </a:bodyPr>
          <a:lstStyle/>
          <a:p>
            <a:pPr>
              <a:lnSpc>
                <a:spcPct val="120000"/>
              </a:lnSpc>
            </a:pPr>
            <a:r>
              <a:rPr lang="en-GB" sz="2400" dirty="0"/>
              <a:t>Add a management strategy to the Risk log template for case study 2.</a:t>
            </a:r>
          </a:p>
          <a:p>
            <a:pPr>
              <a:lnSpc>
                <a:spcPct val="120000"/>
              </a:lnSpc>
            </a:pPr>
            <a:r>
              <a:rPr lang="en-GB" sz="2400" dirty="0"/>
              <a:t>Contribute to the collation of a list of agreed risks and their characteristics.</a:t>
            </a:r>
          </a:p>
          <a:p>
            <a:pPr>
              <a:lnSpc>
                <a:spcPct val="120000"/>
              </a:lnSpc>
            </a:pPr>
            <a:r>
              <a:rPr lang="en-GB" sz="2400" dirty="0"/>
              <a:t>Produce a set of agreed risks using the Risk log template.</a:t>
            </a:r>
          </a:p>
          <a:p>
            <a:pPr>
              <a:lnSpc>
                <a:spcPct val="120000"/>
              </a:lnSpc>
            </a:pPr>
            <a:r>
              <a:rPr lang="en-GB" sz="2400" dirty="0"/>
              <a:t>Justify the choice of strategy.</a:t>
            </a:r>
          </a:p>
          <a:p>
            <a:pPr marL="0" indent="0">
              <a:lnSpc>
                <a:spcPct val="120000"/>
              </a:lnSpc>
              <a:buNone/>
            </a:pPr>
            <a:endParaRPr lang="en-US" sz="2400" dirty="0"/>
          </a:p>
        </p:txBody>
      </p:sp>
      <p:sp>
        <p:nvSpPr>
          <p:cNvPr id="4" name="Footer Placeholder 2">
            <a:extLst>
              <a:ext uri="{FF2B5EF4-FFF2-40B4-BE49-F238E27FC236}">
                <a16:creationId xmlns:a16="http://schemas.microsoft.com/office/drawing/2014/main" id="{38B58430-83DB-EDC0-28DA-E636E0948855}"/>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A44E6C20-97D0-C513-BA46-06A148160A24}"/>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49</a:t>
            </a:fld>
            <a:endParaRPr lang="en-GB" sz="900" b="1" dirty="0"/>
          </a:p>
        </p:txBody>
      </p:sp>
    </p:spTree>
    <p:extLst>
      <p:ext uri="{BB962C8B-B14F-4D97-AF65-F5344CB8AC3E}">
        <p14:creationId xmlns:p14="http://schemas.microsoft.com/office/powerpoint/2010/main" val="25795002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A7374-EE4E-0E5E-D56F-91B46670C8B8}"/>
              </a:ext>
            </a:extLst>
          </p:cNvPr>
          <p:cNvSpPr>
            <a:spLocks noGrp="1"/>
          </p:cNvSpPr>
          <p:nvPr>
            <p:ph type="title"/>
          </p:nvPr>
        </p:nvSpPr>
        <p:spPr/>
        <p:txBody>
          <a:bodyPr>
            <a:normAutofit/>
          </a:bodyPr>
          <a:lstStyle/>
          <a:p>
            <a:r>
              <a:rPr lang="en-GB" b="1" dirty="0"/>
              <a:t>Feedback</a:t>
            </a:r>
          </a:p>
        </p:txBody>
      </p:sp>
      <p:sp>
        <p:nvSpPr>
          <p:cNvPr id="3" name="Content Placeholder 2">
            <a:extLst>
              <a:ext uri="{FF2B5EF4-FFF2-40B4-BE49-F238E27FC236}">
                <a16:creationId xmlns:a16="http://schemas.microsoft.com/office/drawing/2014/main" id="{0BAF1B90-DC63-7BF4-C711-DF8828B145B5}"/>
              </a:ext>
            </a:extLst>
          </p:cNvPr>
          <p:cNvSpPr>
            <a:spLocks noGrp="1"/>
          </p:cNvSpPr>
          <p:nvPr>
            <p:ph idx="1"/>
          </p:nvPr>
        </p:nvSpPr>
        <p:spPr/>
        <p:txBody>
          <a:bodyPr/>
          <a:lstStyle/>
          <a:p>
            <a:pPr marL="0" indent="0">
              <a:buNone/>
            </a:pPr>
            <a:r>
              <a:rPr lang="en-GB" dirty="0"/>
              <a:t>Each group to provide a comment on the previous activity.</a:t>
            </a:r>
          </a:p>
        </p:txBody>
      </p:sp>
    </p:spTree>
    <p:extLst>
      <p:ext uri="{BB962C8B-B14F-4D97-AF65-F5344CB8AC3E}">
        <p14:creationId xmlns:p14="http://schemas.microsoft.com/office/powerpoint/2010/main" val="384933025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93CF9-3EA0-7D0E-B59E-37FE4BF60FFD}"/>
              </a:ext>
            </a:extLst>
          </p:cNvPr>
          <p:cNvSpPr>
            <a:spLocks noGrp="1"/>
          </p:cNvSpPr>
          <p:nvPr>
            <p:ph type="title"/>
          </p:nvPr>
        </p:nvSpPr>
        <p:spPr/>
        <p:txBody>
          <a:bodyPr anchor="ctr">
            <a:normAutofit/>
          </a:bodyPr>
          <a:lstStyle/>
          <a:p>
            <a:pPr>
              <a:lnSpc>
                <a:spcPct val="120000"/>
              </a:lnSpc>
            </a:pPr>
            <a:r>
              <a:rPr lang="en-GB" sz="3200" b="1" dirty="0"/>
              <a:t>Independent activity</a:t>
            </a:r>
          </a:p>
        </p:txBody>
      </p:sp>
      <p:sp>
        <p:nvSpPr>
          <p:cNvPr id="3" name="Content Placeholder 2">
            <a:extLst>
              <a:ext uri="{FF2B5EF4-FFF2-40B4-BE49-F238E27FC236}">
                <a16:creationId xmlns:a16="http://schemas.microsoft.com/office/drawing/2014/main" id="{47EC5B11-6950-871B-E2F7-668BDBF13A99}"/>
              </a:ext>
            </a:extLst>
          </p:cNvPr>
          <p:cNvSpPr>
            <a:spLocks noGrp="1"/>
          </p:cNvSpPr>
          <p:nvPr>
            <p:ph idx="1"/>
          </p:nvPr>
        </p:nvSpPr>
        <p:spPr/>
        <p:txBody>
          <a:bodyPr anchor="t">
            <a:normAutofit/>
          </a:bodyPr>
          <a:lstStyle/>
          <a:p>
            <a:pPr>
              <a:lnSpc>
                <a:spcPct val="120000"/>
              </a:lnSpc>
            </a:pPr>
            <a:r>
              <a:rPr lang="en-GB" sz="2400" dirty="0"/>
              <a:t>Working individually, create a risk log for the digital project in case study 1, including likelihood, severity and management strategy.</a:t>
            </a:r>
          </a:p>
          <a:p>
            <a:pPr>
              <a:lnSpc>
                <a:spcPct val="120000"/>
              </a:lnSpc>
            </a:pPr>
            <a:r>
              <a:rPr lang="en-GB" sz="2400" dirty="0"/>
              <a:t>Email or give your completed risk log to the client (the teacher).</a:t>
            </a:r>
          </a:p>
          <a:p>
            <a:pPr>
              <a:lnSpc>
                <a:spcPct val="120000"/>
              </a:lnSpc>
            </a:pPr>
            <a:endParaRPr lang="en-GB" sz="2400" dirty="0"/>
          </a:p>
        </p:txBody>
      </p:sp>
      <p:sp>
        <p:nvSpPr>
          <p:cNvPr id="4" name="Footer Placeholder 2">
            <a:extLst>
              <a:ext uri="{FF2B5EF4-FFF2-40B4-BE49-F238E27FC236}">
                <a16:creationId xmlns:a16="http://schemas.microsoft.com/office/drawing/2014/main" id="{51399FE3-2C33-F63C-03C8-B31717047242}"/>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CDB115A8-8C63-361C-3BFB-33E703300A0E}"/>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50</a:t>
            </a:fld>
            <a:endParaRPr lang="en-GB" sz="900" b="1" dirty="0"/>
          </a:p>
        </p:txBody>
      </p:sp>
    </p:spTree>
    <p:extLst>
      <p:ext uri="{BB962C8B-B14F-4D97-AF65-F5344CB8AC3E}">
        <p14:creationId xmlns:p14="http://schemas.microsoft.com/office/powerpoint/2010/main" val="122620029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7CD747-B080-8FBB-0FD0-0AB672C7FA42}"/>
              </a:ext>
            </a:extLst>
          </p:cNvPr>
          <p:cNvSpPr>
            <a:spLocks noGrp="1"/>
          </p:cNvSpPr>
          <p:nvPr>
            <p:ph type="title"/>
          </p:nvPr>
        </p:nvSpPr>
        <p:spPr/>
        <p:txBody>
          <a:bodyPr anchor="ctr">
            <a:normAutofit/>
          </a:bodyPr>
          <a:lstStyle/>
          <a:p>
            <a:pPr>
              <a:lnSpc>
                <a:spcPct val="120000"/>
              </a:lnSpc>
            </a:pPr>
            <a:r>
              <a:rPr lang="en-US" sz="3200" b="1" dirty="0">
                <a:cs typeface="Arial"/>
              </a:rPr>
              <a:t>Summary</a:t>
            </a:r>
            <a:endParaRPr lang="en-US" sz="3200" dirty="0"/>
          </a:p>
        </p:txBody>
      </p:sp>
      <p:sp>
        <p:nvSpPr>
          <p:cNvPr id="3" name="Content Placeholder 2">
            <a:extLst>
              <a:ext uri="{FF2B5EF4-FFF2-40B4-BE49-F238E27FC236}">
                <a16:creationId xmlns:a16="http://schemas.microsoft.com/office/drawing/2014/main" id="{5E4A0AD4-7378-6DAF-2C49-D4D79D754CFB}"/>
              </a:ext>
            </a:extLst>
          </p:cNvPr>
          <p:cNvSpPr>
            <a:spLocks noGrp="1"/>
          </p:cNvSpPr>
          <p:nvPr>
            <p:ph idx="1"/>
          </p:nvPr>
        </p:nvSpPr>
        <p:spPr/>
        <p:txBody>
          <a:bodyPr anchor="t">
            <a:normAutofit/>
          </a:bodyPr>
          <a:lstStyle/>
          <a:p>
            <a:pPr marL="0" indent="0">
              <a:lnSpc>
                <a:spcPct val="120000"/>
              </a:lnSpc>
              <a:buNone/>
            </a:pPr>
            <a:r>
              <a:rPr lang="en-US" sz="2400" dirty="0"/>
              <a:t>Recap of key concepts from the lesson:</a:t>
            </a:r>
          </a:p>
          <a:p>
            <a:pPr>
              <a:lnSpc>
                <a:spcPct val="120000"/>
              </a:lnSpc>
            </a:pPr>
            <a:r>
              <a:rPr lang="en-US" sz="2400" dirty="0"/>
              <a:t>risk assessment</a:t>
            </a:r>
          </a:p>
          <a:p>
            <a:pPr>
              <a:lnSpc>
                <a:spcPct val="120000"/>
              </a:lnSpc>
            </a:pPr>
            <a:r>
              <a:rPr lang="en-US" sz="2400" dirty="0"/>
              <a:t>risk management process</a:t>
            </a:r>
          </a:p>
          <a:p>
            <a:pPr>
              <a:lnSpc>
                <a:spcPct val="120000"/>
              </a:lnSpc>
            </a:pPr>
            <a:r>
              <a:rPr lang="en-US" sz="2400" dirty="0"/>
              <a:t>risk matrix</a:t>
            </a:r>
          </a:p>
          <a:p>
            <a:pPr>
              <a:lnSpc>
                <a:spcPct val="120000"/>
              </a:lnSpc>
            </a:pPr>
            <a:r>
              <a:rPr lang="en-US" sz="2400" dirty="0"/>
              <a:t>risk treatment.</a:t>
            </a:r>
          </a:p>
          <a:p>
            <a:pPr>
              <a:lnSpc>
                <a:spcPct val="120000"/>
              </a:lnSpc>
            </a:pPr>
            <a:endParaRPr lang="en-US" sz="2400" dirty="0"/>
          </a:p>
        </p:txBody>
      </p:sp>
      <p:sp>
        <p:nvSpPr>
          <p:cNvPr id="4" name="Footer Placeholder 2">
            <a:extLst>
              <a:ext uri="{FF2B5EF4-FFF2-40B4-BE49-F238E27FC236}">
                <a16:creationId xmlns:a16="http://schemas.microsoft.com/office/drawing/2014/main" id="{4F902589-06E8-89CA-645F-AD78E612679A}"/>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451F8258-DD4D-CECC-D88B-56E6EAF8A76E}"/>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51</a:t>
            </a:fld>
            <a:endParaRPr lang="en-GB" sz="900" b="1" dirty="0"/>
          </a:p>
        </p:txBody>
      </p:sp>
    </p:spTree>
    <p:extLst>
      <p:ext uri="{BB962C8B-B14F-4D97-AF65-F5344CB8AC3E}">
        <p14:creationId xmlns:p14="http://schemas.microsoft.com/office/powerpoint/2010/main" val="366706824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sz="9000" dirty="0">
                <a:cs typeface="Arial" panose="020B0604020202020204" pitchFamily="34" charset="0"/>
              </a:rPr>
              <a:t>05</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normAutofit/>
          </a:bodyPr>
          <a:lstStyle/>
          <a:p>
            <a:pPr>
              <a:lnSpc>
                <a:spcPct val="120000"/>
              </a:lnSpc>
            </a:pPr>
            <a:r>
              <a:rPr lang="en-US" sz="4000" b="0" dirty="0">
                <a:latin typeface="Arial" panose="020B0604020202020204" pitchFamily="34" charset="0"/>
                <a:cs typeface="Arial" panose="020B0604020202020204" pitchFamily="34" charset="0"/>
              </a:rPr>
              <a:t>Design discussions</a:t>
            </a:r>
          </a:p>
        </p:txBody>
      </p:sp>
    </p:spTree>
    <p:extLst>
      <p:ext uri="{BB962C8B-B14F-4D97-AF65-F5344CB8AC3E}">
        <p14:creationId xmlns:p14="http://schemas.microsoft.com/office/powerpoint/2010/main" val="94908208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F63C93-C698-6CD1-DC83-9275E41BBE1E}"/>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62EA5707-63F2-101C-9C21-A3302F5C9635}"/>
              </a:ext>
            </a:extLst>
          </p:cNvPr>
          <p:cNvSpPr>
            <a:spLocks noGrp="1"/>
          </p:cNvSpPr>
          <p:nvPr>
            <p:ph type="title"/>
          </p:nvPr>
        </p:nvSpPr>
        <p:spPr/>
        <p:txBody>
          <a:bodyPr anchor="ctr">
            <a:normAutofit/>
          </a:bodyPr>
          <a:lstStyle/>
          <a:p>
            <a:pPr>
              <a:lnSpc>
                <a:spcPct val="120000"/>
              </a:lnSpc>
            </a:pPr>
            <a:r>
              <a:rPr lang="en-GB" sz="3200" b="1" dirty="0"/>
              <a:t>Design discussions</a:t>
            </a:r>
            <a:endParaRPr sz="3200" b="1" dirty="0"/>
          </a:p>
        </p:txBody>
      </p:sp>
      <p:sp>
        <p:nvSpPr>
          <p:cNvPr id="3" name="Content Placeholder">
            <a:extLst>
              <a:ext uri="{FF2B5EF4-FFF2-40B4-BE49-F238E27FC236}">
                <a16:creationId xmlns:a16="http://schemas.microsoft.com/office/drawing/2014/main" id="{60BCEFE1-ED04-592B-581C-1DF1FCF37815}"/>
              </a:ext>
            </a:extLst>
          </p:cNvPr>
          <p:cNvSpPr>
            <a:spLocks noGrp="1"/>
          </p:cNvSpPr>
          <p:nvPr>
            <p:ph idx="1"/>
          </p:nvPr>
        </p:nvSpPr>
        <p:spPr/>
        <p:txBody>
          <a:bodyPr vert="horz" lIns="91440" tIns="45720" rIns="91440" bIns="45720" rtlCol="0" anchor="t">
            <a:normAutofit/>
          </a:bodyPr>
          <a:lstStyle/>
          <a:p>
            <a:pPr marL="0" lvl="0" indent="0">
              <a:lnSpc>
                <a:spcPct val="120000"/>
              </a:lnSpc>
              <a:buNone/>
            </a:pPr>
            <a:r>
              <a:rPr lang="en-GB" sz="2400" dirty="0"/>
              <a:t>By the end of this session, you will be able to: </a:t>
            </a:r>
          </a:p>
          <a:p>
            <a:pPr>
              <a:lnSpc>
                <a:spcPct val="120000"/>
              </a:lnSpc>
            </a:pPr>
            <a:r>
              <a:rPr lang="en-GB" sz="2400" dirty="0"/>
              <a:t>organise a design meeting</a:t>
            </a:r>
            <a:endParaRPr lang="en-GB" dirty="0"/>
          </a:p>
          <a:p>
            <a:pPr>
              <a:lnSpc>
                <a:spcPct val="120000"/>
              </a:lnSpc>
            </a:pPr>
            <a:r>
              <a:rPr lang="en-GB" sz="2400" dirty="0"/>
              <a:t>agree an outline design</a:t>
            </a:r>
            <a:endParaRPr lang="en-GB" dirty="0"/>
          </a:p>
          <a:p>
            <a:pPr>
              <a:lnSpc>
                <a:spcPct val="120000"/>
              </a:lnSpc>
            </a:pPr>
            <a:r>
              <a:rPr lang="en-GB" sz="2400" dirty="0"/>
              <a:t>present a proposal</a:t>
            </a:r>
          </a:p>
          <a:p>
            <a:pPr>
              <a:lnSpc>
                <a:spcPct val="120000"/>
              </a:lnSpc>
            </a:pPr>
            <a:r>
              <a:rPr lang="en-GB" sz="2400" dirty="0"/>
              <a:t>create meeting minutes.</a:t>
            </a:r>
            <a:endParaRPr lang="en-GB" sz="2400" dirty="0">
              <a:highlight>
                <a:srgbClr val="FFFF00"/>
              </a:highlight>
              <a:cs typeface="Arial"/>
            </a:endParaRPr>
          </a:p>
        </p:txBody>
      </p:sp>
      <p:sp>
        <p:nvSpPr>
          <p:cNvPr id="4" name="Footer Placeholder 2">
            <a:extLst>
              <a:ext uri="{FF2B5EF4-FFF2-40B4-BE49-F238E27FC236}">
                <a16:creationId xmlns:a16="http://schemas.microsoft.com/office/drawing/2014/main" id="{B323D2AF-A259-B2A5-B264-5B01F5963C31}"/>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74C5CCBA-C08D-619E-AB8F-028EFB6A19D9}"/>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53</a:t>
            </a:fld>
            <a:endParaRPr lang="en-GB" sz="900" b="1" dirty="0"/>
          </a:p>
        </p:txBody>
      </p:sp>
    </p:spTree>
    <p:extLst>
      <p:ext uri="{BB962C8B-B14F-4D97-AF65-F5344CB8AC3E}">
        <p14:creationId xmlns:p14="http://schemas.microsoft.com/office/powerpoint/2010/main" val="90512432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298474-C838-7AEE-A48B-CA628A39E93F}"/>
              </a:ext>
            </a:extLst>
          </p:cNvPr>
          <p:cNvSpPr>
            <a:spLocks noGrp="1"/>
          </p:cNvSpPr>
          <p:nvPr>
            <p:ph type="title"/>
          </p:nvPr>
        </p:nvSpPr>
        <p:spPr/>
        <p:txBody>
          <a:bodyPr anchor="ctr">
            <a:normAutofit/>
          </a:bodyPr>
          <a:lstStyle/>
          <a:p>
            <a:pPr>
              <a:lnSpc>
                <a:spcPct val="120000"/>
              </a:lnSpc>
            </a:pPr>
            <a:r>
              <a:rPr lang="en-US" sz="3200" b="1" dirty="0">
                <a:cs typeface="Arial"/>
              </a:rPr>
              <a:t>Group activity</a:t>
            </a:r>
            <a:endParaRPr lang="en-US" sz="3200" dirty="0">
              <a:cs typeface="Arial"/>
            </a:endParaRPr>
          </a:p>
        </p:txBody>
      </p:sp>
      <p:sp>
        <p:nvSpPr>
          <p:cNvPr id="3" name="Content Placeholder 2">
            <a:extLst>
              <a:ext uri="{FF2B5EF4-FFF2-40B4-BE49-F238E27FC236}">
                <a16:creationId xmlns:a16="http://schemas.microsoft.com/office/drawing/2014/main" id="{23648A51-4186-E796-68A3-FCC3D3F49C89}"/>
              </a:ext>
            </a:extLst>
          </p:cNvPr>
          <p:cNvSpPr>
            <a:spLocks noGrp="1"/>
          </p:cNvSpPr>
          <p:nvPr>
            <p:ph idx="1"/>
          </p:nvPr>
        </p:nvSpPr>
        <p:spPr>
          <a:xfrm>
            <a:off x="838200" y="1825625"/>
            <a:ext cx="9770301" cy="4351338"/>
          </a:xfrm>
        </p:spPr>
        <p:txBody>
          <a:bodyPr anchor="t">
            <a:normAutofit/>
          </a:bodyPr>
          <a:lstStyle/>
          <a:p>
            <a:pPr>
              <a:lnSpc>
                <a:spcPct val="120000"/>
              </a:lnSpc>
            </a:pPr>
            <a:r>
              <a:rPr lang="en-GB" sz="2400" dirty="0"/>
              <a:t>Briefly review case study 1 and case study 2.</a:t>
            </a:r>
          </a:p>
          <a:p>
            <a:pPr>
              <a:lnSpc>
                <a:spcPct val="120000"/>
              </a:lnSpc>
            </a:pPr>
            <a:r>
              <a:rPr lang="en-GB" sz="2400" dirty="0"/>
              <a:t>Split into case study 1 or case study 2 groups.</a:t>
            </a:r>
          </a:p>
          <a:p>
            <a:pPr>
              <a:lnSpc>
                <a:spcPct val="120000"/>
              </a:lnSpc>
            </a:pPr>
            <a:r>
              <a:rPr lang="en-GB" sz="2400" dirty="0"/>
              <a:t>Discuss the Example design proposal to identify key characteristics.</a:t>
            </a:r>
          </a:p>
          <a:p>
            <a:pPr>
              <a:lnSpc>
                <a:spcPct val="120000"/>
              </a:lnSpc>
            </a:pPr>
            <a:r>
              <a:rPr lang="en-GB" sz="2400" dirty="0"/>
              <a:t>Review the </a:t>
            </a:r>
            <a:r>
              <a:rPr lang="en-GB" dirty="0"/>
              <a:t>D</a:t>
            </a:r>
            <a:r>
              <a:rPr lang="en-GB" sz="2400" dirty="0"/>
              <a:t>esign proposal template and compare the suggestions with the example.</a:t>
            </a:r>
          </a:p>
          <a:p>
            <a:pPr>
              <a:lnSpc>
                <a:spcPct val="120000"/>
              </a:lnSpc>
            </a:pPr>
            <a:r>
              <a:rPr lang="en-GB" sz="2400" dirty="0"/>
              <a:t>Identify limitations of the example and discuss how to improve it. </a:t>
            </a:r>
          </a:p>
          <a:p>
            <a:pPr>
              <a:lnSpc>
                <a:spcPct val="120000"/>
              </a:lnSpc>
            </a:pPr>
            <a:endParaRPr lang="en-US" sz="2400" dirty="0"/>
          </a:p>
        </p:txBody>
      </p:sp>
      <p:sp>
        <p:nvSpPr>
          <p:cNvPr id="4" name="Footer Placeholder 2">
            <a:extLst>
              <a:ext uri="{FF2B5EF4-FFF2-40B4-BE49-F238E27FC236}">
                <a16:creationId xmlns:a16="http://schemas.microsoft.com/office/drawing/2014/main" id="{E18C45EB-7A66-B1BF-23C5-D0880AB0A17A}"/>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D16EA637-5429-AE68-2D9F-B7075E1D804B}"/>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54</a:t>
            </a:fld>
            <a:endParaRPr lang="en-GB" sz="900" b="1" dirty="0"/>
          </a:p>
        </p:txBody>
      </p:sp>
    </p:spTree>
    <p:extLst>
      <p:ext uri="{BB962C8B-B14F-4D97-AF65-F5344CB8AC3E}">
        <p14:creationId xmlns:p14="http://schemas.microsoft.com/office/powerpoint/2010/main" val="299271073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A7374-EE4E-0E5E-D56F-91B46670C8B8}"/>
              </a:ext>
            </a:extLst>
          </p:cNvPr>
          <p:cNvSpPr>
            <a:spLocks noGrp="1"/>
          </p:cNvSpPr>
          <p:nvPr>
            <p:ph type="title"/>
          </p:nvPr>
        </p:nvSpPr>
        <p:spPr/>
        <p:txBody>
          <a:bodyPr anchor="ctr">
            <a:normAutofit/>
          </a:bodyPr>
          <a:lstStyle/>
          <a:p>
            <a:pPr>
              <a:lnSpc>
                <a:spcPct val="120000"/>
              </a:lnSpc>
            </a:pPr>
            <a:r>
              <a:rPr lang="en-GB" sz="3200" b="1" dirty="0"/>
              <a:t>Feedback</a:t>
            </a:r>
          </a:p>
        </p:txBody>
      </p:sp>
      <p:sp>
        <p:nvSpPr>
          <p:cNvPr id="3" name="Content Placeholder 2">
            <a:extLst>
              <a:ext uri="{FF2B5EF4-FFF2-40B4-BE49-F238E27FC236}">
                <a16:creationId xmlns:a16="http://schemas.microsoft.com/office/drawing/2014/main" id="{0BAF1B90-DC63-7BF4-C711-DF8828B145B5}"/>
              </a:ext>
            </a:extLst>
          </p:cNvPr>
          <p:cNvSpPr>
            <a:spLocks noGrp="1"/>
          </p:cNvSpPr>
          <p:nvPr>
            <p:ph idx="1"/>
          </p:nvPr>
        </p:nvSpPr>
        <p:spPr/>
        <p:txBody>
          <a:bodyPr anchor="t">
            <a:normAutofit/>
          </a:bodyPr>
          <a:lstStyle/>
          <a:p>
            <a:pPr marL="0" indent="0">
              <a:lnSpc>
                <a:spcPct val="120000"/>
              </a:lnSpc>
              <a:buNone/>
            </a:pPr>
            <a:r>
              <a:rPr lang="en-GB" sz="2400" dirty="0"/>
              <a:t>Each group will provide a comment on the previous activity.</a:t>
            </a:r>
          </a:p>
        </p:txBody>
      </p:sp>
      <p:sp>
        <p:nvSpPr>
          <p:cNvPr id="4" name="Footer Placeholder 2">
            <a:extLst>
              <a:ext uri="{FF2B5EF4-FFF2-40B4-BE49-F238E27FC236}">
                <a16:creationId xmlns:a16="http://schemas.microsoft.com/office/drawing/2014/main" id="{A9EA8675-429B-5275-E5DA-3C82FD57DE32}"/>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650D0349-496C-8E59-0E2C-EF2AEF435F95}"/>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55</a:t>
            </a:fld>
            <a:endParaRPr lang="en-GB" sz="900" b="1" dirty="0"/>
          </a:p>
        </p:txBody>
      </p:sp>
    </p:spTree>
    <p:extLst>
      <p:ext uri="{BB962C8B-B14F-4D97-AF65-F5344CB8AC3E}">
        <p14:creationId xmlns:p14="http://schemas.microsoft.com/office/powerpoint/2010/main" val="148285632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6A472-A44A-554A-B0BF-9121F6F8020B}"/>
              </a:ext>
            </a:extLst>
          </p:cNvPr>
          <p:cNvSpPr>
            <a:spLocks noGrp="1"/>
          </p:cNvSpPr>
          <p:nvPr>
            <p:ph type="title"/>
          </p:nvPr>
        </p:nvSpPr>
        <p:spPr/>
        <p:txBody>
          <a:bodyPr anchor="ctr">
            <a:normAutofit/>
          </a:bodyPr>
          <a:lstStyle/>
          <a:p>
            <a:pPr>
              <a:lnSpc>
                <a:spcPct val="120000"/>
              </a:lnSpc>
            </a:pPr>
            <a:r>
              <a:rPr lang="en-GB" sz="3200" b="1" dirty="0">
                <a:cs typeface="Arial"/>
              </a:rPr>
              <a:t>Group activity</a:t>
            </a:r>
            <a:endParaRPr lang="en-GB" sz="3200" dirty="0"/>
          </a:p>
        </p:txBody>
      </p:sp>
      <p:sp>
        <p:nvSpPr>
          <p:cNvPr id="3" name="Content Placeholder 2">
            <a:extLst>
              <a:ext uri="{FF2B5EF4-FFF2-40B4-BE49-F238E27FC236}">
                <a16:creationId xmlns:a16="http://schemas.microsoft.com/office/drawing/2014/main" id="{880CAF79-8587-8651-A1B4-6C8DE980434C}"/>
              </a:ext>
            </a:extLst>
          </p:cNvPr>
          <p:cNvSpPr>
            <a:spLocks noGrp="1"/>
          </p:cNvSpPr>
          <p:nvPr>
            <p:ph idx="1"/>
          </p:nvPr>
        </p:nvSpPr>
        <p:spPr>
          <a:xfrm>
            <a:off x="838200" y="1825625"/>
            <a:ext cx="9722301" cy="4351338"/>
          </a:xfrm>
        </p:spPr>
        <p:txBody>
          <a:bodyPr anchor="t">
            <a:normAutofit/>
          </a:bodyPr>
          <a:lstStyle/>
          <a:p>
            <a:pPr>
              <a:lnSpc>
                <a:spcPct val="120000"/>
              </a:lnSpc>
            </a:pPr>
            <a:r>
              <a:rPr lang="en-GB" sz="2400" dirty="0"/>
              <a:t>Organise a mock design meeting to discuss the components needed for the product. </a:t>
            </a:r>
          </a:p>
          <a:p>
            <a:pPr>
              <a:lnSpc>
                <a:spcPct val="120000"/>
              </a:lnSpc>
            </a:pPr>
            <a:r>
              <a:rPr lang="en-GB" sz="2400" dirty="0"/>
              <a:t>Agree an outline design. </a:t>
            </a:r>
          </a:p>
          <a:p>
            <a:pPr>
              <a:lnSpc>
                <a:spcPct val="120000"/>
              </a:lnSpc>
            </a:pPr>
            <a:r>
              <a:rPr lang="en-GB" sz="2400" dirty="0"/>
              <a:t>Document the proposed design using the Design proposal template. </a:t>
            </a:r>
          </a:p>
        </p:txBody>
      </p:sp>
      <p:sp>
        <p:nvSpPr>
          <p:cNvPr id="4" name="Footer Placeholder 2">
            <a:extLst>
              <a:ext uri="{FF2B5EF4-FFF2-40B4-BE49-F238E27FC236}">
                <a16:creationId xmlns:a16="http://schemas.microsoft.com/office/drawing/2014/main" id="{1D55B13D-30C4-3690-231D-B190266BCDA1}"/>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78832C29-3373-4A66-3036-CB8C4CD15969}"/>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56</a:t>
            </a:fld>
            <a:endParaRPr lang="en-GB" sz="900" b="1" dirty="0"/>
          </a:p>
        </p:txBody>
      </p:sp>
    </p:spTree>
    <p:extLst>
      <p:ext uri="{BB962C8B-B14F-4D97-AF65-F5344CB8AC3E}">
        <p14:creationId xmlns:p14="http://schemas.microsoft.com/office/powerpoint/2010/main" val="232001613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6A472-A44A-554A-B0BF-9121F6F8020B}"/>
              </a:ext>
            </a:extLst>
          </p:cNvPr>
          <p:cNvSpPr>
            <a:spLocks noGrp="1"/>
          </p:cNvSpPr>
          <p:nvPr>
            <p:ph type="title"/>
          </p:nvPr>
        </p:nvSpPr>
        <p:spPr/>
        <p:txBody>
          <a:bodyPr anchor="ctr">
            <a:normAutofit/>
          </a:bodyPr>
          <a:lstStyle/>
          <a:p>
            <a:pPr>
              <a:lnSpc>
                <a:spcPct val="120000"/>
              </a:lnSpc>
            </a:pPr>
            <a:r>
              <a:rPr lang="en-GB" sz="3200" b="1" dirty="0">
                <a:cs typeface="Arial"/>
              </a:rPr>
              <a:t>Group activity</a:t>
            </a:r>
            <a:endParaRPr lang="en-GB" sz="3200" dirty="0"/>
          </a:p>
        </p:txBody>
      </p:sp>
      <p:sp>
        <p:nvSpPr>
          <p:cNvPr id="3" name="Content Placeholder 2">
            <a:extLst>
              <a:ext uri="{FF2B5EF4-FFF2-40B4-BE49-F238E27FC236}">
                <a16:creationId xmlns:a16="http://schemas.microsoft.com/office/drawing/2014/main" id="{880CAF79-8587-8651-A1B4-6C8DE980434C}"/>
              </a:ext>
            </a:extLst>
          </p:cNvPr>
          <p:cNvSpPr>
            <a:spLocks noGrp="1"/>
          </p:cNvSpPr>
          <p:nvPr>
            <p:ph idx="1"/>
          </p:nvPr>
        </p:nvSpPr>
        <p:spPr/>
        <p:txBody>
          <a:bodyPr anchor="t">
            <a:normAutofit/>
          </a:bodyPr>
          <a:lstStyle/>
          <a:p>
            <a:pPr>
              <a:lnSpc>
                <a:spcPct val="120000"/>
              </a:lnSpc>
            </a:pPr>
            <a:r>
              <a:rPr lang="en-GB" sz="2400" dirty="0"/>
              <a:t>Allocate one person as project manager. They will discuss the proposal with a single member from each team in the role of external stakeholder.</a:t>
            </a:r>
          </a:p>
          <a:p>
            <a:pPr>
              <a:lnSpc>
                <a:spcPct val="120000"/>
              </a:lnSpc>
            </a:pPr>
            <a:r>
              <a:rPr lang="en-GB" sz="2400" dirty="0"/>
              <a:t>Discuss possible points that may be raised by the client. </a:t>
            </a:r>
          </a:p>
        </p:txBody>
      </p:sp>
      <p:sp>
        <p:nvSpPr>
          <p:cNvPr id="4" name="Footer Placeholder 2">
            <a:extLst>
              <a:ext uri="{FF2B5EF4-FFF2-40B4-BE49-F238E27FC236}">
                <a16:creationId xmlns:a16="http://schemas.microsoft.com/office/drawing/2014/main" id="{C7D3E819-1E9A-6BC0-174A-5FD6D75A734A}"/>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81FB1FD9-0016-DA55-B4BD-3310E0BB6F09}"/>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57</a:t>
            </a:fld>
            <a:endParaRPr lang="en-GB" sz="900" b="1" dirty="0"/>
          </a:p>
        </p:txBody>
      </p:sp>
    </p:spTree>
    <p:extLst>
      <p:ext uri="{BB962C8B-B14F-4D97-AF65-F5344CB8AC3E}">
        <p14:creationId xmlns:p14="http://schemas.microsoft.com/office/powerpoint/2010/main" val="253779321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6A472-A44A-554A-B0BF-9121F6F8020B}"/>
              </a:ext>
            </a:extLst>
          </p:cNvPr>
          <p:cNvSpPr>
            <a:spLocks noGrp="1"/>
          </p:cNvSpPr>
          <p:nvPr>
            <p:ph type="title"/>
          </p:nvPr>
        </p:nvSpPr>
        <p:spPr/>
        <p:txBody>
          <a:bodyPr anchor="t">
            <a:normAutofit/>
          </a:bodyPr>
          <a:lstStyle/>
          <a:p>
            <a:pPr>
              <a:lnSpc>
                <a:spcPct val="120000"/>
              </a:lnSpc>
            </a:pPr>
            <a:r>
              <a:rPr lang="en-GB" sz="3200" b="1" dirty="0">
                <a:cs typeface="Arial"/>
              </a:rPr>
              <a:t>Group activity</a:t>
            </a:r>
            <a:endParaRPr lang="en-GB" sz="3200" dirty="0"/>
          </a:p>
        </p:txBody>
      </p:sp>
      <p:sp>
        <p:nvSpPr>
          <p:cNvPr id="3" name="Content Placeholder 2">
            <a:extLst>
              <a:ext uri="{FF2B5EF4-FFF2-40B4-BE49-F238E27FC236}">
                <a16:creationId xmlns:a16="http://schemas.microsoft.com/office/drawing/2014/main" id="{880CAF79-8587-8651-A1B4-6C8DE980434C}"/>
              </a:ext>
            </a:extLst>
          </p:cNvPr>
          <p:cNvSpPr>
            <a:spLocks noGrp="1"/>
          </p:cNvSpPr>
          <p:nvPr>
            <p:ph idx="1"/>
          </p:nvPr>
        </p:nvSpPr>
        <p:spPr>
          <a:xfrm>
            <a:off x="838200" y="1520825"/>
            <a:ext cx="8877300" cy="4351338"/>
          </a:xfrm>
        </p:spPr>
        <p:txBody>
          <a:bodyPr anchor="t">
            <a:normAutofit/>
          </a:bodyPr>
          <a:lstStyle/>
          <a:p>
            <a:pPr>
              <a:lnSpc>
                <a:spcPct val="120000"/>
              </a:lnSpc>
            </a:pPr>
            <a:r>
              <a:rPr lang="en-GB" sz="2400" dirty="0"/>
              <a:t>The project manager remains at their group’s table. All other project members go to other project groups as “clients”. </a:t>
            </a:r>
          </a:p>
          <a:p>
            <a:pPr>
              <a:lnSpc>
                <a:spcPct val="120000"/>
              </a:lnSpc>
            </a:pPr>
            <a:r>
              <a:rPr lang="en-GB" sz="2400" dirty="0"/>
              <a:t>The project manager presents their proposal to the clients. </a:t>
            </a:r>
          </a:p>
          <a:p>
            <a:pPr>
              <a:lnSpc>
                <a:spcPct val="120000"/>
              </a:lnSpc>
            </a:pPr>
            <a:r>
              <a:rPr lang="en-GB" sz="2400" dirty="0"/>
              <a:t>The clients provide feedback and ask questions. The project manager notes the feedback. </a:t>
            </a:r>
          </a:p>
          <a:p>
            <a:pPr>
              <a:lnSpc>
                <a:spcPct val="120000"/>
              </a:lnSpc>
            </a:pPr>
            <a:r>
              <a:rPr lang="en-GB" sz="2400" dirty="0"/>
              <a:t>The clients complete the Client review sheet and return it to the project manager. </a:t>
            </a:r>
          </a:p>
          <a:p>
            <a:pPr>
              <a:lnSpc>
                <a:spcPct val="120000"/>
              </a:lnSpc>
            </a:pPr>
            <a:r>
              <a:rPr lang="en-GB" dirty="0"/>
              <a:t>R</a:t>
            </a:r>
            <a:r>
              <a:rPr lang="en-GB" sz="2400" dirty="0"/>
              <a:t>eturn to original groups. </a:t>
            </a:r>
          </a:p>
        </p:txBody>
      </p:sp>
      <p:sp>
        <p:nvSpPr>
          <p:cNvPr id="4" name="Footer Placeholder 2">
            <a:extLst>
              <a:ext uri="{FF2B5EF4-FFF2-40B4-BE49-F238E27FC236}">
                <a16:creationId xmlns:a16="http://schemas.microsoft.com/office/drawing/2014/main" id="{2D85314B-4277-7441-308D-C613C49AE8A7}"/>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BE6665AA-2D6E-C750-5947-B508544C55F8}"/>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58</a:t>
            </a:fld>
            <a:endParaRPr lang="en-GB" sz="900" b="1" dirty="0"/>
          </a:p>
        </p:txBody>
      </p:sp>
    </p:spTree>
    <p:extLst>
      <p:ext uri="{BB962C8B-B14F-4D97-AF65-F5344CB8AC3E}">
        <p14:creationId xmlns:p14="http://schemas.microsoft.com/office/powerpoint/2010/main" val="342909286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6A472-A44A-554A-B0BF-9121F6F8020B}"/>
              </a:ext>
            </a:extLst>
          </p:cNvPr>
          <p:cNvSpPr>
            <a:spLocks noGrp="1"/>
          </p:cNvSpPr>
          <p:nvPr>
            <p:ph type="title"/>
          </p:nvPr>
        </p:nvSpPr>
        <p:spPr/>
        <p:txBody>
          <a:bodyPr anchor="ctr">
            <a:normAutofit/>
          </a:bodyPr>
          <a:lstStyle/>
          <a:p>
            <a:pPr>
              <a:lnSpc>
                <a:spcPct val="120000"/>
              </a:lnSpc>
            </a:pPr>
            <a:r>
              <a:rPr lang="en-GB" sz="3200" b="1" dirty="0">
                <a:cs typeface="Arial"/>
              </a:rPr>
              <a:t>Group activity</a:t>
            </a:r>
            <a:endParaRPr lang="en-GB" sz="3200" dirty="0"/>
          </a:p>
        </p:txBody>
      </p:sp>
      <p:sp>
        <p:nvSpPr>
          <p:cNvPr id="3" name="Content Placeholder 2">
            <a:extLst>
              <a:ext uri="{FF2B5EF4-FFF2-40B4-BE49-F238E27FC236}">
                <a16:creationId xmlns:a16="http://schemas.microsoft.com/office/drawing/2014/main" id="{880CAF79-8587-8651-A1B4-6C8DE980434C}"/>
              </a:ext>
            </a:extLst>
          </p:cNvPr>
          <p:cNvSpPr>
            <a:spLocks noGrp="1"/>
          </p:cNvSpPr>
          <p:nvPr>
            <p:ph idx="1"/>
          </p:nvPr>
        </p:nvSpPr>
        <p:spPr>
          <a:xfrm>
            <a:off x="838200" y="1825625"/>
            <a:ext cx="9321800" cy="4351338"/>
          </a:xfrm>
        </p:spPr>
        <p:txBody>
          <a:bodyPr anchor="t">
            <a:normAutofit/>
          </a:bodyPr>
          <a:lstStyle/>
          <a:p>
            <a:pPr>
              <a:lnSpc>
                <a:spcPct val="120000"/>
              </a:lnSpc>
            </a:pPr>
            <a:r>
              <a:rPr lang="en-GB" sz="2400" dirty="0"/>
              <a:t>The project manager provides feedback from the design meeting to the project group. </a:t>
            </a:r>
          </a:p>
          <a:p>
            <a:pPr>
              <a:lnSpc>
                <a:spcPct val="120000"/>
              </a:lnSpc>
            </a:pPr>
            <a:r>
              <a:rPr lang="en-GB" sz="2400" dirty="0"/>
              <a:t>Discuss feedback and propose design changes. </a:t>
            </a:r>
          </a:p>
        </p:txBody>
      </p:sp>
      <p:sp>
        <p:nvSpPr>
          <p:cNvPr id="4" name="Footer Placeholder 2">
            <a:extLst>
              <a:ext uri="{FF2B5EF4-FFF2-40B4-BE49-F238E27FC236}">
                <a16:creationId xmlns:a16="http://schemas.microsoft.com/office/drawing/2014/main" id="{4B54BBBE-35D5-CD89-33C4-B4E485FDE655}"/>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F2EC76AE-B78E-7B41-903A-2CA36287442F}"/>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59</a:t>
            </a:fld>
            <a:endParaRPr lang="en-GB" sz="900" b="1" dirty="0"/>
          </a:p>
        </p:txBody>
      </p:sp>
    </p:spTree>
    <p:extLst>
      <p:ext uri="{BB962C8B-B14F-4D97-AF65-F5344CB8AC3E}">
        <p14:creationId xmlns:p14="http://schemas.microsoft.com/office/powerpoint/2010/main" val="11107693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ctrTitle"/>
          </p:nvPr>
        </p:nvSpPr>
        <p:spPr/>
        <p:txBody>
          <a:bodyPr>
            <a:normAutofit/>
          </a:bodyPr>
          <a:lstStyle/>
          <a:p>
            <a:r>
              <a:rPr lang="en-US" b="1" dirty="0"/>
              <a:t>Purpose of a client brief</a:t>
            </a:r>
          </a:p>
        </p:txBody>
      </p:sp>
      <p:sp>
        <p:nvSpPr>
          <p:cNvPr id="3" name="Content Placeholder"/>
          <p:cNvSpPr>
            <a:spLocks noGrp="1"/>
          </p:cNvSpPr>
          <p:nvPr>
            <p:ph idx="1"/>
          </p:nvPr>
        </p:nvSpPr>
        <p:spPr/>
        <p:txBody>
          <a:bodyPr/>
          <a:lstStyle/>
          <a:p>
            <a:r>
              <a:rPr lang="en-US" dirty="0"/>
              <a:t>Provides clear project guidelines and objectives.</a:t>
            </a:r>
          </a:p>
          <a:p>
            <a:r>
              <a:rPr lang="en-US" dirty="0"/>
              <a:t>Helps align project outcomes with client expectations.</a:t>
            </a:r>
          </a:p>
          <a:p>
            <a:r>
              <a:rPr lang="en-GB" dirty="0"/>
              <a:t>Clearly outlines the client's vision, objectives and expectations for the project.</a:t>
            </a:r>
          </a:p>
          <a:p>
            <a:r>
              <a:rPr lang="en-GB" dirty="0"/>
              <a:t>Details specific requirements, such as technical specifications, design elements or functional needs.</a:t>
            </a:r>
            <a:endParaRPr 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2A4C9-7546-8622-6A0E-32A56F4BD19C}"/>
              </a:ext>
            </a:extLst>
          </p:cNvPr>
          <p:cNvSpPr>
            <a:spLocks noGrp="1"/>
          </p:cNvSpPr>
          <p:nvPr>
            <p:ph type="title"/>
          </p:nvPr>
        </p:nvSpPr>
        <p:spPr/>
        <p:txBody>
          <a:bodyPr anchor="ctr">
            <a:normAutofit/>
          </a:bodyPr>
          <a:lstStyle/>
          <a:p>
            <a:pPr>
              <a:lnSpc>
                <a:spcPct val="120000"/>
              </a:lnSpc>
            </a:pPr>
            <a:r>
              <a:rPr lang="en-US" sz="3200" b="1" dirty="0">
                <a:cs typeface="Arial"/>
              </a:rPr>
              <a:t>Independent activity</a:t>
            </a:r>
          </a:p>
        </p:txBody>
      </p:sp>
      <p:sp>
        <p:nvSpPr>
          <p:cNvPr id="3" name="Content Placeholder 2">
            <a:extLst>
              <a:ext uri="{FF2B5EF4-FFF2-40B4-BE49-F238E27FC236}">
                <a16:creationId xmlns:a16="http://schemas.microsoft.com/office/drawing/2014/main" id="{350BD070-B1D0-0B8B-DCF7-6F696F269CD1}"/>
              </a:ext>
            </a:extLst>
          </p:cNvPr>
          <p:cNvSpPr>
            <a:spLocks noGrp="1"/>
          </p:cNvSpPr>
          <p:nvPr>
            <p:ph idx="1"/>
          </p:nvPr>
        </p:nvSpPr>
        <p:spPr/>
        <p:txBody>
          <a:bodyPr anchor="t">
            <a:normAutofit/>
          </a:bodyPr>
          <a:lstStyle/>
          <a:p>
            <a:pPr marL="0" indent="0">
              <a:lnSpc>
                <a:spcPct val="120000"/>
              </a:lnSpc>
              <a:buNone/>
            </a:pPr>
            <a:r>
              <a:rPr lang="en-GB" sz="2400" dirty="0"/>
              <a:t>Document meeting minutes and email them to the client (the teacher). </a:t>
            </a:r>
            <a:endParaRPr lang="en-US" sz="2400" dirty="0"/>
          </a:p>
        </p:txBody>
      </p:sp>
      <p:sp>
        <p:nvSpPr>
          <p:cNvPr id="4" name="Footer Placeholder 2">
            <a:extLst>
              <a:ext uri="{FF2B5EF4-FFF2-40B4-BE49-F238E27FC236}">
                <a16:creationId xmlns:a16="http://schemas.microsoft.com/office/drawing/2014/main" id="{96F9D6A8-BDEF-0E4D-B1FE-52D0B9B3E6FE}"/>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911A569A-7308-0ABC-47D8-17D9B886F514}"/>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60</a:t>
            </a:fld>
            <a:endParaRPr lang="en-GB" sz="900" b="1" dirty="0"/>
          </a:p>
        </p:txBody>
      </p:sp>
    </p:spTree>
    <p:extLst>
      <p:ext uri="{BB962C8B-B14F-4D97-AF65-F5344CB8AC3E}">
        <p14:creationId xmlns:p14="http://schemas.microsoft.com/office/powerpoint/2010/main" val="95762925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7CD747-B080-8FBB-0FD0-0AB672C7FA42}"/>
              </a:ext>
            </a:extLst>
          </p:cNvPr>
          <p:cNvSpPr>
            <a:spLocks noGrp="1"/>
          </p:cNvSpPr>
          <p:nvPr>
            <p:ph type="title"/>
          </p:nvPr>
        </p:nvSpPr>
        <p:spPr/>
        <p:txBody>
          <a:bodyPr anchor="ctr">
            <a:normAutofit/>
          </a:bodyPr>
          <a:lstStyle/>
          <a:p>
            <a:pPr>
              <a:lnSpc>
                <a:spcPct val="120000"/>
              </a:lnSpc>
            </a:pPr>
            <a:r>
              <a:rPr lang="en-US" sz="3200" b="1" dirty="0">
                <a:cs typeface="Arial"/>
              </a:rPr>
              <a:t>Summary</a:t>
            </a:r>
            <a:endParaRPr lang="en-US" sz="3200" dirty="0"/>
          </a:p>
        </p:txBody>
      </p:sp>
      <p:sp>
        <p:nvSpPr>
          <p:cNvPr id="3" name="Content Placeholder 2">
            <a:extLst>
              <a:ext uri="{FF2B5EF4-FFF2-40B4-BE49-F238E27FC236}">
                <a16:creationId xmlns:a16="http://schemas.microsoft.com/office/drawing/2014/main" id="{5E4A0AD4-7378-6DAF-2C49-D4D79D754CFB}"/>
              </a:ext>
            </a:extLst>
          </p:cNvPr>
          <p:cNvSpPr>
            <a:spLocks noGrp="1"/>
          </p:cNvSpPr>
          <p:nvPr>
            <p:ph idx="1"/>
          </p:nvPr>
        </p:nvSpPr>
        <p:spPr/>
        <p:txBody>
          <a:bodyPr anchor="t">
            <a:normAutofit/>
          </a:bodyPr>
          <a:lstStyle/>
          <a:p>
            <a:pPr marL="0" indent="0">
              <a:lnSpc>
                <a:spcPct val="120000"/>
              </a:lnSpc>
              <a:buNone/>
            </a:pPr>
            <a:r>
              <a:rPr lang="en-US" sz="2400" dirty="0"/>
              <a:t>Recap of key concepts from the lesson.</a:t>
            </a:r>
          </a:p>
          <a:p>
            <a:pPr marL="0" indent="0">
              <a:lnSpc>
                <a:spcPct val="120000"/>
              </a:lnSpc>
              <a:buNone/>
            </a:pPr>
            <a:endParaRPr lang="en-US" sz="2400" dirty="0"/>
          </a:p>
        </p:txBody>
      </p:sp>
      <p:sp>
        <p:nvSpPr>
          <p:cNvPr id="4" name="Footer Placeholder 2">
            <a:extLst>
              <a:ext uri="{FF2B5EF4-FFF2-40B4-BE49-F238E27FC236}">
                <a16:creationId xmlns:a16="http://schemas.microsoft.com/office/drawing/2014/main" id="{7F325379-E5B4-9019-4001-E51B3159217B}"/>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CF435734-5461-4CEC-BAAC-E608295BA427}"/>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61</a:t>
            </a:fld>
            <a:endParaRPr lang="en-GB" sz="900" b="1" dirty="0"/>
          </a:p>
        </p:txBody>
      </p:sp>
    </p:spTree>
    <p:extLst>
      <p:ext uri="{BB962C8B-B14F-4D97-AF65-F5344CB8AC3E}">
        <p14:creationId xmlns:p14="http://schemas.microsoft.com/office/powerpoint/2010/main" val="162172268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sz="9000" dirty="0">
                <a:cs typeface="Arial" panose="020B0604020202020204" pitchFamily="34" charset="0"/>
              </a:rPr>
              <a:t>06</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normAutofit/>
          </a:bodyPr>
          <a:lstStyle/>
          <a:p>
            <a:pPr>
              <a:lnSpc>
                <a:spcPct val="120000"/>
              </a:lnSpc>
            </a:pPr>
            <a:r>
              <a:rPr lang="en-US" sz="4000" b="0" dirty="0">
                <a:latin typeface="Arial" panose="020B0604020202020204" pitchFamily="34" charset="0"/>
                <a:cs typeface="Arial" panose="020B0604020202020204" pitchFamily="34" charset="0"/>
              </a:rPr>
              <a:t>Meetings and communications: resource allocation</a:t>
            </a:r>
          </a:p>
        </p:txBody>
      </p:sp>
    </p:spTree>
    <p:extLst>
      <p:ext uri="{BB962C8B-B14F-4D97-AF65-F5344CB8AC3E}">
        <p14:creationId xmlns:p14="http://schemas.microsoft.com/office/powerpoint/2010/main" val="28697551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F63C93-C698-6CD1-DC83-9275E41BBE1E}"/>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62EA5707-63F2-101C-9C21-A3302F5C9635}"/>
              </a:ext>
            </a:extLst>
          </p:cNvPr>
          <p:cNvSpPr>
            <a:spLocks noGrp="1"/>
          </p:cNvSpPr>
          <p:nvPr>
            <p:ph type="title"/>
          </p:nvPr>
        </p:nvSpPr>
        <p:spPr/>
        <p:txBody>
          <a:bodyPr anchor="ctr">
            <a:normAutofit/>
          </a:bodyPr>
          <a:lstStyle/>
          <a:p>
            <a:pPr>
              <a:lnSpc>
                <a:spcPct val="120000"/>
              </a:lnSpc>
            </a:pPr>
            <a:r>
              <a:rPr lang="en-GB" sz="3200" b="1" dirty="0"/>
              <a:t>Meetings and communications: resource allocation</a:t>
            </a:r>
          </a:p>
        </p:txBody>
      </p:sp>
      <p:sp>
        <p:nvSpPr>
          <p:cNvPr id="3" name="Content Placeholder">
            <a:extLst>
              <a:ext uri="{FF2B5EF4-FFF2-40B4-BE49-F238E27FC236}">
                <a16:creationId xmlns:a16="http://schemas.microsoft.com/office/drawing/2014/main" id="{60BCEFE1-ED04-592B-581C-1DF1FCF37815}"/>
              </a:ext>
            </a:extLst>
          </p:cNvPr>
          <p:cNvSpPr>
            <a:spLocks noGrp="1"/>
          </p:cNvSpPr>
          <p:nvPr>
            <p:ph idx="1"/>
          </p:nvPr>
        </p:nvSpPr>
        <p:spPr/>
        <p:txBody>
          <a:bodyPr vert="horz" lIns="91440" tIns="45720" rIns="91440" bIns="45720" rtlCol="0" anchor="t">
            <a:normAutofit/>
          </a:bodyPr>
          <a:lstStyle/>
          <a:p>
            <a:pPr marL="0" lvl="0" indent="0">
              <a:lnSpc>
                <a:spcPct val="120000"/>
              </a:lnSpc>
              <a:buNone/>
            </a:pPr>
            <a:r>
              <a:rPr lang="en-US" sz="2400" dirty="0"/>
              <a:t>By the end of this session, you will be able to: </a:t>
            </a:r>
          </a:p>
          <a:p>
            <a:pPr>
              <a:lnSpc>
                <a:spcPct val="120000"/>
              </a:lnSpc>
            </a:pPr>
            <a:r>
              <a:rPr lang="en-US" sz="2400" dirty="0"/>
              <a:t>allocate resources </a:t>
            </a:r>
          </a:p>
          <a:p>
            <a:pPr>
              <a:lnSpc>
                <a:spcPct val="120000"/>
              </a:lnSpc>
            </a:pPr>
            <a:r>
              <a:rPr lang="en-US" sz="2400" dirty="0"/>
              <a:t>produce an electronic Gantt chart.</a:t>
            </a:r>
            <a:endParaRPr lang="en-US" sz="2400" dirty="0">
              <a:highlight>
                <a:srgbClr val="FFFF00"/>
              </a:highlight>
              <a:cs typeface="Arial"/>
            </a:endParaRPr>
          </a:p>
        </p:txBody>
      </p:sp>
      <p:sp>
        <p:nvSpPr>
          <p:cNvPr id="4" name="Footer Placeholder 2">
            <a:extLst>
              <a:ext uri="{FF2B5EF4-FFF2-40B4-BE49-F238E27FC236}">
                <a16:creationId xmlns:a16="http://schemas.microsoft.com/office/drawing/2014/main" id="{D5B9F9BD-CF66-3AC2-4FC7-B20734632DF3}"/>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A9F32741-6264-2094-5074-4A93DD421093}"/>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63</a:t>
            </a:fld>
            <a:endParaRPr lang="en-GB" sz="900" b="1" dirty="0"/>
          </a:p>
        </p:txBody>
      </p:sp>
    </p:spTree>
    <p:extLst>
      <p:ext uri="{BB962C8B-B14F-4D97-AF65-F5344CB8AC3E}">
        <p14:creationId xmlns:p14="http://schemas.microsoft.com/office/powerpoint/2010/main" val="108569651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298474-C838-7AEE-A48B-CA628A39E93F}"/>
              </a:ext>
            </a:extLst>
          </p:cNvPr>
          <p:cNvSpPr>
            <a:spLocks noGrp="1"/>
          </p:cNvSpPr>
          <p:nvPr>
            <p:ph type="title"/>
          </p:nvPr>
        </p:nvSpPr>
        <p:spPr/>
        <p:txBody>
          <a:bodyPr anchor="ctr">
            <a:normAutofit/>
          </a:bodyPr>
          <a:lstStyle/>
          <a:p>
            <a:pPr>
              <a:lnSpc>
                <a:spcPct val="120000"/>
              </a:lnSpc>
            </a:pPr>
            <a:r>
              <a:rPr lang="en-US" sz="3200" b="1" dirty="0">
                <a:cs typeface="Arial"/>
              </a:rPr>
              <a:t>Group activity</a:t>
            </a:r>
            <a:endParaRPr lang="en-US" sz="3200" dirty="0">
              <a:cs typeface="Arial"/>
            </a:endParaRPr>
          </a:p>
        </p:txBody>
      </p:sp>
      <p:sp>
        <p:nvSpPr>
          <p:cNvPr id="3" name="Content Placeholder 2">
            <a:extLst>
              <a:ext uri="{FF2B5EF4-FFF2-40B4-BE49-F238E27FC236}">
                <a16:creationId xmlns:a16="http://schemas.microsoft.com/office/drawing/2014/main" id="{23648A51-4186-E796-68A3-FCC3D3F49C89}"/>
              </a:ext>
            </a:extLst>
          </p:cNvPr>
          <p:cNvSpPr>
            <a:spLocks noGrp="1"/>
          </p:cNvSpPr>
          <p:nvPr>
            <p:ph idx="1"/>
          </p:nvPr>
        </p:nvSpPr>
        <p:spPr>
          <a:xfrm>
            <a:off x="838200" y="1825625"/>
            <a:ext cx="9525000" cy="4351338"/>
          </a:xfrm>
        </p:spPr>
        <p:txBody>
          <a:bodyPr anchor="t">
            <a:normAutofit/>
          </a:bodyPr>
          <a:lstStyle/>
          <a:p>
            <a:pPr>
              <a:lnSpc>
                <a:spcPct val="120000"/>
              </a:lnSpc>
            </a:pPr>
            <a:r>
              <a:rPr lang="en-GB" sz="2400" dirty="0"/>
              <a:t>In case study groups, conduct a meeting to discuss project elements, skills and resources. </a:t>
            </a:r>
          </a:p>
          <a:p>
            <a:pPr>
              <a:lnSpc>
                <a:spcPct val="120000"/>
              </a:lnSpc>
            </a:pPr>
            <a:r>
              <a:rPr lang="en-GB" sz="2400" dirty="0"/>
              <a:t>Complete the project breakdown template. </a:t>
            </a:r>
            <a:endParaRPr lang="en-US" sz="2400" dirty="0"/>
          </a:p>
        </p:txBody>
      </p:sp>
      <p:sp>
        <p:nvSpPr>
          <p:cNvPr id="4" name="Footer Placeholder 2">
            <a:extLst>
              <a:ext uri="{FF2B5EF4-FFF2-40B4-BE49-F238E27FC236}">
                <a16:creationId xmlns:a16="http://schemas.microsoft.com/office/drawing/2014/main" id="{84D897CC-FBD1-406C-ACAF-ECB4D897044C}"/>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58F76ADD-493C-1DA2-A1DE-146B8B031F9A}"/>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64</a:t>
            </a:fld>
            <a:endParaRPr lang="en-GB" sz="900" b="1" dirty="0"/>
          </a:p>
        </p:txBody>
      </p:sp>
    </p:spTree>
    <p:extLst>
      <p:ext uri="{BB962C8B-B14F-4D97-AF65-F5344CB8AC3E}">
        <p14:creationId xmlns:p14="http://schemas.microsoft.com/office/powerpoint/2010/main" val="386814279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BDEFE0-5C49-4A48-8164-73637181671D}"/>
              </a:ext>
            </a:extLst>
          </p:cNvPr>
          <p:cNvSpPr>
            <a:spLocks noGrp="1"/>
          </p:cNvSpPr>
          <p:nvPr>
            <p:ph type="title"/>
          </p:nvPr>
        </p:nvSpPr>
        <p:spPr/>
        <p:txBody>
          <a:bodyPr anchor="ctr">
            <a:normAutofit/>
          </a:bodyPr>
          <a:lstStyle/>
          <a:p>
            <a:pPr>
              <a:lnSpc>
                <a:spcPct val="120000"/>
              </a:lnSpc>
            </a:pPr>
            <a:r>
              <a:rPr lang="en-GB" sz="3200" b="1" dirty="0"/>
              <a:t>Resource allocation</a:t>
            </a:r>
          </a:p>
        </p:txBody>
      </p:sp>
      <p:sp>
        <p:nvSpPr>
          <p:cNvPr id="3" name="Content Placeholder 2">
            <a:extLst>
              <a:ext uri="{FF2B5EF4-FFF2-40B4-BE49-F238E27FC236}">
                <a16:creationId xmlns:a16="http://schemas.microsoft.com/office/drawing/2014/main" id="{B42F89A0-B5D9-3F07-5194-293208D1CAA2}"/>
              </a:ext>
            </a:extLst>
          </p:cNvPr>
          <p:cNvSpPr>
            <a:spLocks noGrp="1"/>
          </p:cNvSpPr>
          <p:nvPr>
            <p:ph idx="1"/>
          </p:nvPr>
        </p:nvSpPr>
        <p:spPr/>
        <p:txBody>
          <a:bodyPr anchor="t">
            <a:normAutofit/>
          </a:bodyPr>
          <a:lstStyle/>
          <a:p>
            <a:pPr>
              <a:lnSpc>
                <a:spcPct val="120000"/>
              </a:lnSpc>
            </a:pPr>
            <a:r>
              <a:rPr lang="en-GB" sz="2400" dirty="0"/>
              <a:t>Definition</a:t>
            </a:r>
          </a:p>
          <a:p>
            <a:pPr>
              <a:lnSpc>
                <a:spcPct val="120000"/>
              </a:lnSpc>
            </a:pPr>
            <a:r>
              <a:rPr lang="en-GB" sz="2400" dirty="0"/>
              <a:t>Key components</a:t>
            </a:r>
          </a:p>
          <a:p>
            <a:pPr>
              <a:lnSpc>
                <a:spcPct val="120000"/>
              </a:lnSpc>
            </a:pPr>
            <a:r>
              <a:rPr lang="en-GB" sz="2400" dirty="0"/>
              <a:t>Objectives</a:t>
            </a:r>
          </a:p>
          <a:p>
            <a:pPr>
              <a:lnSpc>
                <a:spcPct val="120000"/>
              </a:lnSpc>
            </a:pPr>
            <a:r>
              <a:rPr lang="en-GB" sz="2400" dirty="0"/>
              <a:t>Challenges</a:t>
            </a:r>
          </a:p>
          <a:p>
            <a:pPr>
              <a:lnSpc>
                <a:spcPct val="120000"/>
              </a:lnSpc>
            </a:pPr>
            <a:r>
              <a:rPr lang="en-GB" sz="2400" dirty="0"/>
              <a:t>Strategies</a:t>
            </a:r>
          </a:p>
        </p:txBody>
      </p:sp>
      <p:sp>
        <p:nvSpPr>
          <p:cNvPr id="4" name="Footer Placeholder 2">
            <a:extLst>
              <a:ext uri="{FF2B5EF4-FFF2-40B4-BE49-F238E27FC236}">
                <a16:creationId xmlns:a16="http://schemas.microsoft.com/office/drawing/2014/main" id="{DAC1DC1C-B61D-363D-C8BC-E4A9C519323E}"/>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A71C96F5-0BAE-243C-5A83-A21884C960F7}"/>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65</a:t>
            </a:fld>
            <a:endParaRPr lang="en-GB" sz="900" b="1" dirty="0"/>
          </a:p>
        </p:txBody>
      </p:sp>
    </p:spTree>
    <p:extLst>
      <p:ext uri="{BB962C8B-B14F-4D97-AF65-F5344CB8AC3E}">
        <p14:creationId xmlns:p14="http://schemas.microsoft.com/office/powerpoint/2010/main" val="419995675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A7374-EE4E-0E5E-D56F-91B46670C8B8}"/>
              </a:ext>
            </a:extLst>
          </p:cNvPr>
          <p:cNvSpPr>
            <a:spLocks noGrp="1"/>
          </p:cNvSpPr>
          <p:nvPr>
            <p:ph type="title"/>
          </p:nvPr>
        </p:nvSpPr>
        <p:spPr/>
        <p:txBody>
          <a:bodyPr anchor="ctr">
            <a:normAutofit/>
          </a:bodyPr>
          <a:lstStyle/>
          <a:p>
            <a:pPr>
              <a:lnSpc>
                <a:spcPct val="120000"/>
              </a:lnSpc>
            </a:pPr>
            <a:r>
              <a:rPr lang="en-GB" sz="3200" b="1" dirty="0"/>
              <a:t>Feedback</a:t>
            </a:r>
          </a:p>
        </p:txBody>
      </p:sp>
      <p:sp>
        <p:nvSpPr>
          <p:cNvPr id="3" name="Content Placeholder 2">
            <a:extLst>
              <a:ext uri="{FF2B5EF4-FFF2-40B4-BE49-F238E27FC236}">
                <a16:creationId xmlns:a16="http://schemas.microsoft.com/office/drawing/2014/main" id="{0BAF1B90-DC63-7BF4-C711-DF8828B145B5}"/>
              </a:ext>
            </a:extLst>
          </p:cNvPr>
          <p:cNvSpPr>
            <a:spLocks noGrp="1"/>
          </p:cNvSpPr>
          <p:nvPr>
            <p:ph idx="1"/>
          </p:nvPr>
        </p:nvSpPr>
        <p:spPr/>
        <p:txBody>
          <a:bodyPr anchor="t">
            <a:normAutofit/>
          </a:bodyPr>
          <a:lstStyle/>
          <a:p>
            <a:pPr marL="0" indent="0">
              <a:lnSpc>
                <a:spcPct val="120000"/>
              </a:lnSpc>
              <a:buNone/>
            </a:pPr>
            <a:r>
              <a:rPr lang="en-GB" sz="2400" dirty="0"/>
              <a:t>Each group will provide a comment on the previous activity.</a:t>
            </a:r>
          </a:p>
        </p:txBody>
      </p:sp>
      <p:sp>
        <p:nvSpPr>
          <p:cNvPr id="4" name="Footer Placeholder 2">
            <a:extLst>
              <a:ext uri="{FF2B5EF4-FFF2-40B4-BE49-F238E27FC236}">
                <a16:creationId xmlns:a16="http://schemas.microsoft.com/office/drawing/2014/main" id="{AB0FFE50-6FDF-B9B4-339B-E4FF2BF39E4F}"/>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8BC525E7-2F64-67E4-68D3-E7CA71CE898D}"/>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66</a:t>
            </a:fld>
            <a:endParaRPr lang="en-GB" sz="900" b="1" dirty="0"/>
          </a:p>
        </p:txBody>
      </p:sp>
    </p:spTree>
    <p:extLst>
      <p:ext uri="{BB962C8B-B14F-4D97-AF65-F5344CB8AC3E}">
        <p14:creationId xmlns:p14="http://schemas.microsoft.com/office/powerpoint/2010/main" val="180785935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6A472-A44A-554A-B0BF-9121F6F8020B}"/>
              </a:ext>
            </a:extLst>
          </p:cNvPr>
          <p:cNvSpPr>
            <a:spLocks noGrp="1"/>
          </p:cNvSpPr>
          <p:nvPr>
            <p:ph type="title"/>
          </p:nvPr>
        </p:nvSpPr>
        <p:spPr/>
        <p:txBody>
          <a:bodyPr anchor="ctr">
            <a:normAutofit/>
          </a:bodyPr>
          <a:lstStyle/>
          <a:p>
            <a:pPr>
              <a:lnSpc>
                <a:spcPct val="120000"/>
              </a:lnSpc>
            </a:pPr>
            <a:r>
              <a:rPr lang="en-GB" sz="3200" b="1" dirty="0">
                <a:cs typeface="Arial"/>
              </a:rPr>
              <a:t>Pair activity</a:t>
            </a:r>
            <a:endParaRPr lang="en-GB" sz="3200" dirty="0"/>
          </a:p>
        </p:txBody>
      </p:sp>
      <p:sp>
        <p:nvSpPr>
          <p:cNvPr id="3" name="Content Placeholder 2">
            <a:extLst>
              <a:ext uri="{FF2B5EF4-FFF2-40B4-BE49-F238E27FC236}">
                <a16:creationId xmlns:a16="http://schemas.microsoft.com/office/drawing/2014/main" id="{880CAF79-8587-8651-A1B4-6C8DE980434C}"/>
              </a:ext>
            </a:extLst>
          </p:cNvPr>
          <p:cNvSpPr>
            <a:spLocks noGrp="1"/>
          </p:cNvSpPr>
          <p:nvPr>
            <p:ph idx="1"/>
          </p:nvPr>
        </p:nvSpPr>
        <p:spPr/>
        <p:txBody>
          <a:bodyPr anchor="t">
            <a:normAutofit/>
          </a:bodyPr>
          <a:lstStyle/>
          <a:p>
            <a:pPr marL="0" indent="0">
              <a:lnSpc>
                <a:spcPct val="120000"/>
              </a:lnSpc>
              <a:buNone/>
            </a:pPr>
            <a:r>
              <a:rPr lang="en-GB" sz="2400" dirty="0"/>
              <a:t>Draft a Gantt chart for the project. </a:t>
            </a:r>
          </a:p>
          <a:p>
            <a:pPr marL="0" indent="0">
              <a:lnSpc>
                <a:spcPct val="120000"/>
              </a:lnSpc>
              <a:buNone/>
            </a:pPr>
            <a:r>
              <a:rPr lang="en-GB" sz="2400" dirty="0"/>
              <a:t>Use the Project breakdown template as a guide.</a:t>
            </a:r>
          </a:p>
        </p:txBody>
      </p:sp>
      <p:sp>
        <p:nvSpPr>
          <p:cNvPr id="6" name="Footer Placeholder 2">
            <a:extLst>
              <a:ext uri="{FF2B5EF4-FFF2-40B4-BE49-F238E27FC236}">
                <a16:creationId xmlns:a16="http://schemas.microsoft.com/office/drawing/2014/main" id="{FE0768E2-E17B-8F9E-F396-654C0CE5C811}"/>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8" name="Slide Number Placeholder 3">
            <a:extLst>
              <a:ext uri="{FF2B5EF4-FFF2-40B4-BE49-F238E27FC236}">
                <a16:creationId xmlns:a16="http://schemas.microsoft.com/office/drawing/2014/main" id="{C49E7D59-E9D3-DA10-25A6-BBDD8B19C21A}"/>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67</a:t>
            </a:fld>
            <a:endParaRPr lang="en-GB" sz="900" b="1" dirty="0"/>
          </a:p>
        </p:txBody>
      </p:sp>
    </p:spTree>
    <p:extLst>
      <p:ext uri="{BB962C8B-B14F-4D97-AF65-F5344CB8AC3E}">
        <p14:creationId xmlns:p14="http://schemas.microsoft.com/office/powerpoint/2010/main" val="201767738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47BECC-7756-FD84-F44B-02BD5267BE2B}"/>
              </a:ext>
            </a:extLst>
          </p:cNvPr>
          <p:cNvSpPr>
            <a:spLocks noGrp="1"/>
          </p:cNvSpPr>
          <p:nvPr>
            <p:ph type="title"/>
          </p:nvPr>
        </p:nvSpPr>
        <p:spPr/>
        <p:txBody>
          <a:bodyPr anchor="ctr">
            <a:normAutofit/>
          </a:bodyPr>
          <a:lstStyle/>
          <a:p>
            <a:pPr>
              <a:lnSpc>
                <a:spcPct val="120000"/>
              </a:lnSpc>
            </a:pPr>
            <a:r>
              <a:rPr lang="en-GB" sz="3200" b="1" dirty="0"/>
              <a:t>Group activity</a:t>
            </a:r>
          </a:p>
        </p:txBody>
      </p:sp>
      <p:sp>
        <p:nvSpPr>
          <p:cNvPr id="3" name="Content Placeholder 2">
            <a:extLst>
              <a:ext uri="{FF2B5EF4-FFF2-40B4-BE49-F238E27FC236}">
                <a16:creationId xmlns:a16="http://schemas.microsoft.com/office/drawing/2014/main" id="{C4C3A4BD-83C6-E130-2583-6F3896DC679C}"/>
              </a:ext>
            </a:extLst>
          </p:cNvPr>
          <p:cNvSpPr>
            <a:spLocks noGrp="1"/>
          </p:cNvSpPr>
          <p:nvPr>
            <p:ph idx="1"/>
          </p:nvPr>
        </p:nvSpPr>
        <p:spPr/>
        <p:txBody>
          <a:bodyPr anchor="t">
            <a:normAutofit/>
          </a:bodyPr>
          <a:lstStyle/>
          <a:p>
            <a:pPr marL="0" indent="0">
              <a:lnSpc>
                <a:spcPct val="120000"/>
              </a:lnSpc>
              <a:buNone/>
            </a:pPr>
            <a:r>
              <a:rPr lang="en-GB" sz="2400" dirty="0"/>
              <a:t>As a group, identify: </a:t>
            </a:r>
          </a:p>
          <a:p>
            <a:pPr>
              <a:lnSpc>
                <a:spcPct val="120000"/>
              </a:lnSpc>
            </a:pPr>
            <a:r>
              <a:rPr lang="en-GB" sz="2400" dirty="0"/>
              <a:t>missing elements</a:t>
            </a:r>
            <a:endParaRPr lang="en-GB" dirty="0"/>
          </a:p>
          <a:p>
            <a:pPr>
              <a:lnSpc>
                <a:spcPct val="120000"/>
              </a:lnSpc>
            </a:pPr>
            <a:r>
              <a:rPr lang="en-GB" dirty="0"/>
              <a:t>m</a:t>
            </a:r>
            <a:r>
              <a:rPr lang="en-GB" sz="2400" dirty="0"/>
              <a:t>isconceptions</a:t>
            </a:r>
          </a:p>
          <a:p>
            <a:pPr>
              <a:lnSpc>
                <a:spcPct val="120000"/>
              </a:lnSpc>
            </a:pPr>
            <a:r>
              <a:rPr lang="en-GB" sz="2400" dirty="0"/>
              <a:t>dependencies </a:t>
            </a:r>
          </a:p>
          <a:p>
            <a:pPr>
              <a:lnSpc>
                <a:spcPct val="120000"/>
              </a:lnSpc>
            </a:pPr>
            <a:r>
              <a:rPr lang="en-GB" dirty="0"/>
              <a:t>e</a:t>
            </a:r>
            <a:r>
              <a:rPr lang="en-GB" sz="2400" dirty="0"/>
              <a:t>rrors.</a:t>
            </a:r>
          </a:p>
          <a:p>
            <a:pPr marL="0" indent="0">
              <a:lnSpc>
                <a:spcPct val="120000"/>
              </a:lnSpc>
              <a:buNone/>
            </a:pPr>
            <a:endParaRPr lang="en-GB" sz="2400" dirty="0"/>
          </a:p>
          <a:p>
            <a:pPr marL="0" indent="0">
              <a:lnSpc>
                <a:spcPct val="120000"/>
              </a:lnSpc>
              <a:buNone/>
            </a:pPr>
            <a:r>
              <a:rPr lang="en-GB" dirty="0"/>
              <a:t>Then </a:t>
            </a:r>
            <a:r>
              <a:rPr lang="en-GB" sz="2400" dirty="0"/>
              <a:t>agree the final Gantt chart. </a:t>
            </a:r>
          </a:p>
        </p:txBody>
      </p:sp>
      <p:sp>
        <p:nvSpPr>
          <p:cNvPr id="4" name="Footer Placeholder 2">
            <a:extLst>
              <a:ext uri="{FF2B5EF4-FFF2-40B4-BE49-F238E27FC236}">
                <a16:creationId xmlns:a16="http://schemas.microsoft.com/office/drawing/2014/main" id="{F73E3075-E509-BA58-BF04-6D7C9C4AE9E6}"/>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FB81FDC6-D997-7E50-23F7-C3629810DE3D}"/>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68</a:t>
            </a:fld>
            <a:endParaRPr lang="en-GB" sz="900" b="1" dirty="0"/>
          </a:p>
        </p:txBody>
      </p:sp>
    </p:spTree>
    <p:extLst>
      <p:ext uri="{BB962C8B-B14F-4D97-AF65-F5344CB8AC3E}">
        <p14:creationId xmlns:p14="http://schemas.microsoft.com/office/powerpoint/2010/main" val="345905669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2A4C9-7546-8622-6A0E-32A56F4BD19C}"/>
              </a:ext>
            </a:extLst>
          </p:cNvPr>
          <p:cNvSpPr>
            <a:spLocks noGrp="1"/>
          </p:cNvSpPr>
          <p:nvPr>
            <p:ph type="title"/>
          </p:nvPr>
        </p:nvSpPr>
        <p:spPr/>
        <p:txBody>
          <a:bodyPr anchor="ctr">
            <a:normAutofit/>
          </a:bodyPr>
          <a:lstStyle/>
          <a:p>
            <a:pPr>
              <a:lnSpc>
                <a:spcPct val="120000"/>
              </a:lnSpc>
            </a:pPr>
            <a:r>
              <a:rPr lang="en-US" sz="3200" b="1" dirty="0">
                <a:cs typeface="Arial"/>
              </a:rPr>
              <a:t>Independent activity</a:t>
            </a:r>
          </a:p>
        </p:txBody>
      </p:sp>
      <p:sp>
        <p:nvSpPr>
          <p:cNvPr id="3" name="Content Placeholder 2">
            <a:extLst>
              <a:ext uri="{FF2B5EF4-FFF2-40B4-BE49-F238E27FC236}">
                <a16:creationId xmlns:a16="http://schemas.microsoft.com/office/drawing/2014/main" id="{350BD070-B1D0-0B8B-DCF7-6F696F269CD1}"/>
              </a:ext>
            </a:extLst>
          </p:cNvPr>
          <p:cNvSpPr>
            <a:spLocks noGrp="1"/>
          </p:cNvSpPr>
          <p:nvPr>
            <p:ph idx="1"/>
          </p:nvPr>
        </p:nvSpPr>
        <p:spPr/>
        <p:txBody>
          <a:bodyPr anchor="t">
            <a:normAutofit/>
          </a:bodyPr>
          <a:lstStyle/>
          <a:p>
            <a:pPr>
              <a:lnSpc>
                <a:spcPct val="120000"/>
              </a:lnSpc>
            </a:pPr>
            <a:r>
              <a:rPr lang="en-GB" sz="2400" dirty="0"/>
              <a:t>Create an electronic version of the Gantt chart. </a:t>
            </a:r>
          </a:p>
          <a:p>
            <a:pPr>
              <a:lnSpc>
                <a:spcPct val="120000"/>
              </a:lnSpc>
            </a:pPr>
            <a:r>
              <a:rPr lang="en-GB" sz="2400" dirty="0"/>
              <a:t>Export the Gantt chart as a pdf and email it to the client (the teacher). </a:t>
            </a:r>
            <a:endParaRPr lang="en-US" sz="2400" dirty="0"/>
          </a:p>
        </p:txBody>
      </p:sp>
      <p:sp>
        <p:nvSpPr>
          <p:cNvPr id="4" name="Footer Placeholder 2">
            <a:extLst>
              <a:ext uri="{FF2B5EF4-FFF2-40B4-BE49-F238E27FC236}">
                <a16:creationId xmlns:a16="http://schemas.microsoft.com/office/drawing/2014/main" id="{6E583F99-24BB-84FD-AD6E-CF7FF3AE85BD}"/>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266F6E07-0AE8-5B95-2703-756033B62482}"/>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69</a:t>
            </a:fld>
            <a:endParaRPr lang="en-GB" sz="900" b="1" dirty="0"/>
          </a:p>
        </p:txBody>
      </p:sp>
    </p:spTree>
    <p:extLst>
      <p:ext uri="{BB962C8B-B14F-4D97-AF65-F5344CB8AC3E}">
        <p14:creationId xmlns:p14="http://schemas.microsoft.com/office/powerpoint/2010/main" val="28522301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ctrTitle"/>
          </p:nvPr>
        </p:nvSpPr>
        <p:spPr/>
        <p:txBody>
          <a:bodyPr>
            <a:normAutofit/>
          </a:bodyPr>
          <a:lstStyle/>
          <a:p>
            <a:r>
              <a:rPr lang="en-US" b="1" dirty="0"/>
              <a:t>What a good client brief looks like</a:t>
            </a:r>
          </a:p>
        </p:txBody>
      </p:sp>
      <p:sp>
        <p:nvSpPr>
          <p:cNvPr id="3" name="Content Placeholder"/>
          <p:cNvSpPr>
            <a:spLocks noGrp="1"/>
          </p:cNvSpPr>
          <p:nvPr>
            <p:ph idx="1"/>
          </p:nvPr>
        </p:nvSpPr>
        <p:spPr/>
        <p:txBody>
          <a:bodyPr/>
          <a:lstStyle/>
          <a:p>
            <a:r>
              <a:rPr lang="en-GB" dirty="0"/>
              <a:t>Look at the Annotated case study 1 client brief.</a:t>
            </a:r>
          </a:p>
          <a:p>
            <a:r>
              <a:rPr lang="en-GB" dirty="0"/>
              <a:t>Note the distinguishing components.</a:t>
            </a:r>
            <a:endParaRPr lang="en-US" dirty="0"/>
          </a:p>
        </p:txBody>
      </p:sp>
    </p:spTree>
    <p:extLst>
      <p:ext uri="{BB962C8B-B14F-4D97-AF65-F5344CB8AC3E}">
        <p14:creationId xmlns:p14="http://schemas.microsoft.com/office/powerpoint/2010/main" val="374078213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7CD747-B080-8FBB-0FD0-0AB672C7FA42}"/>
              </a:ext>
            </a:extLst>
          </p:cNvPr>
          <p:cNvSpPr>
            <a:spLocks noGrp="1"/>
          </p:cNvSpPr>
          <p:nvPr>
            <p:ph type="title"/>
          </p:nvPr>
        </p:nvSpPr>
        <p:spPr/>
        <p:txBody>
          <a:bodyPr anchor="ctr">
            <a:normAutofit/>
          </a:bodyPr>
          <a:lstStyle/>
          <a:p>
            <a:pPr>
              <a:lnSpc>
                <a:spcPct val="120000"/>
              </a:lnSpc>
            </a:pPr>
            <a:r>
              <a:rPr lang="en-US" sz="3200" b="1" dirty="0">
                <a:cs typeface="Arial"/>
              </a:rPr>
              <a:t>Summary</a:t>
            </a:r>
            <a:endParaRPr lang="en-US" sz="3200" dirty="0"/>
          </a:p>
        </p:txBody>
      </p:sp>
      <p:sp>
        <p:nvSpPr>
          <p:cNvPr id="3" name="Content Placeholder 2">
            <a:extLst>
              <a:ext uri="{FF2B5EF4-FFF2-40B4-BE49-F238E27FC236}">
                <a16:creationId xmlns:a16="http://schemas.microsoft.com/office/drawing/2014/main" id="{5E4A0AD4-7378-6DAF-2C49-D4D79D754CFB}"/>
              </a:ext>
            </a:extLst>
          </p:cNvPr>
          <p:cNvSpPr>
            <a:spLocks noGrp="1"/>
          </p:cNvSpPr>
          <p:nvPr>
            <p:ph idx="1"/>
          </p:nvPr>
        </p:nvSpPr>
        <p:spPr/>
        <p:txBody>
          <a:bodyPr anchor="t">
            <a:normAutofit/>
          </a:bodyPr>
          <a:lstStyle/>
          <a:p>
            <a:pPr marL="0" indent="0">
              <a:lnSpc>
                <a:spcPct val="120000"/>
              </a:lnSpc>
              <a:buNone/>
            </a:pPr>
            <a:r>
              <a:rPr lang="en-US" sz="2400" dirty="0"/>
              <a:t>Recap of key concepts from the lesson.</a:t>
            </a:r>
          </a:p>
          <a:p>
            <a:pPr marL="0" indent="0">
              <a:lnSpc>
                <a:spcPct val="120000"/>
              </a:lnSpc>
              <a:buNone/>
            </a:pPr>
            <a:endParaRPr lang="en-US" sz="2400" dirty="0"/>
          </a:p>
        </p:txBody>
      </p:sp>
      <p:sp>
        <p:nvSpPr>
          <p:cNvPr id="4" name="Footer Placeholder 2">
            <a:extLst>
              <a:ext uri="{FF2B5EF4-FFF2-40B4-BE49-F238E27FC236}">
                <a16:creationId xmlns:a16="http://schemas.microsoft.com/office/drawing/2014/main" id="{58CDECC1-778D-C0A8-0D12-33310721436C}"/>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60CB83EA-47A7-DEF1-CB5E-0DF9FD57B5CC}"/>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70</a:t>
            </a:fld>
            <a:endParaRPr lang="en-GB" sz="900" b="1" dirty="0"/>
          </a:p>
        </p:txBody>
      </p:sp>
    </p:spTree>
    <p:extLst>
      <p:ext uri="{BB962C8B-B14F-4D97-AF65-F5344CB8AC3E}">
        <p14:creationId xmlns:p14="http://schemas.microsoft.com/office/powerpoint/2010/main" val="40932765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sz="9000" dirty="0">
                <a:cs typeface="Arial" panose="020B0604020202020204" pitchFamily="34" charset="0"/>
              </a:rPr>
              <a:t>07</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normAutofit/>
          </a:bodyPr>
          <a:lstStyle/>
          <a:p>
            <a:pPr>
              <a:lnSpc>
                <a:spcPct val="120000"/>
              </a:lnSpc>
            </a:pPr>
            <a:r>
              <a:rPr lang="en-US" sz="4000" b="0" dirty="0">
                <a:latin typeface="Arial" panose="020B0604020202020204" pitchFamily="34" charset="0"/>
                <a:cs typeface="Arial" panose="020B0604020202020204" pitchFamily="34" charset="0"/>
              </a:rPr>
              <a:t>Abstraction</a:t>
            </a:r>
          </a:p>
        </p:txBody>
      </p:sp>
    </p:spTree>
    <p:extLst>
      <p:ext uri="{BB962C8B-B14F-4D97-AF65-F5344CB8AC3E}">
        <p14:creationId xmlns:p14="http://schemas.microsoft.com/office/powerpoint/2010/main" val="208043714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F63C93-C698-6CD1-DC83-9275E41BBE1E}"/>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62EA5707-63F2-101C-9C21-A3302F5C9635}"/>
              </a:ext>
            </a:extLst>
          </p:cNvPr>
          <p:cNvSpPr>
            <a:spLocks noGrp="1"/>
          </p:cNvSpPr>
          <p:nvPr>
            <p:ph type="title"/>
          </p:nvPr>
        </p:nvSpPr>
        <p:spPr/>
        <p:txBody>
          <a:bodyPr anchor="ctr">
            <a:normAutofit/>
          </a:bodyPr>
          <a:lstStyle/>
          <a:p>
            <a:pPr>
              <a:lnSpc>
                <a:spcPct val="120000"/>
              </a:lnSpc>
            </a:pPr>
            <a:r>
              <a:rPr lang="en-GB" sz="3200" b="1" dirty="0"/>
              <a:t>Abstraction</a:t>
            </a:r>
            <a:endParaRPr sz="3200" b="1" dirty="0"/>
          </a:p>
        </p:txBody>
      </p:sp>
      <p:sp>
        <p:nvSpPr>
          <p:cNvPr id="3" name="Content Placeholder">
            <a:extLst>
              <a:ext uri="{FF2B5EF4-FFF2-40B4-BE49-F238E27FC236}">
                <a16:creationId xmlns:a16="http://schemas.microsoft.com/office/drawing/2014/main" id="{60BCEFE1-ED04-592B-581C-1DF1FCF37815}"/>
              </a:ext>
            </a:extLst>
          </p:cNvPr>
          <p:cNvSpPr>
            <a:spLocks noGrp="1"/>
          </p:cNvSpPr>
          <p:nvPr>
            <p:ph idx="1"/>
          </p:nvPr>
        </p:nvSpPr>
        <p:spPr/>
        <p:txBody>
          <a:bodyPr vert="horz" lIns="91440" tIns="45720" rIns="91440" bIns="45720" rtlCol="0" anchor="t">
            <a:normAutofit/>
          </a:bodyPr>
          <a:lstStyle/>
          <a:p>
            <a:pPr marL="0" lvl="0" indent="0">
              <a:lnSpc>
                <a:spcPct val="120000"/>
              </a:lnSpc>
              <a:buNone/>
            </a:pPr>
            <a:r>
              <a:rPr lang="en-US" sz="2400" dirty="0"/>
              <a:t>By the end of this session, you will be able to:</a:t>
            </a:r>
          </a:p>
          <a:p>
            <a:pPr>
              <a:lnSpc>
                <a:spcPct val="120000"/>
              </a:lnSpc>
            </a:pPr>
            <a:r>
              <a:rPr lang="en-US" sz="2400" dirty="0"/>
              <a:t>define abstraction </a:t>
            </a:r>
          </a:p>
          <a:p>
            <a:pPr>
              <a:lnSpc>
                <a:spcPct val="120000"/>
              </a:lnSpc>
            </a:pPr>
            <a:r>
              <a:rPr lang="en-US" sz="2400" dirty="0"/>
              <a:t>create various abstractions for a project.</a:t>
            </a:r>
            <a:endParaRPr lang="en-US" sz="2400" dirty="0">
              <a:highlight>
                <a:srgbClr val="FFFF00"/>
              </a:highlight>
              <a:cs typeface="Arial"/>
            </a:endParaRPr>
          </a:p>
        </p:txBody>
      </p:sp>
      <p:sp>
        <p:nvSpPr>
          <p:cNvPr id="4" name="Footer Placeholder 2">
            <a:extLst>
              <a:ext uri="{FF2B5EF4-FFF2-40B4-BE49-F238E27FC236}">
                <a16:creationId xmlns:a16="http://schemas.microsoft.com/office/drawing/2014/main" id="{11DBC091-6650-8761-2113-86A10B96B534}"/>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1B3CD35B-32D3-CDC2-52D9-58DCDAB31758}"/>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72</a:t>
            </a:fld>
            <a:endParaRPr lang="en-GB" sz="900" b="1" dirty="0"/>
          </a:p>
        </p:txBody>
      </p:sp>
    </p:spTree>
    <p:extLst>
      <p:ext uri="{BB962C8B-B14F-4D97-AF65-F5344CB8AC3E}">
        <p14:creationId xmlns:p14="http://schemas.microsoft.com/office/powerpoint/2010/main" val="393922205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298474-C838-7AEE-A48B-CA628A39E93F}"/>
              </a:ext>
            </a:extLst>
          </p:cNvPr>
          <p:cNvSpPr>
            <a:spLocks noGrp="1"/>
          </p:cNvSpPr>
          <p:nvPr>
            <p:ph type="title"/>
          </p:nvPr>
        </p:nvSpPr>
        <p:spPr/>
        <p:txBody>
          <a:bodyPr anchor="ctr">
            <a:normAutofit/>
          </a:bodyPr>
          <a:lstStyle/>
          <a:p>
            <a:pPr>
              <a:lnSpc>
                <a:spcPct val="120000"/>
              </a:lnSpc>
            </a:pPr>
            <a:r>
              <a:rPr lang="en-US" sz="3200" b="1" dirty="0">
                <a:cs typeface="Arial"/>
              </a:rPr>
              <a:t>Group activity</a:t>
            </a:r>
            <a:endParaRPr lang="en-US" sz="3200" dirty="0">
              <a:cs typeface="Arial"/>
            </a:endParaRPr>
          </a:p>
        </p:txBody>
      </p:sp>
      <p:sp>
        <p:nvSpPr>
          <p:cNvPr id="3" name="Content Placeholder 2">
            <a:extLst>
              <a:ext uri="{FF2B5EF4-FFF2-40B4-BE49-F238E27FC236}">
                <a16:creationId xmlns:a16="http://schemas.microsoft.com/office/drawing/2014/main" id="{23648A51-4186-E796-68A3-FCC3D3F49C89}"/>
              </a:ext>
            </a:extLst>
          </p:cNvPr>
          <p:cNvSpPr>
            <a:spLocks noGrp="1"/>
          </p:cNvSpPr>
          <p:nvPr>
            <p:ph idx="1"/>
          </p:nvPr>
        </p:nvSpPr>
        <p:spPr>
          <a:xfrm>
            <a:off x="838200" y="1825625"/>
            <a:ext cx="8255000" cy="4351338"/>
          </a:xfrm>
        </p:spPr>
        <p:txBody>
          <a:bodyPr anchor="t">
            <a:normAutofit/>
          </a:bodyPr>
          <a:lstStyle/>
          <a:p>
            <a:pPr>
              <a:lnSpc>
                <a:spcPct val="120000"/>
              </a:lnSpc>
            </a:pPr>
            <a:r>
              <a:rPr lang="en-GB" sz="2400" dirty="0"/>
              <a:t>Review the Example abstraction for a software project, identifying key features. </a:t>
            </a:r>
          </a:p>
          <a:p>
            <a:pPr>
              <a:lnSpc>
                <a:spcPct val="120000"/>
              </a:lnSpc>
            </a:pPr>
            <a:r>
              <a:rPr lang="en-GB" sz="2400" dirty="0"/>
              <a:t>Share your findings with the class.</a:t>
            </a:r>
            <a:endParaRPr lang="en-US" sz="2400" dirty="0"/>
          </a:p>
        </p:txBody>
      </p:sp>
      <p:sp>
        <p:nvSpPr>
          <p:cNvPr id="4" name="Footer Placeholder 2">
            <a:extLst>
              <a:ext uri="{FF2B5EF4-FFF2-40B4-BE49-F238E27FC236}">
                <a16:creationId xmlns:a16="http://schemas.microsoft.com/office/drawing/2014/main" id="{A78F316B-9BF3-1FD7-0C67-21D1A0653818}"/>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B2ECF855-F254-92D0-6AEC-AA926C3AE23B}"/>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73</a:t>
            </a:fld>
            <a:endParaRPr lang="en-GB" sz="900" b="1" dirty="0"/>
          </a:p>
        </p:txBody>
      </p:sp>
    </p:spTree>
    <p:extLst>
      <p:ext uri="{BB962C8B-B14F-4D97-AF65-F5344CB8AC3E}">
        <p14:creationId xmlns:p14="http://schemas.microsoft.com/office/powerpoint/2010/main" val="204467810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A7374-EE4E-0E5E-D56F-91B46670C8B8}"/>
              </a:ext>
            </a:extLst>
          </p:cNvPr>
          <p:cNvSpPr>
            <a:spLocks noGrp="1"/>
          </p:cNvSpPr>
          <p:nvPr>
            <p:ph type="title"/>
          </p:nvPr>
        </p:nvSpPr>
        <p:spPr/>
        <p:txBody>
          <a:bodyPr anchor="ctr">
            <a:normAutofit/>
          </a:bodyPr>
          <a:lstStyle/>
          <a:p>
            <a:pPr>
              <a:lnSpc>
                <a:spcPct val="120000"/>
              </a:lnSpc>
            </a:pPr>
            <a:r>
              <a:rPr lang="en-GB" sz="3200" b="1" dirty="0"/>
              <a:t>Feedback</a:t>
            </a:r>
          </a:p>
        </p:txBody>
      </p:sp>
      <p:sp>
        <p:nvSpPr>
          <p:cNvPr id="3" name="Content Placeholder 2">
            <a:extLst>
              <a:ext uri="{FF2B5EF4-FFF2-40B4-BE49-F238E27FC236}">
                <a16:creationId xmlns:a16="http://schemas.microsoft.com/office/drawing/2014/main" id="{0BAF1B90-DC63-7BF4-C711-DF8828B145B5}"/>
              </a:ext>
            </a:extLst>
          </p:cNvPr>
          <p:cNvSpPr>
            <a:spLocks noGrp="1"/>
          </p:cNvSpPr>
          <p:nvPr>
            <p:ph idx="1"/>
          </p:nvPr>
        </p:nvSpPr>
        <p:spPr/>
        <p:txBody>
          <a:bodyPr anchor="t">
            <a:normAutofit/>
          </a:bodyPr>
          <a:lstStyle/>
          <a:p>
            <a:pPr marL="0" indent="0">
              <a:lnSpc>
                <a:spcPct val="120000"/>
              </a:lnSpc>
              <a:buNone/>
            </a:pPr>
            <a:r>
              <a:rPr lang="en-GB" sz="2400" dirty="0"/>
              <a:t>Each group will provide a comment on the previous activity.</a:t>
            </a:r>
          </a:p>
        </p:txBody>
      </p:sp>
      <p:sp>
        <p:nvSpPr>
          <p:cNvPr id="4" name="Footer Placeholder 2">
            <a:extLst>
              <a:ext uri="{FF2B5EF4-FFF2-40B4-BE49-F238E27FC236}">
                <a16:creationId xmlns:a16="http://schemas.microsoft.com/office/drawing/2014/main" id="{3296BB41-B986-2F36-7938-BFFC4AAA673E}"/>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E45F3D6D-BBC6-BC30-308A-51998E2207F5}"/>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74</a:t>
            </a:fld>
            <a:endParaRPr lang="en-GB" sz="900" b="1" dirty="0"/>
          </a:p>
        </p:txBody>
      </p:sp>
    </p:spTree>
    <p:extLst>
      <p:ext uri="{BB962C8B-B14F-4D97-AF65-F5344CB8AC3E}">
        <p14:creationId xmlns:p14="http://schemas.microsoft.com/office/powerpoint/2010/main" val="15945491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6A472-A44A-554A-B0BF-9121F6F8020B}"/>
              </a:ext>
            </a:extLst>
          </p:cNvPr>
          <p:cNvSpPr>
            <a:spLocks noGrp="1"/>
          </p:cNvSpPr>
          <p:nvPr>
            <p:ph type="title"/>
          </p:nvPr>
        </p:nvSpPr>
        <p:spPr/>
        <p:txBody>
          <a:bodyPr anchor="ctr">
            <a:normAutofit/>
          </a:bodyPr>
          <a:lstStyle/>
          <a:p>
            <a:pPr>
              <a:lnSpc>
                <a:spcPct val="120000"/>
              </a:lnSpc>
            </a:pPr>
            <a:r>
              <a:rPr lang="en-GB" sz="3200" b="1" dirty="0">
                <a:cs typeface="Arial"/>
              </a:rPr>
              <a:t>Pair activity</a:t>
            </a:r>
            <a:endParaRPr lang="en-GB" sz="3200" dirty="0"/>
          </a:p>
        </p:txBody>
      </p:sp>
      <p:sp>
        <p:nvSpPr>
          <p:cNvPr id="3" name="Content Placeholder 2">
            <a:extLst>
              <a:ext uri="{FF2B5EF4-FFF2-40B4-BE49-F238E27FC236}">
                <a16:creationId xmlns:a16="http://schemas.microsoft.com/office/drawing/2014/main" id="{880CAF79-8587-8651-A1B4-6C8DE980434C}"/>
              </a:ext>
            </a:extLst>
          </p:cNvPr>
          <p:cNvSpPr>
            <a:spLocks noGrp="1"/>
          </p:cNvSpPr>
          <p:nvPr>
            <p:ph idx="1"/>
          </p:nvPr>
        </p:nvSpPr>
        <p:spPr>
          <a:xfrm>
            <a:off x="838200" y="1825625"/>
            <a:ext cx="9410700" cy="4351338"/>
          </a:xfrm>
        </p:spPr>
        <p:txBody>
          <a:bodyPr anchor="t">
            <a:normAutofit/>
          </a:bodyPr>
          <a:lstStyle/>
          <a:p>
            <a:pPr>
              <a:lnSpc>
                <a:spcPct val="120000"/>
              </a:lnSpc>
            </a:pPr>
            <a:r>
              <a:rPr lang="en-GB" sz="2400" dirty="0"/>
              <a:t>Discuss and break down a single user feature from the case study into abstract concepts. </a:t>
            </a:r>
          </a:p>
          <a:p>
            <a:pPr>
              <a:lnSpc>
                <a:spcPct val="120000"/>
              </a:lnSpc>
            </a:pPr>
            <a:r>
              <a:rPr lang="en-GB" sz="2400" dirty="0"/>
              <a:t>Explain this method of communicating these ideas to the development team. </a:t>
            </a:r>
          </a:p>
        </p:txBody>
      </p:sp>
      <p:sp>
        <p:nvSpPr>
          <p:cNvPr id="4" name="Footer Placeholder 2">
            <a:extLst>
              <a:ext uri="{FF2B5EF4-FFF2-40B4-BE49-F238E27FC236}">
                <a16:creationId xmlns:a16="http://schemas.microsoft.com/office/drawing/2014/main" id="{0C2C9B22-2CEF-1B2B-C38B-F7DE25B692E6}"/>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1869E1A9-B31B-0731-F0B6-47FE0DCC624D}"/>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75</a:t>
            </a:fld>
            <a:endParaRPr lang="en-GB" sz="900" b="1" dirty="0"/>
          </a:p>
        </p:txBody>
      </p:sp>
    </p:spTree>
    <p:extLst>
      <p:ext uri="{BB962C8B-B14F-4D97-AF65-F5344CB8AC3E}">
        <p14:creationId xmlns:p14="http://schemas.microsoft.com/office/powerpoint/2010/main" val="221506511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2A4C9-7546-8622-6A0E-32A56F4BD19C}"/>
              </a:ext>
            </a:extLst>
          </p:cNvPr>
          <p:cNvSpPr>
            <a:spLocks noGrp="1"/>
          </p:cNvSpPr>
          <p:nvPr>
            <p:ph type="title"/>
          </p:nvPr>
        </p:nvSpPr>
        <p:spPr/>
        <p:txBody>
          <a:bodyPr anchor="ctr">
            <a:normAutofit/>
          </a:bodyPr>
          <a:lstStyle/>
          <a:p>
            <a:pPr>
              <a:lnSpc>
                <a:spcPct val="120000"/>
              </a:lnSpc>
            </a:pPr>
            <a:r>
              <a:rPr lang="en-US" sz="3200" b="1" dirty="0">
                <a:cs typeface="Arial"/>
              </a:rPr>
              <a:t>Independent activity</a:t>
            </a:r>
          </a:p>
        </p:txBody>
      </p:sp>
      <p:sp>
        <p:nvSpPr>
          <p:cNvPr id="3" name="Content Placeholder 2">
            <a:extLst>
              <a:ext uri="{FF2B5EF4-FFF2-40B4-BE49-F238E27FC236}">
                <a16:creationId xmlns:a16="http://schemas.microsoft.com/office/drawing/2014/main" id="{350BD070-B1D0-0B8B-DCF7-6F696F269CD1}"/>
              </a:ext>
            </a:extLst>
          </p:cNvPr>
          <p:cNvSpPr>
            <a:spLocks noGrp="1"/>
          </p:cNvSpPr>
          <p:nvPr>
            <p:ph idx="1"/>
          </p:nvPr>
        </p:nvSpPr>
        <p:spPr/>
        <p:txBody>
          <a:bodyPr anchor="t">
            <a:normAutofit/>
          </a:bodyPr>
          <a:lstStyle/>
          <a:p>
            <a:pPr marL="0" indent="0">
              <a:lnSpc>
                <a:spcPct val="120000"/>
              </a:lnSpc>
              <a:buNone/>
            </a:pPr>
            <a:r>
              <a:rPr lang="en-GB" sz="2400" dirty="0"/>
              <a:t>Document the user feature by creating a user interaction flow diagram. </a:t>
            </a:r>
            <a:endParaRPr lang="en-US" sz="2400" dirty="0"/>
          </a:p>
        </p:txBody>
      </p:sp>
      <p:sp>
        <p:nvSpPr>
          <p:cNvPr id="4" name="Footer Placeholder 2">
            <a:extLst>
              <a:ext uri="{FF2B5EF4-FFF2-40B4-BE49-F238E27FC236}">
                <a16:creationId xmlns:a16="http://schemas.microsoft.com/office/drawing/2014/main" id="{1DA0B02F-F17F-6FCF-EF36-721B766C35E2}"/>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656C5D96-961A-903C-5EDA-E85139E2B6ED}"/>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76</a:t>
            </a:fld>
            <a:endParaRPr lang="en-GB" sz="900" b="1" dirty="0"/>
          </a:p>
        </p:txBody>
      </p:sp>
    </p:spTree>
    <p:extLst>
      <p:ext uri="{BB962C8B-B14F-4D97-AF65-F5344CB8AC3E}">
        <p14:creationId xmlns:p14="http://schemas.microsoft.com/office/powerpoint/2010/main" val="91238934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2A4C9-7546-8622-6A0E-32A56F4BD19C}"/>
              </a:ext>
            </a:extLst>
          </p:cNvPr>
          <p:cNvSpPr>
            <a:spLocks noGrp="1"/>
          </p:cNvSpPr>
          <p:nvPr>
            <p:ph type="title"/>
          </p:nvPr>
        </p:nvSpPr>
        <p:spPr/>
        <p:txBody>
          <a:bodyPr anchor="ctr">
            <a:normAutofit/>
          </a:bodyPr>
          <a:lstStyle/>
          <a:p>
            <a:pPr>
              <a:lnSpc>
                <a:spcPct val="120000"/>
              </a:lnSpc>
            </a:pPr>
            <a:r>
              <a:rPr lang="en-US" b="1" dirty="0">
                <a:cs typeface="Arial"/>
              </a:rPr>
              <a:t>P</a:t>
            </a:r>
            <a:r>
              <a:rPr lang="en-US" sz="3200" b="1" dirty="0">
                <a:cs typeface="Arial"/>
              </a:rPr>
              <a:t>air activity</a:t>
            </a:r>
          </a:p>
        </p:txBody>
      </p:sp>
      <p:sp>
        <p:nvSpPr>
          <p:cNvPr id="3" name="Content Placeholder 2">
            <a:extLst>
              <a:ext uri="{FF2B5EF4-FFF2-40B4-BE49-F238E27FC236}">
                <a16:creationId xmlns:a16="http://schemas.microsoft.com/office/drawing/2014/main" id="{350BD070-B1D0-0B8B-DCF7-6F696F269CD1}"/>
              </a:ext>
            </a:extLst>
          </p:cNvPr>
          <p:cNvSpPr>
            <a:spLocks noGrp="1"/>
          </p:cNvSpPr>
          <p:nvPr>
            <p:ph idx="1"/>
          </p:nvPr>
        </p:nvSpPr>
        <p:spPr/>
        <p:txBody>
          <a:bodyPr anchor="t">
            <a:normAutofit/>
          </a:bodyPr>
          <a:lstStyle/>
          <a:p>
            <a:pPr marL="0" indent="0">
              <a:lnSpc>
                <a:spcPct val="120000"/>
              </a:lnSpc>
              <a:buNone/>
            </a:pPr>
            <a:r>
              <a:rPr lang="en-GB" sz="2400" dirty="0"/>
              <a:t>Peer-review a user interaction flow diagram by:</a:t>
            </a:r>
          </a:p>
          <a:p>
            <a:pPr>
              <a:lnSpc>
                <a:spcPct val="120000"/>
              </a:lnSpc>
            </a:pPr>
            <a:r>
              <a:rPr lang="en-GB" dirty="0"/>
              <a:t>i</a:t>
            </a:r>
            <a:r>
              <a:rPr lang="en-GB" sz="2400" dirty="0"/>
              <a:t>dentifying two areas of good practice </a:t>
            </a:r>
          </a:p>
          <a:p>
            <a:pPr>
              <a:lnSpc>
                <a:spcPct val="120000"/>
              </a:lnSpc>
            </a:pPr>
            <a:r>
              <a:rPr lang="en-GB" dirty="0"/>
              <a:t>identifying </a:t>
            </a:r>
            <a:r>
              <a:rPr lang="en-GB" sz="2400" dirty="0"/>
              <a:t>two areas for improvement</a:t>
            </a:r>
          </a:p>
          <a:p>
            <a:pPr>
              <a:lnSpc>
                <a:spcPct val="120000"/>
              </a:lnSpc>
            </a:pPr>
            <a:r>
              <a:rPr lang="en-GB" dirty="0"/>
              <a:t>p</a:t>
            </a:r>
            <a:r>
              <a:rPr lang="en-GB" sz="2400" dirty="0"/>
              <a:t>roviding verbal or written feedback. </a:t>
            </a:r>
            <a:endParaRPr lang="en-US" sz="2400" dirty="0"/>
          </a:p>
        </p:txBody>
      </p:sp>
      <p:sp>
        <p:nvSpPr>
          <p:cNvPr id="4" name="Footer Placeholder 2">
            <a:extLst>
              <a:ext uri="{FF2B5EF4-FFF2-40B4-BE49-F238E27FC236}">
                <a16:creationId xmlns:a16="http://schemas.microsoft.com/office/drawing/2014/main" id="{3C4C76BD-A9D9-CD1B-860C-046FF24FEA1F}"/>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E29F1EAD-6695-C52F-436E-1FECDDA0AC10}"/>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77</a:t>
            </a:fld>
            <a:endParaRPr lang="en-GB" sz="900" b="1" dirty="0"/>
          </a:p>
        </p:txBody>
      </p:sp>
    </p:spTree>
    <p:extLst>
      <p:ext uri="{BB962C8B-B14F-4D97-AF65-F5344CB8AC3E}">
        <p14:creationId xmlns:p14="http://schemas.microsoft.com/office/powerpoint/2010/main" val="23975582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2A4C9-7546-8622-6A0E-32A56F4BD19C}"/>
              </a:ext>
            </a:extLst>
          </p:cNvPr>
          <p:cNvSpPr>
            <a:spLocks noGrp="1"/>
          </p:cNvSpPr>
          <p:nvPr>
            <p:ph type="title"/>
          </p:nvPr>
        </p:nvSpPr>
        <p:spPr/>
        <p:txBody>
          <a:bodyPr anchor="ctr">
            <a:normAutofit/>
          </a:bodyPr>
          <a:lstStyle/>
          <a:p>
            <a:pPr>
              <a:lnSpc>
                <a:spcPct val="120000"/>
              </a:lnSpc>
            </a:pPr>
            <a:r>
              <a:rPr lang="en-US" sz="3200" b="1" dirty="0">
                <a:cs typeface="Arial"/>
              </a:rPr>
              <a:t>Independent activity</a:t>
            </a:r>
          </a:p>
        </p:txBody>
      </p:sp>
      <p:sp>
        <p:nvSpPr>
          <p:cNvPr id="3" name="Content Placeholder 2">
            <a:extLst>
              <a:ext uri="{FF2B5EF4-FFF2-40B4-BE49-F238E27FC236}">
                <a16:creationId xmlns:a16="http://schemas.microsoft.com/office/drawing/2014/main" id="{350BD070-B1D0-0B8B-DCF7-6F696F269CD1}"/>
              </a:ext>
            </a:extLst>
          </p:cNvPr>
          <p:cNvSpPr>
            <a:spLocks noGrp="1"/>
          </p:cNvSpPr>
          <p:nvPr>
            <p:ph idx="1"/>
          </p:nvPr>
        </p:nvSpPr>
        <p:spPr/>
        <p:txBody>
          <a:bodyPr anchor="t">
            <a:normAutofit/>
          </a:bodyPr>
          <a:lstStyle/>
          <a:p>
            <a:pPr marL="0" indent="0">
              <a:lnSpc>
                <a:spcPct val="120000"/>
              </a:lnSpc>
              <a:buNone/>
            </a:pPr>
            <a:r>
              <a:rPr lang="en-GB" sz="2400" dirty="0"/>
              <a:t>Amend the user interaction flow diagram. </a:t>
            </a:r>
          </a:p>
          <a:p>
            <a:pPr marL="0" indent="0">
              <a:lnSpc>
                <a:spcPct val="120000"/>
              </a:lnSpc>
              <a:buNone/>
            </a:pPr>
            <a:r>
              <a:rPr lang="en-GB" sz="2400" dirty="0"/>
              <a:t>Then hand it to the client (the teacher) for review. </a:t>
            </a:r>
            <a:endParaRPr lang="en-US" sz="2400" dirty="0"/>
          </a:p>
        </p:txBody>
      </p:sp>
      <p:sp>
        <p:nvSpPr>
          <p:cNvPr id="4" name="Footer Placeholder 2">
            <a:extLst>
              <a:ext uri="{FF2B5EF4-FFF2-40B4-BE49-F238E27FC236}">
                <a16:creationId xmlns:a16="http://schemas.microsoft.com/office/drawing/2014/main" id="{DDC80347-75EA-151A-365A-146A62B49226}"/>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900D00E1-113B-C659-8C86-5E9C83091D41}"/>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78</a:t>
            </a:fld>
            <a:endParaRPr lang="en-GB" sz="900" b="1" dirty="0"/>
          </a:p>
        </p:txBody>
      </p:sp>
    </p:spTree>
    <p:extLst>
      <p:ext uri="{BB962C8B-B14F-4D97-AF65-F5344CB8AC3E}">
        <p14:creationId xmlns:p14="http://schemas.microsoft.com/office/powerpoint/2010/main" val="110080171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7CD747-B080-8FBB-0FD0-0AB672C7FA42}"/>
              </a:ext>
            </a:extLst>
          </p:cNvPr>
          <p:cNvSpPr>
            <a:spLocks noGrp="1"/>
          </p:cNvSpPr>
          <p:nvPr>
            <p:ph type="title"/>
          </p:nvPr>
        </p:nvSpPr>
        <p:spPr/>
        <p:txBody>
          <a:bodyPr anchor="ctr">
            <a:normAutofit/>
          </a:bodyPr>
          <a:lstStyle/>
          <a:p>
            <a:pPr>
              <a:lnSpc>
                <a:spcPct val="120000"/>
              </a:lnSpc>
            </a:pPr>
            <a:r>
              <a:rPr lang="en-US" sz="3200" b="1" dirty="0">
                <a:cs typeface="Arial"/>
              </a:rPr>
              <a:t>Summary</a:t>
            </a:r>
            <a:endParaRPr lang="en-US" sz="3200" dirty="0"/>
          </a:p>
        </p:txBody>
      </p:sp>
      <p:sp>
        <p:nvSpPr>
          <p:cNvPr id="3" name="Content Placeholder 2">
            <a:extLst>
              <a:ext uri="{FF2B5EF4-FFF2-40B4-BE49-F238E27FC236}">
                <a16:creationId xmlns:a16="http://schemas.microsoft.com/office/drawing/2014/main" id="{5E4A0AD4-7378-6DAF-2C49-D4D79D754CFB}"/>
              </a:ext>
            </a:extLst>
          </p:cNvPr>
          <p:cNvSpPr>
            <a:spLocks noGrp="1"/>
          </p:cNvSpPr>
          <p:nvPr>
            <p:ph idx="1"/>
          </p:nvPr>
        </p:nvSpPr>
        <p:spPr/>
        <p:txBody>
          <a:bodyPr anchor="t">
            <a:normAutofit/>
          </a:bodyPr>
          <a:lstStyle/>
          <a:p>
            <a:pPr marL="0" indent="0">
              <a:lnSpc>
                <a:spcPct val="120000"/>
              </a:lnSpc>
              <a:buNone/>
            </a:pPr>
            <a:r>
              <a:rPr lang="en-US" sz="2400" dirty="0"/>
              <a:t>Recap of key concepts from the lesson.</a:t>
            </a:r>
          </a:p>
          <a:p>
            <a:pPr marL="0" indent="0">
              <a:lnSpc>
                <a:spcPct val="120000"/>
              </a:lnSpc>
              <a:buNone/>
            </a:pPr>
            <a:endParaRPr lang="en-US" sz="2400" dirty="0"/>
          </a:p>
        </p:txBody>
      </p:sp>
      <p:sp>
        <p:nvSpPr>
          <p:cNvPr id="4" name="Footer Placeholder 2">
            <a:extLst>
              <a:ext uri="{FF2B5EF4-FFF2-40B4-BE49-F238E27FC236}">
                <a16:creationId xmlns:a16="http://schemas.microsoft.com/office/drawing/2014/main" id="{C82B2EC6-B0B8-C4A1-DEDD-C03F9C60A84F}"/>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0CAEA279-B968-CF35-3087-36925162E19C}"/>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79</a:t>
            </a:fld>
            <a:endParaRPr lang="en-GB" sz="900" b="1" dirty="0"/>
          </a:p>
        </p:txBody>
      </p:sp>
    </p:spTree>
    <p:extLst>
      <p:ext uri="{BB962C8B-B14F-4D97-AF65-F5344CB8AC3E}">
        <p14:creationId xmlns:p14="http://schemas.microsoft.com/office/powerpoint/2010/main" val="34516525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ctrTitle"/>
          </p:nvPr>
        </p:nvSpPr>
        <p:spPr/>
        <p:txBody>
          <a:bodyPr>
            <a:normAutofit/>
          </a:bodyPr>
          <a:lstStyle/>
          <a:p>
            <a:r>
              <a:rPr lang="en-US" b="1" dirty="0"/>
              <a:t>Pair activity</a:t>
            </a:r>
          </a:p>
        </p:txBody>
      </p:sp>
      <p:sp>
        <p:nvSpPr>
          <p:cNvPr id="3" name="Content Placeholder"/>
          <p:cNvSpPr>
            <a:spLocks noGrp="1"/>
          </p:cNvSpPr>
          <p:nvPr>
            <p:ph idx="1"/>
          </p:nvPr>
        </p:nvSpPr>
        <p:spPr>
          <a:xfrm>
            <a:off x="838200" y="1690688"/>
            <a:ext cx="9897094" cy="4351338"/>
          </a:xfrm>
        </p:spPr>
        <p:txBody>
          <a:bodyPr vert="horz" lIns="91440" tIns="45720" rIns="91440" bIns="45720" rtlCol="0" anchor="t">
            <a:normAutofit/>
          </a:bodyPr>
          <a:lstStyle/>
          <a:p>
            <a:r>
              <a:rPr lang="en-US" dirty="0"/>
              <a:t>Assess the four examples in the Ineffective and effective client briefs.</a:t>
            </a:r>
          </a:p>
          <a:p>
            <a:r>
              <a:rPr lang="en-US" dirty="0"/>
              <a:t>Use your knowledge to draft a checklist of what to look for when reviewing a client brief.</a:t>
            </a:r>
          </a:p>
          <a:p>
            <a:r>
              <a:rPr lang="en-US" dirty="0"/>
              <a:t>Think critically about the importance of layout and clarity.</a:t>
            </a:r>
            <a:endParaRPr lang="en-US" dirty="0">
              <a:cs typeface="Arial"/>
            </a:endParaRPr>
          </a:p>
          <a:p>
            <a:r>
              <a:rPr lang="en-US" dirty="0"/>
              <a:t>When asked, share your findings with the class.</a:t>
            </a:r>
          </a:p>
          <a:p>
            <a:r>
              <a:rPr lang="en-US" dirty="0"/>
              <a:t>Produce a final checklist of what makes a good client brief using the Checklist pro forma that incorporates the key elements .</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60EF2B-DB2B-426B-8893-7F658D4415CC}"/>
              </a:ext>
            </a:extLst>
          </p:cNvPr>
          <p:cNvSpPr>
            <a:spLocks noGrp="1"/>
          </p:cNvSpPr>
          <p:nvPr>
            <p:ph type="title"/>
          </p:nvPr>
        </p:nvSpPr>
        <p:spPr/>
        <p:txBody>
          <a:bodyPr/>
          <a:lstStyle/>
          <a:p>
            <a:r>
              <a:rPr lang="en-GB" b="1" dirty="0"/>
              <a:t>Next steps</a:t>
            </a:r>
          </a:p>
        </p:txBody>
      </p:sp>
      <p:sp>
        <p:nvSpPr>
          <p:cNvPr id="3" name="Content Placeholder 2">
            <a:extLst>
              <a:ext uri="{FF2B5EF4-FFF2-40B4-BE49-F238E27FC236}">
                <a16:creationId xmlns:a16="http://schemas.microsoft.com/office/drawing/2014/main" id="{5AF8CFFC-990D-B3BC-9C96-263C3187B023}"/>
              </a:ext>
            </a:extLst>
          </p:cNvPr>
          <p:cNvSpPr>
            <a:spLocks noGrp="1"/>
          </p:cNvSpPr>
          <p:nvPr>
            <p:ph idx="1"/>
          </p:nvPr>
        </p:nvSpPr>
        <p:spPr/>
        <p:txBody>
          <a:bodyPr/>
          <a:lstStyle/>
          <a:p>
            <a:pPr marL="0" indent="0">
              <a:buNone/>
            </a:pPr>
            <a:r>
              <a:rPr lang="en-GB" dirty="0"/>
              <a:t>Continue studying basic data structures (like arrays, lists, stacks, queues) and algorithms (such as sorting and searching) to explore how abstraction is used to manage complexity.</a:t>
            </a:r>
          </a:p>
        </p:txBody>
      </p:sp>
    </p:spTree>
    <p:extLst>
      <p:ext uri="{BB962C8B-B14F-4D97-AF65-F5344CB8AC3E}">
        <p14:creationId xmlns:p14="http://schemas.microsoft.com/office/powerpoint/2010/main" val="142069144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sz="9000" dirty="0">
                <a:cs typeface="Arial" panose="020B0604020202020204" pitchFamily="34" charset="0"/>
              </a:rPr>
              <a:t>08</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normAutofit/>
          </a:bodyPr>
          <a:lstStyle/>
          <a:p>
            <a:pPr>
              <a:lnSpc>
                <a:spcPct val="120000"/>
              </a:lnSpc>
            </a:pPr>
            <a:r>
              <a:rPr lang="en-US" sz="4000" b="0" dirty="0">
                <a:latin typeface="Arial" panose="020B0604020202020204" pitchFamily="34" charset="0"/>
                <a:cs typeface="Arial" panose="020B0604020202020204" pitchFamily="34" charset="0"/>
              </a:rPr>
              <a:t>Algorithm</a:t>
            </a:r>
          </a:p>
        </p:txBody>
      </p:sp>
    </p:spTree>
    <p:extLst>
      <p:ext uri="{BB962C8B-B14F-4D97-AF65-F5344CB8AC3E}">
        <p14:creationId xmlns:p14="http://schemas.microsoft.com/office/powerpoint/2010/main" val="180667528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F63C93-C698-6CD1-DC83-9275E41BBE1E}"/>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62EA5707-63F2-101C-9C21-A3302F5C9635}"/>
              </a:ext>
            </a:extLst>
          </p:cNvPr>
          <p:cNvSpPr>
            <a:spLocks noGrp="1"/>
          </p:cNvSpPr>
          <p:nvPr>
            <p:ph type="title"/>
          </p:nvPr>
        </p:nvSpPr>
        <p:spPr/>
        <p:txBody>
          <a:bodyPr anchor="ctr">
            <a:normAutofit/>
          </a:bodyPr>
          <a:lstStyle/>
          <a:p>
            <a:pPr>
              <a:lnSpc>
                <a:spcPct val="120000"/>
              </a:lnSpc>
            </a:pPr>
            <a:r>
              <a:rPr lang="en-GB" sz="3200" b="1" dirty="0"/>
              <a:t>Algorithm</a:t>
            </a:r>
            <a:endParaRPr sz="3200" b="1" dirty="0"/>
          </a:p>
        </p:txBody>
      </p:sp>
      <p:sp>
        <p:nvSpPr>
          <p:cNvPr id="3" name="Content Placeholder">
            <a:extLst>
              <a:ext uri="{FF2B5EF4-FFF2-40B4-BE49-F238E27FC236}">
                <a16:creationId xmlns:a16="http://schemas.microsoft.com/office/drawing/2014/main" id="{60BCEFE1-ED04-592B-581C-1DF1FCF37815}"/>
              </a:ext>
            </a:extLst>
          </p:cNvPr>
          <p:cNvSpPr>
            <a:spLocks noGrp="1"/>
          </p:cNvSpPr>
          <p:nvPr>
            <p:ph idx="1"/>
          </p:nvPr>
        </p:nvSpPr>
        <p:spPr>
          <a:xfrm>
            <a:off x="838200" y="1825625"/>
            <a:ext cx="9093200" cy="4351338"/>
          </a:xfrm>
        </p:spPr>
        <p:txBody>
          <a:bodyPr vert="horz" lIns="91440" tIns="45720" rIns="91440" bIns="45720" rtlCol="0" anchor="t">
            <a:normAutofit/>
          </a:bodyPr>
          <a:lstStyle/>
          <a:p>
            <a:pPr marL="0" lvl="0" indent="0">
              <a:lnSpc>
                <a:spcPct val="120000"/>
              </a:lnSpc>
              <a:buNone/>
            </a:pPr>
            <a:r>
              <a:rPr lang="en-US" sz="2400" dirty="0"/>
              <a:t>By the end of this session, you will be able to:</a:t>
            </a:r>
          </a:p>
          <a:p>
            <a:pPr>
              <a:lnSpc>
                <a:spcPct val="120000"/>
              </a:lnSpc>
            </a:pPr>
            <a:r>
              <a:rPr lang="en-US" sz="2400" dirty="0"/>
              <a:t>review an algorithm flowchart</a:t>
            </a:r>
          </a:p>
          <a:p>
            <a:pPr>
              <a:lnSpc>
                <a:spcPct val="120000"/>
              </a:lnSpc>
            </a:pPr>
            <a:r>
              <a:rPr lang="en-US" sz="2400" dirty="0"/>
              <a:t>discuss key differences between a user interaction flow diagram and an algorithm flowchart</a:t>
            </a:r>
          </a:p>
          <a:p>
            <a:pPr>
              <a:lnSpc>
                <a:spcPct val="120000"/>
              </a:lnSpc>
            </a:pPr>
            <a:r>
              <a:rPr lang="en-US" sz="2400" dirty="0"/>
              <a:t>develop an algorithm for the project.</a:t>
            </a:r>
            <a:endParaRPr lang="en-US" sz="2400" dirty="0">
              <a:highlight>
                <a:srgbClr val="FFFF00"/>
              </a:highlight>
              <a:cs typeface="Arial"/>
            </a:endParaRPr>
          </a:p>
        </p:txBody>
      </p:sp>
      <p:sp>
        <p:nvSpPr>
          <p:cNvPr id="4" name="Footer Placeholder 2">
            <a:extLst>
              <a:ext uri="{FF2B5EF4-FFF2-40B4-BE49-F238E27FC236}">
                <a16:creationId xmlns:a16="http://schemas.microsoft.com/office/drawing/2014/main" id="{820E6D4E-D724-18DE-E6A2-C74AA7108675}"/>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D4F23205-B08F-59A2-22C6-C3AD9453C266}"/>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82</a:t>
            </a:fld>
            <a:endParaRPr lang="en-GB" sz="900" b="1" dirty="0"/>
          </a:p>
        </p:txBody>
      </p:sp>
    </p:spTree>
    <p:extLst>
      <p:ext uri="{BB962C8B-B14F-4D97-AF65-F5344CB8AC3E}">
        <p14:creationId xmlns:p14="http://schemas.microsoft.com/office/powerpoint/2010/main" val="238912031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298474-C838-7AEE-A48B-CA628A39E93F}"/>
              </a:ext>
            </a:extLst>
          </p:cNvPr>
          <p:cNvSpPr>
            <a:spLocks noGrp="1"/>
          </p:cNvSpPr>
          <p:nvPr>
            <p:ph type="title"/>
          </p:nvPr>
        </p:nvSpPr>
        <p:spPr/>
        <p:txBody>
          <a:bodyPr anchor="ctr">
            <a:normAutofit/>
          </a:bodyPr>
          <a:lstStyle/>
          <a:p>
            <a:pPr>
              <a:lnSpc>
                <a:spcPct val="120000"/>
              </a:lnSpc>
            </a:pPr>
            <a:r>
              <a:rPr lang="en-US" sz="3200" b="1" dirty="0">
                <a:cs typeface="Arial"/>
              </a:rPr>
              <a:t>Group activity</a:t>
            </a:r>
            <a:endParaRPr lang="en-US" sz="3200" dirty="0">
              <a:cs typeface="Arial"/>
            </a:endParaRPr>
          </a:p>
        </p:txBody>
      </p:sp>
      <p:sp>
        <p:nvSpPr>
          <p:cNvPr id="3" name="Content Placeholder 2">
            <a:extLst>
              <a:ext uri="{FF2B5EF4-FFF2-40B4-BE49-F238E27FC236}">
                <a16:creationId xmlns:a16="http://schemas.microsoft.com/office/drawing/2014/main" id="{23648A51-4186-E796-68A3-FCC3D3F49C89}"/>
              </a:ext>
            </a:extLst>
          </p:cNvPr>
          <p:cNvSpPr>
            <a:spLocks noGrp="1"/>
          </p:cNvSpPr>
          <p:nvPr>
            <p:ph idx="1"/>
          </p:nvPr>
        </p:nvSpPr>
        <p:spPr>
          <a:xfrm>
            <a:off x="838200" y="1825625"/>
            <a:ext cx="9258300" cy="4351338"/>
          </a:xfrm>
        </p:spPr>
        <p:txBody>
          <a:bodyPr anchor="t">
            <a:normAutofit/>
          </a:bodyPr>
          <a:lstStyle/>
          <a:p>
            <a:pPr>
              <a:lnSpc>
                <a:spcPct val="120000"/>
              </a:lnSpc>
            </a:pPr>
            <a:r>
              <a:rPr lang="en-GB" sz="2400" dirty="0"/>
              <a:t>Review the Example abstraction for a software project</a:t>
            </a:r>
            <a:r>
              <a:rPr lang="en-GB" dirty="0"/>
              <a:t> and </a:t>
            </a:r>
            <a:r>
              <a:rPr lang="en-GB" sz="2400" dirty="0"/>
              <a:t>identify key elements. </a:t>
            </a:r>
          </a:p>
          <a:p>
            <a:pPr>
              <a:lnSpc>
                <a:spcPct val="120000"/>
              </a:lnSpc>
            </a:pPr>
            <a:r>
              <a:rPr lang="en-GB" sz="2400" dirty="0"/>
              <a:t>Discuss the differences between a user interaction flow diagram and an algorithm flowchart. </a:t>
            </a:r>
          </a:p>
        </p:txBody>
      </p:sp>
      <p:sp>
        <p:nvSpPr>
          <p:cNvPr id="6" name="Footer Placeholder 2">
            <a:extLst>
              <a:ext uri="{FF2B5EF4-FFF2-40B4-BE49-F238E27FC236}">
                <a16:creationId xmlns:a16="http://schemas.microsoft.com/office/drawing/2014/main" id="{30E5B4E1-EA11-2A8F-BAB9-142AC6BAA82D}"/>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8" name="Slide Number Placeholder 3">
            <a:extLst>
              <a:ext uri="{FF2B5EF4-FFF2-40B4-BE49-F238E27FC236}">
                <a16:creationId xmlns:a16="http://schemas.microsoft.com/office/drawing/2014/main" id="{B54B56F2-CF48-620A-26EF-DCAD7767882E}"/>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83</a:t>
            </a:fld>
            <a:endParaRPr lang="en-GB" sz="900" b="1" dirty="0"/>
          </a:p>
        </p:txBody>
      </p:sp>
    </p:spTree>
    <p:extLst>
      <p:ext uri="{BB962C8B-B14F-4D97-AF65-F5344CB8AC3E}">
        <p14:creationId xmlns:p14="http://schemas.microsoft.com/office/powerpoint/2010/main" val="1487066374"/>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A7374-EE4E-0E5E-D56F-91B46670C8B8}"/>
              </a:ext>
            </a:extLst>
          </p:cNvPr>
          <p:cNvSpPr>
            <a:spLocks noGrp="1"/>
          </p:cNvSpPr>
          <p:nvPr>
            <p:ph type="title"/>
          </p:nvPr>
        </p:nvSpPr>
        <p:spPr/>
        <p:txBody>
          <a:bodyPr anchor="ctr">
            <a:normAutofit/>
          </a:bodyPr>
          <a:lstStyle/>
          <a:p>
            <a:pPr>
              <a:lnSpc>
                <a:spcPct val="120000"/>
              </a:lnSpc>
            </a:pPr>
            <a:r>
              <a:rPr lang="en-GB" sz="3200" b="1" dirty="0"/>
              <a:t>Feedback</a:t>
            </a:r>
          </a:p>
        </p:txBody>
      </p:sp>
      <p:sp>
        <p:nvSpPr>
          <p:cNvPr id="3" name="Content Placeholder 2">
            <a:extLst>
              <a:ext uri="{FF2B5EF4-FFF2-40B4-BE49-F238E27FC236}">
                <a16:creationId xmlns:a16="http://schemas.microsoft.com/office/drawing/2014/main" id="{0BAF1B90-DC63-7BF4-C711-DF8828B145B5}"/>
              </a:ext>
            </a:extLst>
          </p:cNvPr>
          <p:cNvSpPr>
            <a:spLocks noGrp="1"/>
          </p:cNvSpPr>
          <p:nvPr>
            <p:ph idx="1"/>
          </p:nvPr>
        </p:nvSpPr>
        <p:spPr/>
        <p:txBody>
          <a:bodyPr anchor="t">
            <a:normAutofit/>
          </a:bodyPr>
          <a:lstStyle/>
          <a:p>
            <a:pPr marL="0" indent="0">
              <a:lnSpc>
                <a:spcPct val="120000"/>
              </a:lnSpc>
              <a:buNone/>
            </a:pPr>
            <a:r>
              <a:rPr lang="en-GB" sz="2400" dirty="0"/>
              <a:t>Each group will provide a comment on the previous activity.</a:t>
            </a:r>
          </a:p>
        </p:txBody>
      </p:sp>
      <p:sp>
        <p:nvSpPr>
          <p:cNvPr id="4" name="Footer Placeholder 2">
            <a:extLst>
              <a:ext uri="{FF2B5EF4-FFF2-40B4-BE49-F238E27FC236}">
                <a16:creationId xmlns:a16="http://schemas.microsoft.com/office/drawing/2014/main" id="{C70FA138-499F-238A-D53D-8324B96F23FC}"/>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8F878B9F-D6C8-8CC5-F55B-4B4709E4CEBE}"/>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84</a:t>
            </a:fld>
            <a:endParaRPr lang="en-GB" sz="900" b="1" dirty="0"/>
          </a:p>
        </p:txBody>
      </p:sp>
    </p:spTree>
    <p:extLst>
      <p:ext uri="{BB962C8B-B14F-4D97-AF65-F5344CB8AC3E}">
        <p14:creationId xmlns:p14="http://schemas.microsoft.com/office/powerpoint/2010/main" val="1230832789"/>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5DF7C7-683F-30ED-8B7A-FACECC5B1F33}"/>
              </a:ext>
            </a:extLst>
          </p:cNvPr>
          <p:cNvSpPr>
            <a:spLocks noGrp="1"/>
          </p:cNvSpPr>
          <p:nvPr>
            <p:ph type="title"/>
          </p:nvPr>
        </p:nvSpPr>
        <p:spPr/>
        <p:txBody>
          <a:bodyPr anchor="ctr">
            <a:normAutofit/>
          </a:bodyPr>
          <a:lstStyle/>
          <a:p>
            <a:pPr>
              <a:lnSpc>
                <a:spcPct val="120000"/>
              </a:lnSpc>
            </a:pPr>
            <a:r>
              <a:rPr lang="en-GB" sz="3200" b="1" dirty="0"/>
              <a:t>Purpose of algorithm design</a:t>
            </a:r>
          </a:p>
        </p:txBody>
      </p:sp>
      <p:sp>
        <p:nvSpPr>
          <p:cNvPr id="3" name="Content Placeholder 2">
            <a:extLst>
              <a:ext uri="{FF2B5EF4-FFF2-40B4-BE49-F238E27FC236}">
                <a16:creationId xmlns:a16="http://schemas.microsoft.com/office/drawing/2014/main" id="{9B12A859-5F6F-065E-B3DE-A9C8D3A39B32}"/>
              </a:ext>
            </a:extLst>
          </p:cNvPr>
          <p:cNvSpPr>
            <a:spLocks noGrp="1"/>
          </p:cNvSpPr>
          <p:nvPr>
            <p:ph idx="1"/>
          </p:nvPr>
        </p:nvSpPr>
        <p:spPr/>
        <p:txBody>
          <a:bodyPr anchor="t">
            <a:normAutofit/>
          </a:bodyPr>
          <a:lstStyle/>
          <a:p>
            <a:pPr>
              <a:lnSpc>
                <a:spcPct val="120000"/>
              </a:lnSpc>
            </a:pPr>
            <a:r>
              <a:rPr lang="en-GB" sz="2400" dirty="0"/>
              <a:t>Efficiency</a:t>
            </a:r>
          </a:p>
          <a:p>
            <a:pPr>
              <a:lnSpc>
                <a:spcPct val="120000"/>
              </a:lnSpc>
            </a:pPr>
            <a:r>
              <a:rPr lang="en-GB" sz="2400" dirty="0"/>
              <a:t>Accuracy</a:t>
            </a:r>
          </a:p>
          <a:p>
            <a:pPr>
              <a:lnSpc>
                <a:spcPct val="120000"/>
              </a:lnSpc>
            </a:pPr>
            <a:r>
              <a:rPr lang="en-GB" sz="2400" dirty="0"/>
              <a:t>Scalability</a:t>
            </a:r>
          </a:p>
          <a:p>
            <a:pPr>
              <a:lnSpc>
                <a:spcPct val="120000"/>
              </a:lnSpc>
            </a:pPr>
            <a:r>
              <a:rPr lang="en-GB" sz="2400" dirty="0"/>
              <a:t>Predictability</a:t>
            </a:r>
          </a:p>
          <a:p>
            <a:pPr>
              <a:lnSpc>
                <a:spcPct val="120000"/>
              </a:lnSpc>
            </a:pPr>
            <a:r>
              <a:rPr lang="en-GB" sz="2400" dirty="0"/>
              <a:t>Consistency</a:t>
            </a:r>
          </a:p>
        </p:txBody>
      </p:sp>
      <p:sp>
        <p:nvSpPr>
          <p:cNvPr id="4" name="Footer Placeholder 2">
            <a:extLst>
              <a:ext uri="{FF2B5EF4-FFF2-40B4-BE49-F238E27FC236}">
                <a16:creationId xmlns:a16="http://schemas.microsoft.com/office/drawing/2014/main" id="{4F492C6B-56F9-A4FF-4102-5820D17025D2}"/>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5868A4B7-CFBC-84A7-EB59-DFBC9E9F2526}"/>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85</a:t>
            </a:fld>
            <a:endParaRPr lang="en-GB" sz="900" b="1" dirty="0"/>
          </a:p>
        </p:txBody>
      </p:sp>
    </p:spTree>
    <p:extLst>
      <p:ext uri="{BB962C8B-B14F-4D97-AF65-F5344CB8AC3E}">
        <p14:creationId xmlns:p14="http://schemas.microsoft.com/office/powerpoint/2010/main" val="16536189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6A472-A44A-554A-B0BF-9121F6F8020B}"/>
              </a:ext>
            </a:extLst>
          </p:cNvPr>
          <p:cNvSpPr>
            <a:spLocks noGrp="1"/>
          </p:cNvSpPr>
          <p:nvPr>
            <p:ph type="title"/>
          </p:nvPr>
        </p:nvSpPr>
        <p:spPr/>
        <p:txBody>
          <a:bodyPr anchor="ctr">
            <a:normAutofit/>
          </a:bodyPr>
          <a:lstStyle/>
          <a:p>
            <a:pPr>
              <a:lnSpc>
                <a:spcPct val="120000"/>
              </a:lnSpc>
            </a:pPr>
            <a:r>
              <a:rPr lang="en-GB" sz="3200" b="1" dirty="0">
                <a:cs typeface="Arial"/>
              </a:rPr>
              <a:t>Pair activity</a:t>
            </a:r>
            <a:endParaRPr lang="en-GB" sz="3200" dirty="0"/>
          </a:p>
        </p:txBody>
      </p:sp>
      <p:sp>
        <p:nvSpPr>
          <p:cNvPr id="3" name="Content Placeholder 2">
            <a:extLst>
              <a:ext uri="{FF2B5EF4-FFF2-40B4-BE49-F238E27FC236}">
                <a16:creationId xmlns:a16="http://schemas.microsoft.com/office/drawing/2014/main" id="{880CAF79-8587-8651-A1B4-6C8DE980434C}"/>
              </a:ext>
            </a:extLst>
          </p:cNvPr>
          <p:cNvSpPr>
            <a:spLocks noGrp="1"/>
          </p:cNvSpPr>
          <p:nvPr>
            <p:ph idx="1"/>
          </p:nvPr>
        </p:nvSpPr>
        <p:spPr>
          <a:xfrm>
            <a:off x="838200" y="1825625"/>
            <a:ext cx="8940800" cy="4351338"/>
          </a:xfrm>
        </p:spPr>
        <p:txBody>
          <a:bodyPr anchor="t">
            <a:normAutofit/>
          </a:bodyPr>
          <a:lstStyle/>
          <a:p>
            <a:pPr>
              <a:lnSpc>
                <a:spcPct val="120000"/>
              </a:lnSpc>
            </a:pPr>
            <a:r>
              <a:rPr lang="en-GB" sz="2400" dirty="0"/>
              <a:t>Select a single algorithm and develop an algorithm flowchart for the project. </a:t>
            </a:r>
          </a:p>
          <a:p>
            <a:pPr>
              <a:lnSpc>
                <a:spcPct val="120000"/>
              </a:lnSpc>
            </a:pPr>
            <a:r>
              <a:rPr lang="en-GB" sz="2400" dirty="0"/>
              <a:t>Document and justify the design process. </a:t>
            </a:r>
          </a:p>
        </p:txBody>
      </p:sp>
      <p:sp>
        <p:nvSpPr>
          <p:cNvPr id="4" name="Footer Placeholder 2">
            <a:extLst>
              <a:ext uri="{FF2B5EF4-FFF2-40B4-BE49-F238E27FC236}">
                <a16:creationId xmlns:a16="http://schemas.microsoft.com/office/drawing/2014/main" id="{FFB4CCC3-FF7D-82DD-989F-ECC56920A8AD}"/>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5854269A-3C35-5B17-732B-B66FD84ED197}"/>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86</a:t>
            </a:fld>
            <a:endParaRPr lang="en-GB" sz="900" b="1" dirty="0"/>
          </a:p>
        </p:txBody>
      </p:sp>
    </p:spTree>
    <p:extLst>
      <p:ext uri="{BB962C8B-B14F-4D97-AF65-F5344CB8AC3E}">
        <p14:creationId xmlns:p14="http://schemas.microsoft.com/office/powerpoint/2010/main" val="877383747"/>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2A4C9-7546-8622-6A0E-32A56F4BD19C}"/>
              </a:ext>
            </a:extLst>
          </p:cNvPr>
          <p:cNvSpPr>
            <a:spLocks noGrp="1"/>
          </p:cNvSpPr>
          <p:nvPr>
            <p:ph type="title"/>
          </p:nvPr>
        </p:nvSpPr>
        <p:spPr/>
        <p:txBody>
          <a:bodyPr anchor="ctr">
            <a:normAutofit/>
          </a:bodyPr>
          <a:lstStyle/>
          <a:p>
            <a:pPr>
              <a:lnSpc>
                <a:spcPct val="120000"/>
              </a:lnSpc>
            </a:pPr>
            <a:r>
              <a:rPr lang="en-US" sz="3200" b="1" dirty="0">
                <a:cs typeface="Arial"/>
              </a:rPr>
              <a:t>Independent activity</a:t>
            </a:r>
          </a:p>
        </p:txBody>
      </p:sp>
      <p:sp>
        <p:nvSpPr>
          <p:cNvPr id="3" name="Content Placeholder 2">
            <a:extLst>
              <a:ext uri="{FF2B5EF4-FFF2-40B4-BE49-F238E27FC236}">
                <a16:creationId xmlns:a16="http://schemas.microsoft.com/office/drawing/2014/main" id="{350BD070-B1D0-0B8B-DCF7-6F696F269CD1}"/>
              </a:ext>
            </a:extLst>
          </p:cNvPr>
          <p:cNvSpPr>
            <a:spLocks noGrp="1"/>
          </p:cNvSpPr>
          <p:nvPr>
            <p:ph idx="1"/>
          </p:nvPr>
        </p:nvSpPr>
        <p:spPr/>
        <p:txBody>
          <a:bodyPr anchor="t">
            <a:normAutofit/>
          </a:bodyPr>
          <a:lstStyle/>
          <a:p>
            <a:pPr marL="0" indent="0">
              <a:lnSpc>
                <a:spcPct val="120000"/>
              </a:lnSpc>
              <a:buNone/>
            </a:pPr>
            <a:r>
              <a:rPr lang="en-GB" sz="2400" dirty="0"/>
              <a:t>Perform a peer review of an algorithm design by: </a:t>
            </a:r>
          </a:p>
          <a:p>
            <a:pPr>
              <a:lnSpc>
                <a:spcPct val="120000"/>
              </a:lnSpc>
            </a:pPr>
            <a:r>
              <a:rPr lang="en-GB" dirty="0"/>
              <a:t>i</a:t>
            </a:r>
            <a:r>
              <a:rPr lang="en-GB" sz="2400" dirty="0"/>
              <a:t>dentifying two areas of good practice </a:t>
            </a:r>
          </a:p>
          <a:p>
            <a:pPr>
              <a:lnSpc>
                <a:spcPct val="120000"/>
              </a:lnSpc>
            </a:pPr>
            <a:r>
              <a:rPr lang="en-GB" dirty="0"/>
              <a:t>i</a:t>
            </a:r>
            <a:r>
              <a:rPr lang="en-GB" sz="2400" dirty="0"/>
              <a:t>dentifying two areas for improvement</a:t>
            </a:r>
          </a:p>
          <a:p>
            <a:pPr>
              <a:lnSpc>
                <a:spcPct val="120000"/>
              </a:lnSpc>
            </a:pPr>
            <a:r>
              <a:rPr lang="en-GB" dirty="0"/>
              <a:t>p</a:t>
            </a:r>
            <a:r>
              <a:rPr lang="en-GB" sz="2400" dirty="0"/>
              <a:t>roviding verbal or written feedback. </a:t>
            </a:r>
            <a:endParaRPr lang="en-US" sz="2400" dirty="0"/>
          </a:p>
        </p:txBody>
      </p:sp>
      <p:sp>
        <p:nvSpPr>
          <p:cNvPr id="4" name="Footer Placeholder 2">
            <a:extLst>
              <a:ext uri="{FF2B5EF4-FFF2-40B4-BE49-F238E27FC236}">
                <a16:creationId xmlns:a16="http://schemas.microsoft.com/office/drawing/2014/main" id="{3CE63D75-A5E1-3579-D07C-06F90EE0DF7D}"/>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7BAC0798-A305-191F-0467-05BA50A7D55D}"/>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87</a:t>
            </a:fld>
            <a:endParaRPr lang="en-GB" sz="900" b="1" dirty="0"/>
          </a:p>
        </p:txBody>
      </p:sp>
    </p:spTree>
    <p:extLst>
      <p:ext uri="{BB962C8B-B14F-4D97-AF65-F5344CB8AC3E}">
        <p14:creationId xmlns:p14="http://schemas.microsoft.com/office/powerpoint/2010/main" val="2765515684"/>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8BD102-3B40-BB29-0AFC-D8F938A28D49}"/>
              </a:ext>
            </a:extLst>
          </p:cNvPr>
          <p:cNvSpPr>
            <a:spLocks noGrp="1"/>
          </p:cNvSpPr>
          <p:nvPr>
            <p:ph type="title"/>
          </p:nvPr>
        </p:nvSpPr>
        <p:spPr/>
        <p:txBody>
          <a:bodyPr anchor="ctr">
            <a:normAutofit/>
          </a:bodyPr>
          <a:lstStyle/>
          <a:p>
            <a:pPr>
              <a:lnSpc>
                <a:spcPct val="120000"/>
              </a:lnSpc>
            </a:pPr>
            <a:r>
              <a:rPr lang="en-GB" sz="3200" b="1" dirty="0"/>
              <a:t>Pair activity</a:t>
            </a:r>
          </a:p>
        </p:txBody>
      </p:sp>
      <p:sp>
        <p:nvSpPr>
          <p:cNvPr id="3" name="Content Placeholder 2">
            <a:extLst>
              <a:ext uri="{FF2B5EF4-FFF2-40B4-BE49-F238E27FC236}">
                <a16:creationId xmlns:a16="http://schemas.microsoft.com/office/drawing/2014/main" id="{7C06D409-8E70-583C-79D6-19498F880541}"/>
              </a:ext>
            </a:extLst>
          </p:cNvPr>
          <p:cNvSpPr>
            <a:spLocks noGrp="1"/>
          </p:cNvSpPr>
          <p:nvPr>
            <p:ph idx="1"/>
          </p:nvPr>
        </p:nvSpPr>
        <p:spPr/>
        <p:txBody>
          <a:bodyPr anchor="t">
            <a:normAutofit/>
          </a:bodyPr>
          <a:lstStyle/>
          <a:p>
            <a:pPr marL="0" indent="0">
              <a:lnSpc>
                <a:spcPct val="120000"/>
              </a:lnSpc>
              <a:buNone/>
            </a:pPr>
            <a:r>
              <a:rPr lang="en-GB" sz="2400" dirty="0"/>
              <a:t>Make changes to the design based on the feedback. </a:t>
            </a:r>
          </a:p>
        </p:txBody>
      </p:sp>
      <p:sp>
        <p:nvSpPr>
          <p:cNvPr id="4" name="Footer Placeholder 2">
            <a:extLst>
              <a:ext uri="{FF2B5EF4-FFF2-40B4-BE49-F238E27FC236}">
                <a16:creationId xmlns:a16="http://schemas.microsoft.com/office/drawing/2014/main" id="{98E812DB-E030-1E97-E50C-9DE005BC96F3}"/>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198AD54F-F60C-DED6-BAA5-C1174C5AE30F}"/>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88</a:t>
            </a:fld>
            <a:endParaRPr lang="en-GB" sz="900" b="1" dirty="0"/>
          </a:p>
        </p:txBody>
      </p:sp>
    </p:spTree>
    <p:extLst>
      <p:ext uri="{BB962C8B-B14F-4D97-AF65-F5344CB8AC3E}">
        <p14:creationId xmlns:p14="http://schemas.microsoft.com/office/powerpoint/2010/main" val="3436344832"/>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7CD747-B080-8FBB-0FD0-0AB672C7FA42}"/>
              </a:ext>
            </a:extLst>
          </p:cNvPr>
          <p:cNvSpPr>
            <a:spLocks noGrp="1"/>
          </p:cNvSpPr>
          <p:nvPr>
            <p:ph type="title"/>
          </p:nvPr>
        </p:nvSpPr>
        <p:spPr/>
        <p:txBody>
          <a:bodyPr anchor="ctr">
            <a:normAutofit/>
          </a:bodyPr>
          <a:lstStyle/>
          <a:p>
            <a:pPr>
              <a:lnSpc>
                <a:spcPct val="120000"/>
              </a:lnSpc>
            </a:pPr>
            <a:r>
              <a:rPr lang="en-US" sz="3200" b="1" dirty="0">
                <a:cs typeface="Arial"/>
              </a:rPr>
              <a:t>Summary</a:t>
            </a:r>
            <a:endParaRPr lang="en-US" sz="3200" dirty="0"/>
          </a:p>
        </p:txBody>
      </p:sp>
      <p:sp>
        <p:nvSpPr>
          <p:cNvPr id="3" name="Content Placeholder 2">
            <a:extLst>
              <a:ext uri="{FF2B5EF4-FFF2-40B4-BE49-F238E27FC236}">
                <a16:creationId xmlns:a16="http://schemas.microsoft.com/office/drawing/2014/main" id="{5E4A0AD4-7378-6DAF-2C49-D4D79D754CFB}"/>
              </a:ext>
            </a:extLst>
          </p:cNvPr>
          <p:cNvSpPr>
            <a:spLocks noGrp="1"/>
          </p:cNvSpPr>
          <p:nvPr>
            <p:ph idx="1"/>
          </p:nvPr>
        </p:nvSpPr>
        <p:spPr/>
        <p:txBody>
          <a:bodyPr anchor="t">
            <a:normAutofit/>
          </a:bodyPr>
          <a:lstStyle/>
          <a:p>
            <a:pPr marL="0" indent="0">
              <a:lnSpc>
                <a:spcPct val="120000"/>
              </a:lnSpc>
              <a:buNone/>
            </a:pPr>
            <a:r>
              <a:rPr lang="en-US" sz="2400" dirty="0"/>
              <a:t>Recap of key concepts from the lesson.</a:t>
            </a:r>
          </a:p>
          <a:p>
            <a:pPr marL="0" indent="0">
              <a:lnSpc>
                <a:spcPct val="120000"/>
              </a:lnSpc>
              <a:buNone/>
            </a:pPr>
            <a:endParaRPr lang="en-US" sz="2400" dirty="0"/>
          </a:p>
        </p:txBody>
      </p:sp>
      <p:sp>
        <p:nvSpPr>
          <p:cNvPr id="4" name="Footer Placeholder 2">
            <a:extLst>
              <a:ext uri="{FF2B5EF4-FFF2-40B4-BE49-F238E27FC236}">
                <a16:creationId xmlns:a16="http://schemas.microsoft.com/office/drawing/2014/main" id="{9D8796F7-4E42-17AF-9C3B-D25C7095BA3F}"/>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6" name="Slide Number Placeholder 3">
            <a:extLst>
              <a:ext uri="{FF2B5EF4-FFF2-40B4-BE49-F238E27FC236}">
                <a16:creationId xmlns:a16="http://schemas.microsoft.com/office/drawing/2014/main" id="{03AFDF12-1C64-04BA-AA6E-FD972BCC8B31}"/>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89</a:t>
            </a:fld>
            <a:endParaRPr lang="en-GB" sz="900" b="1" dirty="0"/>
          </a:p>
        </p:txBody>
      </p:sp>
    </p:spTree>
    <p:extLst>
      <p:ext uri="{BB962C8B-B14F-4D97-AF65-F5344CB8AC3E}">
        <p14:creationId xmlns:p14="http://schemas.microsoft.com/office/powerpoint/2010/main" val="41566322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B8EFD2-ED56-B3C6-584A-5663202661CB}"/>
              </a:ext>
            </a:extLst>
          </p:cNvPr>
          <p:cNvSpPr>
            <a:spLocks noGrp="1"/>
          </p:cNvSpPr>
          <p:nvPr>
            <p:ph type="title"/>
          </p:nvPr>
        </p:nvSpPr>
        <p:spPr/>
        <p:txBody>
          <a:bodyPr>
            <a:normAutofit/>
          </a:bodyPr>
          <a:lstStyle/>
          <a:p>
            <a:r>
              <a:rPr lang="en-GB" b="1" dirty="0"/>
              <a:t>Don’t be afraid to ask questions</a:t>
            </a:r>
          </a:p>
        </p:txBody>
      </p:sp>
      <p:sp>
        <p:nvSpPr>
          <p:cNvPr id="3" name="Content Placeholder 2">
            <a:extLst>
              <a:ext uri="{FF2B5EF4-FFF2-40B4-BE49-F238E27FC236}">
                <a16:creationId xmlns:a16="http://schemas.microsoft.com/office/drawing/2014/main" id="{6C816447-8520-0690-8F46-23941D19EF23}"/>
              </a:ext>
            </a:extLst>
          </p:cNvPr>
          <p:cNvSpPr>
            <a:spLocks noGrp="1"/>
          </p:cNvSpPr>
          <p:nvPr>
            <p:ph idx="1"/>
          </p:nvPr>
        </p:nvSpPr>
        <p:spPr/>
        <p:txBody>
          <a:bodyPr/>
          <a:lstStyle/>
          <a:p>
            <a:pPr marL="0" indent="0">
              <a:buNone/>
            </a:pPr>
            <a:r>
              <a:rPr lang="en-GB" dirty="0"/>
              <a:t>Asking questions …</a:t>
            </a:r>
          </a:p>
          <a:p>
            <a:r>
              <a:rPr lang="en-GB" dirty="0"/>
              <a:t>encourages clarity</a:t>
            </a:r>
          </a:p>
          <a:p>
            <a:r>
              <a:rPr lang="en-GB" dirty="0"/>
              <a:t>identifies gaps in information</a:t>
            </a:r>
          </a:p>
          <a:p>
            <a:r>
              <a:rPr lang="en-GB" dirty="0"/>
              <a:t>fosters collaborative relationships</a:t>
            </a:r>
          </a:p>
          <a:p>
            <a:r>
              <a:rPr lang="en-GB" dirty="0"/>
              <a:t>improves project outcomes</a:t>
            </a:r>
          </a:p>
          <a:p>
            <a:r>
              <a:rPr lang="en-GB" dirty="0"/>
              <a:t>encourages detailed responses.</a:t>
            </a:r>
          </a:p>
        </p:txBody>
      </p:sp>
    </p:spTree>
    <p:extLst>
      <p:ext uri="{BB962C8B-B14F-4D97-AF65-F5344CB8AC3E}">
        <p14:creationId xmlns:p14="http://schemas.microsoft.com/office/powerpoint/2010/main" val="3688700972"/>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6E35BF-D226-F4FE-2D88-C3D0133E0E0A}"/>
              </a:ext>
            </a:extLst>
          </p:cNvPr>
          <p:cNvSpPr>
            <a:spLocks noGrp="1"/>
          </p:cNvSpPr>
          <p:nvPr>
            <p:ph type="title"/>
          </p:nvPr>
        </p:nvSpPr>
        <p:spPr/>
        <p:txBody>
          <a:bodyPr anchor="ctr">
            <a:normAutofit/>
          </a:bodyPr>
          <a:lstStyle/>
          <a:p>
            <a:pPr>
              <a:lnSpc>
                <a:spcPct val="120000"/>
              </a:lnSpc>
            </a:pPr>
            <a:r>
              <a:rPr lang="en-GB" sz="3200" b="1" dirty="0"/>
              <a:t>Exit ticket</a:t>
            </a:r>
          </a:p>
        </p:txBody>
      </p:sp>
      <p:sp>
        <p:nvSpPr>
          <p:cNvPr id="3" name="Content Placeholder 2">
            <a:extLst>
              <a:ext uri="{FF2B5EF4-FFF2-40B4-BE49-F238E27FC236}">
                <a16:creationId xmlns:a16="http://schemas.microsoft.com/office/drawing/2014/main" id="{270A9D53-ECF5-5DDC-D915-A611299B2D78}"/>
              </a:ext>
            </a:extLst>
          </p:cNvPr>
          <p:cNvSpPr>
            <a:spLocks noGrp="1"/>
          </p:cNvSpPr>
          <p:nvPr>
            <p:ph idx="1"/>
          </p:nvPr>
        </p:nvSpPr>
        <p:spPr/>
        <p:txBody>
          <a:bodyPr anchor="t">
            <a:normAutofit/>
          </a:bodyPr>
          <a:lstStyle/>
          <a:p>
            <a:pPr marL="0" indent="0">
              <a:lnSpc>
                <a:spcPct val="120000"/>
              </a:lnSpc>
              <a:buNone/>
            </a:pPr>
            <a:r>
              <a:rPr lang="en-GB" sz="2400" dirty="0"/>
              <a:t>Identify one area for improvement and set a SMART (Specific, Measurable, Achievable, Realistic, Timely) target to achieve it. </a:t>
            </a:r>
          </a:p>
        </p:txBody>
      </p:sp>
      <p:sp>
        <p:nvSpPr>
          <p:cNvPr id="4" name="Footer Placeholder 2">
            <a:extLst>
              <a:ext uri="{FF2B5EF4-FFF2-40B4-BE49-F238E27FC236}">
                <a16:creationId xmlns:a16="http://schemas.microsoft.com/office/drawing/2014/main" id="{FE7B5C35-F46C-44B5-2571-37E6E410CA97}"/>
              </a:ext>
              <a:ext uri="{C183D7F6-B498-43B3-948B-1728B52AA6E4}">
                <adec:decorative xmlns:adec="http://schemas.microsoft.com/office/drawing/2017/decorative" val="1"/>
              </a:ext>
            </a:extLst>
          </p:cNvPr>
          <p:cNvSpPr txBox="1">
            <a:spLocks/>
          </p:cNvSpPr>
          <p:nvPr/>
        </p:nvSpPr>
        <p:spPr>
          <a:xfrm>
            <a:off x="312000" y="6356351"/>
            <a:ext cx="10248501"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r>
              <a:rPr lang="en-GB" sz="900" b="1" dirty="0"/>
              <a:t>Education and Training Foundation</a:t>
            </a:r>
          </a:p>
        </p:txBody>
      </p:sp>
      <p:sp>
        <p:nvSpPr>
          <p:cNvPr id="7" name="Slide Number Placeholder 3">
            <a:extLst>
              <a:ext uri="{FF2B5EF4-FFF2-40B4-BE49-F238E27FC236}">
                <a16:creationId xmlns:a16="http://schemas.microsoft.com/office/drawing/2014/main" id="{53890A56-1CDD-A24F-6E9D-F93E010D4E0D}"/>
              </a:ext>
            </a:extLst>
          </p:cNvPr>
          <p:cNvSpPr txBox="1">
            <a:spLocks/>
          </p:cNvSpPr>
          <p:nvPr/>
        </p:nvSpPr>
        <p:spPr>
          <a:xfrm>
            <a:off x="10608501" y="6356351"/>
            <a:ext cx="1212619" cy="365125"/>
          </a:xfrm>
          <a:prstGeom prst="rect">
            <a:avLst/>
          </a:prstGeom>
        </p:spPr>
        <p:txBody>
          <a:bodyPr vert="horz" lIns="91440" tIns="45720" rIns="91440" bIns="45720" rtlCol="0" anchor="ctr"/>
          <a:lstStyle>
            <a:defPPr>
              <a:defRPr lang="en-US"/>
            </a:defPPr>
            <a:lvl1pPr marL="0" algn="l" defTabSz="1625519" rtl="0" eaLnBrk="1" latinLnBrk="0" hangingPunct="1">
              <a:defRPr sz="3200" kern="1200">
                <a:solidFill>
                  <a:schemeClr val="tx1"/>
                </a:solidFill>
                <a:latin typeface="+mn-lt"/>
                <a:ea typeface="+mn-ea"/>
                <a:cs typeface="+mn-cs"/>
              </a:defRPr>
            </a:lvl1pPr>
            <a:lvl2pPr marL="812760" algn="l" defTabSz="1625519" rtl="0" eaLnBrk="1" latinLnBrk="0" hangingPunct="1">
              <a:defRPr sz="3200" kern="1200">
                <a:solidFill>
                  <a:schemeClr val="tx1"/>
                </a:solidFill>
                <a:latin typeface="+mn-lt"/>
                <a:ea typeface="+mn-ea"/>
                <a:cs typeface="+mn-cs"/>
              </a:defRPr>
            </a:lvl2pPr>
            <a:lvl3pPr marL="1625519" algn="l" defTabSz="1625519" rtl="0" eaLnBrk="1" latinLnBrk="0" hangingPunct="1">
              <a:defRPr sz="3200" kern="1200">
                <a:solidFill>
                  <a:schemeClr val="tx1"/>
                </a:solidFill>
                <a:latin typeface="+mn-lt"/>
                <a:ea typeface="+mn-ea"/>
                <a:cs typeface="+mn-cs"/>
              </a:defRPr>
            </a:lvl3pPr>
            <a:lvl4pPr marL="2438278" algn="l" defTabSz="1625519" rtl="0" eaLnBrk="1" latinLnBrk="0" hangingPunct="1">
              <a:defRPr sz="3200" kern="1200">
                <a:solidFill>
                  <a:schemeClr val="tx1"/>
                </a:solidFill>
                <a:latin typeface="+mn-lt"/>
                <a:ea typeface="+mn-ea"/>
                <a:cs typeface="+mn-cs"/>
              </a:defRPr>
            </a:lvl4pPr>
            <a:lvl5pPr marL="3251037" algn="l" defTabSz="1625519" rtl="0" eaLnBrk="1" latinLnBrk="0" hangingPunct="1">
              <a:defRPr sz="3200" kern="1200">
                <a:solidFill>
                  <a:schemeClr val="tx1"/>
                </a:solidFill>
                <a:latin typeface="+mn-lt"/>
                <a:ea typeface="+mn-ea"/>
                <a:cs typeface="+mn-cs"/>
              </a:defRPr>
            </a:lvl5pPr>
            <a:lvl6pPr marL="4063797" algn="l" defTabSz="1625519" rtl="0" eaLnBrk="1" latinLnBrk="0" hangingPunct="1">
              <a:defRPr sz="3200" kern="1200">
                <a:solidFill>
                  <a:schemeClr val="tx1"/>
                </a:solidFill>
                <a:latin typeface="+mn-lt"/>
                <a:ea typeface="+mn-ea"/>
                <a:cs typeface="+mn-cs"/>
              </a:defRPr>
            </a:lvl6pPr>
            <a:lvl7pPr marL="4876557" algn="l" defTabSz="1625519" rtl="0" eaLnBrk="1" latinLnBrk="0" hangingPunct="1">
              <a:defRPr sz="3200" kern="1200">
                <a:solidFill>
                  <a:schemeClr val="tx1"/>
                </a:solidFill>
                <a:latin typeface="+mn-lt"/>
                <a:ea typeface="+mn-ea"/>
                <a:cs typeface="+mn-cs"/>
              </a:defRPr>
            </a:lvl7pPr>
            <a:lvl8pPr marL="5689315" algn="l" defTabSz="1625519" rtl="0" eaLnBrk="1" latinLnBrk="0" hangingPunct="1">
              <a:defRPr sz="3200" kern="1200">
                <a:solidFill>
                  <a:schemeClr val="tx1"/>
                </a:solidFill>
                <a:latin typeface="+mn-lt"/>
                <a:ea typeface="+mn-ea"/>
                <a:cs typeface="+mn-cs"/>
              </a:defRPr>
            </a:lvl8pPr>
            <a:lvl9pPr marL="6502075" algn="l" defTabSz="1625519" rtl="0" eaLnBrk="1" latinLnBrk="0" hangingPunct="1">
              <a:defRPr sz="3200" kern="1200">
                <a:solidFill>
                  <a:schemeClr val="tx1"/>
                </a:solidFill>
                <a:latin typeface="+mn-lt"/>
                <a:ea typeface="+mn-ea"/>
                <a:cs typeface="+mn-cs"/>
              </a:defRPr>
            </a:lvl9pPr>
          </a:lstStyle>
          <a:p>
            <a:pPr algn="r"/>
            <a:fld id="{DA2C159E-F13C-4A85-9A41-E7669D3E0D70}" type="slidenum">
              <a:rPr lang="en-GB" sz="900" b="1" smtClean="0"/>
              <a:pPr algn="r"/>
              <a:t>90</a:t>
            </a:fld>
            <a:endParaRPr lang="en-GB" sz="900" b="1" dirty="0"/>
          </a:p>
        </p:txBody>
      </p:sp>
    </p:spTree>
    <p:extLst>
      <p:ext uri="{BB962C8B-B14F-4D97-AF65-F5344CB8AC3E}">
        <p14:creationId xmlns:p14="http://schemas.microsoft.com/office/powerpoint/2010/main" val="4088258116"/>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sz="9000" dirty="0">
                <a:cs typeface="Arial" panose="020B0604020202020204" pitchFamily="34" charset="0"/>
              </a:rPr>
              <a:t>09</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normAutofit/>
          </a:bodyPr>
          <a:lstStyle/>
          <a:p>
            <a:r>
              <a:rPr lang="en-US" sz="4000" b="0" dirty="0">
                <a:latin typeface="Arial" panose="020B0604020202020204" pitchFamily="34" charset="0"/>
                <a:cs typeface="Arial" panose="020B0604020202020204" pitchFamily="34" charset="0"/>
              </a:rPr>
              <a:t>User interface design</a:t>
            </a:r>
          </a:p>
        </p:txBody>
      </p:sp>
    </p:spTree>
    <p:extLst>
      <p:ext uri="{BB962C8B-B14F-4D97-AF65-F5344CB8AC3E}">
        <p14:creationId xmlns:p14="http://schemas.microsoft.com/office/powerpoint/2010/main" val="546448710"/>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F63C93-C698-6CD1-DC83-9275E41BBE1E}"/>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62EA5707-63F2-101C-9C21-A3302F5C9635}"/>
              </a:ext>
            </a:extLst>
          </p:cNvPr>
          <p:cNvSpPr>
            <a:spLocks noGrp="1"/>
          </p:cNvSpPr>
          <p:nvPr>
            <p:ph type="title"/>
          </p:nvPr>
        </p:nvSpPr>
        <p:spPr/>
        <p:txBody>
          <a:bodyPr>
            <a:normAutofit/>
          </a:bodyPr>
          <a:lstStyle/>
          <a:p>
            <a:r>
              <a:rPr lang="en-GB" b="1" dirty="0"/>
              <a:t>User interface design</a:t>
            </a:r>
            <a:endParaRPr b="1" dirty="0"/>
          </a:p>
        </p:txBody>
      </p:sp>
      <p:sp>
        <p:nvSpPr>
          <p:cNvPr id="3" name="Content Placeholder">
            <a:extLst>
              <a:ext uri="{FF2B5EF4-FFF2-40B4-BE49-F238E27FC236}">
                <a16:creationId xmlns:a16="http://schemas.microsoft.com/office/drawing/2014/main" id="{60BCEFE1-ED04-592B-581C-1DF1FCF37815}"/>
              </a:ext>
            </a:extLst>
          </p:cNvPr>
          <p:cNvSpPr>
            <a:spLocks noGrp="1"/>
          </p:cNvSpPr>
          <p:nvPr>
            <p:ph idx="1"/>
          </p:nvPr>
        </p:nvSpPr>
        <p:spPr/>
        <p:txBody>
          <a:bodyPr vert="horz" lIns="91440" tIns="45720" rIns="91440" bIns="45720" rtlCol="0" anchor="t">
            <a:normAutofit/>
          </a:bodyPr>
          <a:lstStyle/>
          <a:p>
            <a:pPr marL="0" indent="0">
              <a:buNone/>
            </a:pPr>
            <a:r>
              <a:rPr lang="en-US" dirty="0"/>
              <a:t>By the end of this session, you will be able to assess user interface (UI) designs against best practice.</a:t>
            </a:r>
            <a:endParaRPr lang="en-US" dirty="0">
              <a:highlight>
                <a:srgbClr val="FFFF00"/>
              </a:highlight>
              <a:cs typeface="Arial"/>
            </a:endParaRPr>
          </a:p>
        </p:txBody>
      </p:sp>
    </p:spTree>
    <p:extLst>
      <p:ext uri="{BB962C8B-B14F-4D97-AF65-F5344CB8AC3E}">
        <p14:creationId xmlns:p14="http://schemas.microsoft.com/office/powerpoint/2010/main" val="3027393771"/>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298474-C838-7AEE-A48B-CA628A39E93F}"/>
              </a:ext>
            </a:extLst>
          </p:cNvPr>
          <p:cNvSpPr>
            <a:spLocks noGrp="1"/>
          </p:cNvSpPr>
          <p:nvPr>
            <p:ph type="title"/>
          </p:nvPr>
        </p:nvSpPr>
        <p:spPr/>
        <p:txBody>
          <a:bodyPr/>
          <a:lstStyle/>
          <a:p>
            <a:r>
              <a:rPr lang="en-US" b="1" dirty="0">
                <a:cs typeface="Arial"/>
              </a:rPr>
              <a:t>Group activity</a:t>
            </a:r>
            <a:endParaRPr lang="en-US" dirty="0">
              <a:cs typeface="Arial"/>
            </a:endParaRPr>
          </a:p>
        </p:txBody>
      </p:sp>
      <p:sp>
        <p:nvSpPr>
          <p:cNvPr id="3" name="Content Placeholder 2">
            <a:extLst>
              <a:ext uri="{FF2B5EF4-FFF2-40B4-BE49-F238E27FC236}">
                <a16:creationId xmlns:a16="http://schemas.microsoft.com/office/drawing/2014/main" id="{23648A51-4186-E796-68A3-FCC3D3F49C89}"/>
              </a:ext>
            </a:extLst>
          </p:cNvPr>
          <p:cNvSpPr>
            <a:spLocks noGrp="1"/>
          </p:cNvSpPr>
          <p:nvPr>
            <p:ph idx="1"/>
          </p:nvPr>
        </p:nvSpPr>
        <p:spPr/>
        <p:txBody>
          <a:bodyPr vert="horz" lIns="91440" tIns="45720" rIns="91440" bIns="45720" rtlCol="0" anchor="t">
            <a:normAutofit/>
          </a:bodyPr>
          <a:lstStyle/>
          <a:p>
            <a:r>
              <a:rPr lang="en-US" dirty="0">
                <a:cs typeface="Arial"/>
              </a:rPr>
              <a:t>Review the Examples of user interface designs.</a:t>
            </a:r>
          </a:p>
          <a:p>
            <a:r>
              <a:rPr lang="en-US" dirty="0">
                <a:cs typeface="Arial"/>
              </a:rPr>
              <a:t>Discuss effective and ineffective user interface designs</a:t>
            </a:r>
          </a:p>
        </p:txBody>
      </p:sp>
    </p:spTree>
    <p:extLst>
      <p:ext uri="{BB962C8B-B14F-4D97-AF65-F5344CB8AC3E}">
        <p14:creationId xmlns:p14="http://schemas.microsoft.com/office/powerpoint/2010/main" val="2298368114"/>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A7374-EE4E-0E5E-D56F-91B46670C8B8}"/>
              </a:ext>
            </a:extLst>
          </p:cNvPr>
          <p:cNvSpPr>
            <a:spLocks noGrp="1"/>
          </p:cNvSpPr>
          <p:nvPr>
            <p:ph type="title"/>
          </p:nvPr>
        </p:nvSpPr>
        <p:spPr/>
        <p:txBody>
          <a:bodyPr/>
          <a:lstStyle/>
          <a:p>
            <a:r>
              <a:rPr lang="en-GB" b="1" dirty="0"/>
              <a:t>Feedback</a:t>
            </a:r>
          </a:p>
        </p:txBody>
      </p:sp>
      <p:sp>
        <p:nvSpPr>
          <p:cNvPr id="3" name="Content Placeholder 2">
            <a:extLst>
              <a:ext uri="{FF2B5EF4-FFF2-40B4-BE49-F238E27FC236}">
                <a16:creationId xmlns:a16="http://schemas.microsoft.com/office/drawing/2014/main" id="{0BAF1B90-DC63-7BF4-C711-DF8828B145B5}"/>
              </a:ext>
            </a:extLst>
          </p:cNvPr>
          <p:cNvSpPr>
            <a:spLocks noGrp="1"/>
          </p:cNvSpPr>
          <p:nvPr>
            <p:ph idx="1"/>
          </p:nvPr>
        </p:nvSpPr>
        <p:spPr/>
        <p:txBody>
          <a:bodyPr vert="horz" lIns="91440" tIns="45720" rIns="91440" bIns="45720" rtlCol="0" anchor="t">
            <a:normAutofit/>
          </a:bodyPr>
          <a:lstStyle/>
          <a:p>
            <a:r>
              <a:rPr lang="en-GB" dirty="0"/>
              <a:t>Each group to provide a comment on the previous activity.</a:t>
            </a:r>
          </a:p>
          <a:p>
            <a:r>
              <a:rPr lang="en-GB" dirty="0">
                <a:cs typeface="Arial"/>
              </a:rPr>
              <a:t>Each group to consider three questions they might ask a client about a user interface design.</a:t>
            </a:r>
          </a:p>
          <a:p>
            <a:r>
              <a:rPr lang="en-GB" dirty="0">
                <a:cs typeface="Arial"/>
              </a:rPr>
              <a:t>Share your questions with the class.</a:t>
            </a:r>
          </a:p>
        </p:txBody>
      </p:sp>
    </p:spTree>
    <p:extLst>
      <p:ext uri="{BB962C8B-B14F-4D97-AF65-F5344CB8AC3E}">
        <p14:creationId xmlns:p14="http://schemas.microsoft.com/office/powerpoint/2010/main" val="1961752117"/>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3783E-4046-CD32-E55C-06E05558403F}"/>
              </a:ext>
            </a:extLst>
          </p:cNvPr>
          <p:cNvSpPr>
            <a:spLocks noGrp="1"/>
          </p:cNvSpPr>
          <p:nvPr>
            <p:ph type="title"/>
          </p:nvPr>
        </p:nvSpPr>
        <p:spPr/>
        <p:txBody>
          <a:bodyPr/>
          <a:lstStyle/>
          <a:p>
            <a:r>
              <a:rPr lang="en-GB" b="1" dirty="0"/>
              <a:t>What are design systems?</a:t>
            </a:r>
          </a:p>
        </p:txBody>
      </p:sp>
      <p:sp>
        <p:nvSpPr>
          <p:cNvPr id="3" name="Content Placeholder 2">
            <a:extLst>
              <a:ext uri="{FF2B5EF4-FFF2-40B4-BE49-F238E27FC236}">
                <a16:creationId xmlns:a16="http://schemas.microsoft.com/office/drawing/2014/main" id="{6721F803-998F-603D-120D-C973338FFB06}"/>
              </a:ext>
            </a:extLst>
          </p:cNvPr>
          <p:cNvSpPr>
            <a:spLocks noGrp="1"/>
          </p:cNvSpPr>
          <p:nvPr>
            <p:ph idx="1"/>
          </p:nvPr>
        </p:nvSpPr>
        <p:spPr>
          <a:xfrm>
            <a:off x="838200" y="1825625"/>
            <a:ext cx="10706100" cy="4351338"/>
          </a:xfrm>
        </p:spPr>
        <p:txBody>
          <a:bodyPr/>
          <a:lstStyle/>
          <a:p>
            <a:r>
              <a:rPr lang="en-GB" dirty="0"/>
              <a:t>Standardised UI components and patterns for consistent look and feel</a:t>
            </a:r>
          </a:p>
          <a:p>
            <a:r>
              <a:rPr lang="en-GB" dirty="0"/>
              <a:t>Defined colour palette, typography, iconography and spacing to ensure cohesive branding</a:t>
            </a:r>
          </a:p>
          <a:p>
            <a:r>
              <a:rPr lang="en-GB" dirty="0"/>
              <a:t>Reusable code snippets and libraries for efficient development</a:t>
            </a:r>
          </a:p>
          <a:p>
            <a:r>
              <a:rPr lang="en-GB" dirty="0"/>
              <a:t>Clear usage guidelines and documentation for proper implementation</a:t>
            </a:r>
          </a:p>
          <a:p>
            <a:r>
              <a:rPr lang="en-GB" dirty="0"/>
              <a:t>Scalable and adaptable system to accommodate future growth and changes</a:t>
            </a:r>
          </a:p>
        </p:txBody>
      </p:sp>
    </p:spTree>
    <p:extLst>
      <p:ext uri="{BB962C8B-B14F-4D97-AF65-F5344CB8AC3E}">
        <p14:creationId xmlns:p14="http://schemas.microsoft.com/office/powerpoint/2010/main" val="2696390341"/>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nline Media 3" descr="Click to watch: What is the GOV.UK Design System?">
            <a:hlinkClick r:id="" action="ppaction://media"/>
            <a:extLst>
              <a:ext uri="{FF2B5EF4-FFF2-40B4-BE49-F238E27FC236}">
                <a16:creationId xmlns:a16="http://schemas.microsoft.com/office/drawing/2014/main" id="{707C552B-DCA7-85C5-4069-F716E27D3835}"/>
              </a:ext>
            </a:extLst>
          </p:cNvPr>
          <p:cNvPicPr>
            <a:picLocks noGrp="1" noRot="1" noChangeAspect="1"/>
          </p:cNvPicPr>
          <p:nvPr>
            <p:ph idx="1"/>
            <a:videoFile r:link="rId1"/>
          </p:nvPr>
        </p:nvPicPr>
        <p:blipFill>
          <a:blip r:embed="rId3"/>
          <a:stretch>
            <a:fillRect/>
          </a:stretch>
        </p:blipFill>
        <p:spPr>
          <a:xfrm>
            <a:off x="1111630" y="825500"/>
            <a:ext cx="9583358" cy="5414963"/>
          </a:xfrm>
          <a:prstGeom prst="rect">
            <a:avLst/>
          </a:prstGeom>
        </p:spPr>
      </p:pic>
      <p:sp>
        <p:nvSpPr>
          <p:cNvPr id="3" name="Title 2">
            <a:extLst>
              <a:ext uri="{FF2B5EF4-FFF2-40B4-BE49-F238E27FC236}">
                <a16:creationId xmlns:a16="http://schemas.microsoft.com/office/drawing/2014/main" id="{D41D9CB2-6029-B554-33EE-42D188388BBD}"/>
              </a:ext>
            </a:extLst>
          </p:cNvPr>
          <p:cNvSpPr>
            <a:spLocks noGrp="1"/>
          </p:cNvSpPr>
          <p:nvPr>
            <p:ph type="title"/>
          </p:nvPr>
        </p:nvSpPr>
        <p:spPr>
          <a:xfrm>
            <a:off x="838200" y="-1325563"/>
            <a:ext cx="10515600" cy="1325563"/>
          </a:xfrm>
        </p:spPr>
        <p:txBody>
          <a:bodyPr vert="horz" lIns="91440" tIns="45720" rIns="91440" bIns="45720" rtlCol="0" anchor="b">
            <a:normAutofit/>
          </a:bodyPr>
          <a:lstStyle/>
          <a:p>
            <a:r>
              <a:rPr lang="en-GB" dirty="0"/>
              <a:t>GOV.UK Design System</a:t>
            </a:r>
          </a:p>
        </p:txBody>
      </p:sp>
    </p:spTree>
    <p:extLst>
      <p:ext uri="{BB962C8B-B14F-4D97-AF65-F5344CB8AC3E}">
        <p14:creationId xmlns:p14="http://schemas.microsoft.com/office/powerpoint/2010/main" val="2276449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6A472-A44A-554A-B0BF-9121F6F8020B}"/>
              </a:ext>
            </a:extLst>
          </p:cNvPr>
          <p:cNvSpPr>
            <a:spLocks noGrp="1"/>
          </p:cNvSpPr>
          <p:nvPr>
            <p:ph type="title"/>
          </p:nvPr>
        </p:nvSpPr>
        <p:spPr/>
        <p:txBody>
          <a:bodyPr/>
          <a:lstStyle/>
          <a:p>
            <a:r>
              <a:rPr lang="en-GB" b="1" dirty="0">
                <a:cs typeface="Arial"/>
              </a:rPr>
              <a:t>Treasure hunt activity</a:t>
            </a:r>
            <a:endParaRPr lang="en-GB" dirty="0"/>
          </a:p>
        </p:txBody>
      </p:sp>
      <p:sp>
        <p:nvSpPr>
          <p:cNvPr id="3" name="Content Placeholder 2">
            <a:extLst>
              <a:ext uri="{FF2B5EF4-FFF2-40B4-BE49-F238E27FC236}">
                <a16:creationId xmlns:a16="http://schemas.microsoft.com/office/drawing/2014/main" id="{880CAF79-8587-8651-A1B4-6C8DE980434C}"/>
              </a:ext>
            </a:extLst>
          </p:cNvPr>
          <p:cNvSpPr>
            <a:spLocks noGrp="1"/>
          </p:cNvSpPr>
          <p:nvPr>
            <p:ph idx="1"/>
          </p:nvPr>
        </p:nvSpPr>
        <p:spPr/>
        <p:txBody>
          <a:bodyPr vert="horz" lIns="91440" tIns="45720" rIns="91440" bIns="45720" rtlCol="0" anchor="t">
            <a:normAutofit/>
          </a:bodyPr>
          <a:lstStyle/>
          <a:p>
            <a:r>
              <a:rPr lang="en-GB" dirty="0">
                <a:cs typeface="Arial"/>
              </a:rPr>
              <a:t>Work in groups of three. Each person will look at one of the website style sections: Colour, Components or Patterns.</a:t>
            </a:r>
          </a:p>
          <a:p>
            <a:r>
              <a:rPr lang="en-GB" dirty="0">
                <a:cs typeface="Arial"/>
              </a:rPr>
              <a:t>Complete the Treasure hunt activity for your style.</a:t>
            </a:r>
            <a:endParaRPr lang="en-GB" dirty="0"/>
          </a:p>
          <a:p>
            <a:r>
              <a:rPr lang="en-GB" dirty="0">
                <a:cs typeface="Arial"/>
              </a:rPr>
              <a:t>Discuss your section with your group.</a:t>
            </a:r>
            <a:endParaRPr lang="en-GB" dirty="0"/>
          </a:p>
          <a:p>
            <a:r>
              <a:rPr lang="en-GB" dirty="0">
                <a:cs typeface="Arial"/>
              </a:rPr>
              <a:t>Prepare a response to the question on the board.</a:t>
            </a:r>
            <a:endParaRPr lang="en-GB" dirty="0"/>
          </a:p>
          <a:p>
            <a:r>
              <a:rPr lang="en-GB" dirty="0">
                <a:cs typeface="Arial"/>
              </a:rPr>
              <a:t>Share your response with the class. </a:t>
            </a:r>
          </a:p>
          <a:p>
            <a:r>
              <a:rPr lang="en-GB" dirty="0">
                <a:cs typeface="Arial"/>
              </a:rPr>
              <a:t>Agree a list of components needed for the case study user sign-up form.  </a:t>
            </a:r>
            <a:endParaRPr lang="en-GB" dirty="0"/>
          </a:p>
        </p:txBody>
      </p:sp>
    </p:spTree>
    <p:extLst>
      <p:ext uri="{BB962C8B-B14F-4D97-AF65-F5344CB8AC3E}">
        <p14:creationId xmlns:p14="http://schemas.microsoft.com/office/powerpoint/2010/main" val="3451211872"/>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F094FF-7314-C2D8-156D-4199EBF6E3EB}"/>
              </a:ext>
            </a:extLst>
          </p:cNvPr>
          <p:cNvSpPr>
            <a:spLocks noGrp="1"/>
          </p:cNvSpPr>
          <p:nvPr>
            <p:ph type="title"/>
          </p:nvPr>
        </p:nvSpPr>
        <p:spPr/>
        <p:txBody>
          <a:bodyPr/>
          <a:lstStyle/>
          <a:p>
            <a:r>
              <a:rPr lang="en-GB" b="1" dirty="0"/>
              <a:t>Questions</a:t>
            </a:r>
          </a:p>
        </p:txBody>
      </p:sp>
      <p:sp>
        <p:nvSpPr>
          <p:cNvPr id="3" name="Content Placeholder 2">
            <a:extLst>
              <a:ext uri="{FF2B5EF4-FFF2-40B4-BE49-F238E27FC236}">
                <a16:creationId xmlns:a16="http://schemas.microsoft.com/office/drawing/2014/main" id="{212B8851-66B1-83EA-8746-239AFA3C5E0A}"/>
              </a:ext>
            </a:extLst>
          </p:cNvPr>
          <p:cNvSpPr>
            <a:spLocks noGrp="1"/>
          </p:cNvSpPr>
          <p:nvPr>
            <p:ph idx="1"/>
          </p:nvPr>
        </p:nvSpPr>
        <p:spPr>
          <a:xfrm>
            <a:off x="838200" y="1825625"/>
            <a:ext cx="11150600" cy="4351338"/>
          </a:xfrm>
        </p:spPr>
        <p:txBody>
          <a:bodyPr/>
          <a:lstStyle/>
          <a:p>
            <a:r>
              <a:rPr lang="en-GB" dirty="0"/>
              <a:t>How do the three sections – Colour, Components and Patterns – link together?</a:t>
            </a:r>
          </a:p>
          <a:p>
            <a:r>
              <a:rPr lang="en-GB" dirty="0"/>
              <a:t>Why is this classed as a system?</a:t>
            </a:r>
          </a:p>
          <a:p>
            <a:r>
              <a:rPr lang="en-GB" dirty="0"/>
              <a:t>What are the advantages of using a system?</a:t>
            </a:r>
          </a:p>
        </p:txBody>
      </p:sp>
    </p:spTree>
    <p:extLst>
      <p:ext uri="{BB962C8B-B14F-4D97-AF65-F5344CB8AC3E}">
        <p14:creationId xmlns:p14="http://schemas.microsoft.com/office/powerpoint/2010/main" val="3339534022"/>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1F5824-86B6-9B49-B1B2-04100F33AD2D}"/>
              </a:ext>
            </a:extLst>
          </p:cNvPr>
          <p:cNvSpPr>
            <a:spLocks noGrp="1"/>
          </p:cNvSpPr>
          <p:nvPr>
            <p:ph type="title"/>
          </p:nvPr>
        </p:nvSpPr>
        <p:spPr/>
        <p:txBody>
          <a:bodyPr/>
          <a:lstStyle/>
          <a:p>
            <a:r>
              <a:rPr lang="en-GB" b="1" dirty="0"/>
              <a:t>New user sign-up form</a:t>
            </a:r>
          </a:p>
        </p:txBody>
      </p:sp>
      <p:sp>
        <p:nvSpPr>
          <p:cNvPr id="3" name="Content Placeholder 2">
            <a:extLst>
              <a:ext uri="{FF2B5EF4-FFF2-40B4-BE49-F238E27FC236}">
                <a16:creationId xmlns:a16="http://schemas.microsoft.com/office/drawing/2014/main" id="{33B34E1F-61A9-F2AC-48B8-C30E6A36CB1F}"/>
              </a:ext>
            </a:extLst>
          </p:cNvPr>
          <p:cNvSpPr>
            <a:spLocks noGrp="1"/>
          </p:cNvSpPr>
          <p:nvPr>
            <p:ph idx="1"/>
          </p:nvPr>
        </p:nvSpPr>
        <p:spPr/>
        <p:txBody>
          <a:bodyPr/>
          <a:lstStyle/>
          <a:p>
            <a:r>
              <a:rPr lang="en-GB" dirty="0"/>
              <a:t>Your case study requires that users sign up to access the service.</a:t>
            </a:r>
          </a:p>
          <a:p>
            <a:r>
              <a:rPr lang="en-GB" dirty="0"/>
              <a:t>What components should be included in the new user sign-up form?</a:t>
            </a:r>
          </a:p>
          <a:p>
            <a:r>
              <a:rPr lang="en-GB" dirty="0"/>
              <a:t>Agree the list with your group.</a:t>
            </a:r>
          </a:p>
        </p:txBody>
      </p:sp>
    </p:spTree>
    <p:extLst>
      <p:ext uri="{BB962C8B-B14F-4D97-AF65-F5344CB8AC3E}">
        <p14:creationId xmlns:p14="http://schemas.microsoft.com/office/powerpoint/2010/main" val="21812724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684A5350B050F46AD6AC251716740DC" ma:contentTypeVersion="17" ma:contentTypeDescription="Create a new document." ma:contentTypeScope="" ma:versionID="b65acc67901e0485b8aac86fe72ed177">
  <xsd:schema xmlns:xsd="http://www.w3.org/2001/XMLSchema" xmlns:xs="http://www.w3.org/2001/XMLSchema" xmlns:p="http://schemas.microsoft.com/office/2006/metadata/properties" xmlns:ns2="414d2ded-29cc-4abd-a1df-c646721ce55b" xmlns:ns3="2847a094-2edf-4950-a853-13ec668231ed" targetNamespace="http://schemas.microsoft.com/office/2006/metadata/properties" ma:root="true" ma:fieldsID="dedb8be4e17833ccb9caf5b6a1865ed7" ns2:_="" ns3:_="">
    <xsd:import namespace="414d2ded-29cc-4abd-a1df-c646721ce55b"/>
    <xsd:import namespace="2847a094-2edf-4950-a853-13ec668231ed"/>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KeyPoints" minOccurs="0"/>
                <xsd:element ref="ns2:MediaServiceKeyPoints" minOccurs="0"/>
                <xsd:element ref="ns2:MediaLengthInSeconds" minOccurs="0"/>
                <xsd:element ref="ns2:MediaServiceAutoTag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14d2ded-29cc-4abd-a1df-c646721ce55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LengthInSeconds" ma:index="15" nillable="true" ma:displayName="Length (seconds)"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20cda56a-0d36-40e2-ad5d-df46f41119b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847a094-2edf-4950-a853-13ec668231ed"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75bcd669-d17d-41a9-93bf-403babf16228}" ma:internalName="TaxCatchAll" ma:showField="CatchAllData" ma:web="2847a094-2edf-4950-a853-13ec668231e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14d2ded-29cc-4abd-a1df-c646721ce55b">
      <Terms xmlns="http://schemas.microsoft.com/office/infopath/2007/PartnerControls"/>
    </lcf76f155ced4ddcb4097134ff3c332f>
    <TaxCatchAll xmlns="2847a094-2edf-4950-a853-13ec668231ed" xsi:nil="true"/>
  </documentManagement>
</p:properties>
</file>

<file path=customXml/itemProps1.xml><?xml version="1.0" encoding="utf-8"?>
<ds:datastoreItem xmlns:ds="http://schemas.openxmlformats.org/officeDocument/2006/customXml" ds:itemID="{9B412B29-87AC-4B53-8500-42565C6A924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14d2ded-29cc-4abd-a1df-c646721ce55b"/>
    <ds:schemaRef ds:uri="2847a094-2edf-4950-a853-13ec668231e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BBF3E92-3337-4513-AC43-3F98635D31F1}">
  <ds:schemaRefs>
    <ds:schemaRef ds:uri="http://schemas.microsoft.com/sharepoint/v3/contenttype/forms"/>
  </ds:schemaRefs>
</ds:datastoreItem>
</file>

<file path=customXml/itemProps3.xml><?xml version="1.0" encoding="utf-8"?>
<ds:datastoreItem xmlns:ds="http://schemas.openxmlformats.org/officeDocument/2006/customXml" ds:itemID="{3C05F683-FA8F-4C54-B522-598D1051EB22}">
  <ds:schemaRefs>
    <ds:schemaRef ds:uri="http://www.w3.org/XML/1998/namespace"/>
    <ds:schemaRef ds:uri="http://schemas.microsoft.com/office/2006/documentManagement/types"/>
    <ds:schemaRef ds:uri="http://schemas.microsoft.com/office/2006/metadata/properties"/>
    <ds:schemaRef ds:uri="414d2ded-29cc-4abd-a1df-c646721ce55b"/>
    <ds:schemaRef ds:uri="http://purl.org/dc/dcmitype/"/>
    <ds:schemaRef ds:uri="http://purl.org/dc/elements/1.1/"/>
    <ds:schemaRef ds:uri="http://schemas.microsoft.com/office/infopath/2007/PartnerControls"/>
    <ds:schemaRef ds:uri="http://schemas.openxmlformats.org/package/2006/metadata/core-properties"/>
    <ds:schemaRef ds:uri="2847a094-2edf-4950-a853-13ec668231ed"/>
    <ds:schemaRef ds:uri="http://purl.org/dc/terms/"/>
  </ds:schemaRefs>
</ds:datastoreItem>
</file>

<file path=docProps/app.xml><?xml version="1.0" encoding="utf-8"?>
<Properties xmlns="http://schemas.openxmlformats.org/officeDocument/2006/extended-properties" xmlns:vt="http://schemas.openxmlformats.org/officeDocument/2006/docPropsVTypes">
  <TotalTime>25</TotalTime>
  <Words>5974</Words>
  <Application>Microsoft Office PowerPoint</Application>
  <PresentationFormat>Widescreen</PresentationFormat>
  <Paragraphs>813</Paragraphs>
  <Slides>127</Slides>
  <Notes>60</Notes>
  <HiddenSlides>0</HiddenSlides>
  <MMClips>2</MMClips>
  <ScaleCrop>false</ScaleCrop>
  <HeadingPairs>
    <vt:vector size="4" baseType="variant">
      <vt:variant>
        <vt:lpstr>Theme</vt:lpstr>
      </vt:variant>
      <vt:variant>
        <vt:i4>1</vt:i4>
      </vt:variant>
      <vt:variant>
        <vt:lpstr>Slide Titles</vt:lpstr>
      </vt:variant>
      <vt:variant>
        <vt:i4>127</vt:i4>
      </vt:variant>
    </vt:vector>
  </HeadingPairs>
  <TitlesOfParts>
    <vt:vector size="128" baseType="lpstr">
      <vt:lpstr>Office Theme</vt:lpstr>
      <vt:lpstr>Digital production, design and development: Case studies</vt:lpstr>
      <vt:lpstr>01</vt:lpstr>
      <vt:lpstr>Project feasibility: identifying a project’s context and goals</vt:lpstr>
      <vt:lpstr>Group activity</vt:lpstr>
      <vt:lpstr>Feedback</vt:lpstr>
      <vt:lpstr>Purpose of a client brief</vt:lpstr>
      <vt:lpstr>What a good client brief looks like</vt:lpstr>
      <vt:lpstr>Pair activity</vt:lpstr>
      <vt:lpstr>Don’t be afraid to ask questions</vt:lpstr>
      <vt:lpstr>Independent activity</vt:lpstr>
      <vt:lpstr>Summary and exit ticket</vt:lpstr>
      <vt:lpstr>02</vt:lpstr>
      <vt:lpstr>Project feasibility: benefits and drawbacks</vt:lpstr>
      <vt:lpstr>Group activity</vt:lpstr>
      <vt:lpstr>Feedback</vt:lpstr>
      <vt:lpstr>Pair activity</vt:lpstr>
      <vt:lpstr>What is a SWOT analysis?</vt:lpstr>
      <vt:lpstr>Strengths and weaknesses: examples</vt:lpstr>
      <vt:lpstr>Opportunities and threats</vt:lpstr>
      <vt:lpstr>Pair activity</vt:lpstr>
      <vt:lpstr>Independent activity  </vt:lpstr>
      <vt:lpstr>Final activity</vt:lpstr>
      <vt:lpstr>Summary</vt:lpstr>
      <vt:lpstr>Next steps</vt:lpstr>
      <vt:lpstr>03</vt:lpstr>
      <vt:lpstr>Project feasibility: constraints and dependencies</vt:lpstr>
      <vt:lpstr>Group activity</vt:lpstr>
      <vt:lpstr>Constraints and dependencies</vt:lpstr>
      <vt:lpstr>Categories of constraints</vt:lpstr>
      <vt:lpstr>Types of dependencies</vt:lpstr>
      <vt:lpstr>Group activity</vt:lpstr>
      <vt:lpstr>Feedback</vt:lpstr>
      <vt:lpstr>Pair activity</vt:lpstr>
      <vt:lpstr>Independent activity</vt:lpstr>
      <vt:lpstr>Summary</vt:lpstr>
      <vt:lpstr>Exit ticket</vt:lpstr>
      <vt:lpstr>04</vt:lpstr>
      <vt:lpstr>Project feasibility: risks</vt:lpstr>
      <vt:lpstr>Group activity</vt:lpstr>
      <vt:lpstr>Feedback</vt:lpstr>
      <vt:lpstr>Risk assessment</vt:lpstr>
      <vt:lpstr>Elements of the risk management process</vt:lpstr>
      <vt:lpstr>Pair activity</vt:lpstr>
      <vt:lpstr>Likelihood</vt:lpstr>
      <vt:lpstr>Severity</vt:lpstr>
      <vt:lpstr>Risk matrix</vt:lpstr>
      <vt:lpstr>Pair activity</vt:lpstr>
      <vt:lpstr>Risk treatment</vt:lpstr>
      <vt:lpstr>Pair activity</vt:lpstr>
      <vt:lpstr>Independent activity</vt:lpstr>
      <vt:lpstr>Summary</vt:lpstr>
      <vt:lpstr>05</vt:lpstr>
      <vt:lpstr>Design discussions</vt:lpstr>
      <vt:lpstr>Group activity</vt:lpstr>
      <vt:lpstr>Feedback</vt:lpstr>
      <vt:lpstr>Group activity</vt:lpstr>
      <vt:lpstr>Group activity</vt:lpstr>
      <vt:lpstr>Group activity</vt:lpstr>
      <vt:lpstr>Group activity</vt:lpstr>
      <vt:lpstr>Independent activity</vt:lpstr>
      <vt:lpstr>Summary</vt:lpstr>
      <vt:lpstr>06</vt:lpstr>
      <vt:lpstr>Meetings and communications: resource allocation</vt:lpstr>
      <vt:lpstr>Group activity</vt:lpstr>
      <vt:lpstr>Resource allocation</vt:lpstr>
      <vt:lpstr>Feedback</vt:lpstr>
      <vt:lpstr>Pair activity</vt:lpstr>
      <vt:lpstr>Group activity</vt:lpstr>
      <vt:lpstr>Independent activity</vt:lpstr>
      <vt:lpstr>Summary</vt:lpstr>
      <vt:lpstr>07</vt:lpstr>
      <vt:lpstr>Abstraction</vt:lpstr>
      <vt:lpstr>Group activity</vt:lpstr>
      <vt:lpstr>Feedback</vt:lpstr>
      <vt:lpstr>Pair activity</vt:lpstr>
      <vt:lpstr>Independent activity</vt:lpstr>
      <vt:lpstr>Pair activity</vt:lpstr>
      <vt:lpstr>Independent activity</vt:lpstr>
      <vt:lpstr>Summary</vt:lpstr>
      <vt:lpstr>Next steps</vt:lpstr>
      <vt:lpstr>08</vt:lpstr>
      <vt:lpstr>Algorithm</vt:lpstr>
      <vt:lpstr>Group activity</vt:lpstr>
      <vt:lpstr>Feedback</vt:lpstr>
      <vt:lpstr>Purpose of algorithm design</vt:lpstr>
      <vt:lpstr>Pair activity</vt:lpstr>
      <vt:lpstr>Independent activity</vt:lpstr>
      <vt:lpstr>Pair activity</vt:lpstr>
      <vt:lpstr>Summary</vt:lpstr>
      <vt:lpstr>Exit ticket</vt:lpstr>
      <vt:lpstr>09</vt:lpstr>
      <vt:lpstr>User interface design</vt:lpstr>
      <vt:lpstr>Group activity</vt:lpstr>
      <vt:lpstr>Feedback</vt:lpstr>
      <vt:lpstr>What are design systems?</vt:lpstr>
      <vt:lpstr>GOV.UK Design System</vt:lpstr>
      <vt:lpstr>Treasure hunt activity</vt:lpstr>
      <vt:lpstr>Questions</vt:lpstr>
      <vt:lpstr>New user sign-up form</vt:lpstr>
      <vt:lpstr>Feedback</vt:lpstr>
      <vt:lpstr>Independent activity</vt:lpstr>
      <vt:lpstr>Complete table for selected components</vt:lpstr>
      <vt:lpstr>Feedback</vt:lpstr>
      <vt:lpstr>Independent activity</vt:lpstr>
      <vt:lpstr>Summary</vt:lpstr>
      <vt:lpstr>10</vt:lpstr>
      <vt:lpstr>Security considerations</vt:lpstr>
      <vt:lpstr>Group activity</vt:lpstr>
      <vt:lpstr>Feedback</vt:lpstr>
      <vt:lpstr>Pair activity</vt:lpstr>
      <vt:lpstr>Feedback</vt:lpstr>
      <vt:lpstr>Independent activity</vt:lpstr>
      <vt:lpstr>Summary</vt:lpstr>
      <vt:lpstr>11</vt:lpstr>
      <vt:lpstr>Preparing a presentation</vt:lpstr>
      <vt:lpstr>Group activity</vt:lpstr>
      <vt:lpstr>Video: “How to avoid death by PowerPoint”</vt:lpstr>
      <vt:lpstr>Group activity</vt:lpstr>
      <vt:lpstr>Group activity</vt:lpstr>
      <vt:lpstr>Summary</vt:lpstr>
      <vt:lpstr>Next steps </vt:lpstr>
      <vt:lpstr>12</vt:lpstr>
      <vt:lpstr>Presentations and review</vt:lpstr>
      <vt:lpstr>Presentation group activity</vt:lpstr>
      <vt:lpstr>Feedback</vt:lpstr>
      <vt:lpstr>Exit ticket</vt:lpstr>
      <vt:lpstr>ET-FOUNDATION.CO.UK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c:creator>
  <cp:lastModifiedBy>Mary Fashoyin</cp:lastModifiedBy>
  <cp:revision>183</cp:revision>
  <dcterms:created xsi:type="dcterms:W3CDTF">2023-11-19T08:32:50Z</dcterms:created>
  <dcterms:modified xsi:type="dcterms:W3CDTF">2024-07-24T15:23:06Z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0x010100D684A5350B050F46AD6AC251716740DC</vt:lpwstr>
  </property>
  <property fmtid="{D5CDD505-2E9C-101B-9397-08002B2CF9AE}" pid="3" name="MediaServiceImageTags">
    <vt:lpwstr/>
  </property>
</Properties>
</file>