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BB_7D3C2EF4.xml" ContentType="application/vnd.ms-powerpoint.comments+xml"/>
  <Override PartName="/ppt/comments/modernComment_1B8_1C9D734.xml" ContentType="application/vnd.ms-powerpoint.comments+xml"/>
  <Override PartName="/ppt/notesSlides/notesSlide7.xml" ContentType="application/vnd.openxmlformats-officedocument.presentationml.notesSlide+xml"/>
  <Override PartName="/ppt/comments/modernComment_1FE_EB1643FA.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8"/>
  </p:notesMasterIdLst>
  <p:handoutMasterIdLst>
    <p:handoutMasterId r:id="rId129"/>
  </p:handoutMasterIdLst>
  <p:sldIdLst>
    <p:sldId id="296" r:id="rId5"/>
    <p:sldId id="300" r:id="rId6"/>
    <p:sldId id="434" r:id="rId7"/>
    <p:sldId id="303" r:id="rId8"/>
    <p:sldId id="451" r:id="rId9"/>
    <p:sldId id="436" r:id="rId10"/>
    <p:sldId id="439" r:id="rId11"/>
    <p:sldId id="455" r:id="rId12"/>
    <p:sldId id="389" r:id="rId13"/>
    <p:sldId id="428" r:id="rId14"/>
    <p:sldId id="438" r:id="rId15"/>
    <p:sldId id="456" r:id="rId16"/>
    <p:sldId id="444" r:id="rId17"/>
    <p:sldId id="443" r:id="rId18"/>
    <p:sldId id="440" r:id="rId19"/>
    <p:sldId id="457" r:id="rId20"/>
    <p:sldId id="448" r:id="rId21"/>
    <p:sldId id="304" r:id="rId22"/>
    <p:sldId id="509" r:id="rId23"/>
    <p:sldId id="458" r:id="rId24"/>
    <p:sldId id="459" r:id="rId25"/>
    <p:sldId id="358" r:id="rId26"/>
    <p:sldId id="359" r:id="rId27"/>
    <p:sldId id="510" r:id="rId28"/>
    <p:sldId id="497" r:id="rId29"/>
    <p:sldId id="401" r:id="rId30"/>
    <p:sldId id="403" r:id="rId31"/>
    <p:sldId id="511" r:id="rId32"/>
    <p:sldId id="512" r:id="rId33"/>
    <p:sldId id="361" r:id="rId34"/>
    <p:sldId id="462" r:id="rId35"/>
    <p:sldId id="375" r:id="rId36"/>
    <p:sldId id="377" r:id="rId37"/>
    <p:sldId id="516" r:id="rId38"/>
    <p:sldId id="513" r:id="rId39"/>
    <p:sldId id="520" r:id="rId40"/>
    <p:sldId id="521" r:id="rId41"/>
    <p:sldId id="522" r:id="rId42"/>
    <p:sldId id="379" r:id="rId43"/>
    <p:sldId id="433" r:id="rId44"/>
    <p:sldId id="514" r:id="rId45"/>
    <p:sldId id="517" r:id="rId46"/>
    <p:sldId id="463" r:id="rId47"/>
    <p:sldId id="464" r:id="rId48"/>
    <p:sldId id="485" r:id="rId49"/>
    <p:sldId id="307" r:id="rId50"/>
    <p:sldId id="308" r:id="rId51"/>
    <p:sldId id="309" r:id="rId52"/>
    <p:sldId id="523" r:id="rId53"/>
    <p:sldId id="526" r:id="rId54"/>
    <p:sldId id="540" r:id="rId55"/>
    <p:sldId id="525" r:id="rId56"/>
    <p:sldId id="528" r:id="rId57"/>
    <p:sldId id="527" r:id="rId58"/>
    <p:sldId id="529" r:id="rId59"/>
    <p:sldId id="370" r:id="rId60"/>
    <p:sldId id="537" r:id="rId61"/>
    <p:sldId id="310" r:id="rId62"/>
    <p:sldId id="311" r:id="rId63"/>
    <p:sldId id="530" r:id="rId64"/>
    <p:sldId id="507" r:id="rId65"/>
    <p:sldId id="533" r:id="rId66"/>
    <p:sldId id="531" r:id="rId67"/>
    <p:sldId id="534" r:id="rId68"/>
    <p:sldId id="563" r:id="rId69"/>
    <p:sldId id="562" r:id="rId70"/>
    <p:sldId id="535" r:id="rId71"/>
    <p:sldId id="413" r:id="rId72"/>
    <p:sldId id="412" r:id="rId73"/>
    <p:sldId id="313" r:id="rId74"/>
    <p:sldId id="541" r:id="rId75"/>
    <p:sldId id="542" r:id="rId76"/>
    <p:sldId id="564" r:id="rId77"/>
    <p:sldId id="568" r:id="rId78"/>
    <p:sldId id="565" r:id="rId79"/>
    <p:sldId id="569" r:id="rId80"/>
    <p:sldId id="566" r:id="rId81"/>
    <p:sldId id="546" r:id="rId82"/>
    <p:sldId id="545" r:id="rId83"/>
    <p:sldId id="550" r:id="rId84"/>
    <p:sldId id="593" r:id="rId85"/>
    <p:sldId id="316" r:id="rId86"/>
    <p:sldId id="553" r:id="rId87"/>
    <p:sldId id="571" r:id="rId88"/>
    <p:sldId id="572" r:id="rId89"/>
    <p:sldId id="573" r:id="rId90"/>
    <p:sldId id="574" r:id="rId91"/>
    <p:sldId id="575" r:id="rId92"/>
    <p:sldId id="577" r:id="rId93"/>
    <p:sldId id="594" r:id="rId94"/>
    <p:sldId id="555" r:id="rId95"/>
    <p:sldId id="579" r:id="rId96"/>
    <p:sldId id="483" r:id="rId97"/>
    <p:sldId id="595" r:id="rId98"/>
    <p:sldId id="489" r:id="rId99"/>
    <p:sldId id="319" r:id="rId100"/>
    <p:sldId id="556" r:id="rId101"/>
    <p:sldId id="580" r:id="rId102"/>
    <p:sldId id="581" r:id="rId103"/>
    <p:sldId id="582" r:id="rId104"/>
    <p:sldId id="557" r:id="rId105"/>
    <p:sldId id="558" r:id="rId106"/>
    <p:sldId id="585" r:id="rId107"/>
    <p:sldId id="561" r:id="rId108"/>
    <p:sldId id="591" r:id="rId109"/>
    <p:sldId id="491" r:id="rId110"/>
    <p:sldId id="322" r:id="rId111"/>
    <p:sldId id="320" r:id="rId112"/>
    <p:sldId id="586" r:id="rId113"/>
    <p:sldId id="321" r:id="rId114"/>
    <p:sldId id="587" r:id="rId115"/>
    <p:sldId id="589" r:id="rId116"/>
    <p:sldId id="480" r:id="rId117"/>
    <p:sldId id="596" r:id="rId118"/>
    <p:sldId id="323" r:id="rId119"/>
    <p:sldId id="590" r:id="rId120"/>
    <p:sldId id="298" r:id="rId121"/>
    <p:sldId id="382" r:id="rId122"/>
    <p:sldId id="301" r:id="rId123"/>
    <p:sldId id="329" r:id="rId124"/>
    <p:sldId id="330" r:id="rId125"/>
    <p:sldId id="384" r:id="rId126"/>
    <p:sldId id="262" r:id="rId1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349900-BFCD-199C-2B22-88CB008A6ACB}" name="Ruth Coyle" initials="RC" userId="S::rcoyle_laretraite.co.uk#ext#@aoctenant.onmicrosoft.com::262273a9-0be8-4172-ae1a-1ea12bea0a2a" providerId="AD"/>
  <p188:author id="{8C70EC03-BE1D-3ECF-1198-0AE0F3C2A3B3}" name="Joanne Gillette" initials="" userId="S::JoanneGillette@JoanneGillette386.onmicrosoft.com::635e4de7-d018-45a2-9822-1464e44ba1a6" providerId="AD"/>
  <p188:author id="{2C2AFA17-8C1A-6786-7731-5853A4E37279}" name="Tate &amp; Clayburn" initials="T&amp;C" userId="Tate &amp; Clayburn" providerId="None"/>
  <p188:author id="{473F2D82-C3C3-DDA7-9377-E23167EA6B6B}" name="Elise James" initials="EJ" userId="42537d0e53cac1b1" providerId="Windows Live"/>
  <p188:author id="{D980ABA4-1908-5B34-FD31-5E2B2E91A007}" name="Ruth Coyle" initials="RC" userId="S::rcoyle4.208@laretraite.co.uk::4953c2d5-e568-4d41-a570-d3b099f26d28" providerId="AD"/>
  <p188:author id="{8CB327D7-E7E4-B85C-F4D0-1205916741BF}" name="Joanne Gillette" initials="JG" userId="88ebfc7785ff76c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p:restoredTop sz="94521"/>
  </p:normalViewPr>
  <p:slideViewPr>
    <p:cSldViewPr snapToGrid="0">
      <p:cViewPr varScale="1">
        <p:scale>
          <a:sx n="63" d="100"/>
          <a:sy n="63" d="100"/>
        </p:scale>
        <p:origin x="512" y="272"/>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s>
</file>

<file path=ppt/comments/modernComment_1B8_1C9D734.xml><?xml version="1.0" encoding="utf-8"?>
<p188:cmLst xmlns:a="http://schemas.openxmlformats.org/drawingml/2006/main" xmlns:r="http://schemas.openxmlformats.org/officeDocument/2006/relationships" xmlns:p188="http://schemas.microsoft.com/office/powerpoint/2018/8/main">
  <p188:cm id="{EE5EE838-301A-8340-8216-BE635E957AD3}" authorId="{2C2AFA17-8C1A-6786-7731-5853A4E37279}" status="resolved" created="2025-06-05T16:41:18.939" complete="100000">
    <ac:txMkLst xmlns:ac="http://schemas.microsoft.com/office/drawing/2013/main/command">
      <pc:docMk xmlns:pc="http://schemas.microsoft.com/office/powerpoint/2013/main/command"/>
      <pc:sldMk xmlns:pc="http://schemas.microsoft.com/office/powerpoint/2013/main/command" cId="30005044" sldId="440"/>
      <ac:spMk id="4" creationId="{C797B44D-DCBB-732A-7CA7-9679C2888984}"/>
      <ac:txMk cp="92" len="1">
        <ac:context len="236" hash="2458223771"/>
      </ac:txMk>
    </ac:txMkLst>
    <p188:pos x="7753582" y="772952"/>
    <p188:replyLst>
      <p188:reply id="{94633285-15DD-471A-BC4D-572369064E17}" authorId="{473F2D82-C3C3-DDA7-9377-E23167EA6B6B}" created="2025-06-12T09:06:31.010">
        <p188:txBody>
          <a:bodyPr/>
          <a:lstStyle/>
          <a:p>
            <a:r>
              <a:rPr lang="en-GB"/>
              <a:t>Joanne and Ruth - please review and amend as required</a:t>
            </a:r>
          </a:p>
        </p188:txBody>
      </p188:reply>
      <p188:reply id="{59B41DAF-62BB-4ED8-8858-6E6E4D7F2418}" authorId="{473F2D82-C3C3-DDA7-9377-E23167EA6B6B}" created="2025-06-16T18:00:25.931">
        <p188:txBody>
          <a:bodyPr/>
          <a:lstStyle/>
          <a:p>
            <a:r>
              <a:rPr lang="en-GB"/>
              <a:t>Removed according to RP and TL version</a:t>
            </a:r>
          </a:p>
        </p188:txBody>
      </p188:reply>
    </p188:replyLst>
    <p188:txBody>
      <a:bodyPr/>
      <a:lstStyle/>
      <a:p>
        <a:r>
          <a:rPr lang="en-US"/>
          <a:t>Should this text be removed? It doesn't fit with the rest. </a:t>
        </a:r>
      </a:p>
    </p188:txBody>
  </p188:cm>
</p188:cmLst>
</file>

<file path=ppt/comments/modernComment_1BB_7D3C2EF4.xml><?xml version="1.0" encoding="utf-8"?>
<p188:cmLst xmlns:a="http://schemas.openxmlformats.org/drawingml/2006/main" xmlns:r="http://schemas.openxmlformats.org/officeDocument/2006/relationships" xmlns:p188="http://schemas.microsoft.com/office/powerpoint/2018/8/main">
  <p188:cm id="{BF82D1F0-6D35-D04E-A381-90CC9B2ED958}" authorId="{2C2AFA17-8C1A-6786-7731-5853A4E37279}" status="resolved" created="2025-06-05T16:38:46.032" complete="100000">
    <ac:txMkLst xmlns:ac="http://schemas.microsoft.com/office/drawing/2013/main/command">
      <pc:docMk xmlns:pc="http://schemas.microsoft.com/office/powerpoint/2013/main/command"/>
      <pc:sldMk xmlns:pc="http://schemas.microsoft.com/office/powerpoint/2013/main/command" cId="2101096180" sldId="443"/>
      <ac:spMk id="4" creationId="{0FB31CB1-E873-1152-1737-A32530F34CB2}"/>
      <ac:txMk cp="166" len="11">
        <ac:context len="311" hash="3306577358"/>
      </ac:txMk>
    </ac:txMkLst>
    <p188:pos x="6773082" y="1509146"/>
    <p188:replyLst>
      <p188:reply id="{640D38F6-A84C-4715-8DFD-AE2643BEE5F6}" authorId="{473F2D82-C3C3-DDA7-9377-E23167EA6B6B}" created="2025-06-12T09:06:13.980">
        <p188:txBody>
          <a:bodyPr/>
          <a:lstStyle/>
          <a:p>
            <a:r>
              <a:rPr lang="en-GB"/>
              <a:t>Joanne and Ruth - please review and amend as required</a:t>
            </a:r>
          </a:p>
        </p188:txBody>
      </p188:reply>
    </p188:replyLst>
    <p188:txBody>
      <a:bodyPr/>
      <a:lstStyle/>
      <a:p>
        <a:r>
          <a:rPr lang="en-US"/>
          <a:t>Should this be 'error-free'? </a:t>
        </a:r>
      </a:p>
    </p188:txBody>
  </p188:cm>
</p188:cmLst>
</file>

<file path=ppt/comments/modernComment_1FE_EB1643FA.xml><?xml version="1.0" encoding="utf-8"?>
<p188:cmLst xmlns:a="http://schemas.openxmlformats.org/drawingml/2006/main" xmlns:r="http://schemas.openxmlformats.org/officeDocument/2006/relationships" xmlns:p188="http://schemas.microsoft.com/office/powerpoint/2018/8/main">
  <p188:cm id="{2C993535-1268-194E-8F8A-B3AF16E02BAE}" authorId="{2C2AFA17-8C1A-6786-7731-5853A4E37279}" status="resolved" created="2025-06-06T10:01:49.419" complete="100000">
    <ac:txMkLst xmlns:ac="http://schemas.microsoft.com/office/drawing/2013/main/command">
      <pc:docMk xmlns:pc="http://schemas.microsoft.com/office/powerpoint/2013/main/command"/>
      <pc:sldMk xmlns:pc="http://schemas.microsoft.com/office/powerpoint/2013/main/command" cId="3944104954" sldId="510"/>
      <ac:spMk id="4" creationId="{4C8FF6D3-39DA-420D-0AF4-C1916C437F74}"/>
      <ac:txMk cp="168">
        <ac:context len="274" hash="2078876903"/>
      </ac:txMk>
    </ac:txMkLst>
    <p188:pos x="6321669" y="1870826"/>
    <p188:replyLst>
      <p188:reply id="{C516AADD-96F3-44A3-B6C8-AFDDE319F358}" authorId="{473F2D82-C3C3-DDA7-9377-E23167EA6B6B}" created="2025-06-12T09:06:45.349">
        <p188:txBody>
          <a:bodyPr/>
          <a:lstStyle/>
          <a:p>
            <a:r>
              <a:rPr lang="en-GB"/>
              <a:t>Joanne and Ruth - please review and amend</a:t>
            </a:r>
          </a:p>
        </p188:txBody>
      </p188:reply>
      <p188:reply id="{C57F998C-AB7D-4E80-B86F-F4B56D3A16A2}" authorId="{473F2D82-C3C3-DDA7-9377-E23167EA6B6B}" created="2025-06-16T18:01:48.602">
        <p188:txBody>
          <a:bodyPr/>
          <a:lstStyle/>
          <a:p>
            <a:r>
              <a:rPr lang="en-GB"/>
              <a:t>Deleted according to RP and TL review</a:t>
            </a:r>
          </a:p>
        </p188:txBody>
      </p188:reply>
    </p188:replyLst>
    <p188:txBody>
      <a:bodyPr/>
      <a:lstStyle/>
      <a:p>
        <a:r>
          <a:rPr lang="en-US"/>
          <a:t>Please review this – I'm not completely sure of the meaning here.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18/06/2025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18/06/2025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47</a:t>
            </a:fld>
            <a:endParaRPr lang="en-GB"/>
          </a:p>
        </p:txBody>
      </p:sp>
    </p:spTree>
    <p:extLst>
      <p:ext uri="{BB962C8B-B14F-4D97-AF65-F5344CB8AC3E}">
        <p14:creationId xmlns:p14="http://schemas.microsoft.com/office/powerpoint/2010/main" val="230728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48</a:t>
            </a:fld>
            <a:endParaRPr lang="en-GB"/>
          </a:p>
        </p:txBody>
      </p:sp>
    </p:spTree>
    <p:extLst>
      <p:ext uri="{BB962C8B-B14F-4D97-AF65-F5344CB8AC3E}">
        <p14:creationId xmlns:p14="http://schemas.microsoft.com/office/powerpoint/2010/main" val="124183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58</a:t>
            </a:fld>
            <a:endParaRPr lang="en-GB"/>
          </a:p>
        </p:txBody>
      </p:sp>
    </p:spTree>
    <p:extLst>
      <p:ext uri="{BB962C8B-B14F-4D97-AF65-F5344CB8AC3E}">
        <p14:creationId xmlns:p14="http://schemas.microsoft.com/office/powerpoint/2010/main" val="3287691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59</a:t>
            </a:fld>
            <a:endParaRPr lang="en-GB"/>
          </a:p>
        </p:txBody>
      </p:sp>
    </p:spTree>
    <p:extLst>
      <p:ext uri="{BB962C8B-B14F-4D97-AF65-F5344CB8AC3E}">
        <p14:creationId xmlns:p14="http://schemas.microsoft.com/office/powerpoint/2010/main" val="373122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70</a:t>
            </a:fld>
            <a:endParaRPr lang="en-GB"/>
          </a:p>
        </p:txBody>
      </p:sp>
    </p:spTree>
    <p:extLst>
      <p:ext uri="{BB962C8B-B14F-4D97-AF65-F5344CB8AC3E}">
        <p14:creationId xmlns:p14="http://schemas.microsoft.com/office/powerpoint/2010/main" val="1812850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82</a:t>
            </a:fld>
            <a:endParaRPr lang="en-GB"/>
          </a:p>
        </p:txBody>
      </p:sp>
    </p:spTree>
    <p:extLst>
      <p:ext uri="{BB962C8B-B14F-4D97-AF65-F5344CB8AC3E}">
        <p14:creationId xmlns:p14="http://schemas.microsoft.com/office/powerpoint/2010/main" val="841651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96</a:t>
            </a:fld>
            <a:endParaRPr lang="en-GB"/>
          </a:p>
        </p:txBody>
      </p:sp>
    </p:spTree>
    <p:extLst>
      <p:ext uri="{BB962C8B-B14F-4D97-AF65-F5344CB8AC3E}">
        <p14:creationId xmlns:p14="http://schemas.microsoft.com/office/powerpoint/2010/main" val="2464287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107</a:t>
            </a:fld>
            <a:endParaRPr lang="en-GB"/>
          </a:p>
        </p:txBody>
      </p:sp>
    </p:spTree>
    <p:extLst>
      <p:ext uri="{BB962C8B-B14F-4D97-AF65-F5344CB8AC3E}">
        <p14:creationId xmlns:p14="http://schemas.microsoft.com/office/powerpoint/2010/main" val="2137735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108</a:t>
            </a:fld>
            <a:endParaRPr lang="en-GB"/>
          </a:p>
        </p:txBody>
      </p:sp>
    </p:spTree>
    <p:extLst>
      <p:ext uri="{BB962C8B-B14F-4D97-AF65-F5344CB8AC3E}">
        <p14:creationId xmlns:p14="http://schemas.microsoft.com/office/powerpoint/2010/main" val="3259495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110</a:t>
            </a:fld>
            <a:endParaRPr lang="en-GB"/>
          </a:p>
        </p:txBody>
      </p:sp>
    </p:spTree>
    <p:extLst>
      <p:ext uri="{BB962C8B-B14F-4D97-AF65-F5344CB8AC3E}">
        <p14:creationId xmlns:p14="http://schemas.microsoft.com/office/powerpoint/2010/main" val="138418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a:p>
        </p:txBody>
      </p:sp>
    </p:spTree>
    <p:extLst>
      <p:ext uri="{BB962C8B-B14F-4D97-AF65-F5344CB8AC3E}">
        <p14:creationId xmlns:p14="http://schemas.microsoft.com/office/powerpoint/2010/main" val="1160733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115</a:t>
            </a:fld>
            <a:endParaRPr lang="en-GB"/>
          </a:p>
        </p:txBody>
      </p:sp>
    </p:spTree>
    <p:extLst>
      <p:ext uri="{BB962C8B-B14F-4D97-AF65-F5344CB8AC3E}">
        <p14:creationId xmlns:p14="http://schemas.microsoft.com/office/powerpoint/2010/main" val="1264113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117</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119</a:t>
            </a:fld>
            <a:endParaRPr lang="en-GB"/>
          </a:p>
        </p:txBody>
      </p:sp>
    </p:spTree>
    <p:extLst>
      <p:ext uri="{BB962C8B-B14F-4D97-AF65-F5344CB8AC3E}">
        <p14:creationId xmlns:p14="http://schemas.microsoft.com/office/powerpoint/2010/main" val="941577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123</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139369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65203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a:t>
            </a:fld>
            <a:endParaRPr lang="en-GB"/>
          </a:p>
        </p:txBody>
      </p:sp>
    </p:spTree>
    <p:extLst>
      <p:ext uri="{BB962C8B-B14F-4D97-AF65-F5344CB8AC3E}">
        <p14:creationId xmlns:p14="http://schemas.microsoft.com/office/powerpoint/2010/main" val="168484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13</a:t>
            </a:fld>
            <a:endParaRPr lang="en-GB"/>
          </a:p>
        </p:txBody>
      </p:sp>
    </p:spTree>
    <p:extLst>
      <p:ext uri="{BB962C8B-B14F-4D97-AF65-F5344CB8AC3E}">
        <p14:creationId xmlns:p14="http://schemas.microsoft.com/office/powerpoint/2010/main" val="3353105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18</a:t>
            </a:fld>
            <a:endParaRPr lang="en-GB"/>
          </a:p>
        </p:txBody>
      </p:sp>
    </p:spTree>
    <p:extLst>
      <p:ext uri="{BB962C8B-B14F-4D97-AF65-F5344CB8AC3E}">
        <p14:creationId xmlns:p14="http://schemas.microsoft.com/office/powerpoint/2010/main" val="403433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40</a:t>
            </a:fld>
            <a:endParaRPr lang="en-GB"/>
          </a:p>
        </p:txBody>
      </p:sp>
    </p:spTree>
    <p:extLst>
      <p:ext uri="{BB962C8B-B14F-4D97-AF65-F5344CB8AC3E}">
        <p14:creationId xmlns:p14="http://schemas.microsoft.com/office/powerpoint/2010/main" val="130571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46</a:t>
            </a:fld>
            <a:endParaRPr lang="en-GB"/>
          </a:p>
        </p:txBody>
      </p:sp>
    </p:spTree>
    <p:extLst>
      <p:ext uri="{BB962C8B-B14F-4D97-AF65-F5344CB8AC3E}">
        <p14:creationId xmlns:p14="http://schemas.microsoft.com/office/powerpoint/2010/main" val="2489529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ct val="100000"/>
              </a:lnSpc>
              <a:spcBef>
                <a:spcPts val="0"/>
              </a:spcBef>
              <a:buNone/>
              <a:defRPr lang="en-US" sz="2400" b="1" kern="1200" cap="none"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243215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1"/>
            </a:lvl1pPr>
            <a:lvl2pPr marL="270000" indent="-270000">
              <a:lnSpc>
                <a:spcPct val="100000"/>
              </a:lnSpc>
              <a:spcBef>
                <a:spcPts val="0"/>
              </a:spcBef>
              <a:buFont typeface="Calibri" panose="020F0502020204030204" pitchFamily="34" charset="0"/>
              <a:buChar char="–"/>
              <a:defRPr sz="2400" b="1"/>
            </a:lvl2pPr>
            <a:lvl3pPr marL="612000" indent="-270000">
              <a:lnSpc>
                <a:spcPct val="100000"/>
              </a:lnSpc>
              <a:buFont typeface="Calibri" panose="020F0502020204030204" pitchFamily="34" charset="0"/>
              <a:buChar char="–"/>
              <a:defRPr sz="2400" b="1"/>
            </a:lvl3pPr>
            <a:lvl4pPr marL="990000" indent="-270000">
              <a:lnSpc>
                <a:spcPct val="100000"/>
              </a:lnSpc>
              <a:buFont typeface="Calibri" panose="020F0502020204030204" pitchFamily="34" charset="0"/>
              <a:buChar char="–"/>
              <a:defRPr sz="2400" b="1"/>
            </a:lvl4pPr>
            <a:lvl5pPr marL="1260000" indent="-270000">
              <a:lnSpc>
                <a:spcPct val="100000"/>
              </a:lnSpc>
              <a:buFont typeface="Calibri" panose="020F0502020204030204" pitchFamily="34" charset="0"/>
              <a:buChar char="–"/>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000"/>
            </a:lvl1pPr>
            <a:lvl2pPr marL="180000" indent="-180000">
              <a:lnSpc>
                <a:spcPct val="100000"/>
              </a:lnSpc>
              <a:buFont typeface="Calibri" panose="020F0502020204030204" pitchFamily="34" charset="0"/>
              <a:buChar char="–"/>
              <a:defRPr sz="2000"/>
            </a:lvl2pPr>
            <a:lvl3pPr marL="432000" indent="-180000">
              <a:lnSpc>
                <a:spcPct val="100000"/>
              </a:lnSpc>
              <a:buFont typeface="Calibri" panose="020F0502020204030204" pitchFamily="34" charset="0"/>
              <a:buChar char="–"/>
              <a:defRPr sz="2000"/>
            </a:lvl3pPr>
            <a:lvl4pPr marL="648000" indent="-180000">
              <a:lnSpc>
                <a:spcPct val="100000"/>
              </a:lnSpc>
              <a:buFont typeface="Calibri" panose="020F0502020204030204" pitchFamily="34" charset="0"/>
              <a:buChar char="–"/>
              <a:defRPr sz="2000"/>
            </a:lvl4pPr>
            <a:lvl5pPr marL="828000" indent="-180000">
              <a:lnSpc>
                <a:spcPct val="100000"/>
              </a:lnSpc>
              <a:buFont typeface="Calibri" panose="020F050202020403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defRPr sz="2400"/>
            </a:lvl2pPr>
            <a:lvl3pPr marL="540000" indent="-270000">
              <a:lnSpc>
                <a:spcPct val="100000"/>
              </a:lnSpc>
              <a:defRPr sz="2400"/>
            </a:lvl3pPr>
            <a:lvl4pPr marL="810000" indent="-270000">
              <a:lnSpc>
                <a:spcPct val="100000"/>
              </a:lnSpc>
              <a:defRPr sz="2400"/>
            </a:lvl4pPr>
            <a:lvl5pPr marL="1080000" indent="-270000">
              <a:lnSpc>
                <a:spcPct val="100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709" r:id="rId4"/>
    <p:sldLayoutId id="2147483665" r:id="rId5"/>
    <p:sldLayoutId id="2147483664" r:id="rId6"/>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hyperlink" Target="https://www.bbc.co.uk/news/articles/c8xqv9g8442o" TargetMode="Externa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BB_7D3C2EF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B8_1C9D73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FE_EB1643FA.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1776046"/>
            <a:ext cx="5220104" cy="1687154"/>
          </a:xfrm>
        </p:spPr>
        <p:txBody>
          <a:bodyPr/>
          <a:lstStyle/>
          <a:p>
            <a:r>
              <a:rPr lang="en-US" sz="3200" dirty="0"/>
              <a:t>T LEVEL IN MEDIA, BROADCAST AND PRODUCTION </a:t>
            </a:r>
            <a:endParaRPr lang="en-US" sz="3200" dirty="0">
              <a:cs typeface="Arial"/>
            </a:endParaRP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a:xfrm>
            <a:off x="3635896" y="3629420"/>
            <a:ext cx="5220104" cy="1242000"/>
          </a:xfrm>
        </p:spPr>
        <p:txBody>
          <a:bodyPr vert="horz" lIns="108000" tIns="108000" rIns="0" bIns="108000" rtlCol="0" anchor="t">
            <a:noAutofit/>
          </a:bodyPr>
          <a:lstStyle/>
          <a:p>
            <a:r>
              <a:rPr lang="en-US">
                <a:cs typeface="Arial"/>
              </a:rPr>
              <a:t>Supporting delivery of core knowledge content – Professionalism and ethics</a:t>
            </a: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001CB-209F-2D35-227C-8EB1B2C6111F}"/>
              </a:ext>
            </a:extLst>
          </p:cNvPr>
          <p:cNvSpPr>
            <a:spLocks noGrp="1"/>
          </p:cNvSpPr>
          <p:nvPr>
            <p:ph type="title"/>
          </p:nvPr>
        </p:nvSpPr>
        <p:spPr/>
        <p:txBody>
          <a:bodyPr>
            <a:noAutofit/>
          </a:bodyPr>
          <a:lstStyle/>
          <a:p>
            <a:r>
              <a:rPr lang="en-GB">
                <a:cs typeface="Arial"/>
              </a:rPr>
              <a:t>Lighting engineer on film set</a:t>
            </a:r>
          </a:p>
        </p:txBody>
      </p:sp>
      <p:pic>
        <p:nvPicPr>
          <p:cNvPr id="7" name="Picture 6" descr="A person in safety equipment working on a ladder. The image is a camera person and lighting crew setting up a stage. ">
            <a:extLst>
              <a:ext uri="{FF2B5EF4-FFF2-40B4-BE49-F238E27FC236}">
                <a16:creationId xmlns:a16="http://schemas.microsoft.com/office/drawing/2014/main" id="{639A0068-6B97-4D4B-5248-47D01A61ACAD}"/>
              </a:ext>
            </a:extLst>
          </p:cNvPr>
          <p:cNvPicPr>
            <a:picLocks noChangeAspect="1"/>
          </p:cNvPicPr>
          <p:nvPr/>
        </p:nvPicPr>
        <p:blipFill>
          <a:blip r:embed="rId2"/>
          <a:stretch>
            <a:fillRect/>
          </a:stretch>
        </p:blipFill>
        <p:spPr>
          <a:xfrm>
            <a:off x="2014520" y="845348"/>
            <a:ext cx="4303153" cy="3777197"/>
          </a:xfrm>
          <a:prstGeom prst="rect">
            <a:avLst/>
          </a:prstGeom>
        </p:spPr>
      </p:pic>
      <p:sp>
        <p:nvSpPr>
          <p:cNvPr id="8" name="Footer Placeholder 4">
            <a:extLst>
              <a:ext uri="{FF2B5EF4-FFF2-40B4-BE49-F238E27FC236}">
                <a16:creationId xmlns:a16="http://schemas.microsoft.com/office/drawing/2014/main" id="{1DEDCE96-24E3-8F1F-1313-B670F05CE654}"/>
              </a:ext>
              <a:ext uri="{C183D7F6-B498-43B3-948B-1728B52AA6E4}">
                <adec:decorative xmlns:adec="http://schemas.microsoft.com/office/drawing/2017/decorative" val="1"/>
              </a:ext>
            </a:extLst>
          </p:cNvPr>
          <p:cNvSpPr txBox="1">
            <a:spLocks/>
          </p:cNvSpPr>
          <p:nvPr/>
        </p:nvSpPr>
        <p:spPr>
          <a:xfrm rot="10800000" flipV="1">
            <a:off x="6458080" y="4391233"/>
            <a:ext cx="2072026" cy="303671"/>
          </a:xfrm>
          <a:prstGeom prst="rect">
            <a:avLst/>
          </a:prstGeom>
        </p:spPr>
        <p:txBody>
          <a:bodyPr vert="horz" lIns="0" tIns="0" rIns="0" bIns="0" rtlCol="0" anchor="t" anchorCtr="0"/>
          <a:lstStyle>
            <a:defPPr>
              <a:defRPr lang="en-US"/>
            </a:defPPr>
            <a:lvl1pPr marL="0" algn="l" defTabSz="914400" rtl="0" eaLnBrk="1" latinLnBrk="0" hangingPunct="1">
              <a:defRPr sz="70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cap="none" dirty="0"/>
              <a:t>AI-generated image </a:t>
            </a:r>
          </a:p>
        </p:txBody>
      </p:sp>
      <p:sp>
        <p:nvSpPr>
          <p:cNvPr id="5" name="Footer Placeholder 4">
            <a:extLst>
              <a:ext uri="{FF2B5EF4-FFF2-40B4-BE49-F238E27FC236}">
                <a16:creationId xmlns:a16="http://schemas.microsoft.com/office/drawing/2014/main" id="{2867E2BB-FF74-43AB-D0CD-216D2E89917C}"/>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F5F0464-543D-B5F3-C99C-ACE8A252E41A}"/>
              </a:ext>
            </a:extLst>
          </p:cNvPr>
          <p:cNvSpPr>
            <a:spLocks noGrp="1"/>
          </p:cNvSpPr>
          <p:nvPr>
            <p:ph type="sldNum" sz="quarter" idx="11"/>
          </p:nvPr>
        </p:nvSpPr>
        <p:spPr/>
        <p:txBody>
          <a:bodyPr/>
          <a:lstStyle/>
          <a:p>
            <a:fld id="{DA2C159E-F13C-4A85-9A41-E7669D3E0D70}" type="slidenum">
              <a:rPr lang="en-GB" smtClean="0"/>
              <a:pPr/>
              <a:t>10</a:t>
            </a:fld>
            <a:endParaRPr lang="en-GB"/>
          </a:p>
        </p:txBody>
      </p:sp>
    </p:spTree>
    <p:extLst>
      <p:ext uri="{BB962C8B-B14F-4D97-AF65-F5344CB8AC3E}">
        <p14:creationId xmlns:p14="http://schemas.microsoft.com/office/powerpoint/2010/main" val="24138409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2ECAEF-CB94-A875-B036-0BEC0B61BED6}"/>
              </a:ext>
            </a:extLst>
          </p:cNvPr>
          <p:cNvSpPr>
            <a:spLocks noGrp="1"/>
          </p:cNvSpPr>
          <p:nvPr>
            <p:ph type="sldNum" sz="quarter" idx="11"/>
          </p:nvPr>
        </p:nvSpPr>
        <p:spPr/>
        <p:txBody>
          <a:bodyPr/>
          <a:lstStyle/>
          <a:p>
            <a:fld id="{DA2C159E-F13C-4A85-9A41-E7669D3E0D70}" type="slidenum">
              <a:rPr lang="en-GB" smtClean="0"/>
              <a:pPr/>
              <a:t>100</a:t>
            </a:fld>
            <a:endParaRPr lang="en-GB"/>
          </a:p>
        </p:txBody>
      </p:sp>
      <p:sp>
        <p:nvSpPr>
          <p:cNvPr id="3" name="Title 2">
            <a:extLst>
              <a:ext uri="{FF2B5EF4-FFF2-40B4-BE49-F238E27FC236}">
                <a16:creationId xmlns:a16="http://schemas.microsoft.com/office/drawing/2014/main" id="{12F3678D-8E20-1BF1-5A91-EEF54A97A380}"/>
              </a:ext>
            </a:extLst>
          </p:cNvPr>
          <p:cNvSpPr>
            <a:spLocks noGrp="1"/>
          </p:cNvSpPr>
          <p:nvPr>
            <p:ph type="title"/>
          </p:nvPr>
        </p:nvSpPr>
        <p:spPr>
          <a:xfrm>
            <a:off x="232950" y="249900"/>
            <a:ext cx="8437563" cy="1035084"/>
          </a:xfrm>
        </p:spPr>
        <p:txBody>
          <a:bodyPr>
            <a:noAutofit/>
          </a:bodyPr>
          <a:lstStyle/>
          <a:p>
            <a:r>
              <a:rPr lang="en-US" dirty="0">
                <a:solidFill>
                  <a:srgbClr val="001D35"/>
                </a:solidFill>
                <a:ea typeface="+mj-lt"/>
                <a:cs typeface="+mj-lt"/>
              </a:rPr>
              <a:t>Key aspects of unethical market research (continued)</a:t>
            </a:r>
            <a:endParaRPr lang="en-US" dirty="0">
              <a:cs typeface="Arial"/>
            </a:endParaRPr>
          </a:p>
        </p:txBody>
      </p:sp>
      <p:sp>
        <p:nvSpPr>
          <p:cNvPr id="4" name="Text Placeholder 3">
            <a:extLst>
              <a:ext uri="{FF2B5EF4-FFF2-40B4-BE49-F238E27FC236}">
                <a16:creationId xmlns:a16="http://schemas.microsoft.com/office/drawing/2014/main" id="{85C28ED1-4104-354A-8541-70CE11A6C4DB}"/>
              </a:ext>
            </a:extLst>
          </p:cNvPr>
          <p:cNvSpPr>
            <a:spLocks noGrp="1"/>
          </p:cNvSpPr>
          <p:nvPr>
            <p:ph type="body" sz="quarter" idx="12"/>
          </p:nvPr>
        </p:nvSpPr>
        <p:spPr>
          <a:xfrm>
            <a:off x="232950" y="1378118"/>
            <a:ext cx="8436513" cy="3601574"/>
          </a:xfrm>
        </p:spPr>
        <p:txBody>
          <a:bodyPr vert="horz" lIns="0" tIns="0" rIns="0" bIns="0" rtlCol="0" anchor="t">
            <a:noAutofit/>
          </a:bodyPr>
          <a:lstStyle/>
          <a:p>
            <a:pPr lvl="1">
              <a:lnSpc>
                <a:spcPct val="100000"/>
              </a:lnSpc>
            </a:pPr>
            <a:r>
              <a:rPr lang="en-US" dirty="0">
                <a:solidFill>
                  <a:srgbClr val="001D35"/>
                </a:solidFill>
                <a:ea typeface="+mn-lt"/>
                <a:cs typeface="+mn-lt"/>
              </a:rPr>
              <a:t>Lack of transparency:</a:t>
            </a:r>
            <a:r>
              <a:rPr lang="en-US" dirty="0">
                <a:solidFill>
                  <a:srgbClr val="001D35"/>
                </a:solidFill>
              </a:rPr>
              <a:t> </a:t>
            </a:r>
            <a:r>
              <a:rPr lang="en-US" dirty="0">
                <a:solidFill>
                  <a:srgbClr val="001D35"/>
                </a:solidFill>
                <a:ea typeface="+mn-lt"/>
                <a:cs typeface="+mn-lt"/>
              </a:rPr>
              <a:t>n</a:t>
            </a:r>
            <a:r>
              <a:rPr lang="en-US" dirty="0">
                <a:ea typeface="+mn-lt"/>
                <a:cs typeface="+mn-lt"/>
              </a:rPr>
              <a:t>ot disclosing the purpose of the research, how data will be used or who is funding the research. </a:t>
            </a:r>
            <a:endParaRPr lang="en-US" dirty="0"/>
          </a:p>
          <a:p>
            <a:pPr lvl="1">
              <a:lnSpc>
                <a:spcPct val="100000"/>
              </a:lnSpc>
            </a:pPr>
            <a:r>
              <a:rPr lang="en-US" dirty="0">
                <a:solidFill>
                  <a:srgbClr val="001D35"/>
                </a:solidFill>
                <a:ea typeface="+mn-lt"/>
                <a:cs typeface="+mn-lt"/>
              </a:rPr>
              <a:t>Exploitation of vulnerable populations:</a:t>
            </a:r>
            <a:r>
              <a:rPr lang="en-US" dirty="0">
                <a:solidFill>
                  <a:srgbClr val="001D35"/>
                </a:solidFill>
              </a:rPr>
              <a:t> </a:t>
            </a:r>
            <a:r>
              <a:rPr lang="en-US" dirty="0">
                <a:solidFill>
                  <a:srgbClr val="001D35"/>
                </a:solidFill>
                <a:ea typeface="+mn-lt"/>
                <a:cs typeface="+mn-lt"/>
              </a:rPr>
              <a:t>t</a:t>
            </a:r>
            <a:r>
              <a:rPr lang="en-US" dirty="0">
                <a:ea typeface="+mn-lt"/>
                <a:cs typeface="+mn-lt"/>
              </a:rPr>
              <a:t>argeting individuals who may be particularly susceptible to persuasion or manipulation. </a:t>
            </a:r>
            <a:endParaRPr lang="en-US" dirty="0"/>
          </a:p>
          <a:p>
            <a:pPr lvl="1">
              <a:lnSpc>
                <a:spcPct val="100000"/>
              </a:lnSpc>
            </a:pPr>
            <a:r>
              <a:rPr lang="en-US" dirty="0">
                <a:solidFill>
                  <a:srgbClr val="001D35"/>
                </a:solidFill>
                <a:ea typeface="+mn-lt"/>
                <a:cs typeface="+mn-lt"/>
              </a:rPr>
              <a:t>Failure to protect participant confidentiality:</a:t>
            </a:r>
            <a:r>
              <a:rPr lang="en-US" dirty="0">
                <a:solidFill>
                  <a:srgbClr val="001D35"/>
                </a:solidFill>
              </a:rPr>
              <a:t> </a:t>
            </a:r>
            <a:r>
              <a:rPr lang="en-US" dirty="0">
                <a:solidFill>
                  <a:srgbClr val="001D35"/>
                </a:solidFill>
                <a:ea typeface="+mn-lt"/>
                <a:cs typeface="+mn-lt"/>
              </a:rPr>
              <a:t>s</a:t>
            </a:r>
            <a:r>
              <a:rPr lang="en-US" dirty="0">
                <a:ea typeface="+mn-lt"/>
                <a:cs typeface="+mn-lt"/>
              </a:rPr>
              <a:t>haring personal data without consent or using data for purposes other than the ones disclosed. </a:t>
            </a:r>
            <a:endParaRPr lang="en-US" dirty="0"/>
          </a:p>
          <a:p>
            <a:endParaRPr lang="en-US" dirty="0">
              <a:cs typeface="Arial"/>
            </a:endParaRPr>
          </a:p>
        </p:txBody>
      </p:sp>
      <p:sp>
        <p:nvSpPr>
          <p:cNvPr id="5" name="Footer Placeholder 4">
            <a:extLst>
              <a:ext uri="{FF2B5EF4-FFF2-40B4-BE49-F238E27FC236}">
                <a16:creationId xmlns:a16="http://schemas.microsoft.com/office/drawing/2014/main" id="{9879C75E-0BB2-C2C7-05C5-2DAE9BE2A6E3}"/>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463572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132A92-E0E1-DDB4-03CA-6E937B8C1F3A}"/>
              </a:ext>
            </a:extLst>
          </p:cNvPr>
          <p:cNvSpPr>
            <a:spLocks noGrp="1"/>
          </p:cNvSpPr>
          <p:nvPr>
            <p:ph type="sldNum" sz="quarter" idx="11"/>
          </p:nvPr>
        </p:nvSpPr>
        <p:spPr/>
        <p:txBody>
          <a:bodyPr/>
          <a:lstStyle/>
          <a:p>
            <a:fld id="{DA2C159E-F13C-4A85-9A41-E7669D3E0D70}" type="slidenum">
              <a:rPr lang="en-GB" smtClean="0"/>
              <a:pPr/>
              <a:t>101</a:t>
            </a:fld>
            <a:endParaRPr lang="en-GB"/>
          </a:p>
        </p:txBody>
      </p:sp>
      <p:sp>
        <p:nvSpPr>
          <p:cNvPr id="3" name="Title 2">
            <a:extLst>
              <a:ext uri="{FF2B5EF4-FFF2-40B4-BE49-F238E27FC236}">
                <a16:creationId xmlns:a16="http://schemas.microsoft.com/office/drawing/2014/main" id="{C5AD58F6-0BBB-5DAF-84BB-6258FF430854}"/>
              </a:ext>
            </a:extLst>
          </p:cNvPr>
          <p:cNvSpPr>
            <a:spLocks noGrp="1"/>
          </p:cNvSpPr>
          <p:nvPr>
            <p:ph type="title"/>
          </p:nvPr>
        </p:nvSpPr>
        <p:spPr>
          <a:xfrm>
            <a:off x="232950" y="249900"/>
            <a:ext cx="8437563" cy="1083950"/>
          </a:xfrm>
        </p:spPr>
        <p:txBody>
          <a:bodyPr>
            <a:noAutofit/>
          </a:bodyPr>
          <a:lstStyle/>
          <a:p>
            <a:r>
              <a:rPr lang="en-US" dirty="0">
                <a:cs typeface="Arial"/>
              </a:rPr>
              <a:t>Facebook / Cambridge Analytica scandal (2018)</a:t>
            </a:r>
          </a:p>
        </p:txBody>
      </p:sp>
      <p:sp>
        <p:nvSpPr>
          <p:cNvPr id="4" name="Text Placeholder 3">
            <a:extLst>
              <a:ext uri="{FF2B5EF4-FFF2-40B4-BE49-F238E27FC236}">
                <a16:creationId xmlns:a16="http://schemas.microsoft.com/office/drawing/2014/main" id="{68ED8316-C0F1-8B97-A028-A54B79AC33CA}"/>
              </a:ext>
            </a:extLst>
          </p:cNvPr>
          <p:cNvSpPr>
            <a:spLocks noGrp="1"/>
          </p:cNvSpPr>
          <p:nvPr>
            <p:ph type="body" sz="quarter" idx="12"/>
          </p:nvPr>
        </p:nvSpPr>
        <p:spPr>
          <a:xfrm>
            <a:off x="270751" y="1333850"/>
            <a:ext cx="7667625" cy="3601574"/>
          </a:xfrm>
        </p:spPr>
        <p:txBody>
          <a:bodyPr vert="horz" lIns="0" tIns="0" rIns="0" bIns="0" rtlCol="0" anchor="t">
            <a:noAutofit/>
          </a:bodyPr>
          <a:lstStyle/>
          <a:p>
            <a:pPr marL="0" lvl="1" indent="0">
              <a:lnSpc>
                <a:spcPct val="100000"/>
              </a:lnSpc>
              <a:buNone/>
            </a:pPr>
            <a:r>
              <a:rPr lang="en-US" dirty="0">
                <a:ea typeface="+mn-lt"/>
                <a:cs typeface="+mn-lt"/>
              </a:rPr>
              <a:t>Industry tie-in: media targeting and political advertising</a:t>
            </a:r>
            <a:endParaRPr lang="en-US" dirty="0">
              <a:ea typeface="+mn-lt"/>
              <a:cs typeface="Arial"/>
            </a:endParaRPr>
          </a:p>
          <a:p>
            <a:pPr marL="0" lvl="1" indent="0">
              <a:lnSpc>
                <a:spcPct val="100000"/>
              </a:lnSpc>
              <a:buNone/>
            </a:pPr>
            <a:endParaRPr lang="en-US" dirty="0"/>
          </a:p>
          <a:p>
            <a:pPr marL="0" lvl="1" indent="0">
              <a:lnSpc>
                <a:spcPct val="100000"/>
              </a:lnSpc>
              <a:buNone/>
            </a:pPr>
            <a:r>
              <a:rPr lang="en-US" dirty="0"/>
              <a:t>What happened:</a:t>
            </a:r>
          </a:p>
          <a:p>
            <a:pPr lvl="2"/>
            <a:r>
              <a:rPr lang="en-US" dirty="0">
                <a:ea typeface="+mn-lt"/>
                <a:cs typeface="+mn-lt"/>
              </a:rPr>
              <a:t>Cambridge Analytica harvested data from 87 million Facebook users via a personality quiz.</a:t>
            </a:r>
            <a:endParaRPr lang="en-US" dirty="0"/>
          </a:p>
          <a:p>
            <a:pPr lvl="2"/>
            <a:r>
              <a:rPr lang="en-US" dirty="0">
                <a:ea typeface="+mn-lt"/>
                <a:cs typeface="+mn-lt"/>
              </a:rPr>
              <a:t>The data were used to build psychographic profiles for targeted political adverts, especially during the Brexit vote and the 2016 US election.</a:t>
            </a:r>
            <a:endParaRPr lang="en-US" dirty="0"/>
          </a:p>
          <a:p>
            <a:endParaRPr lang="en-US" dirty="0">
              <a:cs typeface="Arial"/>
            </a:endParaRPr>
          </a:p>
        </p:txBody>
      </p:sp>
      <p:sp>
        <p:nvSpPr>
          <p:cNvPr id="5" name="Footer Placeholder 4">
            <a:extLst>
              <a:ext uri="{FF2B5EF4-FFF2-40B4-BE49-F238E27FC236}">
                <a16:creationId xmlns:a16="http://schemas.microsoft.com/office/drawing/2014/main" id="{07219234-FD90-3388-F643-DD3703841A88}"/>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4363508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BF8E3-1CDE-A271-EE7D-959DA4B1F0B8}"/>
              </a:ext>
            </a:extLst>
          </p:cNvPr>
          <p:cNvSpPr>
            <a:spLocks noGrp="1"/>
          </p:cNvSpPr>
          <p:nvPr>
            <p:ph type="sldNum" sz="quarter" idx="11"/>
          </p:nvPr>
        </p:nvSpPr>
        <p:spPr/>
        <p:txBody>
          <a:bodyPr/>
          <a:lstStyle/>
          <a:p>
            <a:fld id="{DA2C159E-F13C-4A85-9A41-E7669D3E0D70}" type="slidenum">
              <a:rPr lang="en-GB" smtClean="0"/>
              <a:pPr/>
              <a:t>102</a:t>
            </a:fld>
            <a:endParaRPr lang="en-GB"/>
          </a:p>
        </p:txBody>
      </p:sp>
      <p:sp>
        <p:nvSpPr>
          <p:cNvPr id="3" name="Title 2">
            <a:extLst>
              <a:ext uri="{FF2B5EF4-FFF2-40B4-BE49-F238E27FC236}">
                <a16:creationId xmlns:a16="http://schemas.microsoft.com/office/drawing/2014/main" id="{27AEAE49-E3F7-041F-CF5C-FCB657AF230E}"/>
              </a:ext>
            </a:extLst>
          </p:cNvPr>
          <p:cNvSpPr>
            <a:spLocks noGrp="1"/>
          </p:cNvSpPr>
          <p:nvPr>
            <p:ph type="title"/>
          </p:nvPr>
        </p:nvSpPr>
        <p:spPr>
          <a:xfrm>
            <a:off x="232950" y="249900"/>
            <a:ext cx="8437563" cy="685521"/>
          </a:xfrm>
        </p:spPr>
        <p:txBody>
          <a:bodyPr>
            <a:normAutofit/>
          </a:bodyPr>
          <a:lstStyle/>
          <a:p>
            <a:r>
              <a:rPr lang="en-US" dirty="0">
                <a:cs typeface="Arial"/>
              </a:rPr>
              <a:t>Task: Facebook scandal</a:t>
            </a:r>
          </a:p>
        </p:txBody>
      </p:sp>
      <p:sp>
        <p:nvSpPr>
          <p:cNvPr id="4" name="Text Placeholder 3">
            <a:extLst>
              <a:ext uri="{FF2B5EF4-FFF2-40B4-BE49-F238E27FC236}">
                <a16:creationId xmlns:a16="http://schemas.microsoft.com/office/drawing/2014/main" id="{4959301A-3ADD-5946-970A-024CE5E0ED8B}"/>
              </a:ext>
            </a:extLst>
          </p:cNvPr>
          <p:cNvSpPr>
            <a:spLocks noGrp="1"/>
          </p:cNvSpPr>
          <p:nvPr>
            <p:ph type="body" sz="quarter" idx="12"/>
          </p:nvPr>
        </p:nvSpPr>
        <p:spPr>
          <a:xfrm>
            <a:off x="288751" y="935421"/>
            <a:ext cx="7667625" cy="3353522"/>
          </a:xfrm>
        </p:spPr>
        <p:txBody>
          <a:bodyPr vert="horz" lIns="0" tIns="0" rIns="0" bIns="0" rtlCol="0" anchor="t">
            <a:noAutofit/>
          </a:bodyPr>
          <a:lstStyle/>
          <a:p>
            <a:pPr marL="457200" indent="-457200">
              <a:buFont typeface="+mj-lt"/>
              <a:buAutoNum type="arabicPeriod"/>
            </a:pPr>
            <a:r>
              <a:rPr lang="en-US" dirty="0">
                <a:cs typeface="Arial"/>
              </a:rPr>
              <a:t>Read the Facebook case study. </a:t>
            </a:r>
          </a:p>
          <a:p>
            <a:pPr marL="457200" indent="-457200">
              <a:buFont typeface="+mj-lt"/>
              <a:buAutoNum type="arabicPeriod"/>
            </a:pPr>
            <a:r>
              <a:rPr lang="en-US" dirty="0">
                <a:cs typeface="Arial"/>
              </a:rPr>
              <a:t>Identify the consequences of this scandal.</a:t>
            </a:r>
          </a:p>
          <a:p>
            <a:pPr marL="457200" indent="-457200">
              <a:buFont typeface="+mj-lt"/>
              <a:buAutoNum type="arabicPeriod"/>
            </a:pPr>
            <a:r>
              <a:rPr lang="en-US" dirty="0">
                <a:cs typeface="Arial"/>
              </a:rPr>
              <a:t>Propose a solution so that Facebook avoids data-sharing without consent.</a:t>
            </a:r>
          </a:p>
          <a:p>
            <a:endParaRPr lang="en-US" dirty="0">
              <a:cs typeface="Arial"/>
            </a:endParaRPr>
          </a:p>
          <a:p>
            <a:pPr marL="457200" indent="-457200">
              <a:buFont typeface="+mj-lt"/>
              <a:buAutoNum type="arabicPeriod"/>
            </a:pPr>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C2BE5B48-10FE-FE60-C27D-FBD923F7B4B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0575112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094261-E957-3702-3446-20584F492648}"/>
              </a:ext>
            </a:extLst>
          </p:cNvPr>
          <p:cNvSpPr>
            <a:spLocks noGrp="1"/>
          </p:cNvSpPr>
          <p:nvPr>
            <p:ph type="sldNum" sz="quarter" idx="11"/>
          </p:nvPr>
        </p:nvSpPr>
        <p:spPr/>
        <p:txBody>
          <a:bodyPr/>
          <a:lstStyle/>
          <a:p>
            <a:fld id="{DA2C159E-F13C-4A85-9A41-E7669D3E0D70}" type="slidenum">
              <a:rPr lang="en-GB" smtClean="0"/>
              <a:pPr/>
              <a:t>103</a:t>
            </a:fld>
            <a:endParaRPr lang="en-GB"/>
          </a:p>
        </p:txBody>
      </p:sp>
      <p:sp>
        <p:nvSpPr>
          <p:cNvPr id="3" name="Title 2">
            <a:extLst>
              <a:ext uri="{FF2B5EF4-FFF2-40B4-BE49-F238E27FC236}">
                <a16:creationId xmlns:a16="http://schemas.microsoft.com/office/drawing/2014/main" id="{D6D584FD-854C-BB49-00E6-D7399318E96E}"/>
              </a:ext>
            </a:extLst>
          </p:cNvPr>
          <p:cNvSpPr>
            <a:spLocks noGrp="1"/>
          </p:cNvSpPr>
          <p:nvPr>
            <p:ph type="title"/>
          </p:nvPr>
        </p:nvSpPr>
        <p:spPr>
          <a:xfrm>
            <a:off x="232950" y="249900"/>
            <a:ext cx="8437563" cy="1157446"/>
          </a:xfrm>
        </p:spPr>
        <p:txBody>
          <a:bodyPr>
            <a:noAutofit/>
          </a:bodyPr>
          <a:lstStyle/>
          <a:p>
            <a:r>
              <a:rPr lang="en-US" dirty="0">
                <a:cs typeface="Arial"/>
              </a:rPr>
              <a:t>Types of unethical market research in MBP</a:t>
            </a:r>
            <a:endParaRPr lang="en-US" dirty="0"/>
          </a:p>
        </p:txBody>
      </p:sp>
      <p:sp>
        <p:nvSpPr>
          <p:cNvPr id="4" name="Text Placeholder 3">
            <a:extLst>
              <a:ext uri="{FF2B5EF4-FFF2-40B4-BE49-F238E27FC236}">
                <a16:creationId xmlns:a16="http://schemas.microsoft.com/office/drawing/2014/main" id="{EB375CEC-A4AE-829F-A0B9-40F0E745B9B3}"/>
              </a:ext>
            </a:extLst>
          </p:cNvPr>
          <p:cNvSpPr>
            <a:spLocks noGrp="1"/>
          </p:cNvSpPr>
          <p:nvPr>
            <p:ph type="body" sz="quarter" idx="12"/>
          </p:nvPr>
        </p:nvSpPr>
        <p:spPr>
          <a:xfrm>
            <a:off x="232950" y="1407346"/>
            <a:ext cx="7667625" cy="3601574"/>
          </a:xfrm>
        </p:spPr>
        <p:txBody>
          <a:bodyPr vert="horz" lIns="0" tIns="0" rIns="0" bIns="0" rtlCol="0" anchor="t">
            <a:noAutofit/>
          </a:bodyPr>
          <a:lstStyle/>
          <a:p>
            <a:pPr lvl="1">
              <a:lnSpc>
                <a:spcPct val="100000"/>
              </a:lnSpc>
            </a:pPr>
            <a:r>
              <a:rPr lang="en-US" dirty="0">
                <a:cs typeface="Arial"/>
              </a:rPr>
              <a:t>data mining without consent</a:t>
            </a:r>
          </a:p>
          <a:p>
            <a:pPr lvl="1">
              <a:lnSpc>
                <a:spcPct val="100000"/>
              </a:lnSpc>
            </a:pPr>
            <a:r>
              <a:rPr lang="en-US" dirty="0">
                <a:cs typeface="Arial"/>
              </a:rPr>
              <a:t>biased survey design</a:t>
            </a:r>
          </a:p>
          <a:p>
            <a:pPr lvl="1">
              <a:lnSpc>
                <a:spcPct val="100000"/>
              </a:lnSpc>
            </a:pPr>
            <a:r>
              <a:rPr lang="en-US" dirty="0">
                <a:cs typeface="Arial"/>
              </a:rPr>
              <a:t>fake audience engagement</a:t>
            </a:r>
          </a:p>
          <a:p>
            <a:pPr lvl="1">
              <a:lnSpc>
                <a:spcPct val="100000"/>
              </a:lnSpc>
            </a:pPr>
            <a:r>
              <a:rPr lang="en-US" dirty="0">
                <a:cs typeface="Arial"/>
              </a:rPr>
              <a:t>withholding or distorting results</a:t>
            </a:r>
          </a:p>
          <a:p>
            <a:pPr lvl="1">
              <a:lnSpc>
                <a:spcPct val="100000"/>
              </a:lnSpc>
            </a:pPr>
            <a:r>
              <a:rPr lang="en-US" dirty="0">
                <a:cs typeface="Arial"/>
              </a:rPr>
              <a:t>covert influence campaigns.</a:t>
            </a: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EF687010-51F9-046E-33AD-681339332979}"/>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3430000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C59AD2-005F-300D-470E-61FC5A0E12FC}"/>
              </a:ext>
            </a:extLst>
          </p:cNvPr>
          <p:cNvSpPr>
            <a:spLocks noGrp="1"/>
          </p:cNvSpPr>
          <p:nvPr>
            <p:ph type="sldNum" sz="quarter" idx="11"/>
          </p:nvPr>
        </p:nvSpPr>
        <p:spPr/>
        <p:txBody>
          <a:bodyPr/>
          <a:lstStyle/>
          <a:p>
            <a:fld id="{DA2C159E-F13C-4A85-9A41-E7669D3E0D70}" type="slidenum">
              <a:rPr lang="en-GB" smtClean="0"/>
              <a:pPr/>
              <a:t>104</a:t>
            </a:fld>
            <a:endParaRPr lang="en-GB"/>
          </a:p>
        </p:txBody>
      </p:sp>
      <p:sp>
        <p:nvSpPr>
          <p:cNvPr id="3" name="Title 2">
            <a:extLst>
              <a:ext uri="{FF2B5EF4-FFF2-40B4-BE49-F238E27FC236}">
                <a16:creationId xmlns:a16="http://schemas.microsoft.com/office/drawing/2014/main" id="{0A12EAAD-A4A0-048F-8831-94E1B4D4D0B9}"/>
              </a:ext>
            </a:extLst>
          </p:cNvPr>
          <p:cNvSpPr>
            <a:spLocks noGrp="1"/>
          </p:cNvSpPr>
          <p:nvPr>
            <p:ph type="title"/>
          </p:nvPr>
        </p:nvSpPr>
        <p:spPr>
          <a:xfrm>
            <a:off x="234000" y="249900"/>
            <a:ext cx="8436513" cy="656033"/>
          </a:xfrm>
        </p:spPr>
        <p:txBody>
          <a:bodyPr>
            <a:noAutofit/>
          </a:bodyPr>
          <a:lstStyle/>
          <a:p>
            <a:r>
              <a:rPr lang="en-US" dirty="0">
                <a:cs typeface="Arial"/>
              </a:rPr>
              <a:t>Task: </a:t>
            </a:r>
            <a:r>
              <a:rPr lang="en-US" i="1" dirty="0">
                <a:cs typeface="Arial"/>
              </a:rPr>
              <a:t>News of the World</a:t>
            </a:r>
          </a:p>
        </p:txBody>
      </p:sp>
      <p:sp>
        <p:nvSpPr>
          <p:cNvPr id="4" name="Text Placeholder 3">
            <a:extLst>
              <a:ext uri="{FF2B5EF4-FFF2-40B4-BE49-F238E27FC236}">
                <a16:creationId xmlns:a16="http://schemas.microsoft.com/office/drawing/2014/main" id="{BC163972-C64E-3C66-CE48-0DAA310B9288}"/>
              </a:ext>
            </a:extLst>
          </p:cNvPr>
          <p:cNvSpPr>
            <a:spLocks noGrp="1"/>
          </p:cNvSpPr>
          <p:nvPr>
            <p:ph type="body" sz="quarter" idx="12"/>
          </p:nvPr>
        </p:nvSpPr>
        <p:spPr>
          <a:xfrm>
            <a:off x="288751" y="1035811"/>
            <a:ext cx="7667625" cy="3601574"/>
          </a:xfrm>
        </p:spPr>
        <p:txBody>
          <a:bodyPr vert="horz" lIns="0" tIns="0" rIns="0" bIns="0" rtlCol="0" anchor="t">
            <a:noAutofit/>
          </a:bodyPr>
          <a:lstStyle/>
          <a:p>
            <a:pPr marL="457200" indent="-457200">
              <a:buFont typeface="+mj-lt"/>
              <a:buAutoNum type="arabicPeriod"/>
            </a:pPr>
            <a:r>
              <a:rPr lang="en-GB" noProof="0" dirty="0">
                <a:cs typeface="Arial"/>
              </a:rPr>
              <a:t>Read the </a:t>
            </a:r>
            <a:r>
              <a:rPr lang="en-GB" i="1" noProof="0" dirty="0">
                <a:cs typeface="Arial"/>
              </a:rPr>
              <a:t>News of the World </a:t>
            </a:r>
            <a:r>
              <a:rPr lang="en-GB" noProof="0" dirty="0">
                <a:cs typeface="Arial"/>
              </a:rPr>
              <a:t>case study.</a:t>
            </a:r>
          </a:p>
          <a:p>
            <a:pPr marL="457200" indent="-457200">
              <a:buFont typeface="+mj-lt"/>
              <a:buAutoNum type="arabicPeriod"/>
            </a:pPr>
            <a:r>
              <a:rPr lang="en-GB" noProof="0" dirty="0">
                <a:cs typeface="Arial"/>
              </a:rPr>
              <a:t>Analyse the unethical market research in the case study.</a:t>
            </a:r>
          </a:p>
          <a:p>
            <a:pPr marL="457200" indent="-457200">
              <a:buFont typeface="+mj-lt"/>
              <a:buAutoNum type="arabicPeriod"/>
            </a:pPr>
            <a:r>
              <a:rPr lang="en-GB" noProof="0" dirty="0">
                <a:cs typeface="Arial"/>
              </a:rPr>
              <a:t>Propose solutions to avoid unethical market research in news publications.</a:t>
            </a:r>
          </a:p>
          <a:p>
            <a:r>
              <a:rPr lang="en-GB" noProof="0" dirty="0">
                <a:cs typeface="Arial"/>
              </a:rPr>
              <a:t> </a:t>
            </a:r>
          </a:p>
        </p:txBody>
      </p:sp>
      <p:sp>
        <p:nvSpPr>
          <p:cNvPr id="5" name="Footer Placeholder 4">
            <a:extLst>
              <a:ext uri="{FF2B5EF4-FFF2-40B4-BE49-F238E27FC236}">
                <a16:creationId xmlns:a16="http://schemas.microsoft.com/office/drawing/2014/main" id="{6FC5B94C-D2AE-7BD8-3380-DF415A516A5E}"/>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7062409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17F01-8D1A-4BF1-9748-D41C49CBF45C}"/>
              </a:ext>
            </a:extLst>
          </p:cNvPr>
          <p:cNvSpPr>
            <a:spLocks noGrp="1"/>
          </p:cNvSpPr>
          <p:nvPr>
            <p:ph type="sldNum" sz="quarter" idx="11"/>
          </p:nvPr>
        </p:nvSpPr>
        <p:spPr/>
        <p:txBody>
          <a:bodyPr/>
          <a:lstStyle/>
          <a:p>
            <a:fld id="{DA2C159E-F13C-4A85-9A41-E7669D3E0D70}" type="slidenum">
              <a:rPr lang="en-GB" smtClean="0"/>
              <a:pPr/>
              <a:t>105</a:t>
            </a:fld>
            <a:endParaRPr lang="en-GB"/>
          </a:p>
        </p:txBody>
      </p:sp>
      <p:sp>
        <p:nvSpPr>
          <p:cNvPr id="3" name="Title 2">
            <a:extLst>
              <a:ext uri="{FF2B5EF4-FFF2-40B4-BE49-F238E27FC236}">
                <a16:creationId xmlns:a16="http://schemas.microsoft.com/office/drawing/2014/main" id="{A8CD26B2-1C83-4AD4-B139-DD7FD5BF93F3}"/>
              </a:ext>
            </a:extLst>
          </p:cNvPr>
          <p:cNvSpPr>
            <a:spLocks noGrp="1"/>
          </p:cNvSpPr>
          <p:nvPr>
            <p:ph type="title"/>
          </p:nvPr>
        </p:nvSpPr>
        <p:spPr/>
        <p:txBody>
          <a:bodyPr/>
          <a:lstStyle/>
          <a:p>
            <a:r>
              <a:rPr lang="en-GB" dirty="0"/>
              <a:t>Plenary</a:t>
            </a:r>
          </a:p>
        </p:txBody>
      </p:sp>
      <p:sp>
        <p:nvSpPr>
          <p:cNvPr id="4" name="Text Placeholder 3">
            <a:extLst>
              <a:ext uri="{FF2B5EF4-FFF2-40B4-BE49-F238E27FC236}">
                <a16:creationId xmlns:a16="http://schemas.microsoft.com/office/drawing/2014/main" id="{AD74CE69-8393-4E9C-974E-393B4D8687AF}"/>
              </a:ext>
            </a:extLst>
          </p:cNvPr>
          <p:cNvSpPr>
            <a:spLocks noGrp="1"/>
          </p:cNvSpPr>
          <p:nvPr>
            <p:ph type="body" sz="quarter" idx="12"/>
          </p:nvPr>
        </p:nvSpPr>
        <p:spPr/>
        <p:txBody>
          <a:bodyPr/>
          <a:lstStyle/>
          <a:p>
            <a:pPr marL="457200" indent="-457200">
              <a:buFont typeface="+mj-lt"/>
              <a:buAutoNum type="arabicPeriod"/>
            </a:pPr>
            <a:r>
              <a:rPr lang="en-GB" dirty="0"/>
              <a:t>Swap your proposed solutions with a peer.</a:t>
            </a:r>
          </a:p>
          <a:p>
            <a:pPr marL="457200" indent="-457200">
              <a:buFont typeface="+mj-lt"/>
              <a:buAutoNum type="arabicPeriod"/>
            </a:pPr>
            <a:r>
              <a:rPr lang="en-GB" dirty="0"/>
              <a:t>Read through your peer’s proposed solutions.</a:t>
            </a:r>
          </a:p>
          <a:p>
            <a:pPr marL="457200" indent="-457200">
              <a:buFont typeface="+mj-lt"/>
              <a:buAutoNum type="arabicPeriod"/>
            </a:pPr>
            <a:r>
              <a:rPr lang="en-GB" dirty="0"/>
              <a:t>Having read your peer’s solutions, make improvements to own solutions.</a:t>
            </a:r>
          </a:p>
          <a:p>
            <a:endParaRPr lang="en-GB" dirty="0"/>
          </a:p>
        </p:txBody>
      </p:sp>
      <p:sp>
        <p:nvSpPr>
          <p:cNvPr id="5" name="Footer Placeholder 4">
            <a:extLst>
              <a:ext uri="{FF2B5EF4-FFF2-40B4-BE49-F238E27FC236}">
                <a16:creationId xmlns:a16="http://schemas.microsoft.com/office/drawing/2014/main" id="{FB683C96-B110-41C3-AEEA-9773582A29EB}"/>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8186057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9EE3BF-6BE6-95A3-3FF4-5A1428EF267D}"/>
              </a:ext>
            </a:extLst>
          </p:cNvPr>
          <p:cNvSpPr>
            <a:spLocks noGrp="1"/>
          </p:cNvSpPr>
          <p:nvPr>
            <p:ph type="sldNum" sz="quarter" idx="11"/>
          </p:nvPr>
        </p:nvSpPr>
        <p:spPr/>
        <p:txBody>
          <a:bodyPr/>
          <a:lstStyle/>
          <a:p>
            <a:fld id="{DA2C159E-F13C-4A85-9A41-E7669D3E0D70}" type="slidenum">
              <a:rPr lang="en-GB" smtClean="0"/>
              <a:pPr/>
              <a:t>106</a:t>
            </a:fld>
            <a:endParaRPr lang="en-GB"/>
          </a:p>
        </p:txBody>
      </p:sp>
      <p:sp>
        <p:nvSpPr>
          <p:cNvPr id="3" name="Title 2">
            <a:extLst>
              <a:ext uri="{FF2B5EF4-FFF2-40B4-BE49-F238E27FC236}">
                <a16:creationId xmlns:a16="http://schemas.microsoft.com/office/drawing/2014/main" id="{28D2E079-3D3B-EFBB-6952-2EA363AC15A0}"/>
              </a:ext>
            </a:extLst>
          </p:cNvPr>
          <p:cNvSpPr>
            <a:spLocks noGrp="1"/>
          </p:cNvSpPr>
          <p:nvPr>
            <p:ph type="title"/>
          </p:nvPr>
        </p:nvSpPr>
        <p:spPr/>
        <p:txBody>
          <a:bodyPr>
            <a:normAutofit fontScale="90000"/>
          </a:bodyPr>
          <a:lstStyle/>
          <a:p>
            <a:r>
              <a:rPr lang="en-GB" sz="4000" dirty="0"/>
              <a:t>Next steps</a:t>
            </a:r>
            <a:br>
              <a:rPr lang="en-GB" dirty="0"/>
            </a:br>
            <a:br>
              <a:rPr lang="en-GB" dirty="0"/>
            </a:br>
            <a:endParaRPr lang="en-GB" sz="2400" b="0" dirty="0">
              <a:cs typeface="Arial"/>
            </a:endParaRPr>
          </a:p>
        </p:txBody>
      </p:sp>
      <p:sp>
        <p:nvSpPr>
          <p:cNvPr id="4" name="Text Placeholder 3">
            <a:extLst>
              <a:ext uri="{FF2B5EF4-FFF2-40B4-BE49-F238E27FC236}">
                <a16:creationId xmlns:a16="http://schemas.microsoft.com/office/drawing/2014/main" id="{3BC01201-F7D6-196E-D2C3-DB582509A044}"/>
              </a:ext>
            </a:extLst>
          </p:cNvPr>
          <p:cNvSpPr>
            <a:spLocks noGrp="1"/>
          </p:cNvSpPr>
          <p:nvPr>
            <p:ph type="body" sz="quarter" idx="12"/>
          </p:nvPr>
        </p:nvSpPr>
        <p:spPr>
          <a:xfrm>
            <a:off x="288751" y="888174"/>
            <a:ext cx="7667625" cy="3601574"/>
          </a:xfrm>
        </p:spPr>
        <p:txBody>
          <a:bodyPr vert="horz" lIns="0" tIns="0" rIns="0" bIns="0" rtlCol="0" anchor="t">
            <a:noAutofit/>
          </a:bodyPr>
          <a:lstStyle/>
          <a:p>
            <a:pPr marL="457200" indent="-457200">
              <a:buFont typeface="+mj-lt"/>
              <a:buAutoNum type="arabicPeriod"/>
            </a:pPr>
            <a:r>
              <a:rPr lang="en-GB" sz="2400" b="0" dirty="0">
                <a:cs typeface="Arial"/>
              </a:rPr>
              <a:t>Research copyright law and any proposed a</a:t>
            </a:r>
            <a:r>
              <a:rPr lang="en-GB" dirty="0">
                <a:cs typeface="Arial"/>
              </a:rPr>
              <a:t>rtificial intelligence (</a:t>
            </a:r>
            <a:r>
              <a:rPr lang="en-GB" sz="2400" b="0" dirty="0">
                <a:cs typeface="Arial"/>
              </a:rPr>
              <a:t>AI) changes.</a:t>
            </a:r>
          </a:p>
          <a:p>
            <a:pPr marL="457200" indent="-457200">
              <a:buFont typeface="+mj-lt"/>
              <a:buAutoNum type="arabicPeriod"/>
            </a:pPr>
            <a:r>
              <a:rPr lang="en-GB" dirty="0">
                <a:cs typeface="Arial"/>
              </a:rPr>
              <a:t>Summarise the key points of the law and proposed AI changes.</a:t>
            </a:r>
            <a:endParaRPr lang="en-GB" sz="2400" b="0" dirty="0">
              <a:cs typeface="Arial"/>
            </a:endParaRPr>
          </a:p>
          <a:p>
            <a:endParaRPr lang="en-GB" dirty="0"/>
          </a:p>
        </p:txBody>
      </p:sp>
      <p:sp>
        <p:nvSpPr>
          <p:cNvPr id="5" name="Footer Placeholder 4">
            <a:extLst>
              <a:ext uri="{FF2B5EF4-FFF2-40B4-BE49-F238E27FC236}">
                <a16:creationId xmlns:a16="http://schemas.microsoft.com/office/drawing/2014/main" id="{35139EAE-F48C-E973-7086-F637E61BA3A9}"/>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806846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Lesson 9 </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cs typeface="Arial"/>
              </a:rPr>
              <a:t>Plagiarism </a:t>
            </a:r>
          </a:p>
        </p:txBody>
      </p:sp>
    </p:spTree>
    <p:extLst>
      <p:ext uri="{BB962C8B-B14F-4D97-AF65-F5344CB8AC3E}">
        <p14:creationId xmlns:p14="http://schemas.microsoft.com/office/powerpoint/2010/main" val="23734316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Starter</a:t>
            </a:r>
          </a:p>
        </p:txBody>
      </p:sp>
      <p:sp>
        <p:nvSpPr>
          <p:cNvPr id="5" name="Text Placeholder 4">
            <a:extLst>
              <a:ext uri="{C183D7F6-B498-43B3-948B-1728B52AA6E4}">
                <adec:decorative xmlns:adec="http://schemas.microsoft.com/office/drawing/2017/decorative" val="1"/>
              </a:ext>
            </a:extLst>
          </p:cNvPr>
          <p:cNvSpPr>
            <a:spLocks noGrp="1"/>
          </p:cNvSpPr>
          <p:nvPr>
            <p:ph type="body" sz="quarter" idx="12"/>
          </p:nvPr>
        </p:nvSpPr>
        <p:spPr>
          <a:xfrm>
            <a:off x="234000" y="986400"/>
            <a:ext cx="8170261" cy="3601574"/>
          </a:xfrm>
        </p:spPr>
        <p:txBody>
          <a:bodyPr vert="horz" lIns="0" tIns="0" rIns="0" bIns="0" rtlCol="0" anchor="t">
            <a:noAutofit/>
          </a:bodyPr>
          <a:lstStyle/>
          <a:p>
            <a:pPr>
              <a:lnSpc>
                <a:spcPct val="100000"/>
              </a:lnSpc>
            </a:pPr>
            <a:r>
              <a:rPr lang="en-GB" sz="2400">
                <a:solidFill>
                  <a:srgbClr val="E51C41"/>
                </a:solidFill>
              </a:rPr>
              <a:t> </a:t>
            </a:r>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108</a:t>
            </a:fld>
            <a:endParaRPr lang="en-GB"/>
          </a:p>
        </p:txBody>
      </p:sp>
      <p:sp>
        <p:nvSpPr>
          <p:cNvPr id="2" name="TextBox 1">
            <a:extLst>
              <a:ext uri="{FF2B5EF4-FFF2-40B4-BE49-F238E27FC236}">
                <a16:creationId xmlns:a16="http://schemas.microsoft.com/office/drawing/2014/main" id="{D3240EE6-BF53-AC41-0163-8DB385B7CCBD}"/>
              </a:ext>
            </a:extLst>
          </p:cNvPr>
          <p:cNvSpPr txBox="1"/>
          <p:nvPr/>
        </p:nvSpPr>
        <p:spPr>
          <a:xfrm>
            <a:off x="291673" y="986400"/>
            <a:ext cx="7358331"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57200" indent="-457200">
              <a:buFont typeface="+mj-lt"/>
              <a:buAutoNum type="arabicPeriod"/>
            </a:pPr>
            <a:r>
              <a:rPr lang="en-US" sz="2400" dirty="0"/>
              <a:t>What did you find out about copyright law?</a:t>
            </a:r>
          </a:p>
          <a:p>
            <a:pPr marL="457200" indent="-457200">
              <a:buFont typeface="+mj-lt"/>
              <a:buAutoNum type="arabicPeriod"/>
            </a:pPr>
            <a:r>
              <a:rPr lang="en-US" sz="2400" dirty="0"/>
              <a:t>How might copyright law be changing in relation to artificial intelligence (AI)?</a:t>
            </a:r>
          </a:p>
        </p:txBody>
      </p:sp>
    </p:spTree>
    <p:extLst>
      <p:ext uri="{BB962C8B-B14F-4D97-AF65-F5344CB8AC3E}">
        <p14:creationId xmlns:p14="http://schemas.microsoft.com/office/powerpoint/2010/main" val="3536162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A63BE6-6FA4-CAA0-AA01-BC2E558D67A1}"/>
              </a:ext>
            </a:extLst>
          </p:cNvPr>
          <p:cNvSpPr>
            <a:spLocks noGrp="1"/>
          </p:cNvSpPr>
          <p:nvPr>
            <p:ph type="sldNum" sz="quarter" idx="11"/>
          </p:nvPr>
        </p:nvSpPr>
        <p:spPr/>
        <p:txBody>
          <a:bodyPr/>
          <a:lstStyle/>
          <a:p>
            <a:fld id="{DA2C159E-F13C-4A85-9A41-E7669D3E0D70}" type="slidenum">
              <a:rPr lang="en-GB" smtClean="0"/>
              <a:pPr/>
              <a:t>109</a:t>
            </a:fld>
            <a:endParaRPr lang="en-GB"/>
          </a:p>
        </p:txBody>
      </p:sp>
      <p:sp>
        <p:nvSpPr>
          <p:cNvPr id="3" name="Title 2">
            <a:extLst>
              <a:ext uri="{FF2B5EF4-FFF2-40B4-BE49-F238E27FC236}">
                <a16:creationId xmlns:a16="http://schemas.microsoft.com/office/drawing/2014/main" id="{78059C70-2E6C-CF0C-2C5F-CCCBCE670F52}"/>
              </a:ext>
            </a:extLst>
          </p:cNvPr>
          <p:cNvSpPr>
            <a:spLocks noGrp="1"/>
          </p:cNvSpPr>
          <p:nvPr>
            <p:ph type="title"/>
          </p:nvPr>
        </p:nvSpPr>
        <p:spPr/>
        <p:txBody>
          <a:bodyPr>
            <a:normAutofit/>
          </a:bodyPr>
          <a:lstStyle/>
          <a:p>
            <a:r>
              <a:rPr lang="en-US" dirty="0">
                <a:cs typeface="Arial"/>
              </a:rPr>
              <a:t>Copyright, Designs and Patents Act</a:t>
            </a:r>
            <a:endParaRPr lang="en-US" dirty="0"/>
          </a:p>
        </p:txBody>
      </p:sp>
      <p:sp>
        <p:nvSpPr>
          <p:cNvPr id="4" name="Text Placeholder 3">
            <a:extLst>
              <a:ext uri="{FF2B5EF4-FFF2-40B4-BE49-F238E27FC236}">
                <a16:creationId xmlns:a16="http://schemas.microsoft.com/office/drawing/2014/main" id="{0384F4CE-959F-311B-ED17-F3E8AB978FDB}"/>
              </a:ext>
            </a:extLst>
          </p:cNvPr>
          <p:cNvSpPr>
            <a:spLocks noGrp="1"/>
          </p:cNvSpPr>
          <p:nvPr>
            <p:ph type="body" sz="quarter" idx="12"/>
          </p:nvPr>
        </p:nvSpPr>
        <p:spPr/>
        <p:txBody>
          <a:bodyPr vert="horz" lIns="0" tIns="0" rIns="0" bIns="0" rtlCol="0" anchor="t">
            <a:noAutofit/>
          </a:bodyPr>
          <a:lstStyle/>
          <a:p>
            <a:pPr lvl="1">
              <a:lnSpc>
                <a:spcPct val="100000"/>
              </a:lnSpc>
            </a:pPr>
            <a:r>
              <a:rPr lang="en-US" dirty="0">
                <a:solidFill>
                  <a:srgbClr val="001D35"/>
                </a:solidFill>
                <a:ea typeface="+mn-lt"/>
                <a:cs typeface="+mn-lt"/>
              </a:rPr>
              <a:t>Copyright law is a legal protection that grants creators exclusive rights over their original works of authorship. </a:t>
            </a:r>
          </a:p>
          <a:p>
            <a:pPr lvl="1">
              <a:lnSpc>
                <a:spcPct val="100000"/>
              </a:lnSpc>
            </a:pPr>
            <a:r>
              <a:rPr lang="en-US" dirty="0">
                <a:solidFill>
                  <a:srgbClr val="001D35"/>
                </a:solidFill>
                <a:ea typeface="+mn-lt"/>
                <a:cs typeface="+mn-lt"/>
              </a:rPr>
              <a:t>This means creators can control how their work is used, such as copying, distributing or adapting it. </a:t>
            </a:r>
          </a:p>
          <a:p>
            <a:pPr lvl="1">
              <a:lnSpc>
                <a:spcPct val="100000"/>
              </a:lnSpc>
            </a:pPr>
            <a:r>
              <a:rPr lang="en-US" dirty="0">
                <a:solidFill>
                  <a:srgbClr val="001D35"/>
                </a:solidFill>
                <a:ea typeface="+mn-lt"/>
                <a:cs typeface="+mn-lt"/>
              </a:rPr>
              <a:t>The law aims to balance the rights of creators with the public’s interest in accessing and using creative works. </a:t>
            </a:r>
            <a:endParaRPr lang="en-US" dirty="0"/>
          </a:p>
        </p:txBody>
      </p:sp>
      <p:sp>
        <p:nvSpPr>
          <p:cNvPr id="5" name="Footer Placeholder 4">
            <a:extLst>
              <a:ext uri="{FF2B5EF4-FFF2-40B4-BE49-F238E27FC236}">
                <a16:creationId xmlns:a16="http://schemas.microsoft.com/office/drawing/2014/main" id="{D330FC4C-A542-392C-9BD2-37BBC213A9FC}"/>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98564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AE5B4-3FD6-721F-4294-13EC4A53C48F}"/>
              </a:ext>
            </a:extLst>
          </p:cNvPr>
          <p:cNvSpPr>
            <a:spLocks noGrp="1"/>
          </p:cNvSpPr>
          <p:nvPr>
            <p:ph type="title"/>
          </p:nvPr>
        </p:nvSpPr>
        <p:spPr/>
        <p:txBody>
          <a:bodyPr/>
          <a:lstStyle/>
          <a:p>
            <a:r>
              <a:rPr lang="en-GB"/>
              <a:t>Jungle task</a:t>
            </a:r>
          </a:p>
        </p:txBody>
      </p:sp>
      <p:sp>
        <p:nvSpPr>
          <p:cNvPr id="4" name="Text Placeholder 3">
            <a:extLst>
              <a:ext uri="{FF2B5EF4-FFF2-40B4-BE49-F238E27FC236}">
                <a16:creationId xmlns:a16="http://schemas.microsoft.com/office/drawing/2014/main" id="{A788DA21-7966-EB07-3BD0-15903986AC8C}"/>
              </a:ext>
            </a:extLst>
          </p:cNvPr>
          <p:cNvSpPr>
            <a:spLocks noGrp="1"/>
          </p:cNvSpPr>
          <p:nvPr>
            <p:ph type="body" sz="quarter" idx="12"/>
          </p:nvPr>
        </p:nvSpPr>
        <p:spPr/>
        <p:txBody>
          <a:bodyPr/>
          <a:lstStyle/>
          <a:p>
            <a:r>
              <a:rPr lang="en-GB" dirty="0"/>
              <a:t>Situation: a film company is producing a celebrity reality TV show. The programme is filmed in the jungle. The area where filming takes place is safe from wild animals, but insects are about.</a:t>
            </a:r>
          </a:p>
          <a:p>
            <a:endParaRPr lang="en-GB" dirty="0"/>
          </a:p>
          <a:p>
            <a:pPr marL="457200" indent="-457200">
              <a:buAutoNum type="arabicPeriod"/>
            </a:pPr>
            <a:r>
              <a:rPr lang="en-GB" dirty="0"/>
              <a:t>Discuss appropriate dress code etiquette.</a:t>
            </a:r>
          </a:p>
          <a:p>
            <a:pPr marL="457200" indent="-457200">
              <a:buAutoNum type="arabicPeriod"/>
            </a:pPr>
            <a:r>
              <a:rPr lang="en-GB" dirty="0"/>
              <a:t>Describe appropriate PPE.</a:t>
            </a:r>
          </a:p>
          <a:p>
            <a:pPr marL="457200" indent="-457200">
              <a:buAutoNum type="arabicPeriod"/>
            </a:pPr>
            <a:endParaRPr lang="en-GB" dirty="0"/>
          </a:p>
          <a:p>
            <a:r>
              <a:rPr lang="en-GB" dirty="0"/>
              <a:t>You are required to provide reasons for your answers. </a:t>
            </a:r>
          </a:p>
        </p:txBody>
      </p:sp>
      <p:sp>
        <p:nvSpPr>
          <p:cNvPr id="5" name="Footer Placeholder 4">
            <a:extLst>
              <a:ext uri="{FF2B5EF4-FFF2-40B4-BE49-F238E27FC236}">
                <a16:creationId xmlns:a16="http://schemas.microsoft.com/office/drawing/2014/main" id="{A0C642AB-5B7E-0363-9A77-2C339E753B4B}"/>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DF6C3C66-232A-66B6-EF3A-B9D814845CA4}"/>
              </a:ext>
            </a:extLst>
          </p:cNvPr>
          <p:cNvSpPr>
            <a:spLocks noGrp="1"/>
          </p:cNvSpPr>
          <p:nvPr>
            <p:ph type="sldNum" sz="quarter" idx="11"/>
          </p:nvPr>
        </p:nvSpPr>
        <p:spPr/>
        <p:txBody>
          <a:bodyPr/>
          <a:lstStyle/>
          <a:p>
            <a:fld id="{DA2C159E-F13C-4A85-9A41-E7669D3E0D70}" type="slidenum">
              <a:rPr lang="en-GB" smtClean="0"/>
              <a:pPr/>
              <a:t>11</a:t>
            </a:fld>
            <a:endParaRPr lang="en-GB"/>
          </a:p>
        </p:txBody>
      </p:sp>
    </p:spTree>
    <p:extLst>
      <p:ext uri="{BB962C8B-B14F-4D97-AF65-F5344CB8AC3E}">
        <p14:creationId xmlns:p14="http://schemas.microsoft.com/office/powerpoint/2010/main" val="38533995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a:t>What is protected under </a:t>
            </a:r>
            <a:r>
              <a:rPr lang="en-GB"/>
              <a:t>c</a:t>
            </a:r>
            <a:r>
              <a:rPr lang="en-GB" sz="3600"/>
              <a:t>opyright?</a:t>
            </a:r>
          </a:p>
        </p:txBody>
      </p:sp>
      <p:sp>
        <p:nvSpPr>
          <p:cNvPr id="5" name="Text Placeholder 4"/>
          <p:cNvSpPr>
            <a:spLocks noGrp="1"/>
          </p:cNvSpPr>
          <p:nvPr>
            <p:ph type="body" sz="quarter" idx="12"/>
          </p:nvPr>
        </p:nvSpPr>
        <p:spPr/>
        <p:txBody>
          <a:bodyPr vert="horz" lIns="0" tIns="0" rIns="0" bIns="0" rtlCol="0" anchor="t">
            <a:noAutofit/>
          </a:bodyPr>
          <a:lstStyle/>
          <a:p>
            <a:pPr lvl="1">
              <a:lnSpc>
                <a:spcPct val="100000"/>
              </a:lnSpc>
            </a:pPr>
            <a:r>
              <a:rPr lang="en-GB" dirty="0">
                <a:solidFill>
                  <a:srgbClr val="0B0C0C"/>
                </a:solidFill>
                <a:ea typeface="+mn-lt"/>
                <a:cs typeface="+mn-lt"/>
              </a:rPr>
              <a:t>original literary, dramatic, musical and artistic work, including illustration and photography</a:t>
            </a:r>
            <a:endParaRPr lang="en-US" dirty="0"/>
          </a:p>
          <a:p>
            <a:pPr lvl="1">
              <a:lnSpc>
                <a:spcPct val="100000"/>
              </a:lnSpc>
            </a:pPr>
            <a:r>
              <a:rPr lang="en-GB" dirty="0">
                <a:solidFill>
                  <a:srgbClr val="0B0C0C"/>
                </a:solidFill>
                <a:ea typeface="+mn-lt"/>
                <a:cs typeface="+mn-lt"/>
              </a:rPr>
              <a:t>original non-literary written work, such as software, web content and databases</a:t>
            </a:r>
            <a:endParaRPr lang="en-GB" dirty="0"/>
          </a:p>
          <a:p>
            <a:pPr lvl="1">
              <a:lnSpc>
                <a:spcPct val="100000"/>
              </a:lnSpc>
            </a:pPr>
            <a:r>
              <a:rPr lang="en-GB" dirty="0">
                <a:solidFill>
                  <a:srgbClr val="0B0C0C"/>
                </a:solidFill>
                <a:ea typeface="+mn-lt"/>
                <a:cs typeface="+mn-lt"/>
              </a:rPr>
              <a:t>sound and music recordings</a:t>
            </a:r>
            <a:endParaRPr lang="en-GB" dirty="0"/>
          </a:p>
          <a:p>
            <a:pPr lvl="1">
              <a:lnSpc>
                <a:spcPct val="100000"/>
              </a:lnSpc>
            </a:pPr>
            <a:r>
              <a:rPr lang="en-GB" dirty="0">
                <a:solidFill>
                  <a:srgbClr val="0B0C0C"/>
                </a:solidFill>
                <a:ea typeface="+mn-lt"/>
                <a:cs typeface="+mn-lt"/>
              </a:rPr>
              <a:t>film and television recordings</a:t>
            </a:r>
            <a:endParaRPr lang="en-GB" dirty="0"/>
          </a:p>
          <a:p>
            <a:pPr lvl="1">
              <a:lnSpc>
                <a:spcPct val="100000"/>
              </a:lnSpc>
            </a:pPr>
            <a:r>
              <a:rPr lang="en-GB" dirty="0">
                <a:solidFill>
                  <a:srgbClr val="0B0C0C"/>
                </a:solidFill>
                <a:ea typeface="+mn-lt"/>
                <a:cs typeface="+mn-lt"/>
              </a:rPr>
              <a:t>broadcasts</a:t>
            </a:r>
            <a:endParaRPr lang="en-GB" dirty="0"/>
          </a:p>
          <a:p>
            <a:pPr lvl="1">
              <a:lnSpc>
                <a:spcPct val="100000"/>
              </a:lnSpc>
            </a:pPr>
            <a:r>
              <a:rPr lang="en-GB" dirty="0">
                <a:solidFill>
                  <a:srgbClr val="0B0C0C"/>
                </a:solidFill>
                <a:ea typeface="+mn-lt"/>
                <a:cs typeface="+mn-lt"/>
              </a:rPr>
              <a:t>the layout of published editions of written, dramatic and musical works.</a:t>
            </a:r>
            <a:endParaRPr lang="en-GB" dirty="0"/>
          </a:p>
          <a:p>
            <a:pPr marL="0" lvl="1" indent="0">
              <a:lnSpc>
                <a:spcPct val="100000"/>
              </a:lnSpc>
              <a:buNone/>
            </a:pPr>
            <a:endParaRPr lang="en-GB" sz="2400" dirty="0">
              <a:cs typeface="Arial"/>
            </a:endParaRPr>
          </a:p>
          <a:p>
            <a:pPr marL="0" lvl="1" indent="0">
              <a:lnSpc>
                <a:spcPct val="100000"/>
              </a:lnSpc>
              <a:buNone/>
            </a:pPr>
            <a:endParaRPr lang="en-GB" dirty="0"/>
          </a:p>
          <a:p>
            <a:pPr marL="0" lvl="1" indent="0">
              <a:lnSpc>
                <a:spcPct val="100000"/>
              </a:lnSpc>
              <a:buNone/>
            </a:pPr>
            <a:endParaRPr lang="en-GB" sz="2400"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110</a:t>
            </a:fld>
            <a:endParaRPr lang="en-GB"/>
          </a:p>
        </p:txBody>
      </p:sp>
    </p:spTree>
    <p:extLst>
      <p:ext uri="{BB962C8B-B14F-4D97-AF65-F5344CB8AC3E}">
        <p14:creationId xmlns:p14="http://schemas.microsoft.com/office/powerpoint/2010/main" val="32051087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C52353-FCF3-38BF-492A-E39CCB0A77A5}"/>
              </a:ext>
            </a:extLst>
          </p:cNvPr>
          <p:cNvSpPr>
            <a:spLocks noGrp="1"/>
          </p:cNvSpPr>
          <p:nvPr>
            <p:ph type="sldNum" sz="quarter" idx="11"/>
          </p:nvPr>
        </p:nvSpPr>
        <p:spPr/>
        <p:txBody>
          <a:bodyPr/>
          <a:lstStyle/>
          <a:p>
            <a:fld id="{DA2C159E-F13C-4A85-9A41-E7669D3E0D70}" type="slidenum">
              <a:rPr lang="en-GB" smtClean="0"/>
              <a:pPr/>
              <a:t>111</a:t>
            </a:fld>
            <a:endParaRPr lang="en-GB"/>
          </a:p>
        </p:txBody>
      </p:sp>
      <p:sp>
        <p:nvSpPr>
          <p:cNvPr id="3" name="Title 2">
            <a:extLst>
              <a:ext uri="{FF2B5EF4-FFF2-40B4-BE49-F238E27FC236}">
                <a16:creationId xmlns:a16="http://schemas.microsoft.com/office/drawing/2014/main" id="{207EA608-2548-C2C7-F14B-48304D3E426C}"/>
              </a:ext>
            </a:extLst>
          </p:cNvPr>
          <p:cNvSpPr>
            <a:spLocks noGrp="1"/>
          </p:cNvSpPr>
          <p:nvPr>
            <p:ph type="title"/>
          </p:nvPr>
        </p:nvSpPr>
        <p:spPr/>
        <p:txBody>
          <a:bodyPr/>
          <a:lstStyle/>
          <a:p>
            <a:r>
              <a:rPr lang="en-US" dirty="0">
                <a:cs typeface="Arial"/>
              </a:rPr>
              <a:t>What copyright prevents</a:t>
            </a:r>
            <a:endParaRPr lang="en-US" dirty="0"/>
          </a:p>
        </p:txBody>
      </p:sp>
      <p:sp>
        <p:nvSpPr>
          <p:cNvPr id="4" name="Text Placeholder 3">
            <a:extLst>
              <a:ext uri="{FF2B5EF4-FFF2-40B4-BE49-F238E27FC236}">
                <a16:creationId xmlns:a16="http://schemas.microsoft.com/office/drawing/2014/main" id="{C81E56FE-0072-322D-B4B4-F181DECB7A88}"/>
              </a:ext>
            </a:extLst>
          </p:cNvPr>
          <p:cNvSpPr>
            <a:spLocks noGrp="1"/>
          </p:cNvSpPr>
          <p:nvPr>
            <p:ph type="body" sz="quarter" idx="12"/>
          </p:nvPr>
        </p:nvSpPr>
        <p:spPr/>
        <p:txBody>
          <a:bodyPr vert="horz" lIns="0" tIns="0" rIns="0" bIns="0" rtlCol="0" anchor="t">
            <a:noAutofit/>
          </a:bodyPr>
          <a:lstStyle/>
          <a:p>
            <a:pPr lvl="1">
              <a:lnSpc>
                <a:spcPct val="100000"/>
              </a:lnSpc>
            </a:pPr>
            <a:r>
              <a:rPr lang="en-US" dirty="0">
                <a:solidFill>
                  <a:srgbClr val="0B0C0C"/>
                </a:solidFill>
                <a:ea typeface="+mn-lt"/>
                <a:cs typeface="+mn-lt"/>
              </a:rPr>
              <a:t>Copying work.</a:t>
            </a:r>
            <a:endParaRPr lang="en-US" dirty="0">
              <a:cs typeface="Arial"/>
            </a:endParaRPr>
          </a:p>
          <a:p>
            <a:pPr lvl="1">
              <a:lnSpc>
                <a:spcPct val="100000"/>
              </a:lnSpc>
            </a:pPr>
            <a:r>
              <a:rPr lang="en-US" dirty="0">
                <a:solidFill>
                  <a:srgbClr val="0B0C0C"/>
                </a:solidFill>
                <a:ea typeface="+mn-lt"/>
                <a:cs typeface="+mn-lt"/>
              </a:rPr>
              <a:t>Distributing copies of work, whether free of charge or for sale.</a:t>
            </a:r>
            <a:endParaRPr lang="en-US" dirty="0"/>
          </a:p>
          <a:p>
            <a:pPr lvl="1">
              <a:lnSpc>
                <a:spcPct val="100000"/>
              </a:lnSpc>
            </a:pPr>
            <a:r>
              <a:rPr lang="en-US" dirty="0">
                <a:solidFill>
                  <a:srgbClr val="0B0C0C"/>
                </a:solidFill>
                <a:ea typeface="+mn-lt"/>
                <a:cs typeface="+mn-lt"/>
              </a:rPr>
              <a:t>Renting or lending copies of work.</a:t>
            </a:r>
            <a:endParaRPr lang="en-US" dirty="0"/>
          </a:p>
          <a:p>
            <a:pPr lvl="1">
              <a:lnSpc>
                <a:spcPct val="100000"/>
              </a:lnSpc>
            </a:pPr>
            <a:r>
              <a:rPr lang="en-US" dirty="0">
                <a:solidFill>
                  <a:srgbClr val="0B0C0C"/>
                </a:solidFill>
                <a:ea typeface="+mn-lt"/>
                <a:cs typeface="+mn-lt"/>
              </a:rPr>
              <a:t>Performing, showing or playing work in public.</a:t>
            </a:r>
            <a:endParaRPr lang="en-US" dirty="0"/>
          </a:p>
          <a:p>
            <a:pPr lvl="1">
              <a:lnSpc>
                <a:spcPct val="100000"/>
              </a:lnSpc>
            </a:pPr>
            <a:r>
              <a:rPr lang="en-US" dirty="0">
                <a:solidFill>
                  <a:srgbClr val="0B0C0C"/>
                </a:solidFill>
                <a:ea typeface="+mn-lt"/>
                <a:cs typeface="+mn-lt"/>
              </a:rPr>
              <a:t>Making an adaptation of work.</a:t>
            </a:r>
            <a:endParaRPr lang="en-US" dirty="0"/>
          </a:p>
          <a:p>
            <a:pPr lvl="1">
              <a:lnSpc>
                <a:spcPct val="100000"/>
              </a:lnSpc>
            </a:pPr>
            <a:r>
              <a:rPr lang="en-US" dirty="0">
                <a:solidFill>
                  <a:srgbClr val="0B0C0C"/>
                </a:solidFill>
                <a:ea typeface="+mn-lt"/>
                <a:cs typeface="+mn-lt"/>
              </a:rPr>
              <a:t>Putting other people’s work on the internet.</a:t>
            </a:r>
            <a:endParaRPr lang="en-US" dirty="0"/>
          </a:p>
          <a:p>
            <a:endParaRPr lang="en-US" dirty="0">
              <a:cs typeface="Arial"/>
            </a:endParaRPr>
          </a:p>
        </p:txBody>
      </p:sp>
      <p:sp>
        <p:nvSpPr>
          <p:cNvPr id="5" name="Footer Placeholder 4">
            <a:extLst>
              <a:ext uri="{FF2B5EF4-FFF2-40B4-BE49-F238E27FC236}">
                <a16:creationId xmlns:a16="http://schemas.microsoft.com/office/drawing/2014/main" id="{1F5EDC19-B946-3286-52E5-66C93D6537E3}"/>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5699695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EB754B-9CD8-4D0F-E058-3B679DF7B93A}"/>
              </a:ext>
            </a:extLst>
          </p:cNvPr>
          <p:cNvSpPr>
            <a:spLocks noGrp="1"/>
          </p:cNvSpPr>
          <p:nvPr>
            <p:ph type="sldNum" sz="quarter" idx="11"/>
          </p:nvPr>
        </p:nvSpPr>
        <p:spPr/>
        <p:txBody>
          <a:bodyPr/>
          <a:lstStyle/>
          <a:p>
            <a:fld id="{DA2C159E-F13C-4A85-9A41-E7669D3E0D70}" type="slidenum">
              <a:rPr lang="en-GB" smtClean="0"/>
              <a:pPr/>
              <a:t>112</a:t>
            </a:fld>
            <a:endParaRPr lang="en-GB"/>
          </a:p>
        </p:txBody>
      </p:sp>
      <p:sp>
        <p:nvSpPr>
          <p:cNvPr id="3" name="Title 2">
            <a:extLst>
              <a:ext uri="{FF2B5EF4-FFF2-40B4-BE49-F238E27FC236}">
                <a16:creationId xmlns:a16="http://schemas.microsoft.com/office/drawing/2014/main" id="{DB096D13-A99B-002B-CCF7-6CAB7EF41B2B}"/>
              </a:ext>
            </a:extLst>
          </p:cNvPr>
          <p:cNvSpPr>
            <a:spLocks noGrp="1"/>
          </p:cNvSpPr>
          <p:nvPr>
            <p:ph type="title"/>
          </p:nvPr>
        </p:nvSpPr>
        <p:spPr/>
        <p:txBody>
          <a:bodyPr/>
          <a:lstStyle/>
          <a:p>
            <a:r>
              <a:rPr lang="en-US" dirty="0">
                <a:cs typeface="Arial"/>
              </a:rPr>
              <a:t>Task</a:t>
            </a:r>
            <a:endParaRPr lang="en-US" dirty="0"/>
          </a:p>
        </p:txBody>
      </p:sp>
      <p:sp>
        <p:nvSpPr>
          <p:cNvPr id="4" name="Text Placeholder 3">
            <a:extLst>
              <a:ext uri="{FF2B5EF4-FFF2-40B4-BE49-F238E27FC236}">
                <a16:creationId xmlns:a16="http://schemas.microsoft.com/office/drawing/2014/main" id="{A4596F34-64C3-34DD-9844-52B28E6DAB5A}"/>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GB" dirty="0">
                <a:cs typeface="Arial"/>
              </a:rPr>
              <a:t>Read and analyse the </a:t>
            </a:r>
            <a:r>
              <a:rPr lang="en-GB" i="1" dirty="0">
                <a:cs typeface="Arial"/>
              </a:rPr>
              <a:t>Yesterday</a:t>
            </a:r>
            <a:r>
              <a:rPr lang="en-GB" dirty="0">
                <a:cs typeface="Arial"/>
              </a:rPr>
              <a:t> case study.</a:t>
            </a:r>
          </a:p>
          <a:p>
            <a:pPr marL="457200" indent="-457200">
              <a:buAutoNum type="arabicPeriod"/>
            </a:pPr>
            <a:r>
              <a:rPr lang="en-GB" dirty="0">
                <a:cs typeface="Arial"/>
              </a:rPr>
              <a:t>Propose solutions to avoid plagiarism in film.</a:t>
            </a:r>
          </a:p>
        </p:txBody>
      </p:sp>
      <p:sp>
        <p:nvSpPr>
          <p:cNvPr id="5" name="Footer Placeholder 4">
            <a:extLst>
              <a:ext uri="{FF2B5EF4-FFF2-40B4-BE49-F238E27FC236}">
                <a16:creationId xmlns:a16="http://schemas.microsoft.com/office/drawing/2014/main" id="{A4E05005-CBB8-7388-C985-239540C09F25}"/>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6195940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EF59B2-EF47-EF35-8FC4-A3347137574E}"/>
              </a:ext>
            </a:extLst>
          </p:cNvPr>
          <p:cNvSpPr>
            <a:spLocks noGrp="1"/>
          </p:cNvSpPr>
          <p:nvPr>
            <p:ph type="sldNum" sz="quarter" idx="11"/>
          </p:nvPr>
        </p:nvSpPr>
        <p:spPr/>
        <p:txBody>
          <a:bodyPr/>
          <a:lstStyle/>
          <a:p>
            <a:fld id="{DA2C159E-F13C-4A85-9A41-E7669D3E0D70}" type="slidenum">
              <a:rPr lang="en-GB" smtClean="0"/>
              <a:pPr/>
              <a:t>113</a:t>
            </a:fld>
            <a:endParaRPr lang="en-GB"/>
          </a:p>
        </p:txBody>
      </p:sp>
      <p:sp>
        <p:nvSpPr>
          <p:cNvPr id="3" name="Title 2">
            <a:extLst>
              <a:ext uri="{FF2B5EF4-FFF2-40B4-BE49-F238E27FC236}">
                <a16:creationId xmlns:a16="http://schemas.microsoft.com/office/drawing/2014/main" id="{B8BBBBB2-D489-17C3-4547-3E3553C969D0}"/>
              </a:ext>
            </a:extLst>
          </p:cNvPr>
          <p:cNvSpPr>
            <a:spLocks noGrp="1"/>
          </p:cNvSpPr>
          <p:nvPr>
            <p:ph type="title"/>
          </p:nvPr>
        </p:nvSpPr>
        <p:spPr/>
        <p:txBody>
          <a:bodyPr>
            <a:normAutofit/>
          </a:bodyPr>
          <a:lstStyle/>
          <a:p>
            <a:r>
              <a:rPr lang="en-GB" dirty="0">
                <a:cs typeface="Arial"/>
              </a:rPr>
              <a:t>Task</a:t>
            </a:r>
          </a:p>
        </p:txBody>
      </p:sp>
      <p:sp>
        <p:nvSpPr>
          <p:cNvPr id="4" name="Text Placeholder 3">
            <a:extLst>
              <a:ext uri="{FF2B5EF4-FFF2-40B4-BE49-F238E27FC236}">
                <a16:creationId xmlns:a16="http://schemas.microsoft.com/office/drawing/2014/main" id="{239692E4-6F40-C7E0-9CFB-667F9A07F7AB}"/>
              </a:ext>
            </a:extLst>
          </p:cNvPr>
          <p:cNvSpPr>
            <a:spLocks noGrp="1"/>
          </p:cNvSpPr>
          <p:nvPr>
            <p:ph type="body" sz="quarter" idx="12"/>
          </p:nvPr>
        </p:nvSpPr>
        <p:spPr>
          <a:xfrm>
            <a:off x="288751" y="949325"/>
            <a:ext cx="7667625" cy="3601574"/>
          </a:xfrm>
        </p:spPr>
        <p:txBody>
          <a:bodyPr vert="horz" lIns="0" tIns="0" rIns="0" bIns="0" rtlCol="0" anchor="t">
            <a:noAutofit/>
          </a:bodyPr>
          <a:lstStyle/>
          <a:p>
            <a:r>
              <a:rPr lang="en-GB" dirty="0">
                <a:cs typeface="Arial"/>
              </a:rPr>
              <a:t>Read </a:t>
            </a:r>
            <a:r>
              <a:rPr lang="en-GB" dirty="0">
                <a:effectLst/>
                <a:ea typeface="Calibri" panose="020F0502020204030204" pitchFamily="34" charset="0"/>
              </a:rPr>
              <a:t>Risks for the next generation of musicians</a:t>
            </a:r>
            <a:r>
              <a:rPr lang="en-GB" dirty="0">
                <a:effectLst/>
              </a:rPr>
              <a:t> hand-out</a:t>
            </a:r>
            <a:r>
              <a:rPr lang="en-GB" dirty="0">
                <a:cs typeface="Arial"/>
              </a:rPr>
              <a:t>.</a:t>
            </a:r>
          </a:p>
          <a:p>
            <a:endParaRPr lang="en-GB" dirty="0">
              <a:cs typeface="Arial"/>
            </a:endParaRPr>
          </a:p>
          <a:p>
            <a:r>
              <a:rPr lang="en-US" dirty="0">
                <a:solidFill>
                  <a:schemeClr val="accent6"/>
                </a:solidFill>
                <a:cs typeface="Arial"/>
              </a:rPr>
              <a:t>Work in pairs:</a:t>
            </a:r>
          </a:p>
          <a:p>
            <a:pPr marL="457200" indent="-457200">
              <a:buFont typeface="+mj-lt"/>
              <a:buAutoNum type="arabicPeriod"/>
            </a:pPr>
            <a:r>
              <a:rPr lang="en-GB" dirty="0">
                <a:cs typeface="Arial"/>
              </a:rPr>
              <a:t>Analyse the key issues relating to plagiarism in music.</a:t>
            </a:r>
          </a:p>
          <a:p>
            <a:pPr marL="457200" indent="-457200">
              <a:buAutoNum type="arabicPeriod"/>
            </a:pPr>
            <a:r>
              <a:rPr lang="en-GB" dirty="0">
                <a:cs typeface="Arial"/>
              </a:rPr>
              <a:t>Propose solutions to avoid plagiarism in music.</a:t>
            </a:r>
          </a:p>
          <a:p>
            <a:endParaRPr lang="en-GB" dirty="0">
              <a:hlinkClick r:id="rId2"/>
            </a:endParaRPr>
          </a:p>
          <a:p>
            <a:endParaRPr lang="en-GB" dirty="0"/>
          </a:p>
          <a:p>
            <a:endParaRPr lang="en-GB" dirty="0">
              <a:cs typeface="Arial"/>
            </a:endParaRPr>
          </a:p>
          <a:p>
            <a:endParaRPr lang="en-GB" dirty="0">
              <a:cs typeface="Arial"/>
            </a:endParaRPr>
          </a:p>
        </p:txBody>
      </p:sp>
      <p:sp>
        <p:nvSpPr>
          <p:cNvPr id="5" name="Footer Placeholder 4">
            <a:extLst>
              <a:ext uri="{FF2B5EF4-FFF2-40B4-BE49-F238E27FC236}">
                <a16:creationId xmlns:a16="http://schemas.microsoft.com/office/drawing/2014/main" id="{6A182477-16A6-99CD-C233-7A9CCA80D1C0}"/>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2717130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6CE9A-2BBB-F3E3-AA80-7680AC3976CF}"/>
              </a:ext>
            </a:extLst>
          </p:cNvPr>
          <p:cNvSpPr>
            <a:spLocks noGrp="1"/>
          </p:cNvSpPr>
          <p:nvPr>
            <p:ph type="sldNum" sz="quarter" idx="11"/>
          </p:nvPr>
        </p:nvSpPr>
        <p:spPr/>
        <p:txBody>
          <a:bodyPr/>
          <a:lstStyle/>
          <a:p>
            <a:fld id="{DA2C159E-F13C-4A85-9A41-E7669D3E0D70}" type="slidenum">
              <a:rPr lang="en-GB" smtClean="0"/>
              <a:pPr/>
              <a:t>114</a:t>
            </a:fld>
            <a:endParaRPr lang="en-GB"/>
          </a:p>
        </p:txBody>
      </p:sp>
      <p:sp>
        <p:nvSpPr>
          <p:cNvPr id="3" name="Title 2">
            <a:extLst>
              <a:ext uri="{FF2B5EF4-FFF2-40B4-BE49-F238E27FC236}">
                <a16:creationId xmlns:a16="http://schemas.microsoft.com/office/drawing/2014/main" id="{560FBF62-9381-ABC5-E03D-BC062CCE30DB}"/>
              </a:ext>
            </a:extLst>
          </p:cNvPr>
          <p:cNvSpPr>
            <a:spLocks noGrp="1"/>
          </p:cNvSpPr>
          <p:nvPr>
            <p:ph type="title"/>
          </p:nvPr>
        </p:nvSpPr>
        <p:spPr/>
        <p:txBody>
          <a:bodyPr/>
          <a:lstStyle/>
          <a:p>
            <a:r>
              <a:rPr lang="en-GB" dirty="0"/>
              <a:t>How copyright protects musicians</a:t>
            </a:r>
          </a:p>
        </p:txBody>
      </p:sp>
      <p:sp>
        <p:nvSpPr>
          <p:cNvPr id="4" name="Text Placeholder 3">
            <a:extLst>
              <a:ext uri="{FF2B5EF4-FFF2-40B4-BE49-F238E27FC236}">
                <a16:creationId xmlns:a16="http://schemas.microsoft.com/office/drawing/2014/main" id="{1186C17A-E4E5-A782-F735-936C0BE3A027}"/>
              </a:ext>
            </a:extLst>
          </p:cNvPr>
          <p:cNvSpPr>
            <a:spLocks noGrp="1"/>
          </p:cNvSpPr>
          <p:nvPr>
            <p:ph type="body" sz="quarter" idx="12"/>
          </p:nvPr>
        </p:nvSpPr>
        <p:spPr/>
        <p:txBody>
          <a:bodyPr/>
          <a:lstStyle/>
          <a:p>
            <a:pPr lvl="1">
              <a:lnSpc>
                <a:spcPct val="100000"/>
              </a:lnSpc>
            </a:pPr>
            <a:r>
              <a:rPr lang="en-GB" dirty="0"/>
              <a:t>Copyright protection is automatic. </a:t>
            </a:r>
          </a:p>
          <a:p>
            <a:pPr lvl="1">
              <a:lnSpc>
                <a:spcPct val="100000"/>
              </a:lnSpc>
            </a:pPr>
            <a:r>
              <a:rPr lang="en-GB" dirty="0"/>
              <a:t>Musicians do not have to apply or pay a fee. </a:t>
            </a:r>
          </a:p>
          <a:p>
            <a:pPr lvl="1">
              <a:lnSpc>
                <a:spcPct val="100000"/>
              </a:lnSpc>
            </a:pPr>
            <a:r>
              <a:rPr lang="en-GB" dirty="0"/>
              <a:t>There is not a register of copyright works in the UK.  </a:t>
            </a:r>
          </a:p>
          <a:p>
            <a:pPr lvl="1">
              <a:lnSpc>
                <a:spcPct val="100000"/>
              </a:lnSpc>
            </a:pPr>
            <a:r>
              <a:rPr lang="en-GB" dirty="0"/>
              <a:t>Musicians automatically get copyright protection when a person creates music. </a:t>
            </a:r>
          </a:p>
          <a:p>
            <a:pPr lvl="1">
              <a:lnSpc>
                <a:spcPct val="100000"/>
              </a:lnSpc>
            </a:pPr>
            <a:r>
              <a:rPr lang="en-GB" dirty="0"/>
              <a:t>Musicians can mark their work with a copyright symbol (</a:t>
            </a:r>
            <a:r>
              <a:rPr lang="en-GB" b="0" i="0" u="none" strike="noStrike" dirty="0">
                <a:solidFill>
                  <a:srgbClr val="202122"/>
                </a:solidFill>
                <a:effectLst/>
                <a:latin typeface="Arial" panose="020B0604020202020204" pitchFamily="34" charset="0"/>
              </a:rPr>
              <a:t>©</a:t>
            </a:r>
            <a:r>
              <a:rPr lang="en-GB" dirty="0"/>
              <a:t>), name and creation.</a:t>
            </a:r>
          </a:p>
          <a:p>
            <a:pPr lvl="1">
              <a:lnSpc>
                <a:spcPct val="100000"/>
              </a:lnSpc>
            </a:pPr>
            <a:r>
              <a:rPr lang="en-GB" dirty="0"/>
              <a:t>The mark does not affect the level of protection the musician has. </a:t>
            </a:r>
          </a:p>
        </p:txBody>
      </p:sp>
      <p:sp>
        <p:nvSpPr>
          <p:cNvPr id="5" name="Footer Placeholder 4">
            <a:extLst>
              <a:ext uri="{FF2B5EF4-FFF2-40B4-BE49-F238E27FC236}">
                <a16:creationId xmlns:a16="http://schemas.microsoft.com/office/drawing/2014/main" id="{1A5EC841-CCDD-0587-7F95-EF826F8CF34A}"/>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979808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a:t>Plenary</a:t>
            </a:r>
          </a:p>
        </p:txBody>
      </p:sp>
      <p:sp>
        <p:nvSpPr>
          <p:cNvPr id="5" name="Text Placeholder 4"/>
          <p:cNvSpPr>
            <a:spLocks noGrp="1"/>
          </p:cNvSpPr>
          <p:nvPr>
            <p:ph type="body" sz="quarter" idx="12"/>
          </p:nvPr>
        </p:nvSpPr>
        <p:spPr/>
        <p:txBody>
          <a:bodyPr/>
          <a:lstStyle/>
          <a:p>
            <a:pPr marL="457200" indent="-457200">
              <a:lnSpc>
                <a:spcPct val="100000"/>
              </a:lnSpc>
              <a:buFont typeface="+mj-lt"/>
              <a:buAutoNum type="arabicPeriod"/>
            </a:pPr>
            <a:r>
              <a:rPr lang="en-GB" dirty="0"/>
              <a:t>Name an MBP professional code.</a:t>
            </a:r>
          </a:p>
          <a:p>
            <a:pPr marL="457200" indent="-457200">
              <a:lnSpc>
                <a:spcPct val="100000"/>
              </a:lnSpc>
              <a:buFont typeface="+mj-lt"/>
              <a:buAutoNum type="arabicPeriod"/>
            </a:pPr>
            <a:r>
              <a:rPr lang="en-GB" dirty="0"/>
              <a:t>What does NDA stand for?</a:t>
            </a:r>
          </a:p>
          <a:p>
            <a:pPr marL="457200" indent="-457200">
              <a:lnSpc>
                <a:spcPct val="100000"/>
              </a:lnSpc>
              <a:buFont typeface="+mj-lt"/>
              <a:buAutoNum type="arabicPeriod"/>
            </a:pPr>
            <a:r>
              <a:rPr lang="en-GB" dirty="0"/>
              <a:t>When is informed consent required?</a:t>
            </a:r>
          </a:p>
          <a:p>
            <a:pPr marL="457200" indent="-457200">
              <a:lnSpc>
                <a:spcPct val="100000"/>
              </a:lnSpc>
              <a:buFont typeface="+mj-lt"/>
              <a:buAutoNum type="arabicPeriod"/>
            </a:pPr>
            <a:r>
              <a:rPr lang="en-GB" dirty="0"/>
              <a:t>Why is PPE required?</a:t>
            </a:r>
          </a:p>
          <a:p>
            <a:pPr marL="457200" indent="-457200">
              <a:lnSpc>
                <a:spcPct val="100000"/>
              </a:lnSpc>
              <a:buFont typeface="+mj-lt"/>
              <a:buAutoNum type="arabicPeriod"/>
            </a:pPr>
            <a:r>
              <a:rPr lang="en-GB" dirty="0"/>
              <a:t>Give an example of an MBP ethical dilemma.</a:t>
            </a:r>
            <a:br>
              <a:rPr lang="en-GB" dirty="0"/>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115</a:t>
            </a:fld>
            <a:endParaRPr lang="en-GB"/>
          </a:p>
        </p:txBody>
      </p:sp>
    </p:spTree>
    <p:extLst>
      <p:ext uri="{BB962C8B-B14F-4D97-AF65-F5344CB8AC3E}">
        <p14:creationId xmlns:p14="http://schemas.microsoft.com/office/powerpoint/2010/main" val="215111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D3AC6-00B3-420B-9C4F-4E5CF0B1CD13}"/>
              </a:ext>
            </a:extLst>
          </p:cNvPr>
          <p:cNvSpPr>
            <a:spLocks noGrp="1"/>
          </p:cNvSpPr>
          <p:nvPr>
            <p:ph type="sldNum" sz="quarter" idx="11"/>
          </p:nvPr>
        </p:nvSpPr>
        <p:spPr/>
        <p:txBody>
          <a:bodyPr/>
          <a:lstStyle/>
          <a:p>
            <a:fld id="{DA2C159E-F13C-4A85-9A41-E7669D3E0D70}" type="slidenum">
              <a:rPr lang="en-GB" smtClean="0"/>
              <a:pPr/>
              <a:t>116</a:t>
            </a:fld>
            <a:endParaRPr lang="en-GB"/>
          </a:p>
        </p:txBody>
      </p:sp>
      <p:sp>
        <p:nvSpPr>
          <p:cNvPr id="3" name="Title 2">
            <a:extLst>
              <a:ext uri="{FF2B5EF4-FFF2-40B4-BE49-F238E27FC236}">
                <a16:creationId xmlns:a16="http://schemas.microsoft.com/office/drawing/2014/main" id="{134DB0F2-2846-4F3F-B525-EE1F0663E835}"/>
              </a:ext>
            </a:extLst>
          </p:cNvPr>
          <p:cNvSpPr>
            <a:spLocks noGrp="1"/>
          </p:cNvSpPr>
          <p:nvPr>
            <p:ph type="title"/>
          </p:nvPr>
        </p:nvSpPr>
        <p:spPr/>
        <p:txBody>
          <a:bodyPr/>
          <a:lstStyle/>
          <a:p>
            <a:r>
              <a:rPr lang="en-GB"/>
              <a:t>Next steps</a:t>
            </a:r>
          </a:p>
        </p:txBody>
      </p:sp>
      <p:sp>
        <p:nvSpPr>
          <p:cNvPr id="4" name="Text Placeholder 3">
            <a:extLst>
              <a:ext uri="{FF2B5EF4-FFF2-40B4-BE49-F238E27FC236}">
                <a16:creationId xmlns:a16="http://schemas.microsoft.com/office/drawing/2014/main" id="{1E4F5B09-082F-467E-A5AC-A15AEB792EE9}"/>
              </a:ext>
            </a:extLst>
          </p:cNvPr>
          <p:cNvSpPr>
            <a:spLocks noGrp="1"/>
          </p:cNvSpPr>
          <p:nvPr>
            <p:ph type="body" sz="quarter" idx="12"/>
          </p:nvPr>
        </p:nvSpPr>
        <p:spPr/>
        <p:txBody>
          <a:bodyPr/>
          <a:lstStyle/>
          <a:p>
            <a:pPr marL="457200" indent="-457200">
              <a:buFont typeface="+mj-lt"/>
              <a:buAutoNum type="arabicPeriod"/>
            </a:pPr>
            <a:r>
              <a:rPr lang="en-GB" dirty="0">
                <a:effectLst/>
                <a:latin typeface="Arial" panose="020B0604020202020204" pitchFamily="34" charset="0"/>
                <a:ea typeface="Calibri" panose="020F0502020204030204" pitchFamily="34" charset="0"/>
              </a:rPr>
              <a:t>Individually research the </a:t>
            </a:r>
            <a:r>
              <a:rPr lang="en-GB" dirty="0">
                <a:latin typeface="Arial" panose="020B0604020202020204" pitchFamily="34" charset="0"/>
                <a:ea typeface="Calibri" panose="020F0502020204030204" pitchFamily="34" charset="0"/>
              </a:rPr>
              <a:t>G</a:t>
            </a:r>
            <a:r>
              <a:rPr lang="en-GB" dirty="0">
                <a:effectLst/>
                <a:latin typeface="Arial" panose="020B0604020202020204" pitchFamily="34" charset="0"/>
                <a:ea typeface="Calibri" panose="020F0502020204030204" pitchFamily="34" charset="0"/>
              </a:rPr>
              <a:t>overnment website. Make notes on how to register a design, trademark or patent.  </a:t>
            </a:r>
          </a:p>
          <a:p>
            <a:pPr marL="457200" indent="-457200">
              <a:buFont typeface="+mj-lt"/>
              <a:buAutoNum type="arabicPeriod"/>
            </a:pPr>
            <a:r>
              <a:rPr lang="en-GB" dirty="0">
                <a:effectLst/>
                <a:latin typeface="Arial" panose="020B0604020202020204" pitchFamily="34" charset="0"/>
                <a:ea typeface="Calibri" panose="020F0502020204030204" pitchFamily="34" charset="0"/>
              </a:rPr>
              <a:t>Read the website information and make key notes for future reference. </a:t>
            </a:r>
            <a:endParaRPr lang="en-GB" dirty="0"/>
          </a:p>
        </p:txBody>
      </p:sp>
      <p:sp>
        <p:nvSpPr>
          <p:cNvPr id="5" name="Footer Placeholder 4">
            <a:extLst>
              <a:ext uri="{FF2B5EF4-FFF2-40B4-BE49-F238E27FC236}">
                <a16:creationId xmlns:a16="http://schemas.microsoft.com/office/drawing/2014/main" id="{BAF41D83-77D9-4F5F-82C3-B684B060C659}"/>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4588798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cs typeface="Arial"/>
              </a:rPr>
              <a:t>Lesson 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cs typeface="Arial"/>
              </a:rPr>
              <a:t>Propose ethical business solutions</a:t>
            </a:r>
          </a:p>
        </p:txBody>
      </p:sp>
    </p:spTree>
    <p:extLst>
      <p:ext uri="{BB962C8B-B14F-4D97-AF65-F5344CB8AC3E}">
        <p14:creationId xmlns:p14="http://schemas.microsoft.com/office/powerpoint/2010/main" val="3256786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B5A47A-2A8B-5D1D-C140-AC943FFC202D}"/>
              </a:ext>
            </a:extLst>
          </p:cNvPr>
          <p:cNvSpPr>
            <a:spLocks noGrp="1"/>
          </p:cNvSpPr>
          <p:nvPr>
            <p:ph type="sldNum" sz="quarter" idx="11"/>
          </p:nvPr>
        </p:nvSpPr>
        <p:spPr/>
        <p:txBody>
          <a:bodyPr/>
          <a:lstStyle/>
          <a:p>
            <a:fld id="{DA2C159E-F13C-4A85-9A41-E7669D3E0D70}" type="slidenum">
              <a:rPr lang="en-GB" smtClean="0"/>
              <a:pPr/>
              <a:t>118</a:t>
            </a:fld>
            <a:endParaRPr lang="en-GB"/>
          </a:p>
        </p:txBody>
      </p:sp>
      <p:sp>
        <p:nvSpPr>
          <p:cNvPr id="3" name="Title 2">
            <a:extLst>
              <a:ext uri="{FF2B5EF4-FFF2-40B4-BE49-F238E27FC236}">
                <a16:creationId xmlns:a16="http://schemas.microsoft.com/office/drawing/2014/main" id="{9A51DAD7-EBAA-0092-5D50-0EA643FD1D84}"/>
              </a:ext>
            </a:extLst>
          </p:cNvPr>
          <p:cNvSpPr>
            <a:spLocks noGrp="1"/>
          </p:cNvSpPr>
          <p:nvPr>
            <p:ph type="title"/>
          </p:nvPr>
        </p:nvSpPr>
        <p:spPr/>
        <p:txBody>
          <a:bodyPr/>
          <a:lstStyle/>
          <a:p>
            <a:r>
              <a:rPr lang="en-US" dirty="0">
                <a:cs typeface="Arial"/>
              </a:rPr>
              <a:t>Starter task</a:t>
            </a:r>
            <a:endParaRPr lang="en-US" dirty="0"/>
          </a:p>
        </p:txBody>
      </p:sp>
      <p:sp>
        <p:nvSpPr>
          <p:cNvPr id="4" name="Text Placeholder 3">
            <a:extLst>
              <a:ext uri="{FF2B5EF4-FFF2-40B4-BE49-F238E27FC236}">
                <a16:creationId xmlns:a16="http://schemas.microsoft.com/office/drawing/2014/main" id="{716AE9A3-1979-9373-8E61-BCF86D29D67B}"/>
              </a:ext>
            </a:extLst>
          </p:cNvPr>
          <p:cNvSpPr>
            <a:spLocks noGrp="1"/>
          </p:cNvSpPr>
          <p:nvPr>
            <p:ph type="body" sz="quarter" idx="12"/>
          </p:nvPr>
        </p:nvSpPr>
        <p:spPr/>
        <p:txBody>
          <a:bodyPr vert="horz" lIns="0" tIns="0" rIns="0" bIns="0" rtlCol="0" anchor="t">
            <a:noAutofit/>
          </a:bodyPr>
          <a:lstStyle/>
          <a:p>
            <a:r>
              <a:rPr lang="en-US" dirty="0">
                <a:cs typeface="Arial"/>
              </a:rPr>
              <a:t>Individually, answer the </a:t>
            </a:r>
            <a:r>
              <a:rPr lang="en-GB" kern="100" dirty="0">
                <a:solidFill>
                  <a:srgbClr val="000000"/>
                </a:solidFill>
                <a:cs typeface="Arial"/>
              </a:rPr>
              <a:t>P</a:t>
            </a:r>
            <a:r>
              <a:rPr lang="en-GB" kern="100" dirty="0">
                <a:solidFill>
                  <a:srgbClr val="000000"/>
                </a:solidFill>
                <a:effectLst/>
                <a:ea typeface="Arial" panose="020B0604020202020204" pitchFamily="34" charset="0"/>
              </a:rPr>
              <a:t>rofessionalism and ethics questions</a:t>
            </a:r>
            <a:r>
              <a:rPr lang="en-US" dirty="0">
                <a:cs typeface="Arial"/>
              </a:rPr>
              <a:t>.</a:t>
            </a:r>
          </a:p>
        </p:txBody>
      </p:sp>
      <p:sp>
        <p:nvSpPr>
          <p:cNvPr id="5" name="Footer Placeholder 4">
            <a:extLst>
              <a:ext uri="{FF2B5EF4-FFF2-40B4-BE49-F238E27FC236}">
                <a16:creationId xmlns:a16="http://schemas.microsoft.com/office/drawing/2014/main" id="{B51154BF-5846-ED1F-330B-3B4057AB594E}"/>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2813688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solidFill>
            <a:schemeClr val="bg1"/>
          </a:solidFill>
          <a:ln>
            <a:solidFill>
              <a:schemeClr val="bg1"/>
            </a:solidFill>
          </a:ln>
        </p:spPr>
        <p:txBody>
          <a:bodyPr>
            <a:normAutofit/>
          </a:bodyPr>
          <a:lstStyle/>
          <a:p>
            <a:r>
              <a:rPr lang="en-GB" dirty="0">
                <a:ea typeface="Times New Roman" panose="02020603050405020304" pitchFamily="18" charset="0"/>
              </a:rPr>
              <a:t>Case study task: </a:t>
            </a:r>
            <a:r>
              <a:rPr lang="en-GB" dirty="0">
                <a:effectLst/>
                <a:ea typeface="Times New Roman" panose="02020603050405020304" pitchFamily="18" charset="0"/>
              </a:rPr>
              <a:t>Global Studios </a:t>
            </a:r>
            <a:endParaRPr lang="en-GB" dirty="0">
              <a:cs typeface="Arial"/>
            </a:endParaRPr>
          </a:p>
        </p:txBody>
      </p:sp>
      <p:sp>
        <p:nvSpPr>
          <p:cNvPr id="5" name="Text Placeholder 4"/>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GB">
                <a:solidFill>
                  <a:schemeClr val="accent6"/>
                </a:solidFill>
                <a:cs typeface="Arial"/>
              </a:rPr>
              <a:t>Read the </a:t>
            </a:r>
            <a:r>
              <a:rPr lang="en-GB">
                <a:solidFill>
                  <a:schemeClr val="accent6"/>
                </a:solidFill>
                <a:effectLst/>
                <a:ea typeface="Times New Roman" panose="02020603050405020304" pitchFamily="18" charset="0"/>
                <a:cs typeface="Arial"/>
              </a:rPr>
              <a:t>Global Studios </a:t>
            </a:r>
            <a:r>
              <a:rPr lang="en-GB">
                <a:solidFill>
                  <a:schemeClr val="accent6"/>
                </a:solidFill>
                <a:cs typeface="Arial"/>
              </a:rPr>
              <a:t>case study.</a:t>
            </a:r>
            <a:endParaRPr lang="en-GB">
              <a:solidFill>
                <a:schemeClr val="accent6"/>
              </a:solidFill>
              <a:cs typeface="Arial" panose="020B0604020202020204" pitchFamily="34" charset="0"/>
            </a:endParaRPr>
          </a:p>
          <a:p>
            <a:pPr marL="457200" indent="-457200">
              <a:buFont typeface="+mj-lt"/>
              <a:buAutoNum type="arabicPeriod"/>
            </a:pPr>
            <a:r>
              <a:rPr lang="en-GB">
                <a:solidFill>
                  <a:schemeClr val="accent6"/>
                </a:solidFill>
                <a:effectLst/>
                <a:ea typeface="Times New Roman" panose="02020603050405020304" pitchFamily="18" charset="0"/>
                <a:cs typeface="Arial"/>
              </a:rPr>
              <a:t>Write a digital report proposing solutions</a:t>
            </a:r>
            <a:r>
              <a:rPr lang="en-GB">
                <a:solidFill>
                  <a:schemeClr val="accent6"/>
                </a:solidFill>
                <a:effectLst/>
                <a:ea typeface="Calibri"/>
                <a:cs typeface="Arial"/>
              </a:rPr>
              <a:t> for </a:t>
            </a:r>
            <a:r>
              <a:rPr lang="en-GB">
                <a:solidFill>
                  <a:schemeClr val="accent6"/>
                </a:solidFill>
                <a:effectLst/>
                <a:ea typeface="Times New Roman" panose="02020603050405020304" pitchFamily="18" charset="0"/>
                <a:cs typeface="Arial"/>
              </a:rPr>
              <a:t>Global Studios</a:t>
            </a:r>
            <a:r>
              <a:rPr lang="en-GB">
                <a:solidFill>
                  <a:schemeClr val="accent6"/>
                </a:solidFill>
                <a:cs typeface="Arial"/>
              </a:rPr>
              <a:t>.</a:t>
            </a:r>
          </a:p>
          <a:p>
            <a:pPr>
              <a:lnSpc>
                <a:spcPct val="107000"/>
              </a:lnSpc>
              <a:spcAft>
                <a:spcPts val="800"/>
              </a:spcAft>
            </a:pPr>
            <a:endParaRPr lang="en-GB" sz="1800" kern="100">
              <a:effectLst/>
              <a:latin typeface="Arial" panose="020B0604020202020204" pitchFamily="34" charset="0"/>
              <a:ea typeface="Calibri" panose="020F0502020204030204" pitchFamily="34" charset="0"/>
              <a:cs typeface="Arial"/>
            </a:endParaRPr>
          </a:p>
          <a:p>
            <a:endParaRPr lang="en-US">
              <a:solidFill>
                <a:schemeClr val="accent6"/>
              </a:solidFill>
              <a:cs typeface="Arial" panose="020B0604020202020204" pitchFamily="34" charset="0"/>
            </a:endParaRPr>
          </a:p>
          <a:p>
            <a:endParaRPr lang="en-GB">
              <a:solidFill>
                <a:schemeClr val="accent6"/>
              </a:solidFill>
              <a:cs typeface="Arial" panose="020B0604020202020204" pitchFamily="34" charset="0"/>
            </a:endParaRPr>
          </a:p>
          <a:p>
            <a:endParaRPr lang="en-GB">
              <a:solidFill>
                <a:schemeClr val="accent6"/>
              </a:solidFill>
              <a:cs typeface="Arial" panose="020B0604020202020204" pitchFamily="34" charset="0"/>
            </a:endParaRPr>
          </a:p>
          <a:p>
            <a:endParaRPr lang="en-GB">
              <a:solidFill>
                <a:srgbClr val="FF0000"/>
              </a:solidFill>
              <a:cs typeface="Arial"/>
            </a:endParaRPr>
          </a:p>
          <a:p>
            <a:endParaRPr lang="en-GB" sz="200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119</a:t>
            </a:fld>
            <a:endParaRPr lang="en-GB"/>
          </a:p>
        </p:txBody>
      </p:sp>
    </p:spTree>
    <p:extLst>
      <p:ext uri="{BB962C8B-B14F-4D97-AF65-F5344CB8AC3E}">
        <p14:creationId xmlns:p14="http://schemas.microsoft.com/office/powerpoint/2010/main" val="2903473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5B9A9-4F4F-3790-0FD7-0413EFB0C9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8FC7EE-31A4-F54F-B416-3A9ACE0A1936}"/>
              </a:ext>
            </a:extLst>
          </p:cNvPr>
          <p:cNvSpPr>
            <a:spLocks noGrp="1"/>
          </p:cNvSpPr>
          <p:nvPr>
            <p:ph type="title"/>
          </p:nvPr>
        </p:nvSpPr>
        <p:spPr>
          <a:xfrm>
            <a:off x="232950" y="249900"/>
            <a:ext cx="8437563" cy="1125013"/>
          </a:xfrm>
        </p:spPr>
        <p:txBody>
          <a:bodyPr>
            <a:noAutofit/>
          </a:bodyPr>
          <a:lstStyle/>
          <a:p>
            <a:r>
              <a:rPr lang="en-GB" noProof="0" dirty="0">
                <a:cs typeface="Arial"/>
              </a:rPr>
              <a:t>Workplace behaviour etiquette examples</a:t>
            </a:r>
            <a:endParaRPr lang="en-GB" noProof="0" dirty="0"/>
          </a:p>
        </p:txBody>
      </p:sp>
      <p:sp>
        <p:nvSpPr>
          <p:cNvPr id="4" name="Text Placeholder 3">
            <a:extLst>
              <a:ext uri="{FF2B5EF4-FFF2-40B4-BE49-F238E27FC236}">
                <a16:creationId xmlns:a16="http://schemas.microsoft.com/office/drawing/2014/main" id="{E744CD57-181C-AA9A-A8E6-17A7BE76000D}"/>
              </a:ext>
            </a:extLst>
          </p:cNvPr>
          <p:cNvSpPr>
            <a:spLocks noGrp="1"/>
          </p:cNvSpPr>
          <p:nvPr>
            <p:ph type="body" sz="quarter" idx="12"/>
          </p:nvPr>
        </p:nvSpPr>
        <p:spPr>
          <a:xfrm>
            <a:off x="288751" y="1407223"/>
            <a:ext cx="7667625" cy="3601574"/>
          </a:xfrm>
        </p:spPr>
        <p:txBody>
          <a:bodyPr vert="horz" lIns="0" tIns="0" rIns="0" bIns="0" rtlCol="0" anchor="t">
            <a:noAutofit/>
          </a:bodyPr>
          <a:lstStyle/>
          <a:p>
            <a:pPr lvl="1"/>
            <a:r>
              <a:rPr lang="en-GB" dirty="0">
                <a:cs typeface="Arial"/>
              </a:rPr>
              <a:t>Being courteous and respectful to staff and members of the public.</a:t>
            </a:r>
          </a:p>
          <a:p>
            <a:pPr lvl="1">
              <a:lnSpc>
                <a:spcPct val="100000"/>
              </a:lnSpc>
            </a:pPr>
            <a:r>
              <a:rPr lang="en-GB" dirty="0">
                <a:cs typeface="Arial"/>
              </a:rPr>
              <a:t>Being reliable – good attendance and punctuality.</a:t>
            </a:r>
          </a:p>
          <a:p>
            <a:pPr lvl="1">
              <a:lnSpc>
                <a:spcPct val="100000"/>
              </a:lnSpc>
            </a:pPr>
            <a:r>
              <a:rPr lang="en-GB" dirty="0">
                <a:cs typeface="Arial"/>
              </a:rPr>
              <a:t>Being calm under pressure.</a:t>
            </a:r>
          </a:p>
          <a:p>
            <a:pPr lvl="1">
              <a:lnSpc>
                <a:spcPct val="100000"/>
              </a:lnSpc>
            </a:pPr>
            <a:r>
              <a:rPr lang="en-GB" dirty="0">
                <a:cs typeface="Arial"/>
              </a:rPr>
              <a:t>Being enthusiastic, focused and interested in the work (e.g. not getting distracted by personal issues or your mobile phone).</a:t>
            </a:r>
          </a:p>
        </p:txBody>
      </p:sp>
      <p:sp>
        <p:nvSpPr>
          <p:cNvPr id="5" name="Footer Placeholder 4">
            <a:extLst>
              <a:ext uri="{FF2B5EF4-FFF2-40B4-BE49-F238E27FC236}">
                <a16:creationId xmlns:a16="http://schemas.microsoft.com/office/drawing/2014/main" id="{1FE0C2A4-6DF6-8AA5-F8AB-6AA922A7069B}"/>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EA28CF3D-2EC6-CD8B-6769-63545319AF2C}"/>
              </a:ext>
            </a:extLst>
          </p:cNvPr>
          <p:cNvSpPr>
            <a:spLocks noGrp="1"/>
          </p:cNvSpPr>
          <p:nvPr>
            <p:ph type="sldNum" sz="quarter" idx="11"/>
          </p:nvPr>
        </p:nvSpPr>
        <p:spPr/>
        <p:txBody>
          <a:bodyPr/>
          <a:lstStyle/>
          <a:p>
            <a:fld id="{DA2C159E-F13C-4A85-9A41-E7669D3E0D70}" type="slidenum">
              <a:rPr lang="en-GB" smtClean="0"/>
              <a:pPr/>
              <a:t>12</a:t>
            </a:fld>
            <a:endParaRPr lang="en-GB"/>
          </a:p>
        </p:txBody>
      </p:sp>
    </p:spTree>
    <p:extLst>
      <p:ext uri="{BB962C8B-B14F-4D97-AF65-F5344CB8AC3E}">
        <p14:creationId xmlns:p14="http://schemas.microsoft.com/office/powerpoint/2010/main" val="14705922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66182F-F4A4-3476-4BA0-D4CD4A50433C}"/>
              </a:ext>
            </a:extLst>
          </p:cNvPr>
          <p:cNvSpPr>
            <a:spLocks noGrp="1"/>
          </p:cNvSpPr>
          <p:nvPr>
            <p:ph type="sldNum" sz="quarter" idx="11"/>
          </p:nvPr>
        </p:nvSpPr>
        <p:spPr/>
        <p:txBody>
          <a:bodyPr/>
          <a:lstStyle/>
          <a:p>
            <a:fld id="{DA2C159E-F13C-4A85-9A41-E7669D3E0D70}" type="slidenum">
              <a:rPr lang="en-GB" smtClean="0"/>
              <a:pPr/>
              <a:t>120</a:t>
            </a:fld>
            <a:endParaRPr lang="en-GB"/>
          </a:p>
        </p:txBody>
      </p:sp>
      <p:sp>
        <p:nvSpPr>
          <p:cNvPr id="3" name="Title 2">
            <a:extLst>
              <a:ext uri="{FF2B5EF4-FFF2-40B4-BE49-F238E27FC236}">
                <a16:creationId xmlns:a16="http://schemas.microsoft.com/office/drawing/2014/main" id="{2DAE0672-CDFD-BED3-2C06-66500C11759E}"/>
              </a:ext>
            </a:extLst>
          </p:cNvPr>
          <p:cNvSpPr>
            <a:spLocks noGrp="1"/>
          </p:cNvSpPr>
          <p:nvPr>
            <p:ph type="title"/>
          </p:nvPr>
        </p:nvSpPr>
        <p:spPr/>
        <p:txBody>
          <a:bodyPr>
            <a:normAutofit/>
          </a:bodyPr>
          <a:lstStyle/>
          <a:p>
            <a:r>
              <a:rPr lang="en-US" dirty="0">
                <a:cs typeface="Arial"/>
              </a:rPr>
              <a:t>Peer review task</a:t>
            </a:r>
            <a:endParaRPr lang="en-US" dirty="0"/>
          </a:p>
        </p:txBody>
      </p:sp>
      <p:sp>
        <p:nvSpPr>
          <p:cNvPr id="4" name="Text Placeholder 3">
            <a:extLst>
              <a:ext uri="{FF2B5EF4-FFF2-40B4-BE49-F238E27FC236}">
                <a16:creationId xmlns:a16="http://schemas.microsoft.com/office/drawing/2014/main" id="{BB9530C7-7032-C87D-675C-489C8A6AF46B}"/>
              </a:ext>
            </a:extLst>
          </p:cNvPr>
          <p:cNvSpPr>
            <a:spLocks noGrp="1"/>
          </p:cNvSpPr>
          <p:nvPr>
            <p:ph type="body" sz="quarter" idx="12"/>
          </p:nvPr>
        </p:nvSpPr>
        <p:spPr/>
        <p:txBody>
          <a:bodyPr vert="horz" lIns="0" tIns="0" rIns="0" bIns="0" rtlCol="0" anchor="t">
            <a:noAutofit/>
          </a:bodyPr>
          <a:lstStyle/>
          <a:p>
            <a:r>
              <a:rPr lang="en-US" dirty="0">
                <a:solidFill>
                  <a:schemeClr val="accent6"/>
                </a:solidFill>
                <a:cs typeface="Arial"/>
              </a:rPr>
              <a:t>Work in pairs:</a:t>
            </a:r>
          </a:p>
          <a:p>
            <a:pPr marL="457200" indent="-457200">
              <a:buAutoNum type="arabicPeriod"/>
            </a:pPr>
            <a:r>
              <a:rPr lang="en-US" dirty="0">
                <a:solidFill>
                  <a:schemeClr val="accent6"/>
                </a:solidFill>
                <a:cs typeface="Arial"/>
              </a:rPr>
              <a:t>Email peer report.</a:t>
            </a:r>
          </a:p>
          <a:p>
            <a:pPr marL="457200" indent="-457200">
              <a:buAutoNum type="arabicPeriod"/>
            </a:pPr>
            <a:r>
              <a:rPr lang="en-US" dirty="0">
                <a:solidFill>
                  <a:schemeClr val="accent6"/>
                </a:solidFill>
                <a:cs typeface="Arial"/>
              </a:rPr>
              <a:t>Review peer report, adding feedback and areas for improvement.</a:t>
            </a:r>
          </a:p>
          <a:p>
            <a:pPr marL="457200" indent="-457200">
              <a:buAutoNum type="arabicPeriod"/>
            </a:pPr>
            <a:r>
              <a:rPr lang="en-US" dirty="0">
                <a:solidFill>
                  <a:schemeClr val="accent6"/>
                </a:solidFill>
                <a:cs typeface="Arial"/>
              </a:rPr>
              <a:t>Email feedback to peer.</a:t>
            </a:r>
          </a:p>
          <a:p>
            <a:endParaRPr lang="en-US" dirty="0">
              <a:solidFill>
                <a:schemeClr val="accent6"/>
              </a:solidFill>
              <a:cs typeface="Arial"/>
            </a:endParaRPr>
          </a:p>
          <a:p>
            <a:r>
              <a:rPr lang="en-US" dirty="0">
                <a:solidFill>
                  <a:schemeClr val="accent6"/>
                </a:solidFill>
                <a:cs typeface="Arial"/>
              </a:rPr>
              <a:t>Discuss feedback with each other.</a:t>
            </a:r>
          </a:p>
          <a:p>
            <a:endParaRPr lang="en-US" dirty="0">
              <a:solidFill>
                <a:srgbClr val="FF0000"/>
              </a:solidFill>
              <a:cs typeface="Arial"/>
            </a:endParaRPr>
          </a:p>
          <a:p>
            <a:endParaRPr lang="en-US" dirty="0">
              <a:solidFill>
                <a:srgbClr val="FF0000"/>
              </a:solidFill>
              <a:cs typeface="Arial"/>
            </a:endParaRPr>
          </a:p>
          <a:p>
            <a:endParaRPr lang="en-US" dirty="0">
              <a:solidFill>
                <a:srgbClr val="FF0000"/>
              </a:solidFill>
              <a:cs typeface="Arial"/>
            </a:endParaRPr>
          </a:p>
          <a:p>
            <a:endParaRPr lang="en-US" dirty="0">
              <a:solidFill>
                <a:srgbClr val="FF0000"/>
              </a:solidFill>
              <a:cs typeface="Arial"/>
            </a:endParaRPr>
          </a:p>
        </p:txBody>
      </p:sp>
      <p:sp>
        <p:nvSpPr>
          <p:cNvPr id="5" name="Footer Placeholder 4">
            <a:extLst>
              <a:ext uri="{FF2B5EF4-FFF2-40B4-BE49-F238E27FC236}">
                <a16:creationId xmlns:a16="http://schemas.microsoft.com/office/drawing/2014/main" id="{62659534-FCE0-2AD5-B37B-EF7E6EFDF3A8}"/>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205687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5CBC99-8468-9F60-5E58-EC56854836F6}"/>
              </a:ext>
            </a:extLst>
          </p:cNvPr>
          <p:cNvSpPr>
            <a:spLocks noGrp="1"/>
          </p:cNvSpPr>
          <p:nvPr>
            <p:ph type="sldNum" sz="quarter" idx="11"/>
          </p:nvPr>
        </p:nvSpPr>
        <p:spPr/>
        <p:txBody>
          <a:bodyPr/>
          <a:lstStyle/>
          <a:p>
            <a:fld id="{DA2C159E-F13C-4A85-9A41-E7669D3E0D70}" type="slidenum">
              <a:rPr lang="en-GB" smtClean="0"/>
              <a:pPr/>
              <a:t>121</a:t>
            </a:fld>
            <a:endParaRPr lang="en-GB"/>
          </a:p>
        </p:txBody>
      </p:sp>
      <p:sp>
        <p:nvSpPr>
          <p:cNvPr id="3" name="Title 2">
            <a:extLst>
              <a:ext uri="{FF2B5EF4-FFF2-40B4-BE49-F238E27FC236}">
                <a16:creationId xmlns:a16="http://schemas.microsoft.com/office/drawing/2014/main" id="{1E0DAD2A-BC13-3F37-F2A8-DC9BC030160E}"/>
              </a:ext>
            </a:extLst>
          </p:cNvPr>
          <p:cNvSpPr>
            <a:spLocks noGrp="1"/>
          </p:cNvSpPr>
          <p:nvPr>
            <p:ph type="title"/>
          </p:nvPr>
        </p:nvSpPr>
        <p:spPr/>
        <p:txBody>
          <a:bodyPr/>
          <a:lstStyle/>
          <a:p>
            <a:r>
              <a:rPr lang="en-US" dirty="0">
                <a:cs typeface="Arial"/>
              </a:rPr>
              <a:t>Self-assessment</a:t>
            </a:r>
          </a:p>
        </p:txBody>
      </p:sp>
      <p:sp>
        <p:nvSpPr>
          <p:cNvPr id="4" name="Text Placeholder 3">
            <a:extLst>
              <a:ext uri="{FF2B5EF4-FFF2-40B4-BE49-F238E27FC236}">
                <a16:creationId xmlns:a16="http://schemas.microsoft.com/office/drawing/2014/main" id="{01346F70-F557-C212-4428-CC60B2D86EDE}"/>
              </a:ext>
            </a:extLst>
          </p:cNvPr>
          <p:cNvSpPr>
            <a:spLocks noGrp="1"/>
          </p:cNvSpPr>
          <p:nvPr>
            <p:ph type="body" sz="quarter" idx="12"/>
          </p:nvPr>
        </p:nvSpPr>
        <p:spPr/>
        <p:txBody>
          <a:bodyPr vert="horz" lIns="0" tIns="0" rIns="0" bIns="0" rtlCol="0" anchor="t">
            <a:noAutofit/>
          </a:bodyPr>
          <a:lstStyle/>
          <a:p>
            <a:r>
              <a:rPr lang="en-GB" dirty="0">
                <a:cs typeface="Arial"/>
              </a:rPr>
              <a:t>Using feedback given by your peer, complete the self-reflection form.</a:t>
            </a:r>
          </a:p>
          <a:p>
            <a:endParaRPr lang="en-GB" dirty="0"/>
          </a:p>
          <a:p>
            <a:endParaRPr lang="en-GB" dirty="0">
              <a:cs typeface="Arial"/>
            </a:endParaRPr>
          </a:p>
          <a:p>
            <a:endParaRPr lang="en-GB" dirty="0">
              <a:cs typeface="Arial"/>
            </a:endParaRPr>
          </a:p>
          <a:p>
            <a:endParaRPr lang="en-GB" dirty="0">
              <a:cs typeface="Arial"/>
            </a:endParaRPr>
          </a:p>
        </p:txBody>
      </p:sp>
      <p:sp>
        <p:nvSpPr>
          <p:cNvPr id="5" name="Footer Placeholder 4">
            <a:extLst>
              <a:ext uri="{FF2B5EF4-FFF2-40B4-BE49-F238E27FC236}">
                <a16:creationId xmlns:a16="http://schemas.microsoft.com/office/drawing/2014/main" id="{FD9605F0-4E22-4FD8-6F8E-8F5B5C54FC95}"/>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8775397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1FDFED-8E58-F3EA-830E-C0D39D4575AB}"/>
              </a:ext>
            </a:extLst>
          </p:cNvPr>
          <p:cNvSpPr>
            <a:spLocks noGrp="1"/>
          </p:cNvSpPr>
          <p:nvPr>
            <p:ph type="sldNum" sz="quarter" idx="11"/>
          </p:nvPr>
        </p:nvSpPr>
        <p:spPr/>
        <p:txBody>
          <a:bodyPr/>
          <a:lstStyle/>
          <a:p>
            <a:fld id="{DA2C159E-F13C-4A85-9A41-E7669D3E0D70}" type="slidenum">
              <a:rPr lang="en-GB" smtClean="0"/>
              <a:pPr/>
              <a:t>122</a:t>
            </a:fld>
            <a:endParaRPr lang="en-GB"/>
          </a:p>
        </p:txBody>
      </p:sp>
      <p:sp>
        <p:nvSpPr>
          <p:cNvPr id="3" name="Title 2">
            <a:extLst>
              <a:ext uri="{FF2B5EF4-FFF2-40B4-BE49-F238E27FC236}">
                <a16:creationId xmlns:a16="http://schemas.microsoft.com/office/drawing/2014/main" id="{DCBAB1BE-5EAB-D849-5BA2-9B0E58009087}"/>
              </a:ext>
            </a:extLst>
          </p:cNvPr>
          <p:cNvSpPr>
            <a:spLocks noGrp="1"/>
          </p:cNvSpPr>
          <p:nvPr>
            <p:ph type="title"/>
          </p:nvPr>
        </p:nvSpPr>
        <p:spPr/>
        <p:txBody>
          <a:bodyPr/>
          <a:lstStyle/>
          <a:p>
            <a:r>
              <a:rPr lang="en-US">
                <a:cs typeface="Arial"/>
              </a:rPr>
              <a:t>Next steps</a:t>
            </a:r>
            <a:endParaRPr lang="en-US"/>
          </a:p>
        </p:txBody>
      </p:sp>
      <p:sp>
        <p:nvSpPr>
          <p:cNvPr id="4" name="Text Placeholder 3">
            <a:extLst>
              <a:ext uri="{FF2B5EF4-FFF2-40B4-BE49-F238E27FC236}">
                <a16:creationId xmlns:a16="http://schemas.microsoft.com/office/drawing/2014/main" id="{75C3861D-43F7-CC65-1137-920B0E73DDD6}"/>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GB" dirty="0">
                <a:effectLst/>
                <a:ea typeface="Calibri" panose="020F0502020204030204" pitchFamily="34" charset="0"/>
              </a:rPr>
              <a:t>Research the BBC code of conduct for employees.</a:t>
            </a:r>
            <a:endParaRPr lang="en-GB" dirty="0">
              <a:ea typeface="Calibri" panose="020F0502020204030204" pitchFamily="34" charset="0"/>
            </a:endParaRPr>
          </a:p>
          <a:p>
            <a:pPr marL="457200" indent="-457200">
              <a:buFont typeface="+mj-lt"/>
              <a:buAutoNum type="arabicPeriod"/>
            </a:pPr>
            <a:r>
              <a:rPr lang="en-GB" dirty="0">
                <a:effectLst/>
                <a:ea typeface="Calibri" panose="020F0502020204030204" pitchFamily="34" charset="0"/>
              </a:rPr>
              <a:t>Evaluate how well the code of conduct covers confidentiality, data management and protection, work etiquette and ethical practice. </a:t>
            </a:r>
            <a:endParaRPr lang="en-US" dirty="0"/>
          </a:p>
        </p:txBody>
      </p:sp>
      <p:sp>
        <p:nvSpPr>
          <p:cNvPr id="5" name="Footer Placeholder 4">
            <a:extLst>
              <a:ext uri="{FF2B5EF4-FFF2-40B4-BE49-F238E27FC236}">
                <a16:creationId xmlns:a16="http://schemas.microsoft.com/office/drawing/2014/main" id="{F8744CE0-A324-2F43-0A0C-279579940FFF}"/>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826454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123</a:t>
            </a:fld>
            <a:endParaRPr lang="en-GB"/>
          </a:p>
        </p:txBody>
      </p:sp>
      <p:sp>
        <p:nvSpPr>
          <p:cNvPr id="13" name="Rectangle 12">
            <a:extLst>
              <a:ext uri="{FF2B5EF4-FFF2-40B4-BE49-F238E27FC236}">
                <a16:creationId xmlns:a16="http://schemas.microsoft.com/office/drawing/2014/main" id="{E2C579EE-E5CC-4F9A-A5AE-7CAF0043E178}"/>
              </a:ext>
            </a:extLst>
          </p:cNvPr>
          <p:cNvSpPr/>
          <p:nvPr/>
        </p:nvSpPr>
        <p:spPr>
          <a:xfrm>
            <a:off x="1583803" y="1675517"/>
            <a:ext cx="1275518" cy="8492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a:solidFill>
                  <a:srgbClr val="002060"/>
                </a:solidFill>
                <a:ea typeface="Calibri"/>
                <a:cs typeface="Times New Roman"/>
              </a:rPr>
              <a:t>PROV</a:t>
            </a:r>
            <a:endParaRPr lang="en-US" sz="1400">
              <a:solidFill>
                <a:srgbClr val="002060"/>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3ED7E31-0A20-431C-92C7-87EA77ED0CA9}"/>
              </a:ext>
            </a:extLst>
          </p:cNvPr>
          <p:cNvSpPr txBox="1"/>
          <p:nvPr/>
        </p:nvSpPr>
        <p:spPr>
          <a:xfrm>
            <a:off x="1672889" y="1120714"/>
            <a:ext cx="1210881" cy="369332"/>
          </a:xfrm>
          <a:prstGeom prst="rect">
            <a:avLst/>
          </a:prstGeom>
          <a:noFill/>
        </p:spPr>
        <p:txBody>
          <a:bodyPr wrap="square" lIns="0" tIns="0" rIns="0" bIns="0" rtlCol="0" anchor="t">
            <a:spAutoFit/>
          </a:bodyPr>
          <a:lstStyle/>
          <a:p>
            <a:r>
              <a:rPr lang="en-GB" sz="1200"/>
              <a:t>Produced by Ruth Coye</a:t>
            </a:r>
            <a:endParaRPr lang="en-GB" sz="1200">
              <a:cs typeface="Arial"/>
            </a:endParaRPr>
          </a:p>
        </p:txBody>
      </p:sp>
      <p:pic>
        <p:nvPicPr>
          <p:cNvPr id="14" name="Picture 13">
            <a:extLst>
              <a:ext uri="{FF2B5EF4-FFF2-40B4-BE49-F238E27FC236}">
                <a16:creationId xmlns:a16="http://schemas.microsoft.com/office/drawing/2014/main" id="{0D793A73-0B68-41C6-96A3-4A06CB6B86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674268"/>
            <a:ext cx="1913027" cy="897482"/>
          </a:xfrm>
          <a:prstGeom prst="rect">
            <a:avLst/>
          </a:prstGeom>
          <a:noFill/>
          <a:ln>
            <a:noFill/>
          </a:ln>
        </p:spPr>
      </p:pic>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a:t>FUNDED BY</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dirty="0"/>
              <a:t>This programme is funded by the Department for Education.</a:t>
            </a:r>
          </a:p>
        </p:txBody>
      </p:sp>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646331"/>
          </a:xfrm>
          <a:prstGeom prst="rect">
            <a:avLst/>
          </a:prstGeom>
          <a:noFill/>
        </p:spPr>
        <p:txBody>
          <a:bodyPr wrap="square" lIns="0" tIns="0" rIns="0" bIns="0" rtlCol="0" anchor="t">
            <a:spAutoFit/>
          </a:bodyPr>
          <a:lstStyle/>
          <a:p>
            <a:r>
              <a:rPr lang="en-GB" sz="1050" dirty="0"/>
              <a:t>La </a:t>
            </a:r>
            <a:r>
              <a:rPr lang="en-GB" sz="1050" dirty="0" err="1"/>
              <a:t>Retraite</a:t>
            </a:r>
            <a:r>
              <a:rPr lang="en-GB" sz="1050" dirty="0"/>
              <a:t> School has produced this resource on behalf of The Education and Training Foundation.</a:t>
            </a:r>
          </a:p>
        </p:txBody>
      </p:sp>
      <p:sp>
        <p:nvSpPr>
          <p:cNvPr id="18" name="TextBox 17">
            <a:extLst>
              <a:ext uri="{FF2B5EF4-FFF2-40B4-BE49-F238E27FC236}">
                <a16:creationId xmlns:a16="http://schemas.microsoft.com/office/drawing/2014/main" id="{CA481ADA-FC14-4FE3-9F8D-6121602D1055}"/>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a:solidFill>
                  <a:srgbClr val="E51C41"/>
                </a:solidFill>
              </a:rPr>
              <a:t>ET-FOUNDATION.CO.UK</a:t>
            </a:r>
          </a:p>
        </p:txBody>
      </p:sp>
      <p:pic>
        <p:nvPicPr>
          <p:cNvPr id="5" name="Picture 4">
            <a:extLst>
              <a:ext uri="{FF2B5EF4-FFF2-40B4-BE49-F238E27FC236}">
                <a16:creationId xmlns:a16="http://schemas.microsoft.com/office/drawing/2014/main" id="{BB2C64D5-4791-444B-9142-B07A38BD14F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24328" y="339502"/>
            <a:ext cx="1215103" cy="645557"/>
          </a:xfrm>
          <a:prstGeom prst="rect">
            <a:avLst/>
          </a:prstGeom>
        </p:spPr>
      </p:pic>
      <p:pic>
        <p:nvPicPr>
          <p:cNvPr id="2" name="Picture 1">
            <a:extLst>
              <a:ext uri="{FF2B5EF4-FFF2-40B4-BE49-F238E27FC236}">
                <a16:creationId xmlns:a16="http://schemas.microsoft.com/office/drawing/2014/main" id="{85439B11-D9E5-8EFE-30F9-053DCADEFD4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58353" y="1540552"/>
            <a:ext cx="1324131" cy="1195777"/>
          </a:xfrm>
          <a:prstGeom prst="rect">
            <a:avLst/>
          </a:prstGeom>
        </p:spPr>
      </p:pic>
      <p:sp>
        <p:nvSpPr>
          <p:cNvPr id="6" name="Title 5">
            <a:extLst>
              <a:ext uri="{FF2B5EF4-FFF2-40B4-BE49-F238E27FC236}">
                <a16:creationId xmlns:a16="http://schemas.microsoft.com/office/drawing/2014/main" id="{A4C50627-0FFD-E1D0-5071-048BA94E9A37}"/>
              </a:ext>
            </a:extLst>
          </p:cNvPr>
          <p:cNvSpPr>
            <a:spLocks noGrp="1"/>
          </p:cNvSpPr>
          <p:nvPr>
            <p:ph type="title"/>
          </p:nvPr>
        </p:nvSpPr>
        <p:spPr>
          <a:xfrm>
            <a:off x="232950" y="-699425"/>
            <a:ext cx="8437563" cy="699425"/>
          </a:xfrm>
        </p:spPr>
        <p:txBody>
          <a:bodyPr vert="horz" lIns="0" tIns="0" rIns="0" bIns="0" rtlCol="0" anchor="b" anchorCtr="0">
            <a:normAutofit/>
          </a:bodyPr>
          <a:lstStyle/>
          <a:p>
            <a:r>
              <a:rPr lang="en-GB" dirty="0"/>
              <a:t>Produced by La </a:t>
            </a:r>
            <a:r>
              <a:rPr lang="en-GB" dirty="0" err="1"/>
              <a:t>Retraite</a:t>
            </a:r>
            <a:r>
              <a:rPr lang="en-GB"/>
              <a:t> School</a:t>
            </a:r>
            <a:endParaRPr lang="en-GB" dirty="0"/>
          </a:p>
        </p:txBody>
      </p:sp>
    </p:spTree>
    <p:extLst>
      <p:ext uri="{BB962C8B-B14F-4D97-AF65-F5344CB8AC3E}">
        <p14:creationId xmlns:p14="http://schemas.microsoft.com/office/powerpoint/2010/main" val="326931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02DF21-0996-FBB5-B2A7-4670E0D11928}"/>
              </a:ext>
            </a:extLst>
          </p:cNvPr>
          <p:cNvSpPr>
            <a:spLocks noGrp="1"/>
          </p:cNvSpPr>
          <p:nvPr>
            <p:ph type="title"/>
          </p:nvPr>
        </p:nvSpPr>
        <p:spPr/>
        <p:txBody>
          <a:bodyPr/>
          <a:lstStyle/>
          <a:p>
            <a:r>
              <a:rPr lang="en-US">
                <a:cs typeface="Arial"/>
              </a:rPr>
              <a:t>Workplace attitude etiquette examples</a:t>
            </a:r>
          </a:p>
          <a:p>
            <a:endParaRPr lang="en-US">
              <a:cs typeface="Arial"/>
            </a:endParaRPr>
          </a:p>
        </p:txBody>
      </p:sp>
      <p:sp>
        <p:nvSpPr>
          <p:cNvPr id="4" name="Text Placeholder 3">
            <a:extLst>
              <a:ext uri="{FF2B5EF4-FFF2-40B4-BE49-F238E27FC236}">
                <a16:creationId xmlns:a16="http://schemas.microsoft.com/office/drawing/2014/main" id="{D2B3F85C-4C6C-A4C0-B933-9C0113969150}"/>
              </a:ext>
            </a:extLst>
          </p:cNvPr>
          <p:cNvSpPr>
            <a:spLocks noGrp="1"/>
          </p:cNvSpPr>
          <p:nvPr>
            <p:ph type="body" sz="quarter" idx="12"/>
          </p:nvPr>
        </p:nvSpPr>
        <p:spPr/>
        <p:txBody>
          <a:bodyPr vert="horz" lIns="0" tIns="0" rIns="0" bIns="0" rtlCol="0" anchor="t">
            <a:noAutofit/>
          </a:bodyPr>
          <a:lstStyle/>
          <a:p>
            <a:pPr lvl="1"/>
            <a:r>
              <a:rPr lang="en-GB" i="0" u="none" strike="noStrike" dirty="0">
                <a:effectLst/>
              </a:rPr>
              <a:t>Having a positive approach, even in difficult situations.</a:t>
            </a:r>
          </a:p>
          <a:p>
            <a:pPr lvl="1">
              <a:lnSpc>
                <a:spcPct val="100000"/>
              </a:lnSpc>
            </a:pPr>
            <a:r>
              <a:rPr lang="en-GB" i="0" u="none" strike="noStrike" dirty="0">
                <a:effectLst/>
              </a:rPr>
              <a:t>Being able to handle challenges with optimism and practicality.</a:t>
            </a:r>
          </a:p>
          <a:p>
            <a:pPr lvl="1">
              <a:lnSpc>
                <a:spcPct val="100000"/>
              </a:lnSpc>
            </a:pPr>
            <a:r>
              <a:rPr lang="en-GB" i="0" u="none" strike="noStrike" dirty="0">
                <a:effectLst/>
              </a:rPr>
              <a:t>Being proactive – the first to offer experience or to volunteer help or support. </a:t>
            </a:r>
          </a:p>
          <a:p>
            <a:pPr lvl="1">
              <a:lnSpc>
                <a:spcPct val="100000"/>
              </a:lnSpc>
            </a:pPr>
            <a:r>
              <a:rPr lang="en-GB" dirty="0"/>
              <a:t>Using positive communication. </a:t>
            </a:r>
          </a:p>
          <a:p>
            <a:pPr lvl="1">
              <a:lnSpc>
                <a:spcPct val="100000"/>
              </a:lnSpc>
            </a:pPr>
            <a:r>
              <a:rPr lang="en-GB" i="0" u="none" strike="noStrike" dirty="0">
                <a:effectLst/>
              </a:rPr>
              <a:t>Adapting to change.</a:t>
            </a:r>
          </a:p>
          <a:p>
            <a:pPr lvl="1">
              <a:lnSpc>
                <a:spcPct val="100000"/>
              </a:lnSpc>
            </a:pPr>
            <a:r>
              <a:rPr lang="en-GB" dirty="0"/>
              <a:t>Being a t</a:t>
            </a:r>
            <a:r>
              <a:rPr lang="en-GB" i="0" u="none" strike="noStrike" dirty="0">
                <a:effectLst/>
              </a:rPr>
              <a:t>eam player. </a:t>
            </a:r>
          </a:p>
          <a:p>
            <a:endParaRPr lang="en-US" dirty="0">
              <a:cs typeface="Arial"/>
            </a:endParaRPr>
          </a:p>
        </p:txBody>
      </p:sp>
      <p:sp>
        <p:nvSpPr>
          <p:cNvPr id="5" name="Footer Placeholder 4">
            <a:extLst>
              <a:ext uri="{FF2B5EF4-FFF2-40B4-BE49-F238E27FC236}">
                <a16:creationId xmlns:a16="http://schemas.microsoft.com/office/drawing/2014/main" id="{D6D96C14-8CB1-3790-C010-37D6164885C9}"/>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37B1A013-0264-5A42-4369-F5D093C0639C}"/>
              </a:ext>
            </a:extLst>
          </p:cNvPr>
          <p:cNvSpPr>
            <a:spLocks noGrp="1"/>
          </p:cNvSpPr>
          <p:nvPr>
            <p:ph type="sldNum" sz="quarter" idx="11"/>
          </p:nvPr>
        </p:nvSpPr>
        <p:spPr/>
        <p:txBody>
          <a:bodyPr/>
          <a:lstStyle/>
          <a:p>
            <a:fld id="{DA2C159E-F13C-4A85-9A41-E7669D3E0D70}" type="slidenum">
              <a:rPr lang="en-GB" smtClean="0"/>
              <a:pPr/>
              <a:t>13</a:t>
            </a:fld>
            <a:endParaRPr lang="en-GB"/>
          </a:p>
        </p:txBody>
      </p:sp>
    </p:spTree>
    <p:extLst>
      <p:ext uri="{BB962C8B-B14F-4D97-AF65-F5344CB8AC3E}">
        <p14:creationId xmlns:p14="http://schemas.microsoft.com/office/powerpoint/2010/main" val="211266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56D857-C103-2A36-9AB4-1A92B8F4134A}"/>
              </a:ext>
            </a:extLst>
          </p:cNvPr>
          <p:cNvSpPr>
            <a:spLocks noGrp="1"/>
          </p:cNvSpPr>
          <p:nvPr>
            <p:ph type="title"/>
          </p:nvPr>
        </p:nvSpPr>
        <p:spPr>
          <a:xfrm>
            <a:off x="232950" y="249900"/>
            <a:ext cx="8437563" cy="1023088"/>
          </a:xfrm>
        </p:spPr>
        <p:txBody>
          <a:bodyPr>
            <a:normAutofit fontScale="90000"/>
          </a:bodyPr>
          <a:lstStyle/>
          <a:p>
            <a:r>
              <a:rPr lang="en-US" sz="4000">
                <a:cs typeface="Arial"/>
              </a:rPr>
              <a:t>Workplace communication etiquette examples</a:t>
            </a:r>
          </a:p>
          <a:p>
            <a:endParaRPr lang="en-US">
              <a:cs typeface="Arial"/>
            </a:endParaRPr>
          </a:p>
        </p:txBody>
      </p:sp>
      <p:sp>
        <p:nvSpPr>
          <p:cNvPr id="4" name="Text Placeholder 3">
            <a:extLst>
              <a:ext uri="{FF2B5EF4-FFF2-40B4-BE49-F238E27FC236}">
                <a16:creationId xmlns:a16="http://schemas.microsoft.com/office/drawing/2014/main" id="{0FB31CB1-E873-1152-1737-A32530F34CB2}"/>
              </a:ext>
            </a:extLst>
          </p:cNvPr>
          <p:cNvSpPr>
            <a:spLocks noGrp="1"/>
          </p:cNvSpPr>
          <p:nvPr>
            <p:ph type="body" sz="quarter" idx="12"/>
          </p:nvPr>
        </p:nvSpPr>
        <p:spPr>
          <a:xfrm>
            <a:off x="252751" y="1396100"/>
            <a:ext cx="7667625" cy="3314986"/>
          </a:xfrm>
        </p:spPr>
        <p:txBody>
          <a:bodyPr vert="horz" lIns="0" tIns="0" rIns="0" bIns="0" rtlCol="0" anchor="t">
            <a:noAutofit/>
          </a:bodyPr>
          <a:lstStyle/>
          <a:p>
            <a:pPr lvl="1">
              <a:lnSpc>
                <a:spcPct val="100000"/>
              </a:lnSpc>
            </a:pPr>
            <a:r>
              <a:rPr lang="en-US" dirty="0">
                <a:cs typeface="Arial"/>
              </a:rPr>
              <a:t>Using a polite and professional tone, including when communicating digitally.</a:t>
            </a:r>
          </a:p>
          <a:p>
            <a:pPr lvl="1">
              <a:lnSpc>
                <a:spcPct val="100000"/>
              </a:lnSpc>
            </a:pPr>
            <a:r>
              <a:rPr lang="en-US" dirty="0">
                <a:cs typeface="Arial"/>
              </a:rPr>
              <a:t>Using clear and appropriate language for the situation.</a:t>
            </a:r>
          </a:p>
          <a:p>
            <a:pPr lvl="1">
              <a:lnSpc>
                <a:spcPct val="100000"/>
              </a:lnSpc>
            </a:pPr>
            <a:r>
              <a:rPr lang="en-US" dirty="0">
                <a:cs typeface="Arial"/>
              </a:rPr>
              <a:t>Using accurately punctuated and error-free written communication.</a:t>
            </a:r>
          </a:p>
          <a:p>
            <a:pPr lvl="1">
              <a:lnSpc>
                <a:spcPct val="100000"/>
              </a:lnSpc>
            </a:pPr>
            <a:r>
              <a:rPr lang="en-US" dirty="0">
                <a:cs typeface="Arial"/>
              </a:rPr>
              <a:t>Listening to what people are saying – using active listening skills.</a:t>
            </a:r>
          </a:p>
          <a:p>
            <a:pPr lvl="1">
              <a:lnSpc>
                <a:spcPct val="100000"/>
              </a:lnSpc>
            </a:pPr>
            <a:r>
              <a:rPr lang="en-US" dirty="0">
                <a:cs typeface="Arial"/>
              </a:rPr>
              <a:t>Using positive and open body language.</a:t>
            </a:r>
          </a:p>
          <a:p>
            <a:endParaRPr lang="en-US" dirty="0">
              <a:cs typeface="Arial"/>
            </a:endParaRPr>
          </a:p>
          <a:p>
            <a:endParaRPr lang="en-US" dirty="0">
              <a:solidFill>
                <a:srgbClr val="000000"/>
              </a:solidFill>
              <a:cs typeface="Arial"/>
            </a:endParaRPr>
          </a:p>
          <a:p>
            <a:endParaRPr lang="en-US" dirty="0">
              <a:solidFill>
                <a:srgbClr val="00B050"/>
              </a:solidFill>
              <a:cs typeface="Arial"/>
            </a:endParaRPr>
          </a:p>
        </p:txBody>
      </p:sp>
      <p:sp>
        <p:nvSpPr>
          <p:cNvPr id="5" name="Footer Placeholder 4">
            <a:extLst>
              <a:ext uri="{FF2B5EF4-FFF2-40B4-BE49-F238E27FC236}">
                <a16:creationId xmlns:a16="http://schemas.microsoft.com/office/drawing/2014/main" id="{7FD8D0AB-5BF8-4580-743B-93B179A0040D}"/>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C414136-A7B4-5781-313D-E9F58C265513}"/>
              </a:ext>
            </a:extLst>
          </p:cNvPr>
          <p:cNvSpPr>
            <a:spLocks noGrp="1"/>
          </p:cNvSpPr>
          <p:nvPr>
            <p:ph type="sldNum" sz="quarter" idx="11"/>
          </p:nvPr>
        </p:nvSpPr>
        <p:spPr/>
        <p:txBody>
          <a:bodyPr/>
          <a:lstStyle/>
          <a:p>
            <a:fld id="{DA2C159E-F13C-4A85-9A41-E7669D3E0D70}" type="slidenum">
              <a:rPr lang="en-GB" smtClean="0"/>
              <a:pPr/>
              <a:t>14</a:t>
            </a:fld>
            <a:endParaRPr lang="en-GB"/>
          </a:p>
        </p:txBody>
      </p:sp>
    </p:spTree>
    <p:extLst>
      <p:ext uri="{BB962C8B-B14F-4D97-AF65-F5344CB8AC3E}">
        <p14:creationId xmlns:p14="http://schemas.microsoft.com/office/powerpoint/2010/main" val="2101096180"/>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97439-2D54-5A24-3E4B-48643B61C9C8}"/>
              </a:ext>
            </a:extLst>
          </p:cNvPr>
          <p:cNvSpPr>
            <a:spLocks noGrp="1"/>
          </p:cNvSpPr>
          <p:nvPr>
            <p:ph type="title"/>
          </p:nvPr>
        </p:nvSpPr>
        <p:spPr>
          <a:xfrm>
            <a:off x="232950" y="249900"/>
            <a:ext cx="8437563" cy="736500"/>
          </a:xfrm>
        </p:spPr>
        <p:txBody>
          <a:bodyPr>
            <a:noAutofit/>
          </a:bodyPr>
          <a:lstStyle/>
          <a:p>
            <a:r>
              <a:rPr lang="en-GB"/>
              <a:t>Workplace etiquette task </a:t>
            </a:r>
            <a:endParaRPr lang="en-US"/>
          </a:p>
        </p:txBody>
      </p:sp>
      <p:sp>
        <p:nvSpPr>
          <p:cNvPr id="4" name="Text Placeholder 3">
            <a:extLst>
              <a:ext uri="{FF2B5EF4-FFF2-40B4-BE49-F238E27FC236}">
                <a16:creationId xmlns:a16="http://schemas.microsoft.com/office/drawing/2014/main" id="{C797B44D-DCBB-732A-7CA7-9679C2888984}"/>
              </a:ext>
            </a:extLst>
          </p:cNvPr>
          <p:cNvSpPr>
            <a:spLocks noGrp="1"/>
          </p:cNvSpPr>
          <p:nvPr>
            <p:ph type="body" sz="quarter" idx="12"/>
          </p:nvPr>
        </p:nvSpPr>
        <p:spPr>
          <a:xfrm>
            <a:off x="232950" y="986400"/>
            <a:ext cx="7667625" cy="3673523"/>
          </a:xfrm>
        </p:spPr>
        <p:txBody>
          <a:bodyPr vert="horz" lIns="0" tIns="0" rIns="0" bIns="0" rtlCol="0" anchor="t">
            <a:noAutofit/>
          </a:bodyPr>
          <a:lstStyle/>
          <a:p>
            <a:pPr lvl="1"/>
            <a:r>
              <a:rPr lang="en-US" dirty="0">
                <a:cs typeface="Arial"/>
              </a:rPr>
              <a:t>national television broadcasting company</a:t>
            </a:r>
          </a:p>
          <a:p>
            <a:pPr lvl="1">
              <a:lnSpc>
                <a:spcPct val="100000"/>
              </a:lnSpc>
            </a:pPr>
            <a:r>
              <a:rPr lang="en-US" dirty="0">
                <a:cs typeface="Arial"/>
              </a:rPr>
              <a:t>film studio on set for a new drama set in a village </a:t>
            </a:r>
          </a:p>
          <a:p>
            <a:pPr lvl="1">
              <a:lnSpc>
                <a:spcPct val="100000"/>
              </a:lnSpc>
            </a:pPr>
            <a:r>
              <a:rPr lang="en-US" dirty="0">
                <a:cs typeface="Arial"/>
              </a:rPr>
              <a:t>local radio broadcaster</a:t>
            </a:r>
          </a:p>
          <a:p>
            <a:pPr lvl="1">
              <a:lnSpc>
                <a:spcPct val="100000"/>
              </a:lnSpc>
            </a:pPr>
            <a:r>
              <a:rPr lang="en-US" dirty="0">
                <a:cs typeface="Arial"/>
              </a:rPr>
              <a:t>youth street dance production.</a:t>
            </a:r>
          </a:p>
          <a:p>
            <a:endParaRPr lang="en-US" dirty="0">
              <a:cs typeface="Arial"/>
            </a:endParaRPr>
          </a:p>
          <a:p>
            <a:r>
              <a:rPr lang="en-US" dirty="0">
                <a:effectLst/>
                <a:ea typeface="Calibri" panose="020F0502020204030204" pitchFamily="34" charset="0"/>
                <a:cs typeface="Arial"/>
              </a:rPr>
              <a:t>Write a </a:t>
            </a:r>
            <a:r>
              <a:rPr lang="en-GB" dirty="0">
                <a:effectLst/>
                <a:ea typeface="Calibri" panose="020F0502020204030204" pitchFamily="34" charset="0"/>
              </a:rPr>
              <a:t>work etiquette section for a code of conduct for your allocated organisation</a:t>
            </a:r>
            <a:r>
              <a:rPr lang="en-US" dirty="0">
                <a:cs typeface="Arial"/>
              </a:rPr>
              <a:t>.</a:t>
            </a:r>
          </a:p>
        </p:txBody>
      </p:sp>
      <p:sp>
        <p:nvSpPr>
          <p:cNvPr id="5" name="Footer Placeholder 4">
            <a:extLst>
              <a:ext uri="{FF2B5EF4-FFF2-40B4-BE49-F238E27FC236}">
                <a16:creationId xmlns:a16="http://schemas.microsoft.com/office/drawing/2014/main" id="{830D628D-3A51-E276-DD82-3FFB1FE86EA5}"/>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2B1F3117-6A0B-4602-BFCF-531F355B1E5E}"/>
              </a:ext>
            </a:extLst>
          </p:cNvPr>
          <p:cNvSpPr>
            <a:spLocks noGrp="1"/>
          </p:cNvSpPr>
          <p:nvPr>
            <p:ph type="sldNum" sz="quarter" idx="11"/>
          </p:nvPr>
        </p:nvSpPr>
        <p:spPr/>
        <p:txBody>
          <a:bodyPr/>
          <a:lstStyle/>
          <a:p>
            <a:fld id="{DA2C159E-F13C-4A85-9A41-E7669D3E0D70}" type="slidenum">
              <a:rPr lang="en-GB" smtClean="0"/>
              <a:pPr/>
              <a:t>15</a:t>
            </a:fld>
            <a:endParaRPr lang="en-GB"/>
          </a:p>
        </p:txBody>
      </p:sp>
    </p:spTree>
    <p:extLst>
      <p:ext uri="{BB962C8B-B14F-4D97-AF65-F5344CB8AC3E}">
        <p14:creationId xmlns:p14="http://schemas.microsoft.com/office/powerpoint/2010/main" val="3000504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8410DB-066F-F687-E612-FC7E55D1C918}"/>
              </a:ext>
            </a:extLst>
          </p:cNvPr>
          <p:cNvSpPr>
            <a:spLocks noGrp="1"/>
          </p:cNvSpPr>
          <p:nvPr>
            <p:ph type="title"/>
          </p:nvPr>
        </p:nvSpPr>
        <p:spPr>
          <a:xfrm>
            <a:off x="232950" y="249900"/>
            <a:ext cx="8437563" cy="1117223"/>
          </a:xfrm>
        </p:spPr>
        <p:txBody>
          <a:bodyPr>
            <a:noAutofit/>
          </a:bodyPr>
          <a:lstStyle/>
          <a:p>
            <a:r>
              <a:rPr lang="en-US">
                <a:cs typeface="Arial"/>
              </a:rPr>
              <a:t>Workplace etiquette and standards questions</a:t>
            </a:r>
            <a:endParaRPr lang="en-US"/>
          </a:p>
        </p:txBody>
      </p:sp>
      <p:sp>
        <p:nvSpPr>
          <p:cNvPr id="4" name="Text Placeholder 3">
            <a:extLst>
              <a:ext uri="{FF2B5EF4-FFF2-40B4-BE49-F238E27FC236}">
                <a16:creationId xmlns:a16="http://schemas.microsoft.com/office/drawing/2014/main" id="{F5457785-7F24-74DC-77A5-7C9386C34C73}"/>
              </a:ext>
            </a:extLst>
          </p:cNvPr>
          <p:cNvSpPr>
            <a:spLocks noGrp="1"/>
          </p:cNvSpPr>
          <p:nvPr>
            <p:ph type="body" sz="quarter" idx="12"/>
          </p:nvPr>
        </p:nvSpPr>
        <p:spPr>
          <a:xfrm>
            <a:off x="234000" y="1546412"/>
            <a:ext cx="7667625" cy="3041562"/>
          </a:xfrm>
        </p:spPr>
        <p:txBody>
          <a:bodyPr vert="horz" lIns="0" tIns="0" rIns="0" bIns="0" rtlCol="0" anchor="t">
            <a:noAutofit/>
          </a:bodyPr>
          <a:lstStyle/>
          <a:p>
            <a:r>
              <a:rPr lang="en-US" dirty="0">
                <a:cs typeface="Arial"/>
              </a:rPr>
              <a:t>Individually, answer the </a:t>
            </a:r>
            <a:r>
              <a:rPr lang="en-US" kern="100" dirty="0">
                <a:cs typeface="Arial"/>
              </a:rPr>
              <a:t>W</a:t>
            </a:r>
            <a:r>
              <a:rPr lang="en-US" kern="100" dirty="0">
                <a:effectLst/>
                <a:ea typeface="Calibri" panose="020F0502020204030204" pitchFamily="34" charset="0"/>
              </a:rPr>
              <a:t>orkplace etiquette and standards questions.</a:t>
            </a:r>
            <a:endParaRPr lang="en-GB" kern="100" dirty="0">
              <a:effectLst/>
              <a:ea typeface="Calibri" panose="020F0502020204030204" pitchFamily="34" charset="0"/>
            </a:endParaRPr>
          </a:p>
        </p:txBody>
      </p:sp>
      <p:sp>
        <p:nvSpPr>
          <p:cNvPr id="5" name="Footer Placeholder 4">
            <a:extLst>
              <a:ext uri="{FF2B5EF4-FFF2-40B4-BE49-F238E27FC236}">
                <a16:creationId xmlns:a16="http://schemas.microsoft.com/office/drawing/2014/main" id="{4D300532-0B61-27E3-F41A-597C98441D40}"/>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631F2C92-2664-6D17-0002-435988751F8C}"/>
              </a:ext>
            </a:extLst>
          </p:cNvPr>
          <p:cNvSpPr>
            <a:spLocks noGrp="1"/>
          </p:cNvSpPr>
          <p:nvPr>
            <p:ph type="sldNum" sz="quarter" idx="11"/>
          </p:nvPr>
        </p:nvSpPr>
        <p:spPr/>
        <p:txBody>
          <a:bodyPr/>
          <a:lstStyle/>
          <a:p>
            <a:fld id="{DA2C159E-F13C-4A85-9A41-E7669D3E0D70}" type="slidenum">
              <a:rPr lang="en-GB" smtClean="0"/>
              <a:pPr/>
              <a:t>16</a:t>
            </a:fld>
            <a:endParaRPr lang="en-GB"/>
          </a:p>
        </p:txBody>
      </p:sp>
    </p:spTree>
    <p:extLst>
      <p:ext uri="{BB962C8B-B14F-4D97-AF65-F5344CB8AC3E}">
        <p14:creationId xmlns:p14="http://schemas.microsoft.com/office/powerpoint/2010/main" val="1361667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3BD990-02F9-E69B-EA4A-79298E074A41}"/>
              </a:ext>
            </a:extLst>
          </p:cNvPr>
          <p:cNvSpPr>
            <a:spLocks noGrp="1"/>
          </p:cNvSpPr>
          <p:nvPr>
            <p:ph type="title"/>
          </p:nvPr>
        </p:nvSpPr>
        <p:spPr/>
        <p:txBody>
          <a:bodyPr/>
          <a:lstStyle/>
          <a:p>
            <a:r>
              <a:rPr lang="en-US">
                <a:cs typeface="Arial"/>
              </a:rPr>
              <a:t>Next steps</a:t>
            </a:r>
            <a:endParaRPr lang="en-US"/>
          </a:p>
        </p:txBody>
      </p:sp>
      <p:sp>
        <p:nvSpPr>
          <p:cNvPr id="4" name="Text Placeholder 3">
            <a:extLst>
              <a:ext uri="{FF2B5EF4-FFF2-40B4-BE49-F238E27FC236}">
                <a16:creationId xmlns:a16="http://schemas.microsoft.com/office/drawing/2014/main" id="{2993F71E-F019-09BE-AEA9-0B7E962A2633}"/>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GB" dirty="0">
                <a:cs typeface="Arial"/>
              </a:rPr>
              <a:t>Research an MBP job role of interest to you. Find out:</a:t>
            </a:r>
            <a:endParaRPr lang="en-GB" sz="2400" dirty="0"/>
          </a:p>
          <a:p>
            <a:pPr lvl="3"/>
            <a:r>
              <a:rPr lang="en-GB" dirty="0">
                <a:cs typeface="Arial"/>
              </a:rPr>
              <a:t>specific training required for the role</a:t>
            </a:r>
          </a:p>
          <a:p>
            <a:pPr lvl="3"/>
            <a:r>
              <a:rPr lang="en-GB" dirty="0">
                <a:cs typeface="Arial"/>
              </a:rPr>
              <a:t>dress code worn.</a:t>
            </a:r>
          </a:p>
          <a:p>
            <a:pPr marL="457200" indent="-457200">
              <a:buFont typeface="+mj-lt"/>
              <a:buAutoNum type="arabicPeriod"/>
            </a:pPr>
            <a:r>
              <a:rPr lang="en-GB" dirty="0">
                <a:cs typeface="Arial"/>
              </a:rPr>
              <a:t>Research w</a:t>
            </a:r>
            <a:r>
              <a:rPr lang="en-US" dirty="0">
                <a:cs typeface="Arial"/>
              </a:rPr>
              <a:t>hat a Production Safety Passport (PSP) is.</a:t>
            </a:r>
          </a:p>
        </p:txBody>
      </p:sp>
      <p:sp>
        <p:nvSpPr>
          <p:cNvPr id="5" name="Footer Placeholder 4">
            <a:extLst>
              <a:ext uri="{FF2B5EF4-FFF2-40B4-BE49-F238E27FC236}">
                <a16:creationId xmlns:a16="http://schemas.microsoft.com/office/drawing/2014/main" id="{A5974301-31BF-CC6A-118B-FF0278FADDDE}"/>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6216692A-C323-9CE0-8EFF-F8D7A91C02F5}"/>
              </a:ext>
            </a:extLst>
          </p:cNvPr>
          <p:cNvSpPr>
            <a:spLocks noGrp="1"/>
          </p:cNvSpPr>
          <p:nvPr>
            <p:ph type="sldNum" sz="quarter" idx="11"/>
          </p:nvPr>
        </p:nvSpPr>
        <p:spPr/>
        <p:txBody>
          <a:bodyPr/>
          <a:lstStyle/>
          <a:p>
            <a:fld id="{DA2C159E-F13C-4A85-9A41-E7669D3E0D70}" type="slidenum">
              <a:rPr lang="en-GB" smtClean="0"/>
              <a:pPr/>
              <a:t>17</a:t>
            </a:fld>
            <a:endParaRPr lang="en-GB"/>
          </a:p>
        </p:txBody>
      </p:sp>
    </p:spTree>
    <p:extLst>
      <p:ext uri="{BB962C8B-B14F-4D97-AF65-F5344CB8AC3E}">
        <p14:creationId xmlns:p14="http://schemas.microsoft.com/office/powerpoint/2010/main" val="746470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cs typeface="Arial"/>
              </a:rPr>
              <a:t>Lesson 2 </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cs typeface="Arial"/>
              </a:rPr>
              <a:t>Topic: Confidentiality</a:t>
            </a:r>
            <a:endParaRPr lang="en-US" dirty="0"/>
          </a:p>
        </p:txBody>
      </p:sp>
    </p:spTree>
    <p:extLst>
      <p:ext uri="{BB962C8B-B14F-4D97-AF65-F5344CB8AC3E}">
        <p14:creationId xmlns:p14="http://schemas.microsoft.com/office/powerpoint/2010/main" val="3665392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19490-B4E0-5BDA-50A8-2BE8C98D0C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DEF831-9387-5278-7504-58A6F858C10F}"/>
              </a:ext>
            </a:extLst>
          </p:cNvPr>
          <p:cNvSpPr>
            <a:spLocks noGrp="1"/>
          </p:cNvSpPr>
          <p:nvPr>
            <p:ph type="title"/>
          </p:nvPr>
        </p:nvSpPr>
        <p:spPr/>
        <p:txBody>
          <a:bodyPr/>
          <a:lstStyle/>
          <a:p>
            <a:r>
              <a:rPr lang="en-US" dirty="0">
                <a:cs typeface="Arial"/>
              </a:rPr>
              <a:t>Starter: Discuss homework</a:t>
            </a:r>
          </a:p>
        </p:txBody>
      </p:sp>
      <p:sp>
        <p:nvSpPr>
          <p:cNvPr id="4" name="Text Placeholder 3">
            <a:extLst>
              <a:ext uri="{FF2B5EF4-FFF2-40B4-BE49-F238E27FC236}">
                <a16:creationId xmlns:a16="http://schemas.microsoft.com/office/drawing/2014/main" id="{EBB1F9C7-2476-79A5-A998-80635BBE09A7}"/>
              </a:ext>
            </a:extLst>
          </p:cNvPr>
          <p:cNvSpPr>
            <a:spLocks noGrp="1"/>
          </p:cNvSpPr>
          <p:nvPr>
            <p:ph type="body" sz="quarter" idx="12"/>
          </p:nvPr>
        </p:nvSpPr>
        <p:spPr/>
        <p:txBody>
          <a:bodyPr vert="horz" lIns="0" tIns="0" rIns="0" bIns="0" rtlCol="0" anchor="t">
            <a:noAutofit/>
          </a:bodyPr>
          <a:lstStyle/>
          <a:p>
            <a:endParaRPr lang="en-US" sz="1200" dirty="0">
              <a:cs typeface="Arial"/>
            </a:endParaRPr>
          </a:p>
          <a:p>
            <a:pPr marL="457200" indent="-457200">
              <a:lnSpc>
                <a:spcPct val="107000"/>
              </a:lnSpc>
              <a:spcAft>
                <a:spcPts val="800"/>
              </a:spcAft>
              <a:buFont typeface="+mj-lt"/>
              <a:buAutoNum type="arabicPeriod"/>
            </a:pPr>
            <a:r>
              <a:rPr lang="en-GB" kern="100" dirty="0">
                <a:effectLst/>
                <a:latin typeface="Arial"/>
                <a:ea typeface="Arial" panose="020B0604020202020204" pitchFamily="34" charset="0"/>
                <a:cs typeface="Arial"/>
              </a:rPr>
              <a:t>Compare job role training and dress code similarities and differences.  </a:t>
            </a:r>
            <a:endParaRPr lang="en-GB" kern="100" dirty="0">
              <a:effectLst/>
              <a:latin typeface="Arial"/>
              <a:ea typeface="Calibri" panose="020F0502020204030204" pitchFamily="34" charset="0"/>
              <a:cs typeface="Arial"/>
            </a:endParaRPr>
          </a:p>
          <a:p>
            <a:pPr marL="457200" indent="-457200">
              <a:buFont typeface="+mj-lt"/>
              <a:buAutoNum type="arabicPeriod"/>
            </a:pPr>
            <a:r>
              <a:rPr lang="en-GB" dirty="0">
                <a:effectLst/>
                <a:latin typeface="Arial"/>
                <a:ea typeface="Arial" panose="020B0604020202020204" pitchFamily="34" charset="0"/>
                <a:cs typeface="Arial"/>
              </a:rPr>
              <a:t>Discuss one benefit to a freelancer in </a:t>
            </a:r>
            <a:r>
              <a:rPr lang="en-GB" dirty="0">
                <a:latin typeface="Arial"/>
                <a:ea typeface="Arial" panose="020B0604020202020204" pitchFamily="34" charset="0"/>
                <a:cs typeface="Arial"/>
              </a:rPr>
              <a:t>production</a:t>
            </a:r>
            <a:r>
              <a:rPr lang="en-GB" dirty="0">
                <a:effectLst/>
                <a:latin typeface="Arial"/>
                <a:ea typeface="Arial" panose="020B0604020202020204" pitchFamily="34" charset="0"/>
                <a:cs typeface="Arial"/>
              </a:rPr>
              <a:t> of having a PSP. </a:t>
            </a:r>
            <a:endParaRPr lang="en-US" dirty="0">
              <a:latin typeface="Arial"/>
              <a:cs typeface="Arial"/>
            </a:endParaRPr>
          </a:p>
        </p:txBody>
      </p:sp>
      <p:sp>
        <p:nvSpPr>
          <p:cNvPr id="5" name="Footer Placeholder 4">
            <a:extLst>
              <a:ext uri="{FF2B5EF4-FFF2-40B4-BE49-F238E27FC236}">
                <a16:creationId xmlns:a16="http://schemas.microsoft.com/office/drawing/2014/main" id="{3C0B49E8-3838-05F6-2260-72116BFF0381}"/>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8026D599-25F4-7EB7-083E-CD04251F3C0B}"/>
              </a:ext>
            </a:extLst>
          </p:cNvPr>
          <p:cNvSpPr>
            <a:spLocks noGrp="1"/>
          </p:cNvSpPr>
          <p:nvPr>
            <p:ph type="sldNum" sz="quarter" idx="11"/>
          </p:nvPr>
        </p:nvSpPr>
        <p:spPr/>
        <p:txBody>
          <a:bodyPr/>
          <a:lstStyle/>
          <a:p>
            <a:fld id="{DA2C159E-F13C-4A85-9A41-E7669D3E0D70}" type="slidenum">
              <a:rPr lang="en-GB" smtClean="0"/>
              <a:pPr/>
              <a:t>19</a:t>
            </a:fld>
            <a:endParaRPr lang="en-GB"/>
          </a:p>
        </p:txBody>
      </p:sp>
    </p:spTree>
    <p:extLst>
      <p:ext uri="{BB962C8B-B14F-4D97-AF65-F5344CB8AC3E}">
        <p14:creationId xmlns:p14="http://schemas.microsoft.com/office/powerpoint/2010/main" val="257092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cs typeface="Arial"/>
              </a:rPr>
              <a:t>Lesson 1 </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cs typeface="Arial"/>
              </a:rPr>
              <a:t>Workplace etiquette and standards</a:t>
            </a:r>
          </a:p>
        </p:txBody>
      </p:sp>
    </p:spTree>
    <p:extLst>
      <p:ext uri="{BB962C8B-B14F-4D97-AF65-F5344CB8AC3E}">
        <p14:creationId xmlns:p14="http://schemas.microsoft.com/office/powerpoint/2010/main" val="3072831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21A44A-35D3-F054-5133-5EFB31302C87}"/>
              </a:ext>
            </a:extLst>
          </p:cNvPr>
          <p:cNvSpPr>
            <a:spLocks noGrp="1"/>
          </p:cNvSpPr>
          <p:nvPr>
            <p:ph type="title"/>
          </p:nvPr>
        </p:nvSpPr>
        <p:spPr/>
        <p:txBody>
          <a:bodyPr/>
          <a:lstStyle/>
          <a:p>
            <a:r>
              <a:rPr lang="en-GB" dirty="0"/>
              <a:t>Privacy policy </a:t>
            </a:r>
          </a:p>
        </p:txBody>
      </p:sp>
      <p:sp>
        <p:nvSpPr>
          <p:cNvPr id="4" name="Text Placeholder 3">
            <a:extLst>
              <a:ext uri="{FF2B5EF4-FFF2-40B4-BE49-F238E27FC236}">
                <a16:creationId xmlns:a16="http://schemas.microsoft.com/office/drawing/2014/main" id="{025CDE7E-8D8C-1D7A-AFEE-545BE0C69FB4}"/>
              </a:ext>
            </a:extLst>
          </p:cNvPr>
          <p:cNvSpPr>
            <a:spLocks noGrp="1"/>
          </p:cNvSpPr>
          <p:nvPr>
            <p:ph type="body" sz="quarter" idx="12"/>
          </p:nvPr>
        </p:nvSpPr>
        <p:spPr/>
        <p:txBody>
          <a:bodyPr vert="horz" lIns="0" tIns="0" rIns="0" bIns="0" rtlCol="0" anchor="t">
            <a:noAutofit/>
          </a:bodyPr>
          <a:lstStyle/>
          <a:p>
            <a:r>
              <a:rPr lang="en-GB"/>
              <a:t>What do you think a privacy policy is?</a:t>
            </a:r>
            <a:endParaRPr lang="en-GB">
              <a:cs typeface="Arial"/>
            </a:endParaRPr>
          </a:p>
          <a:p>
            <a:endParaRPr lang="en-GB"/>
          </a:p>
          <a:p>
            <a:endParaRPr lang="en-GB"/>
          </a:p>
        </p:txBody>
      </p:sp>
      <p:sp>
        <p:nvSpPr>
          <p:cNvPr id="5" name="Footer Placeholder 4">
            <a:extLst>
              <a:ext uri="{FF2B5EF4-FFF2-40B4-BE49-F238E27FC236}">
                <a16:creationId xmlns:a16="http://schemas.microsoft.com/office/drawing/2014/main" id="{2E9D2854-E9A2-8F8C-C11F-23545832884C}"/>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3B5E5F15-F44A-9A00-7C97-0212C1B88632}"/>
              </a:ext>
            </a:extLst>
          </p:cNvPr>
          <p:cNvSpPr>
            <a:spLocks noGrp="1"/>
          </p:cNvSpPr>
          <p:nvPr>
            <p:ph type="sldNum" sz="quarter" idx="11"/>
          </p:nvPr>
        </p:nvSpPr>
        <p:spPr/>
        <p:txBody>
          <a:bodyPr/>
          <a:lstStyle/>
          <a:p>
            <a:fld id="{DA2C159E-F13C-4A85-9A41-E7669D3E0D70}" type="slidenum">
              <a:rPr lang="en-GB" smtClean="0"/>
              <a:pPr/>
              <a:t>20</a:t>
            </a:fld>
            <a:endParaRPr lang="en-GB"/>
          </a:p>
        </p:txBody>
      </p:sp>
    </p:spTree>
    <p:extLst>
      <p:ext uri="{BB962C8B-B14F-4D97-AF65-F5344CB8AC3E}">
        <p14:creationId xmlns:p14="http://schemas.microsoft.com/office/powerpoint/2010/main" val="1759432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BBBF70-5953-F2CC-7331-72AB472E9BDD}"/>
              </a:ext>
            </a:extLst>
          </p:cNvPr>
          <p:cNvSpPr>
            <a:spLocks noGrp="1"/>
          </p:cNvSpPr>
          <p:nvPr>
            <p:ph type="title"/>
          </p:nvPr>
        </p:nvSpPr>
        <p:spPr/>
        <p:txBody>
          <a:bodyPr/>
          <a:lstStyle/>
          <a:p>
            <a:r>
              <a:rPr lang="en-GB" dirty="0"/>
              <a:t>Privacy policy checklist</a:t>
            </a:r>
          </a:p>
        </p:txBody>
      </p:sp>
      <p:sp>
        <p:nvSpPr>
          <p:cNvPr id="4" name="Text Placeholder 3">
            <a:extLst>
              <a:ext uri="{FF2B5EF4-FFF2-40B4-BE49-F238E27FC236}">
                <a16:creationId xmlns:a16="http://schemas.microsoft.com/office/drawing/2014/main" id="{C19ADA3C-069A-2855-5E86-20503B69AD64}"/>
              </a:ext>
            </a:extLst>
          </p:cNvPr>
          <p:cNvSpPr>
            <a:spLocks noGrp="1"/>
          </p:cNvSpPr>
          <p:nvPr>
            <p:ph type="body" sz="quarter" idx="12"/>
          </p:nvPr>
        </p:nvSpPr>
        <p:spPr>
          <a:xfrm>
            <a:off x="382856" y="949325"/>
            <a:ext cx="7667625" cy="3601574"/>
          </a:xfrm>
        </p:spPr>
        <p:txBody>
          <a:bodyPr vert="horz" lIns="0" tIns="0" rIns="0" bIns="0" rtlCol="0" anchor="t">
            <a:noAutofit/>
          </a:bodyPr>
          <a:lstStyle/>
          <a:p>
            <a:pPr marL="457200" indent="-457200">
              <a:buAutoNum type="arabicPeriod"/>
            </a:pPr>
            <a:r>
              <a:rPr lang="en-GB" dirty="0"/>
              <a:t>Is the name of the company clear?</a:t>
            </a:r>
          </a:p>
          <a:p>
            <a:pPr marL="457200" indent="-457200">
              <a:buAutoNum type="arabicPeriod"/>
            </a:pPr>
            <a:r>
              <a:rPr lang="en-GB" dirty="0"/>
              <a:t>Is the issue date of the policy recent?</a:t>
            </a:r>
            <a:endParaRPr lang="en-GB" dirty="0">
              <a:cs typeface="Arial"/>
            </a:endParaRPr>
          </a:p>
          <a:p>
            <a:pPr marL="457200" indent="-457200">
              <a:buAutoNum type="arabicPeriod"/>
            </a:pPr>
            <a:r>
              <a:rPr lang="en-GB" dirty="0"/>
              <a:t>Is it clear how customer data are collected?</a:t>
            </a:r>
            <a:endParaRPr lang="en-GB" dirty="0">
              <a:cs typeface="Arial"/>
            </a:endParaRPr>
          </a:p>
          <a:p>
            <a:pPr marL="457200" indent="-457200">
              <a:buAutoNum type="arabicPeriod"/>
            </a:pPr>
            <a:r>
              <a:rPr lang="en-GB" dirty="0"/>
              <a:t>Is it clear how the data are used?</a:t>
            </a:r>
            <a:endParaRPr lang="en-GB" dirty="0">
              <a:cs typeface="Arial"/>
            </a:endParaRPr>
          </a:p>
          <a:p>
            <a:pPr marL="457200" indent="-457200">
              <a:buAutoNum type="arabicPeriod"/>
            </a:pPr>
            <a:r>
              <a:rPr lang="en-GB" dirty="0"/>
              <a:t>How are the data stored and protected?</a:t>
            </a:r>
            <a:endParaRPr lang="en-GB" dirty="0">
              <a:cs typeface="Arial"/>
            </a:endParaRPr>
          </a:p>
          <a:p>
            <a:pPr marL="457200" indent="-457200">
              <a:buAutoNum type="arabicPeriod"/>
            </a:pPr>
            <a:r>
              <a:rPr lang="en-GB" dirty="0">
                <a:cs typeface="Arial"/>
              </a:rPr>
              <a:t>Are </a:t>
            </a:r>
            <a:r>
              <a:rPr lang="en-GB" dirty="0"/>
              <a:t>tracking tools used (e.g. Google Analytics)?</a:t>
            </a:r>
            <a:endParaRPr lang="en-GB" dirty="0">
              <a:cs typeface="Arial"/>
            </a:endParaRPr>
          </a:p>
          <a:p>
            <a:pPr marL="457200" indent="-457200">
              <a:buAutoNum type="arabicPeriod"/>
            </a:pPr>
            <a:r>
              <a:rPr lang="en-GB" dirty="0"/>
              <a:t>Can a third party access the data?</a:t>
            </a:r>
            <a:endParaRPr lang="en-GB" dirty="0">
              <a:cs typeface="Arial"/>
            </a:endParaRPr>
          </a:p>
          <a:p>
            <a:pPr marL="457200" indent="-457200">
              <a:buAutoNum type="arabicPeriod"/>
            </a:pPr>
            <a:r>
              <a:rPr lang="en-GB" dirty="0"/>
              <a:t>Is there an opt-out clause?</a:t>
            </a:r>
            <a:endParaRPr lang="en-GB" dirty="0">
              <a:cs typeface="Arial"/>
            </a:endParaRPr>
          </a:p>
          <a:p>
            <a:pPr marL="457200" indent="-457200">
              <a:buAutoNum type="arabicPeriod"/>
            </a:pPr>
            <a:r>
              <a:rPr lang="en-GB" dirty="0"/>
              <a:t>Does the policy state customers are notified of changes?</a:t>
            </a:r>
            <a:endParaRPr lang="en-GB" dirty="0">
              <a:cs typeface="Arial"/>
            </a:endParaRPr>
          </a:p>
        </p:txBody>
      </p:sp>
      <p:sp>
        <p:nvSpPr>
          <p:cNvPr id="5" name="Footer Placeholder 4">
            <a:extLst>
              <a:ext uri="{FF2B5EF4-FFF2-40B4-BE49-F238E27FC236}">
                <a16:creationId xmlns:a16="http://schemas.microsoft.com/office/drawing/2014/main" id="{6E08A3E0-E5F4-F314-5A9D-69ECEF164B5C}"/>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DA91F089-1642-66B3-35BF-BFCBE719F323}"/>
              </a:ext>
            </a:extLst>
          </p:cNvPr>
          <p:cNvSpPr>
            <a:spLocks noGrp="1"/>
          </p:cNvSpPr>
          <p:nvPr>
            <p:ph type="sldNum" sz="quarter" idx="11"/>
          </p:nvPr>
        </p:nvSpPr>
        <p:spPr/>
        <p:txBody>
          <a:bodyPr/>
          <a:lstStyle/>
          <a:p>
            <a:fld id="{DA2C159E-F13C-4A85-9A41-E7669D3E0D70}" type="slidenum">
              <a:rPr lang="en-GB" smtClean="0"/>
              <a:pPr/>
              <a:t>21</a:t>
            </a:fld>
            <a:endParaRPr lang="en-GB"/>
          </a:p>
        </p:txBody>
      </p:sp>
    </p:spTree>
    <p:extLst>
      <p:ext uri="{BB962C8B-B14F-4D97-AF65-F5344CB8AC3E}">
        <p14:creationId xmlns:p14="http://schemas.microsoft.com/office/powerpoint/2010/main" val="2270567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A8CAFE-D196-BD2D-D534-B8D7AD0C9666}"/>
              </a:ext>
            </a:extLst>
          </p:cNvPr>
          <p:cNvSpPr>
            <a:spLocks noGrp="1"/>
          </p:cNvSpPr>
          <p:nvPr>
            <p:ph type="title"/>
          </p:nvPr>
        </p:nvSpPr>
        <p:spPr/>
        <p:txBody>
          <a:bodyPr/>
          <a:lstStyle/>
          <a:p>
            <a:r>
              <a:rPr lang="en-US" dirty="0">
                <a:cs typeface="Arial"/>
              </a:rPr>
              <a:t>Task: Privacy policies </a:t>
            </a:r>
            <a:endParaRPr lang="en-US" dirty="0"/>
          </a:p>
        </p:txBody>
      </p:sp>
      <p:sp>
        <p:nvSpPr>
          <p:cNvPr id="4" name="Text Placeholder 3">
            <a:extLst>
              <a:ext uri="{FF2B5EF4-FFF2-40B4-BE49-F238E27FC236}">
                <a16:creationId xmlns:a16="http://schemas.microsoft.com/office/drawing/2014/main" id="{B33DCF04-2DEC-AFCA-1A05-E57899E4E8D3}"/>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US" dirty="0">
                <a:cs typeface="Arial"/>
              </a:rPr>
              <a:t>Research the privacy policy of your allocated media company:</a:t>
            </a:r>
            <a:endParaRPr lang="en-GB" sz="2400" dirty="0"/>
          </a:p>
          <a:p>
            <a:pPr lvl="3"/>
            <a:r>
              <a:rPr lang="en-US" dirty="0">
                <a:ea typeface="+mn-lt"/>
                <a:cs typeface="+mn-lt"/>
              </a:rPr>
              <a:t>national broadcaster</a:t>
            </a:r>
          </a:p>
          <a:p>
            <a:pPr lvl="3"/>
            <a:r>
              <a:rPr lang="en-US" dirty="0">
                <a:ea typeface="+mn-lt"/>
                <a:cs typeface="+mn-lt"/>
              </a:rPr>
              <a:t>film studio</a:t>
            </a:r>
          </a:p>
          <a:p>
            <a:pPr lvl="3"/>
            <a:r>
              <a:rPr lang="en-US" dirty="0">
                <a:ea typeface="+mn-lt"/>
                <a:cs typeface="+mn-lt"/>
              </a:rPr>
              <a:t>regional radio station.</a:t>
            </a:r>
          </a:p>
          <a:p>
            <a:pPr marL="457200" indent="-457200">
              <a:buFont typeface="+mj-lt"/>
              <a:buAutoNum type="arabicPeriod"/>
            </a:pPr>
            <a:r>
              <a:rPr lang="en-US" dirty="0">
                <a:ea typeface="+mn-lt"/>
                <a:cs typeface="+mn-lt"/>
              </a:rPr>
              <a:t>Assess your allocated privacy policy against the nine-point checklist on a flipchart.</a:t>
            </a:r>
          </a:p>
          <a:p>
            <a:pPr marL="457200" indent="-457200">
              <a:buFont typeface="+mj-lt"/>
              <a:buAutoNum type="arabicPeriod"/>
            </a:pPr>
            <a:r>
              <a:rPr lang="en-US" dirty="0">
                <a:cs typeface="Arial"/>
              </a:rPr>
              <a:t>Feed back strengths and weaknesses of the policy.</a:t>
            </a: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48B7B7AB-D42E-C4BC-DE9C-B27336E32ECD}"/>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A406380C-8D2F-A728-0317-5A6AFD75F0C0}"/>
              </a:ext>
            </a:extLst>
          </p:cNvPr>
          <p:cNvSpPr>
            <a:spLocks noGrp="1"/>
          </p:cNvSpPr>
          <p:nvPr>
            <p:ph type="sldNum" sz="quarter" idx="11"/>
          </p:nvPr>
        </p:nvSpPr>
        <p:spPr/>
        <p:txBody>
          <a:bodyPr/>
          <a:lstStyle/>
          <a:p>
            <a:fld id="{DA2C159E-F13C-4A85-9A41-E7669D3E0D70}" type="slidenum">
              <a:rPr lang="en-GB" smtClean="0"/>
              <a:pPr/>
              <a:t>22</a:t>
            </a:fld>
            <a:endParaRPr lang="en-GB"/>
          </a:p>
        </p:txBody>
      </p:sp>
    </p:spTree>
    <p:extLst>
      <p:ext uri="{BB962C8B-B14F-4D97-AF65-F5344CB8AC3E}">
        <p14:creationId xmlns:p14="http://schemas.microsoft.com/office/powerpoint/2010/main" val="1680691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15CC14-CAEB-E0CC-60BD-F87DF30F668E}"/>
              </a:ext>
            </a:extLst>
          </p:cNvPr>
          <p:cNvSpPr>
            <a:spLocks noGrp="1"/>
          </p:cNvSpPr>
          <p:nvPr>
            <p:ph type="title"/>
          </p:nvPr>
        </p:nvSpPr>
        <p:spPr/>
        <p:txBody>
          <a:bodyPr/>
          <a:lstStyle/>
          <a:p>
            <a:r>
              <a:rPr lang="en-US" dirty="0">
                <a:cs typeface="Arial"/>
              </a:rPr>
              <a:t>Non-disclosure agreements (NDAs) </a:t>
            </a:r>
            <a:endParaRPr lang="en-US" dirty="0"/>
          </a:p>
        </p:txBody>
      </p:sp>
      <p:sp>
        <p:nvSpPr>
          <p:cNvPr id="4" name="Text Placeholder 3">
            <a:extLst>
              <a:ext uri="{FF2B5EF4-FFF2-40B4-BE49-F238E27FC236}">
                <a16:creationId xmlns:a16="http://schemas.microsoft.com/office/drawing/2014/main" id="{346CC2D2-8F0F-0087-B66B-1E3B679549BA}"/>
              </a:ext>
            </a:extLst>
          </p:cNvPr>
          <p:cNvSpPr>
            <a:spLocks noGrp="1"/>
          </p:cNvSpPr>
          <p:nvPr>
            <p:ph type="body" sz="quarter" idx="12"/>
          </p:nvPr>
        </p:nvSpPr>
        <p:spPr/>
        <p:txBody>
          <a:bodyPr vert="horz" lIns="0" tIns="0" rIns="0" bIns="0" rtlCol="0" anchor="t">
            <a:noAutofit/>
          </a:bodyPr>
          <a:lstStyle/>
          <a:p>
            <a:r>
              <a:rPr lang="en-GB" dirty="0">
                <a:solidFill>
                  <a:srgbClr val="1F1F1F"/>
                </a:solidFill>
                <a:ea typeface="Calibri"/>
                <a:cs typeface="Arial"/>
              </a:rPr>
              <a:t>A contract by which one or more parties agree not to disclose confidential information that they have shared with each other as a necessary part of doing business together.</a:t>
            </a:r>
            <a:endParaRPr lang="en-GB" dirty="0"/>
          </a:p>
          <a:p>
            <a:endParaRPr lang="en-GB" dirty="0">
              <a:solidFill>
                <a:srgbClr val="1F1F1F"/>
              </a:solidFill>
              <a:ea typeface="Calibri"/>
              <a:cs typeface="Arial"/>
            </a:endParaRPr>
          </a:p>
          <a:p>
            <a:endParaRPr lang="en-GB" sz="2000" u="sng" dirty="0">
              <a:latin typeface="Calibri"/>
              <a:ea typeface="Calibri"/>
              <a:cs typeface="Calibri"/>
            </a:endParaRPr>
          </a:p>
          <a:p>
            <a:endParaRPr lang="en-GB" sz="2000" u="sng" dirty="0">
              <a:latin typeface="Calibri"/>
              <a:ea typeface="Calibri"/>
              <a:cs typeface="Calibri"/>
            </a:endParaRPr>
          </a:p>
          <a:p>
            <a:endParaRPr lang="en-US" sz="2000" dirty="0">
              <a:latin typeface="Arial"/>
              <a:ea typeface="Calibri"/>
              <a:cs typeface="Arial"/>
            </a:endParaRPr>
          </a:p>
          <a:p>
            <a:endParaRPr lang="en-US" sz="2000" dirty="0">
              <a:latin typeface="Calibri"/>
              <a:ea typeface="Calibri"/>
              <a:cs typeface="Calibri"/>
            </a:endParaRPr>
          </a:p>
          <a:p>
            <a:endParaRPr lang="en-GB" sz="1100" u="sng" dirty="0">
              <a:latin typeface="Calibri"/>
              <a:ea typeface="Calibri"/>
              <a:cs typeface="Calibri"/>
            </a:endParaRPr>
          </a:p>
          <a:p>
            <a:endParaRPr lang="en-GB" sz="1100" u="sng" dirty="0">
              <a:latin typeface="Calibri"/>
              <a:ea typeface="Calibri"/>
              <a:cs typeface="Calibri"/>
            </a:endParaRPr>
          </a:p>
        </p:txBody>
      </p:sp>
      <p:sp>
        <p:nvSpPr>
          <p:cNvPr id="5" name="Footer Placeholder 4">
            <a:extLst>
              <a:ext uri="{FF2B5EF4-FFF2-40B4-BE49-F238E27FC236}">
                <a16:creationId xmlns:a16="http://schemas.microsoft.com/office/drawing/2014/main" id="{8B852C50-C262-E1D2-90A3-1B92718FCE34}"/>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3F041248-CAE0-0634-6946-DB2D7F56E0D6}"/>
              </a:ext>
            </a:extLst>
          </p:cNvPr>
          <p:cNvSpPr>
            <a:spLocks noGrp="1"/>
          </p:cNvSpPr>
          <p:nvPr>
            <p:ph type="sldNum" sz="quarter" idx="11"/>
          </p:nvPr>
        </p:nvSpPr>
        <p:spPr/>
        <p:txBody>
          <a:bodyPr/>
          <a:lstStyle/>
          <a:p>
            <a:fld id="{DA2C159E-F13C-4A85-9A41-E7669D3E0D70}" type="slidenum">
              <a:rPr lang="en-GB" smtClean="0"/>
              <a:pPr/>
              <a:t>23</a:t>
            </a:fld>
            <a:endParaRPr lang="en-GB"/>
          </a:p>
        </p:txBody>
      </p:sp>
    </p:spTree>
    <p:extLst>
      <p:ext uri="{BB962C8B-B14F-4D97-AF65-F5344CB8AC3E}">
        <p14:creationId xmlns:p14="http://schemas.microsoft.com/office/powerpoint/2010/main" val="399286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4EFBE-6055-7185-B442-448F38DDDF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DF0EC2-CAC9-0876-1F5C-D321C737F602}"/>
              </a:ext>
            </a:extLst>
          </p:cNvPr>
          <p:cNvSpPr>
            <a:spLocks noGrp="1"/>
          </p:cNvSpPr>
          <p:nvPr>
            <p:ph type="title"/>
          </p:nvPr>
        </p:nvSpPr>
        <p:spPr/>
        <p:txBody>
          <a:bodyPr>
            <a:noAutofit/>
          </a:bodyPr>
          <a:lstStyle/>
          <a:p>
            <a:r>
              <a:rPr lang="en-US" dirty="0">
                <a:cs typeface="Arial"/>
              </a:rPr>
              <a:t>Examples of confidential information in MBP</a:t>
            </a:r>
            <a:endParaRPr lang="en-US" dirty="0"/>
          </a:p>
        </p:txBody>
      </p:sp>
      <p:sp>
        <p:nvSpPr>
          <p:cNvPr id="4" name="Text Placeholder 3">
            <a:extLst>
              <a:ext uri="{FF2B5EF4-FFF2-40B4-BE49-F238E27FC236}">
                <a16:creationId xmlns:a16="http://schemas.microsoft.com/office/drawing/2014/main" id="{4C8FF6D3-39DA-420D-0AF4-C1916C437F74}"/>
              </a:ext>
            </a:extLst>
          </p:cNvPr>
          <p:cNvSpPr>
            <a:spLocks noGrp="1"/>
          </p:cNvSpPr>
          <p:nvPr>
            <p:ph type="body" sz="quarter" idx="12"/>
          </p:nvPr>
        </p:nvSpPr>
        <p:spPr>
          <a:xfrm>
            <a:off x="252751" y="1439533"/>
            <a:ext cx="7667625" cy="3601574"/>
          </a:xfrm>
        </p:spPr>
        <p:txBody>
          <a:bodyPr vert="horz" lIns="0" tIns="0" rIns="0" bIns="0" rtlCol="0" anchor="t">
            <a:noAutofit/>
          </a:bodyPr>
          <a:lstStyle/>
          <a:p>
            <a:pPr lvl="1">
              <a:lnSpc>
                <a:spcPct val="100000"/>
              </a:lnSpc>
            </a:pPr>
            <a:r>
              <a:rPr lang="en-GB" dirty="0">
                <a:ea typeface="Calibri"/>
                <a:cs typeface="Calibri"/>
              </a:rPr>
              <a:t>content of information (e.g. soap opera script, filming of live productions)</a:t>
            </a:r>
          </a:p>
          <a:p>
            <a:pPr lvl="1">
              <a:lnSpc>
                <a:spcPct val="100000"/>
              </a:lnSpc>
            </a:pPr>
            <a:r>
              <a:rPr lang="en-GB" dirty="0">
                <a:ea typeface="Calibri"/>
                <a:cs typeface="Calibri"/>
              </a:rPr>
              <a:t>actor salaries</a:t>
            </a:r>
          </a:p>
          <a:p>
            <a:pPr lvl="1">
              <a:lnSpc>
                <a:spcPct val="100000"/>
              </a:lnSpc>
            </a:pPr>
            <a:r>
              <a:rPr lang="en-GB" dirty="0">
                <a:ea typeface="Calibri"/>
                <a:cs typeface="Calibri"/>
              </a:rPr>
              <a:t>information on who the lead roles are before launch</a:t>
            </a:r>
          </a:p>
          <a:p>
            <a:pPr lvl="1">
              <a:lnSpc>
                <a:spcPct val="100000"/>
              </a:lnSpc>
            </a:pPr>
            <a:r>
              <a:rPr lang="en-GB" dirty="0">
                <a:ea typeface="Calibri"/>
                <a:cs typeface="Calibri"/>
              </a:rPr>
              <a:t>film release information </a:t>
            </a:r>
          </a:p>
          <a:p>
            <a:pPr lvl="1">
              <a:lnSpc>
                <a:spcPct val="100000"/>
              </a:lnSpc>
            </a:pPr>
            <a:r>
              <a:rPr lang="en-GB" dirty="0">
                <a:ea typeface="Calibri"/>
                <a:cs typeface="Calibri"/>
              </a:rPr>
              <a:t>the artist who is top of the music charts</a:t>
            </a:r>
          </a:p>
          <a:p>
            <a:pPr lvl="1">
              <a:lnSpc>
                <a:spcPct val="100000"/>
              </a:lnSpc>
            </a:pPr>
            <a:r>
              <a:rPr lang="en-GB" dirty="0">
                <a:ea typeface="Calibri"/>
                <a:cs typeface="Calibri"/>
              </a:rPr>
              <a:t>designer outfits worn by celebrities prior to an event. </a:t>
            </a:r>
          </a:p>
          <a:p>
            <a:endParaRPr lang="en-GB" dirty="0">
              <a:ea typeface="Calibri"/>
              <a:cs typeface="Calibri"/>
            </a:endParaRPr>
          </a:p>
          <a:p>
            <a:endParaRPr lang="en-US" dirty="0">
              <a:ea typeface="Calibri"/>
              <a:cs typeface="Arial"/>
            </a:endParaRPr>
          </a:p>
          <a:p>
            <a:endParaRPr lang="en-US" dirty="0">
              <a:ea typeface="Calibri"/>
              <a:cs typeface="Calibri"/>
            </a:endParaRPr>
          </a:p>
          <a:p>
            <a:endParaRPr lang="en-GB" sz="1100" u="sng" dirty="0">
              <a:latin typeface="Calibri"/>
              <a:ea typeface="Calibri"/>
              <a:cs typeface="Calibri"/>
            </a:endParaRPr>
          </a:p>
          <a:p>
            <a:endParaRPr lang="en-GB" sz="1100" u="sng" dirty="0">
              <a:latin typeface="Calibri"/>
              <a:ea typeface="Calibri"/>
              <a:cs typeface="Calibri"/>
            </a:endParaRPr>
          </a:p>
        </p:txBody>
      </p:sp>
      <p:sp>
        <p:nvSpPr>
          <p:cNvPr id="5" name="Footer Placeholder 4">
            <a:extLst>
              <a:ext uri="{FF2B5EF4-FFF2-40B4-BE49-F238E27FC236}">
                <a16:creationId xmlns:a16="http://schemas.microsoft.com/office/drawing/2014/main" id="{F8F39B0B-A5FA-0E50-8E50-A1A60488A7DE}"/>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D9322D5-E7F0-0358-EA4A-B33D45E057F7}"/>
              </a:ext>
            </a:extLst>
          </p:cNvPr>
          <p:cNvSpPr>
            <a:spLocks noGrp="1"/>
          </p:cNvSpPr>
          <p:nvPr>
            <p:ph type="sldNum" sz="quarter" idx="11"/>
          </p:nvPr>
        </p:nvSpPr>
        <p:spPr/>
        <p:txBody>
          <a:bodyPr/>
          <a:lstStyle/>
          <a:p>
            <a:fld id="{DA2C159E-F13C-4A85-9A41-E7669D3E0D70}" type="slidenum">
              <a:rPr lang="en-GB" smtClean="0"/>
              <a:pPr/>
              <a:t>24</a:t>
            </a:fld>
            <a:endParaRPr lang="en-GB"/>
          </a:p>
        </p:txBody>
      </p:sp>
    </p:spTree>
    <p:extLst>
      <p:ext uri="{BB962C8B-B14F-4D97-AF65-F5344CB8AC3E}">
        <p14:creationId xmlns:p14="http://schemas.microsoft.com/office/powerpoint/2010/main" val="3944104954"/>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841B2-B5F9-9463-BC69-6D2621E2D2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53223D-7656-7B89-40EE-40EF6C138B97}"/>
              </a:ext>
            </a:extLst>
          </p:cNvPr>
          <p:cNvSpPr>
            <a:spLocks noGrp="1"/>
          </p:cNvSpPr>
          <p:nvPr>
            <p:ph type="title"/>
          </p:nvPr>
        </p:nvSpPr>
        <p:spPr/>
        <p:txBody>
          <a:bodyPr/>
          <a:lstStyle/>
          <a:p>
            <a:r>
              <a:rPr lang="en-US" dirty="0">
                <a:cs typeface="Arial"/>
              </a:rPr>
              <a:t>Task: Non-disclosure agreements </a:t>
            </a:r>
            <a:endParaRPr lang="en-US" dirty="0"/>
          </a:p>
        </p:txBody>
      </p:sp>
      <p:sp>
        <p:nvSpPr>
          <p:cNvPr id="4" name="Text Placeholder 3">
            <a:extLst>
              <a:ext uri="{FF2B5EF4-FFF2-40B4-BE49-F238E27FC236}">
                <a16:creationId xmlns:a16="http://schemas.microsoft.com/office/drawing/2014/main" id="{429103DD-25EF-5D6A-DBBD-DFC606D329EB}"/>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US" dirty="0">
                <a:ea typeface="Calibri"/>
                <a:cs typeface="Arial"/>
              </a:rPr>
              <a:t>Who is Equity?</a:t>
            </a:r>
          </a:p>
          <a:p>
            <a:pPr marL="457200" indent="-457200">
              <a:buFont typeface="+mj-lt"/>
              <a:buAutoNum type="arabicPeriod"/>
            </a:pPr>
            <a:r>
              <a:rPr lang="en-US" dirty="0">
                <a:ea typeface="Calibri"/>
                <a:cs typeface="Arial"/>
              </a:rPr>
              <a:t>Why is Equity a reliable source?</a:t>
            </a:r>
          </a:p>
          <a:p>
            <a:pPr marL="457200" indent="-457200">
              <a:buFont typeface="+mj-lt"/>
              <a:buAutoNum type="arabicPeriod"/>
            </a:pPr>
            <a:r>
              <a:rPr lang="en-US" dirty="0">
                <a:ea typeface="Calibri"/>
                <a:cs typeface="Arial"/>
              </a:rPr>
              <a:t>When is it appropriate to use an NDA?</a:t>
            </a:r>
          </a:p>
          <a:p>
            <a:pPr marL="457200" indent="-457200">
              <a:buFont typeface="+mj-lt"/>
              <a:buAutoNum type="arabicPeriod"/>
            </a:pPr>
            <a:r>
              <a:rPr lang="en-US" dirty="0">
                <a:ea typeface="Calibri"/>
                <a:cs typeface="Arial"/>
              </a:rPr>
              <a:t>When is it not appropriate to use an NDA?</a:t>
            </a:r>
          </a:p>
          <a:p>
            <a:pPr marL="457200" indent="-457200">
              <a:buFont typeface="+mj-lt"/>
              <a:buAutoNum type="arabicPeriod"/>
            </a:pPr>
            <a:r>
              <a:rPr lang="en-US" dirty="0">
                <a:cs typeface="Arial"/>
              </a:rPr>
              <a:t>Is it appropriate to use an NDA for an employee who has experienced racism on a film set?</a:t>
            </a:r>
            <a:endParaRPr lang="en-US" dirty="0">
              <a:ea typeface="Calibri"/>
              <a:cs typeface="Arial"/>
            </a:endParaRPr>
          </a:p>
          <a:p>
            <a:pPr marL="457200" indent="-457200">
              <a:buFont typeface="+mj-lt"/>
              <a:buAutoNum type="arabicPeriod"/>
            </a:pPr>
            <a:r>
              <a:rPr lang="en-GB" dirty="0">
                <a:solidFill>
                  <a:srgbClr val="1F1F1F"/>
                </a:solidFill>
                <a:ea typeface="Calibri"/>
                <a:cs typeface="Arial"/>
              </a:rPr>
              <a:t>When might a performer need to sign an NDA?</a:t>
            </a:r>
          </a:p>
          <a:p>
            <a:endParaRPr lang="en-US" dirty="0">
              <a:ea typeface="Calibri"/>
              <a:cs typeface="Arial"/>
            </a:endParaRPr>
          </a:p>
          <a:p>
            <a:endParaRPr lang="en-US" sz="2000" dirty="0">
              <a:latin typeface="Arial"/>
              <a:ea typeface="Calibri"/>
              <a:cs typeface="Arial"/>
            </a:endParaRPr>
          </a:p>
          <a:p>
            <a:endParaRPr lang="en-US" sz="2000" dirty="0">
              <a:latin typeface="Calibri"/>
              <a:ea typeface="Calibri"/>
              <a:cs typeface="Calibri"/>
            </a:endParaRPr>
          </a:p>
          <a:p>
            <a:endParaRPr lang="en-GB" sz="1100" u="sng" dirty="0">
              <a:latin typeface="Calibri"/>
              <a:ea typeface="Calibri"/>
              <a:cs typeface="Calibri"/>
            </a:endParaRPr>
          </a:p>
          <a:p>
            <a:endParaRPr lang="en-GB" sz="1100" u="sng" dirty="0">
              <a:latin typeface="Calibri"/>
              <a:ea typeface="Calibri"/>
              <a:cs typeface="Calibri"/>
            </a:endParaRPr>
          </a:p>
        </p:txBody>
      </p:sp>
      <p:sp>
        <p:nvSpPr>
          <p:cNvPr id="5" name="Footer Placeholder 4">
            <a:extLst>
              <a:ext uri="{FF2B5EF4-FFF2-40B4-BE49-F238E27FC236}">
                <a16:creationId xmlns:a16="http://schemas.microsoft.com/office/drawing/2014/main" id="{4DCFCA9F-407A-3013-2264-214E82FEF014}"/>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2CE4F479-1AFA-3E7B-4FF4-8A5180758AF6}"/>
              </a:ext>
            </a:extLst>
          </p:cNvPr>
          <p:cNvSpPr>
            <a:spLocks noGrp="1"/>
          </p:cNvSpPr>
          <p:nvPr>
            <p:ph type="sldNum" sz="quarter" idx="11"/>
          </p:nvPr>
        </p:nvSpPr>
        <p:spPr/>
        <p:txBody>
          <a:bodyPr/>
          <a:lstStyle/>
          <a:p>
            <a:fld id="{DA2C159E-F13C-4A85-9A41-E7669D3E0D70}" type="slidenum">
              <a:rPr lang="en-GB" smtClean="0"/>
              <a:pPr/>
              <a:t>25</a:t>
            </a:fld>
            <a:endParaRPr lang="en-GB"/>
          </a:p>
        </p:txBody>
      </p:sp>
    </p:spTree>
    <p:extLst>
      <p:ext uri="{BB962C8B-B14F-4D97-AF65-F5344CB8AC3E}">
        <p14:creationId xmlns:p14="http://schemas.microsoft.com/office/powerpoint/2010/main" val="311962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89C69D-278D-C2B8-B8DD-87F0B57B0409}"/>
              </a:ext>
            </a:extLst>
          </p:cNvPr>
          <p:cNvSpPr>
            <a:spLocks noGrp="1"/>
          </p:cNvSpPr>
          <p:nvPr>
            <p:ph type="title"/>
          </p:nvPr>
        </p:nvSpPr>
        <p:spPr/>
        <p:txBody>
          <a:bodyPr>
            <a:normAutofit/>
          </a:bodyPr>
          <a:lstStyle/>
          <a:p>
            <a:r>
              <a:rPr lang="en-US" dirty="0">
                <a:cs typeface="Arial"/>
              </a:rPr>
              <a:t>NDA exam-style question</a:t>
            </a:r>
            <a:endParaRPr lang="en-US" dirty="0"/>
          </a:p>
        </p:txBody>
      </p:sp>
      <p:sp>
        <p:nvSpPr>
          <p:cNvPr id="4" name="Text Placeholder 3">
            <a:extLst>
              <a:ext uri="{FF2B5EF4-FFF2-40B4-BE49-F238E27FC236}">
                <a16:creationId xmlns:a16="http://schemas.microsoft.com/office/drawing/2014/main" id="{ECDFB605-60CB-3ED0-1664-526A82A81873}"/>
              </a:ext>
            </a:extLst>
          </p:cNvPr>
          <p:cNvSpPr>
            <a:spLocks noGrp="1"/>
          </p:cNvSpPr>
          <p:nvPr>
            <p:ph type="body" sz="quarter" idx="12"/>
          </p:nvPr>
        </p:nvSpPr>
        <p:spPr/>
        <p:txBody>
          <a:bodyPr vert="horz" lIns="0" tIns="0" rIns="0" bIns="0" rtlCol="0" anchor="t">
            <a:noAutofit/>
          </a:bodyPr>
          <a:lstStyle/>
          <a:p>
            <a:r>
              <a:rPr lang="en-US" dirty="0">
                <a:cs typeface="Arial"/>
              </a:rPr>
              <a:t>A film company is producing a TV fashion show series involving creating catwalk outfits. There are six episodes. The final episode reveals the winner.  </a:t>
            </a:r>
          </a:p>
          <a:p>
            <a:endParaRPr lang="en-US" dirty="0">
              <a:cs typeface="Arial"/>
            </a:endParaRPr>
          </a:p>
          <a:p>
            <a:r>
              <a:rPr lang="en-US" dirty="0">
                <a:cs typeface="Arial"/>
              </a:rPr>
              <a:t>Explain why the film company should use an NDA.</a:t>
            </a:r>
          </a:p>
        </p:txBody>
      </p:sp>
      <p:sp>
        <p:nvSpPr>
          <p:cNvPr id="5" name="Footer Placeholder 4">
            <a:extLst>
              <a:ext uri="{FF2B5EF4-FFF2-40B4-BE49-F238E27FC236}">
                <a16:creationId xmlns:a16="http://schemas.microsoft.com/office/drawing/2014/main" id="{F281A622-3D77-F0B4-DEA3-C9419556BD3F}"/>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ADB82EC5-CC24-0484-F881-5EBDAB710867}"/>
              </a:ext>
            </a:extLst>
          </p:cNvPr>
          <p:cNvSpPr>
            <a:spLocks noGrp="1"/>
          </p:cNvSpPr>
          <p:nvPr>
            <p:ph type="sldNum" sz="quarter" idx="11"/>
          </p:nvPr>
        </p:nvSpPr>
        <p:spPr/>
        <p:txBody>
          <a:bodyPr/>
          <a:lstStyle/>
          <a:p>
            <a:fld id="{DA2C159E-F13C-4A85-9A41-E7669D3E0D70}" type="slidenum">
              <a:rPr lang="en-GB" smtClean="0"/>
              <a:pPr/>
              <a:t>26</a:t>
            </a:fld>
            <a:endParaRPr lang="en-GB"/>
          </a:p>
        </p:txBody>
      </p:sp>
    </p:spTree>
    <p:extLst>
      <p:ext uri="{BB962C8B-B14F-4D97-AF65-F5344CB8AC3E}">
        <p14:creationId xmlns:p14="http://schemas.microsoft.com/office/powerpoint/2010/main" val="2444678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D454B-AAC5-9C6D-E8C2-5676497D719B}"/>
              </a:ext>
            </a:extLst>
          </p:cNvPr>
          <p:cNvSpPr>
            <a:spLocks noGrp="1"/>
          </p:cNvSpPr>
          <p:nvPr>
            <p:ph type="title"/>
          </p:nvPr>
        </p:nvSpPr>
        <p:spPr/>
        <p:txBody>
          <a:bodyPr/>
          <a:lstStyle/>
          <a:p>
            <a:r>
              <a:rPr lang="en-US" dirty="0">
                <a:cs typeface="Arial"/>
              </a:rPr>
              <a:t>Exam-style question answer </a:t>
            </a:r>
            <a:endParaRPr lang="en-US" dirty="0"/>
          </a:p>
        </p:txBody>
      </p:sp>
      <p:sp>
        <p:nvSpPr>
          <p:cNvPr id="4" name="Text Placeholder 3">
            <a:extLst>
              <a:ext uri="{FF2B5EF4-FFF2-40B4-BE49-F238E27FC236}">
                <a16:creationId xmlns:a16="http://schemas.microsoft.com/office/drawing/2014/main" id="{ABF392A6-B837-958C-F79C-972255E6C421}"/>
              </a:ext>
            </a:extLst>
          </p:cNvPr>
          <p:cNvSpPr>
            <a:spLocks noGrp="1"/>
          </p:cNvSpPr>
          <p:nvPr>
            <p:ph type="body" sz="quarter" idx="12"/>
          </p:nvPr>
        </p:nvSpPr>
        <p:spPr/>
        <p:txBody>
          <a:bodyPr vert="horz" lIns="0" tIns="0" rIns="0" bIns="0" rtlCol="0" anchor="t">
            <a:noAutofit/>
          </a:bodyPr>
          <a:lstStyle/>
          <a:p>
            <a:r>
              <a:rPr lang="en-US" dirty="0">
                <a:cs typeface="Arial"/>
              </a:rPr>
              <a:t>An NDA will ensure the contestants cannot disclose who won the series before the show is aired because they will sign to guarantee confidentiality. </a:t>
            </a:r>
          </a:p>
          <a:p>
            <a:endParaRPr lang="en-US" dirty="0">
              <a:cs typeface="Arial"/>
            </a:endParaRPr>
          </a:p>
          <a:p>
            <a:r>
              <a:rPr lang="en-US" dirty="0">
                <a:cs typeface="Arial"/>
              </a:rPr>
              <a:t>If there was no NDA, the contestants could ruin the viewers’ experience of watching the show because viewers would know who has won in advance, so they may not watch all the episodes. </a:t>
            </a:r>
          </a:p>
        </p:txBody>
      </p:sp>
      <p:sp>
        <p:nvSpPr>
          <p:cNvPr id="5" name="Footer Placeholder 4">
            <a:extLst>
              <a:ext uri="{FF2B5EF4-FFF2-40B4-BE49-F238E27FC236}">
                <a16:creationId xmlns:a16="http://schemas.microsoft.com/office/drawing/2014/main" id="{36983BB7-615D-A8B6-1EC7-5D4B6AC263A4}"/>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74EDDC10-9942-F1D9-7FE4-B1F372D53045}"/>
              </a:ext>
            </a:extLst>
          </p:cNvPr>
          <p:cNvSpPr>
            <a:spLocks noGrp="1"/>
          </p:cNvSpPr>
          <p:nvPr>
            <p:ph type="sldNum" sz="quarter" idx="11"/>
          </p:nvPr>
        </p:nvSpPr>
        <p:spPr/>
        <p:txBody>
          <a:bodyPr/>
          <a:lstStyle/>
          <a:p>
            <a:fld id="{DA2C159E-F13C-4A85-9A41-E7669D3E0D70}" type="slidenum">
              <a:rPr lang="en-GB" smtClean="0"/>
              <a:pPr/>
              <a:t>27</a:t>
            </a:fld>
            <a:endParaRPr lang="en-GB"/>
          </a:p>
        </p:txBody>
      </p:sp>
    </p:spTree>
    <p:extLst>
      <p:ext uri="{BB962C8B-B14F-4D97-AF65-F5344CB8AC3E}">
        <p14:creationId xmlns:p14="http://schemas.microsoft.com/office/powerpoint/2010/main" val="327152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7C137-3C49-B29D-3E52-7DF210601D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C02C6C-6BAD-9476-5E8D-76F7753BAE6C}"/>
              </a:ext>
            </a:extLst>
          </p:cNvPr>
          <p:cNvSpPr>
            <a:spLocks noGrp="1"/>
          </p:cNvSpPr>
          <p:nvPr>
            <p:ph type="title"/>
          </p:nvPr>
        </p:nvSpPr>
        <p:spPr/>
        <p:txBody>
          <a:bodyPr/>
          <a:lstStyle/>
          <a:p>
            <a:r>
              <a:rPr lang="en-US"/>
              <a:t>What is informed consent?</a:t>
            </a:r>
          </a:p>
        </p:txBody>
      </p:sp>
      <p:sp>
        <p:nvSpPr>
          <p:cNvPr id="4" name="Text Placeholder 3">
            <a:extLst>
              <a:ext uri="{FF2B5EF4-FFF2-40B4-BE49-F238E27FC236}">
                <a16:creationId xmlns:a16="http://schemas.microsoft.com/office/drawing/2014/main" id="{450134DA-FF1F-9444-97B3-40DB78C072CC}"/>
              </a:ext>
            </a:extLst>
          </p:cNvPr>
          <p:cNvSpPr>
            <a:spLocks noGrp="1"/>
          </p:cNvSpPr>
          <p:nvPr>
            <p:ph type="body" sz="quarter" idx="12"/>
          </p:nvPr>
        </p:nvSpPr>
        <p:spPr/>
        <p:txBody>
          <a:bodyPr vert="horz" lIns="0" tIns="0" rIns="0" bIns="0" rtlCol="0" anchor="t">
            <a:noAutofit/>
          </a:bodyPr>
          <a:lstStyle/>
          <a:p>
            <a:pPr fontAlgn="ctr"/>
            <a:r>
              <a:rPr lang="en-GB" dirty="0">
                <a:effectLst/>
              </a:rPr>
              <a:t>In MBP, informed consent means ensuring participants understand the nature, risks and potential consequences of their involvement before agreeing to participate, allowing them to make a voluntary and informed decision. </a:t>
            </a:r>
          </a:p>
          <a:p>
            <a:pPr fontAlgn="ctr"/>
            <a:endParaRPr lang="en-GB" dirty="0"/>
          </a:p>
          <a:p>
            <a:pPr fontAlgn="ctr"/>
            <a:endParaRPr lang="en-GB" dirty="0">
              <a:effectLst/>
            </a:endParaRPr>
          </a:p>
          <a:p>
            <a:br>
              <a:rPr lang="en-GB" dirty="0"/>
            </a:br>
            <a:endParaRPr lang="en-US" dirty="0"/>
          </a:p>
        </p:txBody>
      </p:sp>
      <p:sp>
        <p:nvSpPr>
          <p:cNvPr id="5" name="Footer Placeholder 4">
            <a:extLst>
              <a:ext uri="{FF2B5EF4-FFF2-40B4-BE49-F238E27FC236}">
                <a16:creationId xmlns:a16="http://schemas.microsoft.com/office/drawing/2014/main" id="{9048D493-A2D9-7518-FC0F-FE5831AAC835}"/>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E32B2B22-4F00-E328-7B37-B09F5E81F2F5}"/>
              </a:ext>
            </a:extLst>
          </p:cNvPr>
          <p:cNvSpPr>
            <a:spLocks noGrp="1"/>
          </p:cNvSpPr>
          <p:nvPr>
            <p:ph type="sldNum" sz="quarter" idx="11"/>
          </p:nvPr>
        </p:nvSpPr>
        <p:spPr/>
        <p:txBody>
          <a:bodyPr/>
          <a:lstStyle/>
          <a:p>
            <a:fld id="{DA2C159E-F13C-4A85-9A41-E7669D3E0D70}" type="slidenum">
              <a:rPr lang="en-GB" smtClean="0"/>
              <a:pPr/>
              <a:t>28</a:t>
            </a:fld>
            <a:endParaRPr lang="en-GB"/>
          </a:p>
        </p:txBody>
      </p:sp>
    </p:spTree>
    <p:extLst>
      <p:ext uri="{BB962C8B-B14F-4D97-AF65-F5344CB8AC3E}">
        <p14:creationId xmlns:p14="http://schemas.microsoft.com/office/powerpoint/2010/main" val="3396042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7844AD-A9C6-1307-5111-85B3870F626F}"/>
              </a:ext>
            </a:extLst>
          </p:cNvPr>
          <p:cNvSpPr>
            <a:spLocks noGrp="1"/>
          </p:cNvSpPr>
          <p:nvPr>
            <p:ph type="title"/>
          </p:nvPr>
        </p:nvSpPr>
        <p:spPr/>
        <p:txBody>
          <a:bodyPr/>
          <a:lstStyle/>
          <a:p>
            <a:r>
              <a:rPr lang="en-US" dirty="0"/>
              <a:t>Role of Ofcom: Key responsibilities</a:t>
            </a:r>
          </a:p>
        </p:txBody>
      </p:sp>
      <p:sp>
        <p:nvSpPr>
          <p:cNvPr id="4" name="Text Placeholder 3">
            <a:extLst>
              <a:ext uri="{FF2B5EF4-FFF2-40B4-BE49-F238E27FC236}">
                <a16:creationId xmlns:a16="http://schemas.microsoft.com/office/drawing/2014/main" id="{54CF06F7-3C35-1BFD-966A-F9BEAE42EDB5}"/>
              </a:ext>
            </a:extLst>
          </p:cNvPr>
          <p:cNvSpPr>
            <a:spLocks noGrp="1"/>
          </p:cNvSpPr>
          <p:nvPr>
            <p:ph type="body" sz="quarter" idx="12"/>
          </p:nvPr>
        </p:nvSpPr>
        <p:spPr>
          <a:xfrm>
            <a:off x="234000" y="986400"/>
            <a:ext cx="7995600" cy="3601574"/>
          </a:xfrm>
        </p:spPr>
        <p:txBody>
          <a:bodyPr/>
          <a:lstStyle/>
          <a:p>
            <a:pPr marL="0" lvl="1" indent="0">
              <a:buNone/>
            </a:pPr>
            <a:r>
              <a:rPr lang="en-GB" dirty="0"/>
              <a:t>Regulation of broadcasting:</a:t>
            </a:r>
          </a:p>
          <a:p>
            <a:pPr lvl="1"/>
            <a:r>
              <a:rPr lang="en-GB" b="0" i="0" u="none" strike="noStrike" dirty="0">
                <a:effectLst/>
              </a:rPr>
              <a:t>Ensuring broadcasters comply with the Broadcasting Code – impartiality, fairness and protecting under-18s. </a:t>
            </a:r>
            <a:endParaRPr lang="en-GB" dirty="0"/>
          </a:p>
          <a:p>
            <a:pPr lvl="1"/>
            <a:r>
              <a:rPr lang="en-GB" b="0" i="0" u="none" strike="noStrike" dirty="0">
                <a:effectLst/>
              </a:rPr>
              <a:t>Issuing licences for commercial television and radio services and the power to revoke licences if those conditions are broken. </a:t>
            </a:r>
          </a:p>
          <a:p>
            <a:pPr lvl="1"/>
            <a:r>
              <a:rPr lang="en-GB" b="0" i="0" u="none" strike="noStrike" dirty="0">
                <a:effectLst/>
              </a:rPr>
              <a:t>Handling complaints about TV and radio programmes. </a:t>
            </a:r>
          </a:p>
          <a:p>
            <a:pPr lvl="1"/>
            <a:r>
              <a:rPr lang="en-GB" b="0" i="0" u="none" strike="noStrike" dirty="0">
                <a:effectLst/>
              </a:rPr>
              <a:t>Promoting equity, diversity and inclusion in the broadcasting industry. </a:t>
            </a:r>
          </a:p>
          <a:p>
            <a:br>
              <a:rPr lang="en-GB" dirty="0"/>
            </a:br>
            <a:endParaRPr lang="en-GB" dirty="0"/>
          </a:p>
          <a:p>
            <a:endParaRPr lang="en-US" dirty="0"/>
          </a:p>
        </p:txBody>
      </p:sp>
      <p:sp>
        <p:nvSpPr>
          <p:cNvPr id="5" name="Footer Placeholder 4">
            <a:extLst>
              <a:ext uri="{FF2B5EF4-FFF2-40B4-BE49-F238E27FC236}">
                <a16:creationId xmlns:a16="http://schemas.microsoft.com/office/drawing/2014/main" id="{1399267B-4AE8-53C4-1256-54D3D00DB8B7}"/>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4A93E4EA-3DDE-14B7-7B05-6390AFCF4188}"/>
              </a:ext>
            </a:extLst>
          </p:cNvPr>
          <p:cNvSpPr>
            <a:spLocks noGrp="1"/>
          </p:cNvSpPr>
          <p:nvPr>
            <p:ph type="sldNum" sz="quarter" idx="11"/>
          </p:nvPr>
        </p:nvSpPr>
        <p:spPr/>
        <p:txBody>
          <a:bodyPr/>
          <a:lstStyle/>
          <a:p>
            <a:fld id="{DA2C159E-F13C-4A85-9A41-E7669D3E0D70}" type="slidenum">
              <a:rPr lang="en-GB" smtClean="0"/>
              <a:pPr/>
              <a:t>29</a:t>
            </a:fld>
            <a:endParaRPr lang="en-GB"/>
          </a:p>
        </p:txBody>
      </p:sp>
    </p:spTree>
    <p:extLst>
      <p:ext uri="{BB962C8B-B14F-4D97-AF65-F5344CB8AC3E}">
        <p14:creationId xmlns:p14="http://schemas.microsoft.com/office/powerpoint/2010/main" val="310626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sz="3600" dirty="0">
                <a:cs typeface="Arial"/>
              </a:rPr>
              <a:t>Starter task</a:t>
            </a:r>
            <a:endParaRPr lang="en-GB" sz="3600" dirty="0"/>
          </a:p>
        </p:txBody>
      </p:sp>
      <p:sp>
        <p:nvSpPr>
          <p:cNvPr id="5" name="Text Placeholder 4"/>
          <p:cNvSpPr>
            <a:spLocks noGrp="1"/>
          </p:cNvSpPr>
          <p:nvPr>
            <p:ph type="body" sz="quarter" idx="12"/>
          </p:nvPr>
        </p:nvSpPr>
        <p:spPr/>
        <p:txBody>
          <a:bodyPr vert="horz" lIns="0" tIns="0" rIns="0" bIns="0" rtlCol="0" anchor="t">
            <a:noAutofit/>
          </a:bodyPr>
          <a:lstStyle/>
          <a:p>
            <a:r>
              <a:rPr lang="en-GB">
                <a:cs typeface="Arial"/>
              </a:rPr>
              <a:t>What is workplace etiquette?</a:t>
            </a:r>
          </a:p>
          <a:p>
            <a:pPr>
              <a:lnSpc>
                <a:spcPct val="100000"/>
              </a:lnSpc>
            </a:pPr>
            <a:r>
              <a:rPr lang="en-GB" sz="2400">
                <a:solidFill>
                  <a:srgbClr val="E51C41"/>
                </a:solidFill>
              </a:rPr>
              <a:t> </a:t>
            </a:r>
            <a:br>
              <a:rPr lang="en-GB"/>
            </a:br>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3</a:t>
            </a:fld>
            <a:endParaRPr lang="en-GB"/>
          </a:p>
        </p:txBody>
      </p:sp>
    </p:spTree>
    <p:extLst>
      <p:ext uri="{BB962C8B-B14F-4D97-AF65-F5344CB8AC3E}">
        <p14:creationId xmlns:p14="http://schemas.microsoft.com/office/powerpoint/2010/main" val="3699681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8F9E8-6928-1C63-1F12-2A7C0A02BD1B}"/>
              </a:ext>
            </a:extLst>
          </p:cNvPr>
          <p:cNvSpPr>
            <a:spLocks noGrp="1"/>
          </p:cNvSpPr>
          <p:nvPr>
            <p:ph type="title"/>
          </p:nvPr>
        </p:nvSpPr>
        <p:spPr>
          <a:xfrm>
            <a:off x="232950" y="249900"/>
            <a:ext cx="8769648" cy="699425"/>
          </a:xfrm>
        </p:spPr>
        <p:txBody>
          <a:bodyPr>
            <a:normAutofit/>
          </a:bodyPr>
          <a:lstStyle/>
          <a:p>
            <a:r>
              <a:rPr lang="en-US" dirty="0">
                <a:cs typeface="Arial"/>
              </a:rPr>
              <a:t>Task: Informed consent </a:t>
            </a:r>
            <a:endParaRPr lang="en-US" dirty="0"/>
          </a:p>
        </p:txBody>
      </p:sp>
      <p:sp>
        <p:nvSpPr>
          <p:cNvPr id="4" name="Text Placeholder 3">
            <a:extLst>
              <a:ext uri="{FF2B5EF4-FFF2-40B4-BE49-F238E27FC236}">
                <a16:creationId xmlns:a16="http://schemas.microsoft.com/office/drawing/2014/main" id="{E7C84143-B5C2-514D-64C1-DBA755042CA8}"/>
              </a:ext>
            </a:extLst>
          </p:cNvPr>
          <p:cNvSpPr>
            <a:spLocks noGrp="1"/>
          </p:cNvSpPr>
          <p:nvPr>
            <p:ph type="body" sz="quarter" idx="12"/>
          </p:nvPr>
        </p:nvSpPr>
        <p:spPr/>
        <p:txBody>
          <a:bodyPr vert="horz" lIns="0" tIns="0" rIns="0" bIns="0" rtlCol="0" anchor="t">
            <a:noAutofit/>
          </a:bodyPr>
          <a:lstStyle/>
          <a:p>
            <a:r>
              <a:rPr lang="en-GB" sz="2400" dirty="0">
                <a:effectLst/>
                <a:latin typeface="Arial" panose="020B0604020202020204" pitchFamily="34" charset="0"/>
                <a:ea typeface="Arial" panose="020B0604020202020204" pitchFamily="34" charset="0"/>
              </a:rPr>
              <a:t>Produce an informed consent document appropriate to the allocated situation. </a:t>
            </a:r>
            <a:endParaRPr lang="en-US" dirty="0">
              <a:solidFill>
                <a:srgbClr val="000000"/>
              </a:solidFill>
              <a:cs typeface="Arial"/>
            </a:endParaRPr>
          </a:p>
          <a:p>
            <a:endParaRPr lang="en-US" dirty="0">
              <a:solidFill>
                <a:srgbClr val="000000"/>
              </a:solidFill>
              <a:cs typeface="Arial"/>
            </a:endParaRPr>
          </a:p>
          <a:p>
            <a:r>
              <a:rPr lang="en-US" dirty="0">
                <a:solidFill>
                  <a:srgbClr val="000000"/>
                </a:solidFill>
                <a:cs typeface="Arial"/>
              </a:rPr>
              <a:t>Group one: live reporting at a house fire.</a:t>
            </a:r>
          </a:p>
          <a:p>
            <a:r>
              <a:rPr lang="en-US" dirty="0">
                <a:solidFill>
                  <a:srgbClr val="000000"/>
                </a:solidFill>
                <a:cs typeface="Arial"/>
              </a:rPr>
              <a:t>Group two: live reporting at a school opening.</a:t>
            </a:r>
          </a:p>
          <a:p>
            <a:r>
              <a:rPr lang="en-US" dirty="0">
                <a:solidFill>
                  <a:srgbClr val="000000"/>
                </a:solidFill>
                <a:cs typeface="Arial"/>
              </a:rPr>
              <a:t>Group three: live reporting at a hospital A&amp;E department.</a:t>
            </a:r>
          </a:p>
          <a:p>
            <a:endParaRPr lang="en-US" dirty="0">
              <a:solidFill>
                <a:srgbClr val="000000"/>
              </a:solidFill>
              <a:cs typeface="Arial"/>
            </a:endParaRPr>
          </a:p>
          <a:p>
            <a:endParaRPr lang="en-US" dirty="0">
              <a:solidFill>
                <a:srgbClr val="FF0000"/>
              </a:solidFill>
              <a:cs typeface="Arial"/>
            </a:endParaRPr>
          </a:p>
        </p:txBody>
      </p:sp>
      <p:sp>
        <p:nvSpPr>
          <p:cNvPr id="5" name="Footer Placeholder 4">
            <a:extLst>
              <a:ext uri="{FF2B5EF4-FFF2-40B4-BE49-F238E27FC236}">
                <a16:creationId xmlns:a16="http://schemas.microsoft.com/office/drawing/2014/main" id="{914605E5-48ED-D195-AB91-9D1961F00C7F}"/>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4A8DB498-8A30-9E14-95AF-32BD6B23FFD8}"/>
              </a:ext>
            </a:extLst>
          </p:cNvPr>
          <p:cNvSpPr>
            <a:spLocks noGrp="1"/>
          </p:cNvSpPr>
          <p:nvPr>
            <p:ph type="sldNum" sz="quarter" idx="11"/>
          </p:nvPr>
        </p:nvSpPr>
        <p:spPr/>
        <p:txBody>
          <a:bodyPr/>
          <a:lstStyle/>
          <a:p>
            <a:fld id="{DA2C159E-F13C-4A85-9A41-E7669D3E0D70}" type="slidenum">
              <a:rPr lang="en-GB" smtClean="0"/>
              <a:pPr/>
              <a:t>30</a:t>
            </a:fld>
            <a:endParaRPr lang="en-GB"/>
          </a:p>
        </p:txBody>
      </p:sp>
    </p:spTree>
    <p:extLst>
      <p:ext uri="{BB962C8B-B14F-4D97-AF65-F5344CB8AC3E}">
        <p14:creationId xmlns:p14="http://schemas.microsoft.com/office/powerpoint/2010/main" val="640970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93F50-966D-C374-4369-4C555E253A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B8291F-8A5F-497D-2DB7-23517F5EA9CF}"/>
              </a:ext>
            </a:extLst>
          </p:cNvPr>
          <p:cNvSpPr>
            <a:spLocks noGrp="1"/>
          </p:cNvSpPr>
          <p:nvPr>
            <p:ph type="title"/>
          </p:nvPr>
        </p:nvSpPr>
        <p:spPr/>
        <p:txBody>
          <a:bodyPr/>
          <a:lstStyle/>
          <a:p>
            <a:r>
              <a:rPr lang="en-US">
                <a:cs typeface="Arial"/>
              </a:rPr>
              <a:t>Next steps </a:t>
            </a:r>
            <a:endParaRPr lang="en-US"/>
          </a:p>
        </p:txBody>
      </p:sp>
      <p:sp>
        <p:nvSpPr>
          <p:cNvPr id="4" name="Text Placeholder 3">
            <a:extLst>
              <a:ext uri="{FF2B5EF4-FFF2-40B4-BE49-F238E27FC236}">
                <a16:creationId xmlns:a16="http://schemas.microsoft.com/office/drawing/2014/main" id="{DC4CFC8D-CB2A-1138-5FF5-6427D10BAECC}"/>
              </a:ext>
            </a:extLst>
          </p:cNvPr>
          <p:cNvSpPr>
            <a:spLocks noGrp="1"/>
          </p:cNvSpPr>
          <p:nvPr>
            <p:ph type="body" sz="quarter" idx="12"/>
          </p:nvPr>
        </p:nvSpPr>
        <p:spPr>
          <a:xfrm>
            <a:off x="288751" y="949325"/>
            <a:ext cx="7667625" cy="3601574"/>
          </a:xfrm>
        </p:spPr>
        <p:txBody>
          <a:bodyPr vert="horz" lIns="0" tIns="0" rIns="0" bIns="0" rtlCol="0" anchor="t">
            <a:noAutofit/>
          </a:bodyPr>
          <a:lstStyle/>
          <a:p>
            <a:pPr marL="457200" indent="-457200">
              <a:buFont typeface="+mj-lt"/>
              <a:buAutoNum type="arabicPeriod"/>
            </a:pPr>
            <a:r>
              <a:rPr lang="en-GB" noProof="0" dirty="0">
                <a:cs typeface="Arial"/>
              </a:rPr>
              <a:t>Research an MBP organisation’s website. </a:t>
            </a:r>
          </a:p>
          <a:p>
            <a:pPr marL="457200" indent="-457200">
              <a:buFont typeface="+mj-lt"/>
              <a:buAutoNum type="arabicPeriod"/>
            </a:pPr>
            <a:r>
              <a:rPr lang="en-GB" noProof="0" dirty="0">
                <a:cs typeface="Arial"/>
              </a:rPr>
              <a:t>See if you can find any information on the website about ethics. </a:t>
            </a:r>
          </a:p>
        </p:txBody>
      </p:sp>
      <p:sp>
        <p:nvSpPr>
          <p:cNvPr id="5" name="Footer Placeholder 4">
            <a:extLst>
              <a:ext uri="{FF2B5EF4-FFF2-40B4-BE49-F238E27FC236}">
                <a16:creationId xmlns:a16="http://schemas.microsoft.com/office/drawing/2014/main" id="{CFA4ABB8-FF90-0785-8193-CB22C1809EAF}"/>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8836F804-0359-4452-523A-9E23B73CE1FD}"/>
              </a:ext>
            </a:extLst>
          </p:cNvPr>
          <p:cNvSpPr>
            <a:spLocks noGrp="1"/>
          </p:cNvSpPr>
          <p:nvPr>
            <p:ph type="sldNum" sz="quarter" idx="11"/>
          </p:nvPr>
        </p:nvSpPr>
        <p:spPr/>
        <p:txBody>
          <a:bodyPr/>
          <a:lstStyle/>
          <a:p>
            <a:fld id="{DA2C159E-F13C-4A85-9A41-E7669D3E0D70}" type="slidenum">
              <a:rPr lang="en-GB" smtClean="0"/>
              <a:pPr/>
              <a:t>31</a:t>
            </a:fld>
            <a:endParaRPr lang="en-GB"/>
          </a:p>
        </p:txBody>
      </p:sp>
    </p:spTree>
    <p:extLst>
      <p:ext uri="{BB962C8B-B14F-4D97-AF65-F5344CB8AC3E}">
        <p14:creationId xmlns:p14="http://schemas.microsoft.com/office/powerpoint/2010/main" val="1176968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78E7-1A1B-ED91-A3D1-23394DAE8301}"/>
              </a:ext>
            </a:extLst>
          </p:cNvPr>
          <p:cNvSpPr>
            <a:spLocks noGrp="1"/>
          </p:cNvSpPr>
          <p:nvPr>
            <p:ph type="ctrTitle"/>
          </p:nvPr>
        </p:nvSpPr>
        <p:spPr/>
        <p:txBody>
          <a:bodyPr/>
          <a:lstStyle/>
          <a:p>
            <a:r>
              <a:rPr lang="en-US">
                <a:cs typeface="Arial"/>
              </a:rPr>
              <a:t>Lesson 3</a:t>
            </a:r>
          </a:p>
        </p:txBody>
      </p:sp>
      <p:sp>
        <p:nvSpPr>
          <p:cNvPr id="3" name="Subtitle 2">
            <a:extLst>
              <a:ext uri="{FF2B5EF4-FFF2-40B4-BE49-F238E27FC236}">
                <a16:creationId xmlns:a16="http://schemas.microsoft.com/office/drawing/2014/main" id="{4903E44E-DC97-A1A7-A79E-1DE657FC36FB}"/>
              </a:ext>
            </a:extLst>
          </p:cNvPr>
          <p:cNvSpPr>
            <a:spLocks noGrp="1"/>
          </p:cNvSpPr>
          <p:nvPr>
            <p:ph type="subTitle" idx="1"/>
          </p:nvPr>
        </p:nvSpPr>
        <p:spPr/>
        <p:txBody>
          <a:bodyPr/>
          <a:lstStyle/>
          <a:p>
            <a:r>
              <a:rPr lang="en-US">
                <a:cs typeface="Arial"/>
              </a:rPr>
              <a:t>Ethical practice</a:t>
            </a:r>
          </a:p>
        </p:txBody>
      </p:sp>
    </p:spTree>
    <p:extLst>
      <p:ext uri="{BB962C8B-B14F-4D97-AF65-F5344CB8AC3E}">
        <p14:creationId xmlns:p14="http://schemas.microsoft.com/office/powerpoint/2010/main" val="2562741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AACD37-888A-4FD9-6730-F9892A7F48F4}"/>
              </a:ext>
            </a:extLst>
          </p:cNvPr>
          <p:cNvSpPr>
            <a:spLocks noGrp="1"/>
          </p:cNvSpPr>
          <p:nvPr>
            <p:ph type="title"/>
          </p:nvPr>
        </p:nvSpPr>
        <p:spPr/>
        <p:txBody>
          <a:bodyPr/>
          <a:lstStyle/>
          <a:p>
            <a:r>
              <a:rPr lang="en-US" dirty="0">
                <a:cs typeface="Arial"/>
              </a:rPr>
              <a:t>Starter: Discuss homework </a:t>
            </a:r>
            <a:endParaRPr lang="en-US" dirty="0"/>
          </a:p>
        </p:txBody>
      </p:sp>
      <p:sp>
        <p:nvSpPr>
          <p:cNvPr id="4" name="Text Placeholder 3">
            <a:extLst>
              <a:ext uri="{FF2B5EF4-FFF2-40B4-BE49-F238E27FC236}">
                <a16:creationId xmlns:a16="http://schemas.microsoft.com/office/drawing/2014/main" id="{C77E06DB-FF28-CEDA-E05C-9B4BC14B2C26}"/>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US" dirty="0">
                <a:cs typeface="Arial"/>
              </a:rPr>
              <a:t>What MBP company did you research?</a:t>
            </a:r>
          </a:p>
          <a:p>
            <a:pPr marL="457200" indent="-457200">
              <a:buFont typeface="+mj-lt"/>
              <a:buAutoNum type="arabicPeriod"/>
            </a:pPr>
            <a:r>
              <a:rPr lang="en-US" dirty="0">
                <a:cs typeface="Arial"/>
              </a:rPr>
              <a:t>Did you find anything out about ethics on the company website?</a:t>
            </a:r>
          </a:p>
          <a:p>
            <a:pPr marL="457200" indent="-457200">
              <a:buFont typeface="+mj-lt"/>
              <a:buAutoNum type="arabicPeriod"/>
            </a:pPr>
            <a:endParaRPr lang="en-US" dirty="0">
              <a:cs typeface="Arial"/>
            </a:endParaRP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2B579940-0878-45FD-52FB-80C04E289A11}"/>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514A8C68-60DA-8A3B-9E88-B46A5781F516}"/>
              </a:ext>
            </a:extLst>
          </p:cNvPr>
          <p:cNvSpPr>
            <a:spLocks noGrp="1"/>
          </p:cNvSpPr>
          <p:nvPr>
            <p:ph type="sldNum" sz="quarter" idx="11"/>
          </p:nvPr>
        </p:nvSpPr>
        <p:spPr/>
        <p:txBody>
          <a:bodyPr/>
          <a:lstStyle/>
          <a:p>
            <a:fld id="{DA2C159E-F13C-4A85-9A41-E7669D3E0D70}" type="slidenum">
              <a:rPr lang="en-GB" smtClean="0"/>
              <a:pPr/>
              <a:t>33</a:t>
            </a:fld>
            <a:endParaRPr lang="en-GB"/>
          </a:p>
        </p:txBody>
      </p:sp>
    </p:spTree>
    <p:extLst>
      <p:ext uri="{BB962C8B-B14F-4D97-AF65-F5344CB8AC3E}">
        <p14:creationId xmlns:p14="http://schemas.microsoft.com/office/powerpoint/2010/main" val="2400443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2C79C-13F5-D15F-DDD0-DB3DCBA624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949DEE-9D67-19D1-5706-C3C2DF31F51F}"/>
              </a:ext>
            </a:extLst>
          </p:cNvPr>
          <p:cNvSpPr>
            <a:spLocks noGrp="1"/>
          </p:cNvSpPr>
          <p:nvPr>
            <p:ph type="title"/>
          </p:nvPr>
        </p:nvSpPr>
        <p:spPr/>
        <p:txBody>
          <a:bodyPr/>
          <a:lstStyle/>
          <a:p>
            <a:r>
              <a:rPr lang="en-GB"/>
              <a:t>Ethical practice</a:t>
            </a:r>
            <a:endParaRPr lang="en-GB">
              <a:cs typeface="Arial"/>
            </a:endParaRPr>
          </a:p>
        </p:txBody>
      </p:sp>
      <p:sp>
        <p:nvSpPr>
          <p:cNvPr id="4" name="Text Placeholder 3">
            <a:extLst>
              <a:ext uri="{FF2B5EF4-FFF2-40B4-BE49-F238E27FC236}">
                <a16:creationId xmlns:a16="http://schemas.microsoft.com/office/drawing/2014/main" id="{E7C1EB7F-D1ED-895E-76EF-72193FC2B50B}"/>
              </a:ext>
            </a:extLst>
          </p:cNvPr>
          <p:cNvSpPr>
            <a:spLocks noGrp="1"/>
          </p:cNvSpPr>
          <p:nvPr>
            <p:ph type="body" sz="quarter" idx="12"/>
          </p:nvPr>
        </p:nvSpPr>
        <p:spPr/>
        <p:txBody>
          <a:bodyPr vert="horz" lIns="0" tIns="0" rIns="0" bIns="0" rtlCol="0" anchor="t">
            <a:noAutofit/>
          </a:bodyPr>
          <a:lstStyle/>
          <a:p>
            <a:pPr lvl="1">
              <a:lnSpc>
                <a:spcPct val="100000"/>
              </a:lnSpc>
            </a:pPr>
            <a:r>
              <a:rPr lang="en-GB" dirty="0"/>
              <a:t>Ethical practice in MBP </a:t>
            </a:r>
            <a:r>
              <a:rPr lang="en-GB" b="0" i="0" u="none" strike="noStrike" dirty="0">
                <a:effectLst/>
              </a:rPr>
              <a:t>includes issues such as impartiality, objectivity, balance, bias, privacy and the public interest. </a:t>
            </a:r>
            <a:endParaRPr lang="en-GB" b="0" i="0" u="none" strike="noStrike" dirty="0">
              <a:effectLst/>
              <a:cs typeface="Arial"/>
            </a:endParaRPr>
          </a:p>
          <a:p>
            <a:pPr lvl="1">
              <a:lnSpc>
                <a:spcPct val="100000"/>
              </a:lnSpc>
            </a:pPr>
            <a:r>
              <a:rPr lang="en-GB" dirty="0"/>
              <a:t>MBP organisations</a:t>
            </a:r>
            <a:r>
              <a:rPr lang="en-GB" b="0" i="0" u="none" strike="noStrike" dirty="0">
                <a:effectLst/>
              </a:rPr>
              <a:t> must strive to provide truthful and balanced information while avoiding harm to individuals and communities.</a:t>
            </a:r>
            <a:endParaRPr lang="en-GB" b="0" i="0" u="none" strike="noStrike" dirty="0">
              <a:effectLst/>
              <a:cs typeface="Arial"/>
            </a:endParaRPr>
          </a:p>
          <a:p>
            <a:pPr lvl="1">
              <a:lnSpc>
                <a:spcPct val="100000"/>
              </a:lnSpc>
            </a:pPr>
            <a:r>
              <a:rPr lang="en-GB" dirty="0">
                <a:cs typeface="Arial"/>
              </a:rPr>
              <a:t>Ethical practice also covers </a:t>
            </a:r>
            <a:r>
              <a:rPr lang="en-GB" dirty="0">
                <a:solidFill>
                  <a:srgbClr val="040C28"/>
                </a:solidFill>
              </a:rPr>
              <a:t>ensuring</a:t>
            </a:r>
            <a:r>
              <a:rPr lang="en-GB" b="0" i="0" u="none" strike="noStrike" dirty="0">
                <a:solidFill>
                  <a:srgbClr val="040C28"/>
                </a:solidFill>
                <a:effectLst/>
              </a:rPr>
              <a:t> workers are paid fairly, work in safe conditions and are treated with dignity and respect.</a:t>
            </a:r>
            <a:endParaRPr lang="en-GB" b="0" i="0" u="none" strike="noStrike" dirty="0">
              <a:solidFill>
                <a:srgbClr val="040C28"/>
              </a:solidFill>
              <a:effectLst/>
              <a:cs typeface="Arial"/>
            </a:endParaRPr>
          </a:p>
          <a:p>
            <a:endParaRPr lang="en-GB" dirty="0">
              <a:solidFill>
                <a:srgbClr val="040C28"/>
              </a:solidFill>
              <a:cs typeface="Arial"/>
            </a:endParaRPr>
          </a:p>
        </p:txBody>
      </p:sp>
      <p:sp>
        <p:nvSpPr>
          <p:cNvPr id="5" name="Footer Placeholder 4">
            <a:extLst>
              <a:ext uri="{FF2B5EF4-FFF2-40B4-BE49-F238E27FC236}">
                <a16:creationId xmlns:a16="http://schemas.microsoft.com/office/drawing/2014/main" id="{7810C856-8764-E710-2BD1-5B704A566E16}"/>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324D5E5D-1876-3BCB-33C6-E334CF0E8C43}"/>
              </a:ext>
            </a:extLst>
          </p:cNvPr>
          <p:cNvSpPr>
            <a:spLocks noGrp="1"/>
          </p:cNvSpPr>
          <p:nvPr>
            <p:ph type="sldNum" sz="quarter" idx="11"/>
          </p:nvPr>
        </p:nvSpPr>
        <p:spPr/>
        <p:txBody>
          <a:bodyPr/>
          <a:lstStyle/>
          <a:p>
            <a:fld id="{DA2C159E-F13C-4A85-9A41-E7669D3E0D70}" type="slidenum">
              <a:rPr lang="en-GB" smtClean="0"/>
              <a:pPr/>
              <a:t>34</a:t>
            </a:fld>
            <a:endParaRPr lang="en-GB"/>
          </a:p>
        </p:txBody>
      </p:sp>
    </p:spTree>
    <p:extLst>
      <p:ext uri="{BB962C8B-B14F-4D97-AF65-F5344CB8AC3E}">
        <p14:creationId xmlns:p14="http://schemas.microsoft.com/office/powerpoint/2010/main" val="3096451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9CEDC-EA31-22D2-6621-2E4EFC5443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345722-C0EC-EEDD-A1DE-717B1A04414E}"/>
              </a:ext>
            </a:extLst>
          </p:cNvPr>
          <p:cNvSpPr>
            <a:spLocks noGrp="1"/>
          </p:cNvSpPr>
          <p:nvPr>
            <p:ph type="title"/>
          </p:nvPr>
        </p:nvSpPr>
        <p:spPr/>
        <p:txBody>
          <a:bodyPr/>
          <a:lstStyle/>
          <a:p>
            <a:r>
              <a:rPr lang="en-GB">
                <a:cs typeface="Arial"/>
              </a:rPr>
              <a:t>Protection of vulnerable people</a:t>
            </a:r>
          </a:p>
        </p:txBody>
      </p:sp>
      <p:sp>
        <p:nvSpPr>
          <p:cNvPr id="4" name="Text Placeholder 3">
            <a:extLst>
              <a:ext uri="{FF2B5EF4-FFF2-40B4-BE49-F238E27FC236}">
                <a16:creationId xmlns:a16="http://schemas.microsoft.com/office/drawing/2014/main" id="{768F86C2-00BA-1879-E531-2CA34154FC99}"/>
              </a:ext>
            </a:extLst>
          </p:cNvPr>
          <p:cNvSpPr>
            <a:spLocks noGrp="1"/>
          </p:cNvSpPr>
          <p:nvPr>
            <p:ph type="body" sz="quarter" idx="12"/>
          </p:nvPr>
        </p:nvSpPr>
        <p:spPr>
          <a:xfrm>
            <a:off x="232950" y="922106"/>
            <a:ext cx="7667625" cy="3716396"/>
          </a:xfrm>
        </p:spPr>
        <p:txBody>
          <a:bodyPr vert="horz" lIns="0" tIns="0" rIns="0" bIns="0" rtlCol="0" anchor="t">
            <a:noAutofit/>
          </a:bodyPr>
          <a:lstStyle/>
          <a:p>
            <a:pPr lvl="1">
              <a:lnSpc>
                <a:spcPct val="100000"/>
              </a:lnSpc>
            </a:pPr>
            <a:r>
              <a:rPr lang="en-GB" dirty="0">
                <a:ea typeface="+mn-lt"/>
                <a:cs typeface="+mn-lt"/>
              </a:rPr>
              <a:t>A contributor/contestant due care risk assessment is required to avoid any significant harm from participating in activities. </a:t>
            </a:r>
          </a:p>
          <a:p>
            <a:pPr lvl="1">
              <a:lnSpc>
                <a:spcPct val="100000"/>
              </a:lnSpc>
            </a:pPr>
            <a:r>
              <a:rPr lang="en-GB" dirty="0">
                <a:ea typeface="+mn-lt"/>
                <a:cs typeface="+mn-lt"/>
              </a:rPr>
              <a:t>Informed consent must take measures to protect vulnerable people. </a:t>
            </a:r>
          </a:p>
          <a:p>
            <a:pPr lvl="1">
              <a:lnSpc>
                <a:spcPct val="100000"/>
              </a:lnSpc>
            </a:pPr>
            <a:r>
              <a:rPr lang="en-GB" dirty="0">
                <a:cs typeface="Arial"/>
              </a:rPr>
              <a:t>Adverts need to be legal, decent, honest and truthful to protect vulnerable people. </a:t>
            </a:r>
          </a:p>
          <a:p>
            <a:pPr lvl="1">
              <a:lnSpc>
                <a:spcPct val="100000"/>
              </a:lnSpc>
            </a:pPr>
            <a:r>
              <a:rPr lang="en-GB" dirty="0">
                <a:cs typeface="Arial"/>
              </a:rPr>
              <a:t>The wider implications must be considered, such as impact of participation on others and the medical and psychological wellbeing of an individual. </a:t>
            </a:r>
          </a:p>
          <a:p>
            <a:endParaRPr lang="en-GB" dirty="0">
              <a:cs typeface="Arial"/>
            </a:endParaRPr>
          </a:p>
        </p:txBody>
      </p:sp>
      <p:sp>
        <p:nvSpPr>
          <p:cNvPr id="5" name="Footer Placeholder 4">
            <a:extLst>
              <a:ext uri="{FF2B5EF4-FFF2-40B4-BE49-F238E27FC236}">
                <a16:creationId xmlns:a16="http://schemas.microsoft.com/office/drawing/2014/main" id="{D98737BA-A846-A64D-D9B1-6B1E3067D93F}"/>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6EFB9FF0-520F-BC08-9CD2-FFBA14BC4387}"/>
              </a:ext>
            </a:extLst>
          </p:cNvPr>
          <p:cNvSpPr>
            <a:spLocks noGrp="1"/>
          </p:cNvSpPr>
          <p:nvPr>
            <p:ph type="sldNum" sz="quarter" idx="11"/>
          </p:nvPr>
        </p:nvSpPr>
        <p:spPr/>
        <p:txBody>
          <a:bodyPr/>
          <a:lstStyle/>
          <a:p>
            <a:fld id="{DA2C159E-F13C-4A85-9A41-E7669D3E0D70}" type="slidenum">
              <a:rPr lang="en-GB" smtClean="0"/>
              <a:pPr/>
              <a:t>35</a:t>
            </a:fld>
            <a:endParaRPr lang="en-GB"/>
          </a:p>
        </p:txBody>
      </p:sp>
    </p:spTree>
    <p:extLst>
      <p:ext uri="{BB962C8B-B14F-4D97-AF65-F5344CB8AC3E}">
        <p14:creationId xmlns:p14="http://schemas.microsoft.com/office/powerpoint/2010/main" val="4075785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BACFA-E728-65FC-46CE-71D3BF1506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24657D-06BE-D1F7-BBF2-88CFF3213B48}"/>
              </a:ext>
            </a:extLst>
          </p:cNvPr>
          <p:cNvSpPr>
            <a:spLocks noGrp="1"/>
          </p:cNvSpPr>
          <p:nvPr>
            <p:ph type="title"/>
          </p:nvPr>
        </p:nvSpPr>
        <p:spPr/>
        <p:txBody>
          <a:bodyPr>
            <a:normAutofit fontScale="90000"/>
          </a:bodyPr>
          <a:lstStyle/>
          <a:p>
            <a:r>
              <a:rPr lang="en-GB" dirty="0">
                <a:cs typeface="Arial"/>
              </a:rPr>
              <a:t>Ethical core principles: Decision-making</a:t>
            </a:r>
            <a:endParaRPr lang="en-US" dirty="0"/>
          </a:p>
        </p:txBody>
      </p:sp>
      <p:sp>
        <p:nvSpPr>
          <p:cNvPr id="4" name="Text Placeholder 3">
            <a:extLst>
              <a:ext uri="{FF2B5EF4-FFF2-40B4-BE49-F238E27FC236}">
                <a16:creationId xmlns:a16="http://schemas.microsoft.com/office/drawing/2014/main" id="{1A1A8FC1-8B22-3999-FB0A-0B111468A218}"/>
              </a:ext>
            </a:extLst>
          </p:cNvPr>
          <p:cNvSpPr>
            <a:spLocks noGrp="1"/>
          </p:cNvSpPr>
          <p:nvPr>
            <p:ph type="body" sz="quarter" idx="12"/>
          </p:nvPr>
        </p:nvSpPr>
        <p:spPr>
          <a:xfrm>
            <a:off x="234000" y="789709"/>
            <a:ext cx="7667625" cy="3798265"/>
          </a:xfrm>
        </p:spPr>
        <p:txBody>
          <a:bodyPr vert="horz" lIns="0" tIns="0" rIns="0" bIns="0" rtlCol="0" anchor="t">
            <a:noAutofit/>
          </a:bodyPr>
          <a:lstStyle/>
          <a:p>
            <a:pPr lvl="1">
              <a:lnSpc>
                <a:spcPct val="100000"/>
              </a:lnSpc>
            </a:pPr>
            <a:r>
              <a:rPr lang="en-GB" dirty="0">
                <a:effectLst/>
              </a:rPr>
              <a:t>Accuracy and </a:t>
            </a:r>
            <a:r>
              <a:rPr lang="en-GB" dirty="0"/>
              <a:t>t</a:t>
            </a:r>
            <a:r>
              <a:rPr lang="en-GB" dirty="0">
                <a:effectLst/>
              </a:rPr>
              <a:t>ruth:</a:t>
            </a:r>
            <a:r>
              <a:rPr lang="en-GB" dirty="0"/>
              <a:t> </a:t>
            </a:r>
            <a:r>
              <a:rPr lang="en-GB" dirty="0">
                <a:effectLst/>
              </a:rPr>
              <a:t>verify information, disclose conflicts of interest and correct errors promptly. </a:t>
            </a:r>
          </a:p>
          <a:p>
            <a:pPr lvl="1">
              <a:lnSpc>
                <a:spcPct val="100000"/>
              </a:lnSpc>
            </a:pPr>
            <a:r>
              <a:rPr lang="en-GB" dirty="0">
                <a:effectLst/>
              </a:rPr>
              <a:t>Fairness and balance:</a:t>
            </a:r>
            <a:r>
              <a:rPr lang="en-GB" dirty="0"/>
              <a:t> present</a:t>
            </a:r>
            <a:r>
              <a:rPr lang="en-GB" dirty="0">
                <a:effectLst/>
              </a:rPr>
              <a:t> diverse perspectives, avoid bias or stereotypes. </a:t>
            </a:r>
          </a:p>
          <a:p>
            <a:pPr lvl="1">
              <a:lnSpc>
                <a:spcPct val="100000"/>
              </a:lnSpc>
            </a:pPr>
            <a:r>
              <a:rPr lang="en-GB" dirty="0">
                <a:effectLst/>
              </a:rPr>
              <a:t>Respect for privacy and dignity:</a:t>
            </a:r>
            <a:r>
              <a:rPr lang="en-GB" dirty="0"/>
              <a:t> protect </a:t>
            </a:r>
            <a:r>
              <a:rPr lang="en-GB" dirty="0">
                <a:effectLst/>
              </a:rPr>
              <a:t>the privacy of subjects and avoid exploitation or sensationalism. </a:t>
            </a:r>
          </a:p>
          <a:p>
            <a:pPr lvl="1">
              <a:lnSpc>
                <a:spcPct val="100000"/>
              </a:lnSpc>
            </a:pPr>
            <a:r>
              <a:rPr lang="en-GB" dirty="0">
                <a:effectLst/>
              </a:rPr>
              <a:t>Transparency and accountability:</a:t>
            </a:r>
            <a:r>
              <a:rPr lang="en-GB" dirty="0"/>
              <a:t> b</a:t>
            </a:r>
            <a:r>
              <a:rPr lang="en-GB" dirty="0">
                <a:effectLst/>
              </a:rPr>
              <a:t>eing open about sources</a:t>
            </a:r>
            <a:r>
              <a:rPr lang="en-GB" dirty="0"/>
              <a:t> and</a:t>
            </a:r>
            <a:r>
              <a:rPr lang="en-GB" dirty="0">
                <a:effectLst/>
              </a:rPr>
              <a:t> motives. </a:t>
            </a:r>
          </a:p>
          <a:p>
            <a:pPr lvl="1">
              <a:lnSpc>
                <a:spcPct val="100000"/>
              </a:lnSpc>
            </a:pPr>
            <a:r>
              <a:rPr lang="en-GB" dirty="0">
                <a:effectLst/>
              </a:rPr>
              <a:t>Inclusivity and representation: </a:t>
            </a:r>
            <a:r>
              <a:rPr lang="en-GB" dirty="0"/>
              <a:t>strive for </a:t>
            </a:r>
            <a:r>
              <a:rPr lang="en-GB" dirty="0">
                <a:effectLst/>
              </a:rPr>
              <a:t>diverse perspectives and equitable hiring practices. </a:t>
            </a:r>
          </a:p>
          <a:p>
            <a:br>
              <a:rPr lang="en-GB" dirty="0"/>
            </a:br>
            <a:endParaRPr lang="en-GB" dirty="0">
              <a:cs typeface="Arial"/>
            </a:endParaRPr>
          </a:p>
        </p:txBody>
      </p:sp>
      <p:sp>
        <p:nvSpPr>
          <p:cNvPr id="5" name="Footer Placeholder 4">
            <a:extLst>
              <a:ext uri="{FF2B5EF4-FFF2-40B4-BE49-F238E27FC236}">
                <a16:creationId xmlns:a16="http://schemas.microsoft.com/office/drawing/2014/main" id="{8C792AAD-FB18-7D92-ACE3-46CBBAB15269}"/>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0E8A4C84-AB1C-6DBD-DD6A-1BC6C8D65798}"/>
              </a:ext>
            </a:extLst>
          </p:cNvPr>
          <p:cNvSpPr>
            <a:spLocks noGrp="1"/>
          </p:cNvSpPr>
          <p:nvPr>
            <p:ph type="sldNum" sz="quarter" idx="11"/>
          </p:nvPr>
        </p:nvSpPr>
        <p:spPr/>
        <p:txBody>
          <a:bodyPr/>
          <a:lstStyle/>
          <a:p>
            <a:fld id="{DA2C159E-F13C-4A85-9A41-E7669D3E0D70}" type="slidenum">
              <a:rPr lang="en-GB" smtClean="0"/>
              <a:pPr/>
              <a:t>36</a:t>
            </a:fld>
            <a:endParaRPr lang="en-GB"/>
          </a:p>
        </p:txBody>
      </p:sp>
    </p:spTree>
    <p:extLst>
      <p:ext uri="{BB962C8B-B14F-4D97-AF65-F5344CB8AC3E}">
        <p14:creationId xmlns:p14="http://schemas.microsoft.com/office/powerpoint/2010/main" val="612096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5F1C0-3C25-D6D9-02C2-721BD1C622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A692B1-273C-8DE2-E4DF-809860BAAF3B}"/>
              </a:ext>
            </a:extLst>
          </p:cNvPr>
          <p:cNvSpPr>
            <a:spLocks noGrp="1"/>
          </p:cNvSpPr>
          <p:nvPr>
            <p:ph type="title"/>
          </p:nvPr>
        </p:nvSpPr>
        <p:spPr>
          <a:xfrm>
            <a:off x="232950" y="249900"/>
            <a:ext cx="8437563" cy="1099506"/>
          </a:xfrm>
        </p:spPr>
        <p:txBody>
          <a:bodyPr>
            <a:normAutofit fontScale="90000"/>
          </a:bodyPr>
          <a:lstStyle/>
          <a:p>
            <a:r>
              <a:rPr lang="en-GB" dirty="0">
                <a:cs typeface="Arial"/>
              </a:rPr>
              <a:t>Ethical core principles: Production operations</a:t>
            </a:r>
            <a:br>
              <a:rPr lang="en-GB" dirty="0">
                <a:cs typeface="Arial"/>
              </a:rPr>
            </a:br>
            <a:endParaRPr lang="en-US" dirty="0"/>
          </a:p>
        </p:txBody>
      </p:sp>
      <p:sp>
        <p:nvSpPr>
          <p:cNvPr id="4" name="Text Placeholder 3">
            <a:extLst>
              <a:ext uri="{FF2B5EF4-FFF2-40B4-BE49-F238E27FC236}">
                <a16:creationId xmlns:a16="http://schemas.microsoft.com/office/drawing/2014/main" id="{F4167843-C167-25B4-2356-BF24ECA968A0}"/>
              </a:ext>
            </a:extLst>
          </p:cNvPr>
          <p:cNvSpPr>
            <a:spLocks noGrp="1"/>
          </p:cNvSpPr>
          <p:nvPr>
            <p:ph type="body" sz="quarter" idx="12"/>
          </p:nvPr>
        </p:nvSpPr>
        <p:spPr>
          <a:xfrm>
            <a:off x="243375" y="1349406"/>
            <a:ext cx="7667625" cy="3499220"/>
          </a:xfrm>
        </p:spPr>
        <p:txBody>
          <a:bodyPr vert="horz" lIns="0" tIns="0" rIns="0" bIns="0" rtlCol="0" anchor="t">
            <a:noAutofit/>
          </a:bodyPr>
          <a:lstStyle/>
          <a:p>
            <a:pPr lvl="1">
              <a:lnSpc>
                <a:spcPct val="100000"/>
              </a:lnSpc>
            </a:pPr>
            <a:r>
              <a:rPr lang="en-GB" dirty="0">
                <a:ea typeface="+mn-lt"/>
                <a:cs typeface="+mn-lt"/>
              </a:rPr>
              <a:t>Ethical production practices ensure that workers are paid fairly, work in safe conditions and are treated with dignity and respect. </a:t>
            </a:r>
          </a:p>
          <a:p>
            <a:pPr lvl="1">
              <a:lnSpc>
                <a:spcPct val="100000"/>
              </a:lnSpc>
            </a:pPr>
            <a:r>
              <a:rPr lang="en-GB" dirty="0">
                <a:ea typeface="+mn-lt"/>
                <a:cs typeface="+mn-lt"/>
              </a:rPr>
              <a:t>Ethical production also involves the responsible portrayal of subjects and topics, ensuring content does not perpetuate stereotypes or harm communities.</a:t>
            </a:r>
            <a:endParaRPr lang="en-GB" dirty="0">
              <a:cs typeface="Arial"/>
            </a:endParaRPr>
          </a:p>
        </p:txBody>
      </p:sp>
      <p:sp>
        <p:nvSpPr>
          <p:cNvPr id="5" name="Footer Placeholder 4">
            <a:extLst>
              <a:ext uri="{FF2B5EF4-FFF2-40B4-BE49-F238E27FC236}">
                <a16:creationId xmlns:a16="http://schemas.microsoft.com/office/drawing/2014/main" id="{146DC419-C2D3-FC9C-9EDA-0E546B9540AF}"/>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FC529CDB-FDBA-6F9C-6640-A15088B199E6}"/>
              </a:ext>
            </a:extLst>
          </p:cNvPr>
          <p:cNvSpPr>
            <a:spLocks noGrp="1"/>
          </p:cNvSpPr>
          <p:nvPr>
            <p:ph type="sldNum" sz="quarter" idx="11"/>
          </p:nvPr>
        </p:nvSpPr>
        <p:spPr/>
        <p:txBody>
          <a:bodyPr/>
          <a:lstStyle/>
          <a:p>
            <a:fld id="{DA2C159E-F13C-4A85-9A41-E7669D3E0D70}" type="slidenum">
              <a:rPr lang="en-GB" smtClean="0"/>
              <a:pPr/>
              <a:t>37</a:t>
            </a:fld>
            <a:endParaRPr lang="en-GB"/>
          </a:p>
        </p:txBody>
      </p:sp>
    </p:spTree>
    <p:extLst>
      <p:ext uri="{BB962C8B-B14F-4D97-AF65-F5344CB8AC3E}">
        <p14:creationId xmlns:p14="http://schemas.microsoft.com/office/powerpoint/2010/main" val="2645761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0C757-07CB-1B6B-202A-890A5F2123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598DE8-9ABA-13E5-0A54-0BFB652B4D08}"/>
              </a:ext>
            </a:extLst>
          </p:cNvPr>
          <p:cNvSpPr>
            <a:spLocks noGrp="1"/>
          </p:cNvSpPr>
          <p:nvPr>
            <p:ph type="title"/>
          </p:nvPr>
        </p:nvSpPr>
        <p:spPr>
          <a:xfrm>
            <a:off x="232950" y="249900"/>
            <a:ext cx="8437563" cy="1312570"/>
          </a:xfrm>
        </p:spPr>
        <p:txBody>
          <a:bodyPr>
            <a:normAutofit fontScale="90000"/>
          </a:bodyPr>
          <a:lstStyle/>
          <a:p>
            <a:r>
              <a:rPr lang="en-GB" dirty="0">
                <a:cs typeface="Arial"/>
              </a:rPr>
              <a:t>Ethical core principles: Corporate social responsibility</a:t>
            </a:r>
            <a:br>
              <a:rPr lang="en-GB" dirty="0">
                <a:cs typeface="Arial"/>
              </a:rPr>
            </a:br>
            <a:endParaRPr lang="en-US" dirty="0"/>
          </a:p>
        </p:txBody>
      </p:sp>
      <p:sp>
        <p:nvSpPr>
          <p:cNvPr id="4" name="Text Placeholder 3">
            <a:extLst>
              <a:ext uri="{FF2B5EF4-FFF2-40B4-BE49-F238E27FC236}">
                <a16:creationId xmlns:a16="http://schemas.microsoft.com/office/drawing/2014/main" id="{C2D55167-C361-A199-DDF9-85C4B35533A7}"/>
              </a:ext>
            </a:extLst>
          </p:cNvPr>
          <p:cNvSpPr>
            <a:spLocks noGrp="1"/>
          </p:cNvSpPr>
          <p:nvPr>
            <p:ph type="body" sz="quarter" idx="12"/>
          </p:nvPr>
        </p:nvSpPr>
        <p:spPr>
          <a:xfrm>
            <a:off x="232950" y="1302611"/>
            <a:ext cx="7667625" cy="3601574"/>
          </a:xfrm>
        </p:spPr>
        <p:txBody>
          <a:bodyPr vert="horz" lIns="0" tIns="0" rIns="0" bIns="0" rtlCol="0" anchor="t">
            <a:noAutofit/>
          </a:bodyPr>
          <a:lstStyle/>
          <a:p>
            <a:pPr lvl="1"/>
            <a:r>
              <a:rPr lang="en-GB" dirty="0">
                <a:solidFill>
                  <a:srgbClr val="1F1F1F"/>
                </a:solidFill>
                <a:ea typeface="+mn-lt"/>
                <a:cs typeface="+mn-lt"/>
              </a:rPr>
              <a:t>Corporate social responsibility </a:t>
            </a:r>
            <a:r>
              <a:rPr lang="en-GB" dirty="0">
                <a:cs typeface="Arial"/>
              </a:rPr>
              <a:t>(CSR)</a:t>
            </a:r>
            <a:r>
              <a:rPr lang="en-GB" dirty="0">
                <a:solidFill>
                  <a:srgbClr val="1F1F1F"/>
                </a:solidFill>
                <a:ea typeface="+mn-lt"/>
                <a:cs typeface="+mn-lt"/>
              </a:rPr>
              <a:t> is </a:t>
            </a:r>
            <a:r>
              <a:rPr lang="en-GB" dirty="0">
                <a:solidFill>
                  <a:srgbClr val="040C28"/>
                </a:solidFill>
                <a:ea typeface="+mn-lt"/>
                <a:cs typeface="+mn-lt"/>
              </a:rPr>
              <a:t>a business model by which companies make a concerted effort to operate in ways that enhance rather than degrade society and the environment</a:t>
            </a:r>
            <a:r>
              <a:rPr lang="en-GB" dirty="0">
                <a:solidFill>
                  <a:srgbClr val="1F1F1F"/>
                </a:solidFill>
                <a:ea typeface="+mn-lt"/>
                <a:cs typeface="+mn-lt"/>
              </a:rPr>
              <a:t>. </a:t>
            </a:r>
          </a:p>
          <a:p>
            <a:pPr lvl="1">
              <a:lnSpc>
                <a:spcPct val="100000"/>
              </a:lnSpc>
            </a:pPr>
            <a:r>
              <a:rPr lang="en-GB" dirty="0">
                <a:solidFill>
                  <a:srgbClr val="1F1F1F"/>
                </a:solidFill>
                <a:ea typeface="+mn-lt"/>
                <a:cs typeface="+mn-lt"/>
              </a:rPr>
              <a:t>CSR can help improve society and promote a positive brand image for companies.</a:t>
            </a:r>
            <a:endParaRPr lang="en-US" dirty="0">
              <a:cs typeface="Arial"/>
            </a:endParaRPr>
          </a:p>
        </p:txBody>
      </p:sp>
      <p:sp>
        <p:nvSpPr>
          <p:cNvPr id="5" name="Footer Placeholder 4">
            <a:extLst>
              <a:ext uri="{FF2B5EF4-FFF2-40B4-BE49-F238E27FC236}">
                <a16:creationId xmlns:a16="http://schemas.microsoft.com/office/drawing/2014/main" id="{A45C49DC-9CB3-797B-3E5A-F48839C1FA8A}"/>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4E064D57-FC3F-DACC-BCF5-18A75F91A490}"/>
              </a:ext>
            </a:extLst>
          </p:cNvPr>
          <p:cNvSpPr>
            <a:spLocks noGrp="1"/>
          </p:cNvSpPr>
          <p:nvPr>
            <p:ph type="sldNum" sz="quarter" idx="11"/>
          </p:nvPr>
        </p:nvSpPr>
        <p:spPr/>
        <p:txBody>
          <a:bodyPr/>
          <a:lstStyle/>
          <a:p>
            <a:fld id="{DA2C159E-F13C-4A85-9A41-E7669D3E0D70}" type="slidenum">
              <a:rPr lang="en-GB" smtClean="0"/>
              <a:pPr/>
              <a:t>38</a:t>
            </a:fld>
            <a:endParaRPr lang="en-GB"/>
          </a:p>
        </p:txBody>
      </p:sp>
    </p:spTree>
    <p:extLst>
      <p:ext uri="{BB962C8B-B14F-4D97-AF65-F5344CB8AC3E}">
        <p14:creationId xmlns:p14="http://schemas.microsoft.com/office/powerpoint/2010/main" val="4128131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E13B68-108E-000C-46B6-FE7760226D74}"/>
              </a:ext>
            </a:extLst>
          </p:cNvPr>
          <p:cNvSpPr>
            <a:spLocks noGrp="1"/>
          </p:cNvSpPr>
          <p:nvPr>
            <p:ph type="title"/>
          </p:nvPr>
        </p:nvSpPr>
        <p:spPr/>
        <p:txBody>
          <a:bodyPr>
            <a:normAutofit/>
          </a:bodyPr>
          <a:lstStyle/>
          <a:p>
            <a:r>
              <a:rPr lang="en-US" dirty="0">
                <a:cs typeface="Arial"/>
              </a:rPr>
              <a:t>Task: CSR case study</a:t>
            </a:r>
            <a:endParaRPr lang="en-US" dirty="0"/>
          </a:p>
        </p:txBody>
      </p:sp>
      <p:sp>
        <p:nvSpPr>
          <p:cNvPr id="4" name="Text Placeholder 3">
            <a:extLst>
              <a:ext uri="{FF2B5EF4-FFF2-40B4-BE49-F238E27FC236}">
                <a16:creationId xmlns:a16="http://schemas.microsoft.com/office/drawing/2014/main" id="{9F701427-D796-6B6F-05B2-9DAF31774FE5}"/>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US" dirty="0">
                <a:cs typeface="Arial"/>
              </a:rPr>
              <a:t>Individually, read the CSR case study. </a:t>
            </a:r>
          </a:p>
          <a:p>
            <a:pPr marL="457200" indent="-457200">
              <a:buFont typeface="+mj-lt"/>
              <a:buAutoNum type="arabicPeriod"/>
            </a:pPr>
            <a:r>
              <a:rPr lang="en-US" dirty="0">
                <a:cs typeface="Arial"/>
              </a:rPr>
              <a:t>In pairs, suggest how Telly Time can improve its CSR.</a:t>
            </a:r>
          </a:p>
        </p:txBody>
      </p:sp>
      <p:sp>
        <p:nvSpPr>
          <p:cNvPr id="5" name="Footer Placeholder 4">
            <a:extLst>
              <a:ext uri="{FF2B5EF4-FFF2-40B4-BE49-F238E27FC236}">
                <a16:creationId xmlns:a16="http://schemas.microsoft.com/office/drawing/2014/main" id="{45494864-4BD2-C3B9-C5A5-57D7DF08B29E}"/>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034F7A39-EDCD-1BBF-1A4B-C5E708A37BB8}"/>
              </a:ext>
            </a:extLst>
          </p:cNvPr>
          <p:cNvSpPr>
            <a:spLocks noGrp="1"/>
          </p:cNvSpPr>
          <p:nvPr>
            <p:ph type="sldNum" sz="quarter" idx="11"/>
          </p:nvPr>
        </p:nvSpPr>
        <p:spPr/>
        <p:txBody>
          <a:bodyPr/>
          <a:lstStyle/>
          <a:p>
            <a:fld id="{DA2C159E-F13C-4A85-9A41-E7669D3E0D70}" type="slidenum">
              <a:rPr lang="en-GB" smtClean="0"/>
              <a:pPr/>
              <a:t>39</a:t>
            </a:fld>
            <a:endParaRPr lang="en-GB"/>
          </a:p>
        </p:txBody>
      </p:sp>
    </p:spTree>
    <p:extLst>
      <p:ext uri="{BB962C8B-B14F-4D97-AF65-F5344CB8AC3E}">
        <p14:creationId xmlns:p14="http://schemas.microsoft.com/office/powerpoint/2010/main" val="419875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a:cs typeface="Arial"/>
              </a:rPr>
              <a:t>Workplace etiquette definition </a:t>
            </a:r>
            <a:endParaRPr lang="en-GB" sz="3600" dirty="0"/>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r>
              <a:rPr lang="en-GB" dirty="0"/>
              <a:t>A</a:t>
            </a:r>
            <a:r>
              <a:rPr lang="en-GB" b="1" dirty="0"/>
              <a:t> </a:t>
            </a:r>
            <a:r>
              <a:rPr lang="en-GB" dirty="0"/>
              <a:t>set of behaviours that help create a professional and respectful work environment. </a:t>
            </a:r>
          </a:p>
          <a:p>
            <a:endParaRPr lang="en-GB" dirty="0">
              <a:cs typeface="Arial"/>
            </a:endParaRPr>
          </a:p>
          <a:p>
            <a:endParaRPr lang="en-GB"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4</a:t>
            </a:fld>
            <a:endParaRPr lang="en-GB"/>
          </a:p>
        </p:txBody>
      </p:sp>
    </p:spTree>
    <p:extLst>
      <p:ext uri="{BB962C8B-B14F-4D97-AF65-F5344CB8AC3E}">
        <p14:creationId xmlns:p14="http://schemas.microsoft.com/office/powerpoint/2010/main" val="748388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B9F48-8ACA-5736-7BCD-4CB11BB7D493}"/>
              </a:ext>
            </a:extLst>
          </p:cNvPr>
          <p:cNvSpPr>
            <a:spLocks noGrp="1"/>
          </p:cNvSpPr>
          <p:nvPr>
            <p:ph type="title"/>
          </p:nvPr>
        </p:nvSpPr>
        <p:spPr/>
        <p:txBody>
          <a:bodyPr/>
          <a:lstStyle/>
          <a:p>
            <a:r>
              <a:rPr lang="en-GB"/>
              <a:t>Ethical sourcing of materials</a:t>
            </a:r>
            <a:endParaRPr lang="en-GB">
              <a:cs typeface="Arial"/>
            </a:endParaRPr>
          </a:p>
        </p:txBody>
      </p:sp>
      <p:sp>
        <p:nvSpPr>
          <p:cNvPr id="4" name="Text Placeholder 3">
            <a:extLst>
              <a:ext uri="{FF2B5EF4-FFF2-40B4-BE49-F238E27FC236}">
                <a16:creationId xmlns:a16="http://schemas.microsoft.com/office/drawing/2014/main" id="{3FA732BC-7F2C-C608-D509-DFF82F45D932}"/>
              </a:ext>
            </a:extLst>
          </p:cNvPr>
          <p:cNvSpPr>
            <a:spLocks noGrp="1"/>
          </p:cNvSpPr>
          <p:nvPr>
            <p:ph type="body" sz="quarter" idx="12"/>
          </p:nvPr>
        </p:nvSpPr>
        <p:spPr/>
        <p:txBody>
          <a:bodyPr vert="horz" lIns="0" tIns="0" rIns="0" bIns="0" rtlCol="0" anchor="t">
            <a:noAutofit/>
          </a:bodyPr>
          <a:lstStyle/>
          <a:p>
            <a:pPr lvl="1">
              <a:lnSpc>
                <a:spcPct val="100000"/>
              </a:lnSpc>
            </a:pPr>
            <a:r>
              <a:rPr lang="en-GB" dirty="0"/>
              <a:t>It means ensuring information is obtained in an open and honest manner – for example, if writing a newspaper article about an individual, information should not be obtained by deception.</a:t>
            </a:r>
          </a:p>
          <a:p>
            <a:pPr lvl="1">
              <a:lnSpc>
                <a:spcPct val="100000"/>
              </a:lnSpc>
            </a:pPr>
            <a:r>
              <a:rPr lang="en-GB" dirty="0"/>
              <a:t>It is not ethical journalism to use a ‘honey trap’.</a:t>
            </a:r>
          </a:p>
        </p:txBody>
      </p:sp>
      <p:sp>
        <p:nvSpPr>
          <p:cNvPr id="5" name="Footer Placeholder 4">
            <a:extLst>
              <a:ext uri="{FF2B5EF4-FFF2-40B4-BE49-F238E27FC236}">
                <a16:creationId xmlns:a16="http://schemas.microsoft.com/office/drawing/2014/main" id="{356EE69E-C45D-A4C7-03AC-8C2E8CF1DD21}"/>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E4418BF0-C568-1A17-7561-0AD1DD700C4C}"/>
              </a:ext>
            </a:extLst>
          </p:cNvPr>
          <p:cNvSpPr>
            <a:spLocks noGrp="1"/>
          </p:cNvSpPr>
          <p:nvPr>
            <p:ph type="sldNum" sz="quarter" idx="11"/>
          </p:nvPr>
        </p:nvSpPr>
        <p:spPr/>
        <p:txBody>
          <a:bodyPr/>
          <a:lstStyle/>
          <a:p>
            <a:fld id="{DA2C159E-F13C-4A85-9A41-E7669D3E0D70}" type="slidenum">
              <a:rPr lang="en-GB" smtClean="0"/>
              <a:pPr/>
              <a:t>40</a:t>
            </a:fld>
            <a:endParaRPr lang="en-GB"/>
          </a:p>
        </p:txBody>
      </p:sp>
    </p:spTree>
    <p:extLst>
      <p:ext uri="{BB962C8B-B14F-4D97-AF65-F5344CB8AC3E}">
        <p14:creationId xmlns:p14="http://schemas.microsoft.com/office/powerpoint/2010/main" val="3158326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E2CA9-23DE-9D9E-8C78-08AB721CEC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C9F6B3-497D-E813-E2DB-C496FE61F7DF}"/>
              </a:ext>
            </a:extLst>
          </p:cNvPr>
          <p:cNvSpPr>
            <a:spLocks noGrp="1"/>
          </p:cNvSpPr>
          <p:nvPr>
            <p:ph type="title"/>
          </p:nvPr>
        </p:nvSpPr>
        <p:spPr/>
        <p:txBody>
          <a:bodyPr/>
          <a:lstStyle/>
          <a:p>
            <a:r>
              <a:rPr lang="en-GB" dirty="0">
                <a:cs typeface="Arial"/>
              </a:rPr>
              <a:t>Talent/contributors support</a:t>
            </a:r>
          </a:p>
        </p:txBody>
      </p:sp>
      <p:sp>
        <p:nvSpPr>
          <p:cNvPr id="4" name="Text Placeholder 3">
            <a:extLst>
              <a:ext uri="{FF2B5EF4-FFF2-40B4-BE49-F238E27FC236}">
                <a16:creationId xmlns:a16="http://schemas.microsoft.com/office/drawing/2014/main" id="{2198F14E-130A-E0FC-EDA6-FA39944C4503}"/>
              </a:ext>
            </a:extLst>
          </p:cNvPr>
          <p:cNvSpPr>
            <a:spLocks noGrp="1"/>
          </p:cNvSpPr>
          <p:nvPr>
            <p:ph type="body" sz="quarter" idx="12"/>
          </p:nvPr>
        </p:nvSpPr>
        <p:spPr>
          <a:xfrm>
            <a:off x="232950" y="845084"/>
            <a:ext cx="7667625" cy="3601574"/>
          </a:xfrm>
        </p:spPr>
        <p:txBody>
          <a:bodyPr vert="horz" lIns="0" tIns="0" rIns="0" bIns="0" rtlCol="0" anchor="t">
            <a:noAutofit/>
          </a:bodyPr>
          <a:lstStyle/>
          <a:p>
            <a:pPr lvl="1">
              <a:lnSpc>
                <a:spcPct val="100000"/>
              </a:lnSpc>
            </a:pPr>
            <a:r>
              <a:rPr lang="en-GB" dirty="0">
                <a:cs typeface="Arial"/>
              </a:rPr>
              <a:t>Actors or creative artists must be acknowledged for their work and renumerated accordingly.</a:t>
            </a:r>
          </a:p>
          <a:p>
            <a:pPr lvl="1">
              <a:lnSpc>
                <a:spcPct val="100000"/>
              </a:lnSpc>
            </a:pPr>
            <a:r>
              <a:rPr lang="en-GB" dirty="0">
                <a:cs typeface="Arial"/>
              </a:rPr>
              <a:t>Artificial intelligence (AI) should not be allowed to copy work and distribute it without paying an actor or creative artist royalties.</a:t>
            </a:r>
          </a:p>
        </p:txBody>
      </p:sp>
      <p:sp>
        <p:nvSpPr>
          <p:cNvPr id="5" name="Footer Placeholder 4">
            <a:extLst>
              <a:ext uri="{FF2B5EF4-FFF2-40B4-BE49-F238E27FC236}">
                <a16:creationId xmlns:a16="http://schemas.microsoft.com/office/drawing/2014/main" id="{FCE133D7-101C-CEC1-0B86-4D32D7EE3AF1}"/>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9BE9ACC8-669F-2F1A-12F1-A0F552D221A6}"/>
              </a:ext>
            </a:extLst>
          </p:cNvPr>
          <p:cNvSpPr>
            <a:spLocks noGrp="1"/>
          </p:cNvSpPr>
          <p:nvPr>
            <p:ph type="sldNum" sz="quarter" idx="11"/>
          </p:nvPr>
        </p:nvSpPr>
        <p:spPr/>
        <p:txBody>
          <a:bodyPr/>
          <a:lstStyle/>
          <a:p>
            <a:fld id="{DA2C159E-F13C-4A85-9A41-E7669D3E0D70}" type="slidenum">
              <a:rPr lang="en-GB" smtClean="0"/>
              <a:pPr/>
              <a:t>41</a:t>
            </a:fld>
            <a:endParaRPr lang="en-GB"/>
          </a:p>
        </p:txBody>
      </p:sp>
    </p:spTree>
    <p:extLst>
      <p:ext uri="{BB962C8B-B14F-4D97-AF65-F5344CB8AC3E}">
        <p14:creationId xmlns:p14="http://schemas.microsoft.com/office/powerpoint/2010/main" val="2318841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280B9C-2FAD-4706-5959-153E5FE69C99}"/>
              </a:ext>
            </a:extLst>
          </p:cNvPr>
          <p:cNvSpPr>
            <a:spLocks noGrp="1"/>
          </p:cNvSpPr>
          <p:nvPr>
            <p:ph type="title"/>
          </p:nvPr>
        </p:nvSpPr>
        <p:spPr/>
        <p:txBody>
          <a:bodyPr/>
          <a:lstStyle/>
          <a:p>
            <a:r>
              <a:rPr lang="en-US" dirty="0"/>
              <a:t>Task: AI debate </a:t>
            </a:r>
          </a:p>
        </p:txBody>
      </p:sp>
      <p:sp>
        <p:nvSpPr>
          <p:cNvPr id="4" name="Text Placeholder 3">
            <a:extLst>
              <a:ext uri="{FF2B5EF4-FFF2-40B4-BE49-F238E27FC236}">
                <a16:creationId xmlns:a16="http://schemas.microsoft.com/office/drawing/2014/main" id="{6D4922D8-7B4C-CC35-F7FD-D403B7B4431B}"/>
              </a:ext>
            </a:extLst>
          </p:cNvPr>
          <p:cNvSpPr>
            <a:spLocks noGrp="1"/>
          </p:cNvSpPr>
          <p:nvPr>
            <p:ph type="body" sz="quarter" idx="12"/>
          </p:nvPr>
        </p:nvSpPr>
        <p:spPr/>
        <p:txBody>
          <a:bodyPr/>
          <a:lstStyle/>
          <a:p>
            <a:r>
              <a:rPr lang="en-US">
                <a:cs typeface="Arial"/>
              </a:rPr>
              <a:t>Is the use of AI in the media industry ethical? </a:t>
            </a:r>
            <a:endParaRPr lang="en-US"/>
          </a:p>
        </p:txBody>
      </p:sp>
      <p:sp>
        <p:nvSpPr>
          <p:cNvPr id="5" name="Footer Placeholder 4">
            <a:extLst>
              <a:ext uri="{FF2B5EF4-FFF2-40B4-BE49-F238E27FC236}">
                <a16:creationId xmlns:a16="http://schemas.microsoft.com/office/drawing/2014/main" id="{8B5867E5-D6E6-8587-0A10-8B4D2D836002}"/>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AF4D2C23-09B9-DC1C-91DC-02E98ADDBF6D}"/>
              </a:ext>
            </a:extLst>
          </p:cNvPr>
          <p:cNvSpPr>
            <a:spLocks noGrp="1"/>
          </p:cNvSpPr>
          <p:nvPr>
            <p:ph type="sldNum" sz="quarter" idx="11"/>
          </p:nvPr>
        </p:nvSpPr>
        <p:spPr/>
        <p:txBody>
          <a:bodyPr/>
          <a:lstStyle/>
          <a:p>
            <a:fld id="{DA2C159E-F13C-4A85-9A41-E7669D3E0D70}" type="slidenum">
              <a:rPr lang="en-GB" smtClean="0"/>
              <a:pPr/>
              <a:t>42</a:t>
            </a:fld>
            <a:endParaRPr lang="en-GB"/>
          </a:p>
        </p:txBody>
      </p:sp>
    </p:spTree>
    <p:extLst>
      <p:ext uri="{BB962C8B-B14F-4D97-AF65-F5344CB8AC3E}">
        <p14:creationId xmlns:p14="http://schemas.microsoft.com/office/powerpoint/2010/main" val="4162902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E67F86-317D-C734-D103-0BCD99A47635}"/>
              </a:ext>
            </a:extLst>
          </p:cNvPr>
          <p:cNvSpPr>
            <a:spLocks noGrp="1"/>
          </p:cNvSpPr>
          <p:nvPr>
            <p:ph type="title"/>
          </p:nvPr>
        </p:nvSpPr>
        <p:spPr/>
        <p:txBody>
          <a:bodyPr/>
          <a:lstStyle/>
          <a:p>
            <a:r>
              <a:rPr lang="en-GB" dirty="0"/>
              <a:t>Exam-style question</a:t>
            </a:r>
          </a:p>
        </p:txBody>
      </p:sp>
      <p:sp>
        <p:nvSpPr>
          <p:cNvPr id="4" name="Text Placeholder 3">
            <a:extLst>
              <a:ext uri="{FF2B5EF4-FFF2-40B4-BE49-F238E27FC236}">
                <a16:creationId xmlns:a16="http://schemas.microsoft.com/office/drawing/2014/main" id="{A5AFBEA1-925F-69D3-AD1B-4FF441C6ACD6}"/>
              </a:ext>
            </a:extLst>
          </p:cNvPr>
          <p:cNvSpPr>
            <a:spLocks noGrp="1"/>
          </p:cNvSpPr>
          <p:nvPr>
            <p:ph type="body" sz="quarter" idx="12"/>
          </p:nvPr>
        </p:nvSpPr>
        <p:spPr/>
        <p:txBody>
          <a:bodyPr vert="horz" lIns="0" tIns="0" rIns="0" bIns="0" rtlCol="0" anchor="t">
            <a:noAutofit/>
          </a:bodyPr>
          <a:lstStyle/>
          <a:p>
            <a:r>
              <a:rPr lang="en-GB" dirty="0"/>
              <a:t>Explain why piracy is an ethical issue for film producers.  </a:t>
            </a:r>
            <a:endParaRPr lang="en-GB" dirty="0">
              <a:cs typeface="Arial"/>
            </a:endParaRPr>
          </a:p>
        </p:txBody>
      </p:sp>
      <p:sp>
        <p:nvSpPr>
          <p:cNvPr id="5" name="Footer Placeholder 4">
            <a:extLst>
              <a:ext uri="{FF2B5EF4-FFF2-40B4-BE49-F238E27FC236}">
                <a16:creationId xmlns:a16="http://schemas.microsoft.com/office/drawing/2014/main" id="{A96098A3-29B6-8286-24BB-FDE5F3F58DFF}"/>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44A66C25-047F-09E6-91A2-69306514883E}"/>
              </a:ext>
            </a:extLst>
          </p:cNvPr>
          <p:cNvSpPr>
            <a:spLocks noGrp="1"/>
          </p:cNvSpPr>
          <p:nvPr>
            <p:ph type="sldNum" sz="quarter" idx="11"/>
          </p:nvPr>
        </p:nvSpPr>
        <p:spPr/>
        <p:txBody>
          <a:bodyPr/>
          <a:lstStyle/>
          <a:p>
            <a:fld id="{DA2C159E-F13C-4A85-9A41-E7669D3E0D70}" type="slidenum">
              <a:rPr lang="en-GB" smtClean="0"/>
              <a:pPr/>
              <a:t>43</a:t>
            </a:fld>
            <a:endParaRPr lang="en-GB"/>
          </a:p>
        </p:txBody>
      </p:sp>
    </p:spTree>
    <p:extLst>
      <p:ext uri="{BB962C8B-B14F-4D97-AF65-F5344CB8AC3E}">
        <p14:creationId xmlns:p14="http://schemas.microsoft.com/office/powerpoint/2010/main" val="2592148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19231C-B375-4D70-164B-EF557F5D7750}"/>
              </a:ext>
            </a:extLst>
          </p:cNvPr>
          <p:cNvSpPr>
            <a:spLocks noGrp="1"/>
          </p:cNvSpPr>
          <p:nvPr>
            <p:ph type="title"/>
          </p:nvPr>
        </p:nvSpPr>
        <p:spPr/>
        <p:txBody>
          <a:bodyPr/>
          <a:lstStyle/>
          <a:p>
            <a:r>
              <a:rPr lang="en-GB" dirty="0"/>
              <a:t>Sample answer </a:t>
            </a:r>
          </a:p>
        </p:txBody>
      </p:sp>
      <p:sp>
        <p:nvSpPr>
          <p:cNvPr id="4" name="Text Placeholder 3">
            <a:extLst>
              <a:ext uri="{FF2B5EF4-FFF2-40B4-BE49-F238E27FC236}">
                <a16:creationId xmlns:a16="http://schemas.microsoft.com/office/drawing/2014/main" id="{A9F8E0B3-7839-61AC-151D-14FE387931C3}"/>
              </a:ext>
            </a:extLst>
          </p:cNvPr>
          <p:cNvSpPr>
            <a:spLocks noGrp="1"/>
          </p:cNvSpPr>
          <p:nvPr>
            <p:ph type="body" sz="quarter" idx="12"/>
          </p:nvPr>
        </p:nvSpPr>
        <p:spPr/>
        <p:txBody>
          <a:bodyPr vert="horz" lIns="0" tIns="0" rIns="0" bIns="0" rtlCol="0" anchor="t">
            <a:noAutofit/>
          </a:bodyPr>
          <a:lstStyle/>
          <a:p>
            <a:r>
              <a:rPr lang="en-GB" dirty="0"/>
              <a:t>Pi</a:t>
            </a:r>
            <a:r>
              <a:rPr lang="en-GB" b="0" i="0" u="none" strike="noStrike" dirty="0">
                <a:effectLst/>
              </a:rPr>
              <a:t>racy has a negative effect on the box office sales of films because the home viewing experience does not differ significantly from the cinema experience.</a:t>
            </a:r>
          </a:p>
          <a:p>
            <a:endParaRPr lang="en-GB" b="0" i="0" u="none" strike="noStrike" dirty="0">
              <a:effectLst/>
            </a:endParaRPr>
          </a:p>
          <a:p>
            <a:r>
              <a:rPr lang="en-GB" b="0" i="0" u="none" strike="noStrike" dirty="0">
                <a:effectLst/>
              </a:rPr>
              <a:t>Once the film is pirated, there is little incentive to pay to see the film</a:t>
            </a:r>
            <a:r>
              <a:rPr lang="en-GB" dirty="0"/>
              <a:t>,</a:t>
            </a:r>
            <a:r>
              <a:rPr lang="en-GB" b="0" i="0" u="none" strike="noStrike" dirty="0">
                <a:effectLst/>
              </a:rPr>
              <a:t> so </a:t>
            </a:r>
            <a:r>
              <a:rPr lang="en-GB" b="0" i="0" u="none" strike="noStrike" dirty="0">
                <a:effectLst/>
                <a:cs typeface="Arial"/>
              </a:rPr>
              <a:t>it robs the creators because it is reducing the revenue of their due income.</a:t>
            </a:r>
            <a:endParaRPr lang="en-GB" dirty="0">
              <a:cs typeface="Arial"/>
            </a:endParaRPr>
          </a:p>
          <a:p>
            <a:endParaRPr lang="en-GB" dirty="0"/>
          </a:p>
          <a:p>
            <a:endParaRPr lang="en-GB" dirty="0"/>
          </a:p>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B2073353-9B26-8A28-48C1-984429DB989C}"/>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48E32C6A-C856-1883-44AB-BCD1B3D9AB22}"/>
              </a:ext>
            </a:extLst>
          </p:cNvPr>
          <p:cNvSpPr>
            <a:spLocks noGrp="1"/>
          </p:cNvSpPr>
          <p:nvPr>
            <p:ph type="sldNum" sz="quarter" idx="11"/>
          </p:nvPr>
        </p:nvSpPr>
        <p:spPr/>
        <p:txBody>
          <a:bodyPr/>
          <a:lstStyle/>
          <a:p>
            <a:fld id="{DA2C159E-F13C-4A85-9A41-E7669D3E0D70}" type="slidenum">
              <a:rPr lang="en-GB" smtClean="0"/>
              <a:pPr/>
              <a:t>44</a:t>
            </a:fld>
            <a:endParaRPr lang="en-GB"/>
          </a:p>
        </p:txBody>
      </p:sp>
    </p:spTree>
    <p:extLst>
      <p:ext uri="{BB962C8B-B14F-4D97-AF65-F5344CB8AC3E}">
        <p14:creationId xmlns:p14="http://schemas.microsoft.com/office/powerpoint/2010/main" val="906855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E7973D-CF04-C998-54D8-BA1C686EE5E8}"/>
              </a:ext>
            </a:extLst>
          </p:cNvPr>
          <p:cNvSpPr>
            <a:spLocks noGrp="1"/>
          </p:cNvSpPr>
          <p:nvPr>
            <p:ph type="title"/>
          </p:nvPr>
        </p:nvSpPr>
        <p:spPr/>
        <p:txBody>
          <a:bodyPr/>
          <a:lstStyle/>
          <a:p>
            <a:r>
              <a:rPr lang="en-GB" dirty="0"/>
              <a:t>Next steps</a:t>
            </a:r>
          </a:p>
        </p:txBody>
      </p:sp>
      <p:sp>
        <p:nvSpPr>
          <p:cNvPr id="4" name="Text Placeholder 3">
            <a:extLst>
              <a:ext uri="{FF2B5EF4-FFF2-40B4-BE49-F238E27FC236}">
                <a16:creationId xmlns:a16="http://schemas.microsoft.com/office/drawing/2014/main" id="{86834158-F871-90FD-7180-0994D5C7356A}"/>
              </a:ext>
            </a:extLst>
          </p:cNvPr>
          <p:cNvSpPr>
            <a:spLocks noGrp="1"/>
          </p:cNvSpPr>
          <p:nvPr>
            <p:ph type="body" sz="quarter" idx="12"/>
          </p:nvPr>
        </p:nvSpPr>
        <p:spPr/>
        <p:txBody>
          <a:bodyPr vert="horz" lIns="0" tIns="0" rIns="0" bIns="0" rtlCol="0" anchor="t">
            <a:noAutofit/>
          </a:bodyPr>
          <a:lstStyle/>
          <a:p>
            <a:r>
              <a:rPr lang="en-GB" dirty="0"/>
              <a:t>Research how businesses protect customer data.</a:t>
            </a:r>
            <a:endParaRPr lang="en-GB" dirty="0">
              <a:cs typeface="Arial"/>
            </a:endParaRPr>
          </a:p>
        </p:txBody>
      </p:sp>
      <p:sp>
        <p:nvSpPr>
          <p:cNvPr id="5" name="Footer Placeholder 4">
            <a:extLst>
              <a:ext uri="{FF2B5EF4-FFF2-40B4-BE49-F238E27FC236}">
                <a16:creationId xmlns:a16="http://schemas.microsoft.com/office/drawing/2014/main" id="{6CBDD7FF-0DC2-2244-D818-3C282B72C26C}"/>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DA33E76C-FDDE-9F93-B61E-D6EB8D54D182}"/>
              </a:ext>
            </a:extLst>
          </p:cNvPr>
          <p:cNvSpPr>
            <a:spLocks noGrp="1"/>
          </p:cNvSpPr>
          <p:nvPr>
            <p:ph type="sldNum" sz="quarter" idx="11"/>
          </p:nvPr>
        </p:nvSpPr>
        <p:spPr/>
        <p:txBody>
          <a:bodyPr/>
          <a:lstStyle/>
          <a:p>
            <a:fld id="{DA2C159E-F13C-4A85-9A41-E7669D3E0D70}" type="slidenum">
              <a:rPr lang="en-GB" smtClean="0"/>
              <a:pPr/>
              <a:t>45</a:t>
            </a:fld>
            <a:endParaRPr lang="en-GB"/>
          </a:p>
        </p:txBody>
      </p:sp>
    </p:spTree>
    <p:extLst>
      <p:ext uri="{BB962C8B-B14F-4D97-AF65-F5344CB8AC3E}">
        <p14:creationId xmlns:p14="http://schemas.microsoft.com/office/powerpoint/2010/main" val="3280464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cs typeface="Arial"/>
              </a:rPr>
              <a:t>Lesson 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cs typeface="Arial"/>
              </a:rPr>
              <a:t>Data management and protection</a:t>
            </a:r>
          </a:p>
        </p:txBody>
      </p:sp>
    </p:spTree>
    <p:extLst>
      <p:ext uri="{BB962C8B-B14F-4D97-AF65-F5344CB8AC3E}">
        <p14:creationId xmlns:p14="http://schemas.microsoft.com/office/powerpoint/2010/main" val="1662210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GB" sz="4000" dirty="0"/>
              <a:t>Starter: Data protection</a:t>
            </a:r>
            <a:br>
              <a:rPr lang="en-GB" dirty="0"/>
            </a:br>
            <a:r>
              <a:rPr lang="en-GB" dirty="0"/>
              <a:t> </a:t>
            </a:r>
            <a:endParaRPr lang="en-GB" sz="3600" dirty="0"/>
          </a:p>
        </p:txBody>
      </p:sp>
      <p:sp>
        <p:nvSpPr>
          <p:cNvPr id="5" name="Text Placeholder 4"/>
          <p:cNvSpPr>
            <a:spLocks noGrp="1"/>
          </p:cNvSpPr>
          <p:nvPr>
            <p:ph type="body" sz="quarter" idx="12"/>
          </p:nvPr>
        </p:nvSpPr>
        <p:spPr>
          <a:xfrm>
            <a:off x="273165" y="963210"/>
            <a:ext cx="7683211" cy="2775498"/>
          </a:xfrm>
        </p:spPr>
        <p:txBody>
          <a:bodyPr vert="horz" lIns="0" tIns="0" rIns="0" bIns="0" rtlCol="0" anchor="t">
            <a:noAutofit/>
          </a:bodyPr>
          <a:lstStyle/>
          <a:p>
            <a:r>
              <a:rPr lang="en-GB" dirty="0">
                <a:cs typeface="Arial"/>
              </a:rPr>
              <a:t>What do you understand by the term data protection?</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47</a:t>
            </a:fld>
            <a:endParaRPr lang="en-GB"/>
          </a:p>
        </p:txBody>
      </p:sp>
    </p:spTree>
    <p:extLst>
      <p:ext uri="{BB962C8B-B14F-4D97-AF65-F5344CB8AC3E}">
        <p14:creationId xmlns:p14="http://schemas.microsoft.com/office/powerpoint/2010/main" val="4025735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0CD642-05C7-7A5C-8754-9A7CFCF99201}"/>
              </a:ext>
            </a:extLst>
          </p:cNvPr>
          <p:cNvSpPr>
            <a:spLocks noGrp="1"/>
          </p:cNvSpPr>
          <p:nvPr>
            <p:ph type="title"/>
          </p:nvPr>
        </p:nvSpPr>
        <p:spPr/>
        <p:txBody>
          <a:bodyPr/>
          <a:lstStyle/>
          <a:p>
            <a:r>
              <a:rPr lang="en-US" dirty="0">
                <a:cs typeface="Arial"/>
              </a:rPr>
              <a:t>Data Protection Act  </a:t>
            </a:r>
            <a:endParaRPr lang="en-US" dirty="0"/>
          </a:p>
        </p:txBody>
      </p:sp>
      <p:sp>
        <p:nvSpPr>
          <p:cNvPr id="5" name="Text Placeholder 4"/>
          <p:cNvSpPr>
            <a:spLocks noGrp="1"/>
          </p:cNvSpPr>
          <p:nvPr>
            <p:ph type="body" sz="quarter" idx="12"/>
          </p:nvPr>
        </p:nvSpPr>
        <p:spPr/>
        <p:txBody>
          <a:bodyPr vert="horz" lIns="0" tIns="0" rIns="0" bIns="0" rtlCol="0" anchor="t">
            <a:noAutofit/>
          </a:bodyPr>
          <a:lstStyle/>
          <a:p>
            <a:pPr marL="0" lvl="1" indent="0">
              <a:lnSpc>
                <a:spcPct val="100000"/>
              </a:lnSpc>
              <a:buNone/>
            </a:pPr>
            <a:r>
              <a:rPr lang="en-GB" dirty="0">
                <a:cs typeface="Arial"/>
              </a:rPr>
              <a:t>The Data Protection Act governs the use of data and information in line with data principles. </a:t>
            </a:r>
            <a:r>
              <a:rPr lang="en-GB" dirty="0">
                <a:ea typeface="+mn-lt"/>
                <a:cs typeface="+mn-lt"/>
              </a:rPr>
              <a:t>The Act states that data must be:</a:t>
            </a:r>
          </a:p>
          <a:p>
            <a:pPr marL="612900" lvl="1" indent="-342900"/>
            <a:r>
              <a:rPr lang="en-GB" dirty="0">
                <a:ea typeface="+mn-lt"/>
                <a:cs typeface="+mn-lt"/>
              </a:rPr>
              <a:t>used fairly, lawfully and transparently</a:t>
            </a:r>
          </a:p>
          <a:p>
            <a:pPr marL="612900" lvl="1" indent="-342900"/>
            <a:r>
              <a:rPr lang="en-GB" dirty="0">
                <a:ea typeface="+mn-lt"/>
                <a:cs typeface="+mn-lt"/>
              </a:rPr>
              <a:t>used for explicit purposes</a:t>
            </a:r>
          </a:p>
          <a:p>
            <a:pPr marL="612900" lvl="1" indent="-342900"/>
            <a:r>
              <a:rPr lang="en-GB" dirty="0">
                <a:ea typeface="+mn-lt"/>
                <a:cs typeface="+mn-lt"/>
              </a:rPr>
              <a:t>kept for no longer than required</a:t>
            </a:r>
          </a:p>
          <a:p>
            <a:pPr marL="612900" lvl="1" indent="-342900"/>
            <a:r>
              <a:rPr lang="en-GB" dirty="0">
                <a:ea typeface="+mn-lt"/>
                <a:cs typeface="+mn-lt"/>
              </a:rPr>
              <a:t>accurate and up to date</a:t>
            </a:r>
          </a:p>
          <a:p>
            <a:pPr marL="612900" lvl="1" indent="-342900"/>
            <a:r>
              <a:rPr lang="en-GB" dirty="0">
                <a:ea typeface="+mn-lt"/>
                <a:cs typeface="+mn-lt"/>
              </a:rPr>
              <a:t>handled in a secure way.</a:t>
            </a:r>
          </a:p>
          <a:p>
            <a:endParaRPr lang="en-GB" dirty="0">
              <a:ea typeface="+mn-lt"/>
              <a:cs typeface="+mn-lt"/>
            </a:endParaRPr>
          </a:p>
          <a:p>
            <a:endParaRPr lang="en-GB" dirty="0">
              <a:ea typeface="+mn-lt"/>
              <a:cs typeface="+mn-lt"/>
            </a:endParaRPr>
          </a:p>
          <a:p>
            <a:endParaRPr lang="en-GB" dirty="0">
              <a:cs typeface="Arial"/>
            </a:endParaRPr>
          </a:p>
          <a:p>
            <a:endParaRPr lang="en-GB" dirty="0">
              <a:cs typeface="Arial"/>
            </a:endParaRPr>
          </a:p>
          <a:p>
            <a:endParaRPr lang="en-GB"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48</a:t>
            </a:fld>
            <a:endParaRPr lang="en-GB"/>
          </a:p>
        </p:txBody>
      </p:sp>
    </p:spTree>
    <p:extLst>
      <p:ext uri="{BB962C8B-B14F-4D97-AF65-F5344CB8AC3E}">
        <p14:creationId xmlns:p14="http://schemas.microsoft.com/office/powerpoint/2010/main" val="3586146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F90AC-8B2D-19BF-220B-E6283573B673}"/>
              </a:ext>
            </a:extLst>
          </p:cNvPr>
          <p:cNvSpPr>
            <a:spLocks noGrp="1"/>
          </p:cNvSpPr>
          <p:nvPr>
            <p:ph type="title"/>
          </p:nvPr>
        </p:nvSpPr>
        <p:spPr>
          <a:xfrm>
            <a:off x="232950" y="249900"/>
            <a:ext cx="8437563" cy="1105075"/>
          </a:xfrm>
        </p:spPr>
        <p:txBody>
          <a:bodyPr>
            <a:normAutofit fontScale="90000"/>
          </a:bodyPr>
          <a:lstStyle/>
          <a:p>
            <a:r>
              <a:rPr lang="en-US" sz="4000" dirty="0"/>
              <a:t>Media internet provider data protection compliance examples</a:t>
            </a:r>
            <a:br>
              <a:rPr lang="en-US" dirty="0"/>
            </a:br>
            <a:endParaRPr lang="en-US" dirty="0"/>
          </a:p>
        </p:txBody>
      </p:sp>
      <p:sp>
        <p:nvSpPr>
          <p:cNvPr id="4" name="Text Placeholder 3">
            <a:extLst>
              <a:ext uri="{FF2B5EF4-FFF2-40B4-BE49-F238E27FC236}">
                <a16:creationId xmlns:a16="http://schemas.microsoft.com/office/drawing/2014/main" id="{85FF9D0C-01E5-D5FB-9761-73812424BB42}"/>
              </a:ext>
            </a:extLst>
          </p:cNvPr>
          <p:cNvSpPr>
            <a:spLocks noGrp="1"/>
          </p:cNvSpPr>
          <p:nvPr>
            <p:ph type="body" sz="quarter" idx="12"/>
          </p:nvPr>
        </p:nvSpPr>
        <p:spPr>
          <a:xfrm>
            <a:off x="278160" y="1354975"/>
            <a:ext cx="8587680" cy="3316778"/>
          </a:xfrm>
        </p:spPr>
        <p:txBody>
          <a:bodyPr vert="horz" lIns="0" tIns="0" rIns="0" bIns="0" rtlCol="0" anchor="t">
            <a:noAutofit/>
          </a:bodyPr>
          <a:lstStyle/>
          <a:p>
            <a:pPr lvl="1">
              <a:lnSpc>
                <a:spcPct val="100000"/>
              </a:lnSpc>
            </a:pPr>
            <a:r>
              <a:rPr lang="en-US" dirty="0">
                <a:cs typeface="Arial"/>
              </a:rPr>
              <a:t>If an internet provider has customer bank details, the provider must keep the details secure from other companies.</a:t>
            </a:r>
          </a:p>
          <a:p>
            <a:pPr lvl="1">
              <a:lnSpc>
                <a:spcPct val="100000"/>
              </a:lnSpc>
            </a:pPr>
            <a:r>
              <a:rPr lang="en-US" dirty="0">
                <a:cs typeface="Arial"/>
              </a:rPr>
              <a:t>The bank details should only be used to claim the cost of monthly internet.</a:t>
            </a:r>
          </a:p>
          <a:p>
            <a:pPr lvl="1">
              <a:lnSpc>
                <a:spcPct val="100000"/>
              </a:lnSpc>
            </a:pPr>
            <a:r>
              <a:rPr lang="en-US" dirty="0">
                <a:cs typeface="Arial"/>
              </a:rPr>
              <a:t>The internet provider should only have current customer bank details.</a:t>
            </a:r>
          </a:p>
          <a:p>
            <a:pPr lvl="1">
              <a:lnSpc>
                <a:spcPct val="100000"/>
              </a:lnSpc>
            </a:pPr>
            <a:r>
              <a:rPr lang="en-US" dirty="0">
                <a:cs typeface="Arial"/>
              </a:rPr>
              <a:t>The internet provider should ensure it has the customer’s current address.</a:t>
            </a:r>
          </a:p>
          <a:p>
            <a:pPr lvl="1">
              <a:lnSpc>
                <a:spcPct val="100000"/>
              </a:lnSpc>
            </a:pPr>
            <a:r>
              <a:rPr lang="en-US" dirty="0">
                <a:cs typeface="Arial"/>
              </a:rPr>
              <a:t>Access to customer bank details should be restricted.</a:t>
            </a:r>
          </a:p>
        </p:txBody>
      </p:sp>
      <p:sp>
        <p:nvSpPr>
          <p:cNvPr id="5" name="Footer Placeholder 4">
            <a:extLst>
              <a:ext uri="{FF2B5EF4-FFF2-40B4-BE49-F238E27FC236}">
                <a16:creationId xmlns:a16="http://schemas.microsoft.com/office/drawing/2014/main" id="{19E7CCAA-7833-00D4-7F6E-E12C21E851FA}"/>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F3EDA2ED-BBEF-A90F-9EA7-AEF371E596A0}"/>
              </a:ext>
            </a:extLst>
          </p:cNvPr>
          <p:cNvSpPr>
            <a:spLocks noGrp="1"/>
          </p:cNvSpPr>
          <p:nvPr>
            <p:ph type="sldNum" sz="quarter" idx="11"/>
          </p:nvPr>
        </p:nvSpPr>
        <p:spPr/>
        <p:txBody>
          <a:bodyPr/>
          <a:lstStyle/>
          <a:p>
            <a:fld id="{DA2C159E-F13C-4A85-9A41-E7669D3E0D70}" type="slidenum">
              <a:rPr lang="en-GB" smtClean="0"/>
              <a:pPr/>
              <a:t>49</a:t>
            </a:fld>
            <a:endParaRPr lang="en-GB"/>
          </a:p>
        </p:txBody>
      </p:sp>
    </p:spTree>
    <p:extLst>
      <p:ext uri="{BB962C8B-B14F-4D97-AF65-F5344CB8AC3E}">
        <p14:creationId xmlns:p14="http://schemas.microsoft.com/office/powerpoint/2010/main" val="264652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DD692-6071-2996-6F23-05A517C9F8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27F0A9-43A4-28FB-2B7B-616815C2B90A}"/>
              </a:ext>
            </a:extLst>
          </p:cNvPr>
          <p:cNvSpPr>
            <a:spLocks noGrp="1"/>
          </p:cNvSpPr>
          <p:nvPr>
            <p:ph type="title"/>
          </p:nvPr>
        </p:nvSpPr>
        <p:spPr/>
        <p:txBody>
          <a:bodyPr/>
          <a:lstStyle/>
          <a:p>
            <a:r>
              <a:rPr lang="en-GB"/>
              <a:t>Code of conduct definition</a:t>
            </a:r>
          </a:p>
        </p:txBody>
      </p:sp>
      <p:sp>
        <p:nvSpPr>
          <p:cNvPr id="4" name="Text Placeholder 3">
            <a:extLst>
              <a:ext uri="{FF2B5EF4-FFF2-40B4-BE49-F238E27FC236}">
                <a16:creationId xmlns:a16="http://schemas.microsoft.com/office/drawing/2014/main" id="{1DC457AD-9F5D-170B-8256-53AD5777E5BD}"/>
              </a:ext>
            </a:extLst>
          </p:cNvPr>
          <p:cNvSpPr>
            <a:spLocks noGrp="1"/>
          </p:cNvSpPr>
          <p:nvPr>
            <p:ph type="body" sz="quarter" idx="12"/>
          </p:nvPr>
        </p:nvSpPr>
        <p:spPr/>
        <p:txBody>
          <a:bodyPr/>
          <a:lstStyle/>
          <a:p>
            <a:pPr lvl="1">
              <a:lnSpc>
                <a:spcPct val="100000"/>
              </a:lnSpc>
            </a:pPr>
            <a:r>
              <a:rPr lang="en-GB" dirty="0"/>
              <a:t>A set of guidelines that outlines what is expected of employees. It defines standards of professional conduct, business ethics and company values. </a:t>
            </a:r>
          </a:p>
          <a:p>
            <a:pPr lvl="1">
              <a:lnSpc>
                <a:spcPct val="100000"/>
              </a:lnSpc>
            </a:pPr>
            <a:r>
              <a:rPr lang="en-GB" dirty="0"/>
              <a:t>A code of conduct guides employees how to behave and be successful in their work environment. </a:t>
            </a:r>
          </a:p>
          <a:p>
            <a:endParaRPr lang="en-GB" dirty="0"/>
          </a:p>
          <a:p>
            <a:endParaRPr lang="en-GB" dirty="0"/>
          </a:p>
          <a:p>
            <a:endParaRPr lang="en-GB" dirty="0"/>
          </a:p>
        </p:txBody>
      </p:sp>
      <p:sp>
        <p:nvSpPr>
          <p:cNvPr id="2" name="Slide Number Placeholder 1">
            <a:extLst>
              <a:ext uri="{FF2B5EF4-FFF2-40B4-BE49-F238E27FC236}">
                <a16:creationId xmlns:a16="http://schemas.microsoft.com/office/drawing/2014/main" id="{758784A3-D2C5-9AE4-CDA6-C36B44DE2A07}"/>
              </a:ext>
            </a:extLst>
          </p:cNvPr>
          <p:cNvSpPr>
            <a:spLocks noGrp="1"/>
          </p:cNvSpPr>
          <p:nvPr>
            <p:ph type="sldNum" sz="quarter" idx="11"/>
          </p:nvPr>
        </p:nvSpPr>
        <p:spPr/>
        <p:txBody>
          <a:bodyPr/>
          <a:lstStyle/>
          <a:p>
            <a:fld id="{DA2C159E-F13C-4A85-9A41-E7669D3E0D70}" type="slidenum">
              <a:rPr lang="en-GB" smtClean="0"/>
              <a:pPr/>
              <a:t>5</a:t>
            </a:fld>
            <a:endParaRPr lang="en-GB"/>
          </a:p>
        </p:txBody>
      </p:sp>
      <p:sp>
        <p:nvSpPr>
          <p:cNvPr id="5" name="Footer Placeholder 4">
            <a:extLst>
              <a:ext uri="{FF2B5EF4-FFF2-40B4-BE49-F238E27FC236}">
                <a16:creationId xmlns:a16="http://schemas.microsoft.com/office/drawing/2014/main" id="{F3955DBB-1287-ABD3-5145-85B8C71130E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395177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D2D95-CE86-4D69-E996-1D9D9AF65973}"/>
              </a:ext>
            </a:extLst>
          </p:cNvPr>
          <p:cNvSpPr>
            <a:spLocks noGrp="1"/>
          </p:cNvSpPr>
          <p:nvPr>
            <p:ph type="title"/>
          </p:nvPr>
        </p:nvSpPr>
        <p:spPr/>
        <p:txBody>
          <a:bodyPr/>
          <a:lstStyle/>
          <a:p>
            <a:r>
              <a:rPr lang="en-GB"/>
              <a:t>Organisational security </a:t>
            </a:r>
            <a:r>
              <a:rPr lang="en-US"/>
              <a:t>procedures</a:t>
            </a:r>
          </a:p>
        </p:txBody>
      </p:sp>
      <p:sp>
        <p:nvSpPr>
          <p:cNvPr id="4" name="Text Placeholder 3">
            <a:extLst>
              <a:ext uri="{FF2B5EF4-FFF2-40B4-BE49-F238E27FC236}">
                <a16:creationId xmlns:a16="http://schemas.microsoft.com/office/drawing/2014/main" id="{D5A560B5-BA26-8BFC-35D3-F2B34286C6CF}"/>
              </a:ext>
            </a:extLst>
          </p:cNvPr>
          <p:cNvSpPr>
            <a:spLocks noGrp="1"/>
          </p:cNvSpPr>
          <p:nvPr>
            <p:ph type="body" sz="quarter" idx="12"/>
          </p:nvPr>
        </p:nvSpPr>
        <p:spPr/>
        <p:txBody>
          <a:bodyPr vert="horz" lIns="0" tIns="0" rIns="0" bIns="0" rtlCol="0" anchor="t">
            <a:noAutofit/>
          </a:bodyPr>
          <a:lstStyle/>
          <a:p>
            <a:pPr marL="0" lvl="1" indent="0">
              <a:lnSpc>
                <a:spcPct val="100000"/>
              </a:lnSpc>
              <a:buNone/>
            </a:pPr>
            <a:r>
              <a:rPr lang="en-GB" dirty="0">
                <a:ea typeface="+mn-lt"/>
                <a:cs typeface="+mn-lt"/>
              </a:rPr>
              <a:t>Organisational security procedure refers to the standardised processes and guidelines that an organisation follows to protect its assets and information:</a:t>
            </a:r>
            <a:endParaRPr lang="en-US" dirty="0">
              <a:ea typeface="+mn-lt"/>
            </a:endParaRPr>
          </a:p>
          <a:p>
            <a:pPr lvl="1">
              <a:lnSpc>
                <a:spcPct val="100000"/>
              </a:lnSpc>
            </a:pPr>
            <a:r>
              <a:rPr lang="en-US" dirty="0">
                <a:cs typeface="Arial"/>
              </a:rPr>
              <a:t>assets (e.g. camera equipment)</a:t>
            </a:r>
          </a:p>
          <a:p>
            <a:pPr lvl="1">
              <a:lnSpc>
                <a:spcPct val="100000"/>
              </a:lnSpc>
            </a:pPr>
            <a:r>
              <a:rPr lang="en-US" dirty="0">
                <a:cs typeface="Arial"/>
              </a:rPr>
              <a:t>information (e.g. confidential play scripts).</a:t>
            </a:r>
          </a:p>
          <a:p>
            <a:pPr marL="342900" indent="-342900">
              <a:buFont typeface="Arial" panose="020B0604020202020204" pitchFamily="34" charset="0"/>
              <a:buChar char="•"/>
            </a:pPr>
            <a:endParaRPr lang="en-US" dirty="0">
              <a:cs typeface="Arial"/>
            </a:endParaRP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BBCAB824-7774-B1CF-B8DB-A930CFC45FF6}"/>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B9688AA0-45ED-48A4-66C4-A3867F266E45}"/>
              </a:ext>
            </a:extLst>
          </p:cNvPr>
          <p:cNvSpPr>
            <a:spLocks noGrp="1"/>
          </p:cNvSpPr>
          <p:nvPr>
            <p:ph type="sldNum" sz="quarter" idx="11"/>
          </p:nvPr>
        </p:nvSpPr>
        <p:spPr/>
        <p:txBody>
          <a:bodyPr/>
          <a:lstStyle/>
          <a:p>
            <a:fld id="{DA2C159E-F13C-4A85-9A41-E7669D3E0D70}" type="slidenum">
              <a:rPr lang="en-GB" smtClean="0"/>
              <a:pPr/>
              <a:t>50</a:t>
            </a:fld>
            <a:endParaRPr lang="en-GB"/>
          </a:p>
        </p:txBody>
      </p:sp>
    </p:spTree>
    <p:extLst>
      <p:ext uri="{BB962C8B-B14F-4D97-AF65-F5344CB8AC3E}">
        <p14:creationId xmlns:p14="http://schemas.microsoft.com/office/powerpoint/2010/main" val="3630880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C7DAC-5022-5752-05D6-95E7507239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12B9DB-CD60-E2C2-46C7-2B1BD2AF6170}"/>
              </a:ext>
            </a:extLst>
          </p:cNvPr>
          <p:cNvSpPr>
            <a:spLocks noGrp="1"/>
          </p:cNvSpPr>
          <p:nvPr>
            <p:ph type="title"/>
          </p:nvPr>
        </p:nvSpPr>
        <p:spPr/>
        <p:txBody>
          <a:bodyPr vert="horz" lIns="0" tIns="0" rIns="0" bIns="0" rtlCol="0" anchor="t" anchorCtr="0">
            <a:noAutofit/>
          </a:bodyPr>
          <a:lstStyle/>
          <a:p>
            <a:r>
              <a:rPr lang="en-US" dirty="0">
                <a:cs typeface="Arial"/>
              </a:rPr>
              <a:t>Examples of how MBP applies security</a:t>
            </a:r>
          </a:p>
        </p:txBody>
      </p:sp>
      <p:sp>
        <p:nvSpPr>
          <p:cNvPr id="4" name="Text Placeholder 3">
            <a:extLst>
              <a:ext uri="{FF2B5EF4-FFF2-40B4-BE49-F238E27FC236}">
                <a16:creationId xmlns:a16="http://schemas.microsoft.com/office/drawing/2014/main" id="{0D2CC2E3-D068-5EB4-5D59-A16A7DD90959}"/>
              </a:ext>
            </a:extLst>
          </p:cNvPr>
          <p:cNvSpPr>
            <a:spLocks noGrp="1"/>
          </p:cNvSpPr>
          <p:nvPr>
            <p:ph type="body" sz="quarter" idx="12"/>
          </p:nvPr>
        </p:nvSpPr>
        <p:spPr>
          <a:xfrm>
            <a:off x="232950" y="1439533"/>
            <a:ext cx="7667625" cy="3601574"/>
          </a:xfrm>
        </p:spPr>
        <p:txBody>
          <a:bodyPr vert="horz" lIns="0" tIns="0" rIns="0" bIns="0" rtlCol="0" anchor="t">
            <a:noAutofit/>
          </a:bodyPr>
          <a:lstStyle/>
          <a:p>
            <a:pPr lvl="1">
              <a:lnSpc>
                <a:spcPct val="100000"/>
              </a:lnSpc>
            </a:pPr>
            <a:r>
              <a:rPr lang="en-US" dirty="0"/>
              <a:t>backstage security passes at a concert</a:t>
            </a:r>
            <a:endParaRPr lang="en-US" dirty="0">
              <a:cs typeface="Arial"/>
            </a:endParaRPr>
          </a:p>
          <a:p>
            <a:pPr lvl="1">
              <a:lnSpc>
                <a:spcPct val="100000"/>
              </a:lnSpc>
            </a:pPr>
            <a:r>
              <a:rPr lang="en-US" dirty="0">
                <a:cs typeface="Arial"/>
              </a:rPr>
              <a:t>employees/visitors to wear an ID badge at a film studio</a:t>
            </a:r>
          </a:p>
          <a:p>
            <a:pPr lvl="1">
              <a:lnSpc>
                <a:spcPct val="100000"/>
              </a:lnSpc>
            </a:pPr>
            <a:r>
              <a:rPr lang="en-US" dirty="0">
                <a:cs typeface="Arial"/>
              </a:rPr>
              <a:t>tap badges into a sound studio</a:t>
            </a:r>
          </a:p>
          <a:p>
            <a:pPr lvl="1">
              <a:lnSpc>
                <a:spcPct val="100000"/>
              </a:lnSpc>
            </a:pPr>
            <a:r>
              <a:rPr lang="en-US" dirty="0">
                <a:cs typeface="Arial"/>
              </a:rPr>
              <a:t>induction training on ICT acceptable use policy.</a:t>
            </a:r>
          </a:p>
          <a:p>
            <a:endParaRPr lang="en-US" dirty="0">
              <a:cs typeface="Arial"/>
            </a:endParaRPr>
          </a:p>
          <a:p>
            <a:endParaRPr lang="en-US" dirty="0">
              <a:cs typeface="Arial"/>
            </a:endParaRP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2BE6E868-D5FC-690E-AFE8-ECA830CDFBEA}"/>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B6112EF7-C250-C3FB-2746-AB75DD77972E}"/>
              </a:ext>
            </a:extLst>
          </p:cNvPr>
          <p:cNvSpPr>
            <a:spLocks noGrp="1"/>
          </p:cNvSpPr>
          <p:nvPr>
            <p:ph type="sldNum" sz="quarter" idx="11"/>
          </p:nvPr>
        </p:nvSpPr>
        <p:spPr/>
        <p:txBody>
          <a:bodyPr/>
          <a:lstStyle/>
          <a:p>
            <a:fld id="{DA2C159E-F13C-4A85-9A41-E7669D3E0D70}" type="slidenum">
              <a:rPr lang="en-GB" smtClean="0"/>
              <a:pPr/>
              <a:t>51</a:t>
            </a:fld>
            <a:endParaRPr lang="en-GB"/>
          </a:p>
        </p:txBody>
      </p:sp>
    </p:spTree>
    <p:extLst>
      <p:ext uri="{BB962C8B-B14F-4D97-AF65-F5344CB8AC3E}">
        <p14:creationId xmlns:p14="http://schemas.microsoft.com/office/powerpoint/2010/main" val="2136948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D9243-9B48-051D-6B0A-A995F679FE2E}"/>
              </a:ext>
            </a:extLst>
          </p:cNvPr>
          <p:cNvSpPr>
            <a:spLocks noGrp="1"/>
          </p:cNvSpPr>
          <p:nvPr>
            <p:ph type="title"/>
          </p:nvPr>
        </p:nvSpPr>
        <p:spPr/>
        <p:txBody>
          <a:bodyPr/>
          <a:lstStyle/>
          <a:p>
            <a:r>
              <a:rPr lang="en-US" dirty="0"/>
              <a:t>Task: UK media company case study</a:t>
            </a:r>
          </a:p>
        </p:txBody>
      </p:sp>
      <p:sp>
        <p:nvSpPr>
          <p:cNvPr id="4" name="Text Placeholder 3">
            <a:extLst>
              <a:ext uri="{FF2B5EF4-FFF2-40B4-BE49-F238E27FC236}">
                <a16:creationId xmlns:a16="http://schemas.microsoft.com/office/drawing/2014/main" id="{0BB9384E-25B9-B116-EC04-1544DC41D79E}"/>
              </a:ext>
            </a:extLst>
          </p:cNvPr>
          <p:cNvSpPr>
            <a:spLocks noGrp="1"/>
          </p:cNvSpPr>
          <p:nvPr>
            <p:ph type="body" sz="quarter" idx="12"/>
          </p:nvPr>
        </p:nvSpPr>
        <p:spPr/>
        <p:txBody>
          <a:bodyPr vert="horz" lIns="0" tIns="0" rIns="0" bIns="0" rtlCol="0" anchor="t">
            <a:noAutofit/>
          </a:bodyPr>
          <a:lstStyle/>
          <a:p>
            <a:r>
              <a:rPr lang="en-US" dirty="0">
                <a:cs typeface="Arial"/>
              </a:rPr>
              <a:t>Individually read the case study. </a:t>
            </a:r>
          </a:p>
          <a:p>
            <a:endParaRPr lang="en-US" dirty="0">
              <a:cs typeface="Arial"/>
            </a:endParaRPr>
          </a:p>
          <a:p>
            <a:r>
              <a:rPr lang="en-US" dirty="0">
                <a:cs typeface="Arial"/>
              </a:rPr>
              <a:t>In allocated groups:</a:t>
            </a:r>
          </a:p>
          <a:p>
            <a:pPr marL="457200" indent="-457200">
              <a:buAutoNum type="arabicPeriod"/>
            </a:pPr>
            <a:r>
              <a:rPr lang="en-GB" dirty="0">
                <a:cs typeface="Arial"/>
              </a:rPr>
              <a:t>Analyse which principles of the Data Protection Act were breached. </a:t>
            </a:r>
            <a:endParaRPr lang="en-US" dirty="0">
              <a:cs typeface="Arial"/>
            </a:endParaRPr>
          </a:p>
          <a:p>
            <a:pPr marL="457200" indent="-457200">
              <a:buAutoNum type="arabicPeriod"/>
            </a:pPr>
            <a:r>
              <a:rPr lang="en-GB" dirty="0">
                <a:cs typeface="Arial"/>
              </a:rPr>
              <a:t>Summarise key points to feed back to the group.</a:t>
            </a:r>
            <a:endParaRPr lang="en-US" dirty="0">
              <a:cs typeface="Arial"/>
            </a:endParaRPr>
          </a:p>
          <a:p>
            <a:pPr marL="342900" indent="-342900">
              <a:buAutoNum type="arabicPeriod"/>
            </a:pPr>
            <a:endParaRPr lang="en-GB" dirty="0">
              <a:cs typeface="Arial"/>
            </a:endParaRPr>
          </a:p>
          <a:p>
            <a:endParaRPr lang="en-US" b="1" dirty="0">
              <a:cs typeface="Arial"/>
            </a:endParaRPr>
          </a:p>
          <a:p>
            <a:endParaRPr lang="en-US" sz="1200" b="1" dirty="0">
              <a:cs typeface="Arial"/>
            </a:endParaRPr>
          </a:p>
        </p:txBody>
      </p:sp>
      <p:sp>
        <p:nvSpPr>
          <p:cNvPr id="5" name="Footer Placeholder 4">
            <a:extLst>
              <a:ext uri="{FF2B5EF4-FFF2-40B4-BE49-F238E27FC236}">
                <a16:creationId xmlns:a16="http://schemas.microsoft.com/office/drawing/2014/main" id="{668E1B80-C363-0CBC-395B-D172937D3721}"/>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557C6673-F9BA-FBB8-2EBD-D3CC170985DB}"/>
              </a:ext>
            </a:extLst>
          </p:cNvPr>
          <p:cNvSpPr>
            <a:spLocks noGrp="1"/>
          </p:cNvSpPr>
          <p:nvPr>
            <p:ph type="sldNum" sz="quarter" idx="11"/>
          </p:nvPr>
        </p:nvSpPr>
        <p:spPr/>
        <p:txBody>
          <a:bodyPr/>
          <a:lstStyle/>
          <a:p>
            <a:fld id="{DA2C159E-F13C-4A85-9A41-E7669D3E0D70}" type="slidenum">
              <a:rPr lang="en-GB" smtClean="0"/>
              <a:pPr/>
              <a:t>52</a:t>
            </a:fld>
            <a:endParaRPr lang="en-GB"/>
          </a:p>
        </p:txBody>
      </p:sp>
    </p:spTree>
    <p:extLst>
      <p:ext uri="{BB962C8B-B14F-4D97-AF65-F5344CB8AC3E}">
        <p14:creationId xmlns:p14="http://schemas.microsoft.com/office/powerpoint/2010/main" val="2623016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0FA33-EE2D-B97C-ABA5-E6E6B7BB6009}"/>
              </a:ext>
            </a:extLst>
          </p:cNvPr>
          <p:cNvSpPr>
            <a:spLocks noGrp="1"/>
          </p:cNvSpPr>
          <p:nvPr>
            <p:ph type="title"/>
          </p:nvPr>
        </p:nvSpPr>
        <p:spPr/>
        <p:txBody>
          <a:bodyPr/>
          <a:lstStyle/>
          <a:p>
            <a:r>
              <a:rPr lang="en-GB" dirty="0"/>
              <a:t>Sharing and archiving assets </a:t>
            </a:r>
          </a:p>
        </p:txBody>
      </p:sp>
      <p:sp>
        <p:nvSpPr>
          <p:cNvPr id="4" name="Text Placeholder 3">
            <a:extLst>
              <a:ext uri="{FF2B5EF4-FFF2-40B4-BE49-F238E27FC236}">
                <a16:creationId xmlns:a16="http://schemas.microsoft.com/office/drawing/2014/main" id="{B9197241-82C9-3706-A3B0-F0E91E2C45DE}"/>
              </a:ext>
            </a:extLst>
          </p:cNvPr>
          <p:cNvSpPr>
            <a:spLocks noGrp="1"/>
          </p:cNvSpPr>
          <p:nvPr>
            <p:ph type="body" sz="quarter" idx="12"/>
          </p:nvPr>
        </p:nvSpPr>
        <p:spPr/>
        <p:txBody>
          <a:bodyPr vert="horz" lIns="0" tIns="0" rIns="0" bIns="0" rtlCol="0" anchor="t">
            <a:noAutofit/>
          </a:bodyPr>
          <a:lstStyle/>
          <a:p>
            <a:r>
              <a:rPr lang="en-GB" dirty="0">
                <a:cs typeface="Arial"/>
              </a:rPr>
              <a:t>In the media industry, when creating and editing content it needs to be kept secure until release.</a:t>
            </a:r>
          </a:p>
          <a:p>
            <a:endParaRPr lang="en-GB" dirty="0">
              <a:cs typeface="Arial"/>
            </a:endParaRPr>
          </a:p>
          <a:p>
            <a:r>
              <a:rPr lang="en-GB" dirty="0">
                <a:cs typeface="Arial"/>
              </a:rPr>
              <a:t>For example, an advertising agency is creating a new advertisement for butter. They need to use software that enables footage to be shared in a secure way, so rivals are unable to plagiarise unique ideas.</a:t>
            </a:r>
          </a:p>
        </p:txBody>
      </p:sp>
      <p:sp>
        <p:nvSpPr>
          <p:cNvPr id="5" name="Footer Placeholder 4">
            <a:extLst>
              <a:ext uri="{FF2B5EF4-FFF2-40B4-BE49-F238E27FC236}">
                <a16:creationId xmlns:a16="http://schemas.microsoft.com/office/drawing/2014/main" id="{5803D3EB-D489-7CDB-2C61-466B13423EE0}"/>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408236F1-EA69-627D-BC8D-B0905ADC3038}"/>
              </a:ext>
            </a:extLst>
          </p:cNvPr>
          <p:cNvSpPr>
            <a:spLocks noGrp="1"/>
          </p:cNvSpPr>
          <p:nvPr>
            <p:ph type="sldNum" sz="quarter" idx="11"/>
          </p:nvPr>
        </p:nvSpPr>
        <p:spPr/>
        <p:txBody>
          <a:bodyPr/>
          <a:lstStyle/>
          <a:p>
            <a:fld id="{DA2C159E-F13C-4A85-9A41-E7669D3E0D70}" type="slidenum">
              <a:rPr lang="en-GB" smtClean="0"/>
              <a:pPr/>
              <a:t>53</a:t>
            </a:fld>
            <a:endParaRPr lang="en-GB"/>
          </a:p>
        </p:txBody>
      </p:sp>
    </p:spTree>
    <p:extLst>
      <p:ext uri="{BB962C8B-B14F-4D97-AF65-F5344CB8AC3E}">
        <p14:creationId xmlns:p14="http://schemas.microsoft.com/office/powerpoint/2010/main" val="2163182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A33278-39A0-E9A2-0D53-0F132B78BF80}"/>
              </a:ext>
            </a:extLst>
          </p:cNvPr>
          <p:cNvSpPr>
            <a:spLocks noGrp="1"/>
          </p:cNvSpPr>
          <p:nvPr>
            <p:ph type="title"/>
          </p:nvPr>
        </p:nvSpPr>
        <p:spPr/>
        <p:txBody>
          <a:bodyPr/>
          <a:lstStyle/>
          <a:p>
            <a:r>
              <a:rPr lang="en-US" dirty="0"/>
              <a:t>Access and permissions</a:t>
            </a:r>
          </a:p>
        </p:txBody>
      </p:sp>
      <p:sp>
        <p:nvSpPr>
          <p:cNvPr id="4" name="Text Placeholder 3">
            <a:extLst>
              <a:ext uri="{FF2B5EF4-FFF2-40B4-BE49-F238E27FC236}">
                <a16:creationId xmlns:a16="http://schemas.microsoft.com/office/drawing/2014/main" id="{FD50D4B3-A04B-DA1E-A3BD-684F41DBE326}"/>
              </a:ext>
            </a:extLst>
          </p:cNvPr>
          <p:cNvSpPr>
            <a:spLocks noGrp="1"/>
          </p:cNvSpPr>
          <p:nvPr>
            <p:ph type="body" sz="quarter" idx="12"/>
          </p:nvPr>
        </p:nvSpPr>
        <p:spPr/>
        <p:txBody>
          <a:bodyPr vert="horz" lIns="0" tIns="0" rIns="0" bIns="0" rtlCol="0" anchor="t">
            <a:noAutofit/>
          </a:bodyPr>
          <a:lstStyle/>
          <a:p>
            <a:pPr marL="0" lvl="1" indent="0">
              <a:lnSpc>
                <a:spcPct val="100000"/>
              </a:lnSpc>
              <a:buNone/>
            </a:pPr>
            <a:r>
              <a:rPr lang="en-US" dirty="0"/>
              <a:t>The MBP industry needs to secure data. Examples of how this is done include:</a:t>
            </a:r>
          </a:p>
          <a:p>
            <a:pPr lvl="1"/>
            <a:r>
              <a:rPr lang="en-US" dirty="0"/>
              <a:t>passwords</a:t>
            </a:r>
          </a:p>
          <a:p>
            <a:pPr lvl="1"/>
            <a:r>
              <a:rPr lang="en-US" dirty="0">
                <a:cs typeface="Arial"/>
              </a:rPr>
              <a:t>two-factor authentication</a:t>
            </a:r>
          </a:p>
          <a:p>
            <a:pPr lvl="1"/>
            <a:r>
              <a:rPr lang="en-US" dirty="0">
                <a:cs typeface="Arial"/>
              </a:rPr>
              <a:t>facial recognition</a:t>
            </a:r>
          </a:p>
          <a:p>
            <a:pPr lvl="1"/>
            <a:r>
              <a:rPr lang="en-US" dirty="0">
                <a:cs typeface="Arial"/>
              </a:rPr>
              <a:t>fingerprint access</a:t>
            </a:r>
          </a:p>
          <a:p>
            <a:pPr lvl="1"/>
            <a:r>
              <a:rPr lang="en-US" dirty="0">
                <a:cs typeface="Arial"/>
              </a:rPr>
              <a:t>secure storage of scripts. </a:t>
            </a: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FF8FEA60-0143-C84D-3DC6-4EC7287253D5}"/>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D6A6ECFC-0F52-A7B6-A7A2-3AAE1D07802D}"/>
              </a:ext>
            </a:extLst>
          </p:cNvPr>
          <p:cNvSpPr>
            <a:spLocks noGrp="1"/>
          </p:cNvSpPr>
          <p:nvPr>
            <p:ph type="sldNum" sz="quarter" idx="11"/>
          </p:nvPr>
        </p:nvSpPr>
        <p:spPr/>
        <p:txBody>
          <a:bodyPr/>
          <a:lstStyle/>
          <a:p>
            <a:fld id="{DA2C159E-F13C-4A85-9A41-E7669D3E0D70}" type="slidenum">
              <a:rPr lang="en-GB" smtClean="0"/>
              <a:pPr/>
              <a:t>54</a:t>
            </a:fld>
            <a:endParaRPr lang="en-GB"/>
          </a:p>
        </p:txBody>
      </p:sp>
    </p:spTree>
    <p:extLst>
      <p:ext uri="{BB962C8B-B14F-4D97-AF65-F5344CB8AC3E}">
        <p14:creationId xmlns:p14="http://schemas.microsoft.com/office/powerpoint/2010/main" val="732275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4C61D0-4EA9-3B85-C0B6-39477AAE822D}"/>
              </a:ext>
            </a:extLst>
          </p:cNvPr>
          <p:cNvSpPr>
            <a:spLocks noGrp="1"/>
          </p:cNvSpPr>
          <p:nvPr>
            <p:ph type="title"/>
          </p:nvPr>
        </p:nvSpPr>
        <p:spPr/>
        <p:txBody>
          <a:bodyPr/>
          <a:lstStyle/>
          <a:p>
            <a:r>
              <a:rPr lang="en-US" dirty="0"/>
              <a:t>Task</a:t>
            </a:r>
          </a:p>
        </p:txBody>
      </p:sp>
      <p:sp>
        <p:nvSpPr>
          <p:cNvPr id="4" name="Text Placeholder 3">
            <a:extLst>
              <a:ext uri="{FF2B5EF4-FFF2-40B4-BE49-F238E27FC236}">
                <a16:creationId xmlns:a16="http://schemas.microsoft.com/office/drawing/2014/main" id="{DBC7F62A-7B4F-67D8-315C-C33C48DB8E33}"/>
              </a:ext>
            </a:extLst>
          </p:cNvPr>
          <p:cNvSpPr>
            <a:spLocks noGrp="1"/>
          </p:cNvSpPr>
          <p:nvPr>
            <p:ph type="body" sz="quarter" idx="12"/>
          </p:nvPr>
        </p:nvSpPr>
        <p:spPr/>
        <p:txBody>
          <a:bodyPr vert="horz" lIns="0" tIns="0" rIns="0" bIns="0" rtlCol="0" anchor="t">
            <a:noAutofit/>
          </a:bodyPr>
          <a:lstStyle/>
          <a:p>
            <a:r>
              <a:rPr lang="en-US" dirty="0">
                <a:cs typeface="Arial"/>
              </a:rPr>
              <a:t>Individually read the Solutions to the problem document.</a:t>
            </a:r>
            <a:endParaRPr lang="en-US" strike="sngStrike" dirty="0">
              <a:cs typeface="Arial"/>
            </a:endParaRPr>
          </a:p>
          <a:p>
            <a:pPr marL="457200" indent="-457200">
              <a:buAutoNum type="arabicPeriod"/>
            </a:pPr>
            <a:r>
              <a:rPr lang="en-US" dirty="0">
                <a:cs typeface="Arial"/>
              </a:rPr>
              <a:t>Assess whether the solutions are appropriate to reduce future risk. </a:t>
            </a:r>
          </a:p>
          <a:p>
            <a:pPr marL="457200" indent="-457200">
              <a:buAutoNum type="arabicPeriod"/>
            </a:pPr>
            <a:r>
              <a:rPr lang="en-US" dirty="0">
                <a:cs typeface="Arial"/>
              </a:rPr>
              <a:t>Recommend further measures to reduce future risk. </a:t>
            </a:r>
            <a:endParaRPr lang="en-US" dirty="0"/>
          </a:p>
        </p:txBody>
      </p:sp>
      <p:sp>
        <p:nvSpPr>
          <p:cNvPr id="5" name="Footer Placeholder 4">
            <a:extLst>
              <a:ext uri="{FF2B5EF4-FFF2-40B4-BE49-F238E27FC236}">
                <a16:creationId xmlns:a16="http://schemas.microsoft.com/office/drawing/2014/main" id="{703A9773-AE11-3286-DA93-40996AD4F886}"/>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282A11AC-4F31-16D5-58A3-436EEA16559A}"/>
              </a:ext>
            </a:extLst>
          </p:cNvPr>
          <p:cNvSpPr>
            <a:spLocks noGrp="1"/>
          </p:cNvSpPr>
          <p:nvPr>
            <p:ph type="sldNum" sz="quarter" idx="11"/>
          </p:nvPr>
        </p:nvSpPr>
        <p:spPr/>
        <p:txBody>
          <a:bodyPr/>
          <a:lstStyle/>
          <a:p>
            <a:fld id="{DA2C159E-F13C-4A85-9A41-E7669D3E0D70}" type="slidenum">
              <a:rPr lang="en-GB" smtClean="0"/>
              <a:pPr/>
              <a:t>55</a:t>
            </a:fld>
            <a:endParaRPr lang="en-GB"/>
          </a:p>
        </p:txBody>
      </p:sp>
    </p:spTree>
    <p:extLst>
      <p:ext uri="{BB962C8B-B14F-4D97-AF65-F5344CB8AC3E}">
        <p14:creationId xmlns:p14="http://schemas.microsoft.com/office/powerpoint/2010/main" val="26585576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96125-AAAA-6E71-4CB8-EBBA8290B92D}"/>
              </a:ext>
            </a:extLst>
          </p:cNvPr>
          <p:cNvSpPr>
            <a:spLocks noGrp="1"/>
          </p:cNvSpPr>
          <p:nvPr>
            <p:ph type="title"/>
          </p:nvPr>
        </p:nvSpPr>
        <p:spPr>
          <a:xfrm>
            <a:off x="232950" y="249900"/>
            <a:ext cx="8437563" cy="1052711"/>
          </a:xfrm>
        </p:spPr>
        <p:txBody>
          <a:bodyPr>
            <a:normAutofit/>
          </a:bodyPr>
          <a:lstStyle/>
          <a:p>
            <a:r>
              <a:rPr lang="en-US" dirty="0"/>
              <a:t>Plenary task</a:t>
            </a:r>
          </a:p>
        </p:txBody>
      </p:sp>
      <p:sp>
        <p:nvSpPr>
          <p:cNvPr id="4" name="Text Placeholder 3">
            <a:extLst>
              <a:ext uri="{FF2B5EF4-FFF2-40B4-BE49-F238E27FC236}">
                <a16:creationId xmlns:a16="http://schemas.microsoft.com/office/drawing/2014/main" id="{939FCAAA-A41A-03F0-C346-1E00470EEBC2}"/>
              </a:ext>
            </a:extLst>
          </p:cNvPr>
          <p:cNvSpPr>
            <a:spLocks noGrp="1"/>
          </p:cNvSpPr>
          <p:nvPr>
            <p:ph type="body" sz="quarter" idx="12"/>
          </p:nvPr>
        </p:nvSpPr>
        <p:spPr>
          <a:xfrm>
            <a:off x="243375" y="877308"/>
            <a:ext cx="7667625" cy="3601574"/>
          </a:xfrm>
        </p:spPr>
        <p:txBody>
          <a:bodyPr vert="horz" lIns="0" tIns="0" rIns="0" bIns="0" rtlCol="0" anchor="t">
            <a:noAutofit/>
          </a:bodyPr>
          <a:lstStyle/>
          <a:p>
            <a:r>
              <a:rPr lang="en-US" dirty="0"/>
              <a:t>A theatre company has experienced a data breach, and the CEO is to give a press statement. </a:t>
            </a:r>
          </a:p>
          <a:p>
            <a:r>
              <a:rPr lang="en-US" dirty="0"/>
              <a:t>A new member of staff had missed part of their induction and has taken a laptop home. The staff member was unaware that this contravened company policy.</a:t>
            </a:r>
          </a:p>
          <a:p>
            <a:endParaRPr lang="en-US" dirty="0"/>
          </a:p>
          <a:p>
            <a:pPr marL="457200" indent="-457200">
              <a:buFont typeface="+mj-lt"/>
              <a:buAutoNum type="arabicPeriod"/>
            </a:pPr>
            <a:r>
              <a:rPr lang="en-US" dirty="0">
                <a:cs typeface="Arial"/>
              </a:rPr>
              <a:t>What is the problem?</a:t>
            </a:r>
          </a:p>
          <a:p>
            <a:pPr marL="457200" indent="-457200">
              <a:buFont typeface="+mj-lt"/>
              <a:buAutoNum type="arabicPeriod"/>
            </a:pPr>
            <a:r>
              <a:rPr lang="en-US" dirty="0">
                <a:cs typeface="Arial"/>
              </a:rPr>
              <a:t>What should the theatre company do to resolve the situation? </a:t>
            </a:r>
            <a:endParaRPr lang="en-US" dirty="0">
              <a:highlight>
                <a:srgbClr val="FFFF00"/>
              </a:highlight>
              <a:cs typeface="Arial"/>
            </a:endParaRPr>
          </a:p>
          <a:p>
            <a:endParaRPr lang="en-US" dirty="0">
              <a:cs typeface="Arial"/>
            </a:endParaRPr>
          </a:p>
        </p:txBody>
      </p:sp>
      <p:sp>
        <p:nvSpPr>
          <p:cNvPr id="5" name="Footer Placeholder 4">
            <a:extLst>
              <a:ext uri="{FF2B5EF4-FFF2-40B4-BE49-F238E27FC236}">
                <a16:creationId xmlns:a16="http://schemas.microsoft.com/office/drawing/2014/main" id="{6BBEF47C-FED4-CF77-8176-DC4BC60378BC}"/>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2096DB72-7711-541F-E434-880BDA7B6658}"/>
              </a:ext>
            </a:extLst>
          </p:cNvPr>
          <p:cNvSpPr>
            <a:spLocks noGrp="1"/>
          </p:cNvSpPr>
          <p:nvPr>
            <p:ph type="sldNum" sz="quarter" idx="11"/>
          </p:nvPr>
        </p:nvSpPr>
        <p:spPr/>
        <p:txBody>
          <a:bodyPr/>
          <a:lstStyle/>
          <a:p>
            <a:fld id="{DA2C159E-F13C-4A85-9A41-E7669D3E0D70}" type="slidenum">
              <a:rPr lang="en-GB" smtClean="0"/>
              <a:pPr/>
              <a:t>56</a:t>
            </a:fld>
            <a:endParaRPr lang="en-GB"/>
          </a:p>
        </p:txBody>
      </p:sp>
    </p:spTree>
    <p:extLst>
      <p:ext uri="{BB962C8B-B14F-4D97-AF65-F5344CB8AC3E}">
        <p14:creationId xmlns:p14="http://schemas.microsoft.com/office/powerpoint/2010/main" val="3172282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12F782-3D37-EB33-317D-F9EF97F64AA6}"/>
              </a:ext>
            </a:extLst>
          </p:cNvPr>
          <p:cNvSpPr>
            <a:spLocks noGrp="1"/>
          </p:cNvSpPr>
          <p:nvPr>
            <p:ph type="title"/>
          </p:nvPr>
        </p:nvSpPr>
        <p:spPr/>
        <p:txBody>
          <a:bodyPr/>
          <a:lstStyle/>
          <a:p>
            <a:r>
              <a:rPr lang="en-US" dirty="0">
                <a:cs typeface="Arial"/>
              </a:rPr>
              <a:t>Next steps</a:t>
            </a:r>
            <a:endParaRPr lang="en-US" dirty="0"/>
          </a:p>
        </p:txBody>
      </p:sp>
      <p:sp>
        <p:nvSpPr>
          <p:cNvPr id="4" name="Text Placeholder 3">
            <a:extLst>
              <a:ext uri="{FF2B5EF4-FFF2-40B4-BE49-F238E27FC236}">
                <a16:creationId xmlns:a16="http://schemas.microsoft.com/office/drawing/2014/main" id="{19DB5916-06D5-0A78-F325-4411B388B1E5}"/>
              </a:ext>
            </a:extLst>
          </p:cNvPr>
          <p:cNvSpPr>
            <a:spLocks noGrp="1"/>
          </p:cNvSpPr>
          <p:nvPr>
            <p:ph type="body" sz="quarter" idx="12"/>
          </p:nvPr>
        </p:nvSpPr>
        <p:spPr/>
        <p:txBody>
          <a:bodyPr vert="horz" lIns="0" tIns="0" rIns="0" bIns="0" rtlCol="0" anchor="t">
            <a:noAutofit/>
          </a:bodyPr>
          <a:lstStyle/>
          <a:p>
            <a:r>
              <a:rPr lang="en-US" dirty="0">
                <a:cs typeface="Arial"/>
              </a:rPr>
              <a:t>Create a spider diagram showing the key features of the</a:t>
            </a:r>
          </a:p>
          <a:p>
            <a:r>
              <a:rPr lang="en-US" dirty="0">
                <a:cs typeface="Arial"/>
              </a:rPr>
              <a:t>Data Protection Act, with examples relating to the MBP industry.</a:t>
            </a:r>
          </a:p>
        </p:txBody>
      </p:sp>
      <p:sp>
        <p:nvSpPr>
          <p:cNvPr id="5" name="Footer Placeholder 4">
            <a:extLst>
              <a:ext uri="{FF2B5EF4-FFF2-40B4-BE49-F238E27FC236}">
                <a16:creationId xmlns:a16="http://schemas.microsoft.com/office/drawing/2014/main" id="{35474D3A-AFA7-C5C1-57B4-C5C740506FD9}"/>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10050327-9E40-179C-DC71-35AE94D766A6}"/>
              </a:ext>
            </a:extLst>
          </p:cNvPr>
          <p:cNvSpPr>
            <a:spLocks noGrp="1"/>
          </p:cNvSpPr>
          <p:nvPr>
            <p:ph type="sldNum" sz="quarter" idx="11"/>
          </p:nvPr>
        </p:nvSpPr>
        <p:spPr/>
        <p:txBody>
          <a:bodyPr/>
          <a:lstStyle/>
          <a:p>
            <a:fld id="{DA2C159E-F13C-4A85-9A41-E7669D3E0D70}" type="slidenum">
              <a:rPr lang="en-GB" smtClean="0"/>
              <a:pPr/>
              <a:t>57</a:t>
            </a:fld>
            <a:endParaRPr lang="en-GB"/>
          </a:p>
        </p:txBody>
      </p:sp>
    </p:spTree>
    <p:extLst>
      <p:ext uri="{BB962C8B-B14F-4D97-AF65-F5344CB8AC3E}">
        <p14:creationId xmlns:p14="http://schemas.microsoft.com/office/powerpoint/2010/main" val="3223973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cs typeface="Arial"/>
              </a:rPr>
              <a:t>Lesson 5  </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dirty="0">
                <a:cs typeface="Arial"/>
              </a:rPr>
              <a:t>Compromising on quality of content </a:t>
            </a:r>
          </a:p>
        </p:txBody>
      </p:sp>
    </p:spTree>
    <p:extLst>
      <p:ext uri="{BB962C8B-B14F-4D97-AF65-F5344CB8AC3E}">
        <p14:creationId xmlns:p14="http://schemas.microsoft.com/office/powerpoint/2010/main" val="2648854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a:t>Starter: Health and safety hazards</a:t>
            </a:r>
            <a:endParaRPr lang="en-GB" sz="3600" dirty="0"/>
          </a:p>
        </p:txBody>
      </p:sp>
      <p:sp>
        <p:nvSpPr>
          <p:cNvPr id="5" name="Text Placeholder 4"/>
          <p:cNvSpPr>
            <a:spLocks noGrp="1"/>
          </p:cNvSpPr>
          <p:nvPr>
            <p:ph type="body" sz="quarter" idx="12"/>
          </p:nvPr>
        </p:nvSpPr>
        <p:spPr/>
        <p:txBody>
          <a:bodyPr vert="horz" lIns="0" tIns="0" rIns="0" bIns="0" rtlCol="0" anchor="t">
            <a:noAutofit/>
          </a:bodyPr>
          <a:lstStyle/>
          <a:p>
            <a:r>
              <a:rPr lang="en-GB"/>
              <a:t>Give five examples of potential health and safety hazards in your school or college.</a:t>
            </a:r>
            <a:r>
              <a:rPr lang="en-GB" sz="2400">
                <a:solidFill>
                  <a:srgbClr val="E51C41"/>
                </a:solidFill>
              </a:rPr>
              <a:t> </a:t>
            </a:r>
            <a:br>
              <a:rPr lang="en-GB"/>
            </a:br>
            <a:endParaRPr lang="en-GB">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59</a:t>
            </a:fld>
            <a:endParaRPr lang="en-GB"/>
          </a:p>
        </p:txBody>
      </p:sp>
    </p:spTree>
    <p:extLst>
      <p:ext uri="{BB962C8B-B14F-4D97-AF65-F5344CB8AC3E}">
        <p14:creationId xmlns:p14="http://schemas.microsoft.com/office/powerpoint/2010/main" val="418630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EA4EE-C47A-58E7-F64C-09865CC4C66E}"/>
              </a:ext>
            </a:extLst>
          </p:cNvPr>
          <p:cNvSpPr>
            <a:spLocks noGrp="1"/>
          </p:cNvSpPr>
          <p:nvPr>
            <p:ph type="title"/>
          </p:nvPr>
        </p:nvSpPr>
        <p:spPr/>
        <p:txBody>
          <a:bodyPr/>
          <a:lstStyle/>
          <a:p>
            <a:r>
              <a:rPr lang="en-GB"/>
              <a:t>Dress code</a:t>
            </a:r>
          </a:p>
        </p:txBody>
      </p:sp>
      <p:sp>
        <p:nvSpPr>
          <p:cNvPr id="4" name="Text Placeholder 3">
            <a:extLst>
              <a:ext uri="{FF2B5EF4-FFF2-40B4-BE49-F238E27FC236}">
                <a16:creationId xmlns:a16="http://schemas.microsoft.com/office/drawing/2014/main" id="{9CD09DBA-52AB-8A47-F6AB-532F04DE7C8E}"/>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GB"/>
              <a:t>Does your school or college have a dress code?</a:t>
            </a:r>
          </a:p>
          <a:p>
            <a:pPr marL="457200" indent="-457200">
              <a:buFont typeface="+mj-lt"/>
              <a:buAutoNum type="arabicPeriod"/>
            </a:pPr>
            <a:r>
              <a:rPr lang="en-GB"/>
              <a:t>Describe an example of a dress code.</a:t>
            </a:r>
          </a:p>
          <a:p>
            <a:pPr marL="457200" indent="-457200">
              <a:buFont typeface="+mj-lt"/>
              <a:buAutoNum type="arabicPeriod"/>
            </a:pPr>
            <a:r>
              <a:rPr lang="en-GB"/>
              <a:t>Explain why dress codes are in place. </a:t>
            </a:r>
          </a:p>
          <a:p>
            <a:endParaRPr lang="en-GB"/>
          </a:p>
          <a:p>
            <a:endParaRPr lang="en-GB"/>
          </a:p>
          <a:p>
            <a:endParaRPr lang="en-GB"/>
          </a:p>
          <a:p>
            <a:endParaRPr lang="en-GB"/>
          </a:p>
        </p:txBody>
      </p:sp>
      <p:sp>
        <p:nvSpPr>
          <p:cNvPr id="5" name="Footer Placeholder 4">
            <a:extLst>
              <a:ext uri="{FF2B5EF4-FFF2-40B4-BE49-F238E27FC236}">
                <a16:creationId xmlns:a16="http://schemas.microsoft.com/office/drawing/2014/main" id="{A00AFAB8-5479-5452-A6EB-3CF2DE4AECEB}"/>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76D78C75-6C0D-7BFD-B7BC-9CEC7E1E7D85}"/>
              </a:ext>
            </a:extLst>
          </p:cNvPr>
          <p:cNvSpPr>
            <a:spLocks noGrp="1"/>
          </p:cNvSpPr>
          <p:nvPr>
            <p:ph type="sldNum" sz="quarter" idx="11"/>
          </p:nvPr>
        </p:nvSpPr>
        <p:spPr/>
        <p:txBody>
          <a:bodyPr/>
          <a:lstStyle/>
          <a:p>
            <a:fld id="{DA2C159E-F13C-4A85-9A41-E7669D3E0D70}" type="slidenum">
              <a:rPr lang="en-GB" smtClean="0"/>
              <a:pPr/>
              <a:t>6</a:t>
            </a:fld>
            <a:endParaRPr lang="en-GB"/>
          </a:p>
        </p:txBody>
      </p:sp>
    </p:spTree>
    <p:extLst>
      <p:ext uri="{BB962C8B-B14F-4D97-AF65-F5344CB8AC3E}">
        <p14:creationId xmlns:p14="http://schemas.microsoft.com/office/powerpoint/2010/main" val="23829398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34B5E3-F5DF-598E-2712-AFA5D02DFAF5}"/>
              </a:ext>
            </a:extLst>
          </p:cNvPr>
          <p:cNvSpPr>
            <a:spLocks noGrp="1"/>
          </p:cNvSpPr>
          <p:nvPr>
            <p:ph type="title"/>
          </p:nvPr>
        </p:nvSpPr>
        <p:spPr>
          <a:xfrm>
            <a:off x="232950" y="249900"/>
            <a:ext cx="8437563" cy="1046885"/>
          </a:xfrm>
        </p:spPr>
        <p:txBody>
          <a:bodyPr>
            <a:noAutofit/>
          </a:bodyPr>
          <a:lstStyle/>
          <a:p>
            <a:r>
              <a:rPr lang="en-US" dirty="0"/>
              <a:t>Examples of health and safety hazards in MBP</a:t>
            </a:r>
          </a:p>
        </p:txBody>
      </p:sp>
      <p:sp>
        <p:nvSpPr>
          <p:cNvPr id="4" name="Text Placeholder 3">
            <a:extLst>
              <a:ext uri="{FF2B5EF4-FFF2-40B4-BE49-F238E27FC236}">
                <a16:creationId xmlns:a16="http://schemas.microsoft.com/office/drawing/2014/main" id="{47623CB5-D4E7-3082-420B-CD8CCED896E9}"/>
              </a:ext>
            </a:extLst>
          </p:cNvPr>
          <p:cNvSpPr>
            <a:spLocks noGrp="1"/>
          </p:cNvSpPr>
          <p:nvPr>
            <p:ph type="body" sz="quarter" idx="12"/>
          </p:nvPr>
        </p:nvSpPr>
        <p:spPr>
          <a:xfrm>
            <a:off x="278160" y="1302611"/>
            <a:ext cx="7667625" cy="3601574"/>
          </a:xfrm>
        </p:spPr>
        <p:txBody>
          <a:bodyPr vert="horz" lIns="0" tIns="0" rIns="0" bIns="0" rtlCol="0" anchor="t">
            <a:noAutofit/>
          </a:bodyPr>
          <a:lstStyle/>
          <a:p>
            <a:pPr lvl="1">
              <a:lnSpc>
                <a:spcPct val="100000"/>
              </a:lnSpc>
            </a:pPr>
            <a:r>
              <a:rPr lang="en-US" dirty="0">
                <a:cs typeface="Arial"/>
              </a:rPr>
              <a:t>floor spillages on set</a:t>
            </a:r>
            <a:endParaRPr lang="en-US" dirty="0"/>
          </a:p>
          <a:p>
            <a:pPr lvl="1">
              <a:lnSpc>
                <a:spcPct val="100000"/>
              </a:lnSpc>
            </a:pPr>
            <a:r>
              <a:rPr lang="en-US" dirty="0">
                <a:cs typeface="Arial"/>
              </a:rPr>
              <a:t>unsecure lighting scaffolding at a concert</a:t>
            </a:r>
          </a:p>
          <a:p>
            <a:pPr lvl="1">
              <a:lnSpc>
                <a:spcPct val="100000"/>
              </a:lnSpc>
            </a:pPr>
            <a:r>
              <a:rPr lang="en-US" dirty="0">
                <a:cs typeface="Arial"/>
              </a:rPr>
              <a:t>missing safety rails while actors are working at height</a:t>
            </a:r>
          </a:p>
          <a:p>
            <a:pPr lvl="1">
              <a:lnSpc>
                <a:spcPct val="100000"/>
              </a:lnSpc>
            </a:pPr>
            <a:r>
              <a:rPr lang="en-US" dirty="0">
                <a:cs typeface="Arial"/>
              </a:rPr>
              <a:t>hot lighting</a:t>
            </a:r>
          </a:p>
          <a:p>
            <a:pPr lvl="1">
              <a:lnSpc>
                <a:spcPct val="100000"/>
              </a:lnSpc>
            </a:pPr>
            <a:r>
              <a:rPr lang="en-US" dirty="0">
                <a:cs typeface="Arial"/>
              </a:rPr>
              <a:t>firearms used as props</a:t>
            </a:r>
          </a:p>
          <a:p>
            <a:pPr lvl="1">
              <a:lnSpc>
                <a:spcPct val="100000"/>
              </a:lnSpc>
            </a:pPr>
            <a:r>
              <a:rPr lang="en-US" dirty="0">
                <a:cs typeface="Arial"/>
              </a:rPr>
              <a:t>unsecured cables</a:t>
            </a:r>
          </a:p>
          <a:p>
            <a:pPr lvl="1">
              <a:lnSpc>
                <a:spcPct val="100000"/>
              </a:lnSpc>
            </a:pPr>
            <a:r>
              <a:rPr lang="en-US" dirty="0">
                <a:cs typeface="Arial"/>
              </a:rPr>
              <a:t>worn safety harnesses</a:t>
            </a:r>
          </a:p>
          <a:p>
            <a:pPr lvl="1">
              <a:lnSpc>
                <a:spcPct val="100000"/>
              </a:lnSpc>
            </a:pPr>
            <a:r>
              <a:rPr lang="en-US" dirty="0">
                <a:cs typeface="Arial"/>
              </a:rPr>
              <a:t>unused personal protective equipment.</a:t>
            </a:r>
          </a:p>
          <a:p>
            <a:endParaRPr lang="en-US" dirty="0">
              <a:cs typeface="Arial"/>
            </a:endParaRP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6909A96A-EF95-3EFE-A6A4-9F15B857B75F}"/>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95C8A840-7DCE-2456-173F-F182F70D093D}"/>
              </a:ext>
            </a:extLst>
          </p:cNvPr>
          <p:cNvSpPr>
            <a:spLocks noGrp="1"/>
          </p:cNvSpPr>
          <p:nvPr>
            <p:ph type="sldNum" sz="quarter" idx="11"/>
          </p:nvPr>
        </p:nvSpPr>
        <p:spPr/>
        <p:txBody>
          <a:bodyPr/>
          <a:lstStyle/>
          <a:p>
            <a:fld id="{DA2C159E-F13C-4A85-9A41-E7669D3E0D70}" type="slidenum">
              <a:rPr lang="en-GB" smtClean="0"/>
              <a:pPr/>
              <a:t>60</a:t>
            </a:fld>
            <a:endParaRPr lang="en-GB"/>
          </a:p>
        </p:txBody>
      </p:sp>
    </p:spTree>
    <p:extLst>
      <p:ext uri="{BB962C8B-B14F-4D97-AF65-F5344CB8AC3E}">
        <p14:creationId xmlns:p14="http://schemas.microsoft.com/office/powerpoint/2010/main" val="4236399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B5D1-9959-5CDC-FE88-D9F07CB2AC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A74D8A-3910-EF7C-AD37-C4B14D80BF4A}"/>
              </a:ext>
            </a:extLst>
          </p:cNvPr>
          <p:cNvSpPr>
            <a:spLocks noGrp="1"/>
          </p:cNvSpPr>
          <p:nvPr>
            <p:ph type="title"/>
          </p:nvPr>
        </p:nvSpPr>
        <p:spPr/>
        <p:txBody>
          <a:bodyPr/>
          <a:lstStyle/>
          <a:p>
            <a:r>
              <a:rPr lang="en-GB"/>
              <a:t>Breaking news</a:t>
            </a:r>
          </a:p>
        </p:txBody>
      </p:sp>
      <p:sp>
        <p:nvSpPr>
          <p:cNvPr id="4" name="Text Placeholder 3">
            <a:extLst>
              <a:ext uri="{FF2B5EF4-FFF2-40B4-BE49-F238E27FC236}">
                <a16:creationId xmlns:a16="http://schemas.microsoft.com/office/drawing/2014/main" id="{12667EF9-0324-80BC-A2DC-79D48575F244}"/>
              </a:ext>
            </a:extLst>
          </p:cNvPr>
          <p:cNvSpPr>
            <a:spLocks noGrp="1"/>
          </p:cNvSpPr>
          <p:nvPr>
            <p:ph type="body" sz="quarter" idx="12"/>
          </p:nvPr>
        </p:nvSpPr>
        <p:spPr/>
        <p:txBody>
          <a:bodyPr vert="horz" lIns="0" tIns="0" rIns="0" bIns="0" rtlCol="0" anchor="t">
            <a:noAutofit/>
          </a:bodyPr>
          <a:lstStyle/>
          <a:p>
            <a:r>
              <a:rPr lang="en-GB" dirty="0"/>
              <a:t>An incident has occurred at a film set of a new Western. </a:t>
            </a:r>
            <a:endParaRPr lang="en-US" dirty="0"/>
          </a:p>
          <a:p>
            <a:r>
              <a:rPr lang="en-GB" dirty="0"/>
              <a:t>An actor has fallen off the scaffolding. The gun they were holding went off during the fall. For reasons unknown, the gun contained live ammunition. It appears that a camera person has been shot and taken to hospital in a life-threatening condition.</a:t>
            </a:r>
          </a:p>
          <a:p>
            <a:endParaRPr lang="en-GB" dirty="0"/>
          </a:p>
          <a:p>
            <a:pPr marL="457200" indent="-457200">
              <a:buFont typeface="+mj-lt"/>
              <a:buAutoNum type="arabicPeriod"/>
            </a:pPr>
            <a:r>
              <a:rPr lang="en-GB" dirty="0"/>
              <a:t>What health and safety was compromised? </a:t>
            </a:r>
            <a:endParaRPr lang="en-GB" dirty="0">
              <a:cs typeface="Arial"/>
            </a:endParaRPr>
          </a:p>
          <a:p>
            <a:pPr marL="457200" indent="-457200">
              <a:buFont typeface="+mj-lt"/>
              <a:buAutoNum type="arabicPeriod"/>
            </a:pPr>
            <a:r>
              <a:rPr lang="en-GB" dirty="0"/>
              <a:t>What security has been compromised? </a:t>
            </a:r>
            <a:endParaRPr lang="en-GB" dirty="0">
              <a:cs typeface="Arial"/>
            </a:endParaRPr>
          </a:p>
        </p:txBody>
      </p:sp>
      <p:sp>
        <p:nvSpPr>
          <p:cNvPr id="5" name="Footer Placeholder 4">
            <a:extLst>
              <a:ext uri="{FF2B5EF4-FFF2-40B4-BE49-F238E27FC236}">
                <a16:creationId xmlns:a16="http://schemas.microsoft.com/office/drawing/2014/main" id="{E8583833-79BB-EB86-BEF1-DE67BF4E8962}"/>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BD5FD987-F3D1-0D62-AD42-3084648AADA6}"/>
              </a:ext>
            </a:extLst>
          </p:cNvPr>
          <p:cNvSpPr>
            <a:spLocks noGrp="1"/>
          </p:cNvSpPr>
          <p:nvPr>
            <p:ph type="sldNum" sz="quarter" idx="11"/>
          </p:nvPr>
        </p:nvSpPr>
        <p:spPr/>
        <p:txBody>
          <a:bodyPr/>
          <a:lstStyle/>
          <a:p>
            <a:fld id="{DA2C159E-F13C-4A85-9A41-E7669D3E0D70}" type="slidenum">
              <a:rPr lang="en-GB" smtClean="0"/>
              <a:pPr/>
              <a:t>61</a:t>
            </a:fld>
            <a:endParaRPr lang="en-GB"/>
          </a:p>
        </p:txBody>
      </p:sp>
    </p:spTree>
    <p:extLst>
      <p:ext uri="{BB962C8B-B14F-4D97-AF65-F5344CB8AC3E}">
        <p14:creationId xmlns:p14="http://schemas.microsoft.com/office/powerpoint/2010/main" val="24657557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450037-E955-7520-76D0-A09EF5F9F090}"/>
              </a:ext>
            </a:extLst>
          </p:cNvPr>
          <p:cNvSpPr>
            <a:spLocks noGrp="1"/>
          </p:cNvSpPr>
          <p:nvPr>
            <p:ph type="title"/>
          </p:nvPr>
        </p:nvSpPr>
        <p:spPr/>
        <p:txBody>
          <a:bodyPr/>
          <a:lstStyle/>
          <a:p>
            <a:r>
              <a:rPr lang="en-US" dirty="0"/>
              <a:t>Task: Evaluating solutions to issue</a:t>
            </a:r>
          </a:p>
        </p:txBody>
      </p:sp>
      <p:sp>
        <p:nvSpPr>
          <p:cNvPr id="4" name="Text Placeholder 3">
            <a:extLst>
              <a:ext uri="{FF2B5EF4-FFF2-40B4-BE49-F238E27FC236}">
                <a16:creationId xmlns:a16="http://schemas.microsoft.com/office/drawing/2014/main" id="{B44C62A2-2CFD-D04A-96A7-EBA86EA8A5AA}"/>
              </a:ext>
            </a:extLst>
          </p:cNvPr>
          <p:cNvSpPr>
            <a:spLocks noGrp="1"/>
          </p:cNvSpPr>
          <p:nvPr>
            <p:ph type="body" sz="quarter" idx="12"/>
          </p:nvPr>
        </p:nvSpPr>
        <p:spPr/>
        <p:txBody>
          <a:bodyPr vert="horz" lIns="0" tIns="0" rIns="0" bIns="0" rtlCol="0" anchor="t">
            <a:noAutofit/>
          </a:bodyPr>
          <a:lstStyle/>
          <a:p>
            <a:r>
              <a:rPr lang="en-US" dirty="0"/>
              <a:t>Issue: film set accident</a:t>
            </a:r>
          </a:p>
          <a:p>
            <a:r>
              <a:rPr lang="en-US" dirty="0"/>
              <a:t>Solution: a new health and safety policy and control measures </a:t>
            </a:r>
            <a:endParaRPr lang="en-US" dirty="0">
              <a:cs typeface="Arial"/>
            </a:endParaRPr>
          </a:p>
          <a:p>
            <a:endParaRPr lang="en-US" dirty="0"/>
          </a:p>
          <a:p>
            <a:r>
              <a:rPr lang="en-US" dirty="0"/>
              <a:t>Evaluate the effectiveness of the policy and control measures to avoid future film set accidents. </a:t>
            </a:r>
            <a:endParaRPr lang="en-US" dirty="0">
              <a:cs typeface="Arial"/>
            </a:endParaRPr>
          </a:p>
          <a:p>
            <a:endParaRPr lang="en-US" dirty="0"/>
          </a:p>
        </p:txBody>
      </p:sp>
      <p:sp>
        <p:nvSpPr>
          <p:cNvPr id="5" name="Footer Placeholder 4">
            <a:extLst>
              <a:ext uri="{FF2B5EF4-FFF2-40B4-BE49-F238E27FC236}">
                <a16:creationId xmlns:a16="http://schemas.microsoft.com/office/drawing/2014/main" id="{F5138EB3-23FE-BFB2-E53C-BE353B042D31}"/>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B5B50684-990C-F500-AA4D-6EE1811694EE}"/>
              </a:ext>
            </a:extLst>
          </p:cNvPr>
          <p:cNvSpPr>
            <a:spLocks noGrp="1"/>
          </p:cNvSpPr>
          <p:nvPr>
            <p:ph type="sldNum" sz="quarter" idx="11"/>
          </p:nvPr>
        </p:nvSpPr>
        <p:spPr/>
        <p:txBody>
          <a:bodyPr/>
          <a:lstStyle/>
          <a:p>
            <a:fld id="{DA2C159E-F13C-4A85-9A41-E7669D3E0D70}" type="slidenum">
              <a:rPr lang="en-GB" smtClean="0"/>
              <a:pPr/>
              <a:t>62</a:t>
            </a:fld>
            <a:endParaRPr lang="en-GB"/>
          </a:p>
        </p:txBody>
      </p:sp>
    </p:spTree>
    <p:extLst>
      <p:ext uri="{BB962C8B-B14F-4D97-AF65-F5344CB8AC3E}">
        <p14:creationId xmlns:p14="http://schemas.microsoft.com/office/powerpoint/2010/main" val="1834747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B03366-5A95-9ED4-B2F1-4E780739ACB3}"/>
              </a:ext>
            </a:extLst>
          </p:cNvPr>
          <p:cNvSpPr>
            <a:spLocks noGrp="1"/>
          </p:cNvSpPr>
          <p:nvPr>
            <p:ph type="title"/>
          </p:nvPr>
        </p:nvSpPr>
        <p:spPr>
          <a:xfrm>
            <a:off x="232950" y="249900"/>
            <a:ext cx="8437563" cy="1113387"/>
          </a:xfrm>
        </p:spPr>
        <p:txBody>
          <a:bodyPr>
            <a:noAutofit/>
          </a:bodyPr>
          <a:lstStyle/>
          <a:p>
            <a:r>
              <a:rPr lang="en-GB" noProof="0" dirty="0"/>
              <a:t>What causes an MBP organisation to compromise on quality of content?</a:t>
            </a:r>
          </a:p>
        </p:txBody>
      </p:sp>
      <p:sp>
        <p:nvSpPr>
          <p:cNvPr id="4" name="Text Placeholder 3">
            <a:extLst>
              <a:ext uri="{FF2B5EF4-FFF2-40B4-BE49-F238E27FC236}">
                <a16:creationId xmlns:a16="http://schemas.microsoft.com/office/drawing/2014/main" id="{A68258EF-B267-D935-4015-0CF0276C39D8}"/>
              </a:ext>
            </a:extLst>
          </p:cNvPr>
          <p:cNvSpPr>
            <a:spLocks noGrp="1"/>
          </p:cNvSpPr>
          <p:nvPr>
            <p:ph type="body" sz="quarter" idx="12"/>
          </p:nvPr>
        </p:nvSpPr>
        <p:spPr>
          <a:xfrm>
            <a:off x="234000" y="1464816"/>
            <a:ext cx="7667625" cy="3123158"/>
          </a:xfrm>
        </p:spPr>
        <p:txBody>
          <a:bodyPr vert="horz" lIns="0" tIns="0" rIns="0" bIns="0" rtlCol="0" anchor="t">
            <a:noAutofit/>
          </a:bodyPr>
          <a:lstStyle/>
          <a:p>
            <a:pPr lvl="1">
              <a:lnSpc>
                <a:spcPct val="100000"/>
              </a:lnSpc>
            </a:pPr>
            <a:r>
              <a:rPr lang="en-US" dirty="0"/>
              <a:t>finances (e.g. available budget)</a:t>
            </a:r>
          </a:p>
          <a:p>
            <a:pPr lvl="1">
              <a:lnSpc>
                <a:spcPct val="100000"/>
              </a:lnSpc>
            </a:pPr>
            <a:r>
              <a:rPr lang="en-US" dirty="0"/>
              <a:t>time</a:t>
            </a:r>
            <a:endParaRPr lang="en-US" dirty="0">
              <a:cs typeface="Arial"/>
            </a:endParaRPr>
          </a:p>
          <a:p>
            <a:pPr lvl="1">
              <a:lnSpc>
                <a:spcPct val="100000"/>
              </a:lnSpc>
            </a:pPr>
            <a:r>
              <a:rPr lang="en-US" dirty="0"/>
              <a:t>weather</a:t>
            </a:r>
            <a:endParaRPr lang="en-US" dirty="0">
              <a:cs typeface="Arial"/>
            </a:endParaRPr>
          </a:p>
          <a:p>
            <a:pPr lvl="1">
              <a:lnSpc>
                <a:spcPct val="100000"/>
              </a:lnSpc>
            </a:pPr>
            <a:r>
              <a:rPr lang="en-US" dirty="0"/>
              <a:t>availability of resources (e.g. actors)</a:t>
            </a:r>
            <a:endParaRPr lang="en-US" dirty="0">
              <a:cs typeface="Arial"/>
            </a:endParaRPr>
          </a:p>
          <a:p>
            <a:pPr lvl="1">
              <a:lnSpc>
                <a:spcPct val="100000"/>
              </a:lnSpc>
            </a:pPr>
            <a:r>
              <a:rPr lang="en-US" dirty="0"/>
              <a:t>products available (e.g. props).</a:t>
            </a:r>
            <a:endParaRPr lang="en-US" dirty="0">
              <a:cs typeface="Arial"/>
            </a:endParaRP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C91BAB04-DB5D-E43F-0971-A36773A6C2FE}"/>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1FB1EF13-CC94-6705-8325-601736573ED7}"/>
              </a:ext>
            </a:extLst>
          </p:cNvPr>
          <p:cNvSpPr>
            <a:spLocks noGrp="1"/>
          </p:cNvSpPr>
          <p:nvPr>
            <p:ph type="sldNum" sz="quarter" idx="11"/>
          </p:nvPr>
        </p:nvSpPr>
        <p:spPr/>
        <p:txBody>
          <a:bodyPr/>
          <a:lstStyle/>
          <a:p>
            <a:fld id="{DA2C159E-F13C-4A85-9A41-E7669D3E0D70}" type="slidenum">
              <a:rPr lang="en-GB" smtClean="0"/>
              <a:pPr/>
              <a:t>63</a:t>
            </a:fld>
            <a:endParaRPr lang="en-GB"/>
          </a:p>
        </p:txBody>
      </p:sp>
    </p:spTree>
    <p:extLst>
      <p:ext uri="{BB962C8B-B14F-4D97-AF65-F5344CB8AC3E}">
        <p14:creationId xmlns:p14="http://schemas.microsoft.com/office/powerpoint/2010/main" val="2955739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44EF7-50FA-84EF-7DA8-DC7C13050057}"/>
              </a:ext>
            </a:extLst>
          </p:cNvPr>
          <p:cNvSpPr>
            <a:spLocks noGrp="1"/>
          </p:cNvSpPr>
          <p:nvPr>
            <p:ph type="sldNum" sz="quarter" idx="11"/>
          </p:nvPr>
        </p:nvSpPr>
        <p:spPr/>
        <p:txBody>
          <a:bodyPr/>
          <a:lstStyle/>
          <a:p>
            <a:fld id="{DA2C159E-F13C-4A85-9A41-E7669D3E0D70}" type="slidenum">
              <a:rPr lang="en-GB" smtClean="0"/>
              <a:pPr/>
              <a:t>64</a:t>
            </a:fld>
            <a:endParaRPr lang="en-GB"/>
          </a:p>
        </p:txBody>
      </p:sp>
      <p:sp>
        <p:nvSpPr>
          <p:cNvPr id="3" name="Title 2">
            <a:extLst>
              <a:ext uri="{FF2B5EF4-FFF2-40B4-BE49-F238E27FC236}">
                <a16:creationId xmlns:a16="http://schemas.microsoft.com/office/drawing/2014/main" id="{02123AB0-171D-DB8E-DF2D-C5BA12FCBC6A}"/>
              </a:ext>
            </a:extLst>
          </p:cNvPr>
          <p:cNvSpPr>
            <a:spLocks noGrp="1"/>
          </p:cNvSpPr>
          <p:nvPr>
            <p:ph type="title"/>
          </p:nvPr>
        </p:nvSpPr>
        <p:spPr/>
        <p:txBody>
          <a:bodyPr/>
          <a:lstStyle/>
          <a:p>
            <a:r>
              <a:rPr lang="en-US" dirty="0"/>
              <a:t>Case study: </a:t>
            </a:r>
            <a:r>
              <a:rPr lang="en-US" i="1" dirty="0"/>
              <a:t>Heaven’s Gate </a:t>
            </a:r>
          </a:p>
        </p:txBody>
      </p:sp>
      <p:sp>
        <p:nvSpPr>
          <p:cNvPr id="4" name="Text Placeholder 3">
            <a:extLst>
              <a:ext uri="{FF2B5EF4-FFF2-40B4-BE49-F238E27FC236}">
                <a16:creationId xmlns:a16="http://schemas.microsoft.com/office/drawing/2014/main" id="{3F0A37F2-6CD5-BFF3-F18B-32C5B1349E78}"/>
              </a:ext>
            </a:extLst>
          </p:cNvPr>
          <p:cNvSpPr>
            <a:spLocks noGrp="1"/>
          </p:cNvSpPr>
          <p:nvPr>
            <p:ph type="body" sz="quarter" idx="12"/>
          </p:nvPr>
        </p:nvSpPr>
        <p:spPr/>
        <p:txBody>
          <a:bodyPr vert="horz" lIns="0" tIns="0" rIns="0" bIns="0" rtlCol="0" anchor="t">
            <a:noAutofit/>
          </a:bodyPr>
          <a:lstStyle/>
          <a:p>
            <a:r>
              <a:rPr lang="en-GB" noProof="0" dirty="0">
                <a:cs typeface="Arial"/>
              </a:rPr>
              <a:t>Individually read the </a:t>
            </a:r>
            <a:r>
              <a:rPr lang="en-GB" i="1" noProof="0" dirty="0">
                <a:cs typeface="Arial"/>
              </a:rPr>
              <a:t>Heaven’s Gate </a:t>
            </a:r>
            <a:r>
              <a:rPr lang="en-GB" noProof="0" dirty="0">
                <a:cs typeface="Arial"/>
              </a:rPr>
              <a:t>case study.</a:t>
            </a:r>
            <a:endParaRPr lang="en-GB" noProof="0" dirty="0"/>
          </a:p>
          <a:p>
            <a:endParaRPr lang="en-GB" noProof="0" dirty="0"/>
          </a:p>
          <a:p>
            <a:r>
              <a:rPr lang="en-GB" noProof="0" dirty="0">
                <a:cs typeface="Arial"/>
              </a:rPr>
              <a:t>The film was a commercial failure because of </a:t>
            </a:r>
            <a:r>
              <a:rPr lang="en-GB" dirty="0">
                <a:cs typeface="Arial"/>
              </a:rPr>
              <a:t>bad </a:t>
            </a:r>
            <a:r>
              <a:rPr lang="en-GB" noProof="0" dirty="0">
                <a:cs typeface="Arial"/>
              </a:rPr>
              <a:t>weather.</a:t>
            </a:r>
          </a:p>
          <a:p>
            <a:endParaRPr lang="en-GB" noProof="0" dirty="0">
              <a:cs typeface="Arial"/>
            </a:endParaRPr>
          </a:p>
          <a:p>
            <a:pPr marL="457200" indent="-457200">
              <a:buAutoNum type="arabicPeriod"/>
            </a:pPr>
            <a:r>
              <a:rPr lang="en-GB" noProof="0" dirty="0">
                <a:cs typeface="Arial"/>
              </a:rPr>
              <a:t>Identify </a:t>
            </a:r>
            <a:r>
              <a:rPr lang="en-GB" noProof="0" dirty="0"/>
              <a:t>aspects of quality that were compromised.</a:t>
            </a:r>
            <a:endParaRPr lang="en-GB" noProof="0" dirty="0">
              <a:cs typeface="Arial"/>
            </a:endParaRPr>
          </a:p>
          <a:p>
            <a:pPr marL="457200" indent="-457200">
              <a:buAutoNum type="arabicPeriod"/>
            </a:pPr>
            <a:r>
              <a:rPr lang="en-GB" noProof="0" dirty="0">
                <a:cs typeface="Arial"/>
              </a:rPr>
              <a:t>Analyse the impacts of </a:t>
            </a:r>
            <a:r>
              <a:rPr lang="en-GB" i="1" noProof="0" dirty="0">
                <a:cs typeface="Arial"/>
              </a:rPr>
              <a:t>Heaven’s Gate </a:t>
            </a:r>
            <a:r>
              <a:rPr lang="en-GB" noProof="0" dirty="0">
                <a:cs typeface="Arial"/>
              </a:rPr>
              <a:t>compromising on quality.</a:t>
            </a:r>
          </a:p>
        </p:txBody>
      </p:sp>
      <p:sp>
        <p:nvSpPr>
          <p:cNvPr id="5" name="Footer Placeholder 4">
            <a:extLst>
              <a:ext uri="{FF2B5EF4-FFF2-40B4-BE49-F238E27FC236}">
                <a16:creationId xmlns:a16="http://schemas.microsoft.com/office/drawing/2014/main" id="{A8784CAE-476F-43DF-A7F9-291A92F61BF7}"/>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649595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F7A0B-EC74-C782-59A4-9A623F63AA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01DCA7-8D16-7D20-909B-755B61322BDC}"/>
              </a:ext>
            </a:extLst>
          </p:cNvPr>
          <p:cNvSpPr>
            <a:spLocks noGrp="1"/>
          </p:cNvSpPr>
          <p:nvPr>
            <p:ph type="title"/>
          </p:nvPr>
        </p:nvSpPr>
        <p:spPr/>
        <p:txBody>
          <a:bodyPr/>
          <a:lstStyle/>
          <a:p>
            <a:r>
              <a:rPr lang="en-US" dirty="0"/>
              <a:t>Quality compromised</a:t>
            </a:r>
          </a:p>
        </p:txBody>
      </p:sp>
      <p:sp>
        <p:nvSpPr>
          <p:cNvPr id="4" name="Text Placeholder 3">
            <a:extLst>
              <a:ext uri="{FF2B5EF4-FFF2-40B4-BE49-F238E27FC236}">
                <a16:creationId xmlns:a16="http://schemas.microsoft.com/office/drawing/2014/main" id="{EB37C370-0D38-9F8A-26FF-06F56C996E8F}"/>
              </a:ext>
            </a:extLst>
          </p:cNvPr>
          <p:cNvSpPr>
            <a:spLocks noGrp="1"/>
          </p:cNvSpPr>
          <p:nvPr>
            <p:ph type="body" sz="quarter" idx="12"/>
          </p:nvPr>
        </p:nvSpPr>
        <p:spPr/>
        <p:txBody>
          <a:bodyPr/>
          <a:lstStyle/>
          <a:p>
            <a:pPr marL="0" lvl="1" indent="0">
              <a:lnSpc>
                <a:spcPct val="100000"/>
              </a:lnSpc>
              <a:buNone/>
            </a:pPr>
            <a:r>
              <a:rPr lang="en-GB" kern="100" dirty="0">
                <a:latin typeface="Arial" panose="020B0604020202020204" pitchFamily="34" charset="0"/>
                <a:ea typeface="Calibri" panose="020F0502020204030204" pitchFamily="34" charset="0"/>
              </a:rPr>
              <a:t>The final outcome was affected in terms of:</a:t>
            </a:r>
          </a:p>
          <a:p>
            <a:pPr lvl="1"/>
            <a:r>
              <a:rPr lang="en-GB" kern="100" dirty="0">
                <a:effectLst/>
                <a:latin typeface="Arial" panose="020B0604020202020204" pitchFamily="34" charset="0"/>
                <a:ea typeface="Arial" panose="020B0604020202020204" pitchFamily="34" charset="0"/>
              </a:rPr>
              <a:t>continuity </a:t>
            </a:r>
            <a:r>
              <a:rPr lang="en-GB" kern="100" dirty="0">
                <a:latin typeface="Arial" panose="020B0604020202020204" pitchFamily="34" charset="0"/>
                <a:ea typeface="Arial" panose="020B0604020202020204" pitchFamily="34" charset="0"/>
              </a:rPr>
              <a:t>–</a:t>
            </a:r>
            <a:r>
              <a:rPr lang="en-GB" kern="100" dirty="0">
                <a:effectLst/>
                <a:latin typeface="Arial" panose="020B0604020202020204" pitchFamily="34" charset="0"/>
                <a:ea typeface="Arial" panose="020B0604020202020204" pitchFamily="34" charset="0"/>
              </a:rPr>
              <a:t> light, landscape</a:t>
            </a:r>
          </a:p>
          <a:p>
            <a:pPr lvl="1"/>
            <a:r>
              <a:rPr lang="en-GB" kern="100" dirty="0">
                <a:latin typeface="Arial" panose="020B0604020202020204" pitchFamily="34" charset="0"/>
                <a:ea typeface="Calibri" panose="020F0502020204030204" pitchFamily="34" charset="0"/>
              </a:rPr>
              <a:t>narrative</a:t>
            </a:r>
          </a:p>
          <a:p>
            <a:pPr lvl="1"/>
            <a:r>
              <a:rPr lang="en-GB" kern="100" dirty="0">
                <a:latin typeface="Arial" panose="020B0604020202020204" pitchFamily="34" charset="0"/>
                <a:ea typeface="Calibri" panose="020F0502020204030204" pitchFamily="34" charset="0"/>
              </a:rPr>
              <a:t>sequencing </a:t>
            </a:r>
          </a:p>
          <a:p>
            <a:pPr lvl="1"/>
            <a:r>
              <a:rPr lang="en-GB" kern="100" dirty="0">
                <a:latin typeface="Arial" panose="020B0604020202020204" pitchFamily="34" charset="0"/>
                <a:ea typeface="Calibri" panose="020F0502020204030204" pitchFamily="34" charset="0"/>
              </a:rPr>
              <a:t>artistic vision.</a:t>
            </a:r>
          </a:p>
          <a:p>
            <a:endParaRPr lang="en-US" dirty="0"/>
          </a:p>
        </p:txBody>
      </p:sp>
      <p:sp>
        <p:nvSpPr>
          <p:cNvPr id="5" name="Footer Placeholder 4">
            <a:extLst>
              <a:ext uri="{FF2B5EF4-FFF2-40B4-BE49-F238E27FC236}">
                <a16:creationId xmlns:a16="http://schemas.microsoft.com/office/drawing/2014/main" id="{40F16DD2-BF16-B705-3CE3-3E22ADC7D4F6}"/>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45838B3B-AAE6-F51E-E8D1-9BE877E51AAB}"/>
              </a:ext>
            </a:extLst>
          </p:cNvPr>
          <p:cNvSpPr>
            <a:spLocks noGrp="1"/>
          </p:cNvSpPr>
          <p:nvPr>
            <p:ph type="sldNum" sz="quarter" idx="11"/>
          </p:nvPr>
        </p:nvSpPr>
        <p:spPr/>
        <p:txBody>
          <a:bodyPr/>
          <a:lstStyle/>
          <a:p>
            <a:fld id="{DA2C159E-F13C-4A85-9A41-E7669D3E0D70}" type="slidenum">
              <a:rPr lang="en-GB" smtClean="0"/>
              <a:pPr/>
              <a:t>65</a:t>
            </a:fld>
            <a:endParaRPr lang="en-GB"/>
          </a:p>
        </p:txBody>
      </p:sp>
    </p:spTree>
    <p:extLst>
      <p:ext uri="{BB962C8B-B14F-4D97-AF65-F5344CB8AC3E}">
        <p14:creationId xmlns:p14="http://schemas.microsoft.com/office/powerpoint/2010/main" val="42546965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5DE000-2E80-DB74-4B91-6A8D0096DDD9}"/>
              </a:ext>
            </a:extLst>
          </p:cNvPr>
          <p:cNvSpPr>
            <a:spLocks noGrp="1"/>
          </p:cNvSpPr>
          <p:nvPr>
            <p:ph type="title"/>
          </p:nvPr>
        </p:nvSpPr>
        <p:spPr/>
        <p:txBody>
          <a:bodyPr/>
          <a:lstStyle/>
          <a:p>
            <a:r>
              <a:rPr lang="en-US"/>
              <a:t>Examples of impacts</a:t>
            </a:r>
          </a:p>
        </p:txBody>
      </p:sp>
      <p:sp>
        <p:nvSpPr>
          <p:cNvPr id="4" name="Text Placeholder 3">
            <a:extLst>
              <a:ext uri="{FF2B5EF4-FFF2-40B4-BE49-F238E27FC236}">
                <a16:creationId xmlns:a16="http://schemas.microsoft.com/office/drawing/2014/main" id="{0B9603FE-659C-C625-A8AB-E251B51DAB33}"/>
              </a:ext>
            </a:extLst>
          </p:cNvPr>
          <p:cNvSpPr>
            <a:spLocks noGrp="1"/>
          </p:cNvSpPr>
          <p:nvPr>
            <p:ph type="body" sz="quarter" idx="12"/>
          </p:nvPr>
        </p:nvSpPr>
        <p:spPr/>
        <p:txBody>
          <a:bodyPr/>
          <a:lstStyle/>
          <a:p>
            <a:pPr lvl="1">
              <a:lnSpc>
                <a:spcPct val="100000"/>
              </a:lnSpc>
            </a:pPr>
            <a:r>
              <a:rPr lang="en-GB" kern="100" dirty="0">
                <a:latin typeface="Arial" panose="020B0604020202020204" pitchFamily="34" charset="0"/>
                <a:ea typeface="Arial" panose="020B0604020202020204" pitchFamily="34" charset="0"/>
              </a:rPr>
              <a:t>costs (e.g. commercial failure)</a:t>
            </a:r>
          </a:p>
          <a:p>
            <a:pPr lvl="1">
              <a:lnSpc>
                <a:spcPct val="100000"/>
              </a:lnSpc>
            </a:pPr>
            <a:r>
              <a:rPr lang="en-GB" kern="100" dirty="0">
                <a:latin typeface="Arial" panose="020B0604020202020204" pitchFamily="34" charset="0"/>
                <a:ea typeface="Arial" panose="020B0604020202020204" pitchFamily="34" charset="0"/>
              </a:rPr>
              <a:t>s</a:t>
            </a:r>
            <a:r>
              <a:rPr lang="en-GB" kern="100" dirty="0">
                <a:effectLst/>
                <a:latin typeface="Arial" panose="020B0604020202020204" pitchFamily="34" charset="0"/>
                <a:ea typeface="Arial" panose="020B0604020202020204" pitchFamily="34" charset="0"/>
              </a:rPr>
              <a:t>tudio closure</a:t>
            </a:r>
          </a:p>
          <a:p>
            <a:pPr lvl="1">
              <a:lnSpc>
                <a:spcPct val="100000"/>
              </a:lnSpc>
            </a:pPr>
            <a:r>
              <a:rPr lang="en-GB" kern="100" dirty="0">
                <a:latin typeface="Arial" panose="020B0604020202020204" pitchFamily="34" charset="0"/>
                <a:ea typeface="Arial" panose="020B0604020202020204" pitchFamily="34" charset="0"/>
              </a:rPr>
              <a:t>l</a:t>
            </a:r>
            <a:r>
              <a:rPr lang="en-GB" kern="100" dirty="0">
                <a:effectLst/>
                <a:latin typeface="Arial" panose="020B0604020202020204" pitchFamily="34" charset="0"/>
                <a:ea typeface="Arial" panose="020B0604020202020204" pitchFamily="34" charset="0"/>
              </a:rPr>
              <a:t>oss of creative vision</a:t>
            </a:r>
            <a:endParaRPr lang="en-GB" kern="100" dirty="0">
              <a:latin typeface="Arial" panose="020B0604020202020204" pitchFamily="34" charset="0"/>
              <a:ea typeface="Arial" panose="020B0604020202020204" pitchFamily="34" charset="0"/>
            </a:endParaRPr>
          </a:p>
          <a:p>
            <a:pPr lvl="1">
              <a:lnSpc>
                <a:spcPct val="100000"/>
              </a:lnSpc>
            </a:pPr>
            <a:r>
              <a:rPr lang="en-GB" kern="100" dirty="0">
                <a:latin typeface="Arial" panose="020B0604020202020204" pitchFamily="34" charset="0"/>
                <a:ea typeface="Arial" panose="020B0604020202020204" pitchFamily="34" charset="0"/>
              </a:rPr>
              <a:t>d</a:t>
            </a:r>
            <a:r>
              <a:rPr lang="en-GB" kern="100" dirty="0">
                <a:effectLst/>
                <a:latin typeface="Arial" panose="020B0604020202020204" pitchFamily="34" charset="0"/>
                <a:ea typeface="Arial" panose="020B0604020202020204" pitchFamily="34" charset="0"/>
              </a:rPr>
              <a:t>irector’s vision clashed with nature’s unpredictability, illustrating how poor weather, if not properly planned for, can derail even the most ambitious projects</a:t>
            </a:r>
          </a:p>
          <a:p>
            <a:pPr lvl="1">
              <a:lnSpc>
                <a:spcPct val="100000"/>
              </a:lnSpc>
            </a:pPr>
            <a:r>
              <a:rPr lang="en-GB" kern="100" dirty="0">
                <a:latin typeface="Arial" panose="020B0604020202020204" pitchFamily="34" charset="0"/>
                <a:ea typeface="Arial" panose="020B0604020202020204" pitchFamily="34" charset="0"/>
              </a:rPr>
              <a:t>time taken to complete the project. </a:t>
            </a:r>
            <a:endParaRPr lang="en-GB" kern="100" dirty="0">
              <a:effectLst/>
              <a:latin typeface="Arial" panose="020B0604020202020204" pitchFamily="34" charset="0"/>
              <a:ea typeface="Arial" panose="020B0604020202020204" pitchFamily="34" charset="0"/>
            </a:endParaRPr>
          </a:p>
          <a:p>
            <a:pPr lvl="0"/>
            <a:endParaRPr lang="en-GB" kern="100" dirty="0">
              <a:effectLst/>
              <a:latin typeface="Arial" panose="020B0604020202020204" pitchFamily="34" charset="0"/>
              <a:ea typeface="Calibri" panose="020F0502020204030204" pitchFamily="34" charset="0"/>
            </a:endParaRPr>
          </a:p>
          <a:p>
            <a:endParaRPr lang="en-US" dirty="0"/>
          </a:p>
        </p:txBody>
      </p:sp>
      <p:sp>
        <p:nvSpPr>
          <p:cNvPr id="5" name="Footer Placeholder 4">
            <a:extLst>
              <a:ext uri="{FF2B5EF4-FFF2-40B4-BE49-F238E27FC236}">
                <a16:creationId xmlns:a16="http://schemas.microsoft.com/office/drawing/2014/main" id="{93BE24F2-7B2F-D263-8631-EADD4D72652C}"/>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9709DA38-D241-A6F2-DBE1-F198F62A49A0}"/>
              </a:ext>
            </a:extLst>
          </p:cNvPr>
          <p:cNvSpPr>
            <a:spLocks noGrp="1"/>
          </p:cNvSpPr>
          <p:nvPr>
            <p:ph type="sldNum" sz="quarter" idx="11"/>
          </p:nvPr>
        </p:nvSpPr>
        <p:spPr/>
        <p:txBody>
          <a:bodyPr/>
          <a:lstStyle/>
          <a:p>
            <a:fld id="{DA2C159E-F13C-4A85-9A41-E7669D3E0D70}" type="slidenum">
              <a:rPr lang="en-GB" smtClean="0"/>
              <a:pPr/>
              <a:t>66</a:t>
            </a:fld>
            <a:endParaRPr lang="en-GB"/>
          </a:p>
        </p:txBody>
      </p:sp>
    </p:spTree>
    <p:extLst>
      <p:ext uri="{BB962C8B-B14F-4D97-AF65-F5344CB8AC3E}">
        <p14:creationId xmlns:p14="http://schemas.microsoft.com/office/powerpoint/2010/main" val="3943323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6699-FC79-BBA3-4121-F73C6AC917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852A45-A435-FE90-25B9-ED2F8148216E}"/>
              </a:ext>
            </a:extLst>
          </p:cNvPr>
          <p:cNvSpPr>
            <a:spLocks noGrp="1"/>
          </p:cNvSpPr>
          <p:nvPr>
            <p:ph type="title"/>
          </p:nvPr>
        </p:nvSpPr>
        <p:spPr/>
        <p:txBody>
          <a:bodyPr/>
          <a:lstStyle/>
          <a:p>
            <a:r>
              <a:rPr lang="en-US"/>
              <a:t>Consideration to avoid compromises</a:t>
            </a:r>
          </a:p>
        </p:txBody>
      </p:sp>
      <p:sp>
        <p:nvSpPr>
          <p:cNvPr id="4" name="Text Placeholder 3">
            <a:extLst>
              <a:ext uri="{FF2B5EF4-FFF2-40B4-BE49-F238E27FC236}">
                <a16:creationId xmlns:a16="http://schemas.microsoft.com/office/drawing/2014/main" id="{2929BD95-1785-6EFA-9149-630A32D9A620}"/>
              </a:ext>
            </a:extLst>
          </p:cNvPr>
          <p:cNvSpPr>
            <a:spLocks noGrp="1"/>
          </p:cNvSpPr>
          <p:nvPr>
            <p:ph type="body" sz="quarter" idx="12"/>
          </p:nvPr>
        </p:nvSpPr>
        <p:spPr/>
        <p:txBody>
          <a:bodyPr vert="horz" lIns="0" tIns="0" rIns="0" bIns="0" rtlCol="0" anchor="t">
            <a:noAutofit/>
          </a:bodyPr>
          <a:lstStyle/>
          <a:p>
            <a:pPr lvl="1">
              <a:lnSpc>
                <a:spcPct val="100000"/>
              </a:lnSpc>
            </a:pPr>
            <a:r>
              <a:rPr lang="en-GB" dirty="0">
                <a:effectLst/>
                <a:ea typeface="Calibri"/>
              </a:rPr>
              <a:t>Weather contingency planning</a:t>
            </a:r>
            <a:r>
              <a:rPr lang="en-GB" dirty="0">
                <a:ea typeface="Calibri"/>
              </a:rPr>
              <a:t>.</a:t>
            </a:r>
          </a:p>
          <a:p>
            <a:pPr lvl="1">
              <a:lnSpc>
                <a:spcPct val="100000"/>
              </a:lnSpc>
            </a:pPr>
            <a:r>
              <a:rPr lang="en-GB" dirty="0">
                <a:effectLst/>
                <a:ea typeface="Calibri"/>
              </a:rPr>
              <a:t>Choosing locations with aesthetic and climate stability</a:t>
            </a:r>
            <a:r>
              <a:rPr lang="en-GB" dirty="0">
                <a:ea typeface="Calibri"/>
              </a:rPr>
              <a:t>.</a:t>
            </a:r>
            <a:r>
              <a:rPr lang="en-GB" dirty="0">
                <a:effectLst/>
                <a:ea typeface="Calibri"/>
              </a:rPr>
              <a:t> </a:t>
            </a:r>
            <a:endParaRPr lang="en-GB" dirty="0">
              <a:ea typeface="Calibri"/>
              <a:cs typeface="Arial"/>
            </a:endParaRPr>
          </a:p>
          <a:p>
            <a:pPr lvl="1">
              <a:lnSpc>
                <a:spcPct val="100000"/>
              </a:lnSpc>
            </a:pPr>
            <a:r>
              <a:rPr lang="en-GB" dirty="0">
                <a:ea typeface="Calibri"/>
              </a:rPr>
              <a:t>Identifying s</a:t>
            </a:r>
            <a:r>
              <a:rPr lang="en-GB" dirty="0">
                <a:effectLst/>
                <a:ea typeface="Calibri"/>
              </a:rPr>
              <a:t>ecure back-up locations.</a:t>
            </a:r>
            <a:endParaRPr lang="en-GB" dirty="0">
              <a:ea typeface="Calibri"/>
              <a:cs typeface="Arial"/>
            </a:endParaRPr>
          </a:p>
          <a:p>
            <a:pPr lvl="1">
              <a:lnSpc>
                <a:spcPct val="100000"/>
              </a:lnSpc>
            </a:pPr>
            <a:r>
              <a:rPr lang="en-GB" kern="100" dirty="0">
                <a:effectLst/>
                <a:ea typeface="Calibri"/>
              </a:rPr>
              <a:t>Building in scene flexibility (e.g. identifying in advance </a:t>
            </a:r>
            <a:r>
              <a:rPr lang="en-GB" kern="100" dirty="0">
                <a:ea typeface="Calibri"/>
              </a:rPr>
              <a:t>scenes that can be filmed </a:t>
            </a:r>
            <a:r>
              <a:rPr lang="en-GB" kern="100" dirty="0">
                <a:effectLst/>
                <a:ea typeface="Calibri"/>
              </a:rPr>
              <a:t>indoors).</a:t>
            </a:r>
            <a:endParaRPr lang="en-GB" kern="100" dirty="0">
              <a:ea typeface="Calibri"/>
              <a:cs typeface="Arial"/>
            </a:endParaRPr>
          </a:p>
          <a:p>
            <a:pPr lvl="1">
              <a:lnSpc>
                <a:spcPct val="100000"/>
              </a:lnSpc>
            </a:pPr>
            <a:r>
              <a:rPr lang="en-GB" kern="100" dirty="0">
                <a:effectLst/>
                <a:ea typeface="Calibri"/>
              </a:rPr>
              <a:t>Preparing for alternative versions of key sequences for different weather conditions.</a:t>
            </a:r>
            <a:endParaRPr lang="en-GB" kern="100" dirty="0">
              <a:ea typeface="Calibri"/>
            </a:endParaRPr>
          </a:p>
          <a:p>
            <a:pPr lvl="1">
              <a:lnSpc>
                <a:spcPct val="100000"/>
              </a:lnSpc>
            </a:pPr>
            <a:r>
              <a:rPr lang="en-GB" dirty="0">
                <a:effectLst/>
                <a:ea typeface="Calibri"/>
              </a:rPr>
              <a:t>Embracing modern filmmaking technology</a:t>
            </a:r>
            <a:r>
              <a:rPr lang="en-GB" dirty="0">
                <a:ea typeface="Calibri"/>
              </a:rPr>
              <a:t>.</a:t>
            </a:r>
            <a:r>
              <a:rPr lang="en-GB" dirty="0">
                <a:effectLst/>
              </a:rPr>
              <a:t> </a:t>
            </a:r>
            <a:endParaRPr lang="en-GB" dirty="0">
              <a:cs typeface="Arial"/>
            </a:endParaRPr>
          </a:p>
          <a:p>
            <a:pPr lvl="1">
              <a:lnSpc>
                <a:spcPct val="100000"/>
              </a:lnSpc>
            </a:pPr>
            <a:r>
              <a:rPr lang="en-GB" dirty="0">
                <a:effectLst/>
                <a:ea typeface="Calibri"/>
              </a:rPr>
              <a:t>Clear, milestone-based budgeting</a:t>
            </a:r>
            <a:r>
              <a:rPr lang="en-GB" dirty="0">
                <a:ea typeface="Calibri"/>
              </a:rPr>
              <a:t>.</a:t>
            </a:r>
            <a:endParaRPr lang="en-US" dirty="0">
              <a:ea typeface="Calibri"/>
              <a:cs typeface="Arial"/>
            </a:endParaRPr>
          </a:p>
        </p:txBody>
      </p:sp>
      <p:sp>
        <p:nvSpPr>
          <p:cNvPr id="5" name="Footer Placeholder 4">
            <a:extLst>
              <a:ext uri="{FF2B5EF4-FFF2-40B4-BE49-F238E27FC236}">
                <a16:creationId xmlns:a16="http://schemas.microsoft.com/office/drawing/2014/main" id="{761F2858-79A5-E662-6557-75C69979C71D}"/>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8667C82E-0E6C-A541-EAA3-42C0276B8BA3}"/>
              </a:ext>
            </a:extLst>
          </p:cNvPr>
          <p:cNvSpPr>
            <a:spLocks noGrp="1"/>
          </p:cNvSpPr>
          <p:nvPr>
            <p:ph type="sldNum" sz="quarter" idx="11"/>
          </p:nvPr>
        </p:nvSpPr>
        <p:spPr/>
        <p:txBody>
          <a:bodyPr/>
          <a:lstStyle/>
          <a:p>
            <a:fld id="{DA2C159E-F13C-4A85-9A41-E7669D3E0D70}" type="slidenum">
              <a:rPr lang="en-GB" smtClean="0"/>
              <a:pPr/>
              <a:t>67</a:t>
            </a:fld>
            <a:endParaRPr lang="en-GB"/>
          </a:p>
        </p:txBody>
      </p:sp>
    </p:spTree>
    <p:extLst>
      <p:ext uri="{BB962C8B-B14F-4D97-AF65-F5344CB8AC3E}">
        <p14:creationId xmlns:p14="http://schemas.microsoft.com/office/powerpoint/2010/main" val="2835834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2BAC9C-4290-ED77-0195-CEFF456A1567}"/>
              </a:ext>
            </a:extLst>
          </p:cNvPr>
          <p:cNvSpPr>
            <a:spLocks noGrp="1"/>
          </p:cNvSpPr>
          <p:nvPr>
            <p:ph type="title"/>
          </p:nvPr>
        </p:nvSpPr>
        <p:spPr/>
        <p:txBody>
          <a:bodyPr/>
          <a:lstStyle/>
          <a:p>
            <a:r>
              <a:rPr lang="en-US" dirty="0">
                <a:cs typeface="Arial"/>
              </a:rPr>
              <a:t>Plenary task </a:t>
            </a:r>
            <a:endParaRPr lang="en-US" dirty="0"/>
          </a:p>
        </p:txBody>
      </p:sp>
      <p:sp>
        <p:nvSpPr>
          <p:cNvPr id="4" name="Text Placeholder 3">
            <a:extLst>
              <a:ext uri="{FF2B5EF4-FFF2-40B4-BE49-F238E27FC236}">
                <a16:creationId xmlns:a16="http://schemas.microsoft.com/office/drawing/2014/main" id="{5861198F-2D85-7EE6-4E36-8C1A175F8DBF}"/>
              </a:ext>
            </a:extLst>
          </p:cNvPr>
          <p:cNvSpPr>
            <a:spLocks noGrp="1"/>
          </p:cNvSpPr>
          <p:nvPr>
            <p:ph type="body" sz="quarter" idx="12"/>
          </p:nvPr>
        </p:nvSpPr>
        <p:spPr>
          <a:xfrm>
            <a:off x="288751" y="949325"/>
            <a:ext cx="7667625" cy="3601574"/>
          </a:xfrm>
        </p:spPr>
        <p:txBody>
          <a:bodyPr vert="horz" lIns="0" tIns="0" rIns="0" bIns="0" rtlCol="0" anchor="t">
            <a:noAutofit/>
          </a:bodyPr>
          <a:lstStyle/>
          <a:p>
            <a:pPr marL="457200" indent="-457200">
              <a:buFont typeface="+mj-lt"/>
              <a:buAutoNum type="arabicPeriod"/>
            </a:pPr>
            <a:r>
              <a:rPr lang="en-GB" noProof="0" dirty="0">
                <a:cs typeface="Arial"/>
              </a:rPr>
              <a:t>How do you tell the difference between a self-created and professionally created </a:t>
            </a:r>
            <a:r>
              <a:rPr lang="en-GB" dirty="0">
                <a:cs typeface="Arial"/>
              </a:rPr>
              <a:t>I</a:t>
            </a:r>
            <a:r>
              <a:rPr lang="en-GB" noProof="0" dirty="0" err="1">
                <a:cs typeface="Arial"/>
              </a:rPr>
              <a:t>nstagram</a:t>
            </a:r>
            <a:r>
              <a:rPr lang="en-GB" noProof="0" dirty="0">
                <a:cs typeface="Arial"/>
              </a:rPr>
              <a:t> post?</a:t>
            </a:r>
          </a:p>
          <a:p>
            <a:pPr marL="457200" indent="-457200">
              <a:buFont typeface="+mj-lt"/>
              <a:buAutoNum type="arabicPeriod"/>
            </a:pPr>
            <a:r>
              <a:rPr lang="en-GB" noProof="0" dirty="0">
                <a:cs typeface="Arial"/>
              </a:rPr>
              <a:t>What is compromised when making your own </a:t>
            </a:r>
            <a:r>
              <a:rPr lang="en-GB" dirty="0">
                <a:cs typeface="Arial"/>
              </a:rPr>
              <a:t>I</a:t>
            </a:r>
            <a:r>
              <a:rPr lang="en-GB" noProof="0" dirty="0" err="1">
                <a:cs typeface="Arial"/>
              </a:rPr>
              <a:t>nstagram</a:t>
            </a:r>
            <a:r>
              <a:rPr lang="en-GB" noProof="0" dirty="0">
                <a:cs typeface="Arial"/>
              </a:rPr>
              <a:t> post?</a:t>
            </a:r>
          </a:p>
        </p:txBody>
      </p:sp>
      <p:sp>
        <p:nvSpPr>
          <p:cNvPr id="5" name="Footer Placeholder 4">
            <a:extLst>
              <a:ext uri="{FF2B5EF4-FFF2-40B4-BE49-F238E27FC236}">
                <a16:creationId xmlns:a16="http://schemas.microsoft.com/office/drawing/2014/main" id="{1843CEB0-122C-CA3E-13F3-94BDA55DD91A}"/>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A437403C-26F5-D453-C1D5-D21987B74CCF}"/>
              </a:ext>
            </a:extLst>
          </p:cNvPr>
          <p:cNvSpPr>
            <a:spLocks noGrp="1"/>
          </p:cNvSpPr>
          <p:nvPr>
            <p:ph type="sldNum" sz="quarter" idx="11"/>
          </p:nvPr>
        </p:nvSpPr>
        <p:spPr/>
        <p:txBody>
          <a:bodyPr/>
          <a:lstStyle/>
          <a:p>
            <a:fld id="{DA2C159E-F13C-4A85-9A41-E7669D3E0D70}" type="slidenum">
              <a:rPr lang="en-GB" smtClean="0"/>
              <a:pPr/>
              <a:t>68</a:t>
            </a:fld>
            <a:endParaRPr lang="en-GB"/>
          </a:p>
        </p:txBody>
      </p:sp>
    </p:spTree>
    <p:extLst>
      <p:ext uri="{BB962C8B-B14F-4D97-AF65-F5344CB8AC3E}">
        <p14:creationId xmlns:p14="http://schemas.microsoft.com/office/powerpoint/2010/main" val="36389644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86F98-5C73-F577-F9E8-5B2A1DAB5F78}"/>
              </a:ext>
            </a:extLst>
          </p:cNvPr>
          <p:cNvSpPr>
            <a:spLocks noGrp="1"/>
          </p:cNvSpPr>
          <p:nvPr>
            <p:ph type="title"/>
          </p:nvPr>
        </p:nvSpPr>
        <p:spPr/>
        <p:txBody>
          <a:bodyPr/>
          <a:lstStyle/>
          <a:p>
            <a:r>
              <a:rPr lang="en-GB" dirty="0"/>
              <a:t>Next steps</a:t>
            </a:r>
            <a:endParaRPr lang="en-US" dirty="0"/>
          </a:p>
        </p:txBody>
      </p:sp>
      <p:sp>
        <p:nvSpPr>
          <p:cNvPr id="4" name="Text Placeholder 3">
            <a:extLst>
              <a:ext uri="{FF2B5EF4-FFF2-40B4-BE49-F238E27FC236}">
                <a16:creationId xmlns:a16="http://schemas.microsoft.com/office/drawing/2014/main" id="{F36BD143-2B08-6E7E-6777-B8002901C807}"/>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US" dirty="0">
                <a:cs typeface="Arial"/>
              </a:rPr>
              <a:t>Compare a self-made grime video on YouTube with a professionally made video.</a:t>
            </a:r>
          </a:p>
          <a:p>
            <a:pPr marL="457200" indent="-457200">
              <a:buFont typeface="+mj-lt"/>
              <a:buAutoNum type="arabicPeriod"/>
            </a:pPr>
            <a:r>
              <a:rPr lang="en-US" dirty="0">
                <a:cs typeface="Arial"/>
              </a:rPr>
              <a:t>Prepare notes about how the quality of the content differs. </a:t>
            </a:r>
          </a:p>
        </p:txBody>
      </p:sp>
      <p:sp>
        <p:nvSpPr>
          <p:cNvPr id="5" name="Footer Placeholder 4">
            <a:extLst>
              <a:ext uri="{FF2B5EF4-FFF2-40B4-BE49-F238E27FC236}">
                <a16:creationId xmlns:a16="http://schemas.microsoft.com/office/drawing/2014/main" id="{937DB4B2-45CD-2BE5-47A4-E52A5178C4C3}"/>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8C884191-D50C-427D-BC4A-BF264D6DE707}"/>
              </a:ext>
            </a:extLst>
          </p:cNvPr>
          <p:cNvSpPr>
            <a:spLocks noGrp="1"/>
          </p:cNvSpPr>
          <p:nvPr>
            <p:ph type="sldNum" sz="quarter" idx="11"/>
          </p:nvPr>
        </p:nvSpPr>
        <p:spPr/>
        <p:txBody>
          <a:bodyPr/>
          <a:lstStyle/>
          <a:p>
            <a:fld id="{DA2C159E-F13C-4A85-9A41-E7669D3E0D70}" type="slidenum">
              <a:rPr lang="en-GB" smtClean="0"/>
              <a:pPr/>
              <a:t>69</a:t>
            </a:fld>
            <a:endParaRPr lang="en-GB"/>
          </a:p>
        </p:txBody>
      </p:sp>
    </p:spTree>
    <p:extLst>
      <p:ext uri="{BB962C8B-B14F-4D97-AF65-F5344CB8AC3E}">
        <p14:creationId xmlns:p14="http://schemas.microsoft.com/office/powerpoint/2010/main" val="346504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7BED26-1835-7A7F-26D1-D5A2B080F3C3}"/>
              </a:ext>
            </a:extLst>
          </p:cNvPr>
          <p:cNvSpPr>
            <a:spLocks noGrp="1"/>
          </p:cNvSpPr>
          <p:nvPr>
            <p:ph type="title"/>
          </p:nvPr>
        </p:nvSpPr>
        <p:spPr>
          <a:xfrm>
            <a:off x="232950" y="249900"/>
            <a:ext cx="8632890" cy="705140"/>
          </a:xfrm>
        </p:spPr>
        <p:txBody>
          <a:bodyPr>
            <a:noAutofit/>
          </a:bodyPr>
          <a:lstStyle/>
          <a:p>
            <a:r>
              <a:rPr lang="en-GB" dirty="0"/>
              <a:t>Workplace dress code etiquette examples</a:t>
            </a:r>
          </a:p>
        </p:txBody>
      </p:sp>
      <p:sp>
        <p:nvSpPr>
          <p:cNvPr id="4" name="Text Placeholder 3">
            <a:extLst>
              <a:ext uri="{FF2B5EF4-FFF2-40B4-BE49-F238E27FC236}">
                <a16:creationId xmlns:a16="http://schemas.microsoft.com/office/drawing/2014/main" id="{B4831A5B-EE4C-2A8E-361D-B31938092A35}"/>
              </a:ext>
            </a:extLst>
          </p:cNvPr>
          <p:cNvSpPr>
            <a:spLocks noGrp="1"/>
          </p:cNvSpPr>
          <p:nvPr>
            <p:ph type="body" sz="quarter" idx="12"/>
          </p:nvPr>
        </p:nvSpPr>
        <p:spPr>
          <a:xfrm>
            <a:off x="278160" y="1402096"/>
            <a:ext cx="7667625" cy="3841157"/>
          </a:xfrm>
        </p:spPr>
        <p:txBody>
          <a:bodyPr/>
          <a:lstStyle/>
          <a:p>
            <a:pPr lvl="1">
              <a:lnSpc>
                <a:spcPct val="100000"/>
              </a:lnSpc>
            </a:pPr>
            <a:r>
              <a:rPr lang="en-GB" dirty="0"/>
              <a:t>clean clothes</a:t>
            </a:r>
          </a:p>
          <a:p>
            <a:pPr lvl="1">
              <a:lnSpc>
                <a:spcPct val="100000"/>
              </a:lnSpc>
            </a:pPr>
            <a:r>
              <a:rPr lang="en-GB" dirty="0"/>
              <a:t>ironed clothes</a:t>
            </a:r>
          </a:p>
          <a:p>
            <a:pPr lvl="1">
              <a:lnSpc>
                <a:spcPct val="100000"/>
              </a:lnSpc>
            </a:pPr>
            <a:r>
              <a:rPr lang="en-GB" dirty="0"/>
              <a:t>clothing in good condition</a:t>
            </a:r>
          </a:p>
          <a:p>
            <a:pPr lvl="1">
              <a:lnSpc>
                <a:spcPct val="100000"/>
              </a:lnSpc>
            </a:pPr>
            <a:r>
              <a:rPr lang="en-GB" dirty="0"/>
              <a:t>appropriate footwear</a:t>
            </a:r>
          </a:p>
          <a:p>
            <a:pPr lvl="1">
              <a:lnSpc>
                <a:spcPct val="100000"/>
              </a:lnSpc>
            </a:pPr>
            <a:r>
              <a:rPr lang="en-GB" dirty="0"/>
              <a:t>good hygiene</a:t>
            </a:r>
          </a:p>
          <a:p>
            <a:pPr lvl="1">
              <a:lnSpc>
                <a:spcPct val="100000"/>
              </a:lnSpc>
            </a:pPr>
            <a:r>
              <a:rPr lang="en-GB" dirty="0"/>
              <a:t>good grooming.</a:t>
            </a:r>
          </a:p>
          <a:p>
            <a:pPr marL="0" lvl="1" indent="0">
              <a:buNone/>
            </a:pPr>
            <a:endParaRPr lang="en-GB" dirty="0"/>
          </a:p>
          <a:p>
            <a:pPr marL="0" lvl="1" indent="0">
              <a:buNone/>
            </a:pPr>
            <a:r>
              <a:rPr lang="en-GB" dirty="0"/>
              <a:t>What else could be considered?</a:t>
            </a:r>
          </a:p>
        </p:txBody>
      </p:sp>
      <p:sp>
        <p:nvSpPr>
          <p:cNvPr id="5" name="Footer Placeholder 4">
            <a:extLst>
              <a:ext uri="{FF2B5EF4-FFF2-40B4-BE49-F238E27FC236}">
                <a16:creationId xmlns:a16="http://schemas.microsoft.com/office/drawing/2014/main" id="{B0E50094-AFCD-E975-927A-9FB09D99B45E}"/>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5B43B849-5E75-208D-4441-64EC405A23AD}"/>
              </a:ext>
            </a:extLst>
          </p:cNvPr>
          <p:cNvSpPr>
            <a:spLocks noGrp="1"/>
          </p:cNvSpPr>
          <p:nvPr>
            <p:ph type="sldNum" sz="quarter" idx="11"/>
          </p:nvPr>
        </p:nvSpPr>
        <p:spPr/>
        <p:txBody>
          <a:bodyPr/>
          <a:lstStyle/>
          <a:p>
            <a:fld id="{DA2C159E-F13C-4A85-9A41-E7669D3E0D70}" type="slidenum">
              <a:rPr lang="en-GB" smtClean="0"/>
              <a:pPr/>
              <a:t>7</a:t>
            </a:fld>
            <a:endParaRPr lang="en-GB"/>
          </a:p>
        </p:txBody>
      </p:sp>
    </p:spTree>
    <p:extLst>
      <p:ext uri="{BB962C8B-B14F-4D97-AF65-F5344CB8AC3E}">
        <p14:creationId xmlns:p14="http://schemas.microsoft.com/office/powerpoint/2010/main" val="3291270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cs typeface="Arial"/>
              </a:rPr>
              <a:t>Lesson 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a:cs typeface="Arial"/>
              </a:rPr>
              <a:t>Misleading information</a:t>
            </a:r>
          </a:p>
        </p:txBody>
      </p:sp>
    </p:spTree>
    <p:extLst>
      <p:ext uri="{BB962C8B-B14F-4D97-AF65-F5344CB8AC3E}">
        <p14:creationId xmlns:p14="http://schemas.microsoft.com/office/powerpoint/2010/main" val="28722329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C171B-9868-810C-F5FB-49D8FC4650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7D4F81-7A98-77E5-3E59-8F2189E3FF63}"/>
              </a:ext>
            </a:extLst>
          </p:cNvPr>
          <p:cNvSpPr>
            <a:spLocks noGrp="1"/>
          </p:cNvSpPr>
          <p:nvPr>
            <p:ph type="title"/>
          </p:nvPr>
        </p:nvSpPr>
        <p:spPr/>
        <p:txBody>
          <a:bodyPr/>
          <a:lstStyle/>
          <a:p>
            <a:r>
              <a:rPr lang="en-GB" dirty="0">
                <a:cs typeface="Arial"/>
              </a:rPr>
              <a:t>Starter: Discuss the homework </a:t>
            </a:r>
          </a:p>
        </p:txBody>
      </p:sp>
      <p:sp>
        <p:nvSpPr>
          <p:cNvPr id="4" name="Text Placeholder 3">
            <a:extLst>
              <a:ext uri="{FF2B5EF4-FFF2-40B4-BE49-F238E27FC236}">
                <a16:creationId xmlns:a16="http://schemas.microsoft.com/office/drawing/2014/main" id="{A8D7F025-D46A-5B48-F8CD-E88A287339D3}"/>
              </a:ext>
            </a:extLst>
          </p:cNvPr>
          <p:cNvSpPr>
            <a:spLocks noGrp="1"/>
          </p:cNvSpPr>
          <p:nvPr>
            <p:ph type="body" sz="quarter" idx="12"/>
          </p:nvPr>
        </p:nvSpPr>
        <p:spPr>
          <a:xfrm>
            <a:off x="288751" y="949325"/>
            <a:ext cx="7667625" cy="3601574"/>
          </a:xfrm>
        </p:spPr>
        <p:txBody>
          <a:bodyPr vert="horz" lIns="0" tIns="0" rIns="0" bIns="0" rtlCol="0" anchor="t">
            <a:noAutofit/>
          </a:bodyPr>
          <a:lstStyle/>
          <a:p>
            <a:pPr marL="457200" indent="-457200">
              <a:buFont typeface="+mj-lt"/>
              <a:buAutoNum type="arabicPeriod"/>
            </a:pPr>
            <a:r>
              <a:rPr lang="en-GB" dirty="0">
                <a:ea typeface="Calibri" panose="020F0502020204030204" pitchFamily="34" charset="0"/>
              </a:rPr>
              <a:t>H</a:t>
            </a:r>
            <a:r>
              <a:rPr lang="en-GB" dirty="0">
                <a:effectLst/>
                <a:ea typeface="Calibri" panose="020F0502020204030204" pitchFamily="34" charset="0"/>
              </a:rPr>
              <a:t>ow does self-made content differ from professionally made videos?</a:t>
            </a:r>
          </a:p>
          <a:p>
            <a:pPr marL="457200" indent="-457200">
              <a:buFont typeface="+mj-lt"/>
              <a:buAutoNum type="arabicPeriod"/>
            </a:pPr>
            <a:r>
              <a:rPr lang="en-GB" dirty="0">
                <a:effectLst/>
                <a:ea typeface="Calibri" panose="020F0502020204030204" pitchFamily="34" charset="0"/>
              </a:rPr>
              <a:t>Is quality compromised?</a:t>
            </a:r>
            <a:endParaRPr lang="en-US" dirty="0">
              <a:cs typeface="Arial"/>
            </a:endParaRPr>
          </a:p>
        </p:txBody>
      </p:sp>
      <p:sp>
        <p:nvSpPr>
          <p:cNvPr id="5" name="Footer Placeholder 4">
            <a:extLst>
              <a:ext uri="{FF2B5EF4-FFF2-40B4-BE49-F238E27FC236}">
                <a16:creationId xmlns:a16="http://schemas.microsoft.com/office/drawing/2014/main" id="{9F471A58-8F34-AECA-1DF0-659C787E0B6B}"/>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B7D484C1-A08D-D932-E08E-45305509CCCA}"/>
              </a:ext>
            </a:extLst>
          </p:cNvPr>
          <p:cNvSpPr>
            <a:spLocks noGrp="1"/>
          </p:cNvSpPr>
          <p:nvPr>
            <p:ph type="sldNum" sz="quarter" idx="11"/>
          </p:nvPr>
        </p:nvSpPr>
        <p:spPr/>
        <p:txBody>
          <a:bodyPr/>
          <a:lstStyle/>
          <a:p>
            <a:fld id="{DA2C159E-F13C-4A85-9A41-E7669D3E0D70}" type="slidenum">
              <a:rPr lang="en-GB" smtClean="0"/>
              <a:pPr/>
              <a:t>71</a:t>
            </a:fld>
            <a:endParaRPr lang="en-GB"/>
          </a:p>
        </p:txBody>
      </p:sp>
    </p:spTree>
    <p:extLst>
      <p:ext uri="{BB962C8B-B14F-4D97-AF65-F5344CB8AC3E}">
        <p14:creationId xmlns:p14="http://schemas.microsoft.com/office/powerpoint/2010/main" val="14292172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3B8EEC-709C-5623-C244-99CC7731C0E6}"/>
              </a:ext>
            </a:extLst>
          </p:cNvPr>
          <p:cNvSpPr>
            <a:spLocks noGrp="1"/>
          </p:cNvSpPr>
          <p:nvPr>
            <p:ph type="title"/>
          </p:nvPr>
        </p:nvSpPr>
        <p:spPr>
          <a:xfrm>
            <a:off x="232950" y="249900"/>
            <a:ext cx="8437563" cy="1052711"/>
          </a:xfrm>
        </p:spPr>
        <p:txBody>
          <a:bodyPr>
            <a:noAutofit/>
          </a:bodyPr>
          <a:lstStyle/>
          <a:p>
            <a:r>
              <a:rPr lang="en-US" dirty="0">
                <a:cs typeface="Arial"/>
              </a:rPr>
              <a:t>Misleading information examples</a:t>
            </a:r>
            <a:endParaRPr lang="en-US" dirty="0"/>
          </a:p>
        </p:txBody>
      </p:sp>
      <p:sp>
        <p:nvSpPr>
          <p:cNvPr id="4" name="Text Placeholder 3">
            <a:extLst>
              <a:ext uri="{FF2B5EF4-FFF2-40B4-BE49-F238E27FC236}">
                <a16:creationId xmlns:a16="http://schemas.microsoft.com/office/drawing/2014/main" id="{1D56C40D-1F24-0699-2A87-C8D01AA06E5C}"/>
              </a:ext>
            </a:extLst>
          </p:cNvPr>
          <p:cNvSpPr>
            <a:spLocks noGrp="1"/>
          </p:cNvSpPr>
          <p:nvPr>
            <p:ph type="body" sz="quarter" idx="12"/>
          </p:nvPr>
        </p:nvSpPr>
        <p:spPr>
          <a:xfrm>
            <a:off x="294537" y="857642"/>
            <a:ext cx="8116571" cy="3601574"/>
          </a:xfrm>
        </p:spPr>
        <p:txBody>
          <a:bodyPr vert="horz" lIns="0" tIns="0" rIns="0" bIns="0" rtlCol="0" anchor="t">
            <a:noAutofit/>
          </a:bodyPr>
          <a:lstStyle/>
          <a:p>
            <a:pPr lvl="1">
              <a:lnSpc>
                <a:spcPct val="100000"/>
              </a:lnSpc>
            </a:pPr>
            <a:r>
              <a:rPr lang="en-US" dirty="0">
                <a:cs typeface="Arial"/>
              </a:rPr>
              <a:t>Product: social media influencers may provide misleading information when promoting products such as diet pills.</a:t>
            </a:r>
          </a:p>
          <a:p>
            <a:pPr lvl="1">
              <a:lnSpc>
                <a:spcPct val="100000"/>
              </a:lnSpc>
            </a:pPr>
            <a:r>
              <a:rPr lang="en-US" dirty="0">
                <a:cs typeface="Arial"/>
              </a:rPr>
              <a:t>Content: a newspaper may provide misleading information by publishing fake news.</a:t>
            </a:r>
          </a:p>
        </p:txBody>
      </p:sp>
      <p:sp>
        <p:nvSpPr>
          <p:cNvPr id="5" name="Footer Placeholder 4">
            <a:extLst>
              <a:ext uri="{FF2B5EF4-FFF2-40B4-BE49-F238E27FC236}">
                <a16:creationId xmlns:a16="http://schemas.microsoft.com/office/drawing/2014/main" id="{6DED3DC5-A097-8C34-D3BC-6892A7708037}"/>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3E15ECA4-CEC9-F419-B9F9-51EEC2F7269E}"/>
              </a:ext>
            </a:extLst>
          </p:cNvPr>
          <p:cNvSpPr>
            <a:spLocks noGrp="1"/>
          </p:cNvSpPr>
          <p:nvPr>
            <p:ph type="sldNum" sz="quarter" idx="11"/>
          </p:nvPr>
        </p:nvSpPr>
        <p:spPr/>
        <p:txBody>
          <a:bodyPr/>
          <a:lstStyle/>
          <a:p>
            <a:fld id="{DA2C159E-F13C-4A85-9A41-E7669D3E0D70}" type="slidenum">
              <a:rPr lang="en-GB" smtClean="0"/>
              <a:pPr/>
              <a:t>72</a:t>
            </a:fld>
            <a:endParaRPr lang="en-GB"/>
          </a:p>
        </p:txBody>
      </p:sp>
    </p:spTree>
    <p:extLst>
      <p:ext uri="{BB962C8B-B14F-4D97-AF65-F5344CB8AC3E}">
        <p14:creationId xmlns:p14="http://schemas.microsoft.com/office/powerpoint/2010/main" val="3377708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93FA5D-3CE3-2B42-7590-167440C42CD3}"/>
              </a:ext>
            </a:extLst>
          </p:cNvPr>
          <p:cNvSpPr>
            <a:spLocks noGrp="1"/>
          </p:cNvSpPr>
          <p:nvPr>
            <p:ph type="title"/>
          </p:nvPr>
        </p:nvSpPr>
        <p:spPr/>
        <p:txBody>
          <a:bodyPr>
            <a:normAutofit/>
          </a:bodyPr>
          <a:lstStyle/>
          <a:p>
            <a:r>
              <a:rPr lang="en-US"/>
              <a:t>Misleading information</a:t>
            </a:r>
          </a:p>
        </p:txBody>
      </p:sp>
      <p:sp>
        <p:nvSpPr>
          <p:cNvPr id="4" name="Text Placeholder 3">
            <a:extLst>
              <a:ext uri="{FF2B5EF4-FFF2-40B4-BE49-F238E27FC236}">
                <a16:creationId xmlns:a16="http://schemas.microsoft.com/office/drawing/2014/main" id="{FBC3E2DC-1D81-3D99-CE5F-0D44F3DF38F7}"/>
              </a:ext>
            </a:extLst>
          </p:cNvPr>
          <p:cNvSpPr>
            <a:spLocks noGrp="1"/>
          </p:cNvSpPr>
          <p:nvPr>
            <p:ph type="body" sz="quarter" idx="12"/>
          </p:nvPr>
        </p:nvSpPr>
        <p:spPr>
          <a:xfrm>
            <a:off x="237224" y="819042"/>
            <a:ext cx="8052338" cy="3948221"/>
          </a:xfrm>
        </p:spPr>
        <p:txBody>
          <a:bodyPr vert="horz" lIns="0" tIns="0" rIns="0" bIns="0" rtlCol="0" anchor="t">
            <a:noAutofit/>
          </a:bodyPr>
          <a:lstStyle/>
          <a:p>
            <a:pPr lvl="1"/>
            <a:r>
              <a:rPr lang="en-US" dirty="0">
                <a:solidFill>
                  <a:srgbClr val="001D35"/>
                </a:solidFill>
                <a:ea typeface="+mn-lt"/>
                <a:cs typeface="+mn-lt"/>
              </a:rPr>
              <a:t>Misleading product information in MBP can take various forms, ranging from outright fabrications to subtle distortions of truth. </a:t>
            </a:r>
          </a:p>
          <a:p>
            <a:pPr lvl="1"/>
            <a:r>
              <a:rPr lang="en-US" dirty="0">
                <a:solidFill>
                  <a:srgbClr val="001D35"/>
                </a:solidFill>
                <a:ea typeface="+mn-lt"/>
                <a:cs typeface="+mn-lt"/>
              </a:rPr>
              <a:t>False or misleading information includes outright lies.</a:t>
            </a:r>
          </a:p>
          <a:p>
            <a:pPr lvl="1"/>
            <a:r>
              <a:rPr lang="en-US" dirty="0">
                <a:solidFill>
                  <a:srgbClr val="001D35"/>
                </a:solidFill>
                <a:ea typeface="+mn-lt"/>
                <a:cs typeface="+mn-lt"/>
              </a:rPr>
              <a:t>Misleading omission refers to leaving out key information that is necessary for a full understanding.</a:t>
            </a:r>
            <a:endParaRPr lang="en-US" dirty="0">
              <a:solidFill>
                <a:srgbClr val="001D35"/>
              </a:solidFill>
              <a:ea typeface="+mn-lt"/>
              <a:cs typeface="Arial"/>
            </a:endParaRPr>
          </a:p>
          <a:p>
            <a:pPr lvl="1"/>
            <a:r>
              <a:rPr lang="en-US" dirty="0">
                <a:solidFill>
                  <a:srgbClr val="001D35"/>
                </a:solidFill>
                <a:cs typeface="Arial"/>
              </a:rPr>
              <a:t>Misleading presentation means presenting products in a way that creates a false impression.</a:t>
            </a:r>
          </a:p>
          <a:p>
            <a:endParaRPr lang="en-US" dirty="0">
              <a:solidFill>
                <a:srgbClr val="001D35"/>
              </a:solidFill>
              <a:cs typeface="Arial"/>
            </a:endParaRPr>
          </a:p>
          <a:p>
            <a:endParaRPr lang="en-US" sz="1400" dirty="0">
              <a:solidFill>
                <a:srgbClr val="001D35"/>
              </a:solidFill>
              <a:cs typeface="Arial"/>
            </a:endParaRPr>
          </a:p>
          <a:p>
            <a:endParaRPr lang="en-US" sz="1400" dirty="0">
              <a:solidFill>
                <a:srgbClr val="001D35"/>
              </a:solidFill>
              <a:cs typeface="Arial"/>
            </a:endParaRPr>
          </a:p>
          <a:p>
            <a:endParaRPr lang="en-US" sz="1400" dirty="0">
              <a:solidFill>
                <a:srgbClr val="001D35"/>
              </a:solidFill>
              <a:cs typeface="Arial"/>
            </a:endParaRPr>
          </a:p>
        </p:txBody>
      </p:sp>
      <p:sp>
        <p:nvSpPr>
          <p:cNvPr id="5" name="Footer Placeholder 4">
            <a:extLst>
              <a:ext uri="{FF2B5EF4-FFF2-40B4-BE49-F238E27FC236}">
                <a16:creationId xmlns:a16="http://schemas.microsoft.com/office/drawing/2014/main" id="{B0A602A8-0FB4-1860-C610-FF6E9B5F3750}"/>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3797A12C-E820-669A-CFE9-4EC77906CCFC}"/>
              </a:ext>
            </a:extLst>
          </p:cNvPr>
          <p:cNvSpPr>
            <a:spLocks noGrp="1"/>
          </p:cNvSpPr>
          <p:nvPr>
            <p:ph type="sldNum" sz="quarter" idx="11"/>
          </p:nvPr>
        </p:nvSpPr>
        <p:spPr/>
        <p:txBody>
          <a:bodyPr/>
          <a:lstStyle/>
          <a:p>
            <a:fld id="{DA2C159E-F13C-4A85-9A41-E7669D3E0D70}" type="slidenum">
              <a:rPr lang="en-GB" smtClean="0"/>
              <a:pPr/>
              <a:t>73</a:t>
            </a:fld>
            <a:endParaRPr lang="en-GB"/>
          </a:p>
        </p:txBody>
      </p:sp>
    </p:spTree>
    <p:extLst>
      <p:ext uri="{BB962C8B-B14F-4D97-AF65-F5344CB8AC3E}">
        <p14:creationId xmlns:p14="http://schemas.microsoft.com/office/powerpoint/2010/main" val="25797342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EA0737-D784-7C0C-C0FF-C20D4CA8AA55}"/>
              </a:ext>
            </a:extLst>
          </p:cNvPr>
          <p:cNvSpPr>
            <a:spLocks noGrp="1"/>
          </p:cNvSpPr>
          <p:nvPr>
            <p:ph type="title"/>
          </p:nvPr>
        </p:nvSpPr>
        <p:spPr>
          <a:xfrm>
            <a:off x="232950" y="249900"/>
            <a:ext cx="8437563" cy="1025226"/>
          </a:xfrm>
        </p:spPr>
        <p:txBody>
          <a:bodyPr>
            <a:noAutofit/>
          </a:bodyPr>
          <a:lstStyle/>
          <a:p>
            <a:r>
              <a:rPr lang="en-US">
                <a:cs typeface="Arial"/>
              </a:rPr>
              <a:t>Examples of misleading information</a:t>
            </a:r>
            <a:endParaRPr lang="en-US"/>
          </a:p>
        </p:txBody>
      </p:sp>
      <p:sp>
        <p:nvSpPr>
          <p:cNvPr id="4" name="Text Placeholder 3">
            <a:extLst>
              <a:ext uri="{FF2B5EF4-FFF2-40B4-BE49-F238E27FC236}">
                <a16:creationId xmlns:a16="http://schemas.microsoft.com/office/drawing/2014/main" id="{12AA10AC-61AE-4EFF-D883-55697B91E308}"/>
              </a:ext>
            </a:extLst>
          </p:cNvPr>
          <p:cNvSpPr>
            <a:spLocks noGrp="1"/>
          </p:cNvSpPr>
          <p:nvPr>
            <p:ph type="body" sz="quarter" idx="12"/>
          </p:nvPr>
        </p:nvSpPr>
        <p:spPr>
          <a:xfrm>
            <a:off x="288751" y="1056658"/>
            <a:ext cx="7667625" cy="3312847"/>
          </a:xfrm>
        </p:spPr>
        <p:txBody>
          <a:bodyPr vert="horz" lIns="0" tIns="0" rIns="0" bIns="0" rtlCol="0" anchor="t">
            <a:noAutofit/>
          </a:bodyPr>
          <a:lstStyle/>
          <a:p>
            <a:pPr lvl="1"/>
            <a:r>
              <a:rPr lang="en-US" dirty="0">
                <a:solidFill>
                  <a:srgbClr val="001D35"/>
                </a:solidFill>
                <a:cs typeface="Arial"/>
              </a:rPr>
              <a:t>Exaggeration: overstating the capabilities or benefits of a product. </a:t>
            </a:r>
          </a:p>
          <a:p>
            <a:pPr lvl="1"/>
            <a:r>
              <a:rPr lang="en-US" dirty="0">
                <a:solidFill>
                  <a:srgbClr val="001D35"/>
                </a:solidFill>
                <a:cs typeface="Arial"/>
              </a:rPr>
              <a:t>Ambiguity: using vague or unclear language that can be interpreted in different ways. </a:t>
            </a:r>
          </a:p>
          <a:p>
            <a:pPr lvl="1"/>
            <a:r>
              <a:rPr lang="en-US" dirty="0">
                <a:solidFill>
                  <a:srgbClr val="001D35"/>
                </a:solidFill>
                <a:cs typeface="Arial"/>
              </a:rPr>
              <a:t>Comparisons: making false or misleading comparisons with competitors or past performances.</a:t>
            </a:r>
          </a:p>
          <a:p>
            <a:pPr lvl="1"/>
            <a:r>
              <a:rPr lang="en-US" dirty="0">
                <a:solidFill>
                  <a:srgbClr val="001D35"/>
                </a:solidFill>
                <a:cs typeface="Arial"/>
              </a:rPr>
              <a:t>Subjective claims: presenting opinions or subjective experiences as objective facts. </a:t>
            </a:r>
            <a:endParaRPr lang="en-US" dirty="0"/>
          </a:p>
          <a:p>
            <a:pPr lvl="1"/>
            <a:endParaRPr lang="en-US" dirty="0">
              <a:cs typeface="Arial"/>
            </a:endParaRPr>
          </a:p>
          <a:p>
            <a:pPr lvl="1"/>
            <a:endParaRPr lang="en-US" dirty="0">
              <a:cs typeface="Arial"/>
            </a:endParaRPr>
          </a:p>
          <a:p>
            <a:pPr lvl="1"/>
            <a:endParaRPr lang="en-US" dirty="0">
              <a:cs typeface="Arial"/>
            </a:endParaRPr>
          </a:p>
          <a:p>
            <a:pPr lvl="1"/>
            <a:endParaRPr lang="en-US" dirty="0">
              <a:cs typeface="Arial"/>
            </a:endParaRPr>
          </a:p>
          <a:p>
            <a:pPr marL="342900" indent="-342900">
              <a:buFont typeface="Arial" panose="020B0604020202020204" pitchFamily="34" charset="0"/>
              <a:buChar char="•"/>
            </a:pPr>
            <a:r>
              <a:rPr lang="en-US" dirty="0">
                <a:solidFill>
                  <a:srgbClr val="001D35"/>
                </a:solidFill>
                <a:cs typeface="Arial"/>
              </a:rPr>
              <a:t>Subjective claims: presenting opinions or subjective experiences as objective facts. </a:t>
            </a:r>
            <a:endParaRPr lang="en-US" dirty="0"/>
          </a:p>
        </p:txBody>
      </p:sp>
      <p:sp>
        <p:nvSpPr>
          <p:cNvPr id="5" name="Footer Placeholder 4">
            <a:extLst>
              <a:ext uri="{FF2B5EF4-FFF2-40B4-BE49-F238E27FC236}">
                <a16:creationId xmlns:a16="http://schemas.microsoft.com/office/drawing/2014/main" id="{B521C9C8-3F05-3BB6-12F3-824B6EF8EF27}"/>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9A08B941-659D-8225-17A2-DE6E4C1C7FAF}"/>
              </a:ext>
            </a:extLst>
          </p:cNvPr>
          <p:cNvSpPr>
            <a:spLocks noGrp="1"/>
          </p:cNvSpPr>
          <p:nvPr>
            <p:ph type="sldNum" sz="quarter" idx="11"/>
          </p:nvPr>
        </p:nvSpPr>
        <p:spPr/>
        <p:txBody>
          <a:bodyPr/>
          <a:lstStyle/>
          <a:p>
            <a:fld id="{DA2C159E-F13C-4A85-9A41-E7669D3E0D70}" type="slidenum">
              <a:rPr lang="en-GB" smtClean="0"/>
              <a:pPr/>
              <a:t>74</a:t>
            </a:fld>
            <a:endParaRPr lang="en-GB"/>
          </a:p>
        </p:txBody>
      </p:sp>
    </p:spTree>
    <p:extLst>
      <p:ext uri="{BB962C8B-B14F-4D97-AF65-F5344CB8AC3E}">
        <p14:creationId xmlns:p14="http://schemas.microsoft.com/office/powerpoint/2010/main" val="3921421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D31FB2-3E36-EC85-D858-CD2171E97511}"/>
              </a:ext>
            </a:extLst>
          </p:cNvPr>
          <p:cNvSpPr>
            <a:spLocks noGrp="1"/>
          </p:cNvSpPr>
          <p:nvPr>
            <p:ph type="title"/>
          </p:nvPr>
        </p:nvSpPr>
        <p:spPr/>
        <p:txBody>
          <a:bodyPr/>
          <a:lstStyle/>
          <a:p>
            <a:r>
              <a:rPr lang="en-GB" noProof="0" dirty="0"/>
              <a:t>How to summarise information </a:t>
            </a:r>
          </a:p>
        </p:txBody>
      </p:sp>
      <p:sp>
        <p:nvSpPr>
          <p:cNvPr id="4" name="Text Placeholder 3">
            <a:extLst>
              <a:ext uri="{FF2B5EF4-FFF2-40B4-BE49-F238E27FC236}">
                <a16:creationId xmlns:a16="http://schemas.microsoft.com/office/drawing/2014/main" id="{37E48655-B8E8-0AA1-C6D7-BB50B9F29A60}"/>
              </a:ext>
            </a:extLst>
          </p:cNvPr>
          <p:cNvSpPr>
            <a:spLocks noGrp="1"/>
          </p:cNvSpPr>
          <p:nvPr>
            <p:ph type="body" sz="quarter" idx="12"/>
          </p:nvPr>
        </p:nvSpPr>
        <p:spPr/>
        <p:txBody>
          <a:bodyPr vert="horz" lIns="0" tIns="0" rIns="0" bIns="0" rtlCol="0" anchor="t">
            <a:noAutofit/>
          </a:bodyPr>
          <a:lstStyle/>
          <a:p>
            <a:r>
              <a:rPr lang="en-US" dirty="0">
                <a:solidFill>
                  <a:srgbClr val="141414"/>
                </a:solidFill>
                <a:ea typeface="+mn-lt"/>
                <a:cs typeface="+mn-lt"/>
              </a:rPr>
              <a:t>Skimming:</a:t>
            </a:r>
          </a:p>
          <a:p>
            <a:pPr lvl="1"/>
            <a:r>
              <a:rPr lang="en-US" dirty="0">
                <a:solidFill>
                  <a:srgbClr val="141414"/>
                </a:solidFill>
                <a:ea typeface="+mn-lt"/>
                <a:cs typeface="+mn-lt"/>
              </a:rPr>
              <a:t>Skimming is letting your eyes and mind ‘skim’ over the text to get a quick but very general idea of it. The aim is to pick out key words and sentences and get the general feel and meaning of the text rather than read through in detail.</a:t>
            </a:r>
            <a:r>
              <a:rPr lang="en-US" dirty="0">
                <a:solidFill>
                  <a:srgbClr val="141414"/>
                </a:solidFill>
                <a:cs typeface="Arial"/>
              </a:rPr>
              <a:t> </a:t>
            </a:r>
            <a:endParaRPr lang="en-US" dirty="0"/>
          </a:p>
          <a:p>
            <a:r>
              <a:rPr lang="en-US" dirty="0">
                <a:solidFill>
                  <a:srgbClr val="141414"/>
                </a:solidFill>
                <a:ea typeface="+mn-lt"/>
                <a:cs typeface="+mn-lt"/>
              </a:rPr>
              <a:t>Scanning:</a:t>
            </a:r>
          </a:p>
          <a:p>
            <a:pPr lvl="1"/>
            <a:r>
              <a:rPr lang="en-US" dirty="0">
                <a:solidFill>
                  <a:srgbClr val="141414"/>
                </a:solidFill>
                <a:ea typeface="+mn-lt"/>
                <a:cs typeface="+mn-lt"/>
              </a:rPr>
              <a:t>Scanning is the method of looking for key words or phrases to find out specific information.</a:t>
            </a:r>
            <a:endParaRPr lang="en-US" dirty="0"/>
          </a:p>
          <a:p>
            <a:endParaRPr lang="en-US" dirty="0">
              <a:cs typeface="Arial"/>
            </a:endParaRPr>
          </a:p>
        </p:txBody>
      </p:sp>
      <p:sp>
        <p:nvSpPr>
          <p:cNvPr id="5" name="Footer Placeholder 4">
            <a:extLst>
              <a:ext uri="{FF2B5EF4-FFF2-40B4-BE49-F238E27FC236}">
                <a16:creationId xmlns:a16="http://schemas.microsoft.com/office/drawing/2014/main" id="{3663C8DB-47AE-C329-A3D1-4E9BB39A8598}"/>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503471C1-0D37-2CED-F20A-7D75B85E4BF8}"/>
              </a:ext>
            </a:extLst>
          </p:cNvPr>
          <p:cNvSpPr>
            <a:spLocks noGrp="1"/>
          </p:cNvSpPr>
          <p:nvPr>
            <p:ph type="sldNum" sz="quarter" idx="11"/>
          </p:nvPr>
        </p:nvSpPr>
        <p:spPr/>
        <p:txBody>
          <a:bodyPr/>
          <a:lstStyle/>
          <a:p>
            <a:fld id="{DA2C159E-F13C-4A85-9A41-E7669D3E0D70}" type="slidenum">
              <a:rPr lang="en-GB" smtClean="0"/>
              <a:pPr/>
              <a:t>75</a:t>
            </a:fld>
            <a:endParaRPr lang="en-GB"/>
          </a:p>
        </p:txBody>
      </p:sp>
    </p:spTree>
    <p:extLst>
      <p:ext uri="{BB962C8B-B14F-4D97-AF65-F5344CB8AC3E}">
        <p14:creationId xmlns:p14="http://schemas.microsoft.com/office/powerpoint/2010/main" val="31613948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CAD15-9696-FA9F-5DF9-C11137AF4617}"/>
              </a:ext>
            </a:extLst>
          </p:cNvPr>
          <p:cNvSpPr>
            <a:spLocks noGrp="1"/>
          </p:cNvSpPr>
          <p:nvPr>
            <p:ph type="title"/>
          </p:nvPr>
        </p:nvSpPr>
        <p:spPr/>
        <p:txBody>
          <a:bodyPr/>
          <a:lstStyle/>
          <a:p>
            <a:r>
              <a:rPr lang="en-GB" noProof="0" dirty="0">
                <a:cs typeface="Arial"/>
              </a:rPr>
              <a:t>Summarising text</a:t>
            </a:r>
            <a:endParaRPr lang="en-GB" noProof="0" dirty="0"/>
          </a:p>
        </p:txBody>
      </p:sp>
      <p:sp>
        <p:nvSpPr>
          <p:cNvPr id="4" name="Text Placeholder 3">
            <a:extLst>
              <a:ext uri="{FF2B5EF4-FFF2-40B4-BE49-F238E27FC236}">
                <a16:creationId xmlns:a16="http://schemas.microsoft.com/office/drawing/2014/main" id="{EDA57430-B727-4827-D0F0-B9807F84E3DE}"/>
              </a:ext>
            </a:extLst>
          </p:cNvPr>
          <p:cNvSpPr>
            <a:spLocks noGrp="1"/>
          </p:cNvSpPr>
          <p:nvPr>
            <p:ph type="body" sz="quarter" idx="12"/>
          </p:nvPr>
        </p:nvSpPr>
        <p:spPr/>
        <p:txBody>
          <a:bodyPr vert="horz" lIns="0" tIns="0" rIns="0" bIns="0" rtlCol="0" anchor="t">
            <a:noAutofit/>
          </a:bodyPr>
          <a:lstStyle/>
          <a:p>
            <a:pPr lvl="1">
              <a:lnSpc>
                <a:spcPct val="100000"/>
              </a:lnSpc>
            </a:pPr>
            <a:r>
              <a:rPr lang="en-US" dirty="0">
                <a:solidFill>
                  <a:srgbClr val="141414"/>
                </a:solidFill>
                <a:ea typeface="+mn-lt"/>
                <a:cs typeface="+mn-lt"/>
              </a:rPr>
              <a:t>Look for the key information.</a:t>
            </a:r>
            <a:endParaRPr lang="en-US" dirty="0">
              <a:cs typeface="Arial"/>
            </a:endParaRPr>
          </a:p>
          <a:p>
            <a:pPr lvl="1">
              <a:lnSpc>
                <a:spcPct val="100000"/>
              </a:lnSpc>
            </a:pPr>
            <a:r>
              <a:rPr lang="en-US" dirty="0">
                <a:solidFill>
                  <a:srgbClr val="141414"/>
                </a:solidFill>
                <a:ea typeface="+mn-lt"/>
                <a:cs typeface="Arial"/>
              </a:rPr>
              <a:t>L</a:t>
            </a:r>
            <a:r>
              <a:rPr lang="en-US" dirty="0">
                <a:solidFill>
                  <a:srgbClr val="141414"/>
                </a:solidFill>
                <a:ea typeface="+mn-lt"/>
                <a:cs typeface="+mn-lt"/>
              </a:rPr>
              <a:t>ook at each paragraph, locate the topic sentence (often the first one) and decide what the main point is.</a:t>
            </a:r>
          </a:p>
          <a:p>
            <a:pPr lvl="1">
              <a:lnSpc>
                <a:spcPct val="100000"/>
              </a:lnSpc>
            </a:pPr>
            <a:r>
              <a:rPr lang="en-US" dirty="0">
                <a:solidFill>
                  <a:srgbClr val="141414"/>
                </a:solidFill>
                <a:ea typeface="+mn-lt"/>
                <a:cs typeface="+mn-lt"/>
              </a:rPr>
              <a:t>List the key points.</a:t>
            </a:r>
            <a:endParaRPr lang="en-US" dirty="0"/>
          </a:p>
          <a:p>
            <a:pPr lvl="1">
              <a:lnSpc>
                <a:spcPct val="100000"/>
              </a:lnSpc>
            </a:pPr>
            <a:r>
              <a:rPr lang="en-US" dirty="0">
                <a:solidFill>
                  <a:srgbClr val="141414"/>
                </a:solidFill>
                <a:ea typeface="+mn-lt"/>
                <a:cs typeface="+mn-lt"/>
              </a:rPr>
              <a:t>Only include the main ideas of the text.</a:t>
            </a:r>
            <a:endParaRPr lang="en-US" dirty="0"/>
          </a:p>
          <a:p>
            <a:endParaRPr lang="en-US" dirty="0">
              <a:cs typeface="Arial"/>
            </a:endParaRPr>
          </a:p>
        </p:txBody>
      </p:sp>
      <p:sp>
        <p:nvSpPr>
          <p:cNvPr id="5" name="Footer Placeholder 4">
            <a:extLst>
              <a:ext uri="{FF2B5EF4-FFF2-40B4-BE49-F238E27FC236}">
                <a16:creationId xmlns:a16="http://schemas.microsoft.com/office/drawing/2014/main" id="{95E51832-86F8-B3E6-1C89-90D661411E21}"/>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358B82E7-C222-BEFA-7E9A-735FAF61F6C5}"/>
              </a:ext>
            </a:extLst>
          </p:cNvPr>
          <p:cNvSpPr>
            <a:spLocks noGrp="1"/>
          </p:cNvSpPr>
          <p:nvPr>
            <p:ph type="sldNum" sz="quarter" idx="11"/>
          </p:nvPr>
        </p:nvSpPr>
        <p:spPr/>
        <p:txBody>
          <a:bodyPr/>
          <a:lstStyle/>
          <a:p>
            <a:fld id="{DA2C159E-F13C-4A85-9A41-E7669D3E0D70}" type="slidenum">
              <a:rPr lang="en-GB" smtClean="0"/>
              <a:pPr/>
              <a:t>76</a:t>
            </a:fld>
            <a:endParaRPr lang="en-GB"/>
          </a:p>
        </p:txBody>
      </p:sp>
    </p:spTree>
    <p:extLst>
      <p:ext uri="{BB962C8B-B14F-4D97-AF65-F5344CB8AC3E}">
        <p14:creationId xmlns:p14="http://schemas.microsoft.com/office/powerpoint/2010/main" val="2615899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CB0B9-25E6-02D4-E9F8-568ED5E4289C}"/>
              </a:ext>
            </a:extLst>
          </p:cNvPr>
          <p:cNvSpPr>
            <a:spLocks noGrp="1"/>
          </p:cNvSpPr>
          <p:nvPr>
            <p:ph type="title"/>
          </p:nvPr>
        </p:nvSpPr>
        <p:spPr/>
        <p:txBody>
          <a:bodyPr>
            <a:normAutofit fontScale="90000"/>
          </a:bodyPr>
          <a:lstStyle/>
          <a:p>
            <a:r>
              <a:rPr lang="en-GB" sz="4000" kern="100" dirty="0">
                <a:solidFill>
                  <a:srgbClr val="141414"/>
                </a:solidFill>
                <a:effectLst/>
                <a:ea typeface="Arial" panose="020B0604020202020204" pitchFamily="34" charset="0"/>
              </a:rPr>
              <a:t>Belle Gibson c</a:t>
            </a:r>
            <a:r>
              <a:rPr lang="en-GB" sz="4000" kern="100" dirty="0">
                <a:effectLst/>
                <a:ea typeface="Arial" panose="020B0604020202020204" pitchFamily="34" charset="0"/>
              </a:rPr>
              <a:t>ase study</a:t>
            </a:r>
            <a:br>
              <a:rPr lang="en-GB" sz="1800" kern="100" dirty="0">
                <a:effectLst/>
                <a:latin typeface="Arial" panose="020B0604020202020204" pitchFamily="34" charset="0"/>
                <a:ea typeface="Calibri" panose="020F0502020204030204" pitchFamily="34" charset="0"/>
              </a:rPr>
            </a:br>
            <a:endParaRPr lang="en-US" dirty="0"/>
          </a:p>
        </p:txBody>
      </p:sp>
      <p:sp>
        <p:nvSpPr>
          <p:cNvPr id="4" name="Text Placeholder 3">
            <a:extLst>
              <a:ext uri="{FF2B5EF4-FFF2-40B4-BE49-F238E27FC236}">
                <a16:creationId xmlns:a16="http://schemas.microsoft.com/office/drawing/2014/main" id="{AE1C5CC5-233E-07C2-6663-9C783942ADEE}"/>
              </a:ext>
            </a:extLst>
          </p:cNvPr>
          <p:cNvSpPr>
            <a:spLocks noGrp="1"/>
          </p:cNvSpPr>
          <p:nvPr>
            <p:ph type="body" sz="quarter" idx="12"/>
          </p:nvPr>
        </p:nvSpPr>
        <p:spPr/>
        <p:txBody>
          <a:bodyPr vert="horz" lIns="0" tIns="0" rIns="0" bIns="0" rtlCol="0" anchor="t">
            <a:noAutofit/>
          </a:bodyPr>
          <a:lstStyle/>
          <a:p>
            <a:r>
              <a:rPr lang="en-GB" noProof="0" dirty="0"/>
              <a:t>Read the </a:t>
            </a:r>
            <a:r>
              <a:rPr lang="en-GB" kern="100" noProof="0" dirty="0">
                <a:solidFill>
                  <a:srgbClr val="141414"/>
                </a:solidFill>
                <a:effectLst/>
                <a:ea typeface="Arial" panose="020B0604020202020204" pitchFamily="34" charset="0"/>
              </a:rPr>
              <a:t>Belle Gibson c</a:t>
            </a:r>
            <a:r>
              <a:rPr lang="en-GB" kern="100" noProof="0" dirty="0">
                <a:effectLst/>
                <a:ea typeface="Arial" panose="020B0604020202020204" pitchFamily="34" charset="0"/>
              </a:rPr>
              <a:t>ase study.</a:t>
            </a:r>
            <a:r>
              <a:rPr lang="en-GB" noProof="0" dirty="0"/>
              <a:t> </a:t>
            </a:r>
          </a:p>
          <a:p>
            <a:r>
              <a:rPr lang="en-GB" noProof="0" dirty="0"/>
              <a:t>Individually, summarise the key points of the case study. </a:t>
            </a:r>
          </a:p>
          <a:p>
            <a:endParaRPr lang="en-GB" noProof="0" dirty="0">
              <a:cs typeface="Arial"/>
            </a:endParaRPr>
          </a:p>
          <a:p>
            <a:r>
              <a:rPr lang="en-GB" noProof="0" dirty="0">
                <a:cs typeface="Arial"/>
              </a:rPr>
              <a:t>In allocated groups, discuss:</a:t>
            </a:r>
          </a:p>
          <a:p>
            <a:pPr marL="457200" indent="-457200">
              <a:buFont typeface="+mj-lt"/>
              <a:buAutoNum type="arabicPeriod"/>
            </a:pPr>
            <a:r>
              <a:rPr lang="en-GB" dirty="0">
                <a:cs typeface="Arial"/>
              </a:rPr>
              <a:t>m</a:t>
            </a:r>
            <a:r>
              <a:rPr lang="en-GB" noProof="0" dirty="0" err="1">
                <a:cs typeface="Arial"/>
              </a:rPr>
              <a:t>isleading</a:t>
            </a:r>
            <a:r>
              <a:rPr lang="en-GB" noProof="0" dirty="0">
                <a:cs typeface="Arial"/>
              </a:rPr>
              <a:t> information about the product (wellness app)</a:t>
            </a:r>
          </a:p>
          <a:p>
            <a:pPr marL="457200" indent="-457200">
              <a:buFont typeface="+mj-lt"/>
              <a:buAutoNum type="arabicPeriod"/>
            </a:pPr>
            <a:r>
              <a:rPr lang="en-GB" dirty="0">
                <a:cs typeface="Arial"/>
              </a:rPr>
              <a:t>t</a:t>
            </a:r>
            <a:r>
              <a:rPr lang="en-GB" noProof="0" dirty="0">
                <a:cs typeface="Arial"/>
              </a:rPr>
              <a:t>he impacts of the misleading information to the consumer and Belle Gibson.</a:t>
            </a:r>
          </a:p>
        </p:txBody>
      </p:sp>
      <p:sp>
        <p:nvSpPr>
          <p:cNvPr id="5" name="Footer Placeholder 4">
            <a:extLst>
              <a:ext uri="{FF2B5EF4-FFF2-40B4-BE49-F238E27FC236}">
                <a16:creationId xmlns:a16="http://schemas.microsoft.com/office/drawing/2014/main" id="{5F690DDD-6CFA-5BA4-8396-07A90846D723}"/>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6C474DA9-973A-7758-7474-2993AD237429}"/>
              </a:ext>
            </a:extLst>
          </p:cNvPr>
          <p:cNvSpPr>
            <a:spLocks noGrp="1"/>
          </p:cNvSpPr>
          <p:nvPr>
            <p:ph type="sldNum" sz="quarter" idx="11"/>
          </p:nvPr>
        </p:nvSpPr>
        <p:spPr/>
        <p:txBody>
          <a:bodyPr/>
          <a:lstStyle/>
          <a:p>
            <a:fld id="{DA2C159E-F13C-4A85-9A41-E7669D3E0D70}" type="slidenum">
              <a:rPr lang="en-GB" smtClean="0"/>
              <a:pPr/>
              <a:t>77</a:t>
            </a:fld>
            <a:endParaRPr lang="en-GB"/>
          </a:p>
        </p:txBody>
      </p:sp>
    </p:spTree>
    <p:extLst>
      <p:ext uri="{BB962C8B-B14F-4D97-AF65-F5344CB8AC3E}">
        <p14:creationId xmlns:p14="http://schemas.microsoft.com/office/powerpoint/2010/main" val="6324883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B6069C-D922-B6EE-8730-FD4E1D971479}"/>
              </a:ext>
            </a:extLst>
          </p:cNvPr>
          <p:cNvSpPr>
            <a:spLocks noGrp="1"/>
          </p:cNvSpPr>
          <p:nvPr>
            <p:ph type="title"/>
          </p:nvPr>
        </p:nvSpPr>
        <p:spPr>
          <a:xfrm>
            <a:off x="232950" y="249899"/>
            <a:ext cx="8437563" cy="1052711"/>
          </a:xfrm>
        </p:spPr>
        <p:txBody>
          <a:bodyPr>
            <a:noAutofit/>
          </a:bodyPr>
          <a:lstStyle/>
          <a:p>
            <a:r>
              <a:rPr lang="en-US" dirty="0">
                <a:cs typeface="Arial"/>
              </a:rPr>
              <a:t>Impacts of misleading product information</a:t>
            </a:r>
            <a:endParaRPr lang="en-US" dirty="0"/>
          </a:p>
        </p:txBody>
      </p:sp>
      <p:sp>
        <p:nvSpPr>
          <p:cNvPr id="4" name="Text Placeholder 3">
            <a:extLst>
              <a:ext uri="{FF2B5EF4-FFF2-40B4-BE49-F238E27FC236}">
                <a16:creationId xmlns:a16="http://schemas.microsoft.com/office/drawing/2014/main" id="{FF8672EE-A991-4807-5F0A-0E7B2A73863C}"/>
              </a:ext>
            </a:extLst>
          </p:cNvPr>
          <p:cNvSpPr>
            <a:spLocks noGrp="1"/>
          </p:cNvSpPr>
          <p:nvPr>
            <p:ph type="body" sz="quarter" idx="12"/>
          </p:nvPr>
        </p:nvSpPr>
        <p:spPr>
          <a:xfrm>
            <a:off x="288751" y="1439533"/>
            <a:ext cx="7667625" cy="3601574"/>
          </a:xfrm>
        </p:spPr>
        <p:txBody>
          <a:bodyPr vert="horz" lIns="0" tIns="0" rIns="0" bIns="0" rtlCol="0" anchor="t">
            <a:noAutofit/>
          </a:bodyPr>
          <a:lstStyle/>
          <a:p>
            <a:pPr lvl="1">
              <a:lnSpc>
                <a:spcPct val="100000"/>
              </a:lnSpc>
            </a:pPr>
            <a:r>
              <a:rPr lang="en-US" dirty="0">
                <a:cs typeface="Arial"/>
              </a:rPr>
              <a:t>legal</a:t>
            </a:r>
          </a:p>
          <a:p>
            <a:pPr lvl="1">
              <a:lnSpc>
                <a:spcPct val="100000"/>
              </a:lnSpc>
            </a:pPr>
            <a:r>
              <a:rPr lang="en-US" dirty="0">
                <a:cs typeface="Arial"/>
              </a:rPr>
              <a:t>financial</a:t>
            </a:r>
          </a:p>
          <a:p>
            <a:pPr lvl="1">
              <a:lnSpc>
                <a:spcPct val="100000"/>
              </a:lnSpc>
            </a:pPr>
            <a:r>
              <a:rPr lang="en-US" dirty="0">
                <a:cs typeface="Arial"/>
              </a:rPr>
              <a:t>reputational</a:t>
            </a:r>
          </a:p>
          <a:p>
            <a:pPr lvl="1">
              <a:lnSpc>
                <a:spcPct val="100000"/>
              </a:lnSpc>
            </a:pPr>
            <a:r>
              <a:rPr lang="en-US" dirty="0">
                <a:cs typeface="Arial"/>
              </a:rPr>
              <a:t>physical</a:t>
            </a:r>
          </a:p>
          <a:p>
            <a:pPr lvl="1">
              <a:lnSpc>
                <a:spcPct val="100000"/>
              </a:lnSpc>
            </a:pPr>
            <a:r>
              <a:rPr lang="en-US" dirty="0">
                <a:cs typeface="Arial"/>
              </a:rPr>
              <a:t>mental health.</a:t>
            </a:r>
          </a:p>
        </p:txBody>
      </p:sp>
      <p:sp>
        <p:nvSpPr>
          <p:cNvPr id="5" name="Footer Placeholder 4">
            <a:extLst>
              <a:ext uri="{FF2B5EF4-FFF2-40B4-BE49-F238E27FC236}">
                <a16:creationId xmlns:a16="http://schemas.microsoft.com/office/drawing/2014/main" id="{16C02635-18EE-5F7E-90A5-C7A7305849E0}"/>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4490DAD3-FF99-78A3-51C6-27489F20742B}"/>
              </a:ext>
            </a:extLst>
          </p:cNvPr>
          <p:cNvSpPr>
            <a:spLocks noGrp="1"/>
          </p:cNvSpPr>
          <p:nvPr>
            <p:ph type="sldNum" sz="quarter" idx="11"/>
          </p:nvPr>
        </p:nvSpPr>
        <p:spPr/>
        <p:txBody>
          <a:bodyPr/>
          <a:lstStyle/>
          <a:p>
            <a:fld id="{DA2C159E-F13C-4A85-9A41-E7669D3E0D70}" type="slidenum">
              <a:rPr lang="en-GB" smtClean="0"/>
              <a:pPr/>
              <a:t>78</a:t>
            </a:fld>
            <a:endParaRPr lang="en-GB"/>
          </a:p>
        </p:txBody>
      </p:sp>
    </p:spTree>
    <p:extLst>
      <p:ext uri="{BB962C8B-B14F-4D97-AF65-F5344CB8AC3E}">
        <p14:creationId xmlns:p14="http://schemas.microsoft.com/office/powerpoint/2010/main" val="29569286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4DE3D-CD5D-0044-F9A5-A78A133B1DC7}"/>
              </a:ext>
            </a:extLst>
          </p:cNvPr>
          <p:cNvSpPr>
            <a:spLocks noGrp="1"/>
          </p:cNvSpPr>
          <p:nvPr>
            <p:ph type="title"/>
          </p:nvPr>
        </p:nvSpPr>
        <p:spPr>
          <a:xfrm>
            <a:off x="232950" y="249900"/>
            <a:ext cx="8437563" cy="988350"/>
          </a:xfrm>
        </p:spPr>
        <p:txBody>
          <a:bodyPr>
            <a:noAutofit/>
          </a:bodyPr>
          <a:lstStyle/>
          <a:p>
            <a:r>
              <a:rPr lang="en-US" dirty="0">
                <a:cs typeface="Arial"/>
              </a:rPr>
              <a:t>How to protect consumers from misleading information </a:t>
            </a:r>
            <a:endParaRPr lang="en-US" dirty="0"/>
          </a:p>
        </p:txBody>
      </p:sp>
      <p:sp>
        <p:nvSpPr>
          <p:cNvPr id="4" name="Text Placeholder 3">
            <a:extLst>
              <a:ext uri="{FF2B5EF4-FFF2-40B4-BE49-F238E27FC236}">
                <a16:creationId xmlns:a16="http://schemas.microsoft.com/office/drawing/2014/main" id="{0DE93FEB-E98B-1FD8-478E-1C5576CCD58B}"/>
              </a:ext>
            </a:extLst>
          </p:cNvPr>
          <p:cNvSpPr>
            <a:spLocks noGrp="1"/>
          </p:cNvSpPr>
          <p:nvPr>
            <p:ph type="body" sz="quarter" idx="12"/>
          </p:nvPr>
        </p:nvSpPr>
        <p:spPr>
          <a:xfrm>
            <a:off x="252751" y="1439533"/>
            <a:ext cx="7667625" cy="3601574"/>
          </a:xfrm>
        </p:spPr>
        <p:txBody>
          <a:bodyPr vert="horz" lIns="0" tIns="0" rIns="0" bIns="0" rtlCol="0" anchor="t">
            <a:noAutofit/>
          </a:bodyPr>
          <a:lstStyle/>
          <a:p>
            <a:pPr lvl="1">
              <a:lnSpc>
                <a:spcPct val="100000"/>
              </a:lnSpc>
            </a:pPr>
            <a:r>
              <a:rPr lang="en-US" dirty="0">
                <a:cs typeface="Arial"/>
              </a:rPr>
              <a:t>stronger regulatory oversight</a:t>
            </a:r>
          </a:p>
          <a:p>
            <a:pPr lvl="1">
              <a:lnSpc>
                <a:spcPct val="100000"/>
              </a:lnSpc>
            </a:pPr>
            <a:r>
              <a:rPr lang="en-US" dirty="0">
                <a:cs typeface="Arial"/>
              </a:rPr>
              <a:t>platform-level interventions</a:t>
            </a:r>
          </a:p>
          <a:p>
            <a:pPr lvl="1">
              <a:lnSpc>
                <a:spcPct val="100000"/>
              </a:lnSpc>
            </a:pPr>
            <a:r>
              <a:rPr lang="en-US" dirty="0">
                <a:cs typeface="Arial"/>
              </a:rPr>
              <a:t>brand and influencer accountability</a:t>
            </a:r>
          </a:p>
          <a:p>
            <a:pPr lvl="1">
              <a:lnSpc>
                <a:spcPct val="100000"/>
              </a:lnSpc>
            </a:pPr>
            <a:r>
              <a:rPr lang="en-US" dirty="0">
                <a:cs typeface="Arial"/>
              </a:rPr>
              <a:t>customer education</a:t>
            </a:r>
          </a:p>
          <a:p>
            <a:pPr lvl="1">
              <a:lnSpc>
                <a:spcPct val="100000"/>
              </a:lnSpc>
            </a:pPr>
            <a:r>
              <a:rPr lang="en-US" dirty="0">
                <a:cs typeface="Arial"/>
              </a:rPr>
              <a:t>whistleblower and reporting systems.</a:t>
            </a: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26056072-8406-02D2-25E2-0AD1160C510D}"/>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93A4FD74-C1D3-B3AA-C9D4-C88E180036C9}"/>
              </a:ext>
            </a:extLst>
          </p:cNvPr>
          <p:cNvSpPr>
            <a:spLocks noGrp="1"/>
          </p:cNvSpPr>
          <p:nvPr>
            <p:ph type="sldNum" sz="quarter" idx="11"/>
          </p:nvPr>
        </p:nvSpPr>
        <p:spPr/>
        <p:txBody>
          <a:bodyPr/>
          <a:lstStyle/>
          <a:p>
            <a:fld id="{DA2C159E-F13C-4A85-9A41-E7669D3E0D70}" type="slidenum">
              <a:rPr lang="en-GB" smtClean="0"/>
              <a:pPr/>
              <a:t>79</a:t>
            </a:fld>
            <a:endParaRPr lang="en-GB"/>
          </a:p>
        </p:txBody>
      </p:sp>
    </p:spTree>
    <p:extLst>
      <p:ext uri="{BB962C8B-B14F-4D97-AF65-F5344CB8AC3E}">
        <p14:creationId xmlns:p14="http://schemas.microsoft.com/office/powerpoint/2010/main" val="42413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D1A80-2738-E4F9-F23C-8D1C3DB42D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6B3AC9-F563-6F19-A703-DFE68540105B}"/>
              </a:ext>
            </a:extLst>
          </p:cNvPr>
          <p:cNvSpPr>
            <a:spLocks noGrp="1"/>
          </p:cNvSpPr>
          <p:nvPr>
            <p:ph type="title"/>
          </p:nvPr>
        </p:nvSpPr>
        <p:spPr/>
        <p:txBody>
          <a:bodyPr/>
          <a:lstStyle/>
          <a:p>
            <a:r>
              <a:rPr lang="en-GB"/>
              <a:t>Types of dress code</a:t>
            </a:r>
          </a:p>
        </p:txBody>
      </p:sp>
      <p:sp>
        <p:nvSpPr>
          <p:cNvPr id="4" name="Text Placeholder 3">
            <a:extLst>
              <a:ext uri="{FF2B5EF4-FFF2-40B4-BE49-F238E27FC236}">
                <a16:creationId xmlns:a16="http://schemas.microsoft.com/office/drawing/2014/main" id="{B706A452-0B86-95AC-1480-9A34C27F6789}"/>
              </a:ext>
            </a:extLst>
          </p:cNvPr>
          <p:cNvSpPr>
            <a:spLocks noGrp="1"/>
          </p:cNvSpPr>
          <p:nvPr>
            <p:ph type="body" sz="quarter" idx="12"/>
          </p:nvPr>
        </p:nvSpPr>
        <p:spPr/>
        <p:txBody>
          <a:bodyPr vert="horz" lIns="0" tIns="0" rIns="0" bIns="0" rtlCol="0" anchor="t">
            <a:noAutofit/>
          </a:bodyPr>
          <a:lstStyle/>
          <a:p>
            <a:pPr lvl="1">
              <a:lnSpc>
                <a:spcPct val="100000"/>
              </a:lnSpc>
            </a:pPr>
            <a:r>
              <a:rPr lang="en-GB" dirty="0"/>
              <a:t>business professional</a:t>
            </a:r>
            <a:endParaRPr lang="en-GB" dirty="0">
              <a:cs typeface="Arial"/>
            </a:endParaRPr>
          </a:p>
          <a:p>
            <a:pPr lvl="1">
              <a:lnSpc>
                <a:spcPct val="100000"/>
              </a:lnSpc>
            </a:pPr>
            <a:r>
              <a:rPr lang="en-GB" dirty="0"/>
              <a:t>business casual</a:t>
            </a:r>
            <a:endParaRPr lang="en-GB" dirty="0">
              <a:cs typeface="Arial"/>
            </a:endParaRPr>
          </a:p>
          <a:p>
            <a:pPr lvl="1">
              <a:lnSpc>
                <a:spcPct val="100000"/>
              </a:lnSpc>
            </a:pPr>
            <a:r>
              <a:rPr lang="en-GB" dirty="0">
                <a:cs typeface="Arial"/>
              </a:rPr>
              <a:t>smart casual</a:t>
            </a:r>
          </a:p>
          <a:p>
            <a:pPr lvl="1">
              <a:lnSpc>
                <a:spcPct val="100000"/>
              </a:lnSpc>
            </a:pPr>
            <a:r>
              <a:rPr lang="en-GB" dirty="0"/>
              <a:t>casual.</a:t>
            </a:r>
            <a:endParaRPr lang="en-GB" dirty="0">
              <a:cs typeface="Arial"/>
            </a:endParaRPr>
          </a:p>
        </p:txBody>
      </p:sp>
      <p:sp>
        <p:nvSpPr>
          <p:cNvPr id="5" name="Footer Placeholder 4">
            <a:extLst>
              <a:ext uri="{FF2B5EF4-FFF2-40B4-BE49-F238E27FC236}">
                <a16:creationId xmlns:a16="http://schemas.microsoft.com/office/drawing/2014/main" id="{4804A75B-07E6-8DB1-9109-67ED1597C46D}"/>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C8139050-4640-0D2F-477D-66D7F818C3F3}"/>
              </a:ext>
            </a:extLst>
          </p:cNvPr>
          <p:cNvSpPr>
            <a:spLocks noGrp="1"/>
          </p:cNvSpPr>
          <p:nvPr>
            <p:ph type="sldNum" sz="quarter" idx="11"/>
          </p:nvPr>
        </p:nvSpPr>
        <p:spPr/>
        <p:txBody>
          <a:bodyPr/>
          <a:lstStyle/>
          <a:p>
            <a:fld id="{DA2C159E-F13C-4A85-9A41-E7669D3E0D70}" type="slidenum">
              <a:rPr lang="en-GB" smtClean="0"/>
              <a:pPr/>
              <a:t>8</a:t>
            </a:fld>
            <a:endParaRPr lang="en-GB"/>
          </a:p>
        </p:txBody>
      </p:sp>
    </p:spTree>
    <p:extLst>
      <p:ext uri="{BB962C8B-B14F-4D97-AF65-F5344CB8AC3E}">
        <p14:creationId xmlns:p14="http://schemas.microsoft.com/office/powerpoint/2010/main" val="39578774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830D70-56DA-28F2-5928-158D355C1672}"/>
              </a:ext>
            </a:extLst>
          </p:cNvPr>
          <p:cNvSpPr>
            <a:spLocks noGrp="1"/>
          </p:cNvSpPr>
          <p:nvPr>
            <p:ph type="title"/>
          </p:nvPr>
        </p:nvSpPr>
        <p:spPr/>
        <p:txBody>
          <a:bodyPr/>
          <a:lstStyle/>
          <a:p>
            <a:r>
              <a:rPr lang="en-US" dirty="0">
                <a:cs typeface="Arial"/>
              </a:rPr>
              <a:t>Plenary task: Fake news</a:t>
            </a:r>
            <a:endParaRPr lang="en-US" dirty="0"/>
          </a:p>
        </p:txBody>
      </p:sp>
      <p:sp>
        <p:nvSpPr>
          <p:cNvPr id="4" name="Text Placeholder 3">
            <a:extLst>
              <a:ext uri="{FF2B5EF4-FFF2-40B4-BE49-F238E27FC236}">
                <a16:creationId xmlns:a16="http://schemas.microsoft.com/office/drawing/2014/main" id="{ABC7AF59-B8B6-E0DE-C81B-8B95AA4DB0DC}"/>
              </a:ext>
            </a:extLst>
          </p:cNvPr>
          <p:cNvSpPr>
            <a:spLocks noGrp="1"/>
          </p:cNvSpPr>
          <p:nvPr>
            <p:ph type="body" sz="quarter" idx="12"/>
          </p:nvPr>
        </p:nvSpPr>
        <p:spPr/>
        <p:txBody>
          <a:bodyPr vert="horz" lIns="0" tIns="0" rIns="0" bIns="0" rtlCol="0" anchor="t">
            <a:noAutofit/>
          </a:bodyPr>
          <a:lstStyle/>
          <a:p>
            <a:r>
              <a:rPr lang="en-US" dirty="0">
                <a:cs typeface="Arial"/>
              </a:rPr>
              <a:t>Individually write one paragraph that includes some fact and fake news on a topic of your choice. </a:t>
            </a:r>
          </a:p>
        </p:txBody>
      </p:sp>
      <p:sp>
        <p:nvSpPr>
          <p:cNvPr id="5" name="Footer Placeholder 4">
            <a:extLst>
              <a:ext uri="{FF2B5EF4-FFF2-40B4-BE49-F238E27FC236}">
                <a16:creationId xmlns:a16="http://schemas.microsoft.com/office/drawing/2014/main" id="{78B2EE02-A9E9-62B8-532D-E6A82C294A2B}"/>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AD47A149-BEA0-57DC-8D42-EA7DF31AC940}"/>
              </a:ext>
            </a:extLst>
          </p:cNvPr>
          <p:cNvSpPr>
            <a:spLocks noGrp="1"/>
          </p:cNvSpPr>
          <p:nvPr>
            <p:ph type="sldNum" sz="quarter" idx="11"/>
          </p:nvPr>
        </p:nvSpPr>
        <p:spPr/>
        <p:txBody>
          <a:bodyPr/>
          <a:lstStyle/>
          <a:p>
            <a:fld id="{DA2C159E-F13C-4A85-9A41-E7669D3E0D70}" type="slidenum">
              <a:rPr lang="en-GB" smtClean="0"/>
              <a:pPr/>
              <a:t>80</a:t>
            </a:fld>
            <a:endParaRPr lang="en-GB"/>
          </a:p>
        </p:txBody>
      </p:sp>
    </p:spTree>
    <p:extLst>
      <p:ext uri="{BB962C8B-B14F-4D97-AF65-F5344CB8AC3E}">
        <p14:creationId xmlns:p14="http://schemas.microsoft.com/office/powerpoint/2010/main" val="12346389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830D70-56DA-28F2-5928-158D355C1672}"/>
              </a:ext>
            </a:extLst>
          </p:cNvPr>
          <p:cNvSpPr>
            <a:spLocks noGrp="1"/>
          </p:cNvSpPr>
          <p:nvPr>
            <p:ph type="title"/>
          </p:nvPr>
        </p:nvSpPr>
        <p:spPr/>
        <p:txBody>
          <a:bodyPr/>
          <a:lstStyle/>
          <a:p>
            <a:r>
              <a:rPr lang="en-US" dirty="0">
                <a:cs typeface="Arial"/>
              </a:rPr>
              <a:t>Next steps</a:t>
            </a:r>
            <a:endParaRPr lang="en-US" dirty="0"/>
          </a:p>
        </p:txBody>
      </p:sp>
      <p:sp>
        <p:nvSpPr>
          <p:cNvPr id="4" name="Text Placeholder 3">
            <a:extLst>
              <a:ext uri="{FF2B5EF4-FFF2-40B4-BE49-F238E27FC236}">
                <a16:creationId xmlns:a16="http://schemas.microsoft.com/office/drawing/2014/main" id="{ABC7AF59-B8B6-E0DE-C81B-8B95AA4DB0DC}"/>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US" dirty="0">
                <a:cs typeface="Arial"/>
              </a:rPr>
              <a:t>Read How to identify fake news hand-out.   </a:t>
            </a:r>
          </a:p>
          <a:p>
            <a:pPr marL="457200" indent="-457200">
              <a:buFont typeface="+mj-lt"/>
              <a:buAutoNum type="arabicPeriod"/>
            </a:pPr>
            <a:r>
              <a:rPr lang="en-US" dirty="0">
                <a:cs typeface="Arial"/>
              </a:rPr>
              <a:t>Identify fake news in peer’s news paragraph.</a:t>
            </a:r>
          </a:p>
        </p:txBody>
      </p:sp>
      <p:sp>
        <p:nvSpPr>
          <p:cNvPr id="5" name="Footer Placeholder 4">
            <a:extLst>
              <a:ext uri="{FF2B5EF4-FFF2-40B4-BE49-F238E27FC236}">
                <a16:creationId xmlns:a16="http://schemas.microsoft.com/office/drawing/2014/main" id="{78B2EE02-A9E9-62B8-532D-E6A82C294A2B}"/>
              </a:ext>
            </a:extLst>
          </p:cNvPr>
          <p:cNvSpPr>
            <a:spLocks noGrp="1"/>
          </p:cNvSpPr>
          <p:nvPr>
            <p:ph type="ftr" sz="quarter" idx="10"/>
          </p:nvPr>
        </p:nvSpPr>
        <p:spPr/>
        <p:txBody>
          <a:bodyPr/>
          <a:lstStyle/>
          <a:p>
            <a:r>
              <a:rPr lang="en-GB"/>
              <a:t>Education &amp; Training Foundation</a:t>
            </a:r>
          </a:p>
        </p:txBody>
      </p:sp>
      <p:sp>
        <p:nvSpPr>
          <p:cNvPr id="2" name="Slide Number Placeholder 1">
            <a:extLst>
              <a:ext uri="{FF2B5EF4-FFF2-40B4-BE49-F238E27FC236}">
                <a16:creationId xmlns:a16="http://schemas.microsoft.com/office/drawing/2014/main" id="{AD47A149-BEA0-57DC-8D42-EA7DF31AC940}"/>
              </a:ext>
            </a:extLst>
          </p:cNvPr>
          <p:cNvSpPr>
            <a:spLocks noGrp="1"/>
          </p:cNvSpPr>
          <p:nvPr>
            <p:ph type="sldNum" sz="quarter" idx="11"/>
          </p:nvPr>
        </p:nvSpPr>
        <p:spPr/>
        <p:txBody>
          <a:bodyPr/>
          <a:lstStyle/>
          <a:p>
            <a:fld id="{DA2C159E-F13C-4A85-9A41-E7669D3E0D70}" type="slidenum">
              <a:rPr lang="en-GB" smtClean="0"/>
              <a:pPr/>
              <a:t>81</a:t>
            </a:fld>
            <a:endParaRPr lang="en-GB"/>
          </a:p>
        </p:txBody>
      </p:sp>
    </p:spTree>
    <p:extLst>
      <p:ext uri="{BB962C8B-B14F-4D97-AF65-F5344CB8AC3E}">
        <p14:creationId xmlns:p14="http://schemas.microsoft.com/office/powerpoint/2010/main" val="32127593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Lesson 7 </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dirty="0"/>
              <a:t>Bias within the MBP industry</a:t>
            </a:r>
          </a:p>
        </p:txBody>
      </p:sp>
    </p:spTree>
    <p:extLst>
      <p:ext uri="{BB962C8B-B14F-4D97-AF65-F5344CB8AC3E}">
        <p14:creationId xmlns:p14="http://schemas.microsoft.com/office/powerpoint/2010/main" val="495785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142DF-A3B8-D631-D258-A868A5F78E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F2AAA1-57A2-76D0-EFF1-FB7577EA3950}"/>
              </a:ext>
            </a:extLst>
          </p:cNvPr>
          <p:cNvSpPr>
            <a:spLocks noGrp="1"/>
          </p:cNvSpPr>
          <p:nvPr>
            <p:ph type="sldNum" sz="quarter" idx="11"/>
          </p:nvPr>
        </p:nvSpPr>
        <p:spPr/>
        <p:txBody>
          <a:bodyPr/>
          <a:lstStyle/>
          <a:p>
            <a:fld id="{DA2C159E-F13C-4A85-9A41-E7669D3E0D70}" type="slidenum">
              <a:rPr lang="en-GB" smtClean="0"/>
              <a:pPr/>
              <a:t>83</a:t>
            </a:fld>
            <a:endParaRPr lang="en-GB"/>
          </a:p>
        </p:txBody>
      </p:sp>
      <p:sp>
        <p:nvSpPr>
          <p:cNvPr id="3" name="Title 2">
            <a:extLst>
              <a:ext uri="{FF2B5EF4-FFF2-40B4-BE49-F238E27FC236}">
                <a16:creationId xmlns:a16="http://schemas.microsoft.com/office/drawing/2014/main" id="{39B8BC73-FDDF-779D-4931-E72FBADEA778}"/>
              </a:ext>
            </a:extLst>
          </p:cNvPr>
          <p:cNvSpPr>
            <a:spLocks noGrp="1"/>
          </p:cNvSpPr>
          <p:nvPr>
            <p:ph type="title"/>
          </p:nvPr>
        </p:nvSpPr>
        <p:spPr>
          <a:xfrm>
            <a:off x="232950" y="249900"/>
            <a:ext cx="8437563" cy="915789"/>
          </a:xfrm>
        </p:spPr>
        <p:txBody>
          <a:bodyPr>
            <a:normAutofit fontScale="90000"/>
          </a:bodyPr>
          <a:lstStyle/>
          <a:p>
            <a:r>
              <a:rPr lang="en-US" sz="4000" dirty="0">
                <a:cs typeface="Arial"/>
              </a:rPr>
              <a:t>Starter task</a:t>
            </a:r>
            <a:br>
              <a:rPr lang="en-US" dirty="0">
                <a:cs typeface="Arial"/>
              </a:rPr>
            </a:br>
            <a:endParaRPr lang="en-US" dirty="0">
              <a:cs typeface="Arial"/>
            </a:endParaRPr>
          </a:p>
        </p:txBody>
      </p:sp>
      <p:sp>
        <p:nvSpPr>
          <p:cNvPr id="4" name="Text Placeholder 3">
            <a:extLst>
              <a:ext uri="{FF2B5EF4-FFF2-40B4-BE49-F238E27FC236}">
                <a16:creationId xmlns:a16="http://schemas.microsoft.com/office/drawing/2014/main" id="{C0FEF408-0F08-06A9-A150-8DD2A70E5E86}"/>
              </a:ext>
            </a:extLst>
          </p:cNvPr>
          <p:cNvSpPr>
            <a:spLocks noGrp="1"/>
          </p:cNvSpPr>
          <p:nvPr>
            <p:ph type="body" sz="quarter" idx="12"/>
          </p:nvPr>
        </p:nvSpPr>
        <p:spPr>
          <a:xfrm>
            <a:off x="288751" y="935097"/>
            <a:ext cx="7667625" cy="2595359"/>
          </a:xfrm>
        </p:spPr>
        <p:txBody>
          <a:bodyPr vert="horz" lIns="0" tIns="0" rIns="0" bIns="0" rtlCol="0" anchor="t">
            <a:noAutofit/>
          </a:bodyPr>
          <a:lstStyle/>
          <a:p>
            <a:pPr marL="457200" indent="-457200">
              <a:buFont typeface="+mj-lt"/>
              <a:buAutoNum type="arabicPeriod"/>
            </a:pPr>
            <a:r>
              <a:rPr lang="en-US" dirty="0">
                <a:cs typeface="Arial"/>
              </a:rPr>
              <a:t>Discuss peer’s fake news paragraph.</a:t>
            </a:r>
          </a:p>
          <a:p>
            <a:pPr marL="457200" indent="-457200">
              <a:buFont typeface="+mj-lt"/>
              <a:buAutoNum type="arabicPeriod"/>
            </a:pPr>
            <a:r>
              <a:rPr lang="en-US" dirty="0">
                <a:cs typeface="Arial"/>
              </a:rPr>
              <a:t>Compare answers and discuss reasons for the fake elements of the news.</a:t>
            </a: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9886AE8A-045E-36C5-C44B-7DDCD1665A73}"/>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049616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6710CD-6AD7-9545-DE1E-A7C64787096F}"/>
              </a:ext>
            </a:extLst>
          </p:cNvPr>
          <p:cNvSpPr>
            <a:spLocks noGrp="1"/>
          </p:cNvSpPr>
          <p:nvPr>
            <p:ph type="sldNum" sz="quarter" idx="11"/>
          </p:nvPr>
        </p:nvSpPr>
        <p:spPr/>
        <p:txBody>
          <a:bodyPr/>
          <a:lstStyle/>
          <a:p>
            <a:fld id="{DA2C159E-F13C-4A85-9A41-E7669D3E0D70}" type="slidenum">
              <a:rPr lang="en-GB" smtClean="0"/>
              <a:pPr/>
              <a:t>84</a:t>
            </a:fld>
            <a:endParaRPr lang="en-GB"/>
          </a:p>
        </p:txBody>
      </p:sp>
      <p:sp>
        <p:nvSpPr>
          <p:cNvPr id="3" name="Title 2">
            <a:extLst>
              <a:ext uri="{FF2B5EF4-FFF2-40B4-BE49-F238E27FC236}">
                <a16:creationId xmlns:a16="http://schemas.microsoft.com/office/drawing/2014/main" id="{4D604941-BD24-7C63-EB63-D2D65E8AD824}"/>
              </a:ext>
            </a:extLst>
          </p:cNvPr>
          <p:cNvSpPr>
            <a:spLocks noGrp="1"/>
          </p:cNvSpPr>
          <p:nvPr>
            <p:ph type="title"/>
          </p:nvPr>
        </p:nvSpPr>
        <p:spPr/>
        <p:txBody>
          <a:bodyPr>
            <a:normAutofit/>
          </a:bodyPr>
          <a:lstStyle/>
          <a:p>
            <a:r>
              <a:rPr lang="en-US" dirty="0">
                <a:cs typeface="Arial"/>
              </a:rPr>
              <a:t>Bias in the MBP industry</a:t>
            </a:r>
            <a:endParaRPr lang="en-US" dirty="0"/>
          </a:p>
        </p:txBody>
      </p:sp>
      <p:sp>
        <p:nvSpPr>
          <p:cNvPr id="4" name="Text Placeholder 3">
            <a:extLst>
              <a:ext uri="{FF2B5EF4-FFF2-40B4-BE49-F238E27FC236}">
                <a16:creationId xmlns:a16="http://schemas.microsoft.com/office/drawing/2014/main" id="{425D9D6F-E4E0-4367-F743-A2EE341DCF7A}"/>
              </a:ext>
            </a:extLst>
          </p:cNvPr>
          <p:cNvSpPr>
            <a:spLocks noGrp="1"/>
          </p:cNvSpPr>
          <p:nvPr>
            <p:ph type="body" sz="quarter" idx="12"/>
          </p:nvPr>
        </p:nvSpPr>
        <p:spPr/>
        <p:txBody>
          <a:bodyPr vert="horz" lIns="0" tIns="0" rIns="0" bIns="0" rtlCol="0" anchor="t">
            <a:noAutofit/>
          </a:bodyPr>
          <a:lstStyle/>
          <a:p>
            <a:pPr marL="0" lvl="1" indent="0">
              <a:lnSpc>
                <a:spcPct val="100000"/>
              </a:lnSpc>
              <a:buNone/>
            </a:pPr>
            <a:r>
              <a:rPr lang="en-GB" sz="2400" dirty="0"/>
              <a:t>Bias can relate to a number of situations. </a:t>
            </a:r>
            <a:r>
              <a:rPr lang="en-US" dirty="0">
                <a:solidFill>
                  <a:srgbClr val="001D35"/>
                </a:solidFill>
                <a:ea typeface="+mn-lt"/>
                <a:cs typeface="+mn-lt"/>
              </a:rPr>
              <a:t>For example, this could relate to:</a:t>
            </a:r>
          </a:p>
          <a:p>
            <a:pPr lvl="1"/>
            <a:r>
              <a:rPr lang="en-US" dirty="0">
                <a:solidFill>
                  <a:srgbClr val="001D35"/>
                </a:solidFill>
                <a:ea typeface="+mn-lt"/>
                <a:cs typeface="+mn-lt"/>
              </a:rPr>
              <a:t>gender</a:t>
            </a:r>
          </a:p>
          <a:p>
            <a:pPr lvl="1"/>
            <a:r>
              <a:rPr lang="en-US" dirty="0">
                <a:solidFill>
                  <a:srgbClr val="001D35"/>
                </a:solidFill>
                <a:ea typeface="+mn-lt"/>
                <a:cs typeface="+mn-lt"/>
              </a:rPr>
              <a:t>race</a:t>
            </a:r>
          </a:p>
          <a:p>
            <a:pPr lvl="1"/>
            <a:r>
              <a:rPr lang="en-US" dirty="0">
                <a:solidFill>
                  <a:srgbClr val="001D35"/>
                </a:solidFill>
                <a:ea typeface="+mn-lt"/>
                <a:cs typeface="+mn-lt"/>
              </a:rPr>
              <a:t>ethnicity</a:t>
            </a:r>
          </a:p>
          <a:p>
            <a:pPr lvl="1"/>
            <a:r>
              <a:rPr lang="en-US" dirty="0">
                <a:solidFill>
                  <a:srgbClr val="001D35"/>
                </a:solidFill>
                <a:ea typeface="+mn-lt"/>
                <a:cs typeface="+mn-lt"/>
              </a:rPr>
              <a:t>age</a:t>
            </a:r>
          </a:p>
          <a:p>
            <a:pPr lvl="1"/>
            <a:r>
              <a:rPr lang="en-US" dirty="0">
                <a:solidFill>
                  <a:srgbClr val="001D35"/>
                </a:solidFill>
                <a:ea typeface="+mn-lt"/>
                <a:cs typeface="+mn-lt"/>
              </a:rPr>
              <a:t>disability.</a:t>
            </a:r>
          </a:p>
          <a:p>
            <a:endParaRPr lang="en-US" dirty="0">
              <a:solidFill>
                <a:srgbClr val="001D35"/>
              </a:solidFill>
              <a:ea typeface="+mn-lt"/>
              <a:cs typeface="+mn-lt"/>
            </a:endParaRPr>
          </a:p>
        </p:txBody>
      </p:sp>
      <p:sp>
        <p:nvSpPr>
          <p:cNvPr id="5" name="Footer Placeholder 4">
            <a:extLst>
              <a:ext uri="{FF2B5EF4-FFF2-40B4-BE49-F238E27FC236}">
                <a16:creationId xmlns:a16="http://schemas.microsoft.com/office/drawing/2014/main" id="{5C62FFCB-4FDA-C466-AC6E-3788F9C7AB97}"/>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035510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AAF696-281F-40A0-8451-FF69DCFFF114}"/>
              </a:ext>
            </a:extLst>
          </p:cNvPr>
          <p:cNvSpPr>
            <a:spLocks noGrp="1"/>
          </p:cNvSpPr>
          <p:nvPr>
            <p:ph type="sldNum" sz="quarter" idx="11"/>
          </p:nvPr>
        </p:nvSpPr>
        <p:spPr/>
        <p:txBody>
          <a:bodyPr/>
          <a:lstStyle/>
          <a:p>
            <a:fld id="{DA2C159E-F13C-4A85-9A41-E7669D3E0D70}" type="slidenum">
              <a:rPr lang="en-GB" smtClean="0"/>
              <a:pPr/>
              <a:t>85</a:t>
            </a:fld>
            <a:endParaRPr lang="en-GB"/>
          </a:p>
        </p:txBody>
      </p:sp>
      <p:sp>
        <p:nvSpPr>
          <p:cNvPr id="3" name="Title 2">
            <a:extLst>
              <a:ext uri="{FF2B5EF4-FFF2-40B4-BE49-F238E27FC236}">
                <a16:creationId xmlns:a16="http://schemas.microsoft.com/office/drawing/2014/main" id="{A1670207-798B-1858-BF8B-5C66F3CD7F2C}"/>
              </a:ext>
            </a:extLst>
          </p:cNvPr>
          <p:cNvSpPr>
            <a:spLocks noGrp="1"/>
          </p:cNvSpPr>
          <p:nvPr>
            <p:ph type="title"/>
          </p:nvPr>
        </p:nvSpPr>
        <p:spPr/>
        <p:txBody>
          <a:bodyPr/>
          <a:lstStyle/>
          <a:p>
            <a:r>
              <a:rPr lang="en-US" dirty="0">
                <a:cs typeface="Arial"/>
              </a:rPr>
              <a:t>Examples of bias in MBP</a:t>
            </a:r>
            <a:endParaRPr lang="en-US" dirty="0"/>
          </a:p>
        </p:txBody>
      </p:sp>
      <p:sp>
        <p:nvSpPr>
          <p:cNvPr id="4" name="Text Placeholder 3">
            <a:extLst>
              <a:ext uri="{FF2B5EF4-FFF2-40B4-BE49-F238E27FC236}">
                <a16:creationId xmlns:a16="http://schemas.microsoft.com/office/drawing/2014/main" id="{6498419B-03F5-7F52-838E-1DB499D89A08}"/>
              </a:ext>
            </a:extLst>
          </p:cNvPr>
          <p:cNvSpPr>
            <a:spLocks noGrp="1"/>
          </p:cNvSpPr>
          <p:nvPr>
            <p:ph type="body" sz="quarter" idx="12"/>
          </p:nvPr>
        </p:nvSpPr>
        <p:spPr/>
        <p:txBody>
          <a:bodyPr vert="horz" lIns="0" tIns="0" rIns="0" bIns="0" rtlCol="0" anchor="t">
            <a:noAutofit/>
          </a:bodyPr>
          <a:lstStyle/>
          <a:p>
            <a:pPr marL="0" lvl="1" indent="0">
              <a:lnSpc>
                <a:spcPct val="100000"/>
              </a:lnSpc>
              <a:buNone/>
            </a:pPr>
            <a:r>
              <a:rPr lang="en-US" dirty="0">
                <a:solidFill>
                  <a:srgbClr val="001D35"/>
                </a:solidFill>
                <a:ea typeface="+mn-lt"/>
                <a:cs typeface="+mn-lt"/>
              </a:rPr>
              <a:t>Lack of diversity:</a:t>
            </a:r>
          </a:p>
          <a:p>
            <a:pPr lvl="1"/>
            <a:r>
              <a:rPr lang="en-US" dirty="0">
                <a:solidFill>
                  <a:srgbClr val="001D35"/>
                </a:solidFill>
                <a:ea typeface="+mn-lt"/>
                <a:cs typeface="+mn-lt"/>
              </a:rPr>
              <a:t>A theatre prod</a:t>
            </a:r>
            <a:r>
              <a:rPr lang="en-US" dirty="0">
                <a:ea typeface="+mn-lt"/>
                <a:cs typeface="+mn-lt"/>
              </a:rPr>
              <a:t>uction may heavily feature certain demographics (e.g. white, heterosexual, able-bodied individuals) while neglecting or underrepresenting others. </a:t>
            </a:r>
            <a:endParaRPr lang="en-US" dirty="0"/>
          </a:p>
          <a:p>
            <a:pPr marL="0" lvl="1" indent="0">
              <a:lnSpc>
                <a:spcPct val="100000"/>
              </a:lnSpc>
              <a:buNone/>
            </a:pPr>
            <a:endParaRPr lang="en-US" dirty="0">
              <a:solidFill>
                <a:srgbClr val="001D35"/>
              </a:solidFill>
              <a:ea typeface="+mn-lt"/>
              <a:cs typeface="+mn-lt"/>
            </a:endParaRPr>
          </a:p>
          <a:p>
            <a:pPr marL="0" lvl="1" indent="0">
              <a:lnSpc>
                <a:spcPct val="100000"/>
              </a:lnSpc>
              <a:buNone/>
            </a:pPr>
            <a:r>
              <a:rPr lang="en-US" dirty="0">
                <a:solidFill>
                  <a:srgbClr val="001D35"/>
                </a:solidFill>
                <a:ea typeface="+mn-lt"/>
                <a:cs typeface="+mn-lt"/>
              </a:rPr>
              <a:t>Stereotypes:</a:t>
            </a:r>
          </a:p>
          <a:p>
            <a:pPr lvl="1"/>
            <a:r>
              <a:rPr lang="en-US" dirty="0">
                <a:ea typeface="+mn-lt"/>
                <a:cs typeface="+mn-lt"/>
              </a:rPr>
              <a:t>Film characters or portrayals may rely on harmful stereotypes, reinforcing negative attitudes and limiting the scope of their portrayal. </a:t>
            </a:r>
            <a:endParaRPr lang="en-US" dirty="0"/>
          </a:p>
          <a:p>
            <a:endParaRPr lang="en-US" b="1" dirty="0">
              <a:solidFill>
                <a:srgbClr val="001D35"/>
              </a:solidFill>
              <a:cs typeface="Arial"/>
            </a:endParaRPr>
          </a:p>
          <a:p>
            <a:endParaRPr lang="en-US" dirty="0">
              <a:cs typeface="Arial"/>
            </a:endParaRPr>
          </a:p>
        </p:txBody>
      </p:sp>
      <p:sp>
        <p:nvSpPr>
          <p:cNvPr id="5" name="Footer Placeholder 4">
            <a:extLst>
              <a:ext uri="{FF2B5EF4-FFF2-40B4-BE49-F238E27FC236}">
                <a16:creationId xmlns:a16="http://schemas.microsoft.com/office/drawing/2014/main" id="{51B8775F-AEFB-25A2-01C4-7747B41FECAC}"/>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779996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26CE31-A3F9-4711-FECC-8BA444F655C3}"/>
              </a:ext>
            </a:extLst>
          </p:cNvPr>
          <p:cNvSpPr>
            <a:spLocks noGrp="1"/>
          </p:cNvSpPr>
          <p:nvPr>
            <p:ph type="sldNum" sz="quarter" idx="11"/>
          </p:nvPr>
        </p:nvSpPr>
        <p:spPr/>
        <p:txBody>
          <a:bodyPr/>
          <a:lstStyle/>
          <a:p>
            <a:fld id="{DA2C159E-F13C-4A85-9A41-E7669D3E0D70}" type="slidenum">
              <a:rPr lang="en-GB" smtClean="0"/>
              <a:pPr/>
              <a:t>86</a:t>
            </a:fld>
            <a:endParaRPr lang="en-GB"/>
          </a:p>
        </p:txBody>
      </p:sp>
      <p:sp>
        <p:nvSpPr>
          <p:cNvPr id="3" name="Title 2">
            <a:extLst>
              <a:ext uri="{FF2B5EF4-FFF2-40B4-BE49-F238E27FC236}">
                <a16:creationId xmlns:a16="http://schemas.microsoft.com/office/drawing/2014/main" id="{B759121A-63A4-A40B-0D7C-36AEC0830ED8}"/>
              </a:ext>
            </a:extLst>
          </p:cNvPr>
          <p:cNvSpPr>
            <a:spLocks noGrp="1"/>
          </p:cNvSpPr>
          <p:nvPr>
            <p:ph type="title"/>
          </p:nvPr>
        </p:nvSpPr>
        <p:spPr/>
        <p:txBody>
          <a:bodyPr/>
          <a:lstStyle/>
          <a:p>
            <a:r>
              <a:rPr lang="en-US" dirty="0">
                <a:cs typeface="Arial"/>
              </a:rPr>
              <a:t>Examples of bias in MBP</a:t>
            </a:r>
            <a:endParaRPr lang="en-US" dirty="0"/>
          </a:p>
        </p:txBody>
      </p:sp>
      <p:sp>
        <p:nvSpPr>
          <p:cNvPr id="4" name="Text Placeholder 3">
            <a:extLst>
              <a:ext uri="{FF2B5EF4-FFF2-40B4-BE49-F238E27FC236}">
                <a16:creationId xmlns:a16="http://schemas.microsoft.com/office/drawing/2014/main" id="{C0BA7ADD-B045-B129-112E-D701830FEA3D}"/>
              </a:ext>
            </a:extLst>
          </p:cNvPr>
          <p:cNvSpPr>
            <a:spLocks noGrp="1"/>
          </p:cNvSpPr>
          <p:nvPr>
            <p:ph type="body" sz="quarter" idx="12"/>
          </p:nvPr>
        </p:nvSpPr>
        <p:spPr/>
        <p:txBody>
          <a:bodyPr vert="horz" lIns="0" tIns="0" rIns="0" bIns="0" rtlCol="0" anchor="t">
            <a:noAutofit/>
          </a:bodyPr>
          <a:lstStyle/>
          <a:p>
            <a:pPr marL="0" lvl="1" indent="0">
              <a:lnSpc>
                <a:spcPct val="100000"/>
              </a:lnSpc>
              <a:buNone/>
            </a:pPr>
            <a:r>
              <a:rPr lang="en-US" dirty="0">
                <a:solidFill>
                  <a:srgbClr val="001D35"/>
                </a:solidFill>
                <a:cs typeface="Arial"/>
              </a:rPr>
              <a:t>Inaccurate representation:</a:t>
            </a:r>
          </a:p>
          <a:p>
            <a:pPr lvl="1"/>
            <a:r>
              <a:rPr lang="en-US" dirty="0">
                <a:cs typeface="Arial"/>
              </a:rPr>
              <a:t>Newspapers may portray certain groups in a way that is not representative of their real-life experiences, leading to misunderstandings and perpetuating biases.</a:t>
            </a:r>
          </a:p>
          <a:p>
            <a:pPr marL="0" lvl="1" indent="0">
              <a:buNone/>
            </a:pPr>
            <a:endParaRPr lang="en-US" dirty="0">
              <a:solidFill>
                <a:srgbClr val="001D35"/>
              </a:solidFill>
              <a:cs typeface="Arial"/>
            </a:endParaRPr>
          </a:p>
          <a:p>
            <a:pPr marL="0" lvl="1" indent="0">
              <a:buNone/>
            </a:pPr>
            <a:r>
              <a:rPr lang="en-US" dirty="0">
                <a:solidFill>
                  <a:srgbClr val="001D35"/>
                </a:solidFill>
                <a:cs typeface="Arial"/>
              </a:rPr>
              <a:t>Bias in advertising:</a:t>
            </a:r>
          </a:p>
          <a:p>
            <a:pPr lvl="1"/>
            <a:r>
              <a:rPr lang="en-US" dirty="0">
                <a:cs typeface="Arial"/>
              </a:rPr>
              <a:t>Advertising campaigns may inadvertently exclude or target certain groups, leading to a lack of representation in the broader marketing landscape. </a:t>
            </a:r>
            <a:endParaRPr lang="en-US" dirty="0"/>
          </a:p>
          <a:p>
            <a:pPr lvl="1">
              <a:lnSpc>
                <a:spcPct val="100000"/>
              </a:lnSpc>
            </a:pPr>
            <a:endParaRPr lang="en-US" dirty="0">
              <a:solidFill>
                <a:srgbClr val="001D35"/>
              </a:solidFill>
              <a:cs typeface="Arial"/>
            </a:endParaRPr>
          </a:p>
        </p:txBody>
      </p:sp>
      <p:sp>
        <p:nvSpPr>
          <p:cNvPr id="5" name="Footer Placeholder 4">
            <a:extLst>
              <a:ext uri="{FF2B5EF4-FFF2-40B4-BE49-F238E27FC236}">
                <a16:creationId xmlns:a16="http://schemas.microsoft.com/office/drawing/2014/main" id="{A5CA4FC8-1FC0-ED4C-BC54-3AC9EDB01969}"/>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2847339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A0B782-B884-2A26-062F-1B71D638BCC2}"/>
              </a:ext>
            </a:extLst>
          </p:cNvPr>
          <p:cNvSpPr>
            <a:spLocks noGrp="1"/>
          </p:cNvSpPr>
          <p:nvPr>
            <p:ph type="sldNum" sz="quarter" idx="11"/>
          </p:nvPr>
        </p:nvSpPr>
        <p:spPr/>
        <p:txBody>
          <a:bodyPr/>
          <a:lstStyle/>
          <a:p>
            <a:fld id="{DA2C159E-F13C-4A85-9A41-E7669D3E0D70}" type="slidenum">
              <a:rPr lang="en-GB" smtClean="0"/>
              <a:pPr/>
              <a:t>87</a:t>
            </a:fld>
            <a:endParaRPr lang="en-GB"/>
          </a:p>
        </p:txBody>
      </p:sp>
      <p:sp>
        <p:nvSpPr>
          <p:cNvPr id="3" name="Title 2">
            <a:extLst>
              <a:ext uri="{FF2B5EF4-FFF2-40B4-BE49-F238E27FC236}">
                <a16:creationId xmlns:a16="http://schemas.microsoft.com/office/drawing/2014/main" id="{7DAF211A-AB66-FD21-5AAB-065E3F28E530}"/>
              </a:ext>
            </a:extLst>
          </p:cNvPr>
          <p:cNvSpPr>
            <a:spLocks noGrp="1"/>
          </p:cNvSpPr>
          <p:nvPr>
            <p:ph type="title"/>
          </p:nvPr>
        </p:nvSpPr>
        <p:spPr/>
        <p:txBody>
          <a:bodyPr>
            <a:normAutofit/>
          </a:bodyPr>
          <a:lstStyle/>
          <a:p>
            <a:r>
              <a:rPr lang="en-US" dirty="0">
                <a:cs typeface="Arial"/>
              </a:rPr>
              <a:t>Task: Bias in MBP</a:t>
            </a:r>
            <a:endParaRPr lang="en-US" dirty="0"/>
          </a:p>
        </p:txBody>
      </p:sp>
      <p:sp>
        <p:nvSpPr>
          <p:cNvPr id="4" name="Text Placeholder 3">
            <a:extLst>
              <a:ext uri="{FF2B5EF4-FFF2-40B4-BE49-F238E27FC236}">
                <a16:creationId xmlns:a16="http://schemas.microsoft.com/office/drawing/2014/main" id="{2837413A-7B7C-3934-A31F-EE3115EDAF7A}"/>
              </a:ext>
            </a:extLst>
          </p:cNvPr>
          <p:cNvSpPr>
            <a:spLocks noGrp="1"/>
          </p:cNvSpPr>
          <p:nvPr>
            <p:ph type="body" sz="quarter" idx="12"/>
          </p:nvPr>
        </p:nvSpPr>
        <p:spPr/>
        <p:txBody>
          <a:bodyPr vert="horz" lIns="0" tIns="0" rIns="0" bIns="0" rtlCol="0" anchor="t">
            <a:noAutofit/>
          </a:bodyPr>
          <a:lstStyle/>
          <a:p>
            <a:r>
              <a:rPr lang="en-US" dirty="0">
                <a:cs typeface="Arial"/>
              </a:rPr>
              <a:t>Bias situations:</a:t>
            </a:r>
          </a:p>
          <a:p>
            <a:pPr marL="457200" lvl="1" indent="-457200">
              <a:lnSpc>
                <a:spcPct val="100000"/>
              </a:lnSpc>
              <a:buFont typeface="+mj-lt"/>
              <a:buAutoNum type="arabicPeriod"/>
            </a:pPr>
            <a:r>
              <a:rPr lang="en-US" dirty="0">
                <a:cs typeface="Arial"/>
              </a:rPr>
              <a:t>A theatre production with a lack of diversity.</a:t>
            </a:r>
          </a:p>
          <a:p>
            <a:pPr marL="457200" lvl="1" indent="-457200">
              <a:lnSpc>
                <a:spcPct val="100000"/>
              </a:lnSpc>
              <a:buFont typeface="+mj-lt"/>
              <a:buAutoNum type="arabicPeriod"/>
            </a:pPr>
            <a:r>
              <a:rPr lang="en-US" dirty="0">
                <a:cs typeface="Arial"/>
              </a:rPr>
              <a:t>Film characters reinforcing negative stereotypes.</a:t>
            </a:r>
          </a:p>
          <a:p>
            <a:pPr marL="457200" lvl="1" indent="-457200">
              <a:lnSpc>
                <a:spcPct val="100000"/>
              </a:lnSpc>
              <a:buFont typeface="+mj-lt"/>
              <a:buAutoNum type="arabicPeriod"/>
            </a:pPr>
            <a:r>
              <a:rPr lang="en-US" dirty="0">
                <a:cs typeface="Arial"/>
              </a:rPr>
              <a:t>Newspaper articles that inaccurately represent individuals.</a:t>
            </a:r>
          </a:p>
          <a:p>
            <a:pPr marL="457200" lvl="1" indent="-457200">
              <a:lnSpc>
                <a:spcPct val="100000"/>
              </a:lnSpc>
              <a:buFont typeface="+mj-lt"/>
              <a:buAutoNum type="arabicPeriod"/>
            </a:pPr>
            <a:r>
              <a:rPr lang="en-US" dirty="0">
                <a:cs typeface="Arial"/>
              </a:rPr>
              <a:t>Gender bias in advertising campaigns.</a:t>
            </a:r>
          </a:p>
          <a:p>
            <a:pPr marL="342900" indent="-342900">
              <a:buFont typeface="Arial" panose="020B0604020202020204" pitchFamily="34" charset="0"/>
              <a:buChar char="•"/>
            </a:pPr>
            <a:endParaRPr lang="en-US" dirty="0">
              <a:cs typeface="Arial"/>
            </a:endParaRPr>
          </a:p>
          <a:p>
            <a:r>
              <a:rPr lang="en-US" dirty="0">
                <a:cs typeface="Arial"/>
              </a:rPr>
              <a:t>Discuss the consequences of bias for your allocated situation.</a:t>
            </a:r>
          </a:p>
          <a:p>
            <a:endParaRPr lang="en-US" dirty="0">
              <a:cs typeface="Arial"/>
            </a:endParaRPr>
          </a:p>
          <a:p>
            <a:endParaRPr lang="en-US" dirty="0">
              <a:cs typeface="Arial"/>
            </a:endParaRP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90A7F48C-9773-F339-5313-9B0630A76B0D}"/>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1977356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77C450-4677-23B6-BDAF-36C6FC8F45E0}"/>
              </a:ext>
            </a:extLst>
          </p:cNvPr>
          <p:cNvSpPr>
            <a:spLocks noGrp="1"/>
          </p:cNvSpPr>
          <p:nvPr>
            <p:ph type="sldNum" sz="quarter" idx="11"/>
          </p:nvPr>
        </p:nvSpPr>
        <p:spPr/>
        <p:txBody>
          <a:bodyPr/>
          <a:lstStyle/>
          <a:p>
            <a:fld id="{DA2C159E-F13C-4A85-9A41-E7669D3E0D70}" type="slidenum">
              <a:rPr lang="en-GB" smtClean="0"/>
              <a:pPr/>
              <a:t>88</a:t>
            </a:fld>
            <a:endParaRPr lang="en-GB"/>
          </a:p>
        </p:txBody>
      </p:sp>
      <p:sp>
        <p:nvSpPr>
          <p:cNvPr id="3" name="Title 2">
            <a:extLst>
              <a:ext uri="{FF2B5EF4-FFF2-40B4-BE49-F238E27FC236}">
                <a16:creationId xmlns:a16="http://schemas.microsoft.com/office/drawing/2014/main" id="{94D863EC-F2A7-133C-633D-1CDEE110B226}"/>
              </a:ext>
            </a:extLst>
          </p:cNvPr>
          <p:cNvSpPr>
            <a:spLocks noGrp="1"/>
          </p:cNvSpPr>
          <p:nvPr>
            <p:ph type="title"/>
          </p:nvPr>
        </p:nvSpPr>
        <p:spPr>
          <a:xfrm>
            <a:off x="232949" y="216708"/>
            <a:ext cx="8437563" cy="582315"/>
          </a:xfrm>
        </p:spPr>
        <p:txBody>
          <a:bodyPr/>
          <a:lstStyle/>
          <a:p>
            <a:r>
              <a:rPr lang="en-US">
                <a:cs typeface="Arial"/>
              </a:rPr>
              <a:t>Consequences of bias</a:t>
            </a:r>
            <a:endParaRPr lang="en-US"/>
          </a:p>
        </p:txBody>
      </p:sp>
      <p:sp>
        <p:nvSpPr>
          <p:cNvPr id="4" name="Text Placeholder 3">
            <a:extLst>
              <a:ext uri="{FF2B5EF4-FFF2-40B4-BE49-F238E27FC236}">
                <a16:creationId xmlns:a16="http://schemas.microsoft.com/office/drawing/2014/main" id="{806D6AF8-00DE-A459-BC0B-CC36FB2BBC0E}"/>
              </a:ext>
            </a:extLst>
          </p:cNvPr>
          <p:cNvSpPr>
            <a:spLocks noGrp="1"/>
          </p:cNvSpPr>
          <p:nvPr>
            <p:ph type="body" sz="quarter" idx="12"/>
          </p:nvPr>
        </p:nvSpPr>
        <p:spPr>
          <a:xfrm>
            <a:off x="278160" y="848538"/>
            <a:ext cx="8436513" cy="3968240"/>
          </a:xfrm>
        </p:spPr>
        <p:txBody>
          <a:bodyPr vert="horz" lIns="0" tIns="0" rIns="0" bIns="0" rtlCol="0" anchor="t">
            <a:noAutofit/>
          </a:bodyPr>
          <a:lstStyle/>
          <a:p>
            <a:pPr lvl="1">
              <a:lnSpc>
                <a:spcPct val="100000"/>
              </a:lnSpc>
            </a:pPr>
            <a:r>
              <a:rPr lang="en-GB" noProof="1">
                <a:solidFill>
                  <a:srgbClr val="001D35"/>
                </a:solidFill>
                <a:ea typeface="+mn-lt"/>
                <a:cs typeface="+mn-lt"/>
              </a:rPr>
              <a:t>negative impacts on consumers</a:t>
            </a:r>
            <a:endParaRPr lang="en-GB" noProof="1"/>
          </a:p>
          <a:p>
            <a:pPr lvl="1">
              <a:lnSpc>
                <a:spcPct val="100000"/>
              </a:lnSpc>
            </a:pPr>
            <a:r>
              <a:rPr lang="en-GB" noProof="1">
                <a:solidFill>
                  <a:srgbClr val="001D35"/>
                </a:solidFill>
                <a:ea typeface="+mn-lt"/>
                <a:cs typeface="+mn-lt"/>
              </a:rPr>
              <a:t>damage to brand reputation</a:t>
            </a:r>
            <a:endParaRPr lang="en-GB" noProof="1"/>
          </a:p>
          <a:p>
            <a:pPr lvl="1">
              <a:lnSpc>
                <a:spcPct val="100000"/>
              </a:lnSpc>
            </a:pPr>
            <a:r>
              <a:rPr lang="en-GB" noProof="1">
                <a:solidFill>
                  <a:srgbClr val="001D35"/>
                </a:solidFill>
                <a:ea typeface="+mn-lt"/>
                <a:cs typeface="+mn-lt"/>
              </a:rPr>
              <a:t>reduced effectiveness of campaigns.</a:t>
            </a:r>
            <a:endParaRPr lang="en-GB" noProof="1"/>
          </a:p>
          <a:p>
            <a:endParaRPr lang="en-GB" noProof="1">
              <a:cs typeface="Arial"/>
            </a:endParaRPr>
          </a:p>
        </p:txBody>
      </p:sp>
      <p:sp>
        <p:nvSpPr>
          <p:cNvPr id="5" name="Footer Placeholder 4">
            <a:extLst>
              <a:ext uri="{FF2B5EF4-FFF2-40B4-BE49-F238E27FC236}">
                <a16:creationId xmlns:a16="http://schemas.microsoft.com/office/drawing/2014/main" id="{2B0C10DA-4B49-F024-3158-014F8F5B8FCE}"/>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51255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F11C93-3780-3DA7-5955-0A83882EF48F}"/>
              </a:ext>
            </a:extLst>
          </p:cNvPr>
          <p:cNvSpPr>
            <a:spLocks noGrp="1"/>
          </p:cNvSpPr>
          <p:nvPr>
            <p:ph type="sldNum" sz="quarter" idx="11"/>
          </p:nvPr>
        </p:nvSpPr>
        <p:spPr/>
        <p:txBody>
          <a:bodyPr/>
          <a:lstStyle/>
          <a:p>
            <a:fld id="{DA2C159E-F13C-4A85-9A41-E7669D3E0D70}" type="slidenum">
              <a:rPr lang="en-GB" smtClean="0"/>
              <a:pPr/>
              <a:t>89</a:t>
            </a:fld>
            <a:endParaRPr lang="en-GB"/>
          </a:p>
        </p:txBody>
      </p:sp>
      <p:sp>
        <p:nvSpPr>
          <p:cNvPr id="3" name="Title 2">
            <a:extLst>
              <a:ext uri="{FF2B5EF4-FFF2-40B4-BE49-F238E27FC236}">
                <a16:creationId xmlns:a16="http://schemas.microsoft.com/office/drawing/2014/main" id="{39460308-FAC5-D802-7CFB-DD233B17072F}"/>
              </a:ext>
            </a:extLst>
          </p:cNvPr>
          <p:cNvSpPr>
            <a:spLocks noGrp="1"/>
          </p:cNvSpPr>
          <p:nvPr>
            <p:ph type="title"/>
          </p:nvPr>
        </p:nvSpPr>
        <p:spPr/>
        <p:txBody>
          <a:bodyPr>
            <a:normAutofit fontScale="90000"/>
          </a:bodyPr>
          <a:lstStyle/>
          <a:p>
            <a:r>
              <a:rPr lang="en-US" dirty="0">
                <a:cs typeface="Arial"/>
              </a:rPr>
              <a:t>Strategies the MBP industry uses to reduce bias</a:t>
            </a:r>
            <a:endParaRPr lang="en-US" dirty="0"/>
          </a:p>
        </p:txBody>
      </p:sp>
      <p:sp>
        <p:nvSpPr>
          <p:cNvPr id="4" name="Text Placeholder 3">
            <a:extLst>
              <a:ext uri="{FF2B5EF4-FFF2-40B4-BE49-F238E27FC236}">
                <a16:creationId xmlns:a16="http://schemas.microsoft.com/office/drawing/2014/main" id="{C8ECCD9D-695F-AD8D-AAE2-AA947C870F85}"/>
              </a:ext>
            </a:extLst>
          </p:cNvPr>
          <p:cNvSpPr>
            <a:spLocks noGrp="1"/>
          </p:cNvSpPr>
          <p:nvPr>
            <p:ph type="body" sz="quarter" idx="12"/>
          </p:nvPr>
        </p:nvSpPr>
        <p:spPr>
          <a:xfrm>
            <a:off x="278160" y="1302611"/>
            <a:ext cx="7667625" cy="3601574"/>
          </a:xfrm>
        </p:spPr>
        <p:txBody>
          <a:bodyPr vert="horz" lIns="0" tIns="0" rIns="0" bIns="0" rtlCol="0" anchor="t">
            <a:noAutofit/>
          </a:bodyPr>
          <a:lstStyle/>
          <a:p>
            <a:pPr lvl="1">
              <a:lnSpc>
                <a:spcPct val="100000"/>
              </a:lnSpc>
            </a:pPr>
            <a:r>
              <a:rPr lang="en-US" dirty="0">
                <a:solidFill>
                  <a:srgbClr val="001D35"/>
                </a:solidFill>
                <a:ea typeface="+mn-lt"/>
                <a:cs typeface="+mn-lt"/>
              </a:rPr>
              <a:t>diversity and inclusion training</a:t>
            </a:r>
            <a:endParaRPr lang="en-US" dirty="0"/>
          </a:p>
          <a:p>
            <a:pPr lvl="1">
              <a:lnSpc>
                <a:spcPct val="100000"/>
              </a:lnSpc>
            </a:pPr>
            <a:r>
              <a:rPr lang="en-US" dirty="0">
                <a:solidFill>
                  <a:srgbClr val="001D35"/>
                </a:solidFill>
                <a:ea typeface="+mn-lt"/>
                <a:cs typeface="+mn-lt"/>
              </a:rPr>
              <a:t>inclusive representation</a:t>
            </a:r>
            <a:endParaRPr lang="en-US" dirty="0"/>
          </a:p>
          <a:p>
            <a:pPr lvl="1">
              <a:lnSpc>
                <a:spcPct val="100000"/>
              </a:lnSpc>
            </a:pPr>
            <a:r>
              <a:rPr lang="en-US" dirty="0">
                <a:solidFill>
                  <a:srgbClr val="001D35"/>
                </a:solidFill>
                <a:ea typeface="+mn-lt"/>
                <a:cs typeface="+mn-lt"/>
              </a:rPr>
              <a:t>data analysis</a:t>
            </a:r>
          </a:p>
          <a:p>
            <a:pPr lvl="1">
              <a:lnSpc>
                <a:spcPct val="100000"/>
              </a:lnSpc>
            </a:pPr>
            <a:r>
              <a:rPr lang="en-US" dirty="0">
                <a:solidFill>
                  <a:srgbClr val="001D35"/>
                </a:solidFill>
                <a:ea typeface="+mn-lt"/>
                <a:cs typeface="+mn-lt"/>
              </a:rPr>
              <a:t>collaboration with diverse communities</a:t>
            </a:r>
          </a:p>
          <a:p>
            <a:pPr lvl="1">
              <a:lnSpc>
                <a:spcPct val="100000"/>
              </a:lnSpc>
            </a:pPr>
            <a:r>
              <a:rPr lang="en-US" dirty="0">
                <a:solidFill>
                  <a:srgbClr val="001D35"/>
                </a:solidFill>
                <a:ea typeface="+mn-lt"/>
                <a:cs typeface="+mn-lt"/>
              </a:rPr>
              <a:t>bias mitigation techniques.</a:t>
            </a:r>
            <a:endParaRPr lang="en-US" dirty="0"/>
          </a:p>
          <a:p>
            <a:endParaRPr lang="en-US" dirty="0">
              <a:cs typeface="Arial"/>
            </a:endParaRPr>
          </a:p>
        </p:txBody>
      </p:sp>
      <p:sp>
        <p:nvSpPr>
          <p:cNvPr id="5" name="Footer Placeholder 4">
            <a:extLst>
              <a:ext uri="{FF2B5EF4-FFF2-40B4-BE49-F238E27FC236}">
                <a16:creationId xmlns:a16="http://schemas.microsoft.com/office/drawing/2014/main" id="{24CD11CC-3B2B-11D0-B13B-ADB3ECC687D6}"/>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60755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361D8-B858-3D24-2C78-A30F2CAAF209}"/>
              </a:ext>
            </a:extLst>
          </p:cNvPr>
          <p:cNvSpPr>
            <a:spLocks noGrp="1"/>
          </p:cNvSpPr>
          <p:nvPr>
            <p:ph type="title"/>
          </p:nvPr>
        </p:nvSpPr>
        <p:spPr/>
        <p:txBody>
          <a:bodyPr/>
          <a:lstStyle/>
          <a:p>
            <a:r>
              <a:rPr lang="en-US" dirty="0">
                <a:cs typeface="Arial"/>
              </a:rPr>
              <a:t>Personal protective equipment (PPE)</a:t>
            </a:r>
            <a:endParaRPr lang="en-US" dirty="0"/>
          </a:p>
        </p:txBody>
      </p:sp>
      <p:sp>
        <p:nvSpPr>
          <p:cNvPr id="8" name="Text Placeholder 7">
            <a:extLst>
              <a:ext uri="{FF2B5EF4-FFF2-40B4-BE49-F238E27FC236}">
                <a16:creationId xmlns:a16="http://schemas.microsoft.com/office/drawing/2014/main" id="{732385A5-FEB3-6295-FED4-9FFBA4F8F3EF}"/>
              </a:ext>
            </a:extLst>
          </p:cNvPr>
          <p:cNvSpPr>
            <a:spLocks noGrp="1"/>
          </p:cNvSpPr>
          <p:nvPr>
            <p:ph type="body" sz="quarter" idx="12"/>
          </p:nvPr>
        </p:nvSpPr>
        <p:spPr/>
        <p:txBody>
          <a:bodyPr vert="horz" lIns="0" tIns="0" rIns="0" bIns="0" rtlCol="0" anchor="t">
            <a:noAutofit/>
          </a:bodyPr>
          <a:lstStyle/>
          <a:p>
            <a:r>
              <a:rPr lang="en-US" b="0" dirty="0"/>
              <a:t>What PPE is used in media, broadcast and production (MBP)?</a:t>
            </a:r>
          </a:p>
        </p:txBody>
      </p:sp>
      <p:pic>
        <p:nvPicPr>
          <p:cNvPr id="7" name="Picture 6" descr="A person wearing PPE with a breakdown of images of the equipment worn - helmet, goggles, protective trousers, closed toe boots, ear prtectors, mask, high visabilty vest and gloves. ">
            <a:extLst>
              <a:ext uri="{FF2B5EF4-FFF2-40B4-BE49-F238E27FC236}">
                <a16:creationId xmlns:a16="http://schemas.microsoft.com/office/drawing/2014/main" id="{79F28F83-389A-9D9C-3726-7C01CF56D257}"/>
              </a:ext>
            </a:extLst>
          </p:cNvPr>
          <p:cNvPicPr>
            <a:picLocks noChangeAspect="1"/>
          </p:cNvPicPr>
          <p:nvPr/>
        </p:nvPicPr>
        <p:blipFill>
          <a:blip r:embed="rId2"/>
          <a:stretch>
            <a:fillRect/>
          </a:stretch>
        </p:blipFill>
        <p:spPr>
          <a:xfrm>
            <a:off x="4411370" y="986400"/>
            <a:ext cx="3509006" cy="3385720"/>
          </a:xfrm>
          <a:prstGeom prst="rect">
            <a:avLst/>
          </a:prstGeom>
        </p:spPr>
      </p:pic>
      <p:sp>
        <p:nvSpPr>
          <p:cNvPr id="6" name="Footer Placeholder 4">
            <a:extLst>
              <a:ext uri="{FF2B5EF4-FFF2-40B4-BE49-F238E27FC236}">
                <a16:creationId xmlns:a16="http://schemas.microsoft.com/office/drawing/2014/main" id="{EC0FFA0B-5AA1-8577-3745-C73B6CD1CF96}"/>
              </a:ext>
              <a:ext uri="{C183D7F6-B498-43B3-948B-1728B52AA6E4}">
                <adec:decorative xmlns:adec="http://schemas.microsoft.com/office/drawing/2017/decorative" val="1"/>
              </a:ext>
            </a:extLst>
          </p:cNvPr>
          <p:cNvSpPr txBox="1">
            <a:spLocks/>
          </p:cNvSpPr>
          <p:nvPr/>
        </p:nvSpPr>
        <p:spPr>
          <a:xfrm rot="10800000" flipV="1">
            <a:off x="6339082" y="4463592"/>
            <a:ext cx="2072026" cy="303671"/>
          </a:xfrm>
          <a:prstGeom prst="rect">
            <a:avLst/>
          </a:prstGeom>
        </p:spPr>
        <p:txBody>
          <a:bodyPr vert="horz" lIns="0" tIns="0" rIns="0" bIns="0" rtlCol="0" anchor="t" anchorCtr="0"/>
          <a:lstStyle>
            <a:defPPr>
              <a:defRPr lang="en-US"/>
            </a:defPPr>
            <a:lvl1pPr marL="0" algn="l" defTabSz="914400" rtl="0" eaLnBrk="1" latinLnBrk="0" hangingPunct="1">
              <a:defRPr sz="70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cap="none" dirty="0"/>
              <a:t>AI generated image </a:t>
            </a:r>
          </a:p>
        </p:txBody>
      </p:sp>
      <p:sp>
        <p:nvSpPr>
          <p:cNvPr id="5" name="Footer Placeholder 4">
            <a:extLst>
              <a:ext uri="{FF2B5EF4-FFF2-40B4-BE49-F238E27FC236}">
                <a16:creationId xmlns:a16="http://schemas.microsoft.com/office/drawing/2014/main" id="{E79A5E72-53C9-84A1-1E0F-344CD6F0D0C2}"/>
              </a:ext>
            </a:extLst>
          </p:cNvPr>
          <p:cNvSpPr>
            <a:spLocks noGrp="1"/>
          </p:cNvSpPr>
          <p:nvPr>
            <p:ph type="ftr" sz="quarter" idx="10"/>
          </p:nvPr>
        </p:nvSpPr>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435E964C-EFE3-1F3A-BEF0-2373A06FB200}"/>
              </a:ext>
            </a:extLst>
          </p:cNvPr>
          <p:cNvSpPr>
            <a:spLocks noGrp="1"/>
          </p:cNvSpPr>
          <p:nvPr>
            <p:ph type="sldNum" sz="quarter" idx="11"/>
          </p:nvPr>
        </p:nvSpPr>
        <p:spPr/>
        <p:txBody>
          <a:bodyPr/>
          <a:lstStyle/>
          <a:p>
            <a:fld id="{DA2C159E-F13C-4A85-9A41-E7669D3E0D70}" type="slidenum">
              <a:rPr lang="en-GB" smtClean="0"/>
              <a:pPr/>
              <a:t>9</a:t>
            </a:fld>
            <a:endParaRPr lang="en-GB"/>
          </a:p>
        </p:txBody>
      </p:sp>
    </p:spTree>
    <p:extLst>
      <p:ext uri="{BB962C8B-B14F-4D97-AF65-F5344CB8AC3E}">
        <p14:creationId xmlns:p14="http://schemas.microsoft.com/office/powerpoint/2010/main" val="33600682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A0B782-B884-2A26-062F-1B71D638BCC2}"/>
              </a:ext>
            </a:extLst>
          </p:cNvPr>
          <p:cNvSpPr>
            <a:spLocks noGrp="1"/>
          </p:cNvSpPr>
          <p:nvPr>
            <p:ph type="sldNum" sz="quarter" idx="11"/>
          </p:nvPr>
        </p:nvSpPr>
        <p:spPr/>
        <p:txBody>
          <a:bodyPr/>
          <a:lstStyle/>
          <a:p>
            <a:fld id="{DA2C159E-F13C-4A85-9A41-E7669D3E0D70}" type="slidenum">
              <a:rPr lang="en-GB" smtClean="0"/>
              <a:pPr/>
              <a:t>90</a:t>
            </a:fld>
            <a:endParaRPr lang="en-GB"/>
          </a:p>
        </p:txBody>
      </p:sp>
      <p:sp>
        <p:nvSpPr>
          <p:cNvPr id="3" name="Title 2">
            <a:extLst>
              <a:ext uri="{FF2B5EF4-FFF2-40B4-BE49-F238E27FC236}">
                <a16:creationId xmlns:a16="http://schemas.microsoft.com/office/drawing/2014/main" id="{7DAF211A-AB66-FD21-5AAB-065E3F28E530}"/>
              </a:ext>
            </a:extLst>
          </p:cNvPr>
          <p:cNvSpPr>
            <a:spLocks noGrp="1"/>
          </p:cNvSpPr>
          <p:nvPr>
            <p:ph type="title"/>
          </p:nvPr>
        </p:nvSpPr>
        <p:spPr/>
        <p:txBody>
          <a:bodyPr>
            <a:normAutofit/>
          </a:bodyPr>
          <a:lstStyle/>
          <a:p>
            <a:r>
              <a:rPr lang="en-US" dirty="0">
                <a:cs typeface="Arial"/>
              </a:rPr>
              <a:t>Task: Bias in MBP</a:t>
            </a:r>
            <a:endParaRPr lang="en-US" dirty="0"/>
          </a:p>
        </p:txBody>
      </p:sp>
      <p:sp>
        <p:nvSpPr>
          <p:cNvPr id="4" name="Text Placeholder 3">
            <a:extLst>
              <a:ext uri="{FF2B5EF4-FFF2-40B4-BE49-F238E27FC236}">
                <a16:creationId xmlns:a16="http://schemas.microsoft.com/office/drawing/2014/main" id="{2837413A-7B7C-3934-A31F-EE3115EDAF7A}"/>
              </a:ext>
            </a:extLst>
          </p:cNvPr>
          <p:cNvSpPr>
            <a:spLocks noGrp="1"/>
          </p:cNvSpPr>
          <p:nvPr>
            <p:ph type="body" sz="quarter" idx="12"/>
          </p:nvPr>
        </p:nvSpPr>
        <p:spPr/>
        <p:txBody>
          <a:bodyPr vert="horz" lIns="0" tIns="0" rIns="0" bIns="0" rtlCol="0" anchor="t">
            <a:noAutofit/>
          </a:bodyPr>
          <a:lstStyle/>
          <a:p>
            <a:r>
              <a:rPr lang="en-US" dirty="0">
                <a:cs typeface="Arial"/>
              </a:rPr>
              <a:t>Bias situation:</a:t>
            </a:r>
          </a:p>
          <a:p>
            <a:pPr marL="457200" indent="-457200">
              <a:buFont typeface="+mj-lt"/>
              <a:buAutoNum type="arabicPeriod"/>
            </a:pPr>
            <a:r>
              <a:rPr lang="en-US" dirty="0">
                <a:cs typeface="Arial"/>
              </a:rPr>
              <a:t>A theatre production with a lack of diversity.</a:t>
            </a:r>
          </a:p>
          <a:p>
            <a:pPr marL="457200" indent="-457200">
              <a:buFont typeface="+mj-lt"/>
              <a:buAutoNum type="arabicPeriod"/>
            </a:pPr>
            <a:r>
              <a:rPr lang="en-US" dirty="0">
                <a:cs typeface="Arial"/>
              </a:rPr>
              <a:t>Film characters reinforcing negative stereotypes.</a:t>
            </a:r>
          </a:p>
          <a:p>
            <a:pPr marL="457200" indent="-457200">
              <a:buFont typeface="+mj-lt"/>
              <a:buAutoNum type="arabicPeriod"/>
            </a:pPr>
            <a:r>
              <a:rPr lang="en-US" dirty="0">
                <a:cs typeface="Arial"/>
              </a:rPr>
              <a:t>Newspaper articles that inaccurately represent individuals.</a:t>
            </a:r>
          </a:p>
          <a:p>
            <a:pPr marL="457200" indent="-457200">
              <a:buFont typeface="+mj-lt"/>
              <a:buAutoNum type="arabicPeriod"/>
            </a:pPr>
            <a:r>
              <a:rPr lang="en-US" dirty="0">
                <a:cs typeface="Arial"/>
              </a:rPr>
              <a:t>Gender bias in advertising campaigns.</a:t>
            </a:r>
          </a:p>
          <a:p>
            <a:endParaRPr lang="en-US" dirty="0">
              <a:cs typeface="Arial"/>
            </a:endParaRPr>
          </a:p>
          <a:p>
            <a:r>
              <a:rPr lang="en-US" dirty="0">
                <a:cs typeface="Arial"/>
              </a:rPr>
              <a:t>Discuss how well the strategies would avoid bias for each situation. </a:t>
            </a:r>
          </a:p>
          <a:p>
            <a:endParaRPr lang="en-US" dirty="0">
              <a:cs typeface="Arial"/>
            </a:endParaRPr>
          </a:p>
          <a:p>
            <a:endParaRPr lang="en-US" dirty="0">
              <a:cs typeface="Arial"/>
            </a:endParaRP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90A7F48C-9773-F339-5313-9B0630A76B0D}"/>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739703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DC45E8-C96E-46B7-4E40-10DD0BF8D2C6}"/>
              </a:ext>
            </a:extLst>
          </p:cNvPr>
          <p:cNvSpPr>
            <a:spLocks noGrp="1"/>
          </p:cNvSpPr>
          <p:nvPr>
            <p:ph type="sldNum" sz="quarter" idx="11"/>
          </p:nvPr>
        </p:nvSpPr>
        <p:spPr/>
        <p:txBody>
          <a:bodyPr/>
          <a:lstStyle/>
          <a:p>
            <a:fld id="{DA2C159E-F13C-4A85-9A41-E7669D3E0D70}" type="slidenum">
              <a:rPr lang="en-GB" smtClean="0"/>
              <a:pPr/>
              <a:t>91</a:t>
            </a:fld>
            <a:endParaRPr lang="en-GB"/>
          </a:p>
        </p:txBody>
      </p:sp>
      <p:sp>
        <p:nvSpPr>
          <p:cNvPr id="3" name="Title 2">
            <a:extLst>
              <a:ext uri="{FF2B5EF4-FFF2-40B4-BE49-F238E27FC236}">
                <a16:creationId xmlns:a16="http://schemas.microsoft.com/office/drawing/2014/main" id="{529D29B5-A1D9-3316-B73E-149C24498B94}"/>
              </a:ext>
            </a:extLst>
          </p:cNvPr>
          <p:cNvSpPr>
            <a:spLocks noGrp="1"/>
          </p:cNvSpPr>
          <p:nvPr>
            <p:ph type="title"/>
          </p:nvPr>
        </p:nvSpPr>
        <p:spPr/>
        <p:txBody>
          <a:bodyPr>
            <a:noAutofit/>
          </a:bodyPr>
          <a:lstStyle/>
          <a:p>
            <a:r>
              <a:rPr lang="en-US">
                <a:cs typeface="Arial"/>
              </a:rPr>
              <a:t>Consumer protection from bias</a:t>
            </a:r>
            <a:endParaRPr lang="en-US"/>
          </a:p>
        </p:txBody>
      </p:sp>
      <p:sp>
        <p:nvSpPr>
          <p:cNvPr id="4" name="Text Placeholder 3">
            <a:extLst>
              <a:ext uri="{FF2B5EF4-FFF2-40B4-BE49-F238E27FC236}">
                <a16:creationId xmlns:a16="http://schemas.microsoft.com/office/drawing/2014/main" id="{6B596333-56E0-290A-0279-8CF4E1C204EE}"/>
              </a:ext>
            </a:extLst>
          </p:cNvPr>
          <p:cNvSpPr>
            <a:spLocks noGrp="1"/>
          </p:cNvSpPr>
          <p:nvPr>
            <p:ph type="body" sz="quarter" idx="12"/>
          </p:nvPr>
        </p:nvSpPr>
        <p:spPr>
          <a:xfrm>
            <a:off x="288751" y="949325"/>
            <a:ext cx="7667625" cy="3601574"/>
          </a:xfrm>
        </p:spPr>
        <p:txBody>
          <a:bodyPr vert="horz" lIns="0" tIns="0" rIns="0" bIns="0" rtlCol="0" anchor="t">
            <a:noAutofit/>
          </a:bodyPr>
          <a:lstStyle/>
          <a:p>
            <a:pPr lvl="1">
              <a:lnSpc>
                <a:spcPct val="100000"/>
              </a:lnSpc>
            </a:pPr>
            <a:r>
              <a:rPr lang="en-US" dirty="0">
                <a:cs typeface="Arial"/>
              </a:rPr>
              <a:t>Regulatory bodies such as the Advertising Standards Agency (ASA) protect consumers from bias.</a:t>
            </a:r>
          </a:p>
          <a:p>
            <a:pPr lvl="1">
              <a:lnSpc>
                <a:spcPct val="100000"/>
              </a:lnSpc>
            </a:pPr>
            <a:r>
              <a:rPr lang="en-US" dirty="0">
                <a:cs typeface="Arial"/>
              </a:rPr>
              <a:t>The ASA ensures advertisements are legal, decent, honest and truthful.</a:t>
            </a:r>
          </a:p>
          <a:p>
            <a:pPr lvl="1">
              <a:lnSpc>
                <a:spcPct val="100000"/>
              </a:lnSpc>
            </a:pPr>
            <a:r>
              <a:rPr lang="en-US" dirty="0">
                <a:cs typeface="Arial"/>
              </a:rPr>
              <a:t>The guidelines set by the ASA protect consumers.</a:t>
            </a:r>
          </a:p>
        </p:txBody>
      </p:sp>
      <p:sp>
        <p:nvSpPr>
          <p:cNvPr id="5" name="Footer Placeholder 4">
            <a:extLst>
              <a:ext uri="{FF2B5EF4-FFF2-40B4-BE49-F238E27FC236}">
                <a16:creationId xmlns:a16="http://schemas.microsoft.com/office/drawing/2014/main" id="{86E7B731-5CF1-31A9-FB07-67A43B476C1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2386455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34EE50-6828-70FD-F7E8-A824E53AA684}"/>
              </a:ext>
            </a:extLst>
          </p:cNvPr>
          <p:cNvSpPr>
            <a:spLocks noGrp="1"/>
          </p:cNvSpPr>
          <p:nvPr>
            <p:ph type="sldNum" sz="quarter" idx="11"/>
          </p:nvPr>
        </p:nvSpPr>
        <p:spPr/>
        <p:txBody>
          <a:bodyPr/>
          <a:lstStyle/>
          <a:p>
            <a:fld id="{DA2C159E-F13C-4A85-9A41-E7669D3E0D70}" type="slidenum">
              <a:rPr lang="en-GB" smtClean="0"/>
              <a:pPr/>
              <a:t>92</a:t>
            </a:fld>
            <a:endParaRPr lang="en-GB"/>
          </a:p>
        </p:txBody>
      </p:sp>
      <p:sp>
        <p:nvSpPr>
          <p:cNvPr id="3" name="Title 2">
            <a:extLst>
              <a:ext uri="{FF2B5EF4-FFF2-40B4-BE49-F238E27FC236}">
                <a16:creationId xmlns:a16="http://schemas.microsoft.com/office/drawing/2014/main" id="{CC66B170-5BE1-6818-1279-853E14DD9787}"/>
              </a:ext>
            </a:extLst>
          </p:cNvPr>
          <p:cNvSpPr>
            <a:spLocks noGrp="1"/>
          </p:cNvSpPr>
          <p:nvPr>
            <p:ph type="title"/>
          </p:nvPr>
        </p:nvSpPr>
        <p:spPr/>
        <p:txBody>
          <a:bodyPr/>
          <a:lstStyle/>
          <a:p>
            <a:r>
              <a:rPr lang="en-US">
                <a:cs typeface="Arial"/>
              </a:rPr>
              <a:t>Unconscious bias</a:t>
            </a:r>
            <a:endParaRPr lang="en-US"/>
          </a:p>
        </p:txBody>
      </p:sp>
      <p:sp>
        <p:nvSpPr>
          <p:cNvPr id="4" name="Text Placeholder 3">
            <a:extLst>
              <a:ext uri="{FF2B5EF4-FFF2-40B4-BE49-F238E27FC236}">
                <a16:creationId xmlns:a16="http://schemas.microsoft.com/office/drawing/2014/main" id="{64A122CE-4F32-A411-82F0-4986404E294B}"/>
              </a:ext>
            </a:extLst>
          </p:cNvPr>
          <p:cNvSpPr>
            <a:spLocks noGrp="1"/>
          </p:cNvSpPr>
          <p:nvPr>
            <p:ph type="body" sz="quarter" idx="12"/>
          </p:nvPr>
        </p:nvSpPr>
        <p:spPr>
          <a:xfrm>
            <a:off x="234000" y="986400"/>
            <a:ext cx="8130511" cy="3601574"/>
          </a:xfrm>
        </p:spPr>
        <p:txBody>
          <a:bodyPr vert="horz" lIns="0" tIns="0" rIns="0" bIns="0" rtlCol="0" anchor="t">
            <a:noAutofit/>
          </a:bodyPr>
          <a:lstStyle/>
          <a:p>
            <a:pPr lvl="1">
              <a:lnSpc>
                <a:spcPct val="100000"/>
              </a:lnSpc>
            </a:pPr>
            <a:r>
              <a:rPr lang="en-US" dirty="0">
                <a:solidFill>
                  <a:srgbClr val="1F1F1F"/>
                </a:solidFill>
                <a:ea typeface="+mn-lt"/>
                <a:cs typeface="+mn-lt"/>
              </a:rPr>
              <a:t>Also known as implicit bias, this refers to attitudes and stereotypes about groups of people that we hold in our subconscious mind. </a:t>
            </a:r>
          </a:p>
          <a:p>
            <a:pPr lvl="1">
              <a:lnSpc>
                <a:spcPct val="100000"/>
              </a:lnSpc>
            </a:pPr>
            <a:r>
              <a:rPr lang="en-US" dirty="0">
                <a:solidFill>
                  <a:srgbClr val="1F1F1F"/>
                </a:solidFill>
                <a:ea typeface="+mn-lt"/>
                <a:cs typeface="+mn-lt"/>
              </a:rPr>
              <a:t>The bias that we hold in our mind can influence our judgements and actions without us being consciously aware of it. </a:t>
            </a:r>
          </a:p>
          <a:p>
            <a:pPr lvl="1">
              <a:lnSpc>
                <a:spcPct val="100000"/>
              </a:lnSpc>
            </a:pPr>
            <a:r>
              <a:rPr lang="en-US" dirty="0">
                <a:solidFill>
                  <a:srgbClr val="1F1F1F"/>
                </a:solidFill>
                <a:ea typeface="+mn-lt"/>
                <a:cs typeface="+mn-lt"/>
              </a:rPr>
              <a:t>These biases are often formed early in life through experiences, cultural messages and societal norms. </a:t>
            </a:r>
            <a:endParaRPr lang="en-US" dirty="0">
              <a:cs typeface="Arial"/>
            </a:endParaRPr>
          </a:p>
        </p:txBody>
      </p:sp>
      <p:sp>
        <p:nvSpPr>
          <p:cNvPr id="5" name="Footer Placeholder 4">
            <a:extLst>
              <a:ext uri="{FF2B5EF4-FFF2-40B4-BE49-F238E27FC236}">
                <a16:creationId xmlns:a16="http://schemas.microsoft.com/office/drawing/2014/main" id="{19ACE7E2-F9F8-4D86-7F21-A4A9BA500B6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9065343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786B91-4E34-58BD-970F-574E3BFBED32}"/>
              </a:ext>
            </a:extLst>
          </p:cNvPr>
          <p:cNvSpPr>
            <a:spLocks noGrp="1"/>
          </p:cNvSpPr>
          <p:nvPr>
            <p:ph type="sldNum" sz="quarter" idx="11"/>
          </p:nvPr>
        </p:nvSpPr>
        <p:spPr/>
        <p:txBody>
          <a:bodyPr/>
          <a:lstStyle/>
          <a:p>
            <a:fld id="{DA2C159E-F13C-4A85-9A41-E7669D3E0D70}" type="slidenum">
              <a:rPr lang="en-GB" smtClean="0"/>
              <a:pPr/>
              <a:t>93</a:t>
            </a:fld>
            <a:endParaRPr lang="en-GB"/>
          </a:p>
        </p:txBody>
      </p:sp>
      <p:sp>
        <p:nvSpPr>
          <p:cNvPr id="3" name="Title 2">
            <a:extLst>
              <a:ext uri="{FF2B5EF4-FFF2-40B4-BE49-F238E27FC236}">
                <a16:creationId xmlns:a16="http://schemas.microsoft.com/office/drawing/2014/main" id="{75F1BBEA-1209-F3C5-5EDF-00E111E2361D}"/>
              </a:ext>
            </a:extLst>
          </p:cNvPr>
          <p:cNvSpPr>
            <a:spLocks noGrp="1"/>
          </p:cNvSpPr>
          <p:nvPr>
            <p:ph type="title"/>
          </p:nvPr>
        </p:nvSpPr>
        <p:spPr/>
        <p:txBody>
          <a:bodyPr/>
          <a:lstStyle/>
          <a:p>
            <a:r>
              <a:rPr lang="en-GB" dirty="0"/>
              <a:t>Task: Bias in the theatre industry</a:t>
            </a:r>
          </a:p>
        </p:txBody>
      </p:sp>
      <p:sp>
        <p:nvSpPr>
          <p:cNvPr id="4" name="Text Placeholder 3">
            <a:extLst>
              <a:ext uri="{FF2B5EF4-FFF2-40B4-BE49-F238E27FC236}">
                <a16:creationId xmlns:a16="http://schemas.microsoft.com/office/drawing/2014/main" id="{03BAD585-CE43-CEDB-D254-1B2DEE1DB831}"/>
              </a:ext>
            </a:extLst>
          </p:cNvPr>
          <p:cNvSpPr>
            <a:spLocks noGrp="1"/>
          </p:cNvSpPr>
          <p:nvPr>
            <p:ph type="body" sz="quarter" idx="12"/>
          </p:nvPr>
        </p:nvSpPr>
        <p:spPr>
          <a:xfrm>
            <a:off x="234000" y="949324"/>
            <a:ext cx="7667625" cy="3638649"/>
          </a:xfrm>
        </p:spPr>
        <p:txBody>
          <a:bodyPr vert="horz" lIns="0" tIns="0" rIns="0" bIns="0" rtlCol="0" anchor="t">
            <a:noAutofit/>
          </a:bodyPr>
          <a:lstStyle/>
          <a:p>
            <a:pPr marL="457200" indent="-457200">
              <a:buFont typeface="+mj-lt"/>
              <a:buAutoNum type="arabicPeriod"/>
            </a:pPr>
            <a:r>
              <a:rPr lang="en-GB" kern="0" dirty="0">
                <a:latin typeface="Arial" panose="020B0604020202020204" pitchFamily="34" charset="0"/>
                <a:ea typeface="Calibri" panose="020F0502020204030204" pitchFamily="34" charset="0"/>
              </a:rPr>
              <a:t>Evaluate the solutions to address the bias detailed in the Royal Shakespeare Company case study.</a:t>
            </a:r>
          </a:p>
          <a:p>
            <a:pPr marL="457200" indent="-457200">
              <a:buFont typeface="+mj-lt"/>
              <a:buAutoNum type="arabicPeriod"/>
            </a:pPr>
            <a:r>
              <a:rPr lang="en-GB" dirty="0"/>
              <a:t>Produce guidelines for the theatre for your allocated area.</a:t>
            </a:r>
          </a:p>
        </p:txBody>
      </p:sp>
      <p:sp>
        <p:nvSpPr>
          <p:cNvPr id="5" name="Footer Placeholder 4">
            <a:extLst>
              <a:ext uri="{FF2B5EF4-FFF2-40B4-BE49-F238E27FC236}">
                <a16:creationId xmlns:a16="http://schemas.microsoft.com/office/drawing/2014/main" id="{297214F3-DC3E-0EFE-3A80-BB26E8067BE9}"/>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7805723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30E662-C123-41DE-BC31-C50274B8ACD0}"/>
              </a:ext>
            </a:extLst>
          </p:cNvPr>
          <p:cNvSpPr>
            <a:spLocks noGrp="1"/>
          </p:cNvSpPr>
          <p:nvPr>
            <p:ph type="sldNum" sz="quarter" idx="11"/>
          </p:nvPr>
        </p:nvSpPr>
        <p:spPr/>
        <p:txBody>
          <a:bodyPr/>
          <a:lstStyle/>
          <a:p>
            <a:fld id="{DA2C159E-F13C-4A85-9A41-E7669D3E0D70}" type="slidenum">
              <a:rPr lang="en-GB" smtClean="0"/>
              <a:pPr/>
              <a:t>94</a:t>
            </a:fld>
            <a:endParaRPr lang="en-GB"/>
          </a:p>
        </p:txBody>
      </p:sp>
      <p:sp>
        <p:nvSpPr>
          <p:cNvPr id="3" name="Title 2">
            <a:extLst>
              <a:ext uri="{FF2B5EF4-FFF2-40B4-BE49-F238E27FC236}">
                <a16:creationId xmlns:a16="http://schemas.microsoft.com/office/drawing/2014/main" id="{F90FEA37-D140-47A9-A7A3-C502CAE29641}"/>
              </a:ext>
            </a:extLst>
          </p:cNvPr>
          <p:cNvSpPr>
            <a:spLocks noGrp="1"/>
          </p:cNvSpPr>
          <p:nvPr>
            <p:ph type="title"/>
          </p:nvPr>
        </p:nvSpPr>
        <p:spPr/>
        <p:txBody>
          <a:bodyPr/>
          <a:lstStyle/>
          <a:p>
            <a:r>
              <a:rPr lang="en-GB"/>
              <a:t>Plenary</a:t>
            </a:r>
          </a:p>
        </p:txBody>
      </p:sp>
      <p:sp>
        <p:nvSpPr>
          <p:cNvPr id="4" name="Text Placeholder 3">
            <a:extLst>
              <a:ext uri="{FF2B5EF4-FFF2-40B4-BE49-F238E27FC236}">
                <a16:creationId xmlns:a16="http://schemas.microsoft.com/office/drawing/2014/main" id="{E02975A1-966B-46E8-BAE6-4FFD45C68B14}"/>
              </a:ext>
            </a:extLst>
          </p:cNvPr>
          <p:cNvSpPr>
            <a:spLocks noGrp="1"/>
          </p:cNvSpPr>
          <p:nvPr>
            <p:ph type="body" sz="quarter" idx="12"/>
          </p:nvPr>
        </p:nvSpPr>
        <p:spPr/>
        <p:txBody>
          <a:bodyPr/>
          <a:lstStyle/>
          <a:p>
            <a:r>
              <a:rPr lang="en-GB" dirty="0"/>
              <a:t>Situation: a television documentary about fast fashion includes all size and gender models of different races.</a:t>
            </a:r>
          </a:p>
          <a:p>
            <a:endParaRPr lang="en-GB" dirty="0"/>
          </a:p>
          <a:p>
            <a:r>
              <a:rPr lang="en-GB" dirty="0"/>
              <a:t>Is this sufficient to avoid unconscious bias?</a:t>
            </a:r>
          </a:p>
        </p:txBody>
      </p:sp>
      <p:sp>
        <p:nvSpPr>
          <p:cNvPr id="5" name="Footer Placeholder 4">
            <a:extLst>
              <a:ext uri="{FF2B5EF4-FFF2-40B4-BE49-F238E27FC236}">
                <a16:creationId xmlns:a16="http://schemas.microsoft.com/office/drawing/2014/main" id="{CAD33B7D-FF50-4D1B-8ECC-C63EBC796118}"/>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186157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A82E0E-DE74-EBBF-8FA0-F50499FE6D27}"/>
              </a:ext>
            </a:extLst>
          </p:cNvPr>
          <p:cNvSpPr>
            <a:spLocks noGrp="1"/>
          </p:cNvSpPr>
          <p:nvPr>
            <p:ph type="sldNum" sz="quarter" idx="11"/>
          </p:nvPr>
        </p:nvSpPr>
        <p:spPr/>
        <p:txBody>
          <a:bodyPr/>
          <a:lstStyle/>
          <a:p>
            <a:fld id="{DA2C159E-F13C-4A85-9A41-E7669D3E0D70}" type="slidenum">
              <a:rPr lang="en-GB" smtClean="0"/>
              <a:pPr/>
              <a:t>95</a:t>
            </a:fld>
            <a:endParaRPr lang="en-GB"/>
          </a:p>
        </p:txBody>
      </p:sp>
      <p:sp>
        <p:nvSpPr>
          <p:cNvPr id="3" name="Title 2">
            <a:extLst>
              <a:ext uri="{FF2B5EF4-FFF2-40B4-BE49-F238E27FC236}">
                <a16:creationId xmlns:a16="http://schemas.microsoft.com/office/drawing/2014/main" id="{9B9A26B8-3998-37BC-C7A0-5D92C5F6BDA1}"/>
              </a:ext>
            </a:extLst>
          </p:cNvPr>
          <p:cNvSpPr>
            <a:spLocks noGrp="1"/>
          </p:cNvSpPr>
          <p:nvPr>
            <p:ph type="title"/>
          </p:nvPr>
        </p:nvSpPr>
        <p:spPr/>
        <p:txBody>
          <a:bodyPr>
            <a:normAutofit fontScale="90000"/>
          </a:bodyPr>
          <a:lstStyle/>
          <a:p>
            <a:r>
              <a:rPr lang="en-GB" dirty="0"/>
              <a:t>Next steps: Reducing bias in the theatre industry</a:t>
            </a:r>
          </a:p>
        </p:txBody>
      </p:sp>
      <p:sp>
        <p:nvSpPr>
          <p:cNvPr id="4" name="Text Placeholder 3">
            <a:extLst>
              <a:ext uri="{FF2B5EF4-FFF2-40B4-BE49-F238E27FC236}">
                <a16:creationId xmlns:a16="http://schemas.microsoft.com/office/drawing/2014/main" id="{111FB5EC-2562-FE3E-B018-5240F7182BAA}"/>
              </a:ext>
            </a:extLst>
          </p:cNvPr>
          <p:cNvSpPr>
            <a:spLocks noGrp="1"/>
          </p:cNvSpPr>
          <p:nvPr>
            <p:ph type="body" sz="quarter" idx="12"/>
          </p:nvPr>
        </p:nvSpPr>
        <p:spPr>
          <a:xfrm>
            <a:off x="234000" y="1378100"/>
            <a:ext cx="7667625" cy="3209874"/>
          </a:xfrm>
        </p:spPr>
        <p:txBody>
          <a:bodyPr vert="horz" lIns="0" tIns="0" rIns="0" bIns="0" rtlCol="0" anchor="t">
            <a:noAutofit/>
          </a:bodyPr>
          <a:lstStyle/>
          <a:p>
            <a:pPr marL="457200" indent="-457200">
              <a:buFont typeface="+mj-lt"/>
              <a:buAutoNum type="arabicPeriod"/>
            </a:pPr>
            <a:r>
              <a:rPr lang="en-GB" dirty="0">
                <a:cs typeface="Arial"/>
              </a:rPr>
              <a:t>Read </a:t>
            </a:r>
            <a:r>
              <a:rPr lang="en-GB" i="1" kern="0" dirty="0">
                <a:effectLst/>
                <a:ea typeface="Times New Roman" panose="02020603050405020304" pitchFamily="18" charset="0"/>
              </a:rPr>
              <a:t>Hex</a:t>
            </a:r>
            <a:r>
              <a:rPr lang="en-GB" kern="0" dirty="0">
                <a:effectLst/>
                <a:ea typeface="Times New Roman" panose="02020603050405020304" pitchFamily="18" charset="0"/>
              </a:rPr>
              <a:t> case study.</a:t>
            </a:r>
            <a:endParaRPr lang="en-GB" kern="0" dirty="0">
              <a:ea typeface="Calibri" panose="020F0502020204030204" pitchFamily="34" charset="0"/>
            </a:endParaRPr>
          </a:p>
          <a:p>
            <a:pPr marL="457200" indent="-457200">
              <a:buFont typeface="+mj-lt"/>
              <a:buAutoNum type="arabicPeriod"/>
            </a:pPr>
            <a:r>
              <a:rPr lang="en-GB" kern="0" dirty="0">
                <a:effectLst/>
                <a:ea typeface="Calibri" panose="020F0502020204030204" pitchFamily="34" charset="0"/>
              </a:rPr>
              <a:t>Summarise why this is an exemplar case study for reducing bias in the theatre industry.</a:t>
            </a:r>
            <a:endParaRPr lang="en-GB" kern="100" dirty="0">
              <a:effectLst/>
              <a:ea typeface="Calibri" panose="020F0502020204030204" pitchFamily="34" charset="0"/>
            </a:endParaRPr>
          </a:p>
          <a:p>
            <a:endParaRPr lang="en-GB" dirty="0">
              <a:cs typeface="Arial"/>
            </a:endParaRPr>
          </a:p>
        </p:txBody>
      </p:sp>
      <p:sp>
        <p:nvSpPr>
          <p:cNvPr id="5" name="Footer Placeholder 4">
            <a:extLst>
              <a:ext uri="{FF2B5EF4-FFF2-40B4-BE49-F238E27FC236}">
                <a16:creationId xmlns:a16="http://schemas.microsoft.com/office/drawing/2014/main" id="{45DD3B48-8268-5ED6-FE22-441A27886B2C}"/>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2594336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Lesson 8 </a:t>
            </a:r>
            <a:endParaRPr lang="en-US">
              <a:cs typeface="Arial"/>
            </a:endParaRP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cs typeface="Arial"/>
              </a:rPr>
              <a:t>Unethical market research</a:t>
            </a:r>
          </a:p>
        </p:txBody>
      </p:sp>
    </p:spTree>
    <p:extLst>
      <p:ext uri="{BB962C8B-B14F-4D97-AF65-F5344CB8AC3E}">
        <p14:creationId xmlns:p14="http://schemas.microsoft.com/office/powerpoint/2010/main" val="32158269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8DF97-10A8-0D85-5556-BECAE100CC0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35DCE4-AF26-ABEF-1E0A-132E3A7BA8DE}"/>
              </a:ext>
            </a:extLst>
          </p:cNvPr>
          <p:cNvSpPr>
            <a:spLocks noGrp="1"/>
          </p:cNvSpPr>
          <p:nvPr>
            <p:ph type="sldNum" sz="quarter" idx="11"/>
          </p:nvPr>
        </p:nvSpPr>
        <p:spPr/>
        <p:txBody>
          <a:bodyPr/>
          <a:lstStyle/>
          <a:p>
            <a:fld id="{DA2C159E-F13C-4A85-9A41-E7669D3E0D70}" type="slidenum">
              <a:rPr lang="en-GB" smtClean="0"/>
              <a:pPr/>
              <a:t>97</a:t>
            </a:fld>
            <a:endParaRPr lang="en-GB"/>
          </a:p>
        </p:txBody>
      </p:sp>
      <p:sp>
        <p:nvSpPr>
          <p:cNvPr id="3" name="Title 2">
            <a:extLst>
              <a:ext uri="{FF2B5EF4-FFF2-40B4-BE49-F238E27FC236}">
                <a16:creationId xmlns:a16="http://schemas.microsoft.com/office/drawing/2014/main" id="{903EA9D1-581B-8D34-B936-7DA3B3B9C787}"/>
              </a:ext>
            </a:extLst>
          </p:cNvPr>
          <p:cNvSpPr>
            <a:spLocks noGrp="1"/>
          </p:cNvSpPr>
          <p:nvPr>
            <p:ph type="title"/>
          </p:nvPr>
        </p:nvSpPr>
        <p:spPr/>
        <p:txBody>
          <a:bodyPr/>
          <a:lstStyle/>
          <a:p>
            <a:r>
              <a:rPr lang="en-GB"/>
              <a:t>Starter </a:t>
            </a:r>
            <a:endParaRPr lang="en-US"/>
          </a:p>
        </p:txBody>
      </p:sp>
      <p:sp>
        <p:nvSpPr>
          <p:cNvPr id="4" name="Text Placeholder 3">
            <a:extLst>
              <a:ext uri="{FF2B5EF4-FFF2-40B4-BE49-F238E27FC236}">
                <a16:creationId xmlns:a16="http://schemas.microsoft.com/office/drawing/2014/main" id="{58D43313-28A7-18BF-3ACD-A64F308803FB}"/>
              </a:ext>
            </a:extLst>
          </p:cNvPr>
          <p:cNvSpPr>
            <a:spLocks noGrp="1"/>
          </p:cNvSpPr>
          <p:nvPr>
            <p:ph type="body" sz="quarter" idx="12"/>
          </p:nvPr>
        </p:nvSpPr>
        <p:spPr>
          <a:xfrm>
            <a:off x="288751" y="949325"/>
            <a:ext cx="7667625" cy="3601574"/>
          </a:xfrm>
        </p:spPr>
        <p:txBody>
          <a:bodyPr vert="horz" lIns="0" tIns="0" rIns="0" bIns="0" rtlCol="0" anchor="t">
            <a:noAutofit/>
          </a:bodyPr>
          <a:lstStyle/>
          <a:p>
            <a:r>
              <a:rPr lang="en-US" dirty="0">
                <a:cs typeface="Arial"/>
              </a:rPr>
              <a:t>Discuss why </a:t>
            </a:r>
            <a:r>
              <a:rPr lang="en-US" i="1" dirty="0">
                <a:cs typeface="Arial"/>
              </a:rPr>
              <a:t>Hex</a:t>
            </a:r>
            <a:r>
              <a:rPr lang="en-US" dirty="0">
                <a:cs typeface="Arial"/>
              </a:rPr>
              <a:t> case study is an exemplar for reducing bias in the theatre industry.</a:t>
            </a:r>
          </a:p>
        </p:txBody>
      </p:sp>
      <p:sp>
        <p:nvSpPr>
          <p:cNvPr id="5" name="Footer Placeholder 4">
            <a:extLst>
              <a:ext uri="{FF2B5EF4-FFF2-40B4-BE49-F238E27FC236}">
                <a16:creationId xmlns:a16="http://schemas.microsoft.com/office/drawing/2014/main" id="{611C4846-0A06-3BB8-DA6A-91E918159EF4}"/>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5878549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9D6ECE-870E-AA29-60A1-A65F44674C1C}"/>
              </a:ext>
            </a:extLst>
          </p:cNvPr>
          <p:cNvSpPr>
            <a:spLocks noGrp="1"/>
          </p:cNvSpPr>
          <p:nvPr>
            <p:ph type="sldNum" sz="quarter" idx="11"/>
          </p:nvPr>
        </p:nvSpPr>
        <p:spPr/>
        <p:txBody>
          <a:bodyPr/>
          <a:lstStyle/>
          <a:p>
            <a:fld id="{DA2C159E-F13C-4A85-9A41-E7669D3E0D70}" type="slidenum">
              <a:rPr lang="en-GB" smtClean="0"/>
              <a:pPr/>
              <a:t>98</a:t>
            </a:fld>
            <a:endParaRPr lang="en-GB"/>
          </a:p>
        </p:txBody>
      </p:sp>
      <p:sp>
        <p:nvSpPr>
          <p:cNvPr id="3" name="Title 2">
            <a:extLst>
              <a:ext uri="{FF2B5EF4-FFF2-40B4-BE49-F238E27FC236}">
                <a16:creationId xmlns:a16="http://schemas.microsoft.com/office/drawing/2014/main" id="{EA430B3B-1E45-7ECF-C8CE-1B29FE21C44B}"/>
              </a:ext>
            </a:extLst>
          </p:cNvPr>
          <p:cNvSpPr>
            <a:spLocks noGrp="1"/>
          </p:cNvSpPr>
          <p:nvPr>
            <p:ph type="title"/>
          </p:nvPr>
        </p:nvSpPr>
        <p:spPr/>
        <p:txBody>
          <a:bodyPr/>
          <a:lstStyle/>
          <a:p>
            <a:r>
              <a:rPr lang="en-US" dirty="0">
                <a:cs typeface="Arial"/>
              </a:rPr>
              <a:t>Unethical market research</a:t>
            </a:r>
            <a:endParaRPr lang="en-US" dirty="0"/>
          </a:p>
        </p:txBody>
      </p:sp>
      <p:sp>
        <p:nvSpPr>
          <p:cNvPr id="4" name="Text Placeholder 3">
            <a:extLst>
              <a:ext uri="{FF2B5EF4-FFF2-40B4-BE49-F238E27FC236}">
                <a16:creationId xmlns:a16="http://schemas.microsoft.com/office/drawing/2014/main" id="{0773772B-AAEB-DCB0-F255-2974A8671410}"/>
              </a:ext>
            </a:extLst>
          </p:cNvPr>
          <p:cNvSpPr>
            <a:spLocks noGrp="1"/>
          </p:cNvSpPr>
          <p:nvPr>
            <p:ph type="body" sz="quarter" idx="12"/>
          </p:nvPr>
        </p:nvSpPr>
        <p:spPr/>
        <p:txBody>
          <a:bodyPr vert="horz" lIns="0" tIns="0" rIns="0" bIns="0" rtlCol="0" anchor="t">
            <a:noAutofit/>
          </a:bodyPr>
          <a:lstStyle/>
          <a:p>
            <a:pPr lvl="1">
              <a:lnSpc>
                <a:spcPct val="100000"/>
              </a:lnSpc>
            </a:pPr>
            <a:r>
              <a:rPr lang="en-US" dirty="0">
                <a:solidFill>
                  <a:srgbClr val="001D35"/>
                </a:solidFill>
                <a:ea typeface="+mn-lt"/>
                <a:cs typeface="+mn-lt"/>
              </a:rPr>
              <a:t>Unethical market research involves practices that compromise honesty, fairness and the wellbeing of research participants. </a:t>
            </a:r>
          </a:p>
          <a:p>
            <a:pPr lvl="1">
              <a:lnSpc>
                <a:spcPct val="100000"/>
              </a:lnSpc>
            </a:pPr>
            <a:r>
              <a:rPr lang="en-US" dirty="0">
                <a:solidFill>
                  <a:srgbClr val="001D35"/>
                </a:solidFill>
                <a:ea typeface="+mn-lt"/>
                <a:cs typeface="+mn-lt"/>
              </a:rPr>
              <a:t>It can include deceptive data collection, misrepresentation of findings and failing to protect participant confidentiality. </a:t>
            </a:r>
          </a:p>
          <a:p>
            <a:pPr lvl="1">
              <a:lnSpc>
                <a:spcPct val="100000"/>
              </a:lnSpc>
            </a:pPr>
            <a:r>
              <a:rPr lang="en-US" dirty="0">
                <a:solidFill>
                  <a:srgbClr val="001D35"/>
                </a:solidFill>
                <a:ea typeface="+mn-lt"/>
                <a:cs typeface="+mn-lt"/>
              </a:rPr>
              <a:t>Examples include sugging (misrepresenting research to sell products) and data fabrication. </a:t>
            </a:r>
            <a:endParaRPr lang="en-US" dirty="0">
              <a:cs typeface="Arial"/>
            </a:endParaRPr>
          </a:p>
        </p:txBody>
      </p:sp>
      <p:sp>
        <p:nvSpPr>
          <p:cNvPr id="5" name="Footer Placeholder 4">
            <a:extLst>
              <a:ext uri="{FF2B5EF4-FFF2-40B4-BE49-F238E27FC236}">
                <a16:creationId xmlns:a16="http://schemas.microsoft.com/office/drawing/2014/main" id="{69910D00-DEE5-B3C9-72D2-13C587340467}"/>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2186002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3287C1-91E4-E55D-B4CD-B81C8BB3E597}"/>
              </a:ext>
            </a:extLst>
          </p:cNvPr>
          <p:cNvSpPr>
            <a:spLocks noGrp="1"/>
          </p:cNvSpPr>
          <p:nvPr>
            <p:ph type="sldNum" sz="quarter" idx="11"/>
          </p:nvPr>
        </p:nvSpPr>
        <p:spPr/>
        <p:txBody>
          <a:bodyPr/>
          <a:lstStyle/>
          <a:p>
            <a:fld id="{DA2C159E-F13C-4A85-9A41-E7669D3E0D70}" type="slidenum">
              <a:rPr lang="en-GB" smtClean="0"/>
              <a:pPr/>
              <a:t>99</a:t>
            </a:fld>
            <a:endParaRPr lang="en-GB"/>
          </a:p>
        </p:txBody>
      </p:sp>
      <p:sp>
        <p:nvSpPr>
          <p:cNvPr id="3" name="Title 2">
            <a:extLst>
              <a:ext uri="{FF2B5EF4-FFF2-40B4-BE49-F238E27FC236}">
                <a16:creationId xmlns:a16="http://schemas.microsoft.com/office/drawing/2014/main" id="{4CA2D6EE-7D2A-A5B3-1C48-9122F794B7B6}"/>
              </a:ext>
            </a:extLst>
          </p:cNvPr>
          <p:cNvSpPr>
            <a:spLocks noGrp="1"/>
          </p:cNvSpPr>
          <p:nvPr>
            <p:ph type="title"/>
          </p:nvPr>
        </p:nvSpPr>
        <p:spPr>
          <a:xfrm>
            <a:off x="232950" y="249900"/>
            <a:ext cx="8437563" cy="1037033"/>
          </a:xfrm>
        </p:spPr>
        <p:txBody>
          <a:bodyPr>
            <a:noAutofit/>
          </a:bodyPr>
          <a:lstStyle/>
          <a:p>
            <a:r>
              <a:rPr lang="en-US" dirty="0">
                <a:solidFill>
                  <a:srgbClr val="001D35"/>
                </a:solidFill>
                <a:ea typeface="+mj-lt"/>
                <a:cs typeface="+mj-lt"/>
              </a:rPr>
              <a:t>Key aspects of unethical market research</a:t>
            </a:r>
            <a:endParaRPr lang="en-US" dirty="0">
              <a:cs typeface="Arial"/>
            </a:endParaRPr>
          </a:p>
        </p:txBody>
      </p:sp>
      <p:sp>
        <p:nvSpPr>
          <p:cNvPr id="4" name="Text Placeholder 3">
            <a:extLst>
              <a:ext uri="{FF2B5EF4-FFF2-40B4-BE49-F238E27FC236}">
                <a16:creationId xmlns:a16="http://schemas.microsoft.com/office/drawing/2014/main" id="{988E0DEC-D3E7-6763-31BC-AC599264A476}"/>
              </a:ext>
            </a:extLst>
          </p:cNvPr>
          <p:cNvSpPr>
            <a:spLocks noGrp="1"/>
          </p:cNvSpPr>
          <p:nvPr>
            <p:ph type="body" sz="quarter" idx="12"/>
          </p:nvPr>
        </p:nvSpPr>
        <p:spPr>
          <a:xfrm>
            <a:off x="232950" y="1466222"/>
            <a:ext cx="8295403" cy="3301041"/>
          </a:xfrm>
        </p:spPr>
        <p:txBody>
          <a:bodyPr vert="horz" lIns="0" tIns="0" rIns="0" bIns="0" rtlCol="0" anchor="t">
            <a:noAutofit/>
          </a:bodyPr>
          <a:lstStyle/>
          <a:p>
            <a:pPr lvl="1">
              <a:lnSpc>
                <a:spcPct val="100000"/>
              </a:lnSpc>
            </a:pPr>
            <a:r>
              <a:rPr lang="en-US" dirty="0">
                <a:solidFill>
                  <a:srgbClr val="001D35"/>
                </a:solidFill>
                <a:ea typeface="+mn-lt"/>
                <a:cs typeface="+mn-lt"/>
              </a:rPr>
              <a:t>Misrepresenting the purpose of research:</a:t>
            </a:r>
            <a:r>
              <a:rPr lang="en-US" dirty="0">
                <a:solidFill>
                  <a:srgbClr val="001D35"/>
                </a:solidFill>
              </a:rPr>
              <a:t> </a:t>
            </a:r>
            <a:r>
              <a:rPr lang="en-US" dirty="0">
                <a:ea typeface="+mn-lt"/>
                <a:cs typeface="+mn-lt"/>
              </a:rPr>
              <a:t>pretending to be a researcher when selling products or services (sugging) or raising funds (frugging).</a:t>
            </a:r>
            <a:endParaRPr lang="en-US" dirty="0"/>
          </a:p>
          <a:p>
            <a:pPr lvl="1">
              <a:lnSpc>
                <a:spcPct val="100000"/>
              </a:lnSpc>
            </a:pPr>
            <a:r>
              <a:rPr lang="en-US" dirty="0">
                <a:solidFill>
                  <a:srgbClr val="001D35"/>
                </a:solidFill>
                <a:ea typeface="+mn-lt"/>
                <a:cs typeface="+mn-lt"/>
              </a:rPr>
              <a:t>Deceptive data collection:</a:t>
            </a:r>
            <a:r>
              <a:rPr lang="en-US" dirty="0">
                <a:solidFill>
                  <a:srgbClr val="001D35"/>
                </a:solidFill>
              </a:rPr>
              <a:t> </a:t>
            </a:r>
            <a:r>
              <a:rPr lang="en-US" dirty="0">
                <a:solidFill>
                  <a:srgbClr val="001D35"/>
                </a:solidFill>
                <a:ea typeface="+mn-lt"/>
                <a:cs typeface="+mn-lt"/>
              </a:rPr>
              <a:t>u</a:t>
            </a:r>
            <a:r>
              <a:rPr lang="en-US" dirty="0">
                <a:ea typeface="+mn-lt"/>
                <a:cs typeface="+mn-lt"/>
              </a:rPr>
              <a:t>sing misleading questions or biased wording or failing to obtain informed consent from participants.</a:t>
            </a:r>
          </a:p>
          <a:p>
            <a:pPr lvl="1">
              <a:lnSpc>
                <a:spcPct val="100000"/>
              </a:lnSpc>
            </a:pPr>
            <a:r>
              <a:rPr lang="en-US" dirty="0">
                <a:solidFill>
                  <a:srgbClr val="001D35"/>
                </a:solidFill>
                <a:ea typeface="+mn-lt"/>
                <a:cs typeface="+mn-lt"/>
              </a:rPr>
              <a:t>Misrepresenting research findings:</a:t>
            </a:r>
            <a:r>
              <a:rPr lang="en-US" dirty="0">
                <a:solidFill>
                  <a:srgbClr val="001D35"/>
                </a:solidFill>
              </a:rPr>
              <a:t> </a:t>
            </a:r>
            <a:r>
              <a:rPr lang="en-US" dirty="0">
                <a:solidFill>
                  <a:srgbClr val="001D35"/>
                </a:solidFill>
                <a:ea typeface="+mn-lt"/>
                <a:cs typeface="+mn-lt"/>
              </a:rPr>
              <a:t>f</a:t>
            </a:r>
            <a:r>
              <a:rPr lang="en-US" dirty="0">
                <a:ea typeface="+mn-lt"/>
                <a:cs typeface="+mn-lt"/>
              </a:rPr>
              <a:t>abricating data, manipulating results or presenting findings in a misleading way. </a:t>
            </a:r>
            <a:endParaRPr lang="en-US" dirty="0"/>
          </a:p>
          <a:p>
            <a:endParaRPr lang="en-US" dirty="0">
              <a:cs typeface="Arial"/>
            </a:endParaRPr>
          </a:p>
        </p:txBody>
      </p:sp>
      <p:sp>
        <p:nvSpPr>
          <p:cNvPr id="5" name="Footer Placeholder 4">
            <a:extLst>
              <a:ext uri="{FF2B5EF4-FFF2-40B4-BE49-F238E27FC236}">
                <a16:creationId xmlns:a16="http://schemas.microsoft.com/office/drawing/2014/main" id="{B3BC202D-F36F-F092-2C10-EFFFBD1917D6}"/>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344829400"/>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9" ma:contentTypeDescription="Create a new document." ma:contentTypeScope="" ma:versionID="d187684d7a1e7144ec20e0c851cd9de9">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c647aa0055b96075a1a28ac1dd860f1f"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76E745-D9E8-4D93-8B7F-BCE1E4A491AA}">
  <ds:schemaRefs>
    <ds:schemaRef ds:uri="http://purl.org/dc/elements/1.1/"/>
    <ds:schemaRef ds:uri="http://purl.org/dc/dcmitype/"/>
    <ds:schemaRef ds:uri="http://schemas.microsoft.com/office/2006/documentManagement/types"/>
    <ds:schemaRef ds:uri="http://www.w3.org/XML/1998/namespace"/>
    <ds:schemaRef ds:uri="http://purl.org/dc/terms/"/>
    <ds:schemaRef ds:uri="http://schemas.openxmlformats.org/package/2006/metadata/core-properties"/>
    <ds:schemaRef ds:uri="e8bc058b-4131-4b8a-903d-db3f9bf54849"/>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344B43D-E0DC-4381-B39F-9AE31CE717F8}"/>
</file>

<file path=customXml/itemProps3.xml><?xml version="1.0" encoding="utf-8"?>
<ds:datastoreItem xmlns:ds="http://schemas.openxmlformats.org/officeDocument/2006/customXml" ds:itemID="{F9729C5E-FC3E-4187-92B8-5FE37E61E9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TotalTime>
  <Words>5081</Words>
  <Application>Microsoft Office PowerPoint</Application>
  <PresentationFormat>On-screen Show (16:9)</PresentationFormat>
  <Paragraphs>847</Paragraphs>
  <Slides>123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123</vt:i4>
      </vt:variant>
    </vt:vector>
  </HeadingPairs>
  <TitlesOfParts>
    <vt:vector size="127" baseType="lpstr">
      <vt:lpstr>Arial</vt:lpstr>
      <vt:lpstr>Calibri</vt:lpstr>
      <vt:lpstr>Times New Roman</vt:lpstr>
      <vt:lpstr>ETF Master</vt:lpstr>
      <vt:lpstr>T LEVEL IN MEDIA, BROADCAST AND PRODUCTION </vt:lpstr>
      <vt:lpstr>Lesson 1 </vt:lpstr>
      <vt:lpstr>Starter task</vt:lpstr>
      <vt:lpstr>Workplace etiquette definition </vt:lpstr>
      <vt:lpstr>Code of conduct definition</vt:lpstr>
      <vt:lpstr>Dress code</vt:lpstr>
      <vt:lpstr>Workplace dress code etiquette examples</vt:lpstr>
      <vt:lpstr>Types of dress code</vt:lpstr>
      <vt:lpstr>Personal protective equipment (PPE)</vt:lpstr>
      <vt:lpstr>Lighting engineer on film set</vt:lpstr>
      <vt:lpstr>Jungle task</vt:lpstr>
      <vt:lpstr>Workplace behaviour etiquette examples</vt:lpstr>
      <vt:lpstr>Workplace attitude etiquette examples </vt:lpstr>
      <vt:lpstr>Workplace communication etiquette examples </vt:lpstr>
      <vt:lpstr>Workplace etiquette task </vt:lpstr>
      <vt:lpstr>Workplace etiquette and standards questions</vt:lpstr>
      <vt:lpstr>Next steps</vt:lpstr>
      <vt:lpstr>Lesson 2 </vt:lpstr>
      <vt:lpstr>Starter: Discuss homework</vt:lpstr>
      <vt:lpstr>Privacy policy </vt:lpstr>
      <vt:lpstr>Privacy policy checklist</vt:lpstr>
      <vt:lpstr>Task: Privacy policies </vt:lpstr>
      <vt:lpstr>Non-disclosure agreements (NDAs) </vt:lpstr>
      <vt:lpstr>Examples of confidential information in MBP</vt:lpstr>
      <vt:lpstr>Task: Non-disclosure agreements </vt:lpstr>
      <vt:lpstr>NDA exam-style question</vt:lpstr>
      <vt:lpstr>Exam-style question answer </vt:lpstr>
      <vt:lpstr>What is informed consent?</vt:lpstr>
      <vt:lpstr>Role of Ofcom: Key responsibilities</vt:lpstr>
      <vt:lpstr>Task: Informed consent </vt:lpstr>
      <vt:lpstr>Next steps </vt:lpstr>
      <vt:lpstr>Lesson 3</vt:lpstr>
      <vt:lpstr>Starter: Discuss homework </vt:lpstr>
      <vt:lpstr>Ethical practice</vt:lpstr>
      <vt:lpstr>Protection of vulnerable people</vt:lpstr>
      <vt:lpstr>Ethical core principles: Decision-making</vt:lpstr>
      <vt:lpstr>Ethical core principles: Production operations </vt:lpstr>
      <vt:lpstr>Ethical core principles: Corporate social responsibility </vt:lpstr>
      <vt:lpstr>Task: CSR case study</vt:lpstr>
      <vt:lpstr>Ethical sourcing of materials</vt:lpstr>
      <vt:lpstr>Talent/contributors support</vt:lpstr>
      <vt:lpstr>Task: AI debate </vt:lpstr>
      <vt:lpstr>Exam-style question</vt:lpstr>
      <vt:lpstr>Sample answer </vt:lpstr>
      <vt:lpstr>Next steps</vt:lpstr>
      <vt:lpstr>Lesson 4</vt:lpstr>
      <vt:lpstr>Starter: Data protection  </vt:lpstr>
      <vt:lpstr>Data Protection Act  </vt:lpstr>
      <vt:lpstr>Media internet provider data protection compliance examples </vt:lpstr>
      <vt:lpstr>Organisational security procedures</vt:lpstr>
      <vt:lpstr>Examples of how MBP applies security</vt:lpstr>
      <vt:lpstr>Task: UK media company case study</vt:lpstr>
      <vt:lpstr>Sharing and archiving assets </vt:lpstr>
      <vt:lpstr>Access and permissions</vt:lpstr>
      <vt:lpstr>Task</vt:lpstr>
      <vt:lpstr>Plenary task</vt:lpstr>
      <vt:lpstr>Next steps</vt:lpstr>
      <vt:lpstr>Lesson 5  </vt:lpstr>
      <vt:lpstr>Starter: Health and safety hazards</vt:lpstr>
      <vt:lpstr>Examples of health and safety hazards in MBP</vt:lpstr>
      <vt:lpstr>Breaking news</vt:lpstr>
      <vt:lpstr>Task: Evaluating solutions to issue</vt:lpstr>
      <vt:lpstr>What causes an MBP organisation to compromise on quality of content?</vt:lpstr>
      <vt:lpstr>Case study: Heaven’s Gate </vt:lpstr>
      <vt:lpstr>Quality compromised</vt:lpstr>
      <vt:lpstr>Examples of impacts</vt:lpstr>
      <vt:lpstr>Consideration to avoid compromises</vt:lpstr>
      <vt:lpstr>Plenary task </vt:lpstr>
      <vt:lpstr>Next steps</vt:lpstr>
      <vt:lpstr>Lesson 6</vt:lpstr>
      <vt:lpstr>Starter: Discuss the homework </vt:lpstr>
      <vt:lpstr>Misleading information examples</vt:lpstr>
      <vt:lpstr>Misleading information</vt:lpstr>
      <vt:lpstr>Examples of misleading information</vt:lpstr>
      <vt:lpstr>How to summarise information </vt:lpstr>
      <vt:lpstr>Summarising text</vt:lpstr>
      <vt:lpstr>Belle Gibson case study </vt:lpstr>
      <vt:lpstr>Impacts of misleading product information</vt:lpstr>
      <vt:lpstr>How to protect consumers from misleading information </vt:lpstr>
      <vt:lpstr>Plenary task: Fake news</vt:lpstr>
      <vt:lpstr>Next steps</vt:lpstr>
      <vt:lpstr>Lesson 7 </vt:lpstr>
      <vt:lpstr>Starter task </vt:lpstr>
      <vt:lpstr>Bias in the MBP industry</vt:lpstr>
      <vt:lpstr>Examples of bias in MBP</vt:lpstr>
      <vt:lpstr>Examples of bias in MBP</vt:lpstr>
      <vt:lpstr>Task: Bias in MBP</vt:lpstr>
      <vt:lpstr>Consequences of bias</vt:lpstr>
      <vt:lpstr>Strategies the MBP industry uses to reduce bias</vt:lpstr>
      <vt:lpstr>Task: Bias in MBP</vt:lpstr>
      <vt:lpstr>Consumer protection from bias</vt:lpstr>
      <vt:lpstr>Unconscious bias</vt:lpstr>
      <vt:lpstr>Task: Bias in the theatre industry</vt:lpstr>
      <vt:lpstr>Plenary</vt:lpstr>
      <vt:lpstr>Next steps: Reducing bias in the theatre industry</vt:lpstr>
      <vt:lpstr>Lesson 8 </vt:lpstr>
      <vt:lpstr>Starter </vt:lpstr>
      <vt:lpstr>Unethical market research</vt:lpstr>
      <vt:lpstr>Key aspects of unethical market research</vt:lpstr>
      <vt:lpstr>Key aspects of unethical market research (continued)</vt:lpstr>
      <vt:lpstr>Facebook / Cambridge Analytica scandal (2018)</vt:lpstr>
      <vt:lpstr>Task: Facebook scandal</vt:lpstr>
      <vt:lpstr>Types of unethical market research in MBP</vt:lpstr>
      <vt:lpstr>Task: News of the World</vt:lpstr>
      <vt:lpstr>Plenary</vt:lpstr>
      <vt:lpstr>Next steps  </vt:lpstr>
      <vt:lpstr>Lesson 9 </vt:lpstr>
      <vt:lpstr>Starter</vt:lpstr>
      <vt:lpstr>Copyright, Designs and Patents Act</vt:lpstr>
      <vt:lpstr>What is protected under copyright?</vt:lpstr>
      <vt:lpstr>What copyright prevents</vt:lpstr>
      <vt:lpstr>Task</vt:lpstr>
      <vt:lpstr>Task</vt:lpstr>
      <vt:lpstr>How copyright protects musicians</vt:lpstr>
      <vt:lpstr>Plenary</vt:lpstr>
      <vt:lpstr>Next steps</vt:lpstr>
      <vt:lpstr>Lesson 10</vt:lpstr>
      <vt:lpstr>Starter task</vt:lpstr>
      <vt:lpstr>Case study task: Global Studios </vt:lpstr>
      <vt:lpstr>Peer review task</vt:lpstr>
      <vt:lpstr>Self-assessment</vt:lpstr>
      <vt:lpstr>Next steps</vt:lpstr>
      <vt:lpstr>Produced by La Retraite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Elise James</cp:lastModifiedBy>
  <cp:revision>38</cp:revision>
  <dcterms:created xsi:type="dcterms:W3CDTF">2020-10-20T08:50:32Z</dcterms:created>
  <dcterms:modified xsi:type="dcterms:W3CDTF">2025-06-18T08:37:23Z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y fmtid="{D5CDD505-2E9C-101B-9397-08002B2CF9AE}" pid="4" name="Staff Category">
    <vt:lpwstr/>
  </property>
  <property fmtid="{D5CDD505-2E9C-101B-9397-08002B2CF9AE}" pid="5" name="Topic">
    <vt:lpwstr/>
  </property>
  <property fmtid="{D5CDD505-2E9C-101B-9397-08002B2CF9AE}" pid="6" name="Term">
    <vt:lpwstr/>
  </property>
  <property fmtid="{D5CDD505-2E9C-101B-9397-08002B2CF9AE}" pid="7" name="Week">
    <vt:lpwstr/>
  </property>
  <property fmtid="{D5CDD505-2E9C-101B-9397-08002B2CF9AE}" pid="8" name="Exam Board">
    <vt:lpwstr/>
  </property>
  <property fmtid="{D5CDD505-2E9C-101B-9397-08002B2CF9AE}" pid="9" name="Staff_x0020_Category">
    <vt:lpwstr/>
  </property>
  <property fmtid="{D5CDD505-2E9C-101B-9397-08002B2CF9AE}" pid="10" name="Exam_x0020_Board">
    <vt:lpwstr/>
  </property>
</Properties>
</file>