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8.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9.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31"/>
  </p:notesMasterIdLst>
  <p:sldIdLst>
    <p:sldId id="261" r:id="rId3"/>
    <p:sldId id="496" r:id="rId4"/>
    <p:sldId id="500" r:id="rId5"/>
    <p:sldId id="535" r:id="rId6"/>
    <p:sldId id="499" r:id="rId7"/>
    <p:sldId id="536" r:id="rId8"/>
    <p:sldId id="532" r:id="rId9"/>
    <p:sldId id="503" r:id="rId10"/>
    <p:sldId id="518" r:id="rId11"/>
    <p:sldId id="521" r:id="rId12"/>
    <p:sldId id="505" r:id="rId13"/>
    <p:sldId id="523" r:id="rId14"/>
    <p:sldId id="524" r:id="rId15"/>
    <p:sldId id="525" r:id="rId16"/>
    <p:sldId id="526" r:id="rId17"/>
    <p:sldId id="527" r:id="rId18"/>
    <p:sldId id="528" r:id="rId19"/>
    <p:sldId id="529" r:id="rId20"/>
    <p:sldId id="530" r:id="rId21"/>
    <p:sldId id="534" r:id="rId22"/>
    <p:sldId id="520" r:id="rId23"/>
    <p:sldId id="522" r:id="rId24"/>
    <p:sldId id="293" r:id="rId25"/>
    <p:sldId id="487" r:id="rId26"/>
    <p:sldId id="410" r:id="rId27"/>
    <p:sldId id="490" r:id="rId28"/>
    <p:sldId id="266" r:id="rId29"/>
    <p:sldId id="317" r:id="rId30"/>
  </p:sldIdLst>
  <p:sldSz cx="12192000" cy="6858000"/>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56" userDrawn="1">
          <p15:clr>
            <a:srgbClr val="A4A3A4"/>
          </p15:clr>
        </p15:guide>
        <p15:guide id="2" pos="217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68DBF29-173B-1EE4-E980-EBF86C79181A}" name="Editor" initials="FR" userId="Editor" providerId="None"/>
  <p188:author id="{57FC3C34-B375-C6A8-2964-BD4D811C67F9}" name="Clare Dawson" initials="CD" userId="b359eaf886f3fb22" providerId="Windows Live"/>
  <p188:author id="{780DA437-6F9E-2DFB-2EDD-BF1D24D77E69}" name="Marie Joubert (staff)" initials="MJ(" userId="S::marie.joubert1@nottingham.ac.uk::8784a254-284d-4fcc-ace7-66743a425855" providerId="AD"/>
  <p188:author id="{6C085DBD-E017-59BB-A493-C212501941EA}" name="Elizabeth Parker" initials="EP" userId="S::elizabeth.parker@newgenpublishing.co.uk::48ed7c66-aa06-4dbb-a923-e20f8fac587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62"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22" clrIdx="1">
    <p:extLst>
      <p:ext uri="{19B8F6BF-5375-455C-9EA6-DF929625EA0E}">
        <p15:presenceInfo xmlns:p15="http://schemas.microsoft.com/office/powerpoint/2012/main" userId="Veronica Wastell" providerId="None"/>
      </p:ext>
    </p:extLst>
  </p:cmAuthor>
  <p:cmAuthor id="3" name="Clare Dawson" initials="CD" lastIdx="11" clrIdx="2"/>
  <p:cmAuthor id="4" name="Marie Joubert" initials="MJ" lastIdx="70" clrIdx="3">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9FD3"/>
    <a:srgbClr val="BE0064"/>
    <a:srgbClr val="B20000"/>
    <a:srgbClr val="FFDDF1"/>
    <a:srgbClr val="BDA4B2"/>
    <a:srgbClr val="E6C8D9"/>
    <a:srgbClr val="8F5C2E"/>
    <a:srgbClr val="EFDCBF"/>
    <a:srgbClr val="4C4EAE"/>
    <a:srgbClr val="CDCE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570B08-2C83-4368-86CB-4279DEFEB20E}" v="2" dt="2023-03-14T10:42:16.5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507" autoAdjust="0"/>
    <p:restoredTop sz="93792" autoAdjust="0"/>
  </p:normalViewPr>
  <p:slideViewPr>
    <p:cSldViewPr snapToGrid="0" snapToObjects="1">
      <p:cViewPr varScale="1">
        <p:scale>
          <a:sx n="67" d="100"/>
          <a:sy n="67" d="100"/>
        </p:scale>
        <p:origin x="392" y="40"/>
      </p:cViewPr>
      <p:guideLst>
        <p:guide orient="horz" pos="2160"/>
        <p:guide pos="3840"/>
      </p:guideLst>
    </p:cSldViewPr>
  </p:slideViewPr>
  <p:outlineViewPr>
    <p:cViewPr>
      <p:scale>
        <a:sx n="33" d="100"/>
        <a:sy n="33" d="100"/>
      </p:scale>
      <p:origin x="0" y="0"/>
    </p:cViewPr>
  </p:outlineViewPr>
  <p:notesTextViewPr>
    <p:cViewPr>
      <p:scale>
        <a:sx n="120" d="100"/>
        <a:sy n="120" d="100"/>
      </p:scale>
      <p:origin x="0" y="0"/>
    </p:cViewPr>
  </p:notesTextViewPr>
  <p:notesViewPr>
    <p:cSldViewPr snapToGrid="0" snapToObjects="1">
      <p:cViewPr varScale="1">
        <p:scale>
          <a:sx n="120" d="100"/>
          <a:sy n="120" d="100"/>
        </p:scale>
        <p:origin x="1120" y="92"/>
      </p:cViewPr>
      <p:guideLst>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ustomXml" Target="../customXml/item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37" Type="http://schemas.microsoft.com/office/2015/10/relationships/revisionInfo" Target="revisionInfo.xml"/><Relationship Id="rId40" Type="http://schemas.openxmlformats.org/officeDocument/2006/relationships/customXml" Target="../customXml/item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38"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US"/>
          </a:p>
        </p:txBody>
      </p:sp>
      <p:sp>
        <p:nvSpPr>
          <p:cNvPr id="3" name="Date Placeholder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0525C08C-1EE7-2E4B-BEDD-2CD36E772CA0}" type="datetimeFigureOut">
              <a:rPr lang="en-US" smtClean="0"/>
              <a:t>3/29/2023</a:t>
            </a:fld>
            <a:endParaRPr lang="en-US"/>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en-US"/>
          </a:p>
        </p:txBody>
      </p:sp>
      <p:sp>
        <p:nvSpPr>
          <p:cNvPr id="5" name="Notes Placeholder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10516815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b="0" dirty="0">
                <a:solidFill>
                  <a:srgbClr val="BE0064"/>
                </a:solidFill>
                <a:effectLst/>
                <a:latin typeface="Arial" panose="020B0604020202020204" pitchFamily="34" charset="0"/>
                <a:ea typeface="Calibri" panose="020F0502020204030204" pitchFamily="34" charset="0"/>
              </a:rPr>
              <a:t>Before moving on, remind students that: </a:t>
            </a:r>
            <a:endParaRPr lang="en-SG" sz="1800" b="0" dirty="0">
              <a:effectLst/>
              <a:latin typeface="Arial" panose="020B0604020202020204" pitchFamily="34" charset="0"/>
              <a:ea typeface="Calibri" panose="020F0502020204030204" pitchFamily="34" charset="0"/>
            </a:endParaRPr>
          </a:p>
          <a:p>
            <a:pPr marL="342900" lvl="0" indent="-342900">
              <a:buClr>
                <a:srgbClr val="BE0064"/>
              </a:buClr>
              <a:buFont typeface="Symbol" panose="05050102010706020507" pitchFamily="18" charset="2"/>
              <a:buChar char=""/>
            </a:pPr>
            <a:r>
              <a:rPr lang="en-GB" sz="1800" b="0" dirty="0">
                <a:solidFill>
                  <a:srgbClr val="BE0064"/>
                </a:solidFill>
                <a:effectLst/>
                <a:latin typeface="Arial" panose="020B0604020202020204" pitchFamily="34" charset="0"/>
                <a:ea typeface="Calibri" panose="020F0502020204030204" pitchFamily="34" charset="0"/>
              </a:rPr>
              <a:t>to show lines are parallel, they need to find a pair of equal alternate angles or corresponding angles, or a pair of supplementary co-interior angles</a:t>
            </a:r>
            <a:endParaRPr lang="en-SG" sz="1800" b="0" dirty="0">
              <a:noFill/>
              <a:effectLst/>
              <a:latin typeface="Arial" panose="020B0604020202020204" pitchFamily="34" charset="0"/>
              <a:ea typeface="Calibri" panose="020F0502020204030204" pitchFamily="34" charset="0"/>
            </a:endParaRPr>
          </a:p>
          <a:p>
            <a:pPr marL="342900" lvl="0" indent="-342900">
              <a:spcAft>
                <a:spcPts val="600"/>
              </a:spcAft>
              <a:buClr>
                <a:srgbClr val="BE0064"/>
              </a:buClr>
              <a:buFont typeface="Symbol" panose="05050102010706020507" pitchFamily="18" charset="2"/>
              <a:buChar char=""/>
            </a:pPr>
            <a:r>
              <a:rPr lang="en-GB" sz="1800" b="0" dirty="0">
                <a:solidFill>
                  <a:srgbClr val="BE0064"/>
                </a:solidFill>
                <a:effectLst/>
                <a:latin typeface="Arial" panose="020B0604020202020204" pitchFamily="34" charset="0"/>
                <a:ea typeface="Calibri" panose="020F0502020204030204" pitchFamily="34" charset="0"/>
              </a:rPr>
              <a:t>if they know that two lines are parallel, then they know that the alternate and corresponding pairs of angles are equal and the co-interior angles are supplementary.</a:t>
            </a:r>
            <a:endParaRPr lang="en-SG" sz="1800" b="0" dirty="0">
              <a:noFill/>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3186364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Introduce four different scenarios for students to identify the information needed to be able to answer the question posed. You may want to print out the ‘What do we need to know?’ handout and ask students to work on it in pairs. Alternatively, you could carry out the activity as a whole class. </a:t>
            </a:r>
            <a:endParaRPr lang="en-SG" sz="1800" dirty="0">
              <a:effectLst/>
              <a:latin typeface="Arial" panose="020B0604020202020204" pitchFamily="34" charset="0"/>
              <a:ea typeface="Calibri" panose="020F0502020204030204" pitchFamily="34" charset="0"/>
            </a:endParaRPr>
          </a:p>
          <a:p>
            <a:pPr>
              <a:spcAft>
                <a:spcPts val="600"/>
              </a:spcAft>
            </a:pPr>
            <a:r>
              <a:rPr lang="en-GB" sz="1800" dirty="0">
                <a:effectLst/>
                <a:latin typeface="Arial" panose="020B0604020202020204" pitchFamily="34" charset="0"/>
                <a:ea typeface="Calibri" panose="020F0502020204030204" pitchFamily="34" charset="0"/>
              </a:rPr>
              <a:t>Questions that students could ask include:</a:t>
            </a:r>
            <a:endParaRPr lang="en-SG" sz="1800" dirty="0">
              <a:effectLst/>
              <a:latin typeface="Arial" panose="020B0604020202020204" pitchFamily="34" charset="0"/>
              <a:ea typeface="Calibri" panose="020F0502020204030204" pitchFamily="34" charset="0"/>
            </a:endParaRPr>
          </a:p>
          <a:p>
            <a:pPr>
              <a:spcAft>
                <a:spcPts val="600"/>
              </a:spcAft>
            </a:pPr>
            <a:r>
              <a:rPr lang="en-GB" sz="1800" dirty="0">
                <a:effectLst/>
                <a:latin typeface="Arial" panose="020B0604020202020204" pitchFamily="34" charset="0"/>
                <a:ea typeface="Calibri" panose="020F0502020204030204" pitchFamily="34" charset="0"/>
              </a:rPr>
              <a:t>Q1: Is angle</a:t>
            </a:r>
            <a:r>
              <a:rPr lang="en-GB" sz="1800" i="1" dirty="0">
                <a:effectLst/>
                <a:latin typeface="Arial" panose="020B0604020202020204" pitchFamily="34" charset="0"/>
                <a:ea typeface="Calibri" panose="020F0502020204030204" pitchFamily="34" charset="0"/>
              </a:rPr>
              <a:t> </a:t>
            </a:r>
            <a:r>
              <a:rPr lang="en-GB" sz="1800" b="1" i="1" dirty="0">
                <a:effectLst/>
                <a:latin typeface="Arial" panose="020B0604020202020204" pitchFamily="34" charset="0"/>
                <a:ea typeface="Calibri" panose="020F0502020204030204" pitchFamily="34" charset="0"/>
              </a:rPr>
              <a:t>m</a:t>
            </a:r>
            <a:r>
              <a:rPr lang="en-GB" sz="1800" dirty="0">
                <a:effectLst/>
                <a:latin typeface="Arial" panose="020B0604020202020204" pitchFamily="34" charset="0"/>
                <a:ea typeface="Calibri" panose="020F0502020204030204" pitchFamily="34" charset="0"/>
              </a:rPr>
              <a:t> equal</a:t>
            </a:r>
            <a:r>
              <a:rPr lang="en-GB" sz="1800" baseline="0" dirty="0">
                <a:effectLst/>
                <a:latin typeface="Arial" panose="020B0604020202020204" pitchFamily="34" charset="0"/>
                <a:ea typeface="Calibri" panose="020F0502020204030204" pitchFamily="34" charset="0"/>
              </a:rPr>
              <a:t> to</a:t>
            </a:r>
            <a:r>
              <a:rPr lang="en-GB" sz="1800" dirty="0">
                <a:effectLst/>
                <a:latin typeface="Arial" panose="020B0604020202020204" pitchFamily="34" charset="0"/>
                <a:ea typeface="Calibri" panose="020F0502020204030204" pitchFamily="34" charset="0"/>
              </a:rPr>
              <a:t> angle </a:t>
            </a:r>
            <a:r>
              <a:rPr lang="en-GB" sz="1800" b="1" i="1" dirty="0">
                <a:effectLst/>
                <a:latin typeface="Arial" panose="020B0604020202020204" pitchFamily="34" charset="0"/>
                <a:ea typeface="Calibri" panose="020F0502020204030204" pitchFamily="34" charset="0"/>
              </a:rPr>
              <a:t>n</a:t>
            </a:r>
            <a:r>
              <a:rPr lang="en-GB" sz="1800" dirty="0">
                <a:effectLst/>
                <a:latin typeface="Arial" panose="020B0604020202020204" pitchFamily="34" charset="0"/>
                <a:ea typeface="Calibri" panose="020F0502020204030204" pitchFamily="34" charset="0"/>
              </a:rPr>
              <a:t> ?</a:t>
            </a:r>
            <a:br>
              <a:rPr lang="en-GB" sz="18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Q2: Are angles </a:t>
            </a:r>
            <a:r>
              <a:rPr lang="en-GB" sz="1800" b="1" i="1" dirty="0">
                <a:effectLst/>
                <a:latin typeface="Arial" panose="020B0604020202020204" pitchFamily="34" charset="0"/>
                <a:ea typeface="Calibri" panose="020F0502020204030204" pitchFamily="34" charset="0"/>
              </a:rPr>
              <a:t>p</a:t>
            </a:r>
            <a:r>
              <a:rPr lang="en-GB" sz="1800" dirty="0">
                <a:effectLst/>
                <a:latin typeface="Arial" panose="020B0604020202020204" pitchFamily="34" charset="0"/>
                <a:ea typeface="Calibri" panose="020F0502020204030204" pitchFamily="34" charset="0"/>
              </a:rPr>
              <a:t>, </a:t>
            </a:r>
            <a:r>
              <a:rPr lang="en-GB" sz="1800" b="1" i="1" dirty="0">
                <a:effectLst/>
                <a:latin typeface="Arial" panose="020B0604020202020204" pitchFamily="34" charset="0"/>
                <a:ea typeface="Calibri" panose="020F0502020204030204" pitchFamily="34" charset="0"/>
              </a:rPr>
              <a:t>q</a:t>
            </a:r>
            <a:r>
              <a:rPr lang="en-GB" sz="1800" dirty="0">
                <a:effectLst/>
                <a:latin typeface="Arial" panose="020B0604020202020204" pitchFamily="34" charset="0"/>
                <a:ea typeface="Calibri" panose="020F0502020204030204" pitchFamily="34" charset="0"/>
              </a:rPr>
              <a:t> and </a:t>
            </a:r>
            <a:r>
              <a:rPr lang="en-GB" sz="1800" b="1" i="1" dirty="0">
                <a:effectLst/>
                <a:latin typeface="Arial" panose="020B0604020202020204" pitchFamily="34" charset="0"/>
                <a:ea typeface="Calibri" panose="020F0502020204030204" pitchFamily="34" charset="0"/>
              </a:rPr>
              <a:t>r</a:t>
            </a:r>
            <a:r>
              <a:rPr lang="en-GB" sz="1800" dirty="0">
                <a:effectLst/>
                <a:latin typeface="Arial" panose="020B0604020202020204" pitchFamily="34" charset="0"/>
                <a:ea typeface="Calibri" panose="020F0502020204030204" pitchFamily="34" charset="0"/>
              </a:rPr>
              <a:t> each 60˚?</a:t>
            </a:r>
            <a:br>
              <a:rPr lang="en-GB" sz="18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Q3: Is CE = DE?</a:t>
            </a:r>
            <a:br>
              <a:rPr lang="en-GB" sz="1800" dirty="0">
                <a:effectLst/>
                <a:latin typeface="Arial" panose="020B0604020202020204" pitchFamily="34" charset="0"/>
                <a:ea typeface="Calibri" panose="020F0502020204030204" pitchFamily="34" charset="0"/>
              </a:rPr>
            </a:br>
            <a:r>
              <a:rPr lang="en-GB" sz="1800" dirty="0">
                <a:effectLst/>
                <a:latin typeface="Arial" panose="020B0604020202020204" pitchFamily="34" charset="0"/>
                <a:ea typeface="Calibri" panose="020F0502020204030204" pitchFamily="34" charset="0"/>
              </a:rPr>
              <a:t>Q4: Is line F</a:t>
            </a:r>
            <a:r>
              <a:rPr lang="en-GB" sz="1800" baseline="-25000" dirty="0">
                <a:effectLst/>
                <a:latin typeface="Arial" panose="020B0604020202020204" pitchFamily="34" charset="0"/>
                <a:ea typeface="Calibri" panose="020F0502020204030204" pitchFamily="34" charset="0"/>
              </a:rPr>
              <a:t>1</a:t>
            </a:r>
            <a:r>
              <a:rPr lang="en-GB" sz="1800" dirty="0">
                <a:effectLst/>
                <a:latin typeface="Arial" panose="020B0604020202020204" pitchFamily="34" charset="0"/>
                <a:ea typeface="Calibri" panose="020F0502020204030204" pitchFamily="34" charset="0"/>
              </a:rPr>
              <a:t> parallel to line F</a:t>
            </a:r>
            <a:r>
              <a:rPr lang="en-GB" sz="1800" baseline="-25000" dirty="0">
                <a:effectLst/>
                <a:latin typeface="Arial" panose="020B0604020202020204" pitchFamily="34" charset="0"/>
                <a:ea typeface="Calibri" panose="020F0502020204030204" pitchFamily="34" charset="0"/>
              </a:rPr>
              <a:t>2</a:t>
            </a:r>
            <a:r>
              <a:rPr lang="en-GB" sz="1800" dirty="0">
                <a:effectLst/>
                <a:latin typeface="Arial" panose="020B0604020202020204" pitchFamily="34" charset="0"/>
                <a:ea typeface="Calibri" panose="020F0502020204030204" pitchFamily="34" charset="0"/>
              </a:rPr>
              <a:t>? </a:t>
            </a:r>
            <a:endParaRPr lang="en-SG" sz="1800" dirty="0">
              <a:effectLst/>
              <a:latin typeface="Arial" panose="020B0604020202020204" pitchFamily="34" charset="0"/>
              <a:ea typeface="Calibri" panose="020F0502020204030204" pitchFamily="34" charset="0"/>
            </a:endParaRPr>
          </a:p>
          <a:p>
            <a:pPr>
              <a:spcAft>
                <a:spcPts val="600"/>
              </a:spcAft>
            </a:pPr>
            <a:endParaRPr lang="en-SG" sz="1800" dirty="0">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12019050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300" dirty="0"/>
              <a:t>Introduce a new problem and tell students that we need to determine whether or not angle </a:t>
            </a:r>
            <a:r>
              <a:rPr lang="en-GB" sz="1300" b="1" i="1" dirty="0"/>
              <a:t>z</a:t>
            </a:r>
            <a:r>
              <a:rPr lang="en-GB" sz="1300" dirty="0"/>
              <a:t> is</a:t>
            </a:r>
            <a:r>
              <a:rPr lang="en-GB" sz="1300" baseline="0" dirty="0"/>
              <a:t> equal to</a:t>
            </a:r>
            <a:r>
              <a:rPr lang="en-GB" sz="1300" dirty="0"/>
              <a:t> 30°. </a:t>
            </a:r>
          </a:p>
          <a:p>
            <a:r>
              <a:rPr lang="en-GB" sz="1300" dirty="0"/>
              <a:t>Explain that one of the three boxes: ‘Yes’, ‘No’ or ‘Can’t tell’</a:t>
            </a:r>
            <a:r>
              <a:rPr lang="en-GB" dirty="0">
                <a:effectLst/>
              </a:rPr>
              <a:t> </a:t>
            </a:r>
            <a:r>
              <a:rPr lang="en-GB" sz="1300" dirty="0"/>
              <a:t>needs to be ticked/crossed. </a:t>
            </a:r>
          </a:p>
          <a:p>
            <a:r>
              <a:rPr lang="en-GB" sz="1300" dirty="0"/>
              <a:t>Give students a few minutes to discuss in pairs. </a:t>
            </a:r>
          </a:p>
          <a:p>
            <a:r>
              <a:rPr lang="en-GB" sz="1300" dirty="0"/>
              <a:t>This question is provided to model what students will do in the pair work to follow.</a:t>
            </a:r>
          </a:p>
          <a:p>
            <a:endParaRPr lang="en-GB" sz="1300" dirty="0"/>
          </a:p>
          <a:p>
            <a:endParaRPr lang="en-GB" sz="1300" dirty="0"/>
          </a:p>
          <a:p>
            <a:endParaRPr lang="en-GB" sz="1300"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41193320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Show students Petra’s and </a:t>
            </a:r>
            <a:r>
              <a:rPr lang="en-GB" sz="1800" dirty="0" err="1">
                <a:effectLst/>
                <a:latin typeface="Arial" panose="020B0604020202020204" pitchFamily="34" charset="0"/>
                <a:ea typeface="Calibri" panose="020F0502020204030204" pitchFamily="34" charset="0"/>
              </a:rPr>
              <a:t>Raheela’s</a:t>
            </a:r>
            <a:r>
              <a:rPr lang="en-GB" sz="1800" dirty="0">
                <a:effectLst/>
                <a:latin typeface="Arial" panose="020B0604020202020204" pitchFamily="34" charset="0"/>
                <a:ea typeface="Calibri" panose="020F0502020204030204" pitchFamily="34" charset="0"/>
              </a:rPr>
              <a:t> responses and ask them to explain what Petra and </a:t>
            </a:r>
            <a:r>
              <a:rPr lang="en-GB" sz="1800" dirty="0" err="1">
                <a:effectLst/>
                <a:latin typeface="Arial" panose="020B0604020202020204" pitchFamily="34" charset="0"/>
                <a:ea typeface="Calibri" panose="020F0502020204030204" pitchFamily="34" charset="0"/>
              </a:rPr>
              <a:t>Raheela</a:t>
            </a:r>
            <a:r>
              <a:rPr lang="en-GB" sz="1800" dirty="0">
                <a:effectLst/>
                <a:latin typeface="Arial" panose="020B0604020202020204" pitchFamily="34" charset="0"/>
                <a:ea typeface="Calibri" panose="020F0502020204030204" pitchFamily="34" charset="0"/>
              </a:rPr>
              <a:t> have done wrong. Petra assumes the diagram is drawn accurately and concludes from measuring, that angle</a:t>
            </a:r>
            <a:r>
              <a:rPr lang="en-GB" sz="1800" b="1" i="1" dirty="0">
                <a:effectLst/>
                <a:latin typeface="Arial" panose="020B0604020202020204" pitchFamily="34" charset="0"/>
                <a:ea typeface="Calibri" panose="020F0502020204030204" pitchFamily="34" charset="0"/>
              </a:rPr>
              <a:t> z</a:t>
            </a:r>
            <a:r>
              <a:rPr lang="en-GB" sz="1800" dirty="0">
                <a:effectLst/>
                <a:latin typeface="Arial" panose="020B0604020202020204" pitchFamily="34" charset="0"/>
                <a:ea typeface="Calibri" panose="020F0502020204030204" pitchFamily="34" charset="0"/>
              </a:rPr>
              <a:t> does not equal 30˚. </a:t>
            </a:r>
            <a:r>
              <a:rPr lang="en-GB" sz="1800" dirty="0" err="1">
                <a:effectLst/>
                <a:latin typeface="Arial" panose="020B0604020202020204" pitchFamily="34" charset="0"/>
                <a:ea typeface="Calibri" panose="020F0502020204030204" pitchFamily="34" charset="0"/>
              </a:rPr>
              <a:t>Raheela</a:t>
            </a:r>
            <a:r>
              <a:rPr lang="en-GB" sz="1800" dirty="0">
                <a:effectLst/>
                <a:latin typeface="Arial" panose="020B0604020202020204" pitchFamily="34" charset="0"/>
                <a:ea typeface="Calibri" panose="020F0502020204030204" pitchFamily="34" charset="0"/>
              </a:rPr>
              <a:t> uses the fact that the lines are parallel in her reasoning but has not correctly identified co-interior angles. </a:t>
            </a:r>
            <a:endParaRPr lang="en-GB" sz="1300"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22453206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300" dirty="0"/>
              <a:t>Tell students that Petra produces another response to the question. She shades the angles she wants to talk about. She provides some reasons and concludes that angle </a:t>
            </a:r>
            <a:r>
              <a:rPr lang="en-GB" sz="1300" b="1" i="1" dirty="0"/>
              <a:t>z</a:t>
            </a:r>
            <a:r>
              <a:rPr lang="en-GB" sz="1300" dirty="0"/>
              <a:t> is 30˚ and crosses the ‘Yes’ box.</a:t>
            </a:r>
          </a:p>
          <a:p>
            <a:pPr>
              <a:spcAft>
                <a:spcPts val="600"/>
              </a:spcAft>
            </a:pPr>
            <a:r>
              <a:rPr lang="en-GB" sz="1400" dirty="0">
                <a:effectLst/>
                <a:latin typeface="Arial" panose="020B0604020202020204" pitchFamily="34" charset="0"/>
                <a:ea typeface="Calibri" panose="020F0502020204030204" pitchFamily="34" charset="0"/>
              </a:rPr>
              <a:t>Confirm that angle </a:t>
            </a:r>
            <a:r>
              <a:rPr lang="en-GB" sz="1400" b="1" i="1" dirty="0">
                <a:effectLst/>
                <a:latin typeface="Arial" panose="020B0604020202020204" pitchFamily="34" charset="0"/>
                <a:ea typeface="Calibri" panose="020F0502020204030204" pitchFamily="34" charset="0"/>
              </a:rPr>
              <a:t>z</a:t>
            </a:r>
            <a:r>
              <a:rPr lang="en-GB" sz="1400" dirty="0">
                <a:effectLst/>
                <a:latin typeface="Arial" panose="020B0604020202020204" pitchFamily="34" charset="0"/>
                <a:ea typeface="Calibri" panose="020F0502020204030204" pitchFamily="34" charset="0"/>
              </a:rPr>
              <a:t> is equal to 30˚ and emphasise that Petra’s approach is just one way of showing this. Check that all approaches used by students have been explored. </a:t>
            </a:r>
            <a:endParaRPr lang="en-GB" sz="1400" b="0" dirty="0">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5564655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Distribute to each pair of students a copy of the ‘Geometric reasoning’ handout. Tell students that this activity is similar to the one they have just looked at. They should decide whether the answer to each question is ‘Yes’, ‘No’ or ‘Can’t tell’ and tick/cross the appropriate box. They should write their reason(s) in the ‘Reasoning’ column.</a:t>
            </a:r>
          </a:p>
          <a:p>
            <a:pPr>
              <a:spcAft>
                <a:spcPts val="600"/>
              </a:spcAft>
            </a:pPr>
            <a:endParaRPr lang="en-SG" sz="1800" dirty="0">
              <a:effectLst/>
              <a:latin typeface="Arial" panose="020B0604020202020204" pitchFamily="34" charset="0"/>
              <a:ea typeface="Calibri" panose="020F0502020204030204" pitchFamily="34" charset="0"/>
            </a:endParaRPr>
          </a:p>
          <a:p>
            <a:pPr>
              <a:spcAft>
                <a:spcPts val="600"/>
              </a:spcAft>
            </a:pPr>
            <a:r>
              <a:rPr lang="en-GB" sz="1800" dirty="0">
                <a:effectLst/>
                <a:latin typeface="Arial" panose="020B0604020202020204" pitchFamily="34" charset="0"/>
                <a:ea typeface="Calibri" panose="020F0502020204030204" pitchFamily="34" charset="0"/>
              </a:rPr>
              <a:t>When you judge that students have answered enough of the questions, go through possible responses, emphasising alternative valid approaches. </a:t>
            </a:r>
            <a:endParaRPr lang="en-SG" sz="1800" dirty="0">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18027673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When exploring different approaches, emphasise the benefits of being efficient. Rather than alternate angles, co-interior angles could be used to identify the 130° angle and the property of angles on a straight line could then be used to determine the 50° angle shown in triangle PQR.</a:t>
            </a:r>
            <a:r>
              <a:rPr lang="en-GB" sz="1800" baseline="0" dirty="0">
                <a:effectLst/>
                <a:latin typeface="Arial" panose="020B0604020202020204" pitchFamily="34" charset="0"/>
                <a:ea typeface="Calibri" panose="020F0502020204030204" pitchFamily="34" charset="0"/>
              </a:rPr>
              <a:t> </a:t>
            </a:r>
            <a:r>
              <a:rPr lang="en-GB" sz="1800" dirty="0">
                <a:effectLst/>
                <a:latin typeface="Arial" panose="020B0604020202020204" pitchFamily="34" charset="0"/>
                <a:ea typeface="Calibri" panose="020F0502020204030204" pitchFamily="34" charset="0"/>
              </a:rPr>
              <a:t>This is an equally valid approach but is less efficient than working with alternate angles as shown.</a:t>
            </a: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4002388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Encourage students to consider a different way of showing that the lines are not parallel. For example, can they identify vertically opposite angles?</a:t>
            </a:r>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15196807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When thinking about different</a:t>
            </a:r>
            <a:r>
              <a:rPr lang="en-GB" baseline="0" dirty="0"/>
              <a:t> approaches, c</a:t>
            </a:r>
            <a:r>
              <a:rPr lang="en-GB" dirty="0"/>
              <a:t>heck that students understand that they need to show that lines K</a:t>
            </a:r>
            <a:r>
              <a:rPr lang="en-GB" baseline="-25000" dirty="0"/>
              <a:t>1</a:t>
            </a:r>
            <a:r>
              <a:rPr lang="en-GB" dirty="0"/>
              <a:t> and K</a:t>
            </a:r>
            <a:r>
              <a:rPr lang="en-GB" baseline="-25000" dirty="0"/>
              <a:t>2</a:t>
            </a:r>
            <a:r>
              <a:rPr lang="en-GB" dirty="0"/>
              <a:t> are</a:t>
            </a:r>
            <a:r>
              <a:rPr lang="en-GB" baseline="0" dirty="0"/>
              <a:t> parallel. Some students may try to show that lines J</a:t>
            </a:r>
            <a:r>
              <a:rPr lang="en-GB" baseline="-25000" dirty="0"/>
              <a:t>1</a:t>
            </a:r>
            <a:r>
              <a:rPr lang="en-GB" baseline="0" dirty="0"/>
              <a:t> and J</a:t>
            </a:r>
            <a:r>
              <a:rPr lang="en-GB" baseline="-25000" dirty="0"/>
              <a:t>2</a:t>
            </a:r>
            <a:r>
              <a:rPr lang="en-GB" baseline="0" dirty="0"/>
              <a:t> are parallel (which we know to be true) by mistake.</a:t>
            </a:r>
            <a:r>
              <a:rPr lang="en-GB" dirty="0"/>
              <a:t> </a:t>
            </a:r>
          </a:p>
        </p:txBody>
      </p:sp>
      <p:sp>
        <p:nvSpPr>
          <p:cNvPr id="4" name="Slide Number Placeholder 3"/>
          <p:cNvSpPr>
            <a:spLocks noGrp="1"/>
          </p:cNvSpPr>
          <p:nvPr>
            <p:ph type="sldNum" sz="quarter" idx="5"/>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25717229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dirty="0">
                <a:solidFill>
                  <a:srgbClr val="BE0064"/>
                </a:solidFill>
                <a:effectLst/>
                <a:latin typeface="Arial" panose="020B0604020202020204" pitchFamily="34" charset="0"/>
                <a:ea typeface="Calibri" panose="020F0502020204030204" pitchFamily="34" charset="0"/>
              </a:rPr>
              <a:t>Isosceles triangles are often drawn with the equal angles at the base</a:t>
            </a:r>
            <a:r>
              <a:rPr lang="en-GB" sz="1800" b="0" baseline="0" dirty="0">
                <a:solidFill>
                  <a:srgbClr val="BE0064"/>
                </a:solidFill>
                <a:effectLst/>
                <a:latin typeface="Arial" panose="020B0604020202020204" pitchFamily="34" charset="0"/>
                <a:ea typeface="Calibri" panose="020F0502020204030204" pitchFamily="34" charset="0"/>
              </a:rPr>
              <a:t> and</a:t>
            </a:r>
            <a:r>
              <a:rPr lang="en-GB" sz="1800" b="0" dirty="0">
                <a:solidFill>
                  <a:srgbClr val="BE0064"/>
                </a:solidFill>
                <a:effectLst/>
                <a:latin typeface="Arial" panose="020B0604020202020204" pitchFamily="34" charset="0"/>
                <a:ea typeface="Calibri" panose="020F0502020204030204" pitchFamily="34" charset="0"/>
              </a:rPr>
              <a:t> the base of the triangle parallel to the bottom of the page or screen. In this case, the equal angles are at U and T. Check that students know which two sides are equal and perhaps ask them how they would indicate this. </a:t>
            </a:r>
            <a:r>
              <a:rPr lang="en-GB" sz="1800" b="0" dirty="0">
                <a:effectLst/>
                <a:latin typeface="Arial" panose="020B0604020202020204" pitchFamily="34" charset="0"/>
                <a:ea typeface="Calibri" panose="020F0502020204030204" pitchFamily="34" charset="0"/>
              </a:rPr>
              <a:t>Check also that students recognise that the third angle in triangle TUV must be different to the two 65° angles, as the only way that the three angles can be equal is if they are all 60° (i.e. where the triangle is equilateral).</a:t>
            </a:r>
            <a:endParaRPr lang="en-GB" b="0" dirty="0"/>
          </a:p>
        </p:txBody>
      </p:sp>
      <p:sp>
        <p:nvSpPr>
          <p:cNvPr id="4" name="Slide Number Placeholder 3"/>
          <p:cNvSpPr>
            <a:spLocks noGrp="1"/>
          </p:cNvSpPr>
          <p:nvPr>
            <p:ph type="sldNum" sz="quarter" idx="5"/>
          </p:nvPr>
        </p:nvSpPr>
        <p:spPr/>
        <p:txBody>
          <a:bodyPr/>
          <a:lstStyle/>
          <a:p>
            <a:fld id="{C30292A9-7A47-3844-B146-D6E152DCFCB4}" type="slidenum">
              <a:rPr lang="en-US" smtClean="0"/>
              <a:t>19</a:t>
            </a:fld>
            <a:endParaRPr lang="en-US"/>
          </a:p>
        </p:txBody>
      </p:sp>
    </p:spTree>
    <p:extLst>
      <p:ext uri="{BB962C8B-B14F-4D97-AF65-F5344CB8AC3E}">
        <p14:creationId xmlns:p14="http://schemas.microsoft.com/office/powerpoint/2010/main" val="268928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200" dirty="0">
                <a:effectLst/>
                <a:latin typeface="Arial" panose="020B0604020202020204" pitchFamily="34" charset="0"/>
                <a:ea typeface="Calibri" panose="020F0502020204030204" pitchFamily="34" charset="0"/>
              </a:rPr>
              <a:t>Tell students that they will begin the lesson by reviewing what they know about angles.</a:t>
            </a:r>
          </a:p>
          <a:p>
            <a:pPr>
              <a:spcAft>
                <a:spcPts val="600"/>
              </a:spcAft>
            </a:pPr>
            <a:endParaRPr lang="en-SG" sz="1200" dirty="0">
              <a:effectLst/>
              <a:latin typeface="Arial" panose="020B0604020202020204" pitchFamily="34" charset="0"/>
              <a:ea typeface="Calibri" panose="020F0502020204030204" pitchFamily="34" charset="0"/>
            </a:endParaRPr>
          </a:p>
          <a:p>
            <a:r>
              <a:rPr lang="en-GB" sz="1400" dirty="0">
                <a:effectLst/>
              </a:rPr>
              <a:t>Distribute A3 paper and some coloured pens (with tips that are not too thick). Ask students to work in pairs to produce a poster to show what they know about angles. Tell them that they may use the ideas on the slide as a starting point. </a:t>
            </a:r>
          </a:p>
          <a:p>
            <a:endParaRPr lang="en-GB" sz="1400" i="1" dirty="0">
              <a:effectLst/>
            </a:endParaRPr>
          </a:p>
          <a:p>
            <a:pPr>
              <a:spcAft>
                <a:spcPts val="600"/>
              </a:spcAft>
            </a:pPr>
            <a:r>
              <a:rPr lang="en-GB" sz="1200" dirty="0">
                <a:effectLst/>
                <a:latin typeface="Arial" panose="020B0604020202020204" pitchFamily="34" charset="0"/>
                <a:ea typeface="Calibri" panose="020F0502020204030204" pitchFamily="34" charset="0"/>
              </a:rPr>
              <a:t>Allow students to work on their posters and try not to intervene. The aim of this activity is to provide you with information about what students appear to know already and to get them thinking about geometry.</a:t>
            </a:r>
          </a:p>
          <a:p>
            <a:pPr>
              <a:spcAft>
                <a:spcPts val="600"/>
              </a:spcAft>
            </a:pPr>
            <a:endParaRPr lang="en-SG" sz="1200" dirty="0">
              <a:effectLst/>
              <a:latin typeface="Arial" panose="020B0604020202020204" pitchFamily="34" charset="0"/>
              <a:ea typeface="Calibri" panose="020F0502020204030204" pitchFamily="34" charset="0"/>
            </a:endParaRPr>
          </a:p>
          <a:p>
            <a:pPr>
              <a:spcAft>
                <a:spcPts val="600"/>
              </a:spcAft>
            </a:pPr>
            <a:r>
              <a:rPr lang="en-GB" sz="1200" dirty="0">
                <a:effectLst/>
                <a:latin typeface="Arial" panose="020B0604020202020204" pitchFamily="34" charset="0"/>
                <a:ea typeface="Calibri" panose="020F0502020204030204" pitchFamily="34" charset="0"/>
              </a:rPr>
              <a:t>As students work, identify a couple of students to share their posters with the rest of the class. </a:t>
            </a:r>
          </a:p>
          <a:p>
            <a:pPr>
              <a:spcAft>
                <a:spcPts val="600"/>
              </a:spcAft>
            </a:pPr>
            <a:endParaRPr lang="en-SG" sz="1200" dirty="0">
              <a:effectLst/>
              <a:latin typeface="Arial" panose="020B0604020202020204" pitchFamily="34" charset="0"/>
              <a:ea typeface="Calibri" panose="020F0502020204030204" pitchFamily="34" charset="0"/>
            </a:endParaRPr>
          </a:p>
          <a:p>
            <a:pPr>
              <a:spcAft>
                <a:spcPts val="600"/>
              </a:spcAft>
            </a:pPr>
            <a:r>
              <a:rPr lang="en-GB" sz="1200" dirty="0">
                <a:effectLst/>
                <a:latin typeface="Arial" panose="020B0604020202020204" pitchFamily="34" charset="0"/>
                <a:ea typeface="Calibri" panose="020F0502020204030204" pitchFamily="34" charset="0"/>
              </a:rPr>
              <a:t>Discuss students’ posters. Ask them to add anything that is missing to their poster during the discussion. </a:t>
            </a:r>
            <a:endParaRPr lang="en-SG" sz="1200" dirty="0">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31863647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Ask students to return to their posters and add anything else that they feel is missing. Hold a class discussion of the posters, focusing on geometric reasoning.</a:t>
            </a:r>
            <a:endParaRPr lang="en-US" sz="1200" dirty="0"/>
          </a:p>
        </p:txBody>
      </p:sp>
      <p:sp>
        <p:nvSpPr>
          <p:cNvPr id="4" name="Slide Number Placeholder 3"/>
          <p:cNvSpPr>
            <a:spLocks noGrp="1"/>
          </p:cNvSpPr>
          <p:nvPr>
            <p:ph type="sldNum" sz="quarter" idx="10"/>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19369219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Bring the discussion to an end by consolidating what students need to remember for geometric reasoning. </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21</a:t>
            </a:fld>
            <a:endParaRPr lang="en-US"/>
          </a:p>
        </p:txBody>
      </p:sp>
    </p:spTree>
    <p:extLst>
      <p:ext uri="{BB962C8B-B14F-4D97-AF65-F5344CB8AC3E}">
        <p14:creationId xmlns:p14="http://schemas.microsoft.com/office/powerpoint/2010/main" val="9912070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solidFill>
                  <a:srgbClr val="404040"/>
                </a:solidFill>
                <a:latin typeface="+mn-lt"/>
                <a:ea typeface="Calibri" panose="020F0502020204030204" pitchFamily="34" charset="0"/>
                <a:cs typeface="Times New Roman" panose="02020603050405020304" pitchFamily="18" charset="0"/>
              </a:rPr>
              <a:t>Distribute to each student a copy of the ‘Practice questions’ handout. There are two questions, each with two parts. You may want to choose just one question or parts of a question for your class.</a:t>
            </a:r>
            <a:endParaRPr lang="en-GB" sz="1200" dirty="0">
              <a:latin typeface="+mn-lt"/>
            </a:endParaRPr>
          </a:p>
          <a:p>
            <a:r>
              <a:rPr lang="en-GB" sz="1200" dirty="0">
                <a:latin typeface="+mn-lt"/>
              </a:rPr>
              <a:t>Give students a couple of minutes to work individually on the questions. Check that students are familiar with the notation used for describing angles. </a:t>
            </a:r>
          </a:p>
          <a:p>
            <a:r>
              <a:rPr lang="en-GB" sz="1200" dirty="0">
                <a:latin typeface="+mn-lt"/>
              </a:rPr>
              <a:t>When students have had sufficient time to complete the questions, discuss their work.</a:t>
            </a:r>
          </a:p>
          <a:p>
            <a:pPr defTabSz="966155">
              <a:defRPr/>
            </a:pPr>
            <a:endParaRPr lang="en-GB" sz="1300" dirty="0"/>
          </a:p>
        </p:txBody>
      </p:sp>
      <p:sp>
        <p:nvSpPr>
          <p:cNvPr id="4" name="Slide Number Placeholder 3"/>
          <p:cNvSpPr>
            <a:spLocks noGrp="1"/>
          </p:cNvSpPr>
          <p:nvPr>
            <p:ph type="sldNum" sz="quarter" idx="10"/>
          </p:nvPr>
        </p:nvSpPr>
        <p:spPr/>
        <p:txBody>
          <a:bodyPr/>
          <a:lstStyle/>
          <a:p>
            <a:fld id="{C30292A9-7A47-3844-B146-D6E152DCFCB4}" type="slidenum">
              <a:rPr lang="en-US" smtClean="0"/>
              <a:t>22</a:t>
            </a:fld>
            <a:endParaRPr lang="en-US"/>
          </a:p>
        </p:txBody>
      </p:sp>
    </p:spTree>
    <p:extLst>
      <p:ext uri="{BB962C8B-B14F-4D97-AF65-F5344CB8AC3E}">
        <p14:creationId xmlns:p14="http://schemas.microsoft.com/office/powerpoint/2010/main" val="12019050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defTabSz="966155">
              <a:lnSpc>
                <a:spcPct val="115000"/>
              </a:lnSpc>
              <a:spcBef>
                <a:spcPts val="423"/>
              </a:spcBef>
              <a:spcAft>
                <a:spcPts val="423"/>
              </a:spcAft>
              <a:defRPr/>
            </a:pPr>
            <a:r>
              <a:rPr lang="en-GB" dirty="0">
                <a:solidFill>
                  <a:srgbClr val="404040"/>
                </a:solidFill>
                <a:effectLst/>
                <a:ea typeface="Calibri" panose="020F0502020204030204" pitchFamily="34" charset="0"/>
                <a:cs typeface="Arial" panose="020B0604020202020204" pitchFamily="34" charset="0"/>
              </a:rPr>
              <a:t>When discussing part (a),</a:t>
            </a:r>
            <a:r>
              <a:rPr lang="en-GB" baseline="0" dirty="0">
                <a:solidFill>
                  <a:srgbClr val="404040"/>
                </a:solidFill>
                <a:effectLst/>
                <a:ea typeface="Calibri" panose="020F0502020204030204" pitchFamily="34" charset="0"/>
                <a:cs typeface="Arial" panose="020B0604020202020204" pitchFamily="34" charset="0"/>
              </a:rPr>
              <a:t> emphasise the importance of not assuming an angle is a right angle because it looks like one. Highlight that the question states that lines AB and BC are perpendicular, so we know that angle ABC is 90°. </a:t>
            </a:r>
            <a:r>
              <a:rPr lang="en-GB" sz="1800" i="1" dirty="0">
                <a:effectLst/>
                <a:latin typeface="Times New Roman" panose="02020603050405020304" pitchFamily="18" charset="0"/>
                <a:ea typeface="Calibri" panose="020F0502020204030204" pitchFamily="34" charset="0"/>
              </a:rPr>
              <a:t>x</a:t>
            </a:r>
            <a:r>
              <a:rPr lang="en-GB" baseline="0" dirty="0">
                <a:solidFill>
                  <a:srgbClr val="404040"/>
                </a:solidFill>
                <a:effectLst/>
                <a:ea typeface="Calibri" panose="020F0502020204030204" pitchFamily="34" charset="0"/>
                <a:cs typeface="Arial" panose="020B0604020202020204" pitchFamily="34" charset="0"/>
              </a:rPr>
              <a:t> is therefore 40°, as 90° – 25° – 25° = 40°.</a:t>
            </a:r>
            <a:endParaRPr lang="en-GB" dirty="0">
              <a:solidFill>
                <a:srgbClr val="404040"/>
              </a:solidFill>
              <a:effectLst/>
              <a:ea typeface="Calibri" panose="020F0502020204030204" pitchFamily="34" charset="0"/>
              <a:cs typeface="Arial" panose="020B0604020202020204" pitchFamily="34" charset="0"/>
            </a:endParaRPr>
          </a:p>
          <a:p>
            <a:pPr algn="just" defTabSz="966155">
              <a:lnSpc>
                <a:spcPct val="115000"/>
              </a:lnSpc>
              <a:spcBef>
                <a:spcPts val="423"/>
              </a:spcBef>
              <a:spcAft>
                <a:spcPts val="423"/>
              </a:spcAft>
              <a:defRPr/>
            </a:pPr>
            <a:endParaRPr lang="en-GB" sz="1900" dirty="0">
              <a:solidFill>
                <a:srgbClr val="404040"/>
              </a:solidFill>
              <a:latin typeface="Arial" panose="020B0604020202020204" pitchFamily="34" charset="0"/>
              <a:ea typeface="Calibri" panose="020F0502020204030204" pitchFamily="34" charset="0"/>
              <a:cs typeface="Times New Roman" panose="02020603050405020304" pitchFamily="18" charset="0"/>
            </a:endParaRPr>
          </a:p>
          <a:p>
            <a:pPr algn="just" defTabSz="966155">
              <a:lnSpc>
                <a:spcPct val="115000"/>
              </a:lnSpc>
              <a:spcBef>
                <a:spcPts val="423"/>
              </a:spcBef>
              <a:spcAft>
                <a:spcPts val="423"/>
              </a:spcAft>
              <a:defRPr/>
            </a:pPr>
            <a:endParaRPr lang="en-GB" sz="1900"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endParaRPr lang="en-GB" sz="1300" dirty="0"/>
          </a:p>
          <a:p>
            <a:endParaRPr lang="en-GB" sz="1300" dirty="0"/>
          </a:p>
          <a:p>
            <a:endParaRPr lang="en-GB" sz="1300" dirty="0"/>
          </a:p>
          <a:p>
            <a:pPr>
              <a:spcAft>
                <a:spcPts val="634"/>
              </a:spcAft>
            </a:pPr>
            <a:endParaRPr lang="en-GB" sz="1900" dirty="0">
              <a:latin typeface="Arial" panose="020B060402020202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23</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defTabSz="966155">
              <a:lnSpc>
                <a:spcPct val="115000"/>
              </a:lnSpc>
              <a:spcBef>
                <a:spcPts val="423"/>
              </a:spcBef>
              <a:spcAft>
                <a:spcPts val="423"/>
              </a:spcAft>
              <a:defRPr/>
            </a:pPr>
            <a:r>
              <a:rPr lang="en-GB" kern="1200" dirty="0">
                <a:solidFill>
                  <a:schemeClr val="tx1"/>
                </a:solidFill>
                <a:effectLst/>
                <a:ea typeface="+mn-ea"/>
                <a:cs typeface="+mn-cs"/>
              </a:rPr>
              <a:t>Check that students have identified</a:t>
            </a:r>
            <a:r>
              <a:rPr lang="en-GB" kern="1200" baseline="0" dirty="0">
                <a:solidFill>
                  <a:schemeClr val="tx1"/>
                </a:solidFill>
                <a:effectLst/>
                <a:ea typeface="+mn-ea"/>
                <a:cs typeface="+mn-cs"/>
              </a:rPr>
              <a:t> an angle that is 125</a:t>
            </a:r>
            <a:r>
              <a:rPr lang="en-GB" kern="1200" dirty="0">
                <a:solidFill>
                  <a:schemeClr val="tx1"/>
                </a:solidFill>
                <a:effectLst/>
                <a:ea typeface="+mn-ea"/>
                <a:cs typeface="+mn-cs"/>
                <a:sym typeface="Symbol"/>
              </a:rPr>
              <a:t> and that their reasonin</a:t>
            </a:r>
            <a:r>
              <a:rPr lang="en-GB" kern="1200" baseline="0" dirty="0">
                <a:solidFill>
                  <a:schemeClr val="tx1"/>
                </a:solidFill>
                <a:effectLst/>
                <a:ea typeface="+mn-ea"/>
                <a:cs typeface="+mn-cs"/>
                <a:sym typeface="Symbol"/>
              </a:rPr>
              <a:t>g is correct</a:t>
            </a:r>
            <a:r>
              <a:rPr lang="en-GB" kern="1200" dirty="0">
                <a:solidFill>
                  <a:schemeClr val="tx1"/>
                </a:solidFill>
                <a:effectLst/>
                <a:ea typeface="+mn-ea"/>
                <a:cs typeface="+mn-cs"/>
                <a:sym typeface="Symbol"/>
              </a:rPr>
              <a:t>. They could have selected </a:t>
            </a:r>
            <a:r>
              <a:rPr lang="en-GB" i="1" kern="1200" dirty="0">
                <a:solidFill>
                  <a:schemeClr val="tx1"/>
                </a:solidFill>
                <a:effectLst/>
                <a:ea typeface="+mn-ea"/>
                <a:cs typeface="+mn-cs"/>
                <a:sym typeface="Symbol"/>
              </a:rPr>
              <a:t>b </a:t>
            </a:r>
            <a:r>
              <a:rPr lang="en-GB" kern="1200" dirty="0">
                <a:solidFill>
                  <a:schemeClr val="tx1"/>
                </a:solidFill>
                <a:effectLst/>
                <a:ea typeface="+mn-ea"/>
                <a:cs typeface="+mn-cs"/>
                <a:sym typeface="Symbol"/>
              </a:rPr>
              <a:t>or</a:t>
            </a:r>
            <a:r>
              <a:rPr lang="en-GB" i="1" kern="1200" dirty="0">
                <a:solidFill>
                  <a:schemeClr val="tx1"/>
                </a:solidFill>
                <a:effectLst/>
                <a:ea typeface="+mn-ea"/>
                <a:cs typeface="+mn-cs"/>
                <a:sym typeface="Symbol"/>
              </a:rPr>
              <a:t> d</a:t>
            </a:r>
            <a:r>
              <a:rPr lang="en-GB" kern="1200" dirty="0">
                <a:solidFill>
                  <a:schemeClr val="tx1"/>
                </a:solidFill>
                <a:effectLst/>
                <a:ea typeface="+mn-ea"/>
                <a:cs typeface="+mn-cs"/>
                <a:sym typeface="Symbol"/>
              </a:rPr>
              <a:t>. You</a:t>
            </a:r>
            <a:r>
              <a:rPr lang="en-GB" kern="1200" baseline="0" dirty="0">
                <a:solidFill>
                  <a:schemeClr val="tx1"/>
                </a:solidFill>
                <a:effectLst/>
                <a:ea typeface="+mn-ea"/>
                <a:cs typeface="+mn-cs"/>
                <a:sym typeface="Symbol"/>
              </a:rPr>
              <a:t> may want to ask them to colour in all the angles that are equal to 125</a:t>
            </a:r>
            <a:r>
              <a:rPr lang="en-GB" kern="1200" dirty="0">
                <a:solidFill>
                  <a:schemeClr val="tx1"/>
                </a:solidFill>
                <a:effectLst/>
                <a:ea typeface="+mn-ea"/>
                <a:cs typeface="+mn-cs"/>
                <a:sym typeface="Symbol"/>
              </a:rPr>
              <a:t>. </a:t>
            </a:r>
          </a:p>
          <a:p>
            <a:pPr algn="just" defTabSz="966155">
              <a:lnSpc>
                <a:spcPct val="115000"/>
              </a:lnSpc>
              <a:spcBef>
                <a:spcPts val="423"/>
              </a:spcBef>
              <a:spcAft>
                <a:spcPts val="423"/>
              </a:spcAft>
              <a:defRPr/>
            </a:pPr>
            <a:r>
              <a:rPr lang="en-GB" kern="1200" dirty="0">
                <a:solidFill>
                  <a:schemeClr val="tx1"/>
                </a:solidFill>
                <a:effectLst/>
                <a:ea typeface="+mn-ea"/>
                <a:cs typeface="+mn-cs"/>
              </a:rPr>
              <a:t>When answering part (ii), students may use the fact that angles around a point add</a:t>
            </a:r>
            <a:r>
              <a:rPr lang="en-GB" kern="1200" baseline="0" dirty="0">
                <a:solidFill>
                  <a:schemeClr val="tx1"/>
                </a:solidFill>
                <a:effectLst/>
                <a:ea typeface="+mn-ea"/>
                <a:cs typeface="+mn-cs"/>
              </a:rPr>
              <a:t> up</a:t>
            </a:r>
            <a:r>
              <a:rPr lang="en-GB" kern="1200" dirty="0">
                <a:solidFill>
                  <a:schemeClr val="tx1"/>
                </a:solidFill>
                <a:effectLst/>
                <a:ea typeface="+mn-ea"/>
                <a:cs typeface="+mn-cs"/>
              </a:rPr>
              <a:t> to 360</a:t>
            </a:r>
            <a:r>
              <a:rPr lang="en-GB" kern="1200" dirty="0">
                <a:solidFill>
                  <a:schemeClr val="tx1"/>
                </a:solidFill>
                <a:effectLst/>
                <a:ea typeface="+mn-ea"/>
                <a:cs typeface="+mn-cs"/>
                <a:sym typeface="Symbol"/>
              </a:rPr>
              <a:t></a:t>
            </a:r>
            <a:r>
              <a:rPr lang="en-GB" kern="1200" dirty="0">
                <a:solidFill>
                  <a:schemeClr val="tx1"/>
                </a:solidFill>
                <a:effectLst/>
                <a:ea typeface="+mn-ea"/>
                <a:cs typeface="+mn-cs"/>
              </a:rPr>
              <a:t> (360</a:t>
            </a:r>
            <a:r>
              <a:rPr lang="en-GB" kern="1200" dirty="0">
                <a:solidFill>
                  <a:schemeClr val="tx1"/>
                </a:solidFill>
                <a:effectLst/>
                <a:ea typeface="+mn-ea"/>
                <a:cs typeface="+mn-cs"/>
                <a:sym typeface="Symbol"/>
              </a:rPr>
              <a:t></a:t>
            </a:r>
            <a:r>
              <a:rPr lang="en-GB" kern="1200" dirty="0">
                <a:solidFill>
                  <a:schemeClr val="tx1"/>
                </a:solidFill>
                <a:effectLst/>
                <a:ea typeface="+mn-ea"/>
                <a:cs typeface="+mn-cs"/>
              </a:rPr>
              <a:t> – 125</a:t>
            </a:r>
            <a:r>
              <a:rPr lang="en-GB" kern="1200" dirty="0">
                <a:solidFill>
                  <a:schemeClr val="tx1"/>
                </a:solidFill>
                <a:effectLst/>
                <a:ea typeface="+mn-ea"/>
                <a:cs typeface="+mn-cs"/>
                <a:sym typeface="Symbol"/>
              </a:rPr>
              <a:t></a:t>
            </a:r>
            <a:r>
              <a:rPr lang="en-GB" kern="1200" dirty="0">
                <a:solidFill>
                  <a:schemeClr val="tx1"/>
                </a:solidFill>
                <a:effectLst/>
                <a:ea typeface="+mn-ea"/>
                <a:cs typeface="+mn-cs"/>
              </a:rPr>
              <a:t> = 235</a:t>
            </a:r>
            <a:r>
              <a:rPr lang="en-GB" kern="1200" dirty="0">
                <a:solidFill>
                  <a:schemeClr val="tx1"/>
                </a:solidFill>
                <a:effectLst/>
                <a:ea typeface="+mn-ea"/>
                <a:cs typeface="+mn-cs"/>
                <a:sym typeface="Symbol"/>
              </a:rPr>
              <a:t></a:t>
            </a:r>
            <a:r>
              <a:rPr lang="en-GB" kern="1200" dirty="0">
                <a:solidFill>
                  <a:schemeClr val="tx1"/>
                </a:solidFill>
                <a:effectLst/>
                <a:ea typeface="+mn-ea"/>
                <a:cs typeface="+mn-cs"/>
              </a:rPr>
              <a:t>). Encourage students to identify the values of angles </a:t>
            </a:r>
            <a:r>
              <a:rPr lang="en-GB" i="1" kern="1200" dirty="0">
                <a:solidFill>
                  <a:schemeClr val="tx1"/>
                </a:solidFill>
                <a:effectLst/>
                <a:ea typeface="+mn-ea"/>
                <a:cs typeface="+mn-cs"/>
              </a:rPr>
              <a:t>a</a:t>
            </a:r>
            <a:r>
              <a:rPr lang="en-GB" kern="1200" dirty="0">
                <a:solidFill>
                  <a:schemeClr val="tx1"/>
                </a:solidFill>
                <a:effectLst/>
                <a:ea typeface="+mn-ea"/>
                <a:cs typeface="+mn-cs"/>
              </a:rPr>
              <a:t>, </a:t>
            </a:r>
            <a:r>
              <a:rPr lang="en-GB" i="1" kern="1200" dirty="0">
                <a:solidFill>
                  <a:schemeClr val="tx1"/>
                </a:solidFill>
                <a:effectLst/>
                <a:ea typeface="+mn-ea"/>
                <a:cs typeface="+mn-cs"/>
              </a:rPr>
              <a:t>b</a:t>
            </a:r>
            <a:r>
              <a:rPr lang="en-GB" kern="1200" dirty="0">
                <a:solidFill>
                  <a:schemeClr val="tx1"/>
                </a:solidFill>
                <a:effectLst/>
                <a:ea typeface="+mn-ea"/>
                <a:cs typeface="+mn-cs"/>
              </a:rPr>
              <a:t> and </a:t>
            </a:r>
            <a:r>
              <a:rPr lang="en-GB" i="1" kern="1200" dirty="0">
                <a:solidFill>
                  <a:schemeClr val="tx1"/>
                </a:solidFill>
                <a:effectLst/>
                <a:ea typeface="+mn-ea"/>
                <a:cs typeface="+mn-cs"/>
              </a:rPr>
              <a:t>c</a:t>
            </a:r>
            <a:r>
              <a:rPr lang="en-GB" kern="1200" dirty="0">
                <a:solidFill>
                  <a:schemeClr val="tx1"/>
                </a:solidFill>
                <a:effectLst/>
                <a:ea typeface="+mn-ea"/>
                <a:cs typeface="+mn-cs"/>
              </a:rPr>
              <a:t> using the properties of angles on parallel lines as well,</a:t>
            </a:r>
            <a:r>
              <a:rPr lang="en-GB" kern="1200" baseline="0" dirty="0">
                <a:solidFill>
                  <a:schemeClr val="tx1"/>
                </a:solidFill>
                <a:effectLst/>
                <a:ea typeface="+mn-ea"/>
                <a:cs typeface="+mn-cs"/>
              </a:rPr>
              <a:t> </a:t>
            </a:r>
            <a:r>
              <a:rPr lang="en-GB" kern="1200" dirty="0">
                <a:solidFill>
                  <a:schemeClr val="tx1"/>
                </a:solidFill>
                <a:effectLst/>
                <a:ea typeface="+mn-ea"/>
                <a:cs typeface="+mn-cs"/>
              </a:rPr>
              <a:t>to show that </a:t>
            </a:r>
            <a:r>
              <a:rPr lang="en-GB" i="1" kern="1200" dirty="0">
                <a:solidFill>
                  <a:schemeClr val="tx1"/>
                </a:solidFill>
                <a:effectLst/>
                <a:ea typeface="+mn-ea"/>
                <a:cs typeface="+mn-cs"/>
              </a:rPr>
              <a:t>a</a:t>
            </a:r>
            <a:r>
              <a:rPr lang="en-GB" kern="1200" dirty="0">
                <a:solidFill>
                  <a:schemeClr val="tx1"/>
                </a:solidFill>
                <a:effectLst/>
                <a:ea typeface="+mn-ea"/>
                <a:cs typeface="+mn-cs"/>
              </a:rPr>
              <a:t> + </a:t>
            </a:r>
            <a:r>
              <a:rPr lang="en-GB" i="1" kern="1200" dirty="0">
                <a:solidFill>
                  <a:schemeClr val="tx1"/>
                </a:solidFill>
                <a:effectLst/>
                <a:ea typeface="+mn-ea"/>
                <a:cs typeface="+mn-cs"/>
              </a:rPr>
              <a:t>b</a:t>
            </a:r>
            <a:r>
              <a:rPr lang="en-GB" kern="1200" dirty="0">
                <a:solidFill>
                  <a:schemeClr val="tx1"/>
                </a:solidFill>
                <a:effectLst/>
                <a:ea typeface="+mn-ea"/>
                <a:cs typeface="+mn-cs"/>
              </a:rPr>
              <a:t> + </a:t>
            </a:r>
            <a:r>
              <a:rPr lang="en-GB" i="1" kern="1200" dirty="0">
                <a:solidFill>
                  <a:schemeClr val="tx1"/>
                </a:solidFill>
                <a:effectLst/>
                <a:ea typeface="+mn-ea"/>
                <a:cs typeface="+mn-cs"/>
              </a:rPr>
              <a:t>c</a:t>
            </a:r>
            <a:r>
              <a:rPr lang="en-GB" kern="1200" dirty="0">
                <a:solidFill>
                  <a:schemeClr val="tx1"/>
                </a:solidFill>
                <a:effectLst/>
                <a:ea typeface="+mn-ea"/>
                <a:cs typeface="+mn-cs"/>
              </a:rPr>
              <a:t> = 235</a:t>
            </a:r>
            <a:r>
              <a:rPr lang="en-GB" kern="1200" dirty="0">
                <a:solidFill>
                  <a:schemeClr val="tx1"/>
                </a:solidFill>
                <a:effectLst/>
                <a:ea typeface="+mn-ea"/>
                <a:cs typeface="+mn-cs"/>
                <a:sym typeface="Symbol"/>
              </a:rPr>
              <a:t></a:t>
            </a:r>
            <a:r>
              <a:rPr lang="en-GB" kern="1200" dirty="0">
                <a:solidFill>
                  <a:schemeClr val="tx1"/>
                </a:solidFill>
                <a:effectLst/>
                <a:ea typeface="+mn-ea"/>
                <a:cs typeface="+mn-cs"/>
              </a:rPr>
              <a:t>.</a:t>
            </a:r>
            <a:endParaRPr lang="en-GB" dirty="0">
              <a:solidFill>
                <a:srgbClr val="404040"/>
              </a:solidFill>
              <a:effectLst/>
              <a:ea typeface="Calibri" panose="020F0502020204030204" pitchFamily="34" charset="0"/>
              <a:cs typeface="Times New Roman" panose="02020603050405020304" pitchFamily="18" charset="0"/>
            </a:endParaRPr>
          </a:p>
          <a:p>
            <a:pPr algn="just" defTabSz="966155">
              <a:lnSpc>
                <a:spcPct val="115000"/>
              </a:lnSpc>
              <a:spcBef>
                <a:spcPts val="423"/>
              </a:spcBef>
              <a:spcAft>
                <a:spcPts val="423"/>
              </a:spcAft>
              <a:defRPr/>
            </a:pPr>
            <a:endParaRPr lang="en-GB" sz="1900" dirty="0">
              <a:solidFill>
                <a:srgbClr val="404040"/>
              </a:solidFill>
              <a:latin typeface="Arial" panose="020B0604020202020204" pitchFamily="34" charset="0"/>
              <a:ea typeface="Calibri" panose="020F0502020204030204" pitchFamily="34" charset="0"/>
              <a:cs typeface="Times New Roman" panose="02020603050405020304" pitchFamily="18" charset="0"/>
            </a:endParaRPr>
          </a:p>
          <a:p>
            <a:pPr algn="just" defTabSz="966155">
              <a:lnSpc>
                <a:spcPct val="115000"/>
              </a:lnSpc>
              <a:spcBef>
                <a:spcPts val="423"/>
              </a:spcBef>
              <a:spcAft>
                <a:spcPts val="423"/>
              </a:spcAft>
              <a:defRPr/>
            </a:pPr>
            <a:endParaRPr lang="en-GB" sz="1900"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endParaRPr lang="en-GB" sz="1300" dirty="0"/>
          </a:p>
          <a:p>
            <a:endParaRPr lang="en-GB" sz="1300" dirty="0"/>
          </a:p>
          <a:p>
            <a:endParaRPr lang="en-GB" sz="1300" dirty="0"/>
          </a:p>
          <a:p>
            <a:pPr>
              <a:spcAft>
                <a:spcPts val="634"/>
              </a:spcAft>
            </a:pPr>
            <a:endParaRPr lang="en-GB" sz="1900" dirty="0">
              <a:latin typeface="Arial" panose="020B060402020202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24</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155">
              <a:spcAft>
                <a:spcPts val="634"/>
              </a:spcAft>
              <a:defRPr/>
            </a:pPr>
            <a:r>
              <a:rPr lang="en-GB" sz="1800" dirty="0">
                <a:effectLst/>
                <a:latin typeface="Arial" panose="020B0604020202020204" pitchFamily="34" charset="0"/>
                <a:ea typeface="Calibri" panose="020F0502020204030204" pitchFamily="34" charset="0"/>
              </a:rPr>
              <a:t>Check that students recognise how the two sides of the triangle with equal length relate to the two equal angles. It is important that students explain why Mary is wrong and do not just state the correct size of angle </a:t>
            </a:r>
            <a:r>
              <a:rPr lang="en-GB" sz="1800" i="1" dirty="0">
                <a:effectLst/>
                <a:latin typeface="Times New Roman"/>
                <a:ea typeface="Calibri" panose="020F0502020204030204" pitchFamily="34" charset="0"/>
                <a:cs typeface="Times New Roman"/>
              </a:rPr>
              <a:t>x</a:t>
            </a:r>
            <a:r>
              <a:rPr lang="en-GB" sz="1800" dirty="0">
                <a:effectLst/>
                <a:latin typeface="Arial" panose="020B0604020202020204" pitchFamily="34" charset="0"/>
                <a:ea typeface="Calibri" panose="020F0502020204030204" pitchFamily="34" charset="0"/>
              </a:rPr>
              <a:t>. (54°).</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25</a:t>
            </a:fld>
            <a:endParaRPr lang="en-US"/>
          </a:p>
        </p:txBody>
      </p:sp>
    </p:spTree>
    <p:extLst>
      <p:ext uri="{BB962C8B-B14F-4D97-AF65-F5344CB8AC3E}">
        <p14:creationId xmlns:p14="http://schemas.microsoft.com/office/powerpoint/2010/main" val="27188651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155">
              <a:spcAft>
                <a:spcPts val="634"/>
              </a:spcAft>
              <a:defRPr/>
            </a:pPr>
            <a:r>
              <a:rPr lang="en-GB" sz="1300" dirty="0"/>
              <a:t>Establish that William’s reason for angle </a:t>
            </a:r>
            <a:r>
              <a:rPr lang="en-GB" sz="1300" i="1" dirty="0"/>
              <a:t>EGH</a:t>
            </a:r>
            <a:r>
              <a:rPr lang="en-GB" sz="1300" dirty="0"/>
              <a:t> = 57° is wrong, as he has confused corresponding and alternate angles. </a:t>
            </a:r>
          </a:p>
          <a:p>
            <a:pPr defTabSz="966155">
              <a:spcAft>
                <a:spcPts val="634"/>
              </a:spcAft>
              <a:defRPr/>
            </a:pPr>
            <a:endParaRPr lang="en-GB" sz="1300" dirty="0"/>
          </a:p>
          <a:p>
            <a:pPr defTabSz="966155">
              <a:spcAft>
                <a:spcPts val="634"/>
              </a:spcAft>
              <a:defRPr/>
            </a:pPr>
            <a:endParaRPr lang="en-GB" sz="1300" dirty="0"/>
          </a:p>
          <a:p>
            <a:pPr>
              <a:spcAft>
                <a:spcPts val="634"/>
              </a:spcAft>
            </a:pPr>
            <a:endParaRPr lang="en-GB" sz="1900" dirty="0">
              <a:latin typeface="Arial" panose="020B060402020202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26</a:t>
            </a:fld>
            <a:endParaRPr lang="en-US"/>
          </a:p>
        </p:txBody>
      </p:sp>
    </p:spTree>
    <p:extLst>
      <p:ext uri="{BB962C8B-B14F-4D97-AF65-F5344CB8AC3E}">
        <p14:creationId xmlns:p14="http://schemas.microsoft.com/office/powerpoint/2010/main" val="27188651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27</a:t>
            </a:fld>
            <a:endParaRPr lang="en-US"/>
          </a:p>
        </p:txBody>
      </p:sp>
    </p:spTree>
    <p:extLst>
      <p:ext uri="{BB962C8B-B14F-4D97-AF65-F5344CB8AC3E}">
        <p14:creationId xmlns:p14="http://schemas.microsoft.com/office/powerpoint/2010/main" val="25606140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28</a:t>
            </a:fld>
            <a:endParaRPr lang="en-US"/>
          </a:p>
        </p:txBody>
      </p:sp>
    </p:spTree>
    <p:extLst>
      <p:ext uri="{BB962C8B-B14F-4D97-AF65-F5344CB8AC3E}">
        <p14:creationId xmlns:p14="http://schemas.microsoft.com/office/powerpoint/2010/main" val="14158418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When discussing the properties of angles in triangles, ask students when the three angles in a triangle would be equal. Establish that an equilateral triangle has three equal sides and three equal angles that are each 60°, while an isosceles triangle has two sides of equal length and two equal angles. </a:t>
            </a:r>
          </a:p>
          <a:p>
            <a:pPr>
              <a:spcAft>
                <a:spcPts val="600"/>
              </a:spcAft>
            </a:pPr>
            <a:endParaRPr lang="en-SG" sz="1800" dirty="0">
              <a:effectLst/>
              <a:latin typeface="Arial" panose="020B0604020202020204" pitchFamily="34" charset="0"/>
              <a:ea typeface="Calibri" panose="020F0502020204030204" pitchFamily="34" charset="0"/>
            </a:endParaRPr>
          </a:p>
          <a:p>
            <a:pPr>
              <a:spcAft>
                <a:spcPts val="600"/>
              </a:spcAft>
            </a:pPr>
            <a:r>
              <a:rPr lang="en-GB" sz="1800" dirty="0">
                <a:effectLst/>
                <a:latin typeface="Arial" panose="020B0604020202020204" pitchFamily="34" charset="0"/>
                <a:ea typeface="Calibri" panose="020F0502020204030204" pitchFamily="34" charset="0"/>
              </a:rPr>
              <a:t>You may want to ask students what other types of triangles they know (e.g. right angled and scalene triangles) and establish their properties. Emphasise that regardless of the type of triangle, the angles always add up to 180°.</a:t>
            </a:r>
            <a:endParaRPr lang="en-SG" sz="1800" dirty="0">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3186364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Check students’ understanding of what ‘parallel’ means and check that they know that arrows are used to denote parallel lines. Establish that when the lines are parallel, corresponding angles are equal. This slide is designed to emphasise the mathematical structure of parallel lines on a transversal: essentially, the second line can be thought of as a copy of the first. Ask students what else we know about the angles if the lines are parallel. They may mention alternate angles and/or co-interior angles, for example</a:t>
            </a:r>
            <a:r>
              <a:rPr lang="en-US" sz="1800" dirty="0">
                <a:effectLst/>
                <a:latin typeface="Arial" panose="020B0604020202020204" pitchFamily="34" charset="0"/>
                <a:ea typeface="Calibri" panose="020F0502020204030204" pitchFamily="34" charset="0"/>
              </a:rPr>
              <a:t>.</a:t>
            </a:r>
            <a:endParaRPr lang="en-GB" sz="1800" dirty="0">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1936921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Emphasise that alternate angles and corresponding angles are equal only when the lines are parallel. If the angles are not equal, we know that the lines are not parallel. </a:t>
            </a:r>
          </a:p>
          <a:p>
            <a:pPr>
              <a:spcAft>
                <a:spcPts val="600"/>
              </a:spcAft>
            </a:pPr>
            <a:endParaRPr lang="en-SG" sz="1800" dirty="0">
              <a:effectLst/>
              <a:latin typeface="Arial" panose="020B0604020202020204" pitchFamily="34" charset="0"/>
              <a:ea typeface="Calibri" panose="020F0502020204030204" pitchFamily="34" charset="0"/>
            </a:endParaRPr>
          </a:p>
          <a:p>
            <a:pPr>
              <a:spcAft>
                <a:spcPts val="600"/>
              </a:spcAft>
            </a:pPr>
            <a:r>
              <a:rPr lang="en-GB" sz="1800" dirty="0">
                <a:effectLst/>
                <a:latin typeface="Arial" panose="020B0604020202020204" pitchFamily="34" charset="0"/>
                <a:ea typeface="Calibri" panose="020F0502020204030204" pitchFamily="34" charset="0"/>
              </a:rPr>
              <a:t>Contrast alternate and corresponding angles with co-interior angles, which add up to 180° only when the lines are parallel. </a:t>
            </a:r>
            <a:endParaRPr lang="en-SG" sz="1800" dirty="0">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3186364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Before bringing the discussion to a close, check students’ understanding of what ‘perpendicular’ means. Remind students of the way that a 90° angle is represented and highlight the importance of not assuming that two lines are perpendicular just because the angle looks like a 90° angle</a:t>
            </a:r>
            <a:r>
              <a:rPr lang="en-US" baseline="0" dirty="0"/>
              <a:t>.</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6921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Remind students of the angle properties that have been discussed and give them the opportunity to add to their poster, if they haven’t already</a:t>
            </a:r>
            <a:r>
              <a:rPr lang="en-US" baseline="0" dirty="0"/>
              <a:t> </a:t>
            </a:r>
            <a:r>
              <a:rPr lang="en-US" dirty="0"/>
              <a:t>done so during the discussion.</a:t>
            </a:r>
            <a:r>
              <a:rPr lang="en-US" baseline="0" dirty="0"/>
              <a:t> You may like to draw some labelled diagrams of angles on parallel lines on the board for students to copy onto their posters, to refer to later in the lesson.</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1936921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200"/>
              </a:spcBef>
              <a:spcAft>
                <a:spcPts val="300"/>
              </a:spcAft>
            </a:pPr>
            <a:r>
              <a:rPr lang="en-GB" sz="1300" dirty="0"/>
              <a:t>Tell students that Petra wants to know whether angles </a:t>
            </a:r>
            <a:r>
              <a:rPr lang="en-GB" sz="1300" b="1" i="1" dirty="0"/>
              <a:t>d</a:t>
            </a:r>
            <a:r>
              <a:rPr lang="en-GB" sz="1300" dirty="0"/>
              <a:t> and </a:t>
            </a:r>
            <a:r>
              <a:rPr lang="en-GB" sz="1300" b="1" i="1" dirty="0"/>
              <a:t>e</a:t>
            </a:r>
            <a:r>
              <a:rPr lang="en-GB" sz="1300" dirty="0"/>
              <a:t> are equal. </a:t>
            </a:r>
          </a:p>
          <a:p>
            <a:pPr>
              <a:spcBef>
                <a:spcPts val="1200"/>
              </a:spcBef>
              <a:spcAft>
                <a:spcPts val="300"/>
              </a:spcAft>
            </a:pPr>
            <a:endParaRPr lang="en-GB" sz="1300" b="0" dirty="0">
              <a:effectLst/>
              <a:latin typeface="Arial" panose="020B0604020202020204" pitchFamily="34" charset="0"/>
              <a:ea typeface="Yu Gothic Light" panose="020B0300000000000000" pitchFamily="34" charset="-128"/>
              <a:cs typeface="Times New Roman" panose="02020603050405020304" pitchFamily="18" charset="0"/>
            </a:endParaRPr>
          </a:p>
          <a:p>
            <a:pPr>
              <a:spcAft>
                <a:spcPts val="600"/>
              </a:spcAft>
            </a:pPr>
            <a:r>
              <a:rPr lang="en-GB" sz="1800" dirty="0">
                <a:effectLst/>
                <a:latin typeface="Arial" panose="020B0604020202020204" pitchFamily="34" charset="0"/>
                <a:ea typeface="Calibri" panose="020F0502020204030204" pitchFamily="34" charset="0"/>
              </a:rPr>
              <a:t>Ask students what we need to know to determine whether</a:t>
            </a:r>
            <a:r>
              <a:rPr lang="en-GB" sz="1800" b="1" dirty="0">
                <a:effectLst/>
                <a:latin typeface="Arial" panose="020B0604020202020204" pitchFamily="34" charset="0"/>
                <a:ea typeface="Calibri" panose="020F0502020204030204" pitchFamily="34" charset="0"/>
              </a:rPr>
              <a:t> </a:t>
            </a:r>
            <a:r>
              <a:rPr lang="en-GB" sz="1800" dirty="0">
                <a:effectLst/>
                <a:latin typeface="Arial" panose="020B0604020202020204" pitchFamily="34" charset="0"/>
                <a:ea typeface="Calibri" panose="020F0502020204030204" pitchFamily="34" charset="0"/>
              </a:rPr>
              <a:t>these angles are equal. </a:t>
            </a:r>
          </a:p>
          <a:p>
            <a:pPr>
              <a:spcAft>
                <a:spcPts val="600"/>
              </a:spcAft>
            </a:pPr>
            <a:endParaRPr lang="en-SG" sz="1800" dirty="0">
              <a:effectLst/>
              <a:latin typeface="Arial" panose="020B0604020202020204" pitchFamily="34" charset="0"/>
              <a:ea typeface="Calibri" panose="020F0502020204030204" pitchFamily="34" charset="0"/>
            </a:endParaRPr>
          </a:p>
          <a:p>
            <a:pPr>
              <a:spcAft>
                <a:spcPts val="600"/>
              </a:spcAft>
            </a:pPr>
            <a:r>
              <a:rPr lang="en-GB" sz="1800" dirty="0">
                <a:effectLst/>
                <a:latin typeface="Arial" panose="020B0604020202020204" pitchFamily="34" charset="0"/>
                <a:ea typeface="Calibri" panose="020F0502020204030204" pitchFamily="34" charset="0"/>
              </a:rPr>
              <a:t>Establish that angles </a:t>
            </a:r>
            <a:r>
              <a:rPr lang="en-GB" sz="1800" b="1" i="1" dirty="0">
                <a:effectLst/>
                <a:latin typeface="Arial" panose="020B0604020202020204" pitchFamily="34" charset="0"/>
                <a:ea typeface="Calibri" panose="020F0502020204030204" pitchFamily="34" charset="0"/>
              </a:rPr>
              <a:t>d</a:t>
            </a:r>
            <a:r>
              <a:rPr lang="en-GB" sz="1800" dirty="0">
                <a:effectLst/>
                <a:latin typeface="Arial" panose="020B0604020202020204" pitchFamily="34" charset="0"/>
                <a:ea typeface="Calibri" panose="020F0502020204030204" pitchFamily="34" charset="0"/>
              </a:rPr>
              <a:t> and </a:t>
            </a:r>
            <a:r>
              <a:rPr lang="en-GB" sz="1800" b="1" i="1" dirty="0">
                <a:effectLst/>
                <a:latin typeface="Arial" panose="020B0604020202020204" pitchFamily="34" charset="0"/>
                <a:ea typeface="Calibri" panose="020F0502020204030204" pitchFamily="34" charset="0"/>
              </a:rPr>
              <a:t>e</a:t>
            </a:r>
            <a:r>
              <a:rPr lang="en-GB" sz="1800" dirty="0">
                <a:effectLst/>
                <a:latin typeface="Arial" panose="020B0604020202020204" pitchFamily="34" charset="0"/>
                <a:ea typeface="Calibri" panose="020F0502020204030204" pitchFamily="34" charset="0"/>
              </a:rPr>
              <a:t> are alternate angles and that if the lines are parallel, alternate</a:t>
            </a:r>
            <a:r>
              <a:rPr lang="en-GB" sz="1800" b="1" dirty="0">
                <a:effectLst/>
                <a:latin typeface="Arial" panose="020B0604020202020204" pitchFamily="34" charset="0"/>
                <a:ea typeface="Calibri" panose="020F0502020204030204" pitchFamily="34" charset="0"/>
              </a:rPr>
              <a:t> </a:t>
            </a:r>
            <a:r>
              <a:rPr lang="en-GB" sz="1800" dirty="0">
                <a:effectLst/>
                <a:latin typeface="Arial" panose="020B0604020202020204" pitchFamily="34" charset="0"/>
                <a:ea typeface="Calibri" panose="020F0502020204030204" pitchFamily="34" charset="0"/>
              </a:rPr>
              <a:t>angles will be equal. If they know that the lines are parallel, they can conclude that angles </a:t>
            </a:r>
            <a:r>
              <a:rPr lang="en-GB" sz="1800" b="1" i="1" dirty="0">
                <a:effectLst/>
                <a:latin typeface="Arial" panose="020B0604020202020204" pitchFamily="34" charset="0"/>
                <a:ea typeface="Calibri" panose="020F0502020204030204" pitchFamily="34" charset="0"/>
              </a:rPr>
              <a:t>d</a:t>
            </a:r>
            <a:r>
              <a:rPr lang="en-GB" sz="1800" dirty="0">
                <a:effectLst/>
                <a:latin typeface="Arial" panose="020B0604020202020204" pitchFamily="34" charset="0"/>
                <a:ea typeface="Calibri" panose="020F0502020204030204" pitchFamily="34" charset="0"/>
              </a:rPr>
              <a:t> and </a:t>
            </a:r>
            <a:r>
              <a:rPr lang="en-GB" sz="1800" b="1" i="1" dirty="0">
                <a:effectLst/>
                <a:latin typeface="Arial" panose="020B0604020202020204" pitchFamily="34" charset="0"/>
                <a:ea typeface="Calibri" panose="020F0502020204030204" pitchFamily="34" charset="0"/>
              </a:rPr>
              <a:t>e</a:t>
            </a:r>
            <a:r>
              <a:rPr lang="en-GB" sz="1800" dirty="0">
                <a:effectLst/>
                <a:latin typeface="Arial" panose="020B0604020202020204" pitchFamily="34" charset="0"/>
                <a:ea typeface="Calibri" panose="020F0502020204030204" pitchFamily="34" charset="0"/>
              </a:rPr>
              <a:t> are equal. If they know that the lines are not parallel, they can conclude that angles </a:t>
            </a:r>
            <a:r>
              <a:rPr lang="en-GB" sz="1800" b="1" i="1" dirty="0">
                <a:effectLst/>
                <a:latin typeface="Arial" panose="020B0604020202020204" pitchFamily="34" charset="0"/>
                <a:ea typeface="Calibri" panose="020F0502020204030204" pitchFamily="34" charset="0"/>
              </a:rPr>
              <a:t>d</a:t>
            </a:r>
            <a:r>
              <a:rPr lang="en-GB" sz="1800" dirty="0">
                <a:effectLst/>
                <a:latin typeface="Arial" panose="020B0604020202020204" pitchFamily="34" charset="0"/>
                <a:ea typeface="Calibri" panose="020F0502020204030204" pitchFamily="34" charset="0"/>
              </a:rPr>
              <a:t> and </a:t>
            </a:r>
            <a:r>
              <a:rPr lang="en-GB" sz="1800" b="1" i="1" dirty="0">
                <a:effectLst/>
                <a:latin typeface="Arial" panose="020B0604020202020204" pitchFamily="34" charset="0"/>
                <a:ea typeface="Calibri" panose="020F0502020204030204" pitchFamily="34" charset="0"/>
              </a:rPr>
              <a:t>e</a:t>
            </a:r>
            <a:r>
              <a:rPr lang="en-GB" sz="1800" dirty="0">
                <a:effectLst/>
                <a:latin typeface="Arial" panose="020B0604020202020204" pitchFamily="34" charset="0"/>
                <a:ea typeface="Calibri" panose="020F0502020204030204" pitchFamily="34" charset="0"/>
              </a:rPr>
              <a:t> are not equal.</a:t>
            </a:r>
            <a:endParaRPr lang="en-SG" sz="1800" dirty="0">
              <a:effectLst/>
              <a:latin typeface="Arial" panose="020B0604020202020204" pitchFamily="34" charset="0"/>
              <a:ea typeface="Calibri" panose="020F0502020204030204" pitchFamily="34" charset="0"/>
            </a:endParaRPr>
          </a:p>
          <a:p>
            <a:endParaRPr lang="en-GB" sz="1300" dirty="0"/>
          </a:p>
          <a:p>
            <a:endParaRPr lang="en-GB" sz="1300" dirty="0"/>
          </a:p>
          <a:p>
            <a:pPr defTabSz="966155">
              <a:defRPr/>
            </a:pPr>
            <a:endParaRPr lang="en-GB" sz="1300" dirty="0"/>
          </a:p>
          <a:p>
            <a:endParaRPr lang="en-GB" sz="1900" b="1" dirty="0">
              <a:solidFill>
                <a:srgbClr val="404040"/>
              </a:solidFill>
              <a:latin typeface="Arial" panose="020B0604020202020204" pitchFamily="34" charset="0"/>
              <a:ea typeface="Calibri" panose="020F0502020204030204" pitchFamily="34" charset="0"/>
              <a:cs typeface="Times New Roman" panose="02020603050405020304" pitchFamily="18" charset="0"/>
            </a:endParaRPr>
          </a:p>
          <a:p>
            <a:pPr defTabSz="966155">
              <a:defRPr/>
            </a:pPr>
            <a:endParaRPr lang="en-GB" sz="1900" b="1" dirty="0">
              <a:solidFill>
                <a:srgbClr val="404040"/>
              </a:solidFill>
              <a:latin typeface="Arial" panose="020B0604020202020204" pitchFamily="34" charset="0"/>
              <a:ea typeface="Calibri" panose="020F0502020204030204" pitchFamily="34" charset="0"/>
              <a:cs typeface="Times New Roman" panose="02020603050405020304" pitchFamily="18" charset="0"/>
            </a:endParaRPr>
          </a:p>
          <a:p>
            <a:pPr defTabSz="966155">
              <a:defRPr/>
            </a:pPr>
            <a:endParaRPr lang="en-GB" sz="1900"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defTabSz="966155">
              <a:defRPr/>
            </a:pPr>
            <a:endParaRPr lang="en-GB" sz="1300" dirty="0"/>
          </a:p>
          <a:p>
            <a:endParaRPr lang="en-GB" sz="1300" dirty="0"/>
          </a:p>
          <a:p>
            <a:endParaRPr lang="en-GB" sz="1300" dirty="0">
              <a:solidFill>
                <a:schemeClr val="accent1"/>
              </a:solidFill>
            </a:endParaRPr>
          </a:p>
          <a:p>
            <a:endParaRPr lang="en-GB" sz="1300" dirty="0">
              <a:solidFill>
                <a:schemeClr val="accent1"/>
              </a:solidFill>
            </a:endParaRPr>
          </a:p>
          <a:p>
            <a:endParaRPr lang="en-GB" sz="1300" dirty="0">
              <a:solidFill>
                <a:schemeClr val="accent1"/>
              </a:solidFill>
            </a:endParaRPr>
          </a:p>
          <a:p>
            <a:endParaRPr lang="en-GB" sz="1300" dirty="0">
              <a:solidFill>
                <a:schemeClr val="accent1"/>
              </a:solidFill>
            </a:endParaRPr>
          </a:p>
          <a:p>
            <a:endParaRPr lang="en-GB" sz="1300" dirty="0">
              <a:solidFill>
                <a:schemeClr val="accent1"/>
              </a:solidFill>
            </a:endParaRPr>
          </a:p>
          <a:p>
            <a:endParaRPr lang="en-GB" sz="1300" dirty="0">
              <a:solidFill>
                <a:schemeClr val="accent1"/>
              </a:solidFill>
            </a:endParaRPr>
          </a:p>
          <a:p>
            <a:endParaRPr lang="en-GB" sz="1300" dirty="0"/>
          </a:p>
          <a:p>
            <a:endParaRPr lang="de-DE" sz="1300" dirty="0"/>
          </a:p>
          <a:p>
            <a:endParaRPr lang="en-GB" sz="1300" dirty="0"/>
          </a:p>
          <a:p>
            <a:endParaRPr lang="en-GB" sz="1300" i="1" dirty="0"/>
          </a:p>
        </p:txBody>
      </p:sp>
      <p:sp>
        <p:nvSpPr>
          <p:cNvPr id="4" name="Slide Number Placeholder 3"/>
          <p:cNvSpPr>
            <a:spLocks noGrp="1"/>
          </p:cNvSpPr>
          <p:nvPr>
            <p:ph type="sldNum" sz="quarter" idx="10"/>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3186364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kern="1200" dirty="0">
                <a:solidFill>
                  <a:schemeClr val="tx1"/>
                </a:solidFill>
                <a:effectLst/>
                <a:latin typeface="+mn-lt"/>
                <a:ea typeface="+mn-ea"/>
                <a:cs typeface="+mn-cs"/>
              </a:rPr>
              <a:t>Tell students that </a:t>
            </a:r>
            <a:r>
              <a:rPr lang="en-GB" sz="1800" kern="1200" dirty="0" err="1">
                <a:solidFill>
                  <a:schemeClr val="tx1"/>
                </a:solidFill>
                <a:effectLst/>
                <a:latin typeface="+mn-lt"/>
                <a:ea typeface="+mn-ea"/>
                <a:cs typeface="+mn-cs"/>
              </a:rPr>
              <a:t>Raheela</a:t>
            </a:r>
            <a:r>
              <a:rPr lang="en-GB" sz="1800" kern="1200" dirty="0">
                <a:solidFill>
                  <a:schemeClr val="tx1"/>
                </a:solidFill>
                <a:effectLst/>
                <a:latin typeface="+mn-lt"/>
                <a:ea typeface="+mn-ea"/>
                <a:cs typeface="+mn-cs"/>
              </a:rPr>
              <a:t> wants to know whether lines A</a:t>
            </a:r>
            <a:r>
              <a:rPr lang="en-GB" sz="1800" kern="1200" baseline="-25000" dirty="0">
                <a:solidFill>
                  <a:schemeClr val="tx1"/>
                </a:solidFill>
                <a:effectLst/>
                <a:latin typeface="+mn-lt"/>
                <a:ea typeface="+mn-ea"/>
                <a:cs typeface="+mn-cs"/>
              </a:rPr>
              <a:t>1 </a:t>
            </a:r>
            <a:r>
              <a:rPr lang="en-GB" sz="1800" kern="1200" dirty="0">
                <a:solidFill>
                  <a:schemeClr val="tx1"/>
                </a:solidFill>
                <a:effectLst/>
                <a:latin typeface="+mn-lt"/>
                <a:ea typeface="+mn-ea"/>
                <a:cs typeface="+mn-cs"/>
              </a:rPr>
              <a:t>and A</a:t>
            </a:r>
            <a:r>
              <a:rPr lang="en-GB" sz="1800" kern="1200" baseline="-25000" dirty="0">
                <a:solidFill>
                  <a:schemeClr val="tx1"/>
                </a:solidFill>
                <a:effectLst/>
                <a:latin typeface="+mn-lt"/>
                <a:ea typeface="+mn-ea"/>
                <a:cs typeface="+mn-cs"/>
              </a:rPr>
              <a:t>2</a:t>
            </a:r>
            <a:r>
              <a:rPr lang="en-GB" sz="1800" kern="1200" dirty="0">
                <a:solidFill>
                  <a:schemeClr val="tx1"/>
                </a:solidFill>
                <a:effectLst/>
                <a:latin typeface="+mn-lt"/>
                <a:ea typeface="+mn-ea"/>
                <a:cs typeface="+mn-cs"/>
              </a:rPr>
              <a:t> are parallel. </a:t>
            </a:r>
          </a:p>
          <a:p>
            <a:pPr>
              <a:spcAft>
                <a:spcPts val="600"/>
              </a:spcAft>
            </a:pPr>
            <a:r>
              <a:rPr lang="en-GB" sz="1800" dirty="0">
                <a:effectLst/>
                <a:latin typeface="Arial" panose="020B0604020202020204" pitchFamily="34" charset="0"/>
                <a:ea typeface="Calibri" panose="020F0502020204030204" pitchFamily="34" charset="0"/>
              </a:rPr>
              <a:t>Ask students what we need to know to be able to determine whether or not</a:t>
            </a:r>
            <a:r>
              <a:rPr lang="en-GB" sz="1800" baseline="0" dirty="0">
                <a:effectLst/>
                <a:latin typeface="Arial" panose="020B0604020202020204" pitchFamily="34" charset="0"/>
                <a:ea typeface="Calibri" panose="020F0502020204030204" pitchFamily="34" charset="0"/>
              </a:rPr>
              <a:t> </a:t>
            </a:r>
            <a:r>
              <a:rPr lang="en-GB" sz="1800" dirty="0">
                <a:effectLst/>
                <a:latin typeface="Arial" panose="020B0604020202020204" pitchFamily="34" charset="0"/>
                <a:ea typeface="Calibri" panose="020F0502020204030204" pitchFamily="34" charset="0"/>
              </a:rPr>
              <a:t>the lines are parallel. Discuss different possible approaches using either corresponding angles or co-interior angles. Check that students recognise that if we know that corresponding angles </a:t>
            </a:r>
            <a:r>
              <a:rPr lang="en-GB" sz="1800" b="1" i="1" dirty="0">
                <a:effectLst/>
                <a:latin typeface="Arial" panose="020B0604020202020204" pitchFamily="34" charset="0"/>
                <a:ea typeface="Calibri" panose="020F0502020204030204" pitchFamily="34" charset="0"/>
              </a:rPr>
              <a:t>f</a:t>
            </a:r>
            <a:r>
              <a:rPr lang="en-GB" sz="1800" dirty="0">
                <a:effectLst/>
                <a:latin typeface="Arial" panose="020B0604020202020204" pitchFamily="34" charset="0"/>
                <a:ea typeface="Calibri" panose="020F0502020204030204" pitchFamily="34" charset="0"/>
              </a:rPr>
              <a:t> and </a:t>
            </a:r>
            <a:r>
              <a:rPr lang="en-GB" sz="1800" b="1" i="1" dirty="0">
                <a:effectLst/>
                <a:latin typeface="Arial" panose="020B0604020202020204" pitchFamily="34" charset="0"/>
                <a:ea typeface="Calibri" panose="020F0502020204030204" pitchFamily="34" charset="0"/>
              </a:rPr>
              <a:t>h</a:t>
            </a:r>
            <a:r>
              <a:rPr lang="en-GB" sz="1800" dirty="0">
                <a:effectLst/>
                <a:latin typeface="Arial" panose="020B0604020202020204" pitchFamily="34" charset="0"/>
                <a:ea typeface="Calibri" panose="020F0502020204030204" pitchFamily="34" charset="0"/>
              </a:rPr>
              <a:t> are equal, they we can conclude that lines A</a:t>
            </a:r>
            <a:r>
              <a:rPr lang="en-GB" sz="1800" baseline="-25000" dirty="0">
                <a:effectLst/>
                <a:latin typeface="Arial" panose="020B0604020202020204" pitchFamily="34" charset="0"/>
                <a:ea typeface="Calibri" panose="020F0502020204030204" pitchFamily="34" charset="0"/>
              </a:rPr>
              <a:t>1 </a:t>
            </a:r>
            <a:r>
              <a:rPr lang="en-GB" sz="1800" dirty="0">
                <a:effectLst/>
                <a:latin typeface="Arial" panose="020B0604020202020204" pitchFamily="34" charset="0"/>
                <a:ea typeface="Calibri" panose="020F0502020204030204" pitchFamily="34" charset="0"/>
              </a:rPr>
              <a:t>and A</a:t>
            </a:r>
            <a:r>
              <a:rPr lang="en-GB" sz="1800" baseline="-25000" dirty="0">
                <a:effectLst/>
                <a:latin typeface="Arial" panose="020B0604020202020204" pitchFamily="34" charset="0"/>
                <a:ea typeface="Calibri" panose="020F0502020204030204" pitchFamily="34" charset="0"/>
              </a:rPr>
              <a:t>2</a:t>
            </a:r>
            <a:r>
              <a:rPr lang="en-GB" sz="1800" dirty="0">
                <a:effectLst/>
                <a:latin typeface="Arial" panose="020B0604020202020204" pitchFamily="34" charset="0"/>
                <a:ea typeface="Calibri" panose="020F0502020204030204" pitchFamily="34" charset="0"/>
              </a:rPr>
              <a:t> are parallel. Alternatively, if we know that corresponding angles </a:t>
            </a:r>
            <a:r>
              <a:rPr lang="en-GB" sz="1800" b="1" i="1" dirty="0">
                <a:effectLst/>
                <a:latin typeface="Arial" panose="020B0604020202020204" pitchFamily="34" charset="0"/>
                <a:ea typeface="Calibri" panose="020F0502020204030204" pitchFamily="34" charset="0"/>
              </a:rPr>
              <a:t>g </a:t>
            </a:r>
            <a:r>
              <a:rPr lang="en-GB" sz="1800" dirty="0">
                <a:effectLst/>
                <a:latin typeface="Arial" panose="020B0604020202020204" pitchFamily="34" charset="0"/>
                <a:ea typeface="Calibri" panose="020F0502020204030204" pitchFamily="34" charset="0"/>
              </a:rPr>
              <a:t>and </a:t>
            </a:r>
            <a:r>
              <a:rPr lang="en-GB" sz="1800" b="1" i="1" dirty="0">
                <a:effectLst/>
                <a:latin typeface="Arial" panose="020B0604020202020204" pitchFamily="34" charset="0"/>
                <a:ea typeface="Calibri" panose="020F0502020204030204" pitchFamily="34" charset="0"/>
              </a:rPr>
              <a:t>k</a:t>
            </a:r>
            <a:r>
              <a:rPr lang="en-GB" sz="1800" dirty="0">
                <a:effectLst/>
                <a:latin typeface="Arial" panose="020B0604020202020204" pitchFamily="34" charset="0"/>
                <a:ea typeface="Calibri" panose="020F0502020204030204" pitchFamily="34" charset="0"/>
              </a:rPr>
              <a:t> are equal, then we can also conclude that lines A</a:t>
            </a:r>
            <a:r>
              <a:rPr lang="en-GB" sz="1800" baseline="-25000" dirty="0">
                <a:effectLst/>
                <a:latin typeface="Arial" panose="020B0604020202020204" pitchFamily="34" charset="0"/>
                <a:ea typeface="Calibri" panose="020F0502020204030204" pitchFamily="34" charset="0"/>
              </a:rPr>
              <a:t>1 </a:t>
            </a:r>
            <a:r>
              <a:rPr lang="en-GB" sz="1800" dirty="0">
                <a:effectLst/>
                <a:latin typeface="Arial" panose="020B0604020202020204" pitchFamily="34" charset="0"/>
                <a:ea typeface="Calibri" panose="020F0502020204030204" pitchFamily="34" charset="0"/>
              </a:rPr>
              <a:t>and A</a:t>
            </a:r>
            <a:r>
              <a:rPr lang="en-GB" sz="1800" baseline="-25000" dirty="0">
                <a:effectLst/>
                <a:latin typeface="Arial" panose="020B0604020202020204" pitchFamily="34" charset="0"/>
                <a:ea typeface="Calibri" panose="020F0502020204030204" pitchFamily="34" charset="0"/>
              </a:rPr>
              <a:t>2</a:t>
            </a:r>
            <a:r>
              <a:rPr lang="en-GB" sz="1800" dirty="0">
                <a:effectLst/>
                <a:latin typeface="Arial" panose="020B0604020202020204" pitchFamily="34" charset="0"/>
                <a:ea typeface="Calibri" panose="020F0502020204030204" pitchFamily="34" charset="0"/>
              </a:rPr>
              <a:t> are parallel. Highlight that if we know that angle </a:t>
            </a:r>
            <a:r>
              <a:rPr lang="en-GB" sz="1800" b="1" i="1" dirty="0">
                <a:effectLst/>
                <a:latin typeface="Arial" panose="020B0604020202020204" pitchFamily="34" charset="0"/>
                <a:ea typeface="Calibri" panose="020F0502020204030204" pitchFamily="34" charset="0"/>
              </a:rPr>
              <a:t>f</a:t>
            </a:r>
            <a:r>
              <a:rPr lang="en-GB" sz="1800" dirty="0">
                <a:effectLst/>
                <a:latin typeface="Arial" panose="020B0604020202020204" pitchFamily="34" charset="0"/>
                <a:ea typeface="Calibri" panose="020F0502020204030204" pitchFamily="34" charset="0"/>
              </a:rPr>
              <a:t> is</a:t>
            </a:r>
            <a:r>
              <a:rPr lang="en-GB" sz="1800" baseline="0" dirty="0">
                <a:effectLst/>
                <a:latin typeface="Arial" panose="020B0604020202020204" pitchFamily="34" charset="0"/>
                <a:ea typeface="Calibri" panose="020F0502020204030204" pitchFamily="34" charset="0"/>
              </a:rPr>
              <a:t> equal to</a:t>
            </a:r>
            <a:r>
              <a:rPr lang="en-GB" sz="1800" dirty="0">
                <a:effectLst/>
                <a:latin typeface="Arial" panose="020B0604020202020204" pitchFamily="34" charset="0"/>
                <a:ea typeface="Calibri" panose="020F0502020204030204" pitchFamily="34" charset="0"/>
              </a:rPr>
              <a:t> angle </a:t>
            </a:r>
            <a:r>
              <a:rPr lang="en-GB" sz="1800" b="1" i="1" dirty="0">
                <a:effectLst/>
                <a:latin typeface="Arial" panose="020B0604020202020204" pitchFamily="34" charset="0"/>
                <a:ea typeface="Calibri" panose="020F0502020204030204" pitchFamily="34" charset="0"/>
              </a:rPr>
              <a:t>h</a:t>
            </a:r>
            <a:r>
              <a:rPr lang="en-GB" sz="1800" dirty="0">
                <a:effectLst/>
                <a:latin typeface="Arial" panose="020B0604020202020204" pitchFamily="34" charset="0"/>
                <a:ea typeface="Calibri" panose="020F0502020204030204" pitchFamily="34" charset="0"/>
              </a:rPr>
              <a:t> then we also know that angle </a:t>
            </a:r>
            <a:r>
              <a:rPr lang="en-GB" sz="1800" b="1" i="1" dirty="0">
                <a:effectLst/>
                <a:latin typeface="Arial" panose="020B0604020202020204" pitchFamily="34" charset="0"/>
                <a:ea typeface="Calibri" panose="020F0502020204030204" pitchFamily="34" charset="0"/>
              </a:rPr>
              <a:t>g</a:t>
            </a:r>
            <a:r>
              <a:rPr lang="en-GB" sz="1800" dirty="0">
                <a:effectLst/>
                <a:latin typeface="Arial" panose="020B0604020202020204" pitchFamily="34" charset="0"/>
                <a:ea typeface="Calibri" panose="020F0502020204030204" pitchFamily="34" charset="0"/>
              </a:rPr>
              <a:t> is</a:t>
            </a:r>
            <a:r>
              <a:rPr lang="en-GB" sz="1800" baseline="0" dirty="0">
                <a:effectLst/>
                <a:latin typeface="Arial" panose="020B0604020202020204" pitchFamily="34" charset="0"/>
                <a:ea typeface="Calibri" panose="020F0502020204030204" pitchFamily="34" charset="0"/>
              </a:rPr>
              <a:t> equal to</a:t>
            </a:r>
            <a:r>
              <a:rPr lang="en-GB" sz="1800" dirty="0">
                <a:effectLst/>
                <a:latin typeface="Arial" panose="020B0604020202020204" pitchFamily="34" charset="0"/>
                <a:ea typeface="Calibri" panose="020F0502020204030204" pitchFamily="34" charset="0"/>
              </a:rPr>
              <a:t> angle </a:t>
            </a:r>
            <a:r>
              <a:rPr lang="en-GB" sz="1800" b="1" i="1" dirty="0">
                <a:effectLst/>
                <a:latin typeface="Arial" panose="020B0604020202020204" pitchFamily="34" charset="0"/>
                <a:ea typeface="Calibri" panose="020F0502020204030204" pitchFamily="34" charset="0"/>
              </a:rPr>
              <a:t>k</a:t>
            </a:r>
            <a:r>
              <a:rPr lang="en-GB" sz="1800" dirty="0">
                <a:effectLst/>
                <a:latin typeface="Arial" panose="020B0604020202020204" pitchFamily="34" charset="0"/>
                <a:ea typeface="Calibri" panose="020F0502020204030204" pitchFamily="34" charset="0"/>
              </a:rPr>
              <a:t> . </a:t>
            </a:r>
          </a:p>
          <a:p>
            <a:pPr>
              <a:spcAft>
                <a:spcPts val="600"/>
              </a:spcAft>
            </a:pPr>
            <a:r>
              <a:rPr lang="en-GB" sz="1800" dirty="0">
                <a:effectLst/>
                <a:latin typeface="Arial" panose="020B0604020202020204" pitchFamily="34" charset="0"/>
                <a:ea typeface="Calibri" panose="020F0502020204030204" pitchFamily="34" charset="0"/>
              </a:rPr>
              <a:t>Another approach is to work with co-interior angles instead. If we know</a:t>
            </a:r>
            <a:r>
              <a:rPr lang="en-GB" sz="1800" baseline="0" dirty="0">
                <a:effectLst/>
                <a:latin typeface="Arial" panose="020B0604020202020204" pitchFamily="34" charset="0"/>
                <a:ea typeface="Calibri" panose="020F0502020204030204" pitchFamily="34" charset="0"/>
              </a:rPr>
              <a:t> </a:t>
            </a:r>
            <a:r>
              <a:rPr lang="en-GB" sz="1800" b="1" i="1" dirty="0">
                <a:effectLst/>
                <a:latin typeface="Arial" panose="020B0604020202020204" pitchFamily="34" charset="0"/>
                <a:ea typeface="Calibri" panose="020F0502020204030204" pitchFamily="34" charset="0"/>
              </a:rPr>
              <a:t>g </a:t>
            </a:r>
            <a:r>
              <a:rPr lang="en-GB" sz="1800" dirty="0">
                <a:effectLst/>
                <a:latin typeface="Arial" panose="020B0604020202020204" pitchFamily="34" charset="0"/>
                <a:ea typeface="Calibri" panose="020F0502020204030204" pitchFamily="34" charset="0"/>
              </a:rPr>
              <a:t>+ </a:t>
            </a:r>
            <a:r>
              <a:rPr lang="en-GB" sz="1800" b="1" i="1" dirty="0">
                <a:effectLst/>
                <a:latin typeface="Arial" panose="020B0604020202020204" pitchFamily="34" charset="0"/>
                <a:ea typeface="Calibri" panose="020F0502020204030204" pitchFamily="34" charset="0"/>
              </a:rPr>
              <a:t>h </a:t>
            </a:r>
            <a:r>
              <a:rPr lang="en-GB" sz="1800" dirty="0">
                <a:effectLst/>
                <a:latin typeface="Arial" panose="020B0604020202020204" pitchFamily="34" charset="0"/>
                <a:ea typeface="Calibri" panose="020F0502020204030204" pitchFamily="34" charset="0"/>
              </a:rPr>
              <a:t> = 180˚, we</a:t>
            </a:r>
            <a:r>
              <a:rPr lang="en-GB" sz="1800" baseline="0" dirty="0">
                <a:effectLst/>
                <a:latin typeface="Arial" panose="020B0604020202020204" pitchFamily="34" charset="0"/>
                <a:ea typeface="Calibri" panose="020F0502020204030204" pitchFamily="34" charset="0"/>
              </a:rPr>
              <a:t> </a:t>
            </a:r>
            <a:r>
              <a:rPr lang="en-GB" sz="1800" dirty="0">
                <a:effectLst/>
                <a:latin typeface="Arial" panose="020B0604020202020204" pitchFamily="34" charset="0"/>
                <a:ea typeface="Calibri" panose="020F0502020204030204" pitchFamily="34" charset="0"/>
              </a:rPr>
              <a:t>can conclude that lines A</a:t>
            </a:r>
            <a:r>
              <a:rPr lang="en-GB" sz="1800" baseline="-25000" dirty="0">
                <a:effectLst/>
                <a:latin typeface="Arial" panose="020B0604020202020204" pitchFamily="34" charset="0"/>
                <a:ea typeface="Calibri" panose="020F0502020204030204" pitchFamily="34" charset="0"/>
              </a:rPr>
              <a:t>1 </a:t>
            </a:r>
            <a:r>
              <a:rPr lang="en-GB" sz="1800" dirty="0">
                <a:effectLst/>
                <a:latin typeface="Arial" panose="020B0604020202020204" pitchFamily="34" charset="0"/>
                <a:ea typeface="Calibri" panose="020F0502020204030204" pitchFamily="34" charset="0"/>
              </a:rPr>
              <a:t>and A</a:t>
            </a:r>
            <a:r>
              <a:rPr lang="en-GB" sz="1800" baseline="-25000" dirty="0">
                <a:effectLst/>
                <a:latin typeface="Arial" panose="020B0604020202020204" pitchFamily="34" charset="0"/>
                <a:ea typeface="Calibri" panose="020F0502020204030204" pitchFamily="34" charset="0"/>
              </a:rPr>
              <a:t>2</a:t>
            </a:r>
            <a:r>
              <a:rPr lang="en-GB" sz="1800" dirty="0">
                <a:effectLst/>
                <a:latin typeface="Arial" panose="020B0604020202020204" pitchFamily="34" charset="0"/>
                <a:ea typeface="Calibri" panose="020F0502020204030204" pitchFamily="34" charset="0"/>
              </a:rPr>
              <a:t> are parallel</a:t>
            </a:r>
            <a:r>
              <a:rPr lang="en-GB" sz="2000" dirty="0">
                <a:effectLst/>
                <a:latin typeface="Arial" panose="020B0604020202020204" pitchFamily="34" charset="0"/>
                <a:ea typeface="Calibri" panose="020F0502020204030204" pitchFamily="34" charset="0"/>
              </a:rPr>
              <a:t>.</a:t>
            </a:r>
            <a:endParaRPr lang="en-GB" sz="1300" dirty="0"/>
          </a:p>
          <a:p>
            <a:endParaRPr lang="en-GB" sz="1300" dirty="0"/>
          </a:p>
          <a:p>
            <a:pPr defTabSz="966155">
              <a:defRPr/>
            </a:pPr>
            <a:endParaRPr lang="en-GB" sz="1300" dirty="0"/>
          </a:p>
          <a:p>
            <a:endParaRPr lang="en-GB" sz="1900" b="1" dirty="0">
              <a:solidFill>
                <a:srgbClr val="404040"/>
              </a:solidFill>
              <a:latin typeface="Arial" panose="020B0604020202020204" pitchFamily="34" charset="0"/>
              <a:ea typeface="Calibri" panose="020F0502020204030204" pitchFamily="34" charset="0"/>
              <a:cs typeface="Times New Roman" panose="02020603050405020304" pitchFamily="18" charset="0"/>
            </a:endParaRPr>
          </a:p>
          <a:p>
            <a:pPr defTabSz="966155">
              <a:defRPr/>
            </a:pPr>
            <a:endParaRPr lang="en-GB" sz="1900" b="1" dirty="0">
              <a:solidFill>
                <a:srgbClr val="404040"/>
              </a:solidFill>
              <a:latin typeface="Arial" panose="020B0604020202020204" pitchFamily="34" charset="0"/>
              <a:ea typeface="Calibri" panose="020F0502020204030204" pitchFamily="34" charset="0"/>
              <a:cs typeface="Times New Roman" panose="02020603050405020304" pitchFamily="18" charset="0"/>
            </a:endParaRPr>
          </a:p>
          <a:p>
            <a:pPr defTabSz="966155">
              <a:defRPr/>
            </a:pPr>
            <a:endParaRPr lang="en-GB" sz="1900"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pPr defTabSz="966155">
              <a:defRPr/>
            </a:pPr>
            <a:endParaRPr lang="en-GB" sz="1300" dirty="0"/>
          </a:p>
          <a:p>
            <a:endParaRPr lang="en-GB" sz="1300" dirty="0"/>
          </a:p>
          <a:p>
            <a:endParaRPr lang="en-GB" sz="1300" dirty="0">
              <a:solidFill>
                <a:schemeClr val="accent1"/>
              </a:solidFill>
            </a:endParaRPr>
          </a:p>
          <a:p>
            <a:endParaRPr lang="en-GB" sz="1300" dirty="0">
              <a:solidFill>
                <a:schemeClr val="accent1"/>
              </a:solidFill>
            </a:endParaRPr>
          </a:p>
          <a:p>
            <a:endParaRPr lang="en-GB" sz="1300" dirty="0">
              <a:solidFill>
                <a:schemeClr val="accent1"/>
              </a:solidFill>
            </a:endParaRPr>
          </a:p>
          <a:p>
            <a:endParaRPr lang="en-GB" sz="1300" dirty="0">
              <a:solidFill>
                <a:schemeClr val="accent1"/>
              </a:solidFill>
            </a:endParaRPr>
          </a:p>
          <a:p>
            <a:endParaRPr lang="en-GB" sz="1300" dirty="0">
              <a:solidFill>
                <a:schemeClr val="accent1"/>
              </a:solidFill>
            </a:endParaRPr>
          </a:p>
          <a:p>
            <a:endParaRPr lang="en-GB" sz="1300" dirty="0">
              <a:solidFill>
                <a:schemeClr val="accent1"/>
              </a:solidFill>
            </a:endParaRPr>
          </a:p>
          <a:p>
            <a:endParaRPr lang="en-GB" sz="1300" dirty="0"/>
          </a:p>
          <a:p>
            <a:endParaRPr lang="de-DE" sz="1300" dirty="0"/>
          </a:p>
          <a:p>
            <a:endParaRPr lang="en-GB" sz="1300" dirty="0"/>
          </a:p>
          <a:p>
            <a:endParaRPr lang="en-GB" sz="1300" i="1" dirty="0"/>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3186364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3/29/2023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3/29/2023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3/29/2023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3/29/2023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3/29/2023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3/29/2023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3/29/2023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3/29/2023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3/29/2023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3/29/2023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3/29/2023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3/29/2023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3/29/2023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3/29/2023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3/29/2023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3/29/2023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3/29/2023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3/29/2023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3/29/2023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3/29/2023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3/29/2023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3/29/2023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3/29/2023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3/29/2023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2.png"/><Relationship Id="rId7" Type="http://schemas.openxmlformats.org/officeDocument/2006/relationships/image" Target="../media/image16.jpeg"/><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svg"/></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7"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3.xml"/><Relationship Id="rId6" Type="http://schemas.openxmlformats.org/officeDocument/2006/relationships/image" Target="../media/image8.jpeg"/><Relationship Id="rId5" Type="http://schemas.openxmlformats.org/officeDocument/2006/relationships/image" Target="../media/image21.jpeg"/><Relationship Id="rId4" Type="http://schemas.openxmlformats.org/officeDocument/2006/relationships/image" Target="../media/image20.jpeg"/></Relationships>
</file>

<file path=ppt/slides/_rels/slide1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4.xml"/><Relationship Id="rId1" Type="http://schemas.openxmlformats.org/officeDocument/2006/relationships/slideLayout" Target="../slideLayouts/slideLayout13.xml"/><Relationship Id="rId5" Type="http://schemas.openxmlformats.org/officeDocument/2006/relationships/image" Target="../media/image24.jpeg"/><Relationship Id="rId4" Type="http://schemas.openxmlformats.org/officeDocument/2006/relationships/image" Target="../media/image23.jpe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3.xml"/><Relationship Id="rId5" Type="http://schemas.openxmlformats.org/officeDocument/2006/relationships/image" Target="../media/image25.png"/><Relationship Id="rId4" Type="http://schemas.openxmlformats.org/officeDocument/2006/relationships/image" Target="../media/image13.svg"/></Relationships>
</file>

<file path=ppt/slides/_rels/slide16.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27.emf"/></Relationships>
</file>

<file path=ppt/slides/_rels/slide17.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image" Target="../media/image29.emf"/></Relationships>
</file>

<file path=ppt/slides/_rels/slide18.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image" Target="../media/image31.emf"/></Relationships>
</file>

<file path=ppt/slides/_rels/slide19.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image" Target="../media/image33.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22.xml"/><Relationship Id="rId1" Type="http://schemas.openxmlformats.org/officeDocument/2006/relationships/slideLayout" Target="../slideLayouts/slideLayout13.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35.png"/></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13.xml"/><Relationship Id="rId5" Type="http://schemas.openxmlformats.org/officeDocument/2006/relationships/image" Target="../media/image36.jpeg"/><Relationship Id="rId4" Type="http://schemas.openxmlformats.org/officeDocument/2006/relationships/image" Target="../media/image13.svg"/></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4.xml"/><Relationship Id="rId1" Type="http://schemas.openxmlformats.org/officeDocument/2006/relationships/slideLayout" Target="../slideLayouts/slideLayout13.xml"/><Relationship Id="rId5" Type="http://schemas.openxmlformats.org/officeDocument/2006/relationships/image" Target="../media/image37.jpeg"/><Relationship Id="rId4" Type="http://schemas.openxmlformats.org/officeDocument/2006/relationships/image" Target="../media/image13.svg"/></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5.xml"/><Relationship Id="rId1" Type="http://schemas.openxmlformats.org/officeDocument/2006/relationships/slideLayout" Target="../slideLayouts/slideLayout13.xml"/><Relationship Id="rId5" Type="http://schemas.openxmlformats.org/officeDocument/2006/relationships/image" Target="../media/image38.jpeg"/><Relationship Id="rId4" Type="http://schemas.openxmlformats.org/officeDocument/2006/relationships/image" Target="../media/image13.svg"/></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6.xml"/><Relationship Id="rId1" Type="http://schemas.openxmlformats.org/officeDocument/2006/relationships/slideLayout" Target="../slideLayouts/slideLayout13.xml"/><Relationship Id="rId5" Type="http://schemas.openxmlformats.org/officeDocument/2006/relationships/image" Target="../media/image39.jpeg"/><Relationship Id="rId4" Type="http://schemas.openxmlformats.org/officeDocument/2006/relationships/image" Target="../media/image13.sv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3.xml"/><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7"/>
            <a:ext cx="9144000" cy="1420290"/>
          </a:xfrm>
          <a:solidFill>
            <a:srgbClr val="BE0064"/>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10: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Geometric reasoning</a:t>
            </a:r>
            <a:endParaRPr lang="en-GB" sz="4000"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01436"/>
            <a:ext cx="9144000" cy="2356377"/>
          </a:xfrm>
          <a:ln w="38100">
            <a:solidFill>
              <a:srgbClr val="BE0064"/>
            </a:solidFill>
          </a:ln>
        </p:spPr>
        <p:txBody>
          <a:bodyPr>
            <a:normAutofit fontScale="25000" lnSpcReduction="20000"/>
          </a:bodyPr>
          <a:lstStyle/>
          <a:p>
            <a:pPr algn="l">
              <a:lnSpc>
                <a:spcPts val="3100"/>
              </a:lnSpc>
              <a:spcBef>
                <a:spcPts val="600"/>
              </a:spcBef>
              <a:spcAft>
                <a:spcPts val="600"/>
              </a:spcAft>
            </a:pPr>
            <a:r>
              <a:rPr lang="en-GB" sz="9600" b="1" dirty="0">
                <a:solidFill>
                  <a:srgbClr val="BE0064"/>
                </a:solidFill>
                <a:latin typeface="Arial" panose="020B0604020202020204" pitchFamily="34" charset="0"/>
                <a:cs typeface="Arial" panose="020B0604020202020204" pitchFamily="34" charset="0"/>
              </a:rPr>
              <a:t>Objectives</a:t>
            </a:r>
          </a:p>
          <a:p>
            <a:pPr marL="231775" indent="-231775" algn="l">
              <a:lnSpc>
                <a:spcPct val="100000"/>
              </a:lnSpc>
              <a:spcBef>
                <a:spcPts val="600"/>
              </a:spcBef>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Understand what it means for lines to be parallel</a:t>
            </a:r>
          </a:p>
          <a:p>
            <a:pPr marL="231775" indent="-231775" algn="l">
              <a:lnSpc>
                <a:spcPct val="100000"/>
              </a:lnSpc>
              <a:spcBef>
                <a:spcPts val="600"/>
              </a:spcBef>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Calculate missing angles</a:t>
            </a:r>
          </a:p>
          <a:p>
            <a:pPr marL="231775" indent="-231775" algn="l">
              <a:lnSpc>
                <a:spcPct val="100000"/>
              </a:lnSpc>
              <a:spcBef>
                <a:spcPts val="600"/>
              </a:spcBef>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Use angles to determine whether lines are parallel</a:t>
            </a:r>
          </a:p>
          <a:p>
            <a:pPr marL="231775" indent="-231775" algn="l">
              <a:lnSpc>
                <a:spcPct val="100000"/>
              </a:lnSpc>
              <a:spcBef>
                <a:spcPts val="600"/>
              </a:spcBef>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Develop fluency and understanding when reasoning with angles</a:t>
            </a:r>
          </a:p>
          <a:p>
            <a:pPr marL="231775" indent="-231775" algn="l">
              <a:lnSpc>
                <a:spcPct val="100000"/>
              </a:lnSpc>
              <a:spcBef>
                <a:spcPts val="600"/>
              </a:spcBef>
              <a:spcAft>
                <a:spcPts val="600"/>
              </a:spcAft>
              <a:buFont typeface="Arial" panose="020B0604020202020204" pitchFamily="34" charset="0"/>
              <a:buChar char="•"/>
            </a:pPr>
            <a:endParaRPr lang="en-GB" sz="9600" dirty="0">
              <a:latin typeface="Arial" panose="020B0604020202020204" pitchFamily="34" charset="0"/>
              <a:cs typeface="Arial" panose="020B0604020202020204" pitchFamily="34" charset="0"/>
            </a:endParaRPr>
          </a:p>
          <a:p>
            <a:pPr marL="231775" indent="-231775" algn="l">
              <a:lnSpc>
                <a:spcPct val="100000"/>
              </a:lnSpc>
              <a:spcAft>
                <a:spcPts val="600"/>
              </a:spcAft>
              <a:buFont typeface="Arial" panose="020B0604020202020204" pitchFamily="34" charset="0"/>
              <a:buChar char="•"/>
            </a:pPr>
            <a:endParaRPr lang="en-GB" sz="9600" dirty="0">
              <a:latin typeface="Arial" panose="020B0604020202020204" pitchFamily="34" charset="0"/>
              <a:cs typeface="Arial" panose="020B0604020202020204" pitchFamily="34" charset="0"/>
            </a:endParaRPr>
          </a:p>
          <a:p>
            <a:pPr algn="l"/>
            <a:endParaRPr lang="en-GB"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pic>
        <p:nvPicPr>
          <p:cNvPr id="7" name="Picture 6">
            <a:extLst>
              <a:ext uri="{FF2B5EF4-FFF2-40B4-BE49-F238E27FC236}">
                <a16:creationId xmlns:a16="http://schemas.microsoft.com/office/drawing/2014/main" id="{2DC0381F-0853-4458-B99F-FFEBB7098DE7}"/>
              </a:ext>
              <a:ext uri="{C183D7F6-B498-43B3-948B-1728B52AA6E4}">
                <adec:decorative xmlns:adec="http://schemas.microsoft.com/office/drawing/2017/decorative" val="1"/>
              </a:ext>
            </a:extLst>
          </p:cNvPr>
          <p:cNvPicPr/>
          <p:nvPr/>
        </p:nvPicPr>
        <p:blipFill>
          <a:blip r:embed="rId4" cstate="email">
            <a:extLst>
              <a:ext uri="{28A0092B-C50C-407E-A947-70E740481C1C}">
                <a14:useLocalDpi xmlns:a14="http://schemas.microsoft.com/office/drawing/2010/main"/>
              </a:ext>
            </a:extLst>
          </a:blip>
          <a:stretch>
            <a:fillRect/>
          </a:stretch>
        </p:blipFill>
        <p:spPr>
          <a:xfrm>
            <a:off x="370311" y="322595"/>
            <a:ext cx="3473556" cy="617216"/>
          </a:xfrm>
          <a:prstGeom prst="rect">
            <a:avLst/>
          </a:prstGeom>
        </p:spPr>
      </p:pic>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0"/>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8" name="Picture 7">
            <a:extLst>
              <a:ext uri="{FF2B5EF4-FFF2-40B4-BE49-F238E27FC236}">
                <a16:creationId xmlns:a16="http://schemas.microsoft.com/office/drawing/2014/main" id="{008142ED-39D2-ACDC-1993-77758BF5D107}"/>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089002" y="35584"/>
            <a:ext cx="1764613" cy="901404"/>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Angles and parallel lines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10</a:t>
            </a:fld>
            <a:endParaRPr lang="en-US" b="1" dirty="0">
              <a:solidFill>
                <a:srgbClr val="00000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1F417DE5-A25D-7078-8E9F-D24627E272E1}"/>
              </a:ext>
            </a:extLst>
          </p:cNvPr>
          <p:cNvSpPr txBox="1"/>
          <p:nvPr/>
        </p:nvSpPr>
        <p:spPr>
          <a:xfrm>
            <a:off x="3307227" y="1609063"/>
            <a:ext cx="5634275" cy="1532334"/>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US" i="0" dirty="0">
                <a:latin typeface="Arial"/>
                <a:cs typeface="Arial"/>
              </a:rPr>
              <a:t>If you want to show that lines are parallel, look for a pair of equal (or supplementary) angles.</a:t>
            </a:r>
            <a:endParaRPr lang="en-GB" sz="3200" b="1" i="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1F417DE5-A25D-7078-8E9F-D24627E272E1}"/>
              </a:ext>
            </a:extLst>
          </p:cNvPr>
          <p:cNvSpPr txBox="1"/>
          <p:nvPr/>
        </p:nvSpPr>
        <p:spPr>
          <a:xfrm>
            <a:off x="3307228" y="3732791"/>
            <a:ext cx="5634274" cy="1532334"/>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i="0" dirty="0">
                <a:latin typeface="Arial"/>
                <a:cs typeface="Arial"/>
              </a:rPr>
              <a:t>If you know lines are parallel you can work out which angles are equal (or supplementary).</a:t>
            </a:r>
            <a:endParaRPr lang="en-GB" sz="3200"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4244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What do we need to know?</a:t>
            </a:r>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44" name="Isosceles Triangle 43">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TextBox 44">
            <a:extLst>
              <a:ext uri="{FF2B5EF4-FFF2-40B4-BE49-F238E27FC236}">
                <a16:creationId xmlns:a16="http://schemas.microsoft.com/office/drawing/2014/main" id="{0F82D19D-1FB9-47B5-A87D-36C07F3B87C2}"/>
              </a:ext>
            </a:extLst>
          </p:cNvPr>
          <p:cNvSpPr txBox="1"/>
          <p:nvPr/>
        </p:nvSpPr>
        <p:spPr>
          <a:xfrm>
            <a:off x="-47451" y="135070"/>
            <a:ext cx="1337347"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TURN</a:t>
            </a:r>
          </a:p>
        </p:txBody>
      </p:sp>
      <p:grpSp>
        <p:nvGrpSpPr>
          <p:cNvPr id="19" name="Group 18">
            <a:extLst>
              <a:ext uri="{FF2B5EF4-FFF2-40B4-BE49-F238E27FC236}">
                <a16:creationId xmlns:a16="http://schemas.microsoft.com/office/drawing/2014/main" id="{F829BE98-8723-412A-A7EC-94B8C90B3E33}"/>
              </a:ext>
              <a:ext uri="{C183D7F6-B498-43B3-948B-1728B52AA6E4}">
                <adec:decorative xmlns:adec="http://schemas.microsoft.com/office/drawing/2017/decorative" val="1"/>
              </a:ext>
            </a:extLst>
          </p:cNvPr>
          <p:cNvGrpSpPr/>
          <p:nvPr/>
        </p:nvGrpSpPr>
        <p:grpSpPr>
          <a:xfrm>
            <a:off x="9495879" y="211521"/>
            <a:ext cx="2102384" cy="753403"/>
            <a:chOff x="9495879" y="211521"/>
            <a:chExt cx="2102384" cy="753403"/>
          </a:xfrm>
        </p:grpSpPr>
        <p:pic>
          <p:nvPicPr>
            <p:cNvPr id="20"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1" name="TextBox 20">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32" name="Rectangle 31">
            <a:extLst>
              <a:ext uri="{FF2B5EF4-FFF2-40B4-BE49-F238E27FC236}">
                <a16:creationId xmlns:a16="http://schemas.microsoft.com/office/drawing/2014/main" id="{5234B3BF-68DE-271A-548A-0056967C5745}"/>
              </a:ext>
              <a:ext uri="{C183D7F6-B498-43B3-948B-1728B52AA6E4}">
                <adec:decorative xmlns:adec="http://schemas.microsoft.com/office/drawing/2017/decorative" val="1"/>
              </a:ext>
            </a:extLst>
          </p:cNvPr>
          <p:cNvSpPr/>
          <p:nvPr/>
        </p:nvSpPr>
        <p:spPr>
          <a:xfrm>
            <a:off x="560505" y="1431675"/>
            <a:ext cx="5504330" cy="229978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6" name="TextBox 35">
            <a:extLst>
              <a:ext uri="{FF2B5EF4-FFF2-40B4-BE49-F238E27FC236}">
                <a16:creationId xmlns:a16="http://schemas.microsoft.com/office/drawing/2014/main" id="{148C3B14-CC33-1446-2B08-42CE53955E70}"/>
              </a:ext>
            </a:extLst>
          </p:cNvPr>
          <p:cNvSpPr txBox="1"/>
          <p:nvPr/>
        </p:nvSpPr>
        <p:spPr>
          <a:xfrm>
            <a:off x="612582" y="1498520"/>
            <a:ext cx="530252" cy="369332"/>
          </a:xfrm>
          <a:prstGeom prst="rect">
            <a:avLst/>
          </a:prstGeom>
          <a:noFill/>
        </p:spPr>
        <p:txBody>
          <a:bodyPr wrap="square" rtlCol="0">
            <a:spAutoFit/>
          </a:bodyPr>
          <a:lstStyle/>
          <a:p>
            <a:r>
              <a:rPr lang="en-GB" dirty="0">
                <a:latin typeface="Arial"/>
                <a:cs typeface="Arial"/>
              </a:rPr>
              <a:t>Q1</a:t>
            </a:r>
          </a:p>
        </p:txBody>
      </p:sp>
      <p:sp>
        <p:nvSpPr>
          <p:cNvPr id="33" name="Rounded Rectangular Callout 32">
            <a:extLst>
              <a:ext uri="{FF2B5EF4-FFF2-40B4-BE49-F238E27FC236}">
                <a16:creationId xmlns:a16="http://schemas.microsoft.com/office/drawing/2014/main" id="{6E570448-B22D-7180-5E16-3C95991D1D17}"/>
              </a:ext>
            </a:extLst>
          </p:cNvPr>
          <p:cNvSpPr/>
          <p:nvPr/>
        </p:nvSpPr>
        <p:spPr>
          <a:xfrm>
            <a:off x="1124112" y="1788073"/>
            <a:ext cx="1573216" cy="1501875"/>
          </a:xfrm>
          <a:prstGeom prst="wedgeRoundRectCallout">
            <a:avLst>
              <a:gd name="adj1" fmla="val -49474"/>
              <a:gd name="adj2" fmla="val 71038"/>
              <a:gd name="adj3" fmla="val 16667"/>
            </a:avLst>
          </a:prstGeom>
          <a:solidFill>
            <a:schemeClr val="bg1"/>
          </a:solidFill>
          <a:ln w="57150" cmpd="sng">
            <a:solidFill>
              <a:srgbClr val="BE006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i="1" dirty="0">
                <a:solidFill>
                  <a:schemeClr val="tx1"/>
                </a:solidFill>
                <a:latin typeface="Arial" panose="020B0604020202020204" pitchFamily="34" charset="0"/>
                <a:cs typeface="Arial" panose="020B0604020202020204" pitchFamily="34" charset="0"/>
              </a:rPr>
              <a:t>Are lines B</a:t>
            </a:r>
            <a:r>
              <a:rPr lang="en-GB" sz="2400" i="1" baseline="-25000" dirty="0">
                <a:solidFill>
                  <a:schemeClr val="tx1"/>
                </a:solidFill>
                <a:latin typeface="Arial" panose="020B0604020202020204" pitchFamily="34" charset="0"/>
                <a:cs typeface="Arial" panose="020B0604020202020204" pitchFamily="34" charset="0"/>
              </a:rPr>
              <a:t>1</a:t>
            </a:r>
            <a:r>
              <a:rPr lang="en-GB" sz="2400" i="1" dirty="0">
                <a:solidFill>
                  <a:schemeClr val="tx1"/>
                </a:solidFill>
                <a:latin typeface="Arial" panose="020B0604020202020204" pitchFamily="34" charset="0"/>
                <a:cs typeface="Arial" panose="020B0604020202020204" pitchFamily="34" charset="0"/>
              </a:rPr>
              <a:t> and B</a:t>
            </a:r>
            <a:r>
              <a:rPr lang="en-GB" sz="2400" i="1" baseline="-25000" dirty="0">
                <a:solidFill>
                  <a:schemeClr val="tx1"/>
                </a:solidFill>
                <a:latin typeface="Arial" panose="020B0604020202020204" pitchFamily="34" charset="0"/>
                <a:cs typeface="Arial" panose="020B0604020202020204" pitchFamily="34" charset="0"/>
              </a:rPr>
              <a:t>2</a:t>
            </a:r>
            <a:r>
              <a:rPr lang="en-GB" sz="2400" i="1" dirty="0">
                <a:solidFill>
                  <a:schemeClr val="tx1"/>
                </a:solidFill>
                <a:latin typeface="Arial" panose="020B0604020202020204" pitchFamily="34" charset="0"/>
                <a:cs typeface="Arial" panose="020B0604020202020204" pitchFamily="34" charset="0"/>
              </a:rPr>
              <a:t> parallel? </a:t>
            </a:r>
            <a:endParaRPr lang="en-GB" sz="2800" i="1" dirty="0">
              <a:solidFill>
                <a:schemeClr val="tx1"/>
              </a:solidFill>
              <a:latin typeface="Arial" panose="020B0604020202020204" pitchFamily="34" charset="0"/>
              <a:cs typeface="Arial" panose="020B0604020202020204" pitchFamily="34" charset="0"/>
            </a:endParaRPr>
          </a:p>
        </p:txBody>
      </p:sp>
      <p:pic>
        <p:nvPicPr>
          <p:cNvPr id="6" name="Picture 5" descr="Two straight lines side by side, B1 above and B2 below. A straight line crosses them with its slope increasing from left to right. The acute exterior angle between B1 and the line is labelled n. The acute interior angle between B2 and the transversal is labelled m"/>
          <p:cNvPicPr>
            <a:picLocks noChangeAspect="1"/>
          </p:cNvPicPr>
          <p:nvPr/>
        </p:nvPicPr>
        <p:blipFill>
          <a:blip r:embed="rId5" cstate="email">
            <a:extLst>
              <a:ext uri="{28A0092B-C50C-407E-A947-70E740481C1C}">
                <a14:useLocalDpi xmlns:a14="http://schemas.microsoft.com/office/drawing/2010/main"/>
              </a:ext>
            </a:extLst>
          </a:blip>
          <a:srcRect/>
          <a:stretch/>
        </p:blipFill>
        <p:spPr>
          <a:xfrm>
            <a:off x="3543306" y="1505278"/>
            <a:ext cx="1978761" cy="2117890"/>
          </a:xfrm>
          <a:prstGeom prst="rect">
            <a:avLst/>
          </a:prstGeom>
        </p:spPr>
      </p:pic>
      <p:sp>
        <p:nvSpPr>
          <p:cNvPr id="29" name="Rectangle 28">
            <a:extLst>
              <a:ext uri="{FF2B5EF4-FFF2-40B4-BE49-F238E27FC236}">
                <a16:creationId xmlns:a16="http://schemas.microsoft.com/office/drawing/2014/main" id="{7E33D27A-70AF-2029-6E86-FA2E7941A163}"/>
              </a:ext>
              <a:ext uri="{C183D7F6-B498-43B3-948B-1728B52AA6E4}">
                <adec:decorative xmlns:adec="http://schemas.microsoft.com/office/drawing/2017/decorative" val="1"/>
              </a:ext>
            </a:extLst>
          </p:cNvPr>
          <p:cNvSpPr/>
          <p:nvPr/>
        </p:nvSpPr>
        <p:spPr>
          <a:xfrm>
            <a:off x="560505" y="3848058"/>
            <a:ext cx="5504330" cy="229978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1" name="TextBox 30">
            <a:extLst>
              <a:ext uri="{FF2B5EF4-FFF2-40B4-BE49-F238E27FC236}">
                <a16:creationId xmlns:a16="http://schemas.microsoft.com/office/drawing/2014/main" id="{0F2A2940-A3AD-41A0-F990-D44E65F53C03}"/>
              </a:ext>
            </a:extLst>
          </p:cNvPr>
          <p:cNvSpPr txBox="1"/>
          <p:nvPr/>
        </p:nvSpPr>
        <p:spPr>
          <a:xfrm>
            <a:off x="596903" y="3951782"/>
            <a:ext cx="530252" cy="369332"/>
          </a:xfrm>
          <a:prstGeom prst="rect">
            <a:avLst/>
          </a:prstGeom>
          <a:noFill/>
        </p:spPr>
        <p:txBody>
          <a:bodyPr wrap="square" rtlCol="0">
            <a:spAutoFit/>
          </a:bodyPr>
          <a:lstStyle/>
          <a:p>
            <a:r>
              <a:rPr lang="en-GB" dirty="0">
                <a:latin typeface="Arial"/>
                <a:cs typeface="Arial"/>
              </a:rPr>
              <a:t>Q2</a:t>
            </a:r>
          </a:p>
        </p:txBody>
      </p:sp>
      <p:sp>
        <p:nvSpPr>
          <p:cNvPr id="34" name="Rounded Rectangular Callout 33">
            <a:extLst>
              <a:ext uri="{FF2B5EF4-FFF2-40B4-BE49-F238E27FC236}">
                <a16:creationId xmlns:a16="http://schemas.microsoft.com/office/drawing/2014/main" id="{25B86AC7-0DD0-BEA2-383E-D503CEE8C05A}"/>
              </a:ext>
            </a:extLst>
          </p:cNvPr>
          <p:cNvSpPr/>
          <p:nvPr/>
        </p:nvSpPr>
        <p:spPr>
          <a:xfrm>
            <a:off x="1100224" y="4074701"/>
            <a:ext cx="1844455" cy="1522790"/>
          </a:xfrm>
          <a:prstGeom prst="wedgeRoundRectCallout">
            <a:avLst>
              <a:gd name="adj1" fmla="val 54683"/>
              <a:gd name="adj2" fmla="val 69217"/>
              <a:gd name="adj3" fmla="val 16667"/>
            </a:avLst>
          </a:prstGeom>
          <a:solidFill>
            <a:schemeClr val="bg1"/>
          </a:solidFill>
          <a:ln w="57150" cmpd="sng">
            <a:solidFill>
              <a:srgbClr val="BE006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i="1" dirty="0">
                <a:solidFill>
                  <a:schemeClr val="tx1"/>
                </a:solidFill>
                <a:latin typeface="Arial" panose="020B0604020202020204" pitchFamily="34" charset="0"/>
                <a:cs typeface="Arial" panose="020B0604020202020204" pitchFamily="34" charset="0"/>
              </a:rPr>
              <a:t>Is this an equilateral triangle? </a:t>
            </a:r>
            <a:endParaRPr lang="en-GB" sz="2800" i="1" dirty="0">
              <a:solidFill>
                <a:schemeClr val="tx1"/>
              </a:solidFill>
              <a:latin typeface="Arial" panose="020B0604020202020204" pitchFamily="34" charset="0"/>
              <a:cs typeface="Arial" panose="020B0604020202020204" pitchFamily="34" charset="0"/>
            </a:endParaRPr>
          </a:p>
        </p:txBody>
      </p:sp>
      <p:pic>
        <p:nvPicPr>
          <p:cNvPr id="7" name="Picture 6" descr="A triangle with its angles labelled p q and r."/>
          <p:cNvPicPr>
            <a:picLocks noChangeAspect="1"/>
          </p:cNvPicPr>
          <p:nvPr/>
        </p:nvPicPr>
        <p:blipFill rotWithShape="1">
          <a:blip r:embed="rId6" cstate="email">
            <a:extLst>
              <a:ext uri="{28A0092B-C50C-407E-A947-70E740481C1C}">
                <a14:useLocalDpi xmlns:a14="http://schemas.microsoft.com/office/drawing/2010/main"/>
              </a:ext>
            </a:extLst>
          </a:blip>
          <a:srcRect l="-386" r="-2763"/>
          <a:stretch/>
        </p:blipFill>
        <p:spPr>
          <a:xfrm>
            <a:off x="3448000" y="4074701"/>
            <a:ext cx="2406958" cy="1763057"/>
          </a:xfrm>
          <a:prstGeom prst="rect">
            <a:avLst/>
          </a:prstGeom>
        </p:spPr>
      </p:pic>
      <p:sp>
        <p:nvSpPr>
          <p:cNvPr id="28" name="Rectangle 27">
            <a:extLst>
              <a:ext uri="{FF2B5EF4-FFF2-40B4-BE49-F238E27FC236}">
                <a16:creationId xmlns:a16="http://schemas.microsoft.com/office/drawing/2014/main" id="{4B3D007D-EAA4-A742-A20D-08A5D8B18E4B}"/>
              </a:ext>
              <a:ext uri="{C183D7F6-B498-43B3-948B-1728B52AA6E4}">
                <adec:decorative xmlns:adec="http://schemas.microsoft.com/office/drawing/2017/decorative" val="1"/>
              </a:ext>
            </a:extLst>
          </p:cNvPr>
          <p:cNvSpPr/>
          <p:nvPr/>
        </p:nvSpPr>
        <p:spPr>
          <a:xfrm>
            <a:off x="6425259" y="1431675"/>
            <a:ext cx="5504330" cy="229978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7" name="TextBox 36">
            <a:extLst>
              <a:ext uri="{FF2B5EF4-FFF2-40B4-BE49-F238E27FC236}">
                <a16:creationId xmlns:a16="http://schemas.microsoft.com/office/drawing/2014/main" id="{3EEC9FB9-E136-1143-D0E1-D6D4CF965B50}"/>
              </a:ext>
            </a:extLst>
          </p:cNvPr>
          <p:cNvSpPr txBox="1"/>
          <p:nvPr/>
        </p:nvSpPr>
        <p:spPr>
          <a:xfrm>
            <a:off x="6425259" y="1490318"/>
            <a:ext cx="530252" cy="369332"/>
          </a:xfrm>
          <a:prstGeom prst="rect">
            <a:avLst/>
          </a:prstGeom>
          <a:noFill/>
        </p:spPr>
        <p:txBody>
          <a:bodyPr wrap="square" rtlCol="0">
            <a:spAutoFit/>
          </a:bodyPr>
          <a:lstStyle/>
          <a:p>
            <a:r>
              <a:rPr lang="en-GB" dirty="0">
                <a:latin typeface="Arial"/>
                <a:cs typeface="Arial"/>
              </a:rPr>
              <a:t>Q3</a:t>
            </a:r>
          </a:p>
        </p:txBody>
      </p:sp>
      <p:sp>
        <p:nvSpPr>
          <p:cNvPr id="35" name="Rounded Rectangular Callout 34">
            <a:extLst>
              <a:ext uri="{FF2B5EF4-FFF2-40B4-BE49-F238E27FC236}">
                <a16:creationId xmlns:a16="http://schemas.microsoft.com/office/drawing/2014/main" id="{ABC11A53-0885-14EC-5964-963BEE6E6ABC}"/>
              </a:ext>
            </a:extLst>
          </p:cNvPr>
          <p:cNvSpPr/>
          <p:nvPr/>
        </p:nvSpPr>
        <p:spPr>
          <a:xfrm>
            <a:off x="6836737" y="1819741"/>
            <a:ext cx="1684709" cy="1501875"/>
          </a:xfrm>
          <a:prstGeom prst="wedgeRoundRectCallout">
            <a:avLst>
              <a:gd name="adj1" fmla="val 72460"/>
              <a:gd name="adj2" fmla="val 51950"/>
              <a:gd name="adj3" fmla="val 16667"/>
            </a:avLst>
          </a:prstGeom>
          <a:solidFill>
            <a:schemeClr val="bg1"/>
          </a:solidFill>
          <a:ln w="57150" cmpd="sng">
            <a:solidFill>
              <a:srgbClr val="BE006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i="1" dirty="0">
                <a:solidFill>
                  <a:schemeClr val="tx1"/>
                </a:solidFill>
                <a:latin typeface="Arial" panose="020B0604020202020204" pitchFamily="34" charset="0"/>
                <a:cs typeface="Arial" panose="020B0604020202020204" pitchFamily="34" charset="0"/>
              </a:rPr>
              <a:t>Is angle </a:t>
            </a:r>
            <a:r>
              <a:rPr lang="en-GB" sz="2400" b="1" i="1" dirty="0">
                <a:solidFill>
                  <a:schemeClr val="tx1"/>
                </a:solidFill>
                <a:latin typeface="Arial" panose="020B0604020202020204" pitchFamily="34" charset="0"/>
                <a:cs typeface="Arial" panose="020B0604020202020204" pitchFamily="34" charset="0"/>
              </a:rPr>
              <a:t>s</a:t>
            </a:r>
            <a:r>
              <a:rPr lang="en-GB" sz="2400" i="1" dirty="0">
                <a:solidFill>
                  <a:schemeClr val="tx1"/>
                </a:solidFill>
                <a:latin typeface="Arial" panose="020B0604020202020204" pitchFamily="34" charset="0"/>
                <a:cs typeface="Arial" panose="020B0604020202020204" pitchFamily="34" charset="0"/>
              </a:rPr>
              <a:t> equal to angle </a:t>
            </a:r>
            <a:r>
              <a:rPr lang="en-GB" sz="2400" b="1" i="1" dirty="0">
                <a:solidFill>
                  <a:schemeClr val="tx1"/>
                </a:solidFill>
                <a:latin typeface="Arial" panose="020B0604020202020204" pitchFamily="34" charset="0"/>
                <a:cs typeface="Arial" panose="020B0604020202020204" pitchFamily="34" charset="0"/>
              </a:rPr>
              <a:t>t</a:t>
            </a:r>
            <a:r>
              <a:rPr lang="en-GB" sz="2400" i="1" dirty="0">
                <a:solidFill>
                  <a:schemeClr val="tx1"/>
                </a:solidFill>
                <a:latin typeface="Arial" panose="020B0604020202020204" pitchFamily="34" charset="0"/>
                <a:cs typeface="Arial" panose="020B0604020202020204" pitchFamily="34" charset="0"/>
              </a:rPr>
              <a:t>? </a:t>
            </a:r>
            <a:endParaRPr lang="en-GB" sz="2800" i="1" dirty="0">
              <a:solidFill>
                <a:schemeClr val="tx1"/>
              </a:solidFill>
              <a:latin typeface="Arial" panose="020B0604020202020204" pitchFamily="34" charset="0"/>
              <a:cs typeface="Arial" panose="020B0604020202020204" pitchFamily="34" charset="0"/>
            </a:endParaRPr>
          </a:p>
        </p:txBody>
      </p:sp>
      <p:pic>
        <p:nvPicPr>
          <p:cNvPr id="8" name="Picture 7" descr="A triangle with its corners labelled C D and E. The angle at C is labelled s and the angle at D is labelled t"/>
          <p:cNvPicPr>
            <a:picLocks noChangeAspect="1"/>
          </p:cNvPicPr>
          <p:nvPr/>
        </p:nvPicPr>
        <p:blipFill>
          <a:blip r:embed="rId7" cstate="email">
            <a:extLst>
              <a:ext uri="{28A0092B-C50C-407E-A947-70E740481C1C}">
                <a14:useLocalDpi xmlns:a14="http://schemas.microsoft.com/office/drawing/2010/main"/>
              </a:ext>
            </a:extLst>
          </a:blip>
          <a:srcRect/>
          <a:stretch/>
        </p:blipFill>
        <p:spPr>
          <a:xfrm>
            <a:off x="9149300" y="1584233"/>
            <a:ext cx="2448000" cy="1975096"/>
          </a:xfrm>
          <a:prstGeom prst="rect">
            <a:avLst/>
          </a:prstGeom>
        </p:spPr>
      </p:pic>
      <p:sp>
        <p:nvSpPr>
          <p:cNvPr id="46" name="Rectangle 45">
            <a:extLst>
              <a:ext uri="{FF2B5EF4-FFF2-40B4-BE49-F238E27FC236}">
                <a16:creationId xmlns:a16="http://schemas.microsoft.com/office/drawing/2014/main" id="{899FB5D2-FC38-FBB5-DEB8-EC9F960B1D79}"/>
              </a:ext>
              <a:ext uri="{C183D7F6-B498-43B3-948B-1728B52AA6E4}">
                <adec:decorative xmlns:adec="http://schemas.microsoft.com/office/drawing/2017/decorative" val="1"/>
              </a:ext>
            </a:extLst>
          </p:cNvPr>
          <p:cNvSpPr/>
          <p:nvPr/>
        </p:nvSpPr>
        <p:spPr>
          <a:xfrm>
            <a:off x="6425259" y="3848058"/>
            <a:ext cx="5504330" cy="229978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8" name="TextBox 37">
            <a:extLst>
              <a:ext uri="{FF2B5EF4-FFF2-40B4-BE49-F238E27FC236}">
                <a16:creationId xmlns:a16="http://schemas.microsoft.com/office/drawing/2014/main" id="{E9D75870-6B41-B29B-ED0C-E36D5EF091DE}"/>
              </a:ext>
            </a:extLst>
          </p:cNvPr>
          <p:cNvSpPr txBox="1"/>
          <p:nvPr/>
        </p:nvSpPr>
        <p:spPr>
          <a:xfrm>
            <a:off x="6505440" y="3848058"/>
            <a:ext cx="530252" cy="369332"/>
          </a:xfrm>
          <a:prstGeom prst="rect">
            <a:avLst/>
          </a:prstGeom>
          <a:noFill/>
        </p:spPr>
        <p:txBody>
          <a:bodyPr wrap="square" rtlCol="0">
            <a:spAutoFit/>
          </a:bodyPr>
          <a:lstStyle/>
          <a:p>
            <a:r>
              <a:rPr lang="en-GB" dirty="0">
                <a:latin typeface="Arial"/>
                <a:cs typeface="Arial"/>
              </a:rPr>
              <a:t>Q4</a:t>
            </a:r>
          </a:p>
        </p:txBody>
      </p:sp>
      <p:sp>
        <p:nvSpPr>
          <p:cNvPr id="43" name="Rounded Rectangular Callout 42">
            <a:extLst>
              <a:ext uri="{FF2B5EF4-FFF2-40B4-BE49-F238E27FC236}">
                <a16:creationId xmlns:a16="http://schemas.microsoft.com/office/drawing/2014/main" id="{32A1F128-CD48-E012-3A6A-1ADE80BCAFC2}"/>
              </a:ext>
            </a:extLst>
          </p:cNvPr>
          <p:cNvSpPr/>
          <p:nvPr/>
        </p:nvSpPr>
        <p:spPr>
          <a:xfrm>
            <a:off x="6604553" y="4403427"/>
            <a:ext cx="2335305" cy="1501875"/>
          </a:xfrm>
          <a:prstGeom prst="wedgeRoundRectCallout">
            <a:avLst>
              <a:gd name="adj1" fmla="val 74728"/>
              <a:gd name="adj2" fmla="val -57893"/>
              <a:gd name="adj3" fmla="val 16667"/>
            </a:avLst>
          </a:prstGeom>
          <a:solidFill>
            <a:schemeClr val="bg1"/>
          </a:solidFill>
          <a:ln w="57150" cmpd="sng">
            <a:solidFill>
              <a:srgbClr val="BE006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i="1" dirty="0">
                <a:solidFill>
                  <a:schemeClr val="tx1"/>
                </a:solidFill>
                <a:latin typeface="Arial" panose="020B0604020202020204" pitchFamily="34" charset="0"/>
                <a:cs typeface="Arial" panose="020B0604020202020204" pitchFamily="34" charset="0"/>
              </a:rPr>
              <a:t>v</a:t>
            </a:r>
            <a:r>
              <a:rPr lang="en-GB" sz="2400" i="1" dirty="0">
                <a:solidFill>
                  <a:schemeClr val="tx1"/>
                </a:solidFill>
                <a:latin typeface="Arial" panose="020B0604020202020204" pitchFamily="34" charset="0"/>
                <a:cs typeface="Arial" panose="020B0604020202020204" pitchFamily="34" charset="0"/>
              </a:rPr>
              <a:t> + </a:t>
            </a:r>
            <a:r>
              <a:rPr lang="en-GB" sz="2400" b="1" i="1" dirty="0">
                <a:solidFill>
                  <a:schemeClr val="tx1"/>
                </a:solidFill>
                <a:latin typeface="Arial" panose="020B0604020202020204" pitchFamily="34" charset="0"/>
                <a:cs typeface="Arial" panose="020B0604020202020204" pitchFamily="34" charset="0"/>
              </a:rPr>
              <a:t>w</a:t>
            </a:r>
            <a:r>
              <a:rPr lang="en-GB" sz="2400" i="1" dirty="0">
                <a:solidFill>
                  <a:schemeClr val="tx1"/>
                </a:solidFill>
                <a:latin typeface="Arial" panose="020B0604020202020204" pitchFamily="34" charset="0"/>
                <a:cs typeface="Arial" panose="020B0604020202020204" pitchFamily="34" charset="0"/>
              </a:rPr>
              <a:t> = 180˚</a:t>
            </a:r>
          </a:p>
          <a:p>
            <a:pPr algn="ctr"/>
            <a:r>
              <a:rPr lang="en-GB" sz="2400" i="1" dirty="0">
                <a:solidFill>
                  <a:schemeClr val="tx1"/>
                </a:solidFill>
                <a:latin typeface="Arial" panose="020B0604020202020204" pitchFamily="34" charset="0"/>
                <a:cs typeface="Arial" panose="020B0604020202020204" pitchFamily="34" charset="0"/>
              </a:rPr>
              <a:t>Is this true? </a:t>
            </a:r>
            <a:endParaRPr lang="en-GB" sz="2800" i="1" dirty="0">
              <a:solidFill>
                <a:schemeClr val="tx1"/>
              </a:solidFill>
              <a:latin typeface="Arial" panose="020B0604020202020204" pitchFamily="34" charset="0"/>
              <a:cs typeface="Arial" panose="020B0604020202020204" pitchFamily="34" charset="0"/>
            </a:endParaRPr>
          </a:p>
        </p:txBody>
      </p:sp>
      <p:pic>
        <p:nvPicPr>
          <p:cNvPr id="9" name="Picture 8" descr="Two straight lines, side by side, F1 to the left and F2 to the right. A straight intersecting line crosses F1 and F2 at a roughly perpendicular angle. The interior angle below the intersection and right of F1 is labelled v. The interior angle below the intersection and the left of F2 is labelled w"/>
          <p:cNvPicPr>
            <a:picLocks noChangeAspect="1"/>
          </p:cNvPicPr>
          <p:nvPr/>
        </p:nvPicPr>
        <p:blipFill>
          <a:blip r:embed="rId8" cstate="email">
            <a:extLst>
              <a:ext uri="{28A0092B-C50C-407E-A947-70E740481C1C}">
                <a14:useLocalDpi xmlns:a14="http://schemas.microsoft.com/office/drawing/2010/main"/>
              </a:ext>
            </a:extLst>
          </a:blip>
          <a:srcRect/>
          <a:stretch/>
        </p:blipFill>
        <p:spPr>
          <a:xfrm>
            <a:off x="9689453" y="3920088"/>
            <a:ext cx="2124000" cy="2129061"/>
          </a:xfrm>
          <a:prstGeom prst="rect">
            <a:avLst/>
          </a:prstGeom>
        </p:spPr>
      </p:pic>
    </p:spTree>
    <p:extLst>
      <p:ext uri="{BB962C8B-B14F-4D97-AF65-F5344CB8AC3E}">
        <p14:creationId xmlns:p14="http://schemas.microsoft.com/office/powerpoint/2010/main" val="2319632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Reasoning</a:t>
            </a:r>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14" name="Isosceles Triangle 11">
            <a:extLst>
              <a:ext uri="{FF2B5EF4-FFF2-40B4-BE49-F238E27FC236}">
                <a16:creationId xmlns:a16="http://schemas.microsoft.com/office/drawing/2014/main" id="{9CAC077A-6140-5E6A-D920-FA62CAFEF8CD}"/>
              </a:ext>
              <a:ext uri="{C183D7F6-B498-43B3-948B-1728B52AA6E4}">
                <adec:decorative xmlns:adec="http://schemas.microsoft.com/office/drawing/2017/decorative" val="1"/>
              </a:ext>
            </a:extLst>
          </p:cNvPr>
          <p:cNvSpPr/>
          <p:nvPr/>
        </p:nvSpPr>
        <p:spPr>
          <a:xfrm flipV="1">
            <a:off x="-638" y="-617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TextBox 103">
            <a:extLst>
              <a:ext uri="{FF2B5EF4-FFF2-40B4-BE49-F238E27FC236}">
                <a16:creationId xmlns:a16="http://schemas.microsoft.com/office/drawing/2014/main" id="{42A289B8-0412-8BB6-E862-D754836427E4}"/>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pic>
        <p:nvPicPr>
          <p:cNvPr id="5" name="Picture 4" descr="Two straight parallel lines. A straight intersecting line crosses them with its slope increasing from left to right. A fourth straight line runs from the point where the intersection crosses the lower parallel to the right of the transversal on the upper parallel, forming a triangle. Within the triangle, the angle between the upper parallel and the fourth line is 40 degrees. The angle between the intersection and the fourth line, where they meet on the lower parallel, is labelled z. The obtuse interior angle between the lower parallel and the intersection is 110 degrees"/>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196937" y="1555880"/>
            <a:ext cx="5083593" cy="3962400"/>
          </a:xfrm>
          <a:prstGeom prst="rect">
            <a:avLst/>
          </a:prstGeom>
        </p:spPr>
      </p:pic>
      <p:sp>
        <p:nvSpPr>
          <p:cNvPr id="111" name="TextBox 110">
            <a:extLst>
              <a:ext uri="{FF2B5EF4-FFF2-40B4-BE49-F238E27FC236}">
                <a16:creationId xmlns:a16="http://schemas.microsoft.com/office/drawing/2014/main" id="{22F7A9C6-E7F3-A045-9D7E-37C38CA7CF4E}"/>
              </a:ext>
            </a:extLst>
          </p:cNvPr>
          <p:cNvSpPr txBox="1"/>
          <p:nvPr/>
        </p:nvSpPr>
        <p:spPr>
          <a:xfrm>
            <a:off x="7524279" y="2291943"/>
            <a:ext cx="3672766" cy="578882"/>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i="0" dirty="0">
                <a:latin typeface="Arial"/>
                <a:cs typeface="Arial"/>
              </a:rPr>
              <a:t>Is angle </a:t>
            </a:r>
            <a:r>
              <a:rPr lang="en-GB" b="1" dirty="0">
                <a:latin typeface="Arial"/>
                <a:cs typeface="Arial"/>
              </a:rPr>
              <a:t>z</a:t>
            </a:r>
            <a:r>
              <a:rPr lang="en-GB" i="0" dirty="0">
                <a:latin typeface="Arial"/>
                <a:cs typeface="Arial"/>
              </a:rPr>
              <a:t> = 30˚?</a:t>
            </a:r>
            <a:endParaRPr lang="en-GB" sz="3200" i="0" dirty="0">
              <a:latin typeface="Arial"/>
              <a:cs typeface="Arial"/>
            </a:endParaRPr>
          </a:p>
        </p:txBody>
      </p:sp>
      <p:sp>
        <p:nvSpPr>
          <p:cNvPr id="6" name="TextBox 5">
            <a:extLst>
              <a:ext uri="{FF2B5EF4-FFF2-40B4-BE49-F238E27FC236}">
                <a16:creationId xmlns:a16="http://schemas.microsoft.com/office/drawing/2014/main" id="{F3CB3D8D-A744-B3A9-630D-892C628CA21B}"/>
              </a:ext>
            </a:extLst>
          </p:cNvPr>
          <p:cNvSpPr txBox="1"/>
          <p:nvPr/>
        </p:nvSpPr>
        <p:spPr>
          <a:xfrm>
            <a:off x="7404847" y="3214666"/>
            <a:ext cx="130884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Yes </a:t>
            </a:r>
            <a:r>
              <a:rPr lang="en-GB" sz="2400" dirty="0">
                <a:latin typeface="Wingdings" pitchFamily="2" charset="2"/>
              </a:rPr>
              <a:t>o </a:t>
            </a:r>
            <a:endParaRPr lang="en-GB" sz="2400" dirty="0"/>
          </a:p>
        </p:txBody>
      </p:sp>
      <p:sp>
        <p:nvSpPr>
          <p:cNvPr id="7" name="TextBox 6">
            <a:extLst>
              <a:ext uri="{FF2B5EF4-FFF2-40B4-BE49-F238E27FC236}">
                <a16:creationId xmlns:a16="http://schemas.microsoft.com/office/drawing/2014/main" id="{05AD235C-BD3B-427A-5486-2D4BB9CD210C}"/>
              </a:ext>
            </a:extLst>
          </p:cNvPr>
          <p:cNvSpPr txBox="1"/>
          <p:nvPr/>
        </p:nvSpPr>
        <p:spPr>
          <a:xfrm>
            <a:off x="8633014" y="3214666"/>
            <a:ext cx="130884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No</a:t>
            </a:r>
            <a:r>
              <a:rPr lang="en-GB" sz="2400" dirty="0"/>
              <a:t> </a:t>
            </a:r>
            <a:r>
              <a:rPr lang="en-GB" sz="2400" dirty="0">
                <a:latin typeface="Wingdings" pitchFamily="2" charset="2"/>
              </a:rPr>
              <a:t>o</a:t>
            </a:r>
            <a:endParaRPr lang="en-GB" sz="2400" dirty="0"/>
          </a:p>
        </p:txBody>
      </p:sp>
      <p:sp>
        <p:nvSpPr>
          <p:cNvPr id="8" name="TextBox 7">
            <a:extLst>
              <a:ext uri="{FF2B5EF4-FFF2-40B4-BE49-F238E27FC236}">
                <a16:creationId xmlns:a16="http://schemas.microsoft.com/office/drawing/2014/main" id="{958C238D-1FA1-D3E0-4BB2-B5044692E9ED}"/>
              </a:ext>
            </a:extLst>
          </p:cNvPr>
          <p:cNvSpPr txBox="1"/>
          <p:nvPr/>
        </p:nvSpPr>
        <p:spPr>
          <a:xfrm>
            <a:off x="9761075" y="3234079"/>
            <a:ext cx="1967227"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Can’t tell </a:t>
            </a:r>
            <a:r>
              <a:rPr lang="en-GB" sz="2400" dirty="0">
                <a:latin typeface="Wingdings" pitchFamily="2" charset="2"/>
              </a:rPr>
              <a:t>o</a:t>
            </a:r>
            <a:endParaRPr lang="en-GB" sz="2400" dirty="0"/>
          </a:p>
        </p:txBody>
      </p:sp>
      <p:sp>
        <p:nvSpPr>
          <p:cNvPr id="9" name="TextBox 8">
            <a:extLst>
              <a:ext uri="{FF2B5EF4-FFF2-40B4-BE49-F238E27FC236}">
                <a16:creationId xmlns:a16="http://schemas.microsoft.com/office/drawing/2014/main" id="{22F7A9C6-E7F3-A045-9D7E-37C38CA7CF4E}"/>
              </a:ext>
            </a:extLst>
          </p:cNvPr>
          <p:cNvSpPr txBox="1"/>
          <p:nvPr/>
        </p:nvSpPr>
        <p:spPr>
          <a:xfrm>
            <a:off x="7524279" y="4157724"/>
            <a:ext cx="3672766" cy="578882"/>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i="0" dirty="0">
                <a:latin typeface="Arial"/>
                <a:cs typeface="Arial"/>
              </a:rPr>
              <a:t>How do you know?</a:t>
            </a:r>
            <a:endParaRPr lang="en-GB" sz="3200" i="0" dirty="0">
              <a:latin typeface="Arial"/>
              <a:cs typeface="Arial"/>
            </a:endParaRPr>
          </a:p>
        </p:txBody>
      </p:sp>
    </p:spTree>
    <p:extLst>
      <p:ext uri="{BB962C8B-B14F-4D97-AF65-F5344CB8AC3E}">
        <p14:creationId xmlns:p14="http://schemas.microsoft.com/office/powerpoint/2010/main" val="2996082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anned Documents (10).pdf"/>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300188" y="1243985"/>
            <a:ext cx="4355985" cy="1319315"/>
          </a:xfrm>
          <a:prstGeom prst="rect">
            <a:avLst/>
          </a:prstGeom>
        </p:spPr>
      </p:pic>
      <p:pic>
        <p:nvPicPr>
          <p:cNvPr id="2" name="Picture 1" descr="Scanned Documents (10).pdf"/>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2080708" y="1249268"/>
            <a:ext cx="2555977" cy="1260271"/>
          </a:xfrm>
          <a:prstGeom prst="rect">
            <a:avLst/>
          </a:prstGeom>
        </p:spPr>
      </p:pic>
      <p:sp>
        <p:nvSpPr>
          <p:cNvPr id="34"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What have they done wrong?</a:t>
            </a:r>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19" name="Isosceles Triangle 11">
            <a:extLst>
              <a:ext uri="{FF2B5EF4-FFF2-40B4-BE49-F238E27FC236}">
                <a16:creationId xmlns:a16="http://schemas.microsoft.com/office/drawing/2014/main" id="{9CAC077A-6140-5E6A-D920-FA62CAFEF8CD}"/>
              </a:ext>
              <a:ext uri="{C183D7F6-B498-43B3-948B-1728B52AA6E4}">
                <adec:decorative xmlns:adec="http://schemas.microsoft.com/office/drawing/2017/decorative" val="1"/>
              </a:ext>
            </a:extLst>
          </p:cNvPr>
          <p:cNvSpPr/>
          <p:nvPr/>
        </p:nvSpPr>
        <p:spPr>
          <a:xfrm flipV="1">
            <a:off x="-638" y="-617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TextBox 103">
            <a:extLst>
              <a:ext uri="{FF2B5EF4-FFF2-40B4-BE49-F238E27FC236}">
                <a16:creationId xmlns:a16="http://schemas.microsoft.com/office/drawing/2014/main" id="{42A289B8-0412-8BB6-E862-D754836427E4}"/>
              </a:ext>
            </a:extLst>
          </p:cNvPr>
          <p:cNvSpPr txBox="1"/>
          <p:nvPr/>
        </p:nvSpPr>
        <p:spPr>
          <a:xfrm>
            <a:off x="-139612" y="86242"/>
            <a:ext cx="1785531"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TURN</a:t>
            </a:r>
          </a:p>
        </p:txBody>
      </p:sp>
      <p:pic>
        <p:nvPicPr>
          <p:cNvPr id="23" name="Picture 22" descr="The same diagram as on the previous slide with a triangle between two parallel lines"/>
          <p:cNvPicPr>
            <a:picLocks noChangeAspect="1"/>
          </p:cNvPicPr>
          <p:nvPr/>
        </p:nvPicPr>
        <p:blipFill>
          <a:blip r:embed="rId5" cstate="email">
            <a:extLst>
              <a:ext uri="{28A0092B-C50C-407E-A947-70E740481C1C}">
                <a14:useLocalDpi xmlns:a14="http://schemas.microsoft.com/office/drawing/2010/main"/>
              </a:ext>
            </a:extLst>
          </a:blip>
          <a:srcRect/>
          <a:stretch/>
        </p:blipFill>
        <p:spPr>
          <a:xfrm>
            <a:off x="4228440" y="2424066"/>
            <a:ext cx="3972038" cy="3096000"/>
          </a:xfrm>
          <a:prstGeom prst="rect">
            <a:avLst/>
          </a:prstGeom>
        </p:spPr>
      </p:pic>
      <p:sp>
        <p:nvSpPr>
          <p:cNvPr id="14" name="TextBox 13">
            <a:extLst>
              <a:ext uri="{FF2B5EF4-FFF2-40B4-BE49-F238E27FC236}">
                <a16:creationId xmlns:a16="http://schemas.microsoft.com/office/drawing/2014/main" id="{1BE4EF2A-1D96-74BA-988E-C9BBCDA8AC13}"/>
              </a:ext>
            </a:extLst>
          </p:cNvPr>
          <p:cNvSpPr txBox="1"/>
          <p:nvPr/>
        </p:nvSpPr>
        <p:spPr>
          <a:xfrm>
            <a:off x="341659" y="5506556"/>
            <a:ext cx="3672766" cy="578882"/>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i="0" dirty="0">
                <a:latin typeface="Arial"/>
                <a:cs typeface="Arial"/>
              </a:rPr>
              <a:t>Is angle </a:t>
            </a:r>
            <a:r>
              <a:rPr lang="en-GB" b="1" dirty="0">
                <a:latin typeface="Arial"/>
                <a:cs typeface="Arial"/>
              </a:rPr>
              <a:t>z </a:t>
            </a:r>
            <a:r>
              <a:rPr lang="en-GB" i="0" dirty="0">
                <a:latin typeface="Arial"/>
                <a:cs typeface="Arial"/>
              </a:rPr>
              <a:t>= 30˚?</a:t>
            </a:r>
            <a:endParaRPr lang="en-GB" sz="3200" i="0" dirty="0">
              <a:latin typeface="Arial"/>
              <a:cs typeface="Arial"/>
            </a:endParaRPr>
          </a:p>
        </p:txBody>
      </p:sp>
      <p:sp>
        <p:nvSpPr>
          <p:cNvPr id="5" name="TextBox 4">
            <a:extLst>
              <a:ext uri="{FF2B5EF4-FFF2-40B4-BE49-F238E27FC236}">
                <a16:creationId xmlns:a16="http://schemas.microsoft.com/office/drawing/2014/main" id="{59A69FCD-F1C5-7133-C6E3-739627F37C5F}"/>
              </a:ext>
            </a:extLst>
          </p:cNvPr>
          <p:cNvSpPr txBox="1"/>
          <p:nvPr/>
        </p:nvSpPr>
        <p:spPr>
          <a:xfrm>
            <a:off x="188157" y="4749652"/>
            <a:ext cx="1967227" cy="485176"/>
          </a:xfrm>
          <a:prstGeom prst="rect">
            <a:avLst/>
          </a:prstGeom>
          <a:noFill/>
        </p:spPr>
        <p:txBody>
          <a:bodyPr wrap="square" rtlCol="0">
            <a:spAutoFit/>
          </a:bodyPr>
          <a:lstStyle/>
          <a:p>
            <a:pPr algn="ctr">
              <a:lnSpc>
                <a:spcPts val="3100"/>
              </a:lnSpc>
              <a:spcAft>
                <a:spcPts val="600"/>
              </a:spcAft>
            </a:pPr>
            <a:r>
              <a:rPr lang="en-US" sz="2400" dirty="0">
                <a:latin typeface="Arial" panose="020B0604020202020204" pitchFamily="34" charset="0"/>
                <a:cs typeface="Arial" panose="020B0604020202020204" pitchFamily="34" charset="0"/>
              </a:rPr>
              <a:t>Petra</a:t>
            </a:r>
          </a:p>
        </p:txBody>
      </p:sp>
      <p:pic>
        <p:nvPicPr>
          <p:cNvPr id="9" name="Picture 8">
            <a:extLst>
              <a:ext uri="{FF2B5EF4-FFF2-40B4-BE49-F238E27FC236}">
                <a16:creationId xmlns:a16="http://schemas.microsoft.com/office/drawing/2014/main" id="{8D3F2AD5-5092-AD0C-CA9E-C896198F9210}"/>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55020" y="1668069"/>
            <a:ext cx="1044000" cy="3102221"/>
          </a:xfrm>
          <a:prstGeom prst="rect">
            <a:avLst/>
          </a:prstGeom>
        </p:spPr>
      </p:pic>
      <p:sp>
        <p:nvSpPr>
          <p:cNvPr id="8" name="Rounded Rectangular Callout 7">
            <a:extLst>
              <a:ext uri="{FF2B5EF4-FFF2-40B4-BE49-F238E27FC236}">
                <a16:creationId xmlns:a16="http://schemas.microsoft.com/office/drawing/2014/main" id="{BAA912B9-F70A-235D-FCDE-748A20023FE0}"/>
              </a:ext>
              <a:ext uri="{C183D7F6-B498-43B3-948B-1728B52AA6E4}">
                <adec:decorative xmlns:adec="http://schemas.microsoft.com/office/drawing/2017/decorative" val="1"/>
              </a:ext>
            </a:extLst>
          </p:cNvPr>
          <p:cNvSpPr/>
          <p:nvPr/>
        </p:nvSpPr>
        <p:spPr>
          <a:xfrm>
            <a:off x="1972620" y="1168044"/>
            <a:ext cx="2731620" cy="1403996"/>
          </a:xfrm>
          <a:prstGeom prst="wedgeRoundRectCallout">
            <a:avLst>
              <a:gd name="adj1" fmla="val -61377"/>
              <a:gd name="adj2" fmla="val 37448"/>
              <a:gd name="adj3" fmla="val 16667"/>
            </a:avLst>
          </a:prstGeom>
          <a:noFill/>
          <a:ln w="57150" cmpd="sng">
            <a:solidFill>
              <a:srgbClr val="BE006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800" i="1" dirty="0">
              <a:solidFill>
                <a:schemeClr val="tx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594D7EB-6FF2-DCCE-99D4-8991794A8CE9}"/>
              </a:ext>
            </a:extLst>
          </p:cNvPr>
          <p:cNvSpPr txBox="1"/>
          <p:nvPr/>
        </p:nvSpPr>
        <p:spPr>
          <a:xfrm>
            <a:off x="9883114" y="5722120"/>
            <a:ext cx="1967227" cy="485176"/>
          </a:xfrm>
          <a:prstGeom prst="rect">
            <a:avLst/>
          </a:prstGeom>
          <a:noFill/>
        </p:spPr>
        <p:txBody>
          <a:bodyPr wrap="square" rtlCol="0">
            <a:spAutoFit/>
          </a:bodyPr>
          <a:lstStyle/>
          <a:p>
            <a:pPr algn="ctr">
              <a:lnSpc>
                <a:spcPts val="3100"/>
              </a:lnSpc>
              <a:spcAft>
                <a:spcPts val="600"/>
              </a:spcAft>
            </a:pPr>
            <a:r>
              <a:rPr lang="en-US" sz="2400" dirty="0">
                <a:latin typeface="Arial" panose="020B0604020202020204" pitchFamily="34" charset="0"/>
                <a:cs typeface="Arial" panose="020B0604020202020204" pitchFamily="34" charset="0"/>
              </a:rPr>
              <a:t>Raheela</a:t>
            </a:r>
          </a:p>
        </p:txBody>
      </p:sp>
      <p:pic>
        <p:nvPicPr>
          <p:cNvPr id="7" name="Picture 6" descr="A stick figure drawing of a girl with her arms out to the sides.">
            <a:extLst>
              <a:ext uri="{FF2B5EF4-FFF2-40B4-BE49-F238E27FC236}">
                <a16:creationId xmlns:a16="http://schemas.microsoft.com/office/drawing/2014/main" id="{76111043-D4CC-8CC7-75FB-ECB9D0D41D81}"/>
              </a:ext>
            </a:extLst>
          </p:cNvPr>
          <p:cNvPicPr>
            <a:picLocks noChangeAspect="1"/>
          </p:cNvPicPr>
          <p:nvPr/>
        </p:nvPicPr>
        <p:blipFill>
          <a:blip r:embed="rId7"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9879381" y="2497386"/>
            <a:ext cx="2091438" cy="3383999"/>
          </a:xfrm>
          <a:prstGeom prst="rect">
            <a:avLst/>
          </a:prstGeom>
        </p:spPr>
      </p:pic>
      <p:sp>
        <p:nvSpPr>
          <p:cNvPr id="12" name="Rounded Rectangular Callout 11">
            <a:extLst>
              <a:ext uri="{FF2B5EF4-FFF2-40B4-BE49-F238E27FC236}">
                <a16:creationId xmlns:a16="http://schemas.microsoft.com/office/drawing/2014/main" id="{4E0A59E2-6752-7D30-D2D3-B27A4A3BCDB6}"/>
              </a:ext>
              <a:ext uri="{C183D7F6-B498-43B3-948B-1728B52AA6E4}">
                <adec:decorative xmlns:adec="http://schemas.microsoft.com/office/drawing/2017/decorative" val="1"/>
              </a:ext>
            </a:extLst>
          </p:cNvPr>
          <p:cNvSpPr/>
          <p:nvPr/>
        </p:nvSpPr>
        <p:spPr>
          <a:xfrm>
            <a:off x="7165078" y="1230475"/>
            <a:ext cx="4685264" cy="1266911"/>
          </a:xfrm>
          <a:prstGeom prst="wedgeRoundRectCallout">
            <a:avLst>
              <a:gd name="adj1" fmla="val -83"/>
              <a:gd name="adj2" fmla="val 103556"/>
              <a:gd name="adj3" fmla="val 16667"/>
            </a:avLst>
          </a:prstGeom>
          <a:noFill/>
          <a:ln w="57150" cmpd="sng">
            <a:solidFill>
              <a:srgbClr val="BE006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800" i="1" dirty="0">
              <a:solidFill>
                <a:schemeClr val="tx1"/>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40E02BDD-E3E1-D7BD-C5FB-3207CAAECF88}"/>
              </a:ext>
            </a:extLst>
          </p:cNvPr>
          <p:cNvSpPr txBox="1"/>
          <p:nvPr/>
        </p:nvSpPr>
        <p:spPr>
          <a:xfrm>
            <a:off x="4500282" y="5506556"/>
            <a:ext cx="1308847" cy="461665"/>
          </a:xfrm>
          <a:prstGeom prst="rect">
            <a:avLst/>
          </a:prstGeom>
          <a:noFill/>
        </p:spPr>
        <p:txBody>
          <a:bodyPr wrap="square" rtlCol="0">
            <a:spAutoFit/>
          </a:bodyPr>
          <a:lstStyle/>
          <a:p>
            <a:r>
              <a:rPr lang="en-GB" sz="2400" dirty="0"/>
              <a:t>Yes </a:t>
            </a:r>
            <a:r>
              <a:rPr lang="en-GB" sz="2400" dirty="0">
                <a:latin typeface="Wingdings" pitchFamily="2" charset="2"/>
              </a:rPr>
              <a:t>o</a:t>
            </a:r>
            <a:endParaRPr lang="en-GB" sz="2400" dirty="0"/>
          </a:p>
        </p:txBody>
      </p:sp>
      <p:sp>
        <p:nvSpPr>
          <p:cNvPr id="16" name="TextBox 15">
            <a:extLst>
              <a:ext uri="{FF2B5EF4-FFF2-40B4-BE49-F238E27FC236}">
                <a16:creationId xmlns:a16="http://schemas.microsoft.com/office/drawing/2014/main" id="{DA07FCC6-89B0-4842-D97B-56EB12F86D1F}"/>
              </a:ext>
            </a:extLst>
          </p:cNvPr>
          <p:cNvSpPr txBox="1"/>
          <p:nvPr/>
        </p:nvSpPr>
        <p:spPr>
          <a:xfrm>
            <a:off x="5728449" y="5506556"/>
            <a:ext cx="1308847" cy="461665"/>
          </a:xfrm>
          <a:prstGeom prst="rect">
            <a:avLst/>
          </a:prstGeom>
          <a:noFill/>
        </p:spPr>
        <p:txBody>
          <a:bodyPr wrap="square" rtlCol="0">
            <a:spAutoFit/>
          </a:bodyPr>
          <a:lstStyle/>
          <a:p>
            <a:r>
              <a:rPr lang="en-GB" sz="2400" dirty="0"/>
              <a:t>No </a:t>
            </a:r>
            <a:r>
              <a:rPr lang="en-GB" sz="2400" dirty="0">
                <a:latin typeface="Wingdings" pitchFamily="2" charset="2"/>
              </a:rPr>
              <a:t>x</a:t>
            </a:r>
            <a:endParaRPr lang="en-GB" sz="2400" dirty="0"/>
          </a:p>
        </p:txBody>
      </p:sp>
      <p:sp>
        <p:nvSpPr>
          <p:cNvPr id="17" name="TextBox 16">
            <a:extLst>
              <a:ext uri="{FF2B5EF4-FFF2-40B4-BE49-F238E27FC236}">
                <a16:creationId xmlns:a16="http://schemas.microsoft.com/office/drawing/2014/main" id="{2925D520-9CE7-8036-87D8-B01CC663475A}"/>
              </a:ext>
            </a:extLst>
          </p:cNvPr>
          <p:cNvSpPr txBox="1"/>
          <p:nvPr/>
        </p:nvSpPr>
        <p:spPr>
          <a:xfrm>
            <a:off x="6856510" y="5525969"/>
            <a:ext cx="1967227" cy="461665"/>
          </a:xfrm>
          <a:prstGeom prst="rect">
            <a:avLst/>
          </a:prstGeom>
          <a:noFill/>
        </p:spPr>
        <p:txBody>
          <a:bodyPr wrap="square" rtlCol="0">
            <a:spAutoFit/>
          </a:bodyPr>
          <a:lstStyle/>
          <a:p>
            <a:r>
              <a:rPr lang="en-GB" sz="2400" dirty="0"/>
              <a:t>Can’t tell </a:t>
            </a:r>
            <a:r>
              <a:rPr lang="en-GB" sz="2400" dirty="0">
                <a:latin typeface="Wingdings" pitchFamily="2" charset="2"/>
              </a:rPr>
              <a:t>o</a:t>
            </a:r>
            <a:endParaRPr lang="en-GB" sz="2400" dirty="0"/>
          </a:p>
        </p:txBody>
      </p:sp>
    </p:spTree>
    <p:extLst>
      <p:ext uri="{BB962C8B-B14F-4D97-AF65-F5344CB8AC3E}">
        <p14:creationId xmlns:p14="http://schemas.microsoft.com/office/powerpoint/2010/main" val="601782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he same diagram as on the previous slide with the obtuse interior angle of 110 degrees between the lower parallel and the transversal shaded. The obtuse interior angle between the upper parallel and the transversal is also 110 degrees and shaded"/>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3431295" y="1420780"/>
            <a:ext cx="5083593" cy="3962400"/>
          </a:xfrm>
          <a:prstGeom prst="rect">
            <a:avLst/>
          </a:prstGeom>
        </p:spPr>
      </p:pic>
      <p:pic>
        <p:nvPicPr>
          <p:cNvPr id="5" name="Picture 4" descr="Scanned Documents (10).pdf"/>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8232538" y="2300959"/>
            <a:ext cx="3635985" cy="2077410"/>
          </a:xfrm>
          <a:prstGeom prst="rect">
            <a:avLst/>
          </a:prstGeom>
        </p:spPr>
      </p:pic>
      <p:pic>
        <p:nvPicPr>
          <p:cNvPr id="2" name="Picture 1" descr="Scanned Documents (10).pdf"/>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395435" y="2361908"/>
            <a:ext cx="2951974" cy="1655724"/>
          </a:xfrm>
          <a:prstGeom prst="rect">
            <a:avLst/>
          </a:prstGeom>
        </p:spPr>
      </p:pic>
      <p:sp>
        <p:nvSpPr>
          <p:cNvPr id="34"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A</a:t>
            </a:r>
            <a:r>
              <a:rPr kumimoji="0" lang="en-US" sz="3600" b="1" i="0" u="none" strike="noStrike" kern="1200" cap="none" spc="0" normalizeH="0" noProof="0" dirty="0">
                <a:ln>
                  <a:noFill/>
                </a:ln>
                <a:solidFill>
                  <a:srgbClr val="BE0064"/>
                </a:solidFill>
                <a:effectLst/>
                <a:uLnTx/>
                <a:uFillTx/>
                <a:latin typeface="Arial" panose="020B0604020202020204" pitchFamily="34" charset="0"/>
                <a:ea typeface="+mj-ea"/>
                <a:cs typeface="Arial" panose="020B0604020202020204" pitchFamily="34" charset="0"/>
              </a:rPr>
              <a:t> </a:t>
            </a: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correct solution</a:t>
            </a:r>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23" name="Isosceles Triangle 22">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TextBox 103">
            <a:extLst>
              <a:ext uri="{FF2B5EF4-FFF2-40B4-BE49-F238E27FC236}">
                <a16:creationId xmlns:a16="http://schemas.microsoft.com/office/drawing/2014/main" id="{42A289B8-0412-8BB6-E862-D754836427E4}"/>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20" name="Rounded Rectangular Callout 19">
            <a:extLst>
              <a:ext uri="{FF2B5EF4-FFF2-40B4-BE49-F238E27FC236}">
                <a16:creationId xmlns:a16="http://schemas.microsoft.com/office/drawing/2014/main" id="{4E0A59E2-6752-7D30-D2D3-B27A4A3BCDB6}"/>
              </a:ext>
              <a:ext uri="{C183D7F6-B498-43B3-948B-1728B52AA6E4}">
                <adec:decorative xmlns:adec="http://schemas.microsoft.com/office/drawing/2017/decorative" val="1"/>
              </a:ext>
            </a:extLst>
          </p:cNvPr>
          <p:cNvSpPr/>
          <p:nvPr/>
        </p:nvSpPr>
        <p:spPr>
          <a:xfrm>
            <a:off x="318710" y="2314714"/>
            <a:ext cx="3095998" cy="1727998"/>
          </a:xfrm>
          <a:prstGeom prst="wedgeRoundRectCallout">
            <a:avLst>
              <a:gd name="adj1" fmla="val -52264"/>
              <a:gd name="adj2" fmla="val 77688"/>
              <a:gd name="adj3" fmla="val 16667"/>
            </a:avLst>
          </a:prstGeom>
          <a:noFill/>
          <a:ln w="57150" cmpd="sng">
            <a:solidFill>
              <a:srgbClr val="BE006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800" i="1" dirty="0">
              <a:solidFill>
                <a:schemeClr val="tx1"/>
              </a:solidFill>
              <a:latin typeface="Arial" panose="020B0604020202020204" pitchFamily="34" charset="0"/>
              <a:cs typeface="Arial" panose="020B0604020202020204" pitchFamily="34" charset="0"/>
            </a:endParaRPr>
          </a:p>
        </p:txBody>
      </p:sp>
      <p:sp>
        <p:nvSpPr>
          <p:cNvPr id="21" name="Rounded Rectangular Callout 20">
            <a:extLst>
              <a:ext uri="{FF2B5EF4-FFF2-40B4-BE49-F238E27FC236}">
                <a16:creationId xmlns:a16="http://schemas.microsoft.com/office/drawing/2014/main" id="{4E0A59E2-6752-7D30-D2D3-B27A4A3BCDB6}"/>
              </a:ext>
              <a:ext uri="{C183D7F6-B498-43B3-948B-1728B52AA6E4}">
                <adec:decorative xmlns:adec="http://schemas.microsoft.com/office/drawing/2017/decorative" val="1"/>
              </a:ext>
            </a:extLst>
          </p:cNvPr>
          <p:cNvSpPr/>
          <p:nvPr/>
        </p:nvSpPr>
        <p:spPr>
          <a:xfrm>
            <a:off x="8083176" y="2297406"/>
            <a:ext cx="3798735" cy="1992401"/>
          </a:xfrm>
          <a:prstGeom prst="wedgeRoundRectCallout">
            <a:avLst>
              <a:gd name="adj1" fmla="val 49903"/>
              <a:gd name="adj2" fmla="val 77048"/>
              <a:gd name="adj3" fmla="val 16667"/>
            </a:avLst>
          </a:prstGeom>
          <a:noFill/>
          <a:ln w="57150" cmpd="sng">
            <a:solidFill>
              <a:srgbClr val="BE006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800" i="1" dirty="0">
              <a:solidFill>
                <a:schemeClr val="tx1"/>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1BE4EF2A-1D96-74BA-988E-C9BBCDA8AC13}"/>
              </a:ext>
            </a:extLst>
          </p:cNvPr>
          <p:cNvSpPr txBox="1"/>
          <p:nvPr/>
        </p:nvSpPr>
        <p:spPr>
          <a:xfrm>
            <a:off x="341659" y="5506556"/>
            <a:ext cx="3672766" cy="578882"/>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i="0" dirty="0">
                <a:latin typeface="Arial"/>
                <a:cs typeface="Arial"/>
              </a:rPr>
              <a:t>Is angle </a:t>
            </a:r>
            <a:r>
              <a:rPr lang="en-GB" b="1" dirty="0">
                <a:latin typeface="Arial"/>
                <a:cs typeface="Arial"/>
              </a:rPr>
              <a:t>z</a:t>
            </a:r>
            <a:r>
              <a:rPr lang="en-GB" i="0" dirty="0">
                <a:latin typeface="Arial"/>
                <a:cs typeface="Arial"/>
              </a:rPr>
              <a:t> = 30˚?</a:t>
            </a:r>
            <a:endParaRPr lang="en-GB" sz="3200" i="0" dirty="0">
              <a:latin typeface="Arial"/>
              <a:cs typeface="Arial"/>
            </a:endParaRPr>
          </a:p>
        </p:txBody>
      </p:sp>
      <p:sp>
        <p:nvSpPr>
          <p:cNvPr id="15" name="TextBox 14">
            <a:extLst>
              <a:ext uri="{FF2B5EF4-FFF2-40B4-BE49-F238E27FC236}">
                <a16:creationId xmlns:a16="http://schemas.microsoft.com/office/drawing/2014/main" id="{40E02BDD-E3E1-D7BD-C5FB-3207CAAECF88}"/>
              </a:ext>
            </a:extLst>
          </p:cNvPr>
          <p:cNvSpPr txBox="1"/>
          <p:nvPr/>
        </p:nvSpPr>
        <p:spPr>
          <a:xfrm>
            <a:off x="4500282" y="5506556"/>
            <a:ext cx="1308847" cy="461665"/>
          </a:xfrm>
          <a:prstGeom prst="rect">
            <a:avLst/>
          </a:prstGeom>
          <a:noFill/>
        </p:spPr>
        <p:txBody>
          <a:bodyPr wrap="square" rtlCol="0">
            <a:spAutoFit/>
          </a:bodyPr>
          <a:lstStyle/>
          <a:p>
            <a:r>
              <a:rPr lang="en-GB" sz="2400" dirty="0"/>
              <a:t>Yes </a:t>
            </a:r>
            <a:r>
              <a:rPr lang="en-GB" sz="2400" dirty="0">
                <a:latin typeface="Wingdings" pitchFamily="2" charset="2"/>
              </a:rPr>
              <a:t>x </a:t>
            </a:r>
            <a:endParaRPr lang="en-GB" sz="2400" dirty="0"/>
          </a:p>
        </p:txBody>
      </p:sp>
      <p:sp>
        <p:nvSpPr>
          <p:cNvPr id="16" name="TextBox 15">
            <a:extLst>
              <a:ext uri="{FF2B5EF4-FFF2-40B4-BE49-F238E27FC236}">
                <a16:creationId xmlns:a16="http://schemas.microsoft.com/office/drawing/2014/main" id="{DA07FCC6-89B0-4842-D97B-56EB12F86D1F}"/>
              </a:ext>
            </a:extLst>
          </p:cNvPr>
          <p:cNvSpPr txBox="1"/>
          <p:nvPr/>
        </p:nvSpPr>
        <p:spPr>
          <a:xfrm>
            <a:off x="5728449" y="5506556"/>
            <a:ext cx="1308847" cy="461665"/>
          </a:xfrm>
          <a:prstGeom prst="rect">
            <a:avLst/>
          </a:prstGeom>
          <a:noFill/>
        </p:spPr>
        <p:txBody>
          <a:bodyPr wrap="square" rtlCol="0">
            <a:spAutoFit/>
          </a:bodyPr>
          <a:lstStyle/>
          <a:p>
            <a:r>
              <a:rPr lang="en-GB" sz="2400" dirty="0"/>
              <a:t>No </a:t>
            </a:r>
            <a:r>
              <a:rPr lang="en-GB" sz="2400" dirty="0">
                <a:latin typeface="Wingdings" pitchFamily="2" charset="2"/>
              </a:rPr>
              <a:t>o</a:t>
            </a:r>
            <a:endParaRPr lang="en-GB" sz="2400" dirty="0"/>
          </a:p>
        </p:txBody>
      </p:sp>
      <p:sp>
        <p:nvSpPr>
          <p:cNvPr id="17" name="TextBox 16">
            <a:extLst>
              <a:ext uri="{FF2B5EF4-FFF2-40B4-BE49-F238E27FC236}">
                <a16:creationId xmlns:a16="http://schemas.microsoft.com/office/drawing/2014/main" id="{2925D520-9CE7-8036-87D8-B01CC663475A}"/>
              </a:ext>
            </a:extLst>
          </p:cNvPr>
          <p:cNvSpPr txBox="1"/>
          <p:nvPr/>
        </p:nvSpPr>
        <p:spPr>
          <a:xfrm>
            <a:off x="6856510" y="5525969"/>
            <a:ext cx="1967227" cy="461665"/>
          </a:xfrm>
          <a:prstGeom prst="rect">
            <a:avLst/>
          </a:prstGeom>
          <a:noFill/>
        </p:spPr>
        <p:txBody>
          <a:bodyPr wrap="square" rtlCol="0">
            <a:spAutoFit/>
          </a:bodyPr>
          <a:lstStyle/>
          <a:p>
            <a:r>
              <a:rPr lang="en-GB" sz="2400" dirty="0"/>
              <a:t>Can’t tell </a:t>
            </a:r>
            <a:r>
              <a:rPr lang="en-GB" sz="2400" dirty="0">
                <a:latin typeface="Wingdings" pitchFamily="2" charset="2"/>
              </a:rPr>
              <a:t>o</a:t>
            </a:r>
            <a:endParaRPr lang="en-GB" sz="2400" dirty="0"/>
          </a:p>
        </p:txBody>
      </p:sp>
    </p:spTree>
    <p:extLst>
      <p:ext uri="{BB962C8B-B14F-4D97-AF65-F5344CB8AC3E}">
        <p14:creationId xmlns:p14="http://schemas.microsoft.com/office/powerpoint/2010/main" val="3406226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Work in pairs</a:t>
            </a:r>
          </a:p>
        </p:txBody>
      </p:sp>
      <p:sp>
        <p:nvSpPr>
          <p:cNvPr id="1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a:xfrm>
            <a:off x="8610600" y="6356350"/>
            <a:ext cx="2743200" cy="365125"/>
          </a:xfrm>
        </p:spPr>
        <p:txBody>
          <a:bodyPr/>
          <a:lstStyle/>
          <a:p>
            <a:fld id="{892959B6-490E-A144-8C7C-88267F972F69}" type="slidenum">
              <a:rPr lang="en-US" smtClean="0"/>
              <a:t>15</a:t>
            </a:fld>
            <a:endParaRPr lang="en-US" dirty="0"/>
          </a:p>
        </p:txBody>
      </p:sp>
      <p:sp>
        <p:nvSpPr>
          <p:cNvPr id="35" name="Isosceles Triangle 34">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a:extLst>
              <a:ext uri="{FF2B5EF4-FFF2-40B4-BE49-F238E27FC236}">
                <a16:creationId xmlns:a16="http://schemas.microsoft.com/office/drawing/2014/main" id="{0F82D19D-1FB9-47B5-A87D-36C07F3B87C2}"/>
              </a:ext>
            </a:extLst>
          </p:cNvPr>
          <p:cNvSpPr txBox="1"/>
          <p:nvPr/>
        </p:nvSpPr>
        <p:spPr>
          <a:xfrm>
            <a:off x="-47451" y="135070"/>
            <a:ext cx="1337347"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TURN</a:t>
            </a:r>
          </a:p>
        </p:txBody>
      </p:sp>
      <p:grpSp>
        <p:nvGrpSpPr>
          <p:cNvPr id="10" name="Group 9">
            <a:extLst>
              <a:ext uri="{FF2B5EF4-FFF2-40B4-BE49-F238E27FC236}">
                <a16:creationId xmlns:a16="http://schemas.microsoft.com/office/drawing/2014/main" id="{F829BE98-8723-412A-A7EC-94B8C90B3E33}"/>
              </a:ext>
              <a:ext uri="{C183D7F6-B498-43B3-948B-1728B52AA6E4}">
                <adec:decorative xmlns:adec="http://schemas.microsoft.com/office/drawing/2017/decorative" val="1"/>
              </a:ext>
            </a:extLst>
          </p:cNvPr>
          <p:cNvGrpSpPr/>
          <p:nvPr/>
        </p:nvGrpSpPr>
        <p:grpSpPr>
          <a:xfrm>
            <a:off x="9495879" y="211521"/>
            <a:ext cx="2102384" cy="753403"/>
            <a:chOff x="9495879" y="211521"/>
            <a:chExt cx="2102384" cy="753403"/>
          </a:xfrm>
        </p:grpSpPr>
        <p:pic>
          <p:nvPicPr>
            <p:cNvPr id="11"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2" name="TextBox 11">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6" name="TextBox 5">
            <a:extLst>
              <a:ext uri="{FF2B5EF4-FFF2-40B4-BE49-F238E27FC236}">
                <a16:creationId xmlns:a16="http://schemas.microsoft.com/office/drawing/2014/main" id="{C1CA122C-508E-55FA-769E-1DAF1B3B2972}"/>
              </a:ext>
            </a:extLst>
          </p:cNvPr>
          <p:cNvSpPr txBox="1"/>
          <p:nvPr/>
        </p:nvSpPr>
        <p:spPr>
          <a:xfrm>
            <a:off x="890989" y="1829260"/>
            <a:ext cx="5205011" cy="3046988"/>
          </a:xfrm>
          <a:prstGeom prst="rect">
            <a:avLst/>
          </a:prstGeom>
          <a:noFill/>
        </p:spPr>
        <p:txBody>
          <a:bodyPr wrap="square" rtlCol="0">
            <a:spAutoFit/>
          </a:bodyPr>
          <a:lstStyle/>
          <a:p>
            <a:pPr marL="457200" indent="-457200">
              <a:buFont typeface="Arial" panose="020B0604020202020204" pitchFamily="34" charset="0"/>
              <a:buChar char="•"/>
            </a:pPr>
            <a:r>
              <a:rPr lang="en-GB" sz="3200" dirty="0">
                <a:latin typeface="Arial" panose="020B0604020202020204" pitchFamily="34" charset="0"/>
                <a:cs typeface="Arial" panose="020B0604020202020204" pitchFamily="34" charset="0"/>
              </a:rPr>
              <a:t>Work together.</a:t>
            </a:r>
          </a:p>
          <a:p>
            <a:pPr marL="457200" indent="-457200">
              <a:buFont typeface="Arial" panose="020B0604020202020204" pitchFamily="34" charset="0"/>
              <a:buChar char="•"/>
            </a:pPr>
            <a:r>
              <a:rPr lang="en-GB" sz="3200" dirty="0">
                <a:latin typeface="Arial" panose="020B0604020202020204" pitchFamily="34" charset="0"/>
                <a:cs typeface="Arial" panose="020B0604020202020204" pitchFamily="34" charset="0"/>
              </a:rPr>
              <a:t>Write in all the angles you know.</a:t>
            </a:r>
          </a:p>
          <a:p>
            <a:pPr marL="457200" indent="-457200">
              <a:buFont typeface="Arial" panose="020B0604020202020204" pitchFamily="34" charset="0"/>
              <a:buChar char="•"/>
            </a:pPr>
            <a:r>
              <a:rPr lang="en-GB" sz="3200" dirty="0">
                <a:latin typeface="Arial" panose="020B0604020202020204" pitchFamily="34" charset="0"/>
                <a:cs typeface="Arial" panose="020B0604020202020204" pitchFamily="34" charset="0"/>
              </a:rPr>
              <a:t>Colour in equal angles.</a:t>
            </a:r>
          </a:p>
          <a:p>
            <a:pPr marL="457200" indent="-457200">
              <a:buFont typeface="Arial" panose="020B0604020202020204" pitchFamily="34" charset="0"/>
              <a:buChar char="•"/>
            </a:pPr>
            <a:r>
              <a:rPr lang="en-GB" sz="3200" dirty="0">
                <a:latin typeface="Arial" panose="020B0604020202020204" pitchFamily="34" charset="0"/>
                <a:cs typeface="Arial" panose="020B0604020202020204" pitchFamily="34" charset="0"/>
              </a:rPr>
              <a:t>Answer the question.</a:t>
            </a:r>
          </a:p>
          <a:p>
            <a:pPr marL="457200" indent="-457200">
              <a:buFont typeface="Arial" panose="020B0604020202020204" pitchFamily="34" charset="0"/>
              <a:buChar char="•"/>
            </a:pPr>
            <a:r>
              <a:rPr lang="en-GB" sz="3200" dirty="0">
                <a:latin typeface="Arial" panose="020B0604020202020204" pitchFamily="34" charset="0"/>
                <a:cs typeface="Arial" panose="020B0604020202020204" pitchFamily="34" charset="0"/>
              </a:rPr>
              <a:t>Give reasons.</a:t>
            </a:r>
          </a:p>
        </p:txBody>
      </p:sp>
      <p:sp>
        <p:nvSpPr>
          <p:cNvPr id="9"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615099" y="1767986"/>
            <a:ext cx="5223934" cy="3249586"/>
          </a:xfrm>
          <a:prstGeom prst="round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78DAB1FD-FE34-C190-849E-A9309CDD86B5}"/>
              </a:ext>
            </a:extLst>
          </p:cNvPr>
          <p:cNvPicPr>
            <a:picLocks noChangeAspect="1"/>
          </p:cNvPicPr>
          <p:nvPr/>
        </p:nvPicPr>
        <p:blipFill>
          <a:blip r:embed="rId5"/>
          <a:stretch>
            <a:fillRect/>
          </a:stretch>
        </p:blipFill>
        <p:spPr>
          <a:xfrm rot="546477">
            <a:off x="6607380" y="916917"/>
            <a:ext cx="4184232" cy="55428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780340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1F219-9E16-2BBE-4F72-1CE48F152698}"/>
              </a:ext>
            </a:extLst>
          </p:cNvPr>
          <p:cNvSpPr>
            <a:spLocks noGrp="1"/>
          </p:cNvSpPr>
          <p:nvPr>
            <p:ph type="title"/>
          </p:nvPr>
        </p:nvSpPr>
        <p:spPr>
          <a:xfrm>
            <a:off x="1700545" y="286725"/>
            <a:ext cx="10515600" cy="1325563"/>
          </a:xfrm>
        </p:spPr>
        <p:txBody>
          <a:bodyPr/>
          <a:lstStyle/>
          <a:p>
            <a:r>
              <a:rPr lang="en-GB" sz="4400" kern="1400" dirty="0">
                <a:effectLst/>
                <a:ea typeface="Yu Gothic Light" panose="020B0300000000000000" pitchFamily="34" charset="-128"/>
                <a:cs typeface="Times New Roman (Headings CS)"/>
              </a:rPr>
              <a:t>Is triangle PQR right-angled?</a:t>
            </a:r>
            <a:endParaRPr lang="en-GB" dirty="0"/>
          </a:p>
        </p:txBody>
      </p:sp>
      <p:sp>
        <p:nvSpPr>
          <p:cNvPr id="27"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a:xfrm>
            <a:off x="8610600" y="6356350"/>
            <a:ext cx="2743200" cy="365125"/>
          </a:xfrm>
        </p:spPr>
        <p:txBody>
          <a:bodyPr/>
          <a:lstStyle/>
          <a:p>
            <a:fld id="{892959B6-490E-A144-8C7C-88267F972F69}" type="slidenum">
              <a:rPr lang="en-US" smtClean="0"/>
              <a:t>16</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 name="Content Placeholder 2">
            <a:extLst>
              <a:ext uri="{FF2B5EF4-FFF2-40B4-BE49-F238E27FC236}">
                <a16:creationId xmlns:a16="http://schemas.microsoft.com/office/drawing/2014/main" id="{9B838E79-0817-B7A6-E0FC-BD144E54E9E9}"/>
              </a:ext>
            </a:extLst>
          </p:cNvPr>
          <p:cNvSpPr>
            <a:spLocks noGrp="1"/>
          </p:cNvSpPr>
          <p:nvPr>
            <p:ph idx="1"/>
          </p:nvPr>
        </p:nvSpPr>
        <p:spPr>
          <a:xfrm>
            <a:off x="8435802" y="1358029"/>
            <a:ext cx="3231776" cy="4351338"/>
          </a:xfrm>
        </p:spPr>
        <p:txBody>
          <a:bodyPr/>
          <a:lstStyle/>
          <a:p>
            <a:pPr marL="0" indent="0" algn="l">
              <a:lnSpc>
                <a:spcPct val="150000"/>
              </a:lnSpc>
              <a:buNone/>
            </a:pPr>
            <a:r>
              <a:rPr lang="en-GB" sz="3200" b="0" kern="1400" dirty="0">
                <a:effectLst/>
                <a:latin typeface="Arial" panose="020B0604020202020204" pitchFamily="34" charset="0"/>
                <a:ea typeface="Yu Gothic Light" panose="020B0300000000000000" pitchFamily="34" charset="-128"/>
                <a:cs typeface="Times New Roman (Headings CS)"/>
              </a:rPr>
              <a:t>Yes </a:t>
            </a:r>
            <a:r>
              <a:rPr lang="en-GB" sz="3600" b="0" kern="1400" dirty="0">
                <a:effectLst/>
                <a:latin typeface="Wingdings" pitchFamily="2" charset="2"/>
                <a:ea typeface="Yu Gothic Light" panose="020B0300000000000000" pitchFamily="34" charset="-128"/>
                <a:cs typeface="Times New Roman (Headings CS)"/>
              </a:rPr>
              <a:t>o</a:t>
            </a:r>
            <a:br>
              <a:rPr lang="en-GB" sz="3200" b="1" kern="1400" dirty="0">
                <a:latin typeface="Arial" panose="020B0604020202020204" pitchFamily="34" charset="0"/>
                <a:ea typeface="Yu Gothic Light" panose="020B0300000000000000" pitchFamily="34" charset="-128"/>
                <a:cs typeface="Times New Roman (Headings CS)"/>
              </a:rPr>
            </a:br>
            <a:r>
              <a:rPr lang="en-GB" sz="3200" b="0" kern="1400" dirty="0">
                <a:effectLst/>
                <a:latin typeface="Arial" panose="020B0604020202020204" pitchFamily="34" charset="0"/>
                <a:ea typeface="Yu Gothic Light" panose="020B0300000000000000" pitchFamily="34" charset="-128"/>
                <a:cs typeface="Times New Roman (Headings CS)"/>
              </a:rPr>
              <a:t>No </a:t>
            </a:r>
            <a:r>
              <a:rPr lang="en-GB" sz="3600" b="0" kern="1400" dirty="0">
                <a:effectLst/>
                <a:latin typeface="Wingdings" pitchFamily="2" charset="2"/>
                <a:ea typeface="Yu Gothic Light" panose="020B0300000000000000" pitchFamily="34" charset="-128"/>
                <a:cs typeface="Times New Roman (Headings CS)"/>
              </a:rPr>
              <a:t>o</a:t>
            </a:r>
            <a:br>
              <a:rPr lang="en-GB" sz="3200" b="1" kern="1400" dirty="0">
                <a:latin typeface="Arial" panose="020B0604020202020204" pitchFamily="34" charset="0"/>
                <a:ea typeface="Yu Gothic Light" panose="020B0300000000000000" pitchFamily="34" charset="-128"/>
                <a:cs typeface="Times New Roman (Headings CS)"/>
              </a:rPr>
            </a:br>
            <a:r>
              <a:rPr lang="en-GB" sz="3200" dirty="0">
                <a:effectLst/>
                <a:latin typeface="Arial" panose="020B0604020202020204" pitchFamily="34" charset="0"/>
                <a:ea typeface="Calibri" panose="020F0502020204030204" pitchFamily="34" charset="0"/>
              </a:rPr>
              <a:t>Can’t tell</a:t>
            </a:r>
            <a:r>
              <a:rPr lang="en-GB" sz="4000" dirty="0">
                <a:effectLst/>
                <a:latin typeface="Arial" panose="020B0604020202020204" pitchFamily="34" charset="0"/>
                <a:ea typeface="Calibri" panose="020F0502020204030204" pitchFamily="34" charset="0"/>
              </a:rPr>
              <a:t> </a:t>
            </a:r>
            <a:r>
              <a:rPr lang="en-GB" sz="3600" dirty="0">
                <a:effectLst/>
                <a:latin typeface="Wingdings" pitchFamily="2" charset="2"/>
                <a:ea typeface="Calibri" panose="020F0502020204030204" pitchFamily="34" charset="0"/>
                <a:cs typeface="Arial" panose="020B0604020202020204" pitchFamily="34" charset="0"/>
              </a:rPr>
              <a:t>o</a:t>
            </a:r>
            <a:endParaRPr lang="en-GB" sz="4000" dirty="0"/>
          </a:p>
        </p:txBody>
      </p:sp>
      <p:sp>
        <p:nvSpPr>
          <p:cNvPr id="14"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8020372" y="1276516"/>
            <a:ext cx="3707986" cy="3249586"/>
          </a:xfrm>
          <a:prstGeom prst="round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descr="Two straight parallel lines. A straight transversal line crosses them with its slope decreasing from left to right. The point where the transversal meets the lower parallel is labelled Q. Left of Q, along the lower parallel, a fourth line runs from P to a midpoint on the transversal labelled R, forming a triangle P Q R. The angle between the lower parallel and the line P R is 40 degrees. The internal acute angle between the upper parallel and the transversal is 50 degrees"/>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438513" y="1311147"/>
            <a:ext cx="4980031" cy="4612839"/>
          </a:xfrm>
          <a:prstGeom prst="rect">
            <a:avLst/>
          </a:prstGeom>
        </p:spPr>
      </p:pic>
      <p:pic>
        <p:nvPicPr>
          <p:cNvPr id="24" name="Picture 23"/>
          <p:cNvPicPr>
            <a:picLocks/>
          </p:cNvPicPr>
          <p:nvPr/>
        </p:nvPicPr>
        <p:blipFill>
          <a:blip r:embed="rId4">
            <a:alphaModFix amt="70000"/>
          </a:blip>
          <a:stretch>
            <a:fillRect/>
          </a:stretch>
        </p:blipFill>
        <p:spPr>
          <a:xfrm rot="10800000">
            <a:off x="3391476" y="4283570"/>
            <a:ext cx="826850" cy="755999"/>
          </a:xfrm>
          <a:prstGeom prst="rect">
            <a:avLst/>
          </a:prstGeom>
        </p:spPr>
      </p:pic>
      <p:sp>
        <p:nvSpPr>
          <p:cNvPr id="6" name="TextBox 5">
            <a:extLst>
              <a:ext uri="{FF2B5EF4-FFF2-40B4-BE49-F238E27FC236}">
                <a16:creationId xmlns:a16="http://schemas.microsoft.com/office/drawing/2014/main" id="{6282DC85-A5EA-A140-E0AE-A81F2D34CE21}"/>
              </a:ext>
            </a:extLst>
          </p:cNvPr>
          <p:cNvSpPr txBox="1"/>
          <p:nvPr/>
        </p:nvSpPr>
        <p:spPr>
          <a:xfrm>
            <a:off x="4324377" y="5109139"/>
            <a:ext cx="2133600" cy="1200329"/>
          </a:xfrm>
          <a:prstGeom prst="rect">
            <a:avLst/>
          </a:prstGeom>
          <a:noFill/>
        </p:spPr>
        <p:txBody>
          <a:bodyPr wrap="square" rtlCol="0">
            <a:spAutoFit/>
          </a:bodyPr>
          <a:lstStyle/>
          <a:p>
            <a:pPr algn="ctr"/>
            <a:r>
              <a:rPr lang="en-GB" sz="2400" i="1" dirty="0"/>
              <a:t>Alternate angles on parallel lines.</a:t>
            </a:r>
            <a:endParaRPr lang="en-GB" sz="2400" dirty="0"/>
          </a:p>
        </p:txBody>
      </p:sp>
      <p:sp>
        <p:nvSpPr>
          <p:cNvPr id="8" name="Oval 7">
            <a:extLst>
              <a:ext uri="{FF2B5EF4-FFF2-40B4-BE49-F238E27FC236}">
                <a16:creationId xmlns:a16="http://schemas.microsoft.com/office/drawing/2014/main" id="{391B2773-5C7C-6A23-49F1-8E5C3EC1D35B}"/>
              </a:ext>
            </a:extLst>
          </p:cNvPr>
          <p:cNvSpPr/>
          <p:nvPr/>
        </p:nvSpPr>
        <p:spPr>
          <a:xfrm>
            <a:off x="3250323" y="4438376"/>
            <a:ext cx="1016239" cy="52232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50˚</a:t>
            </a:r>
            <a:endParaRPr lang="en-GB" dirty="0">
              <a:solidFill>
                <a:schemeClr val="tx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D4176C70-E26C-363E-33C8-2771ACC55860}"/>
              </a:ext>
            </a:extLst>
          </p:cNvPr>
          <p:cNvSpPr txBox="1"/>
          <p:nvPr/>
        </p:nvSpPr>
        <p:spPr>
          <a:xfrm>
            <a:off x="4299011" y="2040105"/>
            <a:ext cx="2133600" cy="1200329"/>
          </a:xfrm>
          <a:prstGeom prst="rect">
            <a:avLst/>
          </a:prstGeom>
          <a:noFill/>
        </p:spPr>
        <p:txBody>
          <a:bodyPr wrap="square" rtlCol="0">
            <a:spAutoFit/>
          </a:bodyPr>
          <a:lstStyle/>
          <a:p>
            <a:pPr algn="ctr"/>
            <a:r>
              <a:rPr lang="en-GB" sz="2400" i="1" dirty="0"/>
              <a:t>Angles in a triangle add up to 180˚.</a:t>
            </a:r>
            <a:endParaRPr lang="en-GB" sz="2400" dirty="0"/>
          </a:p>
        </p:txBody>
      </p:sp>
      <p:sp>
        <p:nvSpPr>
          <p:cNvPr id="11" name="Rectangle 10">
            <a:extLst>
              <a:ext uri="{FF2B5EF4-FFF2-40B4-BE49-F238E27FC236}">
                <a16:creationId xmlns:a16="http://schemas.microsoft.com/office/drawing/2014/main" id="{8A173FD4-6798-FF22-322E-9B101A145EB7}"/>
              </a:ext>
              <a:ext uri="{C183D7F6-B498-43B3-948B-1728B52AA6E4}">
                <adec:decorative xmlns:adec="http://schemas.microsoft.com/office/drawing/2017/decorative" val="1"/>
              </a:ext>
            </a:extLst>
          </p:cNvPr>
          <p:cNvSpPr/>
          <p:nvPr/>
        </p:nvSpPr>
        <p:spPr>
          <a:xfrm>
            <a:off x="9378000" y="1720728"/>
            <a:ext cx="251996" cy="287998"/>
          </a:xfrm>
          <a:prstGeom prst="rect">
            <a:avLst/>
          </a:prstGeom>
          <a:solidFill>
            <a:srgbClr val="BE0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9" name="Straight Arrow Connector 18"/>
          <p:cNvCxnSpPr/>
          <p:nvPr/>
        </p:nvCxnSpPr>
        <p:spPr>
          <a:xfrm flipH="1" flipV="1">
            <a:off x="4001925" y="4931649"/>
            <a:ext cx="642819" cy="470397"/>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flipH="1">
            <a:off x="3157391" y="2979183"/>
            <a:ext cx="1486873" cy="85441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6" name="Oval 25">
            <a:extLst>
              <a:ext uri="{FF2B5EF4-FFF2-40B4-BE49-F238E27FC236}">
                <a16:creationId xmlns:a16="http://schemas.microsoft.com/office/drawing/2014/main" id="{391B2773-5C7C-6A23-49F1-8E5C3EC1D35B}"/>
              </a:ext>
            </a:extLst>
          </p:cNvPr>
          <p:cNvSpPr/>
          <p:nvPr/>
        </p:nvSpPr>
        <p:spPr>
          <a:xfrm>
            <a:off x="2570303" y="4085593"/>
            <a:ext cx="1016239" cy="52232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90˚</a:t>
            </a:r>
            <a:endParaRPr lang="en-GB" dirty="0">
              <a:solidFill>
                <a:schemeClr val="tx1"/>
              </a:solidFill>
              <a:latin typeface="Arial" panose="020B0604020202020204" pitchFamily="34" charset="0"/>
              <a:cs typeface="Arial" panose="020B0604020202020204" pitchFamily="34" charset="0"/>
            </a:endParaRPr>
          </a:p>
        </p:txBody>
      </p:sp>
      <p:sp>
        <p:nvSpPr>
          <p:cNvPr id="25" name="Pie 24"/>
          <p:cNvSpPr/>
          <p:nvPr/>
        </p:nvSpPr>
        <p:spPr>
          <a:xfrm rot="1644293">
            <a:off x="2440378" y="3415288"/>
            <a:ext cx="1016662" cy="1161720"/>
          </a:xfrm>
          <a:prstGeom prst="pie">
            <a:avLst>
              <a:gd name="adj1" fmla="val 117958"/>
              <a:gd name="adj2" fmla="val 5556791"/>
            </a:avLst>
          </a:prstGeom>
          <a:solidFill>
            <a:schemeClr val="accent2">
              <a:alpha val="42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pic>
        <p:nvPicPr>
          <p:cNvPr id="5" name="Picture 4"/>
          <p:cNvPicPr>
            <a:picLocks noChangeAspect="1"/>
          </p:cNvPicPr>
          <p:nvPr/>
        </p:nvPicPr>
        <p:blipFill>
          <a:blip r:embed="rId4">
            <a:alphaModFix amt="70000"/>
          </a:blip>
          <a:stretch>
            <a:fillRect/>
          </a:stretch>
        </p:blipFill>
        <p:spPr>
          <a:xfrm rot="151162">
            <a:off x="1438784" y="2785088"/>
            <a:ext cx="986313" cy="841978"/>
          </a:xfrm>
          <a:prstGeom prst="rect">
            <a:avLst/>
          </a:prstGeom>
        </p:spPr>
      </p:pic>
    </p:spTree>
    <p:extLst>
      <p:ext uri="{BB962C8B-B14F-4D97-AF65-F5344CB8AC3E}">
        <p14:creationId xmlns:p14="http://schemas.microsoft.com/office/powerpoint/2010/main" val="286215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26"/>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1" grpId="0" animBg="1"/>
      <p:bldP spid="26" grpId="0"/>
      <p:bldP spid="2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1F219-9E16-2BBE-4F72-1CE48F152698}"/>
              </a:ext>
            </a:extLst>
          </p:cNvPr>
          <p:cNvSpPr>
            <a:spLocks noGrp="1"/>
          </p:cNvSpPr>
          <p:nvPr>
            <p:ph type="title"/>
          </p:nvPr>
        </p:nvSpPr>
        <p:spPr>
          <a:xfrm>
            <a:off x="1606471" y="224005"/>
            <a:ext cx="10515600" cy="1325563"/>
          </a:xfrm>
        </p:spPr>
        <p:txBody>
          <a:bodyPr/>
          <a:lstStyle/>
          <a:p>
            <a:r>
              <a:rPr lang="en-GB" sz="4400" kern="1400" dirty="0">
                <a:effectLst/>
                <a:ea typeface="Yu Gothic Light" panose="020B0300000000000000" pitchFamily="34" charset="-128"/>
                <a:cs typeface="Times New Roman (Headings CS)"/>
              </a:rPr>
              <a:t>Is line H</a:t>
            </a:r>
            <a:r>
              <a:rPr lang="en-GB" sz="4400" kern="1400" baseline="-25000" dirty="0">
                <a:effectLst/>
                <a:ea typeface="Yu Gothic Light" panose="020B0300000000000000" pitchFamily="34" charset="-128"/>
                <a:cs typeface="Times New Roman (Headings CS)"/>
              </a:rPr>
              <a:t>1</a:t>
            </a:r>
            <a:r>
              <a:rPr lang="en-GB" sz="4400" kern="1400" dirty="0">
                <a:effectLst/>
                <a:ea typeface="Yu Gothic Light" panose="020B0300000000000000" pitchFamily="34" charset="-128"/>
                <a:cs typeface="Times New Roman (Headings CS)"/>
              </a:rPr>
              <a:t> parallel to line H</a:t>
            </a:r>
            <a:r>
              <a:rPr lang="en-GB" sz="4400" kern="1400" baseline="-25000" dirty="0">
                <a:effectLst/>
                <a:ea typeface="Yu Gothic Light" panose="020B0300000000000000" pitchFamily="34" charset="-128"/>
                <a:cs typeface="Times New Roman (Headings CS)"/>
              </a:rPr>
              <a:t>2</a:t>
            </a:r>
            <a:r>
              <a:rPr lang="en-GB" sz="4400" kern="1400" dirty="0">
                <a:effectLst/>
                <a:ea typeface="Yu Gothic Light" panose="020B0300000000000000" pitchFamily="34" charset="-128"/>
                <a:cs typeface="Times New Roman (Headings CS)"/>
              </a:rPr>
              <a:t>?</a:t>
            </a:r>
            <a:endParaRPr lang="en-GB" dirty="0"/>
          </a:p>
        </p:txBody>
      </p:sp>
      <p:sp>
        <p:nvSpPr>
          <p:cNvPr id="27"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a:xfrm>
            <a:off x="8610600" y="6356350"/>
            <a:ext cx="2743200" cy="365125"/>
          </a:xfrm>
        </p:spPr>
        <p:txBody>
          <a:bodyPr/>
          <a:lstStyle/>
          <a:p>
            <a:fld id="{892959B6-490E-A144-8C7C-88267F972F69}" type="slidenum">
              <a:rPr lang="en-US" smtClean="0"/>
              <a:t>17</a:t>
            </a:fld>
            <a:endParaRPr lang="en-US" dirty="0"/>
          </a:p>
        </p:txBody>
      </p:sp>
      <p:sp>
        <p:nvSpPr>
          <p:cNvPr id="14" name="Isosceles Triangle 13">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18"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8020372" y="1276516"/>
            <a:ext cx="3707986" cy="3249586"/>
          </a:xfrm>
          <a:prstGeom prst="round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Content Placeholder 2">
            <a:extLst>
              <a:ext uri="{FF2B5EF4-FFF2-40B4-BE49-F238E27FC236}">
                <a16:creationId xmlns:a16="http://schemas.microsoft.com/office/drawing/2014/main" id="{9B838E79-0817-B7A6-E0FC-BD144E54E9E9}"/>
              </a:ext>
            </a:extLst>
          </p:cNvPr>
          <p:cNvSpPr>
            <a:spLocks noGrp="1"/>
          </p:cNvSpPr>
          <p:nvPr>
            <p:ph idx="1"/>
          </p:nvPr>
        </p:nvSpPr>
        <p:spPr>
          <a:xfrm>
            <a:off x="8435802" y="1358029"/>
            <a:ext cx="3231776" cy="4351338"/>
          </a:xfrm>
        </p:spPr>
        <p:txBody>
          <a:bodyPr/>
          <a:lstStyle/>
          <a:p>
            <a:pPr marL="0" indent="0" algn="l">
              <a:lnSpc>
                <a:spcPct val="150000"/>
              </a:lnSpc>
              <a:buNone/>
            </a:pPr>
            <a:r>
              <a:rPr lang="en-GB" sz="3200" b="0" kern="1400" dirty="0">
                <a:effectLst/>
                <a:latin typeface="Arial" panose="020B0604020202020204" pitchFamily="34" charset="0"/>
                <a:ea typeface="Yu Gothic Light" panose="020B0300000000000000" pitchFamily="34" charset="-128"/>
                <a:cs typeface="Times New Roman (Headings CS)"/>
              </a:rPr>
              <a:t>Yes </a:t>
            </a:r>
            <a:r>
              <a:rPr lang="en-GB" sz="3600" b="0" kern="1400" dirty="0">
                <a:effectLst/>
                <a:latin typeface="Wingdings" pitchFamily="2" charset="2"/>
                <a:ea typeface="Yu Gothic Light" panose="020B0300000000000000" pitchFamily="34" charset="-128"/>
                <a:cs typeface="Times New Roman (Headings CS)"/>
              </a:rPr>
              <a:t>o</a:t>
            </a:r>
            <a:r>
              <a:rPr lang="en-GB" sz="3200" b="0" kern="1400" dirty="0">
                <a:effectLst/>
                <a:latin typeface="Arial" panose="020B0604020202020204" pitchFamily="34" charset="0"/>
                <a:ea typeface="Yu Gothic Light" panose="020B0300000000000000" pitchFamily="34" charset="-128"/>
                <a:cs typeface="Times New Roman (Headings CS)"/>
              </a:rPr>
              <a:t> </a:t>
            </a:r>
            <a:br>
              <a:rPr lang="en-GB" sz="3200" b="1" kern="1400" dirty="0">
                <a:latin typeface="Arial" panose="020B0604020202020204" pitchFamily="34" charset="0"/>
                <a:ea typeface="Yu Gothic Light" panose="020B0300000000000000" pitchFamily="34" charset="-128"/>
                <a:cs typeface="Times New Roman (Headings CS)"/>
              </a:rPr>
            </a:br>
            <a:r>
              <a:rPr lang="en-GB" sz="3200" b="0" kern="1400" dirty="0">
                <a:effectLst/>
                <a:latin typeface="Arial" panose="020B0604020202020204" pitchFamily="34" charset="0"/>
                <a:ea typeface="Yu Gothic Light" panose="020B0300000000000000" pitchFamily="34" charset="-128"/>
                <a:cs typeface="Times New Roman (Headings CS)"/>
              </a:rPr>
              <a:t>No </a:t>
            </a:r>
            <a:r>
              <a:rPr lang="en-GB" sz="3600" b="0" kern="1400" dirty="0">
                <a:effectLst/>
                <a:latin typeface="Wingdings" pitchFamily="2" charset="2"/>
                <a:ea typeface="Yu Gothic Light" panose="020B0300000000000000" pitchFamily="34" charset="-128"/>
                <a:cs typeface="Times New Roman (Headings CS)"/>
              </a:rPr>
              <a:t>o</a:t>
            </a:r>
            <a:br>
              <a:rPr lang="en-GB" sz="3200" b="1" kern="1400" dirty="0">
                <a:latin typeface="Arial" panose="020B0604020202020204" pitchFamily="34" charset="0"/>
                <a:ea typeface="Yu Gothic Light" panose="020B0300000000000000" pitchFamily="34" charset="-128"/>
                <a:cs typeface="Times New Roman (Headings CS)"/>
              </a:rPr>
            </a:br>
            <a:r>
              <a:rPr lang="en-GB" sz="3200" dirty="0">
                <a:effectLst/>
                <a:latin typeface="Arial" panose="020B0604020202020204" pitchFamily="34" charset="0"/>
                <a:ea typeface="Calibri" panose="020F0502020204030204" pitchFamily="34" charset="0"/>
              </a:rPr>
              <a:t>Can’t tell</a:t>
            </a:r>
            <a:r>
              <a:rPr lang="en-GB" sz="4000" dirty="0">
                <a:effectLst/>
                <a:latin typeface="Arial" panose="020B0604020202020204" pitchFamily="34" charset="0"/>
                <a:ea typeface="Calibri" panose="020F0502020204030204" pitchFamily="34" charset="0"/>
              </a:rPr>
              <a:t> </a:t>
            </a:r>
            <a:r>
              <a:rPr lang="en-GB" sz="3600" dirty="0">
                <a:effectLst/>
                <a:latin typeface="Wingdings" pitchFamily="2" charset="2"/>
                <a:ea typeface="Calibri" panose="020F0502020204030204" pitchFamily="34" charset="0"/>
                <a:cs typeface="Arial" panose="020B0604020202020204" pitchFamily="34" charset="0"/>
              </a:rPr>
              <a:t>o</a:t>
            </a:r>
            <a:endParaRPr lang="en-GB" sz="4000" dirty="0"/>
          </a:p>
        </p:txBody>
      </p:sp>
      <p:pic>
        <p:nvPicPr>
          <p:cNvPr id="4" name="Picture 3" descr="A straight vertical line, G1, is crossed by two straight horizontal lines: H1, the upper line, and H2, the lower line. The interior angle below H1 and to the right of G1 is 85 degrees. The exterior angle below H2 and the left of G1 is 85 degrees"/>
          <p:cNvPicPr>
            <a:picLocks noChangeAspect="1"/>
          </p:cNvPicPr>
          <p:nvPr/>
        </p:nvPicPr>
        <p:blipFill>
          <a:blip r:embed="rId3" cstate="email">
            <a:clrChange>
              <a:clrFrom>
                <a:srgbClr val="000000"/>
              </a:clrFrom>
              <a:clrTo>
                <a:srgbClr val="000000">
                  <a:alpha val="0"/>
                </a:srgbClr>
              </a:clrTo>
            </a:clrChange>
            <a:extLst>
              <a:ext uri="{28A0092B-C50C-407E-A947-70E740481C1C}">
                <a14:useLocalDpi xmlns:a14="http://schemas.microsoft.com/office/drawing/2010/main"/>
              </a:ext>
            </a:extLst>
          </a:blip>
          <a:srcRect/>
          <a:stretch/>
        </p:blipFill>
        <p:spPr>
          <a:xfrm>
            <a:off x="1081562" y="1194655"/>
            <a:ext cx="4408706" cy="5015109"/>
          </a:xfrm>
          <a:prstGeom prst="rect">
            <a:avLst/>
          </a:prstGeom>
        </p:spPr>
      </p:pic>
      <p:sp>
        <p:nvSpPr>
          <p:cNvPr id="25" name="Pie 24"/>
          <p:cNvSpPr/>
          <p:nvPr/>
        </p:nvSpPr>
        <p:spPr>
          <a:xfrm rot="2637520">
            <a:off x="2261347" y="3973043"/>
            <a:ext cx="1577385" cy="1911444"/>
          </a:xfrm>
          <a:prstGeom prst="pie">
            <a:avLst>
              <a:gd name="adj1" fmla="val 8270389"/>
              <a:gd name="adj2" fmla="val 13636742"/>
            </a:avLst>
          </a:prstGeom>
          <a:solidFill>
            <a:schemeClr val="accent6">
              <a:alpha val="42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1" name="Oval 20" descr="A straight vertical line, G1, is crossed by two straight horizontal lines: H1, the upper line, and H2, the lower line. The interior angle below H1 and to the right of G1 is 85 degrees. The exterior angle below H2 and the left of G1 is 85 degrees. ">
            <a:extLst>
              <a:ext uri="{FF2B5EF4-FFF2-40B4-BE49-F238E27FC236}">
                <a16:creationId xmlns:a16="http://schemas.microsoft.com/office/drawing/2014/main" id="{391B2773-5C7C-6A23-49F1-8E5C3EC1D35B}"/>
              </a:ext>
            </a:extLst>
          </p:cNvPr>
          <p:cNvSpPr/>
          <p:nvPr/>
        </p:nvSpPr>
        <p:spPr>
          <a:xfrm>
            <a:off x="2294342" y="4308262"/>
            <a:ext cx="1016239" cy="52232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95˚</a:t>
            </a:r>
            <a:endParaRPr lang="en-GB" dirty="0">
              <a:solidFill>
                <a:schemeClr val="tx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D4176C70-E26C-363E-33C8-2771ACC55860}"/>
              </a:ext>
            </a:extLst>
          </p:cNvPr>
          <p:cNvSpPr txBox="1"/>
          <p:nvPr/>
        </p:nvSpPr>
        <p:spPr>
          <a:xfrm>
            <a:off x="287029" y="2912126"/>
            <a:ext cx="2133600" cy="1200329"/>
          </a:xfrm>
          <a:prstGeom prst="rect">
            <a:avLst/>
          </a:prstGeom>
          <a:noFill/>
        </p:spPr>
        <p:txBody>
          <a:bodyPr wrap="square" rtlCol="0">
            <a:spAutoFit/>
          </a:bodyPr>
          <a:lstStyle/>
          <a:p>
            <a:pPr algn="ctr"/>
            <a:r>
              <a:rPr lang="en-GB" sz="2400" i="1" dirty="0"/>
              <a:t>Angles on a straight line add up to 180˚.</a:t>
            </a:r>
            <a:endParaRPr lang="en-GB" sz="2400" dirty="0"/>
          </a:p>
        </p:txBody>
      </p:sp>
      <p:sp>
        <p:nvSpPr>
          <p:cNvPr id="6" name="TextBox 5">
            <a:extLst>
              <a:ext uri="{FF2B5EF4-FFF2-40B4-BE49-F238E27FC236}">
                <a16:creationId xmlns:a16="http://schemas.microsoft.com/office/drawing/2014/main" id="{6282DC85-A5EA-A140-E0AE-A81F2D34CE21}"/>
              </a:ext>
            </a:extLst>
          </p:cNvPr>
          <p:cNvSpPr txBox="1"/>
          <p:nvPr/>
        </p:nvSpPr>
        <p:spPr>
          <a:xfrm>
            <a:off x="5556379" y="3478428"/>
            <a:ext cx="2133600" cy="1938992"/>
          </a:xfrm>
          <a:prstGeom prst="rect">
            <a:avLst/>
          </a:prstGeom>
          <a:noFill/>
        </p:spPr>
        <p:txBody>
          <a:bodyPr wrap="square" rtlCol="0">
            <a:spAutoFit/>
          </a:bodyPr>
          <a:lstStyle/>
          <a:p>
            <a:pPr algn="ctr"/>
            <a:r>
              <a:rPr lang="en-GB" sz="2400" i="1" dirty="0"/>
              <a:t>Alternate angles are NOT equal. </a:t>
            </a:r>
          </a:p>
          <a:p>
            <a:pPr algn="ctr"/>
            <a:r>
              <a:rPr lang="en-GB" sz="2400" i="1" dirty="0"/>
              <a:t>H</a:t>
            </a:r>
            <a:r>
              <a:rPr lang="en-GB" sz="2400" i="1" baseline="-25000" dirty="0"/>
              <a:t>1</a:t>
            </a:r>
            <a:r>
              <a:rPr lang="en-GB" sz="2400" i="1" dirty="0"/>
              <a:t> is NOT parallel to H</a:t>
            </a:r>
            <a:r>
              <a:rPr lang="en-GB" sz="2400" i="1" baseline="-25000" dirty="0"/>
              <a:t>2</a:t>
            </a:r>
            <a:r>
              <a:rPr lang="en-GB" sz="2400" i="1" dirty="0"/>
              <a:t>.</a:t>
            </a:r>
            <a:endParaRPr lang="en-GB" sz="2400" dirty="0"/>
          </a:p>
        </p:txBody>
      </p:sp>
      <p:sp>
        <p:nvSpPr>
          <p:cNvPr id="13" name="TextBox 12">
            <a:extLst>
              <a:ext uri="{FF2B5EF4-FFF2-40B4-BE49-F238E27FC236}">
                <a16:creationId xmlns:a16="http://schemas.microsoft.com/office/drawing/2014/main" id="{3C381A51-0659-C08C-51C9-0353CAF80037}"/>
              </a:ext>
            </a:extLst>
          </p:cNvPr>
          <p:cNvSpPr txBox="1"/>
          <p:nvPr/>
        </p:nvSpPr>
        <p:spPr>
          <a:xfrm>
            <a:off x="7902336" y="4819106"/>
            <a:ext cx="3672766" cy="1055608"/>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i="0" dirty="0">
                <a:latin typeface="Arial"/>
                <a:cs typeface="Arial"/>
              </a:rPr>
              <a:t>What is another way to do this?</a:t>
            </a:r>
            <a:endParaRPr lang="en-GB" sz="3200" i="0" dirty="0">
              <a:latin typeface="Arial"/>
              <a:cs typeface="Arial"/>
            </a:endParaRPr>
          </a:p>
        </p:txBody>
      </p:sp>
      <p:sp>
        <p:nvSpPr>
          <p:cNvPr id="17" name="Rectangle 16">
            <a:extLst>
              <a:ext uri="{FF2B5EF4-FFF2-40B4-BE49-F238E27FC236}">
                <a16:creationId xmlns:a16="http://schemas.microsoft.com/office/drawing/2014/main" id="{8A173FD4-6798-FF22-322E-9B101A145EB7}"/>
              </a:ext>
              <a:ext uri="{C183D7F6-B498-43B3-948B-1728B52AA6E4}">
                <adec:decorative xmlns:adec="http://schemas.microsoft.com/office/drawing/2017/decorative" val="1"/>
              </a:ext>
            </a:extLst>
          </p:cNvPr>
          <p:cNvSpPr/>
          <p:nvPr/>
        </p:nvSpPr>
        <p:spPr>
          <a:xfrm>
            <a:off x="9236942" y="2546156"/>
            <a:ext cx="251995" cy="287998"/>
          </a:xfrm>
          <a:prstGeom prst="rect">
            <a:avLst/>
          </a:prstGeom>
          <a:solidFill>
            <a:srgbClr val="BE0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A straight vertical line, G1, is crossed by two straight horizontal lines: H1, the upper line, and H2, the lower line. The interior angle below H1 and to the right of G1 is 85 degrees. The exterior angle below H2 and the left of G1 is 85 degrees. "/>
          <p:cNvPicPr>
            <a:picLocks noChangeAspect="1"/>
          </p:cNvPicPr>
          <p:nvPr/>
        </p:nvPicPr>
        <p:blipFill>
          <a:blip r:embed="rId4" cstate="email">
            <a:alphaModFix amt="61000"/>
            <a:extLst>
              <a:ext uri="{28A0092B-C50C-407E-A947-70E740481C1C}">
                <a14:useLocalDpi xmlns:a14="http://schemas.microsoft.com/office/drawing/2010/main"/>
              </a:ext>
            </a:extLst>
          </a:blip>
          <a:stretch>
            <a:fillRect/>
          </a:stretch>
        </p:blipFill>
        <p:spPr>
          <a:xfrm>
            <a:off x="3040746" y="2761676"/>
            <a:ext cx="599436" cy="619811"/>
          </a:xfrm>
          <a:prstGeom prst="rect">
            <a:avLst/>
          </a:prstGeom>
        </p:spPr>
      </p:pic>
      <p:cxnSp>
        <p:nvCxnSpPr>
          <p:cNvPr id="20" name="Straight Arrow Connector 19" descr="A straight vertical line, G1, is crossed by two straight horizontal lines: H1, the upper line, and H2, the lower line. The interior angle below H1 and to the right of G1 is 85 degrees. The exterior angle below H2 and the left of G1 is 85 degrees. "/>
          <p:cNvCxnSpPr/>
          <p:nvPr/>
        </p:nvCxnSpPr>
        <p:spPr>
          <a:xfrm>
            <a:off x="1785590" y="4112455"/>
            <a:ext cx="665429" cy="388081"/>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2858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1" grpId="0"/>
      <p:bldP spid="10" grpId="0"/>
      <p:bldP spid="6" grpId="0"/>
      <p:bldP spid="13" grpId="0" animBg="1"/>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1F219-9E16-2BBE-4F72-1CE48F152698}"/>
              </a:ext>
            </a:extLst>
          </p:cNvPr>
          <p:cNvSpPr>
            <a:spLocks noGrp="1"/>
          </p:cNvSpPr>
          <p:nvPr>
            <p:ph type="title"/>
          </p:nvPr>
        </p:nvSpPr>
        <p:spPr>
          <a:xfrm>
            <a:off x="1684866" y="286725"/>
            <a:ext cx="10515600" cy="1325563"/>
          </a:xfrm>
        </p:spPr>
        <p:txBody>
          <a:bodyPr/>
          <a:lstStyle/>
          <a:p>
            <a:r>
              <a:rPr lang="en-GB" sz="4400" kern="1400" dirty="0">
                <a:effectLst/>
                <a:ea typeface="Yu Gothic Light" panose="020B0300000000000000" pitchFamily="34" charset="-128"/>
                <a:cs typeface="Times New Roman (Headings CS)"/>
              </a:rPr>
              <a:t>Is line K</a:t>
            </a:r>
            <a:r>
              <a:rPr lang="en-GB" sz="4400" kern="1400" baseline="-25000" dirty="0">
                <a:effectLst/>
                <a:ea typeface="Yu Gothic Light" panose="020B0300000000000000" pitchFamily="34" charset="-128"/>
                <a:cs typeface="Times New Roman (Headings CS)"/>
              </a:rPr>
              <a:t>1</a:t>
            </a:r>
            <a:r>
              <a:rPr lang="en-GB" sz="4400" kern="1400" dirty="0">
                <a:effectLst/>
                <a:ea typeface="Yu Gothic Light" panose="020B0300000000000000" pitchFamily="34" charset="-128"/>
                <a:cs typeface="Times New Roman (Headings CS)"/>
              </a:rPr>
              <a:t> parallel to line K</a:t>
            </a:r>
            <a:r>
              <a:rPr lang="en-GB" sz="4400" kern="1400" baseline="-25000" dirty="0">
                <a:effectLst/>
                <a:ea typeface="Yu Gothic Light" panose="020B0300000000000000" pitchFamily="34" charset="-128"/>
                <a:cs typeface="Times New Roman (Headings CS)"/>
              </a:rPr>
              <a:t>2</a:t>
            </a:r>
            <a:r>
              <a:rPr lang="en-GB" sz="4400" kern="1400" dirty="0">
                <a:effectLst/>
                <a:ea typeface="Yu Gothic Light" panose="020B0300000000000000" pitchFamily="34" charset="-128"/>
                <a:cs typeface="Times New Roman (Headings CS)"/>
              </a:rPr>
              <a:t>?</a:t>
            </a:r>
            <a:endParaRPr lang="en-GB" dirty="0"/>
          </a:p>
        </p:txBody>
      </p:sp>
      <p:sp>
        <p:nvSpPr>
          <p:cNvPr id="22"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a:xfrm>
            <a:off x="8610600" y="6356350"/>
            <a:ext cx="2743200" cy="365125"/>
          </a:xfrm>
        </p:spPr>
        <p:txBody>
          <a:bodyPr/>
          <a:lstStyle/>
          <a:p>
            <a:fld id="{892959B6-490E-A144-8C7C-88267F972F69}" type="slidenum">
              <a:rPr lang="en-US" smtClean="0"/>
              <a:t>18</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4" name="Picture 3" descr="Two straight vertical parallel lines, J1 on the left and J2 on the right, are crossed by two straight horizontal lines, K1 above and K2 below. The angle above K2 and left of J1 is 65 degrees. The angle below K1 and left of J2 is 115 degrees"/>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847694" y="1163937"/>
            <a:ext cx="4715994" cy="5110241"/>
          </a:xfrm>
          <a:prstGeom prst="rect">
            <a:avLst/>
          </a:prstGeom>
        </p:spPr>
      </p:pic>
      <p:sp>
        <p:nvSpPr>
          <p:cNvPr id="10" name="TextBox 9">
            <a:extLst>
              <a:ext uri="{FF2B5EF4-FFF2-40B4-BE49-F238E27FC236}">
                <a16:creationId xmlns:a16="http://schemas.microsoft.com/office/drawing/2014/main" id="{D4176C70-E26C-363E-33C8-2771ACC55860}"/>
              </a:ext>
            </a:extLst>
          </p:cNvPr>
          <p:cNvSpPr txBox="1"/>
          <p:nvPr/>
        </p:nvSpPr>
        <p:spPr>
          <a:xfrm>
            <a:off x="3798458" y="3711785"/>
            <a:ext cx="4391552" cy="830997"/>
          </a:xfrm>
          <a:prstGeom prst="rect">
            <a:avLst/>
          </a:prstGeom>
          <a:noFill/>
        </p:spPr>
        <p:txBody>
          <a:bodyPr wrap="square" rtlCol="0">
            <a:spAutoFit/>
          </a:bodyPr>
          <a:lstStyle/>
          <a:p>
            <a:pPr algn="ctr"/>
            <a:r>
              <a:rPr lang="en-GB" sz="2400" i="1" dirty="0"/>
              <a:t>J</a:t>
            </a:r>
            <a:r>
              <a:rPr lang="en-GB" sz="2400" i="1" baseline="-25000" dirty="0"/>
              <a:t>1</a:t>
            </a:r>
            <a:r>
              <a:rPr lang="en-GB" sz="2400" i="1" dirty="0"/>
              <a:t> is parallel to J</a:t>
            </a:r>
            <a:r>
              <a:rPr lang="en-GB" sz="2400" i="1" baseline="-25000" dirty="0"/>
              <a:t>2</a:t>
            </a:r>
            <a:r>
              <a:rPr lang="en-GB" sz="2400" i="1" dirty="0"/>
              <a:t>.</a:t>
            </a:r>
          </a:p>
          <a:p>
            <a:pPr algn="ctr"/>
            <a:r>
              <a:rPr lang="en-GB" sz="2400" i="1" dirty="0"/>
              <a:t>Corresponding angles are equal.</a:t>
            </a:r>
            <a:endParaRPr lang="en-GB" sz="2400" dirty="0"/>
          </a:p>
        </p:txBody>
      </p:sp>
      <p:sp>
        <p:nvSpPr>
          <p:cNvPr id="13" name="TextBox 12">
            <a:extLst>
              <a:ext uri="{FF2B5EF4-FFF2-40B4-BE49-F238E27FC236}">
                <a16:creationId xmlns:a16="http://schemas.microsoft.com/office/drawing/2014/main" id="{3BF73DCD-0D78-0300-8EA8-574791E550D8}"/>
              </a:ext>
            </a:extLst>
          </p:cNvPr>
          <p:cNvSpPr txBox="1"/>
          <p:nvPr/>
        </p:nvSpPr>
        <p:spPr>
          <a:xfrm>
            <a:off x="6424780" y="4968932"/>
            <a:ext cx="4391552" cy="1200329"/>
          </a:xfrm>
          <a:prstGeom prst="rect">
            <a:avLst/>
          </a:prstGeom>
          <a:noFill/>
        </p:spPr>
        <p:txBody>
          <a:bodyPr wrap="square" rtlCol="0">
            <a:spAutoFit/>
          </a:bodyPr>
          <a:lstStyle/>
          <a:p>
            <a:pPr algn="ctr"/>
            <a:r>
              <a:rPr lang="en-GB" sz="2400" i="1" dirty="0"/>
              <a:t>65˚ + 115˚ = 180˚.</a:t>
            </a:r>
          </a:p>
          <a:p>
            <a:r>
              <a:rPr lang="en-GB" sz="2400" i="1" dirty="0"/>
              <a:t>Co-interior angles add up to 180˚.</a:t>
            </a:r>
          </a:p>
          <a:p>
            <a:pPr algn="ctr"/>
            <a:r>
              <a:rPr lang="en-GB" sz="2400" i="1" dirty="0"/>
              <a:t>K</a:t>
            </a:r>
            <a:r>
              <a:rPr lang="en-GB" sz="2400" i="1" baseline="-25000" dirty="0"/>
              <a:t>1</a:t>
            </a:r>
            <a:r>
              <a:rPr lang="en-GB" sz="2400" i="1" dirty="0"/>
              <a:t> is parallel to K</a:t>
            </a:r>
            <a:r>
              <a:rPr lang="en-GB" sz="2400" i="1" baseline="-25000" dirty="0"/>
              <a:t>2</a:t>
            </a:r>
            <a:r>
              <a:rPr lang="en-GB" sz="2400" i="1" dirty="0"/>
              <a:t>.</a:t>
            </a:r>
            <a:endParaRPr lang="en-GB" sz="2400" dirty="0"/>
          </a:p>
        </p:txBody>
      </p:sp>
      <p:sp>
        <p:nvSpPr>
          <p:cNvPr id="17" name="Content Placeholder 2">
            <a:extLst>
              <a:ext uri="{FF2B5EF4-FFF2-40B4-BE49-F238E27FC236}">
                <a16:creationId xmlns:a16="http://schemas.microsoft.com/office/drawing/2014/main" id="{9B838E79-0817-B7A6-E0FC-BD144E54E9E9}"/>
              </a:ext>
            </a:extLst>
          </p:cNvPr>
          <p:cNvSpPr txBox="1">
            <a:spLocks/>
          </p:cNvSpPr>
          <p:nvPr/>
        </p:nvSpPr>
        <p:spPr>
          <a:xfrm>
            <a:off x="8435802" y="1358029"/>
            <a:ext cx="3231776"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en-GB" sz="3200" kern="1400" dirty="0">
                <a:latin typeface="Arial" panose="020B0604020202020204" pitchFamily="34" charset="0"/>
                <a:ea typeface="Yu Gothic Light" panose="020B0300000000000000" pitchFamily="34" charset="-128"/>
                <a:cs typeface="Times New Roman (Headings CS)"/>
              </a:rPr>
              <a:t>Yes </a:t>
            </a:r>
            <a:r>
              <a:rPr lang="en-GB" sz="3600" kern="1400" dirty="0">
                <a:latin typeface="Wingdings" pitchFamily="2" charset="2"/>
                <a:ea typeface="Yu Gothic Light" panose="020B0300000000000000" pitchFamily="34" charset="-128"/>
                <a:cs typeface="Times New Roman (Headings CS)"/>
              </a:rPr>
              <a:t>o</a:t>
            </a:r>
            <a:r>
              <a:rPr lang="en-GB" sz="3200" kern="1400" dirty="0">
                <a:latin typeface="Arial" panose="020B0604020202020204" pitchFamily="34" charset="0"/>
                <a:ea typeface="Yu Gothic Light" panose="020B0300000000000000" pitchFamily="34" charset="-128"/>
                <a:cs typeface="Times New Roman (Headings CS)"/>
              </a:rPr>
              <a:t> </a:t>
            </a:r>
            <a:br>
              <a:rPr lang="en-GB" sz="3200" b="1" kern="1400" dirty="0">
                <a:latin typeface="Arial" panose="020B0604020202020204" pitchFamily="34" charset="0"/>
                <a:ea typeface="Yu Gothic Light" panose="020B0300000000000000" pitchFamily="34" charset="-128"/>
                <a:cs typeface="Times New Roman (Headings CS)"/>
              </a:rPr>
            </a:br>
            <a:r>
              <a:rPr lang="en-GB" sz="3200" kern="1400" dirty="0">
                <a:latin typeface="Arial" panose="020B0604020202020204" pitchFamily="34" charset="0"/>
                <a:ea typeface="Yu Gothic Light" panose="020B0300000000000000" pitchFamily="34" charset="-128"/>
                <a:cs typeface="Times New Roman (Headings CS)"/>
              </a:rPr>
              <a:t>No </a:t>
            </a:r>
            <a:r>
              <a:rPr lang="en-GB" sz="3600" kern="1400" dirty="0">
                <a:latin typeface="Wingdings" pitchFamily="2" charset="2"/>
                <a:ea typeface="Yu Gothic Light" panose="020B0300000000000000" pitchFamily="34" charset="-128"/>
                <a:cs typeface="Times New Roman (Headings CS)"/>
              </a:rPr>
              <a:t>o</a:t>
            </a:r>
            <a:br>
              <a:rPr lang="en-GB" sz="3200" b="1" kern="1400" dirty="0">
                <a:latin typeface="Arial" panose="020B0604020202020204" pitchFamily="34" charset="0"/>
                <a:ea typeface="Yu Gothic Light" panose="020B0300000000000000" pitchFamily="34" charset="-128"/>
                <a:cs typeface="Times New Roman (Headings CS)"/>
              </a:rPr>
            </a:br>
            <a:r>
              <a:rPr lang="en-GB" sz="3200" dirty="0">
                <a:latin typeface="Arial" panose="020B0604020202020204" pitchFamily="34" charset="0"/>
                <a:ea typeface="Calibri" panose="020F0502020204030204" pitchFamily="34" charset="0"/>
              </a:rPr>
              <a:t>Can’t tell</a:t>
            </a:r>
            <a:r>
              <a:rPr lang="en-GB" sz="4000" dirty="0">
                <a:latin typeface="Arial" panose="020B0604020202020204" pitchFamily="34" charset="0"/>
                <a:ea typeface="Calibri" panose="020F0502020204030204" pitchFamily="34" charset="0"/>
              </a:rPr>
              <a:t> </a:t>
            </a:r>
            <a:r>
              <a:rPr lang="en-GB" sz="3600" dirty="0">
                <a:latin typeface="Wingdings" pitchFamily="2" charset="2"/>
                <a:ea typeface="Calibri" panose="020F0502020204030204" pitchFamily="34" charset="0"/>
                <a:cs typeface="Arial" panose="020B0604020202020204" pitchFamily="34" charset="0"/>
              </a:rPr>
              <a:t>o</a:t>
            </a:r>
            <a:endParaRPr lang="en-GB" sz="4000" dirty="0"/>
          </a:p>
        </p:txBody>
      </p:sp>
      <p:sp>
        <p:nvSpPr>
          <p:cNvPr id="18" name="Rectangle 17">
            <a:extLst>
              <a:ext uri="{FF2B5EF4-FFF2-40B4-BE49-F238E27FC236}">
                <a16:creationId xmlns:a16="http://schemas.microsoft.com/office/drawing/2014/main" id="{8A173FD4-6798-FF22-322E-9B101A145EB7}"/>
              </a:ext>
              <a:ext uri="{C183D7F6-B498-43B3-948B-1728B52AA6E4}">
                <adec:decorative xmlns:adec="http://schemas.microsoft.com/office/drawing/2017/decorative" val="1"/>
              </a:ext>
            </a:extLst>
          </p:cNvPr>
          <p:cNvSpPr/>
          <p:nvPr/>
        </p:nvSpPr>
        <p:spPr>
          <a:xfrm>
            <a:off x="9378000" y="1689704"/>
            <a:ext cx="251995" cy="287998"/>
          </a:xfrm>
          <a:prstGeom prst="rect">
            <a:avLst/>
          </a:prstGeom>
          <a:solidFill>
            <a:srgbClr val="BE0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8020372" y="1276516"/>
            <a:ext cx="3707986" cy="3249586"/>
          </a:xfrm>
          <a:prstGeom prst="round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p:cNvPicPr>
            <a:picLocks noChangeAspect="1"/>
          </p:cNvPicPr>
          <p:nvPr/>
        </p:nvPicPr>
        <p:blipFill>
          <a:blip r:embed="rId4" cstate="email">
            <a:alphaModFix amt="55000"/>
            <a:extLst>
              <a:ext uri="{28A0092B-C50C-407E-A947-70E740481C1C}">
                <a14:useLocalDpi xmlns:a14="http://schemas.microsoft.com/office/drawing/2010/main"/>
              </a:ext>
            </a:extLst>
          </a:blip>
          <a:stretch>
            <a:fillRect/>
          </a:stretch>
        </p:blipFill>
        <p:spPr>
          <a:xfrm>
            <a:off x="3262817" y="4542276"/>
            <a:ext cx="620871" cy="612000"/>
          </a:xfrm>
          <a:prstGeom prst="rect">
            <a:avLst/>
          </a:prstGeom>
        </p:spPr>
      </p:pic>
      <p:pic>
        <p:nvPicPr>
          <p:cNvPr id="20" name="Picture 19"/>
          <p:cNvPicPr>
            <a:picLocks noChangeAspect="1"/>
          </p:cNvPicPr>
          <p:nvPr/>
        </p:nvPicPr>
        <p:blipFill>
          <a:blip r:embed="rId4" cstate="email">
            <a:alphaModFix amt="55000"/>
            <a:extLst>
              <a:ext uri="{28A0092B-C50C-407E-A947-70E740481C1C}">
                <a14:useLocalDpi xmlns:a14="http://schemas.microsoft.com/office/drawing/2010/main"/>
              </a:ext>
            </a:extLst>
          </a:blip>
          <a:stretch>
            <a:fillRect/>
          </a:stretch>
        </p:blipFill>
        <p:spPr>
          <a:xfrm>
            <a:off x="1109870" y="4461859"/>
            <a:ext cx="575999" cy="576000"/>
          </a:xfrm>
          <a:prstGeom prst="rect">
            <a:avLst/>
          </a:prstGeom>
        </p:spPr>
      </p:pic>
      <p:sp>
        <p:nvSpPr>
          <p:cNvPr id="25" name="Oval 24" descr="Two straight vertical parallel lines, J1 on the left and J2 on the right, are crossed by two straight horizontal lines, K1 above and K2 below. The angle above K2 and left of J1 is 65 degrees. The angle below K1 and left of J2 is 115 degrees.]">
            <a:extLst>
              <a:ext uri="{FF2B5EF4-FFF2-40B4-BE49-F238E27FC236}">
                <a16:creationId xmlns:a16="http://schemas.microsoft.com/office/drawing/2014/main" id="{391B2773-5C7C-6A23-49F1-8E5C3EC1D35B}"/>
              </a:ext>
            </a:extLst>
          </p:cNvPr>
          <p:cNvSpPr/>
          <p:nvPr/>
        </p:nvSpPr>
        <p:spPr>
          <a:xfrm>
            <a:off x="3127025" y="4631578"/>
            <a:ext cx="1016239" cy="52232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cs typeface="Arial" panose="020B0604020202020204" pitchFamily="34" charset="0"/>
              </a:rPr>
              <a:t>65˚</a:t>
            </a:r>
            <a:endParaRPr lang="en-GB" sz="1600" dirty="0">
              <a:solidFill>
                <a:schemeClr val="tx1"/>
              </a:solidFill>
              <a:cs typeface="Arial" panose="020B0604020202020204" pitchFamily="34" charset="0"/>
            </a:endParaRPr>
          </a:p>
        </p:txBody>
      </p:sp>
    </p:spTree>
    <p:extLst>
      <p:ext uri="{BB962C8B-B14F-4D97-AF65-F5344CB8AC3E}">
        <p14:creationId xmlns:p14="http://schemas.microsoft.com/office/powerpoint/2010/main" val="1450558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8" grpId="0" animBg="1"/>
      <p:bldP spid="2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straight parallel lines. There are two points on the lower parallel: T, left, and V, right. Point U on the upper parallel is between T and V. A straight transversal line crosses the parallels at T and U, and another crosses at V and U, forming a triangle. The exterior angle to the right of T U and above the upper parallel is 65 degrees. The interior angle to the right of V U and below the upper parallel is 50 degrees"/>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941416" y="1077889"/>
            <a:ext cx="5450573" cy="5196822"/>
          </a:xfrm>
          <a:prstGeom prst="rect">
            <a:avLst/>
          </a:prstGeom>
        </p:spPr>
      </p:pic>
      <p:sp>
        <p:nvSpPr>
          <p:cNvPr id="2" name="Title 1">
            <a:extLst>
              <a:ext uri="{FF2B5EF4-FFF2-40B4-BE49-F238E27FC236}">
                <a16:creationId xmlns:a16="http://schemas.microsoft.com/office/drawing/2014/main" id="{3F01F219-9E16-2BBE-4F72-1CE48F152698}"/>
              </a:ext>
            </a:extLst>
          </p:cNvPr>
          <p:cNvSpPr>
            <a:spLocks noGrp="1"/>
          </p:cNvSpPr>
          <p:nvPr>
            <p:ph type="title"/>
          </p:nvPr>
        </p:nvSpPr>
        <p:spPr>
          <a:xfrm>
            <a:off x="1575113" y="255365"/>
            <a:ext cx="10515600" cy="1325563"/>
          </a:xfrm>
        </p:spPr>
        <p:txBody>
          <a:bodyPr/>
          <a:lstStyle/>
          <a:p>
            <a:r>
              <a:rPr lang="en-GB" kern="1400" dirty="0">
                <a:ea typeface="Yu Gothic Light" panose="020B0300000000000000" pitchFamily="34" charset="-128"/>
              </a:rPr>
              <a:t>Is triangle TUV isosceles</a:t>
            </a:r>
            <a:r>
              <a:rPr lang="en-GB" sz="4400" kern="1400" dirty="0">
                <a:effectLst/>
                <a:ea typeface="Yu Gothic Light" panose="020B0300000000000000" pitchFamily="34" charset="-128"/>
                <a:cs typeface="Times New Roman (Headings CS)"/>
              </a:rPr>
              <a:t>?</a:t>
            </a:r>
            <a:endParaRPr lang="en-GB" dirty="0"/>
          </a:p>
        </p:txBody>
      </p:sp>
      <p:sp>
        <p:nvSpPr>
          <p:cNvPr id="22"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19</a:t>
            </a:fld>
            <a:endParaRPr lang="en-US" dirty="0"/>
          </a:p>
        </p:txBody>
      </p:sp>
      <p:sp>
        <p:nvSpPr>
          <p:cNvPr id="14" name="Isosceles Triangle 13">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19" name="Content Placeholder 2">
            <a:extLst>
              <a:ext uri="{FF2B5EF4-FFF2-40B4-BE49-F238E27FC236}">
                <a16:creationId xmlns:a16="http://schemas.microsoft.com/office/drawing/2014/main" id="{9B838E79-0817-B7A6-E0FC-BD144E54E9E9}"/>
              </a:ext>
            </a:extLst>
          </p:cNvPr>
          <p:cNvSpPr txBox="1">
            <a:spLocks/>
          </p:cNvSpPr>
          <p:nvPr/>
        </p:nvSpPr>
        <p:spPr>
          <a:xfrm>
            <a:off x="8435802" y="1358029"/>
            <a:ext cx="3231776"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en-GB" sz="3200" kern="1400" dirty="0">
                <a:latin typeface="Arial" panose="020B0604020202020204" pitchFamily="34" charset="0"/>
                <a:ea typeface="Yu Gothic Light" panose="020B0300000000000000" pitchFamily="34" charset="-128"/>
                <a:cs typeface="Times New Roman (Headings CS)"/>
              </a:rPr>
              <a:t>Yes </a:t>
            </a:r>
            <a:r>
              <a:rPr lang="en-GB" sz="3600" kern="1400" dirty="0">
                <a:latin typeface="Wingdings" pitchFamily="2" charset="2"/>
                <a:ea typeface="Yu Gothic Light" panose="020B0300000000000000" pitchFamily="34" charset="-128"/>
                <a:cs typeface="Times New Roman (Headings CS)"/>
              </a:rPr>
              <a:t>o</a:t>
            </a:r>
            <a:br>
              <a:rPr lang="en-GB" sz="3200" b="1" kern="1400" dirty="0">
                <a:latin typeface="Arial" panose="020B0604020202020204" pitchFamily="34" charset="0"/>
                <a:ea typeface="Yu Gothic Light" panose="020B0300000000000000" pitchFamily="34" charset="-128"/>
                <a:cs typeface="Times New Roman (Headings CS)"/>
              </a:rPr>
            </a:br>
            <a:r>
              <a:rPr lang="en-GB" sz="3200" kern="1400" dirty="0">
                <a:latin typeface="Arial" panose="020B0604020202020204" pitchFamily="34" charset="0"/>
                <a:ea typeface="Yu Gothic Light" panose="020B0300000000000000" pitchFamily="34" charset="-128"/>
                <a:cs typeface="Times New Roman (Headings CS)"/>
              </a:rPr>
              <a:t>No </a:t>
            </a:r>
            <a:r>
              <a:rPr lang="en-GB" sz="3600" kern="1400" dirty="0">
                <a:latin typeface="Wingdings" pitchFamily="2" charset="2"/>
                <a:ea typeface="Yu Gothic Light" panose="020B0300000000000000" pitchFamily="34" charset="-128"/>
                <a:cs typeface="Times New Roman (Headings CS)"/>
              </a:rPr>
              <a:t>o</a:t>
            </a:r>
            <a:br>
              <a:rPr lang="en-GB" sz="3200" b="1" kern="1400" dirty="0">
                <a:latin typeface="Arial" panose="020B0604020202020204" pitchFamily="34" charset="0"/>
                <a:ea typeface="Yu Gothic Light" panose="020B0300000000000000" pitchFamily="34" charset="-128"/>
                <a:cs typeface="Times New Roman (Headings CS)"/>
              </a:rPr>
            </a:br>
            <a:r>
              <a:rPr lang="en-GB" sz="3200" dirty="0">
                <a:latin typeface="Arial" panose="020B0604020202020204" pitchFamily="34" charset="0"/>
                <a:ea typeface="Calibri" panose="020F0502020204030204" pitchFamily="34" charset="0"/>
              </a:rPr>
              <a:t>Can’t tell</a:t>
            </a:r>
            <a:r>
              <a:rPr lang="en-GB" sz="4000" dirty="0">
                <a:latin typeface="Arial" panose="020B0604020202020204" pitchFamily="34" charset="0"/>
                <a:ea typeface="Calibri" panose="020F0502020204030204" pitchFamily="34" charset="0"/>
              </a:rPr>
              <a:t> </a:t>
            </a:r>
            <a:r>
              <a:rPr lang="en-GB" sz="3600" dirty="0">
                <a:latin typeface="Wingdings" pitchFamily="2" charset="2"/>
                <a:ea typeface="Calibri" panose="020F0502020204030204" pitchFamily="34" charset="0"/>
                <a:cs typeface="Arial" panose="020B0604020202020204" pitchFamily="34" charset="0"/>
              </a:rPr>
              <a:t>o</a:t>
            </a:r>
            <a:endParaRPr lang="en-GB" sz="4000" dirty="0"/>
          </a:p>
        </p:txBody>
      </p:sp>
      <p:sp>
        <p:nvSpPr>
          <p:cNvPr id="21"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8020372" y="1276516"/>
            <a:ext cx="3707986" cy="3249586"/>
          </a:xfrm>
          <a:prstGeom prst="round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D4176C70-E26C-363E-33C8-2771ACC55860}"/>
              </a:ext>
            </a:extLst>
          </p:cNvPr>
          <p:cNvSpPr txBox="1"/>
          <p:nvPr/>
        </p:nvSpPr>
        <p:spPr>
          <a:xfrm>
            <a:off x="2562413" y="3581689"/>
            <a:ext cx="5256026" cy="461665"/>
          </a:xfrm>
          <a:prstGeom prst="rect">
            <a:avLst/>
          </a:prstGeom>
          <a:solidFill>
            <a:schemeClr val="bg1"/>
          </a:solidFill>
        </p:spPr>
        <p:txBody>
          <a:bodyPr wrap="square" rtlCol="0">
            <a:spAutoFit/>
          </a:bodyPr>
          <a:lstStyle/>
          <a:p>
            <a:r>
              <a:rPr lang="en-GB" sz="2400" i="1" dirty="0"/>
              <a:t>Angles on a straight line add up to 180˚.</a:t>
            </a:r>
            <a:endParaRPr lang="en-GB" sz="2400" dirty="0"/>
          </a:p>
        </p:txBody>
      </p:sp>
      <p:sp>
        <p:nvSpPr>
          <p:cNvPr id="13" name="TextBox 12">
            <a:extLst>
              <a:ext uri="{FF2B5EF4-FFF2-40B4-BE49-F238E27FC236}">
                <a16:creationId xmlns:a16="http://schemas.microsoft.com/office/drawing/2014/main" id="{3BF73DCD-0D78-0300-8EA8-574791E550D8}"/>
              </a:ext>
            </a:extLst>
          </p:cNvPr>
          <p:cNvSpPr txBox="1"/>
          <p:nvPr/>
        </p:nvSpPr>
        <p:spPr>
          <a:xfrm>
            <a:off x="7518322" y="5051052"/>
            <a:ext cx="4673678" cy="830997"/>
          </a:xfrm>
          <a:prstGeom prst="rect">
            <a:avLst/>
          </a:prstGeom>
          <a:noFill/>
        </p:spPr>
        <p:txBody>
          <a:bodyPr wrap="square" rtlCol="0">
            <a:spAutoFit/>
          </a:bodyPr>
          <a:lstStyle/>
          <a:p>
            <a:pPr algn="ctr"/>
            <a:r>
              <a:rPr lang="en-GB" sz="2400" i="1" dirty="0"/>
              <a:t>Triangle </a:t>
            </a:r>
            <a:r>
              <a:rPr lang="en-GB" sz="2400" i="1" dirty="0" err="1"/>
              <a:t>TUV</a:t>
            </a:r>
            <a:r>
              <a:rPr lang="en-GB" sz="2400" i="1" dirty="0"/>
              <a:t> has two equal angles.</a:t>
            </a:r>
          </a:p>
          <a:p>
            <a:pPr algn="ctr"/>
            <a:r>
              <a:rPr lang="en-GB" sz="2400" i="1" dirty="0"/>
              <a:t>It is isosceles.</a:t>
            </a:r>
            <a:endParaRPr lang="en-GB" sz="2400" dirty="0"/>
          </a:p>
        </p:txBody>
      </p:sp>
      <p:sp>
        <p:nvSpPr>
          <p:cNvPr id="8" name="TextBox 7">
            <a:extLst>
              <a:ext uri="{FF2B5EF4-FFF2-40B4-BE49-F238E27FC236}">
                <a16:creationId xmlns:a16="http://schemas.microsoft.com/office/drawing/2014/main" id="{7DA18C41-2C80-1795-8B86-4AE44059FD62}"/>
              </a:ext>
            </a:extLst>
          </p:cNvPr>
          <p:cNvSpPr txBox="1"/>
          <p:nvPr/>
        </p:nvSpPr>
        <p:spPr>
          <a:xfrm>
            <a:off x="2530847" y="2974659"/>
            <a:ext cx="745869" cy="461665"/>
          </a:xfrm>
          <a:prstGeom prst="rect">
            <a:avLst/>
          </a:prstGeom>
          <a:noFill/>
        </p:spPr>
        <p:txBody>
          <a:bodyPr wrap="square" rtlCol="0">
            <a:spAutoFit/>
          </a:bodyPr>
          <a:lstStyle/>
          <a:p>
            <a:r>
              <a:rPr lang="en-GB" sz="2400" dirty="0">
                <a:cs typeface="Arial" panose="020B0604020202020204" pitchFamily="34" charset="0"/>
              </a:rPr>
              <a:t>65˚</a:t>
            </a:r>
          </a:p>
        </p:txBody>
      </p:sp>
      <p:sp>
        <p:nvSpPr>
          <p:cNvPr id="16" name="TextBox 15">
            <a:extLst>
              <a:ext uri="{FF2B5EF4-FFF2-40B4-BE49-F238E27FC236}">
                <a16:creationId xmlns:a16="http://schemas.microsoft.com/office/drawing/2014/main" id="{75F4C7AC-300A-EC4E-CC61-780460EF8D9F}"/>
              </a:ext>
            </a:extLst>
          </p:cNvPr>
          <p:cNvSpPr txBox="1"/>
          <p:nvPr/>
        </p:nvSpPr>
        <p:spPr>
          <a:xfrm>
            <a:off x="2790007" y="5443714"/>
            <a:ext cx="5055766" cy="830997"/>
          </a:xfrm>
          <a:prstGeom prst="rect">
            <a:avLst/>
          </a:prstGeom>
          <a:solidFill>
            <a:schemeClr val="bg1"/>
          </a:solidFill>
        </p:spPr>
        <p:txBody>
          <a:bodyPr wrap="square" rtlCol="0">
            <a:spAutoFit/>
          </a:bodyPr>
          <a:lstStyle/>
          <a:p>
            <a:pPr algn="ctr"/>
            <a:r>
              <a:rPr lang="en-GB" sz="2400" i="1" dirty="0"/>
              <a:t>Corresponding angles on parallel lines are equal.</a:t>
            </a:r>
            <a:endParaRPr lang="en-GB" sz="2400" dirty="0"/>
          </a:p>
        </p:txBody>
      </p:sp>
      <p:pic>
        <p:nvPicPr>
          <p:cNvPr id="4" name="Picture 3"/>
          <p:cNvPicPr>
            <a:picLocks noChangeAspect="1"/>
          </p:cNvPicPr>
          <p:nvPr/>
        </p:nvPicPr>
        <p:blipFill>
          <a:blip r:embed="rId4" cstate="email">
            <a:alphaModFix amt="76000"/>
            <a:extLst>
              <a:ext uri="{28A0092B-C50C-407E-A947-70E740481C1C}">
                <a14:useLocalDpi xmlns:a14="http://schemas.microsoft.com/office/drawing/2010/main"/>
              </a:ext>
            </a:extLst>
          </a:blip>
          <a:stretch>
            <a:fillRect/>
          </a:stretch>
        </p:blipFill>
        <p:spPr>
          <a:xfrm rot="21089924">
            <a:off x="2529150" y="2172188"/>
            <a:ext cx="673790" cy="684000"/>
          </a:xfrm>
          <a:prstGeom prst="rect">
            <a:avLst/>
          </a:prstGeom>
        </p:spPr>
      </p:pic>
      <p:pic>
        <p:nvPicPr>
          <p:cNvPr id="26" name="Picture 25"/>
          <p:cNvPicPr>
            <a:picLocks noChangeAspect="1"/>
          </p:cNvPicPr>
          <p:nvPr/>
        </p:nvPicPr>
        <p:blipFill>
          <a:blip r:embed="rId4" cstate="email">
            <a:alphaModFix amt="76000"/>
            <a:extLst>
              <a:ext uri="{28A0092B-C50C-407E-A947-70E740481C1C}">
                <a14:useLocalDpi xmlns:a14="http://schemas.microsoft.com/office/drawing/2010/main"/>
              </a:ext>
            </a:extLst>
          </a:blip>
          <a:stretch>
            <a:fillRect/>
          </a:stretch>
        </p:blipFill>
        <p:spPr>
          <a:xfrm rot="21081102">
            <a:off x="2290803" y="4784400"/>
            <a:ext cx="787104" cy="786121"/>
          </a:xfrm>
          <a:prstGeom prst="rect">
            <a:avLst/>
          </a:prstGeom>
        </p:spPr>
      </p:pic>
      <p:sp>
        <p:nvSpPr>
          <p:cNvPr id="20" name="Rectangle 19">
            <a:extLst>
              <a:ext uri="{FF2B5EF4-FFF2-40B4-BE49-F238E27FC236}">
                <a16:creationId xmlns:a16="http://schemas.microsoft.com/office/drawing/2014/main" id="{8A173FD4-6798-FF22-322E-9B101A145EB7}"/>
              </a:ext>
              <a:ext uri="{C183D7F6-B498-43B3-948B-1728B52AA6E4}">
                <adec:decorative xmlns:adec="http://schemas.microsoft.com/office/drawing/2017/decorative" val="1"/>
              </a:ext>
            </a:extLst>
          </p:cNvPr>
          <p:cNvSpPr/>
          <p:nvPr/>
        </p:nvSpPr>
        <p:spPr>
          <a:xfrm>
            <a:off x="9378000" y="1692000"/>
            <a:ext cx="251995" cy="280800"/>
          </a:xfrm>
          <a:prstGeom prst="rect">
            <a:avLst/>
          </a:prstGeom>
          <a:solidFill>
            <a:srgbClr val="BE00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extLst>
              <a:ext uri="{FF2B5EF4-FFF2-40B4-BE49-F238E27FC236}">
                <a16:creationId xmlns:a16="http://schemas.microsoft.com/office/drawing/2014/main" id="{10C34873-122F-4644-16FB-2623689621CB}"/>
              </a:ext>
            </a:extLst>
          </p:cNvPr>
          <p:cNvSpPr/>
          <p:nvPr/>
        </p:nvSpPr>
        <p:spPr>
          <a:xfrm>
            <a:off x="2181026" y="4949318"/>
            <a:ext cx="995183" cy="48409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cs typeface="Arial" panose="020B0604020202020204" pitchFamily="34" charset="0"/>
              </a:rPr>
              <a:t>65˚</a:t>
            </a:r>
          </a:p>
        </p:txBody>
      </p:sp>
    </p:spTree>
    <p:extLst>
      <p:ext uri="{BB962C8B-B14F-4D97-AF65-F5344CB8AC3E}">
        <p14:creationId xmlns:p14="http://schemas.microsoft.com/office/powerpoint/2010/main" val="2608375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p:bldP spid="8" grpId="0"/>
      <p:bldP spid="16" grpId="0" animBg="1"/>
      <p:bldP spid="20" grpId="0" animBg="1"/>
      <p:bldP spid="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1675695" y="155213"/>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What do you know about angles?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2</a:t>
            </a:fld>
            <a:endParaRPr lang="en-US" b="1" dirty="0">
              <a:solidFill>
                <a:srgbClr val="000000"/>
              </a:solidFill>
              <a:latin typeface="Arial" panose="020B0604020202020204" pitchFamily="34" charset="0"/>
              <a:cs typeface="Arial" panose="020B0604020202020204" pitchFamily="34" charset="0"/>
            </a:endParaRPr>
          </a:p>
        </p:txBody>
      </p:sp>
      <p:sp>
        <p:nvSpPr>
          <p:cNvPr id="14" name="Isosceles Triangle 13">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6" name="TextBox 5">
            <a:extLst>
              <a:ext uri="{FF2B5EF4-FFF2-40B4-BE49-F238E27FC236}">
                <a16:creationId xmlns:a16="http://schemas.microsoft.com/office/drawing/2014/main" id="{B0AB6807-1007-2C40-ACD3-85A647021B46}"/>
              </a:ext>
            </a:extLst>
          </p:cNvPr>
          <p:cNvSpPr txBox="1"/>
          <p:nvPr/>
        </p:nvSpPr>
        <p:spPr>
          <a:xfrm>
            <a:off x="1078018" y="2356276"/>
            <a:ext cx="4420117" cy="1836400"/>
          </a:xfrm>
          <a:prstGeom prst="rect">
            <a:avLst/>
          </a:prstGeom>
          <a:noFill/>
        </p:spPr>
        <p:txBody>
          <a:bodyPr wrap="square" rtlCol="0">
            <a:spAutoFit/>
          </a:bodyPr>
          <a:lstStyle/>
          <a:p>
            <a:pPr marL="457200" indent="-457200">
              <a:lnSpc>
                <a:spcPts val="3100"/>
              </a:lnSpc>
              <a:spcAft>
                <a:spcPts val="600"/>
              </a:spcAft>
              <a:buFont typeface="Arial"/>
              <a:buChar char="•"/>
            </a:pPr>
            <a:r>
              <a:rPr lang="en-GB" sz="2800" dirty="0">
                <a:latin typeface="Arial"/>
                <a:cs typeface="Arial"/>
              </a:rPr>
              <a:t>Make a poster.</a:t>
            </a:r>
          </a:p>
          <a:p>
            <a:pPr marL="457200" indent="-457200">
              <a:lnSpc>
                <a:spcPts val="3100"/>
              </a:lnSpc>
              <a:spcAft>
                <a:spcPts val="600"/>
              </a:spcAft>
              <a:buFont typeface="Arial"/>
              <a:buChar char="•"/>
            </a:pPr>
            <a:r>
              <a:rPr lang="en-GB" sz="2800" dirty="0">
                <a:latin typeface="Arial"/>
                <a:cs typeface="Arial"/>
              </a:rPr>
              <a:t>Use diagrams.</a:t>
            </a:r>
          </a:p>
          <a:p>
            <a:pPr marL="457200" indent="-457200">
              <a:lnSpc>
                <a:spcPts val="3100"/>
              </a:lnSpc>
              <a:spcAft>
                <a:spcPts val="600"/>
              </a:spcAft>
              <a:buFont typeface="Arial"/>
              <a:buChar char="•"/>
            </a:pPr>
            <a:r>
              <a:rPr lang="en-GB" sz="2800" dirty="0">
                <a:latin typeface="Arial"/>
                <a:cs typeface="Arial"/>
              </a:rPr>
              <a:t>Use colour to show equal angles.</a:t>
            </a:r>
          </a:p>
        </p:txBody>
      </p:sp>
      <p:sp>
        <p:nvSpPr>
          <p:cNvPr id="7"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643102" y="2053559"/>
            <a:ext cx="4628283" cy="2584131"/>
          </a:xfrm>
          <a:prstGeom prst="round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1F417DE5-A25D-7078-8E9F-D24627E272E1}"/>
              </a:ext>
              <a:ext uri="{C183D7F6-B498-43B3-948B-1728B52AA6E4}">
                <adec:decorative xmlns:adec="http://schemas.microsoft.com/office/drawing/2017/decorative" val="1"/>
              </a:ext>
            </a:extLst>
          </p:cNvPr>
          <p:cNvSpPr txBox="1"/>
          <p:nvPr/>
        </p:nvSpPr>
        <p:spPr>
          <a:xfrm>
            <a:off x="5635139" y="1189618"/>
            <a:ext cx="4091877" cy="119181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GB" sz="3200" i="0" dirty="0">
              <a:latin typeface="Arial" panose="020B0604020202020204" pitchFamily="34" charset="0"/>
              <a:cs typeface="Arial" panose="020B0604020202020204" pitchFamily="34" charset="0"/>
            </a:endParaRPr>
          </a:p>
          <a:p>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sp>
        <p:nvSpPr>
          <p:cNvPr id="40" name="TextBox 39">
            <a:extLst>
              <a:ext uri="{FF2B5EF4-FFF2-40B4-BE49-F238E27FC236}">
                <a16:creationId xmlns:a16="http://schemas.microsoft.com/office/drawing/2014/main" id="{B0368C08-DEAE-4069-AAC6-76CF00AF1749}"/>
              </a:ext>
            </a:extLst>
          </p:cNvPr>
          <p:cNvSpPr txBox="1"/>
          <p:nvPr/>
        </p:nvSpPr>
        <p:spPr>
          <a:xfrm>
            <a:off x="5419357" y="1332981"/>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on a straight line</a:t>
            </a:r>
          </a:p>
        </p:txBody>
      </p:sp>
      <p:grpSp>
        <p:nvGrpSpPr>
          <p:cNvPr id="25" name="Group 24" descr="Small angle on a straight line"/>
          <p:cNvGrpSpPr/>
          <p:nvPr/>
        </p:nvGrpSpPr>
        <p:grpSpPr>
          <a:xfrm>
            <a:off x="8339959" y="1515195"/>
            <a:ext cx="1182413" cy="360000"/>
            <a:chOff x="8339959" y="1642791"/>
            <a:chExt cx="1182413" cy="360000"/>
          </a:xfrm>
        </p:grpSpPr>
        <p:cxnSp>
          <p:nvCxnSpPr>
            <p:cNvPr id="3" name="Straight Connector 2">
              <a:extLst>
                <a:ext uri="{FF2B5EF4-FFF2-40B4-BE49-F238E27FC236}">
                  <a16:creationId xmlns:a16="http://schemas.microsoft.com/office/drawing/2014/main" id="{8F00303E-CA11-4198-86F1-938B45118E3E}"/>
                </a:ext>
              </a:extLst>
            </p:cNvPr>
            <p:cNvCxnSpPr/>
            <p:nvPr/>
          </p:nvCxnSpPr>
          <p:spPr>
            <a:xfrm>
              <a:off x="8339959" y="2002791"/>
              <a:ext cx="11824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D521A291-200C-DAB9-4059-A498F966C5EE}"/>
                </a:ext>
              </a:extLst>
            </p:cNvPr>
            <p:cNvCxnSpPr>
              <a:cxnSpLocks/>
            </p:cNvCxnSpPr>
            <p:nvPr/>
          </p:nvCxnSpPr>
          <p:spPr>
            <a:xfrm flipV="1">
              <a:off x="8758516" y="1642791"/>
              <a:ext cx="763856"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TextBox 8">
            <a:extLst>
              <a:ext uri="{FF2B5EF4-FFF2-40B4-BE49-F238E27FC236}">
                <a16:creationId xmlns:a16="http://schemas.microsoft.com/office/drawing/2014/main" id="{1F417DE5-A25D-7078-8E9F-D24627E272E1}"/>
              </a:ext>
              <a:ext uri="{C183D7F6-B498-43B3-948B-1728B52AA6E4}">
                <adec:decorative xmlns:adec="http://schemas.microsoft.com/office/drawing/2017/decorative" val="1"/>
              </a:ext>
            </a:extLst>
          </p:cNvPr>
          <p:cNvSpPr txBox="1"/>
          <p:nvPr/>
        </p:nvSpPr>
        <p:spPr>
          <a:xfrm>
            <a:off x="5635139" y="2472528"/>
            <a:ext cx="4095459" cy="1123712"/>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US" i="0" dirty="0">
              <a:latin typeface="Arial"/>
              <a:cs typeface="Arial"/>
            </a:endParaRPr>
          </a:p>
          <a:p>
            <a:endParaRPr lang="en-GB" sz="3200" b="1" i="0" dirty="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B0368C08-DEAE-4069-AAC6-76CF00AF1749}"/>
              </a:ext>
            </a:extLst>
          </p:cNvPr>
          <p:cNvSpPr txBox="1"/>
          <p:nvPr/>
        </p:nvSpPr>
        <p:spPr>
          <a:xfrm>
            <a:off x="5473109" y="2582662"/>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around</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 point</a:t>
            </a:r>
          </a:p>
        </p:txBody>
      </p:sp>
      <p:grpSp>
        <p:nvGrpSpPr>
          <p:cNvPr id="24" name="Group 23" descr="Five angles around a point"/>
          <p:cNvGrpSpPr>
            <a:grpSpLocks noChangeAspect="1"/>
          </p:cNvGrpSpPr>
          <p:nvPr/>
        </p:nvGrpSpPr>
        <p:grpSpPr>
          <a:xfrm>
            <a:off x="8491063" y="2769956"/>
            <a:ext cx="1151998" cy="623971"/>
            <a:chOff x="9012478" y="2587669"/>
            <a:chExt cx="1568226" cy="849417"/>
          </a:xfrm>
        </p:grpSpPr>
        <p:cxnSp>
          <p:nvCxnSpPr>
            <p:cNvPr id="18" name="Straight Connector 17">
              <a:extLst>
                <a:ext uri="{FF2B5EF4-FFF2-40B4-BE49-F238E27FC236}">
                  <a16:creationId xmlns:a16="http://schemas.microsoft.com/office/drawing/2014/main" id="{792BDB79-E851-F91D-DA7D-E9192AD62FB7}"/>
                </a:ext>
              </a:extLst>
            </p:cNvPr>
            <p:cNvCxnSpPr>
              <a:cxnSpLocks/>
            </p:cNvCxnSpPr>
            <p:nvPr/>
          </p:nvCxnSpPr>
          <p:spPr>
            <a:xfrm>
              <a:off x="9012478" y="2737069"/>
              <a:ext cx="1294770" cy="560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11DF761-D593-0FAA-09F6-6502D0F5B5BE}"/>
                </a:ext>
              </a:extLst>
            </p:cNvPr>
            <p:cNvCxnSpPr>
              <a:cxnSpLocks/>
            </p:cNvCxnSpPr>
            <p:nvPr/>
          </p:nvCxnSpPr>
          <p:spPr>
            <a:xfrm flipV="1">
              <a:off x="9012478" y="3051409"/>
              <a:ext cx="718120" cy="38567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5385022A-667A-C148-3A21-222BD8E211B1}"/>
                </a:ext>
              </a:extLst>
            </p:cNvPr>
            <p:cNvCxnSpPr>
              <a:cxnSpLocks/>
            </p:cNvCxnSpPr>
            <p:nvPr/>
          </p:nvCxnSpPr>
          <p:spPr>
            <a:xfrm flipV="1">
              <a:off x="9730598" y="2920590"/>
              <a:ext cx="850106" cy="1240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5385022A-667A-C148-3A21-222BD8E211B1}"/>
                </a:ext>
              </a:extLst>
            </p:cNvPr>
            <p:cNvCxnSpPr>
              <a:cxnSpLocks/>
            </p:cNvCxnSpPr>
            <p:nvPr/>
          </p:nvCxnSpPr>
          <p:spPr>
            <a:xfrm flipV="1">
              <a:off x="9734003" y="2587669"/>
              <a:ext cx="103139" cy="44671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TextBox 9">
            <a:extLst>
              <a:ext uri="{FF2B5EF4-FFF2-40B4-BE49-F238E27FC236}">
                <a16:creationId xmlns:a16="http://schemas.microsoft.com/office/drawing/2014/main" id="{1F417DE5-A25D-7078-8E9F-D24627E272E1}"/>
              </a:ext>
              <a:ext uri="{C183D7F6-B498-43B3-948B-1728B52AA6E4}">
                <adec:decorative xmlns:adec="http://schemas.microsoft.com/office/drawing/2017/decorative" val="1"/>
              </a:ext>
            </a:extLst>
          </p:cNvPr>
          <p:cNvSpPr txBox="1"/>
          <p:nvPr/>
        </p:nvSpPr>
        <p:spPr>
          <a:xfrm>
            <a:off x="5635139" y="3725391"/>
            <a:ext cx="4090839" cy="119181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GB" sz="3200" b="1" i="0" dirty="0">
              <a:latin typeface="Arial" panose="020B0604020202020204" pitchFamily="34" charset="0"/>
              <a:cs typeface="Arial" panose="020B0604020202020204" pitchFamily="34" charset="0"/>
            </a:endParaRPr>
          </a:p>
          <a:p>
            <a:endParaRPr lang="en-GB" sz="3200" b="1" i="0" dirty="0">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B0368C08-DEAE-4069-AAC6-76CF00AF1749}"/>
              </a:ext>
            </a:extLst>
          </p:cNvPr>
          <p:cNvSpPr txBox="1"/>
          <p:nvPr/>
        </p:nvSpPr>
        <p:spPr>
          <a:xfrm>
            <a:off x="5446791" y="3887985"/>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in a</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triangle</a:t>
            </a:r>
          </a:p>
        </p:txBody>
      </p:sp>
      <p:grpSp>
        <p:nvGrpSpPr>
          <p:cNvPr id="28" name="Group 27" descr="Small triangle"/>
          <p:cNvGrpSpPr/>
          <p:nvPr/>
        </p:nvGrpSpPr>
        <p:grpSpPr>
          <a:xfrm>
            <a:off x="8254714" y="4112518"/>
            <a:ext cx="1152000" cy="511809"/>
            <a:chOff x="8082080" y="5357747"/>
            <a:chExt cx="1152000" cy="511809"/>
          </a:xfrm>
        </p:grpSpPr>
        <p:cxnSp>
          <p:nvCxnSpPr>
            <p:cNvPr id="37" name="Straight Connector 36">
              <a:extLst>
                <a:ext uri="{FF2B5EF4-FFF2-40B4-BE49-F238E27FC236}">
                  <a16:creationId xmlns:a16="http://schemas.microsoft.com/office/drawing/2014/main" id="{14179E92-F04D-2778-4221-22CFC3040F03}"/>
                </a:ext>
              </a:extLst>
            </p:cNvPr>
            <p:cNvCxnSpPr/>
            <p:nvPr/>
          </p:nvCxnSpPr>
          <p:spPr>
            <a:xfrm>
              <a:off x="8082080" y="5869556"/>
              <a:ext cx="1152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6CBFF5D-00DD-7A31-26A8-D8C6DE7D64D1}"/>
                </a:ext>
              </a:extLst>
            </p:cNvPr>
            <p:cNvCxnSpPr>
              <a:cxnSpLocks/>
            </p:cNvCxnSpPr>
            <p:nvPr/>
          </p:nvCxnSpPr>
          <p:spPr>
            <a:xfrm>
              <a:off x="8333658" y="5357747"/>
              <a:ext cx="900422" cy="5118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DA64994-12D5-11CA-714F-08D831ED934B}"/>
                </a:ext>
              </a:extLst>
            </p:cNvPr>
            <p:cNvCxnSpPr>
              <a:cxnSpLocks/>
            </p:cNvCxnSpPr>
            <p:nvPr/>
          </p:nvCxnSpPr>
          <p:spPr>
            <a:xfrm flipH="1">
              <a:off x="8091606" y="5357747"/>
              <a:ext cx="256349" cy="5118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TextBox 10">
            <a:extLst>
              <a:ext uri="{FF2B5EF4-FFF2-40B4-BE49-F238E27FC236}">
                <a16:creationId xmlns:a16="http://schemas.microsoft.com/office/drawing/2014/main" id="{1F417DE5-A25D-7078-8E9F-D24627E272E1}"/>
              </a:ext>
              <a:ext uri="{C183D7F6-B498-43B3-948B-1728B52AA6E4}">
                <adec:decorative xmlns:adec="http://schemas.microsoft.com/office/drawing/2017/decorative" val="1"/>
              </a:ext>
            </a:extLst>
          </p:cNvPr>
          <p:cNvSpPr txBox="1"/>
          <p:nvPr/>
        </p:nvSpPr>
        <p:spPr>
          <a:xfrm>
            <a:off x="5635139" y="5047641"/>
            <a:ext cx="4090837" cy="119181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GB" sz="3200" i="0" dirty="0">
              <a:latin typeface="Arial" panose="020B0604020202020204" pitchFamily="34" charset="0"/>
              <a:cs typeface="Arial" panose="020B0604020202020204" pitchFamily="34" charset="0"/>
            </a:endParaRPr>
          </a:p>
          <a:p>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grpSp>
        <p:nvGrpSpPr>
          <p:cNvPr id="46" name="Group 45" descr="A line crossing two parallel lines"/>
          <p:cNvGrpSpPr/>
          <p:nvPr/>
        </p:nvGrpSpPr>
        <p:grpSpPr>
          <a:xfrm>
            <a:off x="8309066" y="5227902"/>
            <a:ext cx="1200975" cy="762465"/>
            <a:chOff x="8321397" y="3958015"/>
            <a:chExt cx="1200975" cy="762465"/>
          </a:xfrm>
        </p:grpSpPr>
        <p:cxnSp>
          <p:nvCxnSpPr>
            <p:cNvPr id="47" name="Straight Connector 46">
              <a:extLst>
                <a:ext uri="{FF2B5EF4-FFF2-40B4-BE49-F238E27FC236}">
                  <a16:creationId xmlns:a16="http://schemas.microsoft.com/office/drawing/2014/main" id="{CCB02A88-1271-FB7A-06EF-FAA6669C8D24}"/>
                </a:ext>
              </a:extLst>
            </p:cNvPr>
            <p:cNvCxnSpPr>
              <a:cxnSpLocks/>
            </p:cNvCxnSpPr>
            <p:nvPr/>
          </p:nvCxnSpPr>
          <p:spPr>
            <a:xfrm>
              <a:off x="8321397" y="4071090"/>
              <a:ext cx="1200975" cy="24317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8F86472-8D0C-8178-0883-83CD2AE09077}"/>
                </a:ext>
              </a:extLst>
            </p:cNvPr>
            <p:cNvCxnSpPr>
              <a:cxnSpLocks/>
            </p:cNvCxnSpPr>
            <p:nvPr/>
          </p:nvCxnSpPr>
          <p:spPr>
            <a:xfrm>
              <a:off x="8321397" y="4477308"/>
              <a:ext cx="1200975" cy="24317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F962D2D3-382C-E46A-136B-7308BDD7EAEC}"/>
                </a:ext>
              </a:extLst>
            </p:cNvPr>
            <p:cNvCxnSpPr>
              <a:cxnSpLocks/>
            </p:cNvCxnSpPr>
            <p:nvPr/>
          </p:nvCxnSpPr>
          <p:spPr>
            <a:xfrm flipH="1">
              <a:off x="8592039" y="3958015"/>
              <a:ext cx="422887" cy="76246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riangle 33">
              <a:extLst>
                <a:ext uri="{FF2B5EF4-FFF2-40B4-BE49-F238E27FC236}">
                  <a16:creationId xmlns:a16="http://schemas.microsoft.com/office/drawing/2014/main" id="{DDAC90DB-59BD-CAD3-8B10-692276F9C2D3}"/>
                </a:ext>
              </a:extLst>
            </p:cNvPr>
            <p:cNvSpPr>
              <a:spLocks noChangeAspect="1"/>
            </p:cNvSpPr>
            <p:nvPr/>
          </p:nvSpPr>
          <p:spPr>
            <a:xfrm rot="6264210">
              <a:off x="9076867" y="4572383"/>
              <a:ext cx="144000" cy="140368"/>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Triangle 33">
              <a:extLst>
                <a:ext uri="{FF2B5EF4-FFF2-40B4-BE49-F238E27FC236}">
                  <a16:creationId xmlns:a16="http://schemas.microsoft.com/office/drawing/2014/main" id="{DDAC90DB-59BD-CAD3-8B10-692276F9C2D3}"/>
                </a:ext>
              </a:extLst>
            </p:cNvPr>
            <p:cNvSpPr>
              <a:spLocks noChangeAspect="1"/>
            </p:cNvSpPr>
            <p:nvPr/>
          </p:nvSpPr>
          <p:spPr>
            <a:xfrm rot="6264210">
              <a:off x="9191697" y="4183775"/>
              <a:ext cx="144000" cy="140368"/>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2" name="TextBox 51">
            <a:extLst>
              <a:ext uri="{FF2B5EF4-FFF2-40B4-BE49-F238E27FC236}">
                <a16:creationId xmlns:a16="http://schemas.microsoft.com/office/drawing/2014/main" id="{B0368C08-DEAE-4069-AAC6-76CF00AF1749}"/>
              </a:ext>
            </a:extLst>
          </p:cNvPr>
          <p:cNvSpPr txBox="1"/>
          <p:nvPr/>
        </p:nvSpPr>
        <p:spPr>
          <a:xfrm>
            <a:off x="5415882" y="5213191"/>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parallel lines</a:t>
            </a:r>
          </a:p>
        </p:txBody>
      </p:sp>
      <p:sp>
        <p:nvSpPr>
          <p:cNvPr id="13" name="TextBox 12">
            <a:extLst>
              <a:ext uri="{FF2B5EF4-FFF2-40B4-BE49-F238E27FC236}">
                <a16:creationId xmlns:a16="http://schemas.microsoft.com/office/drawing/2014/main" id="{1F417DE5-A25D-7078-8E9F-D24627E272E1}"/>
              </a:ext>
            </a:extLst>
          </p:cNvPr>
          <p:cNvSpPr txBox="1"/>
          <p:nvPr/>
        </p:nvSpPr>
        <p:spPr>
          <a:xfrm>
            <a:off x="9982200" y="2823521"/>
            <a:ext cx="2024177" cy="1532334"/>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US" i="0" dirty="0">
                <a:latin typeface="Arial"/>
                <a:cs typeface="Arial"/>
              </a:rPr>
              <a:t>Any other angle properties</a:t>
            </a:r>
            <a:endParaRPr lang="en-GB" sz="3200"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9983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1675695" y="155213"/>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Completing posters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6C52D20-2709-6D47-88A1-8986874D9EB5}"/>
              </a:ext>
            </a:extLst>
          </p:cNvPr>
          <p:cNvSpPr>
            <a:spLocks noGrp="1"/>
          </p:cNvSpPr>
          <p:nvPr>
            <p:ph type="sldNum" sz="quarter" idx="12"/>
          </p:nvPr>
        </p:nvSpPr>
        <p:spPr/>
        <p:txBody>
          <a:bodyPr/>
          <a:lstStyle/>
          <a:p>
            <a:fld id="{892959B6-490E-A144-8C7C-88267F972F69}" type="slidenum">
              <a:rPr lang="en-US" smtClean="0"/>
              <a:t>20</a:t>
            </a:fld>
            <a:endParaRPr lang="en-US"/>
          </a:p>
        </p:txBody>
      </p:sp>
      <p:sp>
        <p:nvSpPr>
          <p:cNvPr id="31" name="Isosceles Triangle 30">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3" name="TextBox 32">
            <a:extLst>
              <a:ext uri="{FF2B5EF4-FFF2-40B4-BE49-F238E27FC236}">
                <a16:creationId xmlns:a16="http://schemas.microsoft.com/office/drawing/2014/main" id="{B0AB6807-1007-2C40-ACD3-85A647021B46}"/>
              </a:ext>
            </a:extLst>
          </p:cNvPr>
          <p:cNvSpPr txBox="1"/>
          <p:nvPr/>
        </p:nvSpPr>
        <p:spPr>
          <a:xfrm>
            <a:off x="842212" y="2703140"/>
            <a:ext cx="3918884" cy="1284967"/>
          </a:xfrm>
          <a:prstGeom prst="rect">
            <a:avLst/>
          </a:prstGeom>
          <a:noFill/>
        </p:spPr>
        <p:txBody>
          <a:bodyPr wrap="square" rtlCol="0">
            <a:spAutoFit/>
          </a:bodyPr>
          <a:lstStyle/>
          <a:p>
            <a:pPr algn="ctr">
              <a:lnSpc>
                <a:spcPts val="3100"/>
              </a:lnSpc>
              <a:spcAft>
                <a:spcPts val="600"/>
              </a:spcAft>
            </a:pPr>
            <a:r>
              <a:rPr lang="en-GB" sz="2800" dirty="0">
                <a:latin typeface="Arial"/>
                <a:cs typeface="Arial"/>
              </a:rPr>
              <a:t>Check to see if there’s anything that you need to add to your poster. </a:t>
            </a:r>
          </a:p>
        </p:txBody>
      </p:sp>
      <p:sp>
        <p:nvSpPr>
          <p:cNvPr id="34"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737679" y="2053559"/>
            <a:ext cx="4193841" cy="2584131"/>
          </a:xfrm>
          <a:prstGeom prst="round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a:extLst>
              <a:ext uri="{FF2B5EF4-FFF2-40B4-BE49-F238E27FC236}">
                <a16:creationId xmlns:a16="http://schemas.microsoft.com/office/drawing/2014/main" id="{1F417DE5-A25D-7078-8E9F-D24627E272E1}"/>
              </a:ext>
              <a:ext uri="{C183D7F6-B498-43B3-948B-1728B52AA6E4}">
                <adec:decorative xmlns:adec="http://schemas.microsoft.com/office/drawing/2017/decorative" val="1"/>
              </a:ext>
            </a:extLst>
          </p:cNvPr>
          <p:cNvSpPr txBox="1"/>
          <p:nvPr/>
        </p:nvSpPr>
        <p:spPr>
          <a:xfrm>
            <a:off x="5635139" y="1189618"/>
            <a:ext cx="4091877" cy="119181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GB" sz="3200" i="0" dirty="0">
              <a:latin typeface="Arial" panose="020B0604020202020204" pitchFamily="34" charset="0"/>
              <a:cs typeface="Arial" panose="020B0604020202020204" pitchFamily="34" charset="0"/>
            </a:endParaRPr>
          </a:p>
          <a:p>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B0368C08-DEAE-4069-AAC6-76CF00AF1749}"/>
              </a:ext>
            </a:extLst>
          </p:cNvPr>
          <p:cNvSpPr txBox="1"/>
          <p:nvPr/>
        </p:nvSpPr>
        <p:spPr>
          <a:xfrm>
            <a:off x="5419357" y="1332981"/>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on a straight line</a:t>
            </a:r>
          </a:p>
        </p:txBody>
      </p:sp>
      <p:grpSp>
        <p:nvGrpSpPr>
          <p:cNvPr id="40" name="Group 39" descr="Small angle on a straight line"/>
          <p:cNvGrpSpPr/>
          <p:nvPr/>
        </p:nvGrpSpPr>
        <p:grpSpPr>
          <a:xfrm>
            <a:off x="8339959" y="1515195"/>
            <a:ext cx="1182413" cy="360000"/>
            <a:chOff x="8339959" y="1642791"/>
            <a:chExt cx="1182413" cy="360000"/>
          </a:xfrm>
        </p:grpSpPr>
        <p:cxnSp>
          <p:nvCxnSpPr>
            <p:cNvPr id="41" name="Straight Connector 40">
              <a:extLst>
                <a:ext uri="{FF2B5EF4-FFF2-40B4-BE49-F238E27FC236}">
                  <a16:creationId xmlns:a16="http://schemas.microsoft.com/office/drawing/2014/main" id="{8F00303E-CA11-4198-86F1-938B45118E3E}"/>
                </a:ext>
              </a:extLst>
            </p:cNvPr>
            <p:cNvCxnSpPr/>
            <p:nvPr/>
          </p:nvCxnSpPr>
          <p:spPr>
            <a:xfrm>
              <a:off x="8339959" y="2002791"/>
              <a:ext cx="11824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521A291-200C-DAB9-4059-A498F966C5EE}"/>
                </a:ext>
              </a:extLst>
            </p:cNvPr>
            <p:cNvCxnSpPr>
              <a:cxnSpLocks/>
            </p:cNvCxnSpPr>
            <p:nvPr/>
          </p:nvCxnSpPr>
          <p:spPr>
            <a:xfrm flipV="1">
              <a:off x="8758516" y="1642791"/>
              <a:ext cx="763856"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6" name="TextBox 35">
            <a:extLst>
              <a:ext uri="{FF2B5EF4-FFF2-40B4-BE49-F238E27FC236}">
                <a16:creationId xmlns:a16="http://schemas.microsoft.com/office/drawing/2014/main" id="{1F417DE5-A25D-7078-8E9F-D24627E272E1}"/>
              </a:ext>
              <a:ext uri="{C183D7F6-B498-43B3-948B-1728B52AA6E4}">
                <adec:decorative xmlns:adec="http://schemas.microsoft.com/office/drawing/2017/decorative" val="1"/>
              </a:ext>
            </a:extLst>
          </p:cNvPr>
          <p:cNvSpPr txBox="1"/>
          <p:nvPr/>
        </p:nvSpPr>
        <p:spPr>
          <a:xfrm>
            <a:off x="5635139" y="2472528"/>
            <a:ext cx="4095459" cy="1123712"/>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US" i="0" dirty="0">
              <a:latin typeface="Arial"/>
              <a:cs typeface="Arial"/>
            </a:endParaRPr>
          </a:p>
          <a:p>
            <a:endParaRPr lang="en-GB" sz="3200" b="1" i="0" dirty="0">
              <a:latin typeface="Arial" panose="020B0604020202020204" pitchFamily="34" charset="0"/>
              <a:cs typeface="Arial" panose="020B0604020202020204" pitchFamily="34" charset="0"/>
            </a:endParaRPr>
          </a:p>
        </p:txBody>
      </p:sp>
      <p:sp>
        <p:nvSpPr>
          <p:cNvPr id="53" name="TextBox 52">
            <a:extLst>
              <a:ext uri="{FF2B5EF4-FFF2-40B4-BE49-F238E27FC236}">
                <a16:creationId xmlns:a16="http://schemas.microsoft.com/office/drawing/2014/main" id="{B0368C08-DEAE-4069-AAC6-76CF00AF1749}"/>
              </a:ext>
            </a:extLst>
          </p:cNvPr>
          <p:cNvSpPr txBox="1"/>
          <p:nvPr/>
        </p:nvSpPr>
        <p:spPr>
          <a:xfrm>
            <a:off x="5473109" y="2582662"/>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around</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 point</a:t>
            </a:r>
          </a:p>
        </p:txBody>
      </p:sp>
      <p:grpSp>
        <p:nvGrpSpPr>
          <p:cNvPr id="47" name="Group 46" descr="Five angles around a point"/>
          <p:cNvGrpSpPr>
            <a:grpSpLocks noChangeAspect="1"/>
          </p:cNvGrpSpPr>
          <p:nvPr/>
        </p:nvGrpSpPr>
        <p:grpSpPr>
          <a:xfrm>
            <a:off x="8491063" y="2769956"/>
            <a:ext cx="1151998" cy="623971"/>
            <a:chOff x="9012478" y="2587669"/>
            <a:chExt cx="1568226" cy="849417"/>
          </a:xfrm>
        </p:grpSpPr>
        <p:cxnSp>
          <p:nvCxnSpPr>
            <p:cNvPr id="48" name="Straight Connector 47">
              <a:extLst>
                <a:ext uri="{FF2B5EF4-FFF2-40B4-BE49-F238E27FC236}">
                  <a16:creationId xmlns:a16="http://schemas.microsoft.com/office/drawing/2014/main" id="{792BDB79-E851-F91D-DA7D-E9192AD62FB7}"/>
                </a:ext>
              </a:extLst>
            </p:cNvPr>
            <p:cNvCxnSpPr>
              <a:cxnSpLocks/>
            </p:cNvCxnSpPr>
            <p:nvPr/>
          </p:nvCxnSpPr>
          <p:spPr>
            <a:xfrm>
              <a:off x="9012478" y="2737069"/>
              <a:ext cx="1294770" cy="560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11DF761-D593-0FAA-09F6-6502D0F5B5BE}"/>
                </a:ext>
              </a:extLst>
            </p:cNvPr>
            <p:cNvCxnSpPr>
              <a:cxnSpLocks/>
            </p:cNvCxnSpPr>
            <p:nvPr/>
          </p:nvCxnSpPr>
          <p:spPr>
            <a:xfrm flipV="1">
              <a:off x="9012478" y="3051409"/>
              <a:ext cx="718120" cy="38567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5385022A-667A-C148-3A21-222BD8E211B1}"/>
                </a:ext>
              </a:extLst>
            </p:cNvPr>
            <p:cNvCxnSpPr>
              <a:cxnSpLocks/>
            </p:cNvCxnSpPr>
            <p:nvPr/>
          </p:nvCxnSpPr>
          <p:spPr>
            <a:xfrm flipV="1">
              <a:off x="9730598" y="2920590"/>
              <a:ext cx="850106" cy="1240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5385022A-667A-C148-3A21-222BD8E211B1}"/>
                </a:ext>
              </a:extLst>
            </p:cNvPr>
            <p:cNvCxnSpPr>
              <a:cxnSpLocks/>
            </p:cNvCxnSpPr>
            <p:nvPr/>
          </p:nvCxnSpPr>
          <p:spPr>
            <a:xfrm flipV="1">
              <a:off x="9734003" y="2587669"/>
              <a:ext cx="103139" cy="44671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 name="TextBox 36">
            <a:extLst>
              <a:ext uri="{FF2B5EF4-FFF2-40B4-BE49-F238E27FC236}">
                <a16:creationId xmlns:a16="http://schemas.microsoft.com/office/drawing/2014/main" id="{1F417DE5-A25D-7078-8E9F-D24627E272E1}"/>
              </a:ext>
              <a:ext uri="{C183D7F6-B498-43B3-948B-1728B52AA6E4}">
                <adec:decorative xmlns:adec="http://schemas.microsoft.com/office/drawing/2017/decorative" val="1"/>
              </a:ext>
            </a:extLst>
          </p:cNvPr>
          <p:cNvSpPr txBox="1"/>
          <p:nvPr/>
        </p:nvSpPr>
        <p:spPr>
          <a:xfrm>
            <a:off x="5635139" y="3741720"/>
            <a:ext cx="4090839" cy="119181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GB" sz="3200" b="1" i="0" dirty="0">
              <a:latin typeface="Arial" panose="020B0604020202020204" pitchFamily="34" charset="0"/>
              <a:cs typeface="Arial" panose="020B0604020202020204" pitchFamily="34" charset="0"/>
            </a:endParaRPr>
          </a:p>
          <a:p>
            <a:endParaRPr lang="en-GB" sz="3200" b="1" i="0" dirty="0">
              <a:latin typeface="Arial" panose="020B0604020202020204" pitchFamily="34" charset="0"/>
              <a:cs typeface="Arial" panose="020B0604020202020204" pitchFamily="34" charset="0"/>
            </a:endParaRPr>
          </a:p>
        </p:txBody>
      </p:sp>
      <p:sp>
        <p:nvSpPr>
          <p:cNvPr id="54" name="TextBox 53">
            <a:extLst>
              <a:ext uri="{FF2B5EF4-FFF2-40B4-BE49-F238E27FC236}">
                <a16:creationId xmlns:a16="http://schemas.microsoft.com/office/drawing/2014/main" id="{B0368C08-DEAE-4069-AAC6-76CF00AF1749}"/>
              </a:ext>
            </a:extLst>
          </p:cNvPr>
          <p:cNvSpPr txBox="1"/>
          <p:nvPr/>
        </p:nvSpPr>
        <p:spPr>
          <a:xfrm>
            <a:off x="5446791" y="3904314"/>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in a</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triangle</a:t>
            </a:r>
          </a:p>
        </p:txBody>
      </p:sp>
      <p:grpSp>
        <p:nvGrpSpPr>
          <p:cNvPr id="43" name="Group 42" descr="Small triangle"/>
          <p:cNvGrpSpPr/>
          <p:nvPr/>
        </p:nvGrpSpPr>
        <p:grpSpPr>
          <a:xfrm>
            <a:off x="8254714" y="4112518"/>
            <a:ext cx="1152000" cy="511809"/>
            <a:chOff x="8082080" y="5357747"/>
            <a:chExt cx="1152000" cy="511809"/>
          </a:xfrm>
        </p:grpSpPr>
        <p:cxnSp>
          <p:nvCxnSpPr>
            <p:cNvPr id="44" name="Straight Connector 43">
              <a:extLst>
                <a:ext uri="{FF2B5EF4-FFF2-40B4-BE49-F238E27FC236}">
                  <a16:creationId xmlns:a16="http://schemas.microsoft.com/office/drawing/2014/main" id="{14179E92-F04D-2778-4221-22CFC3040F03}"/>
                </a:ext>
              </a:extLst>
            </p:cNvPr>
            <p:cNvCxnSpPr/>
            <p:nvPr/>
          </p:nvCxnSpPr>
          <p:spPr>
            <a:xfrm>
              <a:off x="8082080" y="5869556"/>
              <a:ext cx="1152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D6CBFF5D-00DD-7A31-26A8-D8C6DE7D64D1}"/>
                </a:ext>
              </a:extLst>
            </p:cNvPr>
            <p:cNvCxnSpPr>
              <a:cxnSpLocks/>
            </p:cNvCxnSpPr>
            <p:nvPr/>
          </p:nvCxnSpPr>
          <p:spPr>
            <a:xfrm>
              <a:off x="8333658" y="5357747"/>
              <a:ext cx="900422" cy="5118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DA64994-12D5-11CA-714F-08D831ED934B}"/>
                </a:ext>
              </a:extLst>
            </p:cNvPr>
            <p:cNvCxnSpPr>
              <a:cxnSpLocks/>
            </p:cNvCxnSpPr>
            <p:nvPr/>
          </p:nvCxnSpPr>
          <p:spPr>
            <a:xfrm flipH="1">
              <a:off x="8091606" y="5357747"/>
              <a:ext cx="256349" cy="5118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 name="TextBox 37" descr="A line crossing two parallel lines">
            <a:extLst>
              <a:ext uri="{FF2B5EF4-FFF2-40B4-BE49-F238E27FC236}">
                <a16:creationId xmlns:a16="http://schemas.microsoft.com/office/drawing/2014/main" id="{1F417DE5-A25D-7078-8E9F-D24627E272E1}"/>
              </a:ext>
            </a:extLst>
          </p:cNvPr>
          <p:cNvSpPr txBox="1"/>
          <p:nvPr/>
        </p:nvSpPr>
        <p:spPr>
          <a:xfrm>
            <a:off x="5635139" y="5047641"/>
            <a:ext cx="4090837" cy="119181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GB" sz="3200" i="0" dirty="0">
              <a:latin typeface="Arial" panose="020B0604020202020204" pitchFamily="34" charset="0"/>
              <a:cs typeface="Arial" panose="020B0604020202020204" pitchFamily="34" charset="0"/>
            </a:endParaRPr>
          </a:p>
          <a:p>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sp>
        <p:nvSpPr>
          <p:cNvPr id="61" name="TextBox 60">
            <a:extLst>
              <a:ext uri="{FF2B5EF4-FFF2-40B4-BE49-F238E27FC236}">
                <a16:creationId xmlns:a16="http://schemas.microsoft.com/office/drawing/2014/main" id="{B0368C08-DEAE-4069-AAC6-76CF00AF1749}"/>
              </a:ext>
            </a:extLst>
          </p:cNvPr>
          <p:cNvSpPr txBox="1"/>
          <p:nvPr/>
        </p:nvSpPr>
        <p:spPr>
          <a:xfrm>
            <a:off x="5415882" y="5213191"/>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parallel lines</a:t>
            </a:r>
          </a:p>
        </p:txBody>
      </p:sp>
      <p:grpSp>
        <p:nvGrpSpPr>
          <p:cNvPr id="55" name="Group 54" descr="A line crossing two parallel lines"/>
          <p:cNvGrpSpPr/>
          <p:nvPr/>
        </p:nvGrpSpPr>
        <p:grpSpPr>
          <a:xfrm>
            <a:off x="8309066" y="5227902"/>
            <a:ext cx="1200975" cy="762465"/>
            <a:chOff x="8321397" y="3958015"/>
            <a:chExt cx="1200975" cy="762465"/>
          </a:xfrm>
        </p:grpSpPr>
        <p:cxnSp>
          <p:nvCxnSpPr>
            <p:cNvPr id="56" name="Straight Connector 55">
              <a:extLst>
                <a:ext uri="{FF2B5EF4-FFF2-40B4-BE49-F238E27FC236}">
                  <a16:creationId xmlns:a16="http://schemas.microsoft.com/office/drawing/2014/main" id="{CCB02A88-1271-FB7A-06EF-FAA6669C8D24}"/>
                </a:ext>
              </a:extLst>
            </p:cNvPr>
            <p:cNvCxnSpPr>
              <a:cxnSpLocks/>
            </p:cNvCxnSpPr>
            <p:nvPr/>
          </p:nvCxnSpPr>
          <p:spPr>
            <a:xfrm>
              <a:off x="8321397" y="4071090"/>
              <a:ext cx="1200975" cy="24317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8F86472-8D0C-8178-0883-83CD2AE09077}"/>
                </a:ext>
              </a:extLst>
            </p:cNvPr>
            <p:cNvCxnSpPr>
              <a:cxnSpLocks/>
            </p:cNvCxnSpPr>
            <p:nvPr/>
          </p:nvCxnSpPr>
          <p:spPr>
            <a:xfrm>
              <a:off x="8321397" y="4477308"/>
              <a:ext cx="1200975" cy="24317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962D2D3-382C-E46A-136B-7308BDD7EAEC}"/>
                </a:ext>
              </a:extLst>
            </p:cNvPr>
            <p:cNvCxnSpPr>
              <a:cxnSpLocks/>
            </p:cNvCxnSpPr>
            <p:nvPr/>
          </p:nvCxnSpPr>
          <p:spPr>
            <a:xfrm flipH="1">
              <a:off x="8592039" y="3958015"/>
              <a:ext cx="422887" cy="76246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riangle 33">
              <a:extLst>
                <a:ext uri="{FF2B5EF4-FFF2-40B4-BE49-F238E27FC236}">
                  <a16:creationId xmlns:a16="http://schemas.microsoft.com/office/drawing/2014/main" id="{DDAC90DB-59BD-CAD3-8B10-692276F9C2D3}"/>
                </a:ext>
              </a:extLst>
            </p:cNvPr>
            <p:cNvSpPr>
              <a:spLocks noChangeAspect="1"/>
            </p:cNvSpPr>
            <p:nvPr/>
          </p:nvSpPr>
          <p:spPr>
            <a:xfrm rot="6264210">
              <a:off x="9076867" y="4572383"/>
              <a:ext cx="144000" cy="140368"/>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Triangle 33">
              <a:extLst>
                <a:ext uri="{FF2B5EF4-FFF2-40B4-BE49-F238E27FC236}">
                  <a16:creationId xmlns:a16="http://schemas.microsoft.com/office/drawing/2014/main" id="{DDAC90DB-59BD-CAD3-8B10-692276F9C2D3}"/>
                </a:ext>
              </a:extLst>
            </p:cNvPr>
            <p:cNvSpPr>
              <a:spLocks noChangeAspect="1"/>
            </p:cNvSpPr>
            <p:nvPr/>
          </p:nvSpPr>
          <p:spPr>
            <a:xfrm rot="6264210">
              <a:off x="9191697" y="4183775"/>
              <a:ext cx="144000" cy="140368"/>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9" name="TextBox 38">
            <a:extLst>
              <a:ext uri="{FF2B5EF4-FFF2-40B4-BE49-F238E27FC236}">
                <a16:creationId xmlns:a16="http://schemas.microsoft.com/office/drawing/2014/main" id="{1F417DE5-A25D-7078-8E9F-D24627E272E1}"/>
              </a:ext>
            </a:extLst>
          </p:cNvPr>
          <p:cNvSpPr txBox="1"/>
          <p:nvPr/>
        </p:nvSpPr>
        <p:spPr>
          <a:xfrm>
            <a:off x="9982200" y="2823521"/>
            <a:ext cx="2024177" cy="1532334"/>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US" i="0" dirty="0">
                <a:latin typeface="Arial"/>
                <a:cs typeface="Arial"/>
              </a:rPr>
              <a:t>Any other angle properties</a:t>
            </a:r>
            <a:endParaRPr lang="en-GB" sz="3200"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40796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FE095-5735-7E70-5E8C-56649BE19FD3}"/>
              </a:ext>
            </a:extLst>
          </p:cNvPr>
          <p:cNvSpPr>
            <a:spLocks noGrp="1"/>
          </p:cNvSpPr>
          <p:nvPr>
            <p:ph type="title"/>
          </p:nvPr>
        </p:nvSpPr>
        <p:spPr>
          <a:xfrm>
            <a:off x="399188" y="239685"/>
            <a:ext cx="10515600" cy="1325563"/>
          </a:xfrm>
        </p:spPr>
        <p:txBody>
          <a:bodyPr/>
          <a:lstStyle/>
          <a:p>
            <a:r>
              <a:rPr lang="en-GB" dirty="0"/>
              <a:t>Geometric reasoning</a:t>
            </a:r>
          </a:p>
        </p:txBody>
      </p:sp>
      <p:sp>
        <p:nvSpPr>
          <p:cNvPr id="4" name="Slide Number Placeholder 3">
            <a:extLst>
              <a:ext uri="{FF2B5EF4-FFF2-40B4-BE49-F238E27FC236}">
                <a16:creationId xmlns:a16="http://schemas.microsoft.com/office/drawing/2014/main" id="{063A832A-D298-B3F6-0213-C7861E261BD8}"/>
              </a:ext>
            </a:extLst>
          </p:cNvPr>
          <p:cNvSpPr>
            <a:spLocks noGrp="1"/>
          </p:cNvSpPr>
          <p:nvPr>
            <p:ph type="sldNum" sz="quarter" idx="12"/>
          </p:nvPr>
        </p:nvSpPr>
        <p:spPr/>
        <p:txBody>
          <a:bodyPr/>
          <a:lstStyle/>
          <a:p>
            <a:fld id="{892959B6-490E-A144-8C7C-88267F972F69}" type="slidenum">
              <a:rPr lang="en-US" smtClean="0"/>
              <a:t>21</a:t>
            </a:fld>
            <a:endParaRPr lang="en-US"/>
          </a:p>
        </p:txBody>
      </p:sp>
      <p:sp>
        <p:nvSpPr>
          <p:cNvPr id="5"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2041320" y="2193288"/>
            <a:ext cx="7956210" cy="2218569"/>
          </a:xfrm>
          <a:prstGeom prst="round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DB3A5DF9-4048-E6F2-053B-554AA3F7D88D}"/>
              </a:ext>
            </a:extLst>
          </p:cNvPr>
          <p:cNvSpPr>
            <a:spLocks noGrp="1"/>
          </p:cNvSpPr>
          <p:nvPr>
            <p:ph idx="1"/>
          </p:nvPr>
        </p:nvSpPr>
        <p:spPr>
          <a:xfrm>
            <a:off x="2225130" y="2260137"/>
            <a:ext cx="7772400" cy="2218568"/>
          </a:xfrm>
        </p:spPr>
        <p:txBody>
          <a:bodyPr/>
          <a:lstStyle/>
          <a:p>
            <a:r>
              <a:rPr lang="en-GB" dirty="0">
                <a:latin typeface="Arial"/>
                <a:cs typeface="Arial"/>
              </a:rPr>
              <a:t>A diagram is not always accurate.</a:t>
            </a:r>
          </a:p>
          <a:p>
            <a:r>
              <a:rPr lang="en-GB" dirty="0">
                <a:latin typeface="Arial"/>
                <a:cs typeface="Arial"/>
              </a:rPr>
              <a:t>Don’t assume.</a:t>
            </a:r>
          </a:p>
          <a:p>
            <a:r>
              <a:rPr lang="en-GB" dirty="0">
                <a:latin typeface="Arial"/>
                <a:cs typeface="Arial"/>
              </a:rPr>
              <a:t>Write down everything you know (use colour).</a:t>
            </a:r>
          </a:p>
          <a:p>
            <a:r>
              <a:rPr lang="en-GB" dirty="0">
                <a:latin typeface="Arial"/>
                <a:cs typeface="Arial"/>
              </a:rPr>
              <a:t>Explain what you know and how you know it.</a:t>
            </a:r>
          </a:p>
          <a:p>
            <a:endParaRPr lang="en-GB" dirty="0"/>
          </a:p>
        </p:txBody>
      </p:sp>
    </p:spTree>
    <p:extLst>
      <p:ext uri="{BB962C8B-B14F-4D97-AF65-F5344CB8AC3E}">
        <p14:creationId xmlns:p14="http://schemas.microsoft.com/office/powerpoint/2010/main" val="17326222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B9034AE-10FC-7E40-21E2-70650632BB0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745532">
            <a:off x="7721762" y="1062836"/>
            <a:ext cx="3745542" cy="5114739"/>
          </a:xfrm>
          <a:prstGeom prst="rect">
            <a:avLst/>
          </a:prstGeom>
          <a:ln>
            <a:noFill/>
          </a:ln>
          <a:effectLst>
            <a:outerShdw blurRad="190500" algn="tl" rotWithShape="0">
              <a:srgbClr val="000000">
                <a:alpha val="70000"/>
              </a:srgbClr>
            </a:outerShdw>
          </a:effectLst>
        </p:spPr>
      </p:pic>
      <p:pic>
        <p:nvPicPr>
          <p:cNvPr id="5" name="Picture 4">
            <a:extLst>
              <a:ext uri="{FF2B5EF4-FFF2-40B4-BE49-F238E27FC236}">
                <a16:creationId xmlns:a16="http://schemas.microsoft.com/office/drawing/2014/main" id="{75946276-8980-5D0A-8129-05CDA3E36F2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21020218">
            <a:off x="5895414" y="1002740"/>
            <a:ext cx="3724043" cy="5077639"/>
          </a:xfrm>
          <a:prstGeom prst="rect">
            <a:avLst/>
          </a:prstGeom>
          <a:ln>
            <a:noFill/>
          </a:ln>
          <a:effectLst>
            <a:outerShdw blurRad="190500" algn="tl" rotWithShape="0">
              <a:srgbClr val="000000">
                <a:alpha val="70000"/>
              </a:srgbClr>
            </a:outerShdw>
          </a:effectLst>
        </p:spPr>
      </p:pic>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noProof="0" dirty="0">
                <a:solidFill>
                  <a:srgbClr val="BE0064"/>
                </a:solidFill>
                <a:latin typeface="Arial" panose="020B0604020202020204" pitchFamily="34" charset="0"/>
                <a:cs typeface="Arial" panose="020B0604020202020204" pitchFamily="34" charset="0"/>
              </a:rPr>
              <a:t>Practice questions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22</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0F82D19D-1FB9-47B5-A87D-36C07F3B87C2}"/>
              </a:ext>
            </a:extLst>
          </p:cNvPr>
          <p:cNvSpPr txBox="1"/>
          <p:nvPr/>
        </p:nvSpPr>
        <p:spPr>
          <a:xfrm>
            <a:off x="-47451" y="135070"/>
            <a:ext cx="1337347"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TURN</a:t>
            </a:r>
          </a:p>
        </p:txBody>
      </p:sp>
      <p:grpSp>
        <p:nvGrpSpPr>
          <p:cNvPr id="19" name="Group 18">
            <a:extLst>
              <a:ext uri="{FF2B5EF4-FFF2-40B4-BE49-F238E27FC236}">
                <a16:creationId xmlns:a16="http://schemas.microsoft.com/office/drawing/2014/main" id="{F829BE98-8723-412A-A7EC-94B8C90B3E33}"/>
              </a:ext>
              <a:ext uri="{C183D7F6-B498-43B3-948B-1728B52AA6E4}">
                <adec:decorative xmlns:adec="http://schemas.microsoft.com/office/drawing/2017/decorative" val="1"/>
              </a:ext>
            </a:extLst>
          </p:cNvPr>
          <p:cNvGrpSpPr/>
          <p:nvPr/>
        </p:nvGrpSpPr>
        <p:grpSpPr>
          <a:xfrm>
            <a:off x="9495879" y="211521"/>
            <a:ext cx="2102384" cy="753403"/>
            <a:chOff x="9495879" y="211521"/>
            <a:chExt cx="2102384" cy="753403"/>
          </a:xfrm>
        </p:grpSpPr>
        <p:pic>
          <p:nvPicPr>
            <p:cNvPr id="20"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10844860" y="211521"/>
              <a:ext cx="753403" cy="753403"/>
            </a:xfrm>
            <a:prstGeom prst="rect">
              <a:avLst/>
            </a:prstGeom>
          </p:spPr>
        </p:pic>
        <p:sp>
          <p:nvSpPr>
            <p:cNvPr id="21" name="TextBox 20">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11"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259477" y="2614706"/>
            <a:ext cx="5223934" cy="1225176"/>
          </a:xfrm>
          <a:prstGeom prst="round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B0AB6807-1007-2C40-ACD3-85A647021B46}"/>
              </a:ext>
            </a:extLst>
          </p:cNvPr>
          <p:cNvSpPr txBox="1"/>
          <p:nvPr/>
        </p:nvSpPr>
        <p:spPr>
          <a:xfrm>
            <a:off x="452703" y="2775595"/>
            <a:ext cx="5030708" cy="892979"/>
          </a:xfrm>
          <a:prstGeom prst="rect">
            <a:avLst/>
          </a:prstGeom>
          <a:noFill/>
        </p:spPr>
        <p:txBody>
          <a:bodyPr wrap="square" rtlCol="0">
            <a:spAutoFit/>
          </a:bodyPr>
          <a:lstStyle/>
          <a:p>
            <a:pPr algn="ctr">
              <a:lnSpc>
                <a:spcPts val="3100"/>
              </a:lnSpc>
              <a:spcAft>
                <a:spcPts val="600"/>
              </a:spcAft>
            </a:pPr>
            <a:r>
              <a:rPr lang="en-GB" sz="2800" dirty="0">
                <a:latin typeface="Arial"/>
                <a:cs typeface="Arial"/>
              </a:rPr>
              <a:t>Working on your own, answer the practice questions.</a:t>
            </a:r>
          </a:p>
        </p:txBody>
      </p:sp>
    </p:spTree>
    <p:extLst>
      <p:ext uri="{BB962C8B-B14F-4D97-AF65-F5344CB8AC3E}">
        <p14:creationId xmlns:p14="http://schemas.microsoft.com/office/powerpoint/2010/main" val="2018673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Practice question (1a)</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23</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27" name="Group 26">
            <a:extLst>
              <a:ext uri="{FF2B5EF4-FFF2-40B4-BE49-F238E27FC236}">
                <a16:creationId xmlns:a16="http://schemas.microsoft.com/office/drawing/2014/main" id="{F829BE98-8723-412A-A7EC-94B8C90B3E33}"/>
              </a:ext>
              <a:ext uri="{C183D7F6-B498-43B3-948B-1728B52AA6E4}">
                <adec:decorative xmlns:adec="http://schemas.microsoft.com/office/drawing/2017/decorative" val="1"/>
              </a:ext>
            </a:extLst>
          </p:cNvPr>
          <p:cNvGrpSpPr/>
          <p:nvPr/>
        </p:nvGrpSpPr>
        <p:grpSpPr>
          <a:xfrm>
            <a:off x="9495879" y="211521"/>
            <a:ext cx="2102384" cy="753403"/>
            <a:chOff x="9495879" y="211521"/>
            <a:chExt cx="2102384" cy="753403"/>
          </a:xfrm>
        </p:grpSpPr>
        <p:pic>
          <p:nvPicPr>
            <p:cNvPr id="2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30" name="TextBox 2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13" name="TextBox 12">
            <a:extLst>
              <a:ext uri="{FF2B5EF4-FFF2-40B4-BE49-F238E27FC236}">
                <a16:creationId xmlns:a16="http://schemas.microsoft.com/office/drawing/2014/main" id="{A274019F-1384-46DB-8EF1-8E2F8CCDCBE4}"/>
              </a:ext>
            </a:extLst>
          </p:cNvPr>
          <p:cNvSpPr txBox="1"/>
          <p:nvPr/>
        </p:nvSpPr>
        <p:spPr>
          <a:xfrm>
            <a:off x="808712" y="1031815"/>
            <a:ext cx="10477356" cy="5078313"/>
          </a:xfrm>
          <a:prstGeom prst="rect">
            <a:avLst/>
          </a:prstGeom>
          <a:noFill/>
        </p:spPr>
        <p:txBody>
          <a:bodyPr wrap="square" rtlCol="0">
            <a:spAutoFit/>
          </a:bodyPr>
          <a:lstStyle/>
          <a:p>
            <a:r>
              <a:rPr lang="en-GB" i="1" dirty="0">
                <a:latin typeface="Times New Roman"/>
                <a:cs typeface="Times New Roman"/>
              </a:rPr>
              <a:t>AB</a:t>
            </a:r>
            <a:r>
              <a:rPr lang="en-GB" dirty="0">
                <a:latin typeface="Times New Roman"/>
                <a:cs typeface="Times New Roman"/>
              </a:rPr>
              <a:t> and </a:t>
            </a:r>
            <a:r>
              <a:rPr lang="en-GB" i="1" dirty="0">
                <a:latin typeface="Times New Roman"/>
                <a:cs typeface="Times New Roman"/>
              </a:rPr>
              <a:t>BC</a:t>
            </a:r>
            <a:r>
              <a:rPr lang="en-GB" dirty="0">
                <a:latin typeface="Times New Roman"/>
                <a:cs typeface="Times New Roman"/>
              </a:rPr>
              <a:t> are perpendicular lines.</a:t>
            </a:r>
          </a:p>
          <a:p>
            <a:r>
              <a:rPr lang="en-US" dirty="0"/>
              <a:t> </a:t>
            </a:r>
            <a:endParaRPr lang="en-GB" dirty="0"/>
          </a:p>
          <a:p>
            <a:r>
              <a:rPr lang="en-GB" dirty="0"/>
              <a:t> </a:t>
            </a:r>
          </a:p>
          <a:p>
            <a:r>
              <a:rPr lang="en-GB" b="1" dirty="0"/>
              <a:t> </a:t>
            </a:r>
            <a:endParaRPr lang="en-GB" dirty="0"/>
          </a:p>
          <a:p>
            <a:r>
              <a:rPr lang="en-GB" b="1" dirty="0"/>
              <a:t> </a:t>
            </a:r>
            <a:endParaRPr lang="en-GB" dirty="0"/>
          </a:p>
          <a:p>
            <a:r>
              <a:rPr lang="en-GB" b="1" dirty="0"/>
              <a:t> </a:t>
            </a:r>
            <a:endParaRPr lang="en-GB" dirty="0"/>
          </a:p>
          <a:p>
            <a:r>
              <a:rPr lang="en-GB" b="1" dirty="0"/>
              <a:t> </a:t>
            </a:r>
            <a:endParaRPr lang="en-GB" dirty="0"/>
          </a:p>
          <a:p>
            <a:r>
              <a:rPr lang="en-GB" b="1" dirty="0"/>
              <a:t> </a:t>
            </a:r>
            <a:endParaRPr lang="en-GB" dirty="0"/>
          </a:p>
          <a:p>
            <a:r>
              <a:rPr lang="en-GB" b="1" dirty="0"/>
              <a:t> </a:t>
            </a:r>
            <a:endParaRPr lang="en-GB" dirty="0"/>
          </a:p>
          <a:p>
            <a:br>
              <a:rPr lang="en-GB" dirty="0"/>
            </a:br>
            <a:endParaRPr lang="en-GB" dirty="0"/>
          </a:p>
          <a:p>
            <a:endParaRPr lang="en-GB" dirty="0">
              <a:latin typeface="Times New Roman"/>
              <a:cs typeface="Times New Roman"/>
            </a:endParaRPr>
          </a:p>
          <a:p>
            <a:r>
              <a:rPr lang="en-GB" dirty="0">
                <a:latin typeface="Times New Roman"/>
                <a:cs typeface="Times New Roman"/>
              </a:rPr>
              <a:t>(a) Find the value of </a:t>
            </a:r>
            <a:r>
              <a:rPr lang="en-GB" i="1" dirty="0">
                <a:latin typeface="Times New Roman"/>
                <a:cs typeface="Times New Roman"/>
              </a:rPr>
              <a:t>x</a:t>
            </a:r>
            <a:r>
              <a:rPr lang="en-GB" dirty="0">
                <a:latin typeface="Times New Roman"/>
                <a:cs typeface="Times New Roman"/>
              </a:rPr>
              <a:t>.							</a:t>
            </a:r>
          </a:p>
          <a:p>
            <a:endParaRPr lang="en-GB" b="1" i="1" dirty="0">
              <a:latin typeface="Times New Roman"/>
              <a:cs typeface="Times New Roman"/>
            </a:endParaRPr>
          </a:p>
          <a:p>
            <a:endParaRPr lang="en-GB" b="1" i="1" dirty="0">
              <a:latin typeface="Times New Roman"/>
              <a:cs typeface="Times New Roman"/>
            </a:endParaRPr>
          </a:p>
          <a:p>
            <a:pPr algn="r"/>
            <a:r>
              <a:rPr lang="en-GB" i="1" dirty="0">
                <a:latin typeface="Times New Roman"/>
                <a:cs typeface="Times New Roman"/>
              </a:rPr>
              <a:t>x</a:t>
            </a:r>
            <a:r>
              <a:rPr lang="en-GB" dirty="0">
                <a:latin typeface="Times New Roman"/>
                <a:cs typeface="Times New Roman"/>
              </a:rPr>
              <a:t> = 40°</a:t>
            </a:r>
            <a:r>
              <a:rPr lang="en-GB" b="1" dirty="0">
                <a:latin typeface="Times New Roman"/>
                <a:cs typeface="Times New Roman"/>
              </a:rPr>
              <a:t> (2)</a:t>
            </a:r>
            <a:endParaRPr lang="en-GB" dirty="0">
              <a:latin typeface="Times New Roman"/>
              <a:cs typeface="Times New Roman"/>
            </a:endParaRPr>
          </a:p>
          <a:p>
            <a:r>
              <a:rPr lang="en-GB" dirty="0">
                <a:latin typeface="Times New Roman"/>
                <a:cs typeface="Times New Roman"/>
              </a:rPr>
              <a:t> </a:t>
            </a:r>
          </a:p>
          <a:p>
            <a:endParaRPr lang="en-GB" i="1" dirty="0"/>
          </a:p>
        </p:txBody>
      </p:sp>
      <p:pic>
        <p:nvPicPr>
          <p:cNvPr id="15" name="Picture 14" descr="A B, a straight vertical line, and B C, a straight horizontal line, meet at point B. Two further lines extend from point B between A B and B C. The angle between A B and the upper line is 25 degrees. The angle between B C and the lower line is 25 degrees. The angle between these lines is labelled x.]"/>
          <p:cNvPicPr/>
          <p:nvPr/>
        </p:nvPicPr>
        <p:blipFill rotWithShape="1">
          <a:blip r:embed="rId5" cstate="email">
            <a:extLst>
              <a:ext uri="{28A0092B-C50C-407E-A947-70E740481C1C}">
                <a14:useLocalDpi xmlns:a14="http://schemas.microsoft.com/office/drawing/2010/main"/>
              </a:ext>
            </a:extLst>
          </a:blip>
          <a:srcRect t="-1774"/>
          <a:stretch/>
        </p:blipFill>
        <p:spPr bwMode="auto">
          <a:xfrm>
            <a:off x="4064010" y="1419726"/>
            <a:ext cx="2697738" cy="2808054"/>
          </a:xfrm>
          <a:prstGeom prst="rect">
            <a:avLst/>
          </a:prstGeom>
          <a:solidFill>
            <a:schemeClr val="bg1"/>
          </a:solidFill>
          <a:ln>
            <a:noFill/>
          </a:ln>
          <a:effectLst/>
          <a:extLst>
            <a:ext uri="{53640926-AAD7-44d8-BBD7-CCE9431645EC}">
              <a14:shadowObscured xmlns:a14="http://schemas.microsoft.com/office/drawing/2010/main" xmlns=""/>
            </a:ext>
          </a:extLst>
        </p:spPr>
      </p:pic>
      <p:sp>
        <p:nvSpPr>
          <p:cNvPr id="14" name="Rectangle 13">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10115980" y="5194911"/>
            <a:ext cx="755999" cy="35999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9967891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Practice question (1b)</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24</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27" name="Group 26">
            <a:extLst>
              <a:ext uri="{FF2B5EF4-FFF2-40B4-BE49-F238E27FC236}">
                <a16:creationId xmlns:a16="http://schemas.microsoft.com/office/drawing/2014/main" id="{F829BE98-8723-412A-A7EC-94B8C90B3E33}"/>
              </a:ext>
              <a:ext uri="{C183D7F6-B498-43B3-948B-1728B52AA6E4}">
                <adec:decorative xmlns:adec="http://schemas.microsoft.com/office/drawing/2017/decorative" val="1"/>
              </a:ext>
            </a:extLst>
          </p:cNvPr>
          <p:cNvGrpSpPr/>
          <p:nvPr/>
        </p:nvGrpSpPr>
        <p:grpSpPr>
          <a:xfrm>
            <a:off x="9495879" y="211521"/>
            <a:ext cx="2102384" cy="753403"/>
            <a:chOff x="9495879" y="211521"/>
            <a:chExt cx="2102384" cy="753403"/>
          </a:xfrm>
        </p:grpSpPr>
        <p:pic>
          <p:nvPicPr>
            <p:cNvPr id="2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30" name="TextBox 2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13" name="TextBox 12">
            <a:extLst>
              <a:ext uri="{FF2B5EF4-FFF2-40B4-BE49-F238E27FC236}">
                <a16:creationId xmlns:a16="http://schemas.microsoft.com/office/drawing/2014/main" id="{A274019F-1384-46DB-8EF1-8E2F8CCDCBE4}"/>
              </a:ext>
            </a:extLst>
          </p:cNvPr>
          <p:cNvSpPr txBox="1"/>
          <p:nvPr/>
        </p:nvSpPr>
        <p:spPr>
          <a:xfrm>
            <a:off x="808712" y="1074149"/>
            <a:ext cx="10477356" cy="5355312"/>
          </a:xfrm>
          <a:prstGeom prst="rect">
            <a:avLst/>
          </a:prstGeom>
          <a:noFill/>
        </p:spPr>
        <p:txBody>
          <a:bodyPr wrap="square" rtlCol="0">
            <a:spAutoFit/>
          </a:bodyPr>
          <a:lstStyle/>
          <a:p>
            <a:r>
              <a:rPr lang="en-GB" i="1" dirty="0">
                <a:latin typeface="Times New Roman"/>
                <a:cs typeface="Times New Roman"/>
              </a:rPr>
              <a:t>RS</a:t>
            </a:r>
            <a:r>
              <a:rPr lang="en-GB" dirty="0">
                <a:latin typeface="Times New Roman"/>
                <a:cs typeface="Times New Roman"/>
              </a:rPr>
              <a:t> and </a:t>
            </a:r>
            <a:r>
              <a:rPr lang="en-GB" i="1" dirty="0">
                <a:latin typeface="Times New Roman"/>
                <a:cs typeface="Times New Roman"/>
              </a:rPr>
              <a:t>TU</a:t>
            </a:r>
            <a:r>
              <a:rPr lang="en-GB" dirty="0">
                <a:latin typeface="Times New Roman"/>
                <a:cs typeface="Times New Roman"/>
              </a:rPr>
              <a:t> are parallel lines.</a:t>
            </a:r>
          </a:p>
          <a:p>
            <a:r>
              <a:rPr lang="en-GB" i="1" dirty="0">
                <a:latin typeface="Times New Roman"/>
                <a:cs typeface="Times New Roman"/>
              </a:rPr>
              <a:t>PQ</a:t>
            </a:r>
            <a:r>
              <a:rPr lang="en-GB" dirty="0">
                <a:latin typeface="Times New Roman"/>
                <a:cs typeface="Times New Roman"/>
              </a:rPr>
              <a:t> is a straight line.</a:t>
            </a:r>
          </a:p>
          <a:p>
            <a:r>
              <a:rPr lang="en-GB" dirty="0">
                <a:latin typeface="Times New Roman"/>
                <a:cs typeface="Times New Roman"/>
              </a:rPr>
              <a:t> </a:t>
            </a:r>
          </a:p>
          <a:p>
            <a:r>
              <a:rPr lang="en-GB" dirty="0">
                <a:latin typeface="Times New Roman"/>
                <a:cs typeface="Times New Roman"/>
              </a:rPr>
              <a:t>An angle of size 125</a:t>
            </a:r>
            <a:r>
              <a:rPr lang="en-GB" b="1" dirty="0">
                <a:latin typeface="Times New Roman"/>
                <a:cs typeface="Times New Roman"/>
              </a:rPr>
              <a:t>°</a:t>
            </a:r>
            <a:r>
              <a:rPr lang="en-GB" dirty="0">
                <a:latin typeface="Times New Roman"/>
                <a:cs typeface="Times New Roman"/>
              </a:rPr>
              <a:t> is shown on the diagram.</a:t>
            </a:r>
            <a:endParaRPr lang="en-GB" dirty="0"/>
          </a:p>
          <a:p>
            <a:r>
              <a:rPr lang="en-US" dirty="0"/>
              <a:t> </a:t>
            </a:r>
            <a:endParaRPr lang="en-GB" dirty="0"/>
          </a:p>
          <a:p>
            <a:r>
              <a:rPr lang="en-GB" dirty="0"/>
              <a:t> </a:t>
            </a:r>
          </a:p>
          <a:p>
            <a:r>
              <a:rPr lang="en-GB" b="1" dirty="0"/>
              <a:t> </a:t>
            </a:r>
            <a:endParaRPr lang="en-GB" dirty="0"/>
          </a:p>
          <a:p>
            <a:r>
              <a:rPr lang="en-GB" b="1" dirty="0"/>
              <a:t> </a:t>
            </a:r>
            <a:endParaRPr lang="en-GB" dirty="0"/>
          </a:p>
          <a:p>
            <a:r>
              <a:rPr lang="en-GB" b="1" dirty="0"/>
              <a:t> </a:t>
            </a:r>
            <a:endParaRPr lang="en-GB" dirty="0"/>
          </a:p>
          <a:p>
            <a:r>
              <a:rPr lang="en-GB" b="1" dirty="0"/>
              <a:t> </a:t>
            </a:r>
            <a:endParaRPr lang="en-GB" dirty="0"/>
          </a:p>
          <a:p>
            <a:pPr>
              <a:tabLst>
                <a:tab pos="722313" algn="l"/>
              </a:tabLst>
            </a:pPr>
            <a:r>
              <a:rPr lang="en-GB" b="1" dirty="0"/>
              <a:t> </a:t>
            </a:r>
            <a:r>
              <a:rPr lang="en-GB" dirty="0">
                <a:latin typeface="Times New Roman"/>
                <a:cs typeface="Times New Roman"/>
              </a:rPr>
              <a:t>(b) (</a:t>
            </a:r>
            <a:r>
              <a:rPr lang="en-GB" dirty="0" err="1">
                <a:latin typeface="Times New Roman"/>
                <a:cs typeface="Times New Roman"/>
              </a:rPr>
              <a:t>i</a:t>
            </a:r>
            <a:r>
              <a:rPr lang="en-GB" dirty="0">
                <a:latin typeface="Times New Roman"/>
                <a:cs typeface="Times New Roman"/>
              </a:rPr>
              <a:t>)	Write down the letter of one other angle of size 125</a:t>
            </a:r>
            <a:r>
              <a:rPr lang="en-GB" b="1" dirty="0">
                <a:latin typeface="Times New Roman"/>
                <a:cs typeface="Times New Roman"/>
              </a:rPr>
              <a:t>°</a:t>
            </a:r>
            <a:r>
              <a:rPr lang="en-GB" dirty="0">
                <a:latin typeface="Times New Roman"/>
                <a:cs typeface="Times New Roman"/>
              </a:rPr>
              <a:t>.</a:t>
            </a:r>
            <a:endParaRPr lang="en-GB" b="1" dirty="0">
              <a:latin typeface="Times New Roman"/>
              <a:cs typeface="Times New Roman"/>
            </a:endParaRPr>
          </a:p>
          <a:p>
            <a:pPr>
              <a:tabLst>
                <a:tab pos="722313" algn="l"/>
              </a:tabLst>
            </a:pPr>
            <a:r>
              <a:rPr lang="en-GB" b="1" dirty="0">
                <a:latin typeface="Times New Roman"/>
                <a:cs typeface="Times New Roman"/>
              </a:rPr>
              <a:t>	</a:t>
            </a:r>
            <a:r>
              <a:rPr lang="en-GB" dirty="0">
                <a:latin typeface="Times New Roman"/>
                <a:cs typeface="Times New Roman"/>
              </a:rPr>
              <a:t>Give a reason for your answer.</a:t>
            </a:r>
          </a:p>
          <a:p>
            <a:pPr algn="r"/>
            <a:endParaRPr lang="en-GB" dirty="0">
              <a:latin typeface="Times New Roman"/>
              <a:cs typeface="Times New Roman"/>
            </a:endParaRPr>
          </a:p>
          <a:p>
            <a:pPr algn="r"/>
            <a:r>
              <a:rPr lang="en-GB" i="1" dirty="0">
                <a:latin typeface="Times New Roman"/>
                <a:cs typeface="Times New Roman"/>
              </a:rPr>
              <a:t>b</a:t>
            </a:r>
            <a:r>
              <a:rPr lang="en-GB" dirty="0">
                <a:latin typeface="Times New Roman"/>
                <a:cs typeface="Times New Roman"/>
              </a:rPr>
              <a:t> or </a:t>
            </a:r>
            <a:r>
              <a:rPr lang="en-GB" i="1" dirty="0">
                <a:latin typeface="Times New Roman"/>
                <a:cs typeface="Times New Roman"/>
              </a:rPr>
              <a:t>d</a:t>
            </a:r>
            <a:r>
              <a:rPr lang="en-GB" dirty="0">
                <a:latin typeface="Times New Roman"/>
                <a:cs typeface="Times New Roman"/>
              </a:rPr>
              <a:t> (</a:t>
            </a:r>
            <a:r>
              <a:rPr lang="en-GB" b="1" dirty="0">
                <a:latin typeface="Times New Roman"/>
                <a:cs typeface="Times New Roman"/>
              </a:rPr>
              <a:t>2)</a:t>
            </a:r>
            <a:endParaRPr lang="en-GB" dirty="0">
              <a:latin typeface="Times New Roman"/>
              <a:cs typeface="Times New Roman"/>
            </a:endParaRPr>
          </a:p>
          <a:p>
            <a:r>
              <a:rPr lang="en-GB" b="1" dirty="0">
                <a:latin typeface="Times New Roman"/>
                <a:cs typeface="Times New Roman"/>
              </a:rPr>
              <a:t> </a:t>
            </a:r>
          </a:p>
          <a:p>
            <a:endParaRPr lang="en-GB" dirty="0">
              <a:latin typeface="Times New Roman"/>
              <a:cs typeface="Times New Roman"/>
            </a:endParaRPr>
          </a:p>
          <a:p>
            <a:pPr indent="355600">
              <a:tabLst>
                <a:tab pos="722313" algn="l"/>
              </a:tabLst>
            </a:pPr>
            <a:r>
              <a:rPr lang="en-GB" dirty="0">
                <a:latin typeface="Times New Roman"/>
                <a:cs typeface="Times New Roman"/>
              </a:rPr>
              <a:t>(ii) Explain why </a:t>
            </a:r>
            <a:r>
              <a:rPr lang="en-GB" i="1" dirty="0">
                <a:latin typeface="Times New Roman"/>
                <a:cs typeface="Times New Roman"/>
              </a:rPr>
              <a:t>a</a:t>
            </a:r>
            <a:r>
              <a:rPr lang="en-GB" dirty="0">
                <a:latin typeface="Times New Roman"/>
                <a:cs typeface="Times New Roman"/>
              </a:rPr>
              <a:t> + </a:t>
            </a:r>
            <a:r>
              <a:rPr lang="en-GB" i="1" dirty="0">
                <a:latin typeface="Times New Roman"/>
                <a:cs typeface="Times New Roman"/>
              </a:rPr>
              <a:t>b</a:t>
            </a:r>
            <a:r>
              <a:rPr lang="en-GB" dirty="0">
                <a:latin typeface="Times New Roman"/>
                <a:cs typeface="Times New Roman"/>
              </a:rPr>
              <a:t> + </a:t>
            </a:r>
            <a:r>
              <a:rPr lang="en-GB" i="1" dirty="0">
                <a:latin typeface="Times New Roman"/>
                <a:cs typeface="Times New Roman"/>
              </a:rPr>
              <a:t>c</a:t>
            </a:r>
            <a:r>
              <a:rPr lang="en-GB" dirty="0">
                <a:latin typeface="Times New Roman"/>
                <a:cs typeface="Times New Roman"/>
              </a:rPr>
              <a:t> = 235</a:t>
            </a:r>
            <a:r>
              <a:rPr lang="en-GB" b="1" dirty="0">
                <a:latin typeface="Times New Roman"/>
                <a:cs typeface="Times New Roman"/>
              </a:rPr>
              <a:t>°</a:t>
            </a:r>
            <a:endParaRPr lang="en-GB" dirty="0">
              <a:latin typeface="Times New Roman"/>
              <a:cs typeface="Times New Roman"/>
            </a:endParaRPr>
          </a:p>
          <a:p>
            <a:pPr algn="r"/>
            <a:r>
              <a:rPr lang="en-GB" dirty="0">
                <a:latin typeface="Times New Roman"/>
                <a:cs typeface="Times New Roman"/>
              </a:rPr>
              <a:t>Angles around a point add up to 360</a:t>
            </a:r>
            <a:r>
              <a:rPr lang="en-GB" b="1" dirty="0">
                <a:latin typeface="Times New Roman"/>
                <a:cs typeface="Times New Roman"/>
              </a:rPr>
              <a:t>°</a:t>
            </a:r>
            <a:r>
              <a:rPr lang="en-GB" dirty="0">
                <a:latin typeface="Times New Roman"/>
                <a:cs typeface="Times New Roman"/>
              </a:rPr>
              <a:t> (</a:t>
            </a:r>
            <a:r>
              <a:rPr lang="en-GB" b="1" dirty="0">
                <a:latin typeface="Times New Roman"/>
                <a:cs typeface="Times New Roman"/>
              </a:rPr>
              <a:t>1)</a:t>
            </a:r>
            <a:endParaRPr lang="en-GB" i="1" dirty="0"/>
          </a:p>
          <a:p>
            <a:pPr indent="457200" algn="r"/>
            <a:r>
              <a:rPr lang="en-GB" i="1" dirty="0" err="1">
                <a:effectLst/>
                <a:ea typeface="Times New Roman" panose="02020603050405020304" pitchFamily="18" charset="0"/>
              </a:rPr>
              <a:t>Q12</a:t>
            </a:r>
            <a:r>
              <a:rPr lang="en-GB" i="1" dirty="0">
                <a:effectLst/>
                <a:ea typeface="Times New Roman" panose="02020603050405020304" pitchFamily="18" charset="0"/>
              </a:rPr>
              <a:t> from June 2019, </a:t>
            </a:r>
            <a:r>
              <a:rPr lang="en-GB" i="1" dirty="0" err="1">
                <a:effectLst/>
                <a:ea typeface="Times New Roman" panose="02020603050405020304" pitchFamily="18" charset="0"/>
              </a:rPr>
              <a:t>1MA1</a:t>
            </a:r>
            <a:r>
              <a:rPr lang="en-GB" i="1" dirty="0">
                <a:effectLst/>
                <a:ea typeface="Times New Roman" panose="02020603050405020304" pitchFamily="18" charset="0"/>
              </a:rPr>
              <a:t>/</a:t>
            </a:r>
            <a:r>
              <a:rPr lang="en-GB" i="1" dirty="0" err="1">
                <a:effectLst/>
                <a:ea typeface="Times New Roman" panose="02020603050405020304" pitchFamily="18" charset="0"/>
              </a:rPr>
              <a:t>1F</a:t>
            </a:r>
            <a:endParaRPr lang="en-GB" dirty="0">
              <a:effectLst/>
              <a:ea typeface="Times New Roman" panose="02020603050405020304" pitchFamily="18" charset="0"/>
            </a:endParaRPr>
          </a:p>
        </p:txBody>
      </p:sp>
      <p:pic>
        <p:nvPicPr>
          <p:cNvPr id="15" name="Picture 14" descr="Two straight parallel lines are labelled R S and T U, both left to right. R S is above T U. A straight transversal line crosses the parallels, with its slope decreasing from left to right. The top end of the transversal is labelled P and the bottom end is labelled Q. The angle between P and S is 125 degrees. Angle a is between P and R. Angle b is between R and Q. Angle c is between Q and S. Angle d is between P and U. Angle e is between U and Q"/>
          <p:cNvPicPr/>
          <p:nvPr/>
        </p:nvPicPr>
        <p:blipFill rotWithShape="1">
          <a:blip r:embed="rId5" cstate="email">
            <a:extLst>
              <a:ext uri="{28A0092B-C50C-407E-A947-70E740481C1C}">
                <a14:useLocalDpi xmlns:a14="http://schemas.microsoft.com/office/drawing/2010/main"/>
              </a:ext>
            </a:extLst>
          </a:blip>
          <a:srcRect t="-1931" b="-2674"/>
          <a:stretch/>
        </p:blipFill>
        <p:spPr bwMode="auto">
          <a:xfrm>
            <a:off x="6606154" y="1146476"/>
            <a:ext cx="4092014" cy="3473650"/>
          </a:xfrm>
          <a:prstGeom prst="rect">
            <a:avLst/>
          </a:prstGeom>
          <a:solidFill>
            <a:schemeClr val="bg1"/>
          </a:solidFill>
          <a:ln>
            <a:noFill/>
          </a:ln>
          <a:effectLst/>
          <a:extLst>
            <a:ext uri="{53640926-AAD7-44d8-BBD7-CCE9431645EC}">
              <a14:shadowObscured xmlns:a14="http://schemas.microsoft.com/office/drawing/2010/main" xmlns=""/>
            </a:ext>
          </a:extLst>
        </p:spPr>
      </p:pic>
      <p:sp>
        <p:nvSpPr>
          <p:cNvPr id="11" name="Rectangle 10">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10153336" y="4672039"/>
            <a:ext cx="755999" cy="35999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7447996" y="5720791"/>
            <a:ext cx="3455987" cy="35999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8282328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1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1" grpId="0" animBg="1"/>
      <p:bldP spid="1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Practice question (2a)</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25</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27" name="Group 26">
            <a:extLst>
              <a:ext uri="{FF2B5EF4-FFF2-40B4-BE49-F238E27FC236}">
                <a16:creationId xmlns:a16="http://schemas.microsoft.com/office/drawing/2014/main" id="{F829BE98-8723-412A-A7EC-94B8C90B3E33}"/>
              </a:ext>
              <a:ext uri="{C183D7F6-B498-43B3-948B-1728B52AA6E4}">
                <adec:decorative xmlns:adec="http://schemas.microsoft.com/office/drawing/2017/decorative" val="1"/>
              </a:ext>
            </a:extLst>
          </p:cNvPr>
          <p:cNvGrpSpPr/>
          <p:nvPr/>
        </p:nvGrpSpPr>
        <p:grpSpPr>
          <a:xfrm>
            <a:off x="9495879" y="211521"/>
            <a:ext cx="2102384" cy="753403"/>
            <a:chOff x="9495879" y="211521"/>
            <a:chExt cx="2102384" cy="753403"/>
          </a:xfrm>
        </p:grpSpPr>
        <p:pic>
          <p:nvPicPr>
            <p:cNvPr id="2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30" name="TextBox 2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13" name="TextBox 12">
            <a:extLst>
              <a:ext uri="{FF2B5EF4-FFF2-40B4-BE49-F238E27FC236}">
                <a16:creationId xmlns:a16="http://schemas.microsoft.com/office/drawing/2014/main" id="{A274019F-1384-46DB-8EF1-8E2F8CCDCBE4}"/>
              </a:ext>
            </a:extLst>
          </p:cNvPr>
          <p:cNvSpPr txBox="1"/>
          <p:nvPr/>
        </p:nvSpPr>
        <p:spPr>
          <a:xfrm>
            <a:off x="774846" y="1074149"/>
            <a:ext cx="10477356" cy="5663089"/>
          </a:xfrm>
          <a:prstGeom prst="rect">
            <a:avLst/>
          </a:prstGeom>
          <a:noFill/>
        </p:spPr>
        <p:txBody>
          <a:bodyPr wrap="square" rtlCol="0">
            <a:spAutoFit/>
          </a:bodyPr>
          <a:lstStyle/>
          <a:p>
            <a:pPr marL="457200" indent="-457200"/>
            <a:r>
              <a:rPr lang="en-GB" dirty="0">
                <a:latin typeface="Times New Roman"/>
                <a:cs typeface="Times New Roman"/>
              </a:rPr>
              <a:t>Mary needs to work out the size of angle </a:t>
            </a:r>
            <a:r>
              <a:rPr lang="en-GB" i="1" dirty="0">
                <a:latin typeface="Times New Roman"/>
                <a:cs typeface="Times New Roman"/>
              </a:rPr>
              <a:t>x</a:t>
            </a:r>
            <a:r>
              <a:rPr lang="en-GB" dirty="0">
                <a:latin typeface="Times New Roman"/>
                <a:cs typeface="Times New Roman"/>
              </a:rPr>
              <a:t> in this diagram.</a:t>
            </a:r>
          </a:p>
          <a:p>
            <a:pPr marL="457200" indent="-457200"/>
            <a:endParaRPr lang="en-GB" sz="1800" dirty="0">
              <a:effectLst/>
              <a:latin typeface="Times New Roman"/>
              <a:ea typeface="Times New Roman" panose="02020603050405020304" pitchFamily="18" charset="0"/>
              <a:cs typeface="Times New Roman"/>
            </a:endParaRPr>
          </a:p>
          <a:p>
            <a:pPr marL="457200" indent="-457200"/>
            <a:endParaRPr lang="en-GB" dirty="0">
              <a:latin typeface="Times New Roman"/>
              <a:ea typeface="Times New Roman" panose="02020603050405020304" pitchFamily="18" charset="0"/>
              <a:cs typeface="Times New Roman"/>
            </a:endParaRPr>
          </a:p>
          <a:p>
            <a:pPr marL="457200" indent="-457200"/>
            <a:endParaRPr lang="en-GB" sz="1800" dirty="0">
              <a:effectLst/>
              <a:latin typeface="Times New Roman"/>
              <a:ea typeface="Times New Roman" panose="02020603050405020304" pitchFamily="18" charset="0"/>
              <a:cs typeface="Times New Roman"/>
            </a:endParaRPr>
          </a:p>
          <a:p>
            <a:pPr marL="457200" indent="-457200"/>
            <a:endParaRPr lang="en-GB" dirty="0">
              <a:latin typeface="Times New Roman"/>
              <a:ea typeface="Times New Roman" panose="02020603050405020304" pitchFamily="18" charset="0"/>
              <a:cs typeface="Times New Roman"/>
            </a:endParaRPr>
          </a:p>
          <a:p>
            <a:pPr marL="457200" indent="-457200"/>
            <a:endParaRPr lang="en-GB" sz="1800" dirty="0">
              <a:effectLst/>
              <a:latin typeface="Times New Roman"/>
              <a:ea typeface="Times New Roman" panose="02020603050405020304" pitchFamily="18" charset="0"/>
              <a:cs typeface="Times New Roman"/>
            </a:endParaRPr>
          </a:p>
          <a:p>
            <a:pPr marL="457200" indent="-457200"/>
            <a:endParaRPr lang="en-GB" dirty="0">
              <a:latin typeface="Times New Roman"/>
              <a:ea typeface="Times New Roman" panose="02020603050405020304" pitchFamily="18" charset="0"/>
              <a:cs typeface="Times New Roman"/>
            </a:endParaRPr>
          </a:p>
          <a:p>
            <a:pPr marL="457200" indent="-457200"/>
            <a:endParaRPr lang="en-GB" sz="1800" dirty="0">
              <a:effectLst/>
              <a:latin typeface="Times New Roman"/>
              <a:ea typeface="Times New Roman" panose="02020603050405020304" pitchFamily="18" charset="0"/>
              <a:cs typeface="Times New Roman"/>
            </a:endParaRPr>
          </a:p>
          <a:p>
            <a:pPr marL="457200" indent="-457200"/>
            <a:endParaRPr lang="en-GB" sz="1800" dirty="0">
              <a:effectLst/>
              <a:latin typeface="Times New Roman"/>
              <a:ea typeface="Times New Roman" panose="02020603050405020304" pitchFamily="18" charset="0"/>
              <a:cs typeface="Times New Roman"/>
            </a:endParaRPr>
          </a:p>
          <a:p>
            <a:r>
              <a:rPr lang="en-GB" dirty="0">
                <a:latin typeface="Times New Roman"/>
                <a:cs typeface="Times New Roman"/>
              </a:rPr>
              <a:t>She writes</a:t>
            </a:r>
          </a:p>
          <a:p>
            <a:br>
              <a:rPr lang="en-GB" i="1" dirty="0">
                <a:latin typeface="Times New Roman"/>
                <a:cs typeface="Times New Roman"/>
              </a:rPr>
            </a:br>
            <a:r>
              <a:rPr lang="en-GB" i="1" dirty="0">
                <a:latin typeface="Times New Roman"/>
                <a:cs typeface="Times New Roman"/>
              </a:rPr>
              <a:t>		x</a:t>
            </a:r>
            <a:r>
              <a:rPr lang="en-GB" dirty="0">
                <a:latin typeface="Times New Roman"/>
                <a:cs typeface="Times New Roman"/>
              </a:rPr>
              <a:t> = 63</a:t>
            </a:r>
            <a:r>
              <a:rPr lang="en-GB" b="1" dirty="0">
                <a:latin typeface="Times New Roman"/>
                <a:cs typeface="Times New Roman"/>
              </a:rPr>
              <a:t>°</a:t>
            </a:r>
            <a:r>
              <a:rPr lang="en-GB" dirty="0">
                <a:latin typeface="Times New Roman"/>
                <a:cs typeface="Times New Roman"/>
              </a:rPr>
              <a:t> because base angles of an isosceles triangle are equal. </a:t>
            </a:r>
          </a:p>
          <a:p>
            <a:r>
              <a:rPr lang="en-GB" dirty="0">
                <a:latin typeface="Times New Roman"/>
                <a:cs typeface="Times New Roman"/>
              </a:rPr>
              <a:t> </a:t>
            </a:r>
          </a:p>
          <a:p>
            <a:r>
              <a:rPr lang="en-GB" dirty="0">
                <a:latin typeface="Times New Roman"/>
                <a:cs typeface="Times New Roman"/>
              </a:rPr>
              <a:t>Mary is wrong.</a:t>
            </a:r>
            <a:br>
              <a:rPr lang="en-GB" dirty="0">
                <a:latin typeface="Times New Roman"/>
                <a:cs typeface="Times New Roman"/>
              </a:rPr>
            </a:br>
            <a:endParaRPr lang="en-GB" dirty="0">
              <a:latin typeface="Times New Roman"/>
              <a:cs typeface="Times New Roman"/>
            </a:endParaRPr>
          </a:p>
          <a:p>
            <a:pPr lvl="0"/>
            <a:r>
              <a:rPr lang="en-GB" dirty="0">
                <a:latin typeface="Times New Roman"/>
                <a:cs typeface="Times New Roman"/>
              </a:rPr>
              <a:t>(a) Explain why.</a:t>
            </a:r>
          </a:p>
          <a:p>
            <a:r>
              <a:rPr lang="en-GB" dirty="0"/>
              <a:t> </a:t>
            </a:r>
          </a:p>
          <a:p>
            <a:endParaRPr lang="en-GB" sz="1100" dirty="0"/>
          </a:p>
          <a:p>
            <a:pPr algn="r"/>
            <a:r>
              <a:rPr lang="en-GB" sz="2000" dirty="0">
                <a:latin typeface="Times New Roman" panose="02020603050405020304" pitchFamily="18" charset="0"/>
                <a:cs typeface="Times New Roman" panose="02020603050405020304" pitchFamily="18" charset="0"/>
              </a:rPr>
              <a:t>Base angles </a:t>
            </a:r>
            <a:r>
              <a:rPr lang="en-GB" sz="2000" i="1" dirty="0">
                <a:latin typeface="Times New Roman" panose="02020603050405020304" pitchFamily="18" charset="0"/>
                <a:cs typeface="Times New Roman" panose="02020603050405020304" pitchFamily="18" charset="0"/>
              </a:rPr>
              <a:t>A</a:t>
            </a:r>
            <a:r>
              <a:rPr lang="en-GB" sz="2000" dirty="0">
                <a:latin typeface="Times New Roman" panose="02020603050405020304" pitchFamily="18" charset="0"/>
                <a:cs typeface="Times New Roman" panose="02020603050405020304" pitchFamily="18" charset="0"/>
              </a:rPr>
              <a:t> and </a:t>
            </a:r>
            <a:r>
              <a:rPr lang="en-GB" sz="2000" i="1" dirty="0">
                <a:latin typeface="Times New Roman" panose="02020603050405020304" pitchFamily="18" charset="0"/>
                <a:cs typeface="Times New Roman" panose="02020603050405020304" pitchFamily="18" charset="0"/>
              </a:rPr>
              <a:t>B</a:t>
            </a:r>
            <a:r>
              <a:rPr lang="en-GB" sz="2000" dirty="0">
                <a:latin typeface="Times New Roman" panose="02020603050405020304" pitchFamily="18" charset="0"/>
                <a:cs typeface="Times New Roman" panose="02020603050405020304" pitchFamily="18" charset="0"/>
              </a:rPr>
              <a:t> are equal. </a:t>
            </a:r>
            <a:r>
              <a:rPr lang="en-GB" sz="2000" i="1" dirty="0">
                <a:latin typeface="Times New Roman"/>
                <a:cs typeface="Times New Roman"/>
              </a:rPr>
              <a:t>x</a:t>
            </a:r>
            <a:r>
              <a:rPr lang="en-GB" sz="2000" dirty="0">
                <a:latin typeface="Times New Roman"/>
                <a:cs typeface="Times New Roman"/>
              </a:rPr>
              <a:t> = 180</a:t>
            </a:r>
            <a:r>
              <a:rPr lang="en-GB" sz="2000" dirty="0">
                <a:latin typeface="Times New Roman"/>
                <a:ea typeface="Calibri" panose="020F0502020204030204" pitchFamily="34" charset="0"/>
                <a:cs typeface="Times New Roman"/>
              </a:rPr>
              <a:t>° - 63° - 63° = 54°.</a:t>
            </a:r>
            <a:r>
              <a:rPr lang="en-GB" sz="2000" dirty="0">
                <a:latin typeface="Arial" panose="020B0604020202020204" pitchFamily="34" charset="0"/>
                <a:ea typeface="Calibri" panose="020F0502020204030204" pitchFamily="34" charset="0"/>
              </a:rPr>
              <a:t> </a:t>
            </a:r>
            <a:r>
              <a:rPr lang="en-GB" sz="2000" dirty="0">
                <a:latin typeface="Times New Roman" panose="02020603050405020304" pitchFamily="18" charset="0"/>
                <a:cs typeface="Times New Roman" panose="02020603050405020304" pitchFamily="18" charset="0"/>
              </a:rPr>
              <a:t> </a:t>
            </a:r>
            <a:r>
              <a:rPr lang="en-GB" sz="2000" b="1" dirty="0">
                <a:latin typeface="Times New Roman" panose="02020603050405020304" pitchFamily="18" charset="0"/>
                <a:cs typeface="Times New Roman" panose="02020603050405020304" pitchFamily="18" charset="0"/>
              </a:rPr>
              <a:t>(1)</a:t>
            </a:r>
          </a:p>
          <a:p>
            <a:pPr algn="r"/>
            <a:endParaRPr lang="en-GB" i="1"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 name="Picture 9" descr="A triangle with its corners labelled A, B and C. Sides A C and B C are equal in length. Angle B is 63 degrees"/>
          <p:cNvPicPr>
            <a:picLocks noChangeAspect="1"/>
          </p:cNvPicPr>
          <p:nvPr/>
        </p:nvPicPr>
        <p:blipFill>
          <a:blip r:embed="rId5" cstate="email">
            <a:extLst>
              <a:ext uri="{28A0092B-C50C-407E-A947-70E740481C1C}">
                <a14:useLocalDpi xmlns:a14="http://schemas.microsoft.com/office/drawing/2010/main"/>
              </a:ext>
            </a:extLst>
          </a:blip>
          <a:srcRect/>
          <a:stretch/>
        </p:blipFill>
        <p:spPr>
          <a:xfrm>
            <a:off x="4459035" y="1417044"/>
            <a:ext cx="2188932" cy="2138957"/>
          </a:xfrm>
          <a:prstGeom prst="rect">
            <a:avLst/>
          </a:prstGeom>
        </p:spPr>
      </p:pic>
      <p:sp>
        <p:nvSpPr>
          <p:cNvPr id="11" name="Rectangle 10">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4851754" y="5926205"/>
            <a:ext cx="5903986" cy="35999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1652505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1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Practice question (2b)</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26</a:t>
            </a:fld>
            <a:endParaRPr lang="en-US" dirty="0"/>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27" name="Group 26">
            <a:extLst>
              <a:ext uri="{FF2B5EF4-FFF2-40B4-BE49-F238E27FC236}">
                <a16:creationId xmlns:a16="http://schemas.microsoft.com/office/drawing/2014/main" id="{F829BE98-8723-412A-A7EC-94B8C90B3E33}"/>
              </a:ext>
              <a:ext uri="{C183D7F6-B498-43B3-948B-1728B52AA6E4}">
                <adec:decorative xmlns:adec="http://schemas.microsoft.com/office/drawing/2017/decorative" val="1"/>
              </a:ext>
            </a:extLst>
          </p:cNvPr>
          <p:cNvGrpSpPr/>
          <p:nvPr/>
        </p:nvGrpSpPr>
        <p:grpSpPr>
          <a:xfrm>
            <a:off x="9495879" y="211521"/>
            <a:ext cx="2102384" cy="753403"/>
            <a:chOff x="9495879" y="211521"/>
            <a:chExt cx="2102384" cy="753403"/>
          </a:xfrm>
        </p:grpSpPr>
        <p:pic>
          <p:nvPicPr>
            <p:cNvPr id="2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30" name="TextBox 2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13" name="TextBox 12">
            <a:extLst>
              <a:ext uri="{FF2B5EF4-FFF2-40B4-BE49-F238E27FC236}">
                <a16:creationId xmlns:a16="http://schemas.microsoft.com/office/drawing/2014/main" id="{A274019F-1384-46DB-8EF1-8E2F8CCDCBE4}"/>
              </a:ext>
            </a:extLst>
          </p:cNvPr>
          <p:cNvSpPr txBox="1"/>
          <p:nvPr/>
        </p:nvSpPr>
        <p:spPr>
          <a:xfrm>
            <a:off x="774846" y="1036801"/>
            <a:ext cx="10477356" cy="5386091"/>
          </a:xfrm>
          <a:prstGeom prst="rect">
            <a:avLst/>
          </a:prstGeom>
          <a:noFill/>
        </p:spPr>
        <p:txBody>
          <a:bodyPr wrap="square" rtlCol="0">
            <a:spAutoFit/>
          </a:bodyPr>
          <a:lstStyle/>
          <a:p>
            <a:r>
              <a:rPr lang="en-GB" dirty="0">
                <a:latin typeface="Times New Roman"/>
                <a:cs typeface="Times New Roman"/>
              </a:rPr>
              <a:t>William needs to work out the size of angle </a:t>
            </a:r>
            <a:r>
              <a:rPr lang="en-GB" i="1" dirty="0">
                <a:latin typeface="Times New Roman"/>
                <a:cs typeface="Times New Roman"/>
              </a:rPr>
              <a:t>y</a:t>
            </a:r>
            <a:r>
              <a:rPr lang="en-GB" dirty="0">
                <a:latin typeface="Times New Roman"/>
                <a:cs typeface="Times New Roman"/>
              </a:rPr>
              <a:t> in this diagram.</a:t>
            </a:r>
          </a:p>
          <a:p>
            <a:endParaRPr lang="en-GB" dirty="0">
              <a:latin typeface="Times New Roman"/>
              <a:cs typeface="Times New Roman"/>
            </a:endParaRPr>
          </a:p>
          <a:p>
            <a:endParaRPr lang="en-GB" dirty="0">
              <a:latin typeface="Times New Roman"/>
              <a:cs typeface="Times New Roman"/>
            </a:endParaRPr>
          </a:p>
          <a:p>
            <a:endParaRPr lang="en-GB" dirty="0">
              <a:latin typeface="Times New Roman"/>
              <a:cs typeface="Times New Roman"/>
            </a:endParaRPr>
          </a:p>
          <a:p>
            <a:endParaRPr lang="en-GB" dirty="0">
              <a:latin typeface="Times New Roman"/>
              <a:cs typeface="Times New Roman"/>
            </a:endParaRPr>
          </a:p>
          <a:p>
            <a:endParaRPr lang="en-GB" dirty="0">
              <a:latin typeface="Times New Roman"/>
              <a:cs typeface="Times New Roman"/>
            </a:endParaRPr>
          </a:p>
          <a:p>
            <a:endParaRPr lang="en-GB" dirty="0">
              <a:latin typeface="Times New Roman"/>
              <a:cs typeface="Times New Roman"/>
            </a:endParaRPr>
          </a:p>
          <a:p>
            <a:r>
              <a:rPr lang="en-GB" dirty="0">
                <a:latin typeface="Times New Roman"/>
                <a:cs typeface="Times New Roman"/>
              </a:rPr>
              <a:t>William writes</a:t>
            </a:r>
            <a:br>
              <a:rPr lang="en-GB" dirty="0">
                <a:latin typeface="Times New Roman"/>
                <a:cs typeface="Times New Roman"/>
              </a:rPr>
            </a:br>
            <a:endParaRPr lang="en-GB" dirty="0">
              <a:latin typeface="Times New Roman"/>
              <a:cs typeface="Times New Roman"/>
            </a:endParaRPr>
          </a:p>
          <a:p>
            <a:endParaRPr lang="en-GB" dirty="0">
              <a:latin typeface="Times New Roman"/>
              <a:cs typeface="Times New Roman"/>
            </a:endParaRPr>
          </a:p>
          <a:p>
            <a:endParaRPr lang="en-GB" dirty="0">
              <a:latin typeface="Times New Roman"/>
              <a:cs typeface="Times New Roman"/>
            </a:endParaRPr>
          </a:p>
          <a:p>
            <a:endParaRPr lang="en-GB" dirty="0">
              <a:latin typeface="Times New Roman"/>
              <a:cs typeface="Times New Roman"/>
            </a:endParaRPr>
          </a:p>
          <a:p>
            <a:r>
              <a:rPr lang="en-GB" dirty="0">
                <a:latin typeface="Times New Roman"/>
                <a:cs typeface="Times New Roman"/>
              </a:rPr>
              <a:t> </a:t>
            </a:r>
          </a:p>
          <a:p>
            <a:endParaRPr lang="en-GB" dirty="0">
              <a:latin typeface="Times New Roman"/>
              <a:cs typeface="Times New Roman"/>
            </a:endParaRPr>
          </a:p>
          <a:p>
            <a:r>
              <a:rPr lang="en-GB" dirty="0">
                <a:latin typeface="Times New Roman"/>
                <a:cs typeface="Times New Roman"/>
              </a:rPr>
              <a:t>One of William’s reasons is wrong.</a:t>
            </a:r>
          </a:p>
          <a:p>
            <a:r>
              <a:rPr lang="en-GB" dirty="0">
                <a:latin typeface="Times New Roman"/>
                <a:cs typeface="Times New Roman"/>
              </a:rPr>
              <a:t> </a:t>
            </a:r>
          </a:p>
          <a:p>
            <a:pPr lvl="0"/>
            <a:r>
              <a:rPr lang="en-GB" dirty="0">
                <a:latin typeface="Times New Roman"/>
                <a:cs typeface="Times New Roman"/>
              </a:rPr>
              <a:t>(b) Write down the correct reason. </a:t>
            </a:r>
            <a:endParaRPr lang="en-GB" sz="1800" dirty="0">
              <a:effectLst/>
              <a:latin typeface="Times New Roman" panose="02020603050405020304" pitchFamily="18" charset="0"/>
              <a:ea typeface="Times New Roman" panose="02020603050405020304" pitchFamily="18" charset="0"/>
            </a:endParaRPr>
          </a:p>
          <a:p>
            <a:pPr algn="r"/>
            <a:r>
              <a:rPr lang="en-GB" sz="2000" dirty="0">
                <a:latin typeface="Times New Roman" panose="02020603050405020304" pitchFamily="18" charset="0"/>
                <a:cs typeface="Times New Roman" panose="02020603050405020304" pitchFamily="18" charset="0"/>
              </a:rPr>
              <a:t>The reason for angle </a:t>
            </a:r>
            <a:r>
              <a:rPr lang="en-GB" sz="2000" i="1" dirty="0">
                <a:latin typeface="Times New Roman" panose="02020603050405020304" pitchFamily="18" charset="0"/>
                <a:cs typeface="Times New Roman" panose="02020603050405020304" pitchFamily="18" charset="0"/>
              </a:rPr>
              <a:t>EGH</a:t>
            </a:r>
            <a:r>
              <a:rPr lang="en-GB" sz="2000" dirty="0">
                <a:latin typeface="Times New Roman" panose="02020603050405020304" pitchFamily="18" charset="0"/>
                <a:cs typeface="Times New Roman" panose="02020603050405020304" pitchFamily="18" charset="0"/>
              </a:rPr>
              <a:t> = 57° is wrong. Correct reason: ‘because alternate angles are equal’.</a:t>
            </a:r>
            <a:r>
              <a:rPr lang="en-GB" sz="2000" b="1" dirty="0">
                <a:latin typeface="Times New Roman" panose="02020603050405020304" pitchFamily="18" charset="0"/>
                <a:cs typeface="Times New Roman" panose="02020603050405020304" pitchFamily="18" charset="0"/>
              </a:rPr>
              <a:t>(1)</a:t>
            </a:r>
          </a:p>
          <a:p>
            <a:pPr algn="r"/>
            <a:r>
              <a:rPr lang="en-GB" i="1" dirty="0">
                <a:effectLst/>
                <a:ea typeface="Times New Roman" panose="02020603050405020304" pitchFamily="18" charset="0"/>
              </a:rPr>
              <a:t>Q15 from June 2018, 1MA1/2F</a:t>
            </a:r>
            <a:endParaRPr lang="en-GB" i="1"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 name="Picture 9" descr="Two straight horizontal parallel lines, D E above and F H below, both labelled left to right. A straight transversal line meets point E on the upper parallel and crosses point G, between F and H on the lower parallel. The slope of the transversal increases from left to right. The acute interior angle between D and G at point E is 57 degrees. The interior obtuse angle between F and E at point G is labelled y."/>
          <p:cNvPicPr/>
          <p:nvPr/>
        </p:nvPicPr>
        <p:blipFill>
          <a:blip r:embed="rId5" cstate="email">
            <a:extLst>
              <a:ext uri="{28A0092B-C50C-407E-A947-70E740481C1C}">
                <a14:useLocalDpi xmlns:a14="http://schemas.microsoft.com/office/drawing/2010/main"/>
              </a:ext>
            </a:extLst>
          </a:blip>
          <a:srcRect/>
          <a:stretch/>
        </p:blipFill>
        <p:spPr>
          <a:xfrm>
            <a:off x="4459287" y="1561856"/>
            <a:ext cx="3429977" cy="1376680"/>
          </a:xfrm>
          <a:prstGeom prst="rect">
            <a:avLst/>
          </a:prstGeom>
        </p:spPr>
      </p:pic>
      <p:graphicFrame>
        <p:nvGraphicFramePr>
          <p:cNvPr id="5" name="Table 5">
            <a:extLst>
              <a:ext uri="{FF2B5EF4-FFF2-40B4-BE49-F238E27FC236}">
                <a16:creationId xmlns:a16="http://schemas.microsoft.com/office/drawing/2014/main" id="{6F1FB038-6EB0-B7D2-AE93-5166B2F63FF5}"/>
              </a:ext>
            </a:extLst>
          </p:cNvPr>
          <p:cNvGraphicFramePr>
            <a:graphicFrameLocks noGrp="1"/>
          </p:cNvGraphicFramePr>
          <p:nvPr>
            <p:extLst>
              <p:ext uri="{D42A27DB-BD31-4B8C-83A1-F6EECF244321}">
                <p14:modId xmlns:p14="http://schemas.microsoft.com/office/powerpoint/2010/main" val="3191847057"/>
              </p:ext>
            </p:extLst>
          </p:nvPr>
        </p:nvGraphicFramePr>
        <p:xfrm>
          <a:off x="2252539" y="3413109"/>
          <a:ext cx="6858000" cy="1376680"/>
        </p:xfrm>
        <a:graphic>
          <a:graphicData uri="http://schemas.openxmlformats.org/drawingml/2006/table">
            <a:tbl>
              <a:tblPr firstRow="1">
                <a:tableStyleId>{5940675A-B579-460E-94D1-54222C63F5DA}</a:tableStyleId>
              </a:tblPr>
              <a:tblGrid>
                <a:gridCol w="1898315">
                  <a:extLst>
                    <a:ext uri="{9D8B030D-6E8A-4147-A177-3AD203B41FA5}">
                      <a16:colId xmlns:a16="http://schemas.microsoft.com/office/drawing/2014/main" val="201155236"/>
                    </a:ext>
                  </a:extLst>
                </a:gridCol>
                <a:gridCol w="4959685">
                  <a:extLst>
                    <a:ext uri="{9D8B030D-6E8A-4147-A177-3AD203B41FA5}">
                      <a16:colId xmlns:a16="http://schemas.microsoft.com/office/drawing/2014/main" val="491170314"/>
                    </a:ext>
                  </a:extLst>
                </a:gridCol>
              </a:tblGrid>
              <a:tr h="0">
                <a:tc>
                  <a:txBody>
                    <a:bodyPr/>
                    <a:lstStyle/>
                    <a:p>
                      <a:r>
                        <a:rPr lang="en-GB" b="1" dirty="0">
                          <a:latin typeface="Times New Roman"/>
                          <a:cs typeface="Times New Roman"/>
                        </a:rPr>
                        <a:t>Working</a:t>
                      </a:r>
                    </a:p>
                  </a:txBody>
                  <a:tcPr/>
                </a:tc>
                <a:tc>
                  <a:txBody>
                    <a:bodyPr/>
                    <a:lstStyle/>
                    <a:p>
                      <a:r>
                        <a:rPr lang="en-GB" b="1" dirty="0">
                          <a:latin typeface="Times New Roman"/>
                          <a:cs typeface="Times New Roman"/>
                        </a:rPr>
                        <a:t>Reason</a:t>
                      </a:r>
                    </a:p>
                  </a:txBody>
                  <a:tcPr/>
                </a:tc>
                <a:extLst>
                  <a:ext uri="{0D108BD9-81ED-4DB2-BD59-A6C34878D82A}">
                    <a16:rowId xmlns:a16="http://schemas.microsoft.com/office/drawing/2014/main" val="2097729583"/>
                  </a:ext>
                </a:extLst>
              </a:tr>
              <a:tr h="370840">
                <a:tc>
                  <a:txBody>
                    <a:bodyPr/>
                    <a:lstStyle/>
                    <a:p>
                      <a:r>
                        <a:rPr lang="en-GB" dirty="0">
                          <a:latin typeface="Times New Roman"/>
                          <a:cs typeface="Times New Roman"/>
                        </a:rPr>
                        <a:t>angle </a:t>
                      </a:r>
                      <a:r>
                        <a:rPr lang="en-GB" i="1" dirty="0">
                          <a:latin typeface="Times New Roman"/>
                          <a:cs typeface="Times New Roman"/>
                        </a:rPr>
                        <a:t>EGH</a:t>
                      </a:r>
                      <a:r>
                        <a:rPr lang="en-GB" dirty="0">
                          <a:latin typeface="Times New Roman"/>
                          <a:cs typeface="Times New Roman"/>
                        </a:rPr>
                        <a:t> = 57˚</a:t>
                      </a:r>
                    </a:p>
                  </a:txBody>
                  <a:tcPr/>
                </a:tc>
                <a:tc>
                  <a:txBody>
                    <a:bodyPr/>
                    <a:lstStyle/>
                    <a:p>
                      <a:r>
                        <a:rPr lang="en-GB" dirty="0">
                          <a:latin typeface="Times New Roman"/>
                          <a:cs typeface="Times New Roman"/>
                        </a:rPr>
                        <a:t>because corresponding angles are equal</a:t>
                      </a:r>
                    </a:p>
                  </a:txBody>
                  <a:tcPr/>
                </a:tc>
                <a:extLst>
                  <a:ext uri="{0D108BD9-81ED-4DB2-BD59-A6C34878D82A}">
                    <a16:rowId xmlns:a16="http://schemas.microsoft.com/office/drawing/2014/main" val="2198077347"/>
                  </a:ext>
                </a:extLst>
              </a:tr>
              <a:tr h="626199">
                <a:tc>
                  <a:txBody>
                    <a:bodyPr/>
                    <a:lstStyle/>
                    <a:p>
                      <a:r>
                        <a:rPr lang="en-GB" i="1" dirty="0">
                          <a:latin typeface="Times New Roman"/>
                          <a:cs typeface="Times New Roman"/>
                        </a:rPr>
                        <a:t>y</a:t>
                      </a:r>
                      <a:r>
                        <a:rPr lang="en-GB" dirty="0">
                          <a:latin typeface="Times New Roman"/>
                          <a:cs typeface="Times New Roman"/>
                        </a:rPr>
                        <a:t> = 180˚ – 57˚</a:t>
                      </a:r>
                    </a:p>
                    <a:p>
                      <a:r>
                        <a:rPr lang="en-GB" i="1" dirty="0">
                          <a:latin typeface="Times New Roman"/>
                          <a:cs typeface="Times New Roman"/>
                        </a:rPr>
                        <a:t>y</a:t>
                      </a:r>
                      <a:r>
                        <a:rPr lang="en-GB" dirty="0">
                          <a:latin typeface="Times New Roman"/>
                          <a:cs typeface="Times New Roman"/>
                        </a:rPr>
                        <a:t> = 123˚</a:t>
                      </a:r>
                    </a:p>
                  </a:txBody>
                  <a:tcPr/>
                </a:tc>
                <a:tc>
                  <a:txBody>
                    <a:bodyPr/>
                    <a:lstStyle/>
                    <a:p>
                      <a:r>
                        <a:rPr lang="en-GB" dirty="0">
                          <a:latin typeface="Times New Roman"/>
                          <a:cs typeface="Times New Roman"/>
                        </a:rPr>
                        <a:t>because angles on a straight line add up to 180˚</a:t>
                      </a:r>
                    </a:p>
                  </a:txBody>
                  <a:tcPr/>
                </a:tc>
                <a:extLst>
                  <a:ext uri="{0D108BD9-81ED-4DB2-BD59-A6C34878D82A}">
                    <a16:rowId xmlns:a16="http://schemas.microsoft.com/office/drawing/2014/main" val="668644803"/>
                  </a:ext>
                </a:extLst>
              </a:tr>
            </a:tbl>
          </a:graphicData>
        </a:graphic>
      </p:graphicFrame>
      <p:sp>
        <p:nvSpPr>
          <p:cNvPr id="14" name="Rectangle 13">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1209545" y="5739465"/>
            <a:ext cx="9647985" cy="35999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744488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4"/>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1"/>
            <a:ext cx="9144000" cy="1395379"/>
          </a:xfrm>
          <a:solidFill>
            <a:srgbClr val="BE0064"/>
          </a:solidFill>
          <a:ln>
            <a:solidFill>
              <a:srgbClr val="BE0064"/>
            </a:solidFill>
          </a:ln>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review: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Geometric reasoning</a:t>
            </a:r>
            <a:endParaRPr lang="en-GB" sz="40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27</a:t>
            </a:fld>
            <a:endParaRPr lang="en-US"/>
          </a:p>
        </p:txBody>
      </p:sp>
      <p:sp>
        <p:nvSpPr>
          <p:cNvPr id="7" name="Subtitle 2">
            <a:extLst>
              <a:ext uri="{FF2B5EF4-FFF2-40B4-BE49-F238E27FC236}">
                <a16:creationId xmlns:a16="http://schemas.microsoft.com/office/drawing/2014/main" id="{13263C75-0454-43FB-B0EA-4509EC19BB7F}"/>
              </a:ext>
            </a:extLst>
          </p:cNvPr>
          <p:cNvSpPr txBox="1">
            <a:spLocks/>
          </p:cNvSpPr>
          <p:nvPr/>
        </p:nvSpPr>
        <p:spPr>
          <a:xfrm>
            <a:off x="1382920" y="4592633"/>
            <a:ext cx="9180577" cy="1818581"/>
          </a:xfrm>
          <a:prstGeom prst="rect">
            <a:avLst/>
          </a:prstGeom>
          <a:ln w="38100">
            <a:no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b="1" dirty="0">
                <a:solidFill>
                  <a:srgbClr val="BE0064"/>
                </a:solidFill>
                <a:latin typeface="Arial" panose="020B0604020202020204" pitchFamily="34" charset="0"/>
                <a:cs typeface="Arial" panose="020B0604020202020204" pitchFamily="34" charset="0"/>
              </a:rPr>
              <a:t>Suggested further steps/areas to work on</a:t>
            </a:r>
          </a:p>
          <a:p>
            <a:pPr marL="231775" indent="-231775" algn="l">
              <a:lnSpc>
                <a:spcPts val="3100"/>
              </a:lnSpc>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Understand the sum of angles in any polygon </a:t>
            </a:r>
          </a:p>
        </p:txBody>
      </p:sp>
      <p:sp>
        <p:nvSpPr>
          <p:cNvPr id="5" name="Subtitle 2">
            <a:extLst>
              <a:ext uri="{FF2B5EF4-FFF2-40B4-BE49-F238E27FC236}">
                <a16:creationId xmlns:a16="http://schemas.microsoft.com/office/drawing/2014/main" id="{2417B2C5-F410-6F1F-A27E-D18736215D57}"/>
              </a:ext>
            </a:extLst>
          </p:cNvPr>
          <p:cNvSpPr txBox="1">
            <a:spLocks/>
          </p:cNvSpPr>
          <p:nvPr/>
        </p:nvSpPr>
        <p:spPr>
          <a:xfrm>
            <a:off x="1405469" y="2056052"/>
            <a:ext cx="9144000" cy="2373073"/>
          </a:xfrm>
          <a:prstGeom prst="rect">
            <a:avLst/>
          </a:prstGeom>
          <a:ln w="38100">
            <a:solidFill>
              <a:srgbClr val="BE0064"/>
            </a:solidFill>
          </a:ln>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Bef>
                <a:spcPts val="600"/>
              </a:spcBef>
              <a:spcAft>
                <a:spcPts val="600"/>
              </a:spcAft>
            </a:pPr>
            <a:r>
              <a:rPr lang="en-GB" sz="9600" b="1" dirty="0">
                <a:solidFill>
                  <a:srgbClr val="BE0064"/>
                </a:solidFill>
                <a:latin typeface="Arial" panose="020B0604020202020204" pitchFamily="34" charset="0"/>
                <a:cs typeface="Arial" panose="020B0604020202020204" pitchFamily="34" charset="0"/>
              </a:rPr>
              <a:t>Objectives</a:t>
            </a:r>
          </a:p>
          <a:p>
            <a:pPr marL="231775" indent="-231775" algn="l">
              <a:lnSpc>
                <a:spcPct val="100000"/>
              </a:lnSpc>
              <a:spcBef>
                <a:spcPts val="600"/>
              </a:spcBef>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Understand what it means for lines to be parallel</a:t>
            </a:r>
          </a:p>
          <a:p>
            <a:pPr marL="231775" indent="-231775" algn="l">
              <a:lnSpc>
                <a:spcPct val="100000"/>
              </a:lnSpc>
              <a:spcBef>
                <a:spcPts val="600"/>
              </a:spcBef>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Calculate missing angles</a:t>
            </a:r>
          </a:p>
          <a:p>
            <a:pPr marL="231775" indent="-231775" algn="l">
              <a:lnSpc>
                <a:spcPct val="100000"/>
              </a:lnSpc>
              <a:spcBef>
                <a:spcPts val="600"/>
              </a:spcBef>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Use angles to determine whether lines are parallel</a:t>
            </a:r>
          </a:p>
          <a:p>
            <a:pPr marL="231775" indent="-231775" algn="l">
              <a:lnSpc>
                <a:spcPct val="100000"/>
              </a:lnSpc>
              <a:spcBef>
                <a:spcPts val="600"/>
              </a:spcBef>
              <a:spcAft>
                <a:spcPts val="600"/>
              </a:spcAft>
              <a:buFont typeface="Arial" panose="020B0604020202020204" pitchFamily="34" charset="0"/>
              <a:buChar char="•"/>
            </a:pPr>
            <a:r>
              <a:rPr lang="en-GB" sz="9600">
                <a:latin typeface="Arial" panose="020B0604020202020204" pitchFamily="34" charset="0"/>
                <a:cs typeface="Arial" panose="020B0604020202020204" pitchFamily="34" charset="0"/>
              </a:rPr>
              <a:t>Develop fluency and understanding when reasoning with angles</a:t>
            </a:r>
            <a:endParaRPr lang="en-GB" sz="9600" dirty="0">
              <a:latin typeface="Arial" panose="020B0604020202020204" pitchFamily="34" charset="0"/>
              <a:cs typeface="Arial" panose="020B0604020202020204" pitchFamily="34" charset="0"/>
            </a:endParaRPr>
          </a:p>
          <a:p>
            <a:pPr marL="231775" indent="-231775" algn="l">
              <a:lnSpc>
                <a:spcPct val="100000"/>
              </a:lnSpc>
              <a:spcAft>
                <a:spcPts val="600"/>
              </a:spcAft>
              <a:buFont typeface="Arial" panose="020B0604020202020204" pitchFamily="34" charset="0"/>
              <a:buChar char="•"/>
            </a:pPr>
            <a:endParaRPr lang="en-GB" sz="9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60965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7"/>
            <a:ext cx="9144000" cy="1420290"/>
          </a:xfrm>
          <a:solidFill>
            <a:srgbClr val="BE0064"/>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10: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0"/>
              </a:ext>
            </a:extLst>
          </p:cNvPr>
          <p:cNvSpPr>
            <a:spLocks noGrp="1"/>
          </p:cNvSpPr>
          <p:nvPr>
            <p:ph type="sldNum" sz="quarter" idx="12"/>
          </p:nvPr>
        </p:nvSpPr>
        <p:spPr/>
        <p:txBody>
          <a:bodyPr/>
          <a:lstStyle/>
          <a:p>
            <a:fld id="{A75AAEF5-C690-5D4B-B5C7-510283CCFE4D}" type="slidenum">
              <a:rPr lang="en-US" smtClean="0"/>
              <a:t>28</a:t>
            </a:fld>
            <a:endParaRPr lang="en-US" dirty="0"/>
          </a:p>
        </p:txBody>
      </p:sp>
      <p:pic>
        <p:nvPicPr>
          <p:cNvPr id="7" name="Picture 6">
            <a:extLst>
              <a:ext uri="{FF2B5EF4-FFF2-40B4-BE49-F238E27FC236}">
                <a16:creationId xmlns:a16="http://schemas.microsoft.com/office/drawing/2014/main" id="{2DC0381F-0853-4458-B99F-FFEBB7098DE7}"/>
              </a:ext>
              <a:ext uri="{C183D7F6-B498-43B3-948B-1728B52AA6E4}">
                <adec:decorative xmlns:adec="http://schemas.microsoft.com/office/drawing/2017/decorative" val="1"/>
              </a:ext>
            </a:extLst>
          </p:cNvPr>
          <p:cNvPicPr/>
          <p:nvPr/>
        </p:nvPicPr>
        <p:blipFill>
          <a:blip r:embed="rId3" cstate="email">
            <a:extLst>
              <a:ext uri="{28A0092B-C50C-407E-A947-70E740481C1C}">
                <a14:useLocalDpi xmlns:a14="http://schemas.microsoft.com/office/drawing/2010/main"/>
              </a:ext>
            </a:extLst>
          </a:blip>
          <a:stretch>
            <a:fillRect/>
          </a:stretch>
        </p:blipFill>
        <p:spPr>
          <a:xfrm>
            <a:off x="370311" y="322595"/>
            <a:ext cx="3473556" cy="617216"/>
          </a:xfrm>
          <a:prstGeom prst="rect">
            <a:avLst/>
          </a:prstGeom>
        </p:spPr>
      </p:pic>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01436"/>
            <a:ext cx="9144000" cy="3354914"/>
          </a:xfrm>
          <a:ln w="38100">
            <a:solidFill>
              <a:srgbClr val="BE0064"/>
            </a:solidFill>
          </a:ln>
        </p:spPr>
        <p:txBody>
          <a:bodyPr>
            <a:normAutofit fontScale="25000" lnSpcReduction="20000"/>
          </a:bodyPr>
          <a:lstStyle/>
          <a:p>
            <a:pPr algn="l">
              <a:lnSpc>
                <a:spcPct val="120000"/>
              </a:lnSpc>
              <a:spcBef>
                <a:spcPts val="0"/>
              </a:spcBef>
            </a:pPr>
            <a:r>
              <a:rPr lang="en-GB" sz="9200" b="1" dirty="0">
                <a:solidFill>
                  <a:srgbClr val="BE0064"/>
                </a:solidFill>
                <a:latin typeface="Arial" panose="020B0604020202020204" pitchFamily="34" charset="0"/>
                <a:cs typeface="Arial" panose="020B0604020202020204" pitchFamily="34" charset="0"/>
              </a:rPr>
              <a:t>Photo acknowledgements</a:t>
            </a:r>
          </a:p>
          <a:p>
            <a:pPr algn="l">
              <a:lnSpc>
                <a:spcPct val="120000"/>
              </a:lnSpc>
              <a:spcBef>
                <a:spcPts val="0"/>
              </a:spcBef>
            </a:pPr>
            <a:r>
              <a:rPr lang="en-GB" sz="9200" dirty="0">
                <a:solidFill>
                  <a:srgbClr val="222222"/>
                </a:solidFill>
                <a:effectLst/>
                <a:latin typeface="Arial" panose="020B0604020202020204" pitchFamily="34" charset="0"/>
                <a:cs typeface="Arial" panose="020B0604020202020204" pitchFamily="34" charset="0"/>
              </a:rPr>
              <a:t>Shutterstock.com: Vectorfair.com </a:t>
            </a:r>
          </a:p>
          <a:p>
            <a:pPr algn="l">
              <a:lnSpc>
                <a:spcPct val="120000"/>
              </a:lnSpc>
              <a:spcBef>
                <a:spcPts val="0"/>
              </a:spcBef>
            </a:pPr>
            <a:r>
              <a:rPr lang="en-GB" sz="9200" b="1" dirty="0">
                <a:solidFill>
                  <a:srgbClr val="BE0064"/>
                </a:solidFill>
                <a:latin typeface="Arial" panose="020B0604020202020204" pitchFamily="34" charset="0"/>
                <a:cs typeface="Arial" panose="020B0604020202020204" pitchFamily="34" charset="0"/>
              </a:rPr>
              <a:t>Text acknowledgements</a:t>
            </a:r>
            <a:br>
              <a:rPr lang="en-GB" sz="9200" b="1" dirty="0">
                <a:solidFill>
                  <a:srgbClr val="BE0064"/>
                </a:solidFill>
                <a:latin typeface="Arial" panose="020B0604020202020204" pitchFamily="34" charset="0"/>
                <a:cs typeface="Arial" panose="020B0604020202020204" pitchFamily="34" charset="0"/>
              </a:rPr>
            </a:br>
            <a:r>
              <a:rPr lang="en-GB" sz="9200" dirty="0">
                <a:solidFill>
                  <a:srgbClr val="000000"/>
                </a:solidFill>
                <a:effectLst/>
                <a:latin typeface="Arial" panose="020B0604020202020204" pitchFamily="34" charset="0"/>
                <a:ea typeface="Calibri" panose="020F0502020204030204" pitchFamily="34" charset="0"/>
                <a:cs typeface="Arial" panose="020B0604020202020204" pitchFamily="34" charset="0"/>
              </a:rPr>
              <a:t>Pearson Edexcel Level 1 / Level 2 GCSE (9-1) Mathematics Paper 1 (Calculator) Foundation Tier June 2019 1MA1/1F, Pearson Edexcel Level 1 / Level 2 GCSE (9-1) Mathematics Paper 2 (Calculator) Foundation Tier June 2018 1MA1/2F, Pearson Edexcel GCSE (9-1) in Mathematics (1MA1) Foundation (Calculator) Paper 2F, June 2018 </a:t>
            </a:r>
            <a:endParaRPr lang="en-GB" sz="9200" i="0" dirty="0">
              <a:solidFill>
                <a:srgbClr val="000000"/>
              </a:solidFill>
              <a:effectLst/>
              <a:latin typeface="Arial" panose="020B0604020202020204" pitchFamily="34" charset="0"/>
              <a:cs typeface="Arial" panose="020B0604020202020204" pitchFamily="34" charset="0"/>
            </a:endParaRPr>
          </a:p>
          <a:p>
            <a:br>
              <a:rPr lang="en-GB" sz="6400" dirty="0">
                <a:solidFill>
                  <a:srgbClr val="000000"/>
                </a:solidFill>
                <a:effectLst/>
                <a:latin typeface="Calibri" panose="020F0502020204030204" pitchFamily="34" charset="0"/>
                <a:ea typeface="Calibri" panose="020F0502020204030204" pitchFamily="34" charset="0"/>
              </a:rPr>
            </a:br>
            <a:endParaRPr lang="en-GB" sz="21600" i="0" dirty="0">
              <a:solidFill>
                <a:srgbClr val="000000"/>
              </a:solidFill>
              <a:effectLst/>
              <a:latin typeface="Arial" panose="020B0604020202020204" pitchFamily="34" charset="0"/>
            </a:endParaRPr>
          </a:p>
          <a:p>
            <a:pPr algn="l">
              <a:lnSpc>
                <a:spcPts val="3100"/>
              </a:lnSpc>
              <a:spcBef>
                <a:spcPts val="600"/>
              </a:spcBef>
              <a:spcAft>
                <a:spcPts val="600"/>
              </a:spcAft>
            </a:pPr>
            <a:endParaRPr lang="en-GB" sz="12800" b="0" i="0" dirty="0">
              <a:solidFill>
                <a:srgbClr val="222222"/>
              </a:solidFill>
              <a:effectLst/>
              <a:latin typeface="Arial" panose="020B0604020202020204" pitchFamily="34" charset="0"/>
            </a:endParaRPr>
          </a:p>
          <a:p>
            <a:pPr marL="231775" indent="-231775" algn="l">
              <a:lnSpc>
                <a:spcPct val="100000"/>
              </a:lnSpc>
              <a:spcAft>
                <a:spcPts val="600"/>
              </a:spcAft>
              <a:buFont typeface="Arial" panose="020B0604020202020204" pitchFamily="34" charset="0"/>
              <a:buChar char="•"/>
            </a:pPr>
            <a:endParaRPr lang="en-GB" sz="9600" dirty="0">
              <a:latin typeface="Arial" panose="020B0604020202020204" pitchFamily="34" charset="0"/>
              <a:cs typeface="Arial" panose="020B0604020202020204" pitchFamily="34" charset="0"/>
            </a:endParaRPr>
          </a:p>
          <a:p>
            <a:pPr algn="l"/>
            <a:endParaRPr lang="en-GB" dirty="0"/>
          </a:p>
        </p:txBody>
      </p:sp>
      <p:pic>
        <p:nvPicPr>
          <p:cNvPr id="8" name="Picture 7">
            <a:extLst>
              <a:ext uri="{FF2B5EF4-FFF2-40B4-BE49-F238E27FC236}">
                <a16:creationId xmlns:a16="http://schemas.microsoft.com/office/drawing/2014/main" id="{008142ED-39D2-ACDC-1993-77758BF5D107}"/>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089002" y="35584"/>
            <a:ext cx="1764613" cy="901404"/>
          </a:xfrm>
          <a:prstGeom prst="rect">
            <a:avLst/>
          </a:prstGeom>
        </p:spPr>
      </p:pic>
    </p:spTree>
    <p:extLst>
      <p:ext uri="{BB962C8B-B14F-4D97-AF65-F5344CB8AC3E}">
        <p14:creationId xmlns:p14="http://schemas.microsoft.com/office/powerpoint/2010/main" val="3782213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Properties of angles in triangles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3</a:t>
            </a:fld>
            <a:endParaRPr lang="en-US" b="1" dirty="0">
              <a:solidFill>
                <a:srgbClr val="000000"/>
              </a:solidFill>
              <a:latin typeface="Arial" panose="020B0604020202020204" pitchFamily="34" charset="0"/>
              <a:cs typeface="Arial" panose="020B0604020202020204" pitchFamily="34" charset="0"/>
            </a:endParaRPr>
          </a:p>
        </p:txBody>
      </p:sp>
      <p:pic>
        <p:nvPicPr>
          <p:cNvPr id="5" name="Picture 4" descr="A triangle with its angles labelled a, b and c."/>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114285" y="1282206"/>
            <a:ext cx="4143515" cy="2330736"/>
          </a:xfrm>
          <a:prstGeom prst="rect">
            <a:avLst/>
          </a:prstGeom>
        </p:spPr>
      </p:pic>
      <p:sp>
        <p:nvSpPr>
          <p:cNvPr id="10" name="TextBox 9">
            <a:extLst>
              <a:ext uri="{FF2B5EF4-FFF2-40B4-BE49-F238E27FC236}">
                <a16:creationId xmlns:a16="http://schemas.microsoft.com/office/drawing/2014/main" id="{B0368C08-DEAE-4069-AAC6-76CF00AF1749}"/>
              </a:ext>
            </a:extLst>
          </p:cNvPr>
          <p:cNvSpPr txBox="1"/>
          <p:nvPr/>
        </p:nvSpPr>
        <p:spPr>
          <a:xfrm>
            <a:off x="1663938" y="3684989"/>
            <a:ext cx="3206903" cy="485176"/>
          </a:xfrm>
          <a:prstGeom prst="rect">
            <a:avLst/>
          </a:prstGeom>
          <a:noFill/>
        </p:spPr>
        <p:txBody>
          <a:bodyPr wrap="square" rtlCol="0">
            <a:spAutoFit/>
          </a:bodyPr>
          <a:lstStyle/>
          <a:p>
            <a:pPr algn="ctr">
              <a:lnSpc>
                <a:spcPts val="3100"/>
              </a:lnSpc>
              <a:spcAft>
                <a:spcPts val="600"/>
              </a:spcAft>
            </a:pPr>
            <a:r>
              <a:rPr lang="en-US" sz="2400" b="1" i="1" dirty="0">
                <a:latin typeface="Arial" panose="020B0604020202020204" pitchFamily="34" charset="0"/>
                <a:cs typeface="Arial" panose="020B0604020202020204" pitchFamily="34" charset="0"/>
              </a:rPr>
              <a:t>a</a:t>
            </a:r>
            <a:r>
              <a:rPr lang="en-US" sz="2400" dirty="0">
                <a:latin typeface="Arial" panose="020B0604020202020204" pitchFamily="34" charset="0"/>
                <a:cs typeface="Arial" panose="020B0604020202020204" pitchFamily="34" charset="0"/>
              </a:rPr>
              <a:t> + </a:t>
            </a:r>
            <a:r>
              <a:rPr lang="en-US" sz="2400" b="1" i="1" dirty="0">
                <a:latin typeface="Arial" panose="020B0604020202020204" pitchFamily="34" charset="0"/>
                <a:cs typeface="Arial" panose="020B0604020202020204" pitchFamily="34" charset="0"/>
              </a:rPr>
              <a:t>b</a:t>
            </a:r>
            <a:r>
              <a:rPr lang="en-US" sz="2400" dirty="0">
                <a:latin typeface="Arial" panose="020B0604020202020204" pitchFamily="34" charset="0"/>
                <a:cs typeface="Arial" panose="020B0604020202020204" pitchFamily="34" charset="0"/>
              </a:rPr>
              <a:t> + </a:t>
            </a:r>
            <a:r>
              <a:rPr lang="en-US" sz="2400" b="1" i="1" dirty="0">
                <a:latin typeface="Arial" panose="020B0604020202020204" pitchFamily="34" charset="0"/>
                <a:cs typeface="Arial" panose="020B0604020202020204" pitchFamily="34" charset="0"/>
              </a:rPr>
              <a:t>c</a:t>
            </a:r>
            <a:r>
              <a:rPr lang="en-US" sz="2400" dirty="0">
                <a:latin typeface="Arial" panose="020B0604020202020204" pitchFamily="34" charset="0"/>
                <a:cs typeface="Arial" panose="020B0604020202020204" pitchFamily="34" charset="0"/>
              </a:rPr>
              <a:t> = 180°</a:t>
            </a:r>
          </a:p>
        </p:txBody>
      </p:sp>
      <p:sp>
        <p:nvSpPr>
          <p:cNvPr id="2" name="TextBox 1">
            <a:extLst>
              <a:ext uri="{FF2B5EF4-FFF2-40B4-BE49-F238E27FC236}">
                <a16:creationId xmlns:a16="http://schemas.microsoft.com/office/drawing/2014/main" id="{1F417DE5-A25D-7078-8E9F-D24627E272E1}"/>
              </a:ext>
            </a:extLst>
          </p:cNvPr>
          <p:cNvSpPr txBox="1"/>
          <p:nvPr/>
        </p:nvSpPr>
        <p:spPr>
          <a:xfrm>
            <a:off x="1265466" y="4520186"/>
            <a:ext cx="3835225" cy="1055608"/>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b="1" i="0" dirty="0">
                <a:latin typeface="Arial"/>
                <a:cs typeface="Arial"/>
              </a:rPr>
              <a:t>Angles in a triangle</a:t>
            </a:r>
            <a:r>
              <a:rPr lang="en-GB" i="0" dirty="0">
                <a:latin typeface="Arial"/>
                <a:cs typeface="Arial"/>
              </a:rPr>
              <a:t> add up to 180°.</a:t>
            </a:r>
            <a:endParaRPr lang="en-GB" sz="3200" b="1" i="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2F7A9C6-E7F3-A045-9D7E-37C38CA7CF4E}"/>
              </a:ext>
            </a:extLst>
          </p:cNvPr>
          <p:cNvSpPr txBox="1"/>
          <p:nvPr/>
        </p:nvSpPr>
        <p:spPr>
          <a:xfrm>
            <a:off x="5685233" y="2028476"/>
            <a:ext cx="5814500" cy="646986"/>
          </a:xfrm>
          <a:prstGeom prst="roundRect">
            <a:avLst/>
          </a:prstGeom>
          <a:noFill/>
          <a:ln w="28575">
            <a:solidFill>
              <a:srgbClr val="BE0064"/>
            </a:solidFill>
          </a:ln>
        </p:spPr>
        <p:txBody>
          <a:bodyPr wrap="square" rtlCol="0">
            <a:spAutoFit/>
          </a:bodyPr>
          <a:lstStyle>
            <a:defPPr>
              <a:defRPr lang="en-US"/>
            </a:defPPr>
            <a:lvl1pPr>
              <a:defRPr sz="2800" b="0" i="1">
                <a:latin typeface="Cambria Math"/>
              </a:defRPr>
            </a:lvl1pPr>
          </a:lstStyle>
          <a:p>
            <a:pPr algn="ctr"/>
            <a:r>
              <a:rPr lang="en-GB" i="0" dirty="0">
                <a:latin typeface="Arial" panose="020B0604020202020204" pitchFamily="34" charset="0"/>
                <a:ea typeface="Calibri" panose="020F0502020204030204" pitchFamily="34" charset="0"/>
                <a:cs typeface="Times New Roman" panose="02020603050405020304" pitchFamily="18" charset="0"/>
              </a:rPr>
              <a:t>When are the three angles equal?</a:t>
            </a:r>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22F7A9C6-E7F3-A045-9D7E-37C38CA7CF4E}"/>
              </a:ext>
            </a:extLst>
          </p:cNvPr>
          <p:cNvSpPr txBox="1"/>
          <p:nvPr/>
        </p:nvSpPr>
        <p:spPr>
          <a:xfrm>
            <a:off x="5685233" y="4048501"/>
            <a:ext cx="5787607" cy="1123712"/>
          </a:xfrm>
          <a:prstGeom prst="roundRect">
            <a:avLst/>
          </a:prstGeom>
          <a:noFill/>
          <a:ln w="28575">
            <a:solidFill>
              <a:srgbClr val="BE0064"/>
            </a:solidFill>
          </a:ln>
        </p:spPr>
        <p:txBody>
          <a:bodyPr wrap="square" rtlCol="0">
            <a:spAutoFit/>
          </a:bodyPr>
          <a:lstStyle>
            <a:defPPr>
              <a:defRPr lang="en-US"/>
            </a:defPPr>
            <a:lvl1pPr>
              <a:defRPr sz="2800" b="0" i="1">
                <a:latin typeface="Cambria Math"/>
              </a:defRPr>
            </a:lvl1pPr>
          </a:lstStyle>
          <a:p>
            <a:pPr algn="ctr"/>
            <a:r>
              <a:rPr lang="en-GB" i="0" dirty="0">
                <a:latin typeface="Arial" panose="020B0604020202020204" pitchFamily="34" charset="0"/>
                <a:ea typeface="Calibri" panose="020F0502020204030204" pitchFamily="34" charset="0"/>
                <a:cs typeface="Times New Roman" panose="02020603050405020304" pitchFamily="18" charset="0"/>
              </a:rPr>
              <a:t>When are just two of the </a:t>
            </a:r>
            <a:br>
              <a:rPr lang="en-GB" i="0" dirty="0">
                <a:latin typeface="Arial" panose="020B0604020202020204" pitchFamily="34" charset="0"/>
                <a:ea typeface="Calibri" panose="020F0502020204030204" pitchFamily="34" charset="0"/>
                <a:cs typeface="Times New Roman" panose="02020603050405020304" pitchFamily="18" charset="0"/>
              </a:rPr>
            </a:br>
            <a:r>
              <a:rPr lang="en-GB" i="0" dirty="0">
                <a:latin typeface="Arial" panose="020B0604020202020204" pitchFamily="34" charset="0"/>
                <a:ea typeface="Calibri" panose="020F0502020204030204" pitchFamily="34" charset="0"/>
                <a:cs typeface="Times New Roman" panose="02020603050405020304" pitchFamily="18" charset="0"/>
              </a:rPr>
              <a:t>angles equal?</a:t>
            </a:r>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0438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C52D20-2709-6D47-88A1-8986874D9EB5}"/>
              </a:ext>
            </a:extLst>
          </p:cNvPr>
          <p:cNvSpPr>
            <a:spLocks noGrp="1"/>
          </p:cNvSpPr>
          <p:nvPr>
            <p:ph type="sldNum" sz="quarter" idx="12"/>
          </p:nvPr>
        </p:nvSpPr>
        <p:spPr/>
        <p:txBody>
          <a:bodyPr/>
          <a:lstStyle/>
          <a:p>
            <a:fld id="{892959B6-490E-A144-8C7C-88267F972F69}" type="slidenum">
              <a:rPr lang="en-US" smtClean="0"/>
              <a:t>4</a:t>
            </a:fld>
            <a:endParaRPr lang="en-US"/>
          </a:p>
        </p:txBody>
      </p:sp>
      <p:cxnSp>
        <p:nvCxnSpPr>
          <p:cNvPr id="6" name="Straight Connector 5">
            <a:extLst>
              <a:ext uri="{FF2B5EF4-FFF2-40B4-BE49-F238E27FC236}">
                <a16:creationId xmlns:a16="http://schemas.microsoft.com/office/drawing/2014/main" id="{490F8F24-12E6-B009-4C76-9FD7A5E14F4B}"/>
              </a:ext>
            </a:extLst>
          </p:cNvPr>
          <p:cNvCxnSpPr/>
          <p:nvPr/>
        </p:nvCxnSpPr>
        <p:spPr>
          <a:xfrm flipV="1">
            <a:off x="856377" y="1896545"/>
            <a:ext cx="5505856" cy="237354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descr="two parallel lines ">
            <a:extLst>
              <a:ext uri="{FF2B5EF4-FFF2-40B4-BE49-F238E27FC236}">
                <a16:creationId xmlns:a16="http://schemas.microsoft.com/office/drawing/2014/main" id="{C880C0A1-4991-372E-49FB-B34D0AC0D905}"/>
              </a:ext>
            </a:extLst>
          </p:cNvPr>
          <p:cNvCxnSpPr>
            <a:cxnSpLocks/>
          </p:cNvCxnSpPr>
          <p:nvPr/>
        </p:nvCxnSpPr>
        <p:spPr>
          <a:xfrm flipH="1" flipV="1">
            <a:off x="3054828" y="2031770"/>
            <a:ext cx="2782111" cy="278307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Pie 10" descr="two parallel lines ">
            <a:extLst>
              <a:ext uri="{FF2B5EF4-FFF2-40B4-BE49-F238E27FC236}">
                <a16:creationId xmlns:a16="http://schemas.microsoft.com/office/drawing/2014/main" id="{DF990CAF-D7FD-B11C-C5BE-F2B1DD0D2744}"/>
              </a:ext>
            </a:extLst>
          </p:cNvPr>
          <p:cNvSpPr/>
          <p:nvPr/>
        </p:nvSpPr>
        <p:spPr>
          <a:xfrm rot="15332045">
            <a:off x="3489498" y="2378813"/>
            <a:ext cx="935477" cy="1055113"/>
          </a:xfrm>
          <a:prstGeom prst="pie">
            <a:avLst>
              <a:gd name="adj1" fmla="val 19704415"/>
              <a:gd name="adj2" fmla="val 495187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Pie 13" descr="two parallel lines ">
            <a:extLst>
              <a:ext uri="{FF2B5EF4-FFF2-40B4-BE49-F238E27FC236}">
                <a16:creationId xmlns:a16="http://schemas.microsoft.com/office/drawing/2014/main" id="{6725BA39-95C1-AA1B-C7F8-82BDA0908103}"/>
              </a:ext>
            </a:extLst>
          </p:cNvPr>
          <p:cNvSpPr/>
          <p:nvPr/>
        </p:nvSpPr>
        <p:spPr>
          <a:xfrm rot="15332045">
            <a:off x="3512903" y="2353744"/>
            <a:ext cx="935477" cy="1055113"/>
          </a:xfrm>
          <a:prstGeom prst="pie">
            <a:avLst>
              <a:gd name="adj1" fmla="val 19783831"/>
              <a:gd name="adj2" fmla="val 495187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5" name="Triangle 14" descr="two parallel lines ">
            <a:extLst>
              <a:ext uri="{FF2B5EF4-FFF2-40B4-BE49-F238E27FC236}">
                <a16:creationId xmlns:a16="http://schemas.microsoft.com/office/drawing/2014/main" id="{463082BD-0BFD-9908-AAA8-04B09AABDA92}"/>
              </a:ext>
            </a:extLst>
          </p:cNvPr>
          <p:cNvSpPr/>
          <p:nvPr/>
        </p:nvSpPr>
        <p:spPr>
          <a:xfrm rot="3835323">
            <a:off x="5185085" y="2197673"/>
            <a:ext cx="296333" cy="269100"/>
          </a:xfrm>
          <a:prstGeom prst="triangle">
            <a:avLst/>
          </a:prstGeom>
          <a:solidFill>
            <a:schemeClr val="tx1"/>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7" name="Group 16">
            <a:extLst>
              <a:ext uri="{FF2B5EF4-FFF2-40B4-BE49-F238E27FC236}">
                <a16:creationId xmlns:a16="http://schemas.microsoft.com/office/drawing/2014/main" id="{A2D16E7B-73E6-4387-9A88-8B33DB96F248}"/>
              </a:ext>
            </a:extLst>
          </p:cNvPr>
          <p:cNvGrpSpPr/>
          <p:nvPr/>
        </p:nvGrpSpPr>
        <p:grpSpPr>
          <a:xfrm>
            <a:off x="856377" y="1896545"/>
            <a:ext cx="5505856" cy="2373549"/>
            <a:chOff x="1906621" y="1420238"/>
            <a:chExt cx="5505856" cy="2373549"/>
          </a:xfrm>
        </p:grpSpPr>
        <p:cxnSp>
          <p:nvCxnSpPr>
            <p:cNvPr id="7" name="Straight Connector 6">
              <a:extLst>
                <a:ext uri="{FF2B5EF4-FFF2-40B4-BE49-F238E27FC236}">
                  <a16:creationId xmlns:a16="http://schemas.microsoft.com/office/drawing/2014/main" id="{E662734B-0F67-17A3-FC2A-20CF2E2D387C}"/>
                </a:ext>
              </a:extLst>
            </p:cNvPr>
            <p:cNvCxnSpPr/>
            <p:nvPr/>
          </p:nvCxnSpPr>
          <p:spPr>
            <a:xfrm flipV="1">
              <a:off x="1906621" y="1420238"/>
              <a:ext cx="5505856" cy="237354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riangle 15">
              <a:extLst>
                <a:ext uri="{FF2B5EF4-FFF2-40B4-BE49-F238E27FC236}">
                  <a16:creationId xmlns:a16="http://schemas.microsoft.com/office/drawing/2014/main" id="{8169930A-D79B-8235-98AC-AE3CF32947C5}"/>
                </a:ext>
              </a:extLst>
            </p:cNvPr>
            <p:cNvSpPr/>
            <p:nvPr/>
          </p:nvSpPr>
          <p:spPr>
            <a:xfrm rot="4060369">
              <a:off x="6247726" y="1721366"/>
              <a:ext cx="296333" cy="269100"/>
            </a:xfrm>
            <a:prstGeom prst="triangle">
              <a:avLst/>
            </a:prstGeom>
            <a:solidFill>
              <a:schemeClr val="tx1"/>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0"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What does parallel mean?</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23" name="TextBox 22">
            <a:extLst>
              <a:ext uri="{FF2B5EF4-FFF2-40B4-BE49-F238E27FC236}">
                <a16:creationId xmlns:a16="http://schemas.microsoft.com/office/drawing/2014/main" id="{22F7A9C6-E7F3-A045-9D7E-37C38CA7CF4E}"/>
              </a:ext>
            </a:extLst>
          </p:cNvPr>
          <p:cNvSpPr txBox="1"/>
          <p:nvPr/>
        </p:nvSpPr>
        <p:spPr>
          <a:xfrm>
            <a:off x="7495681" y="1414319"/>
            <a:ext cx="4197703" cy="1600438"/>
          </a:xfrm>
          <a:prstGeom prst="roundRect">
            <a:avLst/>
          </a:prstGeom>
          <a:solidFill>
            <a:srgbClr val="FFDDF1"/>
          </a:solidFill>
          <a:ln>
            <a:solidFill>
              <a:srgbClr val="FFDDF1"/>
            </a:solidFill>
          </a:ln>
        </p:spPr>
        <p:txBody>
          <a:bodyPr wrap="square" rtlCol="0">
            <a:spAutoFit/>
          </a:bodyPr>
          <a:lstStyle>
            <a:defPPr>
              <a:defRPr lang="en-US"/>
            </a:defPPr>
            <a:lvl1pPr>
              <a:defRPr sz="2800" b="0" i="1">
                <a:latin typeface="Cambria Math"/>
              </a:defRPr>
            </a:lvl1pPr>
          </a:lstStyle>
          <a:p>
            <a:pPr algn="ctr"/>
            <a:r>
              <a:rPr lang="en-GB" i="0" dirty="0">
                <a:latin typeface="Arial" panose="020B0604020202020204" pitchFamily="34" charset="0"/>
                <a:ea typeface="Calibri" panose="020F0502020204030204" pitchFamily="34" charset="0"/>
                <a:cs typeface="Times New Roman" panose="02020603050405020304" pitchFamily="18" charset="0"/>
              </a:rPr>
              <a:t>If the lines are parallel, </a:t>
            </a:r>
            <a:r>
              <a:rPr lang="en-GB" b="1" i="0" dirty="0">
                <a:latin typeface="Arial" panose="020B0604020202020204" pitchFamily="34" charset="0"/>
                <a:ea typeface="Calibri" panose="020F0502020204030204" pitchFamily="34" charset="0"/>
                <a:cs typeface="Times New Roman" panose="02020603050405020304" pitchFamily="18" charset="0"/>
              </a:rPr>
              <a:t>corresponding angles</a:t>
            </a:r>
            <a:r>
              <a:rPr lang="en-GB" i="0" dirty="0">
                <a:latin typeface="Arial" panose="020B0604020202020204" pitchFamily="34" charset="0"/>
                <a:ea typeface="Calibri" panose="020F0502020204030204" pitchFamily="34" charset="0"/>
                <a:cs typeface="Times New Roman" panose="02020603050405020304" pitchFamily="18" charset="0"/>
              </a:rPr>
              <a:t> are equal.</a:t>
            </a:r>
            <a:r>
              <a:rPr lang="en-GB" i="0" dirty="0">
                <a:latin typeface="Arial" panose="020B0604020202020204" pitchFamily="34" charset="0"/>
                <a:cs typeface="Arial" panose="020B0604020202020204" pitchFamily="34" charset="0"/>
              </a:rPr>
              <a:t> </a:t>
            </a:r>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22F7A9C6-E7F3-A045-9D7E-37C38CA7CF4E}"/>
              </a:ext>
            </a:extLst>
          </p:cNvPr>
          <p:cNvSpPr txBox="1"/>
          <p:nvPr/>
        </p:nvSpPr>
        <p:spPr>
          <a:xfrm>
            <a:off x="7489339" y="3860049"/>
            <a:ext cx="4197703" cy="1600438"/>
          </a:xfrm>
          <a:prstGeom prst="roundRect">
            <a:avLst/>
          </a:prstGeom>
          <a:noFill/>
          <a:ln>
            <a:solidFill>
              <a:srgbClr val="BE0064"/>
            </a:solidFill>
          </a:ln>
        </p:spPr>
        <p:txBody>
          <a:bodyPr wrap="square" rtlCol="0">
            <a:spAutoFit/>
          </a:bodyPr>
          <a:lstStyle>
            <a:defPPr>
              <a:defRPr lang="en-US"/>
            </a:defPPr>
            <a:lvl1pPr>
              <a:defRPr sz="2800" b="0" i="1">
                <a:latin typeface="Cambria Math"/>
              </a:defRPr>
            </a:lvl1pPr>
          </a:lstStyle>
          <a:p>
            <a:pPr algn="ctr"/>
            <a:r>
              <a:rPr lang="en-GB" i="0" dirty="0">
                <a:latin typeface="Arial" panose="020B0604020202020204" pitchFamily="34" charset="0"/>
                <a:ea typeface="Calibri" panose="020F0502020204030204" pitchFamily="34" charset="0"/>
                <a:cs typeface="Times New Roman" panose="02020603050405020304" pitchFamily="18" charset="0"/>
              </a:rPr>
              <a:t>If the lines are parallel, </a:t>
            </a:r>
            <a:r>
              <a:rPr lang="en-GB" b="1" i="0" dirty="0">
                <a:latin typeface="Arial" panose="020B0604020202020204" pitchFamily="34" charset="0"/>
                <a:ea typeface="Calibri" panose="020F0502020204030204" pitchFamily="34" charset="0"/>
                <a:cs typeface="Times New Roman" panose="02020603050405020304" pitchFamily="18" charset="0"/>
              </a:rPr>
              <a:t>what else do we know?</a:t>
            </a:r>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2680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nodeType="withEffect">
                                  <p:stCondLst>
                                    <p:cond delay="0"/>
                                  </p:stCondLst>
                                  <p:childTnLst>
                                    <p:animMotion origin="layout" path="M 0.02968 -0.02338 L 0.13515 0.17315 " pathEditMode="relative" rAng="0" ptsTypes="AA">
                                      <p:cBhvr>
                                        <p:cTn id="6" dur="2000" fill="hold"/>
                                        <p:tgtEl>
                                          <p:spTgt spid="17"/>
                                        </p:tgtEl>
                                        <p:attrNameLst>
                                          <p:attrName>ppt_x</p:attrName>
                                          <p:attrName>ppt_y</p:attrName>
                                        </p:attrNameLst>
                                      </p:cBhvr>
                                      <p:rCtr x="5273" y="9815"/>
                                    </p:animMotion>
                                  </p:childTnLst>
                                </p:cTn>
                              </p:par>
                              <p:par>
                                <p:cTn id="7" presetID="0" presetClass="path" presetSubtype="0" accel="50000" decel="50000" fill="hold" grpId="0" nodeType="withEffect">
                                  <p:stCondLst>
                                    <p:cond delay="0"/>
                                  </p:stCondLst>
                                  <p:childTnLst>
                                    <p:animMotion origin="layout" path="M 0.00052 0.0037 L 0.10796 0.2025 " pathEditMode="relative" rAng="0" ptsTypes="AA">
                                      <p:cBhvr>
                                        <p:cTn id="8" dur="2000" fill="hold"/>
                                        <p:tgtEl>
                                          <p:spTgt spid="14"/>
                                        </p:tgtEl>
                                        <p:attrNameLst>
                                          <p:attrName>ppt_x</p:attrName>
                                          <p:attrName>ppt_y</p:attrName>
                                        </p:attrNameLst>
                                      </p:cBhvr>
                                      <p:rCtr x="5365" y="9928"/>
                                    </p:animMotion>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3" grpId="0" animBg="1"/>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Properties of angles on parallel lines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5</a:t>
            </a:fld>
            <a:endParaRPr lang="en-US" b="1" dirty="0">
              <a:solidFill>
                <a:srgbClr val="000000"/>
              </a:solidFill>
              <a:latin typeface="Arial" panose="020B0604020202020204" pitchFamily="34" charset="0"/>
              <a:cs typeface="Arial" panose="020B0604020202020204" pitchFamily="34" charset="0"/>
            </a:endParaRPr>
          </a:p>
        </p:txBody>
      </p:sp>
      <p:pic>
        <p:nvPicPr>
          <p:cNvPr id="10" name="Picture 9" descr="Two straight parallel lines. A straight line crosses them with its slope increasing from left to right. The interior obtuse angle between the upper parallel and the line, and the exterior obtuse angle between the lower parallel and the intersection are both shaded"/>
          <p:cNvPicPr>
            <a:picLocks noChangeAspect="1"/>
          </p:cNvPicPr>
          <p:nvPr/>
        </p:nvPicPr>
        <p:blipFill>
          <a:blip r:embed="rId3" cstate="email">
            <a:extLst>
              <a:ext uri="{28A0092B-C50C-407E-A947-70E740481C1C}">
                <a14:useLocalDpi xmlns:a14="http://schemas.microsoft.com/office/drawing/2010/main"/>
              </a:ext>
            </a:extLst>
          </a:blip>
          <a:stretch/>
        </p:blipFill>
        <p:spPr>
          <a:xfrm>
            <a:off x="885061" y="1396257"/>
            <a:ext cx="2799646" cy="2562131"/>
          </a:xfrm>
          <a:prstGeom prst="rect">
            <a:avLst/>
          </a:prstGeom>
        </p:spPr>
      </p:pic>
      <p:sp>
        <p:nvSpPr>
          <p:cNvPr id="6" name="TextBox 5">
            <a:extLst>
              <a:ext uri="{FF2B5EF4-FFF2-40B4-BE49-F238E27FC236}">
                <a16:creationId xmlns:a16="http://schemas.microsoft.com/office/drawing/2014/main" id="{1F417DE5-A25D-7078-8E9F-D24627E272E1}"/>
              </a:ext>
            </a:extLst>
          </p:cNvPr>
          <p:cNvSpPr txBox="1"/>
          <p:nvPr/>
        </p:nvSpPr>
        <p:spPr>
          <a:xfrm>
            <a:off x="450533" y="4248000"/>
            <a:ext cx="3383993" cy="2009060"/>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b="1" i="0" dirty="0">
                <a:latin typeface="Arial"/>
                <a:cs typeface="Arial"/>
              </a:rPr>
              <a:t>Corresponding</a:t>
            </a:r>
            <a:r>
              <a:rPr lang="en-GB" i="0" dirty="0">
                <a:latin typeface="Arial"/>
                <a:cs typeface="Arial"/>
              </a:rPr>
              <a:t> angles are equal only when lines are parallel.</a:t>
            </a:r>
            <a:endParaRPr lang="en-GB" sz="3200" b="1" i="0" dirty="0">
              <a:latin typeface="Arial" panose="020B0604020202020204" pitchFamily="34" charset="0"/>
              <a:cs typeface="Arial" panose="020B0604020202020204" pitchFamily="34" charset="0"/>
            </a:endParaRPr>
          </a:p>
        </p:txBody>
      </p:sp>
      <p:pic>
        <p:nvPicPr>
          <p:cNvPr id="11" name="Picture 10" descr="Two straight parallel lines. A straight transversal line crosses them with its slope increasing from left to right. The interior obtuse angle between the upper parallel and the intersection, and the interior obtuse angle between the lower parallel and the intersection are both shaded"/>
          <p:cNvPicPr>
            <a:picLocks noChangeAspect="1"/>
          </p:cNvPicPr>
          <p:nvPr/>
        </p:nvPicPr>
        <p:blipFill>
          <a:blip r:embed="rId4" cstate="email">
            <a:extLst>
              <a:ext uri="{28A0092B-C50C-407E-A947-70E740481C1C}">
                <a14:useLocalDpi xmlns:a14="http://schemas.microsoft.com/office/drawing/2010/main"/>
              </a:ext>
            </a:extLst>
          </a:blip>
          <a:srcRect/>
          <a:stretch/>
        </p:blipFill>
        <p:spPr>
          <a:xfrm rot="21098525">
            <a:off x="4878961" y="1234514"/>
            <a:ext cx="2477693" cy="3226211"/>
          </a:xfrm>
          <a:prstGeom prst="rect">
            <a:avLst/>
          </a:prstGeom>
        </p:spPr>
      </p:pic>
      <p:sp>
        <p:nvSpPr>
          <p:cNvPr id="2" name="TextBox 1">
            <a:extLst>
              <a:ext uri="{FF2B5EF4-FFF2-40B4-BE49-F238E27FC236}">
                <a16:creationId xmlns:a16="http://schemas.microsoft.com/office/drawing/2014/main" id="{1F417DE5-A25D-7078-8E9F-D24627E272E1}"/>
              </a:ext>
            </a:extLst>
          </p:cNvPr>
          <p:cNvSpPr txBox="1"/>
          <p:nvPr/>
        </p:nvSpPr>
        <p:spPr>
          <a:xfrm>
            <a:off x="4069855" y="4716000"/>
            <a:ext cx="3835225" cy="1532334"/>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b="1" i="0" dirty="0">
                <a:latin typeface="Arial"/>
                <a:cs typeface="Arial"/>
              </a:rPr>
              <a:t>Alternate</a:t>
            </a:r>
            <a:r>
              <a:rPr lang="en-GB" i="0" dirty="0">
                <a:latin typeface="Arial"/>
                <a:cs typeface="Arial"/>
              </a:rPr>
              <a:t> angles are equal only when lines are parallel.</a:t>
            </a:r>
            <a:endParaRPr lang="en-GB" sz="3200" b="1" i="0" dirty="0">
              <a:latin typeface="Arial" panose="020B0604020202020204" pitchFamily="34" charset="0"/>
              <a:cs typeface="Arial" panose="020B0604020202020204" pitchFamily="34" charset="0"/>
            </a:endParaRPr>
          </a:p>
        </p:txBody>
      </p:sp>
      <p:pic>
        <p:nvPicPr>
          <p:cNvPr id="16" name="Picture 15" descr="Two straight parallel lines. A straight line crosses them with its slope increasing from left to right. The interior obtuse angle between the upper parallel and the line is shaded yellow. The interior acute angle between the lower parallel and the intersection is shaded blue"/>
          <p:cNvPicPr>
            <a:picLocks noChangeAspect="1"/>
          </p:cNvPicPr>
          <p:nvPr/>
        </p:nvPicPr>
        <p:blipFill>
          <a:blip r:embed="rId5" cstate="email">
            <a:extLst>
              <a:ext uri="{28A0092B-C50C-407E-A947-70E740481C1C}">
                <a14:useLocalDpi xmlns:a14="http://schemas.microsoft.com/office/drawing/2010/main"/>
              </a:ext>
            </a:extLst>
          </a:blip>
          <a:srcRect/>
          <a:stretch/>
        </p:blipFill>
        <p:spPr>
          <a:xfrm rot="490982">
            <a:off x="9234732" y="1177693"/>
            <a:ext cx="1968058" cy="2926289"/>
          </a:xfrm>
          <a:prstGeom prst="rect">
            <a:avLst/>
          </a:prstGeom>
        </p:spPr>
      </p:pic>
      <p:sp>
        <p:nvSpPr>
          <p:cNvPr id="5" name="TextBox 4"/>
          <p:cNvSpPr txBox="1"/>
          <p:nvPr/>
        </p:nvSpPr>
        <p:spPr>
          <a:xfrm>
            <a:off x="9969648" y="1626585"/>
            <a:ext cx="398934" cy="400110"/>
          </a:xfrm>
          <a:prstGeom prst="rect">
            <a:avLst/>
          </a:prstGeom>
          <a:noFill/>
        </p:spPr>
        <p:txBody>
          <a:bodyPr wrap="none" rtlCol="0">
            <a:spAutoFit/>
          </a:bodyPr>
          <a:lstStyle/>
          <a:p>
            <a:r>
              <a:rPr lang="en-US" sz="2000" b="1" i="1" dirty="0">
                <a:latin typeface="Arial"/>
                <a:cs typeface="Arial"/>
              </a:rPr>
              <a:t>x</a:t>
            </a:r>
          </a:p>
        </p:txBody>
      </p:sp>
      <p:sp>
        <p:nvSpPr>
          <p:cNvPr id="15" name="TextBox 14"/>
          <p:cNvSpPr txBox="1"/>
          <p:nvPr/>
        </p:nvSpPr>
        <p:spPr>
          <a:xfrm>
            <a:off x="10295951" y="3026984"/>
            <a:ext cx="391479" cy="400110"/>
          </a:xfrm>
          <a:prstGeom prst="rect">
            <a:avLst/>
          </a:prstGeom>
          <a:noFill/>
        </p:spPr>
        <p:txBody>
          <a:bodyPr wrap="none" rtlCol="0">
            <a:spAutoFit/>
          </a:bodyPr>
          <a:lstStyle/>
          <a:p>
            <a:r>
              <a:rPr lang="en-US" sz="2000" b="1" i="1" dirty="0">
                <a:latin typeface="Arial"/>
                <a:cs typeface="Arial"/>
              </a:rPr>
              <a:t>y</a:t>
            </a:r>
          </a:p>
        </p:txBody>
      </p:sp>
      <p:sp>
        <p:nvSpPr>
          <p:cNvPr id="9" name="TextBox 8"/>
          <p:cNvSpPr txBox="1"/>
          <p:nvPr/>
        </p:nvSpPr>
        <p:spPr>
          <a:xfrm>
            <a:off x="8100365" y="3758333"/>
            <a:ext cx="1598640" cy="400110"/>
          </a:xfrm>
          <a:prstGeom prst="rect">
            <a:avLst/>
          </a:prstGeom>
          <a:noFill/>
        </p:spPr>
        <p:txBody>
          <a:bodyPr wrap="none" rtlCol="0">
            <a:spAutoFit/>
          </a:bodyPr>
          <a:lstStyle/>
          <a:p>
            <a:r>
              <a:rPr lang="en-US" sz="2000" b="1" i="1" dirty="0">
                <a:latin typeface="Arial"/>
                <a:cs typeface="Arial"/>
              </a:rPr>
              <a:t>x</a:t>
            </a:r>
            <a:r>
              <a:rPr lang="en-US" sz="2000" dirty="0">
                <a:latin typeface="Arial"/>
                <a:cs typeface="Arial"/>
              </a:rPr>
              <a:t> +</a:t>
            </a:r>
            <a:r>
              <a:rPr lang="en-US" sz="2000" b="1" i="1" dirty="0">
                <a:latin typeface="Arial"/>
                <a:cs typeface="Arial"/>
              </a:rPr>
              <a:t> y</a:t>
            </a:r>
            <a:r>
              <a:rPr lang="en-US" sz="2000" dirty="0">
                <a:latin typeface="Arial"/>
                <a:cs typeface="Arial"/>
              </a:rPr>
              <a:t> = 180</a:t>
            </a:r>
            <a:r>
              <a:rPr lang="en-GB" sz="2000" dirty="0">
                <a:latin typeface="Arial"/>
                <a:cs typeface="Arial"/>
              </a:rPr>
              <a:t>°</a:t>
            </a:r>
            <a:endParaRPr lang="en-US" sz="2000" dirty="0">
              <a:latin typeface="Arial"/>
              <a:cs typeface="Arial"/>
            </a:endParaRPr>
          </a:p>
        </p:txBody>
      </p:sp>
      <p:sp>
        <p:nvSpPr>
          <p:cNvPr id="7" name="TextBox 6">
            <a:extLst>
              <a:ext uri="{FF2B5EF4-FFF2-40B4-BE49-F238E27FC236}">
                <a16:creationId xmlns:a16="http://schemas.microsoft.com/office/drawing/2014/main" id="{1F417DE5-A25D-7078-8E9F-D24627E272E1}"/>
              </a:ext>
            </a:extLst>
          </p:cNvPr>
          <p:cNvSpPr txBox="1"/>
          <p:nvPr/>
        </p:nvSpPr>
        <p:spPr>
          <a:xfrm>
            <a:off x="8231345" y="4245276"/>
            <a:ext cx="3563995" cy="2009060"/>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b="1" i="0" dirty="0">
                <a:latin typeface="Arial"/>
                <a:cs typeface="Arial"/>
              </a:rPr>
              <a:t>Co-interior</a:t>
            </a:r>
            <a:r>
              <a:rPr lang="en-GB" i="0" dirty="0">
                <a:latin typeface="Arial"/>
                <a:cs typeface="Arial"/>
              </a:rPr>
              <a:t> angles add up to 180° </a:t>
            </a:r>
            <a:br>
              <a:rPr lang="en-GB" i="0" dirty="0">
                <a:latin typeface="Arial"/>
                <a:cs typeface="Arial"/>
              </a:rPr>
            </a:br>
            <a:r>
              <a:rPr lang="en-GB" i="0" dirty="0">
                <a:latin typeface="Arial"/>
                <a:cs typeface="Arial"/>
              </a:rPr>
              <a:t>only when lines </a:t>
            </a:r>
            <a:br>
              <a:rPr lang="en-GB" i="0" dirty="0">
                <a:latin typeface="Arial"/>
                <a:cs typeface="Arial"/>
              </a:rPr>
            </a:br>
            <a:r>
              <a:rPr lang="en-GB" i="0" dirty="0">
                <a:latin typeface="Arial"/>
                <a:cs typeface="Arial"/>
              </a:rPr>
              <a:t>are parallel.</a:t>
            </a:r>
            <a:endParaRPr lang="en-GB" sz="3200"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3122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5" grpId="0"/>
      <p:bldP spid="15" grpId="0"/>
      <p:bldP spid="9" grpId="0"/>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C52D20-2709-6D47-88A1-8986874D9EB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0"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What does perpendicular mean?</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23" name="TextBox 22">
            <a:extLst>
              <a:ext uri="{FF2B5EF4-FFF2-40B4-BE49-F238E27FC236}">
                <a16:creationId xmlns:a16="http://schemas.microsoft.com/office/drawing/2014/main" id="{22F7A9C6-E7F3-A045-9D7E-37C38CA7CF4E}"/>
              </a:ext>
            </a:extLst>
          </p:cNvPr>
          <p:cNvSpPr txBox="1"/>
          <p:nvPr/>
        </p:nvSpPr>
        <p:spPr>
          <a:xfrm>
            <a:off x="1328696" y="4987323"/>
            <a:ext cx="4197703" cy="1123712"/>
          </a:xfrm>
          <a:prstGeom prst="roundRect">
            <a:avLst/>
          </a:prstGeom>
          <a:solidFill>
            <a:srgbClr val="FFDDF1"/>
          </a:solidFill>
          <a:ln>
            <a:solidFill>
              <a:srgbClr val="FFDDF1"/>
            </a:solidFill>
          </a:ln>
        </p:spPr>
        <p:txBody>
          <a:bodyPr wrap="square" rtlCol="0">
            <a:spAutoFit/>
          </a:bodyPr>
          <a:lstStyle>
            <a:defPPr>
              <a:defRPr lang="en-US"/>
            </a:defPPr>
            <a:lvl1pPr>
              <a:defRPr sz="2800" b="0" i="1">
                <a:latin typeface="Cambria Math"/>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These two lines are perpendicular.</a:t>
            </a:r>
            <a:r>
              <a:rPr kumimoji="0" lang="en-GB"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endParaRPr kumimoji="0" lang="en-GB"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4" name="TextBox 23">
            <a:extLst>
              <a:ext uri="{FF2B5EF4-FFF2-40B4-BE49-F238E27FC236}">
                <a16:creationId xmlns:a16="http://schemas.microsoft.com/office/drawing/2014/main" id="{22F7A9C6-E7F3-A045-9D7E-37C38CA7CF4E}"/>
              </a:ext>
            </a:extLst>
          </p:cNvPr>
          <p:cNvSpPr txBox="1"/>
          <p:nvPr/>
        </p:nvSpPr>
        <p:spPr>
          <a:xfrm>
            <a:off x="6971949" y="4949808"/>
            <a:ext cx="4197703" cy="1055608"/>
          </a:xfrm>
          <a:prstGeom prst="roundRect">
            <a:avLst/>
          </a:prstGeom>
          <a:noFill/>
          <a:ln>
            <a:solidFill>
              <a:srgbClr val="BE0064"/>
            </a:solidFill>
          </a:ln>
        </p:spPr>
        <p:txBody>
          <a:bodyPr wrap="square" rtlCol="0">
            <a:spAutoFit/>
          </a:bodyPr>
          <a:lstStyle>
            <a:defPPr>
              <a:defRPr lang="en-US"/>
            </a:defPPr>
            <a:lvl1pPr>
              <a:defRPr sz="2800" b="0" i="1">
                <a:latin typeface="Cambria Math"/>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Are these two lines perpendicular?</a:t>
            </a:r>
            <a:endParaRPr kumimoji="0" lang="en-GB"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8" name="Straight Connector 17">
            <a:extLst>
              <a:ext uri="{FF2B5EF4-FFF2-40B4-BE49-F238E27FC236}">
                <a16:creationId xmlns:a16="http://schemas.microsoft.com/office/drawing/2014/main" id="{0B28668D-DBB4-D601-9E2A-6C6E451E86D9}"/>
              </a:ext>
            </a:extLst>
          </p:cNvPr>
          <p:cNvCxnSpPr/>
          <p:nvPr/>
        </p:nvCxnSpPr>
        <p:spPr>
          <a:xfrm>
            <a:off x="2097245" y="1518463"/>
            <a:ext cx="0" cy="239842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descr="A example of a 90 degree angle">
            <a:extLst>
              <a:ext uri="{FF2B5EF4-FFF2-40B4-BE49-F238E27FC236}">
                <a16:creationId xmlns:a16="http://schemas.microsoft.com/office/drawing/2014/main" id="{E0A15766-0561-A541-F737-C8C85EA03C5F}"/>
              </a:ext>
            </a:extLst>
          </p:cNvPr>
          <p:cNvCxnSpPr>
            <a:cxnSpLocks/>
          </p:cNvCxnSpPr>
          <p:nvPr/>
        </p:nvCxnSpPr>
        <p:spPr>
          <a:xfrm flipH="1">
            <a:off x="2082245" y="3916889"/>
            <a:ext cx="242840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B3E00A6D-EC9C-B5F2-2055-7F309820CD6D}"/>
              </a:ext>
            </a:extLst>
          </p:cNvPr>
          <p:cNvSpPr txBox="1"/>
          <p:nvPr/>
        </p:nvSpPr>
        <p:spPr>
          <a:xfrm>
            <a:off x="2112245" y="3457243"/>
            <a:ext cx="74950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Calibri"/>
                <a:ea typeface="+mn-ea"/>
                <a:cs typeface="+mn-cs"/>
              </a:rPr>
              <a:t>90˚</a:t>
            </a:r>
          </a:p>
        </p:txBody>
      </p:sp>
      <p:cxnSp>
        <p:nvCxnSpPr>
          <p:cNvPr id="22" name="Straight Connector 21" descr="A example of a 90 degree angle">
            <a:extLst>
              <a:ext uri="{FF2B5EF4-FFF2-40B4-BE49-F238E27FC236}">
                <a16:creationId xmlns:a16="http://schemas.microsoft.com/office/drawing/2014/main" id="{A75B624D-2505-6600-7980-3103412D8FC3}"/>
              </a:ext>
            </a:extLst>
          </p:cNvPr>
          <p:cNvCxnSpPr>
            <a:cxnSpLocks/>
          </p:cNvCxnSpPr>
          <p:nvPr/>
        </p:nvCxnSpPr>
        <p:spPr>
          <a:xfrm flipH="1">
            <a:off x="7336307" y="2376650"/>
            <a:ext cx="2485869" cy="154023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4F97883-AC9E-3459-FC5B-B34565C36C89}"/>
              </a:ext>
            </a:extLst>
          </p:cNvPr>
          <p:cNvCxnSpPr>
            <a:cxnSpLocks/>
          </p:cNvCxnSpPr>
          <p:nvPr/>
        </p:nvCxnSpPr>
        <p:spPr>
          <a:xfrm>
            <a:off x="7493704" y="1623888"/>
            <a:ext cx="974361" cy="156785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389AF3A8-A771-604B-CD27-7C3D2386C6CC}"/>
              </a:ext>
            </a:extLst>
          </p:cNvPr>
          <p:cNvSpPr txBox="1"/>
          <p:nvPr/>
        </p:nvSpPr>
        <p:spPr>
          <a:xfrm>
            <a:off x="8308106" y="2611774"/>
            <a:ext cx="74950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Calibri"/>
                <a:ea typeface="+mn-ea"/>
                <a:cs typeface="+mn-cs"/>
              </a:rPr>
              <a:t>90˚</a:t>
            </a:r>
          </a:p>
        </p:txBody>
      </p:sp>
      <p:grpSp>
        <p:nvGrpSpPr>
          <p:cNvPr id="7" name="Group 6"/>
          <p:cNvGrpSpPr/>
          <p:nvPr/>
        </p:nvGrpSpPr>
        <p:grpSpPr>
          <a:xfrm>
            <a:off x="2104259" y="3484890"/>
            <a:ext cx="539999" cy="431999"/>
            <a:chOff x="2104259" y="3484890"/>
            <a:chExt cx="539999" cy="431999"/>
          </a:xfrm>
        </p:grpSpPr>
        <p:cxnSp>
          <p:nvCxnSpPr>
            <p:cNvPr id="3" name="Straight Connector 2"/>
            <p:cNvCxnSpPr/>
            <p:nvPr/>
          </p:nvCxnSpPr>
          <p:spPr>
            <a:xfrm>
              <a:off x="2641858" y="3484890"/>
              <a:ext cx="0" cy="431999"/>
            </a:xfrm>
            <a:prstGeom prst="line">
              <a:avLst/>
            </a:prstGeom>
            <a:ln w="28575"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2104259" y="3497290"/>
              <a:ext cx="539999" cy="0"/>
            </a:xfrm>
            <a:prstGeom prst="line">
              <a:avLst/>
            </a:prstGeom>
            <a:ln w="28575" cmpd="sng">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rot="19892343">
            <a:off x="8285428" y="2639347"/>
            <a:ext cx="539999" cy="431999"/>
            <a:chOff x="2104259" y="3484890"/>
            <a:chExt cx="539999" cy="431999"/>
          </a:xfrm>
        </p:grpSpPr>
        <p:cxnSp>
          <p:nvCxnSpPr>
            <p:cNvPr id="28" name="Straight Connector 27"/>
            <p:cNvCxnSpPr/>
            <p:nvPr/>
          </p:nvCxnSpPr>
          <p:spPr>
            <a:xfrm>
              <a:off x="2641858" y="3484890"/>
              <a:ext cx="0" cy="431999"/>
            </a:xfrm>
            <a:prstGeom prst="line">
              <a:avLst/>
            </a:prstGeom>
            <a:ln w="28575" cmpd="sng">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104259" y="3497290"/>
              <a:ext cx="539999" cy="0"/>
            </a:xfrm>
            <a:prstGeom prst="line">
              <a:avLst/>
            </a:prstGeom>
            <a:ln w="28575" cmpd="sng">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551492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1" grpId="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1675695" y="155213"/>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Adding to posters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26C52D20-2709-6D47-88A1-8986874D9EB5}"/>
              </a:ext>
            </a:extLst>
          </p:cNvPr>
          <p:cNvSpPr>
            <a:spLocks noGrp="1"/>
          </p:cNvSpPr>
          <p:nvPr>
            <p:ph type="sldNum" sz="quarter" idx="12"/>
          </p:nvPr>
        </p:nvSpPr>
        <p:spPr/>
        <p:txBody>
          <a:bodyPr/>
          <a:lstStyle/>
          <a:p>
            <a:fld id="{892959B6-490E-A144-8C7C-88267F972F69}" type="slidenum">
              <a:rPr lang="en-US" smtClean="0"/>
              <a:t>7</a:t>
            </a:fld>
            <a:endParaRPr lang="en-US"/>
          </a:p>
        </p:txBody>
      </p:sp>
      <p:sp>
        <p:nvSpPr>
          <p:cNvPr id="31" name="Isosceles Triangle 30">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3" name="TextBox 32">
            <a:extLst>
              <a:ext uri="{FF2B5EF4-FFF2-40B4-BE49-F238E27FC236}">
                <a16:creationId xmlns:a16="http://schemas.microsoft.com/office/drawing/2014/main" id="{B0AB6807-1007-2C40-ACD3-85A647021B46}"/>
              </a:ext>
            </a:extLst>
          </p:cNvPr>
          <p:cNvSpPr txBox="1"/>
          <p:nvPr/>
        </p:nvSpPr>
        <p:spPr>
          <a:xfrm>
            <a:off x="927111" y="2668334"/>
            <a:ext cx="3758925" cy="1284967"/>
          </a:xfrm>
          <a:prstGeom prst="rect">
            <a:avLst/>
          </a:prstGeom>
          <a:noFill/>
        </p:spPr>
        <p:txBody>
          <a:bodyPr wrap="square" rtlCol="0">
            <a:spAutoFit/>
          </a:bodyPr>
          <a:lstStyle/>
          <a:p>
            <a:pPr>
              <a:lnSpc>
                <a:spcPts val="3100"/>
              </a:lnSpc>
              <a:spcAft>
                <a:spcPts val="600"/>
              </a:spcAft>
            </a:pPr>
            <a:r>
              <a:rPr lang="en-GB" sz="2800" dirty="0">
                <a:latin typeface="Arial"/>
                <a:cs typeface="Arial"/>
              </a:rPr>
              <a:t>Check to see if there’s anything that needs adding to your poster. </a:t>
            </a:r>
          </a:p>
        </p:txBody>
      </p:sp>
      <p:sp>
        <p:nvSpPr>
          <p:cNvPr id="34" name="Rounded Rectangle 23">
            <a:extLst>
              <a:ext uri="{FF2B5EF4-FFF2-40B4-BE49-F238E27FC236}">
                <a16:creationId xmlns:a16="http://schemas.microsoft.com/office/drawing/2014/main" id="{933FF9F9-D308-4FD4-A610-20E99515B5EB}"/>
              </a:ext>
              <a:ext uri="{C183D7F6-B498-43B3-948B-1728B52AA6E4}">
                <adec:decorative xmlns:adec="http://schemas.microsoft.com/office/drawing/2017/decorative" val="1"/>
              </a:ext>
            </a:extLst>
          </p:cNvPr>
          <p:cNvSpPr/>
          <p:nvPr/>
        </p:nvSpPr>
        <p:spPr>
          <a:xfrm>
            <a:off x="737679" y="2053559"/>
            <a:ext cx="4193841" cy="2584131"/>
          </a:xfrm>
          <a:prstGeom prst="round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a:extLst>
              <a:ext uri="{FF2B5EF4-FFF2-40B4-BE49-F238E27FC236}">
                <a16:creationId xmlns:a16="http://schemas.microsoft.com/office/drawing/2014/main" id="{1F417DE5-A25D-7078-8E9F-D24627E272E1}"/>
              </a:ext>
              <a:ext uri="{C183D7F6-B498-43B3-948B-1728B52AA6E4}">
                <adec:decorative xmlns:adec="http://schemas.microsoft.com/office/drawing/2017/decorative" val="1"/>
              </a:ext>
            </a:extLst>
          </p:cNvPr>
          <p:cNvSpPr txBox="1"/>
          <p:nvPr/>
        </p:nvSpPr>
        <p:spPr>
          <a:xfrm>
            <a:off x="5635139" y="1189618"/>
            <a:ext cx="4091877" cy="119181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GB" sz="3200" i="0" dirty="0">
              <a:latin typeface="Arial" panose="020B0604020202020204" pitchFamily="34" charset="0"/>
              <a:cs typeface="Arial" panose="020B0604020202020204" pitchFamily="34" charset="0"/>
            </a:endParaRPr>
          </a:p>
          <a:p>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B0368C08-DEAE-4069-AAC6-76CF00AF1749}"/>
              </a:ext>
            </a:extLst>
          </p:cNvPr>
          <p:cNvSpPr txBox="1"/>
          <p:nvPr/>
        </p:nvSpPr>
        <p:spPr>
          <a:xfrm>
            <a:off x="5419357" y="1332981"/>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on a straight line</a:t>
            </a:r>
          </a:p>
        </p:txBody>
      </p:sp>
      <p:grpSp>
        <p:nvGrpSpPr>
          <p:cNvPr id="40" name="Group 39" descr="Small angle on a straight line"/>
          <p:cNvGrpSpPr/>
          <p:nvPr/>
        </p:nvGrpSpPr>
        <p:grpSpPr>
          <a:xfrm>
            <a:off x="8339959" y="1515195"/>
            <a:ext cx="1182413" cy="360000"/>
            <a:chOff x="8339959" y="1642791"/>
            <a:chExt cx="1182413" cy="360000"/>
          </a:xfrm>
        </p:grpSpPr>
        <p:cxnSp>
          <p:nvCxnSpPr>
            <p:cNvPr id="41" name="Straight Connector 40">
              <a:extLst>
                <a:ext uri="{FF2B5EF4-FFF2-40B4-BE49-F238E27FC236}">
                  <a16:creationId xmlns:a16="http://schemas.microsoft.com/office/drawing/2014/main" id="{8F00303E-CA11-4198-86F1-938B45118E3E}"/>
                </a:ext>
              </a:extLst>
            </p:cNvPr>
            <p:cNvCxnSpPr/>
            <p:nvPr/>
          </p:nvCxnSpPr>
          <p:spPr>
            <a:xfrm>
              <a:off x="8339959" y="2002791"/>
              <a:ext cx="11824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521A291-200C-DAB9-4059-A498F966C5EE}"/>
                </a:ext>
              </a:extLst>
            </p:cNvPr>
            <p:cNvCxnSpPr>
              <a:cxnSpLocks/>
            </p:cNvCxnSpPr>
            <p:nvPr/>
          </p:nvCxnSpPr>
          <p:spPr>
            <a:xfrm flipV="1">
              <a:off x="8758516" y="1642791"/>
              <a:ext cx="763856"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6" name="TextBox 35">
            <a:extLst>
              <a:ext uri="{FF2B5EF4-FFF2-40B4-BE49-F238E27FC236}">
                <a16:creationId xmlns:a16="http://schemas.microsoft.com/office/drawing/2014/main" id="{1F417DE5-A25D-7078-8E9F-D24627E272E1}"/>
              </a:ext>
              <a:ext uri="{C183D7F6-B498-43B3-948B-1728B52AA6E4}">
                <adec:decorative xmlns:adec="http://schemas.microsoft.com/office/drawing/2017/decorative" val="1"/>
              </a:ext>
            </a:extLst>
          </p:cNvPr>
          <p:cNvSpPr txBox="1"/>
          <p:nvPr/>
        </p:nvSpPr>
        <p:spPr>
          <a:xfrm>
            <a:off x="5635139" y="2472528"/>
            <a:ext cx="4095459" cy="1123712"/>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US" i="0" dirty="0">
              <a:latin typeface="Arial"/>
              <a:cs typeface="Arial"/>
            </a:endParaRPr>
          </a:p>
          <a:p>
            <a:endParaRPr lang="en-GB" sz="3200" b="1" i="0" dirty="0">
              <a:latin typeface="Arial" panose="020B0604020202020204" pitchFamily="34" charset="0"/>
              <a:cs typeface="Arial" panose="020B0604020202020204" pitchFamily="34" charset="0"/>
            </a:endParaRPr>
          </a:p>
        </p:txBody>
      </p:sp>
      <p:sp>
        <p:nvSpPr>
          <p:cNvPr id="53" name="TextBox 52">
            <a:extLst>
              <a:ext uri="{FF2B5EF4-FFF2-40B4-BE49-F238E27FC236}">
                <a16:creationId xmlns:a16="http://schemas.microsoft.com/office/drawing/2014/main" id="{B0368C08-DEAE-4069-AAC6-76CF00AF1749}"/>
              </a:ext>
            </a:extLst>
          </p:cNvPr>
          <p:cNvSpPr txBox="1"/>
          <p:nvPr/>
        </p:nvSpPr>
        <p:spPr>
          <a:xfrm>
            <a:off x="5473109" y="2582662"/>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around</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 point</a:t>
            </a:r>
          </a:p>
        </p:txBody>
      </p:sp>
      <p:grpSp>
        <p:nvGrpSpPr>
          <p:cNvPr id="47" name="Group 46" descr="Five angles around a point"/>
          <p:cNvGrpSpPr>
            <a:grpSpLocks noChangeAspect="1"/>
          </p:cNvGrpSpPr>
          <p:nvPr/>
        </p:nvGrpSpPr>
        <p:grpSpPr>
          <a:xfrm>
            <a:off x="8491063" y="2769956"/>
            <a:ext cx="1151998" cy="623971"/>
            <a:chOff x="9012478" y="2587669"/>
            <a:chExt cx="1568226" cy="849417"/>
          </a:xfrm>
        </p:grpSpPr>
        <p:cxnSp>
          <p:nvCxnSpPr>
            <p:cNvPr id="48" name="Straight Connector 47">
              <a:extLst>
                <a:ext uri="{FF2B5EF4-FFF2-40B4-BE49-F238E27FC236}">
                  <a16:creationId xmlns:a16="http://schemas.microsoft.com/office/drawing/2014/main" id="{792BDB79-E851-F91D-DA7D-E9192AD62FB7}"/>
                </a:ext>
              </a:extLst>
            </p:cNvPr>
            <p:cNvCxnSpPr>
              <a:cxnSpLocks/>
            </p:cNvCxnSpPr>
            <p:nvPr/>
          </p:nvCxnSpPr>
          <p:spPr>
            <a:xfrm>
              <a:off x="9012478" y="2737069"/>
              <a:ext cx="1294770" cy="560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11DF761-D593-0FAA-09F6-6502D0F5B5BE}"/>
                </a:ext>
              </a:extLst>
            </p:cNvPr>
            <p:cNvCxnSpPr>
              <a:cxnSpLocks/>
            </p:cNvCxnSpPr>
            <p:nvPr/>
          </p:nvCxnSpPr>
          <p:spPr>
            <a:xfrm flipV="1">
              <a:off x="9012478" y="3051409"/>
              <a:ext cx="718120" cy="38567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5385022A-667A-C148-3A21-222BD8E211B1}"/>
                </a:ext>
              </a:extLst>
            </p:cNvPr>
            <p:cNvCxnSpPr>
              <a:cxnSpLocks/>
            </p:cNvCxnSpPr>
            <p:nvPr/>
          </p:nvCxnSpPr>
          <p:spPr>
            <a:xfrm flipV="1">
              <a:off x="9730598" y="2920590"/>
              <a:ext cx="850106" cy="1240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5385022A-667A-C148-3A21-222BD8E211B1}"/>
                </a:ext>
              </a:extLst>
            </p:cNvPr>
            <p:cNvCxnSpPr>
              <a:cxnSpLocks/>
            </p:cNvCxnSpPr>
            <p:nvPr/>
          </p:nvCxnSpPr>
          <p:spPr>
            <a:xfrm flipV="1">
              <a:off x="9734003" y="2587669"/>
              <a:ext cx="103139" cy="44671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 name="TextBox 36">
            <a:extLst>
              <a:ext uri="{FF2B5EF4-FFF2-40B4-BE49-F238E27FC236}">
                <a16:creationId xmlns:a16="http://schemas.microsoft.com/office/drawing/2014/main" id="{1F417DE5-A25D-7078-8E9F-D24627E272E1}"/>
              </a:ext>
              <a:ext uri="{C183D7F6-B498-43B3-948B-1728B52AA6E4}">
                <adec:decorative xmlns:adec="http://schemas.microsoft.com/office/drawing/2017/decorative" val="1"/>
              </a:ext>
            </a:extLst>
          </p:cNvPr>
          <p:cNvSpPr txBox="1"/>
          <p:nvPr/>
        </p:nvSpPr>
        <p:spPr>
          <a:xfrm>
            <a:off x="5635139" y="3709062"/>
            <a:ext cx="4090839" cy="119181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GB" sz="3200" b="1" i="0" dirty="0">
              <a:latin typeface="Arial" panose="020B0604020202020204" pitchFamily="34" charset="0"/>
              <a:cs typeface="Arial" panose="020B0604020202020204" pitchFamily="34" charset="0"/>
            </a:endParaRPr>
          </a:p>
          <a:p>
            <a:endParaRPr lang="en-GB" sz="3200" b="1" i="0" dirty="0">
              <a:latin typeface="Arial" panose="020B0604020202020204" pitchFamily="34" charset="0"/>
              <a:cs typeface="Arial" panose="020B0604020202020204" pitchFamily="34" charset="0"/>
            </a:endParaRPr>
          </a:p>
        </p:txBody>
      </p:sp>
      <p:sp>
        <p:nvSpPr>
          <p:cNvPr id="54" name="TextBox 53">
            <a:extLst>
              <a:ext uri="{FF2B5EF4-FFF2-40B4-BE49-F238E27FC236}">
                <a16:creationId xmlns:a16="http://schemas.microsoft.com/office/drawing/2014/main" id="{B0368C08-DEAE-4069-AAC6-76CF00AF1749}"/>
              </a:ext>
            </a:extLst>
          </p:cNvPr>
          <p:cNvSpPr txBox="1"/>
          <p:nvPr/>
        </p:nvSpPr>
        <p:spPr>
          <a:xfrm>
            <a:off x="5446791" y="3904314"/>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in a</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triangle</a:t>
            </a:r>
          </a:p>
        </p:txBody>
      </p:sp>
      <p:grpSp>
        <p:nvGrpSpPr>
          <p:cNvPr id="43" name="Group 42" descr="Small triangle"/>
          <p:cNvGrpSpPr/>
          <p:nvPr/>
        </p:nvGrpSpPr>
        <p:grpSpPr>
          <a:xfrm>
            <a:off x="8254714" y="4112518"/>
            <a:ext cx="1152000" cy="511809"/>
            <a:chOff x="8082080" y="5357747"/>
            <a:chExt cx="1152000" cy="511809"/>
          </a:xfrm>
        </p:grpSpPr>
        <p:cxnSp>
          <p:nvCxnSpPr>
            <p:cNvPr id="44" name="Straight Connector 43">
              <a:extLst>
                <a:ext uri="{FF2B5EF4-FFF2-40B4-BE49-F238E27FC236}">
                  <a16:creationId xmlns:a16="http://schemas.microsoft.com/office/drawing/2014/main" id="{14179E92-F04D-2778-4221-22CFC3040F03}"/>
                </a:ext>
              </a:extLst>
            </p:cNvPr>
            <p:cNvCxnSpPr/>
            <p:nvPr/>
          </p:nvCxnSpPr>
          <p:spPr>
            <a:xfrm>
              <a:off x="8082080" y="5869556"/>
              <a:ext cx="1152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D6CBFF5D-00DD-7A31-26A8-D8C6DE7D64D1}"/>
                </a:ext>
              </a:extLst>
            </p:cNvPr>
            <p:cNvCxnSpPr>
              <a:cxnSpLocks/>
            </p:cNvCxnSpPr>
            <p:nvPr/>
          </p:nvCxnSpPr>
          <p:spPr>
            <a:xfrm>
              <a:off x="8333658" y="5357747"/>
              <a:ext cx="900422" cy="5118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DA64994-12D5-11CA-714F-08D831ED934B}"/>
                </a:ext>
              </a:extLst>
            </p:cNvPr>
            <p:cNvCxnSpPr>
              <a:cxnSpLocks/>
            </p:cNvCxnSpPr>
            <p:nvPr/>
          </p:nvCxnSpPr>
          <p:spPr>
            <a:xfrm flipH="1">
              <a:off x="8091606" y="5357747"/>
              <a:ext cx="256349" cy="5118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 name="TextBox 37">
            <a:extLst>
              <a:ext uri="{FF2B5EF4-FFF2-40B4-BE49-F238E27FC236}">
                <a16:creationId xmlns:a16="http://schemas.microsoft.com/office/drawing/2014/main" id="{1F417DE5-A25D-7078-8E9F-D24627E272E1}"/>
              </a:ext>
              <a:ext uri="{C183D7F6-B498-43B3-948B-1728B52AA6E4}">
                <adec:decorative xmlns:adec="http://schemas.microsoft.com/office/drawing/2017/decorative" val="1"/>
              </a:ext>
            </a:extLst>
          </p:cNvPr>
          <p:cNvSpPr txBox="1"/>
          <p:nvPr/>
        </p:nvSpPr>
        <p:spPr>
          <a:xfrm>
            <a:off x="5635139" y="5047641"/>
            <a:ext cx="4090837" cy="119181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endParaRPr lang="en-GB" sz="3200" i="0" dirty="0">
              <a:latin typeface="Arial" panose="020B0604020202020204" pitchFamily="34" charset="0"/>
              <a:cs typeface="Arial" panose="020B0604020202020204" pitchFamily="34" charset="0"/>
            </a:endParaRPr>
          </a:p>
          <a:p>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sp>
        <p:nvSpPr>
          <p:cNvPr id="61" name="TextBox 60">
            <a:extLst>
              <a:ext uri="{FF2B5EF4-FFF2-40B4-BE49-F238E27FC236}">
                <a16:creationId xmlns:a16="http://schemas.microsoft.com/office/drawing/2014/main" id="{B0368C08-DEAE-4069-AAC6-76CF00AF1749}"/>
              </a:ext>
            </a:extLst>
          </p:cNvPr>
          <p:cNvSpPr txBox="1"/>
          <p:nvPr/>
        </p:nvSpPr>
        <p:spPr>
          <a:xfrm>
            <a:off x="5415882" y="5213191"/>
            <a:ext cx="3206903" cy="892979"/>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Angles 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parallel lines</a:t>
            </a:r>
          </a:p>
        </p:txBody>
      </p:sp>
      <p:grpSp>
        <p:nvGrpSpPr>
          <p:cNvPr id="55" name="Group 54" descr="A line crossing two parallel lines"/>
          <p:cNvGrpSpPr/>
          <p:nvPr/>
        </p:nvGrpSpPr>
        <p:grpSpPr>
          <a:xfrm>
            <a:off x="8309066" y="5227902"/>
            <a:ext cx="1200975" cy="762465"/>
            <a:chOff x="8321397" y="3958015"/>
            <a:chExt cx="1200975" cy="762465"/>
          </a:xfrm>
        </p:grpSpPr>
        <p:cxnSp>
          <p:nvCxnSpPr>
            <p:cNvPr id="56" name="Straight Connector 55">
              <a:extLst>
                <a:ext uri="{FF2B5EF4-FFF2-40B4-BE49-F238E27FC236}">
                  <a16:creationId xmlns:a16="http://schemas.microsoft.com/office/drawing/2014/main" id="{CCB02A88-1271-FB7A-06EF-FAA6669C8D24}"/>
                </a:ext>
              </a:extLst>
            </p:cNvPr>
            <p:cNvCxnSpPr>
              <a:cxnSpLocks/>
            </p:cNvCxnSpPr>
            <p:nvPr/>
          </p:nvCxnSpPr>
          <p:spPr>
            <a:xfrm>
              <a:off x="8321397" y="4071090"/>
              <a:ext cx="1200975" cy="24317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8F86472-8D0C-8178-0883-83CD2AE09077}"/>
                </a:ext>
              </a:extLst>
            </p:cNvPr>
            <p:cNvCxnSpPr>
              <a:cxnSpLocks/>
            </p:cNvCxnSpPr>
            <p:nvPr/>
          </p:nvCxnSpPr>
          <p:spPr>
            <a:xfrm>
              <a:off x="8321397" y="4477308"/>
              <a:ext cx="1200975" cy="24317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962D2D3-382C-E46A-136B-7308BDD7EAEC}"/>
                </a:ext>
              </a:extLst>
            </p:cNvPr>
            <p:cNvCxnSpPr>
              <a:cxnSpLocks/>
            </p:cNvCxnSpPr>
            <p:nvPr/>
          </p:nvCxnSpPr>
          <p:spPr>
            <a:xfrm flipH="1">
              <a:off x="8592039" y="3958015"/>
              <a:ext cx="422887" cy="76246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riangle 33">
              <a:extLst>
                <a:ext uri="{FF2B5EF4-FFF2-40B4-BE49-F238E27FC236}">
                  <a16:creationId xmlns:a16="http://schemas.microsoft.com/office/drawing/2014/main" id="{DDAC90DB-59BD-CAD3-8B10-692276F9C2D3}"/>
                </a:ext>
              </a:extLst>
            </p:cNvPr>
            <p:cNvSpPr>
              <a:spLocks noChangeAspect="1"/>
            </p:cNvSpPr>
            <p:nvPr/>
          </p:nvSpPr>
          <p:spPr>
            <a:xfrm rot="6264210">
              <a:off x="9076867" y="4572383"/>
              <a:ext cx="144000" cy="140368"/>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Triangle 33">
              <a:extLst>
                <a:ext uri="{FF2B5EF4-FFF2-40B4-BE49-F238E27FC236}">
                  <a16:creationId xmlns:a16="http://schemas.microsoft.com/office/drawing/2014/main" id="{DDAC90DB-59BD-CAD3-8B10-692276F9C2D3}"/>
                </a:ext>
              </a:extLst>
            </p:cNvPr>
            <p:cNvSpPr>
              <a:spLocks noChangeAspect="1"/>
            </p:cNvSpPr>
            <p:nvPr/>
          </p:nvSpPr>
          <p:spPr>
            <a:xfrm rot="6264210">
              <a:off x="9191697" y="4183775"/>
              <a:ext cx="144000" cy="140368"/>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9" name="TextBox 38">
            <a:extLst>
              <a:ext uri="{FF2B5EF4-FFF2-40B4-BE49-F238E27FC236}">
                <a16:creationId xmlns:a16="http://schemas.microsoft.com/office/drawing/2014/main" id="{1F417DE5-A25D-7078-8E9F-D24627E272E1}"/>
              </a:ext>
            </a:extLst>
          </p:cNvPr>
          <p:cNvSpPr txBox="1"/>
          <p:nvPr/>
        </p:nvSpPr>
        <p:spPr>
          <a:xfrm>
            <a:off x="9982200" y="2823521"/>
            <a:ext cx="2024177" cy="1532334"/>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US" i="0" dirty="0">
                <a:latin typeface="Arial"/>
                <a:cs typeface="Arial"/>
              </a:rPr>
              <a:t>Any other angle properties</a:t>
            </a:r>
            <a:endParaRPr lang="en-GB" sz="3200"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4243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450532" y="112165"/>
            <a:ext cx="11399809"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What do we need to know to answer the question?</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8</a:t>
            </a:fld>
            <a:endParaRPr lang="en-US" b="1" dirty="0">
              <a:solidFill>
                <a:srgbClr val="000000"/>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B0368C08-DEAE-4069-AAC6-76CF00AF1749}"/>
              </a:ext>
            </a:extLst>
          </p:cNvPr>
          <p:cNvSpPr txBox="1"/>
          <p:nvPr/>
        </p:nvSpPr>
        <p:spPr>
          <a:xfrm>
            <a:off x="871266" y="5722117"/>
            <a:ext cx="1967227" cy="485176"/>
          </a:xfrm>
          <a:prstGeom prst="rect">
            <a:avLst/>
          </a:prstGeom>
          <a:noFill/>
        </p:spPr>
        <p:txBody>
          <a:bodyPr wrap="square" rtlCol="0">
            <a:spAutoFit/>
          </a:bodyPr>
          <a:lstStyle/>
          <a:p>
            <a:pPr algn="ctr">
              <a:lnSpc>
                <a:spcPts val="3100"/>
              </a:lnSpc>
              <a:spcAft>
                <a:spcPts val="600"/>
              </a:spcAft>
            </a:pPr>
            <a:r>
              <a:rPr lang="en-US" sz="2400" dirty="0">
                <a:latin typeface="Arial" panose="020B0604020202020204" pitchFamily="34" charset="0"/>
                <a:cs typeface="Arial" panose="020B0604020202020204" pitchFamily="34" charset="0"/>
              </a:rPr>
              <a:t>Petra</a:t>
            </a:r>
          </a:p>
        </p:txBody>
      </p:sp>
      <p:pic>
        <p:nvPicPr>
          <p:cNvPr id="10" name="Picture 9"/>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38129" y="2640534"/>
            <a:ext cx="1044000" cy="3102221"/>
          </a:xfrm>
          <a:prstGeom prst="rect">
            <a:avLst/>
          </a:prstGeom>
        </p:spPr>
      </p:pic>
      <p:sp>
        <p:nvSpPr>
          <p:cNvPr id="13" name="Rounded Rectangular Callout 12">
            <a:extLst>
              <a:ext uri="{FF2B5EF4-FFF2-40B4-BE49-F238E27FC236}">
                <a16:creationId xmlns:a16="http://schemas.microsoft.com/office/drawing/2014/main" id="{6E570448-B22D-7180-5E16-3C95991D1D17}"/>
              </a:ext>
            </a:extLst>
          </p:cNvPr>
          <p:cNvSpPr/>
          <p:nvPr/>
        </p:nvSpPr>
        <p:spPr>
          <a:xfrm>
            <a:off x="2382129" y="1138659"/>
            <a:ext cx="1573216" cy="1907998"/>
          </a:xfrm>
          <a:prstGeom prst="wedgeRoundRectCallout">
            <a:avLst>
              <a:gd name="adj1" fmla="val -49474"/>
              <a:gd name="adj2" fmla="val 71038"/>
              <a:gd name="adj3" fmla="val 16667"/>
            </a:avLst>
          </a:prstGeom>
          <a:noFill/>
          <a:ln w="57150" cmpd="sng">
            <a:solidFill>
              <a:srgbClr val="BE006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i="1" dirty="0">
                <a:solidFill>
                  <a:schemeClr val="tx1"/>
                </a:solidFill>
                <a:latin typeface="Arial" panose="020B0604020202020204" pitchFamily="34" charset="0"/>
                <a:cs typeface="Arial" panose="020B0604020202020204" pitchFamily="34" charset="0"/>
              </a:rPr>
              <a:t>Are angles </a:t>
            </a:r>
            <a:r>
              <a:rPr lang="en-GB" sz="2400" b="1" i="1" dirty="0">
                <a:solidFill>
                  <a:schemeClr val="tx1"/>
                </a:solidFill>
                <a:latin typeface="Arial" panose="020B0604020202020204" pitchFamily="34" charset="0"/>
                <a:cs typeface="Arial" panose="020B0604020202020204" pitchFamily="34" charset="0"/>
              </a:rPr>
              <a:t>d</a:t>
            </a:r>
            <a:r>
              <a:rPr lang="en-GB" sz="2400" i="1" dirty="0">
                <a:solidFill>
                  <a:schemeClr val="tx1"/>
                </a:solidFill>
                <a:latin typeface="Arial" panose="020B0604020202020204" pitchFamily="34" charset="0"/>
                <a:cs typeface="Arial" panose="020B0604020202020204" pitchFamily="34" charset="0"/>
              </a:rPr>
              <a:t> and </a:t>
            </a:r>
            <a:r>
              <a:rPr lang="en-GB" sz="2400" b="1" i="1" dirty="0">
                <a:solidFill>
                  <a:schemeClr val="tx1"/>
                </a:solidFill>
                <a:latin typeface="Arial" panose="020B0604020202020204" pitchFamily="34" charset="0"/>
                <a:cs typeface="Arial" panose="020B0604020202020204" pitchFamily="34" charset="0"/>
              </a:rPr>
              <a:t>e</a:t>
            </a:r>
            <a:r>
              <a:rPr lang="en-GB" sz="2400" i="1" dirty="0">
                <a:solidFill>
                  <a:schemeClr val="tx1"/>
                </a:solidFill>
                <a:latin typeface="Arial" panose="020B0604020202020204" pitchFamily="34" charset="0"/>
                <a:cs typeface="Arial" panose="020B0604020202020204" pitchFamily="34" charset="0"/>
              </a:rPr>
              <a:t> equal? </a:t>
            </a:r>
            <a:endParaRPr lang="en-GB" sz="2800" i="1" dirty="0">
              <a:solidFill>
                <a:schemeClr val="tx1"/>
              </a:solidFill>
              <a:latin typeface="Arial" panose="020B0604020202020204" pitchFamily="34" charset="0"/>
              <a:cs typeface="Arial" panose="020B0604020202020204" pitchFamily="34" charset="0"/>
            </a:endParaRPr>
          </a:p>
        </p:txBody>
      </p:sp>
      <p:pic>
        <p:nvPicPr>
          <p:cNvPr id="3" name="Picture 2" descr="Two straight lines, side by side. A straight transversal line crosses them, forming a z. The acute interior angle between the upper line and the transversal is labelled d. The acute interior angle between the lower line and the transversal is labelled e"/>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4382027" y="1059815"/>
            <a:ext cx="3731619" cy="5225754"/>
          </a:xfrm>
          <a:prstGeom prst="rect">
            <a:avLst/>
          </a:prstGeom>
        </p:spPr>
      </p:pic>
      <p:sp>
        <p:nvSpPr>
          <p:cNvPr id="9" name="TextBox 8">
            <a:extLst>
              <a:ext uri="{FF2B5EF4-FFF2-40B4-BE49-F238E27FC236}">
                <a16:creationId xmlns:a16="http://schemas.microsoft.com/office/drawing/2014/main" id="{22F7A9C6-E7F3-A045-9D7E-37C38CA7CF4E}"/>
              </a:ext>
            </a:extLst>
          </p:cNvPr>
          <p:cNvSpPr txBox="1"/>
          <p:nvPr/>
        </p:nvSpPr>
        <p:spPr>
          <a:xfrm>
            <a:off x="8776913" y="2713384"/>
            <a:ext cx="3089723" cy="1123712"/>
          </a:xfrm>
          <a:prstGeom prst="roundRect">
            <a:avLst/>
          </a:prstGeom>
          <a:noFill/>
          <a:ln w="28575">
            <a:solidFill>
              <a:srgbClr val="BE0064"/>
            </a:solidFill>
          </a:ln>
        </p:spPr>
        <p:txBody>
          <a:bodyPr wrap="square" rtlCol="0">
            <a:spAutoFit/>
          </a:bodyPr>
          <a:lstStyle>
            <a:defPPr>
              <a:defRPr lang="en-US"/>
            </a:defPPr>
            <a:lvl1pPr>
              <a:defRPr sz="2800" b="0" i="1">
                <a:latin typeface="Cambria Math"/>
              </a:defRPr>
            </a:lvl1pPr>
          </a:lstStyle>
          <a:p>
            <a:pPr algn="ctr"/>
            <a:r>
              <a:rPr lang="en-GB" i="0" dirty="0">
                <a:latin typeface="Arial" panose="020B0604020202020204" pitchFamily="34" charset="0"/>
                <a:ea typeface="Calibri" panose="020F0502020204030204" pitchFamily="34" charset="0"/>
                <a:cs typeface="Times New Roman" panose="02020603050405020304" pitchFamily="18" charset="0"/>
              </a:rPr>
              <a:t>What do we need to know?</a:t>
            </a:r>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3946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450532" y="112165"/>
            <a:ext cx="11399809"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What do we need to know to answer this question?</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9</a:t>
            </a:fld>
            <a:endParaRPr lang="en-US" b="1" dirty="0">
              <a:solidFill>
                <a:srgbClr val="000000"/>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B0368C08-DEAE-4069-AAC6-76CF00AF1749}"/>
              </a:ext>
            </a:extLst>
          </p:cNvPr>
          <p:cNvSpPr txBox="1"/>
          <p:nvPr/>
        </p:nvSpPr>
        <p:spPr>
          <a:xfrm>
            <a:off x="381640" y="5722120"/>
            <a:ext cx="1967227" cy="485176"/>
          </a:xfrm>
          <a:prstGeom prst="rect">
            <a:avLst/>
          </a:prstGeom>
          <a:noFill/>
        </p:spPr>
        <p:txBody>
          <a:bodyPr wrap="square" rtlCol="0">
            <a:spAutoFit/>
          </a:bodyPr>
          <a:lstStyle/>
          <a:p>
            <a:pPr algn="ctr">
              <a:lnSpc>
                <a:spcPts val="3100"/>
              </a:lnSpc>
              <a:spcAft>
                <a:spcPts val="600"/>
              </a:spcAft>
            </a:pPr>
            <a:r>
              <a:rPr lang="en-US" sz="2400" dirty="0">
                <a:latin typeface="Arial" panose="020B0604020202020204" pitchFamily="34" charset="0"/>
                <a:cs typeface="Arial" panose="020B0604020202020204" pitchFamily="34" charset="0"/>
              </a:rPr>
              <a:t>Raheela</a:t>
            </a:r>
          </a:p>
        </p:txBody>
      </p:sp>
      <p:pic>
        <p:nvPicPr>
          <p:cNvPr id="19" name="Picture 18" descr="A stick figure drawing of a girl with her arms out to the sides.">
            <a:extLst>
              <a:ext uri="{FF2B5EF4-FFF2-40B4-BE49-F238E27FC236}">
                <a16:creationId xmlns:a16="http://schemas.microsoft.com/office/drawing/2014/main" id="{DFFDE95F-DBB9-4AC6-B6F6-865E3E8C006D}"/>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77907" y="2497386"/>
            <a:ext cx="2091438" cy="3383999"/>
          </a:xfrm>
          <a:prstGeom prst="rect">
            <a:avLst/>
          </a:prstGeom>
        </p:spPr>
      </p:pic>
      <p:sp>
        <p:nvSpPr>
          <p:cNvPr id="13" name="Rounded Rectangular Callout 12">
            <a:extLst>
              <a:ext uri="{FF2B5EF4-FFF2-40B4-BE49-F238E27FC236}">
                <a16:creationId xmlns:a16="http://schemas.microsoft.com/office/drawing/2014/main" id="{6E570448-B22D-7180-5E16-3C95991D1D17}"/>
              </a:ext>
            </a:extLst>
          </p:cNvPr>
          <p:cNvSpPr/>
          <p:nvPr/>
        </p:nvSpPr>
        <p:spPr>
          <a:xfrm>
            <a:off x="2382129" y="1138659"/>
            <a:ext cx="1573216" cy="1907998"/>
          </a:xfrm>
          <a:prstGeom prst="wedgeRoundRectCallout">
            <a:avLst>
              <a:gd name="adj1" fmla="val -49474"/>
              <a:gd name="adj2" fmla="val 71038"/>
              <a:gd name="adj3" fmla="val 16667"/>
            </a:avLst>
          </a:prstGeom>
          <a:noFill/>
          <a:ln w="57150" cmpd="sng">
            <a:solidFill>
              <a:srgbClr val="BE006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i="1" dirty="0">
                <a:solidFill>
                  <a:schemeClr val="tx1"/>
                </a:solidFill>
                <a:latin typeface="Arial" panose="020B0604020202020204" pitchFamily="34" charset="0"/>
                <a:cs typeface="Arial" panose="020B0604020202020204" pitchFamily="34" charset="0"/>
              </a:rPr>
              <a:t>Are lines A</a:t>
            </a:r>
            <a:r>
              <a:rPr lang="en-GB" sz="2400" i="1" baseline="-25000" dirty="0">
                <a:solidFill>
                  <a:schemeClr val="tx1"/>
                </a:solidFill>
                <a:latin typeface="Arial" panose="020B0604020202020204" pitchFamily="34" charset="0"/>
                <a:cs typeface="Arial" panose="020B0604020202020204" pitchFamily="34" charset="0"/>
              </a:rPr>
              <a:t>1</a:t>
            </a:r>
            <a:r>
              <a:rPr lang="en-GB" sz="2400" i="1" dirty="0">
                <a:solidFill>
                  <a:schemeClr val="tx1"/>
                </a:solidFill>
                <a:latin typeface="Arial" panose="020B0604020202020204" pitchFamily="34" charset="0"/>
                <a:cs typeface="Arial" panose="020B0604020202020204" pitchFamily="34" charset="0"/>
              </a:rPr>
              <a:t> and A</a:t>
            </a:r>
            <a:r>
              <a:rPr lang="en-GB" sz="2400" i="1" baseline="-25000" dirty="0">
                <a:solidFill>
                  <a:schemeClr val="tx1"/>
                </a:solidFill>
                <a:latin typeface="Arial" panose="020B0604020202020204" pitchFamily="34" charset="0"/>
                <a:cs typeface="Arial" panose="020B0604020202020204" pitchFamily="34" charset="0"/>
              </a:rPr>
              <a:t>2</a:t>
            </a:r>
            <a:r>
              <a:rPr lang="en-GB" sz="2400" i="1" dirty="0">
                <a:solidFill>
                  <a:schemeClr val="tx1"/>
                </a:solidFill>
                <a:latin typeface="Arial" panose="020B0604020202020204" pitchFamily="34" charset="0"/>
                <a:cs typeface="Arial" panose="020B0604020202020204" pitchFamily="34" charset="0"/>
              </a:rPr>
              <a:t> parallel? </a:t>
            </a:r>
            <a:endParaRPr lang="en-GB" sz="2800" i="1" dirty="0">
              <a:solidFill>
                <a:schemeClr val="tx1"/>
              </a:solidFill>
              <a:latin typeface="Arial" panose="020B0604020202020204" pitchFamily="34" charset="0"/>
              <a:cs typeface="Arial" panose="020B0604020202020204" pitchFamily="34" charset="0"/>
            </a:endParaRPr>
          </a:p>
        </p:txBody>
      </p:sp>
      <p:pic>
        <p:nvPicPr>
          <p:cNvPr id="3" name="Picture 2" descr="Two straight lines, A1 and A2, are side by side. A straight transversal line crosses them. Where the transversal crosses A1, the obtuse external angle is labelled f and the acute internal angle is labelled g.&#10;Where the transversal crosses A2, the obtuse internal angle is labelled h and the acute external angle is labelled k."/>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4141450" y="1166315"/>
            <a:ext cx="4932103" cy="5054600"/>
          </a:xfrm>
          <a:prstGeom prst="rect">
            <a:avLst/>
          </a:prstGeom>
        </p:spPr>
      </p:pic>
      <p:sp>
        <p:nvSpPr>
          <p:cNvPr id="8" name="TextBox 7">
            <a:extLst>
              <a:ext uri="{FF2B5EF4-FFF2-40B4-BE49-F238E27FC236}">
                <a16:creationId xmlns:a16="http://schemas.microsoft.com/office/drawing/2014/main" id="{22F7A9C6-E7F3-A045-9D7E-37C38CA7CF4E}"/>
              </a:ext>
            </a:extLst>
          </p:cNvPr>
          <p:cNvSpPr txBox="1"/>
          <p:nvPr/>
        </p:nvSpPr>
        <p:spPr>
          <a:xfrm>
            <a:off x="8776913" y="2713384"/>
            <a:ext cx="3089723" cy="1123712"/>
          </a:xfrm>
          <a:prstGeom prst="roundRect">
            <a:avLst/>
          </a:prstGeom>
          <a:noFill/>
          <a:ln w="28575">
            <a:solidFill>
              <a:srgbClr val="BE0064"/>
            </a:solidFill>
          </a:ln>
        </p:spPr>
        <p:txBody>
          <a:bodyPr wrap="square" rtlCol="0">
            <a:spAutoFit/>
          </a:bodyPr>
          <a:lstStyle>
            <a:defPPr>
              <a:defRPr lang="en-US"/>
            </a:defPPr>
            <a:lvl1pPr>
              <a:defRPr sz="2800" b="0" i="1">
                <a:latin typeface="Cambria Math"/>
              </a:defRPr>
            </a:lvl1pPr>
          </a:lstStyle>
          <a:p>
            <a:pPr algn="ctr"/>
            <a:r>
              <a:rPr lang="en-GB" i="0" dirty="0">
                <a:latin typeface="Arial" panose="020B0604020202020204" pitchFamily="34" charset="0"/>
                <a:ea typeface="Calibri" panose="020F0502020204030204" pitchFamily="34" charset="0"/>
                <a:cs typeface="Times New Roman" panose="02020603050405020304" pitchFamily="18" charset="0"/>
              </a:rPr>
              <a:t>What do we need to know?</a:t>
            </a:r>
            <a:r>
              <a:rPr lang="en-GB" sz="3200" i="0" dirty="0">
                <a:latin typeface="Arial" panose="020B0604020202020204" pitchFamily="34" charset="0"/>
                <a:cs typeface="Arial" panose="020B0604020202020204" pitchFamily="34" charset="0"/>
              </a:rPr>
              <a:t> </a:t>
            </a:r>
            <a:endParaRPr lang="en-GB" sz="3200"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7505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0FCBC00-6555-46E9-81E9-4E43A68372F0}"/>
</file>

<file path=customXml/itemProps2.xml><?xml version="1.0" encoding="utf-8"?>
<ds:datastoreItem xmlns:ds="http://schemas.openxmlformats.org/officeDocument/2006/customXml" ds:itemID="{FD460C25-5ED8-4F94-8E5E-BB9E740BB952}"/>
</file>

<file path=customXml/itemProps3.xml><?xml version="1.0" encoding="utf-8"?>
<ds:datastoreItem xmlns:ds="http://schemas.openxmlformats.org/officeDocument/2006/customXml" ds:itemID="{AA09B248-2F66-420F-ABAC-1F872E5975DE}"/>
</file>

<file path=docProps/app.xml><?xml version="1.0" encoding="utf-8"?>
<Properties xmlns="http://schemas.openxmlformats.org/officeDocument/2006/extended-properties" xmlns:vt="http://schemas.openxmlformats.org/officeDocument/2006/docPropsVTypes">
  <Template>CfE_LA_Slides_v7</Template>
  <TotalTime>66068</TotalTime>
  <Words>3191</Words>
  <Application>Microsoft Office PowerPoint</Application>
  <PresentationFormat>Widescreen</PresentationFormat>
  <Paragraphs>418</Paragraphs>
  <Slides>28</Slides>
  <Notes>28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28</vt:i4>
      </vt:variant>
    </vt:vector>
  </HeadingPairs>
  <TitlesOfParts>
    <vt:vector size="36" baseType="lpstr">
      <vt:lpstr>Arial</vt:lpstr>
      <vt:lpstr>Calibri</vt:lpstr>
      <vt:lpstr>Calibri Light</vt:lpstr>
      <vt:lpstr>Symbol</vt:lpstr>
      <vt:lpstr>Times New Roman</vt:lpstr>
      <vt:lpstr>Wingdings</vt:lpstr>
      <vt:lpstr>Office Theme</vt:lpstr>
      <vt:lpstr>Custom Design</vt:lpstr>
      <vt:lpstr>Lesson 10:  Geometric reasoning</vt:lpstr>
      <vt:lpstr>What do you know about angles?</vt:lpstr>
      <vt:lpstr>Properties of angles in triangles</vt:lpstr>
      <vt:lpstr>What does parallel mean?</vt:lpstr>
      <vt:lpstr>Properties of angles on parallel lines</vt:lpstr>
      <vt:lpstr>What does perpendicular mean?</vt:lpstr>
      <vt:lpstr>Adding to posters</vt:lpstr>
      <vt:lpstr>What do we need to know to answer the question?</vt:lpstr>
      <vt:lpstr>What do we need to know to answer this question?</vt:lpstr>
      <vt:lpstr>Angles and parallel lines</vt:lpstr>
      <vt:lpstr>What do we need to know?</vt:lpstr>
      <vt:lpstr>Reasoning</vt:lpstr>
      <vt:lpstr>What have they done wrong?</vt:lpstr>
      <vt:lpstr>A correct solution</vt:lpstr>
      <vt:lpstr>Work in pairs</vt:lpstr>
      <vt:lpstr>Is triangle PQR right-angled?</vt:lpstr>
      <vt:lpstr>Is line H1 parallel to line H2?</vt:lpstr>
      <vt:lpstr>Is line K1 parallel to line K2?</vt:lpstr>
      <vt:lpstr>Is triangle TUV isosceles?</vt:lpstr>
      <vt:lpstr>Completing posters</vt:lpstr>
      <vt:lpstr>Geometric reasoning</vt:lpstr>
      <vt:lpstr>Practice questions</vt:lpstr>
      <vt:lpstr>Practice question (1a)</vt:lpstr>
      <vt:lpstr>Practice question (1b)</vt:lpstr>
      <vt:lpstr>Practice question (2a)</vt:lpstr>
      <vt:lpstr>Practice question (2b)</vt:lpstr>
      <vt:lpstr>Lesson review:  Geometric reasoning</vt:lpstr>
      <vt:lpstr>Lesson 10: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A:  Factors and multiples</dc:title>
  <dc:subject/>
  <dc:creator>Collett, Clare</dc:creator>
  <cp:keywords/>
  <dc:description/>
  <cp:lastModifiedBy>Olesya Gilmutdinova</cp:lastModifiedBy>
  <cp:revision>1259</cp:revision>
  <cp:lastPrinted>2023-01-13T13:12:03Z</cp:lastPrinted>
  <dcterms:created xsi:type="dcterms:W3CDTF">2021-03-24T10:45:40Z</dcterms:created>
  <dcterms:modified xsi:type="dcterms:W3CDTF">2023-03-29T12:53:57Z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y fmtid="{D5CDD505-2E9C-101B-9397-08002B2CF9AE}" pid="3" name="MediaServiceImageTags">
    <vt:lpwstr/>
  </property>
</Properties>
</file>