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2"/>
  </p:notesMasterIdLst>
  <p:handoutMasterIdLst>
    <p:handoutMasterId r:id="rId113"/>
  </p:handoutMasterIdLst>
  <p:sldIdLst>
    <p:sldId id="296" r:id="rId5"/>
    <p:sldId id="347" r:id="rId6"/>
    <p:sldId id="328" r:id="rId7"/>
    <p:sldId id="330" r:id="rId8"/>
    <p:sldId id="332" r:id="rId9"/>
    <p:sldId id="435" r:id="rId10"/>
    <p:sldId id="334" r:id="rId11"/>
    <p:sldId id="335" r:id="rId12"/>
    <p:sldId id="337" r:id="rId13"/>
    <p:sldId id="338" r:id="rId14"/>
    <p:sldId id="300" r:id="rId15"/>
    <p:sldId id="339" r:id="rId16"/>
    <p:sldId id="341" r:id="rId17"/>
    <p:sldId id="352" r:id="rId18"/>
    <p:sldId id="342" r:id="rId19"/>
    <p:sldId id="343" r:id="rId20"/>
    <p:sldId id="345" r:id="rId21"/>
    <p:sldId id="304" r:id="rId22"/>
    <p:sldId id="354" r:id="rId23"/>
    <p:sldId id="401" r:id="rId24"/>
    <p:sldId id="404" r:id="rId25"/>
    <p:sldId id="402" r:id="rId26"/>
    <p:sldId id="403" r:id="rId27"/>
    <p:sldId id="405" r:id="rId28"/>
    <p:sldId id="355" r:id="rId29"/>
    <p:sldId id="356" r:id="rId30"/>
    <p:sldId id="357" r:id="rId31"/>
    <p:sldId id="358" r:id="rId32"/>
    <p:sldId id="406" r:id="rId33"/>
    <p:sldId id="407" r:id="rId34"/>
    <p:sldId id="361" r:id="rId35"/>
    <p:sldId id="307" r:id="rId36"/>
    <p:sldId id="308" r:id="rId37"/>
    <p:sldId id="371" r:id="rId38"/>
    <p:sldId id="377" r:id="rId39"/>
    <p:sldId id="460" r:id="rId40"/>
    <p:sldId id="459" r:id="rId41"/>
    <p:sldId id="461" r:id="rId42"/>
    <p:sldId id="369" r:id="rId43"/>
    <p:sldId id="388" r:id="rId44"/>
    <p:sldId id="389" r:id="rId45"/>
    <p:sldId id="390" r:id="rId46"/>
    <p:sldId id="391" r:id="rId47"/>
    <p:sldId id="392" r:id="rId48"/>
    <p:sldId id="310" r:id="rId49"/>
    <p:sldId id="311" r:id="rId50"/>
    <p:sldId id="393" r:id="rId51"/>
    <p:sldId id="378" r:id="rId52"/>
    <p:sldId id="394" r:id="rId53"/>
    <p:sldId id="395" r:id="rId54"/>
    <p:sldId id="372" r:id="rId55"/>
    <p:sldId id="313" r:id="rId56"/>
    <p:sldId id="408" r:id="rId57"/>
    <p:sldId id="415" r:id="rId58"/>
    <p:sldId id="409" r:id="rId59"/>
    <p:sldId id="410" r:id="rId60"/>
    <p:sldId id="411" r:id="rId61"/>
    <p:sldId id="412" r:id="rId62"/>
    <p:sldId id="437" r:id="rId63"/>
    <p:sldId id="438" r:id="rId64"/>
    <p:sldId id="439" r:id="rId65"/>
    <p:sldId id="440" r:id="rId66"/>
    <p:sldId id="441" r:id="rId67"/>
    <p:sldId id="462" r:id="rId68"/>
    <p:sldId id="442" r:id="rId69"/>
    <p:sldId id="443" r:id="rId70"/>
    <p:sldId id="444" r:id="rId71"/>
    <p:sldId id="445" r:id="rId72"/>
    <p:sldId id="446" r:id="rId73"/>
    <p:sldId id="463" r:id="rId74"/>
    <p:sldId id="447" r:id="rId75"/>
    <p:sldId id="448" r:id="rId76"/>
    <p:sldId id="320" r:id="rId77"/>
    <p:sldId id="449" r:id="rId78"/>
    <p:sldId id="450" r:id="rId79"/>
    <p:sldId id="451" r:id="rId80"/>
    <p:sldId id="452" r:id="rId81"/>
    <p:sldId id="453" r:id="rId82"/>
    <p:sldId id="464" r:id="rId83"/>
    <p:sldId id="455" r:id="rId84"/>
    <p:sldId id="454" r:id="rId85"/>
    <p:sldId id="465" r:id="rId86"/>
    <p:sldId id="456" r:id="rId87"/>
    <p:sldId id="458" r:id="rId88"/>
    <p:sldId id="322" r:id="rId89"/>
    <p:sldId id="416" r:id="rId90"/>
    <p:sldId id="417" r:id="rId91"/>
    <p:sldId id="418" r:id="rId92"/>
    <p:sldId id="420" r:id="rId93"/>
    <p:sldId id="419" r:id="rId94"/>
    <p:sldId id="421" r:id="rId95"/>
    <p:sldId id="422" r:id="rId96"/>
    <p:sldId id="423" r:id="rId97"/>
    <p:sldId id="424" r:id="rId98"/>
    <p:sldId id="426" r:id="rId99"/>
    <p:sldId id="434" r:id="rId100"/>
    <p:sldId id="427" r:id="rId101"/>
    <p:sldId id="429" r:id="rId102"/>
    <p:sldId id="425" r:id="rId103"/>
    <p:sldId id="428" r:id="rId104"/>
    <p:sldId id="436" r:id="rId105"/>
    <p:sldId id="325" r:id="rId106"/>
    <p:sldId id="430" r:id="rId107"/>
    <p:sldId id="431" r:id="rId108"/>
    <p:sldId id="432" r:id="rId109"/>
    <p:sldId id="433" r:id="rId110"/>
    <p:sldId id="262" r:id="rId1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C2AFA17-8C1A-6786-7731-5853A4E37279}" name="Tate &amp; Clayburn" initials="T&amp;C" userId="Tate &amp; Clayburn" providerId="None"/>
  <p188:author id="{46273321-7F19-3E4F-ED8C-8511AB13969B}" name="Rosie Passaway" initials="RP" userId="S::rosie.passaway@sgscol.ac.uk::602c84b2-8bc4-480b-aa58-ddae2df5f368" providerId="AD"/>
  <p188:author id="{473F2D82-C3C3-DDA7-9377-E23167EA6B6B}" name="Elise James" initials="EJ" userId="42537d0e53cac1b1" providerId="Windows Live"/>
  <p188:author id="{368B78AE-08AB-EE48-F50F-653FBA913B71}" name="Rosie Passaway" initials="RP" userId="S::Rosie.Passaway@sgscol.ac.uk::602c84b2-8bc4-480b-aa58-ddae2df5f368" providerId="AD"/>
  <p188:author id="{0EB5D5CD-C5E7-58EC-4B95-D6C83A0C2ACD}" name="Kirsten Hollister" initials="KH" userId="Kirsten Hollister" providerId="None"/>
  <p188:author id="{6BEE51D8-7DFA-0C73-07A6-B6FDEC75D2C7}" name="Sharon Moore" initials="SM" userId="11e493e1b6637736" providerId="Windows Live"/>
  <p188:author id="{CD513FE5-B6CC-6AD8-5671-8D4ADC2CCD82}" name="Kathy Smith" initials="KS" userId="S::Kathy.Smith@sgscol.ac.uk::927e9b06-b679-4720-bb0c-fc6800ce121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F939F3-C859-441D-9356-7F16E9FAE9EC}" v="1" dt="2025-07-02T14:53:25.7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70" autoAdjust="0"/>
    <p:restoredTop sz="72436" autoAdjust="0"/>
  </p:normalViewPr>
  <p:slideViewPr>
    <p:cSldViewPr snapToGrid="0">
      <p:cViewPr varScale="1">
        <p:scale>
          <a:sx n="61" d="100"/>
          <a:sy n="61" d="100"/>
        </p:scale>
        <p:origin x="1208" y="40"/>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117" Type="http://schemas.openxmlformats.org/officeDocument/2006/relationships/tableStyles" Target="tableStyles.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notesMaster" Target="notesMasters/notesMaster1.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handoutMaster" Target="handoutMasters/handoutMaster1.xml"/><Relationship Id="rId118" Type="http://schemas.microsoft.com/office/2016/11/relationships/changesInfo" Target="changesInfos/changesInfo1.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presProps" Target="presProps.xml"/><Relationship Id="rId119" Type="http://schemas.microsoft.com/office/2015/10/relationships/revisionInfo" Target="revisionInfo.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microsoft.com/office/2018/10/relationships/authors" Target="authors.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viewProps" Target="viewProps.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Susans" userId="4da5c4f3-9bda-4b43-a02a-af3285e542de" providerId="ADAL" clId="{8EF939F3-C859-441D-9356-7F16E9FAE9EC}"/>
    <pc:docChg chg="undo custSel modSld">
      <pc:chgData name="Nicola Susans" userId="4da5c4f3-9bda-4b43-a02a-af3285e542de" providerId="ADAL" clId="{8EF939F3-C859-441D-9356-7F16E9FAE9EC}" dt="2025-07-02T15:37:51.951" v="39" actId="20577"/>
      <pc:docMkLst>
        <pc:docMk/>
      </pc:docMkLst>
      <pc:sldChg chg="modSp mod">
        <pc:chgData name="Nicola Susans" userId="4da5c4f3-9bda-4b43-a02a-af3285e542de" providerId="ADAL" clId="{8EF939F3-C859-441D-9356-7F16E9FAE9EC}" dt="2025-07-02T15:01:34.925" v="0" actId="1076"/>
        <pc:sldMkLst>
          <pc:docMk/>
          <pc:sldMk cId="57814098" sldId="338"/>
        </pc:sldMkLst>
        <pc:spChg chg="mod">
          <ac:chgData name="Nicola Susans" userId="4da5c4f3-9bda-4b43-a02a-af3285e542de" providerId="ADAL" clId="{8EF939F3-C859-441D-9356-7F16E9FAE9EC}" dt="2025-07-02T15:01:34.925" v="0" actId="1076"/>
          <ac:spMkLst>
            <pc:docMk/>
            <pc:sldMk cId="57814098" sldId="338"/>
            <ac:spMk id="2" creationId="{4A79A438-0FDA-80A6-BEF7-C72A7F0396BD}"/>
          </ac:spMkLst>
        </pc:spChg>
      </pc:sldChg>
      <pc:sldChg chg="modSp mod">
        <pc:chgData name="Nicola Susans" userId="4da5c4f3-9bda-4b43-a02a-af3285e542de" providerId="ADAL" clId="{8EF939F3-C859-441D-9356-7F16E9FAE9EC}" dt="2025-07-02T15:04:27.634" v="3" actId="20577"/>
        <pc:sldMkLst>
          <pc:docMk/>
          <pc:sldMk cId="3522487012" sldId="391"/>
        </pc:sldMkLst>
        <pc:spChg chg="mod">
          <ac:chgData name="Nicola Susans" userId="4da5c4f3-9bda-4b43-a02a-af3285e542de" providerId="ADAL" clId="{8EF939F3-C859-441D-9356-7F16E9FAE9EC}" dt="2025-07-02T15:04:27.634" v="3" actId="20577"/>
          <ac:spMkLst>
            <pc:docMk/>
            <pc:sldMk cId="3522487012" sldId="391"/>
            <ac:spMk id="3" creationId="{BCC999B2-796F-149B-B784-F6D1D3C0CE81}"/>
          </ac:spMkLst>
        </pc:spChg>
      </pc:sldChg>
      <pc:sldChg chg="modSp mod">
        <pc:chgData name="Nicola Susans" userId="4da5c4f3-9bda-4b43-a02a-af3285e542de" providerId="ADAL" clId="{8EF939F3-C859-441D-9356-7F16E9FAE9EC}" dt="2025-07-02T15:37:51.951" v="39" actId="20577"/>
        <pc:sldMkLst>
          <pc:docMk/>
          <pc:sldMk cId="2471565630" sldId="424"/>
        </pc:sldMkLst>
        <pc:spChg chg="mod">
          <ac:chgData name="Nicola Susans" userId="4da5c4f3-9bda-4b43-a02a-af3285e542de" providerId="ADAL" clId="{8EF939F3-C859-441D-9356-7F16E9FAE9EC}" dt="2025-07-02T15:37:51.951" v="39" actId="20577"/>
          <ac:spMkLst>
            <pc:docMk/>
            <pc:sldMk cId="2471565630" sldId="424"/>
            <ac:spMk id="4" creationId="{BA5BB377-D631-9997-B3BA-904A974A04E2}"/>
          </ac:spMkLst>
        </pc:spChg>
      </pc:sldChg>
      <pc:sldChg chg="modSp mod">
        <pc:chgData name="Nicola Susans" userId="4da5c4f3-9bda-4b43-a02a-af3285e542de" providerId="ADAL" clId="{8EF939F3-C859-441D-9356-7F16E9FAE9EC}" dt="2025-07-02T15:37:39.143" v="35" actId="20577"/>
        <pc:sldMkLst>
          <pc:docMk/>
          <pc:sldMk cId="217248054" sldId="425"/>
        </pc:sldMkLst>
        <pc:spChg chg="mod">
          <ac:chgData name="Nicola Susans" userId="4da5c4f3-9bda-4b43-a02a-af3285e542de" providerId="ADAL" clId="{8EF939F3-C859-441D-9356-7F16E9FAE9EC}" dt="2025-07-02T15:37:39.143" v="35" actId="20577"/>
          <ac:spMkLst>
            <pc:docMk/>
            <pc:sldMk cId="217248054" sldId="425"/>
            <ac:spMk id="4" creationId="{49F6B853-D362-C02E-5F46-AE312AADA09E}"/>
          </ac:spMkLst>
        </pc:spChg>
      </pc:sldChg>
      <pc:sldChg chg="modSp mod">
        <pc:chgData name="Nicola Susans" userId="4da5c4f3-9bda-4b43-a02a-af3285e542de" providerId="ADAL" clId="{8EF939F3-C859-441D-9356-7F16E9FAE9EC}" dt="2025-07-02T15:37:47.661" v="37" actId="20577"/>
        <pc:sldMkLst>
          <pc:docMk/>
          <pc:sldMk cId="1205751365" sldId="426"/>
        </pc:sldMkLst>
        <pc:spChg chg="mod">
          <ac:chgData name="Nicola Susans" userId="4da5c4f3-9bda-4b43-a02a-af3285e542de" providerId="ADAL" clId="{8EF939F3-C859-441D-9356-7F16E9FAE9EC}" dt="2025-07-02T15:37:47.661" v="37" actId="20577"/>
          <ac:spMkLst>
            <pc:docMk/>
            <pc:sldMk cId="1205751365" sldId="426"/>
            <ac:spMk id="4" creationId="{4ABE574F-BBC0-DD32-3529-E8A98883A7DD}"/>
          </ac:spMkLst>
        </pc:spChg>
      </pc:sldChg>
      <pc:sldChg chg="modSp mod">
        <pc:chgData name="Nicola Susans" userId="4da5c4f3-9bda-4b43-a02a-af3285e542de" providerId="ADAL" clId="{8EF939F3-C859-441D-9356-7F16E9FAE9EC}" dt="2025-07-02T15:16:12.862" v="33" actId="313"/>
        <pc:sldMkLst>
          <pc:docMk/>
          <pc:sldMk cId="2032900117" sldId="434"/>
        </pc:sldMkLst>
        <pc:spChg chg="mod">
          <ac:chgData name="Nicola Susans" userId="4da5c4f3-9bda-4b43-a02a-af3285e542de" providerId="ADAL" clId="{8EF939F3-C859-441D-9356-7F16E9FAE9EC}" dt="2025-07-02T15:16:12.862" v="33" actId="313"/>
          <ac:spMkLst>
            <pc:docMk/>
            <pc:sldMk cId="2032900117" sldId="434"/>
            <ac:spMk id="3" creationId="{B2A461EB-B809-509B-9DA6-52872733CC22}"/>
          </ac:spMkLst>
        </pc:spChg>
      </pc:sldChg>
      <pc:sldChg chg="modSp mod">
        <pc:chgData name="Nicola Susans" userId="4da5c4f3-9bda-4b43-a02a-af3285e542de" providerId="ADAL" clId="{8EF939F3-C859-441D-9356-7F16E9FAE9EC}" dt="2025-07-02T15:11:43.564" v="7" actId="313"/>
        <pc:sldMkLst>
          <pc:docMk/>
          <pc:sldMk cId="3109467856" sldId="438"/>
        </pc:sldMkLst>
        <pc:spChg chg="mod">
          <ac:chgData name="Nicola Susans" userId="4da5c4f3-9bda-4b43-a02a-af3285e542de" providerId="ADAL" clId="{8EF939F3-C859-441D-9356-7F16E9FAE9EC}" dt="2025-07-02T15:11:43.564" v="7" actId="313"/>
          <ac:spMkLst>
            <pc:docMk/>
            <pc:sldMk cId="3109467856" sldId="438"/>
            <ac:spMk id="4" creationId="{78B49D41-26DA-5158-5426-C606341CE710}"/>
          </ac:spMkLst>
        </pc:spChg>
      </pc:sldChg>
      <pc:sldChg chg="modSp mod">
        <pc:chgData name="Nicola Susans" userId="4da5c4f3-9bda-4b43-a02a-af3285e542de" providerId="ADAL" clId="{8EF939F3-C859-441D-9356-7F16E9FAE9EC}" dt="2025-07-02T15:13:07.243" v="12" actId="948"/>
        <pc:sldMkLst>
          <pc:docMk/>
          <pc:sldMk cId="511861044" sldId="450"/>
        </pc:sldMkLst>
        <pc:spChg chg="mod">
          <ac:chgData name="Nicola Susans" userId="4da5c4f3-9bda-4b43-a02a-af3285e542de" providerId="ADAL" clId="{8EF939F3-C859-441D-9356-7F16E9FAE9EC}" dt="2025-07-02T15:13:02.146" v="11" actId="948"/>
          <ac:spMkLst>
            <pc:docMk/>
            <pc:sldMk cId="511861044" sldId="450"/>
            <ac:spMk id="6" creationId="{58299366-CFBF-0554-8F49-35277D6DAB9A}"/>
          </ac:spMkLst>
        </pc:spChg>
        <pc:spChg chg="mod">
          <ac:chgData name="Nicola Susans" userId="4da5c4f3-9bda-4b43-a02a-af3285e542de" providerId="ADAL" clId="{8EF939F3-C859-441D-9356-7F16E9FAE9EC}" dt="2025-07-02T15:12:56.379" v="10" actId="948"/>
          <ac:spMkLst>
            <pc:docMk/>
            <pc:sldMk cId="511861044" sldId="450"/>
            <ac:spMk id="7" creationId="{B3214887-70D6-0A82-8735-1CD67F771E73}"/>
          </ac:spMkLst>
        </pc:spChg>
        <pc:spChg chg="mod">
          <ac:chgData name="Nicola Susans" userId="4da5c4f3-9bda-4b43-a02a-af3285e542de" providerId="ADAL" clId="{8EF939F3-C859-441D-9356-7F16E9FAE9EC}" dt="2025-07-02T15:13:07.243" v="12" actId="948"/>
          <ac:spMkLst>
            <pc:docMk/>
            <pc:sldMk cId="511861044" sldId="450"/>
            <ac:spMk id="8" creationId="{13446A96-F991-A82B-350F-99C06EA58826}"/>
          </ac:spMkLst>
        </pc:spChg>
      </pc:sldChg>
      <pc:sldChg chg="modSp mod">
        <pc:chgData name="Nicola Susans" userId="4da5c4f3-9bda-4b43-a02a-af3285e542de" providerId="ADAL" clId="{8EF939F3-C859-441D-9356-7F16E9FAE9EC}" dt="2025-07-02T15:13:19.426" v="13" actId="1076"/>
        <pc:sldMkLst>
          <pc:docMk/>
          <pc:sldMk cId="3222389386" sldId="451"/>
        </pc:sldMkLst>
        <pc:spChg chg="mod">
          <ac:chgData name="Nicola Susans" userId="4da5c4f3-9bda-4b43-a02a-af3285e542de" providerId="ADAL" clId="{8EF939F3-C859-441D-9356-7F16E9FAE9EC}" dt="2025-07-02T15:13:19.426" v="13" actId="1076"/>
          <ac:spMkLst>
            <pc:docMk/>
            <pc:sldMk cId="3222389386" sldId="451"/>
            <ac:spMk id="3" creationId="{A6B0697F-5E1A-2B6C-A46F-B97313B61711}"/>
          </ac:spMkLst>
        </pc:spChg>
      </pc:sldChg>
      <pc:sldChg chg="modSp mod">
        <pc:chgData name="Nicola Susans" userId="4da5c4f3-9bda-4b43-a02a-af3285e542de" providerId="ADAL" clId="{8EF939F3-C859-441D-9356-7F16E9FAE9EC}" dt="2025-07-02T15:13:55.070" v="16" actId="1076"/>
        <pc:sldMkLst>
          <pc:docMk/>
          <pc:sldMk cId="2657384863" sldId="458"/>
        </pc:sldMkLst>
        <pc:spChg chg="mod">
          <ac:chgData name="Nicola Susans" userId="4da5c4f3-9bda-4b43-a02a-af3285e542de" providerId="ADAL" clId="{8EF939F3-C859-441D-9356-7F16E9FAE9EC}" dt="2025-07-02T15:13:55.070" v="16" actId="1076"/>
          <ac:spMkLst>
            <pc:docMk/>
            <pc:sldMk cId="2657384863" sldId="458"/>
            <ac:spMk id="3" creationId="{0CDDFBE3-8BBA-937D-CA9B-0449E885081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B82452-3B3D-4B10-B5B2-216C3ED6E0C1}" type="datetimeFigureOut">
              <a:rPr lang="en-GB" smtClean="0"/>
              <a:pPr/>
              <a:t>02/07/2025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11B1AA-12AD-4BCD-8A84-BE258AB1E1EB}" type="slidenum">
              <a:rPr lang="en-GB" smtClean="0"/>
              <a:pPr/>
              <a:t>‹#›</a:t>
            </a:fld>
            <a:endParaRPr lang="en-GB"/>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3A1484-528B-4725-8337-7ACDB6138B8F}" type="datetimeFigureOut">
              <a:rPr lang="en-GB" smtClean="0"/>
              <a:pPr/>
              <a:t>02/07/2025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20340D-206C-4C41-A35B-4D72CE2F2B89}" type="slidenum">
              <a:rPr lang="en-GB" smtClean="0"/>
              <a:pPr/>
              <a:t>‹#›</a:t>
            </a:fld>
            <a:endParaRPr lang="en-GB"/>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11</a:t>
            </a:fld>
            <a:endParaRPr lang="en-GB"/>
          </a:p>
        </p:txBody>
      </p:sp>
    </p:spTree>
    <p:extLst>
      <p:ext uri="{BB962C8B-B14F-4D97-AF65-F5344CB8AC3E}">
        <p14:creationId xmlns:p14="http://schemas.microsoft.com/office/powerpoint/2010/main" val="11607339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4E471-3615-5224-8BEC-39D778C127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5CD064-8653-50DF-C422-19470F81F6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E46F22-4018-3F18-BA82-34EEFAD318D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4F2AB47-8814-28AA-D06C-102D1F56B063}"/>
              </a:ext>
            </a:extLst>
          </p:cNvPr>
          <p:cNvSpPr>
            <a:spLocks noGrp="1"/>
          </p:cNvSpPr>
          <p:nvPr>
            <p:ph type="sldNum" sz="quarter" idx="5"/>
          </p:nvPr>
        </p:nvSpPr>
        <p:spPr/>
        <p:txBody>
          <a:bodyPr/>
          <a:lstStyle/>
          <a:p>
            <a:fld id="{9920340D-206C-4C41-A35B-4D72CE2F2B89}" type="slidenum">
              <a:rPr lang="en-GB" smtClean="0"/>
              <a:t>12</a:t>
            </a:fld>
            <a:endParaRPr lang="en-GB"/>
          </a:p>
        </p:txBody>
      </p:sp>
    </p:spTree>
    <p:extLst>
      <p:ext uri="{BB962C8B-B14F-4D97-AF65-F5344CB8AC3E}">
        <p14:creationId xmlns:p14="http://schemas.microsoft.com/office/powerpoint/2010/main" val="18930163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E3661-A9C4-E7AE-5699-BD143C6EA0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4734E1-EE48-6F20-0D00-A6722DE9FD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BE3A80-ABFF-B804-94D5-278CDD82F16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543BC54-8BF3-8322-6198-66C046EDCBF3}"/>
              </a:ext>
            </a:extLst>
          </p:cNvPr>
          <p:cNvSpPr>
            <a:spLocks noGrp="1"/>
          </p:cNvSpPr>
          <p:nvPr>
            <p:ph type="sldNum" sz="quarter" idx="5"/>
          </p:nvPr>
        </p:nvSpPr>
        <p:spPr/>
        <p:txBody>
          <a:bodyPr/>
          <a:lstStyle/>
          <a:p>
            <a:fld id="{9920340D-206C-4C41-A35B-4D72CE2F2B89}" type="slidenum">
              <a:rPr lang="en-GB" smtClean="0"/>
              <a:t>13</a:t>
            </a:fld>
            <a:endParaRPr lang="en-GB"/>
          </a:p>
        </p:txBody>
      </p:sp>
    </p:spTree>
    <p:extLst>
      <p:ext uri="{BB962C8B-B14F-4D97-AF65-F5344CB8AC3E}">
        <p14:creationId xmlns:p14="http://schemas.microsoft.com/office/powerpoint/2010/main" val="15448613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Use a digital platform such as </a:t>
            </a:r>
            <a:r>
              <a:rPr lang="en-US" dirty="0" err="1">
                <a:ea typeface="Calibri"/>
                <a:cs typeface="Calibri"/>
              </a:rPr>
              <a:t>Mentimeter</a:t>
            </a:r>
            <a:r>
              <a:rPr lang="en-US" dirty="0">
                <a:ea typeface="Calibri"/>
                <a:cs typeface="Calibri"/>
              </a:rPr>
              <a:t>/Live Wall/Teams or flipchart paper here for learners to share their examples of behaviourist theory. </a:t>
            </a:r>
          </a:p>
        </p:txBody>
      </p:sp>
      <p:sp>
        <p:nvSpPr>
          <p:cNvPr id="4" name="Slide Number Placeholder 3"/>
          <p:cNvSpPr>
            <a:spLocks noGrp="1"/>
          </p:cNvSpPr>
          <p:nvPr>
            <p:ph type="sldNum" sz="quarter" idx="5"/>
          </p:nvPr>
        </p:nvSpPr>
        <p:spPr/>
        <p:txBody>
          <a:bodyPr/>
          <a:lstStyle/>
          <a:p>
            <a:fld id="{9920340D-206C-4C41-A35B-4D72CE2F2B89}" type="slidenum">
              <a:rPr lang="en-GB" smtClean="0"/>
              <a:pPr/>
              <a:t>14</a:t>
            </a:fld>
            <a:endParaRPr lang="en-GB"/>
          </a:p>
        </p:txBody>
      </p:sp>
    </p:spTree>
    <p:extLst>
      <p:ext uri="{BB962C8B-B14F-4D97-AF65-F5344CB8AC3E}">
        <p14:creationId xmlns:p14="http://schemas.microsoft.com/office/powerpoint/2010/main" val="37548794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08F2E-8492-234E-410F-D5016D0565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A8E496-1854-CD22-8A33-212B8DB719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56854C-6727-078D-83B9-123F57ACD0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86CC59B-B736-78CF-D6D8-CF7FC9BECB32}"/>
              </a:ext>
            </a:extLst>
          </p:cNvPr>
          <p:cNvSpPr>
            <a:spLocks noGrp="1"/>
          </p:cNvSpPr>
          <p:nvPr>
            <p:ph type="sldNum" sz="quarter" idx="5"/>
          </p:nvPr>
        </p:nvSpPr>
        <p:spPr/>
        <p:txBody>
          <a:bodyPr/>
          <a:lstStyle/>
          <a:p>
            <a:fld id="{9920340D-206C-4C41-A35B-4D72CE2F2B89}" type="slidenum">
              <a:rPr lang="en-GB" smtClean="0"/>
              <a:t>15</a:t>
            </a:fld>
            <a:endParaRPr lang="en-GB"/>
          </a:p>
        </p:txBody>
      </p:sp>
    </p:spTree>
    <p:extLst>
      <p:ext uri="{BB962C8B-B14F-4D97-AF65-F5344CB8AC3E}">
        <p14:creationId xmlns:p14="http://schemas.microsoft.com/office/powerpoint/2010/main" val="14822115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36B30A-C719-9A2A-F996-450E02A00D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F086C9-4CEA-5658-1935-EFC1B1B827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8FFAE1-36F4-73D1-0850-DCEB3A84B84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7225B53-3725-3183-267B-97374C4A5FDA}"/>
              </a:ext>
            </a:extLst>
          </p:cNvPr>
          <p:cNvSpPr>
            <a:spLocks noGrp="1"/>
          </p:cNvSpPr>
          <p:nvPr>
            <p:ph type="sldNum" sz="quarter" idx="5"/>
          </p:nvPr>
        </p:nvSpPr>
        <p:spPr/>
        <p:txBody>
          <a:bodyPr/>
          <a:lstStyle/>
          <a:p>
            <a:fld id="{9920340D-206C-4C41-A35B-4D72CE2F2B89}" type="slidenum">
              <a:rPr lang="en-GB" smtClean="0"/>
              <a:t>16</a:t>
            </a:fld>
            <a:endParaRPr lang="en-GB"/>
          </a:p>
        </p:txBody>
      </p:sp>
    </p:spTree>
    <p:extLst>
      <p:ext uri="{BB962C8B-B14F-4D97-AF65-F5344CB8AC3E}">
        <p14:creationId xmlns:p14="http://schemas.microsoft.com/office/powerpoint/2010/main" val="2583042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65045-7836-2660-CD0A-CA0DFD659D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E1FFAE-AADA-4887-340E-548F7C1C98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19E551-A900-5D9C-4674-1C627B94D0C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343DABE-3A04-5BEC-0528-191D478EB33F}"/>
              </a:ext>
            </a:extLst>
          </p:cNvPr>
          <p:cNvSpPr>
            <a:spLocks noGrp="1"/>
          </p:cNvSpPr>
          <p:nvPr>
            <p:ph type="sldNum" sz="quarter" idx="5"/>
          </p:nvPr>
        </p:nvSpPr>
        <p:spPr/>
        <p:txBody>
          <a:bodyPr/>
          <a:lstStyle/>
          <a:p>
            <a:fld id="{9920340D-206C-4C41-A35B-4D72CE2F2B89}" type="slidenum">
              <a:rPr lang="en-GB" smtClean="0"/>
              <a:t>17</a:t>
            </a:fld>
            <a:endParaRPr lang="en-GB"/>
          </a:p>
        </p:txBody>
      </p:sp>
    </p:spTree>
    <p:extLst>
      <p:ext uri="{BB962C8B-B14F-4D97-AF65-F5344CB8AC3E}">
        <p14:creationId xmlns:p14="http://schemas.microsoft.com/office/powerpoint/2010/main" val="13501019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18</a:t>
            </a:fld>
            <a:endParaRPr lang="en-GB"/>
          </a:p>
        </p:txBody>
      </p:sp>
    </p:spTree>
    <p:extLst>
      <p:ext uri="{BB962C8B-B14F-4D97-AF65-F5344CB8AC3E}">
        <p14:creationId xmlns:p14="http://schemas.microsoft.com/office/powerpoint/2010/main" val="40343362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32</a:t>
            </a:fld>
            <a:endParaRPr lang="en-GB"/>
          </a:p>
        </p:txBody>
      </p:sp>
    </p:spTree>
    <p:extLst>
      <p:ext uri="{BB962C8B-B14F-4D97-AF65-F5344CB8AC3E}">
        <p14:creationId xmlns:p14="http://schemas.microsoft.com/office/powerpoint/2010/main" val="24895294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33</a:t>
            </a:fld>
            <a:endParaRPr lang="en-GB"/>
          </a:p>
        </p:txBody>
      </p:sp>
    </p:spTree>
    <p:extLst>
      <p:ext uri="{BB962C8B-B14F-4D97-AF65-F5344CB8AC3E}">
        <p14:creationId xmlns:p14="http://schemas.microsoft.com/office/powerpoint/2010/main" val="2307285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2</a:t>
            </a:fld>
            <a:endParaRPr lang="en-GB"/>
          </a:p>
        </p:txBody>
      </p:sp>
    </p:spTree>
    <p:extLst>
      <p:ext uri="{BB962C8B-B14F-4D97-AF65-F5344CB8AC3E}">
        <p14:creationId xmlns:p14="http://schemas.microsoft.com/office/powerpoint/2010/main" val="935955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solidFill>
                  <a:srgbClr val="000000"/>
                </a:solidFill>
                <a:latin typeface="+mj-lt"/>
              </a:rPr>
              <a:t>These</a:t>
            </a:r>
            <a:r>
              <a:rPr lang="en-GB" b="0" i="0" dirty="0">
                <a:solidFill>
                  <a:srgbClr val="000000"/>
                </a:solidFill>
                <a:effectLst/>
                <a:latin typeface="+mj-lt"/>
              </a:rPr>
              <a:t> </a:t>
            </a:r>
            <a:r>
              <a:rPr lang="en-GB" b="0" dirty="0">
                <a:solidFill>
                  <a:srgbClr val="000000"/>
                </a:solidFill>
                <a:latin typeface="+mj-lt"/>
              </a:rPr>
              <a:t>choices </a:t>
            </a:r>
            <a:r>
              <a:rPr lang="en-GB" b="0" i="0" dirty="0">
                <a:solidFill>
                  <a:srgbClr val="000000"/>
                </a:solidFill>
                <a:effectLst/>
                <a:latin typeface="+mj-lt"/>
              </a:rPr>
              <a:t>can be influenced by wider factors and are more complex than behaviourists idea of learning through stimuli and response. </a:t>
            </a:r>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39</a:t>
            </a:fld>
            <a:endParaRPr lang="en-GB"/>
          </a:p>
        </p:txBody>
      </p:sp>
    </p:spTree>
    <p:extLst>
      <p:ext uri="{BB962C8B-B14F-4D97-AF65-F5344CB8AC3E}">
        <p14:creationId xmlns:p14="http://schemas.microsoft.com/office/powerpoint/2010/main" val="22850380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45</a:t>
            </a:fld>
            <a:endParaRPr lang="en-GB"/>
          </a:p>
        </p:txBody>
      </p:sp>
    </p:spTree>
    <p:extLst>
      <p:ext uri="{BB962C8B-B14F-4D97-AF65-F5344CB8AC3E}">
        <p14:creationId xmlns:p14="http://schemas.microsoft.com/office/powerpoint/2010/main" val="32876910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t>46</a:t>
            </a:fld>
            <a:endParaRPr lang="en-GB"/>
          </a:p>
        </p:txBody>
      </p:sp>
    </p:spTree>
    <p:extLst>
      <p:ext uri="{BB962C8B-B14F-4D97-AF65-F5344CB8AC3E}">
        <p14:creationId xmlns:p14="http://schemas.microsoft.com/office/powerpoint/2010/main" val="3731227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0C1FB-4957-F915-90BF-2137477AFE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D22946-24A4-BD3F-4F34-A512C5097E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A66609-824F-99B4-A99E-DC18CE074B13}"/>
              </a:ext>
            </a:extLst>
          </p:cNvPr>
          <p:cNvSpPr>
            <a:spLocks noGrp="1"/>
          </p:cNvSpPr>
          <p:nvPr>
            <p:ph type="body" idx="1"/>
          </p:nvPr>
        </p:nvSpPr>
        <p:spPr/>
        <p:txBody>
          <a:bodyPr/>
          <a:lstStyle/>
          <a:p>
            <a:r>
              <a:rPr lang="en-US" dirty="0">
                <a:ea typeface="Calibri"/>
                <a:cs typeface="Calibri"/>
              </a:rPr>
              <a:t>Use a digital platform such as </a:t>
            </a:r>
            <a:r>
              <a:rPr lang="en-US" dirty="0" err="1">
                <a:ea typeface="Calibri"/>
                <a:cs typeface="Calibri"/>
              </a:rPr>
              <a:t>Mentimeter</a:t>
            </a:r>
            <a:r>
              <a:rPr lang="en-US" dirty="0">
                <a:ea typeface="Calibri"/>
                <a:cs typeface="Calibri"/>
              </a:rPr>
              <a:t>/live wall/Teams or flipchart paper here for learners to share their examples of behaviourist theory </a:t>
            </a:r>
          </a:p>
        </p:txBody>
      </p:sp>
      <p:sp>
        <p:nvSpPr>
          <p:cNvPr id="4" name="Slide Number Placeholder 3">
            <a:extLst>
              <a:ext uri="{FF2B5EF4-FFF2-40B4-BE49-F238E27FC236}">
                <a16:creationId xmlns:a16="http://schemas.microsoft.com/office/drawing/2014/main" id="{9356B1C3-A650-3CCA-9334-77495D231BF7}"/>
              </a:ext>
            </a:extLst>
          </p:cNvPr>
          <p:cNvSpPr>
            <a:spLocks noGrp="1"/>
          </p:cNvSpPr>
          <p:nvPr>
            <p:ph type="sldNum" sz="quarter" idx="5"/>
          </p:nvPr>
        </p:nvSpPr>
        <p:spPr/>
        <p:txBody>
          <a:bodyPr/>
          <a:lstStyle/>
          <a:p>
            <a:fld id="{9920340D-206C-4C41-A35B-4D72CE2F2B89}" type="slidenum">
              <a:rPr lang="en-GB" smtClean="0"/>
              <a:pPr/>
              <a:t>48</a:t>
            </a:fld>
            <a:endParaRPr lang="en-GB"/>
          </a:p>
        </p:txBody>
      </p:sp>
    </p:spTree>
    <p:extLst>
      <p:ext uri="{BB962C8B-B14F-4D97-AF65-F5344CB8AC3E}">
        <p14:creationId xmlns:p14="http://schemas.microsoft.com/office/powerpoint/2010/main" val="27759710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52</a:t>
            </a:fld>
            <a:endParaRPr lang="en-GB"/>
          </a:p>
        </p:txBody>
      </p:sp>
    </p:spTree>
    <p:extLst>
      <p:ext uri="{BB962C8B-B14F-4D97-AF65-F5344CB8AC3E}">
        <p14:creationId xmlns:p14="http://schemas.microsoft.com/office/powerpoint/2010/main" val="18128501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59</a:t>
            </a:fld>
            <a:endParaRPr lang="en-GB"/>
          </a:p>
        </p:txBody>
      </p:sp>
    </p:spTree>
    <p:extLst>
      <p:ext uri="{BB962C8B-B14F-4D97-AF65-F5344CB8AC3E}">
        <p14:creationId xmlns:p14="http://schemas.microsoft.com/office/powerpoint/2010/main" val="8416516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61</a:t>
            </a:fld>
            <a:endParaRPr lang="en-GB"/>
          </a:p>
        </p:txBody>
      </p:sp>
    </p:spTree>
    <p:extLst>
      <p:ext uri="{BB962C8B-B14F-4D97-AF65-F5344CB8AC3E}">
        <p14:creationId xmlns:p14="http://schemas.microsoft.com/office/powerpoint/2010/main" val="17910515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7858B-0178-3AD1-9143-933B47DBBB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F16798-2D3F-1B41-110F-DF3BDEC151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2B385D-5114-B32C-7F5E-39579080750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6E8DB49-4884-F3AD-AD38-7F2C059B98C8}"/>
              </a:ext>
            </a:extLst>
          </p:cNvPr>
          <p:cNvSpPr>
            <a:spLocks noGrp="1"/>
          </p:cNvSpPr>
          <p:nvPr>
            <p:ph type="sldNum" sz="quarter" idx="5"/>
          </p:nvPr>
        </p:nvSpPr>
        <p:spPr/>
        <p:txBody>
          <a:bodyPr/>
          <a:lstStyle/>
          <a:p>
            <a:fld id="{9920340D-206C-4C41-A35B-4D72CE2F2B89}" type="slidenum">
              <a:rPr lang="en-GB" smtClean="0"/>
              <a:t>62</a:t>
            </a:fld>
            <a:endParaRPr lang="en-GB"/>
          </a:p>
        </p:txBody>
      </p:sp>
    </p:spTree>
    <p:extLst>
      <p:ext uri="{BB962C8B-B14F-4D97-AF65-F5344CB8AC3E}">
        <p14:creationId xmlns:p14="http://schemas.microsoft.com/office/powerpoint/2010/main" val="17146190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Learners should identify facts, opinions and information that cannot be evidenced</a:t>
            </a:r>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63</a:t>
            </a:fld>
            <a:endParaRPr lang="en-GB"/>
          </a:p>
        </p:txBody>
      </p:sp>
    </p:spTree>
    <p:extLst>
      <p:ext uri="{BB962C8B-B14F-4D97-AF65-F5344CB8AC3E}">
        <p14:creationId xmlns:p14="http://schemas.microsoft.com/office/powerpoint/2010/main" val="23912727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72</a:t>
            </a:fld>
            <a:endParaRPr lang="en-GB"/>
          </a:p>
        </p:txBody>
      </p:sp>
    </p:spTree>
    <p:extLst>
      <p:ext uri="{BB962C8B-B14F-4D97-AF65-F5344CB8AC3E}">
        <p14:creationId xmlns:p14="http://schemas.microsoft.com/office/powerpoint/2010/main" val="2464287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3</a:t>
            </a:fld>
            <a:endParaRPr lang="en-GB"/>
          </a:p>
        </p:txBody>
      </p:sp>
    </p:spTree>
    <p:extLst>
      <p:ext uri="{BB962C8B-B14F-4D97-AF65-F5344CB8AC3E}">
        <p14:creationId xmlns:p14="http://schemas.microsoft.com/office/powerpoint/2010/main" val="9415772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73</a:t>
            </a:fld>
            <a:endParaRPr lang="en-GB"/>
          </a:p>
        </p:txBody>
      </p:sp>
    </p:spTree>
    <p:extLst>
      <p:ext uri="{BB962C8B-B14F-4D97-AF65-F5344CB8AC3E}">
        <p14:creationId xmlns:p14="http://schemas.microsoft.com/office/powerpoint/2010/main" val="32594954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Mode</a:t>
            </a:r>
            <a:r>
              <a:rPr lang="en-US" altLang="en-US" dirty="0">
                <a:latin typeface="Arial" panose="020B0604020202020204" pitchFamily="34" charset="0"/>
                <a:cs typeface="Arial" panose="020B0604020202020204" pitchFamily="34" charset="0"/>
              </a:rPr>
              <a:t>l</a:t>
            </a:r>
            <a:r>
              <a:rPr kumimoji="0" lang="en-US" altLang="en-US" b="1" i="0" u="none" strike="noStrike" cap="none" normalizeH="0" baseline="0" dirty="0">
                <a:ln>
                  <a:noFill/>
                </a:ln>
                <a:effectLst/>
                <a:latin typeface="Arial" panose="020B0604020202020204" pitchFamily="34" charset="0"/>
                <a:cs typeface="Arial" panose="020B0604020202020204" pitchFamily="34" charset="0"/>
              </a:rPr>
              <a:t>ling</a:t>
            </a: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Description</a:t>
            </a:r>
            <a:r>
              <a:rPr kumimoji="0" lang="en-US" altLang="en-US" b="0" i="0" u="none" strike="noStrike" cap="none" normalizeH="0" baseline="0" dirty="0">
                <a:ln>
                  <a:noFill/>
                </a:ln>
                <a:effectLst/>
                <a:latin typeface="Arial" panose="020B0604020202020204" pitchFamily="34" charset="0"/>
                <a:cs typeface="Arial" panose="020B0604020202020204" pitchFamily="34" charset="0"/>
              </a:rPr>
              <a:t>: Show children how to do a task step by step. </a:t>
            </a: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Example</a:t>
            </a:r>
            <a:r>
              <a:rPr kumimoji="0" lang="en-US" altLang="en-US" b="0" i="0" u="none" strike="noStrike" cap="none" normalizeH="0" baseline="0" dirty="0">
                <a:ln>
                  <a:noFill/>
                </a:ln>
                <a:effectLst/>
                <a:latin typeface="Arial" panose="020B0604020202020204" pitchFamily="34" charset="0"/>
                <a:cs typeface="Arial" panose="020B0604020202020204" pitchFamily="34" charset="0"/>
              </a:rPr>
              <a:t>: The teacher demonstrates how to draw a simple picture, explaining each step as they go. </a:t>
            </a:r>
            <a:endParaRPr kumimoji="0" lang="en-US" altLang="en-US" b="1" i="0" u="none" strike="noStrike" cap="none" normalizeH="0" baseline="0" dirty="0">
              <a:ln>
                <a:noFill/>
              </a:ln>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Guided practice</a:t>
            </a: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Description</a:t>
            </a:r>
            <a:r>
              <a:rPr kumimoji="0" lang="en-US" altLang="en-US" b="0" i="0" u="none" strike="noStrike" cap="none" normalizeH="0" baseline="0" dirty="0">
                <a:ln>
                  <a:noFill/>
                </a:ln>
                <a:effectLst/>
                <a:latin typeface="Arial" panose="020B0604020202020204" pitchFamily="34" charset="0"/>
                <a:cs typeface="Arial" panose="020B0604020202020204" pitchFamily="34" charset="0"/>
              </a:rPr>
              <a:t>: The teacher does activities together with the children, offering help as needed. </a:t>
            </a: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Example</a:t>
            </a:r>
            <a:r>
              <a:rPr kumimoji="0" lang="en-US" altLang="en-US" b="0" i="0" u="none" strike="noStrike" cap="none" normalizeH="0" baseline="0" dirty="0">
                <a:ln>
                  <a:noFill/>
                </a:ln>
                <a:effectLst/>
                <a:latin typeface="Arial" panose="020B0604020202020204" pitchFamily="34" charset="0"/>
                <a:cs typeface="Arial" panose="020B0604020202020204" pitchFamily="34" charset="0"/>
              </a:rPr>
              <a:t>: The teacher and children work together to solve a simple puzzle, with the teacher guiding the children through each piece.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Visual aids</a:t>
            </a: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Description</a:t>
            </a:r>
            <a:r>
              <a:rPr kumimoji="0" lang="en-US" altLang="en-US" b="0" i="0" u="none" strike="noStrike" cap="none" normalizeH="0" baseline="0" dirty="0">
                <a:ln>
                  <a:noFill/>
                </a:ln>
                <a:effectLst/>
                <a:latin typeface="Arial" panose="020B0604020202020204" pitchFamily="34" charset="0"/>
                <a:cs typeface="Arial" panose="020B0604020202020204" pitchFamily="34" charset="0"/>
              </a:rPr>
              <a:t>: Use pictures, charts and other visuals to help children understand. </a:t>
            </a: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Example</a:t>
            </a:r>
            <a:r>
              <a:rPr kumimoji="0" lang="en-US" altLang="en-US" b="0" i="0" u="none" strike="noStrike" cap="none" normalizeH="0" baseline="0" dirty="0">
                <a:ln>
                  <a:noFill/>
                </a:ln>
                <a:effectLst/>
                <a:latin typeface="Arial" panose="020B0604020202020204" pitchFamily="34" charset="0"/>
                <a:cs typeface="Arial" panose="020B0604020202020204" pitchFamily="34" charset="0"/>
              </a:rPr>
              <a:t>: The teacher uses a picture chart to show the steps of washing hands. </a:t>
            </a:r>
            <a:endParaRPr kumimoji="0" lang="en-US" altLang="en-US" b="1" i="0" u="none" strike="noStrike" cap="none" normalizeH="0" baseline="0" dirty="0">
              <a:ln>
                <a:noFill/>
              </a:ln>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Chunking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Description</a:t>
            </a:r>
            <a:r>
              <a:rPr kumimoji="0" lang="en-US" altLang="en-US" b="0" i="0" u="none" strike="noStrike" cap="none" normalizeH="0" baseline="0" dirty="0">
                <a:ln>
                  <a:noFill/>
                </a:ln>
                <a:effectLst/>
                <a:latin typeface="Arial" panose="020B0604020202020204" pitchFamily="34" charset="0"/>
                <a:cs typeface="Arial" panose="020B0604020202020204" pitchFamily="34" charset="0"/>
              </a:rPr>
              <a:t>: Break tasks into smaller, easy-to-understand parts. </a:t>
            </a: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Example</a:t>
            </a:r>
            <a:r>
              <a:rPr kumimoji="0" lang="en-US" altLang="en-US" b="0" i="0" u="none" strike="noStrike" cap="none" normalizeH="0" baseline="0" dirty="0">
                <a:ln>
                  <a:noFill/>
                </a:ln>
                <a:effectLst/>
                <a:latin typeface="Arial" panose="020B0604020202020204" pitchFamily="34" charset="0"/>
                <a:cs typeface="Arial" panose="020B0604020202020204" pitchFamily="34" charset="0"/>
              </a:rPr>
              <a:t>: When teaching a new song, the teacher breaks it down into small sections and teaches one part at a time. </a:t>
            </a:r>
          </a:p>
          <a:p>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83</a:t>
            </a:fld>
            <a:endParaRPr lang="en-GB"/>
          </a:p>
        </p:txBody>
      </p:sp>
    </p:spTree>
    <p:extLst>
      <p:ext uri="{BB962C8B-B14F-4D97-AF65-F5344CB8AC3E}">
        <p14:creationId xmlns:p14="http://schemas.microsoft.com/office/powerpoint/2010/main" val="18482726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85</a:t>
            </a:fld>
            <a:endParaRPr lang="en-GB"/>
          </a:p>
        </p:txBody>
      </p:sp>
    </p:spTree>
    <p:extLst>
      <p:ext uri="{BB962C8B-B14F-4D97-AF65-F5344CB8AC3E}">
        <p14:creationId xmlns:p14="http://schemas.microsoft.com/office/powerpoint/2010/main" val="21377351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102</a:t>
            </a:fld>
            <a:endParaRPr lang="en-GB"/>
          </a:p>
        </p:txBody>
      </p:sp>
    </p:spTree>
    <p:extLst>
      <p:ext uri="{BB962C8B-B14F-4D97-AF65-F5344CB8AC3E}">
        <p14:creationId xmlns:p14="http://schemas.microsoft.com/office/powerpoint/2010/main" val="342539484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107</a:t>
            </a:fld>
            <a:endParaRPr lang="en-GB"/>
          </a:p>
        </p:txBody>
      </p:sp>
    </p:spTree>
    <p:extLst>
      <p:ext uri="{BB962C8B-B14F-4D97-AF65-F5344CB8AC3E}">
        <p14:creationId xmlns:p14="http://schemas.microsoft.com/office/powerpoint/2010/main" val="2941971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18CC9-0C39-410C-04C1-896218FCDB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E11A6B-1467-88E9-A0D7-639A28A1AB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6293A8-43F2-994E-F5ED-492E0377B87B}"/>
              </a:ext>
            </a:extLst>
          </p:cNvPr>
          <p:cNvSpPr>
            <a:spLocks noGrp="1"/>
          </p:cNvSpPr>
          <p:nvPr>
            <p:ph type="body" idx="1"/>
          </p:nvPr>
        </p:nvSpPr>
        <p:spPr/>
        <p:txBody>
          <a:bodyPr/>
          <a:lstStyle/>
          <a:p>
            <a:r>
              <a:rPr lang="en-GB" dirty="0"/>
              <a:t>‘Pedagogy’ is a term used to describe the approaches an educator uses to teach and deliver content as well as the environment created to support learning. It can be underpinned by different </a:t>
            </a:r>
            <a:r>
              <a:rPr lang="en-GB" b="1" dirty="0"/>
              <a:t>theories</a:t>
            </a:r>
            <a:r>
              <a:rPr lang="en-GB" b="0" dirty="0"/>
              <a:t>.</a:t>
            </a:r>
            <a:r>
              <a:rPr lang="en-GB" b="1" dirty="0"/>
              <a:t> </a:t>
            </a:r>
          </a:p>
          <a:p>
            <a:r>
              <a:rPr lang="en-GB" dirty="0"/>
              <a:t>The theories and approaches an educator uses could be based on research carried out by psychologists who have studied how children learn, a teacher's preferred approach or the context in which they teach. For example, a teacher might use a play-based approach such as role play in a supermarket to teach money concepts as play-based learning. </a:t>
            </a:r>
            <a:endParaRPr lang="en-US" dirty="0"/>
          </a:p>
        </p:txBody>
      </p:sp>
      <p:sp>
        <p:nvSpPr>
          <p:cNvPr id="4" name="Slide Number Placeholder 3">
            <a:extLst>
              <a:ext uri="{FF2B5EF4-FFF2-40B4-BE49-F238E27FC236}">
                <a16:creationId xmlns:a16="http://schemas.microsoft.com/office/drawing/2014/main" id="{301F9F95-D2B7-2DFA-70A8-BCED6598FBE6}"/>
              </a:ext>
            </a:extLst>
          </p:cNvPr>
          <p:cNvSpPr>
            <a:spLocks noGrp="1"/>
          </p:cNvSpPr>
          <p:nvPr>
            <p:ph type="sldNum" sz="quarter" idx="5"/>
          </p:nvPr>
        </p:nvSpPr>
        <p:spPr/>
        <p:txBody>
          <a:bodyPr/>
          <a:lstStyle/>
          <a:p>
            <a:fld id="{9920340D-206C-4C41-A35B-4D72CE2F2B89}" type="slidenum">
              <a:rPr lang="en-GB" smtClean="0"/>
              <a:t>4</a:t>
            </a:fld>
            <a:endParaRPr lang="en-GB"/>
          </a:p>
        </p:txBody>
      </p:sp>
    </p:spTree>
    <p:extLst>
      <p:ext uri="{BB962C8B-B14F-4D97-AF65-F5344CB8AC3E}">
        <p14:creationId xmlns:p14="http://schemas.microsoft.com/office/powerpoint/2010/main" val="3089404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E763C-7F29-D6AD-4AC6-60B714AB75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72B841-A21A-53FE-4C88-F2E115445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F6C502-E591-BE7A-46D7-E2BF9C6CC2E9}"/>
              </a:ext>
            </a:extLst>
          </p:cNvPr>
          <p:cNvSpPr>
            <a:spLocks noGrp="1"/>
          </p:cNvSpPr>
          <p:nvPr>
            <p:ph type="body" idx="1"/>
          </p:nvPr>
        </p:nvSpPr>
        <p:spPr/>
        <p:txBody>
          <a:bodyPr/>
          <a:lstStyle/>
          <a:p>
            <a:r>
              <a:rPr lang="en-GB" dirty="0"/>
              <a:t>Behaviourists believe we learn by environmental influence. Learnt behaviour is developed as a response to stimuli (any event or object that causes a response) in our environment. Behaviourists believe that adjusting the environment will cause people to react and learning is measured in observable ways. </a:t>
            </a:r>
          </a:p>
          <a:p>
            <a:r>
              <a:rPr lang="en-GB" dirty="0"/>
              <a:t>Behaviourists consider learning as something that happens to people, rather than people being an active participant in learning. </a:t>
            </a:r>
            <a:endParaRPr lang="en-US" dirty="0"/>
          </a:p>
          <a:p>
            <a:r>
              <a:rPr lang="en-GB" dirty="0"/>
              <a:t>They have carried out experiments to support their ideas and suggest we can condition children and young people to behave and learn.  </a:t>
            </a:r>
            <a:endParaRPr lang="en-US" dirty="0"/>
          </a:p>
        </p:txBody>
      </p:sp>
      <p:sp>
        <p:nvSpPr>
          <p:cNvPr id="4" name="Slide Number Placeholder 3">
            <a:extLst>
              <a:ext uri="{FF2B5EF4-FFF2-40B4-BE49-F238E27FC236}">
                <a16:creationId xmlns:a16="http://schemas.microsoft.com/office/drawing/2014/main" id="{61CA3069-B6AE-5CA2-5360-0919990654F4}"/>
              </a:ext>
            </a:extLst>
          </p:cNvPr>
          <p:cNvSpPr>
            <a:spLocks noGrp="1"/>
          </p:cNvSpPr>
          <p:nvPr>
            <p:ph type="sldNum" sz="quarter" idx="5"/>
          </p:nvPr>
        </p:nvSpPr>
        <p:spPr/>
        <p:txBody>
          <a:bodyPr/>
          <a:lstStyle/>
          <a:p>
            <a:fld id="{9920340D-206C-4C41-A35B-4D72CE2F2B89}" type="slidenum">
              <a:rPr lang="en-GB" smtClean="0"/>
              <a:t>5</a:t>
            </a:fld>
            <a:endParaRPr lang="en-GB"/>
          </a:p>
        </p:txBody>
      </p:sp>
    </p:spTree>
    <p:extLst>
      <p:ext uri="{BB962C8B-B14F-4D97-AF65-F5344CB8AC3E}">
        <p14:creationId xmlns:p14="http://schemas.microsoft.com/office/powerpoint/2010/main" val="1952927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641C5-6F83-3E30-5AA5-5AD2CCDF63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B68E04-C22C-7714-7015-8A44B7E1C8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F960D6-3A41-DE0C-8361-64F1F428A12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noProof="0" dirty="0">
                <a:solidFill>
                  <a:srgbClr val="000000"/>
                </a:solidFill>
                <a:cs typeface="Arial"/>
              </a:rPr>
              <a:t>B F Skinner (make sure to include a definition of his key term ‘operant conditioning’)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noProof="0" dirty="0">
                <a:solidFill>
                  <a:srgbClr val="000000"/>
                </a:solidFill>
                <a:cs typeface="Arial"/>
              </a:rPr>
              <a:t>Ivan Pavlov (make sure to include a definition of his key term ’classical conditioning’).</a:t>
            </a:r>
          </a:p>
          <a:p>
            <a:endParaRPr lang="en-US" dirty="0"/>
          </a:p>
        </p:txBody>
      </p:sp>
      <p:sp>
        <p:nvSpPr>
          <p:cNvPr id="4" name="Slide Number Placeholder 3">
            <a:extLst>
              <a:ext uri="{FF2B5EF4-FFF2-40B4-BE49-F238E27FC236}">
                <a16:creationId xmlns:a16="http://schemas.microsoft.com/office/drawing/2014/main" id="{5600AD6A-2746-2302-E5B3-8AE1D9D2B572}"/>
              </a:ext>
            </a:extLst>
          </p:cNvPr>
          <p:cNvSpPr>
            <a:spLocks noGrp="1"/>
          </p:cNvSpPr>
          <p:nvPr>
            <p:ph type="sldNum" sz="quarter" idx="5"/>
          </p:nvPr>
        </p:nvSpPr>
        <p:spPr/>
        <p:txBody>
          <a:bodyPr/>
          <a:lstStyle/>
          <a:p>
            <a:fld id="{9920340D-206C-4C41-A35B-4D72CE2F2B89}" type="slidenum">
              <a:rPr lang="en-GB" smtClean="0"/>
              <a:t>7</a:t>
            </a:fld>
            <a:endParaRPr lang="en-GB"/>
          </a:p>
        </p:txBody>
      </p:sp>
    </p:spTree>
    <p:extLst>
      <p:ext uri="{BB962C8B-B14F-4D97-AF65-F5344CB8AC3E}">
        <p14:creationId xmlns:p14="http://schemas.microsoft.com/office/powerpoint/2010/main" val="3219475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0FAC8-E991-9EA2-DA52-BF1C66F3FC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37447D-7A8D-95B5-C736-D8172E22E1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E2737B-2263-59BB-15DC-20DB6AFA147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66059A3-77F9-C8AA-7E50-36BB106C28FF}"/>
              </a:ext>
            </a:extLst>
          </p:cNvPr>
          <p:cNvSpPr>
            <a:spLocks noGrp="1"/>
          </p:cNvSpPr>
          <p:nvPr>
            <p:ph type="sldNum" sz="quarter" idx="5"/>
          </p:nvPr>
        </p:nvSpPr>
        <p:spPr/>
        <p:txBody>
          <a:bodyPr/>
          <a:lstStyle/>
          <a:p>
            <a:fld id="{9920340D-206C-4C41-A35B-4D72CE2F2B89}" type="slidenum">
              <a:rPr lang="en-GB" smtClean="0"/>
              <a:t>8</a:t>
            </a:fld>
            <a:endParaRPr lang="en-GB"/>
          </a:p>
        </p:txBody>
      </p:sp>
    </p:spTree>
    <p:extLst>
      <p:ext uri="{BB962C8B-B14F-4D97-AF65-F5344CB8AC3E}">
        <p14:creationId xmlns:p14="http://schemas.microsoft.com/office/powerpoint/2010/main" val="3883499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5E3B1-1868-3F65-1DA4-968D10CFEB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110A13-B48C-405D-BA18-44D27AEF4E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B25D56-7765-35BD-B295-D5506088A9D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94E6237-9291-F209-0934-FEBA2F77C138}"/>
              </a:ext>
            </a:extLst>
          </p:cNvPr>
          <p:cNvSpPr>
            <a:spLocks noGrp="1"/>
          </p:cNvSpPr>
          <p:nvPr>
            <p:ph type="sldNum" sz="quarter" idx="5"/>
          </p:nvPr>
        </p:nvSpPr>
        <p:spPr/>
        <p:txBody>
          <a:bodyPr/>
          <a:lstStyle/>
          <a:p>
            <a:fld id="{9920340D-206C-4C41-A35B-4D72CE2F2B89}" type="slidenum">
              <a:rPr lang="en-GB" smtClean="0"/>
              <a:t>9</a:t>
            </a:fld>
            <a:endParaRPr lang="en-GB"/>
          </a:p>
        </p:txBody>
      </p:sp>
    </p:spTree>
    <p:extLst>
      <p:ext uri="{BB962C8B-B14F-4D97-AF65-F5344CB8AC3E}">
        <p14:creationId xmlns:p14="http://schemas.microsoft.com/office/powerpoint/2010/main" val="1938760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00D59-7C8A-04E1-44F0-81B76641B0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848CEA-37E2-F6D2-5A98-A98E879635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74C98A-44DB-4CBF-57B7-B7883B58ACA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E53CD31-B01D-94E5-236A-4F42EE95E00D}"/>
              </a:ext>
            </a:extLst>
          </p:cNvPr>
          <p:cNvSpPr>
            <a:spLocks noGrp="1"/>
          </p:cNvSpPr>
          <p:nvPr>
            <p:ph type="sldNum" sz="quarter" idx="5"/>
          </p:nvPr>
        </p:nvSpPr>
        <p:spPr/>
        <p:txBody>
          <a:bodyPr/>
          <a:lstStyle/>
          <a:p>
            <a:fld id="{9920340D-206C-4C41-A35B-4D72CE2F2B89}" type="slidenum">
              <a:rPr lang="en-GB" smtClean="0"/>
              <a:t>10</a:t>
            </a:fld>
            <a:endParaRPr lang="en-GB"/>
          </a:p>
        </p:txBody>
      </p:sp>
    </p:spTree>
    <p:extLst>
      <p:ext uri="{BB962C8B-B14F-4D97-AF65-F5344CB8AC3E}">
        <p14:creationId xmlns:p14="http://schemas.microsoft.com/office/powerpoint/2010/main" val="5581335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1</a:t>
            </a:r>
          </a:p>
        </p:txBody>
      </p:sp>
      <p:pic>
        <p:nvPicPr>
          <p:cNvPr id="10" name="ETF LOGO" descr="Education and Training Foundation">
            <a:extLst>
              <a:ext uri="{FF2B5EF4-FFF2-40B4-BE49-F238E27FC236}">
                <a16:creationId xmlns:a16="http://schemas.microsoft.com/office/drawing/2014/main" id="{F14D5ED0-A2F5-A546-8C5C-70096A8625F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descr="T Levels Professional Development">
            <a:extLst>
              <a:ext uri="{FF2B5EF4-FFF2-40B4-BE49-F238E27FC236}">
                <a16:creationId xmlns:a16="http://schemas.microsoft.com/office/drawing/2014/main" id="{6EEA13AF-D457-EC45-9075-03198B4D877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4500" b="1" cap="none" baseline="0">
                <a:solidFill>
                  <a:schemeClr val="tx1"/>
                </a:solidFill>
              </a:defRPr>
            </a:lvl1pPr>
          </a:lstStyle>
          <a:p>
            <a:r>
              <a:rPr lang="en-US"/>
              <a:t>CLICK TO EDIT MASTER TITLE STYLE</a:t>
            </a:r>
            <a:endParaRPr lang="en-GB"/>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135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10" name="Text Placeholder 8"/>
          <p:cNvSpPr>
            <a:spLocks noGrp="1"/>
          </p:cNvSpPr>
          <p:nvPr>
            <p:ph type="body" sz="quarter" idx="14"/>
          </p:nvPr>
        </p:nvSpPr>
        <p:spPr>
          <a:xfrm>
            <a:off x="251520" y="986400"/>
            <a:ext cx="7200900" cy="3459831"/>
          </a:xfrm>
        </p:spPr>
        <p:txBody>
          <a:bodyPr lIns="0" tIns="0" rIns="0" bIns="0">
            <a:normAutofit/>
          </a:bodyPr>
          <a:lstStyle>
            <a:lvl1pPr marL="0" indent="0">
              <a:lnSpc>
                <a:spcPct val="100000"/>
              </a:lnSpc>
              <a:spcBef>
                <a:spcPts val="0"/>
              </a:spcBef>
              <a:buNone/>
              <a:defRPr lang="en-US" sz="2400" b="1" kern="1200" cap="none" baseline="0" dirty="0" smtClean="0">
                <a:solidFill>
                  <a:schemeClr val="tx1"/>
                </a:solidFill>
                <a:latin typeface="+mn-lt"/>
                <a:ea typeface="+mn-ea"/>
                <a:cs typeface="+mn-cs"/>
              </a:defRPr>
            </a:lvl1pPr>
          </a:lstStyle>
          <a:p>
            <a:pPr marL="0" lvl="0" indent="0" algn="l" defTabSz="914400" rtl="0" eaLnBrk="1" latinLnBrk="0" hangingPunct="1">
              <a:spcBef>
                <a:spcPct val="20000"/>
              </a:spcBef>
              <a:buFont typeface="+mj-lt"/>
              <a:buNone/>
            </a:pPr>
            <a:r>
              <a:rPr lang="en-US"/>
              <a:t>Click to edit Master text styles</a:t>
            </a:r>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
        <p:nvSpPr>
          <p:cNvPr id="6" name="Slide Number Placeholder 5"/>
          <p:cNvSpPr>
            <a:spLocks noGrp="1"/>
          </p:cNvSpPr>
          <p:nvPr>
            <p:ph type="sldNum" sz="quarter" idx="12"/>
          </p:nvPr>
        </p:nvSpPr>
        <p:spPr/>
        <p:txBody>
          <a:bodyPr/>
          <a:lstStyle/>
          <a:p>
            <a:fld id="{DA2C159E-F13C-4A85-9A41-E7669D3E0D70}" type="slidenum">
              <a:rPr lang="en-GB" smtClean="0"/>
              <a:pPr/>
              <a:t>‹#›</a:t>
            </a:fld>
            <a:endParaRPr lang="en-GB"/>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a:t>CLICK TO EDIT MASTER TITLE STYLE</a:t>
            </a:r>
            <a:endParaRPr lang="en-GB"/>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6" name="Logo" descr="Education and Training Foundation Logo">
            <a:extLst>
              <a:ext uri="{FF2B5EF4-FFF2-40B4-BE49-F238E27FC236}">
                <a16:creationId xmlns:a16="http://schemas.microsoft.com/office/drawing/2014/main" id="{B5FFAA84-3707-474A-9BFF-8E16EECCC07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a:t>CLICK TO EDIT MASTER TITLE STYLE</a:t>
            </a:r>
            <a:endParaRPr lang="en-GB"/>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6" name="Logo" descr="Education and Training Foundation Logo">
            <a:extLst>
              <a:ext uri="{FF2B5EF4-FFF2-40B4-BE49-F238E27FC236}">
                <a16:creationId xmlns:a16="http://schemas.microsoft.com/office/drawing/2014/main" id="{B5FFAA84-3707-474A-9BFF-8E16EECCC07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2432153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1"/>
            </a:lvl1pPr>
            <a:lvl2pPr marL="270000" indent="-270000">
              <a:lnSpc>
                <a:spcPct val="100000"/>
              </a:lnSpc>
              <a:spcBef>
                <a:spcPts val="0"/>
              </a:spcBef>
              <a:buFont typeface="Calibri" panose="020F0502020204030204" pitchFamily="34" charset="0"/>
              <a:buChar char="–"/>
              <a:defRPr sz="2400" b="1"/>
            </a:lvl2pPr>
            <a:lvl3pPr marL="612000" indent="-270000">
              <a:lnSpc>
                <a:spcPct val="100000"/>
              </a:lnSpc>
              <a:buFont typeface="Calibri" panose="020F0502020204030204" pitchFamily="34" charset="0"/>
              <a:buChar char="–"/>
              <a:defRPr sz="2400" b="1"/>
            </a:lvl3pPr>
            <a:lvl4pPr marL="990000" indent="-270000">
              <a:lnSpc>
                <a:spcPct val="100000"/>
              </a:lnSpc>
              <a:buFont typeface="Calibri" panose="020F0502020204030204" pitchFamily="34" charset="0"/>
              <a:buChar char="–"/>
              <a:defRPr sz="2400" b="1"/>
            </a:lvl4pPr>
            <a:lvl5pPr marL="1260000" indent="-270000">
              <a:lnSpc>
                <a:spcPct val="100000"/>
              </a:lnSpc>
              <a:buFont typeface="Calibri" panose="020F0502020204030204" pitchFamily="34" charset="0"/>
              <a:buChar char="–"/>
              <a:defRPr sz="24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000"/>
            </a:lvl1pPr>
            <a:lvl2pPr marL="180000" indent="-180000">
              <a:lnSpc>
                <a:spcPct val="100000"/>
              </a:lnSpc>
              <a:buFont typeface="Calibri" panose="020F0502020204030204" pitchFamily="34" charset="0"/>
              <a:buChar char="–"/>
              <a:defRPr sz="2000"/>
            </a:lvl2pPr>
            <a:lvl3pPr marL="432000" indent="-180000">
              <a:lnSpc>
                <a:spcPct val="100000"/>
              </a:lnSpc>
              <a:buFont typeface="Calibri" panose="020F0502020204030204" pitchFamily="34" charset="0"/>
              <a:buChar char="–"/>
              <a:defRPr sz="2000"/>
            </a:lvl3pPr>
            <a:lvl4pPr marL="648000" indent="-180000">
              <a:lnSpc>
                <a:spcPct val="100000"/>
              </a:lnSpc>
              <a:buFont typeface="Calibri" panose="020F0502020204030204" pitchFamily="34" charset="0"/>
              <a:buChar char="–"/>
              <a:defRPr sz="2000"/>
            </a:lvl4pPr>
            <a:lvl5pPr marL="828000" indent="-180000">
              <a:lnSpc>
                <a:spcPct val="100000"/>
              </a:lnSpc>
              <a:buFont typeface="Calibri" panose="020F050202020403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1"/>
          </p:nvPr>
        </p:nvSpPr>
        <p:spPr/>
        <p:txBody>
          <a:bodyPr/>
          <a:lstStyle/>
          <a:p>
            <a:fld id="{DA2C159E-F13C-4A85-9A41-E7669D3E0D70}" type="slidenum">
              <a:rPr lang="en-GB" smtClean="0"/>
              <a:pPr/>
              <a:t>‹#›</a:t>
            </a:fld>
            <a:endParaRPr lang="en-GB"/>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267726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p:txBody>
          <a:bodyPr/>
          <a:lstStyle/>
          <a:p>
            <a:fld id="{DA2C159E-F13C-4A85-9A41-E7669D3E0D70}" type="slidenum">
              <a:rPr lang="en-GB" smtClean="0"/>
              <a:pPr/>
              <a:t>‹#›</a:t>
            </a:fld>
            <a:endParaRPr lang="en-GB"/>
          </a:p>
        </p:txBody>
      </p:sp>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defRPr sz="2400"/>
            </a:lvl2pPr>
            <a:lvl3pPr marL="540000" indent="-270000">
              <a:lnSpc>
                <a:spcPct val="100000"/>
              </a:lnSpc>
              <a:defRPr sz="2400"/>
            </a:lvl3pPr>
            <a:lvl4pPr marL="810000" indent="-270000">
              <a:lnSpc>
                <a:spcPct val="100000"/>
              </a:lnSpc>
              <a:defRPr sz="2400"/>
            </a:lvl4pPr>
            <a:lvl5pPr marL="1080000" indent="-270000">
              <a:lnSpc>
                <a:spcPct val="100000"/>
              </a:lnSpc>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a:t>Education &amp; Training Foundation</a:t>
            </a:r>
          </a:p>
        </p:txBody>
      </p:sp>
      <p:sp>
        <p:nvSpPr>
          <p:cNvPr id="6" name="Slide Number Placeholder 5"/>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709" r:id="rId4"/>
    <p:sldLayoutId id="2147483665" r:id="rId5"/>
    <p:sldLayoutId id="2147483664" r:id="rId6"/>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4.xml"/><Relationship Id="rId1" Type="http://schemas.openxmlformats.org/officeDocument/2006/relationships/slideLayout" Target="../slideLayouts/slideLayout6.xml"/><Relationship Id="rId5" Type="http://schemas.openxmlformats.org/officeDocument/2006/relationships/image" Target="../media/image8.png"/><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5.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simplypsychology.org/"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s://www.qualhub.co.uk/media/22144/t-level-support-materials_command_verbs_v10.pdf"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implypsychology.org/"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2" Type="http://schemas.openxmlformats.org/officeDocument/2006/relationships/hyperlink" Target="https://www.qualhub.co.uk/media/22144/t-level-support-materials_command_verbs_v10.pdf" TargetMode="External"/><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635896" y="2221200"/>
            <a:ext cx="5328592" cy="1242000"/>
          </a:xfrm>
        </p:spPr>
        <p:txBody>
          <a:bodyPr/>
          <a:lstStyle/>
          <a:p>
            <a:r>
              <a:rPr lang="en-GB" sz="3200" noProof="0" dirty="0"/>
              <a:t>T LEVEL IN EDUCATION AND EARLY YEARS</a:t>
            </a: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3635896" y="3629420"/>
            <a:ext cx="5220104" cy="1242000"/>
          </a:xfrm>
        </p:spPr>
        <p:txBody>
          <a:bodyPr/>
          <a:lstStyle/>
          <a:p>
            <a:r>
              <a:rPr lang="en-GB" noProof="0" dirty="0"/>
              <a:t>Supporting holistic delivery of Core Content and Occupational Specialism content </a:t>
            </a:r>
          </a:p>
          <a:p>
            <a:endParaRPr lang="en-GB" noProof="0" dirty="0"/>
          </a:p>
          <a:p>
            <a:r>
              <a:rPr lang="en-GB" noProof="0" dirty="0"/>
              <a:t>ET-FOUNDATION.CO.UK</a:t>
            </a:r>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0BBB6-A57B-7CD4-1835-7D8AB211FB55}"/>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EABFF251-F57A-B74B-865A-F96E0DBC962B}"/>
              </a:ext>
              <a:ext uri="{C183D7F6-B498-43B3-948B-1728B52AA6E4}">
                <adec:decorative xmlns:adec="http://schemas.microsoft.com/office/drawing/2017/decorative" val="0"/>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10</a:t>
            </a:fld>
            <a:endParaRPr lang="en-GB" noProof="0" dirty="0"/>
          </a:p>
        </p:txBody>
      </p:sp>
      <p:sp>
        <p:nvSpPr>
          <p:cNvPr id="12" name="Title 11">
            <a:extLst>
              <a:ext uri="{FF2B5EF4-FFF2-40B4-BE49-F238E27FC236}">
                <a16:creationId xmlns:a16="http://schemas.microsoft.com/office/drawing/2014/main" id="{011E03E4-05AF-7138-5021-BDF2C1D4EA0F}"/>
              </a:ext>
            </a:extLst>
          </p:cNvPr>
          <p:cNvSpPr>
            <a:spLocks noGrp="1"/>
          </p:cNvSpPr>
          <p:nvPr>
            <p:ph type="title"/>
          </p:nvPr>
        </p:nvSpPr>
        <p:spPr>
          <a:xfrm>
            <a:off x="428277" y="281431"/>
            <a:ext cx="8437563" cy="699425"/>
          </a:xfrm>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nSpc>
                <a:spcPct val="100000"/>
              </a:lnSpc>
            </a:pPr>
            <a:r>
              <a:rPr lang="en-GB" sz="3600" noProof="0" dirty="0">
                <a:cs typeface="Arial"/>
              </a:rPr>
              <a:t>Plenary: Behaviourist theories</a:t>
            </a:r>
            <a:endParaRPr lang="en-GB" sz="3600" noProof="0" dirty="0"/>
          </a:p>
        </p:txBody>
      </p:sp>
      <p:sp>
        <p:nvSpPr>
          <p:cNvPr id="2" name="TextBox 1">
            <a:extLst>
              <a:ext uri="{FF2B5EF4-FFF2-40B4-BE49-F238E27FC236}">
                <a16:creationId xmlns:a16="http://schemas.microsoft.com/office/drawing/2014/main" id="{4A79A438-0FDA-80A6-BEF7-C72A7F0396BD}"/>
              </a:ext>
            </a:extLst>
          </p:cNvPr>
          <p:cNvSpPr txBox="1"/>
          <p:nvPr/>
        </p:nvSpPr>
        <p:spPr>
          <a:xfrm>
            <a:off x="428277" y="1231579"/>
            <a:ext cx="7869158" cy="2215991"/>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GB" sz="2400" noProof="0" dirty="0">
                <a:cs typeface="Arial"/>
              </a:rPr>
              <a:t>In your small groups, work together to create a mnemonic, poem or song/rap that summarises the key concepts of behaviourist theories.</a:t>
            </a:r>
          </a:p>
          <a:p>
            <a:endParaRPr lang="en-GB" sz="2400" noProof="0" dirty="0">
              <a:cs typeface="Arial"/>
            </a:endParaRPr>
          </a:p>
          <a:p>
            <a:r>
              <a:rPr lang="en-GB" sz="2400" noProof="0" dirty="0">
                <a:cs typeface="Arial"/>
              </a:rPr>
              <a:t>This will help you with revision techniques to remember the key concepts of behaviourism. </a:t>
            </a:r>
            <a:endParaRPr lang="en-GB" sz="2400" noProof="0" dirty="0"/>
          </a:p>
        </p:txBody>
      </p:sp>
      <p:sp>
        <p:nvSpPr>
          <p:cNvPr id="7" name="Footer Placeholder 2">
            <a:extLst>
              <a:ext uri="{FF2B5EF4-FFF2-40B4-BE49-F238E27FC236}">
                <a16:creationId xmlns:a16="http://schemas.microsoft.com/office/drawing/2014/main" id="{58BBB056-6B87-8D63-471A-1A8A7ACF3FF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5781409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77DC7EC-6FB3-E517-1016-A22765429C32}"/>
              </a:ext>
            </a:extLst>
          </p:cNvPr>
          <p:cNvSpPr>
            <a:spLocks noGrp="1"/>
          </p:cNvSpPr>
          <p:nvPr>
            <p:ph type="sldNum" sz="quarter" idx="11"/>
          </p:nvPr>
        </p:nvSpPr>
        <p:spPr/>
        <p:txBody>
          <a:bodyPr/>
          <a:lstStyle/>
          <a:p>
            <a:fld id="{DA2C159E-F13C-4A85-9A41-E7669D3E0D70}" type="slidenum">
              <a:rPr lang="en-GB" smtClean="0"/>
              <a:pPr/>
              <a:t>100</a:t>
            </a:fld>
            <a:endParaRPr lang="en-GB"/>
          </a:p>
        </p:txBody>
      </p:sp>
      <p:sp>
        <p:nvSpPr>
          <p:cNvPr id="3" name="Title 2">
            <a:extLst>
              <a:ext uri="{FF2B5EF4-FFF2-40B4-BE49-F238E27FC236}">
                <a16:creationId xmlns:a16="http://schemas.microsoft.com/office/drawing/2014/main" id="{647F92EB-7B7C-F114-4918-D4C093D255D5}"/>
              </a:ext>
            </a:extLst>
          </p:cNvPr>
          <p:cNvSpPr>
            <a:spLocks noGrp="1"/>
          </p:cNvSpPr>
          <p:nvPr>
            <p:ph type="title"/>
          </p:nvPr>
        </p:nvSpPr>
        <p:spPr/>
        <p:txBody>
          <a:bodyPr/>
          <a:lstStyle/>
          <a:p>
            <a:r>
              <a:rPr lang="en-GB" dirty="0"/>
              <a:t>Plenary: Improve the plan</a:t>
            </a:r>
          </a:p>
        </p:txBody>
      </p:sp>
      <p:sp>
        <p:nvSpPr>
          <p:cNvPr id="4" name="Text Placeholder 3">
            <a:extLst>
              <a:ext uri="{FF2B5EF4-FFF2-40B4-BE49-F238E27FC236}">
                <a16:creationId xmlns:a16="http://schemas.microsoft.com/office/drawing/2014/main" id="{1319288F-B8F6-39FA-9234-900F6D10A5DD}"/>
              </a:ext>
            </a:extLst>
          </p:cNvPr>
          <p:cNvSpPr>
            <a:spLocks noGrp="1"/>
          </p:cNvSpPr>
          <p:nvPr>
            <p:ph type="body" sz="quarter" idx="12"/>
          </p:nvPr>
        </p:nvSpPr>
        <p:spPr>
          <a:xfrm>
            <a:off x="234000" y="986400"/>
            <a:ext cx="8631840" cy="3601574"/>
          </a:xfrm>
        </p:spPr>
        <p:txBody>
          <a:bodyPr/>
          <a:lstStyle/>
          <a:p>
            <a:pPr marL="342900" indent="-342900">
              <a:buFont typeface="Arial" panose="020B0604020202020204" pitchFamily="34" charset="0"/>
              <a:buChar char="•"/>
            </a:pPr>
            <a:r>
              <a:rPr lang="en-GB" dirty="0"/>
              <a:t>Spend 5 minutes making amendments to the lesson plan to improve it:</a:t>
            </a:r>
          </a:p>
          <a:p>
            <a:pPr marL="612900" lvl="1" indent="-342900">
              <a:buFont typeface="Courier New" panose="02070309020205020404" pitchFamily="49" charset="0"/>
              <a:buChar char="o"/>
            </a:pPr>
            <a:r>
              <a:rPr lang="en-GB" dirty="0"/>
              <a:t>Does the plan now meet the success criteria and the needs of the child?</a:t>
            </a:r>
          </a:p>
          <a:p>
            <a:pPr marL="612900" lvl="1" indent="-342900">
              <a:buFont typeface="Courier New" panose="02070309020205020404" pitchFamily="49" charset="0"/>
              <a:buChar char="o"/>
            </a:pPr>
            <a:r>
              <a:rPr lang="en-GB" dirty="0"/>
              <a:t>What needed to be changed, removed or added?</a:t>
            </a:r>
          </a:p>
          <a:p>
            <a:pPr marL="342900" indent="-342900">
              <a:buFont typeface="Arial" panose="020B0604020202020204" pitchFamily="34" charset="0"/>
              <a:buChar char="•"/>
            </a:pPr>
            <a:r>
              <a:rPr lang="en-GB" dirty="0"/>
              <a:t>Write your name on the plan and hand it in to the teacher for marking and feedback.</a:t>
            </a:r>
          </a:p>
        </p:txBody>
      </p:sp>
      <p:sp>
        <p:nvSpPr>
          <p:cNvPr id="5" name="Footer Placeholder 4">
            <a:extLst>
              <a:ext uri="{FF2B5EF4-FFF2-40B4-BE49-F238E27FC236}">
                <a16:creationId xmlns:a16="http://schemas.microsoft.com/office/drawing/2014/main" id="{2F6503D9-72BC-9BC3-72A9-D44ED7EBD72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40566343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34D12B-EA02-5C61-8B66-24EA77756861}"/>
              </a:ext>
            </a:extLst>
          </p:cNvPr>
          <p:cNvSpPr>
            <a:spLocks noGrp="1"/>
          </p:cNvSpPr>
          <p:nvPr>
            <p:ph type="sldNum" sz="quarter" idx="11"/>
          </p:nvPr>
        </p:nvSpPr>
        <p:spPr/>
        <p:txBody>
          <a:bodyPr/>
          <a:lstStyle/>
          <a:p>
            <a:fld id="{DA2C159E-F13C-4A85-9A41-E7669D3E0D70}" type="slidenum">
              <a:rPr lang="en-GB" smtClean="0"/>
              <a:pPr/>
              <a:t>101</a:t>
            </a:fld>
            <a:endParaRPr lang="en-GB"/>
          </a:p>
        </p:txBody>
      </p:sp>
      <p:sp>
        <p:nvSpPr>
          <p:cNvPr id="3" name="Title 2">
            <a:extLst>
              <a:ext uri="{FF2B5EF4-FFF2-40B4-BE49-F238E27FC236}">
                <a16:creationId xmlns:a16="http://schemas.microsoft.com/office/drawing/2014/main" id="{07F17AA7-AFC0-A944-DE93-D9E2A50100DB}"/>
              </a:ext>
            </a:extLst>
          </p:cNvPr>
          <p:cNvSpPr>
            <a:spLocks noGrp="1"/>
          </p:cNvSpPr>
          <p:nvPr>
            <p:ph type="title"/>
          </p:nvPr>
        </p:nvSpPr>
        <p:spPr/>
        <p:txBody>
          <a:bodyPr/>
          <a:lstStyle/>
          <a:p>
            <a:r>
              <a:rPr lang="en-GB" dirty="0"/>
              <a:t>Homework</a:t>
            </a:r>
          </a:p>
        </p:txBody>
      </p:sp>
      <p:sp>
        <p:nvSpPr>
          <p:cNvPr id="4" name="Text Placeholder 3">
            <a:extLst>
              <a:ext uri="{FF2B5EF4-FFF2-40B4-BE49-F238E27FC236}">
                <a16:creationId xmlns:a16="http://schemas.microsoft.com/office/drawing/2014/main" id="{3F3133F2-CCB9-FD18-EB52-93D0F52D0699}"/>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Using the success criteria agreed today, create a peer review checklist.</a:t>
            </a:r>
          </a:p>
          <a:p>
            <a:pPr marL="342900" indent="-342900">
              <a:buFont typeface="Arial" panose="020B0604020202020204" pitchFamily="34" charset="0"/>
              <a:buChar char="•"/>
            </a:pPr>
            <a:r>
              <a:rPr lang="en-GB" dirty="0"/>
              <a:t>You will need to bring this to the next lesson and use it to assess a peer’s lesson plan and provide feedback.</a:t>
            </a:r>
          </a:p>
        </p:txBody>
      </p:sp>
      <p:sp>
        <p:nvSpPr>
          <p:cNvPr id="5" name="Footer Placeholder 4">
            <a:extLst>
              <a:ext uri="{FF2B5EF4-FFF2-40B4-BE49-F238E27FC236}">
                <a16:creationId xmlns:a16="http://schemas.microsoft.com/office/drawing/2014/main" id="{80EC977C-1099-E07B-D351-7E9301E2D53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58479544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Consolidation and justification</a:t>
            </a:r>
          </a:p>
        </p:txBody>
      </p:sp>
    </p:spTree>
    <p:extLst>
      <p:ext uri="{BB962C8B-B14F-4D97-AF65-F5344CB8AC3E}">
        <p14:creationId xmlns:p14="http://schemas.microsoft.com/office/powerpoint/2010/main" val="235711716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B43F38D-612A-4C77-4C50-B99FD67A1146}"/>
              </a:ext>
            </a:extLst>
          </p:cNvPr>
          <p:cNvSpPr>
            <a:spLocks noGrp="1"/>
          </p:cNvSpPr>
          <p:nvPr>
            <p:ph type="sldNum" sz="quarter" idx="11"/>
          </p:nvPr>
        </p:nvSpPr>
        <p:spPr/>
        <p:txBody>
          <a:bodyPr/>
          <a:lstStyle/>
          <a:p>
            <a:fld id="{DA2C159E-F13C-4A85-9A41-E7669D3E0D70}" type="slidenum">
              <a:rPr lang="en-GB" smtClean="0"/>
              <a:pPr/>
              <a:t>103</a:t>
            </a:fld>
            <a:endParaRPr lang="en-GB"/>
          </a:p>
        </p:txBody>
      </p:sp>
      <p:sp>
        <p:nvSpPr>
          <p:cNvPr id="3" name="Title 2">
            <a:extLst>
              <a:ext uri="{FF2B5EF4-FFF2-40B4-BE49-F238E27FC236}">
                <a16:creationId xmlns:a16="http://schemas.microsoft.com/office/drawing/2014/main" id="{AA0BF965-38C4-DB4C-61EA-7D2C3E777151}"/>
              </a:ext>
            </a:extLst>
          </p:cNvPr>
          <p:cNvSpPr>
            <a:spLocks noGrp="1"/>
          </p:cNvSpPr>
          <p:nvPr>
            <p:ph type="title"/>
          </p:nvPr>
        </p:nvSpPr>
        <p:spPr/>
        <p:txBody>
          <a:bodyPr/>
          <a:lstStyle/>
          <a:p>
            <a:r>
              <a:rPr lang="en-GB" dirty="0"/>
              <a:t>Case study</a:t>
            </a:r>
          </a:p>
        </p:txBody>
      </p:sp>
      <p:sp>
        <p:nvSpPr>
          <p:cNvPr id="4" name="Text Placeholder 3">
            <a:extLst>
              <a:ext uri="{FF2B5EF4-FFF2-40B4-BE49-F238E27FC236}">
                <a16:creationId xmlns:a16="http://schemas.microsoft.com/office/drawing/2014/main" id="{CA9A910D-7F96-A88E-0B50-56FDF95061F5}"/>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Read the case study.</a:t>
            </a:r>
          </a:p>
          <a:p>
            <a:pPr marL="342900" indent="-342900">
              <a:buFont typeface="Arial" panose="020B0604020202020204" pitchFamily="34" charset="0"/>
              <a:buChar char="•"/>
            </a:pPr>
            <a:r>
              <a:rPr lang="en-GB" dirty="0"/>
              <a:t>Analyse and annotate the case study.</a:t>
            </a:r>
          </a:p>
          <a:p>
            <a:pPr marL="342900" indent="-342900">
              <a:buFont typeface="Arial" panose="020B0604020202020204" pitchFamily="34" charset="0"/>
              <a:buChar char="•"/>
            </a:pPr>
            <a:r>
              <a:rPr lang="en-GB" dirty="0"/>
              <a:t>Write a summary of the case study.</a:t>
            </a:r>
          </a:p>
        </p:txBody>
      </p:sp>
      <p:sp>
        <p:nvSpPr>
          <p:cNvPr id="5" name="Footer Placeholder 4">
            <a:extLst>
              <a:ext uri="{FF2B5EF4-FFF2-40B4-BE49-F238E27FC236}">
                <a16:creationId xmlns:a16="http://schemas.microsoft.com/office/drawing/2014/main" id="{CB423E18-A2CF-E695-9594-03AE37F30A2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30503976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63111-3CCF-BB1B-3EC6-07E4D89FCEA8}"/>
              </a:ext>
            </a:extLst>
          </p:cNvPr>
          <p:cNvSpPr>
            <a:spLocks noGrp="1"/>
          </p:cNvSpPr>
          <p:nvPr>
            <p:ph type="sldNum" sz="quarter" idx="11"/>
          </p:nvPr>
        </p:nvSpPr>
        <p:spPr/>
        <p:txBody>
          <a:bodyPr/>
          <a:lstStyle/>
          <a:p>
            <a:fld id="{DA2C159E-F13C-4A85-9A41-E7669D3E0D70}" type="slidenum">
              <a:rPr lang="en-GB" smtClean="0"/>
              <a:pPr/>
              <a:t>104</a:t>
            </a:fld>
            <a:endParaRPr lang="en-GB"/>
          </a:p>
        </p:txBody>
      </p:sp>
      <p:sp>
        <p:nvSpPr>
          <p:cNvPr id="3" name="Title 2">
            <a:extLst>
              <a:ext uri="{FF2B5EF4-FFF2-40B4-BE49-F238E27FC236}">
                <a16:creationId xmlns:a16="http://schemas.microsoft.com/office/drawing/2014/main" id="{C60E49F7-5325-AF1E-8A19-55E7F231FA9B}"/>
              </a:ext>
            </a:extLst>
          </p:cNvPr>
          <p:cNvSpPr>
            <a:spLocks noGrp="1"/>
          </p:cNvSpPr>
          <p:nvPr>
            <p:ph type="title"/>
          </p:nvPr>
        </p:nvSpPr>
        <p:spPr/>
        <p:txBody>
          <a:bodyPr/>
          <a:lstStyle/>
          <a:p>
            <a:r>
              <a:rPr lang="en-GB" dirty="0"/>
              <a:t>Create a lesson plan</a:t>
            </a:r>
          </a:p>
        </p:txBody>
      </p:sp>
      <p:sp>
        <p:nvSpPr>
          <p:cNvPr id="4" name="Text Placeholder 3">
            <a:extLst>
              <a:ext uri="{FF2B5EF4-FFF2-40B4-BE49-F238E27FC236}">
                <a16:creationId xmlns:a16="http://schemas.microsoft.com/office/drawing/2014/main" id="{D7D9C36F-61D0-0DE1-6C52-0A037E884631}"/>
              </a:ext>
            </a:extLst>
          </p:cNvPr>
          <p:cNvSpPr>
            <a:spLocks noGrp="1"/>
          </p:cNvSpPr>
          <p:nvPr>
            <p:ph type="body" sz="quarter" idx="12"/>
          </p:nvPr>
        </p:nvSpPr>
        <p:spPr/>
        <p:txBody>
          <a:bodyPr/>
          <a:lstStyle/>
          <a:p>
            <a:r>
              <a:rPr lang="en-GB" dirty="0"/>
              <a:t>Using the success criteria developed in the previous lesson, the lesson plan template and the information analysed in the case study, create a lesson plan to support the child.</a:t>
            </a:r>
          </a:p>
        </p:txBody>
      </p:sp>
      <p:sp>
        <p:nvSpPr>
          <p:cNvPr id="5" name="Footer Placeholder 4">
            <a:extLst>
              <a:ext uri="{FF2B5EF4-FFF2-40B4-BE49-F238E27FC236}">
                <a16:creationId xmlns:a16="http://schemas.microsoft.com/office/drawing/2014/main" id="{08EB2EBF-6D20-54F2-D158-58CFFC47BB0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04595560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7AEA24-AEF2-D23F-AEE2-AE14509EA85B}"/>
              </a:ext>
            </a:extLst>
          </p:cNvPr>
          <p:cNvSpPr>
            <a:spLocks noGrp="1"/>
          </p:cNvSpPr>
          <p:nvPr>
            <p:ph type="sldNum" sz="quarter" idx="11"/>
          </p:nvPr>
        </p:nvSpPr>
        <p:spPr/>
        <p:txBody>
          <a:bodyPr/>
          <a:lstStyle/>
          <a:p>
            <a:fld id="{DA2C159E-F13C-4A85-9A41-E7669D3E0D70}" type="slidenum">
              <a:rPr lang="en-GB" smtClean="0"/>
              <a:pPr/>
              <a:t>105</a:t>
            </a:fld>
            <a:endParaRPr lang="en-GB"/>
          </a:p>
        </p:txBody>
      </p:sp>
      <p:sp>
        <p:nvSpPr>
          <p:cNvPr id="3" name="Title 2">
            <a:extLst>
              <a:ext uri="{FF2B5EF4-FFF2-40B4-BE49-F238E27FC236}">
                <a16:creationId xmlns:a16="http://schemas.microsoft.com/office/drawing/2014/main" id="{DD88B19E-6905-7D87-1D0A-584752582E22}"/>
              </a:ext>
            </a:extLst>
          </p:cNvPr>
          <p:cNvSpPr>
            <a:spLocks noGrp="1"/>
          </p:cNvSpPr>
          <p:nvPr>
            <p:ph type="title"/>
          </p:nvPr>
        </p:nvSpPr>
        <p:spPr/>
        <p:txBody>
          <a:bodyPr/>
          <a:lstStyle/>
          <a:p>
            <a:r>
              <a:rPr lang="en-GB" dirty="0"/>
              <a:t>Peer review</a:t>
            </a:r>
          </a:p>
        </p:txBody>
      </p:sp>
      <p:sp>
        <p:nvSpPr>
          <p:cNvPr id="4" name="Text Placeholder 3">
            <a:extLst>
              <a:ext uri="{FF2B5EF4-FFF2-40B4-BE49-F238E27FC236}">
                <a16:creationId xmlns:a16="http://schemas.microsoft.com/office/drawing/2014/main" id="{A5BDC379-9C31-104C-2392-49F4701AD990}"/>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Get into small groups.</a:t>
            </a:r>
          </a:p>
          <a:p>
            <a:pPr marL="342900" indent="-342900">
              <a:buFont typeface="Arial" panose="020B0604020202020204" pitchFamily="34" charset="0"/>
              <a:buChar char="•"/>
            </a:pPr>
            <a:r>
              <a:rPr lang="en-GB" dirty="0"/>
              <a:t>Swap your lesson plan with your peers. </a:t>
            </a:r>
          </a:p>
          <a:p>
            <a:pPr marL="342900" indent="-342900">
              <a:buFont typeface="Arial" panose="020B0604020202020204" pitchFamily="34" charset="0"/>
              <a:buChar char="•"/>
            </a:pPr>
            <a:r>
              <a:rPr lang="en-GB" dirty="0"/>
              <a:t>Using the Peer review checklist, evaluate their plans against the success criteria.</a:t>
            </a:r>
          </a:p>
          <a:p>
            <a:pPr marL="342900" indent="-342900">
              <a:buFont typeface="Arial" panose="020B0604020202020204" pitchFamily="34" charset="0"/>
              <a:buChar char="•"/>
            </a:pPr>
            <a:r>
              <a:rPr lang="en-GB" dirty="0"/>
              <a:t>Remember to use the feedback sandwich method:</a:t>
            </a:r>
          </a:p>
          <a:p>
            <a:pPr marL="882900" lvl="2" indent="-342900"/>
            <a:r>
              <a:rPr lang="en-GB" dirty="0"/>
              <a:t>a positive point</a:t>
            </a:r>
          </a:p>
          <a:p>
            <a:pPr marL="882900" lvl="2" indent="-342900"/>
            <a:r>
              <a:rPr lang="en-GB" dirty="0"/>
              <a:t>a point for development</a:t>
            </a:r>
          </a:p>
          <a:p>
            <a:pPr marL="882900" lvl="2" indent="-342900"/>
            <a:r>
              <a:rPr lang="en-GB" dirty="0"/>
              <a:t>a positive overall comment.</a:t>
            </a:r>
          </a:p>
          <a:p>
            <a:endParaRPr lang="en-GB" dirty="0"/>
          </a:p>
          <a:p>
            <a:endParaRPr lang="en-GB" dirty="0"/>
          </a:p>
        </p:txBody>
      </p:sp>
      <p:sp>
        <p:nvSpPr>
          <p:cNvPr id="5" name="Footer Placeholder 4">
            <a:extLst>
              <a:ext uri="{FF2B5EF4-FFF2-40B4-BE49-F238E27FC236}">
                <a16:creationId xmlns:a16="http://schemas.microsoft.com/office/drawing/2014/main" id="{17345138-956B-CF4B-2239-640F6B838FC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81664096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48ECD84-975F-4185-4AC3-20DEFA16EF89}"/>
              </a:ext>
            </a:extLst>
          </p:cNvPr>
          <p:cNvSpPr>
            <a:spLocks noGrp="1"/>
          </p:cNvSpPr>
          <p:nvPr>
            <p:ph type="sldNum" sz="quarter" idx="11"/>
          </p:nvPr>
        </p:nvSpPr>
        <p:spPr/>
        <p:txBody>
          <a:bodyPr/>
          <a:lstStyle/>
          <a:p>
            <a:fld id="{DA2C159E-F13C-4A85-9A41-E7669D3E0D70}" type="slidenum">
              <a:rPr lang="en-GB" smtClean="0"/>
              <a:pPr/>
              <a:t>106</a:t>
            </a:fld>
            <a:endParaRPr lang="en-GB"/>
          </a:p>
        </p:txBody>
      </p:sp>
      <p:sp>
        <p:nvSpPr>
          <p:cNvPr id="3" name="Title 2">
            <a:extLst>
              <a:ext uri="{FF2B5EF4-FFF2-40B4-BE49-F238E27FC236}">
                <a16:creationId xmlns:a16="http://schemas.microsoft.com/office/drawing/2014/main" id="{4BAF4E14-F93B-8921-6E9C-48973DA6E269}"/>
              </a:ext>
            </a:extLst>
          </p:cNvPr>
          <p:cNvSpPr>
            <a:spLocks noGrp="1"/>
          </p:cNvSpPr>
          <p:nvPr>
            <p:ph type="title"/>
          </p:nvPr>
        </p:nvSpPr>
        <p:spPr/>
        <p:txBody>
          <a:bodyPr/>
          <a:lstStyle/>
          <a:p>
            <a:r>
              <a:rPr lang="en-GB" dirty="0"/>
              <a:t>Self-evaluation</a:t>
            </a:r>
          </a:p>
        </p:txBody>
      </p:sp>
      <p:sp>
        <p:nvSpPr>
          <p:cNvPr id="4" name="Text Placeholder 3">
            <a:extLst>
              <a:ext uri="{FF2B5EF4-FFF2-40B4-BE49-F238E27FC236}">
                <a16:creationId xmlns:a16="http://schemas.microsoft.com/office/drawing/2014/main" id="{EFAEB6FA-A08D-FB68-A0AE-B808BF75CED3}"/>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Synthesise the feedback given in the previous task.</a:t>
            </a:r>
          </a:p>
          <a:p>
            <a:pPr marL="342900" indent="-342900">
              <a:buFont typeface="Arial" panose="020B0604020202020204" pitchFamily="34" charset="0"/>
              <a:buChar char="•"/>
            </a:pPr>
            <a:r>
              <a:rPr lang="en-GB" dirty="0"/>
              <a:t>Use this to self-evaluate your own plan and your analysis.</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endParaRPr lang="en-GB" dirty="0"/>
          </a:p>
        </p:txBody>
      </p:sp>
      <p:sp>
        <p:nvSpPr>
          <p:cNvPr id="5" name="Footer Placeholder 4">
            <a:extLst>
              <a:ext uri="{FF2B5EF4-FFF2-40B4-BE49-F238E27FC236}">
                <a16:creationId xmlns:a16="http://schemas.microsoft.com/office/drawing/2014/main" id="{FF528B67-2E4E-B3D3-48C7-05DC3BB7F4F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64934913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107</a:t>
            </a:fld>
            <a:endParaRPr lang="en-GB" noProof="0" dirty="0"/>
          </a:p>
        </p:txBody>
      </p:sp>
      <p:sp>
        <p:nvSpPr>
          <p:cNvPr id="2" name="Title 1">
            <a:extLst>
              <a:ext uri="{FF2B5EF4-FFF2-40B4-BE49-F238E27FC236}">
                <a16:creationId xmlns:a16="http://schemas.microsoft.com/office/drawing/2014/main" id="{EAD8DE6E-6D4D-0711-E2A1-3C9CB59EB5E8}"/>
              </a:ext>
              <a:ext uri="{C183D7F6-B498-43B3-948B-1728B52AA6E4}">
                <adec:decorative xmlns:adec="http://schemas.microsoft.com/office/drawing/2017/decorative" val="0"/>
              </a:ext>
            </a:extLst>
          </p:cNvPr>
          <p:cNvSpPr>
            <a:spLocks noGrp="1"/>
          </p:cNvSpPr>
          <p:nvPr>
            <p:ph type="title"/>
          </p:nvPr>
        </p:nvSpPr>
        <p:spPr>
          <a:xfrm>
            <a:off x="232950" y="-699425"/>
            <a:ext cx="8437563" cy="699425"/>
          </a:xfrm>
        </p:spPr>
        <p:txBody>
          <a:bodyPr vert="horz" lIns="0" tIns="0" rIns="0" bIns="0" rtlCol="0" anchor="b" anchorCtr="0">
            <a:normAutofit/>
          </a:bodyPr>
          <a:lstStyle/>
          <a:p>
            <a:r>
              <a:rPr lang="en-GB" dirty="0"/>
              <a:t>Information about the authors</a:t>
            </a:r>
          </a:p>
        </p:txBody>
      </p:sp>
      <p:sp>
        <p:nvSpPr>
          <p:cNvPr id="9" name="TextBox 8">
            <a:extLst>
              <a:ext uri="{FF2B5EF4-FFF2-40B4-BE49-F238E27FC236}">
                <a16:creationId xmlns:a16="http://schemas.microsoft.com/office/drawing/2014/main" id="{93ED7E31-0A20-431C-92C7-87EA77ED0CA9}"/>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noProof="0" dirty="0"/>
              <a:t>PRODUCED BY</a:t>
            </a:r>
          </a:p>
        </p:txBody>
      </p:sp>
      <p:pic>
        <p:nvPicPr>
          <p:cNvPr id="1026" name="Picture 2" descr="Logo for SGS College">
            <a:extLst>
              <a:ext uri="{FF2B5EF4-FFF2-40B4-BE49-F238E27FC236}">
                <a16:creationId xmlns:a16="http://schemas.microsoft.com/office/drawing/2014/main" id="{A9D4131E-130B-D922-369C-50AB69DC528F}"/>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0167" r="30824"/>
          <a:stretch/>
        </p:blipFill>
        <p:spPr bwMode="auto">
          <a:xfrm>
            <a:off x="2627919" y="1459376"/>
            <a:ext cx="924875" cy="1244744"/>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36B2AE06-62E2-47AC-A4B8-78F23C87D5EA}"/>
              </a:ext>
            </a:extLst>
          </p:cNvPr>
          <p:cNvSpPr txBox="1"/>
          <p:nvPr/>
        </p:nvSpPr>
        <p:spPr>
          <a:xfrm>
            <a:off x="1583803" y="2787774"/>
            <a:ext cx="2088232" cy="646331"/>
          </a:xfrm>
          <a:prstGeom prst="rect">
            <a:avLst/>
          </a:prstGeom>
          <a:noFill/>
        </p:spPr>
        <p:txBody>
          <a:bodyPr wrap="square" lIns="0" tIns="0" rIns="0" bIns="0" rtlCol="0">
            <a:spAutoFit/>
          </a:bodyPr>
          <a:lstStyle/>
          <a:p>
            <a:r>
              <a:rPr lang="en-GB" sz="1050" noProof="0" dirty="0"/>
              <a:t>South Gloucestershire and Stroud College has produced this resource on behalf of the Education and Training Foundation</a:t>
            </a:r>
          </a:p>
        </p:txBody>
      </p:sp>
      <p:sp>
        <p:nvSpPr>
          <p:cNvPr id="15" name="TextBox 14">
            <a:extLst>
              <a:ext uri="{FF2B5EF4-FFF2-40B4-BE49-F238E27FC236}">
                <a16:creationId xmlns:a16="http://schemas.microsoft.com/office/drawing/2014/main" id="{5E3E1E1C-19A4-4F4A-B678-E274A9DA15DB}"/>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noProof="0" dirty="0"/>
              <a:t>FUNDED BY</a:t>
            </a:r>
          </a:p>
        </p:txBody>
      </p:sp>
      <p:pic>
        <p:nvPicPr>
          <p:cNvPr id="14" name="Picture 13" descr="The logo for the Department for Education.">
            <a:extLst>
              <a:ext uri="{FF2B5EF4-FFF2-40B4-BE49-F238E27FC236}">
                <a16:creationId xmlns:a16="http://schemas.microsoft.com/office/drawing/2014/main" id="{0D793A73-0B68-41C6-96A3-4A06CB6B86A6}"/>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noProof="0" dirty="0"/>
              <a:t>This programme is funded by the Department for Education</a:t>
            </a:r>
          </a:p>
        </p:txBody>
      </p:sp>
      <p:sp>
        <p:nvSpPr>
          <p:cNvPr id="18" name="TextBox 17">
            <a:extLst>
              <a:ext uri="{FF2B5EF4-FFF2-40B4-BE49-F238E27FC236}">
                <a16:creationId xmlns:a16="http://schemas.microsoft.com/office/drawing/2014/main" id="{CA481ADA-FC14-4FE3-9F8D-6121602D1055}"/>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noProof="0" dirty="0">
                <a:solidFill>
                  <a:srgbClr val="E51C41"/>
                </a:solidFill>
              </a:rPr>
              <a:t>ET-FOUNDATION.CO.UK</a:t>
            </a:r>
          </a:p>
        </p:txBody>
      </p:sp>
      <p:pic>
        <p:nvPicPr>
          <p:cNvPr id="5" name="Picture 4" descr="Logo for the Education and Training Foundation.">
            <a:extLst>
              <a:ext uri="{FF2B5EF4-FFF2-40B4-BE49-F238E27FC236}">
                <a16:creationId xmlns:a16="http://schemas.microsoft.com/office/drawing/2014/main" id="{BB2C64D5-4791-444B-9142-B07A38BD14F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Tree>
    <p:extLst>
      <p:ext uri="{BB962C8B-B14F-4D97-AF65-F5344CB8AC3E}">
        <p14:creationId xmlns:p14="http://schemas.microsoft.com/office/powerpoint/2010/main" val="3269314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2</a:t>
            </a:r>
            <a:r>
              <a:rPr lang="en-GB" sz="3600" noProof="0" dirty="0"/>
              <a:t> </a:t>
            </a:r>
            <a:endParaRPr lang="en-GB" sz="3600" noProof="0" dirty="0">
              <a:cs typeface="Arial"/>
            </a:endParaRP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cs typeface="Arial"/>
              </a:rPr>
              <a:t>Behaviourism: Connecting the approach in context</a:t>
            </a:r>
            <a:endParaRPr lang="en-GB" b="0" noProof="0" dirty="0">
              <a:cs typeface="Arial"/>
            </a:endParaRPr>
          </a:p>
          <a:p>
            <a:endParaRPr lang="en-GB" noProof="0" dirty="0">
              <a:cs typeface="Arial"/>
            </a:endParaRPr>
          </a:p>
        </p:txBody>
      </p:sp>
    </p:spTree>
    <p:extLst>
      <p:ext uri="{BB962C8B-B14F-4D97-AF65-F5344CB8AC3E}">
        <p14:creationId xmlns:p14="http://schemas.microsoft.com/office/powerpoint/2010/main" val="3072831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16480-9C6E-D2AB-A834-25CBF599C7D9}"/>
            </a:ext>
          </a:extLst>
        </p:cNvPr>
        <p:cNvGrpSpPr/>
        <p:nvPr/>
      </p:nvGrpSpPr>
      <p:grpSpPr>
        <a:xfrm>
          <a:off x="0" y="0"/>
          <a:ext cx="0" cy="0"/>
          <a:chOff x="0" y="0"/>
          <a:chExt cx="0" cy="0"/>
        </a:xfrm>
      </p:grpSpPr>
      <p:sp>
        <p:nvSpPr>
          <p:cNvPr id="8" name="Slide Number Placeholder 3">
            <a:extLst>
              <a:ext uri="{FF2B5EF4-FFF2-40B4-BE49-F238E27FC236}">
                <a16:creationId xmlns:a16="http://schemas.microsoft.com/office/drawing/2014/main" id="{B953A8C1-8B8E-3CA2-D3E1-A9D50CF68529}"/>
              </a:ext>
              <a:ext uri="{C183D7F6-B498-43B3-948B-1728B52AA6E4}">
                <adec:decorative xmlns:adec="http://schemas.microsoft.com/office/drawing/2017/decorative" val="0"/>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12</a:t>
            </a:fld>
            <a:endParaRPr lang="en-GB" noProof="0" dirty="0"/>
          </a:p>
        </p:txBody>
      </p:sp>
      <p:sp>
        <p:nvSpPr>
          <p:cNvPr id="12" name="Title 11">
            <a:extLst>
              <a:ext uri="{FF2B5EF4-FFF2-40B4-BE49-F238E27FC236}">
                <a16:creationId xmlns:a16="http://schemas.microsoft.com/office/drawing/2014/main" id="{7C8D0493-B64C-53A1-FA20-F178CF3D9D16}"/>
              </a:ext>
            </a:extLst>
          </p:cNvPr>
          <p:cNvSpPr>
            <a:spLocks noGrp="1"/>
          </p:cNvSpPr>
          <p:nvPr>
            <p:ph type="title"/>
          </p:nvPr>
        </p:nvSpPr>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nSpc>
                <a:spcPct val="100000"/>
              </a:lnSpc>
            </a:pPr>
            <a:r>
              <a:rPr lang="en-GB" sz="3600" noProof="0" dirty="0"/>
              <a:t>Activity</a:t>
            </a:r>
            <a:endParaRPr lang="en-GB" noProof="0" dirty="0"/>
          </a:p>
        </p:txBody>
      </p:sp>
      <p:pic>
        <p:nvPicPr>
          <p:cNvPr id="2" name="Graphic 1" descr="A cloud thought bubble saying, &quot;Retrieval quiz&quot;">
            <a:extLst>
              <a:ext uri="{FF2B5EF4-FFF2-40B4-BE49-F238E27FC236}">
                <a16:creationId xmlns:a16="http://schemas.microsoft.com/office/drawing/2014/main" id="{6BC303C7-94CE-85DA-A210-49351F41691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957874" y="246925"/>
            <a:ext cx="4628011" cy="4045019"/>
          </a:xfrm>
          <a:prstGeom prst="rect">
            <a:avLst/>
          </a:prstGeom>
        </p:spPr>
      </p:pic>
      <p:sp>
        <p:nvSpPr>
          <p:cNvPr id="6" name="TextBox 5">
            <a:extLst>
              <a:ext uri="{FF2B5EF4-FFF2-40B4-BE49-F238E27FC236}">
                <a16:creationId xmlns:a16="http://schemas.microsoft.com/office/drawing/2014/main" id="{B06FFFB6-B8FD-3E0E-60E1-5560D6ED3EA8}"/>
              </a:ext>
            </a:extLst>
          </p:cNvPr>
          <p:cNvSpPr txBox="1"/>
          <p:nvPr/>
        </p:nvSpPr>
        <p:spPr>
          <a:xfrm>
            <a:off x="4571091" y="1710017"/>
            <a:ext cx="1788443" cy="738664"/>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GB" sz="2400" noProof="0" dirty="0">
                <a:cs typeface="Arial"/>
              </a:rPr>
              <a:t>Retrieval quiz </a:t>
            </a:r>
          </a:p>
        </p:txBody>
      </p:sp>
      <p:sp>
        <p:nvSpPr>
          <p:cNvPr id="7" name="Footer Placeholder 2">
            <a:extLst>
              <a:ext uri="{FF2B5EF4-FFF2-40B4-BE49-F238E27FC236}">
                <a16:creationId xmlns:a16="http://schemas.microsoft.com/office/drawing/2014/main" id="{38BDAE08-B585-8A53-8936-B9997B62CD7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4177820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F4B53-AD50-21F9-7826-63D63F9526D8}"/>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F9AE47F5-4157-9016-0279-C55243ABB874}"/>
              </a:ext>
              <a:ext uri="{C183D7F6-B498-43B3-948B-1728B52AA6E4}">
                <adec:decorative xmlns:adec="http://schemas.microsoft.com/office/drawing/2017/decorative" val="0"/>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13</a:t>
            </a:fld>
            <a:endParaRPr lang="en-GB" noProof="0" dirty="0"/>
          </a:p>
        </p:txBody>
      </p:sp>
      <p:sp>
        <p:nvSpPr>
          <p:cNvPr id="12" name="Title 11">
            <a:extLst>
              <a:ext uri="{FF2B5EF4-FFF2-40B4-BE49-F238E27FC236}">
                <a16:creationId xmlns:a16="http://schemas.microsoft.com/office/drawing/2014/main" id="{D8FA4633-B672-0443-2410-BDD471AC0B0B}"/>
              </a:ext>
            </a:extLst>
          </p:cNvPr>
          <p:cNvSpPr>
            <a:spLocks noGrp="1"/>
          </p:cNvSpPr>
          <p:nvPr>
            <p:ph type="title"/>
          </p:nvPr>
        </p:nvSpPr>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sz="3600" noProof="0" dirty="0">
                <a:cs typeface="Arial"/>
              </a:rPr>
              <a:t>Behaviourism </a:t>
            </a:r>
            <a:r>
              <a:rPr lang="en-GB" sz="3600" noProof="0">
                <a:cs typeface="Arial"/>
              </a:rPr>
              <a:t>case study</a:t>
            </a:r>
            <a:endParaRPr lang="en-GB" sz="3600" noProof="0" dirty="0">
              <a:cs typeface="Arial"/>
            </a:endParaRPr>
          </a:p>
        </p:txBody>
      </p:sp>
      <p:sp>
        <p:nvSpPr>
          <p:cNvPr id="5" name="Text Placeholder 4">
            <a:extLst>
              <a:ext uri="{FF2B5EF4-FFF2-40B4-BE49-F238E27FC236}">
                <a16:creationId xmlns:a16="http://schemas.microsoft.com/office/drawing/2014/main" id="{7DB5584E-1E08-F1D4-E3C7-387E764A332A}"/>
              </a:ext>
            </a:extLst>
          </p:cNvPr>
          <p:cNvSpPr>
            <a:spLocks noGrp="1"/>
          </p:cNvSpPr>
          <p:nvPr>
            <p:ph type="body" sz="quarter" idx="12"/>
          </p:nvPr>
        </p:nvSpPr>
        <p:spPr>
          <a:xfrm>
            <a:off x="283697" y="1541335"/>
            <a:ext cx="7667625" cy="3601574"/>
          </a:xfrm>
        </p:spPr>
        <p:txBody>
          <a:bodyPr vert="horz" lIns="0" tIns="0" rIns="0" bIns="0"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noProof="0" dirty="0"/>
              <a:t>Read the allocated case study and highlight where you can recognise a behaviourist approach to support children’s learning and behaviour.</a:t>
            </a:r>
            <a:endParaRPr lang="en-GB" noProof="0" dirty="0">
              <a:solidFill>
                <a:srgbClr val="000000"/>
              </a:solidFill>
              <a:cs typeface="Arial"/>
            </a:endParaRPr>
          </a:p>
          <a:p>
            <a:pPr>
              <a:lnSpc>
                <a:spcPct val="100000"/>
              </a:lnSpc>
            </a:pPr>
            <a:r>
              <a:rPr lang="en-GB" noProof="0" dirty="0">
                <a:solidFill>
                  <a:srgbClr val="E51C41"/>
                </a:solidFill>
              </a:rPr>
              <a:t> </a:t>
            </a:r>
            <a:br>
              <a:rPr lang="en-GB" noProof="0" dirty="0"/>
            </a:br>
            <a:endParaRPr lang="en-GB" noProof="0" dirty="0"/>
          </a:p>
        </p:txBody>
      </p:sp>
      <p:sp>
        <p:nvSpPr>
          <p:cNvPr id="2" name="Footer Placeholder 2">
            <a:extLst>
              <a:ext uri="{FF2B5EF4-FFF2-40B4-BE49-F238E27FC236}">
                <a16:creationId xmlns:a16="http://schemas.microsoft.com/office/drawing/2014/main" id="{3CB93AE6-C417-EE63-584F-8DF67D58667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514891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5383F94-E1B4-8DB0-C3BA-3FBCD23D7754}"/>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noProof="0" smtClean="0"/>
              <a:pPr/>
              <a:t>14</a:t>
            </a:fld>
            <a:endParaRPr lang="en-GB" noProof="0" dirty="0"/>
          </a:p>
        </p:txBody>
      </p:sp>
      <p:sp>
        <p:nvSpPr>
          <p:cNvPr id="2" name="Title 1">
            <a:extLst>
              <a:ext uri="{FF2B5EF4-FFF2-40B4-BE49-F238E27FC236}">
                <a16:creationId xmlns:a16="http://schemas.microsoft.com/office/drawing/2014/main" id="{FC689A12-2F83-A793-AAA9-281CD528093D}"/>
              </a:ext>
            </a:extLst>
          </p:cNvPr>
          <p:cNvSpPr>
            <a:spLocks noGrp="1"/>
          </p:cNvSpPr>
          <p:nvPr>
            <p:ph type="title"/>
          </p:nvPr>
        </p:nvSpPr>
        <p:spPr/>
        <p:txBody>
          <a:bodyPr/>
          <a:lstStyle/>
          <a:p>
            <a:r>
              <a:rPr lang="en-GB" noProof="0" dirty="0">
                <a:cs typeface="Arial"/>
              </a:rPr>
              <a:t>Applying behaviourism</a:t>
            </a:r>
            <a:endParaRPr lang="en-GB" noProof="0" dirty="0"/>
          </a:p>
        </p:txBody>
      </p:sp>
      <p:sp>
        <p:nvSpPr>
          <p:cNvPr id="3" name="Text Placeholder 2">
            <a:extLst>
              <a:ext uri="{FF2B5EF4-FFF2-40B4-BE49-F238E27FC236}">
                <a16:creationId xmlns:a16="http://schemas.microsoft.com/office/drawing/2014/main" id="{D2CF4B98-09D6-1B54-314E-515EC82E7A77}"/>
              </a:ext>
            </a:extLst>
          </p:cNvPr>
          <p:cNvSpPr>
            <a:spLocks noGrp="1"/>
          </p:cNvSpPr>
          <p:nvPr>
            <p:ph type="body" sz="quarter" idx="14"/>
          </p:nvPr>
        </p:nvSpPr>
        <p:spPr>
          <a:xfrm>
            <a:off x="236074" y="1295320"/>
            <a:ext cx="8189440" cy="3475276"/>
          </a:xfrm>
        </p:spPr>
        <p:txBody>
          <a:bodyPr vert="horz" lIns="0" tIns="0" rIns="0" bIns="0" rtlCol="0" anchor="t">
            <a:normAutofit/>
          </a:bodyPr>
          <a:lstStyle/>
          <a:p>
            <a:pPr marL="342900" indent="-342900">
              <a:buChar char="•"/>
            </a:pPr>
            <a:r>
              <a:rPr lang="en-GB" b="0" noProof="0" dirty="0">
                <a:cs typeface="Arial"/>
              </a:rPr>
              <a:t>Identify three ways in which a learning environment in your Industry Placement applies behaviourist theory. </a:t>
            </a:r>
          </a:p>
          <a:p>
            <a:pPr marL="342900" indent="-342900">
              <a:buChar char="•"/>
            </a:pPr>
            <a:r>
              <a:rPr lang="en-GB" b="0" noProof="0" dirty="0">
                <a:cs typeface="Arial"/>
              </a:rPr>
              <a:t>Enter each one onto the collaborative platform so we can see the variety of ways a behaviourist approach can be applied in context.</a:t>
            </a:r>
          </a:p>
        </p:txBody>
      </p:sp>
      <p:sp>
        <p:nvSpPr>
          <p:cNvPr id="4" name="Footer Placeholder 3">
            <a:extLst>
              <a:ext uri="{FF2B5EF4-FFF2-40B4-BE49-F238E27FC236}">
                <a16:creationId xmlns:a16="http://schemas.microsoft.com/office/drawing/2014/main" id="{F412E21E-3026-B30C-9240-371690B55576}"/>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dirty="0"/>
              <a:t>Education &amp; Training Foundation</a:t>
            </a:r>
          </a:p>
        </p:txBody>
      </p:sp>
    </p:spTree>
    <p:extLst>
      <p:ext uri="{BB962C8B-B14F-4D97-AF65-F5344CB8AC3E}">
        <p14:creationId xmlns:p14="http://schemas.microsoft.com/office/powerpoint/2010/main" val="3996826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96183-5477-A11F-100D-13C2FB08923B}"/>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A5608329-69C6-668F-D8CE-2965CCE0B0F4}"/>
              </a:ext>
              <a:ext uri="{C183D7F6-B498-43B3-948B-1728B52AA6E4}">
                <adec:decorative xmlns:adec="http://schemas.microsoft.com/office/drawing/2017/decorative" val="0"/>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15</a:t>
            </a:fld>
            <a:endParaRPr lang="en-GB" noProof="0" dirty="0"/>
          </a:p>
        </p:txBody>
      </p:sp>
      <p:sp>
        <p:nvSpPr>
          <p:cNvPr id="12" name="Title 11">
            <a:extLst>
              <a:ext uri="{FF2B5EF4-FFF2-40B4-BE49-F238E27FC236}">
                <a16:creationId xmlns:a16="http://schemas.microsoft.com/office/drawing/2014/main" id="{D74B8B06-3137-8F18-3F53-D25E5D308D5B}"/>
              </a:ext>
            </a:extLst>
          </p:cNvPr>
          <p:cNvSpPr>
            <a:spLocks noGrp="1"/>
          </p:cNvSpPr>
          <p:nvPr>
            <p:ph type="title"/>
          </p:nvPr>
        </p:nvSpPr>
        <p:spPr/>
        <p:txBody>
          <a:bodyPr>
            <a:normAutofit fontScale="90000"/>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sz="3600" noProof="0" dirty="0">
                <a:cs typeface="Arial"/>
              </a:rPr>
              <a:t>Behaviourism early years learning environment floor plan</a:t>
            </a:r>
          </a:p>
        </p:txBody>
      </p:sp>
      <p:sp>
        <p:nvSpPr>
          <p:cNvPr id="5" name="Text Placeholder 4">
            <a:extLst>
              <a:ext uri="{FF2B5EF4-FFF2-40B4-BE49-F238E27FC236}">
                <a16:creationId xmlns:a16="http://schemas.microsoft.com/office/drawing/2014/main" id="{073B22B7-F2DC-C0AA-818E-A82C59263008}"/>
              </a:ext>
            </a:extLst>
          </p:cNvPr>
          <p:cNvSpPr>
            <a:spLocks noGrp="1"/>
          </p:cNvSpPr>
          <p:nvPr>
            <p:ph type="body" sz="quarter" idx="12"/>
          </p:nvPr>
        </p:nvSpPr>
        <p:spPr>
          <a:xfrm>
            <a:off x="365963" y="1444630"/>
            <a:ext cx="7667625" cy="3601574"/>
          </a:xfrm>
        </p:spPr>
        <p:txBody>
          <a:bodyPr vert="horz" lIns="0" tIns="0" rIns="0" bIns="0"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342900" indent="-342900">
              <a:buFont typeface="Arial" panose="020B0604020202020204" pitchFamily="34" charset="0"/>
              <a:buChar char="•"/>
            </a:pPr>
            <a:endParaRPr lang="en-GB" noProof="0" dirty="0">
              <a:cs typeface="Arial"/>
            </a:endParaRPr>
          </a:p>
          <a:p>
            <a:pPr marL="342900" indent="-342900">
              <a:buFont typeface="Arial" panose="020B0604020202020204" pitchFamily="34" charset="0"/>
              <a:buChar char="•"/>
            </a:pPr>
            <a:r>
              <a:rPr lang="en-GB" noProof="0" dirty="0"/>
              <a:t>Using the floor plan, create a learning environment applying behaviourist theory in an early years setting. </a:t>
            </a:r>
            <a:endParaRPr lang="en-GB" noProof="0" dirty="0">
              <a:cs typeface="Arial"/>
            </a:endParaRPr>
          </a:p>
          <a:p>
            <a:pPr marL="342900" indent="-342900">
              <a:buFont typeface="Arial" panose="020B0604020202020204" pitchFamily="34" charset="0"/>
              <a:buChar char="•"/>
            </a:pPr>
            <a:r>
              <a:rPr lang="en-GB" noProof="0" dirty="0">
                <a:cs typeface="Arial"/>
              </a:rPr>
              <a:t>You do not need to apply it to all areas of the classroom as we will be returning to these when discussing other theoretical approaches. </a:t>
            </a:r>
          </a:p>
          <a:p>
            <a:pPr marL="342900" indent="-342900">
              <a:lnSpc>
                <a:spcPct val="100000"/>
              </a:lnSpc>
              <a:buFont typeface="Arial" panose="020B0604020202020204" pitchFamily="34" charset="0"/>
              <a:buChar char="•"/>
            </a:pPr>
            <a:endParaRPr lang="en-GB" noProof="0" dirty="0">
              <a:solidFill>
                <a:srgbClr val="000000"/>
              </a:solidFill>
              <a:cs typeface="Arial"/>
            </a:endParaRPr>
          </a:p>
          <a:p>
            <a:endParaRPr lang="en-GB" noProof="0" dirty="0">
              <a:solidFill>
                <a:srgbClr val="000000"/>
              </a:solidFill>
            </a:endParaRPr>
          </a:p>
          <a:p>
            <a:pPr>
              <a:lnSpc>
                <a:spcPct val="100000"/>
              </a:lnSpc>
            </a:pPr>
            <a:r>
              <a:rPr lang="en-GB" noProof="0" dirty="0">
                <a:solidFill>
                  <a:srgbClr val="E51C41"/>
                </a:solidFill>
              </a:rPr>
              <a:t> </a:t>
            </a:r>
            <a:br>
              <a:rPr lang="en-GB" noProof="0" dirty="0"/>
            </a:br>
            <a:endParaRPr lang="en-GB" noProof="0" dirty="0"/>
          </a:p>
        </p:txBody>
      </p:sp>
      <p:sp>
        <p:nvSpPr>
          <p:cNvPr id="2" name="Footer Placeholder 2">
            <a:extLst>
              <a:ext uri="{FF2B5EF4-FFF2-40B4-BE49-F238E27FC236}">
                <a16:creationId xmlns:a16="http://schemas.microsoft.com/office/drawing/2014/main" id="{C5EC9337-F56D-8FC9-AA4D-9F18AE18009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210628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305F1-C6A6-7DB9-24F3-A09E5ABED0A2}"/>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0A23CE0E-38C2-CD31-882E-1B12308CA4A2}"/>
              </a:ext>
              <a:ext uri="{C183D7F6-B498-43B3-948B-1728B52AA6E4}">
                <adec:decorative xmlns:adec="http://schemas.microsoft.com/office/drawing/2017/decorative" val="0"/>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16</a:t>
            </a:fld>
            <a:endParaRPr lang="en-GB" noProof="0" dirty="0"/>
          </a:p>
        </p:txBody>
      </p:sp>
      <p:sp>
        <p:nvSpPr>
          <p:cNvPr id="12" name="Title 11">
            <a:extLst>
              <a:ext uri="{FF2B5EF4-FFF2-40B4-BE49-F238E27FC236}">
                <a16:creationId xmlns:a16="http://schemas.microsoft.com/office/drawing/2014/main" id="{F25642F5-D1C3-8BA0-40B7-E92087F363F8}"/>
              </a:ext>
            </a:extLst>
          </p:cNvPr>
          <p:cNvSpPr>
            <a:spLocks noGrp="1"/>
          </p:cNvSpPr>
          <p:nvPr>
            <p:ph type="title"/>
          </p:nvPr>
        </p:nvSpPr>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sz="3600" noProof="0" dirty="0">
                <a:cs typeface="Arial"/>
              </a:rPr>
              <a:t>Silent discussion </a:t>
            </a:r>
          </a:p>
        </p:txBody>
      </p:sp>
      <p:sp>
        <p:nvSpPr>
          <p:cNvPr id="5" name="Text Placeholder 4">
            <a:extLst>
              <a:ext uri="{FF2B5EF4-FFF2-40B4-BE49-F238E27FC236}">
                <a16:creationId xmlns:a16="http://schemas.microsoft.com/office/drawing/2014/main" id="{3C1E41A5-CE97-68CB-160F-8FC9AE66180A}"/>
              </a:ext>
            </a:extLst>
          </p:cNvPr>
          <p:cNvSpPr>
            <a:spLocks noGrp="1"/>
          </p:cNvSpPr>
          <p:nvPr>
            <p:ph type="body" sz="quarter" idx="12"/>
          </p:nvPr>
        </p:nvSpPr>
        <p:spPr>
          <a:xfrm>
            <a:off x="365963" y="1444630"/>
            <a:ext cx="7667625" cy="3601574"/>
          </a:xfrm>
        </p:spPr>
        <p:txBody>
          <a:bodyPr vert="horz" lIns="0" tIns="0" rIns="0" bIns="0"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noProof="0" dirty="0">
                <a:cs typeface="Arial"/>
              </a:rPr>
              <a:t>Put your floor plan up on the wall.</a:t>
            </a:r>
          </a:p>
          <a:p>
            <a:pPr>
              <a:lnSpc>
                <a:spcPct val="100000"/>
              </a:lnSpc>
            </a:pPr>
            <a:endParaRPr lang="en-GB" noProof="0" dirty="0">
              <a:solidFill>
                <a:srgbClr val="000000"/>
              </a:solidFill>
              <a:cs typeface="Arial"/>
            </a:endParaRPr>
          </a:p>
          <a:p>
            <a:r>
              <a:rPr lang="en-GB" noProof="0" dirty="0">
                <a:solidFill>
                  <a:srgbClr val="000000"/>
                </a:solidFill>
                <a:cs typeface="Arial"/>
              </a:rPr>
              <a:t>Review three floor plans annotating any examples of good practice </a:t>
            </a:r>
            <a:r>
              <a:rPr lang="en-GB" dirty="0">
                <a:solidFill>
                  <a:srgbClr val="000000"/>
                </a:solidFill>
                <a:cs typeface="Arial"/>
              </a:rPr>
              <a:t>in</a:t>
            </a:r>
            <a:r>
              <a:rPr lang="en-GB" noProof="0" dirty="0">
                <a:solidFill>
                  <a:srgbClr val="000000"/>
                </a:solidFill>
                <a:cs typeface="Arial"/>
              </a:rPr>
              <a:t> applying behaviourist theory and any examples of misconceptions/errors in applying behaviourist theory. </a:t>
            </a:r>
          </a:p>
          <a:p>
            <a:endParaRPr lang="en-GB" noProof="0" dirty="0">
              <a:solidFill>
                <a:srgbClr val="000000"/>
              </a:solidFill>
              <a:cs typeface="Arial"/>
            </a:endParaRPr>
          </a:p>
          <a:p>
            <a:pPr>
              <a:lnSpc>
                <a:spcPct val="100000"/>
              </a:lnSpc>
            </a:pPr>
            <a:r>
              <a:rPr lang="en-GB" noProof="0" dirty="0">
                <a:solidFill>
                  <a:srgbClr val="E51C41"/>
                </a:solidFill>
              </a:rPr>
              <a:t> </a:t>
            </a:r>
            <a:br>
              <a:rPr lang="en-GB" noProof="0" dirty="0"/>
            </a:br>
            <a:endParaRPr lang="en-GB" noProof="0" dirty="0"/>
          </a:p>
        </p:txBody>
      </p:sp>
      <p:sp>
        <p:nvSpPr>
          <p:cNvPr id="2" name="Footer Placeholder 2">
            <a:extLst>
              <a:ext uri="{FF2B5EF4-FFF2-40B4-BE49-F238E27FC236}">
                <a16:creationId xmlns:a16="http://schemas.microsoft.com/office/drawing/2014/main" id="{C0C2866B-620A-6B9C-206B-C911F8D7F78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324548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C0F61-C3D3-3924-46D8-F5E4FC54BE96}"/>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2E205B4D-22D8-99F9-ABA6-31465D82D4C7}"/>
              </a:ext>
              <a:ext uri="{C183D7F6-B498-43B3-948B-1728B52AA6E4}">
                <adec:decorative xmlns:adec="http://schemas.microsoft.com/office/drawing/2017/decorative" val="0"/>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17</a:t>
            </a:fld>
            <a:endParaRPr lang="en-GB" noProof="0" dirty="0"/>
          </a:p>
        </p:txBody>
      </p:sp>
      <p:sp>
        <p:nvSpPr>
          <p:cNvPr id="12" name="Title 11">
            <a:extLst>
              <a:ext uri="{FF2B5EF4-FFF2-40B4-BE49-F238E27FC236}">
                <a16:creationId xmlns:a16="http://schemas.microsoft.com/office/drawing/2014/main" id="{0AE8B312-C83C-4827-E749-B24F3565AF23}"/>
              </a:ext>
            </a:extLst>
          </p:cNvPr>
          <p:cNvSpPr>
            <a:spLocks noGrp="1"/>
          </p:cNvSpPr>
          <p:nvPr>
            <p:ph type="title"/>
          </p:nvPr>
        </p:nvSpPr>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nSpc>
                <a:spcPct val="100000"/>
              </a:lnSpc>
            </a:pPr>
            <a:r>
              <a:rPr lang="en-GB" sz="3600" noProof="0" dirty="0">
                <a:cs typeface="Arial"/>
              </a:rPr>
              <a:t>Behaviour policy</a:t>
            </a:r>
            <a:endParaRPr lang="en-GB" sz="3600" noProof="0" dirty="0"/>
          </a:p>
        </p:txBody>
      </p:sp>
      <p:sp>
        <p:nvSpPr>
          <p:cNvPr id="5" name="Text Placeholder 4">
            <a:extLst>
              <a:ext uri="{FF2B5EF4-FFF2-40B4-BE49-F238E27FC236}">
                <a16:creationId xmlns:a16="http://schemas.microsoft.com/office/drawing/2014/main" id="{C2BB063F-A840-9A19-67AD-3251B0F3AFD0}"/>
              </a:ext>
            </a:extLst>
          </p:cNvPr>
          <p:cNvSpPr>
            <a:spLocks noGrp="1"/>
          </p:cNvSpPr>
          <p:nvPr>
            <p:ph type="body" sz="quarter" idx="12"/>
          </p:nvPr>
        </p:nvSpPr>
        <p:spPr>
          <a:xfrm>
            <a:off x="234001" y="961553"/>
            <a:ext cx="8437907" cy="3626422"/>
          </a:xfrm>
        </p:spPr>
        <p:txBody>
          <a:bodyPr vert="horz" lIns="0" tIns="0" rIns="0" bIns="0"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342900" indent="-342900">
              <a:buChar char="•"/>
            </a:pPr>
            <a:r>
              <a:rPr lang="en-GB" noProof="0" dirty="0">
                <a:solidFill>
                  <a:srgbClr val="000000"/>
                </a:solidFill>
                <a:cs typeface="Arial"/>
              </a:rPr>
              <a:t>Using the Behaviour policy template, create a set of class expectations for children in a reception class. </a:t>
            </a:r>
            <a:endParaRPr lang="en-GB" noProof="0" dirty="0"/>
          </a:p>
          <a:p>
            <a:pPr marL="342900" indent="-342900">
              <a:lnSpc>
                <a:spcPct val="100000"/>
              </a:lnSpc>
              <a:buChar char="•"/>
            </a:pPr>
            <a:endParaRPr lang="en-GB" noProof="0" dirty="0">
              <a:solidFill>
                <a:srgbClr val="000000"/>
              </a:solidFill>
              <a:cs typeface="Arial"/>
            </a:endParaRPr>
          </a:p>
          <a:p>
            <a:pPr marL="342900" indent="-342900">
              <a:buChar char="•"/>
            </a:pPr>
            <a:r>
              <a:rPr lang="en-GB" noProof="0" dirty="0">
                <a:solidFill>
                  <a:srgbClr val="000000"/>
                </a:solidFill>
                <a:cs typeface="Arial"/>
              </a:rPr>
              <a:t>Complete the </a:t>
            </a:r>
            <a:r>
              <a:rPr lang="en-GB" dirty="0">
                <a:solidFill>
                  <a:srgbClr val="000000"/>
                </a:solidFill>
                <a:cs typeface="Arial"/>
              </a:rPr>
              <a:t>template</a:t>
            </a:r>
            <a:r>
              <a:rPr lang="en-GB" noProof="0" dirty="0">
                <a:solidFill>
                  <a:srgbClr val="000000"/>
                </a:solidFill>
                <a:cs typeface="Arial"/>
              </a:rPr>
              <a:t>, identifying rewards and sanctions, that are underpinned by a behaviourist approach to support children to follow these rules. </a:t>
            </a:r>
          </a:p>
          <a:p>
            <a:pPr marL="342900" indent="-342900">
              <a:lnSpc>
                <a:spcPct val="100000"/>
              </a:lnSpc>
              <a:buChar char="•"/>
            </a:pPr>
            <a:endParaRPr lang="en-GB" noProof="0" dirty="0">
              <a:solidFill>
                <a:srgbClr val="000000"/>
              </a:solidFill>
              <a:cs typeface="Arial"/>
            </a:endParaRPr>
          </a:p>
          <a:p>
            <a:pPr marL="342900" indent="-342900">
              <a:lnSpc>
                <a:spcPct val="100000"/>
              </a:lnSpc>
              <a:buChar char="•"/>
            </a:pPr>
            <a:r>
              <a:rPr lang="en-GB" noProof="0" dirty="0">
                <a:solidFill>
                  <a:srgbClr val="000000"/>
                </a:solidFill>
                <a:cs typeface="Arial"/>
              </a:rPr>
              <a:t>For example, an expectation might be to sit on the carpet for circle time and be kind to peers. When a child does this, their name will be put on the gold-star chart. </a:t>
            </a:r>
          </a:p>
          <a:p>
            <a:pPr>
              <a:lnSpc>
                <a:spcPct val="100000"/>
              </a:lnSpc>
            </a:pPr>
            <a:r>
              <a:rPr lang="en-GB" noProof="0" dirty="0">
                <a:solidFill>
                  <a:srgbClr val="E51C41"/>
                </a:solidFill>
              </a:rPr>
              <a:t> </a:t>
            </a:r>
            <a:br>
              <a:rPr lang="en-GB" noProof="0" dirty="0"/>
            </a:br>
            <a:endParaRPr lang="en-GB" noProof="0" dirty="0"/>
          </a:p>
        </p:txBody>
      </p:sp>
      <p:sp>
        <p:nvSpPr>
          <p:cNvPr id="2" name="Footer Placeholder 2">
            <a:extLst>
              <a:ext uri="{FF2B5EF4-FFF2-40B4-BE49-F238E27FC236}">
                <a16:creationId xmlns:a16="http://schemas.microsoft.com/office/drawing/2014/main" id="{46A318CE-3BF7-8800-EFE9-E4035FE7BC7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460837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lnSpcReduction="10000"/>
          </a:bodyPr>
          <a:lstStyle/>
          <a:p>
            <a:r>
              <a:rPr lang="en-GB" noProof="0" dirty="0"/>
              <a:t>Behaviourism:</a:t>
            </a:r>
          </a:p>
          <a:p>
            <a:r>
              <a:rPr lang="en-GB" noProof="0" dirty="0"/>
              <a:t>Applying the approach to a context </a:t>
            </a:r>
          </a:p>
        </p:txBody>
      </p:sp>
    </p:spTree>
    <p:extLst>
      <p:ext uri="{BB962C8B-B14F-4D97-AF65-F5344CB8AC3E}">
        <p14:creationId xmlns:p14="http://schemas.microsoft.com/office/powerpoint/2010/main" val="36653927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894AA22-EA08-417B-A95B-227EA2CF1F90}"/>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noProof="0" smtClean="0"/>
              <a:pPr/>
              <a:t>19</a:t>
            </a:fld>
            <a:endParaRPr lang="en-GB" noProof="0" dirty="0"/>
          </a:p>
        </p:txBody>
      </p:sp>
      <p:sp>
        <p:nvSpPr>
          <p:cNvPr id="3" name="Title 2">
            <a:extLst>
              <a:ext uri="{FF2B5EF4-FFF2-40B4-BE49-F238E27FC236}">
                <a16:creationId xmlns:a16="http://schemas.microsoft.com/office/drawing/2014/main" id="{A4EAE434-B676-B2B6-313F-BE4F15923748}"/>
              </a:ext>
            </a:extLst>
          </p:cNvPr>
          <p:cNvSpPr>
            <a:spLocks noGrp="1"/>
          </p:cNvSpPr>
          <p:nvPr>
            <p:ph type="title"/>
          </p:nvPr>
        </p:nvSpPr>
        <p:spPr/>
        <p:txBody>
          <a:bodyPr/>
          <a:lstStyle/>
          <a:p>
            <a:r>
              <a:rPr lang="en-GB" noProof="0" dirty="0"/>
              <a:t>Starter activity</a:t>
            </a:r>
          </a:p>
        </p:txBody>
      </p:sp>
      <p:sp>
        <p:nvSpPr>
          <p:cNvPr id="4" name="Text Placeholder 3">
            <a:extLst>
              <a:ext uri="{FF2B5EF4-FFF2-40B4-BE49-F238E27FC236}">
                <a16:creationId xmlns:a16="http://schemas.microsoft.com/office/drawing/2014/main" id="{2DEB3E52-2228-FD28-0827-48D7A746C59E}"/>
              </a:ext>
              <a:ext uri="{C183D7F6-B498-43B3-948B-1728B52AA6E4}">
                <adec:decorative xmlns:adec="http://schemas.microsoft.com/office/drawing/2017/decorative" val="0"/>
              </a:ext>
            </a:extLst>
          </p:cNvPr>
          <p:cNvSpPr>
            <a:spLocks noGrp="1"/>
          </p:cNvSpPr>
          <p:nvPr>
            <p:ph type="body" sz="quarter" idx="12"/>
          </p:nvPr>
        </p:nvSpPr>
        <p:spPr>
          <a:xfrm>
            <a:off x="234000" y="1125193"/>
            <a:ext cx="8631840" cy="3250184"/>
          </a:xfrm>
        </p:spPr>
        <p:txBody>
          <a:bodyPr vert="horz" lIns="0" tIns="0" rIns="0" bIns="0" rtlCol="0" anchor="t">
            <a:noAutofit/>
          </a:bodyPr>
          <a:lstStyle/>
          <a:p>
            <a:pPr marL="342900" indent="-342900">
              <a:buFont typeface="Arial" panose="020B0604020202020204" pitchFamily="34" charset="0"/>
              <a:buChar char="•"/>
            </a:pPr>
            <a:r>
              <a:rPr lang="en-GB" sz="2400" noProof="0" dirty="0"/>
              <a:t>Create a five-question quiz on </a:t>
            </a:r>
            <a:r>
              <a:rPr lang="en-GB" sz="2400" b="1" noProof="0" dirty="0"/>
              <a:t>one</a:t>
            </a:r>
            <a:r>
              <a:rPr lang="en-GB" sz="2400" noProof="0" dirty="0"/>
              <a:t> of the theories examined so far. Be prepared to share.</a:t>
            </a:r>
          </a:p>
          <a:p>
            <a:pPr marL="342900" indent="-342900">
              <a:buFont typeface="Arial" panose="020B0604020202020204" pitchFamily="34" charset="0"/>
              <a:buChar char="•"/>
            </a:pPr>
            <a:r>
              <a:rPr lang="en-GB" sz="2400" noProof="0" dirty="0"/>
              <a:t>Write your answers to these questions separately. </a:t>
            </a:r>
          </a:p>
          <a:p>
            <a:pPr marL="342900" indent="-342900">
              <a:buFont typeface="Arial" panose="020B0604020202020204" pitchFamily="34" charset="0"/>
              <a:buChar char="•"/>
            </a:pPr>
            <a:r>
              <a:rPr lang="en-GB" sz="2400" noProof="0" dirty="0"/>
              <a:t>Swap your quiz with a peer.</a:t>
            </a:r>
          </a:p>
          <a:p>
            <a:pPr marL="342900" indent="-342900">
              <a:buFont typeface="Arial" panose="020B0604020202020204" pitchFamily="34" charset="0"/>
              <a:buChar char="•"/>
            </a:pPr>
            <a:r>
              <a:rPr lang="en-GB" noProof="0" dirty="0"/>
              <a:t>A</a:t>
            </a:r>
            <a:r>
              <a:rPr lang="en-GB" sz="2400" noProof="0" dirty="0"/>
              <a:t>nswer the questions on your peer’s quiz and identify the theory/theorist the questions were about.</a:t>
            </a:r>
          </a:p>
          <a:p>
            <a:pPr marL="342900" indent="-342900">
              <a:buFont typeface="Arial" panose="020B0604020202020204" pitchFamily="34" charset="0"/>
              <a:buChar char="•"/>
            </a:pPr>
            <a:r>
              <a:rPr lang="en-GB" noProof="0" dirty="0"/>
              <a:t>Check answers against the answer sheet.</a:t>
            </a:r>
            <a:endParaRPr lang="en-GB" sz="2400" noProof="0" dirty="0"/>
          </a:p>
          <a:p>
            <a:pPr marL="342900" indent="-342900">
              <a:buFont typeface="Arial" panose="020B0604020202020204" pitchFamily="34" charset="0"/>
              <a:buChar char="•"/>
            </a:pPr>
            <a:r>
              <a:rPr lang="en-GB" dirty="0"/>
              <a:t>Were there any questions or answers that need clarifying?</a:t>
            </a:r>
            <a:endParaRPr lang="en-GB" sz="2400" noProof="0" dirty="0">
              <a:cs typeface="Arial"/>
            </a:endParaRPr>
          </a:p>
          <a:p>
            <a:endParaRPr lang="en-GB" noProof="0" dirty="0"/>
          </a:p>
        </p:txBody>
      </p:sp>
      <p:sp>
        <p:nvSpPr>
          <p:cNvPr id="5" name="Footer Placeholder 4">
            <a:extLst>
              <a:ext uri="{FF2B5EF4-FFF2-40B4-BE49-F238E27FC236}">
                <a16:creationId xmlns:a16="http://schemas.microsoft.com/office/drawing/2014/main" id="{FB1DFA1C-3975-4464-6D24-BBDFB73D43EA}"/>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400190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sz="4000" noProof="0" dirty="0"/>
              <a:t>1</a:t>
            </a:r>
            <a:r>
              <a:rPr lang="en-GB" noProof="0" dirty="0"/>
              <a:t> </a:t>
            </a:r>
            <a:endParaRPr lang="en-GB" noProof="0" dirty="0">
              <a:cs typeface="Arial"/>
            </a:endParaRP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sz="3600" noProof="0" dirty="0">
                <a:solidFill>
                  <a:schemeClr val="bg1"/>
                </a:solidFill>
                <a:cs typeface="Arial"/>
              </a:rPr>
              <a:t>Behaviourism: Approach and theorists</a:t>
            </a:r>
          </a:p>
        </p:txBody>
      </p:sp>
    </p:spTree>
    <p:extLst>
      <p:ext uri="{BB962C8B-B14F-4D97-AF65-F5344CB8AC3E}">
        <p14:creationId xmlns:p14="http://schemas.microsoft.com/office/powerpoint/2010/main" val="3560998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32056CF-D6D1-D82E-C69B-4BDF665F7DD7}"/>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20</a:t>
            </a:fld>
            <a:endParaRPr lang="en-GB"/>
          </a:p>
        </p:txBody>
      </p:sp>
      <p:sp>
        <p:nvSpPr>
          <p:cNvPr id="3" name="Title 2">
            <a:extLst>
              <a:ext uri="{FF2B5EF4-FFF2-40B4-BE49-F238E27FC236}">
                <a16:creationId xmlns:a16="http://schemas.microsoft.com/office/drawing/2014/main" id="{80B0F851-F9A2-B144-CE81-1C5DE147A5BD}"/>
              </a:ext>
            </a:extLst>
          </p:cNvPr>
          <p:cNvSpPr>
            <a:spLocks noGrp="1"/>
          </p:cNvSpPr>
          <p:nvPr>
            <p:ph type="title"/>
          </p:nvPr>
        </p:nvSpPr>
        <p:spPr/>
        <p:txBody>
          <a:bodyPr/>
          <a:lstStyle/>
          <a:p>
            <a:r>
              <a:rPr lang="en-GB" dirty="0"/>
              <a:t>How to plan to support a child</a:t>
            </a:r>
          </a:p>
        </p:txBody>
      </p:sp>
      <p:sp>
        <p:nvSpPr>
          <p:cNvPr id="4" name="Text Placeholder 3">
            <a:extLst>
              <a:ext uri="{FF2B5EF4-FFF2-40B4-BE49-F238E27FC236}">
                <a16:creationId xmlns:a16="http://schemas.microsoft.com/office/drawing/2014/main" id="{4EA21BBC-6A48-9E75-33AC-DD0BF12D885C}"/>
              </a:ext>
            </a:extLst>
          </p:cNvPr>
          <p:cNvSpPr>
            <a:spLocks noGrp="1"/>
          </p:cNvSpPr>
          <p:nvPr>
            <p:ph type="body" sz="quarter" idx="12"/>
          </p:nvPr>
        </p:nvSpPr>
        <p:spPr/>
        <p:txBody>
          <a:bodyPr/>
          <a:lstStyle/>
          <a:p>
            <a:r>
              <a:rPr lang="en-GB" dirty="0"/>
              <a:t>Discuss in small groups:</a:t>
            </a:r>
          </a:p>
          <a:p>
            <a:pPr marL="612900" lvl="1" indent="-342900">
              <a:buFont typeface="Arial" panose="020B0604020202020204" pitchFamily="34" charset="0"/>
              <a:buChar char="•"/>
            </a:pPr>
            <a:r>
              <a:rPr lang="en-GB" dirty="0"/>
              <a:t>Why do we create plans?</a:t>
            </a:r>
          </a:p>
          <a:p>
            <a:pPr marL="612900" lvl="1" indent="-342900">
              <a:buFont typeface="Arial" panose="020B0604020202020204" pitchFamily="34" charset="0"/>
              <a:buChar char="•"/>
            </a:pPr>
            <a:r>
              <a:rPr lang="en-GB" dirty="0"/>
              <a:t>What information do you need to know before you plan?</a:t>
            </a:r>
          </a:p>
          <a:p>
            <a:pPr marL="612900" lvl="1" indent="-342900">
              <a:buFont typeface="Arial" panose="020B0604020202020204" pitchFamily="34" charset="0"/>
              <a:buChar char="•"/>
            </a:pPr>
            <a:r>
              <a:rPr lang="en-GB" dirty="0"/>
              <a:t>What should the plan include? </a:t>
            </a:r>
          </a:p>
          <a:p>
            <a:pPr lvl="1" indent="0">
              <a:buNone/>
            </a:pPr>
            <a:endParaRPr lang="en-GB" dirty="0"/>
          </a:p>
          <a:p>
            <a:pPr lvl="1" indent="0">
              <a:buNone/>
            </a:pPr>
            <a:r>
              <a:rPr lang="en-GB" dirty="0"/>
              <a:t>Record your answers to the questions provided on your How to plan to support a child – Discussion notes.</a:t>
            </a:r>
          </a:p>
          <a:p>
            <a:pPr marL="612900" lvl="1" indent="-342900">
              <a:buFont typeface="Arial" panose="020B0604020202020204" pitchFamily="34" charset="0"/>
              <a:buChar char="•"/>
            </a:pPr>
            <a:endParaRPr lang="en-GB" dirty="0"/>
          </a:p>
          <a:p>
            <a:endParaRPr lang="en-GB" dirty="0"/>
          </a:p>
        </p:txBody>
      </p:sp>
      <p:sp>
        <p:nvSpPr>
          <p:cNvPr id="5" name="Footer Placeholder 4">
            <a:extLst>
              <a:ext uri="{FF2B5EF4-FFF2-40B4-BE49-F238E27FC236}">
                <a16:creationId xmlns:a16="http://schemas.microsoft.com/office/drawing/2014/main" id="{51F06B56-9C36-8DC6-51A3-DB005ADA8B2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019585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AD4409D-F621-D86A-C58A-F9358F2B3496}"/>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21</a:t>
            </a:fld>
            <a:endParaRPr lang="en-GB"/>
          </a:p>
        </p:txBody>
      </p:sp>
      <p:sp>
        <p:nvSpPr>
          <p:cNvPr id="3" name="Title 2">
            <a:extLst>
              <a:ext uri="{FF2B5EF4-FFF2-40B4-BE49-F238E27FC236}">
                <a16:creationId xmlns:a16="http://schemas.microsoft.com/office/drawing/2014/main" id="{6D82BCC9-D4CC-830A-871B-44F5CD305F28}"/>
              </a:ext>
            </a:extLst>
          </p:cNvPr>
          <p:cNvSpPr>
            <a:spLocks noGrp="1"/>
          </p:cNvSpPr>
          <p:nvPr>
            <p:ph type="title"/>
          </p:nvPr>
        </p:nvSpPr>
        <p:spPr/>
        <p:txBody>
          <a:bodyPr/>
          <a:lstStyle/>
          <a:p>
            <a:r>
              <a:rPr lang="en-GB" dirty="0"/>
              <a:t>What should a plan include?</a:t>
            </a:r>
          </a:p>
        </p:txBody>
      </p:sp>
      <p:sp>
        <p:nvSpPr>
          <p:cNvPr id="4" name="Text Placeholder 3">
            <a:extLst>
              <a:ext uri="{FF2B5EF4-FFF2-40B4-BE49-F238E27FC236}">
                <a16:creationId xmlns:a16="http://schemas.microsoft.com/office/drawing/2014/main" id="{E5E00E19-1E32-E09D-C34D-4E90EB33F7B5}"/>
              </a:ext>
            </a:extLst>
          </p:cNvPr>
          <p:cNvSpPr>
            <a:spLocks noGrp="1"/>
          </p:cNvSpPr>
          <p:nvPr>
            <p:ph type="body" sz="quarter" idx="12"/>
          </p:nvPr>
        </p:nvSpPr>
        <p:spPr/>
        <p:txBody>
          <a:bodyPr/>
          <a:lstStyle/>
          <a:p>
            <a:pPr marL="457200" indent="-457200">
              <a:buFont typeface="+mj-lt"/>
              <a:buAutoNum type="arabicPeriod"/>
            </a:pPr>
            <a:r>
              <a:rPr lang="en-GB" dirty="0"/>
              <a:t>Prior knowledge of the child(ren) </a:t>
            </a:r>
          </a:p>
          <a:p>
            <a:pPr marL="457200" indent="-457200">
              <a:buFont typeface="+mj-lt"/>
              <a:buAutoNum type="arabicPeriod"/>
            </a:pPr>
            <a:r>
              <a:rPr lang="en-GB" dirty="0"/>
              <a:t>Aim of the activity: What are you trying to promote? </a:t>
            </a:r>
          </a:p>
          <a:p>
            <a:pPr marL="457200" indent="-457200">
              <a:buFont typeface="+mj-lt"/>
              <a:buAutoNum type="arabicPeriod"/>
            </a:pPr>
            <a:r>
              <a:rPr lang="en-GB" dirty="0"/>
              <a:t>Success criteria: How will you know it is working?	 </a:t>
            </a:r>
          </a:p>
          <a:p>
            <a:pPr marL="457200" indent="-457200">
              <a:buFont typeface="+mj-lt"/>
              <a:buAutoNum type="arabicPeriod"/>
            </a:pPr>
            <a:r>
              <a:rPr lang="en-GB" dirty="0"/>
              <a:t>Key vocabulary and specialist subject knowledge	 </a:t>
            </a:r>
          </a:p>
          <a:p>
            <a:pPr marL="457200" indent="-457200">
              <a:buFont typeface="+mj-lt"/>
              <a:buAutoNum type="arabicPeriod"/>
            </a:pPr>
            <a:r>
              <a:rPr lang="en-GB" dirty="0"/>
              <a:t>Assessment opportunities: When to check progress? </a:t>
            </a:r>
          </a:p>
          <a:p>
            <a:pPr marL="457200" indent="-457200">
              <a:buFont typeface="+mj-lt"/>
              <a:buAutoNum type="arabicPeriod"/>
            </a:pPr>
            <a:r>
              <a:rPr lang="en-GB" dirty="0"/>
              <a:t>Resources: This allows you to prepare in advance	 </a:t>
            </a:r>
          </a:p>
          <a:p>
            <a:pPr marL="457200" indent="-457200">
              <a:buFont typeface="+mj-lt"/>
              <a:buAutoNum type="arabicPeriod"/>
            </a:pPr>
            <a:r>
              <a:rPr lang="en-GB" dirty="0"/>
              <a:t>Differentiation/adapted teaching methods and resources to meet individual needs</a:t>
            </a:r>
          </a:p>
          <a:p>
            <a:pPr marL="457200" indent="-457200">
              <a:buFont typeface="+mj-lt"/>
              <a:buAutoNum type="arabicPeriod"/>
            </a:pPr>
            <a:r>
              <a:rPr lang="en-GB" dirty="0"/>
              <a:t>Rough timings: These will help you keep on track.</a:t>
            </a:r>
          </a:p>
        </p:txBody>
      </p:sp>
      <p:sp>
        <p:nvSpPr>
          <p:cNvPr id="5" name="Footer Placeholder 4">
            <a:extLst>
              <a:ext uri="{FF2B5EF4-FFF2-40B4-BE49-F238E27FC236}">
                <a16:creationId xmlns:a16="http://schemas.microsoft.com/office/drawing/2014/main" id="{9C178344-7B12-2DC7-4B7F-6DE4D0A9567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089331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2C7D2B-AC1B-4C87-8432-3B22BC683B34}"/>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22</a:t>
            </a:fld>
            <a:endParaRPr lang="en-GB"/>
          </a:p>
        </p:txBody>
      </p:sp>
      <p:sp>
        <p:nvSpPr>
          <p:cNvPr id="3" name="Title 2">
            <a:extLst>
              <a:ext uri="{FF2B5EF4-FFF2-40B4-BE49-F238E27FC236}">
                <a16:creationId xmlns:a16="http://schemas.microsoft.com/office/drawing/2014/main" id="{FE215E35-B716-9483-FA7A-C53CF188C715}"/>
              </a:ext>
            </a:extLst>
          </p:cNvPr>
          <p:cNvSpPr>
            <a:spLocks noGrp="1"/>
          </p:cNvSpPr>
          <p:nvPr>
            <p:ph type="title"/>
          </p:nvPr>
        </p:nvSpPr>
        <p:spPr/>
        <p:txBody>
          <a:bodyPr/>
          <a:lstStyle/>
          <a:p>
            <a:r>
              <a:rPr lang="en-GB" dirty="0"/>
              <a:t>Reasons to plan (1)</a:t>
            </a:r>
          </a:p>
        </p:txBody>
      </p:sp>
      <p:sp>
        <p:nvSpPr>
          <p:cNvPr id="4" name="Text Placeholder 3">
            <a:extLst>
              <a:ext uri="{FF2B5EF4-FFF2-40B4-BE49-F238E27FC236}">
                <a16:creationId xmlns:a16="http://schemas.microsoft.com/office/drawing/2014/main" id="{9D270199-9374-E9DF-B0EB-45A5448C76E8}"/>
              </a:ext>
            </a:extLst>
          </p:cNvPr>
          <p:cNvSpPr>
            <a:spLocks noGrp="1"/>
          </p:cNvSpPr>
          <p:nvPr>
            <p:ph type="body" sz="quarter" idx="12"/>
          </p:nvPr>
        </p:nvSpPr>
        <p:spPr>
          <a:xfrm>
            <a:off x="234000" y="860271"/>
            <a:ext cx="7948303" cy="3798437"/>
          </a:xfrm>
        </p:spPr>
        <p:txBody>
          <a:bodyPr/>
          <a:lstStyle/>
          <a:p>
            <a:pPr marL="342900" indent="-342900">
              <a:buFont typeface="Arial" panose="020B0604020202020204" pitchFamily="34" charset="0"/>
              <a:buChar char="•"/>
            </a:pPr>
            <a:r>
              <a:rPr lang="en-GB" b="1" dirty="0"/>
              <a:t>Enhanced engagement</a:t>
            </a:r>
            <a:r>
              <a:rPr lang="en-GB" dirty="0"/>
              <a:t>: Well-prepared lessons capture pupils’ attention and keep them interested in their learning.</a:t>
            </a:r>
          </a:p>
          <a:p>
            <a:pPr marL="342900" indent="-342900">
              <a:buFont typeface="Arial" panose="020B0604020202020204" pitchFamily="34" charset="0"/>
              <a:buChar char="•"/>
            </a:pPr>
            <a:r>
              <a:rPr lang="en-GB" b="1" dirty="0"/>
              <a:t>Efficient classroom management</a:t>
            </a:r>
            <a:r>
              <a:rPr lang="en-GB" dirty="0"/>
              <a:t>: Planning helps organise activities and manage time effectively.</a:t>
            </a:r>
          </a:p>
          <a:p>
            <a:pPr marL="342900" indent="-342900">
              <a:buFont typeface="Arial" panose="020B0604020202020204" pitchFamily="34" charset="0"/>
              <a:buChar char="•"/>
            </a:pPr>
            <a:r>
              <a:rPr lang="en-GB" b="1" dirty="0"/>
              <a:t>Achievement of learning aims</a:t>
            </a:r>
            <a:r>
              <a:rPr lang="en-GB" dirty="0"/>
              <a:t>: Clear lesson plans ensure that the aims are met in a systematic way.</a:t>
            </a:r>
          </a:p>
        </p:txBody>
      </p:sp>
      <p:sp>
        <p:nvSpPr>
          <p:cNvPr id="5" name="Footer Placeholder 4">
            <a:extLst>
              <a:ext uri="{FF2B5EF4-FFF2-40B4-BE49-F238E27FC236}">
                <a16:creationId xmlns:a16="http://schemas.microsoft.com/office/drawing/2014/main" id="{12F760A7-687E-AB80-457B-3DFE9A03BB4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695324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85851-36AD-31AF-8A52-421C087CD50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1EA783A-1482-0D28-F8C3-48331CC7BDDF}"/>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23</a:t>
            </a:fld>
            <a:endParaRPr lang="en-GB"/>
          </a:p>
        </p:txBody>
      </p:sp>
      <p:sp>
        <p:nvSpPr>
          <p:cNvPr id="3" name="Title 2">
            <a:extLst>
              <a:ext uri="{FF2B5EF4-FFF2-40B4-BE49-F238E27FC236}">
                <a16:creationId xmlns:a16="http://schemas.microsoft.com/office/drawing/2014/main" id="{DE60EC44-26BC-04FF-FEEA-05FBA459B84B}"/>
              </a:ext>
            </a:extLst>
          </p:cNvPr>
          <p:cNvSpPr>
            <a:spLocks noGrp="1"/>
          </p:cNvSpPr>
          <p:nvPr>
            <p:ph type="title"/>
          </p:nvPr>
        </p:nvSpPr>
        <p:spPr/>
        <p:txBody>
          <a:bodyPr>
            <a:noAutofit/>
          </a:bodyPr>
          <a:lstStyle/>
          <a:p>
            <a:r>
              <a:rPr lang="en-GB" dirty="0"/>
              <a:t>Reasons to plan (2)</a:t>
            </a:r>
          </a:p>
        </p:txBody>
      </p:sp>
      <p:sp>
        <p:nvSpPr>
          <p:cNvPr id="4" name="Text Placeholder 3">
            <a:extLst>
              <a:ext uri="{FF2B5EF4-FFF2-40B4-BE49-F238E27FC236}">
                <a16:creationId xmlns:a16="http://schemas.microsoft.com/office/drawing/2014/main" id="{80561C20-68C8-52E9-C0C5-9DB1E87EB92F}"/>
              </a:ext>
            </a:extLst>
          </p:cNvPr>
          <p:cNvSpPr>
            <a:spLocks noGrp="1"/>
          </p:cNvSpPr>
          <p:nvPr>
            <p:ph type="body" sz="quarter" idx="12"/>
          </p:nvPr>
        </p:nvSpPr>
        <p:spPr>
          <a:xfrm>
            <a:off x="232950" y="921188"/>
            <a:ext cx="7916772" cy="3601574"/>
          </a:xfrm>
        </p:spPr>
        <p:txBody>
          <a:bodyPr vert="horz" lIns="0" tIns="0" rIns="0" bIns="0" rtlCol="0" anchor="t">
            <a:noAutofit/>
          </a:bodyPr>
          <a:lstStyle/>
          <a:p>
            <a:pPr marL="342900" indent="-342900">
              <a:buFont typeface="Arial" panose="020B0604020202020204" pitchFamily="34" charset="0"/>
              <a:buChar char="•"/>
            </a:pPr>
            <a:r>
              <a:rPr lang="en-GB" b="1" dirty="0"/>
              <a:t>Setting clear aims</a:t>
            </a:r>
            <a:r>
              <a:rPr lang="en-GB" dirty="0"/>
              <a:t>: This outlines what students will learn and provides a goal and a sense of purpose.</a:t>
            </a:r>
          </a:p>
          <a:p>
            <a:pPr marL="342900" indent="-342900">
              <a:buFont typeface="Arial" panose="020B0604020202020204" pitchFamily="34" charset="0"/>
              <a:buChar char="•"/>
            </a:pPr>
            <a:r>
              <a:rPr lang="en-GB" b="1" dirty="0"/>
              <a:t>Providing structure</a:t>
            </a:r>
            <a:r>
              <a:rPr lang="en-GB" dirty="0"/>
              <a:t>: A structured class or activity enhances pupil comprehension and engagement.</a:t>
            </a:r>
          </a:p>
          <a:p>
            <a:pPr marL="342900" indent="-342900">
              <a:buFont typeface="Arial" panose="020B0604020202020204" pitchFamily="34" charset="0"/>
              <a:buChar char="•"/>
            </a:pPr>
            <a:r>
              <a:rPr lang="en-GB" b="1" dirty="0"/>
              <a:t>Relieving stress</a:t>
            </a:r>
            <a:r>
              <a:rPr lang="en-GB" dirty="0"/>
              <a:t>: Planning reduces your day-to-day stress by ensuring that materials are ready and objectives are clear.</a:t>
            </a:r>
          </a:p>
        </p:txBody>
      </p:sp>
      <p:sp>
        <p:nvSpPr>
          <p:cNvPr id="5" name="Footer Placeholder 4">
            <a:extLst>
              <a:ext uri="{FF2B5EF4-FFF2-40B4-BE49-F238E27FC236}">
                <a16:creationId xmlns:a16="http://schemas.microsoft.com/office/drawing/2014/main" id="{68D768D1-4C27-DF81-F7B3-3AE77D57659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7091184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4726EF1-6794-4999-A6E4-CA310A0B8A51}"/>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24</a:t>
            </a:fld>
            <a:endParaRPr lang="en-GB"/>
          </a:p>
        </p:txBody>
      </p:sp>
      <p:sp>
        <p:nvSpPr>
          <p:cNvPr id="3" name="Title 2">
            <a:extLst>
              <a:ext uri="{FF2B5EF4-FFF2-40B4-BE49-F238E27FC236}">
                <a16:creationId xmlns:a16="http://schemas.microsoft.com/office/drawing/2014/main" id="{5B1923D2-E1FB-E1DA-0280-EDF47A53BE78}"/>
              </a:ext>
            </a:extLst>
          </p:cNvPr>
          <p:cNvSpPr>
            <a:spLocks noGrp="1"/>
          </p:cNvSpPr>
          <p:nvPr>
            <p:ph type="title"/>
          </p:nvPr>
        </p:nvSpPr>
        <p:spPr/>
        <p:txBody>
          <a:bodyPr/>
          <a:lstStyle/>
          <a:p>
            <a:r>
              <a:rPr lang="en-GB" dirty="0"/>
              <a:t>More tips</a:t>
            </a:r>
          </a:p>
        </p:txBody>
      </p:sp>
      <p:sp>
        <p:nvSpPr>
          <p:cNvPr id="4" name="Text Placeholder 3">
            <a:extLst>
              <a:ext uri="{FF2B5EF4-FFF2-40B4-BE49-F238E27FC236}">
                <a16:creationId xmlns:a16="http://schemas.microsoft.com/office/drawing/2014/main" id="{80BB6398-82AA-594D-4C73-5364BEAF3D28}"/>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Be specific and focused: Clearly define what you want the pupil to learn and be able to do. </a:t>
            </a:r>
          </a:p>
          <a:p>
            <a:pPr marL="342900" indent="-342900">
              <a:buFont typeface="Arial" panose="020B0604020202020204" pitchFamily="34" charset="0"/>
              <a:buChar char="•"/>
            </a:pPr>
            <a:r>
              <a:rPr lang="en-GB" dirty="0"/>
              <a:t>Avoid vague terms and focus on specific skills or knowledge.</a:t>
            </a:r>
          </a:p>
          <a:p>
            <a:pPr marL="342900" indent="-342900">
              <a:buFont typeface="Arial" panose="020B0604020202020204" pitchFamily="34" charset="0"/>
              <a:buChar char="•"/>
            </a:pPr>
            <a:r>
              <a:rPr lang="en-GB" dirty="0"/>
              <a:t>Provide detailed descriptions of the methods that will be used to teach the aim.</a:t>
            </a:r>
          </a:p>
        </p:txBody>
      </p:sp>
      <p:sp>
        <p:nvSpPr>
          <p:cNvPr id="5" name="Footer Placeholder 4">
            <a:extLst>
              <a:ext uri="{FF2B5EF4-FFF2-40B4-BE49-F238E27FC236}">
                <a16:creationId xmlns:a16="http://schemas.microsoft.com/office/drawing/2014/main" id="{C0188191-6B07-E90C-6694-AA71A98778D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1132670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16CE123-1952-D0D4-A008-0C18C72A8CE7}"/>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noProof="0" smtClean="0"/>
              <a:pPr/>
              <a:t>25</a:t>
            </a:fld>
            <a:endParaRPr lang="en-GB" noProof="0" dirty="0"/>
          </a:p>
        </p:txBody>
      </p:sp>
      <p:sp>
        <p:nvSpPr>
          <p:cNvPr id="3" name="Title 2">
            <a:extLst>
              <a:ext uri="{FF2B5EF4-FFF2-40B4-BE49-F238E27FC236}">
                <a16:creationId xmlns:a16="http://schemas.microsoft.com/office/drawing/2014/main" id="{F94ED03D-ECA2-1981-259D-B76B401EDEFD}"/>
              </a:ext>
            </a:extLst>
          </p:cNvPr>
          <p:cNvSpPr>
            <a:spLocks noGrp="1"/>
          </p:cNvSpPr>
          <p:nvPr>
            <p:ph type="title"/>
          </p:nvPr>
        </p:nvSpPr>
        <p:spPr>
          <a:xfrm>
            <a:off x="232950" y="249900"/>
            <a:ext cx="8437563" cy="1251798"/>
          </a:xfrm>
        </p:spPr>
        <p:txBody>
          <a:bodyPr>
            <a:noAutofit/>
          </a:bodyPr>
          <a:lstStyle/>
          <a:p>
            <a:r>
              <a:rPr lang="en-GB" noProof="0" dirty="0"/>
              <a:t>Case study: </a:t>
            </a:r>
            <a:r>
              <a:rPr lang="en-GB" dirty="0"/>
              <a:t>Child with Autism Spectrum Condition (ASC)</a:t>
            </a:r>
            <a:endParaRPr lang="en-GB" noProof="0" dirty="0"/>
          </a:p>
        </p:txBody>
      </p:sp>
      <p:sp>
        <p:nvSpPr>
          <p:cNvPr id="4" name="Text Placeholder 3">
            <a:extLst>
              <a:ext uri="{FF2B5EF4-FFF2-40B4-BE49-F238E27FC236}">
                <a16:creationId xmlns:a16="http://schemas.microsoft.com/office/drawing/2014/main" id="{71F480E2-F61C-1500-40FD-D86B5E7B09B6}"/>
              </a:ext>
            </a:extLst>
          </p:cNvPr>
          <p:cNvSpPr>
            <a:spLocks noGrp="1"/>
          </p:cNvSpPr>
          <p:nvPr>
            <p:ph type="body" sz="quarter" idx="12"/>
          </p:nvPr>
        </p:nvSpPr>
        <p:spPr>
          <a:xfrm>
            <a:off x="232950" y="1680987"/>
            <a:ext cx="7667625" cy="2214506"/>
          </a:xfrm>
        </p:spPr>
        <p:txBody>
          <a:bodyPr/>
          <a:lstStyle/>
          <a:p>
            <a:pPr marL="342900" indent="-342900">
              <a:buFont typeface="Arial" panose="020B0604020202020204" pitchFamily="34" charset="0"/>
              <a:buChar char="•"/>
            </a:pPr>
            <a:r>
              <a:rPr lang="en-GB" noProof="0" dirty="0"/>
              <a:t>Read the case study.</a:t>
            </a:r>
          </a:p>
          <a:p>
            <a:pPr marL="342900" indent="-342900">
              <a:buFont typeface="Arial" panose="020B0604020202020204" pitchFamily="34" charset="0"/>
              <a:buChar char="•"/>
            </a:pPr>
            <a:r>
              <a:rPr lang="en-GB" dirty="0"/>
              <a:t>Contribute to a guided practice of completing a lesson plan using the information on the following three slides.</a:t>
            </a:r>
            <a:endParaRPr lang="en-GB" noProof="0" dirty="0"/>
          </a:p>
          <a:p>
            <a:pPr marL="342900" indent="-342900">
              <a:buFont typeface="Arial" panose="020B0604020202020204" pitchFamily="34" charset="0"/>
              <a:buChar char="•"/>
            </a:pPr>
            <a:endParaRPr lang="en-GB" noProof="0" dirty="0"/>
          </a:p>
          <a:p>
            <a:endParaRPr lang="en-GB" noProof="0" dirty="0"/>
          </a:p>
        </p:txBody>
      </p:sp>
      <p:sp>
        <p:nvSpPr>
          <p:cNvPr id="5" name="Footer Placeholder 4">
            <a:extLst>
              <a:ext uri="{FF2B5EF4-FFF2-40B4-BE49-F238E27FC236}">
                <a16:creationId xmlns:a16="http://schemas.microsoft.com/office/drawing/2014/main" id="{B8344C61-6402-2133-C6E3-2586F0DEA22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1746004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CD26E8-5F50-066D-96B8-6E93330110DC}"/>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noProof="0" smtClean="0"/>
              <a:pPr/>
              <a:t>26</a:t>
            </a:fld>
            <a:endParaRPr lang="en-GB" noProof="0" dirty="0"/>
          </a:p>
        </p:txBody>
      </p:sp>
      <p:sp>
        <p:nvSpPr>
          <p:cNvPr id="3" name="Title 2">
            <a:extLst>
              <a:ext uri="{FF2B5EF4-FFF2-40B4-BE49-F238E27FC236}">
                <a16:creationId xmlns:a16="http://schemas.microsoft.com/office/drawing/2014/main" id="{707861C3-90C3-C87C-44CC-D6C1CC95AABC}"/>
              </a:ext>
            </a:extLst>
          </p:cNvPr>
          <p:cNvSpPr>
            <a:spLocks noGrp="1"/>
          </p:cNvSpPr>
          <p:nvPr>
            <p:ph type="title"/>
          </p:nvPr>
        </p:nvSpPr>
        <p:spPr/>
        <p:txBody>
          <a:bodyPr/>
          <a:lstStyle/>
          <a:p>
            <a:r>
              <a:rPr lang="en-GB" noProof="0" dirty="0"/>
              <a:t>Example of a strategy</a:t>
            </a:r>
          </a:p>
        </p:txBody>
      </p:sp>
      <p:sp>
        <p:nvSpPr>
          <p:cNvPr id="4" name="Text Placeholder 3">
            <a:extLst>
              <a:ext uri="{FF2B5EF4-FFF2-40B4-BE49-F238E27FC236}">
                <a16:creationId xmlns:a16="http://schemas.microsoft.com/office/drawing/2014/main" id="{D6558A31-D236-5F61-35DC-5FC816B21E41}"/>
              </a:ext>
            </a:extLst>
          </p:cNvPr>
          <p:cNvSpPr>
            <a:spLocks noGrp="1"/>
          </p:cNvSpPr>
          <p:nvPr>
            <p:ph type="body" sz="quarter" idx="12"/>
          </p:nvPr>
        </p:nvSpPr>
        <p:spPr>
          <a:xfrm>
            <a:off x="234000" y="902474"/>
            <a:ext cx="8631840" cy="3751302"/>
          </a:xfrm>
        </p:spPr>
        <p:txBody>
          <a:bodyPr vert="horz" lIns="0" tIns="0" rIns="0" bIns="0" rtlCol="0" anchor="t">
            <a:noAutofit/>
          </a:bodyPr>
          <a:lstStyle/>
          <a:p>
            <a:r>
              <a:rPr lang="en-GB" i="1" noProof="0" dirty="0"/>
              <a:t>Task analysis and shaping</a:t>
            </a:r>
          </a:p>
          <a:p>
            <a:endParaRPr lang="en-GB" i="1" noProof="0" dirty="0"/>
          </a:p>
          <a:p>
            <a:r>
              <a:rPr lang="en-GB" b="1" noProof="0" dirty="0"/>
              <a:t>Strategy</a:t>
            </a:r>
            <a:r>
              <a:rPr lang="en-GB" b="1" dirty="0"/>
              <a:t> aim</a:t>
            </a:r>
            <a:r>
              <a:rPr lang="en-GB" noProof="0" dirty="0"/>
              <a:t>: Break down complex tasks into smaller, manageable steps and gradually shape the desired behaviour.</a:t>
            </a:r>
            <a:endParaRPr lang="en-GB" noProof="0" dirty="0">
              <a:cs typeface="Arial"/>
            </a:endParaRPr>
          </a:p>
          <a:p>
            <a:r>
              <a:rPr lang="en-GB" b="1" noProof="0" dirty="0"/>
              <a:t>Implementation</a:t>
            </a:r>
            <a:r>
              <a:rPr lang="en-GB" noProof="0" dirty="0"/>
              <a:t>: For example, if the child struggles with putting away toys, break the task into steps: </a:t>
            </a:r>
          </a:p>
          <a:p>
            <a:pPr marL="727075" lvl="1" indent="-457200">
              <a:buFont typeface="+mj-lt"/>
              <a:buAutoNum type="arabicPeriod"/>
            </a:pPr>
            <a:r>
              <a:rPr lang="en-GB" noProof="0" dirty="0"/>
              <a:t>Pick up one toy. </a:t>
            </a:r>
            <a:endParaRPr lang="en-GB" noProof="0" dirty="0">
              <a:cs typeface="Arial"/>
            </a:endParaRPr>
          </a:p>
          <a:p>
            <a:pPr marL="727075" lvl="1" indent="-457200">
              <a:buFont typeface="+mj-lt"/>
              <a:buAutoNum type="arabicPeriod"/>
            </a:pPr>
            <a:r>
              <a:rPr lang="en-GB" noProof="0" dirty="0"/>
              <a:t>Walk to the shelf. </a:t>
            </a:r>
            <a:endParaRPr lang="en-GB" noProof="0" dirty="0">
              <a:cs typeface="Arial"/>
            </a:endParaRPr>
          </a:p>
          <a:p>
            <a:pPr marL="727075" lvl="1" indent="-457200">
              <a:buFont typeface="+mj-lt"/>
              <a:buAutoNum type="arabicPeriod"/>
            </a:pPr>
            <a:r>
              <a:rPr lang="en-GB" noProof="0" dirty="0"/>
              <a:t>Place the toy on the shelf. </a:t>
            </a:r>
            <a:endParaRPr lang="en-GB" noProof="0" dirty="0">
              <a:cs typeface="Arial"/>
            </a:endParaRPr>
          </a:p>
          <a:p>
            <a:r>
              <a:rPr lang="en-GB" noProof="0" dirty="0"/>
              <a:t>Provide praise and reinforcement at each step.</a:t>
            </a:r>
          </a:p>
          <a:p>
            <a:endParaRPr lang="en-GB" noProof="0" dirty="0"/>
          </a:p>
        </p:txBody>
      </p:sp>
      <p:sp>
        <p:nvSpPr>
          <p:cNvPr id="5" name="Footer Placeholder 4">
            <a:extLst>
              <a:ext uri="{FF2B5EF4-FFF2-40B4-BE49-F238E27FC236}">
                <a16:creationId xmlns:a16="http://schemas.microsoft.com/office/drawing/2014/main" id="{7A0729F9-6785-6FC4-20C7-DE12A4408D9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55262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5A4043A-8B39-C63D-2E64-58AF61D83401}"/>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noProof="0" smtClean="0"/>
              <a:pPr/>
              <a:t>27</a:t>
            </a:fld>
            <a:endParaRPr lang="en-GB" noProof="0" dirty="0"/>
          </a:p>
        </p:txBody>
      </p:sp>
      <p:sp>
        <p:nvSpPr>
          <p:cNvPr id="3" name="Title 2">
            <a:extLst>
              <a:ext uri="{FF2B5EF4-FFF2-40B4-BE49-F238E27FC236}">
                <a16:creationId xmlns:a16="http://schemas.microsoft.com/office/drawing/2014/main" id="{3A91A759-A4F5-A66F-7595-E2D0F9013CA6}"/>
              </a:ext>
            </a:extLst>
          </p:cNvPr>
          <p:cNvSpPr>
            <a:spLocks noGrp="1"/>
          </p:cNvSpPr>
          <p:nvPr>
            <p:ph type="title"/>
          </p:nvPr>
        </p:nvSpPr>
        <p:spPr>
          <a:xfrm>
            <a:off x="232950" y="249900"/>
            <a:ext cx="8747499" cy="1040544"/>
          </a:xfrm>
        </p:spPr>
        <p:txBody>
          <a:bodyPr>
            <a:noAutofit/>
          </a:bodyPr>
          <a:lstStyle/>
          <a:p>
            <a:r>
              <a:rPr lang="en-GB" noProof="0" dirty="0"/>
              <a:t>Rationale for using task analysis and shaping</a:t>
            </a:r>
          </a:p>
        </p:txBody>
      </p:sp>
      <p:sp>
        <p:nvSpPr>
          <p:cNvPr id="4" name="Text Placeholder 3">
            <a:extLst>
              <a:ext uri="{FF2B5EF4-FFF2-40B4-BE49-F238E27FC236}">
                <a16:creationId xmlns:a16="http://schemas.microsoft.com/office/drawing/2014/main" id="{D0F5E0E0-B05B-A937-9FDF-2B9D02F44623}"/>
              </a:ext>
            </a:extLst>
          </p:cNvPr>
          <p:cNvSpPr>
            <a:spLocks noGrp="1"/>
          </p:cNvSpPr>
          <p:nvPr>
            <p:ph type="body" sz="quarter" idx="12"/>
          </p:nvPr>
        </p:nvSpPr>
        <p:spPr>
          <a:xfrm>
            <a:off x="232950" y="1491922"/>
            <a:ext cx="8560595" cy="3347707"/>
          </a:xfrm>
        </p:spPr>
        <p:txBody>
          <a:bodyPr/>
          <a:lstStyle/>
          <a:p>
            <a:pPr marL="342900" indent="-342900">
              <a:buFont typeface="Arial" panose="020B0604020202020204" pitchFamily="34" charset="0"/>
              <a:buChar char="•"/>
            </a:pPr>
            <a:r>
              <a:rPr lang="en-GB" noProof="0" dirty="0"/>
              <a:t>Task analysis involves breaking down a task into smaller, more manageable steps, beneficial for children with ASC as it helps them to complete tasks that might be overwhelming.</a:t>
            </a:r>
          </a:p>
          <a:p>
            <a:pPr marL="342900" indent="-342900">
              <a:buFont typeface="Arial" panose="020B0604020202020204" pitchFamily="34" charset="0"/>
              <a:buChar char="•"/>
            </a:pPr>
            <a:r>
              <a:rPr lang="en-GB" noProof="0" dirty="0"/>
              <a:t>Shaping is a technique where successive approximations of a desired behaviour are reinforced. </a:t>
            </a:r>
          </a:p>
          <a:p>
            <a:pPr marL="342900" indent="-342900">
              <a:buFont typeface="Arial" panose="020B0604020202020204" pitchFamily="34" charset="0"/>
              <a:buChar char="•"/>
            </a:pPr>
            <a:r>
              <a:rPr lang="en-GB" noProof="0" dirty="0"/>
              <a:t>This means that behaviours that are closer and closer to the target behaviour are rewarded, gradually guiding the child towards the desired outcome.</a:t>
            </a:r>
          </a:p>
        </p:txBody>
      </p:sp>
      <p:sp>
        <p:nvSpPr>
          <p:cNvPr id="5" name="Footer Placeholder 4">
            <a:extLst>
              <a:ext uri="{FF2B5EF4-FFF2-40B4-BE49-F238E27FC236}">
                <a16:creationId xmlns:a16="http://schemas.microsoft.com/office/drawing/2014/main" id="{E770941E-414C-5FFA-652C-705E9937AAA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973990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429FF-42CF-B39E-B432-01FE4B4E471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C2D7395-0A90-6BC9-F3D7-D532077378C8}"/>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noProof="0" smtClean="0"/>
              <a:pPr/>
              <a:t>28</a:t>
            </a:fld>
            <a:endParaRPr lang="en-GB" noProof="0" dirty="0"/>
          </a:p>
        </p:txBody>
      </p:sp>
      <p:sp>
        <p:nvSpPr>
          <p:cNvPr id="3" name="Title 2">
            <a:extLst>
              <a:ext uri="{FF2B5EF4-FFF2-40B4-BE49-F238E27FC236}">
                <a16:creationId xmlns:a16="http://schemas.microsoft.com/office/drawing/2014/main" id="{4B3BFF01-E3A8-29B7-5AD5-48EEC82CC6EE}"/>
              </a:ext>
            </a:extLst>
          </p:cNvPr>
          <p:cNvSpPr>
            <a:spLocks noGrp="1"/>
          </p:cNvSpPr>
          <p:nvPr>
            <p:ph type="title"/>
          </p:nvPr>
        </p:nvSpPr>
        <p:spPr>
          <a:xfrm>
            <a:off x="232950" y="249900"/>
            <a:ext cx="8747499" cy="1188006"/>
          </a:xfrm>
        </p:spPr>
        <p:txBody>
          <a:bodyPr>
            <a:normAutofit/>
          </a:bodyPr>
          <a:lstStyle/>
          <a:p>
            <a:r>
              <a:rPr lang="en-GB" noProof="0" dirty="0"/>
              <a:t>Rationale for using task analysis and shaping – link to theory</a:t>
            </a:r>
          </a:p>
        </p:txBody>
      </p:sp>
      <p:sp>
        <p:nvSpPr>
          <p:cNvPr id="4" name="Text Placeholder 3">
            <a:extLst>
              <a:ext uri="{FF2B5EF4-FFF2-40B4-BE49-F238E27FC236}">
                <a16:creationId xmlns:a16="http://schemas.microsoft.com/office/drawing/2014/main" id="{7A0BEFDD-727C-460A-45C6-EC239EA3115A}"/>
              </a:ext>
            </a:extLst>
          </p:cNvPr>
          <p:cNvSpPr>
            <a:spLocks noGrp="1"/>
          </p:cNvSpPr>
          <p:nvPr>
            <p:ph type="body" sz="quarter" idx="12"/>
          </p:nvPr>
        </p:nvSpPr>
        <p:spPr>
          <a:xfrm>
            <a:off x="291702" y="1677775"/>
            <a:ext cx="8560595" cy="2805015"/>
          </a:xfrm>
        </p:spPr>
        <p:txBody>
          <a:bodyPr/>
          <a:lstStyle/>
          <a:p>
            <a:pPr marL="342900" indent="-342900">
              <a:buFont typeface="Arial" panose="020B0604020202020204" pitchFamily="34" charset="0"/>
              <a:buChar char="•"/>
            </a:pPr>
            <a:r>
              <a:rPr lang="en-GB" noProof="0" dirty="0"/>
              <a:t>BF Skinner’s theory of operant conditioning is based on the idea that behaviours are influenced by the consequences that follow them. </a:t>
            </a:r>
          </a:p>
          <a:p>
            <a:pPr marL="342900" indent="-342900">
              <a:buFont typeface="Arial" panose="020B0604020202020204" pitchFamily="34" charset="0"/>
              <a:buChar char="•"/>
            </a:pPr>
            <a:r>
              <a:rPr lang="en-GB" noProof="0" dirty="0"/>
              <a:t>Positive reinforcement (rewards) increases the likelihood of a behaviour being repeated, while negative reinforcement (removal of an aversive stimulus) also strengthens behaviour.</a:t>
            </a:r>
          </a:p>
        </p:txBody>
      </p:sp>
      <p:sp>
        <p:nvSpPr>
          <p:cNvPr id="5" name="Footer Placeholder 4">
            <a:extLst>
              <a:ext uri="{FF2B5EF4-FFF2-40B4-BE49-F238E27FC236}">
                <a16:creationId xmlns:a16="http://schemas.microsoft.com/office/drawing/2014/main" id="{EAB345A4-B84F-C92B-B381-B298D396178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8308376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F53D6-E282-62AC-ACD8-D4BDDBDB50C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1F2E6A-E488-FABC-6FA4-A17B932E672C}"/>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noProof="0" smtClean="0"/>
              <a:pPr/>
              <a:t>29</a:t>
            </a:fld>
            <a:endParaRPr lang="en-GB" noProof="0" dirty="0"/>
          </a:p>
        </p:txBody>
      </p:sp>
      <p:sp>
        <p:nvSpPr>
          <p:cNvPr id="3" name="Title 2">
            <a:extLst>
              <a:ext uri="{FF2B5EF4-FFF2-40B4-BE49-F238E27FC236}">
                <a16:creationId xmlns:a16="http://schemas.microsoft.com/office/drawing/2014/main" id="{2B5F01A3-1F2D-B9FA-6374-6E66690CA57A}"/>
              </a:ext>
            </a:extLst>
          </p:cNvPr>
          <p:cNvSpPr>
            <a:spLocks noGrp="1"/>
          </p:cNvSpPr>
          <p:nvPr>
            <p:ph type="title"/>
          </p:nvPr>
        </p:nvSpPr>
        <p:spPr>
          <a:xfrm>
            <a:off x="232950" y="249900"/>
            <a:ext cx="8437563" cy="1251798"/>
          </a:xfrm>
        </p:spPr>
        <p:txBody>
          <a:bodyPr>
            <a:noAutofit/>
          </a:bodyPr>
          <a:lstStyle/>
          <a:p>
            <a:r>
              <a:rPr lang="en-GB" dirty="0"/>
              <a:t>Plan for supporting a child with ASC </a:t>
            </a:r>
            <a:endParaRPr lang="en-GB" noProof="0" dirty="0">
              <a:cs typeface="Arial"/>
            </a:endParaRPr>
          </a:p>
        </p:txBody>
      </p:sp>
      <p:sp>
        <p:nvSpPr>
          <p:cNvPr id="4" name="Text Placeholder 3">
            <a:extLst>
              <a:ext uri="{FF2B5EF4-FFF2-40B4-BE49-F238E27FC236}">
                <a16:creationId xmlns:a16="http://schemas.microsoft.com/office/drawing/2014/main" id="{BECA995C-4B95-2163-C600-1C32ECDDC769}"/>
              </a:ext>
            </a:extLst>
          </p:cNvPr>
          <p:cNvSpPr>
            <a:spLocks noGrp="1"/>
          </p:cNvSpPr>
          <p:nvPr>
            <p:ph type="body" sz="quarter" idx="12"/>
          </p:nvPr>
        </p:nvSpPr>
        <p:spPr>
          <a:xfrm>
            <a:off x="232950" y="1680987"/>
            <a:ext cx="7667625" cy="2709710"/>
          </a:xfrm>
        </p:spPr>
        <p:txBody>
          <a:bodyPr/>
          <a:lstStyle/>
          <a:p>
            <a:pPr marL="342900" indent="-342900">
              <a:buFont typeface="Arial" panose="020B0604020202020204" pitchFamily="34" charset="0"/>
              <a:buChar char="•"/>
            </a:pPr>
            <a:r>
              <a:rPr lang="en-GB" noProof="0" dirty="0"/>
              <a:t>Using the template, plan an activity, resource or strategy that applies the behaviourism approach to support this child with one of the identified behavioural issues.</a:t>
            </a:r>
          </a:p>
          <a:p>
            <a:pPr marL="342900" indent="-342900">
              <a:buFont typeface="Arial" panose="020B0604020202020204" pitchFamily="34" charset="0"/>
              <a:buChar char="•"/>
            </a:pPr>
            <a:r>
              <a:rPr lang="en-GB" noProof="0" dirty="0"/>
              <a:t>Complete all sections of the plan and in the rationale explain why you are taking this approach.</a:t>
            </a:r>
          </a:p>
          <a:p>
            <a:pPr marL="342900" indent="-342900">
              <a:buFont typeface="Arial" panose="020B0604020202020204" pitchFamily="34" charset="0"/>
              <a:buChar char="•"/>
            </a:pPr>
            <a:endParaRPr lang="en-GB" noProof="0" dirty="0"/>
          </a:p>
          <a:p>
            <a:endParaRPr lang="en-GB" noProof="0" dirty="0"/>
          </a:p>
        </p:txBody>
      </p:sp>
      <p:sp>
        <p:nvSpPr>
          <p:cNvPr id="5" name="Footer Placeholder 4">
            <a:extLst>
              <a:ext uri="{FF2B5EF4-FFF2-40B4-BE49-F238E27FC236}">
                <a16:creationId xmlns:a16="http://schemas.microsoft.com/office/drawing/2014/main" id="{72D00BAC-1E4D-E5C4-46D6-10306E5FF10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871886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6B0E9F02-D947-03C1-E497-A7E9DBC28286}"/>
              </a:ext>
              <a:ext uri="{C183D7F6-B498-43B3-948B-1728B52AA6E4}">
                <adec:decorative xmlns:adec="http://schemas.microsoft.com/office/drawing/2017/decorative" val="0"/>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3</a:t>
            </a:fld>
            <a:endParaRPr lang="en-GB" noProof="0" dirty="0"/>
          </a:p>
        </p:txBody>
      </p:sp>
      <p:sp>
        <p:nvSpPr>
          <p:cNvPr id="12" name="Title 11"/>
          <p:cNvSpPr>
            <a:spLocks noGrp="1"/>
          </p:cNvSpPr>
          <p:nvPr>
            <p:ph type="title"/>
          </p:nvPr>
        </p:nvSpPr>
        <p:spPr>
          <a:xfrm>
            <a:off x="234000" y="217900"/>
            <a:ext cx="8437563" cy="699425"/>
          </a:xfrm>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sz="3600" noProof="0" dirty="0"/>
              <a:t>Starter </a:t>
            </a:r>
          </a:p>
        </p:txBody>
      </p:sp>
      <p:sp>
        <p:nvSpPr>
          <p:cNvPr id="5" name="Text Placeholder 4"/>
          <p:cNvSpPr>
            <a:spLocks noGrp="1"/>
          </p:cNvSpPr>
          <p:nvPr>
            <p:ph type="body" sz="quarter" idx="12"/>
          </p:nvPr>
        </p:nvSpPr>
        <p:spPr>
          <a:xfrm>
            <a:off x="234000" y="940063"/>
            <a:ext cx="7683070" cy="3119558"/>
          </a:xfrm>
        </p:spPr>
        <p:txBody>
          <a:bodyPr vert="horz" lIns="0" tIns="0" rIns="0" bIns="0"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342900" indent="-342900">
              <a:buFont typeface="Arial" panose="020B0604020202020204" pitchFamily="34" charset="0"/>
              <a:buChar char="•"/>
            </a:pPr>
            <a:r>
              <a:rPr lang="en-GB" noProof="0" dirty="0"/>
              <a:t>In the centre of your template, draw a picture of a teacher whose lessons you enjoyed.</a:t>
            </a:r>
            <a:endParaRPr lang="en-GB" noProof="0" dirty="0">
              <a:cs typeface="Arial"/>
            </a:endParaRPr>
          </a:p>
          <a:p>
            <a:pPr marL="342900" indent="-342900">
              <a:buFont typeface="Arial" panose="020B0604020202020204" pitchFamily="34" charset="0"/>
              <a:buChar char="•"/>
            </a:pPr>
            <a:r>
              <a:rPr lang="en-GB" noProof="0" dirty="0"/>
              <a:t>Mind-map approaches they used that you appreciated.</a:t>
            </a:r>
          </a:p>
          <a:p>
            <a:pPr marL="342900" indent="-342900">
              <a:buFont typeface="Arial" panose="020B0604020202020204" pitchFamily="34" charset="0"/>
              <a:buChar char="•"/>
            </a:pPr>
            <a:endParaRPr lang="en-GB" dirty="0">
              <a:cs typeface="Arial"/>
            </a:endParaRPr>
          </a:p>
          <a:p>
            <a:r>
              <a:rPr lang="en-GB" sz="2400" b="1" noProof="0" dirty="0">
                <a:cs typeface="Arial"/>
              </a:rPr>
              <a:t>Hint: </a:t>
            </a:r>
            <a:r>
              <a:rPr lang="en-GB" sz="2400" noProof="0" dirty="0">
                <a:cs typeface="Arial"/>
              </a:rPr>
              <a:t>An approach could be the way they taught a topic to you. </a:t>
            </a:r>
          </a:p>
          <a:p>
            <a:endParaRPr lang="en-GB" noProof="0" dirty="0">
              <a:cs typeface="Arial"/>
            </a:endParaRPr>
          </a:p>
          <a:p>
            <a:endParaRPr lang="en-GB" noProof="0" dirty="0">
              <a:cs typeface="Arial"/>
            </a:endParaRPr>
          </a:p>
          <a:p>
            <a:endParaRPr lang="en-GB" i="1" noProof="0" dirty="0">
              <a:cs typeface="Arial"/>
            </a:endParaRPr>
          </a:p>
          <a:p>
            <a:endParaRPr lang="en-GB" noProof="0" dirty="0">
              <a:cs typeface="Arial"/>
            </a:endParaRPr>
          </a:p>
        </p:txBody>
      </p:sp>
      <p:sp>
        <p:nvSpPr>
          <p:cNvPr id="2" name="Footer Placeholder 2">
            <a:extLst>
              <a:ext uri="{FF2B5EF4-FFF2-40B4-BE49-F238E27FC236}">
                <a16:creationId xmlns:a16="http://schemas.microsoft.com/office/drawing/2014/main" id="{BE21D662-802E-08E4-A940-6BFB48BB156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240092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AC5F75-D630-4EFE-127D-235DABA14629}"/>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30</a:t>
            </a:fld>
            <a:endParaRPr lang="en-GB"/>
          </a:p>
        </p:txBody>
      </p:sp>
      <p:sp>
        <p:nvSpPr>
          <p:cNvPr id="3" name="Title 2">
            <a:extLst>
              <a:ext uri="{FF2B5EF4-FFF2-40B4-BE49-F238E27FC236}">
                <a16:creationId xmlns:a16="http://schemas.microsoft.com/office/drawing/2014/main" id="{EA2A9E31-AEF8-E722-6BDB-6B65BD5D3789}"/>
              </a:ext>
            </a:extLst>
          </p:cNvPr>
          <p:cNvSpPr>
            <a:spLocks noGrp="1"/>
          </p:cNvSpPr>
          <p:nvPr>
            <p:ph type="title"/>
          </p:nvPr>
        </p:nvSpPr>
        <p:spPr/>
        <p:txBody>
          <a:bodyPr/>
          <a:lstStyle/>
          <a:p>
            <a:r>
              <a:rPr lang="en-GB" dirty="0"/>
              <a:t>Think, pair, share</a:t>
            </a:r>
          </a:p>
        </p:txBody>
      </p:sp>
      <p:sp>
        <p:nvSpPr>
          <p:cNvPr id="4" name="Text Placeholder 3">
            <a:extLst>
              <a:ext uri="{FF2B5EF4-FFF2-40B4-BE49-F238E27FC236}">
                <a16:creationId xmlns:a16="http://schemas.microsoft.com/office/drawing/2014/main" id="{F392E34E-1A2A-BB2A-952D-FBA4822B3C00}"/>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Swap your completed plans with another pair in the class.</a:t>
            </a:r>
          </a:p>
          <a:p>
            <a:pPr marL="342900" indent="-342900">
              <a:buFont typeface="Arial" panose="020B0604020202020204" pitchFamily="34" charset="0"/>
              <a:buChar char="•"/>
            </a:pPr>
            <a:r>
              <a:rPr lang="en-GB" dirty="0"/>
              <a:t>Read through their plan and provide brief feedback using the feedback-sandwich method:</a:t>
            </a:r>
          </a:p>
          <a:p>
            <a:pPr marL="882900" lvl="2" indent="-342900">
              <a:buFont typeface="Courier New" panose="02070309020205020404" pitchFamily="49" charset="0"/>
              <a:buChar char="o"/>
            </a:pPr>
            <a:r>
              <a:rPr lang="en-GB" dirty="0"/>
              <a:t>a positive point</a:t>
            </a:r>
          </a:p>
          <a:p>
            <a:pPr marL="882900" lvl="2" indent="-342900">
              <a:buFont typeface="Courier New" panose="02070309020205020404" pitchFamily="49" charset="0"/>
              <a:buChar char="o"/>
            </a:pPr>
            <a:r>
              <a:rPr lang="en-GB" dirty="0"/>
              <a:t>a point for development</a:t>
            </a:r>
          </a:p>
          <a:p>
            <a:pPr marL="882900" lvl="2" indent="-342900">
              <a:buFont typeface="Courier New" panose="02070309020205020404" pitchFamily="49" charset="0"/>
              <a:buChar char="o"/>
            </a:pPr>
            <a:r>
              <a:rPr lang="en-GB" dirty="0"/>
              <a:t>a final positive comment. </a:t>
            </a:r>
          </a:p>
          <a:p>
            <a:endParaRPr lang="en-GB" dirty="0"/>
          </a:p>
        </p:txBody>
      </p:sp>
      <p:sp>
        <p:nvSpPr>
          <p:cNvPr id="5" name="Footer Placeholder 4">
            <a:extLst>
              <a:ext uri="{FF2B5EF4-FFF2-40B4-BE49-F238E27FC236}">
                <a16:creationId xmlns:a16="http://schemas.microsoft.com/office/drawing/2014/main" id="{BC9F5CEC-801A-091D-8D88-B1620A41116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3433677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5DB6B99-6338-60BC-7DB1-7D60CB939601}"/>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31</a:t>
            </a:fld>
            <a:endParaRPr lang="en-GB"/>
          </a:p>
        </p:txBody>
      </p:sp>
      <p:sp>
        <p:nvSpPr>
          <p:cNvPr id="3" name="Title 2">
            <a:extLst>
              <a:ext uri="{FF2B5EF4-FFF2-40B4-BE49-F238E27FC236}">
                <a16:creationId xmlns:a16="http://schemas.microsoft.com/office/drawing/2014/main" id="{F268E6E7-B944-40ED-D2D1-0CAEEEA0DEBA}"/>
              </a:ext>
            </a:extLst>
          </p:cNvPr>
          <p:cNvSpPr>
            <a:spLocks noGrp="1"/>
          </p:cNvSpPr>
          <p:nvPr>
            <p:ph type="title"/>
          </p:nvPr>
        </p:nvSpPr>
        <p:spPr/>
        <p:txBody>
          <a:bodyPr>
            <a:normAutofit fontScale="90000"/>
          </a:bodyPr>
          <a:lstStyle/>
          <a:p>
            <a:r>
              <a:rPr lang="en-GB" dirty="0"/>
              <a:t>Plenary: Evaluate a behaviourist approach</a:t>
            </a:r>
          </a:p>
        </p:txBody>
      </p:sp>
      <p:sp>
        <p:nvSpPr>
          <p:cNvPr id="4" name="Text Placeholder 3">
            <a:extLst>
              <a:ext uri="{FF2B5EF4-FFF2-40B4-BE49-F238E27FC236}">
                <a16:creationId xmlns:a16="http://schemas.microsoft.com/office/drawing/2014/main" id="{47682EFB-D811-5F83-A89B-49BF3FF11785}"/>
              </a:ext>
            </a:extLst>
          </p:cNvPr>
          <p:cNvSpPr>
            <a:spLocks noGrp="1"/>
          </p:cNvSpPr>
          <p:nvPr>
            <p:ph type="body" sz="quarter" idx="12"/>
          </p:nvPr>
        </p:nvSpPr>
        <p:spPr>
          <a:xfrm>
            <a:off x="234000" y="1592102"/>
            <a:ext cx="8206467" cy="3175486"/>
          </a:xfrm>
        </p:spPr>
        <p:txBody>
          <a:bodyPr vert="horz" lIns="0" tIns="0" rIns="0" bIns="0" rtlCol="0" anchor="t">
            <a:noAutofit/>
          </a:bodyPr>
          <a:lstStyle/>
          <a:p>
            <a:pPr marL="342900" indent="-342900">
              <a:buFont typeface="Arial" panose="020B0604020202020204" pitchFamily="34" charset="0"/>
              <a:buChar char="•"/>
            </a:pPr>
            <a:r>
              <a:rPr lang="en-GB" kern="100" dirty="0">
                <a:effectLst/>
                <a:latin typeface="Arial"/>
                <a:ea typeface="Calibri"/>
                <a:cs typeface="Arial"/>
              </a:rPr>
              <a:t>Using the handout, </a:t>
            </a:r>
            <a:r>
              <a:rPr lang="en-GB" kern="100" dirty="0">
                <a:latin typeface="Arial"/>
                <a:ea typeface="Calibri"/>
                <a:cs typeface="Arial"/>
              </a:rPr>
              <a:t>evaluate how the proposed strategies</a:t>
            </a:r>
            <a:r>
              <a:rPr lang="en-GB" kern="100" dirty="0">
                <a:effectLst/>
                <a:latin typeface="Arial"/>
                <a:ea typeface="Calibri"/>
                <a:cs typeface="Arial"/>
              </a:rPr>
              <a:t> </a:t>
            </a:r>
            <a:r>
              <a:rPr lang="en-GB" kern="100" dirty="0">
                <a:latin typeface="Arial"/>
                <a:ea typeface="Calibri"/>
                <a:cs typeface="Arial"/>
              </a:rPr>
              <a:t>use </a:t>
            </a:r>
            <a:r>
              <a:rPr lang="en-GB" kern="100" dirty="0">
                <a:effectLst/>
                <a:latin typeface="Arial"/>
                <a:ea typeface="Calibri"/>
                <a:cs typeface="Arial"/>
              </a:rPr>
              <a:t>the behaviourist approach</a:t>
            </a:r>
            <a:r>
              <a:rPr lang="en-GB" kern="100" dirty="0">
                <a:latin typeface="Arial"/>
                <a:ea typeface="Calibri"/>
                <a:cs typeface="Arial"/>
              </a:rPr>
              <a:t> to support the child with ASC.</a:t>
            </a:r>
            <a:endParaRPr lang="en-GB" kern="100" dirty="0">
              <a:effectLst/>
              <a:latin typeface="Arial"/>
              <a:ea typeface="Calibri"/>
              <a:cs typeface="Arial"/>
            </a:endParaRPr>
          </a:p>
          <a:p>
            <a:pPr marL="342900" indent="-342900">
              <a:buFont typeface="Arial" panose="020B0604020202020204" pitchFamily="34" charset="0"/>
              <a:buChar char="•"/>
            </a:pPr>
            <a:r>
              <a:rPr lang="en-GB" kern="100" dirty="0">
                <a:latin typeface="Arial"/>
                <a:ea typeface="Calibri"/>
                <a:cs typeface="Arial"/>
              </a:rPr>
              <a:t>You should consider all prior learning for this task.</a:t>
            </a:r>
          </a:p>
          <a:p>
            <a:pPr marL="342900" indent="-342900">
              <a:buFont typeface="Arial" panose="020B0604020202020204" pitchFamily="34" charset="0"/>
              <a:buChar char="•"/>
            </a:pPr>
            <a:r>
              <a:rPr lang="en-GB" kern="100" dirty="0">
                <a:effectLst/>
                <a:latin typeface="Arial"/>
                <a:ea typeface="Calibri"/>
                <a:cs typeface="Arial"/>
              </a:rPr>
              <a:t>Write your own evaluation of </a:t>
            </a:r>
            <a:r>
              <a:rPr lang="en-GB" kern="100" dirty="0">
                <a:latin typeface="Arial"/>
                <a:ea typeface="Calibri"/>
                <a:cs typeface="Arial"/>
              </a:rPr>
              <a:t>this</a:t>
            </a:r>
            <a:r>
              <a:rPr lang="en-GB" kern="100" dirty="0">
                <a:effectLst/>
                <a:latin typeface="Arial"/>
                <a:ea typeface="Calibri"/>
                <a:cs typeface="Arial"/>
              </a:rPr>
              <a:t> behaviourist approach considering all the information you now have about this.</a:t>
            </a:r>
          </a:p>
          <a:p>
            <a:pPr marL="342900" indent="-342900">
              <a:buFont typeface="Arial" panose="020B0604020202020204" pitchFamily="34" charset="0"/>
              <a:buChar char="•"/>
            </a:pPr>
            <a:r>
              <a:rPr lang="en-GB" kern="100" dirty="0">
                <a:effectLst/>
                <a:latin typeface="Arial" panose="020B0604020202020204" pitchFamily="34" charset="0"/>
                <a:ea typeface="Calibri" panose="020F0502020204030204" pitchFamily="34" charset="0"/>
              </a:rPr>
              <a:t>State your own judgement or conclusion.</a:t>
            </a:r>
          </a:p>
          <a:p>
            <a:endParaRPr lang="en-GB" dirty="0"/>
          </a:p>
        </p:txBody>
      </p:sp>
      <p:sp>
        <p:nvSpPr>
          <p:cNvPr id="5" name="Footer Placeholder 4">
            <a:extLst>
              <a:ext uri="{FF2B5EF4-FFF2-40B4-BE49-F238E27FC236}">
                <a16:creationId xmlns:a16="http://schemas.microsoft.com/office/drawing/2014/main" id="{3EDC1008-43D1-BB42-B8E8-821D8148816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6497874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Humanism: Approach and theorists</a:t>
            </a:r>
          </a:p>
        </p:txBody>
      </p:sp>
    </p:spTree>
    <p:extLst>
      <p:ext uri="{BB962C8B-B14F-4D97-AF65-F5344CB8AC3E}">
        <p14:creationId xmlns:p14="http://schemas.microsoft.com/office/powerpoint/2010/main" val="16622109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noProof="0" smtClean="0"/>
              <a:pPr/>
              <a:t>33</a:t>
            </a:fld>
            <a:endParaRPr lang="en-GB" noProof="0" dirty="0"/>
          </a:p>
        </p:txBody>
      </p:sp>
      <p:sp>
        <p:nvSpPr>
          <p:cNvPr id="12" name="Title 11"/>
          <p:cNvSpPr>
            <a:spLocks noGrp="1"/>
          </p:cNvSpPr>
          <p:nvPr>
            <p:ph type="title"/>
          </p:nvPr>
        </p:nvSpPr>
        <p:spPr>
          <a:xfrm>
            <a:off x="234000" y="247226"/>
            <a:ext cx="8437563" cy="699425"/>
          </a:xfrm>
        </p:spPr>
        <p:txBody>
          <a:bodyPr>
            <a:normAutofit/>
          </a:bodyPr>
          <a:lstStyle/>
          <a:p>
            <a:pPr>
              <a:lnSpc>
                <a:spcPct val="100000"/>
              </a:lnSpc>
            </a:pPr>
            <a:r>
              <a:rPr lang="en-GB" sz="3600" noProof="0" dirty="0"/>
              <a:t>Retrieval</a:t>
            </a:r>
          </a:p>
        </p:txBody>
      </p:sp>
      <p:sp>
        <p:nvSpPr>
          <p:cNvPr id="5" name="Text Placeholder 4"/>
          <p:cNvSpPr>
            <a:spLocks noGrp="1"/>
          </p:cNvSpPr>
          <p:nvPr>
            <p:ph type="body" sz="quarter" idx="12"/>
          </p:nvPr>
        </p:nvSpPr>
        <p:spPr>
          <a:xfrm>
            <a:off x="360123" y="1529975"/>
            <a:ext cx="7686376" cy="2308928"/>
          </a:xfrm>
        </p:spPr>
        <p:txBody>
          <a:bodyPr vert="horz" lIns="0" tIns="0" rIns="0" bIns="0" rtlCol="0" anchor="t">
            <a:noAutofit/>
          </a:bodyPr>
          <a:lstStyle/>
          <a:p>
            <a:r>
              <a:rPr lang="en-GB" sz="2400" dirty="0">
                <a:cs typeface="Arial"/>
              </a:rPr>
              <a:t>For each letter of ‘behaviourism’, identify an example of applying the approach, terminology or a theorist associated with behaviourism.</a:t>
            </a:r>
            <a:br>
              <a:rPr lang="en-GB" noProof="0" dirty="0">
                <a:solidFill>
                  <a:schemeClr val="accent1"/>
                </a:solidFill>
              </a:rPr>
            </a:br>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40257350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A51C839-B944-FD38-FC84-76382B8A424D}"/>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34</a:t>
            </a:fld>
            <a:endParaRPr lang="en-GB"/>
          </a:p>
        </p:txBody>
      </p:sp>
      <p:sp>
        <p:nvSpPr>
          <p:cNvPr id="2" name="Title 1">
            <a:extLst>
              <a:ext uri="{FF2B5EF4-FFF2-40B4-BE49-F238E27FC236}">
                <a16:creationId xmlns:a16="http://schemas.microsoft.com/office/drawing/2014/main" id="{F00BB06E-73F6-B81F-733B-E5CA41E3506A}"/>
              </a:ext>
            </a:extLst>
          </p:cNvPr>
          <p:cNvSpPr>
            <a:spLocks noGrp="1"/>
          </p:cNvSpPr>
          <p:nvPr>
            <p:ph type="title"/>
          </p:nvPr>
        </p:nvSpPr>
        <p:spPr>
          <a:xfrm>
            <a:off x="232950" y="249900"/>
            <a:ext cx="8437563" cy="1066521"/>
          </a:xfrm>
        </p:spPr>
        <p:txBody>
          <a:bodyPr>
            <a:normAutofit fontScale="90000"/>
          </a:bodyPr>
          <a:lstStyle/>
          <a:p>
            <a:r>
              <a:rPr lang="en-US" dirty="0">
                <a:cs typeface="Arial"/>
              </a:rPr>
              <a:t>Benefits of using two sources when conducting research (1) </a:t>
            </a:r>
            <a:endParaRPr lang="en-US" dirty="0"/>
          </a:p>
        </p:txBody>
      </p:sp>
      <p:sp>
        <p:nvSpPr>
          <p:cNvPr id="3" name="Text Placeholder 2">
            <a:extLst>
              <a:ext uri="{FF2B5EF4-FFF2-40B4-BE49-F238E27FC236}">
                <a16:creationId xmlns:a16="http://schemas.microsoft.com/office/drawing/2014/main" id="{2E201DE3-E5DA-915D-9FB5-5D5B0B4B6225}"/>
              </a:ext>
            </a:extLst>
          </p:cNvPr>
          <p:cNvSpPr>
            <a:spLocks noGrp="1"/>
          </p:cNvSpPr>
          <p:nvPr>
            <p:ph type="body" sz="quarter" idx="14"/>
          </p:nvPr>
        </p:nvSpPr>
        <p:spPr>
          <a:xfrm>
            <a:off x="81614" y="1411164"/>
            <a:ext cx="8815001" cy="3637459"/>
          </a:xfrm>
        </p:spPr>
        <p:txBody>
          <a:bodyPr vert="horz" lIns="0" tIns="0" rIns="0" bIns="0" rtlCol="0" anchor="t">
            <a:noAutofit/>
          </a:bodyPr>
          <a:lstStyle/>
          <a:p>
            <a:pPr marL="285750" indent="-285750">
              <a:buFont typeface="Arial"/>
              <a:buChar char="•"/>
            </a:pPr>
            <a:r>
              <a:rPr lang="en-US" dirty="0">
                <a:solidFill>
                  <a:srgbClr val="242424"/>
                </a:solidFill>
                <a:latin typeface="Arial"/>
                <a:cs typeface="Segoe UI"/>
              </a:rPr>
              <a:t>Accuracy and reliability</a:t>
            </a:r>
            <a:r>
              <a:rPr lang="en-US" b="0" dirty="0">
                <a:solidFill>
                  <a:srgbClr val="242424"/>
                </a:solidFill>
                <a:latin typeface="Arial"/>
                <a:cs typeface="Segoe UI"/>
              </a:rPr>
              <a:t>: Different sources may provide varying perspectives or details on the same topic. By consulting multiple sources, you can cross-check facts and ensure the information is accurate and reliable.</a:t>
            </a:r>
            <a:endParaRPr lang="en-US" dirty="0">
              <a:latin typeface="Arial"/>
              <a:cs typeface="Arial"/>
            </a:endParaRPr>
          </a:p>
          <a:p>
            <a:pPr marL="285750" indent="-285750">
              <a:buFont typeface="Arial"/>
              <a:buChar char="•"/>
            </a:pPr>
            <a:r>
              <a:rPr lang="en-US" dirty="0">
                <a:solidFill>
                  <a:srgbClr val="242424"/>
                </a:solidFill>
                <a:latin typeface="Arial"/>
                <a:cs typeface="Segoe UI"/>
              </a:rPr>
              <a:t>Bias and objectivity</a:t>
            </a:r>
            <a:r>
              <a:rPr lang="en-US" b="0" dirty="0">
                <a:solidFill>
                  <a:srgbClr val="242424"/>
                </a:solidFill>
                <a:latin typeface="Arial"/>
                <a:cs typeface="Segoe UI"/>
              </a:rPr>
              <a:t>: Every source has its own biases and viewpoints. Using multiple sources helps to balance these biases and provides a more objective understanding of the topic.</a:t>
            </a:r>
            <a:endParaRPr lang="en-US" dirty="0">
              <a:latin typeface="Arial"/>
              <a:cs typeface="Arial"/>
            </a:endParaRPr>
          </a:p>
          <a:p>
            <a:endParaRPr lang="en-US" b="0" dirty="0">
              <a:cs typeface="Arial"/>
            </a:endParaRPr>
          </a:p>
        </p:txBody>
      </p:sp>
      <p:sp>
        <p:nvSpPr>
          <p:cNvPr id="4" name="Footer Placeholder 3">
            <a:extLst>
              <a:ext uri="{FF2B5EF4-FFF2-40B4-BE49-F238E27FC236}">
                <a16:creationId xmlns:a16="http://schemas.microsoft.com/office/drawing/2014/main" id="{8AD4CD25-71C8-B6BC-04B6-17EA516ACFE2}"/>
              </a:ext>
              <a:ext uri="{C183D7F6-B498-43B3-948B-1728B52AA6E4}">
                <adec:decorative xmlns:adec="http://schemas.microsoft.com/office/drawing/2017/decorative" val="1"/>
              </a:ext>
            </a:extLst>
          </p:cNvPr>
          <p:cNvSpPr>
            <a:spLocks noGrp="1"/>
          </p:cNvSpPr>
          <p:nvPr>
            <p:ph type="ftr" sz="quarter" idx="11"/>
          </p:nvPr>
        </p:nvSpPr>
        <p:spPr>
          <a:xfrm>
            <a:off x="413962" y="4630341"/>
            <a:ext cx="7686376" cy="273844"/>
          </a:xfrm>
        </p:spPr>
        <p:txBody>
          <a:bodyPr/>
          <a:lstStyle/>
          <a:p>
            <a:r>
              <a:rPr lang="en-GB" dirty="0"/>
              <a:t>Education &amp; Training Foundation</a:t>
            </a:r>
          </a:p>
        </p:txBody>
      </p:sp>
    </p:spTree>
    <p:extLst>
      <p:ext uri="{BB962C8B-B14F-4D97-AF65-F5344CB8AC3E}">
        <p14:creationId xmlns:p14="http://schemas.microsoft.com/office/powerpoint/2010/main" val="7295803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EDD29-71BF-7CD2-E0AC-E2C2573EAFF5}"/>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CFD260F-1BD6-5067-4093-BD969653064C}"/>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35</a:t>
            </a:fld>
            <a:endParaRPr lang="en-GB"/>
          </a:p>
        </p:txBody>
      </p:sp>
      <p:sp>
        <p:nvSpPr>
          <p:cNvPr id="2" name="Title 1">
            <a:extLst>
              <a:ext uri="{FF2B5EF4-FFF2-40B4-BE49-F238E27FC236}">
                <a16:creationId xmlns:a16="http://schemas.microsoft.com/office/drawing/2014/main" id="{7B7ECE62-A77A-2834-7816-29990D040F61}"/>
              </a:ext>
            </a:extLst>
          </p:cNvPr>
          <p:cNvSpPr>
            <a:spLocks noGrp="1"/>
          </p:cNvSpPr>
          <p:nvPr>
            <p:ph type="title"/>
          </p:nvPr>
        </p:nvSpPr>
        <p:spPr/>
        <p:txBody>
          <a:bodyPr>
            <a:normAutofit fontScale="90000"/>
          </a:bodyPr>
          <a:lstStyle/>
          <a:p>
            <a:r>
              <a:rPr lang="en-US" dirty="0">
                <a:cs typeface="Arial"/>
              </a:rPr>
              <a:t>Benefits of using two sources when conducting research (2) </a:t>
            </a:r>
            <a:endParaRPr lang="en-US" dirty="0"/>
          </a:p>
        </p:txBody>
      </p:sp>
      <p:sp>
        <p:nvSpPr>
          <p:cNvPr id="3" name="Text Placeholder 2">
            <a:extLst>
              <a:ext uri="{FF2B5EF4-FFF2-40B4-BE49-F238E27FC236}">
                <a16:creationId xmlns:a16="http://schemas.microsoft.com/office/drawing/2014/main" id="{9C030883-2ECB-14D8-0523-8DB06D57A047}"/>
              </a:ext>
            </a:extLst>
          </p:cNvPr>
          <p:cNvSpPr>
            <a:spLocks noGrp="1"/>
          </p:cNvSpPr>
          <p:nvPr>
            <p:ph type="body" sz="quarter" idx="14"/>
          </p:nvPr>
        </p:nvSpPr>
        <p:spPr>
          <a:xfrm>
            <a:off x="94999" y="1256141"/>
            <a:ext cx="8815001" cy="3637459"/>
          </a:xfrm>
        </p:spPr>
        <p:txBody>
          <a:bodyPr vert="horz" lIns="0" tIns="0" rIns="0" bIns="0" rtlCol="0" anchor="t">
            <a:noAutofit/>
          </a:bodyPr>
          <a:lstStyle/>
          <a:p>
            <a:pPr marL="342900" indent="-342900">
              <a:buChar char="•"/>
            </a:pPr>
            <a:r>
              <a:rPr lang="en-US" dirty="0">
                <a:solidFill>
                  <a:srgbClr val="242424"/>
                </a:solidFill>
                <a:latin typeface="Arial"/>
                <a:cs typeface="Segoe UI"/>
              </a:rPr>
              <a:t>Depth and breadth</a:t>
            </a:r>
            <a:r>
              <a:rPr lang="en-US" b="0" dirty="0">
                <a:solidFill>
                  <a:srgbClr val="242424"/>
                </a:solidFill>
                <a:latin typeface="Arial"/>
                <a:cs typeface="Segoe UI"/>
              </a:rPr>
              <a:t>: Different sources can offer unique insights or perspectives on a subject. This enriches your research, giving you a more comprehensive view.</a:t>
            </a:r>
            <a:endParaRPr lang="en-US" dirty="0">
              <a:latin typeface="Arial"/>
              <a:cs typeface="Arial"/>
            </a:endParaRPr>
          </a:p>
          <a:p>
            <a:pPr marL="342900" indent="-342900">
              <a:buFont typeface="Arial"/>
              <a:buChar char="•"/>
            </a:pPr>
            <a:r>
              <a:rPr lang="en-US" dirty="0">
                <a:solidFill>
                  <a:srgbClr val="242424"/>
                </a:solidFill>
                <a:latin typeface="Arial"/>
                <a:cs typeface="Segoe UI"/>
              </a:rPr>
              <a:t>Verification</a:t>
            </a:r>
            <a:r>
              <a:rPr lang="en-US" b="0" dirty="0">
                <a:solidFill>
                  <a:srgbClr val="242424"/>
                </a:solidFill>
                <a:latin typeface="Arial"/>
                <a:cs typeface="Segoe UI"/>
              </a:rPr>
              <a:t>: Multiple sources allow you to verify the credibility of the information. If several reputable sources agree, it is more likely to be true.</a:t>
            </a:r>
            <a:endParaRPr lang="en-US" dirty="0">
              <a:latin typeface="Arial"/>
              <a:cs typeface="Arial"/>
            </a:endParaRPr>
          </a:p>
          <a:p>
            <a:pPr marL="342900" indent="-342900">
              <a:buFont typeface="Arial"/>
              <a:buChar char="•"/>
            </a:pPr>
            <a:r>
              <a:rPr lang="en-US" dirty="0">
                <a:solidFill>
                  <a:srgbClr val="242424"/>
                </a:solidFill>
                <a:latin typeface="Arial"/>
                <a:cs typeface="Segoe UI"/>
              </a:rPr>
              <a:t>Critical thinking</a:t>
            </a:r>
            <a:r>
              <a:rPr lang="en-US" b="0" dirty="0">
                <a:solidFill>
                  <a:srgbClr val="242424"/>
                </a:solidFill>
                <a:latin typeface="Arial"/>
                <a:cs typeface="Segoe UI"/>
              </a:rPr>
              <a:t>: Engaging with various sources encourages critical thinking. It helps you analyse and compare information, fostering a deeper understanding and better decision-making.</a:t>
            </a:r>
            <a:endParaRPr lang="en-US" dirty="0">
              <a:latin typeface="Arial"/>
              <a:cs typeface="Arial"/>
            </a:endParaRPr>
          </a:p>
          <a:p>
            <a:endParaRPr lang="en-US" b="0" dirty="0">
              <a:cs typeface="Arial"/>
            </a:endParaRPr>
          </a:p>
        </p:txBody>
      </p:sp>
      <p:sp>
        <p:nvSpPr>
          <p:cNvPr id="4" name="Footer Placeholder 3">
            <a:extLst>
              <a:ext uri="{FF2B5EF4-FFF2-40B4-BE49-F238E27FC236}">
                <a16:creationId xmlns:a16="http://schemas.microsoft.com/office/drawing/2014/main" id="{86BC19F9-3D4C-D767-129B-2BC500FF3DBC}"/>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33041328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54FA4-0780-1A15-4693-26CEC9E6C710}"/>
              </a:ext>
            </a:extLst>
          </p:cNvPr>
          <p:cNvSpPr>
            <a:spLocks noGrp="1"/>
          </p:cNvSpPr>
          <p:nvPr>
            <p:ph type="title"/>
          </p:nvPr>
        </p:nvSpPr>
        <p:spPr/>
        <p:txBody>
          <a:bodyPr/>
          <a:lstStyle/>
          <a:p>
            <a:r>
              <a:rPr lang="en-GB" dirty="0"/>
              <a:t>Write an example</a:t>
            </a:r>
          </a:p>
        </p:txBody>
      </p:sp>
      <p:sp>
        <p:nvSpPr>
          <p:cNvPr id="3" name="Text Placeholder 2">
            <a:extLst>
              <a:ext uri="{FF2B5EF4-FFF2-40B4-BE49-F238E27FC236}">
                <a16:creationId xmlns:a16="http://schemas.microsoft.com/office/drawing/2014/main" id="{3AACEF86-1078-E29A-0343-43238A85DD00}"/>
              </a:ext>
            </a:extLst>
          </p:cNvPr>
          <p:cNvSpPr>
            <a:spLocks noGrp="1"/>
          </p:cNvSpPr>
          <p:nvPr>
            <p:ph type="body" sz="quarter" idx="14"/>
          </p:nvPr>
        </p:nvSpPr>
        <p:spPr/>
        <p:txBody>
          <a:bodyPr/>
          <a:lstStyle/>
          <a:p>
            <a:r>
              <a:rPr lang="en-GB" b="0" dirty="0"/>
              <a:t>Write a description of when the behaviourist approach was used on Industry Placement.</a:t>
            </a:r>
          </a:p>
          <a:p>
            <a:endParaRPr lang="en-GB" dirty="0"/>
          </a:p>
        </p:txBody>
      </p:sp>
      <p:sp>
        <p:nvSpPr>
          <p:cNvPr id="4" name="Footer Placeholder 3">
            <a:extLst>
              <a:ext uri="{FF2B5EF4-FFF2-40B4-BE49-F238E27FC236}">
                <a16:creationId xmlns:a16="http://schemas.microsoft.com/office/drawing/2014/main" id="{72D8CDD3-BFFC-DA1A-1A15-D1AAA8F712DD}"/>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C1E2ADAF-E389-0810-A8BC-6DB43FFDD6F6}"/>
              </a:ext>
            </a:extLst>
          </p:cNvPr>
          <p:cNvSpPr>
            <a:spLocks noGrp="1"/>
          </p:cNvSpPr>
          <p:nvPr>
            <p:ph type="sldNum" sz="quarter" idx="12"/>
          </p:nvPr>
        </p:nvSpPr>
        <p:spPr/>
        <p:txBody>
          <a:bodyPr/>
          <a:lstStyle/>
          <a:p>
            <a:fld id="{DA2C159E-F13C-4A85-9A41-E7669D3E0D70}" type="slidenum">
              <a:rPr lang="en-GB" smtClean="0"/>
              <a:pPr/>
              <a:t>36</a:t>
            </a:fld>
            <a:endParaRPr lang="en-GB"/>
          </a:p>
        </p:txBody>
      </p:sp>
    </p:spTree>
    <p:extLst>
      <p:ext uri="{BB962C8B-B14F-4D97-AF65-F5344CB8AC3E}">
        <p14:creationId xmlns:p14="http://schemas.microsoft.com/office/powerpoint/2010/main" val="10257424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72C67-8DBE-F610-CB74-FC021B1E1F80}"/>
              </a:ext>
            </a:extLst>
          </p:cNvPr>
          <p:cNvSpPr>
            <a:spLocks noGrp="1"/>
          </p:cNvSpPr>
          <p:nvPr>
            <p:ph type="title"/>
          </p:nvPr>
        </p:nvSpPr>
        <p:spPr/>
        <p:txBody>
          <a:bodyPr/>
          <a:lstStyle/>
          <a:p>
            <a:r>
              <a:rPr lang="en-GB" dirty="0"/>
              <a:t>How to summarise</a:t>
            </a:r>
          </a:p>
        </p:txBody>
      </p:sp>
      <p:sp>
        <p:nvSpPr>
          <p:cNvPr id="3" name="Text Placeholder 2">
            <a:extLst>
              <a:ext uri="{FF2B5EF4-FFF2-40B4-BE49-F238E27FC236}">
                <a16:creationId xmlns:a16="http://schemas.microsoft.com/office/drawing/2014/main" id="{62EE10EE-0C83-DF3F-21C5-BD023FA09B82}"/>
              </a:ext>
            </a:extLst>
          </p:cNvPr>
          <p:cNvSpPr>
            <a:spLocks noGrp="1"/>
          </p:cNvSpPr>
          <p:nvPr>
            <p:ph type="body" sz="quarter" idx="14"/>
          </p:nvPr>
        </p:nvSpPr>
        <p:spPr>
          <a:xfrm>
            <a:off x="251520" y="986400"/>
            <a:ext cx="7704856" cy="3459831"/>
          </a:xfrm>
        </p:spPr>
        <p:txBody>
          <a:bodyPr>
            <a:normAutofit/>
          </a:bodyPr>
          <a:lstStyle/>
          <a:p>
            <a:pPr marL="342900" indent="-342900">
              <a:buFont typeface="Arial" panose="020B0604020202020204" pitchFamily="34" charset="0"/>
              <a:buChar char="•"/>
            </a:pPr>
            <a:r>
              <a:rPr lang="en-GB" b="0" dirty="0"/>
              <a:t>Identify key points.</a:t>
            </a:r>
          </a:p>
          <a:p>
            <a:pPr marL="342900" indent="-342900">
              <a:buFont typeface="Arial" panose="020B0604020202020204" pitchFamily="34" charset="0"/>
              <a:buChar char="•"/>
            </a:pPr>
            <a:r>
              <a:rPr lang="en-GB" b="0" dirty="0"/>
              <a:t>Remove unnecessary details.</a:t>
            </a:r>
          </a:p>
          <a:p>
            <a:pPr marL="342900" indent="-342900">
              <a:buFont typeface="Arial" panose="020B0604020202020204" pitchFamily="34" charset="0"/>
              <a:buChar char="•"/>
            </a:pPr>
            <a:r>
              <a:rPr lang="en-GB" b="0" dirty="0"/>
              <a:t>Rephrase in your own words.</a:t>
            </a:r>
          </a:p>
          <a:p>
            <a:pPr marL="342900" indent="-342900">
              <a:buFont typeface="Arial" panose="020B0604020202020204" pitchFamily="34" charset="0"/>
              <a:buChar char="•"/>
            </a:pPr>
            <a:r>
              <a:rPr lang="en-GB" b="0" dirty="0"/>
              <a:t>Check to see if you have kept the original meaning. </a:t>
            </a:r>
          </a:p>
          <a:p>
            <a:endParaRPr lang="en-GB" b="0" dirty="0"/>
          </a:p>
          <a:p>
            <a:endParaRPr lang="en-GB" dirty="0"/>
          </a:p>
        </p:txBody>
      </p:sp>
      <p:sp>
        <p:nvSpPr>
          <p:cNvPr id="4" name="Footer Placeholder 3">
            <a:extLst>
              <a:ext uri="{FF2B5EF4-FFF2-40B4-BE49-F238E27FC236}">
                <a16:creationId xmlns:a16="http://schemas.microsoft.com/office/drawing/2014/main" id="{FB0ABAAB-C69F-00CB-B345-74CBA9B81AE7}"/>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C83D2831-210B-3DAC-169C-6A63E0B52077}"/>
              </a:ext>
            </a:extLst>
          </p:cNvPr>
          <p:cNvSpPr>
            <a:spLocks noGrp="1"/>
          </p:cNvSpPr>
          <p:nvPr>
            <p:ph type="sldNum" sz="quarter" idx="12"/>
          </p:nvPr>
        </p:nvSpPr>
        <p:spPr/>
        <p:txBody>
          <a:bodyPr/>
          <a:lstStyle/>
          <a:p>
            <a:fld id="{DA2C159E-F13C-4A85-9A41-E7669D3E0D70}" type="slidenum">
              <a:rPr lang="en-GB" smtClean="0"/>
              <a:pPr/>
              <a:t>37</a:t>
            </a:fld>
            <a:endParaRPr lang="en-GB"/>
          </a:p>
        </p:txBody>
      </p:sp>
    </p:spTree>
    <p:extLst>
      <p:ext uri="{BB962C8B-B14F-4D97-AF65-F5344CB8AC3E}">
        <p14:creationId xmlns:p14="http://schemas.microsoft.com/office/powerpoint/2010/main" val="1234961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B6BC5-49BE-2CA3-39E3-166DA22C7A46}"/>
              </a:ext>
            </a:extLst>
          </p:cNvPr>
          <p:cNvSpPr>
            <a:spLocks noGrp="1"/>
          </p:cNvSpPr>
          <p:nvPr>
            <p:ph type="title"/>
          </p:nvPr>
        </p:nvSpPr>
        <p:spPr/>
        <p:txBody>
          <a:bodyPr/>
          <a:lstStyle/>
          <a:p>
            <a:r>
              <a:rPr lang="en-GB" dirty="0"/>
              <a:t>Summarising</a:t>
            </a:r>
          </a:p>
        </p:txBody>
      </p:sp>
      <p:sp>
        <p:nvSpPr>
          <p:cNvPr id="3" name="Text Placeholder 2">
            <a:extLst>
              <a:ext uri="{FF2B5EF4-FFF2-40B4-BE49-F238E27FC236}">
                <a16:creationId xmlns:a16="http://schemas.microsoft.com/office/drawing/2014/main" id="{CABCB258-2709-4050-BE89-E9B87D3B5155}"/>
              </a:ext>
            </a:extLst>
          </p:cNvPr>
          <p:cNvSpPr>
            <a:spLocks noGrp="1"/>
          </p:cNvSpPr>
          <p:nvPr>
            <p:ph type="body" sz="quarter" idx="14"/>
          </p:nvPr>
        </p:nvSpPr>
        <p:spPr/>
        <p:txBody>
          <a:bodyPr/>
          <a:lstStyle/>
          <a:p>
            <a:pPr marL="342900" indent="-342900">
              <a:buFont typeface="Arial" panose="020B0604020202020204" pitchFamily="34" charset="0"/>
              <a:buChar char="•"/>
            </a:pPr>
            <a:r>
              <a:rPr lang="en-GB" b="0" dirty="0"/>
              <a:t>Working in pairs, one partner will read their description from Industry Placement.</a:t>
            </a:r>
          </a:p>
          <a:p>
            <a:pPr marL="342900" indent="-342900">
              <a:buFont typeface="Arial" panose="020B0604020202020204" pitchFamily="34" charset="0"/>
              <a:buChar char="•"/>
            </a:pPr>
            <a:r>
              <a:rPr lang="en-GB" b="0" dirty="0"/>
              <a:t>The other partner will listen, take notes and write a summary of what they heard.</a:t>
            </a:r>
          </a:p>
          <a:p>
            <a:pPr marL="342900" indent="-342900">
              <a:buFont typeface="Arial" panose="020B0604020202020204" pitchFamily="34" charset="0"/>
              <a:buChar char="•"/>
            </a:pPr>
            <a:r>
              <a:rPr lang="en-GB" b="0" dirty="0"/>
              <a:t>Swap roles.</a:t>
            </a:r>
          </a:p>
          <a:p>
            <a:endParaRPr lang="en-GB" b="0" dirty="0"/>
          </a:p>
        </p:txBody>
      </p:sp>
      <p:sp>
        <p:nvSpPr>
          <p:cNvPr id="4" name="Footer Placeholder 3">
            <a:extLst>
              <a:ext uri="{FF2B5EF4-FFF2-40B4-BE49-F238E27FC236}">
                <a16:creationId xmlns:a16="http://schemas.microsoft.com/office/drawing/2014/main" id="{0DE0CC92-931A-51EA-AD61-68405E022B1E}"/>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031BE6DE-E340-A662-B976-AE4E6CAAE413}"/>
              </a:ext>
            </a:extLst>
          </p:cNvPr>
          <p:cNvSpPr>
            <a:spLocks noGrp="1"/>
          </p:cNvSpPr>
          <p:nvPr>
            <p:ph type="sldNum" sz="quarter" idx="12"/>
          </p:nvPr>
        </p:nvSpPr>
        <p:spPr/>
        <p:txBody>
          <a:bodyPr/>
          <a:lstStyle/>
          <a:p>
            <a:fld id="{DA2C159E-F13C-4A85-9A41-E7669D3E0D70}" type="slidenum">
              <a:rPr lang="en-GB" smtClean="0"/>
              <a:pPr/>
              <a:t>38</a:t>
            </a:fld>
            <a:endParaRPr lang="en-GB"/>
          </a:p>
        </p:txBody>
      </p:sp>
    </p:spTree>
    <p:extLst>
      <p:ext uri="{BB962C8B-B14F-4D97-AF65-F5344CB8AC3E}">
        <p14:creationId xmlns:p14="http://schemas.microsoft.com/office/powerpoint/2010/main" val="11690863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557C82B-6B23-02F1-081A-4E41B1E09B16}"/>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39</a:t>
            </a:fld>
            <a:endParaRPr lang="en-GB"/>
          </a:p>
        </p:txBody>
      </p:sp>
      <p:sp>
        <p:nvSpPr>
          <p:cNvPr id="2" name="Title 1">
            <a:extLst>
              <a:ext uri="{FF2B5EF4-FFF2-40B4-BE49-F238E27FC236}">
                <a16:creationId xmlns:a16="http://schemas.microsoft.com/office/drawing/2014/main" id="{43313ADE-010A-6378-99C1-1CA8A2ECA818}"/>
              </a:ext>
            </a:extLst>
          </p:cNvPr>
          <p:cNvSpPr>
            <a:spLocks noGrp="1"/>
          </p:cNvSpPr>
          <p:nvPr>
            <p:ph type="title"/>
          </p:nvPr>
        </p:nvSpPr>
        <p:spPr/>
        <p:txBody>
          <a:bodyPr/>
          <a:lstStyle/>
          <a:p>
            <a:r>
              <a:rPr lang="en-GB" dirty="0"/>
              <a:t>Humanism </a:t>
            </a:r>
          </a:p>
        </p:txBody>
      </p:sp>
      <p:sp>
        <p:nvSpPr>
          <p:cNvPr id="3" name="Text Placeholder 2">
            <a:extLst>
              <a:ext uri="{FF2B5EF4-FFF2-40B4-BE49-F238E27FC236}">
                <a16:creationId xmlns:a16="http://schemas.microsoft.com/office/drawing/2014/main" id="{06FB639F-8553-1956-4F40-204748B39430}"/>
              </a:ext>
            </a:extLst>
          </p:cNvPr>
          <p:cNvSpPr>
            <a:spLocks noGrp="1"/>
          </p:cNvSpPr>
          <p:nvPr>
            <p:ph type="body" sz="quarter" idx="14"/>
          </p:nvPr>
        </p:nvSpPr>
        <p:spPr>
          <a:xfrm>
            <a:off x="234955" y="961553"/>
            <a:ext cx="8285671" cy="3611907"/>
          </a:xfrm>
        </p:spPr>
        <p:txBody>
          <a:bodyPr vert="horz" lIns="0" tIns="0" rIns="0" bIns="0" rtlCol="0" anchor="t">
            <a:normAutofit fontScale="92500" lnSpcReduction="20000"/>
          </a:bodyPr>
          <a:lstStyle/>
          <a:p>
            <a:r>
              <a:rPr lang="en-GB" b="0" i="0" dirty="0">
                <a:solidFill>
                  <a:srgbClr val="111111"/>
                </a:solidFill>
                <a:effectLst/>
                <a:latin typeface="+mj-lt"/>
              </a:rPr>
              <a:t>Humanism is a perspective that studies the whole person and values the uniqueness of individuals</a:t>
            </a:r>
            <a:r>
              <a:rPr lang="en-GB" b="0" dirty="0">
                <a:solidFill>
                  <a:srgbClr val="111111"/>
                </a:solidFill>
                <a:latin typeface="+mj-lt"/>
              </a:rPr>
              <a:t>.</a:t>
            </a:r>
          </a:p>
          <a:p>
            <a:endParaRPr lang="en-GB" b="0" dirty="0">
              <a:solidFill>
                <a:srgbClr val="111111"/>
              </a:solidFill>
              <a:latin typeface="+mj-lt"/>
            </a:endParaRPr>
          </a:p>
          <a:p>
            <a:r>
              <a:rPr lang="en-GB" b="0" dirty="0">
                <a:solidFill>
                  <a:srgbClr val="111111"/>
                </a:solidFill>
                <a:latin typeface="+mj-lt"/>
              </a:rPr>
              <a:t>It assumes individuals have free will, which means we can form our own development and </a:t>
            </a:r>
            <a:r>
              <a:rPr lang="en-GB" b="0" i="0" dirty="0">
                <a:solidFill>
                  <a:srgbClr val="000000"/>
                </a:solidFill>
                <a:effectLst/>
                <a:latin typeface="+mj-lt"/>
              </a:rPr>
              <a:t>make choices in how </a:t>
            </a:r>
            <a:r>
              <a:rPr lang="en-GB" b="0" dirty="0">
                <a:solidFill>
                  <a:srgbClr val="000000"/>
                </a:solidFill>
                <a:latin typeface="+mj-lt"/>
              </a:rPr>
              <a:t>we act. </a:t>
            </a:r>
            <a:endParaRPr lang="en-GB" b="0" i="0" dirty="0">
              <a:solidFill>
                <a:srgbClr val="000000"/>
              </a:solidFill>
              <a:effectLst/>
              <a:latin typeface="+mj-lt"/>
            </a:endParaRPr>
          </a:p>
          <a:p>
            <a:endParaRPr lang="en-GB" b="0" dirty="0">
              <a:solidFill>
                <a:srgbClr val="111111"/>
              </a:solidFill>
              <a:latin typeface="+mj-lt"/>
            </a:endParaRPr>
          </a:p>
          <a:p>
            <a:r>
              <a:rPr lang="en-GB" b="0" i="0" dirty="0">
                <a:solidFill>
                  <a:srgbClr val="000000"/>
                </a:solidFill>
                <a:effectLst/>
                <a:latin typeface="+mj-lt"/>
              </a:rPr>
              <a:t>Humanists believe humans are inherently good,</a:t>
            </a:r>
            <a:r>
              <a:rPr lang="en-GB" b="0" dirty="0">
                <a:solidFill>
                  <a:srgbClr val="000000"/>
                </a:solidFill>
                <a:latin typeface="+mj-lt"/>
              </a:rPr>
              <a:t> are </a:t>
            </a:r>
            <a:r>
              <a:rPr lang="en-GB" b="0" i="0" dirty="0">
                <a:solidFill>
                  <a:srgbClr val="000000"/>
                </a:solidFill>
                <a:effectLst/>
                <a:latin typeface="+mj-lt"/>
              </a:rPr>
              <a:t>born with the desire to grow and create</a:t>
            </a:r>
            <a:r>
              <a:rPr lang="en-GB" b="0" dirty="0">
                <a:solidFill>
                  <a:srgbClr val="000000"/>
                </a:solidFill>
                <a:latin typeface="+mj-lt"/>
              </a:rPr>
              <a:t>, and also</a:t>
            </a:r>
            <a:r>
              <a:rPr lang="en-GB" b="0" i="0" dirty="0">
                <a:solidFill>
                  <a:srgbClr val="000000"/>
                </a:solidFill>
                <a:effectLst/>
                <a:latin typeface="+mj-lt"/>
              </a:rPr>
              <a:t> have the power to direct their own lives.</a:t>
            </a:r>
            <a:r>
              <a:rPr lang="en-GB" b="0" dirty="0">
                <a:solidFill>
                  <a:srgbClr val="000000"/>
                </a:solidFill>
                <a:latin typeface="+mj-lt"/>
              </a:rPr>
              <a:t> </a:t>
            </a:r>
          </a:p>
          <a:p>
            <a:endParaRPr lang="en-GB" b="0" dirty="0">
              <a:solidFill>
                <a:srgbClr val="000000"/>
              </a:solidFill>
              <a:latin typeface="+mj-lt"/>
            </a:endParaRPr>
          </a:p>
          <a:p>
            <a:r>
              <a:rPr lang="en-GB" b="0" dirty="0">
                <a:solidFill>
                  <a:srgbClr val="000000"/>
                </a:solidFill>
                <a:latin typeface="+mj-lt"/>
              </a:rPr>
              <a:t>Therefore, the role of the practitioner is to see the ‘whole’ child and encourage self-motivation as well as nurture wellbeing. </a:t>
            </a:r>
            <a:endParaRPr lang="en-GB" b="0" dirty="0">
              <a:solidFill>
                <a:srgbClr val="111111"/>
              </a:solidFill>
              <a:latin typeface="+mj-lt"/>
            </a:endParaRPr>
          </a:p>
        </p:txBody>
      </p:sp>
      <p:sp>
        <p:nvSpPr>
          <p:cNvPr id="4" name="Footer Placeholder 3">
            <a:extLst>
              <a:ext uri="{FF2B5EF4-FFF2-40B4-BE49-F238E27FC236}">
                <a16:creationId xmlns:a16="http://schemas.microsoft.com/office/drawing/2014/main" id="{847ACCA2-38CF-4BC3-5C8E-B30DD4043C95}"/>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1686348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686F5-770B-32AE-9EC6-9F8D5F18F4CB}"/>
            </a:ext>
          </a:extLst>
        </p:cNvPr>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45C42453-7FA0-F182-39AB-03FBE4D766F5}"/>
              </a:ext>
              <a:ext uri="{C183D7F6-B498-43B3-948B-1728B52AA6E4}">
                <adec:decorative xmlns:adec="http://schemas.microsoft.com/office/drawing/2017/decorative" val="0"/>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4</a:t>
            </a:fld>
            <a:endParaRPr lang="en-GB" noProof="0" dirty="0"/>
          </a:p>
        </p:txBody>
      </p:sp>
      <p:sp>
        <p:nvSpPr>
          <p:cNvPr id="12" name="Title 11">
            <a:extLst>
              <a:ext uri="{FF2B5EF4-FFF2-40B4-BE49-F238E27FC236}">
                <a16:creationId xmlns:a16="http://schemas.microsoft.com/office/drawing/2014/main" id="{82954D2F-1170-5E5B-B0EA-DD3034ADA9AF}"/>
              </a:ext>
            </a:extLst>
          </p:cNvPr>
          <p:cNvSpPr>
            <a:spLocks noGrp="1"/>
          </p:cNvSpPr>
          <p:nvPr>
            <p:ph type="title"/>
          </p:nvPr>
        </p:nvSpPr>
        <p:spPr>
          <a:xfrm>
            <a:off x="117105" y="180393"/>
            <a:ext cx="8437563" cy="699425"/>
          </a:xfrm>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nSpc>
                <a:spcPct val="100000"/>
              </a:lnSpc>
            </a:pPr>
            <a:r>
              <a:rPr lang="en-GB" sz="3600" noProof="0" dirty="0"/>
              <a:t>Pedagogy</a:t>
            </a:r>
          </a:p>
        </p:txBody>
      </p:sp>
      <p:sp>
        <p:nvSpPr>
          <p:cNvPr id="5" name="Text Placeholder 4">
            <a:extLst>
              <a:ext uri="{FF2B5EF4-FFF2-40B4-BE49-F238E27FC236}">
                <a16:creationId xmlns:a16="http://schemas.microsoft.com/office/drawing/2014/main" id="{D6181162-ADF0-F30B-6943-73217BF9276E}"/>
              </a:ext>
            </a:extLst>
          </p:cNvPr>
          <p:cNvSpPr>
            <a:spLocks noGrp="1"/>
          </p:cNvSpPr>
          <p:nvPr>
            <p:ph type="body" sz="quarter" idx="12"/>
          </p:nvPr>
        </p:nvSpPr>
        <p:spPr>
          <a:xfrm>
            <a:off x="229658" y="997976"/>
            <a:ext cx="8743037" cy="3367729"/>
          </a:xfrm>
        </p:spPr>
        <p:txBody>
          <a:bodyPr vert="horz" lIns="0" tIns="0" rIns="0" bIns="0"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342900" indent="-342900">
              <a:buChar char="•"/>
            </a:pPr>
            <a:r>
              <a:rPr lang="en-GB" dirty="0"/>
              <a:t>A</a:t>
            </a:r>
            <a:r>
              <a:rPr lang="en-GB" noProof="0" dirty="0" err="1"/>
              <a:t>pproaches</a:t>
            </a:r>
            <a:r>
              <a:rPr lang="en-GB" noProof="0" dirty="0"/>
              <a:t> an educator uses to teach and deliver content.</a:t>
            </a:r>
            <a:endParaRPr lang="en-GB" noProof="0" dirty="0">
              <a:cs typeface="Arial"/>
            </a:endParaRPr>
          </a:p>
          <a:p>
            <a:pPr marL="342900" indent="-342900">
              <a:buChar char="•"/>
            </a:pPr>
            <a:endParaRPr lang="en-GB" noProof="0" dirty="0">
              <a:cs typeface="Arial"/>
            </a:endParaRPr>
          </a:p>
          <a:p>
            <a:pPr marL="342900" indent="-342900">
              <a:buChar char="•"/>
            </a:pPr>
            <a:r>
              <a:rPr lang="en-GB" noProof="0" dirty="0"/>
              <a:t>Underpinned by different </a:t>
            </a:r>
            <a:r>
              <a:rPr lang="en-GB" b="1" noProof="0" dirty="0"/>
              <a:t>theories </a:t>
            </a:r>
            <a:r>
              <a:rPr lang="en-GB" noProof="0" dirty="0"/>
              <a:t>and </a:t>
            </a:r>
            <a:r>
              <a:rPr lang="en-GB" b="1" noProof="0" dirty="0"/>
              <a:t>research. </a:t>
            </a:r>
            <a:endParaRPr lang="en-GB" b="1" noProof="0" dirty="0">
              <a:cs typeface="Arial"/>
            </a:endParaRPr>
          </a:p>
          <a:p>
            <a:endParaRPr lang="en-GB" noProof="0" dirty="0"/>
          </a:p>
          <a:p>
            <a:r>
              <a:rPr lang="en-GB" b="1" noProof="0" dirty="0"/>
              <a:t>Example:</a:t>
            </a:r>
            <a:r>
              <a:rPr lang="en-GB" noProof="0" dirty="0"/>
              <a:t> A teacher might use a play-based approach such as role play in a supermarket to teach money concepts</a:t>
            </a:r>
            <a:r>
              <a:rPr lang="en-GB" dirty="0"/>
              <a:t>,</a:t>
            </a:r>
            <a:r>
              <a:rPr lang="en-GB" noProof="0" dirty="0"/>
              <a:t> as play-based learning has been found to be an effective approach to learning. </a:t>
            </a:r>
            <a:endParaRPr lang="en-GB" noProof="0" dirty="0">
              <a:cs typeface="Arial"/>
            </a:endParaRPr>
          </a:p>
        </p:txBody>
      </p:sp>
      <p:sp>
        <p:nvSpPr>
          <p:cNvPr id="6" name="Footer Placeholder 2">
            <a:extLst>
              <a:ext uri="{FF2B5EF4-FFF2-40B4-BE49-F238E27FC236}">
                <a16:creationId xmlns:a16="http://schemas.microsoft.com/office/drawing/2014/main" id="{EC27FE12-A448-7121-36EF-3CCB15724F3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42485955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8A97D4B-02EB-2151-7266-FD17F2396942}"/>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40</a:t>
            </a:fld>
            <a:endParaRPr lang="en-GB"/>
          </a:p>
        </p:txBody>
      </p:sp>
      <p:sp>
        <p:nvSpPr>
          <p:cNvPr id="2" name="Title 1">
            <a:extLst>
              <a:ext uri="{FF2B5EF4-FFF2-40B4-BE49-F238E27FC236}">
                <a16:creationId xmlns:a16="http://schemas.microsoft.com/office/drawing/2014/main" id="{95B777C3-F408-F0AB-BCAC-A264BDFD2D2F}"/>
              </a:ext>
            </a:extLst>
          </p:cNvPr>
          <p:cNvSpPr>
            <a:spLocks noGrp="1"/>
          </p:cNvSpPr>
          <p:nvPr>
            <p:ph type="title"/>
          </p:nvPr>
        </p:nvSpPr>
        <p:spPr/>
        <p:txBody>
          <a:bodyPr/>
          <a:lstStyle/>
          <a:p>
            <a:r>
              <a:rPr lang="en-US" dirty="0">
                <a:cs typeface="Arial"/>
              </a:rPr>
              <a:t>Humanists</a:t>
            </a:r>
            <a:endParaRPr lang="en-US" dirty="0"/>
          </a:p>
        </p:txBody>
      </p:sp>
      <p:sp>
        <p:nvSpPr>
          <p:cNvPr id="3" name="Text Placeholder 2">
            <a:extLst>
              <a:ext uri="{FF2B5EF4-FFF2-40B4-BE49-F238E27FC236}">
                <a16:creationId xmlns:a16="http://schemas.microsoft.com/office/drawing/2014/main" id="{9D81C12F-5019-030A-6E10-DA3EC0D4C5A1}"/>
              </a:ext>
            </a:extLst>
          </p:cNvPr>
          <p:cNvSpPr>
            <a:spLocks noGrp="1"/>
          </p:cNvSpPr>
          <p:nvPr>
            <p:ph type="body" sz="quarter" idx="14"/>
          </p:nvPr>
        </p:nvSpPr>
        <p:spPr>
          <a:xfrm>
            <a:off x="483209" y="1449778"/>
            <a:ext cx="7200900" cy="3459831"/>
          </a:xfrm>
        </p:spPr>
        <p:txBody>
          <a:bodyPr vert="horz" lIns="0" tIns="0" rIns="0" bIns="0" rtlCol="0" anchor="t">
            <a:normAutofit/>
          </a:bodyPr>
          <a:lstStyle/>
          <a:p>
            <a:r>
              <a:rPr lang="en-US" b="0" dirty="0">
                <a:cs typeface="Arial"/>
              </a:rPr>
              <a:t>Carl Rogers: Unconditional positive regard and self-concept </a:t>
            </a:r>
          </a:p>
          <a:p>
            <a:endParaRPr lang="en-US" b="0" dirty="0">
              <a:cs typeface="Arial"/>
            </a:endParaRPr>
          </a:p>
          <a:p>
            <a:r>
              <a:rPr lang="en-US" b="0" dirty="0">
                <a:cs typeface="Arial"/>
              </a:rPr>
              <a:t>Abraham Maslow: Hierarchy of needs </a:t>
            </a:r>
          </a:p>
        </p:txBody>
      </p:sp>
      <p:sp>
        <p:nvSpPr>
          <p:cNvPr id="4" name="Footer Placeholder 3">
            <a:extLst>
              <a:ext uri="{FF2B5EF4-FFF2-40B4-BE49-F238E27FC236}">
                <a16:creationId xmlns:a16="http://schemas.microsoft.com/office/drawing/2014/main" id="{74EFD640-F7AA-842C-87C1-DC6130CC740C}"/>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4164374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5261B89-BC74-9F16-2027-795B74A4FB15}"/>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41</a:t>
            </a:fld>
            <a:endParaRPr lang="en-GB"/>
          </a:p>
        </p:txBody>
      </p:sp>
      <p:sp>
        <p:nvSpPr>
          <p:cNvPr id="2" name="Title 1">
            <a:extLst>
              <a:ext uri="{FF2B5EF4-FFF2-40B4-BE49-F238E27FC236}">
                <a16:creationId xmlns:a16="http://schemas.microsoft.com/office/drawing/2014/main" id="{A1EC2612-56BB-1CA3-44E7-2EA161B1BA59}"/>
              </a:ext>
            </a:extLst>
          </p:cNvPr>
          <p:cNvSpPr>
            <a:spLocks noGrp="1"/>
          </p:cNvSpPr>
          <p:nvPr>
            <p:ph type="title"/>
          </p:nvPr>
        </p:nvSpPr>
        <p:spPr/>
        <p:txBody>
          <a:bodyPr/>
          <a:lstStyle/>
          <a:p>
            <a:r>
              <a:rPr lang="en-US" dirty="0">
                <a:cs typeface="Arial"/>
              </a:rPr>
              <a:t>Research task </a:t>
            </a:r>
            <a:endParaRPr lang="en-US" dirty="0"/>
          </a:p>
        </p:txBody>
      </p:sp>
      <p:sp>
        <p:nvSpPr>
          <p:cNvPr id="3" name="Text Placeholder 2">
            <a:extLst>
              <a:ext uri="{FF2B5EF4-FFF2-40B4-BE49-F238E27FC236}">
                <a16:creationId xmlns:a16="http://schemas.microsoft.com/office/drawing/2014/main" id="{42A3CC6F-8EA7-D16B-7065-D4783AB76624}"/>
              </a:ext>
              <a:ext uri="{C183D7F6-B498-43B3-948B-1728B52AA6E4}">
                <adec:decorative xmlns:adec="http://schemas.microsoft.com/office/drawing/2017/decorative" val="0"/>
              </a:ext>
            </a:extLst>
          </p:cNvPr>
          <p:cNvSpPr>
            <a:spLocks noGrp="1"/>
          </p:cNvSpPr>
          <p:nvPr>
            <p:ph type="body" sz="quarter" idx="14"/>
          </p:nvPr>
        </p:nvSpPr>
        <p:spPr>
          <a:xfrm>
            <a:off x="236074" y="1287596"/>
            <a:ext cx="7200900" cy="3459831"/>
          </a:xfrm>
        </p:spPr>
        <p:txBody>
          <a:bodyPr vert="horz" lIns="0" tIns="0" rIns="0" bIns="0" rtlCol="0" anchor="t">
            <a:normAutofit/>
          </a:bodyPr>
          <a:lstStyle/>
          <a:p>
            <a:pPr marL="342900" indent="-342900">
              <a:lnSpc>
                <a:spcPct val="150000"/>
              </a:lnSpc>
              <a:buFont typeface="Arial" panose="020B0604020202020204" pitchFamily="34" charset="0"/>
              <a:buChar char="•"/>
            </a:pPr>
            <a:r>
              <a:rPr lang="en-US" b="0" dirty="0">
                <a:cs typeface="Arial"/>
              </a:rPr>
              <a:t>Use </a:t>
            </a:r>
            <a:r>
              <a:rPr lang="en-US" b="0" dirty="0">
                <a:cs typeface="Arial"/>
                <a:hlinkClick r:id="rId2"/>
              </a:rPr>
              <a:t>simplypsychology.org/</a:t>
            </a:r>
            <a:r>
              <a:rPr lang="en-US" b="0" dirty="0">
                <a:cs typeface="Arial"/>
              </a:rPr>
              <a:t> and an additional source to research your assigned theorist. </a:t>
            </a:r>
          </a:p>
          <a:p>
            <a:pPr marL="342900" indent="-342900">
              <a:lnSpc>
                <a:spcPct val="150000"/>
              </a:lnSpc>
              <a:buFont typeface="Arial" panose="020B0604020202020204" pitchFamily="34" charset="0"/>
              <a:buChar char="•"/>
            </a:pPr>
            <a:r>
              <a:rPr lang="en-GB" b="0" dirty="0">
                <a:cs typeface="Arial"/>
              </a:rPr>
              <a:t>Research your allocated humanist.</a:t>
            </a:r>
          </a:p>
          <a:p>
            <a:pPr marL="342900" indent="-342900">
              <a:lnSpc>
                <a:spcPct val="150000"/>
              </a:lnSpc>
              <a:buFont typeface="Arial" panose="020B0604020202020204" pitchFamily="34" charset="0"/>
              <a:buChar char="•"/>
            </a:pPr>
            <a:r>
              <a:rPr lang="en-GB" b="0" dirty="0">
                <a:cs typeface="Arial"/>
              </a:rPr>
              <a:t>Complete the Theorist research prompt sheet.</a:t>
            </a:r>
            <a:endParaRPr lang="en-US" b="0" dirty="0">
              <a:cs typeface="Arial"/>
            </a:endParaRPr>
          </a:p>
          <a:p>
            <a:endParaRPr lang="en-GB" b="0" dirty="0">
              <a:cs typeface="Arial"/>
            </a:endParaRPr>
          </a:p>
          <a:p>
            <a:endParaRPr lang="en-US" dirty="0">
              <a:cs typeface="Arial"/>
            </a:endParaRPr>
          </a:p>
        </p:txBody>
      </p:sp>
      <p:sp>
        <p:nvSpPr>
          <p:cNvPr id="4" name="Footer Placeholder 3">
            <a:extLst>
              <a:ext uri="{FF2B5EF4-FFF2-40B4-BE49-F238E27FC236}">
                <a16:creationId xmlns:a16="http://schemas.microsoft.com/office/drawing/2014/main" id="{9254867A-7117-6ADF-417E-0E263A520107}"/>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24042801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2E7FA32-ED63-8802-2E2E-41072203B2D5}"/>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42</a:t>
            </a:fld>
            <a:endParaRPr lang="en-GB"/>
          </a:p>
        </p:txBody>
      </p:sp>
      <p:sp>
        <p:nvSpPr>
          <p:cNvPr id="2" name="Title 1">
            <a:extLst>
              <a:ext uri="{FF2B5EF4-FFF2-40B4-BE49-F238E27FC236}">
                <a16:creationId xmlns:a16="http://schemas.microsoft.com/office/drawing/2014/main" id="{6CE83C29-D99E-DF18-1919-E1209B094E3E}"/>
              </a:ext>
            </a:extLst>
          </p:cNvPr>
          <p:cNvSpPr>
            <a:spLocks noGrp="1"/>
          </p:cNvSpPr>
          <p:nvPr>
            <p:ph type="title"/>
          </p:nvPr>
        </p:nvSpPr>
        <p:spPr/>
        <p:txBody>
          <a:bodyPr/>
          <a:lstStyle/>
          <a:p>
            <a:r>
              <a:rPr lang="en-US" dirty="0">
                <a:cs typeface="Arial"/>
              </a:rPr>
              <a:t>Research skills for the task </a:t>
            </a:r>
            <a:endParaRPr lang="en-US" dirty="0"/>
          </a:p>
        </p:txBody>
      </p:sp>
      <p:sp>
        <p:nvSpPr>
          <p:cNvPr id="3" name="Text Placeholder 2">
            <a:extLst>
              <a:ext uri="{FF2B5EF4-FFF2-40B4-BE49-F238E27FC236}">
                <a16:creationId xmlns:a16="http://schemas.microsoft.com/office/drawing/2014/main" id="{EE03D152-2CF5-4D4C-B21A-585CAB6E6418}"/>
              </a:ext>
            </a:extLst>
          </p:cNvPr>
          <p:cNvSpPr>
            <a:spLocks noGrp="1"/>
          </p:cNvSpPr>
          <p:nvPr>
            <p:ph type="body" sz="quarter" idx="14"/>
          </p:nvPr>
        </p:nvSpPr>
        <p:spPr/>
        <p:txBody>
          <a:bodyPr vert="horz" lIns="0" tIns="0" rIns="0" bIns="0" rtlCol="0" anchor="t">
            <a:normAutofit/>
          </a:bodyPr>
          <a:lstStyle/>
          <a:p>
            <a:pPr marL="342900" indent="-342900">
              <a:buFont typeface="Arial,Sans-Serif"/>
              <a:buChar char="•"/>
            </a:pPr>
            <a:r>
              <a:rPr lang="en-GB" b="0" dirty="0">
                <a:cs typeface="Arial"/>
              </a:rPr>
              <a:t>Do not use Wikipedia.</a:t>
            </a:r>
          </a:p>
          <a:p>
            <a:pPr marL="342900" indent="-342900">
              <a:buFont typeface="Arial,Sans-Serif"/>
              <a:buChar char="•"/>
            </a:pPr>
            <a:r>
              <a:rPr lang="en-GB" b="0" dirty="0">
                <a:cs typeface="Arial"/>
              </a:rPr>
              <a:t>Check each website and not the search engine list.</a:t>
            </a:r>
          </a:p>
          <a:p>
            <a:pPr marL="342900" indent="-342900">
              <a:buFont typeface="Arial,Sans-Serif"/>
              <a:buChar char="•"/>
            </a:pPr>
            <a:r>
              <a:rPr lang="en-GB" b="0" dirty="0">
                <a:cs typeface="Arial"/>
              </a:rPr>
              <a:t>Reference both websites used. </a:t>
            </a:r>
          </a:p>
          <a:p>
            <a:pPr marL="342900" indent="-342900">
              <a:buFont typeface="Arial,Sans-Serif"/>
              <a:buChar char="•"/>
            </a:pPr>
            <a:r>
              <a:rPr lang="en-GB" b="0" dirty="0">
                <a:cs typeface="Arial"/>
              </a:rPr>
              <a:t>Summarise in your own words. </a:t>
            </a:r>
            <a:endParaRPr lang="en-US" dirty="0"/>
          </a:p>
        </p:txBody>
      </p:sp>
      <p:sp>
        <p:nvSpPr>
          <p:cNvPr id="4" name="Footer Placeholder 3">
            <a:extLst>
              <a:ext uri="{FF2B5EF4-FFF2-40B4-BE49-F238E27FC236}">
                <a16:creationId xmlns:a16="http://schemas.microsoft.com/office/drawing/2014/main" id="{B02F32E7-89E6-4DFA-A69A-661906CE7B80}"/>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33853141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7D3F671-C019-6D9F-637B-D76B3483EBFA}"/>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43</a:t>
            </a:fld>
            <a:endParaRPr lang="en-GB"/>
          </a:p>
        </p:txBody>
      </p:sp>
      <p:sp>
        <p:nvSpPr>
          <p:cNvPr id="2" name="Title 1">
            <a:extLst>
              <a:ext uri="{FF2B5EF4-FFF2-40B4-BE49-F238E27FC236}">
                <a16:creationId xmlns:a16="http://schemas.microsoft.com/office/drawing/2014/main" id="{27700762-D981-EE18-50B4-4FE4BEC9FB14}"/>
              </a:ext>
            </a:extLst>
          </p:cNvPr>
          <p:cNvSpPr>
            <a:spLocks noGrp="1"/>
          </p:cNvSpPr>
          <p:nvPr>
            <p:ph type="title"/>
          </p:nvPr>
        </p:nvSpPr>
        <p:spPr/>
        <p:txBody>
          <a:bodyPr/>
          <a:lstStyle/>
          <a:p>
            <a:r>
              <a:rPr lang="en-US" dirty="0">
                <a:cs typeface="Arial"/>
              </a:rPr>
              <a:t>Peer teach </a:t>
            </a:r>
            <a:r>
              <a:rPr lang="en-GB" dirty="0"/>
              <a:t>–</a:t>
            </a:r>
            <a:r>
              <a:rPr lang="en-US" dirty="0">
                <a:cs typeface="Arial"/>
              </a:rPr>
              <a:t> humanists</a:t>
            </a:r>
            <a:endParaRPr lang="en-US" dirty="0"/>
          </a:p>
        </p:txBody>
      </p:sp>
      <p:sp>
        <p:nvSpPr>
          <p:cNvPr id="3" name="Text Placeholder 2">
            <a:extLst>
              <a:ext uri="{FF2B5EF4-FFF2-40B4-BE49-F238E27FC236}">
                <a16:creationId xmlns:a16="http://schemas.microsoft.com/office/drawing/2014/main" id="{BCC999B2-796F-149B-B784-F6D1D3C0CE81}"/>
              </a:ext>
            </a:extLst>
          </p:cNvPr>
          <p:cNvSpPr>
            <a:spLocks noGrp="1"/>
          </p:cNvSpPr>
          <p:nvPr>
            <p:ph type="body" sz="quarter" idx="14"/>
          </p:nvPr>
        </p:nvSpPr>
        <p:spPr>
          <a:xfrm>
            <a:off x="236074" y="1148582"/>
            <a:ext cx="7200900" cy="3459831"/>
          </a:xfrm>
        </p:spPr>
        <p:txBody>
          <a:bodyPr vert="horz" lIns="0" tIns="0" rIns="0" bIns="0" rtlCol="0" anchor="t">
            <a:normAutofit/>
          </a:bodyPr>
          <a:lstStyle/>
          <a:p>
            <a:pPr marL="342900" indent="-342900">
              <a:buFont typeface="Arial,Sans-Serif"/>
              <a:buChar char="•"/>
            </a:pPr>
            <a:r>
              <a:rPr lang="en-GB" b="0" dirty="0">
                <a:cs typeface="Arial"/>
              </a:rPr>
              <a:t>In your pairs, take it in turns to present your theorist. </a:t>
            </a:r>
            <a:endParaRPr lang="en-US" b="0" dirty="0">
              <a:cs typeface="Arial"/>
            </a:endParaRPr>
          </a:p>
          <a:p>
            <a:pPr marL="342900" indent="-342900">
              <a:buFont typeface="Arial,Sans-Serif"/>
              <a:buChar char="•"/>
            </a:pPr>
            <a:r>
              <a:rPr lang="en-GB" b="0" dirty="0">
                <a:cs typeface="Arial"/>
              </a:rPr>
              <a:t>While your peer is presenting, you should record notes on your peer’s research of a humanist and summarise key points using the Theorist research prompt sheet.</a:t>
            </a:r>
            <a:endParaRPr lang="en-US" dirty="0"/>
          </a:p>
        </p:txBody>
      </p:sp>
      <p:sp>
        <p:nvSpPr>
          <p:cNvPr id="4" name="Footer Placeholder 3">
            <a:extLst>
              <a:ext uri="{FF2B5EF4-FFF2-40B4-BE49-F238E27FC236}">
                <a16:creationId xmlns:a16="http://schemas.microsoft.com/office/drawing/2014/main" id="{ED4C4424-5969-8B9F-FDEE-BF7572B35891}"/>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35224870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6D43ACD-5485-5746-D876-A892626459B6}"/>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44</a:t>
            </a:fld>
            <a:endParaRPr lang="en-GB"/>
          </a:p>
        </p:txBody>
      </p:sp>
      <p:sp>
        <p:nvSpPr>
          <p:cNvPr id="2" name="Title 1">
            <a:extLst>
              <a:ext uri="{FF2B5EF4-FFF2-40B4-BE49-F238E27FC236}">
                <a16:creationId xmlns:a16="http://schemas.microsoft.com/office/drawing/2014/main" id="{BF9F2038-7F83-8E5B-7A4C-89819200E667}"/>
              </a:ext>
            </a:extLst>
          </p:cNvPr>
          <p:cNvSpPr>
            <a:spLocks noGrp="1"/>
          </p:cNvSpPr>
          <p:nvPr>
            <p:ph type="title"/>
          </p:nvPr>
        </p:nvSpPr>
        <p:spPr/>
        <p:txBody>
          <a:bodyPr/>
          <a:lstStyle/>
          <a:p>
            <a:r>
              <a:rPr lang="en-US" dirty="0">
                <a:cs typeface="Arial"/>
              </a:rPr>
              <a:t>Plenary</a:t>
            </a:r>
            <a:endParaRPr lang="en-US" dirty="0"/>
          </a:p>
        </p:txBody>
      </p:sp>
      <p:sp>
        <p:nvSpPr>
          <p:cNvPr id="3" name="Text Placeholder 2">
            <a:extLst>
              <a:ext uri="{FF2B5EF4-FFF2-40B4-BE49-F238E27FC236}">
                <a16:creationId xmlns:a16="http://schemas.microsoft.com/office/drawing/2014/main" id="{A7202103-D82F-0C34-A383-F74BF7545A11}"/>
              </a:ext>
            </a:extLst>
          </p:cNvPr>
          <p:cNvSpPr>
            <a:spLocks noGrp="1"/>
          </p:cNvSpPr>
          <p:nvPr>
            <p:ph type="body" sz="quarter" idx="14"/>
          </p:nvPr>
        </p:nvSpPr>
        <p:spPr/>
        <p:txBody>
          <a:bodyPr vert="horz" lIns="0" tIns="0" rIns="0" bIns="0" rtlCol="0" anchor="t">
            <a:normAutofit/>
          </a:bodyPr>
          <a:lstStyle/>
          <a:p>
            <a:r>
              <a:rPr lang="en-GB" b="0" dirty="0">
                <a:cs typeface="Arial"/>
              </a:rPr>
              <a:t>Summarise one of the humanists in less than 20 words.</a:t>
            </a:r>
            <a:endParaRPr lang="en-US" dirty="0"/>
          </a:p>
        </p:txBody>
      </p:sp>
      <p:sp>
        <p:nvSpPr>
          <p:cNvPr id="4" name="Footer Placeholder 3">
            <a:extLst>
              <a:ext uri="{FF2B5EF4-FFF2-40B4-BE49-F238E27FC236}">
                <a16:creationId xmlns:a16="http://schemas.microsoft.com/office/drawing/2014/main" id="{70007939-4B9C-1057-3630-5AFACD557292}"/>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922079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Humanism: Connecting the approach in context</a:t>
            </a:r>
          </a:p>
        </p:txBody>
      </p:sp>
    </p:spTree>
    <p:extLst>
      <p:ext uri="{BB962C8B-B14F-4D97-AF65-F5344CB8AC3E}">
        <p14:creationId xmlns:p14="http://schemas.microsoft.com/office/powerpoint/2010/main" val="26488548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noProof="0" smtClean="0"/>
              <a:pPr/>
              <a:t>46</a:t>
            </a:fld>
            <a:endParaRPr lang="en-GB" noProof="0" dirty="0"/>
          </a:p>
        </p:txBody>
      </p:sp>
      <p:sp>
        <p:nvSpPr>
          <p:cNvPr id="12" name="Title 11"/>
          <p:cNvSpPr>
            <a:spLocks noGrp="1"/>
          </p:cNvSpPr>
          <p:nvPr>
            <p:ph type="title"/>
          </p:nvPr>
        </p:nvSpPr>
        <p:spPr/>
        <p:txBody>
          <a:bodyPr>
            <a:normAutofit/>
          </a:bodyPr>
          <a:lstStyle/>
          <a:p>
            <a:pPr>
              <a:lnSpc>
                <a:spcPct val="100000"/>
              </a:lnSpc>
            </a:pPr>
            <a:r>
              <a:rPr lang="en-GB" sz="3600" noProof="0" dirty="0"/>
              <a:t>Which theorist am I? </a:t>
            </a:r>
          </a:p>
        </p:txBody>
      </p:sp>
      <p:sp>
        <p:nvSpPr>
          <p:cNvPr id="5" name="Text Placeholder 4"/>
          <p:cNvSpPr>
            <a:spLocks noGrp="1"/>
          </p:cNvSpPr>
          <p:nvPr>
            <p:ph type="body" sz="quarter" idx="12"/>
          </p:nvPr>
        </p:nvSpPr>
        <p:spPr/>
        <p:txBody>
          <a:bodyPr vert="horz" lIns="0" tIns="0" rIns="0" bIns="0" rtlCol="0" anchor="t">
            <a:noAutofit/>
          </a:bodyPr>
          <a:lstStyle/>
          <a:p>
            <a:pPr marL="342900" indent="-342900">
              <a:buFont typeface="Arial" panose="020B0604020202020204" pitchFamily="34" charset="0"/>
              <a:buChar char="•"/>
            </a:pPr>
            <a:r>
              <a:rPr lang="en-GB" dirty="0"/>
              <a:t>In your small groups, allocate one person in the group to be the reader. </a:t>
            </a:r>
          </a:p>
          <a:p>
            <a:pPr marL="342900" indent="-342900">
              <a:buFont typeface="Arial" panose="020B0604020202020204" pitchFamily="34" charset="0"/>
              <a:buChar char="•"/>
            </a:pPr>
            <a:r>
              <a:rPr lang="en-GB" dirty="0"/>
              <a:t>The reader will read out statements reflecting a theorist’s beliefs. </a:t>
            </a:r>
          </a:p>
          <a:p>
            <a:pPr marL="342900" indent="-342900">
              <a:buFont typeface="Arial" panose="020B0604020202020204" pitchFamily="34" charset="0"/>
              <a:buChar char="•"/>
            </a:pPr>
            <a:r>
              <a:rPr lang="en-GB" dirty="0"/>
              <a:t>You will need to identify which theorist you think it is. </a:t>
            </a:r>
            <a:endParaRPr lang="en-GB" sz="2400" noProof="0" dirty="0">
              <a:solidFill>
                <a:srgbClr val="000000"/>
              </a:solidFill>
              <a:cs typeface="Arial"/>
            </a:endParaRPr>
          </a:p>
          <a:p>
            <a:pPr marL="342900" indent="-342900">
              <a:buFont typeface="Arial" panose="020B0604020202020204" pitchFamily="34" charset="0"/>
              <a:buChar char="•"/>
            </a:pPr>
            <a:r>
              <a:rPr lang="en-GB" dirty="0">
                <a:solidFill>
                  <a:srgbClr val="000000"/>
                </a:solidFill>
                <a:cs typeface="Arial"/>
              </a:rPr>
              <a:t>Let us see how quickly you can guess them and if you can get them all correctly. </a:t>
            </a:r>
          </a:p>
          <a:p>
            <a:endParaRPr lang="en-GB" dirty="0">
              <a:solidFill>
                <a:srgbClr val="E51C41"/>
              </a:solidFill>
            </a:endParaRPr>
          </a:p>
          <a:p>
            <a:pPr>
              <a:lnSpc>
                <a:spcPct val="100000"/>
              </a:lnSpc>
            </a:pPr>
            <a:r>
              <a:rPr lang="en-GB" sz="2400" noProof="0" dirty="0">
                <a:solidFill>
                  <a:srgbClr val="E51C41"/>
                </a:solidFill>
              </a:rPr>
              <a:t> </a:t>
            </a:r>
            <a:br>
              <a:rPr lang="en-GB" noProof="0" dirty="0">
                <a:solidFill>
                  <a:schemeClr val="accent1"/>
                </a:solidFill>
              </a:rPr>
            </a:br>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41863023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27F5DB3-0BFF-B5F0-08A3-F37FE6B344C5}"/>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47</a:t>
            </a:fld>
            <a:endParaRPr lang="en-GB"/>
          </a:p>
        </p:txBody>
      </p:sp>
      <p:sp>
        <p:nvSpPr>
          <p:cNvPr id="2" name="Title 1">
            <a:extLst>
              <a:ext uri="{FF2B5EF4-FFF2-40B4-BE49-F238E27FC236}">
                <a16:creationId xmlns:a16="http://schemas.microsoft.com/office/drawing/2014/main" id="{1B2F8D8D-CE8A-A993-02A0-E0DD7C77F63D}"/>
              </a:ext>
            </a:extLst>
          </p:cNvPr>
          <p:cNvSpPr>
            <a:spLocks noGrp="1"/>
          </p:cNvSpPr>
          <p:nvPr>
            <p:ph type="title"/>
          </p:nvPr>
        </p:nvSpPr>
        <p:spPr/>
        <p:txBody>
          <a:bodyPr/>
          <a:lstStyle/>
          <a:p>
            <a:r>
              <a:rPr lang="en-US" dirty="0">
                <a:cs typeface="Arial"/>
              </a:rPr>
              <a:t>Humanist case study</a:t>
            </a:r>
            <a:endParaRPr lang="en-US" dirty="0"/>
          </a:p>
        </p:txBody>
      </p:sp>
      <p:sp>
        <p:nvSpPr>
          <p:cNvPr id="3" name="Text Placeholder 2">
            <a:extLst>
              <a:ext uri="{FF2B5EF4-FFF2-40B4-BE49-F238E27FC236}">
                <a16:creationId xmlns:a16="http://schemas.microsoft.com/office/drawing/2014/main" id="{5BD44F1B-4D23-DC4E-5C45-7E9EE5679F00}"/>
              </a:ext>
            </a:extLst>
          </p:cNvPr>
          <p:cNvSpPr>
            <a:spLocks noGrp="1"/>
          </p:cNvSpPr>
          <p:nvPr>
            <p:ph type="body" sz="quarter" idx="14"/>
          </p:nvPr>
        </p:nvSpPr>
        <p:spPr/>
        <p:txBody>
          <a:bodyPr vert="horz" lIns="0" tIns="0" rIns="0" bIns="0" rtlCol="0" anchor="t">
            <a:normAutofit/>
          </a:bodyPr>
          <a:lstStyle/>
          <a:p>
            <a:r>
              <a:rPr lang="en-GB" b="0" dirty="0">
                <a:cs typeface="Arial"/>
              </a:rPr>
              <a:t>Read the allocated case study and highlight where you recognise a humanist approach to support children’s learning and behaviour.</a:t>
            </a:r>
          </a:p>
          <a:p>
            <a:endParaRPr lang="en-GB" b="0" dirty="0">
              <a:cs typeface="Arial"/>
            </a:endParaRPr>
          </a:p>
          <a:p>
            <a:r>
              <a:rPr lang="en-GB" dirty="0">
                <a:cs typeface="Arial"/>
              </a:rPr>
              <a:t>Deepen your thinking</a:t>
            </a:r>
            <a:r>
              <a:rPr lang="en-GB" b="0" dirty="0">
                <a:cs typeface="Arial"/>
              </a:rPr>
              <a:t>: Can you identify which theorist underpins the approach and can you explain why with clear links to terminology from humanist theory?</a:t>
            </a:r>
            <a:endParaRPr lang="en-US" dirty="0"/>
          </a:p>
        </p:txBody>
      </p:sp>
      <p:sp>
        <p:nvSpPr>
          <p:cNvPr id="4" name="Footer Placeholder 3">
            <a:extLst>
              <a:ext uri="{FF2B5EF4-FFF2-40B4-BE49-F238E27FC236}">
                <a16:creationId xmlns:a16="http://schemas.microsoft.com/office/drawing/2014/main" id="{27F467A2-EF55-46C3-7453-5DFAF324DF14}"/>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9164175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C490E-C5FB-96E9-1948-A1F8F3EFD2CF}"/>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9582F58-0801-E9AB-DC1E-89AC9B9885B0}"/>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noProof="0" smtClean="0"/>
              <a:pPr/>
              <a:t>48</a:t>
            </a:fld>
            <a:endParaRPr lang="en-GB" noProof="0" dirty="0"/>
          </a:p>
        </p:txBody>
      </p:sp>
      <p:sp>
        <p:nvSpPr>
          <p:cNvPr id="2" name="Title 1">
            <a:extLst>
              <a:ext uri="{FF2B5EF4-FFF2-40B4-BE49-F238E27FC236}">
                <a16:creationId xmlns:a16="http://schemas.microsoft.com/office/drawing/2014/main" id="{940280BB-2DD0-EB2E-6BDE-4671EE756825}"/>
              </a:ext>
            </a:extLst>
          </p:cNvPr>
          <p:cNvSpPr>
            <a:spLocks noGrp="1"/>
          </p:cNvSpPr>
          <p:nvPr>
            <p:ph type="title"/>
          </p:nvPr>
        </p:nvSpPr>
        <p:spPr/>
        <p:txBody>
          <a:bodyPr/>
          <a:lstStyle/>
          <a:p>
            <a:r>
              <a:rPr lang="en-GB" noProof="0" dirty="0">
                <a:cs typeface="Arial"/>
              </a:rPr>
              <a:t>Collaborative platform: </a:t>
            </a:r>
            <a:r>
              <a:rPr lang="en-GB" dirty="0">
                <a:cs typeface="Arial"/>
              </a:rPr>
              <a:t>H</a:t>
            </a:r>
            <a:r>
              <a:rPr lang="en-GB" noProof="0" dirty="0" err="1">
                <a:cs typeface="Arial"/>
              </a:rPr>
              <a:t>umanism</a:t>
            </a:r>
            <a:r>
              <a:rPr lang="en-GB" noProof="0" dirty="0">
                <a:cs typeface="Arial"/>
              </a:rPr>
              <a:t>  </a:t>
            </a:r>
            <a:endParaRPr lang="en-GB" noProof="0" dirty="0"/>
          </a:p>
        </p:txBody>
      </p:sp>
      <p:sp>
        <p:nvSpPr>
          <p:cNvPr id="3" name="Text Placeholder 2">
            <a:extLst>
              <a:ext uri="{FF2B5EF4-FFF2-40B4-BE49-F238E27FC236}">
                <a16:creationId xmlns:a16="http://schemas.microsoft.com/office/drawing/2014/main" id="{E6E31C95-ED15-14A5-6417-70EAE9B4A186}"/>
              </a:ext>
            </a:extLst>
          </p:cNvPr>
          <p:cNvSpPr>
            <a:spLocks noGrp="1"/>
          </p:cNvSpPr>
          <p:nvPr>
            <p:ph type="body" sz="quarter" idx="14"/>
          </p:nvPr>
        </p:nvSpPr>
        <p:spPr>
          <a:xfrm>
            <a:off x="236074" y="1295320"/>
            <a:ext cx="8189440" cy="3475276"/>
          </a:xfrm>
        </p:spPr>
        <p:txBody>
          <a:bodyPr vert="horz" lIns="0" tIns="0" rIns="0" bIns="0" rtlCol="0" anchor="t">
            <a:normAutofit/>
          </a:bodyPr>
          <a:lstStyle/>
          <a:p>
            <a:pPr marL="342900" indent="-342900">
              <a:buChar char="•"/>
            </a:pPr>
            <a:r>
              <a:rPr lang="en-GB" b="0" noProof="0" dirty="0">
                <a:cs typeface="Arial"/>
              </a:rPr>
              <a:t>Identify three ways in which a learning environment in your Industry Placement applies</a:t>
            </a:r>
            <a:r>
              <a:rPr lang="en-GB" b="0" dirty="0">
                <a:cs typeface="Arial"/>
              </a:rPr>
              <a:t> humanist</a:t>
            </a:r>
            <a:r>
              <a:rPr lang="en-GB" b="0" noProof="0" dirty="0">
                <a:cs typeface="Arial"/>
              </a:rPr>
              <a:t> theory. </a:t>
            </a:r>
          </a:p>
          <a:p>
            <a:pPr marL="342900" indent="-342900">
              <a:buChar char="•"/>
            </a:pPr>
            <a:r>
              <a:rPr lang="en-GB" b="0" noProof="0" dirty="0">
                <a:cs typeface="Arial"/>
              </a:rPr>
              <a:t>Enter each one onto the collaborative platform so we can see the variety of ways a </a:t>
            </a:r>
            <a:r>
              <a:rPr lang="en-GB" b="0" dirty="0">
                <a:cs typeface="Arial"/>
              </a:rPr>
              <a:t>human</a:t>
            </a:r>
            <a:r>
              <a:rPr lang="en-GB" b="0" noProof="0" dirty="0" err="1">
                <a:cs typeface="Arial"/>
              </a:rPr>
              <a:t>ist</a:t>
            </a:r>
            <a:r>
              <a:rPr lang="en-GB" b="0" noProof="0" dirty="0">
                <a:cs typeface="Arial"/>
              </a:rPr>
              <a:t> approach can be applied in context.</a:t>
            </a:r>
          </a:p>
        </p:txBody>
      </p:sp>
      <p:sp>
        <p:nvSpPr>
          <p:cNvPr id="4" name="Footer Placeholder 3">
            <a:extLst>
              <a:ext uri="{FF2B5EF4-FFF2-40B4-BE49-F238E27FC236}">
                <a16:creationId xmlns:a16="http://schemas.microsoft.com/office/drawing/2014/main" id="{260F5CCC-BF0E-83BC-64A2-E248F3787CC6}"/>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dirty="0"/>
              <a:t>Education &amp; Training Foundation</a:t>
            </a:r>
          </a:p>
        </p:txBody>
      </p:sp>
    </p:spTree>
    <p:extLst>
      <p:ext uri="{BB962C8B-B14F-4D97-AF65-F5344CB8AC3E}">
        <p14:creationId xmlns:p14="http://schemas.microsoft.com/office/powerpoint/2010/main" val="35786559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F9AAC6E-2D7C-984F-6F56-53C21158282B}"/>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49</a:t>
            </a:fld>
            <a:endParaRPr lang="en-GB"/>
          </a:p>
        </p:txBody>
      </p:sp>
      <p:sp>
        <p:nvSpPr>
          <p:cNvPr id="2" name="Title 1">
            <a:extLst>
              <a:ext uri="{FF2B5EF4-FFF2-40B4-BE49-F238E27FC236}">
                <a16:creationId xmlns:a16="http://schemas.microsoft.com/office/drawing/2014/main" id="{0E3E34E0-A0DB-0DB8-62B2-6C53FD406FE9}"/>
              </a:ext>
            </a:extLst>
          </p:cNvPr>
          <p:cNvSpPr>
            <a:spLocks noGrp="1"/>
          </p:cNvSpPr>
          <p:nvPr>
            <p:ph type="title"/>
          </p:nvPr>
        </p:nvSpPr>
        <p:spPr>
          <a:xfrm>
            <a:off x="353218" y="249900"/>
            <a:ext cx="8437563" cy="699425"/>
          </a:xfrm>
        </p:spPr>
        <p:txBody>
          <a:bodyPr>
            <a:normAutofit fontScale="90000"/>
          </a:bodyPr>
          <a:lstStyle/>
          <a:p>
            <a:r>
              <a:rPr lang="en-US" dirty="0">
                <a:cs typeface="Arial"/>
              </a:rPr>
              <a:t>Humanism early years learning environment floor plan</a:t>
            </a:r>
            <a:endParaRPr lang="en-US" dirty="0"/>
          </a:p>
        </p:txBody>
      </p:sp>
      <p:sp>
        <p:nvSpPr>
          <p:cNvPr id="3" name="Text Placeholder 2">
            <a:extLst>
              <a:ext uri="{FF2B5EF4-FFF2-40B4-BE49-F238E27FC236}">
                <a16:creationId xmlns:a16="http://schemas.microsoft.com/office/drawing/2014/main" id="{AA05C486-506B-BFA1-341E-E39A2A5BC793}"/>
              </a:ext>
            </a:extLst>
          </p:cNvPr>
          <p:cNvSpPr>
            <a:spLocks noGrp="1"/>
          </p:cNvSpPr>
          <p:nvPr>
            <p:ph type="body" sz="quarter" idx="14"/>
          </p:nvPr>
        </p:nvSpPr>
        <p:spPr>
          <a:xfrm>
            <a:off x="483209" y="1681468"/>
            <a:ext cx="7200900" cy="2740759"/>
          </a:xfrm>
        </p:spPr>
        <p:txBody>
          <a:bodyPr vert="horz" lIns="0" tIns="0" rIns="0" bIns="0" rtlCol="0" anchor="t">
            <a:normAutofit/>
          </a:bodyPr>
          <a:lstStyle/>
          <a:p>
            <a:pPr marL="342900" indent="-342900">
              <a:buFont typeface="Arial,Sans-Serif"/>
              <a:buChar char="•"/>
            </a:pPr>
            <a:r>
              <a:rPr lang="en-GB" b="0" dirty="0">
                <a:cs typeface="Arial"/>
              </a:rPr>
              <a:t>Using the floor plan, create a learning environment applying humanist theory in an early years setting. </a:t>
            </a:r>
          </a:p>
          <a:p>
            <a:pPr marL="342900" indent="-342900">
              <a:buFont typeface="Arial,Sans-Serif"/>
              <a:buChar char="•"/>
            </a:pPr>
            <a:r>
              <a:rPr lang="en-GB" b="0" dirty="0">
                <a:cs typeface="Arial"/>
              </a:rPr>
              <a:t>You do not need to apply it to all areas of the classroom as we will be returning to these when discussing other theoretical approaches. </a:t>
            </a:r>
            <a:endParaRPr lang="en-US" dirty="0"/>
          </a:p>
        </p:txBody>
      </p:sp>
      <p:sp>
        <p:nvSpPr>
          <p:cNvPr id="4" name="Footer Placeholder 3">
            <a:extLst>
              <a:ext uri="{FF2B5EF4-FFF2-40B4-BE49-F238E27FC236}">
                <a16:creationId xmlns:a16="http://schemas.microsoft.com/office/drawing/2014/main" id="{5372A5C8-5AE4-8DF7-B7A1-7D84ACFB06EF}"/>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3979659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B106D-5D21-8382-BE07-6EE18968A0D5}"/>
            </a:ext>
          </a:extLst>
        </p:cNvPr>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37E0C1DA-6ED6-0F0B-2B5F-A038F0859C17}"/>
              </a:ext>
              <a:ext uri="{C183D7F6-B498-43B3-948B-1728B52AA6E4}">
                <adec:decorative xmlns:adec="http://schemas.microsoft.com/office/drawing/2017/decorative" val="0"/>
              </a:ext>
            </a:extLst>
          </p:cNvPr>
          <p:cNvSpPr txBox="1">
            <a:spLocks/>
          </p:cNvSpPr>
          <p:nvPr/>
        </p:nvSpPr>
        <p:spPr>
          <a:xfrm>
            <a:off x="8028384" y="4838926"/>
            <a:ext cx="909464" cy="273844"/>
          </a:xfrm>
          <a:prstGeom prst="rect">
            <a:avLst/>
          </a:prstGeom>
        </p:spPr>
        <p:txBody>
          <a:bodyPr vert="horz" lIns="0" tIns="0" rIns="0" bIns="0" rtlCol="0" anchor="t" anchorCtr="0"/>
          <a:lstStyle>
            <a:defPPr>
              <a:defRPr lang="en-US"/>
            </a:defPPr>
            <a:lvl1pPr marL="0" algn="r" defTabSz="914400" rtl="0" eaLnBrk="1" latinLnBrk="0" hangingPunct="1">
              <a:defRPr sz="7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A2C159E-F13C-4A85-9A41-E7669D3E0D70}" type="slidenum">
              <a:rPr lang="en-GB" noProof="0" smtClean="0"/>
              <a:pPr/>
              <a:t>5</a:t>
            </a:fld>
            <a:endParaRPr lang="en-GB" noProof="0" dirty="0"/>
          </a:p>
        </p:txBody>
      </p:sp>
      <p:sp>
        <p:nvSpPr>
          <p:cNvPr id="12" name="Title 11">
            <a:extLst>
              <a:ext uri="{FF2B5EF4-FFF2-40B4-BE49-F238E27FC236}">
                <a16:creationId xmlns:a16="http://schemas.microsoft.com/office/drawing/2014/main" id="{82E687C3-22A6-84E9-7AB2-7FFBF5B1B29D}"/>
              </a:ext>
            </a:extLst>
          </p:cNvPr>
          <p:cNvSpPr>
            <a:spLocks noGrp="1"/>
          </p:cNvSpPr>
          <p:nvPr>
            <p:ph type="title"/>
          </p:nvPr>
        </p:nvSpPr>
        <p:spPr>
          <a:xfrm>
            <a:off x="116994" y="117379"/>
            <a:ext cx="8437563" cy="699425"/>
          </a:xfrm>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nSpc>
                <a:spcPct val="100000"/>
              </a:lnSpc>
            </a:pPr>
            <a:r>
              <a:rPr lang="en-GB" sz="3600" noProof="0" dirty="0">
                <a:cs typeface="Arial"/>
              </a:rPr>
              <a:t>Behaviourism</a:t>
            </a:r>
            <a:endParaRPr lang="en-GB" sz="3600" noProof="0" dirty="0"/>
          </a:p>
        </p:txBody>
      </p:sp>
      <p:sp>
        <p:nvSpPr>
          <p:cNvPr id="5" name="Text Placeholder 4">
            <a:extLst>
              <a:ext uri="{FF2B5EF4-FFF2-40B4-BE49-F238E27FC236}">
                <a16:creationId xmlns:a16="http://schemas.microsoft.com/office/drawing/2014/main" id="{CE1B633B-E29B-53E8-2727-02D5E09CC7BC}"/>
              </a:ext>
            </a:extLst>
          </p:cNvPr>
          <p:cNvSpPr>
            <a:spLocks noGrp="1"/>
          </p:cNvSpPr>
          <p:nvPr>
            <p:ph type="body" sz="quarter" idx="12"/>
          </p:nvPr>
        </p:nvSpPr>
        <p:spPr>
          <a:xfrm>
            <a:off x="115955" y="692113"/>
            <a:ext cx="8801111" cy="4075150"/>
          </a:xfrm>
        </p:spPr>
        <p:txBody>
          <a:bodyPr vert="horz" lIns="0" tIns="0" rIns="0" bIns="0"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noProof="0" dirty="0">
                <a:latin typeface="Arial"/>
                <a:cs typeface="Arial"/>
              </a:rPr>
              <a:t>We learn from our environment and adjusting the environment will have an impact on our learning. </a:t>
            </a:r>
          </a:p>
          <a:p>
            <a:endParaRPr lang="en-GB" noProof="0" dirty="0">
              <a:latin typeface="Arial"/>
              <a:cs typeface="Arial"/>
            </a:endParaRPr>
          </a:p>
          <a:p>
            <a:r>
              <a:rPr lang="en-GB" noProof="0" dirty="0">
                <a:latin typeface="Arial"/>
                <a:cs typeface="Arial"/>
              </a:rPr>
              <a:t>Learnt behaviour is developed as a response to stimuli (any event or object that causes a response).  </a:t>
            </a:r>
            <a:r>
              <a:rPr lang="en-GB" noProof="0" dirty="0">
                <a:solidFill>
                  <a:srgbClr val="000000"/>
                </a:solidFill>
                <a:latin typeface="Arial"/>
                <a:cs typeface="Arial"/>
              </a:rPr>
              <a:t> </a:t>
            </a:r>
            <a:endParaRPr lang="en-GB" noProof="0" dirty="0">
              <a:latin typeface="Arial"/>
              <a:cs typeface="Arial"/>
            </a:endParaRPr>
          </a:p>
          <a:p>
            <a:endParaRPr lang="en-GB" noProof="0" dirty="0">
              <a:latin typeface="Arial"/>
              <a:cs typeface="Arial"/>
            </a:endParaRPr>
          </a:p>
          <a:p>
            <a:r>
              <a:rPr lang="en-GB" noProof="0" dirty="0">
                <a:latin typeface="Arial"/>
                <a:cs typeface="Arial"/>
              </a:rPr>
              <a:t>Learning happens to us, rather than us being an active participant in learning. </a:t>
            </a:r>
            <a:endParaRPr lang="en-GB" noProof="0" dirty="0"/>
          </a:p>
          <a:p>
            <a:endParaRPr lang="en-GB" noProof="0" dirty="0">
              <a:latin typeface="Arial"/>
              <a:cs typeface="Arial"/>
            </a:endParaRPr>
          </a:p>
          <a:p>
            <a:r>
              <a:rPr lang="en-GB" noProof="0" dirty="0">
                <a:latin typeface="Arial"/>
                <a:cs typeface="Arial"/>
              </a:rPr>
              <a:t>We can condition children and young people to behave and learn.  </a:t>
            </a:r>
            <a:endParaRPr lang="en-GB" noProof="0" dirty="0">
              <a:cs typeface="Arial"/>
            </a:endParaRPr>
          </a:p>
          <a:p>
            <a:endParaRPr lang="en-GB" noProof="0" dirty="0">
              <a:cs typeface="Arial"/>
            </a:endParaRPr>
          </a:p>
          <a:p>
            <a:pPr>
              <a:lnSpc>
                <a:spcPct val="100000"/>
              </a:lnSpc>
            </a:pPr>
            <a:endParaRPr lang="en-GB" sz="1800" noProof="0" dirty="0">
              <a:cs typeface="Arial"/>
            </a:endParaRPr>
          </a:p>
          <a:p>
            <a:pPr>
              <a:lnSpc>
                <a:spcPct val="100000"/>
              </a:lnSpc>
            </a:pPr>
            <a:endParaRPr lang="en-GB" sz="1800" noProof="0" dirty="0">
              <a:solidFill>
                <a:srgbClr val="000000"/>
              </a:solidFill>
              <a:cs typeface="Arial"/>
            </a:endParaRPr>
          </a:p>
          <a:p>
            <a:pPr>
              <a:lnSpc>
                <a:spcPct val="100000"/>
              </a:lnSpc>
            </a:pPr>
            <a:endParaRPr lang="en-GB" sz="1800" noProof="0" dirty="0">
              <a:solidFill>
                <a:srgbClr val="000000"/>
              </a:solidFill>
              <a:cs typeface="Arial"/>
            </a:endParaRPr>
          </a:p>
          <a:p>
            <a:endParaRPr lang="en-GB" noProof="0" dirty="0">
              <a:solidFill>
                <a:srgbClr val="000000"/>
              </a:solidFill>
            </a:endParaRPr>
          </a:p>
          <a:p>
            <a:endParaRPr lang="en-GB" noProof="0" dirty="0">
              <a:solidFill>
                <a:srgbClr val="000000"/>
              </a:solidFill>
            </a:endParaRPr>
          </a:p>
          <a:p>
            <a:endParaRPr lang="en-GB" noProof="0" dirty="0">
              <a:solidFill>
                <a:srgbClr val="000000"/>
              </a:solidFill>
            </a:endParaRPr>
          </a:p>
          <a:p>
            <a:pPr>
              <a:lnSpc>
                <a:spcPct val="100000"/>
              </a:lnSpc>
            </a:pPr>
            <a:r>
              <a:rPr lang="en-GB" noProof="0" dirty="0">
                <a:solidFill>
                  <a:srgbClr val="E51C41"/>
                </a:solidFill>
              </a:rPr>
              <a:t> </a:t>
            </a:r>
            <a:br>
              <a:rPr lang="en-GB" noProof="0" dirty="0"/>
            </a:br>
            <a:endParaRPr lang="en-GB" noProof="0" dirty="0">
              <a:cs typeface="Arial"/>
            </a:endParaRPr>
          </a:p>
        </p:txBody>
      </p:sp>
      <p:sp>
        <p:nvSpPr>
          <p:cNvPr id="6" name="Footer Placeholder 2">
            <a:extLst>
              <a:ext uri="{FF2B5EF4-FFF2-40B4-BE49-F238E27FC236}">
                <a16:creationId xmlns:a16="http://schemas.microsoft.com/office/drawing/2014/main" id="{187CE1EE-2A19-DADE-03A8-D1DE230BA6B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1617243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440586B-EC5A-12B8-1A56-302406DF35CD}"/>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50</a:t>
            </a:fld>
            <a:endParaRPr lang="en-GB"/>
          </a:p>
        </p:txBody>
      </p:sp>
      <p:sp>
        <p:nvSpPr>
          <p:cNvPr id="2" name="Title 1">
            <a:extLst>
              <a:ext uri="{FF2B5EF4-FFF2-40B4-BE49-F238E27FC236}">
                <a16:creationId xmlns:a16="http://schemas.microsoft.com/office/drawing/2014/main" id="{A4797572-7626-BCC9-BF25-22E6A2EC3BEF}"/>
              </a:ext>
            </a:extLst>
          </p:cNvPr>
          <p:cNvSpPr>
            <a:spLocks noGrp="1"/>
          </p:cNvSpPr>
          <p:nvPr>
            <p:ph type="title"/>
          </p:nvPr>
        </p:nvSpPr>
        <p:spPr/>
        <p:txBody>
          <a:bodyPr/>
          <a:lstStyle/>
          <a:p>
            <a:r>
              <a:rPr lang="en-US" dirty="0">
                <a:cs typeface="Arial"/>
              </a:rPr>
              <a:t>Peer discussion</a:t>
            </a:r>
            <a:endParaRPr lang="en-US" dirty="0"/>
          </a:p>
        </p:txBody>
      </p:sp>
      <p:sp>
        <p:nvSpPr>
          <p:cNvPr id="3" name="Text Placeholder 2">
            <a:extLst>
              <a:ext uri="{FF2B5EF4-FFF2-40B4-BE49-F238E27FC236}">
                <a16:creationId xmlns:a16="http://schemas.microsoft.com/office/drawing/2014/main" id="{44D26870-F0C3-4934-F463-E8D44F328D40}"/>
              </a:ext>
            </a:extLst>
          </p:cNvPr>
          <p:cNvSpPr>
            <a:spLocks noGrp="1"/>
          </p:cNvSpPr>
          <p:nvPr>
            <p:ph type="body" sz="quarter" idx="14"/>
          </p:nvPr>
        </p:nvSpPr>
        <p:spPr>
          <a:xfrm>
            <a:off x="346113" y="1092358"/>
            <a:ext cx="7200900" cy="3459831"/>
          </a:xfrm>
        </p:spPr>
        <p:txBody>
          <a:bodyPr vert="horz" lIns="0" tIns="0" rIns="0" bIns="0" rtlCol="0" anchor="t">
            <a:normAutofit/>
          </a:bodyPr>
          <a:lstStyle/>
          <a:p>
            <a:pPr marL="342900" indent="-342900">
              <a:buFont typeface="Arial" panose="020B0604020202020204" pitchFamily="34" charset="0"/>
              <a:buChar char="•"/>
            </a:pPr>
            <a:r>
              <a:rPr lang="en-GB" b="0" dirty="0">
                <a:cs typeface="Arial"/>
              </a:rPr>
              <a:t>Present your floor plan to your small group. </a:t>
            </a:r>
            <a:endParaRPr lang="en-US" b="0" dirty="0">
              <a:cs typeface="Arial"/>
            </a:endParaRPr>
          </a:p>
          <a:p>
            <a:pPr marL="342900" indent="-342900">
              <a:buFont typeface="Arial" panose="020B0604020202020204" pitchFamily="34" charset="0"/>
              <a:buChar char="•"/>
            </a:pPr>
            <a:r>
              <a:rPr lang="en-GB" b="0" dirty="0">
                <a:cs typeface="Arial"/>
              </a:rPr>
              <a:t>Explain how one aspect of your floor plan applies to a humanist theory. </a:t>
            </a:r>
            <a:endParaRPr lang="en-US" dirty="0"/>
          </a:p>
        </p:txBody>
      </p:sp>
      <p:sp>
        <p:nvSpPr>
          <p:cNvPr id="4" name="Footer Placeholder 3">
            <a:extLst>
              <a:ext uri="{FF2B5EF4-FFF2-40B4-BE49-F238E27FC236}">
                <a16:creationId xmlns:a16="http://schemas.microsoft.com/office/drawing/2014/main" id="{3DA1131A-AAB3-0AA9-8136-D0E0D740AE23}"/>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15553382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64946E8-BC32-68F8-64DB-0419AB3C78F3}"/>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51</a:t>
            </a:fld>
            <a:endParaRPr lang="en-GB"/>
          </a:p>
        </p:txBody>
      </p:sp>
      <p:sp>
        <p:nvSpPr>
          <p:cNvPr id="2" name="Title 1">
            <a:extLst>
              <a:ext uri="{FF2B5EF4-FFF2-40B4-BE49-F238E27FC236}">
                <a16:creationId xmlns:a16="http://schemas.microsoft.com/office/drawing/2014/main" id="{C9FEA531-C84C-04AD-EB05-A9F04819F68B}"/>
              </a:ext>
            </a:extLst>
          </p:cNvPr>
          <p:cNvSpPr>
            <a:spLocks noGrp="1"/>
          </p:cNvSpPr>
          <p:nvPr>
            <p:ph type="title"/>
          </p:nvPr>
        </p:nvSpPr>
        <p:spPr/>
        <p:txBody>
          <a:bodyPr/>
          <a:lstStyle/>
          <a:p>
            <a:r>
              <a:rPr lang="en-US" dirty="0">
                <a:cs typeface="Arial"/>
              </a:rPr>
              <a:t>Plenary: Humanism</a:t>
            </a:r>
            <a:endParaRPr lang="en-US" dirty="0"/>
          </a:p>
        </p:txBody>
      </p:sp>
      <p:sp>
        <p:nvSpPr>
          <p:cNvPr id="3" name="Text Placeholder 2">
            <a:extLst>
              <a:ext uri="{FF2B5EF4-FFF2-40B4-BE49-F238E27FC236}">
                <a16:creationId xmlns:a16="http://schemas.microsoft.com/office/drawing/2014/main" id="{9538A129-F0E8-6A1A-D94B-F539E101A393}"/>
              </a:ext>
            </a:extLst>
          </p:cNvPr>
          <p:cNvSpPr>
            <a:spLocks noGrp="1"/>
          </p:cNvSpPr>
          <p:nvPr>
            <p:ph type="body" sz="quarter" idx="14"/>
          </p:nvPr>
        </p:nvSpPr>
        <p:spPr>
          <a:xfrm>
            <a:off x="446496" y="1307432"/>
            <a:ext cx="6498214" cy="3459831"/>
          </a:xfrm>
        </p:spPr>
        <p:txBody>
          <a:bodyPr vert="horz" lIns="0" tIns="0" rIns="0" bIns="0" rtlCol="0" anchor="t">
            <a:normAutofit/>
          </a:bodyPr>
          <a:lstStyle/>
          <a:p>
            <a:r>
              <a:rPr lang="en-GB" sz="2400" b="0" dirty="0">
                <a:cs typeface="Arial"/>
              </a:rPr>
              <a:t>For each letter of ‘humanism’, identify an example of applying the approach, terminology or theorist associated with humanism. </a:t>
            </a:r>
          </a:p>
        </p:txBody>
      </p:sp>
      <p:sp>
        <p:nvSpPr>
          <p:cNvPr id="4" name="Footer Placeholder 3">
            <a:extLst>
              <a:ext uri="{FF2B5EF4-FFF2-40B4-BE49-F238E27FC236}">
                <a16:creationId xmlns:a16="http://schemas.microsoft.com/office/drawing/2014/main" id="{F3EDAABD-C03F-485F-044C-552F85C84068}"/>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412031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Humanism: Compare and contrast approaches</a:t>
            </a:r>
          </a:p>
        </p:txBody>
      </p:sp>
    </p:spTree>
    <p:extLst>
      <p:ext uri="{BB962C8B-B14F-4D97-AF65-F5344CB8AC3E}">
        <p14:creationId xmlns:p14="http://schemas.microsoft.com/office/powerpoint/2010/main" val="28722329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857CF0B-ED74-838D-E954-F3281652BD55}"/>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53</a:t>
            </a:fld>
            <a:endParaRPr lang="en-GB"/>
          </a:p>
        </p:txBody>
      </p:sp>
      <p:sp>
        <p:nvSpPr>
          <p:cNvPr id="2" name="Title 1">
            <a:extLst>
              <a:ext uri="{FF2B5EF4-FFF2-40B4-BE49-F238E27FC236}">
                <a16:creationId xmlns:a16="http://schemas.microsoft.com/office/drawing/2014/main" id="{B3535311-033E-C5F7-42BD-A32F29E09074}"/>
              </a:ext>
            </a:extLst>
          </p:cNvPr>
          <p:cNvSpPr>
            <a:spLocks noGrp="1"/>
          </p:cNvSpPr>
          <p:nvPr>
            <p:ph type="title"/>
          </p:nvPr>
        </p:nvSpPr>
        <p:spPr>
          <a:xfrm>
            <a:off x="232950" y="249900"/>
            <a:ext cx="8437563" cy="1260245"/>
          </a:xfrm>
        </p:spPr>
        <p:txBody>
          <a:bodyPr>
            <a:normAutofit/>
          </a:bodyPr>
          <a:lstStyle/>
          <a:p>
            <a:r>
              <a:rPr lang="en-GB" dirty="0"/>
              <a:t>Starter: Retrieval quiz – planning: Questions</a:t>
            </a:r>
          </a:p>
        </p:txBody>
      </p:sp>
      <p:sp>
        <p:nvSpPr>
          <p:cNvPr id="3" name="Text Placeholder 2">
            <a:extLst>
              <a:ext uri="{FF2B5EF4-FFF2-40B4-BE49-F238E27FC236}">
                <a16:creationId xmlns:a16="http://schemas.microsoft.com/office/drawing/2014/main" id="{9A85080D-A381-AEB6-6A72-F660DE7530F3}"/>
              </a:ext>
            </a:extLst>
          </p:cNvPr>
          <p:cNvSpPr>
            <a:spLocks noGrp="1"/>
          </p:cNvSpPr>
          <p:nvPr>
            <p:ph type="body" sz="quarter" idx="14"/>
          </p:nvPr>
        </p:nvSpPr>
        <p:spPr>
          <a:xfrm>
            <a:off x="251520" y="1676400"/>
            <a:ext cx="7200900" cy="2769831"/>
          </a:xfrm>
        </p:spPr>
        <p:txBody>
          <a:bodyPr vert="horz" lIns="0" tIns="0" rIns="0" bIns="0" rtlCol="0" anchor="t">
            <a:noAutofit/>
          </a:bodyPr>
          <a:lstStyle/>
          <a:p>
            <a:pPr marL="342900" indent="-342900">
              <a:buFont typeface="Arial" panose="020B0604020202020204" pitchFamily="34" charset="0"/>
              <a:buChar char="•"/>
            </a:pPr>
            <a:r>
              <a:rPr lang="en-GB" sz="2400" b="0" dirty="0"/>
              <a:t>Complete the quiz.</a:t>
            </a:r>
            <a:endParaRPr lang="en-GB" sz="2400" b="0" dirty="0">
              <a:cs typeface="Arial"/>
            </a:endParaRPr>
          </a:p>
          <a:p>
            <a:pPr marL="342900" indent="-342900">
              <a:buFont typeface="Arial" panose="020B0604020202020204" pitchFamily="34" charset="0"/>
              <a:buChar char="•"/>
            </a:pPr>
            <a:r>
              <a:rPr lang="en-GB" b="0" dirty="0"/>
              <a:t>Give detailed answers.</a:t>
            </a:r>
            <a:endParaRPr lang="en-GB" b="0" dirty="0">
              <a:cs typeface="Arial"/>
            </a:endParaRPr>
          </a:p>
          <a:p>
            <a:pPr marL="342900" indent="-342900">
              <a:buFont typeface="Arial" panose="020B0604020202020204" pitchFamily="34" charset="0"/>
              <a:buChar char="•"/>
            </a:pPr>
            <a:r>
              <a:rPr lang="en-GB" sz="2400" b="0" dirty="0"/>
              <a:t>Take note of the command verb</a:t>
            </a:r>
            <a:r>
              <a:rPr lang="en-GB" b="0" dirty="0"/>
              <a:t> in each of the short-answer questions.</a:t>
            </a:r>
            <a:endParaRPr lang="en-GB" sz="2400" b="0" dirty="0">
              <a:cs typeface="Arial"/>
            </a:endParaRPr>
          </a:p>
        </p:txBody>
      </p:sp>
      <p:sp>
        <p:nvSpPr>
          <p:cNvPr id="4" name="Footer Placeholder 3">
            <a:extLst>
              <a:ext uri="{FF2B5EF4-FFF2-40B4-BE49-F238E27FC236}">
                <a16:creationId xmlns:a16="http://schemas.microsoft.com/office/drawing/2014/main" id="{A839F058-B172-E9F2-CF8F-1B3428F498D6}"/>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40832842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DE892F5-2EE2-6D51-C6ED-9AA5F6892704}"/>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54</a:t>
            </a:fld>
            <a:endParaRPr lang="en-GB"/>
          </a:p>
        </p:txBody>
      </p:sp>
      <p:sp>
        <p:nvSpPr>
          <p:cNvPr id="2" name="Title 1">
            <a:extLst>
              <a:ext uri="{FF2B5EF4-FFF2-40B4-BE49-F238E27FC236}">
                <a16:creationId xmlns:a16="http://schemas.microsoft.com/office/drawing/2014/main" id="{0483FCEB-41E8-9E43-5102-313CD2FD8E26}"/>
              </a:ext>
            </a:extLst>
          </p:cNvPr>
          <p:cNvSpPr>
            <a:spLocks noGrp="1"/>
          </p:cNvSpPr>
          <p:nvPr>
            <p:ph type="title"/>
          </p:nvPr>
        </p:nvSpPr>
        <p:spPr/>
        <p:txBody>
          <a:bodyPr>
            <a:normAutofit fontScale="90000"/>
          </a:bodyPr>
          <a:lstStyle/>
          <a:p>
            <a:r>
              <a:rPr lang="en-GB" dirty="0"/>
              <a:t>Starter: Retrieval quiz – planning: Answers</a:t>
            </a:r>
          </a:p>
        </p:txBody>
      </p:sp>
      <p:sp>
        <p:nvSpPr>
          <p:cNvPr id="3" name="Text Placeholder 2">
            <a:extLst>
              <a:ext uri="{FF2B5EF4-FFF2-40B4-BE49-F238E27FC236}">
                <a16:creationId xmlns:a16="http://schemas.microsoft.com/office/drawing/2014/main" id="{568EAE2B-B060-04C9-A3D2-7A3FFAC0B87A}"/>
              </a:ext>
            </a:extLst>
          </p:cNvPr>
          <p:cNvSpPr>
            <a:spLocks noGrp="1"/>
          </p:cNvSpPr>
          <p:nvPr>
            <p:ph type="body" sz="quarter" idx="14"/>
          </p:nvPr>
        </p:nvSpPr>
        <p:spPr/>
        <p:txBody>
          <a:bodyPr vert="horz" lIns="0" tIns="0" rIns="0" bIns="0" rtlCol="0" anchor="t">
            <a:normAutofit/>
          </a:bodyPr>
          <a:lstStyle/>
          <a:p>
            <a:pPr marL="342900" indent="-342900">
              <a:buFont typeface="Arial" panose="020B0604020202020204" pitchFamily="34" charset="0"/>
              <a:buChar char="•"/>
            </a:pPr>
            <a:r>
              <a:rPr lang="en-GB" b="0" dirty="0"/>
              <a:t>Compare and contrast your own answers to those on the answer sheet.</a:t>
            </a:r>
            <a:endParaRPr lang="en-GB" b="0" dirty="0">
              <a:cs typeface="Arial"/>
            </a:endParaRPr>
          </a:p>
          <a:p>
            <a:pPr marL="342900" indent="-342900">
              <a:buFont typeface="Arial" panose="020B0604020202020204" pitchFamily="34" charset="0"/>
              <a:buChar char="•"/>
            </a:pPr>
            <a:r>
              <a:rPr lang="en-GB" b="0" dirty="0"/>
              <a:t>How did you do?</a:t>
            </a:r>
            <a:endParaRPr lang="en-GB" b="0" dirty="0">
              <a:cs typeface="Arial"/>
            </a:endParaRPr>
          </a:p>
          <a:p>
            <a:pPr marL="342900" indent="-342900">
              <a:buFont typeface="Arial" panose="020B0604020202020204" pitchFamily="34" charset="0"/>
              <a:buChar char="•"/>
            </a:pPr>
            <a:r>
              <a:rPr lang="en-GB" b="0" dirty="0"/>
              <a:t>Is there anything you need to revise?</a:t>
            </a:r>
            <a:endParaRPr lang="en-GB" b="0" dirty="0">
              <a:cs typeface="Arial"/>
            </a:endParaRPr>
          </a:p>
          <a:p>
            <a:pPr marL="342900" indent="-342900">
              <a:buFont typeface="Arial" panose="020B0604020202020204" pitchFamily="34" charset="0"/>
              <a:buChar char="•"/>
            </a:pPr>
            <a:r>
              <a:rPr lang="en-GB" b="0" dirty="0"/>
              <a:t>You will be planning an activity later in this lesson.</a:t>
            </a:r>
            <a:endParaRPr lang="en-GB" b="0" dirty="0">
              <a:cs typeface="Arial"/>
            </a:endParaRPr>
          </a:p>
          <a:p>
            <a:endParaRPr lang="en-GB" dirty="0"/>
          </a:p>
        </p:txBody>
      </p:sp>
      <p:sp>
        <p:nvSpPr>
          <p:cNvPr id="4" name="Footer Placeholder 3">
            <a:extLst>
              <a:ext uri="{FF2B5EF4-FFF2-40B4-BE49-F238E27FC236}">
                <a16:creationId xmlns:a16="http://schemas.microsoft.com/office/drawing/2014/main" id="{1536A516-C2E9-C85A-4D74-161CA6FA6727}"/>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25097445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2BFD239-EA3D-476A-4711-2596A0F896E4}"/>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55</a:t>
            </a:fld>
            <a:endParaRPr lang="en-GB"/>
          </a:p>
        </p:txBody>
      </p:sp>
      <p:sp>
        <p:nvSpPr>
          <p:cNvPr id="2" name="Title 1">
            <a:extLst>
              <a:ext uri="{FF2B5EF4-FFF2-40B4-BE49-F238E27FC236}">
                <a16:creationId xmlns:a16="http://schemas.microsoft.com/office/drawing/2014/main" id="{B94B9B28-A448-0846-1203-CF104A2FB51F}"/>
              </a:ext>
            </a:extLst>
          </p:cNvPr>
          <p:cNvSpPr>
            <a:spLocks noGrp="1"/>
          </p:cNvSpPr>
          <p:nvPr>
            <p:ph type="title"/>
          </p:nvPr>
        </p:nvSpPr>
        <p:spPr>
          <a:xfrm>
            <a:off x="232950" y="265666"/>
            <a:ext cx="8437563" cy="699425"/>
          </a:xfrm>
        </p:spPr>
        <p:txBody>
          <a:bodyPr/>
          <a:lstStyle/>
          <a:p>
            <a:r>
              <a:rPr lang="en-GB" dirty="0"/>
              <a:t>Compare and contrast</a:t>
            </a:r>
          </a:p>
        </p:txBody>
      </p:sp>
      <p:sp>
        <p:nvSpPr>
          <p:cNvPr id="3" name="Text Placeholder 2">
            <a:extLst>
              <a:ext uri="{FF2B5EF4-FFF2-40B4-BE49-F238E27FC236}">
                <a16:creationId xmlns:a16="http://schemas.microsoft.com/office/drawing/2014/main" id="{38795725-39AA-2F8A-31BE-778A962B1279}"/>
              </a:ext>
            </a:extLst>
          </p:cNvPr>
          <p:cNvSpPr>
            <a:spLocks noGrp="1"/>
          </p:cNvSpPr>
          <p:nvPr>
            <p:ph type="body" sz="quarter" idx="14"/>
          </p:nvPr>
        </p:nvSpPr>
        <p:spPr>
          <a:xfrm>
            <a:off x="251519" y="986400"/>
            <a:ext cx="8418994" cy="3625014"/>
          </a:xfrm>
        </p:spPr>
        <p:txBody>
          <a:bodyPr vert="horz" lIns="0" tIns="0" rIns="0" bIns="0" rtlCol="0" anchor="t">
            <a:normAutofit/>
          </a:bodyPr>
          <a:lstStyle/>
          <a:p>
            <a:pPr marL="342900" indent="-342900">
              <a:buFont typeface="Arial" panose="020B0604020202020204" pitchFamily="34" charset="0"/>
              <a:buChar char="•"/>
            </a:pPr>
            <a:r>
              <a:rPr lang="en-GB" b="0" dirty="0"/>
              <a:t>In small groups, discuss the similarities and differences between the two approaches learnt so far.</a:t>
            </a:r>
            <a:endParaRPr lang="en-GB" b="0" dirty="0">
              <a:cs typeface="Arial"/>
            </a:endParaRPr>
          </a:p>
          <a:p>
            <a:pPr marL="342900" indent="-342900">
              <a:buFont typeface="Arial" panose="020B0604020202020204" pitchFamily="34" charset="0"/>
              <a:buChar char="•"/>
            </a:pPr>
            <a:r>
              <a:rPr lang="en-GB" b="0" dirty="0"/>
              <a:t>In the left circle, copy down anything unique to behaviourism and in the right circle anything unique to humanism.</a:t>
            </a:r>
            <a:endParaRPr lang="en-GB" b="0" dirty="0">
              <a:cs typeface="Arial"/>
            </a:endParaRPr>
          </a:p>
          <a:p>
            <a:pPr marL="342900" indent="-342900">
              <a:buFont typeface="Arial" panose="020B0604020202020204" pitchFamily="34" charset="0"/>
              <a:buChar char="•"/>
            </a:pPr>
            <a:r>
              <a:rPr lang="en-GB" b="0" dirty="0"/>
              <a:t>Where there are similarities, note these down where the circles intersect.</a:t>
            </a:r>
            <a:endParaRPr lang="en-GB" b="0" dirty="0">
              <a:cs typeface="Arial"/>
            </a:endParaRPr>
          </a:p>
        </p:txBody>
      </p:sp>
      <p:sp>
        <p:nvSpPr>
          <p:cNvPr id="4" name="Footer Placeholder 3">
            <a:extLst>
              <a:ext uri="{FF2B5EF4-FFF2-40B4-BE49-F238E27FC236}">
                <a16:creationId xmlns:a16="http://schemas.microsoft.com/office/drawing/2014/main" id="{0253AE32-29A9-465C-BF1D-5BB0F8156BDE}"/>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31905503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56A922A-95CD-633B-CB8E-E8510BDB69FD}"/>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56</a:t>
            </a:fld>
            <a:endParaRPr lang="en-GB"/>
          </a:p>
        </p:txBody>
      </p:sp>
      <p:sp>
        <p:nvSpPr>
          <p:cNvPr id="2" name="Title 1">
            <a:extLst>
              <a:ext uri="{FF2B5EF4-FFF2-40B4-BE49-F238E27FC236}">
                <a16:creationId xmlns:a16="http://schemas.microsoft.com/office/drawing/2014/main" id="{609827E1-B2F2-8F4F-38DA-56D2FEFF39AD}"/>
              </a:ext>
            </a:extLst>
          </p:cNvPr>
          <p:cNvSpPr>
            <a:spLocks noGrp="1"/>
          </p:cNvSpPr>
          <p:nvPr>
            <p:ph type="title"/>
          </p:nvPr>
        </p:nvSpPr>
        <p:spPr/>
        <p:txBody>
          <a:bodyPr/>
          <a:lstStyle/>
          <a:p>
            <a:r>
              <a:rPr lang="en-GB" dirty="0"/>
              <a:t>Case study: Supporting Emily</a:t>
            </a:r>
          </a:p>
        </p:txBody>
      </p:sp>
      <p:sp>
        <p:nvSpPr>
          <p:cNvPr id="3" name="Text Placeholder 2">
            <a:extLst>
              <a:ext uri="{FF2B5EF4-FFF2-40B4-BE49-F238E27FC236}">
                <a16:creationId xmlns:a16="http://schemas.microsoft.com/office/drawing/2014/main" id="{2F2619A3-762E-9746-2A09-C70B433772AB}"/>
              </a:ext>
            </a:extLst>
          </p:cNvPr>
          <p:cNvSpPr>
            <a:spLocks noGrp="1"/>
          </p:cNvSpPr>
          <p:nvPr>
            <p:ph type="body" sz="quarter" idx="14"/>
          </p:nvPr>
        </p:nvSpPr>
        <p:spPr>
          <a:xfrm>
            <a:off x="232950" y="912781"/>
            <a:ext cx="8437562" cy="3722283"/>
          </a:xfrm>
        </p:spPr>
        <p:txBody>
          <a:bodyPr vert="horz" lIns="0" tIns="0" rIns="0" bIns="0" rtlCol="0" anchor="t">
            <a:noAutofit/>
          </a:bodyPr>
          <a:lstStyle/>
          <a:p>
            <a:pPr marL="342900" indent="-342900">
              <a:buFont typeface="Arial" panose="020B0604020202020204" pitchFamily="34" charset="0"/>
              <a:buChar char="•"/>
            </a:pPr>
            <a:r>
              <a:rPr lang="en-GB" b="0" dirty="0"/>
              <a:t>Read the case study</a:t>
            </a:r>
            <a:endParaRPr lang="en-GB" b="0" dirty="0">
              <a:cs typeface="Arial"/>
            </a:endParaRPr>
          </a:p>
          <a:p>
            <a:pPr marL="342900" indent="-342900">
              <a:buFont typeface="Arial" panose="020B0604020202020204" pitchFamily="34" charset="0"/>
              <a:buChar char="•"/>
            </a:pPr>
            <a:r>
              <a:rPr lang="en-GB" b="0" dirty="0"/>
              <a:t>Discuss in pairs ways to support Emily to make progress in her communication and language development.</a:t>
            </a:r>
            <a:endParaRPr lang="en-GB" b="0" dirty="0">
              <a:cs typeface="Arial"/>
            </a:endParaRPr>
          </a:p>
          <a:p>
            <a:pPr marL="342900" indent="-342900">
              <a:buFont typeface="Arial" panose="020B0604020202020204" pitchFamily="34" charset="0"/>
              <a:buChar char="•"/>
            </a:pPr>
            <a:r>
              <a:rPr lang="en-GB" b="0" dirty="0">
                <a:cs typeface="Arial"/>
              </a:rPr>
              <a:t>Produce a mind map to document your ideas.</a:t>
            </a:r>
            <a:endParaRPr lang="en-GB" b="0" dirty="0"/>
          </a:p>
          <a:p>
            <a:pPr marL="342900" indent="-342900">
              <a:buFont typeface="Arial" panose="020B0604020202020204" pitchFamily="34" charset="0"/>
              <a:buChar char="•"/>
            </a:pPr>
            <a:r>
              <a:rPr lang="en-GB" b="0" dirty="0"/>
              <a:t>Include the environment and relationships in the setting, as well as activities and resources that could be provided.</a:t>
            </a:r>
            <a:endParaRPr lang="en-GB" b="0" dirty="0">
              <a:cs typeface="Arial"/>
            </a:endParaRPr>
          </a:p>
        </p:txBody>
      </p:sp>
      <p:sp>
        <p:nvSpPr>
          <p:cNvPr id="4" name="Footer Placeholder 3">
            <a:extLst>
              <a:ext uri="{FF2B5EF4-FFF2-40B4-BE49-F238E27FC236}">
                <a16:creationId xmlns:a16="http://schemas.microsoft.com/office/drawing/2014/main" id="{629B6DC4-4A59-5AB6-E175-89939F4E7BFF}"/>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25149327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B8AA3FB-BA73-C81E-84EC-ABA0CB529245}"/>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57</a:t>
            </a:fld>
            <a:endParaRPr lang="en-GB"/>
          </a:p>
        </p:txBody>
      </p:sp>
      <p:sp>
        <p:nvSpPr>
          <p:cNvPr id="2" name="Title 1">
            <a:extLst>
              <a:ext uri="{FF2B5EF4-FFF2-40B4-BE49-F238E27FC236}">
                <a16:creationId xmlns:a16="http://schemas.microsoft.com/office/drawing/2014/main" id="{97FBBCB7-823B-E98A-5501-30F672B9F7C3}"/>
              </a:ext>
            </a:extLst>
          </p:cNvPr>
          <p:cNvSpPr>
            <a:spLocks noGrp="1"/>
          </p:cNvSpPr>
          <p:nvPr>
            <p:ph type="title"/>
          </p:nvPr>
        </p:nvSpPr>
        <p:spPr/>
        <p:txBody>
          <a:bodyPr/>
          <a:lstStyle/>
          <a:p>
            <a:r>
              <a:rPr lang="en-GB" dirty="0"/>
              <a:t>Plan an activity</a:t>
            </a:r>
          </a:p>
        </p:txBody>
      </p:sp>
      <p:sp>
        <p:nvSpPr>
          <p:cNvPr id="3" name="Text Placeholder 2">
            <a:extLst>
              <a:ext uri="{FF2B5EF4-FFF2-40B4-BE49-F238E27FC236}">
                <a16:creationId xmlns:a16="http://schemas.microsoft.com/office/drawing/2014/main" id="{8F1A80DC-23F9-2E00-F520-07EAB41D19C2}"/>
              </a:ext>
            </a:extLst>
          </p:cNvPr>
          <p:cNvSpPr>
            <a:spLocks noGrp="1"/>
          </p:cNvSpPr>
          <p:nvPr>
            <p:ph type="body" sz="quarter" idx="14"/>
          </p:nvPr>
        </p:nvSpPr>
        <p:spPr/>
        <p:txBody>
          <a:bodyPr vert="horz" lIns="0" tIns="0" rIns="0" bIns="0" rtlCol="0" anchor="t">
            <a:normAutofit/>
          </a:bodyPr>
          <a:lstStyle/>
          <a:p>
            <a:pPr marL="342900" indent="-342900">
              <a:buFont typeface="Arial" panose="020B0604020202020204" pitchFamily="34" charset="0"/>
              <a:buChar char="•"/>
            </a:pPr>
            <a:r>
              <a:rPr lang="en-GB" b="0" dirty="0"/>
              <a:t>Using the humanism approach, plan an intervention activity that will support Emily’s development.</a:t>
            </a:r>
            <a:endParaRPr lang="en-GB" b="0" dirty="0">
              <a:cs typeface="Arial"/>
            </a:endParaRPr>
          </a:p>
          <a:p>
            <a:pPr marL="342900" indent="-342900">
              <a:buFont typeface="Arial" panose="020B0604020202020204" pitchFamily="34" charset="0"/>
              <a:buChar char="•"/>
            </a:pPr>
            <a:r>
              <a:rPr lang="en-GB" b="0" dirty="0"/>
              <a:t>The activity should last no longer than 15 minutes.  </a:t>
            </a:r>
          </a:p>
          <a:p>
            <a:pPr marL="342900" indent="-342900">
              <a:buFont typeface="Arial" panose="020B0604020202020204" pitchFamily="34" charset="0"/>
              <a:buChar char="•"/>
            </a:pPr>
            <a:endParaRPr lang="en-GB" b="0" dirty="0"/>
          </a:p>
          <a:p>
            <a:r>
              <a:rPr lang="en-GB" b="0" dirty="0"/>
              <a:t>You have a budget of £5.00 to spend on resources for this intervention.</a:t>
            </a:r>
            <a:endParaRPr lang="en-GB" b="0" dirty="0">
              <a:cs typeface="Arial"/>
            </a:endParaRPr>
          </a:p>
        </p:txBody>
      </p:sp>
      <p:sp>
        <p:nvSpPr>
          <p:cNvPr id="4" name="Footer Placeholder 3">
            <a:extLst>
              <a:ext uri="{FF2B5EF4-FFF2-40B4-BE49-F238E27FC236}">
                <a16:creationId xmlns:a16="http://schemas.microsoft.com/office/drawing/2014/main" id="{DDCD6F93-C00E-D58A-1FBD-A06077C9F03B}"/>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Tree>
    <p:extLst>
      <p:ext uri="{BB962C8B-B14F-4D97-AF65-F5344CB8AC3E}">
        <p14:creationId xmlns:p14="http://schemas.microsoft.com/office/powerpoint/2010/main" val="33165115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88DD8A6-1014-79B2-3E61-FF38FCD29B70}"/>
              </a:ext>
              <a:ext uri="{C183D7F6-B498-43B3-948B-1728B52AA6E4}">
                <adec:decorative xmlns:adec="http://schemas.microsoft.com/office/drawing/2017/decorative" val="0"/>
              </a:ext>
            </a:extLst>
          </p:cNvPr>
          <p:cNvSpPr>
            <a:spLocks noGrp="1"/>
          </p:cNvSpPr>
          <p:nvPr>
            <p:ph type="sldNum" sz="quarter" idx="12"/>
          </p:nvPr>
        </p:nvSpPr>
        <p:spPr/>
        <p:txBody>
          <a:bodyPr/>
          <a:lstStyle/>
          <a:p>
            <a:fld id="{DA2C159E-F13C-4A85-9A41-E7669D3E0D70}" type="slidenum">
              <a:rPr lang="en-GB" smtClean="0"/>
              <a:pPr/>
              <a:t>58</a:t>
            </a:fld>
            <a:endParaRPr lang="en-GB"/>
          </a:p>
        </p:txBody>
      </p:sp>
      <p:sp>
        <p:nvSpPr>
          <p:cNvPr id="2" name="Title 1">
            <a:extLst>
              <a:ext uri="{FF2B5EF4-FFF2-40B4-BE49-F238E27FC236}">
                <a16:creationId xmlns:a16="http://schemas.microsoft.com/office/drawing/2014/main" id="{E88587E3-0073-A22A-F6A5-4B521629AD32}"/>
              </a:ext>
            </a:extLst>
          </p:cNvPr>
          <p:cNvSpPr>
            <a:spLocks noGrp="1"/>
          </p:cNvSpPr>
          <p:nvPr>
            <p:ph type="title"/>
          </p:nvPr>
        </p:nvSpPr>
        <p:spPr>
          <a:xfrm>
            <a:off x="232950" y="249900"/>
            <a:ext cx="8769160" cy="699425"/>
          </a:xfrm>
        </p:spPr>
        <p:txBody>
          <a:bodyPr>
            <a:normAutofit fontScale="90000"/>
          </a:bodyPr>
          <a:lstStyle/>
          <a:p>
            <a:r>
              <a:rPr lang="en-GB" dirty="0"/>
              <a:t>Plenary: Evaluation of the humanist approach </a:t>
            </a:r>
          </a:p>
        </p:txBody>
      </p:sp>
      <p:sp>
        <p:nvSpPr>
          <p:cNvPr id="3" name="Text Placeholder 2">
            <a:extLst>
              <a:ext uri="{FF2B5EF4-FFF2-40B4-BE49-F238E27FC236}">
                <a16:creationId xmlns:a16="http://schemas.microsoft.com/office/drawing/2014/main" id="{86F90575-80D1-EDCC-B747-F420B5F9B0AA}"/>
              </a:ext>
            </a:extLst>
          </p:cNvPr>
          <p:cNvSpPr>
            <a:spLocks noGrp="1"/>
          </p:cNvSpPr>
          <p:nvPr>
            <p:ph type="body" sz="quarter" idx="14"/>
          </p:nvPr>
        </p:nvSpPr>
        <p:spPr>
          <a:xfrm>
            <a:off x="232950" y="1703616"/>
            <a:ext cx="8045636" cy="2669347"/>
          </a:xfrm>
        </p:spPr>
        <p:txBody>
          <a:bodyPr vert="horz" lIns="0" tIns="0" rIns="0" bIns="0" rtlCol="0" anchor="t">
            <a:normAutofit/>
          </a:bodyPr>
          <a:lstStyle/>
          <a:p>
            <a:pPr marL="342900" indent="-342900">
              <a:buFont typeface="Arial" panose="020B0604020202020204" pitchFamily="34" charset="0"/>
              <a:buChar char="•"/>
            </a:pPr>
            <a:r>
              <a:rPr lang="en-GB" b="0" dirty="0"/>
              <a:t>Use the Evaluation of the humanist approach sheet to record your own evaluation of a peer’s plan.</a:t>
            </a:r>
            <a:endParaRPr lang="en-GB" b="0" dirty="0">
              <a:cs typeface="Arial"/>
            </a:endParaRPr>
          </a:p>
          <a:p>
            <a:pPr marL="342900" indent="-342900">
              <a:buFont typeface="Arial" panose="020B0604020202020204" pitchFamily="34" charset="0"/>
              <a:buChar char="•"/>
            </a:pPr>
            <a:r>
              <a:rPr lang="en-GB" b="0" dirty="0"/>
              <a:t>Swap your evaluation with a peer.</a:t>
            </a:r>
          </a:p>
          <a:p>
            <a:pPr marL="342900" indent="-342900">
              <a:buFont typeface="Arial" panose="020B0604020202020204" pitchFamily="34" charset="0"/>
              <a:buChar char="•"/>
            </a:pPr>
            <a:r>
              <a:rPr lang="en-GB" b="0" dirty="0">
                <a:cs typeface="Arial"/>
              </a:rPr>
              <a:t>Read your peer’s evaluation and produce feedback based on the information given in the feedback sheet.</a:t>
            </a:r>
            <a:endParaRPr lang="en-GB" sz="2400" b="0" dirty="0">
              <a:cs typeface="Arial"/>
            </a:endParaRPr>
          </a:p>
          <a:p>
            <a:pPr marL="1085850" lvl="1">
              <a:buFont typeface="Courier New" panose="020B0604020202020204" pitchFamily="34" charset="0"/>
              <a:buChar char="o"/>
            </a:pPr>
            <a:endParaRPr lang="en-GB" sz="2400" dirty="0">
              <a:cs typeface="Arial"/>
            </a:endParaRPr>
          </a:p>
        </p:txBody>
      </p:sp>
      <p:sp>
        <p:nvSpPr>
          <p:cNvPr id="4" name="Footer Placeholder 3">
            <a:extLst>
              <a:ext uri="{FF2B5EF4-FFF2-40B4-BE49-F238E27FC236}">
                <a16:creationId xmlns:a16="http://schemas.microsoft.com/office/drawing/2014/main" id="{5A0AD0FD-4058-286C-3641-DBA297F81C74}"/>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Tree>
    <p:extLst>
      <p:ext uri="{BB962C8B-B14F-4D97-AF65-F5344CB8AC3E}">
        <p14:creationId xmlns:p14="http://schemas.microsoft.com/office/powerpoint/2010/main" val="34724117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Constructivism:</a:t>
            </a:r>
          </a:p>
          <a:p>
            <a:r>
              <a:rPr lang="en-GB" noProof="0" dirty="0"/>
              <a:t>Approach and theorists</a:t>
            </a:r>
          </a:p>
        </p:txBody>
      </p:sp>
    </p:spTree>
    <p:extLst>
      <p:ext uri="{BB962C8B-B14F-4D97-AF65-F5344CB8AC3E}">
        <p14:creationId xmlns:p14="http://schemas.microsoft.com/office/powerpoint/2010/main" val="368467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9991345-90E3-B858-5600-95DF8086F80F}"/>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6</a:t>
            </a:fld>
            <a:endParaRPr lang="en-GB"/>
          </a:p>
        </p:txBody>
      </p:sp>
      <p:sp>
        <p:nvSpPr>
          <p:cNvPr id="3" name="Title 2">
            <a:extLst>
              <a:ext uri="{FF2B5EF4-FFF2-40B4-BE49-F238E27FC236}">
                <a16:creationId xmlns:a16="http://schemas.microsoft.com/office/drawing/2014/main" id="{73123FEE-69EC-063F-C38A-4944C4B77C93}"/>
              </a:ext>
            </a:extLst>
          </p:cNvPr>
          <p:cNvSpPr>
            <a:spLocks noGrp="1"/>
          </p:cNvSpPr>
          <p:nvPr>
            <p:ph type="title"/>
          </p:nvPr>
        </p:nvSpPr>
        <p:spPr/>
        <p:txBody>
          <a:bodyPr/>
          <a:lstStyle/>
          <a:p>
            <a:r>
              <a:rPr lang="en-GB" sz="3600" noProof="0" dirty="0"/>
              <a:t>Initial reflections </a:t>
            </a:r>
            <a:endParaRPr lang="en-GB" dirty="0"/>
          </a:p>
        </p:txBody>
      </p:sp>
      <p:sp>
        <p:nvSpPr>
          <p:cNvPr id="4" name="Text Placeholder 3">
            <a:extLst>
              <a:ext uri="{FF2B5EF4-FFF2-40B4-BE49-F238E27FC236}">
                <a16:creationId xmlns:a16="http://schemas.microsoft.com/office/drawing/2014/main" id="{5AA5AF38-B77D-3262-CA71-A046F2D44F53}"/>
              </a:ext>
            </a:extLst>
          </p:cNvPr>
          <p:cNvSpPr>
            <a:spLocks noGrp="1"/>
          </p:cNvSpPr>
          <p:nvPr>
            <p:ph type="body" sz="quarter" idx="12"/>
          </p:nvPr>
        </p:nvSpPr>
        <p:spPr/>
        <p:txBody>
          <a:bodyPr/>
          <a:lstStyle/>
          <a:p>
            <a:pPr lvl="0" rtl="0"/>
            <a:r>
              <a:rPr lang="en-GB" noProof="0" dirty="0"/>
              <a:t>Rate yourself out of 10 on your understanding of the theoretical term ‘behaviourism’</a:t>
            </a:r>
            <a:r>
              <a:rPr lang="en-GB" dirty="0"/>
              <a:t>:</a:t>
            </a:r>
            <a:endParaRPr lang="en-GB" noProof="0" dirty="0"/>
          </a:p>
          <a:p>
            <a:pPr lvl="0" rtl="0"/>
            <a:endParaRPr lang="en-GB" noProof="0" dirty="0"/>
          </a:p>
          <a:p>
            <a:pPr marL="342900" lvl="0" indent="-342900" rtl="0">
              <a:buFont typeface="Arial" panose="020B0604020202020204" pitchFamily="34" charset="0"/>
              <a:buChar char="•"/>
            </a:pPr>
            <a:r>
              <a:rPr lang="en-GB" noProof="0" dirty="0"/>
              <a:t>10 points: I have a good understanding of behaviourism.</a:t>
            </a:r>
          </a:p>
          <a:p>
            <a:pPr marL="342900" lvl="0" indent="-342900" rtl="0">
              <a:buFont typeface="Arial" panose="020B0604020202020204" pitchFamily="34" charset="0"/>
              <a:buChar char="•"/>
            </a:pPr>
            <a:r>
              <a:rPr lang="en-GB" noProof="0" dirty="0"/>
              <a:t>5 points: I have a general understanding of behaviourism.</a:t>
            </a:r>
          </a:p>
          <a:p>
            <a:pPr marL="342900" lvl="0" indent="-342900" rtl="0">
              <a:buFont typeface="Arial" panose="020B0604020202020204" pitchFamily="34" charset="0"/>
              <a:buChar char="•"/>
            </a:pPr>
            <a:r>
              <a:rPr lang="en-GB" noProof="0" dirty="0"/>
              <a:t>1 point: I do not understand what you mean by behaviourism.</a:t>
            </a:r>
          </a:p>
          <a:p>
            <a:endParaRPr lang="en-GB" dirty="0"/>
          </a:p>
        </p:txBody>
      </p:sp>
      <p:sp>
        <p:nvSpPr>
          <p:cNvPr id="5" name="Footer Placeholder 4">
            <a:extLst>
              <a:ext uri="{FF2B5EF4-FFF2-40B4-BE49-F238E27FC236}">
                <a16:creationId xmlns:a16="http://schemas.microsoft.com/office/drawing/2014/main" id="{77E30058-5129-FAA4-0898-1A769271E44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22644253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5C019-C57C-6E5F-1BBF-6CE00BA3127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266E1BF-7B1C-FAAD-CB5E-96B055130316}"/>
              </a:ext>
            </a:extLst>
          </p:cNvPr>
          <p:cNvSpPr>
            <a:spLocks noGrp="1"/>
          </p:cNvSpPr>
          <p:nvPr>
            <p:ph type="sldNum" sz="quarter" idx="11"/>
          </p:nvPr>
        </p:nvSpPr>
        <p:spPr/>
        <p:txBody>
          <a:bodyPr/>
          <a:lstStyle/>
          <a:p>
            <a:fld id="{DA2C159E-F13C-4A85-9A41-E7669D3E0D70}" type="slidenum">
              <a:rPr lang="en-GB" noProof="0" smtClean="0"/>
              <a:pPr/>
              <a:t>60</a:t>
            </a:fld>
            <a:endParaRPr lang="en-GB" noProof="0" dirty="0"/>
          </a:p>
        </p:txBody>
      </p:sp>
      <p:sp>
        <p:nvSpPr>
          <p:cNvPr id="3" name="Title 2">
            <a:extLst>
              <a:ext uri="{FF2B5EF4-FFF2-40B4-BE49-F238E27FC236}">
                <a16:creationId xmlns:a16="http://schemas.microsoft.com/office/drawing/2014/main" id="{6C17223D-711C-C8C3-BADB-D3F0FD903CB2}"/>
              </a:ext>
            </a:extLst>
          </p:cNvPr>
          <p:cNvSpPr>
            <a:spLocks noGrp="1"/>
          </p:cNvSpPr>
          <p:nvPr>
            <p:ph type="title"/>
          </p:nvPr>
        </p:nvSpPr>
        <p:spPr/>
        <p:txBody>
          <a:bodyPr/>
          <a:lstStyle/>
          <a:p>
            <a:r>
              <a:rPr lang="en-GB" dirty="0"/>
              <a:t>Retrieval</a:t>
            </a:r>
            <a:r>
              <a:rPr lang="en-GB" noProof="0" dirty="0"/>
              <a:t> </a:t>
            </a:r>
            <a:r>
              <a:rPr lang="en-GB" dirty="0"/>
              <a:t>a</a:t>
            </a:r>
            <a:r>
              <a:rPr lang="en-GB" noProof="0" dirty="0" err="1"/>
              <a:t>ctivity</a:t>
            </a:r>
            <a:endParaRPr lang="en-GB" noProof="0" dirty="0"/>
          </a:p>
        </p:txBody>
      </p:sp>
      <p:sp>
        <p:nvSpPr>
          <p:cNvPr id="4" name="Text Placeholder 3">
            <a:extLst>
              <a:ext uri="{FF2B5EF4-FFF2-40B4-BE49-F238E27FC236}">
                <a16:creationId xmlns:a16="http://schemas.microsoft.com/office/drawing/2014/main" id="{78B49D41-26DA-5158-5426-C606341CE710}"/>
              </a:ext>
            </a:extLst>
          </p:cNvPr>
          <p:cNvSpPr>
            <a:spLocks noGrp="1"/>
          </p:cNvSpPr>
          <p:nvPr>
            <p:ph type="body" sz="quarter" idx="12"/>
          </p:nvPr>
        </p:nvSpPr>
        <p:spPr>
          <a:xfrm>
            <a:off x="512160" y="1506614"/>
            <a:ext cx="8631840" cy="3780863"/>
          </a:xfrm>
        </p:spPr>
        <p:txBody>
          <a:bodyPr vert="horz" lIns="0" tIns="0" rIns="0" bIns="0" rtlCol="0" anchor="t">
            <a:noAutofit/>
          </a:bodyPr>
          <a:lstStyle/>
          <a:p>
            <a:pPr marL="342900" indent="-342900">
              <a:buFont typeface="Arial" panose="020B0604020202020204" pitchFamily="34" charset="0"/>
              <a:buChar char="•"/>
            </a:pPr>
            <a:r>
              <a:rPr lang="en-GB" dirty="0">
                <a:cs typeface="Arial"/>
              </a:rPr>
              <a:t>Read ‘A morning in the life of a teacher’ hand-out.  </a:t>
            </a:r>
          </a:p>
          <a:p>
            <a:pPr marL="342900" indent="-342900">
              <a:buFont typeface="Arial" panose="020B0604020202020204" pitchFamily="34" charset="0"/>
              <a:buChar char="•"/>
            </a:pPr>
            <a:r>
              <a:rPr lang="en-GB" dirty="0">
                <a:cs typeface="Arial"/>
              </a:rPr>
              <a:t>Highlight and annotate where you can see examples of a humanist or behaviourist approach being applied and how you know this. </a:t>
            </a:r>
          </a:p>
          <a:p>
            <a:pPr marL="342900" indent="-342900">
              <a:buFont typeface="Arial" panose="020B0604020202020204" pitchFamily="34" charset="0"/>
              <a:buChar char="•"/>
            </a:pPr>
            <a:r>
              <a:rPr lang="en-GB" dirty="0">
                <a:cs typeface="Arial"/>
              </a:rPr>
              <a:t>Be prepared to share your ideas with the class. </a:t>
            </a:r>
            <a:endParaRPr lang="en-GB" sz="2400" noProof="0" dirty="0">
              <a:cs typeface="Arial"/>
            </a:endParaRPr>
          </a:p>
          <a:p>
            <a:endParaRPr lang="en-GB" noProof="0" dirty="0"/>
          </a:p>
        </p:txBody>
      </p:sp>
      <p:sp>
        <p:nvSpPr>
          <p:cNvPr id="5" name="Footer Placeholder 4">
            <a:extLst>
              <a:ext uri="{FF2B5EF4-FFF2-40B4-BE49-F238E27FC236}">
                <a16:creationId xmlns:a16="http://schemas.microsoft.com/office/drawing/2014/main" id="{D5C77D91-F869-1299-FE2E-EF12EB434CF5}"/>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0946785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r>
              <a:rPr lang="en-GB" dirty="0"/>
              <a:t>Initial thoughts </a:t>
            </a:r>
            <a:endParaRPr lang="en-GB" sz="3600" noProof="0" dirty="0"/>
          </a:p>
        </p:txBody>
      </p:sp>
      <p:sp>
        <p:nvSpPr>
          <p:cNvPr id="5" name="Text Placeholder 4"/>
          <p:cNvSpPr>
            <a:spLocks noGrp="1"/>
          </p:cNvSpPr>
          <p:nvPr>
            <p:ph type="body" sz="quarter" idx="12"/>
          </p:nvPr>
        </p:nvSpPr>
        <p:spPr/>
        <p:txBody>
          <a:bodyPr vert="horz" lIns="0" tIns="0" rIns="0" bIns="0" rtlCol="0" anchor="t">
            <a:noAutofit/>
          </a:bodyPr>
          <a:lstStyle/>
          <a:p>
            <a:pPr>
              <a:lnSpc>
                <a:spcPct val="100000"/>
              </a:lnSpc>
            </a:pPr>
            <a:endParaRPr lang="en-GB" sz="2400" noProof="0" dirty="0">
              <a:solidFill>
                <a:srgbClr val="E51C41"/>
              </a:solidFill>
              <a:cs typeface="Arial"/>
            </a:endParaRPr>
          </a:p>
          <a:p>
            <a:pPr>
              <a:lnSpc>
                <a:spcPct val="100000"/>
              </a:lnSpc>
            </a:pPr>
            <a:endParaRPr lang="en-GB" sz="2400" noProof="0" dirty="0">
              <a:solidFill>
                <a:srgbClr val="E51C41"/>
              </a:solidFill>
            </a:endParaRPr>
          </a:p>
          <a:p>
            <a:r>
              <a:rPr lang="en-GB" dirty="0">
                <a:cs typeface="Arial"/>
              </a:rPr>
              <a:t>What do you think is meant by the term ‘constructivism’? </a:t>
            </a:r>
            <a:endParaRPr lang="en-GB" sz="2400" noProof="0" dirty="0">
              <a:cs typeface="Arial"/>
            </a:endParaRPr>
          </a:p>
          <a:p>
            <a:endParaRPr lang="en-GB" dirty="0">
              <a:solidFill>
                <a:srgbClr val="000000"/>
              </a:solidFill>
              <a:cs typeface="Arial"/>
            </a:endParaRPr>
          </a:p>
          <a:p>
            <a:endParaRPr lang="en-GB" dirty="0">
              <a:solidFill>
                <a:srgbClr val="000000"/>
              </a:solidFill>
            </a:endParaRPr>
          </a:p>
          <a:p>
            <a:pPr>
              <a:lnSpc>
                <a:spcPct val="100000"/>
              </a:lnSpc>
            </a:pPr>
            <a:r>
              <a:rPr lang="en-GB" sz="2400" noProof="0" dirty="0">
                <a:solidFill>
                  <a:srgbClr val="E51C41"/>
                </a:solidFill>
              </a:rPr>
              <a:t> </a:t>
            </a:r>
            <a:br>
              <a:rPr lang="en-GB" noProof="0" dirty="0">
                <a:solidFill>
                  <a:schemeClr val="accent1"/>
                </a:solidFill>
              </a:rPr>
            </a:br>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61</a:t>
            </a:fld>
            <a:endParaRPr lang="en-GB" noProof="0" dirty="0"/>
          </a:p>
        </p:txBody>
      </p:sp>
    </p:spTree>
    <p:extLst>
      <p:ext uri="{BB962C8B-B14F-4D97-AF65-F5344CB8AC3E}">
        <p14:creationId xmlns:p14="http://schemas.microsoft.com/office/powerpoint/2010/main" val="162247947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6F495-608D-ADE4-0106-3605FFAE1F6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B17BD8E-7011-12F9-9EA7-9C11A2CE0E06}"/>
              </a:ext>
            </a:extLst>
          </p:cNvPr>
          <p:cNvSpPr>
            <a:spLocks noGrp="1"/>
          </p:cNvSpPr>
          <p:nvPr>
            <p:ph type="title"/>
          </p:nvPr>
        </p:nvSpPr>
        <p:spPr/>
        <p:txBody>
          <a:bodyPr>
            <a:normAutofit/>
          </a:bodyPr>
          <a:lstStyle/>
          <a:p>
            <a:pPr>
              <a:lnSpc>
                <a:spcPct val="100000"/>
              </a:lnSpc>
            </a:pPr>
            <a:r>
              <a:rPr lang="en-GB" dirty="0">
                <a:cs typeface="Arial"/>
              </a:rPr>
              <a:t>Constructivism</a:t>
            </a:r>
            <a:endParaRPr lang="en-GB" sz="3600" noProof="0" dirty="0"/>
          </a:p>
        </p:txBody>
      </p:sp>
      <p:sp>
        <p:nvSpPr>
          <p:cNvPr id="5" name="Text Placeholder 4">
            <a:extLst>
              <a:ext uri="{FF2B5EF4-FFF2-40B4-BE49-F238E27FC236}">
                <a16:creationId xmlns:a16="http://schemas.microsoft.com/office/drawing/2014/main" id="{E14E8BB1-6B2C-032C-8500-18FDD978D22A}"/>
              </a:ext>
            </a:extLst>
          </p:cNvPr>
          <p:cNvSpPr>
            <a:spLocks noGrp="1"/>
          </p:cNvSpPr>
          <p:nvPr>
            <p:ph type="body" sz="quarter" idx="12"/>
          </p:nvPr>
        </p:nvSpPr>
        <p:spPr>
          <a:xfrm>
            <a:off x="234000" y="950682"/>
            <a:ext cx="8435578" cy="3637292"/>
          </a:xfrm>
        </p:spPr>
        <p:txBody>
          <a:bodyPr vert="horz" lIns="0" tIns="0" rIns="0" bIns="0" rtlCol="0" anchor="t">
            <a:noAutofit/>
          </a:bodyPr>
          <a:lstStyle/>
          <a:p>
            <a:r>
              <a:rPr lang="en-GB" dirty="0">
                <a:solidFill>
                  <a:srgbClr val="242424"/>
                </a:solidFill>
                <a:latin typeface="Arial"/>
                <a:cs typeface="Segoe UI"/>
              </a:rPr>
              <a:t>Constructivism emphasises the active role of learners in </a:t>
            </a:r>
            <a:r>
              <a:rPr lang="en-GB" b="1" dirty="0">
                <a:solidFill>
                  <a:srgbClr val="242424"/>
                </a:solidFill>
                <a:latin typeface="Arial"/>
                <a:cs typeface="Segoe UI"/>
              </a:rPr>
              <a:t>constructing</a:t>
            </a:r>
            <a:r>
              <a:rPr lang="en-GB" dirty="0">
                <a:solidFill>
                  <a:srgbClr val="242424"/>
                </a:solidFill>
                <a:latin typeface="Arial"/>
                <a:cs typeface="Segoe UI"/>
              </a:rPr>
              <a:t> their own understanding and knowledge through experiences and interactions with </a:t>
            </a:r>
            <a:r>
              <a:rPr lang="en-GB" noProof="0" dirty="0">
                <a:solidFill>
                  <a:srgbClr val="242424"/>
                </a:solidFill>
                <a:latin typeface="Arial"/>
                <a:cs typeface="Segoe UI"/>
              </a:rPr>
              <a:t>the </a:t>
            </a:r>
            <a:r>
              <a:rPr lang="en-GB" dirty="0">
                <a:solidFill>
                  <a:srgbClr val="242424"/>
                </a:solidFill>
                <a:latin typeface="Arial"/>
                <a:cs typeface="Segoe UI"/>
              </a:rPr>
              <a:t>world. </a:t>
            </a:r>
            <a:endParaRPr lang="en-GB" dirty="0">
              <a:solidFill>
                <a:srgbClr val="000000"/>
              </a:solidFill>
              <a:latin typeface="Arial"/>
              <a:cs typeface="Arial"/>
            </a:endParaRPr>
          </a:p>
          <a:p>
            <a:endParaRPr lang="en-GB" dirty="0">
              <a:solidFill>
                <a:srgbClr val="242424"/>
              </a:solidFill>
              <a:latin typeface="Arial"/>
              <a:cs typeface="Segoe UI"/>
            </a:endParaRPr>
          </a:p>
          <a:p>
            <a:r>
              <a:rPr lang="en-GB" dirty="0">
                <a:solidFill>
                  <a:srgbClr val="242424"/>
                </a:solidFill>
                <a:latin typeface="Arial"/>
                <a:cs typeface="Segoe UI"/>
              </a:rPr>
              <a:t>Constructivists believe that learners actively engage in the learning process. Rather than passively receiving information, we learn by </a:t>
            </a:r>
            <a:r>
              <a:rPr lang="en-GB" b="1" dirty="0">
                <a:solidFill>
                  <a:srgbClr val="242424"/>
                </a:solidFill>
                <a:latin typeface="Arial"/>
                <a:cs typeface="Segoe UI"/>
              </a:rPr>
              <a:t>building </a:t>
            </a:r>
            <a:r>
              <a:rPr lang="en-GB" dirty="0">
                <a:solidFill>
                  <a:srgbClr val="242424"/>
                </a:solidFill>
                <a:latin typeface="Arial"/>
                <a:cs typeface="Segoe UI"/>
              </a:rPr>
              <a:t>and </a:t>
            </a:r>
            <a:r>
              <a:rPr lang="en-GB" b="1" dirty="0">
                <a:solidFill>
                  <a:srgbClr val="242424"/>
                </a:solidFill>
                <a:latin typeface="Arial"/>
                <a:cs typeface="Segoe UI"/>
              </a:rPr>
              <a:t>creating</a:t>
            </a:r>
            <a:r>
              <a:rPr lang="en-GB" dirty="0">
                <a:solidFill>
                  <a:srgbClr val="242424"/>
                </a:solidFill>
                <a:latin typeface="Arial"/>
                <a:cs typeface="Segoe UI"/>
              </a:rPr>
              <a:t> mental representations, as well as incorporate new knowledge into our existing </a:t>
            </a:r>
            <a:r>
              <a:rPr lang="en-GB" b="1" dirty="0">
                <a:solidFill>
                  <a:srgbClr val="242424"/>
                </a:solidFill>
                <a:latin typeface="Arial"/>
                <a:cs typeface="Segoe UI"/>
              </a:rPr>
              <a:t>schemas</a:t>
            </a:r>
            <a:r>
              <a:rPr lang="en-GB" dirty="0">
                <a:solidFill>
                  <a:srgbClr val="242424"/>
                </a:solidFill>
                <a:latin typeface="Arial"/>
                <a:cs typeface="Segoe UI"/>
              </a:rPr>
              <a:t>. </a:t>
            </a:r>
            <a:endParaRPr lang="en-GB" dirty="0">
              <a:solidFill>
                <a:srgbClr val="000000"/>
              </a:solidFill>
              <a:latin typeface="Arial"/>
              <a:cs typeface="Arial"/>
            </a:endParaRPr>
          </a:p>
          <a:p>
            <a:endParaRPr lang="en-GB" dirty="0">
              <a:solidFill>
                <a:srgbClr val="000000"/>
              </a:solidFill>
              <a:latin typeface="Arial"/>
              <a:cs typeface="Arial"/>
            </a:endParaRPr>
          </a:p>
        </p:txBody>
      </p:sp>
      <p:sp>
        <p:nvSpPr>
          <p:cNvPr id="3" name="Footer Placeholder 2">
            <a:extLst>
              <a:ext uri="{FF2B5EF4-FFF2-40B4-BE49-F238E27FC236}">
                <a16:creationId xmlns:a16="http://schemas.microsoft.com/office/drawing/2014/main" id="{A8EBDBE5-1A8F-B6C2-0AE5-85BF5D7D38F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2FAEBA7-D0EE-5EBF-A7CE-61307974AC9C}"/>
              </a:ext>
            </a:extLst>
          </p:cNvPr>
          <p:cNvSpPr>
            <a:spLocks noGrp="1"/>
          </p:cNvSpPr>
          <p:nvPr>
            <p:ph type="sldNum" sz="quarter" idx="11"/>
          </p:nvPr>
        </p:nvSpPr>
        <p:spPr/>
        <p:txBody>
          <a:bodyPr/>
          <a:lstStyle/>
          <a:p>
            <a:fld id="{DA2C159E-F13C-4A85-9A41-E7669D3E0D70}" type="slidenum">
              <a:rPr lang="en-GB" noProof="0" smtClean="0"/>
              <a:pPr/>
              <a:t>62</a:t>
            </a:fld>
            <a:endParaRPr lang="en-GB" noProof="0" dirty="0"/>
          </a:p>
        </p:txBody>
      </p:sp>
    </p:spTree>
    <p:extLst>
      <p:ext uri="{BB962C8B-B14F-4D97-AF65-F5344CB8AC3E}">
        <p14:creationId xmlns:p14="http://schemas.microsoft.com/office/powerpoint/2010/main" val="283728026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48EE9-9033-D7D4-AE1A-34CF7ACD384D}"/>
              </a:ext>
            </a:extLst>
          </p:cNvPr>
          <p:cNvSpPr>
            <a:spLocks noGrp="1"/>
          </p:cNvSpPr>
          <p:nvPr>
            <p:ph type="title"/>
          </p:nvPr>
        </p:nvSpPr>
        <p:spPr/>
        <p:txBody>
          <a:bodyPr>
            <a:noAutofit/>
          </a:bodyPr>
          <a:lstStyle/>
          <a:p>
            <a:r>
              <a:rPr lang="en-GB" dirty="0"/>
              <a:t>Support for research on constructivist theorist </a:t>
            </a:r>
          </a:p>
        </p:txBody>
      </p:sp>
      <p:sp>
        <p:nvSpPr>
          <p:cNvPr id="4" name="Footer Placeholder 3">
            <a:extLst>
              <a:ext uri="{FF2B5EF4-FFF2-40B4-BE49-F238E27FC236}">
                <a16:creationId xmlns:a16="http://schemas.microsoft.com/office/drawing/2014/main" id="{64024666-4A8D-FCDC-8B66-87430932441D}"/>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B9435F6A-BB37-14AE-ED04-3DAE890CB217}"/>
              </a:ext>
            </a:extLst>
          </p:cNvPr>
          <p:cNvSpPr>
            <a:spLocks noGrp="1"/>
          </p:cNvSpPr>
          <p:nvPr>
            <p:ph type="sldNum" sz="quarter" idx="12"/>
          </p:nvPr>
        </p:nvSpPr>
        <p:spPr/>
        <p:txBody>
          <a:bodyPr/>
          <a:lstStyle/>
          <a:p>
            <a:fld id="{DA2C159E-F13C-4A85-9A41-E7669D3E0D70}" type="slidenum">
              <a:rPr lang="en-GB" smtClean="0"/>
              <a:pPr/>
              <a:t>63</a:t>
            </a:fld>
            <a:endParaRPr lang="en-GB"/>
          </a:p>
        </p:txBody>
      </p:sp>
      <p:sp>
        <p:nvSpPr>
          <p:cNvPr id="6" name="TextBox 5">
            <a:extLst>
              <a:ext uri="{FF2B5EF4-FFF2-40B4-BE49-F238E27FC236}">
                <a16:creationId xmlns:a16="http://schemas.microsoft.com/office/drawing/2014/main" id="{E2044997-44A0-4C9A-87E7-A872DFBE9F8A}"/>
              </a:ext>
            </a:extLst>
          </p:cNvPr>
          <p:cNvSpPr txBox="1"/>
          <p:nvPr/>
        </p:nvSpPr>
        <p:spPr>
          <a:xfrm>
            <a:off x="473487" y="1877590"/>
            <a:ext cx="3539976" cy="2215991"/>
          </a:xfrm>
          <a:prstGeom prst="rect">
            <a:avLst/>
          </a:prstGeom>
          <a:noFill/>
          <a:ln>
            <a:solidFill>
              <a:schemeClr val="tx1"/>
            </a:solidFill>
          </a:ln>
        </p:spPr>
        <p:txBody>
          <a:bodyPr wrap="square" lIns="0" tIns="0" rIns="0" bIns="0" rtlCol="0">
            <a:spAutoFit/>
          </a:bodyPr>
          <a:lstStyle/>
          <a:p>
            <a:r>
              <a:rPr lang="en-GB" sz="2400" b="1" dirty="0"/>
              <a:t>Fact: </a:t>
            </a:r>
          </a:p>
          <a:p>
            <a:r>
              <a:rPr lang="en-GB" sz="2400" b="0" i="0" dirty="0">
                <a:effectLst/>
              </a:rPr>
              <a:t>A </a:t>
            </a:r>
            <a:r>
              <a:rPr lang="en-GB" sz="2400" b="1" i="0" dirty="0">
                <a:effectLst/>
              </a:rPr>
              <a:t>fact</a:t>
            </a:r>
            <a:r>
              <a:rPr lang="en-GB" sz="2400" b="0" i="0" dirty="0">
                <a:effectLst/>
              </a:rPr>
              <a:t> is a statement that can be </a:t>
            </a:r>
            <a:r>
              <a:rPr lang="en-GB" sz="2400" b="1" i="0" dirty="0">
                <a:effectLst/>
              </a:rPr>
              <a:t>proven</a:t>
            </a:r>
            <a:r>
              <a:rPr lang="en-GB" sz="2400" b="0" i="0" dirty="0">
                <a:effectLst/>
              </a:rPr>
              <a:t> to be true. It is based on objective </a:t>
            </a:r>
            <a:r>
              <a:rPr lang="en-GB" sz="2400" b="1" i="0" dirty="0">
                <a:effectLst/>
              </a:rPr>
              <a:t>evidence</a:t>
            </a:r>
            <a:r>
              <a:rPr lang="en-GB" sz="2400" b="0" i="0" dirty="0">
                <a:effectLst/>
              </a:rPr>
              <a:t> and can be verified.</a:t>
            </a:r>
            <a:endParaRPr lang="en-GB" sz="2400" dirty="0"/>
          </a:p>
        </p:txBody>
      </p:sp>
      <p:sp>
        <p:nvSpPr>
          <p:cNvPr id="7" name="TextBox 6">
            <a:extLst>
              <a:ext uri="{FF2B5EF4-FFF2-40B4-BE49-F238E27FC236}">
                <a16:creationId xmlns:a16="http://schemas.microsoft.com/office/drawing/2014/main" id="{3F49C19D-0C4C-D128-968C-F3B2E1EBF282}"/>
              </a:ext>
            </a:extLst>
          </p:cNvPr>
          <p:cNvSpPr txBox="1"/>
          <p:nvPr/>
        </p:nvSpPr>
        <p:spPr>
          <a:xfrm flipH="1">
            <a:off x="4832195" y="1589049"/>
            <a:ext cx="3838318" cy="2793072"/>
          </a:xfrm>
          <a:prstGeom prst="rect">
            <a:avLst/>
          </a:prstGeom>
          <a:noFill/>
          <a:ln>
            <a:solidFill>
              <a:schemeClr val="tx1"/>
            </a:solidFill>
          </a:ln>
        </p:spPr>
        <p:txBody>
          <a:bodyPr wrap="square" lIns="0" tIns="0" rIns="0" bIns="0" rtlCol="0">
            <a:spAutoFit/>
          </a:bodyPr>
          <a:lstStyle/>
          <a:p>
            <a:r>
              <a:rPr lang="en-GB" sz="2400" b="1" dirty="0"/>
              <a:t>Opinion:</a:t>
            </a:r>
          </a:p>
          <a:p>
            <a:r>
              <a:rPr lang="en-GB" sz="2400" b="0" i="0" dirty="0">
                <a:effectLst/>
              </a:rPr>
              <a:t>An </a:t>
            </a:r>
            <a:r>
              <a:rPr lang="en-GB" sz="2400" b="1" i="0" dirty="0">
                <a:effectLst/>
              </a:rPr>
              <a:t>opinion</a:t>
            </a:r>
            <a:r>
              <a:rPr lang="en-GB" sz="2400" b="0" i="0" dirty="0">
                <a:effectLst/>
              </a:rPr>
              <a:t> is a personal belief, feeling or thought. It cannot be proven to be true or false because it reflects someone’s perspective or preference.</a:t>
            </a:r>
            <a:r>
              <a:rPr lang="en-GB" sz="2400" dirty="0"/>
              <a:t> </a:t>
            </a:r>
          </a:p>
          <a:p>
            <a:endParaRPr lang="en-GB" sz="1350" dirty="0"/>
          </a:p>
        </p:txBody>
      </p:sp>
    </p:spTree>
    <p:extLst>
      <p:ext uri="{BB962C8B-B14F-4D97-AF65-F5344CB8AC3E}">
        <p14:creationId xmlns:p14="http://schemas.microsoft.com/office/powerpoint/2010/main" val="259885796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67224-90BC-BB5C-128C-7942F864421E}"/>
              </a:ext>
            </a:extLst>
          </p:cNvPr>
          <p:cNvSpPr>
            <a:spLocks noGrp="1"/>
          </p:cNvSpPr>
          <p:nvPr>
            <p:ph type="title"/>
          </p:nvPr>
        </p:nvSpPr>
        <p:spPr/>
        <p:txBody>
          <a:bodyPr/>
          <a:lstStyle/>
          <a:p>
            <a:r>
              <a:rPr lang="en-GB" dirty="0"/>
              <a:t>Complete the prompt sheet</a:t>
            </a:r>
          </a:p>
        </p:txBody>
      </p:sp>
      <p:sp>
        <p:nvSpPr>
          <p:cNvPr id="3" name="Text Placeholder 2">
            <a:extLst>
              <a:ext uri="{FF2B5EF4-FFF2-40B4-BE49-F238E27FC236}">
                <a16:creationId xmlns:a16="http://schemas.microsoft.com/office/drawing/2014/main" id="{0B807A67-B092-7871-BD39-6B343B73B026}"/>
              </a:ext>
            </a:extLst>
          </p:cNvPr>
          <p:cNvSpPr>
            <a:spLocks noGrp="1"/>
          </p:cNvSpPr>
          <p:nvPr>
            <p:ph type="body" sz="quarter" idx="14"/>
          </p:nvPr>
        </p:nvSpPr>
        <p:spPr>
          <a:xfrm>
            <a:off x="290934" y="1215000"/>
            <a:ext cx="7200900" cy="3459831"/>
          </a:xfrm>
        </p:spPr>
        <p:txBody>
          <a:bodyPr/>
          <a:lstStyle/>
          <a:p>
            <a:pPr marL="342900" indent="-342900">
              <a:buFont typeface="Arial" panose="020B0604020202020204" pitchFamily="34" charset="0"/>
              <a:buChar char="•"/>
            </a:pPr>
            <a:r>
              <a:rPr lang="en-GB" b="0" dirty="0"/>
              <a:t>Read the summary example of Piaget/Bruner and complete the Summary of constructivist theory prompt sheet.</a:t>
            </a:r>
          </a:p>
          <a:p>
            <a:pPr marL="342900" indent="-342900">
              <a:buFont typeface="Arial" panose="020B0604020202020204" pitchFamily="34" charset="0"/>
              <a:buChar char="•"/>
            </a:pPr>
            <a:r>
              <a:rPr lang="en-GB" b="0" dirty="0"/>
              <a:t>Identify the facts, opinions and false information.</a:t>
            </a:r>
          </a:p>
        </p:txBody>
      </p:sp>
      <p:sp>
        <p:nvSpPr>
          <p:cNvPr id="4" name="Footer Placeholder 3">
            <a:extLst>
              <a:ext uri="{FF2B5EF4-FFF2-40B4-BE49-F238E27FC236}">
                <a16:creationId xmlns:a16="http://schemas.microsoft.com/office/drawing/2014/main" id="{EA4E5878-AD1B-DC75-7ECF-28DF952CD3AC}"/>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56F03FC1-9C1A-60C7-4414-E27566DD5E2D}"/>
              </a:ext>
            </a:extLst>
          </p:cNvPr>
          <p:cNvSpPr>
            <a:spLocks noGrp="1"/>
          </p:cNvSpPr>
          <p:nvPr>
            <p:ph type="sldNum" sz="quarter" idx="12"/>
          </p:nvPr>
        </p:nvSpPr>
        <p:spPr/>
        <p:txBody>
          <a:bodyPr/>
          <a:lstStyle/>
          <a:p>
            <a:fld id="{DA2C159E-F13C-4A85-9A41-E7669D3E0D70}" type="slidenum">
              <a:rPr lang="en-GB" smtClean="0"/>
              <a:pPr/>
              <a:t>64</a:t>
            </a:fld>
            <a:endParaRPr lang="en-GB"/>
          </a:p>
        </p:txBody>
      </p:sp>
    </p:spTree>
    <p:extLst>
      <p:ext uri="{BB962C8B-B14F-4D97-AF65-F5344CB8AC3E}">
        <p14:creationId xmlns:p14="http://schemas.microsoft.com/office/powerpoint/2010/main" val="85555772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4B351-3260-99E3-5A08-AD99DE24D64B}"/>
              </a:ext>
            </a:extLst>
          </p:cNvPr>
          <p:cNvSpPr>
            <a:spLocks noGrp="1"/>
          </p:cNvSpPr>
          <p:nvPr>
            <p:ph type="title"/>
          </p:nvPr>
        </p:nvSpPr>
        <p:spPr/>
        <p:txBody>
          <a:bodyPr/>
          <a:lstStyle/>
          <a:p>
            <a:r>
              <a:rPr lang="en-US" dirty="0">
                <a:cs typeface="Arial"/>
              </a:rPr>
              <a:t>Constructivist key terms</a:t>
            </a:r>
            <a:endParaRPr lang="en-US" dirty="0"/>
          </a:p>
        </p:txBody>
      </p:sp>
      <p:sp>
        <p:nvSpPr>
          <p:cNvPr id="4" name="Footer Placeholder 3">
            <a:extLst>
              <a:ext uri="{FF2B5EF4-FFF2-40B4-BE49-F238E27FC236}">
                <a16:creationId xmlns:a16="http://schemas.microsoft.com/office/drawing/2014/main" id="{2510F94E-1E30-347C-B028-217750DCD675}"/>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4F4E7716-69A4-73C3-5AA0-3C1179732965}"/>
              </a:ext>
            </a:extLst>
          </p:cNvPr>
          <p:cNvSpPr>
            <a:spLocks noGrp="1"/>
          </p:cNvSpPr>
          <p:nvPr>
            <p:ph type="sldNum" sz="quarter" idx="12"/>
          </p:nvPr>
        </p:nvSpPr>
        <p:spPr/>
        <p:txBody>
          <a:bodyPr/>
          <a:lstStyle/>
          <a:p>
            <a:fld id="{DA2C159E-F13C-4A85-9A41-E7669D3E0D70}" type="slidenum">
              <a:rPr lang="en-GB" smtClean="0"/>
              <a:pPr/>
              <a:t>65</a:t>
            </a:fld>
            <a:endParaRPr lang="en-GB"/>
          </a:p>
        </p:txBody>
      </p:sp>
      <p:graphicFrame>
        <p:nvGraphicFramePr>
          <p:cNvPr id="6" name="Table 5">
            <a:extLst>
              <a:ext uri="{FF2B5EF4-FFF2-40B4-BE49-F238E27FC236}">
                <a16:creationId xmlns:a16="http://schemas.microsoft.com/office/drawing/2014/main" id="{119603A0-0E33-7CF9-0E40-08D3D46A8256}"/>
              </a:ext>
            </a:extLst>
          </p:cNvPr>
          <p:cNvGraphicFramePr>
            <a:graphicFrameLocks noGrp="1"/>
          </p:cNvGraphicFramePr>
          <p:nvPr>
            <p:extLst>
              <p:ext uri="{D42A27DB-BD31-4B8C-83A1-F6EECF244321}">
                <p14:modId xmlns:p14="http://schemas.microsoft.com/office/powerpoint/2010/main" val="3059135011"/>
              </p:ext>
            </p:extLst>
          </p:nvPr>
        </p:nvGraphicFramePr>
        <p:xfrm>
          <a:off x="468352" y="1361928"/>
          <a:ext cx="7488024" cy="2834640"/>
        </p:xfrm>
        <a:graphic>
          <a:graphicData uri="http://schemas.openxmlformats.org/drawingml/2006/table">
            <a:tbl>
              <a:tblPr firstRow="1" bandRow="1">
                <a:tableStyleId>{5C22544A-7EE6-4342-B048-85BDC9FD1C3A}</a:tableStyleId>
              </a:tblPr>
              <a:tblGrid>
                <a:gridCol w="3744012">
                  <a:extLst>
                    <a:ext uri="{9D8B030D-6E8A-4147-A177-3AD203B41FA5}">
                      <a16:colId xmlns:a16="http://schemas.microsoft.com/office/drawing/2014/main" val="1944135864"/>
                    </a:ext>
                  </a:extLst>
                </a:gridCol>
                <a:gridCol w="3744012">
                  <a:extLst>
                    <a:ext uri="{9D8B030D-6E8A-4147-A177-3AD203B41FA5}">
                      <a16:colId xmlns:a16="http://schemas.microsoft.com/office/drawing/2014/main" val="3772640905"/>
                    </a:ext>
                  </a:extLst>
                </a:gridCol>
              </a:tblGrid>
              <a:tr h="370840">
                <a:tc>
                  <a:txBody>
                    <a:bodyPr/>
                    <a:lstStyle/>
                    <a:p>
                      <a:r>
                        <a:rPr lang="en-GB" sz="2400" dirty="0">
                          <a:solidFill>
                            <a:schemeClr val="tx1"/>
                          </a:solidFill>
                        </a:rPr>
                        <a:t>Theorist </a:t>
                      </a:r>
                    </a:p>
                  </a:txBody>
                  <a:tcPr>
                    <a:solidFill>
                      <a:schemeClr val="bg1"/>
                    </a:solidFill>
                  </a:tcPr>
                </a:tc>
                <a:tc>
                  <a:txBody>
                    <a:bodyPr/>
                    <a:lstStyle/>
                    <a:p>
                      <a:r>
                        <a:rPr lang="en-GB" sz="2400" dirty="0">
                          <a:solidFill>
                            <a:schemeClr val="tx1"/>
                          </a:solidFill>
                        </a:rPr>
                        <a:t>Key terms </a:t>
                      </a:r>
                    </a:p>
                  </a:txBody>
                  <a:tcPr>
                    <a:solidFill>
                      <a:schemeClr val="bg1"/>
                    </a:solidFill>
                  </a:tcPr>
                </a:tc>
                <a:extLst>
                  <a:ext uri="{0D108BD9-81ED-4DB2-BD59-A6C34878D82A}">
                    <a16:rowId xmlns:a16="http://schemas.microsoft.com/office/drawing/2014/main" val="281306815"/>
                  </a:ext>
                </a:extLst>
              </a:tr>
              <a:tr h="370840">
                <a:tc>
                  <a:txBody>
                    <a:bodyPr/>
                    <a:lstStyle/>
                    <a:p>
                      <a:r>
                        <a:rPr lang="en-GB" sz="2400" dirty="0">
                          <a:solidFill>
                            <a:schemeClr val="tx1"/>
                          </a:solidFill>
                        </a:rPr>
                        <a:t>Jean Piaget </a:t>
                      </a:r>
                    </a:p>
                  </a:txBody>
                  <a:tcPr>
                    <a:solidFill>
                      <a:schemeClr val="bg1"/>
                    </a:solidFill>
                  </a:tcPr>
                </a:tc>
                <a:tc>
                  <a:txBody>
                    <a:bodyPr/>
                    <a:lstStyle/>
                    <a:p>
                      <a:r>
                        <a:rPr lang="en-GB" sz="2400" dirty="0">
                          <a:solidFill>
                            <a:schemeClr val="tx1"/>
                          </a:solidFill>
                        </a:rPr>
                        <a:t>Stages of development </a:t>
                      </a:r>
                    </a:p>
                    <a:p>
                      <a:r>
                        <a:rPr lang="en-GB" sz="2400" dirty="0">
                          <a:solidFill>
                            <a:schemeClr val="tx1"/>
                          </a:solidFill>
                        </a:rPr>
                        <a:t>Schema</a:t>
                      </a:r>
                    </a:p>
                    <a:p>
                      <a:r>
                        <a:rPr lang="en-GB" sz="2400" dirty="0">
                          <a:solidFill>
                            <a:schemeClr val="tx1"/>
                          </a:solidFill>
                        </a:rPr>
                        <a:t>Active learning </a:t>
                      </a:r>
                    </a:p>
                  </a:txBody>
                  <a:tcPr>
                    <a:solidFill>
                      <a:schemeClr val="bg1"/>
                    </a:solidFill>
                  </a:tcPr>
                </a:tc>
                <a:extLst>
                  <a:ext uri="{0D108BD9-81ED-4DB2-BD59-A6C34878D82A}">
                    <a16:rowId xmlns:a16="http://schemas.microsoft.com/office/drawing/2014/main" val="3703210993"/>
                  </a:ext>
                </a:extLst>
              </a:tr>
              <a:tr h="370840">
                <a:tc>
                  <a:txBody>
                    <a:bodyPr/>
                    <a:lstStyle/>
                    <a:p>
                      <a:r>
                        <a:rPr lang="en-GB" sz="2400" dirty="0">
                          <a:solidFill>
                            <a:schemeClr val="tx1"/>
                          </a:solidFill>
                        </a:rPr>
                        <a:t>Jerome Bruner </a:t>
                      </a:r>
                    </a:p>
                  </a:txBody>
                  <a:tcPr>
                    <a:solidFill>
                      <a:schemeClr val="bg1"/>
                    </a:solidFill>
                  </a:tcPr>
                </a:tc>
                <a:tc>
                  <a:txBody>
                    <a:bodyPr/>
                    <a:lstStyle/>
                    <a:p>
                      <a:r>
                        <a:rPr lang="en-GB" sz="2400" dirty="0">
                          <a:solidFill>
                            <a:schemeClr val="tx1"/>
                          </a:solidFill>
                        </a:rPr>
                        <a:t>Spiral curriculum </a:t>
                      </a:r>
                    </a:p>
                    <a:p>
                      <a:r>
                        <a:rPr lang="en-GB" sz="2400" dirty="0">
                          <a:solidFill>
                            <a:schemeClr val="tx1"/>
                          </a:solidFill>
                        </a:rPr>
                        <a:t>Scaffolding </a:t>
                      </a:r>
                    </a:p>
                    <a:p>
                      <a:r>
                        <a:rPr lang="en-GB" sz="2400" dirty="0">
                          <a:solidFill>
                            <a:schemeClr val="tx1"/>
                          </a:solidFill>
                        </a:rPr>
                        <a:t>Discovery learning </a:t>
                      </a:r>
                    </a:p>
                  </a:txBody>
                  <a:tcPr>
                    <a:solidFill>
                      <a:schemeClr val="bg1"/>
                    </a:solidFill>
                  </a:tcPr>
                </a:tc>
                <a:extLst>
                  <a:ext uri="{0D108BD9-81ED-4DB2-BD59-A6C34878D82A}">
                    <a16:rowId xmlns:a16="http://schemas.microsoft.com/office/drawing/2014/main" val="1762165448"/>
                  </a:ext>
                </a:extLst>
              </a:tr>
            </a:tbl>
          </a:graphicData>
        </a:graphic>
      </p:graphicFrame>
    </p:spTree>
    <p:extLst>
      <p:ext uri="{BB962C8B-B14F-4D97-AF65-F5344CB8AC3E}">
        <p14:creationId xmlns:p14="http://schemas.microsoft.com/office/powerpoint/2010/main" val="229513961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69E8C-0954-4A3C-503B-381D5384F3C0}"/>
              </a:ext>
            </a:extLst>
          </p:cNvPr>
          <p:cNvSpPr>
            <a:spLocks noGrp="1"/>
          </p:cNvSpPr>
          <p:nvPr>
            <p:ph type="title"/>
          </p:nvPr>
        </p:nvSpPr>
        <p:spPr/>
        <p:txBody>
          <a:bodyPr>
            <a:normAutofit fontScale="90000"/>
          </a:bodyPr>
          <a:lstStyle/>
          <a:p>
            <a:r>
              <a:rPr lang="en-US" dirty="0">
                <a:cs typeface="Arial"/>
              </a:rPr>
              <a:t>Applying knowledge to a 6-mark question </a:t>
            </a:r>
            <a:endParaRPr lang="en-US" dirty="0"/>
          </a:p>
        </p:txBody>
      </p:sp>
      <p:sp>
        <p:nvSpPr>
          <p:cNvPr id="4" name="Footer Placeholder 3">
            <a:extLst>
              <a:ext uri="{FF2B5EF4-FFF2-40B4-BE49-F238E27FC236}">
                <a16:creationId xmlns:a16="http://schemas.microsoft.com/office/drawing/2014/main" id="{D27DAFCC-93F5-3077-861C-C5C84FC1BC02}"/>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5A0FB39C-ACB9-A0C5-00F2-96B70F5F20A7}"/>
              </a:ext>
            </a:extLst>
          </p:cNvPr>
          <p:cNvSpPr>
            <a:spLocks noGrp="1"/>
          </p:cNvSpPr>
          <p:nvPr>
            <p:ph type="sldNum" sz="quarter" idx="12"/>
          </p:nvPr>
        </p:nvSpPr>
        <p:spPr/>
        <p:txBody>
          <a:bodyPr/>
          <a:lstStyle/>
          <a:p>
            <a:fld id="{DA2C159E-F13C-4A85-9A41-E7669D3E0D70}" type="slidenum">
              <a:rPr lang="en-GB" smtClean="0"/>
              <a:pPr/>
              <a:t>66</a:t>
            </a:fld>
            <a:endParaRPr lang="en-GB"/>
          </a:p>
        </p:txBody>
      </p:sp>
      <p:sp>
        <p:nvSpPr>
          <p:cNvPr id="9" name="Text Placeholder 8">
            <a:extLst>
              <a:ext uri="{FF2B5EF4-FFF2-40B4-BE49-F238E27FC236}">
                <a16:creationId xmlns:a16="http://schemas.microsoft.com/office/drawing/2014/main" id="{DEA2BE2A-7D38-E533-D750-911A099E06AB}"/>
              </a:ext>
            </a:extLst>
          </p:cNvPr>
          <p:cNvSpPr>
            <a:spLocks noGrp="1"/>
          </p:cNvSpPr>
          <p:nvPr>
            <p:ph type="body" sz="quarter" idx="14"/>
          </p:nvPr>
        </p:nvSpPr>
        <p:spPr>
          <a:xfrm>
            <a:off x="251519" y="986400"/>
            <a:ext cx="8232523" cy="3459831"/>
          </a:xfrm>
        </p:spPr>
        <p:txBody>
          <a:bodyPr>
            <a:normAutofit fontScale="92500"/>
          </a:bodyPr>
          <a:lstStyle/>
          <a:p>
            <a:pPr marL="342900" indent="-342900">
              <a:buFont typeface="Arial" panose="020B0604020202020204" pitchFamily="34" charset="0"/>
              <a:buChar char="•"/>
            </a:pPr>
            <a:r>
              <a:rPr lang="en-GB" b="0" dirty="0"/>
              <a:t>Wha</a:t>
            </a:r>
            <a:r>
              <a:rPr lang="en-GB" sz="2400" b="0" dirty="0"/>
              <a:t>t is the command word? What does this mean?  </a:t>
            </a:r>
          </a:p>
          <a:p>
            <a:pPr marL="342900" indent="-342900">
              <a:buFont typeface="Arial" panose="020B0604020202020204" pitchFamily="34" charset="0"/>
              <a:buChar char="•"/>
            </a:pPr>
            <a:r>
              <a:rPr lang="en-GB" sz="2400" b="0" dirty="0"/>
              <a:t>How many ways/approaches/strategies do you need to provide?</a:t>
            </a:r>
          </a:p>
          <a:p>
            <a:pPr marL="342900" indent="-342900">
              <a:buFont typeface="Arial" panose="020B0604020202020204" pitchFamily="34" charset="0"/>
              <a:buChar char="•"/>
            </a:pPr>
            <a:r>
              <a:rPr lang="en-GB" sz="2400" b="0" dirty="0"/>
              <a:t>What theory/concept do you need to show an understanding of?</a:t>
            </a:r>
          </a:p>
          <a:p>
            <a:pPr marL="342900" indent="-342900">
              <a:buFont typeface="Arial" panose="020B0604020202020204" pitchFamily="34" charset="0"/>
              <a:buChar char="•"/>
            </a:pPr>
            <a:r>
              <a:rPr lang="en-GB" sz="2400" b="0" dirty="0"/>
              <a:t>Does the question want you to contextualise </a:t>
            </a:r>
            <a:r>
              <a:rPr lang="en-GB" b="0" dirty="0"/>
              <a:t>your response?</a:t>
            </a:r>
            <a:endParaRPr lang="en-GB" sz="2400" b="0" dirty="0"/>
          </a:p>
          <a:p>
            <a:endParaRPr lang="en-GB" sz="2400" b="0" dirty="0"/>
          </a:p>
          <a:p>
            <a:r>
              <a:rPr lang="en-GB" sz="2400" b="1" dirty="0">
                <a:cs typeface="Arial"/>
              </a:rPr>
              <a:t>Question: Explain three ways you can apply Piaget’s theory to support children’s learning and development (6 marks)</a:t>
            </a:r>
            <a:endParaRPr lang="en-GB" sz="2400" b="1" dirty="0"/>
          </a:p>
          <a:p>
            <a:endParaRPr lang="en-GB" dirty="0"/>
          </a:p>
        </p:txBody>
      </p:sp>
    </p:spTree>
    <p:extLst>
      <p:ext uri="{BB962C8B-B14F-4D97-AF65-F5344CB8AC3E}">
        <p14:creationId xmlns:p14="http://schemas.microsoft.com/office/powerpoint/2010/main" val="153123442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1E3BC-8F07-CE4B-BB1A-09F9F53062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4543F9-2215-42C7-2C43-1E6CB210515C}"/>
              </a:ext>
            </a:extLst>
          </p:cNvPr>
          <p:cNvSpPr>
            <a:spLocks noGrp="1"/>
          </p:cNvSpPr>
          <p:nvPr>
            <p:ph type="title"/>
          </p:nvPr>
        </p:nvSpPr>
        <p:spPr/>
        <p:txBody>
          <a:bodyPr>
            <a:normAutofit/>
          </a:bodyPr>
          <a:lstStyle/>
          <a:p>
            <a:r>
              <a:rPr lang="en-US" dirty="0">
                <a:cs typeface="Arial"/>
              </a:rPr>
              <a:t>Definition of ‘explain’</a:t>
            </a:r>
            <a:endParaRPr lang="en-US" dirty="0"/>
          </a:p>
        </p:txBody>
      </p:sp>
      <p:sp>
        <p:nvSpPr>
          <p:cNvPr id="4" name="Footer Placeholder 3">
            <a:extLst>
              <a:ext uri="{FF2B5EF4-FFF2-40B4-BE49-F238E27FC236}">
                <a16:creationId xmlns:a16="http://schemas.microsoft.com/office/drawing/2014/main" id="{5F721CAE-9FF9-67B3-F399-F4D463235557}"/>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54DC6E70-2F44-0F90-1B84-E9B913A73AD4}"/>
              </a:ext>
            </a:extLst>
          </p:cNvPr>
          <p:cNvSpPr>
            <a:spLocks noGrp="1"/>
          </p:cNvSpPr>
          <p:nvPr>
            <p:ph type="sldNum" sz="quarter" idx="12"/>
          </p:nvPr>
        </p:nvSpPr>
        <p:spPr/>
        <p:txBody>
          <a:bodyPr/>
          <a:lstStyle/>
          <a:p>
            <a:fld id="{DA2C159E-F13C-4A85-9A41-E7669D3E0D70}" type="slidenum">
              <a:rPr lang="en-GB" smtClean="0"/>
              <a:pPr/>
              <a:t>67</a:t>
            </a:fld>
            <a:endParaRPr lang="en-GB" dirty="0"/>
          </a:p>
        </p:txBody>
      </p:sp>
      <p:sp>
        <p:nvSpPr>
          <p:cNvPr id="8" name="Text Placeholder 7">
            <a:extLst>
              <a:ext uri="{FF2B5EF4-FFF2-40B4-BE49-F238E27FC236}">
                <a16:creationId xmlns:a16="http://schemas.microsoft.com/office/drawing/2014/main" id="{F1F5D00D-6A4C-C72F-1AD9-EA7563FB163A}"/>
              </a:ext>
            </a:extLst>
          </p:cNvPr>
          <p:cNvSpPr>
            <a:spLocks noGrp="1"/>
          </p:cNvSpPr>
          <p:nvPr>
            <p:ph type="body" sz="quarter" idx="14"/>
          </p:nvPr>
        </p:nvSpPr>
        <p:spPr>
          <a:xfrm>
            <a:off x="395850" y="1128378"/>
            <a:ext cx="7200900" cy="3459831"/>
          </a:xfrm>
        </p:spPr>
        <p:txBody>
          <a:bodyPr>
            <a:normAutofit fontScale="92500" lnSpcReduction="10000"/>
          </a:bodyPr>
          <a:lstStyle/>
          <a:p>
            <a:r>
              <a:rPr lang="en-GB" b="0" dirty="0"/>
              <a:t>According to NCFE (2021, p.1), </a:t>
            </a:r>
          </a:p>
          <a:p>
            <a:endParaRPr lang="en-GB" b="0" dirty="0"/>
          </a:p>
          <a:p>
            <a:r>
              <a:rPr lang="en-GB" b="0" dirty="0"/>
              <a:t>“Explain: Set out purposes or reasons or make something clear in relation to a particular situation. An explanation requires understanding to be demonstrated.”</a:t>
            </a:r>
          </a:p>
          <a:p>
            <a:endParaRPr lang="en-GB" dirty="0"/>
          </a:p>
          <a:p>
            <a:r>
              <a:rPr lang="en-GB" b="1" dirty="0"/>
              <a:t>Question: Explain three ways you can apply Piaget’s theory to support children’s learning and development (6 marks).</a:t>
            </a:r>
          </a:p>
          <a:p>
            <a:endParaRPr lang="en-GB" dirty="0">
              <a:highlight>
                <a:srgbClr val="FFFF00"/>
              </a:highlight>
            </a:endParaRPr>
          </a:p>
          <a:p>
            <a:r>
              <a:rPr lang="en-GB" sz="1050" dirty="0">
                <a:hlinkClick r:id="rId2"/>
              </a:rPr>
              <a:t>t-level-support-materials_command_verbs_v10.pdf</a:t>
            </a:r>
            <a:r>
              <a:rPr lang="en-GB" sz="1050" dirty="0"/>
              <a:t> </a:t>
            </a:r>
            <a:r>
              <a:rPr lang="en-GB" sz="1050" b="0" dirty="0"/>
              <a:t>accessed 19 May 2025</a:t>
            </a:r>
          </a:p>
          <a:p>
            <a:endParaRPr lang="en-GB" dirty="0"/>
          </a:p>
        </p:txBody>
      </p:sp>
    </p:spTree>
    <p:extLst>
      <p:ext uri="{BB962C8B-B14F-4D97-AF65-F5344CB8AC3E}">
        <p14:creationId xmlns:p14="http://schemas.microsoft.com/office/powerpoint/2010/main" val="42699520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836F9-3E80-C366-7A6B-45B1CFE4E9B6}"/>
              </a:ext>
            </a:extLst>
          </p:cNvPr>
          <p:cNvSpPr>
            <a:spLocks noGrp="1"/>
          </p:cNvSpPr>
          <p:nvPr>
            <p:ph type="title"/>
          </p:nvPr>
        </p:nvSpPr>
        <p:spPr/>
        <p:txBody>
          <a:bodyPr/>
          <a:lstStyle/>
          <a:p>
            <a:r>
              <a:rPr lang="en-GB" dirty="0"/>
              <a:t>How to answer the question </a:t>
            </a:r>
          </a:p>
        </p:txBody>
      </p:sp>
      <p:sp>
        <p:nvSpPr>
          <p:cNvPr id="3" name="Text Placeholder 2">
            <a:extLst>
              <a:ext uri="{FF2B5EF4-FFF2-40B4-BE49-F238E27FC236}">
                <a16:creationId xmlns:a16="http://schemas.microsoft.com/office/drawing/2014/main" id="{D82C9D57-B7F7-8E0D-F420-3A3263A073BF}"/>
              </a:ext>
            </a:extLst>
          </p:cNvPr>
          <p:cNvSpPr>
            <a:spLocks noGrp="1"/>
          </p:cNvSpPr>
          <p:nvPr>
            <p:ph type="body" sz="quarter" idx="14"/>
          </p:nvPr>
        </p:nvSpPr>
        <p:spPr>
          <a:xfrm>
            <a:off x="251520" y="986400"/>
            <a:ext cx="7686376" cy="3459831"/>
          </a:xfrm>
        </p:spPr>
        <p:txBody>
          <a:bodyPr>
            <a:normAutofit/>
          </a:bodyPr>
          <a:lstStyle/>
          <a:p>
            <a:pPr marL="457200" indent="-457200">
              <a:buFont typeface="Arial" panose="020B0604020202020204" pitchFamily="34" charset="0"/>
              <a:buChar char="•"/>
            </a:pPr>
            <a:r>
              <a:rPr lang="en-GB" b="0" dirty="0"/>
              <a:t>You will need to provide </a:t>
            </a:r>
            <a:r>
              <a:rPr lang="en-GB" dirty="0"/>
              <a:t>three ways </a:t>
            </a:r>
            <a:r>
              <a:rPr lang="en-GB" b="0" dirty="0"/>
              <a:t>you can apply Piaget’s theory. </a:t>
            </a:r>
          </a:p>
          <a:p>
            <a:pPr marL="457200" indent="-457200">
              <a:buFont typeface="Arial" panose="020B0604020202020204" pitchFamily="34" charset="0"/>
              <a:buChar char="•"/>
            </a:pPr>
            <a:r>
              <a:rPr lang="en-GB" b="0" dirty="0"/>
              <a:t>You will need to </a:t>
            </a:r>
            <a:r>
              <a:rPr lang="en-GB" dirty="0"/>
              <a:t>demonstrate an understanding of the theory</a:t>
            </a:r>
            <a:r>
              <a:rPr lang="en-GB" b="0" dirty="0"/>
              <a:t>.</a:t>
            </a:r>
          </a:p>
          <a:p>
            <a:pPr marL="457200" indent="-457200">
              <a:buFont typeface="Arial" panose="020B0604020202020204" pitchFamily="34" charset="0"/>
              <a:buChar char="•"/>
            </a:pPr>
            <a:r>
              <a:rPr lang="en-GB" b="0" dirty="0"/>
              <a:t>Take each concept you have researched, such as schema, and </a:t>
            </a:r>
            <a:r>
              <a:rPr lang="en-GB" dirty="0"/>
              <a:t>define it</a:t>
            </a:r>
            <a:r>
              <a:rPr lang="en-GB" b="0" dirty="0"/>
              <a:t>;</a:t>
            </a:r>
            <a:r>
              <a:rPr lang="en-GB" dirty="0"/>
              <a:t> </a:t>
            </a:r>
            <a:r>
              <a:rPr lang="en-GB" b="0" dirty="0"/>
              <a:t>then </a:t>
            </a:r>
            <a:r>
              <a:rPr lang="en-GB" dirty="0"/>
              <a:t>give an example </a:t>
            </a:r>
            <a:r>
              <a:rPr lang="en-GB" b="0" dirty="0"/>
              <a:t>of how the concept is used to </a:t>
            </a:r>
            <a:r>
              <a:rPr lang="en-GB" dirty="0"/>
              <a:t>support children with their learning and development</a:t>
            </a:r>
            <a:r>
              <a:rPr lang="en-GB" b="0" dirty="0"/>
              <a:t>.</a:t>
            </a:r>
            <a:r>
              <a:rPr lang="en-GB" dirty="0"/>
              <a:t> </a:t>
            </a:r>
          </a:p>
        </p:txBody>
      </p:sp>
      <p:sp>
        <p:nvSpPr>
          <p:cNvPr id="4" name="Footer Placeholder 3">
            <a:extLst>
              <a:ext uri="{FF2B5EF4-FFF2-40B4-BE49-F238E27FC236}">
                <a16:creationId xmlns:a16="http://schemas.microsoft.com/office/drawing/2014/main" id="{417AFDB1-C517-B677-DE11-9FC500D31568}"/>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2C13C237-B917-0FE1-3623-6618BCD559EC}"/>
              </a:ext>
            </a:extLst>
          </p:cNvPr>
          <p:cNvSpPr>
            <a:spLocks noGrp="1"/>
          </p:cNvSpPr>
          <p:nvPr>
            <p:ph type="sldNum" sz="quarter" idx="12"/>
          </p:nvPr>
        </p:nvSpPr>
        <p:spPr/>
        <p:txBody>
          <a:bodyPr/>
          <a:lstStyle/>
          <a:p>
            <a:fld id="{DA2C159E-F13C-4A85-9A41-E7669D3E0D70}" type="slidenum">
              <a:rPr lang="en-GB" smtClean="0"/>
              <a:pPr/>
              <a:t>68</a:t>
            </a:fld>
            <a:endParaRPr lang="en-GB"/>
          </a:p>
        </p:txBody>
      </p:sp>
    </p:spTree>
    <p:extLst>
      <p:ext uri="{BB962C8B-B14F-4D97-AF65-F5344CB8AC3E}">
        <p14:creationId xmlns:p14="http://schemas.microsoft.com/office/powerpoint/2010/main" val="302034287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387F5-C471-5FB3-0A08-F2435FE4F462}"/>
              </a:ext>
            </a:extLst>
          </p:cNvPr>
          <p:cNvSpPr>
            <a:spLocks noGrp="1"/>
          </p:cNvSpPr>
          <p:nvPr>
            <p:ph type="title"/>
          </p:nvPr>
        </p:nvSpPr>
        <p:spPr/>
        <p:txBody>
          <a:bodyPr/>
          <a:lstStyle/>
          <a:p>
            <a:r>
              <a:rPr lang="en-GB" dirty="0"/>
              <a:t>Example </a:t>
            </a:r>
          </a:p>
        </p:txBody>
      </p:sp>
      <p:sp>
        <p:nvSpPr>
          <p:cNvPr id="3" name="Text Placeholder 2">
            <a:extLst>
              <a:ext uri="{FF2B5EF4-FFF2-40B4-BE49-F238E27FC236}">
                <a16:creationId xmlns:a16="http://schemas.microsoft.com/office/drawing/2014/main" id="{C116407D-8DD0-4EA1-D595-EDCF48D41B36}"/>
              </a:ext>
            </a:extLst>
          </p:cNvPr>
          <p:cNvSpPr>
            <a:spLocks noGrp="1"/>
          </p:cNvSpPr>
          <p:nvPr>
            <p:ph type="body" sz="quarter" idx="14"/>
          </p:nvPr>
        </p:nvSpPr>
        <p:spPr>
          <a:xfrm>
            <a:off x="232950" y="975080"/>
            <a:ext cx="8437563" cy="3987621"/>
          </a:xfrm>
        </p:spPr>
        <p:txBody>
          <a:bodyPr>
            <a:noAutofit/>
          </a:bodyPr>
          <a:lstStyle/>
          <a:p>
            <a:r>
              <a:rPr lang="en-GB" b="0" dirty="0"/>
              <a:t>Schemas can be defined as mental representations of knowledge we use to help us understand and interpret information. We build our schemas based on our previous knowledge and experiences. We can use our understanding of schemas to support children’s learning and development by taking time to understand what children already know and build upon this. For example, you might identify a child’s existing schema about animals and the animals they know before you add more animals to their schema. </a:t>
            </a:r>
          </a:p>
        </p:txBody>
      </p:sp>
      <p:sp>
        <p:nvSpPr>
          <p:cNvPr id="4" name="Footer Placeholder 3">
            <a:extLst>
              <a:ext uri="{FF2B5EF4-FFF2-40B4-BE49-F238E27FC236}">
                <a16:creationId xmlns:a16="http://schemas.microsoft.com/office/drawing/2014/main" id="{436269D3-EF8D-A66D-FE11-1275B67305D5}"/>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F0CA3B73-E4C0-6F1B-E12B-4B8306C1833A}"/>
              </a:ext>
            </a:extLst>
          </p:cNvPr>
          <p:cNvSpPr>
            <a:spLocks noGrp="1"/>
          </p:cNvSpPr>
          <p:nvPr>
            <p:ph type="sldNum" sz="quarter" idx="12"/>
          </p:nvPr>
        </p:nvSpPr>
        <p:spPr/>
        <p:txBody>
          <a:bodyPr/>
          <a:lstStyle/>
          <a:p>
            <a:fld id="{DA2C159E-F13C-4A85-9A41-E7669D3E0D70}" type="slidenum">
              <a:rPr lang="en-GB" smtClean="0"/>
              <a:pPr/>
              <a:t>69</a:t>
            </a:fld>
            <a:endParaRPr lang="en-GB"/>
          </a:p>
        </p:txBody>
      </p:sp>
    </p:spTree>
    <p:extLst>
      <p:ext uri="{BB962C8B-B14F-4D97-AF65-F5344CB8AC3E}">
        <p14:creationId xmlns:p14="http://schemas.microsoft.com/office/powerpoint/2010/main" val="2878428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43B95-1D75-3526-AE60-1A4CC345CCB2}"/>
            </a:ext>
          </a:extLst>
        </p:cNvPr>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E0C10252-8F86-C778-164E-35D782A4E660}"/>
              </a:ext>
              <a:ext uri="{C183D7F6-B498-43B3-948B-1728B52AA6E4}">
                <adec:decorative xmlns:adec="http://schemas.microsoft.com/office/drawing/2017/decorative" val="0"/>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7</a:t>
            </a:fld>
            <a:endParaRPr lang="en-GB" noProof="0" dirty="0"/>
          </a:p>
        </p:txBody>
      </p:sp>
      <p:sp>
        <p:nvSpPr>
          <p:cNvPr id="12" name="Title 11">
            <a:extLst>
              <a:ext uri="{FF2B5EF4-FFF2-40B4-BE49-F238E27FC236}">
                <a16:creationId xmlns:a16="http://schemas.microsoft.com/office/drawing/2014/main" id="{A96C359D-E890-A7C3-5451-D5E91804B72E}"/>
              </a:ext>
            </a:extLst>
          </p:cNvPr>
          <p:cNvSpPr>
            <a:spLocks noGrp="1"/>
          </p:cNvSpPr>
          <p:nvPr>
            <p:ph type="title"/>
          </p:nvPr>
        </p:nvSpPr>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nSpc>
                <a:spcPct val="100000"/>
              </a:lnSpc>
            </a:pPr>
            <a:r>
              <a:rPr lang="en-GB" sz="3600" noProof="0" dirty="0"/>
              <a:t>Behaviourists</a:t>
            </a:r>
          </a:p>
        </p:txBody>
      </p:sp>
      <p:sp>
        <p:nvSpPr>
          <p:cNvPr id="5" name="Text Placeholder 4">
            <a:extLst>
              <a:ext uri="{FF2B5EF4-FFF2-40B4-BE49-F238E27FC236}">
                <a16:creationId xmlns:a16="http://schemas.microsoft.com/office/drawing/2014/main" id="{E6E91C29-A399-C3DD-C2DF-B22442EBA988}"/>
              </a:ext>
            </a:extLst>
          </p:cNvPr>
          <p:cNvSpPr>
            <a:spLocks noGrp="1"/>
          </p:cNvSpPr>
          <p:nvPr>
            <p:ph type="body" sz="quarter" idx="12"/>
          </p:nvPr>
        </p:nvSpPr>
        <p:spPr/>
        <p:txBody>
          <a:bodyPr vert="horz" lIns="0" tIns="0" rIns="0" bIns="0"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GB" b="1" noProof="0" dirty="0">
              <a:solidFill>
                <a:srgbClr val="000000"/>
              </a:solidFill>
              <a:cs typeface="Arial"/>
            </a:endParaRPr>
          </a:p>
          <a:p>
            <a:pPr>
              <a:lnSpc>
                <a:spcPct val="100000"/>
              </a:lnSpc>
            </a:pPr>
            <a:endParaRPr lang="en-GB" noProof="0" dirty="0">
              <a:solidFill>
                <a:srgbClr val="000000"/>
              </a:solidFill>
            </a:endParaRPr>
          </a:p>
          <a:p>
            <a:pPr marL="342900" indent="-342900">
              <a:buChar char="•"/>
            </a:pPr>
            <a:r>
              <a:rPr lang="en-GB" noProof="0" dirty="0">
                <a:solidFill>
                  <a:srgbClr val="000000"/>
                </a:solidFill>
                <a:cs typeface="Arial"/>
              </a:rPr>
              <a:t>B F Skinner: ‘operant conditioning’</a:t>
            </a:r>
          </a:p>
          <a:p>
            <a:pPr marL="342900" indent="-342900">
              <a:buChar char="•"/>
            </a:pPr>
            <a:r>
              <a:rPr lang="en-GB" noProof="0" dirty="0">
                <a:solidFill>
                  <a:srgbClr val="000000"/>
                </a:solidFill>
                <a:cs typeface="Arial"/>
              </a:rPr>
              <a:t>Edward Thorndike</a:t>
            </a:r>
          </a:p>
          <a:p>
            <a:pPr marL="342900" indent="-342900">
              <a:buChar char="•"/>
            </a:pPr>
            <a:r>
              <a:rPr lang="en-GB" noProof="0" dirty="0">
                <a:solidFill>
                  <a:srgbClr val="000000"/>
                </a:solidFill>
                <a:cs typeface="Arial"/>
              </a:rPr>
              <a:t>John B Watson</a:t>
            </a:r>
          </a:p>
          <a:p>
            <a:pPr marL="342900" indent="-342900">
              <a:buChar char="•"/>
            </a:pPr>
            <a:r>
              <a:rPr lang="en-GB" noProof="0" dirty="0">
                <a:solidFill>
                  <a:srgbClr val="000000"/>
                </a:solidFill>
                <a:cs typeface="Arial"/>
              </a:rPr>
              <a:t>Ivan Pavlov</a:t>
            </a:r>
            <a:r>
              <a:rPr lang="en-GB" dirty="0">
                <a:solidFill>
                  <a:srgbClr val="000000"/>
                </a:solidFill>
                <a:cs typeface="Arial"/>
              </a:rPr>
              <a:t>:</a:t>
            </a:r>
            <a:r>
              <a:rPr lang="en-GB" noProof="0" dirty="0">
                <a:solidFill>
                  <a:srgbClr val="000000"/>
                </a:solidFill>
                <a:cs typeface="Arial"/>
              </a:rPr>
              <a:t> ’classical conditioning’.</a:t>
            </a:r>
          </a:p>
          <a:p>
            <a:endParaRPr lang="en-GB" noProof="0" dirty="0">
              <a:solidFill>
                <a:srgbClr val="000000"/>
              </a:solidFill>
            </a:endParaRPr>
          </a:p>
          <a:p>
            <a:pPr>
              <a:lnSpc>
                <a:spcPct val="100000"/>
              </a:lnSpc>
            </a:pPr>
            <a:r>
              <a:rPr lang="en-GB" noProof="0" dirty="0">
                <a:solidFill>
                  <a:srgbClr val="E51C41"/>
                </a:solidFill>
              </a:rPr>
              <a:t> </a:t>
            </a:r>
            <a:br>
              <a:rPr lang="en-GB" noProof="0" dirty="0"/>
            </a:br>
            <a:endParaRPr lang="en-GB" noProof="0" dirty="0"/>
          </a:p>
        </p:txBody>
      </p:sp>
      <p:sp>
        <p:nvSpPr>
          <p:cNvPr id="6" name="Footer Placeholder 2">
            <a:extLst>
              <a:ext uri="{FF2B5EF4-FFF2-40B4-BE49-F238E27FC236}">
                <a16:creationId xmlns:a16="http://schemas.microsoft.com/office/drawing/2014/main" id="{7D270E1B-4CAE-F12D-E952-5DB401AC7EC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40822150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8F873-20C6-49C2-0790-0A871BE46F5A}"/>
              </a:ext>
            </a:extLst>
          </p:cNvPr>
          <p:cNvSpPr>
            <a:spLocks noGrp="1"/>
          </p:cNvSpPr>
          <p:nvPr>
            <p:ph type="title"/>
          </p:nvPr>
        </p:nvSpPr>
        <p:spPr/>
        <p:txBody>
          <a:bodyPr>
            <a:noAutofit/>
          </a:bodyPr>
          <a:lstStyle/>
          <a:p>
            <a:r>
              <a:rPr lang="en-GB" dirty="0"/>
              <a:t>Complete the 6-mark question support sheet</a:t>
            </a:r>
          </a:p>
        </p:txBody>
      </p:sp>
      <p:sp>
        <p:nvSpPr>
          <p:cNvPr id="3" name="Text Placeholder 2">
            <a:extLst>
              <a:ext uri="{FF2B5EF4-FFF2-40B4-BE49-F238E27FC236}">
                <a16:creationId xmlns:a16="http://schemas.microsoft.com/office/drawing/2014/main" id="{68397E4B-F84A-4786-6C08-6C5143590B9C}"/>
              </a:ext>
            </a:extLst>
          </p:cNvPr>
          <p:cNvSpPr>
            <a:spLocks noGrp="1"/>
          </p:cNvSpPr>
          <p:nvPr>
            <p:ph type="body" sz="quarter" idx="14"/>
          </p:nvPr>
        </p:nvSpPr>
        <p:spPr>
          <a:xfrm>
            <a:off x="369761" y="1820368"/>
            <a:ext cx="7200900" cy="2212554"/>
          </a:xfrm>
        </p:spPr>
        <p:txBody>
          <a:bodyPr/>
          <a:lstStyle/>
          <a:p>
            <a:r>
              <a:rPr lang="en-GB" b="0" dirty="0"/>
              <a:t>Explain three ways Piaget’s theory can be used to support children’s learning and development.</a:t>
            </a:r>
          </a:p>
        </p:txBody>
      </p:sp>
      <p:sp>
        <p:nvSpPr>
          <p:cNvPr id="4" name="Footer Placeholder 3">
            <a:extLst>
              <a:ext uri="{FF2B5EF4-FFF2-40B4-BE49-F238E27FC236}">
                <a16:creationId xmlns:a16="http://schemas.microsoft.com/office/drawing/2014/main" id="{61F81EE3-88AB-0C16-CE3F-7B64376062E0}"/>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2ED38623-1D07-74DE-60EE-79CA2F3277A9}"/>
              </a:ext>
            </a:extLst>
          </p:cNvPr>
          <p:cNvSpPr>
            <a:spLocks noGrp="1"/>
          </p:cNvSpPr>
          <p:nvPr>
            <p:ph type="sldNum" sz="quarter" idx="12"/>
          </p:nvPr>
        </p:nvSpPr>
        <p:spPr/>
        <p:txBody>
          <a:bodyPr/>
          <a:lstStyle/>
          <a:p>
            <a:fld id="{DA2C159E-F13C-4A85-9A41-E7669D3E0D70}" type="slidenum">
              <a:rPr lang="en-GB" smtClean="0"/>
              <a:pPr/>
              <a:t>70</a:t>
            </a:fld>
            <a:endParaRPr lang="en-GB"/>
          </a:p>
        </p:txBody>
      </p:sp>
    </p:spTree>
    <p:extLst>
      <p:ext uri="{BB962C8B-B14F-4D97-AF65-F5344CB8AC3E}">
        <p14:creationId xmlns:p14="http://schemas.microsoft.com/office/powerpoint/2010/main" val="140562613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E5211-F760-6D0E-666E-D2E3C4FA0308}"/>
              </a:ext>
            </a:extLst>
          </p:cNvPr>
          <p:cNvSpPr>
            <a:spLocks noGrp="1"/>
          </p:cNvSpPr>
          <p:nvPr>
            <p:ph type="title"/>
          </p:nvPr>
        </p:nvSpPr>
        <p:spPr/>
        <p:txBody>
          <a:bodyPr/>
          <a:lstStyle/>
          <a:p>
            <a:r>
              <a:rPr lang="en-US" dirty="0">
                <a:cs typeface="Arial"/>
              </a:rPr>
              <a:t>Self-assessment </a:t>
            </a:r>
          </a:p>
        </p:txBody>
      </p:sp>
      <p:sp>
        <p:nvSpPr>
          <p:cNvPr id="3" name="Text Placeholder 2">
            <a:extLst>
              <a:ext uri="{FF2B5EF4-FFF2-40B4-BE49-F238E27FC236}">
                <a16:creationId xmlns:a16="http://schemas.microsoft.com/office/drawing/2014/main" id="{3269A612-46B9-BE98-DC07-269043F3FDFE}"/>
              </a:ext>
            </a:extLst>
          </p:cNvPr>
          <p:cNvSpPr>
            <a:spLocks noGrp="1"/>
          </p:cNvSpPr>
          <p:nvPr>
            <p:ph type="body" sz="quarter" idx="14"/>
          </p:nvPr>
        </p:nvSpPr>
        <p:spPr>
          <a:xfrm>
            <a:off x="251520" y="986400"/>
            <a:ext cx="8142972" cy="3459831"/>
          </a:xfrm>
        </p:spPr>
        <p:txBody>
          <a:bodyPr vert="horz" lIns="0" tIns="0" rIns="0" bIns="0" rtlCol="0" anchor="t">
            <a:noAutofit/>
          </a:bodyPr>
          <a:lstStyle/>
          <a:p>
            <a:r>
              <a:rPr lang="en-US" b="0" dirty="0"/>
              <a:t>Complete self-assessment task answering the following questions: </a:t>
            </a:r>
          </a:p>
          <a:p>
            <a:pPr marL="342900" indent="-342900">
              <a:buFont typeface="Arial" panose="020B0604020202020204" pitchFamily="34" charset="0"/>
              <a:buChar char="•"/>
            </a:pPr>
            <a:r>
              <a:rPr lang="en-US" b="0" dirty="0"/>
              <a:t>Have I included three concepts of Piaget’s theory? </a:t>
            </a:r>
          </a:p>
          <a:p>
            <a:pPr marL="342900" indent="-342900">
              <a:buFont typeface="Arial" panose="020B0604020202020204" pitchFamily="34" charset="0"/>
              <a:buChar char="•"/>
            </a:pPr>
            <a:r>
              <a:rPr lang="en-US" b="0" dirty="0"/>
              <a:t>Have I given an example of how I could apply each concept? </a:t>
            </a:r>
          </a:p>
          <a:p>
            <a:pPr marL="342900" indent="-342900">
              <a:buFont typeface="Arial" panose="020B0604020202020204" pitchFamily="34" charset="0"/>
              <a:buChar char="•"/>
            </a:pPr>
            <a:r>
              <a:rPr lang="en-US" b="0" dirty="0"/>
              <a:t>Have I included how this could support children’s learning and development?</a:t>
            </a:r>
          </a:p>
          <a:p>
            <a:pPr marL="342900" indent="-342900">
              <a:lnSpc>
                <a:spcPct val="110000"/>
              </a:lnSpc>
              <a:buFont typeface="Arial" panose="020B0604020202020204" pitchFamily="34" charset="0"/>
              <a:buChar char="•"/>
            </a:pPr>
            <a:r>
              <a:rPr lang="en-US" b="0" dirty="0"/>
              <a:t>Have I written in sentences and checked my spelling, punctuation and grammar? </a:t>
            </a:r>
          </a:p>
        </p:txBody>
      </p:sp>
      <p:sp>
        <p:nvSpPr>
          <p:cNvPr id="4" name="Footer Placeholder 3">
            <a:extLst>
              <a:ext uri="{FF2B5EF4-FFF2-40B4-BE49-F238E27FC236}">
                <a16:creationId xmlns:a16="http://schemas.microsoft.com/office/drawing/2014/main" id="{B6E164CE-4D26-09C8-F9EA-25133FCB299E}"/>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A2332939-0F96-9531-1762-A99C32F610B7}"/>
              </a:ext>
            </a:extLst>
          </p:cNvPr>
          <p:cNvSpPr>
            <a:spLocks noGrp="1"/>
          </p:cNvSpPr>
          <p:nvPr>
            <p:ph type="sldNum" sz="quarter" idx="12"/>
          </p:nvPr>
        </p:nvSpPr>
        <p:spPr/>
        <p:txBody>
          <a:bodyPr/>
          <a:lstStyle/>
          <a:p>
            <a:fld id="{DA2C159E-F13C-4A85-9A41-E7669D3E0D70}" type="slidenum">
              <a:rPr lang="en-GB" smtClean="0"/>
              <a:pPr/>
              <a:t>71</a:t>
            </a:fld>
            <a:endParaRPr lang="en-GB"/>
          </a:p>
        </p:txBody>
      </p:sp>
    </p:spTree>
    <p:extLst>
      <p:ext uri="{BB962C8B-B14F-4D97-AF65-F5344CB8AC3E}">
        <p14:creationId xmlns:p14="http://schemas.microsoft.com/office/powerpoint/2010/main" val="97488146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lnSpcReduction="10000"/>
          </a:bodyPr>
          <a:lstStyle/>
          <a:p>
            <a:r>
              <a:rPr lang="en-US" noProof="0" dirty="0"/>
              <a:t>Constructivism:</a:t>
            </a:r>
          </a:p>
          <a:p>
            <a:r>
              <a:rPr lang="en-US" noProof="0" dirty="0"/>
              <a:t>Applying the approach to a context </a:t>
            </a:r>
          </a:p>
        </p:txBody>
      </p:sp>
    </p:spTree>
    <p:extLst>
      <p:ext uri="{BB962C8B-B14F-4D97-AF65-F5344CB8AC3E}">
        <p14:creationId xmlns:p14="http://schemas.microsoft.com/office/powerpoint/2010/main" val="148832111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sz="3600" noProof="0" dirty="0"/>
              <a:t>Recap </a:t>
            </a:r>
          </a:p>
        </p:txBody>
      </p:sp>
      <p:sp>
        <p:nvSpPr>
          <p:cNvPr id="5" name="Text Placeholder 4"/>
          <p:cNvSpPr>
            <a:spLocks noGrp="1"/>
          </p:cNvSpPr>
          <p:nvPr>
            <p:ph type="body" sz="quarter" idx="12"/>
          </p:nvPr>
        </p:nvSpPr>
        <p:spPr>
          <a:xfrm>
            <a:off x="288751" y="1625737"/>
            <a:ext cx="7667625" cy="3601574"/>
          </a:xfrm>
        </p:spPr>
        <p:txBody>
          <a:bodyPr/>
          <a:lstStyle/>
          <a:p>
            <a:pPr>
              <a:lnSpc>
                <a:spcPct val="100000"/>
              </a:lnSpc>
            </a:pPr>
            <a:r>
              <a:rPr lang="en-GB" dirty="0"/>
              <a:t>Inform your partner about one thing that you need to consider when answering a 6-mark question. </a:t>
            </a:r>
          </a:p>
          <a:p>
            <a:pPr>
              <a:lnSpc>
                <a:spcPct val="100000"/>
              </a:lnSpc>
            </a:pPr>
            <a:endParaRPr lang="en-GB" dirty="0"/>
          </a:p>
          <a:p>
            <a:pPr>
              <a:lnSpc>
                <a:spcPct val="100000"/>
              </a:lnSpc>
            </a:pPr>
            <a:endParaRPr lang="en-GB" dirty="0"/>
          </a:p>
          <a:p>
            <a:pPr>
              <a:lnSpc>
                <a:spcPct val="100000"/>
              </a:lnSpc>
            </a:pPr>
            <a:endParaRPr lang="en-GB" sz="2400" noProof="0" dirty="0"/>
          </a:p>
          <a:p>
            <a:pPr>
              <a:lnSpc>
                <a:spcPct val="100000"/>
              </a:lnSpc>
            </a:pPr>
            <a:br>
              <a:rPr lang="en-GB" noProof="0" dirty="0">
                <a:solidFill>
                  <a:schemeClr val="accent1"/>
                </a:solidFill>
              </a:rPr>
            </a:br>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73</a:t>
            </a:fld>
            <a:endParaRPr lang="en-GB" noProof="0" dirty="0"/>
          </a:p>
        </p:txBody>
      </p:sp>
    </p:spTree>
    <p:extLst>
      <p:ext uri="{BB962C8B-B14F-4D97-AF65-F5344CB8AC3E}">
        <p14:creationId xmlns:p14="http://schemas.microsoft.com/office/powerpoint/2010/main" val="35361626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7261E-7EC9-513E-F71C-4F0ECBA528B6}"/>
              </a:ext>
            </a:extLst>
          </p:cNvPr>
          <p:cNvSpPr>
            <a:spLocks noGrp="1"/>
          </p:cNvSpPr>
          <p:nvPr>
            <p:ph type="title"/>
          </p:nvPr>
        </p:nvSpPr>
        <p:spPr/>
        <p:txBody>
          <a:bodyPr/>
          <a:lstStyle/>
          <a:p>
            <a:r>
              <a:rPr lang="en-GB" dirty="0"/>
              <a:t>Have you included any of these?</a:t>
            </a:r>
          </a:p>
        </p:txBody>
      </p:sp>
      <p:sp>
        <p:nvSpPr>
          <p:cNvPr id="3" name="Text Placeholder 2">
            <a:extLst>
              <a:ext uri="{FF2B5EF4-FFF2-40B4-BE49-F238E27FC236}">
                <a16:creationId xmlns:a16="http://schemas.microsoft.com/office/drawing/2014/main" id="{80931032-F18B-E5F1-A77B-6C7CFA0480A2}"/>
              </a:ext>
            </a:extLst>
          </p:cNvPr>
          <p:cNvSpPr>
            <a:spLocks noGrp="1"/>
          </p:cNvSpPr>
          <p:nvPr>
            <p:ph type="body" sz="quarter" idx="14"/>
          </p:nvPr>
        </p:nvSpPr>
        <p:spPr>
          <a:xfrm>
            <a:off x="476737" y="1128378"/>
            <a:ext cx="7847455" cy="3459831"/>
          </a:xfrm>
        </p:spPr>
        <p:txBody>
          <a:bodyPr>
            <a:normAutofit fontScale="92500" lnSpcReduction="20000"/>
          </a:bodyPr>
          <a:lstStyle/>
          <a:p>
            <a:r>
              <a:rPr lang="en-GB" b="0" dirty="0"/>
              <a:t>Highlight the command word: What does this mean you have to include?</a:t>
            </a:r>
          </a:p>
          <a:p>
            <a:endParaRPr lang="en-GB" b="0" dirty="0"/>
          </a:p>
          <a:p>
            <a:r>
              <a:rPr lang="en-GB" b="0" dirty="0"/>
              <a:t>How many approaches/ways/strategies is asked for in the question? For example, is it two strategies or three approaches? </a:t>
            </a:r>
          </a:p>
          <a:p>
            <a:endParaRPr lang="en-GB" b="0" dirty="0"/>
          </a:p>
          <a:p>
            <a:r>
              <a:rPr lang="en-GB" b="0" dirty="0"/>
              <a:t>What theory do they want you to show an understanding of? </a:t>
            </a:r>
          </a:p>
          <a:p>
            <a:endParaRPr lang="en-GB" b="0" dirty="0"/>
          </a:p>
          <a:p>
            <a:r>
              <a:rPr lang="en-GB" b="0" dirty="0"/>
              <a:t>What do they want you to contextualise it to, for example, to their learning and development, to a specific topic or to support transitions, etc?</a:t>
            </a:r>
          </a:p>
        </p:txBody>
      </p:sp>
      <p:sp>
        <p:nvSpPr>
          <p:cNvPr id="4" name="Footer Placeholder 3">
            <a:extLst>
              <a:ext uri="{FF2B5EF4-FFF2-40B4-BE49-F238E27FC236}">
                <a16:creationId xmlns:a16="http://schemas.microsoft.com/office/drawing/2014/main" id="{3C2EA740-DB08-93B9-3735-428B7DA0142C}"/>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46C94E67-3924-9D56-80C4-9DCAD4F5E488}"/>
              </a:ext>
            </a:extLst>
          </p:cNvPr>
          <p:cNvSpPr>
            <a:spLocks noGrp="1"/>
          </p:cNvSpPr>
          <p:nvPr>
            <p:ph type="sldNum" sz="quarter" idx="12"/>
          </p:nvPr>
        </p:nvSpPr>
        <p:spPr/>
        <p:txBody>
          <a:bodyPr/>
          <a:lstStyle/>
          <a:p>
            <a:fld id="{DA2C159E-F13C-4A85-9A41-E7669D3E0D70}" type="slidenum">
              <a:rPr lang="en-GB" smtClean="0"/>
              <a:pPr/>
              <a:t>74</a:t>
            </a:fld>
            <a:endParaRPr lang="en-GB"/>
          </a:p>
        </p:txBody>
      </p:sp>
    </p:spTree>
    <p:extLst>
      <p:ext uri="{BB962C8B-B14F-4D97-AF65-F5344CB8AC3E}">
        <p14:creationId xmlns:p14="http://schemas.microsoft.com/office/powerpoint/2010/main" val="129054768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A0A35-E5B6-F257-8A18-F5FD67AFA7D9}"/>
              </a:ext>
            </a:extLst>
          </p:cNvPr>
          <p:cNvSpPr>
            <a:spLocks noGrp="1"/>
          </p:cNvSpPr>
          <p:nvPr>
            <p:ph type="title"/>
          </p:nvPr>
        </p:nvSpPr>
        <p:spPr/>
        <p:txBody>
          <a:bodyPr>
            <a:noAutofit/>
          </a:bodyPr>
          <a:lstStyle/>
          <a:p>
            <a:r>
              <a:rPr lang="en-GB" dirty="0"/>
              <a:t>Application to 2-mark, 4-mark and 6-mark questions </a:t>
            </a:r>
          </a:p>
        </p:txBody>
      </p:sp>
      <p:sp>
        <p:nvSpPr>
          <p:cNvPr id="4" name="Footer Placeholder 3">
            <a:extLst>
              <a:ext uri="{FF2B5EF4-FFF2-40B4-BE49-F238E27FC236}">
                <a16:creationId xmlns:a16="http://schemas.microsoft.com/office/drawing/2014/main" id="{35523B30-C86F-FD98-5CEA-2F8B951DC2EF}"/>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A716188D-A92A-6786-FB15-B54020F5DA0F}"/>
              </a:ext>
            </a:extLst>
          </p:cNvPr>
          <p:cNvSpPr>
            <a:spLocks noGrp="1"/>
          </p:cNvSpPr>
          <p:nvPr>
            <p:ph type="sldNum" sz="quarter" idx="12"/>
          </p:nvPr>
        </p:nvSpPr>
        <p:spPr/>
        <p:txBody>
          <a:bodyPr/>
          <a:lstStyle/>
          <a:p>
            <a:fld id="{DA2C159E-F13C-4A85-9A41-E7669D3E0D70}" type="slidenum">
              <a:rPr lang="en-GB" smtClean="0"/>
              <a:pPr/>
              <a:t>75</a:t>
            </a:fld>
            <a:endParaRPr lang="en-GB"/>
          </a:p>
        </p:txBody>
      </p:sp>
      <p:sp>
        <p:nvSpPr>
          <p:cNvPr id="6" name="TextBox 5">
            <a:extLst>
              <a:ext uri="{FF2B5EF4-FFF2-40B4-BE49-F238E27FC236}">
                <a16:creationId xmlns:a16="http://schemas.microsoft.com/office/drawing/2014/main" id="{58299366-CFBF-0554-8F49-35277D6DAB9A}"/>
              </a:ext>
            </a:extLst>
          </p:cNvPr>
          <p:cNvSpPr txBox="1"/>
          <p:nvPr/>
        </p:nvSpPr>
        <p:spPr>
          <a:xfrm>
            <a:off x="4537918" y="2337957"/>
            <a:ext cx="3873190" cy="738664"/>
          </a:xfrm>
          <a:prstGeom prst="rect">
            <a:avLst/>
          </a:prstGeom>
          <a:noFill/>
          <a:ln>
            <a:solidFill>
              <a:schemeClr val="accent1"/>
            </a:solidFill>
          </a:ln>
        </p:spPr>
        <p:txBody>
          <a:bodyPr wrap="square" lIns="0" tIns="0" rIns="0" bIns="0" rtlCol="0">
            <a:spAutoFit/>
          </a:bodyPr>
          <a:lstStyle/>
          <a:p>
            <a:pPr marL="72000"/>
            <a:r>
              <a:rPr lang="en-GB" sz="1600" dirty="0"/>
              <a:t>Explain two ways you can use constructivist theory to support children’s reading development (4 marks) </a:t>
            </a:r>
          </a:p>
        </p:txBody>
      </p:sp>
      <p:sp>
        <p:nvSpPr>
          <p:cNvPr id="7" name="TextBox 6">
            <a:extLst>
              <a:ext uri="{FF2B5EF4-FFF2-40B4-BE49-F238E27FC236}">
                <a16:creationId xmlns:a16="http://schemas.microsoft.com/office/drawing/2014/main" id="{B3214887-70D6-0A82-8735-1CD67F771E73}"/>
              </a:ext>
            </a:extLst>
          </p:cNvPr>
          <p:cNvSpPr txBox="1"/>
          <p:nvPr/>
        </p:nvSpPr>
        <p:spPr>
          <a:xfrm>
            <a:off x="387552" y="1493083"/>
            <a:ext cx="4357732" cy="492443"/>
          </a:xfrm>
          <a:prstGeom prst="rect">
            <a:avLst/>
          </a:prstGeom>
          <a:noFill/>
          <a:ln>
            <a:solidFill>
              <a:schemeClr val="accent3"/>
            </a:solidFill>
          </a:ln>
        </p:spPr>
        <p:txBody>
          <a:bodyPr wrap="square" lIns="0" tIns="0" rIns="0" bIns="0" rtlCol="0">
            <a:spAutoFit/>
          </a:bodyPr>
          <a:lstStyle/>
          <a:p>
            <a:pPr marL="72000"/>
            <a:r>
              <a:rPr lang="en-GB" sz="1600" dirty="0"/>
              <a:t>Explain one way you can use humanist theory to support children’s self-esteem (2 marks) </a:t>
            </a:r>
          </a:p>
        </p:txBody>
      </p:sp>
      <p:sp>
        <p:nvSpPr>
          <p:cNvPr id="8" name="TextBox 7">
            <a:extLst>
              <a:ext uri="{FF2B5EF4-FFF2-40B4-BE49-F238E27FC236}">
                <a16:creationId xmlns:a16="http://schemas.microsoft.com/office/drawing/2014/main" id="{13446A96-F991-A82B-350F-99C06EA58826}"/>
              </a:ext>
            </a:extLst>
          </p:cNvPr>
          <p:cNvSpPr txBox="1"/>
          <p:nvPr/>
        </p:nvSpPr>
        <p:spPr>
          <a:xfrm>
            <a:off x="775449" y="3429052"/>
            <a:ext cx="3873190" cy="738664"/>
          </a:xfrm>
          <a:prstGeom prst="rect">
            <a:avLst/>
          </a:prstGeom>
          <a:noFill/>
          <a:ln>
            <a:solidFill>
              <a:schemeClr val="accent2"/>
            </a:solidFill>
          </a:ln>
        </p:spPr>
        <p:txBody>
          <a:bodyPr wrap="square" lIns="0" tIns="0" rIns="0" bIns="0" rtlCol="0">
            <a:spAutoFit/>
          </a:bodyPr>
          <a:lstStyle/>
          <a:p>
            <a:pPr marL="72000"/>
            <a:r>
              <a:rPr lang="en-GB" sz="1600" dirty="0"/>
              <a:t>Explain three strategies that could be used to support children to develop positive behaviour (6 marks)</a:t>
            </a:r>
          </a:p>
        </p:txBody>
      </p:sp>
    </p:spTree>
    <p:extLst>
      <p:ext uri="{BB962C8B-B14F-4D97-AF65-F5344CB8AC3E}">
        <p14:creationId xmlns:p14="http://schemas.microsoft.com/office/powerpoint/2010/main" val="51186104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3D94E-C609-012C-5E4B-B76319C0CB1A}"/>
              </a:ext>
            </a:extLst>
          </p:cNvPr>
          <p:cNvSpPr>
            <a:spLocks noGrp="1"/>
          </p:cNvSpPr>
          <p:nvPr>
            <p:ph type="title"/>
          </p:nvPr>
        </p:nvSpPr>
        <p:spPr/>
        <p:txBody>
          <a:bodyPr/>
          <a:lstStyle/>
          <a:p>
            <a:r>
              <a:rPr lang="en-GB" dirty="0"/>
              <a:t>Peer feedback</a:t>
            </a:r>
          </a:p>
        </p:txBody>
      </p:sp>
      <p:sp>
        <p:nvSpPr>
          <p:cNvPr id="3" name="Text Placeholder 2">
            <a:extLst>
              <a:ext uri="{FF2B5EF4-FFF2-40B4-BE49-F238E27FC236}">
                <a16:creationId xmlns:a16="http://schemas.microsoft.com/office/drawing/2014/main" id="{A6B0697F-5E1A-2B6C-A46F-B97313B61711}"/>
              </a:ext>
            </a:extLst>
          </p:cNvPr>
          <p:cNvSpPr>
            <a:spLocks noGrp="1"/>
          </p:cNvSpPr>
          <p:nvPr>
            <p:ph type="body" sz="quarter" idx="14"/>
          </p:nvPr>
        </p:nvSpPr>
        <p:spPr>
          <a:xfrm>
            <a:off x="309691" y="1044886"/>
            <a:ext cx="7990854" cy="3459831"/>
          </a:xfrm>
        </p:spPr>
        <p:txBody>
          <a:bodyPr/>
          <a:lstStyle/>
          <a:p>
            <a:r>
              <a:rPr lang="en-GB" b="0" dirty="0"/>
              <a:t>Using the </a:t>
            </a:r>
            <a:r>
              <a:rPr lang="en-GB" b="0" dirty="0">
                <a:latin typeface="Arial" panose="020B0604020202020204" pitchFamily="34" charset="0"/>
                <a:ea typeface="Calibri" panose="020F0502020204030204" pitchFamily="34" charset="0"/>
              </a:rPr>
              <a:t>P</a:t>
            </a:r>
            <a:r>
              <a:rPr lang="en-GB" b="0" dirty="0">
                <a:effectLst/>
                <a:latin typeface="Arial" panose="020B0604020202020204" pitchFamily="34" charset="0"/>
                <a:ea typeface="Calibri" panose="020F0502020204030204" pitchFamily="34" charset="0"/>
              </a:rPr>
              <a:t>eer assessment for 2-, 4- and 6-mark questions</a:t>
            </a:r>
            <a:r>
              <a:rPr lang="en-GB" b="0" dirty="0"/>
              <a:t>, provide comments on what your peer has done well in answering the question. Have they followed the command word and been specific enough? Have they proofread and checked their spelling, punctuation and grammar?</a:t>
            </a:r>
          </a:p>
          <a:p>
            <a:endParaRPr lang="en-GB" b="0" dirty="0"/>
          </a:p>
          <a:p>
            <a:r>
              <a:rPr lang="en-GB" b="0" dirty="0"/>
              <a:t>Give feedback on two aspects your partner has done well and one thing they could improve on.  </a:t>
            </a:r>
          </a:p>
        </p:txBody>
      </p:sp>
      <p:sp>
        <p:nvSpPr>
          <p:cNvPr id="4" name="Footer Placeholder 3">
            <a:extLst>
              <a:ext uri="{FF2B5EF4-FFF2-40B4-BE49-F238E27FC236}">
                <a16:creationId xmlns:a16="http://schemas.microsoft.com/office/drawing/2014/main" id="{79F176BC-75EF-DC46-C5D3-E901C818D373}"/>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645A3CFD-D090-41C7-2697-781C3B55B9C8}"/>
              </a:ext>
            </a:extLst>
          </p:cNvPr>
          <p:cNvSpPr>
            <a:spLocks noGrp="1"/>
          </p:cNvSpPr>
          <p:nvPr>
            <p:ph type="sldNum" sz="quarter" idx="12"/>
          </p:nvPr>
        </p:nvSpPr>
        <p:spPr/>
        <p:txBody>
          <a:bodyPr/>
          <a:lstStyle/>
          <a:p>
            <a:fld id="{DA2C159E-F13C-4A85-9A41-E7669D3E0D70}" type="slidenum">
              <a:rPr lang="en-GB" smtClean="0"/>
              <a:pPr/>
              <a:t>76</a:t>
            </a:fld>
            <a:endParaRPr lang="en-GB"/>
          </a:p>
        </p:txBody>
      </p:sp>
    </p:spTree>
    <p:extLst>
      <p:ext uri="{BB962C8B-B14F-4D97-AF65-F5344CB8AC3E}">
        <p14:creationId xmlns:p14="http://schemas.microsoft.com/office/powerpoint/2010/main" val="322238938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D3097-573B-3FF1-6805-C9812AA7E3ED}"/>
              </a:ext>
            </a:extLst>
          </p:cNvPr>
          <p:cNvSpPr>
            <a:spLocks noGrp="1"/>
          </p:cNvSpPr>
          <p:nvPr>
            <p:ph type="title"/>
          </p:nvPr>
        </p:nvSpPr>
        <p:spPr>
          <a:xfrm>
            <a:off x="353218" y="286975"/>
            <a:ext cx="8437563" cy="699425"/>
          </a:xfrm>
        </p:spPr>
        <p:txBody>
          <a:bodyPr>
            <a:normAutofit/>
          </a:bodyPr>
          <a:lstStyle/>
          <a:p>
            <a:r>
              <a:rPr lang="en-GB" dirty="0"/>
              <a:t>Command words </a:t>
            </a:r>
          </a:p>
        </p:txBody>
      </p:sp>
      <p:sp>
        <p:nvSpPr>
          <p:cNvPr id="3" name="Text Placeholder 2">
            <a:extLst>
              <a:ext uri="{FF2B5EF4-FFF2-40B4-BE49-F238E27FC236}">
                <a16:creationId xmlns:a16="http://schemas.microsoft.com/office/drawing/2014/main" id="{7E6D2C91-510C-5AB8-DD77-4D4311A0D662}"/>
              </a:ext>
            </a:extLst>
          </p:cNvPr>
          <p:cNvSpPr>
            <a:spLocks noGrp="1"/>
          </p:cNvSpPr>
          <p:nvPr>
            <p:ph type="body" sz="quarter" idx="14"/>
          </p:nvPr>
        </p:nvSpPr>
        <p:spPr>
          <a:xfrm>
            <a:off x="457200" y="986400"/>
            <a:ext cx="6995220" cy="3459831"/>
          </a:xfrm>
        </p:spPr>
        <p:txBody>
          <a:bodyPr/>
          <a:lstStyle/>
          <a:p>
            <a:r>
              <a:rPr lang="en-GB" b="0" dirty="0"/>
              <a:t>Common commands words for 2-, 4- and 6-mark questions include:</a:t>
            </a:r>
          </a:p>
          <a:p>
            <a:endParaRPr lang="en-GB" dirty="0"/>
          </a:p>
          <a:p>
            <a:pPr marL="342900" indent="-342900">
              <a:buFont typeface="Arial" panose="020B0604020202020204" pitchFamily="34" charset="0"/>
              <a:buChar char="•"/>
            </a:pPr>
            <a:r>
              <a:rPr lang="en-GB" b="0" dirty="0"/>
              <a:t>Describe </a:t>
            </a:r>
          </a:p>
          <a:p>
            <a:pPr marL="342900" indent="-342900">
              <a:buFont typeface="Arial" panose="020B0604020202020204" pitchFamily="34" charset="0"/>
              <a:buChar char="•"/>
            </a:pPr>
            <a:r>
              <a:rPr lang="en-GB" b="0" dirty="0"/>
              <a:t>Explain </a:t>
            </a:r>
          </a:p>
          <a:p>
            <a:pPr marL="342900" indent="-342900">
              <a:buFont typeface="Arial" panose="020B0604020202020204" pitchFamily="34" charset="0"/>
              <a:buChar char="•"/>
            </a:pPr>
            <a:r>
              <a:rPr lang="en-GB" b="0" dirty="0"/>
              <a:t>Justify </a:t>
            </a:r>
          </a:p>
        </p:txBody>
      </p:sp>
      <p:sp>
        <p:nvSpPr>
          <p:cNvPr id="4" name="Footer Placeholder 3">
            <a:extLst>
              <a:ext uri="{FF2B5EF4-FFF2-40B4-BE49-F238E27FC236}">
                <a16:creationId xmlns:a16="http://schemas.microsoft.com/office/drawing/2014/main" id="{435D5EA0-D702-81D4-FF59-1FA2E97248B4}"/>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1ABBB5D7-744B-DE63-E050-0B546B11192B}"/>
              </a:ext>
            </a:extLst>
          </p:cNvPr>
          <p:cNvSpPr>
            <a:spLocks noGrp="1"/>
          </p:cNvSpPr>
          <p:nvPr>
            <p:ph type="sldNum" sz="quarter" idx="12"/>
          </p:nvPr>
        </p:nvSpPr>
        <p:spPr/>
        <p:txBody>
          <a:bodyPr/>
          <a:lstStyle/>
          <a:p>
            <a:fld id="{DA2C159E-F13C-4A85-9A41-E7669D3E0D70}" type="slidenum">
              <a:rPr lang="en-GB" smtClean="0"/>
              <a:pPr/>
              <a:t>77</a:t>
            </a:fld>
            <a:endParaRPr lang="en-GB"/>
          </a:p>
        </p:txBody>
      </p:sp>
      <p:sp>
        <p:nvSpPr>
          <p:cNvPr id="6" name="TextBox 5">
            <a:extLst>
              <a:ext uri="{FF2B5EF4-FFF2-40B4-BE49-F238E27FC236}">
                <a16:creationId xmlns:a16="http://schemas.microsoft.com/office/drawing/2014/main" id="{91061D59-DF5D-71CB-1421-882290D29F58}"/>
              </a:ext>
            </a:extLst>
          </p:cNvPr>
          <p:cNvSpPr txBox="1"/>
          <p:nvPr/>
        </p:nvSpPr>
        <p:spPr>
          <a:xfrm>
            <a:off x="5196468" y="2103863"/>
            <a:ext cx="2921620" cy="615553"/>
          </a:xfrm>
          <a:prstGeom prst="rect">
            <a:avLst/>
          </a:prstGeom>
          <a:noFill/>
          <a:ln>
            <a:solidFill>
              <a:srgbClr val="7030A0"/>
            </a:solidFill>
          </a:ln>
        </p:spPr>
        <p:txBody>
          <a:bodyPr wrap="square" lIns="0" tIns="0" rIns="0" bIns="0" rtlCol="0">
            <a:spAutoFit/>
          </a:bodyPr>
          <a:lstStyle/>
          <a:p>
            <a:pPr algn="ctr"/>
            <a:r>
              <a:rPr lang="en-GB" sz="2000" dirty="0"/>
              <a:t>Matching card exercise: Can we define them?</a:t>
            </a:r>
          </a:p>
        </p:txBody>
      </p:sp>
    </p:spTree>
    <p:extLst>
      <p:ext uri="{BB962C8B-B14F-4D97-AF65-F5344CB8AC3E}">
        <p14:creationId xmlns:p14="http://schemas.microsoft.com/office/powerpoint/2010/main" val="164794966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3B243-B0BF-514C-5BB2-A3F7411C7125}"/>
              </a:ext>
            </a:extLst>
          </p:cNvPr>
          <p:cNvSpPr>
            <a:spLocks noGrp="1"/>
          </p:cNvSpPr>
          <p:nvPr>
            <p:ph type="title"/>
          </p:nvPr>
        </p:nvSpPr>
        <p:spPr/>
        <p:txBody>
          <a:bodyPr/>
          <a:lstStyle/>
          <a:p>
            <a:r>
              <a:rPr lang="en-GB" dirty="0"/>
              <a:t>Command word definitions</a:t>
            </a:r>
          </a:p>
        </p:txBody>
      </p:sp>
      <p:sp>
        <p:nvSpPr>
          <p:cNvPr id="4" name="Footer Placeholder 3">
            <a:extLst>
              <a:ext uri="{FF2B5EF4-FFF2-40B4-BE49-F238E27FC236}">
                <a16:creationId xmlns:a16="http://schemas.microsoft.com/office/drawing/2014/main" id="{D5260F74-D940-A7CE-A2B2-293110BA2097}"/>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F2D71AAB-75F7-9727-D215-ABE8D51641A0}"/>
              </a:ext>
            </a:extLst>
          </p:cNvPr>
          <p:cNvSpPr>
            <a:spLocks noGrp="1"/>
          </p:cNvSpPr>
          <p:nvPr>
            <p:ph type="sldNum" sz="quarter" idx="12"/>
          </p:nvPr>
        </p:nvSpPr>
        <p:spPr/>
        <p:txBody>
          <a:bodyPr/>
          <a:lstStyle/>
          <a:p>
            <a:fld id="{DA2C159E-F13C-4A85-9A41-E7669D3E0D70}" type="slidenum">
              <a:rPr lang="en-GB" smtClean="0"/>
              <a:pPr/>
              <a:t>78</a:t>
            </a:fld>
            <a:endParaRPr lang="en-GB"/>
          </a:p>
        </p:txBody>
      </p:sp>
      <p:graphicFrame>
        <p:nvGraphicFramePr>
          <p:cNvPr id="6" name="Table 5">
            <a:extLst>
              <a:ext uri="{FF2B5EF4-FFF2-40B4-BE49-F238E27FC236}">
                <a16:creationId xmlns:a16="http://schemas.microsoft.com/office/drawing/2014/main" id="{926730A2-2B6A-60F7-FC7A-10C417773B71}"/>
              </a:ext>
            </a:extLst>
          </p:cNvPr>
          <p:cNvGraphicFramePr>
            <a:graphicFrameLocks noGrp="1"/>
          </p:cNvGraphicFramePr>
          <p:nvPr>
            <p:extLst>
              <p:ext uri="{D42A27DB-BD31-4B8C-83A1-F6EECF244321}">
                <p14:modId xmlns:p14="http://schemas.microsoft.com/office/powerpoint/2010/main" val="1542238042"/>
              </p:ext>
            </p:extLst>
          </p:nvPr>
        </p:nvGraphicFramePr>
        <p:xfrm>
          <a:off x="289932" y="1296194"/>
          <a:ext cx="7961970" cy="31140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931163203"/>
                    </a:ext>
                  </a:extLst>
                </a:gridCol>
                <a:gridCol w="4913970">
                  <a:extLst>
                    <a:ext uri="{9D8B030D-6E8A-4147-A177-3AD203B41FA5}">
                      <a16:colId xmlns:a16="http://schemas.microsoft.com/office/drawing/2014/main" val="237657897"/>
                    </a:ext>
                  </a:extLst>
                </a:gridCol>
              </a:tblGrid>
              <a:tr h="370840">
                <a:tc>
                  <a:txBody>
                    <a:bodyPr/>
                    <a:lstStyle/>
                    <a:p>
                      <a:r>
                        <a:rPr lang="en-GB" dirty="0">
                          <a:solidFill>
                            <a:schemeClr val="tx1"/>
                          </a:solidFill>
                        </a:rPr>
                        <a:t>Command word</a:t>
                      </a:r>
                    </a:p>
                  </a:txBody>
                  <a:tcPr>
                    <a:solidFill>
                      <a:schemeClr val="bg1"/>
                    </a:solidFill>
                  </a:tcPr>
                </a:tc>
                <a:tc>
                  <a:txBody>
                    <a:bodyPr/>
                    <a:lstStyle/>
                    <a:p>
                      <a:r>
                        <a:rPr lang="en-GB" dirty="0">
                          <a:solidFill>
                            <a:schemeClr val="tx1"/>
                          </a:solidFill>
                        </a:rPr>
                        <a:t>Definition </a:t>
                      </a:r>
                    </a:p>
                  </a:txBody>
                  <a:tcPr>
                    <a:solidFill>
                      <a:schemeClr val="bg1"/>
                    </a:solidFill>
                  </a:tcPr>
                </a:tc>
                <a:extLst>
                  <a:ext uri="{0D108BD9-81ED-4DB2-BD59-A6C34878D82A}">
                    <a16:rowId xmlns:a16="http://schemas.microsoft.com/office/drawing/2014/main" val="2851866668"/>
                  </a:ext>
                </a:extLst>
              </a:tr>
              <a:tr h="424677">
                <a:tc>
                  <a:txBody>
                    <a:bodyPr/>
                    <a:lstStyle/>
                    <a:p>
                      <a:r>
                        <a:rPr lang="en-GB" dirty="0"/>
                        <a:t>Describe</a:t>
                      </a:r>
                    </a:p>
                  </a:txBody>
                  <a:tcPr>
                    <a:solidFill>
                      <a:schemeClr val="bg1"/>
                    </a:solidFill>
                  </a:tcPr>
                </a:tc>
                <a:tc>
                  <a:txBody>
                    <a:bodyPr/>
                    <a:lstStyle/>
                    <a:p>
                      <a:r>
                        <a:rPr lang="en-GB" dirty="0"/>
                        <a:t>Give an account or set out characteristics or features</a:t>
                      </a:r>
                    </a:p>
                  </a:txBody>
                  <a:tcPr>
                    <a:solidFill>
                      <a:schemeClr val="bg1"/>
                    </a:solidFill>
                  </a:tcPr>
                </a:tc>
                <a:extLst>
                  <a:ext uri="{0D108BD9-81ED-4DB2-BD59-A6C34878D82A}">
                    <a16:rowId xmlns:a16="http://schemas.microsoft.com/office/drawing/2014/main" val="3899944128"/>
                  </a:ext>
                </a:extLst>
              </a:tr>
              <a:tr h="370840">
                <a:tc>
                  <a:txBody>
                    <a:bodyPr/>
                    <a:lstStyle/>
                    <a:p>
                      <a:r>
                        <a:rPr lang="en-GB" dirty="0"/>
                        <a:t>Explain</a:t>
                      </a:r>
                    </a:p>
                  </a:txBody>
                  <a:tcPr>
                    <a:solidFill>
                      <a:schemeClr val="bg1"/>
                    </a:solidFill>
                  </a:tcPr>
                </a:tc>
                <a:tc>
                  <a:txBody>
                    <a:bodyPr/>
                    <a:lstStyle/>
                    <a:p>
                      <a:r>
                        <a:rPr lang="en-GB" dirty="0"/>
                        <a:t>Set out purposes or reasons or make something clear in relation to a particular situation. An explanation requires understanding to be demonstrated.</a:t>
                      </a:r>
                    </a:p>
                  </a:txBody>
                  <a:tcPr>
                    <a:solidFill>
                      <a:schemeClr val="bg1"/>
                    </a:solidFill>
                  </a:tcPr>
                </a:tc>
                <a:extLst>
                  <a:ext uri="{0D108BD9-81ED-4DB2-BD59-A6C34878D82A}">
                    <a16:rowId xmlns:a16="http://schemas.microsoft.com/office/drawing/2014/main" val="3970681026"/>
                  </a:ext>
                </a:extLst>
              </a:tr>
              <a:tr h="370840">
                <a:tc>
                  <a:txBody>
                    <a:bodyPr/>
                    <a:lstStyle/>
                    <a:p>
                      <a:r>
                        <a:rPr lang="en-GB" dirty="0"/>
                        <a:t>Justify </a:t>
                      </a:r>
                    </a:p>
                  </a:txBody>
                  <a:tcPr>
                    <a:solidFill>
                      <a:schemeClr val="bg1"/>
                    </a:solidFill>
                  </a:tcPr>
                </a:tc>
                <a:tc>
                  <a:txBody>
                    <a:bodyPr/>
                    <a:lstStyle/>
                    <a:p>
                      <a:r>
                        <a:rPr lang="en-GB" dirty="0"/>
                        <a:t>Support a case or idea with evidence. This might reasonably involve discussing and discounting alternative views or actions.</a:t>
                      </a:r>
                    </a:p>
                  </a:txBody>
                  <a:tcPr>
                    <a:solidFill>
                      <a:schemeClr val="bg1"/>
                    </a:solidFill>
                  </a:tcPr>
                </a:tc>
                <a:extLst>
                  <a:ext uri="{0D108BD9-81ED-4DB2-BD59-A6C34878D82A}">
                    <a16:rowId xmlns:a16="http://schemas.microsoft.com/office/drawing/2014/main" val="3220980924"/>
                  </a:ext>
                </a:extLst>
              </a:tr>
            </a:tbl>
          </a:graphicData>
        </a:graphic>
      </p:graphicFrame>
    </p:spTree>
    <p:extLst>
      <p:ext uri="{BB962C8B-B14F-4D97-AF65-F5344CB8AC3E}">
        <p14:creationId xmlns:p14="http://schemas.microsoft.com/office/powerpoint/2010/main" val="376259725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7867F-B1FF-2428-C85D-4C677B1891B6}"/>
              </a:ext>
            </a:extLst>
          </p:cNvPr>
          <p:cNvSpPr>
            <a:spLocks noGrp="1"/>
          </p:cNvSpPr>
          <p:nvPr>
            <p:ph type="title"/>
          </p:nvPr>
        </p:nvSpPr>
        <p:spPr/>
        <p:txBody>
          <a:bodyPr/>
          <a:lstStyle/>
          <a:p>
            <a:r>
              <a:rPr lang="en-GB" dirty="0"/>
              <a:t>Describe </a:t>
            </a:r>
          </a:p>
        </p:txBody>
      </p:sp>
      <p:sp>
        <p:nvSpPr>
          <p:cNvPr id="3" name="Text Placeholder 2">
            <a:extLst>
              <a:ext uri="{FF2B5EF4-FFF2-40B4-BE49-F238E27FC236}">
                <a16:creationId xmlns:a16="http://schemas.microsoft.com/office/drawing/2014/main" id="{847F23A6-FAA0-B9AC-F57E-10FD4D4CA553}"/>
              </a:ext>
            </a:extLst>
          </p:cNvPr>
          <p:cNvSpPr>
            <a:spLocks noGrp="1"/>
          </p:cNvSpPr>
          <p:nvPr>
            <p:ph type="body" sz="quarter" idx="14"/>
          </p:nvPr>
        </p:nvSpPr>
        <p:spPr>
          <a:xfrm>
            <a:off x="251519" y="986400"/>
            <a:ext cx="8437563" cy="3653056"/>
          </a:xfrm>
        </p:spPr>
        <p:txBody>
          <a:bodyPr>
            <a:normAutofit/>
          </a:bodyPr>
          <a:lstStyle/>
          <a:p>
            <a:pPr marL="342900" indent="-342900">
              <a:buFont typeface="Arial" panose="020B0604020202020204" pitchFamily="34" charset="0"/>
              <a:buChar char="•"/>
            </a:pPr>
            <a:r>
              <a:rPr lang="en-GB" b="0" dirty="0"/>
              <a:t>What are the key features?</a:t>
            </a:r>
          </a:p>
          <a:p>
            <a:endParaRPr lang="en-GB" b="0" dirty="0"/>
          </a:p>
          <a:p>
            <a:pPr marL="342900" indent="-342900">
              <a:buFont typeface="Arial" panose="020B0604020202020204" pitchFamily="34" charset="0"/>
              <a:buChar char="•"/>
            </a:pPr>
            <a:r>
              <a:rPr lang="en-GB" b="0" dirty="0"/>
              <a:t>What are the key characteristics?  </a:t>
            </a:r>
          </a:p>
          <a:p>
            <a:endParaRPr lang="en-GB" u="sng" dirty="0"/>
          </a:p>
          <a:p>
            <a:endParaRPr lang="en-GB" dirty="0"/>
          </a:p>
        </p:txBody>
      </p:sp>
      <p:sp>
        <p:nvSpPr>
          <p:cNvPr id="4" name="Footer Placeholder 3">
            <a:extLst>
              <a:ext uri="{FF2B5EF4-FFF2-40B4-BE49-F238E27FC236}">
                <a16:creationId xmlns:a16="http://schemas.microsoft.com/office/drawing/2014/main" id="{65FAB096-031D-BA72-6090-B240CB05579C}"/>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CE71248C-9892-39F2-5F91-E061AB4895B3}"/>
              </a:ext>
            </a:extLst>
          </p:cNvPr>
          <p:cNvSpPr>
            <a:spLocks noGrp="1"/>
          </p:cNvSpPr>
          <p:nvPr>
            <p:ph type="sldNum" sz="quarter" idx="12"/>
          </p:nvPr>
        </p:nvSpPr>
        <p:spPr/>
        <p:txBody>
          <a:bodyPr/>
          <a:lstStyle/>
          <a:p>
            <a:fld id="{DA2C159E-F13C-4A85-9A41-E7669D3E0D70}" type="slidenum">
              <a:rPr lang="en-GB" smtClean="0"/>
              <a:pPr/>
              <a:t>79</a:t>
            </a:fld>
            <a:endParaRPr lang="en-GB"/>
          </a:p>
        </p:txBody>
      </p:sp>
    </p:spTree>
    <p:extLst>
      <p:ext uri="{BB962C8B-B14F-4D97-AF65-F5344CB8AC3E}">
        <p14:creationId xmlns:p14="http://schemas.microsoft.com/office/powerpoint/2010/main" val="1884408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B70CA-C383-DC1F-99D3-45062550A988}"/>
            </a:ext>
          </a:extLst>
        </p:cNvPr>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7F56A3D2-A7EE-782B-5F49-0787ECCBFF42}"/>
              </a:ext>
              <a:ext uri="{C183D7F6-B498-43B3-948B-1728B52AA6E4}">
                <adec:decorative xmlns:adec="http://schemas.microsoft.com/office/drawing/2017/decorative" val="0"/>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8</a:t>
            </a:fld>
            <a:endParaRPr lang="en-GB" noProof="0" dirty="0"/>
          </a:p>
        </p:txBody>
      </p:sp>
      <p:sp>
        <p:nvSpPr>
          <p:cNvPr id="12" name="Title 11">
            <a:extLst>
              <a:ext uri="{FF2B5EF4-FFF2-40B4-BE49-F238E27FC236}">
                <a16:creationId xmlns:a16="http://schemas.microsoft.com/office/drawing/2014/main" id="{0E0BEEE8-F318-07D1-BE57-0DE540778C52}"/>
              </a:ext>
            </a:extLst>
          </p:cNvPr>
          <p:cNvSpPr>
            <a:spLocks noGrp="1"/>
          </p:cNvSpPr>
          <p:nvPr>
            <p:ph type="title"/>
          </p:nvPr>
        </p:nvSpPr>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nSpc>
                <a:spcPct val="100000"/>
              </a:lnSpc>
            </a:pPr>
            <a:r>
              <a:rPr lang="en-GB" sz="3600" noProof="0" dirty="0">
                <a:cs typeface="Arial"/>
              </a:rPr>
              <a:t>Research task</a:t>
            </a:r>
            <a:endParaRPr lang="en-GB" sz="3600" noProof="0" dirty="0"/>
          </a:p>
        </p:txBody>
      </p:sp>
      <p:sp>
        <p:nvSpPr>
          <p:cNvPr id="5" name="Text Placeholder 4">
            <a:extLst>
              <a:ext uri="{FF2B5EF4-FFF2-40B4-BE49-F238E27FC236}">
                <a16:creationId xmlns:a16="http://schemas.microsoft.com/office/drawing/2014/main" id="{3B1EFF08-0147-CC9A-6F7F-692AFC5E1387}"/>
              </a:ext>
            </a:extLst>
          </p:cNvPr>
          <p:cNvSpPr>
            <a:spLocks noGrp="1"/>
          </p:cNvSpPr>
          <p:nvPr>
            <p:ph type="body" sz="quarter" idx="12"/>
          </p:nvPr>
        </p:nvSpPr>
        <p:spPr>
          <a:xfrm>
            <a:off x="234001" y="956553"/>
            <a:ext cx="8060189" cy="3631422"/>
          </a:xfrm>
        </p:spPr>
        <p:txBody>
          <a:bodyPr vert="horz" lIns="0" tIns="0" rIns="0" bIns="0"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noProof="0" dirty="0">
                <a:cs typeface="Arial"/>
              </a:rPr>
              <a:t>Using </a:t>
            </a:r>
            <a:r>
              <a:rPr lang="en-GB" dirty="0">
                <a:hlinkClick r:id="rId3"/>
              </a:rPr>
              <a:t>simplypsychology.org/</a:t>
            </a:r>
            <a:r>
              <a:rPr lang="en-GB" noProof="0" dirty="0">
                <a:cs typeface="Arial"/>
              </a:rPr>
              <a:t>, research your assigned behaviourist. </a:t>
            </a:r>
          </a:p>
          <a:p>
            <a:endParaRPr lang="en-GB" noProof="0" dirty="0">
              <a:cs typeface="Arial"/>
            </a:endParaRPr>
          </a:p>
          <a:p>
            <a:r>
              <a:rPr lang="en-GB" noProof="0" dirty="0">
                <a:cs typeface="Arial"/>
              </a:rPr>
              <a:t>Research key terms of their theory and summarise them in your own words using the Summary of theory prompt sheet.</a:t>
            </a:r>
          </a:p>
          <a:p>
            <a:pPr>
              <a:lnSpc>
                <a:spcPct val="100000"/>
              </a:lnSpc>
            </a:pPr>
            <a:endParaRPr lang="en-GB" noProof="0" dirty="0">
              <a:cs typeface="Arial"/>
            </a:endParaRPr>
          </a:p>
          <a:p>
            <a:r>
              <a:rPr lang="en-GB" b="1" noProof="0" dirty="0">
                <a:cs typeface="Arial"/>
              </a:rPr>
              <a:t>What are the key </a:t>
            </a:r>
            <a:r>
              <a:rPr lang="en-GB" b="1" dirty="0">
                <a:cs typeface="Arial"/>
              </a:rPr>
              <a:t>point</a:t>
            </a:r>
            <a:r>
              <a:rPr lang="en-GB" b="1" noProof="0" dirty="0">
                <a:cs typeface="Arial"/>
              </a:rPr>
              <a:t>s to consider when carrying out research? </a:t>
            </a:r>
          </a:p>
          <a:p>
            <a:endParaRPr lang="en-GB" noProof="0" dirty="0">
              <a:cs typeface="Arial"/>
            </a:endParaRPr>
          </a:p>
          <a:p>
            <a:pPr>
              <a:lnSpc>
                <a:spcPct val="100000"/>
              </a:lnSpc>
            </a:pPr>
            <a:endParaRPr lang="en-GB" noProof="0" dirty="0">
              <a:cs typeface="Arial"/>
            </a:endParaRPr>
          </a:p>
          <a:p>
            <a:pPr>
              <a:lnSpc>
                <a:spcPct val="100000"/>
              </a:lnSpc>
            </a:pPr>
            <a:endParaRPr lang="en-GB" noProof="0" dirty="0">
              <a:cs typeface="Arial"/>
            </a:endParaRPr>
          </a:p>
          <a:p>
            <a:pPr>
              <a:lnSpc>
                <a:spcPct val="100000"/>
              </a:lnSpc>
            </a:pPr>
            <a:r>
              <a:rPr lang="en-GB" noProof="0" dirty="0"/>
              <a:t> </a:t>
            </a:r>
            <a:br>
              <a:rPr lang="en-GB" noProof="0" dirty="0"/>
            </a:br>
            <a:endParaRPr lang="en-GB" noProof="0" dirty="0"/>
          </a:p>
        </p:txBody>
      </p:sp>
      <p:sp>
        <p:nvSpPr>
          <p:cNvPr id="6" name="Footer Placeholder 2">
            <a:extLst>
              <a:ext uri="{FF2B5EF4-FFF2-40B4-BE49-F238E27FC236}">
                <a16:creationId xmlns:a16="http://schemas.microsoft.com/office/drawing/2014/main" id="{93C50D73-CF41-0651-49C3-F1EC2E2D7E2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63101736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EDDFE-3D80-3BAC-83F0-E0B8F095825E}"/>
              </a:ext>
            </a:extLst>
          </p:cNvPr>
          <p:cNvSpPr>
            <a:spLocks noGrp="1"/>
          </p:cNvSpPr>
          <p:nvPr>
            <p:ph type="title"/>
          </p:nvPr>
        </p:nvSpPr>
        <p:spPr/>
        <p:txBody>
          <a:bodyPr/>
          <a:lstStyle/>
          <a:p>
            <a:r>
              <a:rPr lang="en-GB" dirty="0"/>
              <a:t>Justify</a:t>
            </a:r>
          </a:p>
        </p:txBody>
      </p:sp>
      <p:sp>
        <p:nvSpPr>
          <p:cNvPr id="3" name="Text Placeholder 2">
            <a:extLst>
              <a:ext uri="{FF2B5EF4-FFF2-40B4-BE49-F238E27FC236}">
                <a16:creationId xmlns:a16="http://schemas.microsoft.com/office/drawing/2014/main" id="{CD4D96D7-E313-4B22-C514-AAA5B829CBED}"/>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b="0" dirty="0"/>
              <a:t>Support a case or idea with evidence.</a:t>
            </a:r>
          </a:p>
          <a:p>
            <a:pPr marL="342900" indent="-342900">
              <a:buFont typeface="Arial" panose="020B0604020202020204" pitchFamily="34" charset="0"/>
              <a:buChar char="•"/>
            </a:pPr>
            <a:endParaRPr lang="en-GB" b="0" dirty="0"/>
          </a:p>
          <a:p>
            <a:pPr marL="342900" indent="-342900">
              <a:buFont typeface="Arial" panose="020B0604020202020204" pitchFamily="34" charset="0"/>
              <a:buChar char="•"/>
            </a:pPr>
            <a:r>
              <a:rPr lang="en-GB" b="0" dirty="0"/>
              <a:t>Justify why your case or idea is the best. </a:t>
            </a:r>
          </a:p>
          <a:p>
            <a:endParaRPr lang="en-GB" b="0" i="0" dirty="0">
              <a:solidFill>
                <a:srgbClr val="424242"/>
              </a:solidFill>
              <a:effectLst/>
              <a:latin typeface="Segoe Sans"/>
            </a:endParaRPr>
          </a:p>
          <a:p>
            <a:endParaRPr lang="en-GB" dirty="0"/>
          </a:p>
        </p:txBody>
      </p:sp>
      <p:sp>
        <p:nvSpPr>
          <p:cNvPr id="4" name="Footer Placeholder 3">
            <a:extLst>
              <a:ext uri="{FF2B5EF4-FFF2-40B4-BE49-F238E27FC236}">
                <a16:creationId xmlns:a16="http://schemas.microsoft.com/office/drawing/2014/main" id="{BC62FF61-35FD-1DB6-75D6-0282CD032989}"/>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143C68EA-6D60-CE9D-F309-21521559F0D0}"/>
              </a:ext>
            </a:extLst>
          </p:cNvPr>
          <p:cNvSpPr>
            <a:spLocks noGrp="1"/>
          </p:cNvSpPr>
          <p:nvPr>
            <p:ph type="sldNum" sz="quarter" idx="12"/>
          </p:nvPr>
        </p:nvSpPr>
        <p:spPr/>
        <p:txBody>
          <a:bodyPr/>
          <a:lstStyle/>
          <a:p>
            <a:fld id="{DA2C159E-F13C-4A85-9A41-E7669D3E0D70}" type="slidenum">
              <a:rPr lang="en-GB" smtClean="0"/>
              <a:pPr/>
              <a:t>80</a:t>
            </a:fld>
            <a:endParaRPr lang="en-GB"/>
          </a:p>
        </p:txBody>
      </p:sp>
    </p:spTree>
    <p:extLst>
      <p:ext uri="{BB962C8B-B14F-4D97-AF65-F5344CB8AC3E}">
        <p14:creationId xmlns:p14="http://schemas.microsoft.com/office/powerpoint/2010/main" val="132360133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7867F-B1FF-2428-C85D-4C677B1891B6}"/>
              </a:ext>
            </a:extLst>
          </p:cNvPr>
          <p:cNvSpPr>
            <a:spLocks noGrp="1"/>
          </p:cNvSpPr>
          <p:nvPr>
            <p:ph type="title"/>
          </p:nvPr>
        </p:nvSpPr>
        <p:spPr/>
        <p:txBody>
          <a:bodyPr/>
          <a:lstStyle/>
          <a:p>
            <a:r>
              <a:rPr lang="en-GB" dirty="0"/>
              <a:t>Your favourite teacher</a:t>
            </a:r>
          </a:p>
        </p:txBody>
      </p:sp>
      <p:sp>
        <p:nvSpPr>
          <p:cNvPr id="3" name="Text Placeholder 2">
            <a:extLst>
              <a:ext uri="{FF2B5EF4-FFF2-40B4-BE49-F238E27FC236}">
                <a16:creationId xmlns:a16="http://schemas.microsoft.com/office/drawing/2014/main" id="{847F23A6-FAA0-B9AC-F57E-10FD4D4CA553}"/>
              </a:ext>
            </a:extLst>
          </p:cNvPr>
          <p:cNvSpPr>
            <a:spLocks noGrp="1"/>
          </p:cNvSpPr>
          <p:nvPr>
            <p:ph type="body" sz="quarter" idx="14"/>
          </p:nvPr>
        </p:nvSpPr>
        <p:spPr>
          <a:xfrm>
            <a:off x="428277" y="1251129"/>
            <a:ext cx="7443653" cy="3653056"/>
          </a:xfrm>
        </p:spPr>
        <p:txBody>
          <a:bodyPr>
            <a:normAutofit/>
          </a:bodyPr>
          <a:lstStyle/>
          <a:p>
            <a:pPr marL="342900" indent="-342900">
              <a:buFont typeface="Arial" panose="020B0604020202020204" pitchFamily="34" charset="0"/>
              <a:buChar char="•"/>
            </a:pPr>
            <a:r>
              <a:rPr lang="en-GB" b="0" dirty="0"/>
              <a:t>Describe your favourite teacher.</a:t>
            </a:r>
          </a:p>
          <a:p>
            <a:pPr marL="342900" indent="-342900">
              <a:buFont typeface="Arial" panose="020B0604020202020204" pitchFamily="34" charset="0"/>
              <a:buChar char="•"/>
            </a:pPr>
            <a:r>
              <a:rPr lang="en-GB" b="0" dirty="0"/>
              <a:t>Justify your choice of favourite teacher.</a:t>
            </a:r>
          </a:p>
        </p:txBody>
      </p:sp>
      <p:sp>
        <p:nvSpPr>
          <p:cNvPr id="4" name="Footer Placeholder 3">
            <a:extLst>
              <a:ext uri="{FF2B5EF4-FFF2-40B4-BE49-F238E27FC236}">
                <a16:creationId xmlns:a16="http://schemas.microsoft.com/office/drawing/2014/main" id="{65FAB096-031D-BA72-6090-B240CB05579C}"/>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CE71248C-9892-39F2-5F91-E061AB4895B3}"/>
              </a:ext>
            </a:extLst>
          </p:cNvPr>
          <p:cNvSpPr>
            <a:spLocks noGrp="1"/>
          </p:cNvSpPr>
          <p:nvPr>
            <p:ph type="sldNum" sz="quarter" idx="12"/>
          </p:nvPr>
        </p:nvSpPr>
        <p:spPr/>
        <p:txBody>
          <a:bodyPr/>
          <a:lstStyle/>
          <a:p>
            <a:fld id="{DA2C159E-F13C-4A85-9A41-E7669D3E0D70}" type="slidenum">
              <a:rPr lang="en-GB" smtClean="0"/>
              <a:pPr/>
              <a:t>81</a:t>
            </a:fld>
            <a:endParaRPr lang="en-GB"/>
          </a:p>
        </p:txBody>
      </p:sp>
    </p:spTree>
    <p:extLst>
      <p:ext uri="{BB962C8B-B14F-4D97-AF65-F5344CB8AC3E}">
        <p14:creationId xmlns:p14="http://schemas.microsoft.com/office/powerpoint/2010/main" val="334439559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87615-0EE4-7908-4491-F875BC9F2C96}"/>
              </a:ext>
            </a:extLst>
          </p:cNvPr>
          <p:cNvSpPr>
            <a:spLocks noGrp="1"/>
          </p:cNvSpPr>
          <p:nvPr>
            <p:ph type="title"/>
          </p:nvPr>
        </p:nvSpPr>
        <p:spPr/>
        <p:txBody>
          <a:bodyPr/>
          <a:lstStyle/>
          <a:p>
            <a:r>
              <a:rPr lang="en-GB" sz="3600" noProof="0" dirty="0"/>
              <a:t>What is scaffolding? </a:t>
            </a:r>
            <a:endParaRPr lang="en-GB" dirty="0"/>
          </a:p>
        </p:txBody>
      </p:sp>
      <p:sp>
        <p:nvSpPr>
          <p:cNvPr id="3" name="Text Placeholder 2">
            <a:extLst>
              <a:ext uri="{FF2B5EF4-FFF2-40B4-BE49-F238E27FC236}">
                <a16:creationId xmlns:a16="http://schemas.microsoft.com/office/drawing/2014/main" id="{DA8F572B-9155-9018-E92F-04EC25F81588}"/>
              </a:ext>
            </a:extLst>
          </p:cNvPr>
          <p:cNvSpPr>
            <a:spLocks noGrp="1"/>
          </p:cNvSpPr>
          <p:nvPr>
            <p:ph type="body" sz="quarter" idx="14"/>
          </p:nvPr>
        </p:nvSpPr>
        <p:spPr/>
        <p:txBody>
          <a:bodyPr>
            <a:normAutofit/>
          </a:bodyPr>
          <a:lstStyle/>
          <a:p>
            <a:pPr marL="342900" indent="-342900">
              <a:lnSpc>
                <a:spcPct val="110000"/>
              </a:lnSpc>
              <a:buFont typeface="Arial" panose="020B0604020202020204" pitchFamily="34" charset="0"/>
              <a:buChar char="•"/>
            </a:pPr>
            <a:r>
              <a:rPr lang="en-GB" sz="2400" b="0" dirty="0"/>
              <a:t>Providing support as children learn new concepts or skills. The support is gradually removed as the child becomes more confident.</a:t>
            </a:r>
          </a:p>
          <a:p>
            <a:pPr marL="342900" indent="-342900">
              <a:lnSpc>
                <a:spcPct val="110000"/>
              </a:lnSpc>
              <a:buFont typeface="Arial" panose="020B0604020202020204" pitchFamily="34" charset="0"/>
              <a:buChar char="•"/>
            </a:pPr>
            <a:r>
              <a:rPr lang="en-GB" sz="2400" b="0" dirty="0"/>
              <a:t>Support can take the form of visual resources, modelling skills, breaking activities down into smaller steps, prompting, questioning to support children’s learning as well as providing hints and tips. </a:t>
            </a:r>
          </a:p>
          <a:p>
            <a:endParaRPr lang="en-GB" sz="2400" b="0" dirty="0"/>
          </a:p>
          <a:p>
            <a:endParaRPr lang="en-GB" dirty="0"/>
          </a:p>
        </p:txBody>
      </p:sp>
      <p:sp>
        <p:nvSpPr>
          <p:cNvPr id="4" name="Footer Placeholder 3">
            <a:extLst>
              <a:ext uri="{FF2B5EF4-FFF2-40B4-BE49-F238E27FC236}">
                <a16:creationId xmlns:a16="http://schemas.microsoft.com/office/drawing/2014/main" id="{6C0A4267-38E0-31F1-9012-5DE1E4701C09}"/>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7FF39035-10C1-894D-E59A-9C7FCA5E4102}"/>
              </a:ext>
            </a:extLst>
          </p:cNvPr>
          <p:cNvSpPr>
            <a:spLocks noGrp="1"/>
          </p:cNvSpPr>
          <p:nvPr>
            <p:ph type="sldNum" sz="quarter" idx="12"/>
          </p:nvPr>
        </p:nvSpPr>
        <p:spPr/>
        <p:txBody>
          <a:bodyPr/>
          <a:lstStyle/>
          <a:p>
            <a:fld id="{DA2C159E-F13C-4A85-9A41-E7669D3E0D70}" type="slidenum">
              <a:rPr lang="en-GB" smtClean="0"/>
              <a:pPr/>
              <a:t>82</a:t>
            </a:fld>
            <a:endParaRPr lang="en-GB"/>
          </a:p>
        </p:txBody>
      </p:sp>
    </p:spTree>
    <p:extLst>
      <p:ext uri="{BB962C8B-B14F-4D97-AF65-F5344CB8AC3E}">
        <p14:creationId xmlns:p14="http://schemas.microsoft.com/office/powerpoint/2010/main" val="424288270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17C3C-4C76-B75D-6C60-9F4C5BAA5204}"/>
              </a:ext>
            </a:extLst>
          </p:cNvPr>
          <p:cNvSpPr>
            <a:spLocks noGrp="1"/>
          </p:cNvSpPr>
          <p:nvPr>
            <p:ph type="title"/>
          </p:nvPr>
        </p:nvSpPr>
        <p:spPr>
          <a:xfrm>
            <a:off x="172990" y="102393"/>
            <a:ext cx="8437563" cy="699425"/>
          </a:xfrm>
        </p:spPr>
        <p:txBody>
          <a:bodyPr/>
          <a:lstStyle/>
          <a:p>
            <a:r>
              <a:rPr lang="en-GB" dirty="0"/>
              <a:t>Examples of scaffolding </a:t>
            </a:r>
          </a:p>
        </p:txBody>
      </p:sp>
      <p:sp>
        <p:nvSpPr>
          <p:cNvPr id="4" name="Footer Placeholder 3">
            <a:extLst>
              <a:ext uri="{FF2B5EF4-FFF2-40B4-BE49-F238E27FC236}">
                <a16:creationId xmlns:a16="http://schemas.microsoft.com/office/drawing/2014/main" id="{918BFADB-BC57-2FF3-7BAA-66780DAD145E}"/>
              </a:ext>
            </a:extLst>
          </p:cNvPr>
          <p:cNvSpPr>
            <a:spLocks noGrp="1"/>
          </p:cNvSpPr>
          <p:nvPr>
            <p:ph type="ftr" sz="quarter" idx="11"/>
          </p:nvPr>
        </p:nvSpPr>
        <p:spPr/>
        <p:txBody>
          <a:bodyPr/>
          <a:lstStyle/>
          <a:p>
            <a:r>
              <a:rPr lang="en-GB" dirty="0"/>
              <a:t>Education &amp; Training Foundation</a:t>
            </a:r>
          </a:p>
        </p:txBody>
      </p:sp>
      <p:sp>
        <p:nvSpPr>
          <p:cNvPr id="5" name="Slide Number Placeholder 4">
            <a:extLst>
              <a:ext uri="{FF2B5EF4-FFF2-40B4-BE49-F238E27FC236}">
                <a16:creationId xmlns:a16="http://schemas.microsoft.com/office/drawing/2014/main" id="{FD9EB260-0986-D9C1-125C-C83198403C0B}"/>
              </a:ext>
            </a:extLst>
          </p:cNvPr>
          <p:cNvSpPr>
            <a:spLocks noGrp="1"/>
          </p:cNvSpPr>
          <p:nvPr>
            <p:ph type="sldNum" sz="quarter" idx="12"/>
          </p:nvPr>
        </p:nvSpPr>
        <p:spPr/>
        <p:txBody>
          <a:bodyPr/>
          <a:lstStyle/>
          <a:p>
            <a:fld id="{DA2C159E-F13C-4A85-9A41-E7669D3E0D70}" type="slidenum">
              <a:rPr lang="en-GB" smtClean="0"/>
              <a:pPr/>
              <a:t>83</a:t>
            </a:fld>
            <a:endParaRPr lang="en-GB"/>
          </a:p>
        </p:txBody>
      </p:sp>
      <p:sp>
        <p:nvSpPr>
          <p:cNvPr id="6" name="Rectangle 1">
            <a:extLst>
              <a:ext uri="{FF2B5EF4-FFF2-40B4-BE49-F238E27FC236}">
                <a16:creationId xmlns:a16="http://schemas.microsoft.com/office/drawing/2014/main" id="{F98A1C97-F53D-76AA-C076-B051B8B606C6}"/>
              </a:ext>
            </a:extLst>
          </p:cNvPr>
          <p:cNvSpPr>
            <a:spLocks noGrp="1" noChangeArrowheads="1"/>
          </p:cNvSpPr>
          <p:nvPr>
            <p:ph type="body" sz="quarter" idx="14"/>
          </p:nvPr>
        </p:nvSpPr>
        <p:spPr bwMode="auto">
          <a:xfrm>
            <a:off x="232950" y="1350188"/>
            <a:ext cx="7723426" cy="3016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effectLst/>
                <a:latin typeface="Arial" panose="020B0604020202020204" pitchFamily="34" charset="0"/>
                <a:cs typeface="Arial" panose="020B0604020202020204" pitchFamily="34" charset="0"/>
              </a:rPr>
              <a:t>Mode</a:t>
            </a:r>
            <a:r>
              <a:rPr lang="en-US" altLang="en-US" b="0" dirty="0">
                <a:latin typeface="Arial" panose="020B0604020202020204" pitchFamily="34" charset="0"/>
                <a:cs typeface="Arial" panose="020B0604020202020204" pitchFamily="34" charset="0"/>
              </a:rPr>
              <a:t>l</a:t>
            </a:r>
            <a:r>
              <a:rPr kumimoji="0" lang="en-US" altLang="en-US" b="0" i="0" u="none" strike="noStrike" cap="none" normalizeH="0" baseline="0" dirty="0">
                <a:ln>
                  <a:noFill/>
                </a:ln>
                <a:effectLst/>
                <a:latin typeface="Arial" panose="020B0604020202020204" pitchFamily="34" charset="0"/>
                <a:cs typeface="Arial" panose="020B0604020202020204" pitchFamily="34" charset="0"/>
              </a:rPr>
              <a:t>ling</a:t>
            </a:r>
          </a:p>
          <a:p>
            <a:pPr marR="0" lvl="0" algn="l" defTabSz="914400" rtl="0" eaLnBrk="0" fontAlgn="base" latinLnBrk="0" hangingPunct="0">
              <a:lnSpc>
                <a:spcPct val="100000"/>
              </a:lnSpc>
              <a:spcBef>
                <a:spcPct val="0"/>
              </a:spcBef>
              <a:spcAft>
                <a:spcPct val="0"/>
              </a:spcAft>
              <a:buClrTx/>
              <a:buSzTx/>
              <a:tabLst/>
            </a:pPr>
            <a:endParaRPr kumimoji="0" lang="en-US" altLang="en-US" b="0" i="0" u="none" strike="noStrike" cap="none" normalizeH="0" baseline="0" dirty="0">
              <a:ln>
                <a:noFill/>
              </a:ln>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effectLst/>
                <a:latin typeface="Arial" panose="020B0604020202020204" pitchFamily="34" charset="0"/>
                <a:cs typeface="Arial" panose="020B0604020202020204" pitchFamily="34" charset="0"/>
              </a:rPr>
              <a:t>Guided practice</a:t>
            </a:r>
          </a:p>
          <a:p>
            <a:pPr marR="0" lvl="0" algn="l" defTabSz="914400" rtl="0" eaLnBrk="0" fontAlgn="base" latinLnBrk="0" hangingPunct="0">
              <a:lnSpc>
                <a:spcPct val="100000"/>
              </a:lnSpc>
              <a:spcBef>
                <a:spcPct val="0"/>
              </a:spcBef>
              <a:spcAft>
                <a:spcPct val="0"/>
              </a:spcAft>
              <a:buClrTx/>
              <a:buSzTx/>
              <a:tabLst/>
            </a:pPr>
            <a:endParaRPr kumimoji="0" lang="en-US" altLang="en-US" b="0" i="0" u="none" strike="noStrike" cap="none" normalizeH="0" baseline="0" dirty="0">
              <a:ln>
                <a:noFill/>
              </a:ln>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b="0" dirty="0">
                <a:latin typeface="Arial" panose="020B0604020202020204" pitchFamily="34" charset="0"/>
                <a:cs typeface="Arial" panose="020B0604020202020204" pitchFamily="34" charset="0"/>
              </a:rPr>
              <a:t>Visual aids</a:t>
            </a:r>
          </a:p>
          <a:p>
            <a:pPr marR="0" lvl="0" algn="l" defTabSz="914400" rtl="0" eaLnBrk="0" fontAlgn="base" latinLnBrk="0" hangingPunct="0">
              <a:lnSpc>
                <a:spcPct val="100000"/>
              </a:lnSpc>
              <a:spcBef>
                <a:spcPct val="0"/>
              </a:spcBef>
              <a:spcAft>
                <a:spcPct val="0"/>
              </a:spcAft>
              <a:buClrTx/>
              <a:buSzTx/>
              <a:tabLst/>
            </a:pPr>
            <a:endParaRPr lang="en-US" altLang="en-US" b="0" dirty="0">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effectLst/>
                <a:latin typeface="Arial" panose="020B0604020202020204" pitchFamily="34" charset="0"/>
                <a:cs typeface="Arial" panose="020B0604020202020204" pitchFamily="34" charset="0"/>
              </a:rPr>
              <a:t>Chunking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1"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1627307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783C1-F4B8-74F8-15E8-F22D76FF6578}"/>
              </a:ext>
            </a:extLst>
          </p:cNvPr>
          <p:cNvSpPr>
            <a:spLocks noGrp="1"/>
          </p:cNvSpPr>
          <p:nvPr>
            <p:ph type="title"/>
          </p:nvPr>
        </p:nvSpPr>
        <p:spPr/>
        <p:txBody>
          <a:bodyPr>
            <a:normAutofit/>
          </a:bodyPr>
          <a:lstStyle/>
          <a:p>
            <a:r>
              <a:rPr lang="en-GB" dirty="0"/>
              <a:t>Scaffolding techniques </a:t>
            </a:r>
          </a:p>
        </p:txBody>
      </p:sp>
      <p:sp>
        <p:nvSpPr>
          <p:cNvPr id="3" name="Text Placeholder 2">
            <a:extLst>
              <a:ext uri="{FF2B5EF4-FFF2-40B4-BE49-F238E27FC236}">
                <a16:creationId xmlns:a16="http://schemas.microsoft.com/office/drawing/2014/main" id="{0CDDFBE3-8BBA-937D-CA9B-0449E8850816}"/>
              </a:ext>
            </a:extLst>
          </p:cNvPr>
          <p:cNvSpPr>
            <a:spLocks noGrp="1"/>
          </p:cNvSpPr>
          <p:nvPr>
            <p:ph type="body" sz="quarter" idx="14"/>
          </p:nvPr>
        </p:nvSpPr>
        <p:spPr>
          <a:xfrm>
            <a:off x="386718" y="949325"/>
            <a:ext cx="8024390" cy="3459831"/>
          </a:xfrm>
        </p:spPr>
        <p:txBody>
          <a:bodyPr>
            <a:normAutofit lnSpcReduction="10000"/>
          </a:bodyPr>
          <a:lstStyle/>
          <a:p>
            <a:r>
              <a:rPr lang="en-GB" b="0" dirty="0"/>
              <a:t>In pairs, you will be given a topic that a child is struggling with. You will need to plan how you could scaffold this to break the task down and support the child’s understanding of the topic.</a:t>
            </a:r>
          </a:p>
          <a:p>
            <a:endParaRPr lang="en-GB" b="0" dirty="0"/>
          </a:p>
          <a:p>
            <a:pPr marL="342900" indent="-342900">
              <a:buFont typeface="Arial" panose="020B0604020202020204" pitchFamily="34" charset="0"/>
              <a:buChar char="•"/>
            </a:pPr>
            <a:r>
              <a:rPr lang="en-GB" dirty="0"/>
              <a:t>Describe</a:t>
            </a:r>
            <a:r>
              <a:rPr lang="en-GB" b="0" dirty="0"/>
              <a:t> the key features of scaffolding.</a:t>
            </a:r>
          </a:p>
          <a:p>
            <a:pPr marL="342900" indent="-342900">
              <a:buFont typeface="Arial" panose="020B0604020202020204" pitchFamily="34" charset="0"/>
              <a:buChar char="•"/>
            </a:pPr>
            <a:r>
              <a:rPr lang="en-GB" dirty="0"/>
              <a:t>Devise</a:t>
            </a:r>
            <a:r>
              <a:rPr lang="en-GB" b="0" dirty="0"/>
              <a:t> three examples of how you can scaffold the topic for the child. </a:t>
            </a:r>
          </a:p>
          <a:p>
            <a:pPr marL="342900" indent="-342900">
              <a:buFont typeface="Arial" panose="020B0604020202020204" pitchFamily="34" charset="0"/>
              <a:buChar char="•"/>
            </a:pPr>
            <a:r>
              <a:rPr lang="en-GB" dirty="0"/>
              <a:t>Justify </a:t>
            </a:r>
            <a:r>
              <a:rPr lang="en-GB" b="0" dirty="0"/>
              <a:t>how this technique would support their understanding. </a:t>
            </a:r>
          </a:p>
        </p:txBody>
      </p:sp>
      <p:sp>
        <p:nvSpPr>
          <p:cNvPr id="4" name="Footer Placeholder 3">
            <a:extLst>
              <a:ext uri="{FF2B5EF4-FFF2-40B4-BE49-F238E27FC236}">
                <a16:creationId xmlns:a16="http://schemas.microsoft.com/office/drawing/2014/main" id="{54299139-054E-9050-E4F5-1CB3D2B25114}"/>
              </a:ext>
            </a:extLst>
          </p:cNvPr>
          <p:cNvSpPr>
            <a:spLocks noGrp="1"/>
          </p:cNvSpPr>
          <p:nvPr>
            <p:ph type="ftr" sz="quarter" idx="11"/>
          </p:nvPr>
        </p:nvSpPr>
        <p:spPr/>
        <p:txBody>
          <a:bodyPr/>
          <a:lstStyle/>
          <a:p>
            <a:r>
              <a:rPr lang="en-GB"/>
              <a:t>Education &amp; Training Foundation</a:t>
            </a:r>
          </a:p>
        </p:txBody>
      </p:sp>
      <p:sp>
        <p:nvSpPr>
          <p:cNvPr id="5" name="Slide Number Placeholder 4">
            <a:extLst>
              <a:ext uri="{FF2B5EF4-FFF2-40B4-BE49-F238E27FC236}">
                <a16:creationId xmlns:a16="http://schemas.microsoft.com/office/drawing/2014/main" id="{4CD59E9B-50E9-12FF-1593-11633C35BAB5}"/>
              </a:ext>
            </a:extLst>
          </p:cNvPr>
          <p:cNvSpPr>
            <a:spLocks noGrp="1"/>
          </p:cNvSpPr>
          <p:nvPr>
            <p:ph type="sldNum" sz="quarter" idx="12"/>
          </p:nvPr>
        </p:nvSpPr>
        <p:spPr/>
        <p:txBody>
          <a:bodyPr/>
          <a:lstStyle/>
          <a:p>
            <a:fld id="{DA2C159E-F13C-4A85-9A41-E7669D3E0D70}" type="slidenum">
              <a:rPr lang="en-GB" smtClean="0"/>
              <a:pPr/>
              <a:t>84</a:t>
            </a:fld>
            <a:endParaRPr lang="en-GB"/>
          </a:p>
        </p:txBody>
      </p:sp>
    </p:spTree>
    <p:extLst>
      <p:ext uri="{BB962C8B-B14F-4D97-AF65-F5344CB8AC3E}">
        <p14:creationId xmlns:p14="http://schemas.microsoft.com/office/powerpoint/2010/main" val="265738486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lnSpcReduction="10000"/>
          </a:bodyPr>
          <a:lstStyle/>
          <a:p>
            <a:r>
              <a:rPr lang="en-US" noProof="0" dirty="0"/>
              <a:t>Constructivism:</a:t>
            </a:r>
          </a:p>
          <a:p>
            <a:r>
              <a:rPr lang="en-US" noProof="0" dirty="0"/>
              <a:t>Compare and contrast approaches </a:t>
            </a:r>
          </a:p>
        </p:txBody>
      </p:sp>
    </p:spTree>
    <p:extLst>
      <p:ext uri="{BB962C8B-B14F-4D97-AF65-F5344CB8AC3E}">
        <p14:creationId xmlns:p14="http://schemas.microsoft.com/office/powerpoint/2010/main" val="237343164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8E29A08-B1B4-6591-F657-BBD500CA0B88}"/>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86</a:t>
            </a:fld>
            <a:endParaRPr lang="en-GB"/>
          </a:p>
        </p:txBody>
      </p:sp>
      <p:sp>
        <p:nvSpPr>
          <p:cNvPr id="3" name="Title 2">
            <a:extLst>
              <a:ext uri="{FF2B5EF4-FFF2-40B4-BE49-F238E27FC236}">
                <a16:creationId xmlns:a16="http://schemas.microsoft.com/office/drawing/2014/main" id="{3FDA6CDB-96E9-2ABC-AA1F-CDAB84E75B81}"/>
              </a:ext>
            </a:extLst>
          </p:cNvPr>
          <p:cNvSpPr>
            <a:spLocks noGrp="1"/>
          </p:cNvSpPr>
          <p:nvPr>
            <p:ph type="title"/>
          </p:nvPr>
        </p:nvSpPr>
        <p:spPr/>
        <p:txBody>
          <a:bodyPr/>
          <a:lstStyle/>
          <a:p>
            <a:r>
              <a:rPr lang="en-GB" dirty="0"/>
              <a:t>Starter activity: Compare and contrast</a:t>
            </a:r>
          </a:p>
        </p:txBody>
      </p:sp>
      <p:sp>
        <p:nvSpPr>
          <p:cNvPr id="4" name="Text Placeholder 3">
            <a:extLst>
              <a:ext uri="{FF2B5EF4-FFF2-40B4-BE49-F238E27FC236}">
                <a16:creationId xmlns:a16="http://schemas.microsoft.com/office/drawing/2014/main" id="{FEF6DC77-27D6-C564-F2F1-E48656A3187F}"/>
              </a:ext>
            </a:extLst>
          </p:cNvPr>
          <p:cNvSpPr>
            <a:spLocks noGrp="1"/>
          </p:cNvSpPr>
          <p:nvPr>
            <p:ph type="body" sz="quarter" idx="12"/>
          </p:nvPr>
        </p:nvSpPr>
        <p:spPr>
          <a:xfrm>
            <a:off x="232950" y="1145498"/>
            <a:ext cx="7667625" cy="3292495"/>
          </a:xfrm>
        </p:spPr>
        <p:txBody>
          <a:bodyPr/>
          <a:lstStyle/>
          <a:p>
            <a:r>
              <a:rPr lang="en-GB" sz="2600" dirty="0"/>
              <a:t>In pairs, determine the similarities and differences between the three different approaches:</a:t>
            </a:r>
          </a:p>
          <a:p>
            <a:endParaRPr lang="en-GB" sz="2600" dirty="0"/>
          </a:p>
          <a:p>
            <a:pPr marL="342900" indent="-342900">
              <a:buFont typeface="Arial" panose="020B0604020202020204" pitchFamily="34" charset="0"/>
              <a:buChar char="•"/>
            </a:pPr>
            <a:r>
              <a:rPr lang="en-GB" sz="2600" dirty="0"/>
              <a:t>behaviourism</a:t>
            </a:r>
          </a:p>
          <a:p>
            <a:pPr marL="342900" indent="-342900">
              <a:buFont typeface="Arial" panose="020B0604020202020204" pitchFamily="34" charset="0"/>
              <a:buChar char="•"/>
            </a:pPr>
            <a:r>
              <a:rPr lang="en-GB" sz="2600" dirty="0"/>
              <a:t>humanism</a:t>
            </a:r>
          </a:p>
          <a:p>
            <a:pPr marL="342900" indent="-342900">
              <a:buFont typeface="Arial" panose="020B0604020202020204" pitchFamily="34" charset="0"/>
              <a:buChar char="•"/>
            </a:pPr>
            <a:r>
              <a:rPr lang="en-GB" sz="2600" dirty="0"/>
              <a:t>constructivism.</a:t>
            </a:r>
          </a:p>
          <a:p>
            <a:pPr marL="342900" indent="-342900">
              <a:buFont typeface="Arial" panose="020B0604020202020204" pitchFamily="34" charset="0"/>
              <a:buChar char="•"/>
            </a:pPr>
            <a:endParaRPr lang="en-GB" sz="2600" dirty="0"/>
          </a:p>
          <a:p>
            <a:r>
              <a:rPr lang="en-GB" sz="2600" dirty="0"/>
              <a:t>Complete the worksheet.</a:t>
            </a:r>
          </a:p>
        </p:txBody>
      </p:sp>
      <p:sp>
        <p:nvSpPr>
          <p:cNvPr id="5" name="Footer Placeholder 4">
            <a:extLst>
              <a:ext uri="{FF2B5EF4-FFF2-40B4-BE49-F238E27FC236}">
                <a16:creationId xmlns:a16="http://schemas.microsoft.com/office/drawing/2014/main" id="{598A1E08-3DD1-774E-7565-FEE0DD5AB43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261877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 calcmode="lin" valueType="num">
                                      <p:cBhvr additive="base">
                                        <p:cTn id="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A5E9E3D-9470-69A7-8F48-46F6A7787F74}"/>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87</a:t>
            </a:fld>
            <a:endParaRPr lang="en-GB"/>
          </a:p>
        </p:txBody>
      </p:sp>
      <p:sp>
        <p:nvSpPr>
          <p:cNvPr id="3" name="Title 2">
            <a:extLst>
              <a:ext uri="{FF2B5EF4-FFF2-40B4-BE49-F238E27FC236}">
                <a16:creationId xmlns:a16="http://schemas.microsoft.com/office/drawing/2014/main" id="{EECE95C5-0FDD-755C-A20C-0A04EA2D70E0}"/>
              </a:ext>
            </a:extLst>
          </p:cNvPr>
          <p:cNvSpPr>
            <a:spLocks noGrp="1"/>
          </p:cNvSpPr>
          <p:nvPr>
            <p:ph type="title"/>
          </p:nvPr>
        </p:nvSpPr>
        <p:spPr/>
        <p:txBody>
          <a:bodyPr/>
          <a:lstStyle/>
          <a:p>
            <a:r>
              <a:rPr lang="en-GB" dirty="0"/>
              <a:t>Inference vs explicit information</a:t>
            </a:r>
          </a:p>
        </p:txBody>
      </p:sp>
      <p:sp>
        <p:nvSpPr>
          <p:cNvPr id="4" name="Text Placeholder 3">
            <a:extLst>
              <a:ext uri="{FF2B5EF4-FFF2-40B4-BE49-F238E27FC236}">
                <a16:creationId xmlns:a16="http://schemas.microsoft.com/office/drawing/2014/main" id="{960CAF98-A00D-86F6-5C0C-5E202649ED19}"/>
              </a:ext>
            </a:extLst>
          </p:cNvPr>
          <p:cNvSpPr>
            <a:spLocks noGrp="1"/>
          </p:cNvSpPr>
          <p:nvPr>
            <p:ph type="body" sz="quarter" idx="12"/>
          </p:nvPr>
        </p:nvSpPr>
        <p:spPr/>
        <p:txBody>
          <a:bodyPr/>
          <a:lstStyle/>
          <a:p>
            <a:r>
              <a:rPr lang="en-GB" b="1" dirty="0"/>
              <a:t>Explicit</a:t>
            </a:r>
          </a:p>
          <a:p>
            <a:endParaRPr lang="en-GB" b="1" dirty="0"/>
          </a:p>
          <a:p>
            <a:r>
              <a:rPr lang="en-GB" b="1" dirty="0"/>
              <a:t>Definition</a:t>
            </a:r>
            <a:r>
              <a:rPr lang="en-GB" dirty="0"/>
              <a:t>: Explicit information is clearly and directly stated in the text. There is no need for interpretation or reading between the lines.</a:t>
            </a:r>
          </a:p>
          <a:p>
            <a:endParaRPr lang="en-GB" dirty="0"/>
          </a:p>
          <a:p>
            <a:r>
              <a:rPr lang="en-GB" b="1" dirty="0"/>
              <a:t>Example</a:t>
            </a:r>
            <a:r>
              <a:rPr lang="en-GB" dirty="0"/>
              <a:t>: If a text says, “It was raining heavily outside,” this is explicit information because it directly tells you what is happening.</a:t>
            </a:r>
          </a:p>
        </p:txBody>
      </p:sp>
      <p:sp>
        <p:nvSpPr>
          <p:cNvPr id="5" name="Footer Placeholder 4">
            <a:extLst>
              <a:ext uri="{FF2B5EF4-FFF2-40B4-BE49-F238E27FC236}">
                <a16:creationId xmlns:a16="http://schemas.microsoft.com/office/drawing/2014/main" id="{8F65E75A-440A-D3F6-B58B-21C67EEDDC4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588016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 calcmode="lin" valueType="num">
                                      <p:cBhvr additive="base">
                                        <p:cTn id="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11E56-2C69-166D-B6A0-B0AE1592FFA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C11DCE-AB94-9F0F-D2E9-92F16C478EBE}"/>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88</a:t>
            </a:fld>
            <a:endParaRPr lang="en-GB"/>
          </a:p>
        </p:txBody>
      </p:sp>
      <p:sp>
        <p:nvSpPr>
          <p:cNvPr id="3" name="Title 2">
            <a:extLst>
              <a:ext uri="{FF2B5EF4-FFF2-40B4-BE49-F238E27FC236}">
                <a16:creationId xmlns:a16="http://schemas.microsoft.com/office/drawing/2014/main" id="{D89C2848-E49E-1064-F722-5A2EE5F2803F}"/>
              </a:ext>
            </a:extLst>
          </p:cNvPr>
          <p:cNvSpPr>
            <a:spLocks noGrp="1"/>
          </p:cNvSpPr>
          <p:nvPr>
            <p:ph type="title"/>
          </p:nvPr>
        </p:nvSpPr>
        <p:spPr/>
        <p:txBody>
          <a:bodyPr>
            <a:normAutofit fontScale="90000"/>
          </a:bodyPr>
          <a:lstStyle/>
          <a:p>
            <a:r>
              <a:rPr lang="en-GB" dirty="0"/>
              <a:t>Inference vs explicit information (cont.)</a:t>
            </a:r>
          </a:p>
        </p:txBody>
      </p:sp>
      <p:sp>
        <p:nvSpPr>
          <p:cNvPr id="4" name="Text Placeholder 3">
            <a:extLst>
              <a:ext uri="{FF2B5EF4-FFF2-40B4-BE49-F238E27FC236}">
                <a16:creationId xmlns:a16="http://schemas.microsoft.com/office/drawing/2014/main" id="{DD879DAC-D546-8332-57DD-95DDE45957AA}"/>
              </a:ext>
            </a:extLst>
          </p:cNvPr>
          <p:cNvSpPr>
            <a:spLocks noGrp="1"/>
          </p:cNvSpPr>
          <p:nvPr>
            <p:ph type="body" sz="quarter" idx="12"/>
          </p:nvPr>
        </p:nvSpPr>
        <p:spPr/>
        <p:txBody>
          <a:bodyPr/>
          <a:lstStyle/>
          <a:p>
            <a:r>
              <a:rPr lang="en-GB" b="1" dirty="0"/>
              <a:t>Inference</a:t>
            </a:r>
          </a:p>
          <a:p>
            <a:endParaRPr lang="en-GB" b="1" dirty="0"/>
          </a:p>
          <a:p>
            <a:r>
              <a:rPr lang="en-GB" b="1" dirty="0"/>
              <a:t>Definition</a:t>
            </a:r>
            <a:r>
              <a:rPr lang="en-GB" dirty="0"/>
              <a:t>: Inference involves drawing conclusions based on evidence and reasoning. It requires the reader to use clues from the text to understand what is not directly stated.</a:t>
            </a:r>
          </a:p>
          <a:p>
            <a:endParaRPr lang="en-GB" dirty="0"/>
          </a:p>
          <a:p>
            <a:r>
              <a:rPr lang="en-GB" b="1" dirty="0"/>
              <a:t>Example</a:t>
            </a:r>
            <a:r>
              <a:rPr lang="en-GB" dirty="0"/>
              <a:t>: If a story describes a character putting on a raincoat and grabbing an umbrella, you might infer that it is raining or about to rain.</a:t>
            </a:r>
          </a:p>
        </p:txBody>
      </p:sp>
      <p:sp>
        <p:nvSpPr>
          <p:cNvPr id="5" name="Footer Placeholder 4">
            <a:extLst>
              <a:ext uri="{FF2B5EF4-FFF2-40B4-BE49-F238E27FC236}">
                <a16:creationId xmlns:a16="http://schemas.microsoft.com/office/drawing/2014/main" id="{43AD448B-7B78-362B-21AA-2AB1FDE7CDF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84920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 calcmode="lin" valueType="num">
                                      <p:cBhvr additive="base">
                                        <p:cTn id="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0C8EF0A-615F-1AE5-97BD-59B584A0F787}"/>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89</a:t>
            </a:fld>
            <a:endParaRPr lang="en-GB"/>
          </a:p>
        </p:txBody>
      </p:sp>
      <p:sp>
        <p:nvSpPr>
          <p:cNvPr id="3" name="Title 2">
            <a:extLst>
              <a:ext uri="{FF2B5EF4-FFF2-40B4-BE49-F238E27FC236}">
                <a16:creationId xmlns:a16="http://schemas.microsoft.com/office/drawing/2014/main" id="{4B0E96EA-C435-560E-5787-4242F858B0D3}"/>
              </a:ext>
            </a:extLst>
          </p:cNvPr>
          <p:cNvSpPr>
            <a:spLocks noGrp="1"/>
          </p:cNvSpPr>
          <p:nvPr>
            <p:ph type="title"/>
          </p:nvPr>
        </p:nvSpPr>
        <p:spPr/>
        <p:txBody>
          <a:bodyPr>
            <a:normAutofit fontScale="90000"/>
          </a:bodyPr>
          <a:lstStyle/>
          <a:p>
            <a:r>
              <a:rPr lang="en-GB" sz="4000" dirty="0"/>
              <a:t>Example</a:t>
            </a:r>
            <a:br>
              <a:rPr lang="en-GB" dirty="0"/>
            </a:br>
            <a:endParaRPr lang="en-GB" dirty="0"/>
          </a:p>
        </p:txBody>
      </p:sp>
      <p:sp>
        <p:nvSpPr>
          <p:cNvPr id="4" name="Text Placeholder 3">
            <a:extLst>
              <a:ext uri="{FF2B5EF4-FFF2-40B4-BE49-F238E27FC236}">
                <a16:creationId xmlns:a16="http://schemas.microsoft.com/office/drawing/2014/main" id="{C84EA388-74F6-A01D-9E6A-B8D4CF50A929}"/>
              </a:ext>
            </a:extLst>
          </p:cNvPr>
          <p:cNvSpPr>
            <a:spLocks noGrp="1"/>
          </p:cNvSpPr>
          <p:nvPr>
            <p:ph type="body" sz="quarter" idx="12"/>
          </p:nvPr>
        </p:nvSpPr>
        <p:spPr/>
        <p:txBody>
          <a:bodyPr/>
          <a:lstStyle/>
          <a:p>
            <a:r>
              <a:rPr lang="en-GB" b="1" dirty="0"/>
              <a:t>Text</a:t>
            </a:r>
            <a:r>
              <a:rPr lang="en-GB" dirty="0"/>
              <a:t>: “The woman looked out of the window at the dark clouds and sighed. She grabbed her umbrella and headed out the door.”</a:t>
            </a:r>
          </a:p>
          <a:p>
            <a:endParaRPr lang="en-GB" dirty="0"/>
          </a:p>
          <a:p>
            <a:r>
              <a:rPr lang="en-GB" b="1" dirty="0"/>
              <a:t>Explicit</a:t>
            </a:r>
            <a:r>
              <a:rPr lang="en-GB" dirty="0"/>
              <a:t>: The woman grabbed her umbrella and headed out the door.</a:t>
            </a:r>
          </a:p>
          <a:p>
            <a:endParaRPr lang="en-GB" dirty="0"/>
          </a:p>
          <a:p>
            <a:r>
              <a:rPr lang="en-GB" b="1" dirty="0"/>
              <a:t>Inference</a:t>
            </a:r>
            <a:r>
              <a:rPr lang="en-GB" dirty="0"/>
              <a:t>: You might infer that the woman expects it to rain soon because of the dark clouds.</a:t>
            </a:r>
          </a:p>
        </p:txBody>
      </p:sp>
      <p:sp>
        <p:nvSpPr>
          <p:cNvPr id="5" name="Footer Placeholder 4">
            <a:extLst>
              <a:ext uri="{FF2B5EF4-FFF2-40B4-BE49-F238E27FC236}">
                <a16:creationId xmlns:a16="http://schemas.microsoft.com/office/drawing/2014/main" id="{DDA42F27-0D66-5AB2-CF20-420F78F91F4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723795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71177-89AB-5129-B03A-74FD4882F463}"/>
            </a:ext>
          </a:extLst>
        </p:cNvPr>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74B6A11F-0892-5FA2-C5EA-2043FA473E6F}"/>
              </a:ext>
              <a:ext uri="{C183D7F6-B498-43B3-948B-1728B52AA6E4}">
                <adec:decorative xmlns:adec="http://schemas.microsoft.com/office/drawing/2017/decorative" val="0"/>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9</a:t>
            </a:fld>
            <a:endParaRPr lang="en-GB" noProof="0" dirty="0"/>
          </a:p>
        </p:txBody>
      </p:sp>
      <p:sp>
        <p:nvSpPr>
          <p:cNvPr id="12" name="Title 11">
            <a:extLst>
              <a:ext uri="{FF2B5EF4-FFF2-40B4-BE49-F238E27FC236}">
                <a16:creationId xmlns:a16="http://schemas.microsoft.com/office/drawing/2014/main" id="{93AC347E-678A-C1C5-3EB8-D9339F38A5B0}"/>
              </a:ext>
            </a:extLst>
          </p:cNvPr>
          <p:cNvSpPr>
            <a:spLocks noGrp="1"/>
          </p:cNvSpPr>
          <p:nvPr>
            <p:ph type="title"/>
          </p:nvPr>
        </p:nvSpPr>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nSpc>
                <a:spcPct val="100000"/>
              </a:lnSpc>
            </a:pPr>
            <a:r>
              <a:rPr lang="en-GB" sz="3600" noProof="0" dirty="0">
                <a:cs typeface="Arial"/>
              </a:rPr>
              <a:t>Peer teach</a:t>
            </a:r>
          </a:p>
        </p:txBody>
      </p:sp>
      <p:sp>
        <p:nvSpPr>
          <p:cNvPr id="5" name="Text Placeholder 4">
            <a:extLst>
              <a:ext uri="{FF2B5EF4-FFF2-40B4-BE49-F238E27FC236}">
                <a16:creationId xmlns:a16="http://schemas.microsoft.com/office/drawing/2014/main" id="{92564554-BB66-881A-22C9-0519E8D4237A}"/>
              </a:ext>
            </a:extLst>
          </p:cNvPr>
          <p:cNvSpPr>
            <a:spLocks noGrp="1"/>
          </p:cNvSpPr>
          <p:nvPr>
            <p:ph type="body" sz="quarter" idx="12"/>
          </p:nvPr>
        </p:nvSpPr>
        <p:spPr>
          <a:xfrm>
            <a:off x="398891" y="1155644"/>
            <a:ext cx="7667625" cy="3601574"/>
          </a:xfrm>
        </p:spPr>
        <p:txBody>
          <a:bodyPr vert="horz" lIns="0" tIns="0" rIns="0" bIns="0"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noProof="0" dirty="0">
                <a:cs typeface="Arial"/>
              </a:rPr>
              <a:t>You will be put into groups where you will spend 5 minutes sharing the key ideas of the theorist you have researched using your Summary of theory prompt sheet. </a:t>
            </a:r>
          </a:p>
          <a:p>
            <a:pPr>
              <a:lnSpc>
                <a:spcPct val="100000"/>
              </a:lnSpc>
            </a:pPr>
            <a:endParaRPr lang="en-GB" noProof="0" dirty="0">
              <a:solidFill>
                <a:srgbClr val="000000"/>
              </a:solidFill>
              <a:cs typeface="Arial"/>
            </a:endParaRPr>
          </a:p>
          <a:p>
            <a:r>
              <a:rPr lang="en-GB" noProof="0" dirty="0">
                <a:solidFill>
                  <a:srgbClr val="000000"/>
                </a:solidFill>
                <a:cs typeface="Arial"/>
              </a:rPr>
              <a:t>Make notes on your peers’ research of a behaviourist and summarise key points using the Summary of theory prompt sheet.</a:t>
            </a:r>
          </a:p>
          <a:p>
            <a:pPr>
              <a:lnSpc>
                <a:spcPct val="100000"/>
              </a:lnSpc>
            </a:pPr>
            <a:endParaRPr lang="en-GB" noProof="0" dirty="0">
              <a:solidFill>
                <a:srgbClr val="000000"/>
              </a:solidFill>
              <a:cs typeface="Arial"/>
            </a:endParaRPr>
          </a:p>
          <a:p>
            <a:pPr>
              <a:lnSpc>
                <a:spcPct val="100000"/>
              </a:lnSpc>
            </a:pPr>
            <a:endParaRPr lang="en-GB" noProof="0" dirty="0">
              <a:solidFill>
                <a:srgbClr val="E51C41"/>
              </a:solidFill>
              <a:cs typeface="Arial"/>
            </a:endParaRPr>
          </a:p>
          <a:p>
            <a:pPr>
              <a:lnSpc>
                <a:spcPct val="100000"/>
              </a:lnSpc>
            </a:pPr>
            <a:endParaRPr lang="en-GB" noProof="0" dirty="0">
              <a:solidFill>
                <a:srgbClr val="000000"/>
              </a:solidFill>
              <a:cs typeface="Arial"/>
            </a:endParaRPr>
          </a:p>
          <a:p>
            <a:pPr>
              <a:lnSpc>
                <a:spcPct val="100000"/>
              </a:lnSpc>
            </a:pPr>
            <a:endParaRPr lang="en-GB" noProof="0" dirty="0">
              <a:solidFill>
                <a:srgbClr val="E51C41"/>
              </a:solidFill>
            </a:endParaRPr>
          </a:p>
          <a:p>
            <a:endParaRPr lang="en-GB" noProof="0" dirty="0">
              <a:solidFill>
                <a:srgbClr val="E51C41"/>
              </a:solidFill>
            </a:endParaRPr>
          </a:p>
          <a:p>
            <a:pPr>
              <a:lnSpc>
                <a:spcPct val="100000"/>
              </a:lnSpc>
            </a:pPr>
            <a:r>
              <a:rPr lang="en-GB" noProof="0" dirty="0">
                <a:solidFill>
                  <a:srgbClr val="E51C41"/>
                </a:solidFill>
              </a:rPr>
              <a:t> </a:t>
            </a:r>
            <a:endParaRPr lang="en-GB" noProof="0" dirty="0"/>
          </a:p>
        </p:txBody>
      </p:sp>
      <p:sp>
        <p:nvSpPr>
          <p:cNvPr id="6" name="Footer Placeholder 2">
            <a:extLst>
              <a:ext uri="{FF2B5EF4-FFF2-40B4-BE49-F238E27FC236}">
                <a16:creationId xmlns:a16="http://schemas.microsoft.com/office/drawing/2014/main" id="{FEB9FFE0-FF59-C865-1616-23F8F568835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58575138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4BE7373-ED37-3153-D85A-665217867986}"/>
              </a:ext>
              <a:ext uri="{C183D7F6-B498-43B3-948B-1728B52AA6E4}">
                <adec:decorative xmlns:adec="http://schemas.microsoft.com/office/drawing/2017/decorative" val="0"/>
              </a:ext>
            </a:extLst>
          </p:cNvPr>
          <p:cNvSpPr>
            <a:spLocks noGrp="1"/>
          </p:cNvSpPr>
          <p:nvPr>
            <p:ph type="sldNum" sz="quarter" idx="11"/>
          </p:nvPr>
        </p:nvSpPr>
        <p:spPr/>
        <p:txBody>
          <a:bodyPr/>
          <a:lstStyle/>
          <a:p>
            <a:fld id="{DA2C159E-F13C-4A85-9A41-E7669D3E0D70}" type="slidenum">
              <a:rPr lang="en-GB" smtClean="0"/>
              <a:pPr/>
              <a:t>90</a:t>
            </a:fld>
            <a:endParaRPr lang="en-GB"/>
          </a:p>
        </p:txBody>
      </p:sp>
      <p:sp>
        <p:nvSpPr>
          <p:cNvPr id="3" name="Title 2">
            <a:extLst>
              <a:ext uri="{FF2B5EF4-FFF2-40B4-BE49-F238E27FC236}">
                <a16:creationId xmlns:a16="http://schemas.microsoft.com/office/drawing/2014/main" id="{E87BE671-BEF9-01EA-6146-60D5D3AFF444}"/>
              </a:ext>
            </a:extLst>
          </p:cNvPr>
          <p:cNvSpPr>
            <a:spLocks noGrp="1"/>
          </p:cNvSpPr>
          <p:nvPr>
            <p:ph type="title"/>
          </p:nvPr>
        </p:nvSpPr>
        <p:spPr/>
        <p:txBody>
          <a:bodyPr>
            <a:normAutofit fontScale="90000"/>
          </a:bodyPr>
          <a:lstStyle/>
          <a:p>
            <a:r>
              <a:rPr lang="en-GB" dirty="0"/>
              <a:t>Practice: Find the inference and the explicit information </a:t>
            </a:r>
          </a:p>
        </p:txBody>
      </p:sp>
      <p:sp>
        <p:nvSpPr>
          <p:cNvPr id="4" name="Text Placeholder 3">
            <a:extLst>
              <a:ext uri="{FF2B5EF4-FFF2-40B4-BE49-F238E27FC236}">
                <a16:creationId xmlns:a16="http://schemas.microsoft.com/office/drawing/2014/main" id="{51C42762-EBAE-DA2B-1C6C-91E887CF3838}"/>
              </a:ext>
            </a:extLst>
          </p:cNvPr>
          <p:cNvSpPr>
            <a:spLocks noGrp="1"/>
          </p:cNvSpPr>
          <p:nvPr>
            <p:ph type="body" sz="quarter" idx="12"/>
          </p:nvPr>
        </p:nvSpPr>
        <p:spPr>
          <a:xfrm>
            <a:off x="234000" y="1292026"/>
            <a:ext cx="8436513" cy="3601574"/>
          </a:xfrm>
        </p:spPr>
        <p:txBody>
          <a:bodyPr/>
          <a:lstStyle/>
          <a:p>
            <a:r>
              <a:rPr lang="en-GB" dirty="0"/>
              <a:t>The teacher gathered the children on the carpet for story time. They held up a colourful book and smiled. “Today, we’re going to read about a little bear who goes on an adventure,” they said. The children cheered and settled down, eager to listen. </a:t>
            </a:r>
          </a:p>
          <a:p>
            <a:endParaRPr lang="en-GB" dirty="0"/>
          </a:p>
          <a:p>
            <a:r>
              <a:rPr lang="en-GB" dirty="0"/>
              <a:t>As the teacher began reading, they noticed that one of the children was fidgeting and looking out the window. “Would you like to sit closer to me?” the teacher asked gently. The child nodded and moved closer, their eyes now focused on the book. </a:t>
            </a:r>
          </a:p>
        </p:txBody>
      </p:sp>
      <p:sp>
        <p:nvSpPr>
          <p:cNvPr id="5" name="Footer Placeholder 4">
            <a:extLst>
              <a:ext uri="{FF2B5EF4-FFF2-40B4-BE49-F238E27FC236}">
                <a16:creationId xmlns:a16="http://schemas.microsoft.com/office/drawing/2014/main" id="{0B374026-B3E6-A438-C3EA-B26D0BE2D1E7}"/>
              </a:ext>
              <a:ext uri="{C183D7F6-B498-43B3-948B-1728B52AA6E4}">
                <adec:decorative xmlns:adec="http://schemas.microsoft.com/office/drawing/2017/decorative" val="1"/>
              </a:ext>
            </a:extLst>
          </p:cNvPr>
          <p:cNvSpPr>
            <a:spLocks noGrp="1"/>
          </p:cNvSpPr>
          <p:nvPr>
            <p:ph type="ftr" sz="quarter" idx="10"/>
          </p:nvPr>
        </p:nvSpPr>
        <p:spPr>
          <a:xfrm>
            <a:off x="232950" y="4925901"/>
            <a:ext cx="7686376" cy="273844"/>
          </a:xfrm>
        </p:spPr>
        <p:txBody>
          <a:bodyPr/>
          <a:lstStyle/>
          <a:p>
            <a:r>
              <a:rPr lang="en-GB" dirty="0"/>
              <a:t>Education &amp; Training Foundation</a:t>
            </a:r>
          </a:p>
        </p:txBody>
      </p:sp>
    </p:spTree>
    <p:extLst>
      <p:ext uri="{BB962C8B-B14F-4D97-AF65-F5344CB8AC3E}">
        <p14:creationId xmlns:p14="http://schemas.microsoft.com/office/powerpoint/2010/main" val="246912198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B3D3C69-AED9-2B7B-1DC1-3702BE6A6811}"/>
              </a:ext>
            </a:extLst>
          </p:cNvPr>
          <p:cNvSpPr>
            <a:spLocks noGrp="1"/>
          </p:cNvSpPr>
          <p:nvPr>
            <p:ph type="sldNum" sz="quarter" idx="11"/>
          </p:nvPr>
        </p:nvSpPr>
        <p:spPr/>
        <p:txBody>
          <a:bodyPr/>
          <a:lstStyle/>
          <a:p>
            <a:fld id="{DA2C159E-F13C-4A85-9A41-E7669D3E0D70}" type="slidenum">
              <a:rPr lang="en-GB" smtClean="0"/>
              <a:pPr/>
              <a:t>91</a:t>
            </a:fld>
            <a:endParaRPr lang="en-GB"/>
          </a:p>
        </p:txBody>
      </p:sp>
      <p:sp>
        <p:nvSpPr>
          <p:cNvPr id="3" name="Title 2">
            <a:extLst>
              <a:ext uri="{FF2B5EF4-FFF2-40B4-BE49-F238E27FC236}">
                <a16:creationId xmlns:a16="http://schemas.microsoft.com/office/drawing/2014/main" id="{47F2F14A-40CD-0BE8-0AE6-AAB9A45401B1}"/>
              </a:ext>
            </a:extLst>
          </p:cNvPr>
          <p:cNvSpPr>
            <a:spLocks noGrp="1"/>
          </p:cNvSpPr>
          <p:nvPr>
            <p:ph type="title"/>
          </p:nvPr>
        </p:nvSpPr>
        <p:spPr/>
        <p:txBody>
          <a:bodyPr/>
          <a:lstStyle/>
          <a:p>
            <a:r>
              <a:rPr lang="en-GB" dirty="0"/>
              <a:t>Explicit information </a:t>
            </a:r>
          </a:p>
        </p:txBody>
      </p:sp>
      <p:sp>
        <p:nvSpPr>
          <p:cNvPr id="4" name="Text Placeholder 3">
            <a:extLst>
              <a:ext uri="{FF2B5EF4-FFF2-40B4-BE49-F238E27FC236}">
                <a16:creationId xmlns:a16="http://schemas.microsoft.com/office/drawing/2014/main" id="{0B145A8A-D274-4237-9042-EBE0BF051DA8}"/>
              </a:ext>
            </a:extLst>
          </p:cNvPr>
          <p:cNvSpPr>
            <a:spLocks noGrp="1"/>
          </p:cNvSpPr>
          <p:nvPr>
            <p:ph type="body" sz="quarter" idx="12"/>
          </p:nvPr>
        </p:nvSpPr>
        <p:spPr>
          <a:xfrm>
            <a:off x="234000" y="899687"/>
            <a:ext cx="8799641" cy="3601574"/>
          </a:xfrm>
        </p:spPr>
        <p:txBody>
          <a:bodyPr/>
          <a:lstStyle/>
          <a:p>
            <a:pPr marL="342900" indent="-342900">
              <a:buFont typeface="Arial" panose="020B0604020202020204" pitchFamily="34" charset="0"/>
              <a:buChar char="•"/>
            </a:pPr>
            <a:r>
              <a:rPr lang="en-GB" dirty="0"/>
              <a:t>The teacher gathered the children on the carpet for story time. </a:t>
            </a:r>
          </a:p>
          <a:p>
            <a:pPr marL="342900" indent="-342900">
              <a:buFont typeface="Arial" panose="020B0604020202020204" pitchFamily="34" charset="0"/>
              <a:buChar char="•"/>
            </a:pPr>
            <a:r>
              <a:rPr lang="en-GB" dirty="0"/>
              <a:t>They held up a colourful book and smiled. </a:t>
            </a:r>
          </a:p>
          <a:p>
            <a:pPr marL="342900" indent="-342900">
              <a:buFont typeface="Arial" panose="020B0604020202020204" pitchFamily="34" charset="0"/>
              <a:buChar char="•"/>
            </a:pPr>
            <a:r>
              <a:rPr lang="en-GB" dirty="0"/>
              <a:t>The children cheered and settled down. </a:t>
            </a:r>
          </a:p>
          <a:p>
            <a:pPr marL="342900" indent="-342900">
              <a:buFont typeface="Arial" panose="020B0604020202020204" pitchFamily="34" charset="0"/>
              <a:buChar char="•"/>
            </a:pPr>
            <a:r>
              <a:rPr lang="en-GB" dirty="0"/>
              <a:t>The teacher began reading. </a:t>
            </a:r>
          </a:p>
          <a:p>
            <a:pPr marL="342900" indent="-342900">
              <a:buFont typeface="Arial" panose="020B0604020202020204" pitchFamily="34" charset="0"/>
              <a:buChar char="•"/>
            </a:pPr>
            <a:r>
              <a:rPr lang="en-GB" dirty="0"/>
              <a:t>A child was fidgeting and looking out the window. </a:t>
            </a:r>
          </a:p>
          <a:p>
            <a:pPr marL="342900" indent="-342900">
              <a:buFont typeface="Arial" panose="020B0604020202020204" pitchFamily="34" charset="0"/>
              <a:buChar char="•"/>
            </a:pPr>
            <a:r>
              <a:rPr lang="en-GB" dirty="0"/>
              <a:t>The teacher asked if the child would like to sit closer. </a:t>
            </a:r>
          </a:p>
          <a:p>
            <a:pPr marL="342900" indent="-342900">
              <a:buFont typeface="Arial" panose="020B0604020202020204" pitchFamily="34" charset="0"/>
              <a:buChar char="•"/>
            </a:pPr>
            <a:r>
              <a:rPr lang="en-GB" dirty="0"/>
              <a:t>The child nodded and moved closer. </a:t>
            </a:r>
          </a:p>
        </p:txBody>
      </p:sp>
      <p:sp>
        <p:nvSpPr>
          <p:cNvPr id="5" name="Footer Placeholder 4">
            <a:extLst>
              <a:ext uri="{FF2B5EF4-FFF2-40B4-BE49-F238E27FC236}">
                <a16:creationId xmlns:a16="http://schemas.microsoft.com/office/drawing/2014/main" id="{62A0F253-EAFB-3B37-9365-719963CAAB2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67879084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A714B55-7F0B-4CB2-FD3D-30AC4C3E27E3}"/>
              </a:ext>
            </a:extLst>
          </p:cNvPr>
          <p:cNvSpPr>
            <a:spLocks noGrp="1"/>
          </p:cNvSpPr>
          <p:nvPr>
            <p:ph type="sldNum" sz="quarter" idx="11"/>
          </p:nvPr>
        </p:nvSpPr>
        <p:spPr/>
        <p:txBody>
          <a:bodyPr/>
          <a:lstStyle/>
          <a:p>
            <a:fld id="{DA2C159E-F13C-4A85-9A41-E7669D3E0D70}" type="slidenum">
              <a:rPr lang="en-GB" smtClean="0"/>
              <a:pPr/>
              <a:t>92</a:t>
            </a:fld>
            <a:endParaRPr lang="en-GB"/>
          </a:p>
        </p:txBody>
      </p:sp>
      <p:sp>
        <p:nvSpPr>
          <p:cNvPr id="3" name="Title 2">
            <a:extLst>
              <a:ext uri="{FF2B5EF4-FFF2-40B4-BE49-F238E27FC236}">
                <a16:creationId xmlns:a16="http://schemas.microsoft.com/office/drawing/2014/main" id="{04B72C04-C6AC-9EF8-DE1F-BEEF9CE0FAB0}"/>
              </a:ext>
            </a:extLst>
          </p:cNvPr>
          <p:cNvSpPr>
            <a:spLocks noGrp="1"/>
          </p:cNvSpPr>
          <p:nvPr>
            <p:ph type="title"/>
          </p:nvPr>
        </p:nvSpPr>
        <p:spPr/>
        <p:txBody>
          <a:bodyPr/>
          <a:lstStyle/>
          <a:p>
            <a:r>
              <a:rPr lang="en-GB" dirty="0"/>
              <a:t>Inference </a:t>
            </a:r>
          </a:p>
        </p:txBody>
      </p:sp>
      <p:sp>
        <p:nvSpPr>
          <p:cNvPr id="4" name="Text Placeholder 3">
            <a:extLst>
              <a:ext uri="{FF2B5EF4-FFF2-40B4-BE49-F238E27FC236}">
                <a16:creationId xmlns:a16="http://schemas.microsoft.com/office/drawing/2014/main" id="{85E32764-824E-9D85-B3DA-8913AE67E8C8}"/>
              </a:ext>
            </a:extLst>
          </p:cNvPr>
          <p:cNvSpPr>
            <a:spLocks noGrp="1"/>
          </p:cNvSpPr>
          <p:nvPr>
            <p:ph type="body" sz="quarter" idx="12"/>
          </p:nvPr>
        </p:nvSpPr>
        <p:spPr>
          <a:xfrm>
            <a:off x="234000" y="986400"/>
            <a:ext cx="8571041" cy="3601574"/>
          </a:xfrm>
        </p:spPr>
        <p:txBody>
          <a:bodyPr/>
          <a:lstStyle/>
          <a:p>
            <a:pPr marL="342900" indent="-342900">
              <a:buFont typeface="Arial" panose="020B0604020202020204" pitchFamily="34" charset="0"/>
              <a:buChar char="•"/>
            </a:pPr>
            <a:r>
              <a:rPr lang="en-GB" dirty="0"/>
              <a:t>The children were excited about story time, indicated by their cheering. </a:t>
            </a:r>
          </a:p>
          <a:p>
            <a:pPr marL="342900" indent="-342900">
              <a:buFont typeface="Arial" panose="020B0604020202020204" pitchFamily="34" charset="0"/>
              <a:buChar char="•"/>
            </a:pPr>
            <a:r>
              <a:rPr lang="en-GB" dirty="0"/>
              <a:t>The child might have been distracted or uninterested in the story initially, as they were fidgeting and looking out the window. </a:t>
            </a:r>
          </a:p>
          <a:p>
            <a:pPr marL="342900" indent="-342900">
              <a:buFont typeface="Arial" panose="020B0604020202020204" pitchFamily="34" charset="0"/>
              <a:buChar char="•"/>
            </a:pPr>
            <a:r>
              <a:rPr lang="en-GB" dirty="0"/>
              <a:t>The teacher’s gentle approach suggests they are attentive and caring towards their students. </a:t>
            </a:r>
          </a:p>
          <a:p>
            <a:pPr marL="342900" indent="-342900">
              <a:buFont typeface="Arial" panose="020B0604020202020204" pitchFamily="34" charset="0"/>
              <a:buChar char="•"/>
            </a:pPr>
            <a:r>
              <a:rPr lang="en-GB" dirty="0"/>
              <a:t>The child’s nod and movement closer to the teacher imply that this helps them to feel more comfortable and engaged. </a:t>
            </a:r>
          </a:p>
        </p:txBody>
      </p:sp>
      <p:sp>
        <p:nvSpPr>
          <p:cNvPr id="5" name="Footer Placeholder 4">
            <a:extLst>
              <a:ext uri="{FF2B5EF4-FFF2-40B4-BE49-F238E27FC236}">
                <a16:creationId xmlns:a16="http://schemas.microsoft.com/office/drawing/2014/main" id="{4974DF17-E181-22F0-4386-F7D3C355AA7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93711697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570ED6E-2D6D-20D3-EF1E-62A2F7CD781E}"/>
              </a:ext>
            </a:extLst>
          </p:cNvPr>
          <p:cNvSpPr>
            <a:spLocks noGrp="1"/>
          </p:cNvSpPr>
          <p:nvPr>
            <p:ph type="sldNum" sz="quarter" idx="11"/>
          </p:nvPr>
        </p:nvSpPr>
        <p:spPr/>
        <p:txBody>
          <a:bodyPr/>
          <a:lstStyle/>
          <a:p>
            <a:fld id="{DA2C159E-F13C-4A85-9A41-E7669D3E0D70}" type="slidenum">
              <a:rPr lang="en-GB" smtClean="0"/>
              <a:pPr/>
              <a:t>93</a:t>
            </a:fld>
            <a:endParaRPr lang="en-GB"/>
          </a:p>
        </p:txBody>
      </p:sp>
      <p:sp>
        <p:nvSpPr>
          <p:cNvPr id="3" name="Title 2">
            <a:extLst>
              <a:ext uri="{FF2B5EF4-FFF2-40B4-BE49-F238E27FC236}">
                <a16:creationId xmlns:a16="http://schemas.microsoft.com/office/drawing/2014/main" id="{98BB36F3-FF4C-FC4B-A4E2-80B9736F37D9}"/>
              </a:ext>
            </a:extLst>
          </p:cNvPr>
          <p:cNvSpPr>
            <a:spLocks noGrp="1"/>
          </p:cNvSpPr>
          <p:nvPr>
            <p:ph type="title"/>
          </p:nvPr>
        </p:nvSpPr>
        <p:spPr/>
        <p:txBody>
          <a:bodyPr/>
          <a:lstStyle/>
          <a:p>
            <a:r>
              <a:rPr lang="en-GB" dirty="0"/>
              <a:t>How to analyse</a:t>
            </a:r>
          </a:p>
        </p:txBody>
      </p:sp>
      <p:sp>
        <p:nvSpPr>
          <p:cNvPr id="4" name="Text Placeholder 3">
            <a:extLst>
              <a:ext uri="{FF2B5EF4-FFF2-40B4-BE49-F238E27FC236}">
                <a16:creationId xmlns:a16="http://schemas.microsoft.com/office/drawing/2014/main" id="{DCF9E1A9-4AA7-EA83-992E-4C9E2A0432A5}"/>
              </a:ext>
            </a:extLst>
          </p:cNvPr>
          <p:cNvSpPr>
            <a:spLocks noGrp="1"/>
          </p:cNvSpPr>
          <p:nvPr>
            <p:ph type="body" sz="quarter" idx="12"/>
          </p:nvPr>
        </p:nvSpPr>
        <p:spPr>
          <a:xfrm>
            <a:off x="243375" y="1057507"/>
            <a:ext cx="8622465" cy="3601574"/>
          </a:xfrm>
        </p:spPr>
        <p:txBody>
          <a:bodyPr/>
          <a:lstStyle/>
          <a:p>
            <a:r>
              <a:rPr lang="en-GB" dirty="0"/>
              <a:t>This is a higher-order thinking skill that requires you to identify key themes, patterns, connections and relationships from inferred and explicit information provided.</a:t>
            </a:r>
          </a:p>
          <a:p>
            <a:endParaRPr lang="en-GB" dirty="0"/>
          </a:p>
          <a:p>
            <a:r>
              <a:rPr lang="en-GB" dirty="0"/>
              <a:t>The NCFE (2021, p.1) definition of ‘analyse’ as a command verb is:</a:t>
            </a:r>
          </a:p>
          <a:p>
            <a:pPr algn="ctr"/>
            <a:r>
              <a:rPr lang="en-GB" b="1" dirty="0"/>
              <a:t>“Separate information into component parts. </a:t>
            </a:r>
          </a:p>
          <a:p>
            <a:pPr algn="ctr"/>
            <a:r>
              <a:rPr lang="en-GB" b="1" dirty="0"/>
              <a:t>Make logical, evidence-based connections between the components.”</a:t>
            </a:r>
            <a:endParaRPr lang="en-GB" dirty="0"/>
          </a:p>
          <a:p>
            <a:pPr algn="ctr"/>
            <a:r>
              <a:rPr lang="en-GB" sz="1200" dirty="0">
                <a:hlinkClick r:id="rId2"/>
              </a:rPr>
              <a:t>t-level-support-materials_command_verbs_v10.pdf</a:t>
            </a:r>
            <a:r>
              <a:rPr lang="en-GB" sz="1200" dirty="0"/>
              <a:t> accessed 22 May 2025</a:t>
            </a:r>
          </a:p>
        </p:txBody>
      </p:sp>
      <p:sp>
        <p:nvSpPr>
          <p:cNvPr id="5" name="Footer Placeholder 4">
            <a:extLst>
              <a:ext uri="{FF2B5EF4-FFF2-40B4-BE49-F238E27FC236}">
                <a16:creationId xmlns:a16="http://schemas.microsoft.com/office/drawing/2014/main" id="{8C010C46-61A4-B8D0-5377-00E4E05D5B5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31620045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3AA2A11-23E1-16CA-D755-8640E9996B7E}"/>
              </a:ext>
            </a:extLst>
          </p:cNvPr>
          <p:cNvSpPr>
            <a:spLocks noGrp="1"/>
          </p:cNvSpPr>
          <p:nvPr>
            <p:ph type="sldNum" sz="quarter" idx="11"/>
          </p:nvPr>
        </p:nvSpPr>
        <p:spPr/>
        <p:txBody>
          <a:bodyPr/>
          <a:lstStyle/>
          <a:p>
            <a:fld id="{DA2C159E-F13C-4A85-9A41-E7669D3E0D70}" type="slidenum">
              <a:rPr lang="en-GB" smtClean="0"/>
              <a:pPr/>
              <a:t>94</a:t>
            </a:fld>
            <a:endParaRPr lang="en-GB"/>
          </a:p>
        </p:txBody>
      </p:sp>
      <p:sp>
        <p:nvSpPr>
          <p:cNvPr id="3" name="Title 2">
            <a:extLst>
              <a:ext uri="{FF2B5EF4-FFF2-40B4-BE49-F238E27FC236}">
                <a16:creationId xmlns:a16="http://schemas.microsoft.com/office/drawing/2014/main" id="{1C1F17BB-F7D7-82CD-EEA5-372E40A6353D}"/>
              </a:ext>
            </a:extLst>
          </p:cNvPr>
          <p:cNvSpPr>
            <a:spLocks noGrp="1"/>
          </p:cNvSpPr>
          <p:nvPr>
            <p:ph type="title"/>
          </p:nvPr>
        </p:nvSpPr>
        <p:spPr/>
        <p:txBody>
          <a:bodyPr/>
          <a:lstStyle/>
          <a:p>
            <a:r>
              <a:rPr lang="en-GB" dirty="0"/>
              <a:t>Read the example</a:t>
            </a:r>
          </a:p>
        </p:txBody>
      </p:sp>
      <p:sp>
        <p:nvSpPr>
          <p:cNvPr id="4" name="Text Placeholder 3">
            <a:extLst>
              <a:ext uri="{FF2B5EF4-FFF2-40B4-BE49-F238E27FC236}">
                <a16:creationId xmlns:a16="http://schemas.microsoft.com/office/drawing/2014/main" id="{BA5BB377-D631-9997-B3BA-904A974A04E2}"/>
              </a:ext>
            </a:extLst>
          </p:cNvPr>
          <p:cNvSpPr>
            <a:spLocks noGrp="1"/>
          </p:cNvSpPr>
          <p:nvPr>
            <p:ph type="body" sz="quarter" idx="12"/>
          </p:nvPr>
        </p:nvSpPr>
        <p:spPr/>
        <p:txBody>
          <a:bodyPr/>
          <a:lstStyle/>
          <a:p>
            <a:r>
              <a:rPr lang="en-GB" dirty="0"/>
              <a:t>Read An analysis of a brief case study.</a:t>
            </a:r>
          </a:p>
          <a:p>
            <a:endParaRPr lang="en-GB" dirty="0"/>
          </a:p>
          <a:p>
            <a:r>
              <a:rPr lang="en-GB" dirty="0"/>
              <a:t>This demonstrates how to examine the key themes, patterns and connections found in the component parts of the study.</a:t>
            </a:r>
          </a:p>
          <a:p>
            <a:endParaRPr lang="en-GB" dirty="0"/>
          </a:p>
          <a:p>
            <a:r>
              <a:rPr lang="en-GB" dirty="0"/>
              <a:t>It provides an overall conclusion, gathered from the component parts.</a:t>
            </a:r>
          </a:p>
        </p:txBody>
      </p:sp>
      <p:sp>
        <p:nvSpPr>
          <p:cNvPr id="5" name="Footer Placeholder 4">
            <a:extLst>
              <a:ext uri="{FF2B5EF4-FFF2-40B4-BE49-F238E27FC236}">
                <a16:creationId xmlns:a16="http://schemas.microsoft.com/office/drawing/2014/main" id="{04B98366-C052-8EC9-F119-D51F534FF85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47156563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77C7DAF-37EA-46A3-D629-2B951F6B876A}"/>
              </a:ext>
            </a:extLst>
          </p:cNvPr>
          <p:cNvSpPr>
            <a:spLocks noGrp="1"/>
          </p:cNvSpPr>
          <p:nvPr>
            <p:ph type="sldNum" sz="quarter" idx="11"/>
          </p:nvPr>
        </p:nvSpPr>
        <p:spPr/>
        <p:txBody>
          <a:bodyPr/>
          <a:lstStyle/>
          <a:p>
            <a:fld id="{DA2C159E-F13C-4A85-9A41-E7669D3E0D70}" type="slidenum">
              <a:rPr lang="en-GB" smtClean="0"/>
              <a:pPr/>
              <a:t>95</a:t>
            </a:fld>
            <a:endParaRPr lang="en-GB"/>
          </a:p>
        </p:txBody>
      </p:sp>
      <p:sp>
        <p:nvSpPr>
          <p:cNvPr id="3" name="Title 2">
            <a:extLst>
              <a:ext uri="{FF2B5EF4-FFF2-40B4-BE49-F238E27FC236}">
                <a16:creationId xmlns:a16="http://schemas.microsoft.com/office/drawing/2014/main" id="{AE893A38-27D0-F5EA-FA22-C0E2999A8F11}"/>
              </a:ext>
            </a:extLst>
          </p:cNvPr>
          <p:cNvSpPr>
            <a:spLocks noGrp="1"/>
          </p:cNvSpPr>
          <p:nvPr>
            <p:ph type="title"/>
          </p:nvPr>
        </p:nvSpPr>
        <p:spPr/>
        <p:txBody>
          <a:bodyPr/>
          <a:lstStyle/>
          <a:p>
            <a:r>
              <a:rPr lang="en-GB" dirty="0"/>
              <a:t>Analyse a case study</a:t>
            </a:r>
          </a:p>
        </p:txBody>
      </p:sp>
      <p:sp>
        <p:nvSpPr>
          <p:cNvPr id="4" name="Text Placeholder 3">
            <a:extLst>
              <a:ext uri="{FF2B5EF4-FFF2-40B4-BE49-F238E27FC236}">
                <a16:creationId xmlns:a16="http://schemas.microsoft.com/office/drawing/2014/main" id="{4ABE574F-BBC0-DD32-3529-E8A98883A7DD}"/>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Read Case study: 41 month old.</a:t>
            </a:r>
          </a:p>
          <a:p>
            <a:pPr marL="342900" indent="-342900">
              <a:buFont typeface="Arial" panose="020B0604020202020204" pitchFamily="34" charset="0"/>
              <a:buChar char="•"/>
            </a:pPr>
            <a:r>
              <a:rPr lang="en-GB" dirty="0"/>
              <a:t>Identify key themes, patterns, connections and relationships from the inferred and explicit information provided.</a:t>
            </a:r>
          </a:p>
          <a:p>
            <a:pPr marL="342900" indent="-342900">
              <a:buFont typeface="Arial" panose="020B0604020202020204" pitchFamily="34" charset="0"/>
              <a:buChar char="•"/>
            </a:pPr>
            <a:r>
              <a:rPr lang="en-GB" dirty="0"/>
              <a:t>Write a brief conclusion which demonstrates your analysis.</a:t>
            </a:r>
          </a:p>
          <a:p>
            <a:pPr marL="342900" indent="-342900">
              <a:buFont typeface="Arial" panose="020B0604020202020204" pitchFamily="34" charset="0"/>
              <a:buChar char="•"/>
            </a:pPr>
            <a:r>
              <a:rPr lang="en-GB" dirty="0"/>
              <a:t>Think, pair, share with another pair and compare your analyses.</a:t>
            </a:r>
          </a:p>
          <a:p>
            <a:endParaRPr lang="en-GB" dirty="0"/>
          </a:p>
        </p:txBody>
      </p:sp>
      <p:sp>
        <p:nvSpPr>
          <p:cNvPr id="5" name="Footer Placeholder 4">
            <a:extLst>
              <a:ext uri="{FF2B5EF4-FFF2-40B4-BE49-F238E27FC236}">
                <a16:creationId xmlns:a16="http://schemas.microsoft.com/office/drawing/2014/main" id="{EACF9399-7C49-1FD0-DB3E-2189F0E8D91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20575136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76DDBA-5DB2-8F09-E2BD-9541AFF4AC45}"/>
              </a:ext>
            </a:extLst>
          </p:cNvPr>
          <p:cNvSpPr>
            <a:spLocks noGrp="1"/>
          </p:cNvSpPr>
          <p:nvPr>
            <p:ph type="sldNum" sz="quarter" idx="11"/>
          </p:nvPr>
        </p:nvSpPr>
        <p:spPr/>
        <p:txBody>
          <a:bodyPr/>
          <a:lstStyle/>
          <a:p>
            <a:fld id="{DA2C159E-F13C-4A85-9A41-E7669D3E0D70}" type="slidenum">
              <a:rPr lang="en-GB" smtClean="0"/>
              <a:pPr/>
              <a:t>96</a:t>
            </a:fld>
            <a:endParaRPr lang="en-GB"/>
          </a:p>
        </p:txBody>
      </p:sp>
      <p:sp>
        <p:nvSpPr>
          <p:cNvPr id="3" name="Title 2">
            <a:extLst>
              <a:ext uri="{FF2B5EF4-FFF2-40B4-BE49-F238E27FC236}">
                <a16:creationId xmlns:a16="http://schemas.microsoft.com/office/drawing/2014/main" id="{B2A461EB-B809-509B-9DA6-52872733CC22}"/>
              </a:ext>
            </a:extLst>
          </p:cNvPr>
          <p:cNvSpPr>
            <a:spLocks noGrp="1"/>
          </p:cNvSpPr>
          <p:nvPr>
            <p:ph type="title"/>
          </p:nvPr>
        </p:nvSpPr>
        <p:spPr/>
        <p:txBody>
          <a:bodyPr>
            <a:normAutofit fontScale="90000"/>
          </a:bodyPr>
          <a:lstStyle/>
          <a:p>
            <a:r>
              <a:rPr lang="en-GB" dirty="0"/>
              <a:t>Summary of ‘Case study: 41 month old’ </a:t>
            </a:r>
          </a:p>
        </p:txBody>
      </p:sp>
      <p:sp>
        <p:nvSpPr>
          <p:cNvPr id="4" name="Text Placeholder 3">
            <a:extLst>
              <a:ext uri="{FF2B5EF4-FFF2-40B4-BE49-F238E27FC236}">
                <a16:creationId xmlns:a16="http://schemas.microsoft.com/office/drawing/2014/main" id="{8BC4A324-1CB8-1C38-FCF3-A8AF9CC8B5CE}"/>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The child is curious and persistent, especially with mechanical toys and construction play.</a:t>
            </a:r>
          </a:p>
          <a:p>
            <a:pPr marL="342900" indent="-342900">
              <a:buFont typeface="Arial" panose="020B0604020202020204" pitchFamily="34" charset="0"/>
              <a:buChar char="•"/>
            </a:pPr>
            <a:r>
              <a:rPr lang="en-GB" dirty="0"/>
              <a:t>They have strong communication and social skills, often initiating and narrating play.</a:t>
            </a:r>
          </a:p>
          <a:p>
            <a:pPr marL="342900" indent="-342900">
              <a:buFont typeface="Arial" panose="020B0604020202020204" pitchFamily="34" charset="0"/>
              <a:buChar char="•"/>
            </a:pPr>
            <a:r>
              <a:rPr lang="en-GB" dirty="0"/>
              <a:t>They are empathetic, offering comfort and helping resolve peer conflicts.</a:t>
            </a:r>
          </a:p>
          <a:p>
            <a:pPr marL="342900" indent="-342900">
              <a:buFont typeface="Arial" panose="020B0604020202020204" pitchFamily="34" charset="0"/>
              <a:buChar char="•"/>
            </a:pPr>
            <a:r>
              <a:rPr lang="en-GB" dirty="0"/>
              <a:t>They need support with emotional regulation, particularly when frustrated.</a:t>
            </a:r>
          </a:p>
        </p:txBody>
      </p:sp>
      <p:sp>
        <p:nvSpPr>
          <p:cNvPr id="5" name="Footer Placeholder 4">
            <a:extLst>
              <a:ext uri="{FF2B5EF4-FFF2-40B4-BE49-F238E27FC236}">
                <a16:creationId xmlns:a16="http://schemas.microsoft.com/office/drawing/2014/main" id="{B231F0A1-944F-AC3F-B872-381E0883681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03290011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7F09EF-8907-6928-45B3-C5FC04E28922}"/>
              </a:ext>
            </a:extLst>
          </p:cNvPr>
          <p:cNvSpPr>
            <a:spLocks noGrp="1"/>
          </p:cNvSpPr>
          <p:nvPr>
            <p:ph type="sldNum" sz="quarter" idx="11"/>
          </p:nvPr>
        </p:nvSpPr>
        <p:spPr/>
        <p:txBody>
          <a:bodyPr/>
          <a:lstStyle/>
          <a:p>
            <a:fld id="{DA2C159E-F13C-4A85-9A41-E7669D3E0D70}" type="slidenum">
              <a:rPr lang="en-GB" smtClean="0"/>
              <a:pPr/>
              <a:t>97</a:t>
            </a:fld>
            <a:endParaRPr lang="en-GB"/>
          </a:p>
        </p:txBody>
      </p:sp>
      <p:sp>
        <p:nvSpPr>
          <p:cNvPr id="3" name="Title 2">
            <a:extLst>
              <a:ext uri="{FF2B5EF4-FFF2-40B4-BE49-F238E27FC236}">
                <a16:creationId xmlns:a16="http://schemas.microsoft.com/office/drawing/2014/main" id="{4CA0CADE-1F80-98D5-5BD1-C3C2A1BE2DAF}"/>
              </a:ext>
            </a:extLst>
          </p:cNvPr>
          <p:cNvSpPr>
            <a:spLocks noGrp="1"/>
          </p:cNvSpPr>
          <p:nvPr>
            <p:ph type="title"/>
          </p:nvPr>
        </p:nvSpPr>
        <p:spPr/>
        <p:txBody>
          <a:bodyPr/>
          <a:lstStyle/>
          <a:p>
            <a:r>
              <a:rPr lang="en-GB" dirty="0"/>
              <a:t>Success criteria</a:t>
            </a:r>
          </a:p>
        </p:txBody>
      </p:sp>
      <p:sp>
        <p:nvSpPr>
          <p:cNvPr id="4" name="Text Placeholder 3">
            <a:extLst>
              <a:ext uri="{FF2B5EF4-FFF2-40B4-BE49-F238E27FC236}">
                <a16:creationId xmlns:a16="http://schemas.microsoft.com/office/drawing/2014/main" id="{96042462-5862-5533-AE61-9C08FD8F1DD1}"/>
              </a:ext>
            </a:extLst>
          </p:cNvPr>
          <p:cNvSpPr>
            <a:spLocks noGrp="1"/>
          </p:cNvSpPr>
          <p:nvPr>
            <p:ph type="body" sz="quarter" idx="12"/>
          </p:nvPr>
        </p:nvSpPr>
        <p:spPr>
          <a:xfrm>
            <a:off x="234000" y="986400"/>
            <a:ext cx="8436513" cy="3711724"/>
          </a:xfrm>
        </p:spPr>
        <p:txBody>
          <a:bodyPr/>
          <a:lstStyle/>
          <a:p>
            <a:pPr marL="342900" indent="-342900">
              <a:buFont typeface="Arial" panose="020B0604020202020204" pitchFamily="34" charset="0"/>
              <a:buChar char="•"/>
            </a:pPr>
            <a:r>
              <a:rPr lang="en-GB" dirty="0"/>
              <a:t>Success criteria are specific, measurable indicators used to determine whether a goal or task has been achieved. They provide a framework for evaluating performance and outcomes.</a:t>
            </a:r>
          </a:p>
          <a:p>
            <a:pPr marL="342900" indent="-342900">
              <a:buFont typeface="Arial" panose="020B0604020202020204" pitchFamily="34" charset="0"/>
              <a:buChar char="•"/>
            </a:pPr>
            <a:r>
              <a:rPr lang="en-GB" dirty="0"/>
              <a:t>You will now write three success criteria that can be used to evaluate a lesson plan. Use the information from lesson 3 where we examined what good planning looks like.</a:t>
            </a:r>
          </a:p>
          <a:p>
            <a:pPr marL="342900" indent="-342900">
              <a:buFont typeface="Arial" panose="020B0604020202020204" pitchFamily="34" charset="0"/>
              <a:buChar char="•"/>
            </a:pPr>
            <a:r>
              <a:rPr lang="en-GB" b="1" dirty="0"/>
              <a:t>Example: Lesson objectives are clearly defined and aligned with curriculum standards</a:t>
            </a:r>
            <a:r>
              <a:rPr lang="en-GB" dirty="0"/>
              <a:t>.</a:t>
            </a:r>
          </a:p>
          <a:p>
            <a:pPr marL="342900" indent="-342900">
              <a:buFont typeface="Arial" panose="020B0604020202020204" pitchFamily="34" charset="0"/>
              <a:buChar char="•"/>
            </a:pPr>
            <a:endParaRPr lang="en-GB" dirty="0"/>
          </a:p>
        </p:txBody>
      </p:sp>
      <p:sp>
        <p:nvSpPr>
          <p:cNvPr id="5" name="Footer Placeholder 4">
            <a:extLst>
              <a:ext uri="{FF2B5EF4-FFF2-40B4-BE49-F238E27FC236}">
                <a16:creationId xmlns:a16="http://schemas.microsoft.com/office/drawing/2014/main" id="{B8438EF8-4A9D-8566-1661-A4933F1D85EA}"/>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94374397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C9F3B03-681B-CF54-9958-A7F17F794FC3}"/>
              </a:ext>
            </a:extLst>
          </p:cNvPr>
          <p:cNvSpPr>
            <a:spLocks noGrp="1"/>
          </p:cNvSpPr>
          <p:nvPr>
            <p:ph type="sldNum" sz="quarter" idx="11"/>
          </p:nvPr>
        </p:nvSpPr>
        <p:spPr/>
        <p:txBody>
          <a:bodyPr/>
          <a:lstStyle/>
          <a:p>
            <a:fld id="{DA2C159E-F13C-4A85-9A41-E7669D3E0D70}" type="slidenum">
              <a:rPr lang="en-GB" smtClean="0"/>
              <a:pPr/>
              <a:t>98</a:t>
            </a:fld>
            <a:endParaRPr lang="en-GB"/>
          </a:p>
        </p:txBody>
      </p:sp>
      <p:sp>
        <p:nvSpPr>
          <p:cNvPr id="3" name="Title 2">
            <a:extLst>
              <a:ext uri="{FF2B5EF4-FFF2-40B4-BE49-F238E27FC236}">
                <a16:creationId xmlns:a16="http://schemas.microsoft.com/office/drawing/2014/main" id="{435F7FC8-3A08-AE3A-00F5-15BABA90B685}"/>
              </a:ext>
            </a:extLst>
          </p:cNvPr>
          <p:cNvSpPr>
            <a:spLocks noGrp="1"/>
          </p:cNvSpPr>
          <p:nvPr>
            <p:ph type="title"/>
          </p:nvPr>
        </p:nvSpPr>
        <p:spPr/>
        <p:txBody>
          <a:bodyPr/>
          <a:lstStyle/>
          <a:p>
            <a:r>
              <a:rPr lang="en-GB" dirty="0"/>
              <a:t>Think, pair, share</a:t>
            </a:r>
          </a:p>
        </p:txBody>
      </p:sp>
      <p:sp>
        <p:nvSpPr>
          <p:cNvPr id="4" name="Text Placeholder 3">
            <a:extLst>
              <a:ext uri="{FF2B5EF4-FFF2-40B4-BE49-F238E27FC236}">
                <a16:creationId xmlns:a16="http://schemas.microsoft.com/office/drawing/2014/main" id="{50B8F8E0-5B3D-0353-F3AA-9A7927D056C7}"/>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Once you are happy with your success criteria, share your ideas with a peer.</a:t>
            </a:r>
          </a:p>
          <a:p>
            <a:pPr marL="342900" indent="-342900">
              <a:buFont typeface="Arial" panose="020B0604020202020204" pitchFamily="34" charset="0"/>
              <a:buChar char="•"/>
            </a:pPr>
            <a:r>
              <a:rPr lang="en-GB" dirty="0"/>
              <a:t>Now synthesise the combined six criteria into three new ones.</a:t>
            </a:r>
          </a:p>
          <a:p>
            <a:pPr marL="342900" indent="-342900">
              <a:buFont typeface="Arial" panose="020B0604020202020204" pitchFamily="34" charset="0"/>
              <a:buChar char="•"/>
            </a:pPr>
            <a:r>
              <a:rPr lang="en-GB" dirty="0"/>
              <a:t>Add these to the collaborative wall.</a:t>
            </a:r>
          </a:p>
          <a:p>
            <a:pPr marL="342900" indent="-342900">
              <a:buFont typeface="Arial" panose="020B0604020202020204" pitchFamily="34" charset="0"/>
              <a:buChar char="•"/>
            </a:pPr>
            <a:r>
              <a:rPr lang="en-GB" dirty="0"/>
              <a:t>Examine the other ideas.</a:t>
            </a:r>
          </a:p>
          <a:p>
            <a:endParaRPr lang="en-GB" dirty="0"/>
          </a:p>
        </p:txBody>
      </p:sp>
      <p:sp>
        <p:nvSpPr>
          <p:cNvPr id="5" name="Footer Placeholder 4">
            <a:extLst>
              <a:ext uri="{FF2B5EF4-FFF2-40B4-BE49-F238E27FC236}">
                <a16:creationId xmlns:a16="http://schemas.microsoft.com/office/drawing/2014/main" id="{B7C30BB2-C023-5E84-2971-C1042EFAF00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82873512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C2A0FE6-F0F5-324C-C2A4-B55FC0A57F1E}"/>
              </a:ext>
            </a:extLst>
          </p:cNvPr>
          <p:cNvSpPr>
            <a:spLocks noGrp="1"/>
          </p:cNvSpPr>
          <p:nvPr>
            <p:ph type="sldNum" sz="quarter" idx="11"/>
          </p:nvPr>
        </p:nvSpPr>
        <p:spPr/>
        <p:txBody>
          <a:bodyPr/>
          <a:lstStyle/>
          <a:p>
            <a:fld id="{DA2C159E-F13C-4A85-9A41-E7669D3E0D70}" type="slidenum">
              <a:rPr lang="en-GB" smtClean="0"/>
              <a:pPr/>
              <a:t>99</a:t>
            </a:fld>
            <a:endParaRPr lang="en-GB"/>
          </a:p>
        </p:txBody>
      </p:sp>
      <p:sp>
        <p:nvSpPr>
          <p:cNvPr id="3" name="Title 2">
            <a:extLst>
              <a:ext uri="{FF2B5EF4-FFF2-40B4-BE49-F238E27FC236}">
                <a16:creationId xmlns:a16="http://schemas.microsoft.com/office/drawing/2014/main" id="{92EF9D80-4967-6597-7A20-694B0EAE0DDC}"/>
              </a:ext>
            </a:extLst>
          </p:cNvPr>
          <p:cNvSpPr>
            <a:spLocks noGrp="1"/>
          </p:cNvSpPr>
          <p:nvPr>
            <p:ph type="title"/>
          </p:nvPr>
        </p:nvSpPr>
        <p:spPr/>
        <p:txBody>
          <a:bodyPr/>
          <a:lstStyle/>
          <a:p>
            <a:r>
              <a:rPr lang="en-GB" dirty="0"/>
              <a:t>Evaluate a lesson plan</a:t>
            </a:r>
          </a:p>
        </p:txBody>
      </p:sp>
      <p:sp>
        <p:nvSpPr>
          <p:cNvPr id="4" name="Text Placeholder 3">
            <a:extLst>
              <a:ext uri="{FF2B5EF4-FFF2-40B4-BE49-F238E27FC236}">
                <a16:creationId xmlns:a16="http://schemas.microsoft.com/office/drawing/2014/main" id="{49F6B853-D362-C02E-5F46-AE312AADA09E}"/>
              </a:ext>
            </a:extLst>
          </p:cNvPr>
          <p:cNvSpPr>
            <a:spLocks noGrp="1"/>
          </p:cNvSpPr>
          <p:nvPr>
            <p:ph type="body" sz="quarter" idx="12"/>
          </p:nvPr>
        </p:nvSpPr>
        <p:spPr>
          <a:xfrm>
            <a:off x="234000" y="986400"/>
            <a:ext cx="8287262" cy="3601574"/>
          </a:xfrm>
        </p:spPr>
        <p:txBody>
          <a:bodyPr/>
          <a:lstStyle/>
          <a:p>
            <a:r>
              <a:rPr lang="en-GB" dirty="0"/>
              <a:t>In pairs, evaluate the Lesson plan: Exploring how things work, using the success criteria determined in the previous task.</a:t>
            </a:r>
          </a:p>
          <a:p>
            <a:endParaRPr lang="en-GB" dirty="0"/>
          </a:p>
          <a:p>
            <a:r>
              <a:rPr lang="en-GB" b="1" dirty="0"/>
              <a:t>Review and refine the success criteria:</a:t>
            </a:r>
          </a:p>
          <a:p>
            <a:pPr marL="342900" indent="-342900">
              <a:buFont typeface="Arial" panose="020B0604020202020204" pitchFamily="34" charset="0"/>
              <a:buChar char="•"/>
            </a:pPr>
            <a:r>
              <a:rPr lang="en-GB" dirty="0"/>
              <a:t>Were the success criteria good enough?</a:t>
            </a:r>
          </a:p>
          <a:p>
            <a:pPr marL="342900" indent="-342900">
              <a:buFont typeface="Arial" panose="020B0604020202020204" pitchFamily="34" charset="0"/>
              <a:buChar char="•"/>
            </a:pPr>
            <a:r>
              <a:rPr lang="en-GB" dirty="0"/>
              <a:t>Do you want to comment on an issue where there was not a criterion?  </a:t>
            </a:r>
          </a:p>
          <a:p>
            <a:pPr marL="342900" indent="-342900">
              <a:buFont typeface="Arial" panose="020B0604020202020204" pitchFamily="34" charset="0"/>
              <a:buChar char="•"/>
            </a:pPr>
            <a:r>
              <a:rPr lang="en-GB" dirty="0"/>
              <a:t>Was there a criterion that seemed irrelevant or needed some rephrasing?</a:t>
            </a:r>
          </a:p>
        </p:txBody>
      </p:sp>
      <p:sp>
        <p:nvSpPr>
          <p:cNvPr id="5" name="Footer Placeholder 4">
            <a:extLst>
              <a:ext uri="{FF2B5EF4-FFF2-40B4-BE49-F238E27FC236}">
                <a16:creationId xmlns:a16="http://schemas.microsoft.com/office/drawing/2014/main" id="{D9882D9F-51D7-8656-FFEA-6826702BA6E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17248054"/>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84A5350B050F46AD6AC251716740DC" ma:contentTypeVersion="19" ma:contentTypeDescription="Create a new document." ma:contentTypeScope="" ma:versionID="d187684d7a1e7144ec20e0c851cd9de9">
  <xsd:schema xmlns:xsd="http://www.w3.org/2001/XMLSchema" xmlns:xs="http://www.w3.org/2001/XMLSchema" xmlns:p="http://schemas.microsoft.com/office/2006/metadata/properties" xmlns:ns2="414d2ded-29cc-4abd-a1df-c646721ce55b" xmlns:ns3="2847a094-2edf-4950-a853-13ec668231ed" targetNamespace="http://schemas.microsoft.com/office/2006/metadata/properties" ma:root="true" ma:fieldsID="c647aa0055b96075a1a28ac1dd860f1f" ns2:_="" ns3:_="">
    <xsd:import namespace="414d2ded-29cc-4abd-a1df-c646721ce55b"/>
    <xsd:import namespace="2847a094-2edf-4950-a853-13ec668231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d2ded-29cc-4abd-a1df-c646721ce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47a094-2edf-4950-a853-13ec668231e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5bcd669-d17d-41a9-93bf-403babf16228}" ma:internalName="TaxCatchAll" ma:showField="CatchAllData" ma:web="2847a094-2edf-4950-a853-13ec668231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14d2ded-29cc-4abd-a1df-c646721ce55b">
      <Terms xmlns="http://schemas.microsoft.com/office/infopath/2007/PartnerControls"/>
    </lcf76f155ced4ddcb4097134ff3c332f>
    <TaxCatchAll xmlns="2847a094-2edf-4950-a853-13ec668231e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20F2A2F-5AE5-4069-81FF-98B2150E24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4d2ded-29cc-4abd-a1df-c646721ce55b"/>
    <ds:schemaRef ds:uri="2847a094-2edf-4950-a853-13ec668231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A76E745-D9E8-4D93-8B7F-BCE1E4A491AA}">
  <ds:schemaRefs>
    <ds:schemaRef ds:uri="http://schemas.openxmlformats.org/package/2006/metadata/core-properties"/>
    <ds:schemaRef ds:uri="http://purl.org/dc/terms/"/>
    <ds:schemaRef ds:uri="http://www.w3.org/XML/1998/namespace"/>
    <ds:schemaRef ds:uri="http://schemas.microsoft.com/office/2006/metadata/properties"/>
    <ds:schemaRef ds:uri="http://schemas.microsoft.com/office/infopath/2007/PartnerControls"/>
    <ds:schemaRef ds:uri="http://purl.org/dc/dcmitype/"/>
    <ds:schemaRef ds:uri="http://schemas.microsoft.com/office/2006/documentManagement/types"/>
    <ds:schemaRef ds:uri="2847a094-2edf-4950-a853-13ec668231ed"/>
    <ds:schemaRef ds:uri="414d2ded-29cc-4abd-a1df-c646721ce55b"/>
    <ds:schemaRef ds:uri="http://purl.org/dc/elements/1.1/"/>
  </ds:schemaRefs>
</ds:datastoreItem>
</file>

<file path=customXml/itemProps3.xml><?xml version="1.0" encoding="utf-8"?>
<ds:datastoreItem xmlns:ds="http://schemas.openxmlformats.org/officeDocument/2006/customXml" ds:itemID="{F9729C5E-FC3E-4187-92B8-5FE37E61E9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324</TotalTime>
  <Words>5766</Words>
  <Application>Microsoft Office PowerPoint</Application>
  <PresentationFormat>On-screen Show (16:9)</PresentationFormat>
  <Paragraphs>779</Paragraphs>
  <Slides>107</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107</vt:i4>
      </vt:variant>
    </vt:vector>
  </HeadingPairs>
  <TitlesOfParts>
    <vt:vector size="114" baseType="lpstr">
      <vt:lpstr>Arial</vt:lpstr>
      <vt:lpstr>Arial,Sans-Serif</vt:lpstr>
      <vt:lpstr>Calibri</vt:lpstr>
      <vt:lpstr>Courier New</vt:lpstr>
      <vt:lpstr>Segoe Sans</vt:lpstr>
      <vt:lpstr>Segoe UI</vt:lpstr>
      <vt:lpstr>ETF Master</vt:lpstr>
      <vt:lpstr>T LEVEL IN EDUCATION AND EARLY YEARS</vt:lpstr>
      <vt:lpstr>1 </vt:lpstr>
      <vt:lpstr>Starter </vt:lpstr>
      <vt:lpstr>Pedagogy</vt:lpstr>
      <vt:lpstr>Behaviourism</vt:lpstr>
      <vt:lpstr>Initial reflections </vt:lpstr>
      <vt:lpstr>Behaviourists</vt:lpstr>
      <vt:lpstr>Research task</vt:lpstr>
      <vt:lpstr>Peer teach</vt:lpstr>
      <vt:lpstr>Plenary: Behaviourist theories</vt:lpstr>
      <vt:lpstr>2 </vt:lpstr>
      <vt:lpstr>Activity</vt:lpstr>
      <vt:lpstr>Behaviourism case study</vt:lpstr>
      <vt:lpstr>Applying behaviourism</vt:lpstr>
      <vt:lpstr>Behaviourism early years learning environment floor plan</vt:lpstr>
      <vt:lpstr>Silent discussion </vt:lpstr>
      <vt:lpstr>Behaviour policy</vt:lpstr>
      <vt:lpstr>3</vt:lpstr>
      <vt:lpstr>Starter activity</vt:lpstr>
      <vt:lpstr>How to plan to support a child</vt:lpstr>
      <vt:lpstr>What should a plan include?</vt:lpstr>
      <vt:lpstr>Reasons to plan (1)</vt:lpstr>
      <vt:lpstr>Reasons to plan (2)</vt:lpstr>
      <vt:lpstr>More tips</vt:lpstr>
      <vt:lpstr>Case study: Child with Autism Spectrum Condition (ASC)</vt:lpstr>
      <vt:lpstr>Example of a strategy</vt:lpstr>
      <vt:lpstr>Rationale for using task analysis and shaping</vt:lpstr>
      <vt:lpstr>Rationale for using task analysis and shaping – link to theory</vt:lpstr>
      <vt:lpstr>Plan for supporting a child with ASC </vt:lpstr>
      <vt:lpstr>Think, pair, share</vt:lpstr>
      <vt:lpstr>Plenary: Evaluate a behaviourist approach</vt:lpstr>
      <vt:lpstr>4</vt:lpstr>
      <vt:lpstr>Retrieval</vt:lpstr>
      <vt:lpstr>Benefits of using two sources when conducting research (1) </vt:lpstr>
      <vt:lpstr>Benefits of using two sources when conducting research (2) </vt:lpstr>
      <vt:lpstr>Write an example</vt:lpstr>
      <vt:lpstr>How to summarise</vt:lpstr>
      <vt:lpstr>Summarising</vt:lpstr>
      <vt:lpstr>Humanism </vt:lpstr>
      <vt:lpstr>Humanists</vt:lpstr>
      <vt:lpstr>Research task </vt:lpstr>
      <vt:lpstr>Research skills for the task </vt:lpstr>
      <vt:lpstr>Peer teach – humanists</vt:lpstr>
      <vt:lpstr>Plenary</vt:lpstr>
      <vt:lpstr>5</vt:lpstr>
      <vt:lpstr>Which theorist am I? </vt:lpstr>
      <vt:lpstr>Humanist case study</vt:lpstr>
      <vt:lpstr>Collaborative platform: Humanism  </vt:lpstr>
      <vt:lpstr>Humanism early years learning environment floor plan</vt:lpstr>
      <vt:lpstr>Peer discussion</vt:lpstr>
      <vt:lpstr>Plenary: Humanism</vt:lpstr>
      <vt:lpstr>6</vt:lpstr>
      <vt:lpstr>Starter: Retrieval quiz – planning: Questions</vt:lpstr>
      <vt:lpstr>Starter: Retrieval quiz – planning: Answers</vt:lpstr>
      <vt:lpstr>Compare and contrast</vt:lpstr>
      <vt:lpstr>Case study: Supporting Emily</vt:lpstr>
      <vt:lpstr>Plan an activity</vt:lpstr>
      <vt:lpstr>Plenary: Evaluation of the humanist approach </vt:lpstr>
      <vt:lpstr>7</vt:lpstr>
      <vt:lpstr>Retrieval activity</vt:lpstr>
      <vt:lpstr>Initial thoughts </vt:lpstr>
      <vt:lpstr>Constructivism</vt:lpstr>
      <vt:lpstr>Support for research on constructivist theorist </vt:lpstr>
      <vt:lpstr>Complete the prompt sheet</vt:lpstr>
      <vt:lpstr>Constructivist key terms</vt:lpstr>
      <vt:lpstr>Applying knowledge to a 6-mark question </vt:lpstr>
      <vt:lpstr>Definition of ‘explain’</vt:lpstr>
      <vt:lpstr>How to answer the question </vt:lpstr>
      <vt:lpstr>Example </vt:lpstr>
      <vt:lpstr>Complete the 6-mark question support sheet</vt:lpstr>
      <vt:lpstr>Self-assessment </vt:lpstr>
      <vt:lpstr>8</vt:lpstr>
      <vt:lpstr>Recap </vt:lpstr>
      <vt:lpstr>Have you included any of these?</vt:lpstr>
      <vt:lpstr>Application to 2-mark, 4-mark and 6-mark questions </vt:lpstr>
      <vt:lpstr>Peer feedback</vt:lpstr>
      <vt:lpstr>Command words </vt:lpstr>
      <vt:lpstr>Command word definitions</vt:lpstr>
      <vt:lpstr>Describe </vt:lpstr>
      <vt:lpstr>Justify</vt:lpstr>
      <vt:lpstr>Your favourite teacher</vt:lpstr>
      <vt:lpstr>What is scaffolding? </vt:lpstr>
      <vt:lpstr>Examples of scaffolding </vt:lpstr>
      <vt:lpstr>Scaffolding techniques </vt:lpstr>
      <vt:lpstr>9</vt:lpstr>
      <vt:lpstr>Starter activity: Compare and contrast</vt:lpstr>
      <vt:lpstr>Inference vs explicit information</vt:lpstr>
      <vt:lpstr>Inference vs explicit information (cont.)</vt:lpstr>
      <vt:lpstr>Example </vt:lpstr>
      <vt:lpstr>Practice: Find the inference and the explicit information </vt:lpstr>
      <vt:lpstr>Explicit information </vt:lpstr>
      <vt:lpstr>Inference </vt:lpstr>
      <vt:lpstr>How to analyse</vt:lpstr>
      <vt:lpstr>Read the example</vt:lpstr>
      <vt:lpstr>Analyse a case study</vt:lpstr>
      <vt:lpstr>Summary of ‘Case study: 41 month old’ </vt:lpstr>
      <vt:lpstr>Success criteria</vt:lpstr>
      <vt:lpstr>Think, pair, share</vt:lpstr>
      <vt:lpstr>Evaluate a lesson plan</vt:lpstr>
      <vt:lpstr>Plenary: Improve the plan</vt:lpstr>
      <vt:lpstr>Homework</vt:lpstr>
      <vt:lpstr>10</vt:lpstr>
      <vt:lpstr>Case study</vt:lpstr>
      <vt:lpstr>Create a lesson plan</vt:lpstr>
      <vt:lpstr>Peer review</vt:lpstr>
      <vt:lpstr>Self-evaluation</vt:lpstr>
      <vt:lpstr>Information about the authors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 LEVEL IN EDUCATION AND EARLY YEARS</dc:title>
  <dc:creator>Richard Overton</dc:creator>
  <cp:lastModifiedBy>Nicola Susans</cp:lastModifiedBy>
  <cp:revision>528</cp:revision>
  <dcterms:created xsi:type="dcterms:W3CDTF">2020-10-20T08:50:32Z</dcterms:created>
  <dcterms:modified xsi:type="dcterms:W3CDTF">2025-07-02T15:37:55Z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0x010100D684A5350B050F46AD6AC251716740DC</vt:lpwstr>
  </property>
  <property fmtid="{D5CDD505-2E9C-101B-9397-08002B2CF9AE}" pid="3" name="MediaServiceImageTags">
    <vt:lpwstr/>
  </property>
  <property fmtid="{D5CDD505-2E9C-101B-9397-08002B2CF9AE}" pid="4" name="Order">
    <vt:r8>7800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