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3"/>
  </p:notesMasterIdLst>
  <p:sldIdLst>
    <p:sldId id="261" r:id="rId3"/>
    <p:sldId id="378" r:id="rId4"/>
    <p:sldId id="340" r:id="rId5"/>
    <p:sldId id="379" r:id="rId6"/>
    <p:sldId id="358" r:id="rId7"/>
    <p:sldId id="385" r:id="rId8"/>
    <p:sldId id="367" r:id="rId9"/>
    <p:sldId id="371" r:id="rId10"/>
    <p:sldId id="372" r:id="rId11"/>
    <p:sldId id="260" r:id="rId12"/>
    <p:sldId id="390" r:id="rId13"/>
    <p:sldId id="391" r:id="rId14"/>
    <p:sldId id="368" r:id="rId15"/>
    <p:sldId id="308" r:id="rId16"/>
    <p:sldId id="364" r:id="rId17"/>
    <p:sldId id="350" r:id="rId18"/>
    <p:sldId id="386" r:id="rId19"/>
    <p:sldId id="387" r:id="rId20"/>
    <p:sldId id="388" r:id="rId21"/>
    <p:sldId id="286" r:id="rId22"/>
    <p:sldId id="341" r:id="rId23"/>
    <p:sldId id="382" r:id="rId24"/>
    <p:sldId id="383" r:id="rId25"/>
    <p:sldId id="384" r:id="rId26"/>
    <p:sldId id="392" r:id="rId27"/>
    <p:sldId id="293" r:id="rId28"/>
    <p:sldId id="377" r:id="rId29"/>
    <p:sldId id="389" r:id="rId30"/>
    <p:sldId id="266" r:id="rId31"/>
    <p:sldId id="31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00"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22" clrIdx="1">
    <p:extLst>
      <p:ext uri="{19B8F6BF-5375-455C-9EA6-DF929625EA0E}">
        <p15:presenceInfo xmlns:p15="http://schemas.microsoft.com/office/powerpoint/2012/main" userId="Veronica Wastell" providerId="None"/>
      </p:ext>
    </p:extLst>
  </p:cmAuthor>
  <p:cmAuthor id="3" name="Clare Dawson" initials="CD" lastIdx="8" clrIdx="2"/>
  <p:cmAuthor id="4" name="Marie Joubert" initials="MJ" lastIdx="109" clrIdx="3">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064"/>
    <a:srgbClr val="E6C8D9"/>
    <a:srgbClr val="EFF5FB"/>
    <a:srgbClr val="EFDDE7"/>
    <a:srgbClr val="FFDDF1"/>
    <a:srgbClr val="BDA4B2"/>
    <a:srgbClr val="B20000"/>
    <a:srgbClr val="8F5C2E"/>
    <a:srgbClr val="EFDCBF"/>
    <a:srgbClr val="4C4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718DC-FD4C-4A11-88BC-32E810CDCFE3}" v="1" dt="2023-03-17T09:25:32.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66542" autoAdjust="0"/>
  </p:normalViewPr>
  <p:slideViewPr>
    <p:cSldViewPr snapToGrid="0" snapToObjects="1">
      <p:cViewPr varScale="1">
        <p:scale>
          <a:sx n="55" d="100"/>
          <a:sy n="55" d="100"/>
        </p:scale>
        <p:origin x="1493" y="34"/>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snapToObjects="1">
      <p:cViewPr varScale="1">
        <p:scale>
          <a:sx n="68" d="100"/>
          <a:sy n="68" d="100"/>
        </p:scale>
        <p:origin x="-26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commentAuthors" Target="commentAuthors.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tafford" userId="S::sarah.stafford@pearson.com::f4493675-be4d-47b4-9894-df2079e5cea0" providerId="AD" clId="Web-{C1B8E3E8-F6FD-2D47-58C7-1E51758251DA}"/>
    <pc:docChg chg="modSld">
      <pc:chgData name="Sarah Stafford" userId="S::sarah.stafford@pearson.com::f4493675-be4d-47b4-9894-df2079e5cea0" providerId="AD" clId="Web-{C1B8E3E8-F6FD-2D47-58C7-1E51758251DA}" dt="2022-11-11T13:41:53.303" v="0" actId="1076"/>
      <pc:docMkLst>
        <pc:docMk/>
      </pc:docMkLst>
      <pc:sldChg chg="modSp">
        <pc:chgData name="Sarah Stafford" userId="S::sarah.stafford@pearson.com::f4493675-be4d-47b4-9894-df2079e5cea0" providerId="AD" clId="Web-{C1B8E3E8-F6FD-2D47-58C7-1E51758251DA}" dt="2022-11-11T13:41:53.303" v="0" actId="1076"/>
        <pc:sldMkLst>
          <pc:docMk/>
          <pc:sldMk cId="1789952241" sldId="391"/>
        </pc:sldMkLst>
        <pc:picChg chg="mod">
          <ac:chgData name="Sarah Stafford" userId="S::sarah.stafford@pearson.com::f4493675-be4d-47b4-9894-df2079e5cea0" providerId="AD" clId="Web-{C1B8E3E8-F6FD-2D47-58C7-1E51758251DA}" dt="2022-11-11T13:41:53.303" v="0" actId="1076"/>
          <ac:picMkLst>
            <pc:docMk/>
            <pc:sldMk cId="1789952241" sldId="391"/>
            <ac:picMk id="5" creationId="{C761297B-A317-7DC1-E39B-54BCE7D6F608}"/>
          </ac:picMkLst>
        </pc:picChg>
      </pc:sldChg>
    </pc:docChg>
  </pc:docChgLst>
  <pc:docChgLst>
    <pc:chgData name="Sarah Stafford" userId="23b1191c-1a34-4664-a8a0-ba5ac4d3da94" providerId="ADAL" clId="{26D718DC-FD4C-4A11-88BC-32E810CDCFE3}"/>
    <pc:docChg chg="modSld">
      <pc:chgData name="Sarah Stafford" userId="23b1191c-1a34-4664-a8a0-ba5ac4d3da94" providerId="ADAL" clId="{26D718DC-FD4C-4A11-88BC-32E810CDCFE3}" dt="2023-03-17T09:25:21.097" v="0" actId="14100"/>
      <pc:docMkLst>
        <pc:docMk/>
      </pc:docMkLst>
      <pc:sldChg chg="modSp mod">
        <pc:chgData name="Sarah Stafford" userId="23b1191c-1a34-4664-a8a0-ba5ac4d3da94" providerId="ADAL" clId="{26D718DC-FD4C-4A11-88BC-32E810CDCFE3}" dt="2023-03-17T09:25:21.097" v="0" actId="14100"/>
        <pc:sldMkLst>
          <pc:docMk/>
          <pc:sldMk cId="4043658862" sldId="261"/>
        </pc:sldMkLst>
        <pc:spChg chg="mod">
          <ac:chgData name="Sarah Stafford" userId="23b1191c-1a34-4664-a8a0-ba5ac4d3da94" providerId="ADAL" clId="{26D718DC-FD4C-4A11-88BC-32E810CDCFE3}" dt="2023-03-17T09:25:21.097" v="0" actId="14100"/>
          <ac:spMkLst>
            <pc:docMk/>
            <pc:sldMk cId="4043658862" sldId="261"/>
            <ac:spMk id="3" creationId="{6D17EB91-628E-46AE-9928-24046C5C62CF}"/>
          </ac:spMkLst>
        </pc:spChg>
      </pc:sldChg>
    </pc:docChg>
  </pc:docChgLst>
  <pc:docChgLst>
    <pc:chgData name="Sarah" userId="f4493675-be4d-47b4-9894-df2079e5cea0" providerId="ADAL" clId="{E085F0B7-D124-4352-86CF-FF7208EF511A}"/>
    <pc:docChg chg="delSld">
      <pc:chgData name="Sarah" userId="f4493675-be4d-47b4-9894-df2079e5cea0" providerId="ADAL" clId="{E085F0B7-D124-4352-86CF-FF7208EF511A}" dt="2022-10-21T10:50:50.856" v="0" actId="47"/>
      <pc:docMkLst>
        <pc:docMk/>
      </pc:docMkLst>
      <pc:sldChg chg="del">
        <pc:chgData name="Sarah" userId="f4493675-be4d-47b4-9894-df2079e5cea0" providerId="ADAL" clId="{E085F0B7-D124-4352-86CF-FF7208EF511A}" dt="2022-10-21T10:50:50.856" v="0" actId="47"/>
        <pc:sldMkLst>
          <pc:docMk/>
          <pc:sldMk cId="619117829" sldId="381"/>
        </pc:sldMkLst>
      </pc:sldChg>
    </pc:docChg>
  </pc:docChgLst>
  <pc:docChgLst>
    <pc:chgData name="Sarah" userId="f4493675-be4d-47b4-9894-df2079e5cea0" providerId="ADAL" clId="{0B5C90F5-0BEE-4F16-8367-5DFDB569A794}"/>
    <pc:docChg chg="custSel modSld">
      <pc:chgData name="Sarah" userId="f4493675-be4d-47b4-9894-df2079e5cea0" providerId="ADAL" clId="{0B5C90F5-0BEE-4F16-8367-5DFDB569A794}" dt="2022-11-10T13:24:07.264" v="9" actId="1076"/>
      <pc:docMkLst>
        <pc:docMk/>
      </pc:docMkLst>
      <pc:sldChg chg="addSp delSp modSp mod">
        <pc:chgData name="Sarah" userId="f4493675-be4d-47b4-9894-df2079e5cea0" providerId="ADAL" clId="{0B5C90F5-0BEE-4F16-8367-5DFDB569A794}" dt="2022-11-10T13:24:07.264" v="9" actId="1076"/>
        <pc:sldMkLst>
          <pc:docMk/>
          <pc:sldMk cId="1789952241" sldId="391"/>
        </pc:sldMkLst>
        <pc:picChg chg="add mod">
          <ac:chgData name="Sarah" userId="f4493675-be4d-47b4-9894-df2079e5cea0" providerId="ADAL" clId="{0B5C90F5-0BEE-4F16-8367-5DFDB569A794}" dt="2022-11-10T13:24:07.264" v="9" actId="1076"/>
          <ac:picMkLst>
            <pc:docMk/>
            <pc:sldMk cId="1789952241" sldId="391"/>
            <ac:picMk id="3" creationId="{8D817CAF-6371-F576-156F-14DE6190C5E1}"/>
          </ac:picMkLst>
        </pc:picChg>
        <pc:picChg chg="del">
          <ac:chgData name="Sarah" userId="f4493675-be4d-47b4-9894-df2079e5cea0" providerId="ADAL" clId="{0B5C90F5-0BEE-4F16-8367-5DFDB569A794}" dt="2022-11-10T13:23:08.241" v="0" actId="478"/>
          <ac:picMkLst>
            <pc:docMk/>
            <pc:sldMk cId="1789952241" sldId="391"/>
            <ac:picMk id="8" creationId="{010A4904-8EF9-9927-CEF9-08BE9CEBE5A8}"/>
          </ac:picMkLst>
        </pc:picChg>
      </pc:sldChg>
    </pc:docChg>
  </pc:docChgLst>
  <pc:docChgLst>
    <pc:chgData name="Sarah" userId="f4493675-be4d-47b4-9894-df2079e5cea0" providerId="ADAL" clId="{91E32559-4C54-4D06-80AF-C86F95854329}"/>
    <pc:docChg chg="custSel modSld">
      <pc:chgData name="Sarah" userId="f4493675-be4d-47b4-9894-df2079e5cea0" providerId="ADAL" clId="{91E32559-4C54-4D06-80AF-C86F95854329}" dt="2022-11-04T14:02:00.832" v="15" actId="1076"/>
      <pc:docMkLst>
        <pc:docMk/>
      </pc:docMkLst>
      <pc:sldChg chg="addSp delSp modSp mod">
        <pc:chgData name="Sarah" userId="f4493675-be4d-47b4-9894-df2079e5cea0" providerId="ADAL" clId="{91E32559-4C54-4D06-80AF-C86F95854329}" dt="2022-11-04T14:02:00.832" v="15" actId="1076"/>
        <pc:sldMkLst>
          <pc:docMk/>
          <pc:sldMk cId="1789952241" sldId="391"/>
        </pc:sldMkLst>
        <pc:picChg chg="del">
          <ac:chgData name="Sarah" userId="f4493675-be4d-47b4-9894-df2079e5cea0" providerId="ADAL" clId="{91E32559-4C54-4D06-80AF-C86F95854329}" dt="2022-11-04T13:57:50.949" v="0" actId="478"/>
          <ac:picMkLst>
            <pc:docMk/>
            <pc:sldMk cId="1789952241" sldId="391"/>
            <ac:picMk id="3" creationId="{850891C6-0480-86B7-FBEF-1CB887AD421C}"/>
          </ac:picMkLst>
        </pc:picChg>
        <pc:picChg chg="add mod">
          <ac:chgData name="Sarah" userId="f4493675-be4d-47b4-9894-df2079e5cea0" providerId="ADAL" clId="{91E32559-4C54-4D06-80AF-C86F95854329}" dt="2022-11-04T13:58:52.616" v="6" actId="1076"/>
          <ac:picMkLst>
            <pc:docMk/>
            <pc:sldMk cId="1789952241" sldId="391"/>
            <ac:picMk id="5" creationId="{C761297B-A317-7DC1-E39B-54BCE7D6F608}"/>
          </ac:picMkLst>
        </pc:picChg>
        <pc:picChg chg="del">
          <ac:chgData name="Sarah" userId="f4493675-be4d-47b4-9894-df2079e5cea0" providerId="ADAL" clId="{91E32559-4C54-4D06-80AF-C86F95854329}" dt="2022-11-04T14:01:39.017" v="7" actId="478"/>
          <ac:picMkLst>
            <pc:docMk/>
            <pc:sldMk cId="1789952241" sldId="391"/>
            <ac:picMk id="6" creationId="{06A344E8-227A-F4C9-0B16-57809015ED2B}"/>
          </ac:picMkLst>
        </pc:picChg>
        <pc:picChg chg="add mod">
          <ac:chgData name="Sarah" userId="f4493675-be4d-47b4-9894-df2079e5cea0" providerId="ADAL" clId="{91E32559-4C54-4D06-80AF-C86F95854329}" dt="2022-11-04T14:02:00.832" v="15" actId="1076"/>
          <ac:picMkLst>
            <pc:docMk/>
            <pc:sldMk cId="1789952241" sldId="391"/>
            <ac:picMk id="8" creationId="{010A4904-8EF9-9927-CEF9-08BE9CEBE5A8}"/>
          </ac:picMkLst>
        </pc:picChg>
      </pc:sldChg>
    </pc:docChg>
  </pc:docChgLst>
  <pc:docChgLst>
    <pc:chgData name="Sarah" userId="f4493675-be4d-47b4-9894-df2079e5cea0" providerId="ADAL" clId="{43683328-FE3C-439E-B4B4-C99E5F1E0A76}"/>
    <pc:docChg chg="custSel addSld modSld">
      <pc:chgData name="Sarah" userId="f4493675-be4d-47b4-9894-df2079e5cea0" providerId="ADAL" clId="{43683328-FE3C-439E-B4B4-C99E5F1E0A76}" dt="2022-11-11T13:58:25.217" v="48" actId="1076"/>
      <pc:docMkLst>
        <pc:docMk/>
      </pc:docMkLst>
      <pc:sldChg chg="modSp mod">
        <pc:chgData name="Sarah" userId="f4493675-be4d-47b4-9894-df2079e5cea0" providerId="ADAL" clId="{43683328-FE3C-439E-B4B4-C99E5F1E0A76}" dt="2022-11-11T13:58:25.217" v="48" actId="1076"/>
        <pc:sldMkLst>
          <pc:docMk/>
          <pc:sldMk cId="2099678914" sldId="293"/>
        </pc:sldMkLst>
        <pc:spChg chg="mod">
          <ac:chgData name="Sarah" userId="f4493675-be4d-47b4-9894-df2079e5cea0" providerId="ADAL" clId="{43683328-FE3C-439E-B4B4-C99E5F1E0A76}" dt="2022-11-11T13:58:25.217" v="48" actId="1076"/>
          <ac:spMkLst>
            <pc:docMk/>
            <pc:sldMk cId="2099678914" sldId="293"/>
            <ac:spMk id="15" creationId="{A8402F69-9748-4817-A7A3-07666D86C99A}"/>
          </ac:spMkLst>
        </pc:spChg>
        <pc:spChg chg="mod">
          <ac:chgData name="Sarah" userId="f4493675-be4d-47b4-9894-df2079e5cea0" providerId="ADAL" clId="{43683328-FE3C-439E-B4B4-C99E5F1E0A76}" dt="2022-11-11T13:44:42.076" v="7" actId="1076"/>
          <ac:spMkLst>
            <pc:docMk/>
            <pc:sldMk cId="2099678914" sldId="293"/>
            <ac:spMk id="20" creationId="{122F53A6-B2E3-48B1-B746-F4602FB5F911}"/>
          </ac:spMkLst>
        </pc:spChg>
      </pc:sldChg>
      <pc:sldChg chg="modSp add mod">
        <pc:chgData name="Sarah" userId="f4493675-be4d-47b4-9894-df2079e5cea0" providerId="ADAL" clId="{43683328-FE3C-439E-B4B4-C99E5F1E0A76}" dt="2022-11-11T13:50:05.668" v="47" actId="207"/>
        <pc:sldMkLst>
          <pc:docMk/>
          <pc:sldMk cId="3782213637" sldId="317"/>
        </pc:sldMkLst>
        <pc:spChg chg="mod">
          <ac:chgData name="Sarah" userId="f4493675-be4d-47b4-9894-df2079e5cea0" providerId="ADAL" clId="{43683328-FE3C-439E-B4B4-C99E5F1E0A76}" dt="2022-11-11T13:43:23.868" v="2" actId="20577"/>
          <ac:spMkLst>
            <pc:docMk/>
            <pc:sldMk cId="3782213637" sldId="317"/>
            <ac:spMk id="2" creationId="{71B8AF66-BDEC-4533-9866-E930CF55A033}"/>
          </ac:spMkLst>
        </pc:spChg>
        <pc:spChg chg="mod">
          <ac:chgData name="Sarah" userId="f4493675-be4d-47b4-9894-df2079e5cea0" providerId="ADAL" clId="{43683328-FE3C-439E-B4B4-C99E5F1E0A76}" dt="2022-11-11T13:50:05.668" v="47" actId="207"/>
          <ac:spMkLst>
            <pc:docMk/>
            <pc:sldMk cId="3782213637" sldId="317"/>
            <ac:spMk id="3" creationId="{6D17EB91-628E-46AE-9928-24046C5C62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105168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Introduce the problem. Tell students that Em, Finch and Gill are building train tracks. They have 25 pieces of track altogether. Finch’s track is twice as long as Em’s. Gill’s track is 5 pieces longer than Finch’s. Ask students to discuss in pairs: </a:t>
            </a:r>
            <a:r>
              <a:rPr lang="en-GB" sz="1800" i="1" dirty="0">
                <a:effectLst/>
                <a:latin typeface="Arial" panose="020B0604020202020204" pitchFamily="34" charset="0"/>
                <a:ea typeface="Calibri" panose="020F0502020204030204" pitchFamily="34" charset="0"/>
              </a:rPr>
              <a:t>‘What is the longest track they can each make to use all 25 pieces?’</a:t>
            </a:r>
            <a:r>
              <a:rPr lang="en-GB" sz="1800" dirty="0">
                <a:effectLst/>
                <a:latin typeface="Arial" panose="020B0604020202020204" pitchFamily="34" charset="0"/>
                <a:ea typeface="Calibri" panose="020F0502020204030204" pitchFamily="34" charset="0"/>
              </a:rPr>
              <a:t> Students do not need to answer the problem at this stage.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After a minute or so, tell students that Lara and Meena have tried to draw bar models to represent the relationships between the numbers of pieces in the three tracks. In their pairs, can they decide whose bar model is correct?</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After a couple of minutes, ask for a show of hands for those that think Lara is correct and for those who think that Meena is correct. If there is agreement, ask a couple of students to explain their reasoning. If there is disagreement, ask pairs of students with differing views to share their thinking. </a:t>
            </a:r>
          </a:p>
          <a:p>
            <a:pPr>
              <a:spcAft>
                <a:spcPts val="600"/>
              </a:spcAft>
            </a:pPr>
            <a:endParaRPr lang="en-GB" sz="1800" dirty="0">
              <a:effectLst/>
              <a:latin typeface="Arial" panose="020B0604020202020204" pitchFamily="34" charset="0"/>
              <a:ea typeface="Calibri" panose="020F0502020204030204" pitchFamily="34" charset="0"/>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GB" sz="1800" dirty="0">
                <a:effectLst/>
                <a:latin typeface="Arial" panose="020B0604020202020204" pitchFamily="34" charset="0"/>
                <a:ea typeface="Calibri" panose="020F0502020204030204" pitchFamily="34" charset="0"/>
              </a:rPr>
              <a:t>Emphasise the importance of considering problems carefully to ensure that the structure of the relationships between values is correctly identified. If students are struggling, encourage them to consider whose model correctly shows that Gill’s track is 5 </a:t>
            </a:r>
            <a:r>
              <a:rPr lang="en-GB" sz="1800" b="1" dirty="0">
                <a:effectLst/>
                <a:latin typeface="Arial" panose="020B0604020202020204" pitchFamily="34" charset="0"/>
                <a:ea typeface="Calibri" panose="020F0502020204030204" pitchFamily="34" charset="0"/>
              </a:rPr>
              <a:t>pieces</a:t>
            </a:r>
            <a:r>
              <a:rPr lang="en-GB" sz="1800" dirty="0">
                <a:effectLst/>
                <a:latin typeface="Arial" panose="020B0604020202020204" pitchFamily="34" charset="0"/>
                <a:ea typeface="Calibri" panose="020F0502020204030204" pitchFamily="34" charset="0"/>
              </a:rPr>
              <a:t> longer than </a:t>
            </a:r>
            <a:r>
              <a:rPr lang="en-GB" sz="1800" b="1" dirty="0">
                <a:effectLst/>
                <a:latin typeface="Arial" panose="020B0604020202020204" pitchFamily="34" charset="0"/>
                <a:ea typeface="Calibri" panose="020F0502020204030204" pitchFamily="34" charset="0"/>
              </a:rPr>
              <a:t>Finch’s</a:t>
            </a:r>
            <a:r>
              <a:rPr lang="en-GB" sz="1800" dirty="0">
                <a:effectLst/>
                <a:latin typeface="Arial" panose="020B0604020202020204" pitchFamily="34" charset="0"/>
                <a:ea typeface="Calibri" panose="020F0502020204030204" pitchFamily="34" charset="0"/>
              </a:rPr>
              <a:t> track. </a:t>
            </a:r>
            <a:r>
              <a:rPr lang="en-GB" sz="1200" kern="1200" dirty="0">
                <a:solidFill>
                  <a:schemeClr val="tx1"/>
                </a:solidFill>
                <a:effectLst/>
                <a:latin typeface="+mn-lt"/>
                <a:ea typeface="+mn-ea"/>
                <a:cs typeface="+mn-cs"/>
              </a:rPr>
              <a:t>Confirm that </a:t>
            </a:r>
            <a:r>
              <a:rPr lang="en-GB" sz="1200" kern="1200" dirty="0" err="1">
                <a:solidFill>
                  <a:schemeClr val="tx1"/>
                </a:solidFill>
                <a:effectLst/>
                <a:latin typeface="+mn-lt"/>
                <a:ea typeface="+mn-ea"/>
                <a:cs typeface="+mn-cs"/>
              </a:rPr>
              <a:t>Meena’s</a:t>
            </a:r>
            <a:r>
              <a:rPr lang="en-GB" sz="1200" kern="1200" dirty="0">
                <a:solidFill>
                  <a:schemeClr val="tx1"/>
                </a:solidFill>
                <a:effectLst/>
                <a:latin typeface="+mn-lt"/>
                <a:ea typeface="+mn-ea"/>
                <a:cs typeface="+mn-cs"/>
              </a:rPr>
              <a:t> model is correct, and that Lara’s is not.</a:t>
            </a:r>
          </a:p>
          <a:p>
            <a:pPr>
              <a:spcAft>
                <a:spcPts val="600"/>
              </a:spcAft>
            </a:pPr>
            <a:endParaRPr lang="en-GB" sz="1800" dirty="0">
              <a:effectLst/>
              <a:latin typeface="Arial" panose="020B0604020202020204" pitchFamily="34" charset="0"/>
              <a:ea typeface="Calibri" panose="020F0502020204030204" pitchFamily="34" charset="0"/>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3235751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Tell students that Ollie and Pippa have also drawn bar models, but both have some mistakes in their models. Ask them to discuss these bar models in their pairs, identifying what Ollie and Pippa have done wrong.</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In Ollie’s bar model, the blocks making up Em’s, Finch’s and Gill’s walls do not come to 25. The 25 bar is too long. This means that it is difficult to use the model to envisage what is left after 5 has been subtracted from 25. </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Pippa has confused the base unknown value (Em’s wall) with the numerical value of 5. The way she has drawn it treats each unit of the 5 as the same as Em’s value, which means that Gill’s wall is 7 times as long as Em’s.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250857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Ask students to work in pairs to use Meena’s bar model to answer the question. After a few minutes, ask a couple of pairs of students to describe their approach.</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Check whether students have correctly identified that ? represents 4 pieces, and check whether students have correctly identified the number of pieces in each of the three tracks (Em: 4 pieces long, Finch: 8 pieces long, Gill: 13 pieces long).</a:t>
            </a:r>
          </a:p>
          <a:p>
            <a:pPr>
              <a:spcAft>
                <a:spcPts val="600"/>
              </a:spcAft>
            </a:pPr>
            <a:endParaRPr lang="en-GB" sz="1800" dirty="0">
              <a:effectLst/>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Students often lose sight of the original problem during the solution process and it is important to remind them of the need to relate any solution that they obtain back to the question posed. In this case, the length of each of the three tracks needs to be worked out and stated.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It is important that students understand how the bar model is used to solve the problem because they will depend on this understanding later in the lesson.</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Establish guidelines for working in pairs. </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2646076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Distribute a copy of the ‘Solving problems’ handout and ‘Cards’ </a:t>
            </a:r>
            <a:r>
              <a:rPr lang="en-GB" sz="1800" dirty="0" err="1">
                <a:effectLst/>
                <a:latin typeface="Arial" panose="020B0604020202020204" pitchFamily="34" charset="0"/>
                <a:ea typeface="Calibri" panose="020F0502020204030204" pitchFamily="34" charset="0"/>
              </a:rPr>
              <a:t>C1</a:t>
            </a:r>
            <a:r>
              <a:rPr lang="en-GB" sz="1800" dirty="0">
                <a:effectLst/>
                <a:latin typeface="Arial" panose="020B0604020202020204" pitchFamily="34" charset="0"/>
                <a:ea typeface="Calibri" panose="020F0502020204030204" pitchFamily="34" charset="0"/>
              </a:rPr>
              <a:t> to C4 to each pair of students. Ask students to write down what they know about the angles in each diagram. </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Students do not need to work through the diagrams in order and they may be able to say more about some of the diagrams than others. Students should be encouraged to say whatever they can about the angles in each diagram. </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While the expectation at this stage is not necessarily to calculate any missing angles, students may begin to do so, as they record what they can say about each of the geometry diagrams.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1201905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After about five minutes, bring the class together. Discuss each of the geometry diagrams in turn, encouraging them to share their thinking about the angles in each one.</a:t>
            </a:r>
          </a:p>
          <a:p>
            <a:pPr>
              <a:spcAft>
                <a:spcPts val="600"/>
              </a:spcAft>
            </a:pPr>
            <a:r>
              <a:rPr lang="en-GB" sz="1800" dirty="0">
                <a:effectLst/>
                <a:latin typeface="Arial" panose="020B0604020202020204" pitchFamily="34" charset="0"/>
                <a:ea typeface="Calibri" panose="020F0502020204030204" pitchFamily="34" charset="0"/>
              </a:rPr>
              <a:t>For example, a variety of things could be said about the diagram in row A:</a:t>
            </a:r>
          </a:p>
          <a:p>
            <a:pPr marL="342900" lvl="0" indent="-342900">
              <a:spcAft>
                <a:spcPts val="600"/>
              </a:spcAft>
              <a:buClr>
                <a:srgbClr val="BE0064"/>
              </a:buClr>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rPr>
              <a:t>The largest angle is 3 times the size of the smallest angle.</a:t>
            </a:r>
          </a:p>
          <a:p>
            <a:pPr marL="342900" lvl="0" indent="-342900">
              <a:spcAft>
                <a:spcPts val="600"/>
              </a:spcAft>
              <a:buClr>
                <a:srgbClr val="BE0064"/>
              </a:buClr>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rPr>
              <a:t>One angle is twice the size of another angle.</a:t>
            </a:r>
          </a:p>
          <a:p>
            <a:pPr marL="342900" lvl="0" indent="-342900">
              <a:spcAft>
                <a:spcPts val="600"/>
              </a:spcAft>
              <a:buClr>
                <a:srgbClr val="BE0064"/>
              </a:buClr>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rPr>
              <a:t>The angles add up to 180</a:t>
            </a:r>
            <a:r>
              <a:rPr lang="en-GB" sz="1800" b="1"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a:t>
            </a:r>
          </a:p>
          <a:p>
            <a:pPr marL="342900" lvl="0" indent="-342900">
              <a:spcAft>
                <a:spcPts val="600"/>
              </a:spcAft>
              <a:buClr>
                <a:srgbClr val="BE0064"/>
              </a:buClr>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rPr>
              <a:t>The sum of the two smaller angles is equal to the largest angle.</a:t>
            </a:r>
          </a:p>
          <a:p>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Establish that the sum of angles in a triangle is 180°.</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Establish that the sum of angles on a straight line is 180°.</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330901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Establish that the sum of angles around a point is 360°. Some students may incorrectly think that the </a:t>
            </a:r>
            <a:r>
              <a:rPr lang="en-GB" sz="1800" dirty="0" err="1">
                <a:effectLst/>
                <a:latin typeface="Arial" panose="020B0604020202020204" pitchFamily="34" charset="0"/>
                <a:ea typeface="Calibri" panose="020F0502020204030204" pitchFamily="34" charset="0"/>
              </a:rPr>
              <a:t>5</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w</a:t>
            </a:r>
            <a:r>
              <a:rPr lang="en-GB" sz="1800" dirty="0">
                <a:effectLst/>
                <a:latin typeface="Arial" panose="020B0604020202020204" pitchFamily="34" charset="0"/>
                <a:ea typeface="Calibri" panose="020F0502020204030204" pitchFamily="34" charset="0"/>
              </a:rPr>
              <a:t> angle is 180°.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3991972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Students need to recognise that the geometry diagram represents a right angle and so identify that 2</a:t>
            </a:r>
            <a:r>
              <a:rPr lang="en-GB" sz="1800" i="1" dirty="0">
                <a:effectLst/>
                <a:latin typeface="Times New Roman" panose="02020603050405020304" pitchFamily="18" charset="0"/>
                <a:ea typeface="Calibri" panose="020F0502020204030204" pitchFamily="34" charset="0"/>
                <a:cs typeface="Arial" panose="020B0604020202020204" pitchFamily="34" charset="0"/>
              </a:rPr>
              <a:t>z</a:t>
            </a:r>
            <a:r>
              <a:rPr lang="en-GB" sz="1200" kern="1200" dirty="0">
                <a:solidFill>
                  <a:schemeClr val="tx1"/>
                </a:solidFill>
                <a:effectLst/>
                <a:latin typeface="+mn-lt"/>
                <a:ea typeface="+mn-ea"/>
                <a:cs typeface="+mn-cs"/>
              </a:rPr>
              <a:t>° </a:t>
            </a:r>
            <a:r>
              <a:rPr lang="en-GB" sz="1800" dirty="0">
                <a:effectLst/>
                <a:latin typeface="Arial" panose="020B0604020202020204" pitchFamily="34" charset="0"/>
                <a:ea typeface="Calibri" panose="020F0502020204030204" pitchFamily="34" charset="0"/>
              </a:rPr>
              <a:t> + 10</a:t>
            </a:r>
            <a:r>
              <a:rPr lang="en-GB" sz="1200" kern="1200" dirty="0">
                <a:solidFill>
                  <a:schemeClr val="tx1"/>
                </a:solidFill>
                <a:effectLst/>
                <a:latin typeface="+mn-lt"/>
                <a:ea typeface="+mn-ea"/>
                <a:cs typeface="+mn-cs"/>
              </a:rPr>
              <a:t>°</a:t>
            </a:r>
            <a:r>
              <a:rPr lang="en-GB" sz="1800" dirty="0">
                <a:effectLst/>
              </a:rPr>
              <a:t> </a:t>
            </a:r>
            <a:r>
              <a:rPr lang="en-GB" sz="1800" dirty="0">
                <a:effectLst/>
                <a:latin typeface="Arial" panose="020B0604020202020204" pitchFamily="34" charset="0"/>
                <a:ea typeface="Calibri" panose="020F0502020204030204" pitchFamily="34" charset="0"/>
              </a:rPr>
              <a:t> = 90</a:t>
            </a:r>
            <a:r>
              <a:rPr lang="en-GB" sz="1200" kern="1200" dirty="0">
                <a:solidFill>
                  <a:schemeClr val="tx1"/>
                </a:solidFill>
                <a:effectLst/>
                <a:latin typeface="+mn-lt"/>
                <a:ea typeface="+mn-ea"/>
                <a:cs typeface="+mn-cs"/>
              </a:rPr>
              <a:t>°</a:t>
            </a:r>
            <a:r>
              <a:rPr lang="en-GB" sz="1800" dirty="0">
                <a:effectLst/>
              </a:rPr>
              <a:t> </a:t>
            </a:r>
            <a:r>
              <a:rPr lang="en-GB" sz="1800" dirty="0">
                <a:effectLst/>
                <a:latin typeface="Arial" panose="020B060402020202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354008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Tell students that Em, Finch and Gill are making walls out of blocks. </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rPr>
              <a:t>Finch builds a wall that is twice as long as Em’s wall and Gill builds a wall that is three times as long as Em’s wall. Ask students to show possible lengths for Em’s, Finch’s and Gill’s walls on their mini whiteboards.</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Tell students to hold up their mini whiteboards showing the number of blocks in each wall. If all students have identified the same three walls (for example, the simplest case: 1 (Em), 2 (Finch) and 3 (Gill)), ask a couple of different students to explain their reasoning. If there are different walls identified within the class, ask students to explain their thinking.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a:spcAft>
                <a:spcPts val="600"/>
              </a:spcAft>
            </a:pPr>
            <a:r>
              <a:rPr lang="en-GB" sz="1800" dirty="0">
                <a:effectLst/>
                <a:latin typeface="Arial" panose="020B0604020202020204" pitchFamily="34" charset="0"/>
                <a:ea typeface="Calibri" panose="020F0502020204030204" pitchFamily="34" charset="0"/>
              </a:rPr>
              <a:t>If necessary, check your students’ understanding by asking further questions, for example:</a:t>
            </a:r>
          </a:p>
          <a:p>
            <a:pPr marL="342900" lvl="0" indent="-342900">
              <a:buClr>
                <a:srgbClr val="BE0064"/>
              </a:buClr>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A wall is 4 blocks long. Whose wall could this be? </a:t>
            </a:r>
            <a:br>
              <a:rPr lang="en-GB" sz="1800" dirty="0">
                <a:effectLst/>
                <a:latin typeface="Arial" panose="020B0604020202020204" pitchFamily="34" charset="0"/>
                <a:ea typeface="Calibri" panose="020F0502020204030204" pitchFamily="34" charset="0"/>
              </a:rPr>
            </a:br>
            <a:r>
              <a:rPr lang="en-GB" sz="1800" i="1" dirty="0">
                <a:effectLst/>
                <a:latin typeface="Arial" panose="020B0604020202020204" pitchFamily="34" charset="0"/>
                <a:ea typeface="Calibri" panose="020F0502020204030204" pitchFamily="34" charset="0"/>
              </a:rPr>
              <a:t>(It could belong to Em or Finch, but not Gill)</a:t>
            </a:r>
            <a:endParaRPr lang="en-GB" sz="1800" dirty="0">
              <a:effectLst/>
              <a:latin typeface="Arial" panose="020B0604020202020204" pitchFamily="34" charset="0"/>
              <a:ea typeface="Calibri" panose="020F0502020204030204" pitchFamily="34" charset="0"/>
            </a:endParaRPr>
          </a:p>
          <a:p>
            <a:pPr marL="342900" lvl="0" indent="-342900">
              <a:spcAft>
                <a:spcPts val="600"/>
              </a:spcAft>
              <a:buClr>
                <a:srgbClr val="BE0064"/>
              </a:buClr>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Suggest a wall that could be made by Em and Gill, but not Finch. </a:t>
            </a:r>
            <a:br>
              <a:rPr lang="en-GB" sz="1800" dirty="0">
                <a:effectLst/>
                <a:latin typeface="Arial" panose="020B0604020202020204" pitchFamily="34" charset="0"/>
                <a:ea typeface="Calibri" panose="020F0502020204030204" pitchFamily="34" charset="0"/>
              </a:rPr>
            </a:br>
            <a:r>
              <a:rPr lang="en-GB" sz="1800" i="1" dirty="0">
                <a:effectLst/>
                <a:latin typeface="Arial" panose="020B0604020202020204" pitchFamily="34" charset="0"/>
                <a:ea typeface="Calibri" panose="020F0502020204030204" pitchFamily="34" charset="0"/>
              </a:rPr>
              <a:t>(e.g. 3, 9, 15, 21, which are the odd multiples of 3)</a:t>
            </a:r>
            <a:endParaRPr lang="en-GB" sz="1800" dirty="0">
              <a:effectLst/>
              <a:latin typeface="Arial" panose="020B0604020202020204" pitchFamily="34" charset="0"/>
              <a:ea typeface="Calibri" panose="020F0502020204030204" pitchFamily="34" charset="0"/>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2238914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Explain that the task also includes four word questions with the same relationships between the unknowns as those in the geometry diagrams. Explain that this means that the same bar model can be used to represent the geometry question and the word question. </a:t>
            </a:r>
          </a:p>
          <a:p>
            <a:pPr>
              <a:spcAft>
                <a:spcPts val="600"/>
              </a:spcAft>
            </a:pPr>
            <a:r>
              <a:rPr lang="en-GB" sz="1800" dirty="0">
                <a:effectLst/>
                <a:latin typeface="Arial" panose="020B0604020202020204" pitchFamily="34" charset="0"/>
                <a:ea typeface="Calibri" panose="020F0502020204030204" pitchFamily="34" charset="0"/>
              </a:rPr>
              <a:t>Ask students to: </a:t>
            </a: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place cards C1 to </a:t>
            </a:r>
            <a:r>
              <a:rPr lang="en-GB" sz="1800" dirty="0" err="1">
                <a:effectLst/>
                <a:latin typeface="Arial" panose="020B0604020202020204" pitchFamily="34" charset="0"/>
                <a:ea typeface="Calibri" panose="020F0502020204030204" pitchFamily="34" charset="0"/>
              </a:rPr>
              <a:t>C4</a:t>
            </a:r>
            <a:r>
              <a:rPr lang="en-GB" sz="1800" dirty="0">
                <a:effectLst/>
                <a:latin typeface="Arial" panose="020B0604020202020204" pitchFamily="34" charset="0"/>
                <a:ea typeface="Calibri" panose="020F0502020204030204" pitchFamily="34" charset="0"/>
              </a:rPr>
              <a:t> in the table</a:t>
            </a:r>
          </a:p>
          <a:p>
            <a:pPr marL="342900" lvl="0" indent="-342900">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draw bar models that could be used to</a:t>
            </a:r>
            <a:r>
              <a:rPr lang="en-GB" sz="1800" baseline="0" dirty="0">
                <a:effectLst/>
                <a:latin typeface="Arial" panose="020B0604020202020204" pitchFamily="34" charset="0"/>
                <a:ea typeface="Calibri" panose="020F0502020204030204" pitchFamily="34" charset="0"/>
              </a:rPr>
              <a:t> represent the maths</a:t>
            </a:r>
            <a:r>
              <a:rPr lang="en-GB" sz="1800" dirty="0">
                <a:effectLst/>
                <a:latin typeface="Arial" panose="020B0604020202020204" pitchFamily="34" charset="0"/>
                <a:ea typeface="Calibri" panose="020F0502020204030204" pitchFamily="34" charset="0"/>
              </a:rPr>
              <a:t>.</a:t>
            </a:r>
          </a:p>
          <a:p>
            <a:pPr>
              <a:spcAft>
                <a:spcPts val="600"/>
              </a:spcAft>
            </a:pPr>
            <a:r>
              <a:rPr lang="en-GB" sz="1800" dirty="0">
                <a:effectLst/>
                <a:latin typeface="Arial" panose="020B0604020202020204" pitchFamily="34" charset="0"/>
                <a:ea typeface="Calibri" panose="020F0502020204030204" pitchFamily="34" charset="0"/>
              </a:rPr>
              <a:t>Some students may prefer to do the card matching first, and others might choose to draw the bar models first. Either way, they should take turns to fill a cell in the table, explaining their reasons to their partner. </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200" kern="1200" dirty="0">
                <a:solidFill>
                  <a:schemeClr val="tx1"/>
                </a:solidFill>
                <a:effectLst/>
                <a:latin typeface="+mn-lt"/>
                <a:ea typeface="+mn-ea"/>
                <a:cs typeface="+mn-cs"/>
              </a:rPr>
              <a:t>Students may not complete all four rows of the table and it is not essential that they do so.</a:t>
            </a:r>
            <a:r>
              <a:rPr lang="en-GB" sz="1800" dirty="0">
                <a:effectLst/>
              </a:rPr>
              <a:t> </a:t>
            </a:r>
            <a:r>
              <a:rPr lang="en-GB" sz="1800" dirty="0">
                <a:effectLst/>
                <a:latin typeface="Arial" panose="020B0604020202020204" pitchFamily="34" charset="0"/>
                <a:ea typeface="Calibri" panose="020F0502020204030204" pitchFamily="34" charset="0"/>
              </a:rPr>
              <a:t>If students are struggling, ask them to focus on rows A and B as the relationships between the unknowns in these two rows mirror those explored earlier in the lesson. Also explain that they need to find a ‘base value’ that all the other values relate to (one question mark in Meena’s bar model, for example). It may be helpful to fold the table in half if students are finding working with all four rows overwhelming.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As you circulate around the class, observe what the students are doing, but try not to intervene,</a:t>
            </a:r>
            <a:r>
              <a:rPr lang="en-GB" sz="1800" baseline="0" dirty="0">
                <a:effectLst/>
                <a:latin typeface="Arial" panose="020B0604020202020204" pitchFamily="34" charset="0"/>
                <a:ea typeface="Calibri" panose="020F0502020204030204" pitchFamily="34" charset="0"/>
              </a:rPr>
              <a:t> </a:t>
            </a:r>
            <a:r>
              <a:rPr lang="en-GB" sz="1200" kern="1200" dirty="0">
                <a:solidFill>
                  <a:schemeClr val="tx1"/>
                </a:solidFill>
                <a:effectLst/>
                <a:latin typeface="+mn-lt"/>
                <a:ea typeface="+mn-ea"/>
                <a:cs typeface="+mn-cs"/>
              </a:rPr>
              <a:t>other than reminding them that, in each row, the word problem and the geometry diagram are essentially the same. </a:t>
            </a:r>
            <a:r>
              <a:rPr lang="en-GB" sz="1800" dirty="0">
                <a:effectLst/>
                <a:latin typeface="Arial" panose="020B0604020202020204" pitchFamily="34" charset="0"/>
                <a:ea typeface="Calibri" panose="020F0502020204030204" pitchFamily="34" charset="0"/>
              </a:rPr>
              <a:t>Notice how different pairs approach the task and use your observations to inform the discussion in the next part of the lesson.</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1201905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The relationships between the unknowns in the problems in row A are the same as between the lengths of Em’s, Finch’s and Gill’s walls introduced at the start of the lesson. It may be helpful to refer back to the bar model used in Noah’s approach (slide 9) and discuss what’s the same and what’s different.</a:t>
            </a:r>
          </a:p>
          <a:p>
            <a:pPr>
              <a:spcAft>
                <a:spcPts val="600"/>
              </a:spcAft>
            </a:pPr>
            <a:endParaRPr lang="en-GB" sz="1800" kern="1200" dirty="0">
              <a:solidFill>
                <a:schemeClr val="tx1"/>
              </a:solidFill>
              <a:effectLst/>
              <a:latin typeface="Arial" panose="020B0604020202020204" pitchFamily="34" charset="0"/>
              <a:ea typeface="+mn-ea"/>
              <a:cs typeface="+mn-cs"/>
            </a:endParaRPr>
          </a:p>
          <a:p>
            <a:pPr>
              <a:spcAft>
                <a:spcPts val="600"/>
              </a:spcAft>
            </a:pPr>
            <a:r>
              <a:rPr lang="en-GB" sz="1800" b="1" dirty="0">
                <a:solidFill>
                  <a:srgbClr val="BE0064"/>
                </a:solidFill>
                <a:effectLst/>
                <a:latin typeface="Arial" panose="020B0604020202020204" pitchFamily="34" charset="0"/>
                <a:ea typeface="Yu Gothic Light" panose="020B0300000000000000" pitchFamily="34" charset="-128"/>
                <a:cs typeface="Times New Roman" panose="02020603050405020304" pitchFamily="18" charset="0"/>
              </a:rPr>
              <a:t>Deepening understanding</a:t>
            </a:r>
            <a:r>
              <a:rPr lang="en-GB" sz="1800" b="1" dirty="0">
                <a:effectLst/>
                <a:latin typeface="Arial" panose="020B0604020202020204" pitchFamily="34" charset="0"/>
                <a:ea typeface="Calibri" panose="020F0502020204030204" pitchFamily="34" charset="0"/>
              </a:rPr>
              <a:t> </a:t>
            </a:r>
            <a:endParaRPr lang="en-GB" sz="1800" dirty="0">
              <a:effectLst/>
              <a:latin typeface="Arial" panose="020B0604020202020204" pitchFamily="34" charset="0"/>
              <a:ea typeface="Calibri" panose="020F0502020204030204" pitchFamily="34" charset="0"/>
            </a:endParaRPr>
          </a:p>
          <a:p>
            <a:pPr marL="0" lvl="0" indent="0">
              <a:spcAft>
                <a:spcPts val="600"/>
              </a:spcAft>
              <a:buClr>
                <a:srgbClr val="BE0064"/>
              </a:buClr>
              <a:buFont typeface="Symbol" panose="05050102010706020507" pitchFamily="18" charset="2"/>
              <a:buNone/>
            </a:pPr>
            <a:r>
              <a:rPr lang="en-GB" sz="1800" dirty="0">
                <a:effectLst/>
                <a:latin typeface="Arial" panose="020B0604020202020204" pitchFamily="34" charset="0"/>
                <a:ea typeface="Calibri" panose="020F0502020204030204" pitchFamily="34" charset="0"/>
              </a:rPr>
              <a:t>Ask students what kind of triangle is in row A. Some of them may notice that it is a right-angled triangle, without needing to calculate the values of </a:t>
            </a:r>
            <a:r>
              <a:rPr lang="en-GB" sz="1800" dirty="0" err="1">
                <a:effectLst/>
                <a:latin typeface="Arial" panose="020B0604020202020204" pitchFamily="34" charset="0"/>
                <a:ea typeface="Calibri" panose="020F0502020204030204" pitchFamily="34" charset="0"/>
              </a:rPr>
              <a:t>2</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y</a:t>
            </a:r>
            <a:r>
              <a:rPr lang="en-GB" sz="1800" b="1" dirty="0">
                <a:solidFill>
                  <a:srgbClr val="000000"/>
                </a:solidFill>
                <a:effectLst/>
                <a:latin typeface="Lucida Grande"/>
                <a:ea typeface="Calibri" panose="020F0502020204030204" pitchFamily="34" charset="0"/>
              </a:rPr>
              <a:t>°</a:t>
            </a:r>
            <a:r>
              <a:rPr lang="en-GB" sz="1800" dirty="0">
                <a:effectLst/>
                <a:latin typeface="Arial" panose="020B0604020202020204" pitchFamily="34" charset="0"/>
                <a:ea typeface="Calibri" panose="020F0502020204030204" pitchFamily="34" charset="0"/>
              </a:rPr>
              <a:t> and </a:t>
            </a:r>
            <a:r>
              <a:rPr lang="en-GB" sz="1800" dirty="0" err="1">
                <a:effectLst/>
                <a:latin typeface="Arial" panose="020B0604020202020204" pitchFamily="34" charset="0"/>
                <a:ea typeface="Calibri" panose="020F0502020204030204" pitchFamily="34" charset="0"/>
              </a:rPr>
              <a:t>3</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y</a:t>
            </a:r>
            <a:r>
              <a:rPr lang="en-GB" sz="1800" b="1" dirty="0">
                <a:solidFill>
                  <a:srgbClr val="000000"/>
                </a:solidFill>
                <a:effectLst/>
                <a:latin typeface="Lucida Grande"/>
                <a:ea typeface="Calibri" panose="020F0502020204030204" pitchFamily="34" charset="0"/>
              </a:rPr>
              <a:t>°</a:t>
            </a:r>
            <a:r>
              <a:rPr lang="en-GB" sz="1800" dirty="0">
                <a:effectLst/>
                <a:latin typeface="Arial" panose="020B0604020202020204" pitchFamily="34" charset="0"/>
                <a:ea typeface="Calibri" panose="020F0502020204030204" pitchFamily="34" charset="0"/>
              </a:rPr>
              <a:t>. </a:t>
            </a:r>
          </a:p>
          <a:p>
            <a:pPr>
              <a:spcAft>
                <a:spcPts val="600"/>
              </a:spcAft>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1201905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The relationships between the unknowns in the problems in row B are the same as between the lengths of Em’s, Finch’s and Gill’s train tracks introduced in Explore 2. It may be helpful to refer back to the bar model used on slide 11 and discuss what’s the same and what’s different.</a:t>
            </a:r>
          </a:p>
          <a:p>
            <a:pPr>
              <a:spcAft>
                <a:spcPts val="600"/>
              </a:spcAft>
            </a:pPr>
            <a:r>
              <a:rPr lang="en-GB" sz="1800" dirty="0">
                <a:effectLst/>
                <a:latin typeface="Arial" panose="020B0604020202020204" pitchFamily="34" charset="0"/>
                <a:ea typeface="Calibri" panose="020F0502020204030204" pitchFamily="34" charset="0"/>
              </a:rPr>
              <a:t>If students struggle to find the unknown, use the bar model to support them in understanding why you need to subtract 5 from the total, before dividing by 5.</a:t>
            </a:r>
          </a:p>
          <a:p>
            <a:pPr>
              <a:spcAft>
                <a:spcPts val="600"/>
              </a:spcAft>
            </a:pPr>
            <a:endParaRPr lang="en-GB" sz="1800" dirty="0">
              <a:effectLst/>
              <a:latin typeface="Arial" panose="020B0604020202020204" pitchFamily="34" charset="0"/>
              <a:ea typeface="Calibri" panose="020F0502020204030204" pitchFamily="34" charset="0"/>
            </a:endParaRPr>
          </a:p>
          <a:p>
            <a:r>
              <a:rPr lang="en-GB" sz="1200" b="1" kern="1200" dirty="0">
                <a:solidFill>
                  <a:schemeClr val="tx1"/>
                </a:solidFill>
                <a:effectLst/>
                <a:latin typeface="+mn-lt"/>
                <a:ea typeface="+mn-ea"/>
                <a:cs typeface="+mn-cs"/>
              </a:rPr>
              <a:t>Deepening understanding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Ask students how the bar model in row B could be modified to demonstrate that you need to subtract 5 from the total before dividing by 5. Some students may suggest that you could remove the 5 part, and shorten the total bar to represent 175 rather than 180.</a:t>
            </a: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1948578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Students do not need to draw a bar model for row C as one is included in the table. Some students may use this bar model to help them with the matching process, whereas others may use it during the solution process only.</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4083178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1546425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for each row </a:t>
            </a:r>
            <a:r>
              <a:rPr lang="en-GB" sz="1200" dirty="0">
                <a:effectLst/>
                <a:latin typeface="Arial" panose="020B0604020202020204" pitchFamily="34" charset="0"/>
                <a:ea typeface="Calibri" panose="020F0502020204030204" pitchFamily="34" charset="0"/>
              </a:rPr>
              <a:t>the</a:t>
            </a:r>
            <a:r>
              <a:rPr lang="en-GB" sz="1200" baseline="0" dirty="0">
                <a:effectLst/>
                <a:latin typeface="Arial" panose="020B0604020202020204" pitchFamily="34" charset="0"/>
                <a:ea typeface="Calibri" panose="020F0502020204030204" pitchFamily="34" charset="0"/>
              </a:rPr>
              <a:t> </a:t>
            </a:r>
            <a:r>
              <a:rPr lang="en-GB" sz="1200" dirty="0">
                <a:effectLst/>
                <a:latin typeface="Arial" panose="020B0604020202020204" pitchFamily="34" charset="0"/>
                <a:ea typeface="Calibri" panose="020F0502020204030204" pitchFamily="34" charset="0"/>
              </a:rPr>
              <a:t>relationships between the unknowns are the same for</a:t>
            </a:r>
            <a:r>
              <a:rPr lang="en-US" dirty="0"/>
              <a:t> </a:t>
            </a:r>
            <a:r>
              <a:rPr lang="en-GB" sz="1200" dirty="0">
                <a:effectLst/>
                <a:latin typeface="Arial" panose="020B0604020202020204" pitchFamily="34" charset="0"/>
                <a:ea typeface="Calibri" panose="020F0502020204030204" pitchFamily="34" charset="0"/>
              </a:rPr>
              <a:t>the</a:t>
            </a:r>
            <a:r>
              <a:rPr lang="en-GB" sz="1200" baseline="0" dirty="0">
                <a:effectLst/>
                <a:latin typeface="Arial" panose="020B0604020202020204" pitchFamily="34" charset="0"/>
                <a:ea typeface="Calibri" panose="020F0502020204030204" pitchFamily="34" charset="0"/>
              </a:rPr>
              <a:t> </a:t>
            </a:r>
            <a:r>
              <a:rPr lang="en-GB" sz="1200" dirty="0">
                <a:effectLst/>
                <a:latin typeface="Arial" panose="020B0604020202020204" pitchFamily="34" charset="0"/>
                <a:ea typeface="Calibri" panose="020F0502020204030204" pitchFamily="34" charset="0"/>
              </a:rPr>
              <a:t>word question and the geometry diagram. They have the same mathematical structure and can be represented using</a:t>
            </a:r>
            <a:r>
              <a:rPr lang="en-GB" sz="1200" baseline="0" dirty="0">
                <a:effectLst/>
                <a:latin typeface="Arial" panose="020B0604020202020204" pitchFamily="34" charset="0"/>
                <a:ea typeface="Calibri" panose="020F0502020204030204" pitchFamily="34" charset="0"/>
              </a:rPr>
              <a:t> the same bar model.</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3131257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Distribute a copy of the practice questions to each student and give them a couple of minutes to come up with a solution to either one or both of the problems. Make sure that students understand that these are two separate problems, not a pair of problems with the same underlying mathematical structure. </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Notice whether students draw a bar model to represent the problems. If they do, do they use 360 as the total for the bars in the first question, or do they simplify the problem straight away by considering the two unknown angles adding up to 270? Once students have found a value for </a:t>
            </a:r>
            <a:r>
              <a:rPr lang="en-GB" sz="1800" i="1" dirty="0">
                <a:effectLst/>
                <a:latin typeface="Times New Roman" panose="02020603050405020304" pitchFamily="18" charset="0"/>
                <a:ea typeface="Calibri" panose="020F0502020204030204" pitchFamily="34" charset="0"/>
                <a:cs typeface="Arial" panose="020B0604020202020204" pitchFamily="34" charset="0"/>
              </a:rPr>
              <a:t>x</a:t>
            </a:r>
            <a:r>
              <a:rPr lang="en-GB" sz="1800" dirty="0">
                <a:effectLst/>
                <a:latin typeface="Arial" panose="020B0604020202020204" pitchFamily="34" charset="0"/>
                <a:ea typeface="Calibri" panose="020F0502020204030204" pitchFamily="34" charset="0"/>
              </a:rPr>
              <a:t>, encourage them to check that </a:t>
            </a:r>
            <a:r>
              <a:rPr lang="en-GB" sz="1800" dirty="0" err="1">
                <a:effectLst/>
                <a:latin typeface="Arial" panose="020B0604020202020204" pitchFamily="34" charset="0"/>
                <a:ea typeface="Calibri" panose="020F0502020204030204" pitchFamily="34" charset="0"/>
              </a:rPr>
              <a:t>2</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x</a:t>
            </a:r>
            <a:r>
              <a:rPr lang="en-GB" sz="1800" dirty="0">
                <a:effectLst/>
                <a:latin typeface="Arial" panose="020B0604020202020204" pitchFamily="34" charset="0"/>
                <a:ea typeface="Calibri" panose="020F0502020204030204" pitchFamily="34" charset="0"/>
              </a:rPr>
              <a:t>° + </a:t>
            </a:r>
            <a:r>
              <a:rPr lang="en-GB" sz="1800" dirty="0" err="1">
                <a:effectLst/>
                <a:latin typeface="Arial" panose="020B0604020202020204" pitchFamily="34" charset="0"/>
                <a:ea typeface="Calibri" panose="020F0502020204030204" pitchFamily="34" charset="0"/>
              </a:rPr>
              <a:t>3</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x</a:t>
            </a:r>
            <a:r>
              <a:rPr lang="en-GB" sz="1800" dirty="0">
                <a:effectLst/>
                <a:latin typeface="Arial" panose="020B0604020202020204" pitchFamily="34" charset="0"/>
                <a:ea typeface="Calibri" panose="020F0502020204030204" pitchFamily="34" charset="0"/>
              </a:rPr>
              <a:t>° + 90° = 360°. </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Notice whether students use ‘Hilary’ as the base value for the second question. It is possible to draw a bar model using ‘Imogen’ as the base value, but students may run into problems representing the fact that Hilary has three fewer cards. </a:t>
            </a:r>
          </a:p>
          <a:p>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BE0064"/>
                </a:solidFill>
                <a:effectLst/>
                <a:latin typeface="Arial" panose="020B0604020202020204" pitchFamily="34" charset="0"/>
                <a:ea typeface="Yu Gothic Light" panose="020B0300000000000000" pitchFamily="34" charset="-128"/>
                <a:cs typeface="Times New Roman" panose="02020603050405020304" pitchFamily="18" charset="0"/>
              </a:rPr>
              <a:t>Deepening understanding</a:t>
            </a:r>
            <a:r>
              <a:rPr lang="en-GB" sz="1800" b="1"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The first practice question involves a 2</a:t>
            </a:r>
            <a:r>
              <a:rPr lang="en-GB" sz="1800" i="1" dirty="0">
                <a:effectLst/>
                <a:latin typeface="Times New Roman" panose="02020603050405020304" pitchFamily="18" charset="0"/>
                <a:ea typeface="Calibri" panose="020F0502020204030204" pitchFamily="34" charset="0"/>
                <a:cs typeface="Arial" panose="020B0604020202020204" pitchFamily="34" charset="0"/>
              </a:rPr>
              <a:t>x</a:t>
            </a:r>
            <a:r>
              <a:rPr lang="en-GB" sz="1800" dirty="0">
                <a:effectLst/>
                <a:latin typeface="Arial" panose="020B0604020202020204" pitchFamily="34" charset="0"/>
                <a:ea typeface="Calibri" panose="020F0502020204030204" pitchFamily="34" charset="0"/>
              </a:rPr>
              <a:t> unknown and a 3</a:t>
            </a:r>
            <a:r>
              <a:rPr lang="en-GB" sz="1800" i="1" dirty="0">
                <a:effectLst/>
                <a:latin typeface="Times New Roman" panose="02020603050405020304" pitchFamily="18" charset="0"/>
                <a:ea typeface="Calibri" panose="020F0502020204030204" pitchFamily="34" charset="0"/>
                <a:cs typeface="Arial" panose="020B0604020202020204" pitchFamily="34" charset="0"/>
              </a:rPr>
              <a:t>x</a:t>
            </a:r>
            <a:r>
              <a:rPr lang="en-GB" sz="1800" dirty="0">
                <a:effectLst/>
                <a:latin typeface="Arial" panose="020B0604020202020204" pitchFamily="34" charset="0"/>
                <a:ea typeface="Calibri" panose="020F0502020204030204" pitchFamily="34" charset="0"/>
              </a:rPr>
              <a:t> unknown, but the mathematical structure of the problem is different to the problems in row A of the task / Em’s, Finch’s and Gill’s walls in the introductory activities (which also involve a 2</a:t>
            </a:r>
            <a:r>
              <a:rPr lang="en-GB" sz="1800" i="1" dirty="0">
                <a:effectLst/>
                <a:latin typeface="Times New Roman" panose="02020603050405020304" pitchFamily="18" charset="0"/>
                <a:ea typeface="Calibri" panose="020F0502020204030204" pitchFamily="34" charset="0"/>
                <a:cs typeface="Arial" panose="020B0604020202020204" pitchFamily="34" charset="0"/>
              </a:rPr>
              <a:t>x</a:t>
            </a:r>
            <a:r>
              <a:rPr lang="en-GB" sz="1800" dirty="0">
                <a:effectLst/>
                <a:latin typeface="Arial" panose="020B0604020202020204" pitchFamily="34" charset="0"/>
                <a:ea typeface="Calibri" panose="020F0502020204030204" pitchFamily="34" charset="0"/>
              </a:rPr>
              <a:t> and a 3</a:t>
            </a:r>
            <a:r>
              <a:rPr lang="en-GB" sz="1800" i="1" dirty="0">
                <a:effectLst/>
                <a:latin typeface="Times New Roman" panose="02020603050405020304" pitchFamily="18" charset="0"/>
                <a:ea typeface="Calibri" panose="020F0502020204030204" pitchFamily="34" charset="0"/>
                <a:cs typeface="Arial" panose="020B0604020202020204" pitchFamily="34" charset="0"/>
              </a:rPr>
              <a:t>x</a:t>
            </a:r>
            <a:r>
              <a:rPr lang="en-GB" sz="1800" dirty="0">
                <a:effectLst/>
                <a:latin typeface="Arial" panose="020B0604020202020204" pitchFamily="34" charset="0"/>
                <a:ea typeface="Calibri" panose="020F0502020204030204" pitchFamily="34" charset="0"/>
              </a:rPr>
              <a:t>)</a:t>
            </a:r>
            <a:r>
              <a:rPr lang="en-GB" sz="1800" i="1" dirty="0">
                <a:effectLst/>
                <a:latin typeface="Times New Roman" panose="02020603050405020304" pitchFamily="18" charset="0"/>
                <a:ea typeface="Calibri" panose="020F0502020204030204" pitchFamily="34" charset="0"/>
                <a:cs typeface="Arial" panose="020B0604020202020204" pitchFamily="34" charset="0"/>
              </a:rPr>
              <a:t>.</a:t>
            </a:r>
            <a:r>
              <a:rPr lang="en-GB" sz="1800" dirty="0">
                <a:effectLst/>
                <a:latin typeface="Arial" panose="020B0604020202020204" pitchFamily="34" charset="0"/>
                <a:ea typeface="Calibri" panose="020F0502020204030204" pitchFamily="34" charset="0"/>
              </a:rPr>
              <a:t> Can students explain why this is? Do students recognise that the base value (</a:t>
            </a:r>
            <a:r>
              <a:rPr lang="en-GB" sz="1800" i="1" dirty="0">
                <a:effectLst/>
                <a:latin typeface="Times New Roman" panose="02020603050405020304" pitchFamily="18" charset="0"/>
                <a:ea typeface="Calibri" panose="020F0502020204030204" pitchFamily="34" charset="0"/>
                <a:cs typeface="Arial" panose="020B0604020202020204" pitchFamily="34" charset="0"/>
              </a:rPr>
              <a:t>x</a:t>
            </a:r>
            <a:r>
              <a:rPr lang="en-GB" sz="1800" dirty="0">
                <a:effectLst/>
                <a:latin typeface="Arial" panose="020B0604020202020204" pitchFamily="34" charset="0"/>
                <a:ea typeface="Calibri" panose="020F0502020204030204" pitchFamily="34" charset="0"/>
              </a:rPr>
              <a:t>) is calculated but does not actually feature in the bar model?</a:t>
            </a:r>
          </a:p>
          <a:p>
            <a:endParaRPr lang="en-GB" sz="18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26</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b="0" dirty="0">
                <a:solidFill>
                  <a:srgbClr val="BE0064"/>
                </a:solidFill>
                <a:effectLst/>
                <a:latin typeface="Arial" panose="020B0604020202020204" pitchFamily="34" charset="0"/>
                <a:ea typeface="Calibri" panose="020F0502020204030204" pitchFamily="34" charset="0"/>
              </a:rPr>
              <a:t>Begin by asking students how they answered the questions. It is important that you spend a bit of time on what they did as well as what the correct answers are.</a:t>
            </a:r>
            <a:r>
              <a:rPr lang="en-GB" sz="1800" b="0" baseline="0" dirty="0">
                <a:solidFill>
                  <a:srgbClr val="BE0064"/>
                </a:solidFill>
                <a:effectLst/>
                <a:latin typeface="Arial" panose="020B0604020202020204" pitchFamily="34" charset="0"/>
                <a:ea typeface="Calibri" panose="020F0502020204030204" pitchFamily="34" charset="0"/>
              </a:rPr>
              <a:t> </a:t>
            </a:r>
            <a:r>
              <a:rPr lang="en-GB" sz="1200" kern="1200" dirty="0">
                <a:solidFill>
                  <a:schemeClr val="tx1"/>
                </a:solidFill>
                <a:effectLst/>
                <a:latin typeface="+mn-lt"/>
                <a:ea typeface="+mn-ea"/>
                <a:cs typeface="+mn-cs"/>
              </a:rPr>
              <a:t>Ask students that drew a bar model to describe their thinking and explain in what ways their bar model helped them to make sense of the problem. </a:t>
            </a:r>
            <a:endParaRPr lang="en-GB" sz="1800" b="0" dirty="0">
              <a:solidFill>
                <a:srgbClr val="BE0064"/>
              </a:solidFill>
              <a:effectLst/>
              <a:latin typeface="Arial" panose="020B0604020202020204" pitchFamily="34" charset="0"/>
              <a:ea typeface="Calibri" panose="020F0502020204030204" pitchFamily="34" charset="0"/>
            </a:endParaRPr>
          </a:p>
          <a:p>
            <a:pPr>
              <a:spcAft>
                <a:spcPts val="600"/>
              </a:spcAft>
            </a:pPr>
            <a:endParaRPr lang="en-GB" sz="1800" b="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Show students possible bar models to represent the practice questions and discuss as a class the questions related to these possible bar models. For this first question, three different bar models are given, and students should understand that although they are different, they are all correct. Make sure that they know how to use the bar models to find the value of </a:t>
            </a:r>
            <a:r>
              <a:rPr lang="en-GB" sz="1800" i="1" dirty="0">
                <a:effectLst/>
                <a:latin typeface="Arial" panose="020B0604020202020204" pitchFamily="34" charset="0"/>
                <a:ea typeface="Calibri" panose="020F0502020204030204" pitchFamily="34" charset="0"/>
              </a:rPr>
              <a:t>x.</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Meena’s simplifies the first problem by subtracting the right angle from the total, so that angle sum is 270</a:t>
            </a:r>
            <a:r>
              <a:rPr lang="en-GB" sz="1800" b="1" dirty="0">
                <a:solidFill>
                  <a:srgbClr val="000000"/>
                </a:solidFill>
                <a:effectLst/>
                <a:latin typeface="Lucida Grande"/>
                <a:ea typeface="Calibri" panose="020F0502020204030204" pitchFamily="34" charset="0"/>
              </a:rPr>
              <a:t>°</a:t>
            </a:r>
            <a:r>
              <a:rPr lang="en-GB" sz="1800" dirty="0">
                <a:effectLst/>
                <a:latin typeface="Arial" panose="020B0604020202020204" pitchFamily="34" charset="0"/>
                <a:ea typeface="Calibri" panose="020F0502020204030204" pitchFamily="34" charset="0"/>
              </a:rPr>
              <a:t> rather than 360</a:t>
            </a:r>
            <a:r>
              <a:rPr lang="en-GB" sz="1800" b="1" dirty="0">
                <a:solidFill>
                  <a:srgbClr val="000000"/>
                </a:solidFill>
                <a:effectLst/>
                <a:latin typeface="Lucida Grande"/>
                <a:ea typeface="Calibri" panose="020F0502020204030204" pitchFamily="34" charset="0"/>
              </a:rPr>
              <a:t>°</a:t>
            </a:r>
            <a:r>
              <a:rPr lang="en-GB" sz="1800" dirty="0">
                <a:effectLst/>
                <a:latin typeface="Arial" panose="020B0604020202020204" pitchFamily="34" charset="0"/>
                <a:ea typeface="Calibri" panose="020F0502020204030204" pitchFamily="34" charset="0"/>
              </a:rPr>
              <a:t>. Both Lara’s and Meena’s bar models make the need to divide by 5 clear and Noah’s bar model makes the unknown value of </a:t>
            </a:r>
            <a:r>
              <a:rPr lang="en-GB" sz="1800" i="1" dirty="0">
                <a:effectLst/>
                <a:latin typeface="Times New Roman" panose="02020603050405020304" pitchFamily="18" charset="0"/>
                <a:ea typeface="Calibri" panose="020F0502020204030204" pitchFamily="34" charset="0"/>
                <a:cs typeface="Arial" panose="020B0604020202020204" pitchFamily="34" charset="0"/>
              </a:rPr>
              <a:t>x</a:t>
            </a:r>
            <a:r>
              <a:rPr lang="en-GB" sz="1800" dirty="0">
                <a:effectLst/>
                <a:latin typeface="Arial" panose="020B0604020202020204" pitchFamily="34" charset="0"/>
                <a:ea typeface="Calibri" panose="020F0502020204030204" pitchFamily="34" charset="0"/>
              </a:rPr>
              <a:t> explicit.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27</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For this second question, only Noah’s bar model is provided. His first bar model mixes up numbers and the unknown (Hilary’s number of cards), and he then simplifies it by putting all the unknown’s together and adding up all the numbers. This means that to find H, he has to subtract one number (9) from the total.</a:t>
            </a: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28</a:t>
            </a:fld>
            <a:endParaRPr lang="en-US"/>
          </a:p>
        </p:txBody>
      </p:sp>
    </p:spTree>
    <p:extLst>
      <p:ext uri="{BB962C8B-B14F-4D97-AF65-F5344CB8AC3E}">
        <p14:creationId xmlns:p14="http://schemas.microsoft.com/office/powerpoint/2010/main" val="3221564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29</a:t>
            </a:fld>
            <a:endParaRPr lang="en-US"/>
          </a:p>
        </p:txBody>
      </p:sp>
    </p:spTree>
    <p:extLst>
      <p:ext uri="{BB962C8B-B14F-4D97-AF65-F5344CB8AC3E}">
        <p14:creationId xmlns:p14="http://schemas.microsoft.com/office/powerpoint/2010/main" val="256061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200" kern="1200" dirty="0">
                <a:solidFill>
                  <a:schemeClr val="tx1"/>
                </a:solidFill>
                <a:effectLst/>
                <a:latin typeface="+mn-lt"/>
                <a:ea typeface="+mn-ea"/>
                <a:cs typeface="+mn-cs"/>
              </a:rPr>
              <a:t>Optional slide. </a:t>
            </a:r>
          </a:p>
          <a:p>
            <a:pPr>
              <a:spcAft>
                <a:spcPts val="600"/>
              </a:spcAft>
            </a:pPr>
            <a:r>
              <a:rPr lang="en-GB" sz="1800" dirty="0">
                <a:effectLst/>
                <a:latin typeface="Arial" panose="020B0604020202020204" pitchFamily="34" charset="0"/>
                <a:ea typeface="Calibri" panose="020F0502020204030204" pitchFamily="34" charset="0"/>
              </a:rPr>
              <a:t>The walls included on this slide can be revealed as appropriate. </a:t>
            </a:r>
          </a:p>
          <a:p>
            <a:pPr marL="342900" lvl="0" indent="-342900">
              <a:buClr>
                <a:srgbClr val="BE0064"/>
              </a:buClr>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First column: 1 (Em), 2 (Finch) and 3 (Gill)</a:t>
            </a:r>
          </a:p>
          <a:p>
            <a:pPr marL="342900" lvl="0" indent="-342900">
              <a:buClr>
                <a:srgbClr val="BE0064"/>
              </a:buClr>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Second column: 2 (Em), 4 (Finch) and 6 (Gill) </a:t>
            </a:r>
          </a:p>
          <a:p>
            <a:pPr marL="342900" lvl="0" indent="-342900">
              <a:spcAft>
                <a:spcPts val="600"/>
              </a:spcAft>
              <a:buClr>
                <a:srgbClr val="BE0064"/>
              </a:buClr>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Third column: 3 (Em), 6 (Finch) and 9 (Gill) </a:t>
            </a: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30</a:t>
            </a:fld>
            <a:endParaRPr lang="en-US"/>
          </a:p>
        </p:txBody>
      </p:sp>
    </p:spTree>
    <p:extLst>
      <p:ext uri="{BB962C8B-B14F-4D97-AF65-F5344CB8AC3E}">
        <p14:creationId xmlns:p14="http://schemas.microsoft.com/office/powerpoint/2010/main" val="141584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Tell students that Em builds a wall using four blocks. Ask students to answer these questions:</a:t>
            </a:r>
          </a:p>
          <a:p>
            <a:pPr marL="342900" lvl="0" indent="-342900">
              <a:buFont typeface="+mj-lt"/>
              <a:buAutoNum type="arabicPeriod"/>
            </a:pPr>
            <a:r>
              <a:rPr lang="en-GB" sz="1800" dirty="0">
                <a:effectLst/>
                <a:latin typeface="Arial" panose="020B0604020202020204" pitchFamily="34" charset="0"/>
                <a:ea typeface="Calibri" panose="020F0502020204030204" pitchFamily="34" charset="0"/>
              </a:rPr>
              <a:t>How many blocks Finch will need?</a:t>
            </a:r>
          </a:p>
          <a:p>
            <a:pPr marL="342900" lvl="0" indent="-342900">
              <a:buFont typeface="+mj-lt"/>
              <a:buAutoNum type="arabicPeriod"/>
            </a:pPr>
            <a:r>
              <a:rPr lang="en-GB" sz="1800" dirty="0">
                <a:effectLst/>
                <a:latin typeface="Arial" panose="020B0604020202020204" pitchFamily="34" charset="0"/>
                <a:ea typeface="Calibri" panose="020F0502020204030204" pitchFamily="34" charset="0"/>
              </a:rPr>
              <a:t>How many blocks will Gill need?</a:t>
            </a:r>
          </a:p>
          <a:p>
            <a:pPr marL="342900" lvl="0" indent="-342900">
              <a:spcAft>
                <a:spcPts val="600"/>
              </a:spcAft>
              <a:buFont typeface="+mj-lt"/>
              <a:buAutoNum type="arabicPeriod"/>
            </a:pPr>
            <a:r>
              <a:rPr lang="en-GB" sz="1800" dirty="0">
                <a:effectLst/>
                <a:latin typeface="Arial" panose="020B0604020202020204" pitchFamily="34" charset="0"/>
                <a:ea typeface="Calibri" panose="020F0502020204030204" pitchFamily="34" charset="0"/>
              </a:rPr>
              <a:t>How many blocks will Em, Finch and Gill use altogether?</a:t>
            </a:r>
          </a:p>
          <a:p>
            <a:pPr>
              <a:spcAft>
                <a:spcPts val="600"/>
              </a:spcAft>
            </a:pPr>
            <a:r>
              <a:rPr lang="en-GB" sz="1800" dirty="0">
                <a:effectLst/>
                <a:latin typeface="Arial" panose="020B0604020202020204" pitchFamily="34" charset="0"/>
                <a:ea typeface="Calibri" panose="020F0502020204030204" pitchFamily="34" charset="0"/>
              </a:rPr>
              <a:t>After a short time, ask one or more students to come to the board and use diagrams to explain their solution(s).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69844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Optional slide. </a:t>
            </a:r>
          </a:p>
          <a:p>
            <a:r>
              <a:rPr lang="en-GB" sz="1800" dirty="0">
                <a:effectLst/>
                <a:latin typeface="Arial" panose="020B0604020202020204" pitchFamily="34" charset="0"/>
                <a:ea typeface="Calibri" panose="020F0502020204030204" pitchFamily="34" charset="0"/>
              </a:rPr>
              <a:t>If the class found the questions on the previous slide difficult, use the animations on this slide to help to </a:t>
            </a:r>
            <a:r>
              <a:rPr lang="en-GB" sz="1800" b="0" dirty="0">
                <a:solidFill>
                  <a:srgbClr val="BE0064"/>
                </a:solidFill>
                <a:effectLst/>
                <a:latin typeface="Arial" panose="020B0604020202020204" pitchFamily="34" charset="0"/>
                <a:ea typeface="Yu Gothic Light" panose="020B0300000000000000" pitchFamily="34" charset="-128"/>
                <a:cs typeface="Times New Roman" panose="02020603050405020304" pitchFamily="18" charset="0"/>
              </a:rPr>
              <a:t>expose the mathematical structure</a:t>
            </a:r>
            <a:r>
              <a:rPr lang="en-GB" sz="1800" b="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of the problem.</a:t>
            </a: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Show the question given on the slide and allow the students a few minutes to think about it, either individually or in pairs. Then explains that the ‘Approaches’ handout shows three different approaches to working out how many blocks Em, Finch and Gill will each use, given that there are 60 blocks. Tell students to work in pairs and give each pair a copy of the handout. </a:t>
            </a:r>
            <a:r>
              <a:rPr lang="en-GB" sz="1200" kern="1200" dirty="0">
                <a:solidFill>
                  <a:schemeClr val="tx1"/>
                </a:solidFill>
                <a:effectLst/>
                <a:latin typeface="+mn-lt"/>
                <a:ea typeface="+mn-ea"/>
                <a:cs typeface="+mn-cs"/>
              </a:rPr>
              <a:t>Ask students to look at, and discuss the three different approaches and to answer the questions below each approach. </a:t>
            </a:r>
            <a:endParaRPr lang="en-GB" sz="1800" dirty="0">
              <a:effectLst/>
              <a:latin typeface="Arial" panose="020B0604020202020204" pitchFamily="34" charset="0"/>
              <a:ea typeface="Calibri" panose="020F0502020204030204" pitchFamily="34" charset="0"/>
            </a:endParaRP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After a few minutes, bring the class together. Ask students which of the three approaches they found easiest to understand. Would they have used one of the approaches described, or taken a different approach? Encourage students to listen to one another as they share their thinking with the class and consider other viewpoints.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284449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and the next two slides to support a discussion of the three approaches.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Whilst Lara’s listing approach is very methodical, it is also the least efficient. Lara could have saved time by recognising that there was a pattern, and so didn’t need to fill in every cell in the table </a:t>
            </a:r>
            <a:r>
              <a:rPr lang="en-GB" sz="1800" i="1" dirty="0">
                <a:effectLst/>
                <a:latin typeface="Arial" panose="020B0604020202020204" pitchFamily="34" charset="0"/>
                <a:ea typeface="Calibri" panose="020F0502020204030204" pitchFamily="34" charset="0"/>
              </a:rPr>
              <a:t>(the number in Finch’s column is 2 times the number in Em’s column, the number in Gill’s column is 3 times the number in Em’s column, and the total number is 6 times the number in Em’s column). </a:t>
            </a:r>
            <a:endParaRPr lang="en-GB" sz="1800" dirty="0">
              <a:effectLst/>
              <a:latin typeface="Arial" panose="020B0604020202020204" pitchFamily="34" charset="0"/>
              <a:ea typeface="Calibri" panose="020F0502020204030204" pitchFamily="34" charset="0"/>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BE0064"/>
                </a:solidFill>
                <a:effectLst/>
                <a:latin typeface="Arial" panose="020B0604020202020204" pitchFamily="34" charset="0"/>
                <a:ea typeface="Yu Gothic Light" panose="020B0300000000000000" pitchFamily="34" charset="-128"/>
                <a:cs typeface="Times New Roman" panose="02020603050405020304" pitchFamily="18" charset="0"/>
              </a:rPr>
              <a:t>Deepening understanding</a:t>
            </a:r>
            <a:r>
              <a:rPr lang="en-GB" sz="1800" dirty="0">
                <a:effectLst/>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Ask students to describe how the numbers in Gill’s column relate to the numbers in Em’s and Finch’s columns. Exploring this relationship helps to expose how </a:t>
            </a:r>
            <a:r>
              <a:rPr lang="en-GB" sz="1800" dirty="0" err="1">
                <a:effectLst/>
                <a:latin typeface="Arial" panose="020B0604020202020204" pitchFamily="34" charset="0"/>
                <a:ea typeface="Calibri" panose="020F0502020204030204" pitchFamily="34" charset="0"/>
              </a:rPr>
              <a:t>3</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x</a:t>
            </a:r>
            <a:r>
              <a:rPr lang="en-GB" sz="1800" dirty="0">
                <a:effectLst/>
                <a:latin typeface="Arial" panose="020B0604020202020204" pitchFamily="34" charset="0"/>
                <a:ea typeface="Calibri" panose="020F0502020204030204" pitchFamily="34" charset="0"/>
              </a:rPr>
              <a:t> can be thought of both multiplicatively as 3 </a:t>
            </a:r>
            <a:r>
              <a:rPr lang="en-GB" sz="1800" dirty="0">
                <a:solidFill>
                  <a:srgbClr val="000000"/>
                </a:solidFill>
                <a:effectLst/>
                <a:latin typeface="MS Gothic" panose="020B0609070205080204" pitchFamily="49" charset="-128"/>
                <a:ea typeface="MS Gothic" panose="020B0609070205080204" pitchFamily="49" charset="-128"/>
              </a:rPr>
              <a:t>×</a:t>
            </a:r>
            <a:r>
              <a:rPr lang="en-GB" sz="1800" dirty="0">
                <a:solidFill>
                  <a:srgbClr val="000000"/>
                </a:solidFill>
                <a:effectLst/>
                <a:latin typeface="MS Gothic" panose="020B0609070205080204" pitchFamily="49" charset="-128"/>
                <a:ea typeface="Calibri" panose="020F0502020204030204" pitchFamily="34" charset="0"/>
              </a:rPr>
              <a:t> </a:t>
            </a:r>
            <a:r>
              <a:rPr lang="en-GB" sz="1800" i="1" dirty="0">
                <a:effectLst/>
                <a:latin typeface="Times New Roman" panose="02020603050405020304" pitchFamily="18" charset="0"/>
                <a:ea typeface="Calibri" panose="020F0502020204030204" pitchFamily="34" charset="0"/>
                <a:cs typeface="Arial" panose="020B0604020202020204" pitchFamily="34" charset="0"/>
              </a:rPr>
              <a:t>x</a:t>
            </a:r>
            <a:r>
              <a:rPr lang="en-GB" sz="1800" i="1" dirty="0">
                <a:solidFill>
                  <a:srgbClr val="000000"/>
                </a:solidFill>
                <a:effectLst/>
                <a:latin typeface="Times New Roman" panose="02020603050405020304" pitchFamily="18" charset="0"/>
                <a:ea typeface="MS Gothic" panose="020B0609070205080204" pitchFamily="49" charset="-128"/>
              </a:rPr>
              <a:t> </a:t>
            </a:r>
            <a:r>
              <a:rPr lang="en-GB" sz="1800" dirty="0">
                <a:effectLst/>
                <a:latin typeface="Arial" panose="020B0604020202020204" pitchFamily="34" charset="0"/>
                <a:ea typeface="Calibri" panose="020F0502020204030204" pitchFamily="34" charset="0"/>
              </a:rPr>
              <a:t>and additively as </a:t>
            </a:r>
            <a:r>
              <a:rPr lang="en-GB" sz="1800" i="1" dirty="0">
                <a:effectLst/>
                <a:latin typeface="Times New Roman" panose="02020603050405020304" pitchFamily="18" charset="0"/>
                <a:ea typeface="Calibri" panose="020F0502020204030204" pitchFamily="34" charset="0"/>
                <a:cs typeface="Arial" panose="020B0604020202020204" pitchFamily="34" charset="0"/>
              </a:rPr>
              <a:t>x</a:t>
            </a:r>
            <a:r>
              <a:rPr lang="en-GB" sz="1800" dirty="0">
                <a:effectLst/>
                <a:latin typeface="Arial" panose="020B0604020202020204" pitchFamily="34" charset="0"/>
                <a:ea typeface="Calibri" panose="020F0502020204030204" pitchFamily="34" charset="0"/>
              </a:rPr>
              <a:t> + </a:t>
            </a:r>
            <a:r>
              <a:rPr lang="en-GB" sz="1800" dirty="0" err="1">
                <a:effectLst/>
                <a:latin typeface="Arial" panose="020B0604020202020204" pitchFamily="34" charset="0"/>
                <a:ea typeface="Calibri" panose="020F0502020204030204" pitchFamily="34" charset="0"/>
              </a:rPr>
              <a:t>2</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x</a:t>
            </a:r>
            <a:r>
              <a:rPr lang="en-GB" sz="1800" dirty="0">
                <a:effectLst/>
                <a:latin typeface="Arial" panose="020B0604020202020204" pitchFamily="34" charset="0"/>
                <a:ea typeface="Calibri" panose="020F0502020204030204" pitchFamily="34" charset="0"/>
              </a:rPr>
              <a: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Meena used a letter </a:t>
            </a:r>
            <a:r>
              <a:rPr lang="en-GB" sz="1800" i="1" dirty="0">
                <a:effectLst/>
                <a:latin typeface="Times New Roman" panose="02020603050405020304" pitchFamily="18" charset="0"/>
                <a:ea typeface="Calibri" panose="020F0502020204030204" pitchFamily="34" charset="0"/>
                <a:cs typeface="Arial" panose="020B0604020202020204" pitchFamily="34" charset="0"/>
              </a:rPr>
              <a:t>n</a:t>
            </a:r>
            <a:r>
              <a:rPr lang="en-GB" sz="1800" dirty="0">
                <a:effectLst/>
                <a:latin typeface="Arial" panose="020B0604020202020204" pitchFamily="34" charset="0"/>
                <a:ea typeface="Calibri" panose="020F0502020204030204" pitchFamily="34" charset="0"/>
              </a:rPr>
              <a:t> inside a square to represent the number of blocks used by Em. She followed this representation method through to describe the number of blocks in Finch’s and Gill’s walls in relation to the number of blocks in Em’s wall. Using the total number of blocks as 60, Meena identified that the letter </a:t>
            </a:r>
            <a:r>
              <a:rPr lang="en-GB" sz="1800" i="1" dirty="0">
                <a:effectLst/>
                <a:latin typeface="Times New Roman" panose="02020603050405020304" pitchFamily="18" charset="0"/>
                <a:ea typeface="Calibri" panose="020F0502020204030204" pitchFamily="34" charset="0"/>
                <a:cs typeface="Arial" panose="020B0604020202020204" pitchFamily="34" charset="0"/>
              </a:rPr>
              <a:t>n</a:t>
            </a:r>
            <a:r>
              <a:rPr lang="en-GB" sz="1800" dirty="0">
                <a:effectLst/>
                <a:latin typeface="Arial" panose="020B0604020202020204" pitchFamily="34" charset="0"/>
                <a:ea typeface="Calibri" panose="020F0502020204030204" pitchFamily="34" charset="0"/>
              </a:rPr>
              <a:t> (the ‘base value’) inside a square represented 10 blocks. However, she did not state the number of blocks in Finch’s and Gill’s walls.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Noah’s method introduces a bar model diagram. When discussing Noah’s approach, spend some time discussing the bar model first, before looking at the answers.</a:t>
            </a:r>
            <a:r>
              <a:rPr lang="en-GB" sz="1800" b="1" dirty="0">
                <a:solidFill>
                  <a:srgbClr val="BE0064"/>
                </a:solidFill>
                <a:effectLst/>
                <a:latin typeface="Arial" panose="020B0604020202020204" pitchFamily="34" charset="0"/>
                <a:ea typeface="Calibri" panose="020F0502020204030204" pitchFamily="34" charset="0"/>
              </a:rPr>
              <a:t> </a:t>
            </a:r>
          </a:p>
          <a:p>
            <a:pPr>
              <a:spcAft>
                <a:spcPts val="600"/>
              </a:spcAft>
            </a:pPr>
            <a:endParaRPr lang="en-GB" sz="1800" b="1" dirty="0">
              <a:solidFill>
                <a:srgbClr val="BE0064"/>
              </a:solidFill>
              <a:effectLst/>
              <a:latin typeface="Arial" panose="020B0604020202020204" pitchFamily="34" charset="0"/>
              <a:ea typeface="Calibri" panose="020F0502020204030204" pitchFamily="34" charset="0"/>
            </a:endParaRPr>
          </a:p>
          <a:p>
            <a:pPr>
              <a:spcAft>
                <a:spcPts val="600"/>
              </a:spcAft>
            </a:pPr>
            <a:r>
              <a:rPr lang="en-GB" sz="1200" kern="1200" dirty="0">
                <a:solidFill>
                  <a:schemeClr val="tx1"/>
                </a:solidFill>
                <a:effectLst/>
                <a:latin typeface="+mn-lt"/>
                <a:ea typeface="+mn-ea"/>
                <a:cs typeface="+mn-cs"/>
              </a:rPr>
              <a:t>Many students have no experience of creating and using bar models, so you may need to spend some time unpicking exactly how Noah constructed his bar model. </a:t>
            </a:r>
            <a:r>
              <a:rPr lang="en-GB" sz="1800" dirty="0">
                <a:effectLst/>
                <a:latin typeface="Arial" panose="020B0604020202020204" pitchFamily="34" charset="0"/>
                <a:ea typeface="Calibri" panose="020F0502020204030204" pitchFamily="34" charset="0"/>
              </a:rPr>
              <a:t>Make sure that students understand how Noah knew to draw 6</a:t>
            </a:r>
            <a:r>
              <a:rPr lang="en-GB" sz="1800" baseline="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parts in his diagram, and where the 60 came from. </a:t>
            </a:r>
            <a:r>
              <a:rPr lang="en-GB" sz="1200" kern="1200" dirty="0">
                <a:solidFill>
                  <a:schemeClr val="tx1"/>
                </a:solidFill>
                <a:effectLst/>
                <a:latin typeface="+mn-lt"/>
                <a:ea typeface="+mn-ea"/>
                <a:cs typeface="+mn-cs"/>
              </a:rPr>
              <a:t>Emphasise that the 6 parts and the 60 end at the same place: the 6 parts make 60 altogether.</a:t>
            </a:r>
            <a:r>
              <a:rPr lang="en-GB" sz="1800" dirty="0">
                <a:effectLst/>
              </a:rPr>
              <a:t> </a:t>
            </a:r>
            <a:r>
              <a:rPr lang="en-GB" sz="1800" dirty="0">
                <a:effectLst/>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(He used 1 part to represent the number of blocks in Em’s wall, 2 parts to represent the number of blocks in Finch’s wall and 3 parts to represent the number of blocks in Gill’s wall, resulting in a total of 6 parts. There are 60 blocks in total.) </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Ask students how Noah used his</a:t>
            </a:r>
            <a:r>
              <a:rPr lang="en-GB" sz="1800" baseline="0" dirty="0">
                <a:effectLst/>
                <a:latin typeface="Arial" panose="020B0604020202020204" pitchFamily="34" charset="0"/>
                <a:ea typeface="Calibri" panose="020F0502020204030204" pitchFamily="34" charset="0"/>
              </a:rPr>
              <a:t> bar model</a:t>
            </a:r>
            <a:r>
              <a:rPr lang="en-GB" sz="1800" dirty="0">
                <a:effectLst/>
                <a:latin typeface="Arial" panose="020B0604020202020204" pitchFamily="34" charset="0"/>
                <a:ea typeface="Calibri" panose="020F0502020204030204" pitchFamily="34" charset="0"/>
              </a:rPr>
              <a:t> to find out the number of blocks that Em, Finch and Gill each used. </a:t>
            </a:r>
            <a:r>
              <a:rPr lang="en-GB" sz="1800" i="1" dirty="0">
                <a:effectLst/>
                <a:latin typeface="Arial" panose="020B0604020202020204" pitchFamily="34" charset="0"/>
                <a:ea typeface="Calibri" panose="020F0502020204030204" pitchFamily="34" charset="0"/>
              </a:rPr>
              <a:t>(Noah divided the total of 60 blocks by the number of parts (6) to get the number of blocks in Em’s walls (10). He then calculated the sizes of 2 and 3 parts to find the corresponding number of blocks in Finch’s and Gill’s walls.)</a:t>
            </a:r>
            <a:endParaRPr lang="en-GB" sz="1800" dirty="0">
              <a:effectLst/>
              <a:latin typeface="Arial" panose="020B0604020202020204" pitchFamily="34" charset="0"/>
              <a:ea typeface="Calibri" panose="020F0502020204030204" pitchFamily="34" charset="0"/>
            </a:endParaRPr>
          </a:p>
          <a:p>
            <a:pPr>
              <a:spcAft>
                <a:spcPts val="600"/>
              </a:spcAft>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When all three approaches have been discussed with the class, ask students what is the same and what is different about these methods. Draw out that all three approaches identify the base value (10) and relate the lengths of Em’s and Gill’s walls to this.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125835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3/17/2023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3/17/2023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3/17/2023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3/17/2023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3/17/2023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3/17/2023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3/17/2023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3/17/2023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3/17/2023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3/17/2023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3/17/2023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3/17/2023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3/17/2023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3/17/2023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3/17/2023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3/17/2023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3/17/2023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3/17/2023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3/17/2023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3/17/2023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3/17/2023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3/17/2023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3/17/2023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3/17/2023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7"/>
            <a:ext cx="9144000" cy="1420290"/>
          </a:xfrm>
          <a:solidFill>
            <a:srgbClr val="BE0064"/>
          </a:solidFill>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4: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Algebraic thinking in problem solving</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0"/>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pic>
        <p:nvPicPr>
          <p:cNvPr id="7" name="Picture 6">
            <a:extLst>
              <a:ext uri="{FF2B5EF4-FFF2-40B4-BE49-F238E27FC236}">
                <a16:creationId xmlns:a16="http://schemas.microsoft.com/office/drawing/2014/main" id="{2DC0381F-0853-4458-B99F-FFEBB7098DE7}"/>
              </a:ex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tretch>
            <a:fillRect/>
          </a:stretch>
        </p:blipFill>
        <p:spPr>
          <a:xfrm>
            <a:off x="370311" y="322595"/>
            <a:ext cx="3473556" cy="617216"/>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1436"/>
            <a:ext cx="9144000" cy="3094563"/>
          </a:xfrm>
          <a:ln w="38100">
            <a:solidFill>
              <a:srgbClr val="BE0064"/>
            </a:solidFill>
          </a:ln>
        </p:spPr>
        <p:txBody>
          <a:bodyPr>
            <a:normAutofit fontScale="32500" lnSpcReduction="20000"/>
          </a:bodyPr>
          <a:lstStyle/>
          <a:p>
            <a:pPr algn="l">
              <a:lnSpc>
                <a:spcPts val="3100"/>
              </a:lnSpc>
              <a:spcBef>
                <a:spcPts val="600"/>
              </a:spcBef>
              <a:spcAft>
                <a:spcPts val="600"/>
              </a:spcAft>
            </a:pPr>
            <a:r>
              <a:rPr lang="en-GB" sz="9600" b="1" dirty="0">
                <a:solidFill>
                  <a:srgbClr val="BE0064"/>
                </a:solidFill>
                <a:latin typeface="Arial" panose="020B0604020202020204" pitchFamily="34" charset="0"/>
                <a:cs typeface="Arial" panose="020B0604020202020204" pitchFamily="34" charset="0"/>
              </a:rPr>
              <a:t>Objectives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Represent contextual problems mathematically</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Use diagrams to represent mathematical structure</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Determine the value of an unknown in a problem</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Solve problems involving angles</a:t>
            </a:r>
          </a:p>
          <a:p>
            <a:pPr marL="231775" indent="-231775" algn="l">
              <a:lnSpc>
                <a:spcPct val="100000"/>
              </a:lnSpc>
              <a:spcBef>
                <a:spcPts val="600"/>
              </a:spcBef>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marL="231775" indent="-231775" algn="l">
              <a:lnSpc>
                <a:spcPct val="100000"/>
              </a:lnSpc>
              <a:spcBef>
                <a:spcPts val="600"/>
              </a:spcBef>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marL="231775" indent="-231775" algn="l">
              <a:lnSpc>
                <a:spcPct val="100000"/>
              </a:lnSpc>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algn="l"/>
            <a:endParaRPr lang="en-GB" dirty="0"/>
          </a:p>
        </p:txBody>
      </p:sp>
      <p:pic>
        <p:nvPicPr>
          <p:cNvPr id="10" name="Picture 9">
            <a:extLst>
              <a:ext uri="{FF2B5EF4-FFF2-40B4-BE49-F238E27FC236}">
                <a16:creationId xmlns:a16="http://schemas.microsoft.com/office/drawing/2014/main" id="{E9FC422D-E918-05A0-A97D-54A5C612013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43474" y="63431"/>
            <a:ext cx="1705051" cy="870975"/>
          </a:xfrm>
          <a:prstGeom prst="rect">
            <a:avLst/>
          </a:prstGeom>
          <a:noFill/>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Building </a:t>
            </a:r>
            <a:r>
              <a:rPr lang="en-US" sz="3600" b="1" dirty="0">
                <a:solidFill>
                  <a:srgbClr val="BE0064"/>
                </a:solidFill>
                <a:latin typeface="Arial" panose="020B0604020202020204" pitchFamily="34" charset="0"/>
                <a:cs typeface="Arial" panose="020B0604020202020204" pitchFamily="34" charset="0"/>
              </a:rPr>
              <a:t>t</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rain tracks</a:t>
            </a: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10</a:t>
            </a:fld>
            <a:endParaRPr lang="en-US" b="1" dirty="0">
              <a:solidFill>
                <a:srgbClr val="000000"/>
              </a:solidFill>
              <a:latin typeface="Arial" panose="020B0604020202020204" pitchFamily="34" charset="0"/>
              <a:cs typeface="Arial" panose="020B0604020202020204" pitchFamily="34" charset="0"/>
            </a:endParaRPr>
          </a:p>
        </p:txBody>
      </p:sp>
      <p:sp>
        <p:nvSpPr>
          <p:cNvPr id="9" name="Isosceles Triangle 8">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pic>
        <p:nvPicPr>
          <p:cNvPr id="5" name="Picture 4" descr="A section of wooden train track.">
            <a:extLst>
              <a:ext uri="{FF2B5EF4-FFF2-40B4-BE49-F238E27FC236}">
                <a16:creationId xmlns:a16="http://schemas.microsoft.com/office/drawing/2014/main" id="{668F1EE2-001B-43A2-9078-571C0C5EED62}"/>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0692" y="1687809"/>
            <a:ext cx="2513458" cy="1493465"/>
          </a:xfrm>
          <a:prstGeom prst="rect">
            <a:avLst/>
          </a:prstGeom>
        </p:spPr>
      </p:pic>
      <p:pic>
        <p:nvPicPr>
          <p:cNvPr id="11" name="Picture 10" descr="A section of wooden train track.">
            <a:extLst>
              <a:ext uri="{FF2B5EF4-FFF2-40B4-BE49-F238E27FC236}">
                <a16:creationId xmlns:a16="http://schemas.microsoft.com/office/drawing/2014/main" id="{84264A23-8A45-48FA-945A-11D101F3C27E}"/>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9190" y="2606843"/>
            <a:ext cx="2513458" cy="1493465"/>
          </a:xfrm>
          <a:prstGeom prst="rect">
            <a:avLst/>
          </a:prstGeom>
        </p:spPr>
      </p:pic>
      <p:pic>
        <p:nvPicPr>
          <p:cNvPr id="12" name="Picture 11" descr="A section of wooden train track.">
            <a:extLst>
              <a:ext uri="{FF2B5EF4-FFF2-40B4-BE49-F238E27FC236}">
                <a16:creationId xmlns:a16="http://schemas.microsoft.com/office/drawing/2014/main" id="{D7287913-52B0-48D8-B293-F059B456888F}"/>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5859" y="3525877"/>
            <a:ext cx="2513458" cy="1493465"/>
          </a:xfrm>
          <a:prstGeom prst="rect">
            <a:avLst/>
          </a:prstGeom>
        </p:spPr>
      </p:pic>
      <p:pic>
        <p:nvPicPr>
          <p:cNvPr id="13" name="Picture 12" descr="A section of wooden train track.">
            <a:extLst>
              <a:ext uri="{FF2B5EF4-FFF2-40B4-BE49-F238E27FC236}">
                <a16:creationId xmlns:a16="http://schemas.microsoft.com/office/drawing/2014/main" id="{CEDF8672-091F-45C1-A520-17F76126AADF}"/>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7605" y="4423458"/>
            <a:ext cx="2513458" cy="1493465"/>
          </a:xfrm>
          <a:prstGeom prst="rect">
            <a:avLst/>
          </a:prstGeom>
        </p:spPr>
      </p:pic>
      <p:sp>
        <p:nvSpPr>
          <p:cNvPr id="2" name="TextBox 1">
            <a:extLst>
              <a:ext uri="{FF2B5EF4-FFF2-40B4-BE49-F238E27FC236}">
                <a16:creationId xmlns:a16="http://schemas.microsoft.com/office/drawing/2014/main" id="{8B0C23DF-3E43-467A-8D2F-2F058E5C7839}"/>
              </a:ext>
            </a:extLst>
          </p:cNvPr>
          <p:cNvSpPr txBox="1"/>
          <p:nvPr/>
        </p:nvSpPr>
        <p:spPr>
          <a:xfrm>
            <a:off x="3047027" y="1784704"/>
            <a:ext cx="8729114" cy="2985433"/>
          </a:xfrm>
          <a:prstGeom prst="rect">
            <a:avLst/>
          </a:prstGeom>
          <a:noFill/>
        </p:spPr>
        <p:txBody>
          <a:bodyPr wrap="square" rtlCol="0">
            <a:spAutoFit/>
          </a:bodyPr>
          <a:lstStyle/>
          <a:p>
            <a:pPr marL="457200" indent="-457200">
              <a:spcBef>
                <a:spcPts val="1200"/>
              </a:spcBef>
              <a:spcAft>
                <a:spcPts val="1200"/>
              </a:spcAft>
              <a:buFont typeface="Arial" panose="020B0604020202020204" pitchFamily="34" charset="0"/>
              <a:buChar char="•"/>
            </a:pPr>
            <a:r>
              <a:rPr lang="en-GB" sz="3200" dirty="0">
                <a:latin typeface="Arial"/>
                <a:cs typeface="Arial"/>
              </a:rPr>
              <a:t>Em, Finch and Gill use 25 pieces of track.</a:t>
            </a:r>
          </a:p>
          <a:p>
            <a:pPr marL="457200" indent="-457200">
              <a:spcBef>
                <a:spcPts val="1200"/>
              </a:spcBef>
              <a:spcAft>
                <a:spcPts val="1200"/>
              </a:spcAft>
              <a:buFont typeface="Arial" panose="020B0604020202020204" pitchFamily="34" charset="0"/>
              <a:buChar char="•"/>
            </a:pPr>
            <a:r>
              <a:rPr lang="en-GB" sz="3200" dirty="0">
                <a:latin typeface="Arial"/>
                <a:cs typeface="Arial"/>
              </a:rPr>
              <a:t>Finch’s track is twice as long as Em’s.</a:t>
            </a:r>
          </a:p>
          <a:p>
            <a:pPr marL="457200" indent="-457200">
              <a:spcBef>
                <a:spcPts val="1200"/>
              </a:spcBef>
              <a:spcAft>
                <a:spcPts val="1200"/>
              </a:spcAft>
              <a:buFont typeface="Arial" panose="020B0604020202020204" pitchFamily="34" charset="0"/>
              <a:buChar char="•"/>
            </a:pPr>
            <a:r>
              <a:rPr lang="en-GB" sz="3200" dirty="0">
                <a:latin typeface="Arial"/>
                <a:cs typeface="Arial"/>
              </a:rPr>
              <a:t>Gill’s track is 5 </a:t>
            </a:r>
            <a:r>
              <a:rPr lang="en-GB" sz="3200" b="1" dirty="0">
                <a:latin typeface="Arial"/>
                <a:cs typeface="Arial"/>
              </a:rPr>
              <a:t>pieces</a:t>
            </a:r>
            <a:r>
              <a:rPr lang="en-GB" sz="3200" dirty="0">
                <a:latin typeface="Arial"/>
                <a:cs typeface="Arial"/>
              </a:rPr>
              <a:t> longer</a:t>
            </a:r>
            <a:r>
              <a:rPr lang="en-GB" sz="3200" b="1" dirty="0">
                <a:latin typeface="Arial"/>
                <a:cs typeface="Arial"/>
              </a:rPr>
              <a:t> </a:t>
            </a:r>
            <a:r>
              <a:rPr lang="en-GB" sz="3200" dirty="0">
                <a:latin typeface="Arial"/>
                <a:cs typeface="Arial"/>
              </a:rPr>
              <a:t>than Finch’s.</a:t>
            </a:r>
          </a:p>
          <a:p>
            <a:pPr marL="457200" indent="-457200">
              <a:spcBef>
                <a:spcPts val="1200"/>
              </a:spcBef>
              <a:spcAft>
                <a:spcPts val="1200"/>
              </a:spcAft>
              <a:buFont typeface="Arial" panose="020B0604020202020204" pitchFamily="34" charset="0"/>
              <a:buChar char="•"/>
            </a:pPr>
            <a:endParaRPr lang="en-GB" sz="3200" dirty="0"/>
          </a:p>
        </p:txBody>
      </p:sp>
      <p:sp>
        <p:nvSpPr>
          <p:cNvPr id="16" name="TextBox 15">
            <a:extLst>
              <a:ext uri="{FF2B5EF4-FFF2-40B4-BE49-F238E27FC236}">
                <a16:creationId xmlns:a16="http://schemas.microsoft.com/office/drawing/2014/main" id="{A9224D24-1E51-4B2F-B719-2137919AD939}"/>
              </a:ext>
            </a:extLst>
          </p:cNvPr>
          <p:cNvSpPr txBox="1"/>
          <p:nvPr/>
        </p:nvSpPr>
        <p:spPr>
          <a:xfrm>
            <a:off x="7520472" y="4960331"/>
            <a:ext cx="4042029" cy="1191816"/>
          </a:xfrm>
          <a:prstGeom prst="roundRect">
            <a:avLst/>
          </a:prstGeom>
          <a:solidFill>
            <a:srgbClr val="E6C8D9"/>
          </a:solidFill>
        </p:spPr>
        <p:txBody>
          <a:bodyPr wrap="square" rtlCol="0">
            <a:spAutoFit/>
          </a:bodyPr>
          <a:lstStyle/>
          <a:p>
            <a:pPr algn="ctr">
              <a:spcBef>
                <a:spcPts val="1200"/>
              </a:spcBef>
              <a:spcAft>
                <a:spcPts val="1200"/>
              </a:spcAft>
            </a:pPr>
            <a:r>
              <a:rPr lang="en-GB" sz="3200" dirty="0">
                <a:latin typeface="Arial"/>
                <a:cs typeface="Arial"/>
              </a:rPr>
              <a:t>How long is each of their tracks?</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688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Modelling relationship</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s</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19" name="Rounded Rectangle 23">
            <a:extLst>
              <a:ext uri="{FF2B5EF4-FFF2-40B4-BE49-F238E27FC236}">
                <a16:creationId xmlns:a16="http://schemas.microsoft.com/office/drawing/2014/main" id="{FC5922C0-F7B9-4B61-A442-789564C02BA0}"/>
              </a:ext>
              <a:ext uri="{C183D7F6-B498-43B3-948B-1728B52AA6E4}">
                <adec:decorative xmlns:adec="http://schemas.microsoft.com/office/drawing/2017/decorative" val="1"/>
              </a:ext>
            </a:extLst>
          </p:cNvPr>
          <p:cNvSpPr/>
          <p:nvPr/>
        </p:nvSpPr>
        <p:spPr>
          <a:xfrm>
            <a:off x="854757" y="1173473"/>
            <a:ext cx="8920179" cy="1557027"/>
          </a:xfrm>
          <a:prstGeom prst="roundRect">
            <a:avLst/>
          </a:prstGeom>
          <a:noFill/>
          <a:ln w="38100">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A372A04-BF03-45F9-91B4-DDCA1B059313}"/>
              </a:ext>
            </a:extLst>
          </p:cNvPr>
          <p:cNvSpPr txBox="1"/>
          <p:nvPr/>
        </p:nvSpPr>
        <p:spPr>
          <a:xfrm>
            <a:off x="1018189" y="1157646"/>
            <a:ext cx="8920179" cy="1569660"/>
          </a:xfrm>
          <a:prstGeom prst="rect">
            <a:avLst/>
          </a:prstGeom>
          <a:noFill/>
        </p:spPr>
        <p:txBody>
          <a:bodyPr wrap="square" rtlCol="0">
            <a:spAutoFit/>
          </a:bodyPr>
          <a:lstStyle/>
          <a:p>
            <a:pPr marL="457200" indent="-457200">
              <a:buFont typeface="Arial" panose="020B0604020202020204" pitchFamily="34" charset="0"/>
              <a:buChar char="•"/>
            </a:pPr>
            <a:r>
              <a:rPr lang="en-GB" sz="3200" dirty="0">
                <a:latin typeface="Arial"/>
                <a:cs typeface="Arial"/>
              </a:rPr>
              <a:t>Em, Finch and Gill use 25 pieces of track.</a:t>
            </a:r>
          </a:p>
          <a:p>
            <a:pPr marL="457200" indent="-457200">
              <a:buFont typeface="Arial" panose="020B0604020202020204" pitchFamily="34" charset="0"/>
              <a:buChar char="•"/>
            </a:pPr>
            <a:r>
              <a:rPr lang="en-GB" sz="3200" dirty="0">
                <a:latin typeface="Arial"/>
                <a:cs typeface="Arial"/>
              </a:rPr>
              <a:t>Finch’s track is twice as long as Em’s.</a:t>
            </a:r>
          </a:p>
          <a:p>
            <a:pPr marL="457200" indent="-457200">
              <a:buFont typeface="Arial" panose="020B0604020202020204" pitchFamily="34" charset="0"/>
              <a:buChar char="•"/>
            </a:pPr>
            <a:r>
              <a:rPr lang="en-GB" sz="3200" dirty="0">
                <a:latin typeface="Arial"/>
                <a:cs typeface="Arial"/>
              </a:rPr>
              <a:t>Gill’s track is 5 </a:t>
            </a:r>
            <a:r>
              <a:rPr lang="en-GB" sz="3200" b="1" dirty="0">
                <a:latin typeface="Arial"/>
                <a:cs typeface="Arial"/>
              </a:rPr>
              <a:t>pieces</a:t>
            </a:r>
            <a:r>
              <a:rPr lang="en-GB" sz="3200" dirty="0">
                <a:latin typeface="Arial"/>
                <a:cs typeface="Arial"/>
              </a:rPr>
              <a:t> longer</a:t>
            </a:r>
            <a:r>
              <a:rPr lang="en-GB" sz="3200" b="1" dirty="0">
                <a:latin typeface="Arial"/>
                <a:cs typeface="Arial"/>
              </a:rPr>
              <a:t> </a:t>
            </a:r>
            <a:r>
              <a:rPr lang="en-GB" sz="3200" dirty="0">
                <a:latin typeface="Arial"/>
                <a:cs typeface="Arial"/>
              </a:rPr>
              <a:t>than Finch’s.</a:t>
            </a:r>
          </a:p>
        </p:txBody>
      </p:sp>
      <p:sp>
        <p:nvSpPr>
          <p:cNvPr id="154" name="TextBox 153">
            <a:extLst>
              <a:ext uri="{FF2B5EF4-FFF2-40B4-BE49-F238E27FC236}">
                <a16:creationId xmlns:a16="http://schemas.microsoft.com/office/drawing/2014/main" id="{B0AB6807-1007-2C40-ACD3-85A647021B46}"/>
              </a:ext>
            </a:extLst>
          </p:cNvPr>
          <p:cNvSpPr txBox="1"/>
          <p:nvPr/>
        </p:nvSpPr>
        <p:spPr>
          <a:xfrm>
            <a:off x="502568" y="3149423"/>
            <a:ext cx="3260855" cy="489878"/>
          </a:xfrm>
          <a:prstGeom prst="rect">
            <a:avLst/>
          </a:prstGeom>
          <a:noFill/>
        </p:spPr>
        <p:txBody>
          <a:bodyPr wrap="square" rtlCol="0">
            <a:spAutoFit/>
          </a:bodyPr>
          <a:lstStyle/>
          <a:p>
            <a:pPr algn="ctr">
              <a:lnSpc>
                <a:spcPts val="3100"/>
              </a:lnSpc>
              <a:spcAft>
                <a:spcPts val="600"/>
              </a:spcAft>
            </a:pPr>
            <a:r>
              <a:rPr lang="en-US" sz="2800" b="1" dirty="0">
                <a:latin typeface="Arial" panose="020B0604020202020204" pitchFamily="34" charset="0"/>
                <a:cs typeface="Arial" panose="020B0604020202020204" pitchFamily="34" charset="0"/>
              </a:rPr>
              <a:t>Lara’s</a:t>
            </a:r>
            <a:r>
              <a:rPr lang="en-US" sz="2800" dirty="0">
                <a:latin typeface="Arial" panose="020B0604020202020204" pitchFamily="34" charset="0"/>
                <a:cs typeface="Arial" panose="020B0604020202020204" pitchFamily="34" charset="0"/>
              </a:rPr>
              <a:t> bar model</a:t>
            </a:r>
            <a:endParaRPr lang="en-US" sz="3200" dirty="0">
              <a:latin typeface="Arial" panose="020B0604020202020204" pitchFamily="34" charset="0"/>
              <a:cs typeface="Arial" panose="020B0604020202020204" pitchFamily="34" charset="0"/>
            </a:endParaRPr>
          </a:p>
        </p:txBody>
      </p:sp>
      <p:pic>
        <p:nvPicPr>
          <p:cNvPr id="13" name="Picture 12" descr="Bar model dividing 25 into 5 parts. 4 parts are labelled with a question mark. One part is labelled 5. 1 question mark labelled Em. 2 question marks labelled Finch.  1 question mark and 5 labelled Gill.">
            <a:extLst>
              <a:ext uri="{FF2B5EF4-FFF2-40B4-BE49-F238E27FC236}">
                <a16:creationId xmlns:a16="http://schemas.microsoft.com/office/drawing/2014/main" id="{A26FA99B-3D7F-46F5-91A1-C5791956E192}"/>
              </a:ext>
            </a:extLst>
          </p:cNvPr>
          <p:cNvPicPr>
            <a:picLocks noChangeAspect="1"/>
          </p:cNvPicPr>
          <p:nvPr/>
        </p:nvPicPr>
        <p:blipFill>
          <a:blip r:embed="rId3"/>
          <a:stretch>
            <a:fillRect/>
          </a:stretch>
        </p:blipFill>
        <p:spPr>
          <a:xfrm>
            <a:off x="805247" y="3909950"/>
            <a:ext cx="2918721" cy="1916771"/>
          </a:xfrm>
          <a:prstGeom prst="rect">
            <a:avLst/>
          </a:prstGeom>
        </p:spPr>
      </p:pic>
      <p:sp>
        <p:nvSpPr>
          <p:cNvPr id="158" name="TextBox 157">
            <a:extLst>
              <a:ext uri="{FF2B5EF4-FFF2-40B4-BE49-F238E27FC236}">
                <a16:creationId xmlns:a16="http://schemas.microsoft.com/office/drawing/2014/main" id="{B0AB6807-1007-2C40-ACD3-85A647021B46}"/>
              </a:ext>
            </a:extLst>
          </p:cNvPr>
          <p:cNvSpPr txBox="1"/>
          <p:nvPr/>
        </p:nvSpPr>
        <p:spPr>
          <a:xfrm>
            <a:off x="4324088" y="3143866"/>
            <a:ext cx="3550006" cy="489878"/>
          </a:xfrm>
          <a:prstGeom prst="rect">
            <a:avLst/>
          </a:prstGeom>
          <a:noFill/>
        </p:spPr>
        <p:txBody>
          <a:bodyPr wrap="square" rtlCol="0">
            <a:spAutoFit/>
          </a:bodyPr>
          <a:lstStyle/>
          <a:p>
            <a:pPr algn="ctr">
              <a:lnSpc>
                <a:spcPts val="3100"/>
              </a:lnSpc>
              <a:spcAft>
                <a:spcPts val="600"/>
              </a:spcAft>
            </a:pPr>
            <a:r>
              <a:rPr lang="en-US" sz="2800" b="1" dirty="0">
                <a:latin typeface="Arial" panose="020B0604020202020204" pitchFamily="34" charset="0"/>
                <a:cs typeface="Arial" panose="020B0604020202020204" pitchFamily="34" charset="0"/>
              </a:rPr>
              <a:t>Meena’s</a:t>
            </a:r>
            <a:r>
              <a:rPr lang="en-US" sz="2800" dirty="0">
                <a:latin typeface="Arial" panose="020B0604020202020204" pitchFamily="34" charset="0"/>
                <a:cs typeface="Arial" panose="020B0604020202020204" pitchFamily="34" charset="0"/>
              </a:rPr>
              <a:t> bar model</a:t>
            </a:r>
            <a:endParaRPr lang="en-US" sz="3200" dirty="0">
              <a:latin typeface="Arial" panose="020B0604020202020204" pitchFamily="34" charset="0"/>
              <a:cs typeface="Arial" panose="020B0604020202020204" pitchFamily="34" charset="0"/>
            </a:endParaRPr>
          </a:p>
        </p:txBody>
      </p:sp>
      <p:pic>
        <p:nvPicPr>
          <p:cNvPr id="14" name="Picture 13" descr="Bar model dividing 25 into 6 parts. 5 parts are labelled with a question mark. One part is labelled 5. 1 question mark labelled Em. 2 question marks labelled Finch.  2 question marks and 5 labelled Gill.&#10;">
            <a:extLst>
              <a:ext uri="{FF2B5EF4-FFF2-40B4-BE49-F238E27FC236}">
                <a16:creationId xmlns:a16="http://schemas.microsoft.com/office/drawing/2014/main" id="{C2632CA0-CA8B-4C2E-9F73-76F057B98A5F}"/>
              </a:ext>
            </a:extLst>
          </p:cNvPr>
          <p:cNvPicPr>
            <a:picLocks noChangeAspect="1"/>
          </p:cNvPicPr>
          <p:nvPr/>
        </p:nvPicPr>
        <p:blipFill>
          <a:blip r:embed="rId4"/>
          <a:stretch>
            <a:fillRect/>
          </a:stretch>
        </p:blipFill>
        <p:spPr>
          <a:xfrm>
            <a:off x="4492143" y="3731790"/>
            <a:ext cx="3550007" cy="2044804"/>
          </a:xfrm>
          <a:prstGeom prst="rect">
            <a:avLst/>
          </a:prstGeom>
        </p:spPr>
      </p:pic>
      <p:sp>
        <p:nvSpPr>
          <p:cNvPr id="20" name="TextBox 19">
            <a:extLst>
              <a:ext uri="{FF2B5EF4-FFF2-40B4-BE49-F238E27FC236}">
                <a16:creationId xmlns:a16="http://schemas.microsoft.com/office/drawing/2014/main" id="{92B977E0-1E79-4D70-AE9B-F5ACB10F60B4}"/>
              </a:ext>
            </a:extLst>
          </p:cNvPr>
          <p:cNvSpPr txBox="1"/>
          <p:nvPr/>
        </p:nvSpPr>
        <p:spPr>
          <a:xfrm>
            <a:off x="8430456" y="4630730"/>
            <a:ext cx="3550007" cy="119181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Whose bar model</a:t>
            </a:r>
            <a:br>
              <a:rPr lang="en-GB" sz="3200" i="0" dirty="0">
                <a:latin typeface="Arial" panose="020B0604020202020204" pitchFamily="34" charset="0"/>
                <a:cs typeface="Arial" panose="020B0604020202020204" pitchFamily="34" charset="0"/>
              </a:rPr>
            </a:br>
            <a:r>
              <a:rPr lang="en-GB" sz="3200" i="0" dirty="0">
                <a:latin typeface="Arial" panose="020B0604020202020204" pitchFamily="34" charset="0"/>
                <a:cs typeface="Arial" panose="020B0604020202020204" pitchFamily="34" charset="0"/>
              </a:rPr>
              <a:t>is correct?</a:t>
            </a:r>
            <a:endParaRPr lang="en-GB" sz="3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4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8"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Modelling relationship</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s</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154" name="TextBox 153">
            <a:extLst>
              <a:ext uri="{FF2B5EF4-FFF2-40B4-BE49-F238E27FC236}">
                <a16:creationId xmlns:a16="http://schemas.microsoft.com/office/drawing/2014/main" id="{B0AB6807-1007-2C40-ACD3-85A647021B46}"/>
              </a:ext>
            </a:extLst>
          </p:cNvPr>
          <p:cNvSpPr txBox="1"/>
          <p:nvPr/>
        </p:nvSpPr>
        <p:spPr>
          <a:xfrm>
            <a:off x="638692" y="1695238"/>
            <a:ext cx="3260855" cy="489878"/>
          </a:xfrm>
          <a:prstGeom prst="rect">
            <a:avLst/>
          </a:prstGeom>
          <a:noFill/>
        </p:spPr>
        <p:txBody>
          <a:bodyPr wrap="square" rtlCol="0">
            <a:spAutoFit/>
          </a:bodyPr>
          <a:lstStyle/>
          <a:p>
            <a:pPr algn="ctr">
              <a:lnSpc>
                <a:spcPts val="3100"/>
              </a:lnSpc>
              <a:spcAft>
                <a:spcPts val="600"/>
              </a:spcAft>
            </a:pPr>
            <a:r>
              <a:rPr lang="en-US" sz="2800" b="1" dirty="0">
                <a:latin typeface="Arial" panose="020B0604020202020204" pitchFamily="34" charset="0"/>
                <a:cs typeface="Arial" panose="020B0604020202020204" pitchFamily="34" charset="0"/>
              </a:rPr>
              <a:t>Ollie’s</a:t>
            </a:r>
            <a:r>
              <a:rPr lang="en-US" sz="2800" dirty="0">
                <a:latin typeface="Arial" panose="020B0604020202020204" pitchFamily="34" charset="0"/>
                <a:cs typeface="Arial" panose="020B0604020202020204" pitchFamily="34" charset="0"/>
              </a:rPr>
              <a:t> bar model</a:t>
            </a:r>
            <a:endParaRPr lang="en-US" sz="3200" dirty="0">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B0AB6807-1007-2C40-ACD3-85A647021B46}"/>
              </a:ext>
            </a:extLst>
          </p:cNvPr>
          <p:cNvSpPr txBox="1"/>
          <p:nvPr/>
        </p:nvSpPr>
        <p:spPr>
          <a:xfrm>
            <a:off x="6835597" y="1738646"/>
            <a:ext cx="3550006" cy="489878"/>
          </a:xfrm>
          <a:prstGeom prst="rect">
            <a:avLst/>
          </a:prstGeom>
          <a:noFill/>
        </p:spPr>
        <p:txBody>
          <a:bodyPr wrap="square" rtlCol="0">
            <a:spAutoFit/>
          </a:bodyPr>
          <a:lstStyle/>
          <a:p>
            <a:pPr algn="ctr">
              <a:lnSpc>
                <a:spcPts val="3100"/>
              </a:lnSpc>
              <a:spcAft>
                <a:spcPts val="600"/>
              </a:spcAft>
            </a:pPr>
            <a:r>
              <a:rPr lang="en-US" sz="2800" b="1" dirty="0">
                <a:latin typeface="Arial" panose="020B0604020202020204" pitchFamily="34" charset="0"/>
                <a:cs typeface="Arial" panose="020B0604020202020204" pitchFamily="34" charset="0"/>
              </a:rPr>
              <a:t>Pippa’s</a:t>
            </a:r>
            <a:r>
              <a:rPr lang="en-US" sz="2800" dirty="0">
                <a:latin typeface="Arial" panose="020B0604020202020204" pitchFamily="34" charset="0"/>
                <a:cs typeface="Arial" panose="020B0604020202020204" pitchFamily="34" charset="0"/>
              </a:rPr>
              <a:t> bar model</a:t>
            </a:r>
            <a:endParaRPr lang="en-US" sz="3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2B977E0-1E79-4D70-AE9B-F5ACB10F60B4}"/>
              </a:ext>
            </a:extLst>
          </p:cNvPr>
          <p:cNvSpPr txBox="1"/>
          <p:nvPr/>
        </p:nvSpPr>
        <p:spPr>
          <a:xfrm>
            <a:off x="2838907" y="4485813"/>
            <a:ext cx="5562635" cy="119181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What have Ollie and Pippa done wrong?</a:t>
            </a:r>
            <a:endParaRPr lang="en-GB" sz="3200" b="1" i="0" dirty="0">
              <a:latin typeface="Arial" panose="020B0604020202020204" pitchFamily="34" charset="0"/>
              <a:cs typeface="Arial" panose="020B0604020202020204" pitchFamily="34" charset="0"/>
            </a:endParaRPr>
          </a:p>
        </p:txBody>
      </p:sp>
      <p:pic>
        <p:nvPicPr>
          <p:cNvPr id="5" name="Picture 4" descr="Rectangle&#10;&#10;Description automatically generated">
            <a:extLst>
              <a:ext uri="{FF2B5EF4-FFF2-40B4-BE49-F238E27FC236}">
                <a16:creationId xmlns:a16="http://schemas.microsoft.com/office/drawing/2014/main" id="{C761297B-A317-7DC1-E39B-54BCE7D6F608}"/>
              </a:ext>
            </a:extLst>
          </p:cNvPr>
          <p:cNvPicPr>
            <a:picLocks noChangeAspect="1"/>
          </p:cNvPicPr>
          <p:nvPr/>
        </p:nvPicPr>
        <p:blipFill>
          <a:blip r:embed="rId3"/>
          <a:stretch>
            <a:fillRect/>
          </a:stretch>
        </p:blipFill>
        <p:spPr>
          <a:xfrm>
            <a:off x="889426" y="2455179"/>
            <a:ext cx="3446329" cy="1701352"/>
          </a:xfrm>
          <a:prstGeom prst="rect">
            <a:avLst/>
          </a:prstGeom>
        </p:spPr>
      </p:pic>
      <p:pic>
        <p:nvPicPr>
          <p:cNvPr id="3" name="Picture 2" descr="Diagram&#10;&#10;Description automatically generated">
            <a:extLst>
              <a:ext uri="{FF2B5EF4-FFF2-40B4-BE49-F238E27FC236}">
                <a16:creationId xmlns:a16="http://schemas.microsoft.com/office/drawing/2014/main" id="{8D817CAF-6371-F576-156F-14DE6190C5E1}"/>
              </a:ext>
            </a:extLst>
          </p:cNvPr>
          <p:cNvPicPr>
            <a:picLocks noChangeAspect="1"/>
          </p:cNvPicPr>
          <p:nvPr/>
        </p:nvPicPr>
        <p:blipFill>
          <a:blip r:embed="rId4"/>
          <a:stretch>
            <a:fillRect/>
          </a:stretch>
        </p:blipFill>
        <p:spPr>
          <a:xfrm>
            <a:off x="7186827" y="2294309"/>
            <a:ext cx="3182734" cy="2012074"/>
          </a:xfrm>
          <a:prstGeom prst="rect">
            <a:avLst/>
          </a:prstGeom>
        </p:spPr>
      </p:pic>
    </p:spTree>
    <p:extLst>
      <p:ext uri="{BB962C8B-B14F-4D97-AF65-F5344CB8AC3E}">
        <p14:creationId xmlns:p14="http://schemas.microsoft.com/office/powerpoint/2010/main" val="178995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Using a bar model</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6" name="Rounded Rectangle 23">
            <a:extLst>
              <a:ext uri="{FF2B5EF4-FFF2-40B4-BE49-F238E27FC236}">
                <a16:creationId xmlns:a16="http://schemas.microsoft.com/office/drawing/2014/main" id="{4BEA0A5A-3EF8-4D17-9A5D-D48E4D6F61B7}"/>
              </a:ext>
              <a:ext uri="{C183D7F6-B498-43B3-948B-1728B52AA6E4}">
                <adec:decorative xmlns:adec="http://schemas.microsoft.com/office/drawing/2017/decorative" val="1"/>
              </a:ext>
            </a:extLst>
          </p:cNvPr>
          <p:cNvSpPr/>
          <p:nvPr/>
        </p:nvSpPr>
        <p:spPr>
          <a:xfrm>
            <a:off x="854757" y="1173473"/>
            <a:ext cx="8920179" cy="1557027"/>
          </a:xfrm>
          <a:prstGeom prst="roundRect">
            <a:avLst/>
          </a:prstGeom>
          <a:noFill/>
          <a:ln w="38100">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77A506C-F7B3-46D2-8ECF-555D626C15BF}"/>
              </a:ext>
            </a:extLst>
          </p:cNvPr>
          <p:cNvSpPr txBox="1"/>
          <p:nvPr/>
        </p:nvSpPr>
        <p:spPr>
          <a:xfrm>
            <a:off x="1018189" y="1157646"/>
            <a:ext cx="8920179" cy="1569660"/>
          </a:xfrm>
          <a:prstGeom prst="rect">
            <a:avLst/>
          </a:prstGeom>
          <a:noFill/>
        </p:spPr>
        <p:txBody>
          <a:bodyPr wrap="square" rtlCol="0">
            <a:spAutoFit/>
          </a:bodyPr>
          <a:lstStyle/>
          <a:p>
            <a:pPr marL="457200" indent="-457200">
              <a:buFont typeface="Arial" panose="020B0604020202020204" pitchFamily="34" charset="0"/>
              <a:buChar char="•"/>
            </a:pPr>
            <a:r>
              <a:rPr lang="en-GB" sz="3200" dirty="0">
                <a:latin typeface="Arial"/>
                <a:cs typeface="Arial"/>
              </a:rPr>
              <a:t>Em, Finch and Gill use 25 pieces of track.</a:t>
            </a:r>
          </a:p>
          <a:p>
            <a:pPr marL="457200" indent="-457200">
              <a:buFont typeface="Arial" panose="020B0604020202020204" pitchFamily="34" charset="0"/>
              <a:buChar char="•"/>
            </a:pPr>
            <a:r>
              <a:rPr lang="en-GB" sz="3200" dirty="0">
                <a:latin typeface="Arial"/>
                <a:cs typeface="Arial"/>
              </a:rPr>
              <a:t>Finch’s track is twice as long as Em’s.</a:t>
            </a:r>
          </a:p>
          <a:p>
            <a:pPr marL="457200" indent="-457200">
              <a:buFont typeface="Arial" panose="020B0604020202020204" pitchFamily="34" charset="0"/>
              <a:buChar char="•"/>
            </a:pPr>
            <a:r>
              <a:rPr lang="en-GB" sz="3200" dirty="0">
                <a:latin typeface="Arial"/>
                <a:cs typeface="Arial"/>
              </a:rPr>
              <a:t>Gill’s track is 5 </a:t>
            </a:r>
            <a:r>
              <a:rPr lang="en-GB" sz="3200" b="1" dirty="0">
                <a:latin typeface="Arial"/>
                <a:cs typeface="Arial"/>
              </a:rPr>
              <a:t>pieces</a:t>
            </a:r>
            <a:r>
              <a:rPr lang="en-GB" sz="3200" dirty="0">
                <a:latin typeface="Arial"/>
                <a:cs typeface="Arial"/>
              </a:rPr>
              <a:t> longer</a:t>
            </a:r>
            <a:r>
              <a:rPr lang="en-GB" sz="3200" b="1" dirty="0">
                <a:latin typeface="Arial"/>
                <a:cs typeface="Arial"/>
              </a:rPr>
              <a:t> </a:t>
            </a:r>
            <a:r>
              <a:rPr lang="en-GB" sz="3200" dirty="0">
                <a:latin typeface="Arial"/>
                <a:cs typeface="Arial"/>
              </a:rPr>
              <a:t>than Finch’s.</a:t>
            </a:r>
          </a:p>
        </p:txBody>
      </p:sp>
      <p:sp>
        <p:nvSpPr>
          <p:cNvPr id="25" name="TextBox 24">
            <a:extLst>
              <a:ext uri="{FF2B5EF4-FFF2-40B4-BE49-F238E27FC236}">
                <a16:creationId xmlns:a16="http://schemas.microsoft.com/office/drawing/2014/main" id="{B7DD6A31-5A70-4116-B24D-24B4D3ADFBEF}"/>
              </a:ext>
            </a:extLst>
          </p:cNvPr>
          <p:cNvSpPr txBox="1"/>
          <p:nvPr/>
        </p:nvSpPr>
        <p:spPr>
          <a:xfrm>
            <a:off x="1246002" y="3184061"/>
            <a:ext cx="3636893" cy="489878"/>
          </a:xfrm>
          <a:prstGeom prst="rect">
            <a:avLst/>
          </a:prstGeom>
          <a:noFill/>
        </p:spPr>
        <p:txBody>
          <a:bodyPr wrap="square" rtlCol="0">
            <a:spAutoFit/>
          </a:bodyPr>
          <a:lstStyle/>
          <a:p>
            <a:pPr algn="ctr">
              <a:lnSpc>
                <a:spcPts val="3100"/>
              </a:lnSpc>
              <a:spcAft>
                <a:spcPts val="600"/>
              </a:spcAft>
            </a:pPr>
            <a:r>
              <a:rPr lang="en-US" sz="2800" b="1" dirty="0">
                <a:latin typeface="Arial" panose="020B0604020202020204" pitchFamily="34" charset="0"/>
                <a:cs typeface="Arial" panose="020B0604020202020204" pitchFamily="34" charset="0"/>
              </a:rPr>
              <a:t>Meena’s </a:t>
            </a:r>
            <a:r>
              <a:rPr lang="en-US" sz="2800" dirty="0">
                <a:latin typeface="Arial" panose="020B0604020202020204" pitchFamily="34" charset="0"/>
                <a:cs typeface="Arial" panose="020B0604020202020204" pitchFamily="34" charset="0"/>
              </a:rPr>
              <a:t>bar model</a:t>
            </a:r>
            <a:endParaRPr lang="en-US" sz="3200" dirty="0">
              <a:latin typeface="Arial" panose="020B0604020202020204" pitchFamily="34" charset="0"/>
              <a:cs typeface="Arial" panose="020B0604020202020204" pitchFamily="34" charset="0"/>
            </a:endParaRPr>
          </a:p>
        </p:txBody>
      </p:sp>
      <p:pic>
        <p:nvPicPr>
          <p:cNvPr id="9" name="Picture 8" descr="Bar model dividing 25 into 6 parts. 5 parts are labelled with a question mark. One part is labelled 5. 1 question mark labelled Em. 2 question marks labelled Finch.  2 question marks and 5 labelled Gill.">
            <a:extLst>
              <a:ext uri="{FF2B5EF4-FFF2-40B4-BE49-F238E27FC236}">
                <a16:creationId xmlns:a16="http://schemas.microsoft.com/office/drawing/2014/main" id="{D28604AC-A48A-4A72-96B1-4FEC1A78DDAD}"/>
              </a:ext>
            </a:extLst>
          </p:cNvPr>
          <p:cNvPicPr>
            <a:picLocks noChangeAspect="1"/>
          </p:cNvPicPr>
          <p:nvPr/>
        </p:nvPicPr>
        <p:blipFill>
          <a:blip r:embed="rId3"/>
          <a:stretch>
            <a:fillRect/>
          </a:stretch>
        </p:blipFill>
        <p:spPr>
          <a:xfrm>
            <a:off x="1246003" y="3826507"/>
            <a:ext cx="3550007" cy="2044804"/>
          </a:xfrm>
          <a:prstGeom prst="rect">
            <a:avLst/>
          </a:prstGeom>
        </p:spPr>
      </p:pic>
      <p:sp>
        <p:nvSpPr>
          <p:cNvPr id="14" name="TextBox 13">
            <a:extLst>
              <a:ext uri="{FF2B5EF4-FFF2-40B4-BE49-F238E27FC236}">
                <a16:creationId xmlns:a16="http://schemas.microsoft.com/office/drawing/2014/main" id="{0BC922D3-4CA9-4E44-9ADB-544C7384065C}"/>
              </a:ext>
            </a:extLst>
          </p:cNvPr>
          <p:cNvSpPr txBox="1"/>
          <p:nvPr/>
        </p:nvSpPr>
        <p:spPr>
          <a:xfrm>
            <a:off x="7688424" y="4808018"/>
            <a:ext cx="3874078" cy="1191816"/>
          </a:xfrm>
          <a:prstGeom prst="roundRect">
            <a:avLst/>
          </a:prstGeom>
          <a:solidFill>
            <a:srgbClr val="E6C8D9"/>
          </a:solidFill>
        </p:spPr>
        <p:txBody>
          <a:bodyPr wrap="square" rtlCol="0">
            <a:spAutoFit/>
          </a:bodyPr>
          <a:lstStyle/>
          <a:p>
            <a:pPr algn="ctr">
              <a:spcBef>
                <a:spcPts val="1200"/>
              </a:spcBef>
              <a:spcAft>
                <a:spcPts val="1200"/>
              </a:spcAft>
            </a:pPr>
            <a:r>
              <a:rPr lang="en-GB" sz="3200" dirty="0">
                <a:latin typeface="Arial"/>
                <a:cs typeface="Arial"/>
              </a:rPr>
              <a:t>How long is each of their tracks?</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95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59123"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Working in pairs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rgbClr val="BE0064"/>
          </a:solidFill>
          <a:ln>
            <a:solidFill>
              <a:srgbClr val="BE0064"/>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5" name="TextBox 4">
            <a:extLst>
              <a:ext uri="{FF2B5EF4-FFF2-40B4-BE49-F238E27FC236}">
                <a16:creationId xmlns:a16="http://schemas.microsoft.com/office/drawing/2014/main" id="{B0AB6807-1007-2C40-ACD3-85A647021B46}"/>
              </a:ext>
            </a:extLst>
          </p:cNvPr>
          <p:cNvSpPr txBox="1"/>
          <p:nvPr/>
        </p:nvSpPr>
        <p:spPr>
          <a:xfrm>
            <a:off x="1008752" y="1906111"/>
            <a:ext cx="7084661" cy="2277547"/>
          </a:xfrm>
          <a:prstGeom prst="rect">
            <a:avLst/>
          </a:prstGeom>
          <a:noFill/>
        </p:spPr>
        <p:txBody>
          <a:bodyPr wrap="square" rtlCol="0">
            <a:spAutoFit/>
          </a:bodyPr>
          <a:lstStyle/>
          <a:p>
            <a:pPr marL="457200" indent="-457200">
              <a:spcBef>
                <a:spcPts val="1200"/>
              </a:spcBef>
              <a:spcAft>
                <a:spcPts val="600"/>
              </a:spcAft>
              <a:buFont typeface="Arial"/>
              <a:buChar char="•"/>
            </a:pPr>
            <a:r>
              <a:rPr lang="en-US" sz="2800" dirty="0">
                <a:latin typeface="Arial" panose="020B0604020202020204" pitchFamily="34" charset="0"/>
                <a:cs typeface="Arial" panose="020B0604020202020204" pitchFamily="34" charset="0"/>
              </a:rPr>
              <a:t>Take turns to answer questions.</a:t>
            </a:r>
          </a:p>
          <a:p>
            <a:pPr marL="457200" indent="-457200">
              <a:spcBef>
                <a:spcPts val="1200"/>
              </a:spcBef>
              <a:spcAft>
                <a:spcPts val="600"/>
              </a:spcAft>
              <a:buFont typeface="Arial"/>
              <a:buChar char="•"/>
            </a:pPr>
            <a:r>
              <a:rPr lang="en-US" sz="2800" dirty="0">
                <a:latin typeface="Arial" panose="020B0604020202020204" pitchFamily="34" charset="0"/>
                <a:cs typeface="Arial" panose="020B0604020202020204" pitchFamily="34" charset="0"/>
              </a:rPr>
              <a:t>Explain your reasoning to your partner.</a:t>
            </a:r>
          </a:p>
          <a:p>
            <a:pPr marL="457200" indent="-457200">
              <a:spcBef>
                <a:spcPts val="1200"/>
              </a:spcBef>
              <a:spcAft>
                <a:spcPts val="600"/>
              </a:spcAft>
              <a:buFont typeface="Arial"/>
              <a:buChar char="•"/>
            </a:pPr>
            <a:r>
              <a:rPr lang="en-US" sz="2800" dirty="0">
                <a:latin typeface="Arial" panose="020B0604020202020204" pitchFamily="34" charset="0"/>
                <a:cs typeface="Arial" panose="020B0604020202020204" pitchFamily="34" charset="0"/>
              </a:rPr>
              <a:t>Your partner must agree, disagree or ask for more explanation.</a:t>
            </a:r>
          </a:p>
        </p:txBody>
      </p:sp>
    </p:spTree>
    <p:extLst>
      <p:ext uri="{BB962C8B-B14F-4D97-AF65-F5344CB8AC3E}">
        <p14:creationId xmlns:p14="http://schemas.microsoft.com/office/powerpoint/2010/main" val="1778944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Describing diagrams</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grpSp>
        <p:nvGrpSpPr>
          <p:cNvPr id="19" name="Group 18">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0"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1" name="TextBox 20">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0" name="TextBox 9">
            <a:extLst>
              <a:ext uri="{FF2B5EF4-FFF2-40B4-BE49-F238E27FC236}">
                <a16:creationId xmlns:a16="http://schemas.microsoft.com/office/drawing/2014/main" id="{B0AB6807-1007-2C40-ACD3-85A647021B46}"/>
              </a:ext>
            </a:extLst>
          </p:cNvPr>
          <p:cNvSpPr txBox="1"/>
          <p:nvPr/>
        </p:nvSpPr>
        <p:spPr>
          <a:xfrm>
            <a:off x="329860" y="1909895"/>
            <a:ext cx="4381014" cy="3262432"/>
          </a:xfrm>
          <a:prstGeom prst="rect">
            <a:avLst/>
          </a:prstGeom>
          <a:solidFill>
            <a:schemeClr val="bg1"/>
          </a:solidFill>
        </p:spPr>
        <p:txBody>
          <a:bodyPr wrap="square" rtlCol="0">
            <a:spAutoFit/>
          </a:bodyPr>
          <a:lstStyle/>
          <a:p>
            <a:pPr marL="457200" indent="-457200">
              <a:spcAft>
                <a:spcPts val="600"/>
              </a:spcAft>
              <a:buFont typeface="Arial"/>
              <a:buChar char="•"/>
            </a:pPr>
            <a:r>
              <a:rPr lang="en-US" sz="2800" dirty="0">
                <a:latin typeface="Arial" panose="020B0604020202020204" pitchFamily="34" charset="0"/>
                <a:cs typeface="Arial" panose="020B0604020202020204" pitchFamily="34" charset="0"/>
              </a:rPr>
              <a:t>Look at the geometry diagrams in rows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 and B and on cards C1 and C2.</a:t>
            </a:r>
          </a:p>
          <a:p>
            <a:pPr marL="457200" indent="-457200">
              <a:spcBef>
                <a:spcPts val="600"/>
              </a:spcBef>
              <a:spcAft>
                <a:spcPts val="1200"/>
              </a:spcAft>
              <a:buFont typeface="Arial"/>
              <a:buChar char="•"/>
            </a:pPr>
            <a:r>
              <a:rPr lang="en-GB" sz="2800" dirty="0">
                <a:latin typeface="Arial" panose="020B0604020202020204" pitchFamily="34" charset="0"/>
                <a:cs typeface="Arial" panose="020B0604020202020204" pitchFamily="34" charset="0"/>
              </a:rPr>
              <a:t>Write down what you know about the angles in each diagram.</a:t>
            </a:r>
          </a:p>
        </p:txBody>
      </p:sp>
      <p:pic>
        <p:nvPicPr>
          <p:cNvPr id="2" name="Picture 1" descr="CfE_L4_Solving_problems_handout.pdf"/>
          <p:cNvPicPr>
            <a:picLocks noChangeAspect="1"/>
          </p:cNvPicPr>
          <p:nvPr/>
        </p:nvPicPr>
        <p:blipFill rotWithShape="1">
          <a:blip r:embed="rId5" cstate="email">
            <a:extLst>
              <a:ext uri="{28A0092B-C50C-407E-A947-70E740481C1C}">
                <a14:useLocalDpi xmlns:a14="http://schemas.microsoft.com/office/drawing/2010/main"/>
              </a:ext>
            </a:extLst>
          </a:blip>
          <a:srcRect b="7315"/>
          <a:stretch/>
        </p:blipFill>
        <p:spPr>
          <a:xfrm>
            <a:off x="4808558" y="1129212"/>
            <a:ext cx="3787705" cy="4968000"/>
          </a:xfrm>
          <a:prstGeom prst="rect">
            <a:avLst/>
          </a:prstGeom>
          <a:solidFill>
            <a:schemeClr val="bg1"/>
          </a:solidFill>
          <a:effectLst>
            <a:outerShdw blurRad="50800" dist="38100" dir="2700000" algn="tl" rotWithShape="0">
              <a:srgbClr val="000000">
                <a:alpha val="43000"/>
              </a:srgbClr>
            </a:outerShdw>
          </a:effectLst>
        </p:spPr>
      </p:pic>
      <p:pic>
        <p:nvPicPr>
          <p:cNvPr id="5" name="Picture 4" descr="CfE_L4_Cards.pdf"/>
          <p:cNvPicPr>
            <a:picLocks noChangeAspect="1"/>
          </p:cNvPicPr>
          <p:nvPr/>
        </p:nvPicPr>
        <p:blipFill rotWithShape="1">
          <a:blip r:embed="rId6" cstate="email">
            <a:extLst>
              <a:ext uri="{28A0092B-C50C-407E-A947-70E740481C1C}">
                <a14:useLocalDpi xmlns:a14="http://schemas.microsoft.com/office/drawing/2010/main"/>
              </a:ext>
            </a:extLst>
          </a:blip>
          <a:srcRect l="11325" t="13046" r="59550" b="49433"/>
          <a:stretch/>
        </p:blipFill>
        <p:spPr>
          <a:xfrm rot="624002">
            <a:off x="8723585" y="2256006"/>
            <a:ext cx="1559671" cy="2843329"/>
          </a:xfrm>
          <a:prstGeom prst="rect">
            <a:avLst/>
          </a:prstGeom>
          <a:solidFill>
            <a:schemeClr val="bg1"/>
          </a:solidFill>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4972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Geometry diagram (row A)</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16</a:t>
            </a:fld>
            <a:endParaRPr lang="en-US" dirty="0"/>
          </a:p>
        </p:txBody>
      </p:sp>
      <p:pic>
        <p:nvPicPr>
          <p:cNvPr id="3" name="Picture 2" descr="Diagram of a triangle with angles y, 2y and 3y.">
            <a:extLst>
              <a:ext uri="{FF2B5EF4-FFF2-40B4-BE49-F238E27FC236}">
                <a16:creationId xmlns:a16="http://schemas.microsoft.com/office/drawing/2014/main" id="{7867D9ED-F411-4711-B592-4634F44422FA}"/>
              </a:ext>
            </a:extLst>
          </p:cNvPr>
          <p:cNvPicPr>
            <a:picLocks noChangeAspect="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358718" y="2298700"/>
            <a:ext cx="5252211" cy="2099564"/>
          </a:xfrm>
          <a:prstGeom prst="rect">
            <a:avLst/>
          </a:prstGeom>
        </p:spPr>
      </p:pic>
    </p:spTree>
    <p:extLst>
      <p:ext uri="{BB962C8B-B14F-4D97-AF65-F5344CB8AC3E}">
        <p14:creationId xmlns:p14="http://schemas.microsoft.com/office/powerpoint/2010/main" val="270909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Geometry diagram (row B)</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17</a:t>
            </a:fld>
            <a:endParaRPr lang="en-US" dirty="0"/>
          </a:p>
        </p:txBody>
      </p:sp>
      <p:pic>
        <p:nvPicPr>
          <p:cNvPr id="6" name="Picture 5" descr="Diagram of three angles on a straight line: x, 2x and 2x + 5.&#10;">
            <a:extLst>
              <a:ext uri="{FF2B5EF4-FFF2-40B4-BE49-F238E27FC236}">
                <a16:creationId xmlns:a16="http://schemas.microsoft.com/office/drawing/2014/main" id="{8A95FBD5-AA48-4E13-9EC2-1675DE8607B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086079" y="2226795"/>
            <a:ext cx="6019841" cy="2404410"/>
          </a:xfrm>
          <a:prstGeom prst="rect">
            <a:avLst/>
          </a:prstGeom>
        </p:spPr>
      </p:pic>
    </p:spTree>
    <p:extLst>
      <p:ext uri="{BB962C8B-B14F-4D97-AF65-F5344CB8AC3E}">
        <p14:creationId xmlns:p14="http://schemas.microsoft.com/office/powerpoint/2010/main" val="167055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Geometry diagram (card C1)</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18</a:t>
            </a:fld>
            <a:endParaRPr lang="en-US" dirty="0"/>
          </a:p>
        </p:txBody>
      </p:sp>
      <p:pic>
        <p:nvPicPr>
          <p:cNvPr id="8" name="Picture 7" descr="Diagram of four angles around a point: w, 5w, 2w and w + 45.">
            <a:extLst>
              <a:ext uri="{FF2B5EF4-FFF2-40B4-BE49-F238E27FC236}">
                <a16:creationId xmlns:a16="http://schemas.microsoft.com/office/drawing/2014/main" id="{77C20089-14CF-4D24-9C9B-ABEE7A71CCD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64812" y="1982902"/>
            <a:ext cx="3767328" cy="3123497"/>
          </a:xfrm>
          <a:prstGeom prst="rect">
            <a:avLst/>
          </a:prstGeom>
        </p:spPr>
      </p:pic>
    </p:spTree>
    <p:extLst>
      <p:ext uri="{BB962C8B-B14F-4D97-AF65-F5344CB8AC3E}">
        <p14:creationId xmlns:p14="http://schemas.microsoft.com/office/powerpoint/2010/main" val="2437824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Geometry diagram (card C2)</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19</a:t>
            </a:fld>
            <a:endParaRPr lang="en-US" dirty="0"/>
          </a:p>
        </p:txBody>
      </p:sp>
      <p:pic>
        <p:nvPicPr>
          <p:cNvPr id="10" name="Picture 9" descr="Right angle split into two sections: z and z + 10.">
            <a:extLst>
              <a:ext uri="{FF2B5EF4-FFF2-40B4-BE49-F238E27FC236}">
                <a16:creationId xmlns:a16="http://schemas.microsoft.com/office/drawing/2014/main" id="{76310918-92E5-48C2-8513-57B3EA6D2CA0}"/>
              </a:ext>
            </a:extLst>
          </p:cNvPr>
          <p:cNvPicPr>
            <a:picLocks noChangeAspect="1"/>
          </p:cNvPicPr>
          <p:nvPr/>
        </p:nvPicPr>
        <p:blipFill rotWithShape="1">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t="6769"/>
          <a:stretch/>
        </p:blipFill>
        <p:spPr>
          <a:xfrm>
            <a:off x="4351274" y="1804090"/>
            <a:ext cx="3489452" cy="3249820"/>
          </a:xfrm>
          <a:prstGeom prst="rect">
            <a:avLst/>
          </a:prstGeom>
        </p:spPr>
      </p:pic>
    </p:spTree>
    <p:extLst>
      <p:ext uri="{BB962C8B-B14F-4D97-AF65-F5344CB8AC3E}">
        <p14:creationId xmlns:p14="http://schemas.microsoft.com/office/powerpoint/2010/main" val="131631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Making walls out of blocks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a:t>
            </a:fld>
            <a:endParaRPr lang="en-US" b="1" dirty="0">
              <a:solidFill>
                <a:srgbClr val="0000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058E933-F56B-4479-B629-8E8417963BF3}"/>
              </a:ext>
              <a:ext uri="{C183D7F6-B498-43B3-948B-1728B52AA6E4}">
                <adec:decorative xmlns:adec="http://schemas.microsoft.com/office/drawing/2017/decorative" val="1"/>
              </a:ext>
            </a:extLst>
          </p:cNvPr>
          <p:cNvSpPr txBox="1"/>
          <p:nvPr/>
        </p:nvSpPr>
        <p:spPr>
          <a:xfrm>
            <a:off x="594152" y="1147724"/>
            <a:ext cx="4955748" cy="5063815"/>
          </a:xfrm>
          <a:prstGeom prst="roundRect">
            <a:avLst/>
          </a:prstGeom>
          <a:noFill/>
          <a:ln w="57150" cmpd="sng">
            <a:solidFill>
              <a:srgbClr val="BE0064"/>
            </a:solidFill>
          </a:ln>
        </p:spPr>
        <p:txBody>
          <a:bodyPr wrap="square" rtlCol="0">
            <a:spAutoFit/>
          </a:bodyPr>
          <a:lstStyle/>
          <a:p>
            <a:pPr algn="ctr"/>
            <a:endParaRPr lang="en-GB" sz="32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0368C08-DEAE-4069-AAC6-76CF00AF1749}"/>
              </a:ext>
            </a:extLst>
          </p:cNvPr>
          <p:cNvSpPr txBox="1"/>
          <p:nvPr/>
        </p:nvSpPr>
        <p:spPr>
          <a:xfrm>
            <a:off x="240561" y="1742039"/>
            <a:ext cx="1967227" cy="964367"/>
          </a:xfrm>
          <a:prstGeom prst="rect">
            <a:avLst/>
          </a:prstGeom>
          <a:noFill/>
        </p:spPr>
        <p:txBody>
          <a:bodyPr wrap="square" rtlCol="0">
            <a:spAutoFit/>
          </a:bodyPr>
          <a:lstStyle/>
          <a:p>
            <a:pPr algn="ctr">
              <a:lnSpc>
                <a:spcPts val="3100"/>
              </a:lnSpc>
              <a:spcAft>
                <a:spcPts val="600"/>
              </a:spcAft>
            </a:pPr>
            <a:r>
              <a:rPr lang="en-US" sz="2400" dirty="0" err="1">
                <a:latin typeface="Arial" panose="020B0604020202020204" pitchFamily="34" charset="0"/>
                <a:cs typeface="Arial" panose="020B0604020202020204" pitchFamily="34" charset="0"/>
              </a:rPr>
              <a:t>Em</a:t>
            </a:r>
            <a:endParaRPr lang="en-US" sz="2400" dirty="0">
              <a:latin typeface="Arial" panose="020B0604020202020204" pitchFamily="34" charset="0"/>
              <a:cs typeface="Arial" panose="020B0604020202020204" pitchFamily="34" charset="0"/>
            </a:endParaRP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24" name="Picture 23"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209" r="-15209"/>
          <a:stretch/>
        </p:blipFill>
        <p:spPr>
          <a:xfrm>
            <a:off x="1512000" y="1187083"/>
            <a:ext cx="1439998" cy="1439998"/>
          </a:xfrm>
          <a:prstGeom prst="rect">
            <a:avLst/>
          </a:prstGeom>
        </p:spPr>
      </p:pic>
      <p:sp>
        <p:nvSpPr>
          <p:cNvPr id="28" name="TextBox 27">
            <a:extLst>
              <a:ext uri="{FF2B5EF4-FFF2-40B4-BE49-F238E27FC236}">
                <a16:creationId xmlns:a16="http://schemas.microsoft.com/office/drawing/2014/main" id="{B0368C08-DEAE-4069-AAC6-76CF00AF1749}"/>
              </a:ext>
            </a:extLst>
          </p:cNvPr>
          <p:cNvSpPr txBox="1"/>
          <p:nvPr/>
        </p:nvSpPr>
        <p:spPr>
          <a:xfrm>
            <a:off x="240564" y="3452275"/>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Finch</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25" name="Picture 24"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6552" r="-26552"/>
          <a:stretch/>
        </p:blipFill>
        <p:spPr>
          <a:xfrm>
            <a:off x="1656000" y="2947034"/>
            <a:ext cx="1441131" cy="1441131"/>
          </a:xfrm>
          <a:prstGeom prst="rect">
            <a:avLst/>
          </a:prstGeom>
        </p:spPr>
      </p:pic>
      <p:sp>
        <p:nvSpPr>
          <p:cNvPr id="30" name="TextBox 29">
            <a:extLst>
              <a:ext uri="{FF2B5EF4-FFF2-40B4-BE49-F238E27FC236}">
                <a16:creationId xmlns:a16="http://schemas.microsoft.com/office/drawing/2014/main" id="{B0368C08-DEAE-4069-AAC6-76CF00AF1749}"/>
              </a:ext>
            </a:extLst>
          </p:cNvPr>
          <p:cNvSpPr txBox="1"/>
          <p:nvPr/>
        </p:nvSpPr>
        <p:spPr>
          <a:xfrm>
            <a:off x="2695852" y="3062819"/>
            <a:ext cx="2257148" cy="13619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Twice as long as </a:t>
            </a:r>
            <a:r>
              <a:rPr lang="en-US" sz="2400" dirty="0" err="1">
                <a:latin typeface="Arial" panose="020B0604020202020204" pitchFamily="34" charset="0"/>
                <a:cs typeface="Arial" panose="020B0604020202020204" pitchFamily="34" charset="0"/>
              </a:rPr>
              <a:t>Em’s</a:t>
            </a:r>
            <a:r>
              <a:rPr lang="en-US" sz="2400" dirty="0">
                <a:latin typeface="Arial" panose="020B0604020202020204" pitchFamily="34" charset="0"/>
                <a:cs typeface="Arial" panose="020B0604020202020204" pitchFamily="34" charset="0"/>
              </a:rPr>
              <a:t> wall</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29" name="TextBox 28">
            <a:extLst>
              <a:ext uri="{FF2B5EF4-FFF2-40B4-BE49-F238E27FC236}">
                <a16:creationId xmlns:a16="http://schemas.microsoft.com/office/drawing/2014/main" id="{B0368C08-DEAE-4069-AAC6-76CF00AF1749}"/>
              </a:ext>
            </a:extLst>
          </p:cNvPr>
          <p:cNvSpPr txBox="1"/>
          <p:nvPr/>
        </p:nvSpPr>
        <p:spPr>
          <a:xfrm>
            <a:off x="240564" y="5247173"/>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Gill</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7" name="Picture 6" descr="A stick figure drawing of a girl with her arms out to the sides.">
            <a:extLst>
              <a:ext uri="{FF2B5EF4-FFF2-40B4-BE49-F238E27FC236}">
                <a16:creationId xmlns:a16="http://schemas.microsoft.com/office/drawing/2014/main" id="{DFFDE95F-DBB9-4AC6-B6F6-865E3E8C006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04495" y="4628793"/>
            <a:ext cx="847325" cy="1370993"/>
          </a:xfrm>
          <a:prstGeom prst="rect">
            <a:avLst/>
          </a:prstGeom>
        </p:spPr>
      </p:pic>
      <p:sp>
        <p:nvSpPr>
          <p:cNvPr id="31" name="TextBox 30">
            <a:extLst>
              <a:ext uri="{FF2B5EF4-FFF2-40B4-BE49-F238E27FC236}">
                <a16:creationId xmlns:a16="http://schemas.microsoft.com/office/drawing/2014/main" id="{B0368C08-DEAE-4069-AAC6-76CF00AF1749}"/>
              </a:ext>
            </a:extLst>
          </p:cNvPr>
          <p:cNvSpPr txBox="1"/>
          <p:nvPr/>
        </p:nvSpPr>
        <p:spPr>
          <a:xfrm>
            <a:off x="2695855" y="4840787"/>
            <a:ext cx="2543657" cy="13619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Three times as long as </a:t>
            </a:r>
            <a:r>
              <a:rPr lang="en-US" sz="2400" dirty="0" err="1">
                <a:latin typeface="Arial" panose="020B0604020202020204" pitchFamily="34" charset="0"/>
                <a:cs typeface="Arial" panose="020B0604020202020204" pitchFamily="34" charset="0"/>
              </a:rPr>
              <a:t>Em’s</a:t>
            </a:r>
            <a:r>
              <a:rPr lang="en-US" sz="2400" dirty="0">
                <a:latin typeface="Arial" panose="020B0604020202020204" pitchFamily="34" charset="0"/>
                <a:cs typeface="Arial" panose="020B0604020202020204" pitchFamily="34" charset="0"/>
              </a:rPr>
              <a:t> wall</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grpSp>
        <p:nvGrpSpPr>
          <p:cNvPr id="6" name="Group 5" descr="Row of six small blocks.">
            <a:extLst>
              <a:ext uri="{FF2B5EF4-FFF2-40B4-BE49-F238E27FC236}">
                <a16:creationId xmlns:a16="http://schemas.microsoft.com/office/drawing/2014/main" id="{51DE116F-C75C-44B1-B6E7-E8E1DBE598F2}"/>
              </a:ext>
            </a:extLst>
          </p:cNvPr>
          <p:cNvGrpSpPr/>
          <p:nvPr/>
        </p:nvGrpSpPr>
        <p:grpSpPr>
          <a:xfrm>
            <a:off x="6311912" y="1404811"/>
            <a:ext cx="4078736" cy="753845"/>
            <a:chOff x="3909142" y="1428499"/>
            <a:chExt cx="6906738" cy="1332518"/>
          </a:xfrm>
        </p:grpSpPr>
        <p:grpSp>
          <p:nvGrpSpPr>
            <p:cNvPr id="2" name="Group 1"/>
            <p:cNvGrpSpPr>
              <a:grpSpLocks noChangeAspect="1"/>
            </p:cNvGrpSpPr>
            <p:nvPr/>
          </p:nvGrpSpPr>
          <p:grpSpPr>
            <a:xfrm>
              <a:off x="6135549" y="1428499"/>
              <a:ext cx="4680331" cy="1332518"/>
              <a:chOff x="742467" y="3021277"/>
              <a:chExt cx="5184331" cy="1476004"/>
            </a:xfrm>
            <a:solidFill>
              <a:schemeClr val="accent5">
                <a:lumMod val="20000"/>
                <a:lumOff val="80000"/>
              </a:schemeClr>
            </a:solidFill>
            <a:effectLst/>
          </p:grpSpPr>
          <p:sp>
            <p:nvSpPr>
              <p:cNvPr id="22" name="Cube 21"/>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ube 22"/>
              <p:cNvSpPr>
                <a:spLocks noChangeAspect="1"/>
              </p:cNvSpPr>
              <p:nvPr/>
            </p:nvSpPr>
            <p:spPr>
              <a:xfrm rot="16200000">
                <a:off x="3214688" y="3021280"/>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be 20"/>
              <p:cNvSpPr>
                <a:spLocks noChangeAspect="1"/>
              </p:cNvSpPr>
              <p:nvPr/>
            </p:nvSpPr>
            <p:spPr>
              <a:xfrm rot="16200000">
                <a:off x="1978579" y="3021280"/>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ube 19"/>
              <p:cNvSpPr>
                <a:spLocks noChangeAspect="1"/>
              </p:cNvSpPr>
              <p:nvPr/>
            </p:nvSpPr>
            <p:spPr>
              <a:xfrm rot="16200000">
                <a:off x="742467" y="3021277"/>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6DC458D5-9D2A-404A-9BDB-ED475AA690E1}"/>
                </a:ext>
              </a:extLst>
            </p:cNvPr>
            <p:cNvGrpSpPr>
              <a:grpSpLocks noChangeAspect="1"/>
            </p:cNvGrpSpPr>
            <p:nvPr/>
          </p:nvGrpSpPr>
          <p:grpSpPr>
            <a:xfrm>
              <a:off x="3909142" y="1428501"/>
              <a:ext cx="2448450" cy="1332515"/>
              <a:chOff x="3214688" y="3021280"/>
              <a:chExt cx="2712110" cy="1476001"/>
            </a:xfrm>
            <a:solidFill>
              <a:schemeClr val="accent5">
                <a:lumMod val="20000"/>
                <a:lumOff val="80000"/>
              </a:schemeClr>
            </a:solidFill>
            <a:effectLst/>
          </p:grpSpPr>
          <p:sp>
            <p:nvSpPr>
              <p:cNvPr id="33" name="Cube 32">
                <a:extLst>
                  <a:ext uri="{FF2B5EF4-FFF2-40B4-BE49-F238E27FC236}">
                    <a16:creationId xmlns:a16="http://schemas.microsoft.com/office/drawing/2014/main" id="{89FD12D0-1ED6-4197-8A0B-4CB9B545CC7E}"/>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Cube 33">
                <a:extLst>
                  <a:ext uri="{FF2B5EF4-FFF2-40B4-BE49-F238E27FC236}">
                    <a16:creationId xmlns:a16="http://schemas.microsoft.com/office/drawing/2014/main" id="{22AF06E1-B8E9-4F31-A99B-11B313B77692}"/>
                  </a:ext>
                </a:extLst>
              </p:cNvPr>
              <p:cNvSpPr>
                <a:spLocks noChangeAspect="1"/>
              </p:cNvSpPr>
              <p:nvPr/>
            </p:nvSpPr>
            <p:spPr>
              <a:xfrm rot="16200000">
                <a:off x="3214688" y="3021280"/>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1" name="TextBox 10">
            <a:extLst>
              <a:ext uri="{FF2B5EF4-FFF2-40B4-BE49-F238E27FC236}">
                <a16:creationId xmlns:a16="http://schemas.microsoft.com/office/drawing/2014/main" id="{92B977E0-1E79-4D70-AE9B-F5ACB10F60B4}"/>
              </a:ext>
            </a:extLst>
          </p:cNvPr>
          <p:cNvSpPr txBox="1"/>
          <p:nvPr/>
        </p:nvSpPr>
        <p:spPr>
          <a:xfrm>
            <a:off x="6216102" y="4537540"/>
            <a:ext cx="5037605" cy="119181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What are possible lengths for the three walls?</a:t>
            </a:r>
            <a:endParaRPr lang="en-GB" sz="3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46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Placing the cards</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grpSp>
        <p:nvGrpSpPr>
          <p:cNvPr id="19" name="Group 18">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0"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1" name="TextBox 20">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0" name="TextBox 9">
            <a:extLst>
              <a:ext uri="{FF2B5EF4-FFF2-40B4-BE49-F238E27FC236}">
                <a16:creationId xmlns:a16="http://schemas.microsoft.com/office/drawing/2014/main" id="{B0AB6807-1007-2C40-ACD3-85A647021B46}"/>
              </a:ext>
            </a:extLst>
          </p:cNvPr>
          <p:cNvSpPr txBox="1"/>
          <p:nvPr/>
        </p:nvSpPr>
        <p:spPr>
          <a:xfrm>
            <a:off x="978526" y="1377174"/>
            <a:ext cx="4586398" cy="3690754"/>
          </a:xfrm>
          <a:prstGeom prst="rect">
            <a:avLst/>
          </a:prstGeom>
          <a:noFill/>
        </p:spPr>
        <p:txBody>
          <a:bodyPr wrap="square" rtlCol="0">
            <a:spAutoFit/>
          </a:bodyPr>
          <a:lstStyle/>
          <a:p>
            <a:pPr marL="457200" indent="-457200">
              <a:spcBef>
                <a:spcPts val="600"/>
              </a:spcBef>
              <a:spcAft>
                <a:spcPts val="1200"/>
              </a:spcAft>
              <a:buFont typeface="Arial"/>
              <a:buChar char="•"/>
            </a:pPr>
            <a:r>
              <a:rPr lang="en-US" sz="2800" dirty="0">
                <a:latin typeface="Arial" panose="020B0604020202020204" pitchFamily="34" charset="0"/>
                <a:cs typeface="Arial" panose="020B0604020202020204" pitchFamily="34" charset="0"/>
              </a:rPr>
              <a:t>Place the cards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C1 to C4 in the table.</a:t>
            </a:r>
          </a:p>
          <a:p>
            <a:pPr marL="457200" indent="-457200">
              <a:spcBef>
                <a:spcPts val="600"/>
              </a:spcBef>
              <a:spcAft>
                <a:spcPts val="1200"/>
              </a:spcAft>
              <a:buFont typeface="Arial"/>
              <a:buChar char="•"/>
            </a:pPr>
            <a:r>
              <a:rPr lang="en-US" sz="2800" dirty="0">
                <a:latin typeface="Arial" panose="020B0604020202020204" pitchFamily="34" charset="0"/>
                <a:cs typeface="Arial" panose="020B0604020202020204" pitchFamily="34" charset="0"/>
              </a:rPr>
              <a:t>Draw bar models to represent the maths.</a:t>
            </a:r>
          </a:p>
          <a:p>
            <a:pPr marL="457200" indent="-457200">
              <a:spcBef>
                <a:spcPts val="600"/>
              </a:spcBef>
              <a:spcAft>
                <a:spcPts val="1200"/>
              </a:spcAft>
              <a:buFont typeface="Arial"/>
              <a:buChar char="•"/>
            </a:pPr>
            <a:r>
              <a:rPr lang="en-US" sz="2800" dirty="0">
                <a:latin typeface="Arial" panose="020B0604020202020204" pitchFamily="34" charset="0"/>
                <a:cs typeface="Arial" panose="020B0604020202020204" pitchFamily="34" charset="0"/>
              </a:rPr>
              <a:t>Find the value of the unknowns.</a:t>
            </a:r>
          </a:p>
          <a:p>
            <a:pPr>
              <a:lnSpc>
                <a:spcPts val="3100"/>
              </a:lnSpc>
              <a:spcAft>
                <a:spcPts val="600"/>
              </a:spcAft>
            </a:pPr>
            <a:endParaRPr lang="en-GB" sz="2800" dirty="0">
              <a:latin typeface="Arial" panose="020B0604020202020204" pitchFamily="34" charset="0"/>
              <a:cs typeface="Arial" panose="020B0604020202020204" pitchFamily="34" charset="0"/>
            </a:endParaRPr>
          </a:p>
        </p:txBody>
      </p:sp>
      <p:pic>
        <p:nvPicPr>
          <p:cNvPr id="13" name="Picture 12" descr="CfE_L4_Solving_problems_handout.pdf"/>
          <p:cNvPicPr>
            <a:picLocks noChangeAspect="1"/>
          </p:cNvPicPr>
          <p:nvPr/>
        </p:nvPicPr>
        <p:blipFill rotWithShape="1">
          <a:blip r:embed="rId5" cstate="email">
            <a:extLst>
              <a:ext uri="{28A0092B-C50C-407E-A947-70E740481C1C}">
                <a14:useLocalDpi xmlns:a14="http://schemas.microsoft.com/office/drawing/2010/main"/>
              </a:ext>
            </a:extLst>
          </a:blip>
          <a:srcRect b="7315"/>
          <a:stretch/>
        </p:blipFill>
        <p:spPr>
          <a:xfrm>
            <a:off x="4808558" y="1129212"/>
            <a:ext cx="3787705" cy="4968000"/>
          </a:xfrm>
          <a:prstGeom prst="rect">
            <a:avLst/>
          </a:prstGeom>
          <a:solidFill>
            <a:schemeClr val="bg1"/>
          </a:solidFill>
          <a:effectLst>
            <a:outerShdw blurRad="50800" dist="38100" dir="2700000" algn="tl" rotWithShape="0">
              <a:srgbClr val="000000">
                <a:alpha val="43000"/>
              </a:srgbClr>
            </a:outerShdw>
          </a:effectLst>
        </p:spPr>
      </p:pic>
      <p:pic>
        <p:nvPicPr>
          <p:cNvPr id="15" name="Picture 14" descr="CfE_L4_Cards.pdf"/>
          <p:cNvPicPr>
            <a:picLocks noChangeAspect="1"/>
          </p:cNvPicPr>
          <p:nvPr/>
        </p:nvPicPr>
        <p:blipFill rotWithShape="1">
          <a:blip r:embed="rId6" cstate="email">
            <a:extLst>
              <a:ext uri="{28A0092B-C50C-407E-A947-70E740481C1C}">
                <a14:useLocalDpi xmlns:a14="http://schemas.microsoft.com/office/drawing/2010/main"/>
              </a:ext>
            </a:extLst>
          </a:blip>
          <a:srcRect l="10541" t="12380" r="22911" b="48504"/>
          <a:stretch/>
        </p:blipFill>
        <p:spPr>
          <a:xfrm rot="900982">
            <a:off x="8308336" y="1726562"/>
            <a:ext cx="3225038" cy="2682556"/>
          </a:xfrm>
          <a:prstGeom prst="rect">
            <a:avLst/>
          </a:prstGeom>
          <a:solidFill>
            <a:schemeClr val="bg1"/>
          </a:solidFill>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0683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8768081"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Completing row A</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aphicFrame>
        <p:nvGraphicFramePr>
          <p:cNvPr id="9" name="Table 10">
            <a:extLst>
              <a:ext uri="{FF2B5EF4-FFF2-40B4-BE49-F238E27FC236}">
                <a16:creationId xmlns:a16="http://schemas.microsoft.com/office/drawing/2014/main" id="{E5E5364F-D68C-4BB0-A49F-EB9E12F6F14F}"/>
              </a:ext>
            </a:extLst>
          </p:cNvPr>
          <p:cNvGraphicFramePr>
            <a:graphicFrameLocks noGrp="1"/>
          </p:cNvGraphicFramePr>
          <p:nvPr>
            <p:extLst>
              <p:ext uri="{D42A27DB-BD31-4B8C-83A1-F6EECF244321}">
                <p14:modId xmlns:p14="http://schemas.microsoft.com/office/powerpoint/2010/main" val="1699447301"/>
              </p:ext>
            </p:extLst>
          </p:nvPr>
        </p:nvGraphicFramePr>
        <p:xfrm>
          <a:off x="870003" y="1262448"/>
          <a:ext cx="10737979" cy="3383280"/>
        </p:xfrm>
        <a:graphic>
          <a:graphicData uri="http://schemas.openxmlformats.org/drawingml/2006/table">
            <a:tbl>
              <a:tblPr firstRow="1" bandRow="1">
                <a:tableStyleId>{5C22544A-7EE6-4342-B048-85BDC9FD1C3A}</a:tableStyleId>
              </a:tblPr>
              <a:tblGrid>
                <a:gridCol w="653266">
                  <a:extLst>
                    <a:ext uri="{9D8B030D-6E8A-4147-A177-3AD203B41FA5}">
                      <a16:colId xmlns:a16="http://schemas.microsoft.com/office/drawing/2014/main" val="961155822"/>
                    </a:ext>
                  </a:extLst>
                </a:gridCol>
                <a:gridCol w="3361571">
                  <a:extLst>
                    <a:ext uri="{9D8B030D-6E8A-4147-A177-3AD203B41FA5}">
                      <a16:colId xmlns:a16="http://schemas.microsoft.com/office/drawing/2014/main" val="2498406805"/>
                    </a:ext>
                  </a:extLst>
                </a:gridCol>
                <a:gridCol w="3361571">
                  <a:extLst>
                    <a:ext uri="{9D8B030D-6E8A-4147-A177-3AD203B41FA5}">
                      <a16:colId xmlns:a16="http://schemas.microsoft.com/office/drawing/2014/main" val="613428239"/>
                    </a:ext>
                  </a:extLst>
                </a:gridCol>
                <a:gridCol w="3361571">
                  <a:extLst>
                    <a:ext uri="{9D8B030D-6E8A-4147-A177-3AD203B41FA5}">
                      <a16:colId xmlns:a16="http://schemas.microsoft.com/office/drawing/2014/main" val="807435732"/>
                    </a:ext>
                  </a:extLst>
                </a:gridCol>
              </a:tblGrid>
              <a:tr h="454385">
                <a:tc>
                  <a:txBody>
                    <a:bodyPr/>
                    <a:lstStyle/>
                    <a:p>
                      <a:pPr algn="ctr"/>
                      <a:r>
                        <a:rPr lang="en-GB" sz="2400" dirty="0">
                          <a:solidFill>
                            <a:schemeClr val="tx1"/>
                          </a:solidFill>
                          <a:latin typeface="Arial" panose="020B0604020202020204" pitchFamily="34" charset="0"/>
                          <a:cs typeface="Arial" panose="020B0604020202020204" pitchFamily="34" charset="0"/>
                        </a:rPr>
                        <a:t>A</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Word problem</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Geometry problem</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Bar model</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extLst>
                  <a:ext uri="{0D108BD9-81ED-4DB2-BD59-A6C34878D82A}">
                    <a16:rowId xmlns:a16="http://schemas.microsoft.com/office/drawing/2014/main" val="1553863330"/>
                  </a:ext>
                </a:extLst>
              </a:tr>
              <a:tr h="0">
                <a:tc>
                  <a:txBody>
                    <a:bodyPr/>
                    <a:lstStyle/>
                    <a:p>
                      <a:pPr algn="ctr"/>
                      <a:endParaRPr lang="en-GB" sz="2400">
                        <a:solidFill>
                          <a:schemeClr val="tx1"/>
                        </a:solidFill>
                        <a:latin typeface="Arial" panose="020B0604020202020204" pitchFamily="34" charset="0"/>
                        <a:cs typeface="Arial" panose="020B0604020202020204" pitchFamily="34" charset="0"/>
                      </a:endParaRP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r>
                        <a:rPr lang="en-US" sz="2000" kern="1200" dirty="0">
                          <a:solidFill>
                            <a:srgbClr val="BE0064"/>
                          </a:solidFill>
                          <a:effectLst/>
                          <a:latin typeface="Arial" panose="020B0604020202020204" pitchFamily="34" charset="0"/>
                          <a:ea typeface="+mn-ea"/>
                          <a:cs typeface="Arial" panose="020B0604020202020204" pitchFamily="34" charset="0"/>
                        </a:rPr>
                        <a:t>C4</a:t>
                      </a:r>
                      <a:endParaRPr lang="en-GB" sz="2000" kern="1200" dirty="0">
                        <a:solidFill>
                          <a:srgbClr val="BE0064"/>
                        </a:solidFill>
                        <a:effectLst/>
                        <a:latin typeface="Arial" panose="020B0604020202020204" pitchFamily="34" charset="0"/>
                        <a:ea typeface="+mn-ea"/>
                        <a:cs typeface="Arial" panose="020B0604020202020204" pitchFamily="34" charset="0"/>
                      </a:endParaRPr>
                    </a:p>
                    <a:p>
                      <a:r>
                        <a:rPr lang="en-US" sz="1800" kern="1200" dirty="0">
                          <a:solidFill>
                            <a:srgbClr val="BE0064"/>
                          </a:solidFill>
                          <a:effectLst/>
                          <a:latin typeface="Arial" panose="020B0604020202020204" pitchFamily="34" charset="0"/>
                          <a:ea typeface="+mn-ea"/>
                          <a:cs typeface="Arial" panose="020B0604020202020204" pitchFamily="34" charset="0"/>
                        </a:rPr>
                        <a:t>Ingrid is twice as old as Jay. </a:t>
                      </a:r>
                      <a:endParaRPr lang="en-GB" sz="1800" kern="1200" dirty="0">
                        <a:solidFill>
                          <a:srgbClr val="BE0064"/>
                        </a:solidFill>
                        <a:effectLst/>
                        <a:latin typeface="Arial" panose="020B0604020202020204" pitchFamily="34" charset="0"/>
                        <a:ea typeface="+mn-ea"/>
                        <a:cs typeface="Arial" panose="020B0604020202020204" pitchFamily="34" charset="0"/>
                      </a:endParaRPr>
                    </a:p>
                    <a:p>
                      <a:r>
                        <a:rPr lang="en-US" sz="1800" kern="1200" dirty="0">
                          <a:solidFill>
                            <a:srgbClr val="BE0064"/>
                          </a:solidFill>
                          <a:effectLst/>
                          <a:latin typeface="Arial" panose="020B0604020202020204" pitchFamily="34" charset="0"/>
                          <a:ea typeface="+mn-ea"/>
                          <a:cs typeface="Arial" panose="020B0604020202020204" pitchFamily="34" charset="0"/>
                        </a:rPr>
                        <a:t>Hugh is 3 times as old as Jay.</a:t>
                      </a:r>
                      <a:endParaRPr lang="en-GB" sz="1800" kern="1200" dirty="0">
                        <a:solidFill>
                          <a:srgbClr val="BE0064"/>
                        </a:solidFill>
                        <a:effectLst/>
                        <a:latin typeface="Arial" panose="020B0604020202020204" pitchFamily="34" charset="0"/>
                        <a:ea typeface="+mn-ea"/>
                        <a:cs typeface="Arial" panose="020B0604020202020204" pitchFamily="34" charset="0"/>
                      </a:endParaRPr>
                    </a:p>
                    <a:p>
                      <a:r>
                        <a:rPr lang="en-US" sz="1800" kern="1200" dirty="0">
                          <a:solidFill>
                            <a:srgbClr val="BE0064"/>
                          </a:solidFill>
                          <a:effectLst/>
                          <a:latin typeface="Arial" panose="020B0604020202020204" pitchFamily="34" charset="0"/>
                          <a:ea typeface="+mn-ea"/>
                          <a:cs typeface="Arial" panose="020B0604020202020204" pitchFamily="34" charset="0"/>
                        </a:rPr>
                        <a:t>The sum of Hugh’s, Ingrid’s and Jay’s ages is 180.</a:t>
                      </a:r>
                      <a:endParaRPr lang="en-GB" sz="1800" kern="1200" dirty="0">
                        <a:solidFill>
                          <a:srgbClr val="BE0064"/>
                        </a:solidFill>
                        <a:effectLst/>
                        <a:latin typeface="Arial" panose="020B0604020202020204" pitchFamily="34" charset="0"/>
                        <a:ea typeface="+mn-ea"/>
                        <a:cs typeface="Arial" panose="020B0604020202020204" pitchFamily="34" charset="0"/>
                      </a:endParaRPr>
                    </a:p>
                    <a:p>
                      <a:r>
                        <a:rPr lang="en-US" sz="1800" kern="1200" dirty="0">
                          <a:solidFill>
                            <a:srgbClr val="BE0064"/>
                          </a:solidFill>
                          <a:effectLst/>
                          <a:latin typeface="Arial" panose="020B0604020202020204" pitchFamily="34" charset="0"/>
                          <a:ea typeface="+mn-ea"/>
                          <a:cs typeface="Arial" panose="020B0604020202020204" pitchFamily="34" charset="0"/>
                        </a:rPr>
                        <a:t>How old is Jay?</a:t>
                      </a:r>
                    </a:p>
                    <a:p>
                      <a:pPr algn="r"/>
                      <a:endParaRPr lang="en-GB" sz="1800" kern="1200" dirty="0">
                        <a:solidFill>
                          <a:schemeClr val="dk1"/>
                        </a:solidFill>
                        <a:effectLst/>
                        <a:latin typeface="Arial" panose="020B0604020202020204" pitchFamily="34" charset="0"/>
                        <a:ea typeface="+mn-ea"/>
                        <a:cs typeface="Arial" panose="020B0604020202020204" pitchFamily="34" charset="0"/>
                      </a:endParaRPr>
                    </a:p>
                    <a:p>
                      <a:pPr algn="r"/>
                      <a:r>
                        <a:rPr lang="en-US" sz="1800" kern="1200" dirty="0">
                          <a:solidFill>
                            <a:srgbClr val="BE0064"/>
                          </a:solidFill>
                          <a:effectLst/>
                          <a:latin typeface="Arial" panose="020B0604020202020204" pitchFamily="34" charset="0"/>
                          <a:ea typeface="+mn-ea"/>
                          <a:cs typeface="Arial" panose="020B0604020202020204" pitchFamily="34" charset="0"/>
                        </a:rPr>
                        <a:t>Jay is </a:t>
                      </a:r>
                      <a:r>
                        <a:rPr lang="en-US" sz="1800" b="1" kern="1200" dirty="0">
                          <a:solidFill>
                            <a:srgbClr val="BE0064"/>
                          </a:solidFill>
                          <a:effectLst/>
                          <a:latin typeface="Arial" panose="020B0604020202020204" pitchFamily="34" charset="0"/>
                          <a:ea typeface="+mn-ea"/>
                          <a:cs typeface="Arial" panose="020B0604020202020204" pitchFamily="34" charset="0"/>
                        </a:rPr>
                        <a:t>30</a:t>
                      </a:r>
                      <a:r>
                        <a:rPr lang="en-US" sz="1800" kern="1200" dirty="0">
                          <a:solidFill>
                            <a:srgbClr val="BE0064"/>
                          </a:solidFill>
                          <a:effectLst/>
                          <a:latin typeface="Arial" panose="020B0604020202020204" pitchFamily="34" charset="0"/>
                          <a:ea typeface="+mn-ea"/>
                          <a:cs typeface="Arial" panose="020B0604020202020204" pitchFamily="34" charset="0"/>
                        </a:rPr>
                        <a:t> years old.</a:t>
                      </a:r>
                      <a:endParaRPr lang="en-GB" sz="1800" dirty="0">
                        <a:solidFill>
                          <a:srgbClr val="BE0064"/>
                        </a:solidFill>
                        <a:latin typeface="Arial" panose="020B0604020202020204" pitchFamily="34" charset="0"/>
                        <a:cs typeface="Arial" panose="020B0604020202020204" pitchFamily="34" charset="0"/>
                      </a:endParaRP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1800" i="1" kern="1200" dirty="0">
                          <a:solidFill>
                            <a:srgbClr val="BE0064"/>
                          </a:solidFill>
                          <a:effectLst/>
                          <a:latin typeface="Times New Roman" panose="02020603050405020304" pitchFamily="18" charset="0"/>
                          <a:ea typeface="+mn-ea"/>
                          <a:cs typeface="Times New Roman" panose="02020603050405020304" pitchFamily="18" charset="0"/>
                        </a:rPr>
                        <a:t>y</a:t>
                      </a:r>
                      <a:r>
                        <a:rPr lang="en-GB" sz="1800" kern="1200" dirty="0">
                          <a:solidFill>
                            <a:srgbClr val="BE0064"/>
                          </a:solidFill>
                          <a:effectLst/>
                          <a:latin typeface="+mn-lt"/>
                          <a:ea typeface="+mn-ea"/>
                          <a:cs typeface="+mn-cs"/>
                        </a:rPr>
                        <a:t> </a:t>
                      </a:r>
                      <a:r>
                        <a:rPr lang="en-GB" sz="1800" kern="1200" dirty="0">
                          <a:solidFill>
                            <a:srgbClr val="BE0064"/>
                          </a:solidFill>
                          <a:effectLst/>
                          <a:latin typeface="Arial" panose="020B0604020202020204" pitchFamily="34" charset="0"/>
                          <a:ea typeface="+mn-ea"/>
                          <a:cs typeface="Arial" panose="020B0604020202020204" pitchFamily="34" charset="0"/>
                        </a:rPr>
                        <a:t>= 30</a:t>
                      </a:r>
                    </a:p>
                    <a:p>
                      <a:pPr algn="ctr"/>
                      <a:endParaRPr lang="en-GB" sz="2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endParaRPr lang="en-GB" sz="2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extLst>
                  <a:ext uri="{0D108BD9-81ED-4DB2-BD59-A6C34878D82A}">
                    <a16:rowId xmlns:a16="http://schemas.microsoft.com/office/drawing/2014/main" val="1742360577"/>
                  </a:ext>
                </a:extLst>
              </a:tr>
            </a:tbl>
          </a:graphicData>
        </a:graphic>
      </p:graphicFrame>
      <p:pic>
        <p:nvPicPr>
          <p:cNvPr id="79" name="Picture 78" descr="Diagram of a triangle with angles y, 2y and 3y.">
            <a:extLst>
              <a:ext uri="{FF2B5EF4-FFF2-40B4-BE49-F238E27FC236}">
                <a16:creationId xmlns:a16="http://schemas.microsoft.com/office/drawing/2014/main" id="{98225FB6-2C4D-4CA2-B27E-5A5B0B860269}"/>
              </a:ext>
            </a:extLst>
          </p:cNvPr>
          <p:cNvPicPr/>
          <p:nvPr/>
        </p:nvPicPr>
        <p:blipFill>
          <a:blip r:embed="rId3" cstate="email">
            <a:extLst>
              <a:ext uri="{28A0092B-C50C-407E-A947-70E740481C1C}">
                <a14:useLocalDpi xmlns:a14="http://schemas.microsoft.com/office/drawing/2010/main"/>
              </a:ext>
            </a:extLst>
          </a:blip>
          <a:srcRect/>
          <a:stretch/>
        </p:blipFill>
        <p:spPr bwMode="auto">
          <a:xfrm>
            <a:off x="5624284" y="2093967"/>
            <a:ext cx="2147762" cy="937421"/>
          </a:xfrm>
          <a:prstGeom prst="rect">
            <a:avLst/>
          </a:prstGeom>
          <a:noFill/>
          <a:ln>
            <a:noFill/>
          </a:ln>
        </p:spPr>
      </p:pic>
      <p:pic>
        <p:nvPicPr>
          <p:cNvPr id="18" name="Picture 17" descr="Bar model 1: dividing 180 into six parts for Jay, Ingrid and Hugh.&#10;Bar model 2: dividing 180 into 6 parts for y, 2y and 3y.">
            <a:extLst>
              <a:ext uri="{FF2B5EF4-FFF2-40B4-BE49-F238E27FC236}">
                <a16:creationId xmlns:a16="http://schemas.microsoft.com/office/drawing/2014/main" id="{75AB393E-B781-4DB1-A493-6DF133B5F477}"/>
              </a:ext>
            </a:extLst>
          </p:cNvPr>
          <p:cNvPicPr>
            <a:picLocks noChangeAspect="1"/>
          </p:cNvPicPr>
          <p:nvPr/>
        </p:nvPicPr>
        <p:blipFill>
          <a:blip r:embed="rId4"/>
          <a:stretch>
            <a:fillRect/>
          </a:stretch>
        </p:blipFill>
        <p:spPr>
          <a:xfrm>
            <a:off x="8717032" y="1989026"/>
            <a:ext cx="2455506" cy="2477931"/>
          </a:xfrm>
          <a:prstGeom prst="rect">
            <a:avLst/>
          </a:prstGeom>
        </p:spPr>
      </p:pic>
      <p:sp>
        <p:nvSpPr>
          <p:cNvPr id="14" name="Rectangle 13">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6765487" y="3758304"/>
            <a:ext cx="1403997" cy="552985"/>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B1B756B-6B48-4F88-AE35-25C1DF0CD7E7}"/>
              </a:ext>
              <a:ext uri="{C183D7F6-B498-43B3-948B-1728B52AA6E4}">
                <adec:decorative xmlns:adec="http://schemas.microsoft.com/office/drawing/2017/decorative" val="1"/>
              </a:ext>
            </a:extLst>
          </p:cNvPr>
          <p:cNvSpPr/>
          <p:nvPr/>
        </p:nvSpPr>
        <p:spPr>
          <a:xfrm>
            <a:off x="1620519" y="1879187"/>
            <a:ext cx="3168000" cy="1923564"/>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825EBA0-55C9-4520-BE64-E5238B12FE0E}"/>
              </a:ext>
              <a:ext uri="{C183D7F6-B498-43B3-948B-1728B52AA6E4}">
                <adec:decorative xmlns:adec="http://schemas.microsoft.com/office/drawing/2017/decorative" val="1"/>
              </a:ext>
            </a:extLst>
          </p:cNvPr>
          <p:cNvSpPr/>
          <p:nvPr/>
        </p:nvSpPr>
        <p:spPr>
          <a:xfrm>
            <a:off x="1620994" y="3935987"/>
            <a:ext cx="3168000" cy="366621"/>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4B555AA-7DAF-484A-AC4C-6009785E4D04}"/>
              </a:ext>
              <a:ext uri="{C183D7F6-B498-43B3-948B-1728B52AA6E4}">
                <adec:decorative xmlns:adec="http://schemas.microsoft.com/office/drawing/2017/decorative" val="1"/>
              </a:ext>
            </a:extLst>
          </p:cNvPr>
          <p:cNvSpPr/>
          <p:nvPr/>
        </p:nvSpPr>
        <p:spPr>
          <a:xfrm>
            <a:off x="8360785" y="1764490"/>
            <a:ext cx="3168000" cy="2736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4783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1"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8768081"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Completing row B</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aphicFrame>
        <p:nvGraphicFramePr>
          <p:cNvPr id="9" name="Table 10">
            <a:extLst>
              <a:ext uri="{FF2B5EF4-FFF2-40B4-BE49-F238E27FC236}">
                <a16:creationId xmlns:a16="http://schemas.microsoft.com/office/drawing/2014/main" id="{E5E5364F-D68C-4BB0-A49F-EB9E12F6F14F}"/>
              </a:ext>
            </a:extLst>
          </p:cNvPr>
          <p:cNvGraphicFramePr>
            <a:graphicFrameLocks noGrp="1"/>
          </p:cNvGraphicFramePr>
          <p:nvPr>
            <p:extLst>
              <p:ext uri="{D42A27DB-BD31-4B8C-83A1-F6EECF244321}">
                <p14:modId xmlns:p14="http://schemas.microsoft.com/office/powerpoint/2010/main" val="2610369086"/>
              </p:ext>
            </p:extLst>
          </p:nvPr>
        </p:nvGraphicFramePr>
        <p:xfrm>
          <a:off x="870003" y="1262448"/>
          <a:ext cx="10737979" cy="3550920"/>
        </p:xfrm>
        <a:graphic>
          <a:graphicData uri="http://schemas.openxmlformats.org/drawingml/2006/table">
            <a:tbl>
              <a:tblPr firstRow="1" bandRow="1">
                <a:tableStyleId>{5C22544A-7EE6-4342-B048-85BDC9FD1C3A}</a:tableStyleId>
              </a:tblPr>
              <a:tblGrid>
                <a:gridCol w="653266">
                  <a:extLst>
                    <a:ext uri="{9D8B030D-6E8A-4147-A177-3AD203B41FA5}">
                      <a16:colId xmlns:a16="http://schemas.microsoft.com/office/drawing/2014/main" val="961155822"/>
                    </a:ext>
                  </a:extLst>
                </a:gridCol>
                <a:gridCol w="3486881">
                  <a:extLst>
                    <a:ext uri="{9D8B030D-6E8A-4147-A177-3AD203B41FA5}">
                      <a16:colId xmlns:a16="http://schemas.microsoft.com/office/drawing/2014/main" val="2498406805"/>
                    </a:ext>
                  </a:extLst>
                </a:gridCol>
                <a:gridCol w="3236261">
                  <a:extLst>
                    <a:ext uri="{9D8B030D-6E8A-4147-A177-3AD203B41FA5}">
                      <a16:colId xmlns:a16="http://schemas.microsoft.com/office/drawing/2014/main" val="613428239"/>
                    </a:ext>
                  </a:extLst>
                </a:gridCol>
                <a:gridCol w="3361571">
                  <a:extLst>
                    <a:ext uri="{9D8B030D-6E8A-4147-A177-3AD203B41FA5}">
                      <a16:colId xmlns:a16="http://schemas.microsoft.com/office/drawing/2014/main" val="807435732"/>
                    </a:ext>
                  </a:extLst>
                </a:gridCol>
              </a:tblGrid>
              <a:tr h="454385">
                <a:tc>
                  <a:txBody>
                    <a:bodyPr/>
                    <a:lstStyle/>
                    <a:p>
                      <a:pPr algn="ctr"/>
                      <a:r>
                        <a:rPr lang="en-GB" sz="2400" dirty="0">
                          <a:solidFill>
                            <a:schemeClr val="tx1"/>
                          </a:solidFill>
                          <a:latin typeface="Arial" panose="020B0604020202020204" pitchFamily="34" charset="0"/>
                          <a:cs typeface="Arial" panose="020B0604020202020204" pitchFamily="34" charset="0"/>
                        </a:rPr>
                        <a:t>B</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Word problem</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Geometry problem</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Bar model</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extLst>
                  <a:ext uri="{0D108BD9-81ED-4DB2-BD59-A6C34878D82A}">
                    <a16:rowId xmlns:a16="http://schemas.microsoft.com/office/drawing/2014/main" val="1553863330"/>
                  </a:ext>
                </a:extLst>
              </a:tr>
              <a:tr h="0">
                <a:tc>
                  <a:txBody>
                    <a:bodyPr/>
                    <a:lstStyle/>
                    <a:p>
                      <a:pPr algn="ctr"/>
                      <a:endParaRPr lang="en-GB" sz="2400">
                        <a:solidFill>
                          <a:schemeClr val="tx1"/>
                        </a:solidFill>
                        <a:latin typeface="Arial" panose="020B0604020202020204" pitchFamily="34" charset="0"/>
                        <a:cs typeface="Arial" panose="020B0604020202020204" pitchFamily="34" charset="0"/>
                      </a:endParaRP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spcAft>
                          <a:spcPts val="600"/>
                        </a:spcAft>
                      </a:pPr>
                      <a:r>
                        <a:rPr lang="en-US" sz="1800" dirty="0">
                          <a:solidFill>
                            <a:srgbClr val="BE0064"/>
                          </a:solidFill>
                          <a:effectLst/>
                          <a:latin typeface="Arial" panose="020B0604020202020204" pitchFamily="34" charset="0"/>
                          <a:ea typeface="Calibri" panose="020F0502020204030204" pitchFamily="34" charset="0"/>
                          <a:cs typeface="Arial" panose="020B0604020202020204" pitchFamily="34" charset="0"/>
                        </a:rPr>
                        <a:t>C3</a:t>
                      </a:r>
                      <a:endParaRPr lang="en-GB" sz="1800" dirty="0">
                        <a:solidFill>
                          <a:srgbClr val="BE0064"/>
                        </a:solidFill>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US" sz="1800" dirty="0">
                          <a:solidFill>
                            <a:srgbClr val="BE0064"/>
                          </a:solidFill>
                          <a:effectLst/>
                          <a:latin typeface="Arial" panose="020B0604020202020204" pitchFamily="34" charset="0"/>
                          <a:ea typeface="Calibri" panose="020F0502020204030204" pitchFamily="34" charset="0"/>
                          <a:cs typeface="Arial" panose="020B0604020202020204" pitchFamily="34" charset="0"/>
                        </a:rPr>
                        <a:t>A ruler costs twice as much as    a pencil.</a:t>
                      </a:r>
                      <a:endParaRPr lang="en-GB" sz="1800" dirty="0">
                        <a:solidFill>
                          <a:srgbClr val="BE0064"/>
                        </a:solidFill>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US" sz="1800" dirty="0">
                          <a:solidFill>
                            <a:srgbClr val="BE0064"/>
                          </a:solidFill>
                          <a:effectLst/>
                          <a:latin typeface="Arial" panose="020B0604020202020204" pitchFamily="34" charset="0"/>
                          <a:ea typeface="Calibri" panose="020F0502020204030204" pitchFamily="34" charset="0"/>
                          <a:cs typeface="Arial" panose="020B0604020202020204" pitchFamily="34" charset="0"/>
                        </a:rPr>
                        <a:t>A pen costs 5p more than a ruler.</a:t>
                      </a:r>
                      <a:endParaRPr lang="en-GB" sz="1800" dirty="0">
                        <a:solidFill>
                          <a:srgbClr val="BE0064"/>
                        </a:solidFill>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US" sz="1800" dirty="0">
                          <a:solidFill>
                            <a:srgbClr val="BE0064"/>
                          </a:solidFill>
                          <a:effectLst/>
                          <a:latin typeface="Arial" panose="020B0604020202020204" pitchFamily="34" charset="0"/>
                          <a:ea typeface="Calibri" panose="020F0502020204030204" pitchFamily="34" charset="0"/>
                          <a:cs typeface="Arial" panose="020B0604020202020204" pitchFamily="34" charset="0"/>
                        </a:rPr>
                        <a:t>The total cost of a ruler, pen and pencil is £1.80.</a:t>
                      </a:r>
                      <a:endParaRPr lang="en-GB" sz="1800" dirty="0">
                        <a:solidFill>
                          <a:srgbClr val="BE0064"/>
                        </a:solidFill>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US" sz="1800" dirty="0">
                          <a:solidFill>
                            <a:srgbClr val="BE0064"/>
                          </a:solidFill>
                          <a:effectLst/>
                          <a:latin typeface="Arial" panose="020B0604020202020204" pitchFamily="34" charset="0"/>
                          <a:ea typeface="Calibri" panose="020F0502020204030204" pitchFamily="34" charset="0"/>
                          <a:cs typeface="Arial" panose="020B0604020202020204" pitchFamily="34" charset="0"/>
                        </a:rPr>
                        <a:t>Find the cost of a pencil.</a:t>
                      </a:r>
                      <a:endParaRPr lang="en-GB" sz="1800" dirty="0">
                        <a:solidFill>
                          <a:srgbClr val="BE0064"/>
                        </a:solidFill>
                        <a:effectLst/>
                        <a:latin typeface="Arial" panose="020B0604020202020204" pitchFamily="34" charset="0"/>
                        <a:ea typeface="Calibri" panose="020F0502020204030204" pitchFamily="34" charset="0"/>
                        <a:cs typeface="Arial" panose="020B0604020202020204" pitchFamily="34" charset="0"/>
                      </a:endParaRPr>
                    </a:p>
                    <a:p>
                      <a:pPr marR="71755" algn="r">
                        <a:spcBef>
                          <a:spcPts val="1200"/>
                        </a:spcBef>
                        <a:spcAft>
                          <a:spcPts val="600"/>
                        </a:spcAft>
                      </a:pPr>
                      <a:r>
                        <a:rPr lang="en-US" sz="1800" dirty="0">
                          <a:solidFill>
                            <a:srgbClr val="BE0064"/>
                          </a:solidFill>
                          <a:effectLst/>
                          <a:latin typeface="Arial" panose="020B0604020202020204" pitchFamily="34" charset="0"/>
                          <a:ea typeface="Calibri" panose="020F0502020204030204" pitchFamily="34" charset="0"/>
                          <a:cs typeface="Arial" panose="020B0604020202020204" pitchFamily="34" charset="0"/>
                        </a:rPr>
                        <a:t>A pencil costs </a:t>
                      </a:r>
                      <a:r>
                        <a:rPr lang="en-US" sz="1800" b="1" dirty="0">
                          <a:solidFill>
                            <a:srgbClr val="BE0064"/>
                          </a:solidFill>
                          <a:effectLst/>
                          <a:latin typeface="Arial" panose="020B0604020202020204" pitchFamily="34" charset="0"/>
                          <a:ea typeface="Calibri" panose="020F0502020204030204" pitchFamily="34" charset="0"/>
                          <a:cs typeface="Arial" panose="020B0604020202020204" pitchFamily="34" charset="0"/>
                        </a:rPr>
                        <a:t>35</a:t>
                      </a:r>
                      <a:r>
                        <a:rPr lang="en-US" sz="1800" dirty="0">
                          <a:solidFill>
                            <a:srgbClr val="BE0064"/>
                          </a:solidFill>
                          <a:effectLst/>
                          <a:latin typeface="Arial" panose="020B0604020202020204" pitchFamily="34" charset="0"/>
                          <a:ea typeface="Calibri" panose="020F0502020204030204" pitchFamily="34" charset="0"/>
                          <a:cs typeface="Arial" panose="020B0604020202020204" pitchFamily="34" charset="0"/>
                        </a:rPr>
                        <a:t> pence</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1800" i="1" kern="1200" dirty="0">
                          <a:solidFill>
                            <a:srgbClr val="BE0064"/>
                          </a:solidFill>
                          <a:effectLst/>
                          <a:latin typeface="Times New Roman" panose="02020603050405020304" pitchFamily="18" charset="0"/>
                          <a:ea typeface="+mn-ea"/>
                          <a:cs typeface="Times New Roman" panose="02020603050405020304" pitchFamily="18" charset="0"/>
                        </a:rPr>
                        <a:t>x</a:t>
                      </a:r>
                      <a:r>
                        <a:rPr lang="en-GB" sz="1800" kern="1200" dirty="0">
                          <a:solidFill>
                            <a:srgbClr val="BE0064"/>
                          </a:solidFill>
                          <a:effectLst/>
                          <a:latin typeface="+mn-lt"/>
                          <a:ea typeface="+mn-ea"/>
                          <a:cs typeface="+mn-cs"/>
                        </a:rPr>
                        <a:t> </a:t>
                      </a:r>
                      <a:r>
                        <a:rPr lang="en-GB" sz="1800" kern="1200" dirty="0">
                          <a:solidFill>
                            <a:srgbClr val="BE0064"/>
                          </a:solidFill>
                          <a:effectLst/>
                          <a:latin typeface="Arial" panose="020B0604020202020204" pitchFamily="34" charset="0"/>
                          <a:ea typeface="+mn-ea"/>
                          <a:cs typeface="Arial" panose="020B0604020202020204" pitchFamily="34" charset="0"/>
                        </a:rPr>
                        <a:t>= 35</a:t>
                      </a:r>
                    </a:p>
                    <a:p>
                      <a:pPr algn="ctr"/>
                      <a:endParaRPr lang="en-GB" sz="2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endParaRPr lang="en-GB" sz="2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extLst>
                  <a:ext uri="{0D108BD9-81ED-4DB2-BD59-A6C34878D82A}">
                    <a16:rowId xmlns:a16="http://schemas.microsoft.com/office/drawing/2014/main" val="1742360577"/>
                  </a:ext>
                </a:extLst>
              </a:tr>
            </a:tbl>
          </a:graphicData>
        </a:graphic>
      </p:graphicFrame>
      <p:pic>
        <p:nvPicPr>
          <p:cNvPr id="18" name="Picture 17" descr="Diagram of three angles on a straight line: x, 2x and 2x + 5.&#10;">
            <a:extLst>
              <a:ext uri="{FF2B5EF4-FFF2-40B4-BE49-F238E27FC236}">
                <a16:creationId xmlns:a16="http://schemas.microsoft.com/office/drawing/2014/main" id="{15B16633-C4A3-48B1-B51C-01E4D053002A}"/>
              </a:ext>
            </a:extLst>
          </p:cNvPr>
          <p:cNvPicPr/>
          <p:nvPr/>
        </p:nvPicPr>
        <p:blipFill>
          <a:blip r:embed="rId3" cstate="email">
            <a:extLst>
              <a:ext uri="{28A0092B-C50C-407E-A947-70E740481C1C}">
                <a14:useLocalDpi xmlns:a14="http://schemas.microsoft.com/office/drawing/2010/main"/>
              </a:ext>
            </a:extLst>
          </a:blip>
          <a:srcRect/>
          <a:stretch/>
        </p:blipFill>
        <p:spPr bwMode="auto">
          <a:xfrm>
            <a:off x="5288367" y="2179133"/>
            <a:ext cx="2455506" cy="980763"/>
          </a:xfrm>
          <a:prstGeom prst="rect">
            <a:avLst/>
          </a:prstGeom>
          <a:noFill/>
          <a:ln>
            <a:noFill/>
          </a:ln>
        </p:spPr>
      </p:pic>
      <p:pic>
        <p:nvPicPr>
          <p:cNvPr id="19" name="Picture 18" descr="Bar model 1: dividing 180 into 6 parts: 1 pencil, 2 ruler and 2 + 5 pen.&#10;Bar model 2: dividing 180 into 6 parts: x, 2x and 2x + 5.">
            <a:extLst>
              <a:ext uri="{FF2B5EF4-FFF2-40B4-BE49-F238E27FC236}">
                <a16:creationId xmlns:a16="http://schemas.microsoft.com/office/drawing/2014/main" id="{F3F023B8-BDDE-4CC7-BCAB-D94E215D1645}"/>
              </a:ext>
            </a:extLst>
          </p:cNvPr>
          <p:cNvPicPr>
            <a:picLocks noChangeAspect="1"/>
          </p:cNvPicPr>
          <p:nvPr/>
        </p:nvPicPr>
        <p:blipFill>
          <a:blip r:embed="rId4"/>
          <a:stretch>
            <a:fillRect/>
          </a:stretch>
        </p:blipFill>
        <p:spPr>
          <a:xfrm>
            <a:off x="8587914" y="1764490"/>
            <a:ext cx="2722875" cy="2676331"/>
          </a:xfrm>
          <a:prstGeom prst="rect">
            <a:avLst/>
          </a:prstGeom>
        </p:spPr>
      </p:pic>
      <p:sp>
        <p:nvSpPr>
          <p:cNvPr id="14" name="Rectangle 13">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6789745" y="3847725"/>
            <a:ext cx="1403997" cy="552985"/>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1620000" y="4410734"/>
            <a:ext cx="3276000" cy="360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012256B5-DAD3-4E84-A1A0-8BD2B9B23D07}"/>
              </a:ext>
              <a:ext uri="{C183D7F6-B498-43B3-948B-1728B52AA6E4}">
                <adec:decorative xmlns:adec="http://schemas.microsoft.com/office/drawing/2017/decorative" val="1"/>
              </a:ext>
            </a:extLst>
          </p:cNvPr>
          <p:cNvSpPr/>
          <p:nvPr/>
        </p:nvSpPr>
        <p:spPr>
          <a:xfrm>
            <a:off x="8352000" y="1817527"/>
            <a:ext cx="3168000" cy="280956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536120F-B2DB-49DC-863D-9BCC944C6375}"/>
              </a:ext>
              <a:ext uri="{C183D7F6-B498-43B3-948B-1728B52AA6E4}">
                <adec:decorative xmlns:adec="http://schemas.microsoft.com/office/drawing/2017/decorative" val="1"/>
              </a:ext>
            </a:extLst>
          </p:cNvPr>
          <p:cNvSpPr/>
          <p:nvPr/>
        </p:nvSpPr>
        <p:spPr>
          <a:xfrm>
            <a:off x="1620000" y="1764489"/>
            <a:ext cx="3276000" cy="2513009"/>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6389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7"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8768081"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Completing row C</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aphicFrame>
        <p:nvGraphicFramePr>
          <p:cNvPr id="9" name="Table 10">
            <a:extLst>
              <a:ext uri="{FF2B5EF4-FFF2-40B4-BE49-F238E27FC236}">
                <a16:creationId xmlns:a16="http://schemas.microsoft.com/office/drawing/2014/main" id="{E5E5364F-D68C-4BB0-A49F-EB9E12F6F14F}"/>
              </a:ext>
            </a:extLst>
          </p:cNvPr>
          <p:cNvGraphicFramePr>
            <a:graphicFrameLocks noGrp="1"/>
          </p:cNvGraphicFramePr>
          <p:nvPr>
            <p:extLst>
              <p:ext uri="{D42A27DB-BD31-4B8C-83A1-F6EECF244321}">
                <p14:modId xmlns:p14="http://schemas.microsoft.com/office/powerpoint/2010/main" val="2162294825"/>
              </p:ext>
            </p:extLst>
          </p:nvPr>
        </p:nvGraphicFramePr>
        <p:xfrm>
          <a:off x="870003" y="1262448"/>
          <a:ext cx="10737979" cy="3322320"/>
        </p:xfrm>
        <a:graphic>
          <a:graphicData uri="http://schemas.openxmlformats.org/drawingml/2006/table">
            <a:tbl>
              <a:tblPr firstRow="1" bandRow="1">
                <a:tableStyleId>{5C22544A-7EE6-4342-B048-85BDC9FD1C3A}</a:tableStyleId>
              </a:tblPr>
              <a:tblGrid>
                <a:gridCol w="653266">
                  <a:extLst>
                    <a:ext uri="{9D8B030D-6E8A-4147-A177-3AD203B41FA5}">
                      <a16:colId xmlns:a16="http://schemas.microsoft.com/office/drawing/2014/main" val="961155822"/>
                    </a:ext>
                  </a:extLst>
                </a:gridCol>
                <a:gridCol w="3486881">
                  <a:extLst>
                    <a:ext uri="{9D8B030D-6E8A-4147-A177-3AD203B41FA5}">
                      <a16:colId xmlns:a16="http://schemas.microsoft.com/office/drawing/2014/main" val="2498406805"/>
                    </a:ext>
                  </a:extLst>
                </a:gridCol>
                <a:gridCol w="3236261">
                  <a:extLst>
                    <a:ext uri="{9D8B030D-6E8A-4147-A177-3AD203B41FA5}">
                      <a16:colId xmlns:a16="http://schemas.microsoft.com/office/drawing/2014/main" val="613428239"/>
                    </a:ext>
                  </a:extLst>
                </a:gridCol>
                <a:gridCol w="3361571">
                  <a:extLst>
                    <a:ext uri="{9D8B030D-6E8A-4147-A177-3AD203B41FA5}">
                      <a16:colId xmlns:a16="http://schemas.microsoft.com/office/drawing/2014/main" val="807435732"/>
                    </a:ext>
                  </a:extLst>
                </a:gridCol>
              </a:tblGrid>
              <a:tr h="454385">
                <a:tc>
                  <a:txBody>
                    <a:bodyPr/>
                    <a:lstStyle/>
                    <a:p>
                      <a:pPr algn="ctr"/>
                      <a:r>
                        <a:rPr lang="en-GB" sz="2400" dirty="0">
                          <a:solidFill>
                            <a:schemeClr val="tx1"/>
                          </a:solidFill>
                          <a:latin typeface="Arial" panose="020B0604020202020204" pitchFamily="34" charset="0"/>
                          <a:cs typeface="Arial" panose="020B0604020202020204" pitchFamily="34" charset="0"/>
                        </a:rPr>
                        <a:t>C</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Word problem</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Geometry problem</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Bar model</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extLst>
                  <a:ext uri="{0D108BD9-81ED-4DB2-BD59-A6C34878D82A}">
                    <a16:rowId xmlns:a16="http://schemas.microsoft.com/office/drawing/2014/main" val="1553863330"/>
                  </a:ext>
                </a:extLst>
              </a:tr>
              <a:tr h="0">
                <a:tc>
                  <a:txBody>
                    <a:bodyPr/>
                    <a:lstStyle/>
                    <a:p>
                      <a:pPr algn="ctr"/>
                      <a:endParaRPr lang="en-GB" sz="2400">
                        <a:solidFill>
                          <a:schemeClr val="tx1"/>
                        </a:solidFill>
                        <a:latin typeface="Arial" panose="020B0604020202020204" pitchFamily="34" charset="0"/>
                        <a:cs typeface="Arial" panose="020B0604020202020204" pitchFamily="34" charset="0"/>
                      </a:endParaRP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Lee gets 10 more marks than Kia in a science test.</a:t>
                      </a:r>
                    </a:p>
                    <a:p>
                      <a:pPr>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Kia and Lee score a total of </a:t>
                      </a:r>
                      <a:br>
                        <a:rPr lang="en-GB" sz="1800" dirty="0">
                          <a:effectLst/>
                          <a:latin typeface="Arial" panose="020B0604020202020204" pitchFamily="34" charset="0"/>
                          <a:ea typeface="Calibri" panose="020F0502020204030204" pitchFamily="34" charset="0"/>
                          <a:cs typeface="Arial" panose="020B0604020202020204" pitchFamily="34" charset="0"/>
                        </a:rPr>
                      </a:br>
                      <a:r>
                        <a:rPr lang="en-GB" sz="1800" dirty="0">
                          <a:effectLst/>
                          <a:latin typeface="Arial" panose="020B0604020202020204" pitchFamily="34" charset="0"/>
                          <a:ea typeface="Calibri" panose="020F0502020204030204" pitchFamily="34" charset="0"/>
                          <a:cs typeface="Arial" panose="020B0604020202020204" pitchFamily="34" charset="0"/>
                        </a:rPr>
                        <a:t>90 marks.</a:t>
                      </a:r>
                    </a:p>
                    <a:p>
                      <a:pPr>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Calculate Kia’s score.</a:t>
                      </a:r>
                    </a:p>
                    <a:p>
                      <a:pPr algn="r">
                        <a:spcBef>
                          <a:spcPts val="3000"/>
                        </a:spcBef>
                        <a:spcAft>
                          <a:spcPts val="600"/>
                        </a:spcAft>
                      </a:pPr>
                      <a:r>
                        <a:rPr lang="en-GB" sz="1800" dirty="0">
                          <a:solidFill>
                            <a:srgbClr val="BE0064"/>
                          </a:solidFill>
                          <a:effectLst/>
                          <a:latin typeface="Arial" panose="020B0604020202020204" pitchFamily="34" charset="0"/>
                          <a:ea typeface="Calibri" panose="020F0502020204030204" pitchFamily="34" charset="0"/>
                          <a:cs typeface="Arial" panose="020B0604020202020204" pitchFamily="34" charset="0"/>
                        </a:rPr>
                        <a:t>Kia scored </a:t>
                      </a:r>
                      <a:r>
                        <a:rPr lang="en-GB" sz="1800" b="1" dirty="0">
                          <a:solidFill>
                            <a:srgbClr val="BE0064"/>
                          </a:solidFill>
                          <a:effectLst/>
                          <a:latin typeface="Arial" panose="020B0604020202020204" pitchFamily="34" charset="0"/>
                          <a:ea typeface="Calibri" panose="020F0502020204030204" pitchFamily="34" charset="0"/>
                          <a:cs typeface="Arial" panose="020B0604020202020204" pitchFamily="34" charset="0"/>
                        </a:rPr>
                        <a:t>40</a:t>
                      </a:r>
                      <a:r>
                        <a:rPr lang="en-GB" sz="1800" dirty="0">
                          <a:solidFill>
                            <a:srgbClr val="BE0064"/>
                          </a:solidFill>
                          <a:effectLst/>
                          <a:latin typeface="Arial" panose="020B0604020202020204" pitchFamily="34" charset="0"/>
                          <a:ea typeface="Calibri" panose="020F0502020204030204" pitchFamily="34" charset="0"/>
                          <a:cs typeface="Arial" panose="020B0604020202020204" pitchFamily="34" charset="0"/>
                        </a:rPr>
                        <a:t> marks.</a:t>
                      </a:r>
                    </a:p>
                  </a:txBody>
                  <a:tcPr marL="36195" marR="36195" marT="36195" marB="36195">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l"/>
                      <a:r>
                        <a:rPr lang="en-GB" sz="2000" dirty="0">
                          <a:solidFill>
                            <a:schemeClr val="tx1"/>
                          </a:solidFill>
                          <a:latin typeface="Arial" panose="020B0604020202020204" pitchFamily="34" charset="0"/>
                          <a:cs typeface="Arial" panose="020B0604020202020204" pitchFamily="34" charset="0"/>
                        </a:rPr>
                        <a:t>C2</a:t>
                      </a: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1800" i="1" kern="1200" dirty="0">
                          <a:solidFill>
                            <a:srgbClr val="BE0064"/>
                          </a:solidFill>
                          <a:effectLst/>
                          <a:latin typeface="Times New Roman" panose="02020603050405020304" pitchFamily="18" charset="0"/>
                          <a:ea typeface="+mn-ea"/>
                          <a:cs typeface="Times New Roman" panose="02020603050405020304" pitchFamily="18" charset="0"/>
                        </a:rPr>
                        <a:t>z</a:t>
                      </a:r>
                      <a:r>
                        <a:rPr lang="en-GB" sz="1800" kern="1200" dirty="0">
                          <a:solidFill>
                            <a:srgbClr val="BE0064"/>
                          </a:solidFill>
                          <a:effectLst/>
                          <a:latin typeface="+mn-lt"/>
                          <a:ea typeface="+mn-ea"/>
                          <a:cs typeface="+mn-cs"/>
                        </a:rPr>
                        <a:t> </a:t>
                      </a:r>
                      <a:r>
                        <a:rPr lang="en-GB" sz="1800" kern="1200" dirty="0">
                          <a:solidFill>
                            <a:srgbClr val="BE0064"/>
                          </a:solidFill>
                          <a:effectLst/>
                          <a:latin typeface="Arial" panose="020B0604020202020204" pitchFamily="34" charset="0"/>
                          <a:ea typeface="+mn-ea"/>
                          <a:cs typeface="Arial" panose="020B0604020202020204" pitchFamily="34" charset="0"/>
                        </a:rPr>
                        <a:t>= 40</a:t>
                      </a:r>
                    </a:p>
                    <a:p>
                      <a:pPr algn="ctr"/>
                      <a:endParaRPr lang="en-GB" sz="2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endParaRPr lang="en-GB" sz="2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extLst>
                  <a:ext uri="{0D108BD9-81ED-4DB2-BD59-A6C34878D82A}">
                    <a16:rowId xmlns:a16="http://schemas.microsoft.com/office/drawing/2014/main" val="1742360577"/>
                  </a:ext>
                </a:extLst>
              </a:tr>
            </a:tbl>
          </a:graphicData>
        </a:graphic>
      </p:graphicFrame>
      <p:sp>
        <p:nvSpPr>
          <p:cNvPr id="14" name="Rectangle 13">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6762045" y="3836313"/>
            <a:ext cx="1403997" cy="552985"/>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7402B76-BB21-4F54-B200-42F1615C0340}"/>
              </a:ext>
              <a:ext uri="{C183D7F6-B498-43B3-948B-1728B52AA6E4}">
                <adec:decorative xmlns:adec="http://schemas.microsoft.com/office/drawing/2017/decorative" val="1"/>
              </a:ext>
            </a:extLst>
          </p:cNvPr>
          <p:cNvSpPr/>
          <p:nvPr/>
        </p:nvSpPr>
        <p:spPr>
          <a:xfrm>
            <a:off x="2682024" y="3639963"/>
            <a:ext cx="2268000" cy="552985"/>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Diagram of a right angle split into two: z and z + 10.&#10;">
            <a:extLst>
              <a:ext uri="{FF2B5EF4-FFF2-40B4-BE49-F238E27FC236}">
                <a16:creationId xmlns:a16="http://schemas.microsoft.com/office/drawing/2014/main" id="{116CCC7E-055B-47C8-B1D3-0ABCA46460C5}"/>
              </a:ext>
            </a:extLst>
          </p:cNvPr>
          <p:cNvPicPr>
            <a:picLocks noChangeAspect="1"/>
          </p:cNvPicPr>
          <p:nvPr/>
        </p:nvPicPr>
        <p:blipFill>
          <a:blip r:embed="rId3" cstate="email">
            <a:extLst>
              <a:ext uri="{28A0092B-C50C-407E-A947-70E740481C1C}">
                <a14:useLocalDpi xmlns:a14="http://schemas.microsoft.com/office/drawing/2010/main"/>
              </a:ext>
            </a:extLst>
          </a:blip>
          <a:srcRect t="627" b="627"/>
          <a:stretch/>
        </p:blipFill>
        <p:spPr>
          <a:xfrm>
            <a:off x="5755226" y="1877773"/>
            <a:ext cx="1846918" cy="1820335"/>
          </a:xfrm>
          <a:prstGeom prst="rect">
            <a:avLst/>
          </a:prstGeom>
        </p:spPr>
      </p:pic>
      <p:pic>
        <p:nvPicPr>
          <p:cNvPr id="6" name="Picture 5" descr="Bar model showing 90 divided into ?, ? and 10.">
            <a:extLst>
              <a:ext uri="{FF2B5EF4-FFF2-40B4-BE49-F238E27FC236}">
                <a16:creationId xmlns:a16="http://schemas.microsoft.com/office/drawing/2014/main" id="{98FDD69B-F197-4947-B8F6-9E306FAED3E8}"/>
              </a:ext>
            </a:extLst>
          </p:cNvPr>
          <p:cNvPicPr>
            <a:picLocks noChangeAspect="1"/>
          </p:cNvPicPr>
          <p:nvPr/>
        </p:nvPicPr>
        <p:blipFill>
          <a:blip r:embed="rId4"/>
          <a:stretch>
            <a:fillRect/>
          </a:stretch>
        </p:blipFill>
        <p:spPr>
          <a:xfrm>
            <a:off x="8355062" y="2542851"/>
            <a:ext cx="3080684" cy="1155257"/>
          </a:xfrm>
          <a:prstGeom prst="rect">
            <a:avLst/>
          </a:prstGeom>
        </p:spPr>
      </p:pic>
      <p:sp>
        <p:nvSpPr>
          <p:cNvPr id="13" name="Rectangle 12">
            <a:extLst>
              <a:ext uri="{FF2B5EF4-FFF2-40B4-BE49-F238E27FC236}">
                <a16:creationId xmlns:a16="http://schemas.microsoft.com/office/drawing/2014/main" id="{85E181F2-D1A3-4AAC-9BAB-06534450ED23}"/>
              </a:ext>
              <a:ext uri="{C183D7F6-B498-43B3-948B-1728B52AA6E4}">
                <adec:decorative xmlns:adec="http://schemas.microsoft.com/office/drawing/2017/decorative" val="1"/>
              </a:ext>
            </a:extLst>
          </p:cNvPr>
          <p:cNvSpPr/>
          <p:nvPr/>
        </p:nvSpPr>
        <p:spPr>
          <a:xfrm>
            <a:off x="8316000" y="1764000"/>
            <a:ext cx="3240000" cy="274470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5C8430C-75E9-4EA1-BC66-2AEEC33AB256}"/>
              </a:ext>
              <a:ext uri="{C183D7F6-B498-43B3-948B-1728B52AA6E4}">
                <adec:decorative xmlns:adec="http://schemas.microsoft.com/office/drawing/2017/decorative" val="1"/>
              </a:ext>
            </a:extLst>
          </p:cNvPr>
          <p:cNvSpPr/>
          <p:nvPr/>
        </p:nvSpPr>
        <p:spPr>
          <a:xfrm>
            <a:off x="5085012" y="1764000"/>
            <a:ext cx="3096000" cy="2016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39564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9" grpId="0" animBg="1"/>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8768081"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Completing row </a:t>
            </a:r>
            <a:r>
              <a:rPr lang="en-US" sz="3600" b="1" dirty="0">
                <a:solidFill>
                  <a:srgbClr val="BE0064"/>
                </a:solidFill>
                <a:latin typeface="Arial" panose="020B0604020202020204" pitchFamily="34" charset="0"/>
                <a:cs typeface="Arial" panose="020B0604020202020204" pitchFamily="34" charset="0"/>
              </a:rPr>
              <a:t>D</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aphicFrame>
        <p:nvGraphicFramePr>
          <p:cNvPr id="9" name="Table 10">
            <a:extLst>
              <a:ext uri="{FF2B5EF4-FFF2-40B4-BE49-F238E27FC236}">
                <a16:creationId xmlns:a16="http://schemas.microsoft.com/office/drawing/2014/main" id="{E5E5364F-D68C-4BB0-A49F-EB9E12F6F14F}"/>
              </a:ext>
            </a:extLst>
          </p:cNvPr>
          <p:cNvGraphicFramePr>
            <a:graphicFrameLocks noGrp="1"/>
          </p:cNvGraphicFramePr>
          <p:nvPr>
            <p:extLst>
              <p:ext uri="{D42A27DB-BD31-4B8C-83A1-F6EECF244321}">
                <p14:modId xmlns:p14="http://schemas.microsoft.com/office/powerpoint/2010/main" val="2633420577"/>
              </p:ext>
            </p:extLst>
          </p:nvPr>
        </p:nvGraphicFramePr>
        <p:xfrm>
          <a:off x="870003" y="1262448"/>
          <a:ext cx="10737979" cy="3333750"/>
        </p:xfrm>
        <a:graphic>
          <a:graphicData uri="http://schemas.openxmlformats.org/drawingml/2006/table">
            <a:tbl>
              <a:tblPr firstRow="1" bandRow="1">
                <a:tableStyleId>{5C22544A-7EE6-4342-B048-85BDC9FD1C3A}</a:tableStyleId>
              </a:tblPr>
              <a:tblGrid>
                <a:gridCol w="653266">
                  <a:extLst>
                    <a:ext uri="{9D8B030D-6E8A-4147-A177-3AD203B41FA5}">
                      <a16:colId xmlns:a16="http://schemas.microsoft.com/office/drawing/2014/main" val="961155822"/>
                    </a:ext>
                  </a:extLst>
                </a:gridCol>
                <a:gridCol w="3486881">
                  <a:extLst>
                    <a:ext uri="{9D8B030D-6E8A-4147-A177-3AD203B41FA5}">
                      <a16:colId xmlns:a16="http://schemas.microsoft.com/office/drawing/2014/main" val="2498406805"/>
                    </a:ext>
                  </a:extLst>
                </a:gridCol>
                <a:gridCol w="3236261">
                  <a:extLst>
                    <a:ext uri="{9D8B030D-6E8A-4147-A177-3AD203B41FA5}">
                      <a16:colId xmlns:a16="http://schemas.microsoft.com/office/drawing/2014/main" val="613428239"/>
                    </a:ext>
                  </a:extLst>
                </a:gridCol>
                <a:gridCol w="3361571">
                  <a:extLst>
                    <a:ext uri="{9D8B030D-6E8A-4147-A177-3AD203B41FA5}">
                      <a16:colId xmlns:a16="http://schemas.microsoft.com/office/drawing/2014/main" val="807435732"/>
                    </a:ext>
                  </a:extLst>
                </a:gridCol>
              </a:tblGrid>
              <a:tr h="454385">
                <a:tc>
                  <a:txBody>
                    <a:bodyPr/>
                    <a:lstStyle/>
                    <a:p>
                      <a:pPr algn="ctr"/>
                      <a:r>
                        <a:rPr lang="en-GB" sz="2400" dirty="0">
                          <a:solidFill>
                            <a:schemeClr val="tx1"/>
                          </a:solidFill>
                          <a:latin typeface="Arial" panose="020B0604020202020204" pitchFamily="34" charset="0"/>
                          <a:cs typeface="Arial" panose="020B0604020202020204" pitchFamily="34" charset="0"/>
                        </a:rPr>
                        <a:t>D</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Word problem</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Geometry problem</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Bar model</a:t>
                      </a: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extLst>
                  <a:ext uri="{0D108BD9-81ED-4DB2-BD59-A6C34878D82A}">
                    <a16:rowId xmlns:a16="http://schemas.microsoft.com/office/drawing/2014/main" val="1553863330"/>
                  </a:ext>
                </a:extLst>
              </a:tr>
              <a:tr h="0">
                <a:tc>
                  <a:txBody>
                    <a:bodyPr/>
                    <a:lstStyle/>
                    <a:p>
                      <a:pPr algn="ctr"/>
                      <a:endParaRPr lang="en-GB" sz="2400">
                        <a:solidFill>
                          <a:schemeClr val="tx1"/>
                        </a:solidFill>
                        <a:latin typeface="Arial" panose="020B0604020202020204" pitchFamily="34" charset="0"/>
                        <a:cs typeface="Arial" panose="020B0604020202020204" pitchFamily="34" charset="0"/>
                      </a:endParaRP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Abdul sells 360 bags of sweets. </a:t>
                      </a:r>
                    </a:p>
                    <a:p>
                      <a:pPr>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He sells twice as many jellies as chews, 5 times as many fruit drops as chews and 45 more wine gums than chews.</a:t>
                      </a:r>
                    </a:p>
                    <a:p>
                      <a:pPr>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How many bags of chews does he sell?</a:t>
                      </a:r>
                    </a:p>
                    <a:p>
                      <a:pPr algn="r">
                        <a:spcBef>
                          <a:spcPts val="3000"/>
                        </a:spcBef>
                        <a:spcAft>
                          <a:spcPts val="600"/>
                        </a:spcAft>
                      </a:pPr>
                      <a:r>
                        <a:rPr lang="en-GB" sz="1800" b="1" dirty="0">
                          <a:solidFill>
                            <a:srgbClr val="BE0064"/>
                          </a:solidFill>
                          <a:effectLst/>
                          <a:latin typeface="Arial" panose="020B0604020202020204" pitchFamily="34" charset="0"/>
                          <a:ea typeface="Calibri" panose="020F0502020204030204" pitchFamily="34" charset="0"/>
                          <a:cs typeface="Arial" panose="020B0604020202020204" pitchFamily="34" charset="0"/>
                        </a:rPr>
                        <a:t>35</a:t>
                      </a:r>
                      <a:r>
                        <a:rPr lang="en-GB" sz="1800" dirty="0">
                          <a:solidFill>
                            <a:srgbClr val="BE0064"/>
                          </a:solidFill>
                          <a:effectLst/>
                          <a:latin typeface="Arial" panose="020B0604020202020204" pitchFamily="34" charset="0"/>
                          <a:ea typeface="Calibri" panose="020F0502020204030204" pitchFamily="34" charset="0"/>
                          <a:cs typeface="Arial" panose="020B0604020202020204" pitchFamily="34" charset="0"/>
                        </a:rPr>
                        <a:t> bags of chews</a:t>
                      </a:r>
                    </a:p>
                  </a:txBody>
                  <a:tcPr marL="36195" marR="36195" marT="36195" marB="36195">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l"/>
                      <a:r>
                        <a:rPr lang="en-GB" sz="2000" dirty="0">
                          <a:solidFill>
                            <a:schemeClr val="tx1"/>
                          </a:solidFill>
                          <a:latin typeface="Arial" panose="020B0604020202020204" pitchFamily="34" charset="0"/>
                          <a:cs typeface="Arial" panose="020B0604020202020204" pitchFamily="34" charset="0"/>
                        </a:rPr>
                        <a:t>C1</a:t>
                      </a: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1800" i="1" kern="1200" dirty="0">
                          <a:solidFill>
                            <a:srgbClr val="BE0064"/>
                          </a:solidFill>
                          <a:effectLst/>
                          <a:latin typeface="Times New Roman" panose="02020603050405020304" pitchFamily="18" charset="0"/>
                          <a:ea typeface="+mn-ea"/>
                          <a:cs typeface="Times New Roman" panose="02020603050405020304" pitchFamily="18" charset="0"/>
                        </a:rPr>
                        <a:t>w</a:t>
                      </a:r>
                      <a:r>
                        <a:rPr lang="en-GB" sz="1800" kern="1200" dirty="0">
                          <a:solidFill>
                            <a:srgbClr val="BE0064"/>
                          </a:solidFill>
                          <a:effectLst/>
                          <a:latin typeface="+mn-lt"/>
                          <a:ea typeface="+mn-ea"/>
                          <a:cs typeface="+mn-cs"/>
                        </a:rPr>
                        <a:t> </a:t>
                      </a:r>
                      <a:r>
                        <a:rPr lang="en-GB" sz="1800" kern="1200" dirty="0">
                          <a:solidFill>
                            <a:srgbClr val="BE0064"/>
                          </a:solidFill>
                          <a:effectLst/>
                          <a:latin typeface="Arial" panose="020B0604020202020204" pitchFamily="34" charset="0"/>
                          <a:ea typeface="+mn-ea"/>
                          <a:cs typeface="Arial" panose="020B0604020202020204" pitchFamily="34" charset="0"/>
                        </a:rPr>
                        <a:t>= 35</a:t>
                      </a:r>
                    </a:p>
                    <a:p>
                      <a:pPr algn="ctr"/>
                      <a:endParaRPr lang="en-GB" sz="2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tc>
                  <a:txBody>
                    <a:bodyPr/>
                    <a:lstStyle/>
                    <a:p>
                      <a:pPr algn="ctr"/>
                      <a:endParaRPr lang="en-GB" sz="2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BE0064"/>
                      </a:solidFill>
                      <a:prstDash val="solid"/>
                      <a:round/>
                      <a:headEnd type="none" w="med" len="med"/>
                      <a:tailEnd type="none" w="med" len="med"/>
                    </a:lnL>
                    <a:lnR w="28575" cap="flat" cmpd="sng" algn="ctr">
                      <a:solidFill>
                        <a:srgbClr val="BE0064"/>
                      </a:solidFill>
                      <a:prstDash val="solid"/>
                      <a:round/>
                      <a:headEnd type="none" w="med" len="med"/>
                      <a:tailEnd type="none" w="med" len="med"/>
                    </a:lnR>
                    <a:lnT w="28575" cap="flat" cmpd="sng" algn="ctr">
                      <a:solidFill>
                        <a:srgbClr val="BE0064"/>
                      </a:solidFill>
                      <a:prstDash val="solid"/>
                      <a:round/>
                      <a:headEnd type="none" w="med" len="med"/>
                      <a:tailEnd type="none" w="med" len="med"/>
                    </a:lnT>
                    <a:lnB w="28575" cap="flat" cmpd="sng" algn="ctr">
                      <a:solidFill>
                        <a:srgbClr val="BE0064"/>
                      </a:solidFill>
                      <a:prstDash val="solid"/>
                      <a:round/>
                      <a:headEnd type="none" w="med" len="med"/>
                      <a:tailEnd type="none" w="med" len="med"/>
                    </a:lnB>
                    <a:solidFill>
                      <a:schemeClr val="bg1"/>
                    </a:solidFill>
                  </a:tcPr>
                </a:tc>
                <a:extLst>
                  <a:ext uri="{0D108BD9-81ED-4DB2-BD59-A6C34878D82A}">
                    <a16:rowId xmlns:a16="http://schemas.microsoft.com/office/drawing/2014/main" val="1742360577"/>
                  </a:ext>
                </a:extLst>
              </a:tr>
            </a:tbl>
          </a:graphicData>
        </a:graphic>
      </p:graphicFrame>
      <p:sp>
        <p:nvSpPr>
          <p:cNvPr id="14" name="Rectangle 13">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6778430" y="3894608"/>
            <a:ext cx="1403997" cy="612204"/>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7402B76-BB21-4F54-B200-42F1615C0340}"/>
              </a:ext>
              <a:ext uri="{C183D7F6-B498-43B3-948B-1728B52AA6E4}">
                <adec:decorative xmlns:adec="http://schemas.microsoft.com/office/drawing/2017/decorative" val="1"/>
              </a:ext>
            </a:extLst>
          </p:cNvPr>
          <p:cNvSpPr/>
          <p:nvPr/>
        </p:nvSpPr>
        <p:spPr>
          <a:xfrm>
            <a:off x="2687032" y="3982726"/>
            <a:ext cx="2264286" cy="552985"/>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Diagram of four angles around a point: w, 5w, 2w and w + 45.">
            <a:extLst>
              <a:ext uri="{FF2B5EF4-FFF2-40B4-BE49-F238E27FC236}">
                <a16:creationId xmlns:a16="http://schemas.microsoft.com/office/drawing/2014/main" id="{DAA6C52F-E7D2-4114-9977-4D9F0E23F86E}"/>
              </a:ext>
            </a:extLst>
          </p:cNvPr>
          <p:cNvPicPr>
            <a:picLocks noChangeAspect="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359281" y="1906111"/>
            <a:ext cx="2272165" cy="1948620"/>
          </a:xfrm>
          <a:prstGeom prst="rect">
            <a:avLst/>
          </a:prstGeom>
        </p:spPr>
      </p:pic>
      <p:pic>
        <p:nvPicPr>
          <p:cNvPr id="6" name="Picture 5" descr="Bar model 1: 360 divided into 1 part chews, 2 parts jellies, 5 parts fruit drops and 45 wine gums. Bar model 2: simplified version of Bar model 1 with w, 2w, 5w and w = 45 as the labels for the parts.">
            <a:extLst>
              <a:ext uri="{FF2B5EF4-FFF2-40B4-BE49-F238E27FC236}">
                <a16:creationId xmlns:a16="http://schemas.microsoft.com/office/drawing/2014/main" id="{29A18C35-E869-4750-8D6A-091F860766E3}"/>
              </a:ext>
            </a:extLst>
          </p:cNvPr>
          <p:cNvPicPr>
            <a:picLocks noChangeAspect="1"/>
          </p:cNvPicPr>
          <p:nvPr/>
        </p:nvPicPr>
        <p:blipFill>
          <a:blip r:embed="rId4"/>
          <a:stretch>
            <a:fillRect/>
          </a:stretch>
        </p:blipFill>
        <p:spPr>
          <a:xfrm>
            <a:off x="8757078" y="1926499"/>
            <a:ext cx="2172003" cy="2400635"/>
          </a:xfrm>
          <a:prstGeom prst="rect">
            <a:avLst/>
          </a:prstGeom>
        </p:spPr>
      </p:pic>
      <p:sp>
        <p:nvSpPr>
          <p:cNvPr id="13" name="Rectangle 12">
            <a:extLst>
              <a:ext uri="{FF2B5EF4-FFF2-40B4-BE49-F238E27FC236}">
                <a16:creationId xmlns:a16="http://schemas.microsoft.com/office/drawing/2014/main" id="{EAE7F5FC-4FF0-4EA5-B405-1B4C31351590}"/>
              </a:ext>
              <a:ext uri="{C183D7F6-B498-43B3-948B-1728B52AA6E4}">
                <adec:decorative xmlns:adec="http://schemas.microsoft.com/office/drawing/2017/decorative" val="1"/>
              </a:ext>
            </a:extLst>
          </p:cNvPr>
          <p:cNvSpPr/>
          <p:nvPr/>
        </p:nvSpPr>
        <p:spPr>
          <a:xfrm>
            <a:off x="8352000" y="1752590"/>
            <a:ext cx="3168000" cy="2772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BC61241-FCF4-4260-B16B-47949CCDE122}"/>
              </a:ext>
              <a:ext uri="{C183D7F6-B498-43B3-948B-1728B52AA6E4}">
                <adec:decorative xmlns:adec="http://schemas.microsoft.com/office/drawing/2017/decorative" val="1"/>
              </a:ext>
            </a:extLst>
          </p:cNvPr>
          <p:cNvSpPr/>
          <p:nvPr/>
        </p:nvSpPr>
        <p:spPr>
          <a:xfrm>
            <a:off x="5076000" y="1764000"/>
            <a:ext cx="3096000" cy="206597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02820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9" grpId="0" animBg="1"/>
      <p:bldP spid="1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2959B6-490E-A144-8C7C-88267F972F69}" type="slidenum">
              <a:rPr lang="en-US" smtClean="0"/>
              <a:t>25</a:t>
            </a:fld>
            <a:endParaRPr lang="en-US"/>
          </a:p>
        </p:txBody>
      </p:sp>
      <p:sp>
        <p:nvSpPr>
          <p:cNvPr id="5"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Mathematical structure</a:t>
            </a:r>
          </a:p>
        </p:txBody>
      </p:sp>
      <p:graphicFrame>
        <p:nvGraphicFramePr>
          <p:cNvPr id="6" name="Table 4" descr="Bar model dividing 360 into 6 parts. 5 parts are labelled with a question mark. One part is labelled 90. ">
            <a:extLst>
              <a:ext uri="{FF2B5EF4-FFF2-40B4-BE49-F238E27FC236}">
                <a16:creationId xmlns:a16="http://schemas.microsoft.com/office/drawing/2014/main" id="{8A02DDE4-5573-47F7-BA3E-0F753F21D32C}"/>
              </a:ext>
            </a:extLst>
          </p:cNvPr>
          <p:cNvGraphicFramePr>
            <a:graphicFrameLocks noGrp="1"/>
          </p:cNvGraphicFramePr>
          <p:nvPr>
            <p:extLst>
              <p:ext uri="{D42A27DB-BD31-4B8C-83A1-F6EECF244321}">
                <p14:modId xmlns:p14="http://schemas.microsoft.com/office/powerpoint/2010/main" val="3381650653"/>
              </p:ext>
            </p:extLst>
          </p:nvPr>
        </p:nvGraphicFramePr>
        <p:xfrm>
          <a:off x="2459188" y="1335419"/>
          <a:ext cx="4682346" cy="928370"/>
        </p:xfrm>
        <a:graphic>
          <a:graphicData uri="http://schemas.openxmlformats.org/drawingml/2006/table">
            <a:tbl>
              <a:tblPr firstRow="1" bandRow="1">
                <a:tableStyleId>{5C22544A-7EE6-4342-B048-85BDC9FD1C3A}</a:tableStyleId>
              </a:tblPr>
              <a:tblGrid>
                <a:gridCol w="780391">
                  <a:extLst>
                    <a:ext uri="{9D8B030D-6E8A-4147-A177-3AD203B41FA5}">
                      <a16:colId xmlns:a16="http://schemas.microsoft.com/office/drawing/2014/main" val="2304052034"/>
                    </a:ext>
                  </a:extLst>
                </a:gridCol>
                <a:gridCol w="780391">
                  <a:extLst>
                    <a:ext uri="{9D8B030D-6E8A-4147-A177-3AD203B41FA5}">
                      <a16:colId xmlns:a16="http://schemas.microsoft.com/office/drawing/2014/main" val="231821768"/>
                    </a:ext>
                  </a:extLst>
                </a:gridCol>
                <a:gridCol w="780391">
                  <a:extLst>
                    <a:ext uri="{9D8B030D-6E8A-4147-A177-3AD203B41FA5}">
                      <a16:colId xmlns:a16="http://schemas.microsoft.com/office/drawing/2014/main" val="3820338136"/>
                    </a:ext>
                  </a:extLst>
                </a:gridCol>
                <a:gridCol w="780391">
                  <a:extLst>
                    <a:ext uri="{9D8B030D-6E8A-4147-A177-3AD203B41FA5}">
                      <a16:colId xmlns:a16="http://schemas.microsoft.com/office/drawing/2014/main" val="2572849911"/>
                    </a:ext>
                  </a:extLst>
                </a:gridCol>
                <a:gridCol w="780391">
                  <a:extLst>
                    <a:ext uri="{9D8B030D-6E8A-4147-A177-3AD203B41FA5}">
                      <a16:colId xmlns:a16="http://schemas.microsoft.com/office/drawing/2014/main" val="1457021003"/>
                    </a:ext>
                  </a:extLst>
                </a:gridCol>
                <a:gridCol w="780391">
                  <a:extLst>
                    <a:ext uri="{9D8B030D-6E8A-4147-A177-3AD203B41FA5}">
                      <a16:colId xmlns:a16="http://schemas.microsoft.com/office/drawing/2014/main" val="2082132334"/>
                    </a:ext>
                  </a:extLst>
                </a:gridCol>
              </a:tblGrid>
              <a:tr h="464185">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677089677"/>
                  </a:ext>
                </a:extLst>
              </a:tr>
              <a:tr h="464185">
                <a:tc gridSpan="6">
                  <a:txBody>
                    <a:bodyPr/>
                    <a:lstStyle/>
                    <a:p>
                      <a:pPr algn="ctr"/>
                      <a:r>
                        <a:rPr lang="en-GB" sz="2400" b="0" dirty="0">
                          <a:solidFill>
                            <a:schemeClr val="tx1"/>
                          </a:solidFill>
                          <a:latin typeface="Arial" panose="020B0604020202020204" pitchFamily="34" charset="0"/>
                          <a:cs typeface="Arial" panose="020B0604020202020204" pitchFamily="34" charset="0"/>
                        </a:rPr>
                        <a:t>180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b="0"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20993918"/>
                  </a:ext>
                </a:extLst>
              </a:tr>
            </a:tbl>
          </a:graphicData>
        </a:graphic>
      </p:graphicFrame>
      <p:sp>
        <p:nvSpPr>
          <p:cNvPr id="8" name="TextBox 7">
            <a:extLst>
              <a:ext uri="{FF2B5EF4-FFF2-40B4-BE49-F238E27FC236}">
                <a16:creationId xmlns:a16="http://schemas.microsoft.com/office/drawing/2014/main" id="{92B977E0-1E79-4D70-AE9B-F5ACB10F60B4}"/>
              </a:ext>
            </a:extLst>
          </p:cNvPr>
          <p:cNvSpPr txBox="1"/>
          <p:nvPr/>
        </p:nvSpPr>
        <p:spPr>
          <a:xfrm>
            <a:off x="301735" y="1496863"/>
            <a:ext cx="1979982" cy="578882"/>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latin typeface="Arial" panose="020B0604020202020204" pitchFamily="34" charset="0"/>
                <a:cs typeface="Arial" panose="020B0604020202020204" pitchFamily="34" charset="0"/>
              </a:rPr>
              <a:t>Row A</a:t>
            </a:r>
          </a:p>
        </p:txBody>
      </p:sp>
      <p:graphicFrame>
        <p:nvGraphicFramePr>
          <p:cNvPr id="9" name="Table 4" descr="Bar model dividing 360 into 6 parts. 5 parts are labelled with a question mark. One part is labelled 90. ">
            <a:extLst>
              <a:ext uri="{FF2B5EF4-FFF2-40B4-BE49-F238E27FC236}">
                <a16:creationId xmlns:a16="http://schemas.microsoft.com/office/drawing/2014/main" id="{8A02DDE4-5573-47F7-BA3E-0F753F21D32C}"/>
              </a:ext>
            </a:extLst>
          </p:cNvPr>
          <p:cNvGraphicFramePr>
            <a:graphicFrameLocks noGrp="1"/>
          </p:cNvGraphicFramePr>
          <p:nvPr>
            <p:extLst>
              <p:ext uri="{D42A27DB-BD31-4B8C-83A1-F6EECF244321}">
                <p14:modId xmlns:p14="http://schemas.microsoft.com/office/powerpoint/2010/main" val="3532266847"/>
              </p:ext>
            </p:extLst>
          </p:nvPr>
        </p:nvGraphicFramePr>
        <p:xfrm>
          <a:off x="2470468" y="2697179"/>
          <a:ext cx="4682347" cy="928370"/>
        </p:xfrm>
        <a:graphic>
          <a:graphicData uri="http://schemas.openxmlformats.org/drawingml/2006/table">
            <a:tbl>
              <a:tblPr firstRow="1" bandRow="1">
                <a:tableStyleId>{5C22544A-7EE6-4342-B048-85BDC9FD1C3A}</a:tableStyleId>
              </a:tblPr>
              <a:tblGrid>
                <a:gridCol w="844572">
                  <a:extLst>
                    <a:ext uri="{9D8B030D-6E8A-4147-A177-3AD203B41FA5}">
                      <a16:colId xmlns:a16="http://schemas.microsoft.com/office/drawing/2014/main" val="2304052034"/>
                    </a:ext>
                  </a:extLst>
                </a:gridCol>
                <a:gridCol w="844572">
                  <a:extLst>
                    <a:ext uri="{9D8B030D-6E8A-4147-A177-3AD203B41FA5}">
                      <a16:colId xmlns:a16="http://schemas.microsoft.com/office/drawing/2014/main" val="231821768"/>
                    </a:ext>
                  </a:extLst>
                </a:gridCol>
                <a:gridCol w="844572">
                  <a:extLst>
                    <a:ext uri="{9D8B030D-6E8A-4147-A177-3AD203B41FA5}">
                      <a16:colId xmlns:a16="http://schemas.microsoft.com/office/drawing/2014/main" val="3820338136"/>
                    </a:ext>
                  </a:extLst>
                </a:gridCol>
                <a:gridCol w="844572">
                  <a:extLst>
                    <a:ext uri="{9D8B030D-6E8A-4147-A177-3AD203B41FA5}">
                      <a16:colId xmlns:a16="http://schemas.microsoft.com/office/drawing/2014/main" val="2572849911"/>
                    </a:ext>
                  </a:extLst>
                </a:gridCol>
                <a:gridCol w="844572">
                  <a:extLst>
                    <a:ext uri="{9D8B030D-6E8A-4147-A177-3AD203B41FA5}">
                      <a16:colId xmlns:a16="http://schemas.microsoft.com/office/drawing/2014/main" val="1457021003"/>
                    </a:ext>
                  </a:extLst>
                </a:gridCol>
                <a:gridCol w="459487">
                  <a:extLst>
                    <a:ext uri="{9D8B030D-6E8A-4147-A177-3AD203B41FA5}">
                      <a16:colId xmlns:a16="http://schemas.microsoft.com/office/drawing/2014/main" val="2082132334"/>
                    </a:ext>
                  </a:extLst>
                </a:gridCol>
              </a:tblGrid>
              <a:tr h="464185">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677089677"/>
                  </a:ext>
                </a:extLst>
              </a:tr>
              <a:tr h="464185">
                <a:tc gridSpan="6">
                  <a:txBody>
                    <a:bodyPr/>
                    <a:lstStyle/>
                    <a:p>
                      <a:pPr algn="ctr"/>
                      <a:r>
                        <a:rPr lang="en-GB" sz="2400" b="0" dirty="0">
                          <a:solidFill>
                            <a:schemeClr val="tx1"/>
                          </a:solidFill>
                          <a:latin typeface="Arial" panose="020B0604020202020204" pitchFamily="34" charset="0"/>
                          <a:cs typeface="Arial" panose="020B0604020202020204" pitchFamily="34" charset="0"/>
                        </a:rPr>
                        <a:t>180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b="0"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20993918"/>
                  </a:ext>
                </a:extLst>
              </a:tr>
            </a:tbl>
          </a:graphicData>
        </a:graphic>
      </p:graphicFrame>
      <p:sp>
        <p:nvSpPr>
          <p:cNvPr id="10" name="TextBox 9">
            <a:extLst>
              <a:ext uri="{FF2B5EF4-FFF2-40B4-BE49-F238E27FC236}">
                <a16:creationId xmlns:a16="http://schemas.microsoft.com/office/drawing/2014/main" id="{92B977E0-1E79-4D70-AE9B-F5ACB10F60B4}"/>
              </a:ext>
            </a:extLst>
          </p:cNvPr>
          <p:cNvSpPr txBox="1"/>
          <p:nvPr/>
        </p:nvSpPr>
        <p:spPr>
          <a:xfrm>
            <a:off x="321895" y="2890802"/>
            <a:ext cx="1979982" cy="578882"/>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latin typeface="Arial" panose="020B0604020202020204" pitchFamily="34" charset="0"/>
                <a:cs typeface="Arial" panose="020B0604020202020204" pitchFamily="34" charset="0"/>
              </a:rPr>
              <a:t>Row B</a:t>
            </a:r>
          </a:p>
        </p:txBody>
      </p:sp>
      <p:graphicFrame>
        <p:nvGraphicFramePr>
          <p:cNvPr id="11" name="Table 4" descr="Bar model dividing 360 into 6 parts. 5 parts are labelled with a question mark. One part is labelled 90. ">
            <a:extLst>
              <a:ext uri="{FF2B5EF4-FFF2-40B4-BE49-F238E27FC236}">
                <a16:creationId xmlns:a16="http://schemas.microsoft.com/office/drawing/2014/main" id="{8A02DDE4-5573-47F7-BA3E-0F753F21D32C}"/>
              </a:ext>
            </a:extLst>
          </p:cNvPr>
          <p:cNvGraphicFramePr>
            <a:graphicFrameLocks noGrp="1"/>
          </p:cNvGraphicFramePr>
          <p:nvPr>
            <p:extLst>
              <p:ext uri="{D42A27DB-BD31-4B8C-83A1-F6EECF244321}">
                <p14:modId xmlns:p14="http://schemas.microsoft.com/office/powerpoint/2010/main" val="2464494756"/>
              </p:ext>
            </p:extLst>
          </p:nvPr>
        </p:nvGraphicFramePr>
        <p:xfrm>
          <a:off x="2481749" y="3958159"/>
          <a:ext cx="2298452" cy="928370"/>
        </p:xfrm>
        <a:graphic>
          <a:graphicData uri="http://schemas.openxmlformats.org/drawingml/2006/table">
            <a:tbl>
              <a:tblPr firstRow="1" bandRow="1">
                <a:tableStyleId>{5C22544A-7EE6-4342-B048-85BDC9FD1C3A}</a:tableStyleId>
              </a:tblPr>
              <a:tblGrid>
                <a:gridCol w="946567">
                  <a:extLst>
                    <a:ext uri="{9D8B030D-6E8A-4147-A177-3AD203B41FA5}">
                      <a16:colId xmlns:a16="http://schemas.microsoft.com/office/drawing/2014/main" val="2304052034"/>
                    </a:ext>
                  </a:extLst>
                </a:gridCol>
                <a:gridCol w="946567">
                  <a:extLst>
                    <a:ext uri="{9D8B030D-6E8A-4147-A177-3AD203B41FA5}">
                      <a16:colId xmlns:a16="http://schemas.microsoft.com/office/drawing/2014/main" val="3820338136"/>
                    </a:ext>
                  </a:extLst>
                </a:gridCol>
                <a:gridCol w="405318">
                  <a:extLst>
                    <a:ext uri="{9D8B030D-6E8A-4147-A177-3AD203B41FA5}">
                      <a16:colId xmlns:a16="http://schemas.microsoft.com/office/drawing/2014/main" val="1457021003"/>
                    </a:ext>
                  </a:extLst>
                </a:gridCol>
              </a:tblGrid>
              <a:tr h="464185">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1600" b="0" dirty="0">
                          <a:solidFill>
                            <a:schemeClr val="tx1"/>
                          </a:solidFill>
                          <a:latin typeface="Arial" panose="020B0604020202020204" pitchFamily="34" charset="0"/>
                          <a:cs typeface="Arial" panose="020B0604020202020204" pitchFamily="34" charset="0"/>
                        </a:rPr>
                        <a:t>10</a:t>
                      </a:r>
                      <a:endParaRPr lang="en-GB" sz="2400" b="0"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677089677"/>
                  </a:ext>
                </a:extLst>
              </a:tr>
              <a:tr h="464185">
                <a:tc gridSpan="3">
                  <a:txBody>
                    <a:bodyPr/>
                    <a:lstStyle/>
                    <a:p>
                      <a:pPr algn="ctr"/>
                      <a:r>
                        <a:rPr lang="en-GB" sz="2400" b="0" dirty="0">
                          <a:solidFill>
                            <a:schemeClr val="tx1"/>
                          </a:solidFill>
                          <a:latin typeface="Arial" panose="020B0604020202020204" pitchFamily="34" charset="0"/>
                          <a:cs typeface="Arial" panose="020B0604020202020204" pitchFamily="34" charset="0"/>
                        </a:rPr>
                        <a:t>90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20993918"/>
                  </a:ext>
                </a:extLst>
              </a:tr>
            </a:tbl>
          </a:graphicData>
        </a:graphic>
      </p:graphicFrame>
      <p:graphicFrame>
        <p:nvGraphicFramePr>
          <p:cNvPr id="12" name="Table 4" descr="Bar model dividing 360 into 6 parts. 5 parts are labelled with a question mark. One part is labelled 90. ">
            <a:extLst>
              <a:ext uri="{FF2B5EF4-FFF2-40B4-BE49-F238E27FC236}">
                <a16:creationId xmlns:a16="http://schemas.microsoft.com/office/drawing/2014/main" id="{8A02DDE4-5573-47F7-BA3E-0F753F21D32C}"/>
              </a:ext>
            </a:extLst>
          </p:cNvPr>
          <p:cNvGraphicFramePr>
            <a:graphicFrameLocks noGrp="1"/>
          </p:cNvGraphicFramePr>
          <p:nvPr>
            <p:extLst>
              <p:ext uri="{D42A27DB-BD31-4B8C-83A1-F6EECF244321}">
                <p14:modId xmlns:p14="http://schemas.microsoft.com/office/powerpoint/2010/main" val="3299920316"/>
              </p:ext>
            </p:extLst>
          </p:nvPr>
        </p:nvGraphicFramePr>
        <p:xfrm>
          <a:off x="2459554" y="5167519"/>
          <a:ext cx="9462304" cy="928370"/>
        </p:xfrm>
        <a:graphic>
          <a:graphicData uri="http://schemas.openxmlformats.org/drawingml/2006/table">
            <a:tbl>
              <a:tblPr firstRow="1" bandRow="1">
                <a:tableStyleId>{5C22544A-7EE6-4342-B048-85BDC9FD1C3A}</a:tableStyleId>
              </a:tblPr>
              <a:tblGrid>
                <a:gridCol w="909458">
                  <a:extLst>
                    <a:ext uri="{9D8B030D-6E8A-4147-A177-3AD203B41FA5}">
                      <a16:colId xmlns:a16="http://schemas.microsoft.com/office/drawing/2014/main" val="2304052034"/>
                    </a:ext>
                  </a:extLst>
                </a:gridCol>
                <a:gridCol w="909458">
                  <a:extLst>
                    <a:ext uri="{9D8B030D-6E8A-4147-A177-3AD203B41FA5}">
                      <a16:colId xmlns:a16="http://schemas.microsoft.com/office/drawing/2014/main" val="20001"/>
                    </a:ext>
                  </a:extLst>
                </a:gridCol>
                <a:gridCol w="909458">
                  <a:extLst>
                    <a:ext uri="{9D8B030D-6E8A-4147-A177-3AD203B41FA5}">
                      <a16:colId xmlns:a16="http://schemas.microsoft.com/office/drawing/2014/main" val="231821768"/>
                    </a:ext>
                  </a:extLst>
                </a:gridCol>
                <a:gridCol w="909458">
                  <a:extLst>
                    <a:ext uri="{9D8B030D-6E8A-4147-A177-3AD203B41FA5}">
                      <a16:colId xmlns:a16="http://schemas.microsoft.com/office/drawing/2014/main" val="20003"/>
                    </a:ext>
                  </a:extLst>
                </a:gridCol>
                <a:gridCol w="909458">
                  <a:extLst>
                    <a:ext uri="{9D8B030D-6E8A-4147-A177-3AD203B41FA5}">
                      <a16:colId xmlns:a16="http://schemas.microsoft.com/office/drawing/2014/main" val="3820338136"/>
                    </a:ext>
                  </a:extLst>
                </a:gridCol>
                <a:gridCol w="909458">
                  <a:extLst>
                    <a:ext uri="{9D8B030D-6E8A-4147-A177-3AD203B41FA5}">
                      <a16:colId xmlns:a16="http://schemas.microsoft.com/office/drawing/2014/main" val="20005"/>
                    </a:ext>
                  </a:extLst>
                </a:gridCol>
                <a:gridCol w="909458">
                  <a:extLst>
                    <a:ext uri="{9D8B030D-6E8A-4147-A177-3AD203B41FA5}">
                      <a16:colId xmlns:a16="http://schemas.microsoft.com/office/drawing/2014/main" val="2572849911"/>
                    </a:ext>
                  </a:extLst>
                </a:gridCol>
                <a:gridCol w="909458">
                  <a:extLst>
                    <a:ext uri="{9D8B030D-6E8A-4147-A177-3AD203B41FA5}">
                      <a16:colId xmlns:a16="http://schemas.microsoft.com/office/drawing/2014/main" val="1457021003"/>
                    </a:ext>
                  </a:extLst>
                </a:gridCol>
                <a:gridCol w="909458">
                  <a:extLst>
                    <a:ext uri="{9D8B030D-6E8A-4147-A177-3AD203B41FA5}">
                      <a16:colId xmlns:a16="http://schemas.microsoft.com/office/drawing/2014/main" val="20008"/>
                    </a:ext>
                  </a:extLst>
                </a:gridCol>
                <a:gridCol w="1277182">
                  <a:extLst>
                    <a:ext uri="{9D8B030D-6E8A-4147-A177-3AD203B41FA5}">
                      <a16:colId xmlns:a16="http://schemas.microsoft.com/office/drawing/2014/main" val="2082132334"/>
                    </a:ext>
                  </a:extLst>
                </a:gridCol>
              </a:tblGrid>
              <a:tr h="464185">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45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677089677"/>
                  </a:ext>
                </a:extLst>
              </a:tr>
              <a:tr h="464185">
                <a:tc gridSpan="10">
                  <a:txBody>
                    <a:bodyPr/>
                    <a:lstStyle/>
                    <a:p>
                      <a:pPr algn="ctr"/>
                      <a:r>
                        <a:rPr lang="en-GB" sz="2400" b="0" dirty="0">
                          <a:solidFill>
                            <a:schemeClr val="tx1"/>
                          </a:solidFill>
                          <a:latin typeface="Arial" panose="020B0604020202020204" pitchFamily="34" charset="0"/>
                          <a:cs typeface="Arial" panose="020B0604020202020204" pitchFamily="34" charset="0"/>
                        </a:rPr>
                        <a:t>360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US"/>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pPr algn="ctr"/>
                      <a:endParaRPr lang="en-GB" sz="2400" b="0"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20993918"/>
                  </a:ext>
                </a:extLst>
              </a:tr>
            </a:tbl>
          </a:graphicData>
        </a:graphic>
      </p:graphicFrame>
      <p:sp>
        <p:nvSpPr>
          <p:cNvPr id="13" name="TextBox 12">
            <a:extLst>
              <a:ext uri="{FF2B5EF4-FFF2-40B4-BE49-F238E27FC236}">
                <a16:creationId xmlns:a16="http://schemas.microsoft.com/office/drawing/2014/main" id="{92B977E0-1E79-4D70-AE9B-F5ACB10F60B4}"/>
              </a:ext>
            </a:extLst>
          </p:cNvPr>
          <p:cNvSpPr txBox="1"/>
          <p:nvPr/>
        </p:nvSpPr>
        <p:spPr>
          <a:xfrm>
            <a:off x="333175" y="4128451"/>
            <a:ext cx="1979982" cy="578882"/>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latin typeface="Arial" panose="020B0604020202020204" pitchFamily="34" charset="0"/>
                <a:cs typeface="Arial" panose="020B0604020202020204" pitchFamily="34" charset="0"/>
              </a:rPr>
              <a:t>Row C</a:t>
            </a:r>
          </a:p>
        </p:txBody>
      </p:sp>
      <p:sp>
        <p:nvSpPr>
          <p:cNvPr id="14" name="TextBox 13">
            <a:extLst>
              <a:ext uri="{FF2B5EF4-FFF2-40B4-BE49-F238E27FC236}">
                <a16:creationId xmlns:a16="http://schemas.microsoft.com/office/drawing/2014/main" id="{92B977E0-1E79-4D70-AE9B-F5ACB10F60B4}"/>
              </a:ext>
            </a:extLst>
          </p:cNvPr>
          <p:cNvSpPr txBox="1"/>
          <p:nvPr/>
        </p:nvSpPr>
        <p:spPr>
          <a:xfrm>
            <a:off x="292855" y="5320830"/>
            <a:ext cx="1979982" cy="578882"/>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latin typeface="Arial" panose="020B0604020202020204" pitchFamily="34" charset="0"/>
                <a:cs typeface="Arial" panose="020B0604020202020204" pitchFamily="34" charset="0"/>
              </a:rPr>
              <a:t>Row D</a:t>
            </a:r>
          </a:p>
        </p:txBody>
      </p:sp>
      <p:sp>
        <p:nvSpPr>
          <p:cNvPr id="15" name="TextBox 14">
            <a:extLst>
              <a:ext uri="{FF2B5EF4-FFF2-40B4-BE49-F238E27FC236}">
                <a16:creationId xmlns:a16="http://schemas.microsoft.com/office/drawing/2014/main" id="{F0136B3B-475F-4A6A-B2F2-E1548767ABB9}"/>
              </a:ext>
              <a:ext uri="{C183D7F6-B498-43B3-948B-1728B52AA6E4}">
                <adec:decorative xmlns:adec="http://schemas.microsoft.com/office/drawing/2017/decorative" val="1"/>
              </a:ext>
            </a:extLst>
          </p:cNvPr>
          <p:cNvSpPr txBox="1"/>
          <p:nvPr/>
        </p:nvSpPr>
        <p:spPr>
          <a:xfrm>
            <a:off x="7833815" y="1284734"/>
            <a:ext cx="3919696" cy="3131999"/>
          </a:xfrm>
          <a:prstGeom prst="roundRect">
            <a:avLst/>
          </a:prstGeom>
          <a:noFill/>
          <a:ln w="57150" cmpd="sng">
            <a:solidFill>
              <a:srgbClr val="BE0064"/>
            </a:solidFill>
          </a:ln>
        </p:spPr>
        <p:txBody>
          <a:bodyPr wrap="square" rtlCol="0">
            <a:spAutoFit/>
          </a:bodyPr>
          <a:lstStyle/>
          <a:p>
            <a:pPr algn="ctr"/>
            <a:endParaRPr lang="en-GB" sz="3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0AB6807-1007-2C40-ACD3-85A647021B46}"/>
              </a:ext>
            </a:extLst>
          </p:cNvPr>
          <p:cNvSpPr txBox="1"/>
          <p:nvPr/>
        </p:nvSpPr>
        <p:spPr>
          <a:xfrm>
            <a:off x="8210416" y="1453068"/>
            <a:ext cx="3260855" cy="2880703"/>
          </a:xfrm>
          <a:prstGeom prst="rect">
            <a:avLst/>
          </a:prstGeom>
          <a:noFill/>
        </p:spPr>
        <p:txBody>
          <a:bodyPr wrap="square" rtlCol="0">
            <a:spAutoFit/>
          </a:bodyPr>
          <a:lstStyle/>
          <a:p>
            <a:pPr algn="ctr">
              <a:lnSpc>
                <a:spcPts val="3100"/>
              </a:lnSpc>
              <a:spcAft>
                <a:spcPts val="600"/>
              </a:spcAft>
            </a:pPr>
            <a:r>
              <a:rPr lang="en-US" sz="2800" dirty="0">
                <a:latin typeface="Arial" panose="020B0604020202020204" pitchFamily="34" charset="0"/>
                <a:cs typeface="Arial" panose="020B0604020202020204" pitchFamily="34" charset="0"/>
              </a:rPr>
              <a:t>Different problems with the same mathematical structure can be represented using the same bar model.</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531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Practice questions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26</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grpSp>
        <p:nvGrpSpPr>
          <p:cNvPr id="27" name="Group 26">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30" name="TextBox 2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Rectangle 4">
            <a:extLst>
              <a:ext uri="{FF2B5EF4-FFF2-40B4-BE49-F238E27FC236}">
                <a16:creationId xmlns:a16="http://schemas.microsoft.com/office/drawing/2014/main" id="{54566D7B-8854-4A49-9A78-3A3D15C2A3D3}"/>
              </a:ext>
              <a:ext uri="{C183D7F6-B498-43B3-948B-1728B52AA6E4}">
                <adec:decorative xmlns:adec="http://schemas.microsoft.com/office/drawing/2017/decorative" val="1"/>
              </a:ext>
            </a:extLst>
          </p:cNvPr>
          <p:cNvSpPr/>
          <p:nvPr/>
        </p:nvSpPr>
        <p:spPr>
          <a:xfrm>
            <a:off x="876444" y="1194321"/>
            <a:ext cx="5219555" cy="4665304"/>
          </a:xfrm>
          <a:prstGeom prst="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Diagram of three angles around a point: a right angle, 2x and 3x.&#10;">
            <a:extLst>
              <a:ext uri="{FF2B5EF4-FFF2-40B4-BE49-F238E27FC236}">
                <a16:creationId xmlns:a16="http://schemas.microsoft.com/office/drawing/2014/main" id="{BF49D62B-B5DA-43E2-9B24-AA8E81F3F29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289895" y="1334403"/>
            <a:ext cx="4072281" cy="3250207"/>
          </a:xfrm>
          <a:prstGeom prst="rect">
            <a:avLst/>
          </a:prstGeom>
        </p:spPr>
      </p:pic>
      <p:sp>
        <p:nvSpPr>
          <p:cNvPr id="13" name="TextBox 12">
            <a:extLst>
              <a:ext uri="{FF2B5EF4-FFF2-40B4-BE49-F238E27FC236}">
                <a16:creationId xmlns:a16="http://schemas.microsoft.com/office/drawing/2014/main" id="{A274019F-1384-46DB-8EF1-8E2F8CCDCBE4}"/>
              </a:ext>
            </a:extLst>
          </p:cNvPr>
          <p:cNvSpPr txBox="1"/>
          <p:nvPr/>
        </p:nvSpPr>
        <p:spPr>
          <a:xfrm>
            <a:off x="895105" y="4749503"/>
            <a:ext cx="5039164" cy="1169551"/>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Find the value of </a:t>
            </a:r>
            <a:r>
              <a:rPr lang="en-GB" sz="2400" i="1" dirty="0">
                <a:latin typeface="Times New Roman" panose="02020603050405020304" pitchFamily="18" charset="0"/>
                <a:cs typeface="Times New Roman" panose="02020603050405020304" pitchFamily="18" charset="0"/>
              </a:rPr>
              <a:t>x</a:t>
            </a:r>
            <a:r>
              <a:rPr lang="en-GB" sz="2400" dirty="0">
                <a:latin typeface="Times New Roman" panose="02020603050405020304" pitchFamily="18" charset="0"/>
                <a:cs typeface="Times New Roman" panose="02020603050405020304" pitchFamily="18" charset="0"/>
              </a:rPr>
              <a:t>.</a:t>
            </a:r>
          </a:p>
          <a:p>
            <a:pPr algn="r"/>
            <a:r>
              <a:rPr lang="en-GB" sz="2800" dirty="0">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(3)</a:t>
            </a:r>
          </a:p>
          <a:p>
            <a:pPr algn="r"/>
            <a:endParaRPr lang="en-GB"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41206C12-D71B-4A67-AA8D-24959173F49D}"/>
              </a:ext>
            </a:extLst>
          </p:cNvPr>
          <p:cNvSpPr txBox="1"/>
          <p:nvPr/>
        </p:nvSpPr>
        <p:spPr>
          <a:xfrm>
            <a:off x="4462310" y="5027449"/>
            <a:ext cx="669188" cy="523220"/>
          </a:xfrm>
          <a:prstGeom prst="rect">
            <a:avLst/>
          </a:prstGeom>
          <a:noFill/>
        </p:spPr>
        <p:txBody>
          <a:bodyPr wrap="square" rtlCol="0">
            <a:spAutoFit/>
          </a:bodyPr>
          <a:lstStyle/>
          <a:p>
            <a:r>
              <a:rPr lang="en-GB" sz="2800" dirty="0">
                <a:solidFill>
                  <a:srgbClr val="BE0064"/>
                </a:solidFill>
                <a:latin typeface="Times New Roman" panose="02020603050405020304" pitchFamily="18" charset="0"/>
                <a:cs typeface="Times New Roman" panose="02020603050405020304" pitchFamily="18" charset="0"/>
              </a:rPr>
              <a:t>54</a:t>
            </a:r>
            <a:endParaRPr lang="en-GB" sz="1800" i="1" dirty="0">
              <a:solidFill>
                <a:srgbClr val="BE0064"/>
              </a:solidFill>
              <a:effectLst/>
              <a:latin typeface="Arial"/>
              <a:ea typeface="Calibri" panose="020F0502020204030204" pitchFamily="34" charset="0"/>
              <a:cs typeface="Arial"/>
            </a:endParaRPr>
          </a:p>
        </p:txBody>
      </p:sp>
      <p:sp>
        <p:nvSpPr>
          <p:cNvPr id="15" name="Rectangle 14">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4331028" y="4982547"/>
            <a:ext cx="931752" cy="467095"/>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0506A12-2FE1-467F-BC0A-5B39C56E1FFF}"/>
              </a:ext>
              <a:ext uri="{C183D7F6-B498-43B3-948B-1728B52AA6E4}">
                <adec:decorative xmlns:adec="http://schemas.microsoft.com/office/drawing/2017/decorative" val="1"/>
              </a:ext>
            </a:extLst>
          </p:cNvPr>
          <p:cNvSpPr/>
          <p:nvPr/>
        </p:nvSpPr>
        <p:spPr>
          <a:xfrm>
            <a:off x="6389327" y="1202030"/>
            <a:ext cx="5367244" cy="4665304"/>
          </a:xfrm>
          <a:prstGeom prst="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8F2AFA3-7688-4CFD-954C-9571AE6A188A}"/>
              </a:ext>
            </a:extLst>
          </p:cNvPr>
          <p:cNvSpPr txBox="1"/>
          <p:nvPr/>
        </p:nvSpPr>
        <p:spPr>
          <a:xfrm>
            <a:off x="6389327" y="1279992"/>
            <a:ext cx="5367244" cy="4585871"/>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Hilary, Imogen and </a:t>
            </a:r>
            <a:r>
              <a:rPr lang="en-GB" sz="2400" dirty="0" err="1">
                <a:latin typeface="Times New Roman" panose="02020603050405020304" pitchFamily="18" charset="0"/>
                <a:cs typeface="Times New Roman" panose="02020603050405020304" pitchFamily="18" charset="0"/>
              </a:rPr>
              <a:t>Jeeha</a:t>
            </a:r>
            <a:r>
              <a:rPr lang="en-GB" sz="2400" dirty="0">
                <a:latin typeface="Times New Roman" panose="02020603050405020304" pitchFamily="18" charset="0"/>
                <a:cs typeface="Times New Roman" panose="02020603050405020304" pitchFamily="18" charset="0"/>
              </a:rPr>
              <a:t> are playing a game with cards.</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Imogen has 3 cards more than Hilary.</a:t>
            </a:r>
          </a:p>
          <a:p>
            <a:r>
              <a:rPr lang="en-GB" sz="2400" dirty="0" err="1">
                <a:latin typeface="Times New Roman" panose="02020603050405020304" pitchFamily="18" charset="0"/>
                <a:cs typeface="Times New Roman" panose="02020603050405020304" pitchFamily="18" charset="0"/>
              </a:rPr>
              <a:t>Jeeha</a:t>
            </a:r>
            <a:r>
              <a:rPr lang="en-GB" sz="2400" dirty="0">
                <a:latin typeface="Times New Roman" panose="02020603050405020304" pitchFamily="18" charset="0"/>
                <a:cs typeface="Times New Roman" panose="02020603050405020304" pitchFamily="18" charset="0"/>
              </a:rPr>
              <a:t> has twice as many cards as Imogen.</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They have a total of 53 cards.</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Work out how many cards Hilary has.</a:t>
            </a:r>
          </a:p>
          <a:p>
            <a:pPr algn="r"/>
            <a:endParaRPr lang="en-GB" sz="2400" dirty="0">
              <a:latin typeface="Times New Roman" panose="02020603050405020304" pitchFamily="18" charset="0"/>
              <a:cs typeface="Times New Roman" panose="02020603050405020304" pitchFamily="18" charset="0"/>
            </a:endParaRPr>
          </a:p>
          <a:p>
            <a:pPr algn="r"/>
            <a:endParaRPr lang="en-GB" sz="2400" dirty="0">
              <a:latin typeface="Times New Roman" panose="02020603050405020304" pitchFamily="18" charset="0"/>
              <a:cs typeface="Times New Roman" panose="02020603050405020304" pitchFamily="18" charset="0"/>
            </a:endParaRPr>
          </a:p>
          <a:p>
            <a:pPr algn="r"/>
            <a:r>
              <a:rPr lang="en-GB" sz="260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(4)</a:t>
            </a:r>
          </a:p>
        </p:txBody>
      </p:sp>
      <p:sp>
        <p:nvSpPr>
          <p:cNvPr id="23" name="TextBox 22">
            <a:extLst>
              <a:ext uri="{FF2B5EF4-FFF2-40B4-BE49-F238E27FC236}">
                <a16:creationId xmlns:a16="http://schemas.microsoft.com/office/drawing/2014/main" id="{12A67DDC-FA0A-461F-9B29-15E3743BC906}"/>
              </a:ext>
            </a:extLst>
          </p:cNvPr>
          <p:cNvSpPr txBox="1"/>
          <p:nvPr/>
        </p:nvSpPr>
        <p:spPr>
          <a:xfrm>
            <a:off x="10207080" y="5179849"/>
            <a:ext cx="669188" cy="523220"/>
          </a:xfrm>
          <a:prstGeom prst="rect">
            <a:avLst/>
          </a:prstGeom>
          <a:noFill/>
        </p:spPr>
        <p:txBody>
          <a:bodyPr wrap="square" rtlCol="0">
            <a:spAutoFit/>
          </a:bodyPr>
          <a:lstStyle/>
          <a:p>
            <a:r>
              <a:rPr lang="en-GB" sz="2800" dirty="0">
                <a:solidFill>
                  <a:srgbClr val="BE0064"/>
                </a:solidFill>
                <a:latin typeface="Times New Roman" panose="02020603050405020304" pitchFamily="18" charset="0"/>
                <a:cs typeface="Times New Roman" panose="02020603050405020304" pitchFamily="18" charset="0"/>
              </a:rPr>
              <a:t>11</a:t>
            </a:r>
            <a:endParaRPr lang="en-GB" sz="1800" i="1" dirty="0">
              <a:solidFill>
                <a:srgbClr val="BE0064"/>
              </a:solidFill>
              <a:effectLst/>
              <a:latin typeface="Arial"/>
              <a:ea typeface="Calibri" panose="020F0502020204030204" pitchFamily="34" charset="0"/>
              <a:cs typeface="Arial"/>
            </a:endParaRPr>
          </a:p>
        </p:txBody>
      </p:sp>
      <p:sp>
        <p:nvSpPr>
          <p:cNvPr id="24" name="Rectangle 23">
            <a:extLst>
              <a:ext uri="{FF2B5EF4-FFF2-40B4-BE49-F238E27FC236}">
                <a16:creationId xmlns:a16="http://schemas.microsoft.com/office/drawing/2014/main" id="{331FA049-870A-4C0F-A197-B582393C4F4C}"/>
              </a:ext>
              <a:ext uri="{C183D7F6-B498-43B3-948B-1728B52AA6E4}">
                <adec:decorative xmlns:adec="http://schemas.microsoft.com/office/drawing/2017/decorative" val="1"/>
              </a:ext>
            </a:extLst>
          </p:cNvPr>
          <p:cNvSpPr/>
          <p:nvPr/>
        </p:nvSpPr>
        <p:spPr>
          <a:xfrm>
            <a:off x="9913108" y="5111885"/>
            <a:ext cx="931752" cy="467095"/>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122F53A6-B2E3-48B1-B746-F4602FB5F911}"/>
              </a:ext>
            </a:extLst>
          </p:cNvPr>
          <p:cNvSpPr txBox="1"/>
          <p:nvPr/>
        </p:nvSpPr>
        <p:spPr>
          <a:xfrm>
            <a:off x="1018189" y="5928400"/>
            <a:ext cx="5039164" cy="369332"/>
          </a:xfrm>
          <a:prstGeom prst="rect">
            <a:avLst/>
          </a:prstGeom>
          <a:noFill/>
        </p:spPr>
        <p:txBody>
          <a:bodyPr wrap="square" rtlCol="0">
            <a:spAutoFit/>
          </a:bodyPr>
          <a:lstStyle/>
          <a:p>
            <a:pPr algn="r"/>
            <a:r>
              <a:rPr lang="en-GB" i="1" dirty="0">
                <a:latin typeface="Arial"/>
                <a:ea typeface="Calibri" panose="020F0502020204030204" pitchFamily="34" charset="0"/>
                <a:cs typeface="Arial"/>
              </a:rPr>
              <a:t>Q9 from June 2017, 1MA1/2F</a:t>
            </a:r>
            <a:endParaRPr lang="en-GB" sz="1800" i="1" dirty="0">
              <a:effectLst/>
              <a:latin typeface="Arial"/>
              <a:ea typeface="Calibri" panose="020F0502020204030204" pitchFamily="34" charset="0"/>
              <a:cs typeface="Arial"/>
            </a:endParaRPr>
          </a:p>
        </p:txBody>
      </p:sp>
      <p:sp>
        <p:nvSpPr>
          <p:cNvPr id="21" name="TextBox 20">
            <a:extLst>
              <a:ext uri="{FF2B5EF4-FFF2-40B4-BE49-F238E27FC236}">
                <a16:creationId xmlns:a16="http://schemas.microsoft.com/office/drawing/2014/main" id="{40C8BB77-BA67-4DB6-9A82-3D31C5BE1516}"/>
              </a:ext>
            </a:extLst>
          </p:cNvPr>
          <p:cNvSpPr txBox="1"/>
          <p:nvPr/>
        </p:nvSpPr>
        <p:spPr>
          <a:xfrm>
            <a:off x="6848035" y="5919054"/>
            <a:ext cx="5039164" cy="369332"/>
          </a:xfrm>
          <a:prstGeom prst="rect">
            <a:avLst/>
          </a:prstGeom>
          <a:noFill/>
        </p:spPr>
        <p:txBody>
          <a:bodyPr wrap="square" rtlCol="0">
            <a:spAutoFit/>
          </a:bodyPr>
          <a:lstStyle/>
          <a:p>
            <a:pPr algn="r"/>
            <a:r>
              <a:rPr lang="en-GB" i="1" dirty="0">
                <a:latin typeface="Arial"/>
                <a:ea typeface="Calibri" panose="020F0502020204030204" pitchFamily="34" charset="0"/>
                <a:cs typeface="Arial"/>
              </a:rPr>
              <a:t>Q10 from June 2015</a:t>
            </a:r>
            <a:r>
              <a:rPr lang="en-GB" i="1" dirty="0">
                <a:latin typeface="Arial"/>
                <a:cs typeface="Arial"/>
              </a:rPr>
              <a:t>, 5MB3H/01</a:t>
            </a:r>
          </a:p>
        </p:txBody>
      </p:sp>
    </p:spTree>
    <p:extLst>
      <p:ext uri="{BB962C8B-B14F-4D97-AF65-F5344CB8AC3E}">
        <p14:creationId xmlns:p14="http://schemas.microsoft.com/office/powerpoint/2010/main" val="2099678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5"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Representing the problem – 1</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27</a:t>
            </a:fld>
            <a:endParaRPr lang="en-US" b="1" dirty="0">
              <a:solidFill>
                <a:srgbClr val="000000"/>
              </a:solidFill>
              <a:latin typeface="Arial" panose="020B0604020202020204" pitchFamily="34" charset="0"/>
              <a:cs typeface="Arial" panose="020B0604020202020204" pitchFamily="34" charset="0"/>
            </a:endParaRPr>
          </a:p>
        </p:txBody>
      </p:sp>
      <p:pic>
        <p:nvPicPr>
          <p:cNvPr id="28" name="Picture 27" descr="Diagram of three angles around a point: a right angle, 2x and 3x.&#10;&#10;">
            <a:extLst>
              <a:ext uri="{FF2B5EF4-FFF2-40B4-BE49-F238E27FC236}">
                <a16:creationId xmlns:a16="http://schemas.microsoft.com/office/drawing/2014/main" id="{B31ACD3E-D5F9-4FFC-BF93-4FDD1FC57982}"/>
              </a:ext>
            </a:extLst>
          </p:cNvPr>
          <p:cNvPicPr>
            <a:picLocks noChangeAspect="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01939" y="1274784"/>
            <a:ext cx="3194534" cy="2552393"/>
          </a:xfrm>
          <a:prstGeom prst="rect">
            <a:avLst/>
          </a:prstGeom>
        </p:spPr>
      </p:pic>
      <p:sp>
        <p:nvSpPr>
          <p:cNvPr id="11" name="TextBox 10">
            <a:extLst>
              <a:ext uri="{FF2B5EF4-FFF2-40B4-BE49-F238E27FC236}">
                <a16:creationId xmlns:a16="http://schemas.microsoft.com/office/drawing/2014/main" id="{92B977E0-1E79-4D70-AE9B-F5ACB10F60B4}"/>
              </a:ext>
            </a:extLst>
          </p:cNvPr>
          <p:cNvSpPr txBox="1"/>
          <p:nvPr/>
        </p:nvSpPr>
        <p:spPr>
          <a:xfrm>
            <a:off x="417602" y="3887292"/>
            <a:ext cx="4770393" cy="2349579"/>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Why are all the diagrams correct?</a:t>
            </a:r>
          </a:p>
          <a:p>
            <a:pPr algn="ctr"/>
            <a:r>
              <a:rPr lang="en-GB" sz="3200" i="0" dirty="0">
                <a:latin typeface="Arial" panose="020B0604020202020204" pitchFamily="34" charset="0"/>
                <a:cs typeface="Arial" panose="020B0604020202020204" pitchFamily="34" charset="0"/>
              </a:rPr>
              <a:t>How can they be used to find </a:t>
            </a:r>
            <a:r>
              <a:rPr lang="en-GB" sz="3600" dirty="0">
                <a:latin typeface="Times New Roman" panose="02020603050405020304" pitchFamily="18" charset="0"/>
                <a:cs typeface="Times New Roman" panose="02020603050405020304" pitchFamily="18" charset="0"/>
              </a:rPr>
              <a:t>x</a:t>
            </a:r>
            <a:r>
              <a:rPr lang="en-GB" sz="3200" i="0"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B0368C08-DEAE-4069-AAC6-76CF00AF1749}"/>
              </a:ext>
            </a:extLst>
          </p:cNvPr>
          <p:cNvSpPr txBox="1"/>
          <p:nvPr/>
        </p:nvSpPr>
        <p:spPr>
          <a:xfrm>
            <a:off x="4940567" y="2116941"/>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Lara</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B0368C08-DEAE-4069-AAC6-76CF00AF1749}"/>
              </a:ext>
            </a:extLst>
          </p:cNvPr>
          <p:cNvSpPr txBox="1"/>
          <p:nvPr/>
        </p:nvSpPr>
        <p:spPr>
          <a:xfrm>
            <a:off x="4940570" y="3827177"/>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Meena</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B0368C08-DEAE-4069-AAC6-76CF00AF1749}"/>
              </a:ext>
            </a:extLst>
          </p:cNvPr>
          <p:cNvSpPr txBox="1"/>
          <p:nvPr/>
        </p:nvSpPr>
        <p:spPr>
          <a:xfrm>
            <a:off x="4926305" y="5210389"/>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Noah</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graphicFrame>
        <p:nvGraphicFramePr>
          <p:cNvPr id="19" name="Table 4" descr="Bar model dividing 360 into 6 parts. 5 parts are labelled with a question mark. One part is labelled 90. ">
            <a:extLst>
              <a:ext uri="{FF2B5EF4-FFF2-40B4-BE49-F238E27FC236}">
                <a16:creationId xmlns:a16="http://schemas.microsoft.com/office/drawing/2014/main" id="{8A02DDE4-5573-47F7-BA3E-0F753F21D32C}"/>
              </a:ext>
            </a:extLst>
          </p:cNvPr>
          <p:cNvGraphicFramePr>
            <a:graphicFrameLocks noGrp="1"/>
          </p:cNvGraphicFramePr>
          <p:nvPr>
            <p:extLst>
              <p:ext uri="{D42A27DB-BD31-4B8C-83A1-F6EECF244321}">
                <p14:modId xmlns:p14="http://schemas.microsoft.com/office/powerpoint/2010/main" val="509443842"/>
              </p:ext>
            </p:extLst>
          </p:nvPr>
        </p:nvGraphicFramePr>
        <p:xfrm>
          <a:off x="6741801" y="1940096"/>
          <a:ext cx="4682344" cy="928370"/>
        </p:xfrm>
        <a:graphic>
          <a:graphicData uri="http://schemas.openxmlformats.org/drawingml/2006/table">
            <a:tbl>
              <a:tblPr firstRow="1" bandRow="1">
                <a:tableStyleId>{5C22544A-7EE6-4342-B048-85BDC9FD1C3A}</a:tableStyleId>
              </a:tblPr>
              <a:tblGrid>
                <a:gridCol w="694654">
                  <a:extLst>
                    <a:ext uri="{9D8B030D-6E8A-4147-A177-3AD203B41FA5}">
                      <a16:colId xmlns:a16="http://schemas.microsoft.com/office/drawing/2014/main" val="2304052034"/>
                    </a:ext>
                  </a:extLst>
                </a:gridCol>
                <a:gridCol w="694654">
                  <a:extLst>
                    <a:ext uri="{9D8B030D-6E8A-4147-A177-3AD203B41FA5}">
                      <a16:colId xmlns:a16="http://schemas.microsoft.com/office/drawing/2014/main" val="231821768"/>
                    </a:ext>
                  </a:extLst>
                </a:gridCol>
                <a:gridCol w="694654">
                  <a:extLst>
                    <a:ext uri="{9D8B030D-6E8A-4147-A177-3AD203B41FA5}">
                      <a16:colId xmlns:a16="http://schemas.microsoft.com/office/drawing/2014/main" val="3820338136"/>
                    </a:ext>
                  </a:extLst>
                </a:gridCol>
                <a:gridCol w="694654">
                  <a:extLst>
                    <a:ext uri="{9D8B030D-6E8A-4147-A177-3AD203B41FA5}">
                      <a16:colId xmlns:a16="http://schemas.microsoft.com/office/drawing/2014/main" val="2572849911"/>
                    </a:ext>
                  </a:extLst>
                </a:gridCol>
                <a:gridCol w="694654">
                  <a:extLst>
                    <a:ext uri="{9D8B030D-6E8A-4147-A177-3AD203B41FA5}">
                      <a16:colId xmlns:a16="http://schemas.microsoft.com/office/drawing/2014/main" val="1457021003"/>
                    </a:ext>
                  </a:extLst>
                </a:gridCol>
                <a:gridCol w="1209074">
                  <a:extLst>
                    <a:ext uri="{9D8B030D-6E8A-4147-A177-3AD203B41FA5}">
                      <a16:colId xmlns:a16="http://schemas.microsoft.com/office/drawing/2014/main" val="2082132334"/>
                    </a:ext>
                  </a:extLst>
                </a:gridCol>
              </a:tblGrid>
              <a:tr h="464185">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90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extLst>
                  <a:ext uri="{0D108BD9-81ED-4DB2-BD59-A6C34878D82A}">
                    <a16:rowId xmlns:a16="http://schemas.microsoft.com/office/drawing/2014/main" val="677089677"/>
                  </a:ext>
                </a:extLst>
              </a:tr>
              <a:tr h="464185">
                <a:tc gridSpan="6">
                  <a:txBody>
                    <a:bodyPr/>
                    <a:lstStyle/>
                    <a:p>
                      <a:pPr algn="ctr"/>
                      <a:r>
                        <a:rPr lang="en-GB" sz="2400" b="0" dirty="0">
                          <a:solidFill>
                            <a:schemeClr val="tx1"/>
                          </a:solidFill>
                          <a:latin typeface="Arial" panose="020B0604020202020204" pitchFamily="34" charset="0"/>
                          <a:cs typeface="Arial" panose="020B0604020202020204" pitchFamily="34" charset="0"/>
                        </a:rPr>
                        <a:t>360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b="0"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20993918"/>
                  </a:ext>
                </a:extLst>
              </a:tr>
            </a:tbl>
          </a:graphicData>
        </a:graphic>
      </p:graphicFrame>
      <p:grpSp>
        <p:nvGrpSpPr>
          <p:cNvPr id="2" name="Group 1">
            <a:extLst>
              <a:ext uri="{FF2B5EF4-FFF2-40B4-BE49-F238E27FC236}">
                <a16:creationId xmlns:a16="http://schemas.microsoft.com/office/drawing/2014/main" id="{B779AF6E-B89C-46F8-8C61-71CAB6E6F6B9}"/>
              </a:ext>
            </a:extLst>
          </p:cNvPr>
          <p:cNvGrpSpPr/>
          <p:nvPr/>
        </p:nvGrpSpPr>
        <p:grpSpPr>
          <a:xfrm>
            <a:off x="6741801" y="1132307"/>
            <a:ext cx="3463922" cy="788740"/>
            <a:chOff x="6741801" y="1132307"/>
            <a:chExt cx="3463922" cy="788740"/>
          </a:xfrm>
        </p:grpSpPr>
        <p:sp>
          <p:nvSpPr>
            <p:cNvPr id="21" name="Left Brace 20">
              <a:extLst>
                <a:ext uri="{FF2B5EF4-FFF2-40B4-BE49-F238E27FC236}">
                  <a16:creationId xmlns:a16="http://schemas.microsoft.com/office/drawing/2014/main" id="{25845F8E-00D2-405B-94BD-611FB1518271}"/>
                </a:ext>
              </a:extLst>
            </p:cNvPr>
            <p:cNvSpPr/>
            <p:nvPr/>
          </p:nvSpPr>
          <p:spPr>
            <a:xfrm rot="5400000">
              <a:off x="9033480" y="748804"/>
              <a:ext cx="274389" cy="207009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Left Brace 21">
              <a:extLst>
                <a:ext uri="{FF2B5EF4-FFF2-40B4-BE49-F238E27FC236}">
                  <a16:creationId xmlns:a16="http://schemas.microsoft.com/office/drawing/2014/main" id="{63FFB884-A6F7-40F8-9235-98FC9E0EADBD}"/>
                </a:ext>
              </a:extLst>
            </p:cNvPr>
            <p:cNvSpPr/>
            <p:nvPr/>
          </p:nvSpPr>
          <p:spPr>
            <a:xfrm rot="5400000">
              <a:off x="7293899" y="1094559"/>
              <a:ext cx="274390" cy="137858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a:extLst>
                <a:ext uri="{FF2B5EF4-FFF2-40B4-BE49-F238E27FC236}">
                  <a16:creationId xmlns:a16="http://schemas.microsoft.com/office/drawing/2014/main" id="{9246C4DD-17F2-4729-B4EF-FF888EA12C0C}"/>
                </a:ext>
              </a:extLst>
            </p:cNvPr>
            <p:cNvSpPr txBox="1"/>
            <p:nvPr/>
          </p:nvSpPr>
          <p:spPr>
            <a:xfrm>
              <a:off x="8935723" y="1132307"/>
              <a:ext cx="781050" cy="492443"/>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3</a:t>
              </a:r>
              <a:r>
                <a:rPr lang="en-GB" sz="2600" i="1" dirty="0">
                  <a:latin typeface="Times New Roman" panose="02020603050405020304" pitchFamily="18" charset="0"/>
                  <a:cs typeface="Times New Roman" panose="02020603050405020304" pitchFamily="18" charset="0"/>
                </a:rPr>
                <a:t>x</a:t>
              </a:r>
            </a:p>
          </p:txBody>
        </p:sp>
        <p:sp>
          <p:nvSpPr>
            <p:cNvPr id="24" name="TextBox 23">
              <a:extLst>
                <a:ext uri="{FF2B5EF4-FFF2-40B4-BE49-F238E27FC236}">
                  <a16:creationId xmlns:a16="http://schemas.microsoft.com/office/drawing/2014/main" id="{3D814F56-57F0-499E-956C-319A1ED514B7}"/>
                </a:ext>
              </a:extLst>
            </p:cNvPr>
            <p:cNvSpPr txBox="1"/>
            <p:nvPr/>
          </p:nvSpPr>
          <p:spPr>
            <a:xfrm>
              <a:off x="7202173" y="1154214"/>
              <a:ext cx="781050" cy="492443"/>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2</a:t>
              </a:r>
              <a:r>
                <a:rPr lang="en-GB" sz="2600" i="1" dirty="0">
                  <a:latin typeface="Times New Roman" panose="02020603050405020304" pitchFamily="18" charset="0"/>
                  <a:cs typeface="Times New Roman" panose="02020603050405020304" pitchFamily="18" charset="0"/>
                </a:rPr>
                <a:t>x</a:t>
              </a:r>
            </a:p>
          </p:txBody>
        </p:sp>
      </p:grpSp>
      <p:graphicFrame>
        <p:nvGraphicFramePr>
          <p:cNvPr id="25" name="Table 4" descr="Bar model dividing 270 into 5 parts.">
            <a:extLst>
              <a:ext uri="{FF2B5EF4-FFF2-40B4-BE49-F238E27FC236}">
                <a16:creationId xmlns:a16="http://schemas.microsoft.com/office/drawing/2014/main" id="{47C73430-07F1-4266-93BD-70CFEA33A8C4}"/>
              </a:ext>
            </a:extLst>
          </p:cNvPr>
          <p:cNvGraphicFramePr>
            <a:graphicFrameLocks noGrp="1"/>
          </p:cNvGraphicFramePr>
          <p:nvPr>
            <p:extLst>
              <p:ext uri="{D42A27DB-BD31-4B8C-83A1-F6EECF244321}">
                <p14:modId xmlns:p14="http://schemas.microsoft.com/office/powerpoint/2010/main" val="3277687041"/>
              </p:ext>
            </p:extLst>
          </p:nvPr>
        </p:nvGraphicFramePr>
        <p:xfrm>
          <a:off x="6732453" y="3428319"/>
          <a:ext cx="3473270" cy="928370"/>
        </p:xfrm>
        <a:graphic>
          <a:graphicData uri="http://schemas.openxmlformats.org/drawingml/2006/table">
            <a:tbl>
              <a:tblPr firstRow="1" bandRow="1">
                <a:tableStyleId>{5C22544A-7EE6-4342-B048-85BDC9FD1C3A}</a:tableStyleId>
              </a:tblPr>
              <a:tblGrid>
                <a:gridCol w="694654">
                  <a:extLst>
                    <a:ext uri="{9D8B030D-6E8A-4147-A177-3AD203B41FA5}">
                      <a16:colId xmlns:a16="http://schemas.microsoft.com/office/drawing/2014/main" val="2304052034"/>
                    </a:ext>
                  </a:extLst>
                </a:gridCol>
                <a:gridCol w="694654">
                  <a:extLst>
                    <a:ext uri="{9D8B030D-6E8A-4147-A177-3AD203B41FA5}">
                      <a16:colId xmlns:a16="http://schemas.microsoft.com/office/drawing/2014/main" val="231821768"/>
                    </a:ext>
                  </a:extLst>
                </a:gridCol>
                <a:gridCol w="694654">
                  <a:extLst>
                    <a:ext uri="{9D8B030D-6E8A-4147-A177-3AD203B41FA5}">
                      <a16:colId xmlns:a16="http://schemas.microsoft.com/office/drawing/2014/main" val="3820338136"/>
                    </a:ext>
                  </a:extLst>
                </a:gridCol>
                <a:gridCol w="694654">
                  <a:extLst>
                    <a:ext uri="{9D8B030D-6E8A-4147-A177-3AD203B41FA5}">
                      <a16:colId xmlns:a16="http://schemas.microsoft.com/office/drawing/2014/main" val="2572849911"/>
                    </a:ext>
                  </a:extLst>
                </a:gridCol>
                <a:gridCol w="694654">
                  <a:extLst>
                    <a:ext uri="{9D8B030D-6E8A-4147-A177-3AD203B41FA5}">
                      <a16:colId xmlns:a16="http://schemas.microsoft.com/office/drawing/2014/main" val="1457021003"/>
                    </a:ext>
                  </a:extLst>
                </a:gridCol>
              </a:tblGrid>
              <a:tr h="464185">
                <a:tc>
                  <a:txBody>
                    <a:bodyPr/>
                    <a:lstStyle/>
                    <a:p>
                      <a:pPr algn="ctr"/>
                      <a:r>
                        <a:rPr lang="en-GB" sz="2400" b="0" i="1" dirty="0">
                          <a:solidFill>
                            <a:schemeClr val="tx1"/>
                          </a:solidFill>
                          <a:latin typeface="Times New Roman" panose="02020603050405020304" pitchFamily="18" charset="0"/>
                          <a:cs typeface="Times New Roman" panose="02020603050405020304" pitchFamily="18"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i="1" dirty="0">
                          <a:solidFill>
                            <a:schemeClr val="tx1"/>
                          </a:solidFill>
                          <a:latin typeface="Times New Roman" panose="02020603050405020304" pitchFamily="18" charset="0"/>
                          <a:cs typeface="Times New Roman" panose="02020603050405020304" pitchFamily="18"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i="1" dirty="0">
                          <a:solidFill>
                            <a:schemeClr val="tx1"/>
                          </a:solidFill>
                          <a:latin typeface="Times New Roman" panose="02020603050405020304" pitchFamily="18" charset="0"/>
                          <a:cs typeface="Times New Roman" panose="02020603050405020304" pitchFamily="18"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i="1" dirty="0">
                          <a:solidFill>
                            <a:schemeClr val="tx1"/>
                          </a:solidFill>
                          <a:latin typeface="Times New Roman" panose="02020603050405020304" pitchFamily="18" charset="0"/>
                          <a:cs typeface="Times New Roman" panose="02020603050405020304" pitchFamily="18"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i="1" dirty="0">
                          <a:solidFill>
                            <a:schemeClr val="tx1"/>
                          </a:solidFill>
                          <a:latin typeface="Times New Roman" panose="02020603050405020304" pitchFamily="18" charset="0"/>
                          <a:cs typeface="Times New Roman" panose="02020603050405020304" pitchFamily="18"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extLst>
                  <a:ext uri="{0D108BD9-81ED-4DB2-BD59-A6C34878D82A}">
                    <a16:rowId xmlns:a16="http://schemas.microsoft.com/office/drawing/2014/main" val="677089677"/>
                  </a:ext>
                </a:extLst>
              </a:tr>
              <a:tr h="464185">
                <a:tc gridSpan="5">
                  <a:txBody>
                    <a:bodyPr/>
                    <a:lstStyle/>
                    <a:p>
                      <a:pPr algn="ctr"/>
                      <a:r>
                        <a:rPr lang="en-GB" sz="2400" b="0" dirty="0">
                          <a:solidFill>
                            <a:schemeClr val="tx1"/>
                          </a:solidFill>
                          <a:latin typeface="Arial" panose="020B0604020202020204" pitchFamily="34" charset="0"/>
                          <a:cs typeface="Arial" panose="020B0604020202020204" pitchFamily="34" charset="0"/>
                        </a:rPr>
                        <a:t>270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20993918"/>
                  </a:ext>
                </a:extLst>
              </a:tr>
            </a:tbl>
          </a:graphicData>
        </a:graphic>
      </p:graphicFrame>
      <p:graphicFrame>
        <p:nvGraphicFramePr>
          <p:cNvPr id="26" name="Table 4" descr="Bar model dividing 360 into 3 parts. The parts are labelled 2x, 3x, 90.">
            <a:extLst>
              <a:ext uri="{FF2B5EF4-FFF2-40B4-BE49-F238E27FC236}">
                <a16:creationId xmlns:a16="http://schemas.microsoft.com/office/drawing/2014/main" id="{B25B8864-D8C2-446B-88B9-8C53FD5115FE}"/>
              </a:ext>
            </a:extLst>
          </p:cNvPr>
          <p:cNvGraphicFramePr>
            <a:graphicFrameLocks noGrp="1"/>
          </p:cNvGraphicFramePr>
          <p:nvPr>
            <p:extLst>
              <p:ext uri="{D42A27DB-BD31-4B8C-83A1-F6EECF244321}">
                <p14:modId xmlns:p14="http://schemas.microsoft.com/office/powerpoint/2010/main" val="2566344917"/>
              </p:ext>
            </p:extLst>
          </p:nvPr>
        </p:nvGraphicFramePr>
        <p:xfrm>
          <a:off x="6719891" y="4993481"/>
          <a:ext cx="4682344" cy="951865"/>
        </p:xfrm>
        <a:graphic>
          <a:graphicData uri="http://schemas.openxmlformats.org/drawingml/2006/table">
            <a:tbl>
              <a:tblPr firstRow="1" bandRow="1">
                <a:tableStyleId>{5C22544A-7EE6-4342-B048-85BDC9FD1C3A}</a:tableStyleId>
              </a:tblPr>
              <a:tblGrid>
                <a:gridCol w="1389308">
                  <a:extLst>
                    <a:ext uri="{9D8B030D-6E8A-4147-A177-3AD203B41FA5}">
                      <a16:colId xmlns:a16="http://schemas.microsoft.com/office/drawing/2014/main" val="2304052034"/>
                    </a:ext>
                  </a:extLst>
                </a:gridCol>
                <a:gridCol w="2083962">
                  <a:extLst>
                    <a:ext uri="{9D8B030D-6E8A-4147-A177-3AD203B41FA5}">
                      <a16:colId xmlns:a16="http://schemas.microsoft.com/office/drawing/2014/main" val="3820338136"/>
                    </a:ext>
                  </a:extLst>
                </a:gridCol>
                <a:gridCol w="1209074">
                  <a:extLst>
                    <a:ext uri="{9D8B030D-6E8A-4147-A177-3AD203B41FA5}">
                      <a16:colId xmlns:a16="http://schemas.microsoft.com/office/drawing/2014/main" val="2082132334"/>
                    </a:ext>
                  </a:extLst>
                </a:gridCol>
              </a:tblGrid>
              <a:tr h="464185">
                <a:tc>
                  <a:txBody>
                    <a:bodyPr/>
                    <a:lstStyle/>
                    <a:p>
                      <a:pPr algn="ctr"/>
                      <a:r>
                        <a:rPr lang="en-GB" sz="2400" b="0" i="0" kern="1200" dirty="0">
                          <a:solidFill>
                            <a:schemeClr val="tx1"/>
                          </a:solidFill>
                          <a:latin typeface="Arial" panose="020B0604020202020204" pitchFamily="34" charset="0"/>
                          <a:ea typeface="+mn-ea"/>
                          <a:cs typeface="Arial" panose="020B0604020202020204" pitchFamily="34" charset="0"/>
                        </a:rPr>
                        <a:t>2</a:t>
                      </a:r>
                      <a:r>
                        <a:rPr lang="en-GB" sz="2600" b="0" i="1" kern="1200" dirty="0">
                          <a:solidFill>
                            <a:schemeClr val="tx1"/>
                          </a:solidFill>
                          <a:latin typeface="Times New Roman" panose="02020603050405020304" pitchFamily="18" charset="0"/>
                          <a:ea typeface="+mn-ea"/>
                          <a:cs typeface="Times New Roman" panose="02020603050405020304" pitchFamily="18"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3</a:t>
                      </a:r>
                      <a:r>
                        <a:rPr lang="en-GB" sz="2600" b="0" i="1" dirty="0">
                          <a:solidFill>
                            <a:schemeClr val="tx1"/>
                          </a:solidFill>
                          <a:latin typeface="Times New Roman" panose="02020603050405020304" pitchFamily="18" charset="0"/>
                          <a:cs typeface="Times New Roman" panose="02020603050405020304" pitchFamily="18"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90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extLst>
                  <a:ext uri="{0D108BD9-81ED-4DB2-BD59-A6C34878D82A}">
                    <a16:rowId xmlns:a16="http://schemas.microsoft.com/office/drawing/2014/main" val="677089677"/>
                  </a:ext>
                </a:extLst>
              </a:tr>
              <a:tr h="464185">
                <a:tc gridSpan="3">
                  <a:txBody>
                    <a:bodyPr/>
                    <a:lstStyle/>
                    <a:p>
                      <a:pPr algn="ctr"/>
                      <a:r>
                        <a:rPr lang="en-GB" sz="2400" b="0" dirty="0">
                          <a:solidFill>
                            <a:schemeClr val="tx1"/>
                          </a:solidFill>
                          <a:latin typeface="Arial" panose="020B0604020202020204" pitchFamily="34" charset="0"/>
                          <a:cs typeface="Arial" panose="020B0604020202020204" pitchFamily="34" charset="0"/>
                        </a:rPr>
                        <a:t>360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hMerge="1">
                  <a:txBody>
                    <a:bodyPr/>
                    <a:lstStyle/>
                    <a:p>
                      <a:endParaRPr lang="en-GB"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b="0"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20993918"/>
                  </a:ext>
                </a:extLst>
              </a:tr>
            </a:tbl>
          </a:graphicData>
        </a:graphic>
      </p:graphicFrame>
    </p:spTree>
    <p:extLst>
      <p:ext uri="{BB962C8B-B14F-4D97-AF65-F5344CB8AC3E}">
        <p14:creationId xmlns:p14="http://schemas.microsoft.com/office/powerpoint/2010/main" val="139048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Representing the problem – 2</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28</a:t>
            </a:fld>
            <a:endParaRPr lang="en-US" b="1" dirty="0">
              <a:solidFill>
                <a:srgbClr val="00000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96137D48-C44A-4AA2-BB41-6E183021244B}"/>
              </a:ext>
              <a:ext uri="{C183D7F6-B498-43B3-948B-1728B52AA6E4}">
                <adec:decorative xmlns:adec="http://schemas.microsoft.com/office/drawing/2017/decorative" val="1"/>
              </a:ext>
            </a:extLst>
          </p:cNvPr>
          <p:cNvSpPr/>
          <p:nvPr/>
        </p:nvSpPr>
        <p:spPr>
          <a:xfrm>
            <a:off x="373340" y="1341284"/>
            <a:ext cx="5367244" cy="2857645"/>
          </a:xfrm>
          <a:prstGeom prst="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B358E5ED-3987-493F-B9AF-6841FAEEEBAD}"/>
              </a:ext>
            </a:extLst>
          </p:cNvPr>
          <p:cNvSpPr txBox="1"/>
          <p:nvPr/>
        </p:nvSpPr>
        <p:spPr>
          <a:xfrm>
            <a:off x="468900" y="1388075"/>
            <a:ext cx="5367244" cy="2539157"/>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Hilary, Imogen and </a:t>
            </a:r>
            <a:r>
              <a:rPr lang="en-GB" sz="2400" dirty="0" err="1">
                <a:latin typeface="Times New Roman" panose="02020603050405020304" pitchFamily="18" charset="0"/>
                <a:cs typeface="Times New Roman" panose="02020603050405020304" pitchFamily="18" charset="0"/>
              </a:rPr>
              <a:t>Jeeha</a:t>
            </a:r>
            <a:r>
              <a:rPr lang="en-GB" sz="2400" dirty="0">
                <a:latin typeface="Times New Roman" panose="02020603050405020304" pitchFamily="18" charset="0"/>
                <a:cs typeface="Times New Roman" panose="02020603050405020304" pitchFamily="18" charset="0"/>
              </a:rPr>
              <a:t> are playing a game with cards.</a:t>
            </a:r>
          </a:p>
          <a:p>
            <a:pPr>
              <a:spcBef>
                <a:spcPts val="600"/>
              </a:spcBef>
            </a:pPr>
            <a:r>
              <a:rPr lang="en-GB" sz="2400" dirty="0">
                <a:latin typeface="Times New Roman" panose="02020603050405020304" pitchFamily="18" charset="0"/>
                <a:cs typeface="Times New Roman" panose="02020603050405020304" pitchFamily="18" charset="0"/>
              </a:rPr>
              <a:t>Imogen has 3 cards more than Hilary.</a:t>
            </a:r>
          </a:p>
          <a:p>
            <a:r>
              <a:rPr lang="en-GB" sz="2400" dirty="0" err="1">
                <a:latin typeface="Times New Roman" panose="02020603050405020304" pitchFamily="18" charset="0"/>
                <a:cs typeface="Times New Roman" panose="02020603050405020304" pitchFamily="18" charset="0"/>
              </a:rPr>
              <a:t>Jeeha</a:t>
            </a:r>
            <a:r>
              <a:rPr lang="en-GB" sz="2400" dirty="0">
                <a:latin typeface="Times New Roman" panose="02020603050405020304" pitchFamily="18" charset="0"/>
                <a:cs typeface="Times New Roman" panose="02020603050405020304" pitchFamily="18" charset="0"/>
              </a:rPr>
              <a:t> has twice as many cards as Imogen.</a:t>
            </a:r>
          </a:p>
          <a:p>
            <a:pPr>
              <a:spcBef>
                <a:spcPts val="600"/>
              </a:spcBef>
            </a:pPr>
            <a:r>
              <a:rPr lang="en-GB" sz="2400" dirty="0">
                <a:latin typeface="Times New Roman" panose="02020603050405020304" pitchFamily="18" charset="0"/>
                <a:cs typeface="Times New Roman" panose="02020603050405020304" pitchFamily="18" charset="0"/>
              </a:rPr>
              <a:t>They have a total of 53 cards.</a:t>
            </a:r>
          </a:p>
          <a:p>
            <a:pPr>
              <a:spcBef>
                <a:spcPts val="600"/>
              </a:spcBef>
            </a:pPr>
            <a:r>
              <a:rPr lang="en-GB" sz="2400" dirty="0">
                <a:latin typeface="Times New Roman" panose="02020603050405020304" pitchFamily="18" charset="0"/>
                <a:cs typeface="Times New Roman" panose="02020603050405020304" pitchFamily="18" charset="0"/>
              </a:rPr>
              <a:t>Work out how many cards Hilary has.</a:t>
            </a:r>
            <a:endParaRPr lang="en-GB" sz="28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0368C08-DEAE-4069-AAC6-76CF00AF1749}"/>
              </a:ext>
            </a:extLst>
          </p:cNvPr>
          <p:cNvSpPr txBox="1"/>
          <p:nvPr/>
        </p:nvSpPr>
        <p:spPr>
          <a:xfrm>
            <a:off x="7626725" y="3329398"/>
            <a:ext cx="2956309"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Noah’s first diagram</a:t>
            </a:r>
          </a:p>
        </p:txBody>
      </p:sp>
      <p:graphicFrame>
        <p:nvGraphicFramePr>
          <p:cNvPr id="19" name="Table 4" descr="Bar model dividing 53 into 7 parts. The parts are labelled H, H, 3, H, 3, H, 3">
            <a:extLst>
              <a:ext uri="{FF2B5EF4-FFF2-40B4-BE49-F238E27FC236}">
                <a16:creationId xmlns:a16="http://schemas.microsoft.com/office/drawing/2014/main" id="{8A02DDE4-5573-47F7-BA3E-0F753F21D32C}"/>
              </a:ext>
            </a:extLst>
          </p:cNvPr>
          <p:cNvGraphicFramePr>
            <a:graphicFrameLocks noGrp="1"/>
          </p:cNvGraphicFramePr>
          <p:nvPr>
            <p:extLst>
              <p:ext uri="{D42A27DB-BD31-4B8C-83A1-F6EECF244321}">
                <p14:modId xmlns:p14="http://schemas.microsoft.com/office/powerpoint/2010/main" val="2782938803"/>
              </p:ext>
            </p:extLst>
          </p:nvPr>
        </p:nvGraphicFramePr>
        <p:xfrm>
          <a:off x="6763709" y="2235743"/>
          <a:ext cx="4682342" cy="928370"/>
        </p:xfrm>
        <a:graphic>
          <a:graphicData uri="http://schemas.openxmlformats.org/drawingml/2006/table">
            <a:tbl>
              <a:tblPr firstRow="1" bandRow="1">
                <a:tableStyleId>{5C22544A-7EE6-4342-B048-85BDC9FD1C3A}</a:tableStyleId>
              </a:tblPr>
              <a:tblGrid>
                <a:gridCol w="668906">
                  <a:extLst>
                    <a:ext uri="{9D8B030D-6E8A-4147-A177-3AD203B41FA5}">
                      <a16:colId xmlns:a16="http://schemas.microsoft.com/office/drawing/2014/main" val="2304052034"/>
                    </a:ext>
                  </a:extLst>
                </a:gridCol>
                <a:gridCol w="668906">
                  <a:extLst>
                    <a:ext uri="{9D8B030D-6E8A-4147-A177-3AD203B41FA5}">
                      <a16:colId xmlns:a16="http://schemas.microsoft.com/office/drawing/2014/main" val="231821768"/>
                    </a:ext>
                  </a:extLst>
                </a:gridCol>
                <a:gridCol w="668906">
                  <a:extLst>
                    <a:ext uri="{9D8B030D-6E8A-4147-A177-3AD203B41FA5}">
                      <a16:colId xmlns:a16="http://schemas.microsoft.com/office/drawing/2014/main" val="3820338136"/>
                    </a:ext>
                  </a:extLst>
                </a:gridCol>
                <a:gridCol w="668906">
                  <a:extLst>
                    <a:ext uri="{9D8B030D-6E8A-4147-A177-3AD203B41FA5}">
                      <a16:colId xmlns:a16="http://schemas.microsoft.com/office/drawing/2014/main" val="2572849911"/>
                    </a:ext>
                  </a:extLst>
                </a:gridCol>
                <a:gridCol w="668906">
                  <a:extLst>
                    <a:ext uri="{9D8B030D-6E8A-4147-A177-3AD203B41FA5}">
                      <a16:colId xmlns:a16="http://schemas.microsoft.com/office/drawing/2014/main" val="1457021003"/>
                    </a:ext>
                  </a:extLst>
                </a:gridCol>
                <a:gridCol w="668906">
                  <a:extLst>
                    <a:ext uri="{9D8B030D-6E8A-4147-A177-3AD203B41FA5}">
                      <a16:colId xmlns:a16="http://schemas.microsoft.com/office/drawing/2014/main" val="2082132334"/>
                    </a:ext>
                  </a:extLst>
                </a:gridCol>
                <a:gridCol w="668906">
                  <a:extLst>
                    <a:ext uri="{9D8B030D-6E8A-4147-A177-3AD203B41FA5}">
                      <a16:colId xmlns:a16="http://schemas.microsoft.com/office/drawing/2014/main" val="3954273030"/>
                    </a:ext>
                  </a:extLst>
                </a:gridCol>
              </a:tblGrid>
              <a:tr h="464185">
                <a:tc>
                  <a:txBody>
                    <a:bodyPr/>
                    <a:lstStyle/>
                    <a:p>
                      <a:pPr algn="ctr"/>
                      <a:r>
                        <a:rPr lang="en-GB" sz="2400" b="0" dirty="0">
                          <a:solidFill>
                            <a:schemeClr val="tx1"/>
                          </a:solidFill>
                          <a:latin typeface="Arial" panose="020B0604020202020204" pitchFamily="34" charset="0"/>
                          <a:cs typeface="Arial" panose="020B0604020202020204" pitchFamily="34" charset="0"/>
                        </a:rPr>
                        <a:t>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extLst>
                  <a:ext uri="{0D108BD9-81ED-4DB2-BD59-A6C34878D82A}">
                    <a16:rowId xmlns:a16="http://schemas.microsoft.com/office/drawing/2014/main" val="677089677"/>
                  </a:ext>
                </a:extLst>
              </a:tr>
              <a:tr h="464185">
                <a:tc gridSpan="7">
                  <a:txBody>
                    <a:bodyPr/>
                    <a:lstStyle/>
                    <a:p>
                      <a:pPr algn="ctr"/>
                      <a:r>
                        <a:rPr lang="en-GB" sz="2400" b="0" dirty="0">
                          <a:solidFill>
                            <a:schemeClr val="tx1"/>
                          </a:solidFill>
                          <a:latin typeface="Arial" panose="020B0604020202020204" pitchFamily="34" charset="0"/>
                          <a:cs typeface="Arial" panose="020B0604020202020204" pitchFamily="34" charset="0"/>
                        </a:rPr>
                        <a:t>53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b="0"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4220993918"/>
                  </a:ext>
                </a:extLst>
              </a:tr>
            </a:tbl>
          </a:graphicData>
        </a:graphic>
      </p:graphicFrame>
      <p:sp>
        <p:nvSpPr>
          <p:cNvPr id="21" name="Left Brace 20">
            <a:extLst>
              <a:ext uri="{FF2B5EF4-FFF2-40B4-BE49-F238E27FC236}">
                <a16:creationId xmlns:a16="http://schemas.microsoft.com/office/drawing/2014/main" id="{25845F8E-00D2-405B-94BD-611FB1518271}"/>
              </a:ext>
              <a:ext uri="{C183D7F6-B498-43B3-948B-1728B52AA6E4}">
                <adec:decorative xmlns:adec="http://schemas.microsoft.com/office/drawing/2017/decorative" val="1"/>
              </a:ext>
            </a:extLst>
          </p:cNvPr>
          <p:cNvSpPr/>
          <p:nvPr/>
        </p:nvSpPr>
        <p:spPr>
          <a:xfrm rot="5400000">
            <a:off x="9966690" y="759241"/>
            <a:ext cx="274388" cy="264051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Left Brace 21">
            <a:extLst>
              <a:ext uri="{FF2B5EF4-FFF2-40B4-BE49-F238E27FC236}">
                <a16:creationId xmlns:a16="http://schemas.microsoft.com/office/drawing/2014/main" id="{63FFB884-A6F7-40F8-9235-98FC9E0EADBD}"/>
              </a:ext>
              <a:ext uri="{C183D7F6-B498-43B3-948B-1728B52AA6E4}">
                <adec:decorative xmlns:adec="http://schemas.microsoft.com/office/drawing/2017/decorative" val="1"/>
              </a:ext>
            </a:extLst>
          </p:cNvPr>
          <p:cNvSpPr/>
          <p:nvPr/>
        </p:nvSpPr>
        <p:spPr>
          <a:xfrm rot="5400000">
            <a:off x="7946825" y="1409091"/>
            <a:ext cx="296297" cy="131890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a:extLst>
              <a:ext uri="{FF2B5EF4-FFF2-40B4-BE49-F238E27FC236}">
                <a16:creationId xmlns:a16="http://schemas.microsoft.com/office/drawing/2014/main" id="{9246C4DD-17F2-4729-B4EF-FF888EA12C0C}"/>
              </a:ext>
            </a:extLst>
          </p:cNvPr>
          <p:cNvSpPr txBox="1"/>
          <p:nvPr/>
        </p:nvSpPr>
        <p:spPr>
          <a:xfrm>
            <a:off x="9629440" y="1427954"/>
            <a:ext cx="1235727" cy="461665"/>
          </a:xfrm>
          <a:prstGeom prst="rect">
            <a:avLst/>
          </a:prstGeom>
          <a:noFill/>
        </p:spPr>
        <p:txBody>
          <a:bodyPr wrap="square" rtlCol="0">
            <a:spAutoFit/>
          </a:bodyPr>
          <a:lstStyle/>
          <a:p>
            <a:r>
              <a:rPr lang="en-GB" sz="2400" dirty="0" err="1">
                <a:latin typeface="Arial" panose="020B0604020202020204" pitchFamily="34" charset="0"/>
                <a:cs typeface="Arial" panose="020B0604020202020204" pitchFamily="34" charset="0"/>
              </a:rPr>
              <a:t>Jeeha</a:t>
            </a:r>
            <a:endParaRPr lang="en-GB" sz="2600" i="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D814F56-57F0-499E-956C-319A1ED514B7}"/>
              </a:ext>
            </a:extLst>
          </p:cNvPr>
          <p:cNvSpPr txBox="1"/>
          <p:nvPr/>
        </p:nvSpPr>
        <p:spPr>
          <a:xfrm>
            <a:off x="6464615" y="1458732"/>
            <a:ext cx="1235727"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Hilary</a:t>
            </a:r>
            <a:endParaRPr lang="en-GB" sz="2600" i="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E13255D-A718-4604-B4F8-DFEB526622C6}"/>
              </a:ext>
            </a:extLst>
          </p:cNvPr>
          <p:cNvSpPr txBox="1"/>
          <p:nvPr/>
        </p:nvSpPr>
        <p:spPr>
          <a:xfrm>
            <a:off x="7561236" y="1439683"/>
            <a:ext cx="1235727"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Imogen</a:t>
            </a:r>
            <a:endParaRPr lang="en-GB" sz="2600" i="1" dirty="0">
              <a:latin typeface="Times New Roman" panose="02020603050405020304" pitchFamily="18" charset="0"/>
              <a:cs typeface="Times New Roman" panose="02020603050405020304" pitchFamily="18" charset="0"/>
            </a:endParaRPr>
          </a:p>
        </p:txBody>
      </p:sp>
      <p:sp>
        <p:nvSpPr>
          <p:cNvPr id="31" name="Left Brace 30">
            <a:extLst>
              <a:ext uri="{FF2B5EF4-FFF2-40B4-BE49-F238E27FC236}">
                <a16:creationId xmlns:a16="http://schemas.microsoft.com/office/drawing/2014/main" id="{59AD2A2C-10B7-4598-BB0F-7927C4E1C36A}"/>
              </a:ext>
              <a:ext uri="{C183D7F6-B498-43B3-948B-1728B52AA6E4}">
                <adec:decorative xmlns:adec="http://schemas.microsoft.com/office/drawing/2017/decorative" val="1"/>
              </a:ext>
            </a:extLst>
          </p:cNvPr>
          <p:cNvSpPr/>
          <p:nvPr/>
        </p:nvSpPr>
        <p:spPr>
          <a:xfrm rot="5400000">
            <a:off x="6943538" y="1750091"/>
            <a:ext cx="277883" cy="63754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a:extLst>
              <a:ext uri="{FF2B5EF4-FFF2-40B4-BE49-F238E27FC236}">
                <a16:creationId xmlns:a16="http://schemas.microsoft.com/office/drawing/2014/main" id="{ABD24DC3-EB08-5742-85A8-025335B315FF}"/>
              </a:ext>
            </a:extLst>
          </p:cNvPr>
          <p:cNvSpPr txBox="1"/>
          <p:nvPr/>
        </p:nvSpPr>
        <p:spPr>
          <a:xfrm>
            <a:off x="7082478" y="5539859"/>
            <a:ext cx="4169173"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Noah’s second diagram</a:t>
            </a:r>
          </a:p>
        </p:txBody>
      </p:sp>
      <p:graphicFrame>
        <p:nvGraphicFramePr>
          <p:cNvPr id="32" name="Table 4" descr="Bar model dividing 53 into 5 parts. The parts are labelled H, H, H, H, 9.">
            <a:extLst>
              <a:ext uri="{FF2B5EF4-FFF2-40B4-BE49-F238E27FC236}">
                <a16:creationId xmlns:a16="http://schemas.microsoft.com/office/drawing/2014/main" id="{FF11B18C-975D-4B9C-97B5-3323B24C739D}"/>
              </a:ext>
            </a:extLst>
          </p:cNvPr>
          <p:cNvGraphicFramePr>
            <a:graphicFrameLocks noGrp="1"/>
          </p:cNvGraphicFramePr>
          <p:nvPr>
            <p:extLst>
              <p:ext uri="{D42A27DB-BD31-4B8C-83A1-F6EECF244321}">
                <p14:modId xmlns:p14="http://schemas.microsoft.com/office/powerpoint/2010/main" val="3373982453"/>
              </p:ext>
            </p:extLst>
          </p:nvPr>
        </p:nvGraphicFramePr>
        <p:xfrm>
          <a:off x="6901683" y="4501676"/>
          <a:ext cx="4682343" cy="928370"/>
        </p:xfrm>
        <a:graphic>
          <a:graphicData uri="http://schemas.openxmlformats.org/drawingml/2006/table">
            <a:tbl>
              <a:tblPr firstRow="1" bandRow="1">
                <a:tableStyleId>{5C22544A-7EE6-4342-B048-85BDC9FD1C3A}</a:tableStyleId>
              </a:tblPr>
              <a:tblGrid>
                <a:gridCol w="806052">
                  <a:extLst>
                    <a:ext uri="{9D8B030D-6E8A-4147-A177-3AD203B41FA5}">
                      <a16:colId xmlns:a16="http://schemas.microsoft.com/office/drawing/2014/main" val="2304052034"/>
                    </a:ext>
                  </a:extLst>
                </a:gridCol>
                <a:gridCol w="806052">
                  <a:extLst>
                    <a:ext uri="{9D8B030D-6E8A-4147-A177-3AD203B41FA5}">
                      <a16:colId xmlns:a16="http://schemas.microsoft.com/office/drawing/2014/main" val="231821768"/>
                    </a:ext>
                  </a:extLst>
                </a:gridCol>
                <a:gridCol w="806052">
                  <a:extLst>
                    <a:ext uri="{9D8B030D-6E8A-4147-A177-3AD203B41FA5}">
                      <a16:colId xmlns:a16="http://schemas.microsoft.com/office/drawing/2014/main" val="3820338136"/>
                    </a:ext>
                  </a:extLst>
                </a:gridCol>
                <a:gridCol w="806052">
                  <a:extLst>
                    <a:ext uri="{9D8B030D-6E8A-4147-A177-3AD203B41FA5}">
                      <a16:colId xmlns:a16="http://schemas.microsoft.com/office/drawing/2014/main" val="2572849911"/>
                    </a:ext>
                  </a:extLst>
                </a:gridCol>
                <a:gridCol w="1458135">
                  <a:extLst>
                    <a:ext uri="{9D8B030D-6E8A-4147-A177-3AD203B41FA5}">
                      <a16:colId xmlns:a16="http://schemas.microsoft.com/office/drawing/2014/main" val="1457021003"/>
                    </a:ext>
                  </a:extLst>
                </a:gridCol>
              </a:tblGrid>
              <a:tr h="464185">
                <a:tc>
                  <a:txBody>
                    <a:bodyPr/>
                    <a:lstStyle/>
                    <a:p>
                      <a:pPr algn="ctr"/>
                      <a:r>
                        <a:rPr lang="en-GB" sz="2400" b="0" dirty="0">
                          <a:solidFill>
                            <a:schemeClr val="tx1"/>
                          </a:solidFill>
                          <a:latin typeface="Arial" panose="020B0604020202020204" pitchFamily="34" charset="0"/>
                          <a:cs typeface="Arial" panose="020B0604020202020204" pitchFamily="34" charset="0"/>
                        </a:rPr>
                        <a:t>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a:r>
                        <a:rPr lang="en-GB" sz="2400" b="0" dirty="0">
                          <a:solidFill>
                            <a:schemeClr val="tx1"/>
                          </a:solidFill>
                          <a:latin typeface="Arial" panose="020B0604020202020204" pitchFamily="34" charset="0"/>
                          <a:cs typeface="Arial" panose="020B0604020202020204" pitchFamily="34" charset="0"/>
                        </a:rPr>
                        <a:t>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extLst>
                  <a:ext uri="{0D108BD9-81ED-4DB2-BD59-A6C34878D82A}">
                    <a16:rowId xmlns:a16="http://schemas.microsoft.com/office/drawing/2014/main" val="677089677"/>
                  </a:ext>
                </a:extLst>
              </a:tr>
              <a:tr h="464185">
                <a:tc gridSpan="5">
                  <a:txBody>
                    <a:bodyPr/>
                    <a:lstStyle/>
                    <a:p>
                      <a:pPr algn="ctr"/>
                      <a:r>
                        <a:rPr lang="en-GB" sz="2400" b="0" dirty="0">
                          <a:solidFill>
                            <a:schemeClr val="tx1"/>
                          </a:solidFill>
                          <a:latin typeface="Arial" panose="020B0604020202020204" pitchFamily="34" charset="0"/>
                          <a:cs typeface="Arial" panose="020B0604020202020204" pitchFamily="34" charset="0"/>
                        </a:rPr>
                        <a:t>53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20993918"/>
                  </a:ext>
                </a:extLst>
              </a:tr>
            </a:tbl>
          </a:graphicData>
        </a:graphic>
      </p:graphicFrame>
      <p:sp>
        <p:nvSpPr>
          <p:cNvPr id="46" name="TextBox 45">
            <a:extLst>
              <a:ext uri="{FF2B5EF4-FFF2-40B4-BE49-F238E27FC236}">
                <a16:creationId xmlns:a16="http://schemas.microsoft.com/office/drawing/2014/main" id="{B9FF6BAE-CA5A-4AFC-8530-F432032341E6}"/>
              </a:ext>
            </a:extLst>
          </p:cNvPr>
          <p:cNvSpPr txBox="1"/>
          <p:nvPr/>
        </p:nvSpPr>
        <p:spPr>
          <a:xfrm>
            <a:off x="525166" y="4457792"/>
            <a:ext cx="4770393" cy="119181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Why did Noah re-draw his diagram?</a:t>
            </a:r>
            <a:endParaRPr lang="en-GB" sz="3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30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395379"/>
          </a:xfrm>
          <a:solidFill>
            <a:srgbClr val="BE0064"/>
          </a:solidFill>
          <a:ln>
            <a:solidFill>
              <a:srgbClr val="BE0064"/>
            </a:solidFill>
          </a:ln>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Algebraic thinking in problem solving</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29</a:t>
            </a:fld>
            <a:endParaRPr lang="en-US"/>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05469" y="2070120"/>
            <a:ext cx="9144000" cy="2417213"/>
          </a:xfrm>
          <a:prstGeom prst="rect">
            <a:avLst/>
          </a:prstGeom>
          <a:ln w="38100">
            <a:solidFill>
              <a:srgbClr val="BE0064"/>
            </a:solidFill>
          </a:ln>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Bef>
                <a:spcPts val="600"/>
              </a:spcBef>
              <a:spcAft>
                <a:spcPts val="600"/>
              </a:spcAft>
            </a:pPr>
            <a:r>
              <a:rPr lang="en-GB" sz="9600" b="1" dirty="0">
                <a:solidFill>
                  <a:srgbClr val="BE0064"/>
                </a:solidFill>
                <a:latin typeface="Arial" panose="020B0604020202020204" pitchFamily="34" charset="0"/>
                <a:cs typeface="Arial" panose="020B0604020202020204" pitchFamily="34" charset="0"/>
              </a:rPr>
              <a:t>Objectives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Represent contextual problems mathematically</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Use diagrams to represent mathematical structure</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Determine the value of an unknown in a problem</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Solve problems involving angles</a:t>
            </a:r>
          </a:p>
          <a:p>
            <a:pPr marL="231775" indent="-231775" algn="l">
              <a:lnSpc>
                <a:spcPct val="100000"/>
              </a:lnSpc>
              <a:spcBef>
                <a:spcPts val="600"/>
              </a:spcBef>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algn="l">
              <a:lnSpc>
                <a:spcPct val="100000"/>
              </a:lnSpc>
              <a:spcAft>
                <a:spcPts val="600"/>
              </a:spcAft>
            </a:pPr>
            <a:endParaRPr lang="en-GB" sz="9600" dirty="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419497" y="4792207"/>
            <a:ext cx="9144000" cy="1753057"/>
          </a:xfrm>
          <a:prstGeom prst="rect">
            <a:avLst/>
          </a:prstGeom>
          <a:ln w="38100">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b="1" dirty="0">
                <a:solidFill>
                  <a:srgbClr val="BE0064"/>
                </a:solidFill>
                <a:latin typeface="Arial" panose="020B0604020202020204" pitchFamily="34" charset="0"/>
                <a:cs typeface="Arial" panose="020B0604020202020204" pitchFamily="34" charset="0"/>
              </a:rPr>
              <a:t>Suggested further steps/areas to work on</a:t>
            </a:r>
          </a:p>
          <a:p>
            <a:pPr marL="231775" indent="-231775" algn="l">
              <a:lnSpc>
                <a:spcPts val="31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Solve linear equations involving negative terms </a:t>
            </a:r>
          </a:p>
        </p:txBody>
      </p:sp>
    </p:spTree>
    <p:extLst>
      <p:ext uri="{BB962C8B-B14F-4D97-AF65-F5344CB8AC3E}">
        <p14:creationId xmlns:p14="http://schemas.microsoft.com/office/powerpoint/2010/main" val="413609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err="1">
                <a:solidFill>
                  <a:srgbClr val="BE0064"/>
                </a:solidFill>
                <a:latin typeface="Arial" panose="020B0604020202020204" pitchFamily="34" charset="0"/>
                <a:cs typeface="Arial" panose="020B0604020202020204" pitchFamily="34" charset="0"/>
              </a:rPr>
              <a:t>Em’s</a:t>
            </a:r>
            <a:r>
              <a:rPr lang="en-US" sz="3600" b="1" dirty="0">
                <a:solidFill>
                  <a:srgbClr val="BE0064"/>
                </a:solidFill>
                <a:latin typeface="Arial" panose="020B0604020202020204" pitchFamily="34" charset="0"/>
                <a:cs typeface="Arial" panose="020B0604020202020204" pitchFamily="34" charset="0"/>
              </a:rPr>
              <a:t>, Finch’s and Gill’s walls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a:xfrm>
            <a:off x="8596087" y="6391916"/>
            <a:ext cx="2743200" cy="365125"/>
          </a:xfrm>
          <a:noFill/>
          <a:ln>
            <a:solidFill>
              <a:schemeClr val="bg1"/>
            </a:solidFill>
          </a:ln>
          <a:effectLst/>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3</a:t>
            </a:fld>
            <a:endParaRPr lang="en-US" b="1" dirty="0">
              <a:solidFill>
                <a:srgbClr val="000000"/>
              </a:solidFill>
              <a:latin typeface="Arial" panose="020B0604020202020204" pitchFamily="34" charset="0"/>
              <a:cs typeface="Arial" panose="020B0604020202020204" pitchFamily="34" charset="0"/>
            </a:endParaRPr>
          </a:p>
        </p:txBody>
      </p:sp>
      <p:pic>
        <p:nvPicPr>
          <p:cNvPr id="24" name="Picture 23"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451" y="1197846"/>
            <a:ext cx="1439998" cy="1439998"/>
          </a:xfrm>
          <a:prstGeom prst="rect">
            <a:avLst/>
          </a:prstGeom>
        </p:spPr>
      </p:pic>
      <p:sp>
        <p:nvSpPr>
          <p:cNvPr id="26" name="TextBox 25">
            <a:extLst>
              <a:ext uri="{FF2B5EF4-FFF2-40B4-BE49-F238E27FC236}">
                <a16:creationId xmlns:a16="http://schemas.microsoft.com/office/drawing/2014/main" id="{B0368C08-DEAE-4069-AAC6-76CF00AF1749}"/>
              </a:ext>
            </a:extLst>
          </p:cNvPr>
          <p:cNvSpPr txBox="1"/>
          <p:nvPr/>
        </p:nvSpPr>
        <p:spPr>
          <a:xfrm>
            <a:off x="-476635" y="1758397"/>
            <a:ext cx="1967227" cy="964367"/>
          </a:xfrm>
          <a:prstGeom prst="rect">
            <a:avLst/>
          </a:prstGeom>
          <a:noFill/>
        </p:spPr>
        <p:txBody>
          <a:bodyPr wrap="square" rtlCol="0">
            <a:spAutoFit/>
          </a:bodyPr>
          <a:lstStyle/>
          <a:p>
            <a:pPr algn="ctr">
              <a:lnSpc>
                <a:spcPts val="3100"/>
              </a:lnSpc>
              <a:spcAft>
                <a:spcPts val="600"/>
              </a:spcAft>
            </a:pPr>
            <a:r>
              <a:rPr lang="en-US" sz="2400" dirty="0" err="1">
                <a:latin typeface="Arial" panose="020B0604020202020204" pitchFamily="34" charset="0"/>
                <a:cs typeface="Arial" panose="020B0604020202020204" pitchFamily="34" charset="0"/>
              </a:rPr>
              <a:t>Em</a:t>
            </a:r>
            <a:endParaRPr lang="en-US" sz="2400" dirty="0">
              <a:latin typeface="Arial" panose="020B0604020202020204" pitchFamily="34" charset="0"/>
              <a:cs typeface="Arial" panose="020B0604020202020204" pitchFamily="34" charset="0"/>
            </a:endParaRP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25" name="Picture 24"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766" y="2918557"/>
            <a:ext cx="1441131" cy="1441131"/>
          </a:xfrm>
          <a:prstGeom prst="rect">
            <a:avLst/>
          </a:prstGeom>
        </p:spPr>
      </p:pic>
      <p:sp>
        <p:nvSpPr>
          <p:cNvPr id="28" name="TextBox 27">
            <a:extLst>
              <a:ext uri="{FF2B5EF4-FFF2-40B4-BE49-F238E27FC236}">
                <a16:creationId xmlns:a16="http://schemas.microsoft.com/office/drawing/2014/main" id="{B0368C08-DEAE-4069-AAC6-76CF00AF1749}"/>
              </a:ext>
            </a:extLst>
          </p:cNvPr>
          <p:cNvSpPr txBox="1"/>
          <p:nvPr/>
        </p:nvSpPr>
        <p:spPr>
          <a:xfrm>
            <a:off x="-483328" y="3452275"/>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Finch</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30" name="TextBox 29">
            <a:extLst>
              <a:ext uri="{FF2B5EF4-FFF2-40B4-BE49-F238E27FC236}">
                <a16:creationId xmlns:a16="http://schemas.microsoft.com/office/drawing/2014/main" id="{B0368C08-DEAE-4069-AAC6-76CF00AF1749}"/>
              </a:ext>
            </a:extLst>
          </p:cNvPr>
          <p:cNvSpPr txBox="1"/>
          <p:nvPr/>
        </p:nvSpPr>
        <p:spPr>
          <a:xfrm>
            <a:off x="1180333" y="2935819"/>
            <a:ext cx="1967227" cy="1765013"/>
          </a:xfrm>
          <a:prstGeom prst="rect">
            <a:avLst/>
          </a:prstGeom>
          <a:noFill/>
        </p:spPr>
        <p:txBody>
          <a:bodyPr wrap="square" rtlCol="0">
            <a:spAutoFit/>
          </a:bodyPr>
          <a:lstStyle/>
          <a:p>
            <a:pPr algn="ctr">
              <a:lnSpc>
                <a:spcPts val="3100"/>
              </a:lnSpc>
              <a:spcAft>
                <a:spcPts val="600"/>
              </a:spcAft>
            </a:pPr>
            <a:r>
              <a:rPr lang="en-US" sz="2200" dirty="0">
                <a:latin typeface="Arial" panose="020B0604020202020204" pitchFamily="34" charset="0"/>
                <a:cs typeface="Arial" panose="020B0604020202020204" pitchFamily="34" charset="0"/>
              </a:rPr>
              <a:t>Twice as</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long as</a:t>
            </a:r>
            <a:br>
              <a:rPr lang="en-US" sz="2200" dirty="0">
                <a:latin typeface="Arial" panose="020B0604020202020204" pitchFamily="34" charset="0"/>
                <a:cs typeface="Arial" panose="020B0604020202020204" pitchFamily="34" charset="0"/>
              </a:rPr>
            </a:br>
            <a:r>
              <a:rPr lang="en-US" sz="2200" dirty="0" err="1">
                <a:latin typeface="Arial" panose="020B0604020202020204" pitchFamily="34" charset="0"/>
                <a:cs typeface="Arial" panose="020B0604020202020204" pitchFamily="34" charset="0"/>
              </a:rPr>
              <a:t>Em’s</a:t>
            </a:r>
            <a:r>
              <a:rPr lang="en-US" sz="2200" dirty="0">
                <a:latin typeface="Arial" panose="020B0604020202020204" pitchFamily="34" charset="0"/>
                <a:cs typeface="Arial" panose="020B0604020202020204" pitchFamily="34" charset="0"/>
              </a:rPr>
              <a:t> wall</a:t>
            </a:r>
          </a:p>
          <a:p>
            <a:pPr>
              <a:lnSpc>
                <a:spcPts val="3100"/>
              </a:lnSpc>
              <a:spcAft>
                <a:spcPts val="600"/>
              </a:spcAft>
            </a:pPr>
            <a:r>
              <a:rPr lang="en-US" sz="2200" dirty="0">
                <a:latin typeface="Arial" panose="020B0604020202020204" pitchFamily="34" charset="0"/>
                <a:cs typeface="Arial" panose="020B0604020202020204" pitchFamily="34" charset="0"/>
              </a:rPr>
              <a:t> </a:t>
            </a:r>
          </a:p>
        </p:txBody>
      </p:sp>
      <p:sp>
        <p:nvSpPr>
          <p:cNvPr id="29" name="TextBox 28">
            <a:extLst>
              <a:ext uri="{FF2B5EF4-FFF2-40B4-BE49-F238E27FC236}">
                <a16:creationId xmlns:a16="http://schemas.microsoft.com/office/drawing/2014/main" id="{B0368C08-DEAE-4069-AAC6-76CF00AF1749}"/>
              </a:ext>
            </a:extLst>
          </p:cNvPr>
          <p:cNvSpPr txBox="1"/>
          <p:nvPr/>
        </p:nvSpPr>
        <p:spPr>
          <a:xfrm>
            <a:off x="-483328" y="5247173"/>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Gill</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76" name="Picture 75" descr="A stick figure drawing of a girl with her arms out to the sides.">
            <a:extLst>
              <a:ext uri="{FF2B5EF4-FFF2-40B4-BE49-F238E27FC236}">
                <a16:creationId xmlns:a16="http://schemas.microsoft.com/office/drawing/2014/main" id="{A58C98DD-304C-42E1-859B-46528F1D84B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5821" y="4693487"/>
            <a:ext cx="847325" cy="1370993"/>
          </a:xfrm>
          <a:prstGeom prst="rect">
            <a:avLst/>
          </a:prstGeom>
        </p:spPr>
      </p:pic>
      <p:sp>
        <p:nvSpPr>
          <p:cNvPr id="31" name="TextBox 30">
            <a:extLst>
              <a:ext uri="{FF2B5EF4-FFF2-40B4-BE49-F238E27FC236}">
                <a16:creationId xmlns:a16="http://schemas.microsoft.com/office/drawing/2014/main" id="{B0368C08-DEAE-4069-AAC6-76CF00AF1749}"/>
              </a:ext>
            </a:extLst>
          </p:cNvPr>
          <p:cNvSpPr txBox="1"/>
          <p:nvPr/>
        </p:nvSpPr>
        <p:spPr>
          <a:xfrm>
            <a:off x="1151541" y="4713787"/>
            <a:ext cx="1803949" cy="1724255"/>
          </a:xfrm>
          <a:prstGeom prst="rect">
            <a:avLst/>
          </a:prstGeom>
          <a:noFill/>
        </p:spPr>
        <p:txBody>
          <a:bodyPr wrap="square" rtlCol="0">
            <a:spAutoFit/>
          </a:bodyPr>
          <a:lstStyle/>
          <a:p>
            <a:pPr algn="ctr">
              <a:lnSpc>
                <a:spcPts val="3100"/>
              </a:lnSpc>
              <a:spcAft>
                <a:spcPts val="600"/>
              </a:spcAft>
            </a:pPr>
            <a:r>
              <a:rPr lang="en-US" sz="2200" dirty="0">
                <a:latin typeface="Arial" panose="020B0604020202020204" pitchFamily="34" charset="0"/>
                <a:cs typeface="Arial" panose="020B0604020202020204" pitchFamily="34" charset="0"/>
              </a:rPr>
              <a:t>Three times as long as</a:t>
            </a:r>
            <a:br>
              <a:rPr lang="en-US" sz="2200" dirty="0">
                <a:latin typeface="Arial" panose="020B0604020202020204" pitchFamily="34" charset="0"/>
                <a:cs typeface="Arial" panose="020B0604020202020204" pitchFamily="34" charset="0"/>
              </a:rPr>
            </a:br>
            <a:r>
              <a:rPr lang="en-US" sz="2200" dirty="0" err="1">
                <a:latin typeface="Arial" panose="020B0604020202020204" pitchFamily="34" charset="0"/>
                <a:cs typeface="Arial" panose="020B0604020202020204" pitchFamily="34" charset="0"/>
              </a:rPr>
              <a:t>Em’s</a:t>
            </a:r>
            <a:r>
              <a:rPr lang="en-US" sz="2200" dirty="0">
                <a:latin typeface="Arial" panose="020B0604020202020204" pitchFamily="34" charset="0"/>
                <a:cs typeface="Arial" panose="020B0604020202020204" pitchFamily="34" charset="0"/>
              </a:rPr>
              <a:t> wall</a:t>
            </a:r>
          </a:p>
          <a:p>
            <a:pPr>
              <a:lnSpc>
                <a:spcPts val="3100"/>
              </a:lnSpc>
              <a:spcAft>
                <a:spcPts val="600"/>
              </a:spcAft>
            </a:pPr>
            <a:r>
              <a:rPr lang="en-US" sz="2200" dirty="0">
                <a:latin typeface="Arial" panose="020B0604020202020204" pitchFamily="34" charset="0"/>
                <a:cs typeface="Arial" panose="020B0604020202020204" pitchFamily="34" charset="0"/>
              </a:rPr>
              <a:t> </a:t>
            </a:r>
          </a:p>
        </p:txBody>
      </p:sp>
      <p:sp>
        <p:nvSpPr>
          <p:cNvPr id="120" name="Cube 119" descr="One small block.">
            <a:extLst>
              <a:ext uri="{FF2B5EF4-FFF2-40B4-BE49-F238E27FC236}">
                <a16:creationId xmlns:a16="http://schemas.microsoft.com/office/drawing/2014/main" id="{C414227E-DA3B-4375-AF92-4DC1847192E4}"/>
              </a:ext>
            </a:extLst>
          </p:cNvPr>
          <p:cNvSpPr>
            <a:spLocks noChangeAspect="1"/>
          </p:cNvSpPr>
          <p:nvPr/>
        </p:nvSpPr>
        <p:spPr>
          <a:xfrm rot="16200000">
            <a:off x="3461676" y="1700039"/>
            <a:ext cx="539999" cy="541084"/>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3" name="Group 112" descr="Row of two small blocks.">
            <a:extLst>
              <a:ext uri="{FF2B5EF4-FFF2-40B4-BE49-F238E27FC236}">
                <a16:creationId xmlns:a16="http://schemas.microsoft.com/office/drawing/2014/main" id="{099B3C6C-F786-403E-AD67-ABD62392B908}"/>
              </a:ext>
            </a:extLst>
          </p:cNvPr>
          <p:cNvGrpSpPr>
            <a:grpSpLocks noChangeAspect="1"/>
          </p:cNvGrpSpPr>
          <p:nvPr/>
        </p:nvGrpSpPr>
        <p:grpSpPr>
          <a:xfrm>
            <a:off x="5616611" y="1709622"/>
            <a:ext cx="994229" cy="540000"/>
            <a:chOff x="742467" y="3021277"/>
            <a:chExt cx="2712110" cy="1476001"/>
          </a:xfrm>
          <a:solidFill>
            <a:schemeClr val="accent5">
              <a:lumMod val="20000"/>
              <a:lumOff val="80000"/>
            </a:schemeClr>
          </a:solidFill>
          <a:effectLst/>
        </p:grpSpPr>
        <p:sp>
          <p:nvSpPr>
            <p:cNvPr id="116" name="Cube 115">
              <a:extLst>
                <a:ext uri="{FF2B5EF4-FFF2-40B4-BE49-F238E27FC236}">
                  <a16:creationId xmlns:a16="http://schemas.microsoft.com/office/drawing/2014/main" id="{43BF4988-013E-4DA0-BEA8-81B79B90754D}"/>
                </a:ext>
              </a:extLst>
            </p:cNvPr>
            <p:cNvSpPr>
              <a:spLocks noChangeAspect="1"/>
            </p:cNvSpPr>
            <p:nvPr/>
          </p:nvSpPr>
          <p:spPr>
            <a:xfrm rot="16200000">
              <a:off x="1978579" y="3021280"/>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Cube 116">
              <a:extLst>
                <a:ext uri="{FF2B5EF4-FFF2-40B4-BE49-F238E27FC236}">
                  <a16:creationId xmlns:a16="http://schemas.microsoft.com/office/drawing/2014/main" id="{0A7BECC2-E923-4F75-B268-36B1337CFF7B}"/>
                </a:ext>
              </a:extLst>
            </p:cNvPr>
            <p:cNvSpPr>
              <a:spLocks noChangeAspect="1"/>
            </p:cNvSpPr>
            <p:nvPr/>
          </p:nvSpPr>
          <p:spPr>
            <a:xfrm rot="16200000">
              <a:off x="742467" y="3021277"/>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descr="Row of three small blocks.">
            <a:extLst>
              <a:ext uri="{FF2B5EF4-FFF2-40B4-BE49-F238E27FC236}">
                <a16:creationId xmlns:a16="http://schemas.microsoft.com/office/drawing/2014/main" id="{B6EBAC54-6305-46DD-8EED-2F110A267B02}"/>
              </a:ext>
            </a:extLst>
          </p:cNvPr>
          <p:cNvGrpSpPr/>
          <p:nvPr/>
        </p:nvGrpSpPr>
        <p:grpSpPr>
          <a:xfrm>
            <a:off x="9256257" y="1696282"/>
            <a:ext cx="1445151" cy="540002"/>
            <a:chOff x="3909142" y="1428496"/>
            <a:chExt cx="3558915" cy="1332520"/>
          </a:xfrm>
        </p:grpSpPr>
        <p:sp>
          <p:nvSpPr>
            <p:cNvPr id="112" name="Cube 111">
              <a:extLst>
                <a:ext uri="{FF2B5EF4-FFF2-40B4-BE49-F238E27FC236}">
                  <a16:creationId xmlns:a16="http://schemas.microsoft.com/office/drawing/2014/main" id="{4FB273C0-215E-4CFB-8B67-0B8AA1DA051C}"/>
                </a:ext>
              </a:extLst>
            </p:cNvPr>
            <p:cNvSpPr>
              <a:spLocks noChangeAspect="1"/>
            </p:cNvSpPr>
            <p:nvPr/>
          </p:nvSpPr>
          <p:spPr>
            <a:xfrm rot="16200000">
              <a:off x="6135547" y="1428500"/>
              <a:ext cx="1332513" cy="1332506"/>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EAE9A2C7-E1E7-4993-B51C-527C1D8F1252}"/>
                </a:ext>
              </a:extLst>
            </p:cNvPr>
            <p:cNvGrpSpPr>
              <a:grpSpLocks noChangeAspect="1"/>
            </p:cNvGrpSpPr>
            <p:nvPr/>
          </p:nvGrpSpPr>
          <p:grpSpPr>
            <a:xfrm>
              <a:off x="3909142" y="1428501"/>
              <a:ext cx="2448450" cy="1332515"/>
              <a:chOff x="3214688" y="3021280"/>
              <a:chExt cx="2712110" cy="1476001"/>
            </a:xfrm>
            <a:solidFill>
              <a:schemeClr val="accent5">
                <a:lumMod val="20000"/>
                <a:lumOff val="80000"/>
              </a:schemeClr>
            </a:solidFill>
            <a:effectLst/>
          </p:grpSpPr>
          <p:sp>
            <p:nvSpPr>
              <p:cNvPr id="107" name="Cube 106">
                <a:extLst>
                  <a:ext uri="{FF2B5EF4-FFF2-40B4-BE49-F238E27FC236}">
                    <a16:creationId xmlns:a16="http://schemas.microsoft.com/office/drawing/2014/main" id="{34C5614E-D058-4905-BD19-92B380C6347B}"/>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be 107">
                <a:extLst>
                  <a:ext uri="{FF2B5EF4-FFF2-40B4-BE49-F238E27FC236}">
                    <a16:creationId xmlns:a16="http://schemas.microsoft.com/office/drawing/2014/main" id="{8FA03D62-B8A3-42E4-9E06-947ADC7525C9}"/>
                  </a:ext>
                </a:extLst>
              </p:cNvPr>
              <p:cNvSpPr>
                <a:spLocks noChangeAspect="1"/>
              </p:cNvSpPr>
              <p:nvPr/>
            </p:nvSpPr>
            <p:spPr>
              <a:xfrm rot="16200000">
                <a:off x="3214688" y="3021280"/>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9" name="Group 98" descr="Row of two small blocks.">
            <a:extLst>
              <a:ext uri="{FF2B5EF4-FFF2-40B4-BE49-F238E27FC236}">
                <a16:creationId xmlns:a16="http://schemas.microsoft.com/office/drawing/2014/main" id="{E74538FF-158E-453F-9ADB-12A42AA0DFD1}"/>
              </a:ext>
            </a:extLst>
          </p:cNvPr>
          <p:cNvGrpSpPr>
            <a:grpSpLocks noChangeAspect="1"/>
          </p:cNvGrpSpPr>
          <p:nvPr/>
        </p:nvGrpSpPr>
        <p:grpSpPr>
          <a:xfrm>
            <a:off x="3234561" y="3329053"/>
            <a:ext cx="994229" cy="540000"/>
            <a:chOff x="3214688" y="3021280"/>
            <a:chExt cx="2712110" cy="1476001"/>
          </a:xfrm>
          <a:solidFill>
            <a:schemeClr val="accent5">
              <a:lumMod val="20000"/>
              <a:lumOff val="80000"/>
            </a:schemeClr>
          </a:solidFill>
          <a:effectLst/>
        </p:grpSpPr>
        <p:sp>
          <p:nvSpPr>
            <p:cNvPr id="100" name="Cube 99">
              <a:extLst>
                <a:ext uri="{FF2B5EF4-FFF2-40B4-BE49-F238E27FC236}">
                  <a16:creationId xmlns:a16="http://schemas.microsoft.com/office/drawing/2014/main" id="{9DADD57B-554E-4C48-8E1B-B7AB851BCBDC}"/>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Cube 100">
              <a:extLst>
                <a:ext uri="{FF2B5EF4-FFF2-40B4-BE49-F238E27FC236}">
                  <a16:creationId xmlns:a16="http://schemas.microsoft.com/office/drawing/2014/main" id="{FF716977-103B-4F6E-8643-D5ACC9CEF5FF}"/>
                </a:ext>
              </a:extLst>
            </p:cNvPr>
            <p:cNvSpPr>
              <a:spLocks noChangeAspect="1"/>
            </p:cNvSpPr>
            <p:nvPr/>
          </p:nvSpPr>
          <p:spPr>
            <a:xfrm rot="16200000">
              <a:off x="3214688" y="3021280"/>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1" name="Group 90" descr="Row of four small blocks.">
            <a:extLst>
              <a:ext uri="{FF2B5EF4-FFF2-40B4-BE49-F238E27FC236}">
                <a16:creationId xmlns:a16="http://schemas.microsoft.com/office/drawing/2014/main" id="{97D733EF-B1A4-4A0B-A61B-6BB01881BFE0}"/>
              </a:ext>
            </a:extLst>
          </p:cNvPr>
          <p:cNvGrpSpPr>
            <a:grpSpLocks noChangeAspect="1"/>
          </p:cNvGrpSpPr>
          <p:nvPr/>
        </p:nvGrpSpPr>
        <p:grpSpPr>
          <a:xfrm>
            <a:off x="5163466" y="3329051"/>
            <a:ext cx="1900518" cy="540001"/>
            <a:chOff x="742467" y="3021277"/>
            <a:chExt cx="5184331" cy="1476004"/>
          </a:xfrm>
          <a:solidFill>
            <a:schemeClr val="accent5">
              <a:lumMod val="20000"/>
              <a:lumOff val="80000"/>
            </a:schemeClr>
          </a:solidFill>
          <a:effectLst/>
        </p:grpSpPr>
        <p:sp>
          <p:nvSpPr>
            <p:cNvPr id="95" name="Cube 94">
              <a:extLst>
                <a:ext uri="{FF2B5EF4-FFF2-40B4-BE49-F238E27FC236}">
                  <a16:creationId xmlns:a16="http://schemas.microsoft.com/office/drawing/2014/main" id="{5ABCD9D1-63CD-4429-A2A0-9088614D1656}"/>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Cube 95">
              <a:extLst>
                <a:ext uri="{FF2B5EF4-FFF2-40B4-BE49-F238E27FC236}">
                  <a16:creationId xmlns:a16="http://schemas.microsoft.com/office/drawing/2014/main" id="{884EFF07-B144-4791-8AA9-67FEB9B2B38B}"/>
                </a:ext>
              </a:extLst>
            </p:cNvPr>
            <p:cNvSpPr>
              <a:spLocks noChangeAspect="1"/>
            </p:cNvSpPr>
            <p:nvPr/>
          </p:nvSpPr>
          <p:spPr>
            <a:xfrm rot="16200000">
              <a:off x="3214688" y="3021280"/>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Cube 96">
              <a:extLst>
                <a:ext uri="{FF2B5EF4-FFF2-40B4-BE49-F238E27FC236}">
                  <a16:creationId xmlns:a16="http://schemas.microsoft.com/office/drawing/2014/main" id="{3A9094D0-111B-47CD-9023-F1F26AABF101}"/>
                </a:ext>
              </a:extLst>
            </p:cNvPr>
            <p:cNvSpPr>
              <a:spLocks noChangeAspect="1"/>
            </p:cNvSpPr>
            <p:nvPr/>
          </p:nvSpPr>
          <p:spPr>
            <a:xfrm rot="16200000">
              <a:off x="1978579" y="3021280"/>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Cube 97">
              <a:extLst>
                <a:ext uri="{FF2B5EF4-FFF2-40B4-BE49-F238E27FC236}">
                  <a16:creationId xmlns:a16="http://schemas.microsoft.com/office/drawing/2014/main" id="{3BA3DF79-25B5-4921-9BC9-F40DB59332CF}"/>
                </a:ext>
              </a:extLst>
            </p:cNvPr>
            <p:cNvSpPr>
              <a:spLocks noChangeAspect="1"/>
            </p:cNvSpPr>
            <p:nvPr/>
          </p:nvSpPr>
          <p:spPr>
            <a:xfrm rot="16200000">
              <a:off x="742467" y="3021277"/>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descr="Row of six small blocks.">
            <a:extLst>
              <a:ext uri="{FF2B5EF4-FFF2-40B4-BE49-F238E27FC236}">
                <a16:creationId xmlns:a16="http://schemas.microsoft.com/office/drawing/2014/main" id="{AB97B7E6-7C6E-4F14-90C9-53F9C6AAAF68}"/>
              </a:ext>
            </a:extLst>
          </p:cNvPr>
          <p:cNvGrpSpPr/>
          <p:nvPr/>
        </p:nvGrpSpPr>
        <p:grpSpPr>
          <a:xfrm>
            <a:off x="8576540" y="3343618"/>
            <a:ext cx="2804584" cy="540001"/>
            <a:chOff x="3909142" y="1428499"/>
            <a:chExt cx="6906738" cy="1332518"/>
          </a:xfrm>
        </p:grpSpPr>
        <p:grpSp>
          <p:nvGrpSpPr>
            <p:cNvPr id="82" name="Group 81">
              <a:extLst>
                <a:ext uri="{FF2B5EF4-FFF2-40B4-BE49-F238E27FC236}">
                  <a16:creationId xmlns:a16="http://schemas.microsoft.com/office/drawing/2014/main" id="{AC5229EA-3412-4547-8A52-ACA7A66E62BE}"/>
                </a:ext>
              </a:extLst>
            </p:cNvPr>
            <p:cNvGrpSpPr>
              <a:grpSpLocks noChangeAspect="1"/>
            </p:cNvGrpSpPr>
            <p:nvPr/>
          </p:nvGrpSpPr>
          <p:grpSpPr>
            <a:xfrm>
              <a:off x="6135549" y="1428499"/>
              <a:ext cx="4680331" cy="1332518"/>
              <a:chOff x="742467" y="3021277"/>
              <a:chExt cx="5184331" cy="1476004"/>
            </a:xfrm>
            <a:solidFill>
              <a:schemeClr val="accent5">
                <a:lumMod val="20000"/>
                <a:lumOff val="80000"/>
              </a:schemeClr>
            </a:solidFill>
            <a:effectLst/>
          </p:grpSpPr>
          <p:sp>
            <p:nvSpPr>
              <p:cNvPr id="86" name="Cube 85">
                <a:extLst>
                  <a:ext uri="{FF2B5EF4-FFF2-40B4-BE49-F238E27FC236}">
                    <a16:creationId xmlns:a16="http://schemas.microsoft.com/office/drawing/2014/main" id="{BB9ABA11-C94E-4B02-81EF-3845F7082B5E}"/>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Cube 86">
                <a:extLst>
                  <a:ext uri="{FF2B5EF4-FFF2-40B4-BE49-F238E27FC236}">
                    <a16:creationId xmlns:a16="http://schemas.microsoft.com/office/drawing/2014/main" id="{4B0551D3-E8C6-44BC-958C-B1F6A0224F2E}"/>
                  </a:ext>
                </a:extLst>
              </p:cNvPr>
              <p:cNvSpPr>
                <a:spLocks noChangeAspect="1"/>
              </p:cNvSpPr>
              <p:nvPr/>
            </p:nvSpPr>
            <p:spPr>
              <a:xfrm rot="16200000">
                <a:off x="3214688" y="3021280"/>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Cube 87">
                <a:extLst>
                  <a:ext uri="{FF2B5EF4-FFF2-40B4-BE49-F238E27FC236}">
                    <a16:creationId xmlns:a16="http://schemas.microsoft.com/office/drawing/2014/main" id="{D61A5773-961A-4BF0-A8C5-C3BE10B692FF}"/>
                  </a:ext>
                </a:extLst>
              </p:cNvPr>
              <p:cNvSpPr>
                <a:spLocks noChangeAspect="1"/>
              </p:cNvSpPr>
              <p:nvPr/>
            </p:nvSpPr>
            <p:spPr>
              <a:xfrm rot="16200000">
                <a:off x="1978579" y="3021280"/>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Cube 88">
                <a:extLst>
                  <a:ext uri="{FF2B5EF4-FFF2-40B4-BE49-F238E27FC236}">
                    <a16:creationId xmlns:a16="http://schemas.microsoft.com/office/drawing/2014/main" id="{FD4CC55A-F8E8-4781-9C3F-A8FC04A6205A}"/>
                  </a:ext>
                </a:extLst>
              </p:cNvPr>
              <p:cNvSpPr>
                <a:spLocks noChangeAspect="1"/>
              </p:cNvSpPr>
              <p:nvPr/>
            </p:nvSpPr>
            <p:spPr>
              <a:xfrm rot="16200000">
                <a:off x="742467" y="3021277"/>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2515CC53-58F6-45AF-A2FD-F821A8BA87B4}"/>
                </a:ext>
              </a:extLst>
            </p:cNvPr>
            <p:cNvGrpSpPr>
              <a:grpSpLocks noChangeAspect="1"/>
            </p:cNvGrpSpPr>
            <p:nvPr/>
          </p:nvGrpSpPr>
          <p:grpSpPr>
            <a:xfrm>
              <a:off x="3909142" y="1428501"/>
              <a:ext cx="2448450" cy="1332515"/>
              <a:chOff x="3214688" y="3021280"/>
              <a:chExt cx="2712110" cy="1476001"/>
            </a:xfrm>
            <a:solidFill>
              <a:schemeClr val="accent5">
                <a:lumMod val="20000"/>
                <a:lumOff val="80000"/>
              </a:schemeClr>
            </a:solidFill>
            <a:effectLst/>
          </p:grpSpPr>
          <p:sp>
            <p:nvSpPr>
              <p:cNvPr id="84" name="Cube 83">
                <a:extLst>
                  <a:ext uri="{FF2B5EF4-FFF2-40B4-BE49-F238E27FC236}">
                    <a16:creationId xmlns:a16="http://schemas.microsoft.com/office/drawing/2014/main" id="{C5985E3A-EDD4-4C96-BD7E-5A6A386EC800}"/>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Cube 84">
                <a:extLst>
                  <a:ext uri="{FF2B5EF4-FFF2-40B4-BE49-F238E27FC236}">
                    <a16:creationId xmlns:a16="http://schemas.microsoft.com/office/drawing/2014/main" id="{1993B46D-EB0D-4E11-8450-3FDDC9E26A44}"/>
                  </a:ext>
                </a:extLst>
              </p:cNvPr>
              <p:cNvSpPr>
                <a:spLocks noChangeAspect="1"/>
              </p:cNvSpPr>
              <p:nvPr/>
            </p:nvSpPr>
            <p:spPr>
              <a:xfrm rot="16200000">
                <a:off x="3214688" y="3021280"/>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1" name="Group 120" descr="Row of three small blocks.">
            <a:extLst>
              <a:ext uri="{FF2B5EF4-FFF2-40B4-BE49-F238E27FC236}">
                <a16:creationId xmlns:a16="http://schemas.microsoft.com/office/drawing/2014/main" id="{640F2A05-ADC9-45C5-BF67-B8793078E53E}"/>
              </a:ext>
            </a:extLst>
          </p:cNvPr>
          <p:cNvGrpSpPr/>
          <p:nvPr/>
        </p:nvGrpSpPr>
        <p:grpSpPr>
          <a:xfrm>
            <a:off x="3009100" y="5150740"/>
            <a:ext cx="1445151" cy="540002"/>
            <a:chOff x="3909142" y="1428496"/>
            <a:chExt cx="3558915" cy="1332520"/>
          </a:xfrm>
        </p:grpSpPr>
        <p:sp>
          <p:nvSpPr>
            <p:cNvPr id="122" name="Cube 121">
              <a:extLst>
                <a:ext uri="{FF2B5EF4-FFF2-40B4-BE49-F238E27FC236}">
                  <a16:creationId xmlns:a16="http://schemas.microsoft.com/office/drawing/2014/main" id="{43E9D910-E6FD-42C9-82F4-E6671AE18F57}"/>
                </a:ext>
              </a:extLst>
            </p:cNvPr>
            <p:cNvSpPr>
              <a:spLocks noChangeAspect="1"/>
            </p:cNvSpPr>
            <p:nvPr/>
          </p:nvSpPr>
          <p:spPr>
            <a:xfrm rot="16200000">
              <a:off x="6135547" y="1428500"/>
              <a:ext cx="1332513" cy="1332506"/>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3" name="Group 122">
              <a:extLst>
                <a:ext uri="{FF2B5EF4-FFF2-40B4-BE49-F238E27FC236}">
                  <a16:creationId xmlns:a16="http://schemas.microsoft.com/office/drawing/2014/main" id="{F17AC8B8-944F-4A80-AD7D-DFCEC3A7FA30}"/>
                </a:ext>
              </a:extLst>
            </p:cNvPr>
            <p:cNvGrpSpPr>
              <a:grpSpLocks noChangeAspect="1"/>
            </p:cNvGrpSpPr>
            <p:nvPr/>
          </p:nvGrpSpPr>
          <p:grpSpPr>
            <a:xfrm>
              <a:off x="3909142" y="1428501"/>
              <a:ext cx="2448450" cy="1332515"/>
              <a:chOff x="3214688" y="3021280"/>
              <a:chExt cx="2712110" cy="1476001"/>
            </a:xfrm>
            <a:solidFill>
              <a:schemeClr val="accent5">
                <a:lumMod val="20000"/>
                <a:lumOff val="80000"/>
              </a:schemeClr>
            </a:solidFill>
            <a:effectLst/>
          </p:grpSpPr>
          <p:sp>
            <p:nvSpPr>
              <p:cNvPr id="124" name="Cube 123">
                <a:extLst>
                  <a:ext uri="{FF2B5EF4-FFF2-40B4-BE49-F238E27FC236}">
                    <a16:creationId xmlns:a16="http://schemas.microsoft.com/office/drawing/2014/main" id="{C2D4012D-66BC-4D49-AC5D-BB20163D4EAC}"/>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Cube 124">
                <a:extLst>
                  <a:ext uri="{FF2B5EF4-FFF2-40B4-BE49-F238E27FC236}">
                    <a16:creationId xmlns:a16="http://schemas.microsoft.com/office/drawing/2014/main" id="{B298026C-B4C4-4EC2-8ED8-F97C6B2A3F53}"/>
                  </a:ext>
                </a:extLst>
              </p:cNvPr>
              <p:cNvSpPr>
                <a:spLocks noChangeAspect="1"/>
              </p:cNvSpPr>
              <p:nvPr/>
            </p:nvSpPr>
            <p:spPr>
              <a:xfrm rot="16200000">
                <a:off x="3214688" y="3021280"/>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6" name="Group 125" descr="Row of six small blocks.">
            <a:extLst>
              <a:ext uri="{FF2B5EF4-FFF2-40B4-BE49-F238E27FC236}">
                <a16:creationId xmlns:a16="http://schemas.microsoft.com/office/drawing/2014/main" id="{6F98C8CD-452B-45C8-B22F-A0FE2760BDAF}"/>
              </a:ext>
            </a:extLst>
          </p:cNvPr>
          <p:cNvGrpSpPr/>
          <p:nvPr/>
        </p:nvGrpSpPr>
        <p:grpSpPr>
          <a:xfrm>
            <a:off x="4711433" y="5150739"/>
            <a:ext cx="2804584" cy="540001"/>
            <a:chOff x="3909142" y="1428499"/>
            <a:chExt cx="6906738" cy="1332518"/>
          </a:xfrm>
        </p:grpSpPr>
        <p:grpSp>
          <p:nvGrpSpPr>
            <p:cNvPr id="127" name="Group 126">
              <a:extLst>
                <a:ext uri="{FF2B5EF4-FFF2-40B4-BE49-F238E27FC236}">
                  <a16:creationId xmlns:a16="http://schemas.microsoft.com/office/drawing/2014/main" id="{1FF02189-55CA-416C-AC66-C87DB00C7F1D}"/>
                </a:ext>
              </a:extLst>
            </p:cNvPr>
            <p:cNvGrpSpPr>
              <a:grpSpLocks noChangeAspect="1"/>
            </p:cNvGrpSpPr>
            <p:nvPr/>
          </p:nvGrpSpPr>
          <p:grpSpPr>
            <a:xfrm>
              <a:off x="6135549" y="1428499"/>
              <a:ext cx="4680331" cy="1332518"/>
              <a:chOff x="742467" y="3021277"/>
              <a:chExt cx="5184331" cy="1476004"/>
            </a:xfrm>
            <a:solidFill>
              <a:schemeClr val="accent5">
                <a:lumMod val="20000"/>
                <a:lumOff val="80000"/>
              </a:schemeClr>
            </a:solidFill>
            <a:effectLst/>
          </p:grpSpPr>
          <p:sp>
            <p:nvSpPr>
              <p:cNvPr id="131" name="Cube 130">
                <a:extLst>
                  <a:ext uri="{FF2B5EF4-FFF2-40B4-BE49-F238E27FC236}">
                    <a16:creationId xmlns:a16="http://schemas.microsoft.com/office/drawing/2014/main" id="{8907404A-61FC-4A24-8638-F4E03B6E47CB}"/>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Cube 131">
                <a:extLst>
                  <a:ext uri="{FF2B5EF4-FFF2-40B4-BE49-F238E27FC236}">
                    <a16:creationId xmlns:a16="http://schemas.microsoft.com/office/drawing/2014/main" id="{EE5DE59B-5924-4BBA-81CA-183DC178E93C}"/>
                  </a:ext>
                </a:extLst>
              </p:cNvPr>
              <p:cNvSpPr>
                <a:spLocks noChangeAspect="1"/>
              </p:cNvSpPr>
              <p:nvPr/>
            </p:nvSpPr>
            <p:spPr>
              <a:xfrm rot="16200000">
                <a:off x="3214688" y="3021280"/>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ube 132">
                <a:extLst>
                  <a:ext uri="{FF2B5EF4-FFF2-40B4-BE49-F238E27FC236}">
                    <a16:creationId xmlns:a16="http://schemas.microsoft.com/office/drawing/2014/main" id="{66CC2A63-5836-4184-ABC0-63C24BD657B4}"/>
                  </a:ext>
                </a:extLst>
              </p:cNvPr>
              <p:cNvSpPr>
                <a:spLocks noChangeAspect="1"/>
              </p:cNvSpPr>
              <p:nvPr/>
            </p:nvSpPr>
            <p:spPr>
              <a:xfrm rot="16200000">
                <a:off x="1978579" y="3021280"/>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Cube 133">
                <a:extLst>
                  <a:ext uri="{FF2B5EF4-FFF2-40B4-BE49-F238E27FC236}">
                    <a16:creationId xmlns:a16="http://schemas.microsoft.com/office/drawing/2014/main" id="{58BEA0CD-295B-4CFF-9468-9DE13C41753C}"/>
                  </a:ext>
                </a:extLst>
              </p:cNvPr>
              <p:cNvSpPr>
                <a:spLocks noChangeAspect="1"/>
              </p:cNvSpPr>
              <p:nvPr/>
            </p:nvSpPr>
            <p:spPr>
              <a:xfrm rot="16200000">
                <a:off x="742467" y="3021277"/>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7FD0C3A6-7353-48CB-AC8F-0B502ADA3C77}"/>
                </a:ext>
              </a:extLst>
            </p:cNvPr>
            <p:cNvGrpSpPr>
              <a:grpSpLocks noChangeAspect="1"/>
            </p:cNvGrpSpPr>
            <p:nvPr/>
          </p:nvGrpSpPr>
          <p:grpSpPr>
            <a:xfrm>
              <a:off x="3909142" y="1428501"/>
              <a:ext cx="2448450" cy="1332515"/>
              <a:chOff x="3214688" y="3021280"/>
              <a:chExt cx="2712110" cy="1476001"/>
            </a:xfrm>
            <a:solidFill>
              <a:schemeClr val="accent5">
                <a:lumMod val="20000"/>
                <a:lumOff val="80000"/>
              </a:schemeClr>
            </a:solidFill>
            <a:effectLst/>
          </p:grpSpPr>
          <p:sp>
            <p:nvSpPr>
              <p:cNvPr id="129" name="Cube 128">
                <a:extLst>
                  <a:ext uri="{FF2B5EF4-FFF2-40B4-BE49-F238E27FC236}">
                    <a16:creationId xmlns:a16="http://schemas.microsoft.com/office/drawing/2014/main" id="{D745DAC7-B398-4B2C-9681-9C0A8D2CE858}"/>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Cube 129">
                <a:extLst>
                  <a:ext uri="{FF2B5EF4-FFF2-40B4-BE49-F238E27FC236}">
                    <a16:creationId xmlns:a16="http://schemas.microsoft.com/office/drawing/2014/main" id="{C317045C-EC87-4DCD-85A6-D4EAC8DCD01F}"/>
                  </a:ext>
                </a:extLst>
              </p:cNvPr>
              <p:cNvSpPr>
                <a:spLocks noChangeAspect="1"/>
              </p:cNvSpPr>
              <p:nvPr/>
            </p:nvSpPr>
            <p:spPr>
              <a:xfrm rot="16200000">
                <a:off x="3214688" y="3021280"/>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 name="Group 1" descr="Row of nine small blocks.">
            <a:extLst>
              <a:ext uri="{FF2B5EF4-FFF2-40B4-BE49-F238E27FC236}">
                <a16:creationId xmlns:a16="http://schemas.microsoft.com/office/drawing/2014/main" id="{2CC1FDA9-6978-4452-B899-2CC1C58DDA04}"/>
              </a:ext>
            </a:extLst>
          </p:cNvPr>
          <p:cNvGrpSpPr/>
          <p:nvPr/>
        </p:nvGrpSpPr>
        <p:grpSpPr>
          <a:xfrm>
            <a:off x="7902249" y="5153260"/>
            <a:ext cx="4153166" cy="540006"/>
            <a:chOff x="7698955" y="5184745"/>
            <a:chExt cx="4153166" cy="540006"/>
          </a:xfrm>
        </p:grpSpPr>
        <p:grpSp>
          <p:nvGrpSpPr>
            <p:cNvPr id="140" name="Group 139">
              <a:extLst>
                <a:ext uri="{FF2B5EF4-FFF2-40B4-BE49-F238E27FC236}">
                  <a16:creationId xmlns:a16="http://schemas.microsoft.com/office/drawing/2014/main" id="{E0647D17-2927-4AD5-872F-D3407FC5BA21}"/>
                </a:ext>
              </a:extLst>
            </p:cNvPr>
            <p:cNvGrpSpPr/>
            <p:nvPr/>
          </p:nvGrpSpPr>
          <p:grpSpPr>
            <a:xfrm>
              <a:off x="9047537" y="5184750"/>
              <a:ext cx="2804584" cy="540001"/>
              <a:chOff x="3909142" y="1428499"/>
              <a:chExt cx="6906738" cy="1332518"/>
            </a:xfrm>
          </p:grpSpPr>
          <p:grpSp>
            <p:nvGrpSpPr>
              <p:cNvPr id="141" name="Group 140">
                <a:extLst>
                  <a:ext uri="{FF2B5EF4-FFF2-40B4-BE49-F238E27FC236}">
                    <a16:creationId xmlns:a16="http://schemas.microsoft.com/office/drawing/2014/main" id="{D3019B13-4FEA-4773-99E2-EB14E85D3227}"/>
                  </a:ext>
                </a:extLst>
              </p:cNvPr>
              <p:cNvGrpSpPr>
                <a:grpSpLocks noChangeAspect="1"/>
              </p:cNvGrpSpPr>
              <p:nvPr/>
            </p:nvGrpSpPr>
            <p:grpSpPr>
              <a:xfrm>
                <a:off x="6135549" y="1428499"/>
                <a:ext cx="4680331" cy="1332518"/>
                <a:chOff x="742467" y="3021277"/>
                <a:chExt cx="5184331" cy="1476004"/>
              </a:xfrm>
              <a:solidFill>
                <a:schemeClr val="accent5">
                  <a:lumMod val="20000"/>
                  <a:lumOff val="80000"/>
                </a:schemeClr>
              </a:solidFill>
              <a:effectLst/>
            </p:grpSpPr>
            <p:sp>
              <p:nvSpPr>
                <p:cNvPr id="145" name="Cube 144">
                  <a:extLst>
                    <a:ext uri="{FF2B5EF4-FFF2-40B4-BE49-F238E27FC236}">
                      <a16:creationId xmlns:a16="http://schemas.microsoft.com/office/drawing/2014/main" id="{E498E08F-D727-4D5D-9675-9ABA8BF8EF45}"/>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Cube 145">
                  <a:extLst>
                    <a:ext uri="{FF2B5EF4-FFF2-40B4-BE49-F238E27FC236}">
                      <a16:creationId xmlns:a16="http://schemas.microsoft.com/office/drawing/2014/main" id="{7AED3F08-50F5-4DA6-B289-D6111BA8E723}"/>
                    </a:ext>
                  </a:extLst>
                </p:cNvPr>
                <p:cNvSpPr>
                  <a:spLocks noChangeAspect="1"/>
                </p:cNvSpPr>
                <p:nvPr/>
              </p:nvSpPr>
              <p:spPr>
                <a:xfrm rot="16200000">
                  <a:off x="3214688" y="3021280"/>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Cube 146">
                  <a:extLst>
                    <a:ext uri="{FF2B5EF4-FFF2-40B4-BE49-F238E27FC236}">
                      <a16:creationId xmlns:a16="http://schemas.microsoft.com/office/drawing/2014/main" id="{398B9384-D9A0-4A06-8D66-D6D45530A363}"/>
                    </a:ext>
                  </a:extLst>
                </p:cNvPr>
                <p:cNvSpPr>
                  <a:spLocks noChangeAspect="1"/>
                </p:cNvSpPr>
                <p:nvPr/>
              </p:nvSpPr>
              <p:spPr>
                <a:xfrm rot="16200000">
                  <a:off x="1978579" y="3021280"/>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Cube 147">
                  <a:extLst>
                    <a:ext uri="{FF2B5EF4-FFF2-40B4-BE49-F238E27FC236}">
                      <a16:creationId xmlns:a16="http://schemas.microsoft.com/office/drawing/2014/main" id="{7BDCB37A-CCE7-4168-AE29-9363D16090CE}"/>
                    </a:ext>
                  </a:extLst>
                </p:cNvPr>
                <p:cNvSpPr>
                  <a:spLocks noChangeAspect="1"/>
                </p:cNvSpPr>
                <p:nvPr/>
              </p:nvSpPr>
              <p:spPr>
                <a:xfrm rot="16200000">
                  <a:off x="742467" y="3021277"/>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2" name="Group 141">
                <a:extLst>
                  <a:ext uri="{FF2B5EF4-FFF2-40B4-BE49-F238E27FC236}">
                    <a16:creationId xmlns:a16="http://schemas.microsoft.com/office/drawing/2014/main" id="{F854256F-913C-48EB-A46D-472DC1BD8802}"/>
                  </a:ext>
                </a:extLst>
              </p:cNvPr>
              <p:cNvGrpSpPr>
                <a:grpSpLocks noChangeAspect="1"/>
              </p:cNvGrpSpPr>
              <p:nvPr/>
            </p:nvGrpSpPr>
            <p:grpSpPr>
              <a:xfrm>
                <a:off x="3909142" y="1428501"/>
                <a:ext cx="2448450" cy="1332515"/>
                <a:chOff x="3214688" y="3021280"/>
                <a:chExt cx="2712110" cy="1476001"/>
              </a:xfrm>
              <a:solidFill>
                <a:schemeClr val="accent5">
                  <a:lumMod val="20000"/>
                  <a:lumOff val="80000"/>
                </a:schemeClr>
              </a:solidFill>
              <a:effectLst/>
            </p:grpSpPr>
            <p:sp>
              <p:nvSpPr>
                <p:cNvPr id="143" name="Cube 142">
                  <a:extLst>
                    <a:ext uri="{FF2B5EF4-FFF2-40B4-BE49-F238E27FC236}">
                      <a16:creationId xmlns:a16="http://schemas.microsoft.com/office/drawing/2014/main" id="{0CB4D1FA-E20E-49D7-9751-4A3DF7AF9DE0}"/>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Cube 143">
                  <a:extLst>
                    <a:ext uri="{FF2B5EF4-FFF2-40B4-BE49-F238E27FC236}">
                      <a16:creationId xmlns:a16="http://schemas.microsoft.com/office/drawing/2014/main" id="{AC72C79D-3A07-4753-B3B8-2BB7370337A4}"/>
                    </a:ext>
                  </a:extLst>
                </p:cNvPr>
                <p:cNvSpPr>
                  <a:spLocks noChangeAspect="1"/>
                </p:cNvSpPr>
                <p:nvPr/>
              </p:nvSpPr>
              <p:spPr>
                <a:xfrm rot="16200000">
                  <a:off x="3214688" y="3021280"/>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35" name="Group 134">
              <a:extLst>
                <a:ext uri="{FF2B5EF4-FFF2-40B4-BE49-F238E27FC236}">
                  <a16:creationId xmlns:a16="http://schemas.microsoft.com/office/drawing/2014/main" id="{754E2826-2BAB-4235-9BB8-FFF73E92834D}"/>
                </a:ext>
              </a:extLst>
            </p:cNvPr>
            <p:cNvGrpSpPr/>
            <p:nvPr/>
          </p:nvGrpSpPr>
          <p:grpSpPr>
            <a:xfrm>
              <a:off x="7698955" y="5184745"/>
              <a:ext cx="1445151" cy="540005"/>
              <a:chOff x="3909143" y="1440823"/>
              <a:chExt cx="3558914" cy="1320194"/>
            </a:xfrm>
          </p:grpSpPr>
          <p:sp>
            <p:nvSpPr>
              <p:cNvPr id="136" name="Cube 135">
                <a:extLst>
                  <a:ext uri="{FF2B5EF4-FFF2-40B4-BE49-F238E27FC236}">
                    <a16:creationId xmlns:a16="http://schemas.microsoft.com/office/drawing/2014/main" id="{0B60CACA-C7AF-4F1E-9A62-8045E2337344}"/>
                  </a:ext>
                </a:extLst>
              </p:cNvPr>
              <p:cNvSpPr>
                <a:spLocks noChangeAspect="1"/>
              </p:cNvSpPr>
              <p:nvPr/>
            </p:nvSpPr>
            <p:spPr>
              <a:xfrm rot="16200000">
                <a:off x="6141711" y="1434663"/>
                <a:ext cx="1320186" cy="1332506"/>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42546403-ACBD-4769-BD06-6B2E85B5C074}"/>
                  </a:ext>
                </a:extLst>
              </p:cNvPr>
              <p:cNvGrpSpPr>
                <a:grpSpLocks noChangeAspect="1"/>
              </p:cNvGrpSpPr>
              <p:nvPr/>
            </p:nvGrpSpPr>
            <p:grpSpPr>
              <a:xfrm>
                <a:off x="3909143" y="1440828"/>
                <a:ext cx="2448453" cy="1320189"/>
                <a:chOff x="3214689" y="3034935"/>
                <a:chExt cx="2712113" cy="1462348"/>
              </a:xfrm>
              <a:solidFill>
                <a:schemeClr val="accent5">
                  <a:lumMod val="20000"/>
                  <a:lumOff val="80000"/>
                </a:schemeClr>
              </a:solidFill>
              <a:effectLst/>
            </p:grpSpPr>
            <p:sp>
              <p:nvSpPr>
                <p:cNvPr id="138" name="Cube 137">
                  <a:extLst>
                    <a:ext uri="{FF2B5EF4-FFF2-40B4-BE49-F238E27FC236}">
                      <a16:creationId xmlns:a16="http://schemas.microsoft.com/office/drawing/2014/main" id="{58A878CB-D905-40F7-99EC-A652FE13CB67}"/>
                    </a:ext>
                  </a:extLst>
                </p:cNvPr>
                <p:cNvSpPr>
                  <a:spLocks noChangeAspect="1"/>
                </p:cNvSpPr>
                <p:nvPr/>
              </p:nvSpPr>
              <p:spPr>
                <a:xfrm rot="16200000">
                  <a:off x="4457631" y="3028111"/>
                  <a:ext cx="1462344" cy="1475999"/>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Cube 138">
                  <a:extLst>
                    <a:ext uri="{FF2B5EF4-FFF2-40B4-BE49-F238E27FC236}">
                      <a16:creationId xmlns:a16="http://schemas.microsoft.com/office/drawing/2014/main" id="{8D776733-1979-40DB-BECC-6CED3E41FF36}"/>
                    </a:ext>
                  </a:extLst>
                </p:cNvPr>
                <p:cNvSpPr>
                  <a:spLocks noChangeAspect="1"/>
                </p:cNvSpPr>
                <p:nvPr/>
              </p:nvSpPr>
              <p:spPr>
                <a:xfrm rot="16200000">
                  <a:off x="3221516" y="3028108"/>
                  <a:ext cx="1462344"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159" name="Rectangle 158">
            <a:extLst>
              <a:ext uri="{FF2B5EF4-FFF2-40B4-BE49-F238E27FC236}">
                <a16:creationId xmlns:a16="http://schemas.microsoft.com/office/drawing/2014/main" id="{DD20423B-77A9-42AB-9BEB-F550BB753B76}"/>
              </a:ext>
              <a:ext uri="{C183D7F6-B498-43B3-948B-1728B52AA6E4}">
                <adec:decorative xmlns:adec="http://schemas.microsoft.com/office/drawing/2017/decorative" val="1"/>
              </a:ext>
            </a:extLst>
          </p:cNvPr>
          <p:cNvSpPr/>
          <p:nvPr/>
        </p:nvSpPr>
        <p:spPr>
          <a:xfrm>
            <a:off x="2862092" y="1302587"/>
            <a:ext cx="1691996" cy="1367101"/>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30D9F99D-DEE5-4AE5-AA21-EE7AA18C0B3E}"/>
              </a:ext>
              <a:ext uri="{C183D7F6-B498-43B3-948B-1728B52AA6E4}">
                <adec:decorative xmlns:adec="http://schemas.microsoft.com/office/drawing/2017/decorative" val="1"/>
              </a:ext>
            </a:extLst>
          </p:cNvPr>
          <p:cNvSpPr/>
          <p:nvPr/>
        </p:nvSpPr>
        <p:spPr>
          <a:xfrm>
            <a:off x="4665491" y="1302576"/>
            <a:ext cx="3023992" cy="1368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A3774F93-B425-4EB3-BCAD-CDFA563CE60E}"/>
              </a:ext>
              <a:ext uri="{C183D7F6-B498-43B3-948B-1728B52AA6E4}">
                <adec:decorative xmlns:adec="http://schemas.microsoft.com/office/drawing/2017/decorative" val="1"/>
              </a:ext>
            </a:extLst>
          </p:cNvPr>
          <p:cNvSpPr/>
          <p:nvPr/>
        </p:nvSpPr>
        <p:spPr>
          <a:xfrm>
            <a:off x="7802393" y="1302576"/>
            <a:ext cx="4355989" cy="1368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CC3E93FB-D057-4DEF-BD08-108C11E7CF13}"/>
              </a:ext>
              <a:ext uri="{C183D7F6-B498-43B3-948B-1728B52AA6E4}">
                <adec:decorative xmlns:adec="http://schemas.microsoft.com/office/drawing/2017/decorative" val="1"/>
              </a:ext>
            </a:extLst>
          </p:cNvPr>
          <p:cNvSpPr/>
          <p:nvPr/>
        </p:nvSpPr>
        <p:spPr>
          <a:xfrm>
            <a:off x="2862092" y="2966287"/>
            <a:ext cx="1691996" cy="1367101"/>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BA157A05-3743-4B37-A604-8F96DB6234B0}"/>
              </a:ext>
              <a:ext uri="{C183D7F6-B498-43B3-948B-1728B52AA6E4}">
                <adec:decorative xmlns:adec="http://schemas.microsoft.com/office/drawing/2017/decorative" val="1"/>
              </a:ext>
            </a:extLst>
          </p:cNvPr>
          <p:cNvSpPr/>
          <p:nvPr/>
        </p:nvSpPr>
        <p:spPr>
          <a:xfrm>
            <a:off x="4665491" y="2966276"/>
            <a:ext cx="3023992" cy="1368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345EA5D3-C158-488F-A053-191258534135}"/>
              </a:ext>
              <a:ext uri="{C183D7F6-B498-43B3-948B-1728B52AA6E4}">
                <adec:decorative xmlns:adec="http://schemas.microsoft.com/office/drawing/2017/decorative" val="1"/>
              </a:ext>
            </a:extLst>
          </p:cNvPr>
          <p:cNvSpPr/>
          <p:nvPr/>
        </p:nvSpPr>
        <p:spPr>
          <a:xfrm>
            <a:off x="7815093" y="2991676"/>
            <a:ext cx="4355989" cy="1368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10655C83-5CB2-470D-A089-ADFDC39A55DD}"/>
              </a:ext>
              <a:ext uri="{C183D7F6-B498-43B3-948B-1728B52AA6E4}">
                <adec:decorative xmlns:adec="http://schemas.microsoft.com/office/drawing/2017/decorative" val="1"/>
              </a:ext>
            </a:extLst>
          </p:cNvPr>
          <p:cNvSpPr/>
          <p:nvPr/>
        </p:nvSpPr>
        <p:spPr>
          <a:xfrm>
            <a:off x="2862092" y="4693487"/>
            <a:ext cx="1691996" cy="1367101"/>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0518975C-B684-4536-8A15-465DC1617829}"/>
              </a:ext>
              <a:ext uri="{C183D7F6-B498-43B3-948B-1728B52AA6E4}">
                <adec:decorative xmlns:adec="http://schemas.microsoft.com/office/drawing/2017/decorative" val="1"/>
              </a:ext>
            </a:extLst>
          </p:cNvPr>
          <p:cNvSpPr/>
          <p:nvPr/>
        </p:nvSpPr>
        <p:spPr>
          <a:xfrm>
            <a:off x="4665491" y="4680776"/>
            <a:ext cx="3023992" cy="1368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a:extLst>
              <a:ext uri="{FF2B5EF4-FFF2-40B4-BE49-F238E27FC236}">
                <a16:creationId xmlns:a16="http://schemas.microsoft.com/office/drawing/2014/main" id="{BC883941-F5FE-4C71-A4F7-2467D3708EF4}"/>
              </a:ext>
              <a:ext uri="{C183D7F6-B498-43B3-948B-1728B52AA6E4}">
                <adec:decorative xmlns:adec="http://schemas.microsoft.com/office/drawing/2017/decorative" val="1"/>
              </a:ext>
            </a:extLst>
          </p:cNvPr>
          <p:cNvSpPr/>
          <p:nvPr/>
        </p:nvSpPr>
        <p:spPr>
          <a:xfrm>
            <a:off x="7815093" y="4668076"/>
            <a:ext cx="4355989" cy="1368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6878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hidden"/>
                                      </p:to>
                                    </p:set>
                                  </p:childTnLst>
                                </p:cTn>
                              </p:par>
                            </p:childTnLst>
                          </p:cTn>
                        </p:par>
                      </p:childTnLst>
                    </p:cTn>
                  </p:par>
                </p:childTnLst>
              </p:cTn>
              <p:nextCondLst>
                <p:cond evt="onClick" delay="0">
                  <p:tgtEl>
                    <p:spTgt spid="159"/>
                  </p:tgtEl>
                </p:cond>
              </p:nextCondLst>
            </p:seq>
            <p:seq concurrent="1" nextAc="seek">
              <p:cTn id="7" restart="whenNotActive" fill="hold" evtFilter="cancelBubble" nodeType="interactiveSeq">
                <p:stCondLst>
                  <p:cond evt="onClick" delay="0">
                    <p:tgtEl>
                      <p:spTgt spid="16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160"/>
                  </p:tgtEl>
                </p:cond>
              </p:nextCondLst>
            </p:seq>
            <p:seq concurrent="1" nextAc="seek">
              <p:cTn id="12" restart="whenNotActive" fill="hold" evtFilter="cancelBubble" nodeType="interactiveSeq">
                <p:stCondLst>
                  <p:cond evt="onClick" delay="0">
                    <p:tgtEl>
                      <p:spTgt spid="161"/>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17" restart="whenNotActive" fill="hold" evtFilter="cancelBubble" nodeType="interactiveSeq">
                <p:stCondLst>
                  <p:cond evt="onClick" delay="0">
                    <p:tgtEl>
                      <p:spTgt spid="16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62"/>
                                        </p:tgtEl>
                                        <p:attrNameLst>
                                          <p:attrName>style.visibility</p:attrName>
                                        </p:attrNameLst>
                                      </p:cBhvr>
                                      <p:to>
                                        <p:strVal val="hidden"/>
                                      </p:to>
                                    </p:set>
                                  </p:childTnLst>
                                </p:cTn>
                              </p:par>
                            </p:childTnLst>
                          </p:cTn>
                        </p:par>
                      </p:childTnLst>
                    </p:cTn>
                  </p:par>
                </p:childTnLst>
              </p:cTn>
              <p:nextCondLst>
                <p:cond evt="onClick" delay="0">
                  <p:tgtEl>
                    <p:spTgt spid="162"/>
                  </p:tgtEl>
                </p:cond>
              </p:nextCondLst>
            </p:seq>
            <p:seq concurrent="1" nextAc="seek">
              <p:cTn id="22" restart="whenNotActive" fill="hold" evtFilter="cancelBubble" nodeType="interactiveSeq">
                <p:stCondLst>
                  <p:cond evt="onClick" delay="0">
                    <p:tgtEl>
                      <p:spTgt spid="163"/>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63"/>
                                        </p:tgtEl>
                                        <p:attrNameLst>
                                          <p:attrName>style.visibility</p:attrName>
                                        </p:attrNameLst>
                                      </p:cBhvr>
                                      <p:to>
                                        <p:strVal val="hidden"/>
                                      </p:to>
                                    </p:set>
                                  </p:childTnLst>
                                </p:cTn>
                              </p:par>
                            </p:childTnLst>
                          </p:cTn>
                        </p:par>
                      </p:childTnLst>
                    </p:cTn>
                  </p:par>
                </p:childTnLst>
              </p:cTn>
              <p:nextCondLst>
                <p:cond evt="onClick" delay="0">
                  <p:tgtEl>
                    <p:spTgt spid="163"/>
                  </p:tgtEl>
                </p:cond>
              </p:nextCondLst>
            </p:seq>
            <p:seq concurrent="1" nextAc="seek">
              <p:cTn id="27" restart="whenNotActive" fill="hold" evtFilter="cancelBubble" nodeType="interactiveSeq">
                <p:stCondLst>
                  <p:cond evt="onClick" delay="0">
                    <p:tgtEl>
                      <p:spTgt spid="164"/>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64"/>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32" restart="whenNotActive" fill="hold" evtFilter="cancelBubble" nodeType="interactiveSeq">
                <p:stCondLst>
                  <p:cond evt="onClick" delay="0">
                    <p:tgtEl>
                      <p:spTgt spid="165"/>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65"/>
                                        </p:tgtEl>
                                        <p:attrNameLst>
                                          <p:attrName>style.visibility</p:attrName>
                                        </p:attrNameLst>
                                      </p:cBhvr>
                                      <p:to>
                                        <p:strVal val="hidden"/>
                                      </p:to>
                                    </p:set>
                                  </p:childTnLst>
                                </p:cTn>
                              </p:par>
                            </p:childTnLst>
                          </p:cTn>
                        </p:par>
                      </p:childTnLst>
                    </p:cTn>
                  </p:par>
                </p:childTnLst>
              </p:cTn>
              <p:nextCondLst>
                <p:cond evt="onClick" delay="0">
                  <p:tgtEl>
                    <p:spTgt spid="165"/>
                  </p:tgtEl>
                </p:cond>
              </p:nextCondLst>
            </p:seq>
            <p:seq concurrent="1" nextAc="seek">
              <p:cTn id="37" restart="whenNotActive" fill="hold" evtFilter="cancelBubble" nodeType="interactiveSeq">
                <p:stCondLst>
                  <p:cond evt="onClick" delay="0">
                    <p:tgtEl>
                      <p:spTgt spid="166"/>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66"/>
                  </p:tgtEl>
                </p:cond>
              </p:nextCondLst>
            </p:seq>
            <p:seq concurrent="1" nextAc="seek">
              <p:cTn id="42" restart="whenNotActive" fill="hold" evtFilter="cancelBubble" nodeType="interactiveSeq">
                <p:stCondLst>
                  <p:cond evt="onClick" delay="0">
                    <p:tgtEl>
                      <p:spTgt spid="167"/>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67"/>
                                        </p:tgtEl>
                                        <p:attrNameLst>
                                          <p:attrName>style.visibility</p:attrName>
                                        </p:attrNameLst>
                                      </p:cBhvr>
                                      <p:to>
                                        <p:strVal val="hidden"/>
                                      </p:to>
                                    </p:set>
                                  </p:childTnLst>
                                </p:cTn>
                              </p:par>
                            </p:childTnLst>
                          </p:cTn>
                        </p:par>
                      </p:childTnLst>
                    </p:cTn>
                  </p:par>
                </p:childTnLst>
              </p:cTn>
              <p:nextCondLst>
                <p:cond evt="onClick" delay="0">
                  <p:tgtEl>
                    <p:spTgt spid="167"/>
                  </p:tgtEl>
                </p:cond>
              </p:nextCondLst>
            </p:seq>
          </p:childTnLst>
        </p:cTn>
      </p:par>
    </p:tnLst>
    <p:bldLst>
      <p:bldP spid="159" grpId="0" animBg="1"/>
      <p:bldP spid="160" grpId="0" animBg="1"/>
      <p:bldP spid="161" grpId="0" animBg="1"/>
      <p:bldP spid="162" grpId="0" animBg="1"/>
      <p:bldP spid="164" grpId="0" animBg="1"/>
      <p:bldP spid="166" grpId="0" animBg="1"/>
      <p:bldP spid="163" grpId="0" animBg="1"/>
      <p:bldP spid="165" grpId="0" animBg="1"/>
      <p:bldP spid="16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7"/>
            <a:ext cx="9144000" cy="1420290"/>
          </a:xfrm>
          <a:solidFill>
            <a:srgbClr val="BE0064"/>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4: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1436"/>
            <a:ext cx="9144000" cy="3203421"/>
          </a:xfrm>
          <a:ln w="38100">
            <a:solidFill>
              <a:srgbClr val="BE0064"/>
            </a:solidFill>
          </a:ln>
        </p:spPr>
        <p:txBody>
          <a:bodyPr>
            <a:normAutofit fontScale="77500" lnSpcReduction="20000"/>
          </a:bodyPr>
          <a:lstStyle/>
          <a:p>
            <a:pPr algn="l"/>
            <a:endParaRPr lang="en-GB" sz="3800" dirty="0">
              <a:solidFill>
                <a:srgbClr val="222222"/>
              </a:solidFill>
              <a:effectLst/>
              <a:latin typeface="Arial" panose="020B0604020202020204" pitchFamily="34" charset="0"/>
            </a:endParaRPr>
          </a:p>
          <a:p>
            <a:pPr algn="l">
              <a:lnSpc>
                <a:spcPts val="3100"/>
              </a:lnSpc>
              <a:spcBef>
                <a:spcPts val="600"/>
              </a:spcBef>
              <a:spcAft>
                <a:spcPts val="600"/>
              </a:spcAft>
            </a:pPr>
            <a:r>
              <a:rPr lang="en-GB" sz="3800" b="1" dirty="0">
                <a:solidFill>
                  <a:srgbClr val="BE0064"/>
                </a:solidFill>
                <a:latin typeface="Arial" panose="020B0604020202020204" pitchFamily="34" charset="0"/>
                <a:cs typeface="Arial" panose="020B0604020202020204" pitchFamily="34" charset="0"/>
              </a:rPr>
              <a:t>Text acknowledgements</a:t>
            </a:r>
          </a:p>
          <a:p>
            <a:pPr algn="l"/>
            <a:r>
              <a:rPr lang="en-GB" sz="3800" b="1" i="0" dirty="0">
                <a:solidFill>
                  <a:srgbClr val="000000"/>
                </a:solidFill>
                <a:effectLst/>
                <a:latin typeface="Arial" panose="020B0604020202020204" pitchFamily="34" charset="0"/>
              </a:rPr>
              <a:t>Pearson Education Ltd: </a:t>
            </a:r>
            <a:r>
              <a:rPr lang="en-GB" sz="3800" dirty="0">
                <a:solidFill>
                  <a:srgbClr val="000000"/>
                </a:solidFill>
                <a:latin typeface="Arial" panose="020B0604020202020204" pitchFamily="34" charset="0"/>
              </a:rPr>
              <a:t>Pearson Edexcel GCSE (9 – 1) </a:t>
            </a:r>
            <a:r>
              <a:rPr lang="en-GB" sz="3800" b="0" i="0" dirty="0">
                <a:solidFill>
                  <a:srgbClr val="000000"/>
                </a:solidFill>
                <a:effectLst/>
                <a:latin typeface="Arial" panose="020B0604020202020204" pitchFamily="34" charset="0"/>
              </a:rPr>
              <a:t>In Mathematics (1MA1) Foundation (Calculator) Paper 2F (June 2017)</a:t>
            </a:r>
          </a:p>
          <a:p>
            <a:pPr algn="l"/>
            <a:r>
              <a:rPr lang="en-GB" sz="3700" b="1" i="0" dirty="0">
                <a:effectLst/>
                <a:latin typeface="Arial" panose="020B0604020202020204" pitchFamily="34" charset="0"/>
                <a:cs typeface="Arial" panose="020B0604020202020204" pitchFamily="34" charset="0"/>
              </a:rPr>
              <a:t>Pearson Education Ltd</a:t>
            </a:r>
            <a:r>
              <a:rPr lang="en-GB" sz="3700" b="1" dirty="0">
                <a:effectLst/>
                <a:latin typeface="Arial" panose="020B0604020202020204" pitchFamily="34" charset="0"/>
                <a:cs typeface="Arial" panose="020B0604020202020204" pitchFamily="34" charset="0"/>
              </a:rPr>
              <a:t>: </a:t>
            </a:r>
            <a:r>
              <a:rPr lang="en-GB" sz="3700" dirty="0">
                <a:latin typeface="Arial" panose="020B0604020202020204" pitchFamily="34" charset="0"/>
                <a:cs typeface="Arial" panose="020B0604020202020204" pitchFamily="34" charset="0"/>
              </a:rPr>
              <a:t>Pearson Edexcel GCSE (9 – 1) </a:t>
            </a:r>
            <a:r>
              <a:rPr lang="en-GB" sz="3700" b="0" i="0" dirty="0">
                <a:effectLst/>
                <a:latin typeface="Arial" panose="020B0604020202020204" pitchFamily="34" charset="0"/>
                <a:cs typeface="Arial" panose="020B0604020202020204" pitchFamily="34" charset="0"/>
              </a:rPr>
              <a:t>In Mathematics (5MB3H/01) Foundation (Calculator) </a:t>
            </a:r>
            <a:r>
              <a:rPr lang="en-US" sz="3700" b="0" i="0" dirty="0">
                <a:effectLst/>
                <a:latin typeface="Arial" panose="020B0604020202020204" pitchFamily="34" charset="0"/>
                <a:cs typeface="Arial" panose="020B0604020202020204" pitchFamily="34" charset="0"/>
              </a:rPr>
              <a:t>Paper 3 </a:t>
            </a:r>
            <a:r>
              <a:rPr lang="en-GB" sz="3700" b="0" i="0" dirty="0">
                <a:effectLst/>
                <a:latin typeface="Arial" panose="020B0604020202020204" pitchFamily="34" charset="0"/>
                <a:cs typeface="Arial" panose="020B0604020202020204" pitchFamily="34" charset="0"/>
              </a:rPr>
              <a:t>(June 2015) </a:t>
            </a:r>
          </a:p>
          <a:p>
            <a:pPr algn="l"/>
            <a:endParaRPr lang="en-GB" sz="3800" b="0" i="0" dirty="0">
              <a:solidFill>
                <a:srgbClr val="000000"/>
              </a:solidFill>
              <a:effectLst/>
              <a:highlight>
                <a:srgbClr val="FFFF00"/>
              </a:highlight>
              <a:latin typeface="Arial" panose="020B0604020202020204" pitchFamily="34" charset="0"/>
            </a:endParaRPr>
          </a:p>
          <a:p>
            <a:pPr algn="l"/>
            <a:endParaRPr lang="en-GB" sz="3800" b="0" i="0" dirty="0">
              <a:solidFill>
                <a:srgbClr val="222222"/>
              </a:solidFill>
              <a:effectLst/>
              <a:latin typeface="Arial" panose="020B0604020202020204" pitchFamily="34" charset="0"/>
            </a:endParaRPr>
          </a:p>
          <a:p>
            <a:pPr marL="231775" indent="-231775" algn="l">
              <a:lnSpc>
                <a:spcPct val="100000"/>
              </a:lnSpc>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algn="l"/>
            <a:endParaRPr lang="en-GB"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pic>
        <p:nvPicPr>
          <p:cNvPr id="7" name="Picture 6">
            <a:extLst>
              <a:ext uri="{FF2B5EF4-FFF2-40B4-BE49-F238E27FC236}">
                <a16:creationId xmlns:a16="http://schemas.microsoft.com/office/drawing/2014/main" id="{2DC0381F-0853-4458-B99F-FFEBB7098DE7}"/>
              </a:ex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tretch>
            <a:fillRect/>
          </a:stretch>
        </p:blipFill>
        <p:spPr>
          <a:xfrm>
            <a:off x="370311" y="322595"/>
            <a:ext cx="3473556" cy="617216"/>
          </a:xfrm>
          <a:prstGeom prst="rect">
            <a:avLst/>
          </a:prstGeom>
        </p:spPr>
      </p:pic>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0"/>
              </a:ext>
            </a:extLst>
          </p:cNvPr>
          <p:cNvSpPr>
            <a:spLocks noGrp="1"/>
          </p:cNvSpPr>
          <p:nvPr>
            <p:ph type="sldNum" sz="quarter" idx="12"/>
          </p:nvPr>
        </p:nvSpPr>
        <p:spPr/>
        <p:txBody>
          <a:bodyPr/>
          <a:lstStyle/>
          <a:p>
            <a:fld id="{A75AAEF5-C690-5D4B-B5C7-510283CCFE4D}" type="slidenum">
              <a:rPr lang="en-US" smtClean="0"/>
              <a:t>30</a:t>
            </a:fld>
            <a:endParaRPr lang="en-US" dirty="0"/>
          </a:p>
        </p:txBody>
      </p:sp>
      <p:pic>
        <p:nvPicPr>
          <p:cNvPr id="8" name="Picture 7">
            <a:extLst>
              <a:ext uri="{FF2B5EF4-FFF2-40B4-BE49-F238E27FC236}">
                <a16:creationId xmlns:a16="http://schemas.microsoft.com/office/drawing/2014/main" id="{7F523D6B-414A-3584-D726-907818CCC7C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43474" y="63431"/>
            <a:ext cx="1705051" cy="870975"/>
          </a:xfrm>
          <a:prstGeom prst="rect">
            <a:avLst/>
          </a:prstGeom>
          <a:noFill/>
        </p:spPr>
      </p:pic>
    </p:spTree>
    <p:extLst>
      <p:ext uri="{BB962C8B-B14F-4D97-AF65-F5344CB8AC3E}">
        <p14:creationId xmlns:p14="http://schemas.microsoft.com/office/powerpoint/2010/main" val="378221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 How many blocks?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4</a:t>
            </a:fld>
            <a:endParaRPr lang="en-US" b="1" dirty="0">
              <a:solidFill>
                <a:srgbClr val="000000"/>
              </a:solidFill>
              <a:latin typeface="Arial" panose="020B0604020202020204" pitchFamily="34" charset="0"/>
              <a:cs typeface="Arial" panose="020B0604020202020204" pitchFamily="34" charset="0"/>
            </a:endParaRPr>
          </a:p>
        </p:txBody>
      </p:sp>
      <p:pic>
        <p:nvPicPr>
          <p:cNvPr id="7" name="Picture 6"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536" y="1187083"/>
            <a:ext cx="1439998" cy="1439998"/>
          </a:xfrm>
          <a:prstGeom prst="rect">
            <a:avLst/>
          </a:prstGeom>
        </p:spPr>
      </p:pic>
      <p:sp>
        <p:nvSpPr>
          <p:cNvPr id="9" name="TextBox 8">
            <a:extLst>
              <a:ext uri="{FF2B5EF4-FFF2-40B4-BE49-F238E27FC236}">
                <a16:creationId xmlns:a16="http://schemas.microsoft.com/office/drawing/2014/main" id="{B0368C08-DEAE-4069-AAC6-76CF00AF1749}"/>
              </a:ext>
            </a:extLst>
          </p:cNvPr>
          <p:cNvSpPr txBox="1"/>
          <p:nvPr/>
        </p:nvSpPr>
        <p:spPr>
          <a:xfrm>
            <a:off x="-402893" y="1742039"/>
            <a:ext cx="1967227" cy="964367"/>
          </a:xfrm>
          <a:prstGeom prst="rect">
            <a:avLst/>
          </a:prstGeom>
          <a:noFill/>
        </p:spPr>
        <p:txBody>
          <a:bodyPr wrap="square" rtlCol="0">
            <a:spAutoFit/>
          </a:bodyPr>
          <a:lstStyle/>
          <a:p>
            <a:pPr algn="ctr">
              <a:lnSpc>
                <a:spcPts val="3100"/>
              </a:lnSpc>
              <a:spcAft>
                <a:spcPts val="600"/>
              </a:spcAft>
            </a:pPr>
            <a:r>
              <a:rPr lang="en-US" sz="2400" dirty="0" err="1">
                <a:latin typeface="Arial" panose="020B0604020202020204" pitchFamily="34" charset="0"/>
                <a:cs typeface="Arial" panose="020B0604020202020204" pitchFamily="34" charset="0"/>
              </a:rPr>
              <a:t>Em</a:t>
            </a:r>
            <a:endParaRPr lang="en-US" sz="2400" dirty="0">
              <a:latin typeface="Arial" panose="020B0604020202020204" pitchFamily="34" charset="0"/>
              <a:cs typeface="Arial" panose="020B0604020202020204" pitchFamily="34" charset="0"/>
            </a:endParaRPr>
          </a:p>
          <a:p>
            <a:pPr>
              <a:lnSpc>
                <a:spcPts val="3100"/>
              </a:lnSpc>
              <a:spcAft>
                <a:spcPts val="600"/>
              </a:spcAft>
            </a:pPr>
            <a:r>
              <a:rPr lang="en-US" sz="2800" dirty="0">
                <a:latin typeface="Arial" panose="020B0604020202020204" pitchFamily="34" charset="0"/>
                <a:cs typeface="Arial" panose="020B0604020202020204" pitchFamily="34" charset="0"/>
              </a:rPr>
              <a:t> </a:t>
            </a:r>
          </a:p>
        </p:txBody>
      </p:sp>
      <p:grpSp>
        <p:nvGrpSpPr>
          <p:cNvPr id="46" name="Group 45" descr="Row of four small blocks.">
            <a:extLst>
              <a:ext uri="{FF2B5EF4-FFF2-40B4-BE49-F238E27FC236}">
                <a16:creationId xmlns:a16="http://schemas.microsoft.com/office/drawing/2014/main" id="{30450087-0117-4857-A80D-3EC8C608AF39}"/>
              </a:ext>
            </a:extLst>
          </p:cNvPr>
          <p:cNvGrpSpPr/>
          <p:nvPr/>
        </p:nvGrpSpPr>
        <p:grpSpPr>
          <a:xfrm>
            <a:off x="2233392" y="1703262"/>
            <a:ext cx="1992107" cy="540001"/>
            <a:chOff x="3928314" y="1428498"/>
            <a:chExt cx="4636511" cy="1332518"/>
          </a:xfrm>
        </p:grpSpPr>
        <p:grpSp>
          <p:nvGrpSpPr>
            <p:cNvPr id="47" name="Group 46">
              <a:extLst>
                <a:ext uri="{FF2B5EF4-FFF2-40B4-BE49-F238E27FC236}">
                  <a16:creationId xmlns:a16="http://schemas.microsoft.com/office/drawing/2014/main" id="{A4E04757-736D-4719-97B8-A47A7B1B35C7}"/>
                </a:ext>
              </a:extLst>
            </p:cNvPr>
            <p:cNvGrpSpPr>
              <a:grpSpLocks noChangeAspect="1"/>
            </p:cNvGrpSpPr>
            <p:nvPr/>
          </p:nvGrpSpPr>
          <p:grpSpPr>
            <a:xfrm>
              <a:off x="6135549" y="1428498"/>
              <a:ext cx="2429276" cy="1332515"/>
              <a:chOff x="742467" y="3021277"/>
              <a:chExt cx="2690873" cy="1476001"/>
            </a:xfrm>
            <a:solidFill>
              <a:schemeClr val="accent5">
                <a:lumMod val="20000"/>
                <a:lumOff val="80000"/>
              </a:schemeClr>
            </a:solidFill>
            <a:effectLst/>
          </p:grpSpPr>
          <p:sp>
            <p:nvSpPr>
              <p:cNvPr id="51" name="Cube 50">
                <a:extLst>
                  <a:ext uri="{FF2B5EF4-FFF2-40B4-BE49-F238E27FC236}">
                    <a16:creationId xmlns:a16="http://schemas.microsoft.com/office/drawing/2014/main" id="{A9A2607C-CDD8-4E1A-85E8-927A03415245}"/>
                  </a:ext>
                </a:extLst>
              </p:cNvPr>
              <p:cNvSpPr>
                <a:spLocks noChangeAspect="1"/>
              </p:cNvSpPr>
              <p:nvPr/>
            </p:nvSpPr>
            <p:spPr>
              <a:xfrm rot="16200000">
                <a:off x="1957342" y="3021280"/>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Cube 51">
                <a:extLst>
                  <a:ext uri="{FF2B5EF4-FFF2-40B4-BE49-F238E27FC236}">
                    <a16:creationId xmlns:a16="http://schemas.microsoft.com/office/drawing/2014/main" id="{376777CD-C475-48D3-A834-78E57E249C3E}"/>
                  </a:ext>
                </a:extLst>
              </p:cNvPr>
              <p:cNvSpPr>
                <a:spLocks noChangeAspect="1"/>
              </p:cNvSpPr>
              <p:nvPr/>
            </p:nvSpPr>
            <p:spPr>
              <a:xfrm rot="16200000">
                <a:off x="742467" y="3021277"/>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68B1ABFF-9B62-449B-812F-B23B97A5808B}"/>
                </a:ext>
              </a:extLst>
            </p:cNvPr>
            <p:cNvGrpSpPr>
              <a:grpSpLocks noChangeAspect="1"/>
            </p:cNvGrpSpPr>
            <p:nvPr/>
          </p:nvGrpSpPr>
          <p:grpSpPr>
            <a:xfrm>
              <a:off x="3928314" y="1428501"/>
              <a:ext cx="2429276" cy="1332515"/>
              <a:chOff x="3235926" y="3021280"/>
              <a:chExt cx="2690872" cy="1476001"/>
            </a:xfrm>
            <a:solidFill>
              <a:schemeClr val="accent5">
                <a:lumMod val="20000"/>
                <a:lumOff val="80000"/>
              </a:schemeClr>
            </a:solidFill>
            <a:effectLst/>
          </p:grpSpPr>
          <p:sp>
            <p:nvSpPr>
              <p:cNvPr id="49" name="Cube 48">
                <a:extLst>
                  <a:ext uri="{FF2B5EF4-FFF2-40B4-BE49-F238E27FC236}">
                    <a16:creationId xmlns:a16="http://schemas.microsoft.com/office/drawing/2014/main" id="{6717466E-073D-4DC3-863B-976E0A51A742}"/>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Cube 49">
                <a:extLst>
                  <a:ext uri="{FF2B5EF4-FFF2-40B4-BE49-F238E27FC236}">
                    <a16:creationId xmlns:a16="http://schemas.microsoft.com/office/drawing/2014/main" id="{0796167E-37ED-4B56-A7B1-F91FE96CAAD6}"/>
                  </a:ext>
                </a:extLst>
              </p:cNvPr>
              <p:cNvSpPr>
                <a:spLocks noChangeAspect="1"/>
              </p:cNvSpPr>
              <p:nvPr/>
            </p:nvSpPr>
            <p:spPr>
              <a:xfrm rot="16200000">
                <a:off x="3235926" y="3021280"/>
                <a:ext cx="1475998" cy="1475997"/>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8" name="Picture 7"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894" y="2947034"/>
            <a:ext cx="1441131" cy="1441131"/>
          </a:xfrm>
          <a:prstGeom prst="rect">
            <a:avLst/>
          </a:prstGeom>
        </p:spPr>
      </p:pic>
      <p:sp>
        <p:nvSpPr>
          <p:cNvPr id="13" name="TextBox 12">
            <a:extLst>
              <a:ext uri="{FF2B5EF4-FFF2-40B4-BE49-F238E27FC236}">
                <a16:creationId xmlns:a16="http://schemas.microsoft.com/office/drawing/2014/main" id="{B0368C08-DEAE-4069-AAC6-76CF00AF1749}"/>
              </a:ext>
            </a:extLst>
          </p:cNvPr>
          <p:cNvSpPr txBox="1"/>
          <p:nvPr/>
        </p:nvSpPr>
        <p:spPr>
          <a:xfrm>
            <a:off x="-402890" y="3452275"/>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Finch</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89" name="TextBox 88">
            <a:extLst>
              <a:ext uri="{FF2B5EF4-FFF2-40B4-BE49-F238E27FC236}">
                <a16:creationId xmlns:a16="http://schemas.microsoft.com/office/drawing/2014/main" id="{D958CFFD-9205-4837-84A4-35F9641C2410}"/>
              </a:ext>
            </a:extLst>
          </p:cNvPr>
          <p:cNvSpPr txBox="1"/>
          <p:nvPr/>
        </p:nvSpPr>
        <p:spPr>
          <a:xfrm>
            <a:off x="1883071" y="3215219"/>
            <a:ext cx="2122001" cy="13619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Twice as long as </a:t>
            </a:r>
            <a:r>
              <a:rPr lang="en-US" sz="2400" dirty="0" err="1">
                <a:latin typeface="Arial" panose="020B0604020202020204" pitchFamily="34" charset="0"/>
                <a:cs typeface="Arial" panose="020B0604020202020204" pitchFamily="34" charset="0"/>
              </a:rPr>
              <a:t>Em’s</a:t>
            </a:r>
            <a:r>
              <a:rPr lang="en-US" sz="2400" dirty="0">
                <a:latin typeface="Arial" panose="020B0604020202020204" pitchFamily="34" charset="0"/>
                <a:cs typeface="Arial" panose="020B0604020202020204" pitchFamily="34" charset="0"/>
              </a:rPr>
              <a:t> wall</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0368C08-DEAE-4069-AAC6-76CF00AF1749}"/>
              </a:ext>
            </a:extLst>
          </p:cNvPr>
          <p:cNvSpPr txBox="1"/>
          <p:nvPr/>
        </p:nvSpPr>
        <p:spPr>
          <a:xfrm>
            <a:off x="-402890" y="5247173"/>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Gill</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20" name="Picture 19" descr="A stick figure drawing of a girl with her arms out to the sides.">
            <a:extLst>
              <a:ext uri="{FF2B5EF4-FFF2-40B4-BE49-F238E27FC236}">
                <a16:creationId xmlns:a16="http://schemas.microsoft.com/office/drawing/2014/main" id="{CC9F059E-9F45-49F7-9985-66D79ED1C93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5872" y="4708118"/>
            <a:ext cx="847325" cy="1370993"/>
          </a:xfrm>
          <a:prstGeom prst="rect">
            <a:avLst/>
          </a:prstGeom>
        </p:spPr>
      </p:pic>
      <p:sp>
        <p:nvSpPr>
          <p:cNvPr id="17" name="TextBox 16">
            <a:extLst>
              <a:ext uri="{FF2B5EF4-FFF2-40B4-BE49-F238E27FC236}">
                <a16:creationId xmlns:a16="http://schemas.microsoft.com/office/drawing/2014/main" id="{B0368C08-DEAE-4069-AAC6-76CF00AF1749}"/>
              </a:ext>
            </a:extLst>
          </p:cNvPr>
          <p:cNvSpPr txBox="1"/>
          <p:nvPr/>
        </p:nvSpPr>
        <p:spPr>
          <a:xfrm>
            <a:off x="1730674" y="4840787"/>
            <a:ext cx="1967227" cy="1765013"/>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Three times as long as </a:t>
            </a:r>
            <a:r>
              <a:rPr lang="en-US" sz="2400" dirty="0" err="1">
                <a:latin typeface="Arial" panose="020B0604020202020204" pitchFamily="34" charset="0"/>
                <a:cs typeface="Arial" panose="020B0604020202020204" pitchFamily="34" charset="0"/>
              </a:rPr>
              <a:t>Em’s</a:t>
            </a:r>
            <a:r>
              <a:rPr lang="en-US" sz="2400" dirty="0">
                <a:latin typeface="Arial" panose="020B0604020202020204" pitchFamily="34" charset="0"/>
                <a:cs typeface="Arial" panose="020B0604020202020204" pitchFamily="34" charset="0"/>
              </a:rPr>
              <a:t> wall</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90" name="TextBox 89">
            <a:extLst>
              <a:ext uri="{FF2B5EF4-FFF2-40B4-BE49-F238E27FC236}">
                <a16:creationId xmlns:a16="http://schemas.microsoft.com/office/drawing/2014/main" id="{08EC0B8B-350F-48FC-8D5D-CFADF8D08B04}"/>
              </a:ext>
            </a:extLst>
          </p:cNvPr>
          <p:cNvSpPr txBox="1"/>
          <p:nvPr/>
        </p:nvSpPr>
        <p:spPr>
          <a:xfrm>
            <a:off x="4353407" y="3198585"/>
            <a:ext cx="7484956" cy="2962513"/>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marL="514350" indent="-514350">
              <a:spcAft>
                <a:spcPts val="2400"/>
              </a:spcAft>
              <a:buFont typeface="+mj-lt"/>
              <a:buAutoNum type="arabicPeriod"/>
            </a:pPr>
            <a:r>
              <a:rPr lang="en-US" sz="3200" i="0" dirty="0">
                <a:latin typeface="Arial" panose="020B0604020202020204" pitchFamily="34" charset="0"/>
                <a:cs typeface="Arial" panose="020B0604020202020204" pitchFamily="34" charset="0"/>
              </a:rPr>
              <a:t>How many blocks will Finch need?</a:t>
            </a:r>
          </a:p>
          <a:p>
            <a:pPr marL="514350" indent="-514350">
              <a:spcAft>
                <a:spcPts val="2400"/>
              </a:spcAft>
              <a:buFont typeface="+mj-lt"/>
              <a:buAutoNum type="arabicPeriod"/>
            </a:pPr>
            <a:r>
              <a:rPr lang="en-US" sz="3200" i="0" dirty="0">
                <a:latin typeface="Arial" panose="020B0604020202020204" pitchFamily="34" charset="0"/>
                <a:cs typeface="Arial" panose="020B0604020202020204" pitchFamily="34" charset="0"/>
              </a:rPr>
              <a:t>How many blocks will Gill need?</a:t>
            </a:r>
          </a:p>
          <a:p>
            <a:pPr marL="514350" indent="-514350">
              <a:spcAft>
                <a:spcPts val="2400"/>
              </a:spcAft>
              <a:buFont typeface="+mj-lt"/>
              <a:buAutoNum type="arabicPeriod"/>
            </a:pPr>
            <a:r>
              <a:rPr lang="en-US" sz="3200" i="0" dirty="0">
                <a:latin typeface="Arial" panose="020B0604020202020204" pitchFamily="34" charset="0"/>
                <a:cs typeface="Arial" panose="020B0604020202020204" pitchFamily="34" charset="0"/>
              </a:rPr>
              <a:t>How many blocks will </a:t>
            </a:r>
            <a:r>
              <a:rPr lang="en-US" sz="3200" i="0" dirty="0" err="1">
                <a:latin typeface="Arial" panose="020B0604020202020204" pitchFamily="34" charset="0"/>
                <a:cs typeface="Arial" panose="020B0604020202020204" pitchFamily="34" charset="0"/>
              </a:rPr>
              <a:t>Em</a:t>
            </a:r>
            <a:r>
              <a:rPr lang="en-US" sz="3200" i="0" dirty="0">
                <a:latin typeface="Arial" panose="020B0604020202020204" pitchFamily="34" charset="0"/>
                <a:cs typeface="Arial" panose="020B0604020202020204" pitchFamily="34" charset="0"/>
              </a:rPr>
              <a:t>, Finch and Gill use altogether? </a:t>
            </a:r>
          </a:p>
        </p:txBody>
      </p:sp>
    </p:spTree>
    <p:extLst>
      <p:ext uri="{BB962C8B-B14F-4D97-AF65-F5344CB8AC3E}">
        <p14:creationId xmlns:p14="http://schemas.microsoft.com/office/powerpoint/2010/main" val="192357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descr="Row of four small blocks.">
            <a:extLst>
              <a:ext uri="{FF2B5EF4-FFF2-40B4-BE49-F238E27FC236}">
                <a16:creationId xmlns:a16="http://schemas.microsoft.com/office/drawing/2014/main" id="{02DF5552-622E-4B42-BA95-B9105B3B22BB}"/>
              </a:ext>
            </a:extLst>
          </p:cNvPr>
          <p:cNvGrpSpPr/>
          <p:nvPr/>
        </p:nvGrpSpPr>
        <p:grpSpPr>
          <a:xfrm>
            <a:off x="7671697" y="5269222"/>
            <a:ext cx="1992107" cy="540001"/>
            <a:chOff x="3928314" y="1428498"/>
            <a:chExt cx="4636511" cy="1332518"/>
          </a:xfrm>
        </p:grpSpPr>
        <p:grpSp>
          <p:nvGrpSpPr>
            <p:cNvPr id="82" name="Group 81">
              <a:extLst>
                <a:ext uri="{FF2B5EF4-FFF2-40B4-BE49-F238E27FC236}">
                  <a16:creationId xmlns:a16="http://schemas.microsoft.com/office/drawing/2014/main" id="{B0793704-21FA-4126-8055-F02DAB8CF4ED}"/>
                </a:ext>
              </a:extLst>
            </p:cNvPr>
            <p:cNvGrpSpPr>
              <a:grpSpLocks noChangeAspect="1"/>
            </p:cNvGrpSpPr>
            <p:nvPr/>
          </p:nvGrpSpPr>
          <p:grpSpPr>
            <a:xfrm>
              <a:off x="6135549" y="1428498"/>
              <a:ext cx="2429276" cy="1332515"/>
              <a:chOff x="742467" y="3021277"/>
              <a:chExt cx="2690873" cy="1476001"/>
            </a:xfrm>
            <a:solidFill>
              <a:schemeClr val="accent5">
                <a:lumMod val="20000"/>
                <a:lumOff val="80000"/>
              </a:schemeClr>
            </a:solidFill>
            <a:effectLst/>
          </p:grpSpPr>
          <p:sp>
            <p:nvSpPr>
              <p:cNvPr id="86" name="Cube 85">
                <a:extLst>
                  <a:ext uri="{FF2B5EF4-FFF2-40B4-BE49-F238E27FC236}">
                    <a16:creationId xmlns:a16="http://schemas.microsoft.com/office/drawing/2014/main" id="{C5F0517C-A6A8-472E-A5DC-01E6DFADF6D0}"/>
                  </a:ext>
                </a:extLst>
              </p:cNvPr>
              <p:cNvSpPr>
                <a:spLocks noChangeAspect="1"/>
              </p:cNvSpPr>
              <p:nvPr/>
            </p:nvSpPr>
            <p:spPr>
              <a:xfrm rot="16200000">
                <a:off x="1957342" y="3021280"/>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Cube 86">
                <a:extLst>
                  <a:ext uri="{FF2B5EF4-FFF2-40B4-BE49-F238E27FC236}">
                    <a16:creationId xmlns:a16="http://schemas.microsoft.com/office/drawing/2014/main" id="{23DB5346-B9C2-4836-9D7B-47F731AC4068}"/>
                  </a:ext>
                </a:extLst>
              </p:cNvPr>
              <p:cNvSpPr>
                <a:spLocks noChangeAspect="1"/>
              </p:cNvSpPr>
              <p:nvPr/>
            </p:nvSpPr>
            <p:spPr>
              <a:xfrm rot="16200000">
                <a:off x="742467" y="3021277"/>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3" name="Group 82">
              <a:extLst>
                <a:ext uri="{FF2B5EF4-FFF2-40B4-BE49-F238E27FC236}">
                  <a16:creationId xmlns:a16="http://schemas.microsoft.com/office/drawing/2014/main" id="{C45C08F0-DD44-4E7B-91CC-297A7DE406C2}"/>
                </a:ext>
              </a:extLst>
            </p:cNvPr>
            <p:cNvGrpSpPr>
              <a:grpSpLocks noChangeAspect="1"/>
            </p:cNvGrpSpPr>
            <p:nvPr/>
          </p:nvGrpSpPr>
          <p:grpSpPr>
            <a:xfrm>
              <a:off x="3928314" y="1428501"/>
              <a:ext cx="2429276" cy="1332515"/>
              <a:chOff x="3235926" y="3021280"/>
              <a:chExt cx="2690872" cy="1476001"/>
            </a:xfrm>
            <a:solidFill>
              <a:schemeClr val="accent5">
                <a:lumMod val="20000"/>
                <a:lumOff val="80000"/>
              </a:schemeClr>
            </a:solidFill>
            <a:effectLst/>
          </p:grpSpPr>
          <p:sp>
            <p:nvSpPr>
              <p:cNvPr id="84" name="Cube 83">
                <a:extLst>
                  <a:ext uri="{FF2B5EF4-FFF2-40B4-BE49-F238E27FC236}">
                    <a16:creationId xmlns:a16="http://schemas.microsoft.com/office/drawing/2014/main" id="{466B5C9B-584F-4225-835B-8649637FF820}"/>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Cube 84">
                <a:extLst>
                  <a:ext uri="{FF2B5EF4-FFF2-40B4-BE49-F238E27FC236}">
                    <a16:creationId xmlns:a16="http://schemas.microsoft.com/office/drawing/2014/main" id="{4FF9BBA2-BF24-467F-9705-ECCE0F257150}"/>
                  </a:ext>
                </a:extLst>
              </p:cNvPr>
              <p:cNvSpPr>
                <a:spLocks noChangeAspect="1"/>
              </p:cNvSpPr>
              <p:nvPr/>
            </p:nvSpPr>
            <p:spPr>
              <a:xfrm rot="16200000">
                <a:off x="3235926" y="3021280"/>
                <a:ext cx="1475998" cy="1475997"/>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7" name="Group 66" descr="Row of four small blocks.">
            <a:extLst>
              <a:ext uri="{FF2B5EF4-FFF2-40B4-BE49-F238E27FC236}">
                <a16:creationId xmlns:a16="http://schemas.microsoft.com/office/drawing/2014/main" id="{1CAF415B-2862-4B1E-B564-4FF897181B69}"/>
              </a:ext>
            </a:extLst>
          </p:cNvPr>
          <p:cNvGrpSpPr/>
          <p:nvPr/>
        </p:nvGrpSpPr>
        <p:grpSpPr>
          <a:xfrm>
            <a:off x="5772995" y="5269224"/>
            <a:ext cx="1992107" cy="540001"/>
            <a:chOff x="3928314" y="1428498"/>
            <a:chExt cx="4636511" cy="1332518"/>
          </a:xfrm>
        </p:grpSpPr>
        <p:grpSp>
          <p:nvGrpSpPr>
            <p:cNvPr id="68" name="Group 67">
              <a:extLst>
                <a:ext uri="{FF2B5EF4-FFF2-40B4-BE49-F238E27FC236}">
                  <a16:creationId xmlns:a16="http://schemas.microsoft.com/office/drawing/2014/main" id="{A349A986-B8D6-487F-BB22-EE9F6A15CAFB}"/>
                </a:ext>
              </a:extLst>
            </p:cNvPr>
            <p:cNvGrpSpPr>
              <a:grpSpLocks noChangeAspect="1"/>
            </p:cNvGrpSpPr>
            <p:nvPr/>
          </p:nvGrpSpPr>
          <p:grpSpPr>
            <a:xfrm>
              <a:off x="6135549" y="1428498"/>
              <a:ext cx="2429276" cy="1332515"/>
              <a:chOff x="742467" y="3021277"/>
              <a:chExt cx="2690873" cy="1476001"/>
            </a:xfrm>
            <a:solidFill>
              <a:schemeClr val="accent5">
                <a:lumMod val="20000"/>
                <a:lumOff val="80000"/>
              </a:schemeClr>
            </a:solidFill>
            <a:effectLst/>
          </p:grpSpPr>
          <p:sp>
            <p:nvSpPr>
              <p:cNvPr id="72" name="Cube 71">
                <a:extLst>
                  <a:ext uri="{FF2B5EF4-FFF2-40B4-BE49-F238E27FC236}">
                    <a16:creationId xmlns:a16="http://schemas.microsoft.com/office/drawing/2014/main" id="{469A00B7-A5A3-40BD-BE0E-0B0644347A4E}"/>
                  </a:ext>
                </a:extLst>
              </p:cNvPr>
              <p:cNvSpPr>
                <a:spLocks noChangeAspect="1"/>
              </p:cNvSpPr>
              <p:nvPr/>
            </p:nvSpPr>
            <p:spPr>
              <a:xfrm rot="16200000">
                <a:off x="1957342" y="3021280"/>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Cube 72">
                <a:extLst>
                  <a:ext uri="{FF2B5EF4-FFF2-40B4-BE49-F238E27FC236}">
                    <a16:creationId xmlns:a16="http://schemas.microsoft.com/office/drawing/2014/main" id="{58D3A48A-7F1E-4314-A44D-6945BE608E00}"/>
                  </a:ext>
                </a:extLst>
              </p:cNvPr>
              <p:cNvSpPr>
                <a:spLocks noChangeAspect="1"/>
              </p:cNvSpPr>
              <p:nvPr/>
            </p:nvSpPr>
            <p:spPr>
              <a:xfrm rot="16200000">
                <a:off x="742467" y="3021277"/>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E9C14898-11A3-4199-AD43-F29D0C317D94}"/>
                </a:ext>
              </a:extLst>
            </p:cNvPr>
            <p:cNvGrpSpPr>
              <a:grpSpLocks noChangeAspect="1"/>
            </p:cNvGrpSpPr>
            <p:nvPr/>
          </p:nvGrpSpPr>
          <p:grpSpPr>
            <a:xfrm>
              <a:off x="3928314" y="1428501"/>
              <a:ext cx="2429276" cy="1332515"/>
              <a:chOff x="3235926" y="3021280"/>
              <a:chExt cx="2690872" cy="1476001"/>
            </a:xfrm>
            <a:solidFill>
              <a:schemeClr val="accent5">
                <a:lumMod val="20000"/>
                <a:lumOff val="80000"/>
              </a:schemeClr>
            </a:solidFill>
            <a:effectLst/>
          </p:grpSpPr>
          <p:sp>
            <p:nvSpPr>
              <p:cNvPr id="70" name="Cube 69">
                <a:extLst>
                  <a:ext uri="{FF2B5EF4-FFF2-40B4-BE49-F238E27FC236}">
                    <a16:creationId xmlns:a16="http://schemas.microsoft.com/office/drawing/2014/main" id="{D1753CB0-1E09-4178-AB0F-17C9C5BF46BA}"/>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ube 70">
                <a:extLst>
                  <a:ext uri="{FF2B5EF4-FFF2-40B4-BE49-F238E27FC236}">
                    <a16:creationId xmlns:a16="http://schemas.microsoft.com/office/drawing/2014/main" id="{1A0342FA-BEB9-4C90-A1C6-69279B517918}"/>
                  </a:ext>
                </a:extLst>
              </p:cNvPr>
              <p:cNvSpPr>
                <a:spLocks noChangeAspect="1"/>
              </p:cNvSpPr>
              <p:nvPr/>
            </p:nvSpPr>
            <p:spPr>
              <a:xfrm rot="16200000">
                <a:off x="3235926" y="3021280"/>
                <a:ext cx="1475998" cy="1475997"/>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0" name="Group 59" descr="Row of four small blocks.">
            <a:extLst>
              <a:ext uri="{FF2B5EF4-FFF2-40B4-BE49-F238E27FC236}">
                <a16:creationId xmlns:a16="http://schemas.microsoft.com/office/drawing/2014/main" id="{4E264BC3-09A8-4D20-9472-6DF147EE3DFD}"/>
              </a:ext>
            </a:extLst>
          </p:cNvPr>
          <p:cNvGrpSpPr/>
          <p:nvPr/>
        </p:nvGrpSpPr>
        <p:grpSpPr>
          <a:xfrm>
            <a:off x="5757423" y="3482793"/>
            <a:ext cx="1992107" cy="540001"/>
            <a:chOff x="3928314" y="1428498"/>
            <a:chExt cx="4636511" cy="1332518"/>
          </a:xfrm>
        </p:grpSpPr>
        <p:grpSp>
          <p:nvGrpSpPr>
            <p:cNvPr id="61" name="Group 60">
              <a:extLst>
                <a:ext uri="{FF2B5EF4-FFF2-40B4-BE49-F238E27FC236}">
                  <a16:creationId xmlns:a16="http://schemas.microsoft.com/office/drawing/2014/main" id="{0D9ACF79-819F-4061-A748-4BAE25CCA6F6}"/>
                </a:ext>
              </a:extLst>
            </p:cNvPr>
            <p:cNvGrpSpPr>
              <a:grpSpLocks noChangeAspect="1"/>
            </p:cNvGrpSpPr>
            <p:nvPr/>
          </p:nvGrpSpPr>
          <p:grpSpPr>
            <a:xfrm>
              <a:off x="6135549" y="1428498"/>
              <a:ext cx="2429276" cy="1332515"/>
              <a:chOff x="742467" y="3021277"/>
              <a:chExt cx="2690873" cy="1476001"/>
            </a:xfrm>
            <a:solidFill>
              <a:schemeClr val="accent5">
                <a:lumMod val="20000"/>
                <a:lumOff val="80000"/>
              </a:schemeClr>
            </a:solidFill>
            <a:effectLst/>
          </p:grpSpPr>
          <p:sp>
            <p:nvSpPr>
              <p:cNvPr id="65" name="Cube 64">
                <a:extLst>
                  <a:ext uri="{FF2B5EF4-FFF2-40B4-BE49-F238E27FC236}">
                    <a16:creationId xmlns:a16="http://schemas.microsoft.com/office/drawing/2014/main" id="{EFAED326-66D0-4F83-A057-9AAF6682BC99}"/>
                  </a:ext>
                </a:extLst>
              </p:cNvPr>
              <p:cNvSpPr>
                <a:spLocks noChangeAspect="1"/>
              </p:cNvSpPr>
              <p:nvPr/>
            </p:nvSpPr>
            <p:spPr>
              <a:xfrm rot="16200000">
                <a:off x="1957342" y="3021280"/>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Cube 65">
                <a:extLst>
                  <a:ext uri="{FF2B5EF4-FFF2-40B4-BE49-F238E27FC236}">
                    <a16:creationId xmlns:a16="http://schemas.microsoft.com/office/drawing/2014/main" id="{FF4AB523-095E-421D-8FF9-F297A8E4CA6A}"/>
                  </a:ext>
                </a:extLst>
              </p:cNvPr>
              <p:cNvSpPr>
                <a:spLocks noChangeAspect="1"/>
              </p:cNvSpPr>
              <p:nvPr/>
            </p:nvSpPr>
            <p:spPr>
              <a:xfrm rot="16200000">
                <a:off x="742467" y="3021277"/>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150ECA19-C7FD-4922-8F9E-7CC5FE6A51B3}"/>
                </a:ext>
              </a:extLst>
            </p:cNvPr>
            <p:cNvGrpSpPr>
              <a:grpSpLocks noChangeAspect="1"/>
            </p:cNvGrpSpPr>
            <p:nvPr/>
          </p:nvGrpSpPr>
          <p:grpSpPr>
            <a:xfrm>
              <a:off x="3928314" y="1428501"/>
              <a:ext cx="2429276" cy="1332515"/>
              <a:chOff x="3235926" y="3021280"/>
              <a:chExt cx="2690872" cy="1476001"/>
            </a:xfrm>
            <a:solidFill>
              <a:schemeClr val="accent5">
                <a:lumMod val="20000"/>
                <a:lumOff val="80000"/>
              </a:schemeClr>
            </a:solidFill>
            <a:effectLst/>
          </p:grpSpPr>
          <p:sp>
            <p:nvSpPr>
              <p:cNvPr id="63" name="Cube 62">
                <a:extLst>
                  <a:ext uri="{FF2B5EF4-FFF2-40B4-BE49-F238E27FC236}">
                    <a16:creationId xmlns:a16="http://schemas.microsoft.com/office/drawing/2014/main" id="{AF776CCD-7BF7-42D3-97A5-22F5FAF899DC}"/>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ube 63">
                <a:extLst>
                  <a:ext uri="{FF2B5EF4-FFF2-40B4-BE49-F238E27FC236}">
                    <a16:creationId xmlns:a16="http://schemas.microsoft.com/office/drawing/2014/main" id="{32521DC2-9C97-4E07-8E2E-9FABA32EDA6F}"/>
                  </a:ext>
                </a:extLst>
              </p:cNvPr>
              <p:cNvSpPr>
                <a:spLocks noChangeAspect="1"/>
              </p:cNvSpPr>
              <p:nvPr/>
            </p:nvSpPr>
            <p:spPr>
              <a:xfrm rot="16200000">
                <a:off x="3235926" y="3021280"/>
                <a:ext cx="1475998" cy="1475997"/>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 Total number of blocks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5</a:t>
            </a:fld>
            <a:endParaRPr lang="en-US" b="1" dirty="0">
              <a:solidFill>
                <a:srgbClr val="000000"/>
              </a:solidFill>
              <a:latin typeface="Arial" panose="020B0604020202020204" pitchFamily="34" charset="0"/>
              <a:cs typeface="Arial" panose="020B0604020202020204" pitchFamily="34" charset="0"/>
            </a:endParaRPr>
          </a:p>
        </p:txBody>
      </p:sp>
      <p:pic>
        <p:nvPicPr>
          <p:cNvPr id="7" name="Picture 6"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536" y="1187083"/>
            <a:ext cx="1439998" cy="1439998"/>
          </a:xfrm>
          <a:prstGeom prst="rect">
            <a:avLst/>
          </a:prstGeom>
        </p:spPr>
      </p:pic>
      <p:sp>
        <p:nvSpPr>
          <p:cNvPr id="9" name="TextBox 8">
            <a:extLst>
              <a:ext uri="{FF2B5EF4-FFF2-40B4-BE49-F238E27FC236}">
                <a16:creationId xmlns:a16="http://schemas.microsoft.com/office/drawing/2014/main" id="{B0368C08-DEAE-4069-AAC6-76CF00AF1749}"/>
              </a:ext>
            </a:extLst>
          </p:cNvPr>
          <p:cNvSpPr txBox="1"/>
          <p:nvPr/>
        </p:nvSpPr>
        <p:spPr>
          <a:xfrm>
            <a:off x="-402893" y="1742039"/>
            <a:ext cx="1967227" cy="964367"/>
          </a:xfrm>
          <a:prstGeom prst="rect">
            <a:avLst/>
          </a:prstGeom>
          <a:noFill/>
        </p:spPr>
        <p:txBody>
          <a:bodyPr wrap="square" rtlCol="0">
            <a:spAutoFit/>
          </a:bodyPr>
          <a:lstStyle/>
          <a:p>
            <a:pPr algn="ctr">
              <a:lnSpc>
                <a:spcPts val="3100"/>
              </a:lnSpc>
              <a:spcAft>
                <a:spcPts val="600"/>
              </a:spcAft>
            </a:pPr>
            <a:r>
              <a:rPr lang="en-US" sz="2400" dirty="0" err="1">
                <a:latin typeface="Arial" panose="020B0604020202020204" pitchFamily="34" charset="0"/>
                <a:cs typeface="Arial" panose="020B0604020202020204" pitchFamily="34" charset="0"/>
              </a:rPr>
              <a:t>Em</a:t>
            </a:r>
            <a:endParaRPr lang="en-US" sz="2400" dirty="0">
              <a:latin typeface="Arial" panose="020B0604020202020204" pitchFamily="34" charset="0"/>
              <a:cs typeface="Arial" panose="020B0604020202020204" pitchFamily="34" charset="0"/>
            </a:endParaRPr>
          </a:p>
          <a:p>
            <a:pPr>
              <a:lnSpc>
                <a:spcPts val="3100"/>
              </a:lnSpc>
              <a:spcAft>
                <a:spcPts val="600"/>
              </a:spcAft>
            </a:pPr>
            <a:r>
              <a:rPr lang="en-US" sz="2800" dirty="0">
                <a:latin typeface="Arial" panose="020B0604020202020204" pitchFamily="34" charset="0"/>
                <a:cs typeface="Arial" panose="020B0604020202020204" pitchFamily="34" charset="0"/>
              </a:rPr>
              <a:t> </a:t>
            </a:r>
          </a:p>
        </p:txBody>
      </p:sp>
      <p:grpSp>
        <p:nvGrpSpPr>
          <p:cNvPr id="46" name="Group 45" descr="Row of four small blocks.">
            <a:extLst>
              <a:ext uri="{FF2B5EF4-FFF2-40B4-BE49-F238E27FC236}">
                <a16:creationId xmlns:a16="http://schemas.microsoft.com/office/drawing/2014/main" id="{30450087-0117-4857-A80D-3EC8C608AF39}"/>
              </a:ext>
            </a:extLst>
          </p:cNvPr>
          <p:cNvGrpSpPr/>
          <p:nvPr/>
        </p:nvGrpSpPr>
        <p:grpSpPr>
          <a:xfrm>
            <a:off x="3780886" y="1703262"/>
            <a:ext cx="1992107" cy="540001"/>
            <a:chOff x="3928314" y="1428498"/>
            <a:chExt cx="4636511" cy="1332518"/>
          </a:xfrm>
        </p:grpSpPr>
        <p:grpSp>
          <p:nvGrpSpPr>
            <p:cNvPr id="47" name="Group 46">
              <a:extLst>
                <a:ext uri="{FF2B5EF4-FFF2-40B4-BE49-F238E27FC236}">
                  <a16:creationId xmlns:a16="http://schemas.microsoft.com/office/drawing/2014/main" id="{A4E04757-736D-4719-97B8-A47A7B1B35C7}"/>
                </a:ext>
              </a:extLst>
            </p:cNvPr>
            <p:cNvGrpSpPr>
              <a:grpSpLocks noChangeAspect="1"/>
            </p:cNvGrpSpPr>
            <p:nvPr/>
          </p:nvGrpSpPr>
          <p:grpSpPr>
            <a:xfrm>
              <a:off x="6135549" y="1428498"/>
              <a:ext cx="2429276" cy="1332515"/>
              <a:chOff x="742467" y="3021277"/>
              <a:chExt cx="2690873" cy="1476001"/>
            </a:xfrm>
            <a:solidFill>
              <a:schemeClr val="accent5">
                <a:lumMod val="20000"/>
                <a:lumOff val="80000"/>
              </a:schemeClr>
            </a:solidFill>
            <a:effectLst/>
          </p:grpSpPr>
          <p:sp>
            <p:nvSpPr>
              <p:cNvPr id="51" name="Cube 50">
                <a:extLst>
                  <a:ext uri="{FF2B5EF4-FFF2-40B4-BE49-F238E27FC236}">
                    <a16:creationId xmlns:a16="http://schemas.microsoft.com/office/drawing/2014/main" id="{A9A2607C-CDD8-4E1A-85E8-927A03415245}"/>
                  </a:ext>
                </a:extLst>
              </p:cNvPr>
              <p:cNvSpPr>
                <a:spLocks noChangeAspect="1"/>
              </p:cNvSpPr>
              <p:nvPr/>
            </p:nvSpPr>
            <p:spPr>
              <a:xfrm rot="16200000">
                <a:off x="1957342" y="3021280"/>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Cube 51">
                <a:extLst>
                  <a:ext uri="{FF2B5EF4-FFF2-40B4-BE49-F238E27FC236}">
                    <a16:creationId xmlns:a16="http://schemas.microsoft.com/office/drawing/2014/main" id="{376777CD-C475-48D3-A834-78E57E249C3E}"/>
                  </a:ext>
                </a:extLst>
              </p:cNvPr>
              <p:cNvSpPr>
                <a:spLocks noChangeAspect="1"/>
              </p:cNvSpPr>
              <p:nvPr/>
            </p:nvSpPr>
            <p:spPr>
              <a:xfrm rot="16200000">
                <a:off x="742467" y="3021277"/>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68B1ABFF-9B62-449B-812F-B23B97A5808B}"/>
                </a:ext>
              </a:extLst>
            </p:cNvPr>
            <p:cNvGrpSpPr>
              <a:grpSpLocks noChangeAspect="1"/>
            </p:cNvGrpSpPr>
            <p:nvPr/>
          </p:nvGrpSpPr>
          <p:grpSpPr>
            <a:xfrm>
              <a:off x="3928314" y="1428501"/>
              <a:ext cx="2429276" cy="1332515"/>
              <a:chOff x="3235926" y="3021280"/>
              <a:chExt cx="2690872" cy="1476001"/>
            </a:xfrm>
            <a:solidFill>
              <a:schemeClr val="accent5">
                <a:lumMod val="20000"/>
                <a:lumOff val="80000"/>
              </a:schemeClr>
            </a:solidFill>
            <a:effectLst/>
          </p:grpSpPr>
          <p:sp>
            <p:nvSpPr>
              <p:cNvPr id="49" name="Cube 48">
                <a:extLst>
                  <a:ext uri="{FF2B5EF4-FFF2-40B4-BE49-F238E27FC236}">
                    <a16:creationId xmlns:a16="http://schemas.microsoft.com/office/drawing/2014/main" id="{6717466E-073D-4DC3-863B-976E0A51A742}"/>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Cube 49">
                <a:extLst>
                  <a:ext uri="{FF2B5EF4-FFF2-40B4-BE49-F238E27FC236}">
                    <a16:creationId xmlns:a16="http://schemas.microsoft.com/office/drawing/2014/main" id="{0796167E-37ED-4B56-A7B1-F91FE96CAAD6}"/>
                  </a:ext>
                </a:extLst>
              </p:cNvPr>
              <p:cNvSpPr>
                <a:spLocks noChangeAspect="1"/>
              </p:cNvSpPr>
              <p:nvPr/>
            </p:nvSpPr>
            <p:spPr>
              <a:xfrm rot="16200000">
                <a:off x="3235926" y="3021280"/>
                <a:ext cx="1475998" cy="1475997"/>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1" name="TextBox 10">
            <a:extLst>
              <a:ext uri="{FF2B5EF4-FFF2-40B4-BE49-F238E27FC236}">
                <a16:creationId xmlns:a16="http://schemas.microsoft.com/office/drawing/2014/main" id="{92B977E0-1E79-4D70-AE9B-F5ACB10F60B4}"/>
              </a:ext>
            </a:extLst>
          </p:cNvPr>
          <p:cNvSpPr txBox="1"/>
          <p:nvPr/>
        </p:nvSpPr>
        <p:spPr>
          <a:xfrm>
            <a:off x="5890428" y="1703261"/>
            <a:ext cx="1979982" cy="578882"/>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latin typeface="Arial" panose="020B0604020202020204" pitchFamily="34" charset="0"/>
                <a:cs typeface="Arial" panose="020B0604020202020204" pitchFamily="34" charset="0"/>
              </a:rPr>
              <a:t>4 blocks</a:t>
            </a:r>
          </a:p>
        </p:txBody>
      </p:sp>
      <p:pic>
        <p:nvPicPr>
          <p:cNvPr id="8" name="Picture 7"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894" y="2947034"/>
            <a:ext cx="1441131" cy="1441131"/>
          </a:xfrm>
          <a:prstGeom prst="rect">
            <a:avLst/>
          </a:prstGeom>
        </p:spPr>
      </p:pic>
      <p:sp>
        <p:nvSpPr>
          <p:cNvPr id="13" name="TextBox 12">
            <a:extLst>
              <a:ext uri="{FF2B5EF4-FFF2-40B4-BE49-F238E27FC236}">
                <a16:creationId xmlns:a16="http://schemas.microsoft.com/office/drawing/2014/main" id="{B0368C08-DEAE-4069-AAC6-76CF00AF1749}"/>
              </a:ext>
            </a:extLst>
          </p:cNvPr>
          <p:cNvSpPr txBox="1"/>
          <p:nvPr/>
        </p:nvSpPr>
        <p:spPr>
          <a:xfrm>
            <a:off x="-402890" y="3452275"/>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Finch</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B0368C08-DEAE-4069-AAC6-76CF00AF1749}"/>
              </a:ext>
            </a:extLst>
          </p:cNvPr>
          <p:cNvSpPr txBox="1"/>
          <p:nvPr/>
        </p:nvSpPr>
        <p:spPr>
          <a:xfrm>
            <a:off x="1730671" y="3062819"/>
            <a:ext cx="2090489" cy="13619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Twice as long as </a:t>
            </a:r>
            <a:r>
              <a:rPr lang="en-US" sz="2400" dirty="0" err="1">
                <a:latin typeface="Arial" panose="020B0604020202020204" pitchFamily="34" charset="0"/>
                <a:cs typeface="Arial" panose="020B0604020202020204" pitchFamily="34" charset="0"/>
              </a:rPr>
              <a:t>Em’s</a:t>
            </a:r>
            <a:r>
              <a:rPr lang="en-US" sz="2400" dirty="0">
                <a:latin typeface="Arial" panose="020B0604020202020204" pitchFamily="34" charset="0"/>
                <a:cs typeface="Arial" panose="020B0604020202020204" pitchFamily="34" charset="0"/>
              </a:rPr>
              <a:t> wall</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grpSp>
        <p:nvGrpSpPr>
          <p:cNvPr id="53" name="Group 52" descr="Row of four small blocks.">
            <a:extLst>
              <a:ext uri="{FF2B5EF4-FFF2-40B4-BE49-F238E27FC236}">
                <a16:creationId xmlns:a16="http://schemas.microsoft.com/office/drawing/2014/main" id="{C98CD38F-00C7-47B7-BC7C-39290EF61CA6}"/>
              </a:ext>
            </a:extLst>
          </p:cNvPr>
          <p:cNvGrpSpPr/>
          <p:nvPr/>
        </p:nvGrpSpPr>
        <p:grpSpPr>
          <a:xfrm>
            <a:off x="3864232" y="3482795"/>
            <a:ext cx="1992107" cy="540001"/>
            <a:chOff x="3928314" y="1428498"/>
            <a:chExt cx="4636511" cy="1332518"/>
          </a:xfrm>
        </p:grpSpPr>
        <p:grpSp>
          <p:nvGrpSpPr>
            <p:cNvPr id="54" name="Group 53">
              <a:extLst>
                <a:ext uri="{FF2B5EF4-FFF2-40B4-BE49-F238E27FC236}">
                  <a16:creationId xmlns:a16="http://schemas.microsoft.com/office/drawing/2014/main" id="{2B015ACB-EFE3-422B-8A4F-7532E4196375}"/>
                </a:ext>
              </a:extLst>
            </p:cNvPr>
            <p:cNvGrpSpPr>
              <a:grpSpLocks noChangeAspect="1"/>
            </p:cNvGrpSpPr>
            <p:nvPr/>
          </p:nvGrpSpPr>
          <p:grpSpPr>
            <a:xfrm>
              <a:off x="6135549" y="1428498"/>
              <a:ext cx="2429276" cy="1332515"/>
              <a:chOff x="742467" y="3021277"/>
              <a:chExt cx="2690873" cy="1476001"/>
            </a:xfrm>
            <a:solidFill>
              <a:schemeClr val="accent5">
                <a:lumMod val="20000"/>
                <a:lumOff val="80000"/>
              </a:schemeClr>
            </a:solidFill>
            <a:effectLst/>
          </p:grpSpPr>
          <p:sp>
            <p:nvSpPr>
              <p:cNvPr id="58" name="Cube 57">
                <a:extLst>
                  <a:ext uri="{FF2B5EF4-FFF2-40B4-BE49-F238E27FC236}">
                    <a16:creationId xmlns:a16="http://schemas.microsoft.com/office/drawing/2014/main" id="{E963CC3D-CF2B-451C-88B4-82DCED6DC785}"/>
                  </a:ext>
                </a:extLst>
              </p:cNvPr>
              <p:cNvSpPr>
                <a:spLocks noChangeAspect="1"/>
              </p:cNvSpPr>
              <p:nvPr/>
            </p:nvSpPr>
            <p:spPr>
              <a:xfrm rot="16200000">
                <a:off x="1957342" y="3021280"/>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Cube 58">
                <a:extLst>
                  <a:ext uri="{FF2B5EF4-FFF2-40B4-BE49-F238E27FC236}">
                    <a16:creationId xmlns:a16="http://schemas.microsoft.com/office/drawing/2014/main" id="{8407C520-DFDD-4C71-838F-81B24C95F1B4}"/>
                  </a:ext>
                </a:extLst>
              </p:cNvPr>
              <p:cNvSpPr>
                <a:spLocks noChangeAspect="1"/>
              </p:cNvSpPr>
              <p:nvPr/>
            </p:nvSpPr>
            <p:spPr>
              <a:xfrm rot="16200000">
                <a:off x="742467" y="3021277"/>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40103A24-6C3C-42D4-A0E1-BF92083D7B09}"/>
                </a:ext>
              </a:extLst>
            </p:cNvPr>
            <p:cNvGrpSpPr>
              <a:grpSpLocks noChangeAspect="1"/>
            </p:cNvGrpSpPr>
            <p:nvPr/>
          </p:nvGrpSpPr>
          <p:grpSpPr>
            <a:xfrm>
              <a:off x="3928314" y="1428501"/>
              <a:ext cx="2429276" cy="1332515"/>
              <a:chOff x="3235926" y="3021280"/>
              <a:chExt cx="2690872" cy="1476001"/>
            </a:xfrm>
            <a:solidFill>
              <a:schemeClr val="accent5">
                <a:lumMod val="20000"/>
                <a:lumOff val="80000"/>
              </a:schemeClr>
            </a:solidFill>
            <a:effectLst/>
          </p:grpSpPr>
          <p:sp>
            <p:nvSpPr>
              <p:cNvPr id="56" name="Cube 55">
                <a:extLst>
                  <a:ext uri="{FF2B5EF4-FFF2-40B4-BE49-F238E27FC236}">
                    <a16:creationId xmlns:a16="http://schemas.microsoft.com/office/drawing/2014/main" id="{0C99EA9A-C71F-4E69-9EA2-E7AF679D6240}"/>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Cube 56">
                <a:extLst>
                  <a:ext uri="{FF2B5EF4-FFF2-40B4-BE49-F238E27FC236}">
                    <a16:creationId xmlns:a16="http://schemas.microsoft.com/office/drawing/2014/main" id="{82508BDD-FBE4-4486-9F35-D6D76F061801}"/>
                  </a:ext>
                </a:extLst>
              </p:cNvPr>
              <p:cNvSpPr>
                <a:spLocks noChangeAspect="1"/>
              </p:cNvSpPr>
              <p:nvPr/>
            </p:nvSpPr>
            <p:spPr>
              <a:xfrm rot="16200000">
                <a:off x="3235926" y="3021280"/>
                <a:ext cx="1475998" cy="1475997"/>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2" name="TextBox 41">
            <a:extLst>
              <a:ext uri="{FF2B5EF4-FFF2-40B4-BE49-F238E27FC236}">
                <a16:creationId xmlns:a16="http://schemas.microsoft.com/office/drawing/2014/main" id="{92B977E0-1E79-4D70-AE9B-F5ACB10F60B4}"/>
              </a:ext>
            </a:extLst>
          </p:cNvPr>
          <p:cNvSpPr txBox="1"/>
          <p:nvPr/>
        </p:nvSpPr>
        <p:spPr>
          <a:xfrm>
            <a:off x="7884303" y="3475754"/>
            <a:ext cx="1979982" cy="578882"/>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solidFill>
                  <a:srgbClr val="BE0064"/>
                </a:solidFill>
                <a:latin typeface="Arial" panose="020B0604020202020204" pitchFamily="34" charset="0"/>
                <a:cs typeface="Arial" panose="020B0604020202020204" pitchFamily="34" charset="0"/>
              </a:rPr>
              <a:t>8 blocks</a:t>
            </a:r>
          </a:p>
        </p:txBody>
      </p:sp>
      <p:pic>
        <p:nvPicPr>
          <p:cNvPr id="88" name="Picture 87" descr="A stick figure drawing of a girl with her arms out to the sides.">
            <a:extLst>
              <a:ext uri="{FF2B5EF4-FFF2-40B4-BE49-F238E27FC236}">
                <a16:creationId xmlns:a16="http://schemas.microsoft.com/office/drawing/2014/main" id="{7C135935-D8AC-4EE1-B45A-567EC4F212C8}"/>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5872" y="4708118"/>
            <a:ext cx="847325" cy="1370993"/>
          </a:xfrm>
          <a:prstGeom prst="rect">
            <a:avLst/>
          </a:prstGeom>
        </p:spPr>
      </p:pic>
      <p:sp>
        <p:nvSpPr>
          <p:cNvPr id="14" name="TextBox 13">
            <a:extLst>
              <a:ext uri="{FF2B5EF4-FFF2-40B4-BE49-F238E27FC236}">
                <a16:creationId xmlns:a16="http://schemas.microsoft.com/office/drawing/2014/main" id="{B0368C08-DEAE-4069-AAC6-76CF00AF1749}"/>
              </a:ext>
            </a:extLst>
          </p:cNvPr>
          <p:cNvSpPr txBox="1"/>
          <p:nvPr/>
        </p:nvSpPr>
        <p:spPr>
          <a:xfrm>
            <a:off x="-402890" y="5247173"/>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Gill</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B0368C08-DEAE-4069-AAC6-76CF00AF1749}"/>
              </a:ext>
            </a:extLst>
          </p:cNvPr>
          <p:cNvSpPr txBox="1"/>
          <p:nvPr/>
        </p:nvSpPr>
        <p:spPr>
          <a:xfrm>
            <a:off x="1730674" y="4840787"/>
            <a:ext cx="1967227" cy="1765013"/>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Three times as long as </a:t>
            </a:r>
            <a:r>
              <a:rPr lang="en-US" sz="2400" dirty="0" err="1">
                <a:latin typeface="Arial" panose="020B0604020202020204" pitchFamily="34" charset="0"/>
                <a:cs typeface="Arial" panose="020B0604020202020204" pitchFamily="34" charset="0"/>
              </a:rPr>
              <a:t>Em’s</a:t>
            </a:r>
            <a:r>
              <a:rPr lang="en-US" sz="2400" dirty="0">
                <a:latin typeface="Arial" panose="020B0604020202020204" pitchFamily="34" charset="0"/>
                <a:cs typeface="Arial" panose="020B0604020202020204" pitchFamily="34" charset="0"/>
              </a:rPr>
              <a:t> wall</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grpSp>
        <p:nvGrpSpPr>
          <p:cNvPr id="74" name="Group 73" descr="Row of four small blocks.">
            <a:extLst>
              <a:ext uri="{FF2B5EF4-FFF2-40B4-BE49-F238E27FC236}">
                <a16:creationId xmlns:a16="http://schemas.microsoft.com/office/drawing/2014/main" id="{93D3267B-8D80-4BE3-A3FA-1F065A885CB2}"/>
              </a:ext>
            </a:extLst>
          </p:cNvPr>
          <p:cNvGrpSpPr/>
          <p:nvPr/>
        </p:nvGrpSpPr>
        <p:grpSpPr>
          <a:xfrm>
            <a:off x="3879804" y="5269226"/>
            <a:ext cx="1992107" cy="540001"/>
            <a:chOff x="3928314" y="1428498"/>
            <a:chExt cx="4636511" cy="1332518"/>
          </a:xfrm>
        </p:grpSpPr>
        <p:grpSp>
          <p:nvGrpSpPr>
            <p:cNvPr id="75" name="Group 74">
              <a:extLst>
                <a:ext uri="{FF2B5EF4-FFF2-40B4-BE49-F238E27FC236}">
                  <a16:creationId xmlns:a16="http://schemas.microsoft.com/office/drawing/2014/main" id="{5679989E-133F-4BBF-B46D-F1F4EA1E592B}"/>
                </a:ext>
              </a:extLst>
            </p:cNvPr>
            <p:cNvGrpSpPr>
              <a:grpSpLocks noChangeAspect="1"/>
            </p:cNvGrpSpPr>
            <p:nvPr/>
          </p:nvGrpSpPr>
          <p:grpSpPr>
            <a:xfrm>
              <a:off x="6135549" y="1428498"/>
              <a:ext cx="2429276" cy="1332515"/>
              <a:chOff x="742467" y="3021277"/>
              <a:chExt cx="2690873" cy="1476001"/>
            </a:xfrm>
            <a:solidFill>
              <a:schemeClr val="accent5">
                <a:lumMod val="20000"/>
                <a:lumOff val="80000"/>
              </a:schemeClr>
            </a:solidFill>
            <a:effectLst/>
          </p:grpSpPr>
          <p:sp>
            <p:nvSpPr>
              <p:cNvPr id="79" name="Cube 78">
                <a:extLst>
                  <a:ext uri="{FF2B5EF4-FFF2-40B4-BE49-F238E27FC236}">
                    <a16:creationId xmlns:a16="http://schemas.microsoft.com/office/drawing/2014/main" id="{D3A32CD6-8F13-411E-A8C2-538576A079A9}"/>
                  </a:ext>
                </a:extLst>
              </p:cNvPr>
              <p:cNvSpPr>
                <a:spLocks noChangeAspect="1"/>
              </p:cNvSpPr>
              <p:nvPr/>
            </p:nvSpPr>
            <p:spPr>
              <a:xfrm rot="16200000">
                <a:off x="1957342" y="3021280"/>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Cube 79">
                <a:extLst>
                  <a:ext uri="{FF2B5EF4-FFF2-40B4-BE49-F238E27FC236}">
                    <a16:creationId xmlns:a16="http://schemas.microsoft.com/office/drawing/2014/main" id="{517BA0E3-289D-4F8D-ADD5-A93E9DA54B72}"/>
                  </a:ext>
                </a:extLst>
              </p:cNvPr>
              <p:cNvSpPr>
                <a:spLocks noChangeAspect="1"/>
              </p:cNvSpPr>
              <p:nvPr/>
            </p:nvSpPr>
            <p:spPr>
              <a:xfrm rot="16200000">
                <a:off x="742467" y="3021277"/>
                <a:ext cx="1475998" cy="1475998"/>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41593C5-225D-4ED4-9B4F-642B6B44B637}"/>
                </a:ext>
              </a:extLst>
            </p:cNvPr>
            <p:cNvGrpSpPr>
              <a:grpSpLocks noChangeAspect="1"/>
            </p:cNvGrpSpPr>
            <p:nvPr/>
          </p:nvGrpSpPr>
          <p:grpSpPr>
            <a:xfrm>
              <a:off x="3928314" y="1428501"/>
              <a:ext cx="2429276" cy="1332515"/>
              <a:chOff x="3235926" y="3021280"/>
              <a:chExt cx="2690872" cy="1476001"/>
            </a:xfrm>
            <a:solidFill>
              <a:schemeClr val="accent5">
                <a:lumMod val="20000"/>
                <a:lumOff val="80000"/>
              </a:schemeClr>
            </a:solidFill>
            <a:effectLst/>
          </p:grpSpPr>
          <p:sp>
            <p:nvSpPr>
              <p:cNvPr id="77" name="Cube 76">
                <a:extLst>
                  <a:ext uri="{FF2B5EF4-FFF2-40B4-BE49-F238E27FC236}">
                    <a16:creationId xmlns:a16="http://schemas.microsoft.com/office/drawing/2014/main" id="{A3225955-A07A-435D-8558-1D1EF320530A}"/>
                  </a:ext>
                </a:extLst>
              </p:cNvPr>
              <p:cNvSpPr>
                <a:spLocks noChangeAspect="1"/>
              </p:cNvSpPr>
              <p:nvPr/>
            </p:nvSpPr>
            <p:spPr>
              <a:xfrm rot="16200000">
                <a:off x="4450800" y="3021283"/>
                <a:ext cx="1475998" cy="1475998"/>
              </a:xfrm>
              <a:prstGeom prst="cube">
                <a:avLst>
                  <a:gd name="adj" fmla="val 18117"/>
                </a:avLst>
              </a:prstGeom>
              <a:solidFill>
                <a:schemeClr val="accent5">
                  <a:lumMod val="20000"/>
                  <a:lumOff val="80000"/>
                </a:schemeClr>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ube 77">
                <a:extLst>
                  <a:ext uri="{FF2B5EF4-FFF2-40B4-BE49-F238E27FC236}">
                    <a16:creationId xmlns:a16="http://schemas.microsoft.com/office/drawing/2014/main" id="{CC06841A-1E67-497D-A613-F02F90C0F0BB}"/>
                  </a:ext>
                </a:extLst>
              </p:cNvPr>
              <p:cNvSpPr>
                <a:spLocks noChangeAspect="1"/>
              </p:cNvSpPr>
              <p:nvPr/>
            </p:nvSpPr>
            <p:spPr>
              <a:xfrm rot="16200000">
                <a:off x="3235926" y="3021280"/>
                <a:ext cx="1475998" cy="1475997"/>
              </a:xfrm>
              <a:prstGeom prst="cube">
                <a:avLst>
                  <a:gd name="adj" fmla="val 18117"/>
                </a:avLst>
              </a:prstGeom>
              <a:grp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3" name="TextBox 42">
            <a:extLst>
              <a:ext uri="{FF2B5EF4-FFF2-40B4-BE49-F238E27FC236}">
                <a16:creationId xmlns:a16="http://schemas.microsoft.com/office/drawing/2014/main" id="{92B977E0-1E79-4D70-AE9B-F5ACB10F60B4}"/>
              </a:ext>
            </a:extLst>
          </p:cNvPr>
          <p:cNvSpPr txBox="1"/>
          <p:nvPr/>
        </p:nvSpPr>
        <p:spPr>
          <a:xfrm>
            <a:off x="9742807" y="5247173"/>
            <a:ext cx="1979982" cy="578882"/>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solidFill>
                  <a:srgbClr val="BE0064"/>
                </a:solidFill>
                <a:latin typeface="Arial" panose="020B0604020202020204" pitchFamily="34" charset="0"/>
                <a:cs typeface="Arial" panose="020B0604020202020204" pitchFamily="34" charset="0"/>
              </a:rPr>
              <a:t>12 blocks</a:t>
            </a:r>
          </a:p>
        </p:txBody>
      </p:sp>
      <p:sp>
        <p:nvSpPr>
          <p:cNvPr id="44" name="TextBox 43">
            <a:extLst>
              <a:ext uri="{FF2B5EF4-FFF2-40B4-BE49-F238E27FC236}">
                <a16:creationId xmlns:a16="http://schemas.microsoft.com/office/drawing/2014/main" id="{92B977E0-1E79-4D70-AE9B-F5ACB10F60B4}"/>
              </a:ext>
            </a:extLst>
          </p:cNvPr>
          <p:cNvSpPr txBox="1"/>
          <p:nvPr/>
        </p:nvSpPr>
        <p:spPr>
          <a:xfrm>
            <a:off x="9560673" y="1284955"/>
            <a:ext cx="1979982" cy="1055608"/>
          </a:xfrm>
          <a:prstGeom prst="roundRect">
            <a:avLst/>
          </a:prstGeom>
          <a:solidFill>
            <a:srgbClr val="E6C8D9"/>
          </a:solidFill>
          <a:ln w="28575" cmpd="sng">
            <a:solidFill>
              <a:srgbClr val="BE0064"/>
            </a:solidFill>
          </a:ln>
        </p:spPr>
        <p:txBody>
          <a:bodyPr wrap="square" rtlCol="0">
            <a:spAutoFit/>
          </a:bodyPr>
          <a:lstStyle>
            <a:defPPr>
              <a:defRPr lang="en-US"/>
            </a:defPPr>
            <a:lvl1pPr>
              <a:defRPr sz="2800" b="0" i="1">
                <a:latin typeface="Cambria Math"/>
              </a:defRPr>
            </a:lvl1pPr>
          </a:lstStyle>
          <a:p>
            <a:pPr algn="ctr"/>
            <a:r>
              <a:rPr lang="en-GB" b="1" i="0" dirty="0">
                <a:solidFill>
                  <a:srgbClr val="BE0064"/>
                </a:solidFill>
                <a:latin typeface="Arial" panose="020B0604020202020204" pitchFamily="34" charset="0"/>
                <a:cs typeface="Arial" panose="020B0604020202020204" pitchFamily="34" charset="0"/>
              </a:rPr>
              <a:t>Total</a:t>
            </a:r>
            <a:br>
              <a:rPr lang="en-GB" i="0" dirty="0">
                <a:solidFill>
                  <a:srgbClr val="BE0064"/>
                </a:solidFill>
                <a:latin typeface="Arial" panose="020B0604020202020204" pitchFamily="34" charset="0"/>
                <a:cs typeface="Arial" panose="020B0604020202020204" pitchFamily="34" charset="0"/>
              </a:rPr>
            </a:br>
            <a:r>
              <a:rPr lang="en-GB" i="0" dirty="0">
                <a:solidFill>
                  <a:srgbClr val="BE0064"/>
                </a:solidFill>
                <a:latin typeface="Arial" panose="020B0604020202020204" pitchFamily="34" charset="0"/>
                <a:cs typeface="Arial" panose="020B0604020202020204" pitchFamily="34" charset="0"/>
              </a:rPr>
              <a:t> 24 blocks</a:t>
            </a:r>
          </a:p>
        </p:txBody>
      </p:sp>
    </p:spTree>
    <p:extLst>
      <p:ext uri="{BB962C8B-B14F-4D97-AF65-F5344CB8AC3E}">
        <p14:creationId xmlns:p14="http://schemas.microsoft.com/office/powerpoint/2010/main" val="259217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Finding the number of blocks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19" name="TextBox 18">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pic>
        <p:nvPicPr>
          <p:cNvPr id="20"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3" name="TextBox 12">
            <a:extLst>
              <a:ext uri="{FF2B5EF4-FFF2-40B4-BE49-F238E27FC236}">
                <a16:creationId xmlns:a16="http://schemas.microsoft.com/office/drawing/2014/main" id="{40567E53-5F2E-4BA5-ABCC-DD026A16E493}"/>
              </a:ext>
            </a:extLst>
          </p:cNvPr>
          <p:cNvSpPr txBox="1"/>
          <p:nvPr/>
        </p:nvSpPr>
        <p:spPr>
          <a:xfrm>
            <a:off x="1129014" y="1216489"/>
            <a:ext cx="7481586" cy="461665"/>
          </a:xfrm>
          <a:prstGeom prst="rect">
            <a:avLst/>
          </a:prstGeom>
          <a:noFill/>
        </p:spPr>
        <p:txBody>
          <a:bodyPr wrap="square" rtlCol="0">
            <a:spAutoFit/>
          </a:bodyPr>
          <a:lstStyle/>
          <a:p>
            <a:pPr>
              <a:spcBef>
                <a:spcPts val="300"/>
              </a:spcBef>
              <a:spcAft>
                <a:spcPts val="300"/>
              </a:spcAft>
            </a:pPr>
            <a:r>
              <a:rPr lang="en-GB" sz="2400" dirty="0">
                <a:latin typeface="Arial"/>
                <a:cs typeface="Arial"/>
              </a:rPr>
              <a:t>Lara, Meena and Noah are answering this question.</a:t>
            </a:r>
            <a:endParaRPr lang="en-GB" sz="2400" dirty="0"/>
          </a:p>
        </p:txBody>
      </p:sp>
      <p:pic>
        <p:nvPicPr>
          <p:cNvPr id="7" name="Picture 6" descr="A small blue sack tied up with string with '60' written in the centre.">
            <a:extLst>
              <a:ext uri="{FF2B5EF4-FFF2-40B4-BE49-F238E27FC236}">
                <a16:creationId xmlns:a16="http://schemas.microsoft.com/office/drawing/2014/main" id="{C122F4E8-4781-466C-A494-D5677C4E67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60614" y="1436981"/>
            <a:ext cx="2562120" cy="2593855"/>
          </a:xfrm>
          <a:prstGeom prst="rect">
            <a:avLst/>
          </a:prstGeom>
        </p:spPr>
      </p:pic>
      <p:sp>
        <p:nvSpPr>
          <p:cNvPr id="15" name="TextBox 14">
            <a:extLst>
              <a:ext uri="{FF2B5EF4-FFF2-40B4-BE49-F238E27FC236}">
                <a16:creationId xmlns:a16="http://schemas.microsoft.com/office/drawing/2014/main" id="{F0136B3B-475F-4A6A-B2F2-E1548767ABB9}"/>
              </a:ext>
              <a:ext uri="{C183D7F6-B498-43B3-948B-1728B52AA6E4}">
                <adec:decorative xmlns:adec="http://schemas.microsoft.com/office/drawing/2017/decorative" val="1"/>
              </a:ext>
            </a:extLst>
          </p:cNvPr>
          <p:cNvSpPr txBox="1"/>
          <p:nvPr/>
        </p:nvSpPr>
        <p:spPr>
          <a:xfrm>
            <a:off x="1220046" y="1789068"/>
            <a:ext cx="6613769" cy="2160000"/>
          </a:xfrm>
          <a:prstGeom prst="roundRect">
            <a:avLst/>
          </a:prstGeom>
          <a:noFill/>
          <a:ln w="57150" cmpd="sng">
            <a:solidFill>
              <a:srgbClr val="BE0064"/>
            </a:solidFill>
          </a:ln>
        </p:spPr>
        <p:txBody>
          <a:bodyPr wrap="square" rtlCol="0">
            <a:spAutoFit/>
          </a:bodyPr>
          <a:lstStyle/>
          <a:p>
            <a:pPr algn="ctr"/>
            <a:endParaRPr lang="en-GB" sz="3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654146B-6CA7-404E-A066-BF35F4A3FA07}"/>
              </a:ext>
            </a:extLst>
          </p:cNvPr>
          <p:cNvSpPr txBox="1"/>
          <p:nvPr/>
        </p:nvSpPr>
        <p:spPr>
          <a:xfrm>
            <a:off x="1507452" y="1822627"/>
            <a:ext cx="7103148" cy="2092881"/>
          </a:xfrm>
          <a:prstGeom prst="rect">
            <a:avLst/>
          </a:prstGeom>
          <a:noFill/>
        </p:spPr>
        <p:txBody>
          <a:bodyPr wrap="square" rtlCol="0">
            <a:spAutoFit/>
          </a:bodyPr>
          <a:lstStyle/>
          <a:p>
            <a:pPr>
              <a:spcBef>
                <a:spcPts val="300"/>
              </a:spcBef>
              <a:spcAft>
                <a:spcPts val="300"/>
              </a:spcAft>
            </a:pPr>
            <a:r>
              <a:rPr lang="en-GB" sz="2200" dirty="0">
                <a:latin typeface="Arial"/>
                <a:cs typeface="Arial"/>
              </a:rPr>
              <a:t>Em, Finch and Gill build a wall each.</a:t>
            </a:r>
          </a:p>
          <a:p>
            <a:pPr marL="342900" indent="-342900">
              <a:spcBef>
                <a:spcPts val="300"/>
              </a:spcBef>
              <a:spcAft>
                <a:spcPts val="300"/>
              </a:spcAft>
              <a:buFont typeface="Arial" panose="020B0604020202020204" pitchFamily="34" charset="0"/>
              <a:buChar char="•"/>
            </a:pPr>
            <a:r>
              <a:rPr lang="en-GB" sz="2200" dirty="0">
                <a:latin typeface="Arial"/>
                <a:cs typeface="Arial"/>
              </a:rPr>
              <a:t>Altogether they use 60 blocks.</a:t>
            </a:r>
          </a:p>
          <a:p>
            <a:pPr marL="342900" indent="-342900">
              <a:spcBef>
                <a:spcPts val="300"/>
              </a:spcBef>
              <a:spcAft>
                <a:spcPts val="300"/>
              </a:spcAft>
              <a:buFont typeface="Arial" panose="020B0604020202020204" pitchFamily="34" charset="0"/>
              <a:buChar char="•"/>
            </a:pPr>
            <a:r>
              <a:rPr lang="en-GB" sz="2200" dirty="0">
                <a:latin typeface="Arial"/>
                <a:cs typeface="Arial"/>
              </a:rPr>
              <a:t>Finch’s wall is twice as long as Em’s wall.</a:t>
            </a:r>
          </a:p>
          <a:p>
            <a:pPr marL="342900" indent="-342900">
              <a:spcBef>
                <a:spcPts val="300"/>
              </a:spcBef>
              <a:spcAft>
                <a:spcPts val="300"/>
              </a:spcAft>
              <a:buFont typeface="Arial" panose="020B0604020202020204" pitchFamily="34" charset="0"/>
              <a:buChar char="•"/>
            </a:pPr>
            <a:r>
              <a:rPr lang="en-GB" sz="2200" dirty="0">
                <a:latin typeface="Arial"/>
                <a:cs typeface="Arial"/>
              </a:rPr>
              <a:t>Gill’s wall is three times as long as Em’s wall.</a:t>
            </a:r>
          </a:p>
          <a:p>
            <a:pPr>
              <a:spcBef>
                <a:spcPts val="300"/>
              </a:spcBef>
              <a:spcAft>
                <a:spcPts val="300"/>
              </a:spcAft>
            </a:pPr>
            <a:r>
              <a:rPr lang="en-GB" sz="2200" dirty="0">
                <a:latin typeface="Arial"/>
                <a:cs typeface="Arial"/>
              </a:rPr>
              <a:t>How many blocks are in each of their walls?</a:t>
            </a:r>
            <a:endParaRPr lang="en-GB" sz="3200" dirty="0"/>
          </a:p>
        </p:txBody>
      </p:sp>
      <p:pic>
        <p:nvPicPr>
          <p:cNvPr id="2" name="Picture 1" descr="Decorative screen grab of the three approaches from the 'Approaches' handout.">
            <a:extLst>
              <a:ext uri="{FF2B5EF4-FFF2-40B4-BE49-F238E27FC236}">
                <a16:creationId xmlns:a16="http://schemas.microsoft.com/office/drawing/2014/main" id="{E39D3BB8-4ABB-4721-9EEF-710D2B7880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31020" y="4030836"/>
            <a:ext cx="5591820" cy="2314603"/>
          </a:xfrm>
          <a:prstGeom prst="rect">
            <a:avLst/>
          </a:prstGeom>
        </p:spPr>
      </p:pic>
    </p:spTree>
    <p:extLst>
      <p:ext uri="{BB962C8B-B14F-4D97-AF65-F5344CB8AC3E}">
        <p14:creationId xmlns:p14="http://schemas.microsoft.com/office/powerpoint/2010/main" val="158624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Lara’s approach</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7</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3" name="Picture 2" descr="Table showing Lara's listing approach from the 'Approaches' handout.&#10;Table of Em, Finch, Gill and Total blocks, with Em running from 1 to 10, Finch running from 2 to 20 (in twos), Gill running from 3 to 30 (in threes) and Total running from 6 to 60 (in sixes).">
            <a:extLst>
              <a:ext uri="{FF2B5EF4-FFF2-40B4-BE49-F238E27FC236}">
                <a16:creationId xmlns:a16="http://schemas.microsoft.com/office/drawing/2014/main" id="{3C691B60-8D62-4D61-B935-BFDC70A2368C}"/>
              </a:ext>
            </a:extLst>
          </p:cNvPr>
          <p:cNvPicPr>
            <a:picLocks noChangeAspect="1"/>
          </p:cNvPicPr>
          <p:nvPr/>
        </p:nvPicPr>
        <p:blipFill rotWithShape="1">
          <a:blip r:embed="rId3">
            <a:clrChange>
              <a:clrFrom>
                <a:srgbClr val="FFFFFF"/>
              </a:clrFrom>
              <a:clrTo>
                <a:srgbClr val="FFFFFF">
                  <a:alpha val="0"/>
                </a:srgbClr>
              </a:clrTo>
            </a:clrChange>
          </a:blip>
          <a:srcRect l="5121" t="7700" r="13567" b="7552"/>
          <a:stretch/>
        </p:blipFill>
        <p:spPr>
          <a:xfrm>
            <a:off x="1270000" y="1312170"/>
            <a:ext cx="3907360" cy="4631430"/>
          </a:xfrm>
          <a:prstGeom prst="rect">
            <a:avLst/>
          </a:prstGeom>
        </p:spPr>
      </p:pic>
      <p:sp>
        <p:nvSpPr>
          <p:cNvPr id="8" name="TextBox 7">
            <a:extLst>
              <a:ext uri="{FF2B5EF4-FFF2-40B4-BE49-F238E27FC236}">
                <a16:creationId xmlns:a16="http://schemas.microsoft.com/office/drawing/2014/main" id="{92B977E0-1E79-4D70-AE9B-F5ACB10F60B4}"/>
              </a:ext>
            </a:extLst>
          </p:cNvPr>
          <p:cNvSpPr txBox="1"/>
          <p:nvPr/>
        </p:nvSpPr>
        <p:spPr>
          <a:xfrm>
            <a:off x="6766561" y="2192820"/>
            <a:ext cx="4853940" cy="282630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marL="457200" indent="-457200">
              <a:buFont typeface="Arial" panose="020B0604020202020204" pitchFamily="34" charset="0"/>
              <a:buChar char="•"/>
            </a:pPr>
            <a:r>
              <a:rPr lang="en-GB" sz="3200" i="0" dirty="0">
                <a:latin typeface="Arial" panose="020B0604020202020204" pitchFamily="34" charset="0"/>
                <a:cs typeface="Arial" panose="020B0604020202020204" pitchFamily="34" charset="0"/>
              </a:rPr>
              <a:t>What has Lara done?</a:t>
            </a:r>
          </a:p>
          <a:p>
            <a:endParaRPr lang="en-GB" sz="3200" i="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3200" i="0" dirty="0">
                <a:latin typeface="Arial" panose="020B0604020202020204" pitchFamily="34" charset="0"/>
                <a:cs typeface="Arial" panose="020B0604020202020204" pitchFamily="34" charset="0"/>
              </a:rPr>
              <a:t>What could Lara have done to save some time?</a:t>
            </a:r>
          </a:p>
        </p:txBody>
      </p:sp>
    </p:spTree>
    <p:extLst>
      <p:ext uri="{BB962C8B-B14F-4D97-AF65-F5344CB8AC3E}">
        <p14:creationId xmlns:p14="http://schemas.microsoft.com/office/powerpoint/2010/main" val="269937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Meena’s approach</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8</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9" name="Picture 8" descr="Diagram showing Em has n blocks, Finch 2 n boxes, Gill 3 n boxes totalling 60. Calculation underneath showing 6 x n = 60; n = 10.">
            <a:extLst>
              <a:ext uri="{FF2B5EF4-FFF2-40B4-BE49-F238E27FC236}">
                <a16:creationId xmlns:a16="http://schemas.microsoft.com/office/drawing/2014/main" id="{8D5134F6-7637-4078-8BEF-2A780C3FD8F2}"/>
              </a:ext>
            </a:extLst>
          </p:cNvPr>
          <p:cNvPicPr>
            <a:picLocks noChangeAspect="1"/>
          </p:cNvPicPr>
          <p:nvPr/>
        </p:nvPicPr>
        <p:blipFill>
          <a:blip r:embed="rId3"/>
          <a:stretch>
            <a:fillRect/>
          </a:stretch>
        </p:blipFill>
        <p:spPr>
          <a:xfrm>
            <a:off x="1491869" y="1569090"/>
            <a:ext cx="3797330" cy="4523636"/>
          </a:xfrm>
          <a:prstGeom prst="rect">
            <a:avLst/>
          </a:prstGeom>
          <a:effectLst/>
        </p:spPr>
      </p:pic>
      <p:sp>
        <p:nvSpPr>
          <p:cNvPr id="8" name="TextBox 7">
            <a:extLst>
              <a:ext uri="{FF2B5EF4-FFF2-40B4-BE49-F238E27FC236}">
                <a16:creationId xmlns:a16="http://schemas.microsoft.com/office/drawing/2014/main" id="{92B977E0-1E79-4D70-AE9B-F5ACB10F60B4}"/>
              </a:ext>
            </a:extLst>
          </p:cNvPr>
          <p:cNvSpPr txBox="1"/>
          <p:nvPr/>
        </p:nvSpPr>
        <p:spPr>
          <a:xfrm>
            <a:off x="6281928" y="2294418"/>
            <a:ext cx="5376673" cy="282630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marL="457200" indent="-457200">
              <a:buFont typeface="Arial" panose="020B0604020202020204" pitchFamily="34" charset="0"/>
              <a:buChar char="•"/>
            </a:pPr>
            <a:r>
              <a:rPr lang="en-GB" sz="3200" i="0" dirty="0">
                <a:latin typeface="Arial" panose="020B0604020202020204" pitchFamily="34" charset="0"/>
                <a:cs typeface="Arial" panose="020B0604020202020204" pitchFamily="34" charset="0"/>
              </a:rPr>
              <a:t>What has Meena done? </a:t>
            </a:r>
          </a:p>
          <a:p>
            <a:endParaRPr lang="en-GB" sz="3200" i="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3200" i="0" dirty="0">
                <a:latin typeface="Arial" panose="020B0604020202020204" pitchFamily="34" charset="0"/>
                <a:cs typeface="Arial" panose="020B0604020202020204" pitchFamily="34" charset="0"/>
              </a:rPr>
              <a:t>What does Meena still need to do to answer the question? </a:t>
            </a:r>
          </a:p>
        </p:txBody>
      </p:sp>
    </p:spTree>
    <p:extLst>
      <p:ext uri="{BB962C8B-B14F-4D97-AF65-F5344CB8AC3E}">
        <p14:creationId xmlns:p14="http://schemas.microsoft.com/office/powerpoint/2010/main" val="356174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Noah’s approach</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9</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3" name="Picture 2" descr="Noah's bar model diagram from the 'Approaches' handout. Bar model diagram splitting 60 into six parts: 1 Em, 2 Finch and 3 Gill. ">
            <a:extLst>
              <a:ext uri="{FF2B5EF4-FFF2-40B4-BE49-F238E27FC236}">
                <a16:creationId xmlns:a16="http://schemas.microsoft.com/office/drawing/2014/main" id="{FB641A22-CC99-4AFC-82CA-35830264829F}"/>
              </a:ext>
            </a:extLst>
          </p:cNvPr>
          <p:cNvPicPr>
            <a:picLocks noChangeAspect="1"/>
          </p:cNvPicPr>
          <p:nvPr/>
        </p:nvPicPr>
        <p:blipFill rotWithShape="1">
          <a:blip r:embed="rId3"/>
          <a:srcRect b="54176"/>
          <a:stretch/>
        </p:blipFill>
        <p:spPr>
          <a:xfrm>
            <a:off x="1368779" y="1668696"/>
            <a:ext cx="3482621" cy="1923565"/>
          </a:xfrm>
          <a:prstGeom prst="rect">
            <a:avLst/>
          </a:prstGeom>
          <a:effectLst/>
        </p:spPr>
      </p:pic>
      <p:sp>
        <p:nvSpPr>
          <p:cNvPr id="11" name="TextBox 10">
            <a:extLst>
              <a:ext uri="{FF2B5EF4-FFF2-40B4-BE49-F238E27FC236}">
                <a16:creationId xmlns:a16="http://schemas.microsoft.com/office/drawing/2014/main" id="{C0B8E600-A68F-492B-AA7E-63975D43283E}"/>
              </a:ext>
            </a:extLst>
          </p:cNvPr>
          <p:cNvSpPr txBox="1"/>
          <p:nvPr/>
        </p:nvSpPr>
        <p:spPr>
          <a:xfrm>
            <a:off x="6354674" y="1985904"/>
            <a:ext cx="4999126"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marL="457200" indent="-457200">
              <a:spcAft>
                <a:spcPts val="2400"/>
              </a:spcAft>
              <a:buFont typeface="Arial" panose="020B0604020202020204" pitchFamily="34" charset="0"/>
              <a:buChar char="•"/>
            </a:pPr>
            <a:r>
              <a:rPr lang="en-US" sz="3200" i="0" dirty="0">
                <a:latin typeface="Arial" panose="020B0604020202020204" pitchFamily="34" charset="0"/>
                <a:cs typeface="Arial" panose="020B0604020202020204" pitchFamily="34" charset="0"/>
              </a:rPr>
              <a:t>What has Noah done?</a:t>
            </a:r>
          </a:p>
        </p:txBody>
      </p:sp>
      <p:pic>
        <p:nvPicPr>
          <p:cNvPr id="9" name="Picture 8" descr="Noah's totals using his bar model approach, from the 'Approaches' handout. Em = 10 blocks, Finch = 20 blocks, Gill = 30 blocks.">
            <a:extLst>
              <a:ext uri="{FF2B5EF4-FFF2-40B4-BE49-F238E27FC236}">
                <a16:creationId xmlns:a16="http://schemas.microsoft.com/office/drawing/2014/main" id="{75E34E2E-AB0F-4A43-AB63-E45D4AB0EC33}"/>
              </a:ext>
            </a:extLst>
          </p:cNvPr>
          <p:cNvPicPr>
            <a:picLocks noChangeAspect="1"/>
          </p:cNvPicPr>
          <p:nvPr/>
        </p:nvPicPr>
        <p:blipFill rotWithShape="1">
          <a:blip r:embed="rId3"/>
          <a:srcRect t="45825"/>
          <a:stretch/>
        </p:blipFill>
        <p:spPr>
          <a:xfrm>
            <a:off x="1368779" y="3882067"/>
            <a:ext cx="3482621" cy="2274118"/>
          </a:xfrm>
          <a:prstGeom prst="rect">
            <a:avLst/>
          </a:prstGeom>
          <a:effectLst/>
        </p:spPr>
      </p:pic>
      <p:sp>
        <p:nvSpPr>
          <p:cNvPr id="8" name="TextBox 7">
            <a:extLst>
              <a:ext uri="{FF2B5EF4-FFF2-40B4-BE49-F238E27FC236}">
                <a16:creationId xmlns:a16="http://schemas.microsoft.com/office/drawing/2014/main" id="{92B977E0-1E79-4D70-AE9B-F5ACB10F60B4}"/>
              </a:ext>
            </a:extLst>
          </p:cNvPr>
          <p:cNvSpPr txBox="1"/>
          <p:nvPr/>
        </p:nvSpPr>
        <p:spPr>
          <a:xfrm>
            <a:off x="6354674" y="3323311"/>
            <a:ext cx="4999126" cy="228147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marL="457200" indent="-457200">
              <a:buFont typeface="Arial" panose="020B0604020202020204" pitchFamily="34" charset="0"/>
              <a:buChar char="•"/>
            </a:pPr>
            <a:r>
              <a:rPr lang="en-GB" sz="3200" i="0" dirty="0">
                <a:latin typeface="Arial" panose="020B0604020202020204" pitchFamily="34" charset="0"/>
                <a:cs typeface="Arial" panose="020B0604020202020204" pitchFamily="34" charset="0"/>
              </a:rPr>
              <a:t>How did Noah use his diagram to find the number of blocks that Em used? </a:t>
            </a:r>
          </a:p>
        </p:txBody>
      </p:sp>
    </p:spTree>
    <p:extLst>
      <p:ext uri="{BB962C8B-B14F-4D97-AF65-F5344CB8AC3E}">
        <p14:creationId xmlns:p14="http://schemas.microsoft.com/office/powerpoint/2010/main" val="298580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BB4AD5-F330-4538-B7BA-FFE0E6836773}"/>
</file>

<file path=customXml/itemProps2.xml><?xml version="1.0" encoding="utf-8"?>
<ds:datastoreItem xmlns:ds="http://schemas.openxmlformats.org/officeDocument/2006/customXml" ds:itemID="{9359C63A-6054-46DB-BEFF-951752B11D21}"/>
</file>

<file path=customXml/itemProps3.xml><?xml version="1.0" encoding="utf-8"?>
<ds:datastoreItem xmlns:ds="http://schemas.openxmlformats.org/officeDocument/2006/customXml" ds:itemID="{FDB4077C-41B2-429B-8866-45053938BF92}"/>
</file>

<file path=docProps/app.xml><?xml version="1.0" encoding="utf-8"?>
<Properties xmlns="http://schemas.openxmlformats.org/officeDocument/2006/extended-properties" xmlns:vt="http://schemas.openxmlformats.org/officeDocument/2006/docPropsVTypes">
  <Template>CfE_LA_Slides_v7</Template>
  <TotalTime>43333</TotalTime>
  <Words>4253</Words>
  <Application>Microsoft Office PowerPoint</Application>
  <PresentationFormat>Widescreen</PresentationFormat>
  <Paragraphs>532</Paragraphs>
  <Slides>30</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MS Gothic</vt:lpstr>
      <vt:lpstr>Arial</vt:lpstr>
      <vt:lpstr>Calibri</vt:lpstr>
      <vt:lpstr>Calibri Light</vt:lpstr>
      <vt:lpstr>Lucida Grande</vt:lpstr>
      <vt:lpstr>Symbol</vt:lpstr>
      <vt:lpstr>Times New Roman</vt:lpstr>
      <vt:lpstr>Office Theme</vt:lpstr>
      <vt:lpstr>Custom Design</vt:lpstr>
      <vt:lpstr>Lesson 4:  Algebraic thinking in problem solving</vt:lpstr>
      <vt:lpstr>Making walls out of blocks</vt:lpstr>
      <vt:lpstr>Em’s, Finch’s and Gill’s walls</vt:lpstr>
      <vt:lpstr> How many blocks?</vt:lpstr>
      <vt:lpstr> Total number of blocks</vt:lpstr>
      <vt:lpstr>Finding the number of blocks</vt:lpstr>
      <vt:lpstr>Lara’s approach</vt:lpstr>
      <vt:lpstr>Meena’s approach</vt:lpstr>
      <vt:lpstr>Noah’s approach</vt:lpstr>
      <vt:lpstr>Building train tracks</vt:lpstr>
      <vt:lpstr>Modelling relationships</vt:lpstr>
      <vt:lpstr>Modelling relationships</vt:lpstr>
      <vt:lpstr>Using a bar model</vt:lpstr>
      <vt:lpstr>Working in pairs</vt:lpstr>
      <vt:lpstr>Describing diagrams</vt:lpstr>
      <vt:lpstr>Geometry diagram (row A)</vt:lpstr>
      <vt:lpstr>Geometry diagram (row B)</vt:lpstr>
      <vt:lpstr>Geometry diagram (card C1)</vt:lpstr>
      <vt:lpstr>Geometry diagram (card C2)</vt:lpstr>
      <vt:lpstr>Placing the cards</vt:lpstr>
      <vt:lpstr>Completing row A</vt:lpstr>
      <vt:lpstr>Completing row B</vt:lpstr>
      <vt:lpstr>Completing row C</vt:lpstr>
      <vt:lpstr>Completing row D</vt:lpstr>
      <vt:lpstr>Mathematical structure</vt:lpstr>
      <vt:lpstr>Practice questions</vt:lpstr>
      <vt:lpstr>Representing the problem – 1</vt:lpstr>
      <vt:lpstr>Representing the problem – 2</vt:lpstr>
      <vt:lpstr>Lesson review:  Algebraic thinking in problem solving</vt:lpstr>
      <vt:lpstr>Lesson 4: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Collett, Clare</dc:creator>
  <cp:keywords/>
  <dc:description/>
  <cp:lastModifiedBy>Sarah Stafford</cp:lastModifiedBy>
  <cp:revision>751</cp:revision>
  <dcterms:created xsi:type="dcterms:W3CDTF">2021-03-24T10:45:40Z</dcterms:created>
  <dcterms:modified xsi:type="dcterms:W3CDTF">2023-03-17T09:25:34Z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y fmtid="{D5CDD505-2E9C-101B-9397-08002B2CF9AE}" pid="3" name="MediaServiceImageTags">
    <vt:lpwstr/>
  </property>
</Properties>
</file>