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handoutMasterIdLst>
    <p:handoutMasterId r:id="rId15"/>
  </p:handoutMasterIdLst>
  <p:sldIdLst>
    <p:sldId id="315" r:id="rId5"/>
    <p:sldId id="298" r:id="rId6"/>
    <p:sldId id="299" r:id="rId7"/>
    <p:sldId id="310" r:id="rId8"/>
    <p:sldId id="311" r:id="rId9"/>
    <p:sldId id="312" r:id="rId10"/>
    <p:sldId id="313" r:id="rId11"/>
    <p:sldId id="314" r:id="rId12"/>
    <p:sldId id="262" r:id="rId1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1C41"/>
    <a:srgbClr val="0071F8"/>
    <a:srgbClr val="00A068"/>
    <a:srgbClr val="BE0064"/>
    <a:srgbClr val="FEB912"/>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3C215A-90B5-4481-AE1F-8102366C7700}" v="1" dt="2023-04-28T11:43:15.169"/>
    <p1510:client id="{F1E16BE3-33EE-44D6-B574-57532A2E954E}" v="1" dt="2023-04-28T09:02:18.1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83" autoAdjust="0"/>
    <p:restoredTop sz="92810" autoAdjust="0"/>
  </p:normalViewPr>
  <p:slideViewPr>
    <p:cSldViewPr showGuides="1">
      <p:cViewPr varScale="1">
        <p:scale>
          <a:sx n="140" d="100"/>
          <a:sy n="140" d="100"/>
        </p:scale>
        <p:origin x="558" y="114"/>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outlineViewPr>
    <p:cViewPr>
      <p:scale>
        <a:sx n="33" d="100"/>
        <a:sy n="33" d="100"/>
      </p:scale>
      <p:origin x="0" y="0"/>
    </p:cViewPr>
  </p:outlineViewPr>
  <p:notesTextViewPr>
    <p:cViewPr>
      <p:scale>
        <a:sx n="3" d="2"/>
        <a:sy n="3" d="2"/>
      </p:scale>
      <p:origin x="0" y="0"/>
    </p:cViewPr>
  </p:notesTextViewPr>
  <p:sorterViewPr>
    <p:cViewPr>
      <p:scale>
        <a:sx n="1" d="1"/>
        <a:sy n="1" d="1"/>
      </p:scale>
      <p:origin x="0" y="0"/>
    </p:cViewPr>
  </p:sorterViewPr>
  <p:notesViewPr>
    <p:cSldViewPr showGuides="1">
      <p:cViewPr varScale="1">
        <p:scale>
          <a:sx n="155" d="100"/>
          <a:sy n="155" d="100"/>
        </p:scale>
        <p:origin x="5360" y="20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82452-3B3D-4B10-B5B2-216C3ED6E0C1}" type="datetimeFigureOut">
              <a:rPr lang="en-GB" smtClean="0"/>
              <a:pPr/>
              <a:t>04/08/2023</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A1484-528B-4725-8337-7ACDB6138B8F}" type="datetimeFigureOut">
              <a:rPr lang="en-GB" smtClean="0"/>
              <a:pPr/>
              <a:t>04/08/2023</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264259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49066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69964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706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9503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dirty="0"/>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4500564" y="1059582"/>
            <a:ext cx="4362450" cy="3508405"/>
          </a:xfrm>
        </p:spPr>
        <p:txBody>
          <a:bodyPr/>
          <a:lstStyle/>
          <a:p>
            <a:r>
              <a:rPr lang="en-US"/>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2">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pic>
        <p:nvPicPr>
          <p:cNvPr id="9" name="Logo" descr="Education and Training Foundation Logo"/>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32705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AND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9.xml"/><Relationship Id="rId1" Type="http://schemas.openxmlformats.org/officeDocument/2006/relationships/slideLayout" Target="../slideLayouts/slideLayout40.xml"/><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a:xfrm>
            <a:off x="3888720" y="2274067"/>
            <a:ext cx="4967280" cy="1242000"/>
          </a:xfrm>
        </p:spPr>
        <p:txBody>
          <a:bodyPr anchor="t"/>
          <a:lstStyle/>
          <a:p>
            <a:r>
              <a:rPr lang="en-US" sz="3200" dirty="0"/>
              <a:t>Employer Set Project</a:t>
            </a:r>
            <a:br>
              <a:rPr lang="en-US" sz="2800" dirty="0"/>
            </a:br>
            <a:r>
              <a:rPr lang="en-US" sz="2600" dirty="0"/>
              <a:t>Task 1 – Research a strategy</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dirty="0"/>
              <a:t>Presenter name and Date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a:xfrm>
            <a:off x="3888720" y="4515966"/>
            <a:ext cx="4805486" cy="348620"/>
          </a:xfrm>
        </p:spPr>
        <p:txBody>
          <a:bodyPr/>
          <a:lstStyle/>
          <a:p>
            <a:r>
              <a:rPr lang="en-US" dirty="0"/>
              <a:t>Derby College Group</a:t>
            </a:r>
          </a:p>
        </p:txBody>
      </p:sp>
    </p:spTree>
    <p:extLst>
      <p:ext uri="{BB962C8B-B14F-4D97-AF65-F5344CB8AC3E}">
        <p14:creationId xmlns:p14="http://schemas.microsoft.com/office/powerpoint/2010/main" val="18456134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77500" lnSpcReduction="20000"/>
          </a:bodyPr>
          <a:lstStyle/>
          <a:p>
            <a:r>
              <a:rPr lang="en-US" dirty="0"/>
              <a:t>Task 1.2</a:t>
            </a:r>
          </a:p>
          <a:p>
            <a:r>
              <a:rPr lang="en-US" dirty="0" err="1"/>
              <a:t>Organising</a:t>
            </a:r>
            <a:r>
              <a:rPr lang="en-US" dirty="0"/>
              <a:t> a literature review</a:t>
            </a:r>
          </a:p>
        </p:txBody>
      </p:sp>
    </p:spTree>
    <p:extLst>
      <p:ext uri="{BB962C8B-B14F-4D97-AF65-F5344CB8AC3E}">
        <p14:creationId xmlns:p14="http://schemas.microsoft.com/office/powerpoint/2010/main" val="325678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Starter – Recap last lesson</a:t>
            </a:r>
          </a:p>
        </p:txBody>
      </p:sp>
      <p:sp>
        <p:nvSpPr>
          <p:cNvPr id="5" name="Text Placeholder 4"/>
          <p:cNvSpPr>
            <a:spLocks noGrp="1"/>
          </p:cNvSpPr>
          <p:nvPr>
            <p:ph type="body" sz="quarter" idx="12"/>
          </p:nvPr>
        </p:nvSpPr>
        <p:spPr>
          <a:xfrm>
            <a:off x="276745" y="770963"/>
            <a:ext cx="8605790" cy="3601574"/>
          </a:xfrm>
        </p:spPr>
        <p:txBody>
          <a:bodyPr/>
          <a:lstStyle/>
          <a:p>
            <a:pPr marL="457200" indent="-457200">
              <a:spcAft>
                <a:spcPts val="800"/>
              </a:spcAft>
              <a:buFont typeface="Arial" panose="020B0604020202020204" pitchFamily="34" charset="0"/>
              <a:buChar char="•"/>
            </a:pPr>
            <a:endParaRPr lang="en-GB" sz="2400" dirty="0"/>
          </a:p>
          <a:p>
            <a:pPr marL="457200" indent="-457200">
              <a:spcAft>
                <a:spcPts val="800"/>
              </a:spcAft>
              <a:buFont typeface="Arial" panose="020B0604020202020204" pitchFamily="34" charset="0"/>
              <a:buChar char="•"/>
            </a:pPr>
            <a:r>
              <a:rPr lang="en-GB" sz="2400" dirty="0"/>
              <a:t>Refer back to the skim and scan questions that you wrote at the end of the last lesson.</a:t>
            </a:r>
          </a:p>
          <a:p>
            <a:pPr marL="457200" indent="-457200">
              <a:spcAft>
                <a:spcPts val="800"/>
              </a:spcAft>
              <a:buFont typeface="Arial" panose="020B0604020202020204" pitchFamily="34" charset="0"/>
              <a:buChar char="•"/>
            </a:pPr>
            <a:r>
              <a:rPr lang="en-GB" sz="2400" dirty="0"/>
              <a:t>Pair up with someone new and try your questions on each other.</a:t>
            </a:r>
          </a:p>
          <a:p>
            <a:pPr marL="457200" indent="-457200">
              <a:spcAft>
                <a:spcPts val="800"/>
              </a:spcAft>
              <a:buFont typeface="Arial" panose="020B0604020202020204" pitchFamily="34" charset="0"/>
              <a:buChar char="•"/>
            </a:pPr>
            <a:r>
              <a:rPr lang="en-GB" sz="2400" dirty="0"/>
              <a:t>For this activity, you were only looking at one source. What are the limitations of only using one source?</a:t>
            </a:r>
            <a:br>
              <a:rPr lang="en-GB" sz="1800" dirty="0"/>
            </a:br>
            <a:endParaRPr lang="en-GB" sz="18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spTree>
    <p:extLst>
      <p:ext uri="{BB962C8B-B14F-4D97-AF65-F5344CB8AC3E}">
        <p14:creationId xmlns:p14="http://schemas.microsoft.com/office/powerpoint/2010/main" val="2623175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r>
              <a:rPr lang="en-GB" dirty="0"/>
              <a:t>Main activity</a:t>
            </a:r>
          </a:p>
        </p:txBody>
      </p:sp>
      <p:sp>
        <p:nvSpPr>
          <p:cNvPr id="5" name="Text Placeholder 4"/>
          <p:cNvSpPr>
            <a:spLocks noGrp="1"/>
          </p:cNvSpPr>
          <p:nvPr>
            <p:ph type="body" sz="quarter" idx="12"/>
          </p:nvPr>
        </p:nvSpPr>
        <p:spPr>
          <a:xfrm>
            <a:off x="234000" y="986400"/>
            <a:ext cx="4110870" cy="3601574"/>
          </a:xfrm>
        </p:spPr>
        <p:txBody>
          <a:bodyPr/>
          <a:lstStyle/>
          <a:p>
            <a:pPr>
              <a:lnSpc>
                <a:spcPct val="107000"/>
              </a:lnSpc>
              <a:spcAft>
                <a:spcPts val="800"/>
              </a:spcAft>
            </a:pPr>
            <a:r>
              <a:rPr lang="en-GB" sz="2400" dirty="0">
                <a:solidFill>
                  <a:srgbClr val="FF0000"/>
                </a:solidFill>
                <a:effectLst/>
                <a:ea typeface="Calibri" panose="020F0502020204030204" pitchFamily="34" charset="0"/>
                <a:cs typeface="Times New Roman" panose="02020603050405020304" pitchFamily="18" charset="0"/>
              </a:rPr>
              <a:t>Using the following template can help you to gain maximum marks in task 1. The template will help you to structure and organise your literature review to make sure you cover all the points that are required.</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all" spc="0" normalizeH="0" baseline="0" noProof="0" dirty="0">
                <a:ln>
                  <a:noFill/>
                </a:ln>
                <a:solidFill>
                  <a:srgbClr val="000000"/>
                </a:solidFill>
                <a:effectLst/>
                <a:uLnTx/>
                <a:uFillTx/>
                <a:latin typeface="Arial"/>
                <a:ea typeface="+mn-ea"/>
                <a:cs typeface="+mn-cs"/>
              </a:rPr>
              <a:t>Education AND Training Foundation</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graphicFrame>
        <p:nvGraphicFramePr>
          <p:cNvPr id="7" name="Table 6">
            <a:extLst>
              <a:ext uri="{FF2B5EF4-FFF2-40B4-BE49-F238E27FC236}">
                <a16:creationId xmlns:a16="http://schemas.microsoft.com/office/drawing/2014/main" id="{E17BA7BA-052C-B8FD-5104-D6AD062E4980}"/>
              </a:ext>
            </a:extLst>
          </p:cNvPr>
          <p:cNvGraphicFramePr>
            <a:graphicFrameLocks noGrp="1"/>
          </p:cNvGraphicFramePr>
          <p:nvPr>
            <p:extLst>
              <p:ext uri="{D42A27DB-BD31-4B8C-83A1-F6EECF244321}">
                <p14:modId xmlns:p14="http://schemas.microsoft.com/office/powerpoint/2010/main" val="1592739154"/>
              </p:ext>
            </p:extLst>
          </p:nvPr>
        </p:nvGraphicFramePr>
        <p:xfrm>
          <a:off x="4421571" y="1377156"/>
          <a:ext cx="4110870" cy="1481138"/>
        </p:xfrm>
        <a:graphic>
          <a:graphicData uri="http://schemas.openxmlformats.org/drawingml/2006/table">
            <a:tbl>
              <a:tblPr firstRow="1" firstCol="1" bandRow="1"/>
              <a:tblGrid>
                <a:gridCol w="1467617">
                  <a:extLst>
                    <a:ext uri="{9D8B030D-6E8A-4147-A177-3AD203B41FA5}">
                      <a16:colId xmlns:a16="http://schemas.microsoft.com/office/drawing/2014/main" val="4022790324"/>
                    </a:ext>
                  </a:extLst>
                </a:gridCol>
                <a:gridCol w="1293970">
                  <a:extLst>
                    <a:ext uri="{9D8B030D-6E8A-4147-A177-3AD203B41FA5}">
                      <a16:colId xmlns:a16="http://schemas.microsoft.com/office/drawing/2014/main" val="648055590"/>
                    </a:ext>
                  </a:extLst>
                </a:gridCol>
                <a:gridCol w="1349283">
                  <a:extLst>
                    <a:ext uri="{9D8B030D-6E8A-4147-A177-3AD203B41FA5}">
                      <a16:colId xmlns:a16="http://schemas.microsoft.com/office/drawing/2014/main" val="1259410108"/>
                    </a:ext>
                  </a:extLst>
                </a:gridCol>
              </a:tblGrid>
              <a:tr h="386904">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Reference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Relevance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Reliability</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9868406"/>
                  </a:ext>
                </a:extLst>
              </a:tr>
              <a:tr h="146616">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59143223"/>
                  </a:ext>
                </a:extLst>
              </a:tr>
              <a:tr h="146616">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8965494"/>
                  </a:ext>
                </a:extLst>
              </a:tr>
              <a:tr h="146616">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3846944"/>
                  </a:ext>
                </a:extLst>
              </a:tr>
              <a:tr h="146616">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3615857"/>
                  </a:ext>
                </a:extLst>
              </a:tr>
              <a:tr h="146616">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7984226"/>
                  </a:ext>
                </a:extLst>
              </a:tr>
              <a:tr h="146616">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7854807"/>
                  </a:ext>
                </a:extLst>
              </a:tr>
            </a:tbl>
          </a:graphicData>
        </a:graphic>
      </p:graphicFrame>
    </p:spTree>
    <p:extLst>
      <p:ext uri="{BB962C8B-B14F-4D97-AF65-F5344CB8AC3E}">
        <p14:creationId xmlns:p14="http://schemas.microsoft.com/office/powerpoint/2010/main" val="1077638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r>
              <a:rPr lang="en-GB" dirty="0"/>
              <a:t>Main activity – 1</a:t>
            </a:r>
          </a:p>
        </p:txBody>
      </p:sp>
      <p:sp>
        <p:nvSpPr>
          <p:cNvPr id="5" name="Text Placeholder 4"/>
          <p:cNvSpPr>
            <a:spLocks noGrp="1"/>
          </p:cNvSpPr>
          <p:nvPr>
            <p:ph type="body" sz="quarter" idx="12"/>
          </p:nvPr>
        </p:nvSpPr>
        <p:spPr/>
        <p:txBody>
          <a:bodyPr/>
          <a:lstStyle/>
          <a:p>
            <a:pPr>
              <a:lnSpc>
                <a:spcPct val="107000"/>
              </a:lnSpc>
              <a:spcAft>
                <a:spcPts val="800"/>
              </a:spcAft>
            </a:pPr>
            <a:r>
              <a:rPr lang="en-GB" sz="2400" b="1" dirty="0">
                <a:solidFill>
                  <a:srgbClr val="FF0000"/>
                </a:solidFill>
                <a:effectLst/>
                <a:ea typeface="Calibri" panose="020F0502020204030204" pitchFamily="34" charset="0"/>
                <a:cs typeface="Times New Roman" panose="02020603050405020304" pitchFamily="18" charset="0"/>
              </a:rPr>
              <a:t>You are going to do a mini literature review on the following topic: The hazards associated with staining techniques in histology.</a:t>
            </a:r>
            <a:endParaRPr lang="en-GB" sz="2400" dirty="0">
              <a:solidFill>
                <a:srgbClr val="FF0000"/>
              </a:solidFill>
              <a:effectLst/>
              <a:ea typeface="Calibri" panose="020F0502020204030204" pitchFamily="34" charset="0"/>
              <a:cs typeface="Times New Roman" panose="02020603050405020304" pitchFamily="18"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all" spc="0" normalizeH="0" baseline="0" noProof="0" dirty="0">
                <a:ln>
                  <a:noFill/>
                </a:ln>
                <a:solidFill>
                  <a:srgbClr val="000000"/>
                </a:solidFill>
                <a:effectLst/>
                <a:uLnTx/>
                <a:uFillTx/>
                <a:latin typeface="Arial"/>
                <a:ea typeface="+mn-ea"/>
                <a:cs typeface="+mn-cs"/>
              </a:rPr>
              <a:t>Education AND Training Foundation</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9" name="Content Placeholder 8">
            <a:extLst>
              <a:ext uri="{FF2B5EF4-FFF2-40B4-BE49-F238E27FC236}">
                <a16:creationId xmlns:a16="http://schemas.microsoft.com/office/drawing/2014/main" id="{0BD37F04-5316-A5D7-87C8-2B5F591DBE1E}"/>
              </a:ext>
            </a:extLst>
          </p:cNvPr>
          <p:cNvSpPr>
            <a:spLocks noGrp="1"/>
          </p:cNvSpPr>
          <p:nvPr>
            <p:ph sz="quarter" idx="13"/>
          </p:nvPr>
        </p:nvSpPr>
        <p:spPr/>
        <p:txBody>
          <a:bodyPr/>
          <a:lstStyle/>
          <a:p>
            <a:pPr>
              <a:lnSpc>
                <a:spcPct val="107000"/>
              </a:lnSpc>
              <a:spcAft>
                <a:spcPts val="800"/>
              </a:spcAft>
            </a:pPr>
            <a:r>
              <a:rPr lang="en-GB" sz="2400" dirty="0">
                <a:effectLst/>
                <a:ea typeface="Calibri" panose="020F0502020204030204" pitchFamily="34" charset="0"/>
                <a:cs typeface="Times New Roman" panose="02020603050405020304" pitchFamily="18" charset="0"/>
              </a:rPr>
              <a:t>Look at the topic of the literature review. Identify the keywords and make sure you understand their meaning. It is these keywords that you will be looking for when you skim and scan.</a:t>
            </a:r>
          </a:p>
          <a:p>
            <a:endParaRPr lang="en-GB" sz="2400" dirty="0"/>
          </a:p>
        </p:txBody>
      </p:sp>
    </p:spTree>
    <p:extLst>
      <p:ext uri="{BB962C8B-B14F-4D97-AF65-F5344CB8AC3E}">
        <p14:creationId xmlns:p14="http://schemas.microsoft.com/office/powerpoint/2010/main" val="3377409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r>
              <a:rPr lang="en-GB" dirty="0"/>
              <a:t>Main activity – 2</a:t>
            </a:r>
          </a:p>
        </p:txBody>
      </p:sp>
      <p:sp>
        <p:nvSpPr>
          <p:cNvPr id="5" name="Text Placeholder 4"/>
          <p:cNvSpPr>
            <a:spLocks noGrp="1"/>
          </p:cNvSpPr>
          <p:nvPr>
            <p:ph type="body" sz="quarter" idx="12"/>
          </p:nvPr>
        </p:nvSpPr>
        <p:spPr/>
        <p:txBody>
          <a:bodyPr/>
          <a:lstStyle/>
          <a:p>
            <a:pPr>
              <a:lnSpc>
                <a:spcPct val="107000"/>
              </a:lnSpc>
              <a:spcAft>
                <a:spcPts val="800"/>
              </a:spcAft>
            </a:pPr>
            <a:r>
              <a:rPr lang="en-GB" sz="2400" dirty="0">
                <a:solidFill>
                  <a:srgbClr val="FF0000"/>
                </a:solidFill>
                <a:effectLst/>
                <a:ea typeface="Calibri" panose="020F0502020204030204" pitchFamily="34" charset="0"/>
                <a:cs typeface="Times New Roman" panose="02020603050405020304" pitchFamily="18" charset="0"/>
              </a:rPr>
              <a:t>You are now going to search for some sources. However, you must find sources that fit certain categories: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all" spc="0" normalizeH="0" baseline="0" noProof="0" dirty="0">
                <a:ln>
                  <a:noFill/>
                </a:ln>
                <a:solidFill>
                  <a:srgbClr val="000000"/>
                </a:solidFill>
                <a:effectLst/>
                <a:uLnTx/>
                <a:uFillTx/>
                <a:latin typeface="Arial"/>
                <a:ea typeface="+mn-ea"/>
                <a:cs typeface="+mn-cs"/>
              </a:rPr>
              <a:t>Education AND Training Foundation</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9" name="Content Placeholder 8">
            <a:extLst>
              <a:ext uri="{FF2B5EF4-FFF2-40B4-BE49-F238E27FC236}">
                <a16:creationId xmlns:a16="http://schemas.microsoft.com/office/drawing/2014/main" id="{0BD37F04-5316-A5D7-87C8-2B5F591DBE1E}"/>
              </a:ext>
            </a:extLst>
          </p:cNvPr>
          <p:cNvSpPr>
            <a:spLocks noGrp="1"/>
          </p:cNvSpPr>
          <p:nvPr>
            <p:ph sz="quarter" idx="13"/>
          </p:nvPr>
        </p:nvSpPr>
        <p:spPr/>
        <p:txBody>
          <a:bodyPr/>
          <a:lstStyle/>
          <a:p>
            <a:pPr marL="342900" indent="-342900">
              <a:lnSpc>
                <a:spcPct val="107000"/>
              </a:lnSpc>
              <a:spcAft>
                <a:spcPts val="800"/>
              </a:spcAft>
              <a:buFont typeface="Arial" panose="020B0604020202020204" pitchFamily="34" charset="0"/>
              <a:buChar char="•"/>
            </a:pPr>
            <a:r>
              <a:rPr lang="en-GB" sz="2400" dirty="0">
                <a:effectLst/>
                <a:ea typeface="Calibri" panose="020F0502020204030204" pitchFamily="34" charset="0"/>
                <a:cs typeface="Times New Roman" panose="02020603050405020304" pitchFamily="18" charset="0"/>
              </a:rPr>
              <a:t>a reliable source</a:t>
            </a:r>
          </a:p>
          <a:p>
            <a:pPr marL="342900" indent="-342900">
              <a:lnSpc>
                <a:spcPct val="107000"/>
              </a:lnSpc>
              <a:spcAft>
                <a:spcPts val="800"/>
              </a:spcAft>
              <a:buFont typeface="Arial" panose="020B0604020202020204" pitchFamily="34" charset="0"/>
              <a:buChar char="•"/>
            </a:pPr>
            <a:r>
              <a:rPr lang="en-GB" sz="2400" dirty="0">
                <a:ea typeface="Calibri" panose="020F0502020204030204" pitchFamily="34" charset="0"/>
                <a:cs typeface="Times New Roman" panose="02020603050405020304" pitchFamily="18" charset="0"/>
              </a:rPr>
              <a:t>an unreliable source</a:t>
            </a:r>
          </a:p>
          <a:p>
            <a:pPr marL="342900" indent="-342900">
              <a:lnSpc>
                <a:spcPct val="107000"/>
              </a:lnSpc>
              <a:spcAft>
                <a:spcPts val="800"/>
              </a:spcAft>
              <a:buFont typeface="Arial" panose="020B0604020202020204" pitchFamily="34" charset="0"/>
              <a:buChar char="•"/>
            </a:pPr>
            <a:r>
              <a:rPr lang="en-GB" sz="2400" dirty="0">
                <a:ea typeface="Calibri" panose="020F0502020204030204" pitchFamily="34" charset="0"/>
                <a:cs typeface="Times New Roman" panose="02020603050405020304" pitchFamily="18" charset="0"/>
              </a:rPr>
              <a:t>a relevant source</a:t>
            </a:r>
          </a:p>
          <a:p>
            <a:pPr marL="342900" indent="-342900">
              <a:lnSpc>
                <a:spcPct val="107000"/>
              </a:lnSpc>
              <a:spcAft>
                <a:spcPts val="800"/>
              </a:spcAft>
              <a:buFont typeface="Arial" panose="020B0604020202020204" pitchFamily="34" charset="0"/>
              <a:buChar char="•"/>
            </a:pPr>
            <a:r>
              <a:rPr lang="en-GB" sz="2400" dirty="0">
                <a:ea typeface="Calibri" panose="020F0502020204030204" pitchFamily="34" charset="0"/>
                <a:cs typeface="Times New Roman" panose="02020603050405020304" pitchFamily="18" charset="0"/>
              </a:rPr>
              <a:t>an irrelevant source</a:t>
            </a:r>
          </a:p>
          <a:p>
            <a:pPr marL="342900" indent="-342900">
              <a:lnSpc>
                <a:spcPct val="107000"/>
              </a:lnSpc>
              <a:spcAft>
                <a:spcPts val="800"/>
              </a:spcAft>
              <a:buFont typeface="Arial" panose="020B0604020202020204" pitchFamily="34" charset="0"/>
              <a:buChar char="•"/>
            </a:pPr>
            <a:r>
              <a:rPr lang="en-GB" sz="2400" dirty="0">
                <a:ea typeface="Calibri" panose="020F0502020204030204" pitchFamily="34" charset="0"/>
                <a:cs typeface="Times New Roman" panose="02020603050405020304" pitchFamily="18" charset="0"/>
              </a:rPr>
              <a:t>a reliable and relevant source.</a:t>
            </a:r>
          </a:p>
          <a:p>
            <a:pPr marL="342900" indent="-342900">
              <a:lnSpc>
                <a:spcPct val="107000"/>
              </a:lnSpc>
              <a:spcAft>
                <a:spcPts val="800"/>
              </a:spcAft>
              <a:buFont typeface="Arial" panose="020B0604020202020204" pitchFamily="34" charset="0"/>
              <a:buChar char="•"/>
            </a:pPr>
            <a:endParaRPr lang="en-GB" sz="2400" dirty="0">
              <a:effectLst/>
              <a:ea typeface="Calibri" panose="020F0502020204030204" pitchFamily="34" charset="0"/>
              <a:cs typeface="Times New Roman" panose="02020603050405020304" pitchFamily="18" charset="0"/>
            </a:endParaRPr>
          </a:p>
          <a:p>
            <a:endParaRPr lang="en-GB" sz="2400" dirty="0"/>
          </a:p>
        </p:txBody>
      </p:sp>
    </p:spTree>
    <p:extLst>
      <p:ext uri="{BB962C8B-B14F-4D97-AF65-F5344CB8AC3E}">
        <p14:creationId xmlns:p14="http://schemas.microsoft.com/office/powerpoint/2010/main" val="2854168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50" y="249900"/>
            <a:ext cx="8437563" cy="699425"/>
          </a:xfrm>
        </p:spPr>
        <p:txBody>
          <a:bodyPr/>
          <a:lstStyle/>
          <a:p>
            <a:r>
              <a:rPr lang="en-GB" dirty="0"/>
              <a:t>Main activity – 3</a:t>
            </a:r>
          </a:p>
        </p:txBody>
      </p:sp>
      <p:sp>
        <p:nvSpPr>
          <p:cNvPr id="5" name="Text Placeholder 4"/>
          <p:cNvSpPr>
            <a:spLocks noGrp="1"/>
          </p:cNvSpPr>
          <p:nvPr>
            <p:ph type="body" sz="quarter" idx="12"/>
          </p:nvPr>
        </p:nvSpPr>
        <p:spPr/>
        <p:txBody>
          <a:bodyPr/>
          <a:lstStyle/>
          <a:p>
            <a:pPr>
              <a:lnSpc>
                <a:spcPct val="107000"/>
              </a:lnSpc>
              <a:spcAft>
                <a:spcPts val="800"/>
              </a:spcAft>
            </a:pPr>
            <a:r>
              <a:rPr lang="en-GB" sz="2400" dirty="0">
                <a:solidFill>
                  <a:srgbClr val="FF0000"/>
                </a:solidFill>
                <a:effectLst/>
                <a:ea typeface="Calibri" panose="020F0502020204030204" pitchFamily="34" charset="0"/>
                <a:cs typeface="Times New Roman" panose="02020603050405020304" pitchFamily="18" charset="0"/>
              </a:rPr>
              <a:t>Now put the sources you have found in the template. Make sure you use the columns to justify the relevance and reliability of each source.</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all" spc="0" normalizeH="0" baseline="0" noProof="0" dirty="0">
                <a:ln>
                  <a:noFill/>
                </a:ln>
                <a:solidFill>
                  <a:srgbClr val="000000"/>
                </a:solidFill>
                <a:effectLst/>
                <a:uLnTx/>
                <a:uFillTx/>
                <a:latin typeface="Arial"/>
                <a:ea typeface="+mn-ea"/>
                <a:cs typeface="+mn-cs"/>
              </a:rPr>
              <a:t>Education AND Training Foundation</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graphicFrame>
        <p:nvGraphicFramePr>
          <p:cNvPr id="7" name="Table 6">
            <a:extLst>
              <a:ext uri="{FF2B5EF4-FFF2-40B4-BE49-F238E27FC236}">
                <a16:creationId xmlns:a16="http://schemas.microsoft.com/office/drawing/2014/main" id="{E17BA7BA-052C-B8FD-5104-D6AD062E4980}"/>
              </a:ext>
            </a:extLst>
          </p:cNvPr>
          <p:cNvGraphicFramePr>
            <a:graphicFrameLocks noGrp="1"/>
          </p:cNvGraphicFramePr>
          <p:nvPr/>
        </p:nvGraphicFramePr>
        <p:xfrm>
          <a:off x="4421571" y="1377156"/>
          <a:ext cx="4110870" cy="1481138"/>
        </p:xfrm>
        <a:graphic>
          <a:graphicData uri="http://schemas.openxmlformats.org/drawingml/2006/table">
            <a:tbl>
              <a:tblPr firstRow="1" firstCol="1" bandRow="1"/>
              <a:tblGrid>
                <a:gridCol w="1467617">
                  <a:extLst>
                    <a:ext uri="{9D8B030D-6E8A-4147-A177-3AD203B41FA5}">
                      <a16:colId xmlns:a16="http://schemas.microsoft.com/office/drawing/2014/main" val="4022790324"/>
                    </a:ext>
                  </a:extLst>
                </a:gridCol>
                <a:gridCol w="1293970">
                  <a:extLst>
                    <a:ext uri="{9D8B030D-6E8A-4147-A177-3AD203B41FA5}">
                      <a16:colId xmlns:a16="http://schemas.microsoft.com/office/drawing/2014/main" val="648055590"/>
                    </a:ext>
                  </a:extLst>
                </a:gridCol>
                <a:gridCol w="1349283">
                  <a:extLst>
                    <a:ext uri="{9D8B030D-6E8A-4147-A177-3AD203B41FA5}">
                      <a16:colId xmlns:a16="http://schemas.microsoft.com/office/drawing/2014/main" val="1259410108"/>
                    </a:ext>
                  </a:extLst>
                </a:gridCol>
              </a:tblGrid>
              <a:tr h="386904">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Reference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Relevance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 </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Reliability</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9868406"/>
                  </a:ext>
                </a:extLst>
              </a:tr>
              <a:tr h="146616">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59143223"/>
                  </a:ext>
                </a:extLst>
              </a:tr>
              <a:tr h="146616">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8965494"/>
                  </a:ext>
                </a:extLst>
              </a:tr>
              <a:tr h="146616">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3846944"/>
                  </a:ext>
                </a:extLst>
              </a:tr>
              <a:tr h="146616">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3615857"/>
                  </a:ext>
                </a:extLst>
              </a:tr>
              <a:tr h="146616">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7984226"/>
                  </a:ext>
                </a:extLst>
              </a:tr>
              <a:tr h="146616">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7854807"/>
                  </a:ext>
                </a:extLst>
              </a:tr>
            </a:tbl>
          </a:graphicData>
        </a:graphic>
      </p:graphicFrame>
    </p:spTree>
    <p:extLst>
      <p:ext uri="{BB962C8B-B14F-4D97-AF65-F5344CB8AC3E}">
        <p14:creationId xmlns:p14="http://schemas.microsoft.com/office/powerpoint/2010/main" val="1281408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Plenary</a:t>
            </a:r>
            <a:endParaRPr lang="en-GB" dirty="0"/>
          </a:p>
        </p:txBody>
      </p:sp>
      <p:sp>
        <p:nvSpPr>
          <p:cNvPr id="5" name="Text Placeholder 4"/>
          <p:cNvSpPr>
            <a:spLocks noGrp="1"/>
          </p:cNvSpPr>
          <p:nvPr>
            <p:ph type="body" sz="quarter" idx="12"/>
          </p:nvPr>
        </p:nvSpPr>
        <p:spPr>
          <a:xfrm>
            <a:off x="276745" y="986400"/>
            <a:ext cx="8605790" cy="3601574"/>
          </a:xfrm>
        </p:spPr>
        <p:txBody>
          <a:bodyPr/>
          <a:lstStyle/>
          <a:p>
            <a:pPr marL="285750" indent="-285750">
              <a:lnSpc>
                <a:spcPct val="107000"/>
              </a:lnSpc>
              <a:spcAft>
                <a:spcPts val="800"/>
              </a:spcAft>
              <a:buFont typeface="Arial" panose="020B0604020202020204" pitchFamily="34" charset="0"/>
              <a:buChar char="•"/>
            </a:pPr>
            <a:r>
              <a:rPr lang="en-GB" sz="2400" dirty="0">
                <a:ea typeface="Calibri" panose="020F0502020204030204" pitchFamily="34" charset="0"/>
                <a:cs typeface="Times New Roman" panose="02020603050405020304" pitchFamily="18" charset="0"/>
              </a:rPr>
              <a:t>Now compare the sources you selected with those that others in the class found. </a:t>
            </a:r>
          </a:p>
          <a:p>
            <a:pPr marL="285750" indent="-285750">
              <a:lnSpc>
                <a:spcPct val="107000"/>
              </a:lnSpc>
              <a:spcAft>
                <a:spcPts val="800"/>
              </a:spcAft>
              <a:buFont typeface="Arial" panose="020B0604020202020204" pitchFamily="34" charset="0"/>
              <a:buChar char="•"/>
            </a:pPr>
            <a:r>
              <a:rPr lang="en-GB" sz="2400" dirty="0">
                <a:ea typeface="Calibri" panose="020F0502020204030204" pitchFamily="34" charset="0"/>
                <a:cs typeface="Times New Roman" panose="02020603050405020304" pitchFamily="18" charset="0"/>
              </a:rPr>
              <a:t>Have a group discussion about what you found. Did you find the same sources? Do you agree on the relevance and reliability of the sources?</a:t>
            </a:r>
          </a:p>
          <a:p>
            <a:pPr marL="285750" indent="-285750">
              <a:lnSpc>
                <a:spcPct val="107000"/>
              </a:lnSpc>
              <a:spcAft>
                <a:spcPts val="800"/>
              </a:spcAft>
              <a:buFont typeface="Arial" panose="020B0604020202020204" pitchFamily="34" charset="0"/>
              <a:buChar char="•"/>
            </a:pPr>
            <a:r>
              <a:rPr lang="en-GB" sz="2400" dirty="0">
                <a:ea typeface="Calibri" panose="020F0502020204030204" pitchFamily="34" charset="0"/>
                <a:cs typeface="Times New Roman" panose="02020603050405020304" pitchFamily="18" charset="0"/>
              </a:rPr>
              <a:t>Share your findings with the class.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all" spc="0" normalizeH="0" baseline="0" noProof="0" dirty="0">
                <a:ln>
                  <a:noFill/>
                </a:ln>
                <a:solidFill>
                  <a:srgbClr val="000000"/>
                </a:solidFill>
                <a:effectLst/>
                <a:uLnTx/>
                <a:uFillTx/>
                <a:latin typeface="Arial"/>
                <a:ea typeface="+mn-ea"/>
                <a:cs typeface="+mn-cs"/>
              </a:rPr>
              <a:t>Education AND Training Foundation</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478196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r>
              <a:rPr lang="en-GB" sz="1050" dirty="0"/>
              <a:t>Derby College Group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8" name="Picture 7">
            <a:extLst>
              <a:ext uri="{FF2B5EF4-FFF2-40B4-BE49-F238E27FC236}">
                <a16:creationId xmlns:a16="http://schemas.microsoft.com/office/drawing/2014/main" id="{AC849561-A498-F4AE-B7D6-881A0511E664}"/>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607843" y="1692688"/>
            <a:ext cx="710895" cy="826130"/>
          </a:xfrm>
          <a:prstGeom prst="rect">
            <a:avLst/>
          </a:prstGeom>
        </p:spPr>
      </p:pic>
    </p:spTree>
    <p:extLst>
      <p:ext uri="{BB962C8B-B14F-4D97-AF65-F5344CB8AC3E}">
        <p14:creationId xmlns:p14="http://schemas.microsoft.com/office/powerpoint/2010/main" val="3269314659"/>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Props1.xml><?xml version="1.0" encoding="utf-8"?>
<ds:datastoreItem xmlns:ds="http://schemas.openxmlformats.org/officeDocument/2006/customXml" ds:itemID="{67F7759D-5EEB-4F82-8BC3-E439FC0BF5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9cf144-4eb2-4910-9a88-c8d0ce72bbfd"/>
    <ds:schemaRef ds:uri="a75230e0-234e-44fc-a46b-fcfdfca8ad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729C5E-FC3E-4187-92B8-5FE37E61E9DA}">
  <ds:schemaRefs>
    <ds:schemaRef ds:uri="http://schemas.microsoft.com/sharepoint/v3/contenttype/forms"/>
  </ds:schemaRefs>
</ds:datastoreItem>
</file>

<file path=customXml/itemProps3.xml><?xml version="1.0" encoding="utf-8"?>
<ds:datastoreItem xmlns:ds="http://schemas.openxmlformats.org/officeDocument/2006/customXml" ds:itemID="{4A76E745-D9E8-4D93-8B7F-BCE1E4A491AA}">
  <ds:schemaRefs>
    <ds:schemaRef ds:uri="http://schemas.microsoft.com/office/infopath/2007/PartnerControls"/>
    <ds:schemaRef ds:uri="http://purl.org/dc/terms/"/>
    <ds:schemaRef ds:uri="http://schemas.microsoft.com/office/2006/metadata/properties"/>
    <ds:schemaRef ds:uri="http://schemas.microsoft.com/office/2006/documentManagement/types"/>
    <ds:schemaRef ds:uri="2cad9ee3-266f-4df1-a0a4-a7ab5fc9d767"/>
    <ds:schemaRef ds:uri="http://purl.org/dc/elements/1.1/"/>
    <ds:schemaRef ds:uri="http://schemas.openxmlformats.org/package/2006/metadata/core-properties"/>
    <ds:schemaRef ds:uri="aa65e753-7ef3-4185-8a9d-79e4f03af247"/>
    <ds:schemaRef ds:uri="http://www.w3.org/XML/1998/namespace"/>
    <ds:schemaRef ds:uri="http://purl.org/dc/dcmitype/"/>
    <ds:schemaRef ds:uri="2ff69431-d625-42b0-a6d5-57182fa431d3"/>
    <ds:schemaRef ds:uri="07530afe-d844-488b-9a54-9e56863626c8"/>
    <ds:schemaRef ds:uri="1e93ca30-efe2-4bb4-90cd-d2db97fb21cd"/>
    <ds:schemaRef ds:uri="5b445847-c24f-4193-86d7-f1d3b43b6266"/>
    <ds:schemaRef ds:uri="414d2ded-29cc-4abd-a1df-c646721ce55b"/>
    <ds:schemaRef ds:uri="2847a094-2edf-4950-a853-13ec668231ed"/>
    <ds:schemaRef ds:uri="b99cf144-4eb2-4910-9a88-c8d0ce72bbfd"/>
    <ds:schemaRef ds:uri="a75230e0-234e-44fc-a46b-fcfdfca8ad4b"/>
  </ds:schemaRefs>
</ds:datastoreItem>
</file>

<file path=docProps/app.xml><?xml version="1.0" encoding="utf-8"?>
<Properties xmlns="http://schemas.openxmlformats.org/officeDocument/2006/extended-properties" xmlns:vt="http://schemas.openxmlformats.org/officeDocument/2006/docPropsVTypes">
  <TotalTime>0</TotalTime>
  <Words>434</Words>
  <Application>Microsoft Office PowerPoint</Application>
  <PresentationFormat>On-screen Show (16:9)</PresentationFormat>
  <Paragraphs>101</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ETF Master</vt:lpstr>
      <vt:lpstr>Employer Set Project Task 1 – Research a strategy</vt:lpstr>
      <vt:lpstr>03</vt:lpstr>
      <vt:lpstr>Starter – Recap last lesson</vt:lpstr>
      <vt:lpstr>Main activity</vt:lpstr>
      <vt:lpstr>Main activity – 1</vt:lpstr>
      <vt:lpstr>Main activity – 2</vt:lpstr>
      <vt:lpstr>Main activity – 3</vt:lpstr>
      <vt:lpstr>Plenary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Holly Jones</cp:lastModifiedBy>
  <cp:revision>69</cp:revision>
  <dcterms:created xsi:type="dcterms:W3CDTF">2020-10-20T08:50:32Z</dcterms:created>
  <dcterms:modified xsi:type="dcterms:W3CDTF">2023-08-04T12:56:26Z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SIP_Label_a8660e0d-c47b-41e7-a62b-fb6eff85b393_Enabled">
    <vt:lpwstr>true</vt:lpwstr>
  </property>
  <property fmtid="{D5CDD505-2E9C-101B-9397-08002B2CF9AE}" pid="4" name="MSIP_Label_a8660e0d-c47b-41e7-a62b-fb6eff85b393_SetDate">
    <vt:lpwstr>2022-10-31T07:33:15Z</vt:lpwstr>
  </property>
  <property fmtid="{D5CDD505-2E9C-101B-9397-08002B2CF9AE}" pid="5" name="MSIP_Label_a8660e0d-c47b-41e7-a62b-fb6eff85b393_Method">
    <vt:lpwstr>Standard</vt:lpwstr>
  </property>
  <property fmtid="{D5CDD505-2E9C-101B-9397-08002B2CF9AE}" pid="6" name="MSIP_Label_a8660e0d-c47b-41e7-a62b-fb6eff85b393_Name">
    <vt:lpwstr>defa4170-0d19-0005-0004-bc88714345d2</vt:lpwstr>
  </property>
  <property fmtid="{D5CDD505-2E9C-101B-9397-08002B2CF9AE}" pid="7" name="MSIP_Label_a8660e0d-c47b-41e7-a62b-fb6eff85b393_SiteId">
    <vt:lpwstr>7584d747-9421-477d-8345-bedc5d73bc46</vt:lpwstr>
  </property>
  <property fmtid="{D5CDD505-2E9C-101B-9397-08002B2CF9AE}" pid="8" name="MSIP_Label_a8660e0d-c47b-41e7-a62b-fb6eff85b393_ActionId">
    <vt:lpwstr>f64336b4-216a-4c00-b678-766048ad1194</vt:lpwstr>
  </property>
  <property fmtid="{D5CDD505-2E9C-101B-9397-08002B2CF9AE}" pid="9" name="MSIP_Label_a8660e0d-c47b-41e7-a62b-fb6eff85b393_ContentBits">
    <vt:lpwstr>0</vt:lpwstr>
  </property>
  <property fmtid="{D5CDD505-2E9C-101B-9397-08002B2CF9AE}" pid="10" name="MediaServiceImageTags">
    <vt:lpwstr/>
  </property>
</Properties>
</file>