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5"/>
  </p:notesMasterIdLst>
  <p:handoutMasterIdLst>
    <p:handoutMasterId r:id="rId46"/>
  </p:handoutMasterIdLst>
  <p:sldIdLst>
    <p:sldId id="516" r:id="rId5"/>
    <p:sldId id="454" r:id="rId6"/>
    <p:sldId id="455" r:id="rId7"/>
    <p:sldId id="456" r:id="rId8"/>
    <p:sldId id="459" r:id="rId9"/>
    <p:sldId id="460" r:id="rId10"/>
    <p:sldId id="461" r:id="rId11"/>
    <p:sldId id="457" r:id="rId12"/>
    <p:sldId id="465" r:id="rId13"/>
    <p:sldId id="462" r:id="rId14"/>
    <p:sldId id="463" r:id="rId15"/>
    <p:sldId id="464" r:id="rId16"/>
    <p:sldId id="458" r:id="rId17"/>
    <p:sldId id="467" r:id="rId18"/>
    <p:sldId id="468" r:id="rId19"/>
    <p:sldId id="469" r:id="rId20"/>
    <p:sldId id="470" r:id="rId21"/>
    <p:sldId id="519" r:id="rId22"/>
    <p:sldId id="472" r:id="rId23"/>
    <p:sldId id="473" r:id="rId24"/>
    <p:sldId id="474" r:id="rId25"/>
    <p:sldId id="477" r:id="rId26"/>
    <p:sldId id="485" r:id="rId27"/>
    <p:sldId id="484" r:id="rId28"/>
    <p:sldId id="480" r:id="rId29"/>
    <p:sldId id="481" r:id="rId30"/>
    <p:sldId id="482" r:id="rId31"/>
    <p:sldId id="518" r:id="rId32"/>
    <p:sldId id="479" r:id="rId33"/>
    <p:sldId id="483" r:id="rId34"/>
    <p:sldId id="475" r:id="rId35"/>
    <p:sldId id="476" r:id="rId36"/>
    <p:sldId id="478" r:id="rId37"/>
    <p:sldId id="488" r:id="rId38"/>
    <p:sldId id="489" r:id="rId39"/>
    <p:sldId id="520" r:id="rId40"/>
    <p:sldId id="580" r:id="rId41"/>
    <p:sldId id="486" r:id="rId42"/>
    <p:sldId id="487" r:id="rId43"/>
    <p:sldId id="262" r:id="rId4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3060">
          <p15:clr>
            <a:srgbClr val="A4A3A4"/>
          </p15:clr>
        </p15:guide>
        <p15:guide id="3" orient="horz" pos="169">
          <p15:clr>
            <a:srgbClr val="A4A3A4"/>
          </p15:clr>
        </p15:guide>
        <p15:guide id="4" orient="horz" pos="2890">
          <p15:clr>
            <a:srgbClr val="A4A3A4"/>
          </p15:clr>
        </p15:guide>
        <p15:guide id="5" orient="horz">
          <p15:clr>
            <a:srgbClr val="A4A3A4"/>
          </p15:clr>
        </p15:guide>
        <p15:guide id="6" orient="horz" pos="622">
          <p15:clr>
            <a:srgbClr val="A4A3A4"/>
          </p15:clr>
        </p15:guide>
        <p15:guide id="7" orient="horz" pos="1575">
          <p15:clr>
            <a:srgbClr val="A4A3A4"/>
          </p15:clr>
        </p15:guide>
        <p15:guide id="8" orient="horz" pos="868">
          <p15:clr>
            <a:srgbClr val="A4A3A4"/>
          </p15:clr>
        </p15:guide>
        <p15:guide id="9" pos="2835">
          <p15:clr>
            <a:srgbClr val="A4A3A4"/>
          </p15:clr>
        </p15:guide>
        <p15:guide id="10" pos="5583">
          <p15:clr>
            <a:srgbClr val="A4A3A4"/>
          </p15:clr>
        </p15:guide>
        <p15:guide id="11" pos="158">
          <p15:clr>
            <a:srgbClr val="A4A3A4"/>
          </p15:clr>
        </p15:guide>
        <p15:guide id="12" pos="5012">
          <p15:clr>
            <a:srgbClr val="A4A3A4"/>
          </p15:clr>
        </p15:guide>
        <p15:guide id="13" pos="1651">
          <p15:clr>
            <a:srgbClr val="A4A3A4"/>
          </p15:clr>
        </p15:guide>
        <p15:guide id="14" pos="2744">
          <p15:clr>
            <a:srgbClr val="A4A3A4"/>
          </p15:clr>
        </p15:guide>
        <p15:guide id="15" pos="5465">
          <p15:clr>
            <a:srgbClr val="A4A3A4"/>
          </p15:clr>
        </p15:guide>
        <p15:guide id="16" pos="956">
          <p15:clr>
            <a:srgbClr val="A4A3A4"/>
          </p15:clr>
        </p15:guide>
        <p15:guide id="17" pos="2562">
          <p15:clr>
            <a:srgbClr val="A4A3A4"/>
          </p15:clr>
        </p15:guide>
        <p15:guide id="18" pos="32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DC50120-CEF7-429F-91B5-69F44A063FD4}" name="Ca.Hewitt" initials="CH" userId="S::ca.hewitt@longdean.herts.sch.uk::a6fed674-4faf-4827-ba90-9c3689d97de5" providerId="AD"/>
  <p188:author id="{E68DBF29-173B-1EE4-E980-EBF86C79181A}" name="Editor" initials="ED" userId="Editor" providerId="None"/>
  <p188:author id="{D3136E5E-C2F7-2242-1F09-64F4223FABB7}" name="Kathy Smith" initials="KS" userId="S::kathy.smith_sgscol.ac.uk#ext#@aoctenant.onmicrosoft.com::138ec0c3-5c05-4c1b-9078-e9383766602d" providerId="AD"/>
  <p188:author id="{29D15792-B43A-529C-3385-D53E862EDB94}" name="Guest User" initials="GU" userId="S::urn:spo:anon#7b9bb4c449e1e4fc95932ecbcacc378370e0aab93edd17d3c2fd7970a903600c::" providerId="AD"/>
  <p188:author id="{1881849B-C566-C0CF-748B-BB158229F191}" name="Paul Stych" initials="PS" userId="4498c3c78672305e" providerId="Windows Live"/>
  <p188:author id="{6BEE51D8-7DFA-0C73-07A6-B6FDEC75D2C7}" name="Sharon Moore" initials="SM" userId="11e493e1b6637736" providerId="Windows Live"/>
  <p188:author id="{CD513FE5-B6CC-6AD8-5671-8D4ADC2CCD82}" name="Kathy Smith" initials="KS" userId="S::Kathy.Smith@sgscol.ac.uk::927e9b06-b679-4720-bb0c-fc6800ce1212" providerId="AD"/>
  <p188:author id="{C5BFB8EA-7DEC-AC05-9A26-617AB0D4253C}" name="Kathy Smith" initials="KS" userId="S::kathy.smith@sgscol.ac.uk::927e9b06-b679-4720-bb0c-fc6800ce1212" providerId="AD"/>
  <p188:author id="{8B974DFA-7E2D-4688-6FE1-33B210CC59CD}" name="Oonagh Cameron-Clist" initials="OC" userId="S::Oonagh.Cameron-Clist@wiltshire.ac.uk::66d2aeec-fd4c-44f3-a96e-885981b9599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1C41"/>
    <a:srgbClr val="0071F8"/>
    <a:srgbClr val="00A068"/>
    <a:srgbClr val="BE0064"/>
    <a:srgbClr val="FEB9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FD0113-E133-44A2-A32B-69213A199C1C}" v="16" dt="2024-07-24T14:14:59.0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09" autoAdjust="0"/>
    <p:restoredTop sz="93447" autoAdjust="0"/>
  </p:normalViewPr>
  <p:slideViewPr>
    <p:cSldViewPr snapToGrid="0">
      <p:cViewPr varScale="1">
        <p:scale>
          <a:sx n="78" d="100"/>
          <a:sy n="78" d="100"/>
        </p:scale>
        <p:origin x="684" y="64"/>
      </p:cViewPr>
      <p:guideLst>
        <p:guide orient="horz" pos="1620"/>
        <p:guide orient="horz" pos="3060"/>
        <p:guide orient="horz" pos="169"/>
        <p:guide orient="horz" pos="2890"/>
        <p:guide orient="horz"/>
        <p:guide orient="horz" pos="622"/>
        <p:guide orient="horz" pos="1575"/>
        <p:guide orient="horz" pos="868"/>
        <p:guide pos="2835"/>
        <p:guide pos="5583"/>
        <p:guide pos="158"/>
        <p:guide pos="5012"/>
        <p:guide pos="1651"/>
        <p:guide pos="2744"/>
        <p:guide pos="5465"/>
        <p:guide pos="956"/>
        <p:guide pos="2562"/>
        <p:guide pos="3257"/>
      </p:guideLst>
    </p:cSldViewPr>
  </p:slideViewPr>
  <p:outlineViewPr>
    <p:cViewPr>
      <p:scale>
        <a:sx n="33" d="100"/>
        <a:sy n="33" d="100"/>
      </p:scale>
      <p:origin x="0" y="-8997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0A04E1-317F-4950-9EC7-ABA513F6114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5022DE-2092-416D-A00F-F05EA1F0BA67}">
      <dgm:prSet custT="1"/>
      <dgm:spPr/>
      <dgm:t>
        <a:bodyPr/>
        <a:lstStyle/>
        <a:p>
          <a:r>
            <a:rPr lang="en-GB" sz="2400" dirty="0"/>
            <a:t>We have already looked at four of these steps</a:t>
          </a:r>
          <a:endParaRPr lang="en-US" sz="2400" dirty="0"/>
        </a:p>
      </dgm:t>
    </dgm:pt>
    <dgm:pt modelId="{369A81AC-1684-4FDC-ACD0-AEB1C4E841B4}" type="parTrans" cxnId="{ABD7ACEB-E1DE-417C-B39A-645D11260CA8}">
      <dgm:prSet/>
      <dgm:spPr/>
      <dgm:t>
        <a:bodyPr/>
        <a:lstStyle/>
        <a:p>
          <a:endParaRPr lang="en-US"/>
        </a:p>
      </dgm:t>
    </dgm:pt>
    <dgm:pt modelId="{EAE0469B-FF27-4C67-8389-9AA5DAC24719}" type="sibTrans" cxnId="{ABD7ACEB-E1DE-417C-B39A-645D11260CA8}">
      <dgm:prSet/>
      <dgm:spPr/>
      <dgm:t>
        <a:bodyPr/>
        <a:lstStyle/>
        <a:p>
          <a:endParaRPr lang="en-US"/>
        </a:p>
      </dgm:t>
    </dgm:pt>
    <dgm:pt modelId="{4E483332-0A69-421D-866A-04C4DE652D1B}">
      <dgm:prSet custT="1"/>
      <dgm:spPr/>
      <dgm:t>
        <a:bodyPr/>
        <a:lstStyle/>
        <a:p>
          <a:r>
            <a:rPr lang="en-GB" sz="2400" dirty="0"/>
            <a:t>What were they?</a:t>
          </a:r>
          <a:endParaRPr lang="en-US" sz="2400" dirty="0"/>
        </a:p>
      </dgm:t>
    </dgm:pt>
    <dgm:pt modelId="{FF905E7F-B2A4-443A-A19A-120F1E6F3CF2}" type="parTrans" cxnId="{B7A24539-3214-4A95-87B4-43EA876F6EE8}">
      <dgm:prSet/>
      <dgm:spPr/>
      <dgm:t>
        <a:bodyPr/>
        <a:lstStyle/>
        <a:p>
          <a:endParaRPr lang="en-US"/>
        </a:p>
      </dgm:t>
    </dgm:pt>
    <dgm:pt modelId="{F5402818-8DFB-4831-8733-BEB563B27183}" type="sibTrans" cxnId="{B7A24539-3214-4A95-87B4-43EA876F6EE8}">
      <dgm:prSet/>
      <dgm:spPr/>
      <dgm:t>
        <a:bodyPr/>
        <a:lstStyle/>
        <a:p>
          <a:endParaRPr lang="en-US"/>
        </a:p>
      </dgm:t>
    </dgm:pt>
    <dgm:pt modelId="{65F0761A-B5F1-4E35-AC9A-1C72A31A539D}">
      <dgm:prSet custT="1"/>
      <dgm:spPr/>
      <dgm:t>
        <a:bodyPr/>
        <a:lstStyle/>
        <a:p>
          <a:r>
            <a:rPr lang="en-GB" sz="2400" dirty="0"/>
            <a:t>What comes next?</a:t>
          </a:r>
          <a:endParaRPr lang="en-US" sz="2400" dirty="0"/>
        </a:p>
      </dgm:t>
    </dgm:pt>
    <dgm:pt modelId="{EAB6979A-CA16-4CDB-8710-A05B37BE0779}" type="parTrans" cxnId="{31030B5B-93C9-4D3F-BBED-612C515F381F}">
      <dgm:prSet/>
      <dgm:spPr/>
      <dgm:t>
        <a:bodyPr/>
        <a:lstStyle/>
        <a:p>
          <a:endParaRPr lang="en-US"/>
        </a:p>
      </dgm:t>
    </dgm:pt>
    <dgm:pt modelId="{67AA0E08-5EF0-4C4A-94D2-12142CFE6ADC}" type="sibTrans" cxnId="{31030B5B-93C9-4D3F-BBED-612C515F381F}">
      <dgm:prSet/>
      <dgm:spPr/>
      <dgm:t>
        <a:bodyPr/>
        <a:lstStyle/>
        <a:p>
          <a:endParaRPr lang="en-US"/>
        </a:p>
      </dgm:t>
    </dgm:pt>
    <dgm:pt modelId="{55A87BF7-6756-42DB-9B8F-C054F1FFD58E}" type="pres">
      <dgm:prSet presAssocID="{530A04E1-317F-4950-9EC7-ABA513F6114A}" presName="root" presStyleCnt="0">
        <dgm:presLayoutVars>
          <dgm:dir/>
          <dgm:resizeHandles val="exact"/>
        </dgm:presLayoutVars>
      </dgm:prSet>
      <dgm:spPr/>
    </dgm:pt>
    <dgm:pt modelId="{4D92ED32-7EB3-4A07-9461-05878C27B213}" type="pres">
      <dgm:prSet presAssocID="{E95022DE-2092-416D-A00F-F05EA1F0BA67}" presName="compNode" presStyleCnt="0"/>
      <dgm:spPr/>
    </dgm:pt>
    <dgm:pt modelId="{AAF73A31-3762-4DAA-9C62-F5F7DEB2AFD7}" type="pres">
      <dgm:prSet presAssocID="{E95022DE-2092-416D-A00F-F05EA1F0BA67}" presName="bgRect" presStyleLbl="bgShp" presStyleIdx="0" presStyleCnt="3"/>
      <dgm:spPr/>
    </dgm:pt>
    <dgm:pt modelId="{20470840-6734-48E7-B5D5-F870EBEE9927}" type="pres">
      <dgm:prSet presAssocID="{E95022DE-2092-416D-A00F-F05EA1F0BA6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679D1CA6-B272-451D-8810-6329E233BB81}" type="pres">
      <dgm:prSet presAssocID="{E95022DE-2092-416D-A00F-F05EA1F0BA67}" presName="spaceRect" presStyleCnt="0"/>
      <dgm:spPr/>
    </dgm:pt>
    <dgm:pt modelId="{204064A6-99C4-478E-9524-FE581127B868}" type="pres">
      <dgm:prSet presAssocID="{E95022DE-2092-416D-A00F-F05EA1F0BA67}" presName="parTx" presStyleLbl="revTx" presStyleIdx="0" presStyleCnt="3">
        <dgm:presLayoutVars>
          <dgm:chMax val="0"/>
          <dgm:chPref val="0"/>
        </dgm:presLayoutVars>
      </dgm:prSet>
      <dgm:spPr/>
    </dgm:pt>
    <dgm:pt modelId="{B17BDB47-88ED-432C-95B7-71B17BDF0827}" type="pres">
      <dgm:prSet presAssocID="{EAE0469B-FF27-4C67-8389-9AA5DAC24719}" presName="sibTrans" presStyleCnt="0"/>
      <dgm:spPr/>
    </dgm:pt>
    <dgm:pt modelId="{429F7407-1763-420D-A193-043B3D4425B6}" type="pres">
      <dgm:prSet presAssocID="{4E483332-0A69-421D-866A-04C4DE652D1B}" presName="compNode" presStyleCnt="0"/>
      <dgm:spPr/>
    </dgm:pt>
    <dgm:pt modelId="{70C15359-ED71-47B3-AD29-9F769F3B072B}" type="pres">
      <dgm:prSet presAssocID="{4E483332-0A69-421D-866A-04C4DE652D1B}" presName="bgRect" presStyleLbl="bgShp" presStyleIdx="1" presStyleCnt="3"/>
      <dgm:spPr/>
    </dgm:pt>
    <dgm:pt modelId="{FA417361-C92C-47C5-84D6-4D08CB0818BC}" type="pres">
      <dgm:prSet presAssocID="{4E483332-0A69-421D-866A-04C4DE652D1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53FCA4A2-FB61-4587-97CF-B8B0180ADCAD}" type="pres">
      <dgm:prSet presAssocID="{4E483332-0A69-421D-866A-04C4DE652D1B}" presName="spaceRect" presStyleCnt="0"/>
      <dgm:spPr/>
    </dgm:pt>
    <dgm:pt modelId="{869E9DD9-840D-4053-BB6C-C9C0BDD57D62}" type="pres">
      <dgm:prSet presAssocID="{4E483332-0A69-421D-866A-04C4DE652D1B}" presName="parTx" presStyleLbl="revTx" presStyleIdx="1" presStyleCnt="3">
        <dgm:presLayoutVars>
          <dgm:chMax val="0"/>
          <dgm:chPref val="0"/>
        </dgm:presLayoutVars>
      </dgm:prSet>
      <dgm:spPr/>
    </dgm:pt>
    <dgm:pt modelId="{F9C3AD44-6FB8-4C1B-85E3-043CD16A79EA}" type="pres">
      <dgm:prSet presAssocID="{F5402818-8DFB-4831-8733-BEB563B27183}" presName="sibTrans" presStyleCnt="0"/>
      <dgm:spPr/>
    </dgm:pt>
    <dgm:pt modelId="{41C47851-97FE-4585-BFA7-ABC81FAF8122}" type="pres">
      <dgm:prSet presAssocID="{65F0761A-B5F1-4E35-AC9A-1C72A31A539D}" presName="compNode" presStyleCnt="0"/>
      <dgm:spPr/>
    </dgm:pt>
    <dgm:pt modelId="{8D1ED070-3973-42E6-B86C-1205BBBEE8A3}" type="pres">
      <dgm:prSet presAssocID="{65F0761A-B5F1-4E35-AC9A-1C72A31A539D}" presName="bgRect" presStyleLbl="bgShp" presStyleIdx="2" presStyleCnt="3"/>
      <dgm:spPr/>
    </dgm:pt>
    <dgm:pt modelId="{475132C7-81CD-48B7-94DC-4142B7130164}" type="pres">
      <dgm:prSet presAssocID="{65F0761A-B5F1-4E35-AC9A-1C72A31A539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FA98330E-E740-4228-8E8B-68FBE54B75D0}" type="pres">
      <dgm:prSet presAssocID="{65F0761A-B5F1-4E35-AC9A-1C72A31A539D}" presName="spaceRect" presStyleCnt="0"/>
      <dgm:spPr/>
    </dgm:pt>
    <dgm:pt modelId="{EDC9A203-929F-4CAF-A58A-72AA2633172F}" type="pres">
      <dgm:prSet presAssocID="{65F0761A-B5F1-4E35-AC9A-1C72A31A539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7A24539-3214-4A95-87B4-43EA876F6EE8}" srcId="{530A04E1-317F-4950-9EC7-ABA513F6114A}" destId="{4E483332-0A69-421D-866A-04C4DE652D1B}" srcOrd="1" destOrd="0" parTransId="{FF905E7F-B2A4-443A-A19A-120F1E6F3CF2}" sibTransId="{F5402818-8DFB-4831-8733-BEB563B27183}"/>
    <dgm:cxn modelId="{31030B5B-93C9-4D3F-BBED-612C515F381F}" srcId="{530A04E1-317F-4950-9EC7-ABA513F6114A}" destId="{65F0761A-B5F1-4E35-AC9A-1C72A31A539D}" srcOrd="2" destOrd="0" parTransId="{EAB6979A-CA16-4CDB-8710-A05B37BE0779}" sibTransId="{67AA0E08-5EF0-4C4A-94D2-12142CFE6ADC}"/>
    <dgm:cxn modelId="{9C62BB5C-2D89-4074-AB79-E0D4E3A32AEC}" type="presOf" srcId="{530A04E1-317F-4950-9EC7-ABA513F6114A}" destId="{55A87BF7-6756-42DB-9B8F-C054F1FFD58E}" srcOrd="0" destOrd="0" presId="urn:microsoft.com/office/officeart/2018/2/layout/IconVerticalSolidList"/>
    <dgm:cxn modelId="{ED814690-38E8-40C5-BD20-12DEA44C696C}" type="presOf" srcId="{E95022DE-2092-416D-A00F-F05EA1F0BA67}" destId="{204064A6-99C4-478E-9524-FE581127B868}" srcOrd="0" destOrd="0" presId="urn:microsoft.com/office/officeart/2018/2/layout/IconVerticalSolidList"/>
    <dgm:cxn modelId="{E211799B-A219-42A9-8B57-7ECE8A4C13A1}" type="presOf" srcId="{65F0761A-B5F1-4E35-AC9A-1C72A31A539D}" destId="{EDC9A203-929F-4CAF-A58A-72AA2633172F}" srcOrd="0" destOrd="0" presId="urn:microsoft.com/office/officeart/2018/2/layout/IconVerticalSolidList"/>
    <dgm:cxn modelId="{A666F1C1-E5D4-438C-AD3E-79F7DD46FEE7}" type="presOf" srcId="{4E483332-0A69-421D-866A-04C4DE652D1B}" destId="{869E9DD9-840D-4053-BB6C-C9C0BDD57D62}" srcOrd="0" destOrd="0" presId="urn:microsoft.com/office/officeart/2018/2/layout/IconVerticalSolidList"/>
    <dgm:cxn modelId="{ABD7ACEB-E1DE-417C-B39A-645D11260CA8}" srcId="{530A04E1-317F-4950-9EC7-ABA513F6114A}" destId="{E95022DE-2092-416D-A00F-F05EA1F0BA67}" srcOrd="0" destOrd="0" parTransId="{369A81AC-1684-4FDC-ACD0-AEB1C4E841B4}" sibTransId="{EAE0469B-FF27-4C67-8389-9AA5DAC24719}"/>
    <dgm:cxn modelId="{704713DD-A0EF-42BF-BA85-4D670F481ED7}" type="presParOf" srcId="{55A87BF7-6756-42DB-9B8F-C054F1FFD58E}" destId="{4D92ED32-7EB3-4A07-9461-05878C27B213}" srcOrd="0" destOrd="0" presId="urn:microsoft.com/office/officeart/2018/2/layout/IconVerticalSolidList"/>
    <dgm:cxn modelId="{69F30260-E033-4591-B32E-694A7C539AF4}" type="presParOf" srcId="{4D92ED32-7EB3-4A07-9461-05878C27B213}" destId="{AAF73A31-3762-4DAA-9C62-F5F7DEB2AFD7}" srcOrd="0" destOrd="0" presId="urn:microsoft.com/office/officeart/2018/2/layout/IconVerticalSolidList"/>
    <dgm:cxn modelId="{89300F81-AD37-4DA0-BA10-1EAE8E007DD5}" type="presParOf" srcId="{4D92ED32-7EB3-4A07-9461-05878C27B213}" destId="{20470840-6734-48E7-B5D5-F870EBEE9927}" srcOrd="1" destOrd="0" presId="urn:microsoft.com/office/officeart/2018/2/layout/IconVerticalSolidList"/>
    <dgm:cxn modelId="{412FCC35-D82E-4835-B9B0-DBE558C54DC9}" type="presParOf" srcId="{4D92ED32-7EB3-4A07-9461-05878C27B213}" destId="{679D1CA6-B272-451D-8810-6329E233BB81}" srcOrd="2" destOrd="0" presId="urn:microsoft.com/office/officeart/2018/2/layout/IconVerticalSolidList"/>
    <dgm:cxn modelId="{A42B12B4-5D62-4B18-BE3D-C5A85DFBDD74}" type="presParOf" srcId="{4D92ED32-7EB3-4A07-9461-05878C27B213}" destId="{204064A6-99C4-478E-9524-FE581127B868}" srcOrd="3" destOrd="0" presId="urn:microsoft.com/office/officeart/2018/2/layout/IconVerticalSolidList"/>
    <dgm:cxn modelId="{EDECC1BA-552E-4867-A830-0DD9AFC3E082}" type="presParOf" srcId="{55A87BF7-6756-42DB-9B8F-C054F1FFD58E}" destId="{B17BDB47-88ED-432C-95B7-71B17BDF0827}" srcOrd="1" destOrd="0" presId="urn:microsoft.com/office/officeart/2018/2/layout/IconVerticalSolidList"/>
    <dgm:cxn modelId="{E8FC4E6A-2094-4F43-AADC-79B247E66335}" type="presParOf" srcId="{55A87BF7-6756-42DB-9B8F-C054F1FFD58E}" destId="{429F7407-1763-420D-A193-043B3D4425B6}" srcOrd="2" destOrd="0" presId="urn:microsoft.com/office/officeart/2018/2/layout/IconVerticalSolidList"/>
    <dgm:cxn modelId="{906F9E07-520F-4BD5-ABBC-FF46011BD2DC}" type="presParOf" srcId="{429F7407-1763-420D-A193-043B3D4425B6}" destId="{70C15359-ED71-47B3-AD29-9F769F3B072B}" srcOrd="0" destOrd="0" presId="urn:microsoft.com/office/officeart/2018/2/layout/IconVerticalSolidList"/>
    <dgm:cxn modelId="{CB1BCEB8-B1BE-4871-AF92-B7FFCA8924D8}" type="presParOf" srcId="{429F7407-1763-420D-A193-043B3D4425B6}" destId="{FA417361-C92C-47C5-84D6-4D08CB0818BC}" srcOrd="1" destOrd="0" presId="urn:microsoft.com/office/officeart/2018/2/layout/IconVerticalSolidList"/>
    <dgm:cxn modelId="{78D379E3-E595-4800-ABF0-1C79E93E7580}" type="presParOf" srcId="{429F7407-1763-420D-A193-043B3D4425B6}" destId="{53FCA4A2-FB61-4587-97CF-B8B0180ADCAD}" srcOrd="2" destOrd="0" presId="urn:microsoft.com/office/officeart/2018/2/layout/IconVerticalSolidList"/>
    <dgm:cxn modelId="{E52FE81F-392F-40F9-B103-CE6E4219BA1F}" type="presParOf" srcId="{429F7407-1763-420D-A193-043B3D4425B6}" destId="{869E9DD9-840D-4053-BB6C-C9C0BDD57D62}" srcOrd="3" destOrd="0" presId="urn:microsoft.com/office/officeart/2018/2/layout/IconVerticalSolidList"/>
    <dgm:cxn modelId="{6D8679C9-5982-4B38-B471-0832EA21A168}" type="presParOf" srcId="{55A87BF7-6756-42DB-9B8F-C054F1FFD58E}" destId="{F9C3AD44-6FB8-4C1B-85E3-043CD16A79EA}" srcOrd="3" destOrd="0" presId="urn:microsoft.com/office/officeart/2018/2/layout/IconVerticalSolidList"/>
    <dgm:cxn modelId="{1FC6395C-A353-4021-B24F-2FD3F08FD904}" type="presParOf" srcId="{55A87BF7-6756-42DB-9B8F-C054F1FFD58E}" destId="{41C47851-97FE-4585-BFA7-ABC81FAF8122}" srcOrd="4" destOrd="0" presId="urn:microsoft.com/office/officeart/2018/2/layout/IconVerticalSolidList"/>
    <dgm:cxn modelId="{1CA26289-B2F8-40B8-A152-BC59862B9988}" type="presParOf" srcId="{41C47851-97FE-4585-BFA7-ABC81FAF8122}" destId="{8D1ED070-3973-42E6-B86C-1205BBBEE8A3}" srcOrd="0" destOrd="0" presId="urn:microsoft.com/office/officeart/2018/2/layout/IconVerticalSolidList"/>
    <dgm:cxn modelId="{F512B74B-61D7-424F-B1E3-641235D82039}" type="presParOf" srcId="{41C47851-97FE-4585-BFA7-ABC81FAF8122}" destId="{475132C7-81CD-48B7-94DC-4142B7130164}" srcOrd="1" destOrd="0" presId="urn:microsoft.com/office/officeart/2018/2/layout/IconVerticalSolidList"/>
    <dgm:cxn modelId="{1F68A418-A63F-4840-B6AE-A452BEDDC3D7}" type="presParOf" srcId="{41C47851-97FE-4585-BFA7-ABC81FAF8122}" destId="{FA98330E-E740-4228-8E8B-68FBE54B75D0}" srcOrd="2" destOrd="0" presId="urn:microsoft.com/office/officeart/2018/2/layout/IconVerticalSolidList"/>
    <dgm:cxn modelId="{F1AB81F4-12F7-4298-8D4A-952ECD62CDFD}" type="presParOf" srcId="{41C47851-97FE-4585-BFA7-ABC81FAF8122}" destId="{EDC9A203-929F-4CAF-A58A-72AA2633172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199CA4-D0E5-4BFF-AC69-960864BD066A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996229-C2F9-4760-8283-1E05DC8B9F41}">
      <dgm:prSet custT="1"/>
      <dgm:spPr/>
      <dgm:t>
        <a:bodyPr/>
        <a:lstStyle/>
        <a:p>
          <a:r>
            <a:rPr lang="en-GB" sz="2400" dirty="0"/>
            <a:t>Share your planning with a peer</a:t>
          </a:r>
          <a:endParaRPr lang="en-US" sz="2400" dirty="0"/>
        </a:p>
      </dgm:t>
    </dgm:pt>
    <dgm:pt modelId="{51EC274B-0588-46B6-A972-62CDA0FAAC2E}" type="parTrans" cxnId="{CF479632-4F45-41EA-9D5D-631D07978950}">
      <dgm:prSet/>
      <dgm:spPr/>
      <dgm:t>
        <a:bodyPr/>
        <a:lstStyle/>
        <a:p>
          <a:endParaRPr lang="en-US"/>
        </a:p>
      </dgm:t>
    </dgm:pt>
    <dgm:pt modelId="{6E753DAF-A9D8-4D1A-91DF-C40C9F2766F0}" type="sibTrans" cxnId="{CF479632-4F45-41EA-9D5D-631D07978950}">
      <dgm:prSet/>
      <dgm:spPr/>
      <dgm:t>
        <a:bodyPr/>
        <a:lstStyle/>
        <a:p>
          <a:endParaRPr lang="en-US"/>
        </a:p>
      </dgm:t>
    </dgm:pt>
    <dgm:pt modelId="{06F14816-7CF3-4281-82A9-9B89D31CADA9}">
      <dgm:prSet custT="1"/>
      <dgm:spPr/>
      <dgm:t>
        <a:bodyPr/>
        <a:lstStyle/>
        <a:p>
          <a:r>
            <a:rPr lang="en-GB" sz="2400" dirty="0"/>
            <a:t>Review the activity, resources and environment that your peer has created</a:t>
          </a:r>
          <a:endParaRPr lang="en-US" sz="2400" dirty="0"/>
        </a:p>
      </dgm:t>
    </dgm:pt>
    <dgm:pt modelId="{97D2011D-7D86-4F9A-BD66-442BC4C05554}" type="parTrans" cxnId="{D846218F-0F34-42AE-A05E-CE18CB0E83F9}">
      <dgm:prSet/>
      <dgm:spPr/>
      <dgm:t>
        <a:bodyPr/>
        <a:lstStyle/>
        <a:p>
          <a:endParaRPr lang="en-US"/>
        </a:p>
      </dgm:t>
    </dgm:pt>
    <dgm:pt modelId="{F933CB74-3844-44E5-AFE5-C5685E038A11}" type="sibTrans" cxnId="{D846218F-0F34-42AE-A05E-CE18CB0E83F9}">
      <dgm:prSet/>
      <dgm:spPr/>
      <dgm:t>
        <a:bodyPr/>
        <a:lstStyle/>
        <a:p>
          <a:endParaRPr lang="en-US"/>
        </a:p>
      </dgm:t>
    </dgm:pt>
    <dgm:pt modelId="{0FFB744A-6C18-494B-85A7-81676D203277}">
      <dgm:prSet custT="1"/>
      <dgm:spPr/>
      <dgm:t>
        <a:bodyPr/>
        <a:lstStyle/>
        <a:p>
          <a:r>
            <a:rPr lang="en-GB" sz="2400" dirty="0"/>
            <a:t>Have they included all appropriate resources?</a:t>
          </a:r>
          <a:endParaRPr lang="en-US" sz="2400" dirty="0"/>
        </a:p>
      </dgm:t>
    </dgm:pt>
    <dgm:pt modelId="{36484853-5E8F-40E4-A7B1-F3B4F9F66CDF}" type="parTrans" cxnId="{ECC9EB29-53EC-4083-AE21-2DA69AFAD6D2}">
      <dgm:prSet/>
      <dgm:spPr/>
      <dgm:t>
        <a:bodyPr/>
        <a:lstStyle/>
        <a:p>
          <a:endParaRPr lang="en-US"/>
        </a:p>
      </dgm:t>
    </dgm:pt>
    <dgm:pt modelId="{A39A7DBC-944E-41BB-BE5D-C8A90DDCBEB7}" type="sibTrans" cxnId="{ECC9EB29-53EC-4083-AE21-2DA69AFAD6D2}">
      <dgm:prSet/>
      <dgm:spPr/>
      <dgm:t>
        <a:bodyPr/>
        <a:lstStyle/>
        <a:p>
          <a:endParaRPr lang="en-US"/>
        </a:p>
      </dgm:t>
    </dgm:pt>
    <dgm:pt modelId="{6D4A08B4-54FD-4DCD-8603-91EEE03BCD56}">
      <dgm:prSet custT="1"/>
      <dgm:spPr/>
      <dgm:t>
        <a:bodyPr/>
        <a:lstStyle/>
        <a:p>
          <a:r>
            <a:rPr lang="en-GB" sz="2400" dirty="0"/>
            <a:t>Have they identified hazards, risks and appropriate precautions?</a:t>
          </a:r>
          <a:endParaRPr lang="en-US" sz="2400" dirty="0"/>
        </a:p>
      </dgm:t>
    </dgm:pt>
    <dgm:pt modelId="{EB03621A-5D56-45EC-94D4-857CE1181708}" type="parTrans" cxnId="{EE214D1B-283F-44B0-9AD6-31AB50207F75}">
      <dgm:prSet/>
      <dgm:spPr/>
      <dgm:t>
        <a:bodyPr/>
        <a:lstStyle/>
        <a:p>
          <a:endParaRPr lang="en-US"/>
        </a:p>
      </dgm:t>
    </dgm:pt>
    <dgm:pt modelId="{6651C2DF-7B48-4CBC-A913-BADB60D6E21A}" type="sibTrans" cxnId="{EE214D1B-283F-44B0-9AD6-31AB50207F75}">
      <dgm:prSet/>
      <dgm:spPr/>
      <dgm:t>
        <a:bodyPr/>
        <a:lstStyle/>
        <a:p>
          <a:endParaRPr lang="en-US"/>
        </a:p>
      </dgm:t>
    </dgm:pt>
    <dgm:pt modelId="{1BC204DC-FD80-4EFE-BD38-97FD73658289}" type="pres">
      <dgm:prSet presAssocID="{4D199CA4-D0E5-4BFF-AC69-960864BD066A}" presName="root" presStyleCnt="0">
        <dgm:presLayoutVars>
          <dgm:dir/>
          <dgm:resizeHandles val="exact"/>
        </dgm:presLayoutVars>
      </dgm:prSet>
      <dgm:spPr/>
    </dgm:pt>
    <dgm:pt modelId="{6F772B63-06FC-4D86-94BB-E723D7CF1ACE}" type="pres">
      <dgm:prSet presAssocID="{4D199CA4-D0E5-4BFF-AC69-960864BD066A}" presName="container" presStyleCnt="0">
        <dgm:presLayoutVars>
          <dgm:dir/>
          <dgm:resizeHandles val="exact"/>
        </dgm:presLayoutVars>
      </dgm:prSet>
      <dgm:spPr/>
    </dgm:pt>
    <dgm:pt modelId="{7448D58F-E013-4868-8E46-CD1971B7583B}" type="pres">
      <dgm:prSet presAssocID="{3D996229-C2F9-4760-8283-1E05DC8B9F41}" presName="compNode" presStyleCnt="0"/>
      <dgm:spPr/>
    </dgm:pt>
    <dgm:pt modelId="{E7C27D44-1EFA-4108-B5E5-89F14546EB98}" type="pres">
      <dgm:prSet presAssocID="{3D996229-C2F9-4760-8283-1E05DC8B9F41}" presName="iconBgRect" presStyleLbl="bgShp" presStyleIdx="0" presStyleCnt="4"/>
      <dgm:spPr/>
    </dgm:pt>
    <dgm:pt modelId="{B8AA1679-EC63-4E31-8FB4-A2280B09055F}" type="pres">
      <dgm:prSet presAssocID="{3D996229-C2F9-4760-8283-1E05DC8B9F4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are with solid fill"/>
        </a:ext>
      </dgm:extLst>
    </dgm:pt>
    <dgm:pt modelId="{7F899CD0-5BE8-4617-979D-1B44652B42FF}" type="pres">
      <dgm:prSet presAssocID="{3D996229-C2F9-4760-8283-1E05DC8B9F41}" presName="spaceRect" presStyleCnt="0"/>
      <dgm:spPr/>
    </dgm:pt>
    <dgm:pt modelId="{C273BAFE-B841-4CFD-BB29-A35FB729CC92}" type="pres">
      <dgm:prSet presAssocID="{3D996229-C2F9-4760-8283-1E05DC8B9F41}" presName="textRect" presStyleLbl="revTx" presStyleIdx="0" presStyleCnt="4">
        <dgm:presLayoutVars>
          <dgm:chMax val="1"/>
          <dgm:chPref val="1"/>
        </dgm:presLayoutVars>
      </dgm:prSet>
      <dgm:spPr/>
    </dgm:pt>
    <dgm:pt modelId="{C9AD9148-943B-47E3-BEF5-B1A4C4DCF8C6}" type="pres">
      <dgm:prSet presAssocID="{6E753DAF-A9D8-4D1A-91DF-C40C9F2766F0}" presName="sibTrans" presStyleLbl="sibTrans2D1" presStyleIdx="0" presStyleCnt="0"/>
      <dgm:spPr/>
    </dgm:pt>
    <dgm:pt modelId="{D9DD6673-981D-46CF-A7E8-7B81AA3DE737}" type="pres">
      <dgm:prSet presAssocID="{06F14816-7CF3-4281-82A9-9B89D31CADA9}" presName="compNode" presStyleCnt="0"/>
      <dgm:spPr/>
    </dgm:pt>
    <dgm:pt modelId="{E0F2670A-2549-4BB5-8EB1-1F13FBB72E53}" type="pres">
      <dgm:prSet presAssocID="{06F14816-7CF3-4281-82A9-9B89D31CADA9}" presName="iconBgRect" presStyleLbl="bgShp" presStyleIdx="1" presStyleCnt="4" custLinFactNeighborX="-47618" custLinFactNeighborY="-2243"/>
      <dgm:spPr/>
    </dgm:pt>
    <dgm:pt modelId="{818ABCB6-1118-4224-BF68-6A5573CD63DC}" type="pres">
      <dgm:prSet presAssocID="{06F14816-7CF3-4281-82A9-9B89D31CADA9}" presName="iconRect" presStyleLbl="node1" presStyleIdx="1" presStyleCnt="4" custLinFactNeighborX="-81006" custLinFactNeighborY="-798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69AAC9A4-5588-477B-A6AF-EF10931EB06C}" type="pres">
      <dgm:prSet presAssocID="{06F14816-7CF3-4281-82A9-9B89D31CADA9}" presName="spaceRect" presStyleCnt="0"/>
      <dgm:spPr/>
    </dgm:pt>
    <dgm:pt modelId="{6D3491E6-B06B-4123-99EA-ACEC5DBAB14C}" type="pres">
      <dgm:prSet presAssocID="{06F14816-7CF3-4281-82A9-9B89D31CADA9}" presName="textRect" presStyleLbl="revTx" presStyleIdx="1" presStyleCnt="4" custScaleX="147235">
        <dgm:presLayoutVars>
          <dgm:chMax val="1"/>
          <dgm:chPref val="1"/>
        </dgm:presLayoutVars>
      </dgm:prSet>
      <dgm:spPr/>
    </dgm:pt>
    <dgm:pt modelId="{5346263A-4BC0-4F77-B404-47AE4A3F5230}" type="pres">
      <dgm:prSet presAssocID="{F933CB74-3844-44E5-AFE5-C5685E038A11}" presName="sibTrans" presStyleLbl="sibTrans2D1" presStyleIdx="0" presStyleCnt="0"/>
      <dgm:spPr/>
    </dgm:pt>
    <dgm:pt modelId="{0C8656BF-8FD1-4C27-945B-768C43914F08}" type="pres">
      <dgm:prSet presAssocID="{0FFB744A-6C18-494B-85A7-81676D203277}" presName="compNode" presStyleCnt="0"/>
      <dgm:spPr/>
    </dgm:pt>
    <dgm:pt modelId="{50C4360D-B31A-45D6-9A04-D78EAEAC5A60}" type="pres">
      <dgm:prSet presAssocID="{0FFB744A-6C18-494B-85A7-81676D203277}" presName="iconBgRect" presStyleLbl="bgShp" presStyleIdx="2" presStyleCnt="4" custLinFactNeighborX="1394" custLinFactNeighborY="16034"/>
      <dgm:spPr/>
    </dgm:pt>
    <dgm:pt modelId="{23590B7E-07A2-43E6-9B78-EEDACEA1CFB1}" type="pres">
      <dgm:prSet presAssocID="{0FFB744A-6C18-494B-85A7-81676D203277}" presName="iconRect" presStyleLbl="node1" presStyleIdx="2" presStyleCnt="4" custLinFactNeighborY="2163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ontosaurus with solid fill"/>
        </a:ext>
      </dgm:extLst>
    </dgm:pt>
    <dgm:pt modelId="{A9056018-3CC9-4CA7-A48C-624D01931B15}" type="pres">
      <dgm:prSet presAssocID="{0FFB744A-6C18-494B-85A7-81676D203277}" presName="spaceRect" presStyleCnt="0"/>
      <dgm:spPr/>
    </dgm:pt>
    <dgm:pt modelId="{7F344AD8-D4AE-47C4-B0F2-4077E7E332C7}" type="pres">
      <dgm:prSet presAssocID="{0FFB744A-6C18-494B-85A7-81676D203277}" presName="textRect" presStyleLbl="revTx" presStyleIdx="2" presStyleCnt="4" custLinFactNeighborX="-714" custLinFactNeighborY="12549">
        <dgm:presLayoutVars>
          <dgm:chMax val="1"/>
          <dgm:chPref val="1"/>
        </dgm:presLayoutVars>
      </dgm:prSet>
      <dgm:spPr/>
    </dgm:pt>
    <dgm:pt modelId="{7B829D05-260E-45AD-8582-BFE08F7A349C}" type="pres">
      <dgm:prSet presAssocID="{A39A7DBC-944E-41BB-BE5D-C8A90DDCBEB7}" presName="sibTrans" presStyleLbl="sibTrans2D1" presStyleIdx="0" presStyleCnt="0"/>
      <dgm:spPr/>
    </dgm:pt>
    <dgm:pt modelId="{B5D2C0CC-971F-4CA2-976F-50283221129A}" type="pres">
      <dgm:prSet presAssocID="{6D4A08B4-54FD-4DCD-8603-91EEE03BCD56}" presName="compNode" presStyleCnt="0"/>
      <dgm:spPr/>
    </dgm:pt>
    <dgm:pt modelId="{D0DAA10F-79EC-4374-BC2A-72D062B11113}" type="pres">
      <dgm:prSet presAssocID="{6D4A08B4-54FD-4DCD-8603-91EEE03BCD56}" presName="iconBgRect" presStyleLbl="bgShp" presStyleIdx="3" presStyleCnt="4" custLinFactNeighborX="-47618" custLinFactNeighborY="13671"/>
      <dgm:spPr/>
    </dgm:pt>
    <dgm:pt modelId="{BC6002B1-DB01-4A48-A0C2-707079DC20CF}" type="pres">
      <dgm:prSet presAssocID="{6D4A08B4-54FD-4DCD-8603-91EEE03BCD56}" presName="iconRect" presStyleLbl="node1" presStyleIdx="3" presStyleCnt="4" custLinFactNeighborX="-82100" custLinFactNeighborY="13963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nger"/>
        </a:ext>
      </dgm:extLst>
    </dgm:pt>
    <dgm:pt modelId="{3C752CC1-6D16-4804-841C-EEF15393619D}" type="pres">
      <dgm:prSet presAssocID="{6D4A08B4-54FD-4DCD-8603-91EEE03BCD56}" presName="spaceRect" presStyleCnt="0"/>
      <dgm:spPr/>
    </dgm:pt>
    <dgm:pt modelId="{C8568624-E39E-4E7A-8645-28F1B4F84F6C}" type="pres">
      <dgm:prSet presAssocID="{6D4A08B4-54FD-4DCD-8603-91EEE03BCD56}" presName="textRect" presStyleLbl="revTx" presStyleIdx="3" presStyleCnt="4" custScaleX="140247" custLinFactNeighborX="734" custLinFactNeighborY="18823">
        <dgm:presLayoutVars>
          <dgm:chMax val="1"/>
          <dgm:chPref val="1"/>
        </dgm:presLayoutVars>
      </dgm:prSet>
      <dgm:spPr/>
    </dgm:pt>
  </dgm:ptLst>
  <dgm:cxnLst>
    <dgm:cxn modelId="{EE214D1B-283F-44B0-9AD6-31AB50207F75}" srcId="{4D199CA4-D0E5-4BFF-AC69-960864BD066A}" destId="{6D4A08B4-54FD-4DCD-8603-91EEE03BCD56}" srcOrd="3" destOrd="0" parTransId="{EB03621A-5D56-45EC-94D4-857CE1181708}" sibTransId="{6651C2DF-7B48-4CBC-A913-BADB60D6E21A}"/>
    <dgm:cxn modelId="{ECC9EB29-53EC-4083-AE21-2DA69AFAD6D2}" srcId="{4D199CA4-D0E5-4BFF-AC69-960864BD066A}" destId="{0FFB744A-6C18-494B-85A7-81676D203277}" srcOrd="2" destOrd="0" parTransId="{36484853-5E8F-40E4-A7B1-F3B4F9F66CDF}" sibTransId="{A39A7DBC-944E-41BB-BE5D-C8A90DDCBEB7}"/>
    <dgm:cxn modelId="{4E9B1731-FCC7-47BB-BC70-8867DED24951}" type="presOf" srcId="{3D996229-C2F9-4760-8283-1E05DC8B9F41}" destId="{C273BAFE-B841-4CFD-BB29-A35FB729CC92}" srcOrd="0" destOrd="0" presId="urn:microsoft.com/office/officeart/2018/2/layout/IconCircleList"/>
    <dgm:cxn modelId="{CF479632-4F45-41EA-9D5D-631D07978950}" srcId="{4D199CA4-D0E5-4BFF-AC69-960864BD066A}" destId="{3D996229-C2F9-4760-8283-1E05DC8B9F41}" srcOrd="0" destOrd="0" parTransId="{51EC274B-0588-46B6-A972-62CDA0FAAC2E}" sibTransId="{6E753DAF-A9D8-4D1A-91DF-C40C9F2766F0}"/>
    <dgm:cxn modelId="{8DA1FE40-B67E-43E7-8D0B-F3C337EF39AA}" type="presOf" srcId="{6D4A08B4-54FD-4DCD-8603-91EEE03BCD56}" destId="{C8568624-E39E-4E7A-8645-28F1B4F84F6C}" srcOrd="0" destOrd="0" presId="urn:microsoft.com/office/officeart/2018/2/layout/IconCircleList"/>
    <dgm:cxn modelId="{1E73A575-2FB4-46BC-8726-9E8D0D0E6B96}" type="presOf" srcId="{0FFB744A-6C18-494B-85A7-81676D203277}" destId="{7F344AD8-D4AE-47C4-B0F2-4077E7E332C7}" srcOrd="0" destOrd="0" presId="urn:microsoft.com/office/officeart/2018/2/layout/IconCircleList"/>
    <dgm:cxn modelId="{4BCAB177-D533-4E34-9EA5-C04E7FF572FA}" type="presOf" srcId="{F933CB74-3844-44E5-AFE5-C5685E038A11}" destId="{5346263A-4BC0-4F77-B404-47AE4A3F5230}" srcOrd="0" destOrd="0" presId="urn:microsoft.com/office/officeart/2018/2/layout/IconCircleList"/>
    <dgm:cxn modelId="{245E0C8F-53B9-4B36-B5DD-F16FD73D917A}" type="presOf" srcId="{4D199CA4-D0E5-4BFF-AC69-960864BD066A}" destId="{1BC204DC-FD80-4EFE-BD38-97FD73658289}" srcOrd="0" destOrd="0" presId="urn:microsoft.com/office/officeart/2018/2/layout/IconCircleList"/>
    <dgm:cxn modelId="{D846218F-0F34-42AE-A05E-CE18CB0E83F9}" srcId="{4D199CA4-D0E5-4BFF-AC69-960864BD066A}" destId="{06F14816-7CF3-4281-82A9-9B89D31CADA9}" srcOrd="1" destOrd="0" parTransId="{97D2011D-7D86-4F9A-BD66-442BC4C05554}" sibTransId="{F933CB74-3844-44E5-AFE5-C5685E038A11}"/>
    <dgm:cxn modelId="{EAF88A9E-364C-4698-A0BF-41A0DE8F7909}" type="presOf" srcId="{06F14816-7CF3-4281-82A9-9B89D31CADA9}" destId="{6D3491E6-B06B-4123-99EA-ACEC5DBAB14C}" srcOrd="0" destOrd="0" presId="urn:microsoft.com/office/officeart/2018/2/layout/IconCircleList"/>
    <dgm:cxn modelId="{EFF49CBC-F1F0-48E9-BF76-854EE3A061D6}" type="presOf" srcId="{6E753DAF-A9D8-4D1A-91DF-C40C9F2766F0}" destId="{C9AD9148-943B-47E3-BEF5-B1A4C4DCF8C6}" srcOrd="0" destOrd="0" presId="urn:microsoft.com/office/officeart/2018/2/layout/IconCircleList"/>
    <dgm:cxn modelId="{A60B54E3-ACCA-4BB5-8599-4CC86BD4D889}" type="presOf" srcId="{A39A7DBC-944E-41BB-BE5D-C8A90DDCBEB7}" destId="{7B829D05-260E-45AD-8582-BFE08F7A349C}" srcOrd="0" destOrd="0" presId="urn:microsoft.com/office/officeart/2018/2/layout/IconCircleList"/>
    <dgm:cxn modelId="{F24DF84E-8B12-4401-83C8-2A4BB230FD1C}" type="presParOf" srcId="{1BC204DC-FD80-4EFE-BD38-97FD73658289}" destId="{6F772B63-06FC-4D86-94BB-E723D7CF1ACE}" srcOrd="0" destOrd="0" presId="urn:microsoft.com/office/officeart/2018/2/layout/IconCircleList"/>
    <dgm:cxn modelId="{62EEF330-1019-43AA-8FF2-FC2C52E0C8EA}" type="presParOf" srcId="{6F772B63-06FC-4D86-94BB-E723D7CF1ACE}" destId="{7448D58F-E013-4868-8E46-CD1971B7583B}" srcOrd="0" destOrd="0" presId="urn:microsoft.com/office/officeart/2018/2/layout/IconCircleList"/>
    <dgm:cxn modelId="{32D01AD6-09CA-47A3-87B2-FCE6366CE8E0}" type="presParOf" srcId="{7448D58F-E013-4868-8E46-CD1971B7583B}" destId="{E7C27D44-1EFA-4108-B5E5-89F14546EB98}" srcOrd="0" destOrd="0" presId="urn:microsoft.com/office/officeart/2018/2/layout/IconCircleList"/>
    <dgm:cxn modelId="{157C3A07-6DAC-4975-958D-0E444E7FABFD}" type="presParOf" srcId="{7448D58F-E013-4868-8E46-CD1971B7583B}" destId="{B8AA1679-EC63-4E31-8FB4-A2280B09055F}" srcOrd="1" destOrd="0" presId="urn:microsoft.com/office/officeart/2018/2/layout/IconCircleList"/>
    <dgm:cxn modelId="{D7A54736-74C5-47D6-BD6C-FACB7BC20E3E}" type="presParOf" srcId="{7448D58F-E013-4868-8E46-CD1971B7583B}" destId="{7F899CD0-5BE8-4617-979D-1B44652B42FF}" srcOrd="2" destOrd="0" presId="urn:microsoft.com/office/officeart/2018/2/layout/IconCircleList"/>
    <dgm:cxn modelId="{A3C62C2F-D31F-4462-B3E3-7ACDAC551272}" type="presParOf" srcId="{7448D58F-E013-4868-8E46-CD1971B7583B}" destId="{C273BAFE-B841-4CFD-BB29-A35FB729CC92}" srcOrd="3" destOrd="0" presId="urn:microsoft.com/office/officeart/2018/2/layout/IconCircleList"/>
    <dgm:cxn modelId="{50888CC1-DB66-4DB8-B180-E88A20BAFB6E}" type="presParOf" srcId="{6F772B63-06FC-4D86-94BB-E723D7CF1ACE}" destId="{C9AD9148-943B-47E3-BEF5-B1A4C4DCF8C6}" srcOrd="1" destOrd="0" presId="urn:microsoft.com/office/officeart/2018/2/layout/IconCircleList"/>
    <dgm:cxn modelId="{0258D3EE-146D-43DD-82A7-6CDC78BA4E98}" type="presParOf" srcId="{6F772B63-06FC-4D86-94BB-E723D7CF1ACE}" destId="{D9DD6673-981D-46CF-A7E8-7B81AA3DE737}" srcOrd="2" destOrd="0" presId="urn:microsoft.com/office/officeart/2018/2/layout/IconCircleList"/>
    <dgm:cxn modelId="{AE1A152D-D0A2-4CA9-A763-5FBB2F270114}" type="presParOf" srcId="{D9DD6673-981D-46CF-A7E8-7B81AA3DE737}" destId="{E0F2670A-2549-4BB5-8EB1-1F13FBB72E53}" srcOrd="0" destOrd="0" presId="urn:microsoft.com/office/officeart/2018/2/layout/IconCircleList"/>
    <dgm:cxn modelId="{183D20A2-E0C0-4DD7-AC72-F8FBE2E6D34A}" type="presParOf" srcId="{D9DD6673-981D-46CF-A7E8-7B81AA3DE737}" destId="{818ABCB6-1118-4224-BF68-6A5573CD63DC}" srcOrd="1" destOrd="0" presId="urn:microsoft.com/office/officeart/2018/2/layout/IconCircleList"/>
    <dgm:cxn modelId="{4BBA9AFF-E213-4D43-98FE-5E9A1CFB5822}" type="presParOf" srcId="{D9DD6673-981D-46CF-A7E8-7B81AA3DE737}" destId="{69AAC9A4-5588-477B-A6AF-EF10931EB06C}" srcOrd="2" destOrd="0" presId="urn:microsoft.com/office/officeart/2018/2/layout/IconCircleList"/>
    <dgm:cxn modelId="{8A71A8CC-B261-43AE-A1FE-865A164256B7}" type="presParOf" srcId="{D9DD6673-981D-46CF-A7E8-7B81AA3DE737}" destId="{6D3491E6-B06B-4123-99EA-ACEC5DBAB14C}" srcOrd="3" destOrd="0" presId="urn:microsoft.com/office/officeart/2018/2/layout/IconCircleList"/>
    <dgm:cxn modelId="{D4138161-EA50-4AAA-9E76-D675427E8E2E}" type="presParOf" srcId="{6F772B63-06FC-4D86-94BB-E723D7CF1ACE}" destId="{5346263A-4BC0-4F77-B404-47AE4A3F5230}" srcOrd="3" destOrd="0" presId="urn:microsoft.com/office/officeart/2018/2/layout/IconCircleList"/>
    <dgm:cxn modelId="{36CE6839-8794-40DB-A247-B1F3353ABCB8}" type="presParOf" srcId="{6F772B63-06FC-4D86-94BB-E723D7CF1ACE}" destId="{0C8656BF-8FD1-4C27-945B-768C43914F08}" srcOrd="4" destOrd="0" presId="urn:microsoft.com/office/officeart/2018/2/layout/IconCircleList"/>
    <dgm:cxn modelId="{63345423-93F4-4692-894F-F71D449C4C0E}" type="presParOf" srcId="{0C8656BF-8FD1-4C27-945B-768C43914F08}" destId="{50C4360D-B31A-45D6-9A04-D78EAEAC5A60}" srcOrd="0" destOrd="0" presId="urn:microsoft.com/office/officeart/2018/2/layout/IconCircleList"/>
    <dgm:cxn modelId="{87F492E9-25FD-4AB3-AAF0-F349C9C4319A}" type="presParOf" srcId="{0C8656BF-8FD1-4C27-945B-768C43914F08}" destId="{23590B7E-07A2-43E6-9B78-EEDACEA1CFB1}" srcOrd="1" destOrd="0" presId="urn:microsoft.com/office/officeart/2018/2/layout/IconCircleList"/>
    <dgm:cxn modelId="{46829549-DF51-4921-B1A6-00146F0F8972}" type="presParOf" srcId="{0C8656BF-8FD1-4C27-945B-768C43914F08}" destId="{A9056018-3CC9-4CA7-A48C-624D01931B15}" srcOrd="2" destOrd="0" presId="urn:microsoft.com/office/officeart/2018/2/layout/IconCircleList"/>
    <dgm:cxn modelId="{391A42D4-63CE-45C5-B928-BBEA98FE4EA9}" type="presParOf" srcId="{0C8656BF-8FD1-4C27-945B-768C43914F08}" destId="{7F344AD8-D4AE-47C4-B0F2-4077E7E332C7}" srcOrd="3" destOrd="0" presId="urn:microsoft.com/office/officeart/2018/2/layout/IconCircleList"/>
    <dgm:cxn modelId="{53008800-DDB1-4655-A56C-A5F76C0EDBF7}" type="presParOf" srcId="{6F772B63-06FC-4D86-94BB-E723D7CF1ACE}" destId="{7B829D05-260E-45AD-8582-BFE08F7A349C}" srcOrd="5" destOrd="0" presId="urn:microsoft.com/office/officeart/2018/2/layout/IconCircleList"/>
    <dgm:cxn modelId="{0BB7604B-3626-4AAA-910B-A9DBCF49CB88}" type="presParOf" srcId="{6F772B63-06FC-4D86-94BB-E723D7CF1ACE}" destId="{B5D2C0CC-971F-4CA2-976F-50283221129A}" srcOrd="6" destOrd="0" presId="urn:microsoft.com/office/officeart/2018/2/layout/IconCircleList"/>
    <dgm:cxn modelId="{04EE25C6-8172-4A2C-9EF7-F07ADEF654FD}" type="presParOf" srcId="{B5D2C0CC-971F-4CA2-976F-50283221129A}" destId="{D0DAA10F-79EC-4374-BC2A-72D062B11113}" srcOrd="0" destOrd="0" presId="urn:microsoft.com/office/officeart/2018/2/layout/IconCircleList"/>
    <dgm:cxn modelId="{7BFCE51F-06D4-4185-9F07-6DA2C4301626}" type="presParOf" srcId="{B5D2C0CC-971F-4CA2-976F-50283221129A}" destId="{BC6002B1-DB01-4A48-A0C2-707079DC20CF}" srcOrd="1" destOrd="0" presId="urn:microsoft.com/office/officeart/2018/2/layout/IconCircleList"/>
    <dgm:cxn modelId="{F8A2C294-2319-4DE8-96F9-6CB4A8185070}" type="presParOf" srcId="{B5D2C0CC-971F-4CA2-976F-50283221129A}" destId="{3C752CC1-6D16-4804-841C-EEF15393619D}" srcOrd="2" destOrd="0" presId="urn:microsoft.com/office/officeart/2018/2/layout/IconCircleList"/>
    <dgm:cxn modelId="{66C68ED5-9F2E-4D74-A83C-A85C884B34FD}" type="presParOf" srcId="{B5D2C0CC-971F-4CA2-976F-50283221129A}" destId="{C8568624-E39E-4E7A-8645-28F1B4F84F6C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CDE8F5-9D06-44A1-9589-A35A1DA86705}" type="doc">
      <dgm:prSet loTypeId="urn:microsoft.com/office/officeart/2005/8/layout/vList2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DAB84C3-7D18-4B7A-A8A1-4E6A44A5B715}">
      <dgm:prSet custT="1"/>
      <dgm:spPr/>
      <dgm:t>
        <a:bodyPr/>
        <a:lstStyle/>
        <a:p>
          <a:r>
            <a:rPr lang="en-GB" sz="2400" b="0" dirty="0">
              <a:solidFill>
                <a:schemeClr val="tx1"/>
              </a:solidFill>
            </a:rPr>
            <a:t>Create a short PDP to address what you can improve</a:t>
          </a:r>
          <a:endParaRPr lang="en-US" sz="2400" dirty="0">
            <a:solidFill>
              <a:schemeClr val="tx1"/>
            </a:solidFill>
          </a:endParaRPr>
        </a:p>
      </dgm:t>
    </dgm:pt>
    <dgm:pt modelId="{755E15B8-C6C5-4C37-A05F-D800B6E1A833}" type="parTrans" cxnId="{C212D9CE-9BAF-4F40-BBFB-D6DF6419AE10}">
      <dgm:prSet/>
      <dgm:spPr/>
      <dgm:t>
        <a:bodyPr/>
        <a:lstStyle/>
        <a:p>
          <a:endParaRPr lang="en-US"/>
        </a:p>
      </dgm:t>
    </dgm:pt>
    <dgm:pt modelId="{011CDAF5-5FEB-48F1-9DBE-6CC510E5D91F}" type="sibTrans" cxnId="{C212D9CE-9BAF-4F40-BBFB-D6DF6419AE10}">
      <dgm:prSet/>
      <dgm:spPr/>
      <dgm:t>
        <a:bodyPr/>
        <a:lstStyle/>
        <a:p>
          <a:endParaRPr lang="en-US"/>
        </a:p>
      </dgm:t>
    </dgm:pt>
    <dgm:pt modelId="{3066551D-6487-409F-8E92-519943B0705A}">
      <dgm:prSet custT="1"/>
      <dgm:spPr/>
      <dgm:t>
        <a:bodyPr/>
        <a:lstStyle/>
        <a:p>
          <a:r>
            <a:rPr lang="en-GB" sz="2400" b="0" dirty="0">
              <a:solidFill>
                <a:schemeClr val="tx1"/>
              </a:solidFill>
            </a:rPr>
            <a:t>Think about different ways to engage in continuous professional development (CPD), for example:</a:t>
          </a:r>
          <a:endParaRPr lang="en-US" sz="2400" dirty="0">
            <a:solidFill>
              <a:schemeClr val="tx1"/>
            </a:solidFill>
          </a:endParaRPr>
        </a:p>
      </dgm:t>
    </dgm:pt>
    <dgm:pt modelId="{D19CDF7D-420B-4F50-9B53-30B2606F2281}" type="parTrans" cxnId="{08B807AF-5E59-4B81-AA1C-60846B471133}">
      <dgm:prSet/>
      <dgm:spPr/>
      <dgm:t>
        <a:bodyPr/>
        <a:lstStyle/>
        <a:p>
          <a:endParaRPr lang="en-US"/>
        </a:p>
      </dgm:t>
    </dgm:pt>
    <dgm:pt modelId="{AE80C5BB-A3EB-4A36-B367-CF03C21E41F4}" type="sibTrans" cxnId="{08B807AF-5E59-4B81-AA1C-60846B471133}">
      <dgm:prSet/>
      <dgm:spPr/>
      <dgm:t>
        <a:bodyPr/>
        <a:lstStyle/>
        <a:p>
          <a:endParaRPr lang="en-US"/>
        </a:p>
      </dgm:t>
    </dgm:pt>
    <dgm:pt modelId="{1D1DED4D-F199-43B2-A598-299C141289BC}">
      <dgm:prSet custT="1"/>
      <dgm:spPr/>
      <dgm:t>
        <a:bodyPr/>
        <a:lstStyle/>
        <a:p>
          <a:r>
            <a:rPr lang="en-GB" sz="2400" b="0" dirty="0"/>
            <a:t>self-directed reading, research and learning </a:t>
          </a:r>
          <a:endParaRPr lang="en-US" sz="2400" dirty="0"/>
        </a:p>
      </dgm:t>
    </dgm:pt>
    <dgm:pt modelId="{BC31A9CA-6D41-49BE-A5B3-2540A1077AC1}" type="parTrans" cxnId="{2FAE3364-6F99-4564-8780-9FAFF8265044}">
      <dgm:prSet/>
      <dgm:spPr/>
      <dgm:t>
        <a:bodyPr/>
        <a:lstStyle/>
        <a:p>
          <a:endParaRPr lang="en-US"/>
        </a:p>
      </dgm:t>
    </dgm:pt>
    <dgm:pt modelId="{1D4C4738-74FE-44EA-B916-230D5DD655AA}" type="sibTrans" cxnId="{2FAE3364-6F99-4564-8780-9FAFF8265044}">
      <dgm:prSet/>
      <dgm:spPr/>
      <dgm:t>
        <a:bodyPr/>
        <a:lstStyle/>
        <a:p>
          <a:endParaRPr lang="en-US"/>
        </a:p>
      </dgm:t>
    </dgm:pt>
    <dgm:pt modelId="{93F12E4B-872F-496F-9C62-F826AF5F329D}">
      <dgm:prSet custT="1"/>
      <dgm:spPr/>
      <dgm:t>
        <a:bodyPr/>
        <a:lstStyle/>
        <a:p>
          <a:r>
            <a:rPr lang="en-GB" sz="2400" b="0" dirty="0"/>
            <a:t>attend external training</a:t>
          </a:r>
          <a:endParaRPr lang="en-US" sz="2400" dirty="0"/>
        </a:p>
      </dgm:t>
    </dgm:pt>
    <dgm:pt modelId="{AAEA2A12-943C-4465-9DED-A531EA5FE317}" type="parTrans" cxnId="{35535282-6F75-4EDA-AB0F-E387E5D0536D}">
      <dgm:prSet/>
      <dgm:spPr/>
      <dgm:t>
        <a:bodyPr/>
        <a:lstStyle/>
        <a:p>
          <a:endParaRPr lang="en-US"/>
        </a:p>
      </dgm:t>
    </dgm:pt>
    <dgm:pt modelId="{92E924DC-3047-402C-BCA5-4A341831B9EC}" type="sibTrans" cxnId="{35535282-6F75-4EDA-AB0F-E387E5D0536D}">
      <dgm:prSet/>
      <dgm:spPr/>
      <dgm:t>
        <a:bodyPr/>
        <a:lstStyle/>
        <a:p>
          <a:endParaRPr lang="en-US"/>
        </a:p>
      </dgm:t>
    </dgm:pt>
    <dgm:pt modelId="{5981AA9C-3DE7-4520-9A62-C2A37144EC9B}">
      <dgm:prSet custT="1"/>
      <dgm:spPr/>
      <dgm:t>
        <a:bodyPr/>
        <a:lstStyle/>
        <a:p>
          <a:r>
            <a:rPr lang="en-GB" sz="2400" b="0" dirty="0"/>
            <a:t>mentor/peer feedback.</a:t>
          </a:r>
          <a:endParaRPr lang="en-US" sz="2700" dirty="0"/>
        </a:p>
      </dgm:t>
    </dgm:pt>
    <dgm:pt modelId="{030F9433-FB12-4B55-BDCB-58816037F5A7}" type="parTrans" cxnId="{D24F33E1-DE51-4137-B17C-33621261A0C0}">
      <dgm:prSet/>
      <dgm:spPr/>
      <dgm:t>
        <a:bodyPr/>
        <a:lstStyle/>
        <a:p>
          <a:endParaRPr lang="en-US"/>
        </a:p>
      </dgm:t>
    </dgm:pt>
    <dgm:pt modelId="{F83C009E-3DEB-4D93-977A-40A527BFBAF5}" type="sibTrans" cxnId="{D24F33E1-DE51-4137-B17C-33621261A0C0}">
      <dgm:prSet/>
      <dgm:spPr/>
      <dgm:t>
        <a:bodyPr/>
        <a:lstStyle/>
        <a:p>
          <a:endParaRPr lang="en-US"/>
        </a:p>
      </dgm:t>
    </dgm:pt>
    <dgm:pt modelId="{665B20B1-055A-4FFB-BA97-42D4FC583E73}" type="pres">
      <dgm:prSet presAssocID="{EECDE8F5-9D06-44A1-9589-A35A1DA86705}" presName="linear" presStyleCnt="0">
        <dgm:presLayoutVars>
          <dgm:animLvl val="lvl"/>
          <dgm:resizeHandles val="exact"/>
        </dgm:presLayoutVars>
      </dgm:prSet>
      <dgm:spPr/>
    </dgm:pt>
    <dgm:pt modelId="{39D1ECBB-27BF-429A-9C1E-F9CA51EE9657}" type="pres">
      <dgm:prSet presAssocID="{7DAB84C3-7D18-4B7A-A8A1-4E6A44A5B715}" presName="parentText" presStyleLbl="node1" presStyleIdx="0" presStyleCnt="2" custLinFactNeighborX="0" custLinFactNeighborY="-82183">
        <dgm:presLayoutVars>
          <dgm:chMax val="0"/>
          <dgm:bulletEnabled val="1"/>
        </dgm:presLayoutVars>
      </dgm:prSet>
      <dgm:spPr/>
    </dgm:pt>
    <dgm:pt modelId="{64824CE9-C3B1-4438-A8FD-A23F38C6BB9D}" type="pres">
      <dgm:prSet presAssocID="{011CDAF5-5FEB-48F1-9DBE-6CC510E5D91F}" presName="spacer" presStyleCnt="0"/>
      <dgm:spPr/>
    </dgm:pt>
    <dgm:pt modelId="{3332E479-2C60-4DA8-8691-DBD3CE72371D}" type="pres">
      <dgm:prSet presAssocID="{3066551D-6487-409F-8E92-519943B0705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67F1712-F2DE-49EE-8598-C1CA0BBCBEB0}" type="pres">
      <dgm:prSet presAssocID="{3066551D-6487-409F-8E92-519943B0705A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84DB2721-E3D9-4384-A549-AF4816747108}" type="presOf" srcId="{7DAB84C3-7D18-4B7A-A8A1-4E6A44A5B715}" destId="{39D1ECBB-27BF-429A-9C1E-F9CA51EE9657}" srcOrd="0" destOrd="0" presId="urn:microsoft.com/office/officeart/2005/8/layout/vList2"/>
    <dgm:cxn modelId="{2FAE3364-6F99-4564-8780-9FAFF8265044}" srcId="{3066551D-6487-409F-8E92-519943B0705A}" destId="{1D1DED4D-F199-43B2-A598-299C141289BC}" srcOrd="0" destOrd="0" parTransId="{BC31A9CA-6D41-49BE-A5B3-2540A1077AC1}" sibTransId="{1D4C4738-74FE-44EA-B916-230D5DD655AA}"/>
    <dgm:cxn modelId="{A5B82A66-7813-456D-9D6C-5989876CDA0A}" type="presOf" srcId="{3066551D-6487-409F-8E92-519943B0705A}" destId="{3332E479-2C60-4DA8-8691-DBD3CE72371D}" srcOrd="0" destOrd="0" presId="urn:microsoft.com/office/officeart/2005/8/layout/vList2"/>
    <dgm:cxn modelId="{EC174768-3EA2-4473-BC5E-8C9885209DDC}" type="presOf" srcId="{1D1DED4D-F199-43B2-A598-299C141289BC}" destId="{467F1712-F2DE-49EE-8598-C1CA0BBCBEB0}" srcOrd="0" destOrd="0" presId="urn:microsoft.com/office/officeart/2005/8/layout/vList2"/>
    <dgm:cxn modelId="{35535282-6F75-4EDA-AB0F-E387E5D0536D}" srcId="{3066551D-6487-409F-8E92-519943B0705A}" destId="{93F12E4B-872F-496F-9C62-F826AF5F329D}" srcOrd="1" destOrd="0" parTransId="{AAEA2A12-943C-4465-9DED-A531EA5FE317}" sibTransId="{92E924DC-3047-402C-BCA5-4A341831B9EC}"/>
    <dgm:cxn modelId="{BB02B682-6E5A-40F3-9470-B0F2447A245D}" type="presOf" srcId="{EECDE8F5-9D06-44A1-9589-A35A1DA86705}" destId="{665B20B1-055A-4FFB-BA97-42D4FC583E73}" srcOrd="0" destOrd="0" presId="urn:microsoft.com/office/officeart/2005/8/layout/vList2"/>
    <dgm:cxn modelId="{50630785-7AD1-4707-8150-7162742651EF}" type="presOf" srcId="{5981AA9C-3DE7-4520-9A62-C2A37144EC9B}" destId="{467F1712-F2DE-49EE-8598-C1CA0BBCBEB0}" srcOrd="0" destOrd="2" presId="urn:microsoft.com/office/officeart/2005/8/layout/vList2"/>
    <dgm:cxn modelId="{0C506EA5-CE48-44D1-B3ED-7D6787A31E3E}" type="presOf" srcId="{93F12E4B-872F-496F-9C62-F826AF5F329D}" destId="{467F1712-F2DE-49EE-8598-C1CA0BBCBEB0}" srcOrd="0" destOrd="1" presId="urn:microsoft.com/office/officeart/2005/8/layout/vList2"/>
    <dgm:cxn modelId="{08B807AF-5E59-4B81-AA1C-60846B471133}" srcId="{EECDE8F5-9D06-44A1-9589-A35A1DA86705}" destId="{3066551D-6487-409F-8E92-519943B0705A}" srcOrd="1" destOrd="0" parTransId="{D19CDF7D-420B-4F50-9B53-30B2606F2281}" sibTransId="{AE80C5BB-A3EB-4A36-B367-CF03C21E41F4}"/>
    <dgm:cxn modelId="{C212D9CE-9BAF-4F40-BBFB-D6DF6419AE10}" srcId="{EECDE8F5-9D06-44A1-9589-A35A1DA86705}" destId="{7DAB84C3-7D18-4B7A-A8A1-4E6A44A5B715}" srcOrd="0" destOrd="0" parTransId="{755E15B8-C6C5-4C37-A05F-D800B6E1A833}" sibTransId="{011CDAF5-5FEB-48F1-9DBE-6CC510E5D91F}"/>
    <dgm:cxn modelId="{D24F33E1-DE51-4137-B17C-33621261A0C0}" srcId="{3066551D-6487-409F-8E92-519943B0705A}" destId="{5981AA9C-3DE7-4520-9A62-C2A37144EC9B}" srcOrd="2" destOrd="0" parTransId="{030F9433-FB12-4B55-BDCB-58816037F5A7}" sibTransId="{F83C009E-3DEB-4D93-977A-40A527BFBAF5}"/>
    <dgm:cxn modelId="{3AB704E1-3F5C-4DC3-8C72-0D94A4B282C3}" type="presParOf" srcId="{665B20B1-055A-4FFB-BA97-42D4FC583E73}" destId="{39D1ECBB-27BF-429A-9C1E-F9CA51EE9657}" srcOrd="0" destOrd="0" presId="urn:microsoft.com/office/officeart/2005/8/layout/vList2"/>
    <dgm:cxn modelId="{C7405656-0CF0-4633-9760-89335F575CF0}" type="presParOf" srcId="{665B20B1-055A-4FFB-BA97-42D4FC583E73}" destId="{64824CE9-C3B1-4438-A8FD-A23F38C6BB9D}" srcOrd="1" destOrd="0" presId="urn:microsoft.com/office/officeart/2005/8/layout/vList2"/>
    <dgm:cxn modelId="{EEC19F3C-F787-4862-B89D-CFCB2925D5D6}" type="presParOf" srcId="{665B20B1-055A-4FFB-BA97-42D4FC583E73}" destId="{3332E479-2C60-4DA8-8691-DBD3CE72371D}" srcOrd="2" destOrd="0" presId="urn:microsoft.com/office/officeart/2005/8/layout/vList2"/>
    <dgm:cxn modelId="{41DAAA51-5C4B-4947-9B92-253E12D487B4}" type="presParOf" srcId="{665B20B1-055A-4FFB-BA97-42D4FC583E73}" destId="{467F1712-F2DE-49EE-8598-C1CA0BBCBEB0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F73A31-3762-4DAA-9C62-F5F7DEB2AFD7}">
      <dsp:nvSpPr>
        <dsp:cNvPr id="0" name=""/>
        <dsp:cNvSpPr/>
      </dsp:nvSpPr>
      <dsp:spPr>
        <a:xfrm>
          <a:off x="0" y="3514"/>
          <a:ext cx="4210497" cy="104223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470840-6734-48E7-B5D5-F870EBEE9927}">
      <dsp:nvSpPr>
        <dsp:cNvPr id="0" name=""/>
        <dsp:cNvSpPr/>
      </dsp:nvSpPr>
      <dsp:spPr>
        <a:xfrm>
          <a:off x="315275" y="238016"/>
          <a:ext cx="573788" cy="5732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4064A6-99C4-478E-9524-FE581127B868}">
      <dsp:nvSpPr>
        <dsp:cNvPr id="0" name=""/>
        <dsp:cNvSpPr/>
      </dsp:nvSpPr>
      <dsp:spPr>
        <a:xfrm>
          <a:off x="1204338" y="3514"/>
          <a:ext cx="2910379" cy="1043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11" tIns="110411" rIns="110411" bIns="11041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We have already looked at four of these steps</a:t>
          </a:r>
          <a:endParaRPr lang="en-US" sz="2400" kern="1200" dirty="0"/>
        </a:p>
      </dsp:txBody>
      <dsp:txXfrm>
        <a:off x="1204338" y="3514"/>
        <a:ext cx="2910379" cy="1043251"/>
      </dsp:txXfrm>
    </dsp:sp>
    <dsp:sp modelId="{70C15359-ED71-47B3-AD29-9F769F3B072B}">
      <dsp:nvSpPr>
        <dsp:cNvPr id="0" name=""/>
        <dsp:cNvSpPr/>
      </dsp:nvSpPr>
      <dsp:spPr>
        <a:xfrm>
          <a:off x="0" y="1278598"/>
          <a:ext cx="4210497" cy="104223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417361-C92C-47C5-84D6-4D08CB0818BC}">
      <dsp:nvSpPr>
        <dsp:cNvPr id="0" name=""/>
        <dsp:cNvSpPr/>
      </dsp:nvSpPr>
      <dsp:spPr>
        <a:xfrm>
          <a:off x="315275" y="1513101"/>
          <a:ext cx="573788" cy="57322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9E9DD9-840D-4053-BB6C-C9C0BDD57D62}">
      <dsp:nvSpPr>
        <dsp:cNvPr id="0" name=""/>
        <dsp:cNvSpPr/>
      </dsp:nvSpPr>
      <dsp:spPr>
        <a:xfrm>
          <a:off x="1204338" y="1278598"/>
          <a:ext cx="2910379" cy="1043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11" tIns="110411" rIns="110411" bIns="11041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What were they?</a:t>
          </a:r>
          <a:endParaRPr lang="en-US" sz="2400" kern="1200" dirty="0"/>
        </a:p>
      </dsp:txBody>
      <dsp:txXfrm>
        <a:off x="1204338" y="1278598"/>
        <a:ext cx="2910379" cy="1043251"/>
      </dsp:txXfrm>
    </dsp:sp>
    <dsp:sp modelId="{8D1ED070-3973-42E6-B86C-1205BBBEE8A3}">
      <dsp:nvSpPr>
        <dsp:cNvPr id="0" name=""/>
        <dsp:cNvSpPr/>
      </dsp:nvSpPr>
      <dsp:spPr>
        <a:xfrm>
          <a:off x="0" y="2553683"/>
          <a:ext cx="4210497" cy="104223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5132C7-81CD-48B7-94DC-4142B7130164}">
      <dsp:nvSpPr>
        <dsp:cNvPr id="0" name=""/>
        <dsp:cNvSpPr/>
      </dsp:nvSpPr>
      <dsp:spPr>
        <a:xfrm>
          <a:off x="315275" y="2788185"/>
          <a:ext cx="573788" cy="57322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C9A203-929F-4CAF-A58A-72AA2633172F}">
      <dsp:nvSpPr>
        <dsp:cNvPr id="0" name=""/>
        <dsp:cNvSpPr/>
      </dsp:nvSpPr>
      <dsp:spPr>
        <a:xfrm>
          <a:off x="1204338" y="2553683"/>
          <a:ext cx="2910379" cy="1043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11" tIns="110411" rIns="110411" bIns="11041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What comes next?</a:t>
          </a:r>
          <a:endParaRPr lang="en-US" sz="2400" kern="1200" dirty="0"/>
        </a:p>
      </dsp:txBody>
      <dsp:txXfrm>
        <a:off x="1204338" y="2553683"/>
        <a:ext cx="2910379" cy="10432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C27D44-1EFA-4108-B5E5-89F14546EB98}">
      <dsp:nvSpPr>
        <dsp:cNvPr id="0" name=""/>
        <dsp:cNvSpPr/>
      </dsp:nvSpPr>
      <dsp:spPr>
        <a:xfrm>
          <a:off x="52660" y="541419"/>
          <a:ext cx="1066371" cy="106637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AA1679-EC63-4E31-8FB4-A2280B09055F}">
      <dsp:nvSpPr>
        <dsp:cNvPr id="0" name=""/>
        <dsp:cNvSpPr/>
      </dsp:nvSpPr>
      <dsp:spPr>
        <a:xfrm>
          <a:off x="276598" y="765357"/>
          <a:ext cx="618495" cy="6184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73BAFE-B841-4CFD-BB29-A35FB729CC92}">
      <dsp:nvSpPr>
        <dsp:cNvPr id="0" name=""/>
        <dsp:cNvSpPr/>
      </dsp:nvSpPr>
      <dsp:spPr>
        <a:xfrm>
          <a:off x="1347540" y="541419"/>
          <a:ext cx="2513590" cy="1066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Share your planning with a peer</a:t>
          </a:r>
          <a:endParaRPr lang="en-US" sz="2400" kern="1200" dirty="0"/>
        </a:p>
      </dsp:txBody>
      <dsp:txXfrm>
        <a:off x="1347540" y="541419"/>
        <a:ext cx="2513590" cy="1066371"/>
      </dsp:txXfrm>
    </dsp:sp>
    <dsp:sp modelId="{E0F2670A-2549-4BB5-8EB1-1F13FBB72E53}">
      <dsp:nvSpPr>
        <dsp:cNvPr id="0" name=""/>
        <dsp:cNvSpPr/>
      </dsp:nvSpPr>
      <dsp:spPr>
        <a:xfrm>
          <a:off x="3791319" y="517500"/>
          <a:ext cx="1066371" cy="106637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8ABCB6-1118-4224-BF68-6A5573CD63DC}">
      <dsp:nvSpPr>
        <dsp:cNvPr id="0" name=""/>
        <dsp:cNvSpPr/>
      </dsp:nvSpPr>
      <dsp:spPr>
        <a:xfrm>
          <a:off x="4022024" y="715989"/>
          <a:ext cx="618495" cy="6184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3491E6-B06B-4123-99EA-ACEC5DBAB14C}">
      <dsp:nvSpPr>
        <dsp:cNvPr id="0" name=""/>
        <dsp:cNvSpPr/>
      </dsp:nvSpPr>
      <dsp:spPr>
        <a:xfrm>
          <a:off x="5000337" y="541419"/>
          <a:ext cx="3700885" cy="1066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Review the activity, resources and environment that your peer has created</a:t>
          </a:r>
          <a:endParaRPr lang="en-US" sz="2400" kern="1200" dirty="0"/>
        </a:p>
      </dsp:txBody>
      <dsp:txXfrm>
        <a:off x="5000337" y="541419"/>
        <a:ext cx="3700885" cy="1066371"/>
      </dsp:txXfrm>
    </dsp:sp>
    <dsp:sp modelId="{50C4360D-B31A-45D6-9A04-D78EAEAC5A60}">
      <dsp:nvSpPr>
        <dsp:cNvPr id="0" name=""/>
        <dsp:cNvSpPr/>
      </dsp:nvSpPr>
      <dsp:spPr>
        <a:xfrm>
          <a:off x="67525" y="2437386"/>
          <a:ext cx="1066371" cy="106637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590B7E-07A2-43E6-9B78-EEDACEA1CFB1}">
      <dsp:nvSpPr>
        <dsp:cNvPr id="0" name=""/>
        <dsp:cNvSpPr/>
      </dsp:nvSpPr>
      <dsp:spPr>
        <a:xfrm>
          <a:off x="276598" y="2624160"/>
          <a:ext cx="618495" cy="61849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344AD8-D4AE-47C4-B0F2-4077E7E332C7}">
      <dsp:nvSpPr>
        <dsp:cNvPr id="0" name=""/>
        <dsp:cNvSpPr/>
      </dsp:nvSpPr>
      <dsp:spPr>
        <a:xfrm>
          <a:off x="1329593" y="2400223"/>
          <a:ext cx="2513590" cy="1066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Have they included all appropriate resources?</a:t>
          </a:r>
          <a:endParaRPr lang="en-US" sz="2400" kern="1200" dirty="0"/>
        </a:p>
      </dsp:txBody>
      <dsp:txXfrm>
        <a:off x="1329593" y="2400223"/>
        <a:ext cx="2513590" cy="1066371"/>
      </dsp:txXfrm>
    </dsp:sp>
    <dsp:sp modelId="{D0DAA10F-79EC-4374-BC2A-72D062B11113}">
      <dsp:nvSpPr>
        <dsp:cNvPr id="0" name=""/>
        <dsp:cNvSpPr/>
      </dsp:nvSpPr>
      <dsp:spPr>
        <a:xfrm>
          <a:off x="3791319" y="2412188"/>
          <a:ext cx="1066371" cy="106637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6002B1-DB01-4A48-A0C2-707079DC20CF}">
      <dsp:nvSpPr>
        <dsp:cNvPr id="0" name=""/>
        <dsp:cNvSpPr/>
      </dsp:nvSpPr>
      <dsp:spPr>
        <a:xfrm>
          <a:off x="4015258" y="2576703"/>
          <a:ext cx="618495" cy="61849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568624-E39E-4E7A-8645-28F1B4F84F6C}">
      <dsp:nvSpPr>
        <dsp:cNvPr id="0" name=""/>
        <dsp:cNvSpPr/>
      </dsp:nvSpPr>
      <dsp:spPr>
        <a:xfrm>
          <a:off x="5106612" y="2467127"/>
          <a:ext cx="3525235" cy="1066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Have they identified hazards, risks and appropriate precautions?</a:t>
          </a:r>
          <a:endParaRPr lang="en-US" sz="2400" kern="1200" dirty="0"/>
        </a:p>
      </dsp:txBody>
      <dsp:txXfrm>
        <a:off x="5106612" y="2467127"/>
        <a:ext cx="3525235" cy="10663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D1ECBB-27BF-429A-9C1E-F9CA51EE9657}">
      <dsp:nvSpPr>
        <dsp:cNvPr id="0" name=""/>
        <dsp:cNvSpPr/>
      </dsp:nvSpPr>
      <dsp:spPr>
        <a:xfrm>
          <a:off x="0" y="0"/>
          <a:ext cx="8436513" cy="11232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kern="1200" dirty="0">
              <a:solidFill>
                <a:schemeClr val="tx1"/>
              </a:solidFill>
            </a:rPr>
            <a:t>Create a short PDP to address what you can improve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54830" y="54830"/>
        <a:ext cx="8326853" cy="1013540"/>
      </dsp:txXfrm>
    </dsp:sp>
    <dsp:sp modelId="{3332E479-2C60-4DA8-8691-DBD3CE72371D}">
      <dsp:nvSpPr>
        <dsp:cNvPr id="0" name=""/>
        <dsp:cNvSpPr/>
      </dsp:nvSpPr>
      <dsp:spPr>
        <a:xfrm>
          <a:off x="0" y="1312199"/>
          <a:ext cx="8436513" cy="11232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kern="1200" dirty="0">
              <a:solidFill>
                <a:schemeClr val="tx1"/>
              </a:solidFill>
            </a:rPr>
            <a:t>Think about different ways to engage in continuous professional development (CPD), for example: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54830" y="1367029"/>
        <a:ext cx="8326853" cy="1013540"/>
      </dsp:txXfrm>
    </dsp:sp>
    <dsp:sp modelId="{467F1712-F2DE-49EE-8598-C1CA0BBCBEB0}">
      <dsp:nvSpPr>
        <dsp:cNvPr id="0" name=""/>
        <dsp:cNvSpPr/>
      </dsp:nvSpPr>
      <dsp:spPr>
        <a:xfrm>
          <a:off x="0" y="2435399"/>
          <a:ext cx="8436513" cy="1148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859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400" b="0" kern="1200" dirty="0"/>
            <a:t>self-directed reading, research and learning 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400" b="0" kern="1200" dirty="0"/>
            <a:t>attend external training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400" b="0" kern="1200" dirty="0"/>
            <a:t>mentor/peer feedback.</a:t>
          </a:r>
          <a:endParaRPr lang="en-US" sz="2700" kern="1200" dirty="0"/>
        </a:p>
      </dsp:txBody>
      <dsp:txXfrm>
        <a:off x="0" y="2435399"/>
        <a:ext cx="8436513" cy="11488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82452-3B3D-4B10-B5B2-216C3ED6E0C1}" type="datetimeFigureOut">
              <a:rPr lang="en-GB" smtClean="0"/>
              <a:pPr/>
              <a:t>06/11/2025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11B1AA-12AD-4BCD-8A84-BE258AB1E1E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7049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A1484-528B-4725-8337-7ACDB6138B8F}" type="datetimeFigureOut">
              <a:rPr lang="en-GB" smtClean="0"/>
              <a:pPr/>
              <a:t>06/11/2025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0340D-206C-4C41-A35B-4D72CE2F2B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619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340D-206C-4C41-A35B-4D72CE2F2B89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876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96D6-FE88-53D5-2C18-20E667FA2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2D0393-53BF-39D7-5A21-02F00BF9AD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A6FDBA-F157-861D-372F-55864B5316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AFE40-B3CC-787B-142F-893E97E91E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340D-206C-4C41-A35B-4D72CE2F2B89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340D-206C-4C41-A35B-4D72CE2F2B89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273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340D-206C-4C41-A35B-4D72CE2F2B89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971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96D6-FE88-53D5-2C18-20E667FA2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2D0393-53BF-39D7-5A21-02F00BF9AD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A6FDBA-F157-861D-372F-55864B5316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AFE40-B3CC-787B-142F-893E97E91E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0340D-206C-4C41-A35B-4D72CE2F2B8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065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0340D-206C-4C41-A35B-4D72CE2F2B8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053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0340D-206C-4C41-A35B-4D72CE2F2B8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320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0340D-206C-4C41-A35B-4D72CE2F2B8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56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96D6-FE88-53D5-2C18-20E667FA2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2D0393-53BF-39D7-5A21-02F00BF9AD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A6FDBA-F157-861D-372F-55864B5316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AFE40-B3CC-787B-142F-893E97E91E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340D-206C-4C41-A35B-4D72CE2F2B89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104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340D-206C-4C41-A35B-4D72CE2F2B89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694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340D-206C-4C41-A35B-4D72CE2F2B89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31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340D-206C-4C41-A35B-4D72CE2F2B89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368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foundation.co.uk/" TargetMode="Externa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foundation.co.uk/" TargetMode="External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foundation.co.uk/" TargetMode="External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foundation.co.uk/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foundation.co.uk/" TargetMode="External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hyperlink" Target="http://www.etfoundation.co.uk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foundation.co.uk/" TargetMode="External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foundation.co.uk/" TargetMode="External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foundation.co.uk/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foundation.co.uk/" TargetMode="External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Option 1 Red (Lock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ACKGROUND IMAGE">
            <a:extLst>
              <a:ext uri="{FF2B5EF4-FFF2-40B4-BE49-F238E27FC236}">
                <a16:creationId xmlns:a16="http://schemas.microsoft.com/office/drawing/2014/main" id="{A0FFD4B0-9159-8D48-9C59-956E86C08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9" t="6208" r="2313" b="23313"/>
          <a:stretch/>
        </p:blipFill>
        <p:spPr>
          <a:xfrm>
            <a:off x="0" y="24601"/>
            <a:ext cx="9144000" cy="5137931"/>
          </a:xfrm>
          <a:prstGeom prst="rect">
            <a:avLst/>
          </a:prstGeom>
        </p:spPr>
      </p:pic>
      <p:sp>
        <p:nvSpPr>
          <p:cNvPr id="10" name="WHITE BAR">
            <a:extLst>
              <a:ext uri="{FF2B5EF4-FFF2-40B4-BE49-F238E27FC236}">
                <a16:creationId xmlns:a16="http://schemas.microsoft.com/office/drawing/2014/main" id="{321763E3-91A7-044E-A2E2-17FBDCE3A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0538"/>
            <a:ext cx="9144000" cy="84355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pic>
        <p:nvPicPr>
          <p:cNvPr id="13" name="ETF LOGO" descr="Education and Training Foundation">
            <a:extLst>
              <a:ext uri="{FF2B5EF4-FFF2-40B4-BE49-F238E27FC236}">
                <a16:creationId xmlns:a16="http://schemas.microsoft.com/office/drawing/2014/main" id="{05CA206B-A558-BF4C-910E-A3E2506C44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841"/>
            <a:ext cx="859828" cy="456808"/>
          </a:xfrm>
          <a:prstGeom prst="rect">
            <a:avLst/>
          </a:prstGeom>
        </p:spPr>
      </p:pic>
      <p:pic>
        <p:nvPicPr>
          <p:cNvPr id="14" name="T LEVELS LOGO" descr="T Levels Professional Development">
            <a:extLst>
              <a:ext uri="{FF2B5EF4-FFF2-40B4-BE49-F238E27FC236}">
                <a16:creationId xmlns:a16="http://schemas.microsoft.com/office/drawing/2014/main" id="{DF9FDBCB-35DF-8846-9F5D-8B85B5BFB1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60864"/>
            <a:ext cx="1656184" cy="538678"/>
          </a:xfrm>
          <a:prstGeom prst="rect">
            <a:avLst/>
          </a:prstGeom>
        </p:spPr>
      </p:pic>
      <p:sp>
        <p:nvSpPr>
          <p:cNvPr id="9" name="BLACK RECTANGLE">
            <a:extLst>
              <a:ext uri="{FF2B5EF4-FFF2-40B4-BE49-F238E27FC236}">
                <a16:creationId xmlns:a16="http://schemas.microsoft.com/office/drawing/2014/main" id="{7233EE1A-0BEF-6A43-BCCA-643950D37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88720" y="3618000"/>
            <a:ext cx="4967280" cy="125800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rgbClr val="E51C41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8720" y="3629420"/>
            <a:ext cx="4805486" cy="321902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888720" y="3951322"/>
            <a:ext cx="4805486" cy="348620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4375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Option 5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ACKGROUND IMAGE">
            <a:extLst>
              <a:ext uri="{FF2B5EF4-FFF2-40B4-BE49-F238E27FC236}">
                <a16:creationId xmlns:a16="http://schemas.microsoft.com/office/drawing/2014/main" id="{769720E0-D698-5F42-AF67-74E1C999A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r="15782" b="1946"/>
          <a:stretch/>
        </p:blipFill>
        <p:spPr>
          <a:xfrm>
            <a:off x="1" y="416940"/>
            <a:ext cx="9144000" cy="4747098"/>
          </a:xfrm>
          <a:prstGeom prst="rect">
            <a:avLst/>
          </a:prstGeom>
        </p:spPr>
      </p:pic>
      <p:sp>
        <p:nvSpPr>
          <p:cNvPr id="12" name="WHITE BAR">
            <a:extLst>
              <a:ext uri="{FF2B5EF4-FFF2-40B4-BE49-F238E27FC236}">
                <a16:creationId xmlns:a16="http://schemas.microsoft.com/office/drawing/2014/main" id="{0474DE56-37D0-8142-8567-588AA082F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0538"/>
            <a:ext cx="9144000" cy="84355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pic>
        <p:nvPicPr>
          <p:cNvPr id="16" name="ETF LOGO">
            <a:extLst>
              <a:ext uri="{FF2B5EF4-FFF2-40B4-BE49-F238E27FC236}">
                <a16:creationId xmlns:a16="http://schemas.microsoft.com/office/drawing/2014/main" id="{E3F0F782-0C3D-9241-80EE-3AE9C2EE78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192643"/>
            <a:ext cx="859827" cy="455202"/>
          </a:xfrm>
          <a:prstGeom prst="rect">
            <a:avLst/>
          </a:prstGeom>
        </p:spPr>
      </p:pic>
      <p:pic>
        <p:nvPicPr>
          <p:cNvPr id="17" name="T LEVELS LOGO" descr="T Levels Professional Development">
            <a:extLst>
              <a:ext uri="{FF2B5EF4-FFF2-40B4-BE49-F238E27FC236}">
                <a16:creationId xmlns:a16="http://schemas.microsoft.com/office/drawing/2014/main" id="{724EB171-3B96-A94B-8A24-91C1E09939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60864"/>
            <a:ext cx="1656184" cy="538678"/>
          </a:xfrm>
          <a:prstGeom prst="rect">
            <a:avLst/>
          </a:prstGeom>
        </p:spPr>
      </p:pic>
      <p:sp>
        <p:nvSpPr>
          <p:cNvPr id="19" name="BLACK RECTANGLE">
            <a:extLst>
              <a:ext uri="{FF2B5EF4-FFF2-40B4-BE49-F238E27FC236}">
                <a16:creationId xmlns:a16="http://schemas.microsoft.com/office/drawing/2014/main" id="{37340D0A-8E66-C344-86F6-B7DF93079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88720" y="3618000"/>
            <a:ext cx="4967280" cy="125800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8DF8FB0-E18C-B944-85F4-7C6FCE638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rgbClr val="00A068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FE3F226C-6DF2-6346-8EA2-310BB69F1A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720" y="3629420"/>
            <a:ext cx="4805486" cy="321902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8D9E660A-FDD1-4B41-B068-E2E016F41A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8720" y="3951322"/>
            <a:ext cx="4805486" cy="348620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E6502957-98DD-6D4F-BD92-32EA77DD44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8868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 Red (Lock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ACKGROUND IMAGE">
            <a:extLst>
              <a:ext uri="{FF2B5EF4-FFF2-40B4-BE49-F238E27FC236}">
                <a16:creationId xmlns:a16="http://schemas.microsoft.com/office/drawing/2014/main" id="{4DC4DA7F-C0BF-A345-96A5-A61D13AE0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1" t="5503" r="21596"/>
          <a:stretch/>
        </p:blipFill>
        <p:spPr>
          <a:xfrm>
            <a:off x="0" y="0"/>
            <a:ext cx="9144000" cy="5298293"/>
          </a:xfrm>
          <a:prstGeom prst="rect">
            <a:avLst/>
          </a:prstGeom>
        </p:spPr>
      </p:pic>
      <p:sp>
        <p:nvSpPr>
          <p:cNvPr id="10" name="WHITE BAR">
            <a:extLst>
              <a:ext uri="{FF2B5EF4-FFF2-40B4-BE49-F238E27FC236}">
                <a16:creationId xmlns:a16="http://schemas.microsoft.com/office/drawing/2014/main" id="{321763E3-91A7-044E-A2E2-17FBDCE3A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0538"/>
            <a:ext cx="9144000" cy="84355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pic>
        <p:nvPicPr>
          <p:cNvPr id="13" name="ETF LOGO" descr="Education and Training Foundation">
            <a:extLst>
              <a:ext uri="{FF2B5EF4-FFF2-40B4-BE49-F238E27FC236}">
                <a16:creationId xmlns:a16="http://schemas.microsoft.com/office/drawing/2014/main" id="{05CA206B-A558-BF4C-910E-A3E2506C44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841"/>
            <a:ext cx="859828" cy="456808"/>
          </a:xfrm>
          <a:prstGeom prst="rect">
            <a:avLst/>
          </a:prstGeom>
        </p:spPr>
      </p:pic>
      <p:pic>
        <p:nvPicPr>
          <p:cNvPr id="14" name="T LEVELS LOGO" descr="T Levels Professional Development">
            <a:extLst>
              <a:ext uri="{FF2B5EF4-FFF2-40B4-BE49-F238E27FC236}">
                <a16:creationId xmlns:a16="http://schemas.microsoft.com/office/drawing/2014/main" id="{DF9FDBCB-35DF-8846-9F5D-8B85B5BFB1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60864"/>
            <a:ext cx="1656184" cy="538678"/>
          </a:xfrm>
          <a:prstGeom prst="rect">
            <a:avLst/>
          </a:prstGeom>
        </p:spPr>
      </p:pic>
      <p:sp>
        <p:nvSpPr>
          <p:cNvPr id="9" name="BLACK RECTANGLE">
            <a:extLst>
              <a:ext uri="{FF2B5EF4-FFF2-40B4-BE49-F238E27FC236}">
                <a16:creationId xmlns:a16="http://schemas.microsoft.com/office/drawing/2014/main" id="{7233EE1A-0BEF-6A43-BCCA-643950D37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88720" y="3618000"/>
            <a:ext cx="4967280" cy="125800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rgbClr val="E51C41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8720" y="3629420"/>
            <a:ext cx="4805486" cy="321902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888720" y="3951322"/>
            <a:ext cx="4805486" cy="348620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807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 Yello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WHITE BAR">
            <a:extLst>
              <a:ext uri="{FF2B5EF4-FFF2-40B4-BE49-F238E27FC236}">
                <a16:creationId xmlns:a16="http://schemas.microsoft.com/office/drawing/2014/main" id="{B8706FB2-CEEC-7246-A4E3-D773F54E3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0538"/>
            <a:ext cx="9144000" cy="84355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pic>
        <p:nvPicPr>
          <p:cNvPr id="25" name="BACKGROUND IMAGE">
            <a:extLst>
              <a:ext uri="{FF2B5EF4-FFF2-40B4-BE49-F238E27FC236}">
                <a16:creationId xmlns:a16="http://schemas.microsoft.com/office/drawing/2014/main" id="{D626228C-9E12-7340-977D-F48BB67DE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1" t="5503" r="21596"/>
          <a:stretch/>
        </p:blipFill>
        <p:spPr>
          <a:xfrm>
            <a:off x="0" y="0"/>
            <a:ext cx="9144000" cy="5298293"/>
          </a:xfrm>
          <a:prstGeom prst="rect">
            <a:avLst/>
          </a:prstGeom>
        </p:spPr>
      </p:pic>
      <p:pic>
        <p:nvPicPr>
          <p:cNvPr id="17" name="ETF LOGO">
            <a:extLst>
              <a:ext uri="{FF2B5EF4-FFF2-40B4-BE49-F238E27FC236}">
                <a16:creationId xmlns:a16="http://schemas.microsoft.com/office/drawing/2014/main" id="{8D10DF3B-2EE8-CB4D-89A8-B1DC8ED9DB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192643"/>
            <a:ext cx="859828" cy="455203"/>
          </a:xfrm>
          <a:prstGeom prst="rect">
            <a:avLst/>
          </a:prstGeom>
        </p:spPr>
      </p:pic>
      <p:pic>
        <p:nvPicPr>
          <p:cNvPr id="18" name="T LEVELS LOGO" descr="T Levels Professional Development">
            <a:extLst>
              <a:ext uri="{FF2B5EF4-FFF2-40B4-BE49-F238E27FC236}">
                <a16:creationId xmlns:a16="http://schemas.microsoft.com/office/drawing/2014/main" id="{95AF83BF-2906-E147-AD27-6D0DD69CAF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60864"/>
            <a:ext cx="1656184" cy="538678"/>
          </a:xfrm>
          <a:prstGeom prst="rect">
            <a:avLst/>
          </a:prstGeom>
        </p:spPr>
      </p:pic>
      <p:sp>
        <p:nvSpPr>
          <p:cNvPr id="19" name="BLACK RECTANGLE">
            <a:extLst>
              <a:ext uri="{FF2B5EF4-FFF2-40B4-BE49-F238E27FC236}">
                <a16:creationId xmlns:a16="http://schemas.microsoft.com/office/drawing/2014/main" id="{08776F2B-1739-344E-B2E7-70073E14A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88720" y="3618000"/>
            <a:ext cx="4967280" cy="125800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88F6599-BA20-4644-9226-61D0497C4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rgbClr val="FEB912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55C166C1-2C30-404D-8032-27671E9F9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720" y="3629420"/>
            <a:ext cx="4805486" cy="321902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0295A2F-6079-A340-8976-C671CE0AF0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8720" y="3951322"/>
            <a:ext cx="4805486" cy="348620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64D60A69-C052-934B-AE97-6790360956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6175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3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ACKGROUND IMAGE">
            <a:extLst>
              <a:ext uri="{FF2B5EF4-FFF2-40B4-BE49-F238E27FC236}">
                <a16:creationId xmlns:a16="http://schemas.microsoft.com/office/drawing/2014/main" id="{6672E05B-8780-C045-94C1-1BCBFAD70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1" t="5503" r="21596"/>
          <a:stretch/>
        </p:blipFill>
        <p:spPr>
          <a:xfrm>
            <a:off x="0" y="0"/>
            <a:ext cx="9144000" cy="5298293"/>
          </a:xfrm>
          <a:prstGeom prst="rect">
            <a:avLst/>
          </a:prstGeom>
        </p:spPr>
      </p:pic>
      <p:sp>
        <p:nvSpPr>
          <p:cNvPr id="12" name="WHITE BAR">
            <a:extLst>
              <a:ext uri="{FF2B5EF4-FFF2-40B4-BE49-F238E27FC236}">
                <a16:creationId xmlns:a16="http://schemas.microsoft.com/office/drawing/2014/main" id="{2051111D-51D0-C84F-82DD-EFC57A1F47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0538"/>
            <a:ext cx="9144000" cy="84355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pic>
        <p:nvPicPr>
          <p:cNvPr id="17" name="ETF LOGO">
            <a:extLst>
              <a:ext uri="{FF2B5EF4-FFF2-40B4-BE49-F238E27FC236}">
                <a16:creationId xmlns:a16="http://schemas.microsoft.com/office/drawing/2014/main" id="{532D5437-3308-6143-80D4-74B5F3678B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192643"/>
            <a:ext cx="859827" cy="455203"/>
          </a:xfrm>
          <a:prstGeom prst="rect">
            <a:avLst/>
          </a:prstGeom>
        </p:spPr>
      </p:pic>
      <p:pic>
        <p:nvPicPr>
          <p:cNvPr id="19" name="T LEVELS LOGO" descr="T Levels Professional Development">
            <a:extLst>
              <a:ext uri="{FF2B5EF4-FFF2-40B4-BE49-F238E27FC236}">
                <a16:creationId xmlns:a16="http://schemas.microsoft.com/office/drawing/2014/main" id="{621909CB-4C11-E149-9A37-6908AACF0E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60864"/>
            <a:ext cx="1656184" cy="538678"/>
          </a:xfrm>
          <a:prstGeom prst="rect">
            <a:avLst/>
          </a:prstGeom>
        </p:spPr>
      </p:pic>
      <p:sp>
        <p:nvSpPr>
          <p:cNvPr id="20" name="BLACK RECTANGLE">
            <a:extLst>
              <a:ext uri="{FF2B5EF4-FFF2-40B4-BE49-F238E27FC236}">
                <a16:creationId xmlns:a16="http://schemas.microsoft.com/office/drawing/2014/main" id="{C72179A6-35B1-AA4D-AE81-7C9ED40A5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88720" y="3618000"/>
            <a:ext cx="4967280" cy="125800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397D107-EB16-014E-A7B0-1FF16A018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rgbClr val="BE0064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D70B96C-689F-1B4E-B32B-674207032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720" y="3629420"/>
            <a:ext cx="4805486" cy="321902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DBCB4839-1769-9448-B47D-5268914681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8720" y="3951322"/>
            <a:ext cx="4805486" cy="348620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D5711CB5-A9DE-EF47-9E7D-8D1FF5388A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6442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4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ACKGROUND IMAGE">
            <a:extLst>
              <a:ext uri="{FF2B5EF4-FFF2-40B4-BE49-F238E27FC236}">
                <a16:creationId xmlns:a16="http://schemas.microsoft.com/office/drawing/2014/main" id="{F75485EA-9D62-5F49-9769-8E118236F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1" t="5503" r="21596"/>
          <a:stretch/>
        </p:blipFill>
        <p:spPr>
          <a:xfrm>
            <a:off x="0" y="0"/>
            <a:ext cx="9144000" cy="5298293"/>
          </a:xfrm>
          <a:prstGeom prst="rect">
            <a:avLst/>
          </a:prstGeom>
        </p:spPr>
      </p:pic>
      <p:sp>
        <p:nvSpPr>
          <p:cNvPr id="11" name="WHITE BAR">
            <a:extLst>
              <a:ext uri="{FF2B5EF4-FFF2-40B4-BE49-F238E27FC236}">
                <a16:creationId xmlns:a16="http://schemas.microsoft.com/office/drawing/2014/main" id="{4BC86740-418B-DA4D-8939-2B1A32090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0538"/>
            <a:ext cx="9144000" cy="84355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pic>
        <p:nvPicPr>
          <p:cNvPr id="12" name="ETF LOGO">
            <a:extLst>
              <a:ext uri="{FF2B5EF4-FFF2-40B4-BE49-F238E27FC236}">
                <a16:creationId xmlns:a16="http://schemas.microsoft.com/office/drawing/2014/main" id="{2D72DE85-B512-A84A-BDE4-CC6F916F0A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192643"/>
            <a:ext cx="859827" cy="455202"/>
          </a:xfrm>
          <a:prstGeom prst="rect">
            <a:avLst/>
          </a:prstGeom>
        </p:spPr>
      </p:pic>
      <p:pic>
        <p:nvPicPr>
          <p:cNvPr id="17" name="T LEVELS LOGO" descr="T Levels Professional Development">
            <a:extLst>
              <a:ext uri="{FF2B5EF4-FFF2-40B4-BE49-F238E27FC236}">
                <a16:creationId xmlns:a16="http://schemas.microsoft.com/office/drawing/2014/main" id="{7DFFC763-EFC0-0E4C-965F-8DE2D21424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60864"/>
            <a:ext cx="1656184" cy="538678"/>
          </a:xfrm>
          <a:prstGeom prst="rect">
            <a:avLst/>
          </a:prstGeom>
        </p:spPr>
      </p:pic>
      <p:sp>
        <p:nvSpPr>
          <p:cNvPr id="19" name="BLACK RECTANGLE">
            <a:extLst>
              <a:ext uri="{FF2B5EF4-FFF2-40B4-BE49-F238E27FC236}">
                <a16:creationId xmlns:a16="http://schemas.microsoft.com/office/drawing/2014/main" id="{331C3B12-D653-CC4C-ABCF-4724A38AB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88720" y="3618000"/>
            <a:ext cx="4967280" cy="125800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2ADA92-7351-1B4F-B608-0A43A941F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rgbClr val="0071F8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DC01873F-0063-374A-8FF4-60AB1B20E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720" y="3629420"/>
            <a:ext cx="4805486" cy="321902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56A26F7F-A204-454B-B7C3-AD71F06037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8720" y="3951322"/>
            <a:ext cx="4805486" cy="348620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2E816170-D8CB-F14C-B96E-49F48030E0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816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5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ACKGROUND IMAGE">
            <a:extLst>
              <a:ext uri="{FF2B5EF4-FFF2-40B4-BE49-F238E27FC236}">
                <a16:creationId xmlns:a16="http://schemas.microsoft.com/office/drawing/2014/main" id="{36D352E3-B478-244F-884D-70CCDAA921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1" t="5503" r="21596"/>
          <a:stretch/>
        </p:blipFill>
        <p:spPr>
          <a:xfrm>
            <a:off x="0" y="0"/>
            <a:ext cx="9144000" cy="5298293"/>
          </a:xfrm>
          <a:prstGeom prst="rect">
            <a:avLst/>
          </a:prstGeom>
        </p:spPr>
      </p:pic>
      <p:sp>
        <p:nvSpPr>
          <p:cNvPr id="12" name="WHITE BAR">
            <a:extLst>
              <a:ext uri="{FF2B5EF4-FFF2-40B4-BE49-F238E27FC236}">
                <a16:creationId xmlns:a16="http://schemas.microsoft.com/office/drawing/2014/main" id="{0474DE56-37D0-8142-8567-588AA082F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0538"/>
            <a:ext cx="9144000" cy="84355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pic>
        <p:nvPicPr>
          <p:cNvPr id="16" name="ETF LOGO">
            <a:extLst>
              <a:ext uri="{FF2B5EF4-FFF2-40B4-BE49-F238E27FC236}">
                <a16:creationId xmlns:a16="http://schemas.microsoft.com/office/drawing/2014/main" id="{E3F0F782-0C3D-9241-80EE-3AE9C2EE78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192643"/>
            <a:ext cx="859827" cy="455202"/>
          </a:xfrm>
          <a:prstGeom prst="rect">
            <a:avLst/>
          </a:prstGeom>
        </p:spPr>
      </p:pic>
      <p:pic>
        <p:nvPicPr>
          <p:cNvPr id="17" name="T LEVELS LOGO" descr="T Levels Professional Development">
            <a:extLst>
              <a:ext uri="{FF2B5EF4-FFF2-40B4-BE49-F238E27FC236}">
                <a16:creationId xmlns:a16="http://schemas.microsoft.com/office/drawing/2014/main" id="{724EB171-3B96-A94B-8A24-91C1E09939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60864"/>
            <a:ext cx="1656184" cy="538678"/>
          </a:xfrm>
          <a:prstGeom prst="rect">
            <a:avLst/>
          </a:prstGeom>
        </p:spPr>
      </p:pic>
      <p:sp>
        <p:nvSpPr>
          <p:cNvPr id="19" name="BLACK RECTANGLE">
            <a:extLst>
              <a:ext uri="{FF2B5EF4-FFF2-40B4-BE49-F238E27FC236}">
                <a16:creationId xmlns:a16="http://schemas.microsoft.com/office/drawing/2014/main" id="{37340D0A-8E66-C344-86F6-B7DF93079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88720" y="3618000"/>
            <a:ext cx="4967280" cy="125800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8DF8FB0-E18C-B944-85F4-7C6FCE638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rgbClr val="00A068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FE3F226C-6DF2-6346-8EA2-310BB69F1A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720" y="3629420"/>
            <a:ext cx="4805486" cy="321902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8D9E660A-FDD1-4B41-B068-E2E016F41A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8720" y="3951322"/>
            <a:ext cx="4805486" cy="348620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E6502957-98DD-6D4F-BD92-32EA77DD44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9896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Option 1 Red (Lock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r="8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WHITE BAR">
            <a:extLst>
              <a:ext uri="{FF2B5EF4-FFF2-40B4-BE49-F238E27FC236}">
                <a16:creationId xmlns:a16="http://schemas.microsoft.com/office/drawing/2014/main" id="{321763E3-91A7-044E-A2E2-17FBDCE3A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0538"/>
            <a:ext cx="9144000" cy="84355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pic>
        <p:nvPicPr>
          <p:cNvPr id="13" name="ETF LOGO" descr="Education and Training Foundation">
            <a:extLst>
              <a:ext uri="{FF2B5EF4-FFF2-40B4-BE49-F238E27FC236}">
                <a16:creationId xmlns:a16="http://schemas.microsoft.com/office/drawing/2014/main" id="{05CA206B-A558-BF4C-910E-A3E2506C44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841"/>
            <a:ext cx="859828" cy="456808"/>
          </a:xfrm>
          <a:prstGeom prst="rect">
            <a:avLst/>
          </a:prstGeom>
        </p:spPr>
      </p:pic>
      <p:pic>
        <p:nvPicPr>
          <p:cNvPr id="14" name="T LEVELS LOGO" descr="T Levels Professional Development">
            <a:extLst>
              <a:ext uri="{FF2B5EF4-FFF2-40B4-BE49-F238E27FC236}">
                <a16:creationId xmlns:a16="http://schemas.microsoft.com/office/drawing/2014/main" id="{DF9FDBCB-35DF-8846-9F5D-8B85B5BFB1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60864"/>
            <a:ext cx="1656184" cy="538678"/>
          </a:xfrm>
          <a:prstGeom prst="rect">
            <a:avLst/>
          </a:prstGeom>
        </p:spPr>
      </p:pic>
      <p:sp>
        <p:nvSpPr>
          <p:cNvPr id="9" name="BLACK RECTANGLE">
            <a:extLst>
              <a:ext uri="{FF2B5EF4-FFF2-40B4-BE49-F238E27FC236}">
                <a16:creationId xmlns:a16="http://schemas.microsoft.com/office/drawing/2014/main" id="{7233EE1A-0BEF-6A43-BCCA-643950D37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88720" y="3618000"/>
            <a:ext cx="4967280" cy="125800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rgbClr val="E51C41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8720" y="3629420"/>
            <a:ext cx="4805486" cy="321902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888720" y="3951322"/>
            <a:ext cx="4805486" cy="348620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8978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Option 2 Yello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CKGROUND IMAGE">
            <a:extLst>
              <a:ext uri="{FF2B5EF4-FFF2-40B4-BE49-F238E27FC236}">
                <a16:creationId xmlns:a16="http://schemas.microsoft.com/office/drawing/2014/main" id="{984DDA82-2029-3943-8C3A-C195DFC0A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r="8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WHITE BAR">
            <a:extLst>
              <a:ext uri="{FF2B5EF4-FFF2-40B4-BE49-F238E27FC236}">
                <a16:creationId xmlns:a16="http://schemas.microsoft.com/office/drawing/2014/main" id="{B8706FB2-CEEC-7246-A4E3-D773F54E3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0538"/>
            <a:ext cx="9144000" cy="84355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pic>
        <p:nvPicPr>
          <p:cNvPr id="17" name="ETF LOGO">
            <a:extLst>
              <a:ext uri="{FF2B5EF4-FFF2-40B4-BE49-F238E27FC236}">
                <a16:creationId xmlns:a16="http://schemas.microsoft.com/office/drawing/2014/main" id="{8D10DF3B-2EE8-CB4D-89A8-B1DC8ED9DB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192643"/>
            <a:ext cx="859828" cy="455203"/>
          </a:xfrm>
          <a:prstGeom prst="rect">
            <a:avLst/>
          </a:prstGeom>
        </p:spPr>
      </p:pic>
      <p:pic>
        <p:nvPicPr>
          <p:cNvPr id="18" name="T LEVELS LOGO" descr="T Levels Professional Development">
            <a:extLst>
              <a:ext uri="{FF2B5EF4-FFF2-40B4-BE49-F238E27FC236}">
                <a16:creationId xmlns:a16="http://schemas.microsoft.com/office/drawing/2014/main" id="{95AF83BF-2906-E147-AD27-6D0DD69CAF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60864"/>
            <a:ext cx="1656184" cy="538678"/>
          </a:xfrm>
          <a:prstGeom prst="rect">
            <a:avLst/>
          </a:prstGeom>
        </p:spPr>
      </p:pic>
      <p:sp>
        <p:nvSpPr>
          <p:cNvPr id="19" name="BLACK RECTANGLE">
            <a:extLst>
              <a:ext uri="{FF2B5EF4-FFF2-40B4-BE49-F238E27FC236}">
                <a16:creationId xmlns:a16="http://schemas.microsoft.com/office/drawing/2014/main" id="{08776F2B-1739-344E-B2E7-70073E14A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88720" y="3618000"/>
            <a:ext cx="4967280" cy="125800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88F6599-BA20-4644-9226-61D0497C4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rgbClr val="FEB912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55C166C1-2C30-404D-8032-27671E9F9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720" y="3629420"/>
            <a:ext cx="4805486" cy="321902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0295A2F-6079-A340-8976-C671CE0AF0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8720" y="3951322"/>
            <a:ext cx="4805486" cy="348620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64D60A69-C052-934B-AE97-6790360956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8059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Option 3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CKGROUND IMAGE">
            <a:extLst>
              <a:ext uri="{FF2B5EF4-FFF2-40B4-BE49-F238E27FC236}">
                <a16:creationId xmlns:a16="http://schemas.microsoft.com/office/drawing/2014/main" id="{06435158-31E2-7543-A29F-F72506E2D7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r="8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WHITE BAR">
            <a:extLst>
              <a:ext uri="{FF2B5EF4-FFF2-40B4-BE49-F238E27FC236}">
                <a16:creationId xmlns:a16="http://schemas.microsoft.com/office/drawing/2014/main" id="{2051111D-51D0-C84F-82DD-EFC57A1F47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0538"/>
            <a:ext cx="9144000" cy="84355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pic>
        <p:nvPicPr>
          <p:cNvPr id="17" name="ETF LOGO">
            <a:extLst>
              <a:ext uri="{FF2B5EF4-FFF2-40B4-BE49-F238E27FC236}">
                <a16:creationId xmlns:a16="http://schemas.microsoft.com/office/drawing/2014/main" id="{532D5437-3308-6143-80D4-74B5F3678B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192643"/>
            <a:ext cx="859827" cy="455203"/>
          </a:xfrm>
          <a:prstGeom prst="rect">
            <a:avLst/>
          </a:prstGeom>
        </p:spPr>
      </p:pic>
      <p:pic>
        <p:nvPicPr>
          <p:cNvPr id="19" name="T LEVELS LOGO" descr="T Levels Professional Development">
            <a:extLst>
              <a:ext uri="{FF2B5EF4-FFF2-40B4-BE49-F238E27FC236}">
                <a16:creationId xmlns:a16="http://schemas.microsoft.com/office/drawing/2014/main" id="{621909CB-4C11-E149-9A37-6908AACF0E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60864"/>
            <a:ext cx="1656184" cy="538678"/>
          </a:xfrm>
          <a:prstGeom prst="rect">
            <a:avLst/>
          </a:prstGeom>
        </p:spPr>
      </p:pic>
      <p:sp>
        <p:nvSpPr>
          <p:cNvPr id="20" name="BLACK RECTANGLE">
            <a:extLst>
              <a:ext uri="{FF2B5EF4-FFF2-40B4-BE49-F238E27FC236}">
                <a16:creationId xmlns:a16="http://schemas.microsoft.com/office/drawing/2014/main" id="{C72179A6-35B1-AA4D-AE81-7C9ED40A5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88720" y="3618000"/>
            <a:ext cx="4967280" cy="125800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397D107-EB16-014E-A7B0-1FF16A018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rgbClr val="BE0064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D70B96C-689F-1B4E-B32B-674207032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720" y="3629420"/>
            <a:ext cx="4805486" cy="321902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DBCB4839-1769-9448-B47D-5268914681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8720" y="3951322"/>
            <a:ext cx="4805486" cy="348620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D5711CB5-A9DE-EF47-9E7D-8D1FF5388A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1122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Option 4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ACKGROUND IMAGE">
            <a:extLst>
              <a:ext uri="{FF2B5EF4-FFF2-40B4-BE49-F238E27FC236}">
                <a16:creationId xmlns:a16="http://schemas.microsoft.com/office/drawing/2014/main" id="{4AF41BBD-0D71-8C40-A89F-259189C9A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r="8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WHITE BAR">
            <a:extLst>
              <a:ext uri="{FF2B5EF4-FFF2-40B4-BE49-F238E27FC236}">
                <a16:creationId xmlns:a16="http://schemas.microsoft.com/office/drawing/2014/main" id="{4BC86740-418B-DA4D-8939-2B1A32090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0538"/>
            <a:ext cx="9144000" cy="84355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pic>
        <p:nvPicPr>
          <p:cNvPr id="12" name="ETF LOGO">
            <a:extLst>
              <a:ext uri="{FF2B5EF4-FFF2-40B4-BE49-F238E27FC236}">
                <a16:creationId xmlns:a16="http://schemas.microsoft.com/office/drawing/2014/main" id="{2D72DE85-B512-A84A-BDE4-CC6F916F0A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192643"/>
            <a:ext cx="859827" cy="455202"/>
          </a:xfrm>
          <a:prstGeom prst="rect">
            <a:avLst/>
          </a:prstGeom>
        </p:spPr>
      </p:pic>
      <p:pic>
        <p:nvPicPr>
          <p:cNvPr id="17" name="T LEVELS LOGO" descr="T Levels Professional Development">
            <a:extLst>
              <a:ext uri="{FF2B5EF4-FFF2-40B4-BE49-F238E27FC236}">
                <a16:creationId xmlns:a16="http://schemas.microsoft.com/office/drawing/2014/main" id="{7DFFC763-EFC0-0E4C-965F-8DE2D21424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60864"/>
            <a:ext cx="1656184" cy="538678"/>
          </a:xfrm>
          <a:prstGeom prst="rect">
            <a:avLst/>
          </a:prstGeom>
        </p:spPr>
      </p:pic>
      <p:sp>
        <p:nvSpPr>
          <p:cNvPr id="19" name="BLACK RECTANGLE">
            <a:extLst>
              <a:ext uri="{FF2B5EF4-FFF2-40B4-BE49-F238E27FC236}">
                <a16:creationId xmlns:a16="http://schemas.microsoft.com/office/drawing/2014/main" id="{331C3B12-D653-CC4C-ABCF-4724A38AB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88720" y="3618000"/>
            <a:ext cx="4967280" cy="125800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2ADA92-7351-1B4F-B608-0A43A941F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rgbClr val="0071F8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DC01873F-0063-374A-8FF4-60AB1B20E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720" y="3629420"/>
            <a:ext cx="4805486" cy="321902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56A26F7F-A204-454B-B7C3-AD71F06037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8720" y="3951322"/>
            <a:ext cx="4805486" cy="348620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2E816170-D8CB-F14C-B96E-49F48030E0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4535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Option 2 Yello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CKGROUND IMAGE">
            <a:extLst>
              <a:ext uri="{FF2B5EF4-FFF2-40B4-BE49-F238E27FC236}">
                <a16:creationId xmlns:a16="http://schemas.microsoft.com/office/drawing/2014/main" id="{7E99084B-0580-C247-BEE0-9D1F33375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9" t="6208" r="2313" b="23313"/>
          <a:stretch/>
        </p:blipFill>
        <p:spPr>
          <a:xfrm>
            <a:off x="0" y="0"/>
            <a:ext cx="9144000" cy="5137931"/>
          </a:xfrm>
          <a:prstGeom prst="rect">
            <a:avLst/>
          </a:prstGeom>
        </p:spPr>
      </p:pic>
      <p:sp>
        <p:nvSpPr>
          <p:cNvPr id="15" name="WHITE BAR">
            <a:extLst>
              <a:ext uri="{FF2B5EF4-FFF2-40B4-BE49-F238E27FC236}">
                <a16:creationId xmlns:a16="http://schemas.microsoft.com/office/drawing/2014/main" id="{B8706FB2-CEEC-7246-A4E3-D773F54E3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0538"/>
            <a:ext cx="9144000" cy="84355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pic>
        <p:nvPicPr>
          <p:cNvPr id="17" name="ETF LOGO">
            <a:extLst>
              <a:ext uri="{FF2B5EF4-FFF2-40B4-BE49-F238E27FC236}">
                <a16:creationId xmlns:a16="http://schemas.microsoft.com/office/drawing/2014/main" id="{8D10DF3B-2EE8-CB4D-89A8-B1DC8ED9DB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192643"/>
            <a:ext cx="859828" cy="455203"/>
          </a:xfrm>
          <a:prstGeom prst="rect">
            <a:avLst/>
          </a:prstGeom>
        </p:spPr>
      </p:pic>
      <p:pic>
        <p:nvPicPr>
          <p:cNvPr id="18" name="T LEVELS LOGO" descr="T Levels Professional Development">
            <a:extLst>
              <a:ext uri="{FF2B5EF4-FFF2-40B4-BE49-F238E27FC236}">
                <a16:creationId xmlns:a16="http://schemas.microsoft.com/office/drawing/2014/main" id="{95AF83BF-2906-E147-AD27-6D0DD69CAF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60864"/>
            <a:ext cx="1656184" cy="538678"/>
          </a:xfrm>
          <a:prstGeom prst="rect">
            <a:avLst/>
          </a:prstGeom>
        </p:spPr>
      </p:pic>
      <p:sp>
        <p:nvSpPr>
          <p:cNvPr id="19" name="BLACK RECTANGLE">
            <a:extLst>
              <a:ext uri="{FF2B5EF4-FFF2-40B4-BE49-F238E27FC236}">
                <a16:creationId xmlns:a16="http://schemas.microsoft.com/office/drawing/2014/main" id="{08776F2B-1739-344E-B2E7-70073E14A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88720" y="3618000"/>
            <a:ext cx="4967280" cy="125800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88F6599-BA20-4644-9226-61D0497C4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rgbClr val="FEB912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55C166C1-2C30-404D-8032-27671E9F9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720" y="3629420"/>
            <a:ext cx="4805486" cy="321902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0295A2F-6079-A340-8976-C671CE0AF0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8720" y="3951322"/>
            <a:ext cx="4805486" cy="348620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64D60A69-C052-934B-AE97-6790360956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0663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Option 5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CKGROUND IMAGE">
            <a:extLst>
              <a:ext uri="{FF2B5EF4-FFF2-40B4-BE49-F238E27FC236}">
                <a16:creationId xmlns:a16="http://schemas.microsoft.com/office/drawing/2014/main" id="{74B1A681-2E70-0344-8855-394ECF38A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r="8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WHITE BAR">
            <a:extLst>
              <a:ext uri="{FF2B5EF4-FFF2-40B4-BE49-F238E27FC236}">
                <a16:creationId xmlns:a16="http://schemas.microsoft.com/office/drawing/2014/main" id="{0474DE56-37D0-8142-8567-588AA082F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0538"/>
            <a:ext cx="9144000" cy="84355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pic>
        <p:nvPicPr>
          <p:cNvPr id="16" name="ETF LOGO">
            <a:extLst>
              <a:ext uri="{FF2B5EF4-FFF2-40B4-BE49-F238E27FC236}">
                <a16:creationId xmlns:a16="http://schemas.microsoft.com/office/drawing/2014/main" id="{E3F0F782-0C3D-9241-80EE-3AE9C2EE78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192643"/>
            <a:ext cx="859827" cy="455202"/>
          </a:xfrm>
          <a:prstGeom prst="rect">
            <a:avLst/>
          </a:prstGeom>
        </p:spPr>
      </p:pic>
      <p:pic>
        <p:nvPicPr>
          <p:cNvPr id="17" name="T LEVELS LOGO" descr="T Levels Professional Development">
            <a:extLst>
              <a:ext uri="{FF2B5EF4-FFF2-40B4-BE49-F238E27FC236}">
                <a16:creationId xmlns:a16="http://schemas.microsoft.com/office/drawing/2014/main" id="{724EB171-3B96-A94B-8A24-91C1E09939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60864"/>
            <a:ext cx="1656184" cy="538678"/>
          </a:xfrm>
          <a:prstGeom prst="rect">
            <a:avLst/>
          </a:prstGeom>
        </p:spPr>
      </p:pic>
      <p:sp>
        <p:nvSpPr>
          <p:cNvPr id="19" name="BLACK RECTANGLE">
            <a:extLst>
              <a:ext uri="{FF2B5EF4-FFF2-40B4-BE49-F238E27FC236}">
                <a16:creationId xmlns:a16="http://schemas.microsoft.com/office/drawing/2014/main" id="{37340D0A-8E66-C344-86F6-B7DF93079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88720" y="3618000"/>
            <a:ext cx="4967280" cy="125800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8DF8FB0-E18C-B944-85F4-7C6FCE638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rgbClr val="00A068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FE3F226C-6DF2-6346-8EA2-310BB69F1A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720" y="3629420"/>
            <a:ext cx="4805486" cy="321902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8D9E660A-FDD1-4B41-B068-E2E016F41A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8720" y="3951322"/>
            <a:ext cx="4805486" cy="348620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E6502957-98DD-6D4F-BD92-32EA77DD44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6686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Option 1 Red (Lock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r="8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WHITE BAR">
            <a:extLst>
              <a:ext uri="{FF2B5EF4-FFF2-40B4-BE49-F238E27FC236}">
                <a16:creationId xmlns:a16="http://schemas.microsoft.com/office/drawing/2014/main" id="{321763E3-91A7-044E-A2E2-17FBDCE3A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0538"/>
            <a:ext cx="9144000" cy="84355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pic>
        <p:nvPicPr>
          <p:cNvPr id="13" name="ETF LOGO" descr="Education and Training Foundation">
            <a:extLst>
              <a:ext uri="{FF2B5EF4-FFF2-40B4-BE49-F238E27FC236}">
                <a16:creationId xmlns:a16="http://schemas.microsoft.com/office/drawing/2014/main" id="{05CA206B-A558-BF4C-910E-A3E2506C44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841"/>
            <a:ext cx="859828" cy="456808"/>
          </a:xfrm>
          <a:prstGeom prst="rect">
            <a:avLst/>
          </a:prstGeom>
        </p:spPr>
      </p:pic>
      <p:pic>
        <p:nvPicPr>
          <p:cNvPr id="14" name="T LEVELS LOGO" descr="T Levels Professional Development">
            <a:extLst>
              <a:ext uri="{FF2B5EF4-FFF2-40B4-BE49-F238E27FC236}">
                <a16:creationId xmlns:a16="http://schemas.microsoft.com/office/drawing/2014/main" id="{DF9FDBCB-35DF-8846-9F5D-8B85B5BFB1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60864"/>
            <a:ext cx="1656184" cy="538678"/>
          </a:xfrm>
          <a:prstGeom prst="rect">
            <a:avLst/>
          </a:prstGeom>
        </p:spPr>
      </p:pic>
      <p:sp>
        <p:nvSpPr>
          <p:cNvPr id="9" name="BLACK RECTANGLE">
            <a:extLst>
              <a:ext uri="{FF2B5EF4-FFF2-40B4-BE49-F238E27FC236}">
                <a16:creationId xmlns:a16="http://schemas.microsoft.com/office/drawing/2014/main" id="{7233EE1A-0BEF-6A43-BCCA-643950D37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88720" y="3618000"/>
            <a:ext cx="4967280" cy="125800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rgbClr val="E51C41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8720" y="3629420"/>
            <a:ext cx="4805486" cy="321902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888720" y="3951322"/>
            <a:ext cx="4805486" cy="348620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3278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Option 2 Yello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CKGROUND IMAGE">
            <a:extLst>
              <a:ext uri="{FF2B5EF4-FFF2-40B4-BE49-F238E27FC236}">
                <a16:creationId xmlns:a16="http://schemas.microsoft.com/office/drawing/2014/main" id="{1A2E7624-5EF3-EA44-AD43-B1DC7FEE3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r="8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WHITE BAR">
            <a:extLst>
              <a:ext uri="{FF2B5EF4-FFF2-40B4-BE49-F238E27FC236}">
                <a16:creationId xmlns:a16="http://schemas.microsoft.com/office/drawing/2014/main" id="{B8706FB2-CEEC-7246-A4E3-D773F54E3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0538"/>
            <a:ext cx="9144000" cy="84355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pic>
        <p:nvPicPr>
          <p:cNvPr id="17" name="ETF LOGO">
            <a:extLst>
              <a:ext uri="{FF2B5EF4-FFF2-40B4-BE49-F238E27FC236}">
                <a16:creationId xmlns:a16="http://schemas.microsoft.com/office/drawing/2014/main" id="{8D10DF3B-2EE8-CB4D-89A8-B1DC8ED9DB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192643"/>
            <a:ext cx="859828" cy="455203"/>
          </a:xfrm>
          <a:prstGeom prst="rect">
            <a:avLst/>
          </a:prstGeom>
        </p:spPr>
      </p:pic>
      <p:pic>
        <p:nvPicPr>
          <p:cNvPr id="18" name="T LEVELS LOGO" descr="T Levels Professional Development">
            <a:extLst>
              <a:ext uri="{FF2B5EF4-FFF2-40B4-BE49-F238E27FC236}">
                <a16:creationId xmlns:a16="http://schemas.microsoft.com/office/drawing/2014/main" id="{95AF83BF-2906-E147-AD27-6D0DD69CAF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60864"/>
            <a:ext cx="1656184" cy="538678"/>
          </a:xfrm>
          <a:prstGeom prst="rect">
            <a:avLst/>
          </a:prstGeom>
        </p:spPr>
      </p:pic>
      <p:sp>
        <p:nvSpPr>
          <p:cNvPr id="19" name="BLACK RECTANGLE">
            <a:extLst>
              <a:ext uri="{FF2B5EF4-FFF2-40B4-BE49-F238E27FC236}">
                <a16:creationId xmlns:a16="http://schemas.microsoft.com/office/drawing/2014/main" id="{08776F2B-1739-344E-B2E7-70073E14A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88720" y="3618000"/>
            <a:ext cx="4967280" cy="125800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88F6599-BA20-4644-9226-61D0497C4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rgbClr val="FEB912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55C166C1-2C30-404D-8032-27671E9F9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720" y="3629420"/>
            <a:ext cx="4805486" cy="321902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0295A2F-6079-A340-8976-C671CE0AF0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8720" y="3951322"/>
            <a:ext cx="4805486" cy="348620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64D60A69-C052-934B-AE97-6790360956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3557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Option 3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ACKGROUND IMAGE">
            <a:extLst>
              <a:ext uri="{FF2B5EF4-FFF2-40B4-BE49-F238E27FC236}">
                <a16:creationId xmlns:a16="http://schemas.microsoft.com/office/drawing/2014/main" id="{10C48A06-0A1F-954D-829D-4C1E4A989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r="8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WHITE BAR">
            <a:extLst>
              <a:ext uri="{FF2B5EF4-FFF2-40B4-BE49-F238E27FC236}">
                <a16:creationId xmlns:a16="http://schemas.microsoft.com/office/drawing/2014/main" id="{2051111D-51D0-C84F-82DD-EFC57A1F47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0538"/>
            <a:ext cx="9144000" cy="84355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pic>
        <p:nvPicPr>
          <p:cNvPr id="17" name="ETF LOGO">
            <a:extLst>
              <a:ext uri="{FF2B5EF4-FFF2-40B4-BE49-F238E27FC236}">
                <a16:creationId xmlns:a16="http://schemas.microsoft.com/office/drawing/2014/main" id="{532D5437-3308-6143-80D4-74B5F3678B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192643"/>
            <a:ext cx="859827" cy="455203"/>
          </a:xfrm>
          <a:prstGeom prst="rect">
            <a:avLst/>
          </a:prstGeom>
        </p:spPr>
      </p:pic>
      <p:pic>
        <p:nvPicPr>
          <p:cNvPr id="19" name="T LEVELS LOGO" descr="T Levels Professional Development">
            <a:extLst>
              <a:ext uri="{FF2B5EF4-FFF2-40B4-BE49-F238E27FC236}">
                <a16:creationId xmlns:a16="http://schemas.microsoft.com/office/drawing/2014/main" id="{621909CB-4C11-E149-9A37-6908AACF0E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60864"/>
            <a:ext cx="1656184" cy="538678"/>
          </a:xfrm>
          <a:prstGeom prst="rect">
            <a:avLst/>
          </a:prstGeom>
        </p:spPr>
      </p:pic>
      <p:sp>
        <p:nvSpPr>
          <p:cNvPr id="20" name="BLACK RECTANGLE">
            <a:extLst>
              <a:ext uri="{FF2B5EF4-FFF2-40B4-BE49-F238E27FC236}">
                <a16:creationId xmlns:a16="http://schemas.microsoft.com/office/drawing/2014/main" id="{C72179A6-35B1-AA4D-AE81-7C9ED40A5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88720" y="3618000"/>
            <a:ext cx="4967280" cy="125800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397D107-EB16-014E-A7B0-1FF16A018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rgbClr val="BE0064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D70B96C-689F-1B4E-B32B-674207032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720" y="3629420"/>
            <a:ext cx="4805486" cy="321902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DBCB4839-1769-9448-B47D-5268914681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8720" y="3951322"/>
            <a:ext cx="4805486" cy="348620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D5711CB5-A9DE-EF47-9E7D-8D1FF5388A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41521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Option 4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ACKGROUND IMAGE">
            <a:extLst>
              <a:ext uri="{FF2B5EF4-FFF2-40B4-BE49-F238E27FC236}">
                <a16:creationId xmlns:a16="http://schemas.microsoft.com/office/drawing/2014/main" id="{69B09CBA-4AC4-D64C-A1C2-1FC6C910E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r="8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WHITE BAR">
            <a:extLst>
              <a:ext uri="{FF2B5EF4-FFF2-40B4-BE49-F238E27FC236}">
                <a16:creationId xmlns:a16="http://schemas.microsoft.com/office/drawing/2014/main" id="{4BC86740-418B-DA4D-8939-2B1A32090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0538"/>
            <a:ext cx="9144000" cy="84355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pic>
        <p:nvPicPr>
          <p:cNvPr id="12" name="ETF LOGO">
            <a:extLst>
              <a:ext uri="{FF2B5EF4-FFF2-40B4-BE49-F238E27FC236}">
                <a16:creationId xmlns:a16="http://schemas.microsoft.com/office/drawing/2014/main" id="{2D72DE85-B512-A84A-BDE4-CC6F916F0A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192643"/>
            <a:ext cx="859827" cy="455202"/>
          </a:xfrm>
          <a:prstGeom prst="rect">
            <a:avLst/>
          </a:prstGeom>
        </p:spPr>
      </p:pic>
      <p:pic>
        <p:nvPicPr>
          <p:cNvPr id="17" name="T LEVELS LOGO" descr="T Levels Professional Development">
            <a:extLst>
              <a:ext uri="{FF2B5EF4-FFF2-40B4-BE49-F238E27FC236}">
                <a16:creationId xmlns:a16="http://schemas.microsoft.com/office/drawing/2014/main" id="{7DFFC763-EFC0-0E4C-965F-8DE2D21424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60864"/>
            <a:ext cx="1656184" cy="538678"/>
          </a:xfrm>
          <a:prstGeom prst="rect">
            <a:avLst/>
          </a:prstGeom>
        </p:spPr>
      </p:pic>
      <p:sp>
        <p:nvSpPr>
          <p:cNvPr id="19" name="BLACK RECTANGLE">
            <a:extLst>
              <a:ext uri="{FF2B5EF4-FFF2-40B4-BE49-F238E27FC236}">
                <a16:creationId xmlns:a16="http://schemas.microsoft.com/office/drawing/2014/main" id="{331C3B12-D653-CC4C-ABCF-4724A38AB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88720" y="3618000"/>
            <a:ext cx="4967280" cy="125800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2ADA92-7351-1B4F-B608-0A43A941F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rgbClr val="0071F8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DC01873F-0063-374A-8FF4-60AB1B20E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720" y="3629420"/>
            <a:ext cx="4805486" cy="321902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56A26F7F-A204-454B-B7C3-AD71F06037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8720" y="3951322"/>
            <a:ext cx="4805486" cy="348620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2E816170-D8CB-F14C-B96E-49F48030E0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491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Option 5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ACKGROUND IMAGE">
            <a:extLst>
              <a:ext uri="{FF2B5EF4-FFF2-40B4-BE49-F238E27FC236}">
                <a16:creationId xmlns:a16="http://schemas.microsoft.com/office/drawing/2014/main" id="{DC60B778-8D96-4D47-BD16-B16AB0F5D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r="8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WHITE BAR">
            <a:extLst>
              <a:ext uri="{FF2B5EF4-FFF2-40B4-BE49-F238E27FC236}">
                <a16:creationId xmlns:a16="http://schemas.microsoft.com/office/drawing/2014/main" id="{0474DE56-37D0-8142-8567-588AA082F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0538"/>
            <a:ext cx="9144000" cy="84355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pic>
        <p:nvPicPr>
          <p:cNvPr id="16" name="ETF LOGO">
            <a:extLst>
              <a:ext uri="{FF2B5EF4-FFF2-40B4-BE49-F238E27FC236}">
                <a16:creationId xmlns:a16="http://schemas.microsoft.com/office/drawing/2014/main" id="{E3F0F782-0C3D-9241-80EE-3AE9C2EE78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192643"/>
            <a:ext cx="859827" cy="455202"/>
          </a:xfrm>
          <a:prstGeom prst="rect">
            <a:avLst/>
          </a:prstGeom>
        </p:spPr>
      </p:pic>
      <p:pic>
        <p:nvPicPr>
          <p:cNvPr id="17" name="T LEVELS LOGO" descr="T Levels Professional Development">
            <a:extLst>
              <a:ext uri="{FF2B5EF4-FFF2-40B4-BE49-F238E27FC236}">
                <a16:creationId xmlns:a16="http://schemas.microsoft.com/office/drawing/2014/main" id="{724EB171-3B96-A94B-8A24-91C1E09939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60864"/>
            <a:ext cx="1656184" cy="538678"/>
          </a:xfrm>
          <a:prstGeom prst="rect">
            <a:avLst/>
          </a:prstGeom>
        </p:spPr>
      </p:pic>
      <p:sp>
        <p:nvSpPr>
          <p:cNvPr id="19" name="BLACK RECTANGLE">
            <a:extLst>
              <a:ext uri="{FF2B5EF4-FFF2-40B4-BE49-F238E27FC236}">
                <a16:creationId xmlns:a16="http://schemas.microsoft.com/office/drawing/2014/main" id="{37340D0A-8E66-C344-86F6-B7DF93079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88720" y="3618000"/>
            <a:ext cx="4967280" cy="125800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8DF8FB0-E18C-B944-85F4-7C6FCE638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rgbClr val="00A068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FE3F226C-6DF2-6346-8EA2-310BB69F1A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720" y="3629420"/>
            <a:ext cx="4805486" cy="321902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8D9E660A-FDD1-4B41-B068-E2E016F41A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8720" y="3951322"/>
            <a:ext cx="4805486" cy="348620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E6502957-98DD-6D4F-BD92-32EA77DD44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60983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Unlo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51435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Black Box">
            <a:extLst>
              <a:ext uri="{FF2B5EF4-FFF2-40B4-BE49-F238E27FC236}">
                <a16:creationId xmlns:a16="http://schemas.microsoft.com/office/drawing/2014/main" id="{DF89CEBF-8DDB-584B-AB45-17DC44A5F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88720" y="3618000"/>
            <a:ext cx="4967280" cy="125800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41C458-4902-0341-BDFB-9FBCE3A77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rgbClr val="E51C41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ubtitle 1">
            <a:extLst>
              <a:ext uri="{FF2B5EF4-FFF2-40B4-BE49-F238E27FC236}">
                <a16:creationId xmlns:a16="http://schemas.microsoft.com/office/drawing/2014/main" id="{C093796F-CDB1-D348-B1F0-9617A8EAEF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720" y="3629420"/>
            <a:ext cx="4805486" cy="321902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1A20097-0159-9E41-A93C-5431A58F80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8720" y="3951322"/>
            <a:ext cx="4805486" cy="348620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826CE89A-73E9-B24B-9078-4104E0E8B9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0503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Option 2">
    <p:bg>
      <p:bgPr>
        <a:solidFill>
          <a:srgbClr val="E51C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 BAR">
            <a:extLst>
              <a:ext uri="{FF2B5EF4-FFF2-40B4-BE49-F238E27FC236}">
                <a16:creationId xmlns:a16="http://schemas.microsoft.com/office/drawing/2014/main" id="{389A7FE7-F633-8F42-8ADE-50586B02B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0538"/>
            <a:ext cx="9144000" cy="84355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pic>
        <p:nvPicPr>
          <p:cNvPr id="10" name="ETF LOGO" descr="Education and Training Foundation">
            <a:extLst>
              <a:ext uri="{FF2B5EF4-FFF2-40B4-BE49-F238E27FC236}">
                <a16:creationId xmlns:a16="http://schemas.microsoft.com/office/drawing/2014/main" id="{F14D5ED0-A2F5-A546-8C5C-70096A8625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841"/>
            <a:ext cx="859828" cy="456808"/>
          </a:xfrm>
          <a:prstGeom prst="rect">
            <a:avLst/>
          </a:prstGeom>
        </p:spPr>
      </p:pic>
      <p:pic>
        <p:nvPicPr>
          <p:cNvPr id="15" name="T LEVELS LOGO" descr="T Levels Professional Development">
            <a:extLst>
              <a:ext uri="{FF2B5EF4-FFF2-40B4-BE49-F238E27FC236}">
                <a16:creationId xmlns:a16="http://schemas.microsoft.com/office/drawing/2014/main" id="{6EEA13AF-D457-EC45-9075-03198B4D87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60864"/>
            <a:ext cx="1656184" cy="538678"/>
          </a:xfrm>
          <a:prstGeom prst="rect">
            <a:avLst/>
          </a:prstGeom>
        </p:spPr>
      </p:pic>
      <p:sp>
        <p:nvSpPr>
          <p:cNvPr id="11" name="Black Box">
            <a:extLst>
              <a:ext uri="{FF2B5EF4-FFF2-40B4-BE49-F238E27FC236}">
                <a16:creationId xmlns:a16="http://schemas.microsoft.com/office/drawing/2014/main" id="{55546DE3-A40F-1548-9BB6-DF3446E00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88720" y="3618000"/>
            <a:ext cx="4967280" cy="125800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chemeClr val="bg1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Subtitle 1">
            <a:extLst>
              <a:ext uri="{FF2B5EF4-FFF2-40B4-BE49-F238E27FC236}">
                <a16:creationId xmlns:a16="http://schemas.microsoft.com/office/drawing/2014/main" id="{71ADB664-6A98-C844-AD83-2FFA9643D8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720" y="3629420"/>
            <a:ext cx="4805486" cy="321902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BAFDD57-7DB7-C94F-9022-BCFA74420B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8720" y="3951322"/>
            <a:ext cx="4805486" cy="348620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ubtitle 3">
            <a:extLst>
              <a:ext uri="{FF2B5EF4-FFF2-40B4-BE49-F238E27FC236}">
                <a16:creationId xmlns:a16="http://schemas.microsoft.com/office/drawing/2014/main" id="{53669C88-21D0-6341-9C2E-9ED1F32DE1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5451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Option 2">
    <p:bg>
      <p:bgPr>
        <a:solidFill>
          <a:srgbClr val="FEB9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lack Box">
            <a:extLst>
              <a:ext uri="{FF2B5EF4-FFF2-40B4-BE49-F238E27FC236}">
                <a16:creationId xmlns:a16="http://schemas.microsoft.com/office/drawing/2014/main" id="{EBED1B9B-0A6E-A54B-B172-4DEE060EA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88720" y="3618000"/>
            <a:ext cx="4967280" cy="125800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313DC36-E457-6143-9033-DA9500DC73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chemeClr val="bg1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Subtitle 1">
            <a:extLst>
              <a:ext uri="{FF2B5EF4-FFF2-40B4-BE49-F238E27FC236}">
                <a16:creationId xmlns:a16="http://schemas.microsoft.com/office/drawing/2014/main" id="{1248083E-C5D2-5345-8A8E-22F3D62550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720" y="3629420"/>
            <a:ext cx="4805486" cy="321902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B001CCC-F82B-4E4C-8FD3-D1EBA11F8D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8720" y="3951322"/>
            <a:ext cx="4805486" cy="348620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ubtitle 3">
            <a:extLst>
              <a:ext uri="{FF2B5EF4-FFF2-40B4-BE49-F238E27FC236}">
                <a16:creationId xmlns:a16="http://schemas.microsoft.com/office/drawing/2014/main" id="{B6AE49EF-13C0-7B41-B858-5E194465B4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WHITE BAR">
            <a:extLst>
              <a:ext uri="{FF2B5EF4-FFF2-40B4-BE49-F238E27FC236}">
                <a16:creationId xmlns:a16="http://schemas.microsoft.com/office/drawing/2014/main" id="{67594FC0-3308-1249-AB5A-1FC574EFD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0538"/>
            <a:ext cx="9144000" cy="84355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pic>
        <p:nvPicPr>
          <p:cNvPr id="10" name="ETF LOGO">
            <a:extLst>
              <a:ext uri="{FF2B5EF4-FFF2-40B4-BE49-F238E27FC236}">
                <a16:creationId xmlns:a16="http://schemas.microsoft.com/office/drawing/2014/main" id="{1C3437ED-F536-084E-BB10-4928099CF3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192643"/>
            <a:ext cx="859828" cy="455203"/>
          </a:xfrm>
          <a:prstGeom prst="rect">
            <a:avLst/>
          </a:prstGeom>
        </p:spPr>
      </p:pic>
      <p:pic>
        <p:nvPicPr>
          <p:cNvPr id="11" name="T LEVELS LOGO" descr="T Levels Professional Development">
            <a:extLst>
              <a:ext uri="{FF2B5EF4-FFF2-40B4-BE49-F238E27FC236}">
                <a16:creationId xmlns:a16="http://schemas.microsoft.com/office/drawing/2014/main" id="{6CC2D7EA-EDA1-D043-A54E-72AC5AAF0F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60864"/>
            <a:ext cx="1656184" cy="53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853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Option 2">
    <p:bg>
      <p:bgPr>
        <a:solidFill>
          <a:srgbClr val="BE00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lack Box">
            <a:extLst>
              <a:ext uri="{FF2B5EF4-FFF2-40B4-BE49-F238E27FC236}">
                <a16:creationId xmlns:a16="http://schemas.microsoft.com/office/drawing/2014/main" id="{61F1B003-6273-F546-86AC-FEB4DB7CA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88720" y="3618000"/>
            <a:ext cx="4967280" cy="125800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6D77190-E00E-FF44-B20D-54BC35DB7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chemeClr val="bg1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Subtitle 1">
            <a:extLst>
              <a:ext uri="{FF2B5EF4-FFF2-40B4-BE49-F238E27FC236}">
                <a16:creationId xmlns:a16="http://schemas.microsoft.com/office/drawing/2014/main" id="{5FBE1DCA-D8B6-FE48-9937-B6A2AA9F8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720" y="3629420"/>
            <a:ext cx="4805486" cy="321902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756CB08-70E7-A44D-BD0E-86C2D1900D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8720" y="3951322"/>
            <a:ext cx="4805486" cy="348620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ubtitle 3">
            <a:extLst>
              <a:ext uri="{FF2B5EF4-FFF2-40B4-BE49-F238E27FC236}">
                <a16:creationId xmlns:a16="http://schemas.microsoft.com/office/drawing/2014/main" id="{67097E92-A4F7-5D4F-A639-9669B93293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WHITE BAR">
            <a:extLst>
              <a:ext uri="{FF2B5EF4-FFF2-40B4-BE49-F238E27FC236}">
                <a16:creationId xmlns:a16="http://schemas.microsoft.com/office/drawing/2014/main" id="{6D843F5A-DA33-8B4E-9FD2-492A2FD31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0538"/>
            <a:ext cx="9144000" cy="84355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pic>
        <p:nvPicPr>
          <p:cNvPr id="10" name="ETF LOGO">
            <a:extLst>
              <a:ext uri="{FF2B5EF4-FFF2-40B4-BE49-F238E27FC236}">
                <a16:creationId xmlns:a16="http://schemas.microsoft.com/office/drawing/2014/main" id="{76A51659-C98D-9149-B758-B7D8DF54E4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192643"/>
            <a:ext cx="859827" cy="455203"/>
          </a:xfrm>
          <a:prstGeom prst="rect">
            <a:avLst/>
          </a:prstGeom>
        </p:spPr>
      </p:pic>
      <p:pic>
        <p:nvPicPr>
          <p:cNvPr id="11" name="T LEVELS LOGO" descr="T Levels Professional Development">
            <a:extLst>
              <a:ext uri="{FF2B5EF4-FFF2-40B4-BE49-F238E27FC236}">
                <a16:creationId xmlns:a16="http://schemas.microsoft.com/office/drawing/2014/main" id="{AD0D8A39-9D93-964B-A10E-3DF70661A7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60864"/>
            <a:ext cx="1656184" cy="53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6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Option 3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ACKGROUND IMAGE">
            <a:extLst>
              <a:ext uri="{FF2B5EF4-FFF2-40B4-BE49-F238E27FC236}">
                <a16:creationId xmlns:a16="http://schemas.microsoft.com/office/drawing/2014/main" id="{485D52BE-2C66-9A40-A0FF-6793C274E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9" t="6208" r="2313" b="23313"/>
          <a:stretch/>
        </p:blipFill>
        <p:spPr>
          <a:xfrm>
            <a:off x="0" y="16875"/>
            <a:ext cx="9144000" cy="5137931"/>
          </a:xfrm>
          <a:prstGeom prst="rect">
            <a:avLst/>
          </a:prstGeom>
        </p:spPr>
      </p:pic>
      <p:sp>
        <p:nvSpPr>
          <p:cNvPr id="12" name="WHITE BAR">
            <a:extLst>
              <a:ext uri="{FF2B5EF4-FFF2-40B4-BE49-F238E27FC236}">
                <a16:creationId xmlns:a16="http://schemas.microsoft.com/office/drawing/2014/main" id="{2051111D-51D0-C84F-82DD-EFC57A1F47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0538"/>
            <a:ext cx="9144000" cy="84355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pic>
        <p:nvPicPr>
          <p:cNvPr id="17" name="ETF LOGO">
            <a:extLst>
              <a:ext uri="{FF2B5EF4-FFF2-40B4-BE49-F238E27FC236}">
                <a16:creationId xmlns:a16="http://schemas.microsoft.com/office/drawing/2014/main" id="{532D5437-3308-6143-80D4-74B5F3678B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192643"/>
            <a:ext cx="859827" cy="455203"/>
          </a:xfrm>
          <a:prstGeom prst="rect">
            <a:avLst/>
          </a:prstGeom>
        </p:spPr>
      </p:pic>
      <p:pic>
        <p:nvPicPr>
          <p:cNvPr id="19" name="T LEVELS LOGO" descr="T Levels Professional Development">
            <a:extLst>
              <a:ext uri="{FF2B5EF4-FFF2-40B4-BE49-F238E27FC236}">
                <a16:creationId xmlns:a16="http://schemas.microsoft.com/office/drawing/2014/main" id="{621909CB-4C11-E149-9A37-6908AACF0E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60864"/>
            <a:ext cx="1656184" cy="538678"/>
          </a:xfrm>
          <a:prstGeom prst="rect">
            <a:avLst/>
          </a:prstGeom>
        </p:spPr>
      </p:pic>
      <p:sp>
        <p:nvSpPr>
          <p:cNvPr id="20" name="BLACK RECTANGLE">
            <a:extLst>
              <a:ext uri="{FF2B5EF4-FFF2-40B4-BE49-F238E27FC236}">
                <a16:creationId xmlns:a16="http://schemas.microsoft.com/office/drawing/2014/main" id="{C72179A6-35B1-AA4D-AE81-7C9ED40A5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88720" y="3618000"/>
            <a:ext cx="4967280" cy="125800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397D107-EB16-014E-A7B0-1FF16A018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rgbClr val="BE0064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D70B96C-689F-1B4E-B32B-674207032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720" y="3629420"/>
            <a:ext cx="4805486" cy="321902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DBCB4839-1769-9448-B47D-5268914681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8720" y="3951322"/>
            <a:ext cx="4805486" cy="348620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D5711CB5-A9DE-EF47-9E7D-8D1FF5388A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66698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Option 2">
    <p:bg>
      <p:bgPr>
        <a:solidFill>
          <a:srgbClr val="0071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lack Box">
            <a:extLst>
              <a:ext uri="{FF2B5EF4-FFF2-40B4-BE49-F238E27FC236}">
                <a16:creationId xmlns:a16="http://schemas.microsoft.com/office/drawing/2014/main" id="{FFD88681-7A12-D144-ACBC-42D6F63A3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88720" y="3618000"/>
            <a:ext cx="4967280" cy="125800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8119204-FBC9-B94A-86B9-7775C3F96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chemeClr val="bg1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none" baseline="0">
                <a:solidFill>
                  <a:srgbClr val="0071F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Subtitle 1">
            <a:extLst>
              <a:ext uri="{FF2B5EF4-FFF2-40B4-BE49-F238E27FC236}">
                <a16:creationId xmlns:a16="http://schemas.microsoft.com/office/drawing/2014/main" id="{EF925A02-0271-4142-B01E-0B08F117F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720" y="3629420"/>
            <a:ext cx="4805486" cy="321902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C739F3A-1D09-D94D-8E35-21E9F4DD5E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8720" y="3951322"/>
            <a:ext cx="4805486" cy="348620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ubtitle 3">
            <a:extLst>
              <a:ext uri="{FF2B5EF4-FFF2-40B4-BE49-F238E27FC236}">
                <a16:creationId xmlns:a16="http://schemas.microsoft.com/office/drawing/2014/main" id="{03857983-908D-2B43-BBE8-9B01F801C9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WHITE BAR">
            <a:extLst>
              <a:ext uri="{FF2B5EF4-FFF2-40B4-BE49-F238E27FC236}">
                <a16:creationId xmlns:a16="http://schemas.microsoft.com/office/drawing/2014/main" id="{27A29B06-9920-6D45-A6DA-7A94FC197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0538"/>
            <a:ext cx="9144000" cy="84355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pic>
        <p:nvPicPr>
          <p:cNvPr id="10" name="ETF LOGO">
            <a:extLst>
              <a:ext uri="{FF2B5EF4-FFF2-40B4-BE49-F238E27FC236}">
                <a16:creationId xmlns:a16="http://schemas.microsoft.com/office/drawing/2014/main" id="{5B2018CF-28E6-7E40-8B36-5816332E0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192643"/>
            <a:ext cx="859827" cy="455202"/>
          </a:xfrm>
          <a:prstGeom prst="rect">
            <a:avLst/>
          </a:prstGeom>
        </p:spPr>
      </p:pic>
      <p:pic>
        <p:nvPicPr>
          <p:cNvPr id="11" name="T LEVELS LOGO" descr="T Levels Professional Development">
            <a:extLst>
              <a:ext uri="{FF2B5EF4-FFF2-40B4-BE49-F238E27FC236}">
                <a16:creationId xmlns:a16="http://schemas.microsoft.com/office/drawing/2014/main" id="{8B65EB05-402D-1748-8051-8034DA82D6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60864"/>
            <a:ext cx="1656184" cy="53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442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bg>
      <p:bgPr>
        <a:solidFill>
          <a:srgbClr val="00A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lack Box">
            <a:extLst>
              <a:ext uri="{FF2B5EF4-FFF2-40B4-BE49-F238E27FC236}">
                <a16:creationId xmlns:a16="http://schemas.microsoft.com/office/drawing/2014/main" id="{113ABC99-B7D1-FB42-B418-1D85203F4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88720" y="3618000"/>
            <a:ext cx="4967280" cy="125800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4A128B5-1853-0442-B035-3088E4C9B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chemeClr val="bg1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none" baseline="0">
                <a:solidFill>
                  <a:srgbClr val="00A06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Subtitle 1">
            <a:extLst>
              <a:ext uri="{FF2B5EF4-FFF2-40B4-BE49-F238E27FC236}">
                <a16:creationId xmlns:a16="http://schemas.microsoft.com/office/drawing/2014/main" id="{65CE4755-00FA-3641-B52A-4E4589B54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720" y="3629420"/>
            <a:ext cx="4805486" cy="321902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0CD1475-8388-5042-8ECB-B897D6426C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8720" y="3951322"/>
            <a:ext cx="4805486" cy="348620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ubtitle 3">
            <a:extLst>
              <a:ext uri="{FF2B5EF4-FFF2-40B4-BE49-F238E27FC236}">
                <a16:creationId xmlns:a16="http://schemas.microsoft.com/office/drawing/2014/main" id="{9D5F53B3-540D-2A4A-9215-E6AE82091B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WHITE BAR">
            <a:extLst>
              <a:ext uri="{FF2B5EF4-FFF2-40B4-BE49-F238E27FC236}">
                <a16:creationId xmlns:a16="http://schemas.microsoft.com/office/drawing/2014/main" id="{8169A883-35CE-EB48-9D54-71F0DA23F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0538"/>
            <a:ext cx="9144000" cy="84355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pic>
        <p:nvPicPr>
          <p:cNvPr id="10" name="ETF LOGO">
            <a:extLst>
              <a:ext uri="{FF2B5EF4-FFF2-40B4-BE49-F238E27FC236}">
                <a16:creationId xmlns:a16="http://schemas.microsoft.com/office/drawing/2014/main" id="{7979A1F8-F02D-4D49-8042-B87C70E1BF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192643"/>
            <a:ext cx="859827" cy="455202"/>
          </a:xfrm>
          <a:prstGeom prst="rect">
            <a:avLst/>
          </a:prstGeom>
        </p:spPr>
      </p:pic>
      <p:pic>
        <p:nvPicPr>
          <p:cNvPr id="11" name="T LEVELS LOGO" descr="T Levels Professional Development">
            <a:extLst>
              <a:ext uri="{FF2B5EF4-FFF2-40B4-BE49-F238E27FC236}">
                <a16:creationId xmlns:a16="http://schemas.microsoft.com/office/drawing/2014/main" id="{CAE09B20-510C-9E46-8659-338E9FB136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60864"/>
            <a:ext cx="1656184" cy="53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762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F7BC3F4-A560-6244-B6D7-E1099F3BF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950" y="249900"/>
            <a:ext cx="8437563" cy="699425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2000"/>
              </a:lnSpc>
              <a:spcBef>
                <a:spcPts val="0"/>
              </a:spcBef>
              <a:defRPr sz="2000" b="1" cap="none" baseline="0"/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251520" y="986400"/>
            <a:ext cx="7200900" cy="345983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lang="en-US" sz="4500" b="1" kern="1200" cap="none" baseline="0" dirty="0" smtClean="0">
                <a:solidFill>
                  <a:srgbClr val="0071F8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+mj-lt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Education and Training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0683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32950" y="249900"/>
            <a:ext cx="8437563" cy="699425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2000"/>
              </a:lnSpc>
              <a:spcBef>
                <a:spcPts val="0"/>
              </a:spcBef>
              <a:defRPr sz="2000" b="1" cap="none" baseline="0"/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34000" y="986399"/>
            <a:ext cx="8441688" cy="3601475"/>
          </a:xfrm>
        </p:spPr>
        <p:txBody>
          <a:bodyPr>
            <a:norm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600" b="1">
                <a:solidFill>
                  <a:srgbClr val="BE0064"/>
                </a:solidFill>
              </a:defRPr>
            </a:lvl1pPr>
            <a:lvl2pPr marL="0" indent="0">
              <a:lnSpc>
                <a:spcPts val="3600"/>
              </a:lnSpc>
              <a:spcBef>
                <a:spcPts val="0"/>
              </a:spcBef>
              <a:buNone/>
              <a:defRPr sz="3600"/>
            </a:lvl2pPr>
            <a:lvl3pPr marL="0" indent="0">
              <a:lnSpc>
                <a:spcPts val="3600"/>
              </a:lnSpc>
              <a:spcBef>
                <a:spcPts val="0"/>
              </a:spcBef>
              <a:buNone/>
              <a:defRPr sz="3600"/>
            </a:lvl3pPr>
            <a:lvl4pPr marL="0" indent="0">
              <a:lnSpc>
                <a:spcPts val="3600"/>
              </a:lnSpc>
              <a:spcBef>
                <a:spcPts val="0"/>
              </a:spcBef>
              <a:buNone/>
              <a:defRPr sz="3600"/>
            </a:lvl4pPr>
            <a:lvl5pPr marL="0" indent="0">
              <a:lnSpc>
                <a:spcPts val="3600"/>
              </a:lnSpc>
              <a:spcBef>
                <a:spcPts val="0"/>
              </a:spcBef>
              <a:buNone/>
              <a:defRPr sz="3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Education and Training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4441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1">
    <p:bg>
      <p:bgPr>
        <a:solidFill>
          <a:srgbClr val="E51C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BA1186-F870-7F4B-82E3-1A0CA756C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7280" y="1455480"/>
            <a:ext cx="6408720" cy="1602360"/>
          </a:xfrm>
          <a:solidFill>
            <a:schemeClr val="bg1"/>
          </a:solidFill>
        </p:spPr>
        <p:txBody>
          <a:bodyPr lIns="108000" tIns="144000" rIns="0" bIns="0">
            <a:noAutofit/>
          </a:bodyPr>
          <a:lstStyle>
            <a:lvl1pPr algn="l">
              <a:lnSpc>
                <a:spcPts val="9000"/>
              </a:lnSpc>
              <a:defRPr sz="90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B5B20F18-EB70-1D40-A46E-B71B577D6C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6020" y="3258000"/>
            <a:ext cx="6409980" cy="1602360"/>
          </a:xfrm>
          <a:solidFill>
            <a:schemeClr val="tx1"/>
          </a:solidFill>
        </p:spPr>
        <p:txBody>
          <a:bodyPr lIns="144000" tIns="108000" bIns="0" anchor="ctr" anchorCtr="0">
            <a:normAutofit/>
          </a:bodyPr>
          <a:lstStyle>
            <a:lvl1pPr marL="0" indent="0" algn="l">
              <a:lnSpc>
                <a:spcPts val="4500"/>
              </a:lnSpc>
              <a:spcBef>
                <a:spcPts val="0"/>
              </a:spcBef>
              <a:buNone/>
              <a:defRPr sz="450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6" name="Logo" descr="Education and Training Foundation Logo">
            <a:extLst>
              <a:ext uri="{FF2B5EF4-FFF2-40B4-BE49-F238E27FC236}">
                <a16:creationId xmlns:a16="http://schemas.microsoft.com/office/drawing/2014/main" id="{B5FFAA84-3707-474A-9BFF-8E16EECCC0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3560" y="288832"/>
            <a:ext cx="892439" cy="47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99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1282837-AA43-2B49-9719-CBE16BA362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7280" y="1455480"/>
            <a:ext cx="6408720" cy="1602360"/>
          </a:xfrm>
          <a:solidFill>
            <a:schemeClr val="bg1"/>
          </a:solidFill>
        </p:spPr>
        <p:txBody>
          <a:bodyPr lIns="108000" tIns="144000" rIns="0" bIns="0">
            <a:noAutofit/>
          </a:bodyPr>
          <a:lstStyle>
            <a:lvl1pPr algn="l">
              <a:lnSpc>
                <a:spcPts val="9000"/>
              </a:lnSpc>
              <a:defRPr sz="90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6A42809A-0C44-5647-B234-70CCA1B7A7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6020" y="3258000"/>
            <a:ext cx="6409980" cy="1602360"/>
          </a:xfrm>
          <a:solidFill>
            <a:schemeClr val="tx1"/>
          </a:solidFill>
        </p:spPr>
        <p:txBody>
          <a:bodyPr lIns="144000" tIns="108000" bIns="0" anchor="ctr" anchorCtr="0">
            <a:normAutofit/>
          </a:bodyPr>
          <a:lstStyle>
            <a:lvl1pPr marL="0" indent="0" algn="l">
              <a:lnSpc>
                <a:spcPts val="4500"/>
              </a:lnSpc>
              <a:spcBef>
                <a:spcPts val="0"/>
              </a:spcBef>
              <a:buNone/>
              <a:defRPr sz="450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Logo" descr="Education and Training Foundation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561" y="288000"/>
            <a:ext cx="892437" cy="47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085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224CD90-F3BD-A44D-9DC2-F84956FBFB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7280" y="1455480"/>
            <a:ext cx="6408720" cy="1602360"/>
          </a:xfrm>
          <a:solidFill>
            <a:schemeClr val="bg1"/>
          </a:solidFill>
        </p:spPr>
        <p:txBody>
          <a:bodyPr lIns="108000" tIns="144000" rIns="0" bIns="0">
            <a:noAutofit/>
          </a:bodyPr>
          <a:lstStyle>
            <a:lvl1pPr algn="l">
              <a:lnSpc>
                <a:spcPts val="9000"/>
              </a:lnSpc>
              <a:defRPr sz="90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85DCD33C-489F-C44D-A742-83F6B7169F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6020" y="3258000"/>
            <a:ext cx="6409980" cy="1602360"/>
          </a:xfrm>
          <a:solidFill>
            <a:schemeClr val="tx1"/>
          </a:solidFill>
        </p:spPr>
        <p:txBody>
          <a:bodyPr lIns="144000" tIns="108000" bIns="0" anchor="ctr" anchorCtr="0">
            <a:normAutofit/>
          </a:bodyPr>
          <a:lstStyle>
            <a:lvl1pPr marL="0" indent="0" algn="l">
              <a:lnSpc>
                <a:spcPts val="4500"/>
              </a:lnSpc>
              <a:spcBef>
                <a:spcPts val="0"/>
              </a:spcBef>
              <a:buNone/>
              <a:defRPr sz="450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Logo" descr="Education and Training Foundation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560" y="288000"/>
            <a:ext cx="892439" cy="47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96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1">
    <p:bg>
      <p:bgPr>
        <a:solidFill>
          <a:srgbClr val="0071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182004C-DBA4-0E4C-9AA6-3DDE7AECD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7280" y="1455480"/>
            <a:ext cx="6408720" cy="1602360"/>
          </a:xfrm>
          <a:solidFill>
            <a:schemeClr val="bg1"/>
          </a:solidFill>
        </p:spPr>
        <p:txBody>
          <a:bodyPr lIns="108000" tIns="144000" rIns="0" bIns="0">
            <a:noAutofit/>
          </a:bodyPr>
          <a:lstStyle>
            <a:lvl1pPr algn="l">
              <a:lnSpc>
                <a:spcPts val="9000"/>
              </a:lnSpc>
              <a:defRPr sz="90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EFD4626C-D111-7348-A258-D06D96A03D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6020" y="3258000"/>
            <a:ext cx="6409980" cy="1602360"/>
          </a:xfrm>
          <a:solidFill>
            <a:schemeClr val="tx1"/>
          </a:solidFill>
        </p:spPr>
        <p:txBody>
          <a:bodyPr lIns="144000" tIns="108000" bIns="0" anchor="ctr" anchorCtr="0">
            <a:normAutofit/>
          </a:bodyPr>
          <a:lstStyle>
            <a:lvl1pPr marL="0" indent="0" algn="l">
              <a:lnSpc>
                <a:spcPts val="4500"/>
              </a:lnSpc>
              <a:spcBef>
                <a:spcPts val="0"/>
              </a:spcBef>
              <a:buNone/>
              <a:defRPr sz="450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Logo" descr="Education and Training Foundation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3560" y="288832"/>
            <a:ext cx="892439" cy="47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650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2">
    <p:bg>
      <p:bgPr>
        <a:solidFill>
          <a:srgbClr val="00A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8AC6BDB-3112-B24C-8DA2-713E00534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7280" y="1455480"/>
            <a:ext cx="6408720" cy="1602360"/>
          </a:xfrm>
          <a:solidFill>
            <a:schemeClr val="bg1"/>
          </a:solidFill>
        </p:spPr>
        <p:txBody>
          <a:bodyPr lIns="108000" tIns="144000" rIns="0" bIns="0">
            <a:noAutofit/>
          </a:bodyPr>
          <a:lstStyle>
            <a:lvl1pPr algn="l">
              <a:lnSpc>
                <a:spcPts val="9000"/>
              </a:lnSpc>
              <a:defRPr sz="90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2C7784E4-A553-854B-A891-D1209DBDD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6020" y="3258000"/>
            <a:ext cx="6409980" cy="1602360"/>
          </a:xfrm>
          <a:solidFill>
            <a:schemeClr val="tx1"/>
          </a:solidFill>
        </p:spPr>
        <p:txBody>
          <a:bodyPr lIns="144000" tIns="108000" bIns="0" anchor="ctr" anchorCtr="0">
            <a:normAutofit/>
          </a:bodyPr>
          <a:lstStyle>
            <a:lvl1pPr marL="0" indent="0" algn="l">
              <a:lnSpc>
                <a:spcPts val="4500"/>
              </a:lnSpc>
              <a:spcBef>
                <a:spcPts val="0"/>
              </a:spcBef>
              <a:buNone/>
              <a:defRPr sz="450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Logo" descr="Education and Training Foundation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3561" y="288833"/>
            <a:ext cx="892437" cy="47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141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and Support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17FABA6-57B8-9148-99A9-C72DFAAEC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950" y="249900"/>
            <a:ext cx="8437563" cy="699425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2000"/>
              </a:lnSpc>
              <a:spcBef>
                <a:spcPts val="0"/>
              </a:spcBef>
              <a:defRPr sz="2000" b="1" cap="none" baseline="0"/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34000" y="986400"/>
            <a:ext cx="3960000" cy="3601574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2700" b="1"/>
            </a:lvl1pPr>
            <a:lvl2pPr marL="270000" indent="-270000">
              <a:lnSpc>
                <a:spcPts val="2800"/>
              </a:lnSpc>
              <a:spcBef>
                <a:spcPts val="0"/>
              </a:spcBef>
              <a:buFont typeface="Calibri" panose="020F0502020204030204" pitchFamily="34" charset="0"/>
              <a:buChar char="–"/>
              <a:defRPr sz="2700" b="1"/>
            </a:lvl2pPr>
            <a:lvl3pPr marL="612000" indent="-270000">
              <a:lnSpc>
                <a:spcPts val="2800"/>
              </a:lnSpc>
              <a:buFont typeface="Calibri" panose="020F0502020204030204" pitchFamily="34" charset="0"/>
              <a:buChar char="–"/>
              <a:defRPr sz="2700" b="1"/>
            </a:lvl3pPr>
            <a:lvl4pPr marL="990000" indent="-270000">
              <a:lnSpc>
                <a:spcPts val="2800"/>
              </a:lnSpc>
              <a:buFont typeface="Calibri" panose="020F0502020204030204" pitchFamily="34" charset="0"/>
              <a:buChar char="–"/>
              <a:defRPr sz="2700" b="1"/>
            </a:lvl4pPr>
            <a:lvl5pPr marL="1260000" indent="-270000">
              <a:lnSpc>
                <a:spcPts val="2800"/>
              </a:lnSpc>
              <a:buFont typeface="Calibri" panose="020F0502020204030204" pitchFamily="34" charset="0"/>
              <a:buChar char="–"/>
              <a:defRPr sz="27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572000" y="987425"/>
            <a:ext cx="3384550" cy="3600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350"/>
            </a:lvl1pPr>
            <a:lvl2pPr marL="180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2pPr>
            <a:lvl3pPr marL="432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3pPr>
            <a:lvl4pPr marL="648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4pPr>
            <a:lvl5pPr marL="828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Footer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Education and Training Foundation</a:t>
            </a:r>
          </a:p>
        </p:txBody>
      </p:sp>
    </p:spTree>
    <p:extLst>
      <p:ext uri="{BB962C8B-B14F-4D97-AF65-F5344CB8AC3E}">
        <p14:creationId xmlns:p14="http://schemas.microsoft.com/office/powerpoint/2010/main" val="1267726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Option 4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ACKGROUND IMAGE">
            <a:extLst>
              <a:ext uri="{FF2B5EF4-FFF2-40B4-BE49-F238E27FC236}">
                <a16:creationId xmlns:a16="http://schemas.microsoft.com/office/drawing/2014/main" id="{FED04D8A-2191-444A-8B92-2289689D8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9" t="6208" r="2313" b="23313"/>
          <a:stretch/>
        </p:blipFill>
        <p:spPr>
          <a:xfrm>
            <a:off x="0" y="18386"/>
            <a:ext cx="9144000" cy="5137931"/>
          </a:xfrm>
          <a:prstGeom prst="rect">
            <a:avLst/>
          </a:prstGeom>
        </p:spPr>
      </p:pic>
      <p:sp>
        <p:nvSpPr>
          <p:cNvPr id="11" name="WHITE BAR">
            <a:extLst>
              <a:ext uri="{FF2B5EF4-FFF2-40B4-BE49-F238E27FC236}">
                <a16:creationId xmlns:a16="http://schemas.microsoft.com/office/drawing/2014/main" id="{4BC86740-418B-DA4D-8939-2B1A32090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0538"/>
            <a:ext cx="9144000" cy="84355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pic>
        <p:nvPicPr>
          <p:cNvPr id="12" name="ETF LOGO">
            <a:extLst>
              <a:ext uri="{FF2B5EF4-FFF2-40B4-BE49-F238E27FC236}">
                <a16:creationId xmlns:a16="http://schemas.microsoft.com/office/drawing/2014/main" id="{2D72DE85-B512-A84A-BDE4-CC6F916F0A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192643"/>
            <a:ext cx="859827" cy="455202"/>
          </a:xfrm>
          <a:prstGeom prst="rect">
            <a:avLst/>
          </a:prstGeom>
        </p:spPr>
      </p:pic>
      <p:pic>
        <p:nvPicPr>
          <p:cNvPr id="17" name="T LEVELS LOGO" descr="T Levels Professional Development">
            <a:extLst>
              <a:ext uri="{FF2B5EF4-FFF2-40B4-BE49-F238E27FC236}">
                <a16:creationId xmlns:a16="http://schemas.microsoft.com/office/drawing/2014/main" id="{7DFFC763-EFC0-0E4C-965F-8DE2D21424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60864"/>
            <a:ext cx="1656184" cy="538678"/>
          </a:xfrm>
          <a:prstGeom prst="rect">
            <a:avLst/>
          </a:prstGeom>
        </p:spPr>
      </p:pic>
      <p:sp>
        <p:nvSpPr>
          <p:cNvPr id="19" name="BLACK RECTANGLE">
            <a:extLst>
              <a:ext uri="{FF2B5EF4-FFF2-40B4-BE49-F238E27FC236}">
                <a16:creationId xmlns:a16="http://schemas.microsoft.com/office/drawing/2014/main" id="{331C3B12-D653-CC4C-ABCF-4724A38AB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88720" y="3618000"/>
            <a:ext cx="4967280" cy="125800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2ADA92-7351-1B4F-B608-0A43A941F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rgbClr val="0071F8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DC01873F-0063-374A-8FF4-60AB1B20E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720" y="3629420"/>
            <a:ext cx="4805486" cy="321902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56A26F7F-A204-454B-B7C3-AD71F06037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8720" y="3951322"/>
            <a:ext cx="4805486" cy="348620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2E816170-D8CB-F14C-B96E-49F48030E0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21753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7BB2F1-AFF0-C64C-83D0-3B465EE139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950" y="249900"/>
            <a:ext cx="8437563" cy="699425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2000"/>
              </a:lnSpc>
              <a:spcBef>
                <a:spcPts val="0"/>
              </a:spcBef>
              <a:defRPr sz="2000" b="1" cap="none" baseline="0"/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34000" y="986400"/>
            <a:ext cx="7667625" cy="3601574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700"/>
            </a:lvl1pPr>
            <a:lvl2pPr marL="270000" indent="-270000">
              <a:lnSpc>
                <a:spcPts val="2800"/>
              </a:lnSpc>
              <a:spcBef>
                <a:spcPts val="0"/>
              </a:spcBef>
              <a:defRPr sz="2700"/>
            </a:lvl2pPr>
            <a:lvl3pPr marL="540000" indent="-270000">
              <a:lnSpc>
                <a:spcPts val="2800"/>
              </a:lnSpc>
              <a:defRPr sz="2700"/>
            </a:lvl3pPr>
            <a:lvl4pPr marL="810000" indent="-270000">
              <a:lnSpc>
                <a:spcPts val="2800"/>
              </a:lnSpc>
              <a:defRPr sz="2700"/>
            </a:lvl4pPr>
            <a:lvl5pPr marL="1080000" indent="-270000">
              <a:lnSpc>
                <a:spcPts val="2800"/>
              </a:lnSpc>
              <a:defRPr sz="2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FC25F548-F1B7-1942-BFC2-C7EF39D09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r>
              <a:rPr lang="en-GB"/>
              <a:t>Education and Training Foundation</a:t>
            </a:r>
          </a:p>
        </p:txBody>
      </p:sp>
    </p:spTree>
    <p:extLst>
      <p:ext uri="{BB962C8B-B14F-4D97-AF65-F5344CB8AC3E}">
        <p14:creationId xmlns:p14="http://schemas.microsoft.com/office/powerpoint/2010/main" val="40688772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Quot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3A87C14-09C8-1D4B-A67D-EC0710EB79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950" y="249900"/>
            <a:ext cx="8437563" cy="699425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2000"/>
              </a:lnSpc>
              <a:spcBef>
                <a:spcPts val="0"/>
              </a:spcBef>
              <a:defRPr sz="2000" b="1" cap="none" baseline="0"/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33363" y="1438717"/>
            <a:ext cx="4122737" cy="3293274"/>
          </a:xfrm>
        </p:spPr>
        <p:txBody>
          <a:bodyPr/>
          <a:lstStyle>
            <a:lvl1pPr marL="0" indent="0">
              <a:lnSpc>
                <a:spcPts val="2700"/>
              </a:lnSpc>
              <a:spcBef>
                <a:spcPts val="0"/>
              </a:spcBef>
              <a:buNone/>
              <a:defRPr sz="27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00564" y="1059582"/>
            <a:ext cx="4362450" cy="367240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492" y="1059582"/>
            <a:ext cx="4142608" cy="273844"/>
          </a:xfrm>
          <a:prstGeom prst="rect">
            <a:avLst/>
          </a:prstGeom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14A703AD-9E38-C941-B631-ABE77D2BB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r>
              <a:rPr lang="en-GB"/>
              <a:t>Education and Training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5907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3A87C14-09C8-1D4B-A67D-EC0710EB79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950" y="249900"/>
            <a:ext cx="8437563" cy="699425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2000"/>
              </a:lnSpc>
              <a:spcBef>
                <a:spcPts val="0"/>
              </a:spcBef>
              <a:defRPr sz="2000" b="1" cap="none" baseline="0"/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33363" y="1438717"/>
            <a:ext cx="4122737" cy="3293274"/>
          </a:xfrm>
        </p:spPr>
        <p:txBody>
          <a:bodyPr/>
          <a:lstStyle>
            <a:lvl1pPr marL="0" indent="0">
              <a:lnSpc>
                <a:spcPts val="2700"/>
              </a:lnSpc>
              <a:spcBef>
                <a:spcPts val="0"/>
              </a:spcBef>
              <a:buNone/>
              <a:defRPr sz="27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00564" y="1059582"/>
            <a:ext cx="4362450" cy="367240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949" y="1057098"/>
            <a:ext cx="4122737" cy="274223"/>
          </a:xfrm>
          <a:prstGeom prst="rect">
            <a:avLst/>
          </a:prstGeom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425EDCA8-C39F-0A47-918D-C38807C30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r>
              <a:rPr lang="en-GB"/>
              <a:t>Education and Training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8051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Quot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3A87C14-09C8-1D4B-A67D-EC0710EB79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950" y="249900"/>
            <a:ext cx="8437563" cy="699425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2000"/>
              </a:lnSpc>
              <a:spcBef>
                <a:spcPts val="0"/>
              </a:spcBef>
              <a:defRPr sz="2000" b="1" cap="none" baseline="0"/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33363" y="1438717"/>
            <a:ext cx="4122737" cy="3293274"/>
          </a:xfrm>
        </p:spPr>
        <p:txBody>
          <a:bodyPr/>
          <a:lstStyle>
            <a:lvl1pPr marL="0" indent="0">
              <a:lnSpc>
                <a:spcPts val="2700"/>
              </a:lnSpc>
              <a:spcBef>
                <a:spcPts val="0"/>
              </a:spcBef>
              <a:buNone/>
              <a:defRPr sz="27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00564" y="1059582"/>
            <a:ext cx="4362450" cy="367240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949" y="1059582"/>
            <a:ext cx="4122737" cy="279078"/>
          </a:xfrm>
          <a:prstGeom prst="rect">
            <a:avLst/>
          </a:prstGeom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976E5675-51D7-3D40-A986-781F0BAAB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r>
              <a:rPr lang="en-GB"/>
              <a:t>Education and Training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7063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Quot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3A87C14-09C8-1D4B-A67D-EC0710EB79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950" y="249900"/>
            <a:ext cx="8437563" cy="699425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2000"/>
              </a:lnSpc>
              <a:spcBef>
                <a:spcPts val="0"/>
              </a:spcBef>
              <a:defRPr sz="2000" b="1" cap="none" baseline="0"/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33363" y="1438717"/>
            <a:ext cx="4122737" cy="3293274"/>
          </a:xfrm>
        </p:spPr>
        <p:txBody>
          <a:bodyPr/>
          <a:lstStyle>
            <a:lvl1pPr marL="0" indent="0">
              <a:lnSpc>
                <a:spcPts val="2700"/>
              </a:lnSpc>
              <a:spcBef>
                <a:spcPts val="0"/>
              </a:spcBef>
              <a:buNone/>
              <a:defRPr sz="27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00564" y="1059582"/>
            <a:ext cx="4362450" cy="367240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8" name="Picture 7" descr="Quote mark Graphic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950" y="1059582"/>
            <a:ext cx="4122736" cy="279078"/>
          </a:xfrm>
          <a:prstGeom prst="rect">
            <a:avLst/>
          </a:prstGeom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FBF5C345-1F80-854D-8834-8C51A1F8B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r>
              <a:rPr lang="en-GB"/>
              <a:t>Education and Training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1387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Quot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3A87C14-09C8-1D4B-A67D-EC0710EB79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950" y="249900"/>
            <a:ext cx="8437563" cy="699425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2000"/>
              </a:lnSpc>
              <a:spcBef>
                <a:spcPts val="0"/>
              </a:spcBef>
              <a:defRPr sz="2000" b="1" cap="none" baseline="0"/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33363" y="1438717"/>
            <a:ext cx="4122737" cy="3293274"/>
          </a:xfrm>
        </p:spPr>
        <p:txBody>
          <a:bodyPr/>
          <a:lstStyle>
            <a:lvl1pPr marL="0" indent="0">
              <a:lnSpc>
                <a:spcPts val="2700"/>
              </a:lnSpc>
              <a:spcBef>
                <a:spcPts val="0"/>
              </a:spcBef>
              <a:buNone/>
              <a:defRPr sz="27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00564" y="1059582"/>
            <a:ext cx="4362450" cy="367240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950" y="1072208"/>
            <a:ext cx="4122738" cy="28803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3421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Quot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3A87C14-09C8-1D4B-A67D-EC0710EB79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950" y="249900"/>
            <a:ext cx="8437563" cy="699425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2000"/>
              </a:lnSpc>
              <a:spcBef>
                <a:spcPts val="0"/>
              </a:spcBef>
              <a:defRPr sz="2000" b="1" cap="none" baseline="0"/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33363" y="1438717"/>
            <a:ext cx="4122737" cy="3293274"/>
          </a:xfrm>
        </p:spPr>
        <p:txBody>
          <a:bodyPr/>
          <a:lstStyle>
            <a:lvl1pPr marL="0" indent="0">
              <a:lnSpc>
                <a:spcPts val="2700"/>
              </a:lnSpc>
              <a:spcBef>
                <a:spcPts val="0"/>
              </a:spcBef>
              <a:buNone/>
              <a:defRPr sz="27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00564" y="1059582"/>
            <a:ext cx="4362450" cy="367240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950" y="1076685"/>
            <a:ext cx="4122738" cy="279077"/>
          </a:xfrm>
          <a:prstGeom prst="rect">
            <a:avLst/>
          </a:prstGeom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94FAF4B1-A891-9345-87E4-874AEEFCC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r>
              <a:rPr lang="en-GB"/>
              <a:t>Education and Training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2174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Text,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3"/>
          <p:cNvSpPr>
            <a:spLocks noGrp="1"/>
          </p:cNvSpPr>
          <p:nvPr>
            <p:ph sz="quarter" idx="18"/>
          </p:nvPr>
        </p:nvSpPr>
        <p:spPr>
          <a:xfrm>
            <a:off x="234000" y="1059582"/>
            <a:ext cx="4105275" cy="3528292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350" b="1"/>
            </a:lvl1pPr>
            <a:lvl2pPr marL="0" indent="0">
              <a:lnSpc>
                <a:spcPts val="1600"/>
              </a:lnSpc>
              <a:buFont typeface="Calibri" panose="020F0502020204030204" pitchFamily="34" charset="0"/>
              <a:buNone/>
              <a:defRPr sz="1350"/>
            </a:lvl2pPr>
            <a:lvl3pPr marL="180000" indent="-179388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3pPr>
            <a:lvl4pPr marL="358775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4pPr>
            <a:lvl5pPr marL="540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00564" y="1059582"/>
            <a:ext cx="4362450" cy="350840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37AC88C8-6C7D-3E4E-91BC-2525DB6F7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r>
              <a:rPr lang="en-GB"/>
              <a:t>Education and Training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AF2D4C-9CD0-B44D-B5CD-04B37D98F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950" y="249900"/>
            <a:ext cx="8437563" cy="699425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2000"/>
              </a:lnSpc>
              <a:spcBef>
                <a:spcPts val="0"/>
              </a:spcBef>
              <a:defRPr sz="2000" b="1" cap="none" baseline="0"/>
            </a:lvl1pPr>
          </a:lstStyle>
          <a:p>
            <a:r>
              <a:rPr lang="en-US"/>
              <a:t>Slide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7239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234000" y="986400"/>
            <a:ext cx="4122100" cy="1584076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350" b="1"/>
            </a:lvl1pPr>
            <a:lvl2pPr marL="0" indent="0">
              <a:lnSpc>
                <a:spcPts val="1600"/>
              </a:lnSpc>
              <a:buFont typeface="Calibri" panose="020F0502020204030204" pitchFamily="34" charset="0"/>
              <a:buNone/>
              <a:defRPr sz="1350"/>
            </a:lvl2pPr>
            <a:lvl3pPr marL="180000" indent="-179388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3pPr>
            <a:lvl4pPr marL="358775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4pPr>
            <a:lvl5pPr marL="540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99992" y="986400"/>
            <a:ext cx="4175696" cy="1584076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350" b="1"/>
            </a:lvl1pPr>
            <a:lvl2pPr marL="0" indent="0">
              <a:lnSpc>
                <a:spcPts val="1600"/>
              </a:lnSpc>
              <a:buFont typeface="Calibri" panose="020F0502020204030204" pitchFamily="34" charset="0"/>
              <a:buNone/>
              <a:defRPr sz="1350"/>
            </a:lvl2pPr>
            <a:lvl3pPr marL="180000" indent="-179388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3pPr>
            <a:lvl4pPr marL="358775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4pPr>
            <a:lvl5pPr marL="540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13"/>
          <p:cNvSpPr>
            <a:spLocks noGrp="1"/>
          </p:cNvSpPr>
          <p:nvPr>
            <p:ph sz="quarter" idx="14"/>
          </p:nvPr>
        </p:nvSpPr>
        <p:spPr>
          <a:xfrm>
            <a:off x="234000" y="2825999"/>
            <a:ext cx="4122100" cy="176187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350" b="1"/>
            </a:lvl1pPr>
            <a:lvl2pPr marL="0" indent="0">
              <a:lnSpc>
                <a:spcPts val="1600"/>
              </a:lnSpc>
              <a:buFont typeface="Calibri" panose="020F0502020204030204" pitchFamily="34" charset="0"/>
              <a:buNone/>
              <a:defRPr sz="1350"/>
            </a:lvl2pPr>
            <a:lvl3pPr marL="180000" indent="-179388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3pPr>
            <a:lvl4pPr marL="358775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4pPr>
            <a:lvl5pPr marL="540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7"/>
          </p:nvPr>
        </p:nvSpPr>
        <p:spPr>
          <a:xfrm>
            <a:off x="4499992" y="2825999"/>
            <a:ext cx="4175696" cy="176187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350" b="1"/>
            </a:lvl1pPr>
            <a:lvl2pPr marL="0" indent="0">
              <a:lnSpc>
                <a:spcPts val="1600"/>
              </a:lnSpc>
              <a:buFont typeface="Calibri" panose="020F0502020204030204" pitchFamily="34" charset="0"/>
              <a:buNone/>
              <a:defRPr sz="1350"/>
            </a:lvl2pPr>
            <a:lvl3pPr marL="180000" indent="-179388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3pPr>
            <a:lvl4pPr marL="358775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4pPr>
            <a:lvl5pPr marL="540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86865402-09AB-6E42-B92F-B38A3A35D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r>
              <a:rPr lang="en-GB"/>
              <a:t>Education and Training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FC11F3F-B757-9441-BCF0-F07A1DF6C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950" y="249900"/>
            <a:ext cx="8437563" cy="699425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2000"/>
              </a:lnSpc>
              <a:spcBef>
                <a:spcPts val="0"/>
              </a:spcBef>
              <a:defRPr sz="2000" b="1" cap="none" baseline="0"/>
            </a:lvl1pPr>
          </a:lstStyle>
          <a:p>
            <a:r>
              <a:rPr lang="en-US"/>
              <a:t>Slide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3729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3"/>
          <p:cNvSpPr>
            <a:spLocks noGrp="1"/>
          </p:cNvSpPr>
          <p:nvPr>
            <p:ph sz="quarter" idx="14"/>
          </p:nvPr>
        </p:nvSpPr>
        <p:spPr>
          <a:xfrm>
            <a:off x="234000" y="987425"/>
            <a:ext cx="4122100" cy="3600449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350" b="1"/>
            </a:lvl1pPr>
            <a:lvl2pPr marL="0" indent="0">
              <a:lnSpc>
                <a:spcPts val="1600"/>
              </a:lnSpc>
              <a:buFont typeface="Calibri" panose="020F0502020204030204" pitchFamily="34" charset="0"/>
              <a:buNone/>
              <a:defRPr sz="1350"/>
            </a:lvl2pPr>
            <a:lvl3pPr marL="180000" indent="-179388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3pPr>
            <a:lvl4pPr marL="358775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4pPr>
            <a:lvl5pPr marL="540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7"/>
          </p:nvPr>
        </p:nvSpPr>
        <p:spPr>
          <a:xfrm>
            <a:off x="4500563" y="987425"/>
            <a:ext cx="4210497" cy="3600449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350" b="1"/>
            </a:lvl1pPr>
            <a:lvl2pPr marL="0" indent="0">
              <a:lnSpc>
                <a:spcPts val="1600"/>
              </a:lnSpc>
              <a:buFont typeface="Calibri" panose="020F0502020204030204" pitchFamily="34" charset="0"/>
              <a:buNone/>
              <a:defRPr sz="1350"/>
            </a:lvl2pPr>
            <a:lvl3pPr marL="180000" indent="-179388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3pPr>
            <a:lvl4pPr marL="358775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4pPr>
            <a:lvl5pPr marL="540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8D4D3896-89DF-784C-8D38-9C4D97F2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r>
              <a:rPr lang="en-GB"/>
              <a:t>Education and Training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877960D-6F48-B34C-A702-9C399DDDF0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950" y="249900"/>
            <a:ext cx="8437563" cy="699425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2000"/>
              </a:lnSpc>
              <a:spcBef>
                <a:spcPts val="0"/>
              </a:spcBef>
              <a:defRPr sz="2000" b="1" cap="none" baseline="0"/>
            </a:lvl1pPr>
          </a:lstStyle>
          <a:p>
            <a:r>
              <a:rPr lang="en-US"/>
              <a:t>Slide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567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Option 5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ACKGROUND IMAGE">
            <a:extLst>
              <a:ext uri="{FF2B5EF4-FFF2-40B4-BE49-F238E27FC236}">
                <a16:creationId xmlns:a16="http://schemas.microsoft.com/office/drawing/2014/main" id="{B5D7302D-1995-3244-AE9A-AF35EA94B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9" t="6208" r="2313" b="23313"/>
          <a:stretch/>
        </p:blipFill>
        <p:spPr>
          <a:xfrm>
            <a:off x="0" y="14482"/>
            <a:ext cx="9144000" cy="5137931"/>
          </a:xfrm>
          <a:prstGeom prst="rect">
            <a:avLst/>
          </a:prstGeom>
        </p:spPr>
      </p:pic>
      <p:sp>
        <p:nvSpPr>
          <p:cNvPr id="12" name="WHITE BAR">
            <a:extLst>
              <a:ext uri="{FF2B5EF4-FFF2-40B4-BE49-F238E27FC236}">
                <a16:creationId xmlns:a16="http://schemas.microsoft.com/office/drawing/2014/main" id="{0474DE56-37D0-8142-8567-588AA082F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0538"/>
            <a:ext cx="9144000" cy="84355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pic>
        <p:nvPicPr>
          <p:cNvPr id="16" name="ETF LOGO">
            <a:extLst>
              <a:ext uri="{FF2B5EF4-FFF2-40B4-BE49-F238E27FC236}">
                <a16:creationId xmlns:a16="http://schemas.microsoft.com/office/drawing/2014/main" id="{E3F0F782-0C3D-9241-80EE-3AE9C2EE78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192643"/>
            <a:ext cx="859827" cy="455202"/>
          </a:xfrm>
          <a:prstGeom prst="rect">
            <a:avLst/>
          </a:prstGeom>
        </p:spPr>
      </p:pic>
      <p:pic>
        <p:nvPicPr>
          <p:cNvPr id="17" name="T LEVELS LOGO" descr="T Levels Professional Development">
            <a:extLst>
              <a:ext uri="{FF2B5EF4-FFF2-40B4-BE49-F238E27FC236}">
                <a16:creationId xmlns:a16="http://schemas.microsoft.com/office/drawing/2014/main" id="{724EB171-3B96-A94B-8A24-91C1E09939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60864"/>
            <a:ext cx="1656184" cy="538678"/>
          </a:xfrm>
          <a:prstGeom prst="rect">
            <a:avLst/>
          </a:prstGeom>
        </p:spPr>
      </p:pic>
      <p:sp>
        <p:nvSpPr>
          <p:cNvPr id="19" name="BLACK RECTANGLE">
            <a:extLst>
              <a:ext uri="{FF2B5EF4-FFF2-40B4-BE49-F238E27FC236}">
                <a16:creationId xmlns:a16="http://schemas.microsoft.com/office/drawing/2014/main" id="{37340D0A-8E66-C344-86F6-B7DF93079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88720" y="3618000"/>
            <a:ext cx="4967280" cy="125800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8DF8FB0-E18C-B944-85F4-7C6FCE638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rgbClr val="00A068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FE3F226C-6DF2-6346-8EA2-310BB69F1A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720" y="3629420"/>
            <a:ext cx="4805486" cy="321902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8D9E660A-FDD1-4B41-B068-E2E016F41A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8720" y="3951322"/>
            <a:ext cx="4805486" cy="348620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E6502957-98DD-6D4F-BD92-32EA77DD44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42902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vron etc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46ED22D-AC95-FE4D-901B-E1150775F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950" y="249900"/>
            <a:ext cx="8437563" cy="699425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2000"/>
              </a:lnSpc>
              <a:spcBef>
                <a:spcPts val="0"/>
              </a:spcBef>
              <a:defRPr sz="2000" b="1" cap="none" baseline="0"/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8" name="Content Placeholder 13"/>
          <p:cNvSpPr>
            <a:spLocks noGrp="1"/>
          </p:cNvSpPr>
          <p:nvPr>
            <p:ph sz="quarter" idx="14"/>
          </p:nvPr>
        </p:nvSpPr>
        <p:spPr>
          <a:xfrm>
            <a:off x="251520" y="2825999"/>
            <a:ext cx="2520280" cy="176187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350" b="1"/>
            </a:lvl1pPr>
            <a:lvl2pPr marL="0" indent="0">
              <a:lnSpc>
                <a:spcPts val="1600"/>
              </a:lnSpc>
              <a:buFont typeface="Calibri" panose="020F0502020204030204" pitchFamily="34" charset="0"/>
              <a:buNone/>
              <a:defRPr sz="1350"/>
            </a:lvl2pPr>
            <a:lvl3pPr marL="180000" indent="-179388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3pPr>
            <a:lvl4pPr marL="358775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4pPr>
            <a:lvl5pPr marL="540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13"/>
          <p:cNvSpPr>
            <a:spLocks noGrp="1"/>
          </p:cNvSpPr>
          <p:nvPr>
            <p:ph sz="quarter" idx="15"/>
          </p:nvPr>
        </p:nvSpPr>
        <p:spPr>
          <a:xfrm>
            <a:off x="3304304" y="2825999"/>
            <a:ext cx="2512800" cy="176187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350" b="1"/>
            </a:lvl1pPr>
            <a:lvl2pPr marL="0" indent="0">
              <a:lnSpc>
                <a:spcPts val="1600"/>
              </a:lnSpc>
              <a:buFont typeface="Calibri" panose="020F0502020204030204" pitchFamily="34" charset="0"/>
              <a:buNone/>
              <a:defRPr sz="1350"/>
            </a:lvl2pPr>
            <a:lvl3pPr marL="180000" indent="-179388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3pPr>
            <a:lvl4pPr marL="358775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4pPr>
            <a:lvl5pPr marL="540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6"/>
          </p:nvPr>
        </p:nvSpPr>
        <p:spPr>
          <a:xfrm>
            <a:off x="6349607" y="2825999"/>
            <a:ext cx="2513406" cy="176187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350" b="1"/>
            </a:lvl1pPr>
            <a:lvl2pPr marL="0" indent="0">
              <a:lnSpc>
                <a:spcPts val="1600"/>
              </a:lnSpc>
              <a:buFont typeface="Calibri" panose="020F0502020204030204" pitchFamily="34" charset="0"/>
              <a:buNone/>
              <a:defRPr sz="1350"/>
            </a:lvl2pPr>
            <a:lvl3pPr marL="180000" indent="-179388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3pPr>
            <a:lvl4pPr marL="358775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4pPr>
            <a:lvl5pPr marL="540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6129AFD6-AF4F-FA4C-BEB4-49138E48F4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r>
              <a:rPr lang="en-GB"/>
              <a:t>Education and Training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0927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rgbClr val="E51C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ogo" descr="Education and Training Foundation Logo">
            <a:extLst>
              <a:ext uri="{FF2B5EF4-FFF2-40B4-BE49-F238E27FC236}">
                <a16:creationId xmlns:a16="http://schemas.microsoft.com/office/drawing/2014/main" id="{7D7663F1-DFD6-1A44-A50B-2ABF86AF49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3562" y="288832"/>
            <a:ext cx="892435" cy="4724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A22DD6-14BC-CF43-9722-8BD9FD568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55193" y="3258000"/>
            <a:ext cx="6400805" cy="16023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bIns="72000" rtlCol="0" anchor="ctr"/>
          <a:lstStyle/>
          <a:p>
            <a:pPr algn="l">
              <a:lnSpc>
                <a:spcPts val="4500"/>
              </a:lnSpc>
            </a:pPr>
            <a:endParaRPr lang="en-GB" sz="4500" b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3E0F30-4DD6-0F46-9159-49E2CB385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45121" y="1455480"/>
            <a:ext cx="6409980" cy="158222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ubtitle 1">
            <a:extLst>
              <a:ext uri="{FF2B5EF4-FFF2-40B4-BE49-F238E27FC236}">
                <a16:creationId xmlns:a16="http://schemas.microsoft.com/office/drawing/2014/main" id="{C54FB554-6C0F-7F41-B3B1-73F3D30F82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47280" y="1455480"/>
            <a:ext cx="6157168" cy="348565"/>
          </a:xfrm>
          <a:solidFill>
            <a:schemeClr val="bg1"/>
          </a:solidFill>
        </p:spPr>
        <p:txBody>
          <a:bodyPr lIns="144000" tIns="126000" rIns="0" bIns="36000" anchor="t">
            <a:noAutofit/>
          </a:bodyPr>
          <a:lstStyle>
            <a:lvl1pPr algn="l">
              <a:lnSpc>
                <a:spcPts val="1900"/>
              </a:lnSpc>
              <a:defRPr sz="16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Name Surname</a:t>
            </a:r>
            <a:endParaRPr lang="en-GB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19081514-9C2F-EE48-B61F-88BD493A9F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46020" y="1874878"/>
            <a:ext cx="6157168" cy="268982"/>
          </a:xfrm>
          <a:noFill/>
        </p:spPr>
        <p:txBody>
          <a:bodyPr lIns="144000" tIns="0" bIns="0" anchor="t" anchorCtr="0">
            <a:norm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ct val="0"/>
              </a:spcBef>
              <a:buNone/>
              <a:defRPr lang="en-GB" sz="1600" b="0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Name@email.com</a:t>
            </a:r>
            <a:endParaRPr lang="en-GB"/>
          </a:p>
        </p:txBody>
      </p:sp>
      <p:sp>
        <p:nvSpPr>
          <p:cNvPr id="21" name="Web address" descr="www.ETFOUNDATION.CO.UK&#10;">
            <a:extLst>
              <a:ext uri="{FF2B5EF4-FFF2-40B4-BE49-F238E27FC236}">
                <a16:creationId xmlns:a16="http://schemas.microsoft.com/office/drawing/2014/main" id="{222C9268-0E9F-7F4E-AC14-BE45FFB3CD00}"/>
              </a:ext>
            </a:extLst>
          </p:cNvPr>
          <p:cNvSpPr txBox="1"/>
          <p:nvPr userDrawn="1"/>
        </p:nvSpPr>
        <p:spPr>
          <a:xfrm>
            <a:off x="2447280" y="2571750"/>
            <a:ext cx="5003780" cy="465956"/>
          </a:xfrm>
          <a:prstGeom prst="rect">
            <a:avLst/>
          </a:prstGeom>
          <a:solidFill>
            <a:schemeClr val="bg1"/>
          </a:solidFill>
        </p:spPr>
        <p:txBody>
          <a:bodyPr wrap="square" lIns="144000" bIns="108000" rtlCol="0" anchor="b" anchorCtr="0">
            <a:noAutofit/>
          </a:bodyPr>
          <a:lstStyle/>
          <a:p>
            <a:r>
              <a:rPr lang="en-GB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ETFOUNDATION.CO.UK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22" name="Thankyou">
            <a:extLst>
              <a:ext uri="{FF2B5EF4-FFF2-40B4-BE49-F238E27FC236}">
                <a16:creationId xmlns:a16="http://schemas.microsoft.com/office/drawing/2014/main" id="{9689DB92-3A2D-2346-92F6-716C7E5B3F6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2483768" y="3258000"/>
            <a:ext cx="4661413" cy="16023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bIns="72000" rtlCol="0" anchor="ctr"/>
          <a:lstStyle/>
          <a:p>
            <a:pPr algn="l">
              <a:lnSpc>
                <a:spcPts val="4500"/>
              </a:lnSpc>
            </a:pPr>
            <a:r>
              <a:rPr lang="en-GB" sz="5400" b="1"/>
              <a:t>Thank you</a:t>
            </a:r>
            <a:endParaRPr lang="en-GB" sz="5400" b="1" baseline="0"/>
          </a:p>
          <a:p>
            <a:pPr algn="l">
              <a:lnSpc>
                <a:spcPts val="4500"/>
              </a:lnSpc>
            </a:pPr>
            <a:r>
              <a:rPr lang="en-GB" sz="4500" b="0" baseline="0"/>
              <a:t>Any Questions?</a:t>
            </a:r>
            <a:endParaRPr lang="en-GB" sz="4500" b="0"/>
          </a:p>
        </p:txBody>
      </p:sp>
    </p:spTree>
    <p:extLst>
      <p:ext uri="{BB962C8B-B14F-4D97-AF65-F5344CB8AC3E}">
        <p14:creationId xmlns:p14="http://schemas.microsoft.com/office/powerpoint/2010/main" val="34142600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bg>
      <p:bgPr>
        <a:solidFill>
          <a:srgbClr val="FEB9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ogo" descr="Education and Training Foundation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3562" y="288832"/>
            <a:ext cx="892435" cy="47246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684C190-08A9-7B48-86BA-207A5256A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55193" y="3258000"/>
            <a:ext cx="6400805" cy="16023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bIns="72000" rtlCol="0" anchor="ctr"/>
          <a:lstStyle/>
          <a:p>
            <a:pPr algn="l">
              <a:lnSpc>
                <a:spcPts val="4500"/>
              </a:lnSpc>
            </a:pPr>
            <a:endParaRPr lang="en-GB" sz="4500" b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C51523-08F2-D042-A3E7-DCB147D00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45121" y="1455480"/>
            <a:ext cx="6409980" cy="158222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ubtitle 1">
            <a:extLst>
              <a:ext uri="{FF2B5EF4-FFF2-40B4-BE49-F238E27FC236}">
                <a16:creationId xmlns:a16="http://schemas.microsoft.com/office/drawing/2014/main" id="{4A885A05-D480-E542-8856-2FDD2356CA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47280" y="1455480"/>
            <a:ext cx="6157168" cy="348565"/>
          </a:xfrm>
          <a:solidFill>
            <a:schemeClr val="bg1"/>
          </a:solidFill>
        </p:spPr>
        <p:txBody>
          <a:bodyPr lIns="144000" tIns="126000" rIns="0" bIns="36000" anchor="t">
            <a:noAutofit/>
          </a:bodyPr>
          <a:lstStyle>
            <a:lvl1pPr algn="l">
              <a:lnSpc>
                <a:spcPts val="1900"/>
              </a:lnSpc>
              <a:defRPr sz="16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Name Surname</a:t>
            </a:r>
            <a:endParaRPr lang="en-GB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356FEB21-668E-AA4E-8157-C294F91A2E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46020" y="1874878"/>
            <a:ext cx="6157168" cy="268982"/>
          </a:xfrm>
          <a:noFill/>
        </p:spPr>
        <p:txBody>
          <a:bodyPr lIns="144000" tIns="0" bIns="0" anchor="t" anchorCtr="0">
            <a:norm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ct val="0"/>
              </a:spcBef>
              <a:buNone/>
              <a:defRPr lang="en-GB" sz="1600" b="0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Name@email.com</a:t>
            </a:r>
            <a:endParaRPr lang="en-GB"/>
          </a:p>
        </p:txBody>
      </p:sp>
      <p:sp>
        <p:nvSpPr>
          <p:cNvPr id="28" name="Web address" descr="www.ETFOUNDATION.CO.UK&#10;">
            <a:extLst>
              <a:ext uri="{FF2B5EF4-FFF2-40B4-BE49-F238E27FC236}">
                <a16:creationId xmlns:a16="http://schemas.microsoft.com/office/drawing/2014/main" id="{EF4484DA-A18B-B644-B29C-6C94F927DB0C}"/>
              </a:ext>
            </a:extLst>
          </p:cNvPr>
          <p:cNvSpPr txBox="1"/>
          <p:nvPr userDrawn="1"/>
        </p:nvSpPr>
        <p:spPr>
          <a:xfrm>
            <a:off x="2447280" y="2571750"/>
            <a:ext cx="5003780" cy="465956"/>
          </a:xfrm>
          <a:prstGeom prst="rect">
            <a:avLst/>
          </a:prstGeom>
          <a:solidFill>
            <a:schemeClr val="bg1"/>
          </a:solidFill>
        </p:spPr>
        <p:txBody>
          <a:bodyPr wrap="square" lIns="144000" bIns="108000" rtlCol="0" anchor="b" anchorCtr="0">
            <a:noAutofit/>
          </a:bodyPr>
          <a:lstStyle/>
          <a:p>
            <a:r>
              <a:rPr lang="en-GB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ETFOUNDATION.CO.UK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Thankyou">
            <a:extLst>
              <a:ext uri="{FF2B5EF4-FFF2-40B4-BE49-F238E27FC236}">
                <a16:creationId xmlns:a16="http://schemas.microsoft.com/office/drawing/2014/main" id="{7D858E6C-DC75-9E40-AC7F-60076FD9DED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2483768" y="3258000"/>
            <a:ext cx="4661413" cy="16023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bIns="72000" rtlCol="0" anchor="ctr"/>
          <a:lstStyle/>
          <a:p>
            <a:pPr algn="l">
              <a:lnSpc>
                <a:spcPts val="4500"/>
              </a:lnSpc>
            </a:pPr>
            <a:r>
              <a:rPr lang="en-GB" sz="5400" b="1"/>
              <a:t>Thank you</a:t>
            </a:r>
            <a:endParaRPr lang="en-GB" sz="5400" b="1" baseline="0"/>
          </a:p>
          <a:p>
            <a:pPr algn="l">
              <a:lnSpc>
                <a:spcPts val="4500"/>
              </a:lnSpc>
            </a:pPr>
            <a:r>
              <a:rPr lang="en-GB" sz="4500" b="0" baseline="0"/>
              <a:t>Any Questions?</a:t>
            </a:r>
            <a:endParaRPr lang="en-GB" sz="4500" b="0"/>
          </a:p>
        </p:txBody>
      </p:sp>
    </p:spTree>
    <p:extLst>
      <p:ext uri="{BB962C8B-B14F-4D97-AF65-F5344CB8AC3E}">
        <p14:creationId xmlns:p14="http://schemas.microsoft.com/office/powerpoint/2010/main" val="41198038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">
    <p:bg>
      <p:bgPr>
        <a:solidFill>
          <a:srgbClr val="BE00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OGO" descr="Education and Training Foundation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3561" y="288832"/>
            <a:ext cx="892437" cy="47246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97529D4-70E4-0041-8B6F-056EE3D6C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55193" y="3258000"/>
            <a:ext cx="6400805" cy="16023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bIns="72000" rtlCol="0" anchor="ctr"/>
          <a:lstStyle/>
          <a:p>
            <a:pPr algn="l">
              <a:lnSpc>
                <a:spcPts val="4500"/>
              </a:lnSpc>
            </a:pPr>
            <a:endParaRPr lang="en-GB" sz="4500" b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21C14A-31B7-6148-A122-3983818EA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45121" y="1455480"/>
            <a:ext cx="6409980" cy="158222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btitle 1">
            <a:extLst>
              <a:ext uri="{FF2B5EF4-FFF2-40B4-BE49-F238E27FC236}">
                <a16:creationId xmlns:a16="http://schemas.microsoft.com/office/drawing/2014/main" id="{B1C0714B-324D-524D-92B1-F2450FA1DA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47280" y="1455480"/>
            <a:ext cx="6157168" cy="348565"/>
          </a:xfrm>
          <a:solidFill>
            <a:schemeClr val="bg1"/>
          </a:solidFill>
        </p:spPr>
        <p:txBody>
          <a:bodyPr lIns="144000" tIns="126000" rIns="0" bIns="36000" anchor="t">
            <a:noAutofit/>
          </a:bodyPr>
          <a:lstStyle>
            <a:lvl1pPr algn="l">
              <a:lnSpc>
                <a:spcPts val="1900"/>
              </a:lnSpc>
              <a:defRPr sz="16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Name Surname</a:t>
            </a:r>
            <a:endParaRPr lang="en-GB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137D56AD-C3B2-AB46-A2B1-4327E5D2A5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46020" y="1874878"/>
            <a:ext cx="6157168" cy="268982"/>
          </a:xfrm>
          <a:noFill/>
        </p:spPr>
        <p:txBody>
          <a:bodyPr lIns="144000" tIns="0" bIns="0" anchor="t" anchorCtr="0">
            <a:norm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ct val="0"/>
              </a:spcBef>
              <a:buNone/>
              <a:defRPr lang="en-GB" sz="1600" b="0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Name@email.com</a:t>
            </a:r>
            <a:endParaRPr lang="en-GB"/>
          </a:p>
        </p:txBody>
      </p:sp>
      <p:sp>
        <p:nvSpPr>
          <p:cNvPr id="23" name="Web address" descr="www.ETFOUNDATION.CO.UK&#10;">
            <a:extLst>
              <a:ext uri="{FF2B5EF4-FFF2-40B4-BE49-F238E27FC236}">
                <a16:creationId xmlns:a16="http://schemas.microsoft.com/office/drawing/2014/main" id="{A8FE1C9C-9AFF-0C47-9611-FA210835632D}"/>
              </a:ext>
            </a:extLst>
          </p:cNvPr>
          <p:cNvSpPr txBox="1"/>
          <p:nvPr userDrawn="1"/>
        </p:nvSpPr>
        <p:spPr>
          <a:xfrm>
            <a:off x="2447280" y="2571750"/>
            <a:ext cx="5003780" cy="465956"/>
          </a:xfrm>
          <a:prstGeom prst="rect">
            <a:avLst/>
          </a:prstGeom>
          <a:solidFill>
            <a:schemeClr val="bg1"/>
          </a:solidFill>
        </p:spPr>
        <p:txBody>
          <a:bodyPr wrap="square" lIns="144000" bIns="108000" rtlCol="0" anchor="b" anchorCtr="0">
            <a:noAutofit/>
          </a:bodyPr>
          <a:lstStyle/>
          <a:p>
            <a:r>
              <a:rPr lang="en-GB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ETFOUNDATION.CO.UK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24" name="Thankyou">
            <a:extLst>
              <a:ext uri="{FF2B5EF4-FFF2-40B4-BE49-F238E27FC236}">
                <a16:creationId xmlns:a16="http://schemas.microsoft.com/office/drawing/2014/main" id="{E57FCD4B-3DCC-1E4C-BB74-B6EAA647C8E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2483768" y="3258000"/>
            <a:ext cx="4661413" cy="16023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bIns="72000" rtlCol="0" anchor="ctr"/>
          <a:lstStyle/>
          <a:p>
            <a:pPr algn="l">
              <a:lnSpc>
                <a:spcPts val="4500"/>
              </a:lnSpc>
            </a:pPr>
            <a:r>
              <a:rPr lang="en-GB" sz="5400" b="1"/>
              <a:t>Thank you</a:t>
            </a:r>
            <a:endParaRPr lang="en-GB" sz="5400" b="1" baseline="0"/>
          </a:p>
          <a:p>
            <a:pPr algn="l">
              <a:lnSpc>
                <a:spcPts val="4500"/>
              </a:lnSpc>
            </a:pPr>
            <a:r>
              <a:rPr lang="en-GB" sz="4500" b="0" baseline="0"/>
              <a:t>Any Questions?</a:t>
            </a:r>
            <a:endParaRPr lang="en-GB" sz="4500" b="0"/>
          </a:p>
        </p:txBody>
      </p:sp>
    </p:spTree>
    <p:extLst>
      <p:ext uri="{BB962C8B-B14F-4D97-AF65-F5344CB8AC3E}">
        <p14:creationId xmlns:p14="http://schemas.microsoft.com/office/powerpoint/2010/main" val="22780957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">
    <p:bg>
      <p:bgPr>
        <a:solidFill>
          <a:srgbClr val="0071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ogo" descr="Education and Training Foundation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3562" y="288832"/>
            <a:ext cx="892435" cy="47246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E63377A-3CC2-8344-B0EF-E554B839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55193" y="3258000"/>
            <a:ext cx="6400805" cy="16023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bIns="72000" rtlCol="0" anchor="ctr"/>
          <a:lstStyle/>
          <a:p>
            <a:pPr algn="l">
              <a:lnSpc>
                <a:spcPts val="4500"/>
              </a:lnSpc>
            </a:pPr>
            <a:endParaRPr lang="en-GB" sz="4500" b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BB5F31-C46B-6B46-8765-A0B99E1DE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45121" y="1455480"/>
            <a:ext cx="6409980" cy="158222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btitle 1">
            <a:extLst>
              <a:ext uri="{FF2B5EF4-FFF2-40B4-BE49-F238E27FC236}">
                <a16:creationId xmlns:a16="http://schemas.microsoft.com/office/drawing/2014/main" id="{BC5B034C-CB3E-0E48-9511-E30F21CA1B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47280" y="1455480"/>
            <a:ext cx="6157168" cy="348565"/>
          </a:xfrm>
          <a:solidFill>
            <a:schemeClr val="bg1"/>
          </a:solidFill>
        </p:spPr>
        <p:txBody>
          <a:bodyPr lIns="144000" tIns="126000" rIns="0" bIns="36000" anchor="t">
            <a:noAutofit/>
          </a:bodyPr>
          <a:lstStyle>
            <a:lvl1pPr algn="l">
              <a:lnSpc>
                <a:spcPts val="1900"/>
              </a:lnSpc>
              <a:defRPr sz="16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Name Surname</a:t>
            </a:r>
            <a:endParaRPr lang="en-GB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18AEAAA9-A037-AD4B-A0A5-D9738C1CEF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46020" y="1874878"/>
            <a:ext cx="6157168" cy="268982"/>
          </a:xfrm>
          <a:noFill/>
        </p:spPr>
        <p:txBody>
          <a:bodyPr lIns="144000" tIns="0" bIns="0" anchor="t" anchorCtr="0">
            <a:norm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ct val="0"/>
              </a:spcBef>
              <a:buNone/>
              <a:defRPr lang="en-GB" sz="1600" b="0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Name@email.com</a:t>
            </a:r>
            <a:endParaRPr lang="en-GB"/>
          </a:p>
        </p:txBody>
      </p:sp>
      <p:sp>
        <p:nvSpPr>
          <p:cNvPr id="23" name="Web address" descr="www.ETFOUNDATION.CO.UK&#10;">
            <a:extLst>
              <a:ext uri="{FF2B5EF4-FFF2-40B4-BE49-F238E27FC236}">
                <a16:creationId xmlns:a16="http://schemas.microsoft.com/office/drawing/2014/main" id="{1469E703-A0AF-004A-A767-B77B319C0AFB}"/>
              </a:ext>
            </a:extLst>
          </p:cNvPr>
          <p:cNvSpPr txBox="1"/>
          <p:nvPr userDrawn="1"/>
        </p:nvSpPr>
        <p:spPr>
          <a:xfrm>
            <a:off x="2447280" y="2571750"/>
            <a:ext cx="5003780" cy="465956"/>
          </a:xfrm>
          <a:prstGeom prst="rect">
            <a:avLst/>
          </a:prstGeom>
          <a:solidFill>
            <a:schemeClr val="bg1"/>
          </a:solidFill>
        </p:spPr>
        <p:txBody>
          <a:bodyPr wrap="square" lIns="144000" bIns="108000" rtlCol="0" anchor="b" anchorCtr="0">
            <a:noAutofit/>
          </a:bodyPr>
          <a:lstStyle/>
          <a:p>
            <a:r>
              <a:rPr lang="en-GB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ETFOUNDATION.CO.UK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24" name="Thankyou">
            <a:extLst>
              <a:ext uri="{FF2B5EF4-FFF2-40B4-BE49-F238E27FC236}">
                <a16:creationId xmlns:a16="http://schemas.microsoft.com/office/drawing/2014/main" id="{A1C71F6F-2074-6D4E-BBE6-997B3E223F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2483768" y="3258000"/>
            <a:ext cx="4661413" cy="16023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bIns="72000" rtlCol="0" anchor="ctr"/>
          <a:lstStyle/>
          <a:p>
            <a:pPr algn="l">
              <a:lnSpc>
                <a:spcPts val="4500"/>
              </a:lnSpc>
            </a:pPr>
            <a:r>
              <a:rPr lang="en-GB" sz="5400" b="1"/>
              <a:t>Thank you</a:t>
            </a:r>
            <a:endParaRPr lang="en-GB" sz="5400" b="1" baseline="0"/>
          </a:p>
          <a:p>
            <a:pPr algn="l">
              <a:lnSpc>
                <a:spcPts val="4500"/>
              </a:lnSpc>
            </a:pPr>
            <a:r>
              <a:rPr lang="en-GB" sz="4500" b="0" baseline="0"/>
              <a:t>Any Questions?</a:t>
            </a:r>
            <a:endParaRPr lang="en-GB" sz="4500" b="0"/>
          </a:p>
        </p:txBody>
      </p:sp>
    </p:spTree>
    <p:extLst>
      <p:ext uri="{BB962C8B-B14F-4D97-AF65-F5344CB8AC3E}">
        <p14:creationId xmlns:p14="http://schemas.microsoft.com/office/powerpoint/2010/main" val="40198455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">
    <p:bg>
      <p:bgPr>
        <a:solidFill>
          <a:srgbClr val="00A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ogo" descr="Education and Training Foundation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3562" y="288832"/>
            <a:ext cx="892435" cy="47246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CA0DB97-2BCA-4141-841F-7BAD7110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55193" y="3258000"/>
            <a:ext cx="6400805" cy="16023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bIns="72000" rtlCol="0" anchor="ctr"/>
          <a:lstStyle/>
          <a:p>
            <a:pPr algn="l">
              <a:lnSpc>
                <a:spcPts val="4500"/>
              </a:lnSpc>
            </a:pPr>
            <a:endParaRPr lang="en-GB" sz="4500" b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681DB3-48B8-0647-BC05-5D438496D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45121" y="1455480"/>
            <a:ext cx="6409980" cy="158222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btitle 1">
            <a:extLst>
              <a:ext uri="{FF2B5EF4-FFF2-40B4-BE49-F238E27FC236}">
                <a16:creationId xmlns:a16="http://schemas.microsoft.com/office/drawing/2014/main" id="{205C497B-39C3-2A49-93F8-852FCE3E27D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47280" y="1455480"/>
            <a:ext cx="6157168" cy="348565"/>
          </a:xfrm>
          <a:solidFill>
            <a:schemeClr val="bg1"/>
          </a:solidFill>
        </p:spPr>
        <p:txBody>
          <a:bodyPr lIns="144000" tIns="126000" rIns="0" bIns="36000" anchor="t">
            <a:noAutofit/>
          </a:bodyPr>
          <a:lstStyle>
            <a:lvl1pPr algn="l">
              <a:lnSpc>
                <a:spcPts val="1900"/>
              </a:lnSpc>
              <a:defRPr sz="16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Name Surname</a:t>
            </a:r>
            <a:endParaRPr lang="en-GB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6C80702F-2DBB-E149-B3D8-399EF4336F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46020" y="1874878"/>
            <a:ext cx="6157168" cy="268982"/>
          </a:xfrm>
          <a:noFill/>
        </p:spPr>
        <p:txBody>
          <a:bodyPr lIns="144000" tIns="0" bIns="0" anchor="t" anchorCtr="0">
            <a:norm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ct val="0"/>
              </a:spcBef>
              <a:buNone/>
              <a:defRPr lang="en-GB" sz="1600" b="0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Name@email.com</a:t>
            </a:r>
            <a:endParaRPr lang="en-GB"/>
          </a:p>
        </p:txBody>
      </p:sp>
      <p:sp>
        <p:nvSpPr>
          <p:cNvPr id="23" name="Web address" descr="www.ETFOUNDATION.CO.UK&#10;">
            <a:extLst>
              <a:ext uri="{FF2B5EF4-FFF2-40B4-BE49-F238E27FC236}">
                <a16:creationId xmlns:a16="http://schemas.microsoft.com/office/drawing/2014/main" id="{D0E2F9B9-B8B5-3548-AA39-96414C09D88E}"/>
              </a:ext>
            </a:extLst>
          </p:cNvPr>
          <p:cNvSpPr txBox="1"/>
          <p:nvPr userDrawn="1"/>
        </p:nvSpPr>
        <p:spPr>
          <a:xfrm>
            <a:off x="2447280" y="2571750"/>
            <a:ext cx="5003780" cy="465956"/>
          </a:xfrm>
          <a:prstGeom prst="rect">
            <a:avLst/>
          </a:prstGeom>
          <a:solidFill>
            <a:schemeClr val="bg1"/>
          </a:solidFill>
        </p:spPr>
        <p:txBody>
          <a:bodyPr wrap="square" lIns="144000" bIns="108000" rtlCol="0" anchor="b" anchorCtr="0">
            <a:noAutofit/>
          </a:bodyPr>
          <a:lstStyle/>
          <a:p>
            <a:r>
              <a:rPr lang="en-GB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ETFOUNDATION.CO.UK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25" name="Thankyou">
            <a:extLst>
              <a:ext uri="{FF2B5EF4-FFF2-40B4-BE49-F238E27FC236}">
                <a16:creationId xmlns:a16="http://schemas.microsoft.com/office/drawing/2014/main" id="{7A974F44-1579-EB49-A14C-4C34465E283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2483768" y="3258000"/>
            <a:ext cx="4661413" cy="16023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bIns="72000" rtlCol="0" anchor="ctr"/>
          <a:lstStyle/>
          <a:p>
            <a:pPr algn="l">
              <a:lnSpc>
                <a:spcPts val="4500"/>
              </a:lnSpc>
            </a:pPr>
            <a:r>
              <a:rPr lang="en-GB" sz="5400" b="1"/>
              <a:t>Thank you</a:t>
            </a:r>
            <a:endParaRPr lang="en-GB" sz="5400" b="1" baseline="0"/>
          </a:p>
          <a:p>
            <a:pPr algn="l">
              <a:lnSpc>
                <a:spcPts val="4500"/>
              </a:lnSpc>
            </a:pPr>
            <a:r>
              <a:rPr lang="en-GB" sz="4500" b="0" baseline="0"/>
              <a:t>Any Questions?</a:t>
            </a:r>
            <a:endParaRPr lang="en-GB" sz="4500" b="0"/>
          </a:p>
        </p:txBody>
      </p:sp>
    </p:spTree>
    <p:extLst>
      <p:ext uri="{BB962C8B-B14F-4D97-AF65-F5344CB8AC3E}">
        <p14:creationId xmlns:p14="http://schemas.microsoft.com/office/powerpoint/2010/main" val="37059322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hank You">
    <p:bg>
      <p:bgPr>
        <a:solidFill>
          <a:srgbClr val="E51C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68ECBED-4C0B-B243-B45C-1A12C7394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55193" y="3258000"/>
            <a:ext cx="6400805" cy="16023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bIns="72000" rtlCol="0" anchor="ctr"/>
          <a:lstStyle/>
          <a:p>
            <a:pPr algn="l">
              <a:lnSpc>
                <a:spcPts val="4500"/>
              </a:lnSpc>
            </a:pPr>
            <a:endParaRPr lang="en-GB" sz="4500" b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228C37-7A6A-E246-8BB2-1FEED8564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45121" y="1455480"/>
            <a:ext cx="6409980" cy="158222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btitle 1">
            <a:extLst>
              <a:ext uri="{FF2B5EF4-FFF2-40B4-BE49-F238E27FC236}">
                <a16:creationId xmlns:a16="http://schemas.microsoft.com/office/drawing/2014/main" id="{087BDA06-0DD9-7144-9EF0-DD228DFD07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47280" y="1455480"/>
            <a:ext cx="5005040" cy="348565"/>
          </a:xfrm>
          <a:solidFill>
            <a:schemeClr val="bg1"/>
          </a:solidFill>
        </p:spPr>
        <p:txBody>
          <a:bodyPr lIns="144000" tIns="126000" rIns="0" bIns="36000" anchor="t">
            <a:noAutofit/>
          </a:bodyPr>
          <a:lstStyle>
            <a:lvl1pPr algn="l">
              <a:lnSpc>
                <a:spcPts val="1900"/>
              </a:lnSpc>
              <a:defRPr sz="16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Name Surname</a:t>
            </a:r>
            <a:endParaRPr lang="en-GB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27D0E203-B1F0-FA41-8A62-C5E42D77D7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46020" y="1874878"/>
            <a:ext cx="5005040" cy="268982"/>
          </a:xfrm>
          <a:noFill/>
        </p:spPr>
        <p:txBody>
          <a:bodyPr lIns="144000" tIns="0" bIns="0" anchor="t" anchorCtr="0">
            <a:norm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ct val="0"/>
              </a:spcBef>
              <a:buNone/>
              <a:defRPr lang="en-GB" sz="1600" b="0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Name@email.com</a:t>
            </a:r>
            <a:endParaRPr lang="en-GB"/>
          </a:p>
        </p:txBody>
      </p:sp>
      <p:sp>
        <p:nvSpPr>
          <p:cNvPr id="19" name="Web address" descr="www.ETFOUNDATION.CO.UK&#10;">
            <a:extLst>
              <a:ext uri="{FF2B5EF4-FFF2-40B4-BE49-F238E27FC236}">
                <a16:creationId xmlns:a16="http://schemas.microsoft.com/office/drawing/2014/main" id="{80408406-98FE-8146-A312-F81B325F91B6}"/>
              </a:ext>
            </a:extLst>
          </p:cNvPr>
          <p:cNvSpPr txBox="1"/>
          <p:nvPr userDrawn="1"/>
        </p:nvSpPr>
        <p:spPr>
          <a:xfrm>
            <a:off x="2447280" y="2571750"/>
            <a:ext cx="5003780" cy="465956"/>
          </a:xfrm>
          <a:prstGeom prst="rect">
            <a:avLst/>
          </a:prstGeom>
          <a:solidFill>
            <a:schemeClr val="bg1"/>
          </a:solidFill>
        </p:spPr>
        <p:txBody>
          <a:bodyPr wrap="square" lIns="144000" bIns="108000" rtlCol="0" anchor="b" anchorCtr="0">
            <a:noAutofit/>
          </a:bodyPr>
          <a:lstStyle/>
          <a:p>
            <a:r>
              <a:rPr lang="en-GB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ETFOUNDATION.CO.UK</a:t>
            </a:r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DfE Logo" descr="Supported by Department for Education logo">
            <a:extLst>
              <a:ext uri="{FF2B5EF4-FFF2-40B4-BE49-F238E27FC236}">
                <a16:creationId xmlns:a16="http://schemas.microsoft.com/office/drawing/2014/main" id="{A521F76D-C57A-2E48-8EAE-C6465DC662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63002"/>
            <a:ext cx="1289265" cy="1004925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21" name="Thankyou">
            <a:extLst>
              <a:ext uri="{FF2B5EF4-FFF2-40B4-BE49-F238E27FC236}">
                <a16:creationId xmlns:a16="http://schemas.microsoft.com/office/drawing/2014/main" id="{337F81CD-D2EF-8146-A517-8023952D1CF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2483768" y="3258000"/>
            <a:ext cx="4661413" cy="16023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bIns="72000" rtlCol="0" anchor="ctr"/>
          <a:lstStyle/>
          <a:p>
            <a:pPr algn="l">
              <a:lnSpc>
                <a:spcPts val="4500"/>
              </a:lnSpc>
            </a:pPr>
            <a:r>
              <a:rPr lang="en-GB" sz="5400" b="1"/>
              <a:t>Thank you</a:t>
            </a:r>
            <a:endParaRPr lang="en-GB" sz="5400" b="1" baseline="0"/>
          </a:p>
          <a:p>
            <a:pPr algn="l">
              <a:lnSpc>
                <a:spcPts val="4500"/>
              </a:lnSpc>
            </a:pPr>
            <a:r>
              <a:rPr lang="en-GB" sz="4500" b="0" baseline="0"/>
              <a:t>Any Questions?</a:t>
            </a:r>
            <a:endParaRPr lang="en-GB" sz="4500" b="0"/>
          </a:p>
        </p:txBody>
      </p:sp>
      <p:pic>
        <p:nvPicPr>
          <p:cNvPr id="9" name="Logo" descr="Education and Training Foundation Log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3562" y="288832"/>
            <a:ext cx="892435" cy="47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43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hank You">
    <p:bg>
      <p:bgPr>
        <a:solidFill>
          <a:srgbClr val="FEB9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ducation and Training Foundation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3562" y="288832"/>
            <a:ext cx="892435" cy="4724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E537002-A87B-444E-935A-CEE05C450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55193" y="3258000"/>
            <a:ext cx="6400805" cy="16023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bIns="72000" rtlCol="0" anchor="ctr"/>
          <a:lstStyle/>
          <a:p>
            <a:pPr algn="l">
              <a:lnSpc>
                <a:spcPts val="4500"/>
              </a:lnSpc>
            </a:pPr>
            <a:endParaRPr lang="en-GB" sz="4500" b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B2F1AB0-07F0-594D-99DD-0F60B192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45121" y="1455480"/>
            <a:ext cx="6409980" cy="158222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ubtitle 1">
            <a:extLst>
              <a:ext uri="{FF2B5EF4-FFF2-40B4-BE49-F238E27FC236}">
                <a16:creationId xmlns:a16="http://schemas.microsoft.com/office/drawing/2014/main" id="{EBF3114F-9F3B-6645-BCD0-F4269A1A49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47280" y="1455480"/>
            <a:ext cx="5005040" cy="348565"/>
          </a:xfrm>
          <a:solidFill>
            <a:schemeClr val="bg1"/>
          </a:solidFill>
        </p:spPr>
        <p:txBody>
          <a:bodyPr lIns="144000" tIns="126000" rIns="0" bIns="36000" anchor="t">
            <a:noAutofit/>
          </a:bodyPr>
          <a:lstStyle>
            <a:lvl1pPr algn="l">
              <a:lnSpc>
                <a:spcPts val="1900"/>
              </a:lnSpc>
              <a:defRPr sz="16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Name Surname</a:t>
            </a:r>
            <a:endParaRPr lang="en-GB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D706B3D9-74BC-6C4F-AA7E-3CBDA8D915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46020" y="1874878"/>
            <a:ext cx="5005040" cy="268982"/>
          </a:xfrm>
          <a:noFill/>
        </p:spPr>
        <p:txBody>
          <a:bodyPr lIns="144000" tIns="0" bIns="0" anchor="t" anchorCtr="0">
            <a:norm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ct val="0"/>
              </a:spcBef>
              <a:buNone/>
              <a:defRPr lang="en-GB" sz="1600" b="0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Name@email.com</a:t>
            </a:r>
            <a:endParaRPr lang="en-GB"/>
          </a:p>
        </p:txBody>
      </p:sp>
      <p:sp>
        <p:nvSpPr>
          <p:cNvPr id="26" name="Web address" descr="www.ETFOUNDATION.CO.UK&#10;">
            <a:extLst>
              <a:ext uri="{FF2B5EF4-FFF2-40B4-BE49-F238E27FC236}">
                <a16:creationId xmlns:a16="http://schemas.microsoft.com/office/drawing/2014/main" id="{408017AF-FACE-8445-BB0A-C54625B5494C}"/>
              </a:ext>
            </a:extLst>
          </p:cNvPr>
          <p:cNvSpPr txBox="1"/>
          <p:nvPr userDrawn="1"/>
        </p:nvSpPr>
        <p:spPr>
          <a:xfrm>
            <a:off x="2447280" y="2571750"/>
            <a:ext cx="5003780" cy="465956"/>
          </a:xfrm>
          <a:prstGeom prst="rect">
            <a:avLst/>
          </a:prstGeom>
          <a:solidFill>
            <a:schemeClr val="bg1"/>
          </a:solidFill>
        </p:spPr>
        <p:txBody>
          <a:bodyPr wrap="square" lIns="144000" bIns="108000" rtlCol="0" anchor="b" anchorCtr="0">
            <a:noAutofit/>
          </a:bodyPr>
          <a:lstStyle/>
          <a:p>
            <a:r>
              <a:rPr lang="en-GB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ETFOUNDATION.CO.UK</a:t>
            </a:r>
            <a:endParaRPr lang="en-GB">
              <a:solidFill>
                <a:schemeClr val="tx1"/>
              </a:solidFill>
            </a:endParaRPr>
          </a:p>
        </p:txBody>
      </p:sp>
      <p:pic>
        <p:nvPicPr>
          <p:cNvPr id="27" name="DfE Logo" descr="Supported by Department for Education logo">
            <a:extLst>
              <a:ext uri="{FF2B5EF4-FFF2-40B4-BE49-F238E27FC236}">
                <a16:creationId xmlns:a16="http://schemas.microsoft.com/office/drawing/2014/main" id="{54F0724C-3C9A-2346-982B-E113412791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63002"/>
            <a:ext cx="1289265" cy="1004925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28" name="Thankyou">
            <a:extLst>
              <a:ext uri="{FF2B5EF4-FFF2-40B4-BE49-F238E27FC236}">
                <a16:creationId xmlns:a16="http://schemas.microsoft.com/office/drawing/2014/main" id="{24EC5AE2-90A9-3A44-BF06-DCD6334142F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2483768" y="3258000"/>
            <a:ext cx="4661413" cy="16023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bIns="72000" rtlCol="0" anchor="ctr"/>
          <a:lstStyle/>
          <a:p>
            <a:pPr algn="l">
              <a:lnSpc>
                <a:spcPts val="4500"/>
              </a:lnSpc>
            </a:pPr>
            <a:r>
              <a:rPr lang="en-GB" sz="5400" b="1"/>
              <a:t>Thank you</a:t>
            </a:r>
            <a:endParaRPr lang="en-GB" sz="5400" b="1" baseline="0"/>
          </a:p>
          <a:p>
            <a:pPr algn="l">
              <a:lnSpc>
                <a:spcPts val="4500"/>
              </a:lnSpc>
            </a:pPr>
            <a:r>
              <a:rPr lang="en-GB" sz="4500" b="0" baseline="0"/>
              <a:t>Any Questions?</a:t>
            </a:r>
            <a:endParaRPr lang="en-GB" sz="4500" b="0"/>
          </a:p>
        </p:txBody>
      </p:sp>
    </p:spTree>
    <p:extLst>
      <p:ext uri="{BB962C8B-B14F-4D97-AF65-F5344CB8AC3E}">
        <p14:creationId xmlns:p14="http://schemas.microsoft.com/office/powerpoint/2010/main" val="29491612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hank You">
    <p:bg>
      <p:bgPr>
        <a:solidFill>
          <a:srgbClr val="BE00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ducation and Training Foundation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3562" y="288832"/>
            <a:ext cx="892435" cy="4724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24DB21A-CA66-1B4F-8E7A-E8C4908C9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55193" y="3258000"/>
            <a:ext cx="6400805" cy="16023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bIns="72000" rtlCol="0" anchor="ctr"/>
          <a:lstStyle/>
          <a:p>
            <a:pPr algn="l">
              <a:lnSpc>
                <a:spcPts val="4500"/>
              </a:lnSpc>
            </a:pPr>
            <a:endParaRPr lang="en-GB" sz="4500" b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BF9886-FE14-B04D-BE46-E52E599F2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45121" y="1455480"/>
            <a:ext cx="6409980" cy="158222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ubtitle 1">
            <a:extLst>
              <a:ext uri="{FF2B5EF4-FFF2-40B4-BE49-F238E27FC236}">
                <a16:creationId xmlns:a16="http://schemas.microsoft.com/office/drawing/2014/main" id="{2E2B7716-7BB1-5643-A7E2-D30C875364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47280" y="1455480"/>
            <a:ext cx="5005040" cy="348565"/>
          </a:xfrm>
          <a:solidFill>
            <a:schemeClr val="bg1"/>
          </a:solidFill>
        </p:spPr>
        <p:txBody>
          <a:bodyPr lIns="144000" tIns="126000" rIns="0" bIns="36000" anchor="t">
            <a:noAutofit/>
          </a:bodyPr>
          <a:lstStyle>
            <a:lvl1pPr algn="l">
              <a:lnSpc>
                <a:spcPts val="1900"/>
              </a:lnSpc>
              <a:defRPr sz="16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Name Surname</a:t>
            </a:r>
            <a:endParaRPr lang="en-GB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74B330AD-DC33-D040-ADA2-2F2E8B0C9E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46020" y="1874878"/>
            <a:ext cx="5005040" cy="268982"/>
          </a:xfrm>
          <a:noFill/>
        </p:spPr>
        <p:txBody>
          <a:bodyPr lIns="144000" tIns="0" bIns="0" anchor="t" anchorCtr="0">
            <a:norm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ct val="0"/>
              </a:spcBef>
              <a:buNone/>
              <a:defRPr lang="en-GB" sz="1600" b="0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Name@email.com</a:t>
            </a:r>
            <a:endParaRPr lang="en-GB"/>
          </a:p>
        </p:txBody>
      </p:sp>
      <p:sp>
        <p:nvSpPr>
          <p:cNvPr id="26" name="Web address" descr="www.ETFOUNDATION.CO.UK&#10;">
            <a:extLst>
              <a:ext uri="{FF2B5EF4-FFF2-40B4-BE49-F238E27FC236}">
                <a16:creationId xmlns:a16="http://schemas.microsoft.com/office/drawing/2014/main" id="{FC9728B7-31CC-6B49-8913-35DB4E2EAA94}"/>
              </a:ext>
            </a:extLst>
          </p:cNvPr>
          <p:cNvSpPr txBox="1"/>
          <p:nvPr userDrawn="1"/>
        </p:nvSpPr>
        <p:spPr>
          <a:xfrm>
            <a:off x="2447280" y="2571750"/>
            <a:ext cx="5003780" cy="465956"/>
          </a:xfrm>
          <a:prstGeom prst="rect">
            <a:avLst/>
          </a:prstGeom>
          <a:solidFill>
            <a:schemeClr val="bg1"/>
          </a:solidFill>
        </p:spPr>
        <p:txBody>
          <a:bodyPr wrap="square" lIns="144000" bIns="108000" rtlCol="0" anchor="b" anchorCtr="0">
            <a:noAutofit/>
          </a:bodyPr>
          <a:lstStyle/>
          <a:p>
            <a:r>
              <a:rPr lang="en-GB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ETFOUNDATION.CO.UK</a:t>
            </a:r>
            <a:endParaRPr lang="en-GB">
              <a:solidFill>
                <a:schemeClr val="tx1"/>
              </a:solidFill>
            </a:endParaRPr>
          </a:p>
        </p:txBody>
      </p:sp>
      <p:pic>
        <p:nvPicPr>
          <p:cNvPr id="27" name="DfE Logo" descr="Supported by Department for Education logo">
            <a:extLst>
              <a:ext uri="{FF2B5EF4-FFF2-40B4-BE49-F238E27FC236}">
                <a16:creationId xmlns:a16="http://schemas.microsoft.com/office/drawing/2014/main" id="{BA390474-1B52-BB48-8EC8-346D427F2F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63002"/>
            <a:ext cx="1289265" cy="1004925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28" name="Thankyou">
            <a:extLst>
              <a:ext uri="{FF2B5EF4-FFF2-40B4-BE49-F238E27FC236}">
                <a16:creationId xmlns:a16="http://schemas.microsoft.com/office/drawing/2014/main" id="{417A9CA5-C9C6-D446-BDEE-F4F308BBB9B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2483768" y="3258000"/>
            <a:ext cx="4661413" cy="16023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bIns="72000" rtlCol="0" anchor="ctr"/>
          <a:lstStyle/>
          <a:p>
            <a:pPr algn="l">
              <a:lnSpc>
                <a:spcPts val="4500"/>
              </a:lnSpc>
            </a:pPr>
            <a:r>
              <a:rPr lang="en-GB" sz="5400" b="1"/>
              <a:t>Thank you</a:t>
            </a:r>
            <a:endParaRPr lang="en-GB" sz="5400" b="1" baseline="0"/>
          </a:p>
          <a:p>
            <a:pPr algn="l">
              <a:lnSpc>
                <a:spcPts val="4500"/>
              </a:lnSpc>
            </a:pPr>
            <a:r>
              <a:rPr lang="en-GB" sz="4500" b="0" baseline="0"/>
              <a:t>Any Questions?</a:t>
            </a:r>
            <a:endParaRPr lang="en-GB" sz="4500" b="0"/>
          </a:p>
        </p:txBody>
      </p:sp>
    </p:spTree>
    <p:extLst>
      <p:ext uri="{BB962C8B-B14F-4D97-AF65-F5344CB8AC3E}">
        <p14:creationId xmlns:p14="http://schemas.microsoft.com/office/powerpoint/2010/main" val="32669753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hank You">
    <p:bg>
      <p:bgPr>
        <a:solidFill>
          <a:srgbClr val="0071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ducation and Training Foundation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3562" y="288832"/>
            <a:ext cx="892435" cy="47246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E9E8740-2721-7340-BDD2-14001A44C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55193" y="3258000"/>
            <a:ext cx="6400805" cy="16023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bIns="72000" rtlCol="0" anchor="ctr"/>
          <a:lstStyle/>
          <a:p>
            <a:pPr algn="l">
              <a:lnSpc>
                <a:spcPts val="4500"/>
              </a:lnSpc>
            </a:pPr>
            <a:endParaRPr lang="en-GB" sz="4500" b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7F9409B-8D8E-C14A-94D6-2A847B430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45121" y="1455480"/>
            <a:ext cx="6409980" cy="158222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ubtitle 1">
            <a:extLst>
              <a:ext uri="{FF2B5EF4-FFF2-40B4-BE49-F238E27FC236}">
                <a16:creationId xmlns:a16="http://schemas.microsoft.com/office/drawing/2014/main" id="{7A09E294-EA43-B544-91E1-64E4A07B24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47280" y="1455480"/>
            <a:ext cx="5005040" cy="348565"/>
          </a:xfrm>
          <a:solidFill>
            <a:schemeClr val="bg1"/>
          </a:solidFill>
        </p:spPr>
        <p:txBody>
          <a:bodyPr lIns="144000" tIns="126000" rIns="0" bIns="36000" anchor="t">
            <a:noAutofit/>
          </a:bodyPr>
          <a:lstStyle>
            <a:lvl1pPr algn="l">
              <a:lnSpc>
                <a:spcPts val="1900"/>
              </a:lnSpc>
              <a:defRPr sz="16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Name Surname</a:t>
            </a:r>
            <a:endParaRPr lang="en-GB"/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CB281233-5067-6849-9447-D3149CE7F2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46020" y="1874878"/>
            <a:ext cx="5005040" cy="268982"/>
          </a:xfrm>
          <a:noFill/>
        </p:spPr>
        <p:txBody>
          <a:bodyPr lIns="144000" tIns="0" bIns="0" anchor="t" anchorCtr="0">
            <a:norm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ct val="0"/>
              </a:spcBef>
              <a:buNone/>
              <a:defRPr lang="en-GB" sz="1600" b="0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Name@email.com</a:t>
            </a:r>
            <a:endParaRPr lang="en-GB"/>
          </a:p>
        </p:txBody>
      </p:sp>
      <p:sp>
        <p:nvSpPr>
          <p:cNvPr id="33" name="Web address" descr="www.ETFOUNDATION.CO.UK&#10;">
            <a:extLst>
              <a:ext uri="{FF2B5EF4-FFF2-40B4-BE49-F238E27FC236}">
                <a16:creationId xmlns:a16="http://schemas.microsoft.com/office/drawing/2014/main" id="{B89411EB-D69E-DF4C-9844-9339F5A5A19B}"/>
              </a:ext>
            </a:extLst>
          </p:cNvPr>
          <p:cNvSpPr txBox="1"/>
          <p:nvPr userDrawn="1"/>
        </p:nvSpPr>
        <p:spPr>
          <a:xfrm>
            <a:off x="2447280" y="2571750"/>
            <a:ext cx="5003780" cy="465956"/>
          </a:xfrm>
          <a:prstGeom prst="rect">
            <a:avLst/>
          </a:prstGeom>
          <a:solidFill>
            <a:schemeClr val="bg1"/>
          </a:solidFill>
        </p:spPr>
        <p:txBody>
          <a:bodyPr wrap="square" lIns="144000" bIns="108000" rtlCol="0" anchor="b" anchorCtr="0">
            <a:noAutofit/>
          </a:bodyPr>
          <a:lstStyle/>
          <a:p>
            <a:r>
              <a:rPr lang="en-GB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ETFOUNDATION.CO.UK</a:t>
            </a:r>
            <a:endParaRPr lang="en-GB">
              <a:solidFill>
                <a:schemeClr val="tx1"/>
              </a:solidFill>
            </a:endParaRPr>
          </a:p>
        </p:txBody>
      </p:sp>
      <p:pic>
        <p:nvPicPr>
          <p:cNvPr id="34" name="DfE Logo" descr="Supported by Department for Education logo">
            <a:extLst>
              <a:ext uri="{FF2B5EF4-FFF2-40B4-BE49-F238E27FC236}">
                <a16:creationId xmlns:a16="http://schemas.microsoft.com/office/drawing/2014/main" id="{0E66212B-F5A0-494D-BFD6-6A63AD9CC1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63002"/>
            <a:ext cx="1289265" cy="1004925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35" name="Thankyou">
            <a:extLst>
              <a:ext uri="{FF2B5EF4-FFF2-40B4-BE49-F238E27FC236}">
                <a16:creationId xmlns:a16="http://schemas.microsoft.com/office/drawing/2014/main" id="{485ACB11-D5EE-1545-B4C7-F308842FEEF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2483768" y="3258000"/>
            <a:ext cx="4661413" cy="16023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bIns="72000" rtlCol="0" anchor="ctr"/>
          <a:lstStyle/>
          <a:p>
            <a:pPr algn="l">
              <a:lnSpc>
                <a:spcPts val="4500"/>
              </a:lnSpc>
            </a:pPr>
            <a:r>
              <a:rPr lang="en-GB" sz="5400" b="1"/>
              <a:t>Thank you</a:t>
            </a:r>
            <a:endParaRPr lang="en-GB" sz="5400" b="1" baseline="0"/>
          </a:p>
          <a:p>
            <a:pPr algn="l">
              <a:lnSpc>
                <a:spcPts val="4500"/>
              </a:lnSpc>
            </a:pPr>
            <a:r>
              <a:rPr lang="en-GB" sz="4500" b="0" baseline="0"/>
              <a:t>Any Questions?</a:t>
            </a:r>
            <a:endParaRPr lang="en-GB" sz="4500" b="0"/>
          </a:p>
        </p:txBody>
      </p:sp>
    </p:spTree>
    <p:extLst>
      <p:ext uri="{BB962C8B-B14F-4D97-AF65-F5344CB8AC3E}">
        <p14:creationId xmlns:p14="http://schemas.microsoft.com/office/powerpoint/2010/main" val="2637674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Option 1 Red (Lock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ACKGROUND IMAGE">
            <a:extLst>
              <a:ext uri="{FF2B5EF4-FFF2-40B4-BE49-F238E27FC236}">
                <a16:creationId xmlns:a16="http://schemas.microsoft.com/office/drawing/2014/main" id="{A46F8847-44AC-F741-B1D7-375D33D5C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r="15782" b="1946"/>
          <a:stretch/>
        </p:blipFill>
        <p:spPr>
          <a:xfrm>
            <a:off x="1" y="416940"/>
            <a:ext cx="9144000" cy="4747098"/>
          </a:xfrm>
          <a:prstGeom prst="rect">
            <a:avLst/>
          </a:prstGeom>
        </p:spPr>
      </p:pic>
      <p:sp>
        <p:nvSpPr>
          <p:cNvPr id="10" name="WHITE BAR">
            <a:extLst>
              <a:ext uri="{FF2B5EF4-FFF2-40B4-BE49-F238E27FC236}">
                <a16:creationId xmlns:a16="http://schemas.microsoft.com/office/drawing/2014/main" id="{321763E3-91A7-044E-A2E2-17FBDCE3A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0538"/>
            <a:ext cx="9144000" cy="84355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pic>
        <p:nvPicPr>
          <p:cNvPr id="13" name="ETF LOGO" descr="Education and Training Foundation">
            <a:extLst>
              <a:ext uri="{FF2B5EF4-FFF2-40B4-BE49-F238E27FC236}">
                <a16:creationId xmlns:a16="http://schemas.microsoft.com/office/drawing/2014/main" id="{05CA206B-A558-BF4C-910E-A3E2506C44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841"/>
            <a:ext cx="859828" cy="456808"/>
          </a:xfrm>
          <a:prstGeom prst="rect">
            <a:avLst/>
          </a:prstGeom>
        </p:spPr>
      </p:pic>
      <p:pic>
        <p:nvPicPr>
          <p:cNvPr id="14" name="T LEVELS LOGO" descr="T Levels Professional Development">
            <a:extLst>
              <a:ext uri="{FF2B5EF4-FFF2-40B4-BE49-F238E27FC236}">
                <a16:creationId xmlns:a16="http://schemas.microsoft.com/office/drawing/2014/main" id="{DF9FDBCB-35DF-8846-9F5D-8B85B5BFB1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60864"/>
            <a:ext cx="1656184" cy="538678"/>
          </a:xfrm>
          <a:prstGeom prst="rect">
            <a:avLst/>
          </a:prstGeom>
        </p:spPr>
      </p:pic>
      <p:sp>
        <p:nvSpPr>
          <p:cNvPr id="9" name="BLACK RECTANGLE">
            <a:extLst>
              <a:ext uri="{FF2B5EF4-FFF2-40B4-BE49-F238E27FC236}">
                <a16:creationId xmlns:a16="http://schemas.microsoft.com/office/drawing/2014/main" id="{7233EE1A-0BEF-6A43-BCCA-643950D37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88720" y="3618000"/>
            <a:ext cx="4967280" cy="125800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rgbClr val="E51C41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8720" y="3629420"/>
            <a:ext cx="4805486" cy="321902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888720" y="3951322"/>
            <a:ext cx="4805486" cy="348620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6354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hank You">
    <p:bg>
      <p:bgPr>
        <a:solidFill>
          <a:srgbClr val="00A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ducation and Training Foundation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3562" y="288832"/>
            <a:ext cx="892435" cy="4724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34844BF-2207-ED49-9F25-85D40A0C6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55193" y="3258000"/>
            <a:ext cx="6400805" cy="16023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bIns="72000" rtlCol="0" anchor="ctr"/>
          <a:lstStyle/>
          <a:p>
            <a:pPr algn="l">
              <a:lnSpc>
                <a:spcPts val="4500"/>
              </a:lnSpc>
            </a:pPr>
            <a:endParaRPr lang="en-GB" sz="4500" b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259AD1-A3E5-7A4D-A666-183E96823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45121" y="1455480"/>
            <a:ext cx="6409980" cy="158222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ubtitle 1">
            <a:extLst>
              <a:ext uri="{FF2B5EF4-FFF2-40B4-BE49-F238E27FC236}">
                <a16:creationId xmlns:a16="http://schemas.microsoft.com/office/drawing/2014/main" id="{C45F4C38-F8FC-E947-AE4C-6E40A21167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47280" y="1455480"/>
            <a:ext cx="5005040" cy="348565"/>
          </a:xfrm>
          <a:solidFill>
            <a:schemeClr val="bg1"/>
          </a:solidFill>
        </p:spPr>
        <p:txBody>
          <a:bodyPr lIns="144000" tIns="126000" rIns="0" bIns="36000" anchor="t">
            <a:noAutofit/>
          </a:bodyPr>
          <a:lstStyle>
            <a:lvl1pPr algn="l">
              <a:lnSpc>
                <a:spcPts val="1900"/>
              </a:lnSpc>
              <a:defRPr sz="16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Name Surname</a:t>
            </a:r>
            <a:endParaRPr lang="en-GB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33B29604-A962-1042-A09C-58841C9E16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46020" y="1874878"/>
            <a:ext cx="5005040" cy="268982"/>
          </a:xfrm>
          <a:noFill/>
        </p:spPr>
        <p:txBody>
          <a:bodyPr lIns="144000" tIns="0" bIns="0" anchor="t" anchorCtr="0">
            <a:norm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ct val="0"/>
              </a:spcBef>
              <a:buNone/>
              <a:defRPr lang="en-GB" sz="1600" b="0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Name@email.com</a:t>
            </a:r>
            <a:endParaRPr lang="en-GB"/>
          </a:p>
        </p:txBody>
      </p:sp>
      <p:sp>
        <p:nvSpPr>
          <p:cNvPr id="26" name="Web address" descr="www.ETFOUNDATION.CO.UK&#10;">
            <a:extLst>
              <a:ext uri="{FF2B5EF4-FFF2-40B4-BE49-F238E27FC236}">
                <a16:creationId xmlns:a16="http://schemas.microsoft.com/office/drawing/2014/main" id="{7C1BC566-1805-0A4E-95A3-525C2FE5A48D}"/>
              </a:ext>
            </a:extLst>
          </p:cNvPr>
          <p:cNvSpPr txBox="1"/>
          <p:nvPr userDrawn="1"/>
        </p:nvSpPr>
        <p:spPr>
          <a:xfrm>
            <a:off x="2447280" y="2571750"/>
            <a:ext cx="5003780" cy="465956"/>
          </a:xfrm>
          <a:prstGeom prst="rect">
            <a:avLst/>
          </a:prstGeom>
          <a:solidFill>
            <a:schemeClr val="bg1"/>
          </a:solidFill>
        </p:spPr>
        <p:txBody>
          <a:bodyPr wrap="square" lIns="144000" bIns="108000" rtlCol="0" anchor="b" anchorCtr="0">
            <a:noAutofit/>
          </a:bodyPr>
          <a:lstStyle/>
          <a:p>
            <a:r>
              <a:rPr lang="en-GB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ETFOUNDATION.CO.UK</a:t>
            </a:r>
            <a:endParaRPr lang="en-GB">
              <a:solidFill>
                <a:schemeClr val="tx1"/>
              </a:solidFill>
            </a:endParaRPr>
          </a:p>
        </p:txBody>
      </p:sp>
      <p:pic>
        <p:nvPicPr>
          <p:cNvPr id="27" name="DfE Logo" descr="Supported by Department for Education logo">
            <a:extLst>
              <a:ext uri="{FF2B5EF4-FFF2-40B4-BE49-F238E27FC236}">
                <a16:creationId xmlns:a16="http://schemas.microsoft.com/office/drawing/2014/main" id="{E4F7F9A6-6DDA-7847-AF6C-27013E4E94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63002"/>
            <a:ext cx="1289265" cy="1004925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28" name="Thankyou">
            <a:extLst>
              <a:ext uri="{FF2B5EF4-FFF2-40B4-BE49-F238E27FC236}">
                <a16:creationId xmlns:a16="http://schemas.microsoft.com/office/drawing/2014/main" id="{CCAFB428-DEA5-C440-9E4B-D7CCD0792F8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2483768" y="3258000"/>
            <a:ext cx="4661413" cy="16023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bIns="72000" rtlCol="0" anchor="ctr"/>
          <a:lstStyle/>
          <a:p>
            <a:pPr algn="l">
              <a:lnSpc>
                <a:spcPts val="4500"/>
              </a:lnSpc>
            </a:pPr>
            <a:r>
              <a:rPr lang="en-GB" sz="5400" b="1"/>
              <a:t>Thank you</a:t>
            </a:r>
            <a:endParaRPr lang="en-GB" sz="5400" b="1" baseline="0"/>
          </a:p>
          <a:p>
            <a:pPr algn="l">
              <a:lnSpc>
                <a:spcPts val="4500"/>
              </a:lnSpc>
            </a:pPr>
            <a:r>
              <a:rPr lang="en-GB" sz="4500" b="0" baseline="0"/>
              <a:t>Any Questions?</a:t>
            </a:r>
            <a:endParaRPr lang="en-GB" sz="4500" b="0"/>
          </a:p>
        </p:txBody>
      </p:sp>
    </p:spTree>
    <p:extLst>
      <p:ext uri="{BB962C8B-B14F-4D97-AF65-F5344CB8AC3E}">
        <p14:creationId xmlns:p14="http://schemas.microsoft.com/office/powerpoint/2010/main" val="1327051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Option 2 Yello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CKGROUND IMAGE">
            <a:extLst>
              <a:ext uri="{FF2B5EF4-FFF2-40B4-BE49-F238E27FC236}">
                <a16:creationId xmlns:a16="http://schemas.microsoft.com/office/drawing/2014/main" id="{BF4AED7B-D82D-F04A-B4CB-6C63ECF0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r="15782" b="1946"/>
          <a:stretch/>
        </p:blipFill>
        <p:spPr>
          <a:xfrm>
            <a:off x="1" y="416940"/>
            <a:ext cx="9144000" cy="4747098"/>
          </a:xfrm>
          <a:prstGeom prst="rect">
            <a:avLst/>
          </a:prstGeom>
        </p:spPr>
      </p:pic>
      <p:sp>
        <p:nvSpPr>
          <p:cNvPr id="15" name="WHITE BAR">
            <a:extLst>
              <a:ext uri="{FF2B5EF4-FFF2-40B4-BE49-F238E27FC236}">
                <a16:creationId xmlns:a16="http://schemas.microsoft.com/office/drawing/2014/main" id="{B8706FB2-CEEC-7246-A4E3-D773F54E3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0538"/>
            <a:ext cx="9144000" cy="84355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pic>
        <p:nvPicPr>
          <p:cNvPr id="17" name="ETF LOGO">
            <a:extLst>
              <a:ext uri="{FF2B5EF4-FFF2-40B4-BE49-F238E27FC236}">
                <a16:creationId xmlns:a16="http://schemas.microsoft.com/office/drawing/2014/main" id="{8D10DF3B-2EE8-CB4D-89A8-B1DC8ED9DB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192643"/>
            <a:ext cx="859828" cy="455203"/>
          </a:xfrm>
          <a:prstGeom prst="rect">
            <a:avLst/>
          </a:prstGeom>
        </p:spPr>
      </p:pic>
      <p:pic>
        <p:nvPicPr>
          <p:cNvPr id="18" name="T LEVELS LOGO" descr="T Levels Professional Development">
            <a:extLst>
              <a:ext uri="{FF2B5EF4-FFF2-40B4-BE49-F238E27FC236}">
                <a16:creationId xmlns:a16="http://schemas.microsoft.com/office/drawing/2014/main" id="{95AF83BF-2906-E147-AD27-6D0DD69CAF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60864"/>
            <a:ext cx="1656184" cy="538678"/>
          </a:xfrm>
          <a:prstGeom prst="rect">
            <a:avLst/>
          </a:prstGeom>
        </p:spPr>
      </p:pic>
      <p:sp>
        <p:nvSpPr>
          <p:cNvPr id="19" name="BLACK RECTANGLE">
            <a:extLst>
              <a:ext uri="{FF2B5EF4-FFF2-40B4-BE49-F238E27FC236}">
                <a16:creationId xmlns:a16="http://schemas.microsoft.com/office/drawing/2014/main" id="{08776F2B-1739-344E-B2E7-70073E14A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88720" y="3618000"/>
            <a:ext cx="4967280" cy="125800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88F6599-BA20-4644-9226-61D0497C4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rgbClr val="FEB912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55C166C1-2C30-404D-8032-27671E9F9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720" y="3629420"/>
            <a:ext cx="4805486" cy="321902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0295A2F-6079-A340-8976-C671CE0AF0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8720" y="3951322"/>
            <a:ext cx="4805486" cy="348620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64D60A69-C052-934B-AE97-6790360956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3843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Option 3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CKGROUND IMAGE">
            <a:extLst>
              <a:ext uri="{FF2B5EF4-FFF2-40B4-BE49-F238E27FC236}">
                <a16:creationId xmlns:a16="http://schemas.microsoft.com/office/drawing/2014/main" id="{B2B60F6C-EE8F-1745-8125-87FF48A8D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r="15782" b="1946"/>
          <a:stretch/>
        </p:blipFill>
        <p:spPr>
          <a:xfrm>
            <a:off x="1" y="416940"/>
            <a:ext cx="9144000" cy="4747098"/>
          </a:xfrm>
          <a:prstGeom prst="rect">
            <a:avLst/>
          </a:prstGeom>
        </p:spPr>
      </p:pic>
      <p:sp>
        <p:nvSpPr>
          <p:cNvPr id="12" name="WHITE BAR">
            <a:extLst>
              <a:ext uri="{FF2B5EF4-FFF2-40B4-BE49-F238E27FC236}">
                <a16:creationId xmlns:a16="http://schemas.microsoft.com/office/drawing/2014/main" id="{2051111D-51D0-C84F-82DD-EFC57A1F47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0538"/>
            <a:ext cx="9144000" cy="84355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pic>
        <p:nvPicPr>
          <p:cNvPr id="17" name="ETF LOGO">
            <a:extLst>
              <a:ext uri="{FF2B5EF4-FFF2-40B4-BE49-F238E27FC236}">
                <a16:creationId xmlns:a16="http://schemas.microsoft.com/office/drawing/2014/main" id="{532D5437-3308-6143-80D4-74B5F3678B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192643"/>
            <a:ext cx="859827" cy="455203"/>
          </a:xfrm>
          <a:prstGeom prst="rect">
            <a:avLst/>
          </a:prstGeom>
        </p:spPr>
      </p:pic>
      <p:pic>
        <p:nvPicPr>
          <p:cNvPr id="19" name="T LEVELS LOGO" descr="T Levels Professional Development">
            <a:extLst>
              <a:ext uri="{FF2B5EF4-FFF2-40B4-BE49-F238E27FC236}">
                <a16:creationId xmlns:a16="http://schemas.microsoft.com/office/drawing/2014/main" id="{621909CB-4C11-E149-9A37-6908AACF0E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60864"/>
            <a:ext cx="1656184" cy="538678"/>
          </a:xfrm>
          <a:prstGeom prst="rect">
            <a:avLst/>
          </a:prstGeom>
        </p:spPr>
      </p:pic>
      <p:sp>
        <p:nvSpPr>
          <p:cNvPr id="20" name="BLACK RECTANGLE">
            <a:extLst>
              <a:ext uri="{FF2B5EF4-FFF2-40B4-BE49-F238E27FC236}">
                <a16:creationId xmlns:a16="http://schemas.microsoft.com/office/drawing/2014/main" id="{C72179A6-35B1-AA4D-AE81-7C9ED40A5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88720" y="3618000"/>
            <a:ext cx="4967280" cy="125800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397D107-EB16-014E-A7B0-1FF16A018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rgbClr val="BE0064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D70B96C-689F-1B4E-B32B-674207032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720" y="3629420"/>
            <a:ext cx="4805486" cy="321902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DBCB4839-1769-9448-B47D-5268914681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8720" y="3951322"/>
            <a:ext cx="4805486" cy="348620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D5711CB5-A9DE-EF47-9E7D-8D1FF5388A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3453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Option 4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ACKGROUND IMAGE">
            <a:extLst>
              <a:ext uri="{FF2B5EF4-FFF2-40B4-BE49-F238E27FC236}">
                <a16:creationId xmlns:a16="http://schemas.microsoft.com/office/drawing/2014/main" id="{1E030DCF-B2F8-9B49-8C72-F6144F1EF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r="15782" b="1946"/>
          <a:stretch/>
        </p:blipFill>
        <p:spPr>
          <a:xfrm>
            <a:off x="1" y="416940"/>
            <a:ext cx="9144000" cy="4747098"/>
          </a:xfrm>
          <a:prstGeom prst="rect">
            <a:avLst/>
          </a:prstGeom>
        </p:spPr>
      </p:pic>
      <p:sp>
        <p:nvSpPr>
          <p:cNvPr id="11" name="WHITE BAR">
            <a:extLst>
              <a:ext uri="{FF2B5EF4-FFF2-40B4-BE49-F238E27FC236}">
                <a16:creationId xmlns:a16="http://schemas.microsoft.com/office/drawing/2014/main" id="{4BC86740-418B-DA4D-8939-2B1A32090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0538"/>
            <a:ext cx="9144000" cy="84355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pic>
        <p:nvPicPr>
          <p:cNvPr id="12" name="ETF LOGO">
            <a:extLst>
              <a:ext uri="{FF2B5EF4-FFF2-40B4-BE49-F238E27FC236}">
                <a16:creationId xmlns:a16="http://schemas.microsoft.com/office/drawing/2014/main" id="{2D72DE85-B512-A84A-BDE4-CC6F916F0A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192643"/>
            <a:ext cx="859827" cy="455202"/>
          </a:xfrm>
          <a:prstGeom prst="rect">
            <a:avLst/>
          </a:prstGeom>
        </p:spPr>
      </p:pic>
      <p:pic>
        <p:nvPicPr>
          <p:cNvPr id="17" name="T LEVELS LOGO" descr="T Levels Professional Development">
            <a:extLst>
              <a:ext uri="{FF2B5EF4-FFF2-40B4-BE49-F238E27FC236}">
                <a16:creationId xmlns:a16="http://schemas.microsoft.com/office/drawing/2014/main" id="{7DFFC763-EFC0-0E4C-965F-8DE2D21424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60864"/>
            <a:ext cx="1656184" cy="538678"/>
          </a:xfrm>
          <a:prstGeom prst="rect">
            <a:avLst/>
          </a:prstGeom>
        </p:spPr>
      </p:pic>
      <p:sp>
        <p:nvSpPr>
          <p:cNvPr id="19" name="BLACK RECTANGLE">
            <a:extLst>
              <a:ext uri="{FF2B5EF4-FFF2-40B4-BE49-F238E27FC236}">
                <a16:creationId xmlns:a16="http://schemas.microsoft.com/office/drawing/2014/main" id="{331C3B12-D653-CC4C-ABCF-4724A38AB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88720" y="3618000"/>
            <a:ext cx="4967280" cy="125800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2ADA92-7351-1B4F-B608-0A43A941F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rgbClr val="0071F8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DC01873F-0063-374A-8FF4-60AB1B20E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720" y="3629420"/>
            <a:ext cx="4805486" cy="321902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56A26F7F-A204-454B-B7C3-AD71F06037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8720" y="3951322"/>
            <a:ext cx="4805486" cy="348620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2E816170-D8CB-F14C-B96E-49F48030E0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4496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094" y="205979"/>
            <a:ext cx="8423593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094" y="1200151"/>
            <a:ext cx="8423593" cy="33944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000" y="4767263"/>
            <a:ext cx="7686376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1" cap="all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Education and Training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376" y="4767263"/>
            <a:ext cx="909464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00" b="1">
                <a:solidFill>
                  <a:schemeClr val="tx1"/>
                </a:solidFill>
              </a:defRPr>
            </a:lvl1pPr>
          </a:lstStyle>
          <a:p>
            <a:fld id="{DA2C159E-F13C-4A85-9A41-E7669D3E0D7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089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649" r:id="rId11"/>
    <p:sldLayoutId id="2147483701" r:id="rId12"/>
    <p:sldLayoutId id="2147483690" r:id="rId13"/>
    <p:sldLayoutId id="2147483693" r:id="rId14"/>
    <p:sldLayoutId id="2147483697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672" r:id="rId26"/>
    <p:sldLayoutId id="2147483698" r:id="rId27"/>
    <p:sldLayoutId id="2147483699" r:id="rId28"/>
    <p:sldLayoutId id="2147483680" r:id="rId29"/>
    <p:sldLayoutId id="2147483681" r:id="rId30"/>
    <p:sldLayoutId id="2147483660" r:id="rId31"/>
    <p:sldLayoutId id="2147483650" r:id="rId32"/>
    <p:sldLayoutId id="2147483661" r:id="rId33"/>
    <p:sldLayoutId id="2147483708" r:id="rId34"/>
    <p:sldLayoutId id="2147483753" r:id="rId35"/>
    <p:sldLayoutId id="2147483754" r:id="rId36"/>
    <p:sldLayoutId id="2147483755" r:id="rId37"/>
    <p:sldLayoutId id="2147483756" r:id="rId38"/>
    <p:sldLayoutId id="2147483665" r:id="rId39"/>
    <p:sldLayoutId id="2147483664" r:id="rId40"/>
    <p:sldLayoutId id="2147483757" r:id="rId41"/>
    <p:sldLayoutId id="2147483758" r:id="rId42"/>
    <p:sldLayoutId id="2147483759" r:id="rId43"/>
    <p:sldLayoutId id="2147483760" r:id="rId44"/>
    <p:sldLayoutId id="2147483761" r:id="rId45"/>
    <p:sldLayoutId id="2147483762" r:id="rId46"/>
    <p:sldLayoutId id="2147483668" r:id="rId47"/>
    <p:sldLayoutId id="2147483666" r:id="rId48"/>
    <p:sldLayoutId id="2147483671" r:id="rId49"/>
    <p:sldLayoutId id="2147483669" r:id="rId50"/>
    <p:sldLayoutId id="2147483670" r:id="rId51"/>
    <p:sldLayoutId id="2147483764" r:id="rId52"/>
    <p:sldLayoutId id="2147483765" r:id="rId53"/>
    <p:sldLayoutId id="2147483766" r:id="rId54"/>
    <p:sldLayoutId id="2147483767" r:id="rId55"/>
    <p:sldLayoutId id="2147483768" r:id="rId56"/>
    <p:sldLayoutId id="2147483769" r:id="rId57"/>
    <p:sldLayoutId id="2147483770" r:id="rId58"/>
    <p:sldLayoutId id="2147483771" r:id="rId59"/>
    <p:sldLayoutId id="2147483772" r:id="rId60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hyperlink" Target="https://www.hse.gov.uk/simple-health-safety/risk/steps-needed-to-manage-risk.htm#_Review" TargetMode="Externa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ibguides.hull.ac.uk/reflectivewriting/rolfe" TargetMode="External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279691/share-button-yellow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4" Type="http://schemas.openxmlformats.org/officeDocument/2006/relationships/hyperlink" Target="https://libguides.hull.ac.uk/reflectivewriting/rolf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4" Type="http://schemas.openxmlformats.org/officeDocument/2006/relationships/hyperlink" Target="https://www.pngall.com/aim-png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national-curriculum-in-england-primary-curriculum" TargetMode="External"/><Relationship Id="rId2" Type="http://schemas.openxmlformats.org/officeDocument/2006/relationships/hyperlink" Target="https://birthto5matters.org.uk/" TargetMode="Externa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sbooks.nscc.ca/nscccommtrades/chapter/11-1-teamwork/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0.xml"/><Relationship Id="rId4" Type="http://schemas.openxmlformats.org/officeDocument/2006/relationships/hyperlink" Target="https://creativecommons.org/licenses/by/3.0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4" Type="http://schemas.openxmlformats.org/officeDocument/2006/relationships/hyperlink" Target="https://www.pngall.com/aim-png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4" Type="http://schemas.openxmlformats.org/officeDocument/2006/relationships/hyperlink" Target="https://www.pngall.com/aim-png/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hyperlink" Target="https://www.tes.com/magazine/archive/pedagogy-focus-peer-assessment" TargetMode="External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sbooks.nscc.ca/nscccommtrades/chapter/11-1-teamwork/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0.xml"/><Relationship Id="rId4" Type="http://schemas.openxmlformats.org/officeDocument/2006/relationships/hyperlink" Target="https://creativecommons.org/licenses/by/3.0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2.emf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oto.wuestenigel.com/little-kid-playing-with-puree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www.hse.gov.uk/simple-health-safety/risk/steps-needed-to-manage-risk.htm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insightextractor.com/2016/07/07/reasons-developing-data-dictionary-important/" TargetMode="External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12C84-47CE-F14E-9879-50B5699FE8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Core Skill 4: </a:t>
            </a:r>
            <a:r>
              <a:rPr lang="en-US" sz="2000" b="0" dirty="0"/>
              <a:t>How to assess and manage risks to your own and others’ safety when planning activities (Part 3)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1F95F-D16E-774B-BA41-5586864A7E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720" y="3629420"/>
            <a:ext cx="4805486" cy="1052648"/>
          </a:xfrm>
        </p:spPr>
        <p:txBody>
          <a:bodyPr vert="horz" lIns="108000" tIns="108000" rIns="0" bIns="108000" rtlCol="0" anchor="t">
            <a:noAutofit/>
          </a:bodyPr>
          <a:lstStyle/>
          <a:p>
            <a:r>
              <a:rPr lang="en-US" sz="1600" dirty="0"/>
              <a:t>All images have been sourced through PowerPoint with Creative Commons or from stock images. Where references were available, these have been provided.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66A7BA3-709F-AC27-997A-4B98AB6E080E}"/>
              </a:ext>
            </a:extLst>
          </p:cNvPr>
          <p:cNvSpPr txBox="1">
            <a:spLocks/>
          </p:cNvSpPr>
          <p:nvPr/>
        </p:nvSpPr>
        <p:spPr>
          <a:xfrm>
            <a:off x="3905656" y="4357675"/>
            <a:ext cx="4805486" cy="581050"/>
          </a:xfrm>
          <a:prstGeom prst="rect">
            <a:avLst/>
          </a:prstGeom>
        </p:spPr>
        <p:txBody>
          <a:bodyPr vert="horz" lIns="108000" tIns="108000" rIns="0" bIns="10800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ETF/Leeds City College</a:t>
            </a:r>
          </a:p>
        </p:txBody>
      </p:sp>
    </p:spTree>
    <p:extLst>
      <p:ext uri="{BB962C8B-B14F-4D97-AF65-F5344CB8AC3E}">
        <p14:creationId xmlns:p14="http://schemas.microsoft.com/office/powerpoint/2010/main" val="281810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0EE725-4CBC-3DFB-FE5E-72393CEFE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50" y="249900"/>
            <a:ext cx="8437563" cy="699425"/>
          </a:xfrm>
        </p:spPr>
        <p:txBody>
          <a:bodyPr anchor="ctr">
            <a:normAutofit/>
          </a:bodyPr>
          <a:lstStyle/>
          <a:p>
            <a:r>
              <a:rPr lang="en-GB" sz="3200" dirty="0"/>
              <a:t>Activity 8.2: Discussion, in small groups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554963-B617-1492-1FC0-0B90D463D4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4654" y="1661396"/>
            <a:ext cx="4442078" cy="239379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2400" b="0" dirty="0"/>
              <a:t>Why do we need to review a completed risk assessment?</a:t>
            </a:r>
          </a:p>
          <a:p>
            <a:pPr>
              <a:lnSpc>
                <a:spcPct val="120000"/>
              </a:lnSpc>
            </a:pPr>
            <a:r>
              <a:rPr lang="en-GB" sz="2400" b="0" dirty="0"/>
              <a:t>Write at least three reasons and be prepared to share your ideas.</a:t>
            </a:r>
          </a:p>
          <a:p>
            <a:endParaRPr lang="en-GB" sz="2400" b="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F64919C-D066-C971-6E32-D1200A4EE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81290" y="879475"/>
            <a:ext cx="3384550" cy="338455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1C641B5-F6DB-DDEF-C8B6-E88B52146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Education and Training Foundation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1391D3-11AF-C956-D314-9F0780687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909464" cy="273844"/>
          </a:xfrm>
        </p:spPr>
        <p:txBody>
          <a:bodyPr anchor="t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A2C159E-F13C-4A85-9A41-E7669D3E0D70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581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0FEEC6-C4CE-2F30-C171-3D8AFF288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sz="3200" dirty="0"/>
              <a:t>Reasons, according to the HSE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6F57B0-56CE-F526-9D98-428FB9995E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1444" y="986400"/>
            <a:ext cx="8177561" cy="3601574"/>
          </a:xfrm>
        </p:spPr>
        <p:txBody>
          <a:bodyPr/>
          <a:lstStyle/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11111"/>
                </a:solidFill>
                <a:latin typeface="Arial" panose="020B0604020202020204" pitchFamily="34" charset="0"/>
              </a:rPr>
              <a:t>T</a:t>
            </a:r>
            <a:r>
              <a:rPr lang="en-US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o make sure controls are working</a:t>
            </a: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If controls are no longer effective</a:t>
            </a: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New risks potentially arising from changes to:</a:t>
            </a: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staff (e.g. new starter or pregnancy)</a:t>
            </a: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a process, substances or equipment used.</a:t>
            </a:r>
          </a:p>
          <a:p>
            <a:pPr>
              <a:lnSpc>
                <a:spcPct val="120000"/>
              </a:lnSpc>
            </a:pPr>
            <a:r>
              <a:rPr lang="en-GB" sz="1200" dirty="0">
                <a:hlinkClick r:id="rId2"/>
              </a:rPr>
              <a:t>https://www.hse.gov.uk/simple-health-safety/risk/steps-needed-to-manage-risk.htm#_Review</a:t>
            </a:r>
            <a:r>
              <a:rPr lang="en-GB" sz="12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7AC46-FE45-AA9B-87B2-225831BCD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390" y="305098"/>
            <a:ext cx="2090400" cy="65398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241D49A-EBAA-B894-311A-316098EEE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Education and Training Foundation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AE392E-0B09-EAB9-CA48-BA9FD5B0F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159E-F13C-4A85-9A41-E7669D3E0D70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484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38D093-CB99-62F4-FB27-AF770495F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GB" sz="3200" dirty="0"/>
              <a:t>More reasons to ‘review’ and what to do afterwards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66B57-08E1-4AF0-2ED1-41E029A6E9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6560" y="1463011"/>
            <a:ext cx="7667625" cy="2439915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GB" sz="2400" dirty="0"/>
              <a:t>Your risk assessment record should also be reviewed if there are any ‘near misses’. Were the control measures effective? Did you consider all hazards and risks?</a:t>
            </a:r>
          </a:p>
          <a:p>
            <a:pPr>
              <a:lnSpc>
                <a:spcPct val="120000"/>
              </a:lnSpc>
            </a:pPr>
            <a:endParaRPr lang="en-GB" sz="2400" dirty="0"/>
          </a:p>
          <a:p>
            <a:pPr>
              <a:lnSpc>
                <a:spcPct val="120000"/>
              </a:lnSpc>
            </a:pPr>
            <a:r>
              <a:rPr lang="en-GB" sz="2400" dirty="0"/>
              <a:t>You should also update the record with any new information after the review.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A8DA722-20A0-1E75-A843-9EB52E1A6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Education and Training Foundation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BFE5D5-6801-A2B1-1FDE-386C6D982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159E-F13C-4A85-9A41-E7669D3E0D70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388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BF5DFC-B65C-8BDD-6DC0-CC29786A8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247179"/>
            <a:ext cx="8437563" cy="699425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GB" sz="3200" dirty="0"/>
              <a:t>Activity 8.3: Research 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GB" sz="3200" dirty="0"/>
              <a:t> What? So what? Now what?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2F592C-857C-E4A3-0390-2BCCBE2F780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80231" y="1587654"/>
            <a:ext cx="4105275" cy="288312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2400" b="0" dirty="0"/>
              <a:t>This is a framework for reflection which can help you with a review.</a:t>
            </a:r>
          </a:p>
          <a:p>
            <a:pPr>
              <a:lnSpc>
                <a:spcPct val="120000"/>
              </a:lnSpc>
            </a:pPr>
            <a:endParaRPr lang="en-GB" sz="2700" b="0" dirty="0"/>
          </a:p>
          <a:p>
            <a:pPr>
              <a:lnSpc>
                <a:spcPct val="120000"/>
              </a:lnSpc>
            </a:pPr>
            <a:r>
              <a:rPr lang="en-GB" sz="1800" b="0" dirty="0"/>
              <a:t>Rolfe et al. (2001)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F50807-3230-6BB9-6EEC-993E6C15E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676700" y="817547"/>
            <a:ext cx="4189140" cy="3776338"/>
            <a:chOff x="4676700" y="817547"/>
            <a:chExt cx="4189140" cy="3776338"/>
          </a:xfrm>
        </p:grpSpPr>
        <p:pic>
          <p:nvPicPr>
            <p:cNvPr id="7" name="Picture 6" descr="A diagram of a diagram&#10;&#10;Description automatically generated">
              <a:extLst>
                <a:ext uri="{FF2B5EF4-FFF2-40B4-BE49-F238E27FC236}">
                  <a16:creationId xmlns:a16="http://schemas.microsoft.com/office/drawing/2014/main" id="{F1CB65AA-A527-5031-37A3-612C716B4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00" y="817547"/>
              <a:ext cx="4189140" cy="3508405"/>
            </a:xfrm>
            <a:prstGeom prst="rect">
              <a:avLst/>
            </a:prstGeom>
            <a:noFill/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B85B8A-8581-084B-6D51-A7CE50BC7D84}"/>
                </a:ext>
              </a:extLst>
            </p:cNvPr>
            <p:cNvSpPr txBox="1"/>
            <p:nvPr/>
          </p:nvSpPr>
          <p:spPr>
            <a:xfrm>
              <a:off x="5448415" y="4347664"/>
              <a:ext cx="2848092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hlinkClick r:id="rId3"/>
                </a:rPr>
                <a:t>https://libguides.hull.ac.uk/reflectivewriting/rolfe</a:t>
              </a: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C6CCC9-1BE3-3BE1-5991-E204ABF0A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Education and Training Foundation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FB4EDC-1985-E793-52FC-556E373A7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909464" cy="273844"/>
          </a:xfrm>
        </p:spPr>
        <p:txBody>
          <a:bodyPr anchor="t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A2C159E-F13C-4A85-9A41-E7669D3E0D70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331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83038757-76D2-0618-EDBD-FA043342F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E115D15-52FF-FF0B-E450-51CF37BBF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sz="3200" dirty="0"/>
              <a:t>Activity 8.3: Research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CCD7E6-2061-F85B-D290-91EFCA5359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74717" y="1165689"/>
            <a:ext cx="5872976" cy="3601574"/>
          </a:xfrm>
        </p:spPr>
        <p:txBody>
          <a:bodyPr/>
          <a:lstStyle/>
          <a:p>
            <a:pPr algn="ctr"/>
            <a:r>
              <a:rPr lang="en-GB" sz="2400" dirty="0"/>
              <a:t>Use the internet to research the What? So what? Now what? framework.</a:t>
            </a:r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Note ways this could be useful when reviewing a risk assessment.</a:t>
            </a:r>
          </a:p>
          <a:p>
            <a:pPr algn="ctr"/>
            <a:endParaRPr lang="en-GB" sz="240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E7126C-F327-E1EF-6548-BEF3FDE09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Education and Training Foundation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1A0F49-7FB4-402B-7088-1330CF2C6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159E-F13C-4A85-9A41-E7669D3E0D70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62538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mute="1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998AB3-A1EF-D05E-3539-8DE6143C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277" y="209925"/>
            <a:ext cx="8437563" cy="699425"/>
          </a:xfrm>
        </p:spPr>
        <p:txBody>
          <a:bodyPr anchor="ctr">
            <a:normAutofit/>
          </a:bodyPr>
          <a:lstStyle/>
          <a:p>
            <a:r>
              <a:rPr lang="en-GB" sz="3200" dirty="0"/>
              <a:t>Activity 8.3: Feedback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6B4762-94A5-3F62-809D-205451EFC4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363" y="1438717"/>
            <a:ext cx="4122737" cy="2367566"/>
          </a:xfrm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GB" sz="2400" b="0" dirty="0"/>
              <a:t>Share and collate your ideas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705C8D-5FDA-469E-203D-832C4D981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98104" y="735545"/>
            <a:ext cx="3672409" cy="3672409"/>
          </a:xfrm>
          <a:prstGeom prst="rect">
            <a:avLst/>
          </a:prstGeom>
          <a:noFill/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EC6F075-9B41-CBD8-11BC-5D279577C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Education and Training Foundation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A28480-D901-8A18-E848-009B65ADD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909464" cy="273844"/>
          </a:xfrm>
        </p:spPr>
        <p:txBody>
          <a:bodyPr anchor="t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A2C159E-F13C-4A85-9A41-E7669D3E0D70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215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FEF474-3ACF-3B11-B8CE-D23DCA7B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50" y="249900"/>
            <a:ext cx="8437563" cy="699425"/>
          </a:xfrm>
        </p:spPr>
        <p:txBody>
          <a:bodyPr anchor="ctr">
            <a:normAutofit/>
          </a:bodyPr>
          <a:lstStyle/>
          <a:p>
            <a:r>
              <a:rPr lang="en-GB" sz="3200" dirty="0"/>
              <a:t>Activity 8.4: Review own risk assessment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52B1B-6CB1-8432-C401-D7678BE467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88832" y="949325"/>
            <a:ext cx="7776712" cy="336186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0" dirty="0"/>
              <a:t>Access the risk assessment from home study 7.0.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Using the What? So what? Now what? Framework, review this risk assessment.</a:t>
            </a:r>
          </a:p>
          <a:p>
            <a:pPr marL="7272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Are the control measures good enough? </a:t>
            </a:r>
          </a:p>
          <a:p>
            <a:pPr marL="7272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Have you identified all the hazards and the risks?</a:t>
            </a:r>
          </a:p>
          <a:p>
            <a:pPr marL="7272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Has anything happened that might require changes?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Extension activity: Swap with a partner and complete a review.</a:t>
            </a:r>
            <a:endParaRPr lang="en-GB" sz="24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EC6DE9C-20A5-726C-1BB2-298F62174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77364" y="1978264"/>
            <a:ext cx="1186972" cy="1186972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E7D7CA3-C886-22F7-AF13-8AF6A704D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Education and Training Foundation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FE2177-9955-D82F-818E-04CEAD54E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909464" cy="273844"/>
          </a:xfrm>
        </p:spPr>
        <p:txBody>
          <a:bodyPr anchor="t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A2C159E-F13C-4A85-9A41-E7669D3E0D70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213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5925A2-C694-57CC-A065-9AB21192D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50" y="249900"/>
            <a:ext cx="8437563" cy="699425"/>
          </a:xfrm>
        </p:spPr>
        <p:txBody>
          <a:bodyPr anchor="ctr">
            <a:normAutofit/>
          </a:bodyPr>
          <a:lstStyle/>
          <a:p>
            <a:r>
              <a:rPr lang="en-GB" sz="3200" b="1" kern="1200" baseline="0" dirty="0">
                <a:effectLst/>
              </a:rPr>
              <a:t>Activity 8.5: Review a case study</a:t>
            </a:r>
            <a:endParaRPr lang="en-GB" sz="32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86E71EC-8CB4-5203-D68E-162E62BFD4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30458" y="949325"/>
            <a:ext cx="3384550" cy="33845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C26199-8DAF-CA25-72D9-B28ECFB2C5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43924" y="1057507"/>
            <a:ext cx="5601805" cy="360157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GB" sz="2400" b="0" dirty="0">
                <a:effectLst/>
              </a:rPr>
              <a:t>Kayla is the manager of a preschool based in a church hall. She has just discovered that she is six weeks pregnant. Complete a review of the risk assessment on the handout which considers this new information. </a:t>
            </a:r>
          </a:p>
          <a:p>
            <a:endParaRPr lang="en-GB" sz="240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D7CA509-2C54-E1A5-442C-40800F257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Education and Training Foundation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93BF8A-CBEF-C816-6EA8-A5F3F25A4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909464" cy="273844"/>
          </a:xfrm>
        </p:spPr>
        <p:txBody>
          <a:bodyPr anchor="t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A2C159E-F13C-4A85-9A41-E7669D3E0D70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852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FF1E5A-4302-EC51-F44B-A985C36AA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50" y="249900"/>
            <a:ext cx="8437563" cy="699425"/>
          </a:xfrm>
        </p:spPr>
        <p:txBody>
          <a:bodyPr anchor="ctr">
            <a:normAutofit/>
          </a:bodyPr>
          <a:lstStyle/>
          <a:p>
            <a:r>
              <a:rPr lang="en-GB" sz="3200" dirty="0"/>
              <a:t>Plenary: In your notebooks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71FDA-74FC-8986-8ECF-F4B0B95AB5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8482" y="1189463"/>
            <a:ext cx="4965943" cy="2955884"/>
          </a:xfrm>
        </p:spPr>
        <p:txBody>
          <a:bodyPr vert="horz" lIns="0" tIns="0" rIns="0" bIns="0" rtlCol="0"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One key insight you gained from the lesson</a:t>
            </a:r>
            <a:r>
              <a:rPr lang="en-US" sz="2400" b="0" dirty="0"/>
              <a:t> </a:t>
            </a: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400" b="0" dirty="0"/>
              <a:t> </a:t>
            </a:r>
            <a:r>
              <a:rPr lang="en-US" sz="2400" i="0" dirty="0">
                <a:effectLst/>
              </a:rPr>
              <a:t>What</a:t>
            </a:r>
            <a:r>
              <a:rPr lang="en-US" sz="2400" b="0" i="0" dirty="0">
                <a:effectLst/>
              </a:rPr>
              <a:t>?</a:t>
            </a: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/>
              <a:t>W</a:t>
            </a:r>
            <a:r>
              <a:rPr lang="en-US" sz="2400" b="0" i="0" dirty="0">
                <a:effectLst/>
              </a:rPr>
              <a:t>hy it is important or impactful to you</a:t>
            </a:r>
            <a:r>
              <a:rPr lang="en-US" sz="2400" b="0" dirty="0"/>
              <a:t> </a:t>
            </a: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400" b="0" dirty="0"/>
              <a:t> </a:t>
            </a:r>
            <a:r>
              <a:rPr lang="en-US" sz="2400" dirty="0"/>
              <a:t>So</a:t>
            </a:r>
            <a:r>
              <a:rPr lang="en-US" sz="2400" i="0" dirty="0">
                <a:effectLst/>
              </a:rPr>
              <a:t> what</a:t>
            </a:r>
            <a:r>
              <a:rPr lang="en-US" sz="2400" b="0" i="0" dirty="0">
                <a:effectLst/>
              </a:rPr>
              <a:t>?</a:t>
            </a:r>
            <a:endParaRPr lang="en-US" sz="2400" b="0" i="0" dirty="0">
              <a:effectLst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/>
              <a:t>O</a:t>
            </a:r>
            <a:r>
              <a:rPr lang="en-US" sz="2400" b="0" i="0" dirty="0">
                <a:effectLst/>
              </a:rPr>
              <a:t>ne action you plan to take based on this new understanding</a:t>
            </a:r>
            <a:r>
              <a:rPr lang="en-US" sz="2400" b="0" dirty="0"/>
              <a:t> </a:t>
            </a: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400" b="0" dirty="0"/>
              <a:t> </a:t>
            </a:r>
            <a:r>
              <a:rPr lang="en-US" sz="2400" i="0" dirty="0">
                <a:effectLst/>
              </a:rPr>
              <a:t>Now what</a:t>
            </a:r>
            <a:r>
              <a:rPr lang="en-US" sz="2400" b="0" i="0" dirty="0">
                <a:effectLst/>
              </a:rPr>
              <a:t>?</a:t>
            </a:r>
            <a:endParaRPr lang="en-GB" sz="2400" b="0" dirty="0">
              <a:cs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1958AF-D7D2-C4C5-34C3-1F28A6ED6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10767" y="1094314"/>
            <a:ext cx="3384550" cy="3067546"/>
            <a:chOff x="4676700" y="817547"/>
            <a:chExt cx="4189140" cy="3796777"/>
          </a:xfrm>
        </p:grpSpPr>
        <p:pic>
          <p:nvPicPr>
            <p:cNvPr id="7" name="Picture 6" descr="A diagram of a diagram&#10;&#10;Description automatically generated">
              <a:extLst>
                <a:ext uri="{FF2B5EF4-FFF2-40B4-BE49-F238E27FC236}">
                  <a16:creationId xmlns:a16="http://schemas.microsoft.com/office/drawing/2014/main" id="{22FC214B-D285-8676-4BD4-BB424B4CA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00" y="817547"/>
              <a:ext cx="4189140" cy="3508405"/>
            </a:xfrm>
            <a:prstGeom prst="rect">
              <a:avLst/>
            </a:prstGeom>
            <a:noFill/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CDE69BE-26EA-5698-4399-AE2CDB8B66DB}"/>
                </a:ext>
              </a:extLst>
            </p:cNvPr>
            <p:cNvSpPr txBox="1"/>
            <p:nvPr/>
          </p:nvSpPr>
          <p:spPr>
            <a:xfrm>
              <a:off x="5448415" y="4347664"/>
              <a:ext cx="2938951" cy="266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731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hlinkClick r:id="rId4"/>
                </a:rPr>
                <a:t>https://libguides.hull.ac.uk/reflectivewriting/rolfe</a:t>
              </a: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A69523D-BAED-6EC3-6D73-E0FDEAADD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Education and Training Foundation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02FF32-7F6C-1BFA-8907-EAA1C63D2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909464" cy="273844"/>
          </a:xfrm>
        </p:spPr>
        <p:txBody>
          <a:bodyPr anchor="t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A2C159E-F13C-4A85-9A41-E7669D3E0D70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978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8B83D1-2A81-9DDC-F1FD-AE1D573B9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50" y="249900"/>
            <a:ext cx="8437563" cy="699425"/>
          </a:xfrm>
        </p:spPr>
        <p:txBody>
          <a:bodyPr anchor="ctr">
            <a:normAutofit/>
          </a:bodyPr>
          <a:lstStyle/>
          <a:p>
            <a:r>
              <a:rPr lang="en-GB" sz="3200" dirty="0"/>
              <a:t>Home study 8.0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2725D8-B7CE-2A3C-8B8A-CF26C007C5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379" y="1051796"/>
            <a:ext cx="6144499" cy="361299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>
                <a:effectLst/>
              </a:rPr>
              <a:t>Decide on an activity that you can carry out with a small group of children in your setting.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>
                <a:effectLst/>
              </a:rPr>
              <a:t>Identify specific children and their individual needs.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>
                <a:effectLst/>
              </a:rPr>
              <a:t>Consider the resources needed and location of activity.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>
                <a:effectLst/>
              </a:rPr>
              <a:t>Bring this information in note form to the next session.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9848932-BB08-526F-433C-F5429001E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78497" y="1055378"/>
            <a:ext cx="2561915" cy="2561915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DE9063C-2814-5311-E8BC-67EF42B48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Education and Training Foundation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91814E-7F11-4CB8-3B7A-BC896A8DD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909464" cy="273844"/>
          </a:xfrm>
        </p:spPr>
        <p:txBody>
          <a:bodyPr anchor="t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A2C159E-F13C-4A85-9A41-E7669D3E0D70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33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F2C95-6963-550D-FA16-9BEAD449C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58D17-8E07-CD1C-390A-7D639E31C9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6020" y="1455480"/>
            <a:ext cx="6408720" cy="1602360"/>
          </a:xfrm>
        </p:spPr>
        <p:txBody>
          <a:bodyPr/>
          <a:lstStyle/>
          <a:p>
            <a:r>
              <a:rPr lang="en-US" dirty="0"/>
              <a:t>08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E9B605-7D44-ED98-CB74-FF304987A5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Review and update risk assessments as necessary</a:t>
            </a:r>
            <a:endParaRPr lang="en-US" sz="2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5690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F2C95-6963-550D-FA16-9BEAD449C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58D17-8E07-CD1C-390A-7D639E31C9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6020" y="1455480"/>
            <a:ext cx="6408720" cy="1602360"/>
          </a:xfrm>
        </p:spPr>
        <p:txBody>
          <a:bodyPr/>
          <a:lstStyle/>
          <a:p>
            <a:r>
              <a:rPr lang="en-US" dirty="0"/>
              <a:t>09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E9B605-7D44-ED98-CB74-FF304987A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6020" y="3258000"/>
            <a:ext cx="6409980" cy="173031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Activity planning, including a risk assessment of the activity, environment and resources</a:t>
            </a:r>
            <a:endParaRPr lang="en-US" sz="2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1316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5F3C5-7227-DA6A-7A66-D35486DC1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3BA9F-3EDD-E4D5-A7D0-CF1F4B482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50" y="249900"/>
            <a:ext cx="8437563" cy="699425"/>
          </a:xfrm>
        </p:spPr>
        <p:txBody>
          <a:bodyPr anchor="ctr">
            <a:normAutofit/>
          </a:bodyPr>
          <a:lstStyle/>
          <a:p>
            <a:r>
              <a:rPr lang="en-GB" sz="3200" dirty="0"/>
              <a:t>Lesson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62336-F22F-6B3B-07FA-78C0C9C0E48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96383" y="949325"/>
            <a:ext cx="8551233" cy="3475168"/>
          </a:xfrm>
        </p:spPr>
        <p:txBody>
          <a:bodyPr vert="horz" lIns="0" tIns="0" rIns="0" bIns="0" rtlCol="0" anchor="t">
            <a:noAutofit/>
          </a:bodyPr>
          <a:lstStyle/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Identify requirements for risk assessments within the Core Skills and Occupational Specialisms</a:t>
            </a:r>
            <a:endParaRPr lang="en-GB" sz="2400" b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4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 an appropriate activity for children</a:t>
            </a: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400" b="0" dirty="0">
                <a:solidFill>
                  <a:schemeClr val="tx1"/>
                </a:solidFill>
              </a:rPr>
              <a:t>Populate a risk assessment document which identifies the hazards, risks and controls of the activity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4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Review the risk assessment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endParaRPr lang="en-GB" sz="2400" b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92D8B-50CE-E490-159C-4BA717250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566169" y="1739460"/>
            <a:ext cx="1104344" cy="1195471"/>
          </a:xfrm>
          <a:prstGeom prst="rect">
            <a:avLst/>
          </a:prstGeom>
          <a:noFill/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58A64D-07C7-F7DA-121E-D9F3DF01A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r>
              <a:rPr lang="en-GB" cap="none" dirty="0"/>
              <a:t>Education and Training Foundation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49CC22-A6F6-88B7-4694-C0DA7A15A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909464" cy="273844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DA2C159E-F13C-4A85-9A41-E7669D3E0D70}" type="slidenum">
              <a:rPr lang="en-GB" smtClean="0"/>
              <a:pPr>
                <a:spcAft>
                  <a:spcPts val="600"/>
                </a:spcAft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13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E8A06E59-D8A1-2F8F-62B5-B01E19DA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1279EDF-7BCC-C930-5FEB-4ACA90212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508" y="144912"/>
            <a:ext cx="7493619" cy="531855"/>
          </a:xfrm>
          <a:solidFill>
            <a:schemeClr val="bg1"/>
          </a:solidFill>
        </p:spPr>
        <p:txBody>
          <a:bodyPr anchor="b">
            <a:normAutofit/>
          </a:bodyPr>
          <a:lstStyle/>
          <a:p>
            <a:pPr algn="ctr"/>
            <a:r>
              <a:rPr lang="en-GB" sz="3200" dirty="0"/>
              <a:t>Starter activity 9.0: Word tennis </a:t>
            </a:r>
          </a:p>
        </p:txBody>
      </p:sp>
      <p:sp useBgFill="1">
        <p:nvSpPr>
          <p:cNvPr id="4" name="Text Placeholder 3">
            <a:extLst>
              <a:ext uri="{FF2B5EF4-FFF2-40B4-BE49-F238E27FC236}">
                <a16:creationId xmlns:a16="http://schemas.microsoft.com/office/drawing/2014/main" id="{45C332AC-FFBE-86F7-CAB0-89AD6265D5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9672" y="1059868"/>
            <a:ext cx="5700910" cy="3527168"/>
          </a:xfrm>
          <a:prstGeom prst="roundRect">
            <a:avLst/>
          </a:prstGeo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Split into two teams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Each team takes it in turns to say a word related to ‘</a:t>
            </a:r>
            <a:r>
              <a:rPr lang="en-US" sz="2400" b="1" dirty="0"/>
              <a:t>risk assessment’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Take it in turns to ‘serve’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No words can be repeated – the other team will earn a point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i="1" dirty="0"/>
              <a:t>First to three games wins the set, best of three sets wins the match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C815E8-5FB5-C894-FF08-B23753E33345}"/>
              </a:ext>
            </a:extLst>
          </p:cNvPr>
          <p:cNvSpPr txBox="1"/>
          <p:nvPr/>
        </p:nvSpPr>
        <p:spPr>
          <a:xfrm>
            <a:off x="6306544" y="1368091"/>
            <a:ext cx="2434683" cy="2910721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0" i="1" dirty="0">
                <a:solidFill>
                  <a:srgbClr val="000000"/>
                </a:solidFill>
                <a:effectLst/>
                <a:latin typeface="Graphik Regular"/>
              </a:rPr>
              <a:t>0 points = Love</a:t>
            </a:r>
            <a:endParaRPr lang="en-GB" sz="2400" b="0" i="0" dirty="0">
              <a:solidFill>
                <a:srgbClr val="000000"/>
              </a:solidFill>
              <a:effectLst/>
              <a:latin typeface="Graphik Regular"/>
            </a:endParaRPr>
          </a:p>
          <a:p>
            <a:pPr algn="ctr"/>
            <a:r>
              <a:rPr lang="en-GB" sz="2400" b="0" i="1" dirty="0">
                <a:solidFill>
                  <a:srgbClr val="000000"/>
                </a:solidFill>
                <a:effectLst/>
                <a:latin typeface="Graphik Regular"/>
              </a:rPr>
              <a:t>1 point = 15</a:t>
            </a:r>
            <a:endParaRPr lang="en-GB" sz="2400" b="0" i="0" dirty="0">
              <a:solidFill>
                <a:srgbClr val="000000"/>
              </a:solidFill>
              <a:effectLst/>
              <a:latin typeface="Graphik Regular"/>
            </a:endParaRPr>
          </a:p>
          <a:p>
            <a:pPr algn="ctr"/>
            <a:r>
              <a:rPr lang="en-GB" sz="2400" b="0" i="1" dirty="0">
                <a:solidFill>
                  <a:srgbClr val="000000"/>
                </a:solidFill>
                <a:effectLst/>
                <a:latin typeface="Graphik Regular"/>
              </a:rPr>
              <a:t>2 points = 30</a:t>
            </a:r>
            <a:endParaRPr lang="en-GB" sz="2400" b="0" i="0" dirty="0">
              <a:solidFill>
                <a:srgbClr val="000000"/>
              </a:solidFill>
              <a:effectLst/>
              <a:latin typeface="Graphik Regular"/>
            </a:endParaRPr>
          </a:p>
          <a:p>
            <a:pPr algn="ctr"/>
            <a:r>
              <a:rPr lang="en-GB" sz="2400" b="0" i="1" dirty="0">
                <a:solidFill>
                  <a:srgbClr val="000000"/>
                </a:solidFill>
                <a:effectLst/>
                <a:latin typeface="Graphik Regular"/>
              </a:rPr>
              <a:t>3 points = 40</a:t>
            </a:r>
            <a:endParaRPr lang="en-GB" sz="2400" b="0" i="0" dirty="0">
              <a:solidFill>
                <a:srgbClr val="000000"/>
              </a:solidFill>
              <a:effectLst/>
              <a:latin typeface="Graphik Regular"/>
            </a:endParaRPr>
          </a:p>
          <a:p>
            <a:pPr algn="ctr"/>
            <a:endParaRPr lang="en-GB" sz="2400" b="0" i="1" dirty="0">
              <a:solidFill>
                <a:srgbClr val="000000"/>
              </a:solidFill>
              <a:effectLst/>
              <a:latin typeface="Graphik Regular"/>
            </a:endParaRPr>
          </a:p>
          <a:p>
            <a:pPr algn="ctr"/>
            <a:r>
              <a:rPr lang="en-GB" sz="2400" b="0" i="1" dirty="0">
                <a:solidFill>
                  <a:srgbClr val="000000"/>
                </a:solidFill>
                <a:effectLst/>
                <a:latin typeface="Graphik Regular"/>
              </a:rPr>
              <a:t>Tied score = All</a:t>
            </a:r>
            <a:endParaRPr lang="en-GB" sz="2400" b="0" i="0" dirty="0">
              <a:solidFill>
                <a:srgbClr val="000000"/>
              </a:solidFill>
              <a:effectLst/>
              <a:latin typeface="Graphik Regular"/>
            </a:endParaRPr>
          </a:p>
          <a:p>
            <a:pPr algn="ctr"/>
            <a:r>
              <a:rPr lang="en-GB" sz="2400" b="0" i="1" dirty="0">
                <a:solidFill>
                  <a:srgbClr val="000000"/>
                </a:solidFill>
                <a:effectLst/>
                <a:latin typeface="Graphik Regular"/>
              </a:rPr>
              <a:t>40-40 = Deuce</a:t>
            </a:r>
            <a:endParaRPr lang="en-GB" sz="2400" b="0" i="0" dirty="0">
              <a:solidFill>
                <a:srgbClr val="000000"/>
              </a:solidFill>
              <a:effectLst/>
              <a:latin typeface="Graphik Regular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0A032A2-D5E5-7A66-A135-4B6139B6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r>
              <a:rPr lang="en-GB" cap="none" dirty="0"/>
              <a:t>Education and Training Foundation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B55CB3-9262-7E33-B815-B254954ED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16758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mute="1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B54CC6-D420-C55B-1B59-9D3801DF1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109" y="249369"/>
            <a:ext cx="7483442" cy="1728114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Core Skill (CS) 4: How to assess and manage risks to your own and others’ safety when planning activities</a:t>
            </a:r>
            <a:endParaRPr lang="en-GB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B742D-0030-1C91-F1E3-0A8F06D725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9098" y="2271519"/>
            <a:ext cx="8345803" cy="2201708"/>
          </a:xfrm>
        </p:spPr>
        <p:txBody>
          <a:bodyPr/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CS4 and EYE Competency [5.7] – you must be able to populate a risk assessment document and present information clearly, concisely and in an appropriate style.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level of detail must be appropriate to the audience and purpose to ensure understanding and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minimise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risks.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F5F19E3-9AA3-F8A1-45B8-FF644C1EB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702122" y="30905"/>
            <a:ext cx="1441878" cy="1278735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FB28F67-4726-756D-7593-47D18BEA4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r>
              <a:rPr lang="en-GB" cap="none" dirty="0"/>
              <a:t>Education and Training Foundation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BB791A-A113-5829-E395-C0DFE5DB4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167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B54CC6-D420-C55B-1B59-9D3801DF1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50" y="249900"/>
            <a:ext cx="8437563" cy="1229495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CS4: How to assess and manage risks to your own and others’ safety when planning activities</a:t>
            </a:r>
            <a:endParaRPr lang="en-GB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B742D-0030-1C91-F1E3-0A8F06D725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160" y="1798629"/>
            <a:ext cx="5890566" cy="3105556"/>
          </a:xfrm>
        </p:spPr>
        <p:txBody>
          <a:bodyPr>
            <a:normAutofit fontScale="85000" lnSpcReduction="10000"/>
          </a:bodyPr>
          <a:lstStyle/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800" b="0" dirty="0">
                <a:effectLst/>
              </a:rPr>
              <a:t>You must be able to make assumptions about risks to your own and others’ safety, identifying the key factors that must be considered. </a:t>
            </a: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800" b="0" dirty="0">
                <a:effectLst/>
              </a:rPr>
              <a:t>You must develop appropriate precautions to </a:t>
            </a:r>
            <a:r>
              <a:rPr lang="en-US" sz="2800" b="0" dirty="0" err="1">
                <a:effectLst/>
              </a:rPr>
              <a:t>minimise</a:t>
            </a:r>
            <a:r>
              <a:rPr lang="en-US" sz="2800" b="0" dirty="0">
                <a:effectLst/>
              </a:rPr>
              <a:t> risk and record the information in an appropriate format.</a:t>
            </a: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GB" sz="2000" b="0" dirty="0">
              <a:effectLst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B636E80-745D-259C-FEE2-C36ADA815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887669" y="1590671"/>
            <a:ext cx="3384550" cy="3384550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2ECEA52-2979-43ED-91EF-C3BAC2B84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r>
              <a:rPr lang="en-GB" cap="none" dirty="0"/>
              <a:t>Education and Training Foundation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BB791A-A113-5829-E395-C0DFE5DB4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909464" cy="273844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DA2C159E-F13C-4A85-9A41-E7669D3E0D70}" type="slidenum">
              <a:rPr lang="en-GB" smtClean="0"/>
              <a:pPr>
                <a:spcAft>
                  <a:spcPts val="600"/>
                </a:spcAft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911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002915-54E2-D651-40C2-6D1380A1C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137459"/>
            <a:ext cx="8702894" cy="887524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3200" dirty="0"/>
              <a:t>Activity 9.1: Planning an activity for children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D36897-E375-57A7-516D-0583AFCBA5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156" y="1194758"/>
            <a:ext cx="7893312" cy="292375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2400" dirty="0">
                <a:solidFill>
                  <a:schemeClr val="tx1"/>
                </a:solidFill>
              </a:rPr>
              <a:t>For last session’s home study, </a:t>
            </a:r>
            <a:r>
              <a:rPr lang="en-GB" sz="2400" b="0" dirty="0">
                <a:solidFill>
                  <a:schemeClr val="tx1"/>
                </a:solidFill>
              </a:rPr>
              <a:t>you were asked to d</a:t>
            </a:r>
            <a:r>
              <a:rPr lang="en-GB" sz="2400" b="0" dirty="0">
                <a:solidFill>
                  <a:schemeClr val="tx1"/>
                </a:solidFill>
                <a:effectLst/>
              </a:rPr>
              <a:t>ecide on an activity that you would carry out with a small group of children in your setting. You should have:</a:t>
            </a: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tx1"/>
                </a:solidFill>
                <a:effectLst/>
              </a:rPr>
              <a:t>identified the specific children you will be leading the activity for and their individual needs</a:t>
            </a: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tx1"/>
                </a:solidFill>
                <a:effectLst/>
              </a:rPr>
              <a:t>considered which resources were needed and the location of the activity.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18BFBB-44DD-4C51-748E-76F01B32B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376" y="4767263"/>
            <a:ext cx="909464" cy="273844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DA2C159E-F13C-4A85-9A41-E7669D3E0D70}" type="slidenum">
              <a:rPr lang="en-GB" smtClean="0"/>
              <a:pPr>
                <a:spcAft>
                  <a:spcPts val="600"/>
                </a:spcAft>
              </a:pPr>
              <a:t>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BBF6786-F683-4975-FEAC-A473D1A6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234000" y="4767263"/>
            <a:ext cx="768637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b="1"/>
              <a:t>Education and Training Foundation</a:t>
            </a:r>
            <a:endParaRPr lang="en-GB" sz="700" b="1" dirty="0"/>
          </a:p>
        </p:txBody>
      </p:sp>
    </p:spTree>
    <p:extLst>
      <p:ext uri="{BB962C8B-B14F-4D97-AF65-F5344CB8AC3E}">
        <p14:creationId xmlns:p14="http://schemas.microsoft.com/office/powerpoint/2010/main" val="1730869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002915-54E2-D651-40C2-6D1380A1C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277" y="220163"/>
            <a:ext cx="8437563" cy="835485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3200" dirty="0"/>
              <a:t>Activity 9.1: Planning an activity for children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D36897-E375-57A7-516D-0583AFCBA5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748" y="1412489"/>
            <a:ext cx="8226503" cy="323385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GB" sz="2400" b="0" dirty="0">
                <a:solidFill>
                  <a:schemeClr val="tx1"/>
                </a:solidFill>
              </a:rPr>
              <a:t>Access the handout. </a:t>
            </a: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tx1"/>
                </a:solidFill>
              </a:rPr>
              <a:t>Using Birth to 5 Matters or the National Curriculum, plan your activity – you will be implementing this before the next session.</a:t>
            </a: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tx1"/>
                </a:solidFill>
              </a:rPr>
              <a:t>Populate a risk assessment document which identifies the hazards, risks and controls.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100" dirty="0">
                <a:hlinkClick r:id="rId2"/>
              </a:rPr>
              <a:t>Birth To 5 Matters – Guidance by the sector, for the sector</a:t>
            </a:r>
            <a:endParaRPr lang="en-GB" sz="2000" b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100" dirty="0">
                <a:hlinkClick r:id="rId3"/>
              </a:rPr>
              <a:t>National curriculum in England: primary curriculum - GOV.UK (www.gov.uk)</a:t>
            </a:r>
            <a:endParaRPr lang="en-GB" sz="2000" b="0" dirty="0">
              <a:solidFill>
                <a:schemeClr val="tx1"/>
              </a:solidFill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700" b="0" dirty="0">
              <a:solidFill>
                <a:schemeClr val="tx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35E23D-0E19-07FB-CBEA-F5ABC06CD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66886" y="102393"/>
            <a:ext cx="1634349" cy="1634349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4A85F43-5E65-81E2-FF38-2F7339F67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234000" y="4767263"/>
            <a:ext cx="768637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b="1" dirty="0"/>
              <a:t>Education and Training Foundation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18BFBB-44DD-4C51-748E-76F01B32B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376" y="4767263"/>
            <a:ext cx="909464" cy="273844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DA2C159E-F13C-4A85-9A41-E7669D3E0D70}" type="slidenum">
              <a:rPr lang="en-GB" smtClean="0"/>
              <a:pPr>
                <a:spcAft>
                  <a:spcPts val="600"/>
                </a:spcAft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874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D30992-E41E-79A7-F582-7B39D6857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50" y="249900"/>
            <a:ext cx="8437563" cy="699425"/>
          </a:xfrm>
        </p:spPr>
        <p:txBody>
          <a:bodyPr anchor="ctr">
            <a:normAutofit/>
          </a:bodyPr>
          <a:lstStyle/>
          <a:p>
            <a:r>
              <a:rPr lang="en-GB" sz="3200" dirty="0"/>
              <a:t>Activity 9.1: Review</a:t>
            </a:r>
          </a:p>
        </p:txBody>
      </p:sp>
      <p:graphicFrame>
        <p:nvGraphicFramePr>
          <p:cNvPr id="7" name="Text Placeholder 3" descr="Share your planning with a peer. Review the activity, resources and environment that your peer has created. Have they included all appropriate resources? Have they identified hazards, risks and appropriate precautions?">
            <a:extLst>
              <a:ext uri="{FF2B5EF4-FFF2-40B4-BE49-F238E27FC236}">
                <a16:creationId xmlns:a16="http://schemas.microsoft.com/office/drawing/2014/main" id="{BDE37F9D-545C-0818-9604-60A3338315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0142989"/>
              </p:ext>
            </p:extLst>
          </p:nvPr>
        </p:nvGraphicFramePr>
        <p:xfrm>
          <a:off x="233999" y="713679"/>
          <a:ext cx="8753883" cy="3874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D65E1C9-1C75-169A-3F80-1989B115C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r>
              <a:rPr lang="en-GB" cap="none" dirty="0"/>
              <a:t>Education and Training Foundation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8FC343-DC87-D32C-9ABF-08E996E2F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909464" cy="273844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DA2C159E-F13C-4A85-9A41-E7669D3E0D70}" type="slidenum">
              <a:rPr lang="en-GB" smtClean="0"/>
              <a:pPr>
                <a:spcAft>
                  <a:spcPts val="600"/>
                </a:spcAft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164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CEE2607-A3E8-47C6-2373-E5B17FDC0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sz="3200" dirty="0"/>
              <a:t>Activity 9.1: Review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ED031C-C647-443E-16DE-9C54FC77AC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1891" y="2142786"/>
            <a:ext cx="3391207" cy="440956"/>
          </a:xfrm>
        </p:spPr>
        <p:txBody>
          <a:bodyPr/>
          <a:lstStyle/>
          <a:p>
            <a:r>
              <a:rPr lang="en-GB" sz="2400" dirty="0"/>
              <a:t>Give feedback to peers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E16ECD-A249-7D21-EFDA-D3950491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699078" y="246970"/>
            <a:ext cx="4266215" cy="4569053"/>
            <a:chOff x="137283" y="195943"/>
            <a:chExt cx="4266215" cy="4569053"/>
          </a:xfrm>
        </p:grpSpPr>
        <p:pic>
          <p:nvPicPr>
            <p:cNvPr id="3" name="Picture 2" descr="A poster of a sandwich&#10;&#10;Description automatically generated">
              <a:extLst>
                <a:ext uri="{FF2B5EF4-FFF2-40B4-BE49-F238E27FC236}">
                  <a16:creationId xmlns:a16="http://schemas.microsoft.com/office/drawing/2014/main" id="{FDB3DC74-3C48-EB53-FFC1-F56D12D71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137283" y="195943"/>
              <a:ext cx="3919835" cy="437401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E298A3-126C-6175-F833-D663E7DF6DE3}"/>
                </a:ext>
              </a:extLst>
            </p:cNvPr>
            <p:cNvSpPr txBox="1"/>
            <p:nvPr/>
          </p:nvSpPr>
          <p:spPr>
            <a:xfrm>
              <a:off x="137886" y="4569959"/>
              <a:ext cx="4265612" cy="195037"/>
            </a:xfrm>
            <a:prstGeom prst="rect">
              <a:avLst/>
            </a:prstGeom>
          </p:spPr>
          <p:txBody>
            <a:bodyPr lIns="91440" tIns="45720" rIns="91440" bIns="45720" anchor="t">
              <a:noAutofit/>
            </a:bodyPr>
            <a:lstStyle/>
            <a:p>
              <a:r>
                <a:rPr lang="en-US" sz="1100" dirty="0">
                  <a:hlinkClick r:id="rId3"/>
                </a:rPr>
                <a:t>This Photo</a:t>
              </a:r>
              <a:r>
                <a:rPr lang="en-US" sz="1100" dirty="0"/>
                <a:t> by Unknown author is licensed under </a:t>
              </a:r>
              <a:r>
                <a:rPr lang="en-US" sz="1100" dirty="0">
                  <a:hlinkClick r:id="rId4"/>
                </a:rPr>
                <a:t>CC BY</a:t>
              </a:r>
              <a:r>
                <a:rPr lang="en-US" sz="1100" dirty="0"/>
                <a:t>.</a:t>
              </a:r>
              <a:endParaRPr lang="en-US" sz="1100">
                <a:cs typeface="Arial"/>
              </a:endParaRPr>
            </a:p>
          </p:txBody>
        </p:sp>
      </p:grp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E9CEEBF-0D16-6DCC-E993-3171572D5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r>
              <a:rPr lang="en-GB" cap="none" dirty="0"/>
              <a:t>Education and Training Foundation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749490-CAB6-9E2B-EC86-B5134D1C8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96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A0097B-14CD-D698-2E8B-BE097B802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235267"/>
            <a:ext cx="8437563" cy="699425"/>
          </a:xfrm>
        </p:spPr>
        <p:txBody>
          <a:bodyPr anchor="ctr">
            <a:normAutofit/>
          </a:bodyPr>
          <a:lstStyle/>
          <a:p>
            <a:r>
              <a:rPr lang="en-GB" sz="3200" dirty="0"/>
              <a:t>Plenary: </a:t>
            </a:r>
            <a:r>
              <a:rPr lang="en-US" sz="3200" dirty="0"/>
              <a:t>Nine box squares</a:t>
            </a:r>
            <a:endParaRPr lang="en-GB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8B85BD-554A-C6AF-6FFB-B50F1E4DD1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2437" y="863546"/>
            <a:ext cx="8199126" cy="61175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400" b="1" dirty="0"/>
              <a:t>The challenge: </a:t>
            </a:r>
          </a:p>
          <a:p>
            <a:pPr algn="ctr">
              <a:lnSpc>
                <a:spcPct val="100000"/>
              </a:lnSpc>
            </a:pPr>
            <a:r>
              <a:rPr lang="en-US" sz="2400" dirty="0"/>
              <a:t>Write a short paragraph using all nine key words.</a:t>
            </a:r>
            <a:endParaRPr lang="en-GB" sz="24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61DC9C9-E931-D7A8-B6A7-0B10A1463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035683"/>
              </p:ext>
            </p:extLst>
          </p:nvPr>
        </p:nvGraphicFramePr>
        <p:xfrm>
          <a:off x="618805" y="1620642"/>
          <a:ext cx="7906389" cy="2855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5463">
                  <a:extLst>
                    <a:ext uri="{9D8B030D-6E8A-4147-A177-3AD203B41FA5}">
                      <a16:colId xmlns:a16="http://schemas.microsoft.com/office/drawing/2014/main" val="4187327443"/>
                    </a:ext>
                  </a:extLst>
                </a:gridCol>
                <a:gridCol w="2635463">
                  <a:extLst>
                    <a:ext uri="{9D8B030D-6E8A-4147-A177-3AD203B41FA5}">
                      <a16:colId xmlns:a16="http://schemas.microsoft.com/office/drawing/2014/main" val="1586537132"/>
                    </a:ext>
                  </a:extLst>
                </a:gridCol>
                <a:gridCol w="2635463">
                  <a:extLst>
                    <a:ext uri="{9D8B030D-6E8A-4147-A177-3AD203B41FA5}">
                      <a16:colId xmlns:a16="http://schemas.microsoft.com/office/drawing/2014/main" val="1537833428"/>
                    </a:ext>
                  </a:extLst>
                </a:gridCol>
              </a:tblGrid>
              <a:tr h="95198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Plan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Legislation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Activity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480172"/>
                  </a:ext>
                </a:extLst>
              </a:tr>
              <a:tr h="95198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Hazard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Control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Resources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215010"/>
                  </a:ext>
                </a:extLst>
              </a:tr>
              <a:tr h="95198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Differentiation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Risk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Equipment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999024"/>
                  </a:ext>
                </a:extLst>
              </a:tr>
            </a:tbl>
          </a:graphicData>
        </a:graphic>
      </p:graphicFrame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5B37E41-A415-13D4-1E9E-3E71015FA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r>
              <a:rPr lang="en-GB" cap="none" dirty="0"/>
              <a:t>Education and Training Foundation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D2FC51-AC90-2F0B-711C-195A730C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931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5F3C5-7227-DA6A-7A66-D35486DC1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3BA9F-3EDD-E4D5-A7D0-CF1F4B482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50" y="249900"/>
            <a:ext cx="8437563" cy="699425"/>
          </a:xfrm>
        </p:spPr>
        <p:txBody>
          <a:bodyPr anchor="ctr">
            <a:normAutofit/>
          </a:bodyPr>
          <a:lstStyle/>
          <a:p>
            <a:r>
              <a:rPr lang="en-GB" sz="3200" dirty="0"/>
              <a:t>Lesson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62336-F22F-6B3B-07FA-78C0C9C0E48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32950" y="1230647"/>
            <a:ext cx="8551233" cy="3081158"/>
          </a:xfrm>
        </p:spPr>
        <p:txBody>
          <a:bodyPr vert="horz" lIns="0" tIns="0" rIns="0" bIns="0" rtlCol="0" anchor="t">
            <a:noAutofit/>
          </a:bodyPr>
          <a:lstStyle/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4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Recap the five steps to risk assessment and the need to balance and manage risk.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4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Examine a model of reflection to help you to review the first four steps in risk assessment.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4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Review a risk assessment using the reflective model.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endParaRPr lang="en-GB" sz="2400" b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92D8B-50CE-E490-159C-4BA717250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679839" y="102393"/>
            <a:ext cx="1104344" cy="1195471"/>
          </a:xfrm>
          <a:prstGeom prst="rect">
            <a:avLst/>
          </a:prstGeom>
          <a:noFill/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DC9E18-BBEE-229E-8090-06CAD9693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Education and Training Foundation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49CC22-A6F6-88B7-4694-C0DA7A15A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909464" cy="273844"/>
          </a:xfrm>
        </p:spPr>
        <p:txBody>
          <a:bodyPr anchor="t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A2C159E-F13C-4A85-9A41-E7669D3E0D70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3535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EB7E2C-24E3-D53C-369A-4F80E624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50" y="249900"/>
            <a:ext cx="8437563" cy="699425"/>
          </a:xfrm>
        </p:spPr>
        <p:txBody>
          <a:bodyPr anchor="ctr">
            <a:normAutofit/>
          </a:bodyPr>
          <a:lstStyle/>
          <a:p>
            <a:r>
              <a:rPr lang="en-GB" sz="3200" dirty="0"/>
              <a:t>Home study 9.0: Implement the activity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3044CA-3F04-B08C-9448-0D56FE4171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8994" y="1211657"/>
            <a:ext cx="4122737" cy="3293274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2400" b="0" dirty="0"/>
              <a:t>Implement the activity that you have planned and risk assessed.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2400" b="0" dirty="0"/>
              <a:t>Evaluate it using the handout.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40F4F9-B1E1-8A0F-B20D-3758CCD1F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4" r="11481" b="-2"/>
          <a:stretch/>
        </p:blipFill>
        <p:spPr>
          <a:xfrm>
            <a:off x="4500564" y="1059582"/>
            <a:ext cx="4362450" cy="3672409"/>
          </a:xfrm>
          <a:prstGeom prst="rect">
            <a:avLst/>
          </a:prstGeom>
          <a:noFill/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FB9A03B-6738-C012-D606-2D36EAFA1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r>
              <a:rPr lang="en-GB" cap="none" dirty="0"/>
              <a:t>Education and Training Foundation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433CCA-AE78-93FF-BF05-63136D3B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909464" cy="273844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DA2C159E-F13C-4A85-9A41-E7669D3E0D70}" type="slidenum">
              <a:rPr lang="en-GB" smtClean="0"/>
              <a:pPr>
                <a:spcAft>
                  <a:spcPts val="600"/>
                </a:spcAft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507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F2C95-6963-550D-FA16-9BEAD449C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58D17-8E07-CD1C-390A-7D639E31C9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6020" y="1455480"/>
            <a:ext cx="6408720" cy="1602360"/>
          </a:xfrm>
        </p:spPr>
        <p:txBody>
          <a:bodyPr/>
          <a:lstStyle/>
          <a:p>
            <a:r>
              <a:rPr lang="en-US" dirty="0"/>
              <a:t>10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E9B605-7D44-ED98-CB74-FF304987A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6020" y="3330770"/>
            <a:ext cx="6409980" cy="152959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Peer assessment and review</a:t>
            </a:r>
            <a:endParaRPr lang="en-US" sz="2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78577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5F3C5-7227-DA6A-7A66-D35486DC1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3BA9F-3EDD-E4D5-A7D0-CF1F4B482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50" y="249900"/>
            <a:ext cx="8437563" cy="699425"/>
          </a:xfrm>
        </p:spPr>
        <p:txBody>
          <a:bodyPr anchor="ctr">
            <a:normAutofit/>
          </a:bodyPr>
          <a:lstStyle/>
          <a:p>
            <a:r>
              <a:rPr lang="en-GB" sz="3200" dirty="0"/>
              <a:t>Lesson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62336-F22F-6B3B-07FA-78C0C9C0E48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32950" y="1297864"/>
            <a:ext cx="8566678" cy="2938049"/>
          </a:xfrm>
        </p:spPr>
        <p:txBody>
          <a:bodyPr vert="horz" lIns="0" tIns="0" rIns="0" bIns="0" rtlCol="0" anchor="t">
            <a:noAutofit/>
          </a:bodyPr>
          <a:lstStyle/>
          <a:p>
            <a:pPr marL="342900" lvl="0" indent="-342900">
              <a:lnSpc>
                <a:spcPct val="150000"/>
              </a:lnSpc>
              <a:buFont typeface="Symbol,Sans-Serif" panose="05050102010706020507" pitchFamily="18" charset="2"/>
              <a:buChar char=""/>
            </a:pPr>
            <a:r>
              <a:rPr lang="en-GB" sz="2400" b="0" dirty="0">
                <a:effectLst/>
                <a:latin typeface="Arial"/>
                <a:ea typeface="Calibri" panose="020F0502020204030204" pitchFamily="34" charset="0"/>
                <a:cs typeface="Arial"/>
              </a:rPr>
              <a:t>Consolidate learning and skills</a:t>
            </a:r>
            <a:endParaRPr lang="en-US" sz="2400" b="0" dirty="0"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 marL="342900" indent="-342900">
              <a:lnSpc>
                <a:spcPct val="150000"/>
              </a:lnSpc>
              <a:buFont typeface="Symbol,Sans-Serif" panose="05050102010706020507" pitchFamily="18" charset="2"/>
              <a:buChar char=""/>
            </a:pPr>
            <a:r>
              <a:rPr lang="en-GB" sz="2400" b="0" dirty="0">
                <a:effectLst/>
                <a:latin typeface="Arial"/>
                <a:ea typeface="Calibri" panose="020F0502020204030204" pitchFamily="34" charset="0"/>
                <a:cs typeface="Arial"/>
              </a:rPr>
              <a:t>Examine and </a:t>
            </a:r>
            <a:r>
              <a:rPr lang="en-GB" sz="2400" b="0" dirty="0">
                <a:latin typeface="Arial"/>
                <a:ea typeface="Calibri" panose="020F0502020204030204" pitchFamily="34" charset="0"/>
                <a:cs typeface="Arial"/>
              </a:rPr>
              <a:t>self-assess own plan and evaluation</a:t>
            </a:r>
          </a:p>
          <a:p>
            <a:pPr marL="342900" indent="-342900">
              <a:lnSpc>
                <a:spcPct val="150000"/>
              </a:lnSpc>
              <a:buFont typeface="Symbol,Sans-Serif" panose="05050102010706020507" pitchFamily="18" charset="2"/>
              <a:buChar char=""/>
            </a:pPr>
            <a:r>
              <a:rPr lang="en-GB" sz="2400" b="0" dirty="0">
                <a:latin typeface="Arial"/>
                <a:ea typeface="Calibri"/>
                <a:cs typeface="Arial"/>
              </a:rPr>
              <a:t>Peer </a:t>
            </a:r>
            <a:r>
              <a:rPr lang="en-GB" sz="2400" b="0" dirty="0">
                <a:effectLst/>
                <a:latin typeface="Arial"/>
                <a:ea typeface="Calibri"/>
                <a:cs typeface="Arial"/>
              </a:rPr>
              <a:t>assess </a:t>
            </a:r>
            <a:r>
              <a:rPr lang="en-GB" sz="2400" b="0" dirty="0">
                <a:latin typeface="Arial"/>
                <a:ea typeface="Calibri"/>
                <a:cs typeface="Arial"/>
              </a:rPr>
              <a:t>plans and evaluations</a:t>
            </a:r>
            <a:endParaRPr lang="en-GB" sz="2400" b="0" dirty="0"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Symbol,Sans-Serif" panose="05050102010706020507" pitchFamily="18" charset="2"/>
              <a:buChar char=""/>
            </a:pPr>
            <a:r>
              <a:rPr lang="en-GB" sz="2400" b="0" dirty="0">
                <a:latin typeface="Arial"/>
                <a:ea typeface="Calibri" panose="020F0502020204030204" pitchFamily="34" charset="0"/>
                <a:cs typeface="Arial"/>
              </a:rPr>
              <a:t>Produce a personal development plan (PDP)</a:t>
            </a:r>
            <a:endParaRPr lang="en-GB" sz="2400" dirty="0"/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endParaRPr lang="en-GB" sz="2400" b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92D8B-50CE-E490-159C-4BA717250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06187" y="422421"/>
            <a:ext cx="1464326" cy="1585158"/>
          </a:xfrm>
          <a:prstGeom prst="rect">
            <a:avLst/>
          </a:prstGeom>
          <a:noFill/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6438751-958B-A4A6-34A0-E35F488BC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r>
              <a:rPr lang="en-GB" cap="none" dirty="0"/>
              <a:t>Education and Training Foundation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49CC22-A6F6-88B7-4694-C0DA7A15A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909464" cy="273844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DA2C159E-F13C-4A85-9A41-E7669D3E0D70}" type="slidenum">
              <a:rPr lang="en-GB" smtClean="0"/>
              <a:pPr>
                <a:spcAft>
                  <a:spcPts val="600"/>
                </a:spcAft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3705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F566C7-B66F-B0A6-C032-21191129C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9"/>
            <a:ext cx="9144000" cy="51435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BC259D5-309B-EF2E-8C2C-84C973010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sz="3200" dirty="0"/>
              <a:t>Starter activity 10.0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56A6D2-12DB-8429-AFB5-B6F4288235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8187" y="1112935"/>
            <a:ext cx="7667625" cy="3601574"/>
          </a:xfrm>
        </p:spPr>
        <p:txBody>
          <a:bodyPr/>
          <a:lstStyle/>
          <a:p>
            <a:pPr algn="ctr"/>
            <a:r>
              <a:rPr lang="en-GB" sz="2400" dirty="0"/>
              <a:t>In pairs, create an illustration or factsheet which demonstrates the “feedback sandwich” method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78E645A-210B-7AFE-00AF-8DD3A4B05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r>
              <a:rPr lang="en-GB" cap="none" dirty="0"/>
              <a:t>Education and Training Foundation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715040-E0F4-BC81-9BE0-998D46CFEA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0815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5F5BC3-E222-F86E-E3D8-702668D00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180105"/>
            <a:ext cx="8437563" cy="1013905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3200" dirty="0"/>
              <a:t>Activity 10.1: Self-assessment using feedback sandwich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BDC94-6D17-32E3-D707-5027DDAA00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3937" y="1529092"/>
            <a:ext cx="8297688" cy="272323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When you evaluated your implemented activity, you engaged in self-reflection and self-assessment.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Use the feedback sandwich method to identify your own strengths and points for development.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Review your initial identification of hazards, risks and controls – is there anything you would need to change or adapt if you were to do the activity again?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B4281A-95E9-AC53-2FEC-33AB21885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r>
              <a:rPr lang="en-GB" cap="none" dirty="0"/>
              <a:t>Education and Training Foundation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0ACCC1-6312-5DE9-747F-08F404FC6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0934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1B0AA353-2E4C-A89C-F4A4-504B0EECE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B3CF3C6-FE88-4821-A17F-06F001901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sz="3200" dirty="0"/>
              <a:t>Activity 10.2: Reading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49656B-8AD6-8692-C584-2414B056B0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3483" y="1199225"/>
            <a:ext cx="7667625" cy="1947746"/>
          </a:xfrm>
        </p:spPr>
        <p:txBody>
          <a:bodyPr anchor="t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400" dirty="0"/>
              <a:t>Please access the reading handout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400" dirty="0"/>
              <a:t>This discusses the benefits and drawbacks of peer assessment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400" dirty="0"/>
              <a:t>Consider the implications of this for your own practice</a:t>
            </a:r>
            <a:endParaRPr lang="en-GB" sz="2400" dirty="0">
              <a:hlinkClick r:id="rId5"/>
            </a:endParaRPr>
          </a:p>
          <a:p>
            <a:pPr algn="ctr"/>
            <a:r>
              <a:rPr lang="en-GB" sz="1800" dirty="0">
                <a:hlinkClick r:id="rId5"/>
              </a:rPr>
              <a:t>https://www.tes.com/magazine/archive/pedagogy-focus-peer-assessment</a:t>
            </a:r>
            <a:r>
              <a:rPr lang="en-GB" sz="1800" dirty="0"/>
              <a:t> 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590FDE3-B480-4C8F-F14A-86985651C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r>
              <a:rPr lang="en-GB" cap="none" dirty="0"/>
              <a:t>Education and Training Foundation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03B254-75C3-762A-229C-22A0723BB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07834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mute="1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19D92B-443A-780A-798B-D66056D5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sz="3200" dirty="0"/>
              <a:t>Activity 10.3: Success criteria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3F52BC-5EB1-0521-5D39-FB15E2E5FA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9672" y="817859"/>
            <a:ext cx="8230841" cy="3692682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en-GB" sz="2400" dirty="0"/>
              <a:t>Develop three success criteria which you will use to review each other’s plans and evaluations.</a:t>
            </a:r>
            <a:endParaRPr lang="en-US" dirty="0"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GB" sz="2400" dirty="0"/>
              <a:t>In small groups, decide:</a:t>
            </a:r>
            <a:endParaRPr lang="en-GB" sz="2400" dirty="0">
              <a:cs typeface="Arial"/>
            </a:endParaRPr>
          </a:p>
          <a:p>
            <a:pPr marL="727075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b="1" i="1" dirty="0"/>
              <a:t>what the aims of the activity plan, risk assessment and evaluation were</a:t>
            </a:r>
            <a:endParaRPr lang="en-GB" sz="2400" b="1" i="1" dirty="0">
              <a:cs typeface="Arial"/>
            </a:endParaRPr>
          </a:p>
          <a:p>
            <a:pPr marL="727075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b="1" i="1" dirty="0"/>
              <a:t>exactly what we are looking </a:t>
            </a:r>
            <a:r>
              <a:rPr lang="en-GB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– b</a:t>
            </a:r>
            <a:r>
              <a:rPr lang="en-GB" sz="2400" b="1" i="1" dirty="0"/>
              <a:t>e specific</a:t>
            </a:r>
            <a:endParaRPr lang="en-GB" sz="2400" b="1" i="1" dirty="0">
              <a:cs typeface="Arial"/>
            </a:endParaRPr>
          </a:p>
          <a:p>
            <a:pPr marL="727075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b="1" i="1" dirty="0"/>
              <a:t>Whether it can be measured and demonstrated.</a:t>
            </a:r>
            <a:endParaRPr lang="en-GB" sz="2400" b="1" i="1" dirty="0">
              <a:cs typeface="Arial"/>
            </a:endParaRPr>
          </a:p>
          <a:p>
            <a:endParaRPr lang="en-GB" sz="2400" dirty="0">
              <a:cs typeface="Arial"/>
            </a:endParaRPr>
          </a:p>
          <a:p>
            <a:endParaRPr lang="en-GB" sz="240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D65EE6-D686-AC13-D988-94CC93EB1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r>
              <a:rPr lang="en-GB" cap="none" dirty="0"/>
              <a:t>Education and Training Foundation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42E943-9643-6493-87D5-7E79609DC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5029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A0B237-949E-0FDA-FDF6-BD2CCC0F2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50" y="423391"/>
            <a:ext cx="8437563" cy="699425"/>
          </a:xfrm>
        </p:spPr>
        <p:txBody>
          <a:bodyPr/>
          <a:lstStyle/>
          <a:p>
            <a:r>
              <a:rPr lang="en-GB" sz="3200" dirty="0">
                <a:cs typeface="Arial"/>
              </a:rPr>
              <a:t>Activity 10.3: Success criteria</a:t>
            </a:r>
            <a:endParaRPr lang="en-US" sz="3200" b="0" dirty="0"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5D61F4-7EC6-182B-E22A-76DC93C61A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7824" y="1367464"/>
            <a:ext cx="4931812" cy="2404658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en-GB" sz="2400" dirty="0">
                <a:cs typeface="Arial"/>
              </a:rPr>
              <a:t>Now, as a class </a:t>
            </a:r>
            <a:endParaRPr lang="en-US" dirty="0">
              <a:cs typeface="Arial"/>
            </a:endParaRPr>
          </a:p>
          <a:p>
            <a:pPr marL="342900" indent="-342900">
              <a:lnSpc>
                <a:spcPct val="120000"/>
              </a:lnSpc>
              <a:buChar char="•"/>
            </a:pPr>
            <a:r>
              <a:rPr lang="en-GB" sz="2400" b="1" dirty="0">
                <a:cs typeface="Arial"/>
              </a:rPr>
              <a:t>Collate a combined set of three appropriate success criteria.</a:t>
            </a:r>
            <a:endParaRPr lang="en-US" b="1" dirty="0">
              <a:cs typeface="Arial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584D71B-6628-4E20-0F88-BCACC16F6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0327" y="1492023"/>
            <a:ext cx="2332944" cy="2322739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7F0233F-581F-7AE3-7F87-775A20E59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r>
              <a:rPr lang="en-GB" cap="none" dirty="0"/>
              <a:t>Education and Training Foundation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1D0116-F09E-A9D8-318A-6C270E5C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0035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D30992-E41E-79A7-F582-7B39D6857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130334"/>
            <a:ext cx="8437563" cy="699425"/>
          </a:xfrm>
        </p:spPr>
        <p:txBody>
          <a:bodyPr anchor="ctr">
            <a:normAutofit/>
          </a:bodyPr>
          <a:lstStyle/>
          <a:p>
            <a:r>
              <a:rPr lang="en-GB" sz="3200" dirty="0"/>
              <a:t>Activity 10.4: Review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4EE0F-9EA8-2558-57D6-E364ABAA53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9405" y="770963"/>
            <a:ext cx="4572000" cy="3601574"/>
          </a:xfrm>
        </p:spPr>
        <p:txBody>
          <a:bodyPr/>
          <a:lstStyle/>
          <a:p>
            <a:r>
              <a:rPr lang="en-GB" sz="2400" dirty="0"/>
              <a:t>Share your planning and evaluation with a peer.</a:t>
            </a:r>
          </a:p>
          <a:p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Prepare feedback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Record feedback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Give feedback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r>
              <a:rPr lang="en-GB" sz="2400" dirty="0"/>
              <a:t>Record feedback given by peer – you will use this to create a PDP.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F18C51-EF09-E6B2-A0C9-EFD5FE265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23595" y="277586"/>
            <a:ext cx="4266215" cy="4569053"/>
            <a:chOff x="137283" y="195943"/>
            <a:chExt cx="4266215" cy="4569053"/>
          </a:xfrm>
        </p:grpSpPr>
        <p:pic>
          <p:nvPicPr>
            <p:cNvPr id="10" name="Picture 9" descr="A poster of a sandwich&#10;&#10;Description automatically generated">
              <a:extLst>
                <a:ext uri="{FF2B5EF4-FFF2-40B4-BE49-F238E27FC236}">
                  <a16:creationId xmlns:a16="http://schemas.microsoft.com/office/drawing/2014/main" id="{8539E736-ABFC-C2E4-63A6-62C35E9C6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137283" y="195943"/>
              <a:ext cx="3919835" cy="437401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BED2E2-3BBF-AD51-40DE-37E649F8E134}"/>
                </a:ext>
              </a:extLst>
            </p:cNvPr>
            <p:cNvSpPr txBox="1"/>
            <p:nvPr/>
          </p:nvSpPr>
          <p:spPr>
            <a:xfrm>
              <a:off x="137886" y="4569959"/>
              <a:ext cx="4265612" cy="195037"/>
            </a:xfrm>
            <a:prstGeom prst="rect">
              <a:avLst/>
            </a:prstGeom>
          </p:spPr>
          <p:txBody>
            <a:bodyPr lIns="91440" tIns="45720" rIns="91440" bIns="45720" anchor="t">
              <a:noAutofit/>
            </a:bodyPr>
            <a:lstStyle/>
            <a:p>
              <a:r>
                <a:rPr lang="en-US" sz="1100" dirty="0">
                  <a:hlinkClick r:id="rId3"/>
                </a:rPr>
                <a:t>This Photo</a:t>
              </a:r>
              <a:r>
                <a:rPr lang="en-US" sz="1100" dirty="0"/>
                <a:t> by Unknown author is licensed under </a:t>
              </a:r>
              <a:r>
                <a:rPr lang="en-US" sz="1100" dirty="0">
                  <a:hlinkClick r:id="rId4"/>
                </a:rPr>
                <a:t>CC BY</a:t>
              </a:r>
              <a:r>
                <a:rPr lang="en-US" sz="1100" dirty="0"/>
                <a:t>.</a:t>
              </a:r>
              <a:endParaRPr lang="en-US" sz="1100">
                <a:cs typeface="Arial"/>
              </a:endParaRPr>
            </a:p>
          </p:txBody>
        </p:sp>
      </p:grp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9BAD053-B029-8B82-0A81-8B7CEDFC6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r>
              <a:rPr lang="en-GB" cap="none" dirty="0"/>
              <a:t>Education and Training Foundation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8FC343-DC87-D32C-9ABF-08E996E2F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4609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B7C5DF-17C2-4635-97D8-0AFEFC8BB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50" y="249900"/>
            <a:ext cx="8437563" cy="699425"/>
          </a:xfrm>
        </p:spPr>
        <p:txBody>
          <a:bodyPr anchor="ctr">
            <a:normAutofit/>
          </a:bodyPr>
          <a:lstStyle/>
          <a:p>
            <a:r>
              <a:rPr lang="en-GB" sz="3200" dirty="0"/>
              <a:t>Plenary 10.0</a:t>
            </a:r>
          </a:p>
        </p:txBody>
      </p:sp>
      <p:graphicFrame>
        <p:nvGraphicFramePr>
          <p:cNvPr id="9" name="Text Placeholder 3" descr="Create a short PDP to address what you can improve. Think about different ways to engage in continuous professional development (CPD), for example: self-directed reading, research and learning, attend external training, mento/peer feedback.">
            <a:extLst>
              <a:ext uri="{FF2B5EF4-FFF2-40B4-BE49-F238E27FC236}">
                <a16:creationId xmlns:a16="http://schemas.microsoft.com/office/drawing/2014/main" id="{24DB7598-8B70-6D00-0BC6-093366830F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7519512"/>
              </p:ext>
            </p:extLst>
          </p:nvPr>
        </p:nvGraphicFramePr>
        <p:xfrm>
          <a:off x="234000" y="853610"/>
          <a:ext cx="8436513" cy="3600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90F72F6-CF5D-6317-D6D3-467B18117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r>
              <a:rPr lang="en-GB" cap="none" dirty="0"/>
              <a:t>Education and Training Foundation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698FC7-FA66-9E12-1DDD-3E1EA7653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909464" cy="273844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DA2C159E-F13C-4A85-9A41-E7669D3E0D70}" type="slidenum">
              <a:rPr lang="en-GB" smtClean="0"/>
              <a:pPr>
                <a:spcAft>
                  <a:spcPts val="600"/>
                </a:spcAft>
              </a:pPr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947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ED7AAB-8F69-77E6-75B4-731DE54A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sz="3200" dirty="0"/>
              <a:t>Starter activity 8.0</a:t>
            </a:r>
          </a:p>
        </p:txBody>
      </p:sp>
      <p:grpSp>
        <p:nvGrpSpPr>
          <p:cNvPr id="9" name="Group 8" descr="Girl holding up a sign that states, &quot;Meal time!&quot;">
            <a:extLst>
              <a:ext uri="{FF2B5EF4-FFF2-40B4-BE49-F238E27FC236}">
                <a16:creationId xmlns:a16="http://schemas.microsoft.com/office/drawing/2014/main" id="{662B6BAA-B700-8239-2D7A-7926F37241B8}"/>
              </a:ext>
            </a:extLst>
          </p:cNvPr>
          <p:cNvGrpSpPr/>
          <p:nvPr/>
        </p:nvGrpSpPr>
        <p:grpSpPr>
          <a:xfrm>
            <a:off x="5429543" y="164477"/>
            <a:ext cx="2123550" cy="4729123"/>
            <a:chOff x="5954751" y="414377"/>
            <a:chExt cx="2202347" cy="4263242"/>
          </a:xfrm>
        </p:grpSpPr>
        <p:pic>
          <p:nvPicPr>
            <p:cNvPr id="7" name="Picture 6" descr="Young girl holting sign above head">
              <a:extLst>
                <a:ext uri="{FF2B5EF4-FFF2-40B4-BE49-F238E27FC236}">
                  <a16:creationId xmlns:a16="http://schemas.microsoft.com/office/drawing/2014/main" id="{9EEF7547-B979-B4DD-B484-3AC880F97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4751" y="414377"/>
              <a:ext cx="2202347" cy="426324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603D43-2FB3-8708-A460-DB1620FEEE9B}"/>
                </a:ext>
              </a:extLst>
            </p:cNvPr>
            <p:cNvSpPr txBox="1"/>
            <p:nvPr/>
          </p:nvSpPr>
          <p:spPr>
            <a:xfrm>
              <a:off x="6236829" y="636813"/>
              <a:ext cx="1638190" cy="8878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Meal time!</a:t>
              </a: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CD7AC4-302E-1995-2353-6AD67A0F43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444" y="1543612"/>
            <a:ext cx="7667625" cy="288529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GB" sz="2400" dirty="0"/>
              <a:t>Identify: 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b="1" dirty="0"/>
              <a:t>five</a:t>
            </a:r>
            <a:r>
              <a:rPr lang="en-GB" sz="2400" dirty="0"/>
              <a:t> hazards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b="1" dirty="0"/>
              <a:t>four</a:t>
            </a:r>
            <a:r>
              <a:rPr lang="en-GB" sz="2400" dirty="0"/>
              <a:t> risks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b="1" dirty="0"/>
              <a:t>three</a:t>
            </a:r>
            <a:r>
              <a:rPr lang="en-GB" sz="2400" dirty="0"/>
              <a:t> control measures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b="1" dirty="0"/>
              <a:t>two</a:t>
            </a:r>
            <a:r>
              <a:rPr lang="en-GB" sz="2400" dirty="0"/>
              <a:t> ways to record findings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b="1" dirty="0"/>
              <a:t>one</a:t>
            </a:r>
            <a:r>
              <a:rPr lang="en-GB" sz="2400" dirty="0"/>
              <a:t> way to ensure inclusion.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E766890-B30D-D377-CDAB-8CA2B6D7E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Education and Training Foundation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455458-AFA8-D268-9C5E-AB328A4D4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159E-F13C-4A85-9A41-E7669D3E0D70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4782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2C64D5-4791-444B-9142-B07A38BD1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39502"/>
            <a:ext cx="1215103" cy="6455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ED7E31-0A20-431C-92C7-87EA77ED0CA9}"/>
              </a:ext>
            </a:extLst>
          </p:cNvPr>
          <p:cNvSpPr txBox="1"/>
          <p:nvPr/>
        </p:nvSpPr>
        <p:spPr>
          <a:xfrm>
            <a:off x="1763688" y="1275606"/>
            <a:ext cx="115212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/>
              <a:t>PRODUCED BY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16F597-4FD9-4CB0-B2B4-A54B9795CB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90979"/>
            <a:ext cx="1591641" cy="10081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6B2AE06-62E2-47AC-A4B8-78F23C87D5EA}"/>
              </a:ext>
            </a:extLst>
          </p:cNvPr>
          <p:cNvSpPr txBox="1"/>
          <p:nvPr/>
        </p:nvSpPr>
        <p:spPr>
          <a:xfrm>
            <a:off x="1187624" y="2787774"/>
            <a:ext cx="2613909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50" dirty="0"/>
              <a:t>South Gloucestershire and Stroud College (SGS) has produced this resource on behalf of the Education and Training Foundation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3E1E1C-19A4-4F4A-B678-E274A9DA15DB}"/>
              </a:ext>
            </a:extLst>
          </p:cNvPr>
          <p:cNvSpPr txBox="1"/>
          <p:nvPr/>
        </p:nvSpPr>
        <p:spPr>
          <a:xfrm>
            <a:off x="4675552" y="1275606"/>
            <a:ext cx="115212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/>
              <a:t>FUNDED BY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793A73-0B68-41C6-96A3-4A06CB6B8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4268"/>
            <a:ext cx="1800200" cy="84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F2C459C-FDFD-413A-AA47-C10B685C2A01}"/>
              </a:ext>
            </a:extLst>
          </p:cNvPr>
          <p:cNvSpPr txBox="1"/>
          <p:nvPr/>
        </p:nvSpPr>
        <p:spPr>
          <a:xfrm>
            <a:off x="4662422" y="2868565"/>
            <a:ext cx="180020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50"/>
              <a:t>This programme is funded by the Department for Education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CA481ADA-FC14-4FE3-9F8D-6121602D105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87624" y="3651870"/>
            <a:ext cx="6552728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51C4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ET-FOUNDATION.CO.UK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FBA2DAE-6873-3E22-7519-BF46D425D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r>
              <a:rPr lang="en-GB" cap="none" dirty="0"/>
              <a:t>Education and Training Foundation</a:t>
            </a:r>
          </a:p>
        </p:txBody>
      </p:sp>
      <p:sp>
        <p:nvSpPr>
          <p:cNvPr id="4" name="Slide Number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314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8A8DA1-A834-C50B-9054-4FB9BF498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50" y="249900"/>
            <a:ext cx="8437563" cy="699425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3200" dirty="0"/>
              <a:t>Starter activity 8.0 feedback: How do your ideas compare?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85CEC9-0445-B34B-A1DC-C8C6FF897AA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776546" y="1166814"/>
            <a:ext cx="5230543" cy="360044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Five hazards: </a:t>
            </a:r>
            <a:r>
              <a:rPr lang="en-GB" sz="2400" b="0" dirty="0"/>
              <a:t>Food, Knife, broken equipment, dirty table, dirty hands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Four risks: </a:t>
            </a:r>
            <a:r>
              <a:rPr lang="en-GB" sz="2400" b="0" dirty="0"/>
              <a:t>Choking, cross-contamination, injury, allergies and intolerances, religious and cultural requirements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6104C9-62FF-61AB-737F-94A62DE82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" r="16416" b="1"/>
          <a:stretch/>
        </p:blipFill>
        <p:spPr>
          <a:xfrm>
            <a:off x="315466" y="1479866"/>
            <a:ext cx="3156280" cy="2756854"/>
          </a:xfrm>
          <a:prstGeom prst="rect">
            <a:avLst/>
          </a:prstGeom>
          <a:noFill/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21D89CD-28A7-9909-9BCB-C43FB234B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Education and Training Foundation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ACD017-3031-73F1-67E1-BF58FB818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909464" cy="273844"/>
          </a:xfrm>
        </p:spPr>
        <p:txBody>
          <a:bodyPr anchor="t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A2C159E-F13C-4A85-9A41-E7669D3E0D70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331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8A8DA1-A834-C50B-9054-4FB9BF498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50" y="249900"/>
            <a:ext cx="8437563" cy="699425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3200" dirty="0"/>
              <a:t>Starter activity 8.0 feedback: How do your ideas compare?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85CEC9-0445-B34B-A1DC-C8C6FF897A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160" y="1292026"/>
            <a:ext cx="4969902" cy="3601574"/>
          </a:xfrm>
        </p:spPr>
        <p:txBody>
          <a:bodyPr>
            <a:noAutofit/>
          </a:bodyPr>
          <a:lstStyle/>
          <a:p>
            <a:r>
              <a:rPr lang="en-GB" sz="2400" b="1" dirty="0"/>
              <a:t>Three control measures: </a:t>
            </a:r>
            <a:r>
              <a:rPr lang="en-GB" sz="2400" b="0" dirty="0"/>
              <a:t>Ensure food is prepared in age-/stage-appropriate ways, an adult is always in sight and hearing when children are eating (EYFS 3.36), all staff are aware of allergies and food preferences</a:t>
            </a:r>
          </a:p>
          <a:p>
            <a:r>
              <a:rPr lang="en-GB" sz="2400" b="1" dirty="0"/>
              <a:t>Two ways to record: </a:t>
            </a:r>
            <a:r>
              <a:rPr lang="en-GB" sz="2400" b="0" dirty="0"/>
              <a:t>Written records, dynamic risk assessment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B92DD1-E3D4-5F58-EE57-E4576183C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393" r="25861" b="1"/>
          <a:stretch/>
        </p:blipFill>
        <p:spPr>
          <a:xfrm>
            <a:off x="5292222" y="1166813"/>
            <a:ext cx="3384550" cy="3600450"/>
          </a:xfrm>
          <a:prstGeom prst="rect">
            <a:avLst/>
          </a:prstGeom>
          <a:noFill/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41AEB5-E713-95B6-2565-E64CFF663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Education and Training Foundation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ACD017-3031-73F1-67E1-BF58FB818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909464" cy="273844"/>
          </a:xfrm>
        </p:spPr>
        <p:txBody>
          <a:bodyPr anchor="t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A2C159E-F13C-4A85-9A41-E7669D3E0D70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9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8A8DA1-A834-C50B-9054-4FB9BF498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50" y="469316"/>
            <a:ext cx="8437563" cy="657883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3200" dirty="0"/>
              <a:t>Starter activity 8.0 feedback: How do your ideas compare?</a:t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85CEC9-0445-B34B-A1DC-C8C6FF897A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2950" y="1071338"/>
            <a:ext cx="2183148" cy="3208010"/>
          </a:xfrm>
        </p:spPr>
        <p:txBody>
          <a:bodyPr>
            <a:normAutofit/>
          </a:bodyPr>
          <a:lstStyle/>
          <a:p>
            <a:pPr algn="ctr"/>
            <a:r>
              <a:rPr lang="en-GB" sz="2400" b="1" dirty="0"/>
              <a:t>One way to ensure Inclusion: </a:t>
            </a:r>
          </a:p>
          <a:p>
            <a:pPr algn="ctr"/>
            <a:r>
              <a:rPr lang="en-GB" sz="2400" b="0" dirty="0"/>
              <a:t>Know all children’s dietary needs and preferences</a:t>
            </a:r>
            <a:endParaRPr lang="en-GB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335317-707D-A2C2-237E-96E6E9412256}"/>
              </a:ext>
            </a:extLst>
          </p:cNvPr>
          <p:cNvSpPr txBox="1"/>
          <p:nvPr/>
        </p:nvSpPr>
        <p:spPr>
          <a:xfrm>
            <a:off x="6877190" y="949325"/>
            <a:ext cx="20338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Include a range of nutritious and healthy foods from around the world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2525D9-FF4F-8153-80EB-45762D081A68}"/>
              </a:ext>
            </a:extLst>
          </p:cNvPr>
          <p:cNvSpPr txBox="1"/>
          <p:nvPr/>
        </p:nvSpPr>
        <p:spPr>
          <a:xfrm>
            <a:off x="160727" y="4357042"/>
            <a:ext cx="89832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Have age- and stage-appropriate furniture and equipment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B209839-DB17-848A-41AC-A4411AB7A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Education and Training Foundation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ACD017-3031-73F1-67E1-BF58FB818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909464" cy="273844"/>
          </a:xfrm>
        </p:spPr>
        <p:txBody>
          <a:bodyPr anchor="t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A2C159E-F13C-4A85-9A41-E7669D3E0D70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E7A2C6-0D07-474B-D6AC-EBD0BCF85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970" y="1103995"/>
            <a:ext cx="3308785" cy="320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07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73E246-BB87-D94A-70EA-E90B33E16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50" y="2326"/>
            <a:ext cx="8911050" cy="946998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3200" dirty="0"/>
              <a:t>Activity 8.1: Recap the five steps</a:t>
            </a:r>
          </a:p>
        </p:txBody>
      </p:sp>
      <p:graphicFrame>
        <p:nvGraphicFramePr>
          <p:cNvPr id="8" name="Text Placeholder 3" descr="We have already looked at four of these steps. What were they? What comes next?">
            <a:extLst>
              <a:ext uri="{FF2B5EF4-FFF2-40B4-BE49-F238E27FC236}">
                <a16:creationId xmlns:a16="http://schemas.microsoft.com/office/drawing/2014/main" id="{16DDCDF9-828F-0331-D3C7-C3A78F1EDD82}"/>
              </a:ext>
            </a:extLst>
          </p:cNvPr>
          <p:cNvGraphicFramePr/>
          <p:nvPr/>
        </p:nvGraphicFramePr>
        <p:xfrm>
          <a:off x="232950" y="949324"/>
          <a:ext cx="4210497" cy="3600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9592BFE7-FF80-B147-D775-99651B0B7C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8950" y="874983"/>
            <a:ext cx="4122100" cy="3600449"/>
          </a:xfrm>
        </p:spPr>
        <p:txBody>
          <a:bodyPr/>
          <a:lstStyle/>
          <a:p>
            <a:pPr marL="342900" indent="-342900" algn="l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700"/>
              <a:buFont typeface="+mj-lt"/>
              <a:buAutoNum type="arabicPeriod"/>
            </a:pPr>
            <a:r>
              <a:rPr lang="en-GB" sz="2400" b="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Identify hazards</a:t>
            </a:r>
            <a:endParaRPr lang="en-GB" sz="2400" b="0" dirty="0"/>
          </a:p>
          <a:p>
            <a:pPr marL="342900" indent="-342900" algn="l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700"/>
              <a:buFont typeface="+mj-lt"/>
              <a:buAutoNum type="arabicPeriod"/>
            </a:pPr>
            <a:r>
              <a:rPr lang="en-GB" sz="2400" b="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Assess the risks</a:t>
            </a:r>
            <a:endParaRPr lang="en-GB" sz="2400" b="0" dirty="0"/>
          </a:p>
          <a:p>
            <a:pPr marL="342900" indent="-342900" algn="l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700"/>
              <a:buFont typeface="+mj-lt"/>
              <a:buAutoNum type="arabicPeriod"/>
            </a:pPr>
            <a:r>
              <a:rPr lang="en-GB" sz="2400" b="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Control the risks</a:t>
            </a:r>
            <a:endParaRPr lang="en-GB" sz="2400" b="0" dirty="0"/>
          </a:p>
          <a:p>
            <a:pPr marL="342900" indent="-342900" algn="l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700"/>
              <a:buFont typeface="+mj-lt"/>
              <a:buAutoNum type="arabicPeriod"/>
            </a:pPr>
            <a:r>
              <a:rPr lang="en-GB" sz="2400" b="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Record your findings</a:t>
            </a:r>
            <a:endParaRPr lang="en-GB" sz="2400" b="0" dirty="0"/>
          </a:p>
          <a:p>
            <a:pPr marL="342900" indent="-342900" algn="l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700"/>
              <a:buFont typeface="+mj-lt"/>
              <a:buAutoNum type="arabicPeriod"/>
            </a:pPr>
            <a:r>
              <a:rPr lang="en-GB" sz="2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Review the controls</a:t>
            </a:r>
            <a:endParaRPr lang="en-US" sz="2400" dirty="0">
              <a:hlinkClick r:id="rId7"/>
            </a:endParaRPr>
          </a:p>
          <a:p>
            <a:endParaRPr lang="en-US" sz="1400" dirty="0">
              <a:hlinkClick r:id="rId7"/>
            </a:endParaRPr>
          </a:p>
          <a:p>
            <a:r>
              <a:rPr lang="en-US" sz="1400" dirty="0">
                <a:hlinkClick r:id="rId7"/>
              </a:rPr>
              <a:t>https://www.hse.gov.uk/simple-health-safety/risk/steps-needed-to-manage-risk.htm</a:t>
            </a:r>
            <a:endParaRPr lang="en-US" sz="1400" dirty="0"/>
          </a:p>
          <a:p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0B71AD7-DF7C-3C3A-71B6-64F262A58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Education and Training Foundation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1B9C35-069D-FCDC-2ECB-5DB396CF6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909464" cy="273844"/>
          </a:xfrm>
        </p:spPr>
        <p:txBody>
          <a:bodyPr anchor="t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A2C159E-F13C-4A85-9A41-E7669D3E0D70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010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ECCDBA-6031-5A93-441E-7B82EE6C5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50" y="249900"/>
            <a:ext cx="8437563" cy="699425"/>
          </a:xfrm>
        </p:spPr>
        <p:txBody>
          <a:bodyPr anchor="ctr">
            <a:normAutofit/>
          </a:bodyPr>
          <a:lstStyle/>
          <a:p>
            <a:r>
              <a:rPr lang="en-GB" sz="3200" dirty="0"/>
              <a:t>Activity 8.2: What is a review?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5A44F3-4B28-7DF3-97CA-613628A8CC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4654" y="1340440"/>
            <a:ext cx="3960000" cy="2945028"/>
          </a:xfrm>
        </p:spPr>
        <p:txBody>
          <a:bodyPr>
            <a:normAutofit/>
          </a:bodyPr>
          <a:lstStyle/>
          <a:p>
            <a:pPr algn="ctr"/>
            <a:r>
              <a:rPr lang="en-GB" sz="2400" dirty="0"/>
              <a:t>In the context of risk assessments 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“</a:t>
            </a:r>
            <a:r>
              <a:rPr lang="en-US" sz="2400" b="0" i="0" dirty="0">
                <a:effectLst/>
              </a:rPr>
              <a:t>an examination of something, with the intention of changing it if necessary” </a:t>
            </a:r>
          </a:p>
          <a:p>
            <a:pPr algn="ctr"/>
            <a:r>
              <a:rPr lang="en-US" sz="1400" b="0" i="0" dirty="0">
                <a:effectLst/>
              </a:rPr>
              <a:t>(Oxford English Dictionary)</a:t>
            </a:r>
            <a:endParaRPr lang="en-GB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6E8003-BB41-43E5-F060-7B2F8CF71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13553" y="1009650"/>
            <a:ext cx="3384550" cy="3124200"/>
          </a:xfrm>
          <a:prstGeom prst="rect">
            <a:avLst/>
          </a:prstGeom>
          <a:noFill/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77440D5-944D-BDC8-C57C-F015F9D92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000" y="4767263"/>
            <a:ext cx="7686376" cy="2738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Education and Training Foundation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938CD9-99D4-A134-6DDD-02618E854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909464" cy="273844"/>
          </a:xfrm>
        </p:spPr>
        <p:txBody>
          <a:bodyPr anchor="t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A2C159E-F13C-4A85-9A41-E7669D3E0D70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367629"/>
      </p:ext>
    </p:extLst>
  </p:cSld>
  <p:clrMapOvr>
    <a:masterClrMapping/>
  </p:clrMapOvr>
</p:sld>
</file>

<file path=ppt/theme/theme1.xml><?xml version="1.0" encoding="utf-8"?>
<a:theme xmlns:a="http://schemas.openxmlformats.org/drawingml/2006/main" name="ETF Master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EEECE1"/>
      </a:lt2>
      <a:accent1>
        <a:srgbClr val="00A068"/>
      </a:accent1>
      <a:accent2>
        <a:srgbClr val="E51C41"/>
      </a:accent2>
      <a:accent3>
        <a:srgbClr val="FDB913"/>
      </a:accent3>
      <a:accent4>
        <a:srgbClr val="0071F8"/>
      </a:accent4>
      <a:accent5>
        <a:srgbClr val="BE0064"/>
      </a:accent5>
      <a:accent6>
        <a:srgbClr val="000000"/>
      </a:accent6>
      <a:hlink>
        <a:srgbClr val="0000FF"/>
      </a:hlink>
      <a:folHlink>
        <a:srgbClr val="800080"/>
      </a:folHlink>
    </a:clrScheme>
    <a:fontScheme name="ETF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35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ETF PPT TEMPLATE 2017 REVISION 2" id="{D9072210-44E4-4708-8F0F-C17D53D19737}" vid="{93905E69-2C3A-474D-AE1D-AE1AB7FC7A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84A5350B050F46AD6AC251716740DC" ma:contentTypeVersion="17" ma:contentTypeDescription="Create a new document." ma:contentTypeScope="" ma:versionID="b65acc67901e0485b8aac86fe72ed177">
  <xsd:schema xmlns:xsd="http://www.w3.org/2001/XMLSchema" xmlns:xs="http://www.w3.org/2001/XMLSchema" xmlns:p="http://schemas.microsoft.com/office/2006/metadata/properties" xmlns:ns2="414d2ded-29cc-4abd-a1df-c646721ce55b" xmlns:ns3="2847a094-2edf-4950-a853-13ec668231ed" targetNamespace="http://schemas.microsoft.com/office/2006/metadata/properties" ma:root="true" ma:fieldsID="dedb8be4e17833ccb9caf5b6a1865ed7" ns2:_="" ns3:_="">
    <xsd:import namespace="414d2ded-29cc-4abd-a1df-c646721ce55b"/>
    <xsd:import namespace="2847a094-2edf-4950-a853-13ec668231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AutoTag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4d2ded-29cc-4abd-a1df-c646721ce5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20cda56a-0d36-40e2-ad5d-df46f41119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47a094-2edf-4950-a853-13ec668231e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75bcd669-d17d-41a9-93bf-403babf16228}" ma:internalName="TaxCatchAll" ma:showField="CatchAllData" ma:web="2847a094-2edf-4950-a853-13ec668231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14d2ded-29cc-4abd-a1df-c646721ce55b">
      <Terms xmlns="http://schemas.microsoft.com/office/infopath/2007/PartnerControls"/>
    </lcf76f155ced4ddcb4097134ff3c332f>
    <TaxCatchAll xmlns="2847a094-2edf-4950-a853-13ec668231ed" xsi:nil="true"/>
  </documentManagement>
</p:properties>
</file>

<file path=customXml/itemProps1.xml><?xml version="1.0" encoding="utf-8"?>
<ds:datastoreItem xmlns:ds="http://schemas.openxmlformats.org/officeDocument/2006/customXml" ds:itemID="{F9729C5E-FC3E-4187-92B8-5FE37E61E9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2E1CBE-E955-4B99-82F8-C9E5ECDD64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4d2ded-29cc-4abd-a1df-c646721ce55b"/>
    <ds:schemaRef ds:uri="2847a094-2edf-4950-a853-13ec668231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A76E745-D9E8-4D93-8B7F-BCE1E4A491AA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http://purl.org/dc/dcmitype/"/>
    <ds:schemaRef ds:uri="http://purl.org/dc/elements/1.1/"/>
    <ds:schemaRef ds:uri="414d2ded-29cc-4abd-a1df-c646721ce55b"/>
    <ds:schemaRef ds:uri="http://schemas.openxmlformats.org/package/2006/metadata/core-properties"/>
    <ds:schemaRef ds:uri="http://schemas.microsoft.com/office/infopath/2007/PartnerControls"/>
    <ds:schemaRef ds:uri="2847a094-2edf-4950-a853-13ec668231e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1912</Words>
  <Application>Microsoft Office PowerPoint</Application>
  <PresentationFormat>On-screen Show (16:9)</PresentationFormat>
  <Paragraphs>284</Paragraphs>
  <Slides>40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Graphik Regular</vt:lpstr>
      <vt:lpstr>Symbol</vt:lpstr>
      <vt:lpstr>Symbol,Sans-Serif</vt:lpstr>
      <vt:lpstr>ETF Master</vt:lpstr>
      <vt:lpstr>Core Skill 4: How to assess and manage risks to your own and others’ safety when planning activities (Part 3)</vt:lpstr>
      <vt:lpstr>08</vt:lpstr>
      <vt:lpstr>Lesson objectives</vt:lpstr>
      <vt:lpstr>Starter activity 8.0</vt:lpstr>
      <vt:lpstr>Starter activity 8.0 feedback: How do your ideas compare?</vt:lpstr>
      <vt:lpstr>Starter activity 8.0 feedback: How do your ideas compare?</vt:lpstr>
      <vt:lpstr>Starter activity 8.0 feedback: How do your ideas compare? </vt:lpstr>
      <vt:lpstr>Activity 8.1: Recap the five steps</vt:lpstr>
      <vt:lpstr>Activity 8.2: What is a review? </vt:lpstr>
      <vt:lpstr>Activity 8.2: Discussion, in small groups</vt:lpstr>
      <vt:lpstr>Reasons, according to the HSE</vt:lpstr>
      <vt:lpstr>More reasons to ‘review’ and what to do afterwards</vt:lpstr>
      <vt:lpstr>Activity 8.3: Research – What? So what? Now what?</vt:lpstr>
      <vt:lpstr>Activity 8.3: Research</vt:lpstr>
      <vt:lpstr>Activity 8.3: Feedback</vt:lpstr>
      <vt:lpstr>Activity 8.4: Review own risk assessment</vt:lpstr>
      <vt:lpstr>Activity 8.5: Review a case study</vt:lpstr>
      <vt:lpstr>Plenary: In your notebooks</vt:lpstr>
      <vt:lpstr>Home study 8.0</vt:lpstr>
      <vt:lpstr>09</vt:lpstr>
      <vt:lpstr>Lesson objectives</vt:lpstr>
      <vt:lpstr>Starter activity 9.0: Word tennis </vt:lpstr>
      <vt:lpstr>Core Skill (CS) 4: How to assess and manage risks to your own and others’ safety when planning activities</vt:lpstr>
      <vt:lpstr>CS4: How to assess and manage risks to your own and others’ safety when planning activities</vt:lpstr>
      <vt:lpstr>Activity 9.1: Planning an activity for children</vt:lpstr>
      <vt:lpstr>Activity 9.1: Planning an activity for children</vt:lpstr>
      <vt:lpstr>Activity 9.1: Review</vt:lpstr>
      <vt:lpstr>Activity 9.1: Review</vt:lpstr>
      <vt:lpstr>Plenary: Nine box squares</vt:lpstr>
      <vt:lpstr>Home study 9.0: Implement the activity</vt:lpstr>
      <vt:lpstr>10</vt:lpstr>
      <vt:lpstr>Lesson objectives</vt:lpstr>
      <vt:lpstr>Starter activity 10.0 </vt:lpstr>
      <vt:lpstr>Activity 10.1: Self-assessment using feedback sandwich</vt:lpstr>
      <vt:lpstr>Activity 10.2: Reading</vt:lpstr>
      <vt:lpstr>Activity 10.3: Success criteria</vt:lpstr>
      <vt:lpstr>Activity 10.3: Success criteria</vt:lpstr>
      <vt:lpstr>Activity 10.4: Review</vt:lpstr>
      <vt:lpstr>Plenary 10.0</vt:lpstr>
      <vt:lpstr>ET-FOUNDATION.CO.UK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underpinning excellence</dc:title>
  <dc:creator>Richard Overton</dc:creator>
  <cp:lastModifiedBy>Chris Woods</cp:lastModifiedBy>
  <cp:revision>151</cp:revision>
  <dcterms:created xsi:type="dcterms:W3CDTF">2020-10-20T08:50:32Z</dcterms:created>
  <dcterms:modified xsi:type="dcterms:W3CDTF">2025-11-06T11:21:58Z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0x010100D684A5350B050F46AD6AC251716740DC</vt:lpwstr>
  </property>
  <property fmtid="{D5CDD505-2E9C-101B-9397-08002B2CF9AE}" pid="3" name="MediaServiceImageTags">
    <vt:lpwstr/>
  </property>
</Properties>
</file>