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4"/>
  </p:notesMasterIdLst>
  <p:handoutMasterIdLst>
    <p:handoutMasterId r:id="rId75"/>
  </p:handoutMasterIdLst>
  <p:sldIdLst>
    <p:sldId id="296" r:id="rId5"/>
    <p:sldId id="298" r:id="rId6"/>
    <p:sldId id="299" r:id="rId7"/>
    <p:sldId id="301" r:id="rId8"/>
    <p:sldId id="328" r:id="rId9"/>
    <p:sldId id="329" r:id="rId10"/>
    <p:sldId id="367" r:id="rId11"/>
    <p:sldId id="330" r:id="rId12"/>
    <p:sldId id="331" r:id="rId13"/>
    <p:sldId id="300" r:id="rId14"/>
    <p:sldId id="302" r:id="rId15"/>
    <p:sldId id="374" r:id="rId16"/>
    <p:sldId id="332" r:id="rId17"/>
    <p:sldId id="339" r:id="rId18"/>
    <p:sldId id="365" r:id="rId19"/>
    <p:sldId id="340" r:id="rId20"/>
    <p:sldId id="333" r:id="rId21"/>
    <p:sldId id="304" r:id="rId22"/>
    <p:sldId id="305" r:id="rId23"/>
    <p:sldId id="379" r:id="rId24"/>
    <p:sldId id="335" r:id="rId25"/>
    <p:sldId id="336" r:id="rId26"/>
    <p:sldId id="337" r:id="rId27"/>
    <p:sldId id="307" r:id="rId28"/>
    <p:sldId id="308" r:id="rId29"/>
    <p:sldId id="309" r:id="rId30"/>
    <p:sldId id="342" r:id="rId31"/>
    <p:sldId id="344" r:id="rId32"/>
    <p:sldId id="310" r:id="rId33"/>
    <p:sldId id="311" r:id="rId34"/>
    <p:sldId id="368" r:id="rId35"/>
    <p:sldId id="369" r:id="rId36"/>
    <p:sldId id="350" r:id="rId37"/>
    <p:sldId id="312" r:id="rId38"/>
    <p:sldId id="345" r:id="rId39"/>
    <p:sldId id="375" r:id="rId40"/>
    <p:sldId id="376" r:id="rId41"/>
    <p:sldId id="349" r:id="rId42"/>
    <p:sldId id="348" r:id="rId43"/>
    <p:sldId id="370" r:id="rId44"/>
    <p:sldId id="352" r:id="rId45"/>
    <p:sldId id="353" r:id="rId46"/>
    <p:sldId id="313" r:id="rId47"/>
    <p:sldId id="314" r:id="rId48"/>
    <p:sldId id="315" r:id="rId49"/>
    <p:sldId id="354" r:id="rId50"/>
    <p:sldId id="355" r:id="rId51"/>
    <p:sldId id="356" r:id="rId52"/>
    <p:sldId id="357" r:id="rId53"/>
    <p:sldId id="316" r:id="rId54"/>
    <p:sldId id="317" r:id="rId55"/>
    <p:sldId id="318" r:id="rId56"/>
    <p:sldId id="358" r:id="rId57"/>
    <p:sldId id="359" r:id="rId58"/>
    <p:sldId id="371" r:id="rId59"/>
    <p:sldId id="361" r:id="rId60"/>
    <p:sldId id="372" r:id="rId61"/>
    <p:sldId id="363" r:id="rId62"/>
    <p:sldId id="319" r:id="rId63"/>
    <p:sldId id="320" r:id="rId64"/>
    <p:sldId id="321" r:id="rId65"/>
    <p:sldId id="373" r:id="rId66"/>
    <p:sldId id="322" r:id="rId67"/>
    <p:sldId id="323" r:id="rId68"/>
    <p:sldId id="324" r:id="rId69"/>
    <p:sldId id="325" r:id="rId70"/>
    <p:sldId id="326" r:id="rId71"/>
    <p:sldId id="338" r:id="rId72"/>
    <p:sldId id="262" r:id="rId73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orient="horz" pos="3060">
          <p15:clr>
            <a:srgbClr val="A4A3A4"/>
          </p15:clr>
        </p15:guide>
        <p15:guide id="3" orient="horz" pos="169">
          <p15:clr>
            <a:srgbClr val="A4A3A4"/>
          </p15:clr>
        </p15:guide>
        <p15:guide id="4" orient="horz" pos="2890">
          <p15:clr>
            <a:srgbClr val="A4A3A4"/>
          </p15:clr>
        </p15:guide>
        <p15:guide id="5" orient="horz">
          <p15:clr>
            <a:srgbClr val="A4A3A4"/>
          </p15:clr>
        </p15:guide>
        <p15:guide id="6" orient="horz" pos="622">
          <p15:clr>
            <a:srgbClr val="A4A3A4"/>
          </p15:clr>
        </p15:guide>
        <p15:guide id="7" orient="horz" pos="1575">
          <p15:clr>
            <a:srgbClr val="A4A3A4"/>
          </p15:clr>
        </p15:guide>
        <p15:guide id="8" orient="horz" pos="868">
          <p15:clr>
            <a:srgbClr val="A4A3A4"/>
          </p15:clr>
        </p15:guide>
        <p15:guide id="9" pos="2835">
          <p15:clr>
            <a:srgbClr val="A4A3A4"/>
          </p15:clr>
        </p15:guide>
        <p15:guide id="10" pos="5583">
          <p15:clr>
            <a:srgbClr val="A4A3A4"/>
          </p15:clr>
        </p15:guide>
        <p15:guide id="11" pos="158">
          <p15:clr>
            <a:srgbClr val="A4A3A4"/>
          </p15:clr>
        </p15:guide>
        <p15:guide id="12" pos="5012">
          <p15:clr>
            <a:srgbClr val="A4A3A4"/>
          </p15:clr>
        </p15:guide>
        <p15:guide id="13" pos="1651">
          <p15:clr>
            <a:srgbClr val="A4A3A4"/>
          </p15:clr>
        </p15:guide>
        <p15:guide id="14" pos="2744">
          <p15:clr>
            <a:srgbClr val="A4A3A4"/>
          </p15:clr>
        </p15:guide>
        <p15:guide id="15" pos="5465">
          <p15:clr>
            <a:srgbClr val="A4A3A4"/>
          </p15:clr>
        </p15:guide>
        <p15:guide id="16" pos="956">
          <p15:clr>
            <a:srgbClr val="A4A3A4"/>
          </p15:clr>
        </p15:guide>
        <p15:guide id="17" pos="2562">
          <p15:clr>
            <a:srgbClr val="A4A3A4"/>
          </p15:clr>
        </p15:guide>
        <p15:guide id="18" pos="325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68DBF29-173B-1EE4-E980-EBF86C79181A}" name="Editor" initials="ED" userId="Editor" providerId="None"/>
  <p188:author id="{070E914B-88E1-1F95-5C3D-222ECB5113C6}" name="Gail Lydon" initials="GL" userId="bfbd3a6187324213" providerId="Windows Live"/>
  <p188:author id="{473F2D82-C3C3-DDA7-9377-E23167EA6B6B}" name="Elise James" initials="EJ" userId="42537d0e53cac1b1" providerId="Windows Live"/>
  <p188:author id="{6BEE51D8-7DFA-0C73-07A6-B6FDEC75D2C7}" name="Sharon Moore" initials="SM" userId="11e493e1b6637736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1C41"/>
    <a:srgbClr val="0071F8"/>
    <a:srgbClr val="00A068"/>
    <a:srgbClr val="BE0064"/>
    <a:srgbClr val="FEB91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FA3B6C1-7274-49FA-9EE9-16F4A01F1A89}" v="1" dt="2025-06-24T09:17:02.52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870"/>
    <p:restoredTop sz="94650"/>
  </p:normalViewPr>
  <p:slideViewPr>
    <p:cSldViewPr snapToGrid="0">
      <p:cViewPr varScale="1">
        <p:scale>
          <a:sx n="91" d="100"/>
          <a:sy n="91" d="100"/>
        </p:scale>
        <p:origin x="581" y="293"/>
      </p:cViewPr>
      <p:guideLst>
        <p:guide orient="horz" pos="1620"/>
        <p:guide orient="horz" pos="3060"/>
        <p:guide orient="horz" pos="169"/>
        <p:guide orient="horz" pos="2890"/>
        <p:guide orient="horz"/>
        <p:guide orient="horz" pos="622"/>
        <p:guide orient="horz" pos="1575"/>
        <p:guide orient="horz" pos="868"/>
        <p:guide pos="2835"/>
        <p:guide pos="5583"/>
        <p:guide pos="158"/>
        <p:guide pos="5012"/>
        <p:guide pos="1651"/>
        <p:guide pos="2744"/>
        <p:guide pos="5465"/>
        <p:guide pos="956"/>
        <p:guide pos="2562"/>
        <p:guide pos="3257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63" Type="http://schemas.openxmlformats.org/officeDocument/2006/relationships/slide" Target="slides/slide59.xml"/><Relationship Id="rId68" Type="http://schemas.openxmlformats.org/officeDocument/2006/relationships/slide" Target="slides/slide64.xml"/><Relationship Id="rId16" Type="http://schemas.openxmlformats.org/officeDocument/2006/relationships/slide" Target="slides/slide12.xml"/><Relationship Id="rId11" Type="http://schemas.openxmlformats.org/officeDocument/2006/relationships/slide" Target="slides/slide7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53" Type="http://schemas.openxmlformats.org/officeDocument/2006/relationships/slide" Target="slides/slide49.xml"/><Relationship Id="rId58" Type="http://schemas.openxmlformats.org/officeDocument/2006/relationships/slide" Target="slides/slide54.xml"/><Relationship Id="rId74" Type="http://schemas.openxmlformats.org/officeDocument/2006/relationships/notesMaster" Target="notesMasters/notesMaster1.xml"/><Relationship Id="rId79" Type="http://schemas.openxmlformats.org/officeDocument/2006/relationships/tableStyles" Target="tableStyles.xml"/><Relationship Id="rId5" Type="http://schemas.openxmlformats.org/officeDocument/2006/relationships/slide" Target="slides/slide1.xml"/><Relationship Id="rId61" Type="http://schemas.openxmlformats.org/officeDocument/2006/relationships/slide" Target="slides/slide57.xml"/><Relationship Id="rId82" Type="http://schemas.microsoft.com/office/2018/10/relationships/authors" Target="authors.xml"/><Relationship Id="rId19" Type="http://schemas.openxmlformats.org/officeDocument/2006/relationships/slide" Target="slides/slide1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slide" Target="slides/slide52.xml"/><Relationship Id="rId64" Type="http://schemas.openxmlformats.org/officeDocument/2006/relationships/slide" Target="slides/slide60.xml"/><Relationship Id="rId69" Type="http://schemas.openxmlformats.org/officeDocument/2006/relationships/slide" Target="slides/slide65.xml"/><Relationship Id="rId77" Type="http://schemas.openxmlformats.org/officeDocument/2006/relationships/viewProps" Target="viewProps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72" Type="http://schemas.openxmlformats.org/officeDocument/2006/relationships/slide" Target="slides/slide68.xml"/><Relationship Id="rId80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slide" Target="slides/slide55.xml"/><Relationship Id="rId67" Type="http://schemas.openxmlformats.org/officeDocument/2006/relationships/slide" Target="slides/slide63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62" Type="http://schemas.openxmlformats.org/officeDocument/2006/relationships/slide" Target="slides/slide58.xml"/><Relationship Id="rId70" Type="http://schemas.openxmlformats.org/officeDocument/2006/relationships/slide" Target="slides/slide66.xml"/><Relationship Id="rId75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slide" Target="slides/slide53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slide" Target="slides/slide56.xml"/><Relationship Id="rId65" Type="http://schemas.openxmlformats.org/officeDocument/2006/relationships/slide" Target="slides/slide61.xml"/><Relationship Id="rId73" Type="http://schemas.openxmlformats.org/officeDocument/2006/relationships/slide" Target="slides/slide69.xml"/><Relationship Id="rId78" Type="http://schemas.openxmlformats.org/officeDocument/2006/relationships/theme" Target="theme/theme1.xml"/><Relationship Id="rId81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9" Type="http://schemas.openxmlformats.org/officeDocument/2006/relationships/slide" Target="slides/slide35.xml"/><Relationship Id="rId34" Type="http://schemas.openxmlformats.org/officeDocument/2006/relationships/slide" Target="slides/slide30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76" Type="http://schemas.openxmlformats.org/officeDocument/2006/relationships/presProps" Target="presProps.xml"/><Relationship Id="rId7" Type="http://schemas.openxmlformats.org/officeDocument/2006/relationships/slide" Target="slides/slide3.xml"/><Relationship Id="rId71" Type="http://schemas.openxmlformats.org/officeDocument/2006/relationships/slide" Target="slides/slide67.xml"/><Relationship Id="rId2" Type="http://schemas.openxmlformats.org/officeDocument/2006/relationships/customXml" Target="../customXml/item2.xml"/><Relationship Id="rId29" Type="http://schemas.openxmlformats.org/officeDocument/2006/relationships/slide" Target="slides/slide25.xml"/><Relationship Id="rId24" Type="http://schemas.openxmlformats.org/officeDocument/2006/relationships/slide" Target="slides/slide20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66" Type="http://schemas.openxmlformats.org/officeDocument/2006/relationships/slide" Target="slides/slide6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haron Moore" userId="11e493e1b6637736" providerId="LiveId" clId="{4FA3B6C1-7274-49FA-9EE9-16F4A01F1A89}"/>
    <pc:docChg chg="custSel delSld modSld">
      <pc:chgData name="Sharon Moore" userId="11e493e1b6637736" providerId="LiveId" clId="{4FA3B6C1-7274-49FA-9EE9-16F4A01F1A89}" dt="2025-06-24T09:18:00.657" v="647" actId="20577"/>
      <pc:docMkLst>
        <pc:docMk/>
      </pc:docMkLst>
      <pc:sldChg chg="modSp mod modCm">
        <pc:chgData name="Sharon Moore" userId="11e493e1b6637736" providerId="LiveId" clId="{4FA3B6C1-7274-49FA-9EE9-16F4A01F1A89}" dt="2025-06-24T09:13:31.938" v="455" actId="20577"/>
        <pc:sldMkLst>
          <pc:docMk/>
          <pc:sldMk cId="2789639152" sldId="312"/>
        </pc:sldMkLst>
        <pc:spChg chg="mod">
          <ac:chgData name="Sharon Moore" userId="11e493e1b6637736" providerId="LiveId" clId="{4FA3B6C1-7274-49FA-9EE9-16F4A01F1A89}" dt="2025-06-24T09:13:31.938" v="455" actId="20577"/>
          <ac:spMkLst>
            <pc:docMk/>
            <pc:sldMk cId="2789639152" sldId="312"/>
            <ac:spMk id="5" creationId="{00000000-0000-0000-0000-000000000000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Sharon Moore" userId="11e493e1b6637736" providerId="LiveId" clId="{4FA3B6C1-7274-49FA-9EE9-16F4A01F1A89}" dt="2025-06-24T09:13:31.938" v="455" actId="20577"/>
              <pc2:cmMkLst xmlns:pc2="http://schemas.microsoft.com/office/powerpoint/2019/9/main/command">
                <pc:docMk/>
                <pc:sldMk cId="2789639152" sldId="312"/>
                <pc2:cmMk id="{C2D99B78-DD65-2F40-AE0D-355CA8AEB6F5}"/>
              </pc2:cmMkLst>
            </pc226:cmChg>
          </p:ext>
        </pc:extLst>
      </pc:sldChg>
      <pc:sldChg chg="modSp mod modCm">
        <pc:chgData name="Sharon Moore" userId="11e493e1b6637736" providerId="LiveId" clId="{4FA3B6C1-7274-49FA-9EE9-16F4A01F1A89}" dt="2025-06-24T09:15:00.238" v="535" actId="20577"/>
        <pc:sldMkLst>
          <pc:docMk/>
          <pc:sldMk cId="3402824919" sldId="315"/>
        </pc:sldMkLst>
        <pc:spChg chg="mod">
          <ac:chgData name="Sharon Moore" userId="11e493e1b6637736" providerId="LiveId" clId="{4FA3B6C1-7274-49FA-9EE9-16F4A01F1A89}" dt="2025-06-24T09:15:00.238" v="535" actId="20577"/>
          <ac:spMkLst>
            <pc:docMk/>
            <pc:sldMk cId="3402824919" sldId="315"/>
            <ac:spMk id="5" creationId="{00000000-0000-0000-0000-000000000000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Sharon Moore" userId="11e493e1b6637736" providerId="LiveId" clId="{4FA3B6C1-7274-49FA-9EE9-16F4A01F1A89}" dt="2025-06-24T09:15:00.238" v="535" actId="20577"/>
              <pc2:cmMkLst xmlns:pc2="http://schemas.microsoft.com/office/powerpoint/2019/9/main/command">
                <pc:docMk/>
                <pc:sldMk cId="3402824919" sldId="315"/>
                <pc2:cmMk id="{4F99ACFC-3DD9-334B-876C-957FE6D5BB90}"/>
              </pc2:cmMkLst>
            </pc226:cmChg>
          </p:ext>
        </pc:extLst>
      </pc:sldChg>
      <pc:sldChg chg="modSp mod modCm">
        <pc:chgData name="Sharon Moore" userId="11e493e1b6637736" providerId="LiveId" clId="{4FA3B6C1-7274-49FA-9EE9-16F4A01F1A89}" dt="2025-06-24T09:15:53.095" v="579" actId="20577"/>
        <pc:sldMkLst>
          <pc:docMk/>
          <pc:sldMk cId="534026981" sldId="318"/>
        </pc:sldMkLst>
        <pc:spChg chg="mod">
          <ac:chgData name="Sharon Moore" userId="11e493e1b6637736" providerId="LiveId" clId="{4FA3B6C1-7274-49FA-9EE9-16F4A01F1A89}" dt="2025-06-24T09:15:53.095" v="579" actId="20577"/>
          <ac:spMkLst>
            <pc:docMk/>
            <pc:sldMk cId="534026981" sldId="318"/>
            <ac:spMk id="5" creationId="{00000000-0000-0000-0000-000000000000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Sharon Moore" userId="11e493e1b6637736" providerId="LiveId" clId="{4FA3B6C1-7274-49FA-9EE9-16F4A01F1A89}" dt="2025-06-24T09:15:53.095" v="579" actId="20577"/>
              <pc2:cmMkLst xmlns:pc2="http://schemas.microsoft.com/office/powerpoint/2019/9/main/command">
                <pc:docMk/>
                <pc:sldMk cId="534026981" sldId="318"/>
                <pc2:cmMk id="{E4D516E3-7976-984B-B95A-14E40C327284}"/>
              </pc2:cmMkLst>
            </pc226:cmChg>
          </p:ext>
        </pc:extLst>
      </pc:sldChg>
      <pc:sldChg chg="modSp mod modCm">
        <pc:chgData name="Sharon Moore" userId="11e493e1b6637736" providerId="LiveId" clId="{4FA3B6C1-7274-49FA-9EE9-16F4A01F1A89}" dt="2025-06-24T09:04:41.845" v="37" actId="20577"/>
        <pc:sldMkLst>
          <pc:docMk/>
          <pc:sldMk cId="559281492" sldId="330"/>
        </pc:sldMkLst>
        <pc:spChg chg="mod">
          <ac:chgData name="Sharon Moore" userId="11e493e1b6637736" providerId="LiveId" clId="{4FA3B6C1-7274-49FA-9EE9-16F4A01F1A89}" dt="2025-06-24T09:04:41.845" v="37" actId="20577"/>
          <ac:spMkLst>
            <pc:docMk/>
            <pc:sldMk cId="559281492" sldId="330"/>
            <ac:spMk id="12" creationId="{CBCB3EE9-0F13-35C0-D222-282150644FFD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Sharon Moore" userId="11e493e1b6637736" providerId="LiveId" clId="{4FA3B6C1-7274-49FA-9EE9-16F4A01F1A89}" dt="2025-06-24T09:04:41.845" v="37" actId="20577"/>
              <pc2:cmMkLst xmlns:pc2="http://schemas.microsoft.com/office/powerpoint/2019/9/main/command">
                <pc:docMk/>
                <pc:sldMk cId="559281492" sldId="330"/>
                <pc2:cmMk id="{12794269-C864-3349-B551-F7A8626AB7B2}"/>
              </pc2:cmMkLst>
            </pc226:cmChg>
          </p:ext>
        </pc:extLst>
      </pc:sldChg>
      <pc:sldChg chg="modSp mod">
        <pc:chgData name="Sharon Moore" userId="11e493e1b6637736" providerId="LiveId" clId="{4FA3B6C1-7274-49FA-9EE9-16F4A01F1A89}" dt="2025-06-24T09:05:00.365" v="39" actId="1036"/>
        <pc:sldMkLst>
          <pc:docMk/>
          <pc:sldMk cId="3472553452" sldId="331"/>
        </pc:sldMkLst>
        <pc:spChg chg="mod">
          <ac:chgData name="Sharon Moore" userId="11e493e1b6637736" providerId="LiveId" clId="{4FA3B6C1-7274-49FA-9EE9-16F4A01F1A89}" dt="2025-06-24T09:05:00.365" v="39" actId="1036"/>
          <ac:spMkLst>
            <pc:docMk/>
            <pc:sldMk cId="3472553452" sldId="331"/>
            <ac:spMk id="2" creationId="{CAC161F7-6B9F-89E8-8918-9C69D0F5A873}"/>
          </ac:spMkLst>
        </pc:spChg>
      </pc:sldChg>
      <pc:sldChg chg="modSp mod modCm">
        <pc:chgData name="Sharon Moore" userId="11e493e1b6637736" providerId="LiveId" clId="{4FA3B6C1-7274-49FA-9EE9-16F4A01F1A89}" dt="2025-06-24T09:06:08.512" v="71" actId="20577"/>
        <pc:sldMkLst>
          <pc:docMk/>
          <pc:sldMk cId="2461496140" sldId="332"/>
        </pc:sldMkLst>
        <pc:spChg chg="mod">
          <ac:chgData name="Sharon Moore" userId="11e493e1b6637736" providerId="LiveId" clId="{4FA3B6C1-7274-49FA-9EE9-16F4A01F1A89}" dt="2025-06-24T09:06:08.512" v="71" actId="20577"/>
          <ac:spMkLst>
            <pc:docMk/>
            <pc:sldMk cId="2461496140" sldId="332"/>
            <ac:spMk id="7" creationId="{B545EF85-0EF2-846C-4E1F-928DB346A097}"/>
          </ac:spMkLst>
        </pc:spChg>
        <pc:spChg chg="mod">
          <ac:chgData name="Sharon Moore" userId="11e493e1b6637736" providerId="LiveId" clId="{4FA3B6C1-7274-49FA-9EE9-16F4A01F1A89}" dt="2025-06-24T09:05:35.614" v="58" actId="20577"/>
          <ac:spMkLst>
            <pc:docMk/>
            <pc:sldMk cId="2461496140" sldId="332"/>
            <ac:spMk id="12" creationId="{E9CBAD6A-E8A5-8909-841B-874ABDEF013C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Sharon Moore" userId="11e493e1b6637736" providerId="LiveId" clId="{4FA3B6C1-7274-49FA-9EE9-16F4A01F1A89}" dt="2025-06-24T09:05:35.614" v="58" actId="20577"/>
              <pc2:cmMkLst xmlns:pc2="http://schemas.microsoft.com/office/powerpoint/2019/9/main/command">
                <pc:docMk/>
                <pc:sldMk cId="2461496140" sldId="332"/>
                <pc2:cmMk id="{4370F805-65E4-1B4B-AE58-95FBDD326440}"/>
              </pc2:cmMkLst>
            </pc226:cmChg>
            <pc226:cmChg xmlns:pc226="http://schemas.microsoft.com/office/powerpoint/2022/06/main/command" chg="mod">
              <pc226:chgData name="Sharon Moore" userId="11e493e1b6637736" providerId="LiveId" clId="{4FA3B6C1-7274-49FA-9EE9-16F4A01F1A89}" dt="2025-06-24T09:06:08.512" v="71" actId="20577"/>
              <pc2:cmMkLst xmlns:pc2="http://schemas.microsoft.com/office/powerpoint/2019/9/main/command">
                <pc:docMk/>
                <pc:sldMk cId="2461496140" sldId="332"/>
                <pc2:cmMk id="{ABF61F79-6740-774B-ADF7-6410DE8A75CB}"/>
              </pc2:cmMkLst>
            </pc226:cmChg>
          </p:ext>
        </pc:extLst>
      </pc:sldChg>
      <pc:sldChg chg="modSp mod modCm">
        <pc:chgData name="Sharon Moore" userId="11e493e1b6637736" providerId="LiveId" clId="{4FA3B6C1-7274-49FA-9EE9-16F4A01F1A89}" dt="2025-06-24T09:09:22.627" v="144" actId="20577"/>
        <pc:sldMkLst>
          <pc:docMk/>
          <pc:sldMk cId="3827930506" sldId="333"/>
        </pc:sldMkLst>
        <pc:spChg chg="mod">
          <ac:chgData name="Sharon Moore" userId="11e493e1b6637736" providerId="LiveId" clId="{4FA3B6C1-7274-49FA-9EE9-16F4A01F1A89}" dt="2025-06-24T09:09:22.627" v="144" actId="20577"/>
          <ac:spMkLst>
            <pc:docMk/>
            <pc:sldMk cId="3827930506" sldId="333"/>
            <ac:spMk id="2" creationId="{4AFBD939-3A7C-7CD9-1226-787BEA268F08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Sharon Moore" userId="11e493e1b6637736" providerId="LiveId" clId="{4FA3B6C1-7274-49FA-9EE9-16F4A01F1A89}" dt="2025-06-24T09:09:22.627" v="144" actId="20577"/>
              <pc2:cmMkLst xmlns:pc2="http://schemas.microsoft.com/office/powerpoint/2019/9/main/command">
                <pc:docMk/>
                <pc:sldMk cId="3827930506" sldId="333"/>
                <pc2:cmMk id="{E7BFE884-4EA6-5344-A475-FD4F4454B57B}"/>
              </pc2:cmMkLst>
            </pc226:cmChg>
          </p:ext>
        </pc:extLst>
      </pc:sldChg>
      <pc:sldChg chg="modSp mod modCm">
        <pc:chgData name="Sharon Moore" userId="11e493e1b6637736" providerId="LiveId" clId="{4FA3B6C1-7274-49FA-9EE9-16F4A01F1A89}" dt="2025-06-24T09:09:40.380" v="148" actId="20577"/>
        <pc:sldMkLst>
          <pc:docMk/>
          <pc:sldMk cId="4126627094" sldId="335"/>
        </pc:sldMkLst>
        <pc:spChg chg="mod">
          <ac:chgData name="Sharon Moore" userId="11e493e1b6637736" providerId="LiveId" clId="{4FA3B6C1-7274-49FA-9EE9-16F4A01F1A89}" dt="2025-06-24T09:09:40.380" v="148" actId="20577"/>
          <ac:spMkLst>
            <pc:docMk/>
            <pc:sldMk cId="4126627094" sldId="335"/>
            <ac:spMk id="12" creationId="{1658DE17-FA72-83F1-CE23-D9602C43777A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Sharon Moore" userId="11e493e1b6637736" providerId="LiveId" clId="{4FA3B6C1-7274-49FA-9EE9-16F4A01F1A89}" dt="2025-06-24T09:09:40.380" v="148" actId="20577"/>
              <pc2:cmMkLst xmlns:pc2="http://schemas.microsoft.com/office/powerpoint/2019/9/main/command">
                <pc:docMk/>
                <pc:sldMk cId="4126627094" sldId="335"/>
                <pc2:cmMk id="{269C3132-444E-1745-BB03-95BDC1D1301F}"/>
              </pc2:cmMkLst>
            </pc226:cmChg>
          </p:ext>
        </pc:extLst>
      </pc:sldChg>
      <pc:sldChg chg="modSp mod modCm">
        <pc:chgData name="Sharon Moore" userId="11e493e1b6637736" providerId="LiveId" clId="{4FA3B6C1-7274-49FA-9EE9-16F4A01F1A89}" dt="2025-06-24T09:10:12.663" v="174" actId="20577"/>
        <pc:sldMkLst>
          <pc:docMk/>
          <pc:sldMk cId="4270939103" sldId="336"/>
        </pc:sldMkLst>
        <pc:spChg chg="mod">
          <ac:chgData name="Sharon Moore" userId="11e493e1b6637736" providerId="LiveId" clId="{4FA3B6C1-7274-49FA-9EE9-16F4A01F1A89}" dt="2025-06-24T09:10:12.663" v="174" actId="20577"/>
          <ac:spMkLst>
            <pc:docMk/>
            <pc:sldMk cId="4270939103" sldId="336"/>
            <ac:spMk id="5" creationId="{E2338E18-0D1F-B25C-23F6-0F82B92800BC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Sharon Moore" userId="11e493e1b6637736" providerId="LiveId" clId="{4FA3B6C1-7274-49FA-9EE9-16F4A01F1A89}" dt="2025-06-24T09:10:12.663" v="174" actId="20577"/>
              <pc2:cmMkLst xmlns:pc2="http://schemas.microsoft.com/office/powerpoint/2019/9/main/command">
                <pc:docMk/>
                <pc:sldMk cId="4270939103" sldId="336"/>
                <pc2:cmMk id="{9E0F5B5E-70EF-E341-986C-AFBE9F8FEB79}"/>
              </pc2:cmMkLst>
            </pc226:cmChg>
          </p:ext>
        </pc:extLst>
      </pc:sldChg>
      <pc:sldChg chg="modSp mod modCm">
        <pc:chgData name="Sharon Moore" userId="11e493e1b6637736" providerId="LiveId" clId="{4FA3B6C1-7274-49FA-9EE9-16F4A01F1A89}" dt="2025-06-24T09:08:31.005" v="105" actId="20577"/>
        <pc:sldMkLst>
          <pc:docMk/>
          <pc:sldMk cId="3437064757" sldId="339"/>
        </pc:sldMkLst>
        <pc:spChg chg="mod">
          <ac:chgData name="Sharon Moore" userId="11e493e1b6637736" providerId="LiveId" clId="{4FA3B6C1-7274-49FA-9EE9-16F4A01F1A89}" dt="2025-06-24T09:08:04.265" v="84" actId="20577"/>
          <ac:spMkLst>
            <pc:docMk/>
            <pc:sldMk cId="3437064757" sldId="339"/>
            <ac:spMk id="3" creationId="{0CF40822-44BA-9837-5DD9-AE168ABCA00B}"/>
          </ac:spMkLst>
        </pc:spChg>
        <pc:spChg chg="mod">
          <ac:chgData name="Sharon Moore" userId="11e493e1b6637736" providerId="LiveId" clId="{4FA3B6C1-7274-49FA-9EE9-16F4A01F1A89}" dt="2025-06-24T09:08:31.005" v="105" actId="20577"/>
          <ac:spMkLst>
            <pc:docMk/>
            <pc:sldMk cId="3437064757" sldId="339"/>
            <ac:spMk id="4" creationId="{1C2A2924-B4E0-6541-6CEB-A8BCE3E9EA1F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Sharon Moore" userId="11e493e1b6637736" providerId="LiveId" clId="{4FA3B6C1-7274-49FA-9EE9-16F4A01F1A89}" dt="2025-06-24T09:08:04.265" v="84" actId="20577"/>
              <pc2:cmMkLst xmlns:pc2="http://schemas.microsoft.com/office/powerpoint/2019/9/main/command">
                <pc:docMk/>
                <pc:sldMk cId="3437064757" sldId="339"/>
                <pc2:cmMk id="{5B7A34C1-D98E-AC45-858C-EF412E4B3B4D}"/>
              </pc2:cmMkLst>
            </pc226:cmChg>
          </p:ext>
        </pc:extLst>
      </pc:sldChg>
      <pc:sldChg chg="modSp mod modCm">
        <pc:chgData name="Sharon Moore" userId="11e493e1b6637736" providerId="LiveId" clId="{4FA3B6C1-7274-49FA-9EE9-16F4A01F1A89}" dt="2025-06-24T09:11:35.689" v="285" actId="20577"/>
        <pc:sldMkLst>
          <pc:docMk/>
          <pc:sldMk cId="3660412550" sldId="342"/>
        </pc:sldMkLst>
        <pc:spChg chg="mod">
          <ac:chgData name="Sharon Moore" userId="11e493e1b6637736" providerId="LiveId" clId="{4FA3B6C1-7274-49FA-9EE9-16F4A01F1A89}" dt="2025-06-24T09:11:35.689" v="285" actId="20577"/>
          <ac:spMkLst>
            <pc:docMk/>
            <pc:sldMk cId="3660412550" sldId="342"/>
            <ac:spMk id="3" creationId="{07BBCAA0-560B-653C-DAF7-3B6DD1688E95}"/>
          </ac:spMkLst>
        </pc:spChg>
        <pc:spChg chg="mod">
          <ac:chgData name="Sharon Moore" userId="11e493e1b6637736" providerId="LiveId" clId="{4FA3B6C1-7274-49FA-9EE9-16F4A01F1A89}" dt="2025-06-24T09:11:29.356" v="271" actId="20577"/>
          <ac:spMkLst>
            <pc:docMk/>
            <pc:sldMk cId="3660412550" sldId="342"/>
            <ac:spMk id="4" creationId="{031C7017-A5C6-D7A1-5006-3753632EF918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Sharon Moore" userId="11e493e1b6637736" providerId="LiveId" clId="{4FA3B6C1-7274-49FA-9EE9-16F4A01F1A89}" dt="2025-06-24T09:11:29.356" v="271" actId="20577"/>
              <pc2:cmMkLst xmlns:pc2="http://schemas.microsoft.com/office/powerpoint/2019/9/main/command">
                <pc:docMk/>
                <pc:sldMk cId="3660412550" sldId="342"/>
                <pc2:cmMk id="{5E654D2D-085E-C941-80CF-9B7FFEC936DD}"/>
              </pc2:cmMkLst>
            </pc226:cmChg>
            <pc226:cmChg xmlns:pc226="http://schemas.microsoft.com/office/powerpoint/2022/06/main/command" chg="mod">
              <pc226:chgData name="Sharon Moore" userId="11e493e1b6637736" providerId="LiveId" clId="{4FA3B6C1-7274-49FA-9EE9-16F4A01F1A89}" dt="2025-06-24T09:11:35.689" v="285" actId="20577"/>
              <pc2:cmMkLst xmlns:pc2="http://schemas.microsoft.com/office/powerpoint/2019/9/main/command">
                <pc:docMk/>
                <pc:sldMk cId="3660412550" sldId="342"/>
                <pc2:cmMk id="{4F6C653E-507D-9349-B690-E117DE1894F9}"/>
              </pc2:cmMkLst>
            </pc226:cmChg>
            <pc226:cmChg xmlns:pc226="http://schemas.microsoft.com/office/powerpoint/2022/06/main/command" chg="mod">
              <pc226:chgData name="Sharon Moore" userId="11e493e1b6637736" providerId="LiveId" clId="{4FA3B6C1-7274-49FA-9EE9-16F4A01F1A89}" dt="2025-06-24T09:11:29.356" v="271" actId="20577"/>
              <pc2:cmMkLst xmlns:pc2="http://schemas.microsoft.com/office/powerpoint/2019/9/main/command">
                <pc:docMk/>
                <pc:sldMk cId="3660412550" sldId="342"/>
                <pc2:cmMk id="{C47E73D4-C39D-1149-A184-85FE7063B695}"/>
              </pc2:cmMkLst>
            </pc226:cmChg>
          </p:ext>
        </pc:extLst>
      </pc:sldChg>
      <pc:sldChg chg="del">
        <pc:chgData name="Sharon Moore" userId="11e493e1b6637736" providerId="LiveId" clId="{4FA3B6C1-7274-49FA-9EE9-16F4A01F1A89}" dt="2025-06-24T09:12:02.130" v="286" actId="2696"/>
        <pc:sldMkLst>
          <pc:docMk/>
          <pc:sldMk cId="3219818879" sldId="343"/>
        </pc:sldMkLst>
      </pc:sldChg>
      <pc:sldChg chg="modSp mod modCm">
        <pc:chgData name="Sharon Moore" userId="11e493e1b6637736" providerId="LiveId" clId="{4FA3B6C1-7274-49FA-9EE9-16F4A01F1A89}" dt="2025-06-24T09:12:42.469" v="368" actId="20577"/>
        <pc:sldMkLst>
          <pc:docMk/>
          <pc:sldMk cId="3922305830" sldId="344"/>
        </pc:sldMkLst>
        <pc:spChg chg="mod">
          <ac:chgData name="Sharon Moore" userId="11e493e1b6637736" providerId="LiveId" clId="{4FA3B6C1-7274-49FA-9EE9-16F4A01F1A89}" dt="2025-06-24T09:12:42.469" v="368" actId="20577"/>
          <ac:spMkLst>
            <pc:docMk/>
            <pc:sldMk cId="3922305830" sldId="344"/>
            <ac:spMk id="4" creationId="{91C9CBC2-06C4-75CD-84CC-861BC70A2F65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Sharon Moore" userId="11e493e1b6637736" providerId="LiveId" clId="{4FA3B6C1-7274-49FA-9EE9-16F4A01F1A89}" dt="2025-06-24T09:12:35.864" v="367" actId="20577"/>
              <pc2:cmMkLst xmlns:pc2="http://schemas.microsoft.com/office/powerpoint/2019/9/main/command">
                <pc:docMk/>
                <pc:sldMk cId="3922305830" sldId="344"/>
                <pc2:cmMk id="{66B36C4A-1F37-2540-9171-CD659EAD5B59}"/>
              </pc2:cmMkLst>
            </pc226:cmChg>
          </p:ext>
        </pc:extLst>
      </pc:sldChg>
      <pc:sldChg chg="modSp mod modCm">
        <pc:chgData name="Sharon Moore" userId="11e493e1b6637736" providerId="LiveId" clId="{4FA3B6C1-7274-49FA-9EE9-16F4A01F1A89}" dt="2025-06-24T09:13:19.482" v="442" actId="20577"/>
        <pc:sldMkLst>
          <pc:docMk/>
          <pc:sldMk cId="195004560" sldId="350"/>
        </pc:sldMkLst>
        <pc:spChg chg="mod">
          <ac:chgData name="Sharon Moore" userId="11e493e1b6637736" providerId="LiveId" clId="{4FA3B6C1-7274-49FA-9EE9-16F4A01F1A89}" dt="2025-06-24T09:13:19.482" v="442" actId="20577"/>
          <ac:spMkLst>
            <pc:docMk/>
            <pc:sldMk cId="195004560" sldId="350"/>
            <ac:spMk id="4" creationId="{15AE899C-59A8-83D5-CCC4-3252DF7D39B6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Sharon Moore" userId="11e493e1b6637736" providerId="LiveId" clId="{4FA3B6C1-7274-49FA-9EE9-16F4A01F1A89}" dt="2025-06-24T09:13:19.482" v="442" actId="20577"/>
              <pc2:cmMkLst xmlns:pc2="http://schemas.microsoft.com/office/powerpoint/2019/9/main/command">
                <pc:docMk/>
                <pc:sldMk cId="195004560" sldId="350"/>
                <pc2:cmMk id="{1F997ED1-AC06-4B40-ACB7-E9FDDD57FF5A}"/>
              </pc2:cmMkLst>
            </pc226:cmChg>
          </p:ext>
        </pc:extLst>
      </pc:sldChg>
      <pc:sldChg chg="modSp mod modCm">
        <pc:chgData name="Sharon Moore" userId="11e493e1b6637736" providerId="LiveId" clId="{4FA3B6C1-7274-49FA-9EE9-16F4A01F1A89}" dt="2025-06-24T09:14:32.004" v="514" actId="20577"/>
        <pc:sldMkLst>
          <pc:docMk/>
          <pc:sldMk cId="235876650" sldId="352"/>
        </pc:sldMkLst>
        <pc:spChg chg="mod">
          <ac:chgData name="Sharon Moore" userId="11e493e1b6637736" providerId="LiveId" clId="{4FA3B6C1-7274-49FA-9EE9-16F4A01F1A89}" dt="2025-06-24T09:14:32.004" v="514" actId="20577"/>
          <ac:spMkLst>
            <pc:docMk/>
            <pc:sldMk cId="235876650" sldId="352"/>
            <ac:spMk id="4" creationId="{529FC004-6E66-D3AE-BB90-DAE844D58ED3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Sharon Moore" userId="11e493e1b6637736" providerId="LiveId" clId="{4FA3B6C1-7274-49FA-9EE9-16F4A01F1A89}" dt="2025-06-24T09:14:32.004" v="514" actId="20577"/>
              <pc2:cmMkLst xmlns:pc2="http://schemas.microsoft.com/office/powerpoint/2019/9/main/command">
                <pc:docMk/>
                <pc:sldMk cId="235876650" sldId="352"/>
                <pc2:cmMk id="{1EE5624D-6C3B-2543-9040-E2BBEAA4EEE1}"/>
              </pc2:cmMkLst>
            </pc226:cmChg>
          </p:ext>
        </pc:extLst>
      </pc:sldChg>
      <pc:sldChg chg="modSp mod modCm">
        <pc:chgData name="Sharon Moore" userId="11e493e1b6637736" providerId="LiveId" clId="{4FA3B6C1-7274-49FA-9EE9-16F4A01F1A89}" dt="2025-06-24T09:15:35.425" v="571" actId="20577"/>
        <pc:sldMkLst>
          <pc:docMk/>
          <pc:sldMk cId="1677269812" sldId="356"/>
        </pc:sldMkLst>
        <pc:spChg chg="mod">
          <ac:chgData name="Sharon Moore" userId="11e493e1b6637736" providerId="LiveId" clId="{4FA3B6C1-7274-49FA-9EE9-16F4A01F1A89}" dt="2025-06-24T09:15:35.425" v="571" actId="20577"/>
          <ac:spMkLst>
            <pc:docMk/>
            <pc:sldMk cId="1677269812" sldId="356"/>
            <ac:spMk id="4" creationId="{F0B58366-FBA8-7C97-C6AD-36EDBC2539ED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Sharon Moore" userId="11e493e1b6637736" providerId="LiveId" clId="{4FA3B6C1-7274-49FA-9EE9-16F4A01F1A89}" dt="2025-06-24T09:15:35.425" v="571" actId="20577"/>
              <pc2:cmMkLst xmlns:pc2="http://schemas.microsoft.com/office/powerpoint/2019/9/main/command">
                <pc:docMk/>
                <pc:sldMk cId="1677269812" sldId="356"/>
                <pc2:cmMk id="{68B99B07-E17E-934A-B773-E8EB6BDB93CD}"/>
              </pc2:cmMkLst>
            </pc226:cmChg>
          </p:ext>
        </pc:extLst>
      </pc:sldChg>
      <pc:sldChg chg="modSp mod modCm">
        <pc:chgData name="Sharon Moore" userId="11e493e1b6637736" providerId="LiveId" clId="{4FA3B6C1-7274-49FA-9EE9-16F4A01F1A89}" dt="2025-06-24T09:17:18.144" v="615" actId="20577"/>
        <pc:sldMkLst>
          <pc:docMk/>
          <pc:sldMk cId="3215564607" sldId="358"/>
        </pc:sldMkLst>
        <pc:spChg chg="mod">
          <ac:chgData name="Sharon Moore" userId="11e493e1b6637736" providerId="LiveId" clId="{4FA3B6C1-7274-49FA-9EE9-16F4A01F1A89}" dt="2025-06-24T09:17:18.144" v="615" actId="20577"/>
          <ac:spMkLst>
            <pc:docMk/>
            <pc:sldMk cId="3215564607" sldId="358"/>
            <ac:spMk id="4" creationId="{E03D8A37-2E15-9835-DEF1-F7D0D9FD8102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Sharon Moore" userId="11e493e1b6637736" providerId="LiveId" clId="{4FA3B6C1-7274-49FA-9EE9-16F4A01F1A89}" dt="2025-06-24T09:16:58.438" v="612" actId="20577"/>
              <pc2:cmMkLst xmlns:pc2="http://schemas.microsoft.com/office/powerpoint/2019/9/main/command">
                <pc:docMk/>
                <pc:sldMk cId="3215564607" sldId="358"/>
                <pc2:cmMk id="{758DF234-BABE-B143-B85E-B9F3472A579D}"/>
              </pc2:cmMkLst>
            </pc226:cmChg>
            <pc226:cmChg xmlns:pc226="http://schemas.microsoft.com/office/powerpoint/2022/06/main/command" chg="mod">
              <pc226:chgData name="Sharon Moore" userId="11e493e1b6637736" providerId="LiveId" clId="{4FA3B6C1-7274-49FA-9EE9-16F4A01F1A89}" dt="2025-06-24T09:16:58.438" v="612" actId="20577"/>
              <pc2:cmMkLst xmlns:pc2="http://schemas.microsoft.com/office/powerpoint/2019/9/main/command">
                <pc:docMk/>
                <pc:sldMk cId="3215564607" sldId="358"/>
                <pc2:cmMk id="{D6641D3F-C7BA-964C-A742-EA06E5EA58D0}"/>
              </pc2:cmMkLst>
            </pc226:cmChg>
            <pc226:cmChg xmlns:pc226="http://schemas.microsoft.com/office/powerpoint/2022/06/main/command" chg="mod">
              <pc226:chgData name="Sharon Moore" userId="11e493e1b6637736" providerId="LiveId" clId="{4FA3B6C1-7274-49FA-9EE9-16F4A01F1A89}" dt="2025-06-24T09:16:58.438" v="612" actId="20577"/>
              <pc2:cmMkLst xmlns:pc2="http://schemas.microsoft.com/office/powerpoint/2019/9/main/command">
                <pc:docMk/>
                <pc:sldMk cId="3215564607" sldId="358"/>
                <pc2:cmMk id="{CBEAB1D1-5A35-9E43-898C-7A23A7F5959F}"/>
              </pc2:cmMkLst>
            </pc226:cmChg>
          </p:ext>
        </pc:extLst>
      </pc:sldChg>
      <pc:sldChg chg="modSp mod modCm">
        <pc:chgData name="Sharon Moore" userId="11e493e1b6637736" providerId="LiveId" clId="{4FA3B6C1-7274-49FA-9EE9-16F4A01F1A89}" dt="2025-06-24T09:04:18.551" v="12" actId="20577"/>
        <pc:sldMkLst>
          <pc:docMk/>
          <pc:sldMk cId="1005184129" sldId="367"/>
        </pc:sldMkLst>
        <pc:spChg chg="mod">
          <ac:chgData name="Sharon Moore" userId="11e493e1b6637736" providerId="LiveId" clId="{4FA3B6C1-7274-49FA-9EE9-16F4A01F1A89}" dt="2025-06-24T09:04:18.551" v="12" actId="20577"/>
          <ac:spMkLst>
            <pc:docMk/>
            <pc:sldMk cId="1005184129" sldId="367"/>
            <ac:spMk id="2" creationId="{EE2D715F-AB69-159D-62EE-8622FC56EDF5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Sharon Moore" userId="11e493e1b6637736" providerId="LiveId" clId="{4FA3B6C1-7274-49FA-9EE9-16F4A01F1A89}" dt="2025-06-24T09:04:18.551" v="12" actId="20577"/>
              <pc2:cmMkLst xmlns:pc2="http://schemas.microsoft.com/office/powerpoint/2019/9/main/command">
                <pc:docMk/>
                <pc:sldMk cId="1005184129" sldId="367"/>
                <pc2:cmMk id="{105DA52B-E00A-AB43-9F15-68B702012043}"/>
              </pc2:cmMkLst>
            </pc226:cmChg>
          </p:ext>
        </pc:extLst>
      </pc:sldChg>
      <pc:sldChg chg="modSp mod modCm">
        <pc:chgData name="Sharon Moore" userId="11e493e1b6637736" providerId="LiveId" clId="{4FA3B6C1-7274-49FA-9EE9-16F4A01F1A89}" dt="2025-06-24T09:18:00.657" v="647" actId="20577"/>
        <pc:sldMkLst>
          <pc:docMk/>
          <pc:sldMk cId="2386317929" sldId="372"/>
        </pc:sldMkLst>
        <pc:spChg chg="mod">
          <ac:chgData name="Sharon Moore" userId="11e493e1b6637736" providerId="LiveId" clId="{4FA3B6C1-7274-49FA-9EE9-16F4A01F1A89}" dt="2025-06-24T09:18:00.657" v="647" actId="20577"/>
          <ac:spMkLst>
            <pc:docMk/>
            <pc:sldMk cId="2386317929" sldId="372"/>
            <ac:spMk id="4" creationId="{51960A88-71E4-4E6C-B623-8EE4ED7DF423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Sharon Moore" userId="11e493e1b6637736" providerId="LiveId" clId="{4FA3B6C1-7274-49FA-9EE9-16F4A01F1A89}" dt="2025-06-24T09:18:00.657" v="647" actId="20577"/>
              <pc2:cmMkLst xmlns:pc2="http://schemas.microsoft.com/office/powerpoint/2019/9/main/command">
                <pc:docMk/>
                <pc:sldMk cId="2386317929" sldId="372"/>
                <pc2:cmMk id="{9CE548B2-4478-BA45-93A6-B87574386553}"/>
              </pc2:cmMkLst>
            </pc226:cmChg>
          </p:ext>
        </pc:extLst>
      </pc:sldChg>
    </pc:docChg>
  </pc:docChgLst>
  <pc:docChgLst>
    <pc:chgData name="Alex Paramour" userId="fd96ba9f908241f9" providerId="LiveId" clId="{AA4DEC80-9B28-F34C-9E9B-20C5A3A41310}"/>
    <pc:docChg chg="modSld">
      <pc:chgData name="Alex Paramour" userId="fd96ba9f908241f9" providerId="LiveId" clId="{AA4DEC80-9B28-F34C-9E9B-20C5A3A41310}" dt="2025-06-16T15:54:48.729" v="3" actId="20577"/>
      <pc:docMkLst>
        <pc:docMk/>
      </pc:docMkLst>
      <pc:sldChg chg="modSp mod">
        <pc:chgData name="Alex Paramour" userId="fd96ba9f908241f9" providerId="LiveId" clId="{AA4DEC80-9B28-F34C-9E9B-20C5A3A41310}" dt="2025-06-16T15:54:48.729" v="3" actId="20577"/>
        <pc:sldMkLst>
          <pc:docMk/>
          <pc:sldMk cId="1662210953" sldId="307"/>
        </pc:sldMkLst>
        <pc:spChg chg="mod">
          <ac:chgData name="Alex Paramour" userId="fd96ba9f908241f9" providerId="LiveId" clId="{AA4DEC80-9B28-F34C-9E9B-20C5A3A41310}" dt="2025-06-16T15:54:48.729" v="3" actId="20577"/>
          <ac:spMkLst>
            <pc:docMk/>
            <pc:sldMk cId="1662210953" sldId="307"/>
            <ac:spMk id="3" creationId="{A39FE6D9-D96B-E748-810E-8BBC981DD009}"/>
          </ac:spMkLst>
        </pc:spChg>
      </pc:sldChg>
      <pc:sldChg chg="modSp mod modCm">
        <pc:chgData name="Alex Paramour" userId="fd96ba9f908241f9" providerId="LiveId" clId="{AA4DEC80-9B28-F34C-9E9B-20C5A3A41310}" dt="2025-06-13T13:34:56.734" v="2" actId="20577"/>
        <pc:sldMkLst>
          <pc:docMk/>
          <pc:sldMk cId="3922305830" sldId="344"/>
        </pc:sldMkLst>
        <pc:spChg chg="mod">
          <ac:chgData name="Alex Paramour" userId="fd96ba9f908241f9" providerId="LiveId" clId="{AA4DEC80-9B28-F34C-9E9B-20C5A3A41310}" dt="2025-06-13T13:34:56.734" v="2" actId="20577"/>
          <ac:spMkLst>
            <pc:docMk/>
            <pc:sldMk cId="3922305830" sldId="344"/>
            <ac:spMk id="4" creationId="{91C9CBC2-06C4-75CD-84CC-861BC70A2F65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Alex Paramour" userId="fd96ba9f908241f9" providerId="LiveId" clId="{AA4DEC80-9B28-F34C-9E9B-20C5A3A41310}" dt="2025-06-13T13:34:56.734" v="2" actId="20577"/>
              <pc2:cmMkLst xmlns:pc2="http://schemas.microsoft.com/office/powerpoint/2019/9/main/command">
                <pc:docMk/>
                <pc:sldMk cId="3922305830" sldId="344"/>
                <pc2:cmMk id="{66B36C4A-1F37-2540-9171-CD659EAD5B59}"/>
              </pc2:cmMkLst>
            </pc226:cmChg>
          </p:ext>
        </pc:ext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B82452-3B3D-4B10-B5B2-216C3ED6E0C1}" type="datetimeFigureOut">
              <a:rPr lang="en-GB" smtClean="0"/>
              <a:pPr/>
              <a:t>24/06/2025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11B1AA-12AD-4BCD-8A84-BE258AB1E1E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97049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3A1484-528B-4725-8337-7ACDB6138B8F}" type="datetimeFigureOut">
              <a:rPr lang="en-GB" smtClean="0"/>
              <a:pPr/>
              <a:t>24/06/2025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20340D-206C-4C41-A35B-4D72CE2F2B8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56198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87690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073399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519026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195DB8-C965-E581-CB93-7BD1A37E9D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F449A94-E221-8BC1-8769-E16BAC031FF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850706B-E417-AF76-424A-BDFF26C0700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384BA4-FB2A-5FEF-633C-ECC5D90F8AE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104442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B07183-4478-47E3-35A4-C0890982C2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7C6C1CC-D5FD-229E-1519-9EC93C9011F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9251585-C143-A4A8-29CA-D121EBEC576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45C598-206A-1F0B-1327-C77D54EE7CB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822403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14072E-F3E0-4DA3-8BC5-28D95F331D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B7DA1C1-67B7-BC49-3E0A-EBE5F861490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271EA4A-90D5-653D-4B77-6B858085358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3C10EC-1BCE-6C39-279A-AB227756F18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431893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433625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490968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4EA1D9-8DD5-9B57-6C20-23C9643F87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6026395-B923-A331-0EE4-3A614D51209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FFF71CC-DF2A-CF2A-DD0D-60D7D724F01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A75A0E-3358-1A67-34C8-A8929E7BB8E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757719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8110D3-3238-2108-9FCF-A82B35E149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A3C9642-0FFF-C7DB-5FDB-06DA0D78866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8B5F498-D0FB-3AE3-FDC7-62C2CA7005F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49ABC1-7F03-04D9-C7A4-121DAB4C401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323955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36EAD3-2B9C-5C36-B1A3-8A90665F58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58518D5-87CA-F24C-1C4E-192F3FF62BE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DA9ACB9-DEF0-D471-E59E-FEB578DF3C4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4038585-5AC8-FBCC-51E3-CF286790C79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35911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595594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E97962-35BD-3443-1E70-F55D410CEC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CAE6C32-4C5D-7677-C88A-04D5C1733D6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5BB17BF-0EFC-0BF7-361C-29793FCD502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0B914C-B1B7-32C5-7AD9-167FFA71446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274835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952940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728559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183286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29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76910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30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12278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DD0778-F1A0-B75A-3495-61EF93D501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3C1A08C-AC65-9057-6B11-92DA1A247FD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110E423-7717-DB0F-15FB-1791E1B69F3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1F4F68-8609-203E-B04E-A28BD0D2967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31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711533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0BF00C-3445-1FCB-56C3-5CA8FBD90D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9CAE75F-E954-971F-2298-6751C6DD355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354BB5D-9CBA-3F15-5733-ACA411BA650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D96FC8-184A-C2BD-64B6-94655185280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32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285176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34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251295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43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28501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197199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44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969833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45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8505530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50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1651655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51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1051552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52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8035397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59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4287976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60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9495493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61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4185788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63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7735188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64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41132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1577236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65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1385836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66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5394844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67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6578629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68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1914439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69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19719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477F17-F920-F2C6-32A0-ABE0090DB9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037B330-9B5E-FB57-3025-66DC4066BF9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AB62C64-2E5A-B7A2-A560-FD99F3766A5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7D8625-3846-0E4E-B487-63E3792D3AE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04878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7310ED-74B8-AFFD-8AC7-7152A0E0FF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EA372B0-C8FC-29C9-69E1-15501523061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8980785-4551-35A0-98B4-8597EF34A82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4FF673F-88E7-F36C-6DA8-815078B7B51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42428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6CBDCA-E8D1-AFE2-96D6-A867FD0B1C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CB0C351-B23F-97D6-D76D-6D8D4011399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D6C485C-FDC6-73CF-A000-1C90650417B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B1E0FF-9F02-E9C8-0F98-49787A5EA4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304624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9DC099-DD05-377E-00DF-0B73C0615C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608C57E-C9B1-54E1-CE69-E8FEF4EE29D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34551FD-A8B1-70E1-597E-7F6B33A5726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134073-0F95-2845-5E35-03414964E17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856963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8ECDF8-0F08-120B-6C48-5924773851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8220697-C6F4-1D44-5DE2-9FBCEC9D408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C5E5736-463B-549C-29B1-597C00448F5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E5E512-AB6A-B340-1489-2551504E24C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11871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 Option 2">
    <p:bg>
      <p:bgPr>
        <a:solidFill>
          <a:srgbClr val="E51C4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WHITE BAR">
            <a:extLst>
              <a:ext uri="{FF2B5EF4-FFF2-40B4-BE49-F238E27FC236}">
                <a16:creationId xmlns:a16="http://schemas.microsoft.com/office/drawing/2014/main" id="{389A7FE7-F633-8F42-8ADE-50586B02B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-20538"/>
            <a:ext cx="9144000" cy="843558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1</a:t>
            </a:r>
          </a:p>
        </p:txBody>
      </p:sp>
      <p:pic>
        <p:nvPicPr>
          <p:cNvPr id="10" name="ETF LOGO" descr="Education and Training Foundation">
            <a:extLst>
              <a:ext uri="{FF2B5EF4-FFF2-40B4-BE49-F238E27FC236}">
                <a16:creationId xmlns:a16="http://schemas.microsoft.com/office/drawing/2014/main" id="{F14D5ED0-A2F5-A546-8C5C-70096A8625F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91841"/>
            <a:ext cx="859828" cy="456808"/>
          </a:xfrm>
          <a:prstGeom prst="rect">
            <a:avLst/>
          </a:prstGeom>
        </p:spPr>
      </p:pic>
      <p:pic>
        <p:nvPicPr>
          <p:cNvPr id="15" name="T LEVELS LOGO" descr="T Levels Professional Development">
            <a:extLst>
              <a:ext uri="{FF2B5EF4-FFF2-40B4-BE49-F238E27FC236}">
                <a16:creationId xmlns:a16="http://schemas.microsoft.com/office/drawing/2014/main" id="{6EEA13AF-D457-EC45-9075-03198B4D877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296" y="160864"/>
            <a:ext cx="1656184" cy="53867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888720" y="2221200"/>
            <a:ext cx="4967280" cy="1242000"/>
          </a:xfrm>
          <a:solidFill>
            <a:schemeClr val="bg1"/>
          </a:solidFill>
        </p:spPr>
        <p:txBody>
          <a:bodyPr lIns="108000" tIns="136800" rIns="0" bIns="0">
            <a:noAutofit/>
          </a:bodyPr>
          <a:lstStyle>
            <a:lvl1pPr algn="l">
              <a:lnSpc>
                <a:spcPts val="4100"/>
              </a:lnSpc>
              <a:defRPr sz="4500" b="1" cap="none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2" name="Subtitle 1">
            <a:extLst>
              <a:ext uri="{FF2B5EF4-FFF2-40B4-BE49-F238E27FC236}">
                <a16:creationId xmlns:a16="http://schemas.microsoft.com/office/drawing/2014/main" id="{71ADB664-6A98-C844-AD83-2FFA9643D8C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888720" y="3629420"/>
            <a:ext cx="4805486" cy="1102570"/>
          </a:xfrm>
          <a:solidFill>
            <a:schemeClr val="tx1"/>
          </a:solidFill>
        </p:spPr>
        <p:txBody>
          <a:bodyPr lIns="108000" tIns="108000" bIns="108000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350" b="1" cap="none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545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EF7BC3F4-A560-6244-B6D7-E1099F3BF5E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32950" y="249900"/>
            <a:ext cx="8437563" cy="699425"/>
          </a:xfr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3600" b="1" cap="none" baseline="0"/>
            </a:lvl1pPr>
          </a:lstStyle>
          <a:p>
            <a:r>
              <a:rPr lang="en-US"/>
              <a:t>Slide Title</a:t>
            </a:r>
            <a:endParaRPr lang="en-GB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4"/>
          </p:nvPr>
        </p:nvSpPr>
        <p:spPr>
          <a:xfrm>
            <a:off x="251520" y="986400"/>
            <a:ext cx="7200900" cy="3459831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en-US" sz="2400" b="1" kern="1200" cap="none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+mj-lt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6068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vider 1">
    <p:bg>
      <p:bgPr>
        <a:solidFill>
          <a:srgbClr val="E51C4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ECBA1186-F870-7F4B-82E3-1A0CA756CF2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447280" y="1455480"/>
            <a:ext cx="6408720" cy="1602360"/>
          </a:xfrm>
          <a:solidFill>
            <a:schemeClr val="bg1"/>
          </a:solidFill>
        </p:spPr>
        <p:txBody>
          <a:bodyPr lIns="108000" tIns="144000" rIns="0" bIns="0">
            <a:noAutofit/>
          </a:bodyPr>
          <a:lstStyle>
            <a:lvl1pPr algn="l">
              <a:lnSpc>
                <a:spcPct val="100000"/>
              </a:lnSpc>
              <a:defRPr sz="4000" b="1" cap="none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Subtitle 1">
            <a:extLst>
              <a:ext uri="{FF2B5EF4-FFF2-40B4-BE49-F238E27FC236}">
                <a16:creationId xmlns:a16="http://schemas.microsoft.com/office/drawing/2014/main" id="{B5B20F18-EB70-1D40-A46E-B71B577D6C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46020" y="3258000"/>
            <a:ext cx="6409980" cy="1602360"/>
          </a:xfrm>
          <a:solidFill>
            <a:schemeClr val="tx1"/>
          </a:solidFill>
        </p:spPr>
        <p:txBody>
          <a:bodyPr lIns="144000" tIns="108000" bIns="0" anchor="ctr" anchorCtr="0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3600" b="1" cap="none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pic>
        <p:nvPicPr>
          <p:cNvPr id="6" name="Logo" descr="Education and Training Foundation Logo">
            <a:extLst>
              <a:ext uri="{FF2B5EF4-FFF2-40B4-BE49-F238E27FC236}">
                <a16:creationId xmlns:a16="http://schemas.microsoft.com/office/drawing/2014/main" id="{B5FFAA84-3707-474A-9BFF-8E16EECCC07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963560" y="288832"/>
            <a:ext cx="892439" cy="472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789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Divider 1">
    <p:bg>
      <p:bgPr>
        <a:solidFill>
          <a:srgbClr val="E51C4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ECBA1186-F870-7F4B-82E3-1A0CA756CF2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447280" y="1455480"/>
            <a:ext cx="6408720" cy="1602360"/>
          </a:xfrm>
          <a:solidFill>
            <a:schemeClr val="bg1"/>
          </a:solidFill>
        </p:spPr>
        <p:txBody>
          <a:bodyPr lIns="108000" tIns="144000" rIns="0" bIns="0">
            <a:noAutofit/>
          </a:bodyPr>
          <a:lstStyle>
            <a:lvl1pPr algn="l">
              <a:lnSpc>
                <a:spcPct val="100000"/>
              </a:lnSpc>
              <a:defRPr sz="4000" b="1" cap="none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Subtitle 1">
            <a:extLst>
              <a:ext uri="{FF2B5EF4-FFF2-40B4-BE49-F238E27FC236}">
                <a16:creationId xmlns:a16="http://schemas.microsoft.com/office/drawing/2014/main" id="{B5B20F18-EB70-1D40-A46E-B71B577D6C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46020" y="3258000"/>
            <a:ext cx="6409980" cy="1602360"/>
          </a:xfrm>
          <a:solidFill>
            <a:schemeClr val="tx1"/>
          </a:solidFill>
        </p:spPr>
        <p:txBody>
          <a:bodyPr lIns="144000" tIns="108000" bIns="0" anchor="ctr" anchorCtr="0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3600" b="1" cap="none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pic>
        <p:nvPicPr>
          <p:cNvPr id="6" name="Logo" descr="Education and Training Foundation Logo">
            <a:extLst>
              <a:ext uri="{FF2B5EF4-FFF2-40B4-BE49-F238E27FC236}">
                <a16:creationId xmlns:a16="http://schemas.microsoft.com/office/drawing/2014/main" id="{B5FFAA84-3707-474A-9BFF-8E16EECCC07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963560" y="288832"/>
            <a:ext cx="892439" cy="472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2153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Text and Supporting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E17FABA6-57B8-9148-99A9-C72DFAAEC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32950" y="249900"/>
            <a:ext cx="8437563" cy="699425"/>
          </a:xfr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3600" b="1" cap="none" baseline="0"/>
            </a:lvl1pPr>
          </a:lstStyle>
          <a:p>
            <a:r>
              <a:rPr lang="en-US"/>
              <a:t>Slide Title</a:t>
            </a:r>
            <a:endParaRPr lang="en-GB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234000" y="986400"/>
            <a:ext cx="3960000" cy="3601574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270000" indent="-270000">
              <a:lnSpc>
                <a:spcPct val="100000"/>
              </a:lnSpc>
              <a:spcBef>
                <a:spcPts val="0"/>
              </a:spcBef>
              <a:buFont typeface="Calibri" panose="020F0502020204030204" pitchFamily="34" charset="0"/>
              <a:buChar char="–"/>
              <a:defRPr sz="2400" b="1"/>
            </a:lvl2pPr>
            <a:lvl3pPr marL="612000" indent="-270000">
              <a:lnSpc>
                <a:spcPct val="100000"/>
              </a:lnSpc>
              <a:buFont typeface="Calibri" panose="020F0502020204030204" pitchFamily="34" charset="0"/>
              <a:buChar char="–"/>
              <a:defRPr sz="2400" b="1"/>
            </a:lvl3pPr>
            <a:lvl4pPr marL="990000" indent="-270000">
              <a:lnSpc>
                <a:spcPct val="100000"/>
              </a:lnSpc>
              <a:buFont typeface="Calibri" panose="020F0502020204030204" pitchFamily="34" charset="0"/>
              <a:buChar char="–"/>
              <a:defRPr sz="2400" b="1"/>
            </a:lvl4pPr>
            <a:lvl5pPr marL="1260000" indent="-270000">
              <a:lnSpc>
                <a:spcPct val="100000"/>
              </a:lnSpc>
              <a:buFont typeface="Calibri" panose="020F0502020204030204" pitchFamily="34" charset="0"/>
              <a:buChar char="–"/>
              <a:defRPr sz="2400" b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3"/>
          </p:nvPr>
        </p:nvSpPr>
        <p:spPr>
          <a:xfrm>
            <a:off x="4572000" y="987425"/>
            <a:ext cx="3384550" cy="3600450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sz="2000"/>
            </a:lvl1pPr>
            <a:lvl2pPr marL="180000" indent="-180000">
              <a:lnSpc>
                <a:spcPct val="100000"/>
              </a:lnSpc>
              <a:buFont typeface="Calibri" panose="020F0502020204030204" pitchFamily="34" charset="0"/>
              <a:buChar char="–"/>
              <a:defRPr sz="2000"/>
            </a:lvl2pPr>
            <a:lvl3pPr marL="432000" indent="-180000">
              <a:lnSpc>
                <a:spcPct val="100000"/>
              </a:lnSpc>
              <a:buFont typeface="Calibri" panose="020F0502020204030204" pitchFamily="34" charset="0"/>
              <a:buChar char="–"/>
              <a:defRPr sz="2000"/>
            </a:lvl3pPr>
            <a:lvl4pPr marL="648000" indent="-180000">
              <a:lnSpc>
                <a:spcPct val="100000"/>
              </a:lnSpc>
              <a:buFont typeface="Calibri" panose="020F0502020204030204" pitchFamily="34" charset="0"/>
              <a:buChar char="–"/>
              <a:defRPr sz="2000"/>
            </a:lvl4pPr>
            <a:lvl5pPr marL="828000" indent="-180000">
              <a:lnSpc>
                <a:spcPct val="100000"/>
              </a:lnSpc>
              <a:buFont typeface="Calibri" panose="020F0502020204030204" pitchFamily="34" charset="0"/>
              <a:buChar char="–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1267726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677BB2F1-AFF0-C64C-83D0-3B465EE1398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32950" y="249900"/>
            <a:ext cx="8437563" cy="699425"/>
          </a:xfr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3600" b="1" cap="none" baseline="0"/>
            </a:lvl1pPr>
          </a:lstStyle>
          <a:p>
            <a:r>
              <a:rPr lang="en-US"/>
              <a:t>Slide Title</a:t>
            </a:r>
            <a:endParaRPr lang="en-GB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234000" y="986400"/>
            <a:ext cx="7667625" cy="3601574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270000" indent="-270000">
              <a:lnSpc>
                <a:spcPct val="100000"/>
              </a:lnSpc>
              <a:spcBef>
                <a:spcPts val="0"/>
              </a:spcBef>
              <a:defRPr sz="2400"/>
            </a:lvl2pPr>
            <a:lvl3pPr marL="540000" indent="-270000">
              <a:lnSpc>
                <a:spcPct val="100000"/>
              </a:lnSpc>
              <a:defRPr sz="2400"/>
            </a:lvl3pPr>
            <a:lvl4pPr marL="810000" indent="-270000">
              <a:lnSpc>
                <a:spcPct val="100000"/>
              </a:lnSpc>
              <a:defRPr sz="2400"/>
            </a:lvl4pPr>
            <a:lvl5pPr marL="1080000" indent="-270000">
              <a:lnSpc>
                <a:spcPct val="100000"/>
              </a:lnSpc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2">
            <a:extLst>
              <a:ext uri="{FF2B5EF4-FFF2-40B4-BE49-F238E27FC236}">
                <a16:creationId xmlns:a16="http://schemas.microsoft.com/office/drawing/2014/main" id="{FC25F548-F1B7-1942-BFC2-C7EF39D09D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4068877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094" y="205979"/>
            <a:ext cx="8423593" cy="85725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2094" y="1200151"/>
            <a:ext cx="8423593" cy="339447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1">
              <a:lnSpc>
                <a:spcPct val="100000"/>
              </a:lnSpc>
            </a:pPr>
            <a:r>
              <a:rPr lang="en-GB" sz="2400" dirty="0"/>
              <a:t>Bullet point level 1.</a:t>
            </a:r>
          </a:p>
          <a:p>
            <a:pPr lvl="2">
              <a:lnSpc>
                <a:spcPct val="100000"/>
              </a:lnSpc>
            </a:pPr>
            <a:r>
              <a:rPr lang="en-GB" sz="2400" dirty="0"/>
              <a:t>Bullet point level 2.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000" y="4767263"/>
            <a:ext cx="7686376" cy="273844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700" b="1" cap="all" baseline="0">
                <a:solidFill>
                  <a:schemeClr val="tx1"/>
                </a:solidFill>
              </a:defRPr>
            </a:lvl1pPr>
          </a:lstStyle>
          <a:p>
            <a:r>
              <a:rPr lang="en-GB"/>
              <a:t>Education &amp; Training Foundation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56376" y="4767263"/>
            <a:ext cx="909464" cy="273844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700" b="1">
                <a:solidFill>
                  <a:schemeClr val="tx1"/>
                </a:solidFill>
              </a:defRPr>
            </a:lvl1pPr>
          </a:lstStyle>
          <a:p>
            <a:fld id="{DA2C159E-F13C-4A85-9A41-E7669D3E0D7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4089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50" r:id="rId2"/>
    <p:sldLayoutId id="2147483708" r:id="rId3"/>
    <p:sldLayoutId id="2147483709" r:id="rId4"/>
    <p:sldLayoutId id="2147483665" r:id="rId5"/>
    <p:sldLayoutId id="2147483664" r:id="rId6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400" kern="1200" cap="none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3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3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6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6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6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6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3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6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6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3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6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6.x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FCD1F95F-D16E-774B-BA41-5586864A7E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35896" y="3629420"/>
            <a:ext cx="5220104" cy="1242000"/>
          </a:xfrm>
        </p:spPr>
        <p:txBody>
          <a:bodyPr/>
          <a:lstStyle/>
          <a:p>
            <a:r>
              <a:rPr lang="en-US" dirty="0"/>
              <a:t>Support holistic delivery of Core Content and Occupational Specialism content: Animal management and </a:t>
            </a:r>
            <a:r>
              <a:rPr lang="en-US" dirty="0" err="1"/>
              <a:t>behaviour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7E12C84-47CE-F14E-9879-50B5699FE8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35896" y="1347614"/>
            <a:ext cx="5220104" cy="2115586"/>
          </a:xfrm>
        </p:spPr>
        <p:txBody>
          <a:bodyPr/>
          <a:lstStyle/>
          <a:p>
            <a:r>
              <a:rPr lang="en-US" sz="4000" dirty="0"/>
              <a:t>T LEVEL IN ANIMAL CARE AND MANAGEMENT</a:t>
            </a:r>
          </a:p>
        </p:txBody>
      </p:sp>
    </p:spTree>
    <p:extLst>
      <p:ext uri="{BB962C8B-B14F-4D97-AF65-F5344CB8AC3E}">
        <p14:creationId xmlns:p14="http://schemas.microsoft.com/office/powerpoint/2010/main" val="19459319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A39FE6D9-D96B-E748-810E-8BBC981DD0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Factors affecting design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6D78D02-1841-5541-B0EB-134EDB52DF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0728314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11</a:t>
            </a:fld>
            <a:endParaRPr lang="en-GB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Lesson objectives: L</a:t>
            </a:r>
            <a:r>
              <a:rPr lang="en-GB" dirty="0"/>
              <a:t>esson 2</a:t>
            </a:r>
            <a:r>
              <a:rPr lang="en-GB" sz="3600" dirty="0"/>
              <a:t>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234001" y="986400"/>
            <a:ext cx="7320686" cy="3601574"/>
          </a:xfrm>
        </p:spPr>
        <p:txBody>
          <a:bodyPr/>
          <a:lstStyle/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System Font Regular"/>
              <a:buChar char="–"/>
            </a:pPr>
            <a:r>
              <a:rPr lang="en-GB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Identify and explain the key factors that influence the design of animal accommodation.</a:t>
            </a:r>
            <a:endParaRPr lang="en-GB" kern="100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System Font Regular"/>
              <a:buChar char="–"/>
            </a:pPr>
            <a:r>
              <a:rPr lang="en-GB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Describe how these factors apply to different animal species.</a:t>
            </a:r>
            <a:endParaRPr lang="en-GB" kern="100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System Font Regular"/>
              <a:buChar char="–"/>
            </a:pPr>
            <a:r>
              <a:rPr lang="en-GB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Evaluate examples of good and poor animal accommodation design.</a:t>
            </a:r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24460130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D221480-EE23-6819-FA14-B1778979EE0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12</a:t>
            </a:fld>
            <a:endParaRPr lang="en-GB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BA8678B-AD1F-9B79-56BA-C276D758FF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Questions for discussion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C02FF1-A958-CD63-4432-5A632F34424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342900" indent="-342900">
              <a:buFont typeface="System Font Regular"/>
              <a:buChar char="–"/>
            </a:pPr>
            <a:r>
              <a:rPr lang="en-GB" kern="100" dirty="0">
                <a:latin typeface="Arial" panose="020B0604020202020204" pitchFamily="34" charset="0"/>
                <a:ea typeface="Calibri" panose="020F0502020204030204" pitchFamily="34" charset="0"/>
              </a:rPr>
              <a:t>What makes these spaces suitable for the animals?</a:t>
            </a:r>
          </a:p>
          <a:p>
            <a:pPr marL="342900" indent="-342900">
              <a:buFont typeface="System Font Regular"/>
              <a:buChar char="–"/>
            </a:pPr>
            <a:endParaRPr lang="en-GB" kern="100" dirty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342900" indent="-342900">
              <a:buFont typeface="System Font Regular"/>
              <a:buChar char="–"/>
            </a:pPr>
            <a:r>
              <a:rPr lang="en-GB" kern="100" dirty="0">
                <a:latin typeface="Arial" panose="020B0604020202020204" pitchFamily="34" charset="0"/>
                <a:ea typeface="Calibri" panose="020F0502020204030204" pitchFamily="34" charset="0"/>
              </a:rPr>
              <a:t>What might be missing or harmful in these designs?</a:t>
            </a:r>
          </a:p>
          <a:p>
            <a:endParaRPr lang="en-GB" kern="100" dirty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endParaRPr lang="en-GB" kern="100" dirty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r>
              <a:rPr lang="en-GB" kern="100" dirty="0">
                <a:latin typeface="Arial" panose="020B0604020202020204" pitchFamily="34" charset="0"/>
                <a:ea typeface="Calibri" panose="020F0502020204030204" pitchFamily="34" charset="0"/>
              </a:rPr>
              <a:t>Note your responses on the whiteboard.</a:t>
            </a:r>
          </a:p>
          <a:p>
            <a:endParaRPr lang="en-GB" kern="100" dirty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endParaRPr lang="en-GB" kern="100" dirty="0">
              <a:latin typeface="Arial" panose="020B0604020202020204" pitchFamily="34" charset="0"/>
              <a:ea typeface="Calibri" panose="020F0502020204030204" pitchFamily="34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B14611-9AF2-932D-C9F1-8C2073DE69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15197352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196232-1665-139F-5A99-38A1F84156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E9CBAD6A-E8A5-8909-841B-874ABDEF01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950" y="249900"/>
            <a:ext cx="8437563" cy="1094806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GB" kern="0" dirty="0">
                <a:latin typeface="Arial" panose="020B0604020202020204" pitchFamily="34" charset="0"/>
                <a:ea typeface="Times New Roman" panose="02020603050405020304" pitchFamily="18" charset="0"/>
              </a:rPr>
              <a:t>F</a:t>
            </a:r>
            <a:r>
              <a:rPr lang="en-GB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actors in animal accommodation </a:t>
            </a:r>
            <a:r>
              <a:rPr lang="en-GB" kern="0" dirty="0">
                <a:latin typeface="Arial" panose="020B0604020202020204" pitchFamily="34" charset="0"/>
                <a:ea typeface="Times New Roman" panose="02020603050405020304" pitchFamily="18" charset="0"/>
              </a:rPr>
              <a:t>design</a:t>
            </a:r>
            <a:endParaRPr lang="en-GB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BD3875F-71FE-255C-3C0C-89960A5549F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1638918"/>
            <a:ext cx="3960000" cy="3037955"/>
          </a:xfrm>
        </p:spPr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b="0" kern="0" dirty="0">
                <a:latin typeface="Arial" panose="020B0604020202020204" pitchFamily="34" charset="0"/>
                <a:ea typeface="Times New Roman" panose="02020603050405020304" pitchFamily="18" charset="0"/>
              </a:rPr>
              <a:t>Discuss the following: </a:t>
            </a:r>
          </a:p>
          <a:p>
            <a:pPr marL="342900" indent="-342900">
              <a:spcAft>
                <a:spcPts val="800"/>
              </a:spcAft>
              <a:buFont typeface="System Font Regular"/>
              <a:buChar char="–"/>
            </a:pPr>
            <a:r>
              <a:rPr lang="en-GB" b="0" kern="0" dirty="0">
                <a:latin typeface="Arial" panose="020B0604020202020204" pitchFamily="34" charset="0"/>
              </a:rPr>
              <a:t>kennel for a dog</a:t>
            </a:r>
          </a:p>
          <a:p>
            <a:pPr marL="342900" indent="-342900">
              <a:spcAft>
                <a:spcPts val="800"/>
              </a:spcAft>
              <a:buFont typeface="System Font Regular"/>
              <a:buChar char="–"/>
            </a:pPr>
            <a:r>
              <a:rPr lang="en-GB" b="0" kern="0" dirty="0">
                <a:latin typeface="Arial" panose="020B0604020202020204" pitchFamily="34" charset="0"/>
              </a:rPr>
              <a:t>stable for a horse</a:t>
            </a:r>
          </a:p>
          <a:p>
            <a:pPr marL="342900" indent="-342900">
              <a:spcAft>
                <a:spcPts val="800"/>
              </a:spcAft>
              <a:buFont typeface="System Font Regular"/>
              <a:buChar char="–"/>
            </a:pPr>
            <a:r>
              <a:rPr lang="en-GB" b="0" kern="0" dirty="0">
                <a:latin typeface="Arial" panose="020B0604020202020204" pitchFamily="34" charset="0"/>
              </a:rPr>
              <a:t>zoo enclosure </a:t>
            </a:r>
            <a:br>
              <a:rPr lang="en-GB" b="0" kern="0" dirty="0">
                <a:latin typeface="Arial" panose="020B0604020202020204" pitchFamily="34" charset="0"/>
              </a:rPr>
            </a:br>
            <a:r>
              <a:rPr lang="en-GB" b="0" kern="0" dirty="0">
                <a:latin typeface="Arial" panose="020B0604020202020204" pitchFamily="34" charset="0"/>
              </a:rPr>
              <a:t>(tiger, bush dog)</a:t>
            </a:r>
          </a:p>
          <a:p>
            <a:pPr marL="342900" indent="-342900">
              <a:spcAft>
                <a:spcPts val="800"/>
              </a:spcAft>
              <a:buFont typeface="System Font Regular"/>
              <a:buChar char="–"/>
            </a:pPr>
            <a:r>
              <a:rPr lang="en-GB" b="0" kern="0" dirty="0">
                <a:latin typeface="Arial" panose="020B0604020202020204" pitchFamily="34" charset="0"/>
              </a:rPr>
              <a:t>aquarium.</a:t>
            </a:r>
          </a:p>
          <a:p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B545EF85-0EF2-846C-4E1F-928DB346A09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572000" y="1638919"/>
            <a:ext cx="4293840" cy="3037855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en-GB" sz="2400" kern="0" dirty="0">
                <a:latin typeface="Arial" panose="020B0604020202020204" pitchFamily="34" charset="0"/>
                <a:ea typeface="Times New Roman" panose="02020603050405020304" pitchFamily="18" charset="0"/>
              </a:rPr>
              <a:t>Explore the factors affecting animal accommodation design.</a:t>
            </a:r>
            <a:endParaRPr lang="en-GB" sz="2400" i="1" kern="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r>
              <a:rPr lang="en-GB" sz="2400" kern="0" dirty="0">
                <a:latin typeface="Arial" panose="020B0604020202020204" pitchFamily="34" charset="0"/>
                <a:ea typeface="Times New Roman" panose="02020603050405020304" pitchFamily="18" charset="0"/>
              </a:rPr>
              <a:t>What makes these spaces suitable for the animals?</a:t>
            </a:r>
            <a:endParaRPr lang="en-GB" sz="2400" kern="1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r>
              <a:rPr lang="en-GB" sz="2400" kern="0" dirty="0">
                <a:latin typeface="Arial" panose="020B0604020202020204" pitchFamily="34" charset="0"/>
                <a:ea typeface="Times New Roman" panose="02020603050405020304" pitchFamily="18" charset="0"/>
              </a:rPr>
              <a:t>What might be missing or harmful in these designs?</a:t>
            </a:r>
            <a:endParaRPr lang="en-GB" sz="2400" kern="100" dirty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10A842-2CC5-08B1-3AB6-010DE05E2C2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13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3763AF2-3DA5-616A-4B35-94C1E595E0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dirty="0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24614961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06EAC1C-75CE-0D98-FBEA-0E3848CFB00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14</a:t>
            </a:fld>
            <a:endParaRPr lang="en-GB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CF40822-44BA-9837-5DD9-AE168ABCA0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950" y="249900"/>
            <a:ext cx="8437563" cy="1076225"/>
          </a:xfrm>
        </p:spPr>
        <p:txBody>
          <a:bodyPr>
            <a:noAutofit/>
          </a:bodyPr>
          <a:lstStyle/>
          <a:p>
            <a:r>
              <a:rPr lang="en-GB" dirty="0"/>
              <a:t>Factors in animal accommodation design 2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2A2924-B4E0-6541-6CEB-A8BCE3E9EA1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1" y="1505415"/>
            <a:ext cx="7884088" cy="3082558"/>
          </a:xfrm>
        </p:spPr>
        <p:txBody>
          <a:bodyPr/>
          <a:lstStyle/>
          <a:p>
            <a:r>
              <a:rPr lang="en-GB" dirty="0"/>
              <a:t>Examples of factors that affect how animal accommodation is designed could include: </a:t>
            </a:r>
          </a:p>
          <a:p>
            <a:pPr marL="342900" indent="-342900">
              <a:buFont typeface="System Font Regular"/>
              <a:buChar char="–"/>
            </a:pPr>
            <a:r>
              <a:rPr lang="en-GB" dirty="0"/>
              <a:t>specific species needs </a:t>
            </a:r>
          </a:p>
          <a:p>
            <a:pPr marL="342900" indent="-342900">
              <a:buFont typeface="System Font Regular"/>
              <a:buChar char="–"/>
            </a:pPr>
            <a:r>
              <a:rPr lang="en-GB" dirty="0"/>
              <a:t>environmental conditions</a:t>
            </a:r>
          </a:p>
          <a:p>
            <a:pPr marL="342900" indent="-342900">
              <a:buFont typeface="System Font Regular"/>
              <a:buChar char="–"/>
            </a:pPr>
            <a:r>
              <a:rPr lang="en-GB" dirty="0"/>
              <a:t>safety and security</a:t>
            </a:r>
          </a:p>
          <a:p>
            <a:pPr marL="342900" indent="-342900">
              <a:buFont typeface="System Font Regular"/>
              <a:buChar char="–"/>
            </a:pPr>
            <a:r>
              <a:rPr lang="en-GB" dirty="0"/>
              <a:t>ease of cleaning</a:t>
            </a:r>
          </a:p>
          <a:p>
            <a:pPr marL="342900" indent="-342900">
              <a:buFont typeface="System Font Regular"/>
              <a:buChar char="–"/>
            </a:pPr>
            <a:r>
              <a:rPr lang="en-GB" dirty="0"/>
              <a:t>enrichment and welfare</a:t>
            </a:r>
          </a:p>
          <a:p>
            <a:pPr marL="342900" indent="-342900">
              <a:buFont typeface="System Font Regular"/>
              <a:buChar char="–"/>
            </a:pPr>
            <a:r>
              <a:rPr lang="en-GB" dirty="0"/>
              <a:t>space requirements. </a:t>
            </a:r>
          </a:p>
          <a:p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83B8C8-428D-A7C7-EEC5-3881415DFDE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34370647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CB9199-944F-D324-8874-1C3310540A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06809A-59C3-8C04-1E7B-8F7C4041F6C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15</a:t>
            </a:fld>
            <a:endParaRPr lang="en-GB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5CE04CD6-EE65-72B3-019F-7B702C885B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GB" kern="0" dirty="0">
                <a:latin typeface="Arial" panose="020B0604020202020204" pitchFamily="34" charset="0"/>
                <a:ea typeface="Times New Roman" panose="02020603050405020304" pitchFamily="18" charset="0"/>
              </a:rPr>
              <a:t>Case study activity (40 mins)</a:t>
            </a:r>
            <a:endParaRPr lang="en-GB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6139852-6DA8-7D95-90C4-D779E231022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kern="0" dirty="0">
                <a:latin typeface="Arial" panose="020B0604020202020204" pitchFamily="34" charset="0"/>
                <a:ea typeface="Times New Roman" panose="02020603050405020304" pitchFamily="18" charset="0"/>
              </a:rPr>
              <a:t>Design an accommodation plan.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kern="0" dirty="0">
                <a:latin typeface="Arial" panose="020B0604020202020204" pitchFamily="34" charset="0"/>
                <a:ea typeface="Times New Roman" panose="02020603050405020304" pitchFamily="18" charset="0"/>
              </a:rPr>
              <a:t>Consider all the factors discussed so far, including:</a:t>
            </a:r>
            <a:endParaRPr lang="en-GB" kern="100" dirty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System Font Regular"/>
              <a:buChar char="–"/>
            </a:pPr>
            <a:r>
              <a:rPr lang="en-GB" kern="0" dirty="0">
                <a:latin typeface="Arial" panose="020B0604020202020204" pitchFamily="34" charset="0"/>
                <a:ea typeface="Times New Roman" panose="02020603050405020304" pitchFamily="18" charset="0"/>
              </a:rPr>
              <a:t>size and space requirements</a:t>
            </a:r>
            <a:endParaRPr lang="en-GB" kern="100" dirty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System Font Regular"/>
              <a:buChar char="–"/>
            </a:pPr>
            <a:r>
              <a:rPr lang="en-GB" kern="0" dirty="0">
                <a:latin typeface="Arial" panose="020B0604020202020204" pitchFamily="34" charset="0"/>
                <a:ea typeface="Times New Roman" panose="02020603050405020304" pitchFamily="18" charset="0"/>
              </a:rPr>
              <a:t>materials</a:t>
            </a:r>
            <a:endParaRPr lang="en-GB" kern="100" dirty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System Font Regular"/>
              <a:buChar char="–"/>
            </a:pPr>
            <a:r>
              <a:rPr lang="en-GB" kern="0" dirty="0">
                <a:latin typeface="Arial" panose="020B0604020202020204" pitchFamily="34" charset="0"/>
                <a:ea typeface="Times New Roman" panose="02020603050405020304" pitchFamily="18" charset="0"/>
              </a:rPr>
              <a:t>environmental conditions</a:t>
            </a:r>
            <a:endParaRPr lang="en-GB" kern="100" dirty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System Font Regular"/>
              <a:buChar char="–"/>
            </a:pPr>
            <a:r>
              <a:rPr lang="en-GB" kern="0" dirty="0">
                <a:latin typeface="Arial" panose="020B0604020202020204" pitchFamily="34" charset="0"/>
                <a:ea typeface="Times New Roman" panose="02020603050405020304" pitchFamily="18" charset="0"/>
              </a:rPr>
              <a:t>safety and enrichment features.</a:t>
            </a:r>
            <a:endParaRPr lang="en-GB" kern="100" dirty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4F83EE9-A503-5865-DA6C-E2E304E56F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3552124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AE2EB07-515C-C11F-4E8C-7E28BDDA2F7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16</a:t>
            </a:fld>
            <a:endParaRPr lang="en-GB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B9A0ECF-2CFD-AB4B-D382-87F6CA3F54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Case study topics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80869F-DD4F-9610-4BFF-CB6C2852B80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System Font Regular"/>
              <a:buChar char="–"/>
            </a:pPr>
            <a:r>
              <a:rPr lang="en-GB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Kennel for two dogs.</a:t>
            </a:r>
            <a:endParaRPr lang="en-GB" kern="100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System Font Regular"/>
              <a:buChar char="–"/>
            </a:pPr>
            <a:r>
              <a:rPr lang="en-GB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Stable for a horse. </a:t>
            </a:r>
            <a:endParaRPr lang="en-GB" kern="100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System Font Regular"/>
              <a:buChar char="–"/>
            </a:pPr>
            <a:r>
              <a:rPr lang="en-GB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Vivarium for a leopard </a:t>
            </a:r>
            <a:r>
              <a:rPr lang="en-GB" kern="0" dirty="0">
                <a:latin typeface="Arial" panose="020B0604020202020204" pitchFamily="34" charset="0"/>
                <a:ea typeface="Times New Roman" panose="02020603050405020304" pitchFamily="18" charset="0"/>
              </a:rPr>
              <a:t>g</a:t>
            </a:r>
            <a:r>
              <a:rPr lang="en-GB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ecko.</a:t>
            </a:r>
            <a:endParaRPr lang="en-GB" kern="100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System Font Regular"/>
              <a:buChar char="–"/>
            </a:pPr>
            <a:r>
              <a:rPr lang="en-GB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Rabbit enclosure.</a:t>
            </a:r>
            <a:endParaRPr lang="en-GB" kern="100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52843D-2118-104D-CB60-185A9F30CAF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5320100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081543-F409-F74D-3513-9E9125EBE5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B86458-70CC-3E33-F0BE-93468F56B15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17</a:t>
            </a:fld>
            <a:endParaRPr lang="en-GB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0A20E486-3692-EB3B-EEE6-AF35155CDC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GB" kern="0" dirty="0">
                <a:latin typeface="Arial" panose="020B0604020202020204" pitchFamily="34" charset="0"/>
                <a:ea typeface="Times New Roman" panose="02020603050405020304" pitchFamily="18" charset="0"/>
              </a:rPr>
              <a:t>Case study activity review</a:t>
            </a:r>
            <a:endParaRPr lang="en-GB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AFBD939-3A7C-7CD9-1226-787BEA268F0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949325"/>
            <a:ext cx="7667625" cy="3638649"/>
          </a:xfrm>
        </p:spPr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kern="0" dirty="0">
                <a:latin typeface="Arial" panose="020B0604020202020204" pitchFamily="34" charset="0"/>
                <a:ea typeface="Times New Roman" panose="02020603050405020304" pitchFamily="18" charset="0"/>
              </a:rPr>
              <a:t>Sketch or describe your design in a written piece of work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br>
              <a:rPr lang="en-GB" kern="0" dirty="0"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GB" kern="0" dirty="0">
                <a:latin typeface="Arial" panose="020B0604020202020204" pitchFamily="34" charset="0"/>
                <a:ea typeface="Times New Roman" panose="02020603050405020304" pitchFamily="18" charset="0"/>
              </a:rPr>
              <a:t>Think about:</a:t>
            </a:r>
            <a:endParaRPr lang="en-GB" kern="100" dirty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System Font Regular"/>
              <a:buChar char="–"/>
            </a:pPr>
            <a:r>
              <a:rPr lang="en-GB" kern="0" dirty="0">
                <a:latin typeface="Arial" panose="020B0604020202020204" pitchFamily="34" charset="0"/>
                <a:ea typeface="Times New Roman" panose="02020603050405020304" pitchFamily="18" charset="0"/>
              </a:rPr>
              <a:t>what you included and why</a:t>
            </a:r>
            <a:endParaRPr lang="en-GB" kern="100" dirty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System Font Regular"/>
              <a:buChar char="–"/>
            </a:pPr>
            <a:r>
              <a:rPr lang="en-GB" kern="0" dirty="0">
                <a:latin typeface="Arial" panose="020B0604020202020204" pitchFamily="34" charset="0"/>
                <a:ea typeface="Times New Roman" panose="02020603050405020304" pitchFamily="18" charset="0"/>
              </a:rPr>
              <a:t>any challenges you faced in designing the accommodation</a:t>
            </a:r>
            <a:endParaRPr lang="en-GB" kern="100" dirty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System Font Regular"/>
              <a:buChar char="–"/>
            </a:pPr>
            <a:r>
              <a:rPr lang="en-GB" kern="0" dirty="0">
                <a:latin typeface="Arial" panose="020B0604020202020204" pitchFamily="34" charset="0"/>
                <a:ea typeface="Times New Roman" panose="02020603050405020304" pitchFamily="18" charset="0"/>
              </a:rPr>
              <a:t>how the factors vary for different species.</a:t>
            </a:r>
          </a:p>
          <a:p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0A61E4F-5CB3-C12C-352D-54C3BF4067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38279305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A39FE6D9-D96B-E748-810E-8BBC981DD0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Legislation related to enclosure design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6D78D02-1841-5541-B0EB-134EDB52DF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6653927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19</a:t>
            </a:fld>
            <a:endParaRPr lang="en-GB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Learning objectives: L</a:t>
            </a:r>
            <a:r>
              <a:rPr lang="en-GB" dirty="0"/>
              <a:t>esson 3</a:t>
            </a:r>
            <a:r>
              <a:rPr lang="en-GB" sz="3600" dirty="0"/>
              <a:t>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234000" y="986400"/>
            <a:ext cx="8787337" cy="4157100"/>
          </a:xfrm>
        </p:spPr>
        <p:txBody>
          <a:bodyPr/>
          <a:lstStyle/>
          <a:p>
            <a:pPr marL="342900" indent="-342900">
              <a:lnSpc>
                <a:spcPct val="107000"/>
              </a:lnSpc>
              <a:buFont typeface="System Font Regular"/>
              <a:buChar char="–"/>
            </a:pPr>
            <a:r>
              <a:rPr lang="en-GB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Understand the purpose and key provisions of the</a:t>
            </a:r>
            <a:r>
              <a:rPr lang="en-GB" kern="0" dirty="0">
                <a:latin typeface="Arial" panose="020B0604020202020204" pitchFamily="34" charset="0"/>
                <a:ea typeface="Times New Roman" panose="02020603050405020304" pitchFamily="18" charset="0"/>
              </a:rPr>
              <a:t>:</a:t>
            </a:r>
            <a:endParaRPr lang="en-GB" kern="0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lvl="2"/>
            <a:r>
              <a:rPr lang="en-GB" dirty="0"/>
              <a:t>Animal Welfare Act 2006</a:t>
            </a:r>
          </a:p>
          <a:p>
            <a:pPr lvl="2"/>
            <a:r>
              <a:rPr lang="en-GB" dirty="0"/>
              <a:t>Zoo Licensing Act 2002</a:t>
            </a:r>
          </a:p>
          <a:p>
            <a:pPr lvl="2"/>
            <a:r>
              <a:rPr lang="en-GB" dirty="0"/>
              <a:t>Animal Health Act 1981</a:t>
            </a:r>
          </a:p>
          <a:p>
            <a:pPr lvl="2">
              <a:spcAft>
                <a:spcPts val="1200"/>
              </a:spcAft>
            </a:pPr>
            <a:r>
              <a:rPr lang="en-GB" dirty="0"/>
              <a:t>Animal Welfare Regulations 2018.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System Font Regular"/>
              <a:buChar char="–"/>
            </a:pPr>
            <a:r>
              <a:rPr lang="en-GB" kern="0" dirty="0">
                <a:latin typeface="Arial" panose="020B0604020202020204" pitchFamily="34" charset="0"/>
              </a:rPr>
              <a:t>Evaluate the impact of these laws on animal welfare and industry practices.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System Font Regular"/>
              <a:buChar char="–"/>
            </a:pPr>
            <a:r>
              <a:rPr lang="en-GB" kern="0" dirty="0">
                <a:latin typeface="Arial" panose="020B0604020202020204" pitchFamily="34" charset="0"/>
              </a:rPr>
              <a:t>Apply knowledge of animal legislation to real-world scenarios.</a:t>
            </a:r>
            <a:br>
              <a:rPr lang="en-GB" kern="0" dirty="0">
                <a:latin typeface="Arial" panose="020B0604020202020204" pitchFamily="34" charset="0"/>
              </a:rPr>
            </a:br>
            <a:endParaRPr lang="en-GB" kern="0" dirty="0">
              <a:latin typeface="Arial" panose="020B0604020202020204" pitchFamily="34" charset="0"/>
            </a:endParaRPr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12804556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A39FE6D9-D96B-E748-810E-8BBC981DD0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Introduction to animal environments 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6D78D02-1841-5541-B0EB-134EDB52DF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256786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34ABF7-D839-D38E-26AD-99BEC85135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F0A989-0C1E-0347-5FFC-7E7DACCD94B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20</a:t>
            </a:fld>
            <a:endParaRPr lang="en-GB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82D9CB4D-3716-B09D-28A5-621D22621D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Key legislations</a:t>
            </a:r>
            <a:endParaRPr lang="en-GB" sz="36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F32338-CEF9-03BD-D5B1-6C984565FAF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1170878"/>
            <a:ext cx="8787337" cy="3378820"/>
          </a:xfrm>
        </p:spPr>
        <p:txBody>
          <a:bodyPr/>
          <a:lstStyle/>
          <a:p>
            <a:pPr marL="342900" indent="-342900">
              <a:lnSpc>
                <a:spcPct val="107000"/>
              </a:lnSpc>
              <a:buFont typeface="System Font Regular"/>
              <a:buChar char="–"/>
            </a:pPr>
            <a:r>
              <a:rPr lang="en-GB" b="1" kern="0" dirty="0">
                <a:latin typeface="Arial" panose="020B0604020202020204" pitchFamily="34" charset="0"/>
              </a:rPr>
              <a:t>Animal Welfare Act 2006: </a:t>
            </a:r>
            <a:r>
              <a:rPr lang="en-GB" kern="0" dirty="0">
                <a:latin typeface="Arial" panose="020B0604020202020204" pitchFamily="34" charset="0"/>
              </a:rPr>
              <a:t>Focuses on preventing animal cruelty and promoting welfare.</a:t>
            </a:r>
          </a:p>
          <a:p>
            <a:pPr marL="342900" indent="-342900">
              <a:lnSpc>
                <a:spcPct val="107000"/>
              </a:lnSpc>
              <a:buFont typeface="System Font Regular"/>
              <a:buChar char="–"/>
            </a:pPr>
            <a:r>
              <a:rPr lang="en-GB" b="1" kern="0" dirty="0">
                <a:latin typeface="Arial" panose="020B0604020202020204" pitchFamily="34" charset="0"/>
              </a:rPr>
              <a:t>Zoo Licensing Act 2002: </a:t>
            </a:r>
            <a:r>
              <a:rPr lang="en-GB" kern="0" dirty="0">
                <a:latin typeface="Arial" panose="020B0604020202020204" pitchFamily="34" charset="0"/>
              </a:rPr>
              <a:t>Governs the operation of zoos to ensure animal welfare.</a:t>
            </a:r>
          </a:p>
          <a:p>
            <a:pPr marL="342900" indent="-342900">
              <a:lnSpc>
                <a:spcPct val="107000"/>
              </a:lnSpc>
              <a:buFont typeface="System Font Regular"/>
              <a:buChar char="–"/>
            </a:pPr>
            <a:r>
              <a:rPr lang="en-GB" b="1" kern="0" dirty="0">
                <a:latin typeface="Arial" panose="020B0604020202020204" pitchFamily="34" charset="0"/>
              </a:rPr>
              <a:t>Animal Health Act 1981: </a:t>
            </a:r>
            <a:r>
              <a:rPr lang="en-GB" kern="0" dirty="0">
                <a:latin typeface="Arial" panose="020B0604020202020204" pitchFamily="34" charset="0"/>
              </a:rPr>
              <a:t>Addresses disease prevention and animal health standards.</a:t>
            </a:r>
          </a:p>
          <a:p>
            <a:pPr marL="342900" indent="-342900">
              <a:lnSpc>
                <a:spcPct val="107000"/>
              </a:lnSpc>
              <a:buFont typeface="System Font Regular"/>
              <a:buChar char="–"/>
            </a:pPr>
            <a:r>
              <a:rPr lang="en-GB" b="1" kern="0" dirty="0">
                <a:latin typeface="Arial" panose="020B0604020202020204" pitchFamily="34" charset="0"/>
              </a:rPr>
              <a:t>Animal Welfare Regulations 2018: </a:t>
            </a:r>
            <a:r>
              <a:rPr lang="en-GB" kern="0" dirty="0">
                <a:latin typeface="Arial" panose="020B0604020202020204" pitchFamily="34" charset="0"/>
              </a:rPr>
              <a:t>Specific regulations for animal activities like pet sales and breeding.</a:t>
            </a:r>
          </a:p>
          <a:p>
            <a:pPr marL="270000" lvl="2" indent="0">
              <a:buNone/>
            </a:pPr>
            <a:br>
              <a:rPr lang="en-GB" kern="0" dirty="0">
                <a:latin typeface="Arial" panose="020B0604020202020204" pitchFamily="34" charset="0"/>
              </a:rPr>
            </a:br>
            <a:endParaRPr lang="en-GB" kern="0" dirty="0">
              <a:latin typeface="Arial" panose="020B0604020202020204" pitchFamily="34" charset="0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7483FC9-1CE8-0617-523D-FB05511CCC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14425704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60139C-6C0B-B2D5-6B21-923D9C8C78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9A8DBC0-A265-C48C-6E9E-9C252FCF5F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6FA6C1-8D45-490C-3A8D-EC1E209BB66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21</a:t>
            </a:fld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B26BAEE-D579-5B03-B498-979DD765AF9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2950" y="1070517"/>
            <a:ext cx="8780421" cy="3372694"/>
          </a:xfrm>
        </p:spPr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Scenario 1:</a:t>
            </a:r>
            <a:r>
              <a:rPr lang="en-GB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A pet shop selling sick animals without proper care.</a:t>
            </a:r>
            <a:br>
              <a:rPr lang="en-GB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en-GB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GB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Scenario 2:</a:t>
            </a:r>
            <a:r>
              <a:rPr lang="en-GB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A zoo failing to meet animal enclosure standards. </a:t>
            </a:r>
            <a:br>
              <a:rPr lang="en-GB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en-GB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GB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Scenario 3:</a:t>
            </a:r>
            <a:r>
              <a:rPr lang="en-GB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A farmer facing penalties for spreading animal disease due to poor biosecurity.</a:t>
            </a:r>
            <a:br>
              <a:rPr lang="en-GB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en-GB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GB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Scenario 4:</a:t>
            </a:r>
            <a:r>
              <a:rPr lang="en-GB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A dog breeder running an unlicensed operation.</a:t>
            </a:r>
            <a:endParaRPr lang="en-GB" dirty="0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1658DE17-FA72-83F1-CE23-D9602C4377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Case studies: Legislation in action</a:t>
            </a:r>
          </a:p>
        </p:txBody>
      </p:sp>
    </p:spTree>
    <p:extLst>
      <p:ext uri="{BB962C8B-B14F-4D97-AF65-F5344CB8AC3E}">
        <p14:creationId xmlns:p14="http://schemas.microsoft.com/office/powerpoint/2010/main" val="412662709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0D19B6-4C8A-282E-37C4-543E05D2C8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977AC9-8AF5-9B6F-D273-DBBD0FEE695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22</a:t>
            </a:fld>
            <a:endParaRPr lang="en-GB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5A1B9A11-E8BB-6626-A336-27D7E9BB95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Questions for your group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338E18-0D1F-B25C-23F6-0F82B92800B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endParaRPr lang="en-GB" sz="1800" kern="0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GB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Identify which law(s) apply to your given scenario.</a:t>
            </a:r>
            <a:endParaRPr lang="en-GB" kern="100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GB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Discuss the potential consequences for the violators.</a:t>
            </a:r>
            <a:endParaRPr lang="en-GB" kern="100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GB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Propose solutions or preventative measures.</a:t>
            </a:r>
            <a:endParaRPr lang="en-GB" kern="100" dirty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endParaRPr lang="en-GB" kern="100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en-GB" kern="0" dirty="0">
                <a:latin typeface="Arial" panose="020B0604020202020204" pitchFamily="34" charset="0"/>
                <a:ea typeface="Times New Roman" panose="02020603050405020304" pitchFamily="18" charset="0"/>
              </a:rPr>
              <a:t>P</a:t>
            </a:r>
            <a:r>
              <a:rPr lang="en-GB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resent your findings (five minutes per group).</a:t>
            </a:r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EDD3DCC-6FC9-903C-841A-46EE9660EF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427093910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56CBF4-BD5F-2178-22AC-F4CF258273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A65848-75BE-D557-3821-D17E36B6F6E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23</a:t>
            </a:fld>
            <a:endParaRPr lang="en-GB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11D8505D-2B29-ABAD-E3A0-B41BEC80B5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/>
              <a:t>Discussion topic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26B35D9-CDFA-0C9C-B989-8397D259527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en-GB" kern="100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kern="1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Are animal </a:t>
            </a:r>
            <a:r>
              <a:rPr lang="en-GB" kern="100" dirty="0">
                <a:latin typeface="Arial" panose="020B0604020202020204" pitchFamily="34" charset="0"/>
                <a:ea typeface="Calibri" panose="020F0502020204030204" pitchFamily="34" charset="0"/>
              </a:rPr>
              <a:t>w</a:t>
            </a:r>
            <a:r>
              <a:rPr lang="en-GB" kern="1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elfare </a:t>
            </a:r>
            <a:r>
              <a:rPr lang="en-GB" kern="100" dirty="0">
                <a:latin typeface="Arial" panose="020B0604020202020204" pitchFamily="34" charset="0"/>
                <a:ea typeface="Calibri" panose="020F0502020204030204" pitchFamily="34" charset="0"/>
              </a:rPr>
              <a:t>l</a:t>
            </a:r>
            <a:r>
              <a:rPr lang="en-GB" kern="1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aws effective in protecting animals</a:t>
            </a:r>
            <a:r>
              <a:rPr lang="en-GB" kern="100" dirty="0">
                <a:latin typeface="Arial" panose="020B0604020202020204" pitchFamily="34" charset="0"/>
                <a:ea typeface="Calibri" panose="020F0502020204030204" pitchFamily="34" charset="0"/>
              </a:rPr>
              <a:t>?</a:t>
            </a:r>
            <a:endParaRPr lang="en-GB" kern="100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GB" kern="100" dirty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GB" kern="100" dirty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kern="100" dirty="0">
                <a:latin typeface="Arial" panose="020B0604020202020204" pitchFamily="34" charset="0"/>
                <a:ea typeface="Calibri" panose="020F0502020204030204" pitchFamily="34" charset="0"/>
              </a:rPr>
              <a:t>S</a:t>
            </a:r>
            <a:r>
              <a:rPr lang="en-GB" kern="1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ummarise the key points discussed on the whiteboard. 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5F65A89-9EE1-9266-8718-D19B086D05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240085884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A39FE6D9-D96B-E748-810E-8BBC981DD0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Practice design </a:t>
            </a:r>
            <a:br>
              <a:rPr lang="en-US" dirty="0"/>
            </a:br>
            <a:r>
              <a:rPr lang="en-US" dirty="0"/>
              <a:t>(formative assessment)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6D78D02-1841-5541-B0EB-134EDB52DF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166221095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25</a:t>
            </a:fld>
            <a:endParaRPr lang="en-GB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Learning objectives: </a:t>
            </a:r>
            <a:r>
              <a:rPr lang="en-GB" dirty="0"/>
              <a:t>L</a:t>
            </a:r>
            <a:r>
              <a:rPr lang="en-GB" sz="3600" dirty="0"/>
              <a:t>esson 4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234000" y="986400"/>
            <a:ext cx="8191543" cy="3601574"/>
          </a:xfrm>
        </p:spPr>
        <p:txBody>
          <a:bodyPr/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stem Font Regular"/>
              <a:buChar char="–"/>
              <a:tabLst>
                <a:tab pos="457200" algn="l"/>
              </a:tabLst>
            </a:pPr>
            <a:r>
              <a:rPr lang="en-GB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Understand what enclosure design is and its importance.</a:t>
            </a:r>
            <a:endParaRPr lang="en-GB" sz="2400" kern="100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stem Font Regular"/>
              <a:buChar char="–"/>
              <a:tabLst>
                <a:tab pos="457200" algn="l"/>
              </a:tabLst>
            </a:pPr>
            <a:r>
              <a:rPr lang="en-GB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Identify key components of an effective enclosure system.</a:t>
            </a:r>
            <a:endParaRPr lang="en-GB" sz="2400" kern="100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stem Font Regular"/>
              <a:buChar char="–"/>
              <a:tabLst>
                <a:tab pos="457200" algn="l"/>
              </a:tabLst>
            </a:pPr>
            <a:r>
              <a:rPr lang="en-GB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Analyse different enclosure types used in construction </a:t>
            </a:r>
            <a:br>
              <a:rPr lang="en-GB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GB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or technology.</a:t>
            </a:r>
            <a:endParaRPr lang="en-GB" sz="2400" kern="100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stem Font Regular"/>
              <a:buChar char="–"/>
              <a:tabLst>
                <a:tab pos="457200" algn="l"/>
              </a:tabLst>
            </a:pPr>
            <a:r>
              <a:rPr lang="en-GB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Apply design principles to create a simple </a:t>
            </a:r>
            <a:br>
              <a:rPr lang="en-GB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GB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enclosure solution.</a:t>
            </a:r>
            <a:endParaRPr lang="en-GB" sz="2400" kern="100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>
              <a:lnSpc>
                <a:spcPct val="100000"/>
              </a:lnSpc>
            </a:pPr>
            <a:br>
              <a:rPr lang="en-GB" dirty="0">
                <a:solidFill>
                  <a:schemeClr val="accent1"/>
                </a:solidFill>
              </a:rPr>
            </a:br>
            <a:endParaRPr lang="en-GB" dirty="0"/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402573509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26</a:t>
            </a:fld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234000" y="986400"/>
            <a:ext cx="8631840" cy="3601574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en-GB" dirty="0">
                <a:latin typeface="+mj-lt"/>
              </a:rPr>
              <a:t>Essential aspects of enclosure design:</a:t>
            </a:r>
          </a:p>
          <a:p>
            <a:pPr marL="342900" indent="-342900">
              <a:buFont typeface="System Font Regular"/>
              <a:buChar char="–"/>
            </a:pPr>
            <a:r>
              <a:rPr lang="en-GB" dirty="0">
                <a:latin typeface="+mj-lt"/>
              </a:rPr>
              <a:t>layout (sleeping, feeding, exercise) </a:t>
            </a:r>
          </a:p>
          <a:p>
            <a:pPr marL="342900" indent="-342900">
              <a:buFont typeface="System Font Regular"/>
              <a:buChar char="–"/>
            </a:pPr>
            <a:r>
              <a:rPr lang="en-GB" dirty="0">
                <a:latin typeface="+mj-lt"/>
              </a:rPr>
              <a:t>enrichment features (climbing, digging, foraging) </a:t>
            </a:r>
          </a:p>
          <a:p>
            <a:pPr marL="342900" indent="-342900">
              <a:buFont typeface="System Font Regular"/>
              <a:buChar char="–"/>
            </a:pPr>
            <a:r>
              <a:rPr lang="en-GB" dirty="0">
                <a:latin typeface="+mj-lt"/>
              </a:rPr>
              <a:t>health and safety. </a:t>
            </a:r>
          </a:p>
          <a:p>
            <a:endParaRPr lang="en-GB" dirty="0">
              <a:latin typeface="+mj-lt"/>
            </a:endParaRPr>
          </a:p>
          <a:p>
            <a:endParaRPr lang="en-GB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/>
              <a:t>Key components</a:t>
            </a:r>
          </a:p>
        </p:txBody>
      </p:sp>
    </p:spTree>
    <p:extLst>
      <p:ext uri="{BB962C8B-B14F-4D97-AF65-F5344CB8AC3E}">
        <p14:creationId xmlns:p14="http://schemas.microsoft.com/office/powerpoint/2010/main" val="358614656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590905-D29E-4F83-C0F6-AA2DADD65B5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E1E61F1-DC73-079E-7361-CAE63190093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27</a:t>
            </a:fld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1C7017-A5C6-D7A1-5006-3753632EF91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986400"/>
            <a:ext cx="7864971" cy="3601574"/>
          </a:xfrm>
        </p:spPr>
        <p:txBody>
          <a:bodyPr/>
          <a:lstStyle/>
          <a:p>
            <a:r>
              <a:rPr lang="en-GB" dirty="0"/>
              <a:t>Work in groups of four to design an enclosure. </a:t>
            </a:r>
          </a:p>
          <a:p>
            <a:endParaRPr lang="en-GB" dirty="0"/>
          </a:p>
          <a:p>
            <a:r>
              <a:rPr lang="en-GB" dirty="0"/>
              <a:t>Read the scenario and consider the requirements below:</a:t>
            </a:r>
          </a:p>
          <a:p>
            <a:endParaRPr lang="en-GB" dirty="0"/>
          </a:p>
          <a:p>
            <a:r>
              <a:rPr lang="en-US" b="1" dirty="0"/>
              <a:t>Requirements:</a:t>
            </a:r>
            <a:r>
              <a:rPr lang="en-US" dirty="0"/>
              <a:t> consider protection, insulation, materials and accessibility.</a:t>
            </a:r>
          </a:p>
          <a:p>
            <a:endParaRPr lang="en-US" dirty="0"/>
          </a:p>
          <a:p>
            <a:r>
              <a:rPr lang="en-US" b="1" dirty="0"/>
              <a:t>Output:</a:t>
            </a:r>
            <a:r>
              <a:rPr lang="en-US" dirty="0"/>
              <a:t> Labeled enclosure with justifications.</a:t>
            </a:r>
          </a:p>
          <a:p>
            <a:endParaRPr lang="en-GB" dirty="0"/>
          </a:p>
          <a:p>
            <a:r>
              <a:rPr lang="en-GB" dirty="0"/>
              <a:t>Design your enclosure on paper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7BBCAA0-560B-653C-DAF7-3B6DD1688E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Group activity </a:t>
            </a:r>
          </a:p>
        </p:txBody>
      </p:sp>
    </p:spTree>
    <p:extLst>
      <p:ext uri="{BB962C8B-B14F-4D97-AF65-F5344CB8AC3E}">
        <p14:creationId xmlns:p14="http://schemas.microsoft.com/office/powerpoint/2010/main" val="366041255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09DBA6-9976-82DE-A021-54DE68C313D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7C97989-F420-8CEB-C559-E0468876A23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28</a:t>
            </a:fld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C9CBC2-06C4-75CD-84CC-861BC70A2F6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 </a:t>
            </a:r>
          </a:p>
          <a:p>
            <a:r>
              <a:rPr lang="en-GB" dirty="0"/>
              <a:t>Complete the Animal enclosure design quick quiz to check what you have learnt.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142B528-C390-396F-5079-886B17E383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Recap quiz: Lesson 4 </a:t>
            </a:r>
          </a:p>
        </p:txBody>
      </p:sp>
    </p:spTree>
    <p:extLst>
      <p:ext uri="{BB962C8B-B14F-4D97-AF65-F5344CB8AC3E}">
        <p14:creationId xmlns:p14="http://schemas.microsoft.com/office/powerpoint/2010/main" val="392230583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A39FE6D9-D96B-E748-810E-8BBC981DD0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Methods of review (evaluation practice)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6D78D02-1841-5541-B0EB-134EDB52DF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26488548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3</a:t>
            </a:fld>
            <a:endParaRPr lang="en-GB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dirty="0"/>
              <a:t>Learning objectives: Lesson 1</a:t>
            </a:r>
            <a:endParaRPr lang="en-GB" sz="36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1">
              <a:spcAft>
                <a:spcPts val="800"/>
              </a:spcAft>
            </a:pPr>
            <a:r>
              <a:rPr lang="en-GB" dirty="0"/>
              <a:t>Understand the key variations in animal enclosure designs and their purposes (e.g. species-specific needs, welfare and safety).</a:t>
            </a:r>
          </a:p>
          <a:p>
            <a:pPr lvl="1">
              <a:spcAft>
                <a:spcPts val="800"/>
              </a:spcAft>
            </a:pPr>
            <a:r>
              <a:rPr lang="en-GB" dirty="0"/>
              <a:t>Evaluate enclosure designs based on welfare standards, functionality, aesthetics and sustainability.</a:t>
            </a:r>
          </a:p>
          <a:p>
            <a:pPr lvl="1">
              <a:spcAft>
                <a:spcPts val="800"/>
              </a:spcAft>
            </a:pPr>
            <a:r>
              <a:rPr lang="en-GB" dirty="0"/>
              <a:t>Develop critical thinking and problem-solving skills through design evaluation tasks.</a:t>
            </a:r>
          </a:p>
          <a:p>
            <a:pPr>
              <a:lnSpc>
                <a:spcPct val="100000"/>
              </a:lnSpc>
            </a:pPr>
            <a:br>
              <a:rPr lang="en-GB" dirty="0">
                <a:solidFill>
                  <a:schemeClr val="accent1"/>
                </a:solidFill>
              </a:rPr>
            </a:br>
            <a:endParaRPr lang="en-GB" dirty="0"/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262317548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30</a:t>
            </a:fld>
            <a:endParaRPr lang="en-GB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dirty="0"/>
              <a:t>Lesson objectives: Lesson 5 </a:t>
            </a:r>
            <a:endParaRPr lang="en-GB" sz="3600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A4D96B0-719D-F78F-48D5-F9B59C43BE1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stem Font Regular"/>
              <a:buChar char="–"/>
              <a:tabLst/>
            </a:pPr>
            <a:r>
              <a:rPr lang="en-US" altLang="en-US" dirty="0"/>
              <a:t>Define</a:t>
            </a:r>
            <a:r>
              <a:rPr kumimoji="0" lang="en-US" altLang="en-US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performance </a:t>
            </a:r>
            <a:r>
              <a:rPr lang="en-US" altLang="en-US" dirty="0"/>
              <a:t>e</a:t>
            </a:r>
            <a:r>
              <a:rPr kumimoji="0" lang="en-US" altLang="en-US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valuation.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stem Font Regular"/>
              <a:buChar char="–"/>
              <a:tabLst/>
            </a:pPr>
            <a:endParaRPr kumimoji="0" lang="en-US" altLang="en-US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stem Font Regular"/>
              <a:buChar char="–"/>
              <a:tabLst/>
            </a:pPr>
            <a:r>
              <a:rPr lang="en-US" altLang="en-US" dirty="0"/>
              <a:t>Identify key</a:t>
            </a:r>
            <a:r>
              <a:rPr kumimoji="0" lang="en-US" altLang="en-US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evaluation criteria.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stem Font Regular"/>
              <a:buChar char="–"/>
              <a:tabLst/>
            </a:pPr>
            <a:endParaRPr lang="en-US" altLang="en-US" dirty="0"/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stem Font Regular"/>
              <a:buChar char="–"/>
              <a:tabLst/>
            </a:pPr>
            <a:r>
              <a:rPr kumimoji="0" lang="en-US" altLang="en-US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Apply evaluation methods.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stem Font Regular"/>
              <a:buChar char="–"/>
              <a:tabLst/>
            </a:pPr>
            <a:endParaRPr kumimoji="0" lang="en-US" altLang="en-US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stem Font Regular"/>
              <a:buChar char="–"/>
              <a:tabLst/>
            </a:pPr>
            <a:r>
              <a:rPr lang="en-US" altLang="en-US" dirty="0"/>
              <a:t>Use structured feedback models.</a:t>
            </a:r>
            <a:endParaRPr kumimoji="0" lang="en-US" altLang="en-US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endParaRPr lang="en-US" dirty="0"/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418630239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78DA61-BAB3-7DEC-D5A4-A6D8806F11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334A84-AAC7-A2D8-8F68-E01AED8DAC8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31</a:t>
            </a:fld>
            <a:endParaRPr lang="en-GB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A70F2B70-1B33-9206-C1B8-7A9E29E250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/>
              <a:t>What is performance evaluation?</a:t>
            </a:r>
            <a:endParaRPr lang="en-GB" sz="360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A2E30949-A5D3-2739-8964-AB8D9E44BD7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1077686"/>
            <a:ext cx="7667625" cy="3510288"/>
          </a:xfrm>
        </p:spPr>
        <p:txBody>
          <a:bodyPr/>
          <a:lstStyle/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Performance evaluation is a process of assessing someone’s ability to meet the expectations and objectives set for them in a specific role or task.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It is often done to determine strengths</a:t>
            </a:r>
            <a:r>
              <a:rPr lang="en-US" altLang="en-US" dirty="0"/>
              <a:t> and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areas for improvement, and to provide feedback for development.</a:t>
            </a:r>
          </a:p>
          <a:p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3E5644D-7E99-69A9-9636-803A42C20F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342689094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910093-9819-7E3A-DFBD-04CC563828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E8D13B-61F6-42F5-0E75-9A4C8D60CC2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32</a:t>
            </a:fld>
            <a:endParaRPr lang="en-GB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1AF6C092-6424-7899-739A-35BD485254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/>
              <a:t>Why is performance important?</a:t>
            </a:r>
            <a:endParaRPr lang="en-GB" sz="360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4E0344AB-45BE-6538-7DED-2672769A18E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986400"/>
            <a:ext cx="7843200" cy="3601574"/>
          </a:xfrm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For individuals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: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Helps in career development, self-improvement and motivation.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For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organisations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: </a:t>
            </a:r>
            <a:endParaRPr lang="en-US" altLang="en-US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Ensures that team goals are met, highlights training needs and aids decision-making for promotions or raises.</a:t>
            </a:r>
          </a:p>
          <a:p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A2CCEBC-D529-0443-3C7F-C4DD1807D5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371116722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091EDF-465A-29B5-E4B4-B000DC04AF3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A72B71C-2549-3DCA-6632-78F842D242C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33</a:t>
            </a:fld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AE899C-59A8-83D5-CCC4-3252DF7D39B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What aspects of the industry might be important to evaluate? </a:t>
            </a:r>
          </a:p>
          <a:p>
            <a:endParaRPr lang="en-GB" dirty="0"/>
          </a:p>
          <a:p>
            <a:r>
              <a:rPr lang="en-GB" dirty="0"/>
              <a:t>For example:</a:t>
            </a:r>
          </a:p>
          <a:p>
            <a:pPr marL="342900" indent="-342900">
              <a:buFont typeface="System Font Regular"/>
              <a:buChar char="–"/>
            </a:pPr>
            <a:r>
              <a:rPr lang="en-GB" dirty="0"/>
              <a:t>animal enclosures</a:t>
            </a:r>
          </a:p>
          <a:p>
            <a:pPr marL="342900" indent="-342900">
              <a:buFont typeface="System Font Regular"/>
              <a:buChar char="–"/>
            </a:pPr>
            <a:r>
              <a:rPr lang="en-GB" dirty="0"/>
              <a:t>animal behaviour </a:t>
            </a:r>
          </a:p>
          <a:p>
            <a:pPr marL="342900" indent="-342900">
              <a:buFont typeface="System Font Regular"/>
              <a:buChar char="–"/>
            </a:pPr>
            <a:r>
              <a:rPr lang="en-GB" dirty="0"/>
              <a:t>process of husbandry.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333904F-DD7A-FB16-D62D-3C43576812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 question</a:t>
            </a:r>
          </a:p>
        </p:txBody>
      </p:sp>
    </p:spTree>
    <p:extLst>
      <p:ext uri="{BB962C8B-B14F-4D97-AF65-F5344CB8AC3E}">
        <p14:creationId xmlns:p14="http://schemas.microsoft.com/office/powerpoint/2010/main" val="19500456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34</a:t>
            </a:fld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Key aspects to evaluate: </a:t>
            </a:r>
          </a:p>
          <a:p>
            <a:endParaRPr lang="en-GB" dirty="0"/>
          </a:p>
          <a:p>
            <a:pPr marL="457200" indent="-457200">
              <a:buFont typeface="System Font Regular"/>
              <a:buChar char="–"/>
            </a:pPr>
            <a:r>
              <a:rPr lang="en-GB" dirty="0"/>
              <a:t>Knowledge and skills </a:t>
            </a:r>
          </a:p>
          <a:p>
            <a:pPr marL="457200" indent="-457200">
              <a:buFont typeface="System Font Regular"/>
              <a:buChar char="–"/>
            </a:pPr>
            <a:r>
              <a:rPr lang="en-GB" dirty="0"/>
              <a:t>Quality of work </a:t>
            </a:r>
          </a:p>
          <a:p>
            <a:pPr marL="457200" indent="-457200">
              <a:buFont typeface="System Font Regular"/>
              <a:buChar char="–"/>
            </a:pPr>
            <a:r>
              <a:rPr lang="en-GB" dirty="0"/>
              <a:t>Productivity </a:t>
            </a:r>
          </a:p>
          <a:p>
            <a:pPr marL="457200" indent="-457200">
              <a:buFont typeface="System Font Regular"/>
              <a:buChar char="–"/>
            </a:pPr>
            <a:r>
              <a:rPr lang="en-GB" dirty="0"/>
              <a:t>Communication </a:t>
            </a:r>
          </a:p>
          <a:p>
            <a:pPr marL="457200" indent="-457200">
              <a:buFont typeface="System Font Regular"/>
              <a:buChar char="–"/>
            </a:pPr>
            <a:r>
              <a:rPr lang="en-GB" dirty="0"/>
              <a:t>Time management </a:t>
            </a:r>
          </a:p>
          <a:p>
            <a:pPr marL="457200" indent="-457200">
              <a:buFont typeface="System Font Regular"/>
              <a:buChar char="–"/>
            </a:pPr>
            <a:r>
              <a:rPr lang="en-GB" dirty="0"/>
              <a:t>Problem-solving and critical thinking?</a:t>
            </a:r>
          </a:p>
          <a:p>
            <a:pPr marL="457200" indent="-457200">
              <a:buFont typeface="System Font Regular"/>
              <a:buChar char="–"/>
            </a:pPr>
            <a:r>
              <a:rPr lang="en-GB" dirty="0"/>
              <a:t>Attitude and behaviour. </a:t>
            </a: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/>
              <a:t>Defining clear </a:t>
            </a:r>
            <a:r>
              <a:rPr lang="en-GB"/>
              <a:t>e</a:t>
            </a:r>
            <a:r>
              <a:rPr lang="en-GB" sz="3600"/>
              <a:t>valuation </a:t>
            </a:r>
            <a:r>
              <a:rPr lang="en-GB"/>
              <a:t>c</a:t>
            </a:r>
            <a:r>
              <a:rPr lang="en-GB" sz="3600"/>
              <a:t>riteria</a:t>
            </a:r>
          </a:p>
        </p:txBody>
      </p:sp>
    </p:spTree>
    <p:extLst>
      <p:ext uri="{BB962C8B-B14F-4D97-AF65-F5344CB8AC3E}">
        <p14:creationId xmlns:p14="http://schemas.microsoft.com/office/powerpoint/2010/main" val="278963915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90842F3-9DD1-F1ED-C2F4-880C6EDF71B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35</a:t>
            </a:fld>
            <a:endParaRPr lang="en-GB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6759B2E-6891-B8B4-ECA5-3EAD9689D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Setting SMART goals for evaluations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BB8C20-CFA4-B8DD-AA98-ED253EC550E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1382751"/>
            <a:ext cx="7667625" cy="3205222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lang="en-GB" dirty="0"/>
              <a:t>Specific</a:t>
            </a:r>
          </a:p>
          <a:p>
            <a:pPr algn="ctr">
              <a:lnSpc>
                <a:spcPct val="150000"/>
              </a:lnSpc>
            </a:pPr>
            <a:r>
              <a:rPr lang="en-GB" dirty="0"/>
              <a:t>Measurable </a:t>
            </a:r>
          </a:p>
          <a:p>
            <a:pPr algn="ctr">
              <a:lnSpc>
                <a:spcPct val="150000"/>
              </a:lnSpc>
            </a:pPr>
            <a:r>
              <a:rPr lang="en-GB" dirty="0"/>
              <a:t>Achievable </a:t>
            </a:r>
          </a:p>
          <a:p>
            <a:pPr algn="ctr">
              <a:lnSpc>
                <a:spcPct val="150000"/>
              </a:lnSpc>
            </a:pPr>
            <a:r>
              <a:rPr lang="en-GB" dirty="0"/>
              <a:t>Relevant </a:t>
            </a:r>
          </a:p>
          <a:p>
            <a:pPr algn="ctr">
              <a:lnSpc>
                <a:spcPct val="150000"/>
              </a:lnSpc>
            </a:pPr>
            <a:r>
              <a:rPr lang="en-GB" dirty="0"/>
              <a:t>Time-bound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6633F4-044D-239D-D7CB-FFFE88B3489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292454843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2D3CCCE-7FFE-1D1A-7B47-C8C7AE3449B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36</a:t>
            </a:fld>
            <a:endParaRPr lang="en-GB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BDBE539-3030-ADA5-B334-C71D65E382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Evaluation methods (1)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35E23C0-59C5-7DF9-EDBB-F6F9B6D6211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1193180"/>
            <a:ext cx="8330137" cy="3394794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en-GB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Manager or supervisor </a:t>
            </a:r>
            <a:r>
              <a:rPr lang="en-GB" b="1" kern="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GB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valuation</a:t>
            </a:r>
            <a:endParaRPr lang="en-GB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n-GB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manager provides feedback based on their direct observation of the individual’s work and behaviour.</a:t>
            </a:r>
          </a:p>
          <a:p>
            <a:endParaRPr lang="en-GB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en-GB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Example</a:t>
            </a:r>
            <a:r>
              <a:rPr lang="en-GB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en-GB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supervisor might provide feedback on an employee’s teamwork, communication skills and adherence to deadlines.</a:t>
            </a:r>
            <a:endParaRPr lang="en-GB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F23018-473E-AE2E-F030-6D858BCE1BB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195072853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13E13C-6B6A-EDA1-9AF4-0AF57637DEC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0017C68-0ECF-2F96-2355-1999B7251E5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37</a:t>
            </a:fld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29FE63-0016-233D-23F4-922228A7208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1182028"/>
            <a:ext cx="7995600" cy="3405945"/>
          </a:xfrm>
        </p:spPr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b="1" kern="0" dirty="0">
                <a:latin typeface="Arial" panose="020B0604020202020204" pitchFamily="34" charset="0"/>
                <a:cs typeface="Times New Roman" panose="02020603050405020304" pitchFamily="18" charset="0"/>
              </a:rPr>
              <a:t>Self-assessment</a:t>
            </a:r>
          </a:p>
          <a:p>
            <a:r>
              <a:rPr lang="en-GB" sz="24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Individuals evaluate their own performance, which can give insights into their self-awareness and areas they believe need improvement.</a:t>
            </a:r>
          </a:p>
          <a:p>
            <a:endParaRPr lang="en-GB" sz="2400" kern="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en-GB" sz="2400" b="1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Example</a:t>
            </a:r>
            <a:r>
              <a:rPr lang="en-GB" sz="24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en-GB" kern="0" dirty="0"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GB" sz="24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sk the person to rate themselves on different criteria (communication, punctuality, etc.) and provide evidence.</a:t>
            </a:r>
            <a:endParaRPr lang="en-GB" sz="24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GB" sz="24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C60E877-490F-B23C-98D4-8E381CF9E7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Evaluation methods (2)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911752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315F43-2A43-AD0B-13C9-FD57B3FD84F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C82A840-4D7A-2CDF-4049-6A5DEEFF73E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38</a:t>
            </a:fld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92E07C-DCD9-A797-C376-A1C372C825F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1159726"/>
            <a:ext cx="7667625" cy="3428247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en-GB" sz="24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Peer reviews</a:t>
            </a:r>
            <a:endParaRPr lang="en-GB" b="1" kern="100" dirty="0"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Colleagues assess each other’s performance. This can provide insights into teamwork, collaboration and interpersonal dynamics.</a:t>
            </a:r>
          </a:p>
          <a:p>
            <a:endParaRPr lang="en-GB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lvl="0">
              <a:spcAft>
                <a:spcPts val="1200"/>
              </a:spcAft>
              <a:buSzPct val="100000"/>
              <a:tabLst>
                <a:tab pos="457200" algn="l"/>
              </a:tabLst>
            </a:pPr>
            <a:r>
              <a:rPr lang="en-GB" sz="24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Example</a:t>
            </a:r>
            <a:r>
              <a:rPr lang="en-GB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lvl="0">
              <a:buSzPct val="100000"/>
              <a:tabLst>
                <a:tab pos="457200" algn="l"/>
              </a:tabLst>
            </a:pPr>
            <a:r>
              <a:rPr lang="en-GB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Give feedback on how an individual works in a team or helps others.</a:t>
            </a:r>
            <a:endParaRPr lang="en-GB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6037DF3-0ED9-46AD-FA2E-513D632059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Evaluation methods (3) </a:t>
            </a:r>
          </a:p>
        </p:txBody>
      </p:sp>
    </p:spTree>
    <p:extLst>
      <p:ext uri="{BB962C8B-B14F-4D97-AF65-F5344CB8AC3E}">
        <p14:creationId xmlns:p14="http://schemas.microsoft.com/office/powerpoint/2010/main" val="89113171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109DBF2-781C-52F9-0040-3C6A7A6BCC9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39</a:t>
            </a:fld>
            <a:endParaRPr lang="en-GB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5DDD72C-AE23-FC7A-3AD6-12CAF13890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Evaluation methods (4)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00FE00-8A3D-75C2-9D34-7ED81B5E7F0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1099456"/>
            <a:ext cx="7667625" cy="3488517"/>
          </a:xfrm>
        </p:spPr>
        <p:txBody>
          <a:bodyPr/>
          <a:lstStyle/>
          <a:p>
            <a:pPr>
              <a:lnSpc>
                <a:spcPct val="107000"/>
              </a:lnSpc>
              <a:spcAft>
                <a:spcPts val="1200"/>
              </a:spcAft>
            </a:pPr>
            <a:r>
              <a:rPr lang="en-GB" b="1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360-degree </a:t>
            </a:r>
            <a:r>
              <a:rPr lang="en-GB" b="1" kern="0" dirty="0">
                <a:ea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GB" b="1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eedback</a:t>
            </a:r>
            <a:endParaRPr lang="en-GB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buSzPct val="100000"/>
              <a:tabLst>
                <a:tab pos="457200" algn="l"/>
              </a:tabLst>
            </a:pPr>
            <a:r>
              <a:rPr lang="en-GB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 comprehensive approach that involves feedback from supervisors, peers, subordinates and sometimes even external clients.</a:t>
            </a:r>
          </a:p>
          <a:p>
            <a:pPr lvl="0">
              <a:lnSpc>
                <a:spcPct val="107000"/>
              </a:lnSpc>
              <a:buSzPct val="100000"/>
              <a:tabLst>
                <a:tab pos="457200" algn="l"/>
              </a:tabLst>
            </a:pPr>
            <a:endParaRPr lang="en-GB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1200"/>
              </a:spcAft>
              <a:buSzPct val="100000"/>
              <a:tabLst>
                <a:tab pos="457200" algn="l"/>
              </a:tabLst>
            </a:pPr>
            <a:r>
              <a:rPr lang="en-GB" b="1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Example</a:t>
            </a:r>
            <a:r>
              <a:rPr lang="en-GB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lvl="0">
              <a:lnSpc>
                <a:spcPct val="107000"/>
              </a:lnSpc>
              <a:buSzPct val="100000"/>
              <a:tabLst>
                <a:tab pos="457200" algn="l"/>
              </a:tabLst>
            </a:pPr>
            <a:r>
              <a:rPr lang="en-GB" kern="0" dirty="0"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GB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ollect data from multiple sources to get a well-rounded view of performance.</a:t>
            </a:r>
            <a:endParaRPr lang="en-GB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5C9DA8-362C-BD0B-7BD9-4276B391C46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9332272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4</a:t>
            </a:fld>
            <a:endParaRPr lang="en-GB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/>
              <a:t>Why do enclosure designs vary?</a:t>
            </a:r>
            <a:endParaRPr lang="en-GB" sz="360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233999" y="986400"/>
            <a:ext cx="8142557" cy="3601574"/>
          </a:xfrm>
        </p:spPr>
        <p:txBody>
          <a:bodyPr/>
          <a:lstStyle/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System Font Regular"/>
              <a:buChar char="–"/>
            </a:pPr>
            <a:r>
              <a:rPr lang="en-GB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Species requirements:</a:t>
            </a:r>
            <a:r>
              <a:rPr lang="en-GB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GB" kern="0" dirty="0">
                <a:latin typeface="Arial" panose="020B0604020202020204" pitchFamily="34" charset="0"/>
                <a:ea typeface="Times New Roman" panose="02020603050405020304" pitchFamily="18" charset="0"/>
              </a:rPr>
              <a:t>s</a:t>
            </a:r>
            <a:r>
              <a:rPr lang="en-GB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ize, temperature, </a:t>
            </a:r>
            <a:br>
              <a:rPr lang="en-GB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GB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enrichment, safety.</a:t>
            </a:r>
            <a:endParaRPr lang="en-GB" kern="100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System Font Regular"/>
              <a:buChar char="–"/>
            </a:pPr>
            <a:r>
              <a:rPr lang="en-GB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Natural behaviours:</a:t>
            </a:r>
            <a:r>
              <a:rPr lang="en-GB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climbing, digging, foraging, swimming, etc.</a:t>
            </a:r>
            <a:endParaRPr lang="en-GB" kern="100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System Font Regular"/>
              <a:buChar char="–"/>
            </a:pPr>
            <a:r>
              <a:rPr lang="en-GB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Regulations and welfare standards</a:t>
            </a:r>
            <a:r>
              <a:rPr lang="en-GB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(e.g.</a:t>
            </a:r>
            <a:r>
              <a:rPr lang="en-GB" kern="0" dirty="0">
                <a:latin typeface="Arial" panose="020B0604020202020204" pitchFamily="34" charset="0"/>
                <a:ea typeface="Times New Roman" panose="02020603050405020304" pitchFamily="18" charset="0"/>
              </a:rPr>
              <a:t> Animal Welfare Act or British and Irish Association of Zoos </a:t>
            </a:r>
            <a:br>
              <a:rPr lang="en-GB" kern="0" dirty="0"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GB" kern="0" dirty="0">
                <a:latin typeface="Arial" panose="020B0604020202020204" pitchFamily="34" charset="0"/>
                <a:ea typeface="Times New Roman" panose="02020603050405020304" pitchFamily="18" charset="0"/>
              </a:rPr>
              <a:t>and Aquariums).</a:t>
            </a:r>
            <a:endParaRPr lang="en-GB" kern="100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System Font Regular"/>
              <a:buChar char="–"/>
            </a:pPr>
            <a:r>
              <a:rPr lang="en-GB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Aesthetics and visitor interaction</a:t>
            </a:r>
            <a:r>
              <a:rPr lang="en-GB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in zoos/wildlife parks.</a:t>
            </a:r>
            <a:endParaRPr lang="en-GB" kern="100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>
              <a:lnSpc>
                <a:spcPct val="100000"/>
              </a:lnSpc>
            </a:pPr>
            <a:endParaRPr lang="en-GB" sz="2400" dirty="0"/>
          </a:p>
          <a:p>
            <a:endParaRPr lang="en-GB" dirty="0"/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290347376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D15D47-8E65-0BB8-A1DC-85BC222C68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BE81266-D27A-C2A6-8B4B-19134DA0213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40</a:t>
            </a:fld>
            <a:endParaRPr lang="en-GB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A05C46D-92EA-2349-2D38-32E9E6193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Evaluation methods (5)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92BA69-5682-CE5E-F333-A50E920F50C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1153886"/>
            <a:ext cx="7667625" cy="3434088"/>
          </a:xfrm>
        </p:spPr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b="1" kern="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Key Performance Indicators (KPIs)</a:t>
            </a:r>
            <a:endParaRPr lang="en-GB" kern="100" dirty="0">
              <a:effectLst/>
              <a:ea typeface="Aptos" panose="020B0004020202020204" pitchFamily="34" charset="0"/>
              <a:cs typeface="Arial" panose="020B0604020202020204" pitchFamily="34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  <a:buSzPct val="100000"/>
              <a:tabLst>
                <a:tab pos="457200" algn="l"/>
              </a:tabLst>
            </a:pPr>
            <a:r>
              <a:rPr lang="en-GB" kern="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Use specific, quantifiable metrics to assess performance (e.g. sales numbers, customer satisfaction ratings, project completion rates).</a:t>
            </a:r>
            <a:endParaRPr lang="en-GB" kern="100" dirty="0">
              <a:effectLst/>
              <a:ea typeface="Aptos" panose="020B0004020202020204" pitchFamily="34" charset="0"/>
              <a:cs typeface="Arial" panose="020B0604020202020204" pitchFamily="34" charset="0"/>
            </a:endParaRPr>
          </a:p>
          <a:p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8B5793-5A51-05D0-E1C2-574FEC951A2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59299380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BE2A58-77B3-C932-9A82-FB4FE943A7F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E91FBF3-D99E-F6AD-9A1B-5D97FD069DE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41</a:t>
            </a:fld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9FC004-6E66-D3AE-BB90-DAE844D58ED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07504" y="957943"/>
            <a:ext cx="7447182" cy="3414594"/>
          </a:xfrm>
        </p:spPr>
        <p:txBody>
          <a:bodyPr/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SzPct val="100000"/>
              <a:buFont typeface="System Font Regular"/>
              <a:buChar char="–"/>
              <a:tabLst>
                <a:tab pos="457200" algn="l"/>
              </a:tabLst>
            </a:pPr>
            <a:r>
              <a:rPr lang="en-GB" kern="0" dirty="0">
                <a:effectLst/>
                <a:ea typeface="Times New Roman" panose="02020603050405020304" pitchFamily="18" charset="0"/>
              </a:rPr>
              <a:t>What were the strengths and weaknesses of the different designs</a:t>
            </a:r>
            <a:r>
              <a:rPr lang="en-GB" kern="0" dirty="0">
                <a:ea typeface="Times New Roman" panose="02020603050405020304" pitchFamily="18" charset="0"/>
              </a:rPr>
              <a:t>?</a:t>
            </a:r>
            <a:endParaRPr lang="en-GB" kern="100" dirty="0"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ct val="100000"/>
              <a:buFont typeface="System Font Regular"/>
              <a:buChar char="–"/>
              <a:tabLst>
                <a:tab pos="457200" algn="l"/>
              </a:tabLst>
            </a:pPr>
            <a:r>
              <a:rPr lang="en-GB" kern="0" dirty="0">
                <a:ea typeface="Times New Roman" panose="02020603050405020304" pitchFamily="18" charset="0"/>
              </a:rPr>
              <a:t>H</a:t>
            </a:r>
            <a:r>
              <a:rPr lang="en-GB" kern="0" dirty="0">
                <a:effectLst/>
                <a:ea typeface="Times New Roman" panose="02020603050405020304" pitchFamily="18" charset="0"/>
              </a:rPr>
              <a:t>ow can critical evaluation can improve the quality of designs?</a:t>
            </a:r>
            <a:endParaRPr lang="en-GB" kern="100" dirty="0"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ct val="100000"/>
              <a:buFont typeface="System Font Regular"/>
              <a:buChar char="–"/>
              <a:tabLst>
                <a:tab pos="457200" algn="l"/>
              </a:tabLst>
            </a:pPr>
            <a:r>
              <a:rPr lang="en-GB" kern="0" dirty="0">
                <a:ea typeface="Times New Roman" panose="02020603050405020304" pitchFamily="18" charset="0"/>
              </a:rPr>
              <a:t>How have enclosures developed over time?</a:t>
            </a:r>
            <a:endParaRPr lang="en-GB" kern="100" dirty="0"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ct val="100000"/>
              <a:buFont typeface="System Font Regular"/>
              <a:buChar char="–"/>
              <a:tabLst>
                <a:tab pos="457200" algn="l"/>
              </a:tabLst>
            </a:pPr>
            <a:r>
              <a:rPr lang="en-GB" kern="0" dirty="0">
                <a:effectLst/>
                <a:ea typeface="Times New Roman" panose="02020603050405020304" pitchFamily="18" charset="0"/>
              </a:rPr>
              <a:t>What have you learnt from this activity and how could you improve your designs in the future?</a:t>
            </a:r>
            <a:endParaRPr lang="en-GB" kern="100" dirty="0">
              <a:effectLst/>
              <a:ea typeface="Calibri" panose="020F0502020204030204" pitchFamily="34" charset="0"/>
            </a:endParaRPr>
          </a:p>
          <a:p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0848AB9-276D-F148-E23E-9860369503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375" y="168584"/>
            <a:ext cx="8437563" cy="699425"/>
          </a:xfrm>
        </p:spPr>
        <p:txBody>
          <a:bodyPr>
            <a:normAutofit/>
          </a:bodyPr>
          <a:lstStyle/>
          <a:p>
            <a:r>
              <a:rPr lang="en-GB" dirty="0"/>
              <a:t>Activity: Evaluation of learner designs</a:t>
            </a:r>
          </a:p>
        </p:txBody>
      </p:sp>
    </p:spTree>
    <p:extLst>
      <p:ext uri="{BB962C8B-B14F-4D97-AF65-F5344CB8AC3E}">
        <p14:creationId xmlns:p14="http://schemas.microsoft.com/office/powerpoint/2010/main" val="23587665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BDB93E6-0E3F-53D3-9C36-4A5EB22E7FD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42</a:t>
            </a:fld>
            <a:endParaRPr lang="en-GB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59EFE5A-C007-8E3E-FADF-9EFBEFA31D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Key takeaways: Lesson 5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5F9998-E367-66C8-6437-FD932965521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1099456"/>
            <a:ext cx="7667625" cy="3488517"/>
          </a:xfrm>
        </p:spPr>
        <p:txBody>
          <a:bodyPr/>
          <a:lstStyle/>
          <a:p>
            <a:pPr marL="342900" indent="-342900">
              <a:buFont typeface="System Font Regular"/>
              <a:buChar char="–"/>
            </a:pPr>
            <a:r>
              <a:rPr lang="en-US" dirty="0"/>
              <a:t>Performance evaluation is about providing fair, constructive feedback to help individuals grow.</a:t>
            </a:r>
          </a:p>
          <a:p>
            <a:pPr marL="342900" indent="-342900">
              <a:buFont typeface="System Font Regular"/>
              <a:buChar char="–"/>
            </a:pPr>
            <a:endParaRPr lang="en-US" dirty="0"/>
          </a:p>
          <a:p>
            <a:pPr marL="342900" indent="-342900">
              <a:buFont typeface="System Font Regular"/>
              <a:buChar char="–"/>
            </a:pPr>
            <a:r>
              <a:rPr lang="en-US" dirty="0"/>
              <a:t>The process involves using clear criteria and multiple evaluation methods, and </a:t>
            </a:r>
            <a:r>
              <a:rPr lang="en-US" dirty="0" err="1"/>
              <a:t>analysing</a:t>
            </a:r>
            <a:r>
              <a:rPr lang="en-US" dirty="0"/>
              <a:t> results objectively.</a:t>
            </a:r>
          </a:p>
          <a:p>
            <a:pPr marL="342900" indent="-342900">
              <a:buFont typeface="System Font Regular"/>
              <a:buChar char="–"/>
            </a:pPr>
            <a:endParaRPr lang="en-US" dirty="0"/>
          </a:p>
          <a:p>
            <a:pPr marL="342900" indent="-342900">
              <a:buFont typeface="System Font Regular"/>
              <a:buChar char="–"/>
            </a:pPr>
            <a:r>
              <a:rPr lang="en-US" dirty="0"/>
              <a:t>The ultimate goal is to help individuals improve and develop professionally or personally.</a:t>
            </a:r>
          </a:p>
          <a:p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E112C0-275D-E668-8B18-1B47819417C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263539291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A39FE6D9-D96B-E748-810E-8BBC981DD0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Enrichment design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6D78D02-1841-5541-B0EB-134EDB52DF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287223296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44</a:t>
            </a:fld>
            <a:endParaRPr lang="en-GB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Learning objectives: Lesson 6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234001" y="986400"/>
            <a:ext cx="7070314" cy="3601574"/>
          </a:xfrm>
        </p:spPr>
        <p:txBody>
          <a:bodyPr/>
          <a:lstStyle/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System Font Regular"/>
              <a:buChar char="–"/>
            </a:pPr>
            <a:r>
              <a:rPr lang="en-GB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Understand the importance of enrichment in animal welfare.</a:t>
            </a:r>
            <a:endParaRPr lang="en-GB" kern="100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System Font Regular"/>
              <a:buChar char="–"/>
            </a:pPr>
            <a:r>
              <a:rPr lang="en-GB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Explore different types of enrichment and how they benefit animals.</a:t>
            </a:r>
            <a:endParaRPr lang="en-GB" kern="100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342900" indent="-342900">
              <a:buFont typeface="System Font Regular"/>
              <a:buChar char="–"/>
            </a:pPr>
            <a:r>
              <a:rPr lang="en-GB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Design and evaluate an enrichment plan for a chosen species.</a:t>
            </a:r>
            <a:br>
              <a:rPr lang="en-GB" dirty="0">
                <a:solidFill>
                  <a:schemeClr val="accent1"/>
                </a:solidFill>
              </a:rPr>
            </a:br>
            <a:endParaRPr lang="en-GB" dirty="0"/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136178925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45</a:t>
            </a:fld>
            <a:endParaRPr lang="en-GB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Think-pair-share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234000" y="986400"/>
            <a:ext cx="7686376" cy="3601574"/>
          </a:xfrm>
        </p:spPr>
        <p:txBody>
          <a:bodyPr/>
          <a:lstStyle/>
          <a:p>
            <a:r>
              <a:rPr lang="en-GB" dirty="0"/>
              <a:t>What does enrichment mean in an animal care setting?</a:t>
            </a:r>
          </a:p>
          <a:p>
            <a:endParaRPr lang="en-GB" dirty="0"/>
          </a:p>
          <a:p>
            <a:r>
              <a:rPr lang="en-GB" dirty="0"/>
              <a:t>Use the examples from the resources to support your answer</a:t>
            </a:r>
          </a:p>
          <a:p>
            <a:endParaRPr lang="en-GB" dirty="0"/>
          </a:p>
          <a:p>
            <a:r>
              <a:rPr lang="en-GB" b="1" dirty="0"/>
              <a:t>Example definition</a:t>
            </a:r>
            <a:r>
              <a:rPr lang="en-GB" dirty="0"/>
              <a:t>: </a:t>
            </a:r>
          </a:p>
          <a:p>
            <a:r>
              <a:rPr lang="en-US" i="0" dirty="0">
                <a:effectLst/>
              </a:rPr>
              <a:t>Animal enrichment is the process of providing captive animals with stimulation to encourage natural </a:t>
            </a:r>
            <a:r>
              <a:rPr lang="en-US" i="0" dirty="0" err="1">
                <a:effectLst/>
              </a:rPr>
              <a:t>behaviours</a:t>
            </a:r>
            <a:r>
              <a:rPr lang="en-US" i="0" dirty="0">
                <a:effectLst/>
              </a:rPr>
              <a:t>, which helps improve or maintain their physical and mental health.</a:t>
            </a:r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340282491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91DC88B-FBEC-44C5-F497-3561BF48CCF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46</a:t>
            </a:fld>
            <a:endParaRPr lang="en-GB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C18BCB2-6B3D-B553-80E1-8C548949B6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F</a:t>
            </a:r>
            <a:r>
              <a:rPr lang="en-GB" b="1"/>
              <a:t>ive types of enrichment</a:t>
            </a:r>
            <a:r>
              <a:rPr lang="en-GB"/>
              <a:t>: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74D0AD-296D-772D-62D4-EC7EBBE6C8A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en-GB" b="1" dirty="0"/>
              <a:t>Sensory</a:t>
            </a:r>
            <a:r>
              <a:rPr lang="en-GB" dirty="0"/>
              <a:t> (e.g. scents, music, mirrors)</a:t>
            </a:r>
          </a:p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en-GB" b="1" dirty="0"/>
              <a:t>Food-based</a:t>
            </a:r>
            <a:r>
              <a:rPr lang="en-GB" dirty="0"/>
              <a:t> (e.g. hidden treats, puzzle feeders)</a:t>
            </a:r>
          </a:p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en-GB" b="1" dirty="0"/>
              <a:t>Cognitive</a:t>
            </a:r>
            <a:r>
              <a:rPr lang="en-GB" dirty="0"/>
              <a:t> (e.g. problem-solving tasks)</a:t>
            </a:r>
          </a:p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en-GB" b="1" dirty="0"/>
              <a:t>Social</a:t>
            </a:r>
            <a:r>
              <a:rPr lang="en-GB" dirty="0"/>
              <a:t> (e.g. group interactions, toys)</a:t>
            </a:r>
          </a:p>
          <a:p>
            <a:pPr marL="457200" indent="-457200">
              <a:buFont typeface="+mj-lt"/>
              <a:buAutoNum type="arabicPeriod"/>
            </a:pPr>
            <a:r>
              <a:rPr lang="en-US" b="1" dirty="0"/>
              <a:t>Physical/environmental</a:t>
            </a:r>
            <a:r>
              <a:rPr lang="en-US" dirty="0"/>
              <a:t> (e.g. climbing structures, hiding spaces)</a:t>
            </a:r>
            <a:endParaRPr lang="en-GB" dirty="0"/>
          </a:p>
          <a:p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F6E37B-E6B6-5F63-426B-BED1E48B4AC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88554662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DC5EB89-BBD9-FF77-4C9C-85BBC07FC27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47</a:t>
            </a:fld>
            <a:endParaRPr lang="en-GB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705B1F1-7D17-25B1-3B52-604F20199A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Enrichment design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BB759C-0A46-463B-F891-3F49BD27D10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986400"/>
            <a:ext cx="8519707" cy="3601574"/>
          </a:xfrm>
        </p:spPr>
        <p:txBody>
          <a:bodyPr/>
          <a:lstStyle/>
          <a:p>
            <a:r>
              <a:rPr lang="en-GB" dirty="0"/>
              <a:t>In groups, design on paper a one-week enrichment </a:t>
            </a:r>
            <a:br>
              <a:rPr lang="en-GB" dirty="0"/>
            </a:br>
            <a:r>
              <a:rPr lang="en-GB" dirty="0"/>
              <a:t>schedule for the animal that you have been allocated. </a:t>
            </a:r>
            <a:br>
              <a:rPr lang="en-GB" dirty="0"/>
            </a:br>
            <a:endParaRPr lang="en-GB" dirty="0"/>
          </a:p>
          <a:p>
            <a:pPr marL="342900" indent="-342900">
              <a:buFont typeface="System Font Regular"/>
              <a:buChar char="–"/>
            </a:pPr>
            <a:r>
              <a:rPr lang="en-GB" dirty="0"/>
              <a:t>Parrot</a:t>
            </a:r>
          </a:p>
          <a:p>
            <a:pPr marL="342900" indent="-342900">
              <a:buFont typeface="System Font Regular"/>
              <a:buChar char="–"/>
            </a:pPr>
            <a:r>
              <a:rPr lang="en-GB" dirty="0"/>
              <a:t>Meerkat</a:t>
            </a:r>
          </a:p>
          <a:p>
            <a:pPr marL="342900" indent="-342900">
              <a:buFont typeface="System Font Regular"/>
              <a:buChar char="–"/>
            </a:pPr>
            <a:r>
              <a:rPr lang="en-GB" dirty="0"/>
              <a:t>Lion</a:t>
            </a:r>
          </a:p>
          <a:p>
            <a:pPr marL="342900" indent="-342900">
              <a:buFont typeface="System Font Regular"/>
              <a:buChar char="–"/>
            </a:pPr>
            <a:r>
              <a:rPr lang="en-GB" dirty="0"/>
              <a:t>Tiger</a:t>
            </a:r>
          </a:p>
          <a:p>
            <a:br>
              <a:rPr lang="en-GB" dirty="0"/>
            </a:br>
            <a:r>
              <a:rPr lang="en-GB" dirty="0"/>
              <a:t>Remember to indicate why these suggestions are being made. </a:t>
            </a:r>
          </a:p>
          <a:p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846577-4DAF-40B2-1580-4CA676FB80E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370907716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4DFB70B-BBDE-0F0D-33F5-4B6B61E729D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48</a:t>
            </a:fld>
            <a:endParaRPr lang="en-GB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40BC4C3-200D-140B-F1B5-7D8153316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Evaluate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B58366-FBA8-7C97-C6AD-36EDBC2539E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Highlight three pros and three cons of another learner’s enrichment schedule.</a:t>
            </a:r>
          </a:p>
          <a:p>
            <a:endParaRPr lang="en-GB" dirty="0"/>
          </a:p>
          <a:p>
            <a:r>
              <a:rPr lang="en-GB" dirty="0"/>
              <a:t>Share these with the rest of the class. </a:t>
            </a:r>
          </a:p>
          <a:p>
            <a:endParaRPr lang="en-GB" dirty="0"/>
          </a:p>
          <a:p>
            <a:pPr>
              <a:spcAft>
                <a:spcPts val="1200"/>
              </a:spcAft>
            </a:pPr>
            <a:r>
              <a:rPr lang="en-GB" b="1" dirty="0"/>
              <a:t>Reflective process: </a:t>
            </a:r>
          </a:p>
          <a:p>
            <a:r>
              <a:rPr lang="en-GB" dirty="0"/>
              <a:t>Make changes to your plan based on the feedback you have received.  </a:t>
            </a:r>
          </a:p>
          <a:p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A3C2BE-A689-6046-01C6-0505F97D1D4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167726981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FC3296-D41B-1418-D3BE-44CAF44746E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2179A71-3D34-1E85-F3C9-376BD08A89A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49</a:t>
            </a:fld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BBBE9F-F871-775B-F33E-AFE0422B0DF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986400"/>
            <a:ext cx="7995600" cy="3601574"/>
          </a:xfrm>
        </p:spPr>
        <p:txBody>
          <a:bodyPr/>
          <a:lstStyle/>
          <a:p>
            <a:r>
              <a:rPr lang="en-GB" dirty="0"/>
              <a:t>How can enrichment enhance animal behaviour?</a:t>
            </a:r>
          </a:p>
          <a:p>
            <a:endParaRPr lang="en-GB" dirty="0"/>
          </a:p>
          <a:p>
            <a:r>
              <a:rPr lang="en-GB" dirty="0"/>
              <a:t>What have you taken away from this session?</a:t>
            </a:r>
          </a:p>
          <a:p>
            <a:endParaRPr lang="en-GB" dirty="0"/>
          </a:p>
          <a:p>
            <a:r>
              <a:rPr lang="en-GB" dirty="0"/>
              <a:t>Remember: enrichment is there to support the animals’ mental and physical wellbeing, so it needs to be effective.  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039FFA9-70A8-3764-19DD-88806B61B8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Key takeaways: Lesson 6 </a:t>
            </a:r>
          </a:p>
        </p:txBody>
      </p:sp>
    </p:spTree>
    <p:extLst>
      <p:ext uri="{BB962C8B-B14F-4D97-AF65-F5344CB8AC3E}">
        <p14:creationId xmlns:p14="http://schemas.microsoft.com/office/powerpoint/2010/main" val="13274560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E88E25-B5E5-21B8-0994-441D68C320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C17383-00EB-7750-68CE-C97D5082498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5</a:t>
            </a:fld>
            <a:endParaRPr lang="en-GB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48B9A560-99D3-6FAD-73BA-24EEE4929D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/>
              <a:t>Task: Example enclosures</a:t>
            </a:r>
            <a:endParaRPr lang="en-GB" sz="360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0195A2D-7213-90D3-2BAB-F5E3787AEA6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kern="0" dirty="0">
                <a:latin typeface="Arial" panose="020B0604020202020204" pitchFamily="34" charset="0"/>
                <a:ea typeface="Calibri" panose="020F0502020204030204" pitchFamily="34" charset="0"/>
              </a:rPr>
              <a:t>Look at the contrasting designs.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kern="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System Font Regular"/>
              <a:buChar char="–"/>
            </a:pPr>
            <a:r>
              <a:rPr lang="en-GB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What are the key differences you notice? 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System Font Regular"/>
              <a:buChar char="–"/>
            </a:pPr>
            <a:r>
              <a:rPr lang="en-GB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How do they reflect the needs of the animals?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GB" kern="100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GB" kern="100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>
              <a:lnSpc>
                <a:spcPct val="100000"/>
              </a:lnSpc>
            </a:pPr>
            <a:endParaRPr lang="en-GB" sz="2400" dirty="0"/>
          </a:p>
          <a:p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EDFFDF8-A647-228A-FB39-771D9DE4E9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248950565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A39FE6D9-D96B-E748-810E-8BBC981DD0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Health and safety considerations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6D78D02-1841-5541-B0EB-134EDB52DF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49578533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51</a:t>
            </a:fld>
            <a:endParaRPr lang="en-GB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Lesson </a:t>
            </a:r>
            <a:r>
              <a:rPr lang="en-GB" dirty="0"/>
              <a:t>o</a:t>
            </a:r>
            <a:r>
              <a:rPr lang="en-GB" sz="3600" dirty="0"/>
              <a:t>bjectives: Lesson 7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342900" indent="-342900">
              <a:spcAft>
                <a:spcPts val="600"/>
              </a:spcAft>
              <a:buFont typeface="System Font Regular"/>
              <a:buChar char="–"/>
            </a:pPr>
            <a:r>
              <a:rPr lang="en-US" dirty="0"/>
              <a:t>Identify key health and safety regulations related to working with animals.</a:t>
            </a:r>
          </a:p>
          <a:p>
            <a:pPr marL="342900" indent="-342900">
              <a:spcAft>
                <a:spcPts val="600"/>
              </a:spcAft>
              <a:buFont typeface="System Font Regular"/>
              <a:buChar char="–"/>
            </a:pPr>
            <a:r>
              <a:rPr lang="en-US" dirty="0" err="1"/>
              <a:t>Recognise</a:t>
            </a:r>
            <a:r>
              <a:rPr lang="en-US" dirty="0"/>
              <a:t> potential hazards in animal environments and understand risk assessment procedures.</a:t>
            </a:r>
          </a:p>
          <a:p>
            <a:pPr marL="342900" indent="-342900">
              <a:spcAft>
                <a:spcPts val="600"/>
              </a:spcAft>
              <a:buFont typeface="System Font Regular"/>
              <a:buChar char="–"/>
            </a:pPr>
            <a:r>
              <a:rPr lang="en-US" dirty="0"/>
              <a:t>Demonstrate correct personal protective equipment (PPE) usage and safe handling techniques.</a:t>
            </a:r>
          </a:p>
          <a:p>
            <a:pPr marL="342900" indent="-342900">
              <a:buFont typeface="System Font Regular"/>
              <a:buChar char="–"/>
            </a:pPr>
            <a:r>
              <a:rPr lang="en-US" dirty="0"/>
              <a:t>Understand zoonotic diseases, their prevention and control measures.</a:t>
            </a:r>
          </a:p>
          <a:p>
            <a:endParaRPr lang="en-US" dirty="0"/>
          </a:p>
          <a:p>
            <a:pPr>
              <a:lnSpc>
                <a:spcPct val="100000"/>
              </a:lnSpc>
            </a:pPr>
            <a:endParaRPr lang="en-GB" dirty="0"/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1342371237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52</a:t>
            </a:fld>
            <a:endParaRPr lang="en-GB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/>
              <a:t>Why is health and safety important?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GB" sz="2400" dirty="0"/>
              <a:t>Why is health and safety important when working in a variety of animal environments? </a:t>
            </a:r>
          </a:p>
          <a:p>
            <a:pPr>
              <a:lnSpc>
                <a:spcPct val="100000"/>
              </a:lnSpc>
            </a:pPr>
            <a:endParaRPr lang="en-GB" dirty="0"/>
          </a:p>
          <a:p>
            <a:pPr>
              <a:lnSpc>
                <a:spcPct val="100000"/>
              </a:lnSpc>
            </a:pPr>
            <a:r>
              <a:rPr lang="en-GB" sz="2400" dirty="0"/>
              <a:t>Consider: </a:t>
            </a:r>
          </a:p>
          <a:p>
            <a:pPr marL="342900" indent="-342900">
              <a:lnSpc>
                <a:spcPct val="100000"/>
              </a:lnSpc>
              <a:buFont typeface="System Font Regular"/>
              <a:buChar char="–"/>
            </a:pPr>
            <a:r>
              <a:rPr lang="en-GB" dirty="0"/>
              <a:t>farms</a:t>
            </a:r>
          </a:p>
          <a:p>
            <a:pPr marL="342900" indent="-342900">
              <a:lnSpc>
                <a:spcPct val="100000"/>
              </a:lnSpc>
              <a:buFont typeface="System Font Regular"/>
              <a:buChar char="–"/>
            </a:pPr>
            <a:r>
              <a:rPr lang="en-GB" dirty="0"/>
              <a:t>s</a:t>
            </a:r>
            <a:r>
              <a:rPr lang="en-GB" sz="2400" dirty="0"/>
              <a:t>tables</a:t>
            </a:r>
            <a:endParaRPr lang="en-GB" dirty="0"/>
          </a:p>
          <a:p>
            <a:pPr marL="342900" indent="-342900">
              <a:lnSpc>
                <a:spcPct val="100000"/>
              </a:lnSpc>
              <a:buFont typeface="System Font Regular"/>
              <a:buChar char="–"/>
            </a:pPr>
            <a:r>
              <a:rPr lang="en-GB" dirty="0"/>
              <a:t>zoos </a:t>
            </a:r>
          </a:p>
          <a:p>
            <a:pPr marL="342900" indent="-342900">
              <a:lnSpc>
                <a:spcPct val="100000"/>
              </a:lnSpc>
              <a:buFont typeface="System Font Regular"/>
              <a:buChar char="–"/>
            </a:pPr>
            <a:r>
              <a:rPr lang="en-GB" dirty="0"/>
              <a:t>p</a:t>
            </a:r>
            <a:r>
              <a:rPr lang="en-GB" sz="2400" dirty="0"/>
              <a:t>et </a:t>
            </a:r>
            <a:r>
              <a:rPr lang="en-GB" dirty="0"/>
              <a:t>s</a:t>
            </a:r>
            <a:r>
              <a:rPr lang="en-GB" sz="2400" dirty="0"/>
              <a:t>hops. </a:t>
            </a:r>
          </a:p>
          <a:p>
            <a:endParaRPr lang="en-GB" dirty="0"/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534026981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23F4BF1-B2DB-AA71-FFFA-CBF1D2F1DC2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53</a:t>
            </a:fld>
            <a:endParaRPr lang="en-GB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C425DAC-9105-CCF2-3847-15595669BD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Case study task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3D8A37-2E15-9835-DEF1-F7D0D9FD810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986400"/>
            <a:ext cx="7928693" cy="3601574"/>
          </a:xfrm>
        </p:spPr>
        <p:txBody>
          <a:bodyPr/>
          <a:lstStyle/>
          <a:p>
            <a:r>
              <a:rPr lang="en-GB" sz="2400" dirty="0"/>
              <a:t>Read through the scenario on the sheet. </a:t>
            </a:r>
          </a:p>
          <a:p>
            <a:endParaRPr lang="en-GB" dirty="0"/>
          </a:p>
          <a:p>
            <a:r>
              <a:rPr lang="en-GB" sz="2400" dirty="0"/>
              <a:t>In groups, identify the </a:t>
            </a:r>
            <a:r>
              <a:rPr lang="en-GB" sz="2400" b="1" dirty="0"/>
              <a:t>hazards present </a:t>
            </a:r>
            <a:r>
              <a:rPr lang="en-GB" sz="2400" dirty="0"/>
              <a:t>how </a:t>
            </a:r>
            <a:r>
              <a:rPr lang="en-GB" sz="2400" b="1" dirty="0"/>
              <a:t>each level</a:t>
            </a:r>
            <a:r>
              <a:rPr lang="en-GB" sz="2400" dirty="0"/>
              <a:t> of the </a:t>
            </a:r>
            <a:r>
              <a:rPr lang="en-GB" sz="2400" b="1" dirty="0"/>
              <a:t>Hierarchy of control </a:t>
            </a:r>
            <a:r>
              <a:rPr lang="en-GB" sz="2400" dirty="0"/>
              <a:t>could be used in this situation.</a:t>
            </a:r>
            <a:br>
              <a:rPr lang="en-GB" sz="2400" dirty="0"/>
            </a:br>
            <a:br>
              <a:rPr lang="en-GB" sz="2400" dirty="0"/>
            </a:br>
            <a:r>
              <a:rPr lang="en-GB" dirty="0"/>
              <a:t>1. Give an example of a control for each level.</a:t>
            </a:r>
            <a:br>
              <a:rPr lang="en-GB" dirty="0"/>
            </a:br>
            <a:r>
              <a:rPr lang="en-GB" dirty="0"/>
              <a:t>2. Identify the most effective decision for your scenario.</a:t>
            </a:r>
          </a:p>
          <a:p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F22B48-65FB-8136-08C3-6B9986E8F8D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3215564607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89C85D6-22B4-6027-FD20-2125AD4DA77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54</a:t>
            </a:fld>
            <a:endParaRPr lang="en-GB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33A2656-38A6-B13A-DD21-0D86676C77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Legislation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22B5FD-BCF1-4D83-AA11-E81DCD9457A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986400"/>
            <a:ext cx="8256857" cy="3601574"/>
          </a:xfrm>
        </p:spPr>
        <p:txBody>
          <a:bodyPr/>
          <a:lstStyle/>
          <a:p>
            <a:pPr marL="342900" indent="-342900">
              <a:buFont typeface="System Font Regular"/>
              <a:buChar char="–"/>
            </a:pPr>
            <a:r>
              <a:rPr lang="en-GB" dirty="0"/>
              <a:t>Control of Substances Hazardous to Health (COSSHH).</a:t>
            </a:r>
          </a:p>
          <a:p>
            <a:pPr marL="342900" indent="-342900">
              <a:buFont typeface="System Font Regular"/>
              <a:buChar char="–"/>
            </a:pPr>
            <a:endParaRPr lang="en-GB" dirty="0"/>
          </a:p>
          <a:p>
            <a:pPr marL="342900" indent="-342900">
              <a:buFont typeface="System Font Regular"/>
              <a:buChar char="–"/>
            </a:pPr>
            <a:r>
              <a:rPr lang="en-GB" dirty="0"/>
              <a:t>Health and Safety at Work Act 1974. </a:t>
            </a:r>
          </a:p>
          <a:p>
            <a:pPr marL="342900" indent="-342900">
              <a:buFont typeface="System Font Regular"/>
              <a:buChar char="–"/>
            </a:pPr>
            <a:endParaRPr lang="en-GB" dirty="0"/>
          </a:p>
          <a:p>
            <a:pPr marL="342900" indent="-342900">
              <a:buFont typeface="System Font Regular"/>
              <a:buChar char="–"/>
            </a:pPr>
            <a:r>
              <a:rPr lang="en-GB" dirty="0"/>
              <a:t>Animal Welfare Act 2006.</a:t>
            </a:r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Think about employer and employee responsibilities. 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B1B55E-6F09-85F1-C3A7-1F405369B2B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355325688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1F66D5-4395-B5A8-B1A7-CD17F36426B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A4A6C82-ED84-8FBA-2415-C5A680492B2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55</a:t>
            </a:fld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14F7FD-7B42-D15E-46C5-A2A52C58E24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1469570"/>
            <a:ext cx="7866392" cy="3118403"/>
          </a:xfrm>
        </p:spPr>
        <p:txBody>
          <a:bodyPr/>
          <a:lstStyle/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Common hazards in animal environments: </a:t>
            </a:r>
            <a:b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bites, zoonotic diseases, allergens, machinery risks.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altLang="en-US" b="1" dirty="0">
                <a:latin typeface="Arial" panose="020B0604020202020204" pitchFamily="34" charset="0"/>
              </a:rPr>
              <a:t>Five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steps in risk </a:t>
            </a:r>
            <a:r>
              <a:rPr lang="en-US" altLang="en-US" b="1" dirty="0">
                <a:latin typeface="Arial" panose="020B0604020202020204" pitchFamily="34" charset="0"/>
              </a:rPr>
              <a:t>a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ssessment:</a:t>
            </a:r>
            <a:b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identify, evaluate, control, record, review.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Group activity: </a:t>
            </a:r>
            <a:b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Perform a risk assessment for a given scenario. 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259C644-0788-3DAC-E90F-734E70A894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/>
              <a:t>Identifying hazards and risk assessments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049375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2FA27B-63F5-1172-2EB3-5964FF69291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DB5F171-EC74-23BC-417A-6D2CAA8A364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56</a:t>
            </a:fld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16A22B9-D6F3-7867-7036-8AF036C7A69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88751" y="1028941"/>
            <a:ext cx="7667625" cy="3368774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GB" dirty="0"/>
              <a:t>Identify types of PPE for different environments: </a:t>
            </a:r>
          </a:p>
          <a:p>
            <a:pPr marL="342900" indent="-342900">
              <a:lnSpc>
                <a:spcPct val="150000"/>
              </a:lnSpc>
              <a:buFont typeface="System Font Regular"/>
              <a:buChar char="–"/>
            </a:pPr>
            <a:r>
              <a:rPr lang="en-GB" dirty="0"/>
              <a:t>vet clinics </a:t>
            </a:r>
          </a:p>
          <a:p>
            <a:pPr marL="342900" indent="-342900">
              <a:lnSpc>
                <a:spcPct val="150000"/>
              </a:lnSpc>
              <a:buFont typeface="System Font Regular"/>
              <a:buChar char="–"/>
            </a:pPr>
            <a:r>
              <a:rPr lang="en-GB" dirty="0"/>
              <a:t>farms </a:t>
            </a:r>
          </a:p>
          <a:p>
            <a:pPr marL="342900" indent="-342900">
              <a:lnSpc>
                <a:spcPct val="150000"/>
              </a:lnSpc>
              <a:buFont typeface="System Font Regular"/>
              <a:buChar char="–"/>
            </a:pPr>
            <a:r>
              <a:rPr lang="en-GB" dirty="0"/>
              <a:t>zoos.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C9CCD24-2829-96A4-A820-6AB1F637CC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Personal protective equipment (PPE)</a:t>
            </a:r>
          </a:p>
        </p:txBody>
      </p:sp>
    </p:spTree>
    <p:extLst>
      <p:ext uri="{BB962C8B-B14F-4D97-AF65-F5344CB8AC3E}">
        <p14:creationId xmlns:p14="http://schemas.microsoft.com/office/powerpoint/2010/main" val="2951788753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285137-1F1C-6CD2-C0A2-06E30D44ADC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B8371F7-AFA0-7062-871C-FF78A74B26D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57</a:t>
            </a:fld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1960A88-71E4-4E6C-B623-8EE4ED7DF42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986400"/>
            <a:ext cx="8240927" cy="3601574"/>
          </a:xfrm>
        </p:spPr>
        <p:txBody>
          <a:bodyPr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stem Font Regular"/>
              <a:buChar char="–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Come up with a definition of zoonotic diseases </a:t>
            </a:r>
            <a:b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(e.g. rabies, ringworm, leptospirosis).</a:t>
            </a:r>
            <a:b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stem Font Regular"/>
              <a:buChar char="–"/>
              <a:tabLst/>
            </a:pPr>
            <a:r>
              <a:rPr lang="en-US" altLang="en-US" dirty="0">
                <a:latin typeface="Arial" panose="020B0604020202020204" pitchFamily="34" charset="0"/>
              </a:rPr>
              <a:t>H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ighlight routes of transmission and prevention strategies.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stem Font Regular"/>
              <a:buChar char="–"/>
              <a:tabLst/>
            </a:pP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stem Font Regular"/>
              <a:buChar char="–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Group discussion: 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how </a:t>
            </a:r>
            <a:r>
              <a:rPr lang="en-US" altLang="en-US" dirty="0">
                <a:latin typeface="Arial" panose="020B0604020202020204" pitchFamily="34" charset="0"/>
              </a:rPr>
              <a:t>can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biosecurity measures be implemented in different settings? 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0BDAD53-6FEC-BD6D-133B-3F71514910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Zoonotic diseases and biosecurity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6317929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46D7E57-7472-3452-2852-D8570CE945B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58</a:t>
            </a:fld>
            <a:endParaRPr lang="en-GB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F1C36E8-2E9C-1695-7792-538CB11C7C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Reflective task: Lesson 7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D076C2-093B-094C-7EA5-40CA9E3125A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Describe a scenario where you would apply today’s learning in a real work environment. </a:t>
            </a:r>
          </a:p>
          <a:p>
            <a:endParaRPr lang="en-GB" dirty="0"/>
          </a:p>
          <a:p>
            <a:pPr>
              <a:spcAft>
                <a:spcPts val="1200"/>
              </a:spcAft>
            </a:pPr>
            <a:r>
              <a:rPr lang="en-GB" dirty="0"/>
              <a:t>Think about the following: </a:t>
            </a:r>
          </a:p>
          <a:p>
            <a:pPr marL="342900" indent="-342900">
              <a:buFont typeface="System Font Regular"/>
              <a:buChar char="–"/>
            </a:pPr>
            <a:r>
              <a:rPr lang="en-GB" dirty="0"/>
              <a:t>identification of potential hazards </a:t>
            </a:r>
          </a:p>
          <a:p>
            <a:pPr marL="342900" indent="-342900">
              <a:buFont typeface="System Font Regular"/>
              <a:buChar char="–"/>
            </a:pPr>
            <a:r>
              <a:rPr lang="en-GB" dirty="0"/>
              <a:t>application of risk assessment steps </a:t>
            </a:r>
          </a:p>
          <a:p>
            <a:pPr marL="342900" indent="-342900">
              <a:buFont typeface="System Font Regular"/>
              <a:buChar char="–"/>
            </a:pPr>
            <a:r>
              <a:rPr lang="en-GB" dirty="0"/>
              <a:t>correct use of PPE and safe handling techniques.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EFEEA7-083E-C85D-BA69-8909FABEA6B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2758872541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A39FE6D9-D96B-E748-810E-8BBC981DD0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Stakeholders 1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6D78D02-1841-5541-B0EB-134EDB52DF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32158269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85801D-2D52-F7D3-51A1-259B4EAE87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FD32A5-59EA-A7C1-78C7-45A33CE97AC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6</a:t>
            </a:fld>
            <a:endParaRPr lang="en-GB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86B58D83-687B-48AE-2D34-8C484E2C04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GB" dirty="0"/>
              <a:t>Task: Group analysis of enclosure design (1)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D3F648C-05A9-AE93-153E-37B099403B3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2950" y="1575382"/>
            <a:ext cx="8241579" cy="3191881"/>
          </a:xfrm>
        </p:spPr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kern="0" dirty="0">
                <a:latin typeface="Arial" panose="020B0604020202020204" pitchFamily="34" charset="0"/>
                <a:ea typeface="Times New Roman" panose="02020603050405020304" pitchFamily="18" charset="0"/>
              </a:rPr>
              <a:t>Evaluate three varied enclosure designs in groups. </a:t>
            </a:r>
            <a:br>
              <a:rPr lang="en-GB" kern="0" dirty="0"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GB" kern="0" dirty="0">
                <a:latin typeface="Arial" panose="020B0604020202020204" pitchFamily="34" charset="0"/>
                <a:ea typeface="Times New Roman" panose="02020603050405020304" pitchFamily="18" charset="0"/>
              </a:rPr>
              <a:t>Use the following evaluation criteria:</a:t>
            </a:r>
            <a:endParaRPr lang="en-GB" kern="100" dirty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System Font Regular"/>
              <a:buChar char="–"/>
            </a:pPr>
            <a:r>
              <a:rPr lang="en-GB" b="1" kern="0" dirty="0">
                <a:latin typeface="Arial" panose="020B0604020202020204" pitchFamily="34" charset="0"/>
                <a:ea typeface="Times New Roman" panose="02020603050405020304" pitchFamily="18" charset="0"/>
              </a:rPr>
              <a:t>animal welfare: </a:t>
            </a:r>
            <a:r>
              <a:rPr lang="en-GB" kern="0" dirty="0">
                <a:latin typeface="Arial" panose="020B0604020202020204" pitchFamily="34" charset="0"/>
                <a:ea typeface="Times New Roman" panose="02020603050405020304" pitchFamily="18" charset="0"/>
              </a:rPr>
              <a:t>space, enrichment, natural behaviours</a:t>
            </a:r>
            <a:endParaRPr lang="en-GB" kern="100" dirty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System Font Regular"/>
              <a:buChar char="–"/>
            </a:pPr>
            <a:r>
              <a:rPr lang="en-GB" b="1" kern="0" dirty="0">
                <a:latin typeface="Arial" panose="020B0604020202020204" pitchFamily="34" charset="0"/>
                <a:ea typeface="Times New Roman" panose="02020603050405020304" pitchFamily="18" charset="0"/>
              </a:rPr>
              <a:t>practicality: </a:t>
            </a:r>
            <a:r>
              <a:rPr lang="en-GB" kern="0" dirty="0">
                <a:latin typeface="Arial" panose="020B0604020202020204" pitchFamily="34" charset="0"/>
                <a:ea typeface="Times New Roman" panose="02020603050405020304" pitchFamily="18" charset="0"/>
              </a:rPr>
              <a:t>cleaning, feeding, safety for keepers/animals</a:t>
            </a:r>
            <a:endParaRPr lang="en-GB" kern="100" dirty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System Font Regular"/>
              <a:buChar char="–"/>
            </a:pPr>
            <a:r>
              <a:rPr lang="en-GB" b="1" kern="0" dirty="0">
                <a:latin typeface="Arial" panose="020B0604020202020204" pitchFamily="34" charset="0"/>
                <a:ea typeface="Times New Roman" panose="02020603050405020304" pitchFamily="18" charset="0"/>
              </a:rPr>
              <a:t>sustainability: </a:t>
            </a:r>
            <a:r>
              <a:rPr lang="en-GB" kern="0" dirty="0">
                <a:latin typeface="Arial" panose="020B0604020202020204" pitchFamily="34" charset="0"/>
                <a:ea typeface="Times New Roman" panose="02020603050405020304" pitchFamily="18" charset="0"/>
              </a:rPr>
              <a:t>materials, energy efficiency, water use</a:t>
            </a:r>
            <a:endParaRPr lang="en-GB" kern="100" dirty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System Font Regular"/>
              <a:buChar char="–"/>
            </a:pPr>
            <a:r>
              <a:rPr lang="en-GB" b="1" kern="0" dirty="0">
                <a:latin typeface="Arial" panose="020B0604020202020204" pitchFamily="34" charset="0"/>
                <a:ea typeface="Times New Roman" panose="02020603050405020304" pitchFamily="18" charset="0"/>
              </a:rPr>
              <a:t>visitor experience </a:t>
            </a:r>
            <a:r>
              <a:rPr lang="en-GB" kern="0" dirty="0">
                <a:latin typeface="Arial" panose="020B0604020202020204" pitchFamily="34" charset="0"/>
                <a:ea typeface="Times New Roman" panose="02020603050405020304" pitchFamily="18" charset="0"/>
              </a:rPr>
              <a:t>(if applicable).</a:t>
            </a:r>
            <a:endParaRPr lang="en-GB" kern="100" dirty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E7D329-0F03-7986-DAC7-6E630FDBEF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228739407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60</a:t>
            </a:fld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234000" y="986400"/>
            <a:ext cx="6926079" cy="3601574"/>
          </a:xfrm>
        </p:spPr>
        <p:txBody>
          <a:bodyPr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 typeface="System Font Regular"/>
              <a:buChar char="–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Identify different types of environmental data relevant in a zoo.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stem Font Regular"/>
              <a:buChar char="–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Explain why various stakeholders need access to this data.</a:t>
            </a:r>
          </a:p>
          <a:p>
            <a:pPr>
              <a:lnSpc>
                <a:spcPct val="100000"/>
              </a:lnSpc>
            </a:pPr>
            <a:br>
              <a:rPr lang="en-GB" dirty="0">
                <a:solidFill>
                  <a:schemeClr val="accent1"/>
                </a:solidFill>
              </a:rPr>
            </a:br>
            <a:endParaRPr lang="en-GB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Lesson objectives: </a:t>
            </a:r>
            <a:r>
              <a:rPr lang="en-GB" dirty="0"/>
              <a:t>L</a:t>
            </a:r>
            <a:r>
              <a:rPr lang="en-GB" sz="3600" dirty="0"/>
              <a:t>esson 8</a:t>
            </a:r>
          </a:p>
        </p:txBody>
      </p:sp>
    </p:spTree>
    <p:extLst>
      <p:ext uri="{BB962C8B-B14F-4D97-AF65-F5344CB8AC3E}">
        <p14:creationId xmlns:p14="http://schemas.microsoft.com/office/powerpoint/2010/main" val="353616264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61</a:t>
            </a:fld>
            <a:endParaRPr lang="en-GB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/>
              <a:t>Types of environmental data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B5CD65C-96B1-8C19-4858-E9A11DB44C5E}"/>
              </a:ext>
            </a:extLst>
          </p:cNvPr>
          <p:cNvSpPr>
            <a:spLocks noGrp="1" noChangeArrowheads="1"/>
          </p:cNvSpPr>
          <p:nvPr>
            <p:ph type="body" sz="quarter" idx="12"/>
          </p:nvPr>
        </p:nvSpPr>
        <p:spPr bwMode="auto"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stem Font Regular"/>
              <a:buChar char="–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Temperature and humidity.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stem Font Regular"/>
              <a:buChar char="–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Lighting levels.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stem Font Regular"/>
              <a:buChar char="–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Noise levels.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stem Font Regular"/>
              <a:buChar char="–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Cleanliness/sanitation.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stem Font Regular"/>
              <a:buChar char="–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Enclosure size/layout.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stem Font Regular"/>
              <a:buChar char="–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Enrichment activity logs.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stem Font Regular"/>
              <a:buChar char="–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Feeding/watering schedules.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stem Font Regular"/>
              <a:buChar char="–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Air quality.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stem Font Regular"/>
              <a:buChar char="–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Waste management.</a:t>
            </a:r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dirty="0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3205108715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E2A7012-399E-3407-061A-1F40CC751AF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62</a:t>
            </a:fld>
            <a:endParaRPr lang="en-GB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7957E0D-ED99-A798-3C59-9DE7B1EB6E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Methods of data collection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1B0E6D-9B4B-33B5-C271-FC700A67107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342900" marR="0" lvl="0" indent="-3429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stem Font Regular"/>
              <a:buChar char="–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Sensors (automated monitoring).</a:t>
            </a:r>
          </a:p>
          <a:p>
            <a:pPr marL="342900" marR="0" lvl="0" indent="-3429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stem Font Regular"/>
              <a:buChar char="–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Staff logs/checklists.</a:t>
            </a:r>
          </a:p>
          <a:p>
            <a:pPr marL="342900" marR="0" lvl="0" indent="-3429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stem Font Regular"/>
              <a:buChar char="–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Veterinary reports.</a:t>
            </a:r>
          </a:p>
          <a:p>
            <a:pPr marL="342900" marR="0" lvl="0" indent="-3429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stem Font Regular"/>
              <a:buChar char="–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Visitor feedback.</a:t>
            </a:r>
          </a:p>
          <a:p>
            <a:pPr marL="342900" marR="0" lvl="0" indent="-3429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stem Font Regular"/>
              <a:buChar char="–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Incident reports.</a:t>
            </a:r>
          </a:p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4FA878-19ED-5BAF-AFB6-325956E7D5B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3490372679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A39FE6D9-D96B-E748-810E-8BBC981DD0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Stakeholders 2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6D78D02-1841-5541-B0EB-134EDB52DF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2373431641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64</a:t>
            </a:fld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 typeface="System Font Regular"/>
              <a:buChar char="–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Understand how data supports decision-making, animal welfare and operational standards.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stem Font Regular"/>
              <a:buChar char="–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Apply this knowledge in stakeholder scenario tasks.</a:t>
            </a:r>
          </a:p>
          <a:p>
            <a:pPr>
              <a:lnSpc>
                <a:spcPct val="100000"/>
              </a:lnSpc>
            </a:pPr>
            <a:endParaRPr lang="en-GB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Lesson objectives: </a:t>
            </a:r>
            <a:r>
              <a:rPr lang="en-GB" dirty="0"/>
              <a:t>L</a:t>
            </a:r>
            <a:r>
              <a:rPr lang="en-GB" sz="3600" dirty="0"/>
              <a:t>esson 9</a:t>
            </a:r>
          </a:p>
        </p:txBody>
      </p:sp>
    </p:spTree>
    <p:extLst>
      <p:ext uri="{BB962C8B-B14F-4D97-AF65-F5344CB8AC3E}">
        <p14:creationId xmlns:p14="http://schemas.microsoft.com/office/powerpoint/2010/main" val="215111219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65</a:t>
            </a:fld>
            <a:endParaRPr lang="en-GB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/>
              <a:t>Reflection task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Give: </a:t>
            </a:r>
          </a:p>
          <a:p>
            <a:pPr marL="342900" indent="-342900">
              <a:buFont typeface="System Font Regular"/>
              <a:buChar char="–"/>
            </a:pPr>
            <a:r>
              <a:rPr lang="en-US" dirty="0"/>
              <a:t>two examples of data a zookeeper might log daily</a:t>
            </a:r>
          </a:p>
          <a:p>
            <a:pPr marL="342900" indent="-342900">
              <a:buFont typeface="System Font Regular"/>
              <a:buChar char="–"/>
            </a:pPr>
            <a:r>
              <a:rPr lang="en-US" dirty="0"/>
              <a:t>one piece of data important to both a vet and a licensing officer.</a:t>
            </a:r>
          </a:p>
          <a:p>
            <a:endParaRPr lang="en-US" dirty="0"/>
          </a:p>
          <a:p>
            <a:r>
              <a:rPr lang="en-US" dirty="0"/>
              <a:t>How can poor environmental data tracking affect animal welfare and public trust?</a:t>
            </a:r>
          </a:p>
          <a:p>
            <a:endParaRPr lang="en-GB" dirty="0"/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3356834454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A39FE6D9-D96B-E748-810E-8BBC981DD0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Produce an accommodation design (formative assessment)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6D78D02-1841-5541-B0EB-134EDB52DF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2357117169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67</a:t>
            </a:fld>
            <a:endParaRPr lang="en-GB"/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39988FB7-EFDF-5655-8527-03761F77D8F9}"/>
              </a:ext>
            </a:extLst>
          </p:cNvPr>
          <p:cNvSpPr txBox="1">
            <a:spLocks/>
          </p:cNvSpPr>
          <p:nvPr/>
        </p:nvSpPr>
        <p:spPr>
          <a:xfrm>
            <a:off x="232950" y="832147"/>
            <a:ext cx="8437562" cy="389177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70000" indent="-27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2700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10000" indent="-2700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80000" indent="-2700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Char char="»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7000"/>
              </a:lnSpc>
            </a:pPr>
            <a:r>
              <a:rPr lang="en-GB" kern="1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Considerations for your design should include the following:</a:t>
            </a:r>
            <a:endParaRPr lang="en-GB" kern="100" dirty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342900" indent="-342900">
              <a:lnSpc>
                <a:spcPct val="107000"/>
              </a:lnSpc>
              <a:buFont typeface="System Font Regular"/>
              <a:buChar char="–"/>
            </a:pPr>
            <a:r>
              <a:rPr lang="en-GB" kern="100" dirty="0">
                <a:latin typeface="Arial" panose="020B0604020202020204" pitchFamily="34" charset="0"/>
                <a:ea typeface="Calibri" panose="020F0502020204030204" pitchFamily="34" charset="0"/>
              </a:rPr>
              <a:t>size/space</a:t>
            </a:r>
          </a:p>
          <a:p>
            <a:pPr marL="342900" indent="-342900">
              <a:lnSpc>
                <a:spcPct val="107000"/>
              </a:lnSpc>
              <a:buFont typeface="System Font Regular"/>
              <a:buChar char="–"/>
            </a:pPr>
            <a:r>
              <a:rPr lang="en-GB" kern="100" dirty="0">
                <a:latin typeface="Arial" panose="020B0604020202020204" pitchFamily="34" charset="0"/>
                <a:ea typeface="Calibri" panose="020F0502020204030204" pitchFamily="34" charset="0"/>
              </a:rPr>
              <a:t>location</a:t>
            </a:r>
          </a:p>
          <a:p>
            <a:pPr marL="342900" indent="-342900">
              <a:lnSpc>
                <a:spcPct val="107000"/>
              </a:lnSpc>
              <a:buFont typeface="System Font Regular"/>
              <a:buChar char="–"/>
            </a:pPr>
            <a:r>
              <a:rPr lang="en-GB" kern="100" dirty="0">
                <a:latin typeface="Arial" panose="020B0604020202020204" pitchFamily="34" charset="0"/>
                <a:ea typeface="Calibri" panose="020F0502020204030204" pitchFamily="34" charset="0"/>
              </a:rPr>
              <a:t>enrichment</a:t>
            </a:r>
          </a:p>
          <a:p>
            <a:pPr marL="342900" indent="-342900">
              <a:lnSpc>
                <a:spcPct val="107000"/>
              </a:lnSpc>
              <a:buFont typeface="System Font Regular"/>
              <a:buChar char="–"/>
            </a:pPr>
            <a:r>
              <a:rPr lang="en-GB" kern="100" dirty="0">
                <a:latin typeface="Arial" panose="020B0604020202020204" pitchFamily="34" charset="0"/>
                <a:ea typeface="Calibri" panose="020F0502020204030204" pitchFamily="34" charset="0"/>
              </a:rPr>
              <a:t>provision of food and water </a:t>
            </a:r>
          </a:p>
          <a:p>
            <a:pPr marL="342900" indent="-342900">
              <a:lnSpc>
                <a:spcPct val="107000"/>
              </a:lnSpc>
              <a:buFont typeface="System Font Regular"/>
              <a:buChar char="–"/>
            </a:pPr>
            <a:r>
              <a:rPr lang="en-GB" kern="100" dirty="0">
                <a:latin typeface="Arial" panose="020B0604020202020204" pitchFamily="34" charset="0"/>
                <a:ea typeface="Calibri" panose="020F0502020204030204" pitchFamily="34" charset="0"/>
              </a:rPr>
              <a:t>stocking density </a:t>
            </a:r>
          </a:p>
          <a:p>
            <a:pPr marL="342900" indent="-342900">
              <a:lnSpc>
                <a:spcPct val="107000"/>
              </a:lnSpc>
              <a:buFont typeface="System Font Regular"/>
              <a:buChar char="–"/>
            </a:pPr>
            <a:r>
              <a:rPr lang="en-GB" kern="100" dirty="0">
                <a:latin typeface="Arial" panose="020B0604020202020204" pitchFamily="34" charset="0"/>
                <a:ea typeface="Calibri" panose="020F0502020204030204" pitchFamily="34" charset="0"/>
              </a:rPr>
              <a:t>legislation </a:t>
            </a:r>
          </a:p>
          <a:p>
            <a:pPr marL="342900" indent="-342900">
              <a:lnSpc>
                <a:spcPct val="107000"/>
              </a:lnSpc>
              <a:buFont typeface="System Font Regular"/>
              <a:buChar char="–"/>
            </a:pPr>
            <a:r>
              <a:rPr lang="en-GB" kern="100" dirty="0">
                <a:latin typeface="Arial" panose="020B0604020202020204" pitchFamily="34" charset="0"/>
                <a:ea typeface="Calibri" panose="020F0502020204030204" pitchFamily="34" charset="0"/>
              </a:rPr>
              <a:t>security</a:t>
            </a:r>
          </a:p>
          <a:p>
            <a:pPr marL="342900" indent="-342900">
              <a:lnSpc>
                <a:spcPct val="107000"/>
              </a:lnSpc>
              <a:buFont typeface="System Font Regular"/>
              <a:buChar char="–"/>
            </a:pPr>
            <a:r>
              <a:rPr lang="en-GB" kern="100" dirty="0">
                <a:latin typeface="Arial" panose="020B0604020202020204" pitchFamily="34" charset="0"/>
                <a:ea typeface="Calibri" panose="020F0502020204030204" pitchFamily="34" charset="0"/>
              </a:rPr>
              <a:t>bedding and substrate </a:t>
            </a:r>
          </a:p>
          <a:p>
            <a:pPr marL="342900" indent="-342900">
              <a:buFont typeface="System Font Regular"/>
              <a:buChar char="–"/>
            </a:pPr>
            <a:r>
              <a:rPr lang="en-GB" dirty="0">
                <a:latin typeface="Arial" panose="020B0604020202020204" pitchFamily="34" charset="0"/>
                <a:ea typeface="Calibri" panose="020F0502020204030204" pitchFamily="34" charset="0"/>
              </a:rPr>
              <a:t>enrichment to promote natural behaviours.</a:t>
            </a:r>
            <a:endParaRPr lang="en-GB" kern="100" dirty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</a:pPr>
            <a:br>
              <a:rPr lang="en-GB" dirty="0">
                <a:solidFill>
                  <a:schemeClr val="accent1"/>
                </a:solidFill>
              </a:rPr>
            </a:br>
            <a:endParaRPr lang="en-GB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32950" y="132722"/>
            <a:ext cx="8437563" cy="699425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/>
              <a:t>Accommodation design </a:t>
            </a:r>
            <a:endParaRPr lang="en-GB" sz="3600"/>
          </a:p>
        </p:txBody>
      </p:sp>
    </p:spTree>
    <p:extLst>
      <p:ext uri="{BB962C8B-B14F-4D97-AF65-F5344CB8AC3E}">
        <p14:creationId xmlns:p14="http://schemas.microsoft.com/office/powerpoint/2010/main" val="2331894560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A31C7F7-B3B7-1C14-3D1D-8E603D6F9C6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68</a:t>
            </a:fld>
            <a:endParaRPr lang="en-GB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CF931B0-2A46-7730-4D07-D1D906864F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Feedback session: Lesson 10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153D68-18D1-C11B-ED96-5592385F309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986400"/>
            <a:ext cx="8631840" cy="3601574"/>
          </a:xfrm>
        </p:spPr>
        <p:txBody>
          <a:bodyPr/>
          <a:lstStyle/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GB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Prepare to feed back on the designs with the following in mind:</a:t>
            </a:r>
            <a:endParaRPr lang="en-GB" sz="1800" kern="0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ct val="100000"/>
              <a:buFont typeface="System Font Regular"/>
              <a:buChar char="–"/>
              <a:tabLst>
                <a:tab pos="457200" algn="l"/>
              </a:tabLst>
            </a:pPr>
            <a:r>
              <a:rPr lang="en-GB" kern="0" dirty="0">
                <a:latin typeface="Arial" panose="020B0604020202020204" pitchFamily="34" charset="0"/>
                <a:ea typeface="Times New Roman" panose="02020603050405020304" pitchFamily="18" charset="0"/>
              </a:rPr>
              <a:t>o</a:t>
            </a:r>
            <a:r>
              <a:rPr lang="en-GB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ne strength of the design</a:t>
            </a:r>
            <a:endParaRPr lang="en-GB" kern="100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ct val="100000"/>
              <a:buFont typeface="System Font Regular"/>
              <a:buChar char="–"/>
              <a:tabLst>
                <a:tab pos="457200" algn="l"/>
              </a:tabLst>
            </a:pPr>
            <a:r>
              <a:rPr lang="en-GB" kern="0" dirty="0">
                <a:latin typeface="Arial" panose="020B0604020202020204" pitchFamily="34" charset="0"/>
                <a:ea typeface="Times New Roman" panose="02020603050405020304" pitchFamily="18" charset="0"/>
              </a:rPr>
              <a:t>o</a:t>
            </a:r>
            <a:r>
              <a:rPr lang="en-GB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ne area for improvement.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endParaRPr lang="en-GB" kern="0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GB" kern="0" dirty="0">
                <a:latin typeface="Arial" panose="020B0604020202020204" pitchFamily="34" charset="0"/>
                <a:ea typeface="Times New Roman" panose="02020603050405020304" pitchFamily="18" charset="0"/>
              </a:rPr>
              <a:t>Be prepared to give your classmates your own supportive and constructive s</a:t>
            </a:r>
            <a:r>
              <a:rPr lang="en-GB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uggestions for further</a:t>
            </a:r>
            <a:r>
              <a:rPr lang="en-GB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 </a:t>
            </a:r>
            <a:r>
              <a:rPr lang="en-GB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developing their designs.</a:t>
            </a:r>
            <a:endParaRPr lang="en-GB" kern="100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6B5845-ED42-590B-7FEF-975C17FF3C1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2260069672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69</a:t>
            </a:fld>
            <a:endParaRPr lang="en-GB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F2C459C-FDFD-413A-AA47-C10B685C2A01}"/>
              </a:ext>
            </a:extLst>
          </p:cNvPr>
          <p:cNvSpPr txBox="1"/>
          <p:nvPr/>
        </p:nvSpPr>
        <p:spPr>
          <a:xfrm>
            <a:off x="4662422" y="2868565"/>
            <a:ext cx="1800200" cy="3231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050"/>
              <a:t>This programme is funded by the Department for Education</a:t>
            </a:r>
          </a:p>
        </p:txBody>
      </p:sp>
      <p:pic>
        <p:nvPicPr>
          <p:cNvPr id="14" name="Picture 13" descr="Department for Education logo">
            <a:extLst>
              <a:ext uri="{FF2B5EF4-FFF2-40B4-BE49-F238E27FC236}">
                <a16:creationId xmlns:a16="http://schemas.microsoft.com/office/drawing/2014/main" id="{0D793A73-0B68-41C6-96A3-4A06CB6B86A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674268"/>
            <a:ext cx="1800200" cy="844550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5E3E1E1C-19A4-4F4A-B678-E274A9DA15DB}"/>
              </a:ext>
            </a:extLst>
          </p:cNvPr>
          <p:cNvSpPr txBox="1"/>
          <p:nvPr/>
        </p:nvSpPr>
        <p:spPr>
          <a:xfrm>
            <a:off x="4675552" y="1275606"/>
            <a:ext cx="1152128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200"/>
              <a:t>FUNDED BY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6B2AE06-62E2-47AC-A4B8-78F23C87D5EA}"/>
              </a:ext>
            </a:extLst>
          </p:cNvPr>
          <p:cNvSpPr txBox="1"/>
          <p:nvPr/>
        </p:nvSpPr>
        <p:spPr>
          <a:xfrm>
            <a:off x="1583803" y="2787774"/>
            <a:ext cx="2088232" cy="48474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050" err="1"/>
              <a:t>Reaseheath</a:t>
            </a:r>
            <a:r>
              <a:rPr lang="en-GB" sz="1050"/>
              <a:t> College has produced this resource on behalf of the Education and Training Foundation</a:t>
            </a:r>
          </a:p>
        </p:txBody>
      </p:sp>
      <p:pic>
        <p:nvPicPr>
          <p:cNvPr id="2" name="Picture 1" descr="Reaseheath College | Cheshire RFU">
            <a:extLst>
              <a:ext uri="{FF2B5EF4-FFF2-40B4-BE49-F238E27FC236}">
                <a16:creationId xmlns:a16="http://schemas.microsoft.com/office/drawing/2014/main" id="{9680A67B-E0A5-435D-C0BA-F8D1DF91CA1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9546" y="1482849"/>
            <a:ext cx="1830855" cy="1304925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93ED7E31-0A20-431C-92C7-87EA77ED0CA9}"/>
              </a:ext>
            </a:extLst>
          </p:cNvPr>
          <p:cNvSpPr txBox="1"/>
          <p:nvPr/>
        </p:nvSpPr>
        <p:spPr>
          <a:xfrm>
            <a:off x="1763688" y="1275606"/>
            <a:ext cx="1152128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200"/>
              <a:t>PRODUCED BY</a:t>
            </a:r>
          </a:p>
        </p:txBody>
      </p:sp>
      <p:sp>
        <p:nvSpPr>
          <p:cNvPr id="18" name="Title 17" descr="Final slide showing all the organisations involved in the development of the materials. Department for Education&#10;ET-foundation.co.uk&#10;Reaseheath College">
            <a:extLst>
              <a:ext uri="{FF2B5EF4-FFF2-40B4-BE49-F238E27FC236}">
                <a16:creationId xmlns:a16="http://schemas.microsoft.com/office/drawing/2014/main" id="{CA481ADA-FC14-4FE3-9F8D-6121602D1055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187624" y="3651870"/>
            <a:ext cx="6552728" cy="36933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E51C4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ET-FOUNDATION.CO.UK</a:t>
            </a:r>
          </a:p>
        </p:txBody>
      </p:sp>
      <p:pic>
        <p:nvPicPr>
          <p:cNvPr id="5" name="Picture 4" descr="Education &amp; Training Foundation logo">
            <a:extLst>
              <a:ext uri="{FF2B5EF4-FFF2-40B4-BE49-F238E27FC236}">
                <a16:creationId xmlns:a16="http://schemas.microsoft.com/office/drawing/2014/main" id="{BB2C64D5-4791-444B-9142-B07A38BD14F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339502"/>
            <a:ext cx="1215103" cy="645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93146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C54168-88B7-C747-1A5A-D137C6B865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9B449A-BDA4-21C4-7255-B2A4C0DA14A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7</a:t>
            </a:fld>
            <a:endParaRPr lang="en-GB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1B22317F-2882-D333-C7AE-82F2DA6186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GB"/>
              <a:t>Task: Group analysis of enclosure design (2)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E2D715F-AB69-159D-62EE-8622FC56EDF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1641020"/>
            <a:ext cx="7667625" cy="2946953"/>
          </a:xfrm>
        </p:spPr>
        <p:txBody>
          <a:bodyPr/>
          <a:lstStyle/>
          <a:p>
            <a:r>
              <a:rPr lang="en-GB" kern="0" dirty="0">
                <a:latin typeface="Arial" panose="020B0604020202020204" pitchFamily="34" charset="0"/>
                <a:ea typeface="Times New Roman" panose="02020603050405020304" pitchFamily="18" charset="0"/>
              </a:rPr>
              <a:t> Now discuss and score each enclosure based on the criteria provided on the evaluation sheet.</a:t>
            </a:r>
            <a:endParaRPr lang="en-GB" dirty="0"/>
          </a:p>
          <a:p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851E961-9735-68CF-A9B7-2C45371F6D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10051841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E01C95-9078-3B79-0FC6-9DD7053D88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DCE2C5-F1AA-DA1A-4429-AD44694F771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8</a:t>
            </a:fld>
            <a:endParaRPr lang="en-GB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CBCB3EE9-0F13-35C0-D222-282150644F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GB" dirty="0" err="1"/>
              <a:t>Task:Improve</a:t>
            </a:r>
            <a:r>
              <a:rPr lang="en-GB" dirty="0"/>
              <a:t> enclosure design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15C5E8C-2C29-1C82-29F7-7240734614D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11179" y="1746832"/>
            <a:ext cx="8436513" cy="3020431"/>
          </a:xfrm>
        </p:spPr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kern="0" dirty="0">
                <a:latin typeface="Arial" panose="020B0604020202020204" pitchFamily="34" charset="0"/>
                <a:ea typeface="Times New Roman" panose="02020603050405020304" pitchFamily="18" charset="0"/>
              </a:rPr>
              <a:t>Choose one design from the activity to redesign.</a:t>
            </a:r>
            <a:br>
              <a:rPr lang="en-GB" kern="0" dirty="0"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lang="en-GB" kern="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System Font Regular"/>
              <a:buChar char="–"/>
            </a:pPr>
            <a:r>
              <a:rPr lang="en-GB" kern="0" dirty="0">
                <a:latin typeface="Arial" panose="020B0604020202020204" pitchFamily="34" charset="0"/>
                <a:ea typeface="Times New Roman" panose="02020603050405020304" pitchFamily="18" charset="0"/>
              </a:rPr>
              <a:t>How does this redesign improve welfare and functionality?</a:t>
            </a:r>
            <a:endParaRPr lang="en-GB" kern="100" dirty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System Font Regular"/>
              <a:buChar char="–"/>
            </a:pPr>
            <a:r>
              <a:rPr lang="en-GB" kern="0" dirty="0">
                <a:latin typeface="Arial" panose="020B0604020202020204" pitchFamily="34" charset="0"/>
                <a:ea typeface="Times New Roman" panose="02020603050405020304" pitchFamily="18" charset="0"/>
              </a:rPr>
              <a:t>Are the materials and structure realistic within a budget?</a:t>
            </a:r>
            <a:endParaRPr lang="en-GB" kern="100" dirty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System Font Regular"/>
              <a:buChar char="–"/>
            </a:pPr>
            <a:r>
              <a:rPr lang="en-GB" kern="0" dirty="0">
                <a:latin typeface="Arial" panose="020B0604020202020204" pitchFamily="34" charset="0"/>
                <a:ea typeface="Times New Roman" panose="02020603050405020304" pitchFamily="18" charset="0"/>
              </a:rPr>
              <a:t>Does the design facilitate natural behaviours?</a:t>
            </a:r>
            <a:endParaRPr lang="en-GB" kern="100" dirty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DCCDC80-7169-465B-6E04-F12DA34E08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5592814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81FC98-BF59-6E1F-EE57-B4EE687914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D2C70B-DA0B-E30A-3A70-B6063BA65AD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9</a:t>
            </a:fld>
            <a:endParaRPr lang="en-GB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FDD71EE9-D490-F138-E151-842C80CF9D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dirty="0"/>
              <a:t>Recap: Class discussion </a:t>
            </a:r>
            <a:endParaRPr lang="en-GB" sz="3600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AC161F7-6B9F-89E8-8918-9C69D0F5A87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1160930"/>
            <a:ext cx="7667625" cy="3444974"/>
          </a:xfrm>
        </p:spPr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kern="0" dirty="0">
                <a:latin typeface="Arial" panose="020B0604020202020204" pitchFamily="34" charset="0"/>
                <a:ea typeface="Times New Roman" panose="02020603050405020304" pitchFamily="18" charset="0"/>
              </a:rPr>
              <a:t>What challenges did you face in evaluating and redesigning enclosures?</a:t>
            </a:r>
            <a:endParaRPr lang="en-GB" kern="100" dirty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kern="0" dirty="0">
                <a:latin typeface="Arial" panose="020B0604020202020204" pitchFamily="34" charset="0"/>
                <a:ea typeface="Times New Roman" panose="02020603050405020304" pitchFamily="18" charset="0"/>
              </a:rPr>
              <a:t>What did you learn about: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System Font Regular"/>
              <a:buChar char="–"/>
            </a:pPr>
            <a:r>
              <a:rPr lang="en-GB" kern="0" dirty="0">
                <a:latin typeface="Arial" panose="020B0604020202020204" pitchFamily="34" charset="0"/>
                <a:ea typeface="Times New Roman" panose="02020603050405020304" pitchFamily="18" charset="0"/>
              </a:rPr>
              <a:t>balancing welfare, practicality and aesthetics?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System Font Regular"/>
              <a:buChar char="–"/>
            </a:pPr>
            <a:r>
              <a:rPr lang="en-GB" kern="0" dirty="0">
                <a:latin typeface="Arial" panose="020B0604020202020204" pitchFamily="34" charset="0"/>
                <a:ea typeface="Times New Roman" panose="02020603050405020304" pitchFamily="18" charset="0"/>
              </a:rPr>
              <a:t>the importance of species-specific designs?</a:t>
            </a:r>
            <a:endParaRPr lang="en-GB" kern="100" dirty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System Font Regular"/>
              <a:buChar char="–"/>
            </a:pPr>
            <a:r>
              <a:rPr lang="en-GB" kern="0" dirty="0">
                <a:latin typeface="Arial" panose="020B0604020202020204" pitchFamily="34" charset="0"/>
                <a:ea typeface="Times New Roman" panose="02020603050405020304" pitchFamily="18" charset="0"/>
              </a:rPr>
              <a:t>how thoughtful design impacts animal welfare and management?</a:t>
            </a:r>
            <a:endParaRPr lang="en-GB" kern="100" dirty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D1D4A87-37F5-C12B-0058-C088DE352B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3472553452"/>
      </p:ext>
    </p:extLst>
  </p:cSld>
  <p:clrMapOvr>
    <a:masterClrMapping/>
  </p:clrMapOvr>
</p:sld>
</file>

<file path=ppt/theme/theme1.xml><?xml version="1.0" encoding="utf-8"?>
<a:theme xmlns:a="http://schemas.openxmlformats.org/drawingml/2006/main" name="ETF Master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EEECE1"/>
      </a:lt2>
      <a:accent1>
        <a:srgbClr val="00A068"/>
      </a:accent1>
      <a:accent2>
        <a:srgbClr val="E51C41"/>
      </a:accent2>
      <a:accent3>
        <a:srgbClr val="FDB913"/>
      </a:accent3>
      <a:accent4>
        <a:srgbClr val="0071F8"/>
      </a:accent4>
      <a:accent5>
        <a:srgbClr val="BE0064"/>
      </a:accent5>
      <a:accent6>
        <a:srgbClr val="000000"/>
      </a:accent6>
      <a:hlink>
        <a:srgbClr val="0000FF"/>
      </a:hlink>
      <a:folHlink>
        <a:srgbClr val="800080"/>
      </a:folHlink>
    </a:clrScheme>
    <a:fontScheme name="ETF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12700">
          <a:solidFill>
            <a:schemeClr val="tx2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1350"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ETF PPT TEMPLATE 2017 REVISION 2" id="{D9072210-44E4-4708-8F0F-C17D53D19737}" vid="{93905E69-2C3A-474D-AE1D-AE1AB7FC7A7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14d2ded-29cc-4abd-a1df-c646721ce55b">
      <Terms xmlns="http://schemas.microsoft.com/office/infopath/2007/PartnerControls"/>
    </lcf76f155ced4ddcb4097134ff3c332f>
    <TaxCatchAll xmlns="2847a094-2edf-4950-a853-13ec668231ed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684A5350B050F46AD6AC251716740DC" ma:contentTypeVersion="19" ma:contentTypeDescription="Create a new document." ma:contentTypeScope="" ma:versionID="d187684d7a1e7144ec20e0c851cd9de9">
  <xsd:schema xmlns:xsd="http://www.w3.org/2001/XMLSchema" xmlns:xs="http://www.w3.org/2001/XMLSchema" xmlns:p="http://schemas.microsoft.com/office/2006/metadata/properties" xmlns:ns2="414d2ded-29cc-4abd-a1df-c646721ce55b" xmlns:ns3="2847a094-2edf-4950-a853-13ec668231ed" targetNamespace="http://schemas.microsoft.com/office/2006/metadata/properties" ma:root="true" ma:fieldsID="c647aa0055b96075a1a28ac1dd860f1f" ns2:_="" ns3:_="">
    <xsd:import namespace="414d2ded-29cc-4abd-a1df-c646721ce55b"/>
    <xsd:import namespace="2847a094-2edf-4950-a853-13ec668231e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MediaServiceAutoTag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4d2ded-29cc-4abd-a1df-c646721ce55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5" nillable="true" ma:displayName="Length (seconds)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20cda56a-0d36-40e2-ad5d-df46f41119b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47a094-2edf-4950-a853-13ec668231ed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75bcd669-d17d-41a9-93bf-403babf16228}" ma:internalName="TaxCatchAll" ma:showField="CatchAllData" ma:web="2847a094-2edf-4950-a853-13ec668231e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9729C5E-FC3E-4187-92B8-5FE37E61E9D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A76E745-D9E8-4D93-8B7F-BCE1E4A491AA}">
  <ds:schemaRefs>
    <ds:schemaRef ds:uri="http://www.w3.org/XML/1998/namespace"/>
    <ds:schemaRef ds:uri="http://schemas.microsoft.com/office/2006/metadata/properties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purl.org/dc/dcmitype/"/>
    <ds:schemaRef ds:uri="http://purl.org/dc/elements/1.1/"/>
    <ds:schemaRef ds:uri="e8bc058b-4131-4b8a-903d-db3f9bf54849"/>
  </ds:schemaRefs>
</ds:datastoreItem>
</file>

<file path=customXml/itemProps3.xml><?xml version="1.0" encoding="utf-8"?>
<ds:datastoreItem xmlns:ds="http://schemas.openxmlformats.org/officeDocument/2006/customXml" ds:itemID="{D96AD73B-1F75-4A26-A92A-3C35B23DA1FF}"/>
</file>

<file path=docProps/app.xml><?xml version="1.0" encoding="utf-8"?>
<Properties xmlns="http://schemas.openxmlformats.org/officeDocument/2006/extended-properties" xmlns:vt="http://schemas.openxmlformats.org/officeDocument/2006/docPropsVTypes">
  <TotalTime>427</TotalTime>
  <Words>2710</Words>
  <Application>Microsoft Office PowerPoint</Application>
  <PresentationFormat>On-screen Show (16:9)</PresentationFormat>
  <Paragraphs>536</Paragraphs>
  <Slides>69</Slides>
  <Notes>44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69</vt:i4>
      </vt:variant>
    </vt:vector>
  </HeadingPairs>
  <TitlesOfParts>
    <vt:vector size="75" baseType="lpstr">
      <vt:lpstr>Aptos</vt:lpstr>
      <vt:lpstr>Arial</vt:lpstr>
      <vt:lpstr>Calibri</vt:lpstr>
      <vt:lpstr>System Font Regular</vt:lpstr>
      <vt:lpstr>Times New Roman</vt:lpstr>
      <vt:lpstr>ETF Master</vt:lpstr>
      <vt:lpstr>T LEVEL IN ANIMAL CARE AND MANAGEMENT</vt:lpstr>
      <vt:lpstr>1</vt:lpstr>
      <vt:lpstr>Learning objectives: Lesson 1</vt:lpstr>
      <vt:lpstr>Why do enclosure designs vary?</vt:lpstr>
      <vt:lpstr>Task: Example enclosures</vt:lpstr>
      <vt:lpstr>Task: Group analysis of enclosure design (1)</vt:lpstr>
      <vt:lpstr>Task: Group analysis of enclosure design (2)</vt:lpstr>
      <vt:lpstr>Task:Improve enclosure design</vt:lpstr>
      <vt:lpstr>Recap: Class discussion </vt:lpstr>
      <vt:lpstr>2</vt:lpstr>
      <vt:lpstr>Lesson objectives: Lesson 2 </vt:lpstr>
      <vt:lpstr>Questions for discussion</vt:lpstr>
      <vt:lpstr>Factors in animal accommodation design</vt:lpstr>
      <vt:lpstr>Factors in animal accommodation design 2</vt:lpstr>
      <vt:lpstr>Case study activity (40 mins)</vt:lpstr>
      <vt:lpstr>Case study topics</vt:lpstr>
      <vt:lpstr>Case study activity review</vt:lpstr>
      <vt:lpstr>3</vt:lpstr>
      <vt:lpstr>Learning objectives: Lesson 3 </vt:lpstr>
      <vt:lpstr>Key legislations</vt:lpstr>
      <vt:lpstr>Case studies: Legislation in action</vt:lpstr>
      <vt:lpstr>Questions for your group</vt:lpstr>
      <vt:lpstr>Discussion topic</vt:lpstr>
      <vt:lpstr>4</vt:lpstr>
      <vt:lpstr>Learning objectives: Lesson 4 </vt:lpstr>
      <vt:lpstr>Key components</vt:lpstr>
      <vt:lpstr>Group activity </vt:lpstr>
      <vt:lpstr>Recap quiz: Lesson 4 </vt:lpstr>
      <vt:lpstr>5</vt:lpstr>
      <vt:lpstr>Lesson objectives: Lesson 5 </vt:lpstr>
      <vt:lpstr>What is performance evaluation?</vt:lpstr>
      <vt:lpstr>Why is performance important?</vt:lpstr>
      <vt:lpstr>A question</vt:lpstr>
      <vt:lpstr>Defining clear evaluation criteria</vt:lpstr>
      <vt:lpstr>Setting SMART goals for evaluations</vt:lpstr>
      <vt:lpstr>Evaluation methods (1)</vt:lpstr>
      <vt:lpstr>Evaluation methods (2)</vt:lpstr>
      <vt:lpstr>Evaluation methods (3) </vt:lpstr>
      <vt:lpstr>Evaluation methods (4)</vt:lpstr>
      <vt:lpstr>Evaluation methods (5)</vt:lpstr>
      <vt:lpstr>Activity: Evaluation of learner designs</vt:lpstr>
      <vt:lpstr>Key takeaways: Lesson 5 </vt:lpstr>
      <vt:lpstr>6</vt:lpstr>
      <vt:lpstr>Learning objectives: Lesson 6 </vt:lpstr>
      <vt:lpstr>Think-pair-share</vt:lpstr>
      <vt:lpstr>Five types of enrichment:</vt:lpstr>
      <vt:lpstr>Enrichment design </vt:lpstr>
      <vt:lpstr>Evaluate </vt:lpstr>
      <vt:lpstr>Key takeaways: Lesson 6 </vt:lpstr>
      <vt:lpstr>7</vt:lpstr>
      <vt:lpstr>Lesson objectives: Lesson 7 </vt:lpstr>
      <vt:lpstr>Why is health and safety important?</vt:lpstr>
      <vt:lpstr>Case study task </vt:lpstr>
      <vt:lpstr>Legislation </vt:lpstr>
      <vt:lpstr>Identifying hazards and risk assessments</vt:lpstr>
      <vt:lpstr>Personal protective equipment (PPE)</vt:lpstr>
      <vt:lpstr>Zoonotic diseases and biosecurity </vt:lpstr>
      <vt:lpstr>Reflective task: Lesson 7</vt:lpstr>
      <vt:lpstr>8</vt:lpstr>
      <vt:lpstr>Lesson objectives: Lesson 8</vt:lpstr>
      <vt:lpstr>Types of environmental data</vt:lpstr>
      <vt:lpstr>Methods of data collection</vt:lpstr>
      <vt:lpstr>9</vt:lpstr>
      <vt:lpstr>Lesson objectives: Lesson 9</vt:lpstr>
      <vt:lpstr>Reflection task</vt:lpstr>
      <vt:lpstr>10</vt:lpstr>
      <vt:lpstr>Accommodation design </vt:lpstr>
      <vt:lpstr>Feedback session: Lesson 10 </vt:lpstr>
      <vt:lpstr>ET-FOUNDATION.CO.UK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underpinning excellence</dc:title>
  <dc:creator>Richard Overton</dc:creator>
  <cp:lastModifiedBy>Sharon Moore</cp:lastModifiedBy>
  <cp:revision>25</cp:revision>
  <dcterms:created xsi:type="dcterms:W3CDTF">2020-10-20T08:50:32Z</dcterms:created>
  <dcterms:modified xsi:type="dcterms:W3CDTF">2025-06-24T09:18:25Z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0x010100D684A5350B050F46AD6AC251716740DC</vt:lpwstr>
  </property>
  <property fmtid="{D5CDD505-2E9C-101B-9397-08002B2CF9AE}" pid="3" name="MediaServiceImageTags">
    <vt:lpwstr/>
  </property>
  <property fmtid="{D5CDD505-2E9C-101B-9397-08002B2CF9AE}" pid="4" name="MSIP_Label_57db388f-0be5-435e-aac2-4e485e353eac_Enabled">
    <vt:lpwstr>true</vt:lpwstr>
  </property>
  <property fmtid="{D5CDD505-2E9C-101B-9397-08002B2CF9AE}" pid="5" name="MSIP_Label_57db388f-0be5-435e-aac2-4e485e353eac_SetDate">
    <vt:lpwstr>2025-01-14T11:14:21Z</vt:lpwstr>
  </property>
  <property fmtid="{D5CDD505-2E9C-101B-9397-08002B2CF9AE}" pid="6" name="MSIP_Label_57db388f-0be5-435e-aac2-4e485e353eac_Method">
    <vt:lpwstr>Standard</vt:lpwstr>
  </property>
  <property fmtid="{D5CDD505-2E9C-101B-9397-08002B2CF9AE}" pid="7" name="MSIP_Label_57db388f-0be5-435e-aac2-4e485e353eac_Name">
    <vt:lpwstr>57db388f-0be5-435e-aac2-4e485e353eac</vt:lpwstr>
  </property>
  <property fmtid="{D5CDD505-2E9C-101B-9397-08002B2CF9AE}" pid="8" name="MSIP_Label_57db388f-0be5-435e-aac2-4e485e353eac_SiteId">
    <vt:lpwstr>9bdfe7d5-a243-4280-a823-63d6da69be1c</vt:lpwstr>
  </property>
  <property fmtid="{D5CDD505-2E9C-101B-9397-08002B2CF9AE}" pid="9" name="MSIP_Label_57db388f-0be5-435e-aac2-4e485e353eac_ActionId">
    <vt:lpwstr>7f9d2216-fefe-4a1c-874c-f229f7f8aab7</vt:lpwstr>
  </property>
  <property fmtid="{D5CDD505-2E9C-101B-9397-08002B2CF9AE}" pid="10" name="MSIP_Label_57db388f-0be5-435e-aac2-4e485e353eac_ContentBits">
    <vt:lpwstr>3</vt:lpwstr>
  </property>
  <property fmtid="{D5CDD505-2E9C-101B-9397-08002B2CF9AE}" pid="11" name="ClassificationContentMarkingFooterLocations">
    <vt:lpwstr>ETF Master:9</vt:lpwstr>
  </property>
  <property fmtid="{D5CDD505-2E9C-101B-9397-08002B2CF9AE}" pid="12" name="ClassificationContentMarkingFooterText">
    <vt:lpwstr>Internal</vt:lpwstr>
  </property>
  <property fmtid="{D5CDD505-2E9C-101B-9397-08002B2CF9AE}" pid="13" name="ClassificationContentMarkingHeaderLocations">
    <vt:lpwstr>ETF Master:8</vt:lpwstr>
  </property>
  <property fmtid="{D5CDD505-2E9C-101B-9397-08002B2CF9AE}" pid="14" name="ClassificationContentMarkingHeaderText">
    <vt:lpwstr>Internal</vt:lpwstr>
  </property>
  <property fmtid="{D5CDD505-2E9C-101B-9397-08002B2CF9AE}" pid="15" name="Order">
    <vt:r8>62700</vt:r8>
  </property>
  <property fmtid="{D5CDD505-2E9C-101B-9397-08002B2CF9AE}" pid="16" name="xd_Signature">
    <vt:bool>false</vt:bool>
  </property>
  <property fmtid="{D5CDD505-2E9C-101B-9397-08002B2CF9AE}" pid="17" name="xd_ProgID">
    <vt:lpwstr/>
  </property>
  <property fmtid="{D5CDD505-2E9C-101B-9397-08002B2CF9AE}" pid="18" name="ComplianceAssetId">
    <vt:lpwstr/>
  </property>
  <property fmtid="{D5CDD505-2E9C-101B-9397-08002B2CF9AE}" pid="19" name="TemplateUrl">
    <vt:lpwstr/>
  </property>
  <property fmtid="{D5CDD505-2E9C-101B-9397-08002B2CF9AE}" pid="20" name="_ExtendedDescription">
    <vt:lpwstr/>
  </property>
  <property fmtid="{D5CDD505-2E9C-101B-9397-08002B2CF9AE}" pid="21" name="TriggerFlowInfo">
    <vt:lpwstr/>
  </property>
</Properties>
</file>