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14.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3.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authors.xml" ContentType="application/vnd.ms-powerpoint.authors+xml"/>
  <Override PartName="/ppt/comments/modernComment_168_7B43C174.xml" ContentType="application/vnd.ms-powerpoint.comments+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7" r:id="rId2"/>
    <p:sldId id="343" r:id="rId3"/>
    <p:sldId id="344" r:id="rId4"/>
    <p:sldId id="345" r:id="rId5"/>
    <p:sldId id="346" r:id="rId6"/>
    <p:sldId id="347" r:id="rId7"/>
    <p:sldId id="348" r:id="rId8"/>
    <p:sldId id="349" r:id="rId9"/>
    <p:sldId id="351" r:id="rId10"/>
    <p:sldId id="352" r:id="rId11"/>
    <p:sldId id="353" r:id="rId12"/>
    <p:sldId id="350" r:id="rId13"/>
    <p:sldId id="354" r:id="rId14"/>
    <p:sldId id="355" r:id="rId15"/>
    <p:sldId id="357" r:id="rId16"/>
    <p:sldId id="358" r:id="rId17"/>
    <p:sldId id="359" r:id="rId18"/>
    <p:sldId id="360" r:id="rId19"/>
    <p:sldId id="361" r:id="rId20"/>
    <p:sldId id="362" r:id="rId21"/>
    <p:sldId id="363" r:id="rId22"/>
    <p:sldId id="364" r:id="rId23"/>
    <p:sldId id="365" r:id="rId24"/>
    <p:sldId id="366" r:id="rId25"/>
    <p:sldId id="367" r:id="rId26"/>
    <p:sldId id="368" r:id="rId27"/>
    <p:sldId id="369" r:id="rId28"/>
    <p:sldId id="370"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68DBF29-173B-1EE4-E980-EBF86C79181A}" name="Editor" initials="Ed" userId="Editor" providerId="None"/>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59" d="100"/>
          <a:sy n="59" d="100"/>
        </p:scale>
        <p:origin x="964"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38"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37"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microsoft.com/office/2018/10/relationships/authors" Target="authors.xml"/><Relationship Id="rId8" Type="http://schemas.openxmlformats.org/officeDocument/2006/relationships/slide" Target="slides/slide7.xml"/><Relationship Id="rId3" Type="http://schemas.openxmlformats.org/officeDocument/2006/relationships/slide" Target="slides/slide2.xml"/></Relationships>
</file>

<file path=ppt/comments/modernComment_168_7B43C174.xml><?xml version="1.0" encoding="utf-8"?>
<p188:cmLst xmlns:a="http://schemas.openxmlformats.org/drawingml/2006/main" xmlns:r="http://schemas.openxmlformats.org/officeDocument/2006/relationships" xmlns:p188="http://schemas.microsoft.com/office/powerpoint/2018/8/main">
  <p188:cm id="{CC554A21-008E-4CB3-9D49-060A164081A0}" authorId="{E68DBF29-173B-1EE4-E980-EBF86C79181A}" created="2023-07-31T14:28:17.024">
    <pc:sldMkLst xmlns:pc="http://schemas.microsoft.com/office/powerpoint/2013/main/command">
      <pc:docMk/>
      <pc:sldMk cId="2068038004" sldId="360"/>
    </pc:sldMkLst>
    <p188:txBody>
      <a:bodyPr/>
      <a:lstStyle/>
      <a:p>
        <a:r>
          <a:rPr lang="en-GB"/>
          <a:t>Please copy over edited version from the Word document.</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548E6A4-C2F3-442F-BF43-A7743CB5B57D}" type="datetimeFigureOut">
              <a:rPr lang="en-GB" smtClean="0"/>
              <a:t>08/01/2024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10C1C60-1E2D-4520-9278-BC333784CD73}" type="slidenum">
              <a:rPr lang="en-GB" smtClean="0"/>
              <a:t>‹#›</a:t>
            </a:fld>
            <a:endParaRPr lang="en-GB"/>
          </a:p>
        </p:txBody>
      </p:sp>
    </p:spTree>
    <p:extLst>
      <p:ext uri="{BB962C8B-B14F-4D97-AF65-F5344CB8AC3E}">
        <p14:creationId xmlns:p14="http://schemas.microsoft.com/office/powerpoint/2010/main" val="8962813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a:t>
            </a:fld>
            <a:endParaRPr lang="en-GB"/>
          </a:p>
        </p:txBody>
      </p:sp>
    </p:spTree>
    <p:extLst>
      <p:ext uri="{BB962C8B-B14F-4D97-AF65-F5344CB8AC3E}">
        <p14:creationId xmlns:p14="http://schemas.microsoft.com/office/powerpoint/2010/main" val="36178227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What is safeguarding? Post it notes</a:t>
            </a:r>
          </a:p>
        </p:txBody>
      </p:sp>
      <p:sp>
        <p:nvSpPr>
          <p:cNvPr id="4" name="Slide Number Placeholder 3"/>
          <p:cNvSpPr>
            <a:spLocks noGrp="1"/>
          </p:cNvSpPr>
          <p:nvPr>
            <p:ph type="sldNum" sz="quarter" idx="5"/>
          </p:nvPr>
        </p:nvSpPr>
        <p:spPr/>
        <p:txBody>
          <a:bodyPr/>
          <a:lstStyle/>
          <a:p>
            <a:fld id="{9920340D-206C-4C41-A35B-4D72CE2F2B89}" type="slidenum">
              <a:rPr lang="en-GB" smtClean="0"/>
              <a:pPr/>
              <a:t>15</a:t>
            </a:fld>
            <a:endParaRPr lang="en-GB"/>
          </a:p>
        </p:txBody>
      </p:sp>
    </p:spTree>
    <p:extLst>
      <p:ext uri="{BB962C8B-B14F-4D97-AF65-F5344CB8AC3E}">
        <p14:creationId xmlns:p14="http://schemas.microsoft.com/office/powerpoint/2010/main" val="38974503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663407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What is safeguarding? Post it notes</a:t>
            </a:r>
          </a:p>
        </p:txBody>
      </p:sp>
      <p:sp>
        <p:nvSpPr>
          <p:cNvPr id="4" name="Slide Number Placeholder 3"/>
          <p:cNvSpPr>
            <a:spLocks noGrp="1"/>
          </p:cNvSpPr>
          <p:nvPr>
            <p:ph type="sldNum" sz="quarter" idx="5"/>
          </p:nvPr>
        </p:nvSpPr>
        <p:spPr/>
        <p:txBody>
          <a:bodyPr/>
          <a:lstStyle/>
          <a:p>
            <a:fld id="{9920340D-206C-4C41-A35B-4D72CE2F2B89}" type="slidenum">
              <a:rPr lang="en-GB" smtClean="0"/>
              <a:pPr/>
              <a:t>21</a:t>
            </a:fld>
            <a:endParaRPr lang="en-GB"/>
          </a:p>
        </p:txBody>
      </p:sp>
    </p:spTree>
    <p:extLst>
      <p:ext uri="{BB962C8B-B14F-4D97-AF65-F5344CB8AC3E}">
        <p14:creationId xmlns:p14="http://schemas.microsoft.com/office/powerpoint/2010/main" val="8177222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Brainstorm </a:t>
            </a:r>
          </a:p>
        </p:txBody>
      </p:sp>
      <p:sp>
        <p:nvSpPr>
          <p:cNvPr id="4" name="Slide Number Placeholder 3"/>
          <p:cNvSpPr>
            <a:spLocks noGrp="1"/>
          </p:cNvSpPr>
          <p:nvPr>
            <p:ph type="sldNum" sz="quarter" idx="5"/>
          </p:nvPr>
        </p:nvSpPr>
        <p:spPr/>
        <p:txBody>
          <a:bodyPr/>
          <a:lstStyle/>
          <a:p>
            <a:fld id="{9920340D-206C-4C41-A35B-4D72CE2F2B89}" type="slidenum">
              <a:rPr lang="en-GB" smtClean="0"/>
              <a:t>22</a:t>
            </a:fld>
            <a:endParaRPr lang="en-GB"/>
          </a:p>
        </p:txBody>
      </p:sp>
    </p:spTree>
    <p:extLst>
      <p:ext uri="{BB962C8B-B14F-4D97-AF65-F5344CB8AC3E}">
        <p14:creationId xmlns:p14="http://schemas.microsoft.com/office/powerpoint/2010/main" val="21092061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What is safeguarding? Post it notes</a:t>
            </a:r>
          </a:p>
        </p:txBody>
      </p:sp>
      <p:sp>
        <p:nvSpPr>
          <p:cNvPr id="4" name="Slide Number Placeholder 3"/>
          <p:cNvSpPr>
            <a:spLocks noGrp="1"/>
          </p:cNvSpPr>
          <p:nvPr>
            <p:ph type="sldNum" sz="quarter" idx="5"/>
          </p:nvPr>
        </p:nvSpPr>
        <p:spPr/>
        <p:txBody>
          <a:bodyPr/>
          <a:lstStyle/>
          <a:p>
            <a:fld id="{9920340D-206C-4C41-A35B-4D72CE2F2B89}" type="slidenum">
              <a:rPr lang="en-GB" smtClean="0"/>
              <a:pPr/>
              <a:t>23</a:t>
            </a:fld>
            <a:endParaRPr lang="en-GB"/>
          </a:p>
        </p:txBody>
      </p:sp>
    </p:spTree>
    <p:extLst>
      <p:ext uri="{BB962C8B-B14F-4D97-AF65-F5344CB8AC3E}">
        <p14:creationId xmlns:p14="http://schemas.microsoft.com/office/powerpoint/2010/main" val="27711745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24</a:t>
            </a:fld>
            <a:endParaRPr lang="en-GB"/>
          </a:p>
        </p:txBody>
      </p:sp>
    </p:spTree>
    <p:extLst>
      <p:ext uri="{BB962C8B-B14F-4D97-AF65-F5344CB8AC3E}">
        <p14:creationId xmlns:p14="http://schemas.microsoft.com/office/powerpoint/2010/main" val="7399199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25</a:t>
            </a:fld>
            <a:endParaRPr lang="en-GB"/>
          </a:p>
        </p:txBody>
      </p:sp>
    </p:spTree>
    <p:extLst>
      <p:ext uri="{BB962C8B-B14F-4D97-AF65-F5344CB8AC3E}">
        <p14:creationId xmlns:p14="http://schemas.microsoft.com/office/powerpoint/2010/main" val="13437360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28</a:t>
            </a:fld>
            <a:endParaRPr lang="en-GB"/>
          </a:p>
        </p:txBody>
      </p:sp>
    </p:spTree>
    <p:extLst>
      <p:ext uri="{BB962C8B-B14F-4D97-AF65-F5344CB8AC3E}">
        <p14:creationId xmlns:p14="http://schemas.microsoft.com/office/powerpoint/2010/main" val="18276167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a:t>
            </a:fld>
            <a:endParaRPr lang="en-GB"/>
          </a:p>
        </p:txBody>
      </p:sp>
    </p:spTree>
    <p:extLst>
      <p:ext uri="{BB962C8B-B14F-4D97-AF65-F5344CB8AC3E}">
        <p14:creationId xmlns:p14="http://schemas.microsoft.com/office/powerpoint/2010/main" val="27446758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3</a:t>
            </a:fld>
            <a:endParaRPr lang="en-GB"/>
          </a:p>
        </p:txBody>
      </p:sp>
    </p:spTree>
    <p:extLst>
      <p:ext uri="{BB962C8B-B14F-4D97-AF65-F5344CB8AC3E}">
        <p14:creationId xmlns:p14="http://schemas.microsoft.com/office/powerpoint/2010/main" val="42041247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Write on a post it note</a:t>
            </a:r>
          </a:p>
        </p:txBody>
      </p:sp>
      <p:sp>
        <p:nvSpPr>
          <p:cNvPr id="4" name="Slide Number Placeholder 3"/>
          <p:cNvSpPr>
            <a:spLocks noGrp="1"/>
          </p:cNvSpPr>
          <p:nvPr>
            <p:ph type="sldNum" sz="quarter" idx="5"/>
          </p:nvPr>
        </p:nvSpPr>
        <p:spPr/>
        <p:txBody>
          <a:bodyPr/>
          <a:lstStyle/>
          <a:p>
            <a:fld id="{9920340D-206C-4C41-A35B-4D72CE2F2B89}" type="slidenum">
              <a:rPr lang="en-GB" smtClean="0"/>
              <a:pPr/>
              <a:t>5</a:t>
            </a:fld>
            <a:endParaRPr lang="en-GB"/>
          </a:p>
        </p:txBody>
      </p:sp>
    </p:spTree>
    <p:extLst>
      <p:ext uri="{BB962C8B-B14F-4D97-AF65-F5344CB8AC3E}">
        <p14:creationId xmlns:p14="http://schemas.microsoft.com/office/powerpoint/2010/main" val="12292557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Post</a:t>
            </a:r>
            <a:r>
              <a:rPr lang="en-US" baseline="0"/>
              <a:t> it notes</a:t>
            </a:r>
          </a:p>
          <a:p>
            <a:r>
              <a:rPr lang="en-US" baseline="0"/>
              <a:t>Pair activity – Matching cards</a:t>
            </a:r>
          </a:p>
        </p:txBody>
      </p:sp>
      <p:sp>
        <p:nvSpPr>
          <p:cNvPr id="4" name="Slide Number Placeholder 3"/>
          <p:cNvSpPr>
            <a:spLocks noGrp="1"/>
          </p:cNvSpPr>
          <p:nvPr>
            <p:ph type="sldNum" sz="quarter" idx="5"/>
          </p:nvPr>
        </p:nvSpPr>
        <p:spPr/>
        <p:txBody>
          <a:bodyPr/>
          <a:lstStyle/>
          <a:p>
            <a:fld id="{9920340D-206C-4C41-A35B-4D72CE2F2B89}" type="slidenum">
              <a:rPr lang="en-GB" smtClean="0"/>
              <a:t>8</a:t>
            </a:fld>
            <a:endParaRPr lang="en-GB"/>
          </a:p>
        </p:txBody>
      </p:sp>
    </p:spTree>
    <p:extLst>
      <p:ext uri="{BB962C8B-B14F-4D97-AF65-F5344CB8AC3E}">
        <p14:creationId xmlns:p14="http://schemas.microsoft.com/office/powerpoint/2010/main" val="16215104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9920340D-206C-4C41-A35B-4D72CE2F2B89}" type="slidenum">
              <a:rPr lang="en-GB" smtClean="0"/>
              <a:pPr/>
              <a:t>9</a:t>
            </a:fld>
            <a:endParaRPr lang="en-GB"/>
          </a:p>
        </p:txBody>
      </p:sp>
    </p:spTree>
    <p:extLst>
      <p:ext uri="{BB962C8B-B14F-4D97-AF65-F5344CB8AC3E}">
        <p14:creationId xmlns:p14="http://schemas.microsoft.com/office/powerpoint/2010/main" val="35234987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Discussion</a:t>
            </a:r>
            <a:r>
              <a:rPr lang="en-GB" baseline="0"/>
              <a:t> with a partner.</a:t>
            </a:r>
          </a:p>
          <a:p>
            <a:r>
              <a:rPr lang="en-GB" baseline="0"/>
              <a:t>Do we need rules?</a:t>
            </a:r>
            <a:endParaRPr lang="en-GB"/>
          </a:p>
        </p:txBody>
      </p:sp>
      <p:sp>
        <p:nvSpPr>
          <p:cNvPr id="4" name="Slide Number Placeholder 3"/>
          <p:cNvSpPr>
            <a:spLocks noGrp="1"/>
          </p:cNvSpPr>
          <p:nvPr>
            <p:ph type="sldNum" sz="quarter" idx="10"/>
          </p:nvPr>
        </p:nvSpPr>
        <p:spPr/>
        <p:txBody>
          <a:bodyPr/>
          <a:lstStyle/>
          <a:p>
            <a:fld id="{9920340D-206C-4C41-A35B-4D72CE2F2B89}" type="slidenum">
              <a:rPr lang="en-GB" smtClean="0"/>
              <a:pPr/>
              <a:t>10</a:t>
            </a:fld>
            <a:endParaRPr lang="en-GB"/>
          </a:p>
        </p:txBody>
      </p:sp>
    </p:spTree>
    <p:extLst>
      <p:ext uri="{BB962C8B-B14F-4D97-AF65-F5344CB8AC3E}">
        <p14:creationId xmlns:p14="http://schemas.microsoft.com/office/powerpoint/2010/main" val="13467467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Write on a post it note</a:t>
            </a:r>
          </a:p>
        </p:txBody>
      </p:sp>
      <p:sp>
        <p:nvSpPr>
          <p:cNvPr id="4" name="Slide Number Placeholder 3"/>
          <p:cNvSpPr>
            <a:spLocks noGrp="1"/>
          </p:cNvSpPr>
          <p:nvPr>
            <p:ph type="sldNum" sz="quarter" idx="5"/>
          </p:nvPr>
        </p:nvSpPr>
        <p:spPr/>
        <p:txBody>
          <a:bodyPr/>
          <a:lstStyle/>
          <a:p>
            <a:fld id="{9920340D-206C-4C41-A35B-4D72CE2F2B89}" type="slidenum">
              <a:rPr lang="en-GB" smtClean="0"/>
              <a:pPr/>
              <a:t>12</a:t>
            </a:fld>
            <a:endParaRPr lang="en-GB"/>
          </a:p>
        </p:txBody>
      </p:sp>
    </p:spTree>
    <p:extLst>
      <p:ext uri="{BB962C8B-B14F-4D97-AF65-F5344CB8AC3E}">
        <p14:creationId xmlns:p14="http://schemas.microsoft.com/office/powerpoint/2010/main" val="3097115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Group task:  A3 Paper,</a:t>
            </a:r>
            <a:r>
              <a:rPr lang="en-GB" baseline="0" dirty="0"/>
              <a:t> felt tips.</a:t>
            </a:r>
            <a:endParaRPr lang="en-GB" dirty="0"/>
          </a:p>
        </p:txBody>
      </p:sp>
      <p:sp>
        <p:nvSpPr>
          <p:cNvPr id="4" name="Slide Number Placeholder 3"/>
          <p:cNvSpPr>
            <a:spLocks noGrp="1"/>
          </p:cNvSpPr>
          <p:nvPr>
            <p:ph type="sldNum" sz="quarter" idx="10"/>
          </p:nvPr>
        </p:nvSpPr>
        <p:spPr/>
        <p:txBody>
          <a:bodyPr/>
          <a:lstStyle/>
          <a:p>
            <a:fld id="{9920340D-206C-4C41-A35B-4D72CE2F2B89}" type="slidenum">
              <a:rPr lang="en-GB" smtClean="0"/>
              <a:pPr/>
              <a:t>14</a:t>
            </a:fld>
            <a:endParaRPr lang="en-GB"/>
          </a:p>
        </p:txBody>
      </p:sp>
    </p:spTree>
    <p:extLst>
      <p:ext uri="{BB962C8B-B14F-4D97-AF65-F5344CB8AC3E}">
        <p14:creationId xmlns:p14="http://schemas.microsoft.com/office/powerpoint/2010/main" val="19073943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1F1B3-F6B9-4BA8-931C-9D29010190F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45C88A-159F-4D6F-80B5-09D17D2199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28CBB58-F617-47DD-9BC4-C9A2DB3D05B4}"/>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74758573-A418-4A0C-A005-30333CFF0E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184A9A-A6F7-49A2-827E-415A66399E22}"/>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61824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38A24-83E1-48BB-95DF-5EBD382F81D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BBBB664-A350-4B0E-82BA-C7230B798BA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357415-38F6-4621-9DEF-05E09252547D}"/>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5E7FADEC-7E72-431C-AE9E-89F2D68086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92F3C4-3586-48AA-A68A-5CA5D21C04DF}"/>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83901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9DC279-19B0-4536-AA08-9E2E8BA51D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7A6563E-369C-4DFE-915A-E1980AACFB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70D5D2-0E4D-41B8-BAAC-464DB42B8A25}"/>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701AA40E-6041-4E4F-9257-D7CE2D8A7E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32672E-A2AE-4154-AC33-C900DDDF98B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9713577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chemeClr val="tx1"/>
                </a:solidFill>
              </a:defRPr>
            </a:lvl1pPr>
          </a:lstStyle>
          <a:p>
            <a:r>
              <a:rPr lang="en-US"/>
              <a:t>Click to edit Master title style</a:t>
            </a:r>
            <a:endParaRPr lang="en-GB"/>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8285566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a:t>Click to edit Master title style</a:t>
            </a:r>
            <a:endParaRPr lang="en-GB"/>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1" y="385110"/>
            <a:ext cx="1189919" cy="629956"/>
          </a:xfrm>
          <a:prstGeom prst="rect">
            <a:avLst/>
          </a:prstGeom>
        </p:spPr>
      </p:pic>
    </p:spTree>
    <p:extLst>
      <p:ext uri="{BB962C8B-B14F-4D97-AF65-F5344CB8AC3E}">
        <p14:creationId xmlns:p14="http://schemas.microsoft.com/office/powerpoint/2010/main" val="13470947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1" y="1315200"/>
            <a:ext cx="10223500" cy="4802099"/>
          </a:xfrm>
        </p:spPr>
        <p:txBody>
          <a:bodyPr>
            <a:noAutofit/>
          </a:bodyPr>
          <a:lstStyle>
            <a:lvl1pPr marL="0" indent="0">
              <a:lnSpc>
                <a:spcPts val="3733"/>
              </a:lnSpc>
              <a:spcBef>
                <a:spcPts val="0"/>
              </a:spcBef>
              <a:buNone/>
              <a:defRPr sz="3600"/>
            </a:lvl1pPr>
            <a:lvl2pPr marL="359991" indent="-359991">
              <a:lnSpc>
                <a:spcPts val="3733"/>
              </a:lnSpc>
              <a:spcBef>
                <a:spcPts val="0"/>
              </a:spcBef>
              <a:defRPr sz="3600"/>
            </a:lvl2pPr>
            <a:lvl3pPr marL="719982" indent="-359991">
              <a:lnSpc>
                <a:spcPts val="3733"/>
              </a:lnSpc>
              <a:defRPr sz="3600"/>
            </a:lvl3pPr>
            <a:lvl4pPr marL="1079973" indent="-359991">
              <a:lnSpc>
                <a:spcPts val="3733"/>
              </a:lnSpc>
              <a:defRPr sz="3600"/>
            </a:lvl4pPr>
            <a:lvl5pPr marL="1439964" indent="-359991">
              <a:lnSpc>
                <a:spcPts val="3733"/>
              </a:lnSpc>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Tree>
    <p:extLst>
      <p:ext uri="{BB962C8B-B14F-4D97-AF65-F5344CB8AC3E}">
        <p14:creationId xmlns:p14="http://schemas.microsoft.com/office/powerpoint/2010/main" val="12528004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Images and Text ">
    <p:spTree>
      <p:nvGrpSpPr>
        <p:cNvPr id="1" name=""/>
        <p:cNvGrpSpPr/>
        <p:nvPr/>
      </p:nvGrpSpPr>
      <p:grpSpPr>
        <a:xfrm>
          <a:off x="0" y="0"/>
          <a:ext cx="0" cy="0"/>
          <a:chOff x="0" y="0"/>
          <a:chExt cx="0" cy="0"/>
        </a:xfrm>
      </p:grpSpPr>
      <p:sp>
        <p:nvSpPr>
          <p:cNvPr id="13" name="Content Placeholder 13"/>
          <p:cNvSpPr>
            <a:spLocks noGrp="1"/>
          </p:cNvSpPr>
          <p:nvPr>
            <p:ph sz="quarter" idx="18"/>
          </p:nvPr>
        </p:nvSpPr>
        <p:spPr>
          <a:xfrm>
            <a:off x="312000" y="1315200"/>
            <a:ext cx="5496133" cy="2112101"/>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Content Placeholder 13"/>
          <p:cNvSpPr>
            <a:spLocks noGrp="1"/>
          </p:cNvSpPr>
          <p:nvPr>
            <p:ph sz="quarter" idx="19"/>
          </p:nvPr>
        </p:nvSpPr>
        <p:spPr>
          <a:xfrm>
            <a:off x="5999989" y="1315200"/>
            <a:ext cx="5567595" cy="2112101"/>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Content Placeholder 13"/>
          <p:cNvSpPr>
            <a:spLocks noGrp="1"/>
          </p:cNvSpPr>
          <p:nvPr>
            <p:ph sz="quarter" idx="14"/>
          </p:nvPr>
        </p:nvSpPr>
        <p:spPr>
          <a:xfrm>
            <a:off x="312000" y="3767999"/>
            <a:ext cx="5496133"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Content Placeholder 13"/>
          <p:cNvSpPr>
            <a:spLocks noGrp="1"/>
          </p:cNvSpPr>
          <p:nvPr>
            <p:ph sz="quarter" idx="17"/>
          </p:nvPr>
        </p:nvSpPr>
        <p:spPr>
          <a:xfrm>
            <a:off x="5999989" y="3767999"/>
            <a:ext cx="5567595"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Footer Placeholder 2">
            <a:extLst>
              <a:ext uri="{FF2B5EF4-FFF2-40B4-BE49-F238E27FC236}">
                <a16:creationId xmlns:a16="http://schemas.microsoft.com/office/drawing/2014/main" id="{86865402-09AB-6E42-B92F-B38A3A35D872}"/>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BFC11F3F-B757-9441-BCF0-F07A1DF6C9E3}"/>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Tree>
    <p:extLst>
      <p:ext uri="{BB962C8B-B14F-4D97-AF65-F5344CB8AC3E}">
        <p14:creationId xmlns:p14="http://schemas.microsoft.com/office/powerpoint/2010/main" val="26861855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6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13" name="Text Placeholder 12"/>
          <p:cNvSpPr>
            <a:spLocks noGrp="1"/>
          </p:cNvSpPr>
          <p:nvPr>
            <p:ph type="body" sz="quarter" idx="13"/>
          </p:nvPr>
        </p:nvSpPr>
        <p:spPr>
          <a:xfrm>
            <a:off x="311151" y="1918289"/>
            <a:ext cx="5496983" cy="4391032"/>
          </a:xfrm>
        </p:spPr>
        <p:txBody>
          <a:bodyPr/>
          <a:lstStyle>
            <a:lvl1pPr marL="0" indent="0">
              <a:lnSpc>
                <a:spcPts val="3600"/>
              </a:lnSpc>
              <a:spcBef>
                <a:spcPts val="0"/>
              </a:spcBef>
              <a:buNone/>
              <a:defRPr sz="3600" b="1"/>
            </a:lvl1pPr>
            <a:lvl2pPr marL="609585" indent="0">
              <a:buNone/>
              <a:defRPr/>
            </a:lvl2pPr>
            <a:lvl3pPr marL="1219170" indent="0">
              <a:buNone/>
              <a:defRPr/>
            </a:lvl3pPr>
            <a:lvl4pPr marL="1828754" indent="0">
              <a:buNone/>
              <a:defRPr/>
            </a:lvl4pPr>
            <a:lvl5pPr marL="2438339" indent="0">
              <a:buNone/>
              <a:defRPr/>
            </a:lvl5pPr>
          </a:lstStyle>
          <a:p>
            <a:pPr lvl="0"/>
            <a:r>
              <a:rPr lang="en-US"/>
              <a:t>Click to edit Master text styles</a:t>
            </a:r>
          </a:p>
        </p:txBody>
      </p:sp>
      <p:sp>
        <p:nvSpPr>
          <p:cNvPr id="6" name="Picture Placeholder 5"/>
          <p:cNvSpPr>
            <a:spLocks noGrp="1"/>
          </p:cNvSpPr>
          <p:nvPr>
            <p:ph type="pic" sz="quarter" idx="12"/>
          </p:nvPr>
        </p:nvSpPr>
        <p:spPr>
          <a:xfrm>
            <a:off x="6000752" y="1412777"/>
            <a:ext cx="5816600" cy="4896545"/>
          </a:xfrm>
        </p:spPr>
        <p:txBody>
          <a:bodyPr/>
          <a:lstStyle/>
          <a:p>
            <a:r>
              <a:rPr lang="en-US"/>
              <a:t>Click icon to add picture</a:t>
            </a:r>
            <a:endParaRPr lang="en-GB"/>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84656" y="1412776"/>
            <a:ext cx="5523477" cy="365125"/>
          </a:xfrm>
          <a:prstGeom prst="rect">
            <a:avLst/>
          </a:prstGeom>
        </p:spPr>
      </p:pic>
      <p:sp>
        <p:nvSpPr>
          <p:cNvPr id="10" name="Footer Placeholder 2">
            <a:extLst>
              <a:ext uri="{FF2B5EF4-FFF2-40B4-BE49-F238E27FC236}">
                <a16:creationId xmlns:a16="http://schemas.microsoft.com/office/drawing/2014/main" id="{14A703AD-9E38-C941-B631-ABE77D2BB87D}"/>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4176263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Welcome">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7" name="Text Placeholder 6"/>
          <p:cNvSpPr>
            <a:spLocks noGrp="1"/>
          </p:cNvSpPr>
          <p:nvPr>
            <p:ph type="body" sz="quarter" idx="13"/>
          </p:nvPr>
        </p:nvSpPr>
        <p:spPr>
          <a:xfrm>
            <a:off x="312000" y="1315199"/>
            <a:ext cx="11255584" cy="4801967"/>
          </a:xfrm>
        </p:spPr>
        <p:txBody>
          <a:bodyPr>
            <a:normAutofit/>
          </a:bodyPr>
          <a:lstStyle>
            <a:lvl1pPr marL="0" indent="0">
              <a:lnSpc>
                <a:spcPts val="4800"/>
              </a:lnSpc>
              <a:spcBef>
                <a:spcPts val="0"/>
              </a:spcBef>
              <a:buNone/>
              <a:defRPr sz="4800" b="1">
                <a:solidFill>
                  <a:srgbClr val="BE0064"/>
                </a:solidFill>
              </a:defRPr>
            </a:lvl1pPr>
            <a:lvl2pPr marL="0" indent="0">
              <a:lnSpc>
                <a:spcPts val="4800"/>
              </a:lnSpc>
              <a:spcBef>
                <a:spcPts val="0"/>
              </a:spcBef>
              <a:buNone/>
              <a:defRPr sz="4800"/>
            </a:lvl2pPr>
            <a:lvl3pPr marL="0" indent="0">
              <a:lnSpc>
                <a:spcPts val="4800"/>
              </a:lnSpc>
              <a:spcBef>
                <a:spcPts val="0"/>
              </a:spcBef>
              <a:buNone/>
              <a:defRPr sz="4800"/>
            </a:lvl3pPr>
            <a:lvl4pPr marL="0" indent="0">
              <a:lnSpc>
                <a:spcPts val="4800"/>
              </a:lnSpc>
              <a:spcBef>
                <a:spcPts val="0"/>
              </a:spcBef>
              <a:buNone/>
              <a:defRPr sz="4800"/>
            </a:lvl4pPr>
            <a:lvl5pPr marL="0" indent="0">
              <a:lnSpc>
                <a:spcPts val="4800"/>
              </a:lnSpc>
              <a:spcBef>
                <a:spcPts val="0"/>
              </a:spcBef>
              <a:buNone/>
              <a:defRPr sz="4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Footer Placeholder 1"/>
          <p:cNvSpPr>
            <a:spLocks noGrp="1"/>
          </p:cNvSpPr>
          <p:nvPr>
            <p:ph type="ftr" sz="quarter" idx="14"/>
          </p:nvPr>
        </p:nvSpPr>
        <p:spPr/>
        <p:txBody>
          <a:bodyPr/>
          <a:lstStyle/>
          <a:p>
            <a:r>
              <a:rPr lang="en-GB" dirty="0"/>
              <a:t>Education and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426045593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Body Text, Content with Image">
    <p:spTree>
      <p:nvGrpSpPr>
        <p:cNvPr id="1" name=""/>
        <p:cNvGrpSpPr/>
        <p:nvPr/>
      </p:nvGrpSpPr>
      <p:grpSpPr>
        <a:xfrm>
          <a:off x="0" y="0"/>
          <a:ext cx="0" cy="0"/>
          <a:chOff x="0" y="0"/>
          <a:chExt cx="0" cy="0"/>
        </a:xfrm>
      </p:grpSpPr>
      <p:sp>
        <p:nvSpPr>
          <p:cNvPr id="10" name="Content Placeholder 13"/>
          <p:cNvSpPr>
            <a:spLocks noGrp="1"/>
          </p:cNvSpPr>
          <p:nvPr>
            <p:ph sz="quarter" idx="18"/>
          </p:nvPr>
        </p:nvSpPr>
        <p:spPr>
          <a:xfrm>
            <a:off x="312001" y="1412776"/>
            <a:ext cx="5473700" cy="4704389"/>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Picture Placeholder 5"/>
          <p:cNvSpPr>
            <a:spLocks noGrp="1"/>
          </p:cNvSpPr>
          <p:nvPr>
            <p:ph type="pic" sz="quarter" idx="12"/>
          </p:nvPr>
        </p:nvSpPr>
        <p:spPr>
          <a:xfrm>
            <a:off x="6000752" y="1412777"/>
            <a:ext cx="5816600" cy="4677873"/>
          </a:xfrm>
        </p:spPr>
        <p:txBody>
          <a:bodyPr/>
          <a:lstStyle/>
          <a:p>
            <a:r>
              <a:rPr lang="en-US"/>
              <a:t>Click icon to add picture</a:t>
            </a:r>
            <a:endParaRPr lang="en-GB"/>
          </a:p>
        </p:txBody>
      </p:sp>
      <p:sp>
        <p:nvSpPr>
          <p:cNvPr id="9" name="Footer Placeholder 2">
            <a:extLst>
              <a:ext uri="{FF2B5EF4-FFF2-40B4-BE49-F238E27FC236}">
                <a16:creationId xmlns:a16="http://schemas.microsoft.com/office/drawing/2014/main" id="{37AC88C8-6C7D-3E4E-91BC-2525DB6F766C}"/>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D1AF2D4C-9CD0-B44D-B5CD-04B37D98F8CA}"/>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Tree>
    <p:extLst>
      <p:ext uri="{BB962C8B-B14F-4D97-AF65-F5344CB8AC3E}">
        <p14:creationId xmlns:p14="http://schemas.microsoft.com/office/powerpoint/2010/main" val="9857696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1E6FC6-04BD-4B8C-9E81-41B54453CB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9AC6D8A-113F-444F-8F62-83100084C0C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8D2800-C6D2-402D-B9C2-3DF4679DB577}"/>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7BFC92EC-7160-493B-B4B5-6536194AE3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00C406-B697-46AF-A56A-45FD7C86EDE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23649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A42C94-D81C-405D-9B7E-F29919FCB92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A6C0FF7-E57A-490F-A010-16AD14A80DC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3AA7AE9-5213-4D0F-9C16-B2C3A1B90602}"/>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5E029ED7-5E7C-4C99-B773-1D99ADEE71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627C0D-B3F0-4EBC-AC80-C83242E1241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391986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E034A-E650-48B5-A70F-5739013615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246EB71-0944-43E1-A2D9-EB0EAE186FA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6307A5A-2ADB-4263-9376-F194C9213FA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574391-DF16-464D-A5D8-9F228752813C}"/>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6" name="Footer Placeholder 5">
            <a:extLst>
              <a:ext uri="{FF2B5EF4-FFF2-40B4-BE49-F238E27FC236}">
                <a16:creationId xmlns:a16="http://schemas.microsoft.com/office/drawing/2014/main" id="{77322363-5095-44FE-9935-8B2C56F27A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B6FFE9-6940-4BF4-B86A-3F7D7398C2D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368788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51E4E-698D-4CE1-A63B-4565E4F221A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74D5674-D18F-4E59-B987-643BA00E4F7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48C7B83-4153-4405-A2D9-0852AFE26D1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DFDDDBD-31A9-4730-900E-34925CF8BB6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33A24FE-6732-4D1F-A396-48F2DCD185E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3F4C004-E3A6-4E03-BC0C-563932E3E865}"/>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8" name="Footer Placeholder 7">
            <a:extLst>
              <a:ext uri="{FF2B5EF4-FFF2-40B4-BE49-F238E27FC236}">
                <a16:creationId xmlns:a16="http://schemas.microsoft.com/office/drawing/2014/main" id="{A5D00115-3DD7-4FE5-B70F-530024EEF0F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1BE1B20-4748-4E67-BAC7-095C2AF44BC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9671469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6B9750-31E5-42EA-B4E4-D1F33596925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823F3FA-6D63-445B-84F8-9C18E046ADF1}"/>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4" name="Footer Placeholder 3">
            <a:extLst>
              <a:ext uri="{FF2B5EF4-FFF2-40B4-BE49-F238E27FC236}">
                <a16:creationId xmlns:a16="http://schemas.microsoft.com/office/drawing/2014/main" id="{5E59EA9F-7113-4648-96DE-B1BEE0CD888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DFFB727-61CA-4211-8C6C-355BFD01014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1927682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ACDF95-0CE8-4710-AE86-E8FEB74B288A}"/>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3" name="Footer Placeholder 2">
            <a:extLst>
              <a:ext uri="{FF2B5EF4-FFF2-40B4-BE49-F238E27FC236}">
                <a16:creationId xmlns:a16="http://schemas.microsoft.com/office/drawing/2014/main" id="{00D19C93-A1B1-4B5A-B33D-70214C525A1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DA88C68-52BC-48E2-A6E5-3CF490528F5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533162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92666A-9BFD-42C1-B11C-8AF8234ABF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CAA3D87-AD27-464F-8E50-A50070B12E9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7732F88-FE10-4093-911E-40F3E6E7AB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567632-61FA-44F5-9E07-2C8DA2837604}"/>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6" name="Footer Placeholder 5">
            <a:extLst>
              <a:ext uri="{FF2B5EF4-FFF2-40B4-BE49-F238E27FC236}">
                <a16:creationId xmlns:a16="http://schemas.microsoft.com/office/drawing/2014/main" id="{DB41C73E-B1E1-41DA-AD52-616863DB6E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79ABB0-4CFE-48ED-B740-DA28F02335E1}"/>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6268264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37CDA5-B2E0-44AF-9DE8-608CA6204ED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81C36E2-468F-40FE-B038-F56BA5C3BCC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D25A288E-2936-41A0-BF96-E15CDAA33C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72DA149-D2C1-4150-B2A3-3E195C1E822F}"/>
              </a:ext>
            </a:extLst>
          </p:cNvPr>
          <p:cNvSpPr>
            <a:spLocks noGrp="1"/>
          </p:cNvSpPr>
          <p:nvPr>
            <p:ph type="dt" sz="half" idx="10"/>
          </p:nvPr>
        </p:nvSpPr>
        <p:spPr/>
        <p:txBody>
          <a:bodyPr/>
          <a:lstStyle/>
          <a:p>
            <a:fld id="{EA11BE61-DDF5-453F-8590-8C9FA2C7BC93}" type="datetimeFigureOut">
              <a:rPr lang="en-US" smtClean="0"/>
              <a:t>1/8/2024</a:t>
            </a:fld>
            <a:endParaRPr lang="en-US"/>
          </a:p>
        </p:txBody>
      </p:sp>
      <p:sp>
        <p:nvSpPr>
          <p:cNvPr id="6" name="Footer Placeholder 5">
            <a:extLst>
              <a:ext uri="{FF2B5EF4-FFF2-40B4-BE49-F238E27FC236}">
                <a16:creationId xmlns:a16="http://schemas.microsoft.com/office/drawing/2014/main" id="{7B348074-ECA8-47E7-9461-179B312CD1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87FEC5-3D8D-4981-99E1-009E3E0096D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547382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3EB423C-2894-43C0-8D16-2528AF959DF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F577D6D-7834-4380-A355-9DF0A0C9283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30E452-C5E8-46AE-8386-142EA662B4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11BE61-DDF5-453F-8590-8C9FA2C7BC93}" type="datetimeFigureOut">
              <a:rPr lang="en-US" smtClean="0"/>
              <a:t>1/8/2024</a:t>
            </a:fld>
            <a:endParaRPr lang="en-US"/>
          </a:p>
        </p:txBody>
      </p:sp>
      <p:sp>
        <p:nvSpPr>
          <p:cNvPr id="5" name="Footer Placeholder 4">
            <a:extLst>
              <a:ext uri="{FF2B5EF4-FFF2-40B4-BE49-F238E27FC236}">
                <a16:creationId xmlns:a16="http://schemas.microsoft.com/office/drawing/2014/main" id="{FED02B97-DFE2-4AD4-BB6B-2A55C9E5C7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D12B03D-85E8-4B47-88DC-4E323D658B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8441B7-B3CB-4C49-A2D1-B6914F7C3DAF}" type="slidenum">
              <a:rPr lang="en-US" smtClean="0"/>
              <a:t>‹#›</a:t>
            </a:fld>
            <a:endParaRPr lang="en-US"/>
          </a:p>
        </p:txBody>
      </p:sp>
    </p:spTree>
    <p:extLst>
      <p:ext uri="{BB962C8B-B14F-4D97-AF65-F5344CB8AC3E}">
        <p14:creationId xmlns:p14="http://schemas.microsoft.com/office/powerpoint/2010/main" val="35326320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4" r:id="rId15"/>
    <p:sldLayoutId id="2147483666" r:id="rId16"/>
    <p:sldLayoutId id="2147483667" r:id="rId17"/>
    <p:sldLayoutId id="2147483668" r:id="rId1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hyperlink" Target="https://www.youtube.com/watch?v=WB3zolACjuI" TargetMode="External"/><Relationship Id="rId2" Type="http://schemas.openxmlformats.org/officeDocument/2006/relationships/notesSlide" Target="../notesSlides/notesSlide7.xml"/><Relationship Id="rId1" Type="http://schemas.openxmlformats.org/officeDocument/2006/relationships/slideLayout" Target="../slideLayouts/slideLayout14.xml"/><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14.xml"/><Relationship Id="rId5" Type="http://schemas.openxmlformats.org/officeDocument/2006/relationships/image" Target="../media/image21.png"/><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microsoft.com/office/2018/10/relationships/comments" Target="../comments/modernComment_168_7B43C174.xml"/><Relationship Id="rId1" Type="http://schemas.openxmlformats.org/officeDocument/2006/relationships/slideLayout" Target="../slideLayouts/slideLayout14.xml"/><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6.xml"/><Relationship Id="rId1" Type="http://schemas.openxmlformats.org/officeDocument/2006/relationships/slideLayout" Target="../slideLayouts/slideLayout15.xml"/><Relationship Id="rId4" Type="http://schemas.openxmlformats.org/officeDocument/2006/relationships/image" Target="../media/image29.jpeg"/></Relationships>
</file>

<file path=ppt/slides/_rels/slide2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3" Type="http://schemas.openxmlformats.org/officeDocument/2006/relationships/hyperlink" Target="https://howsummerhillworks.com/trailer" TargetMode="External"/><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4.xml"/><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9"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sz="5400" dirty="0">
                <a:latin typeface="Arial" panose="020B0604020202020204" pitchFamily="34" charset="0"/>
                <a:cs typeface="Arial" panose="020B0604020202020204" pitchFamily="34" charset="0"/>
              </a:rPr>
              <a:t>T Level Education and Early Years </a:t>
            </a: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a:noAutofit/>
          </a:bodyPr>
          <a:lstStyle/>
          <a:p>
            <a:r>
              <a:rPr lang="en-US" dirty="0">
                <a:latin typeface="Arial" panose="020B0604020202020204" pitchFamily="34" charset="0"/>
                <a:cs typeface="Arial" panose="020B0604020202020204" pitchFamily="34" charset="0"/>
              </a:rPr>
              <a:t>Presenter Name</a:t>
            </a:r>
          </a:p>
        </p:txBody>
      </p:sp>
      <p:sp>
        <p:nvSpPr>
          <p:cNvPr id="4" name="Text Placeholder 3">
            <a:extLst>
              <a:ext uri="{FF2B5EF4-FFF2-40B4-BE49-F238E27FC236}">
                <a16:creationId xmlns:a16="http://schemas.microsoft.com/office/drawing/2014/main" id="{EB4CC04C-4404-2344-B3AF-3A1327FC7224}"/>
              </a:ext>
            </a:extLst>
          </p:cNvPr>
          <p:cNvSpPr>
            <a:spLocks noGrp="1"/>
          </p:cNvSpPr>
          <p:nvPr>
            <p:ph type="body" sz="quarter" idx="14"/>
          </p:nvPr>
        </p:nvSpPr>
        <p:spPr/>
        <p:txBody>
          <a:bodyPr/>
          <a:lstStyle/>
          <a:p>
            <a:r>
              <a:rPr lang="en-US" dirty="0">
                <a:latin typeface="Arial" panose="020B0604020202020204" pitchFamily="34" charset="0"/>
                <a:cs typeface="Arial" panose="020B0604020202020204" pitchFamily="34" charset="0"/>
              </a:rPr>
              <a:t>Time and date</a:t>
            </a:r>
          </a:p>
        </p:txBody>
      </p:sp>
      <p:sp>
        <p:nvSpPr>
          <p:cNvPr id="5" name="Text Placeholder 4">
            <a:extLst>
              <a:ext uri="{FF2B5EF4-FFF2-40B4-BE49-F238E27FC236}">
                <a16:creationId xmlns:a16="http://schemas.microsoft.com/office/drawing/2014/main" id="{6B4643D2-5B40-084D-AF5C-E1AE7B10AF17}"/>
              </a:ext>
            </a:extLst>
          </p:cNvPr>
          <p:cNvSpPr>
            <a:spLocks noGrp="1"/>
          </p:cNvSpPr>
          <p:nvPr>
            <p:ph type="body" sz="quarter" idx="15"/>
          </p:nvPr>
        </p:nvSpPr>
        <p:spPr/>
        <p:txBody>
          <a:bodyPr/>
          <a:lstStyle/>
          <a:p>
            <a:r>
              <a:rPr lang="en-US" dirty="0">
                <a:latin typeface="Arial" panose="020B0604020202020204" pitchFamily="34" charset="0"/>
                <a:cs typeface="Arial" panose="020B0604020202020204" pitchFamily="34" charset="0"/>
              </a:rPr>
              <a:t>Location</a:t>
            </a:r>
          </a:p>
        </p:txBody>
      </p:sp>
    </p:spTree>
    <p:extLst>
      <p:ext uri="{BB962C8B-B14F-4D97-AF65-F5344CB8AC3E}">
        <p14:creationId xmlns:p14="http://schemas.microsoft.com/office/powerpoint/2010/main" val="15462993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DA2C159E-F13C-4A85-9A41-E7669D3E0D70}" type="slidenum">
              <a:rPr lang="en-GB" smtClean="0"/>
              <a:pPr/>
              <a:t>10</a:t>
            </a:fld>
            <a:endParaRPr lang="en-GB"/>
          </a:p>
        </p:txBody>
      </p:sp>
      <p:sp>
        <p:nvSpPr>
          <p:cNvPr id="3" name="Title 2"/>
          <p:cNvSpPr>
            <a:spLocks noGrp="1"/>
          </p:cNvSpPr>
          <p:nvPr>
            <p:ph type="title"/>
          </p:nvPr>
        </p:nvSpPr>
        <p:spPr/>
        <p:txBody>
          <a:bodyPr anchor="ctr">
            <a:normAutofit/>
          </a:bodyPr>
          <a:lstStyle/>
          <a:p>
            <a:r>
              <a:rPr lang="en-GB" sz="4800" dirty="0">
                <a:latin typeface="Arial" panose="020B0604020202020204" pitchFamily="34" charset="0"/>
                <a:cs typeface="Arial" panose="020B0604020202020204" pitchFamily="34" charset="0"/>
              </a:rPr>
              <a:t>What would it be like with no rules?</a:t>
            </a:r>
          </a:p>
        </p:txBody>
      </p:sp>
      <p:sp>
        <p:nvSpPr>
          <p:cNvPr id="4" name="Text Placeholder 3"/>
          <p:cNvSpPr>
            <a:spLocks noGrp="1"/>
          </p:cNvSpPr>
          <p:nvPr>
            <p:ph type="body" sz="quarter" idx="12"/>
          </p:nvPr>
        </p:nvSpPr>
        <p:spPr/>
        <p:txBody>
          <a:bodyPr vert="horz" lIns="0" tIns="0" rIns="0" bIns="0" rtlCol="0" anchor="t">
            <a:noAutofit/>
          </a:bodyPr>
          <a:lstStyle/>
          <a:p>
            <a:endParaRPr lang="en-GB" dirty="0"/>
          </a:p>
          <a:p>
            <a:endParaRPr lang="en-GB" dirty="0"/>
          </a:p>
          <a:p>
            <a:endParaRPr lang="en-GB" dirty="0"/>
          </a:p>
          <a:p>
            <a:endParaRPr lang="en-GB" dirty="0"/>
          </a:p>
          <a:p>
            <a:endParaRPr lang="en-GB" dirty="0"/>
          </a:p>
          <a:p>
            <a:endParaRPr lang="en-GB" dirty="0"/>
          </a:p>
          <a:p>
            <a:endParaRPr lang="en-GB" dirty="0"/>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hlinkClick r:id="rId3"/>
              </a:rPr>
              <a:t>https://www.youtube.com/watch?v=WB3zolACjuI</a:t>
            </a:r>
            <a:r>
              <a:rPr lang="en-GB" dirty="0">
                <a:latin typeface="Arial" panose="020B0604020202020204" pitchFamily="34" charset="0"/>
                <a:cs typeface="Arial" panose="020B0604020202020204" pitchFamily="34" charset="0"/>
              </a:rPr>
              <a:t> </a:t>
            </a:r>
          </a:p>
        </p:txBody>
      </p:sp>
      <p:sp>
        <p:nvSpPr>
          <p:cNvPr id="5" name="Footer Placeholder 4"/>
          <p:cNvSpPr>
            <a:spLocks noGrp="1"/>
          </p:cNvSpPr>
          <p:nvPr>
            <p:ph type="ftr" sz="quarter" idx="10"/>
          </p:nvPr>
        </p:nvSpPr>
        <p:spPr/>
        <p:txBody>
          <a:bodyPr/>
          <a:lstStyle/>
          <a:p>
            <a:r>
              <a:rPr lang="en-GB" dirty="0"/>
              <a:t>Education and Training Foundation</a:t>
            </a:r>
          </a:p>
        </p:txBody>
      </p:sp>
      <p:pic>
        <p:nvPicPr>
          <p:cNvPr id="6" name="Picture 5"/>
          <p:cNvPicPr>
            <a:picLocks noChangeAspect="1"/>
          </p:cNvPicPr>
          <p:nvPr/>
        </p:nvPicPr>
        <p:blipFill>
          <a:blip r:embed="rId4"/>
          <a:stretch>
            <a:fillRect/>
          </a:stretch>
        </p:blipFill>
        <p:spPr>
          <a:xfrm>
            <a:off x="2927648" y="2468893"/>
            <a:ext cx="4337277" cy="2438528"/>
          </a:xfrm>
          <a:prstGeom prst="rect">
            <a:avLst/>
          </a:prstGeom>
        </p:spPr>
      </p:pic>
    </p:spTree>
    <p:extLst>
      <p:ext uri="{BB962C8B-B14F-4D97-AF65-F5344CB8AC3E}">
        <p14:creationId xmlns:p14="http://schemas.microsoft.com/office/powerpoint/2010/main" val="25414991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latin typeface="Arial" panose="020B0604020202020204" pitchFamily="34" charset="0"/>
                <a:cs typeface="Arial" panose="020B0604020202020204" pitchFamily="34" charset="0"/>
              </a:rPr>
              <a:t>Why do we need to have legislation? </a:t>
            </a:r>
          </a:p>
        </p:txBody>
      </p:sp>
      <p:sp>
        <p:nvSpPr>
          <p:cNvPr id="3" name="Content Placeholder 2"/>
          <p:cNvSpPr>
            <a:spLocks noGrp="1"/>
          </p:cNvSpPr>
          <p:nvPr>
            <p:ph idx="1"/>
          </p:nvPr>
        </p:nvSpPr>
        <p:spPr/>
        <p:txBody>
          <a:bodyPr/>
          <a:lstStyle/>
          <a:p>
            <a:pPr marL="0" indent="0">
              <a:buNone/>
            </a:pPr>
            <a:r>
              <a:rPr lang="en-GB" dirty="0">
                <a:latin typeface="Arial" panose="020B0604020202020204" pitchFamily="34" charset="0"/>
                <a:cs typeface="Arial" panose="020B0604020202020204" pitchFamily="34" charset="0"/>
              </a:rPr>
              <a:t>What could happen if we did not have any legislation?</a:t>
            </a:r>
          </a:p>
          <a:p>
            <a:endParaRPr lang="en-GB" dirty="0"/>
          </a:p>
          <a:p>
            <a:pPr marL="0" indent="0">
              <a:buNone/>
            </a:pPr>
            <a:endParaRPr lang="en-GB" dirty="0"/>
          </a:p>
        </p:txBody>
      </p:sp>
      <p:sp>
        <p:nvSpPr>
          <p:cNvPr id="4" name="Cloud Callout 3"/>
          <p:cNvSpPr/>
          <p:nvPr/>
        </p:nvSpPr>
        <p:spPr>
          <a:xfrm>
            <a:off x="3648636" y="2734236"/>
            <a:ext cx="5719483" cy="2169459"/>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GB">
              <a:solidFill>
                <a:prstClr val="white"/>
              </a:solidFill>
              <a:latin typeface="Calibri" panose="020F0502020204030204"/>
            </a:endParaRPr>
          </a:p>
        </p:txBody>
      </p:sp>
      <p:sp>
        <p:nvSpPr>
          <p:cNvPr id="6" name="Footer Placeholder 4">
            <a:extLst>
              <a:ext uri="{FF2B5EF4-FFF2-40B4-BE49-F238E27FC236}">
                <a16:creationId xmlns:a16="http://schemas.microsoft.com/office/drawing/2014/main" id="{BE7438CE-C808-E97E-3BFD-9A88B83C8582}"/>
              </a:ext>
            </a:extLst>
          </p:cNvPr>
          <p:cNvSpPr txBox="1">
            <a:spLocks/>
          </p:cNvSpPr>
          <p:nvPr/>
        </p:nvSpPr>
        <p:spPr>
          <a:xfrm>
            <a:off x="312000" y="6356351"/>
            <a:ext cx="10248501"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a:t>Education and Training Foundation</a:t>
            </a:r>
            <a:endParaRPr lang="en-GB" dirty="0"/>
          </a:p>
        </p:txBody>
      </p:sp>
    </p:spTree>
    <p:extLst>
      <p:ext uri="{BB962C8B-B14F-4D97-AF65-F5344CB8AC3E}">
        <p14:creationId xmlns:p14="http://schemas.microsoft.com/office/powerpoint/2010/main" val="2873067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latin typeface="Arial" panose="020B0604020202020204" pitchFamily="34" charset="0"/>
                <a:cs typeface="Arial" panose="020B0604020202020204" pitchFamily="34" charset="0"/>
              </a:rPr>
              <a:t>02</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fontScale="70000" lnSpcReduction="20000"/>
          </a:bodyPr>
          <a:lstStyle/>
          <a:p>
            <a:r>
              <a:rPr lang="en-GB" sz="6400" dirty="0">
                <a:latin typeface="Arial" panose="020B0604020202020204" pitchFamily="34" charset="0"/>
                <a:cs typeface="Arial" panose="020B0604020202020204" pitchFamily="34" charset="0"/>
              </a:rPr>
              <a:t>What rules are needed when working with children?</a:t>
            </a:r>
          </a:p>
        </p:txBody>
      </p:sp>
    </p:spTree>
    <p:extLst>
      <p:ext uri="{BB962C8B-B14F-4D97-AF65-F5344CB8AC3E}">
        <p14:creationId xmlns:p14="http://schemas.microsoft.com/office/powerpoint/2010/main" val="9721583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DA2C159E-F13C-4A85-9A41-E7669D3E0D70}" type="slidenum">
              <a:rPr lang="en-GB" smtClean="0"/>
              <a:pPr/>
              <a:t>13</a:t>
            </a:fld>
            <a:endParaRPr lang="en-GB"/>
          </a:p>
        </p:txBody>
      </p:sp>
      <p:sp>
        <p:nvSpPr>
          <p:cNvPr id="3" name="Title 2"/>
          <p:cNvSpPr>
            <a:spLocks noGrp="1"/>
          </p:cNvSpPr>
          <p:nvPr>
            <p:ph type="title"/>
          </p:nvPr>
        </p:nvSpPr>
        <p:spPr/>
        <p:txBody>
          <a:bodyPr/>
          <a:lstStyle/>
          <a:p>
            <a:r>
              <a:rPr lang="en-GB" dirty="0">
                <a:latin typeface="Arial" panose="020B0604020202020204" pitchFamily="34" charset="0"/>
                <a:cs typeface="Arial" panose="020B0604020202020204" pitchFamily="34" charset="0"/>
              </a:rPr>
              <a:t>Why do we need rules?</a:t>
            </a:r>
          </a:p>
        </p:txBody>
      </p:sp>
      <p:sp>
        <p:nvSpPr>
          <p:cNvPr id="4" name="Text Placeholder 3"/>
          <p:cNvSpPr>
            <a:spLocks noGrp="1"/>
          </p:cNvSpPr>
          <p:nvPr>
            <p:ph type="body" sz="quarter" idx="12"/>
          </p:nvPr>
        </p:nvSpPr>
        <p:spPr/>
        <p:txBody>
          <a:bodyPr vert="horz" lIns="0" tIns="0" rIns="0" bIns="0" rtlCol="0" anchor="t">
            <a:noAutofit/>
          </a:bodyPr>
          <a:lstStyle/>
          <a:p>
            <a:pPr>
              <a:lnSpc>
                <a:spcPct val="120000"/>
              </a:lnSpc>
              <a:defRPr/>
            </a:pPr>
            <a:r>
              <a:rPr lang="en-GB" sz="2400" dirty="0">
                <a:solidFill>
                  <a:srgbClr val="1C1C1C"/>
                </a:solidFill>
                <a:latin typeface="Arial" panose="020B0604020202020204" pitchFamily="34" charset="0"/>
                <a:ea typeface="Arial"/>
                <a:cs typeface="Arial" panose="020B0604020202020204" pitchFamily="34" charset="0"/>
                <a:sym typeface="Arial"/>
              </a:rPr>
              <a:t>Rules make sure things are fair and everyone is safe. There has to be a consequence if people break the rules, such as a sanction or penalty, treatment or rehabilitation.</a:t>
            </a:r>
            <a:endParaRPr lang="en-GB" sz="2400" dirty="0">
              <a:solidFill>
                <a:srgbClr val="1C1C1C"/>
              </a:solidFill>
              <a:latin typeface="Arial" panose="020B0604020202020204" pitchFamily="34" charset="0"/>
              <a:ea typeface="Arial"/>
              <a:cs typeface="Arial" panose="020B0604020202020204" pitchFamily="34" charset="0"/>
            </a:endParaRPr>
          </a:p>
          <a:p>
            <a:pPr lvl="0">
              <a:lnSpc>
                <a:spcPct val="120000"/>
              </a:lnSpc>
              <a:defRPr/>
            </a:pPr>
            <a:endParaRPr lang="en-GB" sz="2400" dirty="0">
              <a:solidFill>
                <a:srgbClr val="1C1C1C"/>
              </a:solidFill>
              <a:latin typeface="Arial" panose="020B0604020202020204" pitchFamily="34" charset="0"/>
              <a:ea typeface="Arial"/>
              <a:cs typeface="Arial" panose="020B0604020202020204" pitchFamily="34" charset="0"/>
            </a:endParaRPr>
          </a:p>
          <a:p>
            <a:pPr>
              <a:lnSpc>
                <a:spcPct val="120000"/>
              </a:lnSpc>
              <a:defRPr/>
            </a:pPr>
            <a:r>
              <a:rPr lang="en-GB" sz="2400" dirty="0">
                <a:solidFill>
                  <a:srgbClr val="1C1C1C"/>
                </a:solidFill>
                <a:latin typeface="Arial" panose="020B0604020202020204" pitchFamily="34" charset="0"/>
                <a:ea typeface="Arial"/>
                <a:cs typeface="Arial" panose="020B0604020202020204" pitchFamily="34" charset="0"/>
              </a:rPr>
              <a:t>Legislation</a:t>
            </a:r>
            <a:r>
              <a:rPr lang="en-GB" sz="2400" dirty="0">
                <a:solidFill>
                  <a:srgbClr val="1C1C1C"/>
                </a:solidFill>
                <a:latin typeface="Arial" panose="020B0604020202020204" pitchFamily="34" charset="0"/>
                <a:ea typeface="Arial"/>
                <a:cs typeface="Arial" panose="020B0604020202020204" pitchFamily="34" charset="0"/>
                <a:sym typeface="Arial"/>
              </a:rPr>
              <a:t> is then interpreted by individual settings and incorporated into their policies and procedures.</a:t>
            </a:r>
          </a:p>
          <a:p>
            <a:pPr lvl="0">
              <a:lnSpc>
                <a:spcPct val="120000"/>
              </a:lnSpc>
              <a:defRPr/>
            </a:pPr>
            <a:endParaRPr lang="en-GB" sz="2400" dirty="0">
              <a:solidFill>
                <a:srgbClr val="1C1C1C"/>
              </a:solidFill>
              <a:latin typeface="Arial" panose="020B0604020202020204" pitchFamily="34" charset="0"/>
              <a:ea typeface="Arial"/>
              <a:cs typeface="Arial" panose="020B0604020202020204" pitchFamily="34" charset="0"/>
              <a:sym typeface="Arial"/>
            </a:endParaRPr>
          </a:p>
          <a:p>
            <a:pPr>
              <a:lnSpc>
                <a:spcPct val="120000"/>
              </a:lnSpc>
              <a:defRPr/>
            </a:pPr>
            <a:r>
              <a:rPr lang="en-GB" sz="2400" dirty="0">
                <a:solidFill>
                  <a:srgbClr val="1C1C1C"/>
                </a:solidFill>
                <a:latin typeface="Arial" panose="020B0604020202020204" pitchFamily="34" charset="0"/>
                <a:ea typeface="Arial"/>
                <a:cs typeface="Arial" panose="020B0604020202020204" pitchFamily="34" charset="0"/>
                <a:sym typeface="Arial"/>
              </a:rPr>
              <a:t>When you start your placement, you will be asked to read the policies of your setting and may have to sign a declaration to say you will follow them.</a:t>
            </a:r>
            <a:endParaRPr lang="en-GB" sz="2400" dirty="0">
              <a:solidFill>
                <a:srgbClr val="1C1C1C"/>
              </a:solidFill>
              <a:latin typeface="Arial" panose="020B0604020202020204" pitchFamily="34" charset="0"/>
              <a:ea typeface="Arial"/>
              <a:cs typeface="Arial" panose="020B0604020202020204" pitchFamily="34" charset="0"/>
            </a:endParaRPr>
          </a:p>
          <a:p>
            <a:endParaRPr lang="en-GB" dirty="0"/>
          </a:p>
        </p:txBody>
      </p:sp>
      <p:sp>
        <p:nvSpPr>
          <p:cNvPr id="5" name="Footer Placeholder 4"/>
          <p:cNvSpPr>
            <a:spLocks noGrp="1"/>
          </p:cNvSpPr>
          <p:nvPr>
            <p:ph type="ftr" sz="quarter" idx="10"/>
          </p:nvPr>
        </p:nvSpPr>
        <p:spPr/>
        <p:txBody>
          <a:bodyPr/>
          <a:lstStyle/>
          <a:p>
            <a:r>
              <a:rPr lang="en-GB" dirty="0"/>
              <a:t>Education and Training Foundation</a:t>
            </a:r>
          </a:p>
        </p:txBody>
      </p:sp>
    </p:spTree>
    <p:extLst>
      <p:ext uri="{BB962C8B-B14F-4D97-AF65-F5344CB8AC3E}">
        <p14:creationId xmlns:p14="http://schemas.microsoft.com/office/powerpoint/2010/main" val="27727574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DA2C159E-F13C-4A85-9A41-E7669D3E0D70}" type="slidenum">
              <a:rPr lang="en-GB" smtClean="0"/>
              <a:pPr/>
              <a:t>14</a:t>
            </a:fld>
            <a:endParaRPr lang="en-GB"/>
          </a:p>
        </p:txBody>
      </p:sp>
      <p:sp>
        <p:nvSpPr>
          <p:cNvPr id="3" name="Title 2"/>
          <p:cNvSpPr>
            <a:spLocks noGrp="1"/>
          </p:cNvSpPr>
          <p:nvPr>
            <p:ph type="title"/>
          </p:nvPr>
        </p:nvSpPr>
        <p:spPr/>
        <p:txBody>
          <a:bodyPr>
            <a:normAutofit fontScale="90000"/>
          </a:bodyPr>
          <a:lstStyle/>
          <a:p>
            <a:r>
              <a:rPr lang="en-GB" dirty="0">
                <a:latin typeface="Arial" panose="020B0604020202020204" pitchFamily="34" charset="0"/>
                <a:cs typeface="Arial" panose="020B0604020202020204" pitchFamily="34" charset="0"/>
              </a:rPr>
              <a:t>What rules are needed when working with children in nurseries and schools for staff and children? Why are these important?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Research task: Create a poster on rules and regulations (choose 1)</a:t>
            </a:r>
          </a:p>
        </p:txBody>
      </p:sp>
      <p:sp>
        <p:nvSpPr>
          <p:cNvPr id="4" name="Text Placeholder 3"/>
          <p:cNvSpPr>
            <a:spLocks noGrp="1"/>
          </p:cNvSpPr>
          <p:nvPr>
            <p:ph type="body" sz="quarter" idx="12"/>
          </p:nvPr>
        </p:nvSpPr>
        <p:spPr>
          <a:xfrm>
            <a:off x="312001" y="1885950"/>
            <a:ext cx="10223500" cy="4231349"/>
          </a:xfrm>
        </p:spPr>
        <p:txBody>
          <a:bodyPr/>
          <a:lstStyle/>
          <a:p>
            <a:endParaRPr lang="en-GB" dirty="0"/>
          </a:p>
          <a:p>
            <a:endParaRPr lang="en-GB" dirty="0"/>
          </a:p>
          <a:p>
            <a:endParaRPr lang="en-GB" dirty="0"/>
          </a:p>
        </p:txBody>
      </p:sp>
      <p:sp>
        <p:nvSpPr>
          <p:cNvPr id="5" name="Footer Placeholder 4"/>
          <p:cNvSpPr>
            <a:spLocks noGrp="1"/>
          </p:cNvSpPr>
          <p:nvPr>
            <p:ph type="ftr" sz="quarter" idx="10"/>
          </p:nvPr>
        </p:nvSpPr>
        <p:spPr/>
        <p:txBody>
          <a:bodyPr/>
          <a:lstStyle/>
          <a:p>
            <a:r>
              <a:rPr lang="en-GB" dirty="0"/>
              <a:t>Education and Training Foundation</a:t>
            </a:r>
          </a:p>
        </p:txBody>
      </p:sp>
      <p:pic>
        <p:nvPicPr>
          <p:cNvPr id="7" name="Picture 6"/>
          <p:cNvPicPr>
            <a:picLocks noChangeAspect="1"/>
          </p:cNvPicPr>
          <p:nvPr/>
        </p:nvPicPr>
        <p:blipFill>
          <a:blip r:embed="rId3"/>
          <a:stretch>
            <a:fillRect/>
          </a:stretch>
        </p:blipFill>
        <p:spPr>
          <a:xfrm>
            <a:off x="8920915" y="1977612"/>
            <a:ext cx="2432885" cy="2566195"/>
          </a:xfrm>
          <a:prstGeom prst="rect">
            <a:avLst/>
          </a:prstGeom>
        </p:spPr>
      </p:pic>
      <p:pic>
        <p:nvPicPr>
          <p:cNvPr id="8" name="Picture 7"/>
          <p:cNvPicPr>
            <a:picLocks noChangeAspect="1"/>
          </p:cNvPicPr>
          <p:nvPr/>
        </p:nvPicPr>
        <p:blipFill>
          <a:blip r:embed="rId4"/>
          <a:stretch>
            <a:fillRect/>
          </a:stretch>
        </p:blipFill>
        <p:spPr>
          <a:xfrm>
            <a:off x="833828" y="2389812"/>
            <a:ext cx="3168352" cy="1883591"/>
          </a:xfrm>
          <a:prstGeom prst="rect">
            <a:avLst/>
          </a:prstGeom>
        </p:spPr>
      </p:pic>
      <p:pic>
        <p:nvPicPr>
          <p:cNvPr id="9" name="Picture 8"/>
          <p:cNvPicPr>
            <a:picLocks noChangeAspect="1"/>
          </p:cNvPicPr>
          <p:nvPr/>
        </p:nvPicPr>
        <p:blipFill>
          <a:blip r:embed="rId5"/>
          <a:stretch>
            <a:fillRect/>
          </a:stretch>
        </p:blipFill>
        <p:spPr>
          <a:xfrm>
            <a:off x="4524006" y="3785725"/>
            <a:ext cx="3314700" cy="2451100"/>
          </a:xfrm>
          <a:prstGeom prst="rect">
            <a:avLst/>
          </a:prstGeom>
        </p:spPr>
      </p:pic>
    </p:spTree>
    <p:extLst>
      <p:ext uri="{BB962C8B-B14F-4D97-AF65-F5344CB8AC3E}">
        <p14:creationId xmlns:p14="http://schemas.microsoft.com/office/powerpoint/2010/main" val="996161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latin typeface="Arial" panose="020B0604020202020204" pitchFamily="34" charset="0"/>
                <a:cs typeface="Arial" panose="020B0604020202020204" pitchFamily="34" charset="0"/>
              </a:rPr>
              <a:t>03</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GB" dirty="0">
                <a:latin typeface="Arial" panose="020B0604020202020204" pitchFamily="34" charset="0"/>
                <a:cs typeface="Arial" panose="020B0604020202020204" pitchFamily="34" charset="0"/>
              </a:rPr>
              <a:t>Different types of abuse</a:t>
            </a:r>
          </a:p>
        </p:txBody>
      </p:sp>
    </p:spTree>
    <p:extLst>
      <p:ext uri="{BB962C8B-B14F-4D97-AF65-F5344CB8AC3E}">
        <p14:creationId xmlns:p14="http://schemas.microsoft.com/office/powerpoint/2010/main" val="38880753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1"/>
          </p:nvPr>
        </p:nvSpPr>
        <p:spPr/>
        <p:txBody>
          <a:bodyPr/>
          <a:lstStyle/>
          <a:p>
            <a:pPr defTabSz="1219170">
              <a:defRPr/>
            </a:pPr>
            <a:fld id="{DA2C159E-F13C-4A85-9A41-E7669D3E0D70}" type="slidenum">
              <a:rPr lang="en-GB" sz="933" b="1">
                <a:solidFill>
                  <a:srgbClr val="000000"/>
                </a:solidFill>
                <a:latin typeface="Arial"/>
              </a:rPr>
              <a:pPr defTabSz="1219170">
                <a:defRPr/>
              </a:pPr>
              <a:t>16</a:t>
            </a:fld>
            <a:endParaRPr lang="en-GB" sz="933" b="1">
              <a:solidFill>
                <a:srgbClr val="000000"/>
              </a:solidFill>
              <a:latin typeface="Arial"/>
            </a:endParaRPr>
          </a:p>
        </p:txBody>
      </p:sp>
      <p:sp>
        <p:nvSpPr>
          <p:cNvPr id="4" name="Title 3"/>
          <p:cNvSpPr>
            <a:spLocks noGrp="1"/>
          </p:cNvSpPr>
          <p:nvPr>
            <p:ph type="title"/>
          </p:nvPr>
        </p:nvSpPr>
        <p:spPr/>
        <p:txBody>
          <a:bodyPr/>
          <a:lstStyle/>
          <a:p>
            <a:r>
              <a:rPr lang="en-GB" dirty="0">
                <a:latin typeface="Arial" panose="020B0604020202020204" pitchFamily="34" charset="0"/>
                <a:cs typeface="Arial" panose="020B0604020202020204" pitchFamily="34" charset="0"/>
              </a:rPr>
              <a:t>Legislation </a:t>
            </a:r>
          </a:p>
        </p:txBody>
      </p:sp>
      <p:sp>
        <p:nvSpPr>
          <p:cNvPr id="7" name="Text Placeholder 6"/>
          <p:cNvSpPr>
            <a:spLocks noGrp="1"/>
          </p:cNvSpPr>
          <p:nvPr>
            <p:ph type="body" sz="quarter" idx="12"/>
          </p:nvPr>
        </p:nvSpPr>
        <p:spPr/>
        <p:txBody>
          <a:bodyPr vert="horz" lIns="0" tIns="0" rIns="0" bIns="0" rtlCol="0" anchor="t">
            <a:noAutofit/>
          </a:bodyPr>
          <a:lstStyle/>
          <a:p>
            <a:endParaRPr lang="en-GB" sz="4267" dirty="0">
              <a:solidFill>
                <a:srgbClr val="040C28"/>
              </a:solidFill>
              <a:latin typeface="Google Sans"/>
            </a:endParaRPr>
          </a:p>
          <a:p>
            <a:endParaRPr lang="en-GB" sz="4400" dirty="0">
              <a:latin typeface="Arial" panose="020B0604020202020204" pitchFamily="34" charset="0"/>
              <a:cs typeface="Arial" panose="020B0604020202020204" pitchFamily="34" charset="0"/>
            </a:endParaRPr>
          </a:p>
          <a:p>
            <a:pPr>
              <a:lnSpc>
                <a:spcPct val="100000"/>
              </a:lnSpc>
            </a:pPr>
            <a:r>
              <a:rPr lang="en-GB" sz="4400" dirty="0">
                <a:latin typeface="Arial" panose="020B0604020202020204" pitchFamily="34" charset="0"/>
                <a:cs typeface="Arial" panose="020B0604020202020204" pitchFamily="34" charset="0"/>
              </a:rPr>
              <a:t>The Children Acts of 1989 and 2004 set out the specific duties for safeguarding children and promoting their welfare. </a:t>
            </a:r>
          </a:p>
          <a:p>
            <a:pPr>
              <a:lnSpc>
                <a:spcPct val="100000"/>
              </a:lnSpc>
            </a:pPr>
            <a:endParaRPr lang="en-GB" sz="4400" dirty="0">
              <a:latin typeface="Arial" panose="020B0604020202020204" pitchFamily="34" charset="0"/>
              <a:cs typeface="Arial" panose="020B0604020202020204" pitchFamily="34" charset="0"/>
            </a:endParaRPr>
          </a:p>
          <a:p>
            <a:pPr>
              <a:lnSpc>
                <a:spcPct val="100000"/>
              </a:lnSpc>
            </a:pPr>
            <a:r>
              <a:rPr lang="en-GB" sz="4400" dirty="0">
                <a:latin typeface="Arial" panose="020B0604020202020204" pitchFamily="34" charset="0"/>
                <a:cs typeface="Arial" panose="020B0604020202020204" pitchFamily="34" charset="0"/>
              </a:rPr>
              <a:t>Working together to safeguard children (2018) is the statutory guidance.</a:t>
            </a:r>
          </a:p>
        </p:txBody>
      </p:sp>
      <p:sp>
        <p:nvSpPr>
          <p:cNvPr id="5" name="Footer Placeholder 4"/>
          <p:cNvSpPr>
            <a:spLocks noGrp="1"/>
          </p:cNvSpPr>
          <p:nvPr>
            <p:ph type="ftr" sz="quarter" idx="10"/>
          </p:nvPr>
        </p:nvSpPr>
        <p:spPr/>
        <p:txBody>
          <a:bodyPr/>
          <a:lstStyle/>
          <a:p>
            <a:pPr algn="l" defTabSz="1219170">
              <a:defRPr/>
            </a:pPr>
            <a:r>
              <a:rPr lang="en-GB" dirty="0"/>
              <a:t>Education and Training Foundation</a:t>
            </a:r>
          </a:p>
        </p:txBody>
      </p:sp>
      <p:sp>
        <p:nvSpPr>
          <p:cNvPr id="3" name="Text Placeholder 2"/>
          <p:cNvSpPr>
            <a:spLocks noGrp="1"/>
          </p:cNvSpPr>
          <p:nvPr>
            <p:ph type="body" sz="quarter" idx="4294967295"/>
          </p:nvPr>
        </p:nvSpPr>
        <p:spPr>
          <a:xfrm>
            <a:off x="151263" y="1700809"/>
            <a:ext cx="159339" cy="4655543"/>
          </a:xfrm>
        </p:spPr>
        <p:txBody>
          <a:bodyPr/>
          <a:lstStyle/>
          <a:p>
            <a:pPr marL="0" indent="0">
              <a:buNone/>
            </a:pPr>
            <a:endParaRPr lang="en-GB" b="0" dirty="0">
              <a:solidFill>
                <a:srgbClr val="4D5156"/>
              </a:solidFill>
              <a:latin typeface="Google Sans"/>
            </a:endParaRPr>
          </a:p>
          <a:p>
            <a:pPr marL="0" indent="0">
              <a:buNone/>
            </a:pPr>
            <a:endParaRPr lang="en-GB" b="0" dirty="0">
              <a:solidFill>
                <a:srgbClr val="E51C41"/>
              </a:solidFill>
            </a:endParaRPr>
          </a:p>
        </p:txBody>
      </p:sp>
      <p:pic>
        <p:nvPicPr>
          <p:cNvPr id="8" name="Picture 7"/>
          <p:cNvPicPr>
            <a:picLocks noChangeAspect="1"/>
          </p:cNvPicPr>
          <p:nvPr/>
        </p:nvPicPr>
        <p:blipFill>
          <a:blip r:embed="rId2"/>
          <a:stretch>
            <a:fillRect/>
          </a:stretch>
        </p:blipFill>
        <p:spPr>
          <a:xfrm>
            <a:off x="3503712" y="215108"/>
            <a:ext cx="4704523" cy="1722080"/>
          </a:xfrm>
          <a:prstGeom prst="rect">
            <a:avLst/>
          </a:prstGeom>
        </p:spPr>
      </p:pic>
    </p:spTree>
    <p:extLst>
      <p:ext uri="{BB962C8B-B14F-4D97-AF65-F5344CB8AC3E}">
        <p14:creationId xmlns:p14="http://schemas.microsoft.com/office/powerpoint/2010/main" val="8165547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4200" y="365125"/>
            <a:ext cx="11084909" cy="1535771"/>
          </a:xfrm>
        </p:spPr>
        <p:txBody>
          <a:bodyPr>
            <a:normAutofit fontScale="90000"/>
          </a:bodyPr>
          <a:lstStyle/>
          <a:p>
            <a:pPr defTabSz="1219170">
              <a:lnSpc>
                <a:spcPct val="120000"/>
              </a:lnSpc>
              <a:spcBef>
                <a:spcPts val="0"/>
              </a:spcBef>
              <a:spcAft>
                <a:spcPts val="800"/>
              </a:spcAft>
            </a:pPr>
            <a:r>
              <a:rPr lang="en-GB" sz="3600" kern="0" dirty="0">
                <a:latin typeface="Arial" panose="020B0604020202020204" pitchFamily="34" charset="0"/>
                <a:ea typeface="Roboto"/>
                <a:cs typeface="Arial" panose="020B0604020202020204" pitchFamily="34" charset="0"/>
                <a:sym typeface="Roboto"/>
              </a:rPr>
              <a:t>The statutory guidance, ‘Working together to safeguard children’ (2018), defines safeguarding and promoting the welfare of children as:</a:t>
            </a:r>
            <a:endParaRPr lang="en-GB" dirty="0"/>
          </a:p>
        </p:txBody>
      </p:sp>
      <p:sp>
        <p:nvSpPr>
          <p:cNvPr id="3" name="Content Placeholder 2"/>
          <p:cNvSpPr>
            <a:spLocks noGrp="1"/>
          </p:cNvSpPr>
          <p:nvPr>
            <p:ph idx="1"/>
          </p:nvPr>
        </p:nvSpPr>
        <p:spPr>
          <a:xfrm>
            <a:off x="584200" y="2070867"/>
            <a:ext cx="10515600" cy="4351339"/>
          </a:xfrm>
        </p:spPr>
        <p:txBody>
          <a:bodyPr/>
          <a:lstStyle/>
          <a:p>
            <a:pPr marL="380990" indent="-380990" algn="just" defTabSz="1219170">
              <a:lnSpc>
                <a:spcPct val="120000"/>
              </a:lnSpc>
              <a:spcBef>
                <a:spcPts val="0"/>
              </a:spcBef>
              <a:buClr>
                <a:srgbClr val="000000"/>
              </a:buClr>
            </a:pPr>
            <a:r>
              <a:rPr lang="en-GB" sz="2667" kern="0" dirty="0">
                <a:latin typeface="Arial" panose="020B0604020202020204" pitchFamily="34" charset="0"/>
                <a:ea typeface="Roboto"/>
                <a:cs typeface="Arial" panose="020B0604020202020204" pitchFamily="34" charset="0"/>
                <a:sym typeface="Roboto"/>
              </a:rPr>
              <a:t>protecting children from maltreatment</a:t>
            </a:r>
          </a:p>
          <a:p>
            <a:pPr marL="380990" indent="-380990" algn="just" defTabSz="1219170">
              <a:lnSpc>
                <a:spcPct val="120000"/>
              </a:lnSpc>
              <a:spcBef>
                <a:spcPts val="0"/>
              </a:spcBef>
              <a:buClr>
                <a:srgbClr val="000000"/>
              </a:buClr>
            </a:pPr>
            <a:r>
              <a:rPr lang="en-GB" sz="2667" kern="0" dirty="0">
                <a:latin typeface="Arial" panose="020B0604020202020204" pitchFamily="34" charset="0"/>
                <a:ea typeface="Roboto"/>
                <a:cs typeface="Arial" panose="020B0604020202020204" pitchFamily="34" charset="0"/>
                <a:sym typeface="Roboto"/>
              </a:rPr>
              <a:t>preventing impairment of children’s mental and physical health or development</a:t>
            </a:r>
          </a:p>
          <a:p>
            <a:pPr marL="380990" indent="-380990" algn="just" defTabSz="1219170">
              <a:lnSpc>
                <a:spcPct val="120000"/>
              </a:lnSpc>
              <a:spcBef>
                <a:spcPts val="0"/>
              </a:spcBef>
              <a:buClr>
                <a:srgbClr val="000000"/>
              </a:buClr>
            </a:pPr>
            <a:r>
              <a:rPr lang="en-GB" sz="2667" kern="0" dirty="0">
                <a:latin typeface="Arial" panose="020B0604020202020204" pitchFamily="34" charset="0"/>
                <a:ea typeface="Roboto"/>
                <a:cs typeface="Arial" panose="020B0604020202020204" pitchFamily="34" charset="0"/>
                <a:sym typeface="Roboto"/>
              </a:rPr>
              <a:t>ensuring that children grow up in circumstances consistent with the provision of safe and effective care</a:t>
            </a:r>
          </a:p>
          <a:p>
            <a:pPr marL="380990" indent="-380990" algn="just" defTabSz="1219170">
              <a:lnSpc>
                <a:spcPct val="120000"/>
              </a:lnSpc>
              <a:spcBef>
                <a:spcPts val="0"/>
              </a:spcBef>
              <a:spcAft>
                <a:spcPts val="800"/>
              </a:spcAft>
              <a:buClr>
                <a:srgbClr val="000000"/>
              </a:buClr>
            </a:pPr>
            <a:r>
              <a:rPr lang="en-GB" sz="2667" kern="0" dirty="0">
                <a:latin typeface="Arial" panose="020B0604020202020204" pitchFamily="34" charset="0"/>
                <a:ea typeface="Roboto"/>
                <a:cs typeface="Arial" panose="020B0604020202020204" pitchFamily="34" charset="0"/>
                <a:sym typeface="Roboto"/>
              </a:rPr>
              <a:t>taking action to enable all children to have the best outcomes.</a:t>
            </a:r>
          </a:p>
          <a:p>
            <a:endParaRPr lang="en-GB" dirty="0"/>
          </a:p>
        </p:txBody>
      </p:sp>
    </p:spTree>
    <p:extLst>
      <p:ext uri="{BB962C8B-B14F-4D97-AF65-F5344CB8AC3E}">
        <p14:creationId xmlns:p14="http://schemas.microsoft.com/office/powerpoint/2010/main" val="30289231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1"/>
          </p:nvPr>
        </p:nvSpPr>
        <p:spPr/>
        <p:txBody>
          <a:bodyPr/>
          <a:lstStyle/>
          <a:p>
            <a:fld id="{DA2C159E-F13C-4A85-9A41-E7669D3E0D70}" type="slidenum">
              <a:rPr lang="en-GB" smtClean="0"/>
              <a:pPr/>
              <a:t>18</a:t>
            </a:fld>
            <a:endParaRPr lang="en-GB"/>
          </a:p>
        </p:txBody>
      </p:sp>
      <p:sp>
        <p:nvSpPr>
          <p:cNvPr id="2" name="Title 1"/>
          <p:cNvSpPr>
            <a:spLocks noGrp="1"/>
          </p:cNvSpPr>
          <p:nvPr>
            <p:ph type="title"/>
          </p:nvPr>
        </p:nvSpPr>
        <p:spPr/>
        <p:txBody>
          <a:bodyPr/>
          <a:lstStyle/>
          <a:p>
            <a:r>
              <a:rPr lang="en-GB" dirty="0">
                <a:latin typeface="Arial" panose="020B0604020202020204" pitchFamily="34" charset="0"/>
                <a:cs typeface="Arial" panose="020B0604020202020204" pitchFamily="34" charset="0"/>
              </a:rPr>
              <a:t>Types of abuse: Use the links given and complete the table. </a:t>
            </a:r>
          </a:p>
        </p:txBody>
      </p:sp>
      <p:pic>
        <p:nvPicPr>
          <p:cNvPr id="11" name="Picture 10"/>
          <p:cNvPicPr>
            <a:picLocks noChangeAspect="1"/>
          </p:cNvPicPr>
          <p:nvPr/>
        </p:nvPicPr>
        <p:blipFill rotWithShape="1">
          <a:blip r:embed="rId3"/>
          <a:srcRect l="27412" t="26092" r="29419" b="32565"/>
          <a:stretch/>
        </p:blipFill>
        <p:spPr>
          <a:xfrm>
            <a:off x="4751852" y="1796819"/>
            <a:ext cx="5861633" cy="3935655"/>
          </a:xfrm>
          <a:prstGeom prst="rect">
            <a:avLst/>
          </a:prstGeom>
        </p:spPr>
      </p:pic>
      <p:sp>
        <p:nvSpPr>
          <p:cNvPr id="10" name="Text Placeholder 9"/>
          <p:cNvSpPr>
            <a:spLocks noGrp="1"/>
          </p:cNvSpPr>
          <p:nvPr>
            <p:ph type="body" sz="quarter" idx="12"/>
          </p:nvPr>
        </p:nvSpPr>
        <p:spPr/>
        <p:txBody>
          <a:bodyPr/>
          <a:lstStyle/>
          <a:p>
            <a:endParaRPr lang="en-GB" dirty="0"/>
          </a:p>
        </p:txBody>
      </p:sp>
      <p:sp>
        <p:nvSpPr>
          <p:cNvPr id="5" name="Footer Placeholder 4"/>
          <p:cNvSpPr>
            <a:spLocks noGrp="1"/>
          </p:cNvSpPr>
          <p:nvPr>
            <p:ph type="ftr" sz="quarter" idx="10"/>
          </p:nvPr>
        </p:nvSpPr>
        <p:spPr/>
        <p:txBody>
          <a:bodyPr/>
          <a:lstStyle/>
          <a:p>
            <a:r>
              <a:rPr lang="en-GB" dirty="0"/>
              <a:t>Education and Training Foundation</a:t>
            </a:r>
          </a:p>
        </p:txBody>
      </p:sp>
      <p:pic>
        <p:nvPicPr>
          <p:cNvPr id="7" name="Picture 6"/>
          <p:cNvPicPr>
            <a:picLocks noChangeAspect="1"/>
          </p:cNvPicPr>
          <p:nvPr/>
        </p:nvPicPr>
        <p:blipFill rotWithShape="1">
          <a:blip r:embed="rId4"/>
          <a:srcRect l="24373" t="14194" r="32683" b="9424"/>
          <a:stretch/>
        </p:blipFill>
        <p:spPr>
          <a:xfrm>
            <a:off x="911425" y="2034861"/>
            <a:ext cx="3552393" cy="3552395"/>
          </a:xfrm>
          <a:prstGeom prst="rect">
            <a:avLst/>
          </a:prstGeom>
        </p:spPr>
      </p:pic>
    </p:spTree>
    <p:extLst>
      <p:ext uri="{BB962C8B-B14F-4D97-AF65-F5344CB8AC3E}">
        <p14:creationId xmlns:p14="http://schemas.microsoft.com/office/powerpoint/2010/main" val="2068038004"/>
      </p:ext>
    </p:extLst>
  </p:cSld>
  <p:clrMapOvr>
    <a:masterClrMapping/>
  </p:clrMapOvr>
  <p:extLst>
    <p:ext uri="{6950BFC3-D8DA-4A85-94F7-54DA5524770B}">
      <p188:commentRel xmlns:p188="http://schemas.microsoft.com/office/powerpoint/2018/8/main" r:id="rId2"/>
    </p:ext>
  </p:extLs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310601" y="1073746"/>
            <a:ext cx="9913859" cy="192021"/>
          </a:xfrm>
        </p:spPr>
        <p:txBody>
          <a:bodyPr>
            <a:normAutofit fontScale="90000"/>
          </a:bodyPr>
          <a:lstStyle/>
          <a:p>
            <a:endParaRPr lang="en-GB"/>
          </a:p>
        </p:txBody>
      </p:sp>
      <p:pic>
        <p:nvPicPr>
          <p:cNvPr id="2" name="Picture 1"/>
          <p:cNvPicPr>
            <a:picLocks noChangeAspect="1"/>
          </p:cNvPicPr>
          <p:nvPr/>
        </p:nvPicPr>
        <p:blipFill>
          <a:blip r:embed="rId3"/>
          <a:stretch>
            <a:fillRect/>
          </a:stretch>
        </p:blipFill>
        <p:spPr>
          <a:xfrm>
            <a:off x="137939" y="1504819"/>
            <a:ext cx="3182231" cy="2617269"/>
          </a:xfrm>
          <a:prstGeom prst="rect">
            <a:avLst/>
          </a:prstGeom>
        </p:spPr>
      </p:pic>
      <p:pic>
        <p:nvPicPr>
          <p:cNvPr id="6" name="Picture 5"/>
          <p:cNvPicPr>
            <a:picLocks noChangeAspect="1"/>
          </p:cNvPicPr>
          <p:nvPr/>
        </p:nvPicPr>
        <p:blipFill>
          <a:blip r:embed="rId3"/>
          <a:stretch>
            <a:fillRect/>
          </a:stretch>
        </p:blipFill>
        <p:spPr>
          <a:xfrm>
            <a:off x="0" y="843276"/>
            <a:ext cx="10896533" cy="5733256"/>
          </a:xfrm>
          <a:prstGeom prst="rect">
            <a:avLst/>
          </a:prstGeom>
        </p:spPr>
      </p:pic>
      <p:sp>
        <p:nvSpPr>
          <p:cNvPr id="5" name="Text Placeholder 4"/>
          <p:cNvSpPr>
            <a:spLocks noGrp="1"/>
          </p:cNvSpPr>
          <p:nvPr>
            <p:ph type="body" sz="quarter" idx="12"/>
          </p:nvPr>
        </p:nvSpPr>
        <p:spPr>
          <a:xfrm>
            <a:off x="385002" y="0"/>
            <a:ext cx="5422967" cy="6117299"/>
          </a:xfrm>
        </p:spPr>
        <p:txBody>
          <a:bodyPr/>
          <a:lstStyle/>
          <a:p>
            <a:endParaRPr lang="en-GB" sz="5333" dirty="0">
              <a:solidFill>
                <a:srgbClr val="FF0000"/>
              </a:solidFill>
            </a:endParaRPr>
          </a:p>
          <a:p>
            <a:r>
              <a:rPr lang="en-GB" sz="5333" dirty="0">
                <a:solidFill>
                  <a:srgbClr val="FF0000"/>
                </a:solidFill>
                <a:latin typeface="Arial" panose="020B0604020202020204" pitchFamily="34" charset="0"/>
                <a:cs typeface="Arial" panose="020B0604020202020204" pitchFamily="34" charset="0"/>
              </a:rPr>
              <a:t>Quiz</a:t>
            </a:r>
            <a:r>
              <a:rPr lang="en-GB" sz="5333" dirty="0">
                <a:solidFill>
                  <a:srgbClr val="FF0000"/>
                </a:solidFill>
              </a:rPr>
              <a:t> </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pPr algn="l" defTabSz="1219170">
              <a:defRPr/>
            </a:pPr>
            <a:r>
              <a:rPr lang="en-GB" sz="933" b="1" cap="all" dirty="0">
                <a:solidFill>
                  <a:srgbClr val="000000"/>
                </a:solidFill>
                <a:latin typeface="Arial"/>
              </a:rPr>
              <a:t>Education and Training Foundation</a:t>
            </a:r>
          </a:p>
        </p:txBody>
      </p:sp>
      <p:sp>
        <p:nvSpPr>
          <p:cNvPr id="4" name="Slide Number Placeholder 3"/>
          <p:cNvSpPr>
            <a:spLocks noGrp="1"/>
          </p:cNvSpPr>
          <p:nvPr>
            <p:ph type="sldNum" sz="quarter" idx="11"/>
          </p:nvPr>
        </p:nvSpPr>
        <p:spPr/>
        <p:txBody>
          <a:bodyPr/>
          <a:lstStyle/>
          <a:p>
            <a:pPr defTabSz="1219170">
              <a:defRPr/>
            </a:pPr>
            <a:fld id="{DA2C159E-F13C-4A85-9A41-E7669D3E0D70}" type="slidenum">
              <a:rPr lang="en-GB" sz="933" b="1">
                <a:solidFill>
                  <a:srgbClr val="000000"/>
                </a:solidFill>
                <a:latin typeface="Arial"/>
              </a:rPr>
              <a:pPr defTabSz="1219170">
                <a:defRPr/>
              </a:pPr>
              <a:t>19</a:t>
            </a:fld>
            <a:endParaRPr lang="en-GB" sz="933" b="1">
              <a:solidFill>
                <a:srgbClr val="000000"/>
              </a:solidFill>
              <a:latin typeface="Arial"/>
            </a:endParaRPr>
          </a:p>
        </p:txBody>
      </p:sp>
      <p:sp>
        <p:nvSpPr>
          <p:cNvPr id="7" name="Text Placeholder 4"/>
          <p:cNvSpPr txBox="1">
            <a:spLocks/>
          </p:cNvSpPr>
          <p:nvPr/>
        </p:nvSpPr>
        <p:spPr>
          <a:xfrm>
            <a:off x="6329740" y="932723"/>
            <a:ext cx="5230945" cy="4992555"/>
          </a:xfrm>
          <a:prstGeom prst="rect">
            <a:avLst/>
          </a:prstGeom>
        </p:spPr>
        <p:txBody>
          <a:bodyPr vert="horz" lIns="0" tIns="0" rIns="0" bIns="0" rtlCol="0">
            <a:noAutofit/>
          </a:bodyPr>
          <a:lstStyle>
            <a:lvl1pPr marL="0" indent="0" algn="l" defTabSz="914400" rtl="0" eaLnBrk="1" latinLnBrk="0" hangingPunct="1">
              <a:lnSpc>
                <a:spcPts val="2800"/>
              </a:lnSpc>
              <a:spcBef>
                <a:spcPts val="0"/>
              </a:spcBef>
              <a:buFont typeface="Arial" panose="020B0604020202020204" pitchFamily="34" charset="0"/>
              <a:buNone/>
              <a:defRPr sz="2700" kern="1200">
                <a:solidFill>
                  <a:schemeClr val="tx1"/>
                </a:solidFill>
                <a:latin typeface="+mn-lt"/>
                <a:ea typeface="+mn-ea"/>
                <a:cs typeface="+mn-cs"/>
              </a:defRPr>
            </a:lvl1pPr>
            <a:lvl2pPr marL="270000" indent="-270000" algn="l" defTabSz="914400" rtl="0" eaLnBrk="1" latinLnBrk="0" hangingPunct="1">
              <a:lnSpc>
                <a:spcPts val="2800"/>
              </a:lnSpc>
              <a:spcBef>
                <a:spcPts val="0"/>
              </a:spcBef>
              <a:buFont typeface="Arial" panose="020B0604020202020204" pitchFamily="34" charset="0"/>
              <a:buChar char="–"/>
              <a:defRPr sz="2700" kern="1200">
                <a:solidFill>
                  <a:schemeClr val="tx1"/>
                </a:solidFill>
                <a:latin typeface="+mn-lt"/>
                <a:ea typeface="+mn-ea"/>
                <a:cs typeface="+mn-cs"/>
              </a:defRPr>
            </a:lvl2pPr>
            <a:lvl3pPr marL="54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3pPr>
            <a:lvl4pPr marL="81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4pPr>
            <a:lvl5pPr marL="108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defTabSz="1219170">
              <a:lnSpc>
                <a:spcPts val="3733"/>
              </a:lnSpc>
              <a:defRPr/>
            </a:pPr>
            <a:endParaRPr lang="en-GB" sz="3200">
              <a:solidFill>
                <a:srgbClr val="FF0000"/>
              </a:solidFill>
              <a:latin typeface="Arial"/>
            </a:endParaRPr>
          </a:p>
          <a:p>
            <a:pPr defTabSz="1219170">
              <a:lnSpc>
                <a:spcPts val="3733"/>
              </a:lnSpc>
              <a:defRPr/>
            </a:pPr>
            <a:br>
              <a:rPr lang="en-GB" sz="3200">
                <a:solidFill>
                  <a:srgbClr val="000000"/>
                </a:solidFill>
                <a:latin typeface="Arial"/>
              </a:rPr>
            </a:br>
            <a:endParaRPr lang="en-GB" sz="3600">
              <a:solidFill>
                <a:srgbClr val="00A068"/>
              </a:solidFill>
              <a:latin typeface="Arial"/>
            </a:endParaRPr>
          </a:p>
        </p:txBody>
      </p:sp>
    </p:spTree>
    <p:extLst>
      <p:ext uri="{BB962C8B-B14F-4D97-AF65-F5344CB8AC3E}">
        <p14:creationId xmlns:p14="http://schemas.microsoft.com/office/powerpoint/2010/main" val="3905952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sz="10666" dirty="0">
                <a:latin typeface="Arial" panose="020B0604020202020204" pitchFamily="34" charset="0"/>
                <a:cs typeface="Arial" panose="020B0604020202020204" pitchFamily="34" charset="0"/>
              </a:rPr>
              <a:t>Lesson 3 </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GB" dirty="0">
                <a:latin typeface="Arial" panose="020B0604020202020204" pitchFamily="34" charset="0"/>
                <a:cs typeface="Arial" panose="020B0604020202020204" pitchFamily="34" charset="0"/>
              </a:rPr>
              <a:t>An introduction to legislation</a:t>
            </a:r>
          </a:p>
        </p:txBody>
      </p:sp>
    </p:spTree>
    <p:extLst>
      <p:ext uri="{BB962C8B-B14F-4D97-AF65-F5344CB8AC3E}">
        <p14:creationId xmlns:p14="http://schemas.microsoft.com/office/powerpoint/2010/main" val="11648586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8"/>
          </p:nvPr>
        </p:nvSpPr>
        <p:spPr>
          <a:xfrm>
            <a:off x="312001" y="2756926"/>
            <a:ext cx="5473700" cy="2496277"/>
          </a:xfrm>
        </p:spPr>
        <p:txBody>
          <a:bodyPr/>
          <a:lstStyle/>
          <a:p>
            <a:endParaRPr lang="en-GB"/>
          </a:p>
          <a:p>
            <a:endParaRPr lang="en-GB" sz="3200"/>
          </a:p>
        </p:txBody>
      </p:sp>
      <p:sp>
        <p:nvSpPr>
          <p:cNvPr id="4" name="Footer Placeholder 3"/>
          <p:cNvSpPr>
            <a:spLocks noGrp="1"/>
          </p:cNvSpPr>
          <p:nvPr>
            <p:ph type="ftr" sz="quarter" idx="10"/>
          </p:nvPr>
        </p:nvSpPr>
        <p:spPr/>
        <p:txBody>
          <a:bodyPr/>
          <a:lstStyle/>
          <a:p>
            <a:r>
              <a:rPr lang="en-GB" dirty="0"/>
              <a:t>Education and Training Foundation</a:t>
            </a:r>
          </a:p>
        </p:txBody>
      </p:sp>
      <p:sp>
        <p:nvSpPr>
          <p:cNvPr id="5" name="Slide Number Placeholder 4"/>
          <p:cNvSpPr>
            <a:spLocks noGrp="1"/>
          </p:cNvSpPr>
          <p:nvPr>
            <p:ph type="sldNum" sz="quarter" idx="11"/>
          </p:nvPr>
        </p:nvSpPr>
        <p:spPr/>
        <p:txBody>
          <a:bodyPr/>
          <a:lstStyle/>
          <a:p>
            <a:fld id="{DA2C159E-F13C-4A85-9A41-E7669D3E0D70}" type="slidenum">
              <a:rPr lang="en-GB" smtClean="0"/>
              <a:pPr/>
              <a:t>20</a:t>
            </a:fld>
            <a:endParaRPr lang="en-GB"/>
          </a:p>
        </p:txBody>
      </p:sp>
      <p:sp>
        <p:nvSpPr>
          <p:cNvPr id="6" name="Title 5"/>
          <p:cNvSpPr>
            <a:spLocks noGrp="1"/>
          </p:cNvSpPr>
          <p:nvPr>
            <p:ph type="title"/>
          </p:nvPr>
        </p:nvSpPr>
        <p:spPr/>
        <p:txBody>
          <a:bodyPr>
            <a:normAutofit fontScale="90000"/>
          </a:bodyPr>
          <a:lstStyle/>
          <a:p>
            <a:pPr>
              <a:lnSpc>
                <a:spcPct val="100000"/>
              </a:lnSpc>
            </a:pPr>
            <a:r>
              <a:rPr lang="en-GB" sz="4267" dirty="0">
                <a:latin typeface="Arial" panose="020B0604020202020204" pitchFamily="34" charset="0"/>
                <a:ea typeface="Calibri" panose="020F0502020204030204" pitchFamily="34" charset="0"/>
                <a:cs typeface="Arial" panose="020B0604020202020204" pitchFamily="34" charset="0"/>
              </a:rPr>
              <a:t>Reporting and recording your concerns about a child</a:t>
            </a:r>
            <a:endParaRPr lang="en-GB" dirty="0">
              <a:latin typeface="Arial" panose="020B0604020202020204" pitchFamily="34" charset="0"/>
              <a:cs typeface="Arial" panose="020B0604020202020204" pitchFamily="34" charset="0"/>
            </a:endParaRPr>
          </a:p>
        </p:txBody>
      </p:sp>
      <p:sp>
        <p:nvSpPr>
          <p:cNvPr id="7" name="Content Placeholder 1"/>
          <p:cNvSpPr txBox="1">
            <a:spLocks/>
          </p:cNvSpPr>
          <p:nvPr/>
        </p:nvSpPr>
        <p:spPr>
          <a:xfrm>
            <a:off x="310601" y="1466347"/>
            <a:ext cx="11250084" cy="2738221"/>
          </a:xfrm>
          <a:prstGeom prst="rect">
            <a:avLst/>
          </a:prstGeom>
        </p:spPr>
        <p:txBody>
          <a:bodyPr vert="horz" lIns="0" tIns="0" rIns="0" bIns="0" rtlCol="0" anchor="t">
            <a:noAutofit/>
          </a:bodyPr>
          <a:lstStyle>
            <a:lvl1pPr marL="0" indent="0" algn="l" defTabSz="914400" rtl="0" eaLnBrk="1" latinLnBrk="0" hangingPunct="1">
              <a:lnSpc>
                <a:spcPts val="1600"/>
              </a:lnSpc>
              <a:spcBef>
                <a:spcPct val="20000"/>
              </a:spcBef>
              <a:buFont typeface="Arial" panose="020B0604020202020204" pitchFamily="34" charset="0"/>
              <a:buNone/>
              <a:defRPr sz="1350" b="1" kern="1200">
                <a:solidFill>
                  <a:schemeClr val="tx1"/>
                </a:solidFill>
                <a:latin typeface="+mn-lt"/>
                <a:ea typeface="+mn-ea"/>
                <a:cs typeface="+mn-cs"/>
              </a:defRPr>
            </a:lvl1pPr>
            <a:lvl2pPr marL="0" indent="0" algn="l" defTabSz="914400" rtl="0" eaLnBrk="1" latinLnBrk="0" hangingPunct="1">
              <a:lnSpc>
                <a:spcPts val="1600"/>
              </a:lnSpc>
              <a:spcBef>
                <a:spcPct val="20000"/>
              </a:spcBef>
              <a:buFont typeface="Calibri" panose="020F0502020204030204" pitchFamily="34" charset="0"/>
              <a:buNone/>
              <a:defRPr sz="1350" kern="1200">
                <a:solidFill>
                  <a:schemeClr val="tx1"/>
                </a:solidFill>
                <a:latin typeface="+mn-lt"/>
                <a:ea typeface="+mn-ea"/>
                <a:cs typeface="+mn-cs"/>
              </a:defRPr>
            </a:lvl2pPr>
            <a:lvl3pPr marL="180000" indent="-179388"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3pPr>
            <a:lvl4pPr marL="358775"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4pPr>
            <a:lvl5pPr marL="540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00000"/>
              </a:lnSpc>
            </a:pPr>
            <a:endParaRPr lang="en-GB" sz="3733" b="0">
              <a:solidFill>
                <a:srgbClr val="E51C41"/>
              </a:solidFill>
            </a:endParaRPr>
          </a:p>
        </p:txBody>
      </p:sp>
      <p:sp>
        <p:nvSpPr>
          <p:cNvPr id="9" name="Rectangle 8"/>
          <p:cNvSpPr/>
          <p:nvPr/>
        </p:nvSpPr>
        <p:spPr>
          <a:xfrm>
            <a:off x="527381" y="1486107"/>
            <a:ext cx="8616619" cy="5206618"/>
          </a:xfrm>
          <a:prstGeom prst="rect">
            <a:avLst/>
          </a:prstGeom>
        </p:spPr>
        <p:txBody>
          <a:bodyPr wrap="square" lIns="121920" tIns="60960" rIns="121920" bIns="60960" anchor="t">
            <a:spAutoFit/>
          </a:bodyPr>
          <a:lstStyle/>
          <a:p>
            <a:r>
              <a:rPr lang="en-GB" sz="1867" dirty="0">
                <a:latin typeface="Arial" panose="020B0604020202020204" pitchFamily="34" charset="0"/>
                <a:ea typeface="Calibri" panose="020F0502020204030204" pitchFamily="34" charset="0"/>
                <a:cs typeface="Arial" panose="020B0604020202020204" pitchFamily="34" charset="0"/>
              </a:rPr>
              <a:t>All practitioners have a responsibility for the children in their care. Any concerns about a baby, child or young person must be shared following the correct procedures.</a:t>
            </a:r>
          </a:p>
          <a:p>
            <a:endParaRPr lang="en-GB" sz="1867" dirty="0">
              <a:latin typeface="Arial" panose="020B0604020202020204" pitchFamily="34" charset="0"/>
              <a:cs typeface="Arial" panose="020B0604020202020204" pitchFamily="34" charset="0"/>
            </a:endParaRPr>
          </a:p>
          <a:p>
            <a:pPr marL="457189" indent="-457189">
              <a:lnSpc>
                <a:spcPct val="107000"/>
              </a:lnSpc>
              <a:buFont typeface="Arial" panose="05000000000000000000" pitchFamily="2" charset="2"/>
              <a:buChar char="•"/>
            </a:pPr>
            <a:r>
              <a:rPr lang="en-GB" sz="2400" dirty="0">
                <a:latin typeface="Arial" panose="020B0604020202020204" pitchFamily="34" charset="0"/>
                <a:ea typeface="Calibri" panose="020F0502020204030204" pitchFamily="34" charset="0"/>
                <a:cs typeface="Arial" panose="020B0604020202020204" pitchFamily="34" charset="0"/>
              </a:rPr>
              <a:t>All placements will have their own safeguarding policy outlining specific procedures that </a:t>
            </a:r>
            <a:r>
              <a:rPr lang="en-GB" sz="2400" b="1" dirty="0">
                <a:latin typeface="Arial" panose="020B0604020202020204" pitchFamily="34" charset="0"/>
                <a:ea typeface="Calibri" panose="020F0502020204030204" pitchFamily="34" charset="0"/>
                <a:cs typeface="Arial" panose="020B0604020202020204" pitchFamily="34" charset="0"/>
              </a:rPr>
              <a:t>must</a:t>
            </a:r>
            <a:r>
              <a:rPr lang="en-GB" sz="2400" dirty="0">
                <a:latin typeface="Arial" panose="020B0604020202020204" pitchFamily="34" charset="0"/>
                <a:ea typeface="Calibri" panose="020F0502020204030204" pitchFamily="34" charset="0"/>
                <a:cs typeface="Arial" panose="020B0604020202020204" pitchFamily="34" charset="0"/>
              </a:rPr>
              <a:t> be followed if you have a concern.</a:t>
            </a:r>
            <a:endParaRPr lang="en-GB" sz="1867" dirty="0">
              <a:latin typeface="Arial" panose="020B0604020202020204" pitchFamily="34" charset="0"/>
              <a:ea typeface="Calibri" panose="020F0502020204030204" pitchFamily="34" charset="0"/>
              <a:cs typeface="Arial" panose="020B0604020202020204" pitchFamily="34" charset="0"/>
            </a:endParaRPr>
          </a:p>
          <a:p>
            <a:pPr marL="457189" indent="-457189">
              <a:lnSpc>
                <a:spcPct val="107000"/>
              </a:lnSpc>
              <a:buFont typeface="Arial" panose="05000000000000000000" pitchFamily="2" charset="2"/>
              <a:buChar char="•"/>
            </a:pPr>
            <a:r>
              <a:rPr lang="en-GB" sz="2400" dirty="0">
                <a:latin typeface="Arial" panose="020B0604020202020204" pitchFamily="34" charset="0"/>
                <a:ea typeface="Calibri" panose="020F0502020204030204" pitchFamily="34" charset="0"/>
                <a:cs typeface="Arial" panose="020B0604020202020204" pitchFamily="34" charset="0"/>
              </a:rPr>
              <a:t>It is really important that you understand these procedures because ALL practitioners in the setting must follow them.</a:t>
            </a:r>
            <a:endParaRPr lang="en-GB" sz="1867" dirty="0">
              <a:latin typeface="Arial" panose="020B0604020202020204" pitchFamily="34" charset="0"/>
              <a:ea typeface="Calibri" panose="020F0502020204030204" pitchFamily="34" charset="0"/>
              <a:cs typeface="Arial" panose="020B0604020202020204" pitchFamily="34" charset="0"/>
            </a:endParaRPr>
          </a:p>
          <a:p>
            <a:pPr marL="457189" indent="-457189">
              <a:lnSpc>
                <a:spcPct val="107000"/>
              </a:lnSpc>
              <a:buFont typeface="Arial" panose="05000000000000000000" pitchFamily="2" charset="2"/>
              <a:buChar char="•"/>
            </a:pPr>
            <a:r>
              <a:rPr lang="en-GB" sz="2400" dirty="0">
                <a:latin typeface="Arial" panose="020B0604020202020204" pitchFamily="34" charset="0"/>
                <a:ea typeface="Calibri" panose="020F0502020204030204" pitchFamily="34" charset="0"/>
                <a:cs typeface="Arial" panose="020B0604020202020204" pitchFamily="34" charset="0"/>
              </a:rPr>
              <a:t>The policy will include the name of the designated safeguarding lead for that setting.</a:t>
            </a:r>
            <a:endParaRPr lang="en-GB" sz="1867" dirty="0">
              <a:latin typeface="Arial" panose="020B0604020202020204" pitchFamily="34" charset="0"/>
              <a:ea typeface="Calibri" panose="020F0502020204030204" pitchFamily="34" charset="0"/>
              <a:cs typeface="Arial" panose="020B0604020202020204" pitchFamily="34" charset="0"/>
            </a:endParaRPr>
          </a:p>
          <a:p>
            <a:pPr marL="457189" indent="-457189">
              <a:lnSpc>
                <a:spcPct val="107000"/>
              </a:lnSpc>
              <a:buFont typeface="Arial" panose="05000000000000000000" pitchFamily="2" charset="2"/>
              <a:buChar char="•"/>
            </a:pPr>
            <a:r>
              <a:rPr lang="en-GB" sz="2400" dirty="0">
                <a:latin typeface="Arial" panose="020B0604020202020204" pitchFamily="34" charset="0"/>
                <a:ea typeface="Calibri" panose="020F0502020204030204" pitchFamily="34" charset="0"/>
                <a:cs typeface="Arial" panose="020B0604020202020204" pitchFamily="34" charset="0"/>
              </a:rPr>
              <a:t>Research the role of designated safeguarding lead and share ideas with the group.</a:t>
            </a:r>
            <a:endParaRPr lang="en-GB" sz="1867" dirty="0">
              <a:latin typeface="Arial" panose="020B0604020202020204" pitchFamily="34" charset="0"/>
              <a:ea typeface="Calibri" panose="020F0502020204030204" pitchFamily="34" charset="0"/>
              <a:cs typeface="Arial" panose="020B0604020202020204" pitchFamily="34" charset="0"/>
            </a:endParaRPr>
          </a:p>
          <a:p>
            <a:pPr marL="457189" indent="-457189">
              <a:lnSpc>
                <a:spcPct val="107000"/>
              </a:lnSpc>
              <a:spcAft>
                <a:spcPts val="1067"/>
              </a:spcAft>
              <a:buFont typeface="Wingdings" panose="05000000000000000000" pitchFamily="2" charset="2"/>
              <a:buChar char=""/>
            </a:pPr>
            <a:endParaRPr lang="en-GB" sz="2400" dirty="0">
              <a:latin typeface="Calibri Light"/>
              <a:cs typeface="Times New Roman"/>
            </a:endParaRPr>
          </a:p>
        </p:txBody>
      </p:sp>
      <p:pic>
        <p:nvPicPr>
          <p:cNvPr id="10" name="Picture 9" descr="Childcare10 - CHILDREN CHCCN302A"/>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85898" y="1423990"/>
            <a:ext cx="2332889" cy="4309265"/>
          </a:xfrm>
          <a:prstGeom prst="rect">
            <a:avLst/>
          </a:prstGeom>
        </p:spPr>
      </p:pic>
    </p:spTree>
    <p:extLst>
      <p:ext uri="{BB962C8B-B14F-4D97-AF65-F5344CB8AC3E}">
        <p14:creationId xmlns:p14="http://schemas.microsoft.com/office/powerpoint/2010/main" val="23331002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latin typeface="Arial" panose="020B0604020202020204" pitchFamily="34" charset="0"/>
                <a:cs typeface="Arial" panose="020B0604020202020204" pitchFamily="34" charset="0"/>
              </a:rPr>
              <a:t>04</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fontScale="70000" lnSpcReduction="20000"/>
          </a:bodyPr>
          <a:lstStyle/>
          <a:p>
            <a:r>
              <a:rPr lang="en-GB" dirty="0">
                <a:latin typeface="Arial" panose="020B0604020202020204" pitchFamily="34" charset="0"/>
                <a:cs typeface="Arial" panose="020B0604020202020204" pitchFamily="34" charset="0"/>
              </a:rPr>
              <a:t>To know the role of the designated safeguarding lead</a:t>
            </a:r>
          </a:p>
        </p:txBody>
      </p:sp>
    </p:spTree>
    <p:extLst>
      <p:ext uri="{BB962C8B-B14F-4D97-AF65-F5344CB8AC3E}">
        <p14:creationId xmlns:p14="http://schemas.microsoft.com/office/powerpoint/2010/main" val="5018423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dirty="0">
                <a:latin typeface="Arial" panose="020B0604020202020204" pitchFamily="34" charset="0"/>
                <a:cs typeface="Arial" panose="020B0604020202020204" pitchFamily="34" charset="0"/>
              </a:rPr>
              <a:t>Designated safeguarding lead (DSL)</a:t>
            </a:r>
          </a:p>
        </p:txBody>
      </p:sp>
      <p:sp>
        <p:nvSpPr>
          <p:cNvPr id="5" name="Text Placeholder 4"/>
          <p:cNvSpPr>
            <a:spLocks noGrp="1"/>
          </p:cNvSpPr>
          <p:nvPr>
            <p:ph type="body" sz="quarter" idx="12"/>
          </p:nvPr>
        </p:nvSpPr>
        <p:spPr>
          <a:xfrm>
            <a:off x="385002" y="1124744"/>
            <a:ext cx="5230945" cy="4992555"/>
          </a:xfrm>
        </p:spPr>
        <p:txBody>
          <a:bodyPr/>
          <a:lstStyle/>
          <a:p>
            <a:pPr>
              <a:lnSpc>
                <a:spcPct val="100000"/>
              </a:lnSpc>
            </a:pPr>
            <a:r>
              <a:rPr lang="en-GB" dirty="0">
                <a:latin typeface="Arial" panose="020B0604020202020204" pitchFamily="34" charset="0"/>
                <a:cs typeface="Arial" panose="020B0604020202020204" pitchFamily="34" charset="0"/>
              </a:rPr>
              <a:t>What is their role? Produce a </a:t>
            </a:r>
            <a:r>
              <a:rPr lang="en-GB" dirty="0" err="1">
                <a:latin typeface="Arial" panose="020B0604020202020204" pitchFamily="34" charset="0"/>
                <a:cs typeface="Arial" panose="020B0604020202020204" pitchFamily="34" charset="0"/>
              </a:rPr>
              <a:t>mindmap</a:t>
            </a:r>
            <a:endParaRPr lang="en-GB" dirty="0">
              <a:latin typeface="Arial" panose="020B0604020202020204" pitchFamily="34" charset="0"/>
              <a:cs typeface="Arial" panose="020B0604020202020204" pitchFamily="34" charset="0"/>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22</a:t>
            </a:fld>
            <a:endParaRPr lang="en-GB"/>
          </a:p>
        </p:txBody>
      </p:sp>
      <p:sp>
        <p:nvSpPr>
          <p:cNvPr id="6" name="Text Placeholder 4"/>
          <p:cNvSpPr txBox="1">
            <a:spLocks/>
          </p:cNvSpPr>
          <p:nvPr/>
        </p:nvSpPr>
        <p:spPr>
          <a:xfrm>
            <a:off x="6480044" y="1265767"/>
            <a:ext cx="4725361" cy="4758901"/>
          </a:xfrm>
          <a:prstGeom prst="rect">
            <a:avLst/>
          </a:prstGeom>
        </p:spPr>
        <p:txBody>
          <a:bodyPr vert="horz" lIns="0" tIns="0" rIns="0" bIns="0" rtlCol="0" anchor="t">
            <a:noAutofit/>
          </a:bodyPr>
          <a:lstStyle>
            <a:lvl1pPr marL="0" indent="0" algn="l" defTabSz="914400" rtl="0" eaLnBrk="1" latinLnBrk="0" hangingPunct="1">
              <a:lnSpc>
                <a:spcPts val="2800"/>
              </a:lnSpc>
              <a:spcBef>
                <a:spcPts val="0"/>
              </a:spcBef>
              <a:buFont typeface="Arial" panose="020B0604020202020204" pitchFamily="34" charset="0"/>
              <a:buNone/>
              <a:defRPr sz="2700" kern="1200">
                <a:solidFill>
                  <a:schemeClr val="tx1"/>
                </a:solidFill>
                <a:latin typeface="+mn-lt"/>
                <a:ea typeface="+mn-ea"/>
                <a:cs typeface="+mn-cs"/>
              </a:defRPr>
            </a:lvl1pPr>
            <a:lvl2pPr marL="270000" indent="-270000" algn="l" defTabSz="914400" rtl="0" eaLnBrk="1" latinLnBrk="0" hangingPunct="1">
              <a:lnSpc>
                <a:spcPts val="2800"/>
              </a:lnSpc>
              <a:spcBef>
                <a:spcPts val="0"/>
              </a:spcBef>
              <a:buFont typeface="Arial" panose="020B0604020202020204" pitchFamily="34" charset="0"/>
              <a:buChar char="–"/>
              <a:defRPr sz="2700" kern="1200">
                <a:solidFill>
                  <a:schemeClr val="tx1"/>
                </a:solidFill>
                <a:latin typeface="+mn-lt"/>
                <a:ea typeface="+mn-ea"/>
                <a:cs typeface="+mn-cs"/>
              </a:defRPr>
            </a:lvl2pPr>
            <a:lvl3pPr marL="54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3pPr>
            <a:lvl4pPr marL="81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4pPr>
            <a:lvl5pPr marL="108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00000"/>
              </a:lnSpc>
            </a:pPr>
            <a:r>
              <a:rPr lang="en-GB" sz="3200" dirty="0">
                <a:latin typeface="Arial" panose="020B0604020202020204" pitchFamily="34" charset="0"/>
                <a:ea typeface="Calibri" panose="020F0502020204030204" pitchFamily="34" charset="0"/>
                <a:cs typeface="Arial" panose="020B0604020202020204" pitchFamily="34" charset="0"/>
              </a:rPr>
              <a:t>Action: When you first start any new placement, make sure you find out the name of your setting’s DSL so that you know who to talk to if you ever have any concerns.</a:t>
            </a:r>
            <a:endParaRPr lang="en-GB" sz="3200" dirty="0">
              <a:solidFill>
                <a:srgbClr val="E51C41"/>
              </a:solidFill>
              <a:latin typeface="Arial" panose="020B0604020202020204" pitchFamily="34" charset="0"/>
              <a:cs typeface="Arial" panose="020B0604020202020204" pitchFamily="34" charset="0"/>
            </a:endParaRPr>
          </a:p>
          <a:p>
            <a:pPr>
              <a:lnSpc>
                <a:spcPct val="100000"/>
              </a:lnSpc>
            </a:pPr>
            <a:endParaRPr lang="en-GB" sz="3200" dirty="0">
              <a:solidFill>
                <a:srgbClr val="000000"/>
              </a:solidFill>
              <a:latin typeface="Arial" panose="020B0604020202020204" pitchFamily="34" charset="0"/>
              <a:cs typeface="Arial" panose="020B0604020202020204" pitchFamily="34" charset="0"/>
            </a:endParaRPr>
          </a:p>
          <a:p>
            <a:pPr>
              <a:lnSpc>
                <a:spcPct val="100000"/>
              </a:lnSpc>
            </a:pPr>
            <a:r>
              <a:rPr lang="en-GB" sz="3200" dirty="0">
                <a:solidFill>
                  <a:srgbClr val="000000"/>
                </a:solidFill>
                <a:latin typeface="Arial" panose="020B0604020202020204" pitchFamily="34" charset="0"/>
                <a:cs typeface="Arial" panose="020B0604020202020204" pitchFamily="34" charset="0"/>
              </a:rPr>
              <a:t>This should form part of your induction.</a:t>
            </a:r>
          </a:p>
          <a:p>
            <a:endParaRPr lang="en-GB" sz="3600" dirty="0">
              <a:solidFill>
                <a:srgbClr val="E51C41"/>
              </a:solidFill>
            </a:endParaRPr>
          </a:p>
          <a:p>
            <a:endParaRPr lang="en-GB" sz="3600" dirty="0">
              <a:solidFill>
                <a:schemeClr val="accent1"/>
              </a:solidFill>
            </a:endParaRPr>
          </a:p>
        </p:txBody>
      </p:sp>
      <p:pic>
        <p:nvPicPr>
          <p:cNvPr id="2" name="Picture 1"/>
          <p:cNvPicPr>
            <a:picLocks noChangeAspect="1"/>
          </p:cNvPicPr>
          <p:nvPr/>
        </p:nvPicPr>
        <p:blipFill>
          <a:blip r:embed="rId3"/>
          <a:stretch>
            <a:fillRect/>
          </a:stretch>
        </p:blipFill>
        <p:spPr>
          <a:xfrm>
            <a:off x="292872" y="2682148"/>
            <a:ext cx="5323075" cy="2330725"/>
          </a:xfrm>
          <a:prstGeom prst="rect">
            <a:avLst/>
          </a:prstGeom>
        </p:spPr>
      </p:pic>
      <p:sp>
        <p:nvSpPr>
          <p:cNvPr id="7" name="TextBox 6"/>
          <p:cNvSpPr txBox="1"/>
          <p:nvPr/>
        </p:nvSpPr>
        <p:spPr>
          <a:xfrm>
            <a:off x="1679509" y="3621022"/>
            <a:ext cx="2592288" cy="276999"/>
          </a:xfrm>
          <a:prstGeom prst="rect">
            <a:avLst/>
          </a:prstGeom>
          <a:noFill/>
        </p:spPr>
        <p:txBody>
          <a:bodyPr wrap="square" lIns="0" tIns="0" rIns="0" bIns="0" rtlCol="0">
            <a:spAutoFit/>
          </a:bodyPr>
          <a:lstStyle/>
          <a:p>
            <a:pPr algn="ctr"/>
            <a:r>
              <a:rPr lang="en-GB"/>
              <a:t>DSL </a:t>
            </a:r>
          </a:p>
        </p:txBody>
      </p:sp>
    </p:spTree>
    <p:extLst>
      <p:ext uri="{BB962C8B-B14F-4D97-AF65-F5344CB8AC3E}">
        <p14:creationId xmlns:p14="http://schemas.microsoft.com/office/powerpoint/2010/main" val="2791289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latin typeface="Arial" panose="020B0604020202020204" pitchFamily="34" charset="0"/>
                <a:cs typeface="Arial" panose="020B0604020202020204" pitchFamily="34" charset="0"/>
              </a:rPr>
              <a:t>05</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GB" dirty="0">
                <a:latin typeface="Arial" panose="020B0604020202020204" pitchFamily="34" charset="0"/>
                <a:cs typeface="Arial" panose="020B0604020202020204" pitchFamily="34" charset="0"/>
              </a:rPr>
              <a:t>Direct and indirect abuse</a:t>
            </a:r>
          </a:p>
        </p:txBody>
      </p:sp>
    </p:spTree>
    <p:extLst>
      <p:ext uri="{BB962C8B-B14F-4D97-AF65-F5344CB8AC3E}">
        <p14:creationId xmlns:p14="http://schemas.microsoft.com/office/powerpoint/2010/main" val="17233731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sz="4267" dirty="0">
                <a:latin typeface="Arial" panose="020B0604020202020204" pitchFamily="34" charset="0"/>
                <a:cs typeface="Arial" panose="020B0604020202020204" pitchFamily="34" charset="0"/>
              </a:rPr>
              <a:t>Responding to disclosure</a:t>
            </a:r>
            <a:br>
              <a:rPr lang="en-GB" dirty="0">
                <a:solidFill>
                  <a:srgbClr val="E51C41"/>
                </a:solidFill>
              </a:rPr>
            </a:br>
            <a:endParaRPr lang="en-GB" dirty="0"/>
          </a:p>
        </p:txBody>
      </p:sp>
      <p:sp>
        <p:nvSpPr>
          <p:cNvPr id="5" name="Text Placeholder 4"/>
          <p:cNvSpPr>
            <a:spLocks noGrp="1"/>
          </p:cNvSpPr>
          <p:nvPr>
            <p:ph type="body" sz="quarter" idx="12"/>
          </p:nvPr>
        </p:nvSpPr>
        <p:spPr>
          <a:xfrm>
            <a:off x="274558" y="799483"/>
            <a:ext cx="10223500" cy="4837763"/>
          </a:xfrm>
        </p:spPr>
        <p:txBody>
          <a:bodyPr vert="horz" lIns="0" tIns="0" rIns="0" bIns="0" rtlCol="0" anchor="t">
            <a:noAutofit/>
          </a:bodyPr>
          <a:lstStyle/>
          <a:p>
            <a:endParaRPr lang="en-GB" dirty="0">
              <a:solidFill>
                <a:srgbClr val="E51C41"/>
              </a:solidFill>
            </a:endParaRPr>
          </a:p>
          <a:p>
            <a:pPr>
              <a:lnSpc>
                <a:spcPct val="120000"/>
              </a:lnSpc>
            </a:pPr>
            <a:r>
              <a:rPr lang="en-GB" dirty="0">
                <a:latin typeface="Arial" panose="020B0604020202020204" pitchFamily="34" charset="0"/>
                <a:cs typeface="Arial" panose="020B0604020202020204" pitchFamily="34" charset="0"/>
              </a:rPr>
              <a:t>There are two main ways that children disclose abuse: direct disclosure and indirect disclosure. Make a note of the differences between them.</a:t>
            </a:r>
          </a:p>
          <a:p>
            <a:pPr>
              <a:lnSpc>
                <a:spcPct val="120000"/>
              </a:lnSpc>
            </a:pPr>
            <a:endParaRPr lang="en-GB" dirty="0">
              <a:latin typeface="Arial" panose="020B0604020202020204" pitchFamily="34" charset="0"/>
              <a:cs typeface="Arial" panose="020B0604020202020204" pitchFamily="34" charset="0"/>
            </a:endParaRPr>
          </a:p>
          <a:p>
            <a:pPr>
              <a:lnSpc>
                <a:spcPct val="120000"/>
              </a:lnSpc>
            </a:pPr>
            <a:r>
              <a:rPr lang="en-GB" dirty="0">
                <a:latin typeface="Arial" panose="020B0604020202020204" pitchFamily="34" charset="0"/>
                <a:cs typeface="Arial" panose="020B0604020202020204" pitchFamily="34" charset="0"/>
              </a:rPr>
              <a:t>Direct disclosure	</a:t>
            </a:r>
          </a:p>
          <a:p>
            <a:pPr>
              <a:lnSpc>
                <a:spcPct val="120000"/>
              </a:lnSpc>
            </a:pPr>
            <a:endParaRPr lang="en-GB" dirty="0">
              <a:latin typeface="Arial" panose="020B0604020202020204" pitchFamily="34" charset="0"/>
              <a:cs typeface="Arial" panose="020B0604020202020204" pitchFamily="34" charset="0"/>
            </a:endParaRPr>
          </a:p>
          <a:p>
            <a:pPr>
              <a:lnSpc>
                <a:spcPct val="120000"/>
              </a:lnSpc>
            </a:pPr>
            <a:r>
              <a:rPr lang="en-GB" dirty="0">
                <a:latin typeface="Arial" panose="020B0604020202020204" pitchFamily="34" charset="0"/>
                <a:cs typeface="Arial" panose="020B0604020202020204" pitchFamily="34" charset="0"/>
              </a:rPr>
              <a:t>Indirect disclosure</a:t>
            </a:r>
            <a:r>
              <a:rPr lang="en-GB" dirty="0"/>
              <a:t>	</a:t>
            </a:r>
            <a:endParaRPr lang="en-GB" dirty="0">
              <a:cs typeface="Arial"/>
            </a:endParaRPr>
          </a:p>
          <a:p>
            <a:endParaRPr lang="en-GB" dirty="0">
              <a:solidFill>
                <a:srgbClr val="E51C41"/>
              </a:solidFill>
            </a:endParaRPr>
          </a:p>
          <a:p>
            <a:endParaRPr lang="en-GB" dirty="0">
              <a:solidFill>
                <a:srgbClr val="E51C41"/>
              </a:solidFill>
            </a:endParaRPr>
          </a:p>
          <a:p>
            <a:endParaRPr lang="en-GB" dirty="0">
              <a:solidFill>
                <a:srgbClr val="E51C41"/>
              </a:solidFill>
            </a:endParaRPr>
          </a:p>
          <a:p>
            <a:endParaRPr lang="en-GB" dirty="0">
              <a:solidFill>
                <a:srgbClr val="E51C41"/>
              </a:solidFill>
            </a:endParaRPr>
          </a:p>
          <a:p>
            <a:endParaRPr lang="en-GB" dirty="0">
              <a:solidFill>
                <a:srgbClr val="E51C41"/>
              </a:solidFil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24</a:t>
            </a:fld>
            <a:endParaRPr lang="en-GB"/>
          </a:p>
        </p:txBody>
      </p:sp>
    </p:spTree>
    <p:extLst>
      <p:ext uri="{BB962C8B-B14F-4D97-AF65-F5344CB8AC3E}">
        <p14:creationId xmlns:p14="http://schemas.microsoft.com/office/powerpoint/2010/main" val="43816282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anose="020B0604020202020204" pitchFamily="34" charset="0"/>
                <a:cs typeface="Arial" panose="020B0604020202020204" pitchFamily="34" charset="0"/>
              </a:rPr>
              <a:t>Getting work ready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What would you do?</a:t>
            </a:r>
            <a:endParaRPr lang="en-GB" dirty="0">
              <a:latin typeface="Arial" panose="020B0604020202020204" pitchFamily="34" charset="0"/>
              <a:cs typeface="Arial" panose="020B0604020202020204" pitchFamily="34" charset="0"/>
            </a:endParaRPr>
          </a:p>
        </p:txBody>
      </p:sp>
      <p:sp>
        <p:nvSpPr>
          <p:cNvPr id="2052" name="Content Placeholder 2051"/>
          <p:cNvSpPr>
            <a:spLocks noGrp="1"/>
          </p:cNvSpPr>
          <p:nvPr>
            <p:ph sz="quarter" idx="14"/>
          </p:nvPr>
        </p:nvSpPr>
        <p:spPr>
          <a:xfrm>
            <a:off x="396651" y="3621022"/>
            <a:ext cx="5496133" cy="2769812"/>
          </a:xfrm>
        </p:spPr>
        <p:txBody>
          <a:bodyPr vert="horz" lIns="0" tIns="0" rIns="0" bIns="0" rtlCol="0" anchor="t">
            <a:noAutofit/>
          </a:bodyPr>
          <a:lstStyle/>
          <a:p>
            <a:pPr>
              <a:lnSpc>
                <a:spcPct val="100000"/>
              </a:lnSpc>
            </a:pPr>
            <a:r>
              <a:rPr lang="en-GB" dirty="0">
                <a:latin typeface="Arial" panose="020B0604020202020204" pitchFamily="34" charset="0"/>
                <a:cs typeface="Arial" panose="020B0604020202020204" pitchFamily="34" charset="0"/>
              </a:rPr>
              <a:t>Scenario 1</a:t>
            </a:r>
          </a:p>
          <a:p>
            <a:pPr algn="just">
              <a:lnSpc>
                <a:spcPct val="100000"/>
              </a:lnSpc>
              <a:spcAft>
                <a:spcPts val="800"/>
              </a:spcAft>
            </a:pPr>
            <a:r>
              <a:rPr lang="en-GB" sz="1867" dirty="0">
                <a:solidFill>
                  <a:schemeClr val="dk1"/>
                </a:solidFill>
                <a:latin typeface="Arial" panose="020B0604020202020204" pitchFamily="34" charset="0"/>
                <a:ea typeface="Roboto"/>
                <a:cs typeface="Arial" panose="020B0604020202020204" pitchFamily="34" charset="0"/>
                <a:sym typeface="Roboto"/>
              </a:rPr>
              <a:t>You overhear a child at your placement talking to a friend, saying they do not want to go home.</a:t>
            </a:r>
            <a:endParaRPr lang="en-GB" sz="1867" dirty="0">
              <a:solidFill>
                <a:schemeClr val="dk1"/>
              </a:solidFill>
              <a:latin typeface="Arial" panose="020B0604020202020204" pitchFamily="34" charset="0"/>
              <a:ea typeface="Roboto"/>
              <a:cs typeface="Arial" panose="020B0604020202020204" pitchFamily="34" charset="0"/>
            </a:endParaRPr>
          </a:p>
          <a:p>
            <a:pPr algn="just">
              <a:lnSpc>
                <a:spcPct val="100000"/>
              </a:lnSpc>
              <a:spcAft>
                <a:spcPts val="800"/>
              </a:spcAft>
            </a:pPr>
            <a:r>
              <a:rPr lang="en-GB" sz="1867" dirty="0">
                <a:solidFill>
                  <a:schemeClr val="dk1"/>
                </a:solidFill>
                <a:latin typeface="Arial" panose="020B0604020202020204" pitchFamily="34" charset="0"/>
                <a:ea typeface="Roboto"/>
                <a:cs typeface="Arial" panose="020B0604020202020204" pitchFamily="34" charset="0"/>
                <a:sym typeface="Roboto"/>
              </a:rPr>
              <a:t>You also notice some dark bruising on their upper arm. There are also fainter bruises on the other arm and a small circular scab that looks like a burn.</a:t>
            </a:r>
            <a:endParaRPr lang="en-GB" sz="1867" dirty="0">
              <a:solidFill>
                <a:schemeClr val="dk1"/>
              </a:solidFill>
              <a:latin typeface="Arial" panose="020B0604020202020204" pitchFamily="34" charset="0"/>
              <a:ea typeface="Roboto"/>
              <a:cs typeface="Arial" panose="020B0604020202020204" pitchFamily="34" charset="0"/>
            </a:endParaRPr>
          </a:p>
          <a:p>
            <a:pPr algn="just">
              <a:lnSpc>
                <a:spcPct val="100000"/>
              </a:lnSpc>
              <a:spcAft>
                <a:spcPts val="800"/>
              </a:spcAft>
            </a:pPr>
            <a:r>
              <a:rPr lang="en-GB" sz="1867" dirty="0">
                <a:solidFill>
                  <a:schemeClr val="dk1"/>
                </a:solidFill>
                <a:latin typeface="Arial" panose="020B0604020202020204" pitchFamily="34" charset="0"/>
                <a:ea typeface="Roboto"/>
                <a:cs typeface="Arial" panose="020B0604020202020204" pitchFamily="34" charset="0"/>
                <a:sym typeface="Roboto"/>
              </a:rPr>
              <a:t>What should you do?</a:t>
            </a:r>
            <a:endParaRPr lang="en-GB" sz="1867" dirty="0">
              <a:solidFill>
                <a:schemeClr val="dk1"/>
              </a:solidFill>
              <a:latin typeface="Arial" panose="020B0604020202020204" pitchFamily="34" charset="0"/>
              <a:ea typeface="Roboto"/>
              <a:cs typeface="Arial" panose="020B0604020202020204" pitchFamily="34" charset="0"/>
            </a:endParaRPr>
          </a:p>
          <a:p>
            <a:endParaRPr lang="en-GB" dirty="0"/>
          </a:p>
        </p:txBody>
      </p:sp>
      <p:sp>
        <p:nvSpPr>
          <p:cNvPr id="35" name="Content Placeholder 34"/>
          <p:cNvSpPr>
            <a:spLocks noGrp="1"/>
          </p:cNvSpPr>
          <p:nvPr>
            <p:ph sz="quarter" idx="17"/>
          </p:nvPr>
        </p:nvSpPr>
        <p:spPr>
          <a:xfrm>
            <a:off x="6560077" y="3621022"/>
            <a:ext cx="5261044" cy="2733343"/>
          </a:xfrm>
        </p:spPr>
        <p:txBody>
          <a:bodyPr vert="horz" lIns="0" tIns="0" rIns="0" bIns="0" rtlCol="0" anchor="t">
            <a:noAutofit/>
          </a:bodyPr>
          <a:lstStyle/>
          <a:p>
            <a:pPr>
              <a:lnSpc>
                <a:spcPct val="100000"/>
              </a:lnSpc>
            </a:pPr>
            <a:r>
              <a:rPr lang="en-GB" dirty="0">
                <a:latin typeface="Arial" panose="020B0604020202020204" pitchFamily="34" charset="0"/>
                <a:cs typeface="Arial" panose="020B0604020202020204" pitchFamily="34" charset="0"/>
              </a:rPr>
              <a:t>Scenario 2 </a:t>
            </a:r>
          </a:p>
          <a:p>
            <a:pPr fontAlgn="base">
              <a:lnSpc>
                <a:spcPct val="100000"/>
              </a:lnSpc>
            </a:pPr>
            <a:r>
              <a:rPr lang="en-GB" sz="1867" kern="0" dirty="0">
                <a:solidFill>
                  <a:srgbClr val="1C1C1C"/>
                </a:solidFill>
                <a:latin typeface="Arial" panose="020B0604020202020204" pitchFamily="34" charset="0"/>
                <a:ea typeface="Roboto"/>
                <a:cs typeface="Arial" panose="020B0604020202020204" pitchFamily="34" charset="0"/>
                <a:sym typeface="Roboto"/>
              </a:rPr>
              <a:t>You notice that a child only ever brings crisps and sweets in their lunchbox.</a:t>
            </a:r>
            <a:endParaRPr lang="en-GB" sz="1867" kern="0" dirty="0">
              <a:solidFill>
                <a:srgbClr val="1C1C1C"/>
              </a:solidFill>
              <a:latin typeface="Arial" panose="020B0604020202020204" pitchFamily="34" charset="0"/>
              <a:ea typeface="Roboto"/>
              <a:cs typeface="Arial" panose="020B0604020202020204" pitchFamily="34" charset="0"/>
            </a:endParaRPr>
          </a:p>
          <a:p>
            <a:pPr fontAlgn="base">
              <a:lnSpc>
                <a:spcPct val="100000"/>
              </a:lnSpc>
            </a:pPr>
            <a:r>
              <a:rPr lang="en-GB" sz="1867" kern="0" dirty="0">
                <a:solidFill>
                  <a:srgbClr val="1C1C1C"/>
                </a:solidFill>
                <a:latin typeface="Arial" panose="020B0604020202020204" pitchFamily="34" charset="0"/>
                <a:ea typeface="Roboto"/>
                <a:cs typeface="Arial" panose="020B0604020202020204" pitchFamily="34" charset="0"/>
                <a:sym typeface="Roboto"/>
              </a:rPr>
              <a:t>What should you do?</a:t>
            </a:r>
          </a:p>
          <a:p>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53018" y="6390834"/>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25</a:t>
            </a:fld>
            <a:endParaRPr lang="en-GB"/>
          </a:p>
        </p:txBody>
      </p:sp>
      <p:pic>
        <p:nvPicPr>
          <p:cNvPr id="6" name="Content Placeholder 5" descr="Kids Chatting while Eating · Free Stock Video"/>
          <p:cNvPicPr>
            <a:picLocks noGrp="1" noChangeAspect="1"/>
          </p:cNvPicPr>
          <p:nvPr>
            <p:ph sz="quarter" idx="18"/>
          </p:nvPr>
        </p:nvPicPr>
        <p:blipFill>
          <a:blip r:embed="rId3" cstate="print">
            <a:extLst>
              <a:ext uri="{28A0092B-C50C-407E-A947-70E740481C1C}">
                <a14:useLocalDpi xmlns:a14="http://schemas.microsoft.com/office/drawing/2010/main" val="0"/>
              </a:ext>
            </a:extLst>
          </a:blip>
          <a:stretch>
            <a:fillRect/>
          </a:stretch>
        </p:blipFill>
        <p:spPr>
          <a:xfrm>
            <a:off x="1183591" y="1314452"/>
            <a:ext cx="3752101" cy="2112433"/>
          </a:xfrm>
        </p:spPr>
      </p:pic>
      <p:pic>
        <p:nvPicPr>
          <p:cNvPr id="8" name="Content Placeholder 7" descr="Jeri’s Organizing &amp; Decluttering News: June 2009"/>
          <p:cNvPicPr>
            <a:picLocks noGrp="1" noChangeAspect="1"/>
          </p:cNvPicPr>
          <p:nvPr>
            <p:ph sz="quarter" idx="19"/>
          </p:nvPr>
        </p:nvPicPr>
        <p:blipFill>
          <a:blip r:embed="rId4">
            <a:extLst>
              <a:ext uri="{28A0092B-C50C-407E-A947-70E740481C1C}">
                <a14:useLocalDpi xmlns:a14="http://schemas.microsoft.com/office/drawing/2010/main" val="0"/>
              </a:ext>
            </a:extLst>
          </a:blip>
          <a:stretch>
            <a:fillRect/>
          </a:stretch>
        </p:blipFill>
        <p:spPr>
          <a:xfrm>
            <a:off x="6480045" y="1314451"/>
            <a:ext cx="3072340" cy="1848388"/>
          </a:xfrm>
        </p:spPr>
      </p:pic>
    </p:spTree>
    <p:extLst>
      <p:ext uri="{BB962C8B-B14F-4D97-AF65-F5344CB8AC3E}">
        <p14:creationId xmlns:p14="http://schemas.microsoft.com/office/powerpoint/2010/main" val="11419076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Want to improve your kids’ writing? Let them draw"/>
          <p:cNvPicPr>
            <a:picLocks noGrp="1" noChangeAspect="1"/>
          </p:cNvPicPr>
          <p:nvPr>
            <p:ph sz="quarter" idx="18"/>
          </p:nvPr>
        </p:nvPicPr>
        <p:blipFill>
          <a:blip r:embed="rId2" cstate="print">
            <a:extLst>
              <a:ext uri="{28A0092B-C50C-407E-A947-70E740481C1C}">
                <a14:useLocalDpi xmlns:a14="http://schemas.microsoft.com/office/drawing/2010/main" val="0"/>
              </a:ext>
            </a:extLst>
          </a:blip>
          <a:stretch>
            <a:fillRect/>
          </a:stretch>
        </p:blipFill>
        <p:spPr>
          <a:xfrm>
            <a:off x="915585" y="1314452"/>
            <a:ext cx="4288112" cy="2112433"/>
          </a:xfrm>
        </p:spPr>
      </p:pic>
      <p:pic>
        <p:nvPicPr>
          <p:cNvPr id="10" name="Content Placeholder 9" descr="How to Deleted Online Social Media Accounts No Longer In Use ~ Bauer ..."/>
          <p:cNvPicPr>
            <a:picLocks noGrp="1" noChangeAspect="1"/>
          </p:cNvPicPr>
          <p:nvPr>
            <p:ph sz="quarter" idx="19"/>
          </p:nvPr>
        </p:nvPicPr>
        <p:blipFill>
          <a:blip r:embed="rId3">
            <a:extLst>
              <a:ext uri="{28A0092B-C50C-407E-A947-70E740481C1C}">
                <a14:useLocalDpi xmlns:a14="http://schemas.microsoft.com/office/drawing/2010/main" val="0"/>
              </a:ext>
            </a:extLst>
          </a:blip>
          <a:stretch>
            <a:fillRect/>
          </a:stretch>
        </p:blipFill>
        <p:spPr>
          <a:xfrm>
            <a:off x="7201437" y="1314452"/>
            <a:ext cx="3165459" cy="2112433"/>
          </a:xfrm>
        </p:spPr>
      </p:pic>
      <p:sp>
        <p:nvSpPr>
          <p:cNvPr id="4" name="Content Placeholder 3"/>
          <p:cNvSpPr>
            <a:spLocks noGrp="1"/>
          </p:cNvSpPr>
          <p:nvPr>
            <p:ph sz="quarter" idx="14"/>
          </p:nvPr>
        </p:nvSpPr>
        <p:spPr/>
        <p:txBody>
          <a:bodyPr vert="horz" lIns="0" tIns="0" rIns="0" bIns="0" rtlCol="0" anchor="t">
            <a:noAutofit/>
          </a:bodyPr>
          <a:lstStyle/>
          <a:p>
            <a:pPr>
              <a:lnSpc>
                <a:spcPct val="100000"/>
              </a:lnSpc>
            </a:pPr>
            <a:r>
              <a:rPr lang="en-GB" dirty="0">
                <a:highlight>
                  <a:srgbClr val="FFFF00"/>
                </a:highlight>
                <a:latin typeface="Arial" panose="020B0604020202020204" pitchFamily="34" charset="0"/>
                <a:cs typeface="Arial" panose="020B0604020202020204" pitchFamily="34" charset="0"/>
              </a:rPr>
              <a:t>Scenario 3</a:t>
            </a:r>
          </a:p>
          <a:p>
            <a:pPr>
              <a:lnSpc>
                <a:spcPct val="100000"/>
              </a:lnSpc>
            </a:pPr>
            <a:r>
              <a:rPr lang="en-GB" dirty="0">
                <a:highlight>
                  <a:srgbClr val="FFFF00"/>
                </a:highlight>
                <a:latin typeface="Arial" panose="020B0604020202020204" pitchFamily="34" charset="0"/>
                <a:ea typeface="Roboto"/>
                <a:cs typeface="Arial" panose="020B0604020202020204" pitchFamily="34" charset="0"/>
              </a:rPr>
              <a:t>A four-year-old child shows you the picture they have drawn. He says, “It’s my daddy. He’s got no clothes on.”</a:t>
            </a:r>
          </a:p>
          <a:p>
            <a:pPr>
              <a:lnSpc>
                <a:spcPct val="100000"/>
              </a:lnSpc>
            </a:pPr>
            <a:r>
              <a:rPr lang="en-GB" dirty="0">
                <a:highlight>
                  <a:srgbClr val="FFFF00"/>
                </a:highlight>
                <a:latin typeface="Arial" panose="020B0604020202020204" pitchFamily="34" charset="0"/>
                <a:ea typeface="Roboto"/>
                <a:cs typeface="Arial" panose="020B0604020202020204" pitchFamily="34" charset="0"/>
              </a:rPr>
              <a:t>What would you say to the child?</a:t>
            </a:r>
          </a:p>
        </p:txBody>
      </p:sp>
      <p:sp>
        <p:nvSpPr>
          <p:cNvPr id="5" name="Content Placeholder 4"/>
          <p:cNvSpPr>
            <a:spLocks noGrp="1"/>
          </p:cNvSpPr>
          <p:nvPr>
            <p:ph sz="quarter" idx="17"/>
          </p:nvPr>
        </p:nvSpPr>
        <p:spPr/>
        <p:txBody>
          <a:bodyPr>
            <a:normAutofit/>
          </a:bodyPr>
          <a:lstStyle/>
          <a:p>
            <a:pPr>
              <a:lnSpc>
                <a:spcPct val="100000"/>
              </a:lnSpc>
            </a:pPr>
            <a:r>
              <a:rPr lang="en-GB" dirty="0">
                <a:latin typeface="Arial" panose="020B0604020202020204" pitchFamily="34" charset="0"/>
                <a:cs typeface="Arial" panose="020B0604020202020204" pitchFamily="34" charset="0"/>
              </a:rPr>
              <a:t>Scenario 4</a:t>
            </a:r>
          </a:p>
          <a:p>
            <a:pPr>
              <a:lnSpc>
                <a:spcPct val="100000"/>
              </a:lnSpc>
            </a:pPr>
            <a:r>
              <a:rPr lang="en-GB" dirty="0">
                <a:latin typeface="Arial" panose="020B0604020202020204" pitchFamily="34" charset="0"/>
                <a:ea typeface="Roboto" panose="020B0604020202020204" charset="0"/>
                <a:cs typeface="Arial" panose="020B0604020202020204" pitchFamily="34" charset="0"/>
              </a:rPr>
              <a:t>A child in year 6 sent you a friend request on social media and asked you where you live.</a:t>
            </a:r>
          </a:p>
          <a:p>
            <a:pPr>
              <a:lnSpc>
                <a:spcPct val="100000"/>
              </a:lnSpc>
            </a:pPr>
            <a:r>
              <a:rPr lang="en-GB" dirty="0">
                <a:latin typeface="Arial" panose="020B0604020202020204" pitchFamily="34" charset="0"/>
                <a:ea typeface="Roboto" panose="020B0604020202020204" charset="0"/>
                <a:cs typeface="Arial" panose="020B0604020202020204" pitchFamily="34" charset="0"/>
              </a:rPr>
              <a:t>What should you do?</a:t>
            </a:r>
          </a:p>
        </p:txBody>
      </p:sp>
      <p:sp>
        <p:nvSpPr>
          <p:cNvPr id="6" name="Footer Placeholder 5"/>
          <p:cNvSpPr>
            <a:spLocks noGrp="1"/>
          </p:cNvSpPr>
          <p:nvPr>
            <p:ph type="ftr" sz="quarter" idx="10"/>
          </p:nvPr>
        </p:nvSpPr>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26</a:t>
            </a:fld>
            <a:endParaRPr lang="en-GB"/>
          </a:p>
        </p:txBody>
      </p:sp>
      <p:sp>
        <p:nvSpPr>
          <p:cNvPr id="8" name="Title 7"/>
          <p:cNvSpPr>
            <a:spLocks noGrp="1"/>
          </p:cNvSpPr>
          <p:nvPr>
            <p:ph type="title"/>
          </p:nvPr>
        </p:nvSpPr>
        <p:spPr/>
        <p:txBody>
          <a:bodyPr/>
          <a:lstStyle/>
          <a:p>
            <a:r>
              <a:rPr lang="en-US" dirty="0">
                <a:solidFill>
                  <a:srgbClr val="000000"/>
                </a:solidFill>
                <a:latin typeface="Arial" panose="020B0604020202020204" pitchFamily="34" charset="0"/>
                <a:cs typeface="Arial" panose="020B0604020202020204" pitchFamily="34" charset="0"/>
              </a:rPr>
              <a:t>Getting work ready </a:t>
            </a:r>
            <a:br>
              <a:rPr lang="en-US" dirty="0">
                <a:solidFill>
                  <a:srgbClr val="000000"/>
                </a:solidFill>
                <a:latin typeface="Arial" panose="020B0604020202020204" pitchFamily="34" charset="0"/>
                <a:cs typeface="Arial" panose="020B0604020202020204" pitchFamily="34" charset="0"/>
              </a:rPr>
            </a:br>
            <a:r>
              <a:rPr lang="en-US" dirty="0">
                <a:solidFill>
                  <a:srgbClr val="000000"/>
                </a:solidFill>
                <a:latin typeface="Arial" panose="020B0604020202020204" pitchFamily="34" charset="0"/>
                <a:cs typeface="Arial" panose="020B0604020202020204" pitchFamily="34" charset="0"/>
              </a:rPr>
              <a:t>What would you do?</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833965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27</a:t>
            </a:fld>
            <a:endParaRPr lang="en-GB"/>
          </a:p>
        </p:txBody>
      </p:sp>
      <p:sp>
        <p:nvSpPr>
          <p:cNvPr id="9" name="Title 8"/>
          <p:cNvSpPr>
            <a:spLocks noGrp="1"/>
          </p:cNvSpPr>
          <p:nvPr>
            <p:ph type="title"/>
          </p:nvPr>
        </p:nvSpPr>
        <p:spPr/>
        <p:txBody>
          <a:bodyPr/>
          <a:lstStyle/>
          <a:p>
            <a:r>
              <a:rPr lang="en-GB" dirty="0">
                <a:latin typeface="Arial" panose="020B0604020202020204" pitchFamily="34" charset="0"/>
                <a:cs typeface="Arial" panose="020B0604020202020204" pitchFamily="34" charset="0"/>
              </a:rPr>
              <a:t>Checking learning</a:t>
            </a:r>
          </a:p>
        </p:txBody>
      </p:sp>
      <p:sp>
        <p:nvSpPr>
          <p:cNvPr id="10" name="Text Placeholder 9"/>
          <p:cNvSpPr>
            <a:spLocks noGrp="1"/>
          </p:cNvSpPr>
          <p:nvPr>
            <p:ph type="body" sz="quarter" idx="12"/>
          </p:nvPr>
        </p:nvSpPr>
        <p:spPr>
          <a:xfrm>
            <a:off x="312000" y="1219853"/>
            <a:ext cx="10245587" cy="4897447"/>
          </a:xfrm>
        </p:spPr>
        <p:txBody>
          <a:bodyPr vert="horz" lIns="0" tIns="0" rIns="0" bIns="0" rtlCol="0" anchor="t">
            <a:noAutofit/>
          </a:bodyPr>
          <a:lstStyle/>
          <a:p>
            <a:pPr marL="609585" indent="-609585">
              <a:lnSpc>
                <a:spcPct val="100000"/>
              </a:lnSpc>
              <a:buFont typeface="Arial" panose="020B0604020202020204" pitchFamily="34" charset="0"/>
              <a:buChar char="•"/>
            </a:pPr>
            <a:r>
              <a:rPr lang="en-GB" dirty="0">
                <a:latin typeface="Arial" panose="020B0604020202020204" pitchFamily="34" charset="0"/>
                <a:cs typeface="Arial" panose="020B0604020202020204" pitchFamily="34" charset="0"/>
              </a:rPr>
              <a:t>What is the purpose of legislation?</a:t>
            </a:r>
          </a:p>
          <a:p>
            <a:pPr marL="609585" indent="-609585">
              <a:lnSpc>
                <a:spcPct val="100000"/>
              </a:lnSpc>
              <a:buFont typeface="Arial" panose="020B0604020202020204" pitchFamily="34" charset="0"/>
              <a:buChar char="•"/>
            </a:pPr>
            <a:r>
              <a:rPr lang="en-GB" dirty="0">
                <a:latin typeface="Arial" panose="020B0604020202020204" pitchFamily="34" charset="0"/>
                <a:cs typeface="Arial" panose="020B0604020202020204" pitchFamily="34" charset="0"/>
              </a:rPr>
              <a:t>Can you name three pieces of legislation?</a:t>
            </a:r>
          </a:p>
          <a:p>
            <a:pPr marL="609585" indent="-609585">
              <a:lnSpc>
                <a:spcPct val="100000"/>
              </a:lnSpc>
              <a:buFont typeface="Arial" panose="020B0604020202020204" pitchFamily="34" charset="0"/>
              <a:buChar char="•"/>
            </a:pPr>
            <a:r>
              <a:rPr lang="en-GB" dirty="0">
                <a:latin typeface="Arial" panose="020B0604020202020204" pitchFamily="34" charset="0"/>
                <a:cs typeface="Arial" panose="020B0604020202020204" pitchFamily="34" charset="0"/>
              </a:rPr>
              <a:t>How does a setting create its policies?</a:t>
            </a:r>
          </a:p>
          <a:p>
            <a:pPr marL="609585" indent="-609585">
              <a:lnSpc>
                <a:spcPct val="100000"/>
              </a:lnSpc>
              <a:buFont typeface="Arial" panose="020B0604020202020204" pitchFamily="34" charset="0"/>
              <a:buChar char="•"/>
            </a:pPr>
            <a:r>
              <a:rPr lang="en-GB" dirty="0">
                <a:latin typeface="Arial" panose="020B0604020202020204" pitchFamily="34" charset="0"/>
                <a:cs typeface="Arial" panose="020B0604020202020204" pitchFamily="34" charset="0"/>
              </a:rPr>
              <a:t>What is a DSL?</a:t>
            </a:r>
          </a:p>
          <a:p>
            <a:pPr marL="609585" indent="-609585">
              <a:lnSpc>
                <a:spcPct val="100000"/>
              </a:lnSpc>
              <a:buFont typeface="Arial,Sans-Serif" panose="020B0604020202020204" pitchFamily="34" charset="0"/>
              <a:buChar char="•"/>
            </a:pPr>
            <a:r>
              <a:rPr lang="en-GB" dirty="0">
                <a:latin typeface="Arial" panose="020B0604020202020204" pitchFamily="34" charset="0"/>
                <a:cs typeface="Arial" panose="020B0604020202020204" pitchFamily="34" charset="0"/>
              </a:rPr>
              <a:t>What is the difference between direct and indirect disclosures? </a:t>
            </a:r>
          </a:p>
          <a:p>
            <a:pPr marL="609585" indent="-609585">
              <a:lnSpc>
                <a:spcPct val="100000"/>
              </a:lnSpc>
              <a:buFont typeface="Arial" panose="020B0604020202020204" pitchFamily="34" charset="0"/>
              <a:buChar char="•"/>
            </a:pPr>
            <a:r>
              <a:rPr lang="en-GB" dirty="0">
                <a:latin typeface="Arial" panose="020B0604020202020204" pitchFamily="34" charset="0"/>
                <a:cs typeface="Arial" panose="020B0604020202020204" pitchFamily="34" charset="0"/>
              </a:rPr>
              <a:t>Why is it important to refer any concerns, even if an explanation may have been given?</a:t>
            </a:r>
          </a:p>
          <a:p>
            <a:endParaRPr lang="en-GB" dirty="0">
              <a:cs typeface="Arial"/>
            </a:endParaRPr>
          </a:p>
          <a:p>
            <a:pPr marL="609585" indent="-609585">
              <a:buFont typeface="Arial" panose="020B0604020202020204" pitchFamily="34" charset="0"/>
              <a:buChar char="•"/>
            </a:pPr>
            <a:endParaRPr lang="en-GB" dirty="0"/>
          </a:p>
        </p:txBody>
      </p:sp>
      <p:sp>
        <p:nvSpPr>
          <p:cNvPr id="6" name="Footer Placeholder 5"/>
          <p:cNvSpPr>
            <a:spLocks noGrp="1"/>
          </p:cNvSpPr>
          <p:nvPr>
            <p:ph type="ftr" sz="quarter" idx="10"/>
          </p:nvPr>
        </p:nvSpPr>
        <p:spPr/>
        <p:txBody>
          <a:bodyPr/>
          <a:lstStyle/>
          <a:p>
            <a:r>
              <a:rPr lang="en-GB" dirty="0"/>
              <a:t>Education and Training Foundation</a:t>
            </a:r>
          </a:p>
        </p:txBody>
      </p:sp>
    </p:spTree>
    <p:extLst>
      <p:ext uri="{BB962C8B-B14F-4D97-AF65-F5344CB8AC3E}">
        <p14:creationId xmlns:p14="http://schemas.microsoft.com/office/powerpoint/2010/main" val="139571670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dirty="0">
                <a:latin typeface="Arial" panose="020B0604020202020204" pitchFamily="34" charset="0"/>
                <a:cs typeface="Arial" panose="020B0604020202020204" pitchFamily="34" charset="0"/>
              </a:rPr>
              <a:t>Extension and reflection</a:t>
            </a:r>
          </a:p>
        </p:txBody>
      </p:sp>
      <p:sp>
        <p:nvSpPr>
          <p:cNvPr id="5" name="Text Placeholder 4"/>
          <p:cNvSpPr>
            <a:spLocks noGrp="1"/>
          </p:cNvSpPr>
          <p:nvPr>
            <p:ph type="body" sz="quarter" idx="12"/>
          </p:nvPr>
        </p:nvSpPr>
        <p:spPr>
          <a:xfrm>
            <a:off x="278083" y="1119744"/>
            <a:ext cx="10654195" cy="5376597"/>
          </a:xfrm>
        </p:spPr>
        <p:txBody>
          <a:bodyPr vert="horz" lIns="0" tIns="0" rIns="0" bIns="0" rtlCol="0" anchor="t">
            <a:noAutofit/>
          </a:bodyPr>
          <a:lstStyle/>
          <a:p>
            <a:endParaRPr lang="en-GB" b="1" dirty="0">
              <a:solidFill>
                <a:srgbClr val="E51C41"/>
              </a:solidFill>
              <a:latin typeface="Arial" panose="020B0604020202020204" pitchFamily="34" charset="0"/>
              <a:cs typeface="Arial" panose="020B0604020202020204" pitchFamily="34" charset="0"/>
            </a:endParaRPr>
          </a:p>
          <a:p>
            <a:pPr>
              <a:lnSpc>
                <a:spcPct val="100000"/>
              </a:lnSpc>
            </a:pPr>
            <a:r>
              <a:rPr lang="en-GB" b="1" dirty="0">
                <a:solidFill>
                  <a:srgbClr val="E51C41"/>
                </a:solidFill>
                <a:latin typeface="Arial" panose="020B0604020202020204" pitchFamily="34" charset="0"/>
                <a:cs typeface="Arial" panose="020B0604020202020204" pitchFamily="34" charset="0"/>
              </a:rPr>
              <a:t>Research this school and make notes for the next lesson. Would you like to go? Why / why not?</a:t>
            </a:r>
          </a:p>
          <a:p>
            <a:pPr>
              <a:lnSpc>
                <a:spcPct val="100000"/>
              </a:lnSpc>
            </a:pPr>
            <a:r>
              <a:rPr lang="en-GB" i="1" dirty="0">
                <a:solidFill>
                  <a:srgbClr val="000000"/>
                </a:solidFill>
                <a:latin typeface="Arial" panose="020B0604020202020204" pitchFamily="34" charset="0"/>
                <a:cs typeface="Arial" panose="020B0604020202020204" pitchFamily="34" charset="0"/>
                <a:hlinkClick r:id="rId3"/>
              </a:rPr>
              <a:t>https://howsummerhillworks.com/trailer</a:t>
            </a:r>
            <a:endParaRPr lang="en-GB" i="1" dirty="0">
              <a:solidFill>
                <a:srgbClr val="000000"/>
              </a:solidFill>
              <a:latin typeface="Arial" panose="020B0604020202020204" pitchFamily="34" charset="0"/>
              <a:cs typeface="Arial" panose="020B0604020202020204" pitchFamily="34" charset="0"/>
            </a:endParaRPr>
          </a:p>
          <a:p>
            <a:pPr>
              <a:lnSpc>
                <a:spcPct val="100000"/>
              </a:lnSpc>
            </a:pPr>
            <a:endParaRPr lang="en-GB" sz="3200" i="1" dirty="0">
              <a:solidFill>
                <a:srgbClr val="000000"/>
              </a:solidFill>
              <a:latin typeface="Arial" panose="020B0604020202020204" pitchFamily="34" charset="0"/>
              <a:cs typeface="Arial" panose="020B0604020202020204" pitchFamily="34" charset="0"/>
            </a:endParaRPr>
          </a:p>
          <a:p>
            <a:pPr>
              <a:lnSpc>
                <a:spcPct val="100000"/>
              </a:lnSpc>
            </a:pPr>
            <a:r>
              <a:rPr lang="en-GB" sz="3200" dirty="0">
                <a:solidFill>
                  <a:srgbClr val="000000"/>
                </a:solidFill>
                <a:latin typeface="Arial" panose="020B0604020202020204" pitchFamily="34" charset="0"/>
                <a:cs typeface="Arial" panose="020B0604020202020204" pitchFamily="34" charset="0"/>
              </a:rPr>
              <a:t>Key points for when you start your placement. </a:t>
            </a:r>
            <a:endParaRPr lang="en-GB" dirty="0">
              <a:solidFill>
                <a:srgbClr val="000000"/>
              </a:solidFill>
              <a:latin typeface="Arial" panose="020B0604020202020204" pitchFamily="34" charset="0"/>
              <a:cs typeface="Arial" panose="020B0604020202020204" pitchFamily="34" charset="0"/>
            </a:endParaRPr>
          </a:p>
          <a:p>
            <a:pPr marL="457189" indent="-457189">
              <a:lnSpc>
                <a:spcPct val="100000"/>
              </a:lnSpc>
              <a:buChar char="•"/>
            </a:pPr>
            <a:r>
              <a:rPr lang="en-GB" sz="3200" dirty="0">
                <a:solidFill>
                  <a:srgbClr val="000000"/>
                </a:solidFill>
                <a:latin typeface="Arial" panose="020B0604020202020204" pitchFamily="34" charset="0"/>
                <a:cs typeface="Arial" panose="020B0604020202020204" pitchFamily="34" charset="0"/>
              </a:rPr>
              <a:t>Find out who your DSL will be.</a:t>
            </a:r>
            <a:endParaRPr lang="en-GB" dirty="0">
              <a:latin typeface="Arial" panose="020B0604020202020204" pitchFamily="34" charset="0"/>
              <a:cs typeface="Arial" panose="020B0604020202020204" pitchFamily="34" charset="0"/>
            </a:endParaRPr>
          </a:p>
          <a:p>
            <a:pPr marL="457189" indent="-457189">
              <a:lnSpc>
                <a:spcPct val="100000"/>
              </a:lnSpc>
              <a:buChar char="•"/>
            </a:pPr>
            <a:r>
              <a:rPr lang="en-GB" sz="3200" dirty="0">
                <a:solidFill>
                  <a:srgbClr val="000000"/>
                </a:solidFill>
                <a:latin typeface="Arial" panose="020B0604020202020204" pitchFamily="34" charset="0"/>
                <a:cs typeface="Arial" panose="020B0604020202020204" pitchFamily="34" charset="0"/>
              </a:rPr>
              <a:t>Read (and sign) the workplace polices. </a:t>
            </a:r>
            <a:r>
              <a:rPr lang="en-GB" sz="3200" dirty="0">
                <a:solidFill>
                  <a:schemeClr val="accent2">
                    <a:lumMod val="75000"/>
                  </a:schemeClr>
                </a:solidFill>
                <a:latin typeface="Arial" panose="020B0604020202020204" pitchFamily="34" charset="0"/>
                <a:cs typeface="Arial" panose="020B0604020202020204" pitchFamily="34" charset="0"/>
              </a:rPr>
              <a:t>Some policies may be online; try to read them in advance. </a:t>
            </a:r>
            <a:endParaRPr lang="en-GB" dirty="0">
              <a:solidFill>
                <a:schemeClr val="accent2">
                  <a:lumMod val="75000"/>
                </a:schemeClr>
              </a:solidFill>
              <a:latin typeface="Arial" panose="020B0604020202020204" pitchFamily="34" charset="0"/>
              <a:cs typeface="Arial" panose="020B0604020202020204" pitchFamily="34" charset="0"/>
            </a:endParaRPr>
          </a:p>
          <a:p>
            <a:endParaRPr lang="en-GB" sz="3200" dirty="0">
              <a:solidFill>
                <a:srgbClr val="000000"/>
              </a:solidFill>
              <a:latin typeface="Arial"/>
              <a:cs typeface="Arial"/>
            </a:endParaRPr>
          </a:p>
          <a:p>
            <a:endParaRPr lang="en-GB" dirty="0">
              <a:cs typeface="Arial"/>
            </a:endParaRPr>
          </a:p>
          <a:p>
            <a:r>
              <a:rPr lang="en-GB" dirty="0">
                <a:solidFill>
                  <a:srgbClr val="E51C41"/>
                </a:solidFill>
              </a:rPr>
              <a:t> </a:t>
            </a:r>
            <a:br>
              <a:rPr lang="en-GB" dirty="0"/>
            </a:b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28</a:t>
            </a:fld>
            <a:endParaRPr lang="en-GB"/>
          </a:p>
        </p:txBody>
      </p:sp>
    </p:spTree>
    <p:extLst>
      <p:ext uri="{BB962C8B-B14F-4D97-AF65-F5344CB8AC3E}">
        <p14:creationId xmlns:p14="http://schemas.microsoft.com/office/powerpoint/2010/main" val="16615819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719403" y="356659"/>
            <a:ext cx="11250084" cy="932567"/>
          </a:xfrm>
        </p:spPr>
        <p:txBody>
          <a:bodyPr/>
          <a:lstStyle/>
          <a:p>
            <a:br>
              <a:rPr lang="en-US" dirty="0"/>
            </a:br>
            <a:r>
              <a:rPr lang="en-US" sz="4000" dirty="0">
                <a:latin typeface="Arial" panose="020B0604020202020204" pitchFamily="34" charset="0"/>
                <a:cs typeface="Arial" panose="020B0604020202020204" pitchFamily="34" charset="0"/>
              </a:rPr>
              <a:t>Session objectives </a:t>
            </a:r>
            <a:endParaRPr lang="en-GB" sz="4000" dirty="0">
              <a:latin typeface="Arial" panose="020B0604020202020204" pitchFamily="34" charset="0"/>
              <a:cs typeface="Arial" panose="020B0604020202020204" pitchFamily="34" charset="0"/>
            </a:endParaRPr>
          </a:p>
        </p:txBody>
      </p:sp>
      <p:sp>
        <p:nvSpPr>
          <p:cNvPr id="5" name="Text Placeholder 4"/>
          <p:cNvSpPr>
            <a:spLocks noGrp="1"/>
          </p:cNvSpPr>
          <p:nvPr>
            <p:ph type="body" sz="quarter" idx="12"/>
          </p:nvPr>
        </p:nvSpPr>
        <p:spPr>
          <a:xfrm>
            <a:off x="681424" y="950073"/>
            <a:ext cx="10223500" cy="5406276"/>
          </a:xfrm>
        </p:spPr>
        <p:txBody>
          <a:bodyPr vert="horz" lIns="0" tIns="0" rIns="0" bIns="0" rtlCol="0" anchor="t">
            <a:noAutofit/>
          </a:bodyPr>
          <a:lstStyle/>
          <a:p>
            <a:endParaRPr lang="en-GB" dirty="0"/>
          </a:p>
          <a:p>
            <a:endParaRPr lang="en-GB" sz="2400" dirty="0"/>
          </a:p>
          <a:p>
            <a:pPr>
              <a:lnSpc>
                <a:spcPct val="120000"/>
              </a:lnSpc>
            </a:pPr>
            <a:r>
              <a:rPr lang="en-GB" sz="2400" b="1" dirty="0">
                <a:latin typeface="Arial" panose="020B0604020202020204" pitchFamily="34" charset="0"/>
                <a:cs typeface="Arial" panose="020B0604020202020204" pitchFamily="34" charset="0"/>
              </a:rPr>
              <a:t>Objective 1: </a:t>
            </a:r>
            <a:r>
              <a:rPr lang="en-GB" sz="2400" dirty="0">
                <a:latin typeface="Arial" panose="020B0604020202020204" pitchFamily="34" charset="0"/>
                <a:cs typeface="Arial" panose="020B0604020202020204" pitchFamily="34" charset="0"/>
              </a:rPr>
              <a:t>To raise awareness of legislation.</a:t>
            </a:r>
          </a:p>
          <a:p>
            <a:pPr>
              <a:lnSpc>
                <a:spcPct val="120000"/>
              </a:lnSpc>
            </a:pPr>
            <a:r>
              <a:rPr lang="en-GB" sz="2400" b="1" dirty="0">
                <a:latin typeface="Arial" panose="020B0604020202020204" pitchFamily="34" charset="0"/>
                <a:cs typeface="Arial" panose="020B0604020202020204" pitchFamily="34" charset="0"/>
              </a:rPr>
              <a:t>Objective 2: </a:t>
            </a:r>
            <a:r>
              <a:rPr lang="en-GB" sz="2400" dirty="0">
                <a:latin typeface="Arial" panose="020B0604020202020204" pitchFamily="34" charset="0"/>
                <a:cs typeface="Arial" panose="020B0604020202020204" pitchFamily="34" charset="0"/>
              </a:rPr>
              <a:t>To justify why legislation is important.</a:t>
            </a:r>
          </a:p>
          <a:p>
            <a:pPr>
              <a:lnSpc>
                <a:spcPct val="120000"/>
              </a:lnSpc>
            </a:pPr>
            <a:r>
              <a:rPr lang="en-GB" sz="2400" b="1" dirty="0">
                <a:latin typeface="Arial" panose="020B0604020202020204" pitchFamily="34" charset="0"/>
                <a:cs typeface="Arial" panose="020B0604020202020204" pitchFamily="34" charset="0"/>
              </a:rPr>
              <a:t>Objective 3: </a:t>
            </a:r>
            <a:r>
              <a:rPr lang="en-GB" sz="2400" dirty="0">
                <a:latin typeface="Arial" panose="020B0604020202020204" pitchFamily="34" charset="0"/>
                <a:cs typeface="Arial" panose="020B0604020202020204" pitchFamily="34" charset="0"/>
              </a:rPr>
              <a:t>To be able to give examples of different types of abuse.</a:t>
            </a:r>
          </a:p>
          <a:p>
            <a:pPr>
              <a:lnSpc>
                <a:spcPct val="120000"/>
              </a:lnSpc>
            </a:pPr>
            <a:r>
              <a:rPr lang="en-GB" sz="2400" b="1" dirty="0">
                <a:latin typeface="Arial" panose="020B0604020202020204" pitchFamily="34" charset="0"/>
                <a:cs typeface="Arial" panose="020B0604020202020204" pitchFamily="34" charset="0"/>
              </a:rPr>
              <a:t>Objective 4: </a:t>
            </a:r>
            <a:r>
              <a:rPr lang="en-GB" sz="2400" dirty="0">
                <a:latin typeface="Arial" panose="020B0604020202020204" pitchFamily="34" charset="0"/>
                <a:cs typeface="Arial" panose="020B0604020202020204" pitchFamily="34" charset="0"/>
              </a:rPr>
              <a:t>To know the role of a designated safeguarding lead.</a:t>
            </a:r>
          </a:p>
          <a:p>
            <a:pPr>
              <a:lnSpc>
                <a:spcPct val="120000"/>
              </a:lnSpc>
            </a:pPr>
            <a:r>
              <a:rPr lang="en-GB" sz="2400" b="1" dirty="0">
                <a:latin typeface="Arial" panose="020B0604020202020204" pitchFamily="34" charset="0"/>
                <a:cs typeface="Arial" panose="020B0604020202020204" pitchFamily="34" charset="0"/>
              </a:rPr>
              <a:t>Objective 5: </a:t>
            </a:r>
            <a:r>
              <a:rPr lang="en-GB" sz="2400" dirty="0">
                <a:latin typeface="Arial" panose="020B0604020202020204" pitchFamily="34" charset="0"/>
                <a:cs typeface="Arial" panose="020B0604020202020204" pitchFamily="34" charset="0"/>
              </a:rPr>
              <a:t>To describe what direct and indirect disclosures are.</a:t>
            </a:r>
          </a:p>
          <a:p>
            <a:pPr marL="380990" indent="-380990">
              <a:buFont typeface="Arial" panose="020B0604020202020204" pitchFamily="34" charset="0"/>
              <a:buChar char="•"/>
            </a:pPr>
            <a:endParaRPr lang="en-GB" sz="2400" dirty="0"/>
          </a:p>
          <a:p>
            <a:pPr marL="380990" indent="-380990">
              <a:buFont typeface="Arial" panose="020B0604020202020204" pitchFamily="34" charset="0"/>
              <a:buChar char="•"/>
            </a:pPr>
            <a:endParaRPr lang="en-GB" sz="2400" dirty="0"/>
          </a:p>
          <a:p>
            <a:pPr marL="380990" indent="-380990">
              <a:buFont typeface="Arial" panose="020B0604020202020204" pitchFamily="34" charset="0"/>
              <a:buChar char="•"/>
            </a:pPr>
            <a:endParaRPr lang="en-GB" sz="2400" dirty="0"/>
          </a:p>
          <a:p>
            <a:pPr marL="380990" indent="-380990">
              <a:buFont typeface="Arial" panose="020B0604020202020204" pitchFamily="34" charset="0"/>
              <a:buChar char="•"/>
            </a:pPr>
            <a:endParaRPr lang="en-GB" sz="2400" dirty="0"/>
          </a:p>
          <a:p>
            <a:pPr marL="380990" indent="-380990">
              <a:buFont typeface="Arial" panose="020B0604020202020204" pitchFamily="34" charset="0"/>
              <a:buChar char="•"/>
            </a:pPr>
            <a:endParaRPr lang="en-GB" sz="2400"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a:t>
            </a:fld>
            <a:endParaRPr lang="en-GB"/>
          </a:p>
        </p:txBody>
      </p:sp>
    </p:spTree>
    <p:extLst>
      <p:ext uri="{BB962C8B-B14F-4D97-AF65-F5344CB8AC3E}">
        <p14:creationId xmlns:p14="http://schemas.microsoft.com/office/powerpoint/2010/main" val="404448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GB" sz="5867"/>
              <a:t>Starter</a:t>
            </a:r>
          </a:p>
        </p:txBody>
      </p:sp>
      <p:sp>
        <p:nvSpPr>
          <p:cNvPr id="5" name="Text Placeholder 4"/>
          <p:cNvSpPr>
            <a:spLocks noGrp="1"/>
          </p:cNvSpPr>
          <p:nvPr>
            <p:ph type="body" sz="quarter" idx="13"/>
          </p:nvPr>
        </p:nvSpPr>
        <p:spPr/>
        <p:txBody>
          <a:bodyPr vert="horz" lIns="0" tIns="0" rIns="0" bIns="0" rtlCol="0" anchor="t">
            <a:normAutofit/>
          </a:bodyPr>
          <a:lstStyle/>
          <a:p>
            <a:pPr>
              <a:lnSpc>
                <a:spcPct val="120000"/>
              </a:lnSpc>
            </a:pPr>
            <a:r>
              <a:rPr lang="en-GB" sz="3200" dirty="0">
                <a:solidFill>
                  <a:srgbClr val="000000"/>
                </a:solidFill>
                <a:latin typeface="Arial"/>
                <a:ea typeface="Arial" panose="020B0604020202020204" pitchFamily="34" charset="0"/>
                <a:cs typeface="Arial"/>
              </a:rPr>
              <a:t>Recap of sessions 1 and 2</a:t>
            </a:r>
            <a:endParaRPr lang="en-GB" sz="3200" dirty="0">
              <a:solidFill>
                <a:srgbClr val="000000"/>
              </a:solidFill>
              <a:latin typeface="Arial"/>
              <a:ea typeface="Arial" panose="020B0604020202020204" pitchFamily="34" charset="0"/>
              <a:cs typeface="Arial" panose="020B0604020202020204" pitchFamily="34" charset="0"/>
            </a:endParaRPr>
          </a:p>
          <a:p>
            <a:pPr>
              <a:lnSpc>
                <a:spcPct val="120000"/>
              </a:lnSpc>
            </a:pPr>
            <a:endParaRPr lang="en-GB" sz="3200" dirty="0">
              <a:solidFill>
                <a:srgbClr val="000000"/>
              </a:solidFill>
              <a:latin typeface="Arial" panose="020B0604020202020204" pitchFamily="34" charset="0"/>
              <a:ea typeface="Arial" panose="020B0604020202020204" pitchFamily="34" charset="0"/>
              <a:cs typeface="Arial" panose="020B0604020202020204" pitchFamily="34" charset="0"/>
            </a:endParaRPr>
          </a:p>
          <a:p>
            <a:pPr>
              <a:lnSpc>
                <a:spcPct val="120000"/>
              </a:lnSpc>
            </a:pPr>
            <a:r>
              <a:rPr lang="en-GB" sz="3200" dirty="0">
                <a:solidFill>
                  <a:srgbClr val="000000"/>
                </a:solidFill>
                <a:latin typeface="Arial"/>
                <a:ea typeface="Arial" panose="020B0604020202020204" pitchFamily="34" charset="0"/>
                <a:cs typeface="Arial"/>
              </a:rPr>
              <a:t>List five things you have learnt from our previous sessions. </a:t>
            </a:r>
            <a:endParaRPr lang="en-GB" sz="3200" dirty="0">
              <a:latin typeface="Arial" panose="020B0604020202020204" pitchFamily="34" charset="0"/>
              <a:ea typeface="Calibri" panose="020F0502020204030204" pitchFamily="34" charset="0"/>
              <a:cs typeface="Times New Roman" panose="02020603050405020304" pitchFamily="18" charset="0"/>
            </a:endParaRPr>
          </a:p>
          <a:p>
            <a:endParaRPr lang="en-GB" dirty="0"/>
          </a:p>
        </p:txBody>
      </p:sp>
      <p:sp>
        <p:nvSpPr>
          <p:cNvPr id="3" name="Footer Placeholder 2">
            <a:extLst>
              <a:ext uri="{FF2B5EF4-FFF2-40B4-BE49-F238E27FC236}">
                <a16:creationId xmlns:a16="http://schemas.microsoft.com/office/drawing/2014/main" id="{6426BE34-9FFB-7E22-1981-CE0A9DC2C0C0}"/>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a:t>Education and Training Foundation</a:t>
            </a:r>
            <a:endParaRPr lang="en-GB" dirty="0"/>
          </a:p>
        </p:txBody>
      </p:sp>
    </p:spTree>
    <p:extLst>
      <p:ext uri="{BB962C8B-B14F-4D97-AF65-F5344CB8AC3E}">
        <p14:creationId xmlns:p14="http://schemas.microsoft.com/office/powerpoint/2010/main" val="9261412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latin typeface="Arial" panose="020B0604020202020204" pitchFamily="34" charset="0"/>
                <a:cs typeface="Arial" panose="020B0604020202020204" pitchFamily="34" charset="0"/>
              </a:rPr>
              <a:t>01</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dirty="0">
                <a:latin typeface="Arial" panose="020B0604020202020204" pitchFamily="34" charset="0"/>
                <a:cs typeface="Arial" panose="020B0604020202020204" pitchFamily="34" charset="0"/>
              </a:rPr>
              <a:t>Raise awareness of legislation </a:t>
            </a:r>
          </a:p>
        </p:txBody>
      </p:sp>
    </p:spTree>
    <p:extLst>
      <p:ext uri="{BB962C8B-B14F-4D97-AF65-F5344CB8AC3E}">
        <p14:creationId xmlns:p14="http://schemas.microsoft.com/office/powerpoint/2010/main" val="6610848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DA2C159E-F13C-4A85-9A41-E7669D3E0D70}" type="slidenum">
              <a:rPr lang="en-GB" smtClean="0"/>
              <a:pPr/>
              <a:t>6</a:t>
            </a:fld>
            <a:endParaRPr lang="en-GB"/>
          </a:p>
        </p:txBody>
      </p:sp>
      <p:sp>
        <p:nvSpPr>
          <p:cNvPr id="3" name="Title 2"/>
          <p:cNvSpPr>
            <a:spLocks noGrp="1"/>
          </p:cNvSpPr>
          <p:nvPr>
            <p:ph type="title"/>
          </p:nvPr>
        </p:nvSpPr>
        <p:spPr/>
        <p:txBody>
          <a:bodyPr>
            <a:normAutofit/>
          </a:bodyPr>
          <a:lstStyle/>
          <a:p>
            <a:r>
              <a:rPr lang="en-GB" sz="5333" dirty="0">
                <a:latin typeface="Arial" panose="020B0604020202020204" pitchFamily="34" charset="0"/>
                <a:cs typeface="Arial" panose="020B0604020202020204" pitchFamily="34" charset="0"/>
              </a:rPr>
              <a:t>What is a legislation?</a:t>
            </a:r>
          </a:p>
        </p:txBody>
      </p:sp>
      <p:sp>
        <p:nvSpPr>
          <p:cNvPr id="4" name="Text Placeholder 3"/>
          <p:cNvSpPr>
            <a:spLocks noGrp="1"/>
          </p:cNvSpPr>
          <p:nvPr>
            <p:ph type="body" sz="quarter" idx="12"/>
          </p:nvPr>
        </p:nvSpPr>
        <p:spPr>
          <a:xfrm>
            <a:off x="312000" y="983896"/>
            <a:ext cx="10753587" cy="5133403"/>
          </a:xfrm>
        </p:spPr>
        <p:txBody>
          <a:bodyPr vert="horz" lIns="0" tIns="0" rIns="0" bIns="0" rtlCol="0" anchor="t">
            <a:noAutofit/>
          </a:bodyPr>
          <a:lstStyle/>
          <a:p>
            <a:pPr algn="ctr">
              <a:lnSpc>
                <a:spcPct val="100000"/>
              </a:lnSpc>
              <a:spcBef>
                <a:spcPts val="1333"/>
              </a:spcBef>
            </a:pPr>
            <a:r>
              <a:rPr lang="en-GB" sz="2133" b="1" dirty="0">
                <a:latin typeface="Arial" panose="020B0604020202020204" pitchFamily="34" charset="0"/>
                <a:cs typeface="Arial" panose="020B0604020202020204" pitchFamily="34" charset="0"/>
              </a:rPr>
              <a:t>To become a law,</a:t>
            </a:r>
            <a:r>
              <a:rPr lang="en-GB" sz="2133" dirty="0">
                <a:latin typeface="Arial" panose="020B0604020202020204" pitchFamily="34" charset="0"/>
                <a:cs typeface="Arial" panose="020B0604020202020204" pitchFamily="34" charset="0"/>
              </a:rPr>
              <a:t> </a:t>
            </a:r>
            <a:r>
              <a:rPr lang="en-GB" sz="2133" b="1" dirty="0">
                <a:latin typeface="Arial" panose="020B0604020202020204" pitchFamily="34" charset="0"/>
                <a:cs typeface="Arial" panose="020B0604020202020204" pitchFamily="34" charset="0"/>
              </a:rPr>
              <a:t>a Bill has to be debated and agreed upon by the two Houses of Parliament: the House of Commons and the House of Lords</a:t>
            </a:r>
            <a:r>
              <a:rPr lang="en-GB" sz="2133" dirty="0">
                <a:latin typeface="Arial" panose="020B0604020202020204" pitchFamily="34" charset="0"/>
                <a:cs typeface="Arial" panose="020B0604020202020204" pitchFamily="34" charset="0"/>
              </a:rPr>
              <a:t>.</a:t>
            </a:r>
            <a:r>
              <a:rPr lang="en-GB" sz="2133" dirty="0">
                <a:solidFill>
                  <a:srgbClr val="4D5156"/>
                </a:solidFill>
                <a:latin typeface="Arial" panose="020B0604020202020204" pitchFamily="34" charset="0"/>
                <a:cs typeface="Arial" panose="020B0604020202020204" pitchFamily="34" charset="0"/>
              </a:rPr>
              <a:t> </a:t>
            </a:r>
            <a:endParaRPr lang="en-GB" sz="3733" dirty="0">
              <a:solidFill>
                <a:srgbClr val="000000"/>
              </a:solidFill>
              <a:latin typeface="Arial" panose="020B0604020202020204" pitchFamily="34" charset="0"/>
              <a:cs typeface="Arial" panose="020B0604020202020204" pitchFamily="34" charset="0"/>
            </a:endParaRPr>
          </a:p>
          <a:p>
            <a:pPr algn="ctr">
              <a:lnSpc>
                <a:spcPct val="100000"/>
              </a:lnSpc>
              <a:spcBef>
                <a:spcPts val="1333"/>
              </a:spcBef>
            </a:pPr>
            <a:r>
              <a:rPr lang="en-GB" sz="3733" dirty="0">
                <a:latin typeface="Arial" panose="020B0604020202020204" pitchFamily="34" charset="0"/>
                <a:cs typeface="Arial" panose="020B0604020202020204" pitchFamily="34" charset="0"/>
              </a:rPr>
              <a:t>Statutory guidance sets out what schools and local authorities must do to comply with the law.</a:t>
            </a:r>
          </a:p>
          <a:p>
            <a:pPr algn="ctr">
              <a:lnSpc>
                <a:spcPct val="90000"/>
              </a:lnSpc>
              <a:spcBef>
                <a:spcPts val="1333"/>
              </a:spcBef>
            </a:pPr>
            <a:endParaRPr lang="en-GB" dirty="0"/>
          </a:p>
          <a:p>
            <a:pPr algn="ctr">
              <a:lnSpc>
                <a:spcPct val="90000"/>
              </a:lnSpc>
              <a:spcBef>
                <a:spcPts val="1333"/>
              </a:spcBef>
            </a:pPr>
            <a:endParaRPr lang="en-GB" sz="3733" dirty="0">
              <a:solidFill>
                <a:prstClr val="black"/>
              </a:solidFill>
              <a:latin typeface="Calibri" panose="020F0502020204030204"/>
            </a:endParaRPr>
          </a:p>
        </p:txBody>
      </p:sp>
      <p:sp>
        <p:nvSpPr>
          <p:cNvPr id="5" name="Footer Placeholder 4"/>
          <p:cNvSpPr>
            <a:spLocks noGrp="1"/>
          </p:cNvSpPr>
          <p:nvPr>
            <p:ph type="ftr" sz="quarter" idx="10"/>
          </p:nvPr>
        </p:nvSpPr>
        <p:spPr/>
        <p:txBody>
          <a:bodyPr/>
          <a:lstStyle/>
          <a:p>
            <a:r>
              <a:rPr lang="en-GB" dirty="0"/>
              <a:t>Education and Training Foundation</a:t>
            </a:r>
          </a:p>
        </p:txBody>
      </p:sp>
      <p:pic>
        <p:nvPicPr>
          <p:cNvPr id="6" name="Picture 5"/>
          <p:cNvPicPr>
            <a:picLocks noChangeAspect="1"/>
          </p:cNvPicPr>
          <p:nvPr/>
        </p:nvPicPr>
        <p:blipFill rotWithShape="1">
          <a:blip r:embed="rId2"/>
          <a:srcRect t="28918"/>
          <a:stretch/>
        </p:blipFill>
        <p:spPr>
          <a:xfrm>
            <a:off x="623393" y="3236979"/>
            <a:ext cx="2374900" cy="2428380"/>
          </a:xfrm>
          <a:prstGeom prst="rect">
            <a:avLst/>
          </a:prstGeom>
        </p:spPr>
      </p:pic>
      <p:pic>
        <p:nvPicPr>
          <p:cNvPr id="7" name="Picture 6"/>
          <p:cNvPicPr>
            <a:picLocks noChangeAspect="1"/>
          </p:cNvPicPr>
          <p:nvPr/>
        </p:nvPicPr>
        <p:blipFill>
          <a:blip r:embed="rId3"/>
          <a:stretch>
            <a:fillRect/>
          </a:stretch>
        </p:blipFill>
        <p:spPr>
          <a:xfrm>
            <a:off x="6397804" y="3067219"/>
            <a:ext cx="1920213" cy="2737325"/>
          </a:xfrm>
          <a:prstGeom prst="rect">
            <a:avLst/>
          </a:prstGeom>
        </p:spPr>
      </p:pic>
      <p:pic>
        <p:nvPicPr>
          <p:cNvPr id="8" name="Picture 7"/>
          <p:cNvPicPr>
            <a:picLocks noChangeAspect="1"/>
          </p:cNvPicPr>
          <p:nvPr/>
        </p:nvPicPr>
        <p:blipFill rotWithShape="1">
          <a:blip r:embed="rId4"/>
          <a:srcRect l="-1" t="-1" r="64192" b="5397"/>
          <a:stretch/>
        </p:blipFill>
        <p:spPr>
          <a:xfrm>
            <a:off x="3633379" y="3034253"/>
            <a:ext cx="1852056" cy="2951351"/>
          </a:xfrm>
          <a:prstGeom prst="rect">
            <a:avLst/>
          </a:prstGeom>
        </p:spPr>
      </p:pic>
      <p:pic>
        <p:nvPicPr>
          <p:cNvPr id="9" name="Picture 8"/>
          <p:cNvPicPr>
            <a:picLocks noChangeAspect="1"/>
          </p:cNvPicPr>
          <p:nvPr/>
        </p:nvPicPr>
        <p:blipFill>
          <a:blip r:embed="rId5"/>
          <a:stretch>
            <a:fillRect/>
          </a:stretch>
        </p:blipFill>
        <p:spPr>
          <a:xfrm>
            <a:off x="9365219" y="3034253"/>
            <a:ext cx="2182381" cy="3083047"/>
          </a:xfrm>
          <a:prstGeom prst="rect">
            <a:avLst/>
          </a:prstGeom>
        </p:spPr>
      </p:pic>
      <p:sp>
        <p:nvSpPr>
          <p:cNvPr id="10" name="TextBox 9">
            <a:extLst>
              <a:ext uri="{FF2B5EF4-FFF2-40B4-BE49-F238E27FC236}">
                <a16:creationId xmlns:a16="http://schemas.microsoft.com/office/drawing/2014/main" id="{7D1A2DC9-059B-CF92-176D-2D36EB967634}"/>
              </a:ext>
            </a:extLst>
          </p:cNvPr>
          <p:cNvSpPr txBox="1"/>
          <p:nvPr/>
        </p:nvSpPr>
        <p:spPr>
          <a:xfrm>
            <a:off x="7513983" y="6359941"/>
            <a:ext cx="3823253" cy="164212"/>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1067" dirty="0"/>
              <a:t>https://www.parliament.uk/site-information/glossary/legislation/</a:t>
            </a:r>
            <a:endParaRPr lang="en-US" sz="1067" dirty="0">
              <a:cs typeface="Arial"/>
            </a:endParaRPr>
          </a:p>
        </p:txBody>
      </p:sp>
    </p:spTree>
    <p:extLst>
      <p:ext uri="{BB962C8B-B14F-4D97-AF65-F5344CB8AC3E}">
        <p14:creationId xmlns:p14="http://schemas.microsoft.com/office/powerpoint/2010/main" val="4142747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latin typeface="Arial" panose="020B0604020202020204" pitchFamily="34" charset="0"/>
                <a:cs typeface="Arial" panose="020B0604020202020204" pitchFamily="34" charset="0"/>
              </a:rPr>
              <a:t>The law…</a:t>
            </a:r>
          </a:p>
        </p:txBody>
      </p:sp>
      <p:sp>
        <p:nvSpPr>
          <p:cNvPr id="3" name="Text Placeholder 2"/>
          <p:cNvSpPr>
            <a:spLocks noGrp="1"/>
          </p:cNvSpPr>
          <p:nvPr>
            <p:ph type="body" sz="quarter" idx="13"/>
          </p:nvPr>
        </p:nvSpPr>
        <p:spPr>
          <a:xfrm>
            <a:off x="438659" y="1965319"/>
            <a:ext cx="5496983" cy="4391032"/>
          </a:xfrm>
        </p:spPr>
        <p:txBody>
          <a:bodyPr vert="horz" lIns="0" tIns="0" rIns="0" bIns="0" rtlCol="0" anchor="t">
            <a:noAutofit/>
          </a:bodyPr>
          <a:lstStyle/>
          <a:p>
            <a:pPr>
              <a:lnSpc>
                <a:spcPct val="120000"/>
              </a:lnSpc>
            </a:pPr>
            <a:r>
              <a:rPr lang="en-GB" dirty="0">
                <a:solidFill>
                  <a:srgbClr val="FF0000"/>
                </a:solidFill>
                <a:latin typeface="Arial" panose="020B0604020202020204" pitchFamily="34" charset="0"/>
                <a:cs typeface="Arial" panose="020B0604020202020204" pitchFamily="34" charset="0"/>
              </a:rPr>
              <a:t>What are laws and why do we have them?</a:t>
            </a:r>
          </a:p>
          <a:p>
            <a:endParaRPr lang="en-GB" dirty="0">
              <a:solidFill>
                <a:srgbClr val="FF0000"/>
              </a:solidFill>
            </a:endParaRPr>
          </a:p>
        </p:txBody>
      </p:sp>
      <p:sp>
        <p:nvSpPr>
          <p:cNvPr id="5" name="Footer Placeholder 4"/>
          <p:cNvSpPr>
            <a:spLocks noGrp="1"/>
          </p:cNvSpPr>
          <p:nvPr>
            <p:ph type="ftr" sz="quarter" idx="10"/>
          </p:nvPr>
        </p:nvSpPr>
        <p:spPr/>
        <p:txBody>
          <a:bodyPr/>
          <a:lstStyle/>
          <a:p>
            <a:r>
              <a:rPr lang="en-GB" dirty="0"/>
              <a:t>Education and Training Foundation</a:t>
            </a:r>
          </a:p>
        </p:txBody>
      </p:sp>
      <p:sp>
        <p:nvSpPr>
          <p:cNvPr id="6" name="Slide Number Placeholder 5"/>
          <p:cNvSpPr>
            <a:spLocks noGrp="1"/>
          </p:cNvSpPr>
          <p:nvPr>
            <p:ph type="sldNum" sz="quarter" idx="11"/>
          </p:nvPr>
        </p:nvSpPr>
        <p:spPr/>
        <p:txBody>
          <a:bodyPr/>
          <a:lstStyle/>
          <a:p>
            <a:fld id="{DA2C159E-F13C-4A85-9A41-E7669D3E0D70}" type="slidenum">
              <a:rPr lang="en-GB" smtClean="0"/>
              <a:pPr/>
              <a:t>7</a:t>
            </a:fld>
            <a:endParaRPr lang="en-GB"/>
          </a:p>
        </p:txBody>
      </p:sp>
      <p:sp>
        <p:nvSpPr>
          <p:cNvPr id="4" name="Rectangle 3"/>
          <p:cNvSpPr/>
          <p:nvPr/>
        </p:nvSpPr>
        <p:spPr>
          <a:xfrm>
            <a:off x="6864085" y="2259449"/>
            <a:ext cx="3748347" cy="2667653"/>
          </a:xfrm>
          <a:prstGeom prst="rect">
            <a:avLst/>
          </a:prstGeom>
        </p:spPr>
        <p:txBody>
          <a:bodyPr wrap="square" lIns="121920" tIns="60960" rIns="121920" bIns="60960" anchor="t">
            <a:spAutoFit/>
          </a:bodyPr>
          <a:lstStyle/>
          <a:p>
            <a:endParaRPr lang="en-GB" sz="2400" dirty="0">
              <a:solidFill>
                <a:srgbClr val="4D5156"/>
              </a:solidFill>
              <a:latin typeface="Google Sans"/>
            </a:endParaRPr>
          </a:p>
          <a:p>
            <a:pPr>
              <a:lnSpc>
                <a:spcPct val="120000"/>
              </a:lnSpc>
            </a:pPr>
            <a:r>
              <a:rPr lang="en-GB" sz="2400" dirty="0">
                <a:latin typeface="Arial" panose="020B0604020202020204" pitchFamily="34" charset="0"/>
                <a:cs typeface="Arial" panose="020B0604020202020204" pitchFamily="34" charset="0"/>
              </a:rPr>
              <a:t>Laws are rules put in place to ensure a society functions safely and effectively for all its members.</a:t>
            </a:r>
          </a:p>
        </p:txBody>
      </p:sp>
      <p:pic>
        <p:nvPicPr>
          <p:cNvPr id="8" name="Picture 7" descr="Featured Publication, December 2019 | Wildlife Law Africa | Legislation ..."/>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08651" y="3525011"/>
            <a:ext cx="4108715" cy="2482348"/>
          </a:xfrm>
          <a:prstGeom prst="rect">
            <a:avLst/>
          </a:prstGeom>
        </p:spPr>
      </p:pic>
    </p:spTree>
    <p:extLst>
      <p:ext uri="{BB962C8B-B14F-4D97-AF65-F5344CB8AC3E}">
        <p14:creationId xmlns:p14="http://schemas.microsoft.com/office/powerpoint/2010/main" val="24135289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br>
              <a:rPr lang="en-GB" sz="4800" dirty="0">
                <a:latin typeface="Arial" panose="020B0604020202020204" pitchFamily="34" charset="0"/>
                <a:cs typeface="Arial" panose="020B0604020202020204" pitchFamily="34" charset="0"/>
              </a:rPr>
            </a:br>
            <a:r>
              <a:rPr lang="en-GB" sz="4800" dirty="0">
                <a:latin typeface="Arial" panose="020B0604020202020204" pitchFamily="34" charset="0"/>
                <a:cs typeface="Arial" panose="020B0604020202020204" pitchFamily="34" charset="0"/>
              </a:rPr>
              <a:t>Do you know any legislation?</a:t>
            </a:r>
          </a:p>
        </p:txBody>
      </p:sp>
      <p:sp>
        <p:nvSpPr>
          <p:cNvPr id="5" name="Text Placeholder 4"/>
          <p:cNvSpPr>
            <a:spLocks noGrp="1"/>
          </p:cNvSpPr>
          <p:nvPr>
            <p:ph type="body" sz="quarter" idx="12"/>
          </p:nvPr>
        </p:nvSpPr>
        <p:spPr/>
        <p:txBody>
          <a:bodyPr/>
          <a:lstStyle/>
          <a:p>
            <a:endParaRPr lang="en-US"/>
          </a:p>
          <a:p>
            <a:endParaRPr lang="en-US"/>
          </a:p>
          <a:p>
            <a:br>
              <a:rPr lang="en-GB">
                <a:solidFill>
                  <a:schemeClr val="accent1"/>
                </a:solidFill>
              </a:rPr>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8</a:t>
            </a:fld>
            <a:endParaRPr lang="en-GB"/>
          </a:p>
        </p:txBody>
      </p:sp>
      <p:pic>
        <p:nvPicPr>
          <p:cNvPr id="8" name="Picture 7" descr="Post-it notes everywhere | Daily-Ink by David Trus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23659" y="1734976"/>
            <a:ext cx="6576053" cy="4382323"/>
          </a:xfrm>
          <a:prstGeom prst="rect">
            <a:avLst/>
          </a:prstGeom>
        </p:spPr>
      </p:pic>
    </p:spTree>
    <p:extLst>
      <p:ext uri="{BB962C8B-B14F-4D97-AF65-F5344CB8AC3E}">
        <p14:creationId xmlns:p14="http://schemas.microsoft.com/office/powerpoint/2010/main" val="25733486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ubtitle 19"/>
          <p:cNvSpPr>
            <a:spLocks noGrp="1"/>
          </p:cNvSpPr>
          <p:nvPr>
            <p:ph type="subTitle" idx="1"/>
          </p:nvPr>
        </p:nvSpPr>
        <p:spPr/>
        <p:txBody>
          <a:bodyPr>
            <a:normAutofit fontScale="25000" lnSpcReduction="20000"/>
          </a:bodyPr>
          <a:lstStyle/>
          <a:p>
            <a:endParaRPr lang="en-GB"/>
          </a:p>
        </p:txBody>
      </p:sp>
      <p:sp>
        <p:nvSpPr>
          <p:cNvPr id="21" name="Text Placeholder 20"/>
          <p:cNvSpPr>
            <a:spLocks noGrp="1"/>
          </p:cNvSpPr>
          <p:nvPr>
            <p:ph type="body" sz="quarter" idx="14"/>
          </p:nvPr>
        </p:nvSpPr>
        <p:spPr/>
        <p:txBody>
          <a:bodyPr/>
          <a:lstStyle/>
          <a:p>
            <a:endParaRPr lang="en-GB"/>
          </a:p>
        </p:txBody>
      </p:sp>
      <p:sp>
        <p:nvSpPr>
          <p:cNvPr id="22" name="Text Placeholder 21"/>
          <p:cNvSpPr>
            <a:spLocks noGrp="1"/>
          </p:cNvSpPr>
          <p:nvPr>
            <p:ph type="body" sz="quarter" idx="15"/>
          </p:nvPr>
        </p:nvSpPr>
        <p:spPr/>
        <p:txBody>
          <a:bodyPr/>
          <a:lstStyle/>
          <a:p>
            <a:endParaRPr lang="en-GB"/>
          </a:p>
        </p:txBody>
      </p:sp>
      <p:sp>
        <p:nvSpPr>
          <p:cNvPr id="2" name="Slide Number Placeholder 1"/>
          <p:cNvSpPr>
            <a:spLocks noGrp="1"/>
          </p:cNvSpPr>
          <p:nvPr>
            <p:ph type="sldNum" sz="quarter" idx="4294967295"/>
          </p:nvPr>
        </p:nvSpPr>
        <p:spPr>
          <a:xfrm>
            <a:off x="10979152" y="6356351"/>
            <a:ext cx="1212849" cy="366183"/>
          </a:xfrm>
        </p:spPr>
        <p:txBody>
          <a:bodyPr/>
          <a:lstStyle/>
          <a:p>
            <a:fld id="{DA2C159E-F13C-4A85-9A41-E7669D3E0D70}" type="slidenum">
              <a:rPr lang="en-GB" smtClean="0"/>
              <a:pPr/>
              <a:t>9</a:t>
            </a:fld>
            <a:endParaRPr lang="en-GB"/>
          </a:p>
        </p:txBody>
      </p:sp>
      <p:sp>
        <p:nvSpPr>
          <p:cNvPr id="5" name="Footer Placeholder 4"/>
          <p:cNvSpPr>
            <a:spLocks noGrp="1"/>
          </p:cNvSpPr>
          <p:nvPr>
            <p:ph type="ftr" sz="quarter" idx="4294967295"/>
          </p:nvPr>
        </p:nvSpPr>
        <p:spPr>
          <a:xfrm>
            <a:off x="1" y="6356351"/>
            <a:ext cx="10248900" cy="366183"/>
          </a:xfrm>
        </p:spPr>
        <p:txBody>
          <a:bodyPr/>
          <a:lstStyle/>
          <a:p>
            <a:r>
              <a:rPr lang="en-GB" dirty="0"/>
              <a:t>Education and Training Foundation</a:t>
            </a:r>
          </a:p>
        </p:txBody>
      </p:sp>
      <p:pic>
        <p:nvPicPr>
          <p:cNvPr id="7" name="Picture 6"/>
          <p:cNvPicPr>
            <a:picLocks noChangeAspect="1"/>
          </p:cNvPicPr>
          <p:nvPr/>
        </p:nvPicPr>
        <p:blipFill>
          <a:blip r:embed="rId3"/>
          <a:stretch>
            <a:fillRect/>
          </a:stretch>
        </p:blipFill>
        <p:spPr>
          <a:xfrm>
            <a:off x="3695733" y="1796819"/>
            <a:ext cx="3784600" cy="2146300"/>
          </a:xfrm>
          <a:prstGeom prst="rect">
            <a:avLst/>
          </a:prstGeom>
        </p:spPr>
      </p:pic>
      <p:pic>
        <p:nvPicPr>
          <p:cNvPr id="8" name="Picture 7"/>
          <p:cNvPicPr>
            <a:picLocks noChangeAspect="1"/>
          </p:cNvPicPr>
          <p:nvPr/>
        </p:nvPicPr>
        <p:blipFill>
          <a:blip r:embed="rId4"/>
          <a:stretch>
            <a:fillRect/>
          </a:stretch>
        </p:blipFill>
        <p:spPr>
          <a:xfrm>
            <a:off x="160545" y="3444965"/>
            <a:ext cx="2857500" cy="2857500"/>
          </a:xfrm>
          <a:prstGeom prst="rect">
            <a:avLst/>
          </a:prstGeom>
        </p:spPr>
      </p:pic>
      <p:pic>
        <p:nvPicPr>
          <p:cNvPr id="9" name="Picture 8"/>
          <p:cNvPicPr>
            <a:picLocks noChangeAspect="1"/>
          </p:cNvPicPr>
          <p:nvPr/>
        </p:nvPicPr>
        <p:blipFill>
          <a:blip r:embed="rId5"/>
          <a:stretch>
            <a:fillRect/>
          </a:stretch>
        </p:blipFill>
        <p:spPr>
          <a:xfrm rot="10363214" flipV="1">
            <a:off x="5998472" y="4732059"/>
            <a:ext cx="2872640" cy="1538915"/>
          </a:xfrm>
          <a:prstGeom prst="rect">
            <a:avLst/>
          </a:prstGeom>
        </p:spPr>
      </p:pic>
      <p:pic>
        <p:nvPicPr>
          <p:cNvPr id="10" name="Picture 9"/>
          <p:cNvPicPr>
            <a:picLocks noChangeAspect="1"/>
          </p:cNvPicPr>
          <p:nvPr/>
        </p:nvPicPr>
        <p:blipFill>
          <a:blip r:embed="rId6"/>
          <a:stretch>
            <a:fillRect/>
          </a:stretch>
        </p:blipFill>
        <p:spPr>
          <a:xfrm rot="1183284">
            <a:off x="7498863" y="1130035"/>
            <a:ext cx="3365205" cy="2379256"/>
          </a:xfrm>
          <a:prstGeom prst="rect">
            <a:avLst/>
          </a:prstGeom>
        </p:spPr>
      </p:pic>
      <p:pic>
        <p:nvPicPr>
          <p:cNvPr id="11" name="Picture 10"/>
          <p:cNvPicPr>
            <a:picLocks noChangeAspect="1"/>
          </p:cNvPicPr>
          <p:nvPr/>
        </p:nvPicPr>
        <p:blipFill>
          <a:blip r:embed="rId7"/>
          <a:stretch>
            <a:fillRect/>
          </a:stretch>
        </p:blipFill>
        <p:spPr>
          <a:xfrm rot="762299">
            <a:off x="3108624" y="4280123"/>
            <a:ext cx="2737285" cy="1532880"/>
          </a:xfrm>
          <a:prstGeom prst="rect">
            <a:avLst/>
          </a:prstGeom>
        </p:spPr>
      </p:pic>
      <p:pic>
        <p:nvPicPr>
          <p:cNvPr id="13" name="Picture 12"/>
          <p:cNvPicPr>
            <a:picLocks noChangeAspect="1"/>
          </p:cNvPicPr>
          <p:nvPr/>
        </p:nvPicPr>
        <p:blipFill rotWithShape="1">
          <a:blip r:embed="rId8"/>
          <a:srcRect l="13396" r="15883"/>
          <a:stretch/>
        </p:blipFill>
        <p:spPr>
          <a:xfrm rot="652780">
            <a:off x="8661620" y="3650811"/>
            <a:ext cx="2464480" cy="1832311"/>
          </a:xfrm>
          <a:prstGeom prst="rect">
            <a:avLst/>
          </a:prstGeom>
        </p:spPr>
      </p:pic>
      <p:pic>
        <p:nvPicPr>
          <p:cNvPr id="6" name="Picture 5" descr="How Memory Functions | Introduction to Psychology"/>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20691158">
            <a:off x="523908" y="1310003"/>
            <a:ext cx="2843264" cy="1739821"/>
          </a:xfrm>
          <a:prstGeom prst="rect">
            <a:avLst/>
          </a:prstGeom>
        </p:spPr>
      </p:pic>
      <p:sp>
        <p:nvSpPr>
          <p:cNvPr id="23" name="Title 22"/>
          <p:cNvSpPr>
            <a:spLocks noGrp="1"/>
          </p:cNvSpPr>
          <p:nvPr>
            <p:ph type="ctrTitle"/>
          </p:nvPr>
        </p:nvSpPr>
        <p:spPr>
          <a:xfrm>
            <a:off x="1775522" y="83067"/>
            <a:ext cx="7776863" cy="881828"/>
          </a:xfrm>
        </p:spPr>
        <p:txBody>
          <a:bodyPr/>
          <a:lstStyle/>
          <a:p>
            <a:r>
              <a:rPr lang="en-GB" sz="2133" dirty="0">
                <a:solidFill>
                  <a:srgbClr val="000000"/>
                </a:solidFill>
                <a:latin typeface="Arial" panose="020B0604020202020204" pitchFamily="34" charset="0"/>
                <a:cs typeface="Arial" panose="020B0604020202020204" pitchFamily="34" charset="0"/>
              </a:rPr>
              <a:t>What rules do you have to follow in your everyday life?</a:t>
            </a:r>
            <a:endParaRPr lang="en-GB" sz="2133"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1091665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D0EB937B-22B1-438E-B94C-53F0C82EE8F1}" vid="{C8935411-04CE-46E8-8E77-6CC9E3078D2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75230e0-234e-44fc-a46b-fcfdfca8ad4b" xsi:nil="true"/>
    <lcf76f155ced4ddcb4097134ff3c332f xmlns="b99cf144-4eb2-4910-9a88-c8d0ce72bbf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DCC2EF06-CF4A-4043-AE64-AD3EDD51F713}"/>
</file>

<file path=customXml/itemProps2.xml><?xml version="1.0" encoding="utf-8"?>
<ds:datastoreItem xmlns:ds="http://schemas.openxmlformats.org/officeDocument/2006/customXml" ds:itemID="{87F66D0F-4B3C-4739-8DD8-71E519F3CDF4}"/>
</file>

<file path=customXml/itemProps3.xml><?xml version="1.0" encoding="utf-8"?>
<ds:datastoreItem xmlns:ds="http://schemas.openxmlformats.org/officeDocument/2006/customXml" ds:itemID="{FD6A45CB-34BB-496F-B8FC-FB16148896D7}"/>
</file>

<file path=docProps/app.xml><?xml version="1.0" encoding="utf-8"?>
<Properties xmlns="http://schemas.openxmlformats.org/officeDocument/2006/extended-properties" xmlns:vt="http://schemas.openxmlformats.org/officeDocument/2006/docPropsVTypes">
  <Template>blank</Template>
  <TotalTime>2</TotalTime>
  <Words>1202</Words>
  <Application>Microsoft Office PowerPoint</Application>
  <PresentationFormat>Widescreen</PresentationFormat>
  <Paragraphs>202</Paragraphs>
  <Slides>28</Slides>
  <Notes>17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28</vt:i4>
      </vt:variant>
    </vt:vector>
  </HeadingPairs>
  <TitlesOfParts>
    <vt:vector size="35" baseType="lpstr">
      <vt:lpstr>Arial</vt:lpstr>
      <vt:lpstr>Arial,Sans-Serif</vt:lpstr>
      <vt:lpstr>Calibri</vt:lpstr>
      <vt:lpstr>Calibri Light</vt:lpstr>
      <vt:lpstr>Google Sans</vt:lpstr>
      <vt:lpstr>Wingdings</vt:lpstr>
      <vt:lpstr>Office Theme</vt:lpstr>
      <vt:lpstr>T Level Education and Early Years </vt:lpstr>
      <vt:lpstr>Lesson 3 </vt:lpstr>
      <vt:lpstr> Session objectives </vt:lpstr>
      <vt:lpstr>Starter</vt:lpstr>
      <vt:lpstr>01</vt:lpstr>
      <vt:lpstr>What is a legislation?</vt:lpstr>
      <vt:lpstr>The law…</vt:lpstr>
      <vt:lpstr> Do you know any legislation?</vt:lpstr>
      <vt:lpstr>What rules do you have to follow in your everyday life?</vt:lpstr>
      <vt:lpstr>What would it be like with no rules?</vt:lpstr>
      <vt:lpstr>Why do we need to have legislation? </vt:lpstr>
      <vt:lpstr>02</vt:lpstr>
      <vt:lpstr>Why do we need rules?</vt:lpstr>
      <vt:lpstr>What rules are needed when working with children in nurseries and schools for staff and children? Why are these important?    Research task: Create a poster on rules and regulations (choose 1)</vt:lpstr>
      <vt:lpstr>03</vt:lpstr>
      <vt:lpstr>Legislation </vt:lpstr>
      <vt:lpstr>The statutory guidance, ‘Working together to safeguard children’ (2018), defines safeguarding and promoting the welfare of children as:</vt:lpstr>
      <vt:lpstr>Types of abuse: Use the links given and complete the table. </vt:lpstr>
      <vt:lpstr>PowerPoint Presentation</vt:lpstr>
      <vt:lpstr>Reporting and recording your concerns about a child</vt:lpstr>
      <vt:lpstr>04</vt:lpstr>
      <vt:lpstr>Designated safeguarding lead (DSL)</vt:lpstr>
      <vt:lpstr>05</vt:lpstr>
      <vt:lpstr>Responding to disclosure </vt:lpstr>
      <vt:lpstr>Getting work ready  What would you do?</vt:lpstr>
      <vt:lpstr>Getting work ready  What would you do?</vt:lpstr>
      <vt:lpstr>Checking learning</vt:lpstr>
      <vt:lpstr>Extension and reflection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 Level Education and Early Years</dc:title>
  <dc:creator>Gemma Brezinski</dc:creator>
  <cp:lastModifiedBy>Gemma Brezinski</cp:lastModifiedBy>
  <cp:revision>4</cp:revision>
  <dcterms:created xsi:type="dcterms:W3CDTF">2024-01-08T11:17:20Z</dcterms:created>
  <dcterms:modified xsi:type="dcterms:W3CDTF">2024-01-08T11:40:48Z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ies>
</file>