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s/slide16.xml" ContentType="application/vnd.openxmlformats-officedocument.presentationml.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authors.xml" ContentType="application/vnd.ms-powerpoint.authors+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503" r:id="rId3"/>
    <p:sldId id="504" r:id="rId4"/>
    <p:sldId id="505" r:id="rId5"/>
    <p:sldId id="506" r:id="rId6"/>
    <p:sldId id="507" r:id="rId7"/>
    <p:sldId id="508" r:id="rId8"/>
    <p:sldId id="511" r:id="rId9"/>
    <p:sldId id="509" r:id="rId10"/>
    <p:sldId id="510" r:id="rId11"/>
    <p:sldId id="513" r:id="rId12"/>
    <p:sldId id="514" r:id="rId13"/>
    <p:sldId id="515" r:id="rId14"/>
    <p:sldId id="516" r:id="rId15"/>
    <p:sldId id="517" r:id="rId16"/>
    <p:sldId id="51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96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465640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1253292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2223264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3835726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585259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189605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3995015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3224069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541645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822748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2355228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5184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4194240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783813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421100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2479382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59761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hyperlink" Target="https://libguides.cam.ac.uk/reflectivepracticetoolkit/model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10.jpe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ideo" Target="https://www.youtube.com/embed/eBAdfJye2QU" TargetMode="Externa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hyperlink" Target="https://libguides.cam.ac.uk/reflectivepracticetoolkit/model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1"/>
          <p:cNvSpPr>
            <a:spLocks noGrp="1"/>
          </p:cNvSpPr>
          <p:nvPr>
            <p:ph type="title"/>
          </p:nvPr>
        </p:nvSpPr>
        <p:spPr/>
        <p:txBody>
          <a:bodyPr>
            <a:normAutofit/>
          </a:bodyPr>
          <a:lstStyle/>
          <a:p>
            <a:r>
              <a:rPr lang="en-US" sz="2400" b="1" dirty="0">
                <a:latin typeface="Arial" panose="020B0604020202020204" pitchFamily="34" charset="0"/>
                <a:cs typeface="Arial" panose="020B0604020202020204" pitchFamily="34" charset="0"/>
              </a:rPr>
              <a:t>Methodology of reflection and evaluation </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Task 1: Models of reflection – Look into the following and research it</a:t>
            </a:r>
            <a:endParaRPr lang="en-GB" sz="2400" b="1" dirty="0">
              <a:latin typeface="Arial" panose="020B0604020202020204" pitchFamily="34" charset="0"/>
              <a:cs typeface="Arial" panose="020B0604020202020204" pitchFamily="34" charset="0"/>
            </a:endParaRPr>
          </a:p>
        </p:txBody>
      </p:sp>
      <p:sp>
        <p:nvSpPr>
          <p:cNvPr id="2" name="Text Placeholder 1"/>
          <p:cNvSpPr>
            <a:spLocks noGrp="1"/>
          </p:cNvSpPr>
          <p:nvPr>
            <p:ph type="body" idx="1"/>
          </p:nvPr>
        </p:nvSpPr>
        <p:spPr/>
        <p:txBody>
          <a:bodyPr/>
          <a:lstStyle/>
          <a:p>
            <a:r>
              <a:rPr lang="en-GB" dirty="0">
                <a:latin typeface="Arial" panose="020B0604020202020204" pitchFamily="34" charset="0"/>
                <a:cs typeface="Arial" panose="020B0604020202020204" pitchFamily="34" charset="0"/>
              </a:rPr>
              <a:t>Driscoll’s model</a:t>
            </a:r>
          </a:p>
        </p:txBody>
      </p:sp>
      <p:sp>
        <p:nvSpPr>
          <p:cNvPr id="6" name="Content Placeholder 5"/>
          <p:cNvSpPr>
            <a:spLocks noGrp="1"/>
          </p:cNvSpPr>
          <p:nvPr>
            <p:ph sz="half" idx="2"/>
          </p:nvPr>
        </p:nvSpPr>
        <p:spPr/>
        <p:txBody>
          <a:bodyPr/>
          <a:lstStyle/>
          <a:p>
            <a:pPr marL="0" indent="0">
              <a:buNone/>
            </a:pPr>
            <a:endParaRPr lang="en-GB" dirty="0"/>
          </a:p>
        </p:txBody>
      </p:sp>
      <p:sp>
        <p:nvSpPr>
          <p:cNvPr id="10" name="Text Placeholder 9"/>
          <p:cNvSpPr>
            <a:spLocks noGrp="1"/>
          </p:cNvSpPr>
          <p:nvPr>
            <p:ph type="body" sz="quarter" idx="3"/>
          </p:nvPr>
        </p:nvSpPr>
        <p:spPr/>
        <p:txBody>
          <a:bodyPr/>
          <a:lstStyle/>
          <a:p>
            <a:r>
              <a:rPr lang="en-GB" dirty="0" err="1">
                <a:solidFill>
                  <a:srgbClr val="333333"/>
                </a:solidFill>
                <a:latin typeface="Arial" panose="020B0604020202020204" pitchFamily="34" charset="0"/>
                <a:cs typeface="Arial" panose="020B0604020202020204" pitchFamily="34" charset="0"/>
              </a:rPr>
              <a:t>Schön</a:t>
            </a:r>
            <a:r>
              <a:rPr lang="en-GB" dirty="0">
                <a:solidFill>
                  <a:srgbClr val="333333"/>
                </a:solidFill>
                <a:latin typeface="Arial" panose="020B0604020202020204" pitchFamily="34" charset="0"/>
                <a:cs typeface="Arial" panose="020B0604020202020204" pitchFamily="34" charset="0"/>
              </a:rPr>
              <a:t> model</a:t>
            </a:r>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4294967295"/>
          </p:nvPr>
        </p:nvSpPr>
        <p:spPr>
          <a:xfrm>
            <a:off x="0" y="6356350"/>
            <a:ext cx="10247313" cy="365125"/>
          </a:xfrm>
        </p:spPr>
        <p:txBody>
          <a:bodyPr/>
          <a:lstStyle/>
          <a:p>
            <a:r>
              <a:rPr lang="en-GB" dirty="0"/>
              <a:t>Education and Training Foundation</a:t>
            </a:r>
          </a:p>
        </p:txBody>
      </p:sp>
      <p:sp>
        <p:nvSpPr>
          <p:cNvPr id="4" name="Slide Number Placeholder 3"/>
          <p:cNvSpPr>
            <a:spLocks noGrp="1"/>
          </p:cNvSpPr>
          <p:nvPr>
            <p:ph type="sldNum" sz="quarter" idx="4294967295"/>
          </p:nvPr>
        </p:nvSpPr>
        <p:spPr>
          <a:xfrm>
            <a:off x="9448800" y="6356350"/>
            <a:ext cx="2743200" cy="365125"/>
          </a:xfrm>
        </p:spPr>
        <p:txBody>
          <a:bodyPr/>
          <a:lstStyle/>
          <a:p>
            <a:fld id="{DA2C159E-F13C-4A85-9A41-E7669D3E0D70}" type="slidenum">
              <a:rPr lang="en-GB" smtClean="0"/>
              <a:pPr/>
              <a:t>10</a:t>
            </a:fld>
            <a:endParaRPr lang="en-GB" dirty="0"/>
          </a:p>
        </p:txBody>
      </p:sp>
      <p:pic>
        <p:nvPicPr>
          <p:cNvPr id="8" name="Content Placeholder 7"/>
          <p:cNvPicPr>
            <a:picLocks noGrp="1" noChangeAspect="1"/>
          </p:cNvPicPr>
          <p:nvPr>
            <p:ph sz="quarter" idx="4294967295"/>
          </p:nvPr>
        </p:nvPicPr>
        <p:blipFill rotWithShape="1">
          <a:blip r:embed="rId3"/>
          <a:srcRect l="6897" t="10420" r="9767" b="6891"/>
          <a:stretch/>
        </p:blipFill>
        <p:spPr>
          <a:xfrm>
            <a:off x="1143000" y="3168333"/>
            <a:ext cx="4187825" cy="2497137"/>
          </a:xfrm>
          <a:prstGeom prst="rect">
            <a:avLst/>
          </a:prstGeom>
        </p:spPr>
      </p:pic>
      <p:sp>
        <p:nvSpPr>
          <p:cNvPr id="7" name="TextBox 6"/>
          <p:cNvSpPr txBox="1"/>
          <p:nvPr/>
        </p:nvSpPr>
        <p:spPr>
          <a:xfrm>
            <a:off x="7138675" y="5897907"/>
            <a:ext cx="4682445" cy="451534"/>
          </a:xfrm>
          <a:prstGeom prst="rect">
            <a:avLst/>
          </a:prstGeom>
          <a:noFill/>
        </p:spPr>
        <p:txBody>
          <a:bodyPr wrap="square" lIns="0" tIns="0" rIns="0" bIns="0" rtlCol="0">
            <a:spAutoFit/>
          </a:bodyPr>
          <a:lstStyle/>
          <a:p>
            <a:r>
              <a:rPr lang="en-GB" sz="1467" dirty="0">
                <a:hlinkClick r:id="rId4"/>
              </a:rPr>
              <a:t>Models of reflection </a:t>
            </a:r>
            <a:r>
              <a:rPr lang="en-GB" sz="1467" dirty="0">
                <a:latin typeface="Arial" panose="020B0604020202020204" pitchFamily="34" charset="0"/>
                <a:cs typeface="Arial" panose="020B0604020202020204" pitchFamily="34" charset="0"/>
                <a:hlinkClick r:id="rId4"/>
              </a:rPr>
              <a:t>–</a:t>
            </a:r>
            <a:r>
              <a:rPr lang="en-GB" sz="1467" dirty="0">
                <a:hlinkClick r:id="rId4"/>
              </a:rPr>
              <a:t> Reflective Practice Toolkit - LibGuides at University of Cambridge Subject Libraries</a:t>
            </a:r>
            <a:endParaRPr lang="en-GB" sz="1467" dirty="0"/>
          </a:p>
        </p:txBody>
      </p:sp>
      <p:pic>
        <p:nvPicPr>
          <p:cNvPr id="12" name="Content Placeholder 15"/>
          <p:cNvPicPr>
            <a:picLocks noGrp="1" noChangeAspect="1"/>
          </p:cNvPicPr>
          <p:nvPr>
            <p:ph sz="quarter" idx="4"/>
          </p:nvPr>
        </p:nvPicPr>
        <p:blipFill rotWithShape="1">
          <a:blip r:embed="rId5"/>
          <a:srcRect t="6806" b="18328"/>
          <a:stretch/>
        </p:blipFill>
        <p:spPr>
          <a:xfrm>
            <a:off x="6172200" y="2492701"/>
            <a:ext cx="5183188" cy="3334758"/>
          </a:xfrm>
          <a:prstGeom prst="rect">
            <a:avLst/>
          </a:prstGeom>
        </p:spPr>
      </p:pic>
    </p:spTree>
    <p:extLst>
      <p:ext uri="{BB962C8B-B14F-4D97-AF65-F5344CB8AC3E}">
        <p14:creationId xmlns:p14="http://schemas.microsoft.com/office/powerpoint/2010/main" val="1913668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5" name="Content Placeholder 4"/>
          <p:cNvSpPr>
            <a:spLocks noGrp="1"/>
          </p:cNvSpPr>
          <p:nvPr>
            <p:ph sz="quarter" idx="18"/>
          </p:nvPr>
        </p:nvSpPr>
        <p:spPr>
          <a:xfrm>
            <a:off x="315176" y="1508787"/>
            <a:ext cx="11352619" cy="4128459"/>
          </a:xfrm>
        </p:spPr>
        <p:txBody>
          <a:bodyPr/>
          <a:lstStyle/>
          <a:p>
            <a:r>
              <a:rPr lang="en-GB" sz="2400" dirty="0">
                <a:latin typeface="Arial" panose="020B0604020202020204" pitchFamily="34" charset="0"/>
                <a:cs typeface="Arial" panose="020B0604020202020204" pitchFamily="34" charset="0"/>
              </a:rPr>
              <a:t>Task 2</a:t>
            </a:r>
          </a:p>
          <a:p>
            <a:r>
              <a:rPr lang="en-GB" sz="2400" b="0" dirty="0">
                <a:latin typeface="Arial" panose="020B0604020202020204" pitchFamily="34" charset="0"/>
                <a:cs typeface="Arial" panose="020B0604020202020204" pitchFamily="34" charset="0"/>
              </a:rPr>
              <a:t>Having analysed and studied the various reflection models, choose the model which best suits you in your further studies. </a:t>
            </a:r>
          </a:p>
          <a:p>
            <a:endParaRPr lang="en-GB" sz="2400" b="0" dirty="0">
              <a:latin typeface="Arial" panose="020B0604020202020204" pitchFamily="34" charset="0"/>
              <a:cs typeface="Arial" panose="020B0604020202020204" pitchFamily="34" charset="0"/>
            </a:endParaRPr>
          </a:p>
          <a:p>
            <a:r>
              <a:rPr lang="en-GB" sz="2400" b="0" dirty="0">
                <a:latin typeface="Arial" panose="020B0604020202020204" pitchFamily="34" charset="0"/>
                <a:cs typeface="Arial" panose="020B0604020202020204" pitchFamily="34" charset="0"/>
              </a:rPr>
              <a:t>You should: </a:t>
            </a:r>
          </a:p>
          <a:p>
            <a:pPr marL="380990" indent="-380990">
              <a:buFont typeface="Arial" panose="020B0604020202020204" pitchFamily="34" charset="0"/>
              <a:buChar char="•"/>
            </a:pPr>
            <a:r>
              <a:rPr lang="en-GB" sz="2400" b="0" dirty="0">
                <a:latin typeface="Arial" panose="020B0604020202020204" pitchFamily="34" charset="0"/>
                <a:cs typeface="Arial" panose="020B0604020202020204" pitchFamily="34" charset="0"/>
              </a:rPr>
              <a:t>highlight which reflection model you have chosen, including a diagram of it </a:t>
            </a:r>
          </a:p>
          <a:p>
            <a:pPr marL="380990" indent="-380990">
              <a:buFont typeface="Arial" panose="020B0604020202020204" pitchFamily="34" charset="0"/>
              <a:buChar char="•"/>
            </a:pPr>
            <a:r>
              <a:rPr lang="en-GB" sz="2400" b="0" dirty="0">
                <a:latin typeface="Arial" panose="020B0604020202020204" pitchFamily="34" charset="0"/>
                <a:cs typeface="Arial" panose="020B0604020202020204" pitchFamily="34" charset="0"/>
              </a:rPr>
              <a:t>discuss in your writing your chosen model and reasons for your preference</a:t>
            </a:r>
          </a:p>
          <a:p>
            <a:pPr marL="380990" indent="-380990">
              <a:buFont typeface="Arial" panose="020B0604020202020204" pitchFamily="34" charset="0"/>
              <a:buChar char="•"/>
            </a:pPr>
            <a:r>
              <a:rPr lang="en-GB" sz="2400" b="0" dirty="0">
                <a:latin typeface="Arial" panose="020B0604020202020204" pitchFamily="34" charset="0"/>
                <a:cs typeface="Arial" panose="020B0604020202020204" pitchFamily="34" charset="0"/>
              </a:rPr>
              <a:t>give three advantages of applying this to your work. </a:t>
            </a:r>
          </a:p>
          <a:p>
            <a:endParaRPr lang="en-GB" dirty="0"/>
          </a:p>
        </p:txBody>
      </p:sp>
      <p:sp>
        <p:nvSpPr>
          <p:cNvPr id="9"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Methodology of reflection and evaluation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Definition: Reflection task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253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119669" y="1940640"/>
            <a:ext cx="8688331" cy="2136480"/>
          </a:xfrm>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119669" y="4344000"/>
            <a:ext cx="8688331" cy="2136480"/>
          </a:xfrm>
        </p:spPr>
        <p:txBody>
          <a:bodyPr>
            <a:normAutofit/>
          </a:bodyPr>
          <a:lstStyle/>
          <a:p>
            <a:r>
              <a:rPr lang="en-US" dirty="0">
                <a:latin typeface="Arial" panose="020B0604020202020204" pitchFamily="34" charset="0"/>
                <a:cs typeface="Arial" panose="020B0604020202020204" pitchFamily="34" charset="0"/>
              </a:rPr>
              <a:t>Reflect and </a:t>
            </a:r>
            <a:r>
              <a:rPr lang="en-US" dirty="0" err="1">
                <a:latin typeface="Arial" panose="020B0604020202020204" pitchFamily="34" charset="0"/>
                <a:cs typeface="Arial" panose="020B0604020202020204" pitchFamily="34" charset="0"/>
              </a:rPr>
              <a:t>summarise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2276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742816"/>
          </a:xfrm>
        </p:spPr>
        <p:txBody>
          <a:bodyPr>
            <a:normAutofit/>
          </a:bodyPr>
          <a:lstStyle/>
          <a:p>
            <a:r>
              <a:rPr lang="en-GB" dirty="0">
                <a:latin typeface="Arial" panose="020B0604020202020204" pitchFamily="34" charset="0"/>
                <a:cs typeface="Arial" panose="020B0604020202020204" pitchFamily="34" charset="0"/>
              </a:rPr>
              <a:t>Reflective practice and critical thinking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3: Reflect and summarise – Individual task (30 mins)</a:t>
            </a:r>
          </a:p>
        </p:txBody>
      </p:sp>
      <p:sp>
        <p:nvSpPr>
          <p:cNvPr id="5" name="Text Placeholder 4"/>
          <p:cNvSpPr>
            <a:spLocks noGrp="1"/>
          </p:cNvSpPr>
          <p:nvPr>
            <p:ph type="body" sz="quarter" idx="12"/>
          </p:nvPr>
        </p:nvSpPr>
        <p:spPr>
          <a:xfrm>
            <a:off x="312000" y="1315200"/>
            <a:ext cx="11640651" cy="5041149"/>
          </a:xfrm>
        </p:spPr>
        <p:txBody>
          <a:bodyPr vert="horz" lIns="0" tIns="0" rIns="0" bIns="0" rtlCol="0" anchor="t">
            <a:noAutofit/>
          </a:bodyPr>
          <a:lstStyle/>
          <a:p>
            <a:pPr>
              <a:lnSpc>
                <a:spcPct val="120000"/>
              </a:lnSpc>
              <a:spcBef>
                <a:spcPts val="0"/>
              </a:spcBef>
            </a:pPr>
            <a:r>
              <a:rPr lang="en-US" sz="2000" dirty="0">
                <a:solidFill>
                  <a:srgbClr val="E51C41"/>
                </a:solidFill>
                <a:latin typeface="Arial"/>
                <a:cs typeface="Arial"/>
              </a:rPr>
              <a:t>Reflecting on the last nine sessions and everything you have learnt, you now need to </a:t>
            </a:r>
            <a:r>
              <a:rPr lang="en-US" sz="2000" dirty="0" err="1">
                <a:solidFill>
                  <a:srgbClr val="E51C41"/>
                </a:solidFill>
                <a:latin typeface="Arial"/>
                <a:cs typeface="Arial"/>
              </a:rPr>
              <a:t>summarise</a:t>
            </a:r>
            <a:r>
              <a:rPr lang="en-US" sz="2000" dirty="0">
                <a:solidFill>
                  <a:srgbClr val="E51C41"/>
                </a:solidFill>
                <a:latin typeface="Arial"/>
                <a:cs typeface="Arial"/>
              </a:rPr>
              <a:t> some of the main points from those sessions. </a:t>
            </a:r>
          </a:p>
          <a:p>
            <a:pPr>
              <a:lnSpc>
                <a:spcPct val="120000"/>
              </a:lnSpc>
              <a:spcBef>
                <a:spcPts val="0"/>
              </a:spcBef>
            </a:pPr>
            <a:endParaRPr lang="en-US" sz="2000" dirty="0">
              <a:solidFill>
                <a:srgbClr val="E51C41"/>
              </a:solidFill>
              <a:latin typeface="Arial"/>
              <a:cs typeface="Arial"/>
            </a:endParaRPr>
          </a:p>
          <a:p>
            <a:pPr>
              <a:lnSpc>
                <a:spcPct val="120000"/>
              </a:lnSpc>
            </a:pPr>
            <a:r>
              <a:rPr lang="en-US" sz="2000" dirty="0">
                <a:latin typeface="Arial" panose="020B0604020202020204" pitchFamily="34" charset="0"/>
                <a:cs typeface="Arial" panose="020B0604020202020204" pitchFamily="34" charset="0"/>
              </a:rPr>
              <a:t>Individual task</a:t>
            </a:r>
          </a:p>
          <a:p>
            <a:pPr>
              <a:lnSpc>
                <a:spcPct val="120000"/>
              </a:lnSpc>
              <a:spcBef>
                <a:spcPts val="0"/>
              </a:spcBef>
            </a:pPr>
            <a:endParaRPr lang="en-US" sz="2000" b="0" dirty="0">
              <a:latin typeface="Arial" panose="020B0604020202020204" pitchFamily="34" charset="0"/>
              <a:cs typeface="Arial" panose="020B0604020202020204" pitchFamily="34" charset="0"/>
            </a:endParaRPr>
          </a:p>
          <a:p>
            <a:pPr>
              <a:lnSpc>
                <a:spcPct val="120000"/>
              </a:lnSpc>
              <a:spcBef>
                <a:spcPts val="0"/>
              </a:spcBef>
            </a:pPr>
            <a:r>
              <a:rPr lang="en-US" sz="2000" b="0" dirty="0">
                <a:latin typeface="Arial"/>
                <a:cs typeface="Arial"/>
              </a:rPr>
              <a:t>Using your critical thinking skills, highlight points from at least three of the nine sessions. You can choose which sessions to reflect on.</a:t>
            </a:r>
          </a:p>
          <a:p>
            <a:pPr>
              <a:lnSpc>
                <a:spcPct val="120000"/>
              </a:lnSpc>
              <a:spcBef>
                <a:spcPts val="0"/>
              </a:spcBef>
            </a:pPr>
            <a:r>
              <a:rPr lang="en-US" sz="2000" b="0" dirty="0">
                <a:latin typeface="Arial" panose="020B0604020202020204" pitchFamily="34" charset="0"/>
                <a:cs typeface="Arial" panose="020B0604020202020204" pitchFamily="34" charset="0"/>
              </a:rPr>
              <a:t> </a:t>
            </a:r>
          </a:p>
          <a:p>
            <a:pPr>
              <a:lnSpc>
                <a:spcPct val="120000"/>
              </a:lnSpc>
              <a:spcBef>
                <a:spcPts val="0"/>
              </a:spcBef>
            </a:pPr>
            <a:r>
              <a:rPr lang="en-US" sz="2000" b="0" dirty="0">
                <a:latin typeface="Arial"/>
                <a:cs typeface="Arial"/>
              </a:rPr>
              <a:t>However, you must clearly show elements of reflection in your work to demonstrate you have understood the theory you have been taught today and chosen.</a:t>
            </a:r>
          </a:p>
          <a:p>
            <a:pPr>
              <a:lnSpc>
                <a:spcPct val="120000"/>
              </a:lnSpc>
              <a:spcBef>
                <a:spcPts val="0"/>
              </a:spcBef>
            </a:pPr>
            <a:endParaRPr lang="en-US" sz="2000" b="0" dirty="0">
              <a:latin typeface="Arial"/>
              <a:cs typeface="Arial"/>
            </a:endParaRPr>
          </a:p>
          <a:p>
            <a:pPr>
              <a:lnSpc>
                <a:spcPct val="120000"/>
              </a:lnSpc>
              <a:spcBef>
                <a:spcPts val="0"/>
              </a:spcBef>
            </a:pPr>
            <a:r>
              <a:rPr lang="en-US" sz="2000" b="0" dirty="0">
                <a:latin typeface="Arial"/>
                <a:cs typeface="Arial"/>
              </a:rPr>
              <a:t>You also need to state in the work how you will use this type of thinking in future. </a:t>
            </a:r>
          </a:p>
          <a:p>
            <a:endParaRPr lang="en-GB" dirty="0">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7" name="AutoShape 2" descr="https://ukc-powerpoint.officeapps.live.com/pods/GetClipboardImage.ashx?Id=5567b1dd-6361-4079-87ad-fd85a914b4b7&amp;DC=GUK5&amp;pkey=eea08aca-9521-4367-bb79-45d269d0976a&amp;wdwaccluster=GUK5"/>
          <p:cNvSpPr>
            <a:spLocks noChangeAspect="1" noChangeArrowheads="1"/>
          </p:cNvSpPr>
          <p:nvPr/>
        </p:nvSpPr>
        <p:spPr bwMode="auto">
          <a:xfrm>
            <a:off x="2836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8" name="AutoShape 4" descr="https://ukc-powerpoint.officeapps.live.com/pods/GetClipboardImage.ashx?Id=5567b1dd-6361-4079-87ad-fd85a914b4b7&amp;DC=GUK5&amp;pkey=eea08aca-9521-4367-bb79-45d269d0976a&amp;wdwaccluster=GUK5"/>
          <p:cNvSpPr>
            <a:spLocks noChangeAspect="1" noChangeArrowheads="1"/>
          </p:cNvSpPr>
          <p:nvPr/>
        </p:nvSpPr>
        <p:spPr bwMode="auto">
          <a:xfrm>
            <a:off x="486833" y="105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9" name="AutoShape 6" descr="https://ukc-powerpoint.officeapps.live.com/pods/GetClipboardImage.ashx?Id=5567b1dd-6361-4079-87ad-fd85a914b4b7&amp;DC=GUK5&amp;pkey=eea08aca-9521-4367-bb79-45d269d0976a&amp;wdwaccluster=GUK5"/>
          <p:cNvSpPr>
            <a:spLocks noChangeAspect="1" noChangeArrowheads="1"/>
          </p:cNvSpPr>
          <p:nvPr/>
        </p:nvSpPr>
        <p:spPr bwMode="auto">
          <a:xfrm>
            <a:off x="690033" y="2137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10" name="Rectangle 9"/>
          <p:cNvSpPr/>
          <p:nvPr/>
        </p:nvSpPr>
        <p:spPr>
          <a:xfrm>
            <a:off x="5930143" y="3182780"/>
            <a:ext cx="253596" cy="461665"/>
          </a:xfrm>
          <a:prstGeom prst="rect">
            <a:avLst/>
          </a:prstGeom>
        </p:spPr>
        <p:txBody>
          <a:bodyPr wrap="none">
            <a:spAutoFit/>
          </a:bodyPr>
          <a:lstStyle/>
          <a:p>
            <a:r>
              <a:rPr lang="en-GB" sz="2400" dirty="0"/>
              <a:t> </a:t>
            </a:r>
          </a:p>
        </p:txBody>
      </p:sp>
      <p:sp>
        <p:nvSpPr>
          <p:cNvPr id="11" name="AutoShape 8" descr="https://ukc-powerpoint.officeapps.live.com/pods/GetClipboardImage.ashx?Id=b93bbca5-1d27-4cf7-b8fe-005ca8ce8cc3&amp;DC=GUK5&amp;pkey=b5b2c020-d36c-4ad6-9d1e-e3f5995f6966&amp;wdwaccluster=GUK5"/>
          <p:cNvSpPr>
            <a:spLocks noChangeAspect="1" noChangeArrowheads="1"/>
          </p:cNvSpPr>
          <p:nvPr/>
        </p:nvSpPr>
        <p:spPr bwMode="auto">
          <a:xfrm>
            <a:off x="893233" y="4169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12" name="AutoShape 10" descr="https://ukc-powerpoint.officeapps.live.com/pods/GetClipboardImage.ashx?Id=b93bbca5-1d27-4cf7-b8fe-005ca8ce8cc3&amp;DC=GUK5&amp;pkey=b5b2c020-d36c-4ad6-9d1e-e3f5995f6966&amp;wdwaccluster=GUK5"/>
          <p:cNvSpPr>
            <a:spLocks noChangeAspect="1" noChangeArrowheads="1"/>
          </p:cNvSpPr>
          <p:nvPr/>
        </p:nvSpPr>
        <p:spPr bwMode="auto">
          <a:xfrm>
            <a:off x="1096433" y="630769"/>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Tree>
    <p:extLst>
      <p:ext uri="{BB962C8B-B14F-4D97-AF65-F5344CB8AC3E}">
        <p14:creationId xmlns:p14="http://schemas.microsoft.com/office/powerpoint/2010/main" val="2137228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742816"/>
          </a:xfrm>
        </p:spPr>
        <p:txBody>
          <a:bodyPr>
            <a:normAutofit/>
          </a:bodyPr>
          <a:lstStyle/>
          <a:p>
            <a:r>
              <a:rPr lang="en-GB" dirty="0">
                <a:latin typeface="Arial" panose="020B0604020202020204" pitchFamily="34" charset="0"/>
                <a:cs typeface="Arial" panose="020B0604020202020204" pitchFamily="34" charset="0"/>
              </a:rPr>
              <a:t>Reflective practice and critical thinking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Task 4: Reflect and summarise – Group task (30 mins)</a:t>
            </a:r>
          </a:p>
        </p:txBody>
      </p:sp>
      <p:sp>
        <p:nvSpPr>
          <p:cNvPr id="5" name="Text Placeholder 4"/>
          <p:cNvSpPr>
            <a:spLocks noGrp="1"/>
          </p:cNvSpPr>
          <p:nvPr>
            <p:ph type="body" sz="quarter" idx="12"/>
          </p:nvPr>
        </p:nvSpPr>
        <p:spPr>
          <a:xfrm>
            <a:off x="312000" y="1315200"/>
            <a:ext cx="11640651" cy="4788517"/>
          </a:xfrm>
        </p:spPr>
        <p:txBody>
          <a:bodyPr vert="horz" lIns="0" tIns="0" rIns="0" bIns="0" rtlCol="0" anchor="t">
            <a:noAutofit/>
          </a:bodyPr>
          <a:lstStyle/>
          <a:p>
            <a:pPr>
              <a:lnSpc>
                <a:spcPct val="120000"/>
              </a:lnSpc>
              <a:spcBef>
                <a:spcPts val="0"/>
              </a:spcBef>
            </a:pPr>
            <a:r>
              <a:rPr lang="en-US" sz="2000" dirty="0">
                <a:solidFill>
                  <a:srgbClr val="E51C41"/>
                </a:solidFill>
                <a:latin typeface="Arial"/>
                <a:cs typeface="Arial"/>
              </a:rPr>
              <a:t>Reflecting on your previous presentation document. pick out relevant information and produce four questions to ask your group to test their knowledge. </a:t>
            </a:r>
          </a:p>
          <a:p>
            <a:pPr>
              <a:lnSpc>
                <a:spcPct val="120000"/>
              </a:lnSpc>
              <a:spcBef>
                <a:spcPts val="0"/>
              </a:spcBef>
            </a:pPr>
            <a:endParaRPr lang="en-US" sz="2000" dirty="0">
              <a:solidFill>
                <a:srgbClr val="E51C41"/>
              </a:solidFill>
              <a:latin typeface="Arial" panose="020B0604020202020204" pitchFamily="34" charset="0"/>
              <a:cs typeface="Arial" panose="020B0604020202020204" pitchFamily="34" charset="0"/>
            </a:endParaRPr>
          </a:p>
          <a:p>
            <a:pPr>
              <a:lnSpc>
                <a:spcPct val="120000"/>
              </a:lnSpc>
              <a:spcBef>
                <a:spcPts val="0"/>
              </a:spcBef>
            </a:pPr>
            <a:r>
              <a:rPr lang="en-US" sz="1800" dirty="0">
                <a:latin typeface="Arial" panose="020B0604020202020204" pitchFamily="34" charset="0"/>
                <a:cs typeface="Arial" panose="020B0604020202020204" pitchFamily="34" charset="0"/>
              </a:rPr>
              <a:t>Group of four task: Peer assessment</a:t>
            </a:r>
          </a:p>
          <a:p>
            <a:pPr>
              <a:lnSpc>
                <a:spcPct val="120000"/>
              </a:lnSpc>
              <a:spcBef>
                <a:spcPts val="0"/>
              </a:spcBef>
            </a:pPr>
            <a:r>
              <a:rPr lang="en-US" sz="1800" b="0" dirty="0">
                <a:latin typeface="Arial" panose="020B0604020202020204" pitchFamily="34" charset="0"/>
                <a:cs typeface="Arial" panose="020B0604020202020204" pitchFamily="34" charset="0"/>
              </a:rPr>
              <a:t>Using your reflective document from the previous task, look at specific categories from the last nine weeks in relation to the various topics covered during those sessions. </a:t>
            </a:r>
            <a:endParaRPr lang="en-US" sz="1800" b="0" dirty="0">
              <a:solidFill>
                <a:srgbClr val="E51C41"/>
              </a:solidFill>
              <a:latin typeface="Arial" panose="020B0604020202020204" pitchFamily="34" charset="0"/>
              <a:cs typeface="Arial" panose="020B0604020202020204" pitchFamily="34" charset="0"/>
            </a:endParaRPr>
          </a:p>
          <a:p>
            <a:pPr>
              <a:lnSpc>
                <a:spcPct val="120000"/>
              </a:lnSpc>
              <a:spcBef>
                <a:spcPts val="0"/>
              </a:spcBef>
            </a:pPr>
            <a:endParaRPr lang="en-US" sz="1800" b="0" dirty="0">
              <a:solidFill>
                <a:srgbClr val="E51C41"/>
              </a:solidFill>
              <a:latin typeface="Arial" panose="020B0604020202020204" pitchFamily="34" charset="0"/>
              <a:cs typeface="Arial" panose="020B0604020202020204" pitchFamily="34" charset="0"/>
            </a:endParaRPr>
          </a:p>
          <a:p>
            <a:pPr>
              <a:lnSpc>
                <a:spcPct val="120000"/>
              </a:lnSpc>
              <a:spcBef>
                <a:spcPts val="0"/>
              </a:spcBef>
            </a:pPr>
            <a:r>
              <a:rPr lang="en-US" sz="1800" b="0" dirty="0">
                <a:latin typeface="Arial" panose="020B0604020202020204" pitchFamily="34" charset="0"/>
                <a:cs typeface="Arial" panose="020B0604020202020204" pitchFamily="34" charset="0"/>
              </a:rPr>
              <a:t>Think about structuring possible questions which you can ask your group to test their knowledge in this pop quiz. Before you start, it might be useful if your divide the categories between the members of your group, otherwise you might produce similar questions on the same topics or miss other topics out entirely. </a:t>
            </a:r>
          </a:p>
          <a:p>
            <a:pPr>
              <a:lnSpc>
                <a:spcPct val="120000"/>
              </a:lnSpc>
              <a:spcBef>
                <a:spcPts val="0"/>
              </a:spcBef>
            </a:pPr>
            <a:r>
              <a:rPr lang="en-US" sz="1800" b="0" dirty="0">
                <a:latin typeface="Arial"/>
                <a:cs typeface="Arial"/>
              </a:rPr>
              <a:t>Think also about the structure of the questions in terms of open or closed (yes/no response) or possible multiple-choice questions with three answers from which the person has to select the correct answer. </a:t>
            </a:r>
            <a:endParaRPr lang="en-US" sz="1800" b="0" dirty="0">
              <a:latin typeface="Arial" panose="020B0604020202020204" pitchFamily="34" charset="0"/>
              <a:cs typeface="Arial" panose="020B0604020202020204" pitchFamily="34" charset="0"/>
            </a:endParaRPr>
          </a:p>
          <a:p>
            <a:pPr>
              <a:lnSpc>
                <a:spcPct val="120000"/>
              </a:lnSpc>
              <a:spcBef>
                <a:spcPts val="0"/>
              </a:spcBef>
            </a:pPr>
            <a:r>
              <a:rPr lang="en-US" sz="1800" b="0" dirty="0">
                <a:latin typeface="Arial"/>
                <a:cs typeface="Arial"/>
              </a:rPr>
              <a:t>Once these have been produced by each of you (you should have at least sixteen questions between the four of you), you can start to ask each other your questions and test each other's knowledge. </a:t>
            </a:r>
            <a:endParaRPr lang="en-US" sz="1800" b="0"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7" name="AutoShape 2" descr="https://ukc-powerpoint.officeapps.live.com/pods/GetClipboardImage.ashx?Id=5567b1dd-6361-4079-87ad-fd85a914b4b7&amp;DC=GUK5&amp;pkey=eea08aca-9521-4367-bb79-45d269d0976a&amp;wdwaccluster=GUK5"/>
          <p:cNvSpPr>
            <a:spLocks noChangeAspect="1" noChangeArrowheads="1"/>
          </p:cNvSpPr>
          <p:nvPr/>
        </p:nvSpPr>
        <p:spPr bwMode="auto">
          <a:xfrm>
            <a:off x="2836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8" name="AutoShape 4" descr="https://ukc-powerpoint.officeapps.live.com/pods/GetClipboardImage.ashx?Id=5567b1dd-6361-4079-87ad-fd85a914b4b7&amp;DC=GUK5&amp;pkey=eea08aca-9521-4367-bb79-45d269d0976a&amp;wdwaccluster=GUK5"/>
          <p:cNvSpPr>
            <a:spLocks noChangeAspect="1" noChangeArrowheads="1"/>
          </p:cNvSpPr>
          <p:nvPr/>
        </p:nvSpPr>
        <p:spPr bwMode="auto">
          <a:xfrm>
            <a:off x="486833" y="105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9" name="AutoShape 6" descr="https://ukc-powerpoint.officeapps.live.com/pods/GetClipboardImage.ashx?Id=5567b1dd-6361-4079-87ad-fd85a914b4b7&amp;DC=GUK5&amp;pkey=eea08aca-9521-4367-bb79-45d269d0976a&amp;wdwaccluster=GUK5"/>
          <p:cNvSpPr>
            <a:spLocks noChangeAspect="1" noChangeArrowheads="1"/>
          </p:cNvSpPr>
          <p:nvPr/>
        </p:nvSpPr>
        <p:spPr bwMode="auto">
          <a:xfrm>
            <a:off x="690033" y="2137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10" name="Rectangle 9"/>
          <p:cNvSpPr/>
          <p:nvPr/>
        </p:nvSpPr>
        <p:spPr>
          <a:xfrm>
            <a:off x="5930143" y="3182780"/>
            <a:ext cx="253596" cy="461665"/>
          </a:xfrm>
          <a:prstGeom prst="rect">
            <a:avLst/>
          </a:prstGeom>
        </p:spPr>
        <p:txBody>
          <a:bodyPr wrap="none">
            <a:spAutoFit/>
          </a:bodyPr>
          <a:lstStyle/>
          <a:p>
            <a:r>
              <a:rPr lang="en-GB" sz="2400" dirty="0"/>
              <a:t> </a:t>
            </a:r>
          </a:p>
        </p:txBody>
      </p:sp>
      <p:sp>
        <p:nvSpPr>
          <p:cNvPr id="11" name="AutoShape 8" descr="https://ukc-powerpoint.officeapps.live.com/pods/GetClipboardImage.ashx?Id=b93bbca5-1d27-4cf7-b8fe-005ca8ce8cc3&amp;DC=GUK5&amp;pkey=b5b2c020-d36c-4ad6-9d1e-e3f5995f6966&amp;wdwaccluster=GUK5"/>
          <p:cNvSpPr>
            <a:spLocks noChangeAspect="1" noChangeArrowheads="1"/>
          </p:cNvSpPr>
          <p:nvPr/>
        </p:nvSpPr>
        <p:spPr bwMode="auto">
          <a:xfrm>
            <a:off x="893233" y="4169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
        <p:nvSpPr>
          <p:cNvPr id="12" name="AutoShape 10" descr="https://ukc-powerpoint.officeapps.live.com/pods/GetClipboardImage.ashx?Id=b93bbca5-1d27-4cf7-b8fe-005ca8ce8cc3&amp;DC=GUK5&amp;pkey=b5b2c020-d36c-4ad6-9d1e-e3f5995f6966&amp;wdwaccluster=GUK5"/>
          <p:cNvSpPr>
            <a:spLocks noChangeAspect="1" noChangeArrowheads="1"/>
          </p:cNvSpPr>
          <p:nvPr/>
        </p:nvSpPr>
        <p:spPr bwMode="auto">
          <a:xfrm>
            <a:off x="1096433" y="630769"/>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a:p>
        </p:txBody>
      </p:sp>
    </p:spTree>
    <p:extLst>
      <p:ext uri="{BB962C8B-B14F-4D97-AF65-F5344CB8AC3E}">
        <p14:creationId xmlns:p14="http://schemas.microsoft.com/office/powerpoint/2010/main" val="3368850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312000" y="1412776"/>
            <a:ext cx="10776555" cy="4320480"/>
          </a:xfrm>
        </p:spPr>
        <p:txBody>
          <a:bodyPr>
            <a:normAutofit fontScale="25000" lnSpcReduction="20000"/>
          </a:bodyPr>
          <a:lstStyle/>
          <a:p>
            <a:pPr>
              <a:lnSpc>
                <a:spcPct val="140000"/>
              </a:lnSpc>
            </a:pPr>
            <a:r>
              <a:rPr lang="en-GB" sz="8000" dirty="0">
                <a:latin typeface="Arial" panose="020B0604020202020204" pitchFamily="34" charset="0"/>
                <a:cs typeface="Arial" panose="020B0604020202020204" pitchFamily="34" charset="0"/>
              </a:rPr>
              <a:t>Well done for completing the last ten weeks on your T Level course. </a:t>
            </a:r>
          </a:p>
          <a:p>
            <a:pPr>
              <a:lnSpc>
                <a:spcPct val="140000"/>
              </a:lnSpc>
            </a:pPr>
            <a:r>
              <a:rPr lang="en-GB" sz="8000" dirty="0">
                <a:latin typeface="Arial" panose="020B0604020202020204" pitchFamily="34" charset="0"/>
                <a:cs typeface="Arial" panose="020B0604020202020204" pitchFamily="34" charset="0"/>
              </a:rPr>
              <a:t>As you move forward, make sure that you have done all of the following points.</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read through and marked off your areas of knowledge in your core skill booklet. </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spoken to your placement officer and understand your employer placement.</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the relevant clothing (including shoes or safety boots) for your placement.</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completed your research and filled in the relevant sections of your placement documentation before your start your actual placement.</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understood and read through the learning goals and objectives which you will be working towards while on your placement. </a:t>
            </a:r>
          </a:p>
          <a:p>
            <a:pPr marL="380990" indent="-380990">
              <a:lnSpc>
                <a:spcPct val="140000"/>
              </a:lnSpc>
              <a:buFont typeface="Arial" panose="020B0604020202020204" pitchFamily="34" charset="0"/>
              <a:buChar char="•"/>
            </a:pPr>
            <a:r>
              <a:rPr lang="en-GB" sz="8000" b="0" dirty="0">
                <a:latin typeface="Arial" panose="020B0604020202020204" pitchFamily="34" charset="0"/>
                <a:cs typeface="Arial" panose="020B0604020202020204" pitchFamily="34" charset="0"/>
              </a:rPr>
              <a:t>You have produced an action plan to identify the employer and soft skills you want to develop while on your placement.</a:t>
            </a:r>
          </a:p>
          <a:p>
            <a:pPr marL="380990" indent="-380990">
              <a:buFont typeface="Arial" panose="020B0604020202020204" pitchFamily="34" charset="0"/>
              <a:buChar char="•"/>
            </a:pPr>
            <a:endParaRPr lang="en-GB" dirty="0"/>
          </a:p>
          <a:p>
            <a:pPr marL="380990" indent="-380990">
              <a:buFont typeface="Arial" panose="020B0604020202020204" pitchFamily="34" charset="0"/>
              <a:buChar char="•"/>
            </a:pPr>
            <a:endParaRPr lang="en-GB" dirty="0"/>
          </a:p>
          <a:p>
            <a:pPr marL="380990" indent="-380990">
              <a:buFont typeface="Arial" panose="020B0604020202020204" pitchFamily="34" charset="0"/>
              <a:buChar char="•"/>
            </a:pPr>
            <a:endParaRPr lang="en-GB" dirty="0"/>
          </a:p>
          <a:p>
            <a:endParaRPr lang="en-GB" dirty="0"/>
          </a:p>
          <a:p>
            <a:endParaRPr lang="en-GB" dirty="0"/>
          </a:p>
          <a:p>
            <a:endParaRPr lang="en-GB"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15</a:t>
            </a:fld>
            <a:endParaRPr lang="en-GB"/>
          </a:p>
        </p:txBody>
      </p:sp>
      <p:sp>
        <p:nvSpPr>
          <p:cNvPr id="6" name="Title 5"/>
          <p:cNvSpPr>
            <a:spLocks noGrp="1"/>
          </p:cNvSpPr>
          <p:nvPr>
            <p:ph type="title"/>
          </p:nvPr>
        </p:nvSpPr>
        <p:spPr/>
        <p:txBody>
          <a:bodyPr/>
          <a:lstStyle/>
          <a:p>
            <a:r>
              <a:rPr lang="en-GB" sz="4400" dirty="0">
                <a:latin typeface="Arial" panose="020B0604020202020204" pitchFamily="34" charset="0"/>
                <a:cs typeface="Arial" panose="020B0604020202020204" pitchFamily="34" charset="0"/>
              </a:rPr>
              <a:t>Conclusion </a:t>
            </a:r>
            <a:br>
              <a:rPr lang="en-GB" dirty="0"/>
            </a:br>
            <a:endParaRPr lang="en-GB" dirty="0"/>
          </a:p>
        </p:txBody>
      </p:sp>
    </p:spTree>
    <p:extLst>
      <p:ext uri="{BB962C8B-B14F-4D97-AF65-F5344CB8AC3E}">
        <p14:creationId xmlns:p14="http://schemas.microsoft.com/office/powerpoint/2010/main" val="3251228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685" y="235426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024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10666" dirty="0">
                <a:latin typeface="Arial" panose="020B0604020202020204" pitchFamily="34" charset="0"/>
                <a:cs typeface="Arial" panose="020B0604020202020204" pitchFamily="34" charset="0"/>
              </a:rPr>
              <a:t>Lesson 10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3733" dirty="0">
                <a:latin typeface="Arial" panose="020B0604020202020204" pitchFamily="34" charset="0"/>
                <a:cs typeface="Arial" panose="020B0604020202020204" pitchFamily="34" charset="0"/>
              </a:rPr>
              <a:t>Topic: Critical thinking through reflection and evaluation </a:t>
            </a:r>
          </a:p>
        </p:txBody>
      </p:sp>
    </p:spTree>
    <p:extLst>
      <p:ext uri="{BB962C8B-B14F-4D97-AF65-F5344CB8AC3E}">
        <p14:creationId xmlns:p14="http://schemas.microsoft.com/office/powerpoint/2010/main" val="1333991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Reflective practices and critical thinking</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Objectives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264001" y="1508787"/>
            <a:ext cx="10223500" cy="3936437"/>
          </a:xfrm>
        </p:spPr>
        <p:txBody>
          <a:bodyPr vert="horz" lIns="91440" tIns="45720" rIns="91440" bIns="45720" rtlCol="0" anchor="t">
            <a:noAutofit/>
          </a:bodyPr>
          <a:lstStyle/>
          <a:p>
            <a:pPr>
              <a:lnSpc>
                <a:spcPct val="120000"/>
              </a:lnSpc>
            </a:pPr>
            <a:r>
              <a:rPr lang="en-GB" sz="2400" b="1" dirty="0">
                <a:latin typeface="Arial" panose="020B0604020202020204" pitchFamily="34" charset="0"/>
                <a:cs typeface="Arial" panose="020B0604020202020204" pitchFamily="34" charset="0"/>
              </a:rPr>
              <a:t>Objective 1: </a:t>
            </a:r>
            <a:r>
              <a:rPr lang="en-GB" sz="2400" dirty="0">
                <a:latin typeface="Arial" panose="020B0604020202020204" pitchFamily="34" charset="0"/>
                <a:cs typeface="Arial" panose="020B0604020202020204" pitchFamily="34" charset="0"/>
              </a:rPr>
              <a:t>To discuss and apply various reflection methodologies. </a:t>
            </a:r>
          </a:p>
          <a:p>
            <a:pPr>
              <a:lnSpc>
                <a:spcPct val="120000"/>
              </a:lnSpc>
            </a:pPr>
            <a:r>
              <a:rPr lang="en-GB" sz="2400" b="1" dirty="0">
                <a:latin typeface="Arial" panose="020B0604020202020204" pitchFamily="34" charset="0"/>
                <a:cs typeface="Arial" panose="020B0604020202020204" pitchFamily="34" charset="0"/>
              </a:rPr>
              <a:t>Objective 2: </a:t>
            </a:r>
            <a:r>
              <a:rPr lang="en-GB" sz="2400" dirty="0">
                <a:latin typeface="Arial" panose="020B0604020202020204" pitchFamily="34" charset="0"/>
                <a:cs typeface="Arial" panose="020B0604020202020204" pitchFamily="34" charset="0"/>
              </a:rPr>
              <a:t>To discuss critical thinking skills and their relevance to your placement. </a:t>
            </a:r>
          </a:p>
          <a:p>
            <a:pPr>
              <a:lnSpc>
                <a:spcPct val="120000"/>
              </a:lnSpc>
            </a:pPr>
            <a:r>
              <a:rPr lang="en-GB" sz="2400" b="1" dirty="0">
                <a:latin typeface="Arial" panose="020B0604020202020204" pitchFamily="34" charset="0"/>
                <a:cs typeface="Arial" panose="020B0604020202020204" pitchFamily="34" charset="0"/>
              </a:rPr>
              <a:t>Objective 3: </a:t>
            </a:r>
            <a:r>
              <a:rPr lang="en-GB" sz="2400" dirty="0">
                <a:latin typeface="Arial" panose="020B0604020202020204" pitchFamily="34" charset="0"/>
                <a:cs typeface="Arial" panose="020B0604020202020204" pitchFamily="34" charset="0"/>
              </a:rPr>
              <a:t>To explain and describe your reflective understanding of what an early years professional does by looking back over your nine sessions to produce a reflective document. </a:t>
            </a:r>
          </a:p>
          <a:p>
            <a:endParaRPr lang="en-GB" b="1" dirty="0">
              <a:solidFill>
                <a:srgbClr val="FF0000"/>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246633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US" dirty="0">
                <a:latin typeface="Arial" panose="020B0604020202020204" pitchFamily="34" charset="0"/>
                <a:cs typeface="Arial" panose="020B0604020202020204" pitchFamily="34" charset="0"/>
              </a:rPr>
              <a:t>The methodology of reflection and evaluation </a:t>
            </a:r>
          </a:p>
        </p:txBody>
      </p:sp>
    </p:spTree>
    <p:extLst>
      <p:ext uri="{BB962C8B-B14F-4D97-AF65-F5344CB8AC3E}">
        <p14:creationId xmlns:p14="http://schemas.microsoft.com/office/powerpoint/2010/main" val="2201581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6745507" cy="932567"/>
          </a:xfrm>
        </p:spPr>
        <p:txBody>
          <a:bodyPr/>
          <a:lstStyle/>
          <a:p>
            <a:r>
              <a:rPr lang="en-US" dirty="0">
                <a:latin typeface="Arial" panose="020B0604020202020204" pitchFamily="34" charset="0"/>
                <a:cs typeface="Arial" panose="020B0604020202020204" pitchFamily="34" charset="0"/>
              </a:rPr>
              <a:t>Methodology of reflection and evaluation </a:t>
            </a:r>
            <a:br>
              <a:rPr lang="en-US"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a:t>
            </a:fld>
            <a:endParaRPr lang="en-GB" dirty="0"/>
          </a:p>
        </p:txBody>
      </p:sp>
      <p:sp>
        <p:nvSpPr>
          <p:cNvPr id="2" name="TextBox 1"/>
          <p:cNvSpPr txBox="1"/>
          <p:nvPr/>
        </p:nvSpPr>
        <p:spPr>
          <a:xfrm>
            <a:off x="594360" y="1508795"/>
            <a:ext cx="10888432" cy="4376583"/>
          </a:xfrm>
          <a:prstGeom prst="rect">
            <a:avLst/>
          </a:prstGeom>
          <a:noFill/>
        </p:spPr>
        <p:txBody>
          <a:bodyPr wrap="square" lIns="0" tIns="0" rIns="0" bIns="0" rtlCol="0">
            <a:spAutoFit/>
          </a:bodyPr>
          <a:lstStyle/>
          <a:p>
            <a:pPr>
              <a:lnSpc>
                <a:spcPct val="120000"/>
              </a:lnSpc>
            </a:pPr>
            <a:r>
              <a:rPr lang="en-GB" sz="2400" b="1" dirty="0">
                <a:latin typeface="Arial" panose="020B0604020202020204" pitchFamily="34" charset="0"/>
                <a:cs typeface="Arial" panose="020B0604020202020204" pitchFamily="34" charset="0"/>
              </a:rPr>
              <a:t>Critical thinking as a process </a:t>
            </a:r>
            <a:endParaRPr lang="en-GB" sz="2400" dirty="0">
              <a:latin typeface="Arial" panose="020B0604020202020204" pitchFamily="34" charset="0"/>
              <a:cs typeface="Arial" panose="020B0604020202020204" pitchFamily="34" charset="0"/>
            </a:endParaRPr>
          </a:p>
          <a:p>
            <a:pPr>
              <a:lnSpc>
                <a:spcPct val="120000"/>
              </a:lnSpc>
            </a:pPr>
            <a:r>
              <a:rPr lang="en-GB" dirty="0">
                <a:latin typeface="Arial" panose="020B0604020202020204" pitchFamily="34" charset="0"/>
                <a:cs typeface="Arial" panose="020B0604020202020204" pitchFamily="34" charset="0"/>
              </a:rPr>
              <a:t>Critical thinking is a complex process of deliberation which involves a wide range of skills and attitudes. </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Evaluating the evidence </a:t>
            </a:r>
            <a:r>
              <a:rPr lang="en-GB" dirty="0">
                <a:latin typeface="Arial" panose="020B0604020202020204" pitchFamily="34" charset="0"/>
                <a:cs typeface="Arial" panose="020B0604020202020204" pitchFamily="34" charset="0"/>
              </a:rPr>
              <a:t>for alternative points of view.</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Weighing up </a:t>
            </a:r>
            <a:r>
              <a:rPr lang="en-GB" dirty="0">
                <a:latin typeface="Arial" panose="020B0604020202020204" pitchFamily="34" charset="0"/>
                <a:cs typeface="Arial" panose="020B0604020202020204" pitchFamily="34" charset="0"/>
              </a:rPr>
              <a:t>opposing arguments and evidence fairly.</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Being able to read between the lines</a:t>
            </a:r>
            <a:r>
              <a:rPr lang="en-GB" dirty="0">
                <a:latin typeface="Arial" panose="020B0604020202020204" pitchFamily="34" charset="0"/>
                <a:cs typeface="Arial" panose="020B0604020202020204" pitchFamily="34" charset="0"/>
              </a:rPr>
              <a:t>, seeing behind the surfaces and identifying false and unfair assumptions. </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Reflecting on issues </a:t>
            </a:r>
            <a:r>
              <a:rPr lang="en-GB" dirty="0">
                <a:latin typeface="Arial" panose="020B0604020202020204" pitchFamily="34" charset="0"/>
                <a:cs typeface="Arial" panose="020B0604020202020204" pitchFamily="34" charset="0"/>
              </a:rPr>
              <a:t>in a structured way.</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Drawing conclusions </a:t>
            </a:r>
            <a:r>
              <a:rPr lang="en-GB" dirty="0">
                <a:latin typeface="Arial" panose="020B0604020202020204" pitchFamily="34" charset="0"/>
                <a:cs typeface="Arial" panose="020B0604020202020204" pitchFamily="34" charset="0"/>
              </a:rPr>
              <a:t>about whether arguments are valid and justifiable, based on good evidence and sensible assumptions. </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Synthesising information </a:t>
            </a:r>
            <a:r>
              <a:rPr lang="en-GB" dirty="0">
                <a:latin typeface="Arial" panose="020B0604020202020204" pitchFamily="34" charset="0"/>
                <a:cs typeface="Arial" panose="020B0604020202020204" pitchFamily="34" charset="0"/>
              </a:rPr>
              <a:t>by</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drawing together your judgements regarding the evidence to form your own new position. </a:t>
            </a:r>
          </a:p>
          <a:p>
            <a:pPr marL="380990" indent="-380990">
              <a:lnSpc>
                <a:spcPct val="120000"/>
              </a:lnSpc>
              <a:buFont typeface="Arial" panose="020B0604020202020204" pitchFamily="34" charset="0"/>
              <a:buChar char="•"/>
            </a:pPr>
            <a:r>
              <a:rPr lang="en-GB" b="1" dirty="0">
                <a:latin typeface="Arial" panose="020B0604020202020204" pitchFamily="34" charset="0"/>
                <a:cs typeface="Arial" panose="020B0604020202020204" pitchFamily="34" charset="0"/>
              </a:rPr>
              <a:t>Presenting a point of view </a:t>
            </a:r>
            <a:r>
              <a:rPr lang="en-GB" dirty="0">
                <a:latin typeface="Arial" panose="020B0604020202020204" pitchFamily="34" charset="0"/>
                <a:cs typeface="Arial" panose="020B0604020202020204" pitchFamily="34" charset="0"/>
              </a:rPr>
              <a:t>in a structured, clear and reasoned way that convinces others. </a:t>
            </a:r>
          </a:p>
          <a:p>
            <a:endParaRPr lang="en-GB" dirty="0"/>
          </a:p>
        </p:txBody>
      </p:sp>
      <p:sp>
        <p:nvSpPr>
          <p:cNvPr id="7" name="TextBox 6"/>
          <p:cNvSpPr txBox="1"/>
          <p:nvPr/>
        </p:nvSpPr>
        <p:spPr>
          <a:xfrm>
            <a:off x="348692" y="5783585"/>
            <a:ext cx="6745507" cy="246221"/>
          </a:xfrm>
          <a:prstGeom prst="rect">
            <a:avLst/>
          </a:prstGeom>
          <a:noFill/>
        </p:spPr>
        <p:txBody>
          <a:bodyPr wrap="square" lIns="0" tIns="0" rIns="0" bIns="0" rtlCol="0">
            <a:spAutoFit/>
          </a:bodyPr>
          <a:lstStyle/>
          <a:p>
            <a:r>
              <a:rPr lang="en-GB" sz="1600" dirty="0">
                <a:solidFill>
                  <a:srgbClr val="0070C0"/>
                </a:solidFill>
              </a:rPr>
              <a:t> Critical thinking skills (2017). Basingstoke: Palgrave Macmillan. BOOK </a:t>
            </a:r>
            <a:endParaRPr lang="en-GB" dirty="0"/>
          </a:p>
        </p:txBody>
      </p:sp>
    </p:spTree>
    <p:extLst>
      <p:ext uri="{BB962C8B-B14F-4D97-AF65-F5344CB8AC3E}">
        <p14:creationId xmlns:p14="http://schemas.microsoft.com/office/powerpoint/2010/main" val="1855947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4022256" y="6356350"/>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
        <p:nvSpPr>
          <p:cNvPr id="5" name="Content Placeholder 4"/>
          <p:cNvSpPr>
            <a:spLocks noGrp="1"/>
          </p:cNvSpPr>
          <p:nvPr>
            <p:ph sz="quarter" idx="18"/>
          </p:nvPr>
        </p:nvSpPr>
        <p:spPr>
          <a:xfrm>
            <a:off x="312000" y="1315200"/>
            <a:ext cx="10962552" cy="3741432"/>
          </a:xfrm>
        </p:spPr>
        <p:txBody>
          <a:bodyPr>
            <a:noAutofit/>
          </a:bodyPr>
          <a:lstStyle/>
          <a:p>
            <a:pPr>
              <a:lnSpc>
                <a:spcPct val="120000"/>
              </a:lnSpc>
            </a:pPr>
            <a:r>
              <a:rPr lang="en-GB" sz="2000" b="0" dirty="0">
                <a:latin typeface="Arial" panose="020B0604020202020204" pitchFamily="34" charset="0"/>
                <a:cs typeface="Arial" panose="020B0604020202020204" pitchFamily="34" charset="0"/>
              </a:rPr>
              <a:t>Critical reflection for academic and professional studies is structured, focused and conscious, with the end purpose of developing your understanding. </a:t>
            </a:r>
          </a:p>
          <a:p>
            <a:pPr>
              <a:lnSpc>
                <a:spcPct val="120000"/>
              </a:lnSpc>
            </a:pPr>
            <a:r>
              <a:rPr lang="en-GB" sz="2000" b="0" dirty="0">
                <a:latin typeface="Arial" panose="020B0604020202020204" pitchFamily="34" charset="0"/>
                <a:cs typeface="Arial" panose="020B0604020202020204" pitchFamily="34" charset="0"/>
              </a:rPr>
              <a:t>If you undertake critical reflection as a requirement of a programme or profession, there are likely to be expectations about the form of the reflection. </a:t>
            </a:r>
          </a:p>
          <a:p>
            <a:endParaRPr lang="en-GB" sz="2400" b="0" dirty="0">
              <a:latin typeface="Arial" panose="020B0604020202020204" pitchFamily="34" charset="0"/>
              <a:cs typeface="Arial" panose="020B0604020202020204" pitchFamily="34" charset="0"/>
            </a:endParaRPr>
          </a:p>
          <a:p>
            <a:endParaRPr lang="en-GB" sz="2400" b="0" dirty="0">
              <a:latin typeface="Arial" panose="020B0604020202020204" pitchFamily="34" charset="0"/>
              <a:cs typeface="Arial" panose="020B0604020202020204" pitchFamily="34" charset="0"/>
            </a:endParaRPr>
          </a:p>
          <a:p>
            <a:endParaRPr lang="en-GB" sz="2400" b="0" dirty="0">
              <a:latin typeface="Arial" panose="020B0604020202020204" pitchFamily="34" charset="0"/>
              <a:cs typeface="Arial" panose="020B0604020202020204" pitchFamily="34" charset="0"/>
            </a:endParaRPr>
          </a:p>
        </p:txBody>
      </p:sp>
      <p:sp>
        <p:nvSpPr>
          <p:cNvPr id="9"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Methodology of reflection and evaluation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Definition: Reflection</a:t>
            </a:r>
            <a:endParaRPr lang="en-GB" dirty="0">
              <a:latin typeface="Arial" panose="020B0604020202020204" pitchFamily="34" charset="0"/>
              <a:cs typeface="Arial" panose="020B0604020202020204" pitchFamily="34" charset="0"/>
            </a:endParaRPr>
          </a:p>
        </p:txBody>
      </p:sp>
      <p:pic>
        <p:nvPicPr>
          <p:cNvPr id="8" name="eBAdfJye2QU"/>
          <p:cNvPicPr>
            <a:picLocks noRot="1" noChangeAspect="1"/>
          </p:cNvPicPr>
          <p:nvPr>
            <a:videoFile r:link="rId1"/>
          </p:nvPr>
        </p:nvPicPr>
        <p:blipFill>
          <a:blip r:embed="rId4"/>
          <a:stretch>
            <a:fillRect/>
          </a:stretch>
        </p:blipFill>
        <p:spPr>
          <a:xfrm>
            <a:off x="2995007" y="3143147"/>
            <a:ext cx="6294120" cy="3540443"/>
          </a:xfrm>
          <a:prstGeom prst="rect">
            <a:avLst/>
          </a:prstGeom>
        </p:spPr>
      </p:pic>
    </p:spTree>
    <p:extLst>
      <p:ext uri="{BB962C8B-B14F-4D97-AF65-F5344CB8AC3E}">
        <p14:creationId xmlns:p14="http://schemas.microsoft.com/office/powerpoint/2010/main" val="3357243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272" y="72517"/>
            <a:ext cx="10515600" cy="1325563"/>
          </a:xfrm>
        </p:spPr>
        <p:txBody>
          <a:bodyPr>
            <a:normAutofit/>
          </a:bodyPr>
          <a:lstStyle/>
          <a:p>
            <a:r>
              <a:rPr lang="en-US" sz="2400" dirty="0">
                <a:latin typeface="Arial" panose="020B0604020202020204" pitchFamily="34" charset="0"/>
                <a:cs typeface="Arial" panose="020B0604020202020204" pitchFamily="34" charset="0"/>
              </a:rPr>
              <a:t>Methodology of reflection and evaluation </a:t>
            </a:r>
            <a:endParaRPr lang="en-GB" sz="2400" dirty="0">
              <a:latin typeface="Arial" panose="020B0604020202020204" pitchFamily="34" charset="0"/>
              <a:cs typeface="Arial" panose="020B0604020202020204" pitchFamily="34" charset="0"/>
            </a:endParaRPr>
          </a:p>
        </p:txBody>
      </p:sp>
      <p:sp>
        <p:nvSpPr>
          <p:cNvPr id="4" name="Content Placeholder 5"/>
          <p:cNvSpPr txBox="1">
            <a:spLocks/>
          </p:cNvSpPr>
          <p:nvPr/>
        </p:nvSpPr>
        <p:spPr>
          <a:xfrm>
            <a:off x="702565" y="1479835"/>
            <a:ext cx="10084307" cy="5186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b="1" dirty="0">
                <a:latin typeface="Arial" panose="020B0604020202020204" pitchFamily="34" charset="0"/>
                <a:cs typeface="Arial" panose="020B0604020202020204" pitchFamily="34" charset="0"/>
              </a:rPr>
              <a:t>Characteristics of reflection </a:t>
            </a:r>
          </a:p>
          <a:p>
            <a:pPr marL="380990" indent="-380990">
              <a:lnSpc>
                <a:spcPct val="100000"/>
              </a:lnSpc>
            </a:pPr>
            <a:r>
              <a:rPr lang="en-GB" sz="2000" dirty="0">
                <a:latin typeface="Arial" panose="020B0604020202020204" pitchFamily="34" charset="0"/>
                <a:cs typeface="Arial" panose="020B0604020202020204" pitchFamily="34" charset="0"/>
              </a:rPr>
              <a:t>Selection: select an aspect of experience, learning or professional practice. </a:t>
            </a:r>
          </a:p>
          <a:p>
            <a:pPr marL="380990" indent="-380990">
              <a:lnSpc>
                <a:spcPct val="100000"/>
              </a:lnSpc>
            </a:pPr>
            <a:r>
              <a:rPr lang="en-GB" sz="2000" dirty="0">
                <a:latin typeface="Arial" panose="020B0604020202020204" pitchFamily="34" charset="0"/>
                <a:cs typeface="Arial" panose="020B0604020202020204" pitchFamily="34" charset="0"/>
              </a:rPr>
              <a:t>Changing perspective: analyse experience from different angles and different levels of detail. </a:t>
            </a:r>
          </a:p>
          <a:p>
            <a:pPr marL="380990" indent="-380990">
              <a:lnSpc>
                <a:spcPct val="100000"/>
              </a:lnSpc>
            </a:pPr>
            <a:r>
              <a:rPr lang="en-GB" sz="2000" dirty="0">
                <a:latin typeface="Arial" panose="020B0604020202020204" pitchFamily="34" charset="0"/>
                <a:cs typeface="Arial" panose="020B0604020202020204" pitchFamily="34" charset="0"/>
              </a:rPr>
              <a:t>Returning to experience: once, periodically or frequently, as best fits the issues. </a:t>
            </a:r>
          </a:p>
          <a:p>
            <a:pPr marL="380990" indent="-380990">
              <a:lnSpc>
                <a:spcPct val="100000"/>
              </a:lnSpc>
            </a:pPr>
            <a:r>
              <a:rPr lang="en-GB" sz="2000" dirty="0">
                <a:latin typeface="Arial" panose="020B0604020202020204" pitchFamily="34" charset="0"/>
                <a:cs typeface="Arial" panose="020B0604020202020204" pitchFamily="34" charset="0"/>
              </a:rPr>
              <a:t>Analysis of own role: look at reasons for the consequences of your own actions. </a:t>
            </a:r>
          </a:p>
          <a:p>
            <a:pPr marL="380990" indent="-380990">
              <a:lnSpc>
                <a:spcPct val="100000"/>
              </a:lnSpc>
            </a:pPr>
            <a:r>
              <a:rPr lang="en-GB" sz="2000" dirty="0">
                <a:latin typeface="Arial" panose="020B0604020202020204" pitchFamily="34" charset="0"/>
                <a:cs typeface="Arial" panose="020B0604020202020204" pitchFamily="34" charset="0"/>
              </a:rPr>
              <a:t>Drawing on receiving wisdom: make use of theory, research, professional knowledge. </a:t>
            </a:r>
          </a:p>
          <a:p>
            <a:pPr marL="380990" indent="-380990">
              <a:lnSpc>
                <a:spcPct val="100000"/>
              </a:lnSpc>
            </a:pPr>
            <a:r>
              <a:rPr lang="en-GB" sz="2000" dirty="0">
                <a:latin typeface="Arial" panose="020B0604020202020204" pitchFamily="34" charset="0"/>
                <a:cs typeface="Arial" panose="020B0604020202020204" pitchFamily="34" charset="0"/>
              </a:rPr>
              <a:t>Deepening your understanding: look actively for meaning, recognising what is significant from the information given. </a:t>
            </a:r>
          </a:p>
          <a:p>
            <a:pPr marL="380990" indent="-380990">
              <a:lnSpc>
                <a:spcPct val="100000"/>
              </a:lnSpc>
            </a:pPr>
            <a:r>
              <a:rPr lang="en-GB" sz="2000" dirty="0">
                <a:latin typeface="Arial" panose="020B0604020202020204" pitchFamily="34" charset="0"/>
                <a:cs typeface="Arial" panose="020B0604020202020204" pitchFamily="34" charset="0"/>
              </a:rPr>
              <a:t>Using insights to effect change: use your new understanding to do things differently in future – ideally to the benefit of others and yourself. </a:t>
            </a:r>
          </a:p>
          <a:p>
            <a:pPr marL="380990" indent="-380990"/>
            <a:endParaRPr lang="en-GB" sz="2000" dirty="0">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FB7764A6-5300-571A-62DA-311618F24145}"/>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2406854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Content Placeholder 2051"/>
          <p:cNvSpPr>
            <a:spLocks noGrp="1"/>
          </p:cNvSpPr>
          <p:nvPr>
            <p:ph sz="quarter" idx="14"/>
          </p:nvPr>
        </p:nvSpPr>
        <p:spPr>
          <a:xfrm>
            <a:off x="575776" y="2103146"/>
            <a:ext cx="11161997" cy="3855201"/>
          </a:xfrm>
        </p:spPr>
        <p:txBody>
          <a:bodyPr>
            <a:normAutofit/>
          </a:bodyPr>
          <a:lstStyle/>
          <a:p>
            <a:pPr>
              <a:lnSpc>
                <a:spcPct val="120000"/>
              </a:lnSpc>
            </a:pPr>
            <a:r>
              <a:rPr lang="en-GB" sz="2400" dirty="0">
                <a:latin typeface="Arial" panose="020B0604020202020204" pitchFamily="34" charset="0"/>
                <a:cs typeface="Arial" panose="020B0604020202020204" pitchFamily="34" charset="0"/>
              </a:rPr>
              <a:t>Reflection </a:t>
            </a:r>
          </a:p>
          <a:p>
            <a:pPr marL="380990" indent="-380990">
              <a:lnSpc>
                <a:spcPct val="120000"/>
              </a:lnSpc>
              <a:spcBef>
                <a:spcPts val="800"/>
              </a:spcBef>
              <a:spcAft>
                <a:spcPts val="800"/>
              </a:spcAft>
              <a:buFont typeface="Arial" panose="020B0604020202020204" pitchFamily="34" charset="0"/>
              <a:buChar char="•"/>
            </a:pPr>
            <a:r>
              <a:rPr lang="en-GB" sz="2400" b="0" dirty="0">
                <a:latin typeface="Arial" panose="020B0604020202020204" pitchFamily="34" charset="0"/>
                <a:cs typeface="Arial" panose="020B0604020202020204" pitchFamily="34" charset="0"/>
              </a:rPr>
              <a:t>A reflection allows us to analyse our experiences, make changes based on our mistakes, keep doing what is successful and build upon our knowledge.</a:t>
            </a:r>
          </a:p>
          <a:p>
            <a:pPr>
              <a:lnSpc>
                <a:spcPct val="120000"/>
              </a:lnSpc>
            </a:pPr>
            <a:r>
              <a:rPr lang="en-GB" sz="2400" dirty="0">
                <a:latin typeface="Arial" panose="020B0604020202020204" pitchFamily="34" charset="0"/>
                <a:cs typeface="Arial" panose="020B0604020202020204" pitchFamily="34" charset="0"/>
              </a:rPr>
              <a:t>Evaluation </a:t>
            </a:r>
          </a:p>
          <a:p>
            <a:pPr marL="380990" indent="-380990">
              <a:lnSpc>
                <a:spcPct val="120000"/>
              </a:lnSpc>
              <a:spcBef>
                <a:spcPts val="800"/>
              </a:spcBef>
              <a:spcAft>
                <a:spcPts val="800"/>
              </a:spcAft>
              <a:buFont typeface="Arial" panose="020B0604020202020204" pitchFamily="34" charset="0"/>
              <a:buChar char="•"/>
            </a:pPr>
            <a:r>
              <a:rPr lang="en-GB" sz="2400" b="0" dirty="0">
                <a:latin typeface="Arial" panose="020B0604020202020204" pitchFamily="34" charset="0"/>
                <a:cs typeface="Arial" panose="020B0604020202020204" pitchFamily="34" charset="0"/>
              </a:rPr>
              <a:t>An evaluation looks at original objectives, at what was accomplished and how it was accomplished.</a:t>
            </a:r>
            <a:endParaRPr lang="en-GB" sz="2400" dirty="0">
              <a:latin typeface="Arial" panose="020B0604020202020204" pitchFamily="34" charset="0"/>
              <a:cs typeface="Arial" panose="020B0604020202020204" pitchFamily="34" charset="0"/>
            </a:endParaRPr>
          </a:p>
          <a:p>
            <a:pPr>
              <a:lnSpc>
                <a:spcPts val="2800"/>
              </a:lnSpc>
              <a:spcBef>
                <a:spcPts val="800"/>
              </a:spcBef>
              <a:spcAft>
                <a:spcPts val="800"/>
              </a:spcAft>
            </a:pPr>
            <a:endParaRPr lang="en-US" sz="2667" b="0" dirty="0"/>
          </a:p>
          <a:p>
            <a:pPr>
              <a:lnSpc>
                <a:spcPts val="2800"/>
              </a:lnSpc>
              <a:spcBef>
                <a:spcPts val="800"/>
              </a:spcBef>
              <a:spcAft>
                <a:spcPts val="800"/>
              </a:spcAft>
            </a:pPr>
            <a:endParaRPr lang="en-GB" sz="2667"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9"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Methodology of reflection and evaluation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1: Difference between reflection and evaluation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1552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sp>
        <p:nvSpPr>
          <p:cNvPr id="5" name="Content Placeholder 4"/>
          <p:cNvSpPr>
            <a:spLocks noGrp="1"/>
          </p:cNvSpPr>
          <p:nvPr>
            <p:ph sz="quarter" idx="18"/>
          </p:nvPr>
        </p:nvSpPr>
        <p:spPr>
          <a:xfrm>
            <a:off x="312000" y="1315200"/>
            <a:ext cx="6744107" cy="4898109"/>
          </a:xfrm>
        </p:spPr>
        <p:txBody>
          <a:bodyPr>
            <a:normAutofit fontScale="92500" lnSpcReduction="10000"/>
          </a:bodyPr>
          <a:lstStyle/>
          <a:p>
            <a:pPr>
              <a:lnSpc>
                <a:spcPct val="120000"/>
              </a:lnSpc>
            </a:pPr>
            <a:r>
              <a:rPr lang="en-GB" dirty="0">
                <a:latin typeface="Arial" panose="020B0604020202020204" pitchFamily="34" charset="0"/>
                <a:cs typeface="Arial" panose="020B0604020202020204" pitchFamily="34" charset="0"/>
              </a:rPr>
              <a:t>One reflection model is the experience, reflection and action (ERA) cycle</a:t>
            </a:r>
          </a:p>
          <a:p>
            <a:pPr>
              <a:lnSpc>
                <a:spcPct val="120000"/>
              </a:lnSpc>
            </a:pPr>
            <a:r>
              <a:rPr lang="en-GB" b="0" dirty="0">
                <a:latin typeface="Arial" panose="020B0604020202020204" pitchFamily="34" charset="0"/>
                <a:cs typeface="Arial" panose="020B0604020202020204" pitchFamily="34" charset="0"/>
              </a:rPr>
              <a:t>The ERA cycle (Jasper, 2013) is one of the simplest models of reflection and contains only three stages:</a:t>
            </a:r>
          </a:p>
          <a:p>
            <a:pPr>
              <a:lnSpc>
                <a:spcPct val="120000"/>
              </a:lnSpc>
            </a:pPr>
            <a:r>
              <a:rPr lang="en-GB" b="0" dirty="0">
                <a:latin typeface="Arial" panose="020B0604020202020204" pitchFamily="34" charset="0"/>
                <a:cs typeface="Arial" panose="020B0604020202020204" pitchFamily="34" charset="0"/>
              </a:rPr>
              <a:t>The cycle shows that we start with an experience, either something we have been through before or something completely new to us. This experience can be positive or negative, and it may be related to our work or something else. Once something has been experienced, we start to reflect on what happened. </a:t>
            </a:r>
          </a:p>
          <a:p>
            <a:pPr>
              <a:lnSpc>
                <a:spcPct val="120000"/>
              </a:lnSpc>
            </a:pPr>
            <a:r>
              <a:rPr lang="en-GB" b="0" dirty="0">
                <a:latin typeface="Arial" panose="020B0604020202020204" pitchFamily="34" charset="0"/>
                <a:cs typeface="Arial" panose="020B0604020202020204" pitchFamily="34" charset="0"/>
              </a:rPr>
              <a:t>This will allow us to think through the experience, examine our feelings about what happened and decide on the next steps. This leads to the final element of the cycle: taking action. </a:t>
            </a:r>
          </a:p>
          <a:p>
            <a:pPr>
              <a:lnSpc>
                <a:spcPct val="120000"/>
              </a:lnSpc>
            </a:pPr>
            <a:r>
              <a:rPr lang="en-GB" b="0" dirty="0">
                <a:latin typeface="Arial" panose="020B0604020202020204" pitchFamily="34" charset="0"/>
                <a:cs typeface="Arial" panose="020B0604020202020204" pitchFamily="34" charset="0"/>
              </a:rPr>
              <a:t>What we do as a result of an experience will differ depending on the individual. This action will result in another experience, and the cycle will continue.</a:t>
            </a:r>
          </a:p>
        </p:txBody>
      </p:sp>
      <p:pic>
        <p:nvPicPr>
          <p:cNvPr id="2" name="Content Placeholder 1"/>
          <p:cNvPicPr>
            <a:picLocks noGrp="1" noChangeAspect="1"/>
          </p:cNvPicPr>
          <p:nvPr>
            <p:ph sz="quarter" idx="19"/>
          </p:nvPr>
        </p:nvPicPr>
        <p:blipFill rotWithShape="1">
          <a:blip r:embed="rId3"/>
          <a:srcRect l="5981" t="11528" r="9722" b="7778"/>
          <a:stretch/>
        </p:blipFill>
        <p:spPr>
          <a:xfrm>
            <a:off x="6982174" y="1604797"/>
            <a:ext cx="4580917" cy="2592288"/>
          </a:xfrm>
          <a:prstGeom prst="rect">
            <a:avLst/>
          </a:prstGeom>
        </p:spPr>
      </p:pic>
      <p:sp>
        <p:nvSpPr>
          <p:cNvPr id="9"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Methodology of reflection and evaluation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Models of reflection </a:t>
            </a:r>
            <a:endParaRPr lang="en-GB" dirty="0">
              <a:latin typeface="Arial" panose="020B0604020202020204" pitchFamily="34" charset="0"/>
              <a:cs typeface="Arial" panose="020B0604020202020204" pitchFamily="34" charset="0"/>
            </a:endParaRPr>
          </a:p>
        </p:txBody>
      </p:sp>
      <p:sp>
        <p:nvSpPr>
          <p:cNvPr id="6" name="TextBox 5"/>
          <p:cNvSpPr txBox="1"/>
          <p:nvPr/>
        </p:nvSpPr>
        <p:spPr>
          <a:xfrm>
            <a:off x="7138675" y="5445225"/>
            <a:ext cx="4682445" cy="451534"/>
          </a:xfrm>
          <a:prstGeom prst="rect">
            <a:avLst/>
          </a:prstGeom>
          <a:noFill/>
        </p:spPr>
        <p:txBody>
          <a:bodyPr wrap="square" lIns="0" tIns="0" rIns="0" bIns="0" rtlCol="0">
            <a:spAutoFit/>
          </a:bodyPr>
          <a:lstStyle/>
          <a:p>
            <a:r>
              <a:rPr lang="en-GB" sz="1467" dirty="0">
                <a:hlinkClick r:id="rId4"/>
              </a:rPr>
              <a:t>Models of reflection </a:t>
            </a:r>
            <a:r>
              <a:rPr lang="en-GB" sz="1467" dirty="0">
                <a:latin typeface="Arial" panose="020B0604020202020204" pitchFamily="34" charset="0"/>
                <a:cs typeface="Arial" panose="020B0604020202020204" pitchFamily="34" charset="0"/>
                <a:hlinkClick r:id="rId4"/>
              </a:rPr>
              <a:t>–</a:t>
            </a:r>
            <a:r>
              <a:rPr lang="en-GB" sz="1467" dirty="0">
                <a:hlinkClick r:id="rId4"/>
              </a:rPr>
              <a:t> Reflective Practice Toolkit - LibGuides at University of Cambridge Subject Libraries</a:t>
            </a:r>
            <a:endParaRPr lang="en-GB" sz="1467" dirty="0"/>
          </a:p>
        </p:txBody>
      </p:sp>
    </p:spTree>
    <p:extLst>
      <p:ext uri="{BB962C8B-B14F-4D97-AF65-F5344CB8AC3E}">
        <p14:creationId xmlns:p14="http://schemas.microsoft.com/office/powerpoint/2010/main" val="14473812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68193FE-2ED2-4D2D-A145-C437CD51B20B}"/>
</file>

<file path=customXml/itemProps2.xml><?xml version="1.0" encoding="utf-8"?>
<ds:datastoreItem xmlns:ds="http://schemas.openxmlformats.org/officeDocument/2006/customXml" ds:itemID="{42CFC16C-ECBC-4FB2-B591-B931E86C4D2E}"/>
</file>

<file path=customXml/itemProps3.xml><?xml version="1.0" encoding="utf-8"?>
<ds:datastoreItem xmlns:ds="http://schemas.openxmlformats.org/officeDocument/2006/customXml" ds:itemID="{E6D6EA22-1CDF-407A-8E9D-E2F965A00D3B}"/>
</file>

<file path=docProps/app.xml><?xml version="1.0" encoding="utf-8"?>
<Properties xmlns="http://schemas.openxmlformats.org/officeDocument/2006/extended-properties" xmlns:vt="http://schemas.openxmlformats.org/officeDocument/2006/docPropsVTypes">
  <Template>blank</Template>
  <TotalTime>5</TotalTime>
  <Words>1357</Words>
  <Application>Microsoft Office PowerPoint</Application>
  <PresentationFormat>Widescreen</PresentationFormat>
  <Paragraphs>140</Paragraphs>
  <Slides>16</Slides>
  <Notes>14</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T Level Education and Early Years </vt:lpstr>
      <vt:lpstr>Lesson 10 </vt:lpstr>
      <vt:lpstr>Reflective practices and critical thinking Objectives </vt:lpstr>
      <vt:lpstr>01</vt:lpstr>
      <vt:lpstr>Methodology of reflection and evaluation  </vt:lpstr>
      <vt:lpstr>Methodology of reflection and evaluation  Definition: Reflection</vt:lpstr>
      <vt:lpstr>Methodology of reflection and evaluation </vt:lpstr>
      <vt:lpstr>Methodology of reflection and evaluation  Task 1: Difference between reflection and evaluation</vt:lpstr>
      <vt:lpstr>Methodology of reflection and evaluation  Models of reflection </vt:lpstr>
      <vt:lpstr>Methodology of reflection and evaluation  Task 1: Models of reflection – Look into the following and research it</vt:lpstr>
      <vt:lpstr>Methodology of reflection and evaluation  Definition: Reflection task </vt:lpstr>
      <vt:lpstr>02</vt:lpstr>
      <vt:lpstr>Reflective practice and critical thinking  Task 3: Reflect and summarise – Individual task (30 mins)</vt:lpstr>
      <vt:lpstr>Reflective practice and critical thinking  Task 4: Reflect and summarise – Group task (30 mins)</vt:lpstr>
      <vt:lpstr>Conclusion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11</cp:revision>
  <dcterms:created xsi:type="dcterms:W3CDTF">2024-01-08T11:17:20Z</dcterms:created>
  <dcterms:modified xsi:type="dcterms:W3CDTF">2024-01-08T11:45:01Z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