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403" r:id="rId3"/>
    <p:sldId id="401" r:id="rId4"/>
    <p:sldId id="402" r:id="rId5"/>
    <p:sldId id="405" r:id="rId6"/>
    <p:sldId id="404" r:id="rId7"/>
    <p:sldId id="406" r:id="rId8"/>
    <p:sldId id="407" r:id="rId9"/>
    <p:sldId id="408" r:id="rId10"/>
    <p:sldId id="410" r:id="rId11"/>
    <p:sldId id="413" r:id="rId12"/>
    <p:sldId id="411" r:id="rId13"/>
    <p:sldId id="414" r:id="rId14"/>
    <p:sldId id="415" r:id="rId15"/>
    <p:sldId id="416" r:id="rId16"/>
    <p:sldId id="418" r:id="rId17"/>
    <p:sldId id="417" r:id="rId18"/>
    <p:sldId id="419" r:id="rId19"/>
    <p:sldId id="420" r:id="rId20"/>
    <p:sldId id="421" r:id="rId21"/>
    <p:sldId id="422" r:id="rId22"/>
    <p:sldId id="423" r:id="rId23"/>
    <p:sldId id="425" r:id="rId24"/>
    <p:sldId id="426" r:id="rId25"/>
    <p:sldId id="427" r:id="rId26"/>
    <p:sldId id="428" r:id="rId27"/>
    <p:sldId id="429" r:id="rId28"/>
    <p:sldId id="430" r:id="rId29"/>
    <p:sldId id="431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8E6A4-C2F3-442F-BF43-A7743CB5B57D}" type="datetimeFigureOut">
              <a:rPr lang="en-GB" smtClean="0"/>
              <a:t>08/01/2024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C1C60-1E2D-4520-9278-BC333784C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8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822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on a post it note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228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on a post it note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652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safeguarding? Post it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401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safeguarding? Post it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194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6801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947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782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on a post it note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0584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Post</a:t>
            </a:r>
            <a:r>
              <a:rPr lang="en-US" baseline="0" dirty="0"/>
              <a:t> it notes</a:t>
            </a:r>
          </a:p>
          <a:p>
            <a:r>
              <a:rPr lang="en-US" baseline="0" dirty="0"/>
              <a:t>Pair activity – Matching cards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0747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398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on a post it note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8181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Discussion</a:t>
            </a:r>
            <a:r>
              <a:rPr lang="en-GB" baseline="0" dirty="0"/>
              <a:t> with a partner.</a:t>
            </a:r>
          </a:p>
          <a:p>
            <a:r>
              <a:rPr lang="en-GB" baseline="0" dirty="0"/>
              <a:t>Do we need rules?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0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556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889518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800" b="1">
                <a:solidFill>
                  <a:srgbClr val="BE0064"/>
                </a:solidFill>
              </a:defRPr>
            </a:lvl1pPr>
            <a:lvl2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2pPr>
            <a:lvl3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3pPr>
            <a:lvl4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4pPr>
            <a:lvl5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368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262295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312001" y="1412776"/>
            <a:ext cx="5473700" cy="470438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67787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856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online-stopwatch.com/countdown-timer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8mAOlXmA1Y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lassroom-timers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ki_kiSawA-Q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www.online-stopwatch.com/countdown-timer/" TargetMode="Externa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yourdictionary.com/communication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T Level Education and Early Years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546299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3443" y="1412776"/>
            <a:ext cx="10081120" cy="6626301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From now on, NO talking.</a:t>
            </a:r>
          </a:p>
          <a:p>
            <a:pPr>
              <a:lnSpc>
                <a:spcPct val="120000"/>
              </a:lnSpc>
            </a:pPr>
            <a:endParaRPr lang="en-US" sz="266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Line up in order of date of birth. No verbal communication is allowed.</a:t>
            </a:r>
          </a:p>
          <a:p>
            <a:pPr>
              <a:lnSpc>
                <a:spcPct val="120000"/>
              </a:lnSpc>
            </a:pPr>
            <a:endParaRPr lang="en-GB" sz="26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This activity should be completed in total silence. </a:t>
            </a: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 of this activity is to line up according to your birthday (month and day) without talking. </a:t>
            </a:r>
          </a:p>
          <a:p>
            <a:pPr>
              <a:lnSpc>
                <a:spcPct val="120000"/>
              </a:lnSpc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The line should begin with 1 January and end with 31 December. </a:t>
            </a:r>
          </a:p>
          <a:p>
            <a:br>
              <a:rPr lang="en-GB" dirty="0">
                <a:solidFill>
                  <a:srgbClr val="BE0064"/>
                </a:solidFill>
              </a:rPr>
            </a:br>
            <a:endParaRPr lang="en-GB" dirty="0">
              <a:solidFill>
                <a:srgbClr val="BE0064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6374" y="548681"/>
            <a:ext cx="1560711" cy="1885860"/>
          </a:xfrm>
          <a:prstGeom prst="rect">
            <a:avLst/>
          </a:prstGeom>
        </p:spPr>
      </p:pic>
      <p:sp>
        <p:nvSpPr>
          <p:cNvPr id="7" name="Title 11"/>
          <p:cNvSpPr txBox="1">
            <a:spLocks/>
          </p:cNvSpPr>
          <p:nvPr/>
        </p:nvSpPr>
        <p:spPr>
          <a:xfrm>
            <a:off x="411315" y="356659"/>
            <a:ext cx="11250084" cy="93256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Activity 1: Getting in order</a:t>
            </a:r>
          </a:p>
        </p:txBody>
      </p:sp>
    </p:spTree>
    <p:extLst>
      <p:ext uri="{BB962C8B-B14F-4D97-AF65-F5344CB8AC3E}">
        <p14:creationId xmlns:p14="http://schemas.microsoft.com/office/powerpoint/2010/main" val="142664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Activity 2:</a:t>
            </a:r>
            <a:br>
              <a:rPr lang="en-GB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Who may you need to communicate with when working with children and young people?</a:t>
            </a:r>
          </a:p>
        </p:txBody>
      </p:sp>
      <p:pic>
        <p:nvPicPr>
          <p:cNvPr id="3" name="Picture 2" descr="Progressive Charlestown: School flu vaccine program reduces community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2927">
            <a:off x="102905" y="1741122"/>
            <a:ext cx="3025873" cy="2016655"/>
          </a:xfrm>
          <a:prstGeom prst="rect">
            <a:avLst/>
          </a:prstGeom>
        </p:spPr>
      </p:pic>
      <p:pic>
        <p:nvPicPr>
          <p:cNvPr id="4" name="Picture 3" descr="Family Together Parents · Free photo on Pixaba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8514">
            <a:off x="1337689" y="3970893"/>
            <a:ext cx="1545633" cy="2316641"/>
          </a:xfrm>
          <a:prstGeom prst="rect">
            <a:avLst/>
          </a:prstGeom>
        </p:spPr>
      </p:pic>
      <p:pic>
        <p:nvPicPr>
          <p:cNvPr id="12" name="Picture 11" descr="Sand Playing Sweet · Free photo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25" y="1037684"/>
            <a:ext cx="3703340" cy="2468893"/>
          </a:xfrm>
          <a:prstGeom prst="rect">
            <a:avLst/>
          </a:prstGeom>
        </p:spPr>
      </p:pic>
      <p:pic>
        <p:nvPicPr>
          <p:cNvPr id="14" name="Picture 13" descr="Free picture: teacher, students, outdoor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811">
            <a:off x="8942947" y="1874634"/>
            <a:ext cx="3047604" cy="2030335"/>
          </a:xfrm>
          <a:prstGeom prst="rect">
            <a:avLst/>
          </a:prstGeom>
        </p:spPr>
      </p:pic>
      <p:pic>
        <p:nvPicPr>
          <p:cNvPr id="15" name="Picture 14" descr="Πότε να απευθυνθώ σε έναν λογοθεραπευτή; - Tell me about Speech Therapy...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640" y="3635195"/>
            <a:ext cx="3750891" cy="2293605"/>
          </a:xfrm>
          <a:prstGeom prst="rect">
            <a:avLst/>
          </a:prstGeom>
        </p:spPr>
      </p:pic>
      <p:pic>
        <p:nvPicPr>
          <p:cNvPr id="16" name="Picture 15" descr="Beautiful lady walking out of the forest image - Free stock photo ...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9939">
            <a:off x="7552420" y="3845567"/>
            <a:ext cx="3460568" cy="2284160"/>
          </a:xfrm>
          <a:prstGeom prst="rect">
            <a:avLst/>
          </a:prstGeom>
        </p:spPr>
      </p:pic>
      <p:pic>
        <p:nvPicPr>
          <p:cNvPr id="18" name="Picture 17" descr="Smiling Baby With Toys Free Stock Photo - Public Domain Pictures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328">
            <a:off x="7447447" y="1235971"/>
            <a:ext cx="1470740" cy="220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69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methods of communication did you use?</a:t>
            </a:r>
            <a:br>
              <a:rPr lang="en-GB" sz="3200" dirty="0"/>
            </a:br>
            <a:endParaRPr lang="en-GB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719403" y="2660915"/>
            <a:ext cx="11248684" cy="1825768"/>
          </a:xfrm>
        </p:spPr>
        <p:txBody>
          <a:bodyPr/>
          <a:lstStyle/>
          <a:p>
            <a:pPr marL="609585" indent="-60958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did you find difficult?</a:t>
            </a:r>
          </a:p>
          <a:p>
            <a:pPr marL="609585" indent="-60958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techniques did you think were effective?</a:t>
            </a:r>
          </a:p>
          <a:p>
            <a:pPr marL="609585" indent="-60958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Did you work well with others?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0206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do we need to communicate? </a:t>
            </a:r>
          </a:p>
        </p:txBody>
      </p:sp>
    </p:spTree>
    <p:extLst>
      <p:ext uri="{BB962C8B-B14F-4D97-AF65-F5344CB8AC3E}">
        <p14:creationId xmlns:p14="http://schemas.microsoft.com/office/powerpoint/2010/main" val="192224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53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we need to communicate when</a:t>
            </a:r>
            <a:br>
              <a:rPr lang="en-GB" sz="53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3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53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3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with children and young people?</a:t>
            </a:r>
            <a:endParaRPr lang="en-GB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52759"/>
          <a:stretch/>
        </p:blipFill>
        <p:spPr>
          <a:xfrm>
            <a:off x="8016215" y="1892829"/>
            <a:ext cx="2592288" cy="398600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12001" y="1700808"/>
            <a:ext cx="11248684" cy="4416491"/>
          </a:xfrm>
        </p:spPr>
        <p:txBody>
          <a:bodyPr/>
          <a:lstStyle/>
          <a:p>
            <a:r>
              <a:rPr lang="en-GB" sz="2133" dirty="0">
                <a:hlinkClick r:id="rId4"/>
              </a:rPr>
              <a:t>https://www.online-stopwatch.com/countdown-timer/</a:t>
            </a:r>
            <a:endParaRPr lang="en-GB" sz="2133" dirty="0"/>
          </a:p>
          <a:p>
            <a:endParaRPr lang="en-GB" sz="2133" dirty="0"/>
          </a:p>
          <a:p>
            <a:endParaRPr lang="en-GB" sz="2133" dirty="0"/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could happen if you did not?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786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2005295"/>
            <a:ext cx="8544960" cy="213648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 could you work with in an education setting? </a:t>
            </a:r>
          </a:p>
        </p:txBody>
      </p:sp>
    </p:spTree>
    <p:extLst>
      <p:ext uri="{BB962C8B-B14F-4D97-AF65-F5344CB8AC3E}">
        <p14:creationId xmlns:p14="http://schemas.microsoft.com/office/powerpoint/2010/main" val="4231565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9350" y="257361"/>
            <a:ext cx="11250084" cy="932567"/>
          </a:xfrm>
        </p:spPr>
        <p:txBody>
          <a:bodyPr/>
          <a:lstStyle/>
          <a:p>
            <a:br>
              <a:rPr lang="en-GB" sz="21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Teamwork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310601" y="1466347"/>
            <a:ext cx="11250084" cy="273822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000" indent="-179388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GB" sz="3733" b="0" dirty="0">
              <a:solidFill>
                <a:srgbClr val="E51C41"/>
              </a:solidFill>
            </a:endParaRPr>
          </a:p>
        </p:txBody>
      </p:sp>
      <p:pic>
        <p:nvPicPr>
          <p:cNvPr id="3" name="Picture 2" descr="Teamwork Success Strategy - Free image on Pixabay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615" y="1892830"/>
            <a:ext cx="5282212" cy="3936437"/>
          </a:xfrm>
          <a:prstGeom prst="rect">
            <a:avLst/>
          </a:prstGeom>
        </p:spPr>
      </p:pic>
      <p:sp>
        <p:nvSpPr>
          <p:cNvPr id="9" name="Title 5"/>
          <p:cNvSpPr txBox="1">
            <a:spLocks/>
          </p:cNvSpPr>
          <p:nvPr/>
        </p:nvSpPr>
        <p:spPr>
          <a:xfrm>
            <a:off x="1007435" y="2180862"/>
            <a:ext cx="4320480" cy="301248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20000"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br>
              <a:rPr lang="en-GB" sz="21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5867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 is teamwork </a:t>
            </a:r>
            <a:r>
              <a:rPr lang="en-GB" sz="5867" dirty="0"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en-GB" sz="5867" dirty="0"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5867" dirty="0"/>
          </a:p>
        </p:txBody>
      </p:sp>
    </p:spTree>
    <p:extLst>
      <p:ext uri="{BB962C8B-B14F-4D97-AF65-F5344CB8AC3E}">
        <p14:creationId xmlns:p14="http://schemas.microsoft.com/office/powerpoint/2010/main" val="3464750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7435" y="609865"/>
            <a:ext cx="11250084" cy="932567"/>
          </a:xfrm>
        </p:spPr>
        <p:txBody>
          <a:bodyPr/>
          <a:lstStyle/>
          <a:p>
            <a:br>
              <a:rPr lang="en-GB" sz="26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Who could you work with in an education setting?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6" name="Picture 5" descr="Together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1892829"/>
            <a:ext cx="3660381" cy="2255075"/>
          </a:xfrm>
          <a:prstGeom prst="rect">
            <a:avLst/>
          </a:prstGeom>
        </p:spPr>
      </p:pic>
      <p:pic>
        <p:nvPicPr>
          <p:cNvPr id="7" name="Picture 6" descr="Liga da Saúde: Contra a babaquice na área da Saúde!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55" y="3781335"/>
            <a:ext cx="3779179" cy="2513411"/>
          </a:xfrm>
          <a:prstGeom prst="rect">
            <a:avLst/>
          </a:prstGeom>
        </p:spPr>
      </p:pic>
      <p:pic>
        <p:nvPicPr>
          <p:cNvPr id="8" name="Picture 7" descr="Canon Camera image - Free stock photo - Public Domain photo - CC0 Image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8" y="1938501"/>
            <a:ext cx="3585997" cy="20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36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Activity 3: Magic stick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85002" y="1028733"/>
            <a:ext cx="10223500" cy="4802099"/>
          </a:xfrm>
        </p:spPr>
        <p:txBody>
          <a:bodyPr/>
          <a:lstStyle/>
          <a:p>
            <a:endParaRPr lang="en-GB" sz="2667" dirty="0"/>
          </a:p>
          <a:p>
            <a:pPr>
              <a:lnSpc>
                <a:spcPct val="120000"/>
              </a:lnSpc>
            </a:pPr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: Learners stand in a line and can only touch the stick with their fingertips. They must not drop the stick.</a:t>
            </a:r>
          </a:p>
          <a:p>
            <a:pPr>
              <a:lnSpc>
                <a:spcPct val="120000"/>
              </a:lnSpc>
            </a:pPr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Notes:</a:t>
            </a:r>
          </a:p>
          <a:p>
            <a:pPr marL="457189" indent="-457189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All learners must have fingers on the stick at all times but must not hold it.</a:t>
            </a:r>
          </a:p>
          <a:p>
            <a:pPr marL="457189" indent="-457189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We will start with a larger group then make it smaller.</a:t>
            </a:r>
          </a:p>
          <a:p>
            <a:pPr marL="457189" indent="-457189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Learners must communicate efficiently not to drop the stick.</a:t>
            </a:r>
          </a:p>
          <a:p>
            <a:pPr marL="457189" indent="-457189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Learners must identify whether it is easier or harder to control the stick with more or fewer people.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412522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127" y="274640"/>
            <a:ext cx="11040461" cy="562073"/>
          </a:xfrm>
        </p:spPr>
        <p:txBody>
          <a:bodyPr>
            <a:normAutofit/>
          </a:bodyPr>
          <a:lstStyle/>
          <a:p>
            <a:r>
              <a:rPr lang="en-GB" sz="2667" b="1" dirty="0">
                <a:latin typeface="Arial" panose="020B0604020202020204" pitchFamily="34" charset="0"/>
                <a:cs typeface="Arial" panose="020B0604020202020204" pitchFamily="34" charset="0"/>
              </a:rPr>
              <a:t>Activity 3: Magic stick – Reflection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888" y="2084852"/>
            <a:ext cx="6046176" cy="2788905"/>
          </a:xfrm>
        </p:spPr>
        <p:txBody>
          <a:bodyPr>
            <a:normAutofit/>
          </a:bodyPr>
          <a:lstStyle/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</a:pPr>
            <a:r>
              <a:rPr lang="en-GB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was difficult?</a:t>
            </a:r>
          </a:p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</a:pPr>
            <a:r>
              <a:rPr lang="en-GB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Why?</a:t>
            </a:r>
          </a:p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</a:pPr>
            <a:r>
              <a:rPr lang="en-GB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have we learnt about our own communication skills?</a:t>
            </a:r>
          </a:p>
          <a:p>
            <a:pPr marL="457189" indent="-457189" defTabSz="1219170">
              <a:lnSpc>
                <a:spcPct val="120000"/>
              </a:lnSpc>
              <a:spcBef>
                <a:spcPct val="20000"/>
              </a:spcBef>
            </a:pPr>
            <a:r>
              <a:rPr lang="en-GB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 we communicate effectively?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052" name="Picture 4" descr="Helium Stick. Team building activity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516" y="1220755"/>
            <a:ext cx="5080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7982DC90-5388-16E0-C2C7-1042234845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Education and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73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Lesson 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428252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50" y="-63624"/>
            <a:ext cx="11231457" cy="1143000"/>
          </a:xfr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Teamwork</a:t>
            </a:r>
            <a:r>
              <a:rPr lang="en-GB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339" y="1373919"/>
            <a:ext cx="11233248" cy="1407739"/>
          </a:xfrm>
        </p:spPr>
        <p:txBody>
          <a:bodyPr/>
          <a:lstStyle/>
          <a:p>
            <a:r>
              <a:rPr lang="en-GB" sz="3200" dirty="0">
                <a:hlinkClick r:id="rId2"/>
              </a:rPr>
              <a:t>https://www.youtube.com/watch?v=8mAOlXmA1Yg</a:t>
            </a:r>
            <a:endParaRPr lang="en-GB" sz="3200" dirty="0"/>
          </a:p>
          <a:p>
            <a:endParaRPr lang="en-GB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80861"/>
            <a:ext cx="7086600" cy="398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0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Effective communication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8726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3925" y="1427568"/>
            <a:ext cx="8405107" cy="189664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skills are needed to be an effective communicator?</a:t>
            </a:r>
            <a:endParaRPr lang="en-GB" sz="18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080" y="4485118"/>
            <a:ext cx="1364312" cy="134414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69903" y="3109172"/>
            <a:ext cx="4867764" cy="3648405"/>
          </a:xfrm>
        </p:spPr>
        <p:txBody>
          <a:bodyPr/>
          <a:lstStyle/>
          <a:p>
            <a:pPr lvl="0">
              <a:lnSpc>
                <a:spcPct val="100000"/>
              </a:lnSpc>
              <a:defRPr/>
            </a:pPr>
            <a:r>
              <a:rPr lang="en-GB" dirty="0"/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have 10 minutes. </a:t>
            </a:r>
          </a:p>
          <a:p>
            <a:pPr lvl="0">
              <a:lnSpc>
                <a:spcPct val="100000"/>
              </a:lnSpc>
              <a:defRPr/>
            </a:pPr>
            <a:r>
              <a:rPr lang="en-GB" dirty="0"/>
              <a:t> </a:t>
            </a:r>
            <a:r>
              <a:rPr lang="en-GB" sz="1467" dirty="0">
                <a:hlinkClick r:id="rId3"/>
              </a:rPr>
              <a:t>https://www.online-stopwatch.com/classroom-timers/</a:t>
            </a:r>
            <a:endParaRPr lang="en-GB" sz="1467" dirty="0"/>
          </a:p>
          <a:p>
            <a:pPr lvl="0">
              <a:lnSpc>
                <a:spcPct val="100000"/>
              </a:lnSpc>
              <a:defRPr/>
            </a:pPr>
            <a:endParaRPr lang="en-GB" sz="1467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759322"/>
            <a:ext cx="4674117" cy="29739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19252" y="3681305"/>
            <a:ext cx="27843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Share your thoughts</a:t>
            </a: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310602" y="409867"/>
            <a:ext cx="9038583" cy="62598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1867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31372" y="636629"/>
            <a:ext cx="11231457" cy="1143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Effective communication</a:t>
            </a:r>
            <a:r>
              <a:rPr lang="en-GB" sz="26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2738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12000" y="333202"/>
            <a:ext cx="11255584" cy="5783965"/>
          </a:xfrm>
        </p:spPr>
        <p:txBody>
          <a:bodyPr/>
          <a:lstStyle/>
          <a:p>
            <a:endParaRPr lang="en-GB" b="0" dirty="0">
              <a:solidFill>
                <a:srgbClr val="4D5156"/>
              </a:solidFill>
              <a:latin typeface="Google Sans"/>
            </a:endParaRPr>
          </a:p>
          <a:p>
            <a:endParaRPr lang="en-GB" b="0" dirty="0">
              <a:solidFill>
                <a:srgbClr val="E51C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979152" y="6356351"/>
            <a:ext cx="1212849" cy="366183"/>
          </a:xfrm>
        </p:spPr>
        <p:txBody>
          <a:bodyPr/>
          <a:lstStyle/>
          <a:p>
            <a:pPr defTabSz="1219170">
              <a:defRPr/>
            </a:pPr>
            <a:fld id="{DA2C159E-F13C-4A85-9A41-E7669D3E0D70}" type="slidenum">
              <a:rPr lang="en-GB" sz="933" b="1">
                <a:solidFill>
                  <a:srgbClr val="000000"/>
                </a:solidFill>
                <a:latin typeface="Arial"/>
              </a:rPr>
              <a:pPr defTabSz="1219170">
                <a:defRPr/>
              </a:pPr>
              <a:t>23</a:t>
            </a:fld>
            <a:endParaRPr lang="en-GB" sz="933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" y="6356351"/>
            <a:ext cx="10248900" cy="366183"/>
          </a:xfrm>
        </p:spPr>
        <p:txBody>
          <a:bodyPr/>
          <a:lstStyle/>
          <a:p>
            <a:pPr algn="l" defTabSz="1219170">
              <a:defRPr/>
            </a:pPr>
            <a:r>
              <a:rPr lang="en-GB" dirty="0"/>
              <a:t>Education and Training Foundation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1967" y="333200"/>
            <a:ext cx="1065718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The communication cycle</a:t>
            </a:r>
          </a:p>
          <a:p>
            <a:endParaRPr lang="en-GB" dirty="0"/>
          </a:p>
        </p:txBody>
      </p:sp>
      <p:pic>
        <p:nvPicPr>
          <p:cNvPr id="7" name="ki_kiSawA-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31638" y="1807387"/>
            <a:ext cx="6726509" cy="378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74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4799" y="279273"/>
            <a:ext cx="11250084" cy="932567"/>
          </a:xfrm>
        </p:spPr>
        <p:txBody>
          <a:bodyPr>
            <a:normAutofit/>
          </a:bodyPr>
          <a:lstStyle/>
          <a:p>
            <a:br>
              <a:rPr lang="en-GB" sz="1467" dirty="0"/>
            </a:b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Paired activity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31371" y="1736815"/>
            <a:ext cx="5687989" cy="4802099"/>
          </a:xfrm>
        </p:spPr>
        <p:txBody>
          <a:bodyPr/>
          <a:lstStyle/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In pairs, you will sit back to back, and one person will explain their picture to the other person. 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The person who is drawing CANNOT ask any questions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They must just follow the instructions given.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The person giving instructions cannot say what the picture is of.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7" y="1211839"/>
            <a:ext cx="3553056" cy="412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467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267" dirty="0">
                <a:latin typeface="Arial" panose="020B0604020202020204" pitchFamily="34" charset="0"/>
                <a:cs typeface="Arial" panose="020B0604020202020204" pitchFamily="34" charset="0"/>
              </a:rPr>
              <a:t>What was the purpose of the activity?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10600" y="1700808"/>
            <a:ext cx="11064587" cy="230582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illustrates that the sender of the message needs feedback to ensure that the message has been received and that the communication cycle is working.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</a:pPr>
            <a:endParaRPr lang="en-US" sz="266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</a:pPr>
            <a:r>
              <a:rPr lang="en-US" sz="2667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reflect on your communication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happened?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did it break down?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could have been better?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7456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Active listening </a:t>
            </a:r>
          </a:p>
        </p:txBody>
      </p:sp>
    </p:spTree>
    <p:extLst>
      <p:ext uri="{BB962C8B-B14F-4D97-AF65-F5344CB8AC3E}">
        <p14:creationId xmlns:p14="http://schemas.microsoft.com/office/powerpoint/2010/main" val="3671909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Active listening: Pair activity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31371" y="1554385"/>
            <a:ext cx="11255584" cy="4801967"/>
          </a:xfrm>
        </p:spPr>
        <p:txBody>
          <a:bodyPr>
            <a:normAutofit/>
          </a:bodyPr>
          <a:lstStyle/>
          <a:p>
            <a:pPr marL="990575" indent="-990575">
              <a:lnSpc>
                <a:spcPct val="120000"/>
              </a:lnSpc>
              <a:buFont typeface="+mj-lt"/>
              <a:buAutoNum type="arabicPeriod"/>
            </a:pPr>
            <a:r>
              <a:rPr lang="en-GB" sz="2667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Learners are to write down what they believe active listening involves.</a:t>
            </a:r>
          </a:p>
          <a:p>
            <a:pPr marL="990575" indent="-990575">
              <a:lnSpc>
                <a:spcPct val="120000"/>
              </a:lnSpc>
              <a:buFont typeface="+mj-lt"/>
              <a:buAutoNum type="arabicPeriod"/>
            </a:pPr>
            <a:r>
              <a:rPr lang="en-GB" sz="2667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important to listen when working with children and families?</a:t>
            </a:r>
          </a:p>
          <a:p>
            <a:pPr marL="990575" indent="-990575">
              <a:lnSpc>
                <a:spcPct val="120000"/>
              </a:lnSpc>
              <a:buFont typeface="+mj-lt"/>
              <a:buAutoNum type="arabicPeriod"/>
            </a:pPr>
            <a:r>
              <a:rPr lang="en-GB" sz="2667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type of important information could you receive by actively communicating with children and families?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969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443209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99359" y="1508787"/>
            <a:ext cx="10872565" cy="3648405"/>
          </a:xfrm>
        </p:spPr>
        <p:txBody>
          <a:bodyPr/>
          <a:lstStyle/>
          <a:p>
            <a:endParaRPr lang="en-GB" sz="2400" dirty="0"/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 identify different methods of communication?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Have you identified who you may communicate with in a setting?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you describe the skills needed to be an effective communicator and justify the importance of this by recalling what you now know about Argyle’s communication theory?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you now define teamwork and understand its importance in education? 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dirty="0"/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dirty="0"/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050543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Checking, learning, question and nominate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31372" y="1604798"/>
            <a:ext cx="6378265" cy="4349749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List five hazards in a nursery.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List five ways to prevent a hazard.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Who is responsible for health and safety?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year was the Health and Safety Act?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risky play?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a benefit of risky play?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we mean by cotton-wool kids?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Why do we need to keep children safe?</a:t>
            </a:r>
          </a:p>
          <a:p>
            <a:endParaRPr lang="en-GB" sz="2133" dirty="0"/>
          </a:p>
        </p:txBody>
      </p:sp>
      <p:pic>
        <p:nvPicPr>
          <p:cNvPr id="6" name="Picture Placeholder 8" descr="Kids climbing trees in #Cambodia #travel #gapyear #teachin…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97"/>
          <a:stretch>
            <a:fillRect/>
          </a:stretch>
        </p:blipFill>
        <p:spPr>
          <a:xfrm>
            <a:off x="7136545" y="1508787"/>
            <a:ext cx="4424139" cy="3724340"/>
          </a:xfrm>
          <a:prstGeom prst="rect">
            <a:avLst/>
          </a:prstGeom>
        </p:spPr>
      </p:pic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7C78DB0-6FBB-F7CB-C1D1-E1BEADDB0D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65889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23392" y="1892829"/>
            <a:ext cx="10177131" cy="345638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Have we Identified hazards found in an education setting and found solutions to lower those risks?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Have we considered the benefits and challenges associated with risky play?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 we understand the importance of keeping children safe?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you now explain what we mean by cotton-wool kids? </a:t>
            </a:r>
          </a:p>
          <a:p>
            <a:endParaRPr lang="en-GB" dirty="0">
              <a:solidFill>
                <a:srgbClr val="E51C41"/>
              </a:solidFill>
            </a:endParaRPr>
          </a:p>
          <a:p>
            <a:endParaRPr lang="en-GB" dirty="0">
              <a:solidFill>
                <a:srgbClr val="E51C41"/>
              </a:solidFill>
            </a:endParaRPr>
          </a:p>
          <a:p>
            <a:endParaRPr lang="en-GB" dirty="0">
              <a:solidFill>
                <a:srgbClr val="E51C41"/>
              </a:solidFill>
            </a:endParaRP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670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719403" y="356659"/>
            <a:ext cx="11250084" cy="932567"/>
          </a:xfrm>
        </p:spPr>
        <p:txBody>
          <a:bodyPr/>
          <a:lstStyle/>
          <a:p>
            <a:br>
              <a:rPr lang="en-US" dirty="0"/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Session objectives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771759" y="1892829"/>
            <a:ext cx="11197728" cy="263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/>
          </a:p>
          <a:p>
            <a:pPr>
              <a:lnSpc>
                <a:spcPct val="12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1: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identify different methods of communication.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2: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identify who you may communicate with in a setting.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3: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describe the skills needed to be an effective communicator and justify the importance of this (considering Argyle’s communication theory).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Objective 4: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define teamwork and its importance education. </a:t>
            </a:r>
          </a:p>
        </p:txBody>
      </p:sp>
    </p:spTree>
    <p:extLst>
      <p:ext uri="{BB962C8B-B14F-4D97-AF65-F5344CB8AC3E}">
        <p14:creationId xmlns:p14="http://schemas.microsoft.com/office/powerpoint/2010/main" val="2176345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10600" y="970756"/>
            <a:ext cx="7512192" cy="48004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</a:pPr>
            <a:endParaRPr lang="en-GB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five hazards in a nursery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five ways to prevent a hazard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responsible for health and safety?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year was the Health and Safety Act?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risky play?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benefit of risky play?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we mean by cotton-wool kids?</a:t>
            </a:r>
          </a:p>
          <a:p>
            <a:pPr marL="228594" indent="-228594" defTabSz="914377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we need to keep children safe?</a:t>
            </a:r>
          </a:p>
          <a:p>
            <a:pPr>
              <a:lnSpc>
                <a:spcPct val="107000"/>
              </a:lnSpc>
            </a:pPr>
            <a:endParaRPr lang="en-GB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Recap of session 4</a:t>
            </a:r>
            <a:endParaRPr lang="en-GB" dirty="0"/>
          </a:p>
        </p:txBody>
      </p:sp>
      <p:pic>
        <p:nvPicPr>
          <p:cNvPr id="6" name="Picture Placeholder 8" descr="Kids climbing trees in #Cambodia #travel #gapyear #teachin…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97"/>
          <a:stretch>
            <a:fillRect/>
          </a:stretch>
        </p:blipFill>
        <p:spPr>
          <a:xfrm>
            <a:off x="7136545" y="1508787"/>
            <a:ext cx="4424139" cy="372434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46468C-4717-5410-7AC4-666EE1C4B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2000" y="6356351"/>
            <a:ext cx="1024850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Education and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2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different methods of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836941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189" indent="-457189">
              <a:lnSpc>
                <a:spcPct val="100000"/>
              </a:lnSpc>
              <a:spcBef>
                <a:spcPct val="20000"/>
              </a:spcBef>
            </a:pPr>
            <a:r>
              <a:rPr lang="en-US" sz="29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Task 1: Two minutes</a:t>
            </a:r>
            <a:br>
              <a:rPr lang="en-US" sz="4267" b="0" dirty="0">
                <a:solidFill>
                  <a:prstClr val="black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02491" y="1796819"/>
            <a:ext cx="5399957" cy="4802099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b="0" dirty="0">
                <a:latin typeface="Arial" panose="020B0604020202020204" pitchFamily="34" charset="0"/>
                <a:cs typeface="Arial" panose="020B0604020202020204" pitchFamily="34" charset="0"/>
              </a:rPr>
              <a:t>With a partner, make a list of as many different methods of communicating that you can think of (minimum 15).</a:t>
            </a:r>
            <a:r>
              <a:rPr lang="en-GB" sz="1600" b="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sz="2133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hlinkClick r:id="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133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"/>
              </a:rPr>
              <a:t>https://www.online-stopwatch.com/countdown-timer/</a:t>
            </a:r>
            <a:endParaRPr lang="en-GB" sz="2133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189" indent="-457189">
              <a:lnSpc>
                <a:spcPct val="100000"/>
              </a:lnSpc>
            </a:pPr>
            <a:endParaRPr lang="en-US" sz="4267" b="0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7" name="Content Placeholder 6" descr="Postit Memos Notes · Free photo on Pixabay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315200"/>
            <a:ext cx="5145271" cy="3932691"/>
          </a:xfr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0738767-86C8-7397-5D47-92C87CCA73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71073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0893" y="1302783"/>
            <a:ext cx="11354019" cy="1536171"/>
          </a:xfrm>
        </p:spPr>
        <p:txBody>
          <a:bodyPr>
            <a:noAutofit/>
          </a:bodyPr>
          <a:lstStyle/>
          <a:p>
            <a:pPr algn="ctr"/>
            <a: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Communication</a:t>
            </a:r>
            <a: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the process whereby</a:t>
            </a:r>
            <a:b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speech, signs or actions transmit information</a:t>
            </a:r>
            <a:b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3733" b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from one person to another</a:t>
            </a:r>
            <a:r>
              <a:rPr lang="en-GB" sz="426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spcBef>
                <a:spcPts val="1333"/>
              </a:spcBef>
            </a:pPr>
            <a:endParaRPr lang="en-GB" dirty="0"/>
          </a:p>
          <a:p>
            <a:pPr algn="ctr">
              <a:lnSpc>
                <a:spcPct val="90000"/>
              </a:lnSpc>
              <a:spcBef>
                <a:spcPts val="1333"/>
              </a:spcBef>
            </a:pPr>
            <a:endParaRPr lang="en-GB" sz="373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674" y="3138265"/>
            <a:ext cx="5340404" cy="2678204"/>
          </a:xfrm>
          <a:prstGeom prst="rect">
            <a:avLst/>
          </a:prstGeom>
        </p:spPr>
      </p:pic>
      <p:sp>
        <p:nvSpPr>
          <p:cNvPr id="8" name="Title 11"/>
          <p:cNvSpPr txBox="1">
            <a:spLocks/>
          </p:cNvSpPr>
          <p:nvPr/>
        </p:nvSpPr>
        <p:spPr>
          <a:xfrm>
            <a:off x="363967" y="143582"/>
            <a:ext cx="11250084" cy="93256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2667" dirty="0"/>
            </a:b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What is communication?</a:t>
            </a:r>
            <a:endParaRPr lang="en-GB" sz="26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899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9281B4A-CF63-45A2-83E7-434384643C4B}"/>
</file>

<file path=customXml/itemProps2.xml><?xml version="1.0" encoding="utf-8"?>
<ds:datastoreItem xmlns:ds="http://schemas.openxmlformats.org/officeDocument/2006/customXml" ds:itemID="{F7608BF1-CACF-491B-92D0-8A98D433CB02}"/>
</file>

<file path=customXml/itemProps3.xml><?xml version="1.0" encoding="utf-8"?>
<ds:datastoreItem xmlns:ds="http://schemas.openxmlformats.org/officeDocument/2006/customXml" ds:itemID="{9FF83CC9-6691-4DA0-8A6B-2DCEDDA4E18F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</TotalTime>
  <Words>1086</Words>
  <Application>Microsoft Office PowerPoint</Application>
  <PresentationFormat>Widescreen</PresentationFormat>
  <Paragraphs>182</Paragraphs>
  <Slides>29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Comic Sans MS</vt:lpstr>
      <vt:lpstr>Google Sans</vt:lpstr>
      <vt:lpstr>Office Theme</vt:lpstr>
      <vt:lpstr>T Level Education and Early Years </vt:lpstr>
      <vt:lpstr>Lesson 5</vt:lpstr>
      <vt:lpstr>Checking, learning, question and nominate</vt:lpstr>
      <vt:lpstr>Reflection</vt:lpstr>
      <vt:lpstr> Session objectives </vt:lpstr>
      <vt:lpstr>Recap of session 4</vt:lpstr>
      <vt:lpstr>01 </vt:lpstr>
      <vt:lpstr>Task 1: Two minutes </vt:lpstr>
      <vt:lpstr>Communication is the process whereby   speech, signs or actions transmit information   from one person to another.</vt:lpstr>
      <vt:lpstr>PowerPoint Presentation</vt:lpstr>
      <vt:lpstr>Activity 2: Who may you need to communicate with when working with children and young people?</vt:lpstr>
      <vt:lpstr>What methods of communication did you use? </vt:lpstr>
      <vt:lpstr>02</vt:lpstr>
      <vt:lpstr>Why do we need to communicate when   working with children and young people?</vt:lpstr>
      <vt:lpstr>03</vt:lpstr>
      <vt:lpstr> Teamwork</vt:lpstr>
      <vt:lpstr> Who could you work with in an education setting?</vt:lpstr>
      <vt:lpstr>Activity 3: Magic stick</vt:lpstr>
      <vt:lpstr>Activity 3: Magic stick – Reflection</vt:lpstr>
      <vt:lpstr>Teamwork </vt:lpstr>
      <vt:lpstr>04</vt:lpstr>
      <vt:lpstr>What skills are needed to be an effective communicator?</vt:lpstr>
      <vt:lpstr> </vt:lpstr>
      <vt:lpstr> Paired activity </vt:lpstr>
      <vt:lpstr> What was the purpose of the activity?</vt:lpstr>
      <vt:lpstr>05</vt:lpstr>
      <vt:lpstr>Active listening: Pair activity</vt:lpstr>
      <vt:lpstr>06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 Level Education and Early Years</dc:title>
  <dc:creator>Gemma Brezinski</dc:creator>
  <cp:lastModifiedBy>Gemma Brezinski</cp:lastModifiedBy>
  <cp:revision>6</cp:revision>
  <dcterms:created xsi:type="dcterms:W3CDTF">2024-01-08T11:17:20Z</dcterms:created>
  <dcterms:modified xsi:type="dcterms:W3CDTF">2024-01-08T11:42:29Z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