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377" r:id="rId3"/>
    <p:sldId id="379" r:id="rId4"/>
    <p:sldId id="378" r:id="rId5"/>
    <p:sldId id="380" r:id="rId6"/>
    <p:sldId id="381" r:id="rId7"/>
    <p:sldId id="382" r:id="rId8"/>
    <p:sldId id="383" r:id="rId9"/>
    <p:sldId id="384" r:id="rId10"/>
    <p:sldId id="385" r:id="rId11"/>
    <p:sldId id="386" r:id="rId12"/>
    <p:sldId id="387" r:id="rId13"/>
    <p:sldId id="388" r:id="rId14"/>
    <p:sldId id="389" r:id="rId15"/>
    <p:sldId id="390" r:id="rId16"/>
    <p:sldId id="391" r:id="rId17"/>
    <p:sldId id="392" r:id="rId18"/>
    <p:sldId id="393" r:id="rId19"/>
    <p:sldId id="395" r:id="rId20"/>
    <p:sldId id="394" r:id="rId21"/>
    <p:sldId id="396" r:id="rId22"/>
    <p:sldId id="397" r:id="rId23"/>
    <p:sldId id="399" r:id="rId24"/>
    <p:sldId id="398" r:id="rId25"/>
    <p:sldId id="400"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9" d="100"/>
          <a:sy n="59" d="100"/>
        </p:scale>
        <p:origin x="964" y="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48E6A4-C2F3-442F-BF43-A7743CB5B57D}"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0C1C60-1E2D-4520-9278-BC333784CD73}" type="slidenum">
              <a:rPr lang="en-GB" smtClean="0"/>
              <a:t>‹#›</a:t>
            </a:fld>
            <a:endParaRPr lang="en-GB"/>
          </a:p>
        </p:txBody>
      </p:sp>
    </p:spTree>
    <p:extLst>
      <p:ext uri="{BB962C8B-B14F-4D97-AF65-F5344CB8AC3E}">
        <p14:creationId xmlns:p14="http://schemas.microsoft.com/office/powerpoint/2010/main" val="896281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3617822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1465328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1099253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on a post it note</a:t>
            </a:r>
          </a:p>
        </p:txBody>
      </p:sp>
      <p:sp>
        <p:nvSpPr>
          <p:cNvPr id="4" name="Slide Number Placeholder 3"/>
          <p:cNvSpPr>
            <a:spLocks noGrp="1"/>
          </p:cNvSpPr>
          <p:nvPr>
            <p:ph type="sldNum" sz="quarter" idx="5"/>
          </p:nvPr>
        </p:nvSpPr>
        <p:spPr/>
        <p:txBody>
          <a:bodyPr/>
          <a:lstStyle/>
          <a:p>
            <a:fld id="{9920340D-206C-4C41-A35B-4D72CE2F2B89}" type="slidenum">
              <a:rPr lang="en-GB" smtClean="0"/>
              <a:pPr/>
              <a:t>5</a:t>
            </a:fld>
            <a:endParaRPr lang="en-GB"/>
          </a:p>
        </p:txBody>
      </p:sp>
    </p:spTree>
    <p:extLst>
      <p:ext uri="{BB962C8B-B14F-4D97-AF65-F5344CB8AC3E}">
        <p14:creationId xmlns:p14="http://schemas.microsoft.com/office/powerpoint/2010/main" val="806768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on a post it note</a:t>
            </a:r>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2584983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on a post it note</a:t>
            </a:r>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a:p>
        </p:txBody>
      </p:sp>
    </p:spTree>
    <p:extLst>
      <p:ext uri="{BB962C8B-B14F-4D97-AF65-F5344CB8AC3E}">
        <p14:creationId xmlns:p14="http://schemas.microsoft.com/office/powerpoint/2010/main" val="1601110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on a post it note</a:t>
            </a:r>
          </a:p>
        </p:txBody>
      </p:sp>
      <p:sp>
        <p:nvSpPr>
          <p:cNvPr id="4" name="Slide Number Placeholder 3"/>
          <p:cNvSpPr>
            <a:spLocks noGrp="1"/>
          </p:cNvSpPr>
          <p:nvPr>
            <p:ph type="sldNum" sz="quarter" idx="5"/>
          </p:nvPr>
        </p:nvSpPr>
        <p:spPr/>
        <p:txBody>
          <a:bodyPr/>
          <a:lstStyle/>
          <a:p>
            <a:fld id="{9920340D-206C-4C41-A35B-4D72CE2F2B89}" type="slidenum">
              <a:rPr lang="en-GB" smtClean="0"/>
              <a:pPr/>
              <a:t>19</a:t>
            </a:fld>
            <a:endParaRPr lang="en-GB"/>
          </a:p>
        </p:txBody>
      </p:sp>
    </p:spTree>
    <p:extLst>
      <p:ext uri="{BB962C8B-B14F-4D97-AF65-F5344CB8AC3E}">
        <p14:creationId xmlns:p14="http://schemas.microsoft.com/office/powerpoint/2010/main" val="1151803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on a post it note</a:t>
            </a:r>
          </a:p>
        </p:txBody>
      </p:sp>
      <p:sp>
        <p:nvSpPr>
          <p:cNvPr id="4" name="Slide Number Placeholder 3"/>
          <p:cNvSpPr>
            <a:spLocks noGrp="1"/>
          </p:cNvSpPr>
          <p:nvPr>
            <p:ph type="sldNum" sz="quarter" idx="5"/>
          </p:nvPr>
        </p:nvSpPr>
        <p:spPr/>
        <p:txBody>
          <a:bodyPr/>
          <a:lstStyle/>
          <a:p>
            <a:fld id="{9920340D-206C-4C41-A35B-4D72CE2F2B89}" type="slidenum">
              <a:rPr lang="en-GB" smtClean="0"/>
              <a:pPr/>
              <a:t>23</a:t>
            </a:fld>
            <a:endParaRPr lang="en-GB"/>
          </a:p>
        </p:txBody>
      </p:sp>
    </p:spTree>
    <p:extLst>
      <p:ext uri="{BB962C8B-B14F-4D97-AF65-F5344CB8AC3E}">
        <p14:creationId xmlns:p14="http://schemas.microsoft.com/office/powerpoint/2010/main" val="276593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8285566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347094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13493734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dirty="0"/>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8789088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97223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4.xml"/><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hyperlink" Target="https://www.littleforestfolk.com/blog/argument-for-risky-play#:~:text=Allowing%20children%20to%20monitor%20and,learn%20how%20to%20manage%20it" TargetMode="Externa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hyperlink" Target="https://www.earlyyearseducator.co.uk/features/article/risky-play-as-safe-as-possible-or-as-safe-as-necessary" TargetMode="External"/><Relationship Id="rId2" Type="http://schemas.openxmlformats.org/officeDocument/2006/relationships/hyperlink" Target="https://www.daynurseries.co.uk/news/article.cfm/id/1578948/Cotton-wool-children-given-freedom-to-experience-risky-play" TargetMode="External"/><Relationship Id="rId1" Type="http://schemas.openxmlformats.org/officeDocument/2006/relationships/slideLayout" Target="../slideLayouts/slideLayout14.xml"/><Relationship Id="rId6" Type="http://schemas.openxmlformats.org/officeDocument/2006/relationships/hyperlink" Target="https://www.playscotland.org/parents-fears-that-children-wrapped-in-cotton-wool-as-they-ban-them-from-going-to-corner-shop/" TargetMode="External"/><Relationship Id="rId5" Type="http://schemas.openxmlformats.org/officeDocument/2006/relationships/hyperlink" Target="https://www.thetimes.co.uk/article/forest-schools-end-cotton-wool-culture-for-children-vcj5v50bg5h" TargetMode="External"/><Relationship Id="rId4" Type="http://schemas.openxmlformats.org/officeDocument/2006/relationships/hyperlink" Target="https://bosinver.co.uk/cotton-wool-children-v-free-range-kids"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video" Target="https://www.youtube.com/embed/hpxXcAq7iAE"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4.xml"/><Relationship Id="rId1" Type="http://schemas.openxmlformats.org/officeDocument/2006/relationships/video" Target="https://www.youtube.com/embed/cZ5EwaiUZo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5400" dirty="0">
                <a:latin typeface="Arial" panose="020B0604020202020204" pitchFamily="34" charset="0"/>
                <a:cs typeface="Arial" panose="020B0604020202020204" pitchFamily="34" charset="0"/>
              </a:rPr>
              <a:t>T Level Education and Early Years </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Autofit/>
          </a:bodyPr>
          <a:lstStyle/>
          <a:p>
            <a:r>
              <a:rPr lang="en-US" dirty="0">
                <a:latin typeface="Arial" panose="020B0604020202020204" pitchFamily="34" charset="0"/>
                <a:cs typeface="Arial" panose="020B0604020202020204" pitchFamily="34" charset="0"/>
              </a:rPr>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latin typeface="Arial" panose="020B0604020202020204" pitchFamily="34" charset="0"/>
                <a:cs typeface="Arial" panose="020B0604020202020204" pitchFamily="34" charset="0"/>
              </a:rPr>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latin typeface="Arial" panose="020B0604020202020204" pitchFamily="34" charset="0"/>
                <a:cs typeface="Arial" panose="020B0604020202020204" pitchFamily="34" charset="0"/>
              </a:rPr>
              <a:t>Location</a:t>
            </a:r>
          </a:p>
        </p:txBody>
      </p:sp>
    </p:spTree>
    <p:extLst>
      <p:ext uri="{BB962C8B-B14F-4D97-AF65-F5344CB8AC3E}">
        <p14:creationId xmlns:p14="http://schemas.microsoft.com/office/powerpoint/2010/main" val="1546299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92500"/>
          </a:bodyPr>
          <a:lstStyle/>
          <a:p>
            <a:r>
              <a:rPr lang="en-US" dirty="0">
                <a:latin typeface="Arial" panose="020B0604020202020204" pitchFamily="34" charset="0"/>
                <a:cs typeface="Arial" panose="020B0604020202020204" pitchFamily="34" charset="0"/>
              </a:rPr>
              <a:t>Identify some measures to lower the risk</a:t>
            </a:r>
          </a:p>
        </p:txBody>
      </p:sp>
    </p:spTree>
    <p:extLst>
      <p:ext uri="{BB962C8B-B14F-4D97-AF65-F5344CB8AC3E}">
        <p14:creationId xmlns:p14="http://schemas.microsoft.com/office/powerpoint/2010/main" val="3661247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latin typeface="Arial" panose="020B0604020202020204" pitchFamily="34" charset="0"/>
                <a:cs typeface="Arial" panose="020B0604020202020204" pitchFamily="34" charset="0"/>
              </a:rPr>
              <a:t>What is a risk?</a:t>
            </a:r>
          </a:p>
        </p:txBody>
      </p:sp>
      <p:sp>
        <p:nvSpPr>
          <p:cNvPr id="9" name="Text Placeholder 8"/>
          <p:cNvSpPr>
            <a:spLocks noGrp="1"/>
          </p:cNvSpPr>
          <p:nvPr>
            <p:ph type="body" sz="quarter" idx="13"/>
          </p:nvPr>
        </p:nvSpPr>
        <p:spPr/>
        <p:txBody>
          <a:bodyPr/>
          <a:lstStyle/>
          <a:p>
            <a:endParaRPr lang="en-GB" b="0" dirty="0">
              <a:solidFill>
                <a:srgbClr val="333333"/>
              </a:solidFill>
              <a:latin typeface="museo-sans"/>
            </a:endParaRPr>
          </a:p>
          <a:p>
            <a:pPr>
              <a:lnSpc>
                <a:spcPct val="120000"/>
              </a:lnSpc>
            </a:pPr>
            <a:r>
              <a:rPr lang="en-GB" b="0" dirty="0">
                <a:solidFill>
                  <a:srgbClr val="333333"/>
                </a:solidFill>
                <a:latin typeface="Arial" panose="020B0604020202020204" pitchFamily="34" charset="0"/>
                <a:cs typeface="Arial" panose="020B0604020202020204" pitchFamily="34" charset="0"/>
              </a:rPr>
              <a:t>A risk (high, medium or low) is the chance that somebody will be harmed by the hazard.</a:t>
            </a:r>
            <a:endParaRPr lang="en-GB" dirty="0">
              <a:latin typeface="Arial" panose="020B0604020202020204" pitchFamily="34" charset="0"/>
              <a:cs typeface="Arial" panose="020B0604020202020204" pitchFamily="34" charset="0"/>
            </a:endParaRPr>
          </a:p>
        </p:txBody>
      </p:sp>
      <p:pic>
        <p:nvPicPr>
          <p:cNvPr id="10" name="Picture Placeholder 9" descr="Counterparty risk | Navesink International"/>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5467" r="5467"/>
          <a:stretch>
            <a:fillRect/>
          </a:stretch>
        </p:blipFill>
        <p:spPr/>
      </p:pic>
    </p:spTree>
    <p:extLst>
      <p:ext uri="{BB962C8B-B14F-4D97-AF65-F5344CB8AC3E}">
        <p14:creationId xmlns:p14="http://schemas.microsoft.com/office/powerpoint/2010/main" val="119217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1000"/>
                                        <p:tgtEl>
                                          <p:spTgt spid="9">
                                            <p:txEl>
                                              <p:pRg st="1" end="1"/>
                                            </p:txEl>
                                          </p:spTgt>
                                        </p:tgtEl>
                                      </p:cBhvr>
                                    </p:animEffect>
                                    <p:anim calcmode="lin" valueType="num">
                                      <p:cBhvr>
                                        <p:cTn id="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12</a:t>
            </a:fld>
            <a:endParaRPr lang="en-GB"/>
          </a:p>
        </p:txBody>
      </p:sp>
      <p:sp>
        <p:nvSpPr>
          <p:cNvPr id="3" name="Title 2"/>
          <p:cNvSpPr>
            <a:spLocks noGrp="1"/>
          </p:cNvSpPr>
          <p:nvPr>
            <p:ph type="title"/>
          </p:nvPr>
        </p:nvSpPr>
        <p:spPr/>
        <p:txBody>
          <a:bodyPr/>
          <a:lstStyle/>
          <a:p>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What measures could you put in place to lower the risk?</a:t>
            </a:r>
          </a:p>
        </p:txBody>
      </p:sp>
      <p:sp>
        <p:nvSpPr>
          <p:cNvPr id="4" name="Text Placeholder 3"/>
          <p:cNvSpPr>
            <a:spLocks noGrp="1"/>
          </p:cNvSpPr>
          <p:nvPr>
            <p:ph type="body" sz="quarter" idx="12"/>
          </p:nvPr>
        </p:nvSpPr>
        <p:spPr/>
        <p:txBody>
          <a:bodyPr/>
          <a:lstStyle/>
          <a:p>
            <a:pPr>
              <a:lnSpc>
                <a:spcPct val="120000"/>
              </a:lnSpc>
            </a:pPr>
            <a:r>
              <a:rPr lang="en-GB" sz="1800" b="1" dirty="0">
                <a:latin typeface="Arial" panose="020B0604020202020204" pitchFamily="34" charset="0"/>
                <a:cs typeface="Arial" panose="020B0604020202020204" pitchFamily="34" charset="0"/>
              </a:rPr>
              <a:t>Scenario 1 </a:t>
            </a:r>
          </a:p>
          <a:p>
            <a:pPr>
              <a:lnSpc>
                <a:spcPct val="120000"/>
              </a:lnSpc>
            </a:pPr>
            <a:r>
              <a:rPr lang="en-GB" sz="1800" dirty="0">
                <a:latin typeface="Arial" panose="020B0604020202020204" pitchFamily="34" charset="0"/>
                <a:cs typeface="Arial" panose="020B0604020202020204" pitchFamily="34" charset="0"/>
              </a:rPr>
              <a:t>Several children have hurt themselves coming in and out of a play area. The risk has been identified as an uneven step on the path leading towards the area. How can we lower the risk of injury?</a:t>
            </a:r>
          </a:p>
          <a:p>
            <a:pPr>
              <a:lnSpc>
                <a:spcPct val="120000"/>
              </a:lnSpc>
            </a:pPr>
            <a:endParaRPr lang="en-GB" sz="1800" dirty="0">
              <a:latin typeface="Arial" panose="020B0604020202020204" pitchFamily="34" charset="0"/>
              <a:cs typeface="Arial" panose="020B0604020202020204" pitchFamily="34" charset="0"/>
            </a:endParaRPr>
          </a:p>
          <a:p>
            <a:pPr>
              <a:lnSpc>
                <a:spcPct val="120000"/>
              </a:lnSpc>
            </a:pPr>
            <a:r>
              <a:rPr lang="en-GB" sz="1800" b="1" dirty="0">
                <a:latin typeface="Arial" panose="020B0604020202020204" pitchFamily="34" charset="0"/>
                <a:cs typeface="Arial" panose="020B0604020202020204" pitchFamily="34" charset="0"/>
              </a:rPr>
              <a:t>Scenario 2</a:t>
            </a:r>
          </a:p>
          <a:p>
            <a:pPr>
              <a:lnSpc>
                <a:spcPct val="120000"/>
              </a:lnSpc>
            </a:pPr>
            <a:r>
              <a:rPr lang="en-GB" sz="1800" dirty="0">
                <a:latin typeface="Arial" panose="020B0604020202020204" pitchFamily="34" charset="0"/>
                <a:cs typeface="Arial" panose="020B0604020202020204" pitchFamily="34" charset="0"/>
              </a:rPr>
              <a:t>Several parents have contacted the school after their children burnt their ankles on a hot pipe which runs along the floor from a radiator in a classroom. The building is old, and the pipe cannot be moved. How can we lower the risk of injury and raise awareness? </a:t>
            </a:r>
          </a:p>
          <a:p>
            <a:pPr>
              <a:lnSpc>
                <a:spcPct val="120000"/>
              </a:lnSpc>
            </a:pPr>
            <a:endParaRPr lang="en-GB" sz="1800" dirty="0">
              <a:latin typeface="Arial" panose="020B0604020202020204" pitchFamily="34" charset="0"/>
              <a:cs typeface="Arial" panose="020B0604020202020204" pitchFamily="34" charset="0"/>
            </a:endParaRPr>
          </a:p>
          <a:p>
            <a:pPr>
              <a:lnSpc>
                <a:spcPct val="120000"/>
              </a:lnSpc>
            </a:pPr>
            <a:r>
              <a:rPr lang="en-GB" sz="1800" b="1" dirty="0">
                <a:latin typeface="Arial" panose="020B0604020202020204" pitchFamily="34" charset="0"/>
                <a:cs typeface="Arial" panose="020B0604020202020204" pitchFamily="34" charset="0"/>
              </a:rPr>
              <a:t>Scenario 3 </a:t>
            </a:r>
          </a:p>
          <a:p>
            <a:pPr>
              <a:lnSpc>
                <a:spcPct val="120000"/>
              </a:lnSpc>
            </a:pPr>
            <a:r>
              <a:rPr lang="en-GB" sz="1800" dirty="0">
                <a:latin typeface="Arial" panose="020B0604020202020204" pitchFamily="34" charset="0"/>
                <a:cs typeface="Arial" panose="020B0604020202020204" pitchFamily="34" charset="0"/>
              </a:rPr>
              <a:t>A new climbing-frame area is being built in a playground. Workers will have tools and be working throughout the day. How can we identify and lower the risks to the learners?</a:t>
            </a:r>
          </a:p>
        </p:txBody>
      </p:sp>
      <p:sp>
        <p:nvSpPr>
          <p:cNvPr id="5" name="Footer Placeholder 4"/>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8279339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13</a:t>
            </a:fld>
            <a:endParaRPr lang="en-GB"/>
          </a:p>
        </p:txBody>
      </p:sp>
      <p:sp>
        <p:nvSpPr>
          <p:cNvPr id="3" name="Title 2"/>
          <p:cNvSpPr>
            <a:spLocks noGrp="1"/>
          </p:cNvSpPr>
          <p:nvPr>
            <p:ph type="title"/>
          </p:nvPr>
        </p:nvSpPr>
        <p:spPr>
          <a:xfrm>
            <a:off x="310601" y="333200"/>
            <a:ext cx="11250084" cy="1943672"/>
          </a:xfrm>
        </p:spPr>
        <p:txBody>
          <a:bodyPr>
            <a:normAutofit/>
          </a:bodyPr>
          <a:lstStyle/>
          <a:p>
            <a:r>
              <a:rPr lang="en-GB" sz="3200" dirty="0">
                <a:latin typeface="Arial" panose="020B0604020202020204" pitchFamily="34" charset="0"/>
                <a:cs typeface="Arial" panose="020B0604020202020204" pitchFamily="34" charset="0"/>
              </a:rPr>
              <a:t>Risk assessment </a:t>
            </a:r>
          </a:p>
        </p:txBody>
      </p:sp>
      <p:sp>
        <p:nvSpPr>
          <p:cNvPr id="4" name="Text Placeholder 3"/>
          <p:cNvSpPr>
            <a:spLocks noGrp="1"/>
          </p:cNvSpPr>
          <p:nvPr>
            <p:ph type="body" sz="quarter" idx="12"/>
          </p:nvPr>
        </p:nvSpPr>
        <p:spPr>
          <a:xfrm>
            <a:off x="312001" y="836712"/>
            <a:ext cx="11248684" cy="5280587"/>
          </a:xfrm>
        </p:spPr>
        <p:txBody>
          <a:bodyPr/>
          <a:lstStyle/>
          <a:p>
            <a:pPr>
              <a:lnSpc>
                <a:spcPct val="100000"/>
              </a:lnSpc>
            </a:pPr>
            <a:r>
              <a:rPr lang="en-GB" sz="2400" dirty="0">
                <a:solidFill>
                  <a:srgbClr val="333333"/>
                </a:solidFill>
                <a:latin typeface="Arial" panose="020B0604020202020204" pitchFamily="34" charset="0"/>
                <a:cs typeface="Arial" panose="020B0604020202020204" pitchFamily="34" charset="0"/>
              </a:rPr>
              <a:t>Design your own chart similar to this one to assess the risks in the previous scenarios.</a:t>
            </a:r>
            <a:endParaRPr lang="en-GB" dirty="0">
              <a:solidFill>
                <a:srgbClr val="333333"/>
              </a:solidFill>
              <a:latin typeface="Arial" panose="020B0604020202020204" pitchFamily="34" charset="0"/>
              <a:cs typeface="Arial" panose="020B0604020202020204" pitchFamily="34" charset="0"/>
            </a:endParaRPr>
          </a:p>
          <a:p>
            <a:endParaRPr lang="en-GB" b="0" i="0" dirty="0">
              <a:solidFill>
                <a:srgbClr val="333333"/>
              </a:solidFill>
              <a:effectLst/>
              <a:latin typeface="museo-sans"/>
            </a:endParaRPr>
          </a:p>
        </p:txBody>
      </p:sp>
      <p:sp>
        <p:nvSpPr>
          <p:cNvPr id="5" name="Footer Placeholder 4"/>
          <p:cNvSpPr>
            <a:spLocks noGrp="1"/>
          </p:cNvSpPr>
          <p:nvPr>
            <p:ph type="ftr" sz="quarter" idx="10"/>
          </p:nvPr>
        </p:nvSpPr>
        <p:spPr/>
        <p:txBody>
          <a:bodyPr/>
          <a:lstStyle/>
          <a:p>
            <a:r>
              <a:rPr lang="en-GB" dirty="0"/>
              <a:t>Education and Training Foundation</a:t>
            </a:r>
          </a:p>
        </p:txBody>
      </p:sp>
      <p:graphicFrame>
        <p:nvGraphicFramePr>
          <p:cNvPr id="6" name="Table 5"/>
          <p:cNvGraphicFramePr>
            <a:graphicFrameLocks noGrp="1"/>
          </p:cNvGraphicFramePr>
          <p:nvPr/>
        </p:nvGraphicFramePr>
        <p:xfrm>
          <a:off x="431369" y="1988839"/>
          <a:ext cx="10753199" cy="3829773"/>
        </p:xfrm>
        <a:graphic>
          <a:graphicData uri="http://schemas.openxmlformats.org/drawingml/2006/table">
            <a:tbl>
              <a:tblPr firstRow="1" bandRow="1">
                <a:tableStyleId>{5C22544A-7EE6-4342-B048-85BDC9FD1C3A}</a:tableStyleId>
              </a:tblPr>
              <a:tblGrid>
                <a:gridCol w="1591832">
                  <a:extLst>
                    <a:ext uri="{9D8B030D-6E8A-4147-A177-3AD203B41FA5}">
                      <a16:colId xmlns:a16="http://schemas.microsoft.com/office/drawing/2014/main" val="4238704852"/>
                    </a:ext>
                  </a:extLst>
                </a:gridCol>
                <a:gridCol w="1485708">
                  <a:extLst>
                    <a:ext uri="{9D8B030D-6E8A-4147-A177-3AD203B41FA5}">
                      <a16:colId xmlns:a16="http://schemas.microsoft.com/office/drawing/2014/main" val="3789656440"/>
                    </a:ext>
                  </a:extLst>
                </a:gridCol>
                <a:gridCol w="1697952">
                  <a:extLst>
                    <a:ext uri="{9D8B030D-6E8A-4147-A177-3AD203B41FA5}">
                      <a16:colId xmlns:a16="http://schemas.microsoft.com/office/drawing/2014/main" val="3751412793"/>
                    </a:ext>
                  </a:extLst>
                </a:gridCol>
                <a:gridCol w="2546928">
                  <a:extLst>
                    <a:ext uri="{9D8B030D-6E8A-4147-A177-3AD203B41FA5}">
                      <a16:colId xmlns:a16="http://schemas.microsoft.com/office/drawing/2014/main" val="2297455726"/>
                    </a:ext>
                  </a:extLst>
                </a:gridCol>
                <a:gridCol w="2334684">
                  <a:extLst>
                    <a:ext uri="{9D8B030D-6E8A-4147-A177-3AD203B41FA5}">
                      <a16:colId xmlns:a16="http://schemas.microsoft.com/office/drawing/2014/main" val="3384772563"/>
                    </a:ext>
                  </a:extLst>
                </a:gridCol>
                <a:gridCol w="1096095">
                  <a:extLst>
                    <a:ext uri="{9D8B030D-6E8A-4147-A177-3AD203B41FA5}">
                      <a16:colId xmlns:a16="http://schemas.microsoft.com/office/drawing/2014/main" val="578766061"/>
                    </a:ext>
                  </a:extLst>
                </a:gridCol>
              </a:tblGrid>
              <a:tr h="896932">
                <a:tc>
                  <a:txBody>
                    <a:bodyPr/>
                    <a:lstStyle/>
                    <a:p>
                      <a:r>
                        <a:rPr kumimoji="0" lang="en-GB" sz="2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rPr>
                        <a:t>Hazards</a:t>
                      </a:r>
                      <a:endParaRPr lang="en-GB" sz="2400" dirty="0">
                        <a:latin typeface="Arial" panose="020B0604020202020204" pitchFamily="34" charset="0"/>
                        <a:cs typeface="Arial" panose="020B0604020202020204" pitchFamily="34" charset="0"/>
                      </a:endParaRPr>
                    </a:p>
                  </a:txBody>
                  <a:tcPr marL="121920" marR="121920" marT="60960" marB="60960"/>
                </a:tc>
                <a:tc>
                  <a:txBody>
                    <a:bodyPr/>
                    <a:lstStyle/>
                    <a:p>
                      <a:r>
                        <a:rPr lang="en-GB" sz="2400" dirty="0">
                          <a:latin typeface="Arial" panose="020B0604020202020204" pitchFamily="34" charset="0"/>
                          <a:cs typeface="Arial" panose="020B0604020202020204" pitchFamily="34" charset="0"/>
                        </a:rPr>
                        <a:t>Harm</a:t>
                      </a:r>
                    </a:p>
                  </a:txBody>
                  <a:tcPr marL="121920" marR="121920" marT="60960" marB="60960"/>
                </a:tc>
                <a:tc>
                  <a:txBody>
                    <a:bodyPr/>
                    <a:lstStyle/>
                    <a:p>
                      <a:r>
                        <a:rPr lang="en-GB" sz="2400" dirty="0">
                          <a:latin typeface="Arial" panose="020B0604020202020204" pitchFamily="34" charset="0"/>
                          <a:cs typeface="Arial" panose="020B0604020202020204" pitchFamily="34" charset="0"/>
                        </a:rPr>
                        <a:t>Risk</a:t>
                      </a:r>
                    </a:p>
                  </a:txBody>
                  <a:tcPr marL="121920" marR="121920" marT="60960" marB="60960"/>
                </a:tc>
                <a:tc>
                  <a:txBody>
                    <a:bodyPr/>
                    <a:lstStyle/>
                    <a:p>
                      <a:r>
                        <a:rPr lang="en-GB" sz="2400" dirty="0">
                          <a:latin typeface="Arial" panose="020B0604020202020204" pitchFamily="34" charset="0"/>
                          <a:cs typeface="Arial" panose="020B0604020202020204" pitchFamily="34" charset="0"/>
                        </a:rPr>
                        <a:t>Measures</a:t>
                      </a:r>
                    </a:p>
                  </a:txBody>
                  <a:tcPr marL="121920" marR="121920" marT="60960" marB="60960"/>
                </a:tc>
                <a:tc>
                  <a:txBody>
                    <a:bodyPr/>
                    <a:lstStyle/>
                    <a:p>
                      <a:r>
                        <a:rPr lang="en-GB" sz="2400" dirty="0">
                          <a:latin typeface="Arial" panose="020B0604020202020204" pitchFamily="34" charset="0"/>
                          <a:cs typeface="Arial" panose="020B0604020202020204" pitchFamily="34" charset="0"/>
                        </a:rPr>
                        <a:t>Responsible</a:t>
                      </a:r>
                    </a:p>
                  </a:txBody>
                  <a:tcPr marL="121920" marR="121920" marT="60960" marB="60960"/>
                </a:tc>
                <a:tc>
                  <a:txBody>
                    <a:bodyPr/>
                    <a:lstStyle/>
                    <a:p>
                      <a:r>
                        <a:rPr lang="en-GB" sz="2400" dirty="0">
                          <a:latin typeface="Arial" panose="020B0604020202020204" pitchFamily="34" charset="0"/>
                          <a:cs typeface="Arial" panose="020B0604020202020204" pitchFamily="34" charset="0"/>
                        </a:rPr>
                        <a:t>Risk </a:t>
                      </a:r>
                    </a:p>
                  </a:txBody>
                  <a:tcPr marL="121920" marR="121920" marT="60960" marB="60960"/>
                </a:tc>
                <a:extLst>
                  <a:ext uri="{0D108BD9-81ED-4DB2-BD59-A6C34878D82A}">
                    <a16:rowId xmlns:a16="http://schemas.microsoft.com/office/drawing/2014/main" val="128655251"/>
                  </a:ext>
                </a:extLst>
              </a:tr>
              <a:tr h="1138977">
                <a:tc>
                  <a:txBody>
                    <a:bodyPr/>
                    <a:lstStyle/>
                    <a:p>
                      <a:r>
                        <a:rPr lang="en-GB" sz="2400" dirty="0">
                          <a:latin typeface="Arial" panose="020B0604020202020204" pitchFamily="34" charset="0"/>
                          <a:cs typeface="Arial" panose="020B0604020202020204" pitchFamily="34" charset="0"/>
                        </a:rPr>
                        <a:t>Fire </a:t>
                      </a:r>
                    </a:p>
                  </a:txBody>
                  <a:tcPr marL="121920" marR="121920" marT="60960" marB="60960"/>
                </a:tc>
                <a:tc>
                  <a:txBody>
                    <a:bodyPr/>
                    <a:lstStyle/>
                    <a:p>
                      <a:r>
                        <a:rPr lang="en-GB" sz="2400" dirty="0">
                          <a:latin typeface="Arial" panose="020B0604020202020204" pitchFamily="34" charset="0"/>
                          <a:cs typeface="Arial" panose="020B0604020202020204" pitchFamily="34" charset="0"/>
                        </a:rPr>
                        <a:t>Burns</a:t>
                      </a:r>
                    </a:p>
                  </a:txBody>
                  <a:tcPr marL="121920" marR="121920" marT="60960" marB="60960"/>
                </a:tc>
                <a:tc>
                  <a:txBody>
                    <a:bodyPr/>
                    <a:lstStyle/>
                    <a:p>
                      <a:r>
                        <a:rPr lang="en-GB" sz="2400" dirty="0">
                          <a:latin typeface="Arial" panose="020B0604020202020204" pitchFamily="34" charset="0"/>
                          <a:cs typeface="Arial" panose="020B0604020202020204" pitchFamily="34" charset="0"/>
                        </a:rPr>
                        <a:t>High </a:t>
                      </a:r>
                    </a:p>
                  </a:txBody>
                  <a:tcPr marL="121920" marR="121920" marT="60960" marB="60960"/>
                </a:tc>
                <a:tc>
                  <a:txBody>
                    <a:bodyPr/>
                    <a:lstStyle/>
                    <a:p>
                      <a:r>
                        <a:rPr lang="en-GB" sz="2400" dirty="0">
                          <a:latin typeface="Arial" panose="020B0604020202020204" pitchFamily="34" charset="0"/>
                          <a:cs typeface="Arial" panose="020B0604020202020204" pitchFamily="34" charset="0"/>
                        </a:rPr>
                        <a:t>Educate,</a:t>
                      </a:r>
                      <a:r>
                        <a:rPr lang="en-GB" sz="2400" baseline="0" dirty="0">
                          <a:latin typeface="Arial" panose="020B0604020202020204" pitchFamily="34" charset="0"/>
                          <a:cs typeface="Arial" panose="020B0604020202020204" pitchFamily="34" charset="0"/>
                        </a:rPr>
                        <a:t> supervise</a:t>
                      </a:r>
                      <a:endParaRPr lang="en-GB" sz="2400" dirty="0">
                        <a:latin typeface="Arial" panose="020B0604020202020204" pitchFamily="34" charset="0"/>
                        <a:cs typeface="Arial" panose="020B0604020202020204" pitchFamily="34" charset="0"/>
                      </a:endParaRPr>
                    </a:p>
                  </a:txBody>
                  <a:tcPr marL="121920" marR="121920" marT="60960" marB="60960"/>
                </a:tc>
                <a:tc>
                  <a:txBody>
                    <a:bodyPr/>
                    <a:lstStyle/>
                    <a:p>
                      <a:r>
                        <a:rPr lang="en-GB" sz="2400" dirty="0">
                          <a:latin typeface="Arial" panose="020B0604020202020204" pitchFamily="34" charset="0"/>
                          <a:cs typeface="Arial" panose="020B0604020202020204" pitchFamily="34" charset="0"/>
                        </a:rPr>
                        <a:t>Forest school leader</a:t>
                      </a:r>
                    </a:p>
                  </a:txBody>
                  <a:tcPr marL="121920" marR="121920" marT="60960" marB="60960"/>
                </a:tc>
                <a:tc>
                  <a:txBody>
                    <a:bodyPr/>
                    <a:lstStyle/>
                    <a:p>
                      <a:r>
                        <a:rPr lang="en-GB" sz="2400" dirty="0">
                          <a:latin typeface="Arial" panose="020B0604020202020204" pitchFamily="34" charset="0"/>
                          <a:cs typeface="Arial" panose="020B0604020202020204" pitchFamily="34" charset="0"/>
                        </a:rPr>
                        <a:t>Low</a:t>
                      </a:r>
                    </a:p>
                  </a:txBody>
                  <a:tcPr marL="121920" marR="121920" marT="60960" marB="60960"/>
                </a:tc>
                <a:extLst>
                  <a:ext uri="{0D108BD9-81ED-4DB2-BD59-A6C34878D82A}">
                    <a16:rowId xmlns:a16="http://schemas.microsoft.com/office/drawing/2014/main" val="30634932"/>
                  </a:ext>
                </a:extLst>
              </a:tr>
              <a:tr h="896932">
                <a:tc>
                  <a:txBody>
                    <a:bodyPr/>
                    <a:lstStyle/>
                    <a:p>
                      <a:endParaRPr lang="en-GB" sz="2400" dirty="0"/>
                    </a:p>
                  </a:txBody>
                  <a:tcPr marL="121920" marR="121920" marT="60960" marB="60960"/>
                </a:tc>
                <a:tc>
                  <a:txBody>
                    <a:bodyPr/>
                    <a:lstStyle/>
                    <a:p>
                      <a:endParaRPr lang="en-GB" sz="2400"/>
                    </a:p>
                  </a:txBody>
                  <a:tcPr marL="121920" marR="121920" marT="60960" marB="60960"/>
                </a:tc>
                <a:tc>
                  <a:txBody>
                    <a:bodyPr/>
                    <a:lstStyle/>
                    <a:p>
                      <a:endParaRPr lang="en-GB" sz="2400"/>
                    </a:p>
                  </a:txBody>
                  <a:tcPr marL="121920" marR="121920" marT="60960" marB="60960"/>
                </a:tc>
                <a:tc>
                  <a:txBody>
                    <a:bodyPr/>
                    <a:lstStyle/>
                    <a:p>
                      <a:endParaRPr lang="en-GB" sz="2400"/>
                    </a:p>
                  </a:txBody>
                  <a:tcPr marL="121920" marR="121920" marT="60960" marB="60960"/>
                </a:tc>
                <a:tc>
                  <a:txBody>
                    <a:bodyPr/>
                    <a:lstStyle/>
                    <a:p>
                      <a:endParaRPr lang="en-GB" sz="2400"/>
                    </a:p>
                  </a:txBody>
                  <a:tcPr marL="121920" marR="121920" marT="60960" marB="60960"/>
                </a:tc>
                <a:tc>
                  <a:txBody>
                    <a:bodyPr/>
                    <a:lstStyle/>
                    <a:p>
                      <a:endParaRPr lang="en-GB" sz="2400"/>
                    </a:p>
                  </a:txBody>
                  <a:tcPr marL="121920" marR="121920" marT="60960" marB="60960"/>
                </a:tc>
                <a:extLst>
                  <a:ext uri="{0D108BD9-81ED-4DB2-BD59-A6C34878D82A}">
                    <a16:rowId xmlns:a16="http://schemas.microsoft.com/office/drawing/2014/main" val="1897972860"/>
                  </a:ext>
                </a:extLst>
              </a:tr>
              <a:tr h="896932">
                <a:tc>
                  <a:txBody>
                    <a:bodyPr/>
                    <a:lstStyle/>
                    <a:p>
                      <a:endParaRPr lang="en-GB" sz="2400"/>
                    </a:p>
                  </a:txBody>
                  <a:tcPr marL="121920" marR="121920" marT="60960" marB="60960"/>
                </a:tc>
                <a:tc>
                  <a:txBody>
                    <a:bodyPr/>
                    <a:lstStyle/>
                    <a:p>
                      <a:endParaRPr lang="en-GB" sz="2400"/>
                    </a:p>
                  </a:txBody>
                  <a:tcPr marL="121920" marR="121920" marT="60960" marB="60960"/>
                </a:tc>
                <a:tc>
                  <a:txBody>
                    <a:bodyPr/>
                    <a:lstStyle/>
                    <a:p>
                      <a:endParaRPr lang="en-GB" sz="2400"/>
                    </a:p>
                  </a:txBody>
                  <a:tcPr marL="121920" marR="121920" marT="60960" marB="60960"/>
                </a:tc>
                <a:tc>
                  <a:txBody>
                    <a:bodyPr/>
                    <a:lstStyle/>
                    <a:p>
                      <a:endParaRPr lang="en-GB" sz="2400"/>
                    </a:p>
                  </a:txBody>
                  <a:tcPr marL="121920" marR="121920" marT="60960" marB="60960"/>
                </a:tc>
                <a:tc>
                  <a:txBody>
                    <a:bodyPr/>
                    <a:lstStyle/>
                    <a:p>
                      <a:endParaRPr lang="en-GB" sz="2400"/>
                    </a:p>
                  </a:txBody>
                  <a:tcPr marL="121920" marR="121920" marT="60960" marB="60960"/>
                </a:tc>
                <a:tc>
                  <a:txBody>
                    <a:bodyPr/>
                    <a:lstStyle/>
                    <a:p>
                      <a:endParaRPr lang="en-GB" sz="2400" dirty="0"/>
                    </a:p>
                  </a:txBody>
                  <a:tcPr marL="121920" marR="121920" marT="60960" marB="60960"/>
                </a:tc>
                <a:extLst>
                  <a:ext uri="{0D108BD9-81ED-4DB2-BD59-A6C34878D82A}">
                    <a16:rowId xmlns:a16="http://schemas.microsoft.com/office/drawing/2014/main" val="1157582237"/>
                  </a:ext>
                </a:extLst>
              </a:tr>
            </a:tbl>
          </a:graphicData>
        </a:graphic>
      </p:graphicFrame>
    </p:spTree>
    <p:extLst>
      <p:ext uri="{BB962C8B-B14F-4D97-AF65-F5344CB8AC3E}">
        <p14:creationId xmlns:p14="http://schemas.microsoft.com/office/powerpoint/2010/main" val="38740263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14</a:t>
            </a:fld>
            <a:endParaRPr lang="en-GB"/>
          </a:p>
        </p:txBody>
      </p:sp>
      <p:sp>
        <p:nvSpPr>
          <p:cNvPr id="3" name="Title 2"/>
          <p:cNvSpPr>
            <a:spLocks noGrp="1"/>
          </p:cNvSpPr>
          <p:nvPr>
            <p:ph type="title"/>
          </p:nvPr>
        </p:nvSpPr>
        <p:spPr/>
        <p:txBody>
          <a:bodyPr/>
          <a:lstStyle/>
          <a:p>
            <a:r>
              <a:rPr lang="en-GB" dirty="0">
                <a:latin typeface="Arial" panose="020B0604020202020204" pitchFamily="34" charset="0"/>
                <a:cs typeface="Arial" panose="020B0604020202020204" pitchFamily="34" charset="0"/>
              </a:rPr>
              <a:t>Risk assessments</a:t>
            </a:r>
          </a:p>
        </p:txBody>
      </p:sp>
      <p:sp>
        <p:nvSpPr>
          <p:cNvPr id="4" name="Text Placeholder 3"/>
          <p:cNvSpPr>
            <a:spLocks noGrp="1"/>
          </p:cNvSpPr>
          <p:nvPr>
            <p:ph type="body" sz="quarter" idx="12"/>
          </p:nvPr>
        </p:nvSpPr>
        <p:spPr>
          <a:xfrm>
            <a:off x="1103446" y="1869460"/>
            <a:ext cx="10223500" cy="4802099"/>
          </a:xfrm>
        </p:spPr>
        <p:txBody>
          <a:bodyPr/>
          <a:lstStyle/>
          <a:p>
            <a:pPr>
              <a:lnSpc>
                <a:spcPct val="120000"/>
              </a:lnSpc>
            </a:pPr>
            <a:r>
              <a:rPr lang="en-GB" sz="3200" b="1" dirty="0">
                <a:latin typeface="Arial" panose="020B0604020202020204" pitchFamily="34" charset="0"/>
                <a:cs typeface="Arial" panose="020B0604020202020204" pitchFamily="34" charset="0"/>
              </a:rPr>
              <a:t>Reflect</a:t>
            </a:r>
          </a:p>
          <a:p>
            <a:pPr marL="609585" indent="-609585">
              <a:lnSpc>
                <a:spcPct val="120000"/>
              </a:lnSpc>
              <a:buFont typeface="Arial" panose="020B0604020202020204" pitchFamily="34" charset="0"/>
              <a:buChar char="•"/>
            </a:pPr>
            <a:r>
              <a:rPr lang="en-GB" sz="2667" dirty="0">
                <a:latin typeface="Arial" panose="020B0604020202020204" pitchFamily="34" charset="0"/>
                <a:cs typeface="Arial" panose="020B0604020202020204" pitchFamily="34" charset="0"/>
              </a:rPr>
              <a:t>Let us share ideas on how risks can be lowered.</a:t>
            </a:r>
          </a:p>
          <a:p>
            <a:pPr marL="609585" indent="-609585">
              <a:lnSpc>
                <a:spcPct val="120000"/>
              </a:lnSpc>
              <a:buFont typeface="Arial" panose="020B0604020202020204" pitchFamily="34" charset="0"/>
              <a:buChar char="•"/>
            </a:pPr>
            <a:r>
              <a:rPr lang="en-GB" sz="2667" dirty="0">
                <a:latin typeface="Arial" panose="020B0604020202020204" pitchFamily="34" charset="0"/>
                <a:cs typeface="Arial" panose="020B0604020202020204" pitchFamily="34" charset="0"/>
              </a:rPr>
              <a:t>Were there many risks you had not considered?</a:t>
            </a:r>
          </a:p>
          <a:p>
            <a:pPr marL="609585" indent="-609585">
              <a:lnSpc>
                <a:spcPct val="120000"/>
              </a:lnSpc>
              <a:buFont typeface="Arial" panose="020B0604020202020204" pitchFamily="34" charset="0"/>
              <a:buChar char="•"/>
            </a:pPr>
            <a:r>
              <a:rPr lang="en-GB" sz="2667" dirty="0">
                <a:latin typeface="Arial" panose="020B0604020202020204" pitchFamily="34" charset="0"/>
                <a:cs typeface="Arial" panose="020B0604020202020204" pitchFamily="34" charset="0"/>
              </a:rPr>
              <a:t>Do you now understand why risk assessments are important to preventing injury to staff and learners?</a:t>
            </a:r>
          </a:p>
        </p:txBody>
      </p:sp>
      <p:sp>
        <p:nvSpPr>
          <p:cNvPr id="5" name="Footer Placeholder 4"/>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13386854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Risky play</a:t>
            </a:r>
          </a:p>
        </p:txBody>
      </p:sp>
    </p:spTree>
    <p:extLst>
      <p:ext uri="{BB962C8B-B14F-4D97-AF65-F5344CB8AC3E}">
        <p14:creationId xmlns:p14="http://schemas.microsoft.com/office/powerpoint/2010/main" val="20267526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Arial" panose="020B0604020202020204" pitchFamily="34" charset="0"/>
                <a:cs typeface="Arial" panose="020B0604020202020204" pitchFamily="34" charset="0"/>
              </a:rPr>
              <a:t>What is risky play?</a:t>
            </a:r>
          </a:p>
        </p:txBody>
      </p:sp>
      <p:sp>
        <p:nvSpPr>
          <p:cNvPr id="3" name="Text Placeholder 2"/>
          <p:cNvSpPr>
            <a:spLocks noGrp="1"/>
          </p:cNvSpPr>
          <p:nvPr>
            <p:ph type="body" sz="quarter" idx="13"/>
          </p:nvPr>
        </p:nvSpPr>
        <p:spPr>
          <a:xfrm>
            <a:off x="311151" y="2852936"/>
            <a:ext cx="5496983" cy="3456385"/>
          </a:xfrm>
        </p:spPr>
        <p:txBody>
          <a:bodyPr/>
          <a:lstStyle/>
          <a:p>
            <a:pPr>
              <a:lnSpc>
                <a:spcPct val="120000"/>
              </a:lnSpc>
            </a:pPr>
            <a:r>
              <a:rPr lang="en-GB" dirty="0">
                <a:latin typeface="Arial" panose="020B0604020202020204" pitchFamily="34" charset="0"/>
                <a:cs typeface="Arial" panose="020B0604020202020204" pitchFamily="34" charset="0"/>
              </a:rPr>
              <a:t>In pairs, write down your own definition of what risky play is.</a:t>
            </a:r>
          </a:p>
        </p:txBody>
      </p:sp>
      <p:sp>
        <p:nvSpPr>
          <p:cNvPr id="5" name="Footer Placeholder 4"/>
          <p:cNvSpPr>
            <a:spLocks noGrp="1"/>
          </p:cNvSpPr>
          <p:nvPr>
            <p:ph type="ftr" sz="quarter" idx="10"/>
          </p:nvPr>
        </p:nvSpPr>
        <p:spPr/>
        <p:txBody>
          <a:bodyPr/>
          <a:lstStyle/>
          <a:p>
            <a:r>
              <a:rPr lang="en-GB" dirty="0"/>
              <a:t>Education and Training Foundation</a:t>
            </a:r>
          </a:p>
        </p:txBody>
      </p:sp>
      <p:sp>
        <p:nvSpPr>
          <p:cNvPr id="6" name="Slide Number Placeholder 5"/>
          <p:cNvSpPr>
            <a:spLocks noGrp="1"/>
          </p:cNvSpPr>
          <p:nvPr>
            <p:ph type="sldNum" sz="quarter" idx="11"/>
          </p:nvPr>
        </p:nvSpPr>
        <p:spPr/>
        <p:txBody>
          <a:bodyPr/>
          <a:lstStyle/>
          <a:p>
            <a:fld id="{DA2C159E-F13C-4A85-9A41-E7669D3E0D70}" type="slidenum">
              <a:rPr lang="en-GB" smtClean="0"/>
              <a:pPr/>
              <a:t>16</a:t>
            </a:fld>
            <a:endParaRPr lang="en-GB"/>
          </a:p>
        </p:txBody>
      </p:sp>
      <p:pic>
        <p:nvPicPr>
          <p:cNvPr id="7" name="Picture Placeholder 6" descr="Forest School 084 | Forest School at Hardmoor Early Years Ce… | John C ..."/>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10492" r="10492"/>
          <a:stretch>
            <a:fillRect/>
          </a:stretch>
        </p:blipFill>
        <p:spPr>
          <a:prstGeom prst="rect">
            <a:avLst/>
          </a:prstGeom>
        </p:spPr>
      </p:pic>
    </p:spTree>
    <p:extLst>
      <p:ext uri="{BB962C8B-B14F-4D97-AF65-F5344CB8AC3E}">
        <p14:creationId xmlns:p14="http://schemas.microsoft.com/office/powerpoint/2010/main" val="3388844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17</a:t>
            </a:fld>
            <a:endParaRPr lang="en-GB"/>
          </a:p>
        </p:txBody>
      </p:sp>
      <p:sp>
        <p:nvSpPr>
          <p:cNvPr id="3" name="Title 2"/>
          <p:cNvSpPr>
            <a:spLocks noGrp="1"/>
          </p:cNvSpPr>
          <p:nvPr>
            <p:ph type="title"/>
          </p:nvPr>
        </p:nvSpPr>
        <p:spPr>
          <a:xfrm>
            <a:off x="143339" y="1"/>
            <a:ext cx="11250084" cy="932567"/>
          </a:xfrm>
        </p:spPr>
        <p:txBody>
          <a:bodyPr>
            <a:normAutofit/>
          </a:bodyPr>
          <a:lstStyle/>
          <a:p>
            <a:br>
              <a:rPr lang="en-GB" sz="3733" dirty="0"/>
            </a:br>
            <a:r>
              <a:rPr lang="en-GB" sz="3733" dirty="0">
                <a:latin typeface="Arial" panose="020B0604020202020204" pitchFamily="34" charset="0"/>
                <a:cs typeface="Arial" panose="020B0604020202020204" pitchFamily="34" charset="0"/>
              </a:rPr>
              <a:t>What is risky play?</a:t>
            </a:r>
          </a:p>
        </p:txBody>
      </p:sp>
      <p:sp>
        <p:nvSpPr>
          <p:cNvPr id="4" name="Text Placeholder 3"/>
          <p:cNvSpPr>
            <a:spLocks noGrp="1"/>
          </p:cNvSpPr>
          <p:nvPr>
            <p:ph type="body" sz="quarter" idx="12"/>
          </p:nvPr>
        </p:nvSpPr>
        <p:spPr>
          <a:xfrm>
            <a:off x="518967" y="966712"/>
            <a:ext cx="10872565" cy="4802099"/>
          </a:xfrm>
        </p:spPr>
        <p:txBody>
          <a:bodyPr/>
          <a:lstStyle/>
          <a:p>
            <a:endParaRPr lang="en-GB" sz="1400" dirty="0"/>
          </a:p>
          <a:p>
            <a:pPr>
              <a:lnSpc>
                <a:spcPct val="120000"/>
              </a:lnSpc>
            </a:pPr>
            <a:r>
              <a:rPr lang="en-GB" sz="2667" dirty="0">
                <a:latin typeface="Arial" panose="020B0604020202020204" pitchFamily="34" charset="0"/>
                <a:cs typeface="Arial" panose="020B0604020202020204" pitchFamily="34" charset="0"/>
              </a:rPr>
              <a:t>Risky play may be explained as an activity that is exciting for children. </a:t>
            </a:r>
          </a:p>
          <a:p>
            <a:pPr>
              <a:lnSpc>
                <a:spcPct val="120000"/>
              </a:lnSpc>
            </a:pPr>
            <a:endParaRPr lang="en-GB" sz="2667" dirty="0">
              <a:latin typeface="Arial" panose="020B0604020202020204" pitchFamily="34" charset="0"/>
              <a:cs typeface="Arial" panose="020B0604020202020204" pitchFamily="34" charset="0"/>
            </a:endParaRPr>
          </a:p>
          <a:p>
            <a:pPr>
              <a:lnSpc>
                <a:spcPct val="120000"/>
              </a:lnSpc>
            </a:pPr>
            <a:r>
              <a:rPr lang="en-GB" sz="2667" dirty="0">
                <a:latin typeface="Arial" panose="020B0604020202020204" pitchFamily="34" charset="0"/>
                <a:cs typeface="Arial" panose="020B0604020202020204" pitchFamily="34" charset="0"/>
              </a:rPr>
              <a:t>Children may get injured in risky play, but they can test their limits and learning about boundaries as they challenge themselves. It does not focus on actively putting children into dangerous situations or allowing them to come to harm.</a:t>
            </a:r>
          </a:p>
          <a:p>
            <a:endParaRPr lang="en-GB" sz="1400" dirty="0"/>
          </a:p>
        </p:txBody>
      </p:sp>
      <p:sp>
        <p:nvSpPr>
          <p:cNvPr id="5" name="Footer Placeholder 4"/>
          <p:cNvSpPr>
            <a:spLocks noGrp="1"/>
          </p:cNvSpPr>
          <p:nvPr>
            <p:ph type="ftr" sz="quarter" idx="10"/>
          </p:nvPr>
        </p:nvSpPr>
        <p:spPr/>
        <p:txBody>
          <a:bodyPr/>
          <a:lstStyle/>
          <a:p>
            <a:r>
              <a:rPr lang="en-GB" dirty="0"/>
              <a:t>Education and Training Foundation</a:t>
            </a:r>
          </a:p>
        </p:txBody>
      </p:sp>
      <p:pic>
        <p:nvPicPr>
          <p:cNvPr id="6" name="Picture 5" descr="Forest School Gallery – www.richardirvine.co.u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5425" y="4581129"/>
            <a:ext cx="1980567" cy="1485425"/>
          </a:xfrm>
          <a:prstGeom prst="rect">
            <a:avLst/>
          </a:prstGeom>
        </p:spPr>
      </p:pic>
      <p:pic>
        <p:nvPicPr>
          <p:cNvPr id="7" name="Picture 6" descr="Forest School 084 | Forest School at Hardmoor Early Years Ce… | John C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2464" y="4581129"/>
            <a:ext cx="2233589" cy="1485424"/>
          </a:xfrm>
          <a:prstGeom prst="rect">
            <a:avLst/>
          </a:prstGeom>
        </p:spPr>
      </p:pic>
      <p:pic>
        <p:nvPicPr>
          <p:cNvPr id="8" name="Picture 7" descr="Forest School – richardirvine.co.uk"/>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7542" y="4581129"/>
            <a:ext cx="1968908" cy="1471993"/>
          </a:xfrm>
          <a:prstGeom prst="rect">
            <a:avLst/>
          </a:prstGeom>
        </p:spPr>
      </p:pic>
    </p:spTree>
    <p:extLst>
      <p:ext uri="{BB962C8B-B14F-4D97-AF65-F5344CB8AC3E}">
        <p14:creationId xmlns:p14="http://schemas.microsoft.com/office/powerpoint/2010/main" val="15695042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GB" dirty="0">
                <a:latin typeface="Arial" panose="020B0604020202020204" pitchFamily="34" charset="0"/>
                <a:cs typeface="Arial" panose="020B0604020202020204" pitchFamily="34" charset="0"/>
              </a:rPr>
              <a:t>Risky play </a:t>
            </a:r>
            <a:br>
              <a:rPr lang="en-GB" dirty="0"/>
            </a:br>
            <a:endParaRPr lang="en-GB" sz="4267" dirty="0"/>
          </a:p>
        </p:txBody>
      </p:sp>
      <p:sp>
        <p:nvSpPr>
          <p:cNvPr id="7" name="Text Placeholder 6"/>
          <p:cNvSpPr>
            <a:spLocks noGrp="1"/>
          </p:cNvSpPr>
          <p:nvPr>
            <p:ph type="body" sz="quarter" idx="13"/>
          </p:nvPr>
        </p:nvSpPr>
        <p:spPr>
          <a:xfrm>
            <a:off x="312000" y="1124743"/>
            <a:ext cx="11482067" cy="4992423"/>
          </a:xfrm>
        </p:spPr>
        <p:txBody>
          <a:bodyPr>
            <a:normAutofit/>
          </a:bodyPr>
          <a:lstStyle/>
          <a:p>
            <a:pPr lvl="0" algn="ctr">
              <a:lnSpc>
                <a:spcPct val="100000"/>
              </a:lnSpc>
            </a:pPr>
            <a:r>
              <a:rPr lang="en-GB" sz="2400" dirty="0">
                <a:solidFill>
                  <a:srgbClr val="FF0000"/>
                </a:solidFill>
                <a:latin typeface="Arial" panose="020B0604020202020204" pitchFamily="34" charset="0"/>
                <a:cs typeface="Arial" panose="020B0604020202020204" pitchFamily="34" charset="0"/>
              </a:rPr>
              <a:t>How can we create a risk-free environment suitable for educating children?</a:t>
            </a:r>
          </a:p>
        </p:txBody>
      </p:sp>
      <p:sp>
        <p:nvSpPr>
          <p:cNvPr id="2" name="Slide Number Placeholder 1"/>
          <p:cNvSpPr>
            <a:spLocks noGrp="1"/>
          </p:cNvSpPr>
          <p:nvPr>
            <p:ph type="sldNum" sz="quarter" idx="4294967295"/>
          </p:nvPr>
        </p:nvSpPr>
        <p:spPr>
          <a:xfrm>
            <a:off x="10979152" y="6356351"/>
            <a:ext cx="1212849" cy="366183"/>
          </a:xfrm>
        </p:spPr>
        <p:txBody>
          <a:bodyPr/>
          <a:lstStyle/>
          <a:p>
            <a:fld id="{DA2C159E-F13C-4A85-9A41-E7669D3E0D70}" type="slidenum">
              <a:rPr lang="en-GB" smtClean="0"/>
              <a:pPr/>
              <a:t>18</a:t>
            </a:fld>
            <a:endParaRPr lang="en-GB"/>
          </a:p>
        </p:txBody>
      </p:sp>
      <p:sp>
        <p:nvSpPr>
          <p:cNvPr id="4" name="Text Placeholder 3"/>
          <p:cNvSpPr>
            <a:spLocks noGrp="1"/>
          </p:cNvSpPr>
          <p:nvPr>
            <p:ph type="body" sz="quarter" idx="4294967295"/>
          </p:nvPr>
        </p:nvSpPr>
        <p:spPr>
          <a:xfrm>
            <a:off x="755651" y="2276873"/>
            <a:ext cx="10223500" cy="3175225"/>
          </a:xfrm>
        </p:spPr>
        <p:txBody>
          <a:bodyPr vert="horz" lIns="91440" tIns="45720" rIns="91440" bIns="45720" rtlCol="0" anchor="t">
            <a:normAutofit fontScale="92500"/>
          </a:bodyPr>
          <a:lstStyle/>
          <a:p>
            <a:pPr marL="0" indent="0">
              <a:lnSpc>
                <a:spcPct val="120000"/>
              </a:lnSpc>
              <a:buNone/>
            </a:pPr>
            <a:r>
              <a:rPr lang="en-GB" sz="2100" dirty="0">
                <a:solidFill>
                  <a:srgbClr val="333333"/>
                </a:solidFill>
                <a:latin typeface="Arial" panose="020B0604020202020204" pitchFamily="34" charset="0"/>
                <a:cs typeface="Arial" panose="020B0604020202020204" pitchFamily="34" charset="0"/>
              </a:rPr>
              <a:t>Back in your pairs, discuss whether you both think the scenario below is risky play:</a:t>
            </a:r>
          </a:p>
          <a:p>
            <a:pPr marL="0" indent="0">
              <a:lnSpc>
                <a:spcPct val="120000"/>
              </a:lnSpc>
              <a:buNone/>
            </a:pPr>
            <a:r>
              <a:rPr lang="en-GB" sz="2100" dirty="0">
                <a:solidFill>
                  <a:srgbClr val="333333"/>
                </a:solidFill>
                <a:latin typeface="Arial" panose="020B0604020202020204" pitchFamily="34" charset="0"/>
                <a:cs typeface="Arial" panose="020B0604020202020204" pitchFamily="34" charset="0"/>
              </a:rPr>
              <a:t>A child in the forest school began to climb the tree. “I'm going to the top”, he stated. He climbed to about half a metre off the ground, stopped, looked across at the other children, changed his mind and came down. </a:t>
            </a:r>
          </a:p>
          <a:p>
            <a:pPr marL="0" indent="0">
              <a:lnSpc>
                <a:spcPct val="120000"/>
              </a:lnSpc>
              <a:buNone/>
            </a:pPr>
            <a:r>
              <a:rPr lang="en-GB" sz="2133" dirty="0">
                <a:solidFill>
                  <a:srgbClr val="333333"/>
                </a:solidFill>
                <a:latin typeface="Arial" panose="020B0604020202020204" pitchFamily="34" charset="0"/>
                <a:cs typeface="Arial" panose="020B0604020202020204" pitchFamily="34" charset="0"/>
              </a:rPr>
              <a:t>Children need to constantly test their physical and emotional limits. </a:t>
            </a:r>
          </a:p>
          <a:p>
            <a:pPr marL="0" indent="0">
              <a:lnSpc>
                <a:spcPct val="120000"/>
              </a:lnSpc>
              <a:buNone/>
            </a:pPr>
            <a:r>
              <a:rPr lang="en-GB" sz="2100" dirty="0">
                <a:solidFill>
                  <a:srgbClr val="333333"/>
                </a:solidFill>
                <a:latin typeface="Arial" panose="020B0604020202020204" pitchFamily="34" charset="0"/>
                <a:cs typeface="Arial" panose="020B0604020202020204" pitchFamily="34" charset="0"/>
              </a:rPr>
              <a:t>As the Health and Safety Executive states, “the goal is not to eliminate risk but to weigh up the risks and benefits. No child will learn about risk if they are wrapped up in cotton wool.”</a:t>
            </a:r>
          </a:p>
          <a:p>
            <a:endParaRPr lang="en-GB" dirty="0"/>
          </a:p>
        </p:txBody>
      </p:sp>
      <p:sp>
        <p:nvSpPr>
          <p:cNvPr id="5" name="Footer Placeholder 4"/>
          <p:cNvSpPr>
            <a:spLocks noGrp="1"/>
          </p:cNvSpPr>
          <p:nvPr>
            <p:ph type="ftr" sz="quarter" idx="4294967295"/>
          </p:nvPr>
        </p:nvSpPr>
        <p:spPr>
          <a:xfrm>
            <a:off x="293482" y="6356351"/>
            <a:ext cx="10248900" cy="366183"/>
          </a:xfrm>
        </p:spPr>
        <p:txBody>
          <a:bodyPr/>
          <a:lstStyle/>
          <a:p>
            <a:r>
              <a:rPr lang="en-GB" dirty="0"/>
              <a:t>Education and Training Foundation</a:t>
            </a:r>
          </a:p>
        </p:txBody>
      </p:sp>
    </p:spTree>
    <p:extLst>
      <p:ext uri="{BB962C8B-B14F-4D97-AF65-F5344CB8AC3E}">
        <p14:creationId xmlns:p14="http://schemas.microsoft.com/office/powerpoint/2010/main" val="3394528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Design a poster</a:t>
            </a:r>
          </a:p>
        </p:txBody>
      </p:sp>
    </p:spTree>
    <p:extLst>
      <p:ext uri="{BB962C8B-B14F-4D97-AF65-F5344CB8AC3E}">
        <p14:creationId xmlns:p14="http://schemas.microsoft.com/office/powerpoint/2010/main" val="747266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7200" dirty="0">
                <a:latin typeface="Arial" panose="020B0604020202020204" pitchFamily="34" charset="0"/>
                <a:cs typeface="Arial" panose="020B0604020202020204" pitchFamily="34" charset="0"/>
              </a:rPr>
              <a:t>Lesson 4</a:t>
            </a:r>
            <a:r>
              <a:rPr lang="en-US" sz="10666" dirty="0">
                <a:latin typeface="Arial" panose="020B0604020202020204" pitchFamily="34" charset="0"/>
                <a:cs typeface="Arial" panose="020B0604020202020204" pitchFamily="34" charset="0"/>
              </a:rPr>
              <a:t> </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GB" sz="4800" dirty="0">
                <a:latin typeface="Arial" panose="020B0604020202020204" pitchFamily="34" charset="0"/>
                <a:cs typeface="Arial" panose="020B0604020202020204" pitchFamily="34" charset="0"/>
              </a:rPr>
              <a:t>An introduction to health and safety</a:t>
            </a:r>
          </a:p>
        </p:txBody>
      </p:sp>
    </p:spTree>
    <p:extLst>
      <p:ext uri="{BB962C8B-B14F-4D97-AF65-F5344CB8AC3E}">
        <p14:creationId xmlns:p14="http://schemas.microsoft.com/office/powerpoint/2010/main" val="28716534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Arial" panose="020B0604020202020204" pitchFamily="34" charset="0"/>
                <a:cs typeface="Arial" panose="020B0604020202020204" pitchFamily="34" charset="0"/>
              </a:rPr>
              <a:t>Resource</a:t>
            </a:r>
            <a:r>
              <a:rPr lang="en-GB" dirty="0"/>
              <a:t>	</a:t>
            </a:r>
          </a:p>
        </p:txBody>
      </p:sp>
      <p:sp>
        <p:nvSpPr>
          <p:cNvPr id="3" name="Text Placeholder 2"/>
          <p:cNvSpPr>
            <a:spLocks noGrp="1"/>
          </p:cNvSpPr>
          <p:nvPr>
            <p:ph type="body" sz="quarter" idx="13"/>
          </p:nvPr>
        </p:nvSpPr>
        <p:spPr/>
        <p:txBody>
          <a:bodyPr>
            <a:normAutofit/>
          </a:bodyPr>
          <a:lstStyle/>
          <a:p>
            <a:pPr>
              <a:lnSpc>
                <a:spcPct val="120000"/>
              </a:lnSpc>
            </a:pPr>
            <a:r>
              <a:rPr lang="en-GB" sz="2667" dirty="0">
                <a:solidFill>
                  <a:schemeClr val="tx1"/>
                </a:solidFill>
                <a:latin typeface="Arial" panose="020B0604020202020204" pitchFamily="34" charset="0"/>
                <a:cs typeface="Arial" panose="020B0604020202020204" pitchFamily="34" charset="0"/>
              </a:rPr>
              <a:t>For additional thoughts on risky play, follow the link below to find out about forest schools:</a:t>
            </a:r>
          </a:p>
          <a:p>
            <a:pPr>
              <a:lnSpc>
                <a:spcPct val="120000"/>
              </a:lnSpc>
            </a:pPr>
            <a:endParaRPr lang="en-GB" sz="2667" b="0" dirty="0">
              <a:latin typeface="Arial" panose="020B0604020202020204" pitchFamily="34" charset="0"/>
              <a:cs typeface="Arial" panose="020B0604020202020204" pitchFamily="34" charset="0"/>
            </a:endParaRPr>
          </a:p>
          <a:p>
            <a:pPr>
              <a:lnSpc>
                <a:spcPct val="120000"/>
              </a:lnSpc>
            </a:pPr>
            <a:r>
              <a:rPr lang="en-GB" sz="2667" b="0" dirty="0">
                <a:latin typeface="Arial" panose="020B0604020202020204" pitchFamily="34" charset="0"/>
                <a:cs typeface="Arial" panose="020B0604020202020204" pitchFamily="34" charset="0"/>
                <a:hlinkClick r:id="rId2"/>
              </a:rPr>
              <a:t>https://www.littleforestfolk.com/blog/argument-for-risky-play#:~:text=Allowing%20children%20to%20monitor%20and,learn%20how%20to%20manage%20it</a:t>
            </a:r>
            <a:r>
              <a:rPr lang="en-GB" sz="2667" b="0" dirty="0">
                <a:latin typeface="Arial" panose="020B0604020202020204" pitchFamily="34" charset="0"/>
                <a:cs typeface="Arial" panose="020B0604020202020204" pitchFamily="34" charset="0"/>
              </a:rPr>
              <a:t>. </a:t>
            </a:r>
          </a:p>
        </p:txBody>
      </p:sp>
      <p:sp>
        <p:nvSpPr>
          <p:cNvPr id="4" name="Footer Placeholder 3"/>
          <p:cNvSpPr>
            <a:spLocks noGrp="1"/>
          </p:cNvSpPr>
          <p:nvPr>
            <p:ph type="ftr" sz="quarter" idx="14"/>
          </p:nvPr>
        </p:nvSpPr>
        <p:spPr/>
        <p:txBody>
          <a:bodyPr/>
          <a:lstStyle/>
          <a:p>
            <a:r>
              <a:rPr lang="en-GB" dirty="0"/>
              <a:t>Education and Training Foundation</a:t>
            </a:r>
          </a:p>
        </p:txBody>
      </p:sp>
      <p:sp>
        <p:nvSpPr>
          <p:cNvPr id="5" name="Slide Number Placeholder 4"/>
          <p:cNvSpPr>
            <a:spLocks noGrp="1"/>
          </p:cNvSpPr>
          <p:nvPr>
            <p:ph type="sldNum" sz="quarter" idx="12"/>
          </p:nvPr>
        </p:nvSpPr>
        <p:spPr/>
        <p:txBody>
          <a:bodyPr/>
          <a:lstStyle/>
          <a:p>
            <a:fld id="{DA2C159E-F13C-4A85-9A41-E7669D3E0D70}" type="slidenum">
              <a:rPr lang="en-GB" smtClean="0"/>
              <a:pPr/>
              <a:t>20</a:t>
            </a:fld>
            <a:endParaRPr lang="en-GB"/>
          </a:p>
        </p:txBody>
      </p:sp>
    </p:spTree>
    <p:extLst>
      <p:ext uri="{BB962C8B-B14F-4D97-AF65-F5344CB8AC3E}">
        <p14:creationId xmlns:p14="http://schemas.microsoft.com/office/powerpoint/2010/main" val="4000440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pPr>
              <a:lnSpc>
                <a:spcPct val="100000"/>
              </a:lnSpc>
            </a:pPr>
            <a:r>
              <a:rPr lang="en-GB" dirty="0">
                <a:latin typeface="Arial" panose="020B0604020202020204" pitchFamily="34" charset="0"/>
                <a:cs typeface="Arial" panose="020B0604020202020204" pitchFamily="34" charset="0"/>
              </a:rPr>
              <a:t>Create a poster for new learners about the importance of keeping children safe, but also explain the importance of risky play and its benefits.</a:t>
            </a:r>
            <a:br>
              <a:rPr lang="en-GB" dirty="0"/>
            </a:br>
            <a:endParaRPr lang="en-GB" dirty="0"/>
          </a:p>
        </p:txBody>
      </p:sp>
      <p:sp>
        <p:nvSpPr>
          <p:cNvPr id="8" name="Text Placeholder 7"/>
          <p:cNvSpPr>
            <a:spLocks noGrp="1"/>
          </p:cNvSpPr>
          <p:nvPr>
            <p:ph type="body" sz="quarter" idx="13"/>
          </p:nvPr>
        </p:nvSpPr>
        <p:spPr/>
        <p:txBody>
          <a:bodyPr/>
          <a:lstStyle/>
          <a:p>
            <a:pPr fontAlgn="base">
              <a:lnSpc>
                <a:spcPct val="100000"/>
              </a:lnSpc>
            </a:pPr>
            <a:r>
              <a:rPr lang="en-GB" sz="2667" b="0" dirty="0">
                <a:solidFill>
                  <a:srgbClr val="353535"/>
                </a:solidFill>
                <a:latin typeface="Arial" panose="020B0604020202020204" pitchFamily="34" charset="0"/>
                <a:cs typeface="Arial" panose="020B0604020202020204" pitchFamily="34" charset="0"/>
              </a:rPr>
              <a:t>Ellen </a:t>
            </a:r>
            <a:r>
              <a:rPr lang="en-GB" sz="2667" b="0" dirty="0" err="1">
                <a:solidFill>
                  <a:srgbClr val="353535"/>
                </a:solidFill>
                <a:latin typeface="Arial" panose="020B0604020202020204" pitchFamily="34" charset="0"/>
                <a:cs typeface="Arial" panose="020B0604020202020204" pitchFamily="34" charset="0"/>
              </a:rPr>
              <a:t>Sandseter</a:t>
            </a:r>
            <a:r>
              <a:rPr lang="en-GB" sz="2667" b="0" dirty="0">
                <a:solidFill>
                  <a:srgbClr val="353535"/>
                </a:solidFill>
                <a:latin typeface="Arial" panose="020B0604020202020204" pitchFamily="34" charset="0"/>
                <a:cs typeface="Arial" panose="020B0604020202020204" pitchFamily="34" charset="0"/>
              </a:rPr>
              <a:t>, a professor of psychology in Norway and one of the world’s leading experts on the importance of playground risk-taking, says a natural playground is “the most challenging environment. It has challenges for all children, all ages, all sizes.” (</a:t>
            </a:r>
            <a:r>
              <a:rPr lang="en-GB" sz="2667" b="0" dirty="0" err="1">
                <a:solidFill>
                  <a:srgbClr val="353535"/>
                </a:solidFill>
                <a:latin typeface="Arial" panose="020B0604020202020204" pitchFamily="34" charset="0"/>
                <a:cs typeface="Arial" panose="020B0604020202020204" pitchFamily="34" charset="0"/>
              </a:rPr>
              <a:t>Playgarden</a:t>
            </a:r>
            <a:r>
              <a:rPr lang="en-GB" sz="2667" b="0" dirty="0">
                <a:solidFill>
                  <a:srgbClr val="353535"/>
                </a:solidFill>
                <a:latin typeface="Arial" panose="020B0604020202020204" pitchFamily="34" charset="0"/>
                <a:cs typeface="Arial" panose="020B0604020202020204" pitchFamily="34" charset="0"/>
              </a:rPr>
              <a:t>, 2018)</a:t>
            </a:r>
          </a:p>
          <a:p>
            <a:endParaRPr lang="en-GB" dirty="0"/>
          </a:p>
        </p:txBody>
      </p:sp>
      <p:pic>
        <p:nvPicPr>
          <p:cNvPr id="9" name="Picture Placeholder 8" descr="Kids climbing trees in #Cambodia #travel #gapyear #teachin… | Flick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7897" b="7897"/>
          <a:stretch>
            <a:fillRect/>
          </a:stretch>
        </p:blipFill>
        <p:spPr>
          <a:xfrm>
            <a:off x="6576053" y="1700809"/>
            <a:ext cx="4904192" cy="4128460"/>
          </a:xfrm>
        </p:spPr>
      </p:pic>
      <p:sp>
        <p:nvSpPr>
          <p:cNvPr id="5" name="Footer Placeholder 4"/>
          <p:cNvSpPr>
            <a:spLocks noGrp="1"/>
          </p:cNvSpPr>
          <p:nvPr>
            <p:ph type="ftr" sz="quarter" idx="10"/>
          </p:nvPr>
        </p:nvSpPr>
        <p:spPr/>
        <p:txBody>
          <a:bodyPr/>
          <a:lstStyle/>
          <a:p>
            <a:r>
              <a:rPr lang="en-GB" dirty="0"/>
              <a:t>Education and Training Foundation</a:t>
            </a:r>
          </a:p>
        </p:txBody>
      </p:sp>
      <p:sp>
        <p:nvSpPr>
          <p:cNvPr id="2" name="Slide Number Placeholder 1"/>
          <p:cNvSpPr>
            <a:spLocks noGrp="1"/>
          </p:cNvSpPr>
          <p:nvPr>
            <p:ph type="sldNum" sz="quarter" idx="11"/>
          </p:nvPr>
        </p:nvSpPr>
        <p:spPr/>
        <p:txBody>
          <a:bodyPr/>
          <a:lstStyle/>
          <a:p>
            <a:fld id="{DA2C159E-F13C-4A85-9A41-E7669D3E0D70}" type="slidenum">
              <a:rPr lang="en-GB" smtClean="0"/>
              <a:pPr/>
              <a:t>21</a:t>
            </a:fld>
            <a:endParaRPr lang="en-GB"/>
          </a:p>
        </p:txBody>
      </p:sp>
    </p:spTree>
    <p:extLst>
      <p:ext uri="{BB962C8B-B14F-4D97-AF65-F5344CB8AC3E}">
        <p14:creationId xmlns:p14="http://schemas.microsoft.com/office/powerpoint/2010/main" val="4139518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Arial" panose="020B0604020202020204" pitchFamily="34" charset="0"/>
                <a:cs typeface="Arial" panose="020B0604020202020204" pitchFamily="34" charset="0"/>
              </a:rPr>
              <a:t>Task: Create a poster</a:t>
            </a:r>
          </a:p>
        </p:txBody>
      </p:sp>
      <p:sp>
        <p:nvSpPr>
          <p:cNvPr id="3" name="Text Placeholder 2"/>
          <p:cNvSpPr>
            <a:spLocks noGrp="1"/>
          </p:cNvSpPr>
          <p:nvPr>
            <p:ph type="body" sz="quarter" idx="13"/>
          </p:nvPr>
        </p:nvSpPr>
        <p:spPr/>
        <p:txBody>
          <a:bodyPr/>
          <a:lstStyle/>
          <a:p>
            <a:pPr>
              <a:lnSpc>
                <a:spcPct val="120000"/>
              </a:lnSpc>
            </a:pPr>
            <a:r>
              <a:rPr lang="en-GB" sz="2400" b="0" dirty="0">
                <a:latin typeface="Arial" panose="020B0604020202020204" pitchFamily="34" charset="0"/>
                <a:cs typeface="Arial" panose="020B0604020202020204" pitchFamily="34" charset="0"/>
              </a:rPr>
              <a:t>You are opening a new forest school area after redesigning an unused play area. You want to embed risky play into the curriculum, and you need to highlight its benefits to parents and staff.</a:t>
            </a:r>
          </a:p>
          <a:p>
            <a:pPr>
              <a:lnSpc>
                <a:spcPct val="120000"/>
              </a:lnSpc>
            </a:pPr>
            <a:r>
              <a:rPr lang="en-GB" sz="2400" b="0" dirty="0">
                <a:latin typeface="Arial" panose="020B0604020202020204" pitchFamily="34" charset="0"/>
                <a:cs typeface="Arial" panose="020B0604020202020204" pitchFamily="34" charset="0"/>
              </a:rPr>
              <a:t>Create a poster to do that.</a:t>
            </a:r>
          </a:p>
          <a:p>
            <a:pPr>
              <a:lnSpc>
                <a:spcPct val="120000"/>
              </a:lnSpc>
            </a:pPr>
            <a:r>
              <a:rPr lang="en-GB" sz="2400" b="0" dirty="0">
                <a:latin typeface="Arial" panose="020B0604020202020204" pitchFamily="34" charset="0"/>
                <a:cs typeface="Arial" panose="020B0604020202020204" pitchFamily="34" charset="0"/>
              </a:rPr>
              <a:t>Remember to label the changes to the area.</a:t>
            </a:r>
          </a:p>
        </p:txBody>
      </p:sp>
      <p:sp>
        <p:nvSpPr>
          <p:cNvPr id="5" name="Footer Placeholder 4"/>
          <p:cNvSpPr>
            <a:spLocks noGrp="1"/>
          </p:cNvSpPr>
          <p:nvPr>
            <p:ph type="ftr" sz="quarter" idx="10"/>
          </p:nvPr>
        </p:nvSpPr>
        <p:spPr/>
        <p:txBody>
          <a:bodyPr/>
          <a:lstStyle/>
          <a:p>
            <a:r>
              <a:rPr lang="en-GB" dirty="0"/>
              <a:t>Education and Training Foundation</a:t>
            </a:r>
          </a:p>
        </p:txBody>
      </p:sp>
      <p:sp>
        <p:nvSpPr>
          <p:cNvPr id="6" name="Slide Number Placeholder 5"/>
          <p:cNvSpPr>
            <a:spLocks noGrp="1"/>
          </p:cNvSpPr>
          <p:nvPr>
            <p:ph type="sldNum" sz="quarter" idx="11"/>
          </p:nvPr>
        </p:nvSpPr>
        <p:spPr/>
        <p:txBody>
          <a:bodyPr/>
          <a:lstStyle/>
          <a:p>
            <a:fld id="{DA2C159E-F13C-4A85-9A41-E7669D3E0D70}" type="slidenum">
              <a:rPr lang="en-GB" smtClean="0"/>
              <a:pPr/>
              <a:t>22</a:t>
            </a:fld>
            <a:endParaRPr lang="en-GB"/>
          </a:p>
        </p:txBody>
      </p:sp>
      <p:pic>
        <p:nvPicPr>
          <p:cNvPr id="1026" name="Picture 2" descr="Risky play"/>
          <p:cNvPicPr>
            <a:picLocks noGrp="1" noChangeAspect="1" noChangeArrowheads="1"/>
          </p:cNvPicPr>
          <p:nvPr>
            <p:ph type="pic" sz="quarter" idx="12"/>
          </p:nvPr>
        </p:nvPicPr>
        <p:blipFill>
          <a:blip r:embed="rId2">
            <a:extLst>
              <a:ext uri="{28A0092B-C50C-407E-A947-70E740481C1C}">
                <a14:useLocalDpi xmlns:a14="http://schemas.microsoft.com/office/drawing/2010/main" val="0"/>
              </a:ext>
            </a:extLst>
          </a:blip>
          <a:srcRect l="8631" r="8631"/>
          <a:stretch>
            <a:fillRect/>
          </a:stretch>
        </p:blipFill>
        <p:spPr bwMode="auto">
          <a:xfrm>
            <a:off x="6096000" y="1498600"/>
            <a:ext cx="5816600" cy="4895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3654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Reflection</a:t>
            </a:r>
            <a:r>
              <a:rPr lang="en-US" dirty="0"/>
              <a:t> </a:t>
            </a:r>
          </a:p>
        </p:txBody>
      </p:sp>
    </p:spTree>
    <p:extLst>
      <p:ext uri="{BB962C8B-B14F-4D97-AF65-F5344CB8AC3E}">
        <p14:creationId xmlns:p14="http://schemas.microsoft.com/office/powerpoint/2010/main" val="14333278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24</a:t>
            </a:fld>
            <a:endParaRPr lang="en-GB"/>
          </a:p>
        </p:txBody>
      </p:sp>
      <p:sp>
        <p:nvSpPr>
          <p:cNvPr id="3" name="Title 2"/>
          <p:cNvSpPr>
            <a:spLocks noGrp="1"/>
          </p:cNvSpPr>
          <p:nvPr>
            <p:ph type="title"/>
          </p:nvPr>
        </p:nvSpPr>
        <p:spPr/>
        <p:txBody>
          <a:bodyPr>
            <a:normAutofit/>
          </a:bodyPr>
          <a:lstStyle/>
          <a:p>
            <a:br>
              <a:rPr lang="en-GB" sz="5867" dirty="0">
                <a:latin typeface="Arial" panose="020B0604020202020204" pitchFamily="34" charset="0"/>
                <a:cs typeface="Arial" panose="020B0604020202020204" pitchFamily="34" charset="0"/>
              </a:rPr>
            </a:br>
            <a:r>
              <a:rPr lang="en-GB" sz="5867" dirty="0">
                <a:latin typeface="Arial" panose="020B0604020202020204" pitchFamily="34" charset="0"/>
                <a:cs typeface="Arial" panose="020B0604020202020204" pitchFamily="34" charset="0"/>
              </a:rPr>
              <a:t>Extension to poster...</a:t>
            </a:r>
          </a:p>
        </p:txBody>
      </p:sp>
      <p:sp>
        <p:nvSpPr>
          <p:cNvPr id="4" name="Text Placeholder 3"/>
          <p:cNvSpPr>
            <a:spLocks noGrp="1"/>
          </p:cNvSpPr>
          <p:nvPr>
            <p:ph type="body" sz="quarter" idx="12"/>
          </p:nvPr>
        </p:nvSpPr>
        <p:spPr/>
        <p:txBody>
          <a:bodyPr/>
          <a:lstStyle/>
          <a:p>
            <a:endParaRPr lang="en-GB" dirty="0"/>
          </a:p>
          <a:p>
            <a:pPr>
              <a:lnSpc>
                <a:spcPct val="120000"/>
              </a:lnSpc>
            </a:pPr>
            <a:r>
              <a:rPr lang="en-GB" dirty="0">
                <a:latin typeface="Arial" panose="020B0604020202020204" pitchFamily="34" charset="0"/>
                <a:cs typeface="Arial" panose="020B0604020202020204" pitchFamily="34" charset="0"/>
              </a:rPr>
              <a:t>Research ‘cotton-wool kids’ and forest schools</a:t>
            </a:r>
          </a:p>
          <a:p>
            <a:pPr>
              <a:lnSpc>
                <a:spcPct val="120000"/>
              </a:lnSpc>
            </a:pPr>
            <a:r>
              <a:rPr lang="en-GB" sz="1400" dirty="0">
                <a:latin typeface="Arial" panose="020B0604020202020204" pitchFamily="34" charset="0"/>
                <a:cs typeface="Arial" panose="020B0604020202020204" pitchFamily="34" charset="0"/>
                <a:hlinkClick r:id="rId2"/>
              </a:rPr>
              <a:t>https://www.daynurseries.co.uk/news/article.cfm/id/1578948/Cotton-wool-children-given-freedom-to-experience-risky-play</a:t>
            </a:r>
            <a:r>
              <a:rPr lang="en-GB" sz="1400" dirty="0">
                <a:latin typeface="Arial" panose="020B0604020202020204" pitchFamily="34" charset="0"/>
                <a:cs typeface="Arial" panose="020B0604020202020204" pitchFamily="34" charset="0"/>
              </a:rPr>
              <a:t> </a:t>
            </a:r>
          </a:p>
          <a:p>
            <a:pPr>
              <a:lnSpc>
                <a:spcPct val="120000"/>
              </a:lnSpc>
            </a:pPr>
            <a:r>
              <a:rPr lang="en-GB" sz="1400" dirty="0">
                <a:latin typeface="Arial" panose="020B0604020202020204" pitchFamily="34" charset="0"/>
                <a:cs typeface="Arial" panose="020B0604020202020204" pitchFamily="34" charset="0"/>
                <a:hlinkClick r:id="rId3"/>
              </a:rPr>
              <a:t>https://www.earlyyearseducator.co.uk/features/article/risky-play-as-safe-as-possible-or-as-safe-as-necessary</a:t>
            </a:r>
            <a:endParaRPr lang="en-GB" sz="1400" dirty="0">
              <a:latin typeface="Arial" panose="020B0604020202020204" pitchFamily="34" charset="0"/>
              <a:cs typeface="Arial" panose="020B0604020202020204" pitchFamily="34" charset="0"/>
            </a:endParaRPr>
          </a:p>
          <a:p>
            <a:pPr>
              <a:lnSpc>
                <a:spcPct val="120000"/>
              </a:lnSpc>
            </a:pPr>
            <a:r>
              <a:rPr lang="en-GB" sz="1400" dirty="0">
                <a:latin typeface="Arial" panose="020B0604020202020204" pitchFamily="34" charset="0"/>
                <a:cs typeface="Arial" panose="020B0604020202020204" pitchFamily="34" charset="0"/>
                <a:hlinkClick r:id="rId4"/>
              </a:rPr>
              <a:t>https://bosinver.co.uk/cotton-wool-children-v-free-range-kids</a:t>
            </a:r>
            <a:endParaRPr lang="en-GB" sz="1400" dirty="0">
              <a:latin typeface="Arial" panose="020B0604020202020204" pitchFamily="34" charset="0"/>
              <a:cs typeface="Arial" panose="020B0604020202020204" pitchFamily="34" charset="0"/>
            </a:endParaRPr>
          </a:p>
          <a:p>
            <a:pPr>
              <a:lnSpc>
                <a:spcPct val="120000"/>
              </a:lnSpc>
            </a:pPr>
            <a:r>
              <a:rPr lang="en-GB" sz="1400" dirty="0">
                <a:latin typeface="Arial" panose="020B0604020202020204" pitchFamily="34" charset="0"/>
                <a:cs typeface="Arial" panose="020B0604020202020204" pitchFamily="34" charset="0"/>
                <a:hlinkClick r:id="rId5"/>
              </a:rPr>
              <a:t>https://www.thetimes.co.uk/article/forest-schools-end-cotton-wool-culture-for-children-vcj5v50bg5h</a:t>
            </a:r>
            <a:r>
              <a:rPr lang="en-GB" sz="1400" dirty="0">
                <a:latin typeface="Arial" panose="020B0604020202020204" pitchFamily="34" charset="0"/>
                <a:cs typeface="Arial" panose="020B0604020202020204" pitchFamily="34" charset="0"/>
              </a:rPr>
              <a:t> </a:t>
            </a:r>
          </a:p>
          <a:p>
            <a:pPr>
              <a:lnSpc>
                <a:spcPct val="120000"/>
              </a:lnSpc>
            </a:pPr>
            <a:r>
              <a:rPr lang="en-GB" sz="1400" dirty="0">
                <a:latin typeface="Arial" panose="020B0604020202020204" pitchFamily="34" charset="0"/>
                <a:cs typeface="Arial" panose="020B0604020202020204" pitchFamily="34" charset="0"/>
                <a:hlinkClick r:id="rId6"/>
              </a:rPr>
              <a:t>https://www.playscotland.org/parents-fears-that-children-wrapped-in-cotton-wool-as-they-ban-them-from-going-to-corner-shop/</a:t>
            </a:r>
            <a:endParaRPr lang="en-GB" sz="1400" dirty="0">
              <a:latin typeface="Arial" panose="020B0604020202020204" pitchFamily="34" charset="0"/>
              <a:cs typeface="Arial" panose="020B0604020202020204" pitchFamily="34" charset="0"/>
            </a:endParaRPr>
          </a:p>
          <a:p>
            <a:endParaRPr lang="en-GB" sz="1400" dirty="0"/>
          </a:p>
        </p:txBody>
      </p:sp>
      <p:sp>
        <p:nvSpPr>
          <p:cNvPr id="5" name="Footer Placeholder 4"/>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30837302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371" y="497899"/>
            <a:ext cx="3456383" cy="480053"/>
          </a:xfrm>
        </p:spPr>
        <p:txBody>
          <a:bodyPr>
            <a:normAutofit/>
          </a:bodyPr>
          <a:lstStyle/>
          <a:p>
            <a:pPr algn="ctr"/>
            <a:r>
              <a:rPr lang="en-GB" b="1" dirty="0">
                <a:latin typeface="Arial" panose="020B0604020202020204" pitchFamily="34" charset="0"/>
                <a:cs typeface="Arial" panose="020B0604020202020204" pitchFamily="34" charset="0"/>
              </a:rPr>
              <a:t>Hazards and risks</a:t>
            </a:r>
          </a:p>
        </p:txBody>
      </p:sp>
      <p:sp>
        <p:nvSpPr>
          <p:cNvPr id="3" name="Content Placeholder 2"/>
          <p:cNvSpPr>
            <a:spLocks noGrp="1"/>
          </p:cNvSpPr>
          <p:nvPr>
            <p:ph idx="4294967295"/>
          </p:nvPr>
        </p:nvSpPr>
        <p:spPr>
          <a:xfrm>
            <a:off x="719403" y="1700808"/>
            <a:ext cx="10515600" cy="4349749"/>
          </a:xfrm>
        </p:spPr>
        <p:txBody>
          <a:bodyPr>
            <a:normAutofit fontScale="92500" lnSpcReduction="10000"/>
          </a:bodyPr>
          <a:lstStyle/>
          <a:p>
            <a:pPr marL="0" indent="0">
              <a:lnSpc>
                <a:spcPct val="120000"/>
              </a:lnSpc>
              <a:buNone/>
            </a:pPr>
            <a:r>
              <a:rPr lang="en-GB" sz="2667" dirty="0">
                <a:latin typeface="Arial" panose="020B0604020202020204" pitchFamily="34" charset="0"/>
                <a:cs typeface="Arial" panose="020B0604020202020204" pitchFamily="34" charset="0"/>
              </a:rPr>
              <a:t>What is a hazard?</a:t>
            </a:r>
          </a:p>
          <a:p>
            <a:pPr marL="0" indent="0">
              <a:lnSpc>
                <a:spcPct val="120000"/>
              </a:lnSpc>
              <a:buNone/>
            </a:pPr>
            <a:endParaRPr lang="en-GB" sz="2667" dirty="0">
              <a:latin typeface="Arial" panose="020B0604020202020204" pitchFamily="34" charset="0"/>
              <a:cs typeface="Arial" panose="020B0604020202020204" pitchFamily="34" charset="0"/>
            </a:endParaRPr>
          </a:p>
          <a:p>
            <a:pPr marL="0" indent="0">
              <a:lnSpc>
                <a:spcPct val="120000"/>
              </a:lnSpc>
              <a:buNone/>
            </a:pPr>
            <a:r>
              <a:rPr lang="en-GB" sz="2667" dirty="0">
                <a:latin typeface="Arial" panose="020B0604020202020204" pitchFamily="34" charset="0"/>
                <a:cs typeface="Arial" panose="020B0604020202020204" pitchFamily="34" charset="0"/>
              </a:rPr>
              <a:t>A hazard is something that has the potential to cause harm.</a:t>
            </a:r>
          </a:p>
          <a:p>
            <a:pPr marL="0" indent="0">
              <a:lnSpc>
                <a:spcPct val="120000"/>
              </a:lnSpc>
              <a:buNone/>
            </a:pPr>
            <a:endParaRPr lang="en-GB" sz="2667" dirty="0">
              <a:solidFill>
                <a:srgbClr val="333333"/>
              </a:solidFill>
              <a:latin typeface="Arial" panose="020B0604020202020204" pitchFamily="34" charset="0"/>
              <a:cs typeface="Arial" panose="020B0604020202020204" pitchFamily="34" charset="0"/>
            </a:endParaRPr>
          </a:p>
          <a:p>
            <a:pPr marL="0" indent="0">
              <a:lnSpc>
                <a:spcPct val="120000"/>
              </a:lnSpc>
              <a:buNone/>
            </a:pPr>
            <a:r>
              <a:rPr lang="en-GB" sz="2667" dirty="0">
                <a:solidFill>
                  <a:srgbClr val="333333"/>
                </a:solidFill>
                <a:latin typeface="Arial" panose="020B0604020202020204" pitchFamily="34" charset="0"/>
                <a:cs typeface="Arial" panose="020B0604020202020204" pitchFamily="34" charset="0"/>
              </a:rPr>
              <a:t>What is a risk?</a:t>
            </a:r>
          </a:p>
          <a:p>
            <a:pPr marL="0" indent="0">
              <a:lnSpc>
                <a:spcPct val="120000"/>
              </a:lnSpc>
              <a:buNone/>
            </a:pPr>
            <a:endParaRPr lang="en-GB" sz="2667" dirty="0">
              <a:solidFill>
                <a:srgbClr val="333333"/>
              </a:solidFill>
              <a:latin typeface="Arial" panose="020B0604020202020204" pitchFamily="34" charset="0"/>
              <a:cs typeface="Arial" panose="020B0604020202020204" pitchFamily="34" charset="0"/>
            </a:endParaRPr>
          </a:p>
          <a:p>
            <a:pPr marL="0" indent="0">
              <a:lnSpc>
                <a:spcPct val="120000"/>
              </a:lnSpc>
              <a:buNone/>
            </a:pPr>
            <a:r>
              <a:rPr lang="en-GB" sz="2667" dirty="0">
                <a:solidFill>
                  <a:srgbClr val="333333"/>
                </a:solidFill>
                <a:latin typeface="Arial" panose="020B0604020202020204" pitchFamily="34" charset="0"/>
                <a:cs typeface="Arial" panose="020B0604020202020204" pitchFamily="34" charset="0"/>
              </a:rPr>
              <a:t>A risk (high, medium or low) is the chance that somebody will be harmed by the hazard.</a:t>
            </a:r>
            <a:endParaRPr lang="en-GB" sz="2667" b="1" dirty="0">
              <a:solidFill>
                <a:srgbClr val="000000"/>
              </a:solidFill>
              <a:latin typeface="Arial" panose="020B0604020202020204" pitchFamily="34" charset="0"/>
              <a:cs typeface="Arial" panose="020B0604020202020204" pitchFamily="34" charset="0"/>
            </a:endParaRPr>
          </a:p>
          <a:p>
            <a:pPr marL="0" indent="0">
              <a:buNone/>
            </a:pPr>
            <a:endParaRPr lang="en-GB" dirty="0"/>
          </a:p>
          <a:p>
            <a:pPr marL="0" indent="0" algn="ctr">
              <a:buNone/>
            </a:pPr>
            <a:endParaRPr lang="en-GB" dirty="0"/>
          </a:p>
        </p:txBody>
      </p:sp>
      <p:pic>
        <p:nvPicPr>
          <p:cNvPr id="4" name="Picture 2" descr="Google Issues a Warning About Guest Posting to Build Link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08235" y="658087"/>
            <a:ext cx="2972299" cy="1564368"/>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2">
            <a:extLst>
              <a:ext uri="{FF2B5EF4-FFF2-40B4-BE49-F238E27FC236}">
                <a16:creationId xmlns:a16="http://schemas.microsoft.com/office/drawing/2014/main" id="{6E359024-BA11-0985-A2B7-4BC27FDEB11A}"/>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1159859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719403" y="356659"/>
            <a:ext cx="11250084" cy="932567"/>
          </a:xfrm>
        </p:spPr>
        <p:txBody>
          <a:bodyPr/>
          <a:lstStyle/>
          <a:p>
            <a:br>
              <a:rPr lang="en-US" dirty="0"/>
            </a:br>
            <a:r>
              <a:rPr lang="en-US" dirty="0">
                <a:latin typeface="Arial" panose="020B0604020202020204" pitchFamily="34" charset="0"/>
                <a:cs typeface="Arial" panose="020B0604020202020204" pitchFamily="34" charset="0"/>
              </a:rPr>
              <a:t>Session objectives </a:t>
            </a:r>
            <a:endParaRPr lang="en-GB"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997458" y="1988841"/>
            <a:ext cx="10223500" cy="5619103"/>
          </a:xfrm>
        </p:spPr>
        <p:txBody>
          <a:bodyPr/>
          <a:lstStyle/>
          <a:p>
            <a:pPr>
              <a:lnSpc>
                <a:spcPct val="120000"/>
              </a:lnSpc>
            </a:pPr>
            <a:r>
              <a:rPr lang="en-GB" sz="2400" b="1" dirty="0">
                <a:latin typeface="Arial" panose="020B0604020202020204" pitchFamily="34" charset="0"/>
                <a:cs typeface="Arial" panose="020B0604020202020204" pitchFamily="34" charset="0"/>
              </a:rPr>
              <a:t>Objective 1: </a:t>
            </a:r>
            <a:r>
              <a:rPr lang="en-GB" sz="2400" dirty="0">
                <a:latin typeface="Arial" panose="020B0604020202020204" pitchFamily="34" charset="0"/>
                <a:cs typeface="Arial" panose="020B0604020202020204" pitchFamily="34" charset="0"/>
              </a:rPr>
              <a:t>To Identify hazards found in an education setting and find solutions to lower those risks.</a:t>
            </a:r>
          </a:p>
          <a:p>
            <a:pPr>
              <a:lnSpc>
                <a:spcPct val="120000"/>
              </a:lnSpc>
            </a:pPr>
            <a:r>
              <a:rPr lang="en-GB" sz="2400" b="1" dirty="0">
                <a:latin typeface="Arial" panose="020B0604020202020204" pitchFamily="34" charset="0"/>
                <a:cs typeface="Arial" panose="020B0604020202020204" pitchFamily="34" charset="0"/>
              </a:rPr>
              <a:t>Objective 2: </a:t>
            </a:r>
            <a:r>
              <a:rPr lang="en-GB" sz="2400" dirty="0">
                <a:latin typeface="Arial" panose="020B0604020202020204" pitchFamily="34" charset="0"/>
                <a:cs typeface="Arial" panose="020B0604020202020204" pitchFamily="34" charset="0"/>
              </a:rPr>
              <a:t>To identify </a:t>
            </a:r>
            <a:r>
              <a:rPr lang="en-US" sz="2400" dirty="0">
                <a:latin typeface="Arial" panose="020B0604020202020204" pitchFamily="34" charset="0"/>
                <a:cs typeface="Arial" panose="020B0604020202020204" pitchFamily="34" charset="0"/>
              </a:rPr>
              <a:t>what “risky play” is and consider the associated benefits and challenges.</a:t>
            </a:r>
          </a:p>
          <a:p>
            <a:pPr>
              <a:lnSpc>
                <a:spcPct val="120000"/>
              </a:lnSpc>
            </a:pPr>
            <a:r>
              <a:rPr lang="en-US" sz="2400" b="1" dirty="0">
                <a:latin typeface="Arial" panose="020B0604020202020204" pitchFamily="34" charset="0"/>
                <a:cs typeface="Arial" panose="020B0604020202020204" pitchFamily="34" charset="0"/>
              </a:rPr>
              <a:t>Objective 3: </a:t>
            </a:r>
            <a:r>
              <a:rPr lang="en-US" sz="2400" dirty="0">
                <a:latin typeface="Arial" panose="020B0604020202020204" pitchFamily="34" charset="0"/>
                <a:cs typeface="Arial" panose="020B0604020202020204" pitchFamily="34" charset="0"/>
              </a:rPr>
              <a:t>To evaluate the importance of keeping children safe.</a:t>
            </a:r>
          </a:p>
          <a:p>
            <a:pPr>
              <a:lnSpc>
                <a:spcPct val="120000"/>
              </a:lnSpc>
            </a:pPr>
            <a:r>
              <a:rPr lang="en-US" sz="2400" b="1" dirty="0">
                <a:latin typeface="Arial" panose="020B0604020202020204" pitchFamily="34" charset="0"/>
                <a:cs typeface="Arial" panose="020B0604020202020204" pitchFamily="34" charset="0"/>
              </a:rPr>
              <a:t>Objective 4: </a:t>
            </a:r>
            <a:r>
              <a:rPr lang="en-US" sz="2400" dirty="0">
                <a:latin typeface="Arial" panose="020B0604020202020204" pitchFamily="34" charset="0"/>
                <a:cs typeface="Arial" panose="020B0604020202020204" pitchFamily="34" charset="0"/>
              </a:rPr>
              <a:t>To explain what we mean by cotton-wool kids.</a:t>
            </a:r>
          </a:p>
          <a:p>
            <a:endParaRPr lang="en-US" dirty="0"/>
          </a:p>
          <a:p>
            <a:pPr marL="609585" indent="-609585">
              <a:buFont typeface="Arial" panose="020B0604020202020204" pitchFamily="34" charset="0"/>
              <a:buChar char="•"/>
            </a:pPr>
            <a:endParaRPr lang="en-US" dirty="0"/>
          </a:p>
          <a:p>
            <a:pPr marL="609585" indent="-609585">
              <a:buFont typeface="Arial" panose="020B0604020202020204" pitchFamily="34" charset="0"/>
              <a:buChar char="•"/>
            </a:pPr>
            <a:endParaRPr lang="en-US" dirty="0"/>
          </a:p>
          <a:p>
            <a:pPr marL="609585" indent="-609585">
              <a:buFont typeface="Arial" panose="020B0604020202020204" pitchFamily="34" charset="0"/>
              <a:buChar char="•"/>
            </a:pPr>
            <a:endParaRPr lang="en-US" dirty="0"/>
          </a:p>
          <a:p>
            <a:pPr marL="609585" indent="-609585">
              <a:buFont typeface="Arial" panose="020B0604020202020204" pitchFamily="34" charset="0"/>
              <a:buChar char="•"/>
            </a:pPr>
            <a:endParaRPr lang="en-GB" dirty="0"/>
          </a:p>
          <a:p>
            <a:pPr marL="380990" indent="-380990">
              <a:buFont typeface="Arial" panose="020B0604020202020204" pitchFamily="34" charset="0"/>
              <a:buChar char="•"/>
            </a:pPr>
            <a:endParaRPr lang="en-GB" sz="2400" dirty="0"/>
          </a:p>
          <a:p>
            <a:pPr marL="380990" indent="-380990">
              <a:buFont typeface="Arial" panose="020B0604020202020204" pitchFamily="34" charset="0"/>
              <a:buChar char="•"/>
            </a:pPr>
            <a:endParaRPr lang="en-GB" sz="2400" dirty="0"/>
          </a:p>
          <a:p>
            <a:pPr marL="380990" indent="-380990">
              <a:buFont typeface="Arial" panose="020B0604020202020204" pitchFamily="34" charset="0"/>
              <a:buChar char="•"/>
            </a:pPr>
            <a:endParaRPr lang="en-GB" sz="2400" dirty="0"/>
          </a:p>
          <a:p>
            <a:pPr marL="380990" indent="-380990">
              <a:buFont typeface="Arial" panose="020B0604020202020204" pitchFamily="34" charset="0"/>
              <a:buChar char="•"/>
            </a:pPr>
            <a:endParaRPr lang="en-GB" sz="2400" dirty="0"/>
          </a:p>
          <a:p>
            <a:pPr marL="380990" indent="-380990">
              <a:buFont typeface="Arial" panose="020B0604020202020204" pitchFamily="34" charset="0"/>
              <a:buChar char="•"/>
            </a:pP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spTree>
    <p:extLst>
      <p:ext uri="{BB962C8B-B14F-4D97-AF65-F5344CB8AC3E}">
        <p14:creationId xmlns:p14="http://schemas.microsoft.com/office/powerpoint/2010/main" val="904155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vert="horz" lIns="91440" tIns="45720" rIns="91440" bIns="45720" rtlCol="0" anchor="t">
            <a:normAutofit/>
          </a:bodyPr>
          <a:lstStyle/>
          <a:p>
            <a:pPr>
              <a:lnSpc>
                <a:spcPct val="107000"/>
              </a:lnSpc>
            </a:pPr>
            <a:endParaRPr lang="en-GB" sz="2400" dirty="0">
              <a:solidFill>
                <a:srgbClr val="000000"/>
              </a:solidFill>
              <a:latin typeface="Arial" panose="020B0604020202020204" pitchFamily="34" charset="0"/>
              <a:ea typeface="Arial" panose="020B0604020202020204" pitchFamily="34" charset="0"/>
              <a:cs typeface="Arial" panose="020B0604020202020204" pitchFamily="34" charset="0"/>
            </a:endParaRPr>
          </a:p>
          <a:p>
            <a:pPr>
              <a:lnSpc>
                <a:spcPct val="120000"/>
              </a:lnSpc>
            </a:pPr>
            <a:r>
              <a:rPr lang="en-GB" sz="4250" dirty="0">
                <a:solidFill>
                  <a:srgbClr val="FF0000"/>
                </a:solidFill>
                <a:latin typeface="Arial"/>
                <a:ea typeface="Arial" panose="020B0604020202020204" pitchFamily="34" charset="0"/>
                <a:cs typeface="Arial"/>
              </a:rPr>
              <a:t>Let us think about Summerhill</a:t>
            </a:r>
          </a:p>
          <a:p>
            <a:pPr>
              <a:lnSpc>
                <a:spcPct val="120000"/>
              </a:lnSpc>
            </a:pPr>
            <a:endParaRPr lang="en-GB" sz="2400" dirty="0">
              <a:solidFill>
                <a:srgbClr val="000000"/>
              </a:solidFill>
              <a:latin typeface="Arial" panose="020B0604020202020204" pitchFamily="34" charset="0"/>
              <a:ea typeface="Arial" panose="020B0604020202020204" pitchFamily="34" charset="0"/>
              <a:cs typeface="Arial" panose="020B0604020202020204" pitchFamily="34" charset="0"/>
            </a:endParaRPr>
          </a:p>
          <a:p>
            <a:pPr>
              <a:lnSpc>
                <a:spcPct val="120000"/>
              </a:lnSpc>
            </a:pPr>
            <a:r>
              <a:rPr lang="en-GB" sz="2400" dirty="0">
                <a:solidFill>
                  <a:srgbClr val="000000"/>
                </a:solidFill>
                <a:latin typeface="Arial" panose="020B0604020202020204" pitchFamily="34" charset="0"/>
                <a:ea typeface="Arial" panose="020B0604020202020204" pitchFamily="34" charset="0"/>
                <a:cs typeface="Arial" panose="020B0604020202020204" pitchFamily="34" charset="0"/>
              </a:rPr>
              <a:t>What did you find out? </a:t>
            </a:r>
          </a:p>
          <a:p>
            <a:pPr>
              <a:lnSpc>
                <a:spcPct val="120000"/>
              </a:lnSpc>
            </a:pPr>
            <a:r>
              <a:rPr lang="en-GB" sz="2400" dirty="0">
                <a:solidFill>
                  <a:srgbClr val="000000"/>
                </a:solidFill>
                <a:latin typeface="Arial" panose="020B0604020202020204" pitchFamily="34" charset="0"/>
                <a:ea typeface="Arial" panose="020B0604020202020204" pitchFamily="34" charset="0"/>
                <a:cs typeface="Arial" panose="020B0604020202020204" pitchFamily="34" charset="0"/>
              </a:rPr>
              <a:t>How is this different to your school?</a:t>
            </a:r>
          </a:p>
          <a:p>
            <a:pPr>
              <a:lnSpc>
                <a:spcPct val="120000"/>
              </a:lnSpc>
            </a:pPr>
            <a:r>
              <a:rPr lang="en-GB" sz="2400" dirty="0">
                <a:solidFill>
                  <a:srgbClr val="000000"/>
                </a:solidFill>
                <a:latin typeface="Arial" panose="020B0604020202020204" pitchFamily="34" charset="0"/>
                <a:ea typeface="Arial" panose="020B0604020202020204" pitchFamily="34" charset="0"/>
                <a:cs typeface="Arial" panose="020B0604020202020204" pitchFamily="34" charset="0"/>
              </a:rPr>
              <a:t>Think back to legislation discussed in the last session as this may help you in today’s session.</a:t>
            </a:r>
          </a:p>
          <a:p>
            <a:pPr>
              <a:lnSpc>
                <a:spcPct val="107000"/>
              </a:lnSpc>
            </a:pPr>
            <a:endParaRPr lang="en-GB" sz="2400" dirty="0">
              <a:latin typeface="Arial" panose="020B0604020202020204" pitchFamily="34" charset="0"/>
              <a:ea typeface="Calibri" panose="020F0502020204030204" pitchFamily="34" charset="0"/>
              <a:cs typeface="Times New Roman" panose="02020603050405020304" pitchFamily="18" charset="0"/>
            </a:endParaRPr>
          </a:p>
          <a:p>
            <a:endParaRPr lang="en-GB" dirty="0"/>
          </a:p>
        </p:txBody>
      </p:sp>
      <p:sp>
        <p:nvSpPr>
          <p:cNvPr id="2" name="Title 1"/>
          <p:cNvSpPr>
            <a:spLocks noGrp="1"/>
          </p:cNvSpPr>
          <p:nvPr>
            <p:ph type="title"/>
          </p:nvPr>
        </p:nvSpPr>
        <p:spPr/>
        <p:txBody>
          <a:bodyPr/>
          <a:lstStyle/>
          <a:p>
            <a:pPr>
              <a:lnSpc>
                <a:spcPct val="107000"/>
              </a:lnSpc>
            </a:pPr>
            <a:r>
              <a:rPr lang="en-GB" dirty="0">
                <a:solidFill>
                  <a:srgbClr val="000000"/>
                </a:solidFill>
                <a:latin typeface="Arial" panose="020B0604020202020204" pitchFamily="34" charset="0"/>
                <a:ea typeface="Arial" panose="020B0604020202020204" pitchFamily="34" charset="0"/>
                <a:cs typeface="Arial" panose="020B0604020202020204" pitchFamily="34" charset="0"/>
              </a:rPr>
              <a:t>Recap of session 3</a:t>
            </a:r>
          </a:p>
        </p:txBody>
      </p:sp>
      <p:sp>
        <p:nvSpPr>
          <p:cNvPr id="3" name="Footer Placeholder 2">
            <a:extLst>
              <a:ext uri="{FF2B5EF4-FFF2-40B4-BE49-F238E27FC236}">
                <a16:creationId xmlns:a16="http://schemas.microsoft.com/office/drawing/2014/main" id="{CB6E2310-3756-09A4-F640-D437D198403B}"/>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and Training Foundation</a:t>
            </a:r>
            <a:endParaRPr lang="en-GB" dirty="0"/>
          </a:p>
        </p:txBody>
      </p:sp>
    </p:spTree>
    <p:extLst>
      <p:ext uri="{BB962C8B-B14F-4D97-AF65-F5344CB8AC3E}">
        <p14:creationId xmlns:p14="http://schemas.microsoft.com/office/powerpoint/2010/main" val="1618000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Raise awareness of hazards</a:t>
            </a:r>
          </a:p>
        </p:txBody>
      </p:sp>
    </p:spTree>
    <p:extLst>
      <p:ext uri="{BB962C8B-B14F-4D97-AF65-F5344CB8AC3E}">
        <p14:creationId xmlns:p14="http://schemas.microsoft.com/office/powerpoint/2010/main" val="2242808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9448800" y="6356350"/>
            <a:ext cx="2743200" cy="365125"/>
          </a:xfrm>
        </p:spPr>
        <p:txBody>
          <a:bodyPr/>
          <a:lstStyle/>
          <a:p>
            <a:fld id="{DA2C159E-F13C-4A85-9A41-E7669D3E0D70}" type="slidenum">
              <a:rPr lang="en-GB" smtClean="0"/>
              <a:pPr/>
              <a:t>6</a:t>
            </a:fld>
            <a:endParaRPr lang="en-GB"/>
          </a:p>
        </p:txBody>
      </p:sp>
      <p:sp>
        <p:nvSpPr>
          <p:cNvPr id="3" name="Title 2"/>
          <p:cNvSpPr>
            <a:spLocks noGrp="1"/>
          </p:cNvSpPr>
          <p:nvPr>
            <p:ph type="title" idx="4294967295"/>
          </p:nvPr>
        </p:nvSpPr>
        <p:spPr>
          <a:xfrm>
            <a:off x="0" y="333375"/>
            <a:ext cx="11249025" cy="931863"/>
          </a:xfrm>
        </p:spPr>
        <p:txBody>
          <a:bodyPr/>
          <a:lstStyle/>
          <a:p>
            <a:r>
              <a:rPr lang="en-GB" dirty="0">
                <a:latin typeface="Arial" panose="020B0604020202020204" pitchFamily="34" charset="0"/>
                <a:cs typeface="Arial" panose="020B0604020202020204" pitchFamily="34" charset="0"/>
              </a:rPr>
              <a:t>Health and safety</a:t>
            </a:r>
          </a:p>
        </p:txBody>
      </p:sp>
      <p:sp>
        <p:nvSpPr>
          <p:cNvPr id="5" name="Footer Placeholder 4"/>
          <p:cNvSpPr>
            <a:spLocks noGrp="1"/>
          </p:cNvSpPr>
          <p:nvPr>
            <p:ph type="ftr" sz="quarter" idx="4294967295"/>
          </p:nvPr>
        </p:nvSpPr>
        <p:spPr>
          <a:xfrm>
            <a:off x="0" y="6356350"/>
            <a:ext cx="10247313" cy="365125"/>
          </a:xfrm>
        </p:spPr>
        <p:txBody>
          <a:bodyPr/>
          <a:lstStyle/>
          <a:p>
            <a:r>
              <a:rPr lang="en-GB" dirty="0"/>
              <a:t>Education and Training Foundation</a:t>
            </a:r>
          </a:p>
        </p:txBody>
      </p:sp>
      <p:pic>
        <p:nvPicPr>
          <p:cNvPr id="6" name="hpxXcAq7iAE"/>
          <p:cNvPicPr>
            <a:picLocks noRot="1" noChangeAspect="1"/>
          </p:cNvPicPr>
          <p:nvPr>
            <a:videoFile r:link="rId1"/>
          </p:nvPr>
        </p:nvPicPr>
        <p:blipFill>
          <a:blip r:embed="rId3"/>
          <a:stretch>
            <a:fillRect/>
          </a:stretch>
        </p:blipFill>
        <p:spPr>
          <a:xfrm>
            <a:off x="3657600" y="2057400"/>
            <a:ext cx="4876800" cy="2743200"/>
          </a:xfrm>
          <a:prstGeom prst="rect">
            <a:avLst/>
          </a:prstGeom>
        </p:spPr>
      </p:pic>
    </p:spTree>
    <p:extLst>
      <p:ext uri="{BB962C8B-B14F-4D97-AF65-F5344CB8AC3E}">
        <p14:creationId xmlns:p14="http://schemas.microsoft.com/office/powerpoint/2010/main" val="1919979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126" y="274639"/>
            <a:ext cx="11231457" cy="754096"/>
          </a:xfrm>
        </p:spPr>
        <p:txBody>
          <a:bodyPr>
            <a:noAutofit/>
          </a:bodyPr>
          <a:lstStyle/>
          <a:p>
            <a:r>
              <a:rPr lang="en-GB" sz="2667" b="1" dirty="0">
                <a:latin typeface="Arial" panose="020B0604020202020204" pitchFamily="34" charset="0"/>
                <a:cs typeface="Arial" panose="020B0604020202020204" pitchFamily="34" charset="0"/>
              </a:rPr>
              <a:t>Health and safety</a:t>
            </a:r>
          </a:p>
        </p:txBody>
      </p:sp>
      <p:sp>
        <p:nvSpPr>
          <p:cNvPr id="4" name="Content Placeholder 3"/>
          <p:cNvSpPr>
            <a:spLocks noGrp="1"/>
          </p:cNvSpPr>
          <p:nvPr>
            <p:ph sz="half" idx="1"/>
          </p:nvPr>
        </p:nvSpPr>
        <p:spPr>
          <a:xfrm>
            <a:off x="694053" y="2084851"/>
            <a:ext cx="5257800" cy="3168351"/>
          </a:xfrm>
        </p:spPr>
        <p:txBody>
          <a:bodyPr>
            <a:normAutofit fontScale="85000" lnSpcReduction="10000"/>
          </a:bodyPr>
          <a:lstStyle/>
          <a:p>
            <a:pPr marL="0" indent="0">
              <a:lnSpc>
                <a:spcPct val="130000"/>
              </a:lnSpc>
              <a:buNone/>
            </a:pPr>
            <a:r>
              <a:rPr lang="en-GB" sz="2400" b="1" dirty="0">
                <a:latin typeface="Arial" panose="020B0604020202020204" pitchFamily="34" charset="0"/>
                <a:cs typeface="Arial" panose="020B0604020202020204" pitchFamily="34" charset="0"/>
              </a:rPr>
              <a:t>Who do you think is responsible for health and safety in the setting?</a:t>
            </a:r>
          </a:p>
          <a:p>
            <a:pPr marL="0" indent="0">
              <a:lnSpc>
                <a:spcPct val="130000"/>
              </a:lnSpc>
              <a:buNone/>
            </a:pPr>
            <a:endParaRPr lang="en-GB" sz="2400" b="1" dirty="0">
              <a:latin typeface="Arial" panose="020B0604020202020204" pitchFamily="34" charset="0"/>
              <a:cs typeface="Arial" panose="020B0604020202020204" pitchFamily="34" charset="0"/>
            </a:endParaRPr>
          </a:p>
          <a:p>
            <a:pPr marL="0" indent="0">
              <a:lnSpc>
                <a:spcPct val="130000"/>
              </a:lnSpc>
              <a:buNone/>
            </a:pPr>
            <a:r>
              <a:rPr lang="en-GB" sz="2400" dirty="0">
                <a:latin typeface="Arial" panose="020B0604020202020204" pitchFamily="34" charset="0"/>
                <a:cs typeface="Arial" panose="020B0604020202020204" pitchFamily="34" charset="0"/>
              </a:rPr>
              <a:t>Both the employer and employee are responsible in different ways.</a:t>
            </a:r>
          </a:p>
          <a:p>
            <a:pPr marL="0" indent="0">
              <a:lnSpc>
                <a:spcPct val="130000"/>
              </a:lnSpc>
              <a:buNone/>
            </a:pPr>
            <a:endParaRPr lang="en-GB" sz="2400" dirty="0">
              <a:latin typeface="Arial" panose="020B0604020202020204" pitchFamily="34" charset="0"/>
              <a:cs typeface="Arial" panose="020B0604020202020204" pitchFamily="34" charset="0"/>
            </a:endParaRPr>
          </a:p>
          <a:p>
            <a:pPr marL="0" indent="0">
              <a:lnSpc>
                <a:spcPct val="130000"/>
              </a:lnSpc>
              <a:buNone/>
            </a:pPr>
            <a:r>
              <a:rPr lang="en-GB" sz="2400" dirty="0">
                <a:latin typeface="Arial" panose="020B0604020202020204" pitchFamily="34" charset="0"/>
                <a:cs typeface="Arial" panose="020B0604020202020204" pitchFamily="34" charset="0"/>
              </a:rPr>
              <a:t>Can you think of examples?</a:t>
            </a:r>
          </a:p>
          <a:p>
            <a:pPr marL="0" indent="0">
              <a:buNone/>
            </a:pPr>
            <a:endParaRPr lang="en-GB" dirty="0">
              <a:latin typeface="Comic Sans MS" panose="030F0702030302020204" pitchFamily="66" charset="0"/>
            </a:endParaRPr>
          </a:p>
        </p:txBody>
      </p:sp>
      <p:pic>
        <p:nvPicPr>
          <p:cNvPr id="1026" name="Picture 2" descr="Employer vs Employee Lingo and what they mean | Mind &amp; Mouth"/>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384032" y="1980940"/>
            <a:ext cx="4876800" cy="3248025"/>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3" name="Footer Placeholder 2">
            <a:extLst>
              <a:ext uri="{FF2B5EF4-FFF2-40B4-BE49-F238E27FC236}">
                <a16:creationId xmlns:a16="http://schemas.microsoft.com/office/drawing/2014/main" id="{E6427C89-F794-D85A-3414-1EB9A426E789}"/>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and Training Foundation</a:t>
            </a:r>
            <a:endParaRPr lang="en-GB" dirty="0"/>
          </a:p>
        </p:txBody>
      </p:sp>
    </p:spTree>
    <p:extLst>
      <p:ext uri="{BB962C8B-B14F-4D97-AF65-F5344CB8AC3E}">
        <p14:creationId xmlns:p14="http://schemas.microsoft.com/office/powerpoint/2010/main" val="640772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8</a:t>
            </a:fld>
            <a:endParaRPr lang="en-GB"/>
          </a:p>
        </p:txBody>
      </p:sp>
      <p:sp>
        <p:nvSpPr>
          <p:cNvPr id="3" name="Title 2"/>
          <p:cNvSpPr>
            <a:spLocks noGrp="1"/>
          </p:cNvSpPr>
          <p:nvPr>
            <p:ph type="title"/>
          </p:nvPr>
        </p:nvSpPr>
        <p:spPr/>
        <p:txBody>
          <a:bodyPr/>
          <a:lstStyle/>
          <a:p>
            <a:br>
              <a:rPr lang="en-GB" dirty="0"/>
            </a:br>
            <a:r>
              <a:rPr lang="en-GB" dirty="0">
                <a:latin typeface="Arial" panose="020B0604020202020204" pitchFamily="34" charset="0"/>
                <a:cs typeface="Arial" panose="020B0604020202020204" pitchFamily="34" charset="0"/>
              </a:rPr>
              <a:t>What is a hazard?</a:t>
            </a:r>
          </a:p>
        </p:txBody>
      </p:sp>
      <p:sp>
        <p:nvSpPr>
          <p:cNvPr id="4" name="Text Placeholder 3"/>
          <p:cNvSpPr>
            <a:spLocks noGrp="1"/>
          </p:cNvSpPr>
          <p:nvPr>
            <p:ph type="body" sz="quarter" idx="12"/>
          </p:nvPr>
        </p:nvSpPr>
        <p:spPr>
          <a:xfrm>
            <a:off x="623393" y="1271365"/>
            <a:ext cx="10223500" cy="1824203"/>
          </a:xfrm>
        </p:spPr>
        <p:txBody>
          <a:bodyPr/>
          <a:lstStyle/>
          <a:p>
            <a:pPr>
              <a:lnSpc>
                <a:spcPct val="120000"/>
              </a:lnSpc>
            </a:pPr>
            <a:r>
              <a:rPr lang="en-GB" sz="2400" dirty="0">
                <a:solidFill>
                  <a:srgbClr val="333333"/>
                </a:solidFill>
                <a:latin typeface="Arial" panose="020B0604020202020204" pitchFamily="34" charset="0"/>
                <a:cs typeface="Arial" panose="020B0604020202020204" pitchFamily="34" charset="0"/>
              </a:rPr>
              <a:t>A hazard is something that might cause harm. We tend to think of more obvious examples like an uncovered pond or trailing cables, but behaviours like bullying or neglect can also be classed as hazards.</a:t>
            </a:r>
            <a:endParaRPr lang="en-GB" sz="2400" dirty="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0"/>
          </p:nvPr>
        </p:nvSpPr>
        <p:spPr/>
        <p:txBody>
          <a:bodyPr/>
          <a:lstStyle/>
          <a:p>
            <a:r>
              <a:rPr lang="en-GB" dirty="0"/>
              <a:t>Education and Training Foundation</a:t>
            </a:r>
          </a:p>
        </p:txBody>
      </p:sp>
      <p:sp>
        <p:nvSpPr>
          <p:cNvPr id="6" name="Rectangle 5"/>
          <p:cNvSpPr/>
          <p:nvPr/>
        </p:nvSpPr>
        <p:spPr>
          <a:xfrm>
            <a:off x="623393" y="4197086"/>
            <a:ext cx="4697204" cy="937949"/>
          </a:xfrm>
          <a:prstGeom prst="rect">
            <a:avLst/>
          </a:prstGeom>
        </p:spPr>
        <p:txBody>
          <a:bodyPr wrap="square">
            <a:spAutoFit/>
          </a:bodyPr>
          <a:lstStyle/>
          <a:p>
            <a:pPr>
              <a:lnSpc>
                <a:spcPct val="120000"/>
              </a:lnSpc>
            </a:pPr>
            <a:r>
              <a:rPr lang="en-GB" sz="2400" b="1" dirty="0">
                <a:latin typeface="Arial" panose="020B0604020202020204" pitchFamily="34" charset="0"/>
                <a:cs typeface="Arial" panose="020B0604020202020204" pitchFamily="34" charset="0"/>
              </a:rPr>
              <a:t>Can you identify some hazards in a nursery setting?</a:t>
            </a:r>
          </a:p>
        </p:txBody>
      </p:sp>
      <p:pic>
        <p:nvPicPr>
          <p:cNvPr id="7" name="Picture 6" descr="Teaching Students with Learning Difficulties: Dangers in the Kitch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682949">
            <a:off x="8605330" y="3918572"/>
            <a:ext cx="3254777" cy="2402565"/>
          </a:xfrm>
          <a:prstGeom prst="rect">
            <a:avLst/>
          </a:prstGeom>
        </p:spPr>
      </p:pic>
      <p:pic>
        <p:nvPicPr>
          <p:cNvPr id="8" name="Picture 7" descr="Prevent Choking | Keep small objects like marbles, balloons,… | Flickr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286212">
            <a:off x="6117133" y="3501017"/>
            <a:ext cx="2060792" cy="2664459"/>
          </a:xfrm>
          <a:prstGeom prst="rect">
            <a:avLst/>
          </a:prstGeom>
        </p:spPr>
      </p:pic>
      <p:pic>
        <p:nvPicPr>
          <p:cNvPr id="9" name="Picture 8" descr="Signs Warning Children · Free vector graphic on Pixabay"/>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58506" y="2529696"/>
            <a:ext cx="1179775" cy="1091325"/>
          </a:xfrm>
          <a:prstGeom prst="rect">
            <a:avLst/>
          </a:prstGeom>
        </p:spPr>
      </p:pic>
    </p:spTree>
    <p:extLst>
      <p:ext uri="{BB962C8B-B14F-4D97-AF65-F5344CB8AC3E}">
        <p14:creationId xmlns:p14="http://schemas.microsoft.com/office/powerpoint/2010/main" val="1503144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9</a:t>
            </a:fld>
            <a:endParaRPr lang="en-GB"/>
          </a:p>
        </p:txBody>
      </p:sp>
      <p:sp>
        <p:nvSpPr>
          <p:cNvPr id="3" name="Title 2"/>
          <p:cNvSpPr>
            <a:spLocks noGrp="1"/>
          </p:cNvSpPr>
          <p:nvPr>
            <p:ph type="title"/>
          </p:nvPr>
        </p:nvSpPr>
        <p:spPr/>
        <p:txBody>
          <a:bodyPr/>
          <a:lstStyle/>
          <a:p>
            <a:br>
              <a:rPr lang="en-GB" dirty="0"/>
            </a:br>
            <a:r>
              <a:rPr lang="en-GB" dirty="0">
                <a:latin typeface="Arial" panose="020B0604020202020204" pitchFamily="34" charset="0"/>
                <a:cs typeface="Arial" panose="020B0604020202020204" pitchFamily="34" charset="0"/>
              </a:rPr>
              <a:t>List the hazards from the video.</a:t>
            </a:r>
          </a:p>
        </p:txBody>
      </p:sp>
      <p:sp>
        <p:nvSpPr>
          <p:cNvPr id="4" name="Text Placeholder 3"/>
          <p:cNvSpPr>
            <a:spLocks noGrp="1"/>
          </p:cNvSpPr>
          <p:nvPr>
            <p:ph type="body" sz="quarter" idx="12"/>
          </p:nvPr>
        </p:nvSpPr>
        <p:spPr/>
        <p:txBody>
          <a:bodyPr/>
          <a:lstStyle/>
          <a:p>
            <a:endParaRPr lang="en-GB" dirty="0"/>
          </a:p>
          <a:p>
            <a:endParaRPr lang="en-GB" dirty="0"/>
          </a:p>
        </p:txBody>
      </p:sp>
      <p:sp>
        <p:nvSpPr>
          <p:cNvPr id="5" name="Footer Placeholder 4"/>
          <p:cNvSpPr>
            <a:spLocks noGrp="1"/>
          </p:cNvSpPr>
          <p:nvPr>
            <p:ph type="ftr" sz="quarter" idx="10"/>
          </p:nvPr>
        </p:nvSpPr>
        <p:spPr/>
        <p:txBody>
          <a:bodyPr/>
          <a:lstStyle/>
          <a:p>
            <a:r>
              <a:rPr lang="en-GB" dirty="0"/>
              <a:t>Education and Training Foundation</a:t>
            </a:r>
          </a:p>
        </p:txBody>
      </p:sp>
      <p:pic>
        <p:nvPicPr>
          <p:cNvPr id="8" name="cZ5EwaiUZok"/>
          <p:cNvPicPr>
            <a:picLocks noRot="1" noChangeAspect="1"/>
          </p:cNvPicPr>
          <p:nvPr>
            <a:videoFile r:link="rId1"/>
          </p:nvPr>
        </p:nvPicPr>
        <p:blipFill>
          <a:blip r:embed="rId3"/>
          <a:stretch>
            <a:fillRect/>
          </a:stretch>
        </p:blipFill>
        <p:spPr>
          <a:xfrm>
            <a:off x="1999204" y="1267698"/>
            <a:ext cx="7872875" cy="4428492"/>
          </a:xfrm>
          <a:prstGeom prst="rect">
            <a:avLst/>
          </a:prstGeom>
        </p:spPr>
      </p:pic>
    </p:spTree>
    <p:extLst>
      <p:ext uri="{BB962C8B-B14F-4D97-AF65-F5344CB8AC3E}">
        <p14:creationId xmlns:p14="http://schemas.microsoft.com/office/powerpoint/2010/main" val="13984094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3009C07-7D8C-41AF-BC61-0E572E0DB81C}"/>
</file>

<file path=customXml/itemProps2.xml><?xml version="1.0" encoding="utf-8"?>
<ds:datastoreItem xmlns:ds="http://schemas.openxmlformats.org/officeDocument/2006/customXml" ds:itemID="{F60C0943-0DF5-44E5-8240-6E28FF0AB38C}"/>
</file>

<file path=customXml/itemProps3.xml><?xml version="1.0" encoding="utf-8"?>
<ds:datastoreItem xmlns:ds="http://schemas.openxmlformats.org/officeDocument/2006/customXml" ds:itemID="{E9360A9B-30D5-437B-A02A-622A0957E11B}"/>
</file>

<file path=docProps/app.xml><?xml version="1.0" encoding="utf-8"?>
<Properties xmlns="http://schemas.openxmlformats.org/officeDocument/2006/extended-properties" xmlns:vt="http://schemas.openxmlformats.org/officeDocument/2006/docPropsVTypes">
  <Template>blank</Template>
  <TotalTime>3</TotalTime>
  <Words>1144</Words>
  <Application>Microsoft Office PowerPoint</Application>
  <PresentationFormat>Widescreen</PresentationFormat>
  <Paragraphs>161</Paragraphs>
  <Slides>25</Slides>
  <Notes>8</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Comic Sans MS</vt:lpstr>
      <vt:lpstr>museo-sans</vt:lpstr>
      <vt:lpstr>Office Theme</vt:lpstr>
      <vt:lpstr>T Level Education and Early Years </vt:lpstr>
      <vt:lpstr>Lesson 4 </vt:lpstr>
      <vt:lpstr> Session objectives </vt:lpstr>
      <vt:lpstr>Recap of session 3</vt:lpstr>
      <vt:lpstr>01</vt:lpstr>
      <vt:lpstr>Health and safety</vt:lpstr>
      <vt:lpstr>Health and safety</vt:lpstr>
      <vt:lpstr> What is a hazard?</vt:lpstr>
      <vt:lpstr> List the hazards from the video.</vt:lpstr>
      <vt:lpstr>02</vt:lpstr>
      <vt:lpstr>What is a risk?</vt:lpstr>
      <vt:lpstr> What measures could you put in place to lower the risk?</vt:lpstr>
      <vt:lpstr>Risk assessment </vt:lpstr>
      <vt:lpstr>Risk assessments</vt:lpstr>
      <vt:lpstr>03</vt:lpstr>
      <vt:lpstr>What is risky play?</vt:lpstr>
      <vt:lpstr> What is risky play?</vt:lpstr>
      <vt:lpstr>Risky play  </vt:lpstr>
      <vt:lpstr>04</vt:lpstr>
      <vt:lpstr>Resource </vt:lpstr>
      <vt:lpstr>Create a poster for new learners about the importance of keeping children safe, but also explain the importance of risky play and its benefits. </vt:lpstr>
      <vt:lpstr>Task: Create a poster</vt:lpstr>
      <vt:lpstr>05</vt:lpstr>
      <vt:lpstr> Extension to poster...</vt:lpstr>
      <vt:lpstr>Hazards and risks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Education and Early Years</dc:title>
  <dc:creator>Gemma Brezinski</dc:creator>
  <cp:lastModifiedBy>Gemma Brezinski</cp:lastModifiedBy>
  <cp:revision>5</cp:revision>
  <dcterms:created xsi:type="dcterms:W3CDTF">2024-01-08T11:17:20Z</dcterms:created>
  <dcterms:modified xsi:type="dcterms:W3CDTF">2024-01-08T11:41:56Z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