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omments/modernComment_1C8_80B76BBA.xml" ContentType="application/vnd.ms-powerpoint.comment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447" r:id="rId3"/>
    <p:sldId id="448" r:id="rId4"/>
    <p:sldId id="449" r:id="rId5"/>
    <p:sldId id="450" r:id="rId6"/>
    <p:sldId id="451" r:id="rId7"/>
    <p:sldId id="452" r:id="rId8"/>
    <p:sldId id="453" r:id="rId9"/>
    <p:sldId id="454" r:id="rId10"/>
    <p:sldId id="455" r:id="rId11"/>
    <p:sldId id="457" r:id="rId12"/>
    <p:sldId id="456" r:id="rId13"/>
    <p:sldId id="459" r:id="rId14"/>
    <p:sldId id="458" r:id="rId15"/>
    <p:sldId id="460" r:id="rId16"/>
    <p:sldId id="461" r:id="rId17"/>
    <p:sldId id="462" r:id="rId18"/>
    <p:sldId id="463" r:id="rId19"/>
    <p:sldId id="46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13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1.xml"/></Relationships>
</file>

<file path=ppt/comments/modernComment_1C8_80B76BBA.xml><?xml version="1.0" encoding="utf-8"?>
<p188:cmLst xmlns:a="http://schemas.openxmlformats.org/drawingml/2006/main" xmlns:r="http://schemas.openxmlformats.org/officeDocument/2006/relationships" xmlns:p188="http://schemas.microsoft.com/office/powerpoint/2018/8/main">
  <p188:cm id="{8374E357-055D-438F-BC73-874501B7228A}" authorId="{E68DBF29-173B-1EE4-E980-EBF86C79181A}" created="2023-07-30T10:14:05.419">
    <ac:deMkLst xmlns:ac="http://schemas.microsoft.com/office/drawing/2013/main/command">
      <pc:docMk xmlns:pc="http://schemas.microsoft.com/office/powerpoint/2013/main/command"/>
      <pc:sldMk xmlns:pc="http://schemas.microsoft.com/office/powerpoint/2013/main/command" cId="2159504314" sldId="456"/>
      <ac:picMk id="8" creationId="{00000000-0000-0000-0000-000000000000}"/>
    </ac:deMkLst>
    <p188:txBody>
      <a:bodyPr/>
      <a:lstStyle/>
      <a:p>
        <a:r>
          <a:rPr lang="en-GB"/>
          <a:t>Please change to 'Pattern recognition'.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39728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3313430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1490153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459391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876491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1834275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3842333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956689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3247449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724174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3305893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1447823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1C8_80B76BBA.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gif"/></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6.xml"/><Relationship Id="rId5" Type="http://schemas.openxmlformats.org/officeDocument/2006/relationships/image" Target="../media/image12.jp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ideo" Target="https://www.youtube.com/embed/C4lWDCBCLDI"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1rb0c1kQi2Y"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793" y="1204840"/>
            <a:ext cx="10832592" cy="849440"/>
          </a:xfrm>
        </p:spPr>
        <p:txBody>
          <a:bodyPr>
            <a:normAutofit/>
          </a:bodyPr>
          <a:lstStyle/>
          <a:p>
            <a:r>
              <a:rPr lang="en-GB" sz="3200" b="1" dirty="0">
                <a:latin typeface="Arial" panose="020B0604020202020204" pitchFamily="34" charset="0"/>
                <a:cs typeface="Arial" panose="020B0604020202020204" pitchFamily="34" charset="0"/>
              </a:rPr>
              <a:t>Research task</a:t>
            </a:r>
          </a:p>
        </p:txBody>
      </p:sp>
      <p:sp>
        <p:nvSpPr>
          <p:cNvPr id="3" name="Content Placeholder 2"/>
          <p:cNvSpPr>
            <a:spLocks noGrp="1"/>
          </p:cNvSpPr>
          <p:nvPr>
            <p:ph idx="1"/>
          </p:nvPr>
        </p:nvSpPr>
        <p:spPr>
          <a:xfrm>
            <a:off x="445793" y="2029647"/>
            <a:ext cx="10515600" cy="4351338"/>
          </a:xfrm>
        </p:spPr>
        <p:txBody>
          <a:bodyPr vert="horz" lIns="91440" tIns="45720" rIns="91440" bIns="45720" rtlCol="0" anchor="t">
            <a:normAutofit fontScale="92500"/>
          </a:bodyPr>
          <a:lstStyle/>
          <a:p>
            <a:pPr>
              <a:lnSpc>
                <a:spcPct val="120000"/>
              </a:lnSpc>
            </a:pPr>
            <a:r>
              <a:rPr lang="en-GB" dirty="0">
                <a:latin typeface="Arial" panose="020B0604020202020204" pitchFamily="34" charset="0"/>
                <a:cs typeface="Arial" panose="020B0604020202020204" pitchFamily="34" charset="0"/>
              </a:rPr>
              <a:t>Look into both the national curriculum and the EYFS framework to see what activities which link to those mathematics frameworks you could undertake with a group of young people.</a:t>
            </a:r>
          </a:p>
          <a:p>
            <a:pPr>
              <a:lnSpc>
                <a:spcPct val="120000"/>
              </a:lnSpc>
            </a:pPr>
            <a:r>
              <a:rPr lang="en-GB" dirty="0">
                <a:latin typeface="Arial" panose="020B0604020202020204" pitchFamily="34" charset="0"/>
                <a:cs typeface="Arial" panose="020B0604020202020204" pitchFamily="34" charset="0"/>
              </a:rPr>
              <a:t>Practical exploration is important from the earliest stage of developing maths skills because it enables children to have a secure grounding in various aspects of mathematics.</a:t>
            </a:r>
          </a:p>
          <a:p>
            <a:pPr>
              <a:lnSpc>
                <a:spcPct val="120000"/>
              </a:lnSpc>
            </a:pPr>
            <a:r>
              <a:rPr lang="en-GB" dirty="0">
                <a:latin typeface="Arial" panose="020B0604020202020204" pitchFamily="34" charset="0"/>
                <a:cs typeface="Arial" panose="020B0604020202020204" pitchFamily="34" charset="0"/>
              </a:rPr>
              <a:t>You have 20 minutes to do the research.</a:t>
            </a:r>
          </a:p>
          <a:p>
            <a:pPr>
              <a:lnSpc>
                <a:spcPct val="120000"/>
              </a:lnSpc>
            </a:pPr>
            <a:r>
              <a:rPr lang="en-GB" dirty="0">
                <a:latin typeface="Arial" panose="020B0604020202020204" pitchFamily="34" charset="0"/>
                <a:cs typeface="Arial" panose="020B0604020202020204" pitchFamily="34" charset="0"/>
              </a:rPr>
              <a:t>Report your findings to the group.</a:t>
            </a:r>
          </a:p>
          <a:p>
            <a:pPr marL="0" indent="0">
              <a:buNone/>
            </a:pPr>
            <a:endParaRPr lang="en-GB" dirty="0"/>
          </a:p>
        </p:txBody>
      </p:sp>
      <p:sp>
        <p:nvSpPr>
          <p:cNvPr id="6" name="Rectangle 5"/>
          <p:cNvSpPr/>
          <p:nvPr/>
        </p:nvSpPr>
        <p:spPr>
          <a:xfrm>
            <a:off x="437588" y="298180"/>
            <a:ext cx="7145226" cy="400110"/>
          </a:xfrm>
          <a:prstGeom prst="rect">
            <a:avLst/>
          </a:prstGeom>
        </p:spPr>
        <p:txBody>
          <a:bodyPr wrap="none">
            <a:spAutoFit/>
          </a:bodyPr>
          <a:lstStyle/>
          <a:p>
            <a:r>
              <a:rPr lang="en-GB" sz="2000" b="1" dirty="0">
                <a:latin typeface="Arial" panose="020B0604020202020204" pitchFamily="34" charset="0"/>
                <a:cs typeface="Arial" panose="020B0604020202020204" pitchFamily="34" charset="0"/>
              </a:rPr>
              <a:t>Task 3: Activities to support mathematical development </a:t>
            </a:r>
            <a:endParaRPr lang="en-GB" sz="2000" b="1" dirty="0"/>
          </a:p>
        </p:txBody>
      </p:sp>
      <p:sp>
        <p:nvSpPr>
          <p:cNvPr id="4" name="Footer Placeholder 2">
            <a:extLst>
              <a:ext uri="{FF2B5EF4-FFF2-40B4-BE49-F238E27FC236}">
                <a16:creationId xmlns:a16="http://schemas.microsoft.com/office/drawing/2014/main" id="{0F797F2F-26E4-2F7A-97FC-F123717579B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2909491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160" y="438961"/>
            <a:ext cx="11250084" cy="932567"/>
          </a:xfrm>
        </p:spPr>
        <p:txBody>
          <a:bodyPr/>
          <a:lstStyle/>
          <a:p>
            <a:r>
              <a:rPr lang="en-GB" sz="2800" dirty="0">
                <a:latin typeface="Arial" panose="020B0604020202020204" pitchFamily="34" charset="0"/>
                <a:cs typeface="Arial" panose="020B0604020202020204" pitchFamily="34" charset="0"/>
              </a:rPr>
              <a:t>Task 3: Activities to support mathematical development </a:t>
            </a:r>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60884" y="629181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1363367" y="1710668"/>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824065" y="1615465"/>
            <a:ext cx="10838617" cy="409573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nSpc>
                <a:spcPct val="120000"/>
              </a:lnSpc>
            </a:pPr>
            <a:r>
              <a:rPr lang="en-GB" sz="3200" b="1" dirty="0">
                <a:latin typeface="Arial" panose="020B0604020202020204" pitchFamily="34" charset="0"/>
                <a:cs typeface="Arial" panose="020B0604020202020204" pitchFamily="34" charset="0"/>
              </a:rPr>
              <a:t>Reflection</a:t>
            </a:r>
            <a:r>
              <a:rPr lang="en-GB" sz="32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a:t>
            </a:r>
          </a:p>
          <a:p>
            <a:pPr>
              <a:lnSpc>
                <a:spcPct val="120000"/>
              </a:lnSpc>
            </a:pPr>
            <a:endParaRPr lang="en-GB" sz="2400" dirty="0">
              <a:latin typeface="Arial" panose="020B0604020202020204" pitchFamily="34" charset="0"/>
              <a:cs typeface="Arial" panose="020B0604020202020204" pitchFamily="34" charset="0"/>
            </a:endParaRPr>
          </a:p>
          <a:p>
            <a:pPr marL="609585" indent="-609585">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What have you learnt from this task? </a:t>
            </a:r>
          </a:p>
          <a:p>
            <a:pPr marL="609585" indent="-609585">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What skills and attributes did you identify as the most important for you to learn moving forward?</a:t>
            </a:r>
          </a:p>
          <a:p>
            <a:pPr marL="609585" indent="-609585">
              <a:lnSpc>
                <a:spcPct val="120000"/>
              </a:lnSpc>
              <a:buFont typeface="Arial" panose="020B0604020202020204" pitchFamily="34" charset="0"/>
              <a:buChar char="•"/>
            </a:pPr>
            <a:r>
              <a:rPr lang="en-GB" sz="2400" dirty="0">
                <a:latin typeface="Arial" panose="020B0604020202020204" pitchFamily="34" charset="0"/>
                <a:cs typeface="Arial" panose="020B0604020202020204" pitchFamily="34" charset="0"/>
              </a:rPr>
              <a:t>Will you be able to use any of the activities found in your future lesson planning?</a:t>
            </a:r>
          </a:p>
          <a:p>
            <a:pPr>
              <a:lnSpc>
                <a:spcPct val="120000"/>
              </a:lnSpc>
            </a:pPr>
            <a:endParaRPr lang="en-GB" sz="2400" dirty="0">
              <a:latin typeface="Arial" panose="020B0604020202020204" pitchFamily="34" charset="0"/>
              <a:cs typeface="Arial" panose="020B0604020202020204" pitchFamily="34" charset="0"/>
            </a:endParaRPr>
          </a:p>
          <a:p>
            <a:pPr>
              <a:lnSpc>
                <a:spcPct val="120000"/>
              </a:lnSpc>
            </a:pPr>
            <a:r>
              <a:rPr lang="en-GB" sz="2400" dirty="0">
                <a:latin typeface="Arial" panose="020B0604020202020204" pitchFamily="34" charset="0"/>
                <a:cs typeface="Arial" panose="020B0604020202020204" pitchFamily="34" charset="0"/>
              </a:rPr>
              <a:t>Keep this document safe as we will expand on this in a later session.</a:t>
            </a:r>
          </a:p>
        </p:txBody>
      </p:sp>
    </p:spTree>
    <p:extLst>
      <p:ext uri="{BB962C8B-B14F-4D97-AF65-F5344CB8AC3E}">
        <p14:creationId xmlns:p14="http://schemas.microsoft.com/office/powerpoint/2010/main" val="3195462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Numbers Set Free Stock Photo - Public Domain Pictures"/>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000159" y="4390734"/>
            <a:ext cx="4807974" cy="1726432"/>
          </a:xfrm>
        </p:spPr>
      </p:pic>
      <p:pic>
        <p:nvPicPr>
          <p:cNvPr id="9" name="Content Placeholder 8" descr="Measurement | Ontario Junior Math Resources"/>
          <p:cNvPicPr>
            <a:picLocks noGrp="1" noChangeAspect="1"/>
          </p:cNvPicPr>
          <p:nvPr>
            <p:ph sz="quarter" idx="19"/>
          </p:nvPr>
        </p:nvPicPr>
        <p:blipFill>
          <a:blip r:embed="rId4">
            <a:extLst>
              <a:ext uri="{28A0092B-C50C-407E-A947-70E740481C1C}">
                <a14:useLocalDpi xmlns:a14="http://schemas.microsoft.com/office/drawing/2010/main" val="0"/>
              </a:ext>
            </a:extLst>
          </a:blip>
          <a:stretch>
            <a:fillRect/>
          </a:stretch>
        </p:blipFill>
        <p:spPr>
          <a:xfrm>
            <a:off x="6746164" y="3027064"/>
            <a:ext cx="4347846" cy="1150079"/>
          </a:xfrm>
        </p:spPr>
      </p:pic>
      <p:pic>
        <p:nvPicPr>
          <p:cNvPr id="8" name="Content Placeholder 7" descr="Pattern Recognition, Big Data and Learning Analytics in Uruguay ..."/>
          <p:cNvPicPr>
            <a:picLocks noGrp="1" noChangeAspect="1"/>
          </p:cNvPicPr>
          <p:nvPr>
            <p:ph sz="quarter" idx="17"/>
          </p:nvPr>
        </p:nvPicPr>
        <p:blipFill>
          <a:blip r:embed="rId5" cstate="print">
            <a:extLst>
              <a:ext uri="{28A0092B-C50C-407E-A947-70E740481C1C}">
                <a14:useLocalDpi xmlns:a14="http://schemas.microsoft.com/office/drawing/2010/main" val="0"/>
              </a:ext>
            </a:extLst>
          </a:blip>
          <a:stretch>
            <a:fillRect/>
          </a:stretch>
        </p:blipFill>
        <p:spPr>
          <a:xfrm>
            <a:off x="6788366" y="4340844"/>
            <a:ext cx="4305644" cy="1453691"/>
          </a:xfrm>
        </p:spPr>
      </p:pic>
      <p:sp>
        <p:nvSpPr>
          <p:cNvPr id="6" name="Title 5"/>
          <p:cNvSpPr>
            <a:spLocks noGrp="1"/>
          </p:cNvSpPr>
          <p:nvPr>
            <p:ph type="title"/>
          </p:nvPr>
        </p:nvSpPr>
        <p:spPr>
          <a:xfrm>
            <a:off x="227159" y="457392"/>
            <a:ext cx="11340625" cy="715409"/>
          </a:xfrm>
        </p:spPr>
        <p:txBody>
          <a:bodyPr>
            <a:normAutofit fontScale="90000"/>
          </a:bodyPr>
          <a:lstStyle/>
          <a:p>
            <a:pPr>
              <a:lnSpc>
                <a:spcPct val="120000"/>
              </a:lnSpc>
            </a:pPr>
            <a:r>
              <a:rPr lang="en-GB" sz="3100" dirty="0">
                <a:latin typeface="Arial" panose="020B0604020202020204" pitchFamily="34" charset="0"/>
                <a:cs typeface="Arial" panose="020B0604020202020204" pitchFamily="34" charset="0"/>
              </a:rPr>
              <a:t>Task 3: Activities to support mathematical development</a:t>
            </a:r>
            <a:br>
              <a:rPr lang="en-GB" dirty="0"/>
            </a:br>
            <a:br>
              <a:rPr lang="en-GB" sz="4000" dirty="0"/>
            </a:br>
            <a:r>
              <a:rPr lang="en-GB" dirty="0"/>
              <a:t> </a:t>
            </a:r>
            <a:br>
              <a:rPr lang="en-GB" dirty="0"/>
            </a:br>
            <a:r>
              <a:rPr lang="en-GB" dirty="0">
                <a:latin typeface="Arial" panose="020B0604020202020204" pitchFamily="34" charset="0"/>
                <a:cs typeface="Arial" panose="020B0604020202020204" pitchFamily="34" charset="0"/>
              </a:rPr>
              <a:t>Do your activities link to any of the following? </a:t>
            </a:r>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Numbers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Shape and space</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Measurements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Pattern recognition</a:t>
            </a:r>
            <a:br>
              <a:rPr lang="en-GB" dirty="0">
                <a:latin typeface="Arial" panose="020B0604020202020204" pitchFamily="34" charset="0"/>
                <a:cs typeface="Arial" panose="020B0604020202020204" pitchFamily="34" charset="0"/>
              </a:rPr>
            </a:br>
            <a:br>
              <a:rPr lang="en-GB" dirty="0"/>
            </a:br>
            <a:endParaRPr lang="en-GB" dirty="0"/>
          </a:p>
        </p:txBody>
      </p:sp>
      <p:sp>
        <p:nvSpPr>
          <p:cNvPr id="12" name="Content Placeholder 11"/>
          <p:cNvSpPr>
            <a:spLocks noGrp="1"/>
          </p:cNvSpPr>
          <p:nvPr>
            <p:ph sz="quarter" idx="14"/>
          </p:nvPr>
        </p:nvSpPr>
        <p:spPr/>
        <p:txBody>
          <a:bodyPr>
            <a:normAutofit/>
          </a:bodyPr>
          <a:lstStyle/>
          <a:p>
            <a:endParaRPr lang="en-GB" sz="2400" b="0" dirty="0"/>
          </a:p>
          <a:p>
            <a:endParaRPr lang="en-GB" sz="2400" b="0" dirty="0"/>
          </a:p>
        </p:txBody>
      </p:sp>
      <p:pic>
        <p:nvPicPr>
          <p:cNvPr id="13" name="Picture 12" descr="GeekSVG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8226" y="1172801"/>
            <a:ext cx="3765923" cy="1610276"/>
          </a:xfrm>
          <a:prstGeom prst="rect">
            <a:avLst/>
          </a:prstGeom>
        </p:spPr>
      </p:pic>
      <p:sp>
        <p:nvSpPr>
          <p:cNvPr id="2" name="Footer Placeholder 2">
            <a:extLst>
              <a:ext uri="{FF2B5EF4-FFF2-40B4-BE49-F238E27FC236}">
                <a16:creationId xmlns:a16="http://schemas.microsoft.com/office/drawing/2014/main" id="{4BA8D37C-9A2B-8A3C-8F3A-349A1ABAAF3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159504314"/>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p:txBody>
          <a:bodyPr/>
          <a:lstStyle/>
          <a:p>
            <a:pPr>
              <a:lnSpc>
                <a:spcPct val="100000"/>
              </a:lnSpc>
            </a:pPr>
            <a:r>
              <a:rPr lang="en-GB" dirty="0">
                <a:latin typeface="Arial" panose="020B0604020202020204" pitchFamily="34" charset="0"/>
                <a:cs typeface="Arial" panose="020B0604020202020204" pitchFamily="34" charset="0"/>
              </a:rPr>
              <a:t>Group 1: Design and produce a maths game using the resources provided for</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2–4 year olds</a:t>
            </a:r>
          </a:p>
          <a:p>
            <a:endParaRPr lang="en-GB" dirty="0"/>
          </a:p>
          <a:p>
            <a:endParaRPr lang="en-GB" dirty="0"/>
          </a:p>
        </p:txBody>
      </p:sp>
      <p:sp>
        <p:nvSpPr>
          <p:cNvPr id="3" name="Content Placeholder 2"/>
          <p:cNvSpPr>
            <a:spLocks noGrp="1"/>
          </p:cNvSpPr>
          <p:nvPr>
            <p:ph sz="quarter" idx="19"/>
          </p:nvPr>
        </p:nvSpPr>
        <p:spPr>
          <a:xfrm>
            <a:off x="6147473" y="1315200"/>
            <a:ext cx="5567595" cy="2112101"/>
          </a:xfrm>
        </p:spPr>
        <p:txBody>
          <a:bodyPr/>
          <a:lstStyle/>
          <a:p>
            <a:pPr>
              <a:lnSpc>
                <a:spcPct val="100000"/>
              </a:lnSpc>
            </a:pPr>
            <a:r>
              <a:rPr lang="en-GB" dirty="0">
                <a:latin typeface="Arial" panose="020B0604020202020204" pitchFamily="34" charset="0"/>
                <a:cs typeface="Arial" panose="020B0604020202020204" pitchFamily="34" charset="0"/>
              </a:rPr>
              <a:t>Group 2: Design and produce a maths game using the resources provided for</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5–7 year olds</a:t>
            </a:r>
            <a:endParaRPr lang="en-GB" dirty="0"/>
          </a:p>
        </p:txBody>
      </p:sp>
      <p:sp>
        <p:nvSpPr>
          <p:cNvPr id="4" name="Content Placeholder 3"/>
          <p:cNvSpPr>
            <a:spLocks noGrp="1"/>
          </p:cNvSpPr>
          <p:nvPr>
            <p:ph sz="quarter" idx="14"/>
          </p:nvPr>
        </p:nvSpPr>
        <p:spPr/>
        <p:txBody>
          <a:bodyPr/>
          <a:lstStyle/>
          <a:p>
            <a:pPr>
              <a:lnSpc>
                <a:spcPct val="100000"/>
              </a:lnSpc>
            </a:pPr>
            <a:r>
              <a:rPr lang="en-GB" dirty="0">
                <a:latin typeface="Arial" panose="020B0604020202020204" pitchFamily="34" charset="0"/>
                <a:cs typeface="Arial" panose="020B0604020202020204" pitchFamily="34" charset="0"/>
              </a:rPr>
              <a:t>Group 3: Design and produce a maths game using the resources provided for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8–11 year olds</a:t>
            </a:r>
          </a:p>
        </p:txBody>
      </p:sp>
      <p:sp>
        <p:nvSpPr>
          <p:cNvPr id="5" name="Content Placeholder 4"/>
          <p:cNvSpPr>
            <a:spLocks noGrp="1"/>
          </p:cNvSpPr>
          <p:nvPr>
            <p:ph sz="quarter" idx="17"/>
          </p:nvPr>
        </p:nvSpPr>
        <p:spPr/>
        <p:txBody>
          <a:bodyPr/>
          <a:lstStyle/>
          <a:p>
            <a:pPr>
              <a:lnSpc>
                <a:spcPct val="100000"/>
              </a:lnSpc>
            </a:pPr>
            <a:r>
              <a:rPr lang="en-GB" dirty="0">
                <a:latin typeface="Arial" panose="020B0604020202020204" pitchFamily="34" charset="0"/>
                <a:cs typeface="Arial" panose="020B0604020202020204" pitchFamily="34" charset="0"/>
              </a:rPr>
              <a:t>Extension task: How could you modify your game to suit 11–16 year olds?</a:t>
            </a:r>
          </a:p>
          <a:p>
            <a:endParaRPr lang="en-GB" dirty="0"/>
          </a:p>
          <a:p>
            <a:endParaRPr lang="en-GB" dirty="0"/>
          </a:p>
        </p:txBody>
      </p:sp>
      <p:sp>
        <p:nvSpPr>
          <p:cNvPr id="6" name="Title 5"/>
          <p:cNvSpPr>
            <a:spLocks noGrp="1"/>
          </p:cNvSpPr>
          <p:nvPr>
            <p:ph type="title"/>
          </p:nvPr>
        </p:nvSpPr>
        <p:spPr>
          <a:xfrm>
            <a:off x="310601" y="333201"/>
            <a:ext cx="11250084" cy="462327"/>
          </a:xfrm>
        </p:spPr>
        <p:txBody>
          <a:bodyPr>
            <a:normAutofit/>
          </a:bodyPr>
          <a:lstStyle/>
          <a:p>
            <a:r>
              <a:rPr lang="en-GB" dirty="0">
                <a:latin typeface="Arial" panose="020B0604020202020204" pitchFamily="34" charset="0"/>
                <a:cs typeface="Arial" panose="020B0604020202020204" pitchFamily="34" charset="0"/>
              </a:rPr>
              <a:t>Task 4: Design your own maths game</a:t>
            </a:r>
          </a:p>
        </p:txBody>
      </p:sp>
      <p:pic>
        <p:nvPicPr>
          <p:cNvPr id="7" name="Picture 6" descr="CARDS FOR KIDS ~ HOME EDI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189" y="1907458"/>
            <a:ext cx="2762865" cy="1690192"/>
          </a:xfrm>
          <a:prstGeom prst="rect">
            <a:avLst/>
          </a:prstGeom>
        </p:spPr>
      </p:pic>
      <p:pic>
        <p:nvPicPr>
          <p:cNvPr id="9" name="Picture 8" descr="SAM Daily Times - THE VOICE OF THE VOICELE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3060" y="1842377"/>
            <a:ext cx="2821858" cy="1690192"/>
          </a:xfrm>
          <a:prstGeom prst="rect">
            <a:avLst/>
          </a:prstGeom>
        </p:spPr>
      </p:pic>
      <p:pic>
        <p:nvPicPr>
          <p:cNvPr id="10" name="Picture 9" descr="Weighty Matters: About That New Lancet Study: Maybe Don't Expect 9 Year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7729" y="4414683"/>
            <a:ext cx="2762865" cy="1685198"/>
          </a:xfrm>
          <a:prstGeom prst="rect">
            <a:avLst/>
          </a:prstGeom>
        </p:spPr>
      </p:pic>
      <p:pic>
        <p:nvPicPr>
          <p:cNvPr id="12" name="Picture 11" descr="lana banana: TIMEISRUNNINGOU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1742" y="4522839"/>
            <a:ext cx="4218040" cy="1406693"/>
          </a:xfrm>
          <a:prstGeom prst="rect">
            <a:avLst/>
          </a:prstGeom>
        </p:spPr>
      </p:pic>
    </p:spTree>
    <p:extLst>
      <p:ext uri="{BB962C8B-B14F-4D97-AF65-F5344CB8AC3E}">
        <p14:creationId xmlns:p14="http://schemas.microsoft.com/office/powerpoint/2010/main" val="2147881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Design your own </a:t>
            </a:r>
            <a:r>
              <a:rPr lang="en-US" dirty="0" err="1">
                <a:latin typeface="Arial" panose="020B0604020202020204" pitchFamily="34" charset="0"/>
                <a:cs typeface="Arial" panose="020B0604020202020204" pitchFamily="34" charset="0"/>
              </a:rPr>
              <a:t>maths</a:t>
            </a:r>
            <a:r>
              <a:rPr lang="en-US" dirty="0">
                <a:latin typeface="Arial" panose="020B0604020202020204" pitchFamily="34" charset="0"/>
                <a:cs typeface="Arial" panose="020B0604020202020204" pitchFamily="34" charset="0"/>
              </a:rPr>
              <a:t> game</a:t>
            </a:r>
          </a:p>
          <a:p>
            <a:endParaRPr lang="en-US" dirty="0"/>
          </a:p>
        </p:txBody>
      </p:sp>
    </p:spTree>
    <p:extLst>
      <p:ext uri="{BB962C8B-B14F-4D97-AF65-F5344CB8AC3E}">
        <p14:creationId xmlns:p14="http://schemas.microsoft.com/office/powerpoint/2010/main" val="355749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256" y="-137160"/>
            <a:ext cx="10515600" cy="1325563"/>
          </a:xfrm>
        </p:spPr>
        <p:txBody>
          <a:bodyPr>
            <a:normAutofit/>
          </a:bodyPr>
          <a:lstStyle/>
          <a:p>
            <a:r>
              <a:rPr lang="en-GB" sz="2400" b="1" dirty="0">
                <a:latin typeface="Arial" panose="020B0604020202020204" pitchFamily="34" charset="0"/>
                <a:cs typeface="Arial" panose="020B0604020202020204" pitchFamily="34" charset="0"/>
              </a:rPr>
              <a:t>Task 4: Design your own numeracy game</a:t>
            </a:r>
          </a:p>
        </p:txBody>
      </p:sp>
      <p:sp>
        <p:nvSpPr>
          <p:cNvPr id="3" name="Content Placeholder 2"/>
          <p:cNvSpPr>
            <a:spLocks noGrp="1"/>
          </p:cNvSpPr>
          <p:nvPr>
            <p:ph idx="1"/>
          </p:nvPr>
        </p:nvSpPr>
        <p:spPr>
          <a:xfrm>
            <a:off x="728472" y="1361633"/>
            <a:ext cx="10515600" cy="4351338"/>
          </a:xfrm>
        </p:spPr>
        <p:txBody>
          <a:bodyPr>
            <a:normAutofit/>
          </a:bodyPr>
          <a:lstStyle/>
          <a:p>
            <a:pPr marL="0" indent="0">
              <a:lnSpc>
                <a:spcPct val="120000"/>
              </a:lnSpc>
              <a:buNone/>
            </a:pPr>
            <a:r>
              <a:rPr lang="en-GB" sz="3600" b="1" dirty="0">
                <a:latin typeface="Arial" panose="020B0604020202020204" pitchFamily="34" charset="0"/>
                <a:cs typeface="Arial" panose="020B0604020202020204" pitchFamily="34" charset="0"/>
              </a:rPr>
              <a:t>Demonstrate your maths game. Explain how it links to the frameworks.</a:t>
            </a:r>
          </a:p>
          <a:p>
            <a:pPr marL="0" indent="0">
              <a:lnSpc>
                <a:spcPct val="120000"/>
              </a:lnSpc>
              <a:buNone/>
            </a:pPr>
            <a:r>
              <a:rPr lang="en-GB" sz="3600" b="1" dirty="0">
                <a:latin typeface="Arial" panose="020B0604020202020204" pitchFamily="34" charset="0"/>
                <a:cs typeface="Arial" panose="020B0604020202020204" pitchFamily="34" charset="0"/>
              </a:rPr>
              <a:t>Discuss further.</a:t>
            </a:r>
          </a:p>
          <a:p>
            <a:pPr marL="0" indent="0">
              <a:buNone/>
            </a:pPr>
            <a:endParaRPr lang="en-GB" sz="3600" b="1" dirty="0"/>
          </a:p>
        </p:txBody>
      </p:sp>
      <p:pic>
        <p:nvPicPr>
          <p:cNvPr id="4" name="Picture 3" descr="Monopoly Junior Board · Free photo on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553" y="3048627"/>
            <a:ext cx="3394298" cy="2447740"/>
          </a:xfrm>
          <a:prstGeom prst="rect">
            <a:avLst/>
          </a:prstGeom>
        </p:spPr>
      </p:pic>
      <p:sp>
        <p:nvSpPr>
          <p:cNvPr id="5" name="Footer Placeholder 2">
            <a:extLst>
              <a:ext uri="{FF2B5EF4-FFF2-40B4-BE49-F238E27FC236}">
                <a16:creationId xmlns:a16="http://schemas.microsoft.com/office/drawing/2014/main" id="{05CEE5D6-5CB5-3211-8E46-DFB4AE561890}"/>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3034504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62500" lnSpcReduction="20000"/>
          </a:bodyPr>
          <a:lstStyle/>
          <a:p>
            <a:r>
              <a:rPr lang="en-US" dirty="0">
                <a:latin typeface="Arial" panose="020B0604020202020204" pitchFamily="34" charset="0"/>
                <a:cs typeface="Arial" panose="020B0604020202020204" pitchFamily="34" charset="0"/>
              </a:rPr>
              <a:t>Why children need to understand mathematical language</a:t>
            </a:r>
          </a:p>
        </p:txBody>
      </p:sp>
    </p:spTree>
    <p:extLst>
      <p:ext uri="{BB962C8B-B14F-4D97-AF65-F5344CB8AC3E}">
        <p14:creationId xmlns:p14="http://schemas.microsoft.com/office/powerpoint/2010/main" val="3089325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4lWDCBCLDI"/>
          <p:cNvPicPr>
            <a:picLocks noGrp="1" noRot="1" noChangeAspect="1"/>
          </p:cNvPicPr>
          <p:nvPr>
            <p:ph idx="1"/>
            <a:videoFile r:link="rId1"/>
          </p:nvPr>
        </p:nvPicPr>
        <p:blipFill>
          <a:blip r:embed="rId3"/>
          <a:stretch>
            <a:fillRect/>
          </a:stretch>
        </p:blipFill>
        <p:spPr>
          <a:xfrm>
            <a:off x="1764792" y="1554480"/>
            <a:ext cx="8258047" cy="4645152"/>
          </a:xfrm>
          <a:prstGeom prst="rect">
            <a:avLst/>
          </a:prstGeom>
        </p:spPr>
      </p:pic>
      <p:sp>
        <p:nvSpPr>
          <p:cNvPr id="7" name="Title 1"/>
          <p:cNvSpPr>
            <a:spLocks noGrp="1"/>
          </p:cNvSpPr>
          <p:nvPr>
            <p:ph type="title"/>
          </p:nvPr>
        </p:nvSpPr>
        <p:spPr>
          <a:xfrm>
            <a:off x="262127" y="109093"/>
            <a:ext cx="10515600" cy="1325563"/>
          </a:xfrm>
        </p:spPr>
        <p:txBody>
          <a:bodyPr>
            <a:normAutofit/>
          </a:bodyPr>
          <a:lstStyle/>
          <a:p>
            <a:r>
              <a:rPr lang="en-US" sz="2400" b="1" dirty="0">
                <a:latin typeface="Arial" panose="020B0604020202020204" pitchFamily="34" charset="0"/>
                <a:cs typeface="Arial" panose="020B0604020202020204" pitchFamily="34" charset="0"/>
              </a:rPr>
              <a:t>Task 5: Why children need to understand mathematical language</a:t>
            </a:r>
          </a:p>
        </p:txBody>
      </p:sp>
    </p:spTree>
    <p:extLst>
      <p:ext uri="{BB962C8B-B14F-4D97-AF65-F5344CB8AC3E}">
        <p14:creationId xmlns:p14="http://schemas.microsoft.com/office/powerpoint/2010/main" val="1080040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84" y="0"/>
            <a:ext cx="10515600" cy="1325563"/>
          </a:xfrm>
        </p:spPr>
        <p:txBody>
          <a:bodyPr>
            <a:normAutofit/>
          </a:bodyPr>
          <a:lstStyle/>
          <a:p>
            <a:r>
              <a:rPr lang="en-US" sz="2400" b="1" dirty="0">
                <a:latin typeface="Arial" panose="020B0604020202020204" pitchFamily="34" charset="0"/>
                <a:cs typeface="Arial" panose="020B0604020202020204" pitchFamily="34" charset="0"/>
              </a:rPr>
              <a:t>Task 5: Why children need to understand mathematical language</a:t>
            </a:r>
          </a:p>
        </p:txBody>
      </p:sp>
      <p:sp>
        <p:nvSpPr>
          <p:cNvPr id="3" name="Content Placeholder 2"/>
          <p:cNvSpPr>
            <a:spLocks noGrp="1"/>
          </p:cNvSpPr>
          <p:nvPr>
            <p:ph idx="1"/>
          </p:nvPr>
        </p:nvSpPr>
        <p:spPr/>
        <p:txBody>
          <a:bodyPr>
            <a:normAutofit fontScale="77500" lnSpcReduction="20000"/>
          </a:bodyPr>
          <a:lstStyle/>
          <a:p>
            <a:pPr marL="0" indent="0">
              <a:lnSpc>
                <a:spcPct val="130000"/>
              </a:lnSpc>
              <a:buNone/>
            </a:pPr>
            <a:r>
              <a:rPr lang="en-GB" dirty="0">
                <a:latin typeface="Arial" panose="020B0604020202020204" pitchFamily="34" charset="0"/>
                <a:cs typeface="Arial" panose="020B0604020202020204" pitchFamily="34" charset="0"/>
              </a:rPr>
              <a:t>Make a list of the development areas your game may have captured. </a:t>
            </a:r>
          </a:p>
          <a:p>
            <a:pPr marL="0" indent="0">
              <a:lnSpc>
                <a:spcPct val="130000"/>
              </a:lnSpc>
              <a:buNone/>
            </a:pPr>
            <a:r>
              <a:rPr lang="en-GB" dirty="0">
                <a:latin typeface="Arial" panose="020B0604020202020204" pitchFamily="34" charset="0"/>
                <a:cs typeface="Arial" panose="020B0604020202020204" pitchFamily="34" charset="0"/>
              </a:rPr>
              <a:t>Consider:</a:t>
            </a:r>
          </a:p>
          <a:p>
            <a:pPr>
              <a:lnSpc>
                <a:spcPct val="130000"/>
              </a:lnSpc>
            </a:pPr>
            <a:r>
              <a:rPr lang="en-GB" dirty="0">
                <a:latin typeface="Arial" panose="020B0604020202020204" pitchFamily="34" charset="0"/>
                <a:cs typeface="Arial" panose="020B0604020202020204" pitchFamily="34" charset="0"/>
              </a:rPr>
              <a:t>Fine and gross motor skills</a:t>
            </a:r>
          </a:p>
          <a:p>
            <a:pPr>
              <a:lnSpc>
                <a:spcPct val="130000"/>
              </a:lnSpc>
            </a:pPr>
            <a:r>
              <a:rPr lang="en-GB" dirty="0">
                <a:latin typeface="Arial" panose="020B0604020202020204" pitchFamily="34" charset="0"/>
                <a:cs typeface="Arial" panose="020B0604020202020204" pitchFamily="34" charset="0"/>
              </a:rPr>
              <a:t>Cognitive</a:t>
            </a:r>
          </a:p>
          <a:p>
            <a:pPr>
              <a:lnSpc>
                <a:spcPct val="130000"/>
              </a:lnSpc>
            </a:pPr>
            <a:r>
              <a:rPr lang="en-GB" dirty="0">
                <a:latin typeface="Arial" panose="020B0604020202020204" pitchFamily="34" charset="0"/>
                <a:cs typeface="Arial" panose="020B0604020202020204" pitchFamily="34" charset="0"/>
              </a:rPr>
              <a:t>Social and emotional</a:t>
            </a:r>
          </a:p>
          <a:p>
            <a:pPr>
              <a:lnSpc>
                <a:spcPct val="130000"/>
              </a:lnSpc>
            </a:pPr>
            <a:r>
              <a:rPr lang="en-GB" dirty="0">
                <a:latin typeface="Arial" panose="020B0604020202020204" pitchFamily="34" charset="0"/>
                <a:cs typeface="Arial" panose="020B0604020202020204" pitchFamily="34" charset="0"/>
              </a:rPr>
              <a:t>Physical</a:t>
            </a:r>
          </a:p>
          <a:p>
            <a:pPr marL="0" indent="0">
              <a:lnSpc>
                <a:spcPct val="130000"/>
              </a:lnSpc>
              <a:buNone/>
            </a:pPr>
            <a:r>
              <a:rPr lang="en-GB" b="1" dirty="0">
                <a:latin typeface="Arial" panose="020B0604020202020204" pitchFamily="34" charset="0"/>
                <a:cs typeface="Arial" panose="020B0604020202020204" pitchFamily="34" charset="0"/>
              </a:rPr>
              <a:t>Question: </a:t>
            </a:r>
            <a:r>
              <a:rPr lang="en-GB" dirty="0">
                <a:latin typeface="Arial" panose="020B0604020202020204" pitchFamily="34" charset="0"/>
                <a:cs typeface="Arial" panose="020B0604020202020204" pitchFamily="34" charset="0"/>
              </a:rPr>
              <a:t>You have a learner with additional needs or sight impairment. Have you considered how this may affect our game, and would you need to make changes?</a:t>
            </a:r>
          </a:p>
          <a:p>
            <a:endParaRPr lang="en-GB" dirty="0"/>
          </a:p>
        </p:txBody>
      </p:sp>
      <p:pic>
        <p:nvPicPr>
          <p:cNvPr id="5" name="Picture 4" descr="Children's Person Drawing Free Stock Photo - Public Domain Pictur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6832" y="2530438"/>
            <a:ext cx="2487168" cy="2003212"/>
          </a:xfrm>
          <a:prstGeom prst="rect">
            <a:avLst/>
          </a:prstGeom>
        </p:spPr>
      </p:pic>
      <p:sp>
        <p:nvSpPr>
          <p:cNvPr id="4" name="Footer Placeholder 2">
            <a:extLst>
              <a:ext uri="{FF2B5EF4-FFF2-40B4-BE49-F238E27FC236}">
                <a16:creationId xmlns:a16="http://schemas.microsoft.com/office/drawing/2014/main" id="{2468B20B-4A5D-F110-F2FA-BFAC2BF002A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3215701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653" y="118872"/>
            <a:ext cx="10515600" cy="1325563"/>
          </a:xfrm>
        </p:spPr>
        <p:txBody>
          <a:bodyPr>
            <a:normAutofit/>
          </a:bodyPr>
          <a:lstStyle/>
          <a:p>
            <a:r>
              <a:rPr lang="en-GB" sz="2400" b="1" dirty="0">
                <a:latin typeface="Arial" panose="020B0604020202020204" pitchFamily="34" charset="0"/>
                <a:cs typeface="Arial" panose="020B0604020202020204" pitchFamily="34" charset="0"/>
              </a:rPr>
              <a:t>Lesson 7: Reflection</a:t>
            </a:r>
          </a:p>
        </p:txBody>
      </p:sp>
      <p:sp>
        <p:nvSpPr>
          <p:cNvPr id="3" name="Content Placeholder 2"/>
          <p:cNvSpPr>
            <a:spLocks noGrp="1"/>
          </p:cNvSpPr>
          <p:nvPr>
            <p:ph idx="1"/>
          </p:nvPr>
        </p:nvSpPr>
        <p:spPr/>
        <p:txBody>
          <a:bodyPr>
            <a:normAutofit lnSpcReduction="10000"/>
          </a:bodyPr>
          <a:lstStyle/>
          <a:p>
            <a:pPr marL="0" indent="0">
              <a:lnSpc>
                <a:spcPct val="120000"/>
              </a:lnSpc>
              <a:buNone/>
            </a:pPr>
            <a:endParaRPr lang="en-GB" sz="4400" b="1" dirty="0"/>
          </a:p>
          <a:p>
            <a:pPr marL="0" indent="0">
              <a:lnSpc>
                <a:spcPct val="120000"/>
              </a:lnSpc>
              <a:buNone/>
            </a:pPr>
            <a:endParaRPr lang="en-GB" sz="4400" b="1" dirty="0"/>
          </a:p>
          <a:p>
            <a:pPr marL="0" indent="0">
              <a:lnSpc>
                <a:spcPct val="120000"/>
              </a:lnSpc>
              <a:buNone/>
            </a:pPr>
            <a:endParaRPr lang="en-GB" sz="4400" b="1" dirty="0"/>
          </a:p>
          <a:p>
            <a:pPr marL="0" indent="0">
              <a:lnSpc>
                <a:spcPct val="120000"/>
              </a:lnSpc>
              <a:buNone/>
            </a:pPr>
            <a:r>
              <a:rPr lang="en-GB" b="1" dirty="0">
                <a:latin typeface="Arial" panose="020B0604020202020204" pitchFamily="34" charset="0"/>
                <a:cs typeface="Arial" panose="020B0604020202020204" pitchFamily="34" charset="0"/>
              </a:rPr>
              <a:t>Placement task</a:t>
            </a:r>
            <a:endParaRPr lang="en-GB" sz="2400" dirty="0">
              <a:latin typeface="Arial" panose="020B0604020202020204" pitchFamily="34" charset="0"/>
              <a:cs typeface="Arial" panose="020B0604020202020204" pitchFamily="34" charset="0"/>
            </a:endParaRPr>
          </a:p>
          <a:p>
            <a:pPr marL="0" indent="0">
              <a:lnSpc>
                <a:spcPct val="120000"/>
              </a:lnSpc>
              <a:buNone/>
            </a:pPr>
            <a:r>
              <a:rPr lang="en-GB" sz="2400" dirty="0">
                <a:latin typeface="Arial" panose="020B0604020202020204" pitchFamily="34" charset="0"/>
                <a:cs typeface="Arial" panose="020B0604020202020204" pitchFamily="34" charset="0"/>
              </a:rPr>
              <a:t>In your setting over the next few weeks, see what evidence of mathematical language you can find – we will recap your findings in a future lesson.</a:t>
            </a:r>
          </a:p>
          <a:p>
            <a:endParaRPr lang="en-GB" sz="4400" b="1" dirty="0"/>
          </a:p>
          <a:p>
            <a:pPr marL="0" indent="0">
              <a:buNone/>
            </a:pPr>
            <a:endParaRPr lang="en-GB" sz="4400" b="1" dirty="0"/>
          </a:p>
        </p:txBody>
      </p:sp>
      <p:sp>
        <p:nvSpPr>
          <p:cNvPr id="5" name="Text Placeholder 3"/>
          <p:cNvSpPr txBox="1">
            <a:spLocks/>
          </p:cNvSpPr>
          <p:nvPr/>
        </p:nvSpPr>
        <p:spPr>
          <a:xfrm>
            <a:off x="953729" y="1631797"/>
            <a:ext cx="10157524" cy="3805442"/>
          </a:xfrm>
          <a:prstGeom prst="rect">
            <a:avLst/>
          </a:prstGeom>
        </p:spPr>
        <p:txBody>
          <a:bodyPr vert="horz" lIns="0" tIns="0" rIns="0" bIns="0" rtlCol="0" anchor="t">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We have looked at how maths is part of our life every single day.</a:t>
            </a:r>
          </a:p>
          <a:p>
            <a:pPr marL="342900" indent="-342900" algn="l">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We have identified the key maths element of the T Level, EYFS and national curriculum framework.</a:t>
            </a:r>
          </a:p>
          <a:p>
            <a:pPr marL="342900" indent="-342900" algn="l">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We have explored a range of activities to support mathematical. development and discussed the many ways maths links to other core skills that children need.</a:t>
            </a:r>
          </a:p>
          <a:p>
            <a:pPr marL="342900" indent="-342900" algn="l">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We now know why children need to understand mathematical language.</a:t>
            </a:r>
          </a:p>
          <a:p>
            <a:pPr algn="l"/>
            <a:endParaRPr lang="en-GB" dirty="0"/>
          </a:p>
        </p:txBody>
      </p:sp>
      <p:sp>
        <p:nvSpPr>
          <p:cNvPr id="4" name="Footer Placeholder 2">
            <a:extLst>
              <a:ext uri="{FF2B5EF4-FFF2-40B4-BE49-F238E27FC236}">
                <a16:creationId xmlns:a16="http://schemas.microsoft.com/office/drawing/2014/main" id="{8AF32714-13F4-5278-B0C4-64C0AA2B8243}"/>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1738889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latin typeface="Arial" panose="020B0604020202020204" pitchFamily="34" charset="0"/>
                <a:cs typeface="Arial" panose="020B0604020202020204" pitchFamily="34" charset="0"/>
              </a:rPr>
              <a:t>Lesson 7</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US" dirty="0">
                <a:latin typeface="Arial" panose="020B0604020202020204" pitchFamily="34" charset="0"/>
                <a:cs typeface="Arial" panose="020B0604020202020204" pitchFamily="34" charset="0"/>
              </a:rPr>
              <a:t>The daily implementation of numeracy on placement</a:t>
            </a:r>
          </a:p>
        </p:txBody>
      </p:sp>
    </p:spTree>
    <p:extLst>
      <p:ext uri="{BB962C8B-B14F-4D97-AF65-F5344CB8AC3E}">
        <p14:creationId xmlns:p14="http://schemas.microsoft.com/office/powerpoint/2010/main" val="3368428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p:cNvSpPr>
            <a:spLocks noGrp="1"/>
          </p:cNvSpPr>
          <p:nvPr>
            <p:ph type="title"/>
          </p:nvPr>
        </p:nvSpPr>
        <p:spPr>
          <a:xfrm>
            <a:off x="516083" y="555807"/>
            <a:ext cx="3981119" cy="932567"/>
          </a:xfrm>
        </p:spPr>
        <p:txBody>
          <a:bodyPr/>
          <a:lstStyle/>
          <a:p>
            <a:r>
              <a:rPr lang="en-GB" dirty="0">
                <a:latin typeface="Arial" panose="020B0604020202020204" pitchFamily="34" charset="0"/>
                <a:cs typeface="Arial" panose="020B0604020202020204" pitchFamily="34" charset="0"/>
              </a:rPr>
              <a:t>Session 7 objectives</a:t>
            </a:r>
          </a:p>
        </p:txBody>
      </p:sp>
      <p:sp>
        <p:nvSpPr>
          <p:cNvPr id="4" name="Text Placeholder 3"/>
          <p:cNvSpPr>
            <a:spLocks noGrp="1"/>
          </p:cNvSpPr>
          <p:nvPr>
            <p:ph type="body" sz="quarter" idx="12"/>
          </p:nvPr>
        </p:nvSpPr>
        <p:spPr>
          <a:xfrm>
            <a:off x="953729" y="1631797"/>
            <a:ext cx="10157524" cy="3805442"/>
          </a:xfrm>
        </p:spPr>
        <p:txBody>
          <a:bodyPr vert="horz" lIns="0" tIns="0" rIns="0" bIns="0" rtlCol="0" anchor="t">
            <a:noAutofit/>
          </a:bodyPr>
          <a:lstStyle/>
          <a:p>
            <a:pPr>
              <a:lnSpc>
                <a:spcPct val="120000"/>
              </a:lnSpc>
            </a:pPr>
            <a:r>
              <a:rPr lang="en-GB" sz="2400" b="1" dirty="0">
                <a:latin typeface="Arial" panose="020B0604020202020204" pitchFamily="34" charset="0"/>
                <a:cs typeface="Arial" panose="020B0604020202020204" pitchFamily="34" charset="0"/>
              </a:rPr>
              <a:t>Objective 1</a:t>
            </a:r>
            <a:r>
              <a:rPr lang="en-GB" sz="2400" dirty="0">
                <a:latin typeface="Arial" panose="020B0604020202020204" pitchFamily="34" charset="0"/>
                <a:cs typeface="Arial" panose="020B0604020202020204" pitchFamily="34" charset="0"/>
              </a:rPr>
              <a:t>: To describe how maths is part of our life every single day.</a:t>
            </a:r>
          </a:p>
          <a:p>
            <a:pPr>
              <a:lnSpc>
                <a:spcPct val="120000"/>
              </a:lnSpc>
            </a:pPr>
            <a:r>
              <a:rPr lang="en-GB" sz="2400" b="1" dirty="0">
                <a:latin typeface="Arial" panose="020B0604020202020204" pitchFamily="34" charset="0"/>
                <a:cs typeface="Arial" panose="020B0604020202020204" pitchFamily="34" charset="0"/>
              </a:rPr>
              <a:t>Objective 2</a:t>
            </a:r>
            <a:r>
              <a:rPr lang="en-GB" sz="2400" dirty="0">
                <a:latin typeface="Arial" panose="020B0604020202020204" pitchFamily="34" charset="0"/>
                <a:cs typeface="Arial" panose="020B0604020202020204" pitchFamily="34" charset="0"/>
              </a:rPr>
              <a:t>: To identify the key maths element of the T Level, early years foundation stage (EYFS) and national curriculum framework.</a:t>
            </a:r>
          </a:p>
          <a:p>
            <a:pPr>
              <a:lnSpc>
                <a:spcPct val="120000"/>
              </a:lnSpc>
            </a:pPr>
            <a:r>
              <a:rPr lang="en-GB" sz="2400" b="1" dirty="0">
                <a:latin typeface="Arial" panose="020B0604020202020204" pitchFamily="34" charset="0"/>
                <a:cs typeface="Arial" panose="020B0604020202020204" pitchFamily="34" charset="0"/>
              </a:rPr>
              <a:t>Objective 3: </a:t>
            </a:r>
            <a:r>
              <a:rPr lang="en-GB" sz="2400" dirty="0">
                <a:latin typeface="Arial" panose="020B0604020202020204" pitchFamily="34" charset="0"/>
                <a:cs typeface="Arial" panose="020B0604020202020204" pitchFamily="34" charset="0"/>
              </a:rPr>
              <a:t>To explain a range of activities to support mathematical development. </a:t>
            </a:r>
          </a:p>
          <a:p>
            <a:pPr>
              <a:lnSpc>
                <a:spcPct val="120000"/>
              </a:lnSpc>
            </a:pPr>
            <a:r>
              <a:rPr lang="en-GB" sz="2400" b="1" dirty="0">
                <a:latin typeface="Arial" panose="020B0604020202020204" pitchFamily="34" charset="0"/>
                <a:cs typeface="Arial" panose="020B0604020202020204" pitchFamily="34" charset="0"/>
              </a:rPr>
              <a:t>Objective 4: </a:t>
            </a:r>
            <a:r>
              <a:rPr lang="en-GB" sz="2400" dirty="0">
                <a:latin typeface="Arial" panose="020B0604020202020204" pitchFamily="34" charset="0"/>
                <a:cs typeface="Arial" panose="020B0604020202020204" pitchFamily="34" charset="0"/>
              </a:rPr>
              <a:t>To discuss the many ways that maths links to other core skills that children need.</a:t>
            </a:r>
          </a:p>
          <a:p>
            <a:pPr>
              <a:lnSpc>
                <a:spcPct val="120000"/>
              </a:lnSpc>
            </a:pPr>
            <a:r>
              <a:rPr lang="en-GB" sz="2400" b="1" dirty="0">
                <a:latin typeface="Arial" panose="020B0604020202020204" pitchFamily="34" charset="0"/>
                <a:cs typeface="Arial" panose="020B0604020202020204" pitchFamily="34" charset="0"/>
              </a:rPr>
              <a:t>Objective 5: </a:t>
            </a:r>
            <a:r>
              <a:rPr lang="en-GB" sz="2400" dirty="0">
                <a:latin typeface="Arial" panose="020B0604020202020204" pitchFamily="34" charset="0"/>
                <a:cs typeface="Arial" panose="020B0604020202020204" pitchFamily="34" charset="0"/>
              </a:rPr>
              <a:t>To outline why children need to understand mathematical language.</a:t>
            </a:r>
            <a:endParaRPr lang="en-GB" sz="2400" b="1" dirty="0">
              <a:latin typeface="Arial" panose="020B0604020202020204" pitchFamily="34" charset="0"/>
              <a:cs typeface="Arial" panose="020B0604020202020204" pitchFamily="34" charset="0"/>
            </a:endParaRPr>
          </a:p>
          <a:p>
            <a:endParaRPr lang="en-GB" sz="2400" b="1" dirty="0">
              <a:cs typeface="Arial"/>
            </a:endParaRPr>
          </a:p>
          <a:p>
            <a:endParaRPr lang="en-GB" dirty="0"/>
          </a:p>
        </p:txBody>
      </p:sp>
      <p:sp>
        <p:nvSpPr>
          <p:cNvPr id="5" name="Footer Placeholder 4"/>
          <p:cNvSpPr>
            <a:spLocks noGrp="1"/>
          </p:cNvSpPr>
          <p:nvPr>
            <p:ph type="ftr" sz="quarter" idx="10"/>
          </p:nvPr>
        </p:nvSpPr>
        <p:spPr>
          <a:xfrm>
            <a:off x="-3555912" y="6356349"/>
            <a:ext cx="10248501" cy="365125"/>
          </a:xfrm>
        </p:spPr>
        <p:txBody>
          <a:bodyPr/>
          <a:lstStyle/>
          <a:p>
            <a:r>
              <a:rPr lang="en-GB" dirty="0"/>
              <a:t>Education and Training Foundation</a:t>
            </a:r>
          </a:p>
        </p:txBody>
      </p:sp>
    </p:spTree>
    <p:extLst>
      <p:ext uri="{BB962C8B-B14F-4D97-AF65-F5344CB8AC3E}">
        <p14:creationId xmlns:p14="http://schemas.microsoft.com/office/powerpoint/2010/main" val="227104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How </a:t>
            </a:r>
            <a:r>
              <a:rPr lang="en-US" dirty="0" err="1">
                <a:latin typeface="Arial" panose="020B0604020202020204" pitchFamily="34" charset="0"/>
                <a:cs typeface="Arial" panose="020B0604020202020204" pitchFamily="34" charset="0"/>
              </a:rPr>
              <a:t>maths</a:t>
            </a:r>
            <a:r>
              <a:rPr lang="en-US" dirty="0">
                <a:latin typeface="Arial" panose="020B0604020202020204" pitchFamily="34" charset="0"/>
                <a:cs typeface="Arial" panose="020B0604020202020204" pitchFamily="34" charset="0"/>
              </a:rPr>
              <a:t> is part of our everyday lives</a:t>
            </a:r>
          </a:p>
        </p:txBody>
      </p:sp>
    </p:spTree>
    <p:extLst>
      <p:ext uri="{BB962C8B-B14F-4D97-AF65-F5344CB8AC3E}">
        <p14:creationId xmlns:p14="http://schemas.microsoft.com/office/powerpoint/2010/main" val="1432249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270303"/>
            <a:ext cx="11250084" cy="1077249"/>
          </a:xfrm>
        </p:spPr>
        <p:txBody>
          <a:bodyPr anchor="t">
            <a:normAutofit/>
          </a:bodyPr>
          <a:lstStyle/>
          <a:p>
            <a:br>
              <a:rPr lang="en-US" dirty="0"/>
            </a:br>
            <a:br>
              <a:rPr lang="en-US" dirty="0"/>
            </a:br>
            <a:r>
              <a:rPr lang="en-US" dirty="0">
                <a:latin typeface="Arial" panose="020B0604020202020204" pitchFamily="34" charset="0"/>
                <a:cs typeface="Arial" panose="020B0604020202020204" pitchFamily="34" charset="0"/>
              </a:rPr>
              <a:t>Task 1: Why is numeracy so important?</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430076" y="1554252"/>
            <a:ext cx="11130609" cy="4620406"/>
          </a:xfrm>
        </p:spPr>
        <p:txBody>
          <a:bodyPr vert="horz" lIns="0" tIns="0" rIns="0" bIns="0" rtlCol="0" anchor="t">
            <a:normAutofit fontScale="92500" lnSpcReduction="20000"/>
          </a:bodyPr>
          <a:lstStyle/>
          <a:p>
            <a:pPr>
              <a:lnSpc>
                <a:spcPct val="140000"/>
              </a:lnSpc>
            </a:pPr>
            <a:r>
              <a:rPr lang="en-GB" sz="2400" dirty="0">
                <a:latin typeface="Arial" panose="020B0604020202020204" pitchFamily="34" charset="0"/>
                <a:cs typeface="Arial" panose="020B0604020202020204" pitchFamily="34" charset="0"/>
              </a:rPr>
              <a:t>Task 1: Class discussion</a:t>
            </a:r>
          </a:p>
          <a:p>
            <a:pPr>
              <a:lnSpc>
                <a:spcPct val="140000"/>
              </a:lnSpc>
            </a:pPr>
            <a:r>
              <a:rPr lang="en-GB" sz="2400" dirty="0">
                <a:latin typeface="Arial" panose="020B0604020202020204" pitchFamily="34" charset="0"/>
                <a:cs typeface="Arial" panose="020B0604020202020204" pitchFamily="34" charset="0"/>
              </a:rPr>
              <a:t>Maths is a huge part of our everyday lives, and provision for maths in early years settings is essential. </a:t>
            </a:r>
          </a:p>
          <a:p>
            <a:pPr>
              <a:lnSpc>
                <a:spcPct val="140000"/>
              </a:lnSpc>
            </a:pPr>
            <a:r>
              <a:rPr lang="en-GB" sz="2400" b="0" dirty="0">
                <a:latin typeface="Arial" panose="020B0604020202020204" pitchFamily="34" charset="0"/>
                <a:cs typeface="Arial" panose="020B0604020202020204" pitchFamily="34" charset="0"/>
              </a:rPr>
              <a:t>We would like you to:</a:t>
            </a:r>
          </a:p>
          <a:p>
            <a:pPr marL="457189" indent="-457189">
              <a:lnSpc>
                <a:spcPct val="140000"/>
              </a:lnSpc>
              <a:buFont typeface="Arial" panose="020B0604020202020204" pitchFamily="34" charset="0"/>
              <a:buChar char="•"/>
            </a:pPr>
            <a:r>
              <a:rPr lang="en-GB" sz="2400" b="0" dirty="0">
                <a:latin typeface="Arial" panose="020B0604020202020204" pitchFamily="34" charset="0"/>
                <a:cs typeface="Arial" panose="020B0604020202020204" pitchFamily="34" charset="0"/>
              </a:rPr>
              <a:t>discuss the question “</a:t>
            </a:r>
            <a:r>
              <a:rPr lang="en-US" sz="2400" dirty="0">
                <a:latin typeface="Arial" panose="020B0604020202020204" pitchFamily="34" charset="0"/>
                <a:cs typeface="Arial" panose="020B0604020202020204" pitchFamily="34" charset="0"/>
              </a:rPr>
              <a:t>Why is numeracy so important?” </a:t>
            </a:r>
            <a:r>
              <a:rPr lang="en-GB" sz="2400" b="0" dirty="0">
                <a:latin typeface="Arial" panose="020B0604020202020204" pitchFamily="34" charset="0"/>
                <a:cs typeface="Arial" panose="020B0604020202020204" pitchFamily="34" charset="0"/>
              </a:rPr>
              <a:t>as a group and write suggestions on the whiteboard</a:t>
            </a:r>
          </a:p>
          <a:p>
            <a:pPr marL="457189" indent="-457189">
              <a:lnSpc>
                <a:spcPct val="140000"/>
              </a:lnSpc>
              <a:buFont typeface="Arial" panose="020B0604020202020204" pitchFamily="34" charset="0"/>
              <a:buChar char="•"/>
            </a:pPr>
            <a:r>
              <a:rPr lang="en-GB" sz="2400" b="0" dirty="0">
                <a:latin typeface="Arial" panose="020B0604020202020204" pitchFamily="34" charset="0"/>
                <a:cs typeface="Arial" panose="020B0604020202020204" pitchFamily="34" charset="0"/>
              </a:rPr>
              <a:t>suggest ideas of where you have used a maths skill today or this week </a:t>
            </a:r>
          </a:p>
          <a:p>
            <a:pPr marL="457189" indent="-457189">
              <a:lnSpc>
                <a:spcPct val="140000"/>
              </a:lnSpc>
              <a:buFont typeface="Arial" panose="020B0604020202020204" pitchFamily="34" charset="0"/>
              <a:buChar char="•"/>
            </a:pPr>
            <a:r>
              <a:rPr lang="en-GB" sz="2400" b="0" dirty="0">
                <a:latin typeface="Arial" panose="020B0604020202020204" pitchFamily="34" charset="0"/>
                <a:cs typeface="Arial" panose="020B0604020202020204" pitchFamily="34" charset="0"/>
              </a:rPr>
              <a:t>identify any opportunities or challenges</a:t>
            </a:r>
          </a:p>
          <a:p>
            <a:pPr marL="457189" indent="-457189">
              <a:lnSpc>
                <a:spcPct val="140000"/>
              </a:lnSpc>
              <a:buChar char="•"/>
            </a:pPr>
            <a:r>
              <a:rPr lang="en-GB" sz="2400" b="0" dirty="0">
                <a:latin typeface="Arial" panose="020B0604020202020204" pitchFamily="34" charset="0"/>
                <a:cs typeface="Arial" panose="020B0604020202020204" pitchFamily="34" charset="0"/>
              </a:rPr>
              <a:t>provide feedback as a group and write suggestions on the whiteboard.</a:t>
            </a:r>
          </a:p>
          <a:p>
            <a:pPr marL="359824" lvl="1" indent="0">
              <a:buNone/>
            </a:pPr>
            <a:endParaRPr lang="en-GB" sz="1467" dirty="0"/>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5</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482760" y="6356350"/>
            <a:ext cx="10248501" cy="365125"/>
          </a:xfrm>
        </p:spPr>
        <p:txBody>
          <a:bodyPr anchor="t">
            <a:normAutofit/>
          </a:bodyPr>
          <a:lstStyle/>
          <a:p>
            <a:pPr>
              <a:spcAft>
                <a:spcPts val="800"/>
              </a:spcAft>
            </a:pPr>
            <a:r>
              <a:rPr lang="en-GB" dirty="0"/>
              <a:t>Education and Training Foundation</a:t>
            </a:r>
          </a:p>
        </p:txBody>
      </p:sp>
    </p:spTree>
    <p:extLst>
      <p:ext uri="{BB962C8B-B14F-4D97-AF65-F5344CB8AC3E}">
        <p14:creationId xmlns:p14="http://schemas.microsoft.com/office/powerpoint/2010/main" val="3982771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r>
              <a:rPr lang="en-US" dirty="0">
                <a:latin typeface="Arial" panose="020B0604020202020204" pitchFamily="34" charset="0"/>
                <a:cs typeface="Arial" panose="020B0604020202020204" pitchFamily="34" charset="0"/>
              </a:rPr>
              <a:t>Identify the key mathematics elements in frameworks</a:t>
            </a:r>
          </a:p>
        </p:txBody>
      </p:sp>
    </p:spTree>
    <p:extLst>
      <p:ext uri="{BB962C8B-B14F-4D97-AF65-F5344CB8AC3E}">
        <p14:creationId xmlns:p14="http://schemas.microsoft.com/office/powerpoint/2010/main" val="2810484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716" y="162896"/>
            <a:ext cx="11155680" cy="1325563"/>
          </a:xfrm>
        </p:spPr>
        <p:txBody>
          <a:bodyPr>
            <a:normAutofit/>
          </a:bodyPr>
          <a:lstStyle/>
          <a:p>
            <a:r>
              <a:rPr lang="en-GB" sz="3200" b="1" dirty="0">
                <a:latin typeface="Arial" panose="020B0604020202020204" pitchFamily="34" charset="0"/>
                <a:cs typeface="Arial" panose="020B0604020202020204" pitchFamily="34" charset="0"/>
              </a:rPr>
              <a:t>Task 2: Identify the key maths elements in frameworks</a:t>
            </a:r>
          </a:p>
        </p:txBody>
      </p:sp>
      <p:sp>
        <p:nvSpPr>
          <p:cNvPr id="7" name="Text Placeholder 6"/>
          <p:cNvSpPr>
            <a:spLocks noGrp="1"/>
          </p:cNvSpPr>
          <p:nvPr>
            <p:ph type="body" idx="1"/>
          </p:nvPr>
        </p:nvSpPr>
        <p:spPr/>
        <p:txBody>
          <a:bodyPr/>
          <a:lstStyle/>
          <a:p>
            <a:r>
              <a:rPr lang="en-GB" dirty="0">
                <a:latin typeface="Arial" panose="020B0604020202020204" pitchFamily="34" charset="0"/>
                <a:cs typeface="Arial" panose="020B0604020202020204" pitchFamily="34" charset="0"/>
              </a:rPr>
              <a:t>National curriculum</a:t>
            </a:r>
          </a:p>
        </p:txBody>
      </p:sp>
      <p:sp>
        <p:nvSpPr>
          <p:cNvPr id="8" name="Content Placeholder 7"/>
          <p:cNvSpPr>
            <a:spLocks noGrp="1"/>
          </p:cNvSpPr>
          <p:nvPr>
            <p:ph sz="half" idx="2"/>
          </p:nvPr>
        </p:nvSpPr>
        <p:spPr>
          <a:xfrm>
            <a:off x="683769" y="2781123"/>
            <a:ext cx="5157787" cy="3684588"/>
          </a:xfrm>
        </p:spPr>
        <p:txBody>
          <a:bodyPr/>
          <a:lstStyle/>
          <a:p>
            <a:pPr>
              <a:lnSpc>
                <a:spcPct val="120000"/>
              </a:lnSpc>
            </a:pPr>
            <a:r>
              <a:rPr lang="en-GB" dirty="0">
                <a:latin typeface="Arial" panose="020B0604020202020204" pitchFamily="34" charset="0"/>
                <a:cs typeface="Arial" panose="020B0604020202020204" pitchFamily="34" charset="0"/>
              </a:rPr>
              <a:t>The national curriculum was introduced in England in 1988. Its aim was to make sure that all pupils aged 5–16 years have the same opportunities to learn key subjects.</a:t>
            </a:r>
          </a:p>
          <a:p>
            <a:endParaRPr lang="en-GB" dirty="0"/>
          </a:p>
        </p:txBody>
      </p:sp>
      <p:sp>
        <p:nvSpPr>
          <p:cNvPr id="9" name="Text Placeholder 8"/>
          <p:cNvSpPr>
            <a:spLocks noGrp="1"/>
          </p:cNvSpPr>
          <p:nvPr>
            <p:ph type="body" sz="quarter" idx="3"/>
          </p:nvPr>
        </p:nvSpPr>
        <p:spPr/>
        <p:txBody>
          <a:bodyPr/>
          <a:lstStyle/>
          <a:p>
            <a:r>
              <a:rPr lang="en-GB" dirty="0">
                <a:latin typeface="Arial" panose="020B0604020202020204" pitchFamily="34" charset="0"/>
                <a:cs typeface="Arial" panose="020B0604020202020204" pitchFamily="34" charset="0"/>
              </a:rPr>
              <a:t>EYFS</a:t>
            </a:r>
          </a:p>
        </p:txBody>
      </p:sp>
      <p:sp>
        <p:nvSpPr>
          <p:cNvPr id="10" name="Content Placeholder 9"/>
          <p:cNvSpPr>
            <a:spLocks noGrp="1"/>
          </p:cNvSpPr>
          <p:nvPr>
            <p:ph sz="quarter" idx="4"/>
          </p:nvPr>
        </p:nvSpPr>
        <p:spPr>
          <a:xfrm>
            <a:off x="6236208" y="2781123"/>
            <a:ext cx="5183188" cy="3684588"/>
          </a:xfrm>
        </p:spPr>
        <p:txBody>
          <a:bodyPr/>
          <a:lstStyle/>
          <a:p>
            <a:pPr>
              <a:lnSpc>
                <a:spcPct val="120000"/>
              </a:lnSpc>
            </a:pPr>
            <a:r>
              <a:rPr lang="en-GB" dirty="0">
                <a:latin typeface="Arial" panose="020B0604020202020204" pitchFamily="34" charset="0"/>
                <a:cs typeface="Arial" panose="020B0604020202020204" pitchFamily="34" charset="0"/>
              </a:rPr>
              <a:t>The Statutory Framework for the Early Years Foundation Stage is usually referred to as the EYFS. It was introduced in 2008 to improve opportunities for children from birth to five years old.</a:t>
            </a:r>
          </a:p>
          <a:p>
            <a:endParaRPr lang="en-GB" dirty="0"/>
          </a:p>
        </p:txBody>
      </p:sp>
      <p:sp>
        <p:nvSpPr>
          <p:cNvPr id="5" name="Text Placeholder 2"/>
          <p:cNvSpPr txBox="1">
            <a:spLocks/>
          </p:cNvSpPr>
          <p:nvPr/>
        </p:nvSpPr>
        <p:spPr>
          <a:xfrm>
            <a:off x="427824" y="3835897"/>
            <a:ext cx="5229264" cy="1793760"/>
          </a:xfrm>
          <a:prstGeom prst="rect">
            <a:avLst/>
          </a:prstGeom>
        </p:spPr>
        <p:txBody>
          <a:bodyPr vert="horz" lIns="91440" tIns="45720" rIns="91440" bIns="45720" rtlCol="0">
            <a:noAutofit/>
          </a:bodyPr>
          <a:lstStyle>
            <a:lvl1pPr marL="0" indent="0" algn="l" defTabSz="914400" rtl="0" eaLnBrk="1" latinLnBrk="0" hangingPunct="1">
              <a:lnSpc>
                <a:spcPts val="3733"/>
              </a:lnSpc>
              <a:spcBef>
                <a:spcPts val="1000"/>
              </a:spcBef>
              <a:buFont typeface="Arial" panose="020B0604020202020204" pitchFamily="34" charset="0"/>
              <a:buNone/>
              <a:defRPr sz="3600" b="1" kern="1200">
                <a:solidFill>
                  <a:schemeClr val="tx1"/>
                </a:solidFill>
                <a:latin typeface="+mn-lt"/>
                <a:ea typeface="+mn-ea"/>
                <a:cs typeface="+mn-cs"/>
              </a:defRPr>
            </a:lvl1pPr>
            <a:lvl2pPr marL="359991" indent="-359991" algn="l" defTabSz="914400" rtl="0" eaLnBrk="1" latinLnBrk="0" hangingPunct="1">
              <a:lnSpc>
                <a:spcPts val="3733"/>
              </a:lnSpc>
              <a:spcBef>
                <a:spcPts val="0"/>
              </a:spcBef>
              <a:buFont typeface="Calibri" panose="020F0502020204030204" pitchFamily="34" charset="0"/>
              <a:buChar char="–"/>
              <a:defRPr sz="3600" b="1" kern="1200">
                <a:solidFill>
                  <a:schemeClr val="tx1"/>
                </a:solidFill>
                <a:latin typeface="+mn-lt"/>
                <a:ea typeface="+mn-ea"/>
                <a:cs typeface="+mn-cs"/>
              </a:defRPr>
            </a:lvl2pPr>
            <a:lvl3pPr marL="815980" indent="-359991" algn="l" defTabSz="914400" rtl="0" eaLnBrk="1" latinLnBrk="0" hangingPunct="1">
              <a:lnSpc>
                <a:spcPts val="3733"/>
              </a:lnSpc>
              <a:spcBef>
                <a:spcPts val="500"/>
              </a:spcBef>
              <a:buFont typeface="Calibri" panose="020F0502020204030204" pitchFamily="34" charset="0"/>
              <a:buChar char="–"/>
              <a:defRPr sz="3600" b="1" kern="1200">
                <a:solidFill>
                  <a:schemeClr val="tx1"/>
                </a:solidFill>
                <a:latin typeface="+mn-lt"/>
                <a:ea typeface="+mn-ea"/>
                <a:cs typeface="+mn-cs"/>
              </a:defRPr>
            </a:lvl3pPr>
            <a:lvl4pPr marL="1319967" indent="-359991" algn="l" defTabSz="914400" rtl="0" eaLnBrk="1" latinLnBrk="0" hangingPunct="1">
              <a:lnSpc>
                <a:spcPts val="3733"/>
              </a:lnSpc>
              <a:spcBef>
                <a:spcPts val="500"/>
              </a:spcBef>
              <a:buFont typeface="Calibri" panose="020F0502020204030204" pitchFamily="34" charset="0"/>
              <a:buChar char="–"/>
              <a:defRPr sz="3600" b="1" kern="1200">
                <a:solidFill>
                  <a:schemeClr val="tx1"/>
                </a:solidFill>
                <a:latin typeface="+mn-lt"/>
                <a:ea typeface="+mn-ea"/>
                <a:cs typeface="+mn-cs"/>
              </a:defRPr>
            </a:lvl4pPr>
            <a:lvl5pPr marL="1679958" indent="-359991" algn="l" defTabSz="914400" rtl="0" eaLnBrk="1" latinLnBrk="0" hangingPunct="1">
              <a:lnSpc>
                <a:spcPts val="3733"/>
              </a:lnSpc>
              <a:spcBef>
                <a:spcPts val="500"/>
              </a:spcBef>
              <a:buFont typeface="Calibri" panose="020F0502020204030204" pitchFamily="34" charset="0"/>
              <a:buChar char="–"/>
              <a:defRPr sz="36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400" dirty="0"/>
          </a:p>
          <a:p>
            <a:endParaRPr lang="en-GB" sz="2400" dirty="0"/>
          </a:p>
          <a:p>
            <a:endParaRPr lang="en-GB" sz="2400" dirty="0"/>
          </a:p>
          <a:p>
            <a:endParaRPr lang="en-GB" sz="2400" dirty="0"/>
          </a:p>
        </p:txBody>
      </p:sp>
      <p:sp>
        <p:nvSpPr>
          <p:cNvPr id="3" name="Footer Placeholder 2">
            <a:extLst>
              <a:ext uri="{FF2B5EF4-FFF2-40B4-BE49-F238E27FC236}">
                <a16:creationId xmlns:a16="http://schemas.microsoft.com/office/drawing/2014/main" id="{DC017EA7-0C70-963F-CAFE-D851FD927C2A}"/>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1463676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1rb0c1kQi2Y"/>
          <p:cNvPicPr>
            <a:picLocks noGrp="1" noRot="1" noChangeAspect="1"/>
          </p:cNvPicPr>
          <p:nvPr>
            <p:ph idx="1"/>
            <a:videoFile r:link="rId1"/>
          </p:nvPr>
        </p:nvPicPr>
        <p:blipFill>
          <a:blip r:embed="rId3"/>
          <a:stretch>
            <a:fillRect/>
          </a:stretch>
        </p:blipFill>
        <p:spPr>
          <a:xfrm>
            <a:off x="1830399" y="1744753"/>
            <a:ext cx="8550656" cy="4809744"/>
          </a:xfrm>
          <a:prstGeom prst="rect">
            <a:avLst/>
          </a:prstGeom>
        </p:spPr>
      </p:pic>
      <p:sp>
        <p:nvSpPr>
          <p:cNvPr id="10" name="Title 1"/>
          <p:cNvSpPr txBox="1">
            <a:spLocks/>
          </p:cNvSpPr>
          <p:nvPr/>
        </p:nvSpPr>
        <p:spPr>
          <a:xfrm>
            <a:off x="216408" y="168370"/>
            <a:ext cx="1102309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Task 2: Identify the key maths elements in frameworks</a:t>
            </a:r>
          </a:p>
        </p:txBody>
      </p:sp>
    </p:spTree>
    <p:extLst>
      <p:ext uri="{BB962C8B-B14F-4D97-AF65-F5344CB8AC3E}">
        <p14:creationId xmlns:p14="http://schemas.microsoft.com/office/powerpoint/2010/main" val="3381788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r>
              <a:rPr lang="en-US" dirty="0">
                <a:latin typeface="Arial" panose="020B0604020202020204" pitchFamily="34" charset="0"/>
                <a:cs typeface="Arial" panose="020B0604020202020204" pitchFamily="34" charset="0"/>
              </a:rPr>
              <a:t>Activities to support mathematics development </a:t>
            </a:r>
          </a:p>
        </p:txBody>
      </p:sp>
    </p:spTree>
    <p:extLst>
      <p:ext uri="{BB962C8B-B14F-4D97-AF65-F5344CB8AC3E}">
        <p14:creationId xmlns:p14="http://schemas.microsoft.com/office/powerpoint/2010/main" val="2664178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8DE943-C3C8-4C13-B532-C3CDDFF5C043}"/>
</file>

<file path=customXml/itemProps2.xml><?xml version="1.0" encoding="utf-8"?>
<ds:datastoreItem xmlns:ds="http://schemas.openxmlformats.org/officeDocument/2006/customXml" ds:itemID="{45154C0A-45A1-4675-8DDB-DBB672DFFC45}"/>
</file>

<file path=customXml/itemProps3.xml><?xml version="1.0" encoding="utf-8"?>
<ds:datastoreItem xmlns:ds="http://schemas.openxmlformats.org/officeDocument/2006/customXml" ds:itemID="{CD63B891-47B3-4765-A410-E42CCEF91B5C}"/>
</file>

<file path=docProps/app.xml><?xml version="1.0" encoding="utf-8"?>
<Properties xmlns="http://schemas.openxmlformats.org/officeDocument/2006/extended-properties" xmlns:vt="http://schemas.openxmlformats.org/officeDocument/2006/docPropsVTypes">
  <Template>blank</Template>
  <TotalTime>4</TotalTime>
  <Words>846</Words>
  <Application>Microsoft Office PowerPoint</Application>
  <PresentationFormat>Widescreen</PresentationFormat>
  <Paragraphs>114</Paragraphs>
  <Slides>19</Slides>
  <Notes>10</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T Level Education and Early Years </vt:lpstr>
      <vt:lpstr>Lesson 7</vt:lpstr>
      <vt:lpstr>Session 7 objectives</vt:lpstr>
      <vt:lpstr>01</vt:lpstr>
      <vt:lpstr>  Task 1: Why is numeracy so important?</vt:lpstr>
      <vt:lpstr>02</vt:lpstr>
      <vt:lpstr>Task 2: Identify the key maths elements in frameworks</vt:lpstr>
      <vt:lpstr>PowerPoint Presentation</vt:lpstr>
      <vt:lpstr>03</vt:lpstr>
      <vt:lpstr>Research task</vt:lpstr>
      <vt:lpstr>Task 3: Activities to support mathematical development </vt:lpstr>
      <vt:lpstr>Task 3: Activities to support mathematical development    Do your activities link to any of the following?   Numbers Shape and space Measurements Pattern recognition  </vt:lpstr>
      <vt:lpstr>Task 4: Design your own maths game</vt:lpstr>
      <vt:lpstr>04</vt:lpstr>
      <vt:lpstr>Task 4: Design your own numeracy game</vt:lpstr>
      <vt:lpstr>05</vt:lpstr>
      <vt:lpstr>Task 5: Why children need to understand mathematical language</vt:lpstr>
      <vt:lpstr>Task 5: Why children need to understand mathematical language</vt:lpstr>
      <vt:lpstr>Lesson 7: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8</cp:revision>
  <dcterms:created xsi:type="dcterms:W3CDTF">2024-01-08T11:17:20Z</dcterms:created>
  <dcterms:modified xsi:type="dcterms:W3CDTF">2024-01-08T11:43:41Z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