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Masters/slideMaster1.xml" ContentType="application/vnd.openxmlformats-officedocument.presentationml.slideMaster+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Masters/notesMaster1.xml" ContentType="application/vnd.openxmlformats-officedocument.presentationml.notesMaster+xml"/>
  <Override PartName="/ppt/theme/theme1.xml" ContentType="application/vnd.openxmlformats-officedocument.theme+xml"/>
  <Override PartName="/ppt/authors.xml" ContentType="application/vnd.ms-powerpoint.authors+xml"/>
  <Override PartName="/ppt/theme/theme2.xml" ContentType="application/vnd.openxmlformats-officedocument.theme+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docProps/core.xml" ContentType="application/vnd.openxmlformats-package.core-properties+xml"/>
  <Override PartName="/docProps/app.xml" ContentType="application/vnd.openxmlformats-officedocument.extended-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7"/>
  </p:notesMasterIdLst>
  <p:sldIdLst>
    <p:sldId id="257" r:id="rId2"/>
    <p:sldId id="465" r:id="rId3"/>
    <p:sldId id="466" r:id="rId4"/>
    <p:sldId id="467" r:id="rId5"/>
    <p:sldId id="468" r:id="rId6"/>
    <p:sldId id="469" r:id="rId7"/>
    <p:sldId id="470" r:id="rId8"/>
    <p:sldId id="471" r:id="rId9"/>
    <p:sldId id="472" r:id="rId10"/>
    <p:sldId id="473" r:id="rId11"/>
    <p:sldId id="474" r:id="rId12"/>
    <p:sldId id="475" r:id="rId13"/>
    <p:sldId id="476" r:id="rId14"/>
    <p:sldId id="477" r:id="rId15"/>
    <p:sldId id="478" r:id="rId16"/>
    <p:sldId id="479" r:id="rId17"/>
    <p:sldId id="481" r:id="rId18"/>
    <p:sldId id="480" r:id="rId19"/>
    <p:sldId id="482" r:id="rId20"/>
    <p:sldId id="483" r:id="rId21"/>
    <p:sldId id="484" r:id="rId22"/>
    <p:sldId id="485" r:id="rId23"/>
    <p:sldId id="486" r:id="rId24"/>
    <p:sldId id="487" r:id="rId25"/>
    <p:sldId id="488" r:id="rId2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E68DBF29-173B-1EE4-E980-EBF86C79181A}" name="Editor" initials="Ed" userId="Editor" providerId="None"/>
</p188: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p:cViewPr varScale="1">
        <p:scale>
          <a:sx n="59" d="100"/>
          <a:sy n="59" d="100"/>
        </p:scale>
        <p:origin x="964" y="5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customXml" Target="../customXml/item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customXml" Target="../customXml/item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microsoft.com/office/2018/10/relationships/authors" Target="author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theme" Target="theme/theme1.xml"/><Relationship Id="rId35" Type="http://schemas.openxmlformats.org/officeDocument/2006/relationships/customXml" Target="../customXml/item3.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548E6A4-C2F3-442F-BF43-A7743CB5B57D}" type="datetimeFigureOut">
              <a:rPr lang="en-GB" smtClean="0"/>
              <a:t>08/01/2024</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10C1C60-1E2D-4520-9278-BC333784CD73}" type="slidenum">
              <a:rPr lang="en-GB" smtClean="0"/>
              <a:t>‹#›</a:t>
            </a:fld>
            <a:endParaRPr lang="en-GB"/>
          </a:p>
        </p:txBody>
      </p:sp>
    </p:spTree>
    <p:extLst>
      <p:ext uri="{BB962C8B-B14F-4D97-AF65-F5344CB8AC3E}">
        <p14:creationId xmlns:p14="http://schemas.microsoft.com/office/powerpoint/2010/main" val="89628139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pPr/>
              <a:t>1</a:t>
            </a:fld>
            <a:endParaRPr lang="en-GB"/>
          </a:p>
        </p:txBody>
      </p:sp>
    </p:spTree>
    <p:extLst>
      <p:ext uri="{BB962C8B-B14F-4D97-AF65-F5344CB8AC3E}">
        <p14:creationId xmlns:p14="http://schemas.microsoft.com/office/powerpoint/2010/main" val="361782271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pPr/>
              <a:t>12</a:t>
            </a:fld>
            <a:endParaRPr lang="en-GB"/>
          </a:p>
        </p:txBody>
      </p:sp>
    </p:spTree>
    <p:extLst>
      <p:ext uri="{BB962C8B-B14F-4D97-AF65-F5344CB8AC3E}">
        <p14:creationId xmlns:p14="http://schemas.microsoft.com/office/powerpoint/2010/main" val="117911021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t>14</a:t>
            </a:fld>
            <a:endParaRPr lang="en-GB"/>
          </a:p>
        </p:txBody>
      </p:sp>
    </p:spTree>
    <p:extLst>
      <p:ext uri="{BB962C8B-B14F-4D97-AF65-F5344CB8AC3E}">
        <p14:creationId xmlns:p14="http://schemas.microsoft.com/office/powerpoint/2010/main" val="39917713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t>18</a:t>
            </a:fld>
            <a:endParaRPr lang="en-GB"/>
          </a:p>
        </p:txBody>
      </p:sp>
    </p:spTree>
    <p:extLst>
      <p:ext uri="{BB962C8B-B14F-4D97-AF65-F5344CB8AC3E}">
        <p14:creationId xmlns:p14="http://schemas.microsoft.com/office/powerpoint/2010/main" val="313563190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pPr/>
              <a:t>19</a:t>
            </a:fld>
            <a:endParaRPr lang="en-GB"/>
          </a:p>
        </p:txBody>
      </p:sp>
    </p:spTree>
    <p:extLst>
      <p:ext uri="{BB962C8B-B14F-4D97-AF65-F5344CB8AC3E}">
        <p14:creationId xmlns:p14="http://schemas.microsoft.com/office/powerpoint/2010/main" val="273313172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pPr/>
              <a:t>2</a:t>
            </a:fld>
            <a:endParaRPr lang="en-GB"/>
          </a:p>
        </p:txBody>
      </p:sp>
    </p:spTree>
    <p:extLst>
      <p:ext uri="{BB962C8B-B14F-4D97-AF65-F5344CB8AC3E}">
        <p14:creationId xmlns:p14="http://schemas.microsoft.com/office/powerpoint/2010/main" val="192209556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9920340D-206C-4C41-A35B-4D72CE2F2B89}" type="slidenum">
              <a:rPr lang="en-GB" smtClean="0"/>
              <a:pPr/>
              <a:t>3</a:t>
            </a:fld>
            <a:endParaRPr lang="en-GB"/>
          </a:p>
        </p:txBody>
      </p:sp>
    </p:spTree>
    <p:extLst>
      <p:ext uri="{BB962C8B-B14F-4D97-AF65-F5344CB8AC3E}">
        <p14:creationId xmlns:p14="http://schemas.microsoft.com/office/powerpoint/2010/main" val="102667723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pPr/>
              <a:t>5</a:t>
            </a:fld>
            <a:endParaRPr lang="en-GB"/>
          </a:p>
        </p:txBody>
      </p:sp>
    </p:spTree>
    <p:extLst>
      <p:ext uri="{BB962C8B-B14F-4D97-AF65-F5344CB8AC3E}">
        <p14:creationId xmlns:p14="http://schemas.microsoft.com/office/powerpoint/2010/main" val="181368534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t>6</a:t>
            </a:fld>
            <a:endParaRPr lang="en-GB"/>
          </a:p>
        </p:txBody>
      </p:sp>
    </p:spTree>
    <p:extLst>
      <p:ext uri="{BB962C8B-B14F-4D97-AF65-F5344CB8AC3E}">
        <p14:creationId xmlns:p14="http://schemas.microsoft.com/office/powerpoint/2010/main" val="142432163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t>8</a:t>
            </a:fld>
            <a:endParaRPr lang="en-GB"/>
          </a:p>
        </p:txBody>
      </p:sp>
    </p:spTree>
    <p:extLst>
      <p:ext uri="{BB962C8B-B14F-4D97-AF65-F5344CB8AC3E}">
        <p14:creationId xmlns:p14="http://schemas.microsoft.com/office/powerpoint/2010/main" val="171968769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pPr/>
              <a:t>9</a:t>
            </a:fld>
            <a:endParaRPr lang="en-GB"/>
          </a:p>
        </p:txBody>
      </p:sp>
    </p:spTree>
    <p:extLst>
      <p:ext uri="{BB962C8B-B14F-4D97-AF65-F5344CB8AC3E}">
        <p14:creationId xmlns:p14="http://schemas.microsoft.com/office/powerpoint/2010/main" val="58993089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t>10</a:t>
            </a:fld>
            <a:endParaRPr lang="en-GB"/>
          </a:p>
        </p:txBody>
      </p:sp>
    </p:spTree>
    <p:extLst>
      <p:ext uri="{BB962C8B-B14F-4D97-AF65-F5344CB8AC3E}">
        <p14:creationId xmlns:p14="http://schemas.microsoft.com/office/powerpoint/2010/main" val="105477774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t>11</a:t>
            </a:fld>
            <a:endParaRPr lang="en-GB"/>
          </a:p>
        </p:txBody>
      </p:sp>
    </p:spTree>
    <p:extLst>
      <p:ext uri="{BB962C8B-B14F-4D97-AF65-F5344CB8AC3E}">
        <p14:creationId xmlns:p14="http://schemas.microsoft.com/office/powerpoint/2010/main" val="296026610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81F1B3-F6B9-4BA8-931C-9D29010190F9}"/>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9145C88A-159F-4D6F-80B5-09D17D2199C0}"/>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E28CBB58-F617-47DD-9BC4-C9A2DB3D05B4}"/>
              </a:ext>
            </a:extLst>
          </p:cNvPr>
          <p:cNvSpPr>
            <a:spLocks noGrp="1"/>
          </p:cNvSpPr>
          <p:nvPr>
            <p:ph type="dt" sz="half" idx="10"/>
          </p:nvPr>
        </p:nvSpPr>
        <p:spPr/>
        <p:txBody>
          <a:bodyPr/>
          <a:lstStyle/>
          <a:p>
            <a:fld id="{EA11BE61-DDF5-453F-8590-8C9FA2C7BC93}" type="datetimeFigureOut">
              <a:rPr lang="en-US" smtClean="0"/>
              <a:t>1/8/2024</a:t>
            </a:fld>
            <a:endParaRPr lang="en-US"/>
          </a:p>
        </p:txBody>
      </p:sp>
      <p:sp>
        <p:nvSpPr>
          <p:cNvPr id="5" name="Footer Placeholder 4">
            <a:extLst>
              <a:ext uri="{FF2B5EF4-FFF2-40B4-BE49-F238E27FC236}">
                <a16:creationId xmlns:a16="http://schemas.microsoft.com/office/drawing/2014/main" id="{74758573-A418-4A0C-A005-30333CFF0E1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D184A9A-A6F7-49A2-827E-415A66399E22}"/>
              </a:ext>
            </a:extLst>
          </p:cNvPr>
          <p:cNvSpPr>
            <a:spLocks noGrp="1"/>
          </p:cNvSpPr>
          <p:nvPr>
            <p:ph type="sldNum" sz="quarter" idx="12"/>
          </p:nvPr>
        </p:nvSpPr>
        <p:spPr/>
        <p:txBody>
          <a:bodyPr/>
          <a:lstStyle/>
          <a:p>
            <a:fld id="{758441B7-B3CB-4C49-A2D1-B6914F7C3DAF}" type="slidenum">
              <a:rPr lang="en-US" smtClean="0"/>
              <a:t>‹#›</a:t>
            </a:fld>
            <a:endParaRPr lang="en-US"/>
          </a:p>
        </p:txBody>
      </p:sp>
    </p:spTree>
    <p:extLst>
      <p:ext uri="{BB962C8B-B14F-4D97-AF65-F5344CB8AC3E}">
        <p14:creationId xmlns:p14="http://schemas.microsoft.com/office/powerpoint/2010/main" val="246182449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838A24-83E1-48BB-95DF-5EBD382F81D5}"/>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0BBBB664-A350-4B0E-82BA-C7230B798BA9}"/>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9357415-38F6-4621-9DEF-05E09252547D}"/>
              </a:ext>
            </a:extLst>
          </p:cNvPr>
          <p:cNvSpPr>
            <a:spLocks noGrp="1"/>
          </p:cNvSpPr>
          <p:nvPr>
            <p:ph type="dt" sz="half" idx="10"/>
          </p:nvPr>
        </p:nvSpPr>
        <p:spPr/>
        <p:txBody>
          <a:bodyPr/>
          <a:lstStyle/>
          <a:p>
            <a:fld id="{EA11BE61-DDF5-453F-8590-8C9FA2C7BC93}" type="datetimeFigureOut">
              <a:rPr lang="en-US" smtClean="0"/>
              <a:t>1/8/2024</a:t>
            </a:fld>
            <a:endParaRPr lang="en-US"/>
          </a:p>
        </p:txBody>
      </p:sp>
      <p:sp>
        <p:nvSpPr>
          <p:cNvPr id="5" name="Footer Placeholder 4">
            <a:extLst>
              <a:ext uri="{FF2B5EF4-FFF2-40B4-BE49-F238E27FC236}">
                <a16:creationId xmlns:a16="http://schemas.microsoft.com/office/drawing/2014/main" id="{5E7FADEC-7E72-431C-AE9E-89F2D680868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A92F3C4-3586-48AA-A68A-5CA5D21C04DF}"/>
              </a:ext>
            </a:extLst>
          </p:cNvPr>
          <p:cNvSpPr>
            <a:spLocks noGrp="1"/>
          </p:cNvSpPr>
          <p:nvPr>
            <p:ph type="sldNum" sz="quarter" idx="12"/>
          </p:nvPr>
        </p:nvSpPr>
        <p:spPr/>
        <p:txBody>
          <a:bodyPr/>
          <a:lstStyle/>
          <a:p>
            <a:fld id="{758441B7-B3CB-4C49-A2D1-B6914F7C3DAF}" type="slidenum">
              <a:rPr lang="en-US" smtClean="0"/>
              <a:t>‹#›</a:t>
            </a:fld>
            <a:endParaRPr lang="en-US"/>
          </a:p>
        </p:txBody>
      </p:sp>
    </p:spTree>
    <p:extLst>
      <p:ext uri="{BB962C8B-B14F-4D97-AF65-F5344CB8AC3E}">
        <p14:creationId xmlns:p14="http://schemas.microsoft.com/office/powerpoint/2010/main" val="24839010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059DC279-19B0-4536-AA08-9E2E8BA51DEE}"/>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57A6563E-369C-4DFE-915A-E1980AACFBA8}"/>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470D5D2-0E4D-41B8-BAAC-464DB42B8A25}"/>
              </a:ext>
            </a:extLst>
          </p:cNvPr>
          <p:cNvSpPr>
            <a:spLocks noGrp="1"/>
          </p:cNvSpPr>
          <p:nvPr>
            <p:ph type="dt" sz="half" idx="10"/>
          </p:nvPr>
        </p:nvSpPr>
        <p:spPr/>
        <p:txBody>
          <a:bodyPr/>
          <a:lstStyle/>
          <a:p>
            <a:fld id="{EA11BE61-DDF5-453F-8590-8C9FA2C7BC93}" type="datetimeFigureOut">
              <a:rPr lang="en-US" smtClean="0"/>
              <a:t>1/8/2024</a:t>
            </a:fld>
            <a:endParaRPr lang="en-US"/>
          </a:p>
        </p:txBody>
      </p:sp>
      <p:sp>
        <p:nvSpPr>
          <p:cNvPr id="5" name="Footer Placeholder 4">
            <a:extLst>
              <a:ext uri="{FF2B5EF4-FFF2-40B4-BE49-F238E27FC236}">
                <a16:creationId xmlns:a16="http://schemas.microsoft.com/office/drawing/2014/main" id="{701AA40E-6041-4E4F-9257-D7CE2D8A7E5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732672E-A2AE-4154-AC33-C900DDDF98B4}"/>
              </a:ext>
            </a:extLst>
          </p:cNvPr>
          <p:cNvSpPr>
            <a:spLocks noGrp="1"/>
          </p:cNvSpPr>
          <p:nvPr>
            <p:ph type="sldNum" sz="quarter" idx="12"/>
          </p:nvPr>
        </p:nvSpPr>
        <p:spPr/>
        <p:txBody>
          <a:bodyPr/>
          <a:lstStyle/>
          <a:p>
            <a:fld id="{758441B7-B3CB-4C49-A2D1-B6914F7C3DAF}" type="slidenum">
              <a:rPr lang="en-US" smtClean="0"/>
              <a:t>‹#›</a:t>
            </a:fld>
            <a:endParaRPr lang="en-US"/>
          </a:p>
        </p:txBody>
      </p:sp>
    </p:spTree>
    <p:extLst>
      <p:ext uri="{BB962C8B-B14F-4D97-AF65-F5344CB8AC3E}">
        <p14:creationId xmlns:p14="http://schemas.microsoft.com/office/powerpoint/2010/main" val="197135775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3_Title Slide Option 2">
    <p:bg>
      <p:bgPr>
        <a:solidFill>
          <a:srgbClr val="E51C41"/>
        </a:solidFill>
        <a:effectLst/>
      </p:bgPr>
    </p:bg>
    <p:spTree>
      <p:nvGrpSpPr>
        <p:cNvPr id="1" name=""/>
        <p:cNvGrpSpPr/>
        <p:nvPr/>
      </p:nvGrpSpPr>
      <p:grpSpPr>
        <a:xfrm>
          <a:off x="0" y="0"/>
          <a:ext cx="0" cy="0"/>
          <a:chOff x="0" y="0"/>
          <a:chExt cx="0" cy="0"/>
        </a:xfrm>
      </p:grpSpPr>
      <p:sp>
        <p:nvSpPr>
          <p:cNvPr id="8" name="WHITE BAR">
            <a:extLst>
              <a:ext uri="{FF2B5EF4-FFF2-40B4-BE49-F238E27FC236}">
                <a16:creationId xmlns:a16="http://schemas.microsoft.com/office/drawing/2014/main" id="{389A7FE7-F633-8F42-8ADE-50586B02B2F0}"/>
              </a:ext>
              <a:ext uri="{C183D7F6-B498-43B3-948B-1728B52AA6E4}">
                <adec:decorative xmlns:adec="http://schemas.microsoft.com/office/drawing/2017/decorative" val="1"/>
              </a:ext>
            </a:extLst>
          </p:cNvPr>
          <p:cNvSpPr/>
          <p:nvPr userDrawn="1"/>
        </p:nvSpPr>
        <p:spPr>
          <a:xfrm>
            <a:off x="0" y="-27384"/>
            <a:ext cx="12192000" cy="1124744"/>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a:t>1</a:t>
            </a:r>
          </a:p>
        </p:txBody>
      </p:sp>
      <p:pic>
        <p:nvPicPr>
          <p:cNvPr id="10" name="ETF LOGO" descr="Education and Training Foundation">
            <a:extLst>
              <a:ext uri="{FF2B5EF4-FFF2-40B4-BE49-F238E27FC236}">
                <a16:creationId xmlns:a16="http://schemas.microsoft.com/office/drawing/2014/main" id="{F14D5ED0-A2F5-A546-8C5C-70096A8625FF}"/>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35360" y="255788"/>
            <a:ext cx="1146437" cy="609077"/>
          </a:xfrm>
          <a:prstGeom prst="rect">
            <a:avLst/>
          </a:prstGeom>
        </p:spPr>
      </p:pic>
      <p:pic>
        <p:nvPicPr>
          <p:cNvPr id="15" name="T LEVELS LOGO" descr="T Levels Professional Development">
            <a:extLst>
              <a:ext uri="{FF2B5EF4-FFF2-40B4-BE49-F238E27FC236}">
                <a16:creationId xmlns:a16="http://schemas.microsoft.com/office/drawing/2014/main" id="{6EEA13AF-D457-EC45-9075-03198B4D8775}"/>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648395" y="214486"/>
            <a:ext cx="2208245" cy="718237"/>
          </a:xfrm>
          <a:prstGeom prst="rect">
            <a:avLst/>
          </a:prstGeom>
        </p:spPr>
      </p:pic>
      <p:sp>
        <p:nvSpPr>
          <p:cNvPr id="11" name="Black Box">
            <a:extLst>
              <a:ext uri="{FF2B5EF4-FFF2-40B4-BE49-F238E27FC236}">
                <a16:creationId xmlns:a16="http://schemas.microsoft.com/office/drawing/2014/main" id="{55546DE3-A40F-1548-9BB6-DF3446E000F6}"/>
              </a:ext>
              <a:ext uri="{C183D7F6-B498-43B3-948B-1728B52AA6E4}">
                <adec:decorative xmlns:adec="http://schemas.microsoft.com/office/drawing/2017/decorative" val="1"/>
              </a:ext>
            </a:extLst>
          </p:cNvPr>
          <p:cNvSpPr/>
          <p:nvPr userDrawn="1"/>
        </p:nvSpPr>
        <p:spPr>
          <a:xfrm>
            <a:off x="5184960" y="4824000"/>
            <a:ext cx="6623040" cy="1677341"/>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2" name="Title 1"/>
          <p:cNvSpPr>
            <a:spLocks noGrp="1"/>
          </p:cNvSpPr>
          <p:nvPr>
            <p:ph type="ctrTitle"/>
          </p:nvPr>
        </p:nvSpPr>
        <p:spPr>
          <a:xfrm>
            <a:off x="5184960" y="2961600"/>
            <a:ext cx="6623040" cy="1656000"/>
          </a:xfrm>
          <a:solidFill>
            <a:schemeClr val="bg1"/>
          </a:solidFill>
        </p:spPr>
        <p:txBody>
          <a:bodyPr lIns="108000" tIns="136800" rIns="0" bIns="0">
            <a:noAutofit/>
          </a:bodyPr>
          <a:lstStyle>
            <a:lvl1pPr algn="l">
              <a:lnSpc>
                <a:spcPts val="5467"/>
              </a:lnSpc>
              <a:defRPr sz="6000" b="1" cap="none" baseline="0">
                <a:solidFill>
                  <a:schemeClr val="tx1"/>
                </a:solidFill>
              </a:defRPr>
            </a:lvl1pPr>
          </a:lstStyle>
          <a:p>
            <a:r>
              <a:rPr lang="en-US"/>
              <a:t>Click to edit Master title style</a:t>
            </a:r>
            <a:endParaRPr lang="en-GB"/>
          </a:p>
        </p:txBody>
      </p:sp>
      <p:sp>
        <p:nvSpPr>
          <p:cNvPr id="12" name="Subtitle 1">
            <a:extLst>
              <a:ext uri="{FF2B5EF4-FFF2-40B4-BE49-F238E27FC236}">
                <a16:creationId xmlns:a16="http://schemas.microsoft.com/office/drawing/2014/main" id="{71ADB664-6A98-C844-AD83-2FFA9643D8CA}"/>
              </a:ext>
            </a:extLst>
          </p:cNvPr>
          <p:cNvSpPr>
            <a:spLocks noGrp="1"/>
          </p:cNvSpPr>
          <p:nvPr>
            <p:ph type="subTitle" idx="1"/>
          </p:nvPr>
        </p:nvSpPr>
        <p:spPr>
          <a:xfrm>
            <a:off x="5184960" y="4839227"/>
            <a:ext cx="6407315" cy="429203"/>
          </a:xfrm>
          <a:solidFill>
            <a:schemeClr val="tx1"/>
          </a:solidFill>
        </p:spPr>
        <p:txBody>
          <a:bodyPr lIns="108000" tIns="108000" bIns="108000"/>
          <a:lstStyle>
            <a:lvl1pPr marL="0" indent="0" algn="l">
              <a:lnSpc>
                <a:spcPts val="2133"/>
              </a:lnSpc>
              <a:spcBef>
                <a:spcPts val="0"/>
              </a:spcBef>
              <a:buNone/>
              <a:defRPr sz="1800" b="1" cap="none" baseline="0">
                <a:solidFill>
                  <a:schemeClr val="bg1"/>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a:t>Click to edit Master subtitle style</a:t>
            </a:r>
            <a:endParaRPr lang="en-GB"/>
          </a:p>
        </p:txBody>
      </p:sp>
      <p:sp>
        <p:nvSpPr>
          <p:cNvPr id="13" name="Subtitle 2">
            <a:extLst>
              <a:ext uri="{FF2B5EF4-FFF2-40B4-BE49-F238E27FC236}">
                <a16:creationId xmlns:a16="http://schemas.microsoft.com/office/drawing/2014/main" id="{EBAFDD57-7DB7-C94F-9022-BCFA74420B18}"/>
              </a:ext>
            </a:extLst>
          </p:cNvPr>
          <p:cNvSpPr>
            <a:spLocks noGrp="1"/>
          </p:cNvSpPr>
          <p:nvPr>
            <p:ph type="body" sz="quarter" idx="14"/>
          </p:nvPr>
        </p:nvSpPr>
        <p:spPr>
          <a:xfrm>
            <a:off x="5184960" y="5268429"/>
            <a:ext cx="6407315" cy="464827"/>
          </a:xfrm>
        </p:spPr>
        <p:txBody>
          <a:bodyPr lIns="10800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a:t>Click to edit Master text styles</a:t>
            </a:r>
          </a:p>
        </p:txBody>
      </p:sp>
      <p:sp>
        <p:nvSpPr>
          <p:cNvPr id="14" name="Subtitle 3">
            <a:extLst>
              <a:ext uri="{FF2B5EF4-FFF2-40B4-BE49-F238E27FC236}">
                <a16:creationId xmlns:a16="http://schemas.microsoft.com/office/drawing/2014/main" id="{53669C88-21D0-6341-9C2E-9ED1F32DE103}"/>
              </a:ext>
            </a:extLst>
          </p:cNvPr>
          <p:cNvSpPr>
            <a:spLocks noGrp="1"/>
          </p:cNvSpPr>
          <p:nvPr>
            <p:ph type="body" sz="quarter" idx="15"/>
          </p:nvPr>
        </p:nvSpPr>
        <p:spPr>
          <a:xfrm>
            <a:off x="5184960" y="5829267"/>
            <a:ext cx="6407315" cy="672075"/>
          </a:xfrm>
        </p:spPr>
        <p:txBody>
          <a:bodyPr lIns="108000" tIns="108000" bIns="108000" anchor="b" anchorCtr="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a:t>Click to edit Master text styles</a:t>
            </a:r>
          </a:p>
        </p:txBody>
      </p:sp>
    </p:spTree>
    <p:extLst>
      <p:ext uri="{BB962C8B-B14F-4D97-AF65-F5344CB8AC3E}">
        <p14:creationId xmlns:p14="http://schemas.microsoft.com/office/powerpoint/2010/main" val="82855667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2_Divider 1">
    <p:bg>
      <p:bgPr>
        <a:solidFill>
          <a:srgbClr val="E51C41"/>
        </a:solidFill>
        <a:effectLst/>
      </p:bgPr>
    </p:bg>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ECBA1186-F870-7F4B-82E3-1A0CA756CF2F}"/>
              </a:ext>
            </a:extLst>
          </p:cNvPr>
          <p:cNvSpPr>
            <a:spLocks noGrp="1"/>
          </p:cNvSpPr>
          <p:nvPr>
            <p:ph type="ctrTitle"/>
          </p:nvPr>
        </p:nvSpPr>
        <p:spPr>
          <a:xfrm>
            <a:off x="3263040" y="1940640"/>
            <a:ext cx="8544960" cy="2136480"/>
          </a:xfrm>
          <a:solidFill>
            <a:schemeClr val="bg1"/>
          </a:solidFill>
        </p:spPr>
        <p:txBody>
          <a:bodyPr lIns="108000" tIns="144000" rIns="0" bIns="0">
            <a:noAutofit/>
          </a:bodyPr>
          <a:lstStyle>
            <a:lvl1pPr algn="l">
              <a:lnSpc>
                <a:spcPts val="12000"/>
              </a:lnSpc>
              <a:defRPr sz="12000" b="1" cap="none" baseline="0">
                <a:solidFill>
                  <a:schemeClr val="tx1"/>
                </a:solidFill>
              </a:defRPr>
            </a:lvl1pPr>
          </a:lstStyle>
          <a:p>
            <a:r>
              <a:rPr lang="en-US"/>
              <a:t>Click to edit Master title style</a:t>
            </a:r>
            <a:endParaRPr lang="en-GB"/>
          </a:p>
        </p:txBody>
      </p:sp>
      <p:sp>
        <p:nvSpPr>
          <p:cNvPr id="5" name="Subtitle 1">
            <a:extLst>
              <a:ext uri="{FF2B5EF4-FFF2-40B4-BE49-F238E27FC236}">
                <a16:creationId xmlns:a16="http://schemas.microsoft.com/office/drawing/2014/main" id="{B5B20F18-EB70-1D40-A46E-B71B577D6CD0}"/>
              </a:ext>
            </a:extLst>
          </p:cNvPr>
          <p:cNvSpPr>
            <a:spLocks noGrp="1"/>
          </p:cNvSpPr>
          <p:nvPr>
            <p:ph type="subTitle" idx="1"/>
          </p:nvPr>
        </p:nvSpPr>
        <p:spPr>
          <a:xfrm>
            <a:off x="3261360" y="4344000"/>
            <a:ext cx="8546640" cy="2136480"/>
          </a:xfrm>
          <a:solidFill>
            <a:schemeClr val="tx1"/>
          </a:solidFill>
        </p:spPr>
        <p:txBody>
          <a:bodyPr lIns="144000" tIns="108000" bIns="0" anchor="ctr" anchorCtr="0">
            <a:normAutofit/>
          </a:bodyPr>
          <a:lstStyle>
            <a:lvl1pPr marL="0" indent="0" algn="l">
              <a:lnSpc>
                <a:spcPts val="6000"/>
              </a:lnSpc>
              <a:spcBef>
                <a:spcPts val="0"/>
              </a:spcBef>
              <a:buNone/>
              <a:defRPr sz="6000" b="1" cap="none" baseline="0">
                <a:solidFill>
                  <a:schemeClr val="bg1"/>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a:t>Click to edit Master subtitle style</a:t>
            </a:r>
            <a:endParaRPr lang="en-GB"/>
          </a:p>
        </p:txBody>
      </p:sp>
      <p:pic>
        <p:nvPicPr>
          <p:cNvPr id="6" name="Logo" descr="Education and Training Foundation Logo">
            <a:extLst>
              <a:ext uri="{FF2B5EF4-FFF2-40B4-BE49-F238E27FC236}">
                <a16:creationId xmlns:a16="http://schemas.microsoft.com/office/drawing/2014/main" id="{B5FFAA84-3707-474A-9BFF-8E16EECCC071}"/>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10618081" y="385110"/>
            <a:ext cx="1189919" cy="629956"/>
          </a:xfrm>
          <a:prstGeom prst="rect">
            <a:avLst/>
          </a:prstGeom>
        </p:spPr>
      </p:pic>
    </p:spTree>
    <p:extLst>
      <p:ext uri="{BB962C8B-B14F-4D97-AF65-F5344CB8AC3E}">
        <p14:creationId xmlns:p14="http://schemas.microsoft.com/office/powerpoint/2010/main" val="134709476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Text and Bullets">
    <p:spTree>
      <p:nvGrpSpPr>
        <p:cNvPr id="1" name=""/>
        <p:cNvGrpSpPr/>
        <p:nvPr/>
      </p:nvGrpSpPr>
      <p:grpSpPr>
        <a:xfrm>
          <a:off x="0" y="0"/>
          <a:ext cx="0" cy="0"/>
          <a:chOff x="0" y="0"/>
          <a:chExt cx="0" cy="0"/>
        </a:xfrm>
      </p:grpSpPr>
      <p:sp>
        <p:nvSpPr>
          <p:cNvPr id="7" name="Slide Number Placeholder 6"/>
          <p:cNvSpPr>
            <a:spLocks noGrp="1"/>
          </p:cNvSpPr>
          <p:nvPr>
            <p:ph type="sldNum" sz="quarter" idx="11"/>
          </p:nvPr>
        </p:nvSpPr>
        <p:spPr/>
        <p:txBody>
          <a:bodyPr/>
          <a:lstStyle/>
          <a:p>
            <a:fld id="{DA2C159E-F13C-4A85-9A41-E7669D3E0D70}" type="slidenum">
              <a:rPr lang="en-GB" smtClean="0"/>
              <a:pPr/>
              <a:t>‹#›</a:t>
            </a:fld>
            <a:endParaRPr lang="en-GB"/>
          </a:p>
        </p:txBody>
      </p:sp>
      <p:sp>
        <p:nvSpPr>
          <p:cNvPr id="8" name="Title 1">
            <a:extLst>
              <a:ext uri="{FF2B5EF4-FFF2-40B4-BE49-F238E27FC236}">
                <a16:creationId xmlns:a16="http://schemas.microsoft.com/office/drawing/2014/main" id="{677BB2F1-AFF0-C64C-83D0-3B465EE13985}"/>
              </a:ext>
            </a:extLst>
          </p:cNvPr>
          <p:cNvSpPr>
            <a:spLocks noGrp="1"/>
          </p:cNvSpPr>
          <p:nvPr>
            <p:ph type="title" hasCustomPrompt="1"/>
          </p:nvPr>
        </p:nvSpPr>
        <p:spPr>
          <a:xfrm>
            <a:off x="310601" y="333201"/>
            <a:ext cx="11250084" cy="932567"/>
          </a:xfrm>
        </p:spPr>
        <p:txBody>
          <a:bodyPr lIns="0" tIns="0" rIns="0" bIns="0" anchor="t" anchorCtr="0">
            <a:normAutofit/>
          </a:bodyPr>
          <a:lstStyle>
            <a:lvl1pPr algn="l">
              <a:lnSpc>
                <a:spcPts val="2667"/>
              </a:lnSpc>
              <a:spcBef>
                <a:spcPts val="0"/>
              </a:spcBef>
              <a:defRPr sz="2667" b="1" cap="none" baseline="0"/>
            </a:lvl1pPr>
          </a:lstStyle>
          <a:p>
            <a:r>
              <a:rPr lang="en-US"/>
              <a:t>Slide Title</a:t>
            </a:r>
            <a:endParaRPr lang="en-GB"/>
          </a:p>
        </p:txBody>
      </p:sp>
      <p:sp>
        <p:nvSpPr>
          <p:cNvPr id="9" name="Text Placeholder 8"/>
          <p:cNvSpPr>
            <a:spLocks noGrp="1"/>
          </p:cNvSpPr>
          <p:nvPr>
            <p:ph type="body" sz="quarter" idx="12"/>
          </p:nvPr>
        </p:nvSpPr>
        <p:spPr>
          <a:xfrm>
            <a:off x="312001" y="1315200"/>
            <a:ext cx="10223500" cy="4802099"/>
          </a:xfrm>
        </p:spPr>
        <p:txBody>
          <a:bodyPr>
            <a:noAutofit/>
          </a:bodyPr>
          <a:lstStyle>
            <a:lvl1pPr marL="0" indent="0">
              <a:lnSpc>
                <a:spcPts val="3733"/>
              </a:lnSpc>
              <a:spcBef>
                <a:spcPts val="0"/>
              </a:spcBef>
              <a:buNone/>
              <a:defRPr sz="3600"/>
            </a:lvl1pPr>
            <a:lvl2pPr marL="359991" indent="-359991">
              <a:lnSpc>
                <a:spcPts val="3733"/>
              </a:lnSpc>
              <a:spcBef>
                <a:spcPts val="0"/>
              </a:spcBef>
              <a:defRPr sz="3600"/>
            </a:lvl2pPr>
            <a:lvl3pPr marL="719982" indent="-359991">
              <a:lnSpc>
                <a:spcPts val="3733"/>
              </a:lnSpc>
              <a:defRPr sz="3600"/>
            </a:lvl3pPr>
            <a:lvl4pPr marL="1079973" indent="-359991">
              <a:lnSpc>
                <a:spcPts val="3733"/>
              </a:lnSpc>
              <a:defRPr sz="3600"/>
            </a:lvl4pPr>
            <a:lvl5pPr marL="1439964" indent="-359991">
              <a:lnSpc>
                <a:spcPts val="3733"/>
              </a:lnSpc>
              <a:defRPr sz="3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2">
            <a:extLst>
              <a:ext uri="{FF2B5EF4-FFF2-40B4-BE49-F238E27FC236}">
                <a16:creationId xmlns:a16="http://schemas.microsoft.com/office/drawing/2014/main" id="{FC25F548-F1B7-1942-BFC2-C7EF39D09D2E}"/>
              </a:ex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lstStyle/>
          <a:p>
            <a:r>
              <a:rPr lang="en-GB" dirty="0"/>
              <a:t>Education and Training Foundation</a:t>
            </a:r>
          </a:p>
        </p:txBody>
      </p:sp>
    </p:spTree>
    <p:extLst>
      <p:ext uri="{BB962C8B-B14F-4D97-AF65-F5344CB8AC3E}">
        <p14:creationId xmlns:p14="http://schemas.microsoft.com/office/powerpoint/2010/main" val="242437850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Images and Text ">
    <p:spTree>
      <p:nvGrpSpPr>
        <p:cNvPr id="1" name=""/>
        <p:cNvGrpSpPr/>
        <p:nvPr/>
      </p:nvGrpSpPr>
      <p:grpSpPr>
        <a:xfrm>
          <a:off x="0" y="0"/>
          <a:ext cx="0" cy="0"/>
          <a:chOff x="0" y="0"/>
          <a:chExt cx="0" cy="0"/>
        </a:xfrm>
      </p:grpSpPr>
      <p:sp>
        <p:nvSpPr>
          <p:cNvPr id="13" name="Content Placeholder 13"/>
          <p:cNvSpPr>
            <a:spLocks noGrp="1"/>
          </p:cNvSpPr>
          <p:nvPr>
            <p:ph sz="quarter" idx="18"/>
          </p:nvPr>
        </p:nvSpPr>
        <p:spPr>
          <a:xfrm>
            <a:off x="312000" y="1315200"/>
            <a:ext cx="5496133" cy="2112101"/>
          </a:xfrm>
        </p:spPr>
        <p:txBody>
          <a:bodyPr/>
          <a:lstStyle>
            <a:lvl1pPr marL="0" indent="0">
              <a:lnSpc>
                <a:spcPts val="2133"/>
              </a:lnSpc>
              <a:buNone/>
              <a:defRPr sz="1800" b="1"/>
            </a:lvl1pPr>
            <a:lvl2pPr marL="0" indent="0">
              <a:lnSpc>
                <a:spcPts val="2133"/>
              </a:lnSpc>
              <a:buFont typeface="Calibri" panose="020F0502020204030204" pitchFamily="34" charset="0"/>
              <a:buNone/>
              <a:defRPr sz="1800"/>
            </a:lvl2pPr>
            <a:lvl3pPr marL="239994" indent="-239178">
              <a:lnSpc>
                <a:spcPts val="2133"/>
              </a:lnSpc>
              <a:buFont typeface="Calibri" panose="020F0502020204030204" pitchFamily="34" charset="0"/>
              <a:buChar char="–"/>
              <a:defRPr sz="1800"/>
            </a:lvl3pPr>
            <a:lvl4pPr marL="478355" indent="-239994">
              <a:lnSpc>
                <a:spcPts val="2133"/>
              </a:lnSpc>
              <a:buFont typeface="Calibri" panose="020F0502020204030204" pitchFamily="34" charset="0"/>
              <a:buChar char="–"/>
              <a:defRPr sz="1800"/>
            </a:lvl4pPr>
            <a:lvl5pPr marL="719982" indent="-239994">
              <a:lnSpc>
                <a:spcPts val="2133"/>
              </a:lnSpc>
              <a:buFont typeface="Calibri" panose="020F0502020204030204" pitchFamily="34" charset="0"/>
              <a:buChar cha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5" name="Content Placeholder 13"/>
          <p:cNvSpPr>
            <a:spLocks noGrp="1"/>
          </p:cNvSpPr>
          <p:nvPr>
            <p:ph sz="quarter" idx="19"/>
          </p:nvPr>
        </p:nvSpPr>
        <p:spPr>
          <a:xfrm>
            <a:off x="5999989" y="1315200"/>
            <a:ext cx="5567595" cy="2112101"/>
          </a:xfrm>
        </p:spPr>
        <p:txBody>
          <a:bodyPr/>
          <a:lstStyle>
            <a:lvl1pPr marL="0" indent="0">
              <a:lnSpc>
                <a:spcPts val="2133"/>
              </a:lnSpc>
              <a:buNone/>
              <a:defRPr sz="1800" b="1"/>
            </a:lvl1pPr>
            <a:lvl2pPr marL="0" indent="0">
              <a:lnSpc>
                <a:spcPts val="2133"/>
              </a:lnSpc>
              <a:buFont typeface="Calibri" panose="020F0502020204030204" pitchFamily="34" charset="0"/>
              <a:buNone/>
              <a:defRPr sz="1800"/>
            </a:lvl2pPr>
            <a:lvl3pPr marL="239994" indent="-239178">
              <a:lnSpc>
                <a:spcPts val="2133"/>
              </a:lnSpc>
              <a:buFont typeface="Calibri" panose="020F0502020204030204" pitchFamily="34" charset="0"/>
              <a:buChar char="–"/>
              <a:defRPr sz="1800"/>
            </a:lvl3pPr>
            <a:lvl4pPr marL="478355" indent="-239994">
              <a:lnSpc>
                <a:spcPts val="2133"/>
              </a:lnSpc>
              <a:buFont typeface="Calibri" panose="020F0502020204030204" pitchFamily="34" charset="0"/>
              <a:buChar char="–"/>
              <a:defRPr sz="1800"/>
            </a:lvl4pPr>
            <a:lvl5pPr marL="719982" indent="-239994">
              <a:lnSpc>
                <a:spcPts val="2133"/>
              </a:lnSpc>
              <a:buFont typeface="Calibri" panose="020F0502020204030204" pitchFamily="34" charset="0"/>
              <a:buChar cha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8" name="Content Placeholder 13"/>
          <p:cNvSpPr>
            <a:spLocks noGrp="1"/>
          </p:cNvSpPr>
          <p:nvPr>
            <p:ph sz="quarter" idx="14"/>
          </p:nvPr>
        </p:nvSpPr>
        <p:spPr>
          <a:xfrm>
            <a:off x="312000" y="3767999"/>
            <a:ext cx="5496133" cy="2349167"/>
          </a:xfrm>
        </p:spPr>
        <p:txBody>
          <a:bodyPr/>
          <a:lstStyle>
            <a:lvl1pPr marL="0" indent="0">
              <a:lnSpc>
                <a:spcPts val="2133"/>
              </a:lnSpc>
              <a:buNone/>
              <a:defRPr sz="1800" b="1"/>
            </a:lvl1pPr>
            <a:lvl2pPr marL="0" indent="0">
              <a:lnSpc>
                <a:spcPts val="2133"/>
              </a:lnSpc>
              <a:buFont typeface="Calibri" panose="020F0502020204030204" pitchFamily="34" charset="0"/>
              <a:buNone/>
              <a:defRPr sz="1800"/>
            </a:lvl2pPr>
            <a:lvl3pPr marL="239994" indent="-239178">
              <a:lnSpc>
                <a:spcPts val="2133"/>
              </a:lnSpc>
              <a:buFont typeface="Calibri" panose="020F0502020204030204" pitchFamily="34" charset="0"/>
              <a:buChar char="–"/>
              <a:defRPr sz="1800"/>
            </a:lvl3pPr>
            <a:lvl4pPr marL="478355" indent="-239994">
              <a:lnSpc>
                <a:spcPts val="2133"/>
              </a:lnSpc>
              <a:buFont typeface="Calibri" panose="020F0502020204030204" pitchFamily="34" charset="0"/>
              <a:buChar char="–"/>
              <a:defRPr sz="1800"/>
            </a:lvl4pPr>
            <a:lvl5pPr marL="719982" indent="-239994">
              <a:lnSpc>
                <a:spcPts val="2133"/>
              </a:lnSpc>
              <a:buFont typeface="Calibri" panose="020F0502020204030204" pitchFamily="34" charset="0"/>
              <a:buChar cha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2" name="Content Placeholder 13"/>
          <p:cNvSpPr>
            <a:spLocks noGrp="1"/>
          </p:cNvSpPr>
          <p:nvPr>
            <p:ph sz="quarter" idx="17"/>
          </p:nvPr>
        </p:nvSpPr>
        <p:spPr>
          <a:xfrm>
            <a:off x="5999989" y="3767999"/>
            <a:ext cx="5567595" cy="2349167"/>
          </a:xfrm>
        </p:spPr>
        <p:txBody>
          <a:bodyPr/>
          <a:lstStyle>
            <a:lvl1pPr marL="0" indent="0">
              <a:lnSpc>
                <a:spcPts val="2133"/>
              </a:lnSpc>
              <a:buNone/>
              <a:defRPr sz="1800" b="1"/>
            </a:lvl1pPr>
            <a:lvl2pPr marL="0" indent="0">
              <a:lnSpc>
                <a:spcPts val="2133"/>
              </a:lnSpc>
              <a:buFont typeface="Calibri" panose="020F0502020204030204" pitchFamily="34" charset="0"/>
              <a:buNone/>
              <a:defRPr sz="1800"/>
            </a:lvl2pPr>
            <a:lvl3pPr marL="239994" indent="-239178">
              <a:lnSpc>
                <a:spcPts val="2133"/>
              </a:lnSpc>
              <a:buFont typeface="Calibri" panose="020F0502020204030204" pitchFamily="34" charset="0"/>
              <a:buChar char="–"/>
              <a:defRPr sz="1800"/>
            </a:lvl3pPr>
            <a:lvl4pPr marL="478355" indent="-239994">
              <a:lnSpc>
                <a:spcPts val="2133"/>
              </a:lnSpc>
              <a:buFont typeface="Calibri" panose="020F0502020204030204" pitchFamily="34" charset="0"/>
              <a:buChar char="–"/>
              <a:defRPr sz="1800"/>
            </a:lvl4pPr>
            <a:lvl5pPr marL="719982" indent="-239994">
              <a:lnSpc>
                <a:spcPts val="2133"/>
              </a:lnSpc>
              <a:buFont typeface="Calibri" panose="020F0502020204030204" pitchFamily="34" charset="0"/>
              <a:buChar cha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0" name="Footer Placeholder 2">
            <a:extLst>
              <a:ext uri="{FF2B5EF4-FFF2-40B4-BE49-F238E27FC236}">
                <a16:creationId xmlns:a16="http://schemas.microsoft.com/office/drawing/2014/main" id="{86865402-09AB-6E42-B92F-B38A3A35D872}"/>
              </a:ex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lstStyle/>
          <a:p>
            <a:r>
              <a:rPr lang="en-GB" dirty="0"/>
              <a:t>Education and Training Foundation</a:t>
            </a:r>
          </a:p>
        </p:txBody>
      </p:sp>
      <p:sp>
        <p:nvSpPr>
          <p:cNvPr id="7" name="Slide Number Placeholder 6"/>
          <p:cNvSpPr>
            <a:spLocks noGrp="1"/>
          </p:cNvSpPr>
          <p:nvPr>
            <p:ph type="sldNum" sz="quarter" idx="11"/>
          </p:nvPr>
        </p:nvSpPr>
        <p:spPr/>
        <p:txBody>
          <a:bodyPr/>
          <a:lstStyle/>
          <a:p>
            <a:fld id="{DA2C159E-F13C-4A85-9A41-E7669D3E0D70}" type="slidenum">
              <a:rPr lang="en-GB" smtClean="0"/>
              <a:pPr/>
              <a:t>‹#›</a:t>
            </a:fld>
            <a:endParaRPr lang="en-GB"/>
          </a:p>
        </p:txBody>
      </p:sp>
      <p:sp>
        <p:nvSpPr>
          <p:cNvPr id="11" name="Title 1">
            <a:extLst>
              <a:ext uri="{FF2B5EF4-FFF2-40B4-BE49-F238E27FC236}">
                <a16:creationId xmlns:a16="http://schemas.microsoft.com/office/drawing/2014/main" id="{BFC11F3F-B757-9441-BCF0-F07A1DF6C9E3}"/>
              </a:ext>
            </a:extLst>
          </p:cNvPr>
          <p:cNvSpPr>
            <a:spLocks noGrp="1"/>
          </p:cNvSpPr>
          <p:nvPr>
            <p:ph type="title" hasCustomPrompt="1"/>
          </p:nvPr>
        </p:nvSpPr>
        <p:spPr>
          <a:xfrm>
            <a:off x="310601" y="333201"/>
            <a:ext cx="11250084" cy="932567"/>
          </a:xfrm>
        </p:spPr>
        <p:txBody>
          <a:bodyPr lIns="0" tIns="0" rIns="0" bIns="0" anchor="t" anchorCtr="0">
            <a:normAutofit/>
          </a:bodyPr>
          <a:lstStyle>
            <a:lvl1pPr algn="l">
              <a:lnSpc>
                <a:spcPts val="2667"/>
              </a:lnSpc>
              <a:spcBef>
                <a:spcPts val="0"/>
              </a:spcBef>
              <a:defRPr sz="2667" b="1" cap="none" baseline="0"/>
            </a:lvl1pPr>
          </a:lstStyle>
          <a:p>
            <a:r>
              <a:rPr lang="en-US"/>
              <a:t>Slide Title</a:t>
            </a:r>
            <a:endParaRPr lang="en-GB"/>
          </a:p>
        </p:txBody>
      </p:sp>
    </p:spTree>
    <p:extLst>
      <p:ext uri="{BB962C8B-B14F-4D97-AF65-F5344CB8AC3E}">
        <p14:creationId xmlns:p14="http://schemas.microsoft.com/office/powerpoint/2010/main" val="117977873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Large Text and Supporting Text">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E17FABA6-57B8-9148-99A9-C72DFAAECE0A}"/>
              </a:ext>
            </a:extLst>
          </p:cNvPr>
          <p:cNvSpPr>
            <a:spLocks noGrp="1"/>
          </p:cNvSpPr>
          <p:nvPr>
            <p:ph type="title" hasCustomPrompt="1"/>
          </p:nvPr>
        </p:nvSpPr>
        <p:spPr>
          <a:xfrm>
            <a:off x="310601" y="333201"/>
            <a:ext cx="11250084" cy="932567"/>
          </a:xfrm>
        </p:spPr>
        <p:txBody>
          <a:bodyPr lIns="0" tIns="0" rIns="0" bIns="0" anchor="t" anchorCtr="0">
            <a:normAutofit/>
          </a:bodyPr>
          <a:lstStyle>
            <a:lvl1pPr algn="l">
              <a:lnSpc>
                <a:spcPts val="2667"/>
              </a:lnSpc>
              <a:spcBef>
                <a:spcPts val="0"/>
              </a:spcBef>
              <a:defRPr sz="2667" b="1" cap="none" baseline="0"/>
            </a:lvl1pPr>
          </a:lstStyle>
          <a:p>
            <a:r>
              <a:rPr lang="en-US"/>
              <a:t>Slide Title</a:t>
            </a:r>
            <a:endParaRPr lang="en-GB"/>
          </a:p>
        </p:txBody>
      </p:sp>
      <p:sp>
        <p:nvSpPr>
          <p:cNvPr id="9" name="Text Placeholder 8"/>
          <p:cNvSpPr>
            <a:spLocks noGrp="1"/>
          </p:cNvSpPr>
          <p:nvPr>
            <p:ph type="body" sz="quarter" idx="12"/>
          </p:nvPr>
        </p:nvSpPr>
        <p:spPr>
          <a:xfrm>
            <a:off x="312000" y="1315200"/>
            <a:ext cx="5280000" cy="4802099"/>
          </a:xfrm>
        </p:spPr>
        <p:txBody>
          <a:bodyPr>
            <a:noAutofit/>
          </a:bodyPr>
          <a:lstStyle>
            <a:lvl1pPr marL="0" indent="0">
              <a:lnSpc>
                <a:spcPts val="3733"/>
              </a:lnSpc>
              <a:buNone/>
              <a:defRPr sz="3600" b="1"/>
            </a:lvl1pPr>
            <a:lvl2pPr marL="359991" indent="-359991">
              <a:lnSpc>
                <a:spcPts val="3733"/>
              </a:lnSpc>
              <a:spcBef>
                <a:spcPts val="0"/>
              </a:spcBef>
              <a:buFont typeface="Calibri" panose="020F0502020204030204" pitchFamily="34" charset="0"/>
              <a:buChar char="–"/>
              <a:defRPr sz="3600" b="1"/>
            </a:lvl2pPr>
            <a:lvl3pPr marL="815980" indent="-359991">
              <a:lnSpc>
                <a:spcPts val="3733"/>
              </a:lnSpc>
              <a:buFont typeface="Calibri" panose="020F0502020204030204" pitchFamily="34" charset="0"/>
              <a:buChar char="–"/>
              <a:defRPr sz="3600" b="1"/>
            </a:lvl3pPr>
            <a:lvl4pPr marL="1319967" indent="-359991">
              <a:lnSpc>
                <a:spcPts val="3733"/>
              </a:lnSpc>
              <a:buFont typeface="Calibri" panose="020F0502020204030204" pitchFamily="34" charset="0"/>
              <a:buChar char="–"/>
              <a:defRPr sz="3600" b="1"/>
            </a:lvl4pPr>
            <a:lvl5pPr marL="1679958" indent="-359991">
              <a:lnSpc>
                <a:spcPts val="3733"/>
              </a:lnSpc>
              <a:buFont typeface="Calibri" panose="020F0502020204030204" pitchFamily="34" charset="0"/>
              <a:buChar char="–"/>
              <a:defRPr sz="3600" b="1"/>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4" name="Content Placeholder 13"/>
          <p:cNvSpPr>
            <a:spLocks noGrp="1"/>
          </p:cNvSpPr>
          <p:nvPr>
            <p:ph sz="quarter" idx="13"/>
          </p:nvPr>
        </p:nvSpPr>
        <p:spPr>
          <a:xfrm>
            <a:off x="6096000" y="1316567"/>
            <a:ext cx="4512733" cy="4800600"/>
          </a:xfrm>
        </p:spPr>
        <p:txBody>
          <a:bodyPr/>
          <a:lstStyle>
            <a:lvl1pPr marL="0" indent="0">
              <a:lnSpc>
                <a:spcPts val="2133"/>
              </a:lnSpc>
              <a:buNone/>
              <a:defRPr sz="1800"/>
            </a:lvl1pPr>
            <a:lvl2pPr marL="239994" indent="-239994">
              <a:lnSpc>
                <a:spcPts val="2133"/>
              </a:lnSpc>
              <a:buFont typeface="Calibri" panose="020F0502020204030204" pitchFamily="34" charset="0"/>
              <a:buChar char="–"/>
              <a:defRPr sz="1800"/>
            </a:lvl2pPr>
            <a:lvl3pPr marL="575986" indent="-239994">
              <a:lnSpc>
                <a:spcPts val="2133"/>
              </a:lnSpc>
              <a:buFont typeface="Calibri" panose="020F0502020204030204" pitchFamily="34" charset="0"/>
              <a:buChar char="–"/>
              <a:defRPr sz="1800"/>
            </a:lvl3pPr>
            <a:lvl4pPr marL="863978" indent="-239994">
              <a:lnSpc>
                <a:spcPts val="2133"/>
              </a:lnSpc>
              <a:buFont typeface="Calibri" panose="020F0502020204030204" pitchFamily="34" charset="0"/>
              <a:buChar char="–"/>
              <a:defRPr sz="1800"/>
            </a:lvl4pPr>
            <a:lvl5pPr marL="1103972" indent="-239994">
              <a:lnSpc>
                <a:spcPts val="2133"/>
              </a:lnSpc>
              <a:buFont typeface="Calibri" panose="020F0502020204030204" pitchFamily="34" charset="0"/>
              <a:buChar cha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Slide Number Placeholder 6"/>
          <p:cNvSpPr>
            <a:spLocks noGrp="1"/>
          </p:cNvSpPr>
          <p:nvPr>
            <p:ph type="sldNum" sz="quarter" idx="11"/>
          </p:nvPr>
        </p:nvSpPr>
        <p:spPr/>
        <p:txBody>
          <a:bodyPr/>
          <a:lstStyle/>
          <a:p>
            <a:fld id="{DA2C159E-F13C-4A85-9A41-E7669D3E0D70}" type="slidenum">
              <a:rPr lang="en-GB" smtClean="0"/>
              <a:pPr/>
              <a:t>‹#›</a:t>
            </a:fld>
            <a:endParaRPr lang="en-GB"/>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p:txBody>
          <a:bodyPr/>
          <a:lstStyle/>
          <a:p>
            <a:r>
              <a:rPr lang="en-GB" dirty="0"/>
              <a:t>Education and Training Foundation</a:t>
            </a:r>
          </a:p>
        </p:txBody>
      </p:sp>
    </p:spTree>
    <p:extLst>
      <p:ext uri="{BB962C8B-B14F-4D97-AF65-F5344CB8AC3E}">
        <p14:creationId xmlns:p14="http://schemas.microsoft.com/office/powerpoint/2010/main" val="412568487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1E6FC6-04BD-4B8C-9E81-41B54453CBE1}"/>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69AC6D8A-113F-444F-8F62-83100084C0CD}"/>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68D2800-C6D2-402D-B9C2-3DF4679DB577}"/>
              </a:ext>
            </a:extLst>
          </p:cNvPr>
          <p:cNvSpPr>
            <a:spLocks noGrp="1"/>
          </p:cNvSpPr>
          <p:nvPr>
            <p:ph type="dt" sz="half" idx="10"/>
          </p:nvPr>
        </p:nvSpPr>
        <p:spPr/>
        <p:txBody>
          <a:bodyPr/>
          <a:lstStyle/>
          <a:p>
            <a:fld id="{EA11BE61-DDF5-453F-8590-8C9FA2C7BC93}" type="datetimeFigureOut">
              <a:rPr lang="en-US" smtClean="0"/>
              <a:t>1/8/2024</a:t>
            </a:fld>
            <a:endParaRPr lang="en-US"/>
          </a:p>
        </p:txBody>
      </p:sp>
      <p:sp>
        <p:nvSpPr>
          <p:cNvPr id="5" name="Footer Placeholder 4">
            <a:extLst>
              <a:ext uri="{FF2B5EF4-FFF2-40B4-BE49-F238E27FC236}">
                <a16:creationId xmlns:a16="http://schemas.microsoft.com/office/drawing/2014/main" id="{7BFC92EC-7160-493B-B4B5-6536194AE3D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100C406-B697-46AF-A56A-45FD7C86EDE4}"/>
              </a:ext>
            </a:extLst>
          </p:cNvPr>
          <p:cNvSpPr>
            <a:spLocks noGrp="1"/>
          </p:cNvSpPr>
          <p:nvPr>
            <p:ph type="sldNum" sz="quarter" idx="12"/>
          </p:nvPr>
        </p:nvSpPr>
        <p:spPr/>
        <p:txBody>
          <a:bodyPr/>
          <a:lstStyle/>
          <a:p>
            <a:fld id="{758441B7-B3CB-4C49-A2D1-B6914F7C3DAF}" type="slidenum">
              <a:rPr lang="en-US" smtClean="0"/>
              <a:t>‹#›</a:t>
            </a:fld>
            <a:endParaRPr lang="en-US"/>
          </a:p>
        </p:txBody>
      </p:sp>
    </p:spTree>
    <p:extLst>
      <p:ext uri="{BB962C8B-B14F-4D97-AF65-F5344CB8AC3E}">
        <p14:creationId xmlns:p14="http://schemas.microsoft.com/office/powerpoint/2010/main" val="52364911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A42C94-D81C-405D-9B7E-F29919FCB924}"/>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8A6C0FF7-E57A-490F-A010-16AD14A80DCB}"/>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03AA7AE9-5213-4D0F-9C16-B2C3A1B90602}"/>
              </a:ext>
            </a:extLst>
          </p:cNvPr>
          <p:cNvSpPr>
            <a:spLocks noGrp="1"/>
          </p:cNvSpPr>
          <p:nvPr>
            <p:ph type="dt" sz="half" idx="10"/>
          </p:nvPr>
        </p:nvSpPr>
        <p:spPr/>
        <p:txBody>
          <a:bodyPr/>
          <a:lstStyle/>
          <a:p>
            <a:fld id="{EA11BE61-DDF5-453F-8590-8C9FA2C7BC93}" type="datetimeFigureOut">
              <a:rPr lang="en-US" smtClean="0"/>
              <a:t>1/8/2024</a:t>
            </a:fld>
            <a:endParaRPr lang="en-US"/>
          </a:p>
        </p:txBody>
      </p:sp>
      <p:sp>
        <p:nvSpPr>
          <p:cNvPr id="5" name="Footer Placeholder 4">
            <a:extLst>
              <a:ext uri="{FF2B5EF4-FFF2-40B4-BE49-F238E27FC236}">
                <a16:creationId xmlns:a16="http://schemas.microsoft.com/office/drawing/2014/main" id="{5E029ED7-5E7C-4C99-B773-1D99ADEE71B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E627C0D-B3F0-4EBC-AC80-C83242E12416}"/>
              </a:ext>
            </a:extLst>
          </p:cNvPr>
          <p:cNvSpPr>
            <a:spLocks noGrp="1"/>
          </p:cNvSpPr>
          <p:nvPr>
            <p:ph type="sldNum" sz="quarter" idx="12"/>
          </p:nvPr>
        </p:nvSpPr>
        <p:spPr/>
        <p:txBody>
          <a:bodyPr/>
          <a:lstStyle/>
          <a:p>
            <a:fld id="{758441B7-B3CB-4C49-A2D1-B6914F7C3DAF}" type="slidenum">
              <a:rPr lang="en-US" smtClean="0"/>
              <a:t>‹#›</a:t>
            </a:fld>
            <a:endParaRPr lang="en-US"/>
          </a:p>
        </p:txBody>
      </p:sp>
    </p:spTree>
    <p:extLst>
      <p:ext uri="{BB962C8B-B14F-4D97-AF65-F5344CB8AC3E}">
        <p14:creationId xmlns:p14="http://schemas.microsoft.com/office/powerpoint/2010/main" val="243919867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3E034A-E650-48B5-A70F-573901361549}"/>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9246EB71-0944-43E1-A2D9-EB0EAE186FAA}"/>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36307A5A-2ADB-4263-9376-F194C9213FA9}"/>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E3574391-DF16-464D-A5D8-9F228752813C}"/>
              </a:ext>
            </a:extLst>
          </p:cNvPr>
          <p:cNvSpPr>
            <a:spLocks noGrp="1"/>
          </p:cNvSpPr>
          <p:nvPr>
            <p:ph type="dt" sz="half" idx="10"/>
          </p:nvPr>
        </p:nvSpPr>
        <p:spPr/>
        <p:txBody>
          <a:bodyPr/>
          <a:lstStyle/>
          <a:p>
            <a:fld id="{EA11BE61-DDF5-453F-8590-8C9FA2C7BC93}" type="datetimeFigureOut">
              <a:rPr lang="en-US" smtClean="0"/>
              <a:t>1/8/2024</a:t>
            </a:fld>
            <a:endParaRPr lang="en-US"/>
          </a:p>
        </p:txBody>
      </p:sp>
      <p:sp>
        <p:nvSpPr>
          <p:cNvPr id="6" name="Footer Placeholder 5">
            <a:extLst>
              <a:ext uri="{FF2B5EF4-FFF2-40B4-BE49-F238E27FC236}">
                <a16:creationId xmlns:a16="http://schemas.microsoft.com/office/drawing/2014/main" id="{77322363-5095-44FE-9935-8B2C56F27A5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EB6FFE9-6940-4BF4-B86A-3F7D7398C2DA}"/>
              </a:ext>
            </a:extLst>
          </p:cNvPr>
          <p:cNvSpPr>
            <a:spLocks noGrp="1"/>
          </p:cNvSpPr>
          <p:nvPr>
            <p:ph type="sldNum" sz="quarter" idx="12"/>
          </p:nvPr>
        </p:nvSpPr>
        <p:spPr/>
        <p:txBody>
          <a:bodyPr/>
          <a:lstStyle/>
          <a:p>
            <a:fld id="{758441B7-B3CB-4C49-A2D1-B6914F7C3DAF}" type="slidenum">
              <a:rPr lang="en-US" smtClean="0"/>
              <a:t>‹#›</a:t>
            </a:fld>
            <a:endParaRPr lang="en-US"/>
          </a:p>
        </p:txBody>
      </p:sp>
    </p:spTree>
    <p:extLst>
      <p:ext uri="{BB962C8B-B14F-4D97-AF65-F5344CB8AC3E}">
        <p14:creationId xmlns:p14="http://schemas.microsoft.com/office/powerpoint/2010/main" val="236878861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B51E4E-698D-4CE1-A63B-4565E4F221A0}"/>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D74D5674-D18F-4E59-B987-643BA00E4F7D}"/>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A48C7B83-4153-4405-A2D9-0852AFE26D15}"/>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0DFDDDBD-31A9-4730-900E-34925CF8BB65}"/>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E33A24FE-6732-4D1F-A396-48F2DCD185EC}"/>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43F4C004-E3A6-4E03-BC0C-563932E3E865}"/>
              </a:ext>
            </a:extLst>
          </p:cNvPr>
          <p:cNvSpPr>
            <a:spLocks noGrp="1"/>
          </p:cNvSpPr>
          <p:nvPr>
            <p:ph type="dt" sz="half" idx="10"/>
          </p:nvPr>
        </p:nvSpPr>
        <p:spPr/>
        <p:txBody>
          <a:bodyPr/>
          <a:lstStyle/>
          <a:p>
            <a:fld id="{EA11BE61-DDF5-453F-8590-8C9FA2C7BC93}" type="datetimeFigureOut">
              <a:rPr lang="en-US" smtClean="0"/>
              <a:t>1/8/2024</a:t>
            </a:fld>
            <a:endParaRPr lang="en-US"/>
          </a:p>
        </p:txBody>
      </p:sp>
      <p:sp>
        <p:nvSpPr>
          <p:cNvPr id="8" name="Footer Placeholder 7">
            <a:extLst>
              <a:ext uri="{FF2B5EF4-FFF2-40B4-BE49-F238E27FC236}">
                <a16:creationId xmlns:a16="http://schemas.microsoft.com/office/drawing/2014/main" id="{A5D00115-3DD7-4FE5-B70F-530024EEF0F3}"/>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51BE1B20-4748-4E67-BAC7-095C2AF44BC6}"/>
              </a:ext>
            </a:extLst>
          </p:cNvPr>
          <p:cNvSpPr>
            <a:spLocks noGrp="1"/>
          </p:cNvSpPr>
          <p:nvPr>
            <p:ph type="sldNum" sz="quarter" idx="12"/>
          </p:nvPr>
        </p:nvSpPr>
        <p:spPr/>
        <p:txBody>
          <a:bodyPr/>
          <a:lstStyle/>
          <a:p>
            <a:fld id="{758441B7-B3CB-4C49-A2D1-B6914F7C3DAF}" type="slidenum">
              <a:rPr lang="en-US" smtClean="0"/>
              <a:t>‹#›</a:t>
            </a:fld>
            <a:endParaRPr lang="en-US"/>
          </a:p>
        </p:txBody>
      </p:sp>
    </p:spTree>
    <p:extLst>
      <p:ext uri="{BB962C8B-B14F-4D97-AF65-F5344CB8AC3E}">
        <p14:creationId xmlns:p14="http://schemas.microsoft.com/office/powerpoint/2010/main" val="96714694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6B9750-31E5-42EA-B4E4-D1F33596925C}"/>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C823F3FA-6D63-445B-84F8-9C18E046ADF1}"/>
              </a:ext>
            </a:extLst>
          </p:cNvPr>
          <p:cNvSpPr>
            <a:spLocks noGrp="1"/>
          </p:cNvSpPr>
          <p:nvPr>
            <p:ph type="dt" sz="half" idx="10"/>
          </p:nvPr>
        </p:nvSpPr>
        <p:spPr/>
        <p:txBody>
          <a:bodyPr/>
          <a:lstStyle/>
          <a:p>
            <a:fld id="{EA11BE61-DDF5-453F-8590-8C9FA2C7BC93}" type="datetimeFigureOut">
              <a:rPr lang="en-US" smtClean="0"/>
              <a:t>1/8/2024</a:t>
            </a:fld>
            <a:endParaRPr lang="en-US"/>
          </a:p>
        </p:txBody>
      </p:sp>
      <p:sp>
        <p:nvSpPr>
          <p:cNvPr id="4" name="Footer Placeholder 3">
            <a:extLst>
              <a:ext uri="{FF2B5EF4-FFF2-40B4-BE49-F238E27FC236}">
                <a16:creationId xmlns:a16="http://schemas.microsoft.com/office/drawing/2014/main" id="{5E59EA9F-7113-4648-96DE-B1BEE0CD888B}"/>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5DFFB727-61CA-4211-8C6C-355BFD01014E}"/>
              </a:ext>
            </a:extLst>
          </p:cNvPr>
          <p:cNvSpPr>
            <a:spLocks noGrp="1"/>
          </p:cNvSpPr>
          <p:nvPr>
            <p:ph type="sldNum" sz="quarter" idx="12"/>
          </p:nvPr>
        </p:nvSpPr>
        <p:spPr/>
        <p:txBody>
          <a:bodyPr/>
          <a:lstStyle/>
          <a:p>
            <a:fld id="{758441B7-B3CB-4C49-A2D1-B6914F7C3DAF}" type="slidenum">
              <a:rPr lang="en-US" smtClean="0"/>
              <a:t>‹#›</a:t>
            </a:fld>
            <a:endParaRPr lang="en-US"/>
          </a:p>
        </p:txBody>
      </p:sp>
    </p:spTree>
    <p:extLst>
      <p:ext uri="{BB962C8B-B14F-4D97-AF65-F5344CB8AC3E}">
        <p14:creationId xmlns:p14="http://schemas.microsoft.com/office/powerpoint/2010/main" val="319276828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7FACDF95-0CE8-4710-AE86-E8FEB74B288A}"/>
              </a:ext>
            </a:extLst>
          </p:cNvPr>
          <p:cNvSpPr>
            <a:spLocks noGrp="1"/>
          </p:cNvSpPr>
          <p:nvPr>
            <p:ph type="dt" sz="half" idx="10"/>
          </p:nvPr>
        </p:nvSpPr>
        <p:spPr/>
        <p:txBody>
          <a:bodyPr/>
          <a:lstStyle/>
          <a:p>
            <a:fld id="{EA11BE61-DDF5-453F-8590-8C9FA2C7BC93}" type="datetimeFigureOut">
              <a:rPr lang="en-US" smtClean="0"/>
              <a:t>1/8/2024</a:t>
            </a:fld>
            <a:endParaRPr lang="en-US"/>
          </a:p>
        </p:txBody>
      </p:sp>
      <p:sp>
        <p:nvSpPr>
          <p:cNvPr id="3" name="Footer Placeholder 2">
            <a:extLst>
              <a:ext uri="{FF2B5EF4-FFF2-40B4-BE49-F238E27FC236}">
                <a16:creationId xmlns:a16="http://schemas.microsoft.com/office/drawing/2014/main" id="{00D19C93-A1B1-4B5A-B33D-70214C525A1A}"/>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0DA88C68-52BC-48E2-A6E5-3CF490528F5A}"/>
              </a:ext>
            </a:extLst>
          </p:cNvPr>
          <p:cNvSpPr>
            <a:spLocks noGrp="1"/>
          </p:cNvSpPr>
          <p:nvPr>
            <p:ph type="sldNum" sz="quarter" idx="12"/>
          </p:nvPr>
        </p:nvSpPr>
        <p:spPr/>
        <p:txBody>
          <a:bodyPr/>
          <a:lstStyle/>
          <a:p>
            <a:fld id="{758441B7-B3CB-4C49-A2D1-B6914F7C3DAF}" type="slidenum">
              <a:rPr lang="en-US" smtClean="0"/>
              <a:t>‹#›</a:t>
            </a:fld>
            <a:endParaRPr lang="en-US"/>
          </a:p>
        </p:txBody>
      </p:sp>
    </p:spTree>
    <p:extLst>
      <p:ext uri="{BB962C8B-B14F-4D97-AF65-F5344CB8AC3E}">
        <p14:creationId xmlns:p14="http://schemas.microsoft.com/office/powerpoint/2010/main" val="153316250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92666A-9BFD-42C1-B11C-8AF8234ABF5E}"/>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9CAA3D87-AD27-464F-8E50-A50070B12E93}"/>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07732F88-FE10-4093-911E-40F3E6E7ABD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92567632-61FA-44F5-9E07-2C8DA2837604}"/>
              </a:ext>
            </a:extLst>
          </p:cNvPr>
          <p:cNvSpPr>
            <a:spLocks noGrp="1"/>
          </p:cNvSpPr>
          <p:nvPr>
            <p:ph type="dt" sz="half" idx="10"/>
          </p:nvPr>
        </p:nvSpPr>
        <p:spPr/>
        <p:txBody>
          <a:bodyPr/>
          <a:lstStyle/>
          <a:p>
            <a:fld id="{EA11BE61-DDF5-453F-8590-8C9FA2C7BC93}" type="datetimeFigureOut">
              <a:rPr lang="en-US" smtClean="0"/>
              <a:t>1/8/2024</a:t>
            </a:fld>
            <a:endParaRPr lang="en-US"/>
          </a:p>
        </p:txBody>
      </p:sp>
      <p:sp>
        <p:nvSpPr>
          <p:cNvPr id="6" name="Footer Placeholder 5">
            <a:extLst>
              <a:ext uri="{FF2B5EF4-FFF2-40B4-BE49-F238E27FC236}">
                <a16:creationId xmlns:a16="http://schemas.microsoft.com/office/drawing/2014/main" id="{DB41C73E-B1E1-41DA-AD52-616863DB6E2E}"/>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5C79ABB0-4CFE-48ED-B740-DA28F02335E1}"/>
              </a:ext>
            </a:extLst>
          </p:cNvPr>
          <p:cNvSpPr>
            <a:spLocks noGrp="1"/>
          </p:cNvSpPr>
          <p:nvPr>
            <p:ph type="sldNum" sz="quarter" idx="12"/>
          </p:nvPr>
        </p:nvSpPr>
        <p:spPr/>
        <p:txBody>
          <a:bodyPr/>
          <a:lstStyle/>
          <a:p>
            <a:fld id="{758441B7-B3CB-4C49-A2D1-B6914F7C3DAF}" type="slidenum">
              <a:rPr lang="en-US" smtClean="0"/>
              <a:t>‹#›</a:t>
            </a:fld>
            <a:endParaRPr lang="en-US"/>
          </a:p>
        </p:txBody>
      </p:sp>
    </p:spTree>
    <p:extLst>
      <p:ext uri="{BB962C8B-B14F-4D97-AF65-F5344CB8AC3E}">
        <p14:creationId xmlns:p14="http://schemas.microsoft.com/office/powerpoint/2010/main" val="362682641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137CDA5-B2E0-44AF-9DE8-608CA6204ED3}"/>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381C36E2-468F-40FE-B038-F56BA5C3BCCD}"/>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a:extLst>
              <a:ext uri="{FF2B5EF4-FFF2-40B4-BE49-F238E27FC236}">
                <a16:creationId xmlns:a16="http://schemas.microsoft.com/office/drawing/2014/main" id="{D25A288E-2936-41A0-BF96-E15CDAA33CA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672DA149-D2C1-4150-B2A3-3E195C1E822F}"/>
              </a:ext>
            </a:extLst>
          </p:cNvPr>
          <p:cNvSpPr>
            <a:spLocks noGrp="1"/>
          </p:cNvSpPr>
          <p:nvPr>
            <p:ph type="dt" sz="half" idx="10"/>
          </p:nvPr>
        </p:nvSpPr>
        <p:spPr/>
        <p:txBody>
          <a:bodyPr/>
          <a:lstStyle/>
          <a:p>
            <a:fld id="{EA11BE61-DDF5-453F-8590-8C9FA2C7BC93}" type="datetimeFigureOut">
              <a:rPr lang="en-US" smtClean="0"/>
              <a:t>1/8/2024</a:t>
            </a:fld>
            <a:endParaRPr lang="en-US"/>
          </a:p>
        </p:txBody>
      </p:sp>
      <p:sp>
        <p:nvSpPr>
          <p:cNvPr id="6" name="Footer Placeholder 5">
            <a:extLst>
              <a:ext uri="{FF2B5EF4-FFF2-40B4-BE49-F238E27FC236}">
                <a16:creationId xmlns:a16="http://schemas.microsoft.com/office/drawing/2014/main" id="{7B348074-ECA8-47E7-9461-179B312CD1E8}"/>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9887FEC5-3D8D-4981-99E1-009E3E0096DE}"/>
              </a:ext>
            </a:extLst>
          </p:cNvPr>
          <p:cNvSpPr>
            <a:spLocks noGrp="1"/>
          </p:cNvSpPr>
          <p:nvPr>
            <p:ph type="sldNum" sz="quarter" idx="12"/>
          </p:nvPr>
        </p:nvSpPr>
        <p:spPr/>
        <p:txBody>
          <a:bodyPr/>
          <a:lstStyle/>
          <a:p>
            <a:fld id="{758441B7-B3CB-4C49-A2D1-B6914F7C3DAF}" type="slidenum">
              <a:rPr lang="en-US" smtClean="0"/>
              <a:t>‹#›</a:t>
            </a:fld>
            <a:endParaRPr lang="en-US"/>
          </a:p>
        </p:txBody>
      </p:sp>
    </p:spTree>
    <p:extLst>
      <p:ext uri="{BB962C8B-B14F-4D97-AF65-F5344CB8AC3E}">
        <p14:creationId xmlns:p14="http://schemas.microsoft.com/office/powerpoint/2010/main" val="55473825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3EB423C-2894-43C0-8D16-2528AF959DF8}"/>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8F577D6D-7834-4380-A355-9DF0A0C9283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030E452-C5E8-46AE-8386-142EA662B47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A11BE61-DDF5-453F-8590-8C9FA2C7BC93}" type="datetimeFigureOut">
              <a:rPr lang="en-US" smtClean="0"/>
              <a:t>1/8/2024</a:t>
            </a:fld>
            <a:endParaRPr lang="en-US"/>
          </a:p>
        </p:txBody>
      </p:sp>
      <p:sp>
        <p:nvSpPr>
          <p:cNvPr id="5" name="Footer Placeholder 4">
            <a:extLst>
              <a:ext uri="{FF2B5EF4-FFF2-40B4-BE49-F238E27FC236}">
                <a16:creationId xmlns:a16="http://schemas.microsoft.com/office/drawing/2014/main" id="{FED02B97-DFE2-4AD4-BB6B-2A55C9E5C7C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9D12B03D-85E8-4B47-88DC-4E323D658B1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58441B7-B3CB-4C49-A2D1-B6914F7C3DAF}" type="slidenum">
              <a:rPr lang="en-US" smtClean="0"/>
              <a:t>‹#›</a:t>
            </a:fld>
            <a:endParaRPr lang="en-US"/>
          </a:p>
        </p:txBody>
      </p:sp>
    </p:spTree>
    <p:extLst>
      <p:ext uri="{BB962C8B-B14F-4D97-AF65-F5344CB8AC3E}">
        <p14:creationId xmlns:p14="http://schemas.microsoft.com/office/powerpoint/2010/main" val="353263207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8.xml"/><Relationship Id="rId1" Type="http://schemas.openxmlformats.org/officeDocument/2006/relationships/slideLayout" Target="../slideLayouts/slideLayout16.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4.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8" Type="http://schemas.openxmlformats.org/officeDocument/2006/relationships/image" Target="../media/image14.jpeg"/><Relationship Id="rId13" Type="http://schemas.openxmlformats.org/officeDocument/2006/relationships/image" Target="../media/image17.png"/><Relationship Id="rId3" Type="http://schemas.openxmlformats.org/officeDocument/2006/relationships/image" Target="../media/image10.jpeg"/><Relationship Id="rId7" Type="http://schemas.openxmlformats.org/officeDocument/2006/relationships/image" Target="../media/image13.png"/><Relationship Id="rId12" Type="http://schemas.microsoft.com/office/2007/relationships/hdphoto" Target="../media/hdphoto3.wdp"/><Relationship Id="rId2" Type="http://schemas.openxmlformats.org/officeDocument/2006/relationships/notesSlide" Target="../notesSlides/notesSlide11.xml"/><Relationship Id="rId1" Type="http://schemas.openxmlformats.org/officeDocument/2006/relationships/slideLayout" Target="../slideLayouts/slideLayout14.xml"/><Relationship Id="rId6" Type="http://schemas.openxmlformats.org/officeDocument/2006/relationships/image" Target="../media/image12.png"/><Relationship Id="rId11" Type="http://schemas.openxmlformats.org/officeDocument/2006/relationships/image" Target="../media/image16.png"/><Relationship Id="rId5" Type="http://schemas.microsoft.com/office/2007/relationships/hdphoto" Target="../media/hdphoto1.wdp"/><Relationship Id="rId10" Type="http://schemas.microsoft.com/office/2007/relationships/hdphoto" Target="../media/hdphoto2.wdp"/><Relationship Id="rId4" Type="http://schemas.openxmlformats.org/officeDocument/2006/relationships/image" Target="../media/image11.png"/><Relationship Id="rId9" Type="http://schemas.openxmlformats.org/officeDocument/2006/relationships/image" Target="../media/image15.png"/></Relationships>
</file>

<file path=ppt/slides/_rels/slide15.xml.rels><?xml version="1.0" encoding="UTF-8" standalone="yes"?>
<Relationships xmlns="http://schemas.openxmlformats.org/package/2006/relationships"><Relationship Id="rId3" Type="http://schemas.openxmlformats.org/officeDocument/2006/relationships/image" Target="../media/image18.jpeg"/><Relationship Id="rId7" Type="http://schemas.openxmlformats.org/officeDocument/2006/relationships/image" Target="../media/image22.jpeg"/><Relationship Id="rId2" Type="http://schemas.openxmlformats.org/officeDocument/2006/relationships/image" Target="../media/image8.jpeg"/><Relationship Id="rId1" Type="http://schemas.openxmlformats.org/officeDocument/2006/relationships/slideLayout" Target="../slideLayouts/slideLayout2.xml"/><Relationship Id="rId6" Type="http://schemas.openxmlformats.org/officeDocument/2006/relationships/image" Target="../media/image21.jpeg"/><Relationship Id="rId5" Type="http://schemas.openxmlformats.org/officeDocument/2006/relationships/image" Target="../media/image20.jpeg"/><Relationship Id="rId4" Type="http://schemas.openxmlformats.org/officeDocument/2006/relationships/image" Target="../media/image19.jpeg"/></Relationships>
</file>

<file path=ppt/slides/_rels/slide16.xml.rels><?xml version="1.0" encoding="UTF-8" standalone="yes"?>
<Relationships xmlns="http://schemas.openxmlformats.org/package/2006/relationships"><Relationship Id="rId3" Type="http://schemas.openxmlformats.org/officeDocument/2006/relationships/hyperlink" Target="https://www.youtube.com/watch?v=dx2L5DTrG4w" TargetMode="External"/><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15.xml"/></Relationships>
</file>

<file path=ppt/slides/_rels/slide18.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notesSlide" Target="../notesSlides/notesSlide12.xml"/><Relationship Id="rId1" Type="http://schemas.openxmlformats.org/officeDocument/2006/relationships/slideLayout" Target="../slideLayouts/slideLayout15.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15.xml"/></Relationships>
</file>

<file path=ppt/slides/_rels/slide21.xml.rels><?xml version="1.0" encoding="UTF-8" standalone="yes"?>
<Relationships xmlns="http://schemas.openxmlformats.org/package/2006/relationships"><Relationship Id="rId2" Type="http://schemas.openxmlformats.org/officeDocument/2006/relationships/image" Target="../media/image27.jpg"/><Relationship Id="rId1" Type="http://schemas.openxmlformats.org/officeDocument/2006/relationships/slideLayout" Target="../slideLayouts/slideLayout15.xml"/></Relationships>
</file>

<file path=ppt/slides/_rels/slide22.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15.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24.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15.xml"/></Relationships>
</file>

<file path=ppt/slides/_rels/slide25.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29.jpeg"/><Relationship Id="rId1" Type="http://schemas.openxmlformats.org/officeDocument/2006/relationships/slideLayout" Target="../slideLayouts/slideLayout15.xml"/><Relationship Id="rId5" Type="http://schemas.openxmlformats.org/officeDocument/2006/relationships/image" Target="../media/image31.png"/><Relationship Id="rId4" Type="http://schemas.openxmlformats.org/officeDocument/2006/relationships/image" Target="../media/image6.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4.xml"/></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15.xml"/><Relationship Id="rId4" Type="http://schemas.openxmlformats.org/officeDocument/2006/relationships/image" Target="../media/image6.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16.xml"/><Relationship Id="rId1" Type="http://schemas.openxmlformats.org/officeDocument/2006/relationships/video" Target="https://www.youtube.com/embed/dx2L5DTrG4w" TargetMode="External"/><Relationship Id="rId4" Type="http://schemas.openxmlformats.org/officeDocument/2006/relationships/image" Target="../media/image7.jpeg"/></Relationships>
</file>

<file path=ppt/slides/_rels/slide7.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hyperlink" Target="https://literacytrust.org.uk/resources/how-make-and-use-story-sack/" TargetMode="External"/><Relationship Id="rId1" Type="http://schemas.openxmlformats.org/officeDocument/2006/relationships/slideLayout" Target="../slideLayouts/slideLayout16.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5.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E12C84-47CE-F14E-9879-50B5699FE8E9}"/>
              </a:ext>
            </a:extLst>
          </p:cNvPr>
          <p:cNvSpPr>
            <a:spLocks noGrp="1"/>
          </p:cNvSpPr>
          <p:nvPr>
            <p:ph type="ctrTitle"/>
          </p:nvPr>
        </p:nvSpPr>
        <p:spPr/>
        <p:txBody>
          <a:bodyPr/>
          <a:lstStyle/>
          <a:p>
            <a:r>
              <a:rPr lang="en-US" sz="5400" dirty="0">
                <a:latin typeface="Arial" panose="020B0604020202020204" pitchFamily="34" charset="0"/>
                <a:cs typeface="Arial" panose="020B0604020202020204" pitchFamily="34" charset="0"/>
              </a:rPr>
              <a:t>T Level Education and Early Years </a:t>
            </a:r>
          </a:p>
        </p:txBody>
      </p:sp>
      <p:sp>
        <p:nvSpPr>
          <p:cNvPr id="3" name="Subtitle 2">
            <a:extLst>
              <a:ext uri="{FF2B5EF4-FFF2-40B4-BE49-F238E27FC236}">
                <a16:creationId xmlns:a16="http://schemas.microsoft.com/office/drawing/2014/main" id="{FCD1F95F-D16E-774B-BA41-5586864A7E03}"/>
              </a:ext>
            </a:extLst>
          </p:cNvPr>
          <p:cNvSpPr>
            <a:spLocks noGrp="1"/>
          </p:cNvSpPr>
          <p:nvPr>
            <p:ph type="subTitle" idx="1"/>
          </p:nvPr>
        </p:nvSpPr>
        <p:spPr/>
        <p:txBody>
          <a:bodyPr>
            <a:noAutofit/>
          </a:bodyPr>
          <a:lstStyle/>
          <a:p>
            <a:r>
              <a:rPr lang="en-US" dirty="0">
                <a:latin typeface="Arial" panose="020B0604020202020204" pitchFamily="34" charset="0"/>
                <a:cs typeface="Arial" panose="020B0604020202020204" pitchFamily="34" charset="0"/>
              </a:rPr>
              <a:t>Presenter Name</a:t>
            </a:r>
          </a:p>
        </p:txBody>
      </p:sp>
      <p:sp>
        <p:nvSpPr>
          <p:cNvPr id="4" name="Text Placeholder 3">
            <a:extLst>
              <a:ext uri="{FF2B5EF4-FFF2-40B4-BE49-F238E27FC236}">
                <a16:creationId xmlns:a16="http://schemas.microsoft.com/office/drawing/2014/main" id="{EB4CC04C-4404-2344-B3AF-3A1327FC7224}"/>
              </a:ext>
            </a:extLst>
          </p:cNvPr>
          <p:cNvSpPr>
            <a:spLocks noGrp="1"/>
          </p:cNvSpPr>
          <p:nvPr>
            <p:ph type="body" sz="quarter" idx="14"/>
          </p:nvPr>
        </p:nvSpPr>
        <p:spPr/>
        <p:txBody>
          <a:bodyPr/>
          <a:lstStyle/>
          <a:p>
            <a:r>
              <a:rPr lang="en-US" dirty="0">
                <a:latin typeface="Arial" panose="020B0604020202020204" pitchFamily="34" charset="0"/>
                <a:cs typeface="Arial" panose="020B0604020202020204" pitchFamily="34" charset="0"/>
              </a:rPr>
              <a:t>Time and date</a:t>
            </a:r>
          </a:p>
        </p:txBody>
      </p:sp>
      <p:sp>
        <p:nvSpPr>
          <p:cNvPr id="5" name="Text Placeholder 4">
            <a:extLst>
              <a:ext uri="{FF2B5EF4-FFF2-40B4-BE49-F238E27FC236}">
                <a16:creationId xmlns:a16="http://schemas.microsoft.com/office/drawing/2014/main" id="{6B4643D2-5B40-084D-AF5C-E1AE7B10AF17}"/>
              </a:ext>
            </a:extLst>
          </p:cNvPr>
          <p:cNvSpPr>
            <a:spLocks noGrp="1"/>
          </p:cNvSpPr>
          <p:nvPr>
            <p:ph type="body" sz="quarter" idx="15"/>
          </p:nvPr>
        </p:nvSpPr>
        <p:spPr/>
        <p:txBody>
          <a:bodyPr/>
          <a:lstStyle/>
          <a:p>
            <a:r>
              <a:rPr lang="en-US" dirty="0">
                <a:latin typeface="Arial" panose="020B0604020202020204" pitchFamily="34" charset="0"/>
                <a:cs typeface="Arial" panose="020B0604020202020204" pitchFamily="34" charset="0"/>
              </a:rPr>
              <a:t>Location</a:t>
            </a:r>
          </a:p>
        </p:txBody>
      </p:sp>
    </p:spTree>
    <p:extLst>
      <p:ext uri="{BB962C8B-B14F-4D97-AF65-F5344CB8AC3E}">
        <p14:creationId xmlns:p14="http://schemas.microsoft.com/office/powerpoint/2010/main" val="154629930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10601" y="333201"/>
            <a:ext cx="11250084" cy="932567"/>
          </a:xfrm>
        </p:spPr>
        <p:txBody>
          <a:bodyPr/>
          <a:lstStyle/>
          <a:p>
            <a:r>
              <a:rPr lang="en-US" dirty="0">
                <a:latin typeface="Arial" panose="020B0604020202020204" pitchFamily="34" charset="0"/>
                <a:cs typeface="Arial" panose="020B0604020202020204" pitchFamily="34" charset="0"/>
              </a:rPr>
              <a:t>Topic: Education and early years</a:t>
            </a:r>
            <a:br>
              <a:rPr lang="en-US" dirty="0">
                <a:latin typeface="Arial" panose="020B0604020202020204" pitchFamily="34" charset="0"/>
                <a:cs typeface="Arial" panose="020B0604020202020204" pitchFamily="34" charset="0"/>
              </a:rPr>
            </a:br>
            <a:r>
              <a:rPr lang="en-US" dirty="0">
                <a:latin typeface="Arial" panose="020B0604020202020204" pitchFamily="34" charset="0"/>
                <a:cs typeface="Arial" panose="020B0604020202020204" pitchFamily="34" charset="0"/>
              </a:rPr>
              <a:t>Task 2: How can story sacks support PIES?</a:t>
            </a:r>
            <a:endParaRPr lang="en-GB" dirty="0">
              <a:latin typeface="Arial" panose="020B0604020202020204" pitchFamily="34" charset="0"/>
              <a:cs typeface="Arial" panose="020B0604020202020204" pitchFamily="34" charset="0"/>
            </a:endParaRPr>
          </a:p>
        </p:txBody>
      </p:sp>
      <p:sp>
        <p:nvSpPr>
          <p:cNvPr id="5" name="Text Placeholder 4"/>
          <p:cNvSpPr>
            <a:spLocks noGrp="1"/>
          </p:cNvSpPr>
          <p:nvPr>
            <p:ph type="body" sz="quarter" idx="12"/>
          </p:nvPr>
        </p:nvSpPr>
        <p:spPr>
          <a:xfrm>
            <a:off x="350581" y="2115784"/>
            <a:ext cx="5280000" cy="2525745"/>
          </a:xfrm>
        </p:spPr>
        <p:txBody>
          <a:bodyPr vert="horz" lIns="0" tIns="0" rIns="0" bIns="0" rtlCol="0" anchor="t">
            <a:noAutofit/>
          </a:bodyPr>
          <a:lstStyle/>
          <a:p>
            <a:endParaRPr lang="en-US" sz="3200" dirty="0">
              <a:solidFill>
                <a:srgbClr val="E51C41"/>
              </a:solidFill>
            </a:endParaRPr>
          </a:p>
          <a:p>
            <a:endParaRPr lang="en-US" sz="3200" dirty="0">
              <a:solidFill>
                <a:srgbClr val="E51C41"/>
              </a:solidFill>
            </a:endParaRPr>
          </a:p>
          <a:p>
            <a:endParaRPr lang="en-GB" sz="3200" dirty="0">
              <a:solidFill>
                <a:srgbClr val="E51C41"/>
              </a:solidFill>
            </a:endParaRPr>
          </a:p>
        </p:txBody>
      </p:sp>
      <p:sp>
        <p:nvSpPr>
          <p:cNvPr id="6" name="Content Placeholder 5"/>
          <p:cNvSpPr>
            <a:spLocks noGrp="1"/>
          </p:cNvSpPr>
          <p:nvPr>
            <p:ph sz="quarter" idx="13"/>
          </p:nvPr>
        </p:nvSpPr>
        <p:spPr>
          <a:xfrm>
            <a:off x="522259" y="1369323"/>
            <a:ext cx="10022664" cy="4513751"/>
          </a:xfrm>
        </p:spPr>
        <p:txBody>
          <a:bodyPr vert="horz" lIns="0" tIns="0" rIns="0" bIns="0" rtlCol="0" anchor="t">
            <a:noAutofit/>
          </a:bodyPr>
          <a:lstStyle/>
          <a:p>
            <a:endParaRPr lang="en-GB" sz="2400" dirty="0"/>
          </a:p>
          <a:p>
            <a:pPr algn="ctr"/>
            <a:r>
              <a:rPr lang="en-GB" sz="2400" dirty="0">
                <a:latin typeface="Arial" panose="020B0604020202020204" pitchFamily="34" charset="0"/>
                <a:cs typeface="Arial" panose="020B0604020202020204" pitchFamily="34" charset="0"/>
              </a:rPr>
              <a:t>Have you heard of the </a:t>
            </a:r>
            <a:r>
              <a:rPr lang="en-GB" sz="2400" i="1" dirty="0">
                <a:latin typeface="Arial" panose="020B0604020202020204" pitchFamily="34" charset="0"/>
                <a:cs typeface="Arial" panose="020B0604020202020204" pitchFamily="34" charset="0"/>
              </a:rPr>
              <a:t>Owl Babies </a:t>
            </a:r>
            <a:r>
              <a:rPr lang="en-GB" sz="2400" dirty="0">
                <a:latin typeface="Arial" panose="020B0604020202020204" pitchFamily="34" charset="0"/>
                <a:cs typeface="Arial" panose="020B0604020202020204" pitchFamily="34" charset="0"/>
              </a:rPr>
              <a:t>book?</a:t>
            </a:r>
          </a:p>
          <a:p>
            <a:endParaRPr lang="en-GB" sz="2400" dirty="0">
              <a:latin typeface="Arial" panose="020B0604020202020204" pitchFamily="34" charset="0"/>
              <a:cs typeface="Arial" panose="020B0604020202020204" pitchFamily="34" charset="0"/>
            </a:endParaRPr>
          </a:p>
          <a:p>
            <a:endParaRPr lang="en-GB" sz="2400" dirty="0"/>
          </a:p>
          <a:p>
            <a:endParaRPr lang="en-GB" dirty="0"/>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p:txBody>
          <a:bodyPr/>
          <a:lstStyle/>
          <a:p>
            <a:r>
              <a:rPr lang="en-GB" dirty="0"/>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10</a:t>
            </a:fld>
            <a:endParaRPr lang="en-GB"/>
          </a:p>
        </p:txBody>
      </p:sp>
      <p:pic>
        <p:nvPicPr>
          <p:cNvPr id="9" name="Picture 4" descr="Owl Babies Story Sack – Little Whispers"/>
          <p:cNvPicPr>
            <a:picLocks noChangeAspect="1" noChangeArrowheads="1"/>
          </p:cNvPicPr>
          <p:nvPr/>
        </p:nvPicPr>
        <p:blipFill rotWithShape="1">
          <a:blip r:embed="rId3">
            <a:extLst>
              <a:ext uri="{28A0092B-C50C-407E-A947-70E740481C1C}">
                <a14:useLocalDpi xmlns:a14="http://schemas.microsoft.com/office/drawing/2010/main" val="0"/>
              </a:ext>
            </a:extLst>
          </a:blip>
          <a:srcRect l="26261" t="6965" r="5555" b="33944"/>
          <a:stretch/>
        </p:blipFill>
        <p:spPr bwMode="auto">
          <a:xfrm>
            <a:off x="1062011" y="2437301"/>
            <a:ext cx="3657601" cy="2774853"/>
          </a:xfrm>
          <a:prstGeom prst="rect">
            <a:avLst/>
          </a:prstGeom>
          <a:ln w="88900" cap="sq" cmpd="thickThin">
            <a:solidFill>
              <a:srgbClr val="000000"/>
            </a:solidFill>
            <a:prstDash val="solid"/>
            <a:miter lim="800000"/>
          </a:ln>
          <a:effectLst>
            <a:innerShdw blurRad="76200">
              <a:srgbClr val="000000"/>
            </a:innerShdw>
          </a:effectLst>
          <a:extLst>
            <a:ext uri="{909E8E84-426E-40DD-AFC4-6F175D3DCCD1}">
              <a14:hiddenFill xmlns:a14="http://schemas.microsoft.com/office/drawing/2010/main">
                <a:solidFill>
                  <a:srgbClr val="FFFFFF"/>
                </a:solidFill>
              </a14:hiddenFill>
            </a:ext>
          </a:extLst>
        </p:spPr>
      </p:pic>
      <p:sp>
        <p:nvSpPr>
          <p:cNvPr id="7" name="Rectangle 6"/>
          <p:cNvSpPr/>
          <p:nvPr/>
        </p:nvSpPr>
        <p:spPr>
          <a:xfrm>
            <a:off x="639983" y="3182460"/>
            <a:ext cx="4926157" cy="3139321"/>
          </a:xfrm>
          <a:prstGeom prst="rect">
            <a:avLst/>
          </a:prstGeom>
        </p:spPr>
        <p:txBody>
          <a:bodyPr wrap="none">
            <a:spAutoFit/>
          </a:bodyPr>
          <a:lstStyle/>
          <a:p>
            <a:endParaRPr lang="en-GB" dirty="0">
              <a:hlinkClick r:id=""/>
            </a:endParaRPr>
          </a:p>
          <a:p>
            <a:endParaRPr lang="en-GB" dirty="0">
              <a:hlinkClick r:id=""/>
            </a:endParaRPr>
          </a:p>
          <a:p>
            <a:endParaRPr lang="en-GB" dirty="0">
              <a:hlinkClick r:id=""/>
            </a:endParaRPr>
          </a:p>
          <a:p>
            <a:endParaRPr lang="en-GB" dirty="0">
              <a:hlinkClick r:id=""/>
            </a:endParaRPr>
          </a:p>
          <a:p>
            <a:endParaRPr lang="en-GB" dirty="0">
              <a:hlinkClick r:id=""/>
            </a:endParaRPr>
          </a:p>
          <a:p>
            <a:endParaRPr lang="en-GB" dirty="0">
              <a:hlinkClick r:id=""/>
            </a:endParaRPr>
          </a:p>
          <a:p>
            <a:endParaRPr lang="en-GB" dirty="0">
              <a:hlinkClick r:id=""/>
            </a:endParaRPr>
          </a:p>
          <a:p>
            <a:endParaRPr lang="en-GB" dirty="0">
              <a:hlinkClick r:id=""/>
            </a:endParaRPr>
          </a:p>
          <a:p>
            <a:endParaRPr lang="en-GB" dirty="0">
              <a:hlinkClick r:id=""/>
            </a:endParaRPr>
          </a:p>
          <a:p>
            <a:endParaRPr lang="en-GB" dirty="0">
              <a:hlinkClick r:id=""/>
            </a:endParaRPr>
          </a:p>
          <a:p>
            <a:r>
              <a:rPr lang="en-GB" dirty="0">
                <a:hlinkClick r:id=""/>
              </a:rPr>
              <a:t>https://www.youtube.com/watch?v=TPQRiSTYFHo</a:t>
            </a:r>
            <a:endParaRPr lang="en-GB" dirty="0"/>
          </a:p>
        </p:txBody>
      </p:sp>
      <p:sp>
        <p:nvSpPr>
          <p:cNvPr id="10" name="Rounded Rectangle 9"/>
          <p:cNvSpPr/>
          <p:nvPr/>
        </p:nvSpPr>
        <p:spPr>
          <a:xfrm>
            <a:off x="5627998" y="2387154"/>
            <a:ext cx="5495637" cy="2875148"/>
          </a:xfrm>
          <a:prstGeom prst="roundRect">
            <a:avLst/>
          </a:prstGeom>
          <a:solidFill>
            <a:srgbClr val="DD536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dirty="0">
                <a:latin typeface="Arial" panose="020B0604020202020204" pitchFamily="34" charset="0"/>
                <a:cs typeface="Arial" panose="020B0604020202020204" pitchFamily="34" charset="0"/>
              </a:rPr>
              <a:t>Watch the video:</a:t>
            </a:r>
          </a:p>
          <a:p>
            <a:pPr algn="ctr"/>
            <a:endParaRPr lang="en-GB" sz="2400" dirty="0">
              <a:latin typeface="Arial" panose="020B0604020202020204" pitchFamily="34" charset="0"/>
              <a:cs typeface="Arial" panose="020B0604020202020204" pitchFamily="34" charset="0"/>
            </a:endParaRPr>
          </a:p>
          <a:p>
            <a:pPr algn="ctr"/>
            <a:r>
              <a:rPr lang="en-GB" sz="2400" dirty="0">
                <a:latin typeface="Arial" panose="020B0604020202020204" pitchFamily="34" charset="0"/>
                <a:cs typeface="Arial" panose="020B0604020202020204" pitchFamily="34" charset="0"/>
              </a:rPr>
              <a:t>How could you use this story to help children’s development? Think of an example for PIES development.</a:t>
            </a:r>
          </a:p>
        </p:txBody>
      </p:sp>
    </p:spTree>
    <p:extLst>
      <p:ext uri="{BB962C8B-B14F-4D97-AF65-F5344CB8AC3E}">
        <p14:creationId xmlns:p14="http://schemas.microsoft.com/office/powerpoint/2010/main" val="153439033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2"/>
          </p:nvPr>
        </p:nvSpPr>
        <p:spPr>
          <a:xfrm>
            <a:off x="312001" y="1315200"/>
            <a:ext cx="11137980" cy="4802099"/>
          </a:xfrm>
        </p:spPr>
        <p:txBody>
          <a:bodyPr vert="horz" lIns="0" tIns="0" rIns="0" bIns="0" rtlCol="0" anchor="t">
            <a:noAutofit/>
          </a:bodyPr>
          <a:lstStyle/>
          <a:p>
            <a:pPr>
              <a:lnSpc>
                <a:spcPct val="120000"/>
              </a:lnSpc>
            </a:pPr>
            <a:r>
              <a:rPr lang="en-GB" sz="2400" dirty="0">
                <a:latin typeface="Arial" panose="020B0604020202020204" pitchFamily="34" charset="0"/>
                <a:cs typeface="Arial" panose="020B0604020202020204" pitchFamily="34" charset="0"/>
              </a:rPr>
              <a:t>In pairs, complete the table below, giving two examples of development for each area of learning and feedback.</a:t>
            </a:r>
          </a:p>
          <a:p>
            <a:endParaRPr lang="en-GB" sz="2400" dirty="0"/>
          </a:p>
          <a:p>
            <a:endParaRPr lang="en-GB" sz="2400" dirty="0"/>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lstStyle/>
          <a:p>
            <a:r>
              <a:rPr lang="en-GB" dirty="0"/>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11</a:t>
            </a:fld>
            <a:endParaRPr lang="en-GB"/>
          </a:p>
        </p:txBody>
      </p:sp>
      <p:sp>
        <p:nvSpPr>
          <p:cNvPr id="6" name="Title 1"/>
          <p:cNvSpPr>
            <a:spLocks noGrp="1"/>
          </p:cNvSpPr>
          <p:nvPr>
            <p:ph type="title"/>
          </p:nvPr>
        </p:nvSpPr>
        <p:spPr/>
        <p:txBody>
          <a:bodyPr/>
          <a:lstStyle/>
          <a:p>
            <a:r>
              <a:rPr lang="en-US" dirty="0">
                <a:latin typeface="Arial" panose="020B0604020202020204" pitchFamily="34" charset="0"/>
                <a:cs typeface="Arial" panose="020B0604020202020204" pitchFamily="34" charset="0"/>
              </a:rPr>
              <a:t>Topic: Education and early years</a:t>
            </a:r>
            <a:br>
              <a:rPr lang="en-US" dirty="0">
                <a:latin typeface="Arial" panose="020B0604020202020204" pitchFamily="34" charset="0"/>
                <a:cs typeface="Arial" panose="020B0604020202020204" pitchFamily="34" charset="0"/>
              </a:rPr>
            </a:br>
            <a:r>
              <a:rPr lang="en-US" dirty="0">
                <a:latin typeface="Arial" panose="020B0604020202020204" pitchFamily="34" charset="0"/>
                <a:cs typeface="Arial" panose="020B0604020202020204" pitchFamily="34" charset="0"/>
              </a:rPr>
              <a:t>Task 2: Paired activity </a:t>
            </a:r>
          </a:p>
        </p:txBody>
      </p:sp>
      <p:graphicFrame>
        <p:nvGraphicFramePr>
          <p:cNvPr id="7" name="Table 6"/>
          <p:cNvGraphicFramePr>
            <a:graphicFrameLocks noGrp="1"/>
          </p:cNvGraphicFramePr>
          <p:nvPr/>
        </p:nvGraphicFramePr>
        <p:xfrm>
          <a:off x="402336" y="2394855"/>
          <a:ext cx="10342880" cy="3961496"/>
        </p:xfrm>
        <a:graphic>
          <a:graphicData uri="http://schemas.openxmlformats.org/drawingml/2006/table">
            <a:tbl>
              <a:tblPr firstRow="1" bandRow="1">
                <a:tableStyleId>{5C22544A-7EE6-4342-B048-85BDC9FD1C3A}</a:tableStyleId>
              </a:tblPr>
              <a:tblGrid>
                <a:gridCol w="3282696">
                  <a:extLst>
                    <a:ext uri="{9D8B030D-6E8A-4147-A177-3AD203B41FA5}">
                      <a16:colId xmlns:a16="http://schemas.microsoft.com/office/drawing/2014/main" val="2136843396"/>
                    </a:ext>
                  </a:extLst>
                </a:gridCol>
                <a:gridCol w="7060184">
                  <a:extLst>
                    <a:ext uri="{9D8B030D-6E8A-4147-A177-3AD203B41FA5}">
                      <a16:colId xmlns:a16="http://schemas.microsoft.com/office/drawing/2014/main" val="1010413387"/>
                    </a:ext>
                  </a:extLst>
                </a:gridCol>
              </a:tblGrid>
              <a:tr h="495187">
                <a:tc>
                  <a:txBody>
                    <a:bodyPr/>
                    <a:lstStyle/>
                    <a:p>
                      <a:r>
                        <a:rPr lang="en-GB" dirty="0">
                          <a:latin typeface="Arial" panose="020B0604020202020204" pitchFamily="34" charset="0"/>
                          <a:cs typeface="Arial" panose="020B0604020202020204" pitchFamily="34" charset="0"/>
                        </a:rPr>
                        <a:t>Area of development</a:t>
                      </a:r>
                    </a:p>
                  </a:txBody>
                  <a:tcPr/>
                </a:tc>
                <a:tc>
                  <a:txBody>
                    <a:bodyPr/>
                    <a:lstStyle/>
                    <a:p>
                      <a:r>
                        <a:rPr lang="en-GB" dirty="0">
                          <a:latin typeface="Arial" panose="020B0604020202020204" pitchFamily="34" charset="0"/>
                          <a:cs typeface="Arial" panose="020B0604020202020204" pitchFamily="34" charset="0"/>
                        </a:rPr>
                        <a:t>Examples of learning</a:t>
                      </a:r>
                    </a:p>
                  </a:txBody>
                  <a:tcPr/>
                </a:tc>
                <a:extLst>
                  <a:ext uri="{0D108BD9-81ED-4DB2-BD59-A6C34878D82A}">
                    <a16:rowId xmlns:a16="http://schemas.microsoft.com/office/drawing/2014/main" val="3331639018"/>
                  </a:ext>
                </a:extLst>
              </a:tr>
              <a:tr h="495187">
                <a:tc>
                  <a:txBody>
                    <a:bodyPr/>
                    <a:lstStyle/>
                    <a:p>
                      <a:r>
                        <a:rPr lang="en-GB" dirty="0">
                          <a:latin typeface="Arial" panose="020B0604020202020204" pitchFamily="34" charset="0"/>
                          <a:cs typeface="Arial" panose="020B0604020202020204" pitchFamily="34" charset="0"/>
                        </a:rPr>
                        <a:t>Physical</a:t>
                      </a:r>
                    </a:p>
                  </a:txBody>
                  <a:tcPr/>
                </a:tc>
                <a:tc>
                  <a:txBody>
                    <a:bodyPr/>
                    <a:lstStyle/>
                    <a:p>
                      <a:endParaRPr lang="en-GB"/>
                    </a:p>
                  </a:txBody>
                  <a:tcPr/>
                </a:tc>
                <a:extLst>
                  <a:ext uri="{0D108BD9-81ED-4DB2-BD59-A6C34878D82A}">
                    <a16:rowId xmlns:a16="http://schemas.microsoft.com/office/drawing/2014/main" val="1165902564"/>
                  </a:ext>
                </a:extLst>
              </a:tr>
              <a:tr h="495187">
                <a:tc>
                  <a:txBody>
                    <a:bodyPr/>
                    <a:lstStyle/>
                    <a:p>
                      <a:r>
                        <a:rPr lang="en-GB" dirty="0">
                          <a:latin typeface="Arial" panose="020B0604020202020204" pitchFamily="34" charset="0"/>
                          <a:cs typeface="Arial" panose="020B0604020202020204" pitchFamily="34" charset="0"/>
                        </a:rPr>
                        <a:t>Intellectual</a:t>
                      </a:r>
                    </a:p>
                  </a:txBody>
                  <a:tcPr/>
                </a:tc>
                <a:tc>
                  <a:txBody>
                    <a:bodyPr/>
                    <a:lstStyle/>
                    <a:p>
                      <a:endParaRPr lang="en-GB"/>
                    </a:p>
                  </a:txBody>
                  <a:tcPr/>
                </a:tc>
                <a:extLst>
                  <a:ext uri="{0D108BD9-81ED-4DB2-BD59-A6C34878D82A}">
                    <a16:rowId xmlns:a16="http://schemas.microsoft.com/office/drawing/2014/main" val="3900773287"/>
                  </a:ext>
                </a:extLst>
              </a:tr>
              <a:tr h="495187">
                <a:tc>
                  <a:txBody>
                    <a:bodyPr/>
                    <a:lstStyle/>
                    <a:p>
                      <a:r>
                        <a:rPr lang="en-GB" dirty="0">
                          <a:latin typeface="Arial" panose="020B0604020202020204" pitchFamily="34" charset="0"/>
                          <a:cs typeface="Arial" panose="020B0604020202020204" pitchFamily="34" charset="0"/>
                        </a:rPr>
                        <a:t>Language </a:t>
                      </a:r>
                    </a:p>
                  </a:txBody>
                  <a:tcPr/>
                </a:tc>
                <a:tc>
                  <a:txBody>
                    <a:bodyPr/>
                    <a:lstStyle/>
                    <a:p>
                      <a:endParaRPr lang="en-GB"/>
                    </a:p>
                  </a:txBody>
                  <a:tcPr/>
                </a:tc>
                <a:extLst>
                  <a:ext uri="{0D108BD9-81ED-4DB2-BD59-A6C34878D82A}">
                    <a16:rowId xmlns:a16="http://schemas.microsoft.com/office/drawing/2014/main" val="3137804150"/>
                  </a:ext>
                </a:extLst>
              </a:tr>
              <a:tr h="495187">
                <a:tc>
                  <a:txBody>
                    <a:bodyPr/>
                    <a:lstStyle/>
                    <a:p>
                      <a:r>
                        <a:rPr lang="en-GB" dirty="0">
                          <a:latin typeface="Arial" panose="020B0604020202020204" pitchFamily="34" charset="0"/>
                          <a:cs typeface="Arial" panose="020B0604020202020204" pitchFamily="34" charset="0"/>
                        </a:rPr>
                        <a:t>Emotional </a:t>
                      </a:r>
                    </a:p>
                  </a:txBody>
                  <a:tcPr/>
                </a:tc>
                <a:tc>
                  <a:txBody>
                    <a:bodyPr/>
                    <a:lstStyle/>
                    <a:p>
                      <a:endParaRPr lang="en-GB"/>
                    </a:p>
                  </a:txBody>
                  <a:tcPr/>
                </a:tc>
                <a:extLst>
                  <a:ext uri="{0D108BD9-81ED-4DB2-BD59-A6C34878D82A}">
                    <a16:rowId xmlns:a16="http://schemas.microsoft.com/office/drawing/2014/main" val="155339897"/>
                  </a:ext>
                </a:extLst>
              </a:tr>
              <a:tr h="495187">
                <a:tc>
                  <a:txBody>
                    <a:bodyPr/>
                    <a:lstStyle/>
                    <a:p>
                      <a:r>
                        <a:rPr lang="en-GB" dirty="0">
                          <a:latin typeface="Arial" panose="020B0604020202020204" pitchFamily="34" charset="0"/>
                          <a:cs typeface="Arial" panose="020B0604020202020204" pitchFamily="34" charset="0"/>
                        </a:rPr>
                        <a:t>Social</a:t>
                      </a:r>
                    </a:p>
                  </a:txBody>
                  <a:tcPr/>
                </a:tc>
                <a:tc>
                  <a:txBody>
                    <a:bodyPr/>
                    <a:lstStyle/>
                    <a:p>
                      <a:endParaRPr lang="en-GB"/>
                    </a:p>
                  </a:txBody>
                  <a:tcPr/>
                </a:tc>
                <a:extLst>
                  <a:ext uri="{0D108BD9-81ED-4DB2-BD59-A6C34878D82A}">
                    <a16:rowId xmlns:a16="http://schemas.microsoft.com/office/drawing/2014/main" val="1643429687"/>
                  </a:ext>
                </a:extLst>
              </a:tr>
              <a:tr h="495187">
                <a:tc>
                  <a:txBody>
                    <a:bodyPr/>
                    <a:lstStyle/>
                    <a:p>
                      <a:r>
                        <a:rPr lang="en-GB" dirty="0">
                          <a:latin typeface="Arial" panose="020B0604020202020204" pitchFamily="34" charset="0"/>
                          <a:cs typeface="Arial" panose="020B0604020202020204" pitchFamily="34" charset="0"/>
                        </a:rPr>
                        <a:t>Understanding of the world</a:t>
                      </a:r>
                    </a:p>
                  </a:txBody>
                  <a:tcPr/>
                </a:tc>
                <a:tc>
                  <a:txBody>
                    <a:bodyPr/>
                    <a:lstStyle/>
                    <a:p>
                      <a:endParaRPr lang="en-GB"/>
                    </a:p>
                  </a:txBody>
                  <a:tcPr/>
                </a:tc>
                <a:extLst>
                  <a:ext uri="{0D108BD9-81ED-4DB2-BD59-A6C34878D82A}">
                    <a16:rowId xmlns:a16="http://schemas.microsoft.com/office/drawing/2014/main" val="625497322"/>
                  </a:ext>
                </a:extLst>
              </a:tr>
              <a:tr h="495187">
                <a:tc>
                  <a:txBody>
                    <a:bodyPr/>
                    <a:lstStyle/>
                    <a:p>
                      <a:r>
                        <a:rPr lang="en-GB" dirty="0">
                          <a:latin typeface="Arial" panose="020B0604020202020204" pitchFamily="34" charset="0"/>
                          <a:cs typeface="Arial" panose="020B0604020202020204" pitchFamily="34" charset="0"/>
                        </a:rPr>
                        <a:t>Expressive arts</a:t>
                      </a:r>
                    </a:p>
                  </a:txBody>
                  <a:tcPr/>
                </a:tc>
                <a:tc>
                  <a:txBody>
                    <a:bodyPr/>
                    <a:lstStyle/>
                    <a:p>
                      <a:endParaRPr lang="en-GB" dirty="0"/>
                    </a:p>
                  </a:txBody>
                  <a:tcPr/>
                </a:tc>
                <a:extLst>
                  <a:ext uri="{0D108BD9-81ED-4DB2-BD59-A6C34878D82A}">
                    <a16:rowId xmlns:a16="http://schemas.microsoft.com/office/drawing/2014/main" val="1751054493"/>
                  </a:ext>
                </a:extLst>
              </a:tr>
            </a:tbl>
          </a:graphicData>
        </a:graphic>
      </p:graphicFrame>
    </p:spTree>
    <p:extLst>
      <p:ext uri="{BB962C8B-B14F-4D97-AF65-F5344CB8AC3E}">
        <p14:creationId xmlns:p14="http://schemas.microsoft.com/office/powerpoint/2010/main" val="160612910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D78D02-1841-5541-B0EB-134EDB52DFA0}"/>
              </a:ext>
            </a:extLst>
          </p:cNvPr>
          <p:cNvSpPr>
            <a:spLocks noGrp="1"/>
          </p:cNvSpPr>
          <p:nvPr>
            <p:ph type="ctrTitle"/>
          </p:nvPr>
        </p:nvSpPr>
        <p:spPr/>
        <p:txBody>
          <a:bodyPr/>
          <a:lstStyle/>
          <a:p>
            <a:r>
              <a:rPr lang="en-US" dirty="0">
                <a:latin typeface="Arial" panose="020B0604020202020204" pitchFamily="34" charset="0"/>
                <a:cs typeface="Arial" panose="020B0604020202020204" pitchFamily="34" charset="0"/>
              </a:rPr>
              <a:t>03</a:t>
            </a:r>
          </a:p>
        </p:txBody>
      </p:sp>
      <p:sp>
        <p:nvSpPr>
          <p:cNvPr id="3" name="Subtitle 2">
            <a:extLst>
              <a:ext uri="{FF2B5EF4-FFF2-40B4-BE49-F238E27FC236}">
                <a16:creationId xmlns:a16="http://schemas.microsoft.com/office/drawing/2014/main" id="{A39FE6D9-D96B-E748-810E-8BBC981DD009}"/>
              </a:ext>
            </a:extLst>
          </p:cNvPr>
          <p:cNvSpPr>
            <a:spLocks noGrp="1"/>
          </p:cNvSpPr>
          <p:nvPr>
            <p:ph type="subTitle" idx="1"/>
          </p:nvPr>
        </p:nvSpPr>
        <p:spPr/>
        <p:txBody>
          <a:bodyPr>
            <a:normAutofit/>
          </a:bodyPr>
          <a:lstStyle/>
          <a:p>
            <a:r>
              <a:rPr lang="en-US" dirty="0">
                <a:latin typeface="Arial" panose="020B0604020202020204" pitchFamily="34" charset="0"/>
                <a:cs typeface="Arial" panose="020B0604020202020204" pitchFamily="34" charset="0"/>
              </a:rPr>
              <a:t>Resources for story sacks</a:t>
            </a:r>
          </a:p>
        </p:txBody>
      </p:sp>
    </p:spTree>
    <p:extLst>
      <p:ext uri="{BB962C8B-B14F-4D97-AF65-F5344CB8AC3E}">
        <p14:creationId xmlns:p14="http://schemas.microsoft.com/office/powerpoint/2010/main" val="410865224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0" y="0"/>
            <a:ext cx="10515600" cy="1325563"/>
          </a:xfrm>
        </p:spPr>
        <p:txBody>
          <a:bodyPr>
            <a:normAutofit/>
          </a:bodyPr>
          <a:lstStyle/>
          <a:p>
            <a:r>
              <a:rPr lang="en-GB" sz="2800" b="1" dirty="0">
                <a:latin typeface="Arial" panose="020B0604020202020204" pitchFamily="34" charset="0"/>
                <a:cs typeface="Arial" panose="020B0604020202020204" pitchFamily="34" charset="0"/>
              </a:rPr>
              <a:t>Lesson 8: Resources for story stacks</a:t>
            </a:r>
          </a:p>
        </p:txBody>
      </p:sp>
      <p:sp>
        <p:nvSpPr>
          <p:cNvPr id="5" name="Content Placeholder 4"/>
          <p:cNvSpPr>
            <a:spLocks noGrp="1"/>
          </p:cNvSpPr>
          <p:nvPr>
            <p:ph idx="1"/>
          </p:nvPr>
        </p:nvSpPr>
        <p:spPr>
          <a:xfrm>
            <a:off x="838200" y="1755648"/>
            <a:ext cx="5782056" cy="4421315"/>
          </a:xfrm>
        </p:spPr>
        <p:txBody>
          <a:bodyPr/>
          <a:lstStyle/>
          <a:p>
            <a:pPr marL="0" indent="0">
              <a:lnSpc>
                <a:spcPct val="120000"/>
              </a:lnSpc>
              <a:buNone/>
            </a:pPr>
            <a:r>
              <a:rPr lang="en-GB" b="1" dirty="0">
                <a:latin typeface="Arial" panose="020B0604020202020204" pitchFamily="34" charset="0"/>
                <a:cs typeface="Arial" panose="020B0604020202020204" pitchFamily="34" charset="0"/>
              </a:rPr>
              <a:t>Task 3</a:t>
            </a:r>
          </a:p>
          <a:p>
            <a:pPr>
              <a:lnSpc>
                <a:spcPct val="120000"/>
              </a:lnSpc>
            </a:pPr>
            <a:r>
              <a:rPr lang="en-GB" dirty="0">
                <a:latin typeface="Arial" panose="020B0604020202020204" pitchFamily="34" charset="0"/>
                <a:cs typeface="Arial" panose="020B0604020202020204" pitchFamily="34" charset="0"/>
              </a:rPr>
              <a:t>Make a list of potential resources you could use in your story sack</a:t>
            </a:r>
          </a:p>
          <a:p>
            <a:pPr>
              <a:lnSpc>
                <a:spcPct val="120000"/>
              </a:lnSpc>
            </a:pPr>
            <a:r>
              <a:rPr lang="en-GB" dirty="0">
                <a:latin typeface="Arial" panose="020B0604020202020204" pitchFamily="34" charset="0"/>
                <a:cs typeface="Arial" panose="020B0604020202020204" pitchFamily="34" charset="0"/>
              </a:rPr>
              <a:t>Think about PIES</a:t>
            </a:r>
          </a:p>
          <a:p>
            <a:pPr>
              <a:lnSpc>
                <a:spcPct val="120000"/>
              </a:lnSpc>
            </a:pPr>
            <a:r>
              <a:rPr lang="en-GB" dirty="0">
                <a:latin typeface="Arial" panose="020B0604020202020204" pitchFamily="34" charset="0"/>
                <a:cs typeface="Arial" panose="020B0604020202020204" pitchFamily="34" charset="0"/>
              </a:rPr>
              <a:t>Discuss</a:t>
            </a:r>
          </a:p>
        </p:txBody>
      </p:sp>
      <p:pic>
        <p:nvPicPr>
          <p:cNvPr id="6" name="Picture 4" descr="Owl Babies Story Sack – Little Whispers"/>
          <p:cNvPicPr>
            <a:picLocks noChangeAspect="1" noChangeArrowheads="1"/>
          </p:cNvPicPr>
          <p:nvPr/>
        </p:nvPicPr>
        <p:blipFill rotWithShape="1">
          <a:blip r:embed="rId2">
            <a:extLst>
              <a:ext uri="{28A0092B-C50C-407E-A947-70E740481C1C}">
                <a14:useLocalDpi xmlns:a14="http://schemas.microsoft.com/office/drawing/2010/main" val="0"/>
              </a:ext>
            </a:extLst>
          </a:blip>
          <a:srcRect l="26261" t="6965" r="5555" b="33944"/>
          <a:stretch/>
        </p:blipFill>
        <p:spPr bwMode="auto">
          <a:xfrm>
            <a:off x="7307363" y="2254421"/>
            <a:ext cx="3657601" cy="2774853"/>
          </a:xfrm>
          <a:prstGeom prst="rect">
            <a:avLst/>
          </a:prstGeom>
          <a:ln w="88900" cap="sq" cmpd="thickThin">
            <a:solidFill>
              <a:srgbClr val="000000"/>
            </a:solidFill>
            <a:prstDash val="solid"/>
            <a:miter lim="800000"/>
          </a:ln>
          <a:effectLst>
            <a:innerShdw blurRad="76200">
              <a:srgbClr val="000000"/>
            </a:innerShdw>
          </a:effectLst>
          <a:extLst>
            <a:ext uri="{909E8E84-426E-40DD-AFC4-6F175D3DCCD1}">
              <a14:hiddenFill xmlns:a14="http://schemas.microsoft.com/office/drawing/2010/main">
                <a:solidFill>
                  <a:srgbClr val="FFFFFF"/>
                </a:solidFill>
              </a14:hiddenFill>
            </a:ext>
          </a:extLst>
        </p:spPr>
      </p:pic>
      <p:sp>
        <p:nvSpPr>
          <p:cNvPr id="2" name="Footer Placeholder 2">
            <a:extLst>
              <a:ext uri="{FF2B5EF4-FFF2-40B4-BE49-F238E27FC236}">
                <a16:creationId xmlns:a16="http://schemas.microsoft.com/office/drawing/2014/main" id="{337F38DA-E750-0AA5-42D6-5D258ADFA0F4}"/>
              </a:ext>
              <a:ext uri="{C183D7F6-B498-43B3-948B-1728B52AA6E4}">
                <adec:decorative xmlns:adec="http://schemas.microsoft.com/office/drawing/2017/decorative" val="1"/>
              </a:ext>
            </a:extLst>
          </p:cNvPr>
          <p:cNvSpPr txBox="1">
            <a:spLocks/>
          </p:cNvSpPr>
          <p:nvPr/>
        </p:nvSpPr>
        <p:spPr>
          <a:xfrm>
            <a:off x="312000" y="6356351"/>
            <a:ext cx="10248501"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a:t>Education and Training Foundation</a:t>
            </a:r>
            <a:endParaRPr lang="en-GB" dirty="0"/>
          </a:p>
        </p:txBody>
      </p:sp>
    </p:spTree>
    <p:extLst>
      <p:ext uri="{BB962C8B-B14F-4D97-AF65-F5344CB8AC3E}">
        <p14:creationId xmlns:p14="http://schemas.microsoft.com/office/powerpoint/2010/main" val="382407023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title"/>
          </p:nvPr>
        </p:nvSpPr>
        <p:spPr/>
        <p:txBody>
          <a:bodyPr/>
          <a:lstStyle/>
          <a:p>
            <a:r>
              <a:rPr lang="en-US" dirty="0">
                <a:latin typeface="Arial" panose="020B0604020202020204" pitchFamily="34" charset="0"/>
                <a:cs typeface="Arial" panose="020B0604020202020204" pitchFamily="34" charset="0"/>
              </a:rPr>
              <a:t>Topic: Education and early years</a:t>
            </a:r>
            <a:br>
              <a:rPr lang="en-US" dirty="0"/>
            </a:br>
            <a:endParaRPr lang="en-GB" dirty="0">
              <a:cs typeface="Arial"/>
            </a:endParaRPr>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a:xfrm>
            <a:off x="-3437040" y="6204591"/>
            <a:ext cx="10248501" cy="365125"/>
          </a:xfrm>
        </p:spPr>
        <p:txBody>
          <a:bodyPr/>
          <a:lstStyle/>
          <a:p>
            <a:r>
              <a:rPr lang="en-GB" dirty="0"/>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14</a:t>
            </a:fld>
            <a:endParaRPr lang="en-GB"/>
          </a:p>
        </p:txBody>
      </p:sp>
      <p:pic>
        <p:nvPicPr>
          <p:cNvPr id="7" name="Picture 2" descr="Owl Babies Story sack and puppets | Etsy"/>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505319" y="3184768"/>
            <a:ext cx="3118044" cy="2936495"/>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2" descr="Feather: Anatomy and Function"/>
          <p:cNvPicPr>
            <a:picLocks noChangeAspect="1" noChangeArrowheads="1"/>
          </p:cNvPicPr>
          <p:nvPr/>
        </p:nvPicPr>
        <p:blipFill>
          <a:blip r:embed="rId4" cstate="print">
            <a:extLst>
              <a:ext uri="{BEBA8EAE-BF5A-486C-A8C5-ECC9F3942E4B}">
                <a14:imgProps xmlns:a14="http://schemas.microsoft.com/office/drawing/2010/main">
                  <a14:imgLayer r:embed="rId5">
                    <a14:imgEffect>
                      <a14:backgroundRemoval t="0" b="100000" l="0" r="100000"/>
                    </a14:imgEffect>
                  </a14:imgLayer>
                </a14:imgProps>
              </a:ext>
              <a:ext uri="{28A0092B-C50C-407E-A947-70E740481C1C}">
                <a14:useLocalDpi xmlns:a14="http://schemas.microsoft.com/office/drawing/2010/main" val="0"/>
              </a:ext>
            </a:extLst>
          </a:blip>
          <a:srcRect/>
          <a:stretch>
            <a:fillRect/>
          </a:stretch>
        </p:blipFill>
        <p:spPr bwMode="auto">
          <a:xfrm rot="20057113">
            <a:off x="5797232" y="2278882"/>
            <a:ext cx="2930995" cy="1831620"/>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4" descr="Leaf Chart – Kid of the Village"/>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3611005" y="2954789"/>
            <a:ext cx="2024758" cy="3563074"/>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8" descr="Many Stars Clip Art Free PNG Image｜Illustoon"/>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8480212" y="194563"/>
            <a:ext cx="2454708" cy="2454708"/>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2" descr="Owl Babies Story Spoons - The Imagination Tree"/>
          <p:cNvPicPr>
            <a:picLocks noGrp="1" noChangeAspect="1" noChangeArrowheads="1"/>
          </p:cNvPicPr>
          <p:nvPr>
            <p:ph idx="4294967295"/>
          </p:nvPr>
        </p:nvPicPr>
        <p:blipFill rotWithShape="1">
          <a:blip r:embed="rId8" cstate="print">
            <a:extLst>
              <a:ext uri="{28A0092B-C50C-407E-A947-70E740481C1C}">
                <a14:useLocalDpi xmlns:a14="http://schemas.microsoft.com/office/drawing/2010/main" val="0"/>
              </a:ext>
            </a:extLst>
          </a:blip>
          <a:srcRect b="6743"/>
          <a:stretch/>
        </p:blipFill>
        <p:spPr bwMode="auto">
          <a:xfrm>
            <a:off x="669612" y="3251432"/>
            <a:ext cx="2209479" cy="2632208"/>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6" descr="Fake Bird&amp;#39;s Nest - 15cm : Amazon.co.uk: Home &amp;amp; Kitchen"/>
          <p:cNvPicPr>
            <a:picLocks noChangeAspect="1" noChangeArrowheads="1"/>
          </p:cNvPicPr>
          <p:nvPr/>
        </p:nvPicPr>
        <p:blipFill>
          <a:blip r:embed="rId9">
            <a:extLst>
              <a:ext uri="{BEBA8EAE-BF5A-486C-A8C5-ECC9F3942E4B}">
                <a14:imgProps xmlns:a14="http://schemas.microsoft.com/office/drawing/2010/main">
                  <a14:imgLayer r:embed="rId10">
                    <a14:imgEffect>
                      <a14:backgroundRemoval t="3143" b="90000" l="8667" r="90000"/>
                    </a14:imgEffect>
                  </a14:imgLayer>
                </a14:imgProps>
              </a:ext>
              <a:ext uri="{28A0092B-C50C-407E-A947-70E740481C1C}">
                <a14:useLocalDpi xmlns:a14="http://schemas.microsoft.com/office/drawing/2010/main" val="0"/>
              </a:ext>
            </a:extLst>
          </a:blip>
          <a:srcRect/>
          <a:stretch>
            <a:fillRect/>
          </a:stretch>
        </p:blipFill>
        <p:spPr bwMode="auto">
          <a:xfrm>
            <a:off x="4890237" y="3974336"/>
            <a:ext cx="4182549" cy="2439820"/>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4" descr="Owl Babies Story Sack – Little Whispers"/>
          <p:cNvPicPr>
            <a:picLocks noChangeAspect="1" noChangeArrowheads="1"/>
          </p:cNvPicPr>
          <p:nvPr/>
        </p:nvPicPr>
        <p:blipFill rotWithShape="1">
          <a:blip r:embed="rId11">
            <a:extLst>
              <a:ext uri="{BEBA8EAE-BF5A-486C-A8C5-ECC9F3942E4B}">
                <a14:imgProps xmlns:a14="http://schemas.microsoft.com/office/drawing/2010/main">
                  <a14:imgLayer r:embed="rId12">
                    <a14:imgEffect>
                      <a14:backgroundRemoval t="0" b="100000" l="0" r="100000">
                        <a14:foregroundMark x1="12000" y1="65500" x2="12000" y2="65500"/>
                        <a14:foregroundMark x1="14833" y1="57000" x2="14833" y2="57000"/>
                        <a14:foregroundMark x1="22167" y1="72833" x2="22167" y2="72833"/>
                        <a14:foregroundMark x1="22500" y1="70333" x2="27000" y2="68000"/>
                        <a14:foregroundMark x1="29000" y1="70667" x2="28667" y2="77500"/>
                        <a14:foregroundMark x1="41667" y1="83000" x2="41667" y2="83000"/>
                        <a14:foregroundMark x1="53500" y1="74833" x2="53500" y2="74833"/>
                        <a14:foregroundMark x1="40500" y1="91167" x2="44000" y2="91167"/>
                        <a14:foregroundMark x1="63167" y1="97667" x2="63167" y2="97667"/>
                        <a14:foregroundMark x1="67833" y1="83000" x2="67833" y2="83000"/>
                        <a14:foregroundMark x1="62833" y1="74500" x2="62833" y2="74500"/>
                        <a14:foregroundMark x1="62833" y1="71667" x2="62833" y2="71667"/>
                        <a14:foregroundMark x1="36000" y1="91833" x2="36000" y2="91833"/>
                        <a14:foregroundMark x1="40667" y1="84667" x2="40667" y2="84667"/>
                        <a14:foregroundMark x1="43500" y1="76167" x2="43500" y2="76167"/>
                        <a14:foregroundMark x1="46000" y1="72000" x2="46000" y2="72000"/>
                        <a14:foregroundMark x1="49500" y1="68667" x2="49500" y2="68667"/>
                        <a14:foregroundMark x1="67333" y1="77833" x2="67333" y2="77833"/>
                        <a14:foregroundMark x1="66833" y1="94333" x2="66833" y2="94333"/>
                      </a14:backgroundRemoval>
                    </a14:imgEffect>
                  </a14:imgLayer>
                </a14:imgProps>
              </a:ext>
              <a:ext uri="{28A0092B-C50C-407E-A947-70E740481C1C}">
                <a14:useLocalDpi xmlns:a14="http://schemas.microsoft.com/office/drawing/2010/main" val="0"/>
              </a:ext>
            </a:extLst>
          </a:blip>
          <a:srcRect l="1381" t="1088"/>
          <a:stretch/>
        </p:blipFill>
        <p:spPr bwMode="auto">
          <a:xfrm>
            <a:off x="4379237" y="616391"/>
            <a:ext cx="3619188" cy="2517390"/>
          </a:xfrm>
          <a:prstGeom prst="rect">
            <a:avLst/>
          </a:prstGeom>
          <a:noFill/>
          <a:extLst>
            <a:ext uri="{909E8E84-426E-40DD-AFC4-6F175D3DCCD1}">
              <a14:hiddenFill xmlns:a14="http://schemas.microsoft.com/office/drawing/2010/main">
                <a:solidFill>
                  <a:srgbClr val="FFFFFF"/>
                </a:solidFill>
              </a14:hiddenFill>
            </a:ext>
          </a:extLst>
        </p:spPr>
      </p:pic>
      <p:pic>
        <p:nvPicPr>
          <p:cNvPr id="15" name="Content Placeholder 8"/>
          <p:cNvPicPr>
            <a:picLocks noChangeAspect="1"/>
          </p:cNvPicPr>
          <p:nvPr/>
        </p:nvPicPr>
        <p:blipFill rotWithShape="1">
          <a:blip r:embed="rId13"/>
          <a:srcRect l="59110" t="28941" r="5590" b="36460"/>
          <a:stretch/>
        </p:blipFill>
        <p:spPr>
          <a:xfrm>
            <a:off x="469593" y="806323"/>
            <a:ext cx="4006188" cy="1505528"/>
          </a:xfrm>
          <a:prstGeom prst="rect">
            <a:avLst/>
          </a:prstGeom>
        </p:spPr>
      </p:pic>
    </p:spTree>
    <p:extLst>
      <p:ext uri="{BB962C8B-B14F-4D97-AF65-F5344CB8AC3E}">
        <p14:creationId xmlns:p14="http://schemas.microsoft.com/office/powerpoint/2010/main" val="8932619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Story Sack Club – Subscribe now at It&amp;#39;s A Sling Thing"/>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0" y="0"/>
            <a:ext cx="3177621" cy="3638144"/>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2" descr="Why all settings should use story sacks"/>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011696" y="3599234"/>
            <a:ext cx="3433862" cy="3258766"/>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4" descr="Story Sack - Story Sack Ideas"/>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908356" y="3599234"/>
            <a:ext cx="3103339" cy="3258766"/>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6" descr="NotJustNannyTraining: Story Sacks: an approach to sharing and enjoying books"/>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908357" y="0"/>
            <a:ext cx="3103338" cy="3599233"/>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8" descr="Handa&amp;#39;s Noisy Night Story Sack – It&amp;#39;s A Sling Thing"/>
          <p:cNvPicPr>
            <a:picLocks noChangeAspect="1" noChangeArrowheads="1"/>
          </p:cNvPicPr>
          <p:nvPr/>
        </p:nvPicPr>
        <p:blipFill rotWithShape="1">
          <a:blip r:embed="rId6">
            <a:extLst>
              <a:ext uri="{28A0092B-C50C-407E-A947-70E740481C1C}">
                <a14:useLocalDpi xmlns:a14="http://schemas.microsoft.com/office/drawing/2010/main" val="0"/>
              </a:ext>
            </a:extLst>
          </a:blip>
          <a:srcRect t="5822" b="13010"/>
          <a:stretch/>
        </p:blipFill>
        <p:spPr bwMode="auto">
          <a:xfrm>
            <a:off x="-27618" y="3599233"/>
            <a:ext cx="2935974" cy="3258766"/>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10" descr="https://2.bp.blogspot.com/-W6Tybm-A_I8/VnHfe2mZOkI/AAAAAAAAE1E/XFk0GI65nd8/s640/stick%2Bman%2Bstory%2Bsack.JPG"/>
          <p:cNvPicPr>
            <a:picLocks noChangeAspect="1" noChangeArrowheads="1"/>
          </p:cNvPicPr>
          <p:nvPr/>
        </p:nvPicPr>
        <p:blipFill rotWithShape="1">
          <a:blip r:embed="rId7">
            <a:extLst>
              <a:ext uri="{28A0092B-C50C-407E-A947-70E740481C1C}">
                <a14:useLocalDpi xmlns:a14="http://schemas.microsoft.com/office/drawing/2010/main" val="0"/>
              </a:ext>
            </a:extLst>
          </a:blip>
          <a:srcRect t="17287" b="8269"/>
          <a:stretch/>
        </p:blipFill>
        <p:spPr bwMode="auto">
          <a:xfrm>
            <a:off x="6011696" y="-38912"/>
            <a:ext cx="3433862" cy="3638145"/>
          </a:xfrm>
          <a:prstGeom prst="rect">
            <a:avLst/>
          </a:prstGeom>
          <a:noFill/>
          <a:extLst>
            <a:ext uri="{909E8E84-426E-40DD-AFC4-6F175D3DCCD1}">
              <a14:hiddenFill xmlns:a14="http://schemas.microsoft.com/office/drawing/2010/main">
                <a:solidFill>
                  <a:srgbClr val="FFFFFF"/>
                </a:solidFill>
              </a14:hiddenFill>
            </a:ext>
          </a:extLst>
        </p:spPr>
      </p:pic>
      <p:sp>
        <p:nvSpPr>
          <p:cNvPr id="4" name="Rounded Rectangle 3"/>
          <p:cNvSpPr/>
          <p:nvPr/>
        </p:nvSpPr>
        <p:spPr>
          <a:xfrm>
            <a:off x="9445558" y="274320"/>
            <a:ext cx="2746442" cy="6163056"/>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b="1" dirty="0">
                <a:solidFill>
                  <a:schemeClr val="tx1"/>
                </a:solidFill>
                <a:latin typeface="Arial" panose="020B0604020202020204" pitchFamily="34" charset="0"/>
                <a:cs typeface="Arial" panose="020B0604020202020204" pitchFamily="34" charset="0"/>
              </a:rPr>
              <a:t>In pairs, discuss the following questions:</a:t>
            </a:r>
          </a:p>
          <a:p>
            <a:endParaRPr lang="en-GB" dirty="0">
              <a:solidFill>
                <a:schemeClr val="tx1"/>
              </a:solidFill>
              <a:latin typeface="Arial" panose="020B0604020202020204" pitchFamily="34" charset="0"/>
              <a:cs typeface="Arial" panose="020B0604020202020204" pitchFamily="34" charset="0"/>
            </a:endParaRPr>
          </a:p>
          <a:p>
            <a:endParaRPr lang="en-GB" dirty="0">
              <a:solidFill>
                <a:schemeClr val="tx1"/>
              </a:solidFill>
              <a:latin typeface="Arial" panose="020B0604020202020204" pitchFamily="34" charset="0"/>
              <a:cs typeface="Arial" panose="020B0604020202020204" pitchFamily="34" charset="0"/>
            </a:endParaRPr>
          </a:p>
          <a:p>
            <a:r>
              <a:rPr lang="en-GB" dirty="0">
                <a:solidFill>
                  <a:schemeClr val="tx1"/>
                </a:solidFill>
                <a:latin typeface="Arial" panose="020B0604020202020204" pitchFamily="34" charset="0"/>
                <a:cs typeface="Arial" panose="020B0604020202020204" pitchFamily="34" charset="0"/>
              </a:rPr>
              <a:t>Why do you think that story sacks appeal to children?</a:t>
            </a:r>
          </a:p>
          <a:p>
            <a:endParaRPr lang="en-GB" dirty="0">
              <a:solidFill>
                <a:schemeClr val="tx1"/>
              </a:solidFill>
              <a:latin typeface="Arial" panose="020B0604020202020204" pitchFamily="34" charset="0"/>
              <a:cs typeface="Arial" panose="020B0604020202020204" pitchFamily="34" charset="0"/>
            </a:endParaRPr>
          </a:p>
          <a:p>
            <a:r>
              <a:rPr lang="en-GB" dirty="0">
                <a:solidFill>
                  <a:schemeClr val="tx1"/>
                </a:solidFill>
                <a:latin typeface="Arial" panose="020B0604020202020204" pitchFamily="34" charset="0"/>
                <a:cs typeface="Arial" panose="020B0604020202020204" pitchFamily="34" charset="0"/>
              </a:rPr>
              <a:t>What age group do you think benefit from using a story sack?</a:t>
            </a:r>
          </a:p>
          <a:p>
            <a:endParaRPr lang="en-GB" dirty="0">
              <a:solidFill>
                <a:schemeClr val="tx1"/>
              </a:solidFill>
              <a:latin typeface="Arial" panose="020B0604020202020204" pitchFamily="34" charset="0"/>
              <a:cs typeface="Arial" panose="020B0604020202020204" pitchFamily="34" charset="0"/>
            </a:endParaRPr>
          </a:p>
          <a:p>
            <a:r>
              <a:rPr lang="en-GB" dirty="0">
                <a:solidFill>
                  <a:schemeClr val="tx1"/>
                </a:solidFill>
                <a:latin typeface="Arial" panose="020B0604020202020204" pitchFamily="34" charset="0"/>
                <a:cs typeface="Arial" panose="020B0604020202020204" pitchFamily="34" charset="0"/>
              </a:rPr>
              <a:t>Rate these six story sacks based on what you believe would be the most fun and interactive for a learner.</a:t>
            </a:r>
          </a:p>
        </p:txBody>
      </p:sp>
    </p:spTree>
    <p:extLst>
      <p:ext uri="{BB962C8B-B14F-4D97-AF65-F5344CB8AC3E}">
        <p14:creationId xmlns:p14="http://schemas.microsoft.com/office/powerpoint/2010/main" val="121284132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rotWithShape="1">
          <a:blip r:embed="rId2"/>
          <a:srcRect l="12623" t="30924" r="46482" b="31295"/>
          <a:stretch/>
        </p:blipFill>
        <p:spPr>
          <a:xfrm>
            <a:off x="1460185" y="2214826"/>
            <a:ext cx="9133238" cy="3336229"/>
          </a:xfrm>
          <a:prstGeom prst="rect">
            <a:avLst/>
          </a:prstGeom>
        </p:spPr>
      </p:pic>
      <p:sp>
        <p:nvSpPr>
          <p:cNvPr id="5" name="Rounded Rectangle 4"/>
          <p:cNvSpPr/>
          <p:nvPr/>
        </p:nvSpPr>
        <p:spPr>
          <a:xfrm>
            <a:off x="126460" y="165370"/>
            <a:ext cx="11624553" cy="1974715"/>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GB" dirty="0">
                <a:solidFill>
                  <a:schemeClr val="tx1"/>
                </a:solidFill>
                <a:latin typeface="Arial"/>
                <a:cs typeface="Arial"/>
              </a:rPr>
              <a:t>Resources can include homemade items (Twinkl resources), wooden spoons, cardboard, cuddly toys…</a:t>
            </a:r>
          </a:p>
          <a:p>
            <a:pPr algn="ctr"/>
            <a:r>
              <a:rPr lang="en-GB" b="1" dirty="0">
                <a:solidFill>
                  <a:schemeClr val="tx1"/>
                </a:solidFill>
                <a:latin typeface="Arial"/>
                <a:cs typeface="Arial"/>
              </a:rPr>
              <a:t>Health and safety </a:t>
            </a:r>
            <a:r>
              <a:rPr lang="en-GB" dirty="0">
                <a:solidFill>
                  <a:schemeClr val="tx1"/>
                </a:solidFill>
                <a:latin typeface="Arial"/>
                <a:cs typeface="Arial"/>
              </a:rPr>
              <a:t>must be considered to ensure that the items are not unsafe.</a:t>
            </a:r>
          </a:p>
          <a:p>
            <a:pPr algn="ctr"/>
            <a:endParaRPr lang="en-GB" dirty="0">
              <a:latin typeface="Arial" panose="020B0604020202020204" pitchFamily="34" charset="0"/>
              <a:cs typeface="Arial" panose="020B0604020202020204" pitchFamily="34" charset="0"/>
            </a:endParaRPr>
          </a:p>
          <a:p>
            <a:pPr algn="ctr"/>
            <a:r>
              <a:rPr lang="en-GB" dirty="0">
                <a:solidFill>
                  <a:schemeClr val="tx1"/>
                </a:solidFill>
                <a:latin typeface="Arial" panose="020B0604020202020204" pitchFamily="34" charset="0"/>
                <a:cs typeface="Arial" panose="020B0604020202020204" pitchFamily="34" charset="0"/>
              </a:rPr>
              <a:t>What are the possible health and safety considerations when planning for resources to include in a story sack?</a:t>
            </a:r>
          </a:p>
        </p:txBody>
      </p:sp>
      <p:sp>
        <p:nvSpPr>
          <p:cNvPr id="3" name="Rectangle 2"/>
          <p:cNvSpPr/>
          <p:nvPr/>
        </p:nvSpPr>
        <p:spPr>
          <a:xfrm>
            <a:off x="1963105" y="5740669"/>
            <a:ext cx="8266545" cy="78934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solidFill>
                  <a:schemeClr val="tx1"/>
                </a:solidFill>
                <a:hlinkClick r:id="rId3"/>
              </a:rPr>
              <a:t>https://www.youtube.com/watch?v=dx2L5DTrG4w</a:t>
            </a:r>
            <a:endParaRPr lang="en-GB" dirty="0">
              <a:solidFill>
                <a:schemeClr val="tx1"/>
              </a:solidFill>
            </a:endParaRPr>
          </a:p>
          <a:p>
            <a:pPr algn="ctr"/>
            <a:endParaRPr lang="en-GB" dirty="0"/>
          </a:p>
        </p:txBody>
      </p:sp>
    </p:spTree>
    <p:extLst>
      <p:ext uri="{BB962C8B-B14F-4D97-AF65-F5344CB8AC3E}">
        <p14:creationId xmlns:p14="http://schemas.microsoft.com/office/powerpoint/2010/main" val="82993884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quarter" idx="18"/>
          </p:nvPr>
        </p:nvSpPr>
        <p:spPr>
          <a:xfrm>
            <a:off x="1116504" y="2420682"/>
            <a:ext cx="5496133" cy="2112101"/>
          </a:xfrm>
        </p:spPr>
        <p:txBody>
          <a:bodyPr/>
          <a:lstStyle/>
          <a:p>
            <a:r>
              <a:rPr lang="en-GB" sz="4000" dirty="0">
                <a:latin typeface="Arial" panose="020B0604020202020204" pitchFamily="34" charset="0"/>
                <a:cs typeface="Arial" panose="020B0604020202020204" pitchFamily="34" charset="0"/>
              </a:rPr>
              <a:t>Any questions? </a:t>
            </a:r>
          </a:p>
          <a:p>
            <a:endParaRPr lang="en-GB" dirty="0"/>
          </a:p>
          <a:p>
            <a:endParaRPr lang="en-GB" dirty="0"/>
          </a:p>
        </p:txBody>
      </p:sp>
      <p:sp>
        <p:nvSpPr>
          <p:cNvPr id="3" name="Content Placeholder 2"/>
          <p:cNvSpPr>
            <a:spLocks noGrp="1"/>
          </p:cNvSpPr>
          <p:nvPr>
            <p:ph sz="quarter" idx="19"/>
          </p:nvPr>
        </p:nvSpPr>
        <p:spPr/>
        <p:txBody>
          <a:bodyPr>
            <a:normAutofit/>
          </a:bodyPr>
          <a:lstStyle/>
          <a:p>
            <a:r>
              <a:rPr lang="en-GB" sz="4000" dirty="0">
                <a:latin typeface="Arial" panose="020B0604020202020204" pitchFamily="34" charset="0"/>
                <a:cs typeface="Arial" panose="020B0604020202020204" pitchFamily="34" charset="0"/>
              </a:rPr>
              <a:t>Recap</a:t>
            </a:r>
          </a:p>
        </p:txBody>
      </p:sp>
      <p:pic>
        <p:nvPicPr>
          <p:cNvPr id="7" name="Content Placeholder 6" descr="Asking Defining Questions - Excelsior College OWL"/>
          <p:cNvPicPr>
            <a:picLocks noGrp="1" noChangeAspect="1"/>
          </p:cNvPicPr>
          <p:nvPr>
            <p:ph sz="quarter" idx="14"/>
          </p:nvPr>
        </p:nvPicPr>
        <p:blipFill>
          <a:blip r:embed="rId2" cstate="print">
            <a:extLst>
              <a:ext uri="{28A0092B-C50C-407E-A947-70E740481C1C}">
                <a14:useLocalDpi xmlns:a14="http://schemas.microsoft.com/office/drawing/2010/main" val="0"/>
              </a:ext>
            </a:extLst>
          </a:blip>
          <a:stretch>
            <a:fillRect/>
          </a:stretch>
        </p:blipFill>
        <p:spPr>
          <a:xfrm>
            <a:off x="953842" y="2984864"/>
            <a:ext cx="3521869" cy="2347913"/>
          </a:xfrm>
        </p:spPr>
      </p:pic>
      <p:sp>
        <p:nvSpPr>
          <p:cNvPr id="5" name="Content Placeholder 4"/>
          <p:cNvSpPr>
            <a:spLocks noGrp="1"/>
          </p:cNvSpPr>
          <p:nvPr>
            <p:ph sz="quarter" idx="17"/>
          </p:nvPr>
        </p:nvSpPr>
        <p:spPr>
          <a:xfrm>
            <a:off x="5999989" y="1854927"/>
            <a:ext cx="5567595" cy="4262240"/>
          </a:xfrm>
        </p:spPr>
        <p:txBody>
          <a:bodyPr>
            <a:normAutofit/>
          </a:bodyPr>
          <a:lstStyle/>
          <a:p>
            <a:pPr marL="285750" indent="-285750">
              <a:lnSpc>
                <a:spcPct val="120000"/>
              </a:lnSpc>
              <a:buFont typeface="Arial" panose="020B0604020202020204" pitchFamily="34" charset="0"/>
              <a:buChar char="•"/>
            </a:pPr>
            <a:r>
              <a:rPr lang="en-GB" sz="2400" dirty="0">
                <a:latin typeface="Arial" panose="020B0604020202020204" pitchFamily="34" charset="0"/>
                <a:cs typeface="Arial" panose="020B0604020202020204" pitchFamily="34" charset="0"/>
              </a:rPr>
              <a:t>Why are story sacks important?</a:t>
            </a:r>
          </a:p>
          <a:p>
            <a:pPr marL="285750" indent="-285750">
              <a:lnSpc>
                <a:spcPct val="120000"/>
              </a:lnSpc>
              <a:buFont typeface="Arial" panose="020B0604020202020204" pitchFamily="34" charset="0"/>
              <a:buChar char="•"/>
            </a:pPr>
            <a:r>
              <a:rPr lang="en-GB" sz="2400" dirty="0">
                <a:latin typeface="Arial" panose="020B0604020202020204" pitchFamily="34" charset="0"/>
                <a:cs typeface="Arial" panose="020B0604020202020204" pitchFamily="34" charset="0"/>
              </a:rPr>
              <a:t>How do story sacks support children’s holistic development?</a:t>
            </a:r>
          </a:p>
          <a:p>
            <a:pPr marL="285750" indent="-285750">
              <a:lnSpc>
                <a:spcPct val="120000"/>
              </a:lnSpc>
              <a:buFont typeface="Arial" panose="020B0604020202020204" pitchFamily="34" charset="0"/>
              <a:buChar char="•"/>
            </a:pPr>
            <a:r>
              <a:rPr lang="en-GB" sz="2400" dirty="0">
                <a:latin typeface="Arial" panose="020B0604020202020204" pitchFamily="34" charset="0"/>
                <a:cs typeface="Arial" panose="020B0604020202020204" pitchFamily="34" charset="0"/>
              </a:rPr>
              <a:t>What type of resources can you put in a story sack?</a:t>
            </a:r>
          </a:p>
          <a:p>
            <a:pPr marL="285750" indent="-285750">
              <a:lnSpc>
                <a:spcPct val="120000"/>
              </a:lnSpc>
              <a:buFont typeface="Arial" panose="020B0604020202020204" pitchFamily="34" charset="0"/>
              <a:buChar char="•"/>
            </a:pPr>
            <a:r>
              <a:rPr lang="en-GB" sz="2400" dirty="0">
                <a:latin typeface="Arial" panose="020B0604020202020204" pitchFamily="34" charset="0"/>
                <a:cs typeface="Arial" panose="020B0604020202020204" pitchFamily="34" charset="0"/>
              </a:rPr>
              <a:t>How can story sacks support early literacy and numeracy?</a:t>
            </a:r>
          </a:p>
          <a:p>
            <a:pPr marL="285750" indent="-285750">
              <a:buFont typeface="Arial" panose="020B0604020202020204" pitchFamily="34" charset="0"/>
              <a:buChar char="•"/>
            </a:pPr>
            <a:endParaRPr lang="en-GB" dirty="0"/>
          </a:p>
          <a:p>
            <a:endParaRPr lang="en-GB" dirty="0"/>
          </a:p>
          <a:p>
            <a:endParaRPr lang="en-GB" dirty="0"/>
          </a:p>
        </p:txBody>
      </p:sp>
      <p:sp>
        <p:nvSpPr>
          <p:cNvPr id="6" name="Title 5"/>
          <p:cNvSpPr>
            <a:spLocks noGrp="1"/>
          </p:cNvSpPr>
          <p:nvPr>
            <p:ph type="title"/>
          </p:nvPr>
        </p:nvSpPr>
        <p:spPr/>
        <p:txBody>
          <a:bodyPr/>
          <a:lstStyle/>
          <a:p>
            <a:r>
              <a:rPr lang="en-US" dirty="0">
                <a:latin typeface="Arial" panose="020B0604020202020204" pitchFamily="34" charset="0"/>
                <a:cs typeface="Arial" panose="020B0604020202020204" pitchFamily="34" charset="0"/>
              </a:rPr>
              <a:t>Task 9: Recap and questions</a:t>
            </a:r>
            <a:endParaRPr lang="en-GB" dirty="0">
              <a:latin typeface="Arial" panose="020B0604020202020204" pitchFamily="34" charset="0"/>
              <a:cs typeface="Arial" panose="020B0604020202020204" pitchFamily="34" charset="0"/>
            </a:endParaRPr>
          </a:p>
        </p:txBody>
      </p:sp>
      <p:sp>
        <p:nvSpPr>
          <p:cNvPr id="4" name="Footer Placeholder 2">
            <a:extLst>
              <a:ext uri="{FF2B5EF4-FFF2-40B4-BE49-F238E27FC236}">
                <a16:creationId xmlns:a16="http://schemas.microsoft.com/office/drawing/2014/main" id="{69C03B7C-6F19-6FE2-4146-738D224DBE93}"/>
              </a:ex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lstStyle/>
          <a:p>
            <a:r>
              <a:rPr lang="en-GB" dirty="0"/>
              <a:t>Education and Training Foundation</a:t>
            </a:r>
          </a:p>
        </p:txBody>
      </p:sp>
    </p:spTree>
    <p:extLst>
      <p:ext uri="{BB962C8B-B14F-4D97-AF65-F5344CB8AC3E}">
        <p14:creationId xmlns:p14="http://schemas.microsoft.com/office/powerpoint/2010/main" val="210653177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Arial" panose="020B0604020202020204" pitchFamily="34" charset="0"/>
                <a:cs typeface="Arial" panose="020B0604020202020204" pitchFamily="34" charset="0"/>
              </a:rPr>
              <a:t>Lesson 8: Designing a story sack</a:t>
            </a:r>
            <a:endParaRPr lang="en-GB" dirty="0">
              <a:latin typeface="Arial" panose="020B0604020202020204" pitchFamily="34" charset="0"/>
              <a:cs typeface="Arial" panose="020B0604020202020204" pitchFamily="34" charset="0"/>
            </a:endParaRPr>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a:xfrm>
            <a:off x="378262" y="6273526"/>
            <a:ext cx="10248501" cy="365125"/>
          </a:xfrm>
        </p:spPr>
        <p:txBody>
          <a:bodyPr/>
          <a:lstStyle/>
          <a:p>
            <a:r>
              <a:rPr lang="en-GB" dirty="0"/>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18</a:t>
            </a:fld>
            <a:endParaRPr lang="en-GB"/>
          </a:p>
        </p:txBody>
      </p:sp>
      <p:sp>
        <p:nvSpPr>
          <p:cNvPr id="6" name="Content Placeholder 5">
            <a:extLst>
              <a:ext uri="{FF2B5EF4-FFF2-40B4-BE49-F238E27FC236}">
                <a16:creationId xmlns:a16="http://schemas.microsoft.com/office/drawing/2014/main" id="{9BA79802-37E8-2A3B-C0D3-19763E88A386}"/>
              </a:ext>
            </a:extLst>
          </p:cNvPr>
          <p:cNvSpPr>
            <a:spLocks noGrp="1"/>
          </p:cNvSpPr>
          <p:nvPr>
            <p:ph sz="quarter" idx="18"/>
          </p:nvPr>
        </p:nvSpPr>
        <p:spPr>
          <a:xfrm>
            <a:off x="449160" y="799484"/>
            <a:ext cx="9968741" cy="4484709"/>
          </a:xfrm>
        </p:spPr>
        <p:txBody>
          <a:bodyPr vert="horz" lIns="0" tIns="0" rIns="0" bIns="0" rtlCol="0" anchor="t">
            <a:noAutofit/>
          </a:bodyPr>
          <a:lstStyle/>
          <a:p>
            <a:endParaRPr lang="en-GB" sz="2000" b="0" dirty="0">
              <a:latin typeface="Arial" panose="020B0604020202020204" pitchFamily="34" charset="0"/>
              <a:cs typeface="Arial" panose="020B0604020202020204" pitchFamily="34" charset="0"/>
            </a:endParaRPr>
          </a:p>
          <a:p>
            <a:pPr>
              <a:lnSpc>
                <a:spcPct val="120000"/>
              </a:lnSpc>
            </a:pPr>
            <a:r>
              <a:rPr lang="en-GB" sz="2000" dirty="0">
                <a:latin typeface="Arial" panose="020B0604020202020204" pitchFamily="34" charset="0"/>
                <a:ea typeface="+mn-lt"/>
                <a:cs typeface="Arial" panose="020B0604020202020204" pitchFamily="34" charset="0"/>
              </a:rPr>
              <a:t>Activity </a:t>
            </a:r>
          </a:p>
          <a:p>
            <a:pPr>
              <a:lnSpc>
                <a:spcPct val="120000"/>
              </a:lnSpc>
            </a:pPr>
            <a:r>
              <a:rPr lang="en-GB" sz="2000" b="0" dirty="0">
                <a:latin typeface="Arial" panose="020B0604020202020204" pitchFamily="34" charset="0"/>
                <a:ea typeface="+mn-lt"/>
                <a:cs typeface="Arial" panose="020B0604020202020204" pitchFamily="34" charset="0"/>
              </a:rPr>
              <a:t>Choose any children’s story and make a list of the resources you could include in your story sack. Note any health and safety considerations you might need to think of. You will need to think of an age group before deciding what story to choose.</a:t>
            </a:r>
          </a:p>
          <a:p>
            <a:pPr>
              <a:lnSpc>
                <a:spcPct val="120000"/>
              </a:lnSpc>
            </a:pPr>
            <a:r>
              <a:rPr lang="en-GB" sz="2000" b="0" dirty="0">
                <a:latin typeface="Arial"/>
                <a:ea typeface="+mn-lt"/>
                <a:cs typeface="Arial"/>
              </a:rPr>
              <a:t>For example, you could choose </a:t>
            </a:r>
            <a:r>
              <a:rPr lang="en-GB" sz="2000" b="0" i="1" dirty="0">
                <a:latin typeface="Arial"/>
                <a:ea typeface="+mn-lt"/>
                <a:cs typeface="Arial"/>
              </a:rPr>
              <a:t>The tiger who came to tea</a:t>
            </a:r>
            <a:r>
              <a:rPr lang="en-GB" sz="2000" b="0" dirty="0">
                <a:latin typeface="Arial"/>
                <a:ea typeface="+mn-lt"/>
                <a:cs typeface="Arial"/>
              </a:rPr>
              <a:t>. In your story sack, you may include:</a:t>
            </a:r>
          </a:p>
          <a:p>
            <a:pPr marL="285750" indent="-285750">
              <a:lnSpc>
                <a:spcPct val="120000"/>
              </a:lnSpc>
              <a:buFont typeface="Arial" panose="020B0604020202020204" pitchFamily="34" charset="0"/>
              <a:buChar char="•"/>
            </a:pPr>
            <a:r>
              <a:rPr lang="en-GB" sz="2000" b="0" i="1" dirty="0">
                <a:latin typeface="Arial" panose="020B0604020202020204" pitchFamily="34" charset="0"/>
                <a:ea typeface="+mn-lt"/>
                <a:cs typeface="Arial" panose="020B0604020202020204" pitchFamily="34" charset="0"/>
              </a:rPr>
              <a:t>The tiger who came to tea </a:t>
            </a:r>
            <a:r>
              <a:rPr lang="en-GB" sz="2000" b="0" dirty="0">
                <a:latin typeface="Arial" panose="020B0604020202020204" pitchFamily="34" charset="0"/>
                <a:ea typeface="+mn-lt"/>
                <a:cs typeface="Arial" panose="020B0604020202020204" pitchFamily="34" charset="0"/>
              </a:rPr>
              <a:t>book</a:t>
            </a:r>
          </a:p>
          <a:p>
            <a:pPr marL="285750" indent="-285750">
              <a:lnSpc>
                <a:spcPct val="120000"/>
              </a:lnSpc>
              <a:buFont typeface="Arial" panose="020B0604020202020204" pitchFamily="34" charset="0"/>
              <a:buChar char="•"/>
            </a:pPr>
            <a:r>
              <a:rPr lang="en-GB" sz="2000" b="0" dirty="0">
                <a:latin typeface="Arial" panose="020B0604020202020204" pitchFamily="34" charset="0"/>
                <a:ea typeface="+mn-lt"/>
                <a:cs typeface="Arial" panose="020B0604020202020204" pitchFamily="34" charset="0"/>
              </a:rPr>
              <a:t>a cuddly tiger toy</a:t>
            </a:r>
          </a:p>
          <a:p>
            <a:pPr marL="285750" indent="-285750">
              <a:lnSpc>
                <a:spcPct val="120000"/>
              </a:lnSpc>
              <a:buFont typeface="Arial" panose="020B0604020202020204" pitchFamily="34" charset="0"/>
              <a:buChar char="•"/>
            </a:pPr>
            <a:r>
              <a:rPr lang="en-GB" sz="2000" b="0" dirty="0">
                <a:latin typeface="Arial" panose="020B0604020202020204" pitchFamily="34" charset="0"/>
                <a:ea typeface="+mn-lt"/>
                <a:cs typeface="Arial" panose="020B0604020202020204" pitchFamily="34" charset="0"/>
              </a:rPr>
              <a:t>toy food</a:t>
            </a:r>
          </a:p>
          <a:p>
            <a:pPr marL="285750" indent="-285750">
              <a:lnSpc>
                <a:spcPct val="120000"/>
              </a:lnSpc>
              <a:buFont typeface="Arial" panose="020B0604020202020204" pitchFamily="34" charset="0"/>
              <a:buChar char="•"/>
            </a:pPr>
            <a:r>
              <a:rPr lang="en-GB" sz="2000" b="0" dirty="0">
                <a:latin typeface="Arial"/>
                <a:ea typeface="+mn-lt"/>
                <a:cs typeface="Arial"/>
              </a:rPr>
              <a:t>puppets of the characters made from wooden spoons</a:t>
            </a:r>
            <a:endParaRPr lang="en-GB" sz="2000" b="0" dirty="0">
              <a:latin typeface="Arial" panose="020B0604020202020204" pitchFamily="34" charset="0"/>
              <a:ea typeface="+mn-lt"/>
              <a:cs typeface="Arial" panose="020B0604020202020204" pitchFamily="34" charset="0"/>
            </a:endParaRPr>
          </a:p>
          <a:p>
            <a:pPr marL="285750" indent="-285750">
              <a:lnSpc>
                <a:spcPct val="120000"/>
              </a:lnSpc>
              <a:buFont typeface="Arial" panose="020B0604020202020204" pitchFamily="34" charset="0"/>
              <a:buChar char="•"/>
            </a:pPr>
            <a:r>
              <a:rPr lang="en-GB" sz="2000" b="0" dirty="0">
                <a:latin typeface="Arial" panose="020B0604020202020204" pitchFamily="34" charset="0"/>
                <a:ea typeface="+mn-lt"/>
                <a:cs typeface="Arial" panose="020B0604020202020204" pitchFamily="34" charset="0"/>
              </a:rPr>
              <a:t>craft materials to make a tiger mask</a:t>
            </a:r>
          </a:p>
          <a:p>
            <a:pPr marL="285750" indent="-285750">
              <a:lnSpc>
                <a:spcPct val="120000"/>
              </a:lnSpc>
              <a:buFont typeface="Arial" panose="020B0604020202020204" pitchFamily="34" charset="0"/>
              <a:buChar char="•"/>
            </a:pPr>
            <a:r>
              <a:rPr lang="en-GB" sz="2000" b="0" dirty="0">
                <a:latin typeface="Arial" panose="020B0604020202020204" pitchFamily="34" charset="0"/>
                <a:ea typeface="+mn-lt"/>
                <a:cs typeface="Arial" panose="020B0604020202020204" pitchFamily="34" charset="0"/>
              </a:rPr>
              <a:t>information cards about real tigers.</a:t>
            </a:r>
          </a:p>
          <a:p>
            <a:endParaRPr lang="en-GB" b="0" dirty="0">
              <a:ea typeface="+mn-lt"/>
              <a:cs typeface="+mn-lt"/>
            </a:endParaRPr>
          </a:p>
          <a:p>
            <a:endParaRPr lang="en-GB" dirty="0">
              <a:ea typeface="+mn-lt"/>
              <a:cs typeface="+mn-lt"/>
            </a:endParaRPr>
          </a:p>
          <a:p>
            <a:endParaRPr lang="en-GB" dirty="0">
              <a:ea typeface="+mn-lt"/>
              <a:cs typeface="+mn-lt"/>
            </a:endParaRPr>
          </a:p>
          <a:p>
            <a:endParaRPr lang="en-GB" dirty="0">
              <a:cs typeface="Arial"/>
            </a:endParaRPr>
          </a:p>
          <a:p>
            <a:endParaRPr lang="en-GB" sz="2400" b="0" dirty="0">
              <a:cs typeface="Arial"/>
            </a:endParaRPr>
          </a:p>
          <a:p>
            <a:endParaRPr lang="en-GB" b="0" dirty="0">
              <a:cs typeface="Arial"/>
            </a:endParaRPr>
          </a:p>
          <a:p>
            <a:endParaRPr lang="en-US" dirty="0">
              <a:cs typeface="Arial"/>
            </a:endParaRPr>
          </a:p>
        </p:txBody>
      </p:sp>
      <p:pic>
        <p:nvPicPr>
          <p:cNvPr id="5" name="Picture 4" descr="From The Tiger Who Came to Tea to Mog and Pink Rabbit: A Judith Kerr ..."/>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433854" y="3557887"/>
            <a:ext cx="3919946" cy="2367639"/>
          </a:xfrm>
          <a:prstGeom prst="rect">
            <a:avLst/>
          </a:prstGeom>
        </p:spPr>
      </p:pic>
    </p:spTree>
    <p:extLst>
      <p:ext uri="{BB962C8B-B14F-4D97-AF65-F5344CB8AC3E}">
        <p14:creationId xmlns:p14="http://schemas.microsoft.com/office/powerpoint/2010/main" val="40044291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D78D02-1841-5541-B0EB-134EDB52DFA0}"/>
              </a:ext>
            </a:extLst>
          </p:cNvPr>
          <p:cNvSpPr>
            <a:spLocks noGrp="1"/>
          </p:cNvSpPr>
          <p:nvPr>
            <p:ph type="ctrTitle"/>
          </p:nvPr>
        </p:nvSpPr>
        <p:spPr/>
        <p:txBody>
          <a:bodyPr/>
          <a:lstStyle/>
          <a:p>
            <a:r>
              <a:rPr lang="en-US" dirty="0">
                <a:latin typeface="Arial" panose="020B0604020202020204" pitchFamily="34" charset="0"/>
                <a:cs typeface="Arial" panose="020B0604020202020204" pitchFamily="34" charset="0"/>
              </a:rPr>
              <a:t>04</a:t>
            </a:r>
          </a:p>
        </p:txBody>
      </p:sp>
      <p:sp>
        <p:nvSpPr>
          <p:cNvPr id="3" name="Subtitle 2">
            <a:extLst>
              <a:ext uri="{FF2B5EF4-FFF2-40B4-BE49-F238E27FC236}">
                <a16:creationId xmlns:a16="http://schemas.microsoft.com/office/drawing/2014/main" id="{A39FE6D9-D96B-E748-810E-8BBC981DD009}"/>
              </a:ext>
            </a:extLst>
          </p:cNvPr>
          <p:cNvSpPr>
            <a:spLocks noGrp="1"/>
          </p:cNvSpPr>
          <p:nvPr>
            <p:ph type="subTitle" idx="1"/>
          </p:nvPr>
        </p:nvSpPr>
        <p:spPr/>
        <p:txBody>
          <a:bodyPr>
            <a:normAutofit fontScale="77500" lnSpcReduction="20000"/>
          </a:bodyPr>
          <a:lstStyle/>
          <a:p>
            <a:r>
              <a:rPr lang="en-US" dirty="0"/>
              <a:t>Ho</a:t>
            </a:r>
            <a:r>
              <a:rPr lang="en-US" dirty="0">
                <a:latin typeface="Arial" panose="020B0604020202020204" pitchFamily="34" charset="0"/>
                <a:cs typeface="Arial" panose="020B0604020202020204" pitchFamily="34" charset="0"/>
              </a:rPr>
              <a:t>w can story sacks support literacy and numeracy?</a:t>
            </a:r>
          </a:p>
        </p:txBody>
      </p:sp>
    </p:spTree>
    <p:extLst>
      <p:ext uri="{BB962C8B-B14F-4D97-AF65-F5344CB8AC3E}">
        <p14:creationId xmlns:p14="http://schemas.microsoft.com/office/powerpoint/2010/main" val="114935324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D78D02-1841-5541-B0EB-134EDB52DFA0}"/>
              </a:ext>
            </a:extLst>
          </p:cNvPr>
          <p:cNvSpPr>
            <a:spLocks noGrp="1"/>
          </p:cNvSpPr>
          <p:nvPr>
            <p:ph type="ctrTitle"/>
          </p:nvPr>
        </p:nvSpPr>
        <p:spPr/>
        <p:txBody>
          <a:bodyPr/>
          <a:lstStyle/>
          <a:p>
            <a:r>
              <a:rPr lang="en-US" sz="8000" dirty="0">
                <a:latin typeface="Arial" panose="020B0604020202020204" pitchFamily="34" charset="0"/>
                <a:cs typeface="Arial" panose="020B0604020202020204" pitchFamily="34" charset="0"/>
              </a:rPr>
              <a:t>Lesson 8</a:t>
            </a:r>
          </a:p>
        </p:txBody>
      </p:sp>
      <p:sp>
        <p:nvSpPr>
          <p:cNvPr id="3" name="Subtitle 2">
            <a:extLst>
              <a:ext uri="{FF2B5EF4-FFF2-40B4-BE49-F238E27FC236}">
                <a16:creationId xmlns:a16="http://schemas.microsoft.com/office/drawing/2014/main" id="{A39FE6D9-D96B-E748-810E-8BBC981DD009}"/>
              </a:ext>
            </a:extLst>
          </p:cNvPr>
          <p:cNvSpPr>
            <a:spLocks noGrp="1"/>
          </p:cNvSpPr>
          <p:nvPr>
            <p:ph type="subTitle" idx="1"/>
          </p:nvPr>
        </p:nvSpPr>
        <p:spPr/>
        <p:txBody>
          <a:bodyPr>
            <a:normAutofit/>
          </a:bodyPr>
          <a:lstStyle/>
          <a:p>
            <a:r>
              <a:rPr lang="en-US" dirty="0">
                <a:latin typeface="Arial" panose="020B0604020202020204" pitchFamily="34" charset="0"/>
                <a:cs typeface="Arial" panose="020B0604020202020204" pitchFamily="34" charset="0"/>
              </a:rPr>
              <a:t>Topic: Story sacks</a:t>
            </a:r>
          </a:p>
        </p:txBody>
      </p:sp>
    </p:spTree>
    <p:extLst>
      <p:ext uri="{BB962C8B-B14F-4D97-AF65-F5344CB8AC3E}">
        <p14:creationId xmlns:p14="http://schemas.microsoft.com/office/powerpoint/2010/main" val="400092865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sz="quarter" idx="17"/>
          </p:nvPr>
        </p:nvSpPr>
        <p:spPr>
          <a:xfrm>
            <a:off x="4650377" y="2438399"/>
            <a:ext cx="6917207" cy="3678767"/>
          </a:xfrm>
        </p:spPr>
        <p:txBody>
          <a:bodyPr>
            <a:normAutofit fontScale="62500" lnSpcReduction="20000"/>
          </a:bodyPr>
          <a:lstStyle/>
          <a:p>
            <a:pPr marL="457200" indent="-457200">
              <a:lnSpc>
                <a:spcPct val="140000"/>
              </a:lnSpc>
              <a:buFont typeface="Wingdings" panose="05000000000000000000" pitchFamily="2" charset="2"/>
              <a:buChar char="ü"/>
            </a:pPr>
            <a:r>
              <a:rPr lang="en-GB" sz="2400" b="0" dirty="0">
                <a:latin typeface="Arial" panose="020B0604020202020204" pitchFamily="34" charset="0"/>
                <a:cs typeface="Arial" panose="020B0604020202020204" pitchFamily="34" charset="0"/>
              </a:rPr>
              <a:t>It is fun and interactive</a:t>
            </a:r>
          </a:p>
          <a:p>
            <a:pPr marL="457200" indent="-457200">
              <a:lnSpc>
                <a:spcPct val="140000"/>
              </a:lnSpc>
              <a:buFont typeface="Wingdings" panose="05000000000000000000" pitchFamily="2" charset="2"/>
              <a:buChar char="ü"/>
            </a:pPr>
            <a:r>
              <a:rPr lang="en-GB" sz="2400" b="0" dirty="0">
                <a:latin typeface="Arial" panose="020B0604020202020204" pitchFamily="34" charset="0"/>
                <a:cs typeface="Arial" panose="020B0604020202020204" pitchFamily="34" charset="0"/>
              </a:rPr>
              <a:t>It helps children to learn about the sequence (beginning, middle and end)</a:t>
            </a:r>
          </a:p>
          <a:p>
            <a:pPr marL="457200" indent="-457200">
              <a:lnSpc>
                <a:spcPct val="140000"/>
              </a:lnSpc>
              <a:buFont typeface="Wingdings" panose="05000000000000000000" pitchFamily="2" charset="2"/>
              <a:buChar char="ü"/>
            </a:pPr>
            <a:r>
              <a:rPr lang="en-GB" sz="2400" b="0" dirty="0">
                <a:latin typeface="Arial" panose="020B0604020202020204" pitchFamily="34" charset="0"/>
                <a:cs typeface="Arial" panose="020B0604020202020204" pitchFamily="34" charset="0"/>
              </a:rPr>
              <a:t>It helps children to ask questions and think critically</a:t>
            </a:r>
          </a:p>
          <a:p>
            <a:pPr marL="457200" indent="-457200">
              <a:lnSpc>
                <a:spcPct val="140000"/>
              </a:lnSpc>
              <a:buFont typeface="Wingdings" panose="05000000000000000000" pitchFamily="2" charset="2"/>
              <a:buChar char="ü"/>
            </a:pPr>
            <a:r>
              <a:rPr lang="en-GB" sz="2400" b="0" dirty="0">
                <a:latin typeface="Arial" panose="020B0604020202020204" pitchFamily="34" charset="0"/>
                <a:cs typeface="Arial" panose="020B0604020202020204" pitchFamily="34" charset="0"/>
              </a:rPr>
              <a:t>It can support letter recognition</a:t>
            </a:r>
          </a:p>
          <a:p>
            <a:pPr marL="457200" indent="-457200">
              <a:lnSpc>
                <a:spcPct val="140000"/>
              </a:lnSpc>
              <a:buFont typeface="Wingdings" panose="05000000000000000000" pitchFamily="2" charset="2"/>
              <a:buChar char="ü"/>
            </a:pPr>
            <a:r>
              <a:rPr lang="en-GB" sz="2400" b="0" dirty="0">
                <a:latin typeface="Arial" panose="020B0604020202020204" pitchFamily="34" charset="0"/>
                <a:cs typeface="Arial" panose="020B0604020202020204" pitchFamily="34" charset="0"/>
              </a:rPr>
              <a:t>It helps with phonics</a:t>
            </a:r>
          </a:p>
          <a:p>
            <a:pPr marL="457200" indent="-457200">
              <a:lnSpc>
                <a:spcPct val="140000"/>
              </a:lnSpc>
              <a:buFont typeface="Wingdings" panose="05000000000000000000" pitchFamily="2" charset="2"/>
              <a:buChar char="ü"/>
            </a:pPr>
            <a:r>
              <a:rPr lang="en-GB" sz="2400" b="0" dirty="0">
                <a:latin typeface="Arial" panose="020B0604020202020204" pitchFamily="34" charset="0"/>
                <a:cs typeface="Arial" panose="020B0604020202020204" pitchFamily="34" charset="0"/>
              </a:rPr>
              <a:t>It can introduce new words and sounds</a:t>
            </a:r>
          </a:p>
          <a:p>
            <a:pPr marL="457200" indent="-457200">
              <a:lnSpc>
                <a:spcPct val="140000"/>
              </a:lnSpc>
              <a:buFont typeface="Wingdings" panose="05000000000000000000" pitchFamily="2" charset="2"/>
              <a:buChar char="ü"/>
            </a:pPr>
            <a:r>
              <a:rPr lang="en-GB" sz="2400" b="0" dirty="0">
                <a:latin typeface="Arial" panose="020B0604020202020204" pitchFamily="34" charset="0"/>
                <a:cs typeface="Arial" panose="020B0604020202020204" pitchFamily="34" charset="0"/>
              </a:rPr>
              <a:t>They can create an interest in books</a:t>
            </a:r>
          </a:p>
          <a:p>
            <a:pPr marL="457200" indent="-457200">
              <a:buFont typeface="Wingdings" panose="05000000000000000000" pitchFamily="2" charset="2"/>
              <a:buChar char="ü"/>
            </a:pPr>
            <a:endParaRPr lang="en-GB" sz="2400" b="0" dirty="0">
              <a:latin typeface="Arial" panose="020B0604020202020204" pitchFamily="34" charset="0"/>
              <a:cs typeface="Arial" panose="020B0604020202020204" pitchFamily="34" charset="0"/>
            </a:endParaRPr>
          </a:p>
          <a:p>
            <a:r>
              <a:rPr lang="en-GB" sz="3800" b="0" dirty="0">
                <a:solidFill>
                  <a:srgbClr val="0070C0"/>
                </a:solidFill>
                <a:latin typeface="Arial" panose="020B0604020202020204" pitchFamily="34" charset="0"/>
                <a:cs typeface="Arial" panose="020B0604020202020204" pitchFamily="34" charset="0"/>
              </a:rPr>
              <a:t>Can you think of anything else?</a:t>
            </a:r>
          </a:p>
        </p:txBody>
      </p:sp>
      <p:sp>
        <p:nvSpPr>
          <p:cNvPr id="6" name="Title 5"/>
          <p:cNvSpPr>
            <a:spLocks noGrp="1"/>
          </p:cNvSpPr>
          <p:nvPr>
            <p:ph type="title"/>
          </p:nvPr>
        </p:nvSpPr>
        <p:spPr/>
        <p:txBody>
          <a:bodyPr>
            <a:normAutofit fontScale="90000"/>
          </a:bodyPr>
          <a:lstStyle/>
          <a:p>
            <a:pPr>
              <a:lnSpc>
                <a:spcPct val="120000"/>
              </a:lnSpc>
            </a:pPr>
            <a:r>
              <a:rPr lang="en-US" dirty="0">
                <a:latin typeface="Arial" panose="020B0604020202020204" pitchFamily="34" charset="0"/>
                <a:cs typeface="Arial" panose="020B0604020202020204" pitchFamily="34" charset="0"/>
              </a:rPr>
              <a:t>Lesson 8: Supporting literacy and reading skills using story sacks</a:t>
            </a:r>
            <a:br>
              <a:rPr lang="en-US" dirty="0"/>
            </a:br>
            <a:br>
              <a:rPr lang="en-US" dirty="0"/>
            </a:br>
            <a:r>
              <a:rPr lang="en-GB" sz="2800" dirty="0">
                <a:latin typeface="Arial" panose="020B0604020202020204" pitchFamily="34" charset="0"/>
                <a:cs typeface="Arial" panose="020B0604020202020204" pitchFamily="34" charset="0"/>
              </a:rPr>
              <a:t>How can story sacks support children in developing their literacy and reading skills?</a:t>
            </a:r>
            <a:br>
              <a:rPr lang="en-GB" sz="2800" dirty="0"/>
            </a:br>
            <a:endParaRPr lang="en-GB" dirty="0"/>
          </a:p>
        </p:txBody>
      </p:sp>
      <p:pic>
        <p:nvPicPr>
          <p:cNvPr id="8" name="Picture 7" descr="File:Young boy reading manga.jpg - Wikimedia Commons"/>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30659" y="2438399"/>
            <a:ext cx="3175581" cy="3781262"/>
          </a:xfrm>
          <a:prstGeom prst="rect">
            <a:avLst/>
          </a:prstGeom>
        </p:spPr>
      </p:pic>
      <p:sp>
        <p:nvSpPr>
          <p:cNvPr id="2" name="Footer Placeholder 2">
            <a:extLst>
              <a:ext uri="{FF2B5EF4-FFF2-40B4-BE49-F238E27FC236}">
                <a16:creationId xmlns:a16="http://schemas.microsoft.com/office/drawing/2014/main" id="{B06977A3-4B99-ECD6-660F-61986F49A7C8}"/>
              </a:ex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lstStyle/>
          <a:p>
            <a:r>
              <a:rPr lang="en-GB" dirty="0"/>
              <a:t>Education and Training Foundation</a:t>
            </a:r>
          </a:p>
        </p:txBody>
      </p:sp>
    </p:spTree>
    <p:extLst>
      <p:ext uri="{BB962C8B-B14F-4D97-AF65-F5344CB8AC3E}">
        <p14:creationId xmlns:p14="http://schemas.microsoft.com/office/powerpoint/2010/main" val="933173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mph" presetSubtype="0" fill="hold" nodeType="clickEffect">
                                  <p:stCondLst>
                                    <p:cond delay="0"/>
                                  </p:stCondLst>
                                  <p:childTnLst>
                                    <p:animClr clrSpc="hsl" dir="cw">
                                      <p:cBhvr override="childStyle">
                                        <p:cTn id="6" dur="500" fill="hold"/>
                                        <p:tgtEl>
                                          <p:spTgt spid="5">
                                            <p:txEl>
                                              <p:pRg st="0" end="0"/>
                                            </p:txEl>
                                          </p:spTgt>
                                        </p:tgtEl>
                                        <p:attrNameLst>
                                          <p:attrName>style.color</p:attrName>
                                        </p:attrNameLst>
                                      </p:cBhvr>
                                      <p:by>
                                        <p:hsl h="0" s="-12549" l="-25098"/>
                                      </p:by>
                                    </p:animClr>
                                    <p:animClr clrSpc="hsl" dir="cw">
                                      <p:cBhvr>
                                        <p:cTn id="7" dur="500" fill="hold"/>
                                        <p:tgtEl>
                                          <p:spTgt spid="5">
                                            <p:txEl>
                                              <p:pRg st="0" end="0"/>
                                            </p:txEl>
                                          </p:spTgt>
                                        </p:tgtEl>
                                        <p:attrNameLst>
                                          <p:attrName>fillcolor</p:attrName>
                                        </p:attrNameLst>
                                      </p:cBhvr>
                                      <p:by>
                                        <p:hsl h="0" s="-12549" l="-25098"/>
                                      </p:by>
                                    </p:animClr>
                                    <p:animClr clrSpc="hsl" dir="cw">
                                      <p:cBhvr>
                                        <p:cTn id="8" dur="500" fill="hold"/>
                                        <p:tgtEl>
                                          <p:spTgt spid="5">
                                            <p:txEl>
                                              <p:pRg st="0" end="0"/>
                                            </p:txEl>
                                          </p:spTgt>
                                        </p:tgtEl>
                                        <p:attrNameLst>
                                          <p:attrName>stroke.color</p:attrName>
                                        </p:attrNameLst>
                                      </p:cBhvr>
                                      <p:by>
                                        <p:hsl h="0" s="-12549" l="-25098"/>
                                      </p:by>
                                    </p:animClr>
                                    <p:set>
                                      <p:cBhvr>
                                        <p:cTn id="9" dur="500" fill="hold"/>
                                        <p:tgtEl>
                                          <p:spTgt spid="5">
                                            <p:txEl>
                                              <p:pRg st="0" end="0"/>
                                            </p:txEl>
                                          </p:spTgt>
                                        </p:tgtEl>
                                        <p:attrNameLst>
                                          <p:attrName>fill.type</p:attrName>
                                        </p:attrNameLst>
                                      </p:cBhvr>
                                      <p:to>
                                        <p:strVal val="solid"/>
                                      </p:to>
                                    </p:set>
                                  </p:childTnLst>
                                </p:cTn>
                              </p:par>
                              <p:par>
                                <p:cTn id="10" presetID="24" presetClass="emph" presetSubtype="0" fill="hold" nodeType="withEffect">
                                  <p:stCondLst>
                                    <p:cond delay="0"/>
                                  </p:stCondLst>
                                  <p:childTnLst>
                                    <p:animClr clrSpc="hsl" dir="cw">
                                      <p:cBhvr override="childStyle">
                                        <p:cTn id="11" dur="500" fill="hold"/>
                                        <p:tgtEl>
                                          <p:spTgt spid="5">
                                            <p:txEl>
                                              <p:pRg st="1" end="1"/>
                                            </p:txEl>
                                          </p:spTgt>
                                        </p:tgtEl>
                                        <p:attrNameLst>
                                          <p:attrName>style.color</p:attrName>
                                        </p:attrNameLst>
                                      </p:cBhvr>
                                      <p:by>
                                        <p:hsl h="0" s="-12549" l="-25098"/>
                                      </p:by>
                                    </p:animClr>
                                    <p:animClr clrSpc="hsl" dir="cw">
                                      <p:cBhvr>
                                        <p:cTn id="12" dur="500" fill="hold"/>
                                        <p:tgtEl>
                                          <p:spTgt spid="5">
                                            <p:txEl>
                                              <p:pRg st="1" end="1"/>
                                            </p:txEl>
                                          </p:spTgt>
                                        </p:tgtEl>
                                        <p:attrNameLst>
                                          <p:attrName>fillcolor</p:attrName>
                                        </p:attrNameLst>
                                      </p:cBhvr>
                                      <p:by>
                                        <p:hsl h="0" s="-12549" l="-25098"/>
                                      </p:by>
                                    </p:animClr>
                                    <p:animClr clrSpc="hsl" dir="cw">
                                      <p:cBhvr>
                                        <p:cTn id="13" dur="500" fill="hold"/>
                                        <p:tgtEl>
                                          <p:spTgt spid="5">
                                            <p:txEl>
                                              <p:pRg st="1" end="1"/>
                                            </p:txEl>
                                          </p:spTgt>
                                        </p:tgtEl>
                                        <p:attrNameLst>
                                          <p:attrName>stroke.color</p:attrName>
                                        </p:attrNameLst>
                                      </p:cBhvr>
                                      <p:by>
                                        <p:hsl h="0" s="-12549" l="-25098"/>
                                      </p:by>
                                    </p:animClr>
                                    <p:set>
                                      <p:cBhvr>
                                        <p:cTn id="14" dur="500" fill="hold"/>
                                        <p:tgtEl>
                                          <p:spTgt spid="5">
                                            <p:txEl>
                                              <p:pRg st="1" end="1"/>
                                            </p:txEl>
                                          </p:spTgt>
                                        </p:tgtEl>
                                        <p:attrNameLst>
                                          <p:attrName>fill.type</p:attrName>
                                        </p:attrNameLst>
                                      </p:cBhvr>
                                      <p:to>
                                        <p:strVal val="solid"/>
                                      </p:to>
                                    </p:set>
                                  </p:childTnLst>
                                </p:cTn>
                              </p:par>
                              <p:par>
                                <p:cTn id="15" presetID="24" presetClass="emph" presetSubtype="0" fill="hold" nodeType="withEffect">
                                  <p:stCondLst>
                                    <p:cond delay="0"/>
                                  </p:stCondLst>
                                  <p:childTnLst>
                                    <p:animClr clrSpc="hsl" dir="cw">
                                      <p:cBhvr override="childStyle">
                                        <p:cTn id="16" dur="500" fill="hold"/>
                                        <p:tgtEl>
                                          <p:spTgt spid="5">
                                            <p:txEl>
                                              <p:pRg st="2" end="2"/>
                                            </p:txEl>
                                          </p:spTgt>
                                        </p:tgtEl>
                                        <p:attrNameLst>
                                          <p:attrName>style.color</p:attrName>
                                        </p:attrNameLst>
                                      </p:cBhvr>
                                      <p:by>
                                        <p:hsl h="0" s="-12549" l="-25098"/>
                                      </p:by>
                                    </p:animClr>
                                    <p:animClr clrSpc="hsl" dir="cw">
                                      <p:cBhvr>
                                        <p:cTn id="17" dur="500" fill="hold"/>
                                        <p:tgtEl>
                                          <p:spTgt spid="5">
                                            <p:txEl>
                                              <p:pRg st="2" end="2"/>
                                            </p:txEl>
                                          </p:spTgt>
                                        </p:tgtEl>
                                        <p:attrNameLst>
                                          <p:attrName>fillcolor</p:attrName>
                                        </p:attrNameLst>
                                      </p:cBhvr>
                                      <p:by>
                                        <p:hsl h="0" s="-12549" l="-25098"/>
                                      </p:by>
                                    </p:animClr>
                                    <p:animClr clrSpc="hsl" dir="cw">
                                      <p:cBhvr>
                                        <p:cTn id="18" dur="500" fill="hold"/>
                                        <p:tgtEl>
                                          <p:spTgt spid="5">
                                            <p:txEl>
                                              <p:pRg st="2" end="2"/>
                                            </p:txEl>
                                          </p:spTgt>
                                        </p:tgtEl>
                                        <p:attrNameLst>
                                          <p:attrName>stroke.color</p:attrName>
                                        </p:attrNameLst>
                                      </p:cBhvr>
                                      <p:by>
                                        <p:hsl h="0" s="-12549" l="-25098"/>
                                      </p:by>
                                    </p:animClr>
                                    <p:set>
                                      <p:cBhvr>
                                        <p:cTn id="19" dur="500" fill="hold"/>
                                        <p:tgtEl>
                                          <p:spTgt spid="5">
                                            <p:txEl>
                                              <p:pRg st="2" end="2"/>
                                            </p:txEl>
                                          </p:spTgt>
                                        </p:tgtEl>
                                        <p:attrNameLst>
                                          <p:attrName>fill.type</p:attrName>
                                        </p:attrNameLst>
                                      </p:cBhvr>
                                      <p:to>
                                        <p:strVal val="solid"/>
                                      </p:to>
                                    </p:set>
                                  </p:childTnLst>
                                </p:cTn>
                              </p:par>
                              <p:par>
                                <p:cTn id="20" presetID="24" presetClass="emph" presetSubtype="0" fill="hold" nodeType="withEffect">
                                  <p:stCondLst>
                                    <p:cond delay="0"/>
                                  </p:stCondLst>
                                  <p:childTnLst>
                                    <p:animClr clrSpc="hsl" dir="cw">
                                      <p:cBhvr override="childStyle">
                                        <p:cTn id="21" dur="500" fill="hold"/>
                                        <p:tgtEl>
                                          <p:spTgt spid="5">
                                            <p:txEl>
                                              <p:pRg st="3" end="3"/>
                                            </p:txEl>
                                          </p:spTgt>
                                        </p:tgtEl>
                                        <p:attrNameLst>
                                          <p:attrName>style.color</p:attrName>
                                        </p:attrNameLst>
                                      </p:cBhvr>
                                      <p:by>
                                        <p:hsl h="0" s="-12549" l="-25098"/>
                                      </p:by>
                                    </p:animClr>
                                    <p:animClr clrSpc="hsl" dir="cw">
                                      <p:cBhvr>
                                        <p:cTn id="22" dur="500" fill="hold"/>
                                        <p:tgtEl>
                                          <p:spTgt spid="5">
                                            <p:txEl>
                                              <p:pRg st="3" end="3"/>
                                            </p:txEl>
                                          </p:spTgt>
                                        </p:tgtEl>
                                        <p:attrNameLst>
                                          <p:attrName>fillcolor</p:attrName>
                                        </p:attrNameLst>
                                      </p:cBhvr>
                                      <p:by>
                                        <p:hsl h="0" s="-12549" l="-25098"/>
                                      </p:by>
                                    </p:animClr>
                                    <p:animClr clrSpc="hsl" dir="cw">
                                      <p:cBhvr>
                                        <p:cTn id="23" dur="500" fill="hold"/>
                                        <p:tgtEl>
                                          <p:spTgt spid="5">
                                            <p:txEl>
                                              <p:pRg st="3" end="3"/>
                                            </p:txEl>
                                          </p:spTgt>
                                        </p:tgtEl>
                                        <p:attrNameLst>
                                          <p:attrName>stroke.color</p:attrName>
                                        </p:attrNameLst>
                                      </p:cBhvr>
                                      <p:by>
                                        <p:hsl h="0" s="-12549" l="-25098"/>
                                      </p:by>
                                    </p:animClr>
                                    <p:set>
                                      <p:cBhvr>
                                        <p:cTn id="24" dur="500" fill="hold"/>
                                        <p:tgtEl>
                                          <p:spTgt spid="5">
                                            <p:txEl>
                                              <p:pRg st="3" end="3"/>
                                            </p:txEl>
                                          </p:spTgt>
                                        </p:tgtEl>
                                        <p:attrNameLst>
                                          <p:attrName>fill.type</p:attrName>
                                        </p:attrNameLst>
                                      </p:cBhvr>
                                      <p:to>
                                        <p:strVal val="solid"/>
                                      </p:to>
                                    </p:set>
                                  </p:childTnLst>
                                </p:cTn>
                              </p:par>
                              <p:par>
                                <p:cTn id="25" presetID="24" presetClass="emph" presetSubtype="0" fill="hold" nodeType="withEffect">
                                  <p:stCondLst>
                                    <p:cond delay="0"/>
                                  </p:stCondLst>
                                  <p:childTnLst>
                                    <p:animClr clrSpc="hsl" dir="cw">
                                      <p:cBhvr override="childStyle">
                                        <p:cTn id="26" dur="500" fill="hold"/>
                                        <p:tgtEl>
                                          <p:spTgt spid="5">
                                            <p:txEl>
                                              <p:pRg st="4" end="4"/>
                                            </p:txEl>
                                          </p:spTgt>
                                        </p:tgtEl>
                                        <p:attrNameLst>
                                          <p:attrName>style.color</p:attrName>
                                        </p:attrNameLst>
                                      </p:cBhvr>
                                      <p:by>
                                        <p:hsl h="0" s="-12549" l="-25098"/>
                                      </p:by>
                                    </p:animClr>
                                    <p:animClr clrSpc="hsl" dir="cw">
                                      <p:cBhvr>
                                        <p:cTn id="27" dur="500" fill="hold"/>
                                        <p:tgtEl>
                                          <p:spTgt spid="5">
                                            <p:txEl>
                                              <p:pRg st="4" end="4"/>
                                            </p:txEl>
                                          </p:spTgt>
                                        </p:tgtEl>
                                        <p:attrNameLst>
                                          <p:attrName>fillcolor</p:attrName>
                                        </p:attrNameLst>
                                      </p:cBhvr>
                                      <p:by>
                                        <p:hsl h="0" s="-12549" l="-25098"/>
                                      </p:by>
                                    </p:animClr>
                                    <p:animClr clrSpc="hsl" dir="cw">
                                      <p:cBhvr>
                                        <p:cTn id="28" dur="500" fill="hold"/>
                                        <p:tgtEl>
                                          <p:spTgt spid="5">
                                            <p:txEl>
                                              <p:pRg st="4" end="4"/>
                                            </p:txEl>
                                          </p:spTgt>
                                        </p:tgtEl>
                                        <p:attrNameLst>
                                          <p:attrName>stroke.color</p:attrName>
                                        </p:attrNameLst>
                                      </p:cBhvr>
                                      <p:by>
                                        <p:hsl h="0" s="-12549" l="-25098"/>
                                      </p:by>
                                    </p:animClr>
                                    <p:set>
                                      <p:cBhvr>
                                        <p:cTn id="29" dur="500" fill="hold"/>
                                        <p:tgtEl>
                                          <p:spTgt spid="5">
                                            <p:txEl>
                                              <p:pRg st="4" end="4"/>
                                            </p:txEl>
                                          </p:spTgt>
                                        </p:tgtEl>
                                        <p:attrNameLst>
                                          <p:attrName>fill.type</p:attrName>
                                        </p:attrNameLst>
                                      </p:cBhvr>
                                      <p:to>
                                        <p:strVal val="solid"/>
                                      </p:to>
                                    </p:set>
                                  </p:childTnLst>
                                </p:cTn>
                              </p:par>
                              <p:par>
                                <p:cTn id="30" presetID="24" presetClass="emph" presetSubtype="0" fill="hold" nodeType="withEffect">
                                  <p:stCondLst>
                                    <p:cond delay="0"/>
                                  </p:stCondLst>
                                  <p:childTnLst>
                                    <p:animClr clrSpc="hsl" dir="cw">
                                      <p:cBhvr override="childStyle">
                                        <p:cTn id="31" dur="500" fill="hold"/>
                                        <p:tgtEl>
                                          <p:spTgt spid="5">
                                            <p:txEl>
                                              <p:pRg st="5" end="5"/>
                                            </p:txEl>
                                          </p:spTgt>
                                        </p:tgtEl>
                                        <p:attrNameLst>
                                          <p:attrName>style.color</p:attrName>
                                        </p:attrNameLst>
                                      </p:cBhvr>
                                      <p:by>
                                        <p:hsl h="0" s="-12549" l="-25098"/>
                                      </p:by>
                                    </p:animClr>
                                    <p:animClr clrSpc="hsl" dir="cw">
                                      <p:cBhvr>
                                        <p:cTn id="32" dur="500" fill="hold"/>
                                        <p:tgtEl>
                                          <p:spTgt spid="5">
                                            <p:txEl>
                                              <p:pRg st="5" end="5"/>
                                            </p:txEl>
                                          </p:spTgt>
                                        </p:tgtEl>
                                        <p:attrNameLst>
                                          <p:attrName>fillcolor</p:attrName>
                                        </p:attrNameLst>
                                      </p:cBhvr>
                                      <p:by>
                                        <p:hsl h="0" s="-12549" l="-25098"/>
                                      </p:by>
                                    </p:animClr>
                                    <p:animClr clrSpc="hsl" dir="cw">
                                      <p:cBhvr>
                                        <p:cTn id="33" dur="500" fill="hold"/>
                                        <p:tgtEl>
                                          <p:spTgt spid="5">
                                            <p:txEl>
                                              <p:pRg st="5" end="5"/>
                                            </p:txEl>
                                          </p:spTgt>
                                        </p:tgtEl>
                                        <p:attrNameLst>
                                          <p:attrName>stroke.color</p:attrName>
                                        </p:attrNameLst>
                                      </p:cBhvr>
                                      <p:by>
                                        <p:hsl h="0" s="-12549" l="-25098"/>
                                      </p:by>
                                    </p:animClr>
                                    <p:set>
                                      <p:cBhvr>
                                        <p:cTn id="34" dur="500" fill="hold"/>
                                        <p:tgtEl>
                                          <p:spTgt spid="5">
                                            <p:txEl>
                                              <p:pRg st="5" end="5"/>
                                            </p:txEl>
                                          </p:spTgt>
                                        </p:tgtEl>
                                        <p:attrNameLst>
                                          <p:attrName>fill.type</p:attrName>
                                        </p:attrNameLst>
                                      </p:cBhvr>
                                      <p:to>
                                        <p:strVal val="solid"/>
                                      </p:to>
                                    </p:set>
                                  </p:childTnLst>
                                </p:cTn>
                              </p:par>
                            </p:childTnLst>
                          </p:cTn>
                        </p:par>
                      </p:childTnLst>
                    </p:cTn>
                  </p:par>
                  <p:par>
                    <p:cTn id="35" fill="hold">
                      <p:stCondLst>
                        <p:cond delay="indefinite"/>
                      </p:stCondLst>
                      <p:childTnLst>
                        <p:par>
                          <p:cTn id="36" fill="hold">
                            <p:stCondLst>
                              <p:cond delay="0"/>
                            </p:stCondLst>
                            <p:childTnLst>
                              <p:par>
                                <p:cTn id="37" presetID="8" presetClass="emph" presetSubtype="0" fill="hold" grpId="0" nodeType="clickEffect">
                                  <p:stCondLst>
                                    <p:cond delay="0"/>
                                  </p:stCondLst>
                                  <p:childTnLst>
                                    <p:animRot by="21600000">
                                      <p:cBhvr>
                                        <p:cTn id="38" dur="2000" fill="hold"/>
                                        <p:tgtEl>
                                          <p:spTgt spid="5">
                                            <p:txEl>
                                              <p:pRg st="0" end="0"/>
                                            </p:txEl>
                                          </p:spTgt>
                                        </p:tgtEl>
                                        <p:attrNameLst>
                                          <p:attrName>r</p:attrName>
                                        </p:attrNameLst>
                                      </p:cBhvr>
                                    </p:animRot>
                                  </p:childTnLst>
                                </p:cTn>
                              </p:par>
                            </p:childTnLst>
                          </p:cTn>
                        </p:par>
                      </p:childTnLst>
                    </p:cTn>
                  </p:par>
                  <p:par>
                    <p:cTn id="39" fill="hold">
                      <p:stCondLst>
                        <p:cond delay="indefinite"/>
                      </p:stCondLst>
                      <p:childTnLst>
                        <p:par>
                          <p:cTn id="40" fill="hold">
                            <p:stCondLst>
                              <p:cond delay="0"/>
                            </p:stCondLst>
                            <p:childTnLst>
                              <p:par>
                                <p:cTn id="41" presetID="8" presetClass="emph" presetSubtype="0" fill="hold" grpId="0" nodeType="clickEffect">
                                  <p:stCondLst>
                                    <p:cond delay="0"/>
                                  </p:stCondLst>
                                  <p:childTnLst>
                                    <p:animRot by="21600000">
                                      <p:cBhvr>
                                        <p:cTn id="42" dur="2000" fill="hold"/>
                                        <p:tgtEl>
                                          <p:spTgt spid="5">
                                            <p:txEl>
                                              <p:pRg st="1" end="1"/>
                                            </p:txEl>
                                          </p:spTgt>
                                        </p:tgtEl>
                                        <p:attrNameLst>
                                          <p:attrName>r</p:attrName>
                                        </p:attrNameLst>
                                      </p:cBhvr>
                                    </p:animRot>
                                  </p:childTnLst>
                                </p:cTn>
                              </p:par>
                            </p:childTnLst>
                          </p:cTn>
                        </p:par>
                      </p:childTnLst>
                    </p:cTn>
                  </p:par>
                  <p:par>
                    <p:cTn id="43" fill="hold">
                      <p:stCondLst>
                        <p:cond delay="indefinite"/>
                      </p:stCondLst>
                      <p:childTnLst>
                        <p:par>
                          <p:cTn id="44" fill="hold">
                            <p:stCondLst>
                              <p:cond delay="0"/>
                            </p:stCondLst>
                            <p:childTnLst>
                              <p:par>
                                <p:cTn id="45" presetID="8" presetClass="emph" presetSubtype="0" fill="hold" grpId="0" nodeType="clickEffect">
                                  <p:stCondLst>
                                    <p:cond delay="0"/>
                                  </p:stCondLst>
                                  <p:childTnLst>
                                    <p:animRot by="21600000">
                                      <p:cBhvr>
                                        <p:cTn id="46" dur="2000" fill="hold"/>
                                        <p:tgtEl>
                                          <p:spTgt spid="5">
                                            <p:txEl>
                                              <p:pRg st="2" end="2"/>
                                            </p:txEl>
                                          </p:spTgt>
                                        </p:tgtEl>
                                        <p:attrNameLst>
                                          <p:attrName>r</p:attrName>
                                        </p:attrNameLst>
                                      </p:cBhvr>
                                    </p:animRot>
                                  </p:childTnLst>
                                </p:cTn>
                              </p:par>
                            </p:childTnLst>
                          </p:cTn>
                        </p:par>
                      </p:childTnLst>
                    </p:cTn>
                  </p:par>
                  <p:par>
                    <p:cTn id="47" fill="hold">
                      <p:stCondLst>
                        <p:cond delay="indefinite"/>
                      </p:stCondLst>
                      <p:childTnLst>
                        <p:par>
                          <p:cTn id="48" fill="hold">
                            <p:stCondLst>
                              <p:cond delay="0"/>
                            </p:stCondLst>
                            <p:childTnLst>
                              <p:par>
                                <p:cTn id="49" presetID="8" presetClass="emph" presetSubtype="0" fill="hold" grpId="0" nodeType="clickEffect">
                                  <p:stCondLst>
                                    <p:cond delay="0"/>
                                  </p:stCondLst>
                                  <p:childTnLst>
                                    <p:animRot by="21600000">
                                      <p:cBhvr>
                                        <p:cTn id="50" dur="2000" fill="hold"/>
                                        <p:tgtEl>
                                          <p:spTgt spid="5">
                                            <p:txEl>
                                              <p:pRg st="3" end="3"/>
                                            </p:txEl>
                                          </p:spTgt>
                                        </p:tgtEl>
                                        <p:attrNameLst>
                                          <p:attrName>r</p:attrName>
                                        </p:attrNameLst>
                                      </p:cBhvr>
                                    </p:animRot>
                                  </p:childTnLst>
                                </p:cTn>
                              </p:par>
                            </p:childTnLst>
                          </p:cTn>
                        </p:par>
                      </p:childTnLst>
                    </p:cTn>
                  </p:par>
                  <p:par>
                    <p:cTn id="51" fill="hold">
                      <p:stCondLst>
                        <p:cond delay="indefinite"/>
                      </p:stCondLst>
                      <p:childTnLst>
                        <p:par>
                          <p:cTn id="52" fill="hold">
                            <p:stCondLst>
                              <p:cond delay="0"/>
                            </p:stCondLst>
                            <p:childTnLst>
                              <p:par>
                                <p:cTn id="53" presetID="8" presetClass="emph" presetSubtype="0" fill="hold" grpId="0" nodeType="clickEffect">
                                  <p:stCondLst>
                                    <p:cond delay="0"/>
                                  </p:stCondLst>
                                  <p:childTnLst>
                                    <p:animRot by="21600000">
                                      <p:cBhvr>
                                        <p:cTn id="54" dur="2000" fill="hold"/>
                                        <p:tgtEl>
                                          <p:spTgt spid="5">
                                            <p:txEl>
                                              <p:pRg st="4" end="4"/>
                                            </p:txEl>
                                          </p:spTgt>
                                        </p:tgtEl>
                                        <p:attrNameLst>
                                          <p:attrName>r</p:attrName>
                                        </p:attrNameLst>
                                      </p:cBhvr>
                                    </p:animRot>
                                  </p:childTnLst>
                                </p:cTn>
                              </p:par>
                            </p:childTnLst>
                          </p:cTn>
                        </p:par>
                      </p:childTnLst>
                    </p:cTn>
                  </p:par>
                  <p:par>
                    <p:cTn id="55" fill="hold">
                      <p:stCondLst>
                        <p:cond delay="indefinite"/>
                      </p:stCondLst>
                      <p:childTnLst>
                        <p:par>
                          <p:cTn id="56" fill="hold">
                            <p:stCondLst>
                              <p:cond delay="0"/>
                            </p:stCondLst>
                            <p:childTnLst>
                              <p:par>
                                <p:cTn id="57" presetID="8" presetClass="emph" presetSubtype="0" fill="hold" grpId="0" nodeType="clickEffect">
                                  <p:stCondLst>
                                    <p:cond delay="0"/>
                                  </p:stCondLst>
                                  <p:childTnLst>
                                    <p:animRot by="21600000">
                                      <p:cBhvr>
                                        <p:cTn id="58" dur="2000" fill="hold"/>
                                        <p:tgtEl>
                                          <p:spTgt spid="5">
                                            <p:txEl>
                                              <p:pRg st="5" end="5"/>
                                            </p:txEl>
                                          </p:spTgt>
                                        </p:tgtEl>
                                        <p:attrNameLst>
                                          <p:attrName>r</p:attrName>
                                        </p:attrNameLst>
                                      </p:cBhvr>
                                    </p:animRot>
                                  </p:childTnLst>
                                </p:cTn>
                              </p:par>
                            </p:childTnLst>
                          </p:cTn>
                        </p:par>
                      </p:childTnLst>
                    </p:cTn>
                  </p:par>
                  <p:par>
                    <p:cTn id="59" fill="hold">
                      <p:stCondLst>
                        <p:cond delay="indefinite"/>
                      </p:stCondLst>
                      <p:childTnLst>
                        <p:par>
                          <p:cTn id="60" fill="hold">
                            <p:stCondLst>
                              <p:cond delay="0"/>
                            </p:stCondLst>
                            <p:childTnLst>
                              <p:par>
                                <p:cTn id="61" presetID="8" presetClass="emph" presetSubtype="0" fill="hold" grpId="0" nodeType="clickEffect">
                                  <p:stCondLst>
                                    <p:cond delay="0"/>
                                  </p:stCondLst>
                                  <p:childTnLst>
                                    <p:animRot by="21600000">
                                      <p:cBhvr>
                                        <p:cTn id="62" dur="2000" fill="hold"/>
                                        <p:tgtEl>
                                          <p:spTgt spid="5">
                                            <p:txEl>
                                              <p:pRg st="6" end="6"/>
                                            </p:txEl>
                                          </p:spTgt>
                                        </p:tgtEl>
                                        <p:attrNameLst>
                                          <p:attrName>r</p:attrName>
                                        </p:attrNameLst>
                                      </p:cBhvr>
                                    </p:animRot>
                                  </p:childTnLst>
                                </p:cTn>
                              </p:par>
                            </p:childTnLst>
                          </p:cTn>
                        </p:par>
                      </p:childTnLst>
                    </p:cTn>
                  </p:par>
                  <p:par>
                    <p:cTn id="63" fill="hold">
                      <p:stCondLst>
                        <p:cond delay="indefinite"/>
                      </p:stCondLst>
                      <p:childTnLst>
                        <p:par>
                          <p:cTn id="64" fill="hold">
                            <p:stCondLst>
                              <p:cond delay="0"/>
                            </p:stCondLst>
                            <p:childTnLst>
                              <p:par>
                                <p:cTn id="65" presetID="8" presetClass="emph" presetSubtype="0" fill="hold" grpId="0" nodeType="clickEffect">
                                  <p:stCondLst>
                                    <p:cond delay="0"/>
                                  </p:stCondLst>
                                  <p:childTnLst>
                                    <p:animRot by="21600000">
                                      <p:cBhvr>
                                        <p:cTn id="66" dur="2000" fill="hold"/>
                                        <p:tgtEl>
                                          <p:spTgt spid="5">
                                            <p:txEl>
                                              <p:pRg st="8" end="8"/>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sz="quarter" idx="17"/>
          </p:nvPr>
        </p:nvSpPr>
        <p:spPr>
          <a:xfrm>
            <a:off x="310601" y="1265769"/>
            <a:ext cx="11684754" cy="4851398"/>
          </a:xfrm>
        </p:spPr>
        <p:txBody>
          <a:bodyPr>
            <a:normAutofit/>
          </a:bodyPr>
          <a:lstStyle/>
          <a:p>
            <a:pPr>
              <a:lnSpc>
                <a:spcPct val="100000"/>
              </a:lnSpc>
            </a:pPr>
            <a:r>
              <a:rPr lang="en-GB" sz="3600" dirty="0">
                <a:latin typeface="Arial" panose="020B0604020202020204" pitchFamily="34" charset="0"/>
                <a:cs typeface="Arial" panose="020B0604020202020204" pitchFamily="34" charset="0"/>
              </a:rPr>
              <a:t>How can </a:t>
            </a:r>
            <a:r>
              <a:rPr lang="en-GB" sz="3600" i="1" dirty="0">
                <a:latin typeface="Arial" panose="020B0604020202020204" pitchFamily="34" charset="0"/>
                <a:cs typeface="Arial" panose="020B0604020202020204" pitchFamily="34" charset="0"/>
              </a:rPr>
              <a:t>Owl Babies </a:t>
            </a:r>
            <a:r>
              <a:rPr lang="en-GB" sz="3600" dirty="0">
                <a:latin typeface="Arial" panose="020B0604020202020204" pitchFamily="34" charset="0"/>
                <a:cs typeface="Arial" panose="020B0604020202020204" pitchFamily="34" charset="0"/>
              </a:rPr>
              <a:t>be used to support numeracy?</a:t>
            </a:r>
          </a:p>
        </p:txBody>
      </p:sp>
      <p:sp>
        <p:nvSpPr>
          <p:cNvPr id="6" name="Title 5"/>
          <p:cNvSpPr>
            <a:spLocks noGrp="1"/>
          </p:cNvSpPr>
          <p:nvPr>
            <p:ph type="title"/>
          </p:nvPr>
        </p:nvSpPr>
        <p:spPr/>
        <p:txBody>
          <a:bodyPr/>
          <a:lstStyle/>
          <a:p>
            <a:r>
              <a:rPr lang="en-US" dirty="0">
                <a:latin typeface="Arial" panose="020B0604020202020204" pitchFamily="34" charset="0"/>
                <a:cs typeface="Arial" panose="020B0604020202020204" pitchFamily="34" charset="0"/>
              </a:rPr>
              <a:t>Topic: Education and early years</a:t>
            </a:r>
            <a:br>
              <a:rPr lang="en-US" dirty="0">
                <a:latin typeface="Arial" panose="020B0604020202020204" pitchFamily="34" charset="0"/>
                <a:cs typeface="Arial" panose="020B0604020202020204" pitchFamily="34" charset="0"/>
              </a:rPr>
            </a:br>
            <a:r>
              <a:rPr lang="en-US" dirty="0">
                <a:latin typeface="Arial" panose="020B0604020202020204" pitchFamily="34" charset="0"/>
                <a:cs typeface="Arial" panose="020B0604020202020204" pitchFamily="34" charset="0"/>
              </a:rPr>
              <a:t>Task 4: Supporting numeracy skills using story sacks</a:t>
            </a:r>
            <a:endParaRPr lang="en-GB" dirty="0">
              <a:latin typeface="Arial" panose="020B0604020202020204" pitchFamily="34" charset="0"/>
              <a:cs typeface="Arial" panose="020B0604020202020204" pitchFamily="34" charset="0"/>
            </a:endParaRPr>
          </a:p>
        </p:txBody>
      </p:sp>
      <p:pic>
        <p:nvPicPr>
          <p:cNvPr id="7" name="Picture 6" descr="Prime Numbers Background Free Stock Photo - Public Domain Pictures"/>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99725" y="2238102"/>
            <a:ext cx="10058400" cy="4399393"/>
          </a:xfrm>
          <a:prstGeom prst="rect">
            <a:avLst/>
          </a:prstGeom>
        </p:spPr>
      </p:pic>
    </p:spTree>
    <p:extLst>
      <p:ext uri="{BB962C8B-B14F-4D97-AF65-F5344CB8AC3E}">
        <p14:creationId xmlns:p14="http://schemas.microsoft.com/office/powerpoint/2010/main" val="270920950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ormAutofit fontScale="90000"/>
          </a:bodyPr>
          <a:lstStyle/>
          <a:p>
            <a:r>
              <a:rPr lang="en-US" dirty="0">
                <a:latin typeface="Arial" panose="020B0604020202020204" pitchFamily="34" charset="0"/>
                <a:cs typeface="Arial" panose="020B0604020202020204" pitchFamily="34" charset="0"/>
              </a:rPr>
              <a:t>Lesson 8: Supporting numeracy skills using story sacks</a:t>
            </a:r>
            <a:br>
              <a:rPr lang="en-US" dirty="0"/>
            </a:br>
            <a:br>
              <a:rPr lang="en-US" dirty="0"/>
            </a:br>
            <a:r>
              <a:rPr lang="en-US" dirty="0">
                <a:latin typeface="Arial" panose="020B0604020202020204" pitchFamily="34" charset="0"/>
                <a:cs typeface="Arial" panose="020B0604020202020204" pitchFamily="34" charset="0"/>
              </a:rPr>
              <a:t>Number rhymes can help children’s mathematical learning in many ways.</a:t>
            </a:r>
            <a:endParaRPr lang="en-GB" dirty="0">
              <a:latin typeface="Arial" panose="020B0604020202020204" pitchFamily="34" charset="0"/>
              <a:cs typeface="Arial" panose="020B0604020202020204" pitchFamily="34" charset="0"/>
            </a:endParaRPr>
          </a:p>
        </p:txBody>
      </p:sp>
      <p:sp>
        <p:nvSpPr>
          <p:cNvPr id="7" name="Rectangle 6"/>
          <p:cNvSpPr/>
          <p:nvPr/>
        </p:nvSpPr>
        <p:spPr>
          <a:xfrm>
            <a:off x="4715691" y="2250085"/>
            <a:ext cx="6731725" cy="3539430"/>
          </a:xfrm>
          <a:prstGeom prst="rect">
            <a:avLst/>
          </a:prstGeom>
        </p:spPr>
        <p:txBody>
          <a:bodyPr wrap="square">
            <a:spAutoFit/>
          </a:bodyPr>
          <a:lstStyle/>
          <a:p>
            <a:r>
              <a:rPr lang="en-GB" sz="2800" dirty="0">
                <a:latin typeface="Arial" panose="020B0604020202020204" pitchFamily="34" charset="0"/>
                <a:cs typeface="Arial" panose="020B0604020202020204" pitchFamily="34" charset="0"/>
              </a:rPr>
              <a:t>They:</a:t>
            </a:r>
          </a:p>
          <a:p>
            <a:pPr marL="457200" lvl="0" indent="-457200">
              <a:buFont typeface="Wingdings" panose="05000000000000000000" pitchFamily="2" charset="2"/>
              <a:buChar char="§"/>
            </a:pPr>
            <a:r>
              <a:rPr lang="en-GB" sz="2800" dirty="0">
                <a:latin typeface="Arial" panose="020B0604020202020204" pitchFamily="34" charset="0"/>
                <a:cs typeface="Arial" panose="020B0604020202020204" pitchFamily="34" charset="0"/>
              </a:rPr>
              <a:t>expose children to the ‘sounds’ of numbers</a:t>
            </a:r>
          </a:p>
          <a:p>
            <a:pPr marL="457200" lvl="0" indent="-457200">
              <a:buFont typeface="Wingdings" panose="05000000000000000000" pitchFamily="2" charset="2"/>
              <a:buChar char="§"/>
            </a:pPr>
            <a:r>
              <a:rPr lang="en-GB" sz="2800" dirty="0">
                <a:latin typeface="Arial" panose="020B0604020202020204" pitchFamily="34" charset="0"/>
                <a:cs typeface="Arial" panose="020B0604020202020204" pitchFamily="34" charset="0"/>
              </a:rPr>
              <a:t>draw children’s attention to quantities</a:t>
            </a:r>
          </a:p>
          <a:p>
            <a:pPr marL="457200" lvl="0" indent="-457200">
              <a:buFont typeface="Wingdings" panose="05000000000000000000" pitchFamily="2" charset="2"/>
              <a:buChar char="§"/>
            </a:pPr>
            <a:r>
              <a:rPr lang="en-GB" sz="2800" dirty="0">
                <a:latin typeface="Arial" panose="020B0604020202020204" pitchFamily="34" charset="0"/>
                <a:cs typeface="Arial" panose="020B0604020202020204" pitchFamily="34" charset="0"/>
              </a:rPr>
              <a:t>help children with early counting</a:t>
            </a:r>
          </a:p>
          <a:p>
            <a:pPr marL="457200" lvl="0" indent="-457200">
              <a:buFont typeface="Wingdings" panose="05000000000000000000" pitchFamily="2" charset="2"/>
              <a:buChar char="§"/>
            </a:pPr>
            <a:r>
              <a:rPr lang="en-GB" sz="2800" dirty="0">
                <a:latin typeface="Arial" panose="020B0604020202020204" pitchFamily="34" charset="0"/>
                <a:cs typeface="Arial" panose="020B0604020202020204" pitchFamily="34" charset="0"/>
              </a:rPr>
              <a:t>develop children’s awareness of subtraction</a:t>
            </a:r>
          </a:p>
          <a:p>
            <a:pPr marL="457200" lvl="0" indent="-457200">
              <a:buFont typeface="Wingdings" panose="05000000000000000000" pitchFamily="2" charset="2"/>
              <a:buChar char="§"/>
            </a:pPr>
            <a:r>
              <a:rPr lang="en-GB" sz="2800" dirty="0">
                <a:latin typeface="Arial" panose="020B0604020202020204" pitchFamily="34" charset="0"/>
                <a:cs typeface="Arial" panose="020B0604020202020204" pitchFamily="34" charset="0"/>
              </a:rPr>
              <a:t>help children to hear number patterns.</a:t>
            </a:r>
          </a:p>
        </p:txBody>
      </p:sp>
      <p:pic>
        <p:nvPicPr>
          <p:cNvPr id="8" name="Content Placeholder 3"/>
          <p:cNvPicPr>
            <a:picLocks noGrp="1" noChangeAspect="1"/>
          </p:cNvPicPr>
          <p:nvPr>
            <p:ph idx="4294967295"/>
          </p:nvPr>
        </p:nvPicPr>
        <p:blipFill rotWithShape="1">
          <a:blip r:embed="rId2"/>
          <a:srcRect l="25649" t="17691" r="38053" b="8228"/>
          <a:stretch/>
        </p:blipFill>
        <p:spPr>
          <a:xfrm>
            <a:off x="732905" y="1836201"/>
            <a:ext cx="3667101" cy="4786549"/>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2" name="Footer Placeholder 2">
            <a:extLst>
              <a:ext uri="{FF2B5EF4-FFF2-40B4-BE49-F238E27FC236}">
                <a16:creationId xmlns:a16="http://schemas.microsoft.com/office/drawing/2014/main" id="{96D23435-06EC-8F1F-4EFA-77C7BEECCB54}"/>
              </a:ex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lstStyle/>
          <a:p>
            <a:pPr algn="r"/>
            <a:r>
              <a:rPr lang="en-GB" dirty="0"/>
              <a:t> Education and Training Foundation</a:t>
            </a:r>
          </a:p>
        </p:txBody>
      </p:sp>
    </p:spTree>
    <p:extLst>
      <p:ext uri="{BB962C8B-B14F-4D97-AF65-F5344CB8AC3E}">
        <p14:creationId xmlns:p14="http://schemas.microsoft.com/office/powerpoint/2010/main" val="50348968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ormAutofit fontScale="90000"/>
          </a:bodyPr>
          <a:lstStyle/>
          <a:p>
            <a:pPr lvl="0">
              <a:lnSpc>
                <a:spcPct val="100000"/>
              </a:lnSpc>
            </a:pPr>
            <a:r>
              <a:rPr lang="en-US" dirty="0">
                <a:latin typeface="Arial" panose="020B0604020202020204" pitchFamily="34" charset="0"/>
                <a:cs typeface="Arial" panose="020B0604020202020204" pitchFamily="34" charset="0"/>
              </a:rPr>
              <a:t>Lesson 8: Supporting numeracy skills using story sacks</a:t>
            </a:r>
            <a:br>
              <a:rPr lang="en-US" dirty="0"/>
            </a:br>
            <a:br>
              <a:rPr lang="en-US" dirty="0"/>
            </a:br>
            <a:br>
              <a:rPr lang="en-US" dirty="0">
                <a:latin typeface="Arial" panose="020B0604020202020204" pitchFamily="34" charset="0"/>
                <a:cs typeface="Arial" panose="020B0604020202020204" pitchFamily="34" charset="0"/>
              </a:rPr>
            </a:br>
            <a:r>
              <a:rPr lang="en-US" sz="4000" dirty="0">
                <a:latin typeface="Arial" panose="020B0604020202020204" pitchFamily="34" charset="0"/>
                <a:cs typeface="Arial" panose="020B0604020202020204" pitchFamily="34" charset="0"/>
              </a:rPr>
              <a:t>How to support children when using rhymes</a:t>
            </a:r>
            <a:br>
              <a:rPr lang="en-US" dirty="0">
                <a:latin typeface="Arial" panose="020B0604020202020204" pitchFamily="34" charset="0"/>
                <a:cs typeface="Arial" panose="020B0604020202020204" pitchFamily="34" charset="0"/>
              </a:rPr>
            </a:br>
            <a:br>
              <a:rPr lang="en-US"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Say rhymes slowly so that children can hear the words clearly.</a:t>
            </a:r>
            <a:br>
              <a:rPr lang="en-GB" b="0" dirty="0">
                <a:latin typeface="Arial" panose="020B0604020202020204" pitchFamily="34" charset="0"/>
                <a:cs typeface="Arial" panose="020B0604020202020204" pitchFamily="34" charset="0"/>
              </a:rPr>
            </a:br>
            <a:br>
              <a:rPr lang="en-GB" b="0"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Where possible, include props so that children can see how numbers link to quantities.</a:t>
            </a:r>
            <a:br>
              <a:rPr lang="en-GB" b="0" dirty="0">
                <a:latin typeface="Arial" panose="020B0604020202020204" pitchFamily="34" charset="0"/>
                <a:cs typeface="Arial" panose="020B0604020202020204" pitchFamily="34" charset="0"/>
              </a:rPr>
            </a:br>
            <a:br>
              <a:rPr lang="en-GB" b="0"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Repeat rhymes several times so that children become familiar with them.</a:t>
            </a:r>
            <a:br>
              <a:rPr lang="en-GB" b="0" dirty="0">
                <a:latin typeface="Arial" panose="020B0604020202020204" pitchFamily="34" charset="0"/>
                <a:cs typeface="Arial" panose="020B0604020202020204" pitchFamily="34" charset="0"/>
              </a:rPr>
            </a:br>
            <a:br>
              <a:rPr lang="en-GB" b="0"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Look out for rhymes that count down as well as count up.</a:t>
            </a:r>
            <a:br>
              <a:rPr lang="en-GB" b="0" dirty="0">
                <a:latin typeface="Arial" panose="020B0604020202020204" pitchFamily="34" charset="0"/>
                <a:cs typeface="Arial" panose="020B0604020202020204" pitchFamily="34" charset="0"/>
              </a:rPr>
            </a:br>
            <a:br>
              <a:rPr lang="en-GB" b="0"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Make up some number rhymes of your own. For example, “There were four little children sitting on the ground”.</a:t>
            </a:r>
            <a:br>
              <a:rPr lang="en-GB" dirty="0"/>
            </a:br>
            <a:endParaRPr lang="en-GB" dirty="0"/>
          </a:p>
        </p:txBody>
      </p:sp>
      <p:sp>
        <p:nvSpPr>
          <p:cNvPr id="2" name="Footer Placeholder 2">
            <a:extLst>
              <a:ext uri="{FF2B5EF4-FFF2-40B4-BE49-F238E27FC236}">
                <a16:creationId xmlns:a16="http://schemas.microsoft.com/office/drawing/2014/main" id="{A5A8F24C-8D79-C2B2-6E5D-1500B554115B}"/>
              </a:ex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lstStyle/>
          <a:p>
            <a:r>
              <a:rPr lang="en-GB" dirty="0"/>
              <a:t>Education and Training Foundation</a:t>
            </a:r>
          </a:p>
        </p:txBody>
      </p:sp>
    </p:spTree>
    <p:extLst>
      <p:ext uri="{BB962C8B-B14F-4D97-AF65-F5344CB8AC3E}">
        <p14:creationId xmlns:p14="http://schemas.microsoft.com/office/powerpoint/2010/main" val="40319897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mph" presetSubtype="0" fill="hold" grpId="0" nodeType="clickEffect">
                                  <p:stCondLst>
                                    <p:cond delay="0"/>
                                  </p:stCondLst>
                                  <p:childTnLst>
                                    <p:animEffect transition="out" filter="fade">
                                      <p:cBhvr>
                                        <p:cTn id="6" dur="500" tmFilter="0, 0; .2, .5; .8, .5; 1, 0"/>
                                        <p:tgtEl>
                                          <p:spTgt spid="6"/>
                                        </p:tgtEl>
                                      </p:cBhvr>
                                    </p:animEffect>
                                    <p:animScale>
                                      <p:cBhvr>
                                        <p:cTn id="7" dur="250" autoRev="1" fill="hold"/>
                                        <p:tgtEl>
                                          <p:spTgt spid="6"/>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ormAutofit fontScale="90000"/>
          </a:bodyPr>
          <a:lstStyle/>
          <a:p>
            <a:r>
              <a:rPr lang="en-US" dirty="0">
                <a:latin typeface="Arial" panose="020B0604020202020204" pitchFamily="34" charset="0"/>
                <a:cs typeface="Arial" panose="020B0604020202020204" pitchFamily="34" charset="0"/>
              </a:rPr>
              <a:t>Lesson 8: Supporting numeracy skills using story sacks</a:t>
            </a:r>
            <a:br>
              <a:rPr lang="en-US" dirty="0"/>
            </a:br>
            <a:br>
              <a:rPr lang="en-US" dirty="0"/>
            </a:br>
            <a:r>
              <a:rPr lang="en-US" dirty="0">
                <a:solidFill>
                  <a:srgbClr val="7030A0"/>
                </a:solidFill>
                <a:latin typeface="Arial" panose="020B0604020202020204" pitchFamily="34" charset="0"/>
                <a:cs typeface="Arial" panose="020B0604020202020204" pitchFamily="34" charset="0"/>
              </a:rPr>
              <a:t>It is your turn to join in. </a:t>
            </a:r>
            <a:br>
              <a:rPr lang="en-US" dirty="0"/>
            </a:br>
            <a:br>
              <a:rPr lang="en-US" dirty="0"/>
            </a:br>
            <a:br>
              <a:rPr lang="en-US" dirty="0"/>
            </a:br>
            <a:endParaRPr lang="en-GB" dirty="0"/>
          </a:p>
        </p:txBody>
      </p:sp>
      <p:sp>
        <p:nvSpPr>
          <p:cNvPr id="7" name="Content Placeholder 2"/>
          <p:cNvSpPr>
            <a:spLocks noGrp="1"/>
          </p:cNvSpPr>
          <p:nvPr>
            <p:ph sz="half" idx="4294967295"/>
          </p:nvPr>
        </p:nvSpPr>
        <p:spPr>
          <a:xfrm>
            <a:off x="838200" y="1825625"/>
            <a:ext cx="5181600" cy="4351338"/>
          </a:xfrm>
          <a:prstGeom prst="rect">
            <a:avLst/>
          </a:prstGeom>
        </p:spPr>
        <p:txBody>
          <a:bodyPr>
            <a:normAutofit fontScale="32500" lnSpcReduction="20000"/>
          </a:bodyPr>
          <a:lstStyle/>
          <a:p>
            <a:pPr marL="0" indent="0">
              <a:lnSpc>
                <a:spcPct val="140000"/>
              </a:lnSpc>
              <a:buNone/>
            </a:pPr>
            <a:r>
              <a:rPr lang="en-GB" sz="5000" b="1" dirty="0">
                <a:latin typeface="Arial" panose="020B0604020202020204" pitchFamily="34" charset="0"/>
                <a:cs typeface="Arial" panose="020B0604020202020204" pitchFamily="34" charset="0"/>
              </a:rPr>
              <a:t>Suggestions for sharing this rhyme</a:t>
            </a:r>
            <a:endParaRPr lang="en-GB" sz="5000" dirty="0">
              <a:latin typeface="Arial" panose="020B0604020202020204" pitchFamily="34" charset="0"/>
              <a:cs typeface="Arial" panose="020B0604020202020204" pitchFamily="34" charset="0"/>
            </a:endParaRPr>
          </a:p>
          <a:p>
            <a:pPr marL="0" indent="0">
              <a:lnSpc>
                <a:spcPct val="140000"/>
              </a:lnSpc>
              <a:buNone/>
            </a:pPr>
            <a:r>
              <a:rPr lang="en-GB" sz="5000" dirty="0">
                <a:latin typeface="Arial" panose="020B0604020202020204" pitchFamily="34" charset="0"/>
                <a:cs typeface="Arial" panose="020B0604020202020204" pitchFamily="34" charset="0"/>
              </a:rPr>
              <a:t>Use actions to help children understand the changing quantities in the rhyme:</a:t>
            </a:r>
          </a:p>
          <a:p>
            <a:pPr lvl="0">
              <a:lnSpc>
                <a:spcPct val="140000"/>
              </a:lnSpc>
            </a:pPr>
            <a:r>
              <a:rPr lang="en-GB" sz="5000" dirty="0">
                <a:solidFill>
                  <a:srgbClr val="0070C0"/>
                </a:solidFill>
                <a:latin typeface="Arial" panose="020B0604020202020204" pitchFamily="34" charset="0"/>
                <a:cs typeface="Arial" panose="020B0604020202020204" pitchFamily="34" charset="0"/>
              </a:rPr>
              <a:t>Five baby owls </a:t>
            </a:r>
            <a:r>
              <a:rPr lang="en-GB" sz="5000" dirty="0">
                <a:latin typeface="Arial" panose="020B0604020202020204" pitchFamily="34" charset="0"/>
                <a:cs typeface="Arial" panose="020B0604020202020204" pitchFamily="34" charset="0"/>
              </a:rPr>
              <a:t>(hold up five fingers, with your wrist bent)</a:t>
            </a:r>
          </a:p>
          <a:p>
            <a:pPr lvl="0">
              <a:lnSpc>
                <a:spcPct val="140000"/>
              </a:lnSpc>
            </a:pPr>
            <a:r>
              <a:rPr lang="en-GB" sz="5000" dirty="0">
                <a:solidFill>
                  <a:srgbClr val="0070C0"/>
                </a:solidFill>
                <a:latin typeface="Arial" panose="020B0604020202020204" pitchFamily="34" charset="0"/>
                <a:cs typeface="Arial" panose="020B0604020202020204" pitchFamily="34" charset="0"/>
              </a:rPr>
              <a:t>Sitting on a tree </a:t>
            </a:r>
            <a:r>
              <a:rPr lang="en-GB" sz="5000" dirty="0">
                <a:latin typeface="Arial" panose="020B0604020202020204" pitchFamily="34" charset="0"/>
                <a:cs typeface="Arial" panose="020B0604020202020204" pitchFamily="34" charset="0"/>
              </a:rPr>
              <a:t>(place your other arm under your hand)</a:t>
            </a:r>
          </a:p>
          <a:p>
            <a:pPr lvl="0">
              <a:lnSpc>
                <a:spcPct val="140000"/>
              </a:lnSpc>
            </a:pPr>
            <a:r>
              <a:rPr lang="en-GB" sz="5000" dirty="0">
                <a:solidFill>
                  <a:srgbClr val="0070C0"/>
                </a:solidFill>
                <a:latin typeface="Arial" panose="020B0604020202020204" pitchFamily="34" charset="0"/>
                <a:cs typeface="Arial" panose="020B0604020202020204" pitchFamily="34" charset="0"/>
              </a:rPr>
              <a:t>One flew away </a:t>
            </a:r>
            <a:r>
              <a:rPr lang="en-GB" sz="5000" dirty="0">
                <a:latin typeface="Arial" panose="020B0604020202020204" pitchFamily="34" charset="0"/>
                <a:cs typeface="Arial" panose="020B0604020202020204" pitchFamily="34" charset="0"/>
              </a:rPr>
              <a:t>(indicate one with your thumb while raising your arm)</a:t>
            </a:r>
          </a:p>
          <a:p>
            <a:pPr lvl="0">
              <a:lnSpc>
                <a:spcPct val="140000"/>
              </a:lnSpc>
            </a:pPr>
            <a:r>
              <a:rPr lang="en-GB" sz="5000" dirty="0">
                <a:solidFill>
                  <a:srgbClr val="0070C0"/>
                </a:solidFill>
                <a:latin typeface="Arial" panose="020B0604020202020204" pitchFamily="34" charset="0"/>
                <a:cs typeface="Arial" panose="020B0604020202020204" pitchFamily="34" charset="0"/>
              </a:rPr>
              <a:t>How many do you see? </a:t>
            </a:r>
            <a:r>
              <a:rPr lang="en-GB" sz="5000" dirty="0">
                <a:latin typeface="Arial" panose="020B0604020202020204" pitchFamily="34" charset="0"/>
                <a:cs typeface="Arial" panose="020B0604020202020204" pitchFamily="34" charset="0"/>
              </a:rPr>
              <a:t>(now hold up four fingers and count them with the children)</a:t>
            </a:r>
            <a:br>
              <a:rPr lang="en-GB" dirty="0"/>
            </a:br>
            <a:endParaRPr lang="en-GB" dirty="0"/>
          </a:p>
          <a:p>
            <a:endParaRPr lang="en-GB" dirty="0"/>
          </a:p>
        </p:txBody>
      </p:sp>
      <p:pic>
        <p:nvPicPr>
          <p:cNvPr id="8" name="Content Placeholder 3"/>
          <p:cNvPicPr>
            <a:picLocks noGrp="1" noChangeAspect="1"/>
          </p:cNvPicPr>
          <p:nvPr>
            <p:ph sz="half" idx="4294967295"/>
          </p:nvPr>
        </p:nvPicPr>
        <p:blipFill rotWithShape="1">
          <a:blip r:embed="rId2"/>
          <a:srcRect l="25649" t="17691" r="38053" b="8228"/>
          <a:stretch/>
        </p:blipFill>
        <p:spPr>
          <a:xfrm>
            <a:off x="6819180" y="1590493"/>
            <a:ext cx="3939892" cy="4351338"/>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2" name="Footer Placeholder 2">
            <a:extLst>
              <a:ext uri="{FF2B5EF4-FFF2-40B4-BE49-F238E27FC236}">
                <a16:creationId xmlns:a16="http://schemas.microsoft.com/office/drawing/2014/main" id="{C32328F9-2E1E-8966-030B-35735208B583}"/>
              </a:ex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lstStyle/>
          <a:p>
            <a:r>
              <a:rPr lang="en-GB" dirty="0"/>
              <a:t>Education and Training Foundation</a:t>
            </a:r>
          </a:p>
        </p:txBody>
      </p:sp>
    </p:spTree>
    <p:extLst>
      <p:ext uri="{BB962C8B-B14F-4D97-AF65-F5344CB8AC3E}">
        <p14:creationId xmlns:p14="http://schemas.microsoft.com/office/powerpoint/2010/main" val="305974566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quarter" idx="18"/>
          </p:nvPr>
        </p:nvSpPr>
        <p:spPr>
          <a:xfrm>
            <a:off x="310601" y="1265768"/>
            <a:ext cx="10724808" cy="4820424"/>
          </a:xfrm>
        </p:spPr>
        <p:txBody>
          <a:bodyPr/>
          <a:lstStyle/>
          <a:p>
            <a:pPr>
              <a:lnSpc>
                <a:spcPct val="120000"/>
              </a:lnSpc>
            </a:pPr>
            <a:r>
              <a:rPr lang="en-GB" dirty="0">
                <a:latin typeface="Arial" panose="020B0604020202020204" pitchFamily="34" charset="0"/>
                <a:cs typeface="Arial" panose="020B0604020202020204" pitchFamily="34" charset="0"/>
              </a:rPr>
              <a:t>For the next session, please bring in a children’s book. This can be one you have at home or from a library, charity shop, etc.</a:t>
            </a:r>
          </a:p>
          <a:p>
            <a:pPr>
              <a:lnSpc>
                <a:spcPct val="120000"/>
              </a:lnSpc>
            </a:pPr>
            <a:r>
              <a:rPr lang="en-GB" dirty="0">
                <a:latin typeface="Arial" panose="020B0604020202020204" pitchFamily="34" charset="0"/>
                <a:cs typeface="Arial" panose="020B0604020202020204" pitchFamily="34" charset="0"/>
              </a:rPr>
              <a:t>You are going to use this to create a story sack. Bring in a bag or box of your choice.</a:t>
            </a:r>
          </a:p>
          <a:p>
            <a:endParaRPr lang="en-GB" dirty="0"/>
          </a:p>
          <a:p>
            <a:endParaRPr lang="en-GB" dirty="0"/>
          </a:p>
        </p:txBody>
      </p:sp>
      <p:sp>
        <p:nvSpPr>
          <p:cNvPr id="6" name="Title 5"/>
          <p:cNvSpPr>
            <a:spLocks noGrp="1"/>
          </p:cNvSpPr>
          <p:nvPr>
            <p:ph type="title"/>
          </p:nvPr>
        </p:nvSpPr>
        <p:spPr/>
        <p:txBody>
          <a:bodyPr/>
          <a:lstStyle/>
          <a:p>
            <a:r>
              <a:rPr lang="en-US" dirty="0">
                <a:latin typeface="Arial" panose="020B0604020202020204" pitchFamily="34" charset="0"/>
                <a:cs typeface="Arial" panose="020B0604020202020204" pitchFamily="34" charset="0"/>
              </a:rPr>
              <a:t>Lesson 8: Homework</a:t>
            </a:r>
            <a:endParaRPr lang="en-GB" dirty="0">
              <a:latin typeface="Arial" panose="020B0604020202020204" pitchFamily="34" charset="0"/>
              <a:cs typeface="Arial" panose="020B0604020202020204" pitchFamily="34" charset="0"/>
            </a:endParaRPr>
          </a:p>
        </p:txBody>
      </p:sp>
      <p:pic>
        <p:nvPicPr>
          <p:cNvPr id="7" name="Picture 6" descr="Confessions of a Book Addict: When I Am Not Reading YA: Children's ..."/>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94450" y="2862072"/>
            <a:ext cx="5297424" cy="2962656"/>
          </a:xfrm>
          <a:prstGeom prst="rect">
            <a:avLst/>
          </a:prstGeom>
        </p:spPr>
      </p:pic>
      <p:pic>
        <p:nvPicPr>
          <p:cNvPr id="8" name="Picture 7" descr="&gt;&gt; Poza Rozkładem: &quot;Gruffalo&quot; - przepis na bestselle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724144" y="2862072"/>
            <a:ext cx="1856306" cy="2870822"/>
          </a:xfrm>
          <a:prstGeom prst="rect">
            <a:avLst/>
          </a:prstGeom>
        </p:spPr>
      </p:pic>
      <p:pic>
        <p:nvPicPr>
          <p:cNvPr id="10" name="Picture 9" descr="HI, KIDS!!: THE RAINBOW FISH"/>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780303" y="2814619"/>
            <a:ext cx="3255106" cy="1482864"/>
          </a:xfrm>
          <a:prstGeom prst="rect">
            <a:avLst/>
          </a:prstGeom>
        </p:spPr>
      </p:pic>
      <p:pic>
        <p:nvPicPr>
          <p:cNvPr id="11" name="Picture 10" descr="Room on the Broom - Teaching Children Philosophy - Prindle Institute"/>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780303" y="4381758"/>
            <a:ext cx="3114962" cy="1380885"/>
          </a:xfrm>
          <a:prstGeom prst="rect">
            <a:avLst/>
          </a:prstGeom>
        </p:spPr>
      </p:pic>
      <p:sp>
        <p:nvSpPr>
          <p:cNvPr id="3" name="Footer Placeholder 2">
            <a:extLst>
              <a:ext uri="{FF2B5EF4-FFF2-40B4-BE49-F238E27FC236}">
                <a16:creationId xmlns:a16="http://schemas.microsoft.com/office/drawing/2014/main" id="{B4B213DF-59A7-9585-99FA-285BD0B6B409}"/>
              </a:ex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lstStyle/>
          <a:p>
            <a:r>
              <a:rPr lang="en-GB" dirty="0"/>
              <a:t>Education and Training Foundation</a:t>
            </a:r>
          </a:p>
        </p:txBody>
      </p:sp>
    </p:spTree>
    <p:extLst>
      <p:ext uri="{BB962C8B-B14F-4D97-AF65-F5344CB8AC3E}">
        <p14:creationId xmlns:p14="http://schemas.microsoft.com/office/powerpoint/2010/main" val="53730664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1"/>
          </p:nvPr>
        </p:nvSpPr>
        <p:spPr/>
        <p:txBody>
          <a:bodyPr/>
          <a:lstStyle/>
          <a:p>
            <a:fld id="{DA2C159E-F13C-4A85-9A41-E7669D3E0D70}" type="slidenum">
              <a:rPr lang="en-GB" smtClean="0"/>
              <a:pPr/>
              <a:t>3</a:t>
            </a:fld>
            <a:endParaRPr lang="en-GB"/>
          </a:p>
        </p:txBody>
      </p:sp>
      <p:sp>
        <p:nvSpPr>
          <p:cNvPr id="3" name="Title 2"/>
          <p:cNvSpPr>
            <a:spLocks noGrp="1"/>
          </p:cNvSpPr>
          <p:nvPr>
            <p:ph type="title"/>
          </p:nvPr>
        </p:nvSpPr>
        <p:spPr>
          <a:xfrm>
            <a:off x="516083" y="555807"/>
            <a:ext cx="5893184" cy="932567"/>
          </a:xfrm>
        </p:spPr>
        <p:txBody>
          <a:bodyPr/>
          <a:lstStyle/>
          <a:p>
            <a:r>
              <a:rPr lang="en-GB" dirty="0">
                <a:latin typeface="Arial" panose="020B0604020202020204" pitchFamily="34" charset="0"/>
                <a:cs typeface="Arial" panose="020B0604020202020204" pitchFamily="34" charset="0"/>
              </a:rPr>
              <a:t>Session 8: Learning objectives</a:t>
            </a:r>
          </a:p>
        </p:txBody>
      </p:sp>
      <p:sp>
        <p:nvSpPr>
          <p:cNvPr id="4" name="Text Placeholder 3"/>
          <p:cNvSpPr>
            <a:spLocks noGrp="1"/>
          </p:cNvSpPr>
          <p:nvPr>
            <p:ph type="body" sz="quarter" idx="12"/>
          </p:nvPr>
        </p:nvSpPr>
        <p:spPr>
          <a:xfrm>
            <a:off x="642030" y="1488374"/>
            <a:ext cx="10240623" cy="4177088"/>
          </a:xfrm>
        </p:spPr>
        <p:txBody>
          <a:bodyPr vert="horz" lIns="0" tIns="0" rIns="0" bIns="0" rtlCol="0" anchor="t">
            <a:noAutofit/>
          </a:bodyPr>
          <a:lstStyle/>
          <a:p>
            <a:pPr>
              <a:lnSpc>
                <a:spcPct val="120000"/>
              </a:lnSpc>
            </a:pPr>
            <a:r>
              <a:rPr lang="en-GB" sz="2400" b="1" dirty="0">
                <a:latin typeface="Arial" panose="020B0604020202020204" pitchFamily="34" charset="0"/>
                <a:cs typeface="Arial" panose="020B0604020202020204" pitchFamily="34" charset="0"/>
              </a:rPr>
              <a:t>Objective 1: </a:t>
            </a:r>
            <a:r>
              <a:rPr lang="en-GB" sz="2400" dirty="0">
                <a:latin typeface="Arial" panose="020B0604020202020204" pitchFamily="34" charset="0"/>
                <a:cs typeface="Arial" panose="020B0604020202020204" pitchFamily="34" charset="0"/>
              </a:rPr>
              <a:t>To know what story sacks are and how they are used with children of different ages.</a:t>
            </a:r>
          </a:p>
          <a:p>
            <a:pPr>
              <a:lnSpc>
                <a:spcPct val="120000"/>
              </a:lnSpc>
            </a:pPr>
            <a:r>
              <a:rPr lang="en-GB" sz="2400" b="1" dirty="0">
                <a:latin typeface="Arial" panose="020B0604020202020204" pitchFamily="34" charset="0"/>
                <a:cs typeface="Arial" panose="020B0604020202020204" pitchFamily="34" charset="0"/>
              </a:rPr>
              <a:t>Objective 2: </a:t>
            </a:r>
            <a:r>
              <a:rPr lang="en-GB" sz="2400" dirty="0">
                <a:latin typeface="Arial" panose="020B0604020202020204" pitchFamily="34" charset="0"/>
                <a:cs typeface="Arial" panose="020B0604020202020204" pitchFamily="34" charset="0"/>
              </a:rPr>
              <a:t>To give two examples of how story sacks can support children’s </a:t>
            </a:r>
            <a:r>
              <a:rPr lang="en-US" sz="2400" dirty="0">
                <a:latin typeface="Arial" panose="020B0604020202020204" pitchFamily="34" charset="0"/>
                <a:cs typeface="Arial" panose="020B0604020202020204" pitchFamily="34" charset="0"/>
              </a:rPr>
              <a:t>physical, intellectual, emotional and social (</a:t>
            </a:r>
            <a:r>
              <a:rPr lang="en-GB" sz="2400" dirty="0">
                <a:latin typeface="Arial" panose="020B0604020202020204" pitchFamily="34" charset="0"/>
                <a:cs typeface="Arial" panose="020B0604020202020204" pitchFamily="34" charset="0"/>
              </a:rPr>
              <a:t>PIES) needs.</a:t>
            </a:r>
          </a:p>
          <a:p>
            <a:pPr>
              <a:lnSpc>
                <a:spcPct val="120000"/>
              </a:lnSpc>
            </a:pPr>
            <a:r>
              <a:rPr lang="en-GB" sz="2400" b="1" dirty="0">
                <a:latin typeface="Arial" panose="020B0604020202020204" pitchFamily="34" charset="0"/>
                <a:cs typeface="Arial" panose="020B0604020202020204" pitchFamily="34" charset="0"/>
              </a:rPr>
              <a:t>Objective 3: </a:t>
            </a:r>
            <a:r>
              <a:rPr lang="en-GB" sz="2400" dirty="0">
                <a:latin typeface="Arial" panose="020B0604020202020204" pitchFamily="34" charset="0"/>
                <a:cs typeface="Arial" panose="020B0604020202020204" pitchFamily="34" charset="0"/>
              </a:rPr>
              <a:t>To be able to make a list of resources that could link to a storybook and be included in a story sack.</a:t>
            </a:r>
          </a:p>
          <a:p>
            <a:pPr>
              <a:lnSpc>
                <a:spcPct val="120000"/>
              </a:lnSpc>
            </a:pPr>
            <a:r>
              <a:rPr lang="en-GB" sz="2400" b="1" dirty="0">
                <a:latin typeface="Arial" panose="020B0604020202020204" pitchFamily="34" charset="0"/>
                <a:cs typeface="Arial" panose="020B0604020202020204" pitchFamily="34" charset="0"/>
              </a:rPr>
              <a:t>Objective 4: </a:t>
            </a:r>
            <a:r>
              <a:rPr lang="en-GB" sz="2400" dirty="0">
                <a:latin typeface="Arial" panose="020B0604020202020204" pitchFamily="34" charset="0"/>
                <a:cs typeface="Arial" panose="020B0604020202020204" pitchFamily="34" charset="0"/>
              </a:rPr>
              <a:t>To be able to explain how story sacks can support children’s numeracy and literacy skills.</a:t>
            </a:r>
          </a:p>
        </p:txBody>
      </p:sp>
      <p:sp>
        <p:nvSpPr>
          <p:cNvPr id="5" name="Footer Placeholder 4"/>
          <p:cNvSpPr>
            <a:spLocks noGrp="1"/>
          </p:cNvSpPr>
          <p:nvPr>
            <p:ph type="ftr" sz="quarter" idx="10"/>
          </p:nvPr>
        </p:nvSpPr>
        <p:spPr/>
        <p:txBody>
          <a:bodyPr/>
          <a:lstStyle/>
          <a:p>
            <a:r>
              <a:rPr lang="en-GB" dirty="0"/>
              <a:t>Education and Training Foundation</a:t>
            </a:r>
          </a:p>
        </p:txBody>
      </p:sp>
    </p:spTree>
    <p:extLst>
      <p:ext uri="{BB962C8B-B14F-4D97-AF65-F5344CB8AC3E}">
        <p14:creationId xmlns:p14="http://schemas.microsoft.com/office/powerpoint/2010/main" val="155151172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a:latin typeface="Arial" panose="020B0604020202020204" pitchFamily="34" charset="0"/>
                <a:cs typeface="Arial" panose="020B0604020202020204" pitchFamily="34" charset="0"/>
              </a:rPr>
              <a:t>Introduction task</a:t>
            </a:r>
            <a:endParaRPr lang="en-GB" dirty="0">
              <a:latin typeface="Arial" panose="020B0604020202020204" pitchFamily="34" charset="0"/>
              <a:cs typeface="Arial" panose="020B0604020202020204" pitchFamily="34" charset="0"/>
            </a:endParaRPr>
          </a:p>
        </p:txBody>
      </p:sp>
      <p:sp>
        <p:nvSpPr>
          <p:cNvPr id="8" name="Rectangle 7"/>
          <p:cNvSpPr/>
          <p:nvPr/>
        </p:nvSpPr>
        <p:spPr>
          <a:xfrm>
            <a:off x="2429691" y="3244334"/>
            <a:ext cx="3785092" cy="369332"/>
          </a:xfrm>
          <a:prstGeom prst="rect">
            <a:avLst/>
          </a:prstGeom>
        </p:spPr>
        <p:txBody>
          <a:bodyPr wrap="square">
            <a:spAutoFit/>
          </a:bodyPr>
          <a:lstStyle/>
          <a:p>
            <a:r>
              <a:rPr lang="en-GB" dirty="0"/>
              <a:t> </a:t>
            </a:r>
          </a:p>
        </p:txBody>
      </p:sp>
      <p:sp>
        <p:nvSpPr>
          <p:cNvPr id="9" name="Rectangle 8"/>
          <p:cNvSpPr/>
          <p:nvPr/>
        </p:nvSpPr>
        <p:spPr>
          <a:xfrm>
            <a:off x="5977217" y="3244334"/>
            <a:ext cx="237566" cy="369332"/>
          </a:xfrm>
          <a:prstGeom prst="rect">
            <a:avLst/>
          </a:prstGeom>
        </p:spPr>
        <p:txBody>
          <a:bodyPr wrap="none">
            <a:spAutoFit/>
          </a:bodyPr>
          <a:lstStyle/>
          <a:p>
            <a:r>
              <a:rPr lang="en-GB" dirty="0"/>
              <a:t> </a:t>
            </a:r>
          </a:p>
        </p:txBody>
      </p:sp>
      <p:sp>
        <p:nvSpPr>
          <p:cNvPr id="11" name="Rectangle 10"/>
          <p:cNvSpPr/>
          <p:nvPr/>
        </p:nvSpPr>
        <p:spPr>
          <a:xfrm>
            <a:off x="5977217" y="3244334"/>
            <a:ext cx="237566" cy="369332"/>
          </a:xfrm>
          <a:prstGeom prst="rect">
            <a:avLst/>
          </a:prstGeom>
        </p:spPr>
        <p:txBody>
          <a:bodyPr wrap="none">
            <a:spAutoFit/>
          </a:bodyPr>
          <a:lstStyle/>
          <a:p>
            <a:r>
              <a:rPr lang="en-GB" dirty="0"/>
              <a:t> </a:t>
            </a:r>
          </a:p>
        </p:txBody>
      </p:sp>
      <p:sp>
        <p:nvSpPr>
          <p:cNvPr id="17" name="Content Placeholder 11"/>
          <p:cNvSpPr>
            <a:spLocks noGrp="1"/>
          </p:cNvSpPr>
          <p:nvPr>
            <p:ph sz="quarter" idx="14"/>
          </p:nvPr>
        </p:nvSpPr>
        <p:spPr>
          <a:xfrm>
            <a:off x="547131" y="1463040"/>
            <a:ext cx="11473419" cy="4732505"/>
          </a:xfrm>
        </p:spPr>
        <p:txBody>
          <a:bodyPr/>
          <a:lstStyle/>
          <a:p>
            <a:pPr>
              <a:lnSpc>
                <a:spcPct val="120000"/>
              </a:lnSpc>
            </a:pPr>
            <a:r>
              <a:rPr lang="en-GB" sz="3200" dirty="0">
                <a:latin typeface="Arial" panose="020B0604020202020204" pitchFamily="34" charset="0"/>
                <a:cs typeface="Arial" panose="020B0604020202020204" pitchFamily="34" charset="0"/>
              </a:rPr>
              <a:t>Think back to when you were young. Tell me what your favourite story or book was and why </a:t>
            </a:r>
          </a:p>
          <a:p>
            <a:pPr>
              <a:lnSpc>
                <a:spcPct val="120000"/>
              </a:lnSpc>
            </a:pPr>
            <a:r>
              <a:rPr lang="en-GB" sz="3200" dirty="0">
                <a:latin typeface="Arial" panose="020B0604020202020204" pitchFamily="34" charset="0"/>
                <a:cs typeface="Arial" panose="020B0604020202020204" pitchFamily="34" charset="0"/>
              </a:rPr>
              <a:t>Would these stories make a good story sack?</a:t>
            </a:r>
          </a:p>
        </p:txBody>
      </p:sp>
      <p:pic>
        <p:nvPicPr>
          <p:cNvPr id="18" name="Picture 17" descr="La clase de Laura: El dragón Zo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322237" y="3477837"/>
            <a:ext cx="3516968" cy="2665214"/>
          </a:xfrm>
          <a:prstGeom prst="rect">
            <a:avLst/>
          </a:prstGeom>
        </p:spPr>
      </p:pic>
      <p:pic>
        <p:nvPicPr>
          <p:cNvPr id="20" name="Picture 19" descr="Elmer the Elephant | WebEnglish"/>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7621" y="3613666"/>
            <a:ext cx="3074126" cy="2254068"/>
          </a:xfrm>
          <a:prstGeom prst="rect">
            <a:avLst/>
          </a:prstGeom>
        </p:spPr>
      </p:pic>
      <p:pic>
        <p:nvPicPr>
          <p:cNvPr id="21" name="Picture 20" descr="HI, KIDS!!: THE RAINBOW FISH"/>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014033" y="3477837"/>
            <a:ext cx="3714545" cy="2665214"/>
          </a:xfrm>
          <a:prstGeom prst="rect">
            <a:avLst/>
          </a:prstGeom>
        </p:spPr>
      </p:pic>
    </p:spTree>
    <p:extLst>
      <p:ext uri="{BB962C8B-B14F-4D97-AF65-F5344CB8AC3E}">
        <p14:creationId xmlns:p14="http://schemas.microsoft.com/office/powerpoint/2010/main" val="325012610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D78D02-1841-5541-B0EB-134EDB52DFA0}"/>
              </a:ext>
            </a:extLst>
          </p:cNvPr>
          <p:cNvSpPr>
            <a:spLocks noGrp="1"/>
          </p:cNvSpPr>
          <p:nvPr>
            <p:ph type="ctrTitle"/>
          </p:nvPr>
        </p:nvSpPr>
        <p:spPr/>
        <p:txBody>
          <a:bodyPr/>
          <a:lstStyle/>
          <a:p>
            <a:r>
              <a:rPr lang="en-US" dirty="0">
                <a:latin typeface="Arial" panose="020B0604020202020204" pitchFamily="34" charset="0"/>
                <a:cs typeface="Arial" panose="020B0604020202020204" pitchFamily="34" charset="0"/>
              </a:rPr>
              <a:t>01</a:t>
            </a:r>
          </a:p>
        </p:txBody>
      </p:sp>
      <p:sp>
        <p:nvSpPr>
          <p:cNvPr id="4" name="Subtitle 3"/>
          <p:cNvSpPr>
            <a:spLocks noGrp="1"/>
          </p:cNvSpPr>
          <p:nvPr>
            <p:ph type="subTitle" idx="1"/>
          </p:nvPr>
        </p:nvSpPr>
        <p:spPr/>
        <p:txBody>
          <a:bodyPr/>
          <a:lstStyle/>
          <a:p>
            <a:r>
              <a:rPr lang="en-GB" dirty="0">
                <a:latin typeface="Arial" panose="020B0604020202020204" pitchFamily="34" charset="0"/>
                <a:cs typeface="Arial" panose="020B0604020202020204" pitchFamily="34" charset="0"/>
              </a:rPr>
              <a:t>What are story sacks?</a:t>
            </a:r>
          </a:p>
        </p:txBody>
      </p:sp>
    </p:spTree>
    <p:extLst>
      <p:ext uri="{BB962C8B-B14F-4D97-AF65-F5344CB8AC3E}">
        <p14:creationId xmlns:p14="http://schemas.microsoft.com/office/powerpoint/2010/main" val="55475970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title"/>
          </p:nvPr>
        </p:nvSpPr>
        <p:spPr>
          <a:xfrm>
            <a:off x="310601" y="333201"/>
            <a:ext cx="11250084" cy="1077249"/>
          </a:xfrm>
        </p:spPr>
        <p:txBody>
          <a:bodyPr anchor="t">
            <a:normAutofit/>
          </a:bodyPr>
          <a:lstStyle/>
          <a:p>
            <a:br>
              <a:rPr lang="en-US" dirty="0"/>
            </a:br>
            <a:r>
              <a:rPr lang="en-US" dirty="0">
                <a:latin typeface="Arial" panose="020B0604020202020204" pitchFamily="34" charset="0"/>
                <a:cs typeface="Arial" panose="020B0604020202020204" pitchFamily="34" charset="0"/>
              </a:rPr>
              <a:t>Lesson 8: What are story sacks?</a:t>
            </a:r>
            <a:endParaRPr lang="en-GB" dirty="0">
              <a:latin typeface="Arial" panose="020B0604020202020204" pitchFamily="34" charset="0"/>
              <a:cs typeface="Arial" panose="020B0604020202020204" pitchFamily="34" charset="0"/>
            </a:endParaRPr>
          </a:p>
        </p:txBody>
      </p:sp>
      <p:sp>
        <p:nvSpPr>
          <p:cNvPr id="5" name="Text Placeholder 4"/>
          <p:cNvSpPr>
            <a:spLocks noGrp="1"/>
          </p:cNvSpPr>
          <p:nvPr>
            <p:ph type="body" sz="quarter" idx="12"/>
          </p:nvPr>
        </p:nvSpPr>
        <p:spPr>
          <a:xfrm>
            <a:off x="430076" y="1410450"/>
            <a:ext cx="11130609" cy="4802099"/>
          </a:xfrm>
        </p:spPr>
        <p:txBody>
          <a:bodyPr vert="horz" lIns="0" tIns="0" rIns="0" bIns="0" rtlCol="0" anchor="t">
            <a:normAutofit/>
          </a:bodyPr>
          <a:lstStyle/>
          <a:p>
            <a:pPr>
              <a:lnSpc>
                <a:spcPct val="120000"/>
              </a:lnSpc>
            </a:pPr>
            <a:r>
              <a:rPr lang="en-GB" sz="2667" dirty="0">
                <a:latin typeface="Arial" panose="020B0604020202020204" pitchFamily="34" charset="0"/>
                <a:cs typeface="Arial" panose="020B0604020202020204" pitchFamily="34" charset="0"/>
              </a:rPr>
              <a:t>Task 1: Group discussion</a:t>
            </a:r>
          </a:p>
          <a:p>
            <a:pPr>
              <a:lnSpc>
                <a:spcPct val="120000"/>
              </a:lnSpc>
            </a:pPr>
            <a:r>
              <a:rPr lang="en-GB" sz="2667" b="0" dirty="0">
                <a:latin typeface="Arial" panose="020B0604020202020204" pitchFamily="34" charset="0"/>
                <a:cs typeface="Arial" panose="020B0604020202020204" pitchFamily="34" charset="0"/>
              </a:rPr>
              <a:t>Discuss in pairs what a story sack is and what resources might you find in them. Make notes on a whiteboard.</a:t>
            </a:r>
          </a:p>
          <a:p>
            <a:endParaRPr lang="en-GB" sz="2400" b="0" dirty="0">
              <a:cs typeface="Arial"/>
            </a:endParaRPr>
          </a:p>
          <a:p>
            <a:pPr marL="359824" lvl="1" indent="0">
              <a:buNone/>
            </a:pPr>
            <a:endParaRPr lang="en-GB" sz="1467" dirty="0"/>
          </a:p>
        </p:txBody>
      </p:sp>
      <p:sp>
        <p:nvSpPr>
          <p:cNvPr id="4" name="Slide Number Placeholder 3"/>
          <p:cNvSpPr>
            <a:spLocks noGrp="1"/>
          </p:cNvSpPr>
          <p:nvPr>
            <p:ph type="sldNum" sz="quarter" idx="11"/>
          </p:nvPr>
        </p:nvSpPr>
        <p:spPr>
          <a:xfrm>
            <a:off x="10608501" y="6356351"/>
            <a:ext cx="1212619" cy="365125"/>
          </a:xfrm>
        </p:spPr>
        <p:txBody>
          <a:bodyPr anchor="t">
            <a:normAutofit/>
          </a:bodyPr>
          <a:lstStyle/>
          <a:p>
            <a:pPr>
              <a:spcAft>
                <a:spcPts val="800"/>
              </a:spcAft>
            </a:pPr>
            <a:fld id="{DA2C159E-F13C-4A85-9A41-E7669D3E0D70}" type="slidenum">
              <a:rPr lang="en-GB" smtClean="0"/>
              <a:pPr>
                <a:spcAft>
                  <a:spcPts val="800"/>
                </a:spcAft>
              </a:pPr>
              <a:t>6</a:t>
            </a:fld>
            <a:endParaRPr lang="en-GB"/>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a:xfrm>
            <a:off x="-3421414" y="6317590"/>
            <a:ext cx="10248501" cy="365125"/>
          </a:xfrm>
        </p:spPr>
        <p:txBody>
          <a:bodyPr anchor="t">
            <a:normAutofit/>
          </a:bodyPr>
          <a:lstStyle/>
          <a:p>
            <a:pPr>
              <a:spcAft>
                <a:spcPts val="800"/>
              </a:spcAft>
            </a:pPr>
            <a:r>
              <a:rPr lang="en-GB" dirty="0"/>
              <a:t>Education and Training Foundation</a:t>
            </a:r>
          </a:p>
        </p:txBody>
      </p:sp>
      <p:pic>
        <p:nvPicPr>
          <p:cNvPr id="2" name="dx2L5DTrG4w"/>
          <p:cNvPicPr>
            <a:picLocks noRot="1" noChangeAspect="1"/>
          </p:cNvPicPr>
          <p:nvPr>
            <a:videoFile r:link="rId1"/>
          </p:nvPr>
        </p:nvPicPr>
        <p:blipFill>
          <a:blip r:embed="rId4"/>
          <a:stretch>
            <a:fillRect/>
          </a:stretch>
        </p:blipFill>
        <p:spPr>
          <a:xfrm>
            <a:off x="3079423" y="3011117"/>
            <a:ext cx="5348141" cy="3008329"/>
          </a:xfrm>
          <a:prstGeom prst="rect">
            <a:avLst/>
          </a:prstGeom>
        </p:spPr>
      </p:pic>
    </p:spTree>
    <p:extLst>
      <p:ext uri="{BB962C8B-B14F-4D97-AF65-F5344CB8AC3E}">
        <p14:creationId xmlns:p14="http://schemas.microsoft.com/office/powerpoint/2010/main" val="210355864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Arial" panose="020B0604020202020204" pitchFamily="34" charset="0"/>
                <a:cs typeface="Arial" panose="020B0604020202020204" pitchFamily="34" charset="0"/>
              </a:rPr>
              <a:t>Task 1: What are story sacks?</a:t>
            </a:r>
            <a:endParaRPr lang="en-GB" dirty="0">
              <a:latin typeface="Arial" panose="020B0604020202020204" pitchFamily="34" charset="0"/>
              <a:cs typeface="Arial" panose="020B0604020202020204" pitchFamily="34" charset="0"/>
            </a:endParaRPr>
          </a:p>
        </p:txBody>
      </p:sp>
      <p:sp>
        <p:nvSpPr>
          <p:cNvPr id="5" name="Content Placeholder 2"/>
          <p:cNvSpPr>
            <a:spLocks noGrp="1"/>
          </p:cNvSpPr>
          <p:nvPr>
            <p:ph type="body" sz="quarter" idx="12"/>
          </p:nvPr>
        </p:nvSpPr>
        <p:spPr/>
        <p:txBody>
          <a:bodyPr/>
          <a:lstStyle/>
          <a:p>
            <a:pPr marL="0" indent="0">
              <a:lnSpc>
                <a:spcPct val="120000"/>
              </a:lnSpc>
              <a:buNone/>
            </a:pPr>
            <a:r>
              <a:rPr lang="en-GB" sz="2400" b="0" dirty="0">
                <a:solidFill>
                  <a:srgbClr val="FF0000"/>
                </a:solidFill>
                <a:latin typeface="Arial" panose="020B0604020202020204" pitchFamily="34" charset="0"/>
                <a:cs typeface="Arial" panose="020B0604020202020204" pitchFamily="34" charset="0"/>
              </a:rPr>
              <a:t>The National Literacy Trust </a:t>
            </a:r>
            <a:r>
              <a:rPr lang="en-GB" sz="2400" b="0" dirty="0">
                <a:latin typeface="Arial" panose="020B0604020202020204" pitchFamily="34" charset="0"/>
                <a:cs typeface="Arial" panose="020B0604020202020204" pitchFamily="34" charset="0"/>
              </a:rPr>
              <a:t>describes a story sack as:</a:t>
            </a:r>
          </a:p>
          <a:p>
            <a:pPr marL="0" indent="0">
              <a:lnSpc>
                <a:spcPct val="120000"/>
              </a:lnSpc>
              <a:buNone/>
            </a:pPr>
            <a:endParaRPr lang="en-GB" sz="2400" b="0" dirty="0">
              <a:latin typeface="Arial" panose="020B0604020202020204" pitchFamily="34" charset="0"/>
              <a:cs typeface="Arial" panose="020B0604020202020204" pitchFamily="34" charset="0"/>
            </a:endParaRPr>
          </a:p>
          <a:p>
            <a:pPr marL="0" indent="0">
              <a:lnSpc>
                <a:spcPct val="120000"/>
              </a:lnSpc>
              <a:buNone/>
            </a:pPr>
            <a:r>
              <a:rPr lang="en-GB" sz="2400" b="0" dirty="0">
                <a:latin typeface="Arial" panose="020B0604020202020204" pitchFamily="34" charset="0"/>
                <a:cs typeface="Arial" panose="020B0604020202020204" pitchFamily="34" charset="0"/>
              </a:rPr>
              <a:t>“A story sack is a large cloth bag, such as a pillowcase or grocery bag, with a favourite children’s book and supporting materials.”</a:t>
            </a:r>
          </a:p>
          <a:p>
            <a:pPr marL="0" indent="0">
              <a:lnSpc>
                <a:spcPct val="120000"/>
              </a:lnSpc>
              <a:buNone/>
            </a:pPr>
            <a:r>
              <a:rPr lang="en-GB" sz="2400" b="0" dirty="0">
                <a:latin typeface="Arial" panose="020B0604020202020204" pitchFamily="34" charset="0"/>
                <a:cs typeface="Arial" panose="020B0604020202020204" pitchFamily="34" charset="0"/>
                <a:hlinkClick r:id="rId2"/>
              </a:rPr>
              <a:t>https://literacytrust.org.uk/resources/how-make-and-use-story-sack/</a:t>
            </a:r>
            <a:endParaRPr lang="en-GB" sz="2400" b="0" dirty="0">
              <a:latin typeface="Arial" panose="020B0604020202020204" pitchFamily="34" charset="0"/>
              <a:cs typeface="Arial" panose="020B0604020202020204" pitchFamily="34" charset="0"/>
            </a:endParaRPr>
          </a:p>
          <a:p>
            <a:pPr marL="0" indent="0">
              <a:buNone/>
            </a:pPr>
            <a:endParaRPr lang="en-GB" dirty="0"/>
          </a:p>
          <a:p>
            <a:pPr marL="0" indent="0">
              <a:buNone/>
            </a:pPr>
            <a:endParaRPr lang="en-GB" dirty="0"/>
          </a:p>
        </p:txBody>
      </p:sp>
      <p:pic>
        <p:nvPicPr>
          <p:cNvPr id="6" name="Picture 2" descr="Story Sack Club – Subscribe now at It&amp;#39;s A Sling Thing"/>
          <p:cNvPicPr>
            <a:picLocks noGrp="1" noChangeAspect="1" noChangeArrowheads="1"/>
          </p:cNvPicPr>
          <p:nvPr>
            <p:ph sz="quarter" idx="13"/>
          </p:nvPr>
        </p:nvPicPr>
        <p:blipFill>
          <a:blip r:embed="rId3">
            <a:extLst>
              <a:ext uri="{28A0092B-C50C-407E-A947-70E740481C1C}">
                <a14:useLocalDpi xmlns:a14="http://schemas.microsoft.com/office/drawing/2010/main" val="0"/>
              </a:ext>
            </a:extLst>
          </a:blip>
          <a:srcRect/>
          <a:stretch>
            <a:fillRect/>
          </a:stretch>
        </p:blipFill>
        <p:spPr bwMode="auto">
          <a:xfrm>
            <a:off x="6599781" y="1316038"/>
            <a:ext cx="3505701" cy="48006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sp>
        <p:nvSpPr>
          <p:cNvPr id="3" name="Footer Placeholder 2">
            <a:extLst>
              <a:ext uri="{FF2B5EF4-FFF2-40B4-BE49-F238E27FC236}">
                <a16:creationId xmlns:a16="http://schemas.microsoft.com/office/drawing/2014/main" id="{01D31B76-D86F-348D-5312-472BE9D475F3}"/>
              </a:ex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lstStyle/>
          <a:p>
            <a:r>
              <a:rPr lang="en-GB" dirty="0"/>
              <a:t>Education and Training Foundation</a:t>
            </a:r>
          </a:p>
        </p:txBody>
      </p:sp>
    </p:spTree>
    <p:extLst>
      <p:ext uri="{BB962C8B-B14F-4D97-AF65-F5344CB8AC3E}">
        <p14:creationId xmlns:p14="http://schemas.microsoft.com/office/powerpoint/2010/main" val="335814631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Arial" panose="020B0604020202020204" pitchFamily="34" charset="0"/>
                <a:cs typeface="Arial" panose="020B0604020202020204" pitchFamily="34" charset="0"/>
              </a:rPr>
              <a:t>Lesson 8: What are story sacks?</a:t>
            </a:r>
          </a:p>
        </p:txBody>
      </p:sp>
      <p:sp>
        <p:nvSpPr>
          <p:cNvPr id="2052" name="Content Placeholder 2051"/>
          <p:cNvSpPr>
            <a:spLocks noGrp="1"/>
          </p:cNvSpPr>
          <p:nvPr>
            <p:ph sz="quarter" idx="14"/>
          </p:nvPr>
        </p:nvSpPr>
        <p:spPr>
          <a:xfrm>
            <a:off x="310601" y="1691410"/>
            <a:ext cx="10843680" cy="4851398"/>
          </a:xfrm>
        </p:spPr>
        <p:txBody>
          <a:bodyPr vert="horz" lIns="91440" tIns="45720" rIns="91440" bIns="45720" rtlCol="0" anchor="t">
            <a:normAutofit/>
          </a:bodyPr>
          <a:lstStyle/>
          <a:p>
            <a:pPr>
              <a:lnSpc>
                <a:spcPct val="120000"/>
              </a:lnSpc>
            </a:pPr>
            <a:r>
              <a:rPr lang="en-GB" sz="2000" b="0" dirty="0">
                <a:latin typeface="Arial" panose="020B0604020202020204" pitchFamily="34" charset="0"/>
                <a:cs typeface="Arial" panose="020B0604020202020204" pitchFamily="34" charset="0"/>
              </a:rPr>
              <a:t>Story sacks are used to encourage a love of reading in children and to help support children’s reading, writing and communication skills. </a:t>
            </a:r>
          </a:p>
          <a:p>
            <a:pPr>
              <a:lnSpc>
                <a:spcPct val="120000"/>
              </a:lnSpc>
            </a:pPr>
            <a:r>
              <a:rPr lang="en-GB" sz="2000" b="0" dirty="0">
                <a:latin typeface="Arial" panose="020B0604020202020204" pitchFamily="34" charset="0"/>
                <a:cs typeface="Arial" panose="020B0604020202020204" pitchFamily="34" charset="0"/>
              </a:rPr>
              <a:t>Inside a story sack you will find a story and themed playful objects such as soft toys, games, puzzles, dressing-up clothes, craft kits and puppets. These help to bring the story to life and introduce a playful element to reading which makes the experience fun for children. </a:t>
            </a:r>
          </a:p>
          <a:p>
            <a:pPr>
              <a:lnSpc>
                <a:spcPct val="120000"/>
              </a:lnSpc>
            </a:pPr>
            <a:r>
              <a:rPr lang="en-GB" sz="2000" b="0" dirty="0">
                <a:latin typeface="Arial" panose="020B0604020202020204" pitchFamily="34" charset="0"/>
                <a:cs typeface="Arial" panose="020B0604020202020204" pitchFamily="34" charset="0"/>
              </a:rPr>
              <a:t>Story sacks can also be a great way to help children develop phonics and language skills. This is vital for teaching children to read. They can also support children’s holistic development.</a:t>
            </a:r>
          </a:p>
          <a:p>
            <a:pPr>
              <a:lnSpc>
                <a:spcPct val="120000"/>
              </a:lnSpc>
            </a:pPr>
            <a:r>
              <a:rPr lang="en-GB" sz="2000" b="0" dirty="0">
                <a:latin typeface="Arial"/>
                <a:cs typeface="Arial"/>
              </a:rPr>
              <a:t>If children are engaged and enjoying the story, they will be more likely to have a longer attention span, which gives practitioners a great opportunity for teaching new phonics sounds.</a:t>
            </a:r>
            <a:endParaRPr lang="en-GB" sz="2000" b="0" dirty="0">
              <a:latin typeface="Arial" panose="020B0604020202020204" pitchFamily="34" charset="0"/>
              <a:cs typeface="Arial" panose="020B0604020202020204" pitchFamily="34" charset="0"/>
            </a:endParaRPr>
          </a:p>
          <a:p>
            <a:endParaRPr lang="en-GB" dirty="0"/>
          </a:p>
          <a:p>
            <a:endParaRPr lang="en-US" dirty="0"/>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lstStyle/>
          <a:p>
            <a:r>
              <a:rPr lang="en-GB" dirty="0"/>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8</a:t>
            </a:fld>
            <a:endParaRPr lang="en-GB"/>
          </a:p>
        </p:txBody>
      </p:sp>
    </p:spTree>
    <p:extLst>
      <p:ext uri="{BB962C8B-B14F-4D97-AF65-F5344CB8AC3E}">
        <p14:creationId xmlns:p14="http://schemas.microsoft.com/office/powerpoint/2010/main" val="89354540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D78D02-1841-5541-B0EB-134EDB52DFA0}"/>
              </a:ext>
            </a:extLst>
          </p:cNvPr>
          <p:cNvSpPr>
            <a:spLocks noGrp="1"/>
          </p:cNvSpPr>
          <p:nvPr>
            <p:ph type="ctrTitle"/>
          </p:nvPr>
        </p:nvSpPr>
        <p:spPr/>
        <p:txBody>
          <a:bodyPr/>
          <a:lstStyle/>
          <a:p>
            <a:r>
              <a:rPr lang="en-US" dirty="0">
                <a:latin typeface="Arial" panose="020B0604020202020204" pitchFamily="34" charset="0"/>
                <a:cs typeface="Arial" panose="020B0604020202020204" pitchFamily="34" charset="0"/>
              </a:rPr>
              <a:t>02</a:t>
            </a:r>
          </a:p>
        </p:txBody>
      </p:sp>
      <p:sp>
        <p:nvSpPr>
          <p:cNvPr id="3" name="Subtitle 2">
            <a:extLst>
              <a:ext uri="{FF2B5EF4-FFF2-40B4-BE49-F238E27FC236}">
                <a16:creationId xmlns:a16="http://schemas.microsoft.com/office/drawing/2014/main" id="{A39FE6D9-D96B-E748-810E-8BBC981DD009}"/>
              </a:ext>
            </a:extLst>
          </p:cNvPr>
          <p:cNvSpPr>
            <a:spLocks noGrp="1"/>
          </p:cNvSpPr>
          <p:nvPr>
            <p:ph type="subTitle" idx="1"/>
          </p:nvPr>
        </p:nvSpPr>
        <p:spPr/>
        <p:txBody>
          <a:bodyPr>
            <a:normAutofit fontScale="85000" lnSpcReduction="10000"/>
          </a:bodyPr>
          <a:lstStyle/>
          <a:p>
            <a:r>
              <a:rPr lang="en-GB" dirty="0">
                <a:latin typeface="Arial" panose="020B0604020202020204" pitchFamily="34" charset="0"/>
                <a:cs typeface="Arial" panose="020B0604020202020204" pitchFamily="34" charset="0"/>
              </a:rPr>
              <a:t>How can story sacks support children’s PIES?</a:t>
            </a:r>
          </a:p>
        </p:txBody>
      </p:sp>
    </p:spTree>
    <p:extLst>
      <p:ext uri="{BB962C8B-B14F-4D97-AF65-F5344CB8AC3E}">
        <p14:creationId xmlns:p14="http://schemas.microsoft.com/office/powerpoint/2010/main" val="2557213997"/>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Arial PowerPoint">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1" id="{D0EB937B-22B1-438E-B94C-53F0C82EE8F1}" vid="{C8935411-04CE-46E8-8E77-6CC9E3078D2B}"/>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F881A016B10084995EF93CBCB18F51C" ma:contentTypeVersion="17" ma:contentTypeDescription="Create a new document." ma:contentTypeScope="" ma:versionID="48ffc06f6ec283ce7618f4b4875bad84">
  <xsd:schema xmlns:xsd="http://www.w3.org/2001/XMLSchema" xmlns:xs="http://www.w3.org/2001/XMLSchema" xmlns:p="http://schemas.microsoft.com/office/2006/metadata/properties" xmlns:ns2="b99cf144-4eb2-4910-9a88-c8d0ce72bbfd" xmlns:ns3="a75230e0-234e-44fc-a46b-fcfdfca8ad4b" targetNamespace="http://schemas.microsoft.com/office/2006/metadata/properties" ma:root="true" ma:fieldsID="adfd571ea4855126d306e926ca3f8808" ns2:_="" ns3:_="">
    <xsd:import namespace="b99cf144-4eb2-4910-9a88-c8d0ce72bbfd"/>
    <xsd:import namespace="a75230e0-234e-44fc-a46b-fcfdfca8ad4b"/>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GenerationTime" minOccurs="0"/>
                <xsd:element ref="ns2:MediaServiceEventHashCode" minOccurs="0"/>
                <xsd:element ref="ns2:MediaServiceAutoKeyPoints" minOccurs="0"/>
                <xsd:element ref="ns2:MediaServiceKeyPoints" minOccurs="0"/>
                <xsd:element ref="ns2:MediaServiceOCR" minOccurs="0"/>
                <xsd:element ref="ns2:MediaServiceDateTaken" minOccurs="0"/>
                <xsd:element ref="ns3:SharedWithUsers" minOccurs="0"/>
                <xsd:element ref="ns3:SharedWithDetails" minOccurs="0"/>
                <xsd:element ref="ns2:MediaLengthInSeconds" minOccurs="0"/>
                <xsd:element ref="ns2:lcf76f155ced4ddcb4097134ff3c332f" minOccurs="0"/>
                <xsd:element ref="ns3:TaxCatchAll" minOccurs="0"/>
                <xsd:element ref="ns2:MediaServiceLocation"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99cf144-4eb2-4910-9a88-c8d0ce72bbf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GenerationTime" ma:index="11" nillable="true" ma:displayName="MediaServiceGenerationTime" ma:hidden="true" ma:internalName="MediaServiceGenerationTime"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AutoKeyPoints" ma:index="13" nillable="true" ma:displayName="MediaServiceAutoKeyPoints" ma:hidden="true" ma:internalName="MediaServiceAutoKeyPoints" ma:readOnly="true">
      <xsd:simpleType>
        <xsd:restriction base="dms:Note"/>
      </xsd:simpleType>
    </xsd:element>
    <xsd:element name="MediaServiceKeyPoints" ma:index="14" nillable="true" ma:displayName="KeyPoints" ma:internalName="MediaServiceKeyPoints" ma:readOnly="true">
      <xsd:simpleType>
        <xsd:restriction base="dms:Note">
          <xsd:maxLength value="255"/>
        </xsd:restriction>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DateTaken" ma:index="16" nillable="true" ma:displayName="MediaServiceDateTaken" ma:hidden="true" ma:internalName="MediaServiceDateTaken" ma:readOnly="true">
      <xsd:simpleType>
        <xsd:restriction base="dms:Text"/>
      </xsd:simpleType>
    </xsd:element>
    <xsd:element name="MediaLengthInSeconds" ma:index="19" nillable="true" ma:displayName="MediaLengthInSeconds" ma:hidden="true" ma:internalName="MediaLengthInSeconds" ma:readOnly="true">
      <xsd:simpleType>
        <xsd:restriction base="dms:Unknown"/>
      </xsd:simpleType>
    </xsd:element>
    <xsd:element name="lcf76f155ced4ddcb4097134ff3c332f" ma:index="21" nillable="true" ma:taxonomy="true" ma:internalName="lcf76f155ced4ddcb4097134ff3c332f" ma:taxonomyFieldName="MediaServiceImageTags" ma:displayName="Image Tags" ma:readOnly="false" ma:fieldId="{5cf76f15-5ced-4ddc-b409-7134ff3c332f}" ma:taxonomyMulti="true" ma:sspId="20cda56a-0d36-40e2-ad5d-df46f41119bb" ma:termSetId="09814cd3-568e-fe90-9814-8d621ff8fb84" ma:anchorId="fba54fb3-c3e1-fe81-a776-ca4b69148c4d" ma:open="true" ma:isKeyword="false">
      <xsd:complexType>
        <xsd:sequence>
          <xsd:element ref="pc:Terms" minOccurs="0" maxOccurs="1"/>
        </xsd:sequence>
      </xsd:complexType>
    </xsd:element>
    <xsd:element name="MediaServiceLocation" ma:index="23" nillable="true" ma:displayName="Location" ma:internalName="MediaServiceLocation" ma:readOnly="true">
      <xsd:simpleType>
        <xsd:restriction base="dms:Text"/>
      </xsd:simpleType>
    </xsd:element>
    <xsd:element name="MediaServiceObjectDetectorVersions" ma:index="24" nillable="true" ma:displayName="MediaServiceObjectDetectorVersions"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a75230e0-234e-44fc-a46b-fcfdfca8ad4b" elementFormDefault="qualified">
    <xsd:import namespace="http://schemas.microsoft.com/office/2006/documentManagement/types"/>
    <xsd:import namespace="http://schemas.microsoft.com/office/infopath/2007/PartnerControls"/>
    <xsd:element name="SharedWithUsers" ma:index="17"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Shared With Details" ma:internalName="SharedWithDetails" ma:readOnly="true">
      <xsd:simpleType>
        <xsd:restriction base="dms:Note">
          <xsd:maxLength value="255"/>
        </xsd:restriction>
      </xsd:simpleType>
    </xsd:element>
    <xsd:element name="TaxCatchAll" ma:index="22" nillable="true" ma:displayName="Taxonomy Catch All Column" ma:hidden="true" ma:list="{a57b629d-5dce-4b34-ab1a-52e3d0ef0cee}" ma:internalName="TaxCatchAll" ma:showField="CatchAllData" ma:web="a75230e0-234e-44fc-a46b-fcfdfca8ad4b">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a75230e0-234e-44fc-a46b-fcfdfca8ad4b" xsi:nil="true"/>
    <lcf76f155ced4ddcb4097134ff3c332f xmlns="b99cf144-4eb2-4910-9a88-c8d0ce72bbfd">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5DAE04CD-ED63-4D0A-89E8-EADBE4AD1ECC}"/>
</file>

<file path=customXml/itemProps2.xml><?xml version="1.0" encoding="utf-8"?>
<ds:datastoreItem xmlns:ds="http://schemas.openxmlformats.org/officeDocument/2006/customXml" ds:itemID="{9C134CF4-A16A-4990-A497-09EAE519FB96}"/>
</file>

<file path=customXml/itemProps3.xml><?xml version="1.0" encoding="utf-8"?>
<ds:datastoreItem xmlns:ds="http://schemas.openxmlformats.org/officeDocument/2006/customXml" ds:itemID="{17E5FCFB-B1C0-4815-8427-B364C04D9E49}"/>
</file>

<file path=docProps/app.xml><?xml version="1.0" encoding="utf-8"?>
<Properties xmlns="http://schemas.openxmlformats.org/officeDocument/2006/extended-properties" xmlns:vt="http://schemas.openxmlformats.org/officeDocument/2006/docPropsVTypes">
  <Template>blank</Template>
  <TotalTime>4</TotalTime>
  <Words>1356</Words>
  <Application>Microsoft Office PowerPoint</Application>
  <PresentationFormat>Widescreen</PresentationFormat>
  <Paragraphs>176</Paragraphs>
  <Slides>25</Slides>
  <Notes>13</Notes>
  <HiddenSlides>0</HiddenSlides>
  <MMClips>1</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25</vt:i4>
      </vt:variant>
    </vt:vector>
  </HeadingPairs>
  <TitlesOfParts>
    <vt:vector size="29" baseType="lpstr">
      <vt:lpstr>Arial</vt:lpstr>
      <vt:lpstr>Calibri</vt:lpstr>
      <vt:lpstr>Wingdings</vt:lpstr>
      <vt:lpstr>Office Theme</vt:lpstr>
      <vt:lpstr>T Level Education and Early Years </vt:lpstr>
      <vt:lpstr>Lesson 8</vt:lpstr>
      <vt:lpstr>Session 8: Learning objectives</vt:lpstr>
      <vt:lpstr>Introduction task</vt:lpstr>
      <vt:lpstr>01</vt:lpstr>
      <vt:lpstr> Lesson 8: What are story sacks?</vt:lpstr>
      <vt:lpstr>Task 1: What are story sacks?</vt:lpstr>
      <vt:lpstr>Lesson 8: What are story sacks?</vt:lpstr>
      <vt:lpstr>02</vt:lpstr>
      <vt:lpstr>Topic: Education and early years Task 2: How can story sacks support PIES?</vt:lpstr>
      <vt:lpstr>Topic: Education and early years Task 2: Paired activity </vt:lpstr>
      <vt:lpstr>03</vt:lpstr>
      <vt:lpstr>Lesson 8: Resources for story stacks</vt:lpstr>
      <vt:lpstr>Topic: Education and early years </vt:lpstr>
      <vt:lpstr>PowerPoint Presentation</vt:lpstr>
      <vt:lpstr>PowerPoint Presentation</vt:lpstr>
      <vt:lpstr>Task 9: Recap and questions</vt:lpstr>
      <vt:lpstr>Lesson 8: Designing a story sack</vt:lpstr>
      <vt:lpstr>04</vt:lpstr>
      <vt:lpstr>Lesson 8: Supporting literacy and reading skills using story sacks  How can story sacks support children in developing their literacy and reading skills? </vt:lpstr>
      <vt:lpstr>Topic: Education and early years Task 4: Supporting numeracy skills using story sacks</vt:lpstr>
      <vt:lpstr>Lesson 8: Supporting numeracy skills using story sacks  Number rhymes can help children’s mathematical learning in many ways.</vt:lpstr>
      <vt:lpstr>Lesson 8: Supporting numeracy skills using story sacks   How to support children when using rhymes  Say rhymes slowly so that children can hear the words clearly.  Where possible, include props so that children can see how numbers link to quantities.  Repeat rhymes several times so that children become familiar with them.  Look out for rhymes that count down as well as count up.  Make up some number rhymes of your own. For example, “There were four little children sitting on the ground”. </vt:lpstr>
      <vt:lpstr>Lesson 8: Supporting numeracy skills using story sacks  It is your turn to join in.    </vt:lpstr>
      <vt:lpstr>Lesson 8: Homework</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 Level Education and Early Years</dc:title>
  <dc:creator>Gemma Brezinski</dc:creator>
  <cp:lastModifiedBy>Gemma Brezinski</cp:lastModifiedBy>
  <cp:revision>9</cp:revision>
  <dcterms:created xsi:type="dcterms:W3CDTF">2024-01-08T11:17:20Z</dcterms:created>
  <dcterms:modified xsi:type="dcterms:W3CDTF">2024-01-08T11:44:13Z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0x010100BF881A016B10084995EF93CBCB18F51C</vt:lpwstr>
  </property>
</Properties>
</file>