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58" r:id="rId3"/>
    <p:sldId id="259" r:id="rId4"/>
    <p:sldId id="260" r:id="rId5"/>
    <p:sldId id="261" r:id="rId6"/>
    <p:sldId id="262" r:id="rId7"/>
    <p:sldId id="296" r:id="rId8"/>
    <p:sldId id="297" r:id="rId9"/>
    <p:sldId id="263" r:id="rId10"/>
    <p:sldId id="264" r:id="rId11"/>
    <p:sldId id="265" r:id="rId12"/>
    <p:sldId id="266" r:id="rId13"/>
    <p:sldId id="267" r:id="rId14"/>
    <p:sldId id="268" r:id="rId15"/>
    <p:sldId id="269"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901057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3958085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3768058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1886703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a:p>
        </p:txBody>
      </p:sp>
    </p:spTree>
    <p:extLst>
      <p:ext uri="{BB962C8B-B14F-4D97-AF65-F5344CB8AC3E}">
        <p14:creationId xmlns:p14="http://schemas.microsoft.com/office/powerpoint/2010/main" val="41148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2538897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2940196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302028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1475798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974223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1153469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3284068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3763016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1160858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1151611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a:p>
        </p:txBody>
      </p:sp>
    </p:spTree>
    <p:extLst>
      <p:ext uri="{BB962C8B-B14F-4D97-AF65-F5344CB8AC3E}">
        <p14:creationId xmlns:p14="http://schemas.microsoft.com/office/powerpoint/2010/main" val="382354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3006491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a:p>
        </p:txBody>
      </p:sp>
    </p:spTree>
    <p:extLst>
      <p:ext uri="{BB962C8B-B14F-4D97-AF65-F5344CB8AC3E}">
        <p14:creationId xmlns:p14="http://schemas.microsoft.com/office/powerpoint/2010/main" val="3762749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25566446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1715267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a:p>
        </p:txBody>
      </p:sp>
    </p:spTree>
    <p:extLst>
      <p:ext uri="{BB962C8B-B14F-4D97-AF65-F5344CB8AC3E}">
        <p14:creationId xmlns:p14="http://schemas.microsoft.com/office/powerpoint/2010/main" val="1879879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3973538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4256286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12057079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4284841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1584355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a:p>
        </p:txBody>
      </p:sp>
    </p:spTree>
    <p:extLst>
      <p:ext uri="{BB962C8B-B14F-4D97-AF65-F5344CB8AC3E}">
        <p14:creationId xmlns:p14="http://schemas.microsoft.com/office/powerpoint/2010/main" val="834999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2482963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71330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3193280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868979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3855743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254997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25280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076119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6861855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65493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17626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hyperlink" Target="https://futuregoals.co.uk/buzz-quiz/" TargetMode="External"/><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s://youtu.be/3UMsS-Vbkq4"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3UMsS-Vbkq4" TargetMode="External"/><Relationship Id="rId2" Type="http://schemas.openxmlformats.org/officeDocument/2006/relationships/slideLayout" Target="../slideLayouts/slideLayout15.xml"/><Relationship Id="rId1" Type="http://schemas.openxmlformats.org/officeDocument/2006/relationships/video" Target="https://www.youtube.com/embed/3UMsS-Vbkq4" TargetMode="Externa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s://www.careerpilot.org.uk/"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nationalcareers.service.gov.u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Discovering your strengths and skills </a:t>
            </a:r>
          </a:p>
        </p:txBody>
      </p:sp>
    </p:spTree>
    <p:extLst>
      <p:ext uri="{BB962C8B-B14F-4D97-AF65-F5344CB8AC3E}">
        <p14:creationId xmlns:p14="http://schemas.microsoft.com/office/powerpoint/2010/main" val="2036900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Discovering your strengths and skills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50581" y="2115784"/>
            <a:ext cx="5280000" cy="2525745"/>
          </a:xfrm>
        </p:spPr>
        <p:txBody>
          <a:bodyPr vert="horz" lIns="0" tIns="0" rIns="0" bIns="0" rtlCol="0" anchor="t">
            <a:noAutofit/>
          </a:bodyPr>
          <a:lstStyle/>
          <a:p>
            <a:endParaRPr lang="en-US" sz="3200">
              <a:solidFill>
                <a:srgbClr val="E51C41"/>
              </a:solidFill>
            </a:endParaRPr>
          </a:p>
          <a:p>
            <a:endParaRPr lang="en-US" sz="3200">
              <a:solidFill>
                <a:srgbClr val="E51C41"/>
              </a:solidFill>
            </a:endParaRPr>
          </a:p>
          <a:p>
            <a:endParaRPr lang="en-GB" sz="3200">
              <a:solidFill>
                <a:srgbClr val="E51C41"/>
              </a:solidFill>
            </a:endParaRPr>
          </a:p>
        </p:txBody>
      </p:sp>
      <p:sp>
        <p:nvSpPr>
          <p:cNvPr id="6" name="Content Placeholder 5"/>
          <p:cNvSpPr>
            <a:spLocks noGrp="1"/>
          </p:cNvSpPr>
          <p:nvPr>
            <p:ph sz="quarter" idx="13"/>
          </p:nvPr>
        </p:nvSpPr>
        <p:spPr>
          <a:xfrm>
            <a:off x="350581" y="1775879"/>
            <a:ext cx="10022664" cy="3100921"/>
          </a:xfrm>
        </p:spPr>
        <p:txBody>
          <a:bodyPr vert="horz" lIns="0" tIns="0" rIns="0" bIns="0" rtlCol="0" anchor="t">
            <a:noAutofit/>
          </a:bodyPr>
          <a:lstStyle/>
          <a:p>
            <a:pPr>
              <a:lnSpc>
                <a:spcPct val="120000"/>
              </a:lnSpc>
            </a:pPr>
            <a:endParaRPr lang="en-GB" sz="2400" dirty="0"/>
          </a:p>
          <a:p>
            <a:pPr marL="817200" indent="-457200">
              <a:lnSpc>
                <a:spcPct val="120000"/>
              </a:lnSpc>
              <a:spcBef>
                <a:spcPts val="0"/>
              </a:spcBef>
              <a:buChar char="•"/>
            </a:pPr>
            <a:r>
              <a:rPr lang="en-GB" sz="2400" b="1" dirty="0">
                <a:latin typeface="Arial" panose="020B0604020202020204" pitchFamily="34" charset="0"/>
                <a:cs typeface="Arial" panose="020B0604020202020204" pitchFamily="34" charset="0"/>
              </a:rPr>
              <a:t>Skills </a:t>
            </a:r>
            <a:r>
              <a:rPr lang="en-GB" sz="2400" dirty="0">
                <a:latin typeface="Arial" panose="020B0604020202020204" pitchFamily="34" charset="0"/>
                <a:cs typeface="Arial" panose="020B0604020202020204" pitchFamily="34" charset="0"/>
              </a:rPr>
              <a:t>are developed through life and work and therefore can be transferable.</a:t>
            </a:r>
            <a:endParaRPr lang="en-US" sz="2400" dirty="0">
              <a:latin typeface="Arial" panose="020B0604020202020204" pitchFamily="34" charset="0"/>
              <a:cs typeface="Arial" panose="020B0604020202020204" pitchFamily="34" charset="0"/>
            </a:endParaRPr>
          </a:p>
          <a:p>
            <a:pPr marL="817200" indent="-457200">
              <a:lnSpc>
                <a:spcPct val="120000"/>
              </a:lnSpc>
              <a:spcBef>
                <a:spcPts val="0"/>
              </a:spcBef>
              <a:buChar char="•"/>
            </a:pPr>
            <a:r>
              <a:rPr lang="en-US" sz="2400" b="1" dirty="0">
                <a:latin typeface="Arial" panose="020B0604020202020204" pitchFamily="34" charset="0"/>
                <a:cs typeface="Arial" panose="020B0604020202020204" pitchFamily="34" charset="0"/>
              </a:rPr>
              <a:t>Strengths</a:t>
            </a:r>
            <a:r>
              <a:rPr lang="en-US" sz="2400" dirty="0">
                <a:latin typeface="Arial" panose="020B0604020202020204" pitchFamily="34" charset="0"/>
                <a:cs typeface="Arial" panose="020B0604020202020204" pitchFamily="34" charset="0"/>
              </a:rPr>
              <a:t> are traits or innate abilities which enable us to perform or succeed in a task or goal.</a:t>
            </a:r>
            <a:endParaRPr lang="en-GB" sz="2400" dirty="0">
              <a:latin typeface="Arial" panose="020B0604020202020204" pitchFamily="34" charset="0"/>
              <a:ea typeface="Calibri" panose="020F0502020204030204"/>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Example</a:t>
            </a:r>
            <a:r>
              <a:rPr lang="en-US" sz="2400" dirty="0">
                <a:latin typeface="Arial" panose="020B0604020202020204" pitchFamily="34" charset="0"/>
                <a:cs typeface="Arial" panose="020B0604020202020204" pitchFamily="34" charset="0"/>
              </a:rPr>
              <a:t> </a:t>
            </a:r>
            <a:endParaRPr lang="en-GB" sz="2400"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If you have excelled at managing a team of teaching staff, leadership is not just a </a:t>
            </a:r>
            <a:r>
              <a:rPr lang="en-GB" sz="2400" i="1" dirty="0">
                <a:latin typeface="Arial" panose="020B0604020202020204" pitchFamily="34" charset="0"/>
                <a:cs typeface="Arial" panose="020B0604020202020204" pitchFamily="34" charset="0"/>
              </a:rPr>
              <a:t>skill</a:t>
            </a:r>
            <a:r>
              <a:rPr lang="en-GB" sz="2400" dirty="0">
                <a:latin typeface="Arial" panose="020B0604020202020204" pitchFamily="34" charset="0"/>
                <a:cs typeface="Arial" panose="020B0604020202020204" pitchFamily="34" charset="0"/>
              </a:rPr>
              <a:t> you possess but also one of your </a:t>
            </a:r>
            <a:r>
              <a:rPr lang="en-GB" sz="2400" i="1" dirty="0">
                <a:latin typeface="Arial" panose="020B0604020202020204" pitchFamily="34" charset="0"/>
                <a:cs typeface="Arial" panose="020B0604020202020204" pitchFamily="34" charset="0"/>
              </a:rPr>
              <a:t>strengths</a:t>
            </a:r>
            <a:r>
              <a:rPr lang="en-GB" sz="2400" dirty="0">
                <a:latin typeface="Arial" panose="020B0604020202020204" pitchFamily="34" charset="0"/>
                <a:cs typeface="Arial" panose="020B0604020202020204" pitchFamily="34" charset="0"/>
              </a:rPr>
              <a:t>.</a:t>
            </a:r>
            <a:endParaRPr lang="en-GB" sz="2400" dirty="0">
              <a:latin typeface="Arial" panose="020B0604020202020204" pitchFamily="34" charset="0"/>
              <a:ea typeface="Calibri"/>
              <a:cs typeface="Arial" panose="020B0604020202020204" pitchFamily="34" charset="0"/>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8" name="TextBox 7">
            <a:extLst>
              <a:ext uri="{FF2B5EF4-FFF2-40B4-BE49-F238E27FC236}">
                <a16:creationId xmlns:a16="http://schemas.microsoft.com/office/drawing/2014/main" id="{BAB6523E-84EA-224E-818F-FB43690B650C}"/>
              </a:ext>
            </a:extLst>
          </p:cNvPr>
          <p:cNvSpPr txBox="1"/>
          <p:nvPr/>
        </p:nvSpPr>
        <p:spPr>
          <a:xfrm>
            <a:off x="350581" y="1570768"/>
            <a:ext cx="7930041"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solidFill>
                  <a:srgbClr val="BE0064"/>
                </a:solidFill>
                <a:latin typeface="Arial" panose="020B0604020202020204" pitchFamily="34" charset="0"/>
                <a:cs typeface="Arial" panose="020B0604020202020204" pitchFamily="34" charset="0"/>
              </a:rPr>
              <a:t>Are skills and strengths the same thing?</a:t>
            </a:r>
            <a:endParaRPr lang="en-GB" sz="2667" b="1" dirty="0">
              <a:solidFill>
                <a:srgbClr val="BE0064"/>
              </a:solidFill>
              <a:cs typeface="Arial"/>
            </a:endParaRPr>
          </a:p>
        </p:txBody>
      </p:sp>
    </p:spTree>
    <p:extLst>
      <p:ext uri="{BB962C8B-B14F-4D97-AF65-F5344CB8AC3E}">
        <p14:creationId xmlns:p14="http://schemas.microsoft.com/office/powerpoint/2010/main" val="789739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Content Placeholder 2051"/>
          <p:cNvSpPr>
            <a:spLocks noGrp="1"/>
          </p:cNvSpPr>
          <p:nvPr>
            <p:ph sz="quarter" idx="14"/>
          </p:nvPr>
        </p:nvSpPr>
        <p:spPr>
          <a:xfrm>
            <a:off x="283063" y="1345503"/>
            <a:ext cx="11630715" cy="4800599"/>
          </a:xfrm>
        </p:spPr>
        <p:txBody>
          <a:bodyPr vert="horz" lIns="0" tIns="0" rIns="0" bIns="0" rtlCol="0" anchor="t">
            <a:normAutofit fontScale="92500" lnSpcReduction="10000"/>
          </a:bodyPr>
          <a:lstStyle/>
          <a:p>
            <a:pPr>
              <a:lnSpc>
                <a:spcPct val="120000"/>
              </a:lnSpc>
            </a:pPr>
            <a:r>
              <a:rPr lang="en-US" sz="2400" dirty="0">
                <a:latin typeface="Arial" panose="020B0604020202020204" pitchFamily="34" charset="0"/>
                <a:cs typeface="Arial" panose="020B0604020202020204" pitchFamily="34" charset="0"/>
              </a:rPr>
              <a:t>Task 2: Complete the future goals quiz</a:t>
            </a:r>
            <a:endParaRPr lang="en-GB" sz="2400" dirty="0">
              <a:latin typeface="Arial" panose="020B0604020202020204" pitchFamily="34" charset="0"/>
              <a:cs typeface="Arial" panose="020B0604020202020204" pitchFamily="34" charset="0"/>
            </a:endParaRPr>
          </a:p>
          <a:p>
            <a:pPr>
              <a:lnSpc>
                <a:spcPct val="120000"/>
              </a:lnSpc>
            </a:pPr>
            <a:endParaRPr lang="en-US" sz="2400" dirty="0">
              <a:cs typeface="Arial"/>
            </a:endParaRPr>
          </a:p>
          <a:p>
            <a:pPr lvl="1">
              <a:lnSpc>
                <a:spcPct val="120000"/>
              </a:lnSpc>
            </a:pPr>
            <a:r>
              <a:rPr lang="en-US" sz="2400" i="1" dirty="0" err="1">
                <a:latin typeface="Arial" panose="020B0604020202020204" pitchFamily="34" charset="0"/>
                <a:cs typeface="Arial" panose="020B0604020202020204" pitchFamily="34" charset="0"/>
              </a:rPr>
              <a:t>icould</a:t>
            </a:r>
            <a:r>
              <a:rPr lang="en-US" sz="2400" dirty="0">
                <a:latin typeface="Arial" panose="020B0604020202020204" pitchFamily="34" charset="0"/>
                <a:cs typeface="Arial" panose="020B0604020202020204" pitchFamily="34" charset="0"/>
              </a:rPr>
              <a:t> is a career site aimed at helping a wide variety of people with careers and employability advice. </a:t>
            </a:r>
            <a:endParaRPr lang="en-US" sz="2400" dirty="0">
              <a:latin typeface="Arial" panose="020B0604020202020204" pitchFamily="34" charset="0"/>
              <a:ea typeface="Calibri" panose="020F0502020204030204"/>
              <a:cs typeface="Arial" panose="020B0604020202020204" pitchFamily="34" charset="0"/>
            </a:endParaRPr>
          </a:p>
          <a:p>
            <a:pPr marL="359410" lvl="1" indent="-359410">
              <a:lnSpc>
                <a:spcPct val="120000"/>
              </a:lnSpc>
            </a:pPr>
            <a:endParaRPr lang="en-US" sz="2400" dirty="0">
              <a:latin typeface="Arial" panose="020B0604020202020204" pitchFamily="34" charset="0"/>
              <a:ea typeface="Calibri" panose="020F0502020204030204"/>
              <a:cs typeface="Arial" panose="020B0604020202020204" pitchFamily="34" charset="0"/>
            </a:endParaRPr>
          </a:p>
          <a:p>
            <a:pPr marL="817200" lvl="1" indent="-456565">
              <a:lnSpc>
                <a:spcPct val="120000"/>
              </a:lnSpc>
              <a:buFont typeface="Arial" panose="020F0502020204030204" pitchFamily="34" charset="0"/>
              <a:buChar char="•"/>
            </a:pPr>
            <a:r>
              <a:rPr lang="en-US" sz="2400" dirty="0">
                <a:latin typeface="Arial" panose="020B0604020202020204" pitchFamily="34" charset="0"/>
                <a:cs typeface="Arial" panose="020B0604020202020204" pitchFamily="34" charset="0"/>
              </a:rPr>
              <a:t>The buzz quiz asks you a series of questions. </a:t>
            </a:r>
            <a:endParaRPr lang="en-US" sz="2400" dirty="0">
              <a:latin typeface="Arial" panose="020B0604020202020204" pitchFamily="34" charset="0"/>
              <a:ea typeface="Calibri" panose="020F0502020204030204"/>
              <a:cs typeface="Arial" panose="020B0604020202020204" pitchFamily="34" charset="0"/>
            </a:endParaRPr>
          </a:p>
          <a:p>
            <a:pPr marL="817200" lvl="1" indent="-456565">
              <a:lnSpc>
                <a:spcPct val="120000"/>
              </a:lnSpc>
              <a:buFont typeface="Arial" panose="020F0502020204030204" pitchFamily="34" charset="0"/>
              <a:buChar char="•"/>
            </a:pPr>
            <a:r>
              <a:rPr lang="en-US" sz="2400" dirty="0">
                <a:latin typeface="Arial" panose="020B0604020202020204" pitchFamily="34" charset="0"/>
                <a:cs typeface="Arial" panose="020B0604020202020204" pitchFamily="34" charset="0"/>
              </a:rPr>
              <a:t>Algorithms help to identify your strengths and weaknesses.</a:t>
            </a:r>
            <a:endParaRPr lang="en-US" sz="2400" dirty="0">
              <a:latin typeface="Arial" panose="020B0604020202020204" pitchFamily="34" charset="0"/>
              <a:ea typeface="Calibri" panose="020F0502020204030204"/>
              <a:cs typeface="Arial" panose="020B0604020202020204" pitchFamily="34" charset="0"/>
            </a:endParaRPr>
          </a:p>
          <a:p>
            <a:pPr marL="817200" lvl="1" indent="-456565">
              <a:lnSpc>
                <a:spcPct val="120000"/>
              </a:lnSpc>
              <a:buFont typeface="Arial" panose="020F0502020204030204" pitchFamily="34" charset="0"/>
              <a:buChar char="•"/>
            </a:pPr>
            <a:r>
              <a:rPr lang="en-US" sz="2400" dirty="0">
                <a:latin typeface="Arial" panose="020B0604020202020204" pitchFamily="34" charset="0"/>
                <a:cs typeface="Arial" panose="020B0604020202020204" pitchFamily="34" charset="0"/>
              </a:rPr>
              <a:t>The quiz also considers your personality traits.</a:t>
            </a:r>
            <a:endParaRPr lang="en-US" sz="2400" dirty="0">
              <a:latin typeface="Arial" panose="020B0604020202020204" pitchFamily="34" charset="0"/>
              <a:ea typeface="Calibri" panose="020F0502020204030204"/>
              <a:cs typeface="Arial" panose="020B0604020202020204" pitchFamily="34" charset="0"/>
            </a:endParaRPr>
          </a:p>
          <a:p>
            <a:pPr marL="817200" lvl="1" indent="-456565">
              <a:lnSpc>
                <a:spcPct val="120000"/>
              </a:lnSpc>
              <a:buFont typeface="Arial" panose="020F0502020204030204" pitchFamily="34" charset="0"/>
              <a:buChar char="•"/>
            </a:pPr>
            <a:r>
              <a:rPr lang="en-US" sz="2400" dirty="0">
                <a:latin typeface="Arial" panose="020B0604020202020204" pitchFamily="34" charset="0"/>
                <a:cs typeface="Arial" panose="020B0604020202020204" pitchFamily="34" charset="0"/>
              </a:rPr>
              <a:t>You will be assigned a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and an animal which </a:t>
            </a:r>
            <a:r>
              <a:rPr lang="en-US" sz="2400" dirty="0" err="1">
                <a:latin typeface="Arial" panose="020B0604020202020204" pitchFamily="34" charset="0"/>
                <a:cs typeface="Arial" panose="020B0604020202020204" pitchFamily="34" charset="0"/>
              </a:rPr>
              <a:t>symbolises</a:t>
            </a:r>
            <a:r>
              <a:rPr lang="en-US" sz="2400" dirty="0">
                <a:latin typeface="Arial" panose="020B0604020202020204" pitchFamily="34" charset="0"/>
                <a:cs typeface="Arial" panose="020B0604020202020204" pitchFamily="34" charset="0"/>
              </a:rPr>
              <a:t> your attributes.</a:t>
            </a:r>
            <a:endParaRPr lang="en-US" sz="2400" dirty="0">
              <a:latin typeface="Arial" panose="020B0604020202020204" pitchFamily="34" charset="0"/>
              <a:ea typeface="Calibri" panose="020F0502020204030204"/>
              <a:cs typeface="Arial" panose="020B0604020202020204" pitchFamily="34" charset="0"/>
            </a:endParaRPr>
          </a:p>
          <a:p>
            <a:pPr marL="456565" lvl="1" indent="-456565">
              <a:lnSpc>
                <a:spcPct val="120000"/>
              </a:lnSpc>
              <a:buFont typeface="Arial" panose="020F0502020204030204" pitchFamily="34" charset="0"/>
              <a:buChar char="•"/>
            </a:pPr>
            <a:endParaRPr lang="en-US" sz="2400" dirty="0">
              <a:latin typeface="Arial" panose="020B0604020202020204" pitchFamily="34" charset="0"/>
              <a:ea typeface="Calibri" panose="020F0502020204030204"/>
              <a:cs typeface="Arial" panose="020B0604020202020204" pitchFamily="34" charset="0"/>
            </a:endParaRPr>
          </a:p>
          <a:p>
            <a:pPr lvl="1">
              <a:lnSpc>
                <a:spcPct val="120000"/>
              </a:lnSpc>
            </a:pPr>
            <a:r>
              <a:rPr lang="en-US" sz="2400" dirty="0">
                <a:latin typeface="Arial" panose="020B0604020202020204" pitchFamily="34" charset="0"/>
                <a:cs typeface="Arial" panose="020B0604020202020204" pitchFamily="34" charset="0"/>
                <a:hlinkClick r:id="rId3"/>
              </a:rPr>
              <a:t>https://futuregoals.co.uk/buzz-quiz/</a:t>
            </a:r>
            <a:r>
              <a:rPr lang="en-US" sz="2400" dirty="0">
                <a:latin typeface="Arial" panose="020B0604020202020204" pitchFamily="34" charset="0"/>
                <a:cs typeface="Arial" panose="020B0604020202020204" pitchFamily="34" charset="0"/>
              </a:rPr>
              <a:t> </a:t>
            </a:r>
            <a:endParaRPr lang="en-US" dirty="0">
              <a:latin typeface="Arial" panose="020B0604020202020204" pitchFamily="34" charset="0"/>
              <a:ea typeface="Calibri" panose="020F0502020204030204"/>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nchor="t">
            <a:normAutofit/>
          </a:bodyPr>
          <a:lstStyle/>
          <a:p>
            <a:pPr>
              <a:spcAft>
                <a:spcPts val="800"/>
              </a:spcAft>
            </a:pPr>
            <a:r>
              <a:rPr lang="en-GB" dirty="0"/>
              <a:t>Education and Training Foundation</a:t>
            </a:r>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12</a:t>
            </a:fld>
            <a:endParaRPr lang="en-GB"/>
          </a:p>
        </p:txBody>
      </p:sp>
      <p:sp>
        <p:nvSpPr>
          <p:cNvPr id="2" name="Title 1"/>
          <p:cNvSpPr>
            <a:spLocks noGrp="1"/>
          </p:cNvSpPr>
          <p:nvPr>
            <p:ph type="title"/>
          </p:nvPr>
        </p:nvSpPr>
        <p:spPr>
          <a:xfrm>
            <a:off x="310601" y="333201"/>
            <a:ext cx="11250084" cy="932567"/>
          </a:xfrm>
        </p:spPr>
        <p:txBody>
          <a:bodyPr anchor="t">
            <a:normAutofit/>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Discovering your strengths and skills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9335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29646" y="831659"/>
            <a:ext cx="4708804" cy="54339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 name="Title 9"/>
          <p:cNvSpPr>
            <a:spLocks noGrp="1"/>
          </p:cNvSpPr>
          <p:nvPr>
            <p:ph type="title"/>
          </p:nvPr>
        </p:nvSpPr>
        <p:spPr/>
        <p:txBody>
          <a:bodyPr anchor="t">
            <a:normAutofit/>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What type of animal are you?</a:t>
            </a:r>
            <a:endParaRPr lang="en-US"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4491C22-23F2-7615-5470-855629F53384}"/>
              </a:ext>
            </a:extLst>
          </p:cNvPr>
          <p:cNvSpPr>
            <a:spLocks noGrp="1"/>
          </p:cNvSpPr>
          <p:nvPr>
            <p:ph type="body" sz="quarter" idx="13"/>
          </p:nvPr>
        </p:nvSpPr>
        <p:spPr>
          <a:xfrm>
            <a:off x="311151" y="1918289"/>
            <a:ext cx="5496983" cy="2985405"/>
          </a:xfrm>
        </p:spPr>
        <p:txBody>
          <a:bodyPr vert="horz" lIns="0" tIns="0" rIns="0" bIns="0" rtlCol="0" anchor="t">
            <a:noAutofit/>
          </a:bodyPr>
          <a:lstStyle/>
          <a:p>
            <a:pPr>
              <a:lnSpc>
                <a:spcPct val="120000"/>
              </a:lnSpc>
            </a:pPr>
            <a:r>
              <a:rPr lang="en-US" sz="2400" b="0" dirty="0">
                <a:latin typeface="Arial" panose="020B0604020202020204" pitchFamily="34" charset="0"/>
                <a:cs typeface="Arial" panose="020B0604020202020204" pitchFamily="34" charset="0"/>
              </a:rPr>
              <a:t>Once you have completed </a:t>
            </a:r>
            <a:r>
              <a:rPr lang="en-US" sz="2400" b="0" dirty="0">
                <a:latin typeface="Arial" panose="020B0604020202020204" pitchFamily="34" charset="0"/>
                <a:ea typeface="+mn-lt"/>
                <a:cs typeface="Arial" panose="020B0604020202020204" pitchFamily="34" charset="0"/>
              </a:rPr>
              <a:t>your Buzz quiz,</a:t>
            </a:r>
            <a:r>
              <a:rPr lang="en-US" sz="2400" b="0" dirty="0">
                <a:latin typeface="Arial" panose="020B0604020202020204" pitchFamily="34" charset="0"/>
                <a:cs typeface="Arial" panose="020B0604020202020204" pitchFamily="34" charset="0"/>
              </a:rPr>
              <a:t> make a note of your:</a:t>
            </a:r>
            <a:endParaRPr lang="en-US" sz="2400" dirty="0">
              <a:latin typeface="Arial" panose="020B0604020202020204" pitchFamily="34" charset="0"/>
              <a:cs typeface="Arial" panose="020B0604020202020204" pitchFamily="34" charset="0"/>
            </a:endParaRPr>
          </a:p>
          <a:p>
            <a:pPr>
              <a:lnSpc>
                <a:spcPct val="120000"/>
              </a:lnSpc>
            </a:pPr>
            <a:endParaRPr lang="en-US" sz="2400" b="0" dirty="0">
              <a:latin typeface="Arial" panose="020B0604020202020204" pitchFamily="34" charset="0"/>
              <a:cs typeface="Arial" panose="020B0604020202020204" pitchFamily="34" charset="0"/>
            </a:endParaRPr>
          </a:p>
          <a:p>
            <a:pPr marL="817200" lvl="1" indent="-456565">
              <a:lnSpc>
                <a:spcPct val="120000"/>
              </a:lnSpc>
              <a:buChar char="•"/>
            </a:pPr>
            <a:r>
              <a:rPr lang="en-US" b="0" dirty="0">
                <a:latin typeface="Arial" panose="020B0604020202020204" pitchFamily="34" charset="0"/>
                <a:cs typeface="Arial" panose="020B0604020202020204" pitchFamily="34" charset="0"/>
              </a:rPr>
              <a:t>strengths</a:t>
            </a:r>
            <a:endParaRPr lang="en-US" dirty="0">
              <a:latin typeface="Arial" panose="020B0604020202020204" pitchFamily="34" charset="0"/>
              <a:ea typeface="+mn-lt"/>
              <a:cs typeface="Arial" panose="020B0604020202020204" pitchFamily="34" charset="0"/>
            </a:endParaRPr>
          </a:p>
          <a:p>
            <a:pPr marL="817200" lvl="1" indent="-456565">
              <a:lnSpc>
                <a:spcPct val="120000"/>
              </a:lnSpc>
              <a:buChar char="•"/>
            </a:pPr>
            <a:r>
              <a:rPr lang="en-US" b="0" dirty="0">
                <a:latin typeface="Arial" panose="020B0604020202020204" pitchFamily="34" charset="0"/>
                <a:ea typeface="+mn-lt"/>
                <a:cs typeface="Arial" panose="020B0604020202020204" pitchFamily="34" charset="0"/>
              </a:rPr>
              <a:t>areas</a:t>
            </a:r>
            <a:r>
              <a:rPr lang="en-US" b="0" dirty="0">
                <a:latin typeface="Arial" panose="020B0604020202020204" pitchFamily="34" charset="0"/>
                <a:cs typeface="Arial" panose="020B0604020202020204" pitchFamily="34" charset="0"/>
              </a:rPr>
              <a:t> for development</a:t>
            </a:r>
            <a:endParaRPr lang="en-US" dirty="0">
              <a:latin typeface="Arial" panose="020B0604020202020204" pitchFamily="34" charset="0"/>
              <a:ea typeface="Calibri" panose="020F0502020204030204"/>
              <a:cs typeface="Arial" panose="020B0604020202020204" pitchFamily="34" charset="0"/>
            </a:endParaRPr>
          </a:p>
          <a:p>
            <a:pPr marL="817200" lvl="1" indent="-456565">
              <a:lnSpc>
                <a:spcPct val="120000"/>
              </a:lnSpc>
              <a:buChar char="•"/>
            </a:pPr>
            <a:r>
              <a:rPr lang="en-US" b="0" dirty="0">
                <a:latin typeface="Arial" panose="020B0604020202020204" pitchFamily="34" charset="0"/>
                <a:cs typeface="Arial" panose="020B0604020202020204" pitchFamily="34" charset="0"/>
              </a:rPr>
              <a:t>characteristics.</a:t>
            </a:r>
            <a:endParaRPr lang="en-US" b="0" dirty="0">
              <a:latin typeface="Arial" panose="020B0604020202020204" pitchFamily="34" charset="0"/>
              <a:ea typeface="Calibri" panose="020F0502020204030204"/>
              <a:cs typeface="Arial" panose="020B0604020202020204" pitchFamily="34" charset="0"/>
            </a:endParaRPr>
          </a:p>
          <a:p>
            <a:endParaRPr lang="en-US" dirty="0">
              <a:cs typeface="Arial"/>
            </a:endParaRPr>
          </a:p>
        </p:txBody>
      </p:sp>
      <p:sp>
        <p:nvSpPr>
          <p:cNvPr id="6" name="Footer Placeholder 5"/>
          <p:cNvSpPr>
            <a:spLocks noGrp="1"/>
          </p:cNvSpPr>
          <p:nvPr>
            <p:ph type="ftr" sz="quarter" idx="10"/>
          </p:nvPr>
        </p:nvSpPr>
        <p:spPr/>
        <p:txBody>
          <a:bodyPr anchor="t">
            <a:normAutofit/>
          </a:bodyPr>
          <a:lstStyle/>
          <a:p>
            <a:pPr>
              <a:spcAft>
                <a:spcPts val="800"/>
              </a:spcAft>
            </a:pPr>
            <a:r>
              <a:rPr lang="en-GB" dirty="0"/>
              <a:t>Education and Training Foundation</a:t>
            </a:r>
          </a:p>
        </p:txBody>
      </p:sp>
      <p:sp>
        <p:nvSpPr>
          <p:cNvPr id="7" name="Slide Number Placeholder 6"/>
          <p:cNvSpPr>
            <a:spLocks noGrp="1"/>
          </p:cNvSpPr>
          <p:nvPr>
            <p:ph type="sldNum" sz="quarter" idx="11"/>
          </p:nvPr>
        </p:nvSpPr>
        <p:spPr/>
        <p:txBody>
          <a:bodyPr anchor="t">
            <a:normAutofit/>
          </a:bodyPr>
          <a:lstStyle/>
          <a:p>
            <a:pPr>
              <a:spcAft>
                <a:spcPts val="800"/>
              </a:spcAft>
            </a:pPr>
            <a:fld id="{DA2C159E-F13C-4A85-9A41-E7669D3E0D70}" type="slidenum">
              <a:rPr lang="en-GB" smtClean="0"/>
              <a:pPr>
                <a:spcAft>
                  <a:spcPts val="800"/>
                </a:spcAft>
              </a:pPr>
              <a:t>13</a:t>
            </a:fld>
            <a:endParaRPr lang="en-GB"/>
          </a:p>
        </p:txBody>
      </p:sp>
    </p:spTree>
    <p:extLst>
      <p:ext uri="{BB962C8B-B14F-4D97-AF65-F5344CB8AC3E}">
        <p14:creationId xmlns:p14="http://schemas.microsoft.com/office/powerpoint/2010/main" val="4088197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Discovering your strengths and skills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1" y="1663912"/>
            <a:ext cx="11347127" cy="4802099"/>
          </a:xfrm>
        </p:spPr>
        <p:txBody>
          <a:bodyPr vert="horz" lIns="0" tIns="0" rIns="0" bIns="0" rtlCol="0" anchor="t">
            <a:noAutofit/>
          </a:bodyPr>
          <a:lstStyle/>
          <a:p>
            <a:pPr>
              <a:lnSpc>
                <a:spcPct val="120000"/>
              </a:lnSpc>
            </a:pPr>
            <a:r>
              <a:rPr lang="en-US" sz="2400" b="1" dirty="0">
                <a:latin typeface="Arial" panose="020B0604020202020204" pitchFamily="34" charset="0"/>
                <a:cs typeface="Arial" panose="020B0604020202020204" pitchFamily="34" charset="0"/>
              </a:rPr>
              <a:t>Find a learner with a different animal from your own.</a:t>
            </a:r>
            <a:endParaRPr lang="en-US" sz="2400" dirty="0">
              <a:latin typeface="Arial" panose="020B0604020202020204" pitchFamily="34" charset="0"/>
              <a:cs typeface="Arial" panose="020B0604020202020204" pitchFamily="34" charset="0"/>
            </a:endParaRPr>
          </a:p>
          <a:p>
            <a:pPr>
              <a:lnSpc>
                <a:spcPct val="120000"/>
              </a:lnSpc>
            </a:pPr>
            <a:r>
              <a:rPr lang="en-US" sz="2400" dirty="0">
                <a:latin typeface="Arial" panose="020B0604020202020204" pitchFamily="34" charset="0"/>
                <a:cs typeface="Arial" panose="020B0604020202020204" pitchFamily="34" charset="0"/>
              </a:rPr>
              <a:t>This challenge requires you to work with someone with a different skill set.</a:t>
            </a:r>
          </a:p>
          <a:p>
            <a:pPr>
              <a:lnSpc>
                <a:spcPct val="120000"/>
              </a:lnSpc>
              <a:spcBef>
                <a:spcPct val="20000"/>
              </a:spcBef>
            </a:pPr>
            <a:r>
              <a:rPr lang="en-US" sz="2400" b="1" dirty="0">
                <a:latin typeface="Arial" panose="020B0604020202020204" pitchFamily="34" charset="0"/>
                <a:cs typeface="Arial" panose="020B0604020202020204" pitchFamily="34" charset="0"/>
              </a:rPr>
              <a:t>Consider the following:</a:t>
            </a:r>
            <a:endParaRPr lang="en-US" sz="2400" dirty="0">
              <a:latin typeface="Arial" panose="020B0604020202020204" pitchFamily="34" charset="0"/>
              <a:cs typeface="Arial" panose="020B0604020202020204" pitchFamily="34" charset="0"/>
            </a:endParaRPr>
          </a:p>
          <a:p>
            <a:pPr marL="817200" lvl="1" indent="-457200">
              <a:lnSpc>
                <a:spcPct val="120000"/>
              </a:lnSpc>
              <a:spcBef>
                <a:spcPct val="20000"/>
              </a:spcBef>
              <a:buFont typeface="Arial,Sans-Serif"/>
              <a:buChar char="•"/>
            </a:pPr>
            <a:r>
              <a:rPr lang="en-GB" sz="2400" dirty="0">
                <a:latin typeface="Arial" panose="020B0604020202020204" pitchFamily="34" charset="0"/>
                <a:cs typeface="Arial" panose="020B0604020202020204" pitchFamily="34" charset="0"/>
              </a:rPr>
              <a:t>Who do you work well with?</a:t>
            </a:r>
            <a:endParaRPr lang="en-GB" sz="2400" dirty="0">
              <a:latin typeface="Arial" panose="020B0604020202020204" pitchFamily="34" charset="0"/>
              <a:ea typeface="Calibri" panose="020F0502020204030204"/>
              <a:cs typeface="Arial" panose="020B0604020202020204" pitchFamily="34" charset="0"/>
            </a:endParaRPr>
          </a:p>
          <a:p>
            <a:pPr marL="817200" lvl="1" indent="-457200">
              <a:lnSpc>
                <a:spcPct val="120000"/>
              </a:lnSpc>
              <a:spcBef>
                <a:spcPct val="20000"/>
              </a:spcBef>
              <a:buFont typeface="Arial,Sans-Serif"/>
              <a:buChar char="•"/>
            </a:pPr>
            <a:r>
              <a:rPr lang="en-GB" sz="2400" dirty="0">
                <a:latin typeface="Arial" panose="020B0604020202020204" pitchFamily="34" charset="0"/>
                <a:cs typeface="Arial" panose="020B0604020202020204" pitchFamily="34" charset="0"/>
              </a:rPr>
              <a:t>Who has leadership qualities?</a:t>
            </a:r>
            <a:endParaRPr lang="en-GB" sz="2400" dirty="0">
              <a:latin typeface="Arial" panose="020B0604020202020204" pitchFamily="34" charset="0"/>
              <a:ea typeface="Calibri" panose="020F0502020204030204"/>
              <a:cs typeface="Arial" panose="020B0604020202020204" pitchFamily="34" charset="0"/>
            </a:endParaRPr>
          </a:p>
          <a:p>
            <a:pPr marL="817200" lvl="1" indent="-457200">
              <a:lnSpc>
                <a:spcPct val="120000"/>
              </a:lnSpc>
              <a:spcBef>
                <a:spcPct val="20000"/>
              </a:spcBef>
              <a:buFont typeface="Arial,Sans-Serif"/>
              <a:buChar char="•"/>
            </a:pPr>
            <a:r>
              <a:rPr lang="en-GB" sz="2400" dirty="0">
                <a:latin typeface="Arial" panose="020B0604020202020204" pitchFamily="34" charset="0"/>
                <a:cs typeface="Arial" panose="020B0604020202020204" pitchFamily="34" charset="0"/>
              </a:rPr>
              <a:t>Who is creative?</a:t>
            </a:r>
            <a:endParaRPr lang="en-GB" sz="2400" dirty="0">
              <a:latin typeface="Arial" panose="020B0604020202020204" pitchFamily="34" charset="0"/>
              <a:ea typeface="Calibri" panose="020F0502020204030204"/>
              <a:cs typeface="Arial" panose="020B0604020202020204" pitchFamily="34" charset="0"/>
            </a:endParaRPr>
          </a:p>
          <a:p>
            <a:pPr marL="817200" lvl="1" indent="-457200">
              <a:lnSpc>
                <a:spcPct val="120000"/>
              </a:lnSpc>
              <a:spcBef>
                <a:spcPct val="20000"/>
              </a:spcBef>
              <a:buFont typeface="Arial,Sans-Serif"/>
              <a:buChar char="•"/>
            </a:pPr>
            <a:r>
              <a:rPr lang="en-GB" sz="2400" dirty="0">
                <a:latin typeface="Arial" panose="020B0604020202020204" pitchFamily="34" charset="0"/>
                <a:cs typeface="Arial" panose="020B0604020202020204" pitchFamily="34" charset="0"/>
              </a:rPr>
              <a:t>Who likes to work on their own?</a:t>
            </a:r>
            <a:endParaRPr lang="en-US" sz="2400" dirty="0">
              <a:latin typeface="Arial" panose="020B0604020202020204" pitchFamily="34" charset="0"/>
              <a:ea typeface="Calibri" panose="020F0502020204030204"/>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Tree>
    <p:extLst>
      <p:ext uri="{BB962C8B-B14F-4D97-AF65-F5344CB8AC3E}">
        <p14:creationId xmlns:p14="http://schemas.microsoft.com/office/powerpoint/2010/main" val="2920570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Discovering your strengths and skills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1" y="1315200"/>
            <a:ext cx="11137980" cy="4802099"/>
          </a:xfrm>
        </p:spPr>
        <p:txBody>
          <a:bodyPr vert="horz" lIns="0" tIns="0" rIns="0" bIns="0" rtlCol="0" anchor="t">
            <a:noAutofit/>
          </a:bodyPr>
          <a:lstStyle/>
          <a:p>
            <a:pPr>
              <a:lnSpc>
                <a:spcPct val="120000"/>
              </a:lnSpc>
            </a:pPr>
            <a:r>
              <a:rPr lang="en-US" sz="2400" b="1" dirty="0">
                <a:latin typeface="Arial" panose="020B0604020202020204" pitchFamily="34" charset="0"/>
                <a:cs typeface="Arial" panose="020B0604020202020204" pitchFamily="34" charset="0"/>
              </a:rPr>
              <a:t>Pair activity</a:t>
            </a:r>
          </a:p>
          <a:p>
            <a:pPr>
              <a:lnSpc>
                <a:spcPct val="120000"/>
              </a:lnSpc>
            </a:pPr>
            <a:r>
              <a:rPr lang="en-US" sz="2400" b="1" dirty="0">
                <a:latin typeface="Arial" panose="020B0604020202020204" pitchFamily="34" charset="0"/>
                <a:cs typeface="Arial" panose="020B0604020202020204" pitchFamily="34" charset="0"/>
              </a:rPr>
              <a:t>Create a poster</a:t>
            </a:r>
          </a:p>
          <a:p>
            <a:pPr>
              <a:lnSpc>
                <a:spcPct val="120000"/>
              </a:lnSpc>
            </a:pPr>
            <a:r>
              <a:rPr lang="en-US" sz="2400" b="1" dirty="0">
                <a:latin typeface="Arial" panose="020B0604020202020204" pitchFamily="34" charset="0"/>
                <a:cs typeface="Arial" panose="020B0604020202020204" pitchFamily="34" charset="0"/>
              </a:rPr>
              <a:t>Topic: Matching animals and roles in education </a:t>
            </a:r>
          </a:p>
          <a:p>
            <a:pPr>
              <a:lnSpc>
                <a:spcPct val="120000"/>
              </a:lnSpc>
            </a:pPr>
            <a:endParaRPr lang="en-US" sz="2400" dirty="0">
              <a:latin typeface="Arial" panose="020B0604020202020204" pitchFamily="34" charset="0"/>
              <a:cs typeface="Arial" panose="020B0604020202020204" pitchFamily="34" charset="0"/>
            </a:endParaRPr>
          </a:p>
          <a:p>
            <a:pPr>
              <a:lnSpc>
                <a:spcPct val="120000"/>
              </a:lnSpc>
            </a:pPr>
            <a:r>
              <a:rPr lang="en-US" sz="2400" dirty="0">
                <a:latin typeface="Arial" panose="020B0604020202020204" pitchFamily="34" charset="0"/>
                <a:cs typeface="Arial" panose="020B0604020202020204" pitchFamily="34" charset="0"/>
              </a:rPr>
              <a:t>Using the same methodology as the Buzz quiz:</a:t>
            </a:r>
          </a:p>
          <a:p>
            <a:pPr marL="702891" lvl="1" indent="-342900">
              <a:lnSpc>
                <a:spcPct val="120000"/>
              </a:lnSpc>
            </a:pPr>
            <a:r>
              <a:rPr lang="en-US" sz="2400" dirty="0">
                <a:latin typeface="Arial" panose="020B0604020202020204" pitchFamily="34" charset="0"/>
                <a:cs typeface="Arial" panose="020B0604020202020204" pitchFamily="34" charset="0"/>
              </a:rPr>
              <a:t>choose a role in education and early years </a:t>
            </a:r>
            <a:endParaRPr lang="en-US" sz="2400" dirty="0">
              <a:latin typeface="Arial" panose="020B0604020202020204" pitchFamily="34" charset="0"/>
              <a:ea typeface="Calibri"/>
              <a:cs typeface="Arial" panose="020B0604020202020204" pitchFamily="34" charset="0"/>
            </a:endParaRPr>
          </a:p>
          <a:p>
            <a:pPr marL="702891" lvl="1" indent="-342900">
              <a:lnSpc>
                <a:spcPct val="120000"/>
              </a:lnSpc>
              <a:buFont typeface="Arial,Sans-Serif" panose="020B0604020202020204" pitchFamily="34" charset="0"/>
              <a:buChar char="•"/>
            </a:pPr>
            <a:r>
              <a:rPr lang="en-US" sz="2400" dirty="0">
                <a:latin typeface="Arial" panose="020B0604020202020204" pitchFamily="34" charset="0"/>
                <a:cs typeface="Arial" panose="020B0604020202020204" pitchFamily="34" charset="0"/>
              </a:rPr>
              <a:t>detail the skills and attributes you think apply to the role</a:t>
            </a:r>
            <a:endParaRPr lang="en-GB" sz="2400" dirty="0">
              <a:latin typeface="Arial" panose="020B0604020202020204" pitchFamily="34" charset="0"/>
              <a:ea typeface="Calibri"/>
              <a:cs typeface="Arial" panose="020B0604020202020204" pitchFamily="34" charset="0"/>
            </a:endParaRPr>
          </a:p>
          <a:p>
            <a:pPr marL="702891" lvl="1" indent="-342900">
              <a:lnSpc>
                <a:spcPct val="120000"/>
              </a:lnSpc>
            </a:pPr>
            <a:r>
              <a:rPr lang="en-US" sz="2400" dirty="0">
                <a:latin typeface="Arial" panose="020B0604020202020204" pitchFamily="34" charset="0"/>
                <a:cs typeface="Arial" panose="020B0604020202020204" pitchFamily="34" charset="0"/>
              </a:rPr>
              <a:t>assign to the role an animal and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you consider most appropriate</a:t>
            </a:r>
            <a:endParaRPr lang="en-US" sz="2400" dirty="0">
              <a:latin typeface="Arial" panose="020B0604020202020204" pitchFamily="34" charset="0"/>
              <a:ea typeface="Calibri"/>
              <a:cs typeface="Arial" panose="020B0604020202020204" pitchFamily="34" charset="0"/>
            </a:endParaRPr>
          </a:p>
          <a:p>
            <a:pPr marL="702891" lvl="1" indent="-342900">
              <a:lnSpc>
                <a:spcPct val="120000"/>
              </a:lnSpc>
            </a:pPr>
            <a:r>
              <a:rPr lang="en-GB" sz="2400" dirty="0">
                <a:latin typeface="Arial" panose="020B0604020202020204" pitchFamily="34" charset="0"/>
                <a:cs typeface="Arial" panose="020B0604020202020204" pitchFamily="34" charset="0"/>
              </a:rPr>
              <a:t>explain reasons for your choices.</a:t>
            </a:r>
            <a:endParaRPr lang="en-US" sz="2400" dirty="0">
              <a:latin typeface="Arial" panose="020B0604020202020204" pitchFamily="34" charset="0"/>
              <a:ea typeface="Calibri"/>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Tree>
    <p:extLst>
      <p:ext uri="{BB962C8B-B14F-4D97-AF65-F5344CB8AC3E}">
        <p14:creationId xmlns:p14="http://schemas.microsoft.com/office/powerpoint/2010/main" val="3053345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Discovering your strengths and skills </a:t>
            </a:r>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a:cs typeface="Arial"/>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sz="2400" b="0">
              <a:cs typeface="Arial"/>
            </a:endParaRPr>
          </a:p>
          <a:p>
            <a:endParaRPr lang="en-GB" b="0">
              <a:cs typeface="Arial"/>
            </a:endParaRPr>
          </a:p>
          <a:p>
            <a:endParaRPr lang="en-US">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516333" y="1877241"/>
            <a:ext cx="10838617" cy="261840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ct val="120000"/>
              </a:lnSpc>
            </a:pPr>
            <a:r>
              <a:rPr lang="en-GB" sz="2400" b="1" dirty="0">
                <a:latin typeface="Arial" panose="020B0604020202020204" pitchFamily="34" charset="0"/>
                <a:cs typeface="Arial" panose="020B0604020202020204" pitchFamily="34" charset="0"/>
              </a:rPr>
              <a:t>Reflection</a:t>
            </a:r>
            <a:r>
              <a:rPr lang="en-GB"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t>
            </a:r>
          </a:p>
          <a:p>
            <a:pPr>
              <a:lnSpc>
                <a:spcPct val="120000"/>
              </a:lnSpc>
            </a:pPr>
            <a:r>
              <a:rPr lang="en-GB" sz="2400" dirty="0">
                <a:latin typeface="Arial" panose="020B0604020202020204" pitchFamily="34" charset="0"/>
                <a:cs typeface="Arial" panose="020B0604020202020204" pitchFamily="34" charset="0"/>
              </a:rPr>
              <a:t>​</a:t>
            </a:r>
          </a:p>
          <a:p>
            <a:pPr>
              <a:lnSpc>
                <a:spcPct val="120000"/>
              </a:lnSpc>
            </a:pPr>
            <a:r>
              <a:rPr lang="en-GB" sz="2400" b="1" dirty="0">
                <a:latin typeface="Arial" panose="020B0604020202020204" pitchFamily="34" charset="0"/>
                <a:ea typeface="+mn-lt"/>
                <a:cs typeface="Arial" panose="020B0604020202020204" pitchFamily="34" charset="0"/>
              </a:rPr>
              <a:t>Task 2</a:t>
            </a:r>
          </a:p>
          <a:p>
            <a:pPr marL="456565" indent="-456565">
              <a:lnSpc>
                <a:spcPct val="120000"/>
              </a:lnSpc>
              <a:buFont typeface="Arial" panose="020B0604020202020204" pitchFamily="34" charset="0"/>
              <a:buChar char="•"/>
            </a:pPr>
            <a:r>
              <a:rPr lang="en-GB" sz="2400" dirty="0">
                <a:latin typeface="Arial" panose="020B0604020202020204" pitchFamily="34" charset="0"/>
                <a:ea typeface="+mn-lt"/>
                <a:cs typeface="Arial" panose="020B0604020202020204" pitchFamily="34" charset="0"/>
              </a:rPr>
              <a:t>Reflect on the group’s ideas about strengths and areas for development.</a:t>
            </a:r>
          </a:p>
          <a:p>
            <a:pPr marL="456565" indent="-456565">
              <a:lnSpc>
                <a:spcPct val="120000"/>
              </a:lnSpc>
              <a:buFont typeface="Arial" panose="020B0604020202020204" pitchFamily="34" charset="0"/>
              <a:buChar char="•"/>
            </a:pPr>
            <a:r>
              <a:rPr lang="en-GB" sz="2400" dirty="0">
                <a:latin typeface="Arial" panose="020B0604020202020204" pitchFamily="34" charset="0"/>
                <a:ea typeface="+mn-lt"/>
                <a:cs typeface="Arial" panose="020B0604020202020204" pitchFamily="34" charset="0"/>
              </a:rPr>
              <a:t>Are there differing views on what these would be? Why do you think people’s ideas are different?</a:t>
            </a:r>
            <a:endParaRPr lang="en-GB" sz="2400" dirty="0">
              <a:latin typeface="Arial" panose="020B0604020202020204" pitchFamily="34" charset="0"/>
              <a:ea typeface="Calibri" panose="020F0502020204030204"/>
              <a:cs typeface="Arial" panose="020B0604020202020204" pitchFamily="34" charset="0"/>
            </a:endParaRPr>
          </a:p>
        </p:txBody>
      </p:sp>
    </p:spTree>
    <p:extLst>
      <p:ext uri="{BB962C8B-B14F-4D97-AF65-F5344CB8AC3E}">
        <p14:creationId xmlns:p14="http://schemas.microsoft.com/office/powerpoint/2010/main" val="885540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Introduction to placements</a:t>
            </a:r>
          </a:p>
        </p:txBody>
      </p:sp>
    </p:spTree>
    <p:extLst>
      <p:ext uri="{BB962C8B-B14F-4D97-AF65-F5344CB8AC3E}">
        <p14:creationId xmlns:p14="http://schemas.microsoft.com/office/powerpoint/2010/main" val="3058365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3: Introduction to placements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0" y="1407103"/>
            <a:ext cx="10149523" cy="1629781"/>
          </a:xfrm>
        </p:spPr>
        <p:txBody>
          <a:bodyPr vert="horz" lIns="0" tIns="0" rIns="0" bIns="0" rtlCol="0" anchor="t">
            <a:noAutofit/>
          </a:bodyPr>
          <a:lstStyle/>
          <a:p>
            <a:r>
              <a:rPr lang="en-US" sz="1867" dirty="0">
                <a:latin typeface="Arial" panose="020B0604020202020204" pitchFamily="34" charset="0"/>
                <a:cs typeface="Arial" panose="020B0604020202020204" pitchFamily="34" charset="0"/>
              </a:rPr>
              <a:t>Film: </a:t>
            </a:r>
            <a:r>
              <a:rPr lang="en-GB" sz="2000" u="sng" dirty="0">
                <a:latin typeface="Arial" panose="020B0604020202020204" pitchFamily="34" charset="0"/>
                <a:cs typeface="Arial" panose="020B0604020202020204" pitchFamily="34" charset="0"/>
                <a:hlinkClick r:id="rId3"/>
              </a:rPr>
              <a:t>https://youtu.be/3UMsS-Vbkq4</a:t>
            </a:r>
            <a:r>
              <a:rPr lang="en-GB" sz="2000" dirty="0">
                <a:latin typeface="Arial" panose="020B0604020202020204" pitchFamily="34" charset="0"/>
                <a:cs typeface="Arial" panose="020B0604020202020204" pitchFamily="34" charset="0"/>
              </a:rPr>
              <a:t> </a:t>
            </a:r>
          </a:p>
          <a:p>
            <a:r>
              <a:rPr lang="en-US" sz="1850" dirty="0">
                <a:latin typeface="Arial" panose="020B0604020202020204" pitchFamily="34" charset="0"/>
                <a:cs typeface="Arial" panose="020B0604020202020204" pitchFamily="34" charset="0"/>
              </a:rPr>
              <a:t>This film follows college learners on their placement journeys.</a:t>
            </a:r>
            <a:endParaRPr lang="en-US" dirty="0">
              <a:solidFill>
                <a:srgbClr val="E51C41"/>
              </a:solidFill>
              <a:latin typeface="Arial" panose="020B0604020202020204" pitchFamily="34" charset="0"/>
              <a:cs typeface="Arial" panose="020B0604020202020204" pitchFamily="34" charset="0"/>
            </a:endParaRPr>
          </a:p>
        </p:txBody>
      </p:sp>
      <p:sp>
        <p:nvSpPr>
          <p:cNvPr id="6" name="Content Placeholder 5"/>
          <p:cNvSpPr>
            <a:spLocks noGrp="1"/>
          </p:cNvSpPr>
          <p:nvPr>
            <p:ph sz="quarter" idx="13"/>
          </p:nvPr>
        </p:nvSpPr>
        <p:spPr>
          <a:xfrm>
            <a:off x="304258" y="2626758"/>
            <a:ext cx="11583483" cy="3069957"/>
          </a:xfrm>
        </p:spPr>
        <p:txBody>
          <a:bodyPr vert="horz" lIns="0" tIns="0" rIns="0" bIns="0" rtlCol="0" anchor="t">
            <a:noAutofit/>
          </a:bodyPr>
          <a:lstStyle/>
          <a:p>
            <a:pPr>
              <a:lnSpc>
                <a:spcPct val="120000"/>
              </a:lnSpc>
            </a:pPr>
            <a:r>
              <a:rPr lang="en-US" sz="2400" b="1" dirty="0">
                <a:latin typeface="Arial" panose="020B0604020202020204" pitchFamily="34" charset="0"/>
                <a:cs typeface="Arial" panose="020B0604020202020204" pitchFamily="34" charset="0"/>
              </a:rPr>
              <a:t>Task</a:t>
            </a:r>
          </a:p>
          <a:p>
            <a:pPr marL="380365" indent="-380365">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Before watching the film, note down three assumptions you have about placements.</a:t>
            </a:r>
            <a:endParaRPr lang="en-US" sz="2100" b="1"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Tree>
    <p:extLst>
      <p:ext uri="{BB962C8B-B14F-4D97-AF65-F5344CB8AC3E}">
        <p14:creationId xmlns:p14="http://schemas.microsoft.com/office/powerpoint/2010/main" val="2460441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Film 1</a:t>
            </a:r>
          </a:p>
        </p:txBody>
      </p:sp>
      <p:sp>
        <p:nvSpPr>
          <p:cNvPr id="3" name="Text Placeholder 2"/>
          <p:cNvSpPr>
            <a:spLocks noGrp="1"/>
          </p:cNvSpPr>
          <p:nvPr>
            <p:ph type="body" sz="quarter" idx="12"/>
          </p:nvPr>
        </p:nvSpPr>
        <p:spPr>
          <a:xfrm>
            <a:off x="1787553" y="1711046"/>
            <a:ext cx="5683622" cy="3524342"/>
          </a:xfrm>
        </p:spPr>
        <p:txBody>
          <a:bodyPr/>
          <a:lstStyle/>
          <a:p>
            <a:endParaRPr lang="en-GB" u="sng">
              <a:hlinkClick r:id="rId3"/>
            </a:endParaRPr>
          </a:p>
        </p:txBody>
      </p:sp>
      <p:sp>
        <p:nvSpPr>
          <p:cNvPr id="5" name="Slide Number Placeholder 4"/>
          <p:cNvSpPr>
            <a:spLocks noGrp="1"/>
          </p:cNvSpPr>
          <p:nvPr>
            <p:ph type="sldNum" sz="quarter" idx="11"/>
          </p:nvPr>
        </p:nvSpPr>
        <p:spPr/>
        <p:txBody>
          <a:bodyPr/>
          <a:lstStyle/>
          <a:p>
            <a:fld id="{DA2C159E-F13C-4A85-9A41-E7669D3E0D70}" type="slidenum">
              <a:rPr lang="en-GB" smtClean="0"/>
              <a:pPr/>
              <a:t>19</a:t>
            </a:fld>
            <a:endParaRPr lang="en-GB"/>
          </a:p>
        </p:txBody>
      </p:sp>
      <p:sp>
        <p:nvSpPr>
          <p:cNvPr id="6" name="Footer Placeholder 5"/>
          <p:cNvSpPr>
            <a:spLocks noGrp="1"/>
          </p:cNvSpPr>
          <p:nvPr>
            <p:ph type="ftr" sz="quarter" idx="10"/>
          </p:nvPr>
        </p:nvSpPr>
        <p:spPr/>
        <p:txBody>
          <a:bodyPr/>
          <a:lstStyle/>
          <a:p>
            <a:r>
              <a:rPr lang="en-GB" dirty="0"/>
              <a:t>Education and Training Foundation</a:t>
            </a:r>
          </a:p>
        </p:txBody>
      </p:sp>
      <p:pic>
        <p:nvPicPr>
          <p:cNvPr id="7" name="3UMsS-Vbkq4"/>
          <p:cNvPicPr>
            <a:picLocks noRot="1" noChangeAspect="1"/>
          </p:cNvPicPr>
          <p:nvPr>
            <a:videoFile r:link="rId1"/>
          </p:nvPr>
        </p:nvPicPr>
        <p:blipFill>
          <a:blip r:embed="rId4"/>
          <a:stretch>
            <a:fillRect/>
          </a:stretch>
        </p:blipFill>
        <p:spPr>
          <a:xfrm>
            <a:off x="1787551" y="1711046"/>
            <a:ext cx="5683624" cy="3524342"/>
          </a:xfrm>
          <a:prstGeom prst="rect">
            <a:avLst/>
          </a:prstGeom>
        </p:spPr>
      </p:pic>
    </p:spTree>
    <p:extLst>
      <p:ext uri="{BB962C8B-B14F-4D97-AF65-F5344CB8AC3E}">
        <p14:creationId xmlns:p14="http://schemas.microsoft.com/office/powerpoint/2010/main" val="2362146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latin typeface="Arial" panose="020B0604020202020204" pitchFamily="34" charset="0"/>
                <a:cs typeface="Arial" panose="020B0604020202020204" pitchFamily="34" charset="0"/>
              </a:rPr>
              <a:t>Lesson 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Work readiness </a:t>
            </a:r>
          </a:p>
        </p:txBody>
      </p:sp>
    </p:spTree>
    <p:extLst>
      <p:ext uri="{BB962C8B-B14F-4D97-AF65-F5344CB8AC3E}">
        <p14:creationId xmlns:p14="http://schemas.microsoft.com/office/powerpoint/2010/main" val="33778984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Introduction to T Level paperwork</a:t>
            </a:r>
          </a:p>
        </p:txBody>
      </p:sp>
    </p:spTree>
    <p:extLst>
      <p:ext uri="{BB962C8B-B14F-4D97-AF65-F5344CB8AC3E}">
        <p14:creationId xmlns:p14="http://schemas.microsoft.com/office/powerpoint/2010/main" val="4078142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fontScale="90000"/>
          </a:bodyPr>
          <a:lstStyle/>
          <a:p>
            <a:r>
              <a:rPr lang="en-US" sz="3000" dirty="0">
                <a:latin typeface="Arial" panose="020B0604020202020204" pitchFamily="34" charset="0"/>
                <a:cs typeface="Arial" panose="020B0604020202020204" pitchFamily="34" charset="0"/>
              </a:rPr>
              <a:t>Topic: Education and early years</a:t>
            </a:r>
            <a:br>
              <a:rPr lang="en-US" sz="3000" dirty="0">
                <a:latin typeface="Arial" panose="020B0604020202020204" pitchFamily="34" charset="0"/>
                <a:cs typeface="Arial" panose="020B0604020202020204" pitchFamily="34" charset="0"/>
              </a:rPr>
            </a:br>
            <a:r>
              <a:rPr lang="en-US" sz="3000" dirty="0">
                <a:latin typeface="Arial" panose="020B0604020202020204" pitchFamily="34" charset="0"/>
                <a:cs typeface="Arial" panose="020B0604020202020204" pitchFamily="34" charset="0"/>
              </a:rPr>
              <a:t>Task 4: Skills booklet and placement documentation </a:t>
            </a:r>
            <a:br>
              <a:rPr lang="en-US" dirty="0"/>
            </a:br>
            <a:endParaRPr lang="en-US" dirty="0">
              <a:cs typeface="Arial"/>
            </a:endParaRPr>
          </a:p>
        </p:txBody>
      </p:sp>
      <p:sp>
        <p:nvSpPr>
          <p:cNvPr id="6" name="Content Placeholder 5"/>
          <p:cNvSpPr>
            <a:spLocks noGrp="1"/>
          </p:cNvSpPr>
          <p:nvPr>
            <p:ph sz="quarter" idx="13"/>
          </p:nvPr>
        </p:nvSpPr>
        <p:spPr>
          <a:xfrm>
            <a:off x="470743" y="1571012"/>
            <a:ext cx="9507556" cy="3629891"/>
          </a:xfrm>
        </p:spPr>
        <p:txBody>
          <a:bodyPr vert="horz" lIns="0" tIns="0" rIns="0" bIns="0" rtlCol="0" anchor="t">
            <a:noAutofit/>
          </a:bodyPr>
          <a:lstStyle/>
          <a:p>
            <a:pPr marL="380365" indent="-380365">
              <a:buFont typeface="Arial" panose="020B0604020202020204" pitchFamily="34" charset="0"/>
              <a:buChar char="•"/>
            </a:pPr>
            <a:endParaRPr lang="en-US" dirty="0">
              <a:ea typeface="Calibri" panose="020F0502020204030204"/>
              <a:cs typeface="Calibri" panose="020F0502020204030204"/>
            </a:endParaRPr>
          </a:p>
          <a:p>
            <a:pPr>
              <a:lnSpc>
                <a:spcPct val="120000"/>
              </a:lnSpc>
            </a:pPr>
            <a:r>
              <a:rPr lang="en-US" sz="2400" b="1" dirty="0">
                <a:latin typeface="Arial" panose="020B0604020202020204" pitchFamily="34" charset="0"/>
                <a:cs typeface="Arial" panose="020B0604020202020204" pitchFamily="34" charset="0"/>
              </a:rPr>
              <a:t>Overview</a:t>
            </a:r>
          </a:p>
          <a:p>
            <a:pPr marL="380365" indent="-380365">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Skills booklet</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Work placement booklet</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Using Outlook to schedule time for reflection and paperwork</a:t>
            </a:r>
            <a:endParaRPr lang="en-US" sz="2400" dirty="0">
              <a:latin typeface="Arial" panose="020B0604020202020204" pitchFamily="34" charset="0"/>
              <a:ea typeface="Calibri"/>
              <a:cs typeface="Arial" panose="020B0604020202020204" pitchFamily="34" charset="0"/>
            </a:endParaRPr>
          </a:p>
          <a:p>
            <a:pPr marL="380365" indent="-380365">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The role of the placement officer</a:t>
            </a:r>
            <a:endParaRPr lang="en-US" sz="2400" dirty="0">
              <a:latin typeface="Arial" panose="020B0604020202020204" pitchFamily="34" charset="0"/>
              <a:ea typeface="Calibri" panose="020F0502020204030204"/>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4157722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4: Skills booklet and placement documentation</a:t>
            </a:r>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a:cs typeface="Arial"/>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sz="2400" b="0">
              <a:cs typeface="Arial"/>
            </a:endParaRPr>
          </a:p>
          <a:p>
            <a:endParaRPr lang="en-GB" b="0">
              <a:cs typeface="Arial"/>
            </a:endParaRPr>
          </a:p>
          <a:p>
            <a:endParaRPr lang="en-US">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825198" y="1878172"/>
            <a:ext cx="10059909" cy="339785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ct val="120000"/>
              </a:lnSpc>
            </a:pPr>
            <a:r>
              <a:rPr lang="en-GB" sz="2400" b="1" dirty="0">
                <a:latin typeface="Arial" panose="020B0604020202020204" pitchFamily="34" charset="0"/>
                <a:cs typeface="Arial" panose="020B0604020202020204" pitchFamily="34" charset="0"/>
              </a:rPr>
              <a:t>Reflection</a:t>
            </a:r>
            <a:r>
              <a:rPr lang="en-GB"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t>
            </a:r>
          </a:p>
          <a:p>
            <a:pPr>
              <a:lnSpc>
                <a:spcPct val="120000"/>
              </a:lnSpc>
            </a:pPr>
            <a:r>
              <a:rPr lang="en-GB" sz="2400" dirty="0">
                <a:latin typeface="Arial" panose="020B0604020202020204" pitchFamily="34" charset="0"/>
                <a:cs typeface="Arial" panose="020B0604020202020204" pitchFamily="34" charset="0"/>
              </a:rPr>
              <a:t>​</a:t>
            </a:r>
          </a:p>
          <a:p>
            <a:pPr>
              <a:lnSpc>
                <a:spcPct val="120000"/>
              </a:lnSpc>
            </a:pPr>
            <a:r>
              <a:rPr lang="en-GB" sz="2400" b="1" dirty="0">
                <a:latin typeface="Arial" panose="020B0604020202020204" pitchFamily="34" charset="0"/>
                <a:ea typeface="+mn-lt"/>
                <a:cs typeface="Arial" panose="020B0604020202020204" pitchFamily="34" charset="0"/>
              </a:rPr>
              <a:t>Task 4 </a:t>
            </a:r>
            <a:endParaRPr lang="en-GB" sz="2400" dirty="0">
              <a:latin typeface="Arial" panose="020B0604020202020204" pitchFamily="34" charset="0"/>
              <a:ea typeface="+mn-lt"/>
              <a:cs typeface="Arial" panose="020B0604020202020204" pitchFamily="34" charset="0"/>
            </a:endParaRPr>
          </a:p>
          <a:p>
            <a:pPr marL="380365" indent="-380365">
              <a:lnSpc>
                <a:spcPct val="120000"/>
              </a:lnSpc>
              <a:buFont typeface="Arial" panose="020B0604020202020204" pitchFamily="34" charset="0"/>
              <a:buChar char="•"/>
            </a:pPr>
            <a:r>
              <a:rPr lang="en-GB" sz="2400" dirty="0">
                <a:latin typeface="Arial" panose="020B0604020202020204" pitchFamily="34" charset="0"/>
                <a:ea typeface="+mn-lt"/>
                <a:cs typeface="Arial" panose="020B0604020202020204" pitchFamily="34" charset="0"/>
              </a:rPr>
              <a:t>In what ways do you think the placement officer can support your success in your T Level qualification?</a:t>
            </a:r>
          </a:p>
          <a:p>
            <a:pPr marL="380365" indent="-380365">
              <a:lnSpc>
                <a:spcPct val="120000"/>
              </a:lnSpc>
              <a:buFont typeface="Arial" panose="020B0604020202020204" pitchFamily="34" charset="0"/>
              <a:buChar char="•"/>
            </a:pPr>
            <a:r>
              <a:rPr lang="en-GB" sz="2400" dirty="0">
                <a:latin typeface="Arial" panose="020B0604020202020204" pitchFamily="34" charset="0"/>
                <a:ea typeface="+mn-lt"/>
                <a:cs typeface="Arial" panose="020B0604020202020204" pitchFamily="34" charset="0"/>
              </a:rPr>
              <a:t>Why is it important to keep your placement skills booklet up to date?</a:t>
            </a:r>
            <a:endParaRPr lang="en-GB" sz="2400" dirty="0">
              <a:latin typeface="Arial" panose="020B0604020202020204" pitchFamily="34" charset="0"/>
              <a:ea typeface="Calibri" panose="020F0502020204030204"/>
              <a:cs typeface="Arial" panose="020B0604020202020204" pitchFamily="34" charset="0"/>
            </a:endParaRPr>
          </a:p>
          <a:p>
            <a:pPr marL="380365" indent="-380365">
              <a:buFont typeface="Arial" panose="020B0604020202020204" pitchFamily="34" charset="0"/>
              <a:buChar char="•"/>
            </a:pPr>
            <a:endParaRPr lang="en-GB" sz="2400" b="1" dirty="0">
              <a:ea typeface="Calibri" panose="020F0502020204030204"/>
              <a:cs typeface="Arial"/>
            </a:endParaRPr>
          </a:p>
          <a:p>
            <a:pPr marL="380365" indent="-380365">
              <a:buFont typeface="Arial" panose="020B0604020202020204" pitchFamily="34" charset="0"/>
              <a:buChar char="•"/>
            </a:pPr>
            <a:endParaRPr lang="en-GB" sz="2400" b="1" dirty="0">
              <a:ea typeface="+mn-lt"/>
              <a:cs typeface="+mn-lt"/>
            </a:endParaRPr>
          </a:p>
        </p:txBody>
      </p:sp>
    </p:spTree>
    <p:extLst>
      <p:ext uri="{BB962C8B-B14F-4D97-AF65-F5344CB8AC3E}">
        <p14:creationId xmlns:p14="http://schemas.microsoft.com/office/powerpoint/2010/main" val="659909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Placement preparation and etiquette</a:t>
            </a:r>
          </a:p>
        </p:txBody>
      </p:sp>
    </p:spTree>
    <p:extLst>
      <p:ext uri="{BB962C8B-B14F-4D97-AF65-F5344CB8AC3E}">
        <p14:creationId xmlns:p14="http://schemas.microsoft.com/office/powerpoint/2010/main" val="2896266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a:t>
            </a:r>
            <a:endParaRPr lang="en-GB" dirty="0">
              <a:latin typeface="Arial" panose="020B0604020202020204" pitchFamily="34" charset="0"/>
              <a:cs typeface="Arial" panose="020B0604020202020204" pitchFamily="34" charset="0"/>
            </a:endParaRPr>
          </a:p>
        </p:txBody>
      </p:sp>
      <p:sp>
        <p:nvSpPr>
          <p:cNvPr id="6" name="Content Placeholder 5"/>
          <p:cNvSpPr>
            <a:spLocks noGrp="1"/>
          </p:cNvSpPr>
          <p:nvPr>
            <p:ph sz="quarter" idx="13"/>
          </p:nvPr>
        </p:nvSpPr>
        <p:spPr>
          <a:xfrm>
            <a:off x="468343" y="1335041"/>
            <a:ext cx="11255313" cy="4504741"/>
          </a:xfrm>
        </p:spPr>
        <p:txBody>
          <a:bodyPr vert="horz" lIns="0" tIns="0" rIns="0" bIns="0" rtlCol="0" anchor="t">
            <a:noAutofit/>
          </a:bodyPr>
          <a:lstStyle/>
          <a:p>
            <a:pPr>
              <a:lnSpc>
                <a:spcPct val="120000"/>
              </a:lnSpc>
            </a:pPr>
            <a:r>
              <a:rPr lang="en-US" sz="2400" dirty="0">
                <a:latin typeface="Arial" panose="020B0604020202020204" pitchFamily="34" charset="0"/>
                <a:cs typeface="Arial" panose="020B0604020202020204" pitchFamily="34" charset="0"/>
              </a:rPr>
              <a:t>What do you think must be considered before starting your placement?</a:t>
            </a:r>
            <a:endParaRPr lang="en-US" sz="2400" dirty="0">
              <a:latin typeface="Arial" panose="020B0604020202020204" pitchFamily="34" charset="0"/>
              <a:ea typeface="Calibri"/>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Appropriate dress code</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How to interact with staff, customers and young people</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How to communicate – how to email and respond to written messages</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How to become part of a team </a:t>
            </a: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Correct use of conferencing software such as Microsoft Teams and Zoom </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Travelling to placement – have you checked bus routes and timetables or tried a ‘dummy run’?</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Sickness and absence protocols</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Char char="•"/>
            </a:pPr>
            <a:r>
              <a:rPr lang="en-US" sz="2400" dirty="0">
                <a:latin typeface="Arial" panose="020B0604020202020204" pitchFamily="34" charset="0"/>
                <a:cs typeface="Arial" panose="020B0604020202020204" pitchFamily="34" charset="0"/>
              </a:rPr>
              <a:t>The working day – timings and lunch arrangements, e.g. is there a staff canteen?</a:t>
            </a:r>
            <a:endParaRPr lang="en-US" sz="2400" dirty="0">
              <a:latin typeface="Arial" panose="020B0604020202020204" pitchFamily="34" charset="0"/>
              <a:ea typeface="Calibri"/>
              <a:cs typeface="Arial" panose="020B0604020202020204" pitchFamily="34" charset="0"/>
            </a:endParaRPr>
          </a:p>
          <a:p>
            <a:endParaRPr lang="en-US"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spTree>
    <p:extLst>
      <p:ext uri="{BB962C8B-B14F-4D97-AF65-F5344CB8AC3E}">
        <p14:creationId xmlns:p14="http://schemas.microsoft.com/office/powerpoint/2010/main" val="265739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a:t>
            </a:r>
            <a:endParaRPr lang="en-GB" dirty="0">
              <a:latin typeface="Arial" panose="020B0604020202020204" pitchFamily="34" charset="0"/>
              <a:cs typeface="Arial" panose="020B0604020202020204" pitchFamily="34" charset="0"/>
            </a:endParaRPr>
          </a:p>
        </p:txBody>
      </p:sp>
      <p:sp>
        <p:nvSpPr>
          <p:cNvPr id="6" name="Content Placeholder 5"/>
          <p:cNvSpPr>
            <a:spLocks noGrp="1"/>
          </p:cNvSpPr>
          <p:nvPr>
            <p:ph sz="quarter" idx="13"/>
          </p:nvPr>
        </p:nvSpPr>
        <p:spPr>
          <a:xfrm>
            <a:off x="310601" y="1400238"/>
            <a:ext cx="11286661" cy="4447182"/>
          </a:xfrm>
        </p:spPr>
        <p:txBody>
          <a:bodyPr vert="horz" lIns="0" tIns="0" rIns="0" bIns="0" rtlCol="0" anchor="t">
            <a:noAutofit/>
          </a:bodyPr>
          <a:lstStyle/>
          <a:p>
            <a:pPr>
              <a:lnSpc>
                <a:spcPct val="120000"/>
              </a:lnSpc>
            </a:pPr>
            <a:r>
              <a:rPr lang="en-US" sz="2400" b="1" dirty="0">
                <a:solidFill>
                  <a:srgbClr val="E51C41"/>
                </a:solidFill>
                <a:latin typeface="Arial" panose="020B0604020202020204" pitchFamily="34" charset="0"/>
                <a:cs typeface="Arial" panose="020B0604020202020204" pitchFamily="34" charset="0"/>
              </a:rPr>
              <a:t>What is etiquette?</a:t>
            </a:r>
            <a:endParaRPr lang="en-GB" sz="2400" b="1" dirty="0">
              <a:solidFill>
                <a:srgbClr val="E51C41"/>
              </a:solidFill>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Etiquette definition</a:t>
            </a:r>
            <a:r>
              <a:rPr lang="en-US" sz="2400" dirty="0">
                <a:latin typeface="Arial" panose="020B0604020202020204" pitchFamily="34" charset="0"/>
                <a:cs typeface="Arial" panose="020B0604020202020204" pitchFamily="34" charset="0"/>
              </a:rPr>
              <a:t>: </a:t>
            </a:r>
          </a:p>
          <a:p>
            <a:pPr>
              <a:lnSpc>
                <a:spcPct val="120000"/>
              </a:lnSpc>
            </a:pPr>
            <a:r>
              <a:rPr lang="en-GB" sz="2400" dirty="0">
                <a:latin typeface="Arial" panose="020B0604020202020204" pitchFamily="34" charset="0"/>
                <a:cs typeface="Arial" panose="020B0604020202020204" pitchFamily="34" charset="0"/>
              </a:rPr>
              <a:t>The </a:t>
            </a:r>
            <a:r>
              <a:rPr lang="en-GB" sz="2400" u="sng" dirty="0">
                <a:latin typeface="Arial" panose="020B0604020202020204" pitchFamily="34" charset="0"/>
                <a:cs typeface="Arial" panose="020B0604020202020204" pitchFamily="34" charset="0"/>
              </a:rPr>
              <a:t>customary</a:t>
            </a:r>
            <a:r>
              <a:rPr lang="en-GB" sz="2400" dirty="0">
                <a:latin typeface="Arial" panose="020B0604020202020204" pitchFamily="34" charset="0"/>
                <a:cs typeface="Arial" panose="020B0604020202020204" pitchFamily="34" charset="0"/>
              </a:rPr>
              <a:t> code of </a:t>
            </a:r>
            <a:r>
              <a:rPr lang="en-GB" sz="2400" u="sng" dirty="0">
                <a:latin typeface="Arial" panose="020B0604020202020204" pitchFamily="34" charset="0"/>
                <a:cs typeface="Arial" panose="020B0604020202020204" pitchFamily="34" charset="0"/>
              </a:rPr>
              <a:t>polite</a:t>
            </a:r>
            <a:r>
              <a:rPr lang="en-GB" sz="2400" dirty="0">
                <a:latin typeface="Arial" panose="020B0604020202020204" pitchFamily="34" charset="0"/>
                <a:cs typeface="Arial" panose="020B0604020202020204" pitchFamily="34" charset="0"/>
              </a:rPr>
              <a:t> behaviour in society or among members of a particular profession or group.</a:t>
            </a:r>
          </a:p>
          <a:p>
            <a:pPr>
              <a:lnSpc>
                <a:spcPct val="120000"/>
              </a:lnSpc>
            </a:pPr>
            <a:endParaRPr lang="en-US" sz="2400" dirty="0">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Business etiquette</a:t>
            </a:r>
            <a:r>
              <a:rPr lang="en-US" sz="2400" dirty="0">
                <a:latin typeface="Arial" panose="020B0604020202020204" pitchFamily="34" charset="0"/>
                <a:cs typeface="Arial" panose="020B0604020202020204" pitchFamily="34" charset="0"/>
              </a:rPr>
              <a:t>: </a:t>
            </a:r>
          </a:p>
          <a:p>
            <a:pPr>
              <a:lnSpc>
                <a:spcPct val="120000"/>
              </a:lnSpc>
            </a:pPr>
            <a:r>
              <a:rPr lang="en-GB" sz="2400" dirty="0">
                <a:latin typeface="Arial" panose="020B0604020202020204" pitchFamily="34" charset="0"/>
                <a:cs typeface="Arial" panose="020B0604020202020204" pitchFamily="34" charset="0"/>
              </a:rPr>
              <a:t>Business etiquette is a code of ethical behaviour among professionals. It refers to the requirements and expectations of social and business behaviour, practices and conduct prescribed by social convention.</a:t>
            </a:r>
          </a:p>
          <a:p>
            <a:endParaRPr lang="en-GB"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Tree>
    <p:extLst>
      <p:ext uri="{BB962C8B-B14F-4D97-AF65-F5344CB8AC3E}">
        <p14:creationId xmlns:p14="http://schemas.microsoft.com/office/powerpoint/2010/main" val="152764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soft and hard skills</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469370" y="1025309"/>
            <a:ext cx="10223500" cy="4802099"/>
          </a:xfrm>
        </p:spPr>
        <p:txBody>
          <a:bodyPr vert="horz" lIns="0" tIns="0" rIns="0" bIns="0" rtlCol="0" anchor="t">
            <a:noAutofit/>
          </a:bodyPr>
          <a:lstStyle/>
          <a:p>
            <a:endParaRPr lang="en-US" sz="2400" dirty="0">
              <a:solidFill>
                <a:srgbClr val="FF0000"/>
              </a:solidFill>
              <a:cs typeface="Calibri"/>
            </a:endParaRPr>
          </a:p>
          <a:p>
            <a:pPr>
              <a:lnSpc>
                <a:spcPct val="120000"/>
              </a:lnSpc>
            </a:pPr>
            <a:r>
              <a:rPr lang="en-US" sz="2400" b="1" dirty="0">
                <a:solidFill>
                  <a:srgbClr val="E51C41"/>
                </a:solidFill>
                <a:latin typeface="Arial" panose="020B0604020202020204" pitchFamily="34" charset="0"/>
                <a:cs typeface="Arial" panose="020B0604020202020204" pitchFamily="34" charset="0"/>
              </a:rPr>
              <a:t>Soft skills</a:t>
            </a:r>
            <a:endParaRPr lang="en-GB" sz="2400" b="1" dirty="0">
              <a:solidFill>
                <a:srgbClr val="E51C41"/>
              </a:solidFill>
              <a:latin typeface="Arial" panose="020B0604020202020204" pitchFamily="34" charset="0"/>
              <a:cs typeface="Arial" panose="020B0604020202020204" pitchFamily="34" charset="0"/>
            </a:endParaRPr>
          </a:p>
          <a:p>
            <a:pPr>
              <a:lnSpc>
                <a:spcPct val="120000"/>
              </a:lnSpc>
            </a:pPr>
            <a:r>
              <a:rPr lang="en-US" sz="2400" dirty="0">
                <a:latin typeface="Arial" panose="020B0604020202020204" pitchFamily="34" charset="0"/>
                <a:cs typeface="Arial" panose="020B0604020202020204" pitchFamily="34" charset="0"/>
              </a:rPr>
              <a:t>They are required for nearly every job; they are sometimes called employability skills or transferable skills by companies. Soft skills usually improve as you move through your working life. </a:t>
            </a:r>
            <a:r>
              <a:rPr lang="en-US" sz="2400" b="1" dirty="0">
                <a:latin typeface="Arial" panose="020B0604020202020204" pitchFamily="34" charset="0"/>
                <a:cs typeface="Arial" panose="020B0604020202020204" pitchFamily="34" charset="0"/>
              </a:rPr>
              <a:t>Can you give an example?</a:t>
            </a:r>
            <a:endParaRPr lang="en-GB" sz="2400" b="1" dirty="0">
              <a:latin typeface="Arial" panose="020B0604020202020204" pitchFamily="34" charset="0"/>
              <a:cs typeface="Arial" panose="020B0604020202020204" pitchFamily="34" charset="0"/>
            </a:endParaRPr>
          </a:p>
          <a:p>
            <a:pPr>
              <a:lnSpc>
                <a:spcPct val="120000"/>
              </a:lnSpc>
            </a:pPr>
            <a:endParaRPr lang="en-US" sz="2400" dirty="0">
              <a:solidFill>
                <a:srgbClr val="E51C41"/>
              </a:solidFill>
              <a:latin typeface="Arial" panose="020B0604020202020204" pitchFamily="34" charset="0"/>
              <a:cs typeface="Arial" panose="020B0604020202020204" pitchFamily="34" charset="0"/>
            </a:endParaRPr>
          </a:p>
          <a:p>
            <a:pPr>
              <a:lnSpc>
                <a:spcPct val="120000"/>
              </a:lnSpc>
            </a:pPr>
            <a:r>
              <a:rPr lang="en-US" sz="2400" b="1" dirty="0">
                <a:solidFill>
                  <a:srgbClr val="E51C41"/>
                </a:solidFill>
                <a:latin typeface="Arial" panose="020B0604020202020204" pitchFamily="34" charset="0"/>
                <a:cs typeface="Arial" panose="020B0604020202020204" pitchFamily="34" charset="0"/>
              </a:rPr>
              <a:t>Hard skills </a:t>
            </a:r>
          </a:p>
          <a:p>
            <a:pPr>
              <a:lnSpc>
                <a:spcPct val="120000"/>
              </a:lnSpc>
            </a:pPr>
            <a:r>
              <a:rPr lang="en-US" sz="2400" dirty="0">
                <a:latin typeface="Arial" panose="020B0604020202020204" pitchFamily="34" charset="0"/>
                <a:cs typeface="Arial" panose="020B0604020202020204" pitchFamily="34" charset="0"/>
              </a:rPr>
              <a:t>These are required to do a specific task or role and are often gained through learning, training and experience. </a:t>
            </a:r>
            <a:r>
              <a:rPr lang="en-US" sz="2400" b="1" dirty="0">
                <a:latin typeface="Arial" panose="020B0604020202020204" pitchFamily="34" charset="0"/>
                <a:cs typeface="Arial" panose="020B0604020202020204" pitchFamily="34" charset="0"/>
              </a:rPr>
              <a:t>Can you give an example?</a:t>
            </a:r>
            <a:endParaRPr lang="en-US" sz="2400" dirty="0">
              <a:latin typeface="Arial" panose="020B0604020202020204" pitchFamily="34" charset="0"/>
              <a:cs typeface="Arial" panose="020B0604020202020204" pitchFamily="34" charset="0"/>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a:p>
        </p:txBody>
      </p:sp>
    </p:spTree>
    <p:extLst>
      <p:ext uri="{BB962C8B-B14F-4D97-AF65-F5344CB8AC3E}">
        <p14:creationId xmlns:p14="http://schemas.microsoft.com/office/powerpoint/2010/main" val="352837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0" y="1315200"/>
            <a:ext cx="10678720" cy="4162235"/>
          </a:xfrm>
        </p:spPr>
        <p:txBody>
          <a:bodyPr vert="horz" lIns="0" tIns="0" rIns="0" bIns="0" rtlCol="0" anchor="t">
            <a:noAutofit/>
          </a:bodyPr>
          <a:lstStyle/>
          <a:p>
            <a:pPr>
              <a:lnSpc>
                <a:spcPct val="120000"/>
              </a:lnSpc>
            </a:pPr>
            <a:r>
              <a:rPr lang="en-US" sz="2400" b="1" dirty="0">
                <a:solidFill>
                  <a:srgbClr val="E51C41"/>
                </a:solidFill>
              </a:rPr>
              <a:t>Communication skills</a:t>
            </a:r>
          </a:p>
          <a:p>
            <a:pPr>
              <a:lnSpc>
                <a:spcPct val="120000"/>
              </a:lnSpc>
            </a:pPr>
            <a:endParaRPr lang="en-US" sz="2400" b="1" dirty="0">
              <a:solidFill>
                <a:srgbClr val="E51C41"/>
              </a:solidFill>
            </a:endParaRPr>
          </a:p>
          <a:p>
            <a:pPr>
              <a:lnSpc>
                <a:spcPct val="120000"/>
              </a:lnSpc>
            </a:pPr>
            <a:r>
              <a:rPr lang="en-US" sz="2400" b="1" dirty="0">
                <a:latin typeface="Arial" panose="020B0604020202020204" pitchFamily="34" charset="0"/>
                <a:cs typeface="Arial" panose="020B0604020202020204" pitchFamily="34" charset="0"/>
              </a:rPr>
              <a:t>There are four main types; verbal, non-verbal, written and visual </a:t>
            </a:r>
          </a:p>
          <a:p>
            <a:pPr>
              <a:lnSpc>
                <a:spcPct val="120000"/>
              </a:lnSpc>
            </a:pPr>
            <a:r>
              <a:rPr lang="en-GB" sz="2400" b="1" dirty="0">
                <a:latin typeface="Arial" panose="020B0604020202020204" pitchFamily="34" charset="0"/>
                <a:cs typeface="Arial" panose="020B0604020202020204" pitchFamily="34" charset="0"/>
              </a:rPr>
              <a:t>Verbal</a:t>
            </a:r>
            <a:r>
              <a:rPr lang="en-GB" sz="2400" dirty="0">
                <a:latin typeface="Arial" panose="020B0604020202020204" pitchFamily="34" charset="0"/>
                <a:cs typeface="Arial" panose="020B0604020202020204" pitchFamily="34" charset="0"/>
              </a:rPr>
              <a:t>: tone of voice, language used, pace and volume during communication</a:t>
            </a:r>
          </a:p>
          <a:p>
            <a:pPr>
              <a:lnSpc>
                <a:spcPct val="120000"/>
              </a:lnSpc>
            </a:pPr>
            <a:r>
              <a:rPr lang="en-US" sz="2400" b="1" dirty="0">
                <a:latin typeface="Arial" panose="020B0604020202020204" pitchFamily="34" charset="0"/>
                <a:cs typeface="Arial" panose="020B0604020202020204" pitchFamily="34" charset="0"/>
              </a:rPr>
              <a:t>Non-verbal</a:t>
            </a:r>
            <a:r>
              <a:rPr lang="en-US" sz="2400" dirty="0">
                <a:latin typeface="Arial" panose="020B0604020202020204" pitchFamily="34" charset="0"/>
                <a:cs typeface="Arial" panose="020B0604020202020204" pitchFamily="34" charset="0"/>
              </a:rPr>
              <a:t>: body language, posture, eye contact and gestures</a:t>
            </a:r>
          </a:p>
          <a:p>
            <a:pPr>
              <a:lnSpc>
                <a:spcPct val="120000"/>
              </a:lnSpc>
            </a:pPr>
            <a:r>
              <a:rPr lang="en-US" sz="2400" b="1" dirty="0">
                <a:latin typeface="Arial" panose="020B0604020202020204" pitchFamily="34" charset="0"/>
                <a:cs typeface="Arial" panose="020B0604020202020204" pitchFamily="34" charset="0"/>
              </a:rPr>
              <a:t>Written</a:t>
            </a:r>
            <a:r>
              <a:rPr lang="en-US" sz="2400" dirty="0">
                <a:latin typeface="Arial" panose="020B0604020202020204" pitchFamily="34" charset="0"/>
                <a:cs typeface="Arial" panose="020B0604020202020204" pitchFamily="34" charset="0"/>
              </a:rPr>
              <a:t>: making sure you check your spelling, punctuation and grammar – this should be in reports or emails to colleagues and other professionals</a:t>
            </a:r>
          </a:p>
          <a:p>
            <a:pPr>
              <a:lnSpc>
                <a:spcPct val="120000"/>
              </a:lnSpc>
            </a:pPr>
            <a:r>
              <a:rPr lang="en-US" sz="2400" b="1" dirty="0">
                <a:latin typeface="Arial" panose="020B0604020202020204" pitchFamily="34" charset="0"/>
                <a:cs typeface="Arial" panose="020B0604020202020204" pitchFamily="34" charset="0"/>
              </a:rPr>
              <a:t>Visual</a:t>
            </a:r>
            <a:r>
              <a:rPr lang="en-US" sz="2400" dirty="0">
                <a:latin typeface="Arial" panose="020B0604020202020204" pitchFamily="34" charset="0"/>
                <a:cs typeface="Arial" panose="020B0604020202020204" pitchFamily="34" charset="0"/>
              </a:rPr>
              <a:t>: use of graphics, symbols and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can either enhance or detract from your work, so they MUST be appropriate</a:t>
            </a:r>
            <a:endParaRPr lang="en-US" sz="2400" dirty="0"/>
          </a:p>
          <a:p>
            <a:r>
              <a:rPr lang="en-US" sz="2400" dirty="0"/>
              <a:t> </a:t>
            </a:r>
            <a:endParaRPr lang="en-GB" sz="2400" dirty="0"/>
          </a:p>
          <a:p>
            <a:br>
              <a:rPr lang="en-GB" sz="2400" dirty="0">
                <a:solidFill>
                  <a:schemeClr val="accent1"/>
                </a:solidFill>
              </a:rPr>
            </a:b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Tree>
    <p:extLst>
      <p:ext uri="{BB962C8B-B14F-4D97-AF65-F5344CB8AC3E}">
        <p14:creationId xmlns:p14="http://schemas.microsoft.com/office/powerpoint/2010/main" val="19869393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verbal communication</a:t>
            </a:r>
            <a:endParaRPr lang="en-GB"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312000" y="3767999"/>
            <a:ext cx="5496133" cy="2445311"/>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Verbal communications dos </a:t>
            </a:r>
            <a:endParaRPr lang="en-GB" dirty="0">
              <a:latin typeface="Arial" panose="020B0604020202020204" pitchFamily="34" charset="0"/>
              <a:cs typeface="Arial" panose="020B0604020202020204" pitchFamily="34" charset="0"/>
            </a:endParaRPr>
          </a:p>
          <a:p>
            <a:pPr>
              <a:lnSpc>
                <a:spcPct val="100000"/>
              </a:lnSpc>
            </a:pPr>
            <a:r>
              <a:rPr lang="en-US" b="0" dirty="0">
                <a:latin typeface="Arial" panose="020B0604020202020204" pitchFamily="34" charset="0"/>
                <a:cs typeface="Arial" panose="020B0604020202020204" pitchFamily="34" charset="0"/>
              </a:rPr>
              <a:t>Do use polite greetings: “Good morning” or “Hello”.</a:t>
            </a:r>
          </a:p>
          <a:p>
            <a:pPr>
              <a:lnSpc>
                <a:spcPct val="100000"/>
              </a:lnSpc>
            </a:pPr>
            <a:r>
              <a:rPr lang="en-US" b="0" dirty="0">
                <a:latin typeface="Arial" panose="020B0604020202020204" pitchFamily="34" charset="0"/>
                <a:cs typeface="Arial" panose="020B0604020202020204" pitchFamily="34" charset="0"/>
              </a:rPr>
              <a:t>Do use active listening skills.</a:t>
            </a:r>
          </a:p>
          <a:p>
            <a:pPr>
              <a:lnSpc>
                <a:spcPct val="100000"/>
              </a:lnSpc>
            </a:pPr>
            <a:r>
              <a:rPr lang="en-US" b="0" dirty="0">
                <a:latin typeface="Arial" panose="020B0604020202020204" pitchFamily="34" charset="0"/>
                <a:cs typeface="Arial" panose="020B0604020202020204" pitchFamily="34" charset="0"/>
              </a:rPr>
              <a:t>Do use a calm and respectful tone of voice.</a:t>
            </a:r>
          </a:p>
          <a:p>
            <a:pPr>
              <a:lnSpc>
                <a:spcPct val="100000"/>
              </a:lnSpc>
            </a:pPr>
            <a:r>
              <a:rPr lang="en-US" b="0" dirty="0">
                <a:latin typeface="Arial" panose="020B0604020202020204" pitchFamily="34" charset="0"/>
                <a:cs typeface="Arial" panose="020B0604020202020204" pitchFamily="34" charset="0"/>
              </a:rPr>
              <a:t>Do use manners.</a:t>
            </a:r>
          </a:p>
          <a:p>
            <a:pPr>
              <a:lnSpc>
                <a:spcPct val="100000"/>
              </a:lnSpc>
            </a:pPr>
            <a:r>
              <a:rPr lang="en-US" b="0" dirty="0">
                <a:latin typeface="Arial" panose="020B0604020202020204" pitchFamily="34" charset="0"/>
                <a:cs typeface="Arial" panose="020B0604020202020204" pitchFamily="34" charset="0"/>
              </a:rPr>
              <a:t>Do ask questions if you are unsure of how to proceed. </a:t>
            </a:r>
            <a:endParaRPr lang="en-GB" b="0" dirty="0">
              <a:latin typeface="Arial" panose="020B0604020202020204" pitchFamily="34" charset="0"/>
              <a:cs typeface="Arial" panose="020B0604020202020204" pitchFamily="34" charset="0"/>
            </a:endParaRPr>
          </a:p>
          <a:p>
            <a:endParaRPr lang="en-US" sz="1450" b="0" dirty="0">
              <a:ea typeface="Calibri"/>
              <a:cs typeface="Calibri"/>
            </a:endParaRPr>
          </a:p>
        </p:txBody>
      </p:sp>
      <p:sp>
        <p:nvSpPr>
          <p:cNvPr id="35" name="Content Placeholder 34"/>
          <p:cNvSpPr>
            <a:spLocks noGrp="1"/>
          </p:cNvSpPr>
          <p:nvPr>
            <p:ph sz="quarter" idx="17"/>
          </p:nvPr>
        </p:nvSpPr>
        <p:spPr>
          <a:xfrm>
            <a:off x="5999989" y="3767999"/>
            <a:ext cx="5567595" cy="2588352"/>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Verbal communication don’ts </a:t>
            </a:r>
            <a:endParaRPr lang="en-GB" dirty="0">
              <a:latin typeface="Arial" panose="020B0604020202020204" pitchFamily="34" charset="0"/>
              <a:cs typeface="Arial" panose="020B0604020202020204" pitchFamily="34" charset="0"/>
            </a:endParaRPr>
          </a:p>
          <a:p>
            <a:pPr lvl="1">
              <a:lnSpc>
                <a:spcPct val="100000"/>
              </a:lnSpc>
            </a:pPr>
            <a:r>
              <a:rPr lang="en-US" dirty="0">
                <a:latin typeface="Arial" panose="020B0604020202020204" pitchFamily="34" charset="0"/>
                <a:cs typeface="Arial" panose="020B0604020202020204" pitchFamily="34" charset="0"/>
              </a:rPr>
              <a:t>Do not use swear words or inappropriate words in professional settings.</a:t>
            </a:r>
          </a:p>
          <a:p>
            <a:pPr lvl="1">
              <a:lnSpc>
                <a:spcPct val="100000"/>
              </a:lnSpc>
            </a:pPr>
            <a:r>
              <a:rPr lang="en-US" dirty="0">
                <a:latin typeface="Arial" panose="020B0604020202020204" pitchFamily="34" charset="0"/>
                <a:cs typeface="Arial" panose="020B0604020202020204" pitchFamily="34" charset="0"/>
              </a:rPr>
              <a:t>Do not interrupt the other person when they are speaking.</a:t>
            </a:r>
          </a:p>
          <a:p>
            <a:pPr lvl="1">
              <a:lnSpc>
                <a:spcPct val="100000"/>
              </a:lnSpc>
            </a:pPr>
            <a:r>
              <a:rPr lang="en-US" dirty="0">
                <a:latin typeface="Arial" panose="020B0604020202020204" pitchFamily="34" charset="0"/>
                <a:cs typeface="Arial" panose="020B0604020202020204" pitchFamily="34" charset="0"/>
              </a:rPr>
              <a:t>Do not shout at the person you are talking to.</a:t>
            </a:r>
          </a:p>
          <a:p>
            <a:pPr lvl="1">
              <a:lnSpc>
                <a:spcPct val="100000"/>
              </a:lnSpc>
            </a:pPr>
            <a:r>
              <a:rPr lang="en-US" dirty="0">
                <a:latin typeface="Arial" panose="020B0604020202020204" pitchFamily="34" charset="0"/>
                <a:cs typeface="Arial" panose="020B0604020202020204" pitchFamily="34" charset="0"/>
              </a:rPr>
              <a:t>Do not use sarcasm.</a:t>
            </a:r>
          </a:p>
          <a:p>
            <a:pPr lvl="1">
              <a:lnSpc>
                <a:spcPct val="100000"/>
              </a:lnSpc>
            </a:pPr>
            <a:r>
              <a:rPr lang="en-US" dirty="0">
                <a:latin typeface="Arial" panose="020B0604020202020204" pitchFamily="34" charset="0"/>
                <a:cs typeface="Arial" panose="020B0604020202020204" pitchFamily="34" charset="0"/>
              </a:rPr>
              <a:t>Do not ignore someone if they ask you a question. </a:t>
            </a:r>
            <a:endParaRPr lang="en-GB" dirty="0">
              <a:latin typeface="Arial" panose="020B0604020202020204" pitchFamily="34" charset="0"/>
              <a:cs typeface="Arial" panose="020B0604020202020204" pitchFamily="34" charset="0"/>
            </a:endParaRPr>
          </a:p>
          <a:p>
            <a:pPr lvl="1"/>
            <a:endParaRPr lang="en-US" sz="1450" dirty="0">
              <a:ea typeface="Calibri"/>
              <a:cs typeface="Calibri"/>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pic>
        <p:nvPicPr>
          <p:cNvPr id="7" name="Picture 7" descr="A picture containing bubble chart&#10;&#10;Description automatically generated">
            <a:extLst>
              <a:ext uri="{FF2B5EF4-FFF2-40B4-BE49-F238E27FC236}">
                <a16:creationId xmlns:a16="http://schemas.microsoft.com/office/drawing/2014/main" id="{202BAF3F-29F9-4DF3-C51C-610F02115110}"/>
              </a:ext>
            </a:extLst>
          </p:cNvPr>
          <p:cNvPicPr>
            <a:picLocks noGrp="1" noChangeAspect="1"/>
          </p:cNvPicPr>
          <p:nvPr>
            <p:ph sz="quarter" idx="18"/>
          </p:nvPr>
        </p:nvPicPr>
        <p:blipFill>
          <a:blip r:embed="rId3"/>
          <a:stretch>
            <a:fillRect/>
          </a:stretch>
        </p:blipFill>
        <p:spPr>
          <a:xfrm>
            <a:off x="1475318" y="1314452"/>
            <a:ext cx="3168649" cy="2112433"/>
          </a:xfrm>
        </p:spPr>
      </p:pic>
      <p:pic>
        <p:nvPicPr>
          <p:cNvPr id="10" name="Picture 10" descr="A picture containing shape&#10;&#10;Description automatically generated">
            <a:extLst>
              <a:ext uri="{FF2B5EF4-FFF2-40B4-BE49-F238E27FC236}">
                <a16:creationId xmlns:a16="http://schemas.microsoft.com/office/drawing/2014/main" id="{4FA5BA95-621E-A5BA-43DE-F4C1656EA43B}"/>
              </a:ext>
            </a:extLst>
          </p:cNvPr>
          <p:cNvPicPr>
            <a:picLocks noGrp="1" noChangeAspect="1"/>
          </p:cNvPicPr>
          <p:nvPr>
            <p:ph sz="quarter" idx="19"/>
          </p:nvPr>
        </p:nvPicPr>
        <p:blipFill>
          <a:blip r:embed="rId4"/>
          <a:stretch>
            <a:fillRect/>
          </a:stretch>
        </p:blipFill>
        <p:spPr>
          <a:xfrm>
            <a:off x="7510841" y="1314452"/>
            <a:ext cx="2546655" cy="2112433"/>
          </a:xfrm>
        </p:spPr>
      </p:pic>
    </p:spTree>
    <p:extLst>
      <p:ext uri="{BB962C8B-B14F-4D97-AF65-F5344CB8AC3E}">
        <p14:creationId xmlns:p14="http://schemas.microsoft.com/office/powerpoint/2010/main" val="142180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Core content in a digital world</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how to respond </a:t>
            </a:r>
            <a:endParaRPr lang="en-GB"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273822" y="2955033"/>
            <a:ext cx="4802628" cy="3162536"/>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Dealing with staff </a:t>
            </a:r>
          </a:p>
          <a:p>
            <a:pPr>
              <a:lnSpc>
                <a:spcPct val="100000"/>
              </a:lnSpc>
            </a:pPr>
            <a:r>
              <a:rPr lang="en-US" b="0" dirty="0">
                <a:latin typeface="Arial" panose="020B0604020202020204" pitchFamily="34" charset="0"/>
                <a:cs typeface="Arial" panose="020B0604020202020204" pitchFamily="34" charset="0"/>
              </a:rPr>
              <a:t>Do use polite greetings “Good morning”.</a:t>
            </a:r>
            <a:endParaRPr lang="en-US" b="0" dirty="0">
              <a:latin typeface="Arial" panose="020B0604020202020204" pitchFamily="34" charset="0"/>
              <a:ea typeface="Calibri"/>
              <a:cs typeface="Arial" panose="020B0604020202020204" pitchFamily="34" charset="0"/>
            </a:endParaRPr>
          </a:p>
          <a:p>
            <a:pPr>
              <a:lnSpc>
                <a:spcPct val="100000"/>
              </a:lnSpc>
            </a:pPr>
            <a:r>
              <a:rPr lang="en-US" b="0" dirty="0">
                <a:latin typeface="Arial" panose="020B0604020202020204" pitchFamily="34" charset="0"/>
                <a:cs typeface="Arial" panose="020B0604020202020204" pitchFamily="34" charset="0"/>
              </a:rPr>
              <a:t>Ask people how they are; it sounds odd, but this is a very effective aspect of work etiquette. </a:t>
            </a:r>
            <a:endParaRPr lang="en-US" b="0" dirty="0">
              <a:latin typeface="Arial" panose="020B0604020202020204" pitchFamily="34" charset="0"/>
              <a:ea typeface="Calibri"/>
              <a:cs typeface="Arial" panose="020B0604020202020204" pitchFamily="34" charset="0"/>
            </a:endParaRPr>
          </a:p>
          <a:p>
            <a:pPr>
              <a:lnSpc>
                <a:spcPct val="100000"/>
              </a:lnSpc>
            </a:pPr>
            <a:r>
              <a:rPr lang="en-US" b="0" dirty="0">
                <a:latin typeface="Arial" panose="020B0604020202020204" pitchFamily="34" charset="0"/>
                <a:cs typeface="Arial" panose="020B0604020202020204" pitchFamily="34" charset="0"/>
              </a:rPr>
              <a:t>Do not moan or complain about personal issues unless you have been asked by your manager. </a:t>
            </a:r>
          </a:p>
          <a:p>
            <a:pPr>
              <a:lnSpc>
                <a:spcPct val="100000"/>
              </a:lnSpc>
            </a:pPr>
            <a:r>
              <a:rPr lang="en-US" b="0" dirty="0">
                <a:latin typeface="Arial" panose="020B0604020202020204" pitchFamily="34" charset="0"/>
                <a:cs typeface="Arial" panose="020B0604020202020204" pitchFamily="34" charset="0"/>
              </a:rPr>
              <a:t>Do not engage in workplace gossip or politics as it can hamper your progress and seem unprofessional.</a:t>
            </a:r>
          </a:p>
          <a:p>
            <a:endParaRPr lang="en-US" b="0" dirty="0">
              <a:ea typeface="Calibri"/>
              <a:cs typeface="Calibri"/>
            </a:endParaRPr>
          </a:p>
          <a:p>
            <a:endParaRPr lang="en-US" b="0" dirty="0"/>
          </a:p>
          <a:p>
            <a:endParaRPr lang="en-GB" dirty="0"/>
          </a:p>
        </p:txBody>
      </p:sp>
      <p:sp>
        <p:nvSpPr>
          <p:cNvPr id="35" name="Content Placeholder 34"/>
          <p:cNvSpPr>
            <a:spLocks noGrp="1"/>
          </p:cNvSpPr>
          <p:nvPr>
            <p:ph sz="quarter" idx="17"/>
          </p:nvPr>
        </p:nvSpPr>
        <p:spPr>
          <a:xfrm>
            <a:off x="5309038" y="3106935"/>
            <a:ext cx="5584717" cy="2887287"/>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Dealing with customers </a:t>
            </a:r>
            <a:endParaRPr lang="en-GB" dirty="0">
              <a:latin typeface="Arial" panose="020B0604020202020204" pitchFamily="34" charset="0"/>
              <a:cs typeface="Arial" panose="020B0604020202020204" pitchFamily="34" charset="0"/>
            </a:endParaRPr>
          </a:p>
          <a:p>
            <a:pPr>
              <a:lnSpc>
                <a:spcPct val="100000"/>
              </a:lnSpc>
            </a:pPr>
            <a:r>
              <a:rPr lang="en-US" b="0" dirty="0">
                <a:latin typeface="Arial" panose="020B0604020202020204" pitchFamily="34" charset="0"/>
                <a:cs typeface="Arial" panose="020B0604020202020204" pitchFamily="34" charset="0"/>
              </a:rPr>
              <a:t>Do say “Good morning. How can I help you today?” and always smile.</a:t>
            </a:r>
          </a:p>
          <a:p>
            <a:pPr>
              <a:lnSpc>
                <a:spcPct val="100000"/>
              </a:lnSpc>
            </a:pPr>
            <a:r>
              <a:rPr lang="en-US" b="0" dirty="0">
                <a:latin typeface="Arial" panose="020B0604020202020204" pitchFamily="34" charset="0"/>
                <a:cs typeface="Arial" panose="020B0604020202020204" pitchFamily="34" charset="0"/>
              </a:rPr>
              <a:t>On the phone say “Hello" or "Good morning" and clearly identify yourself by name.</a:t>
            </a:r>
          </a:p>
          <a:p>
            <a:pPr>
              <a:lnSpc>
                <a:spcPct val="100000"/>
              </a:lnSpc>
            </a:pPr>
            <a:r>
              <a:rPr lang="en-US" b="0" dirty="0">
                <a:latin typeface="Arial" panose="020B0604020202020204" pitchFamily="34" charset="0"/>
                <a:cs typeface="Arial" panose="020B0604020202020204" pitchFamily="34" charset="0"/>
              </a:rPr>
              <a:t>If you are dealing with a complaint, make sure you listen, check you have understood the problem and refer this to your manager if required. </a:t>
            </a:r>
          </a:p>
          <a:p>
            <a:endParaRPr lang="en-US" b="0" dirty="0">
              <a:ea typeface="Calibri" panose="020F0502020204030204"/>
              <a:cs typeface="Calibri" panose="020F0502020204030204"/>
            </a:endParaRPr>
          </a:p>
          <a:p>
            <a:r>
              <a:rPr lang="en-US" b="0" dirty="0"/>
              <a:t> </a:t>
            </a:r>
            <a:endParaRPr lang="en-GB" b="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a:xfrm>
            <a:off x="10275204" y="5880152"/>
            <a:ext cx="1212619" cy="365125"/>
          </a:xfrm>
        </p:spPr>
        <p:txBody>
          <a:bodyPr/>
          <a:lstStyle/>
          <a:p>
            <a:fld id="{DA2C159E-F13C-4A85-9A41-E7669D3E0D70}" type="slidenum">
              <a:rPr lang="en-GB" smtClean="0"/>
              <a:pPr/>
              <a:t>29</a:t>
            </a:fld>
            <a:endParaRPr lang="en-GB"/>
          </a:p>
        </p:txBody>
      </p:sp>
      <p:pic>
        <p:nvPicPr>
          <p:cNvPr id="7" name="Picture 7" descr="Icon&#10;&#10;Description automatically generated">
            <a:extLst>
              <a:ext uri="{FF2B5EF4-FFF2-40B4-BE49-F238E27FC236}">
                <a16:creationId xmlns:a16="http://schemas.microsoft.com/office/drawing/2014/main" id="{7492447E-3AF9-1B8D-7566-FA77633A4A02}"/>
              </a:ext>
            </a:extLst>
          </p:cNvPr>
          <p:cNvPicPr>
            <a:picLocks noGrp="1" noChangeAspect="1"/>
          </p:cNvPicPr>
          <p:nvPr>
            <p:ph sz="quarter" idx="18"/>
          </p:nvPr>
        </p:nvPicPr>
        <p:blipFill>
          <a:blip r:embed="rId3"/>
          <a:stretch>
            <a:fillRect/>
          </a:stretch>
        </p:blipFill>
        <p:spPr>
          <a:xfrm>
            <a:off x="246978" y="1089249"/>
            <a:ext cx="3755436" cy="1641536"/>
          </a:xfrm>
        </p:spPr>
      </p:pic>
      <p:pic>
        <p:nvPicPr>
          <p:cNvPr id="11" name="Picture 11" descr="A picture containing shape&#10;&#10;Description automatically generated">
            <a:extLst>
              <a:ext uri="{FF2B5EF4-FFF2-40B4-BE49-F238E27FC236}">
                <a16:creationId xmlns:a16="http://schemas.microsoft.com/office/drawing/2014/main" id="{1BE413B6-8850-77EF-8065-02BE57EED895}"/>
              </a:ext>
            </a:extLst>
          </p:cNvPr>
          <p:cNvPicPr>
            <a:picLocks noGrp="1" noChangeAspect="1"/>
          </p:cNvPicPr>
          <p:nvPr>
            <p:ph sz="quarter" idx="19"/>
          </p:nvPr>
        </p:nvPicPr>
        <p:blipFill>
          <a:blip r:embed="rId4"/>
          <a:stretch>
            <a:fillRect/>
          </a:stretch>
        </p:blipFill>
        <p:spPr>
          <a:xfrm>
            <a:off x="5274253" y="989702"/>
            <a:ext cx="4226335" cy="1881265"/>
          </a:xfrm>
        </p:spPr>
      </p:pic>
    </p:spTree>
    <p:extLst>
      <p:ext uri="{BB962C8B-B14F-4D97-AF65-F5344CB8AC3E}">
        <p14:creationId xmlns:p14="http://schemas.microsoft.com/office/powerpoint/2010/main" val="2932323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p:cNvSpPr>
            <a:spLocks noGrp="1"/>
          </p:cNvSpPr>
          <p:nvPr>
            <p:ph type="title"/>
          </p:nvPr>
        </p:nvSpPr>
        <p:spPr>
          <a:xfrm>
            <a:off x="516083" y="555807"/>
            <a:ext cx="3981119" cy="932567"/>
          </a:xfrm>
        </p:spPr>
        <p:txBody>
          <a:bodyPr/>
          <a:lstStyle/>
          <a:p>
            <a:r>
              <a:rPr lang="en-GB" dirty="0">
                <a:latin typeface="Arial" panose="020B0604020202020204" pitchFamily="34" charset="0"/>
                <a:cs typeface="Arial" panose="020B0604020202020204" pitchFamily="34" charset="0"/>
              </a:rPr>
              <a:t>Session 1 objectives</a:t>
            </a:r>
          </a:p>
        </p:txBody>
      </p:sp>
      <p:sp>
        <p:nvSpPr>
          <p:cNvPr id="4" name="Text Placeholder 3"/>
          <p:cNvSpPr>
            <a:spLocks noGrp="1"/>
          </p:cNvSpPr>
          <p:nvPr>
            <p:ph type="body" sz="quarter" idx="12"/>
          </p:nvPr>
        </p:nvSpPr>
        <p:spPr>
          <a:xfrm>
            <a:off x="870630" y="1631797"/>
            <a:ext cx="10240623" cy="3097339"/>
          </a:xfrm>
        </p:spPr>
        <p:txBody>
          <a:bodyPr vert="horz" lIns="0" tIns="0" rIns="0" bIns="0" rtlCol="0" anchor="t">
            <a:noAutofit/>
          </a:bodyPr>
          <a:lstStyle/>
          <a:p>
            <a:r>
              <a:rPr lang="en-GB" sz="2400" dirty="0">
                <a:latin typeface="Arial"/>
                <a:cs typeface="Arial"/>
              </a:rPr>
              <a:t>Objective 1: Analyse the role of early years professionals in the education sector.</a:t>
            </a:r>
            <a:endParaRPr lang="en-US" dirty="0">
              <a:latin typeface="Arial"/>
              <a:ea typeface="Calibri" panose="020F0502020204030204"/>
              <a:cs typeface="Arial"/>
            </a:endParaRPr>
          </a:p>
          <a:p>
            <a:r>
              <a:rPr lang="en-GB" sz="2400" dirty="0">
                <a:latin typeface="Arial"/>
                <a:cs typeface="Arial"/>
              </a:rPr>
              <a:t>Objective 2: Identify the skills required for a career in education.</a:t>
            </a:r>
            <a:endParaRPr lang="en-GB" dirty="0">
              <a:latin typeface="Arial"/>
              <a:ea typeface="Calibri" panose="020F0502020204030204"/>
              <a:cs typeface="Arial"/>
            </a:endParaRPr>
          </a:p>
          <a:p>
            <a:r>
              <a:rPr lang="en-GB" sz="2400" dirty="0">
                <a:latin typeface="Arial"/>
                <a:cs typeface="Arial"/>
              </a:rPr>
              <a:t>Objective 3: Relate and discuss the placement opportunities on their T Level pathway. </a:t>
            </a:r>
            <a:endParaRPr lang="en-GB" dirty="0">
              <a:latin typeface="Calibri"/>
              <a:ea typeface="Calibri" panose="020F0502020204030204"/>
              <a:cs typeface="Calibri"/>
            </a:endParaRPr>
          </a:p>
          <a:p>
            <a:pPr>
              <a:lnSpc>
                <a:spcPct val="120000"/>
              </a:lnSpc>
            </a:pPr>
            <a:r>
              <a:rPr lang="en-GB" sz="2400" dirty="0">
                <a:latin typeface="Arial"/>
                <a:cs typeface="Arial"/>
              </a:rPr>
              <a:t>Objective 4: Evaluate and discuss the processes and procedures while on placement</a:t>
            </a:r>
          </a:p>
          <a:p>
            <a:endParaRPr lang="en-GB" dirty="0"/>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667335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11399618" cy="932567"/>
          </a:xfrm>
        </p:spPr>
        <p:txBody>
          <a:bodyPr>
            <a:noAutofit/>
          </a:bodyPr>
          <a:lstStyle/>
          <a:p>
            <a:r>
              <a:rPr lang="en-US" sz="2670" dirty="0">
                <a:latin typeface="Arial" panose="020B0604020202020204" pitchFamily="34" charset="0"/>
                <a:cs typeface="Arial" panose="020B0604020202020204" pitchFamily="34" charset="0"/>
              </a:rPr>
              <a:t>Topic: Education and early years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5: Placement preparation and etiquette – written communication </a:t>
            </a:r>
            <a:endParaRPr lang="en-GB" sz="267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908094" y="1315201"/>
            <a:ext cx="9627407" cy="3821576"/>
          </a:xfrm>
        </p:spPr>
        <p:txBody>
          <a:bodyPr vert="horz" lIns="0" tIns="0" rIns="0" bIns="0" rtlCol="0" anchor="t">
            <a:noAutofit/>
          </a:bodyPr>
          <a:lstStyle/>
          <a:p>
            <a:pPr>
              <a:lnSpc>
                <a:spcPct val="120000"/>
              </a:lnSpc>
            </a:pPr>
            <a:r>
              <a:rPr lang="en-US" sz="2400" b="1" dirty="0">
                <a:solidFill>
                  <a:srgbClr val="E51C41"/>
                </a:solidFill>
                <a:latin typeface="Arial" panose="020B0604020202020204" pitchFamily="34" charset="0"/>
                <a:cs typeface="Arial" panose="020B0604020202020204" pitchFamily="34" charset="0"/>
              </a:rPr>
              <a:t>Communication best practice </a:t>
            </a:r>
          </a:p>
          <a:p>
            <a:pPr>
              <a:lnSpc>
                <a:spcPct val="120000"/>
              </a:lnSpc>
            </a:pPr>
            <a:endParaRPr lang="en-US" sz="2400" b="1" dirty="0">
              <a:solidFill>
                <a:srgbClr val="FF0000"/>
              </a:solidFill>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What format will you be writing in?</a:t>
            </a:r>
          </a:p>
          <a:p>
            <a:pPr>
              <a:lnSpc>
                <a:spcPct val="120000"/>
              </a:lnSpc>
            </a:pPr>
            <a:r>
              <a:rPr lang="en-US" sz="2400" dirty="0">
                <a:latin typeface="Arial" panose="020B0604020202020204" pitchFamily="34" charset="0"/>
                <a:cs typeface="Arial" panose="020B0604020202020204" pitchFamily="34" charset="0"/>
              </a:rPr>
              <a:t> </a:t>
            </a:r>
            <a:r>
              <a:rPr lang="en-US" sz="2400" i="1" dirty="0">
                <a:latin typeface="Arial" panose="020B0604020202020204" pitchFamily="34" charset="0"/>
                <a:cs typeface="Arial" panose="020B0604020202020204" pitchFamily="34" charset="0"/>
              </a:rPr>
              <a:t>For example: Is this an email, report or letter? What format should it take?</a:t>
            </a:r>
          </a:p>
          <a:p>
            <a:pPr>
              <a:lnSpc>
                <a:spcPct val="120000"/>
              </a:lnSpc>
            </a:pPr>
            <a:endParaRPr lang="en-US" sz="2400" i="1" dirty="0">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Who will you be writing to, and why?</a:t>
            </a:r>
          </a:p>
          <a:p>
            <a:pPr>
              <a:lnSpc>
                <a:spcPct val="120000"/>
              </a:lnSpc>
            </a:pPr>
            <a:r>
              <a:rPr lang="en-US" sz="2400" i="1" dirty="0">
                <a:latin typeface="Arial" panose="020B0604020202020204" pitchFamily="34" charset="0"/>
                <a:cs typeface="Arial" panose="020B0604020202020204" pitchFamily="34" charset="0"/>
              </a:rPr>
              <a:t>You must always adapt your communications for different audiences and different purposes.</a:t>
            </a:r>
            <a:endParaRPr lang="en-US" sz="2400" dirty="0">
              <a:latin typeface="Arial" panose="020B0604020202020204" pitchFamily="34" charset="0"/>
              <a:cs typeface="Arial" panose="020B0604020202020204" pitchFamily="34" charset="0"/>
            </a:endParaRPr>
          </a:p>
          <a:p>
            <a:endParaRPr lang="en-US" dirty="0">
              <a:solidFill>
                <a:srgbClr val="FF0000"/>
              </a:solidFill>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a:p>
        </p:txBody>
      </p:sp>
    </p:spTree>
    <p:extLst>
      <p:ext uri="{BB962C8B-B14F-4D97-AF65-F5344CB8AC3E}">
        <p14:creationId xmlns:p14="http://schemas.microsoft.com/office/powerpoint/2010/main" val="586947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0" y="333201"/>
            <a:ext cx="11352619" cy="932567"/>
          </a:xfrm>
        </p:spPr>
        <p:txBody>
          <a:bodyPr>
            <a:noAutofit/>
          </a:bodyPr>
          <a:lstStyle/>
          <a:p>
            <a:r>
              <a:rPr lang="en-US" sz="2670" dirty="0">
                <a:latin typeface="Arial" panose="020B0604020202020204" pitchFamily="34" charset="0"/>
                <a:cs typeface="Arial" panose="020B0604020202020204" pitchFamily="34" charset="0"/>
              </a:rPr>
              <a:t>Topic: Education and early years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5: Placement preparation and etiquette – written communication </a:t>
            </a:r>
            <a:endParaRPr lang="en-GB" sz="267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0" y="1315200"/>
            <a:ext cx="11352619" cy="4802099"/>
          </a:xfrm>
        </p:spPr>
        <p:txBody>
          <a:bodyPr vert="horz" lIns="0" tIns="0" rIns="0" bIns="0" rtlCol="0" anchor="t">
            <a:noAutofit/>
          </a:bodyPr>
          <a:lstStyle/>
          <a:p>
            <a:pPr>
              <a:lnSpc>
                <a:spcPct val="120000"/>
              </a:lnSpc>
            </a:pPr>
            <a:r>
              <a:rPr lang="en-US" sz="2400" b="1" dirty="0">
                <a:solidFill>
                  <a:srgbClr val="E51C41"/>
                </a:solidFill>
                <a:latin typeface="Arial" panose="020B0604020202020204" pitchFamily="34" charset="0"/>
                <a:cs typeface="Arial" panose="020B0604020202020204" pitchFamily="34" charset="0"/>
              </a:rPr>
              <a:t>Communication best practice</a:t>
            </a:r>
          </a:p>
          <a:p>
            <a:pPr>
              <a:lnSpc>
                <a:spcPct val="120000"/>
              </a:lnSpc>
            </a:pPr>
            <a:endParaRPr lang="en-US" sz="2400" b="1" dirty="0">
              <a:solidFill>
                <a:srgbClr val="FF0000"/>
              </a:solidFill>
              <a:latin typeface="Arial" panose="020B0604020202020204" pitchFamily="34" charset="0"/>
              <a:cs typeface="Arial" panose="020B0604020202020204" pitchFamily="34" charset="0"/>
            </a:endParaRPr>
          </a:p>
          <a:p>
            <a:pPr>
              <a:lnSpc>
                <a:spcPct val="120000"/>
              </a:lnSpc>
            </a:pPr>
            <a:r>
              <a:rPr lang="en-US" sz="2400" b="1" dirty="0">
                <a:latin typeface="Arial" panose="020B0604020202020204" pitchFamily="34" charset="0"/>
                <a:cs typeface="Arial" panose="020B0604020202020204" pitchFamily="34" charset="0"/>
              </a:rPr>
              <a:t>Structure and layout </a:t>
            </a:r>
            <a:endParaRPr lang="en-US" sz="2400" b="1" dirty="0">
              <a:latin typeface="Arial" panose="020B0604020202020204" pitchFamily="34" charset="0"/>
              <a:ea typeface="Calibri"/>
              <a:cs typeface="Arial" panose="020B0604020202020204" pitchFamily="34" charset="0"/>
            </a:endParaRPr>
          </a:p>
          <a:p>
            <a:pPr marL="608965" indent="-608965" fontAlgn="base">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Have an introduction, middle and conclusion.​</a:t>
            </a:r>
            <a:endParaRPr lang="en-US" sz="2400" dirty="0">
              <a:latin typeface="Arial" panose="020B0604020202020204" pitchFamily="34" charset="0"/>
              <a:ea typeface="Calibri"/>
              <a:cs typeface="Arial" panose="020B0604020202020204" pitchFamily="34" charset="0"/>
            </a:endParaRPr>
          </a:p>
          <a:p>
            <a:pPr marL="608965" indent="-608965" fontAlgn="base">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You will generally have to communicate your information points using a specific number of paragraphs.</a:t>
            </a:r>
            <a:endParaRPr lang="en-US" sz="2400" dirty="0">
              <a:latin typeface="Arial" panose="020B0604020202020204" pitchFamily="34" charset="0"/>
              <a:ea typeface="Calibri" panose="020F0502020204030204"/>
              <a:cs typeface="Arial" panose="020B0604020202020204" pitchFamily="34" charset="0"/>
            </a:endParaRPr>
          </a:p>
          <a:p>
            <a:pPr>
              <a:lnSpc>
                <a:spcPct val="120000"/>
              </a:lnSpc>
            </a:pPr>
            <a:endParaRPr lang="en-US" sz="2400" dirty="0">
              <a:latin typeface="Arial" panose="020B0604020202020204" pitchFamily="34" charset="0"/>
              <a:cs typeface="Arial" panose="020B0604020202020204" pitchFamily="34" charset="0"/>
            </a:endParaRPr>
          </a:p>
          <a:p>
            <a:pPr fontAlgn="base">
              <a:lnSpc>
                <a:spcPct val="120000"/>
              </a:lnSpc>
            </a:pPr>
            <a:r>
              <a:rPr lang="en-US" sz="2400" b="1" dirty="0">
                <a:latin typeface="Arial" panose="020B0604020202020204" pitchFamily="34" charset="0"/>
                <a:cs typeface="Arial" panose="020B0604020202020204" pitchFamily="34" charset="0"/>
              </a:rPr>
              <a:t>Proofread your work​</a:t>
            </a:r>
          </a:p>
          <a:p>
            <a:pPr marL="608965" indent="-608965" fontAlgn="base">
              <a:lnSpc>
                <a:spcPct val="120000"/>
              </a:lnSpc>
              <a:buFont typeface="Arial" panose="020B0604020202020204" pitchFamily="34" charset="0"/>
              <a:buChar char="•"/>
            </a:pPr>
            <a:r>
              <a:rPr lang="en-US" sz="2400" dirty="0">
                <a:latin typeface="Arial" panose="020B0604020202020204" pitchFamily="34" charset="0"/>
                <a:cs typeface="Arial" panose="020B0604020202020204" pitchFamily="34" charset="0"/>
              </a:rPr>
              <a:t>Always take the time to check your work thoroughly for correct spelling, punctuation and grammar.</a:t>
            </a:r>
            <a:endParaRPr lang="en-US" sz="2400" dirty="0">
              <a:latin typeface="Arial" panose="020B0604020202020204" pitchFamily="34" charset="0"/>
              <a:ea typeface="Calibri" panose="020F0502020204030204"/>
              <a:cs typeface="Arial" panose="020B0604020202020204" pitchFamily="34" charset="0"/>
            </a:endParaRPr>
          </a:p>
          <a:p>
            <a:endParaRPr lang="en-US" dirty="0">
              <a:solidFill>
                <a:srgbClr val="FF0000"/>
              </a:solidFill>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a:p>
        </p:txBody>
      </p:sp>
    </p:spTree>
    <p:extLst>
      <p:ext uri="{BB962C8B-B14F-4D97-AF65-F5344CB8AC3E}">
        <p14:creationId xmlns:p14="http://schemas.microsoft.com/office/powerpoint/2010/main" val="3914205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391286" cy="932567"/>
          </a:xfrm>
        </p:spPr>
        <p:txBody>
          <a:bodyPr>
            <a:noAutofit/>
          </a:bodyPr>
          <a:lstStyle/>
          <a:p>
            <a:r>
              <a:rPr lang="en-US" sz="2670" dirty="0">
                <a:latin typeface="Arial" panose="020B0604020202020204" pitchFamily="34" charset="0"/>
                <a:cs typeface="Arial" panose="020B0604020202020204" pitchFamily="34" charset="0"/>
              </a:rPr>
              <a:t>Topic: Education and early years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5: Placement preparation and etiquette – written communication </a:t>
            </a:r>
            <a:endParaRPr lang="en-GB" sz="267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06573" y="1447602"/>
            <a:ext cx="11767012" cy="4795292"/>
          </a:xfrm>
        </p:spPr>
        <p:txBody>
          <a:bodyPr vert="horz" lIns="0" tIns="0" rIns="0" bIns="0" rtlCol="0" anchor="t">
            <a:noAutofit/>
          </a:bodyPr>
          <a:lstStyle/>
          <a:p>
            <a:r>
              <a:rPr lang="en-US" sz="2400" dirty="0">
                <a:solidFill>
                  <a:srgbClr val="E51C41"/>
                </a:solidFill>
                <a:latin typeface="Arial" panose="020B0604020202020204" pitchFamily="34" charset="0"/>
                <a:cs typeface="Arial" panose="020B0604020202020204" pitchFamily="34" charset="0"/>
              </a:rPr>
              <a:t>Here are some tips on how to structure emails in the world of work</a:t>
            </a:r>
            <a:r>
              <a:rPr lang="en-US" sz="2650" dirty="0">
                <a:solidFill>
                  <a:srgbClr val="E51C41"/>
                </a:solidFill>
                <a:latin typeface="Arial" panose="020B0604020202020204" pitchFamily="34" charset="0"/>
                <a:cs typeface="Arial" panose="020B0604020202020204" pitchFamily="34" charset="0"/>
              </a:rPr>
              <a:t> </a:t>
            </a:r>
            <a:endParaRPr lang="en-GB" sz="2650" dirty="0">
              <a:solidFill>
                <a:srgbClr val="E51C41"/>
              </a:solidFill>
              <a:latin typeface="Arial" panose="020B0604020202020204" pitchFamily="34" charset="0"/>
              <a:cs typeface="Arial" panose="020B0604020202020204" pitchFamily="34" charset="0"/>
            </a:endParaRPr>
          </a:p>
        </p:txBody>
      </p:sp>
      <p:sp>
        <p:nvSpPr>
          <p:cNvPr id="6" name="Content Placeholder 5"/>
          <p:cNvSpPr>
            <a:spLocks noGrp="1"/>
          </p:cNvSpPr>
          <p:nvPr>
            <p:ph sz="quarter" idx="13"/>
          </p:nvPr>
        </p:nvSpPr>
        <p:spPr>
          <a:xfrm>
            <a:off x="244340" y="2081039"/>
            <a:ext cx="11457547" cy="4212315"/>
          </a:xfrm>
        </p:spPr>
        <p:txBody>
          <a:bodyPr vert="horz" lIns="91440" tIns="45720" rIns="91440" bIns="45720" rtlCol="0" anchor="t">
            <a:normAutofit/>
          </a:bodyPr>
          <a:lstStyle/>
          <a:p>
            <a:pPr>
              <a:lnSpc>
                <a:spcPct val="130000"/>
              </a:lnSpc>
            </a:pPr>
            <a:r>
              <a:rPr lang="en-US" sz="2000" b="1" dirty="0">
                <a:latin typeface="Arial" panose="020B0604020202020204" pitchFamily="34" charset="0"/>
                <a:cs typeface="Arial" panose="020B0604020202020204" pitchFamily="34" charset="0"/>
              </a:rPr>
              <a:t>The subject line</a:t>
            </a:r>
            <a:r>
              <a:rPr lang="en-US" sz="2000" dirty="0">
                <a:latin typeface="Arial" panose="020B0604020202020204" pitchFamily="34" charset="0"/>
                <a:cs typeface="Arial" panose="020B0604020202020204" pitchFamily="34" charset="0"/>
              </a:rPr>
              <a:t>: Give a concise heading to reflect the topic of the email. Do not use a greeting or, even worse, leave it blank.</a:t>
            </a:r>
            <a:endParaRPr lang="en-US" sz="2000" dirty="0">
              <a:latin typeface="Arial" panose="020B0604020202020204" pitchFamily="34" charset="0"/>
              <a:ea typeface="Calibri"/>
              <a:cs typeface="Arial" panose="020B0604020202020204" pitchFamily="34" charset="0"/>
            </a:endParaRPr>
          </a:p>
          <a:p>
            <a:pPr>
              <a:lnSpc>
                <a:spcPct val="130000"/>
              </a:lnSpc>
            </a:pPr>
            <a:r>
              <a:rPr lang="en-US" sz="2000" b="1" dirty="0">
                <a:latin typeface="Arial" panose="020B0604020202020204" pitchFamily="34" charset="0"/>
                <a:cs typeface="Arial" panose="020B0604020202020204" pitchFamily="34" charset="0"/>
              </a:rPr>
              <a:t>Greeting and introduction</a:t>
            </a:r>
            <a:r>
              <a:rPr lang="en-US" sz="2000" dirty="0">
                <a:latin typeface="Arial" panose="020B0604020202020204" pitchFamily="34" charset="0"/>
                <a:cs typeface="Arial" panose="020B0604020202020204" pitchFamily="34" charset="0"/>
              </a:rPr>
              <a:t>: Start with “Good morning” or “Good afternoon” and introduce yourself (if this is the first communication you have had with them).</a:t>
            </a:r>
            <a:endParaRPr lang="en-US" sz="2000" dirty="0">
              <a:latin typeface="Arial" panose="020B0604020202020204" pitchFamily="34" charset="0"/>
              <a:ea typeface="Calibri"/>
              <a:cs typeface="Arial" panose="020B0604020202020204" pitchFamily="34" charset="0"/>
            </a:endParaRPr>
          </a:p>
          <a:p>
            <a:pPr>
              <a:lnSpc>
                <a:spcPct val="130000"/>
              </a:lnSpc>
            </a:pPr>
            <a:r>
              <a:rPr lang="en-US" sz="2000" b="1" dirty="0">
                <a:latin typeface="Arial" panose="020B0604020202020204" pitchFamily="34" charset="0"/>
                <a:cs typeface="Arial" panose="020B0604020202020204" pitchFamily="34" charset="0"/>
              </a:rPr>
              <a:t>In the main body of your email:</a:t>
            </a:r>
            <a:r>
              <a:rPr lang="en-US" sz="2000" dirty="0">
                <a:latin typeface="Arial" panose="020B0604020202020204" pitchFamily="34" charset="0"/>
                <a:cs typeface="Arial" panose="020B0604020202020204" pitchFamily="34" charset="0"/>
              </a:rPr>
              <a:t> Keep a professional, concise and factual tone, avoiding personal comments and opinions.</a:t>
            </a:r>
            <a:endParaRPr lang="en-US" sz="2000" dirty="0">
              <a:latin typeface="Arial" panose="020B0604020202020204" pitchFamily="34" charset="0"/>
              <a:ea typeface="Calibri"/>
              <a:cs typeface="Arial" panose="020B0604020202020204" pitchFamily="34" charset="0"/>
            </a:endParaRPr>
          </a:p>
          <a:p>
            <a:pPr>
              <a:lnSpc>
                <a:spcPct val="130000"/>
              </a:lnSpc>
            </a:pPr>
            <a:r>
              <a:rPr lang="en-US" sz="2000" b="1" dirty="0">
                <a:latin typeface="Arial" panose="020B0604020202020204" pitchFamily="34" charset="0"/>
                <a:cs typeface="Arial" panose="020B0604020202020204" pitchFamily="34" charset="0"/>
              </a:rPr>
              <a:t>Conversational closer</a:t>
            </a:r>
            <a:r>
              <a:rPr lang="en-US" sz="2000" dirty="0">
                <a:latin typeface="Arial" panose="020B0604020202020204" pitchFamily="34" charset="0"/>
                <a:cs typeface="Arial" panose="020B0604020202020204" pitchFamily="34" charset="0"/>
              </a:rPr>
              <a:t>: Give a formal summary that draw things to a conclusion.</a:t>
            </a:r>
            <a:endParaRPr lang="en-US" sz="2000" dirty="0">
              <a:latin typeface="Arial" panose="020B0604020202020204" pitchFamily="34" charset="0"/>
              <a:ea typeface="Calibri"/>
              <a:cs typeface="Arial" panose="020B0604020202020204" pitchFamily="34" charset="0"/>
            </a:endParaRPr>
          </a:p>
          <a:p>
            <a:pPr>
              <a:lnSpc>
                <a:spcPct val="130000"/>
              </a:lnSpc>
            </a:pPr>
            <a:r>
              <a:rPr lang="en-US" sz="2000" b="1" dirty="0">
                <a:latin typeface="Arial" panose="020B0604020202020204" pitchFamily="34" charset="0"/>
                <a:ea typeface="Calibri"/>
                <a:cs typeface="Arial" panose="020B0604020202020204" pitchFamily="34" charset="0"/>
              </a:rPr>
              <a:t>Proofread </a:t>
            </a:r>
            <a:r>
              <a:rPr lang="en-US" sz="2000" dirty="0">
                <a:latin typeface="Arial" panose="020B0604020202020204" pitchFamily="34" charset="0"/>
                <a:ea typeface="Calibri"/>
                <a:cs typeface="Arial" panose="020B0604020202020204" pitchFamily="34" charset="0"/>
              </a:rPr>
              <a:t>and check for grammatical errors before you press ‘send’.</a:t>
            </a:r>
          </a:p>
          <a:p>
            <a:endParaRPr lang="en-US" dirty="0">
              <a:ea typeface="Calibri"/>
              <a:cs typeface="Calibri"/>
            </a:endParaRPr>
          </a:p>
          <a:p>
            <a:endParaRPr lang="en-US" dirty="0"/>
          </a:p>
          <a:p>
            <a:endParaRPr lang="en-US" dirty="0"/>
          </a:p>
          <a:p>
            <a:endParaRPr lang="en-US" dirty="0"/>
          </a:p>
          <a:p>
            <a:endParaRPr lang="en-US" dirty="0"/>
          </a:p>
          <a:p>
            <a:endParaRPr lang="en-GB" dirty="0">
              <a:ea typeface="Calibri"/>
              <a:cs typeface="Calibri"/>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a:p>
        </p:txBody>
      </p:sp>
    </p:spTree>
    <p:extLst>
      <p:ext uri="{BB962C8B-B14F-4D97-AF65-F5344CB8AC3E}">
        <p14:creationId xmlns:p14="http://schemas.microsoft.com/office/powerpoint/2010/main" val="4111349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70" dirty="0">
                <a:latin typeface="Arial" panose="020B0604020202020204" pitchFamily="34" charset="0"/>
                <a:cs typeface="Arial" panose="020B0604020202020204" pitchFamily="34" charset="0"/>
              </a:rPr>
              <a:t>Topic: Education and early years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5: Placement preparation and etiquette – dress codes </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312000" y="3596763"/>
            <a:ext cx="5496133" cy="2597459"/>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Professional dress code </a:t>
            </a:r>
            <a:endParaRPr lang="en-GB" dirty="0">
              <a:latin typeface="Arial" panose="020B0604020202020204" pitchFamily="34" charset="0"/>
              <a:cs typeface="Arial" panose="020B0604020202020204" pitchFamily="34" charset="0"/>
            </a:endParaRPr>
          </a:p>
          <a:p>
            <a:pPr lvl="1">
              <a:lnSpc>
                <a:spcPct val="100000"/>
              </a:lnSpc>
            </a:pPr>
            <a:r>
              <a:rPr lang="en-US" sz="1467" dirty="0">
                <a:latin typeface="Arial" panose="020B0604020202020204" pitchFamily="34" charset="0"/>
                <a:cs typeface="Arial" panose="020B0604020202020204" pitchFamily="34" charset="0"/>
              </a:rPr>
              <a:t>How you dress in the workplace says a lot about your maturity and professionalism. </a:t>
            </a:r>
          </a:p>
          <a:p>
            <a:pPr lvl="1">
              <a:lnSpc>
                <a:spcPct val="100000"/>
              </a:lnSpc>
            </a:pPr>
            <a:r>
              <a:rPr lang="en-US" sz="1467" dirty="0">
                <a:latin typeface="Arial" panose="020B0604020202020204" pitchFamily="34" charset="0"/>
                <a:cs typeface="Arial" panose="020B0604020202020204" pitchFamily="34" charset="0"/>
              </a:rPr>
              <a:t>Do you have a work uniform? </a:t>
            </a:r>
          </a:p>
          <a:p>
            <a:pPr lvl="1">
              <a:lnSpc>
                <a:spcPct val="100000"/>
              </a:lnSpc>
            </a:pPr>
            <a:r>
              <a:rPr lang="en-US" sz="1467" dirty="0">
                <a:latin typeface="Arial" panose="020B0604020202020204" pitchFamily="34" charset="0"/>
                <a:cs typeface="Arial" panose="020B0604020202020204" pitchFamily="34" charset="0"/>
              </a:rPr>
              <a:t>Trousers and shirts should be tailored, an appropriate </a:t>
            </a:r>
            <a:r>
              <a:rPr lang="en-US" sz="1467" dirty="0" err="1">
                <a:latin typeface="Arial" panose="020B0604020202020204" pitchFamily="34" charset="0"/>
                <a:cs typeface="Arial" panose="020B0604020202020204" pitchFamily="34" charset="0"/>
              </a:rPr>
              <a:t>colour</a:t>
            </a:r>
            <a:r>
              <a:rPr lang="en-US" sz="1467" dirty="0">
                <a:latin typeface="Arial" panose="020B0604020202020204" pitchFamily="34" charset="0"/>
                <a:cs typeface="Arial" panose="020B0604020202020204" pitchFamily="34" charset="0"/>
              </a:rPr>
              <a:t>, clean and ironed. </a:t>
            </a:r>
          </a:p>
          <a:p>
            <a:pPr lvl="1">
              <a:lnSpc>
                <a:spcPct val="100000"/>
              </a:lnSpc>
            </a:pPr>
            <a:r>
              <a:rPr lang="en-US" sz="1467" dirty="0">
                <a:latin typeface="Arial" panose="020B0604020202020204" pitchFamily="34" charset="0"/>
                <a:cs typeface="Arial" panose="020B0604020202020204" pitchFamily="34" charset="0"/>
              </a:rPr>
              <a:t>Shoes should also be clean and professional in appearance. </a:t>
            </a:r>
            <a:endParaRPr lang="en-GB" sz="1467" dirty="0">
              <a:latin typeface="Arial" panose="020B0604020202020204" pitchFamily="34" charset="0"/>
              <a:cs typeface="Arial" panose="020B0604020202020204" pitchFamily="34" charset="0"/>
            </a:endParaRPr>
          </a:p>
          <a:p>
            <a:pPr lvl="1"/>
            <a:endParaRPr lang="en-US" sz="1450" dirty="0">
              <a:ea typeface="Calibri"/>
              <a:cs typeface="Calibri"/>
            </a:endParaRPr>
          </a:p>
          <a:p>
            <a:endParaRPr lang="en-GB" dirty="0">
              <a:cs typeface="Arial"/>
            </a:endParaRPr>
          </a:p>
        </p:txBody>
      </p:sp>
      <p:sp>
        <p:nvSpPr>
          <p:cNvPr id="35" name="Content Placeholder 34"/>
          <p:cNvSpPr>
            <a:spLocks noGrp="1"/>
          </p:cNvSpPr>
          <p:nvPr>
            <p:ph sz="quarter" idx="17"/>
          </p:nvPr>
        </p:nvSpPr>
        <p:spPr>
          <a:xfrm>
            <a:off x="6024570" y="3529962"/>
            <a:ext cx="5795445" cy="3154701"/>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Unprofessional dress code </a:t>
            </a:r>
            <a:endParaRPr lang="en-GB" dirty="0">
              <a:latin typeface="Arial" panose="020B0604020202020204" pitchFamily="34" charset="0"/>
              <a:cs typeface="Arial" panose="020B0604020202020204" pitchFamily="34" charset="0"/>
            </a:endParaRPr>
          </a:p>
          <a:p>
            <a:pPr fontAlgn="base">
              <a:lnSpc>
                <a:spcPct val="100000"/>
              </a:lnSpc>
            </a:pPr>
            <a:r>
              <a:rPr lang="en-US" sz="1450" b="0" dirty="0">
                <a:latin typeface="Arial" panose="020B0604020202020204" pitchFamily="34" charset="0"/>
                <a:cs typeface="Arial" panose="020B0604020202020204" pitchFamily="34" charset="0"/>
              </a:rPr>
              <a:t>Wearing the latest fashion might feel good but it is not appropriate for the world of work. Each workplace varies.​</a:t>
            </a:r>
          </a:p>
          <a:p>
            <a:pPr fontAlgn="base">
              <a:lnSpc>
                <a:spcPct val="100000"/>
              </a:lnSpc>
            </a:pPr>
            <a:r>
              <a:rPr lang="en-US" sz="1467" b="0" dirty="0">
                <a:latin typeface="Arial" panose="020B0604020202020204" pitchFamily="34" charset="0"/>
                <a:cs typeface="Arial" panose="020B0604020202020204" pitchFamily="34" charset="0"/>
              </a:rPr>
              <a:t>Revealing tops or shirts may give the wrong impression. ​</a:t>
            </a:r>
          </a:p>
          <a:p>
            <a:pPr fontAlgn="base">
              <a:lnSpc>
                <a:spcPct val="100000"/>
              </a:lnSpc>
            </a:pPr>
            <a:r>
              <a:rPr lang="en-US" sz="1467" b="0" dirty="0">
                <a:latin typeface="Arial" panose="020B0604020202020204" pitchFamily="34" charset="0"/>
                <a:cs typeface="Arial" panose="020B0604020202020204" pitchFamily="34" charset="0"/>
              </a:rPr>
              <a:t>Ripped or damaged trousers also give the wrong impression and can make you look scruffy. ​</a:t>
            </a:r>
          </a:p>
          <a:p>
            <a:pPr fontAlgn="base">
              <a:lnSpc>
                <a:spcPct val="100000"/>
              </a:lnSpc>
            </a:pPr>
            <a:r>
              <a:rPr lang="en-US" sz="1450" b="0" dirty="0">
                <a:latin typeface="Arial" panose="020B0604020202020204" pitchFamily="34" charset="0"/>
                <a:cs typeface="Arial" panose="020B0604020202020204" pitchFamily="34" charset="0"/>
              </a:rPr>
              <a:t>Tops, t-shirts or jackets with bold logos or inappropriate phrases should not been worn. ​</a:t>
            </a:r>
          </a:p>
          <a:p>
            <a:pPr fontAlgn="base">
              <a:lnSpc>
                <a:spcPct val="100000"/>
              </a:lnSpc>
            </a:pPr>
            <a:r>
              <a:rPr lang="en-US" sz="1467" b="0" dirty="0"/>
              <a:t>Dirty trainers or shoes also give the wrong message. ​</a:t>
            </a:r>
            <a:endParaRPr lang="en-US" sz="1467" b="0" dirty="0">
              <a:cs typeface="Arial"/>
            </a:endParaRPr>
          </a:p>
          <a:p>
            <a:pPr lvl="1"/>
            <a:endParaRPr lang="en-GB" sz="1450" dirty="0">
              <a:ea typeface="Calibri"/>
              <a:cs typeface="Calibri"/>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03439" y="6484777"/>
            <a:ext cx="4948749" cy="236700"/>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dirty="0"/>
          </a:p>
        </p:txBody>
      </p:sp>
      <p:pic>
        <p:nvPicPr>
          <p:cNvPr id="10" name="Picture 10">
            <a:extLst>
              <a:ext uri="{FF2B5EF4-FFF2-40B4-BE49-F238E27FC236}">
                <a16:creationId xmlns:a16="http://schemas.microsoft.com/office/drawing/2014/main" id="{872D8C39-EFE0-AB2B-4D4C-E628C2E6DC7B}"/>
              </a:ext>
            </a:extLst>
          </p:cNvPr>
          <p:cNvPicPr>
            <a:picLocks noGrp="1" noChangeAspect="1"/>
          </p:cNvPicPr>
          <p:nvPr>
            <p:ph sz="quarter" idx="18"/>
          </p:nvPr>
        </p:nvPicPr>
        <p:blipFill>
          <a:blip r:embed="rId3"/>
          <a:stretch>
            <a:fillRect/>
          </a:stretch>
        </p:blipFill>
        <p:spPr>
          <a:xfrm>
            <a:off x="1017523" y="1370768"/>
            <a:ext cx="3246323" cy="2120995"/>
          </a:xfrm>
        </p:spPr>
      </p:pic>
      <p:pic>
        <p:nvPicPr>
          <p:cNvPr id="11" name="Picture 12">
            <a:extLst>
              <a:ext uri="{FF2B5EF4-FFF2-40B4-BE49-F238E27FC236}">
                <a16:creationId xmlns:a16="http://schemas.microsoft.com/office/drawing/2014/main" id="{DF0DB94C-3213-1206-52CC-9C8759C05A14}"/>
              </a:ext>
            </a:extLst>
          </p:cNvPr>
          <p:cNvPicPr>
            <a:picLocks noGrp="1" noChangeAspect="1"/>
          </p:cNvPicPr>
          <p:nvPr>
            <p:ph sz="quarter" idx="19"/>
          </p:nvPr>
        </p:nvPicPr>
        <p:blipFill>
          <a:blip r:embed="rId4"/>
          <a:stretch>
            <a:fillRect/>
          </a:stretch>
        </p:blipFill>
        <p:spPr>
          <a:xfrm>
            <a:off x="6026878" y="1314451"/>
            <a:ext cx="4341615" cy="2120995"/>
          </a:xfrm>
        </p:spPr>
      </p:pic>
    </p:spTree>
    <p:extLst>
      <p:ext uri="{BB962C8B-B14F-4D97-AF65-F5344CB8AC3E}">
        <p14:creationId xmlns:p14="http://schemas.microsoft.com/office/powerpoint/2010/main" val="2161533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dress codes and PPE</a:t>
            </a:r>
            <a:endParaRPr lang="en-GB"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381956" y="3399258"/>
            <a:ext cx="5496133" cy="2349167"/>
          </a:xfrm>
        </p:spPr>
        <p:txBody>
          <a:bodyPr vert="horz" lIns="0" tIns="0" rIns="0" bIns="0" rtlCol="0" anchor="t">
            <a:noAutofit/>
          </a:bodyPr>
          <a:lstStyle/>
          <a:p>
            <a:pPr>
              <a:lnSpc>
                <a:spcPct val="120000"/>
              </a:lnSpc>
            </a:pPr>
            <a:r>
              <a:rPr lang="en-US" dirty="0">
                <a:latin typeface="Arial" panose="020B0604020202020204" pitchFamily="34" charset="0"/>
                <a:cs typeface="Arial" panose="020B0604020202020204" pitchFamily="34" charset="0"/>
              </a:rPr>
              <a:t>Personal Protective Equipment (PPE) </a:t>
            </a:r>
          </a:p>
          <a:p>
            <a:pPr>
              <a:lnSpc>
                <a:spcPct val="120000"/>
              </a:lnSpc>
            </a:pPr>
            <a:r>
              <a:rPr lang="en-US" b="0" dirty="0">
                <a:latin typeface="Arial" panose="020B0604020202020204" pitchFamily="34" charset="0"/>
                <a:cs typeface="Arial" panose="020B0604020202020204" pitchFamily="34" charset="0"/>
              </a:rPr>
              <a:t>On most T Level placements, you will not need PPE, but the nature of the course may mean that mandatory equipment is required. The most common is safety boots. </a:t>
            </a:r>
            <a:endParaRPr lang="en-US" b="0" dirty="0">
              <a:latin typeface="Arial" panose="020B0604020202020204" pitchFamily="34" charset="0"/>
              <a:ea typeface="Calibri"/>
              <a:cs typeface="Arial" panose="020B0604020202020204" pitchFamily="34" charset="0"/>
            </a:endParaRPr>
          </a:p>
          <a:p>
            <a:endParaRPr lang="en-US" b="0" dirty="0">
              <a:ea typeface="Calibri"/>
              <a:cs typeface="Calibri"/>
            </a:endParaRPr>
          </a:p>
          <a:p>
            <a:endParaRPr lang="en-US" b="0" dirty="0">
              <a:cs typeface="Arial"/>
            </a:endParaRPr>
          </a:p>
          <a:p>
            <a:endParaRPr lang="en-US" b="0" dirty="0">
              <a:cs typeface="Arial"/>
            </a:endParaRPr>
          </a:p>
          <a:p>
            <a:endParaRPr lang="en-US" b="0" dirty="0">
              <a:cs typeface="Arial"/>
            </a:endParaRPr>
          </a:p>
        </p:txBody>
      </p:sp>
      <p:sp>
        <p:nvSpPr>
          <p:cNvPr id="35" name="Content Placeholder 34"/>
          <p:cNvSpPr>
            <a:spLocks noGrp="1"/>
          </p:cNvSpPr>
          <p:nvPr>
            <p:ph sz="quarter" idx="17"/>
          </p:nvPr>
        </p:nvSpPr>
        <p:spPr>
          <a:xfrm>
            <a:off x="6006495" y="3360577"/>
            <a:ext cx="5567595" cy="2931283"/>
          </a:xfrm>
        </p:spPr>
        <p:txBody>
          <a:bodyPr vert="horz" lIns="0" tIns="0" rIns="0" bIns="0" rtlCol="0" anchor="t">
            <a:noAutofit/>
          </a:bodyPr>
          <a:lstStyle/>
          <a:p>
            <a:pPr>
              <a:lnSpc>
                <a:spcPct val="120000"/>
              </a:lnSpc>
            </a:pPr>
            <a:r>
              <a:rPr lang="en-US" dirty="0">
                <a:latin typeface="Arial" panose="020B0604020202020204" pitchFamily="34" charset="0"/>
                <a:cs typeface="Arial" panose="020B0604020202020204" pitchFamily="34" charset="0"/>
              </a:rPr>
              <a:t>PPE </a:t>
            </a:r>
          </a:p>
          <a:p>
            <a:pPr>
              <a:lnSpc>
                <a:spcPct val="120000"/>
              </a:lnSpc>
            </a:pPr>
            <a:r>
              <a:rPr lang="en-US" b="0" dirty="0">
                <a:latin typeface="Arial" panose="020B0604020202020204" pitchFamily="34" charset="0"/>
                <a:cs typeface="Arial" panose="020B0604020202020204" pitchFamily="34" charset="0"/>
              </a:rPr>
              <a:t>PPE includes gloves and face masks as well as ear defenders for noise levels and goggles to stop debris getting in your eyes. Overalls and gloves protect you from dust and dirt. </a:t>
            </a:r>
          </a:p>
          <a:p>
            <a:pPr>
              <a:lnSpc>
                <a:spcPct val="120000"/>
              </a:lnSpc>
            </a:pPr>
            <a:r>
              <a:rPr lang="en-US" b="0" dirty="0">
                <a:latin typeface="Arial" panose="020B0604020202020204" pitchFamily="34" charset="0"/>
                <a:cs typeface="Arial" panose="020B0604020202020204" pitchFamily="34" charset="0"/>
              </a:rPr>
              <a:t>High visibility vests ensure that you are seen. </a:t>
            </a:r>
            <a:endParaRPr lang="en-US" b="0" dirty="0">
              <a:latin typeface="Arial" panose="020B0604020202020204" pitchFamily="34" charset="0"/>
              <a:ea typeface="Calibri"/>
              <a:cs typeface="Arial" panose="020B0604020202020204" pitchFamily="34" charset="0"/>
            </a:endParaRPr>
          </a:p>
          <a:p>
            <a:endParaRPr lang="en-US" sz="1850" b="0" dirty="0">
              <a:solidFill>
                <a:srgbClr val="0000FF"/>
              </a:solidFill>
              <a:ea typeface="Calibri"/>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a:p>
        </p:txBody>
      </p:sp>
      <p:sp>
        <p:nvSpPr>
          <p:cNvPr id="19" name="Content Placeholder 2051"/>
          <p:cNvSpPr txBox="1">
            <a:spLocks/>
          </p:cNvSpPr>
          <p:nvPr/>
        </p:nvSpPr>
        <p:spPr>
          <a:xfrm>
            <a:off x="6263307" y="3767999"/>
            <a:ext cx="5496133" cy="2349167"/>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a:t> </a:t>
            </a:r>
            <a:endParaRPr lang="en-GB" sz="1800"/>
          </a:p>
          <a:p>
            <a:endParaRPr lang="en-GB" sz="1800"/>
          </a:p>
        </p:txBody>
      </p:sp>
      <p:pic>
        <p:nvPicPr>
          <p:cNvPr id="7" name="Picture 7">
            <a:extLst>
              <a:ext uri="{FF2B5EF4-FFF2-40B4-BE49-F238E27FC236}">
                <a16:creationId xmlns:a16="http://schemas.microsoft.com/office/drawing/2014/main" id="{CAE4BC5D-5448-43C3-DE1D-7B8DE4F5CA7A}"/>
              </a:ext>
            </a:extLst>
          </p:cNvPr>
          <p:cNvPicPr>
            <a:picLocks noGrp="1" noChangeAspect="1"/>
          </p:cNvPicPr>
          <p:nvPr>
            <p:ph sz="quarter" idx="18"/>
          </p:nvPr>
        </p:nvPicPr>
        <p:blipFill>
          <a:blip r:embed="rId3"/>
          <a:stretch>
            <a:fillRect/>
          </a:stretch>
        </p:blipFill>
        <p:spPr>
          <a:xfrm>
            <a:off x="5999989" y="1118575"/>
            <a:ext cx="4224867" cy="2112433"/>
          </a:xfrm>
        </p:spPr>
      </p:pic>
      <p:pic>
        <p:nvPicPr>
          <p:cNvPr id="11" name="Picture 11" descr="Icon&#10;&#10;Description automatically generated">
            <a:extLst>
              <a:ext uri="{FF2B5EF4-FFF2-40B4-BE49-F238E27FC236}">
                <a16:creationId xmlns:a16="http://schemas.microsoft.com/office/drawing/2014/main" id="{A7D3F5E3-A42A-95D8-65B6-537AC67C1F15}"/>
              </a:ext>
            </a:extLst>
          </p:cNvPr>
          <p:cNvPicPr>
            <a:picLocks noGrp="1" noChangeAspect="1"/>
          </p:cNvPicPr>
          <p:nvPr>
            <p:ph sz="quarter" idx="19"/>
          </p:nvPr>
        </p:nvPicPr>
        <p:blipFill>
          <a:blip r:embed="rId4"/>
          <a:stretch>
            <a:fillRect/>
          </a:stretch>
        </p:blipFill>
        <p:spPr>
          <a:xfrm>
            <a:off x="1591445" y="1098312"/>
            <a:ext cx="2112101" cy="2112101"/>
          </a:xfrm>
        </p:spPr>
      </p:pic>
    </p:spTree>
    <p:extLst>
      <p:ext uri="{BB962C8B-B14F-4D97-AF65-F5344CB8AC3E}">
        <p14:creationId xmlns:p14="http://schemas.microsoft.com/office/powerpoint/2010/main" val="2935865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670" dirty="0">
                <a:latin typeface="Arial" panose="020B0604020202020204" pitchFamily="34" charset="0"/>
                <a:cs typeface="Arial" panose="020B0604020202020204" pitchFamily="34" charset="0"/>
              </a:rPr>
              <a:t>Topic: Education and early years</a:t>
            </a:r>
            <a:br>
              <a:rPr lang="en-US" sz="2670" dirty="0">
                <a:latin typeface="Arial" panose="020B0604020202020204" pitchFamily="34" charset="0"/>
                <a:cs typeface="Arial" panose="020B0604020202020204" pitchFamily="34" charset="0"/>
              </a:rPr>
            </a:br>
            <a:r>
              <a:rPr lang="en-US" sz="2670" dirty="0">
                <a:latin typeface="Arial" panose="020B0604020202020204" pitchFamily="34" charset="0"/>
                <a:cs typeface="Arial" panose="020B0604020202020204" pitchFamily="34" charset="0"/>
              </a:rPr>
              <a:t>Task 5: Placement preparation and etiquette – using conferencing software </a:t>
            </a:r>
            <a:endParaRPr lang="en-GB" sz="2670"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414544" y="3309697"/>
            <a:ext cx="5172568" cy="3101124"/>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Conferencing software dos </a:t>
            </a:r>
          </a:p>
          <a:p>
            <a:pPr fontAlgn="base">
              <a:lnSpc>
                <a:spcPct val="100000"/>
              </a:lnSpc>
            </a:pPr>
            <a:r>
              <a:rPr lang="en-US" dirty="0">
                <a:solidFill>
                  <a:schemeClr val="accent1"/>
                </a:solidFill>
                <a:latin typeface="Arial" panose="020B0604020202020204" pitchFamily="34" charset="0"/>
                <a:cs typeface="Arial" panose="020B0604020202020204" pitchFamily="34" charset="0"/>
              </a:rPr>
              <a:t>Do</a:t>
            </a:r>
            <a:r>
              <a:rPr lang="en-US" b="0" dirty="0">
                <a:latin typeface="Arial" panose="020B0604020202020204" pitchFamily="34" charset="0"/>
                <a:cs typeface="Arial" panose="020B0604020202020204" pitchFamily="34" charset="0"/>
              </a:rPr>
              <a:t> look straight towards the camera. ​</a:t>
            </a:r>
          </a:p>
          <a:p>
            <a:pPr fontAlgn="base">
              <a:lnSpc>
                <a:spcPct val="100000"/>
              </a:lnSpc>
            </a:pPr>
            <a:r>
              <a:rPr lang="en-US" dirty="0">
                <a:solidFill>
                  <a:schemeClr val="accent1"/>
                </a:solidFill>
                <a:latin typeface="Arial" panose="020B0604020202020204" pitchFamily="34" charset="0"/>
                <a:cs typeface="Arial" panose="020B0604020202020204" pitchFamily="34" charset="0"/>
              </a:rPr>
              <a:t>Do</a:t>
            </a:r>
            <a:r>
              <a:rPr lang="en-US"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ensure your software is up to date and that your device has a good charge and strong internet connection.</a:t>
            </a:r>
            <a:endParaRPr lang="en-US" b="0" dirty="0">
              <a:latin typeface="Arial" panose="020B0604020202020204" pitchFamily="34" charset="0"/>
              <a:ea typeface="Calibri"/>
              <a:cs typeface="Arial" panose="020B0604020202020204" pitchFamily="34" charset="0"/>
            </a:endParaRPr>
          </a:p>
          <a:p>
            <a:pPr fontAlgn="base">
              <a:lnSpc>
                <a:spcPct val="100000"/>
              </a:lnSpc>
            </a:pPr>
            <a:r>
              <a:rPr lang="en-US" dirty="0">
                <a:solidFill>
                  <a:schemeClr val="accent1"/>
                </a:solidFill>
                <a:latin typeface="Arial" panose="020B0604020202020204" pitchFamily="34" charset="0"/>
                <a:cs typeface="Arial" panose="020B0604020202020204" pitchFamily="34" charset="0"/>
              </a:rPr>
              <a:t>Do</a:t>
            </a:r>
            <a:r>
              <a:rPr lang="en-US"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ensure that you know how to use features such as the camera and microphone.</a:t>
            </a:r>
          </a:p>
          <a:p>
            <a:pPr fontAlgn="base">
              <a:lnSpc>
                <a:spcPct val="100000"/>
              </a:lnSpc>
            </a:pPr>
            <a:r>
              <a:rPr lang="en-US" dirty="0">
                <a:solidFill>
                  <a:schemeClr val="accent1"/>
                </a:solidFill>
                <a:latin typeface="Arial" panose="020B0604020202020204" pitchFamily="34" charset="0"/>
                <a:cs typeface="Arial" panose="020B0604020202020204" pitchFamily="34" charset="0"/>
              </a:rPr>
              <a:t>Do</a:t>
            </a:r>
            <a:r>
              <a:rPr lang="en-US"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ensure you are in a quiet location. ​</a:t>
            </a:r>
          </a:p>
          <a:p>
            <a:pPr fontAlgn="base">
              <a:lnSpc>
                <a:spcPct val="100000"/>
              </a:lnSpc>
            </a:pPr>
            <a:r>
              <a:rPr lang="en-US" dirty="0">
                <a:solidFill>
                  <a:schemeClr val="accent1"/>
                </a:solidFill>
                <a:latin typeface="Arial" panose="020B0604020202020204" pitchFamily="34" charset="0"/>
                <a:cs typeface="Arial" panose="020B0604020202020204" pitchFamily="34" charset="0"/>
              </a:rPr>
              <a:t>Do</a:t>
            </a:r>
            <a:r>
              <a:rPr lang="en-US"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ensure your background is professional.</a:t>
            </a:r>
            <a:endParaRPr lang="en-GB" b="0" dirty="0">
              <a:latin typeface="Arial" panose="020B0604020202020204" pitchFamily="34" charset="0"/>
              <a:cs typeface="Arial" panose="020B0604020202020204" pitchFamily="34" charset="0"/>
            </a:endParaRPr>
          </a:p>
          <a:p>
            <a:endParaRPr lang="en-GB" sz="1450" b="0" dirty="0">
              <a:ea typeface="Calibri"/>
              <a:cs typeface="Calibri"/>
            </a:endParaRPr>
          </a:p>
        </p:txBody>
      </p:sp>
      <p:sp>
        <p:nvSpPr>
          <p:cNvPr id="35" name="Content Placeholder 34"/>
          <p:cNvSpPr>
            <a:spLocks noGrp="1"/>
          </p:cNvSpPr>
          <p:nvPr>
            <p:ph sz="quarter" idx="17"/>
          </p:nvPr>
        </p:nvSpPr>
        <p:spPr>
          <a:xfrm>
            <a:off x="5938680" y="3257932"/>
            <a:ext cx="5777998" cy="3225300"/>
          </a:xfrm>
        </p:spPr>
        <p:txBody>
          <a:bodyPr vert="horz" lIns="0" tIns="0" rIns="0" bIns="0" rtlCol="0" anchor="t">
            <a:noAutofit/>
          </a:bodyPr>
          <a:lstStyle/>
          <a:p>
            <a:pPr>
              <a:lnSpc>
                <a:spcPct val="100000"/>
              </a:lnSpc>
            </a:pPr>
            <a:r>
              <a:rPr lang="en-US" dirty="0">
                <a:latin typeface="Arial" panose="020B0604020202020204" pitchFamily="34" charset="0"/>
                <a:cs typeface="Arial" panose="020B0604020202020204" pitchFamily="34" charset="0"/>
              </a:rPr>
              <a:t>Conferencing software don’ts </a:t>
            </a:r>
          </a:p>
          <a:p>
            <a:pPr fontAlgn="base">
              <a:lnSpc>
                <a:spcPct val="100000"/>
              </a:lnSpc>
            </a:pPr>
            <a:r>
              <a:rPr lang="en-US" dirty="0">
                <a:solidFill>
                  <a:schemeClr val="accent2"/>
                </a:solidFill>
                <a:latin typeface="Arial" panose="020B0604020202020204" pitchFamily="34" charset="0"/>
                <a:cs typeface="Arial" panose="020B0604020202020204" pitchFamily="34" charset="0"/>
              </a:rPr>
              <a:t>Do not</a:t>
            </a:r>
            <a:r>
              <a:rPr lang="en-US" b="0" dirty="0">
                <a:latin typeface="Arial" panose="020B0604020202020204" pitchFamily="34" charset="0"/>
                <a:cs typeface="Arial" panose="020B0604020202020204" pitchFamily="34" charset="0"/>
              </a:rPr>
              <a:t> allow other people in the room, as this can appear unprofessional.</a:t>
            </a:r>
          </a:p>
          <a:p>
            <a:pPr fontAlgn="base">
              <a:lnSpc>
                <a:spcPct val="100000"/>
              </a:lnSpc>
            </a:pPr>
            <a:r>
              <a:rPr lang="en-US" dirty="0">
                <a:solidFill>
                  <a:schemeClr val="accent2"/>
                </a:solidFill>
                <a:latin typeface="Arial" panose="020B0604020202020204" pitchFamily="34" charset="0"/>
                <a:cs typeface="Arial" panose="020B0604020202020204" pitchFamily="34" charset="0"/>
              </a:rPr>
              <a:t>Do not</a:t>
            </a:r>
            <a:r>
              <a:rPr lang="en-US" b="0" dirty="0">
                <a:latin typeface="Arial" panose="020B0604020202020204" pitchFamily="34" charset="0"/>
                <a:cs typeface="Arial" panose="020B0604020202020204" pitchFamily="34" charset="0"/>
              </a:rPr>
              <a:t> have anything behind you which is embarrassing or could distract from the meeting.</a:t>
            </a:r>
          </a:p>
          <a:p>
            <a:pPr fontAlgn="base">
              <a:lnSpc>
                <a:spcPct val="100000"/>
              </a:lnSpc>
            </a:pPr>
            <a:r>
              <a:rPr lang="en-US" dirty="0">
                <a:solidFill>
                  <a:schemeClr val="accent2"/>
                </a:solidFill>
                <a:latin typeface="Arial" panose="020B0604020202020204" pitchFamily="34" charset="0"/>
                <a:cs typeface="Arial" panose="020B0604020202020204" pitchFamily="34" charset="0"/>
              </a:rPr>
              <a:t>Do not</a:t>
            </a:r>
            <a:r>
              <a:rPr lang="en-US" b="0" dirty="0">
                <a:latin typeface="Arial" panose="020B0604020202020204" pitchFamily="34" charset="0"/>
                <a:cs typeface="Arial" panose="020B0604020202020204" pitchFamily="34" charset="0"/>
              </a:rPr>
              <a:t> have your camera off – this is rude and suggests you will not interact.</a:t>
            </a:r>
          </a:p>
          <a:p>
            <a:pPr fontAlgn="base">
              <a:lnSpc>
                <a:spcPct val="100000"/>
              </a:lnSpc>
            </a:pPr>
            <a:r>
              <a:rPr lang="en-US" dirty="0">
                <a:solidFill>
                  <a:schemeClr val="accent2"/>
                </a:solidFill>
                <a:latin typeface="Arial" panose="020B0604020202020204" pitchFamily="34" charset="0"/>
                <a:cs typeface="Arial" panose="020B0604020202020204" pitchFamily="34" charset="0"/>
              </a:rPr>
              <a:t>Do not </a:t>
            </a:r>
            <a:r>
              <a:rPr lang="en-US" b="0" dirty="0">
                <a:latin typeface="Arial" panose="020B0604020202020204" pitchFamily="34" charset="0"/>
                <a:cs typeface="Arial" panose="020B0604020202020204" pitchFamily="34" charset="0"/>
              </a:rPr>
              <a:t>interrupt the person speaking – use the ‘hand-up’ function and wait for a suitable opportunity to participate.</a:t>
            </a:r>
            <a:endParaRPr lang="en-US" sz="1467" dirty="0">
              <a:latin typeface="Arial" panose="020B0604020202020204" pitchFamily="34" charset="0"/>
              <a:ea typeface="Calibri" panose="020F0502020204030204"/>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562513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a:p>
        </p:txBody>
      </p:sp>
      <p:pic>
        <p:nvPicPr>
          <p:cNvPr id="7" name="Picture 7" descr="Graphical user interface&#10;&#10;Description automatically generated">
            <a:extLst>
              <a:ext uri="{FF2B5EF4-FFF2-40B4-BE49-F238E27FC236}">
                <a16:creationId xmlns:a16="http://schemas.microsoft.com/office/drawing/2014/main" id="{BAEF92A0-F1DE-AF3D-4A19-C525E7DB7AAA}"/>
              </a:ext>
            </a:extLst>
          </p:cNvPr>
          <p:cNvPicPr>
            <a:picLocks noGrp="1" noChangeAspect="1"/>
          </p:cNvPicPr>
          <p:nvPr>
            <p:ph sz="quarter" idx="18"/>
          </p:nvPr>
        </p:nvPicPr>
        <p:blipFill>
          <a:blip r:embed="rId3"/>
          <a:stretch>
            <a:fillRect/>
          </a:stretch>
        </p:blipFill>
        <p:spPr>
          <a:xfrm>
            <a:off x="479853" y="1096667"/>
            <a:ext cx="2813643" cy="2112433"/>
          </a:xfrm>
        </p:spPr>
      </p:pic>
      <p:pic>
        <p:nvPicPr>
          <p:cNvPr id="10" name="Picture 10">
            <a:extLst>
              <a:ext uri="{FF2B5EF4-FFF2-40B4-BE49-F238E27FC236}">
                <a16:creationId xmlns:a16="http://schemas.microsoft.com/office/drawing/2014/main" id="{0582237A-2E06-4840-54E2-B1830B57D91D}"/>
              </a:ext>
            </a:extLst>
          </p:cNvPr>
          <p:cNvPicPr>
            <a:picLocks noGrp="1" noChangeAspect="1"/>
          </p:cNvPicPr>
          <p:nvPr>
            <p:ph sz="quarter" idx="19"/>
          </p:nvPr>
        </p:nvPicPr>
        <p:blipFill>
          <a:blip r:embed="rId4"/>
          <a:stretch>
            <a:fillRect/>
          </a:stretch>
        </p:blipFill>
        <p:spPr>
          <a:xfrm>
            <a:off x="6162806" y="1061633"/>
            <a:ext cx="3520721" cy="2112433"/>
          </a:xfrm>
        </p:spPr>
      </p:pic>
    </p:spTree>
    <p:extLst>
      <p:ext uri="{BB962C8B-B14F-4D97-AF65-F5344CB8AC3E}">
        <p14:creationId xmlns:p14="http://schemas.microsoft.com/office/powerpoint/2010/main" val="10581498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fontScale="90000"/>
          </a:bodyPr>
          <a:lstStyle/>
          <a:p>
            <a:r>
              <a:rPr lang="en-US" sz="2670"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professional timekeeping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12000" y="1315200"/>
            <a:ext cx="10297325" cy="4802099"/>
          </a:xfrm>
        </p:spPr>
        <p:txBody>
          <a:bodyPr vert="horz" lIns="0" tIns="0" rIns="0" bIns="0" rtlCol="0" anchor="t">
            <a:noAutofit/>
          </a:bodyPr>
          <a:lstStyle/>
          <a:p>
            <a:r>
              <a:rPr lang="en-US" sz="2400" dirty="0">
                <a:solidFill>
                  <a:srgbClr val="E51C41"/>
                </a:solidFill>
                <a:latin typeface="Arial" panose="020B0604020202020204" pitchFamily="34" charset="0"/>
                <a:cs typeface="Arial" panose="020B0604020202020204" pitchFamily="34" charset="0"/>
              </a:rPr>
              <a:t>Timekeeping and punctuality are massively important in business. Without them, project deadlines would not be met. </a:t>
            </a:r>
            <a:endParaRPr lang="en-US" dirty="0">
              <a:latin typeface="Arial" panose="020B0604020202020204" pitchFamily="34" charset="0"/>
              <a:cs typeface="Arial" panose="020B0604020202020204" pitchFamily="34" charset="0"/>
            </a:endParaRPr>
          </a:p>
        </p:txBody>
      </p:sp>
      <p:sp>
        <p:nvSpPr>
          <p:cNvPr id="6" name="Content Placeholder 5"/>
          <p:cNvSpPr>
            <a:spLocks noGrp="1"/>
          </p:cNvSpPr>
          <p:nvPr>
            <p:ph sz="quarter" idx="13"/>
          </p:nvPr>
        </p:nvSpPr>
        <p:spPr>
          <a:xfrm>
            <a:off x="237506" y="2583267"/>
            <a:ext cx="10927332" cy="3489589"/>
          </a:xfrm>
        </p:spPr>
        <p:txBody>
          <a:bodyPr vert="horz" lIns="0" tIns="0" rIns="0" bIns="0" rtlCol="0" anchor="t">
            <a:noAutofit/>
          </a:bodyPr>
          <a:lstStyle/>
          <a:p>
            <a:pPr>
              <a:lnSpc>
                <a:spcPct val="100000"/>
              </a:lnSpc>
            </a:pPr>
            <a:r>
              <a:rPr lang="en-US" sz="2400" b="1" dirty="0">
                <a:latin typeface="Arial" panose="020B0604020202020204" pitchFamily="34" charset="0"/>
                <a:cs typeface="Arial" panose="020B0604020202020204" pitchFamily="34" charset="0"/>
              </a:rPr>
              <a:t>Things to consider </a:t>
            </a: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Before starting your placement, check the best route.</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Give yourself enough time – do not leave it to the last minute.</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Arrive 10 to 15 minutes ahead of your start time – this gives you time to prepare and gives a really positive first impression to the employer.</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Ensure you know your mentor or supervisor’s full name so that you can ask for the right person when you arrive on your first day. </a:t>
            </a:r>
            <a:endParaRPr lang="en-US" sz="2400" dirty="0">
              <a:latin typeface="Arial" panose="020B0604020202020204" pitchFamily="34" charset="0"/>
              <a:ea typeface="Calibri" panose="020F0502020204030204"/>
              <a:cs typeface="Arial" panose="020B0604020202020204" pitchFamily="34" charset="0"/>
            </a:endParaRPr>
          </a:p>
          <a:p>
            <a:pPr marL="380365" indent="-380365">
              <a:lnSpc>
                <a:spcPct val="100000"/>
              </a:lnSpc>
              <a:buFont typeface="Arial" panose="020B0604020202020204" pitchFamily="34" charset="0"/>
              <a:buChar char="•"/>
            </a:pPr>
            <a:r>
              <a:rPr lang="en-US" sz="2400" dirty="0">
                <a:latin typeface="Arial" panose="020B0604020202020204" pitchFamily="34" charset="0"/>
                <a:cs typeface="Arial" panose="020B0604020202020204" pitchFamily="34" charset="0"/>
              </a:rPr>
              <a:t>Make sure you have the company’s main reception phone number in case you need to contact them.</a:t>
            </a:r>
            <a:endParaRPr lang="en-US" sz="2400" dirty="0">
              <a:latin typeface="Arial" panose="020B0604020202020204" pitchFamily="34" charset="0"/>
              <a:ea typeface="Calibri" panose="020F0502020204030204"/>
              <a:cs typeface="Arial" panose="020B0604020202020204" pitchFamily="34" charset="0"/>
            </a:endParaRPr>
          </a:p>
          <a:p>
            <a:endParaRPr lang="en-US" b="1" dirty="0"/>
          </a:p>
          <a:p>
            <a:endParaRPr lang="en-US" dirty="0"/>
          </a:p>
          <a:p>
            <a:endParaRPr lang="en-US" dirty="0"/>
          </a:p>
          <a:p>
            <a:endParaRPr lang="en-US" dirty="0"/>
          </a:p>
          <a:p>
            <a:endParaRPr lang="en-US" dirty="0"/>
          </a:p>
          <a:p>
            <a:endParaRPr lang="en-US"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Tree>
    <p:extLst>
      <p:ext uri="{BB962C8B-B14F-4D97-AF65-F5344CB8AC3E}">
        <p14:creationId xmlns:p14="http://schemas.microsoft.com/office/powerpoint/2010/main" val="3487352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fontScale="90000"/>
          </a:bodyPr>
          <a:lstStyle/>
          <a:p>
            <a:r>
              <a:rPr lang="en-US" sz="2670"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5: Placement preparation and etiquette – professional timekeeping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491718" y="1780149"/>
            <a:ext cx="9587345" cy="2467872"/>
          </a:xfrm>
        </p:spPr>
        <p:txBody>
          <a:bodyPr vert="horz" lIns="0" tIns="0" rIns="0" bIns="0" rtlCol="0" anchor="t">
            <a:noAutofit/>
          </a:bodyPr>
          <a:lstStyle/>
          <a:p>
            <a:pPr>
              <a:lnSpc>
                <a:spcPct val="120000"/>
              </a:lnSpc>
            </a:pPr>
            <a:r>
              <a:rPr lang="en-US" sz="2400" dirty="0">
                <a:solidFill>
                  <a:srgbClr val="E51C41"/>
                </a:solidFill>
                <a:latin typeface="Arial" panose="020B0604020202020204" pitchFamily="34" charset="0"/>
                <a:cs typeface="Arial" panose="020B0604020202020204" pitchFamily="34" charset="0"/>
              </a:rPr>
              <a:t>Absence and sickness</a:t>
            </a:r>
          </a:p>
          <a:p>
            <a:pPr>
              <a:lnSpc>
                <a:spcPct val="120000"/>
              </a:lnSpc>
            </a:pPr>
            <a:r>
              <a:rPr lang="en-US" sz="2400" b="0" dirty="0">
                <a:latin typeface="Arial" panose="020B0604020202020204" pitchFamily="34" charset="0"/>
                <a:cs typeface="Arial" panose="020B0604020202020204" pitchFamily="34" charset="0"/>
              </a:rPr>
              <a:t>Before starting your placement, it is your responsibility to know the absence reporting procedure to use if you are unwell or unable to attend.</a:t>
            </a:r>
            <a:endParaRPr lang="en-US" sz="2400" b="0" dirty="0">
              <a:solidFill>
                <a:srgbClr val="000000"/>
              </a:solidFill>
              <a:latin typeface="Arial" panose="020B0604020202020204" pitchFamily="34" charset="0"/>
              <a:ea typeface="Calibri"/>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a:p>
        </p:txBody>
      </p:sp>
    </p:spTree>
    <p:extLst>
      <p:ext uri="{BB962C8B-B14F-4D97-AF65-F5344CB8AC3E}">
        <p14:creationId xmlns:p14="http://schemas.microsoft.com/office/powerpoint/2010/main" val="1723680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159" y="617337"/>
            <a:ext cx="11250084" cy="932567"/>
          </a:xfrm>
        </p:spPr>
        <p:txBody>
          <a:bodyPr/>
          <a:lstStyle/>
          <a:p>
            <a:r>
              <a:rPr lang="en-US" dirty="0">
                <a:latin typeface="Arial" panose="020B0604020202020204" pitchFamily="34" charset="0"/>
                <a:cs typeface="Arial" panose="020B0604020202020204" pitchFamily="34" charset="0"/>
              </a:rPr>
              <a:t>Conclusion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a:cs typeface="Arial"/>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sz="2400" b="0">
              <a:cs typeface="Arial"/>
            </a:endParaRPr>
          </a:p>
          <a:p>
            <a:endParaRPr lang="en-GB" b="0">
              <a:cs typeface="Arial"/>
            </a:endParaRPr>
          </a:p>
          <a:p>
            <a:endParaRPr lang="en-US">
              <a:cs typeface="Arial"/>
            </a:endParaRPr>
          </a:p>
        </p:txBody>
      </p:sp>
      <p:sp>
        <p:nvSpPr>
          <p:cNvPr id="8" name="Text Placeholder 3"/>
          <p:cNvSpPr txBox="1">
            <a:spLocks/>
          </p:cNvSpPr>
          <p:nvPr/>
        </p:nvSpPr>
        <p:spPr>
          <a:xfrm>
            <a:off x="440267" y="914651"/>
            <a:ext cx="10373078" cy="4802099"/>
          </a:xfrm>
          <a:prstGeom prst="rect">
            <a:avLst/>
          </a:prstGeom>
        </p:spPr>
        <p:txBody>
          <a:bodyPr lIns="121920" tIns="60960" rIns="121920" bIns="6096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en-GB" sz="2400" b="1" dirty="0">
                <a:solidFill>
                  <a:srgbClr val="E51C41"/>
                </a:solidFill>
                <a:latin typeface="Arial" panose="020B0604020202020204" pitchFamily="34" charset="0"/>
                <a:cs typeface="Arial" panose="020B0604020202020204" pitchFamily="34" charset="0"/>
              </a:rPr>
              <a:t>These were the session objectives. Let us reflect.</a:t>
            </a:r>
          </a:p>
          <a:p>
            <a:pPr marL="608965" indent="-608965">
              <a:lnSpc>
                <a:spcPct val="120000"/>
              </a:lnSpc>
              <a:spcBef>
                <a:spcPts val="0"/>
              </a:spcBef>
              <a:buFont typeface="Arial,Sans-Serif" panose="020B0604020202020204" pitchFamily="34" charset="0"/>
            </a:pPr>
            <a:r>
              <a:rPr lang="en-GB" sz="2400" dirty="0">
                <a:solidFill>
                  <a:srgbClr val="E51C41"/>
                </a:solidFill>
                <a:latin typeface="Arial" panose="020B0604020202020204" pitchFamily="34" charset="0"/>
                <a:cs typeface="Arial" panose="020B0604020202020204" pitchFamily="34" charset="0"/>
              </a:rPr>
              <a:t>To understand the role of early years professionals in the education sector</a:t>
            </a:r>
            <a:endParaRPr lang="en-GB" sz="2400" dirty="0">
              <a:solidFill>
                <a:srgbClr val="E51C41"/>
              </a:solidFill>
              <a:latin typeface="Arial" panose="020B0604020202020204" pitchFamily="34" charset="0"/>
              <a:ea typeface="Calibri" panose="020F0502020204030204"/>
              <a:cs typeface="Arial" panose="020B0604020202020204" pitchFamily="34" charset="0"/>
            </a:endParaRPr>
          </a:p>
          <a:p>
            <a:pPr lvl="1">
              <a:lnSpc>
                <a:spcPct val="120000"/>
              </a:lnSpc>
              <a:spcBef>
                <a:spcPts val="0"/>
              </a:spcBef>
              <a:buFont typeface="Courier New" panose="02070309020205020404" pitchFamily="49" charset="0"/>
              <a:buChar char="o"/>
            </a:pPr>
            <a:r>
              <a:rPr lang="en-GB" sz="2400" dirty="0">
                <a:latin typeface="Arial" panose="020B0604020202020204" pitchFamily="34" charset="0"/>
                <a:cs typeface="Arial" panose="020B0604020202020204" pitchFamily="34" charset="0"/>
              </a:rPr>
              <a:t>What do you now know about the roles in an IT industry?</a:t>
            </a:r>
          </a:p>
          <a:p>
            <a:pPr marL="608965" indent="-608965">
              <a:lnSpc>
                <a:spcPct val="120000"/>
              </a:lnSpc>
              <a:spcBef>
                <a:spcPts val="0"/>
              </a:spcBef>
              <a:buFont typeface="Arial,Sans-Serif" panose="020B0604020202020204" pitchFamily="34" charset="0"/>
            </a:pPr>
            <a:r>
              <a:rPr lang="en-GB" sz="2400" dirty="0">
                <a:solidFill>
                  <a:srgbClr val="E51C41"/>
                </a:solidFill>
                <a:latin typeface="Arial" panose="020B0604020202020204" pitchFamily="34" charset="0"/>
                <a:cs typeface="Arial" panose="020B0604020202020204" pitchFamily="34" charset="0"/>
              </a:rPr>
              <a:t>To understand the skills required for a career in education</a:t>
            </a:r>
            <a:endParaRPr lang="en-GB" sz="2400" dirty="0">
              <a:solidFill>
                <a:srgbClr val="E51C41"/>
              </a:solidFill>
              <a:latin typeface="Arial" panose="020B0604020202020204" pitchFamily="34" charset="0"/>
              <a:ea typeface="Calibri" panose="020F0502020204030204"/>
              <a:cs typeface="Arial" panose="020B0604020202020204" pitchFamily="34" charset="0"/>
            </a:endParaRPr>
          </a:p>
          <a:p>
            <a:pPr lvl="1">
              <a:lnSpc>
                <a:spcPct val="120000"/>
              </a:lnSpc>
              <a:spcBef>
                <a:spcPts val="0"/>
              </a:spcBef>
              <a:buFont typeface="Courier New" panose="02070309020205020404" pitchFamily="49" charset="0"/>
              <a:buChar char="o"/>
            </a:pPr>
            <a:r>
              <a:rPr lang="en-GB" sz="2400" dirty="0">
                <a:latin typeface="Arial" panose="020B0604020202020204" pitchFamily="34" charset="0"/>
                <a:cs typeface="Arial" panose="020B0604020202020204" pitchFamily="34" charset="0"/>
              </a:rPr>
              <a:t>What are the skills do you consider are key to your success in the educational sector?</a:t>
            </a:r>
            <a:endParaRPr lang="en-GB" sz="2400" dirty="0">
              <a:latin typeface="Arial" panose="020B0604020202020204" pitchFamily="34" charset="0"/>
              <a:ea typeface="Calibri"/>
              <a:cs typeface="Arial" panose="020B0604020202020204" pitchFamily="34" charset="0"/>
            </a:endParaRPr>
          </a:p>
          <a:p>
            <a:pPr marL="608965" indent="-608965">
              <a:lnSpc>
                <a:spcPct val="120000"/>
              </a:lnSpc>
              <a:spcBef>
                <a:spcPts val="0"/>
              </a:spcBef>
              <a:buFont typeface="Arial,Sans-Serif" panose="020B0604020202020204" pitchFamily="34" charset="0"/>
            </a:pPr>
            <a:r>
              <a:rPr lang="en-GB" sz="2400" dirty="0">
                <a:solidFill>
                  <a:srgbClr val="E51C41"/>
                </a:solidFill>
                <a:latin typeface="Arial" panose="020B0604020202020204" pitchFamily="34" charset="0"/>
                <a:cs typeface="Arial" panose="020B0604020202020204" pitchFamily="34" charset="0"/>
              </a:rPr>
              <a:t>To understand placement opportunities on your T Level pathway </a:t>
            </a:r>
            <a:endParaRPr lang="en-GB" sz="2400" dirty="0">
              <a:solidFill>
                <a:srgbClr val="E51C41"/>
              </a:solidFill>
              <a:latin typeface="Arial" panose="020B0604020202020204" pitchFamily="34" charset="0"/>
              <a:ea typeface="Calibri" panose="020F0502020204030204"/>
              <a:cs typeface="Arial" panose="020B0604020202020204" pitchFamily="34" charset="0"/>
            </a:endParaRPr>
          </a:p>
          <a:p>
            <a:pPr lvl="1">
              <a:lnSpc>
                <a:spcPct val="120000"/>
              </a:lnSpc>
              <a:spcBef>
                <a:spcPts val="0"/>
              </a:spcBef>
              <a:buFont typeface="Courier New" panose="02070309020205020404" pitchFamily="49" charset="0"/>
              <a:buChar char="o"/>
            </a:pPr>
            <a:r>
              <a:rPr lang="en-GB" sz="2400" dirty="0">
                <a:latin typeface="Arial" panose="020B0604020202020204" pitchFamily="34" charset="0"/>
                <a:cs typeface="Arial" panose="020B0604020202020204" pitchFamily="34" charset="0"/>
              </a:rPr>
              <a:t>In what ways do you feel more prepared to go on placement?</a:t>
            </a:r>
            <a:endParaRPr lang="en-GB" sz="2400" dirty="0">
              <a:latin typeface="Arial" panose="020B0604020202020204" pitchFamily="34" charset="0"/>
              <a:ea typeface="Calibri"/>
              <a:cs typeface="Arial" panose="020B0604020202020204" pitchFamily="34" charset="0"/>
            </a:endParaRPr>
          </a:p>
          <a:p>
            <a:pPr marL="608965" indent="-608965">
              <a:lnSpc>
                <a:spcPct val="120000"/>
              </a:lnSpc>
              <a:spcBef>
                <a:spcPts val="0"/>
              </a:spcBef>
              <a:buFont typeface="Arial,Sans-Serif" panose="020B0604020202020204" pitchFamily="34" charset="0"/>
            </a:pPr>
            <a:r>
              <a:rPr lang="en-GB" sz="2400" dirty="0">
                <a:solidFill>
                  <a:srgbClr val="E51C41"/>
                </a:solidFill>
                <a:latin typeface="Arial" panose="020B0604020202020204" pitchFamily="34" charset="0"/>
                <a:cs typeface="Arial" panose="020B0604020202020204" pitchFamily="34" charset="0"/>
              </a:rPr>
              <a:t>To understand the process and procedures while on your placement</a:t>
            </a:r>
            <a:endParaRPr lang="en-GB" sz="2400" dirty="0">
              <a:solidFill>
                <a:srgbClr val="E51C41"/>
              </a:solidFill>
              <a:latin typeface="Arial" panose="020B0604020202020204" pitchFamily="34" charset="0"/>
              <a:ea typeface="Calibri" panose="020F0502020204030204"/>
              <a:cs typeface="Arial" panose="020B0604020202020204" pitchFamily="34" charset="0"/>
            </a:endParaRPr>
          </a:p>
          <a:p>
            <a:pPr lvl="1">
              <a:lnSpc>
                <a:spcPct val="120000"/>
              </a:lnSpc>
              <a:spcBef>
                <a:spcPts val="0"/>
              </a:spcBef>
              <a:buFont typeface="Courier New" panose="02070309020205020404" pitchFamily="49" charset="0"/>
              <a:buChar char="o"/>
            </a:pPr>
            <a:r>
              <a:rPr lang="en-GB" sz="2400" dirty="0">
                <a:latin typeface="Arial" panose="020B0604020202020204" pitchFamily="34" charset="0"/>
                <a:cs typeface="Arial" panose="020B0604020202020204" pitchFamily="34" charset="0"/>
              </a:rPr>
              <a:t>Do you now know the basic policies and procedures?</a:t>
            </a:r>
            <a:endParaRPr lang="en-GB" sz="2400" dirty="0">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463233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Roles in the education sector</a:t>
            </a:r>
          </a:p>
        </p:txBody>
      </p:sp>
    </p:spTree>
    <p:extLst>
      <p:ext uri="{BB962C8B-B14F-4D97-AF65-F5344CB8AC3E}">
        <p14:creationId xmlns:p14="http://schemas.microsoft.com/office/powerpoint/2010/main" val="1703102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11250084" cy="1077249"/>
          </a:xfrm>
        </p:spPr>
        <p:txBody>
          <a:bodyPr anchor="t">
            <a:normAutofit/>
          </a:bodyPr>
          <a:lstStyle/>
          <a:p>
            <a:br>
              <a:rPr lang="en-US" dirty="0"/>
            </a:br>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1: Roles in the education sector</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430076" y="1554252"/>
            <a:ext cx="11130609" cy="4272807"/>
          </a:xfrm>
        </p:spPr>
        <p:txBody>
          <a:bodyPr vert="horz" lIns="0" tIns="0" rIns="0" bIns="0" rtlCol="0" anchor="t">
            <a:normAutofit/>
          </a:bodyPr>
          <a:lstStyle/>
          <a:p>
            <a:pPr>
              <a:lnSpc>
                <a:spcPct val="120000"/>
              </a:lnSpc>
            </a:pPr>
            <a:r>
              <a:rPr lang="en-GB" sz="2400" dirty="0">
                <a:latin typeface="Arial" panose="020B0604020202020204" pitchFamily="34" charset="0"/>
                <a:cs typeface="Arial" panose="020B0604020202020204" pitchFamily="34" charset="0"/>
              </a:rPr>
              <a:t>Roles in the education and early years sector</a:t>
            </a:r>
            <a:endParaRPr lang="en-GB"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ea typeface="Calibri" panose="020F0502020204030204"/>
                <a:cs typeface="Arial" panose="020B0604020202020204" pitchFamily="34" charset="0"/>
              </a:rPr>
              <a:t>Task 1: Complete a research task into a role in the education and early years sector</a:t>
            </a:r>
          </a:p>
          <a:p>
            <a:pPr marL="816556" lvl="1" indent="-456565">
              <a:lnSpc>
                <a:spcPct val="120000"/>
              </a:lnSpc>
              <a:buChar char="•"/>
            </a:pPr>
            <a:r>
              <a:rPr lang="en-GB" sz="2400" b="0" dirty="0">
                <a:latin typeface="Arial" panose="020B0604020202020204" pitchFamily="34" charset="0"/>
                <a:cs typeface="Arial" panose="020B0604020202020204" pitchFamily="34" charset="0"/>
              </a:rPr>
              <a:t>Think about your progression from this course? What career are you interested in?</a:t>
            </a:r>
          </a:p>
          <a:p>
            <a:pPr marL="816556" lvl="1" indent="-456565">
              <a:lnSpc>
                <a:spcPct val="120000"/>
              </a:lnSpc>
              <a:buChar char="•"/>
            </a:pPr>
            <a:r>
              <a:rPr lang="en-GB" sz="2400" dirty="0">
                <a:latin typeface="Arial" panose="020B0604020202020204" pitchFamily="34" charset="0"/>
                <a:cs typeface="Arial" panose="020B0604020202020204" pitchFamily="34" charset="0"/>
              </a:rPr>
              <a:t>Create a one-page mind map document highlighting the:</a:t>
            </a:r>
          </a:p>
          <a:p>
            <a:pPr marL="1158880" lvl="2" indent="-342900">
              <a:lnSpc>
                <a:spcPct val="120000"/>
              </a:lnSpc>
              <a:buFont typeface="Courier New" panose="02070309020205020404" pitchFamily="49" charset="0"/>
              <a:buChar char="o"/>
            </a:pPr>
            <a:r>
              <a:rPr lang="en-GB" sz="2400" b="0" dirty="0">
                <a:latin typeface="Arial" panose="020B0604020202020204" pitchFamily="34" charset="0"/>
                <a:cs typeface="Arial" panose="020B0604020202020204" pitchFamily="34" charset="0"/>
              </a:rPr>
              <a:t>skills and attributes required for that role</a:t>
            </a:r>
            <a:endParaRPr lang="en-GB" sz="2400" b="0" dirty="0">
              <a:latin typeface="Arial" panose="020B0604020202020204" pitchFamily="34" charset="0"/>
              <a:ea typeface="Calibri" panose="020F0502020204030204"/>
              <a:cs typeface="Arial" panose="020B0604020202020204" pitchFamily="34" charset="0"/>
            </a:endParaRPr>
          </a:p>
          <a:p>
            <a:pPr marL="1158880" lvl="2" indent="-342900">
              <a:lnSpc>
                <a:spcPct val="120000"/>
              </a:lnSpc>
              <a:buFont typeface="Courier New" panose="02070309020205020404" pitchFamily="49" charset="0"/>
              <a:buChar char="o"/>
            </a:pPr>
            <a:r>
              <a:rPr lang="en-GB" sz="2400" b="0" dirty="0">
                <a:latin typeface="Arial" panose="020B0604020202020204" pitchFamily="34" charset="0"/>
                <a:ea typeface="Calibri" panose="020F0502020204030204"/>
                <a:cs typeface="Arial" panose="020B0604020202020204" pitchFamily="34" charset="0"/>
              </a:rPr>
              <a:t>qualifications required</a:t>
            </a:r>
          </a:p>
          <a:p>
            <a:pPr marL="1158880" lvl="2" indent="-342900">
              <a:lnSpc>
                <a:spcPct val="120000"/>
              </a:lnSpc>
              <a:buFont typeface="Courier New" panose="02070309020205020404" pitchFamily="49" charset="0"/>
              <a:buChar char="o"/>
            </a:pPr>
            <a:r>
              <a:rPr lang="en-GB" sz="2400" b="0" dirty="0">
                <a:latin typeface="Arial" panose="020B0604020202020204" pitchFamily="34" charset="0"/>
                <a:ea typeface="Calibri" panose="020F0502020204030204"/>
                <a:cs typeface="Arial" panose="020B0604020202020204" pitchFamily="34" charset="0"/>
              </a:rPr>
              <a:t>duties and responsibilities.</a:t>
            </a:r>
          </a:p>
          <a:p>
            <a:pPr marL="342900" indent="-342900">
              <a:buFont typeface="Calibri" panose="020B0604020202020204" pitchFamily="34" charset="0"/>
              <a:buChar char="-"/>
            </a:pPr>
            <a:endParaRPr lang="en-GB" sz="2400" b="0" dirty="0">
              <a:ea typeface="Calibri" panose="020F0502020204030204"/>
              <a:cs typeface="Calibri" panose="020F0502020204030204"/>
            </a:endParaRPr>
          </a:p>
          <a:p>
            <a:pPr marL="359410" lvl="1" indent="0">
              <a:buNone/>
            </a:pPr>
            <a:endParaRPr lang="en-GB" sz="1467" dirty="0">
              <a:ea typeface="Calibri" panose="020F0502020204030204"/>
              <a:cs typeface="Calibri" panose="020F0502020204030204"/>
            </a:endParaRPr>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5</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nchor="t">
            <a:normAutofit/>
          </a:bodyPr>
          <a:lstStyle/>
          <a:p>
            <a:pPr>
              <a:spcAft>
                <a:spcPts val="800"/>
              </a:spcAft>
            </a:pPr>
            <a:r>
              <a:rPr lang="en-GB" dirty="0"/>
              <a:t>Education and Training Foundation</a:t>
            </a:r>
          </a:p>
        </p:txBody>
      </p:sp>
    </p:spTree>
    <p:extLst>
      <p:ext uri="{BB962C8B-B14F-4D97-AF65-F5344CB8AC3E}">
        <p14:creationId xmlns:p14="http://schemas.microsoft.com/office/powerpoint/2010/main" val="1331644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br>
            <a:r>
              <a:rPr lang="en-US" dirty="0">
                <a:latin typeface="Arial" panose="020B0604020202020204" pitchFamily="34" charset="0"/>
                <a:cs typeface="Arial" panose="020B0604020202020204" pitchFamily="34" charset="0"/>
              </a:rPr>
              <a:t>Task 1: Roles in the education sector</a:t>
            </a:r>
          </a:p>
        </p:txBody>
      </p:sp>
      <p:sp>
        <p:nvSpPr>
          <p:cNvPr id="2052" name="Content Placeholder 2051"/>
          <p:cNvSpPr>
            <a:spLocks noGrp="1"/>
          </p:cNvSpPr>
          <p:nvPr>
            <p:ph sz="quarter" idx="14"/>
          </p:nvPr>
        </p:nvSpPr>
        <p:spPr/>
        <p:txBody>
          <a:bodyPr vert="horz" lIns="91440" tIns="45720" rIns="91440" bIns="45720" rtlCol="0" anchor="t">
            <a:normAutofit/>
          </a:bodyPr>
          <a:lstStyle/>
          <a:p>
            <a:pPr>
              <a:lnSpc>
                <a:spcPct val="120000"/>
              </a:lnSpc>
            </a:pPr>
            <a:r>
              <a:rPr lang="en-US" dirty="0" err="1">
                <a:latin typeface="Arial" panose="020B0604020202020204" pitchFamily="34" charset="0"/>
                <a:cs typeface="Arial" panose="020B0604020202020204" pitchFamily="34" charset="0"/>
              </a:rPr>
              <a:t>Careerpilot</a:t>
            </a:r>
            <a:endParaRPr lang="en-GB" dirty="0">
              <a:latin typeface="Arial" panose="020B0604020202020204" pitchFamily="34" charset="0"/>
              <a:cs typeface="Arial" panose="020B0604020202020204" pitchFamily="34" charset="0"/>
            </a:endParaRPr>
          </a:p>
          <a:p>
            <a:pPr lvl="1">
              <a:lnSpc>
                <a:spcPct val="120000"/>
              </a:lnSpc>
            </a:pPr>
            <a:r>
              <a:rPr lang="en-US" dirty="0">
                <a:latin typeface="Arial" panose="020B0604020202020204" pitchFamily="34" charset="0"/>
                <a:cs typeface="Arial" panose="020B0604020202020204" pitchFamily="34" charset="0"/>
              </a:rPr>
              <a:t>A career site aimed at helping learners to look at their skills, various job roles and work sectors. It can also help with CVs and other pathway information. </a:t>
            </a:r>
            <a:endParaRPr lang="en-US" dirty="0">
              <a:latin typeface="Arial" panose="020B0604020202020204" pitchFamily="34" charset="0"/>
              <a:ea typeface="Calibri" panose="020F0502020204030204"/>
              <a:cs typeface="Arial" panose="020B0604020202020204" pitchFamily="34" charset="0"/>
            </a:endParaRPr>
          </a:p>
          <a:p>
            <a:pPr lvl="1">
              <a:lnSpc>
                <a:spcPct val="120000"/>
              </a:lnSpc>
            </a:pPr>
            <a:r>
              <a:rPr lang="en-US" dirty="0">
                <a:latin typeface="Arial" panose="020B0604020202020204" pitchFamily="34" charset="0"/>
                <a:cs typeface="Arial" panose="020B0604020202020204" pitchFamily="34" charset="0"/>
              </a:rPr>
              <a:t>Link:</a:t>
            </a:r>
          </a:p>
          <a:p>
            <a:pPr lvl="1">
              <a:lnSpc>
                <a:spcPct val="120000"/>
              </a:lnSpc>
            </a:pPr>
            <a:r>
              <a:rPr lang="en-US"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hlinkClick r:id="rId3"/>
              </a:rPr>
              <a:t>https://www.careerpilot.org.uk</a:t>
            </a:r>
            <a:r>
              <a:rPr lang="en-US" dirty="0">
                <a:latin typeface="Arial" panose="020B0604020202020204" pitchFamily="34" charset="0"/>
                <a:cs typeface="Arial" panose="020B0604020202020204" pitchFamily="34" charset="0"/>
              </a:rPr>
              <a:t> </a:t>
            </a:r>
          </a:p>
        </p:txBody>
      </p:sp>
      <p:sp>
        <p:nvSpPr>
          <p:cNvPr id="35" name="Content Placeholder 34"/>
          <p:cNvSpPr>
            <a:spLocks noGrp="1"/>
          </p:cNvSpPr>
          <p:nvPr>
            <p:ph sz="quarter" idx="17"/>
          </p:nvPr>
        </p:nvSpPr>
        <p:spPr>
          <a:xfrm>
            <a:off x="5999989" y="3767999"/>
            <a:ext cx="5567595" cy="2733343"/>
          </a:xfrm>
        </p:spPr>
        <p:txBody>
          <a:bodyPr vert="horz" lIns="91440" tIns="45720" rIns="91440" bIns="45720" rtlCol="0" anchor="t">
            <a:normAutofit fontScale="92500" lnSpcReduction="10000"/>
          </a:bodyPr>
          <a:lstStyle/>
          <a:p>
            <a:pPr>
              <a:lnSpc>
                <a:spcPct val="120000"/>
              </a:lnSpc>
            </a:pPr>
            <a:r>
              <a:rPr lang="en-US" dirty="0">
                <a:latin typeface="Arial" panose="020B0604020202020204" pitchFamily="34" charset="0"/>
                <a:cs typeface="Arial" panose="020B0604020202020204" pitchFamily="34" charset="0"/>
              </a:rPr>
              <a:t>National Careers Service </a:t>
            </a:r>
            <a:endParaRPr lang="en-GB" dirty="0">
              <a:latin typeface="Arial" panose="020B0604020202020204" pitchFamily="34" charset="0"/>
              <a:cs typeface="Arial" panose="020B0604020202020204" pitchFamily="34" charset="0"/>
            </a:endParaRPr>
          </a:p>
          <a:p>
            <a:pPr lvl="1">
              <a:lnSpc>
                <a:spcPct val="120000"/>
              </a:lnSpc>
            </a:pPr>
            <a:r>
              <a:rPr lang="en-GB" dirty="0">
                <a:latin typeface="Arial" panose="020B0604020202020204" pitchFamily="34" charset="0"/>
                <a:cs typeface="Arial" panose="020B0604020202020204" pitchFamily="34" charset="0"/>
              </a:rPr>
              <a:t>A career and job site aimed at individuals aged 16–70 to help them to look for jobs and explore job roles. It also provides employability advice, in areas such as CVs and cover letters, and links to further government websites. </a:t>
            </a:r>
            <a:endParaRPr lang="en-GB" dirty="0">
              <a:latin typeface="Arial" panose="020B0604020202020204" pitchFamily="34" charset="0"/>
              <a:ea typeface="Calibri"/>
              <a:cs typeface="Arial" panose="020B0604020202020204" pitchFamily="34" charset="0"/>
            </a:endParaRPr>
          </a:p>
          <a:p>
            <a:pPr lvl="1">
              <a:lnSpc>
                <a:spcPct val="120000"/>
              </a:lnSpc>
            </a:pPr>
            <a:r>
              <a:rPr lang="en-US" dirty="0">
                <a:latin typeface="Arial" panose="020B0604020202020204" pitchFamily="34" charset="0"/>
                <a:cs typeface="Arial" panose="020B0604020202020204" pitchFamily="34" charset="0"/>
              </a:rPr>
              <a:t>Link: </a:t>
            </a:r>
            <a:endParaRPr lang="en-GB" dirty="0">
              <a:latin typeface="Arial" panose="020B0604020202020204" pitchFamily="34" charset="0"/>
              <a:cs typeface="Arial" panose="020B0604020202020204" pitchFamily="34" charset="0"/>
            </a:endParaRPr>
          </a:p>
          <a:p>
            <a:pPr>
              <a:lnSpc>
                <a:spcPct val="120000"/>
              </a:lnSpc>
            </a:pPr>
            <a:r>
              <a:rPr lang="en-GB" b="0" dirty="0">
                <a:latin typeface="Arial" panose="020B0604020202020204" pitchFamily="34" charset="0"/>
                <a:cs typeface="Arial" panose="020B0604020202020204" pitchFamily="34" charset="0"/>
                <a:hlinkClick r:id="rId4"/>
              </a:rPr>
              <a:t>https://nationalcareers.service.gov.uk</a:t>
            </a:r>
            <a:r>
              <a:rPr lang="en-GB" b="0" dirty="0">
                <a:latin typeface="Arial" panose="020B0604020202020204" pitchFamily="34" charset="0"/>
                <a:cs typeface="Arial" panose="020B0604020202020204" pitchFamily="34" charset="0"/>
              </a:rPr>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pic>
        <p:nvPicPr>
          <p:cNvPr id="11" name="Content Placeholder 10"/>
          <p:cNvPicPr>
            <a:picLocks noGrp="1"/>
          </p:cNvPicPr>
          <p:nvPr>
            <p:ph sz="quarter" idx="18"/>
          </p:nvPr>
        </p:nvPicPr>
        <p:blipFill rotWithShape="1">
          <a:blip r:embed="rId5"/>
          <a:srcRect l="138" t="9126" r="3846" b="5020"/>
          <a:stretch/>
        </p:blipFill>
        <p:spPr bwMode="auto">
          <a:xfrm>
            <a:off x="431371" y="1314452"/>
            <a:ext cx="5088565" cy="2112433"/>
          </a:xfrm>
          <a:prstGeom prst="rect">
            <a:avLst/>
          </a:prstGeom>
          <a:ln>
            <a:noFill/>
          </a:ln>
          <a:extLst>
            <a:ext uri="{53640926-AAD7-44D8-BBD7-CCE9431645EC}">
              <a14:shadowObscured xmlns:a14="http://schemas.microsoft.com/office/drawing/2010/main"/>
            </a:ext>
          </a:extLst>
        </p:spPr>
      </p:pic>
      <p:pic>
        <p:nvPicPr>
          <p:cNvPr id="13" name="Content Placeholder 12"/>
          <p:cNvPicPr>
            <a:picLocks noGrp="1"/>
          </p:cNvPicPr>
          <p:nvPr>
            <p:ph sz="quarter" idx="19"/>
          </p:nvPr>
        </p:nvPicPr>
        <p:blipFill rotWithShape="1">
          <a:blip r:embed="rId6"/>
          <a:srcRect l="693" t="9373" r="7325" b="5761"/>
          <a:stretch/>
        </p:blipFill>
        <p:spPr bwMode="auto">
          <a:xfrm>
            <a:off x="5935642" y="1314452"/>
            <a:ext cx="4723332" cy="211243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50310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310601" y="1586870"/>
            <a:ext cx="11606096" cy="4389057"/>
          </a:xfrm>
        </p:spPr>
        <p:txBody>
          <a:bodyPr>
            <a:normAutofit/>
          </a:bodyPr>
          <a:lstStyle/>
          <a:p>
            <a:pPr>
              <a:lnSpc>
                <a:spcPct val="120000"/>
              </a:lnSpc>
            </a:pPr>
            <a:r>
              <a:rPr lang="en-US" dirty="0">
                <a:latin typeface="Arial" panose="020B0604020202020204" pitchFamily="34" charset="0"/>
                <a:cs typeface="Arial" panose="020B0604020202020204" pitchFamily="34" charset="0"/>
              </a:rPr>
              <a:t>Look at the digital skills and software below and on your handout sheet. Write down and rank the most useful digital skills you would need in the education sector.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Microsoft PowerPoint skills 	Microsoft Excel spreadsheet 	Sage accountancy software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Canva graphical 	Outlook emailing skills 		Microsoft publisher layout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Using the internet to do research 		Basic digital editing 	Microsoft Word report writing</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Accessing and searching a database 	Scanning and uploading documents	Printing documents </a:t>
            </a:r>
            <a:endParaRPr lang="en-GB" dirty="0">
              <a:latin typeface="Arial" panose="020B0604020202020204" pitchFamily="34" charset="0"/>
              <a:cs typeface="Arial" panose="020B0604020202020204" pitchFamily="34" charset="0"/>
            </a:endParaRPr>
          </a:p>
        </p:txBody>
      </p:sp>
      <p:sp>
        <p:nvSpPr>
          <p:cNvPr id="6" name="Title 5"/>
          <p:cNvSpPr>
            <a:spLocks noGrp="1"/>
          </p:cNvSpPr>
          <p:nvPr>
            <p:ph type="title"/>
          </p:nvPr>
        </p:nvSpPr>
        <p:spPr>
          <a:xfrm>
            <a:off x="310601" y="333202"/>
            <a:ext cx="11250084" cy="922944"/>
          </a:xfrm>
        </p:spPr>
        <p:txBody>
          <a:bodyPr/>
          <a:lstStyle/>
          <a:p>
            <a:r>
              <a:rPr lang="en-US" dirty="0">
                <a:latin typeface="Arial" panose="020B0604020202020204" pitchFamily="34" charset="0"/>
                <a:cs typeface="Arial" panose="020B0604020202020204" pitchFamily="34" charset="0"/>
              </a:rPr>
              <a:t>Interactive task: Identify and choose different types of digital skills which are required in the education sector. </a:t>
            </a:r>
            <a:endParaRPr lang="en-GB" dirty="0">
              <a:latin typeface="Arial" panose="020B0604020202020204" pitchFamily="34" charset="0"/>
              <a:cs typeface="Arial" panose="020B0604020202020204" pitchFamily="34" charset="0"/>
            </a:endParaRPr>
          </a:p>
        </p:txBody>
      </p:sp>
      <p:sp>
        <p:nvSpPr>
          <p:cNvPr id="2" name="Footer Placeholder 2">
            <a:extLst>
              <a:ext uri="{FF2B5EF4-FFF2-40B4-BE49-F238E27FC236}">
                <a16:creationId xmlns:a16="http://schemas.microsoft.com/office/drawing/2014/main" id="{85673906-386D-ED23-95E7-BFDAF7CD46D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538965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9"/>
          </p:nvPr>
        </p:nvSpPr>
        <p:spPr>
          <a:xfrm>
            <a:off x="190317" y="271983"/>
            <a:ext cx="5102119" cy="559288"/>
          </a:xfrm>
        </p:spPr>
        <p:txBody>
          <a:bodyPr>
            <a:normAutofit fontScale="92500"/>
          </a:bodyPr>
          <a:lstStyle/>
          <a:p>
            <a:r>
              <a:rPr lang="en-US" dirty="0">
                <a:latin typeface="Arial" panose="020B0604020202020204" pitchFamily="34" charset="0"/>
                <a:cs typeface="Arial" panose="020B0604020202020204" pitchFamily="34" charset="0"/>
              </a:rPr>
              <a:t>Handout: Digital skills in the education sector </a:t>
            </a:r>
            <a:endParaRPr lang="en-GB" dirty="0">
              <a:latin typeface="Arial" panose="020B0604020202020204" pitchFamily="34" charset="0"/>
              <a:cs typeface="Arial" panose="020B0604020202020204" pitchFamily="34" charset="0"/>
            </a:endParaRPr>
          </a:p>
        </p:txBody>
      </p:sp>
      <p:sp>
        <p:nvSpPr>
          <p:cNvPr id="9" name="Oval 8"/>
          <p:cNvSpPr/>
          <p:nvPr/>
        </p:nvSpPr>
        <p:spPr>
          <a:xfrm>
            <a:off x="5398654" y="831272"/>
            <a:ext cx="5800437" cy="571730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6258406" y="1749024"/>
            <a:ext cx="426566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Partially useful and sometimes required </a:t>
            </a:r>
            <a:endParaRPr lang="en-GB" dirty="0">
              <a:latin typeface="Arial" panose="020B0604020202020204" pitchFamily="34" charset="0"/>
              <a:cs typeface="Arial" panose="020B0604020202020204" pitchFamily="34" charset="0"/>
            </a:endParaRPr>
          </a:p>
        </p:txBody>
      </p:sp>
      <p:sp>
        <p:nvSpPr>
          <p:cNvPr id="7" name="Oval 6"/>
          <p:cNvSpPr/>
          <p:nvPr/>
        </p:nvSpPr>
        <p:spPr>
          <a:xfrm>
            <a:off x="618836" y="831273"/>
            <a:ext cx="5800437" cy="571730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2265703" y="1253713"/>
            <a:ext cx="2918691"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Really useful and required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1615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001" y="662798"/>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1: Roles in the education sector</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1363367" y="1710668"/>
            <a:ext cx="9968741" cy="3884579"/>
          </a:xfrm>
        </p:spPr>
        <p:txBody>
          <a:bodyPr vert="horz" lIns="0" tIns="0" rIns="0" bIns="0" rtlCol="0" anchor="t">
            <a:noAutofit/>
          </a:bodyPr>
          <a:lstStyle/>
          <a:p>
            <a:endParaRPr lang="en-GB" b="0">
              <a:cs typeface="Arial"/>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sz="2400" b="0">
              <a:cs typeface="Arial"/>
            </a:endParaRPr>
          </a:p>
          <a:p>
            <a:endParaRPr lang="en-GB" b="0">
              <a:cs typeface="Arial"/>
            </a:endParaRPr>
          </a:p>
          <a:p>
            <a:endParaRPr lang="en-US">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312001" y="2155435"/>
            <a:ext cx="10838617" cy="351602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ct val="120000"/>
              </a:lnSpc>
            </a:pPr>
            <a:r>
              <a:rPr lang="en-GB" sz="2400" b="1" dirty="0">
                <a:latin typeface="Arial" panose="020B0604020202020204" pitchFamily="34" charset="0"/>
                <a:cs typeface="Arial" panose="020B0604020202020204" pitchFamily="34" charset="0"/>
              </a:rPr>
              <a:t>Reflection</a:t>
            </a:r>
            <a:r>
              <a:rPr lang="en-GB"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t>
            </a:r>
          </a:p>
          <a:p>
            <a:pPr>
              <a:lnSpc>
                <a:spcPct val="120000"/>
              </a:lnSpc>
            </a:pPr>
            <a:endParaRPr lang="en-GB" sz="2400" dirty="0">
              <a:latin typeface="Arial" panose="020B0604020202020204" pitchFamily="34" charset="0"/>
              <a:cs typeface="Arial" panose="020B0604020202020204" pitchFamily="34" charset="0"/>
            </a:endParaRPr>
          </a:p>
          <a:p>
            <a:pPr marL="817200" lvl="1" indent="-45720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What have you learnt from this task? </a:t>
            </a:r>
            <a:endParaRPr lang="en-GB" sz="2400" dirty="0">
              <a:latin typeface="Arial" panose="020B0604020202020204" pitchFamily="34" charset="0"/>
              <a:ea typeface="Calibri"/>
              <a:cs typeface="Arial" panose="020B0604020202020204" pitchFamily="34" charset="0"/>
            </a:endParaRPr>
          </a:p>
          <a:p>
            <a:pPr marL="817200" lvl="1" indent="-45720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What skills and attributes did you identify as key areas for development moving forward?</a:t>
            </a:r>
          </a:p>
          <a:p>
            <a:pPr marL="817200" lvl="1" indent="-457200">
              <a:lnSpc>
                <a:spcPct val="120000"/>
              </a:lnSpc>
              <a:buFont typeface="Arial" panose="020B0604020202020204" pitchFamily="34" charset="0"/>
              <a:buChar char="•"/>
            </a:pPr>
            <a:r>
              <a:rPr lang="en-US" sz="2400" dirty="0">
                <a:latin typeface="Arial" panose="020B0604020202020204" pitchFamily="34" charset="0"/>
                <a:ea typeface="Calibri"/>
                <a:cs typeface="Arial" panose="020B0604020202020204" pitchFamily="34" charset="0"/>
              </a:rPr>
              <a:t>What digital skills have you ranked as the most important?</a:t>
            </a:r>
          </a:p>
          <a:p>
            <a:pPr marL="608965" indent="-608965">
              <a:lnSpc>
                <a:spcPct val="120000"/>
              </a:lnSpc>
              <a:buFont typeface="Arial" panose="020B0604020202020204" pitchFamily="34" charset="0"/>
              <a:buChar char="•"/>
            </a:pPr>
            <a:endParaRPr lang="en-GB" sz="2400" dirty="0">
              <a:latin typeface="Arial" panose="020B0604020202020204" pitchFamily="34" charset="0"/>
              <a:ea typeface="Calibri"/>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Keep this document safe as we will return to it during a later session.</a:t>
            </a:r>
            <a:endParaRPr lang="en-GB" sz="2400" dirty="0">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26763947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3D35A3-59E9-4C31-AC0E-360E976AC98B}"/>
</file>

<file path=customXml/itemProps2.xml><?xml version="1.0" encoding="utf-8"?>
<ds:datastoreItem xmlns:ds="http://schemas.openxmlformats.org/officeDocument/2006/customXml" ds:itemID="{63BE2939-9963-4942-A18F-0A1F6055010C}"/>
</file>

<file path=customXml/itemProps3.xml><?xml version="1.0" encoding="utf-8"?>
<ds:datastoreItem xmlns:ds="http://schemas.openxmlformats.org/officeDocument/2006/customXml" ds:itemID="{E274D18D-02AD-4040-BA67-6614B2F2C194}"/>
</file>

<file path=docProps/app.xml><?xml version="1.0" encoding="utf-8"?>
<Properties xmlns="http://schemas.openxmlformats.org/officeDocument/2006/extended-properties" xmlns:vt="http://schemas.openxmlformats.org/officeDocument/2006/docPropsVTypes">
  <Template>blank</Template>
  <TotalTime>1</TotalTime>
  <Words>2830</Words>
  <Application>Microsoft Office PowerPoint</Application>
  <PresentationFormat>Widescreen</PresentationFormat>
  <Paragraphs>394</Paragraphs>
  <Slides>38</Slides>
  <Notes>34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Arial,Sans-Serif</vt:lpstr>
      <vt:lpstr>Calibri</vt:lpstr>
      <vt:lpstr>Courier New</vt:lpstr>
      <vt:lpstr>Office Theme</vt:lpstr>
      <vt:lpstr>T Level Education and Early Years </vt:lpstr>
      <vt:lpstr>Lesson 1</vt:lpstr>
      <vt:lpstr>Session 1 objectives</vt:lpstr>
      <vt:lpstr>01</vt:lpstr>
      <vt:lpstr> Topic: Education and early years Task 1: Roles in the education sector</vt:lpstr>
      <vt:lpstr>Topic: Education and early years Task 1: Roles in the education sector</vt:lpstr>
      <vt:lpstr>Interactive task: Identify and choose different types of digital skills which are required in the education sector. </vt:lpstr>
      <vt:lpstr>PowerPoint Presentation</vt:lpstr>
      <vt:lpstr>Topic: Education and early years Task 1: Roles in the education sector</vt:lpstr>
      <vt:lpstr>02</vt:lpstr>
      <vt:lpstr>Topic: Education and early years Task 2: Discovering your strengths and skills </vt:lpstr>
      <vt:lpstr>Topic: Education and early years Task 2: Discovering your strengths and skills </vt:lpstr>
      <vt:lpstr>Topic: Education and early years What type of animal are you?</vt:lpstr>
      <vt:lpstr>Topic: Education and early years Task 2: Discovering your strengths and skills </vt:lpstr>
      <vt:lpstr>Topic: Education and early years Task 2: Discovering your strengths and skills </vt:lpstr>
      <vt:lpstr>Topic: Education and early years Task 2: Discovering your strengths and skills </vt:lpstr>
      <vt:lpstr>03</vt:lpstr>
      <vt:lpstr>Topic: Education and early years Task 3: Introduction to placements </vt:lpstr>
      <vt:lpstr>Film 1</vt:lpstr>
      <vt:lpstr>04</vt:lpstr>
      <vt:lpstr>Topic: Education and early years Task 4: Skills booklet and placement documentation  </vt:lpstr>
      <vt:lpstr>Topic: Education and early years Task 4: Skills booklet and placement documentation</vt:lpstr>
      <vt:lpstr>05</vt:lpstr>
      <vt:lpstr>Topic: Education and early years Task 5: Placement preparation and etiquette </vt:lpstr>
      <vt:lpstr>Topic: Education and early years Task 5: Placement preparation and etiquette</vt:lpstr>
      <vt:lpstr>Topic: Education and early years Task 5: Placement preparation and etiquette – soft and hard skills</vt:lpstr>
      <vt:lpstr>Topic: Education and early years Task 5: Placement preparation and etiquette</vt:lpstr>
      <vt:lpstr>Topic: Education and early years Task 5: Placement preparation and etiquette – verbal communication</vt:lpstr>
      <vt:lpstr>Topic: Core content in a digital world Task 5: Placement preparation and etiquette – how to respond </vt:lpstr>
      <vt:lpstr>Topic: Education and early years Task 5: Placement preparation and etiquette – written communication </vt:lpstr>
      <vt:lpstr>Topic: Education and early years Task 5: Placement preparation and etiquette – written communication </vt:lpstr>
      <vt:lpstr>Topic: Education and early years Task 5: Placement preparation and etiquette – written communication </vt:lpstr>
      <vt:lpstr>Topic: Education and early years Task 5: Placement preparation and etiquette – dress codes </vt:lpstr>
      <vt:lpstr>Topic: Education and early years Task 5: Placement preparation and etiquette – dress codes and PPE</vt:lpstr>
      <vt:lpstr>Topic: Education and early years Task 5: Placement preparation and etiquette – using conferencing software </vt:lpstr>
      <vt:lpstr>Topic: Education and early years Task 5: Placement preparation and etiquette – professional timekeeping </vt:lpstr>
      <vt:lpstr>Topic: Education and early years Task 5: Placement preparation and etiquette – professional timekeeping </vt:lpstr>
      <vt:lpstr>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 </dc:title>
  <dc:creator>Gemma Brezinski</dc:creator>
  <cp:lastModifiedBy>Gemma Brezinski</cp:lastModifiedBy>
  <cp:revision>1</cp:revision>
  <dcterms:created xsi:type="dcterms:W3CDTF">2024-01-08T11:17:20Z</dcterms:created>
  <dcterms:modified xsi:type="dcterms:W3CDTF">2024-01-08T11:18:49Z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