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0.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authors.xml" ContentType="application/vnd.ms-powerpoint.authors+xml"/>
  <Override PartName="/ppt/theme/theme1.xml" ContentType="application/vnd.openxmlformats-officedocument.theme+xml"/>
  <Override PartName="/ppt/theme/theme2.xml" ContentType="application/vnd.openxmlformats-officedocument.theme+xml"/>
  <Override PartName="/ppt/comments/modernComment_13D_6EEF0FCC.xml" ContentType="application/vnd.ms-powerpoint.comments+xml"/>
  <Override PartName="/ppt/comments/modernComment_140_DF5087D.xml" ContentType="application/vnd.ms-powerpoint.comments+xml"/>
  <Override PartName="/ppt/comments/modernComment_141_A959E56.xml" ContentType="application/vnd.ms-powerpoint.comments+xml"/>
  <Override PartName="/ppt/comments/modernComment_147_A48A327A.xml" ContentType="application/vnd.ms-powerpoint.comment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519"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96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8/10/relationships/authors" Target="authors.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modernComment_13D_6EEF0FCC.xml><?xml version="1.0" encoding="utf-8"?>
<p188:cmLst xmlns:a="http://schemas.openxmlformats.org/drawingml/2006/main" xmlns:r="http://schemas.openxmlformats.org/officeDocument/2006/relationships" xmlns:p188="http://schemas.microsoft.com/office/powerpoint/2018/8/main">
  <p188:cm id="{E178299F-74DE-4E2E-A3DD-4F7AC16C9C27}" authorId="{E68DBF29-173B-1EE4-E980-EBF86C79181A}" created="2023-07-30T08:09:47.589">
    <ac:deMkLst xmlns:ac="http://schemas.microsoft.com/office/drawing/2013/main/command">
      <pc:docMk xmlns:pc="http://schemas.microsoft.com/office/powerpoint/2013/main/command"/>
      <pc:sldMk xmlns:pc="http://schemas.microsoft.com/office/powerpoint/2013/main/command" cId="1861160908" sldId="317"/>
      <ac:picMk id="9" creationId="{00000000-0000-0000-0000-000000000000}"/>
    </ac:deMkLst>
    <p188:txBody>
      <a:bodyPr/>
      <a:lstStyle/>
      <a:p>
        <a:r>
          <a:rPr lang="en-GB"/>
          <a:t>Please change to:
The man and the chicken cross the river (the fox and the corn are safe together).</a:t>
        </a:r>
      </a:p>
    </p188:txBody>
  </p188:cm>
</p188:cmLst>
</file>

<file path=ppt/comments/modernComment_140_DF5087D.xml><?xml version="1.0" encoding="utf-8"?>
<p188:cmLst xmlns:a="http://schemas.openxmlformats.org/drawingml/2006/main" xmlns:r="http://schemas.openxmlformats.org/officeDocument/2006/relationships" xmlns:p188="http://schemas.microsoft.com/office/powerpoint/2018/8/main">
  <p188:cm id="{5429474B-BA31-400D-AB75-C86981C57678}" authorId="{E68DBF29-173B-1EE4-E980-EBF86C79181A}" created="2023-07-30T08:10:15.305">
    <ac:deMkLst xmlns:ac="http://schemas.microsoft.com/office/drawing/2013/main/command">
      <pc:docMk xmlns:pc="http://schemas.microsoft.com/office/powerpoint/2013/main/command"/>
      <pc:sldMk xmlns:pc="http://schemas.microsoft.com/office/powerpoint/2013/main/command" cId="234162301" sldId="320"/>
      <ac:picMk id="6" creationId="{00000000-0000-0000-0000-000000000000}"/>
    </ac:deMkLst>
    <p188:txBody>
      <a:bodyPr/>
      <a:lstStyle/>
      <a:p>
        <a:r>
          <a:rPr lang="en-GB"/>
          <a:t>Please change 'can't' to 'cannot'.</a:t>
        </a:r>
      </a:p>
    </p188:txBody>
  </p188:cm>
</p188:cmLst>
</file>

<file path=ppt/comments/modernComment_141_A959E56.xml><?xml version="1.0" encoding="utf-8"?>
<p188:cmLst xmlns:a="http://schemas.openxmlformats.org/drawingml/2006/main" xmlns:r="http://schemas.openxmlformats.org/officeDocument/2006/relationships" xmlns:p188="http://schemas.microsoft.com/office/powerpoint/2018/8/main">
  <p188:cm id="{A6749B81-84E2-4840-BDC3-FE87A8789762}" authorId="{E68DBF29-173B-1EE4-E980-EBF86C79181A}" created="2023-07-30T08:11:04.448">
    <ac:deMkLst xmlns:ac="http://schemas.microsoft.com/office/drawing/2013/main/command">
      <pc:docMk xmlns:pc="http://schemas.microsoft.com/office/powerpoint/2013/main/command"/>
      <pc:sldMk xmlns:pc="http://schemas.microsoft.com/office/powerpoint/2013/main/command" cId="177577558" sldId="321"/>
      <ac:picMk id="7" creationId="{00000000-0000-0000-0000-000000000000}"/>
    </ac:deMkLst>
    <p188:txBody>
      <a:bodyPr/>
      <a:lstStyle/>
      <a:p>
        <a:r>
          <a:rPr lang="en-GB"/>
          <a:t>Please change 'can't' to 'cannot'.
'...he leaves the chicken and takes the corn across.'</a:t>
        </a:r>
      </a:p>
    </p188:txBody>
  </p188:cm>
</p188:cmLst>
</file>

<file path=ppt/comments/modernComment_147_A48A327A.xml><?xml version="1.0" encoding="utf-8"?>
<p188:cmLst xmlns:a="http://schemas.openxmlformats.org/drawingml/2006/main" xmlns:r="http://schemas.openxmlformats.org/officeDocument/2006/relationships" xmlns:p188="http://schemas.microsoft.com/office/powerpoint/2018/8/main">
  <p188:cm id="{3C1D3917-06A4-447C-A9F6-8026370569CE}" authorId="{E68DBF29-173B-1EE4-E980-EBF86C79181A}" created="2023-07-31T14:46:23.251">
    <ac:deMkLst xmlns:ac="http://schemas.microsoft.com/office/drawing/2013/main/command">
      <pc:docMk xmlns:pc="http://schemas.microsoft.com/office/powerpoint/2013/main/command"/>
      <pc:sldMk xmlns:pc="http://schemas.microsoft.com/office/powerpoint/2013/main/command" cId="2760520314" sldId="327"/>
      <ac:picMk id="9" creationId="{00000000-0000-0000-0000-000000000000}"/>
    </ac:deMkLst>
    <p188:txBody>
      <a:bodyPr/>
      <a:lstStyle/>
      <a:p>
        <a:r>
          <a:rPr lang="en-GB"/>
          <a:t>Please change to:
Self-analysis tool
Spider diagram
Scale: '1' (Not confident) to '6' (Extremely confident)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1399667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a:p>
        </p:txBody>
      </p:sp>
    </p:spTree>
    <p:extLst>
      <p:ext uri="{BB962C8B-B14F-4D97-AF65-F5344CB8AC3E}">
        <p14:creationId xmlns:p14="http://schemas.microsoft.com/office/powerpoint/2010/main" val="130523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3904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1321121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a:p>
        </p:txBody>
      </p:sp>
    </p:spTree>
    <p:extLst>
      <p:ext uri="{BB962C8B-B14F-4D97-AF65-F5344CB8AC3E}">
        <p14:creationId xmlns:p14="http://schemas.microsoft.com/office/powerpoint/2010/main" val="2478444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a:p>
        </p:txBody>
      </p:sp>
    </p:spTree>
    <p:extLst>
      <p:ext uri="{BB962C8B-B14F-4D97-AF65-F5344CB8AC3E}">
        <p14:creationId xmlns:p14="http://schemas.microsoft.com/office/powerpoint/2010/main" val="1090697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10359026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1572789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a:p>
        </p:txBody>
      </p:sp>
    </p:spTree>
    <p:extLst>
      <p:ext uri="{BB962C8B-B14F-4D97-AF65-F5344CB8AC3E}">
        <p14:creationId xmlns:p14="http://schemas.microsoft.com/office/powerpoint/2010/main" val="4198706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a:p>
        </p:txBody>
      </p:sp>
    </p:spTree>
    <p:extLst>
      <p:ext uri="{BB962C8B-B14F-4D97-AF65-F5344CB8AC3E}">
        <p14:creationId xmlns:p14="http://schemas.microsoft.com/office/powerpoint/2010/main" val="198518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3574962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a:p>
        </p:txBody>
      </p:sp>
    </p:spTree>
    <p:extLst>
      <p:ext uri="{BB962C8B-B14F-4D97-AF65-F5344CB8AC3E}">
        <p14:creationId xmlns:p14="http://schemas.microsoft.com/office/powerpoint/2010/main" val="2232886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304136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664319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95815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590005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58268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356187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a:p>
        </p:txBody>
      </p:sp>
    </p:spTree>
    <p:extLst>
      <p:ext uri="{BB962C8B-B14F-4D97-AF65-F5344CB8AC3E}">
        <p14:creationId xmlns:p14="http://schemas.microsoft.com/office/powerpoint/2010/main" val="1781246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25280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076119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6861855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17626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4.xml"/><Relationship Id="rId1" Type="http://schemas.openxmlformats.org/officeDocument/2006/relationships/video" Target="https://www.youtube.com/embed/qgnDbQ1aM5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8/10/relationships/comments" Target="../comments/modernComment_13D_6EEF0FCC.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40_DF5087D.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8/10/relationships/comments" Target="../comments/modernComment_141_A959E5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8/10/relationships/comments" Target="../comments/modernComment_147_A48A327A.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s://pixabay.com/vectors/office-work-job-desktop-business-7267487/" TargetMode="External"/><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hyperlink" Target="https://pixabay.com/illustrations/compass-brain-think-group-change-8046139/"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2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4.xml"/><Relationship Id="rId1" Type="http://schemas.openxmlformats.org/officeDocument/2006/relationships/video" Target="https://www.youtube.com/embed/oplI3Dg68e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Communication and problem-solving</a:t>
            </a:r>
          </a:p>
        </p:txBody>
      </p:sp>
    </p:spTree>
    <p:extLst>
      <p:ext uri="{BB962C8B-B14F-4D97-AF65-F5344CB8AC3E}">
        <p14:creationId xmlns:p14="http://schemas.microsoft.com/office/powerpoint/2010/main" val="2662543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latin typeface="Arial" panose="020B0604020202020204" pitchFamily="34" charset="0"/>
                <a:cs typeface="Arial" panose="020B0604020202020204" pitchFamily="34" charset="0"/>
              </a:rPr>
              <a:t>Topic: Preparation for industry placements</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Task 2: Communication and problem-solving </a:t>
            </a:r>
            <a:endParaRPr lang="en-GB" dirty="0">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2"/>
          </p:nvPr>
        </p:nvSpPr>
        <p:spPr>
          <a:xfrm>
            <a:off x="312001" y="1315201"/>
            <a:ext cx="10223500" cy="4287578"/>
          </a:xfrm>
        </p:spPr>
        <p:txBody>
          <a:bodyPr/>
          <a:lstStyle/>
          <a:p>
            <a:pPr>
              <a:lnSpc>
                <a:spcPct val="120000"/>
              </a:lnSpc>
            </a:pPr>
            <a:r>
              <a:rPr lang="en-US" sz="2400" dirty="0">
                <a:latin typeface="Arial" panose="020B0604020202020204" pitchFamily="34" charset="0"/>
                <a:cs typeface="Arial" panose="020B0604020202020204" pitchFamily="34" charset="0"/>
              </a:rPr>
              <a:t>Communication and problem-solving are </a:t>
            </a:r>
            <a:r>
              <a:rPr lang="en-US" sz="2400" b="1" dirty="0">
                <a:latin typeface="Arial" panose="020B0604020202020204" pitchFamily="34" charset="0"/>
                <a:cs typeface="Arial" panose="020B0604020202020204" pitchFamily="34" charset="0"/>
              </a:rPr>
              <a:t>soft skills</a:t>
            </a:r>
            <a:r>
              <a:rPr lang="en-US" sz="2400" dirty="0">
                <a:latin typeface="Arial" panose="020B0604020202020204" pitchFamily="34" charset="0"/>
                <a:cs typeface="Arial" panose="020B0604020202020204" pitchFamily="34" charset="0"/>
              </a:rPr>
              <a:t>.</a:t>
            </a:r>
          </a:p>
          <a:p>
            <a:pPr>
              <a:lnSpc>
                <a:spcPct val="120000"/>
              </a:lnSpc>
            </a:pPr>
            <a:r>
              <a:rPr lang="en-US" sz="2400" dirty="0">
                <a:latin typeface="Arial" panose="020B0604020202020204" pitchFamily="34" charset="0"/>
                <a:cs typeface="Arial" panose="020B0604020202020204" pitchFamily="34" charset="0"/>
              </a:rPr>
              <a:t>They are really important to employers looking for new employees.</a:t>
            </a:r>
          </a:p>
          <a:p>
            <a:pPr>
              <a:lnSpc>
                <a:spcPct val="120000"/>
              </a:lnSpc>
            </a:pPr>
            <a:endParaRPr lang="en-US" sz="2400" dirty="0">
              <a:latin typeface="Arial" panose="020B0604020202020204" pitchFamily="34" charset="0"/>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Soft skills are:</a:t>
            </a:r>
            <a:endParaRPr lang="en-GB" sz="2400" b="1" dirty="0">
              <a:latin typeface="Arial" panose="020B0604020202020204" pitchFamily="34" charset="0"/>
              <a:cs typeface="Arial" panose="020B0604020202020204" pitchFamily="34" charset="0"/>
            </a:endParaRPr>
          </a:p>
          <a:p>
            <a:pPr marL="571500" indent="-571500">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required for nearly every job</a:t>
            </a:r>
          </a:p>
          <a:p>
            <a:pPr marL="571500" indent="-571500">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sometimes called employability skills or transferable skills by employers </a:t>
            </a:r>
          </a:p>
          <a:p>
            <a:pPr marL="571500" indent="-571500">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improved as you move through your working life. </a:t>
            </a:r>
            <a:endParaRPr lang="en-GB" sz="2400" dirty="0">
              <a:latin typeface="Arial" panose="020B0604020202020204" pitchFamily="34" charset="0"/>
              <a:cs typeface="Arial" panose="020B0604020202020204" pitchFamily="34" charset="0"/>
            </a:endParaRPr>
          </a:p>
          <a:p>
            <a:endParaRPr lang="en-GB" dirty="0"/>
          </a:p>
        </p:txBody>
      </p:sp>
      <p:sp>
        <p:nvSpPr>
          <p:cNvPr id="4" name="Footer Placeholder 2">
            <a:extLst>
              <a:ext uri="{FF2B5EF4-FFF2-40B4-BE49-F238E27FC236}">
                <a16:creationId xmlns:a16="http://schemas.microsoft.com/office/drawing/2014/main" id="{F22E5DB3-2389-6EE9-4828-EFA886348AB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684081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799921" y="1912910"/>
            <a:ext cx="4328942" cy="2162701"/>
          </a:xfrm>
          <a:solidFill>
            <a:srgbClr val="CC0066"/>
          </a:solidFill>
          <a:ln>
            <a:solidFill>
              <a:srgbClr val="CC0066"/>
            </a:solidFill>
          </a:ln>
        </p:spPr>
        <p:txBody>
          <a:bodyPr/>
          <a:lstStyle/>
          <a:p>
            <a:pPr algn="ctr"/>
            <a:r>
              <a:rPr lang="en-GB" sz="2400" dirty="0">
                <a:latin typeface="Arial" panose="020B0604020202020204" pitchFamily="34" charset="0"/>
                <a:cs typeface="Arial" panose="020B0604020202020204" pitchFamily="34" charset="0"/>
              </a:rPr>
              <a:t>Verbal</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Use a strong, confident speaking voice</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Use active listening</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Avoid filler words</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Use a fun and engaging tone </a:t>
            </a:r>
          </a:p>
        </p:txBody>
      </p:sp>
      <p:sp>
        <p:nvSpPr>
          <p:cNvPr id="17" name="Content Placeholder 16"/>
          <p:cNvSpPr>
            <a:spLocks noGrp="1"/>
          </p:cNvSpPr>
          <p:nvPr>
            <p:ph sz="quarter" idx="19"/>
          </p:nvPr>
        </p:nvSpPr>
        <p:spPr>
          <a:xfrm>
            <a:off x="6228221" y="1912909"/>
            <a:ext cx="4404945" cy="2162702"/>
          </a:xfrm>
          <a:solidFill>
            <a:srgbClr val="D7C1D2"/>
          </a:solidFill>
        </p:spPr>
        <p:txBody>
          <a:bodyPr>
            <a:noAutofit/>
          </a:bodyPr>
          <a:lstStyle/>
          <a:p>
            <a:pPr algn="ctr"/>
            <a:r>
              <a:rPr lang="en-GB" sz="2000" dirty="0">
                <a:latin typeface="Arial" panose="020B0604020202020204" pitchFamily="34" charset="0"/>
                <a:cs typeface="Arial" panose="020B0604020202020204" pitchFamily="34" charset="0"/>
              </a:rPr>
              <a:t>Non-verbal</a:t>
            </a:r>
          </a:p>
          <a:p>
            <a:pPr marL="457200" indent="-45720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Be intentional about non-verbal communications </a:t>
            </a:r>
          </a:p>
          <a:p>
            <a:pPr marL="457200" indent="-45720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Mimic non-verbal communications you find effective</a:t>
            </a:r>
          </a:p>
          <a:p>
            <a:pPr marL="457200" indent="-45720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Sensory communication </a:t>
            </a:r>
          </a:p>
          <a:p>
            <a:pPr marL="457200" indent="-45720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Notice how your emotions feel physically and how that may affect your body language</a:t>
            </a:r>
          </a:p>
        </p:txBody>
      </p:sp>
      <p:sp>
        <p:nvSpPr>
          <p:cNvPr id="14" name="Content Placeholder 13"/>
          <p:cNvSpPr>
            <a:spLocks noGrp="1"/>
          </p:cNvSpPr>
          <p:nvPr>
            <p:ph sz="quarter" idx="14"/>
          </p:nvPr>
        </p:nvSpPr>
        <p:spPr>
          <a:xfrm>
            <a:off x="799921" y="4316638"/>
            <a:ext cx="4328942" cy="2097225"/>
          </a:xfrm>
          <a:solidFill>
            <a:srgbClr val="D7C1D2"/>
          </a:solidFill>
          <a:ln>
            <a:solidFill>
              <a:schemeClr val="bg1"/>
            </a:solidFill>
          </a:ln>
        </p:spPr>
        <p:txBody>
          <a:bodyPr/>
          <a:lstStyle/>
          <a:p>
            <a:pPr algn="ctr"/>
            <a:r>
              <a:rPr lang="en-GB" sz="2400" dirty="0">
                <a:latin typeface="Arial" panose="020B0604020202020204" pitchFamily="34" charset="0"/>
                <a:cs typeface="Arial" panose="020B0604020202020204" pitchFamily="34" charset="0"/>
              </a:rPr>
              <a:t>Visual</a:t>
            </a:r>
          </a:p>
          <a:p>
            <a:endParaRPr lang="en-GB" sz="1200" b="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Consider your audience</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Only use visuals if they add value</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Make them easy to understand </a:t>
            </a:r>
          </a:p>
          <a:p>
            <a:endParaRPr lang="en-GB" dirty="0"/>
          </a:p>
          <a:p>
            <a:endParaRPr lang="en-GB" dirty="0"/>
          </a:p>
        </p:txBody>
      </p:sp>
      <p:sp>
        <p:nvSpPr>
          <p:cNvPr id="15" name="Content Placeholder 14"/>
          <p:cNvSpPr>
            <a:spLocks noGrp="1"/>
          </p:cNvSpPr>
          <p:nvPr>
            <p:ph sz="quarter" idx="17"/>
          </p:nvPr>
        </p:nvSpPr>
        <p:spPr>
          <a:xfrm>
            <a:off x="6228221" y="4316636"/>
            <a:ext cx="4404945" cy="2097227"/>
          </a:xfrm>
          <a:solidFill>
            <a:srgbClr val="CC0066"/>
          </a:solidFill>
        </p:spPr>
        <p:txBody>
          <a:bodyPr/>
          <a:lstStyle/>
          <a:p>
            <a:pPr algn="ctr"/>
            <a:r>
              <a:rPr lang="en-GB" sz="2400" dirty="0">
                <a:latin typeface="Arial" panose="020B0604020202020204" pitchFamily="34" charset="0"/>
                <a:cs typeface="Arial" panose="020B0604020202020204" pitchFamily="34" charset="0"/>
              </a:rPr>
              <a:t>Written</a:t>
            </a:r>
          </a:p>
          <a:p>
            <a:endParaRPr lang="en-GB" b="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Strive for simplicity</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Do not rely on tone</a:t>
            </a:r>
          </a:p>
          <a:p>
            <a:pPr marL="285750" indent="-285750">
              <a:lnSpc>
                <a:spcPct val="120000"/>
              </a:lnSpc>
              <a:buFont typeface="Arial" panose="020B0604020202020204" pitchFamily="34" charset="0"/>
              <a:buChar char="•"/>
            </a:pPr>
            <a:r>
              <a:rPr lang="en-GB" sz="1200" b="0" dirty="0">
                <a:latin typeface="Arial" panose="020B0604020202020204" pitchFamily="34" charset="0"/>
                <a:cs typeface="Arial" panose="020B0604020202020204" pitchFamily="34" charset="0"/>
              </a:rPr>
              <a:t>Take time to review your written communications</a:t>
            </a:r>
          </a:p>
          <a:p>
            <a:pPr marL="285750" indent="-285750">
              <a:buFont typeface="Arial" panose="020B0604020202020204" pitchFamily="34" charset="0"/>
              <a:buChar char="•"/>
            </a:pPr>
            <a:endParaRPr lang="en-GB" dirty="0"/>
          </a:p>
        </p:txBody>
      </p:sp>
      <p:sp>
        <p:nvSpPr>
          <p:cNvPr id="5" name="Title 4"/>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Preparation for industry placements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2: Communication and problem-solving </a:t>
            </a:r>
          </a:p>
        </p:txBody>
      </p:sp>
      <p:sp>
        <p:nvSpPr>
          <p:cNvPr id="18" name="TextBox 17"/>
          <p:cNvSpPr txBox="1"/>
          <p:nvPr/>
        </p:nvSpPr>
        <p:spPr>
          <a:xfrm>
            <a:off x="210399" y="1251951"/>
            <a:ext cx="7613227"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Recap of communication types</a:t>
            </a:r>
          </a:p>
        </p:txBody>
      </p:sp>
      <p:sp>
        <p:nvSpPr>
          <p:cNvPr id="2" name="Footer Placeholder 2">
            <a:extLst>
              <a:ext uri="{FF2B5EF4-FFF2-40B4-BE49-F238E27FC236}">
                <a16:creationId xmlns:a16="http://schemas.microsoft.com/office/drawing/2014/main" id="{11F41DE6-7D85-86B9-0CD8-6CCC3B2B98E0}"/>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4236639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GB" sz="2670" dirty="0">
                <a:latin typeface="Arial" panose="020B0604020202020204" pitchFamily="34" charset="0"/>
                <a:cs typeface="Arial" panose="020B0604020202020204" pitchFamily="34" charset="0"/>
              </a:rPr>
            </a:br>
            <a:r>
              <a:rPr lang="en-GB" sz="2670" dirty="0">
                <a:latin typeface="Arial" panose="020B0604020202020204" pitchFamily="34" charset="0"/>
                <a:cs typeface="Arial" panose="020B0604020202020204" pitchFamily="34" charset="0"/>
              </a:rPr>
              <a:t>Task 2: Communication and problem-solving </a:t>
            </a:r>
          </a:p>
        </p:txBody>
      </p:sp>
      <p:sp>
        <p:nvSpPr>
          <p:cNvPr id="3" name="Text Placeholder 2"/>
          <p:cNvSpPr>
            <a:spLocks noGrp="1"/>
          </p:cNvSpPr>
          <p:nvPr>
            <p:ph type="body" sz="quarter" idx="12"/>
          </p:nvPr>
        </p:nvSpPr>
        <p:spPr/>
        <p:txBody>
          <a:bodyPr/>
          <a:lstStyle/>
          <a:p>
            <a:pPr>
              <a:lnSpc>
                <a:spcPct val="120000"/>
              </a:lnSpc>
            </a:pPr>
            <a:r>
              <a:rPr lang="en-GB" sz="2400" b="1" dirty="0">
                <a:latin typeface="Arial" panose="020B0604020202020204" pitchFamily="34" charset="0"/>
                <a:cs typeface="Arial" panose="020B0604020202020204" pitchFamily="34" charset="0"/>
              </a:rPr>
              <a:t>Activity 1 </a:t>
            </a:r>
            <a:endParaRPr lang="en-GB" sz="2400"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Working in pairs, use your communication and problem-solving skills to find the solution for the following situation.</a:t>
            </a:r>
            <a:endParaRPr lang="en-GB" dirty="0">
              <a:latin typeface="Arial" panose="020B0604020202020204" pitchFamily="34" charset="0"/>
              <a:cs typeface="Arial" panose="020B0604020202020204" pitchFamily="34" charset="0"/>
            </a:endParaRPr>
          </a:p>
          <a:p>
            <a:endParaRPr lang="en-GB" dirty="0"/>
          </a:p>
          <a:p>
            <a:endParaRPr lang="en-GB" dirty="0"/>
          </a:p>
        </p:txBody>
      </p:sp>
      <p:pic>
        <p:nvPicPr>
          <p:cNvPr id="4" name="Picture 3"/>
          <p:cNvPicPr>
            <a:picLocks noChangeAspect="1"/>
          </p:cNvPicPr>
          <p:nvPr/>
        </p:nvPicPr>
        <p:blipFill rotWithShape="1">
          <a:blip r:embed="rId2"/>
          <a:srcRect l="20972" t="36008" r="22917" b="17819"/>
          <a:stretch/>
        </p:blipFill>
        <p:spPr>
          <a:xfrm>
            <a:off x="1932643" y="2815047"/>
            <a:ext cx="7720808" cy="3573741"/>
          </a:xfrm>
          <a:prstGeom prst="rect">
            <a:avLst/>
          </a:prstGeom>
        </p:spPr>
      </p:pic>
      <p:sp>
        <p:nvSpPr>
          <p:cNvPr id="5" name="Footer Placeholder 2">
            <a:extLst>
              <a:ext uri="{FF2B5EF4-FFF2-40B4-BE49-F238E27FC236}">
                <a16:creationId xmlns:a16="http://schemas.microsoft.com/office/drawing/2014/main" id="{6E909E3D-3960-041F-8A15-6BE93F168AF4}"/>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323901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GB" sz="2670" dirty="0">
                <a:latin typeface="Arial" panose="020B0604020202020204" pitchFamily="34" charset="0"/>
                <a:cs typeface="Arial" panose="020B0604020202020204" pitchFamily="34" charset="0"/>
              </a:rPr>
            </a:br>
            <a:r>
              <a:rPr lang="en-GB" sz="2670" dirty="0">
                <a:latin typeface="Arial" panose="020B0604020202020204" pitchFamily="34" charset="0"/>
                <a:cs typeface="Arial" panose="020B0604020202020204" pitchFamily="34" charset="0"/>
              </a:rPr>
              <a:t>Task 2: Communication and problem-solving </a:t>
            </a:r>
          </a:p>
        </p:txBody>
      </p:sp>
      <p:sp>
        <p:nvSpPr>
          <p:cNvPr id="3" name="Text Placeholder 2"/>
          <p:cNvSpPr>
            <a:spLocks noGrp="1"/>
          </p:cNvSpPr>
          <p:nvPr>
            <p:ph type="body" sz="quarter" idx="12"/>
          </p:nvPr>
        </p:nvSpPr>
        <p:spPr/>
        <p:txBody>
          <a:bodyPr/>
          <a:lstStyle/>
          <a:p>
            <a:r>
              <a:rPr lang="en-GB" dirty="0">
                <a:latin typeface="Arial" panose="020B0604020202020204" pitchFamily="34" charset="0"/>
                <a:cs typeface="Arial" panose="020B0604020202020204" pitchFamily="34" charset="0"/>
              </a:rPr>
              <a:t>Timer</a:t>
            </a:r>
          </a:p>
        </p:txBody>
      </p:sp>
      <p:pic>
        <p:nvPicPr>
          <p:cNvPr id="4" name="qgnDbQ1aM54"/>
          <p:cNvPicPr>
            <a:picLocks noRot="1" noChangeAspect="1"/>
          </p:cNvPicPr>
          <p:nvPr>
            <a:videoFile r:link="rId1"/>
          </p:nvPr>
        </p:nvPicPr>
        <p:blipFill>
          <a:blip r:embed="rId3"/>
          <a:stretch>
            <a:fillRect/>
          </a:stretch>
        </p:blipFill>
        <p:spPr>
          <a:xfrm>
            <a:off x="3071948" y="2276611"/>
            <a:ext cx="4922520" cy="2768918"/>
          </a:xfrm>
          <a:prstGeom prst="rect">
            <a:avLst/>
          </a:prstGeom>
        </p:spPr>
      </p:pic>
      <p:sp>
        <p:nvSpPr>
          <p:cNvPr id="5" name="Footer Placeholder 2">
            <a:extLst>
              <a:ext uri="{FF2B5EF4-FFF2-40B4-BE49-F238E27FC236}">
                <a16:creationId xmlns:a16="http://schemas.microsoft.com/office/drawing/2014/main" id="{35C3CB6B-9C2C-CB34-8644-D4E1EA4655B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580141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9" name="Content Placeholder 3"/>
          <p:cNvPicPr>
            <a:picLocks noGrp="1" noChangeAspect="1"/>
          </p:cNvPicPr>
          <p:nvPr>
            <p:ph idx="1"/>
          </p:nvPr>
        </p:nvPicPr>
        <p:blipFill rotWithShape="1">
          <a:blip r:embed="rId3"/>
          <a:srcRect l="19911" t="26719" r="23014" b="20236"/>
          <a:stretch/>
        </p:blipFill>
        <p:spPr>
          <a:xfrm>
            <a:off x="947651" y="1055717"/>
            <a:ext cx="9676015" cy="5178829"/>
          </a:xfrm>
          <a:prstGeom prst="rect">
            <a:avLst/>
          </a:prstGeom>
        </p:spPr>
      </p:pic>
      <p:sp>
        <p:nvSpPr>
          <p:cNvPr id="6"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1861160908"/>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6" name="Content Placeholder 7"/>
          <p:cNvPicPr>
            <a:picLocks noGrp="1" noChangeAspect="1"/>
          </p:cNvPicPr>
          <p:nvPr>
            <p:ph idx="1"/>
          </p:nvPr>
        </p:nvPicPr>
        <p:blipFill rotWithShape="1">
          <a:blip r:embed="rId2"/>
          <a:srcRect l="20732" t="24285" r="22877" b="23887"/>
          <a:stretch/>
        </p:blipFill>
        <p:spPr>
          <a:xfrm>
            <a:off x="971231" y="1172688"/>
            <a:ext cx="9767455" cy="5253643"/>
          </a:xfrm>
          <a:prstGeom prst="rect">
            <a:avLst/>
          </a:prstGeom>
        </p:spPr>
      </p:pic>
      <p:sp>
        <p:nvSpPr>
          <p:cNvPr id="7"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1503558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6" name="Content Placeholder 5"/>
          <p:cNvPicPr>
            <a:picLocks noGrp="1" noChangeAspect="1"/>
          </p:cNvPicPr>
          <p:nvPr>
            <p:ph idx="1"/>
          </p:nvPr>
        </p:nvPicPr>
        <p:blipFill rotWithShape="1">
          <a:blip r:embed="rId2"/>
          <a:srcRect l="20732" t="19175" r="23972" b="27293"/>
          <a:stretch/>
        </p:blipFill>
        <p:spPr>
          <a:xfrm>
            <a:off x="987857" y="964276"/>
            <a:ext cx="9577619" cy="5237017"/>
          </a:xfrm>
          <a:prstGeom prst="rect">
            <a:avLst/>
          </a:prstGeom>
        </p:spPr>
      </p:pic>
      <p:sp>
        <p:nvSpPr>
          <p:cNvPr id="7"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1310446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6" name="Content Placeholder 9"/>
          <p:cNvPicPr>
            <a:picLocks noGrp="1" noChangeAspect="1"/>
          </p:cNvPicPr>
          <p:nvPr>
            <p:ph idx="1"/>
          </p:nvPr>
        </p:nvPicPr>
        <p:blipFill rotWithShape="1">
          <a:blip r:embed="rId3"/>
          <a:srcRect l="19912" t="28423" r="23561" b="18046"/>
          <a:stretch/>
        </p:blipFill>
        <p:spPr>
          <a:xfrm>
            <a:off x="822960" y="955964"/>
            <a:ext cx="9850581" cy="5228705"/>
          </a:xfrm>
          <a:prstGeom prst="rect">
            <a:avLst/>
          </a:prstGeom>
        </p:spPr>
      </p:pic>
      <p:sp>
        <p:nvSpPr>
          <p:cNvPr id="7"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234162301"/>
      </p:ext>
    </p:extLst>
  </p:cSld>
  <p:clrMapOvr>
    <a:masterClrMapping/>
  </p:clrMapOvr>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7" name="Content Placeholder 11"/>
          <p:cNvPicPr>
            <a:picLocks noGrp="1" noChangeAspect="1"/>
          </p:cNvPicPr>
          <p:nvPr>
            <p:ph idx="1"/>
          </p:nvPr>
        </p:nvPicPr>
        <p:blipFill rotWithShape="1">
          <a:blip r:embed="rId3"/>
          <a:srcRect l="20321" t="25015" r="23151" b="22427"/>
          <a:stretch/>
        </p:blipFill>
        <p:spPr>
          <a:xfrm>
            <a:off x="947650" y="972589"/>
            <a:ext cx="9684328" cy="5311833"/>
          </a:xfrm>
          <a:prstGeom prst="rect">
            <a:avLst/>
          </a:prstGeom>
        </p:spPr>
      </p:pic>
      <p:sp>
        <p:nvSpPr>
          <p:cNvPr id="6"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177577558"/>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10666" dirty="0">
                <a:latin typeface="Arial" panose="020B0604020202020204" pitchFamily="34" charset="0"/>
                <a:cs typeface="Arial" panose="020B0604020202020204" pitchFamily="34" charset="0"/>
              </a:rPr>
              <a:t>Lesson 2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Topic: </a:t>
            </a:r>
            <a:r>
              <a:rPr lang="en-GB" dirty="0">
                <a:latin typeface="Arial" panose="020B0604020202020204" pitchFamily="34" charset="0"/>
                <a:cs typeface="Arial" panose="020B0604020202020204" pitchFamily="34" charset="0"/>
              </a:rPr>
              <a:t>Preparation for industry placements</a:t>
            </a:r>
          </a:p>
        </p:txBody>
      </p:sp>
    </p:spTree>
    <p:extLst>
      <p:ext uri="{BB962C8B-B14F-4D97-AF65-F5344CB8AC3E}">
        <p14:creationId xmlns:p14="http://schemas.microsoft.com/office/powerpoint/2010/main" val="2172328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6" name="Content Placeholder 13"/>
          <p:cNvPicPr>
            <a:picLocks noGrp="1" noChangeAspect="1"/>
          </p:cNvPicPr>
          <p:nvPr>
            <p:ph idx="1"/>
          </p:nvPr>
        </p:nvPicPr>
        <p:blipFill rotWithShape="1">
          <a:blip r:embed="rId2"/>
          <a:srcRect l="20185" t="35235" r="22740" b="12206"/>
          <a:stretch/>
        </p:blipFill>
        <p:spPr>
          <a:xfrm>
            <a:off x="856211" y="872836"/>
            <a:ext cx="9850582" cy="5486399"/>
          </a:xfrm>
          <a:prstGeom prst="rect">
            <a:avLst/>
          </a:prstGeom>
        </p:spPr>
      </p:pic>
      <p:sp>
        <p:nvSpPr>
          <p:cNvPr id="7"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11475420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sp>
        <p:nvSpPr>
          <p:cNvPr id="7"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pic>
        <p:nvPicPr>
          <p:cNvPr id="4" name="Content Placeholder 3">
            <a:extLst>
              <a:ext uri="{FF2B5EF4-FFF2-40B4-BE49-F238E27FC236}">
                <a16:creationId xmlns:a16="http://schemas.microsoft.com/office/drawing/2014/main" id="{BCE12E11-B396-C28D-FE0E-44D73A98B86D}"/>
              </a:ext>
            </a:extLst>
          </p:cNvPr>
          <p:cNvPicPr>
            <a:picLocks noGrp="1" noChangeAspect="1"/>
          </p:cNvPicPr>
          <p:nvPr>
            <p:ph idx="1"/>
          </p:nvPr>
        </p:nvPicPr>
        <p:blipFill>
          <a:blip r:embed="rId2"/>
          <a:stretch>
            <a:fillRect/>
          </a:stretch>
        </p:blipFill>
        <p:spPr>
          <a:xfrm>
            <a:off x="1026771" y="1253330"/>
            <a:ext cx="9274225" cy="4993813"/>
          </a:xfrm>
          <a:prstGeom prst="rect">
            <a:avLst/>
          </a:prstGeom>
        </p:spPr>
      </p:pic>
    </p:spTree>
    <p:extLst>
      <p:ext uri="{BB962C8B-B14F-4D97-AF65-F5344CB8AC3E}">
        <p14:creationId xmlns:p14="http://schemas.microsoft.com/office/powerpoint/2010/main" val="4034041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6" name="Content Placeholder 17"/>
          <p:cNvPicPr>
            <a:picLocks noGrp="1" noChangeAspect="1"/>
          </p:cNvPicPr>
          <p:nvPr>
            <p:ph idx="1"/>
          </p:nvPr>
        </p:nvPicPr>
        <p:blipFill rotWithShape="1">
          <a:blip r:embed="rId2"/>
          <a:srcRect l="19911" t="29152" r="23014" b="19020"/>
          <a:stretch/>
        </p:blipFill>
        <p:spPr>
          <a:xfrm>
            <a:off x="822961" y="947651"/>
            <a:ext cx="9750828" cy="5394960"/>
          </a:xfrm>
          <a:prstGeom prst="rect">
            <a:avLst/>
          </a:prstGeom>
        </p:spPr>
      </p:pic>
      <p:sp>
        <p:nvSpPr>
          <p:cNvPr id="7"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36292092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8922" y="2556588"/>
            <a:ext cx="8892074" cy="1754326"/>
          </a:xfrm>
          <a:prstGeom prst="rect">
            <a:avLst/>
          </a:prstGeom>
          <a:noFill/>
        </p:spPr>
        <p:txBody>
          <a:bodyPr wrap="square" rtlCol="0">
            <a:spAutoFit/>
          </a:bodyPr>
          <a:lstStyle/>
          <a:p>
            <a:r>
              <a:rPr lang="en-US" dirty="0" err="1">
                <a:solidFill>
                  <a:schemeClr val="bg1"/>
                </a:solidFill>
              </a:rPr>
              <a:t>Fgofhokhdkj’glj</a:t>
            </a:r>
            <a:endParaRPr lang="en-US" dirty="0">
              <a:solidFill>
                <a:schemeClr val="bg1"/>
              </a:solidFill>
            </a:endParaRPr>
          </a:p>
          <a:p>
            <a:r>
              <a:rPr lang="en-US" dirty="0" err="1">
                <a:solidFill>
                  <a:schemeClr val="bg1"/>
                </a:solidFill>
              </a:rPr>
              <a:t>Rtjlk</a:t>
            </a:r>
            <a:r>
              <a:rPr lang="en-US" dirty="0">
                <a:solidFill>
                  <a:schemeClr val="bg1"/>
                </a:solidFill>
              </a:rPr>
              <a:t>[</a:t>
            </a:r>
            <a:r>
              <a:rPr lang="en-US" dirty="0" err="1">
                <a:solidFill>
                  <a:schemeClr val="bg1"/>
                </a:solidFill>
              </a:rPr>
              <a:t>ry</a:t>
            </a:r>
            <a:endParaRPr lang="en-US" dirty="0">
              <a:solidFill>
                <a:schemeClr val="bg1"/>
              </a:solidFill>
            </a:endParaRPr>
          </a:p>
          <a:p>
            <a:r>
              <a:rPr lang="en-US" dirty="0" err="1">
                <a:solidFill>
                  <a:schemeClr val="bg1"/>
                </a:solidFill>
              </a:rPr>
              <a:t>Lj</a:t>
            </a:r>
            <a:endParaRPr lang="en-US" dirty="0">
              <a:solidFill>
                <a:schemeClr val="bg1"/>
              </a:solidFill>
            </a:endParaRPr>
          </a:p>
          <a:p>
            <a:r>
              <a:rPr lang="en-US" dirty="0" err="1">
                <a:solidFill>
                  <a:schemeClr val="bg1"/>
                </a:solidFill>
              </a:rPr>
              <a:t>Hdkkfgkm</a:t>
            </a:r>
            <a:endParaRPr lang="en-US" dirty="0">
              <a:solidFill>
                <a:schemeClr val="bg1"/>
              </a:solidFill>
            </a:endParaRPr>
          </a:p>
          <a:p>
            <a:r>
              <a:rPr lang="en-US" dirty="0">
                <a:solidFill>
                  <a:schemeClr val="bg1"/>
                </a:solidFill>
              </a:rPr>
              <a:t>]</a:t>
            </a:r>
            <a:r>
              <a:rPr lang="en-US" dirty="0" err="1">
                <a:solidFill>
                  <a:schemeClr val="bg1"/>
                </a:solidFill>
              </a:rPr>
              <a:t>f;l</a:t>
            </a:r>
            <a:endParaRPr lang="en-US" dirty="0">
              <a:solidFill>
                <a:schemeClr val="bg1"/>
              </a:solidFill>
            </a:endParaRPr>
          </a:p>
          <a:p>
            <a:r>
              <a:rPr lang="en-US" dirty="0">
                <a:solidFill>
                  <a:schemeClr val="bg1"/>
                </a:solidFill>
              </a:rPr>
              <a:t>k</a:t>
            </a:r>
            <a:endParaRPr lang="en-GB" dirty="0">
              <a:solidFill>
                <a:schemeClr val="bg1"/>
              </a:solidFill>
            </a:endParaRPr>
          </a:p>
        </p:txBody>
      </p:sp>
      <p:pic>
        <p:nvPicPr>
          <p:cNvPr id="3" name="Content Placeholder 2"/>
          <p:cNvPicPr>
            <a:picLocks noGrp="1" noChangeAspect="1"/>
          </p:cNvPicPr>
          <p:nvPr>
            <p:ph idx="1"/>
          </p:nvPr>
        </p:nvPicPr>
        <p:blipFill rotWithShape="1">
          <a:blip r:embed="rId2"/>
          <a:srcRect l="21006" t="25502" r="23424" b="22913"/>
          <a:stretch/>
        </p:blipFill>
        <p:spPr>
          <a:xfrm>
            <a:off x="822960" y="914400"/>
            <a:ext cx="9800705" cy="5394960"/>
          </a:xfrm>
          <a:prstGeom prst="rect">
            <a:avLst/>
          </a:prstGeom>
        </p:spPr>
      </p:pic>
      <p:sp>
        <p:nvSpPr>
          <p:cNvPr id="6" name="Title 1"/>
          <p:cNvSpPr>
            <a:spLocks noGrp="1"/>
          </p:cNvSpPr>
          <p:nvPr>
            <p:ph type="title"/>
          </p:nvPr>
        </p:nvSpPr>
        <p:spPr>
          <a:xfrm>
            <a:off x="310601" y="333201"/>
            <a:ext cx="11250084" cy="932567"/>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Tree>
    <p:extLst>
      <p:ext uri="{BB962C8B-B14F-4D97-AF65-F5344CB8AC3E}">
        <p14:creationId xmlns:p14="http://schemas.microsoft.com/office/powerpoint/2010/main" val="485001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108" y="168698"/>
            <a:ext cx="10515600" cy="1325563"/>
          </a:xfrm>
        </p:spPr>
        <p:txBody>
          <a:bodyPr>
            <a:normAutofit/>
          </a:bodyPr>
          <a:lstStyle/>
          <a:p>
            <a:r>
              <a:rPr lang="en-US" sz="2670" b="1" dirty="0">
                <a:latin typeface="Arial" panose="020B0604020202020204" pitchFamily="34" charset="0"/>
                <a:cs typeface="Arial" panose="020B0604020202020204" pitchFamily="34" charset="0"/>
              </a:rPr>
              <a:t>Topic: Preparation for industry placements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
        <p:nvSpPr>
          <p:cNvPr id="3" name="Text Placeholder 2"/>
          <p:cNvSpPr>
            <a:spLocks noGrp="1"/>
          </p:cNvSpPr>
          <p:nvPr>
            <p:ph type="body" idx="1"/>
          </p:nvPr>
        </p:nvSpPr>
        <p:spPr>
          <a:xfrm>
            <a:off x="839787" y="1494261"/>
            <a:ext cx="6488959" cy="563774"/>
          </a:xfrm>
        </p:spPr>
        <p:txBody>
          <a:bodyPr>
            <a:normAutofit/>
          </a:bodyPr>
          <a:lstStyle/>
          <a:p>
            <a:r>
              <a:rPr lang="en-GB" dirty="0">
                <a:latin typeface="Arial" panose="020B0604020202020204" pitchFamily="34" charset="0"/>
                <a:cs typeface="Arial" panose="020B0604020202020204" pitchFamily="34" charset="0"/>
              </a:rPr>
              <a:t>Activity 2</a:t>
            </a:r>
          </a:p>
        </p:txBody>
      </p:sp>
      <p:sp>
        <p:nvSpPr>
          <p:cNvPr id="4" name="Content Placeholder 3"/>
          <p:cNvSpPr>
            <a:spLocks noGrp="1"/>
          </p:cNvSpPr>
          <p:nvPr>
            <p:ph sz="half" idx="2"/>
          </p:nvPr>
        </p:nvSpPr>
        <p:spPr>
          <a:xfrm>
            <a:off x="839788" y="2187787"/>
            <a:ext cx="10762277" cy="3866409"/>
          </a:xfrm>
        </p:spPr>
        <p:txBody>
          <a:bodyPr>
            <a:noAutofit/>
          </a:bodyPr>
          <a:lstStyle/>
          <a:p>
            <a:pPr marL="0" indent="0">
              <a:lnSpc>
                <a:spcPct val="130000"/>
              </a:lnSpc>
              <a:buNone/>
            </a:pPr>
            <a:r>
              <a:rPr lang="en-GB" sz="1600" dirty="0">
                <a:latin typeface="Arial" panose="020B0604020202020204" pitchFamily="34" charset="0"/>
                <a:cs typeface="Arial" panose="020B0604020202020204" pitchFamily="34" charset="0"/>
              </a:rPr>
              <a:t>In pairs, think about education and the type of people you may need to communicate with and the ways you would communicate with them effectively. </a:t>
            </a:r>
          </a:p>
          <a:p>
            <a:pPr marL="0" indent="0">
              <a:lnSpc>
                <a:spcPct val="130000"/>
              </a:lnSpc>
              <a:buNone/>
            </a:pPr>
            <a:r>
              <a:rPr lang="en-GB" sz="1600" dirty="0">
                <a:latin typeface="Arial" panose="020B0604020202020204" pitchFamily="34" charset="0"/>
                <a:cs typeface="Arial" panose="020B0604020202020204" pitchFamily="34" charset="0"/>
              </a:rPr>
              <a:t>Come up with five answers and make any relevant notes to discuss with the group.</a:t>
            </a:r>
          </a:p>
          <a:p>
            <a:pPr marL="0" indent="0">
              <a:lnSpc>
                <a:spcPct val="130000"/>
              </a:lnSpc>
              <a:buNone/>
            </a:pPr>
            <a:r>
              <a:rPr lang="en-GB" sz="1600" b="1" dirty="0">
                <a:latin typeface="Arial" panose="020B0604020202020204" pitchFamily="34" charset="0"/>
                <a:cs typeface="Arial" panose="020B0604020202020204" pitchFamily="34" charset="0"/>
              </a:rPr>
              <a:t>Examples</a:t>
            </a:r>
          </a:p>
          <a:p>
            <a:pPr marL="0" indent="0">
              <a:lnSpc>
                <a:spcPct val="130000"/>
              </a:lnSpc>
              <a:buNone/>
            </a:pPr>
            <a:r>
              <a:rPr lang="en-US" sz="1600" dirty="0">
                <a:solidFill>
                  <a:srgbClr val="CC0066"/>
                </a:solidFill>
                <a:latin typeface="Arial" panose="020B0604020202020204" pitchFamily="34" charset="0"/>
                <a:cs typeface="Arial" panose="020B0604020202020204" pitchFamily="34" charset="0"/>
              </a:rPr>
              <a:t>The communication challenge	Possible ways to communicate</a:t>
            </a:r>
          </a:p>
          <a:p>
            <a:pPr marL="0" indent="0">
              <a:lnSpc>
                <a:spcPct val="130000"/>
              </a:lnSpc>
              <a:buNone/>
            </a:pPr>
            <a:r>
              <a:rPr lang="en-US" sz="1600" dirty="0">
                <a:latin typeface="Arial" panose="020B0604020202020204" pitchFamily="34" charset="0"/>
                <a:cs typeface="Arial" panose="020B0604020202020204" pitchFamily="34" charset="0"/>
              </a:rPr>
              <a:t>A child who does not speak yet	Patience, positive body language, hand movements</a:t>
            </a:r>
          </a:p>
          <a:p>
            <a:pPr marL="0" indent="0">
              <a:lnSpc>
                <a:spcPct val="130000"/>
              </a:lnSpc>
              <a:buNone/>
            </a:pPr>
            <a:r>
              <a:rPr lang="en-US" sz="1600" dirty="0">
                <a:latin typeface="Arial" panose="020B0604020202020204" pitchFamily="34" charset="0"/>
                <a:cs typeface="Arial" panose="020B0604020202020204" pitchFamily="34" charset="0"/>
              </a:rPr>
              <a:t>A child who is hard of hearing		Patience, hearing aids or an induction loop, sign language, hand movements</a:t>
            </a:r>
          </a:p>
          <a:p>
            <a:pPr marL="0" indent="0">
              <a:lnSpc>
                <a:spcPct val="130000"/>
              </a:lnSpc>
              <a:buNone/>
            </a:pPr>
            <a:r>
              <a:rPr lang="en-US" sz="1600" dirty="0">
                <a:latin typeface="Arial" panose="020B0604020202020204" pitchFamily="34" charset="0"/>
                <a:cs typeface="Arial" panose="020B0604020202020204" pitchFamily="34" charset="0"/>
              </a:rPr>
              <a:t>A child who is visually impaired	Sensory play, giving clear instructions verbally </a:t>
            </a:r>
          </a:p>
        </p:txBody>
      </p:sp>
      <p:sp>
        <p:nvSpPr>
          <p:cNvPr id="5" name="Footer Placeholder 2">
            <a:extLst>
              <a:ext uri="{FF2B5EF4-FFF2-40B4-BE49-F238E27FC236}">
                <a16:creationId xmlns:a16="http://schemas.microsoft.com/office/drawing/2014/main" id="{9A4AF4C2-0C1E-1403-B48E-AADDEDAE80C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1235431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882" y="197992"/>
            <a:ext cx="9404723" cy="769253"/>
          </a:xfrm>
        </p:spPr>
        <p:txBody>
          <a:bodyPr>
            <a:noAutofit/>
          </a:bodyPr>
          <a:lstStyle/>
          <a:p>
            <a:r>
              <a:rPr lang="en-US" sz="2670" b="1" dirty="0">
                <a:latin typeface="Arial" panose="020B0604020202020204" pitchFamily="34" charset="0"/>
                <a:cs typeface="Arial" panose="020B0604020202020204" pitchFamily="34" charset="0"/>
              </a:rPr>
              <a:t>Topic: Education and early years</a:t>
            </a:r>
            <a:br>
              <a:rPr lang="en-GB" sz="2670" b="1" dirty="0">
                <a:latin typeface="Arial" panose="020B0604020202020204" pitchFamily="34" charset="0"/>
                <a:cs typeface="Arial" panose="020B0604020202020204" pitchFamily="34" charset="0"/>
              </a:rPr>
            </a:br>
            <a:r>
              <a:rPr lang="en-GB" sz="2670" b="1" dirty="0">
                <a:latin typeface="Arial" panose="020B0604020202020204" pitchFamily="34" charset="0"/>
                <a:cs typeface="Arial" panose="020B0604020202020204" pitchFamily="34" charset="0"/>
              </a:rPr>
              <a:t>Task 2: Communication and problem-solving </a:t>
            </a:r>
          </a:p>
        </p:txBody>
      </p:sp>
      <p:sp>
        <p:nvSpPr>
          <p:cNvPr id="5" name="TextBox 4"/>
          <p:cNvSpPr txBox="1"/>
          <p:nvPr/>
        </p:nvSpPr>
        <p:spPr>
          <a:xfrm>
            <a:off x="567734" y="2180881"/>
            <a:ext cx="4232866" cy="4512004"/>
          </a:xfrm>
          <a:prstGeom prst="rect">
            <a:avLst/>
          </a:prstGeom>
          <a:noFill/>
        </p:spPr>
        <p:txBody>
          <a:bodyPr wrap="square" rtlCol="0">
            <a:spAutoFit/>
          </a:bodyPr>
          <a:lstStyle/>
          <a:p>
            <a:pPr>
              <a:lnSpc>
                <a:spcPct val="120000"/>
              </a:lnSpc>
            </a:pPr>
            <a:r>
              <a:rPr lang="en-US" sz="2400" b="1" dirty="0">
                <a:latin typeface="Arial" panose="020B0604020202020204" pitchFamily="34" charset="0"/>
                <a:cs typeface="Arial" panose="020B0604020202020204" pitchFamily="34" charset="0"/>
              </a:rPr>
              <a:t>Activity 3</a:t>
            </a:r>
          </a:p>
          <a:p>
            <a:pPr marL="285750" indent="-285750">
              <a:lnSpc>
                <a:spcPct val="120000"/>
              </a:lnSpc>
              <a:buFont typeface="Arial" panose="020B0604020202020204" pitchFamily="34" charset="0"/>
              <a:buChar char="•"/>
            </a:pPr>
            <a:endParaRPr lang="en-US" sz="1600" b="1"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sz="1600" b="1" dirty="0">
                <a:latin typeface="Arial" panose="020B0604020202020204" pitchFamily="34" charset="0"/>
                <a:cs typeface="Arial" panose="020B0604020202020204" pitchFamily="34" charset="0"/>
              </a:rPr>
              <a:t>Task: </a:t>
            </a:r>
            <a:r>
              <a:rPr lang="en-US" sz="1600" dirty="0">
                <a:latin typeface="Arial" panose="020B0604020202020204" pitchFamily="34" charset="0"/>
                <a:cs typeface="Arial" panose="020B0604020202020204" pitchFamily="34" charset="0"/>
              </a:rPr>
              <a:t>Use the spider diagram on your worksheet to </a:t>
            </a:r>
            <a:r>
              <a:rPr lang="en-US" sz="1600" dirty="0" err="1">
                <a:latin typeface="Arial" panose="020B0604020202020204" pitchFamily="34" charset="0"/>
                <a:cs typeface="Arial" panose="020B0604020202020204" pitchFamily="34" charset="0"/>
              </a:rPr>
              <a:t>analyse</a:t>
            </a:r>
            <a:r>
              <a:rPr lang="en-US" sz="1600" dirty="0">
                <a:latin typeface="Arial" panose="020B0604020202020204" pitchFamily="34" charset="0"/>
                <a:cs typeface="Arial" panose="020B0604020202020204" pitchFamily="34" charset="0"/>
              </a:rPr>
              <a:t> your communication skills.</a:t>
            </a:r>
          </a:p>
          <a:p>
            <a:pPr>
              <a:lnSpc>
                <a:spcPct val="120000"/>
              </a:lnSpc>
            </a:pPr>
            <a:endParaRPr lang="en-US" sz="160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sz="1600" b="1" dirty="0">
                <a:latin typeface="Arial" panose="020B0604020202020204" pitchFamily="34" charset="0"/>
                <a:cs typeface="Arial" panose="020B0604020202020204" pitchFamily="34" charset="0"/>
              </a:rPr>
              <a:t>Scale: </a:t>
            </a:r>
            <a:r>
              <a:rPr lang="en-US" sz="1600" dirty="0">
                <a:latin typeface="Arial" panose="020B0604020202020204" pitchFamily="34" charset="0"/>
                <a:cs typeface="Arial" panose="020B0604020202020204" pitchFamily="34" charset="0"/>
              </a:rPr>
              <a:t>Number 1 is not confident at this skills, through to number 6, which means being extremely confident in your skills.</a:t>
            </a:r>
          </a:p>
          <a:p>
            <a:pPr>
              <a:lnSpc>
                <a:spcPct val="120000"/>
              </a:lnSpc>
            </a:pPr>
            <a:endParaRPr lang="en-US" sz="160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sz="1600" b="1" dirty="0">
                <a:latin typeface="Arial" panose="020B0604020202020204" pitchFamily="34" charset="0"/>
                <a:cs typeface="Arial" panose="020B0604020202020204" pitchFamily="34" charset="0"/>
              </a:rPr>
              <a:t>Target: </a:t>
            </a:r>
            <a:r>
              <a:rPr lang="en-US" sz="1600" dirty="0">
                <a:latin typeface="Arial" panose="020B0604020202020204" pitchFamily="34" charset="0"/>
                <a:cs typeface="Arial" panose="020B0604020202020204" pitchFamily="34" charset="0"/>
              </a:rPr>
              <a:t>You will then set yourself a target of when you would like to see your skills improve.</a:t>
            </a:r>
          </a:p>
          <a:p>
            <a:endParaRPr lang="en-US" sz="1400" dirty="0">
              <a:solidFill>
                <a:srgbClr val="FF0066"/>
              </a:solidFill>
              <a:latin typeface="Calibri" panose="020F0502020204030204" pitchFamily="34" charset="0"/>
              <a:cs typeface="Calibri" panose="020F0502020204030204" pitchFamily="34" charset="0"/>
            </a:endParaRPr>
          </a:p>
          <a:p>
            <a:endParaRPr lang="en-US" sz="1400" dirty="0">
              <a:solidFill>
                <a:srgbClr val="FF0066"/>
              </a:solidFill>
              <a:latin typeface="Calibri" panose="020F0502020204030204" pitchFamily="34" charset="0"/>
              <a:cs typeface="Calibri" panose="020F0502020204030204" pitchFamily="34" charset="0"/>
            </a:endParaRPr>
          </a:p>
        </p:txBody>
      </p:sp>
      <p:pic>
        <p:nvPicPr>
          <p:cNvPr id="9" name="Picture 8"/>
          <p:cNvPicPr>
            <a:picLocks noChangeAspect="1"/>
          </p:cNvPicPr>
          <p:nvPr/>
        </p:nvPicPr>
        <p:blipFill>
          <a:blip r:embed="rId3"/>
          <a:stretch>
            <a:fillRect/>
          </a:stretch>
        </p:blipFill>
        <p:spPr>
          <a:xfrm>
            <a:off x="5251268" y="2180881"/>
            <a:ext cx="5905650" cy="3562586"/>
          </a:xfrm>
          <a:prstGeom prst="rect">
            <a:avLst/>
          </a:prstGeom>
          <a:ln>
            <a:solidFill>
              <a:schemeClr val="bg1"/>
            </a:solidFill>
          </a:ln>
        </p:spPr>
      </p:pic>
      <p:sp>
        <p:nvSpPr>
          <p:cNvPr id="3" name="Footer Placeholder 2">
            <a:extLst>
              <a:ext uri="{FF2B5EF4-FFF2-40B4-BE49-F238E27FC236}">
                <a16:creationId xmlns:a16="http://schemas.microsoft.com/office/drawing/2014/main" id="{C61AA07D-2CC4-78FA-47F8-6AC4E84E1C6C}"/>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2760520314"/>
      </p:ext>
    </p:extLst>
  </p:cSld>
  <p:clrMapOvr>
    <a:masterClrMapping/>
  </p:clrMapOvr>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2: Communication and problem-solving </a:t>
            </a:r>
          </a:p>
        </p:txBody>
      </p:sp>
      <p:sp>
        <p:nvSpPr>
          <p:cNvPr id="5" name="Text Placeholder 4"/>
          <p:cNvSpPr>
            <a:spLocks noGrp="1"/>
          </p:cNvSpPr>
          <p:nvPr>
            <p:ph type="body" sz="quarter" idx="12"/>
          </p:nvPr>
        </p:nvSpPr>
        <p:spPr>
          <a:xfrm>
            <a:off x="1104606" y="1717766"/>
            <a:ext cx="9118048" cy="2965269"/>
          </a:xfrm>
        </p:spPr>
        <p:txBody>
          <a:bodyPr/>
          <a:lstStyle/>
          <a:p>
            <a:endParaRPr lang="en-US" dirty="0">
              <a:latin typeface="Calibri" panose="020F0502020204030204" pitchFamily="34" charset="0"/>
              <a:cs typeface="Calibri" panose="020F0502020204030204" pitchFamily="34" charset="0"/>
            </a:endParaRPr>
          </a:p>
          <a:p>
            <a:pPr>
              <a:lnSpc>
                <a:spcPct val="120000"/>
              </a:lnSpc>
            </a:pPr>
            <a:r>
              <a:rPr lang="en-US" sz="2400" b="1" dirty="0">
                <a:latin typeface="Arial" panose="020B0604020202020204" pitchFamily="34" charset="0"/>
                <a:cs typeface="Arial" panose="020B0604020202020204" pitchFamily="34" charset="0"/>
              </a:rPr>
              <a:t>Reflection</a:t>
            </a:r>
            <a:endParaRPr lang="en-US" sz="2400" dirty="0">
              <a:latin typeface="Arial" panose="020B0604020202020204" pitchFamily="34" charset="0"/>
              <a:cs typeface="Arial" panose="020B0604020202020204" pitchFamily="34" charset="0"/>
            </a:endParaRPr>
          </a:p>
          <a:p>
            <a:pPr marL="571500" indent="-571500">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What would make you feel more confident in communicating with people?</a:t>
            </a:r>
          </a:p>
          <a:p>
            <a:pPr marL="571500" indent="-571500">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Would you communicate differently with learners in education or early years settings from how you would with adults in normal everyday life?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a:p>
        </p:txBody>
      </p:sp>
    </p:spTree>
    <p:extLst>
      <p:ext uri="{BB962C8B-B14F-4D97-AF65-F5344CB8AC3E}">
        <p14:creationId xmlns:p14="http://schemas.microsoft.com/office/powerpoint/2010/main" val="3725249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Positive workplaces</a:t>
            </a:r>
          </a:p>
        </p:txBody>
      </p:sp>
    </p:spTree>
    <p:extLst>
      <p:ext uri="{BB962C8B-B14F-4D97-AF65-F5344CB8AC3E}">
        <p14:creationId xmlns:p14="http://schemas.microsoft.com/office/powerpoint/2010/main" val="155630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3: Positive workplaces</a:t>
            </a:r>
            <a:endParaRPr lang="en-GB" sz="2670" dirty="0">
              <a:latin typeface="Arial" panose="020B0604020202020204" pitchFamily="34" charset="0"/>
              <a:cs typeface="Arial" panose="020B0604020202020204" pitchFamily="34" charset="0"/>
            </a:endParaRPr>
          </a:p>
        </p:txBody>
      </p:sp>
      <p:pic>
        <p:nvPicPr>
          <p:cNvPr id="5" name="Picture 10">
            <a:extLst>
              <a:ext uri="{FF2B5EF4-FFF2-40B4-BE49-F238E27FC236}">
                <a16:creationId xmlns:a16="http://schemas.microsoft.com/office/drawing/2014/main" id="{0582237A-2E06-4840-54E2-B1830B57D91D}"/>
              </a:ext>
            </a:extLst>
          </p:cNvPr>
          <p:cNvPicPr>
            <a:picLocks noChangeAspect="1"/>
          </p:cNvPicPr>
          <p:nvPr/>
        </p:nvPicPr>
        <p:blipFill>
          <a:blip r:embed="rId2"/>
          <a:stretch>
            <a:fillRect/>
          </a:stretch>
        </p:blipFill>
        <p:spPr>
          <a:xfrm>
            <a:off x="2385753" y="1446072"/>
            <a:ext cx="6871827" cy="4123097"/>
          </a:xfrm>
          <a:prstGeom prst="rect">
            <a:avLst/>
          </a:prstGeom>
        </p:spPr>
      </p:pic>
      <p:sp>
        <p:nvSpPr>
          <p:cNvPr id="3" name="Rectangle 2"/>
          <p:cNvSpPr/>
          <p:nvPr/>
        </p:nvSpPr>
        <p:spPr>
          <a:xfrm>
            <a:off x="2289795" y="5854531"/>
            <a:ext cx="5267468" cy="369332"/>
          </a:xfrm>
          <a:prstGeom prst="rect">
            <a:avLst/>
          </a:prstGeom>
        </p:spPr>
        <p:txBody>
          <a:bodyPr wrap="none">
            <a:spAutoFit/>
          </a:bodyPr>
          <a:lstStyle/>
          <a:p>
            <a:r>
              <a:rPr lang="en-US" dirty="0">
                <a:latin typeface="Arial" panose="020B0604020202020204" pitchFamily="34" charset="0"/>
                <a:ea typeface="+mn-lt"/>
                <a:cs typeface="Arial" panose="020B0604020202020204" pitchFamily="34" charset="0"/>
                <a:hlinkClick r:id="rId3"/>
              </a:rPr>
              <a:t>Office Work Job – Free vector graphic on </a:t>
            </a:r>
            <a:r>
              <a:rPr lang="en-US" dirty="0" err="1">
                <a:latin typeface="Arial" panose="020B0604020202020204" pitchFamily="34" charset="0"/>
                <a:ea typeface="+mn-lt"/>
                <a:cs typeface="Arial" panose="020B0604020202020204" pitchFamily="34" charset="0"/>
                <a:hlinkClick r:id="rId3"/>
              </a:rPr>
              <a:t>Pixabay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55995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latin typeface="Arial" panose="020B0604020202020204" pitchFamily="34" charset="0"/>
                <a:cs typeface="Arial" panose="020B0604020202020204" pitchFamily="34" charset="0"/>
              </a:rPr>
              <a:t>Topic: Preparation for industry placements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Task 3: Positive workplaces</a:t>
            </a:r>
            <a:endParaRPr lang="en-GB" dirty="0">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2"/>
          </p:nvPr>
        </p:nvSpPr>
        <p:spPr>
          <a:xfrm>
            <a:off x="1089241" y="1687489"/>
            <a:ext cx="9850901" cy="4131419"/>
          </a:xfrm>
        </p:spPr>
        <p:txBody>
          <a:bodyPr/>
          <a:lstStyle/>
          <a:p>
            <a:endParaRPr lang="en-GB" sz="2400" dirty="0"/>
          </a:p>
          <a:p>
            <a:pPr>
              <a:lnSpc>
                <a:spcPct val="120000"/>
              </a:lnSpc>
            </a:pPr>
            <a:r>
              <a:rPr lang="en-GB" sz="2400" b="1" dirty="0">
                <a:latin typeface="Arial" panose="020B0604020202020204" pitchFamily="34" charset="0"/>
                <a:cs typeface="Arial" panose="020B0604020202020204" pitchFamily="34" charset="0"/>
              </a:rPr>
              <a:t>Activity 1: </a:t>
            </a:r>
            <a:r>
              <a:rPr lang="en-GB" sz="2400" dirty="0">
                <a:latin typeface="Arial" panose="020B0604020202020204" pitchFamily="34" charset="0"/>
                <a:cs typeface="Arial" panose="020B0604020202020204" pitchFamily="34" charset="0"/>
              </a:rPr>
              <a:t>What type of things can you do to help make a workplace more positive?</a:t>
            </a:r>
          </a:p>
          <a:p>
            <a:pPr>
              <a:lnSpc>
                <a:spcPct val="120000"/>
              </a:lnSpc>
            </a:pPr>
            <a:endParaRPr lang="en-GB" sz="2400"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On your worksheets, put your ideas into the appropriate communication type box, e.g. positive body language is a non-verbal communication tool.</a:t>
            </a:r>
          </a:p>
        </p:txBody>
      </p:sp>
      <p:sp>
        <p:nvSpPr>
          <p:cNvPr id="4" name="Footer Placeholder 2">
            <a:extLst>
              <a:ext uri="{FF2B5EF4-FFF2-40B4-BE49-F238E27FC236}">
                <a16:creationId xmlns:a16="http://schemas.microsoft.com/office/drawing/2014/main" id="{6BB37FA1-1EE9-BE99-357C-AB2E2C92FD61}"/>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200802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2000" y="322792"/>
            <a:ext cx="11250084" cy="932567"/>
          </a:xfrm>
        </p:spPr>
        <p:txBody>
          <a:bodyPr>
            <a:normAutofit/>
          </a:bodyPr>
          <a:lstStyle/>
          <a:p>
            <a:r>
              <a:rPr lang="en-US" sz="2400" dirty="0">
                <a:latin typeface="Arial" panose="020B0604020202020204" pitchFamily="34" charset="0"/>
                <a:cs typeface="Arial" panose="020B0604020202020204" pitchFamily="34" charset="0"/>
              </a:rPr>
              <a:t>Topic: Preparation for industry placements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Session objectives </a:t>
            </a:r>
            <a:endParaRPr lang="en-GB" sz="2400"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744817" y="1337572"/>
            <a:ext cx="10223500" cy="3591876"/>
          </a:xfrm>
        </p:spPr>
        <p:txBody>
          <a:bodyPr/>
          <a:lstStyle/>
          <a:p>
            <a:pPr>
              <a:lnSpc>
                <a:spcPct val="120000"/>
              </a:lnSpc>
            </a:pPr>
            <a:r>
              <a:rPr lang="en-GB" sz="2667" b="1" dirty="0">
                <a:latin typeface="Arial" panose="020B0604020202020204" pitchFamily="34" charset="0"/>
                <a:cs typeface="Arial" panose="020B0604020202020204" pitchFamily="34" charset="0"/>
              </a:rPr>
              <a:t>The objectives of this session are:</a:t>
            </a:r>
          </a:p>
          <a:p>
            <a:pPr>
              <a:lnSpc>
                <a:spcPct val="120000"/>
              </a:lnSpc>
            </a:pPr>
            <a:endParaRPr lang="en-GB" sz="2667" dirty="0">
              <a:latin typeface="Arial" panose="020B0604020202020204" pitchFamily="34" charset="0"/>
              <a:cs typeface="Arial" panose="020B0604020202020204" pitchFamily="34" charset="0"/>
            </a:endParaRPr>
          </a:p>
          <a:p>
            <a:pPr>
              <a:lnSpc>
                <a:spcPct val="120000"/>
              </a:lnSpc>
            </a:pPr>
            <a:r>
              <a:rPr lang="en-GB" sz="2400" b="1" dirty="0">
                <a:latin typeface="Arial" panose="020B0604020202020204" pitchFamily="34" charset="0"/>
                <a:cs typeface="Arial" panose="020B0604020202020204" pitchFamily="34" charset="0"/>
              </a:rPr>
              <a:t>Objective 1:</a:t>
            </a:r>
            <a:r>
              <a:rPr lang="en-GB" sz="2400" dirty="0">
                <a:latin typeface="Arial" panose="020B0604020202020204" pitchFamily="34" charset="0"/>
                <a:cs typeface="Arial" panose="020B0604020202020204" pitchFamily="34" charset="0"/>
              </a:rPr>
              <a:t> To have a brief Introduction to team roles and Belbin.</a:t>
            </a:r>
          </a:p>
          <a:p>
            <a:pPr fontAlgn="base">
              <a:lnSpc>
                <a:spcPct val="120000"/>
              </a:lnSpc>
            </a:pPr>
            <a:r>
              <a:rPr lang="en-GB" sz="2400" b="1" dirty="0">
                <a:latin typeface="Arial" panose="020B0604020202020204" pitchFamily="34" charset="0"/>
                <a:cs typeface="Arial" panose="020B0604020202020204" pitchFamily="34" charset="0"/>
              </a:rPr>
              <a:t>Objective 2:</a:t>
            </a:r>
            <a:r>
              <a:rPr lang="en-GB" sz="2400" dirty="0">
                <a:latin typeface="Arial" panose="020B0604020202020204" pitchFamily="34" charset="0"/>
                <a:cs typeface="Arial" panose="020B0604020202020204" pitchFamily="34" charset="0"/>
              </a:rPr>
              <a:t> To know how to communicate and problem solve effectively in the workplace. </a:t>
            </a:r>
          </a:p>
          <a:p>
            <a:pPr fontAlgn="base">
              <a:lnSpc>
                <a:spcPct val="120000"/>
              </a:lnSpc>
            </a:pPr>
            <a:r>
              <a:rPr lang="en-GB" sz="2400" b="1" dirty="0">
                <a:latin typeface="Arial" panose="020B0604020202020204" pitchFamily="34" charset="0"/>
                <a:cs typeface="Arial" panose="020B0604020202020204" pitchFamily="34" charset="0"/>
              </a:rPr>
              <a:t>Objective 3:</a:t>
            </a:r>
            <a:r>
              <a:rPr lang="en-GB" sz="2400" dirty="0">
                <a:latin typeface="Arial" panose="020B0604020202020204" pitchFamily="34" charset="0"/>
                <a:cs typeface="Arial" panose="020B0604020202020204" pitchFamily="34" charset="0"/>
              </a:rPr>
              <a:t> To understand what makes a positive workplace.</a:t>
            </a:r>
          </a:p>
          <a:p>
            <a:pPr fontAlgn="base">
              <a:lnSpc>
                <a:spcPct val="120000"/>
              </a:lnSpc>
            </a:pPr>
            <a:r>
              <a:rPr lang="en-GB" sz="2400" b="1" dirty="0">
                <a:latin typeface="Arial" panose="020B0604020202020204" pitchFamily="34" charset="0"/>
                <a:cs typeface="Arial" panose="020B0604020202020204" pitchFamily="34" charset="0"/>
              </a:rPr>
              <a:t>Objective 4</a:t>
            </a:r>
            <a:r>
              <a:rPr lang="en-GB" sz="2400" dirty="0">
                <a:latin typeface="Arial" panose="020B0604020202020204" pitchFamily="34" charset="0"/>
                <a:cs typeface="Arial" panose="020B0604020202020204" pitchFamily="34" charset="0"/>
              </a:rPr>
              <a:t>: To understand which behavioural traits you may come into contact with on industry placement.</a:t>
            </a:r>
          </a:p>
          <a:p>
            <a:pPr marL="457200" indent="-457200">
              <a:buFontTx/>
              <a:buChar char="-"/>
            </a:pPr>
            <a:endParaRPr lang="en-GB" sz="2667" dirty="0"/>
          </a:p>
          <a:p>
            <a:pPr marL="457200" indent="-457200">
              <a:buFontTx/>
              <a:buChar char="-"/>
            </a:pPr>
            <a:endParaRPr lang="en-GB" sz="2667" dirty="0"/>
          </a:p>
          <a:p>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5138613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Behaviours on placement</a:t>
            </a:r>
          </a:p>
        </p:txBody>
      </p:sp>
    </p:spTree>
    <p:extLst>
      <p:ext uri="{BB962C8B-B14F-4D97-AF65-F5344CB8AC3E}">
        <p14:creationId xmlns:p14="http://schemas.microsoft.com/office/powerpoint/2010/main" val="29894815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z="2400" dirty="0">
                <a:latin typeface="Arial" panose="020B0604020202020204" pitchFamily="34" charset="0"/>
                <a:cs typeface="Arial" panose="020B0604020202020204" pitchFamily="34" charset="0"/>
              </a:rPr>
              <a:t>Topic: Preparation for industry placements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Task 4: </a:t>
            </a:r>
            <a:r>
              <a:rPr lang="en-US" sz="2400" dirty="0" err="1">
                <a:latin typeface="Arial" panose="020B0604020202020204" pitchFamily="34" charset="0"/>
                <a:cs typeface="Arial" panose="020B0604020202020204" pitchFamily="34" charset="0"/>
              </a:rPr>
              <a:t>Behaviour</a:t>
            </a:r>
            <a:r>
              <a:rPr lang="en-US" sz="2400" dirty="0">
                <a:latin typeface="Arial" panose="020B0604020202020204" pitchFamily="34" charset="0"/>
                <a:cs typeface="Arial" panose="020B0604020202020204" pitchFamily="34" charset="0"/>
              </a:rPr>
              <a:t> on placements</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1422400" y="1728920"/>
            <a:ext cx="8798560" cy="2668513"/>
          </a:xfrm>
        </p:spPr>
        <p:txBody>
          <a:bodyPr/>
          <a:lstStyle/>
          <a:p>
            <a:endParaRPr lang="en-GB" sz="2667" dirty="0">
              <a:solidFill>
                <a:srgbClr val="FF0000"/>
              </a:solidFill>
            </a:endParaRPr>
          </a:p>
          <a:p>
            <a:pPr>
              <a:lnSpc>
                <a:spcPct val="120000"/>
              </a:lnSpc>
            </a:pPr>
            <a:r>
              <a:rPr lang="en-GB" sz="2400" b="1" dirty="0">
                <a:latin typeface="Arial" panose="020B0604020202020204" pitchFamily="34" charset="0"/>
                <a:cs typeface="Arial" panose="020B0604020202020204" pitchFamily="34" charset="0"/>
              </a:rPr>
              <a:t>Task 4: Workplace scenarios</a:t>
            </a:r>
          </a:p>
          <a:p>
            <a:pPr>
              <a:lnSpc>
                <a:spcPct val="120000"/>
              </a:lnSpc>
            </a:pPr>
            <a:r>
              <a:rPr lang="en-US" sz="2400" dirty="0">
                <a:latin typeface="Arial" panose="020B0604020202020204" pitchFamily="34" charset="0"/>
                <a:cs typeface="Arial" panose="020B0604020202020204" pitchFamily="34" charset="0"/>
              </a:rPr>
              <a:t> </a:t>
            </a:r>
            <a:endParaRPr lang="en-GB" sz="2400"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We are going to look at four workplace scenarios. Each one tackles a different issue which requires great communication skills.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dirty="0"/>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31</a:t>
            </a:fld>
            <a:endParaRPr lang="en-GB" sz="933" b="1">
              <a:solidFill>
                <a:srgbClr val="000000"/>
              </a:solidFill>
              <a:latin typeface="Arial"/>
            </a:endParaRPr>
          </a:p>
        </p:txBody>
      </p:sp>
    </p:spTree>
    <p:extLst>
      <p:ext uri="{BB962C8B-B14F-4D97-AF65-F5344CB8AC3E}">
        <p14:creationId xmlns:p14="http://schemas.microsoft.com/office/powerpoint/2010/main" val="4000333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4: </a:t>
            </a:r>
            <a:r>
              <a:rPr lang="en-US" sz="2670" dirty="0" err="1">
                <a:latin typeface="Arial" panose="020B0604020202020204" pitchFamily="34" charset="0"/>
                <a:cs typeface="Arial" panose="020B0604020202020204" pitchFamily="34" charset="0"/>
              </a:rPr>
              <a:t>Behaviour</a:t>
            </a:r>
            <a:r>
              <a:rPr lang="en-US" sz="2670" dirty="0">
                <a:latin typeface="Arial" panose="020B0604020202020204" pitchFamily="34" charset="0"/>
                <a:cs typeface="Arial" panose="020B0604020202020204" pitchFamily="34" charset="0"/>
              </a:rPr>
              <a:t> on placements</a:t>
            </a:r>
            <a:endParaRPr lang="en-GB" sz="267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6008029" y="907445"/>
            <a:ext cx="5496133" cy="2769812"/>
          </a:xfrm>
        </p:spPr>
        <p:txBody>
          <a:bodyPr>
            <a:normAutofit lnSpcReduction="10000"/>
          </a:bodyPr>
          <a:lstStyle/>
          <a:p>
            <a:pPr>
              <a:lnSpc>
                <a:spcPct val="120000"/>
              </a:lnSpc>
            </a:pPr>
            <a:r>
              <a:rPr lang="en-GB" dirty="0">
                <a:latin typeface="Arial" panose="020B0604020202020204" pitchFamily="34" charset="0"/>
                <a:cs typeface="Arial" panose="020B0604020202020204" pitchFamily="34" charset="0"/>
              </a:rPr>
              <a:t>Scenario 1</a:t>
            </a:r>
          </a:p>
          <a:p>
            <a:pPr fontAlgn="base">
              <a:lnSpc>
                <a:spcPct val="120000"/>
              </a:lnSpc>
            </a:pPr>
            <a:r>
              <a:rPr lang="en-US" b="0" dirty="0">
                <a:latin typeface="Arial" panose="020B0604020202020204" pitchFamily="34" charset="0"/>
                <a:cs typeface="Arial" panose="020B0604020202020204" pitchFamily="34" charset="0"/>
              </a:rPr>
              <a:t>An employee is often late </a:t>
            </a:r>
            <a:r>
              <a:rPr lang="en-GB" b="0" dirty="0">
                <a:latin typeface="Arial" panose="020B0604020202020204" pitchFamily="34" charset="0"/>
                <a:cs typeface="Arial" panose="020B0604020202020204" pitchFamily="34" charset="0"/>
              </a:rPr>
              <a:t>to their shift, misses deadlines and gives excuses as to why this is happening. This is now causing you problems. </a:t>
            </a:r>
            <a:r>
              <a:rPr lang="en-US" b="0" dirty="0">
                <a:latin typeface="Arial" panose="020B0604020202020204" pitchFamily="34" charset="0"/>
                <a:cs typeface="Arial" panose="020B0604020202020204" pitchFamily="34" charset="0"/>
              </a:rPr>
              <a:t>Discuss with your partner how would you manage this? ​</a:t>
            </a:r>
          </a:p>
          <a:p>
            <a:pPr fontAlgn="base">
              <a:lnSpc>
                <a:spcPct val="120000"/>
              </a:lnSpc>
            </a:pPr>
            <a:r>
              <a:rPr lang="en-US" b="0" dirty="0">
                <a:latin typeface="Arial" panose="020B0604020202020204" pitchFamily="34" charset="0"/>
                <a:cs typeface="Arial" panose="020B0604020202020204" pitchFamily="34" charset="0"/>
              </a:rPr>
              <a:t>What skills would you use and how would you go about dealing with this type of behaviour?</a:t>
            </a:r>
          </a:p>
          <a:p>
            <a:endParaRPr lang="en-GB" dirty="0"/>
          </a:p>
        </p:txBody>
      </p:sp>
      <p:sp>
        <p:nvSpPr>
          <p:cNvPr id="35" name="Content Placeholder 34"/>
          <p:cNvSpPr>
            <a:spLocks noGrp="1"/>
          </p:cNvSpPr>
          <p:nvPr>
            <p:ph sz="quarter" idx="17"/>
          </p:nvPr>
        </p:nvSpPr>
        <p:spPr>
          <a:xfrm>
            <a:off x="6008029" y="3677257"/>
            <a:ext cx="5752214" cy="3035433"/>
          </a:xfrm>
        </p:spPr>
        <p:txBody>
          <a:bodyPr vert="horz" lIns="91440" tIns="45720" rIns="91440" bIns="45720" rtlCol="0" anchor="t">
            <a:normAutofit fontScale="92500" lnSpcReduction="20000"/>
          </a:bodyPr>
          <a:lstStyle/>
          <a:p>
            <a:pPr>
              <a:lnSpc>
                <a:spcPct val="120000"/>
              </a:lnSpc>
            </a:pPr>
            <a:r>
              <a:rPr lang="en-GB" dirty="0">
                <a:latin typeface="Arial" panose="020B0604020202020204" pitchFamily="34" charset="0"/>
                <a:cs typeface="Arial" panose="020B0604020202020204" pitchFamily="34" charset="0"/>
              </a:rPr>
              <a:t>Scenario 2 </a:t>
            </a:r>
          </a:p>
          <a:p>
            <a:pPr fontAlgn="base">
              <a:lnSpc>
                <a:spcPct val="120000"/>
              </a:lnSpc>
            </a:pPr>
            <a:r>
              <a:rPr lang="en-US" b="0" dirty="0">
                <a:latin typeface="Arial" panose="020B0604020202020204" pitchFamily="34" charset="0"/>
                <a:cs typeface="Arial" panose="020B0604020202020204" pitchFamily="34" charset="0"/>
              </a:rPr>
              <a:t>An employee in your team does not seem to be able to do all of the required paperwork, such as writing in the diaries of the children in her care, which is a standard part of the job. </a:t>
            </a:r>
          </a:p>
          <a:p>
            <a:pPr fontAlgn="base">
              <a:lnSpc>
                <a:spcPct val="120000"/>
              </a:lnSpc>
            </a:pPr>
            <a:r>
              <a:rPr lang="en-US" b="0" dirty="0">
                <a:latin typeface="Arial" panose="020B0604020202020204" pitchFamily="34" charset="0"/>
                <a:cs typeface="Arial" panose="020B0604020202020204" pitchFamily="34" charset="0"/>
              </a:rPr>
              <a:t>Your boss has asked you to check their work, and this has increased your workload. ​</a:t>
            </a:r>
          </a:p>
          <a:p>
            <a:pPr fontAlgn="base">
              <a:lnSpc>
                <a:spcPct val="120000"/>
              </a:lnSpc>
            </a:pPr>
            <a:r>
              <a:rPr lang="en-US" b="0" dirty="0">
                <a:latin typeface="Arial" panose="020B0604020202020204" pitchFamily="34" charset="0"/>
                <a:cs typeface="Arial" panose="020B0604020202020204" pitchFamily="34" charset="0"/>
              </a:rPr>
              <a:t>Discuss with your partner how would you deal with this situation?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53018" y="639083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32</a:t>
            </a:fld>
            <a:endParaRPr lang="en-GB" dirty="0"/>
          </a:p>
        </p:txBody>
      </p:sp>
      <p:pic>
        <p:nvPicPr>
          <p:cNvPr id="8" name="Content Placeholder 7"/>
          <p:cNvPicPr>
            <a:picLocks noGrp="1" noChangeAspect="1"/>
          </p:cNvPicPr>
          <p:nvPr>
            <p:ph sz="quarter" idx="19"/>
          </p:nvPr>
        </p:nvPicPr>
        <p:blipFill>
          <a:blip r:embed="rId3" cstate="print">
            <a:extLst>
              <a:ext uri="{28A0092B-C50C-407E-A947-70E740481C1C}">
                <a14:useLocalDpi xmlns:a14="http://schemas.microsoft.com/office/drawing/2010/main" val="0"/>
              </a:ext>
            </a:extLst>
          </a:blip>
          <a:stretch>
            <a:fillRect/>
          </a:stretch>
        </p:blipFill>
        <p:spPr>
          <a:xfrm>
            <a:off x="867913" y="1969047"/>
            <a:ext cx="4294768" cy="2863180"/>
          </a:xfrm>
        </p:spPr>
      </p:pic>
    </p:spTree>
    <p:extLst>
      <p:ext uri="{BB962C8B-B14F-4D97-AF65-F5344CB8AC3E}">
        <p14:creationId xmlns:p14="http://schemas.microsoft.com/office/powerpoint/2010/main" val="2403866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4: </a:t>
            </a:r>
            <a:r>
              <a:rPr lang="en-US" sz="2670" dirty="0" err="1">
                <a:latin typeface="Arial" panose="020B0604020202020204" pitchFamily="34" charset="0"/>
                <a:cs typeface="Arial" panose="020B0604020202020204" pitchFamily="34" charset="0"/>
              </a:rPr>
              <a:t>Behaviour</a:t>
            </a:r>
            <a:r>
              <a:rPr lang="en-US" sz="2670" dirty="0">
                <a:latin typeface="Arial" panose="020B0604020202020204" pitchFamily="34" charset="0"/>
                <a:cs typeface="Arial" panose="020B0604020202020204" pitchFamily="34" charset="0"/>
              </a:rPr>
              <a:t> on placements</a:t>
            </a:r>
            <a:endParaRPr lang="en-GB" sz="267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5935643" y="946485"/>
            <a:ext cx="5496133" cy="2769812"/>
          </a:xfrm>
        </p:spPr>
        <p:txBody>
          <a:bodyPr>
            <a:normAutofit fontScale="92500"/>
          </a:bodyPr>
          <a:lstStyle/>
          <a:p>
            <a:pPr>
              <a:lnSpc>
                <a:spcPct val="120000"/>
              </a:lnSpc>
            </a:pPr>
            <a:r>
              <a:rPr lang="en-GB" dirty="0">
                <a:latin typeface="Arial" panose="020B0604020202020204" pitchFamily="34" charset="0"/>
                <a:cs typeface="Arial" panose="020B0604020202020204" pitchFamily="34" charset="0"/>
              </a:rPr>
              <a:t>Scenario 1: Possible answer </a:t>
            </a:r>
          </a:p>
          <a:p>
            <a:pPr>
              <a:lnSpc>
                <a:spcPct val="120000"/>
              </a:lnSpc>
            </a:pPr>
            <a:r>
              <a:rPr lang="en-US" b="0" dirty="0">
                <a:latin typeface="Arial" panose="020B0604020202020204" pitchFamily="34" charset="0"/>
                <a:cs typeface="Arial" panose="020B0604020202020204" pitchFamily="34" charset="0"/>
              </a:rPr>
              <a:t>Is there an issue in their life that you are unaware of? Find out any reasons why this might be happening? </a:t>
            </a:r>
          </a:p>
          <a:p>
            <a:pPr>
              <a:lnSpc>
                <a:spcPct val="120000"/>
              </a:lnSpc>
            </a:pPr>
            <a:r>
              <a:rPr lang="en-US" b="0" dirty="0">
                <a:latin typeface="Arial" panose="020B0604020202020204" pitchFamily="34" charset="0"/>
                <a:cs typeface="Arial" panose="020B0604020202020204" pitchFamily="34" charset="0"/>
              </a:rPr>
              <a:t>Ask if they understand the importance of their work commitments and what the requirements are. </a:t>
            </a:r>
          </a:p>
          <a:p>
            <a:pPr>
              <a:lnSpc>
                <a:spcPct val="120000"/>
              </a:lnSpc>
            </a:pPr>
            <a:r>
              <a:rPr lang="en-US" b="0" dirty="0">
                <a:latin typeface="Arial" panose="020B0604020202020204" pitchFamily="34" charset="0"/>
                <a:cs typeface="Arial" panose="020B0604020202020204" pitchFamily="34" charset="0"/>
              </a:rPr>
              <a:t>Check to see whether they have the relevant skills to do the work. Do they need some training? </a:t>
            </a:r>
            <a:endParaRPr lang="en-GB" b="0" dirty="0">
              <a:latin typeface="Arial" panose="020B0604020202020204" pitchFamily="34" charset="0"/>
              <a:cs typeface="Arial" panose="020B0604020202020204" pitchFamily="34" charset="0"/>
            </a:endParaRPr>
          </a:p>
        </p:txBody>
      </p:sp>
      <p:sp>
        <p:nvSpPr>
          <p:cNvPr id="35" name="Content Placeholder 34"/>
          <p:cNvSpPr>
            <a:spLocks noGrp="1"/>
          </p:cNvSpPr>
          <p:nvPr>
            <p:ph sz="quarter" idx="17"/>
          </p:nvPr>
        </p:nvSpPr>
        <p:spPr>
          <a:xfrm>
            <a:off x="5993089" y="3620912"/>
            <a:ext cx="5567595" cy="2976440"/>
          </a:xfrm>
        </p:spPr>
        <p:txBody>
          <a:bodyPr>
            <a:normAutofit lnSpcReduction="10000"/>
          </a:bodyPr>
          <a:lstStyle/>
          <a:p>
            <a:pPr>
              <a:lnSpc>
                <a:spcPct val="120000"/>
              </a:lnSpc>
            </a:pPr>
            <a:r>
              <a:rPr lang="en-GB" dirty="0">
                <a:latin typeface="Arial" panose="020B0604020202020204" pitchFamily="34" charset="0"/>
                <a:cs typeface="Arial" panose="020B0604020202020204" pitchFamily="34" charset="0"/>
              </a:rPr>
              <a:t>Scenario 2: Possible answer </a:t>
            </a:r>
          </a:p>
          <a:p>
            <a:pPr>
              <a:lnSpc>
                <a:spcPct val="120000"/>
              </a:lnSpc>
            </a:pPr>
            <a:r>
              <a:rPr lang="en-US" b="0" dirty="0">
                <a:latin typeface="Arial" panose="020B0604020202020204" pitchFamily="34" charset="0"/>
                <a:cs typeface="Arial" panose="020B0604020202020204" pitchFamily="34" charset="0"/>
              </a:rPr>
              <a:t>Explain what is going on and why you have been asked to proofread the work.</a:t>
            </a:r>
          </a:p>
          <a:p>
            <a:pPr>
              <a:lnSpc>
                <a:spcPct val="120000"/>
              </a:lnSpc>
            </a:pPr>
            <a:r>
              <a:rPr lang="en-US" b="0" dirty="0">
                <a:latin typeface="Arial" panose="020B0604020202020204" pitchFamily="34" charset="0"/>
                <a:cs typeface="Arial" panose="020B0604020202020204" pitchFamily="34" charset="0"/>
              </a:rPr>
              <a:t>Give the employee useful tips you use to keep on top of your paperwork. </a:t>
            </a:r>
          </a:p>
          <a:p>
            <a:pPr>
              <a:lnSpc>
                <a:spcPct val="120000"/>
              </a:lnSpc>
            </a:pPr>
            <a:r>
              <a:rPr lang="en-US" b="0" dirty="0">
                <a:latin typeface="Arial" panose="020B0604020202020204" pitchFamily="34" charset="0"/>
                <a:cs typeface="Arial" panose="020B0604020202020204" pitchFamily="34" charset="0"/>
              </a:rPr>
              <a:t>Go through an example of one of their pieces of work and how it needs to be corrected. Ask the employee to have a go at correcting their own work.</a:t>
            </a:r>
            <a:endParaRPr lang="en-GB" b="0" dirty="0">
              <a:latin typeface="Arial" panose="020B0604020202020204" pitchFamily="34" charset="0"/>
              <a:cs typeface="Arial" panose="020B0604020202020204" pitchFamily="34" charset="0"/>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53018" y="639083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33</a:t>
            </a:fld>
            <a:endParaRPr lang="en-GB" dirty="0"/>
          </a:p>
        </p:txBody>
      </p:sp>
      <p:pic>
        <p:nvPicPr>
          <p:cNvPr id="7" name="Content Placeholder 6"/>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009028" y="1962263"/>
            <a:ext cx="4144459" cy="2763188"/>
          </a:xfrm>
        </p:spPr>
      </p:pic>
    </p:spTree>
    <p:extLst>
      <p:ext uri="{BB962C8B-B14F-4D97-AF65-F5344CB8AC3E}">
        <p14:creationId xmlns:p14="http://schemas.microsoft.com/office/powerpoint/2010/main" val="3894014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4: </a:t>
            </a:r>
            <a:r>
              <a:rPr lang="en-US" sz="2670" dirty="0" err="1">
                <a:latin typeface="Arial" panose="020B0604020202020204" pitchFamily="34" charset="0"/>
                <a:cs typeface="Arial" panose="020B0604020202020204" pitchFamily="34" charset="0"/>
              </a:rPr>
              <a:t>Behaviour</a:t>
            </a:r>
            <a:r>
              <a:rPr lang="en-US" sz="2670" dirty="0">
                <a:latin typeface="Arial" panose="020B0604020202020204" pitchFamily="34" charset="0"/>
                <a:cs typeface="Arial" panose="020B0604020202020204" pitchFamily="34" charset="0"/>
              </a:rPr>
              <a:t> on placements</a:t>
            </a:r>
            <a:endParaRPr lang="en-GB" sz="267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5581110" y="1143933"/>
            <a:ext cx="5496133" cy="2349167"/>
          </a:xfrm>
        </p:spPr>
        <p:txBody>
          <a:bodyPr>
            <a:normAutofit lnSpcReduction="10000"/>
          </a:bodyPr>
          <a:lstStyle/>
          <a:p>
            <a:pPr fontAlgn="base">
              <a:lnSpc>
                <a:spcPct val="120000"/>
              </a:lnSpc>
            </a:pPr>
            <a:r>
              <a:rPr lang="en-GB" dirty="0">
                <a:latin typeface="Arial" panose="020B0604020202020204" pitchFamily="34" charset="0"/>
                <a:cs typeface="Arial" panose="020B0604020202020204" pitchFamily="34" charset="0"/>
              </a:rPr>
              <a:t>Scenario 1</a:t>
            </a:r>
          </a:p>
          <a:p>
            <a:pPr fontAlgn="base">
              <a:lnSpc>
                <a:spcPct val="120000"/>
              </a:lnSpc>
            </a:pPr>
            <a:r>
              <a:rPr lang="en-US" b="0" dirty="0">
                <a:latin typeface="Arial" panose="020B0604020202020204" pitchFamily="34" charset="0"/>
                <a:cs typeface="Arial" panose="020B0604020202020204" pitchFamily="34" charset="0"/>
              </a:rPr>
              <a:t>A colleague who is very blunt and overconfident has asked you to check a lesson plan.</a:t>
            </a:r>
          </a:p>
          <a:p>
            <a:pPr fontAlgn="base">
              <a:lnSpc>
                <a:spcPct val="120000"/>
              </a:lnSpc>
            </a:pPr>
            <a:r>
              <a:rPr lang="en-US" b="0" dirty="0">
                <a:latin typeface="Arial" panose="020B0604020202020204" pitchFamily="34" charset="0"/>
                <a:cs typeface="Arial" panose="020B0604020202020204" pitchFamily="34" charset="0"/>
              </a:rPr>
              <a:t>You check it and, in your opinion, it is not very good and lacks the depth of information needed. ​</a:t>
            </a:r>
          </a:p>
          <a:p>
            <a:pPr fontAlgn="base">
              <a:lnSpc>
                <a:spcPct val="120000"/>
              </a:lnSpc>
            </a:pPr>
            <a:r>
              <a:rPr lang="en-US" b="0" dirty="0">
                <a:latin typeface="Arial" panose="020B0604020202020204" pitchFamily="34" charset="0"/>
                <a:cs typeface="Arial" panose="020B0604020202020204" pitchFamily="34" charset="0"/>
              </a:rPr>
              <a:t>How would you give feedback to this colleague? </a:t>
            </a:r>
            <a:endParaRPr lang="en-GB" b="0" dirty="0">
              <a:latin typeface="Arial" panose="020B0604020202020204" pitchFamily="34" charset="0"/>
              <a:cs typeface="Arial" panose="020B0604020202020204" pitchFamily="34" charset="0"/>
            </a:endParaRPr>
          </a:p>
          <a:p>
            <a:endParaRPr lang="en-GB" dirty="0"/>
          </a:p>
        </p:txBody>
      </p:sp>
      <p:sp>
        <p:nvSpPr>
          <p:cNvPr id="35" name="Content Placeholder 34"/>
          <p:cNvSpPr>
            <a:spLocks noGrp="1"/>
          </p:cNvSpPr>
          <p:nvPr>
            <p:ph sz="quarter" idx="17"/>
          </p:nvPr>
        </p:nvSpPr>
        <p:spPr>
          <a:xfrm>
            <a:off x="5581110" y="3493100"/>
            <a:ext cx="5633702" cy="2982207"/>
          </a:xfrm>
        </p:spPr>
        <p:txBody>
          <a:bodyPr>
            <a:normAutofit fontScale="92500" lnSpcReduction="20000"/>
          </a:bodyPr>
          <a:lstStyle/>
          <a:p>
            <a:pPr>
              <a:lnSpc>
                <a:spcPct val="120000"/>
              </a:lnSpc>
            </a:pPr>
            <a:r>
              <a:rPr lang="en-GB" dirty="0">
                <a:latin typeface="Arial" panose="020B0604020202020204" pitchFamily="34" charset="0"/>
                <a:cs typeface="Arial" panose="020B0604020202020204" pitchFamily="34" charset="0"/>
              </a:rPr>
              <a:t>Scenario 2 </a:t>
            </a:r>
          </a:p>
          <a:p>
            <a:pPr fontAlgn="base">
              <a:lnSpc>
                <a:spcPct val="120000"/>
              </a:lnSpc>
            </a:pPr>
            <a:r>
              <a:rPr lang="en-US" b="0" dirty="0">
                <a:latin typeface="Arial" panose="020B0604020202020204" pitchFamily="34" charset="0"/>
                <a:cs typeface="Arial" panose="020B0604020202020204" pitchFamily="34" charset="0"/>
              </a:rPr>
              <a:t>You have been asked to help to train a mature colleague on a new type of software for the administration office at a high school.</a:t>
            </a:r>
          </a:p>
          <a:p>
            <a:pPr fontAlgn="base">
              <a:lnSpc>
                <a:spcPct val="120000"/>
              </a:lnSpc>
            </a:pPr>
            <a:r>
              <a:rPr lang="en-US" b="0" dirty="0">
                <a:latin typeface="Arial" panose="020B0604020202020204" pitchFamily="34" charset="0"/>
                <a:cs typeface="Arial" panose="020B0604020202020204" pitchFamily="34" charset="0"/>
              </a:rPr>
              <a:t>The software is a newer version of one previously used in your department and which the mature colleague has become used to. ​</a:t>
            </a:r>
          </a:p>
          <a:p>
            <a:pPr fontAlgn="base">
              <a:lnSpc>
                <a:spcPct val="120000"/>
              </a:lnSpc>
            </a:pPr>
            <a:r>
              <a:rPr lang="en-US" b="0" dirty="0">
                <a:latin typeface="Arial" panose="020B0604020202020204" pitchFamily="34" charset="0"/>
                <a:cs typeface="Arial" panose="020B0604020202020204" pitchFamily="34" charset="0"/>
              </a:rPr>
              <a:t>What type of skills and strategies would you use to help to train your colleague?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34</a:t>
            </a:fld>
            <a:endParaRPr lang="en-GB" dirty="0"/>
          </a:p>
        </p:txBody>
      </p:sp>
      <p:pic>
        <p:nvPicPr>
          <p:cNvPr id="8" name="Content Placeholder 7"/>
          <p:cNvPicPr>
            <a:picLocks noGrp="1" noChangeAspect="1"/>
          </p:cNvPicPr>
          <p:nvPr>
            <p:ph sz="quarter" idx="19"/>
          </p:nvPr>
        </p:nvPicPr>
        <p:blipFill>
          <a:blip r:embed="rId3" cstate="print">
            <a:extLst>
              <a:ext uri="{28A0092B-C50C-407E-A947-70E740481C1C}">
                <a14:useLocalDpi xmlns:a14="http://schemas.microsoft.com/office/drawing/2010/main" val="0"/>
              </a:ext>
            </a:extLst>
          </a:blip>
          <a:stretch>
            <a:fillRect/>
          </a:stretch>
        </p:blipFill>
        <p:spPr>
          <a:xfrm>
            <a:off x="867913" y="1969047"/>
            <a:ext cx="4294768" cy="2863180"/>
          </a:xfrm>
        </p:spPr>
      </p:pic>
    </p:spTree>
    <p:extLst>
      <p:ext uri="{BB962C8B-B14F-4D97-AF65-F5344CB8AC3E}">
        <p14:creationId xmlns:p14="http://schemas.microsoft.com/office/powerpoint/2010/main" val="12977047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0" dirty="0">
                <a:latin typeface="Arial" panose="020B0604020202020204" pitchFamily="34" charset="0"/>
                <a:cs typeface="Arial" panose="020B0604020202020204" pitchFamily="34" charset="0"/>
              </a:rPr>
              <a:t>Topic: Preparation for industry placements</a:t>
            </a:r>
            <a:br>
              <a:rPr lang="en-US" sz="2400" b="0" dirty="0">
                <a:latin typeface="Arial" panose="020B0604020202020204" pitchFamily="34" charset="0"/>
                <a:cs typeface="Arial" panose="020B0604020202020204" pitchFamily="34" charset="0"/>
              </a:rPr>
            </a:br>
            <a:r>
              <a:rPr lang="en-US" sz="2400" b="0" dirty="0">
                <a:latin typeface="Arial" panose="020B0604020202020204" pitchFamily="34" charset="0"/>
                <a:cs typeface="Arial" panose="020B0604020202020204" pitchFamily="34" charset="0"/>
              </a:rPr>
              <a:t>Task 4: </a:t>
            </a:r>
            <a:r>
              <a:rPr lang="en-US" sz="2400" b="0" dirty="0" err="1">
                <a:latin typeface="Arial" panose="020B0604020202020204" pitchFamily="34" charset="0"/>
                <a:cs typeface="Arial" panose="020B0604020202020204" pitchFamily="34" charset="0"/>
              </a:rPr>
              <a:t>Behaviour</a:t>
            </a:r>
            <a:r>
              <a:rPr lang="en-US" sz="2400" b="0" dirty="0">
                <a:latin typeface="Arial" panose="020B0604020202020204" pitchFamily="34" charset="0"/>
                <a:cs typeface="Arial" panose="020B0604020202020204" pitchFamily="34" charset="0"/>
              </a:rPr>
              <a:t> on placements</a:t>
            </a:r>
            <a:endParaRPr lang="en-GB" sz="2400" b="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5935642" y="1300096"/>
            <a:ext cx="5496133" cy="2592288"/>
          </a:xfrm>
        </p:spPr>
        <p:txBody>
          <a:bodyPr/>
          <a:lstStyle/>
          <a:p>
            <a:pPr>
              <a:lnSpc>
                <a:spcPct val="120000"/>
              </a:lnSpc>
            </a:pPr>
            <a:r>
              <a:rPr lang="en-GB" dirty="0">
                <a:latin typeface="Arial" panose="020B0604020202020204" pitchFamily="34" charset="0"/>
                <a:cs typeface="Arial" panose="020B0604020202020204" pitchFamily="34" charset="0"/>
              </a:rPr>
              <a:t>Scenario 1: Possible answer</a:t>
            </a:r>
          </a:p>
          <a:p>
            <a:pPr>
              <a:lnSpc>
                <a:spcPct val="120000"/>
              </a:lnSpc>
            </a:pPr>
            <a:r>
              <a:rPr lang="en-US" b="0" dirty="0">
                <a:latin typeface="Arial" panose="020B0604020202020204" pitchFamily="34" charset="0"/>
                <a:cs typeface="Arial" panose="020B0604020202020204" pitchFamily="34" charset="0"/>
              </a:rPr>
              <a:t>Explain that you have looked over their work and the amendments that you have made.</a:t>
            </a:r>
          </a:p>
          <a:p>
            <a:pPr>
              <a:lnSpc>
                <a:spcPct val="120000"/>
              </a:lnSpc>
            </a:pPr>
            <a:r>
              <a:rPr lang="en-US" b="0" dirty="0">
                <a:latin typeface="Arial" panose="020B0604020202020204" pitchFamily="34" charset="0"/>
                <a:cs typeface="Arial" panose="020B0604020202020204" pitchFamily="34" charset="0"/>
              </a:rPr>
              <a:t>Explain these aspects and give clear guidance.</a:t>
            </a:r>
          </a:p>
          <a:p>
            <a:pPr>
              <a:lnSpc>
                <a:spcPct val="120000"/>
              </a:lnSpc>
            </a:pPr>
            <a:r>
              <a:rPr lang="en-US" b="0" dirty="0">
                <a:latin typeface="Arial" panose="020B0604020202020204" pitchFamily="34" charset="0"/>
                <a:cs typeface="Arial" panose="020B0604020202020204" pitchFamily="34" charset="0"/>
              </a:rPr>
              <a:t>Tell them three positive aspects of their work.</a:t>
            </a:r>
            <a:endParaRPr lang="en-GB" dirty="0">
              <a:latin typeface="Arial" panose="020B0604020202020204" pitchFamily="34" charset="0"/>
              <a:cs typeface="Arial" panose="020B0604020202020204" pitchFamily="34" charset="0"/>
            </a:endParaRPr>
          </a:p>
        </p:txBody>
      </p:sp>
      <p:sp>
        <p:nvSpPr>
          <p:cNvPr id="35" name="Content Placeholder 34"/>
          <p:cNvSpPr>
            <a:spLocks noGrp="1"/>
          </p:cNvSpPr>
          <p:nvPr>
            <p:ph sz="quarter" idx="17"/>
          </p:nvPr>
        </p:nvSpPr>
        <p:spPr>
          <a:xfrm>
            <a:off x="5935642" y="3651885"/>
            <a:ext cx="5758518" cy="3206115"/>
          </a:xfrm>
        </p:spPr>
        <p:txBody>
          <a:bodyPr>
            <a:normAutofit fontScale="85000" lnSpcReduction="10000"/>
          </a:bodyPr>
          <a:lstStyle/>
          <a:p>
            <a:pPr>
              <a:lnSpc>
                <a:spcPct val="130000"/>
              </a:lnSpc>
            </a:pPr>
            <a:r>
              <a:rPr lang="en-GB" dirty="0">
                <a:latin typeface="Arial" panose="020B0604020202020204" pitchFamily="34" charset="0"/>
                <a:cs typeface="Arial" panose="020B0604020202020204" pitchFamily="34" charset="0"/>
              </a:rPr>
              <a:t>Scenario 2: Possible answer </a:t>
            </a:r>
          </a:p>
          <a:p>
            <a:pPr>
              <a:lnSpc>
                <a:spcPct val="130000"/>
              </a:lnSpc>
            </a:pPr>
            <a:r>
              <a:rPr lang="en-US" b="0" dirty="0">
                <a:latin typeface="Arial" panose="020B0604020202020204" pitchFamily="34" charset="0"/>
                <a:cs typeface="Arial" panose="020B0604020202020204" pitchFamily="34" charset="0"/>
              </a:rPr>
              <a:t>Have a training guide with you that the employee can refer to.</a:t>
            </a:r>
          </a:p>
          <a:p>
            <a:pPr>
              <a:lnSpc>
                <a:spcPct val="130000"/>
              </a:lnSpc>
            </a:pPr>
            <a:r>
              <a:rPr lang="en-US" b="0" dirty="0">
                <a:latin typeface="Arial" panose="020B0604020202020204" pitchFamily="34" charset="0"/>
                <a:cs typeface="Arial" panose="020B0604020202020204" pitchFamily="34" charset="0"/>
              </a:rPr>
              <a:t>Take the time to reassure the employee that the new system is not significantly different to the system already used.</a:t>
            </a:r>
          </a:p>
          <a:p>
            <a:pPr>
              <a:lnSpc>
                <a:spcPct val="130000"/>
              </a:lnSpc>
            </a:pPr>
            <a:r>
              <a:rPr lang="en-US" b="0" dirty="0">
                <a:latin typeface="Arial" panose="020B0604020202020204" pitchFamily="34" charset="0"/>
                <a:cs typeface="Arial" panose="020B0604020202020204" pitchFamily="34" charset="0"/>
              </a:rPr>
              <a:t>Go through tasks (if required) for help and support on the new system.</a:t>
            </a:r>
          </a:p>
          <a:p>
            <a:pPr>
              <a:lnSpc>
                <a:spcPct val="130000"/>
              </a:lnSpc>
            </a:pPr>
            <a:r>
              <a:rPr lang="en-US" b="0" dirty="0">
                <a:latin typeface="Arial" panose="020B0604020202020204" pitchFamily="34" charset="0"/>
                <a:cs typeface="Arial" panose="020B0604020202020204" pitchFamily="34" charset="0"/>
              </a:rPr>
              <a:t>Provide additional training sessions (if required) on various topics. </a:t>
            </a:r>
            <a:endParaRPr lang="en-GB" b="0"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dirty="0"/>
          </a:p>
        </p:txBody>
      </p:sp>
      <p:pic>
        <p:nvPicPr>
          <p:cNvPr id="10" name="Content Placeholder 6"/>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231480" y="2175797"/>
            <a:ext cx="3912769" cy="2608513"/>
          </a:xfrm>
        </p:spPr>
      </p:pic>
    </p:spTree>
    <p:extLst>
      <p:ext uri="{BB962C8B-B14F-4D97-AF65-F5344CB8AC3E}">
        <p14:creationId xmlns:p14="http://schemas.microsoft.com/office/powerpoint/2010/main" val="9322403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3200" dirty="0">
                <a:latin typeface="Arial" panose="020B0604020202020204" pitchFamily="34" charset="0"/>
                <a:cs typeface="Arial" panose="020B0604020202020204" pitchFamily="34" charset="0"/>
              </a:rPr>
              <a:t>Getting work ready</a:t>
            </a: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Task 4: Behaviour on placements </a:t>
            </a:r>
            <a:endParaRPr lang="en-GB" sz="3200"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1397704" y="1122761"/>
            <a:ext cx="8584496" cy="3565618"/>
          </a:xfrm>
        </p:spPr>
        <p:txBody>
          <a:bodyPr/>
          <a:lstStyle/>
          <a:p>
            <a:endParaRPr lang="en-GB" sz="3200" b="1" dirty="0">
              <a:solidFill>
                <a:srgbClr val="E51C41"/>
              </a:solidFill>
            </a:endParaRPr>
          </a:p>
          <a:p>
            <a:pPr>
              <a:lnSpc>
                <a:spcPct val="120000"/>
              </a:lnSpc>
            </a:pPr>
            <a:r>
              <a:rPr lang="en-GB" sz="2400" b="1" dirty="0">
                <a:latin typeface="Arial" panose="020B0604020202020204" pitchFamily="34" charset="0"/>
                <a:cs typeface="Arial" panose="020B0604020202020204" pitchFamily="34" charset="0"/>
              </a:rPr>
              <a:t>Reflection</a:t>
            </a:r>
            <a:endParaRPr lang="en-GB" sz="2400" dirty="0">
              <a:latin typeface="Arial" panose="020B0604020202020204" pitchFamily="34" charset="0"/>
              <a:cs typeface="Arial" panose="020B0604020202020204" pitchFamily="34" charset="0"/>
            </a:endParaRPr>
          </a:p>
          <a:p>
            <a:pPr marL="457200" indent="-45720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Reflect on what professionalism means to you.</a:t>
            </a:r>
          </a:p>
          <a:p>
            <a:pPr marL="457200" indent="-45720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Do you think you could handle those types of situations?</a:t>
            </a:r>
          </a:p>
          <a:p>
            <a:pPr marL="457200" indent="-45720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Can you identify what skills you may to improve to be able to do so?</a:t>
            </a:r>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a:p>
        </p:txBody>
      </p:sp>
    </p:spTree>
    <p:extLst>
      <p:ext uri="{BB962C8B-B14F-4D97-AF65-F5344CB8AC3E}">
        <p14:creationId xmlns:p14="http://schemas.microsoft.com/office/powerpoint/2010/main" val="16678672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4: </a:t>
            </a:r>
            <a:r>
              <a:rPr lang="en-US" sz="2670" dirty="0" err="1">
                <a:latin typeface="Arial" panose="020B0604020202020204" pitchFamily="34" charset="0"/>
                <a:cs typeface="Arial" panose="020B0604020202020204" pitchFamily="34" charset="0"/>
              </a:rPr>
              <a:t>Behaviour</a:t>
            </a:r>
            <a:r>
              <a:rPr lang="en-US" sz="2670" dirty="0">
                <a:latin typeface="Arial" panose="020B0604020202020204" pitchFamily="34" charset="0"/>
                <a:cs typeface="Arial" panose="020B0604020202020204" pitchFamily="34" charset="0"/>
              </a:rPr>
              <a:t> on placements</a:t>
            </a:r>
            <a:endParaRPr lang="en-GB" sz="267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331675" y="3567524"/>
            <a:ext cx="5496133" cy="2218133"/>
          </a:xfrm>
        </p:spPr>
        <p:txBody>
          <a:bodyPr>
            <a:noAutofit/>
          </a:bodyPr>
          <a:lstStyle/>
          <a:p>
            <a:pPr>
              <a:lnSpc>
                <a:spcPct val="120000"/>
              </a:lnSpc>
            </a:pPr>
            <a:r>
              <a:rPr lang="en-US" sz="1400" dirty="0">
                <a:latin typeface="Arial" panose="020B0604020202020204" pitchFamily="34" charset="0"/>
                <a:cs typeface="Arial" panose="020B0604020202020204" pitchFamily="34" charset="0"/>
              </a:rPr>
              <a:t>Positive behaviour in the workplace </a:t>
            </a:r>
          </a:p>
          <a:p>
            <a:pPr>
              <a:lnSpc>
                <a:spcPct val="120000"/>
              </a:lnSpc>
            </a:pPr>
            <a:r>
              <a:rPr lang="en-US" sz="1400" b="0" dirty="0">
                <a:latin typeface="Arial" panose="020B0604020202020204" pitchFamily="34" charset="0"/>
                <a:cs typeface="Arial" panose="020B0604020202020204" pitchFamily="34" charset="0"/>
              </a:rPr>
              <a:t>Be polite and respectful to all staff.</a:t>
            </a:r>
          </a:p>
          <a:p>
            <a:pPr>
              <a:lnSpc>
                <a:spcPct val="120000"/>
              </a:lnSpc>
            </a:pPr>
            <a:r>
              <a:rPr lang="en-US" sz="1400" b="0" dirty="0">
                <a:latin typeface="Arial" panose="020B0604020202020204" pitchFamily="34" charset="0"/>
                <a:cs typeface="Arial" panose="020B0604020202020204" pitchFamily="34" charset="0"/>
              </a:rPr>
              <a:t>Be welcoming; ask how people are, smile and use positive body language. </a:t>
            </a:r>
          </a:p>
          <a:p>
            <a:pPr>
              <a:lnSpc>
                <a:spcPct val="120000"/>
              </a:lnSpc>
            </a:pPr>
            <a:r>
              <a:rPr lang="en-US" sz="1400" b="0" dirty="0">
                <a:latin typeface="Arial" panose="020B0604020202020204" pitchFamily="34" charset="0"/>
                <a:cs typeface="Arial" panose="020B0604020202020204" pitchFamily="34" charset="0"/>
              </a:rPr>
              <a:t>Help people with small tasks to help build team dynamics. </a:t>
            </a:r>
          </a:p>
          <a:p>
            <a:pPr>
              <a:lnSpc>
                <a:spcPct val="120000"/>
              </a:lnSpc>
            </a:pPr>
            <a:r>
              <a:rPr lang="en-US" sz="1400" b="0" dirty="0">
                <a:latin typeface="Arial" panose="020B0604020202020204" pitchFamily="34" charset="0"/>
                <a:cs typeface="Arial" panose="020B0604020202020204" pitchFamily="34" charset="0"/>
              </a:rPr>
              <a:t>Do ask questions if you are not sure how to proceed. </a:t>
            </a:r>
          </a:p>
          <a:p>
            <a:pPr>
              <a:lnSpc>
                <a:spcPct val="120000"/>
              </a:lnSpc>
            </a:pPr>
            <a:r>
              <a:rPr lang="en-GB" sz="1400" dirty="0">
                <a:latin typeface="Arial" panose="020B0604020202020204" pitchFamily="34" charset="0"/>
                <a:cs typeface="Arial" panose="020B0604020202020204" pitchFamily="34" charset="0"/>
                <a:hlinkClick r:id="rId3"/>
              </a:rPr>
              <a:t>Compass Brain Think - Free image on </a:t>
            </a:r>
            <a:r>
              <a:rPr lang="en-GB" sz="1400" dirty="0" err="1">
                <a:latin typeface="Arial" panose="020B0604020202020204" pitchFamily="34" charset="0"/>
                <a:cs typeface="Arial" panose="020B0604020202020204" pitchFamily="34" charset="0"/>
                <a:hlinkClick r:id="rId3"/>
              </a:rPr>
              <a:t>Pixabay</a:t>
            </a:r>
            <a:r>
              <a:rPr lang="en-GB" sz="1400" dirty="0">
                <a:latin typeface="Arial" panose="020B0604020202020204" pitchFamily="34" charset="0"/>
                <a:cs typeface="Arial" panose="020B0604020202020204" pitchFamily="34" charset="0"/>
                <a:hlinkClick r:id="rId3"/>
              </a:rPr>
              <a:t> - </a:t>
            </a:r>
            <a:r>
              <a:rPr lang="en-GB" sz="1400" dirty="0" err="1">
                <a:latin typeface="Arial" panose="020B0604020202020204" pitchFamily="34" charset="0"/>
                <a:cs typeface="Arial" panose="020B0604020202020204" pitchFamily="34" charset="0"/>
                <a:hlinkClick r:id="rId3"/>
              </a:rPr>
              <a:t>Pixabay</a:t>
            </a:r>
            <a:endParaRPr lang="en-GB" sz="1400" dirty="0">
              <a:latin typeface="Arial" panose="020B0604020202020204" pitchFamily="34" charset="0"/>
              <a:cs typeface="Arial" panose="020B0604020202020204" pitchFamily="34" charset="0"/>
            </a:endParaRPr>
          </a:p>
        </p:txBody>
      </p:sp>
      <p:sp>
        <p:nvSpPr>
          <p:cNvPr id="35" name="Content Placeholder 34"/>
          <p:cNvSpPr>
            <a:spLocks noGrp="1"/>
          </p:cNvSpPr>
          <p:nvPr>
            <p:ph sz="quarter" idx="17"/>
          </p:nvPr>
        </p:nvSpPr>
        <p:spPr>
          <a:xfrm>
            <a:off x="6253525" y="3511780"/>
            <a:ext cx="5567595" cy="2949980"/>
          </a:xfrm>
        </p:spPr>
        <p:txBody>
          <a:bodyPr>
            <a:normAutofit fontScale="55000" lnSpcReduction="20000"/>
          </a:bodyPr>
          <a:lstStyle/>
          <a:p>
            <a:pPr>
              <a:lnSpc>
                <a:spcPct val="140000"/>
              </a:lnSpc>
            </a:pPr>
            <a:r>
              <a:rPr lang="en-US" sz="2100" dirty="0">
                <a:latin typeface="Arial" panose="020B0604020202020204" pitchFamily="34" charset="0"/>
                <a:cs typeface="Arial" panose="020B0604020202020204" pitchFamily="34" charset="0"/>
              </a:rPr>
              <a:t>Negative behaviour in the workplace</a:t>
            </a:r>
          </a:p>
          <a:p>
            <a:pPr>
              <a:lnSpc>
                <a:spcPct val="140000"/>
              </a:lnSpc>
            </a:pPr>
            <a:r>
              <a:rPr lang="en-US" sz="2100" b="0" dirty="0">
                <a:latin typeface="Arial" panose="020B0604020202020204" pitchFamily="34" charset="0"/>
                <a:cs typeface="Arial" panose="020B0604020202020204" pitchFamily="34" charset="0"/>
              </a:rPr>
              <a:t>Being rude or blunt during communication .</a:t>
            </a:r>
          </a:p>
          <a:p>
            <a:pPr>
              <a:lnSpc>
                <a:spcPct val="140000"/>
              </a:lnSpc>
            </a:pPr>
            <a:r>
              <a:rPr lang="en-US" sz="2100" b="0" dirty="0">
                <a:latin typeface="Arial" panose="020B0604020202020204" pitchFamily="34" charset="0"/>
                <a:cs typeface="Arial" panose="020B0604020202020204" pitchFamily="34" charset="0"/>
              </a:rPr>
              <a:t>Showing a lack of empathy. </a:t>
            </a:r>
          </a:p>
          <a:p>
            <a:pPr>
              <a:lnSpc>
                <a:spcPct val="140000"/>
              </a:lnSpc>
            </a:pPr>
            <a:r>
              <a:rPr lang="en-US" sz="2100" b="0" dirty="0">
                <a:latin typeface="Arial" panose="020B0604020202020204" pitchFamily="34" charset="0"/>
                <a:cs typeface="Arial" panose="020B0604020202020204" pitchFamily="34" charset="0"/>
              </a:rPr>
              <a:t>Ignoring people if they talk to you or using sarcasm when talking to people.</a:t>
            </a:r>
          </a:p>
          <a:p>
            <a:pPr>
              <a:lnSpc>
                <a:spcPct val="140000"/>
              </a:lnSpc>
            </a:pPr>
            <a:r>
              <a:rPr lang="en-US" sz="2100" b="0" dirty="0">
                <a:latin typeface="Arial" panose="020B0604020202020204" pitchFamily="34" charset="0"/>
                <a:cs typeface="Arial" panose="020B0604020202020204" pitchFamily="34" charset="0"/>
              </a:rPr>
              <a:t>Using other people’s property such as chairs, desk or mugs without asking. </a:t>
            </a:r>
          </a:p>
          <a:p>
            <a:pPr>
              <a:lnSpc>
                <a:spcPct val="140000"/>
              </a:lnSpc>
            </a:pPr>
            <a:r>
              <a:rPr lang="en-US" sz="2100" b="0" dirty="0">
                <a:latin typeface="Arial" panose="020B0604020202020204" pitchFamily="34" charset="0"/>
                <a:cs typeface="Arial" panose="020B0604020202020204" pitchFamily="34" charset="0"/>
              </a:rPr>
              <a:t>Blaming other people for your mistakes. </a:t>
            </a:r>
          </a:p>
          <a:p>
            <a:pPr>
              <a:lnSpc>
                <a:spcPct val="140000"/>
              </a:lnSpc>
            </a:pPr>
            <a:r>
              <a:rPr lang="en-US" sz="2100" b="0" dirty="0">
                <a:latin typeface="Arial" panose="020B0604020202020204" pitchFamily="34" charset="0"/>
                <a:cs typeface="Arial" panose="020B0604020202020204" pitchFamily="34" charset="0"/>
              </a:rPr>
              <a:t>Being involved in work gossip or work politics. </a:t>
            </a:r>
          </a:p>
          <a:p>
            <a:endParaRPr lang="en-US" dirty="0"/>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dirty="0"/>
          </a:p>
        </p:txBody>
      </p:sp>
      <p:pic>
        <p:nvPicPr>
          <p:cNvPr id="1026" name="Picture 2" descr="Free Compass Brain illustration and picture"/>
          <p:cNvPicPr>
            <a:picLocks noGrp="1" noChangeAspect="1" noChangeArrowheads="1"/>
          </p:cNvPicPr>
          <p:nvPr>
            <p:ph sz="quarter" idx="18"/>
          </p:nvPr>
        </p:nvPicPr>
        <p:blipFill>
          <a:blip r:embed="rId4" cstate="print">
            <a:extLst>
              <a:ext uri="{28A0092B-C50C-407E-A947-70E740481C1C}">
                <a14:useLocalDpi xmlns:a14="http://schemas.microsoft.com/office/drawing/2010/main" val="0"/>
              </a:ext>
            </a:extLst>
          </a:blip>
          <a:srcRect/>
          <a:stretch>
            <a:fillRect/>
          </a:stretch>
        </p:blipFill>
        <p:spPr bwMode="auto">
          <a:xfrm>
            <a:off x="1566450" y="1314450"/>
            <a:ext cx="2988500" cy="211296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ree Compass Brain illustration and picture"/>
          <p:cNvPicPr>
            <a:picLocks noGrp="1" noChangeAspect="1" noChangeArrowheads="1"/>
          </p:cNvPicPr>
          <p:nvPr>
            <p:ph sz="quarter" idx="19"/>
          </p:nvPr>
        </p:nvPicPr>
        <p:blipFill>
          <a:blip r:embed="rId4" cstate="print">
            <a:extLst>
              <a:ext uri="{28A0092B-C50C-407E-A947-70E740481C1C}">
                <a14:useLocalDpi xmlns:a14="http://schemas.microsoft.com/office/drawing/2010/main" val="0"/>
              </a:ext>
            </a:extLst>
          </a:blip>
          <a:srcRect/>
          <a:stretch>
            <a:fillRect/>
          </a:stretch>
        </p:blipFill>
        <p:spPr bwMode="auto">
          <a:xfrm>
            <a:off x="7290181" y="1314450"/>
            <a:ext cx="2988500" cy="211296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142667" y="1189841"/>
            <a:ext cx="3283527" cy="2362179"/>
          </a:xfrm>
          <a:prstGeom prst="rect">
            <a:avLst/>
          </a:prstGeom>
          <a:solidFill>
            <a:srgbClr val="FF0000">
              <a:alpha val="5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0000"/>
              </a:solidFill>
            </a:endParaRPr>
          </a:p>
        </p:txBody>
      </p:sp>
      <p:sp>
        <p:nvSpPr>
          <p:cNvPr id="10" name="Rectangle 9"/>
          <p:cNvSpPr/>
          <p:nvPr/>
        </p:nvSpPr>
        <p:spPr>
          <a:xfrm>
            <a:off x="1413164" y="1205345"/>
            <a:ext cx="3283527" cy="2362179"/>
          </a:xfrm>
          <a:prstGeom prst="rect">
            <a:avLst/>
          </a:prstGeom>
          <a:solidFill>
            <a:srgbClr val="92D050">
              <a:alpha val="5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0000"/>
              </a:solidFill>
            </a:endParaRPr>
          </a:p>
        </p:txBody>
      </p:sp>
    </p:spTree>
    <p:extLst>
      <p:ext uri="{BB962C8B-B14F-4D97-AF65-F5344CB8AC3E}">
        <p14:creationId xmlns:p14="http://schemas.microsoft.com/office/powerpoint/2010/main" val="42090604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Final reflection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631515" y="2034803"/>
            <a:ext cx="10223500" cy="1963620"/>
          </a:xfrm>
        </p:spPr>
        <p:txBody>
          <a:bodyPr vert="horz" lIns="0" tIns="0" rIns="0" bIns="0" rtlCol="0" anchor="t">
            <a:noAutofit/>
          </a:bodyPr>
          <a:lstStyle/>
          <a:p>
            <a:pPr marL="609585" indent="-609585">
              <a:lnSpc>
                <a:spcPct val="120000"/>
              </a:lnSpc>
              <a:buChar char="•"/>
            </a:pPr>
            <a:r>
              <a:rPr lang="en-US" sz="2400" dirty="0">
                <a:latin typeface="Arial" panose="020B0604020202020204" pitchFamily="34" charset="0"/>
                <a:cs typeface="Arial" panose="020B0604020202020204" pitchFamily="34" charset="0"/>
              </a:rPr>
              <a:t>Use some of your own time to ensure you clearly understand what soft skills you need to have before starting your work placement. </a:t>
            </a:r>
          </a:p>
          <a:p>
            <a:pPr marL="609585" indent="-609585">
              <a:lnSpc>
                <a:spcPct val="120000"/>
              </a:lnSpc>
              <a:buChar char="•"/>
            </a:pPr>
            <a:r>
              <a:rPr lang="en-US" sz="2400" dirty="0">
                <a:latin typeface="Arial" panose="020B0604020202020204" pitchFamily="34" charset="0"/>
                <a:cs typeface="Arial" panose="020B0604020202020204" pitchFamily="34" charset="0"/>
              </a:rPr>
              <a:t>Have you identified your strengths and, more importantly, areas you want to develop?</a:t>
            </a:r>
            <a:endParaRPr lang="en-GB" sz="2400" dirty="0">
              <a:latin typeface="Arial" panose="020B0604020202020204" pitchFamily="34" charset="0"/>
              <a:cs typeface="Arial" panose="020B0604020202020204" pitchFamily="34" charset="0"/>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a:p>
        </p:txBody>
      </p:sp>
    </p:spTree>
    <p:extLst>
      <p:ext uri="{BB962C8B-B14F-4D97-AF65-F5344CB8AC3E}">
        <p14:creationId xmlns:p14="http://schemas.microsoft.com/office/powerpoint/2010/main" val="17385917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Preparation for industry placements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Objectives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991311" y="1587194"/>
            <a:ext cx="10223500" cy="3225875"/>
          </a:xfrm>
        </p:spPr>
        <p:txBody>
          <a:bodyPr/>
          <a:lstStyle/>
          <a:p>
            <a:pPr>
              <a:lnSpc>
                <a:spcPct val="120000"/>
              </a:lnSpc>
            </a:pPr>
            <a:r>
              <a:rPr lang="en-GB" sz="2400" b="1" dirty="0">
                <a:latin typeface="Arial" panose="020B0604020202020204" pitchFamily="34" charset="0"/>
                <a:cs typeface="Arial" panose="020B0604020202020204" pitchFamily="34" charset="0"/>
              </a:rPr>
              <a:t>The objectives of this session were:</a:t>
            </a:r>
          </a:p>
          <a:p>
            <a:pPr>
              <a:lnSpc>
                <a:spcPct val="120000"/>
              </a:lnSpc>
            </a:pPr>
            <a:endParaRPr lang="en-GB" sz="2400" dirty="0">
              <a:latin typeface="Arial" panose="020B0604020202020204" pitchFamily="34" charset="0"/>
              <a:cs typeface="Arial" panose="020B0604020202020204" pitchFamily="34" charset="0"/>
            </a:endParaRPr>
          </a:p>
          <a:p>
            <a:pPr>
              <a:lnSpc>
                <a:spcPct val="120000"/>
              </a:lnSpc>
            </a:pPr>
            <a:r>
              <a:rPr lang="en-GB" sz="2400" b="1" dirty="0">
                <a:latin typeface="Arial" panose="020B0604020202020204" pitchFamily="34" charset="0"/>
                <a:cs typeface="Arial" panose="020B0604020202020204" pitchFamily="34" charset="0"/>
              </a:rPr>
              <a:t>Objective 1:</a:t>
            </a:r>
            <a:r>
              <a:rPr lang="en-GB" sz="2400" dirty="0">
                <a:latin typeface="Arial" panose="020B0604020202020204" pitchFamily="34" charset="0"/>
                <a:cs typeface="Arial" panose="020B0604020202020204" pitchFamily="34" charset="0"/>
              </a:rPr>
              <a:t> To have a brief Introduction to team roles and Belbin.</a:t>
            </a:r>
          </a:p>
          <a:p>
            <a:pPr fontAlgn="base">
              <a:lnSpc>
                <a:spcPct val="120000"/>
              </a:lnSpc>
            </a:pPr>
            <a:r>
              <a:rPr lang="en-GB" sz="2400" b="1" dirty="0">
                <a:latin typeface="Arial" panose="020B0604020202020204" pitchFamily="34" charset="0"/>
                <a:cs typeface="Arial" panose="020B0604020202020204" pitchFamily="34" charset="0"/>
              </a:rPr>
              <a:t>Objective 2:</a:t>
            </a:r>
            <a:r>
              <a:rPr lang="en-GB" sz="2400" dirty="0">
                <a:latin typeface="Arial" panose="020B0604020202020204" pitchFamily="34" charset="0"/>
                <a:cs typeface="Arial" panose="020B0604020202020204" pitchFamily="34" charset="0"/>
              </a:rPr>
              <a:t> To know how to communicate and problem solve effectively in the workplace. </a:t>
            </a:r>
          </a:p>
          <a:p>
            <a:pPr fontAlgn="base">
              <a:lnSpc>
                <a:spcPct val="120000"/>
              </a:lnSpc>
            </a:pPr>
            <a:r>
              <a:rPr lang="en-GB" sz="2400" b="1" dirty="0">
                <a:latin typeface="Arial" panose="020B0604020202020204" pitchFamily="34" charset="0"/>
                <a:cs typeface="Arial" panose="020B0604020202020204" pitchFamily="34" charset="0"/>
              </a:rPr>
              <a:t>Objective 3:</a:t>
            </a:r>
            <a:r>
              <a:rPr lang="en-GB" sz="2400" dirty="0">
                <a:latin typeface="Arial" panose="020B0604020202020204" pitchFamily="34" charset="0"/>
                <a:cs typeface="Arial" panose="020B0604020202020204" pitchFamily="34" charset="0"/>
              </a:rPr>
              <a:t> To understand what makes a positive workplace.</a:t>
            </a:r>
          </a:p>
          <a:p>
            <a:pPr fontAlgn="base">
              <a:lnSpc>
                <a:spcPct val="120000"/>
              </a:lnSpc>
            </a:pPr>
            <a:r>
              <a:rPr lang="en-GB" sz="2400" b="1" dirty="0">
                <a:latin typeface="Arial" panose="020B0604020202020204" pitchFamily="34" charset="0"/>
                <a:cs typeface="Arial" panose="020B0604020202020204" pitchFamily="34" charset="0"/>
              </a:rPr>
              <a:t>Objective 4</a:t>
            </a:r>
            <a:r>
              <a:rPr lang="en-GB" sz="2400" dirty="0">
                <a:latin typeface="Arial" panose="020B0604020202020204" pitchFamily="34" charset="0"/>
                <a:cs typeface="Arial" panose="020B0604020202020204" pitchFamily="34" charset="0"/>
              </a:rPr>
              <a:t>: To understand which behavioural traits you may come into contact with on industry placement.</a:t>
            </a:r>
          </a:p>
          <a:p>
            <a:pPr marL="609585" indent="-609585">
              <a:buFont typeface="Arial" panose="020B0604020202020204" pitchFamily="34" charset="0"/>
              <a:buChar char="•"/>
            </a:pPr>
            <a:endParaRPr lang="en-GB" sz="3200" dirty="0"/>
          </a:p>
          <a:p>
            <a:pPr marL="609585" indent="-609585">
              <a:buFont typeface="Arial" panose="020B0604020202020204" pitchFamily="34" charset="0"/>
              <a:buChar char="•"/>
            </a:pPr>
            <a:endParaRPr lang="en-GB" sz="2667" dirty="0"/>
          </a:p>
          <a:p>
            <a:pPr marL="609585" indent="-609585">
              <a:buFont typeface="Arial" panose="020B0604020202020204" pitchFamily="34" charset="0"/>
              <a:buChar char="•"/>
            </a:pPr>
            <a:endParaRPr lang="en-GB" sz="2667" dirty="0"/>
          </a:p>
          <a:p>
            <a:endParaRPr lang="en-GB" sz="2667"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a:p>
        </p:txBody>
      </p:sp>
    </p:spTree>
    <p:extLst>
      <p:ext uri="{BB962C8B-B14F-4D97-AF65-F5344CB8AC3E}">
        <p14:creationId xmlns:p14="http://schemas.microsoft.com/office/powerpoint/2010/main" val="3820563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dirty="0">
                <a:latin typeface="Arial" panose="020B0604020202020204" pitchFamily="34" charset="0"/>
                <a:cs typeface="Arial" panose="020B0604020202020204" pitchFamily="34" charset="0"/>
              </a:rPr>
              <a:t>Roles in a team and an introduction to Belbin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4716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Preparation for industry placements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1: Roles in a team and an introduction to Belbin</a:t>
            </a:r>
          </a:p>
        </p:txBody>
      </p:sp>
      <p:sp>
        <p:nvSpPr>
          <p:cNvPr id="3" name="Text Placeholder 2"/>
          <p:cNvSpPr>
            <a:spLocks noGrp="1"/>
          </p:cNvSpPr>
          <p:nvPr>
            <p:ph type="body" sz="quarter" idx="13"/>
          </p:nvPr>
        </p:nvSpPr>
        <p:spPr>
          <a:xfrm>
            <a:off x="438660" y="1965319"/>
            <a:ext cx="11122025" cy="3346514"/>
          </a:xfrm>
        </p:spPr>
        <p:txBody>
          <a:bodyPr/>
          <a:lstStyle/>
          <a:p>
            <a:pPr>
              <a:lnSpc>
                <a:spcPct val="120000"/>
              </a:lnSpc>
            </a:pPr>
            <a:endParaRPr lang="en-GB" sz="2400" b="0" dirty="0">
              <a:solidFill>
                <a:srgbClr val="E51C41"/>
              </a:solidFill>
              <a:latin typeface="Arial" panose="020B0604020202020204" pitchFamily="34" charset="0"/>
              <a:cs typeface="Arial" panose="020B0604020202020204" pitchFamily="34" charset="0"/>
            </a:endParaRPr>
          </a:p>
          <a:p>
            <a:pPr fontAlgn="b">
              <a:lnSpc>
                <a:spcPct val="120000"/>
              </a:lnSpc>
            </a:pPr>
            <a:r>
              <a:rPr lang="en-GB" sz="2400" b="0" dirty="0">
                <a:solidFill>
                  <a:srgbClr val="E51C41"/>
                </a:solidFill>
                <a:latin typeface="Arial" panose="020B0604020202020204" pitchFamily="34" charset="0"/>
                <a:cs typeface="Arial" panose="020B0604020202020204" pitchFamily="34" charset="0"/>
              </a:rPr>
              <a:t>“The types of behaviour in which people engage are infinite. But the range of useful behaviours, which make an effective contribution to team performance, is finite. These behaviours are grouped into a set number of related clusters, to which the term ‘Team Role’ is applied.”</a:t>
            </a:r>
          </a:p>
          <a:p>
            <a:pPr fontAlgn="b">
              <a:lnSpc>
                <a:spcPct val="120000"/>
              </a:lnSpc>
            </a:pPr>
            <a:endParaRPr lang="en-GB" sz="2400" b="0" dirty="0">
              <a:solidFill>
                <a:srgbClr val="FF0000"/>
              </a:solidFill>
              <a:latin typeface="Arial" panose="020B0604020202020204" pitchFamily="34" charset="0"/>
              <a:cs typeface="Arial" panose="020B0604020202020204" pitchFamily="34" charset="0"/>
            </a:endParaRPr>
          </a:p>
          <a:p>
            <a:pPr fontAlgn="b">
              <a:lnSpc>
                <a:spcPct val="120000"/>
              </a:lnSpc>
            </a:pPr>
            <a:r>
              <a:rPr lang="en-GB" sz="2400" b="0" dirty="0">
                <a:latin typeface="Arial" panose="020B0604020202020204" pitchFamily="34" charset="0"/>
                <a:cs typeface="Arial" panose="020B0604020202020204" pitchFamily="34" charset="0"/>
              </a:rPr>
              <a:t>Meredith Belbin | Team Roles at Work</a:t>
            </a:r>
          </a:p>
          <a:p>
            <a:endParaRPr lang="en-GB" dirty="0">
              <a:solidFill>
                <a:srgbClr val="FF0000"/>
              </a:solidFill>
            </a:endParaRPr>
          </a:p>
        </p:txBody>
      </p:sp>
      <p:sp>
        <p:nvSpPr>
          <p:cNvPr id="5" name="Footer Placeholder 4"/>
          <p:cNvSpPr>
            <a:spLocks noGrp="1"/>
          </p:cNvSpPr>
          <p:nvPr>
            <p:ph type="ftr" sz="quarter" idx="10"/>
          </p:nvPr>
        </p:nvSpPr>
        <p:spPr/>
        <p:txBody>
          <a:bodyPr/>
          <a:lstStyle/>
          <a:p>
            <a:pPr algn="l" defTabSz="1219170">
              <a:defRPr/>
            </a:pPr>
            <a:r>
              <a:rPr lang="en-GB" dirty="0"/>
              <a:t>Education and Training Foundation</a:t>
            </a:r>
          </a:p>
        </p:txBody>
      </p:sp>
      <p:sp>
        <p:nvSpPr>
          <p:cNvPr id="6" name="Slide Number Placeholder 5"/>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5</a:t>
            </a:fld>
            <a:endParaRPr lang="en-GB" sz="933" b="1">
              <a:solidFill>
                <a:srgbClr val="000000"/>
              </a:solidFill>
              <a:latin typeface="Arial"/>
            </a:endParaRPr>
          </a:p>
        </p:txBody>
      </p:sp>
    </p:spTree>
    <p:extLst>
      <p:ext uri="{BB962C8B-B14F-4D97-AF65-F5344CB8AC3E}">
        <p14:creationId xmlns:p14="http://schemas.microsoft.com/office/powerpoint/2010/main" val="55972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6</a:t>
            </a:fld>
            <a:endParaRPr lang="en-GB" sz="933" b="1">
              <a:solidFill>
                <a:srgbClr val="000000"/>
              </a:solidFill>
              <a:latin typeface="Arial"/>
            </a:endParaRPr>
          </a:p>
        </p:txBody>
      </p:sp>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Preparation for industry placements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Film 1: Introduction to Belbin with Dr Hayley </a:t>
            </a:r>
            <a:r>
              <a:rPr lang="en-US" dirty="0" err="1">
                <a:latin typeface="Arial" panose="020B0604020202020204" pitchFamily="34" charset="0"/>
                <a:cs typeface="Arial" panose="020B0604020202020204" pitchFamily="34" charset="0"/>
              </a:rPr>
              <a:t>Satinton</a:t>
            </a:r>
            <a:endParaRPr lang="en-GB" dirty="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0"/>
          </p:nvPr>
        </p:nvSpPr>
        <p:spPr/>
        <p:txBody>
          <a:bodyPr/>
          <a:lstStyle/>
          <a:p>
            <a:pPr algn="l" defTabSz="1219170">
              <a:defRPr/>
            </a:pPr>
            <a:r>
              <a:rPr lang="en-GB" dirty="0"/>
              <a:t>Education and Training Foundation</a:t>
            </a:r>
          </a:p>
        </p:txBody>
      </p:sp>
      <p:pic>
        <p:nvPicPr>
          <p:cNvPr id="4" name="oplI3Dg68es"/>
          <p:cNvPicPr>
            <a:picLocks noRot="1" noChangeAspect="1"/>
          </p:cNvPicPr>
          <p:nvPr>
            <a:videoFile r:link="rId1"/>
          </p:nvPr>
        </p:nvPicPr>
        <p:blipFill>
          <a:blip r:embed="rId3"/>
          <a:stretch>
            <a:fillRect/>
          </a:stretch>
        </p:blipFill>
        <p:spPr>
          <a:xfrm>
            <a:off x="1569963" y="1447637"/>
            <a:ext cx="7926837" cy="4458846"/>
          </a:xfrm>
          <a:prstGeom prst="rect">
            <a:avLst/>
          </a:prstGeom>
        </p:spPr>
      </p:pic>
    </p:spTree>
    <p:extLst>
      <p:ext uri="{BB962C8B-B14F-4D97-AF65-F5344CB8AC3E}">
        <p14:creationId xmlns:p14="http://schemas.microsoft.com/office/powerpoint/2010/main" val="2125978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Preparation for industry placements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1: Roles in a team and an introduction to Belbin</a:t>
            </a:r>
          </a:p>
        </p:txBody>
      </p:sp>
      <p:sp>
        <p:nvSpPr>
          <p:cNvPr id="5" name="Text Placeholder 4"/>
          <p:cNvSpPr>
            <a:spLocks noGrp="1"/>
          </p:cNvSpPr>
          <p:nvPr>
            <p:ph type="body" sz="quarter" idx="12"/>
          </p:nvPr>
        </p:nvSpPr>
        <p:spPr>
          <a:xfrm>
            <a:off x="591887" y="1265769"/>
            <a:ext cx="10968798" cy="3580552"/>
          </a:xfrm>
        </p:spPr>
        <p:txBody>
          <a:bodyPr/>
          <a:lstStyle/>
          <a:p>
            <a:endParaRPr lang="en-GB" sz="2667" dirty="0">
              <a:solidFill>
                <a:srgbClr val="FF0000"/>
              </a:solidFill>
            </a:endParaRPr>
          </a:p>
          <a:p>
            <a:pPr>
              <a:lnSpc>
                <a:spcPct val="120000"/>
              </a:lnSpc>
            </a:pPr>
            <a:r>
              <a:rPr lang="en-GB" sz="2400" b="1" dirty="0">
                <a:latin typeface="Arial" panose="020B0604020202020204" pitchFamily="34" charset="0"/>
                <a:cs typeface="Arial" panose="020B0604020202020204" pitchFamily="34" charset="0"/>
              </a:rPr>
              <a:t>Activity: Matching Belbin team roles with job roles</a:t>
            </a:r>
          </a:p>
          <a:p>
            <a:pPr>
              <a:lnSpc>
                <a:spcPct val="120000"/>
              </a:lnSpc>
            </a:pPr>
            <a:endParaRPr lang="en-GB" sz="2400" b="1"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On your worksheet, you have been given 10 roles in the education sector. </a:t>
            </a:r>
          </a:p>
          <a:p>
            <a:pPr>
              <a:lnSpc>
                <a:spcPct val="120000"/>
              </a:lnSpc>
            </a:pPr>
            <a:r>
              <a:rPr lang="en-GB" sz="2400" dirty="0">
                <a:latin typeface="Arial" panose="020B0604020202020204" pitchFamily="34" charset="0"/>
                <a:cs typeface="Arial" panose="020B0604020202020204" pitchFamily="34" charset="0"/>
              </a:rPr>
              <a:t>You are to match a Belbin team role with the educational roles provided.</a:t>
            </a:r>
          </a:p>
          <a:p>
            <a:pPr>
              <a:lnSpc>
                <a:spcPct val="120000"/>
              </a:lnSpc>
            </a:pPr>
            <a:r>
              <a:rPr lang="en-US" sz="2400" dirty="0">
                <a:latin typeface="Arial" panose="020B0604020202020204" pitchFamily="34" charset="0"/>
                <a:cs typeface="Arial" panose="020B0604020202020204" pitchFamily="34" charset="0"/>
              </a:rPr>
              <a:t> </a:t>
            </a:r>
            <a:endParaRPr lang="en-GB" sz="2400" dirty="0">
              <a:latin typeface="Arial" panose="020B0604020202020204" pitchFamily="34" charset="0"/>
              <a:cs typeface="Arial" panose="020B0604020202020204" pitchFamily="34" charset="0"/>
            </a:endParaRPr>
          </a:p>
          <a:p>
            <a:pPr>
              <a:lnSpc>
                <a:spcPct val="120000"/>
              </a:lnSpc>
            </a:pPr>
            <a:r>
              <a:rPr lang="en-US" sz="2400" dirty="0">
                <a:latin typeface="Arial" panose="020B0604020202020204" pitchFamily="34" charset="0"/>
                <a:cs typeface="Arial" panose="020B0604020202020204" pitchFamily="34" charset="0"/>
              </a:rPr>
              <a:t>You are also to decide which three employability skills you think are most common. </a:t>
            </a:r>
            <a:endParaRPr lang="en-GB" sz="2400" dirty="0">
              <a:latin typeface="Arial" panose="020B0604020202020204" pitchFamily="34" charset="0"/>
              <a:cs typeface="Arial" panose="020B0604020202020204" pitchFamily="34" charset="0"/>
            </a:endParaRPr>
          </a:p>
          <a:p>
            <a:endParaRPr lang="en-GB" sz="2667" dirty="0">
              <a:solidFill>
                <a:srgbClr val="FF0000"/>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dirty="0"/>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7</a:t>
            </a:fld>
            <a:endParaRPr lang="en-GB" sz="933" b="1">
              <a:solidFill>
                <a:srgbClr val="000000"/>
              </a:solidFill>
              <a:latin typeface="Arial"/>
            </a:endParaRPr>
          </a:p>
        </p:txBody>
      </p:sp>
    </p:spTree>
    <p:extLst>
      <p:ext uri="{BB962C8B-B14F-4D97-AF65-F5344CB8AC3E}">
        <p14:creationId xmlns:p14="http://schemas.microsoft.com/office/powerpoint/2010/main" val="2268400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latin typeface="Arial" panose="020B0604020202020204" pitchFamily="34" charset="0"/>
                <a:cs typeface="Arial" panose="020B0604020202020204" pitchFamily="34" charset="0"/>
              </a:rPr>
              <a:t>Topic: Preparation for industry placements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1: Roles in a team and an introduction to Belbin</a:t>
            </a:r>
          </a:p>
        </p:txBody>
      </p:sp>
      <p:sp>
        <p:nvSpPr>
          <p:cNvPr id="5" name="Text Placeholder 4"/>
          <p:cNvSpPr>
            <a:spLocks noGrp="1"/>
          </p:cNvSpPr>
          <p:nvPr>
            <p:ph type="body" sz="quarter" idx="12"/>
          </p:nvPr>
        </p:nvSpPr>
        <p:spPr>
          <a:xfrm>
            <a:off x="728133" y="1724138"/>
            <a:ext cx="8576734" cy="985812"/>
          </a:xfrm>
        </p:spPr>
        <p:txBody>
          <a:bodyPr/>
          <a:lstStyle/>
          <a:p>
            <a:pPr>
              <a:lnSpc>
                <a:spcPct val="120000"/>
              </a:lnSpc>
            </a:pPr>
            <a:r>
              <a:rPr lang="en-US" sz="2400" dirty="0">
                <a:solidFill>
                  <a:srgbClr val="E51C41"/>
                </a:solidFill>
                <a:latin typeface="Arial" panose="020B0604020202020204" pitchFamily="34" charset="0"/>
                <a:cs typeface="Arial" panose="020B0604020202020204" pitchFamily="34" charset="0"/>
              </a:rPr>
              <a:t>Find out what your role in a team is by using the Belbin </a:t>
            </a:r>
            <a:r>
              <a:rPr lang="en-US" sz="2400" dirty="0" err="1">
                <a:solidFill>
                  <a:srgbClr val="E51C41"/>
                </a:solidFill>
                <a:latin typeface="Arial" panose="020B0604020202020204" pitchFamily="34" charset="0"/>
                <a:cs typeface="Arial" panose="020B0604020202020204" pitchFamily="34" charset="0"/>
              </a:rPr>
              <a:t>behaviour</a:t>
            </a:r>
            <a:r>
              <a:rPr lang="en-US" sz="2400" dirty="0">
                <a:solidFill>
                  <a:srgbClr val="E51C41"/>
                </a:solidFill>
                <a:latin typeface="Arial" panose="020B0604020202020204" pitchFamily="34" charset="0"/>
                <a:cs typeface="Arial" panose="020B0604020202020204" pitchFamily="34" charset="0"/>
              </a:rPr>
              <a:t> test. </a:t>
            </a:r>
          </a:p>
        </p:txBody>
      </p:sp>
      <p:sp>
        <p:nvSpPr>
          <p:cNvPr id="6" name="Content Placeholder 5"/>
          <p:cNvSpPr>
            <a:spLocks noGrp="1"/>
          </p:cNvSpPr>
          <p:nvPr>
            <p:ph sz="quarter" idx="13"/>
          </p:nvPr>
        </p:nvSpPr>
        <p:spPr>
          <a:xfrm>
            <a:off x="997867" y="3040506"/>
            <a:ext cx="4512733" cy="956371"/>
          </a:xfrm>
        </p:spPr>
        <p:txBody>
          <a:bodyPr>
            <a:normAutofit lnSpcReduction="10000"/>
          </a:bodyPr>
          <a:lstStyle/>
          <a:p>
            <a:pPr>
              <a:lnSpc>
                <a:spcPct val="120000"/>
              </a:lnSpc>
            </a:pPr>
            <a:r>
              <a:rPr lang="en-GB" sz="2400" dirty="0">
                <a:latin typeface="Arial" panose="020B0604020202020204" pitchFamily="34" charset="0"/>
                <a:cs typeface="Arial" panose="020B0604020202020204" pitchFamily="34" charset="0"/>
              </a:rPr>
              <a:t>Using the QR code, which</a:t>
            </a:r>
            <a:r>
              <a:rPr lang="en-US" sz="2400" dirty="0">
                <a:latin typeface="Arial" panose="020B0604020202020204" pitchFamily="34" charset="0"/>
                <a:cs typeface="Arial" panose="020B0604020202020204" pitchFamily="34" charset="0"/>
              </a:rPr>
              <a:t> role might you occupy in the team? </a:t>
            </a:r>
            <a:endParaRPr lang="en-GB" sz="2400" dirty="0">
              <a:latin typeface="Arial" panose="020B0604020202020204" pitchFamily="34" charset="0"/>
              <a:cs typeface="Arial" panose="020B0604020202020204" pitchFamily="34" charset="0"/>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pic>
        <p:nvPicPr>
          <p:cNvPr id="9" name="Picture 8" descr="A qr code on a white background&#10;&#10;Description automatically generated">
            <a:extLst>
              <a:ext uri="{FF2B5EF4-FFF2-40B4-BE49-F238E27FC236}">
                <a16:creationId xmlns:a16="http://schemas.microsoft.com/office/drawing/2014/main" id="{AC90563D-A915-78BB-9922-82583F0B5F9C}"/>
              </a:ext>
            </a:extLst>
          </p:cNvPr>
          <p:cNvPicPr>
            <a:picLocks noChangeAspect="1"/>
          </p:cNvPicPr>
          <p:nvPr/>
        </p:nvPicPr>
        <p:blipFill>
          <a:blip r:embed="rId3"/>
          <a:stretch>
            <a:fillRect/>
          </a:stretch>
        </p:blipFill>
        <p:spPr>
          <a:xfrm>
            <a:off x="7494422" y="2942474"/>
            <a:ext cx="2336632" cy="2336632"/>
          </a:xfrm>
          <a:prstGeom prst="rect">
            <a:avLst/>
          </a:prstGeom>
        </p:spPr>
      </p:pic>
    </p:spTree>
    <p:extLst>
      <p:ext uri="{BB962C8B-B14F-4D97-AF65-F5344CB8AC3E}">
        <p14:creationId xmlns:p14="http://schemas.microsoft.com/office/powerpoint/2010/main" val="1864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Preparation for industry placements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1: Roles in a team and an introduction to Belbin</a:t>
            </a:r>
          </a:p>
        </p:txBody>
      </p:sp>
      <p:sp>
        <p:nvSpPr>
          <p:cNvPr id="5" name="Text Placeholder 4"/>
          <p:cNvSpPr>
            <a:spLocks noGrp="1"/>
          </p:cNvSpPr>
          <p:nvPr>
            <p:ph type="body" sz="quarter" idx="12"/>
          </p:nvPr>
        </p:nvSpPr>
        <p:spPr>
          <a:xfrm>
            <a:off x="289785" y="1265767"/>
            <a:ext cx="7690433" cy="4062691"/>
          </a:xfrm>
        </p:spPr>
        <p:txBody>
          <a:bodyPr/>
          <a:lstStyle/>
          <a:p>
            <a:endParaRPr lang="en-GB" sz="2670" b="1" dirty="0">
              <a:latin typeface="Arial" panose="020B0604020202020204" pitchFamily="34" charset="0"/>
              <a:cs typeface="Arial" panose="020B0604020202020204" pitchFamily="34" charset="0"/>
            </a:endParaRPr>
          </a:p>
          <a:p>
            <a:pPr>
              <a:lnSpc>
                <a:spcPct val="120000"/>
              </a:lnSpc>
            </a:pPr>
            <a:r>
              <a:rPr lang="en-GB" sz="2400" b="1" dirty="0">
                <a:latin typeface="Arial" panose="020B0604020202020204" pitchFamily="34" charset="0"/>
                <a:cs typeface="Arial" panose="020B0604020202020204" pitchFamily="34" charset="0"/>
              </a:rPr>
              <a:t>Consider your strengths and areas for development </a:t>
            </a:r>
          </a:p>
          <a:p>
            <a:pPr>
              <a:lnSpc>
                <a:spcPct val="120000"/>
              </a:lnSpc>
            </a:pPr>
            <a:endParaRPr lang="en-GB" sz="2400" dirty="0">
              <a:latin typeface="Arial" panose="020B0604020202020204" pitchFamily="34" charset="0"/>
              <a:cs typeface="Arial" panose="020B0604020202020204" pitchFamily="34" charset="0"/>
            </a:endParaRPr>
          </a:p>
          <a:p>
            <a:pPr lvl="2">
              <a:lnSpc>
                <a:spcPct val="120000"/>
              </a:lnSpc>
            </a:pPr>
            <a:r>
              <a:rPr lang="en-GB" sz="2400" b="1" dirty="0">
                <a:solidFill>
                  <a:srgbClr val="E51C41"/>
                </a:solidFill>
                <a:latin typeface="Arial" panose="020B0604020202020204" pitchFamily="34" charset="0"/>
                <a:cs typeface="Arial" panose="020B0604020202020204" pitchFamily="34" charset="0"/>
              </a:rPr>
              <a:t>Which team role do you identify with?</a:t>
            </a:r>
          </a:p>
          <a:p>
            <a:pPr lvl="2">
              <a:lnSpc>
                <a:spcPct val="120000"/>
              </a:lnSpc>
            </a:pPr>
            <a:r>
              <a:rPr lang="en-GB" sz="2400" b="1" dirty="0">
                <a:solidFill>
                  <a:srgbClr val="E51C41"/>
                </a:solidFill>
                <a:latin typeface="Arial" panose="020B0604020202020204" pitchFamily="34" charset="0"/>
                <a:cs typeface="Arial" panose="020B0604020202020204" pitchFamily="34" charset="0"/>
              </a:rPr>
              <a:t>Is yours a social, thinking or an action/task role?</a:t>
            </a:r>
            <a:endParaRPr lang="en-GB" sz="2400" dirty="0">
              <a:latin typeface="Arial" panose="020B0604020202020204" pitchFamily="34" charset="0"/>
              <a:cs typeface="Arial" panose="020B0604020202020204" pitchFamily="34" charset="0"/>
            </a:endParaRPr>
          </a:p>
          <a:p>
            <a:pPr marL="0" lvl="1" indent="0">
              <a:lnSpc>
                <a:spcPct val="120000"/>
              </a:lnSpc>
              <a:buNone/>
            </a:pPr>
            <a:endParaRPr lang="en-GB" sz="2400" b="1" dirty="0">
              <a:latin typeface="Arial" panose="020B0604020202020204" pitchFamily="34" charset="0"/>
              <a:cs typeface="Arial" panose="020B0604020202020204" pitchFamily="34" charset="0"/>
            </a:endParaRPr>
          </a:p>
          <a:p>
            <a:pPr marL="0" lvl="1" indent="0">
              <a:lnSpc>
                <a:spcPct val="120000"/>
              </a:lnSpc>
              <a:buNone/>
            </a:pPr>
            <a:r>
              <a:rPr lang="en-GB" sz="2400" b="1" dirty="0">
                <a:latin typeface="Arial" panose="020B0604020202020204" pitchFamily="34" charset="0"/>
                <a:cs typeface="Arial" panose="020B0604020202020204" pitchFamily="34" charset="0"/>
              </a:rPr>
              <a:t>Discuss your findings in pairs.</a:t>
            </a:r>
          </a:p>
          <a:p>
            <a:pPr marL="0" lvl="1" indent="0">
              <a:buNone/>
            </a:pPr>
            <a:endParaRPr lang="en-GB" dirty="0"/>
          </a:p>
          <a:p>
            <a:pPr marL="0" lvl="1" indent="0">
              <a:buNone/>
            </a:pPr>
            <a:endParaRPr lang="en-GB" dirty="0">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dirty="0"/>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9</a:t>
            </a:fld>
            <a:endParaRPr lang="en-GB" sz="933" b="1">
              <a:solidFill>
                <a:srgbClr val="000000"/>
              </a:solidFill>
              <a:latin typeface="Arial"/>
            </a:endParaRPr>
          </a:p>
        </p:txBody>
      </p:sp>
      <p:pic>
        <p:nvPicPr>
          <p:cNvPr id="7" name="Picture 6" descr="A qr code on a white background&#10;&#10;Description automatically generated">
            <a:extLst>
              <a:ext uri="{FF2B5EF4-FFF2-40B4-BE49-F238E27FC236}">
                <a16:creationId xmlns:a16="http://schemas.microsoft.com/office/drawing/2014/main" id="{C8DE5A91-7B7D-FB74-9BC4-85655DA8D5BF}"/>
              </a:ext>
            </a:extLst>
          </p:cNvPr>
          <p:cNvPicPr>
            <a:picLocks noChangeAspect="1"/>
          </p:cNvPicPr>
          <p:nvPr/>
        </p:nvPicPr>
        <p:blipFill>
          <a:blip r:embed="rId3"/>
          <a:stretch>
            <a:fillRect/>
          </a:stretch>
        </p:blipFill>
        <p:spPr>
          <a:xfrm>
            <a:off x="7976865" y="3135334"/>
            <a:ext cx="2455768" cy="2444562"/>
          </a:xfrm>
          <a:prstGeom prst="rect">
            <a:avLst/>
          </a:prstGeom>
        </p:spPr>
      </p:pic>
    </p:spTree>
    <p:extLst>
      <p:ext uri="{BB962C8B-B14F-4D97-AF65-F5344CB8AC3E}">
        <p14:creationId xmlns:p14="http://schemas.microsoft.com/office/powerpoint/2010/main" val="23155858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8CA102F-2DBB-43D2-BB6B-EBBCF08D13AC}"/>
</file>

<file path=customXml/itemProps2.xml><?xml version="1.0" encoding="utf-8"?>
<ds:datastoreItem xmlns:ds="http://schemas.openxmlformats.org/officeDocument/2006/customXml" ds:itemID="{23BFB5BD-FCED-4936-AC77-7B5C59A5CAA9}"/>
</file>

<file path=customXml/itemProps3.xml><?xml version="1.0" encoding="utf-8"?>
<ds:datastoreItem xmlns:ds="http://schemas.openxmlformats.org/officeDocument/2006/customXml" ds:itemID="{3EAA76B4-4000-4739-8015-DEDF0C540B0F}"/>
</file>

<file path=docProps/app.xml><?xml version="1.0" encoding="utf-8"?>
<Properties xmlns="http://schemas.openxmlformats.org/officeDocument/2006/extended-properties" xmlns:vt="http://schemas.openxmlformats.org/officeDocument/2006/docPropsVTypes">
  <Template>blank</Template>
  <TotalTime>1</TotalTime>
  <Words>2147</Words>
  <Application>Microsoft Office PowerPoint</Application>
  <PresentationFormat>Widescreen</PresentationFormat>
  <Paragraphs>309</Paragraphs>
  <Slides>39</Slides>
  <Notes>20</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39</vt:i4>
      </vt:variant>
    </vt:vector>
  </HeadingPairs>
  <TitlesOfParts>
    <vt:vector size="42" baseType="lpstr">
      <vt:lpstr>Arial</vt:lpstr>
      <vt:lpstr>Calibri</vt:lpstr>
      <vt:lpstr>Office Theme</vt:lpstr>
      <vt:lpstr>T Level Education and Early Years </vt:lpstr>
      <vt:lpstr>Lesson 2 </vt:lpstr>
      <vt:lpstr>Topic: Preparation for industry placements Session objectives </vt:lpstr>
      <vt:lpstr>01</vt:lpstr>
      <vt:lpstr>Topic: Preparation for industry placements Task 1: Roles in a team and an introduction to Belbin</vt:lpstr>
      <vt:lpstr>Topic: Preparation for industry placements Film 1: Introduction to Belbin with Dr Hayley Satinton</vt:lpstr>
      <vt:lpstr>Topic: Preparation for industry placements Task 1: Roles in a team and an introduction to Belbin</vt:lpstr>
      <vt:lpstr>Topic: Preparation for industry placements Task 1: Roles in a team and an introduction to Belbin</vt:lpstr>
      <vt:lpstr>Topic: Preparation for industry placements Task 1: Roles in a team and an introduction to Belbin</vt:lpstr>
      <vt:lpstr>02</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Preparation for industry placements Task 2: Communication and problem-solving </vt:lpstr>
      <vt:lpstr>Topic: Education and early years Task 2: Communication and problem-solving </vt:lpstr>
      <vt:lpstr>Topic: Education and early years Task 2: Communication and problem-solving </vt:lpstr>
      <vt:lpstr>03</vt:lpstr>
      <vt:lpstr>Topic: Preparation for industry placements Task 3: Positive workplaces</vt:lpstr>
      <vt:lpstr>Topic: Preparation for industry placements Task 3: Positive workplaces</vt:lpstr>
      <vt:lpstr>04</vt:lpstr>
      <vt:lpstr>Topic: Preparation for industry placements Task 4: Behaviour on placements</vt:lpstr>
      <vt:lpstr>Topic: Preparation for industry placements Task 4: Behaviour on placements</vt:lpstr>
      <vt:lpstr>Topic: Preparation for industry placements Task 4: Behaviour on placements</vt:lpstr>
      <vt:lpstr>Topic: Preparation for industry placements Task 4: Behaviour on placements</vt:lpstr>
      <vt:lpstr>Topic: Preparation for industry placements Task 4: Behaviour on placements</vt:lpstr>
      <vt:lpstr>Getting work ready Task 4: Behaviour on placements </vt:lpstr>
      <vt:lpstr>Topic: Preparation for industry placements Task 4: Behaviour on placements</vt:lpstr>
      <vt:lpstr>Topic: Preparation for industry placements Final reflection </vt:lpstr>
      <vt:lpstr>Topic: Preparation for industry placements Objectives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dc:title>
  <dc:creator>Gemma Brezinski</dc:creator>
  <cp:lastModifiedBy>Gemma Brezinski</cp:lastModifiedBy>
  <cp:revision>3</cp:revision>
  <dcterms:created xsi:type="dcterms:W3CDTF">2024-01-08T11:17:20Z</dcterms:created>
  <dcterms:modified xsi:type="dcterms:W3CDTF">2024-01-08T11:40:12Z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