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3"/>
  </p:notesMasterIdLst>
  <p:handoutMasterIdLst>
    <p:handoutMasterId r:id="rId94"/>
  </p:handoutMasterIdLst>
  <p:sldIdLst>
    <p:sldId id="296" r:id="rId5"/>
    <p:sldId id="298" r:id="rId6"/>
    <p:sldId id="336" r:id="rId7"/>
    <p:sldId id="337" r:id="rId8"/>
    <p:sldId id="338" r:id="rId9"/>
    <p:sldId id="339" r:id="rId10"/>
    <p:sldId id="342" r:id="rId11"/>
    <p:sldId id="334" r:id="rId12"/>
    <p:sldId id="433" r:id="rId13"/>
    <p:sldId id="434" r:id="rId14"/>
    <p:sldId id="335" r:id="rId15"/>
    <p:sldId id="444" r:id="rId16"/>
    <p:sldId id="347" r:id="rId17"/>
    <p:sldId id="436" r:id="rId18"/>
    <p:sldId id="300" r:id="rId19"/>
    <p:sldId id="302" r:id="rId20"/>
    <p:sldId id="349" r:id="rId21"/>
    <p:sldId id="437" r:id="rId22"/>
    <p:sldId id="367" r:id="rId23"/>
    <p:sldId id="368" r:id="rId24"/>
    <p:sldId id="369" r:id="rId25"/>
    <p:sldId id="370" r:id="rId26"/>
    <p:sldId id="372" r:id="rId27"/>
    <p:sldId id="373" r:id="rId28"/>
    <p:sldId id="304" r:id="rId29"/>
    <p:sldId id="305" r:id="rId30"/>
    <p:sldId id="371" r:id="rId31"/>
    <p:sldId id="374" r:id="rId32"/>
    <p:sldId id="307" r:id="rId33"/>
    <p:sldId id="424" r:id="rId34"/>
    <p:sldId id="425" r:id="rId35"/>
    <p:sldId id="310" r:id="rId36"/>
    <p:sldId id="311" r:id="rId37"/>
    <p:sldId id="375" r:id="rId38"/>
    <p:sldId id="392" r:id="rId39"/>
    <p:sldId id="393" r:id="rId40"/>
    <p:sldId id="394" r:id="rId41"/>
    <p:sldId id="395" r:id="rId42"/>
    <p:sldId id="396" r:id="rId43"/>
    <p:sldId id="399" r:id="rId44"/>
    <p:sldId id="438" r:id="rId45"/>
    <p:sldId id="377" r:id="rId46"/>
    <p:sldId id="378" r:id="rId47"/>
    <p:sldId id="439" r:id="rId48"/>
    <p:sldId id="312" r:id="rId49"/>
    <p:sldId id="381" r:id="rId50"/>
    <p:sldId id="379" r:id="rId51"/>
    <p:sldId id="411" r:id="rId52"/>
    <p:sldId id="412" r:id="rId53"/>
    <p:sldId id="443" r:id="rId54"/>
    <p:sldId id="404" r:id="rId55"/>
    <p:sldId id="314" r:id="rId56"/>
    <p:sldId id="405" r:id="rId57"/>
    <p:sldId id="315" r:id="rId58"/>
    <p:sldId id="406" r:id="rId59"/>
    <p:sldId id="407" r:id="rId60"/>
    <p:sldId id="408" r:id="rId61"/>
    <p:sldId id="410" r:id="rId62"/>
    <p:sldId id="409" r:id="rId63"/>
    <p:sldId id="318" r:id="rId64"/>
    <p:sldId id="440" r:id="rId65"/>
    <p:sldId id="414" r:id="rId66"/>
    <p:sldId id="316" r:id="rId67"/>
    <p:sldId id="321" r:id="rId68"/>
    <p:sldId id="320" r:id="rId69"/>
    <p:sldId id="426" r:id="rId70"/>
    <p:sldId id="429" r:id="rId71"/>
    <p:sldId id="427" r:id="rId72"/>
    <p:sldId id="428" r:id="rId73"/>
    <p:sldId id="416" r:id="rId74"/>
    <p:sldId id="319" r:id="rId75"/>
    <p:sldId id="430" r:id="rId76"/>
    <p:sldId id="431" r:id="rId77"/>
    <p:sldId id="432" r:id="rId78"/>
    <p:sldId id="423" r:id="rId79"/>
    <p:sldId id="441" r:id="rId80"/>
    <p:sldId id="418" r:id="rId81"/>
    <p:sldId id="322" r:id="rId82"/>
    <p:sldId id="323" r:id="rId83"/>
    <p:sldId id="329" r:id="rId84"/>
    <p:sldId id="328" r:id="rId85"/>
    <p:sldId id="330" r:id="rId86"/>
    <p:sldId id="420" r:id="rId87"/>
    <p:sldId id="325" r:id="rId88"/>
    <p:sldId id="326" r:id="rId89"/>
    <p:sldId id="422" r:id="rId90"/>
    <p:sldId id="442" r:id="rId91"/>
    <p:sldId id="262" r:id="rId92"/>
  </p:sldIdLst>
  <p:sldSz cx="9144000" cy="5143500" type="screen16x9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3060">
          <p15:clr>
            <a:srgbClr val="A4A3A4"/>
          </p15:clr>
        </p15:guide>
        <p15:guide id="3" orient="horz" pos="169">
          <p15:clr>
            <a:srgbClr val="A4A3A4"/>
          </p15:clr>
        </p15:guide>
        <p15:guide id="4" orient="horz" pos="2890">
          <p15:clr>
            <a:srgbClr val="A4A3A4"/>
          </p15:clr>
        </p15:guide>
        <p15:guide id="5" orient="horz">
          <p15:clr>
            <a:srgbClr val="A4A3A4"/>
          </p15:clr>
        </p15:guide>
        <p15:guide id="6" orient="horz" pos="622">
          <p15:clr>
            <a:srgbClr val="A4A3A4"/>
          </p15:clr>
        </p15:guide>
        <p15:guide id="7" orient="horz" pos="1575">
          <p15:clr>
            <a:srgbClr val="A4A3A4"/>
          </p15:clr>
        </p15:guide>
        <p15:guide id="8" orient="horz" pos="868">
          <p15:clr>
            <a:srgbClr val="A4A3A4"/>
          </p15:clr>
        </p15:guide>
        <p15:guide id="9" pos="2835">
          <p15:clr>
            <a:srgbClr val="A4A3A4"/>
          </p15:clr>
        </p15:guide>
        <p15:guide id="10" pos="5583">
          <p15:clr>
            <a:srgbClr val="A4A3A4"/>
          </p15:clr>
        </p15:guide>
        <p15:guide id="11" pos="158">
          <p15:clr>
            <a:srgbClr val="A4A3A4"/>
          </p15:clr>
        </p15:guide>
        <p15:guide id="12" pos="5012">
          <p15:clr>
            <a:srgbClr val="A4A3A4"/>
          </p15:clr>
        </p15:guide>
        <p15:guide id="13" pos="1651">
          <p15:clr>
            <a:srgbClr val="A4A3A4"/>
          </p15:clr>
        </p15:guide>
        <p15:guide id="14" pos="2744">
          <p15:clr>
            <a:srgbClr val="A4A3A4"/>
          </p15:clr>
        </p15:guide>
        <p15:guide id="15" pos="5465">
          <p15:clr>
            <a:srgbClr val="A4A3A4"/>
          </p15:clr>
        </p15:guide>
        <p15:guide id="16" pos="956">
          <p15:clr>
            <a:srgbClr val="A4A3A4"/>
          </p15:clr>
        </p15:guide>
        <p15:guide id="17" pos="2562">
          <p15:clr>
            <a:srgbClr val="A4A3A4"/>
          </p15:clr>
        </p15:guide>
        <p15:guide id="18" pos="32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C2AFA17-8C1A-6786-7731-5853A4E37279}" name="Tate &amp; Clayburn" initials="T&amp;C" userId="Tate &amp; Clayburn" providerId="None"/>
  <p188:author id="{3615D339-7F79-20FB-12E8-47D4B539CC31}" name="Julian Duggan" initials="JD" userId="S::Julian.Duggan@bigcreative.education::ae12549d-5f94-44d2-b813-73455c45fe94" providerId="AD"/>
  <p188:author id="{473F2D82-C3C3-DDA7-9377-E23167EA6B6B}" name="Elise James" initials="EJ" userId="42537d0e53cac1b1" providerId="Windows Live"/>
  <p188:author id="{37C7B59F-C6AF-162F-4988-21CD5D0AD503}" name="Claire Callow" initials="CC" userId="b7a4af684815576a" providerId="Windows Live"/>
  <p188:author id="{59431DB2-FA7C-BE8F-4D9E-A7695EEC6B79}" name="Professional 002164" initials="P2" userId="S::Pro002164@msnx.org::a6f9c0b4-0b5f-46be-908a-f259f5642c64" providerId="AD"/>
  <p188:author id="{0EB5D5CD-C5E7-58EC-4B95-D6C83A0C2ACD}" name="Kirsten Hollister" initials="KH" userId="Kirsten Holliste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C41"/>
    <a:srgbClr val="0071F8"/>
    <a:srgbClr val="00A068"/>
    <a:srgbClr val="BE0064"/>
    <a:srgbClr val="FEB9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4B80A2-2C41-4540-9897-5B1C75552F48}" v="1" dt="2025-07-01T12:43:20.4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5068" autoAdjust="0"/>
  </p:normalViewPr>
  <p:slideViewPr>
    <p:cSldViewPr snapToGrid="0">
      <p:cViewPr varScale="1">
        <p:scale>
          <a:sx n="63" d="100"/>
          <a:sy n="63" d="100"/>
        </p:scale>
        <p:origin x="548" y="272"/>
      </p:cViewPr>
      <p:guideLst>
        <p:guide orient="horz" pos="1620"/>
        <p:guide orient="horz" pos="3060"/>
        <p:guide orient="horz" pos="169"/>
        <p:guide orient="horz" pos="2890"/>
        <p:guide orient="horz"/>
        <p:guide orient="horz" pos="622"/>
        <p:guide orient="horz" pos="1575"/>
        <p:guide orient="horz" pos="868"/>
        <p:guide pos="2835"/>
        <p:guide pos="5583"/>
        <p:guide pos="158"/>
        <p:guide pos="5012"/>
        <p:guide pos="1651"/>
        <p:guide pos="2744"/>
        <p:guide pos="5465"/>
        <p:guide pos="956"/>
        <p:guide pos="2562"/>
        <p:guide pos="325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90" Type="http://schemas.openxmlformats.org/officeDocument/2006/relationships/slide" Target="slides/slide86.xml"/><Relationship Id="rId95" Type="http://schemas.openxmlformats.org/officeDocument/2006/relationships/presProps" Target="presProps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91" Type="http://schemas.openxmlformats.org/officeDocument/2006/relationships/slide" Target="slides/slide87.xml"/><Relationship Id="rId9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handoutMaster" Target="handoutMasters/handoutMaster1.xml"/><Relationship Id="rId99" Type="http://schemas.microsoft.com/office/2016/11/relationships/changesInfo" Target="changesInfos/changesInfo1.xml"/><Relationship Id="rId10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theme" Target="theme/theme1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microsoft.com/office/2015/10/relationships/revisionInfo" Target="revisionInfo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notesMaster" Target="notesMasters/notesMaster1.xml"/><Relationship Id="rId98" Type="http://schemas.openxmlformats.org/officeDocument/2006/relationships/tableStyles" Target="tableStyles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e James" userId="42537d0e53cac1b1" providerId="LiveId" clId="{9F4B80A2-2C41-4540-9897-5B1C75552F48}"/>
    <pc:docChg chg="custSel addSld delSld modSld">
      <pc:chgData name="Elise James" userId="42537d0e53cac1b1" providerId="LiveId" clId="{9F4B80A2-2C41-4540-9897-5B1C75552F48}" dt="2025-07-01T13:05:03.003" v="255" actId="962"/>
      <pc:docMkLst>
        <pc:docMk/>
      </pc:docMkLst>
      <pc:sldChg chg="delSp del mod">
        <pc:chgData name="Elise James" userId="42537d0e53cac1b1" providerId="LiveId" clId="{9F4B80A2-2C41-4540-9897-5B1C75552F48}" dt="2025-07-01T12:43:44.529" v="5" actId="2696"/>
        <pc:sldMkLst>
          <pc:docMk/>
          <pc:sldMk cId="2568752416" sldId="435"/>
        </pc:sldMkLst>
        <pc:picChg chg="del">
          <ac:chgData name="Elise James" userId="42537d0e53cac1b1" providerId="LiveId" clId="{9F4B80A2-2C41-4540-9897-5B1C75552F48}" dt="2025-07-01T12:43:02.494" v="0" actId="478"/>
          <ac:picMkLst>
            <pc:docMk/>
            <pc:sldMk cId="2568752416" sldId="435"/>
            <ac:picMk id="31" creationId="{EBF98A9E-06D3-B66B-378C-F9FCA68D7C0D}"/>
          </ac:picMkLst>
        </pc:picChg>
      </pc:sldChg>
      <pc:sldChg chg="modSp add mod">
        <pc:chgData name="Elise James" userId="42537d0e53cac1b1" providerId="LiveId" clId="{9F4B80A2-2C41-4540-9897-5B1C75552F48}" dt="2025-07-01T13:05:03.003" v="255" actId="962"/>
        <pc:sldMkLst>
          <pc:docMk/>
          <pc:sldMk cId="2313663997" sldId="444"/>
        </pc:sldMkLst>
        <pc:spChg chg="mod">
          <ac:chgData name="Elise James" userId="42537d0e53cac1b1" providerId="LiveId" clId="{9F4B80A2-2C41-4540-9897-5B1C75552F48}" dt="2025-07-01T12:43:36.673" v="4" actId="14100"/>
          <ac:spMkLst>
            <pc:docMk/>
            <pc:sldMk cId="2313663997" sldId="444"/>
            <ac:spMk id="2" creationId="{7AFDD6F7-C145-8DF7-568B-615F99591A11}"/>
          </ac:spMkLst>
        </pc:spChg>
        <pc:picChg chg="mod">
          <ac:chgData name="Elise James" userId="42537d0e53cac1b1" providerId="LiveId" clId="{9F4B80A2-2C41-4540-9897-5B1C75552F48}" dt="2025-07-01T13:05:03.003" v="255" actId="962"/>
          <ac:picMkLst>
            <pc:docMk/>
            <pc:sldMk cId="2313663997" sldId="444"/>
            <ac:picMk id="5" creationId="{2E364C87-6F94-FB22-BF5E-81357A51C0CD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A2F697-1E5B-435C-9C98-D05F5A82C09A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57D8710-5C0F-4CF2-AF06-0B67E16EA64E}">
      <dgm:prSet phldrT="[Text]" custT="1"/>
      <dgm:spPr/>
      <dgm:t>
        <a:bodyPr/>
        <a:lstStyle/>
        <a:p>
          <a:r>
            <a:rPr lang="en-GB" sz="1200" b="1" dirty="0"/>
            <a:t>Feelings</a:t>
          </a:r>
        </a:p>
      </dgm:t>
    </dgm:pt>
    <dgm:pt modelId="{BED5642E-DF02-4325-8B5D-B14A6CED9B4D}" type="parTrans" cxnId="{A2103C75-F565-426E-9FFA-D449EAD0F0BD}">
      <dgm:prSet/>
      <dgm:spPr/>
      <dgm:t>
        <a:bodyPr/>
        <a:lstStyle/>
        <a:p>
          <a:endParaRPr lang="en-GB"/>
        </a:p>
      </dgm:t>
    </dgm:pt>
    <dgm:pt modelId="{51941A3E-0B99-424B-833E-2969FA79F0E7}" type="sibTrans" cxnId="{A2103C75-F565-426E-9FFA-D449EAD0F0BD}">
      <dgm:prSet/>
      <dgm:spPr/>
      <dgm:t>
        <a:bodyPr/>
        <a:lstStyle/>
        <a:p>
          <a:endParaRPr lang="en-GB"/>
        </a:p>
      </dgm:t>
    </dgm:pt>
    <dgm:pt modelId="{7C5C332B-0FA4-49BA-8BB4-6E573366A109}">
      <dgm:prSet phldrT="[Text]" custT="1"/>
      <dgm:spPr/>
      <dgm:t>
        <a:bodyPr/>
        <a:lstStyle/>
        <a:p>
          <a:r>
            <a:rPr lang="en-GB" sz="1200" b="1" dirty="0"/>
            <a:t>Evaluation</a:t>
          </a:r>
        </a:p>
      </dgm:t>
    </dgm:pt>
    <dgm:pt modelId="{C840B940-3D26-465C-A3C4-3FE719F500EE}" type="parTrans" cxnId="{215C85D4-0F4C-4F55-AFB6-C11E4FB259D4}">
      <dgm:prSet/>
      <dgm:spPr/>
      <dgm:t>
        <a:bodyPr/>
        <a:lstStyle/>
        <a:p>
          <a:endParaRPr lang="en-GB"/>
        </a:p>
      </dgm:t>
    </dgm:pt>
    <dgm:pt modelId="{3E655074-1D16-4401-A2E7-C823E9E15CAD}" type="sibTrans" cxnId="{215C85D4-0F4C-4F55-AFB6-C11E4FB259D4}">
      <dgm:prSet/>
      <dgm:spPr/>
      <dgm:t>
        <a:bodyPr/>
        <a:lstStyle/>
        <a:p>
          <a:endParaRPr lang="en-GB"/>
        </a:p>
      </dgm:t>
    </dgm:pt>
    <dgm:pt modelId="{51457DDA-F9F8-4BBB-8C2F-8EB04D99D24F}">
      <dgm:prSet phldrT="[Text]" custT="1"/>
      <dgm:spPr/>
      <dgm:t>
        <a:bodyPr/>
        <a:lstStyle/>
        <a:p>
          <a:r>
            <a:rPr lang="en-GB" sz="1200" b="1" dirty="0"/>
            <a:t>Analysis</a:t>
          </a:r>
        </a:p>
      </dgm:t>
    </dgm:pt>
    <dgm:pt modelId="{879AEF5D-0F6F-49FA-8CF6-8EFB71D1E2AF}" type="parTrans" cxnId="{FD35CCB0-27C7-4B08-B79D-0CC317C6A9A5}">
      <dgm:prSet/>
      <dgm:spPr/>
      <dgm:t>
        <a:bodyPr/>
        <a:lstStyle/>
        <a:p>
          <a:endParaRPr lang="en-GB"/>
        </a:p>
      </dgm:t>
    </dgm:pt>
    <dgm:pt modelId="{E0FDC30B-1B86-4D03-BFF6-ADAC7C9B36BC}" type="sibTrans" cxnId="{FD35CCB0-27C7-4B08-B79D-0CC317C6A9A5}">
      <dgm:prSet/>
      <dgm:spPr/>
      <dgm:t>
        <a:bodyPr/>
        <a:lstStyle/>
        <a:p>
          <a:endParaRPr lang="en-GB"/>
        </a:p>
      </dgm:t>
    </dgm:pt>
    <dgm:pt modelId="{84E06CAB-D17C-43F5-AB0A-DE7E72D4D3B8}">
      <dgm:prSet phldrT="[Text]" custT="1"/>
      <dgm:spPr/>
      <dgm:t>
        <a:bodyPr/>
        <a:lstStyle/>
        <a:p>
          <a:r>
            <a:rPr lang="en-GB" sz="1200" b="1" dirty="0"/>
            <a:t>Conclusion</a:t>
          </a:r>
        </a:p>
      </dgm:t>
    </dgm:pt>
    <dgm:pt modelId="{DB972DA1-E193-42F5-B41B-35B5B208C5C2}" type="parTrans" cxnId="{B825C0CB-2FBE-44CA-9226-6D998656166A}">
      <dgm:prSet/>
      <dgm:spPr/>
      <dgm:t>
        <a:bodyPr/>
        <a:lstStyle/>
        <a:p>
          <a:endParaRPr lang="en-GB"/>
        </a:p>
      </dgm:t>
    </dgm:pt>
    <dgm:pt modelId="{D54C43E7-5942-4EA4-8BB6-847237CA9B81}" type="sibTrans" cxnId="{B825C0CB-2FBE-44CA-9226-6D998656166A}">
      <dgm:prSet/>
      <dgm:spPr/>
      <dgm:t>
        <a:bodyPr/>
        <a:lstStyle/>
        <a:p>
          <a:endParaRPr lang="en-GB"/>
        </a:p>
      </dgm:t>
    </dgm:pt>
    <dgm:pt modelId="{8A46F5B3-BF26-44D6-AC70-C927F3F12C2E}">
      <dgm:prSet phldrT="[Text]" custT="1"/>
      <dgm:spPr/>
      <dgm:t>
        <a:bodyPr/>
        <a:lstStyle/>
        <a:p>
          <a:r>
            <a:rPr lang="en-GB" sz="1200" b="1" dirty="0"/>
            <a:t>Description</a:t>
          </a:r>
        </a:p>
      </dgm:t>
    </dgm:pt>
    <dgm:pt modelId="{CBABF678-8FDD-4F78-B83E-7F658AB67BAC}" type="parTrans" cxnId="{73BD5A71-7464-42E5-BD3A-556C1FFF23D1}">
      <dgm:prSet/>
      <dgm:spPr/>
      <dgm:t>
        <a:bodyPr/>
        <a:lstStyle/>
        <a:p>
          <a:endParaRPr lang="en-GB"/>
        </a:p>
      </dgm:t>
    </dgm:pt>
    <dgm:pt modelId="{BA501F49-98C6-472C-9A1B-545B6F1E5C5F}" type="sibTrans" cxnId="{73BD5A71-7464-42E5-BD3A-556C1FFF23D1}">
      <dgm:prSet/>
      <dgm:spPr/>
      <dgm:t>
        <a:bodyPr/>
        <a:lstStyle/>
        <a:p>
          <a:endParaRPr lang="en-GB"/>
        </a:p>
      </dgm:t>
      <dgm:extLst>
        <a:ext uri="{E40237B7-FDA0-4F09-8148-C483321AD2D9}">
          <dgm14:cNvPr xmlns:dgm14="http://schemas.microsoft.com/office/drawing/2010/diagram" id="0" name="" descr="Circular diagram of Gibbs' Reflective Cycle showing six labelled stages with arrows: Description, Feelings, Evaluation, Analysis, Conclusion, and Action Plan."/>
        </a:ext>
      </dgm:extLst>
    </dgm:pt>
    <dgm:pt modelId="{F266A55B-1511-4A09-863B-9003C1370B1F}">
      <dgm:prSet custT="1"/>
      <dgm:spPr/>
      <dgm:t>
        <a:bodyPr/>
        <a:lstStyle/>
        <a:p>
          <a:r>
            <a:rPr lang="en-GB" sz="1200" b="1" dirty="0"/>
            <a:t>Action plan</a:t>
          </a:r>
        </a:p>
      </dgm:t>
    </dgm:pt>
    <dgm:pt modelId="{ECA41848-289A-4257-9B77-E5C55527E118}" type="parTrans" cxnId="{97045867-77E7-4E38-8BD1-D9C0533690FE}">
      <dgm:prSet/>
      <dgm:spPr/>
      <dgm:t>
        <a:bodyPr/>
        <a:lstStyle/>
        <a:p>
          <a:endParaRPr lang="en-GB"/>
        </a:p>
      </dgm:t>
    </dgm:pt>
    <dgm:pt modelId="{D2FC9DD6-B278-4570-B078-6B024D465C95}" type="sibTrans" cxnId="{97045867-77E7-4E38-8BD1-D9C0533690FE}">
      <dgm:prSet/>
      <dgm:spPr/>
      <dgm:t>
        <a:bodyPr/>
        <a:lstStyle/>
        <a:p>
          <a:endParaRPr lang="en-GB"/>
        </a:p>
      </dgm:t>
    </dgm:pt>
    <dgm:pt modelId="{E540AD88-E0C4-4DEA-B9D8-F1865E5CE019}" type="pres">
      <dgm:prSet presAssocID="{69A2F697-1E5B-435C-9C98-D05F5A82C09A}" presName="cycle" presStyleCnt="0">
        <dgm:presLayoutVars>
          <dgm:dir/>
          <dgm:resizeHandles val="exact"/>
        </dgm:presLayoutVars>
      </dgm:prSet>
      <dgm:spPr/>
    </dgm:pt>
    <dgm:pt modelId="{961ED467-8233-4113-A674-2D81C0C16845}" type="pres">
      <dgm:prSet presAssocID="{357D8710-5C0F-4CF2-AF06-0B67E16EA64E}" presName="dummy" presStyleCnt="0"/>
      <dgm:spPr/>
    </dgm:pt>
    <dgm:pt modelId="{37A0EA55-24B3-4C4D-B208-BADB08C114F6}" type="pres">
      <dgm:prSet presAssocID="{357D8710-5C0F-4CF2-AF06-0B67E16EA64E}" presName="node" presStyleLbl="revTx" presStyleIdx="0" presStyleCnt="6">
        <dgm:presLayoutVars>
          <dgm:bulletEnabled val="1"/>
        </dgm:presLayoutVars>
      </dgm:prSet>
      <dgm:spPr/>
    </dgm:pt>
    <dgm:pt modelId="{2739301A-ABE6-4BA8-9D48-FED686CA6233}" type="pres">
      <dgm:prSet presAssocID="{51941A3E-0B99-424B-833E-2969FA79F0E7}" presName="sibTrans" presStyleLbl="node1" presStyleIdx="0" presStyleCnt="6"/>
      <dgm:spPr/>
    </dgm:pt>
    <dgm:pt modelId="{06EA0CC5-C02C-48D3-8634-A4DF88986E8C}" type="pres">
      <dgm:prSet presAssocID="{7C5C332B-0FA4-49BA-8BB4-6E573366A109}" presName="dummy" presStyleCnt="0"/>
      <dgm:spPr/>
    </dgm:pt>
    <dgm:pt modelId="{6B99059A-8EDF-4D78-ABD1-E59CC2223C54}" type="pres">
      <dgm:prSet presAssocID="{7C5C332B-0FA4-49BA-8BB4-6E573366A109}" presName="node" presStyleLbl="revTx" presStyleIdx="1" presStyleCnt="6">
        <dgm:presLayoutVars>
          <dgm:bulletEnabled val="1"/>
        </dgm:presLayoutVars>
      </dgm:prSet>
      <dgm:spPr/>
    </dgm:pt>
    <dgm:pt modelId="{5DF27B78-3238-4CCF-99F3-A9F653E39AF5}" type="pres">
      <dgm:prSet presAssocID="{3E655074-1D16-4401-A2E7-C823E9E15CAD}" presName="sibTrans" presStyleLbl="node1" presStyleIdx="1" presStyleCnt="6"/>
      <dgm:spPr/>
    </dgm:pt>
    <dgm:pt modelId="{95735C31-3638-43F6-B067-8BCF1D2274EF}" type="pres">
      <dgm:prSet presAssocID="{51457DDA-F9F8-4BBB-8C2F-8EB04D99D24F}" presName="dummy" presStyleCnt="0"/>
      <dgm:spPr/>
    </dgm:pt>
    <dgm:pt modelId="{EE344209-3352-4FCE-9AF7-4926A846CEDB}" type="pres">
      <dgm:prSet presAssocID="{51457DDA-F9F8-4BBB-8C2F-8EB04D99D24F}" presName="node" presStyleLbl="revTx" presStyleIdx="2" presStyleCnt="6">
        <dgm:presLayoutVars>
          <dgm:bulletEnabled val="1"/>
        </dgm:presLayoutVars>
      </dgm:prSet>
      <dgm:spPr/>
    </dgm:pt>
    <dgm:pt modelId="{7309E614-9D67-4D30-A154-D783B22A3D91}" type="pres">
      <dgm:prSet presAssocID="{E0FDC30B-1B86-4D03-BFF6-ADAC7C9B36BC}" presName="sibTrans" presStyleLbl="node1" presStyleIdx="2" presStyleCnt="6"/>
      <dgm:spPr/>
    </dgm:pt>
    <dgm:pt modelId="{C5F1EA52-C100-496B-9DBD-0AD13C7CF913}" type="pres">
      <dgm:prSet presAssocID="{84E06CAB-D17C-43F5-AB0A-DE7E72D4D3B8}" presName="dummy" presStyleCnt="0"/>
      <dgm:spPr/>
    </dgm:pt>
    <dgm:pt modelId="{FE99DB12-9378-4108-B32A-619A25F7A72C}" type="pres">
      <dgm:prSet presAssocID="{84E06CAB-D17C-43F5-AB0A-DE7E72D4D3B8}" presName="node" presStyleLbl="revTx" presStyleIdx="3" presStyleCnt="6" custScaleX="112203">
        <dgm:presLayoutVars>
          <dgm:bulletEnabled val="1"/>
        </dgm:presLayoutVars>
      </dgm:prSet>
      <dgm:spPr/>
    </dgm:pt>
    <dgm:pt modelId="{C49BBE42-98A9-47A0-A735-3026410D17A9}" type="pres">
      <dgm:prSet presAssocID="{D54C43E7-5942-4EA4-8BB6-847237CA9B81}" presName="sibTrans" presStyleLbl="node1" presStyleIdx="3" presStyleCnt="6"/>
      <dgm:spPr/>
    </dgm:pt>
    <dgm:pt modelId="{0EB8C7AE-169C-4DD1-BA0A-73F2927647E3}" type="pres">
      <dgm:prSet presAssocID="{F266A55B-1511-4A09-863B-9003C1370B1F}" presName="dummy" presStyleCnt="0"/>
      <dgm:spPr/>
    </dgm:pt>
    <dgm:pt modelId="{F65F0F09-8456-46D0-A23D-DEFD4F9E7DBE}" type="pres">
      <dgm:prSet presAssocID="{F266A55B-1511-4A09-863B-9003C1370B1F}" presName="node" presStyleLbl="revTx" presStyleIdx="4" presStyleCnt="6" custScaleX="118425">
        <dgm:presLayoutVars>
          <dgm:bulletEnabled val="1"/>
        </dgm:presLayoutVars>
      </dgm:prSet>
      <dgm:spPr/>
    </dgm:pt>
    <dgm:pt modelId="{7CDF4A4B-A298-4EF2-BA63-C2504C1D48FE}" type="pres">
      <dgm:prSet presAssocID="{D2FC9DD6-B278-4570-B078-6B024D465C95}" presName="sibTrans" presStyleLbl="node1" presStyleIdx="4" presStyleCnt="6"/>
      <dgm:spPr/>
    </dgm:pt>
    <dgm:pt modelId="{7546C266-F12F-49EA-8F57-FDE8270FE9AE}" type="pres">
      <dgm:prSet presAssocID="{8A46F5B3-BF26-44D6-AC70-C927F3F12C2E}" presName="dummy" presStyleCnt="0"/>
      <dgm:spPr/>
    </dgm:pt>
    <dgm:pt modelId="{B95C7C9E-0A86-4691-85CE-0211787924B9}" type="pres">
      <dgm:prSet presAssocID="{8A46F5B3-BF26-44D6-AC70-C927F3F12C2E}" presName="node" presStyleLbl="revTx" presStyleIdx="5" presStyleCnt="6" custScaleX="113603">
        <dgm:presLayoutVars>
          <dgm:bulletEnabled val="1"/>
        </dgm:presLayoutVars>
      </dgm:prSet>
      <dgm:spPr/>
    </dgm:pt>
    <dgm:pt modelId="{E9A22B18-78CA-4C2A-80BC-D83B8E121DEF}" type="pres">
      <dgm:prSet presAssocID="{BA501F49-98C6-472C-9A1B-545B6F1E5C5F}" presName="sibTrans" presStyleLbl="node1" presStyleIdx="5" presStyleCnt="6"/>
      <dgm:spPr/>
    </dgm:pt>
  </dgm:ptLst>
  <dgm:cxnLst>
    <dgm:cxn modelId="{BC91710B-5FA7-4655-8DB0-903542C13FB4}" type="presOf" srcId="{51457DDA-F9F8-4BBB-8C2F-8EB04D99D24F}" destId="{EE344209-3352-4FCE-9AF7-4926A846CEDB}" srcOrd="0" destOrd="0" presId="urn:microsoft.com/office/officeart/2005/8/layout/cycle1"/>
    <dgm:cxn modelId="{8ACFBB15-0AB9-4267-9776-33513BFC75B5}" type="presOf" srcId="{357D8710-5C0F-4CF2-AF06-0B67E16EA64E}" destId="{37A0EA55-24B3-4C4D-B208-BADB08C114F6}" srcOrd="0" destOrd="0" presId="urn:microsoft.com/office/officeart/2005/8/layout/cycle1"/>
    <dgm:cxn modelId="{8E34DB1D-228D-4963-A6BE-2B483189BA1D}" type="presOf" srcId="{7C5C332B-0FA4-49BA-8BB4-6E573366A109}" destId="{6B99059A-8EDF-4D78-ABD1-E59CC2223C54}" srcOrd="0" destOrd="0" presId="urn:microsoft.com/office/officeart/2005/8/layout/cycle1"/>
    <dgm:cxn modelId="{259CED1F-7D7C-4C4B-A3A5-F8ADEBF169FB}" type="presOf" srcId="{8A46F5B3-BF26-44D6-AC70-C927F3F12C2E}" destId="{B95C7C9E-0A86-4691-85CE-0211787924B9}" srcOrd="0" destOrd="0" presId="urn:microsoft.com/office/officeart/2005/8/layout/cycle1"/>
    <dgm:cxn modelId="{C8381D3C-0129-484C-87C6-78164658ACB4}" type="presOf" srcId="{84E06CAB-D17C-43F5-AB0A-DE7E72D4D3B8}" destId="{FE99DB12-9378-4108-B32A-619A25F7A72C}" srcOrd="0" destOrd="0" presId="urn:microsoft.com/office/officeart/2005/8/layout/cycle1"/>
    <dgm:cxn modelId="{152C5A46-EBF3-447F-81FA-2EF97FAFEAF9}" type="presOf" srcId="{BA501F49-98C6-472C-9A1B-545B6F1E5C5F}" destId="{E9A22B18-78CA-4C2A-80BC-D83B8E121DEF}" srcOrd="0" destOrd="0" presId="urn:microsoft.com/office/officeart/2005/8/layout/cycle1"/>
    <dgm:cxn modelId="{97045867-77E7-4E38-8BD1-D9C0533690FE}" srcId="{69A2F697-1E5B-435C-9C98-D05F5A82C09A}" destId="{F266A55B-1511-4A09-863B-9003C1370B1F}" srcOrd="4" destOrd="0" parTransId="{ECA41848-289A-4257-9B77-E5C55527E118}" sibTransId="{D2FC9DD6-B278-4570-B078-6B024D465C95}"/>
    <dgm:cxn modelId="{8935DE4F-2E71-4A2A-A0B5-E4A2DB6D81A8}" type="presOf" srcId="{69A2F697-1E5B-435C-9C98-D05F5A82C09A}" destId="{E540AD88-E0C4-4DEA-B9D8-F1865E5CE019}" srcOrd="0" destOrd="0" presId="urn:microsoft.com/office/officeart/2005/8/layout/cycle1"/>
    <dgm:cxn modelId="{73BD5A71-7464-42E5-BD3A-556C1FFF23D1}" srcId="{69A2F697-1E5B-435C-9C98-D05F5A82C09A}" destId="{8A46F5B3-BF26-44D6-AC70-C927F3F12C2E}" srcOrd="5" destOrd="0" parTransId="{CBABF678-8FDD-4F78-B83E-7F658AB67BAC}" sibTransId="{BA501F49-98C6-472C-9A1B-545B6F1E5C5F}"/>
    <dgm:cxn modelId="{E983F454-E99F-4EBA-BDC9-75BD9ED5DF8F}" type="presOf" srcId="{3E655074-1D16-4401-A2E7-C823E9E15CAD}" destId="{5DF27B78-3238-4CCF-99F3-A9F653E39AF5}" srcOrd="0" destOrd="0" presId="urn:microsoft.com/office/officeart/2005/8/layout/cycle1"/>
    <dgm:cxn modelId="{A2103C75-F565-426E-9FFA-D449EAD0F0BD}" srcId="{69A2F697-1E5B-435C-9C98-D05F5A82C09A}" destId="{357D8710-5C0F-4CF2-AF06-0B67E16EA64E}" srcOrd="0" destOrd="0" parTransId="{BED5642E-DF02-4325-8B5D-B14A6CED9B4D}" sibTransId="{51941A3E-0B99-424B-833E-2969FA79F0E7}"/>
    <dgm:cxn modelId="{0239CD5A-4224-4C9D-A006-34025156EB72}" type="presOf" srcId="{D2FC9DD6-B278-4570-B078-6B024D465C95}" destId="{7CDF4A4B-A298-4EF2-BA63-C2504C1D48FE}" srcOrd="0" destOrd="0" presId="urn:microsoft.com/office/officeart/2005/8/layout/cycle1"/>
    <dgm:cxn modelId="{EC3CE186-4271-4FB6-AEAD-E3D639FABA31}" type="presOf" srcId="{51941A3E-0B99-424B-833E-2969FA79F0E7}" destId="{2739301A-ABE6-4BA8-9D48-FED686CA6233}" srcOrd="0" destOrd="0" presId="urn:microsoft.com/office/officeart/2005/8/layout/cycle1"/>
    <dgm:cxn modelId="{D5465697-7BD5-4212-A7D0-C6972E146071}" type="presOf" srcId="{E0FDC30B-1B86-4D03-BFF6-ADAC7C9B36BC}" destId="{7309E614-9D67-4D30-A154-D783B22A3D91}" srcOrd="0" destOrd="0" presId="urn:microsoft.com/office/officeart/2005/8/layout/cycle1"/>
    <dgm:cxn modelId="{68F317A5-F7C1-40CF-9880-0BD64D2C42F4}" type="presOf" srcId="{D54C43E7-5942-4EA4-8BB6-847237CA9B81}" destId="{C49BBE42-98A9-47A0-A735-3026410D17A9}" srcOrd="0" destOrd="0" presId="urn:microsoft.com/office/officeart/2005/8/layout/cycle1"/>
    <dgm:cxn modelId="{FD35CCB0-27C7-4B08-B79D-0CC317C6A9A5}" srcId="{69A2F697-1E5B-435C-9C98-D05F5A82C09A}" destId="{51457DDA-F9F8-4BBB-8C2F-8EB04D99D24F}" srcOrd="2" destOrd="0" parTransId="{879AEF5D-0F6F-49FA-8CF6-8EFB71D1E2AF}" sibTransId="{E0FDC30B-1B86-4D03-BFF6-ADAC7C9B36BC}"/>
    <dgm:cxn modelId="{B825C0CB-2FBE-44CA-9226-6D998656166A}" srcId="{69A2F697-1E5B-435C-9C98-D05F5A82C09A}" destId="{84E06CAB-D17C-43F5-AB0A-DE7E72D4D3B8}" srcOrd="3" destOrd="0" parTransId="{DB972DA1-E193-42F5-B41B-35B5B208C5C2}" sibTransId="{D54C43E7-5942-4EA4-8BB6-847237CA9B81}"/>
    <dgm:cxn modelId="{215C85D4-0F4C-4F55-AFB6-C11E4FB259D4}" srcId="{69A2F697-1E5B-435C-9C98-D05F5A82C09A}" destId="{7C5C332B-0FA4-49BA-8BB4-6E573366A109}" srcOrd="1" destOrd="0" parTransId="{C840B940-3D26-465C-A3C4-3FE719F500EE}" sibTransId="{3E655074-1D16-4401-A2E7-C823E9E15CAD}"/>
    <dgm:cxn modelId="{6BDC60E4-CE46-4741-91D8-E6261E85A37F}" type="presOf" srcId="{F266A55B-1511-4A09-863B-9003C1370B1F}" destId="{F65F0F09-8456-46D0-A23D-DEFD4F9E7DBE}" srcOrd="0" destOrd="0" presId="urn:microsoft.com/office/officeart/2005/8/layout/cycle1"/>
    <dgm:cxn modelId="{E1D2336D-F5EF-48B9-B10F-D5548774D1DB}" type="presParOf" srcId="{E540AD88-E0C4-4DEA-B9D8-F1865E5CE019}" destId="{961ED467-8233-4113-A674-2D81C0C16845}" srcOrd="0" destOrd="0" presId="urn:microsoft.com/office/officeart/2005/8/layout/cycle1"/>
    <dgm:cxn modelId="{99FE9B90-85B9-4BAB-AC5E-AF5C485F595F}" type="presParOf" srcId="{E540AD88-E0C4-4DEA-B9D8-F1865E5CE019}" destId="{37A0EA55-24B3-4C4D-B208-BADB08C114F6}" srcOrd="1" destOrd="0" presId="urn:microsoft.com/office/officeart/2005/8/layout/cycle1"/>
    <dgm:cxn modelId="{5EA02190-670E-4618-962B-4180EA97CBD1}" type="presParOf" srcId="{E540AD88-E0C4-4DEA-B9D8-F1865E5CE019}" destId="{2739301A-ABE6-4BA8-9D48-FED686CA6233}" srcOrd="2" destOrd="0" presId="urn:microsoft.com/office/officeart/2005/8/layout/cycle1"/>
    <dgm:cxn modelId="{85DC8743-2070-4051-9CD8-B4054C838E89}" type="presParOf" srcId="{E540AD88-E0C4-4DEA-B9D8-F1865E5CE019}" destId="{06EA0CC5-C02C-48D3-8634-A4DF88986E8C}" srcOrd="3" destOrd="0" presId="urn:microsoft.com/office/officeart/2005/8/layout/cycle1"/>
    <dgm:cxn modelId="{95A341B8-993E-4FED-A90D-5BE6C1BEC0CF}" type="presParOf" srcId="{E540AD88-E0C4-4DEA-B9D8-F1865E5CE019}" destId="{6B99059A-8EDF-4D78-ABD1-E59CC2223C54}" srcOrd="4" destOrd="0" presId="urn:microsoft.com/office/officeart/2005/8/layout/cycle1"/>
    <dgm:cxn modelId="{0A03C7B8-3650-4E54-AA5C-A56267C8CDC8}" type="presParOf" srcId="{E540AD88-E0C4-4DEA-B9D8-F1865E5CE019}" destId="{5DF27B78-3238-4CCF-99F3-A9F653E39AF5}" srcOrd="5" destOrd="0" presId="urn:microsoft.com/office/officeart/2005/8/layout/cycle1"/>
    <dgm:cxn modelId="{220980AB-7D4F-47BC-896D-DC8FD05ED6B4}" type="presParOf" srcId="{E540AD88-E0C4-4DEA-B9D8-F1865E5CE019}" destId="{95735C31-3638-43F6-B067-8BCF1D2274EF}" srcOrd="6" destOrd="0" presId="urn:microsoft.com/office/officeart/2005/8/layout/cycle1"/>
    <dgm:cxn modelId="{7DB626FB-B1D4-48B3-AF11-05E5315D1D85}" type="presParOf" srcId="{E540AD88-E0C4-4DEA-B9D8-F1865E5CE019}" destId="{EE344209-3352-4FCE-9AF7-4926A846CEDB}" srcOrd="7" destOrd="0" presId="urn:microsoft.com/office/officeart/2005/8/layout/cycle1"/>
    <dgm:cxn modelId="{7CA786E9-DC42-4CD8-91FB-DABDDCC36B76}" type="presParOf" srcId="{E540AD88-E0C4-4DEA-B9D8-F1865E5CE019}" destId="{7309E614-9D67-4D30-A154-D783B22A3D91}" srcOrd="8" destOrd="0" presId="urn:microsoft.com/office/officeart/2005/8/layout/cycle1"/>
    <dgm:cxn modelId="{816BE537-344D-4F89-87E5-59EF631F036C}" type="presParOf" srcId="{E540AD88-E0C4-4DEA-B9D8-F1865E5CE019}" destId="{C5F1EA52-C100-496B-9DBD-0AD13C7CF913}" srcOrd="9" destOrd="0" presId="urn:microsoft.com/office/officeart/2005/8/layout/cycle1"/>
    <dgm:cxn modelId="{C0FE983C-1AB1-4271-9359-AD2C8969A4D5}" type="presParOf" srcId="{E540AD88-E0C4-4DEA-B9D8-F1865E5CE019}" destId="{FE99DB12-9378-4108-B32A-619A25F7A72C}" srcOrd="10" destOrd="0" presId="urn:microsoft.com/office/officeart/2005/8/layout/cycle1"/>
    <dgm:cxn modelId="{217D2E70-DC92-4309-A4E0-354796E72404}" type="presParOf" srcId="{E540AD88-E0C4-4DEA-B9D8-F1865E5CE019}" destId="{C49BBE42-98A9-47A0-A735-3026410D17A9}" srcOrd="11" destOrd="0" presId="urn:microsoft.com/office/officeart/2005/8/layout/cycle1"/>
    <dgm:cxn modelId="{BC116BA4-8886-4F7A-9826-59E63B64E3B2}" type="presParOf" srcId="{E540AD88-E0C4-4DEA-B9D8-F1865E5CE019}" destId="{0EB8C7AE-169C-4DD1-BA0A-73F2927647E3}" srcOrd="12" destOrd="0" presId="urn:microsoft.com/office/officeart/2005/8/layout/cycle1"/>
    <dgm:cxn modelId="{7565FFAE-1DA1-400C-B8F0-19E3AE903E7E}" type="presParOf" srcId="{E540AD88-E0C4-4DEA-B9D8-F1865E5CE019}" destId="{F65F0F09-8456-46D0-A23D-DEFD4F9E7DBE}" srcOrd="13" destOrd="0" presId="urn:microsoft.com/office/officeart/2005/8/layout/cycle1"/>
    <dgm:cxn modelId="{26AAE82B-A010-4BF7-A1F0-7412F6EF1619}" type="presParOf" srcId="{E540AD88-E0C4-4DEA-B9D8-F1865E5CE019}" destId="{7CDF4A4B-A298-4EF2-BA63-C2504C1D48FE}" srcOrd="14" destOrd="0" presId="urn:microsoft.com/office/officeart/2005/8/layout/cycle1"/>
    <dgm:cxn modelId="{55D743B3-D961-4322-8BD1-4D9B1A5F52B3}" type="presParOf" srcId="{E540AD88-E0C4-4DEA-B9D8-F1865E5CE019}" destId="{7546C266-F12F-49EA-8F57-FDE8270FE9AE}" srcOrd="15" destOrd="0" presId="urn:microsoft.com/office/officeart/2005/8/layout/cycle1"/>
    <dgm:cxn modelId="{01ABE172-0B8A-4D7F-8821-1279EEF466F2}" type="presParOf" srcId="{E540AD88-E0C4-4DEA-B9D8-F1865E5CE019}" destId="{B95C7C9E-0A86-4691-85CE-0211787924B9}" srcOrd="16" destOrd="0" presId="urn:microsoft.com/office/officeart/2005/8/layout/cycle1"/>
    <dgm:cxn modelId="{BDDE5DA6-D5B9-46AA-A545-9EA0CB34C501}" type="presParOf" srcId="{E540AD88-E0C4-4DEA-B9D8-F1865E5CE019}" destId="{E9A22B18-78CA-4C2A-80BC-D83B8E121DEF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02AC73-6EDE-474A-80EE-1E085696A35C}" type="doc">
      <dgm:prSet loTypeId="urn:microsoft.com/office/officeart/2005/8/layout/cycle4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E8E48BC2-F64C-4E52-A37B-855DD11EF8D5}">
      <dgm:prSet phldrT="[Text]" custT="1"/>
      <dgm:spPr/>
      <dgm:t>
        <a:bodyPr/>
        <a:lstStyle/>
        <a:p>
          <a:pPr algn="l"/>
          <a:r>
            <a:rPr lang="en-GB" sz="1100" dirty="0"/>
            <a:t>Active experimentation</a:t>
          </a:r>
        </a:p>
      </dgm:t>
    </dgm:pt>
    <dgm:pt modelId="{7FE5F143-634F-40F1-A218-0CC492D397BE}" type="parTrans" cxnId="{A13CF5D0-4D3E-43B0-AA99-13EA769C58EA}">
      <dgm:prSet/>
      <dgm:spPr/>
      <dgm:t>
        <a:bodyPr/>
        <a:lstStyle/>
        <a:p>
          <a:endParaRPr lang="en-GB"/>
        </a:p>
      </dgm:t>
    </dgm:pt>
    <dgm:pt modelId="{1BED055B-C13C-4A0F-8E8D-7820A613C02B}" type="sibTrans" cxnId="{A13CF5D0-4D3E-43B0-AA99-13EA769C58EA}">
      <dgm:prSet/>
      <dgm:spPr/>
      <dgm:t>
        <a:bodyPr/>
        <a:lstStyle/>
        <a:p>
          <a:endParaRPr lang="en-GB"/>
        </a:p>
      </dgm:t>
    </dgm:pt>
    <dgm:pt modelId="{8E1A86D0-7F83-478E-9664-A288D442DE9A}">
      <dgm:prSet phldrT="[Text]" custT="1"/>
      <dgm:spPr/>
      <dgm:t>
        <a:bodyPr anchor="b" anchorCtr="0"/>
        <a:lstStyle/>
        <a:p>
          <a:pPr>
            <a:buNone/>
          </a:pPr>
          <a:r>
            <a:rPr lang="en-GB" sz="1200" dirty="0"/>
            <a:t>	Planning/ trying out what you have learnt</a:t>
          </a:r>
        </a:p>
      </dgm:t>
    </dgm:pt>
    <dgm:pt modelId="{DBFB3B0A-2C1D-4CE9-B2D9-5D66FBE26879}" type="parTrans" cxnId="{069CD48E-E38E-4F69-8221-1671E8CD5AB4}">
      <dgm:prSet/>
      <dgm:spPr/>
      <dgm:t>
        <a:bodyPr/>
        <a:lstStyle/>
        <a:p>
          <a:endParaRPr lang="en-GB"/>
        </a:p>
      </dgm:t>
    </dgm:pt>
    <dgm:pt modelId="{4EF3AE54-D312-4C8E-8EF1-71C766D78A86}" type="sibTrans" cxnId="{069CD48E-E38E-4F69-8221-1671E8CD5AB4}">
      <dgm:prSet/>
      <dgm:spPr/>
      <dgm:t>
        <a:bodyPr/>
        <a:lstStyle/>
        <a:p>
          <a:endParaRPr lang="en-GB"/>
        </a:p>
      </dgm:t>
    </dgm:pt>
    <dgm:pt modelId="{3F2149CF-0681-40B3-8661-6AFB7BE5245F}">
      <dgm:prSet phldrT="[Text]" custT="1"/>
      <dgm:spPr/>
      <dgm:t>
        <a:bodyPr/>
        <a:lstStyle/>
        <a:p>
          <a:pPr algn="r"/>
          <a:r>
            <a:rPr lang="en-GB" sz="1100" dirty="0"/>
            <a:t>Concrete experience</a:t>
          </a:r>
        </a:p>
      </dgm:t>
    </dgm:pt>
    <dgm:pt modelId="{1F1943B3-D2FE-419E-9A19-26229A4A4403}" type="parTrans" cxnId="{3FB12ECE-FF28-4FCA-BD8E-004C760F3ACA}">
      <dgm:prSet/>
      <dgm:spPr/>
      <dgm:t>
        <a:bodyPr/>
        <a:lstStyle/>
        <a:p>
          <a:endParaRPr lang="en-GB"/>
        </a:p>
      </dgm:t>
    </dgm:pt>
    <dgm:pt modelId="{EF2E4BFF-2D02-4464-8462-B878F4E28995}" type="sibTrans" cxnId="{3FB12ECE-FF28-4FCA-BD8E-004C760F3ACA}">
      <dgm:prSet/>
      <dgm:spPr/>
      <dgm:t>
        <a:bodyPr/>
        <a:lstStyle/>
        <a:p>
          <a:endParaRPr lang="en-GB"/>
        </a:p>
      </dgm:t>
    </dgm:pt>
    <dgm:pt modelId="{2D9202E7-80C2-4034-A9CB-EDE2C990B425}">
      <dgm:prSet phldrT="[Text]" custT="1"/>
      <dgm:spPr/>
      <dgm:t>
        <a:bodyPr anchor="ctr" anchorCtr="0"/>
        <a:lstStyle/>
        <a:p>
          <a:pPr>
            <a:buNone/>
          </a:pPr>
          <a:r>
            <a:rPr lang="en-GB" sz="1200" dirty="0"/>
            <a:t>	Doing/having an experience</a:t>
          </a:r>
        </a:p>
      </dgm:t>
    </dgm:pt>
    <dgm:pt modelId="{6B58C3B5-AEFB-4DD4-B7B9-2BC0996A2A78}" type="parTrans" cxnId="{E9F029F6-53C6-470D-8ED2-34BED8D63100}">
      <dgm:prSet/>
      <dgm:spPr/>
      <dgm:t>
        <a:bodyPr/>
        <a:lstStyle/>
        <a:p>
          <a:endParaRPr lang="en-GB"/>
        </a:p>
      </dgm:t>
    </dgm:pt>
    <dgm:pt modelId="{2B2D69A0-A8DD-45AE-975C-29CD16B5C49E}" type="sibTrans" cxnId="{E9F029F6-53C6-470D-8ED2-34BED8D63100}">
      <dgm:prSet/>
      <dgm:spPr/>
      <dgm:t>
        <a:bodyPr/>
        <a:lstStyle/>
        <a:p>
          <a:endParaRPr lang="en-GB"/>
        </a:p>
      </dgm:t>
    </dgm:pt>
    <dgm:pt modelId="{87D89019-9EB8-4E28-B208-E6C20A61F361}">
      <dgm:prSet phldrT="[Text]" custT="1"/>
      <dgm:spPr/>
      <dgm:t>
        <a:bodyPr/>
        <a:lstStyle/>
        <a:p>
          <a:pPr algn="r"/>
          <a:r>
            <a:rPr lang="en-GB" sz="1100" dirty="0"/>
            <a:t>Reflective observation</a:t>
          </a:r>
        </a:p>
      </dgm:t>
    </dgm:pt>
    <dgm:pt modelId="{E2CDFB8A-94AC-46A3-B206-C6F9A0AAE252}" type="parTrans" cxnId="{45F2B047-E5FB-4B8A-B645-76E01367A140}">
      <dgm:prSet/>
      <dgm:spPr/>
      <dgm:t>
        <a:bodyPr/>
        <a:lstStyle/>
        <a:p>
          <a:endParaRPr lang="en-GB"/>
        </a:p>
      </dgm:t>
    </dgm:pt>
    <dgm:pt modelId="{39A57730-B5E5-4354-80F7-65261EBC79B5}" type="sibTrans" cxnId="{45F2B047-E5FB-4B8A-B645-76E01367A140}">
      <dgm:prSet/>
      <dgm:spPr/>
      <dgm:t>
        <a:bodyPr/>
        <a:lstStyle/>
        <a:p>
          <a:endParaRPr lang="en-GB"/>
        </a:p>
      </dgm:t>
    </dgm:pt>
    <dgm:pt modelId="{83335E1C-B9DE-4A62-BEFB-957639FFAFFD}">
      <dgm:prSet phldrT="[Text]" custT="1"/>
      <dgm:spPr/>
      <dgm:t>
        <a:bodyPr/>
        <a:lstStyle/>
        <a:p>
          <a:pPr>
            <a:buNone/>
          </a:pPr>
          <a:r>
            <a:rPr lang="en-GB" sz="1200" dirty="0"/>
            <a:t>	Reviewing/ reflecting on the experience</a:t>
          </a:r>
        </a:p>
      </dgm:t>
    </dgm:pt>
    <dgm:pt modelId="{53E74378-45AB-402B-B2B5-1AA0F835380C}" type="parTrans" cxnId="{BA5F3DD5-52BB-4C51-B2B0-6AB849D18B0F}">
      <dgm:prSet/>
      <dgm:spPr/>
      <dgm:t>
        <a:bodyPr/>
        <a:lstStyle/>
        <a:p>
          <a:endParaRPr lang="en-GB"/>
        </a:p>
      </dgm:t>
    </dgm:pt>
    <dgm:pt modelId="{D4D671BC-443B-4ACE-9B96-CE85FED0DDB6}" type="sibTrans" cxnId="{BA5F3DD5-52BB-4C51-B2B0-6AB849D18B0F}">
      <dgm:prSet/>
      <dgm:spPr/>
      <dgm:t>
        <a:bodyPr/>
        <a:lstStyle/>
        <a:p>
          <a:endParaRPr lang="en-GB"/>
        </a:p>
      </dgm:t>
    </dgm:pt>
    <dgm:pt modelId="{D1682B45-A696-4C9C-BC20-6965BF522EE3}">
      <dgm:prSet phldrT="[Text]" custT="1"/>
      <dgm:spPr/>
      <dgm:t>
        <a:bodyPr/>
        <a:lstStyle/>
        <a:p>
          <a:pPr algn="l"/>
          <a:r>
            <a:rPr lang="en-GB" sz="1100" dirty="0"/>
            <a:t>Abstract conceptualisation</a:t>
          </a:r>
        </a:p>
      </dgm:t>
    </dgm:pt>
    <dgm:pt modelId="{E71239D4-2D86-4FB1-B81D-61EC563DE70C}" type="parTrans" cxnId="{777E82BE-8163-4462-8D8E-AC78FA7A098F}">
      <dgm:prSet/>
      <dgm:spPr/>
      <dgm:t>
        <a:bodyPr/>
        <a:lstStyle/>
        <a:p>
          <a:endParaRPr lang="en-GB"/>
        </a:p>
      </dgm:t>
    </dgm:pt>
    <dgm:pt modelId="{24A74103-0184-4306-AEF3-DA98B5F41E83}" type="sibTrans" cxnId="{777E82BE-8163-4462-8D8E-AC78FA7A098F}">
      <dgm:prSet/>
      <dgm:spPr/>
      <dgm:t>
        <a:bodyPr/>
        <a:lstStyle/>
        <a:p>
          <a:endParaRPr lang="en-GB"/>
        </a:p>
      </dgm:t>
    </dgm:pt>
    <dgm:pt modelId="{F6F28E1F-3F36-466D-845F-A5655CF1EF44}">
      <dgm:prSet phldrT="[Text]" custT="1"/>
      <dgm:spPr/>
      <dgm:t>
        <a:bodyPr/>
        <a:lstStyle/>
        <a:p>
          <a:pPr>
            <a:buNone/>
          </a:pPr>
          <a:r>
            <a:rPr lang="en-GB" sz="1200" dirty="0"/>
            <a:t>	Concluding/ learning from the experience</a:t>
          </a:r>
        </a:p>
      </dgm:t>
    </dgm:pt>
    <dgm:pt modelId="{D7499404-425F-4A21-898D-3A5C150635AF}" type="parTrans" cxnId="{B46E450A-54D6-4FF9-9E66-E76DC302D03F}">
      <dgm:prSet/>
      <dgm:spPr/>
      <dgm:t>
        <a:bodyPr/>
        <a:lstStyle/>
        <a:p>
          <a:endParaRPr lang="en-GB"/>
        </a:p>
      </dgm:t>
    </dgm:pt>
    <dgm:pt modelId="{39B0820A-F681-4A75-A6BB-046A1DBF9A60}" type="sibTrans" cxnId="{B46E450A-54D6-4FF9-9E66-E76DC302D03F}">
      <dgm:prSet/>
      <dgm:spPr/>
      <dgm:t>
        <a:bodyPr/>
        <a:lstStyle/>
        <a:p>
          <a:endParaRPr lang="en-GB"/>
        </a:p>
      </dgm:t>
    </dgm:pt>
    <dgm:pt modelId="{078D1A55-0A58-42BE-AA01-9D4B72EFF35C}">
      <dgm:prSet/>
      <dgm:spPr/>
      <dgm:t>
        <a:bodyPr/>
        <a:lstStyle/>
        <a:p>
          <a:endParaRPr lang="en-GB"/>
        </a:p>
      </dgm:t>
    </dgm:pt>
    <dgm:pt modelId="{C57E5890-38C3-40C4-9CAB-C77CDA5EA250}" type="parTrans" cxnId="{215CA56A-618F-41C3-9892-D54A43BAD9A2}">
      <dgm:prSet/>
      <dgm:spPr/>
      <dgm:t>
        <a:bodyPr/>
        <a:lstStyle/>
        <a:p>
          <a:endParaRPr lang="en-GB"/>
        </a:p>
      </dgm:t>
    </dgm:pt>
    <dgm:pt modelId="{F5C317D9-090D-432C-ACF1-98C3349F3EB1}" type="sibTrans" cxnId="{215CA56A-618F-41C3-9892-D54A43BAD9A2}">
      <dgm:prSet/>
      <dgm:spPr/>
      <dgm:t>
        <a:bodyPr/>
        <a:lstStyle/>
        <a:p>
          <a:endParaRPr lang="en-GB"/>
        </a:p>
      </dgm:t>
    </dgm:pt>
    <dgm:pt modelId="{1284BB89-20E0-4D4C-94A2-4DB0A88817B2}" type="pres">
      <dgm:prSet presAssocID="{3002AC73-6EDE-474A-80EE-1E085696A35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EC05CB19-4C51-4E1D-9BB7-49DB1B3C8EA5}" type="pres">
      <dgm:prSet presAssocID="{3002AC73-6EDE-474A-80EE-1E085696A35C}" presName="children" presStyleCnt="0"/>
      <dgm:spPr/>
    </dgm:pt>
    <dgm:pt modelId="{52968FFB-10FD-4A7D-8DBE-85F4D3F96E63}" type="pres">
      <dgm:prSet presAssocID="{3002AC73-6EDE-474A-80EE-1E085696A35C}" presName="child1group" presStyleCnt="0"/>
      <dgm:spPr/>
    </dgm:pt>
    <dgm:pt modelId="{5C5E30D9-27C5-4F9C-85FD-6EAA1DD560B2}" type="pres">
      <dgm:prSet presAssocID="{3002AC73-6EDE-474A-80EE-1E085696A35C}" presName="child1" presStyleLbl="bgAcc1" presStyleIdx="0" presStyleCnt="4"/>
      <dgm:spPr/>
    </dgm:pt>
    <dgm:pt modelId="{E2985647-FAAB-4683-9BD1-4420B74C3E1B}" type="pres">
      <dgm:prSet presAssocID="{3002AC73-6EDE-474A-80EE-1E085696A35C}" presName="child1Text" presStyleLbl="bgAcc1" presStyleIdx="0" presStyleCnt="4">
        <dgm:presLayoutVars>
          <dgm:bulletEnabled val="1"/>
        </dgm:presLayoutVars>
      </dgm:prSet>
      <dgm:spPr/>
    </dgm:pt>
    <dgm:pt modelId="{BFFC5421-8911-4710-93FA-1EE21DD31A98}" type="pres">
      <dgm:prSet presAssocID="{3002AC73-6EDE-474A-80EE-1E085696A35C}" presName="child2group" presStyleCnt="0"/>
      <dgm:spPr/>
    </dgm:pt>
    <dgm:pt modelId="{3222CBDA-D9C5-40F3-9C74-2490044925CE}" type="pres">
      <dgm:prSet presAssocID="{3002AC73-6EDE-474A-80EE-1E085696A35C}" presName="child2" presStyleLbl="bgAcc1" presStyleIdx="1" presStyleCnt="4" custLinFactNeighborX="13397" custLinFactNeighborY="-781"/>
      <dgm:spPr/>
    </dgm:pt>
    <dgm:pt modelId="{6430308E-6D62-4B2E-952D-7F5F1ED428E9}" type="pres">
      <dgm:prSet presAssocID="{3002AC73-6EDE-474A-80EE-1E085696A35C}" presName="child2Text" presStyleLbl="bgAcc1" presStyleIdx="1" presStyleCnt="4">
        <dgm:presLayoutVars>
          <dgm:bulletEnabled val="1"/>
        </dgm:presLayoutVars>
      </dgm:prSet>
      <dgm:spPr/>
    </dgm:pt>
    <dgm:pt modelId="{D0F7E501-3792-4562-B098-1D10E8DB00D5}" type="pres">
      <dgm:prSet presAssocID="{3002AC73-6EDE-474A-80EE-1E085696A35C}" presName="child3group" presStyleCnt="0"/>
      <dgm:spPr/>
    </dgm:pt>
    <dgm:pt modelId="{9D3751AB-5A0B-47D0-A1DD-E37E63D815CE}" type="pres">
      <dgm:prSet presAssocID="{3002AC73-6EDE-474A-80EE-1E085696A35C}" presName="child3" presStyleLbl="bgAcc1" presStyleIdx="2" presStyleCnt="4" custLinFactNeighborX="12807" custLinFactNeighborY="-799"/>
      <dgm:spPr/>
    </dgm:pt>
    <dgm:pt modelId="{D187879B-AA02-4183-99A3-230A49B37ECE}" type="pres">
      <dgm:prSet presAssocID="{3002AC73-6EDE-474A-80EE-1E085696A35C}" presName="child3Text" presStyleLbl="bgAcc1" presStyleIdx="2" presStyleCnt="4">
        <dgm:presLayoutVars>
          <dgm:bulletEnabled val="1"/>
        </dgm:presLayoutVars>
      </dgm:prSet>
      <dgm:spPr/>
    </dgm:pt>
    <dgm:pt modelId="{E31274E7-61D0-481A-BDDB-A17D97E1EFA7}" type="pres">
      <dgm:prSet presAssocID="{3002AC73-6EDE-474A-80EE-1E085696A35C}" presName="child4group" presStyleCnt="0"/>
      <dgm:spPr/>
    </dgm:pt>
    <dgm:pt modelId="{CE92A0F9-A6B5-4C75-96F6-E4704192F2C7}" type="pres">
      <dgm:prSet presAssocID="{3002AC73-6EDE-474A-80EE-1E085696A35C}" presName="child4" presStyleLbl="bgAcc1" presStyleIdx="3" presStyleCnt="4" custLinFactNeighborX="-643" custLinFactNeighborY="0"/>
      <dgm:spPr/>
    </dgm:pt>
    <dgm:pt modelId="{1E603441-C56B-4009-87A9-FFAC26F28EAA}" type="pres">
      <dgm:prSet presAssocID="{3002AC73-6EDE-474A-80EE-1E085696A35C}" presName="child4Text" presStyleLbl="bgAcc1" presStyleIdx="3" presStyleCnt="4">
        <dgm:presLayoutVars>
          <dgm:bulletEnabled val="1"/>
        </dgm:presLayoutVars>
      </dgm:prSet>
      <dgm:spPr/>
    </dgm:pt>
    <dgm:pt modelId="{67E98B40-E43E-4108-ACD6-79742888A1D6}" type="pres">
      <dgm:prSet presAssocID="{3002AC73-6EDE-474A-80EE-1E085696A35C}" presName="childPlaceholder" presStyleCnt="0"/>
      <dgm:spPr/>
    </dgm:pt>
    <dgm:pt modelId="{E524E2D1-15D6-4BBC-A605-F17AF5CB05AA}" type="pres">
      <dgm:prSet presAssocID="{3002AC73-6EDE-474A-80EE-1E085696A35C}" presName="circle" presStyleCnt="0"/>
      <dgm:spPr/>
    </dgm:pt>
    <dgm:pt modelId="{F133E372-82D0-4CEB-BDC9-51228F6B0EDA}" type="pres">
      <dgm:prSet presAssocID="{3002AC73-6EDE-474A-80EE-1E085696A35C}" presName="quadrant1" presStyleLbl="node1" presStyleIdx="0" presStyleCnt="4" custScaleX="114343" custScaleY="104534" custLinFactNeighborX="-819" custLinFactNeighborY="-3915">
        <dgm:presLayoutVars>
          <dgm:chMax val="1"/>
          <dgm:bulletEnabled val="1"/>
        </dgm:presLayoutVars>
      </dgm:prSet>
      <dgm:spPr/>
    </dgm:pt>
    <dgm:pt modelId="{79A74FB6-3F5C-428F-8A74-87D0447500E1}" type="pres">
      <dgm:prSet presAssocID="{3002AC73-6EDE-474A-80EE-1E085696A35C}" presName="quadrant2" presStyleLbl="node1" presStyleIdx="1" presStyleCnt="4" custScaleX="109025" custScaleY="104169" custLinFactNeighborX="9097" custLinFactNeighborY="-2880">
        <dgm:presLayoutVars>
          <dgm:chMax val="1"/>
          <dgm:bulletEnabled val="1"/>
        </dgm:presLayoutVars>
      </dgm:prSet>
      <dgm:spPr/>
    </dgm:pt>
    <dgm:pt modelId="{5DF6E8BB-961E-4083-A68C-EAC9C4F0B3FC}" type="pres">
      <dgm:prSet presAssocID="{3002AC73-6EDE-474A-80EE-1E085696A35C}" presName="quadrant3" presStyleLbl="node1" presStyleIdx="2" presStyleCnt="4" custScaleX="107695" custLinFactNeighborX="8964" custLinFactNeighborY="-538">
        <dgm:presLayoutVars>
          <dgm:chMax val="1"/>
          <dgm:bulletEnabled val="1"/>
        </dgm:presLayoutVars>
      </dgm:prSet>
      <dgm:spPr/>
    </dgm:pt>
    <dgm:pt modelId="{FD0E527F-31AA-4212-83FA-40642C6EFE22}" type="pres">
      <dgm:prSet presAssocID="{3002AC73-6EDE-474A-80EE-1E085696A35C}" presName="quadrant4" presStyleLbl="node1" presStyleIdx="3" presStyleCnt="4" custScaleX="114602">
        <dgm:presLayoutVars>
          <dgm:chMax val="1"/>
          <dgm:bulletEnabled val="1"/>
        </dgm:presLayoutVars>
      </dgm:prSet>
      <dgm:spPr/>
    </dgm:pt>
    <dgm:pt modelId="{2AED7A59-ABF7-4CB6-9F38-2D891179150A}" type="pres">
      <dgm:prSet presAssocID="{3002AC73-6EDE-474A-80EE-1E085696A35C}" presName="quadrantPlaceholder" presStyleCnt="0"/>
      <dgm:spPr/>
    </dgm:pt>
    <dgm:pt modelId="{AE0CA636-5F44-4747-80D6-E91DD69C959C}" type="pres">
      <dgm:prSet presAssocID="{3002AC73-6EDE-474A-80EE-1E085696A35C}" presName="center1" presStyleLbl="fgShp" presStyleIdx="0" presStyleCnt="2" custLinFactNeighborX="11908" custLinFactNeighborY="-12374"/>
      <dgm:spPr/>
    </dgm:pt>
    <dgm:pt modelId="{F650635C-9111-4695-A6D1-A24266915142}" type="pres">
      <dgm:prSet presAssocID="{3002AC73-6EDE-474A-80EE-1E085696A35C}" presName="center2" presStyleLbl="fgShp" presStyleIdx="1" presStyleCnt="2" custLinFactNeighborX="13507" custLinFactNeighborY="2219"/>
      <dgm:spPr/>
    </dgm:pt>
  </dgm:ptLst>
  <dgm:cxnLst>
    <dgm:cxn modelId="{B46E450A-54D6-4FF9-9E66-E76DC302D03F}" srcId="{D1682B45-A696-4C9C-BC20-6965BF522EE3}" destId="{F6F28E1F-3F36-466D-845F-A5655CF1EF44}" srcOrd="0" destOrd="0" parTransId="{D7499404-425F-4A21-898D-3A5C150635AF}" sibTransId="{39B0820A-F681-4A75-A6BB-046A1DBF9A60}"/>
    <dgm:cxn modelId="{5053F119-0E99-41DD-B8C1-9A2F22837615}" type="presOf" srcId="{8E1A86D0-7F83-478E-9664-A288D442DE9A}" destId="{E2985647-FAAB-4683-9BD1-4420B74C3E1B}" srcOrd="1" destOrd="0" presId="urn:microsoft.com/office/officeart/2005/8/layout/cycle4"/>
    <dgm:cxn modelId="{3F0D5A2F-DB8A-4517-ABF5-1D2103DE1DF5}" type="presOf" srcId="{8E1A86D0-7F83-478E-9664-A288D442DE9A}" destId="{5C5E30D9-27C5-4F9C-85FD-6EAA1DD560B2}" srcOrd="0" destOrd="0" presId="urn:microsoft.com/office/officeart/2005/8/layout/cycle4"/>
    <dgm:cxn modelId="{21309B3A-4F24-4AB3-BA42-6F8DBACA3683}" type="presOf" srcId="{83335E1C-B9DE-4A62-BEFB-957639FFAFFD}" destId="{D187879B-AA02-4183-99A3-230A49B37ECE}" srcOrd="1" destOrd="0" presId="urn:microsoft.com/office/officeart/2005/8/layout/cycle4"/>
    <dgm:cxn modelId="{FACD1A43-6822-4C5B-8D82-5CE7F7E80809}" type="presOf" srcId="{2D9202E7-80C2-4034-A9CB-EDE2C990B425}" destId="{6430308E-6D62-4B2E-952D-7F5F1ED428E9}" srcOrd="1" destOrd="0" presId="urn:microsoft.com/office/officeart/2005/8/layout/cycle4"/>
    <dgm:cxn modelId="{45F2B047-E5FB-4B8A-B645-76E01367A140}" srcId="{3002AC73-6EDE-474A-80EE-1E085696A35C}" destId="{87D89019-9EB8-4E28-B208-E6C20A61F361}" srcOrd="2" destOrd="0" parTransId="{E2CDFB8A-94AC-46A3-B206-C6F9A0AAE252}" sibTransId="{39A57730-B5E5-4354-80F7-65261EBC79B5}"/>
    <dgm:cxn modelId="{A53F2348-1D86-43E2-BCDF-8B221F833F5A}" type="presOf" srcId="{83335E1C-B9DE-4A62-BEFB-957639FFAFFD}" destId="{9D3751AB-5A0B-47D0-A1DD-E37E63D815CE}" srcOrd="0" destOrd="0" presId="urn:microsoft.com/office/officeart/2005/8/layout/cycle4"/>
    <dgm:cxn modelId="{DBCCEC69-F153-4E55-A9AD-8C2D1C05A5FE}" type="presOf" srcId="{F6F28E1F-3F36-466D-845F-A5655CF1EF44}" destId="{1E603441-C56B-4009-87A9-FFAC26F28EAA}" srcOrd="1" destOrd="0" presId="urn:microsoft.com/office/officeart/2005/8/layout/cycle4"/>
    <dgm:cxn modelId="{215CA56A-618F-41C3-9892-D54A43BAD9A2}" srcId="{3002AC73-6EDE-474A-80EE-1E085696A35C}" destId="{078D1A55-0A58-42BE-AA01-9D4B72EFF35C}" srcOrd="4" destOrd="0" parTransId="{C57E5890-38C3-40C4-9CAB-C77CDA5EA250}" sibTransId="{F5C317D9-090D-432C-ACF1-98C3349F3EB1}"/>
    <dgm:cxn modelId="{C3174C6C-E555-4337-9651-9733FFD3CF49}" type="presOf" srcId="{F6F28E1F-3F36-466D-845F-A5655CF1EF44}" destId="{CE92A0F9-A6B5-4C75-96F6-E4704192F2C7}" srcOrd="0" destOrd="0" presId="urn:microsoft.com/office/officeart/2005/8/layout/cycle4"/>
    <dgm:cxn modelId="{F6F95C8E-7A5F-4CBA-AF7C-07D5278CA46E}" type="presOf" srcId="{3F2149CF-0681-40B3-8661-6AFB7BE5245F}" destId="{79A74FB6-3F5C-428F-8A74-87D0447500E1}" srcOrd="0" destOrd="0" presId="urn:microsoft.com/office/officeart/2005/8/layout/cycle4"/>
    <dgm:cxn modelId="{069CD48E-E38E-4F69-8221-1671E8CD5AB4}" srcId="{E8E48BC2-F64C-4E52-A37B-855DD11EF8D5}" destId="{8E1A86D0-7F83-478E-9664-A288D442DE9A}" srcOrd="0" destOrd="0" parTransId="{DBFB3B0A-2C1D-4CE9-B2D9-5D66FBE26879}" sibTransId="{4EF3AE54-D312-4C8E-8EF1-71C766D78A86}"/>
    <dgm:cxn modelId="{58A8C494-E69E-4AF4-91AA-6DCAD8BBB6D2}" type="presOf" srcId="{D1682B45-A696-4C9C-BC20-6965BF522EE3}" destId="{FD0E527F-31AA-4212-83FA-40642C6EFE22}" srcOrd="0" destOrd="0" presId="urn:microsoft.com/office/officeart/2005/8/layout/cycle4"/>
    <dgm:cxn modelId="{777E82BE-8163-4462-8D8E-AC78FA7A098F}" srcId="{3002AC73-6EDE-474A-80EE-1E085696A35C}" destId="{D1682B45-A696-4C9C-BC20-6965BF522EE3}" srcOrd="3" destOrd="0" parTransId="{E71239D4-2D86-4FB1-B81D-61EC563DE70C}" sibTransId="{24A74103-0184-4306-AEF3-DA98B5F41E83}"/>
    <dgm:cxn modelId="{9D07F4BE-DEAA-437F-8BFF-80E940D3A7F3}" type="presOf" srcId="{87D89019-9EB8-4E28-B208-E6C20A61F361}" destId="{5DF6E8BB-961E-4083-A68C-EAC9C4F0B3FC}" srcOrd="0" destOrd="0" presId="urn:microsoft.com/office/officeart/2005/8/layout/cycle4"/>
    <dgm:cxn modelId="{3FB12ECE-FF28-4FCA-BD8E-004C760F3ACA}" srcId="{3002AC73-6EDE-474A-80EE-1E085696A35C}" destId="{3F2149CF-0681-40B3-8661-6AFB7BE5245F}" srcOrd="1" destOrd="0" parTransId="{1F1943B3-D2FE-419E-9A19-26229A4A4403}" sibTransId="{EF2E4BFF-2D02-4464-8462-B878F4E28995}"/>
    <dgm:cxn modelId="{A13CF5D0-4D3E-43B0-AA99-13EA769C58EA}" srcId="{3002AC73-6EDE-474A-80EE-1E085696A35C}" destId="{E8E48BC2-F64C-4E52-A37B-855DD11EF8D5}" srcOrd="0" destOrd="0" parTransId="{7FE5F143-634F-40F1-A218-0CC492D397BE}" sibTransId="{1BED055B-C13C-4A0F-8E8D-7820A613C02B}"/>
    <dgm:cxn modelId="{BA5F3DD5-52BB-4C51-B2B0-6AB849D18B0F}" srcId="{87D89019-9EB8-4E28-B208-E6C20A61F361}" destId="{83335E1C-B9DE-4A62-BEFB-957639FFAFFD}" srcOrd="0" destOrd="0" parTransId="{53E74378-45AB-402B-B2B5-1AA0F835380C}" sibTransId="{D4D671BC-443B-4ACE-9B96-CE85FED0DDB6}"/>
    <dgm:cxn modelId="{E9733FD8-0D8A-42C7-8578-0ED28AE0AE7D}" type="presOf" srcId="{2D9202E7-80C2-4034-A9CB-EDE2C990B425}" destId="{3222CBDA-D9C5-40F3-9C74-2490044925CE}" srcOrd="0" destOrd="0" presId="urn:microsoft.com/office/officeart/2005/8/layout/cycle4"/>
    <dgm:cxn modelId="{4325B0D9-E152-48DE-9C6F-781D89145945}" type="presOf" srcId="{3002AC73-6EDE-474A-80EE-1E085696A35C}" destId="{1284BB89-20E0-4D4C-94A2-4DB0A88817B2}" srcOrd="0" destOrd="0" presId="urn:microsoft.com/office/officeart/2005/8/layout/cycle4"/>
    <dgm:cxn modelId="{932922DB-4856-44F9-9EEE-030B9A77BEEE}" type="presOf" srcId="{E8E48BC2-F64C-4E52-A37B-855DD11EF8D5}" destId="{F133E372-82D0-4CEB-BDC9-51228F6B0EDA}" srcOrd="0" destOrd="0" presId="urn:microsoft.com/office/officeart/2005/8/layout/cycle4"/>
    <dgm:cxn modelId="{E9F029F6-53C6-470D-8ED2-34BED8D63100}" srcId="{3F2149CF-0681-40B3-8661-6AFB7BE5245F}" destId="{2D9202E7-80C2-4034-A9CB-EDE2C990B425}" srcOrd="0" destOrd="0" parTransId="{6B58C3B5-AEFB-4DD4-B7B9-2BC0996A2A78}" sibTransId="{2B2D69A0-A8DD-45AE-975C-29CD16B5C49E}"/>
    <dgm:cxn modelId="{384C4A29-E030-430B-A081-CB414A58C969}" type="presParOf" srcId="{1284BB89-20E0-4D4C-94A2-4DB0A88817B2}" destId="{EC05CB19-4C51-4E1D-9BB7-49DB1B3C8EA5}" srcOrd="0" destOrd="0" presId="urn:microsoft.com/office/officeart/2005/8/layout/cycle4"/>
    <dgm:cxn modelId="{CF35EAFA-D411-4441-B620-5D0D26A1FC53}" type="presParOf" srcId="{EC05CB19-4C51-4E1D-9BB7-49DB1B3C8EA5}" destId="{52968FFB-10FD-4A7D-8DBE-85F4D3F96E63}" srcOrd="0" destOrd="0" presId="urn:microsoft.com/office/officeart/2005/8/layout/cycle4"/>
    <dgm:cxn modelId="{C250D844-B71D-4B91-B571-FE4BC30B0F68}" type="presParOf" srcId="{52968FFB-10FD-4A7D-8DBE-85F4D3F96E63}" destId="{5C5E30D9-27C5-4F9C-85FD-6EAA1DD560B2}" srcOrd="0" destOrd="0" presId="urn:microsoft.com/office/officeart/2005/8/layout/cycle4"/>
    <dgm:cxn modelId="{78AA2F04-EE25-42A4-8B69-86F13FC08939}" type="presParOf" srcId="{52968FFB-10FD-4A7D-8DBE-85F4D3F96E63}" destId="{E2985647-FAAB-4683-9BD1-4420B74C3E1B}" srcOrd="1" destOrd="0" presId="urn:microsoft.com/office/officeart/2005/8/layout/cycle4"/>
    <dgm:cxn modelId="{3CFF8ED9-AF02-421B-AF7A-915AD368FE86}" type="presParOf" srcId="{EC05CB19-4C51-4E1D-9BB7-49DB1B3C8EA5}" destId="{BFFC5421-8911-4710-93FA-1EE21DD31A98}" srcOrd="1" destOrd="0" presId="urn:microsoft.com/office/officeart/2005/8/layout/cycle4"/>
    <dgm:cxn modelId="{18381475-5740-40D9-A1C0-FD5F1122855B}" type="presParOf" srcId="{BFFC5421-8911-4710-93FA-1EE21DD31A98}" destId="{3222CBDA-D9C5-40F3-9C74-2490044925CE}" srcOrd="0" destOrd="0" presId="urn:microsoft.com/office/officeart/2005/8/layout/cycle4"/>
    <dgm:cxn modelId="{23F84608-F96C-4E68-B0B5-544A606E7FBA}" type="presParOf" srcId="{BFFC5421-8911-4710-93FA-1EE21DD31A98}" destId="{6430308E-6D62-4B2E-952D-7F5F1ED428E9}" srcOrd="1" destOrd="0" presId="urn:microsoft.com/office/officeart/2005/8/layout/cycle4"/>
    <dgm:cxn modelId="{0FD42A2F-F3D9-4D7F-851E-CEEE1E41B0E8}" type="presParOf" srcId="{EC05CB19-4C51-4E1D-9BB7-49DB1B3C8EA5}" destId="{D0F7E501-3792-4562-B098-1D10E8DB00D5}" srcOrd="2" destOrd="0" presId="urn:microsoft.com/office/officeart/2005/8/layout/cycle4"/>
    <dgm:cxn modelId="{60F79302-4E60-4C22-BDC3-782B4742E763}" type="presParOf" srcId="{D0F7E501-3792-4562-B098-1D10E8DB00D5}" destId="{9D3751AB-5A0B-47D0-A1DD-E37E63D815CE}" srcOrd="0" destOrd="0" presId="urn:microsoft.com/office/officeart/2005/8/layout/cycle4"/>
    <dgm:cxn modelId="{C44A7B86-91C7-43D4-AFE7-A1F1476334D0}" type="presParOf" srcId="{D0F7E501-3792-4562-B098-1D10E8DB00D5}" destId="{D187879B-AA02-4183-99A3-230A49B37ECE}" srcOrd="1" destOrd="0" presId="urn:microsoft.com/office/officeart/2005/8/layout/cycle4"/>
    <dgm:cxn modelId="{4D37397C-4773-47BF-A015-A8F333824770}" type="presParOf" srcId="{EC05CB19-4C51-4E1D-9BB7-49DB1B3C8EA5}" destId="{E31274E7-61D0-481A-BDDB-A17D97E1EFA7}" srcOrd="3" destOrd="0" presId="urn:microsoft.com/office/officeart/2005/8/layout/cycle4"/>
    <dgm:cxn modelId="{838DE8BC-E55C-444E-BDA3-6FBD9F83EBA6}" type="presParOf" srcId="{E31274E7-61D0-481A-BDDB-A17D97E1EFA7}" destId="{CE92A0F9-A6B5-4C75-96F6-E4704192F2C7}" srcOrd="0" destOrd="0" presId="urn:microsoft.com/office/officeart/2005/8/layout/cycle4"/>
    <dgm:cxn modelId="{60906AFC-F416-485B-814C-A3F75A6A672D}" type="presParOf" srcId="{E31274E7-61D0-481A-BDDB-A17D97E1EFA7}" destId="{1E603441-C56B-4009-87A9-FFAC26F28EAA}" srcOrd="1" destOrd="0" presId="urn:microsoft.com/office/officeart/2005/8/layout/cycle4"/>
    <dgm:cxn modelId="{6E883226-951E-42BA-A64D-037FF1947FE4}" type="presParOf" srcId="{EC05CB19-4C51-4E1D-9BB7-49DB1B3C8EA5}" destId="{67E98B40-E43E-4108-ACD6-79742888A1D6}" srcOrd="4" destOrd="0" presId="urn:microsoft.com/office/officeart/2005/8/layout/cycle4"/>
    <dgm:cxn modelId="{D0E0ECED-B44A-4664-88C0-4A67ED51F368}" type="presParOf" srcId="{1284BB89-20E0-4D4C-94A2-4DB0A88817B2}" destId="{E524E2D1-15D6-4BBC-A605-F17AF5CB05AA}" srcOrd="1" destOrd="0" presId="urn:microsoft.com/office/officeart/2005/8/layout/cycle4"/>
    <dgm:cxn modelId="{8ED06E25-EEF9-438C-88E7-A427F3300136}" type="presParOf" srcId="{E524E2D1-15D6-4BBC-A605-F17AF5CB05AA}" destId="{F133E372-82D0-4CEB-BDC9-51228F6B0EDA}" srcOrd="0" destOrd="0" presId="urn:microsoft.com/office/officeart/2005/8/layout/cycle4"/>
    <dgm:cxn modelId="{E22560D5-2D76-48A6-B304-668314993D72}" type="presParOf" srcId="{E524E2D1-15D6-4BBC-A605-F17AF5CB05AA}" destId="{79A74FB6-3F5C-428F-8A74-87D0447500E1}" srcOrd="1" destOrd="0" presId="urn:microsoft.com/office/officeart/2005/8/layout/cycle4"/>
    <dgm:cxn modelId="{81BE9F30-53D3-4151-920D-CE5B680DCB09}" type="presParOf" srcId="{E524E2D1-15D6-4BBC-A605-F17AF5CB05AA}" destId="{5DF6E8BB-961E-4083-A68C-EAC9C4F0B3FC}" srcOrd="2" destOrd="0" presId="urn:microsoft.com/office/officeart/2005/8/layout/cycle4"/>
    <dgm:cxn modelId="{BC379238-7025-4BB5-8146-AA1F51506BB5}" type="presParOf" srcId="{E524E2D1-15D6-4BBC-A605-F17AF5CB05AA}" destId="{FD0E527F-31AA-4212-83FA-40642C6EFE22}" srcOrd="3" destOrd="0" presId="urn:microsoft.com/office/officeart/2005/8/layout/cycle4"/>
    <dgm:cxn modelId="{0A21D1D0-225B-47BE-BC4D-8322C95D7F5A}" type="presParOf" srcId="{E524E2D1-15D6-4BBC-A605-F17AF5CB05AA}" destId="{2AED7A59-ABF7-4CB6-9F38-2D891179150A}" srcOrd="4" destOrd="0" presId="urn:microsoft.com/office/officeart/2005/8/layout/cycle4"/>
    <dgm:cxn modelId="{A791662F-CD9E-4A96-A026-C988D200E796}" type="presParOf" srcId="{1284BB89-20E0-4D4C-94A2-4DB0A88817B2}" destId="{AE0CA636-5F44-4747-80D6-E91DD69C959C}" srcOrd="2" destOrd="0" presId="urn:microsoft.com/office/officeart/2005/8/layout/cycle4"/>
    <dgm:cxn modelId="{0CB65F75-9BC6-4C29-809B-ABFF2BE42930}" type="presParOf" srcId="{1284BB89-20E0-4D4C-94A2-4DB0A88817B2}" destId="{F650635C-9111-4695-A6D1-A24266915142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A0EA55-24B3-4C4D-B208-BADB08C114F6}">
      <dsp:nvSpPr>
        <dsp:cNvPr id="0" name=""/>
        <dsp:cNvSpPr/>
      </dsp:nvSpPr>
      <dsp:spPr>
        <a:xfrm>
          <a:off x="3598450" y="10416"/>
          <a:ext cx="830460" cy="830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Feelings</a:t>
          </a:r>
        </a:p>
      </dsp:txBody>
      <dsp:txXfrm>
        <a:off x="3598450" y="10416"/>
        <a:ext cx="830460" cy="830460"/>
      </dsp:txXfrm>
    </dsp:sp>
    <dsp:sp modelId="{2739301A-ABE6-4BA8-9D48-FED686CA6233}">
      <dsp:nvSpPr>
        <dsp:cNvPr id="0" name=""/>
        <dsp:cNvSpPr/>
      </dsp:nvSpPr>
      <dsp:spPr>
        <a:xfrm>
          <a:off x="1055961" y="1708"/>
          <a:ext cx="4060582" cy="4060582"/>
        </a:xfrm>
        <a:prstGeom prst="circularArrow">
          <a:avLst>
            <a:gd name="adj1" fmla="val 3988"/>
            <a:gd name="adj2" fmla="val 250168"/>
            <a:gd name="adj3" fmla="val 20573676"/>
            <a:gd name="adj4" fmla="val 18982452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99059A-8EDF-4D78-ABD1-E59CC2223C54}">
      <dsp:nvSpPr>
        <dsp:cNvPr id="0" name=""/>
        <dsp:cNvSpPr/>
      </dsp:nvSpPr>
      <dsp:spPr>
        <a:xfrm>
          <a:off x="4525879" y="1616769"/>
          <a:ext cx="830460" cy="830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Evaluation</a:t>
          </a:r>
        </a:p>
      </dsp:txBody>
      <dsp:txXfrm>
        <a:off x="4525879" y="1616769"/>
        <a:ext cx="830460" cy="830460"/>
      </dsp:txXfrm>
    </dsp:sp>
    <dsp:sp modelId="{5DF27B78-3238-4CCF-99F3-A9F653E39AF5}">
      <dsp:nvSpPr>
        <dsp:cNvPr id="0" name=""/>
        <dsp:cNvSpPr/>
      </dsp:nvSpPr>
      <dsp:spPr>
        <a:xfrm>
          <a:off x="1055961" y="1708"/>
          <a:ext cx="4060582" cy="4060582"/>
        </a:xfrm>
        <a:prstGeom prst="circularArrow">
          <a:avLst>
            <a:gd name="adj1" fmla="val 3988"/>
            <a:gd name="adj2" fmla="val 250168"/>
            <a:gd name="adj3" fmla="val 2367380"/>
            <a:gd name="adj4" fmla="val 776155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344209-3352-4FCE-9AF7-4926A846CEDB}">
      <dsp:nvSpPr>
        <dsp:cNvPr id="0" name=""/>
        <dsp:cNvSpPr/>
      </dsp:nvSpPr>
      <dsp:spPr>
        <a:xfrm>
          <a:off x="3598450" y="3223122"/>
          <a:ext cx="830460" cy="830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Analysis</a:t>
          </a:r>
        </a:p>
      </dsp:txBody>
      <dsp:txXfrm>
        <a:off x="3598450" y="3223122"/>
        <a:ext cx="830460" cy="830460"/>
      </dsp:txXfrm>
    </dsp:sp>
    <dsp:sp modelId="{7309E614-9D67-4D30-A154-D783B22A3D91}">
      <dsp:nvSpPr>
        <dsp:cNvPr id="0" name=""/>
        <dsp:cNvSpPr/>
      </dsp:nvSpPr>
      <dsp:spPr>
        <a:xfrm>
          <a:off x="1055961" y="1708"/>
          <a:ext cx="4060582" cy="4060582"/>
        </a:xfrm>
        <a:prstGeom prst="circularArrow">
          <a:avLst>
            <a:gd name="adj1" fmla="val 3988"/>
            <a:gd name="adj2" fmla="val 250168"/>
            <a:gd name="adj3" fmla="val 6014297"/>
            <a:gd name="adj4" fmla="val 4438207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99DB12-9378-4108-B32A-619A25F7A72C}">
      <dsp:nvSpPr>
        <dsp:cNvPr id="0" name=""/>
        <dsp:cNvSpPr/>
      </dsp:nvSpPr>
      <dsp:spPr>
        <a:xfrm>
          <a:off x="1692923" y="3223122"/>
          <a:ext cx="931802" cy="830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Conclusion</a:t>
          </a:r>
        </a:p>
      </dsp:txBody>
      <dsp:txXfrm>
        <a:off x="1692923" y="3223122"/>
        <a:ext cx="931802" cy="830460"/>
      </dsp:txXfrm>
    </dsp:sp>
    <dsp:sp modelId="{C49BBE42-98A9-47A0-A735-3026410D17A9}">
      <dsp:nvSpPr>
        <dsp:cNvPr id="0" name=""/>
        <dsp:cNvSpPr/>
      </dsp:nvSpPr>
      <dsp:spPr>
        <a:xfrm>
          <a:off x="1055961" y="1708"/>
          <a:ext cx="4060582" cy="4060582"/>
        </a:xfrm>
        <a:prstGeom prst="circularArrow">
          <a:avLst>
            <a:gd name="adj1" fmla="val 3988"/>
            <a:gd name="adj2" fmla="val 250168"/>
            <a:gd name="adj3" fmla="val 9773676"/>
            <a:gd name="adj4" fmla="val 8321557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5F0F09-8456-46D0-A23D-DEFD4F9E7DBE}">
      <dsp:nvSpPr>
        <dsp:cNvPr id="0" name=""/>
        <dsp:cNvSpPr/>
      </dsp:nvSpPr>
      <dsp:spPr>
        <a:xfrm>
          <a:off x="739660" y="1616769"/>
          <a:ext cx="983473" cy="830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Action plan</a:t>
          </a:r>
        </a:p>
      </dsp:txBody>
      <dsp:txXfrm>
        <a:off x="739660" y="1616769"/>
        <a:ext cx="983473" cy="830460"/>
      </dsp:txXfrm>
    </dsp:sp>
    <dsp:sp modelId="{7CDF4A4B-A298-4EF2-BA63-C2504C1D48FE}">
      <dsp:nvSpPr>
        <dsp:cNvPr id="0" name=""/>
        <dsp:cNvSpPr/>
      </dsp:nvSpPr>
      <dsp:spPr>
        <a:xfrm>
          <a:off x="1055961" y="1708"/>
          <a:ext cx="4060582" cy="4060582"/>
        </a:xfrm>
        <a:prstGeom prst="circularArrow">
          <a:avLst>
            <a:gd name="adj1" fmla="val 3988"/>
            <a:gd name="adj2" fmla="val 250168"/>
            <a:gd name="adj3" fmla="val 13011909"/>
            <a:gd name="adj4" fmla="val 11576155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5C7C9E-0A86-4691-85CE-0211787924B9}">
      <dsp:nvSpPr>
        <dsp:cNvPr id="0" name=""/>
        <dsp:cNvSpPr/>
      </dsp:nvSpPr>
      <dsp:spPr>
        <a:xfrm>
          <a:off x="1687110" y="10416"/>
          <a:ext cx="943428" cy="830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Description</a:t>
          </a:r>
        </a:p>
      </dsp:txBody>
      <dsp:txXfrm>
        <a:off x="1687110" y="10416"/>
        <a:ext cx="943428" cy="830460"/>
      </dsp:txXfrm>
    </dsp:sp>
    <dsp:sp modelId="{E9A22B18-78CA-4C2A-80BC-D83B8E121DEF}">
      <dsp:nvSpPr>
        <dsp:cNvPr id="0" name=""/>
        <dsp:cNvSpPr/>
      </dsp:nvSpPr>
      <dsp:spPr>
        <a:xfrm>
          <a:off x="1055961" y="1708"/>
          <a:ext cx="4060582" cy="4060582"/>
        </a:xfrm>
        <a:prstGeom prst="circularArrow">
          <a:avLst>
            <a:gd name="adj1" fmla="val 3988"/>
            <a:gd name="adj2" fmla="val 250168"/>
            <a:gd name="adj3" fmla="val 16911625"/>
            <a:gd name="adj4" fmla="val 15346654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3751AB-5A0B-47D0-A1DD-E37E63D815CE}">
      <dsp:nvSpPr>
        <dsp:cNvPr id="0" name=""/>
        <dsp:cNvSpPr/>
      </dsp:nvSpPr>
      <dsp:spPr>
        <a:xfrm>
          <a:off x="4433807" y="2500272"/>
          <a:ext cx="1823229" cy="1181039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200" kern="1200" dirty="0"/>
            <a:t>	Reviewing/ reflecting on the experience</a:t>
          </a:r>
        </a:p>
      </dsp:txBody>
      <dsp:txXfrm>
        <a:off x="5006720" y="2821475"/>
        <a:ext cx="1224372" cy="833891"/>
      </dsp:txXfrm>
    </dsp:sp>
    <dsp:sp modelId="{CE92A0F9-A6B5-4C75-96F6-E4704192F2C7}">
      <dsp:nvSpPr>
        <dsp:cNvPr id="0" name=""/>
        <dsp:cNvSpPr/>
      </dsp:nvSpPr>
      <dsp:spPr>
        <a:xfrm>
          <a:off x="1213839" y="2509708"/>
          <a:ext cx="1823229" cy="1181039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200" kern="1200" dirty="0"/>
            <a:t>	Concluding/ learning from the experience</a:t>
          </a:r>
        </a:p>
      </dsp:txBody>
      <dsp:txXfrm>
        <a:off x="1239783" y="2830912"/>
        <a:ext cx="1224372" cy="833891"/>
      </dsp:txXfrm>
    </dsp:sp>
    <dsp:sp modelId="{3222CBDA-D9C5-40F3-9C74-2490044925CE}">
      <dsp:nvSpPr>
        <dsp:cNvPr id="0" name=""/>
        <dsp:cNvSpPr/>
      </dsp:nvSpPr>
      <dsp:spPr>
        <a:xfrm>
          <a:off x="4444564" y="0"/>
          <a:ext cx="1823229" cy="1181039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200" kern="1200" dirty="0"/>
            <a:t>	Doing/having an experience</a:t>
          </a:r>
        </a:p>
      </dsp:txBody>
      <dsp:txXfrm>
        <a:off x="5017477" y="25944"/>
        <a:ext cx="1224372" cy="833891"/>
      </dsp:txXfrm>
    </dsp:sp>
    <dsp:sp modelId="{5C5E30D9-27C5-4F9C-85FD-6EAA1DD560B2}">
      <dsp:nvSpPr>
        <dsp:cNvPr id="0" name=""/>
        <dsp:cNvSpPr/>
      </dsp:nvSpPr>
      <dsp:spPr>
        <a:xfrm>
          <a:off x="1225563" y="0"/>
          <a:ext cx="1823229" cy="1181039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200" kern="1200" dirty="0"/>
            <a:t>	Planning/ trying out what you have learnt</a:t>
          </a:r>
        </a:p>
      </dsp:txBody>
      <dsp:txXfrm>
        <a:off x="1251507" y="25944"/>
        <a:ext cx="1224372" cy="833891"/>
      </dsp:txXfrm>
    </dsp:sp>
    <dsp:sp modelId="{F133E372-82D0-4CEB-BDC9-51228F6B0EDA}">
      <dsp:nvSpPr>
        <dsp:cNvPr id="0" name=""/>
        <dsp:cNvSpPr/>
      </dsp:nvSpPr>
      <dsp:spPr>
        <a:xfrm>
          <a:off x="1861852" y="111578"/>
          <a:ext cx="1827308" cy="1670551"/>
        </a:xfrm>
        <a:prstGeom prst="pieWedg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Active experimentation</a:t>
          </a:r>
        </a:p>
      </dsp:txBody>
      <dsp:txXfrm>
        <a:off x="2397058" y="600871"/>
        <a:ext cx="1292102" cy="1181258"/>
      </dsp:txXfrm>
    </dsp:sp>
    <dsp:sp modelId="{79A74FB6-3F5C-428F-8A74-87D0447500E1}">
      <dsp:nvSpPr>
        <dsp:cNvPr id="0" name=""/>
        <dsp:cNvSpPr/>
      </dsp:nvSpPr>
      <dsp:spPr>
        <a:xfrm rot="5400000">
          <a:off x="3773523" y="92233"/>
          <a:ext cx="1664718" cy="1742321"/>
        </a:xfrm>
        <a:prstGeom prst="pieWedg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Concrete experience</a:t>
          </a:r>
        </a:p>
      </dsp:txBody>
      <dsp:txXfrm rot="-5400000">
        <a:off x="3734722" y="618620"/>
        <a:ext cx="1232007" cy="1177133"/>
      </dsp:txXfrm>
    </dsp:sp>
    <dsp:sp modelId="{5DF6E8BB-961E-4083-A68C-EAC9C4F0B3FC}">
      <dsp:nvSpPr>
        <dsp:cNvPr id="0" name=""/>
        <dsp:cNvSpPr/>
      </dsp:nvSpPr>
      <dsp:spPr>
        <a:xfrm rot="10800000">
          <a:off x="3743223" y="1873683"/>
          <a:ext cx="1721067" cy="1598093"/>
        </a:xfrm>
        <a:prstGeom prst="pieWedg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Reflective observation</a:t>
          </a:r>
        </a:p>
      </dsp:txBody>
      <dsp:txXfrm rot="10800000">
        <a:off x="3743223" y="1873683"/>
        <a:ext cx="1216978" cy="1130022"/>
      </dsp:txXfrm>
    </dsp:sp>
    <dsp:sp modelId="{FD0E527F-31AA-4212-83FA-40642C6EFE22}">
      <dsp:nvSpPr>
        <dsp:cNvPr id="0" name=""/>
        <dsp:cNvSpPr/>
      </dsp:nvSpPr>
      <dsp:spPr>
        <a:xfrm rot="16200000">
          <a:off x="1989548" y="1765604"/>
          <a:ext cx="1598093" cy="1831447"/>
        </a:xfrm>
        <a:prstGeom prst="pieWedg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Abstract conceptualisation</a:t>
          </a:r>
        </a:p>
      </dsp:txBody>
      <dsp:txXfrm rot="5400000">
        <a:off x="2409290" y="1882281"/>
        <a:ext cx="1295029" cy="1130022"/>
      </dsp:txXfrm>
    </dsp:sp>
    <dsp:sp modelId="{AE0CA636-5F44-4747-80D6-E91DD69C959C}">
      <dsp:nvSpPr>
        <dsp:cNvPr id="0" name=""/>
        <dsp:cNvSpPr/>
      </dsp:nvSpPr>
      <dsp:spPr>
        <a:xfrm>
          <a:off x="3414370" y="1453836"/>
          <a:ext cx="551766" cy="479797"/>
        </a:xfrm>
        <a:prstGeom prst="circularArrow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50635C-9111-4695-A6D1-A24266915142}">
      <dsp:nvSpPr>
        <dsp:cNvPr id="0" name=""/>
        <dsp:cNvSpPr/>
      </dsp:nvSpPr>
      <dsp:spPr>
        <a:xfrm rot="10800000">
          <a:off x="3423193" y="1708390"/>
          <a:ext cx="551766" cy="479797"/>
        </a:xfrm>
        <a:prstGeom prst="circularArrow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82452-3B3D-4B10-B5B2-216C3ED6E0C1}" type="datetimeFigureOut">
              <a:rPr lang="en-GB" smtClean="0"/>
              <a:pPr/>
              <a:t>01/07/2025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5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1B1AA-12AD-4BCD-8A84-BE258AB1E1E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704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A1484-528B-4725-8337-7ACDB6138B8F}" type="datetimeFigureOut">
              <a:rPr lang="en-GB" smtClean="0"/>
              <a:pPr/>
              <a:t>01/07/2025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0340D-206C-4C41-A35B-4D72CE2F2B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61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9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72781-7FD0-46AD-97F2-90B19BDDE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5200C8-548C-235A-B546-7CB915FB89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CBE397-DAE5-7044-3CB6-F8F771987C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185156-E264-2B61-D601-B916F801E4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58870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7339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1902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DB231-B9C0-0FB4-65C6-8AAD92B44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241A91-760B-5974-67F6-9466DECBBE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AB66D5-519B-539D-7971-60833CC9B5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5DB964-718A-AD78-F324-898F7AD107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494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CBB251-A101-09C4-A23A-82BC285C5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8DAB97-D9B8-7DC5-A015-4B99AAC2F6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534D1F-1F6E-52A0-91B9-B8629A24D8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43EBBC-D81C-F60D-7440-ACF2203FD7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49449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73EF4-2C70-48FB-823D-F140E3932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48A06C-059A-BCA1-752A-9CD1DFB037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26AA2D-091E-6EAE-A170-7429CA7F6E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B7C39E-B1CF-835B-047B-C7396FC155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9005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1147E-F651-98A7-CD74-E458E20CB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47F62A-2AB8-FE99-D28A-2EB4A63B01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5BB7D3-36BE-1F2E-EC34-FF7351D229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04F14C-030B-38E9-CE92-1893B0A4E0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8826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F9C7F-2E87-EBF7-89FA-DCB53108B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F866F8-9AC5-D7A3-5454-FEAEDDF114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4175FB-C3CC-3D79-AA7F-0729CDAFCD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F10088-5E08-9642-307C-EFDAE3E001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08329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60745-CBCA-60E8-71AF-2575BAD8D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963614-DFAD-8980-25B8-AB63840FBB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906393-0200-7EB0-4CD4-F384FB2A83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579EAE-BE86-C0DC-FB2D-60145FE445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373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58CC6-254F-6350-E730-63266E786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EE91DC-FE22-C561-A305-FBEA53D71D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A004A8-C930-380D-84E5-39A89E5DB5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6E9F37-F9AE-D3CE-91B0-3077ECFE1E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551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9559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CD60F-4D4B-8DCA-9970-A3222DA9E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5B5028-AC7C-CBE4-4639-6701578631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5149DD-66AF-3AF3-7E9C-CC06A29D20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10ED6B-206C-CB0E-8EB6-62B4065BBD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9327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3362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9096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506FA9-383C-F397-7248-6780C25E7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566AE5-50D8-7B07-67B3-2C24F0F840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2B2295-25CD-4D58-1087-84316C0B5A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377CDF-942F-6B5B-26A0-A731A293CE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6053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5E22C-E986-D288-6B5D-12B542727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9DE9CE-36F3-EC89-0405-6515AEAA9E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5439F1-70CE-6E4B-D80C-8D9824AD58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31C939-54E0-301E-ACAA-948F6DBE00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2790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52940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B6768-922F-CF07-463D-8DC57638B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6ED59E-0494-499A-D0EF-831F266F92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FC60A7-EFF5-3798-C983-C439F94E35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38A28C-3309-C107-8EC5-2D1D7A6928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1463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0C1C1-AEC0-D3E7-A006-C00B0CE70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3623E3-5790-3946-C30D-7DF14916C0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D28A23-01CC-CB0F-327B-4E5ED39CC1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4E799E-F455-086A-FDEB-2264D3C7F6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34127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6910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22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4E29A-5203-9B55-3F5D-61E9309D6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EA6137-9FD8-27BC-C401-C29CB81CC6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A39712-E24C-7E38-D10E-6F31B5EA17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4AD739-C2EF-0753-1986-79E378FE15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76542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7388C-806D-8465-7CFC-F2F452C0F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737457-B5EF-3CBF-7EA2-4CBC801B99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B327F6-1F3A-7244-6E9E-35D0644061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E292EF-B790-71DE-6E15-F98672E039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65715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2F93FA-26DB-D6CD-64E4-0D20F1C0E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6C098D-1CBC-204F-37AB-7750D416B4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317E1F-2917-4160-94C7-6C79FE59AD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A1723B-0067-4B89-8191-DFA8E018A7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49224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2B49F-0A61-D5CA-5A3B-CA5FAE2FB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32D15F-C78F-4439-4B24-DD0496B1B0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E9BAB0-AA8B-B0BE-D4E7-9DD5ECC063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BF8F8-712B-0A41-E9BA-66D53CED5D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57634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F26E0-CB2A-0095-95C6-973A31FA3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2C6B1F-4FBC-8559-3F2A-485FF26519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A82CA1-C545-8563-8700-DCBC32B85D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4EC6B5-F2BB-9C1A-6646-A36F55802F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50492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B08F7-0333-B14A-D5E5-091232075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6C106B-123C-5282-DA89-60988DD466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FBE995-8748-D0D9-75D4-2DDF267DE3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78F523-733D-A263-DC6E-618D2B55BA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95370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3FFBB-0223-8528-A7B9-3F15D0506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7E9A2E-AC0A-7043-80B5-638E8ED92E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5BF263-BDEC-3799-724C-FE632C58EE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54C569-9EC6-E899-6819-3D67EDE6BD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17746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D80D1-A3A3-F0BF-24CE-C68F8267E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FE3500-BC8B-1C04-F04F-4B60562944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2AF57F-09BB-31B2-0CB5-9D7E498E2D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3DE889-EA39-75D2-E853-5D42678DF4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23662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E4D82-5188-A19A-3984-94457FA47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CF8B97-36AC-3CF8-9ECF-E74134DBAF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923BF0-A665-500A-804F-8F6940787D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61D5D8-D6D7-F972-2506-A300C53103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83381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AFA11-FF7F-6974-41D1-F5F5BFE02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F7BB2C-380A-1CB8-8152-B56C11563D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E4DF00-5D1B-DD91-8964-FBFB159325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66CBD8-3BB1-28C1-282B-DC833DCAE5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44949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8B222-CF77-F3B7-4DA9-8EE1DA866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9CDCBA-C26B-1573-D3FF-B46E9BA917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279B76-2AA1-F639-379A-7311B0FB44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650902-EB80-6C83-7B98-E59D6F1D09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152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2B182-3457-3DE5-3C34-841493842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C0267F-43F5-3417-4800-9A971BBAAA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C6FD8A-7F91-C214-A231-430EBEAB96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C47AD3-001D-AFCC-48B8-6C949159D2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76880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7906E-783A-638C-C046-7E5C59287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486BDD-CA72-ABFB-9F12-4FBA867CF5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BC3FB9-5F56-EBC6-6AE3-430A0E8C3F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FFB1D1-D660-CBE8-ED8A-A512D535C2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7759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51295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C5750-C0D4-FAD5-A8EB-FEEDC6715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E658F8-8D8E-28AF-3C89-C5FAE7BFFC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976427-2DD0-FD0D-5973-4E2EBC996E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FDA90-DCD1-127C-0448-5994307A78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90737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1C87A-5297-FCD7-D816-6A73BD88C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4A8C87-2EE3-72B1-DD0D-021E985FD7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56FF72-9F89-0E44-68F5-D119774A57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FB0647-070B-DFAA-7641-47F2FA1D02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50370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1D6A7-1FB0-EC0A-023F-A77E4D39C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3221EA-0527-3D49-A46F-7CDDF5B8D4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A922EF-02FB-081D-6A01-6247694978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BA8AE0-975F-975E-FE18-1A49A79D36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1830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ABA65-3128-67E2-0B1A-00E7ADB88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666F0B-74D0-0214-5610-6016CD382A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355AD0-A218-7E15-AA74-1942DABF85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BFF78F-5C04-F8E6-7BCC-2B0F2AE843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86383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AC273D-2817-ADD9-6C1C-8C7BDAFFD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8EB5DB-FC24-5BE6-E80E-7E9880F461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4990B2-3614-13A4-80B8-AE37B36351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AAD420-0090-A2EF-7DAD-C3CD8EA01F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83574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D43B6-81A8-E031-BFBA-9CF44F8B4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72A30F-8F1D-215B-A173-123D1F7FB6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AA0C12-0ED3-CA2E-C0D1-76FDA65A09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067BAF-41CF-C317-0F4E-6EABD77E7F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90738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69833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505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59571-B3D6-B86F-4644-A7230A19F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189D5C-4F41-A3A2-7FBA-F3ABE25442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8ABC42-EA91-65BE-F729-91DEE82A19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E68B1C-4293-3A76-F73C-D3152E567B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693922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8F4AA-689B-7AB2-604A-45AA1F6C2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057FC2-3815-1960-7009-B9C7C3E562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EF1351-51C1-BCE3-B6C0-01D1A02489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7CE26D-8706-3592-83BC-292F95FB5A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22932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48FDD-975B-F627-1901-4CCFF6E5E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A961D0-7D54-A80C-0AD7-A6AA199AC4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F9E088-DCF3-68B0-C129-4B3A3DDD56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FCE346-58E9-BFC2-3F96-8728DB7E26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6427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04CC8-34C7-1A47-8CE1-D1A2DA231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8411ED-4B95-A0EB-9EE8-E105A94322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C1E46B-D572-F575-6F7B-0284936509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30DCE2-1D76-A1BA-9654-1491A2D973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54081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87CDE-C710-1302-B5FE-CFDB938C8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A26951-C241-A4C3-5758-70D27F88BC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C8F902-8EE2-BA38-811F-88D9EBFCC8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53F17F-A553-F3CC-2917-54E808F7DF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7196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03539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602D8-0F33-C356-31E0-EAA065A84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A2ED29-0537-6DCD-E7CD-871C508769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FD726D-0DF5-D388-7282-215E6436F7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FCC0EF-9811-71CC-A9BC-6A58B2556F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53624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7AE640-F800-4AD0-71D7-5D1442FA0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C508D0-7C30-3FD5-D987-C25360CB37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1C2473-904B-F4D5-C9FA-8F81EA5B80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B03456-F07F-7BEE-11A9-6C7A513D6F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2428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63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651655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18578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495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B723F-C1C5-F54F-5C06-CF7F4D7748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CF4437-580A-4145-75F7-6345C2AB3D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B3FE58-D02E-4264-DDEA-4BA4885970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68AD22-D729-93F0-D5ED-93CFF8FE63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6780936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3FFBF-7A20-F959-2DA7-014598431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C43D26-DF5A-5302-3072-6E47118AD3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708DFC-9B70-0EFD-F0EB-EA18D922B1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4927A2-0C9B-85F6-AEFB-2563B246AC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03543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4158A-BDDE-EE0E-D9AF-B72AE9BE4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A72B90-3BCB-D4E7-4FAF-B41670892F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541D48-2CDC-FAD4-6288-1A880F420E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072C1A-BBE9-851F-0EF9-40D2BA72D6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35450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34226-F673-5B58-EE72-57E6110B2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C17209-02C1-7D14-2126-70A0F5742F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4795CB-EF1B-6B2D-EE93-3D0F1A6B2E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CA6DE2-E395-D196-0ED5-EB4D222B9A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820200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49932-258E-B627-51F9-13A5B1940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834413-F67B-AB79-B855-06FB2C95AF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D6A907-4265-9CF7-FE1C-8BD3BAD6FE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28809D-E01B-FE11-20FF-23897ABF0F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12310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06BBE-407A-2C2E-8D31-5B2C7BD30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07DF1B-F389-C79F-52B6-55F3C0F550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19E680-440A-AD33-6A43-42F44A1CF8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524CAC-4B0E-3131-3FAD-EA7CA8C74E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91865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71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28797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7E405-867E-622D-0399-918AACF87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EEAFB0-C19D-2AAC-12CC-27261A3EA9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EADF30-A4D9-2187-889E-F6A02AA0F8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455A78-AD19-A6BD-6EB7-BD77C78364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439662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138C9-49EE-2F2E-E1E4-9F2E0288F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F8FA0B-FB46-8E9D-5BF2-4629C8C11A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4924A2-7B41-4AD9-716A-85517595D1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108EB1-75EC-1EA2-A880-4886EFFD91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022676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A93F1-EAAB-5C5E-6436-38BC24667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90976C-65C3-C421-43DC-CCE5126631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DBC2D5-7BAF-8032-06E3-4AA41B49D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E70836-7182-6E95-8368-3D1A05CB22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95970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C7B65-6641-001F-4FC2-F9DF137D3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0987E6-D9B1-9D71-2147-E538B65EE0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28CD61-1553-7B27-8EC8-AEA2250FE0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BCC870-CDA1-9BBA-E499-53371EACD1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7757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25990-594E-6453-948B-FAE7A9050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1E4451-2DC0-E690-C231-44C904CFC5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6751C0-5FFB-EF18-AB9B-588C3EA6F3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A5D5C4-6F24-7153-BCD5-AD379F5BD3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24628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296E8-7F53-8534-8708-0B43EEF3A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2C0A12-9EDB-3951-2F34-4850F1E84B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3BBE27-3FD5-E488-0147-3F96FB8DE7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83F29E-1034-97AF-EE89-C6C0712081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184979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78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73518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11327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80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26621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81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459987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82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394804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859BB-53F5-E32E-4D12-5ECFD65C6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62DD74-6D90-D3BF-58C2-D3A42ACAF2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A0A655-524B-F422-C757-A9565D2926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360877-02D1-082D-53B6-DD11D762C2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421381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84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394844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578629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87EC17-0A0B-A173-5439-56F7B2C9B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3D489F-D544-2F6B-3CCA-C6C2456C29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773C6D-0458-67C4-BC1F-F635E08A26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90AAA2-D6D8-EAEA-7C18-DE44A7A335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34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677EF-9FD1-88B0-8E5D-709DFC40E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B10896-8BE7-9299-D76F-1DAE41089D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8F07F7-4717-2BA2-1A36-BECCA20E2B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GB" dirty="0"/>
              <a:t>Diagram of Gibbs’ reflective cycle showing the six stages in a loop, each with reflection prompts: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Description</a:t>
            </a:r>
            <a:r>
              <a:rPr lang="en-GB" dirty="0"/>
              <a:t>: What actually happened? Who was involved and in what capacity? When and where did this take place?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Feelings</a:t>
            </a:r>
            <a:r>
              <a:rPr lang="en-GB" dirty="0"/>
              <a:t>: What did I think and feel? Why did I feel this way? How might others be feeling?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Evaluation</a:t>
            </a:r>
            <a:r>
              <a:rPr lang="en-GB" dirty="0"/>
              <a:t>: What went well and why? What did not go so well and why? What influenced the outcome and made it go well or not?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Analysis</a:t>
            </a:r>
            <a:r>
              <a:rPr lang="en-GB" dirty="0"/>
              <a:t>: Why did things happen the way they did? What materials or ideas helped me understand what I have been doing?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Conclusion</a:t>
            </a:r>
            <a:r>
              <a:rPr lang="en-GB" dirty="0"/>
              <a:t>: What are my key takeaways? Have my perceptions, beliefs or learning changed? Do I have any new understanding about myself or the creative process?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Action Plan</a:t>
            </a:r>
            <a:r>
              <a:rPr lang="en-GB" dirty="0"/>
              <a:t>: What changes or actions will I now take? What resources, skills or support do I need? How can I measure success and know that I have improved?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04F167-AB93-E347-C454-8CB65219F2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055387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E5D8E-8B0D-B25E-496A-E7E555740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A566B9-6347-9CD5-D46C-44DD8410C9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AFC5E7-410F-396C-4A80-F9A797FBB1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F4BDE7-6C1D-89F5-16DD-349900131E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850214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88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6C905-FF9E-E8CF-06BB-6CC35BE69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E18082-6AD9-F6A6-7464-6CA1D8A819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09DD75-F1DB-67CF-FC32-1529BCD114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EF01B8-28FF-6D4F-FBBA-33BADE5574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733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Option 2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HITE BAR">
            <a:extLst>
              <a:ext uri="{FF2B5EF4-FFF2-40B4-BE49-F238E27FC236}">
                <a16:creationId xmlns:a16="http://schemas.microsoft.com/office/drawing/2014/main" id="{389A7FE7-F633-8F42-8ADE-50586B02B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0538"/>
            <a:ext cx="9144000" cy="843558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pic>
        <p:nvPicPr>
          <p:cNvPr id="10" name="ETF LOGO" descr="Education and Training Foundation">
            <a:extLst>
              <a:ext uri="{FF2B5EF4-FFF2-40B4-BE49-F238E27FC236}">
                <a16:creationId xmlns:a16="http://schemas.microsoft.com/office/drawing/2014/main" id="{F14D5ED0-A2F5-A546-8C5C-70096A8625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1841"/>
            <a:ext cx="859828" cy="456808"/>
          </a:xfrm>
          <a:prstGeom prst="rect">
            <a:avLst/>
          </a:prstGeom>
        </p:spPr>
      </p:pic>
      <p:pic>
        <p:nvPicPr>
          <p:cNvPr id="15" name="T LEVELS LOGO" descr="T Levels Professional Development">
            <a:extLst>
              <a:ext uri="{FF2B5EF4-FFF2-40B4-BE49-F238E27FC236}">
                <a16:creationId xmlns:a16="http://schemas.microsoft.com/office/drawing/2014/main" id="{6EEA13AF-D457-EC45-9075-03198B4D877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60864"/>
            <a:ext cx="1656184" cy="5386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8720" y="2221200"/>
            <a:ext cx="4967280" cy="1242000"/>
          </a:xfrm>
          <a:solidFill>
            <a:schemeClr val="bg1"/>
          </a:solidFill>
        </p:spPr>
        <p:txBody>
          <a:bodyPr lIns="108000" tIns="136800" rIns="0" bIns="0">
            <a:noAutofit/>
          </a:bodyPr>
          <a:lstStyle>
            <a:lvl1pPr algn="l">
              <a:lnSpc>
                <a:spcPts val="4100"/>
              </a:lnSpc>
              <a:defRPr sz="45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Subtitle 1">
            <a:extLst>
              <a:ext uri="{FF2B5EF4-FFF2-40B4-BE49-F238E27FC236}">
                <a16:creationId xmlns:a16="http://schemas.microsoft.com/office/drawing/2014/main" id="{71ADB664-6A98-C844-AD83-2FFA9643D8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88720" y="3629420"/>
            <a:ext cx="4805486" cy="1102570"/>
          </a:xfrm>
          <a:solidFill>
            <a:schemeClr val="tx1"/>
          </a:solidFill>
        </p:spPr>
        <p:txBody>
          <a:bodyPr lIns="108000" tIns="108000" bIns="10800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35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45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F7BC3F4-A560-6244-B6D7-E1099F3BF5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/>
              <a:t>Slide Title</a:t>
            </a:r>
            <a:endParaRPr lang="en-GB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7200900" cy="3459831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2400" b="1" kern="1200" cap="non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+mj-lt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06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8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15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and Suppor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17FABA6-57B8-9148-99A9-C72DFAAEC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/>
              <a:t>Slide Title</a:t>
            </a:r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3960000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270000" indent="-270000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2400" b="1"/>
            </a:lvl2pPr>
            <a:lvl3pPr marL="612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3pPr>
            <a:lvl4pPr marL="99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4pPr>
            <a:lvl5pPr marL="126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0" y="987425"/>
            <a:ext cx="3384550" cy="360045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000"/>
            </a:lvl1pPr>
            <a:lvl2pPr marL="180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2pPr>
            <a:lvl3pPr marL="432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3pPr>
            <a:lvl4pPr marL="64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4pPr>
            <a:lvl5pPr marL="82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26772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77BB2F1-AFF0-C64C-83D0-3B465EE139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/>
              <a:t>Slide Title</a:t>
            </a:r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270000" indent="-270000">
              <a:lnSpc>
                <a:spcPct val="100000"/>
              </a:lnSpc>
              <a:spcBef>
                <a:spcPts val="0"/>
              </a:spcBef>
              <a:defRPr sz="2400"/>
            </a:lvl2pPr>
            <a:lvl3pPr marL="540000" indent="-270000">
              <a:lnSpc>
                <a:spcPct val="100000"/>
              </a:lnSpc>
              <a:defRPr sz="2400"/>
            </a:lvl3pPr>
            <a:lvl4pPr marL="810000" indent="-270000">
              <a:lnSpc>
                <a:spcPct val="100000"/>
              </a:lnSpc>
              <a:defRPr sz="2400"/>
            </a:lvl4pPr>
            <a:lvl5pPr marL="1080000" indent="-270000">
              <a:lnSpc>
                <a:spcPct val="100000"/>
              </a:lnSpc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C25F548-F1B7-1942-BFC2-C7EF39D09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06887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094" y="205979"/>
            <a:ext cx="8423593" cy="8572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094" y="1200151"/>
            <a:ext cx="8423593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000" y="4767263"/>
            <a:ext cx="7686376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56376" y="4767263"/>
            <a:ext cx="909464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700" b="1">
                <a:solidFill>
                  <a:schemeClr val="tx1"/>
                </a:solidFill>
              </a:defRPr>
            </a:lvl1pPr>
          </a:lstStyle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08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50" r:id="rId2"/>
    <p:sldLayoutId id="2147483708" r:id="rId3"/>
    <p:sldLayoutId id="2147483709" r:id="rId4"/>
    <p:sldLayoutId id="2147483665" r:id="rId5"/>
    <p:sldLayoutId id="2147483664" r:id="rId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sv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12C84-47CE-F14E-9879-50B5699FE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3888" y="2221200"/>
            <a:ext cx="5292112" cy="1242000"/>
          </a:xfrm>
        </p:spPr>
        <p:txBody>
          <a:bodyPr/>
          <a:lstStyle/>
          <a:p>
            <a:r>
              <a:rPr lang="en-US" sz="2400" dirty="0"/>
              <a:t>T LEVEL IN MEDIA, BROADCAST AND PRODUCTION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1F95F-D16E-774B-BA41-5586864A7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3888" y="3629420"/>
            <a:ext cx="5292112" cy="1242000"/>
          </a:xfrm>
        </p:spPr>
        <p:txBody>
          <a:bodyPr/>
          <a:lstStyle/>
          <a:p>
            <a:r>
              <a:rPr lang="en-US" dirty="0"/>
              <a:t>Supporting the development of the </a:t>
            </a:r>
            <a:r>
              <a:rPr lang="en-US" dirty="0" err="1"/>
              <a:t>contextualised</a:t>
            </a:r>
            <a:r>
              <a:rPr lang="en-US" dirty="0"/>
              <a:t> Core Skill – reflective practice</a:t>
            </a:r>
          </a:p>
        </p:txBody>
      </p:sp>
    </p:spTree>
    <p:extLst>
      <p:ext uri="{BB962C8B-B14F-4D97-AF65-F5344CB8AC3E}">
        <p14:creationId xmlns:p14="http://schemas.microsoft.com/office/powerpoint/2010/main" val="1945931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24990-7ABA-433A-D0A5-9E8F49F08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793A1FB1-F78F-74C1-F7C7-86BB5613E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075047"/>
          </a:xfrm>
        </p:spPr>
        <p:txBody>
          <a:bodyPr>
            <a:normAutofit fontScale="90000"/>
          </a:bodyPr>
          <a:lstStyle/>
          <a:p>
            <a:r>
              <a:rPr lang="en-US" dirty="0"/>
              <a:t>Additional information for accessibility and inclusivity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7EBE47-A13C-5C41-5311-14D503F5048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88751" y="1324947"/>
            <a:ext cx="7667625" cy="3601574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en-GB" sz="24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dirty="0"/>
              <a:t>For homework, you will be annotating this document: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Highlight key information.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Consider what is relevant to your project.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Are there any opportunities for corporate social responsibility here? If so, how?</a:t>
            </a:r>
          </a:p>
          <a:p>
            <a:pPr marL="342900" indent="-342900">
              <a:buFont typeface="Arial" panose="020B0604020202020204" pitchFamily="34" charset="0"/>
              <a:buChar char="‒"/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00E2D-8457-2547-89E2-6D5C26E54F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27226A-F663-43B3-B560-D0E8B074FA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5566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F9D39-5CF1-5E65-A819-D6D17F216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F168A29-8038-3C78-4C26-8A75501AF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Your project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2B0E7E-A4E5-FDE4-6933-BE06A289EE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‒"/>
            </a:pPr>
            <a:r>
              <a:rPr lang="en-GB" sz="2400" dirty="0"/>
              <a:t>Move into your project groups. Use flipchart paper and pens to: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Discuss your initial ideas and thoughts around the brief.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Create a mind map, spider diagram or similar to record your thoughts.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Do you have a unique selling point (USP) in mind for the product?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endParaRPr lang="en-GB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‒"/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8FE57E-F88C-F827-420C-CA141543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C287D3-5943-8807-EE98-710F247B1D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502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942D3-C013-E66B-E6C8-2049DFAC5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DD6F7-C145-8DF7-568B-615F99591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218" y="192901"/>
            <a:ext cx="8437563" cy="589420"/>
          </a:xfr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dirty="0"/>
              <a:t>Gibbs’ reflective cycle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7E7BBD-AA0A-3157-BAD7-C327111DBA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914378">
              <a:defRPr/>
            </a:pPr>
            <a:fld id="{DA2C159E-F13C-4A85-9A41-E7669D3E0D70}" type="slidenum">
              <a:rPr lang="en-GB">
                <a:solidFill>
                  <a:srgbClr val="000000"/>
                </a:solidFill>
                <a:latin typeface="Arial"/>
              </a:rPr>
              <a:pPr defTabSz="914378">
                <a:defRPr/>
              </a:pPr>
              <a:t>12</a:t>
            </a:fld>
            <a:endParaRPr lang="en-GB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" name="Picture 4" descr="A diagram of Gibbs' reflective cycle.  Each of the six stages are shown with questions to ask your self about how it applies to you.">
            <a:extLst>
              <a:ext uri="{FF2B5EF4-FFF2-40B4-BE49-F238E27FC236}">
                <a16:creationId xmlns:a16="http://schemas.microsoft.com/office/drawing/2014/main" id="{2E364C87-6F94-FB22-BF5E-81357A51C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865" y="701040"/>
            <a:ext cx="6961306" cy="4249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663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F748C-6E9B-1DF0-C29F-29155A60C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5C476B5-C865-67DC-03B3-BD30874B9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Logbook week 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4D4AD8-463E-3FD9-B78C-27873191D88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Throughout these lessons, you will be keeping a log of the creative process (you can do this on paper or digitally).</a:t>
            </a:r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Summarise the work you did in this lesson.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What progress did you make in today’s lesson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W</a:t>
            </a:r>
            <a:r>
              <a:rPr lang="en-GB" sz="2400" dirty="0"/>
              <a:t>hat creative processes did you use?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What needs to be done next?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9D4D61-BCC1-F05C-EDEC-075F1D608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B81E0A-55FF-161B-A4F0-5B41A1F5CF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951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EE73ED-9A08-0867-2077-ED50D3769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A999EA0-55E5-9BC2-D212-16C66849A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Skills audit tool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EAC529-4488-AB99-036C-F1C9D89D11C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RAG rated (red, amber, green).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Helps you self-assess your skills against the content creation and production performance outcomes.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You will need to complete two sections for homework.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1A3ABA-8138-FA07-D7A0-1B5F89389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EC47EF-25E2-2105-353C-6982BB3AF0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3152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Qualitative and quantitative research</a:t>
            </a:r>
          </a:p>
        </p:txBody>
      </p:sp>
    </p:spTree>
    <p:extLst>
      <p:ext uri="{BB962C8B-B14F-4D97-AF65-F5344CB8AC3E}">
        <p14:creationId xmlns:p14="http://schemas.microsoft.com/office/powerpoint/2010/main" val="3072831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Introduction to research methods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2950" y="949325"/>
            <a:ext cx="7667625" cy="3817938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‒"/>
            </a:pPr>
            <a:r>
              <a:rPr lang="en-GB" sz="2400" b="1" dirty="0"/>
              <a:t>Research is important across various fields </a:t>
            </a:r>
            <a:r>
              <a:rPr lang="en-GB" sz="2400" dirty="0"/>
              <a:t>(e.g. social sciences, education, healthcare, marketing).</a:t>
            </a:r>
          </a:p>
          <a:p>
            <a:pPr marL="342900" indent="-342900">
              <a:buFont typeface="Arial" panose="020B0604020202020204" pitchFamily="34" charset="0"/>
              <a:buChar char="‒"/>
            </a:pPr>
            <a:endParaRPr lang="en-GB" dirty="0">
              <a:solidFill>
                <a:schemeClr val="accent6"/>
              </a:solidFill>
            </a:endParaRPr>
          </a:p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dirty="0">
                <a:solidFill>
                  <a:schemeClr val="accent6"/>
                </a:solidFill>
              </a:rPr>
              <a:t>Although t</a:t>
            </a:r>
            <a:r>
              <a:rPr lang="en-GB" sz="2400" dirty="0">
                <a:solidFill>
                  <a:schemeClr val="accent6"/>
                </a:solidFill>
              </a:rPr>
              <a:t>here are many methods for </a:t>
            </a:r>
            <a:r>
              <a:rPr lang="en-GB" dirty="0">
                <a:solidFill>
                  <a:schemeClr val="accent6"/>
                </a:solidFill>
              </a:rPr>
              <a:t>research, the </a:t>
            </a:r>
            <a:r>
              <a:rPr lang="en-GB" sz="2400" dirty="0">
                <a:solidFill>
                  <a:schemeClr val="accent6"/>
                </a:solidFill>
              </a:rPr>
              <a:t>two main types of research methods are:</a:t>
            </a:r>
          </a:p>
          <a:p>
            <a:pPr marL="270000" lvl="2" indent="0">
              <a:buNone/>
            </a:pPr>
            <a:r>
              <a:rPr lang="en-GB" dirty="0">
                <a:solidFill>
                  <a:srgbClr val="FF0000"/>
                </a:solidFill>
              </a:rPr>
              <a:t>Quantitative and qualitative.</a:t>
            </a: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013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91C5F-C0AA-033B-6CBB-FD2D434A2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14B4B7C-6211-E4A6-B65E-4678AD91F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Introduction to research methods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530055-02E6-3C7F-68C8-47C586155E0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50" y="949325"/>
            <a:ext cx="7667625" cy="3817938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‒"/>
            </a:pPr>
            <a:r>
              <a:rPr lang="en-GB" b="1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Quantitative research</a:t>
            </a:r>
            <a:r>
              <a:rPr lang="en-GB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dirty="0"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nvolves numerical data and statistical analysis. It is aimed at quantifying variables and identifying patterns or relationships.</a:t>
            </a:r>
          </a:p>
          <a:p>
            <a:pPr marL="612900" lvl="1" indent="-342900">
              <a:buFont typeface="Wingdings" panose="05000000000000000000" pitchFamily="2" charset="2"/>
              <a:buChar char="§"/>
            </a:pPr>
            <a:r>
              <a:rPr lang="en-GB" b="1" kern="100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Example:</a:t>
            </a:r>
            <a:r>
              <a:rPr lang="en-GB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kern="100" dirty="0"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en-GB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survey measuring the income levels of employees in a company.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‒"/>
            </a:pPr>
            <a:r>
              <a:rPr lang="en-GB" b="1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Qualitative research</a:t>
            </a:r>
            <a:r>
              <a:rPr lang="en-GB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nvolves non-numerical data, typically focused on understanding experiences, motivations or social phenomena.</a:t>
            </a:r>
          </a:p>
          <a:p>
            <a:pPr marL="612900" lvl="1" indent="-342900">
              <a:buFont typeface="Wingdings" panose="05000000000000000000" pitchFamily="2" charset="2"/>
              <a:buChar char="§"/>
            </a:pPr>
            <a:r>
              <a:rPr lang="en-GB" b="1" kern="100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Example:</a:t>
            </a:r>
            <a:r>
              <a:rPr lang="en-GB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nterviews exploring why employees prefer certain work practices.</a:t>
            </a:r>
            <a:endParaRPr lang="en-GB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b="1" dirty="0"/>
          </a:p>
          <a:p>
            <a:pPr>
              <a:lnSpc>
                <a:spcPct val="100000"/>
              </a:lnSpc>
            </a:pP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E02DF6-DF46-D1D0-190B-3DAF2BE3C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267A7-4D13-10D5-1C26-9331DEC1C2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755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09736-4564-57E9-8FE7-98C96051C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8BCF6A78-00B1-FDA7-DF92-76ABC9250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effectLst/>
                <a:latin typeface="+mj-lt"/>
                <a:ea typeface="Aptos" panose="020B0004020202020204" pitchFamily="34" charset="0"/>
              </a:rPr>
              <a:t>The impact of social </a:t>
            </a:r>
            <a:r>
              <a:rPr lang="en-GB" dirty="0">
                <a:ea typeface="Aptos" panose="020B0004020202020204" pitchFamily="34" charset="0"/>
              </a:rPr>
              <a:t>m</a:t>
            </a:r>
            <a:r>
              <a:rPr lang="en-GB" dirty="0">
                <a:effectLst/>
                <a:latin typeface="+mj-lt"/>
                <a:ea typeface="Aptos" panose="020B0004020202020204" pitchFamily="34" charset="0"/>
              </a:rPr>
              <a:t>edia case study</a:t>
            </a:r>
            <a:br>
              <a:rPr lang="en-GB" dirty="0">
                <a:latin typeface="+mj-lt"/>
              </a:rPr>
            </a:b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DC2E56-DE51-BE12-7D39-ECD4BCE6EC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49" y="1498293"/>
            <a:ext cx="8437563" cy="3183875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This case study shows how research was used to explore the impact of social media usage on teenagers’ mental health, specifically focusing on anxiety, depression and self-esteem. </a:t>
            </a:r>
          </a:p>
          <a:p>
            <a:pPr lvl="2"/>
            <a:r>
              <a:rPr lang="en-GB" dirty="0">
                <a:latin typeface="Arial" panose="020B0604020202020204" pitchFamily="34" charset="0"/>
              </a:rPr>
              <a:t>How effective were the different approaches in obtaining useful information?</a:t>
            </a:r>
          </a:p>
          <a:p>
            <a:pPr lvl="2"/>
            <a:r>
              <a:rPr lang="en-GB" dirty="0">
                <a:latin typeface="Arial" panose="020B0604020202020204" pitchFamily="34" charset="0"/>
              </a:rPr>
              <a:t>What approach gave the best results?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34674C-23F7-90B7-3DF3-622934AB0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0F3DB5-D5CE-44B7-5516-D451EFD671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34314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1AF19-4945-58CB-B556-76A95E6FD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369EDBB-46E5-5A70-4535-55FD713A2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/>
              <a:t>Case study: T</a:t>
            </a:r>
            <a:r>
              <a:rPr lang="en-GB" dirty="0">
                <a:effectLst/>
                <a:latin typeface="+mj-lt"/>
                <a:ea typeface="Aptos" panose="020B0004020202020204" pitchFamily="34" charset="0"/>
              </a:rPr>
              <a:t>he impact of social </a:t>
            </a:r>
            <a:r>
              <a:rPr lang="en-GB" dirty="0">
                <a:ea typeface="Aptos" panose="020B0004020202020204" pitchFamily="34" charset="0"/>
              </a:rPr>
              <a:t>m</a:t>
            </a:r>
            <a:r>
              <a:rPr lang="en-GB" dirty="0">
                <a:effectLst/>
                <a:latin typeface="+mj-lt"/>
                <a:ea typeface="Aptos" panose="020B0004020202020204" pitchFamily="34" charset="0"/>
              </a:rPr>
              <a:t>edia on teenagers’ mental </a:t>
            </a:r>
            <a:r>
              <a:rPr lang="en-GB" dirty="0">
                <a:ea typeface="Aptos" panose="020B0004020202020204" pitchFamily="34" charset="0"/>
              </a:rPr>
              <a:t>h</a:t>
            </a:r>
            <a:r>
              <a:rPr lang="en-GB" dirty="0">
                <a:effectLst/>
                <a:latin typeface="+mj-lt"/>
                <a:ea typeface="Aptos" panose="020B0004020202020204" pitchFamily="34" charset="0"/>
              </a:rPr>
              <a:t>ealth</a:t>
            </a:r>
            <a:br>
              <a:rPr lang="en-GB" dirty="0">
                <a:latin typeface="+mj-lt"/>
              </a:rPr>
            </a:b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020A57-2975-153C-DBF3-69FC7A46579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50" y="1476260"/>
            <a:ext cx="8305122" cy="3205908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b="1" dirty="0">
                <a:latin typeface="Arial" panose="020B0604020202020204" pitchFamily="34" charset="0"/>
                <a:ea typeface="Aptos" panose="020B0004020202020204" pitchFamily="34" charset="0"/>
              </a:rPr>
              <a:t>Supporting comments</a:t>
            </a:r>
          </a:p>
          <a:p>
            <a:pPr lvl="2"/>
            <a:r>
              <a:rPr lang="en-GB" b="1" dirty="0">
                <a:solidFill>
                  <a:srgbClr val="FF0000"/>
                </a:solidFill>
                <a:latin typeface="Arial" panose="020B0604020202020204" pitchFamily="34" charset="0"/>
                <a:ea typeface="Aptos" panose="020B0004020202020204" pitchFamily="34" charset="0"/>
              </a:rPr>
              <a:t>Quantitative research: </a:t>
            </a:r>
            <a:r>
              <a:rPr lang="en-GB" dirty="0">
                <a:latin typeface="Arial" panose="020B0604020202020204" pitchFamily="34" charset="0"/>
                <a:ea typeface="Aptos" panose="020B0004020202020204" pitchFamily="34" charset="0"/>
              </a:rPr>
              <a:t>T</a:t>
            </a:r>
            <a:r>
              <a:rPr lang="en-GB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he survey’s closed questions offer measurable data that allows for easy statistical analysis. However, this type of data lacks depth, which is why qualitative research is needed to complement the findings.</a:t>
            </a:r>
            <a:endParaRPr lang="en-GB" b="1" dirty="0"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lvl="1" indent="0">
              <a:buNone/>
            </a:pPr>
            <a:endParaRPr lang="en-GB" b="1" dirty="0"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lvl="1" indent="0">
              <a:buNone/>
            </a:pPr>
            <a:endParaRPr lang="en-GB" b="1" dirty="0"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lvl="1"/>
            <a:endParaRPr lang="en-GB" b="1" dirty="0"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0000"/>
              </a:lnSpc>
            </a:pPr>
            <a:endParaRPr lang="en-GB" b="1" dirty="0">
              <a:latin typeface="Arial" panose="020B0604020202020204" pitchFamily="34" charset="0"/>
              <a:ea typeface="Aptos" panose="020B00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3C66B5-CE53-0A4A-38B2-F7CF8B806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4DB837-8BD2-20C8-412C-10E1A6AC02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909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Introduction to the project brief and the importance of self-reflection to the creative process</a:t>
            </a:r>
          </a:p>
        </p:txBody>
      </p:sp>
    </p:spTree>
    <p:extLst>
      <p:ext uri="{BB962C8B-B14F-4D97-AF65-F5344CB8AC3E}">
        <p14:creationId xmlns:p14="http://schemas.microsoft.com/office/powerpoint/2010/main" val="3256786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571A21-FCB9-83CA-B4C6-AB9F8624D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5E856688-A82D-177F-C949-E1D8E3D8E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/>
              <a:t>Case study: T</a:t>
            </a:r>
            <a:r>
              <a:rPr lang="en-GB" dirty="0">
                <a:effectLst/>
                <a:latin typeface="+mj-lt"/>
                <a:ea typeface="Aptos" panose="020B0004020202020204" pitchFamily="34" charset="0"/>
              </a:rPr>
              <a:t>he impact of social </a:t>
            </a:r>
            <a:r>
              <a:rPr lang="en-GB" dirty="0">
                <a:ea typeface="Aptos" panose="020B0004020202020204" pitchFamily="34" charset="0"/>
              </a:rPr>
              <a:t>m</a:t>
            </a:r>
            <a:r>
              <a:rPr lang="en-GB" dirty="0">
                <a:effectLst/>
                <a:latin typeface="+mj-lt"/>
                <a:ea typeface="Aptos" panose="020B0004020202020204" pitchFamily="34" charset="0"/>
              </a:rPr>
              <a:t>edia on teenagers’ mental </a:t>
            </a:r>
            <a:r>
              <a:rPr lang="en-GB" dirty="0">
                <a:ea typeface="Aptos" panose="020B0004020202020204" pitchFamily="34" charset="0"/>
              </a:rPr>
              <a:t>h</a:t>
            </a:r>
            <a:r>
              <a:rPr lang="en-GB" dirty="0">
                <a:effectLst/>
                <a:latin typeface="+mj-lt"/>
                <a:ea typeface="Aptos" panose="020B0004020202020204" pitchFamily="34" charset="0"/>
              </a:rPr>
              <a:t>ealth</a:t>
            </a:r>
            <a:br>
              <a:rPr lang="en-GB" dirty="0">
                <a:latin typeface="+mj-lt"/>
              </a:rPr>
            </a:b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1548C8-9B13-BB29-209A-941A35590C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50" y="1476260"/>
            <a:ext cx="8305122" cy="3205908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b="1" dirty="0">
                <a:latin typeface="Arial" panose="020B0604020202020204" pitchFamily="34" charset="0"/>
                <a:ea typeface="Aptos" panose="020B0004020202020204" pitchFamily="34" charset="0"/>
              </a:rPr>
              <a:t>Supporting comments</a:t>
            </a:r>
          </a:p>
          <a:p>
            <a:pPr lvl="2"/>
            <a:r>
              <a:rPr lang="en-GB" b="1" dirty="0">
                <a:solidFill>
                  <a:srgbClr val="FF0000"/>
                </a:solidFill>
                <a:latin typeface="Arial" panose="020B0604020202020204" pitchFamily="34" charset="0"/>
                <a:ea typeface="Aptos" panose="020B0004020202020204" pitchFamily="34" charset="0"/>
              </a:rPr>
              <a:t>Qualitative research: </a:t>
            </a:r>
            <a:r>
              <a:rPr lang="en-GB" dirty="0">
                <a:latin typeface="Arial" panose="020B0604020202020204" pitchFamily="34" charset="0"/>
                <a:ea typeface="Aptos" panose="020B0004020202020204" pitchFamily="34" charset="0"/>
              </a:rPr>
              <a:t>I</a:t>
            </a:r>
            <a:r>
              <a:rPr lang="en-GB" dirty="0"/>
              <a:t>nterviews and focus groups offer valuable insights into the emotional nuances that surveys often miss. However, their small sample size and subjective nature restrict the ability to generalise the findings.</a:t>
            </a:r>
            <a:endParaRPr lang="en-GB" b="1" dirty="0"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lvl="1" indent="0">
              <a:buNone/>
            </a:pPr>
            <a:endParaRPr lang="en-GB" b="1" dirty="0"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0000"/>
              </a:lnSpc>
            </a:pPr>
            <a:endParaRPr lang="en-GB" b="1" dirty="0">
              <a:latin typeface="Arial" panose="020B0604020202020204" pitchFamily="34" charset="0"/>
              <a:ea typeface="Aptos" panose="020B00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B0F887-CBD6-43AB-9B21-341527809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79A89E-B1D5-3BE0-A94B-34AD40D7F5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0990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D0B3B-55A9-7883-FC6A-D3801C4F5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BCDF431-E758-6684-D32A-785BB59D6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/>
              <a:t>Case study: </a:t>
            </a:r>
            <a:r>
              <a:rPr lang="en-GB" dirty="0">
                <a:effectLst/>
                <a:latin typeface="+mj-lt"/>
                <a:ea typeface="Aptos" panose="020B0004020202020204" pitchFamily="34" charset="0"/>
              </a:rPr>
              <a:t>The impact of social </a:t>
            </a:r>
            <a:r>
              <a:rPr lang="en-GB" dirty="0">
                <a:ea typeface="Aptos" panose="020B0004020202020204" pitchFamily="34" charset="0"/>
              </a:rPr>
              <a:t>m</a:t>
            </a:r>
            <a:r>
              <a:rPr lang="en-GB" dirty="0">
                <a:effectLst/>
                <a:latin typeface="+mj-lt"/>
                <a:ea typeface="Aptos" panose="020B0004020202020204" pitchFamily="34" charset="0"/>
              </a:rPr>
              <a:t>edia on teenagers’ mental </a:t>
            </a:r>
            <a:r>
              <a:rPr lang="en-GB" dirty="0">
                <a:ea typeface="Aptos" panose="020B0004020202020204" pitchFamily="34" charset="0"/>
              </a:rPr>
              <a:t>h</a:t>
            </a:r>
            <a:r>
              <a:rPr lang="en-GB" dirty="0">
                <a:effectLst/>
                <a:latin typeface="+mj-lt"/>
                <a:ea typeface="Aptos" panose="020B0004020202020204" pitchFamily="34" charset="0"/>
              </a:rPr>
              <a:t>ealth</a:t>
            </a:r>
            <a:br>
              <a:rPr lang="en-GB" dirty="0">
                <a:latin typeface="+mj-lt"/>
              </a:rPr>
            </a:b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5EEB87-CF48-9A7A-8F36-CF5F123351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50" y="1476260"/>
            <a:ext cx="8305122" cy="3205908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b="1" dirty="0">
                <a:latin typeface="Arial" panose="020B0604020202020204" pitchFamily="34" charset="0"/>
                <a:ea typeface="Aptos" panose="020B0004020202020204" pitchFamily="34" charset="0"/>
              </a:rPr>
              <a:t>Supporting comments:</a:t>
            </a:r>
          </a:p>
          <a:p>
            <a:pPr lvl="2"/>
            <a:r>
              <a:rPr lang="en-GB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By integrating both methods, this case study demonstrates a robust approach to understanding a complex social issue. The mixed-methods design provides valuable insights into both the prevalence and the emotional experiences associated with social media use among teenagers.</a:t>
            </a:r>
            <a:endParaRPr lang="en-GB" b="1" dirty="0"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0000"/>
              </a:lnSpc>
            </a:pPr>
            <a:endParaRPr lang="en-GB" b="1" dirty="0">
              <a:latin typeface="Arial" panose="020B0604020202020204" pitchFamily="34" charset="0"/>
              <a:ea typeface="Aptos" panose="020B00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F68651-2602-4706-A47A-556690C3B8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99875-5AFF-FF89-59B7-19D713926C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8421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A47D7-9179-6CE8-8BB4-A0421F2160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31CFDD8-ECE9-F38A-BA12-BEAA728FD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35" y="71755"/>
            <a:ext cx="8437563" cy="699425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Kolb’s learning/</a:t>
            </a:r>
            <a:r>
              <a:rPr lang="en-GB" dirty="0"/>
              <a:t>r</a:t>
            </a:r>
            <a:r>
              <a:rPr lang="en-GB" sz="3600" dirty="0"/>
              <a:t>eflective </a:t>
            </a:r>
            <a:r>
              <a:rPr lang="en-GB" dirty="0"/>
              <a:t>c</a:t>
            </a:r>
            <a:r>
              <a:rPr lang="en-GB" sz="3600" dirty="0"/>
              <a:t>ycle, the four stages.</a:t>
            </a:r>
            <a:br>
              <a:rPr lang="en-GB" dirty="0">
                <a:latin typeface="+mj-lt"/>
              </a:rPr>
            </a:br>
            <a:endParaRPr lang="en-GB" sz="3600" dirty="0"/>
          </a:p>
        </p:txBody>
      </p:sp>
      <p:graphicFrame>
        <p:nvGraphicFramePr>
          <p:cNvPr id="6" name="Diagram 5" descr="Diagram of Kolb’s learning/reflective cycle, showing four stages in a circular layout:&#10;&#10;Concrete Experience: Doing / having an experience&#10;&#10;Reflective Observation: Reviewing / reflecting on the experience&#10;&#10;Abstract Conceptualisation: Concluding / learning from the experience&#10;&#10;Active Experimentation: Planning / trying out what you have learned&#10;&#10;Each quadrant includes a brief explanation of the stage's focus.">
            <a:extLst>
              <a:ext uri="{FF2B5EF4-FFF2-40B4-BE49-F238E27FC236}">
                <a16:creationId xmlns:a16="http://schemas.microsoft.com/office/drawing/2014/main" id="{288DA89F-FBD2-0B51-52EC-8B6320E6E7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6195996"/>
              </p:ext>
            </p:extLst>
          </p:nvPr>
        </p:nvGraphicFramePr>
        <p:xfrm>
          <a:off x="947450" y="923847"/>
          <a:ext cx="7249099" cy="3690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0342B-5BB2-46F3-2DB6-E42517EB6C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33486A-9BDD-5266-8285-5E9179D34B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6032967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7130E-1C36-6956-5AD4-5FA7275A6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A4748E9-EDF0-302C-4379-EFDA8FB68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Skills audit tool </a:t>
            </a:r>
            <a:r>
              <a:rPr lang="en-GB" dirty="0"/>
              <a:t>for lesson 2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03B567-D8BC-AFDC-D939-820963066A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RAG rated (red, amber, green).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Helps you self-assess your skills against the content creation and production performance outcomes.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You will need to complete two sections for homework.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A42648-9866-6A03-5AF3-42B7CB086B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EC11DC-2604-4B0F-5F45-349B394FF83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6029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93D69E-DBAC-6894-A53B-7875F5944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D88AE87-D782-4E7E-258E-AA143B2D0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Logbook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535762-5940-D599-3C46-9CE48AB9FF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Summarise the work you did in this lesson.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What progress did you make in today’s lesson and what creative processes did you use?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What needs to be done next?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9FAA91-22B4-C9DF-B448-E9FCBE7EB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88A5F-803F-EFB7-A421-302F1B1042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3860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Gathering sources for content creation and production</a:t>
            </a:r>
          </a:p>
        </p:txBody>
      </p:sp>
    </p:spTree>
    <p:extLst>
      <p:ext uri="{BB962C8B-B14F-4D97-AF65-F5344CB8AC3E}">
        <p14:creationId xmlns:p14="http://schemas.microsoft.com/office/powerpoint/2010/main" val="36653927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Sources for content creation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2950" y="929166"/>
            <a:ext cx="7912674" cy="3601574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‒"/>
            </a:pPr>
            <a:r>
              <a:rPr lang="en-GB" sz="2400" b="1" dirty="0"/>
              <a:t>Key information to remember:</a:t>
            </a:r>
          </a:p>
          <a:p>
            <a:pPr marL="6129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Which platform(s) will you be creating the advert for? </a:t>
            </a:r>
          </a:p>
          <a:p>
            <a:pPr marL="6129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The brief is for a 20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dirty="0"/>
              <a:t>30-second advert, which you will plan and create a storyboard for.</a:t>
            </a:r>
          </a:p>
          <a:p>
            <a:pPr marL="6129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You will also need to create a dialogue to accompany your storyboard.</a:t>
            </a:r>
          </a:p>
          <a:p>
            <a:pPr marL="6129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It is important to document and record creative processes to support log records.</a:t>
            </a:r>
            <a:endParaRPr lang="en-GB" dirty="0"/>
          </a:p>
          <a:p>
            <a:pPr marL="6129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0000"/>
                </a:solidFill>
              </a:rPr>
              <a:t>Keep the brief to hand so that you can refer to it.</a:t>
            </a:r>
            <a:br>
              <a:rPr lang="en-GB" dirty="0">
                <a:solidFill>
                  <a:srgbClr val="FF0000"/>
                </a:solidFill>
              </a:rPr>
            </a:b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4556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4EC8B-23D6-59E9-4AA8-492C56808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88FC1C47-F31B-DFCE-7187-CE54C91FB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Skills audit tool for lesson 3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590059-E981-4072-5018-F4E8115A0CD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RAG rated (red, amber, green).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Helps you self-assess your skills against the content creation and production performance outcomes.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You will need to complete for homework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Use Kolb’s learning/reflective cycle to help you</a:t>
            </a:r>
            <a:r>
              <a:rPr lang="en-GB" sz="2400" dirty="0"/>
              <a:t>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12B5F5-B372-9CBC-EBB9-D49780B90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AC38A-45D4-ABC5-9CF0-222D32EF3B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0091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26B20F-26E1-FB27-1361-DF1440BA7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DEB293E9-AA18-D47B-9474-18F43C2DF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Logbook week 3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A1A913-E082-BCA0-5E86-820B20E8A31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Summarise the work you did in this lesson.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What progress did you make in today’s lesson and what creative processes did you use?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What needs to be done next?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EF1381-4ACF-CE9E-35BF-AA4A797451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28CBA6-455D-E9E5-9B1F-AA1875DEAB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8126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Storyboard creation and peer feedback</a:t>
            </a:r>
          </a:p>
        </p:txBody>
      </p:sp>
    </p:spTree>
    <p:extLst>
      <p:ext uri="{BB962C8B-B14F-4D97-AF65-F5344CB8AC3E}">
        <p14:creationId xmlns:p14="http://schemas.microsoft.com/office/powerpoint/2010/main" val="1662210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14E0F-332D-8156-9A8A-631568578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reflective practice?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99177B4-FD62-94CB-1D97-EBCAD18EBCB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dirty="0"/>
              <a:t>Definition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“Reflective practice is the ability to reflect on one’s actions so as to engage in a process of continuous learning” (Donald Schon).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dirty="0"/>
              <a:t>So, what is it…?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The act of thinking about our experiences in order to learn from them for the future.</a:t>
            </a:r>
          </a:p>
          <a:p>
            <a:pPr lvl="1" indent="0">
              <a:buNone/>
            </a:pP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B8AB4A-4D3E-0F4F-2E3C-2E8454AB4B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E30090-A7EC-2A1C-90BF-4584BCD4ED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064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6ED79-EC4D-BAE0-4D8A-0FCE3785C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DF4635A2-42F0-49E9-51A9-92FE783A5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Skills audit tool </a:t>
            </a:r>
            <a:r>
              <a:rPr lang="en-GB" dirty="0"/>
              <a:t>for lesson 4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A8B8B0-B4FE-6952-A39A-984F5C4A4CD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RAG rated (red, amber, green).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Helps you self-assess your skills against the content creation and production performance outcomes.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You will need to complete two sections for homework.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8F87F6-14BB-5EE0-D096-F65045BED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4C4909-4DAC-2E33-F705-6C2A6EEEA7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0181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3FA32-B640-E6BB-4636-0A53A2825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63A9A56-9807-0504-206F-EADED602A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Logbook week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9FE736-1F8E-A47A-AB26-2D205541D3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Summarise the work you did in this lesson.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What progress did you make in today’s lesson and what creative processes did you use?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What needs to be done next?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523263-064C-FBC8-4948-AE0A05ECD1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E43339-5CA6-D808-C0CF-6696A6F290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4623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Storyboard creation continued</a:t>
            </a:r>
          </a:p>
        </p:txBody>
      </p:sp>
    </p:spTree>
    <p:extLst>
      <p:ext uri="{BB962C8B-B14F-4D97-AF65-F5344CB8AC3E}">
        <p14:creationId xmlns:p14="http://schemas.microsoft.com/office/powerpoint/2010/main" val="26488548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Branding introduction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rtl="0"/>
            <a:r>
              <a:rPr lang="en-GB" sz="24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Branding is more than just a logo or a catchy slogan. </a:t>
            </a:r>
            <a:r>
              <a:rPr lang="en-US" sz="24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It is the way a company presents itself to the world, including its values, vision and identity. </a:t>
            </a:r>
            <a:r>
              <a:rPr lang="en-GB" sz="24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It helps a business stand out from its competitors, build trust with consumers and communicate its core message.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br>
              <a:rPr lang="en-GB" sz="2400" dirty="0"/>
            </a:b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3023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3F0FC-76C1-BAC5-C821-9F6F11880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C48AAD9-2276-75A8-7EDA-8E47E53D0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Iconic brands task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CADB26-AEA8-36EF-6099-24AB5EC41D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rtl="0"/>
            <a:r>
              <a:rPr lang="en-GB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By the end of this task, you should be able to identify various brands. This next task challenges you to individually identify and list the brands referenced.</a:t>
            </a:r>
            <a:endParaRPr lang="en-GB" sz="2400" dirty="0"/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95AEF9-994C-F67B-5164-3F4489AA4C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5E01B1-AB1B-F648-75AA-86F98F64B4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7941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D2CFCF-57B8-2554-8B6B-B6B3BB532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74111D41-6712-55A1-2011-407F62CD8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699425"/>
          </a:xfrm>
        </p:spPr>
        <p:txBody>
          <a:bodyPr anchor="t">
            <a:normAutofit/>
          </a:bodyPr>
          <a:lstStyle/>
          <a:p>
            <a:r>
              <a:rPr lang="en-GB" dirty="0"/>
              <a:t>Can you name the brand (1)?</a:t>
            </a:r>
          </a:p>
        </p:txBody>
      </p:sp>
      <p:pic>
        <p:nvPicPr>
          <p:cNvPr id="2" name="Content Placeholder 5" descr="A black apple with a bite taken out of it">
            <a:extLst>
              <a:ext uri="{FF2B5EF4-FFF2-40B4-BE49-F238E27FC236}">
                <a16:creationId xmlns:a16="http://schemas.microsoft.com/office/drawing/2014/main" id="{CE5C1AB8-D6B7-7599-7DD8-EE1B358340A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122" r="3875"/>
          <a:stretch/>
        </p:blipFill>
        <p:spPr>
          <a:xfrm>
            <a:off x="4572000" y="987425"/>
            <a:ext cx="3384550" cy="3600450"/>
          </a:xfrm>
          <a:prstGeom prst="rect">
            <a:avLst/>
          </a:prstGeom>
          <a:noFill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0DB247-581A-D2E5-D07D-EFA1587C63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956376" y="4767263"/>
            <a:ext cx="909464" cy="273844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DA2C159E-F13C-4A85-9A41-E7669D3E0D70}" type="slidenum">
              <a:rPr lang="en-GB" smtClean="0"/>
              <a:pPr>
                <a:spcAft>
                  <a:spcPts val="600"/>
                </a:spcAft>
              </a:pPr>
              <a:t>35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EFF991-11A4-0431-7595-FBEDE422F0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1229041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FB40F-A965-1323-73B2-0B9027116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2C9F871-06E5-2EC1-CD7C-C2E87F670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699425"/>
          </a:xfrm>
        </p:spPr>
        <p:txBody>
          <a:bodyPr anchor="t">
            <a:normAutofit/>
          </a:bodyPr>
          <a:lstStyle/>
          <a:p>
            <a:r>
              <a:rPr lang="en-GB" dirty="0"/>
              <a:t>Can you name the brand (2)?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4AB3F6-49EB-4461-F38F-AC13F0D3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3960000" cy="3601574"/>
          </a:xfrm>
        </p:spPr>
        <p:txBody>
          <a:bodyPr>
            <a:normAutofit/>
          </a:bodyPr>
          <a:lstStyle/>
          <a:p>
            <a:br>
              <a:rPr lang="en-GB" dirty="0"/>
            </a:br>
            <a:endParaRPr lang="en-GB" dirty="0"/>
          </a:p>
        </p:txBody>
      </p:sp>
      <p:pic>
        <p:nvPicPr>
          <p:cNvPr id="6" name="Content Placeholder 5" descr="A yellow letter m on a black background">
            <a:extLst>
              <a:ext uri="{FF2B5EF4-FFF2-40B4-BE49-F238E27FC236}">
                <a16:creationId xmlns:a16="http://schemas.microsoft.com/office/drawing/2014/main" id="{1A9447C9-E35C-4C62-A931-1C6C971312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26684"/>
            <a:ext cx="3384550" cy="3384550"/>
          </a:xfrm>
          <a:prstGeom prst="rect">
            <a:avLst/>
          </a:prstGeom>
          <a:noFill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727B99-4E78-DA97-DF85-6033875ED9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956376" y="4767263"/>
            <a:ext cx="909464" cy="273844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DA2C159E-F13C-4A85-9A41-E7669D3E0D70}" type="slidenum">
              <a:rPr lang="en-GB" smtClean="0"/>
              <a:pPr>
                <a:spcAft>
                  <a:spcPts val="600"/>
                </a:spcAft>
              </a:pPr>
              <a:t>36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9E4FF9-47C5-443D-EDD8-D61C41560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9394230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8B1C1-18A9-ADEA-6D5C-38AB1410F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C98C3AC-B25E-FBA8-4055-3EB0B59F2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699425"/>
          </a:xfrm>
        </p:spPr>
        <p:txBody>
          <a:bodyPr anchor="t">
            <a:normAutofit/>
          </a:bodyPr>
          <a:lstStyle/>
          <a:p>
            <a:r>
              <a:rPr lang="en-GB" dirty="0"/>
              <a:t>Can you name the brand (3)?</a:t>
            </a:r>
          </a:p>
        </p:txBody>
      </p:sp>
      <p:pic>
        <p:nvPicPr>
          <p:cNvPr id="7" name="Content Placeholder 5" descr="A black letter P stood up and a black letter S as if it is flat on the floor">
            <a:extLst>
              <a:ext uri="{FF2B5EF4-FFF2-40B4-BE49-F238E27FC236}">
                <a16:creationId xmlns:a16="http://schemas.microsoft.com/office/drawing/2014/main" id="{E21B20E2-8612-3169-5CC9-FCB309884F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13704" y="1082804"/>
            <a:ext cx="3357820" cy="335782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3001CE-33F1-D169-4765-4B75416BF3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956376" y="4767263"/>
            <a:ext cx="909464" cy="273844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DA2C159E-F13C-4A85-9A41-E7669D3E0D70}" type="slidenum">
              <a:rPr lang="en-GB" smtClean="0"/>
              <a:pPr>
                <a:spcAft>
                  <a:spcPts val="600"/>
                </a:spcAft>
              </a:pPr>
              <a:t>37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08C7CD-36DF-D614-BDCE-5A54754EEC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9944290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2FCBF-049D-3A02-B774-0776200E2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DFD1C34-8991-9F54-3F7C-81046E22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699425"/>
          </a:xfrm>
        </p:spPr>
        <p:txBody>
          <a:bodyPr anchor="t">
            <a:normAutofit/>
          </a:bodyPr>
          <a:lstStyle/>
          <a:p>
            <a:r>
              <a:rPr lang="en-GB" dirty="0"/>
              <a:t>Can you name the brand (4)?</a:t>
            </a:r>
          </a:p>
        </p:txBody>
      </p:sp>
      <p:pic>
        <p:nvPicPr>
          <p:cNvPr id="6" name="Content Placeholder 5" descr="A black swoosh logo">
            <a:extLst>
              <a:ext uri="{FF2B5EF4-FFF2-40B4-BE49-F238E27FC236}">
                <a16:creationId xmlns:a16="http://schemas.microsoft.com/office/drawing/2014/main" id="{011B7818-9B9A-790A-A871-92F0BAF111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9255" y="1120695"/>
            <a:ext cx="3646568" cy="364656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BA08FC-F12A-5B18-6050-15C9668684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956376" y="4767263"/>
            <a:ext cx="909464" cy="273844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DA2C159E-F13C-4A85-9A41-E7669D3E0D70}" type="slidenum">
              <a:rPr lang="en-GB" smtClean="0"/>
              <a:pPr>
                <a:spcAft>
                  <a:spcPts val="600"/>
                </a:spcAft>
              </a:pPr>
              <a:t>38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2E3713-4028-23A7-9804-613D6C935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6162840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D2542-FD1A-7BE6-5B9C-E1CB63E3A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CC43EA8-6C8A-33F0-5735-7B7AC88A1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699425"/>
          </a:xfrm>
        </p:spPr>
        <p:txBody>
          <a:bodyPr anchor="t">
            <a:normAutofit/>
          </a:bodyPr>
          <a:lstStyle/>
          <a:p>
            <a:r>
              <a:rPr lang="en-GB" dirty="0"/>
              <a:t>Can you name the brand (5)?</a:t>
            </a:r>
          </a:p>
        </p:txBody>
      </p:sp>
      <p:pic>
        <p:nvPicPr>
          <p:cNvPr id="6" name="Content Placeholder 5" descr="A circle, like a ball, with red, white and blue sections">
            <a:extLst>
              <a:ext uri="{FF2B5EF4-FFF2-40B4-BE49-F238E27FC236}">
                <a16:creationId xmlns:a16="http://schemas.microsoft.com/office/drawing/2014/main" id="{DA18D377-5846-1A94-740D-C80626E8C6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3888" y="1416163"/>
            <a:ext cx="3477437" cy="347743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2C4AFB-860D-2BAD-54A6-219A36CC8E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956376" y="4767263"/>
            <a:ext cx="909464" cy="273844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DA2C159E-F13C-4A85-9A41-E7669D3E0D70}" type="slidenum">
              <a:rPr lang="en-GB" smtClean="0"/>
              <a:pPr>
                <a:spcAft>
                  <a:spcPts val="600"/>
                </a:spcAft>
              </a:pPr>
              <a:t>39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82C1F1-31EA-FC46-1D68-B187E8F76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823987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65592-7069-069F-783F-24C29F035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Gibbs’ reflective cycle</a:t>
            </a:r>
          </a:p>
        </p:txBody>
      </p:sp>
      <p:graphicFrame>
        <p:nvGraphicFramePr>
          <p:cNvPr id="6" name="Diagram 5" descr="Circular diagram of Gibbs' Reflective Cycle showing six labelled stages with arrows: Description, Feelings, Evaluation, Analysis, Conclusion, and Action Plan.">
            <a:extLst>
              <a:ext uri="{FF2B5EF4-FFF2-40B4-BE49-F238E27FC236}">
                <a16:creationId xmlns:a16="http://schemas.microsoft.com/office/drawing/2014/main" id="{5109D538-2DAD-9E16-D493-B1722DC189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489129"/>
              </p:ext>
            </p:extLst>
          </p:nvPr>
        </p:nvGraphicFramePr>
        <p:xfrm>
          <a:off x="1524000" y="82629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33F0A1-61EC-9B34-7097-E70E6D7E5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ED9EEB-2877-01C8-3F68-4BA80A36E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3171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B54D8-265B-B73D-327F-AB5F55469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127E9EE-1F8C-81F3-F2B8-D5131056E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699425"/>
          </a:xfrm>
        </p:spPr>
        <p:txBody>
          <a:bodyPr anchor="t">
            <a:normAutofit/>
          </a:bodyPr>
          <a:lstStyle/>
          <a:p>
            <a:r>
              <a:rPr lang="en-GB" dirty="0"/>
              <a:t>Can you name the brand (6)?</a:t>
            </a:r>
          </a:p>
        </p:txBody>
      </p:sp>
      <p:pic>
        <p:nvPicPr>
          <p:cNvPr id="6" name="Content Placeholder 5" descr="A black and grey logo.  Looks like an eagle with spread wings.  Letters G and A are shown.">
            <a:extLst>
              <a:ext uri="{FF2B5EF4-FFF2-40B4-BE49-F238E27FC236}">
                <a16:creationId xmlns:a16="http://schemas.microsoft.com/office/drawing/2014/main" id="{A0A25833-FC97-B072-58D6-4454340502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4930" y="1825625"/>
            <a:ext cx="4737340" cy="296083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63972C-FC62-88F2-C90E-9753D5EE3D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956376" y="4767263"/>
            <a:ext cx="909464" cy="273844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DA2C159E-F13C-4A85-9A41-E7669D3E0D70}" type="slidenum">
              <a:rPr lang="en-GB" smtClean="0"/>
              <a:pPr>
                <a:spcAft>
                  <a:spcPts val="600"/>
                </a:spcAft>
              </a:pPr>
              <a:t>40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3D8FD8-C183-E3C7-F927-A7E879180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1980348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C3E82-08CB-A0C3-BE2F-D40BE2DF1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7BF2C37-DEF8-9AFF-0162-D5125586C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Branding sounds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CE2570-B217-57E4-61AB-8DE43BE8F5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Give examples of sounds or themes for any of the brands featured previously.</a:t>
            </a:r>
            <a:br>
              <a:rPr lang="en-GB" dirty="0"/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834D52-B2CE-DD7D-F538-95076A7F6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6357D1-AA28-E8DE-0E13-C47CA0FFCE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5479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8E9D5-C573-ECB1-2AE2-599F56F5F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081FF0C-C54E-44DA-7EDD-AB6EEF5AF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S</a:t>
            </a:r>
            <a:r>
              <a:rPr lang="en-GB" dirty="0"/>
              <a:t>traplines associated with sounds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A5FE97-0978-D726-66C9-BA2FF51A21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we went back to the first sound clip, what is the strapline or catchphrase that accompanies the tune? 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D37B69-2B44-E9CA-D735-83EC7243B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7DF1B6-D207-3D9D-FC72-C144FAD11B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3142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773EE-E9F6-E61B-F662-DC2E33B66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0A4023B-7AB8-F1A3-2C8B-E1159669D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McDonald’s strapline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FC0487-5B9E-FA9B-0E8A-A76285B9D7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I’m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lovin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’ it!</a:t>
            </a: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0FD6B4-1B25-6D77-B71E-E42F62E75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FB05A1-E38B-EA9A-4546-BF7DD0EE23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7710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E15D23-54D1-26F2-11F9-807A8B53C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2B1DAD8-381D-20B3-CA6B-3C8296860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Branding straplines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E20871-755E-F0EE-EABC-0796FD92255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Give examples of other branding straplines.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19AE64-1621-08B7-FF75-D097DF627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441821-2933-C435-A4BC-8295F2538D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0977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How can brands be instantly recognised?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Identify three different methods of brand recognition.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63915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342690-1CEF-683F-7A90-51BDE1E6D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3680910-7001-8FCD-D8A0-460413584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dirty="0"/>
              <a:t>Three different ways to recognise a brand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F2B6C4-8C90-79FF-E06D-E3310A28F07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50" y="897753"/>
            <a:ext cx="8678100" cy="3601574"/>
          </a:xfrm>
        </p:spPr>
        <p:txBody>
          <a:bodyPr/>
          <a:lstStyle/>
          <a:p>
            <a:pPr lvl="1">
              <a:lnSpc>
                <a:spcPct val="100000"/>
              </a:lnSpc>
              <a:buFont typeface="Arial" panose="020B0604020202020204" pitchFamily="34" charset="0"/>
              <a:buChar char="̶"/>
            </a:pPr>
            <a:r>
              <a:rPr lang="en-GB" sz="2400" dirty="0"/>
              <a:t>Image or logo.</a:t>
            </a:r>
          </a:p>
          <a:p>
            <a:pPr lvl="2">
              <a:lnSpc>
                <a:spcPct val="100000"/>
              </a:lnSpc>
            </a:pPr>
            <a:r>
              <a:rPr lang="en-GB" sz="2400" dirty="0"/>
              <a:t>Now identify three brands that are recognisable by their image or logo.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Sound or theme.</a:t>
            </a:r>
          </a:p>
          <a:p>
            <a:pPr lvl="2"/>
            <a:r>
              <a:rPr lang="en-GB" dirty="0"/>
              <a:t>Now identify three brands that are recognisable by their sound or theme.</a:t>
            </a:r>
          </a:p>
          <a:p>
            <a:pPr lvl="1"/>
            <a:r>
              <a:rPr lang="en-GB" dirty="0"/>
              <a:t>Motto or slogan.</a:t>
            </a:r>
          </a:p>
          <a:p>
            <a:pPr lvl="2"/>
            <a:r>
              <a:rPr lang="en-GB" dirty="0"/>
              <a:t>Now identify three brands that are recognisable by their motto or slogan.</a:t>
            </a:r>
          </a:p>
          <a:p>
            <a:pPr marL="0" lvl="1" indent="0">
              <a:buNone/>
            </a:pPr>
            <a:endParaRPr lang="en-GB" sz="2400" dirty="0"/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C8894A-5000-F56C-30B5-6022EBA56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B73CB7-5AFF-7D22-4A3E-EFA1E90891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87914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0740A-033B-B8B1-AE67-4C428C829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A013C73-0E1E-0565-6452-8C793CB2A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Branding summary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A2481C-42F1-C47E-A718-298BAEBA539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pPr marL="342900" indent="-342900" rtl="0">
              <a:buFont typeface="Arial" panose="020B0604020202020204" pitchFamily="34" charset="0"/>
              <a:buChar char="̶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Brands are usually instantly recognisable. </a:t>
            </a:r>
          </a:p>
          <a:p>
            <a:pPr marL="342900" indent="-342900">
              <a:buFont typeface="Arial" panose="020B0604020202020204" pitchFamily="34" charset="0"/>
              <a:buChar char="̶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This is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normally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achieved through multiple marketing campaigns or promotional campaigns linked to the brand.</a:t>
            </a:r>
          </a:p>
          <a:p>
            <a:pPr marL="342900" indent="-342900" rtl="0">
              <a:buFont typeface="Arial" panose="020B0604020202020204" pitchFamily="34" charset="0"/>
              <a:buChar char="̶"/>
            </a:pPr>
            <a:r>
              <a:rPr lang="en-GB" sz="24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Branding refers to the process of creating a unique name, design, symbol or image that differentiates a product or company from others in the market.</a:t>
            </a:r>
          </a:p>
          <a:p>
            <a:pPr marL="342900" indent="-342900" rtl="0">
              <a:buFont typeface="Arial" panose="020B0604020202020204" pitchFamily="34" charset="0"/>
              <a:buChar char="̶"/>
            </a:pPr>
            <a:r>
              <a:rPr lang="en-GB" sz="24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Branding is about not only visual elements like logos and colours but also the company’s voice, values and customer experience, and the emotions it wants to evoke.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8E5CD2-4ACF-9E6D-CECB-72A9A8923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F295F1-8901-7DF7-19DA-C17B3DB7E4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50036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B33F5-D249-E6A1-BDA0-79EB0E65C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7F9DD93-9194-6C7B-51CE-E6DE57894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Skills audit tool for lesson 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BBB7EA-A211-1BF9-A1D9-0922D4FB20E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RAG rated (red, amber, green).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Helps you self-assess your skills against the content creation and production performance outcomes.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You will need to complete two sections for homework.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7D3D6C-DBD6-3CED-1015-00F1B456B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92D668-1015-67B2-211E-156711A2758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73505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51AF1-DE36-CD9A-38C0-5BD25A58D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5BFF7B7-865B-0582-C999-831E9035B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Logbook week 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C9A7B2-6604-EBB7-B097-C1996391C7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Summarise the work you did in this lesson.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What progress did you make in today’s lesson and what creative processes did you use?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What needs to be done next?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5ED51A-53E7-2954-F95E-4335F3EA2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CBEAD6-EA1E-4BE4-A372-02D0F2C6E1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849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C6CF7-3FF4-9D67-45F8-D1D74B571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270990"/>
          </a:xfrm>
        </p:spPr>
        <p:txBody>
          <a:bodyPr>
            <a:normAutofit/>
          </a:bodyPr>
          <a:lstStyle/>
          <a:p>
            <a:r>
              <a:rPr lang="en-GB" dirty="0"/>
              <a:t>Why is self-reflection so important to the creative process?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0ADF7F-7581-EC94-D6B9-6EFF5B3950E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1410159"/>
            <a:ext cx="8614320" cy="303607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b="0" dirty="0"/>
              <a:t>What are the benefits from self-reflection?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sz="2400" dirty="0"/>
              <a:t>Personal growth.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sz="2400" dirty="0"/>
              <a:t>Skills development.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sz="2400" dirty="0"/>
              <a:t>Professional improvement.</a:t>
            </a:r>
          </a:p>
          <a:p>
            <a:pPr indent="-472950">
              <a:buFont typeface="Arial" panose="020B0604020202020204" pitchFamily="34" charset="0"/>
              <a:buChar char="‒"/>
            </a:pPr>
            <a:r>
              <a:rPr lang="en-GB" dirty="0">
                <a:solidFill>
                  <a:srgbClr val="FF0000"/>
                </a:solidFill>
              </a:rPr>
              <a:t>In summary, reflective practice is…</a:t>
            </a:r>
          </a:p>
          <a:p>
            <a:pPr marL="270000" lvl="1" indent="0">
              <a:buNone/>
            </a:pPr>
            <a:r>
              <a:rPr lang="en-GB" sz="2400" dirty="0"/>
              <a:t>the act of thinking about our experiences to learn from them for the future.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E5513A-004A-2502-5BBD-9E2F09726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D0D5F7-2C11-7195-12B1-224F8B9ED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82090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E3DEF-04ED-F312-5246-E3B67458E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EDDA5-0217-0E7E-02BF-F93EF95C0E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0EBC5D-343C-D376-D49A-CFBB172AAB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The benefits of various media platforms and formats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9437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C174E-B0BC-1A3F-7BF7-DE5688632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E1652D8-A094-1904-9CC6-35611ED29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Review of last lesson: Branding summary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E4B7D0-84D2-9843-2147-683FE4EB4AC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368824" cy="3601574"/>
          </a:xfrm>
        </p:spPr>
        <p:txBody>
          <a:bodyPr/>
          <a:lstStyle/>
          <a:p>
            <a:pPr marL="342900" indent="-342900" rtl="0">
              <a:buFont typeface="Arial" panose="020B0604020202020204" pitchFamily="34" charset="0"/>
              <a:buChar char="̶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Brands are usually instantly recognisable. </a:t>
            </a:r>
          </a:p>
          <a:p>
            <a:pPr marL="342900" indent="-342900" rtl="0">
              <a:buFont typeface="Arial" panose="020B0604020202020204" pitchFamily="34" charset="0"/>
              <a:buChar char="̶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Normally this is achieved through multiple marketing campaigns or promotional campaigns linked to the brand.</a:t>
            </a:r>
          </a:p>
          <a:p>
            <a:pPr marL="342900" indent="-342900" rtl="0">
              <a:buFont typeface="Arial" panose="020B0604020202020204" pitchFamily="34" charset="0"/>
              <a:buChar char="̶"/>
            </a:pPr>
            <a:r>
              <a:rPr lang="en-GB" sz="24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Branding refers to the process of creating a unique name, design, symbol or image that differentiates a product or company from others in the market.</a:t>
            </a:r>
          </a:p>
          <a:p>
            <a:pPr marL="342900" indent="-342900" rtl="0">
              <a:buFont typeface="Arial" panose="020B0604020202020204" pitchFamily="34" charset="0"/>
              <a:buChar char="̶"/>
            </a:pPr>
            <a:r>
              <a:rPr lang="en-US" sz="24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Branding is about not only visual elements like logos and </a:t>
            </a:r>
            <a:r>
              <a:rPr lang="en-US" sz="24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colours</a:t>
            </a:r>
            <a:r>
              <a:rPr lang="en-US" sz="24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but also the company’s voice, values and customer experience, and the emotions it wants to evoke</a:t>
            </a:r>
            <a:r>
              <a:rPr lang="en-GB" sz="24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F6BE6F-B591-28B1-1891-DEED18E4BF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B91D83-77FA-87E8-3C87-8CA8B019FD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47536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Branding discussion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̶"/>
            </a:pPr>
            <a:r>
              <a:rPr lang="en-GB" sz="2400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What is the role of consistency in branding?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̶"/>
            </a:pPr>
            <a:r>
              <a:rPr lang="en-GB" sz="2400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What are some examples of branding you notice in everyday life?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̶"/>
            </a:pPr>
            <a:r>
              <a:rPr lang="en-GB" sz="2400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How can a company’s branding affect its success in the market? 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78925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1AB53F6-9746-C180-421B-A05A82142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24-hour brand task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4662DD-B3B3-D1FF-01BA-3799CEFDEAD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Create a list of all the brands you have seen in the last 24 hours.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64F4D6-0850-F15F-61B0-69809E915E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9A61237-519E-AEF0-B126-8A9E8BD2B4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35904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The p</a:t>
            </a:r>
            <a:r>
              <a:rPr lang="en-GB" sz="3600" dirty="0"/>
              <a:t>ower of branding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Branding is one of the most powerful tools a business can use to connect with its audience.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Strong brands not only create a distinctive image in the market but also foster emotional connections, drive consumer trust and ultimately influence purchasing decisions.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Remember branding goes beyond just creating a logo. It is about crafting a memorable and meaningful experience for the customer.</a:t>
            </a: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82491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5AA8C-CAE3-3E36-02A6-E40AF4BA8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56BA8A2-D493-6004-EA5A-027823EE9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Platform suitability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6792B1-8C1F-ADDB-AA40-8A93B506F98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̶"/>
            </a:pPr>
            <a:r>
              <a:rPr lang="en-GB" dirty="0"/>
              <a:t>In your project groups, discuss and justify your chosen platform. </a:t>
            </a:r>
          </a:p>
          <a:p>
            <a:pPr marL="342900" indent="-342900">
              <a:buFont typeface="Arial" panose="020B0604020202020204" pitchFamily="34" charset="0"/>
              <a:buChar char="̶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̶"/>
            </a:pPr>
            <a:r>
              <a:rPr lang="en-GB" dirty="0"/>
              <a:t>Make notes on: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its suitability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how it fits the needs of the client brief.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687A7-0E32-7DD0-FF55-17DA8A8A7D4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4ADC7E-4502-7244-9148-573CEEC99D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07262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CD036-5480-5360-40C0-F03AEEB21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860FABA-0313-42D3-5BCC-2D77183DE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Constraints to consider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3AE2CA-746F-7597-A17F-022DB48734B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2400" dirty="0"/>
              <a:t>budget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dirty="0"/>
              <a:t>time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2400" dirty="0"/>
              <a:t>equipment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dirty="0"/>
              <a:t>platform limitations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2400" dirty="0"/>
              <a:t>skills required.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7AA8FC-72D9-26E6-47B5-5B7F4F93A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28AB9E-43F1-170D-EC35-9660ED92E3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73689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A9032-D384-6896-9F55-BF2BC368A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DD79B849-C20F-FCFF-38A1-3AFF12482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Reviewing your platform choice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7C48E0-0CB6-AFE6-5416-E5725B8781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GB" sz="2400" dirty="0"/>
              <a:t>Get back into your project groups and review your chosen platform by thinking about: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any constraints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the impact of the constraints.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54406D-AEFE-E2E0-BC29-C126182481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4EEED3-2961-A329-B610-BD1FC0CE6E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4255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14025-646C-D416-EA92-C3D2867CF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21E221A-1435-80C4-67C4-777AAC815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Evaluating credible sources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B69124-2C7A-9E97-BEC4-01AB87710EC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sz="2400" dirty="0"/>
              <a:t>Credible and reliable sources are things like: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journal articles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reliable websites, e.g. gov.uk.</a:t>
            </a:r>
          </a:p>
          <a:p>
            <a:pPr lvl="1"/>
            <a:r>
              <a:rPr lang="en-GB" dirty="0"/>
              <a:t>Bad sources are things like:</a:t>
            </a:r>
          </a:p>
          <a:p>
            <a:pPr lvl="2"/>
            <a:r>
              <a:rPr lang="en-GB" dirty="0"/>
              <a:t>unverified social posts </a:t>
            </a:r>
          </a:p>
          <a:p>
            <a:pPr lvl="2"/>
            <a:r>
              <a:rPr lang="en-GB" dirty="0"/>
              <a:t>clickbait.</a:t>
            </a:r>
          </a:p>
          <a:p>
            <a:pPr lvl="1"/>
            <a:r>
              <a:rPr lang="en-GB" dirty="0"/>
              <a:t>Sources that need caution to be taken:</a:t>
            </a:r>
          </a:p>
          <a:p>
            <a:pPr lvl="2"/>
            <a:r>
              <a:rPr lang="en-GB" dirty="0"/>
              <a:t>blogs</a:t>
            </a:r>
          </a:p>
          <a:p>
            <a:pPr lvl="2"/>
            <a:r>
              <a:rPr lang="en-GB" dirty="0"/>
              <a:t>AI-generated content without any citation.</a:t>
            </a:r>
          </a:p>
          <a:p>
            <a:pPr lvl="2"/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89F417-C8C0-31C1-2A69-9B6A07CD43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1555EC-4724-1C26-81E2-13C2CDF5C5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26093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06539-B0F9-9C87-20E4-A1714C952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7252027-F816-9F0D-25B8-9C21260AB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Platform strengths and weaknesses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992B06-B1AB-F873-B13E-99FF08DD80C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sz="2400" dirty="0"/>
              <a:t>Create a table to show strengths and weaknesses of platforms. </a:t>
            </a:r>
          </a:p>
          <a:p>
            <a:pPr marL="0" lvl="1" indent="0">
              <a:buNone/>
            </a:pPr>
            <a:endParaRPr lang="en-GB" dirty="0"/>
          </a:p>
          <a:p>
            <a:pPr marL="0" lvl="1" indent="0">
              <a:buNone/>
            </a:pPr>
            <a:r>
              <a:rPr lang="en-GB" sz="2400" dirty="0"/>
              <a:t>Although this is a group task, you each need to make </a:t>
            </a:r>
            <a:r>
              <a:rPr lang="en-GB" sz="2400"/>
              <a:t>sure you </a:t>
            </a:r>
            <a:r>
              <a:rPr lang="en-GB" sz="2400" dirty="0"/>
              <a:t>have a copy of the information.</a:t>
            </a:r>
          </a:p>
          <a:p>
            <a:pPr marL="0" lvl="1" indent="0">
              <a:buNone/>
            </a:pPr>
            <a:endParaRPr lang="en-GB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A00FD8-F849-83B2-CBE3-7F830168D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BC6815-3EF0-90E7-47C2-4FF940D237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234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2815E-CF41-D2F2-66AE-F78C96CA8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43DF3D-FE90-61FB-9FB5-3C591EEC40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On your own, list the benefits of reflective practice for the creative media sector.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EFDB3D-E0CC-0406-EDA1-A5C6452663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A49083-27CB-5536-E2CC-FF75555E57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77312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Reflection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In your groups, choose either Gibbs’ or Kolb’s reflective cycle model to review. Reflect upon your group’s chosen platform.</a:t>
            </a:r>
          </a:p>
          <a:p>
            <a:pPr>
              <a:lnSpc>
                <a:spcPct val="100000"/>
              </a:lnSpc>
            </a:pPr>
            <a:endParaRPr lang="en-GB" sz="240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02698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05123-C29D-107D-51D9-E4E5CE2C0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408650E-FE93-E569-DB40-AB2673C94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Skills audit tool </a:t>
            </a:r>
            <a:r>
              <a:rPr lang="en-GB" dirty="0"/>
              <a:t>for lesson 6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17E8BC-88BC-6BDF-8711-840071709F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RAG rated (red, amber, green).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Helps you self-assess your skills against the content creation and production performance outcomes.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You will need to complete two sections for homework.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52D32D-CF03-F30C-A952-86EBDCDCCD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CCFAA5-2E81-8889-83C9-ADA947810A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2569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8F88E-89D4-D9CA-F3AC-0B92BB499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557C00EA-6B34-E35B-D972-2939CDF9C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Logbook week 6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CE6F15-135F-A797-3BDD-3CD5C01A40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endParaRPr lang="en-GB" dirty="0"/>
          </a:p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For homework: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Summarise the work you did in this lesson.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What progress did you make in today’s lesson and what creative processes did you use?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What needs to be done next?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2D6DC1-062A-10D6-E7FD-05C8BE626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58DF51-E2CB-E193-644C-53B0759894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94732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7280" y="3258000"/>
            <a:ext cx="6409980" cy="1602360"/>
          </a:xfrm>
        </p:spPr>
        <p:txBody>
          <a:bodyPr/>
          <a:lstStyle/>
          <a:p>
            <a:r>
              <a:rPr lang="en-US" dirty="0"/>
              <a:t>Writing a good proposal document</a:t>
            </a:r>
          </a:p>
        </p:txBody>
      </p:sp>
    </p:spTree>
    <p:extLst>
      <p:ext uri="{BB962C8B-B14F-4D97-AF65-F5344CB8AC3E}">
        <p14:creationId xmlns:p14="http://schemas.microsoft.com/office/powerpoint/2010/main" val="4957853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Required materials for lesson 7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Gather together your supporting materials from previous lessons, including: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Project brief</a:t>
            </a:r>
            <a:r>
              <a:rPr lang="en-GB" dirty="0"/>
              <a:t> and additional documents.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Storyboard template and notes.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Completed client feedback form.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Logbook templates completed in previous lessons.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10871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What is needed to make a good proposal?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Make it relative: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Definitions and real-world uses.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Contrast with verbal pitches.</a:t>
            </a:r>
          </a:p>
          <a:p>
            <a:pPr>
              <a:lnSpc>
                <a:spcPct val="100000"/>
              </a:lnSpc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Structure: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Introduction.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Background or problem.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Objective.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Methods or implementation.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Budget.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Conclusion.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1626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47FAC-879A-FE0F-64AC-F75075DE6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2ECB558-5011-4936-B824-AB785DDD1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Tips for effective proposal writing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628CF-D648-49BF-A526-FFA91C55C29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Use clear, formal language to suit the audience and purpose.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Justify your approach.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Stay objective but persuasive.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AF0D25-DE55-518F-F215-EDC5EE57D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E27C60-3456-F3B3-6D40-25CD386AF9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27099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1DAC9-7F20-8C61-A492-680BF64D0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99050A1-7961-8C56-45C9-ECA2AE945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11236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Importance of language, spelling and grammar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768862-2C60-7642-13D7-798F02B48B5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362270"/>
            <a:ext cx="8322171" cy="3225704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This is a formal document, which will be read by your client, so you should: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use full and accurate punctuation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spell correctly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use language that the client will understand (only use technical language if you are sure the client will understand it)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ensure sentences are clear and avoid them getting too long. </a:t>
            </a:r>
            <a:b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</a:br>
            <a:endParaRPr lang="en-GB" dirty="0">
              <a:solidFill>
                <a:schemeClr val="accent6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B5A197-4EAF-05B6-080B-DEA956F47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27733-4555-4F97-967D-A2BE347E04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41193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1101D-659A-F3B8-E043-D23535907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0F03450-6596-8B52-AF05-E59C2B8C2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Planning your proposal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87D1FA-80DD-4743-B7A8-FD77C025BEA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Each project group will discuss the advertisement proposal and look at the Advertisement proposal template. </a:t>
            </a:r>
          </a:p>
          <a:p>
            <a:pPr>
              <a:lnSpc>
                <a:spcPct val="100000"/>
              </a:lnSpc>
            </a:pPr>
            <a:endParaRPr lang="en-GB" dirty="0">
              <a:solidFill>
                <a:schemeClr val="accent6">
                  <a:lumMod val="95000"/>
                  <a:lumOff val="5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You will then complete a copy of the Advertisement proposal template individually.</a:t>
            </a:r>
          </a:p>
          <a:p>
            <a:pPr>
              <a:lnSpc>
                <a:spcPct val="100000"/>
              </a:lnSpc>
            </a:pPr>
            <a:endParaRPr lang="en-GB" dirty="0">
              <a:solidFill>
                <a:schemeClr val="accent6">
                  <a:lumMod val="95000"/>
                  <a:lumOff val="5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You will then review the advertisement proposal of another learner.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</a:pP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0D5C47-854D-F58A-205E-1D5D6D72CB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262C2C-6D3E-0549-4391-9482D4A715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18784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4A85D-EDB4-4141-D0D4-3116A14DE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9211756-1B2F-B7D7-EB40-605950F6C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Reflections on proposal process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F682CC-A869-A881-C3F3-7CDE2919931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Review the proposal.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Is it complete?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How is the proposal relative to the project brief?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How have they used definitions or real-world uses?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How clear and detailed is the description of the proposal?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Is it clearly explained how the proposal fits for audience and purpose?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endParaRPr lang="en-GB" dirty="0">
              <a:solidFill>
                <a:schemeClr val="accent6">
                  <a:lumMod val="95000"/>
                  <a:lumOff val="5000"/>
                </a:schemeClr>
              </a:solidFill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̶"/>
            </a:pPr>
            <a:endParaRPr lang="en-GB" dirty="0">
              <a:solidFill>
                <a:schemeClr val="accent6">
                  <a:lumMod val="95000"/>
                  <a:lumOff val="5000"/>
                </a:schemeClr>
              </a:solidFill>
            </a:endParaRP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</a:pP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A21C79-70B4-AC64-5319-5C72E5D4E4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2C2EF3-D143-1397-956A-4B946B10E7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53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D002C-C5C1-3E95-9062-418346804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89729835-B05C-DE57-C704-BC7D05A60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359959"/>
          </a:xfrm>
        </p:spPr>
        <p:txBody>
          <a:bodyPr>
            <a:normAutofit/>
          </a:bodyPr>
          <a:lstStyle/>
          <a:p>
            <a:r>
              <a:rPr lang="en-US" dirty="0"/>
              <a:t>Introduction to the </a:t>
            </a:r>
            <a:r>
              <a:rPr lang="en-US" dirty="0" err="1"/>
              <a:t>Ooober</a:t>
            </a:r>
            <a:r>
              <a:rPr lang="en-US" dirty="0"/>
              <a:t> everything project brief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CA2660-4522-1896-F894-1915D003FA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2228044"/>
            <a:ext cx="7667625" cy="2359929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‒"/>
            </a:pPr>
            <a:r>
              <a:rPr lang="en-US" sz="2400" dirty="0"/>
              <a:t>What is the purpose of this advert?</a:t>
            </a: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‒"/>
            </a:pPr>
            <a:r>
              <a:rPr lang="en-GB" sz="2400" dirty="0"/>
              <a:t>Who </a:t>
            </a:r>
            <a:r>
              <a:rPr lang="en-GB" dirty="0"/>
              <a:t>would be your target audience for this advert?</a:t>
            </a: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sz="2400" dirty="0"/>
              <a:t>Which genre </a:t>
            </a:r>
            <a:r>
              <a:rPr lang="en-GB" dirty="0"/>
              <a:t>might the advert be created in?</a:t>
            </a: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‒"/>
            </a:pPr>
            <a:r>
              <a:rPr lang="en-GB" sz="2400" dirty="0"/>
              <a:t>Can you identify a style which would fit the genre and the target audience?</a:t>
            </a:r>
            <a:endParaRPr lang="en-GB" sz="2400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endParaRPr lang="en-GB" sz="2400" dirty="0">
              <a:solidFill>
                <a:srgbClr val="FF0000"/>
              </a:solidFill>
            </a:endParaRPr>
          </a:p>
          <a:p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F94C1A-E4D8-4AB6-8E81-580115E2A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B62753-3037-5EEA-51FB-9C11F78677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36109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15B32-57FC-D8DF-301E-260B6C584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53A3E42-EE7E-B622-1D3F-1169B37A3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Logbook week 7 (homework)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B350E4-AE2D-6CEA-D25C-98A346747A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Summarise the work you did in this lesson.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What progress did you make in today’s lesson and what creative processes did you use?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What needs to be done next?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A2E305-8634-DE77-A01E-F77D3A3AE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1CC397-2CFC-0F6E-91DB-20965FAFE6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64318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Preparing for the pitch</a:t>
            </a:r>
          </a:p>
        </p:txBody>
      </p:sp>
    </p:spTree>
    <p:extLst>
      <p:ext uri="{BB962C8B-B14F-4D97-AF65-F5344CB8AC3E}">
        <p14:creationId xmlns:p14="http://schemas.microsoft.com/office/powerpoint/2010/main" val="321582694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10604-93B3-124D-4A94-FD9838D5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70A9DAD2-1AE8-6A3E-18F9-FC72E9CA0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Required materials for lesson 8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28ADC8-ADCF-F7ED-43AC-96965FCDD4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Gather together your supporting materials from previous lessons, including: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Project brief</a:t>
            </a:r>
            <a:r>
              <a:rPr lang="en-GB" dirty="0"/>
              <a:t> and additional documents.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Storyboard template and notes.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Completed client feedback form.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Advertisement proposal template.</a:t>
            </a:r>
          </a:p>
          <a:p>
            <a:pPr lvl="1"/>
            <a:r>
              <a:rPr lang="en-GB" dirty="0"/>
              <a:t>Logbook templates completed in previous lessons.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480BB9-7B65-F120-4FAB-AAD8F2FCD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B16726-925F-B11C-32F7-0BC69A7A85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62301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E5333-941F-20A2-4A2E-88A86E2CF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1F795E9-FC0D-B9CB-BB50-2A2B8D122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How to</a:t>
            </a:r>
            <a:r>
              <a:rPr lang="en-GB" sz="3600" dirty="0"/>
              <a:t> make a good pitch?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83525F-2E3B-4C44-690D-7401EA485F3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What is the pitch?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Definitions and purpose.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Key situations.</a:t>
            </a:r>
          </a:p>
          <a:p>
            <a:pPr lvl="1" indent="0">
              <a:buNone/>
            </a:pPr>
            <a:endParaRPr lang="en-GB" dirty="0">
              <a:solidFill>
                <a:schemeClr val="accent6">
                  <a:lumMod val="95000"/>
                  <a:lumOff val="5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Elements of a good pitch: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Hook.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Problem.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Solution.</a:t>
            </a:r>
            <a:endParaRPr lang="en-GB" dirty="0">
              <a:solidFill>
                <a:schemeClr val="accent1"/>
              </a:solidFill>
            </a:endParaRP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Unique selling point (USP).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Call to action.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4DFDA6-7236-9B64-F759-0B3D5D107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A40E61-2220-3B0E-C2C9-9E24536BD3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65185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A0D884-55D0-6399-7B58-D748A0B6F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B78E3D5-2667-D915-95F4-6ECA75554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Tips for a good pitch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24B8F1-7A58-D68D-8B21-8179F4AB25B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Be concise.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Know your audience.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Speak with confidence.</a:t>
            </a:r>
          </a:p>
          <a:p>
            <a:pPr marL="612900" lvl="1" indent="-342900">
              <a:buFont typeface="Arial" panose="020B0604020202020204" pitchFamily="34" charset="0"/>
              <a:buChar char="̶"/>
            </a:pPr>
            <a:r>
              <a:rPr lang="en-GB" dirty="0">
                <a:solidFill>
                  <a:schemeClr val="accent6">
                    <a:lumMod val="95000"/>
                    <a:lumOff val="5000"/>
                  </a:schemeClr>
                </a:solidFill>
              </a:rPr>
              <a:t>Use storytelling.</a:t>
            </a: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E7B32B-1B12-8A73-DD1E-C22E07938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C7092E-1D59-1198-8C41-942297A49E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918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B5C1F-FBBF-96EF-B438-3CEC88DEE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8E490B0-34E6-FEDF-77CC-7968D6885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Good and bad pitches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4574D2-C397-4636-D74C-D0927EACB0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̶"/>
            </a:pPr>
            <a:r>
              <a:rPr lang="en-GB" dirty="0">
                <a:latin typeface="Arial" panose="020B0604020202020204" pitchFamily="34" charset="0"/>
                <a:ea typeface="Yu Mincho" panose="02020400000000000000" pitchFamily="18" charset="-128"/>
              </a:rPr>
              <a:t>R</a:t>
            </a:r>
            <a:r>
              <a:rPr lang="en-GB" dirty="0">
                <a:effectLst/>
                <a:latin typeface="Arial" panose="020B0604020202020204" pitchFamily="34" charset="0"/>
                <a:ea typeface="Yu Mincho" panose="02020400000000000000" pitchFamily="18" charset="-128"/>
              </a:rPr>
              <a:t>esearch YouTube for examples from ‘Dragon’s Den’. Use your research to identify:</a:t>
            </a:r>
            <a:endParaRPr lang="en-GB" dirty="0"/>
          </a:p>
          <a:p>
            <a:pPr lvl="2"/>
            <a:r>
              <a:rPr lang="en-GB" dirty="0">
                <a:latin typeface="Arial" panose="020B0604020202020204" pitchFamily="34" charset="0"/>
                <a:ea typeface="Yu Mincho" panose="02020400000000000000" pitchFamily="18" charset="-128"/>
              </a:rPr>
              <a:t>Good points of a pitch. </a:t>
            </a:r>
          </a:p>
          <a:p>
            <a:pPr lvl="2"/>
            <a:r>
              <a:rPr lang="en-GB" dirty="0">
                <a:latin typeface="Arial" panose="020B0604020202020204" pitchFamily="34" charset="0"/>
                <a:ea typeface="Yu Mincho" panose="02020400000000000000" pitchFamily="18" charset="-128"/>
              </a:rPr>
              <a:t>Bad points of a pitch.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E5C7EE-B650-F7C2-040C-308BB3B076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285E54-B41A-EE53-E402-AADD03EA27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57749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8C7B694-FD05-D466-605C-980BB3E9F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Two-minute pitch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2BDB4D-1879-FEC8-56B2-233EA54745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ea typeface="Yu Mincho" panose="02020400000000000000" pitchFamily="18" charset="-128"/>
              </a:rPr>
              <a:t>In groups, develop a two-minute pitch for a product or service. Practise delivering the pitch, making refinements to meet time requirements as needed. </a:t>
            </a:r>
          </a:p>
          <a:p>
            <a:endParaRPr lang="en-GB" dirty="0">
              <a:effectLst/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P</a:t>
            </a:r>
            <a:r>
              <a:rPr lang="en-GB" dirty="0">
                <a:effectLst/>
                <a:latin typeface="Arial" panose="020B060402020202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resent your pitch to the class.</a:t>
            </a:r>
          </a:p>
          <a:p>
            <a:endParaRPr lang="en-GB" dirty="0">
              <a:effectLst/>
              <a:latin typeface="Arial" panose="020B060402020202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dirty="0">
                <a:effectLst/>
                <a:latin typeface="Arial" panose="020B0604020202020204" pitchFamily="34" charset="0"/>
                <a:ea typeface="Yu Mincho" panose="02020400000000000000" pitchFamily="18" charset="-128"/>
              </a:rPr>
              <a:t>Provide feedback to </a:t>
            </a:r>
            <a:r>
              <a:rPr lang="en-GB" dirty="0">
                <a:latin typeface="Arial" panose="020B0604020202020204" pitchFamily="34" charset="0"/>
                <a:ea typeface="Yu Mincho" panose="02020400000000000000" pitchFamily="18" charset="-128"/>
              </a:rPr>
              <a:t>each group, remembering to use </a:t>
            </a:r>
            <a:r>
              <a:rPr lang="en-GB" dirty="0">
                <a:effectLst/>
                <a:latin typeface="Arial" panose="020B0604020202020204" pitchFamily="34" charset="0"/>
                <a:ea typeface="Yu Mincho" panose="02020400000000000000" pitchFamily="18" charset="-128"/>
              </a:rPr>
              <a:t>constructive comments.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35D2FC-EA9C-92E6-71BD-F78E4D8275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D57C2EC-C10B-CDBD-87B4-B808ABDFCA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64490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566DCA-F4C7-E912-6F43-A51FCCF87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5DF5BC3-E0FB-5612-064D-D8E92D08F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Logbook week 8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DC49AE-83D3-1628-6D3D-9371813BDA5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Review the teacher and peer feedback. Use this to complete your Logbook template. </a:t>
            </a:r>
          </a:p>
          <a:p>
            <a:pPr lvl="2"/>
            <a:r>
              <a:rPr lang="en-GB" dirty="0"/>
              <a:t>Summarise the work you did in this lesson.</a:t>
            </a:r>
          </a:p>
          <a:p>
            <a:pPr lvl="2"/>
            <a:r>
              <a:rPr lang="en-GB" dirty="0"/>
              <a:t>What progress did you make in today’s lesson?</a:t>
            </a:r>
          </a:p>
          <a:p>
            <a:pPr lvl="2"/>
            <a:r>
              <a:rPr lang="en-GB" dirty="0"/>
              <a:t>What creative processes did you use?</a:t>
            </a:r>
          </a:p>
          <a:p>
            <a:pPr lvl="2"/>
            <a:r>
              <a:rPr lang="en-GB" dirty="0"/>
              <a:t>What needs to be done next?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C6AE1B-ED84-48D5-4196-EA464B7B1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D6118B-42C2-E5B2-1D71-B56E62E362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87738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Final preparation for company pitch and written proposal</a:t>
            </a:r>
          </a:p>
        </p:txBody>
      </p:sp>
    </p:spTree>
    <p:extLst>
      <p:ext uri="{BB962C8B-B14F-4D97-AF65-F5344CB8AC3E}">
        <p14:creationId xmlns:p14="http://schemas.microsoft.com/office/powerpoint/2010/main" val="237343164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32950" y="249900"/>
            <a:ext cx="8731538" cy="69942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Planning the pitch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26201" y="1159099"/>
            <a:ext cx="8730488" cy="3745085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en-GB" sz="12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‒"/>
            </a:pPr>
            <a:r>
              <a:rPr lang="en-GB" sz="2400" dirty="0"/>
              <a:t>In your teams, discuss and agree the:</a:t>
            </a:r>
          </a:p>
          <a:p>
            <a:pPr marL="882900" lvl="2" indent="-342900"/>
            <a:r>
              <a:rPr lang="en-GB" dirty="0"/>
              <a:t>proposal</a:t>
            </a:r>
          </a:p>
          <a:p>
            <a:pPr marL="882900" lvl="2" indent="-342900"/>
            <a:r>
              <a:rPr lang="en-GB" dirty="0"/>
              <a:t>pitch.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11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CE8D8-A1BA-3E59-8C23-1B989B041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7C7EB5A-F5DD-ED5F-840F-DD0A5F8B4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Company mission statement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40B337-F601-D9C5-D180-73E80D28BA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‒"/>
            </a:pPr>
            <a:r>
              <a:rPr lang="en-GB" sz="2400" dirty="0"/>
              <a:t>In groups, work to annotate your individual copies of the Company mission statement handout. 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What information can help you to meet the </a:t>
            </a:r>
            <a:r>
              <a:rPr lang="en-GB" dirty="0" err="1"/>
              <a:t>Ooober</a:t>
            </a:r>
            <a:r>
              <a:rPr lang="en-GB" dirty="0"/>
              <a:t> everything project brief?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B3301C-D63A-9207-FB00-7C6007C819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1B57BA-554C-80A9-0182-41145BB6E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3571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4653E-F738-DB73-3B3A-E3BC36F20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4EA312A-44E1-CECB-3E00-65010837D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731538" cy="699425"/>
          </a:xfrm>
        </p:spPr>
        <p:txBody>
          <a:bodyPr>
            <a:noAutofit/>
          </a:bodyPr>
          <a:lstStyle/>
          <a:p>
            <a:r>
              <a:rPr lang="en-GB" dirty="0"/>
              <a:t>Preparing the written report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C183D8-4A5C-0B4B-31A5-3C9AC6E59E9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625" y="1412113"/>
            <a:ext cx="8082416" cy="2902310"/>
          </a:xfrm>
        </p:spPr>
        <p:txBody>
          <a:bodyPr vert="horz" lIns="0" tIns="0" rIns="0" bIns="0" rtlCol="0" anchor="t">
            <a:noAutofit/>
          </a:bodyPr>
          <a:lstStyle/>
          <a:p>
            <a:endParaRPr lang="en-GB" sz="1200" dirty="0"/>
          </a:p>
          <a:p>
            <a:pPr marL="612900" lvl="1" indent="-342900">
              <a:buFont typeface="Arial" panose="020B0604020202020204" pitchFamily="34" charset="0"/>
              <a:buChar char="‒"/>
            </a:pPr>
            <a:r>
              <a:rPr lang="en-GB" dirty="0"/>
              <a:t>In groups, agree the sections of the report to be written.</a:t>
            </a:r>
          </a:p>
          <a:p>
            <a:pPr marL="612900" lvl="1" indent="-342900">
              <a:buFont typeface="Arial" panose="020B0604020202020204" pitchFamily="34" charset="0"/>
              <a:buChar char="‒"/>
            </a:pPr>
            <a:r>
              <a:rPr lang="en-GB" dirty="0"/>
              <a:t>Allocate each group member a section to draft.</a:t>
            </a:r>
          </a:p>
          <a:p>
            <a:pPr marL="612900" lvl="1" indent="-342900">
              <a:buFont typeface="Arial" panose="020B0604020202020204" pitchFamily="34" charset="0"/>
              <a:buChar char="‒"/>
            </a:pPr>
            <a:r>
              <a:rPr lang="en-GB" dirty="0"/>
              <a:t>Individually complete section of the written report.</a:t>
            </a:r>
          </a:p>
          <a:p>
            <a:pPr marL="612900" lvl="1" indent="-342900">
              <a:buFont typeface="Arial" panose="020B0604020202020204" pitchFamily="34" charset="0"/>
              <a:buChar char="‒"/>
            </a:pPr>
            <a:r>
              <a:rPr lang="en-GB" dirty="0"/>
              <a:t>As a group, collate the various sections of the report into one draft report.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E04AD-0692-52DD-71F5-DAE1F27BCA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6D7E67-02D3-6EB3-10A5-D919D671AB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52267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AB415FC-DAE0-6B93-F94B-302C1E1DD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731538" cy="699425"/>
          </a:xfrm>
        </p:spPr>
        <p:txBody>
          <a:bodyPr>
            <a:noAutofit/>
          </a:bodyPr>
          <a:lstStyle/>
          <a:p>
            <a:r>
              <a:rPr lang="en-GB" dirty="0"/>
              <a:t>Preparation the presentation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D06A3-FD94-6338-D874-1998A9095AA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1345" y="1432193"/>
            <a:ext cx="7938400" cy="3169816"/>
          </a:xfrm>
        </p:spPr>
        <p:txBody>
          <a:bodyPr/>
          <a:lstStyle/>
          <a:p>
            <a:endParaRPr lang="en-GB" sz="1200" dirty="0"/>
          </a:p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dirty="0"/>
              <a:t>Plan a 10-minute presentation that will be the pitch.</a:t>
            </a:r>
          </a:p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dirty="0"/>
              <a:t>Agree: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the content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structure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support materials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presentation style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allocation of roles.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69170-E2D7-78C1-3D8F-261F587F5E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97990A-519F-57D7-20D0-E7A37A3F7A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0230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6A00E-C922-0B75-9881-C5018682B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77197C1-6771-182D-8FEF-8924E94AC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731538" cy="699425"/>
          </a:xfrm>
        </p:spPr>
        <p:txBody>
          <a:bodyPr>
            <a:noAutofit/>
          </a:bodyPr>
          <a:lstStyle/>
          <a:p>
            <a:r>
              <a:rPr lang="en-GB" dirty="0"/>
              <a:t>Deliver the pitch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921442-CB4E-5823-E899-747B7909E1E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8160" y="1302611"/>
            <a:ext cx="8480250" cy="3601574"/>
          </a:xfrm>
        </p:spPr>
        <p:txBody>
          <a:bodyPr/>
          <a:lstStyle/>
          <a:p>
            <a:endParaRPr lang="en-GB" sz="1200" dirty="0"/>
          </a:p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dirty="0"/>
              <a:t>Deliver the planned pitch.</a:t>
            </a:r>
          </a:p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dirty="0"/>
              <a:t>The pitch will be recorded.</a:t>
            </a:r>
          </a:p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dirty="0"/>
              <a:t>The recording of the pitch will be made available, with teacher feedback after the lesson.</a:t>
            </a:r>
          </a:p>
          <a:p>
            <a:pPr marL="342900" indent="-342900">
              <a:buFont typeface="Arial" panose="020B0604020202020204" pitchFamily="34" charset="0"/>
              <a:buChar char="‒"/>
            </a:pPr>
            <a:endParaRPr lang="en-GB" dirty="0"/>
          </a:p>
          <a:p>
            <a:r>
              <a:rPr lang="en-GB" dirty="0"/>
              <a:t>Homework</a:t>
            </a:r>
          </a:p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dirty="0"/>
              <a:t>Review the recording of the pitch and teacher feedback. What changes, if any, need to be made before the next lesson?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2994F1-37E1-6F6F-2117-345FD96E17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956DB3-EF69-C685-277D-5372AF4F1F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45743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737EE5-3B8C-CACD-1AEE-A6CCFD015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94435C7-C4F6-05E4-601F-3A33721B9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Logbook week 9 (homework)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32C08B-5C51-8E00-94D6-7C826FD89E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Summarise the work you did in this lesson.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What progress did you make in today’s lesson?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W</a:t>
            </a:r>
            <a:r>
              <a:rPr lang="en-GB" sz="2400" dirty="0"/>
              <a:t>hat creative processes did you use?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What needs to be done next?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39C82A-80B1-5F78-8D88-0B34398F6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E89A7-7D4B-293D-9F12-02931B258B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7078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7280" y="1422429"/>
            <a:ext cx="6408720" cy="1602360"/>
          </a:xfrm>
        </p:spPr>
        <p:txBody>
          <a:bodyPr/>
          <a:lstStyle/>
          <a:p>
            <a:r>
              <a:rPr lang="en-US" dirty="0"/>
              <a:t>Lesson 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Present proposal and pitch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dirty="0"/>
              <a:t>self-reflection and action planning</a:t>
            </a:r>
          </a:p>
        </p:txBody>
      </p:sp>
    </p:spTree>
    <p:extLst>
      <p:ext uri="{BB962C8B-B14F-4D97-AF65-F5344CB8AC3E}">
        <p14:creationId xmlns:p14="http://schemas.microsoft.com/office/powerpoint/2010/main" val="235711716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Presenting </a:t>
            </a:r>
            <a:r>
              <a:rPr lang="en-US" sz="3600" dirty="0"/>
              <a:t>your </a:t>
            </a:r>
            <a:r>
              <a:rPr lang="en-GB" sz="3600" dirty="0"/>
              <a:t>proposal </a:t>
            </a:r>
            <a:r>
              <a:rPr lang="en-US" dirty="0"/>
              <a:t>and</a:t>
            </a:r>
            <a:r>
              <a:rPr lang="en-GB" sz="3600" dirty="0"/>
              <a:t> pitch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endParaRPr lang="en-GB" sz="12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‒"/>
            </a:pPr>
            <a:r>
              <a:rPr lang="en-GB" dirty="0"/>
              <a:t>P</a:t>
            </a:r>
            <a:r>
              <a:rPr lang="en-GB" sz="2400" dirty="0"/>
              <a:t>repare for your client presentation and pitch. </a:t>
            </a:r>
            <a:endParaRPr lang="en-GB" sz="2400" dirty="0">
              <a:solidFill>
                <a:srgbClr val="FF0000"/>
              </a:solidFill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‒"/>
            </a:pPr>
            <a:endParaRPr lang="en-GB" sz="1200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dirty="0"/>
              <a:t>Deliver your presentation.</a:t>
            </a:r>
          </a:p>
          <a:p>
            <a:pPr marL="342900" indent="-342900">
              <a:buFont typeface="Arial" panose="020B0604020202020204" pitchFamily="34" charset="0"/>
              <a:buChar char="‒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dirty="0"/>
              <a:t>Watch presentations and complete the Client feedback form, remembering to give constructive feedback.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89456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D5E47F-CE75-1A82-3B59-F32308E98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58828D1B-C92B-1675-5059-0B6AA53CF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Logbook week 10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C9EA28-3CBD-503E-56D1-49B5046D0D3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dirty="0"/>
              <a:t>Complete the Logbook for week 10, using the Client feedback forms as evidence. Ensure that you: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Summarise the work you did in this lesson.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n-GB" dirty="0"/>
              <a:t>Explain w</a:t>
            </a:r>
            <a:r>
              <a:rPr lang="en-GB" sz="2400" dirty="0"/>
              <a:t>hat progress you made in today’s lesson.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Explain the</a:t>
            </a:r>
            <a:r>
              <a:rPr lang="en-GB" sz="2400" dirty="0"/>
              <a:t> creative processes you used.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Outline what needs to be done next.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BE108D-E5C5-23A4-AC29-926D789B3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772524-7D57-50AD-5BB0-7DD85D1AA1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2988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761EA-A712-3888-55B2-14E15E02E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825A4636-1028-F043-7210-4D0BAE501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Action plan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88FBB1-0BCE-9BD0-4DEC-8631A4DBDFB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226432" cy="3601574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en-GB" sz="1200" dirty="0"/>
          </a:p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dirty="0"/>
              <a:t>Review your completed Skills audit and action plan document against the Learner skills audit tools completed for each lesson. </a:t>
            </a:r>
          </a:p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dirty="0">
                <a:solidFill>
                  <a:schemeClr val="accent6"/>
                </a:solidFill>
              </a:rPr>
              <a:t>Reflect upon the progress you have made.</a:t>
            </a:r>
          </a:p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dirty="0"/>
              <a:t>Set goals for development of knowledge and skills.</a:t>
            </a:r>
            <a:r>
              <a:rPr lang="en-GB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‒"/>
            </a:pPr>
            <a:r>
              <a:rPr lang="en-GB" dirty="0"/>
              <a:t>Identify support needed from the teacher to support the development.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AFD9A7-14C1-DF51-6536-455606ABC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65AAEE-1619-B637-F21F-185CD3A728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53922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EEA31-8DF8-57BC-B673-6664B2A28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-699425"/>
            <a:ext cx="8437563" cy="699425"/>
          </a:xfr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dirty="0"/>
              <a:t>Acknowledgements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ED7E31-0A20-431C-92C7-87EA77ED0CA9}"/>
              </a:ext>
            </a:extLst>
          </p:cNvPr>
          <p:cNvSpPr txBox="1"/>
          <p:nvPr/>
        </p:nvSpPr>
        <p:spPr>
          <a:xfrm>
            <a:off x="1612595" y="1299028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/>
              <a:t>PRODUCED BY</a:t>
            </a:r>
          </a:p>
        </p:txBody>
      </p:sp>
      <p:pic>
        <p:nvPicPr>
          <p:cNvPr id="14" name="Picture 13" descr="Department for Education Logo">
            <a:extLst>
              <a:ext uri="{FF2B5EF4-FFF2-40B4-BE49-F238E27FC236}">
                <a16:creationId xmlns:a16="http://schemas.microsoft.com/office/drawing/2014/main" id="{0D793A73-0B68-41C6-96A3-4A06CB6B86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74268"/>
            <a:ext cx="1800200" cy="8445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E3E1E1C-19A4-4F4A-B678-E274A9DA15DB}"/>
              </a:ext>
            </a:extLst>
          </p:cNvPr>
          <p:cNvSpPr txBox="1"/>
          <p:nvPr/>
        </p:nvSpPr>
        <p:spPr>
          <a:xfrm>
            <a:off x="4675552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/>
              <a:t>FUNDED BY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2C459C-FDFD-413A-AA47-C10B685C2A01}"/>
              </a:ext>
            </a:extLst>
          </p:cNvPr>
          <p:cNvSpPr txBox="1"/>
          <p:nvPr/>
        </p:nvSpPr>
        <p:spPr>
          <a:xfrm>
            <a:off x="4662422" y="2868565"/>
            <a:ext cx="1800200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/>
              <a:t>This programme is funded by the Department for Education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B2AE06-62E2-47AC-A4B8-78F23C87D5EA}"/>
              </a:ext>
            </a:extLst>
          </p:cNvPr>
          <p:cNvSpPr txBox="1"/>
          <p:nvPr/>
        </p:nvSpPr>
        <p:spPr>
          <a:xfrm>
            <a:off x="1583803" y="2787774"/>
            <a:ext cx="2088232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>
                <a:solidFill>
                  <a:schemeClr val="accent6"/>
                </a:solidFill>
              </a:rPr>
              <a:t>Big Creative Training Ltd </a:t>
            </a:r>
            <a:r>
              <a:rPr lang="en-GB" sz="1050"/>
              <a:t>has produced this resource on behalf of the Education and Training Foundation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481ADA-FC14-4FE3-9F8D-6121602D1055}"/>
              </a:ext>
            </a:extLst>
          </p:cNvPr>
          <p:cNvSpPr txBox="1"/>
          <p:nvPr/>
        </p:nvSpPr>
        <p:spPr>
          <a:xfrm>
            <a:off x="1187624" y="3651870"/>
            <a:ext cx="655272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400" b="1">
                <a:solidFill>
                  <a:srgbClr val="E51C41"/>
                </a:solidFill>
              </a:rPr>
              <a:t>ET-FOUNDATION.CO.UK</a:t>
            </a:r>
          </a:p>
        </p:txBody>
      </p:sp>
      <p:pic>
        <p:nvPicPr>
          <p:cNvPr id="5" name="Picture 4" descr="Education and Training Foundation logo&#10;">
            <a:extLst>
              <a:ext uri="{FF2B5EF4-FFF2-40B4-BE49-F238E27FC236}">
                <a16:creationId xmlns:a16="http://schemas.microsoft.com/office/drawing/2014/main" id="{BB2C64D5-4791-444B-9142-B07A38BD14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9502"/>
            <a:ext cx="1215103" cy="645557"/>
          </a:xfrm>
          <a:prstGeom prst="rect">
            <a:avLst/>
          </a:prstGeom>
        </p:spPr>
      </p:pic>
      <p:pic>
        <p:nvPicPr>
          <p:cNvPr id="6" name="Picture 5" descr="Big Creative Logo">
            <a:extLst>
              <a:ext uri="{FF2B5EF4-FFF2-40B4-BE49-F238E27FC236}">
                <a16:creationId xmlns:a16="http://schemas.microsoft.com/office/drawing/2014/main" id="{43AD08CC-9B08-1622-DC20-6E0F53BB062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499" y="1629185"/>
            <a:ext cx="1013098" cy="1013098"/>
          </a:xfrm>
          <a:prstGeom prst="rect">
            <a:avLst/>
          </a:prstGeom>
        </p:spPr>
      </p:pic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314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5A089-C3C5-CD55-3A53-097110101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C4D9C36-591E-2FCD-12A6-90670DE82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Product technical specification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214E08-012A-0D7E-9D91-242983D5E0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‒"/>
            </a:pPr>
            <a:r>
              <a:rPr lang="en-GB" sz="2400" dirty="0"/>
              <a:t>Review the Product technical specification and answer these questions: </a:t>
            </a:r>
            <a:endParaRPr lang="en-GB" sz="800" dirty="0">
              <a:solidFill>
                <a:srgbClr val="FF0000"/>
              </a:solidFill>
            </a:endParaRPr>
          </a:p>
          <a:p>
            <a:pPr marL="882900" lvl="2" indent="-342900"/>
            <a:r>
              <a:rPr lang="en-GB" dirty="0"/>
              <a:t>What is the intended purpose of the product?</a:t>
            </a:r>
          </a:p>
          <a:p>
            <a:pPr marL="882900" lvl="2" indent="-342900"/>
            <a:r>
              <a:rPr lang="en-GB" dirty="0"/>
              <a:t>Who is the intended target audience?</a:t>
            </a:r>
          </a:p>
          <a:p>
            <a:pPr marL="882900" lvl="2" indent="-342900"/>
            <a:r>
              <a:rPr lang="en-GB" dirty="0"/>
              <a:t>What is the product’s intended reach?</a:t>
            </a:r>
          </a:p>
          <a:p>
            <a:pPr marL="882900" lvl="2" indent="-342900"/>
            <a:r>
              <a:rPr lang="en-GB" dirty="0"/>
              <a:t>How compatible is the software?</a:t>
            </a:r>
          </a:p>
          <a:p>
            <a:pPr marL="882900" lvl="2" indent="-342900"/>
            <a:r>
              <a:rPr lang="en-GB" dirty="0"/>
              <a:t>Are there any relevant industry standards?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BBA680-C309-88FF-EDAA-45228A07F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84D61F-037E-8799-5209-DBA5D7B0B9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1205649"/>
      </p:ext>
    </p:extLst>
  </p:cSld>
  <p:clrMapOvr>
    <a:masterClrMapping/>
  </p:clrMapOvr>
</p:sld>
</file>

<file path=ppt/theme/theme1.xml><?xml version="1.0" encoding="utf-8"?>
<a:theme xmlns:a="http://schemas.openxmlformats.org/drawingml/2006/main" name="ETF Master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00A068"/>
      </a:accent1>
      <a:accent2>
        <a:srgbClr val="E51C41"/>
      </a:accent2>
      <a:accent3>
        <a:srgbClr val="FDB913"/>
      </a:accent3>
      <a:accent4>
        <a:srgbClr val="0071F8"/>
      </a:accent4>
      <a:accent5>
        <a:srgbClr val="BE0064"/>
      </a:accent5>
      <a:accent6>
        <a:srgbClr val="000000"/>
      </a:accent6>
      <a:hlink>
        <a:srgbClr val="0000FF"/>
      </a:hlink>
      <a:folHlink>
        <a:srgbClr val="800080"/>
      </a:folHlink>
    </a:clrScheme>
    <a:fontScheme name="ETF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35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ETF PPT TEMPLATE 2017 REVISION 2" id="{D9072210-44E4-4708-8F0F-C17D53D19737}" vid="{93905E69-2C3A-474D-AE1D-AE1AB7FC7A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84A5350B050F46AD6AC251716740DC" ma:contentTypeVersion="19" ma:contentTypeDescription="Create a new document." ma:contentTypeScope="" ma:versionID="d187684d7a1e7144ec20e0c851cd9de9">
  <xsd:schema xmlns:xsd="http://www.w3.org/2001/XMLSchema" xmlns:xs="http://www.w3.org/2001/XMLSchema" xmlns:p="http://schemas.microsoft.com/office/2006/metadata/properties" xmlns:ns2="414d2ded-29cc-4abd-a1df-c646721ce55b" xmlns:ns3="2847a094-2edf-4950-a853-13ec668231ed" targetNamespace="http://schemas.microsoft.com/office/2006/metadata/properties" ma:root="true" ma:fieldsID="c647aa0055b96075a1a28ac1dd860f1f" ns2:_="" ns3:_="">
    <xsd:import namespace="414d2ded-29cc-4abd-a1df-c646721ce55b"/>
    <xsd:import namespace="2847a094-2edf-4950-a853-13ec668231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AutoTag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d2ded-29cc-4abd-a1df-c646721ce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0cda56a-0d36-40e2-ad5d-df46f4111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47a094-2edf-4950-a853-13ec668231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75bcd669-d17d-41a9-93bf-403babf16228}" ma:internalName="TaxCatchAll" ma:showField="CatchAllData" ma:web="2847a094-2edf-4950-a853-13ec668231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4d2ded-29cc-4abd-a1df-c646721ce55b">
      <Terms xmlns="http://schemas.microsoft.com/office/infopath/2007/PartnerControls"/>
    </lcf76f155ced4ddcb4097134ff3c332f>
    <TaxCatchAll xmlns="2847a094-2edf-4950-a853-13ec668231ed" xsi:nil="true"/>
  </documentManagement>
</p:properties>
</file>

<file path=customXml/itemProps1.xml><?xml version="1.0" encoding="utf-8"?>
<ds:datastoreItem xmlns:ds="http://schemas.openxmlformats.org/officeDocument/2006/customXml" ds:itemID="{FBCE7941-86BA-4079-BFEA-C4C1698EED9C}"/>
</file>

<file path=customXml/itemProps2.xml><?xml version="1.0" encoding="utf-8"?>
<ds:datastoreItem xmlns:ds="http://schemas.openxmlformats.org/officeDocument/2006/customXml" ds:itemID="{F9729C5E-FC3E-4187-92B8-5FE37E61E9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76E745-D9E8-4D93-8B7F-BCE1E4A491AA}">
  <ds:schemaRefs>
    <ds:schemaRef ds:uri="http://www.w3.org/XML/1998/namespace"/>
    <ds:schemaRef ds:uri="http://schemas.microsoft.com/office/2006/documentManagement/types"/>
    <ds:schemaRef ds:uri="http://purl.org/dc/dcmitype/"/>
    <ds:schemaRef ds:uri="e8bc058b-4131-4b8a-903d-db3f9bf54849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5994</TotalTime>
  <Words>3706</Words>
  <Application>Microsoft Office PowerPoint</Application>
  <PresentationFormat>On-screen Show (16:9)</PresentationFormat>
  <Paragraphs>662</Paragraphs>
  <Slides>88</Slides>
  <Notes>81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88</vt:i4>
      </vt:variant>
    </vt:vector>
  </HeadingPairs>
  <TitlesOfParts>
    <vt:vector size="93" baseType="lpstr">
      <vt:lpstr>Aptos</vt:lpstr>
      <vt:lpstr>Arial</vt:lpstr>
      <vt:lpstr>Calibri</vt:lpstr>
      <vt:lpstr>Wingdings</vt:lpstr>
      <vt:lpstr>ETF Master</vt:lpstr>
      <vt:lpstr>T LEVEL IN MEDIA, BROADCAST AND PRODUCTION</vt:lpstr>
      <vt:lpstr>Lesson 1</vt:lpstr>
      <vt:lpstr>What is reflective practice?</vt:lpstr>
      <vt:lpstr>Gibbs’ reflective cycle</vt:lpstr>
      <vt:lpstr>Why is self-reflection so important to the creative process?</vt:lpstr>
      <vt:lpstr>Task</vt:lpstr>
      <vt:lpstr>Introduction to the Ooober everything project brief</vt:lpstr>
      <vt:lpstr>Company mission statement</vt:lpstr>
      <vt:lpstr>Product technical specification</vt:lpstr>
      <vt:lpstr>Additional information for accessibility and inclusivity</vt:lpstr>
      <vt:lpstr>Your project</vt:lpstr>
      <vt:lpstr>Gibbs’ reflective cycle</vt:lpstr>
      <vt:lpstr>Logbook week 1</vt:lpstr>
      <vt:lpstr>Skills audit tool</vt:lpstr>
      <vt:lpstr>Lesson 2</vt:lpstr>
      <vt:lpstr>Introduction to research methods</vt:lpstr>
      <vt:lpstr>Introduction to research methods</vt:lpstr>
      <vt:lpstr>The impact of social media case study </vt:lpstr>
      <vt:lpstr>Case study: The impact of social media on teenagers’ mental health </vt:lpstr>
      <vt:lpstr>Case study: The impact of social media on teenagers’ mental health </vt:lpstr>
      <vt:lpstr>Case study: The impact of social media on teenagers’ mental health </vt:lpstr>
      <vt:lpstr>Kolb’s learning/reflective cycle, the four stages. </vt:lpstr>
      <vt:lpstr>Skills audit tool for lesson 2</vt:lpstr>
      <vt:lpstr>Logbook</vt:lpstr>
      <vt:lpstr>Lesson 3</vt:lpstr>
      <vt:lpstr>Sources for content creation</vt:lpstr>
      <vt:lpstr>Skills audit tool for lesson 3</vt:lpstr>
      <vt:lpstr>Logbook week 3</vt:lpstr>
      <vt:lpstr>Lesson 4</vt:lpstr>
      <vt:lpstr>Skills audit tool for lesson 4</vt:lpstr>
      <vt:lpstr>Logbook week 4</vt:lpstr>
      <vt:lpstr>Lesson 5</vt:lpstr>
      <vt:lpstr>Branding introduction</vt:lpstr>
      <vt:lpstr>Iconic brands task</vt:lpstr>
      <vt:lpstr>Can you name the brand (1)?</vt:lpstr>
      <vt:lpstr>Can you name the brand (2)?</vt:lpstr>
      <vt:lpstr>Can you name the brand (3)?</vt:lpstr>
      <vt:lpstr>Can you name the brand (4)?</vt:lpstr>
      <vt:lpstr>Can you name the brand (5)?</vt:lpstr>
      <vt:lpstr>Can you name the brand (6)?</vt:lpstr>
      <vt:lpstr>Branding sounds</vt:lpstr>
      <vt:lpstr>Straplines associated with sounds</vt:lpstr>
      <vt:lpstr>McDonald’s strapline</vt:lpstr>
      <vt:lpstr>Branding straplines</vt:lpstr>
      <vt:lpstr>How can brands be instantly recognised?</vt:lpstr>
      <vt:lpstr>Three different ways to recognise a brand</vt:lpstr>
      <vt:lpstr>Branding summary</vt:lpstr>
      <vt:lpstr>Skills audit tool for lesson 5</vt:lpstr>
      <vt:lpstr>Logbook week 5</vt:lpstr>
      <vt:lpstr>Lesson 6</vt:lpstr>
      <vt:lpstr>Review of last lesson: Branding summary</vt:lpstr>
      <vt:lpstr>Branding discussion</vt:lpstr>
      <vt:lpstr>24-hour brand task</vt:lpstr>
      <vt:lpstr>The power of branding</vt:lpstr>
      <vt:lpstr>Platform suitability</vt:lpstr>
      <vt:lpstr>Constraints to consider</vt:lpstr>
      <vt:lpstr>Reviewing your platform choice</vt:lpstr>
      <vt:lpstr>Evaluating credible sources</vt:lpstr>
      <vt:lpstr>Platform strengths and weaknesses</vt:lpstr>
      <vt:lpstr>Reflection</vt:lpstr>
      <vt:lpstr>Skills audit tool for lesson 6</vt:lpstr>
      <vt:lpstr>Logbook week 6</vt:lpstr>
      <vt:lpstr>Lesson 7</vt:lpstr>
      <vt:lpstr>Required materials for lesson 7</vt:lpstr>
      <vt:lpstr>What is needed to make a good proposal?</vt:lpstr>
      <vt:lpstr>Tips for effective proposal writing</vt:lpstr>
      <vt:lpstr>Importance of language, spelling and grammar</vt:lpstr>
      <vt:lpstr>Planning your proposal</vt:lpstr>
      <vt:lpstr>Reflections on proposal process</vt:lpstr>
      <vt:lpstr>Logbook week 7 (homework)</vt:lpstr>
      <vt:lpstr>Lesson 8</vt:lpstr>
      <vt:lpstr>Required materials for lesson 8</vt:lpstr>
      <vt:lpstr>How to make a good pitch?</vt:lpstr>
      <vt:lpstr>Tips for a good pitch</vt:lpstr>
      <vt:lpstr>Good and bad pitches</vt:lpstr>
      <vt:lpstr>Two-minute pitch</vt:lpstr>
      <vt:lpstr>Logbook week 8</vt:lpstr>
      <vt:lpstr>Lesson 9</vt:lpstr>
      <vt:lpstr>Planning the pitch</vt:lpstr>
      <vt:lpstr>Preparing the written report</vt:lpstr>
      <vt:lpstr>Preparation the presentation</vt:lpstr>
      <vt:lpstr>Deliver the pitch</vt:lpstr>
      <vt:lpstr>Logbook week 9 (homework) </vt:lpstr>
      <vt:lpstr>Lesson 10</vt:lpstr>
      <vt:lpstr>Presenting your proposal and pitch</vt:lpstr>
      <vt:lpstr>Logbook week 10</vt:lpstr>
      <vt:lpstr>Action plan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underpinning excellence</dc:title>
  <dc:creator>Richard Overton</dc:creator>
  <cp:lastModifiedBy>Elise James</cp:lastModifiedBy>
  <cp:revision>62</cp:revision>
  <cp:lastPrinted>2025-03-24T12:13:02Z</cp:lastPrinted>
  <dcterms:created xsi:type="dcterms:W3CDTF">2020-10-20T08:50:32Z</dcterms:created>
  <dcterms:modified xsi:type="dcterms:W3CDTF">2025-07-01T13:05:04Z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0x010100D684A5350B050F46AD6AC251716740DC</vt:lpwstr>
  </property>
  <property fmtid="{D5CDD505-2E9C-101B-9397-08002B2CF9AE}" pid="3" name="MediaServiceImageTags">
    <vt:lpwstr/>
  </property>
</Properties>
</file>