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61" r:id="rId3"/>
    <p:sldId id="340" r:id="rId4"/>
    <p:sldId id="361" r:id="rId5"/>
    <p:sldId id="362" r:id="rId6"/>
    <p:sldId id="386" r:id="rId7"/>
    <p:sldId id="363" r:id="rId8"/>
    <p:sldId id="382" r:id="rId9"/>
    <p:sldId id="388" r:id="rId10"/>
    <p:sldId id="364" r:id="rId11"/>
    <p:sldId id="370" r:id="rId12"/>
    <p:sldId id="371" r:id="rId13"/>
    <p:sldId id="372" r:id="rId14"/>
    <p:sldId id="389" r:id="rId15"/>
    <p:sldId id="365" r:id="rId16"/>
    <p:sldId id="369" r:id="rId17"/>
    <p:sldId id="367" r:id="rId18"/>
    <p:sldId id="373" r:id="rId19"/>
    <p:sldId id="368" r:id="rId20"/>
    <p:sldId id="390" r:id="rId21"/>
    <p:sldId id="383" r:id="rId22"/>
    <p:sldId id="391" r:id="rId23"/>
    <p:sldId id="356" r:id="rId24"/>
    <p:sldId id="376" r:id="rId25"/>
    <p:sldId id="379" r:id="rId26"/>
    <p:sldId id="377" r:id="rId27"/>
    <p:sldId id="380" r:id="rId28"/>
    <p:sldId id="381" r:id="rId29"/>
    <p:sldId id="293" r:id="rId30"/>
    <p:sldId id="374" r:id="rId31"/>
    <p:sldId id="266"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780DA437-6F9E-2DFB-2EDD-BF1D24D77E69}" name="Marie Joubert (staff)" initials="MJ(" userId="S::marie.joubert1@nottingham.ac.uk::8784a254-284d-4fcc-ace7-66743a425855" providerId="AD"/>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62"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17" clrIdx="1">
    <p:extLst>
      <p:ext uri="{19B8F6BF-5375-455C-9EA6-DF929625EA0E}">
        <p15:presenceInfo xmlns:p15="http://schemas.microsoft.com/office/powerpoint/2012/main" userId="Veronica Wastell" providerId="None"/>
      </p:ext>
    </p:extLst>
  </p:cmAuthor>
  <p:cmAuthor id="3" name="Clare Dawson" initials="CD" lastIdx="11" clrIdx="2"/>
  <p:cmAuthor id="4" name="Marie Joubert" initials="MJ" lastIdx="79" clrIdx="3">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F84"/>
    <a:srgbClr val="FFDDF1"/>
    <a:srgbClr val="BDA4B2"/>
    <a:srgbClr val="B20000"/>
    <a:srgbClr val="E6C8D9"/>
    <a:srgbClr val="BE0064"/>
    <a:srgbClr val="8F5C2E"/>
    <a:srgbClr val="EFDCBF"/>
    <a:srgbClr val="4C4EAE"/>
    <a:srgbClr val="CDCEE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9FCA05-37AF-4984-867E-4D70D3B31995}" v="12" dt="2023-03-14T10:11:55.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80683" autoAdjust="0"/>
  </p:normalViewPr>
  <p:slideViewPr>
    <p:cSldViewPr snapToGrid="0" snapToObjects="1">
      <p:cViewPr varScale="1">
        <p:scale>
          <a:sx n="54" d="100"/>
          <a:sy n="54" d="100"/>
        </p:scale>
        <p:origin x="980" y="4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68" d="100"/>
          <a:sy n="68" d="100"/>
        </p:scale>
        <p:origin x="-26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105168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kern="1200" dirty="0">
                <a:solidFill>
                  <a:schemeClr val="tx1"/>
                </a:solidFill>
                <a:effectLst/>
                <a:latin typeface="+mn-lt"/>
                <a:ea typeface="+mn-ea"/>
                <a:cs typeface="+mn-cs"/>
              </a:rPr>
              <a:t>Students’ initial thoughts on averages may be to calculate the mean, as this is the most frequently used measure of average. This is what Abi has done. </a:t>
            </a:r>
          </a:p>
          <a:p>
            <a:pPr algn="l"/>
            <a:r>
              <a:rPr lang="en-GB" sz="1200" kern="1200" dirty="0">
                <a:solidFill>
                  <a:schemeClr val="tx1"/>
                </a:solidFill>
                <a:effectLst/>
                <a:latin typeface="+mn-lt"/>
                <a:ea typeface="+mn-ea"/>
                <a:cs typeface="+mn-cs"/>
              </a:rPr>
              <a:t>Discussing with students how many people attended </a:t>
            </a:r>
            <a:r>
              <a:rPr lang="en-GB" sz="1200" kern="1200" dirty="0" err="1">
                <a:solidFill>
                  <a:schemeClr val="tx1"/>
                </a:solidFill>
                <a:effectLst/>
                <a:latin typeface="+mn-lt"/>
                <a:ea typeface="+mn-ea"/>
                <a:cs typeface="+mn-cs"/>
              </a:rPr>
              <a:t>Yaima’s</a:t>
            </a:r>
            <a:r>
              <a:rPr lang="en-GB" sz="1200" kern="1200" dirty="0">
                <a:solidFill>
                  <a:schemeClr val="tx1"/>
                </a:solidFill>
                <a:effectLst/>
                <a:latin typeface="+mn-lt"/>
                <a:ea typeface="+mn-ea"/>
                <a:cs typeface="+mn-cs"/>
              </a:rPr>
              <a:t> class is important in establishing the total number of values in the data set. Students often understand the calculation of the mean as involving the need to divide by ‘the number of things that there are’, which can sometimes be misinterpreted when the data is represented in frequency tables/charts, rather than in a list. Check that students can identify the 11 attendees from the chart as well as from the list of responses</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students to explain to the class what Baz has done. Establish that Baz has identified the mode, which is the most common response. 4 of the 11 people in the fitness class exercised for at least 30 minutes on all 5 days.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Students can sometimes mistakenly identify the mode as the frequency of the value, rather than the value itself. It is important to check whether students have correctly identified that Chloe</a:t>
            </a:r>
            <a:r>
              <a:rPr lang="en-GB" sz="1200" kern="1200" baseline="0" dirty="0">
                <a:solidFill>
                  <a:schemeClr val="tx1"/>
                </a:solidFill>
                <a:effectLst/>
                <a:latin typeface="+mn-lt"/>
                <a:ea typeface="+mn-ea"/>
                <a:cs typeface="+mn-cs"/>
              </a:rPr>
              <a:t> has found </a:t>
            </a:r>
            <a:r>
              <a:rPr lang="en-GB" sz="1200" kern="1200" dirty="0">
                <a:solidFill>
                  <a:schemeClr val="tx1"/>
                </a:solidFill>
                <a:effectLst/>
                <a:latin typeface="+mn-lt"/>
                <a:ea typeface="+mn-ea"/>
                <a:cs typeface="+mn-cs"/>
              </a:rPr>
              <a:t>the median value or whether they are incorrectly interpreting ‘the average number of days is 4’ as the mod</a:t>
            </a:r>
            <a:r>
              <a:rPr lang="en-GB" sz="1200" kern="1200" baseline="0" dirty="0">
                <a:solidFill>
                  <a:schemeClr val="tx1"/>
                </a:solidFill>
                <a:effectLst/>
                <a:latin typeface="+mn-lt"/>
                <a:ea typeface="+mn-ea"/>
                <a:cs typeface="+mn-cs"/>
              </a:rPr>
              <a:t>e</a:t>
            </a:r>
            <a:r>
              <a:rPr lang="en-GB" sz="1200" kern="1200" dirty="0">
                <a:solidFill>
                  <a:schemeClr val="tx1"/>
                </a:solidFill>
                <a:effectLst/>
                <a:latin typeface="+mn-lt"/>
                <a:ea typeface="+mn-ea"/>
                <a:cs typeface="+mn-cs"/>
              </a:rPr>
              <a:t>, mistaking the highest frequency (4) as the mode rather than the number of days represented (5). Ask students to explain why </a:t>
            </a:r>
            <a:r>
              <a:rPr lang="en-GB" sz="1200" kern="1200" dirty="0" err="1">
                <a:solidFill>
                  <a:schemeClr val="tx1"/>
                </a:solidFill>
                <a:effectLst/>
                <a:latin typeface="+mn-lt"/>
                <a:ea typeface="+mn-ea"/>
                <a:cs typeface="+mn-cs"/>
              </a:rPr>
              <a:t>Yaima</a:t>
            </a:r>
            <a:r>
              <a:rPr lang="en-GB" sz="1200" kern="1200" dirty="0">
                <a:solidFill>
                  <a:schemeClr val="tx1"/>
                </a:solidFill>
                <a:effectLst/>
                <a:latin typeface="+mn-lt"/>
                <a:ea typeface="+mn-ea"/>
                <a:cs typeface="+mn-cs"/>
              </a:rPr>
              <a:t> may think that Chloe has found the mode and establish that Chloe has identified the median (6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value).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Summarise the definitions of the three averages and highlight why we consider the different measures of average rather than just one. You might like to discuss how the mean is calculated using all the data values, but may not be a good measure of average if the data contains outliers. The median is not affected by extreme values and can provide a better measure of the average than the mean when the data is skewed. The mode is the least used measure of average, but it is the only measure that can be used for nominal as well as numerical data.  </a:t>
            </a:r>
          </a:p>
          <a:p>
            <a:r>
              <a:rPr lang="en-GB" sz="1200" kern="1200" baseline="0" dirty="0">
                <a:solidFill>
                  <a:schemeClr val="tx1"/>
                </a:solidFill>
                <a:effectLst/>
                <a:latin typeface="+mn-lt"/>
                <a:ea typeface="+mn-ea"/>
                <a:cs typeface="+mn-cs"/>
              </a:rPr>
              <a:t>You may like to write the definitions on the board so that students can refer back to them during the lesson.</a:t>
            </a: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a:t>
            </a:r>
            <a:r>
              <a:rPr lang="en-GB" sz="1200" kern="1200" dirty="0" err="1">
                <a:solidFill>
                  <a:schemeClr val="tx1"/>
                </a:solidFill>
                <a:effectLst/>
                <a:latin typeface="+mn-lt"/>
                <a:ea typeface="+mn-ea"/>
                <a:cs typeface="+mn-cs"/>
              </a:rPr>
              <a:t>Yaima</a:t>
            </a:r>
            <a:r>
              <a:rPr lang="en-GB" sz="1200" kern="1200" dirty="0">
                <a:solidFill>
                  <a:schemeClr val="tx1"/>
                </a:solidFill>
                <a:effectLst/>
                <a:latin typeface="+mn-lt"/>
                <a:ea typeface="+mn-ea"/>
                <a:cs typeface="+mn-cs"/>
              </a:rPr>
              <a:t> asks the same question to the</a:t>
            </a:r>
            <a:r>
              <a:rPr lang="en-GB" sz="1200" kern="1200" baseline="0" dirty="0">
                <a:solidFill>
                  <a:schemeClr val="tx1"/>
                </a:solidFill>
                <a:effectLst/>
                <a:latin typeface="+mn-lt"/>
                <a:ea typeface="+mn-ea"/>
                <a:cs typeface="+mn-cs"/>
              </a:rPr>
              <a:t> 12 people </a:t>
            </a:r>
            <a:r>
              <a:rPr lang="en-GB" sz="1200" kern="1200" dirty="0">
                <a:solidFill>
                  <a:schemeClr val="tx1"/>
                </a:solidFill>
                <a:effectLst/>
                <a:latin typeface="+mn-lt"/>
                <a:ea typeface="+mn-ea"/>
                <a:cs typeface="+mn-cs"/>
              </a:rPr>
              <a:t>attending her 11 am fitness class. </a:t>
            </a:r>
            <a:r>
              <a:rPr lang="en-GB" sz="1200" kern="1200" baseline="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he represents the results in a frequency table for</a:t>
            </a:r>
            <a:r>
              <a:rPr lang="en-GB" sz="1200" kern="1200" baseline="0" dirty="0">
                <a:solidFill>
                  <a:schemeClr val="tx1"/>
                </a:solidFill>
                <a:effectLst/>
                <a:latin typeface="+mn-lt"/>
                <a:ea typeface="+mn-ea"/>
                <a:cs typeface="+mn-cs"/>
              </a:rPr>
              <a:t> this class </a:t>
            </a:r>
            <a:r>
              <a:rPr lang="en-GB" sz="1200" kern="1200" dirty="0">
                <a:solidFill>
                  <a:schemeClr val="tx1"/>
                </a:solidFill>
                <a:effectLst/>
                <a:latin typeface="+mn-lt"/>
                <a:ea typeface="+mn-ea"/>
                <a:cs typeface="+mn-cs"/>
              </a:rPr>
              <a:t>and shows it to </a:t>
            </a:r>
            <a:r>
              <a:rPr lang="en-GB" sz="1200" kern="1200" dirty="0" err="1">
                <a:solidFill>
                  <a:schemeClr val="tx1"/>
                </a:solidFill>
                <a:effectLst/>
                <a:latin typeface="+mn-lt"/>
                <a:ea typeface="+mn-ea"/>
                <a:cs typeface="+mn-cs"/>
              </a:rPr>
              <a:t>Abi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Baz</a:t>
            </a:r>
            <a:r>
              <a:rPr lang="en-GB" sz="1200" kern="1200" dirty="0">
                <a:solidFill>
                  <a:schemeClr val="tx1"/>
                </a:solidFill>
                <a:effectLst/>
                <a:latin typeface="+mn-lt"/>
                <a:ea typeface="+mn-ea"/>
                <a:cs typeface="+mn-cs"/>
              </a:rPr>
              <a:t> and Chloe.</a:t>
            </a:r>
            <a:r>
              <a:rPr lang="en-GB" dirty="0">
                <a:effectLst/>
              </a:rPr>
              <a:t>  </a:t>
            </a:r>
            <a:endParaRPr lang="en-GB" sz="1200" kern="120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Give students a couple of minutes to engage with the data. They may want to note down on their mini whiteboards what they can identify from the data. It is not necessary for them to work out t</a:t>
            </a:r>
            <a:r>
              <a:rPr lang="en-GB" sz="1200" kern="1200" dirty="0">
                <a:solidFill>
                  <a:schemeClr val="tx1"/>
                </a:solidFill>
                <a:effectLst/>
                <a:latin typeface="+mn-lt"/>
                <a:ea typeface="+mn-ea"/>
                <a:cs typeface="+mn-cs"/>
              </a:rPr>
              <a:t>he correct values for the mode (4), median (3.5) and range (3), but some may want to do so. </a:t>
            </a:r>
          </a:p>
          <a:p>
            <a:r>
              <a:rPr lang="en-GB" sz="1200" kern="1200" baseline="0" dirty="0">
                <a:solidFill>
                  <a:schemeClr val="tx1"/>
                </a:solidFill>
                <a:effectLst/>
                <a:latin typeface="+mn-lt"/>
                <a:ea typeface="+mn-ea"/>
                <a:cs typeface="+mn-cs"/>
              </a:rPr>
              <a:t>Tell students that Abi, Baz and Chloe are discussing the data. The next three slides explore what Abi, Baz and Chloe say. </a:t>
            </a: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what mistake Abi has made and what the correct answer is.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She has made the mistake of identifying the frequency of the most common result as the mode, rather than the number of days.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When discussing Baz’s statement it is important to discuss how to determine the median when there is an even number of values in the data set. It is also important for students to recognise that unlike the mode, the median (and mean) can be a value that does not correspond to an actual event. In this case, the median is 3.5 days, even though a person cannot actually have exercised for at least 30 minutes on 3.5 days.</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The total frequency (i.e. the number of fitness class attendees that responded to this survey) is an important value that is needed to establish both the median and the mean. You may want to also discuss how to use a frequency table to determine the mean.</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Ask students whether they think Chloe is correct or </a:t>
            </a:r>
            <a:r>
              <a:rPr lang="en-GB" sz="1800" dirty="0" err="1">
                <a:effectLst/>
                <a:latin typeface="Arial" panose="020B0604020202020204" pitchFamily="34" charset="0"/>
                <a:ea typeface="Calibri" panose="020F0502020204030204" pitchFamily="34" charset="0"/>
              </a:rPr>
              <a:t>Yaima</a:t>
            </a:r>
            <a:r>
              <a:rPr lang="en-GB" sz="1800" dirty="0">
                <a:effectLst/>
                <a:latin typeface="Arial" panose="020B0604020202020204" pitchFamily="34" charset="0"/>
                <a:ea typeface="Calibri" panose="020F0502020204030204" pitchFamily="34" charset="0"/>
              </a:rPr>
              <a:t> is correct. Discuss how Chloe may have thought the range is 5 by considering the difference between the greatest possible number of days and the smallest possible number of days (5 – 0 = 5) in the table while failing to take into account that no one exercised for 0 days or 5 days. Establish that </a:t>
            </a:r>
            <a:r>
              <a:rPr lang="en-GB" sz="1800" dirty="0" err="1">
                <a:effectLst/>
                <a:latin typeface="Arial" panose="020B0604020202020204" pitchFamily="34" charset="0"/>
                <a:ea typeface="Calibri" panose="020F0502020204030204" pitchFamily="34" charset="0"/>
              </a:rPr>
              <a:t>Yaima</a:t>
            </a:r>
            <a:r>
              <a:rPr lang="en-GB" sz="1800" dirty="0">
                <a:effectLst/>
                <a:latin typeface="Arial" panose="020B0604020202020204" pitchFamily="34" charset="0"/>
                <a:ea typeface="Calibri" panose="020F0502020204030204" pitchFamily="34" charset="0"/>
              </a:rPr>
              <a:t> is correct (4 – 1 = 3) and highlight to students the distinction between averages (mean, median and mode) and range, which measures the spread of the data. </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Before moving on to the next activity, spend a couple of minutes comparing the results from the two classes. Displaying the results for the second class on a frequency chart should help students make a direct comparison. Discuss the advantages of the frequency chart </a:t>
            </a:r>
            <a:r>
              <a:rPr lang="en-GB" sz="1200" kern="1200" baseline="0" dirty="0">
                <a:solidFill>
                  <a:schemeClr val="tx1"/>
                </a:solidFill>
                <a:effectLst/>
                <a:latin typeface="+mn-lt"/>
                <a:ea typeface="+mn-ea"/>
                <a:cs typeface="+mn-cs"/>
              </a:rPr>
              <a:t>over the frequency table and ask students to explain how they identify the range and average values using the chart.</a:t>
            </a:r>
            <a:endParaRPr lang="en-GB" sz="1200" kern="1200" dirty="0">
              <a:solidFill>
                <a:schemeClr val="tx1"/>
              </a:solidFill>
              <a:effectLst/>
              <a:latin typeface="+mn-lt"/>
              <a:ea typeface="+mn-ea"/>
              <a:cs typeface="+mn-cs"/>
            </a:endParaRPr>
          </a:p>
          <a:p>
            <a:pPr>
              <a:spcAft>
                <a:spcPts val="600"/>
              </a:spcAft>
            </a:pPr>
            <a:r>
              <a:rPr lang="en-GB" sz="1800" dirty="0">
                <a:effectLst/>
                <a:latin typeface="Arial" panose="020B0604020202020204" pitchFamily="34" charset="0"/>
                <a:ea typeface="Calibri" panose="020F0502020204030204" pitchFamily="34" charset="0"/>
              </a:rPr>
              <a:t>The summary statistics suggest that the attendees of the first class are exercising slightly more often. Ask students to explain how this can be identified from the charts. Highlight that while the attendees of the first class seem to be exercising more often, some of them have not exercised at all in the last 5 days, unlike for the second class where everyone has exercised. </a:t>
            </a:r>
            <a:endParaRPr lang="en-SG"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Tell students that the two tables give a summary of the data represented in the two charts. Ask students which table goes with which chart and how they know. Emphasise that the mode is the easiest average to identify from the chart.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Once the tables/charts have been correctly matched, a</a:t>
            </a:r>
            <a:r>
              <a:rPr lang="en-GB" sz="1200" kern="1200" dirty="0">
                <a:solidFill>
                  <a:schemeClr val="tx1"/>
                </a:solidFill>
                <a:effectLst/>
                <a:latin typeface="+mn-lt"/>
                <a:ea typeface="+mn-ea"/>
                <a:cs typeface="+mn-cs"/>
              </a:rPr>
              <a:t>sk students to complete</a:t>
            </a:r>
            <a:r>
              <a:rPr lang="en-GB" sz="1200" kern="1200" baseline="0" dirty="0">
                <a:solidFill>
                  <a:schemeClr val="tx1"/>
                </a:solidFill>
                <a:effectLst/>
                <a:latin typeface="+mn-lt"/>
                <a:ea typeface="+mn-ea"/>
                <a:cs typeface="+mn-cs"/>
              </a:rPr>
              <a:t> the missing values in the two tables. Encourage students to use the chart directly when calculating the mean. Emphasise how to identify the median when there is an even number of data values.</a:t>
            </a:r>
            <a:r>
              <a:rPr lang="en-GB" sz="1200" kern="1200" dirty="0">
                <a:solidFill>
                  <a:schemeClr val="tx1"/>
                </a:solidFill>
                <a:effectLst/>
                <a:latin typeface="+mn-lt"/>
                <a:ea typeface="+mn-ea"/>
                <a:cs typeface="+mn-cs"/>
              </a:rPr>
              <a:t> Remind students of</a:t>
            </a:r>
            <a:r>
              <a:rPr lang="en-GB" sz="1200" kern="1200" baseline="0" dirty="0">
                <a:solidFill>
                  <a:schemeClr val="tx1"/>
                </a:solidFill>
                <a:effectLst/>
                <a:latin typeface="+mn-lt"/>
                <a:ea typeface="+mn-ea"/>
                <a:cs typeface="+mn-cs"/>
              </a:rPr>
              <a:t> the importance of t</a:t>
            </a:r>
            <a:r>
              <a:rPr lang="en-GB" sz="1200" kern="1200" dirty="0">
                <a:solidFill>
                  <a:schemeClr val="tx1"/>
                </a:solidFill>
                <a:effectLst/>
                <a:latin typeface="+mn-lt"/>
                <a:ea typeface="+mn-ea"/>
                <a:cs typeface="+mn-cs"/>
              </a:rPr>
              <a:t>he total frequency</a:t>
            </a:r>
            <a:r>
              <a:rPr lang="en-GB" sz="1200" kern="1200" baseline="0" dirty="0">
                <a:solidFill>
                  <a:schemeClr val="tx1"/>
                </a:solidFill>
                <a:effectLst/>
                <a:latin typeface="+mn-lt"/>
                <a:ea typeface="+mn-ea"/>
                <a:cs typeface="+mn-cs"/>
              </a:rPr>
              <a:t> when</a:t>
            </a:r>
            <a:r>
              <a:rPr lang="en-GB" sz="1200" kern="1200" dirty="0">
                <a:solidFill>
                  <a:schemeClr val="tx1"/>
                </a:solidFill>
                <a:effectLst/>
                <a:latin typeface="+mn-lt"/>
                <a:ea typeface="+mn-ea"/>
                <a:cs typeface="+mn-cs"/>
              </a:rPr>
              <a:t> finding both the median and the mean.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one of the things that we are advised to do to keep healthy is to exercise/be active. Discuss some different ways that we can be active, such as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going for a walk/walking to college, playing sport, dancing, riding a bike,</a:t>
            </a:r>
            <a:r>
              <a:rPr lang="en-GB" sz="1200" kern="1200" baseline="0" dirty="0">
                <a:solidFill>
                  <a:schemeClr val="tx1"/>
                </a:solidFill>
                <a:effectLst/>
                <a:latin typeface="+mn-lt"/>
                <a:ea typeface="+mn-ea"/>
                <a:cs typeface="+mn-cs"/>
              </a:rPr>
              <a:t> and so on</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each student a sticky note and ask them to write down the number of days out of the last five days that they did something physically active for at least 10 minutes (a whole number between 0 and 5), and to put their initials in the bottom right corner.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stick their sticky notes at the front of the class and then tell them that we are going to display the results on a class frequency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Tell students that </a:t>
            </a:r>
            <a:r>
              <a:rPr lang="en-GB" sz="1800" dirty="0" err="1">
                <a:effectLst/>
                <a:latin typeface="Arial" panose="020B0604020202020204" pitchFamily="34" charset="0"/>
                <a:ea typeface="Calibri" panose="020F0502020204030204" pitchFamily="34" charset="0"/>
              </a:rPr>
              <a:t>Yaima</a:t>
            </a:r>
            <a:r>
              <a:rPr lang="en-GB" sz="1800" dirty="0">
                <a:effectLst/>
                <a:latin typeface="Arial" panose="020B0604020202020204" pitchFamily="34" charset="0"/>
                <a:ea typeface="Calibri" panose="020F0502020204030204" pitchFamily="34" charset="0"/>
              </a:rPr>
              <a:t> carried out the same survey during her next eight fitness classes. She recorded the results in charts and made some tables of summary statistics. Distribute to each pair of students a copy of the ‘Representing data’ handout and the ‘Cards’. Ask students to work in pairs to identify which chart goes with each table of summary statistics. Tell students that they need to fill in the missing values in the tables. </a:t>
            </a:r>
          </a:p>
          <a:p>
            <a:endParaRPr lang="en-GB" sz="1800" kern="1200" dirty="0">
              <a:solidFill>
                <a:schemeClr val="tx1"/>
              </a:solidFill>
              <a:effectLst/>
              <a:latin typeface="Arial" panose="020B0604020202020204" pitchFamily="34" charset="0"/>
              <a:ea typeface="+mn-ea"/>
              <a:cs typeface="+mn-cs"/>
            </a:endParaRPr>
          </a:p>
          <a:p>
            <a:pPr>
              <a:spcAft>
                <a:spcPts val="600"/>
              </a:spcAft>
            </a:pPr>
            <a:r>
              <a:rPr lang="en-GB" sz="1800" dirty="0">
                <a:effectLst/>
                <a:latin typeface="Arial" panose="020B0604020202020204" pitchFamily="34" charset="0"/>
                <a:ea typeface="Calibri" panose="020F0502020204030204" pitchFamily="34" charset="0"/>
              </a:rPr>
              <a:t>Encourage students to take turns when matching the tables and charts. It is important that students </a:t>
            </a:r>
            <a:r>
              <a:rPr lang="en-GB" sz="1800" b="0"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work collaboratively</a:t>
            </a:r>
            <a:r>
              <a:rPr lang="en-GB" sz="1800" b="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(Key Principle 5) and can explain their thinking when placing a card.</a:t>
            </a:r>
          </a:p>
          <a:p>
            <a:pPr>
              <a:spcAft>
                <a:spcPts val="600"/>
              </a:spcAft>
            </a:pPr>
            <a:r>
              <a:rPr lang="en-GB" sz="1800" dirty="0">
                <a:effectLst/>
                <a:latin typeface="Arial" panose="020B0604020202020204" pitchFamily="34" charset="0"/>
                <a:ea typeface="Calibri" panose="020F0502020204030204" pitchFamily="34" charset="0"/>
              </a:rPr>
              <a:t>If you think students might struggle, you might like to give them the first page of the handout for fitness classes 1–4 only and cards C1, C4, T2 and T3. Alternatively they could be given the full set of cards with just the first page of the handout. To help students to get started, you may want to ask them to count the number of people in each class and think about how this might help them.</a:t>
            </a:r>
          </a:p>
          <a:p>
            <a:r>
              <a:rPr lang="en-GB" sz="1800" dirty="0">
                <a:effectLst/>
                <a:latin typeface="Arial" panose="020B0604020202020204" pitchFamily="34" charset="0"/>
                <a:ea typeface="Calibri" panose="020F0502020204030204" pitchFamily="34" charset="0"/>
              </a:rPr>
              <a:t>As students work, observe whether they group the charts and tables cards in any way. They may, for example, group tables T1, T2 and T3 together as they all have a range of 4, whereas the range in table T4 is 5. If so, ask students if they can group the tables in any other way (no, as some of the values for the other statistical measures are missing from the tables and would need to be completed first) and which statistical measure would be most helpful to use if they could. Use the discussion to check whether students recognise which of the four statistical measures are easiest to identify from the chart and how they might use this to help them match the charts and tables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students have had sufficient time to make progress, hold a class discussion. While it is important to establish the correct matches, focus also on bringing the learning together and drawing out comparisons between the different data sets.</a:t>
            </a:r>
            <a:r>
              <a:rPr lang="en-GB" dirty="0">
                <a:effectLst/>
              </a:rPr>
              <a:t> </a:t>
            </a:r>
          </a:p>
          <a:p>
            <a:r>
              <a:rPr lang="en-GB" dirty="0">
                <a:effectLst/>
              </a:rPr>
              <a:t>Use Slides </a:t>
            </a:r>
            <a:r>
              <a:rPr lang="en-GB" sz="1200" kern="1200" dirty="0">
                <a:solidFill>
                  <a:schemeClr val="tx1"/>
                </a:solidFill>
                <a:effectLst/>
                <a:latin typeface="+mn-lt"/>
                <a:ea typeface="+mn-ea"/>
                <a:cs typeface="+mn-cs"/>
              </a:rPr>
              <a:t>22–26 to explore some specific features of the data. </a:t>
            </a:r>
          </a:p>
          <a:p>
            <a:r>
              <a:rPr lang="en-GB" sz="1800" dirty="0">
                <a:effectLst/>
                <a:latin typeface="Arial" panose="020B0604020202020204" pitchFamily="34" charset="0"/>
                <a:ea typeface="Calibri" panose="020F0502020204030204" pitchFamily="34" charset="0"/>
              </a:rPr>
              <a:t>Asking questions such as those suggested below or prompting students using the methods described may be helpful in checking students’ understanding</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90546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15000"/>
              </a:lnSpc>
            </a:pPr>
            <a:r>
              <a:rPr lang="en-GB" sz="1800" dirty="0">
                <a:effectLst/>
                <a:latin typeface="Arial" panose="020B0604020202020204" pitchFamily="34" charset="0"/>
                <a:ea typeface="Calibri" panose="020F0502020204030204" pitchFamily="34" charset="0"/>
              </a:rPr>
              <a:t>The results for fitness classes 2 and 5 contain data that is bimodal.</a:t>
            </a:r>
            <a:endParaRPr lang="en-SG" sz="1800" dirty="0">
              <a:effectLst/>
              <a:latin typeface="Arial" panose="020B0604020202020204" pitchFamily="34" charset="0"/>
              <a:ea typeface="Calibri" panose="020F0502020204030204" pitchFamily="34" charset="0"/>
            </a:endParaRPr>
          </a:p>
          <a:p>
            <a:pPr marL="342900" lvl="0" indent="-342900" algn="just">
              <a:lnSpc>
                <a:spcPct val="115000"/>
              </a:lnSpc>
              <a:spcBef>
                <a:spcPts val="400"/>
              </a:spcBef>
              <a:spcAft>
                <a:spcPts val="400"/>
              </a:spcAft>
              <a:buClr>
                <a:srgbClr val="BE0064"/>
              </a:buClr>
              <a:buFont typeface="Symbol" panose="05050102010706020507" pitchFamily="18" charset="2"/>
              <a:buChar char=""/>
            </a:pPr>
            <a:r>
              <a:rPr lang="en-GB" sz="1800" kern="1200" dirty="0">
                <a:solidFill>
                  <a:srgbClr val="000000"/>
                </a:solidFill>
                <a:effectLst/>
                <a:latin typeface="Arial" panose="020B0604020202020204" pitchFamily="34" charset="0"/>
                <a:ea typeface="Yu Mincho" panose="02020400000000000000" pitchFamily="18" charset="-128"/>
              </a:rPr>
              <a:t>Ask students to describe the characteristics of the chart they were looking for when matching a chart to the table for fitness class 2.</a:t>
            </a:r>
          </a:p>
          <a:p>
            <a:pPr>
              <a:lnSpc>
                <a:spcPct val="115000"/>
              </a:lnSpc>
              <a:spcAft>
                <a:spcPts val="600"/>
              </a:spcAft>
            </a:pPr>
            <a:r>
              <a:rPr lang="en-GB" sz="1800" dirty="0">
                <a:effectLst/>
                <a:latin typeface="Arial" panose="020B0604020202020204" pitchFamily="34" charset="0"/>
                <a:ea typeface="Calibri" panose="020F0502020204030204" pitchFamily="34" charset="0"/>
              </a:rPr>
              <a:t>Students may say that they looked for a chart where the bars representing 2 and 3 days are the same height. Check </a:t>
            </a:r>
            <a:r>
              <a:rPr lang="en-GB" sz="1200" kern="1200" dirty="0">
                <a:solidFill>
                  <a:schemeClr val="tx1"/>
                </a:solidFill>
                <a:effectLst/>
                <a:latin typeface="+mn-lt"/>
                <a:ea typeface="+mn-ea"/>
                <a:cs typeface="+mn-cs"/>
              </a:rPr>
              <a:t>students’ understanding of modal number of days as most common</a:t>
            </a:r>
            <a:r>
              <a:rPr lang="en-GB" sz="1800" dirty="0">
                <a:effectLst/>
                <a:latin typeface="Arial" panose="020B0604020202020204" pitchFamily="34" charset="0"/>
                <a:ea typeface="Calibri" panose="020F0502020204030204" pitchFamily="34" charset="0"/>
              </a:rPr>
              <a:t>, so we are interested in charts with two bars of equal height that are taller than all the other bars. Establish that the results for fitness class 5 are also bimodal.</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frequencies for fitness class 4 are all 3 (for 0 to 4 days inclusive) so all the bars in the frequency chart are the same height. </a:t>
            </a:r>
            <a:endParaRPr lang="en-US" i="0" baseline="0" dirty="0"/>
          </a:p>
          <a:p>
            <a:pPr marL="342900" marR="0" lvl="0" indent="-342900" algn="just" defTabSz="914400" rtl="0" eaLnBrk="1" fontAlgn="auto" latinLnBrk="0" hangingPunct="1">
              <a:lnSpc>
                <a:spcPct val="115000"/>
              </a:lnSpc>
              <a:spcBef>
                <a:spcPts val="400"/>
              </a:spcBef>
              <a:spcAft>
                <a:spcPts val="400"/>
              </a:spcAft>
              <a:buClr>
                <a:srgbClr val="BE0064"/>
              </a:buClr>
              <a:buSzTx/>
              <a:buFont typeface="Symbol" panose="05050102010706020507" pitchFamily="18" charset="2"/>
              <a:buChar char=""/>
              <a:tabLst/>
              <a:defRPr/>
            </a:pPr>
            <a:r>
              <a:rPr lang="en-GB" sz="1200" kern="1200" dirty="0">
                <a:solidFill>
                  <a:schemeClr val="tx1"/>
                </a:solidFill>
                <a:effectLst/>
                <a:latin typeface="+mn-lt"/>
                <a:ea typeface="+mn-ea"/>
                <a:cs typeface="+mn-cs"/>
              </a:rPr>
              <a:t>Ask students to explain why the table for fitness class 4 had no modal value completed and how this helped them to identify the matching chart.</a:t>
            </a:r>
            <a:endParaRPr lang="en-SG" sz="1200" dirty="0">
              <a:noFill/>
              <a:effectLst/>
              <a:latin typeface="Arial" panose="020B0604020202020204" pitchFamily="34" charset="0"/>
              <a:ea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After matching the charts and tables for fitness classes 6, 7 and 8, the median number of days needed to be identified. There were 14 attendees for all three classes so there is an even number of data values. Check students’ understanding of how to find the median when there is an even number of data values and highlight the differences for each data set.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Conclude the discussion by asking students to compare the charts for fitness classes 1 and 3 and comment on what they notice. They should notice that they are the same, but that the chart for fitness class 3 is shifted one to the right.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Discuss the differences between the mean, median, mode and range, noting that the range remains the same but that the averages in T2 are one more than in T3. </a:t>
            </a:r>
          </a:p>
          <a:p>
            <a:r>
              <a:rPr lang="en-GB" sz="1200" kern="1200" dirty="0">
                <a:solidFill>
                  <a:schemeClr val="tx1"/>
                </a:solidFill>
                <a:effectLst/>
                <a:latin typeface="+mn-lt"/>
                <a:ea typeface="+mn-ea"/>
                <a:cs typeface="+mn-cs"/>
              </a:rPr>
              <a:t>Relate the charts to the amount of exercise reported by the participants of fitness classes 1 and 3; the participants of fitness class 3 exercise one more day than those of fitness class 1.</a:t>
            </a:r>
          </a:p>
          <a:p>
            <a:endParaRPr lang="en-US" i="0" baseline="0" dirty="0"/>
          </a:p>
          <a:p>
            <a:endParaRPr lang="en-US" i="0" baseline="0" dirty="0"/>
          </a:p>
          <a:p>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Arial" panose="020B0604020202020204" pitchFamily="34" charset="0"/>
                <a:ea typeface="Calibri" panose="020F0502020204030204" pitchFamily="34" charset="0"/>
              </a:rPr>
              <a:t>Bring students’ thinking together by summarising the three different averages. Ask students to find the mean, median and mode for the two data lists:</a:t>
            </a:r>
          </a:p>
          <a:p>
            <a:pPr>
              <a:lnSpc>
                <a:spcPct val="115000"/>
              </a:lnSpc>
              <a:spcAft>
                <a:spcPts val="600"/>
              </a:spcAft>
            </a:pPr>
            <a:r>
              <a:rPr lang="en-GB" sz="1800" dirty="0">
                <a:effectLst/>
                <a:latin typeface="Arial" panose="020B0604020202020204" pitchFamily="34" charset="0"/>
                <a:ea typeface="Calibri" panose="020F0502020204030204" pitchFamily="34" charset="0"/>
              </a:rPr>
              <a:t> Data List A: 1, 2, 3, 4, 5 </a:t>
            </a:r>
          </a:p>
          <a:p>
            <a:pPr>
              <a:lnSpc>
                <a:spcPct val="115000"/>
              </a:lnSpc>
              <a:spcAft>
                <a:spcPts val="600"/>
              </a:spcAft>
            </a:pPr>
            <a:r>
              <a:rPr lang="en-GB" sz="1800" dirty="0">
                <a:effectLst/>
                <a:latin typeface="Arial" panose="020B0604020202020204" pitchFamily="34" charset="0"/>
                <a:ea typeface="Calibri" panose="020F0502020204030204" pitchFamily="34" charset="0"/>
              </a:rPr>
              <a:t>Data List B: 1, 2, 3, 4, 4, 4</a:t>
            </a:r>
          </a:p>
          <a:p>
            <a:pPr>
              <a:lnSpc>
                <a:spcPct val="115000"/>
              </a:lnSpc>
              <a:spcAft>
                <a:spcPts val="600"/>
              </a:spcAft>
            </a:pPr>
            <a:r>
              <a:rPr lang="en-GB" sz="1800" dirty="0">
                <a:effectLst/>
                <a:latin typeface="Arial" panose="020B0604020202020204" pitchFamily="34" charset="0"/>
                <a:ea typeface="Calibri" panose="020F0502020204030204" pitchFamily="34" charset="0"/>
              </a:rPr>
              <a:t>After a couple of minutes, discuss the three values for the mean, median and mode for the two data lists and highlight the different ways in which they measure the average. You might like to discuss how the mean is calculated using all the data values, unlike the median and mode, and how there can sometimes be no mode (as in the case of the first data list) or more than one mode. Check that students are able to identify the median when there is an even number of data values (as in list B) compared with identifying the middle value as in list A.</a:t>
            </a:r>
          </a:p>
          <a:p>
            <a:pPr>
              <a:lnSpc>
                <a:spcPct val="115000"/>
              </a:lnSpc>
              <a:spcAft>
                <a:spcPts val="600"/>
              </a:spcAft>
            </a:pPr>
            <a:r>
              <a:rPr lang="en-GB" sz="1800" dirty="0">
                <a:effectLst/>
                <a:latin typeface="Arial" panose="020B0604020202020204" pitchFamily="34" charset="0"/>
                <a:ea typeface="Calibri" panose="020F0502020204030204" pitchFamily="34" charset="0"/>
              </a:rPr>
              <a:t>Once the values for the three averages have been identified for the two lists, ask students which average they think best describes each of the data lists. Contrast data list A, where the mean and median have the same value, with data list B, where the three values are different. Discuss how the mode may be considered as the best average for list B since half of the data values are 4, or how the median could be thought to be the best average as it takes into account the values that are less than 4. Identify that the mean may not be the best measure of average, especially when the data is skewed as it is here, and reinforce how taking each measure of average separately, without the context of the other two, can sometimes give a misleading summary of the data</a:t>
            </a:r>
          </a:p>
          <a:p>
            <a:pPr>
              <a:spcAft>
                <a:spcPts val="600"/>
              </a:spcAft>
            </a:pPr>
            <a:r>
              <a:rPr lang="en-GB" sz="1800" dirty="0">
                <a:effectLst/>
                <a:latin typeface="Arial" panose="020B0604020202020204" pitchFamily="34" charset="0"/>
                <a:ea typeface="Calibri" panose="020F0502020204030204" pitchFamily="34" charset="0"/>
              </a:rPr>
              <a:t>.</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Discuss the range and establish how it uses the extreme values to describe how spread out the data is. Ask students to find the range for the two data lists and establish that it is the same for data lists C and D. Ask students to describe what is different about the two lists.</a:t>
            </a:r>
          </a:p>
          <a:p>
            <a:pPr>
              <a:spcAft>
                <a:spcPts val="600"/>
              </a:spcAft>
            </a:pPr>
            <a:r>
              <a:rPr lang="en-GB" sz="1800" dirty="0">
                <a:effectLst/>
                <a:latin typeface="Arial" panose="020B0604020202020204" pitchFamily="34" charset="0"/>
                <a:ea typeface="Calibri" panose="020F0502020204030204" pitchFamily="34" charset="0"/>
              </a:rPr>
              <a:t>Ask students to determine the mode, median and mean for the two data lists and write them on their mini whiteboards. Acknowledge that the range sometimes provides an unreliable measure of how variable the data is, as demonstrated here by two sets of data with the same range but different average values.</a:t>
            </a:r>
          </a:p>
          <a:p>
            <a:pPr>
              <a:spcAft>
                <a:spcPts val="600"/>
              </a:spcAft>
            </a:pPr>
            <a:r>
              <a:rPr lang="en-GB" sz="1800" dirty="0">
                <a:effectLst/>
                <a:latin typeface="Arial" panose="020B0604020202020204" pitchFamily="34" charset="0"/>
                <a:ea typeface="Calibri" panose="020F0502020204030204" pitchFamily="34" charset="0"/>
              </a:rPr>
              <a:t>It is important that students recognise the distinction between measures of average and range as a measure of spread, and how using the range and average values together can provide a more reliable summary of the data.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Give each student a copy of the ‘Practice questions’ handout. Give students a couple of minutes to work on the questions individually and then discuss their thinking.</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When completing the first practice question, it is important that students explain what Bridgit has done wrong and not just state that she is incorrect because the median is actually 15. Observe whether they write out the list in order and if so, how they use this to identify the range as being 10 in part (b).</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When discussing the first question, establish the importance of ordering the data and how putting data into a frequency table helps with this. You may want to point out that there is no mode for the list of numbers.</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For the second practice question, students may just find the total of the frequency column to give an answer of 30 (the number of students). If they do, you may wish to ask them the total number of points scored by the five students who each scored 5 points.</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describe their method when working out the total number of points scored in part (b) and explain why it works. Discuss how adding an additional column to the table may help with finding the total number of points scored. Establish why working out the total number of points scored is a useful thing to do (because we can use it to calculate the mean).</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Display the axes (using flip chart paper, the ‘Class results’ handout enlarged onto A3 paper, </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or</a:t>
            </a:r>
            <a:r>
              <a:rPr lang="en-GB" sz="1200" baseline="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this slide</a:t>
            </a:r>
            <a:r>
              <a:rPr lang="en-GB" sz="1200" kern="1200" dirty="0">
                <a:solidFill>
                  <a:schemeClr val="tx1"/>
                </a:solidFill>
                <a:effectLst/>
                <a:latin typeface="+mn-lt"/>
                <a:ea typeface="+mn-ea"/>
                <a:cs typeface="+mn-cs"/>
              </a:rPr>
              <a:t>) and ask students to place their sticky notes in the frequency chart.</a:t>
            </a:r>
            <a:r>
              <a:rPr lang="en-GB" dirty="0">
                <a:effectLst/>
              </a:rPr>
              <a:t>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to comment on the chart. </a:t>
            </a:r>
            <a:r>
              <a:rPr lang="en-GB" sz="1800" dirty="0">
                <a:effectLst/>
                <a:latin typeface="Arial" panose="020B0604020202020204" pitchFamily="34" charset="0"/>
                <a:ea typeface="Calibri" panose="020F0502020204030204" pitchFamily="34" charset="0"/>
              </a:rPr>
              <a:t>Encourage </a:t>
            </a:r>
            <a:r>
              <a:rPr lang="en-GB" sz="1800" i="1" dirty="0">
                <a:effectLst/>
                <a:latin typeface="Arial" panose="020B0604020202020204" pitchFamily="34" charset="0"/>
                <a:ea typeface="Calibri" panose="020F0502020204030204" pitchFamily="34" charset="0"/>
              </a:rPr>
              <a:t>all </a:t>
            </a:r>
            <a:r>
              <a:rPr lang="en-GB" sz="1800" dirty="0">
                <a:effectLst/>
                <a:latin typeface="Arial" panose="020B0604020202020204" pitchFamily="34" charset="0"/>
                <a:ea typeface="Calibri" panose="020F0502020204030204" pitchFamily="34" charset="0"/>
              </a:rPr>
              <a:t>students to contribute something that they notice to the discussion. </a:t>
            </a:r>
            <a:r>
              <a:rPr lang="en-GB" dirty="0">
                <a:effectLst/>
              </a:rPr>
              <a:t>You may like to ask students some specific questions about the chart to</a:t>
            </a:r>
            <a:r>
              <a:rPr lang="en-GB" baseline="0" dirty="0">
                <a:effectLst/>
              </a:rPr>
              <a:t> initiate discussion. For example, </a:t>
            </a:r>
            <a:r>
              <a:rPr lang="en-GB" i="1" baseline="0" dirty="0">
                <a:effectLst/>
              </a:rPr>
              <a:t>‘How many people in the class were active on all five days?’</a:t>
            </a:r>
            <a:r>
              <a:rPr lang="en-GB" baseline="0" dirty="0">
                <a:effectLst/>
              </a:rPr>
              <a:t> or, ‘</a:t>
            </a:r>
            <a:r>
              <a:rPr lang="en-GB" i="1" baseline="0" dirty="0">
                <a:effectLst/>
              </a:rPr>
              <a:t>What did most people do?’</a:t>
            </a:r>
            <a:endParaRPr lang="en-GB" i="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may not comment on any statistical measures, and it is not necessary to introduce these at this stage. Being able to identify their own sticky note and as a result recognise where their data value is represented in the chart can play an important part in developing students’ understanding of the relationships between different representations of data.</a:t>
            </a:r>
            <a:r>
              <a:rPr lang="en-GB" dirty="0">
                <a:effectLst/>
              </a:rPr>
              <a:t> </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256061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141584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Tell students that </a:t>
            </a:r>
            <a:r>
              <a:rPr lang="en-GB" sz="1800" dirty="0" err="1">
                <a:effectLst/>
                <a:latin typeface="Arial" panose="020B0604020202020204" pitchFamily="34" charset="0"/>
                <a:ea typeface="Calibri" panose="020F0502020204030204" pitchFamily="34" charset="0"/>
              </a:rPr>
              <a:t>Yaima</a:t>
            </a:r>
            <a:r>
              <a:rPr lang="en-GB" sz="1800" dirty="0">
                <a:effectLst/>
                <a:latin typeface="Arial" panose="020B0604020202020204" pitchFamily="34" charset="0"/>
                <a:ea typeface="Calibri" panose="020F0502020204030204" pitchFamily="34" charset="0"/>
              </a:rPr>
              <a:t> runs two fitness classes on a Saturday morning</a:t>
            </a:r>
            <a:r>
              <a:rPr lang="en-GB" sz="1800" b="0" dirty="0">
                <a:effectLst/>
                <a:latin typeface="Arial" panose="020B0604020202020204" pitchFamily="34" charset="0"/>
                <a:ea typeface="Calibri" panose="020F0502020204030204" pitchFamily="34" charset="0"/>
              </a:rPr>
              <a:t>. One class is at 10 am and the other class is at 11 am. She is thinking about running a new class during the week.</a:t>
            </a:r>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Yaima</a:t>
            </a:r>
            <a:r>
              <a:rPr lang="en-GB" sz="1200" kern="1200" dirty="0">
                <a:solidFill>
                  <a:schemeClr val="tx1"/>
                </a:solidFill>
                <a:effectLst/>
                <a:latin typeface="+mn-lt"/>
                <a:ea typeface="+mn-ea"/>
                <a:cs typeface="+mn-cs"/>
              </a:rPr>
              <a:t> wants to know how much additional exercise</a:t>
            </a:r>
            <a:r>
              <a:rPr lang="en-GB" sz="1200" kern="1200" baseline="0" dirty="0">
                <a:solidFill>
                  <a:schemeClr val="tx1"/>
                </a:solidFill>
                <a:effectLst/>
                <a:latin typeface="+mn-lt"/>
                <a:ea typeface="+mn-ea"/>
                <a:cs typeface="+mn-cs"/>
              </a:rPr>
              <a:t> the attendees of her class already do. </a:t>
            </a:r>
            <a:r>
              <a:rPr lang="en-GB" sz="1200" kern="1200" dirty="0">
                <a:solidFill>
                  <a:schemeClr val="tx1"/>
                </a:solidFill>
                <a:effectLst/>
                <a:latin typeface="+mn-lt"/>
                <a:ea typeface="+mn-ea"/>
                <a:cs typeface="+mn-cs"/>
              </a:rPr>
              <a:t>At the end of the</a:t>
            </a:r>
            <a:r>
              <a:rPr lang="en-GB" sz="1200" kern="1200" baseline="0" dirty="0">
                <a:solidFill>
                  <a:schemeClr val="tx1"/>
                </a:solidFill>
                <a:effectLst/>
                <a:latin typeface="+mn-lt"/>
                <a:ea typeface="+mn-ea"/>
                <a:cs typeface="+mn-cs"/>
              </a:rPr>
              <a:t> 10am</a:t>
            </a:r>
            <a:r>
              <a:rPr lang="en-GB" sz="1200" kern="1200" dirty="0">
                <a:solidFill>
                  <a:schemeClr val="tx1"/>
                </a:solidFill>
                <a:effectLst/>
                <a:latin typeface="+mn-lt"/>
                <a:ea typeface="+mn-ea"/>
                <a:cs typeface="+mn-cs"/>
              </a:rPr>
              <a:t> class she asks the 11 people who attended to write on a slip of paper, the number of days out of the last 5 days they have exercised for at least 30 minutes. These are the results she gets.</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a:t>
            </a:r>
            <a:r>
              <a:rPr lang="en-GB" sz="1200" kern="1200" dirty="0" err="1">
                <a:solidFill>
                  <a:schemeClr val="tx1"/>
                </a:solidFill>
                <a:effectLst/>
                <a:latin typeface="+mn-lt"/>
                <a:ea typeface="+mn-ea"/>
                <a:cs typeface="+mn-cs"/>
              </a:rPr>
              <a:t>Yaima</a:t>
            </a:r>
            <a:r>
              <a:rPr lang="en-GB" sz="1200" kern="1200" dirty="0">
                <a:solidFill>
                  <a:schemeClr val="tx1"/>
                </a:solidFill>
                <a:effectLst/>
                <a:latin typeface="+mn-lt"/>
                <a:ea typeface="+mn-ea"/>
                <a:cs typeface="+mn-cs"/>
              </a:rPr>
              <a:t> puts the results into a chart.</a:t>
            </a:r>
            <a:r>
              <a:rPr lang="en-GB" sz="1800" dirty="0">
                <a:solidFill>
                  <a:srgbClr val="404040"/>
                </a:solidFill>
                <a:effectLst/>
                <a:latin typeface="Arial" panose="020B0604020202020204" pitchFamily="34" charset="0"/>
                <a:ea typeface="Calibri" panose="020F0502020204030204" pitchFamily="34" charset="0"/>
              </a:rPr>
              <a:t> You should allow students enough time to see how she does this. She </a:t>
            </a:r>
            <a:r>
              <a:rPr lang="en-GB" sz="1200" kern="1200" dirty="0">
                <a:solidFill>
                  <a:schemeClr val="tx1"/>
                </a:solidFill>
                <a:effectLst/>
                <a:latin typeface="+mn-lt"/>
                <a:ea typeface="+mn-ea"/>
                <a:cs typeface="+mn-cs"/>
              </a:rPr>
              <a:t>shows it to her colleagues Abi, Baz and Chloe.</a:t>
            </a:r>
            <a:r>
              <a:rPr lang="en-GB" dirty="0">
                <a:effectLst/>
              </a:rPr>
              <a:t> Ask students for some observations about the data. Then ask them what they think the advantages are of the chart over the list of numbers. </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 Baz and Chloe start</a:t>
            </a:r>
            <a:r>
              <a:rPr lang="en-US" baseline="0" dirty="0"/>
              <a:t> to </a:t>
            </a:r>
            <a:r>
              <a:rPr lang="en-US" dirty="0"/>
              <a:t>discuss how to interpret</a:t>
            </a:r>
            <a:r>
              <a:rPr lang="en-US" baseline="0" dirty="0"/>
              <a:t> the data and </a:t>
            </a:r>
            <a:r>
              <a:rPr lang="en-US" baseline="0" dirty="0" err="1"/>
              <a:t>Abi</a:t>
            </a:r>
            <a:r>
              <a:rPr lang="en-US" baseline="0" dirty="0"/>
              <a:t> asks what the chart shows. Ask a couple of students to comment on the chart. They may, for example, say that no one in the class exercised on just one day or that most people exercised every day for the last five days. If students refer to the mean, median or mode, discuss these using the next slide.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86632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Tells students that Chloe suggests finding</a:t>
            </a:r>
            <a:r>
              <a:rPr lang="en-US" baseline="0" dirty="0"/>
              <a:t> the average. Ask them what Chloe means by this and assess their understanding of how an average value provides a summary of a data set. Students may refer to the mean, median and mode during the discussion. These average values will be explored further as part of the discussion of </a:t>
            </a:r>
            <a:r>
              <a:rPr lang="en-US" baseline="0" dirty="0" err="1"/>
              <a:t>Abi’s</a:t>
            </a:r>
            <a:r>
              <a:rPr lang="en-US" baseline="0" dirty="0"/>
              <a:t>, </a:t>
            </a:r>
            <a:r>
              <a:rPr lang="en-US" baseline="0" dirty="0" err="1"/>
              <a:t>Baz’s</a:t>
            </a:r>
            <a:r>
              <a:rPr lang="en-US" baseline="0" dirty="0"/>
              <a:t> and Chloe’s statements in the slides that follow.</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86632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Abi says, ‘The average number of days is 3.’</a:t>
            </a:r>
          </a:p>
          <a:p>
            <a:r>
              <a:rPr lang="en-GB" sz="1200" kern="1200" dirty="0">
                <a:solidFill>
                  <a:schemeClr val="tx1"/>
                </a:solidFill>
                <a:effectLst/>
                <a:latin typeface="+mn-lt"/>
                <a:ea typeface="+mn-ea"/>
                <a:cs typeface="+mn-cs"/>
              </a:rPr>
              <a:t>Baz says, ‘The average number of days is 5.’</a:t>
            </a:r>
          </a:p>
          <a:p>
            <a:r>
              <a:rPr lang="en-GB" sz="1200" kern="1200" dirty="0">
                <a:solidFill>
                  <a:schemeClr val="tx1"/>
                </a:solidFill>
                <a:effectLst/>
                <a:latin typeface="+mn-lt"/>
                <a:ea typeface="+mn-ea"/>
                <a:cs typeface="+mn-cs"/>
              </a:rPr>
              <a:t>Chloe says, ‘The average number of days is 4.’</a:t>
            </a:r>
          </a:p>
          <a:p>
            <a:r>
              <a:rPr lang="en-GB" sz="1200" kern="1200" dirty="0">
                <a:solidFill>
                  <a:schemeClr val="tx1"/>
                </a:solidFill>
                <a:effectLst/>
                <a:latin typeface="+mn-lt"/>
                <a:ea typeface="+mn-ea"/>
                <a:cs typeface="+mn-cs"/>
              </a:rPr>
              <a:t>Ask the students how all three averages can be correct. Provide calculators and ask students to discuss in pairs what each of </a:t>
            </a:r>
            <a:r>
              <a:rPr lang="en-GB" sz="1200" kern="1200" dirty="0" err="1">
                <a:solidFill>
                  <a:schemeClr val="tx1"/>
                </a:solidFill>
                <a:effectLst/>
                <a:latin typeface="+mn-lt"/>
                <a:ea typeface="+mn-ea"/>
                <a:cs typeface="+mn-cs"/>
              </a:rPr>
              <a:t>Yaima’s</a:t>
            </a:r>
            <a:r>
              <a:rPr lang="en-GB" sz="1200" kern="1200" dirty="0">
                <a:solidFill>
                  <a:schemeClr val="tx1"/>
                </a:solidFill>
                <a:effectLst/>
                <a:latin typeface="+mn-lt"/>
                <a:ea typeface="+mn-ea"/>
                <a:cs typeface="+mn-cs"/>
              </a:rPr>
              <a:t> colleagues has done. If they struggle, suggest counting the number of items and putting them in order. At this stage, encourage them to work in ways that are familiar to them in order to access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18636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3/29/2023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3/29/2023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3/29/2023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3/29/2023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3/29/2023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3/29/2023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3/29/2023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3/29/2023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3/29/2023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3/29/2023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3/29/2023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3/29/2023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3/29/2023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3/29/2023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3/29/2023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3/29/2023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3/29/2023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3/29/2023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3/29/2023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3/29/2023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3/29/2023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3/29/2023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3/29/2023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3/29/2023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image" Target="../media/image22.em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image" Target="../media/image22.emf"/><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image" Target="../media/image22.e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9.emf"/><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11.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8.emf"/><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0.emf"/><Relationship Id="rId3" Type="http://schemas.openxmlformats.org/officeDocument/2006/relationships/image" Target="../media/image12.emf"/><Relationship Id="rId7" Type="http://schemas.openxmlformats.org/officeDocument/2006/relationships/image" Target="../media/image15.png"/><Relationship Id="rId12"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8.emf"/><Relationship Id="rId5" Type="http://schemas.openxmlformats.org/officeDocument/2006/relationships/image" Target="../media/image13.jpeg"/><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15.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15.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25.jpeg"/><Relationship Id="rId10" Type="http://schemas.openxmlformats.org/officeDocument/2006/relationships/image" Target="../media/image11.emf"/><Relationship Id="rId4" Type="http://schemas.openxmlformats.org/officeDocument/2006/relationships/image" Target="../media/image24.jpe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Frequency charts and averages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7"/>
            <a:ext cx="9144000" cy="2880000"/>
          </a:xfrm>
          <a:ln w="38100">
            <a:solidFill>
              <a:srgbClr val="BE0064"/>
            </a:solidFill>
          </a:ln>
        </p:spPr>
        <p:txBody>
          <a:bodyPr>
            <a:normAutofit fontScale="25000" lnSpcReduction="20000"/>
          </a:body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Construct and interpret frequency charts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Find the averages and range for a set of data</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how the mean, median, mode and range summarise data </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different representations of data to provide insight into mathematical structure</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8" name="Picture 7">
            <a:extLst>
              <a:ext uri="{FF2B5EF4-FFF2-40B4-BE49-F238E27FC236}">
                <a16:creationId xmlns:a16="http://schemas.microsoft.com/office/drawing/2014/main" id="{008142ED-39D2-ACDC-1993-77758BF5D1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9002" y="35584"/>
            <a:ext cx="1764613" cy="90140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22-09-10 at 09.06.34.png"/>
          <p:cNvPicPr>
            <a:picLocks noChangeAspect="1"/>
          </p:cNvPicPr>
          <p:nvPr/>
        </p:nvPicPr>
        <p:blipFill rotWithShape="1">
          <a:blip r:embed="rId3" cstate="email">
            <a:extLst>
              <a:ext uri="{28A0092B-C50C-407E-A947-70E740481C1C}">
                <a14:useLocalDpi xmlns:a14="http://schemas.microsoft.com/office/drawing/2010/main"/>
              </a:ext>
            </a:extLst>
          </a:blip>
          <a:srcRect t="7311"/>
          <a:stretch/>
        </p:blipFill>
        <p:spPr>
          <a:xfrm>
            <a:off x="7988740" y="1296528"/>
            <a:ext cx="3295805" cy="972000"/>
          </a:xfrm>
          <a:prstGeom prst="rect">
            <a:avLst/>
          </a:prstGeom>
        </p:spPr>
      </p:pic>
      <p:pic>
        <p:nvPicPr>
          <p:cNvPr id="14" name="Picture 13"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14615" y="1061716"/>
            <a:ext cx="1125856" cy="1294658"/>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Abi’s statement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10</a:t>
            </a:fld>
            <a:endParaRPr lang="en-US" b="1" dirty="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368C08-DEAE-4069-AAC6-76CF00AF1749}"/>
              </a:ext>
            </a:extLst>
          </p:cNvPr>
          <p:cNvSpPr txBox="1"/>
          <p:nvPr/>
        </p:nvSpPr>
        <p:spPr>
          <a:xfrm>
            <a:off x="5832608" y="2300828"/>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0" name="Rounded Rectangular Callout 19"/>
          <p:cNvSpPr/>
          <p:nvPr/>
        </p:nvSpPr>
        <p:spPr>
          <a:xfrm>
            <a:off x="7649952" y="1298319"/>
            <a:ext cx="3923999" cy="938248"/>
          </a:xfrm>
          <a:prstGeom prst="wedgeRoundRectCallout">
            <a:avLst>
              <a:gd name="adj1" fmla="val -61947"/>
              <a:gd name="adj2" fmla="val -2141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latin typeface="AnjelikaRose"/>
              <a:cs typeface="AnjelikaRose"/>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15" name="Picture 14" descr="A frequency chart is shown.&#10;The x-axis is labelled number of days and has values from 0 to 5.&#10;The y-axis is labelled frequency and goes from 0 to 5."/>
          <p:cNvPicPr>
            <a:picLocks noChangeAspect="1"/>
          </p:cNvPicPr>
          <p:nvPr/>
        </p:nvPicPr>
        <p:blipFill rotWithShape="1">
          <a:blip r:embed="rId5" cstate="email">
            <a:extLst>
              <a:ext uri="{28A0092B-C50C-407E-A947-70E740481C1C}">
                <a14:useLocalDpi xmlns:a14="http://schemas.microsoft.com/office/drawing/2010/main"/>
              </a:ext>
            </a:extLst>
          </a:blip>
          <a:srcRect b="42130"/>
          <a:stretch/>
        </p:blipFill>
        <p:spPr>
          <a:xfrm>
            <a:off x="1177183" y="1388870"/>
            <a:ext cx="4436820" cy="3812469"/>
          </a:xfrm>
          <a:prstGeom prst="rect">
            <a:avLst/>
          </a:prstGeom>
        </p:spPr>
      </p:pic>
      <p:pic>
        <p:nvPicPr>
          <p:cNvPr id="17" name="Picture 16"/>
          <p:cNvPicPr>
            <a:picLocks noChangeAspect="1"/>
          </p:cNvPicPr>
          <p:nvPr/>
        </p:nvPicPr>
        <p:blipFill>
          <a:blip r:embed="rId6"/>
          <a:stretch>
            <a:fillRect/>
          </a:stretch>
        </p:blipFill>
        <p:spPr>
          <a:xfrm>
            <a:off x="1432308" y="5378326"/>
            <a:ext cx="9248000" cy="576000"/>
          </a:xfrm>
          <a:prstGeom prst="rect">
            <a:avLst/>
          </a:prstGeom>
        </p:spPr>
      </p:pic>
      <p:sp>
        <p:nvSpPr>
          <p:cNvPr id="18" name="TextBox 17">
            <a:extLst>
              <a:ext uri="{FF2B5EF4-FFF2-40B4-BE49-F238E27FC236}">
                <a16:creationId xmlns:a16="http://schemas.microsoft.com/office/drawing/2014/main" id="{C0E60B9D-D9F1-13EE-1905-47C57FDBDA48}"/>
              </a:ext>
            </a:extLst>
          </p:cNvPr>
          <p:cNvSpPr txBox="1"/>
          <p:nvPr/>
        </p:nvSpPr>
        <p:spPr>
          <a:xfrm>
            <a:off x="1798746" y="1074591"/>
            <a:ext cx="4035999" cy="949405"/>
          </a:xfrm>
          <a:prstGeom prst="rect">
            <a:avLst/>
          </a:prstGeom>
          <a:noFill/>
        </p:spPr>
        <p:txBody>
          <a:bodyPr wrap="square" rtlCol="0">
            <a:spAutoFit/>
          </a:bodyPr>
          <a:lstStyle/>
          <a:p>
            <a:pPr algn="ctr">
              <a:lnSpc>
                <a:spcPts val="3100"/>
              </a:lnSpc>
              <a:spcAft>
                <a:spcPts val="600"/>
              </a:spcAft>
            </a:pPr>
            <a:r>
              <a:rPr lang="en-US" sz="2000" b="1" dirty="0">
                <a:latin typeface="Arial" panose="020B0604020202020204" pitchFamily="34" charset="0"/>
                <a:cs typeface="Arial" panose="020B0604020202020204" pitchFamily="34" charset="0"/>
              </a:rPr>
              <a:t>10</a:t>
            </a:r>
            <a:r>
              <a:rPr lang="en-US" sz="2000" b="1" spc="-5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am class results</a:t>
            </a:r>
          </a:p>
          <a:p>
            <a:pPr>
              <a:lnSpc>
                <a:spcPts val="3100"/>
              </a:lnSpc>
              <a:spcAft>
                <a:spcPts val="600"/>
              </a:spcAft>
            </a:pPr>
            <a:r>
              <a:rPr 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2782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z 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1522" y="1471396"/>
            <a:ext cx="2844000" cy="1130829"/>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Baz’s statement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11</a:t>
            </a:fld>
            <a:endParaRPr lang="en-US" b="1" dirty="0">
              <a:solidFill>
                <a:srgbClr val="000000"/>
              </a:solidFill>
              <a:latin typeface="Arial" panose="020B0604020202020204" pitchFamily="34" charset="0"/>
              <a:cs typeface="Arial" panose="020B0604020202020204" pitchFamily="34" charset="0"/>
            </a:endParaRPr>
          </a:p>
        </p:txBody>
      </p:sp>
      <p:pic>
        <p:nvPicPr>
          <p:cNvPr id="14" name="Picture 13"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89232" y="1141878"/>
            <a:ext cx="773602" cy="1441131"/>
          </a:xfrm>
          <a:prstGeom prst="rect">
            <a:avLst/>
          </a:prstGeom>
        </p:spPr>
      </p:pic>
      <p:sp>
        <p:nvSpPr>
          <p:cNvPr id="17" name="TextBox 16">
            <a:extLst>
              <a:ext uri="{FF2B5EF4-FFF2-40B4-BE49-F238E27FC236}">
                <a16:creationId xmlns:a16="http://schemas.microsoft.com/office/drawing/2014/main" id="{B0368C08-DEAE-4069-AAC6-76CF00AF1749}"/>
              </a:ext>
            </a:extLst>
          </p:cNvPr>
          <p:cNvSpPr txBox="1"/>
          <p:nvPr/>
        </p:nvSpPr>
        <p:spPr>
          <a:xfrm>
            <a:off x="10231034" y="240511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9" name="Rounded Rectangular Callout 18"/>
          <p:cNvSpPr/>
          <p:nvPr/>
        </p:nvSpPr>
        <p:spPr>
          <a:xfrm>
            <a:off x="7540506" y="1336172"/>
            <a:ext cx="2951994" cy="1367996"/>
          </a:xfrm>
          <a:prstGeom prst="wedgeRoundRectCallout">
            <a:avLst>
              <a:gd name="adj1" fmla="val 66189"/>
              <a:gd name="adj2" fmla="val -26362"/>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latin typeface="FullyEquipped"/>
              <a:cs typeface="FullyEquipped"/>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TextBox 1">
            <a:extLst>
              <a:ext uri="{FF2B5EF4-FFF2-40B4-BE49-F238E27FC236}">
                <a16:creationId xmlns:a16="http://schemas.microsoft.com/office/drawing/2014/main" id="{C0E60B9D-D9F1-13EE-1905-47C57FDBDA48}"/>
              </a:ext>
            </a:extLst>
          </p:cNvPr>
          <p:cNvSpPr txBox="1"/>
          <p:nvPr/>
        </p:nvSpPr>
        <p:spPr>
          <a:xfrm>
            <a:off x="1798746" y="1074591"/>
            <a:ext cx="4035999" cy="949405"/>
          </a:xfrm>
          <a:prstGeom prst="rect">
            <a:avLst/>
          </a:prstGeom>
          <a:noFill/>
        </p:spPr>
        <p:txBody>
          <a:bodyPr wrap="square" rtlCol="0">
            <a:spAutoFit/>
          </a:bodyPr>
          <a:lstStyle/>
          <a:p>
            <a:pPr algn="ctr">
              <a:lnSpc>
                <a:spcPts val="3100"/>
              </a:lnSpc>
              <a:spcAft>
                <a:spcPts val="600"/>
              </a:spcAft>
            </a:pPr>
            <a:r>
              <a:rPr lang="en-US" sz="2000" b="1" dirty="0">
                <a:latin typeface="Arial" panose="020B0604020202020204" pitchFamily="34" charset="0"/>
                <a:cs typeface="Arial" panose="020B0604020202020204" pitchFamily="34" charset="0"/>
              </a:rPr>
              <a:t>10</a:t>
            </a:r>
            <a:r>
              <a:rPr lang="en-US" sz="2000" b="1" spc="-5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am class results</a:t>
            </a:r>
          </a:p>
          <a:p>
            <a:pPr>
              <a:lnSpc>
                <a:spcPts val="3100"/>
              </a:lnSpc>
              <a:spcAft>
                <a:spcPts val="600"/>
              </a:spcAft>
            </a:pPr>
            <a:r>
              <a:rPr lang="en-US" sz="2000" b="1" dirty="0">
                <a:latin typeface="Arial" panose="020B0604020202020204" pitchFamily="34" charset="0"/>
                <a:cs typeface="Arial" panose="020B0604020202020204" pitchFamily="34" charset="0"/>
              </a:rPr>
              <a:t> </a:t>
            </a:r>
          </a:p>
        </p:txBody>
      </p:sp>
      <p:pic>
        <p:nvPicPr>
          <p:cNvPr id="15" name="Picture 14" descr="A frequency chart is shown.&#10;The x-axis is labelled number of days and has values from 0 to 5.&#10;The y-axis is labelled frequency and goes from 0 to 5."/>
          <p:cNvPicPr>
            <a:picLocks noChangeAspect="1"/>
          </p:cNvPicPr>
          <p:nvPr/>
        </p:nvPicPr>
        <p:blipFill rotWithShape="1">
          <a:blip r:embed="rId5" cstate="email">
            <a:extLst>
              <a:ext uri="{28A0092B-C50C-407E-A947-70E740481C1C}">
                <a14:useLocalDpi xmlns:a14="http://schemas.microsoft.com/office/drawing/2010/main"/>
              </a:ext>
            </a:extLst>
          </a:blip>
          <a:srcRect b="42130"/>
          <a:stretch/>
        </p:blipFill>
        <p:spPr>
          <a:xfrm>
            <a:off x="1177183" y="1388870"/>
            <a:ext cx="4436820" cy="3812469"/>
          </a:xfrm>
          <a:prstGeom prst="rect">
            <a:avLst/>
          </a:prstGeom>
        </p:spPr>
      </p:pic>
      <p:pic>
        <p:nvPicPr>
          <p:cNvPr id="16" name="Picture 15"/>
          <p:cNvPicPr>
            <a:picLocks noChangeAspect="1"/>
          </p:cNvPicPr>
          <p:nvPr/>
        </p:nvPicPr>
        <p:blipFill>
          <a:blip r:embed="rId6"/>
          <a:stretch>
            <a:fillRect/>
          </a:stretch>
        </p:blipFill>
        <p:spPr>
          <a:xfrm>
            <a:off x="1432308" y="5378326"/>
            <a:ext cx="9248000" cy="576000"/>
          </a:xfrm>
          <a:prstGeom prst="rect">
            <a:avLst/>
          </a:prstGeom>
        </p:spPr>
      </p:pic>
    </p:spTree>
    <p:extLst>
      <p:ext uri="{BB962C8B-B14F-4D97-AF65-F5344CB8AC3E}">
        <p14:creationId xmlns:p14="http://schemas.microsoft.com/office/powerpoint/2010/main" val="200764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hloe 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9446" y="1302189"/>
            <a:ext cx="3455994" cy="1081468"/>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Chloe’s statement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12</a:t>
            </a:fld>
            <a:endParaRPr lang="en-US" b="1" dirty="0">
              <a:solidFill>
                <a:srgbClr val="000000"/>
              </a:solidFill>
              <a:latin typeface="Arial" panose="020B0604020202020204" pitchFamily="34" charset="0"/>
              <a:cs typeface="Arial" panose="020B0604020202020204" pitchFamily="34" charset="0"/>
            </a:endParaRPr>
          </a:p>
        </p:txBody>
      </p:sp>
      <p:pic>
        <p:nvPicPr>
          <p:cNvPr id="15" name="Picture 14"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68634" y="1089597"/>
            <a:ext cx="847325" cy="1370993"/>
          </a:xfrm>
          <a:prstGeom prst="rect">
            <a:avLst/>
          </a:prstGeom>
        </p:spPr>
      </p:pic>
      <p:sp>
        <p:nvSpPr>
          <p:cNvPr id="18" name="TextBox 17">
            <a:extLst>
              <a:ext uri="{FF2B5EF4-FFF2-40B4-BE49-F238E27FC236}">
                <a16:creationId xmlns:a16="http://schemas.microsoft.com/office/drawing/2014/main" id="{B0368C08-DEAE-4069-AAC6-76CF00AF1749}"/>
              </a:ext>
            </a:extLst>
          </p:cNvPr>
          <p:cNvSpPr txBox="1"/>
          <p:nvPr/>
        </p:nvSpPr>
        <p:spPr>
          <a:xfrm>
            <a:off x="5862237" y="233915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1" name="Rounded Rectangular Callout 20"/>
          <p:cNvSpPr/>
          <p:nvPr/>
        </p:nvSpPr>
        <p:spPr>
          <a:xfrm>
            <a:off x="7633022" y="1467652"/>
            <a:ext cx="3923999" cy="938248"/>
          </a:xfrm>
          <a:prstGeom prst="wedgeRoundRectCallout">
            <a:avLst>
              <a:gd name="adj1" fmla="val -61084"/>
              <a:gd name="adj2" fmla="val -4668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latin typeface="Handwriting - Dakota"/>
              <a:cs typeface="Handwriting - Dakota"/>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extBox 13">
            <a:extLst>
              <a:ext uri="{FF2B5EF4-FFF2-40B4-BE49-F238E27FC236}">
                <a16:creationId xmlns:a16="http://schemas.microsoft.com/office/drawing/2014/main" id="{B0368C08-DEAE-4069-AAC6-76CF00AF1749}"/>
              </a:ext>
            </a:extLst>
          </p:cNvPr>
          <p:cNvSpPr txBox="1"/>
          <p:nvPr/>
        </p:nvSpPr>
        <p:spPr>
          <a:xfrm>
            <a:off x="7551196" y="4908708"/>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Yaima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6" name="Rounded Rectangular Callout 15"/>
          <p:cNvSpPr/>
          <p:nvPr/>
        </p:nvSpPr>
        <p:spPr>
          <a:xfrm>
            <a:off x="9449829" y="2976079"/>
            <a:ext cx="2174139" cy="938248"/>
          </a:xfrm>
          <a:prstGeom prst="wedgeRoundRectCallout">
            <a:avLst>
              <a:gd name="adj1" fmla="val -74529"/>
              <a:gd name="adj2" fmla="val -3854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Did you find</a:t>
            </a:r>
          </a:p>
          <a:p>
            <a:pPr algn="ctr"/>
            <a:r>
              <a:rPr lang="en-GB" sz="2800" i="1" dirty="0">
                <a:solidFill>
                  <a:schemeClr val="tx1"/>
                </a:solidFill>
                <a:latin typeface="Arial" panose="020B0604020202020204" pitchFamily="34" charset="0"/>
                <a:cs typeface="Arial" panose="020B0604020202020204" pitchFamily="34" charset="0"/>
              </a:rPr>
              <a:t>the mode?</a:t>
            </a:r>
            <a:endParaRPr lang="en-US" sz="3200" i="1" dirty="0">
              <a:solidFill>
                <a:schemeClr val="tx1"/>
              </a:solidFill>
            </a:endParaRPr>
          </a:p>
        </p:txBody>
      </p:sp>
      <p:sp>
        <p:nvSpPr>
          <p:cNvPr id="2" name="TextBox 1">
            <a:extLst>
              <a:ext uri="{FF2B5EF4-FFF2-40B4-BE49-F238E27FC236}">
                <a16:creationId xmlns:a16="http://schemas.microsoft.com/office/drawing/2014/main" id="{674FB9C1-46B0-94C9-FD00-D192873867A6}"/>
              </a:ext>
            </a:extLst>
          </p:cNvPr>
          <p:cNvSpPr txBox="1"/>
          <p:nvPr/>
        </p:nvSpPr>
        <p:spPr>
          <a:xfrm>
            <a:off x="1798746" y="1074591"/>
            <a:ext cx="4035999" cy="949405"/>
          </a:xfrm>
          <a:prstGeom prst="rect">
            <a:avLst/>
          </a:prstGeom>
          <a:noFill/>
        </p:spPr>
        <p:txBody>
          <a:bodyPr wrap="square" rtlCol="0">
            <a:spAutoFit/>
          </a:bodyPr>
          <a:lstStyle/>
          <a:p>
            <a:pPr algn="ctr">
              <a:lnSpc>
                <a:spcPts val="3100"/>
              </a:lnSpc>
              <a:spcAft>
                <a:spcPts val="600"/>
              </a:spcAft>
            </a:pPr>
            <a:r>
              <a:rPr lang="en-US" sz="2000" b="1" dirty="0">
                <a:latin typeface="Arial" panose="020B0604020202020204" pitchFamily="34" charset="0"/>
                <a:cs typeface="Arial" panose="020B0604020202020204" pitchFamily="34" charset="0"/>
              </a:rPr>
              <a:t>10</a:t>
            </a:r>
            <a:r>
              <a:rPr lang="en-US" sz="2000" b="1" spc="-5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am class results</a:t>
            </a:r>
          </a:p>
          <a:p>
            <a:pPr>
              <a:lnSpc>
                <a:spcPts val="3100"/>
              </a:lnSpc>
              <a:spcAft>
                <a:spcPts val="600"/>
              </a:spcAft>
            </a:pPr>
            <a:r>
              <a:rPr lang="en-US" sz="2000" b="1" dirty="0">
                <a:latin typeface="Arial" panose="020B0604020202020204" pitchFamily="34" charset="0"/>
                <a:cs typeface="Arial" panose="020B0604020202020204" pitchFamily="34" charset="0"/>
              </a:rPr>
              <a:t> </a:t>
            </a:r>
          </a:p>
        </p:txBody>
      </p:sp>
      <p:pic>
        <p:nvPicPr>
          <p:cNvPr id="19" name="Picture 18" descr="A frequency chart is shown.&#10;The x-axis is labelled number of days and has values from 0 to 5.&#10;The y-axis is labelled frequency and goes from 0 to 5."/>
          <p:cNvPicPr>
            <a:picLocks noChangeAspect="1"/>
          </p:cNvPicPr>
          <p:nvPr/>
        </p:nvPicPr>
        <p:blipFill rotWithShape="1">
          <a:blip r:embed="rId5" cstate="email">
            <a:extLst>
              <a:ext uri="{28A0092B-C50C-407E-A947-70E740481C1C}">
                <a14:useLocalDpi xmlns:a14="http://schemas.microsoft.com/office/drawing/2010/main"/>
              </a:ext>
            </a:extLst>
          </a:blip>
          <a:srcRect b="42130"/>
          <a:stretch/>
        </p:blipFill>
        <p:spPr>
          <a:xfrm>
            <a:off x="1177183" y="1388870"/>
            <a:ext cx="4436820" cy="3812469"/>
          </a:xfrm>
          <a:prstGeom prst="rect">
            <a:avLst/>
          </a:prstGeom>
        </p:spPr>
      </p:pic>
      <p:pic>
        <p:nvPicPr>
          <p:cNvPr id="20" name="Picture 19"/>
          <p:cNvPicPr>
            <a:picLocks noChangeAspect="1"/>
          </p:cNvPicPr>
          <p:nvPr/>
        </p:nvPicPr>
        <p:blipFill>
          <a:blip r:embed="rId6"/>
          <a:stretch>
            <a:fillRect/>
          </a:stretch>
        </p:blipFill>
        <p:spPr>
          <a:xfrm>
            <a:off x="1432308" y="5378326"/>
            <a:ext cx="9248000" cy="576000"/>
          </a:xfrm>
          <a:prstGeom prst="rect">
            <a:avLst/>
          </a:prstGeom>
        </p:spPr>
      </p:pic>
      <p:pic>
        <p:nvPicPr>
          <p:cNvPr id="23" name="Picture 22" descr="AW10_fitness instructo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40217" y="2616290"/>
            <a:ext cx="791999" cy="2343825"/>
          </a:xfrm>
          <a:prstGeom prst="rect">
            <a:avLst/>
          </a:prstGeom>
        </p:spPr>
      </p:pic>
    </p:spTree>
    <p:extLst>
      <p:ext uri="{BB962C8B-B14F-4D97-AF65-F5344CB8AC3E}">
        <p14:creationId xmlns:p14="http://schemas.microsoft.com/office/powerpoint/2010/main" val="358575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Averages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13</a:t>
            </a:fld>
            <a:endParaRPr lang="en-US" b="1" dirty="0">
              <a:solidFill>
                <a:srgbClr val="0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2B977E0-1E79-4D70-AE9B-F5ACB10F60B4}"/>
              </a:ext>
            </a:extLst>
          </p:cNvPr>
          <p:cNvSpPr txBox="1"/>
          <p:nvPr/>
        </p:nvSpPr>
        <p:spPr>
          <a:xfrm>
            <a:off x="3458671" y="1399403"/>
            <a:ext cx="21600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MEAN </a:t>
            </a:r>
            <a:endParaRPr lang="en-GB" sz="3200" b="1" i="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2B977E0-1E79-4D70-AE9B-F5ACB10F60B4}"/>
              </a:ext>
            </a:extLst>
          </p:cNvPr>
          <p:cNvSpPr txBox="1"/>
          <p:nvPr/>
        </p:nvSpPr>
        <p:spPr>
          <a:xfrm>
            <a:off x="3454281" y="3072763"/>
            <a:ext cx="21600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MEDIAN </a:t>
            </a:r>
            <a:endParaRPr lang="en-GB" sz="3200" b="1" i="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2B977E0-1E79-4D70-AE9B-F5ACB10F60B4}"/>
              </a:ext>
            </a:extLst>
          </p:cNvPr>
          <p:cNvSpPr txBox="1"/>
          <p:nvPr/>
        </p:nvSpPr>
        <p:spPr>
          <a:xfrm>
            <a:off x="3469960" y="4781883"/>
            <a:ext cx="21600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MODE </a:t>
            </a:r>
            <a:endParaRPr lang="en-GB" sz="3200" b="1" i="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368C08-DEAE-4069-AAC6-76CF00AF1749}"/>
              </a:ext>
            </a:extLst>
          </p:cNvPr>
          <p:cNvSpPr txBox="1"/>
          <p:nvPr/>
        </p:nvSpPr>
        <p:spPr>
          <a:xfrm>
            <a:off x="5877908" y="2984326"/>
            <a:ext cx="3125527" cy="928459"/>
          </a:xfrm>
          <a:prstGeom prst="rect">
            <a:avLst/>
          </a:prstGeom>
          <a:noFill/>
        </p:spPr>
        <p:txBody>
          <a:bodyPr wrap="square" rtlCol="0">
            <a:sp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Middle data value when data values have been ordered</a:t>
            </a:r>
            <a:endParaRPr lang="en-US" sz="2000" i="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0368C08-DEAE-4069-AAC6-76CF00AF1749}"/>
              </a:ext>
            </a:extLst>
          </p:cNvPr>
          <p:cNvSpPr txBox="1"/>
          <p:nvPr/>
        </p:nvSpPr>
        <p:spPr>
          <a:xfrm>
            <a:off x="5889197" y="1418471"/>
            <a:ext cx="3125527" cy="928459"/>
          </a:xfrm>
          <a:prstGeom prst="rect">
            <a:avLst/>
          </a:prstGeom>
          <a:noFill/>
        </p:spPr>
        <p:txBody>
          <a:bodyPr wrap="square" rtlCol="0">
            <a:sp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Total of the data values divided by the number of data values</a:t>
            </a:r>
            <a:endParaRPr lang="en-US" sz="2000"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368C08-DEAE-4069-AAC6-76CF00AF1749}"/>
              </a:ext>
            </a:extLst>
          </p:cNvPr>
          <p:cNvSpPr txBox="1"/>
          <p:nvPr/>
        </p:nvSpPr>
        <p:spPr>
          <a:xfrm>
            <a:off x="5897977" y="4777219"/>
            <a:ext cx="3125527" cy="651460"/>
          </a:xfrm>
          <a:prstGeom prst="rect">
            <a:avLst/>
          </a:prstGeom>
          <a:noFill/>
        </p:spPr>
        <p:txBody>
          <a:bodyPr wrap="square" rtlCol="0">
            <a:sp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Data value that occurs the most</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12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0732" y="1208555"/>
            <a:ext cx="1125856" cy="1294658"/>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11</a:t>
            </a:r>
            <a:r>
              <a:rPr lang="en-US" sz="3600" spc="-50" dirty="0">
                <a:latin typeface="Arial" panose="020B0604020202020204" pitchFamily="34" charset="0"/>
                <a:cs typeface="Arial" panose="020B0604020202020204" pitchFamily="34" charset="0"/>
              </a:rPr>
              <a:t> </a:t>
            </a:r>
            <a:r>
              <a:rPr lang="en-US" sz="3600" b="1" dirty="0">
                <a:solidFill>
                  <a:srgbClr val="BE0064"/>
                </a:solidFill>
                <a:latin typeface="Arial" panose="020B0604020202020204" pitchFamily="34" charset="0"/>
                <a:cs typeface="Arial" panose="020B0604020202020204" pitchFamily="34" charset="0"/>
              </a:rPr>
              <a:t>am class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14</a:t>
            </a:fld>
            <a:endParaRPr lang="en-US" b="1" dirty="0">
              <a:solidFill>
                <a:srgbClr val="000000"/>
              </a:solidFill>
              <a:latin typeface="Arial" panose="020B0604020202020204" pitchFamily="34" charset="0"/>
              <a:cs typeface="Arial" panose="020B0604020202020204" pitchFamily="34" charset="0"/>
            </a:endParaRPr>
          </a:p>
        </p:txBody>
      </p:sp>
      <p:pic>
        <p:nvPicPr>
          <p:cNvPr id="14" name="Picture 13"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61665" y="3036238"/>
            <a:ext cx="778887" cy="1441131"/>
          </a:xfrm>
          <a:prstGeom prst="rect">
            <a:avLst/>
          </a:prstGeom>
        </p:spPr>
      </p:pic>
      <p:pic>
        <p:nvPicPr>
          <p:cNvPr id="15" name="Picture 14"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93227" y="4717997"/>
            <a:ext cx="847325" cy="1370993"/>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10201395" y="1538846"/>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B0368C08-DEAE-4069-AAC6-76CF00AF1749}"/>
              </a:ext>
            </a:extLst>
          </p:cNvPr>
          <p:cNvSpPr txBox="1"/>
          <p:nvPr/>
        </p:nvSpPr>
        <p:spPr>
          <a:xfrm>
            <a:off x="10231034" y="345227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B0368C08-DEAE-4069-AAC6-76CF00AF1749}"/>
              </a:ext>
            </a:extLst>
          </p:cNvPr>
          <p:cNvSpPr txBox="1"/>
          <p:nvPr/>
        </p:nvSpPr>
        <p:spPr>
          <a:xfrm>
            <a:off x="10264900" y="5162508"/>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graphicFrame>
        <p:nvGraphicFramePr>
          <p:cNvPr id="20" name="Table 19"/>
          <p:cNvGraphicFramePr>
            <a:graphicFrameLocks noGrp="1"/>
          </p:cNvGraphicFramePr>
          <p:nvPr>
            <p:extLst>
              <p:ext uri="{D42A27DB-BD31-4B8C-83A1-F6EECF244321}">
                <p14:modId xmlns:p14="http://schemas.microsoft.com/office/powerpoint/2010/main" val="70829212"/>
              </p:ext>
            </p:extLst>
          </p:nvPr>
        </p:nvGraphicFramePr>
        <p:xfrm>
          <a:off x="3354042" y="2345248"/>
          <a:ext cx="5027946" cy="3564484"/>
        </p:xfrm>
        <a:graphic>
          <a:graphicData uri="http://schemas.openxmlformats.org/drawingml/2006/table">
            <a:tbl>
              <a:tblPr firstRow="1" bandRow="1">
                <a:tableStyleId>{9D7B26C5-4107-4FEC-AEDC-1716B250A1EF}</a:tableStyleId>
              </a:tblPr>
              <a:tblGrid>
                <a:gridCol w="2513973">
                  <a:extLst>
                    <a:ext uri="{9D8B030D-6E8A-4147-A177-3AD203B41FA5}">
                      <a16:colId xmlns:a16="http://schemas.microsoft.com/office/drawing/2014/main" val="20000"/>
                    </a:ext>
                  </a:extLst>
                </a:gridCol>
                <a:gridCol w="2513973">
                  <a:extLst>
                    <a:ext uri="{9D8B030D-6E8A-4147-A177-3AD203B41FA5}">
                      <a16:colId xmlns:a16="http://schemas.microsoft.com/office/drawing/2014/main" val="20001"/>
                    </a:ext>
                  </a:extLst>
                </a:gridCol>
              </a:tblGrid>
              <a:tr h="509212">
                <a:tc>
                  <a:txBody>
                    <a:bodyPr/>
                    <a:lstStyle/>
                    <a:p>
                      <a:pPr algn="ctr"/>
                      <a:r>
                        <a:rPr lang="en-US" sz="2400" b="0" dirty="0"/>
                        <a:t>Number</a:t>
                      </a:r>
                      <a:r>
                        <a:rPr lang="en-US" sz="2400" b="0" baseline="0" dirty="0"/>
                        <a:t> of days</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0" dirty="0"/>
                        <a:t>Frequency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09212">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509212">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509212">
                <a:tc>
                  <a:txBody>
                    <a:bodyPr/>
                    <a:lstStyle/>
                    <a:p>
                      <a:pPr algn="ctr"/>
                      <a:r>
                        <a:rPr lang="en-US" sz="24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509212">
                <a:tc>
                  <a:txBody>
                    <a:bodyPr/>
                    <a:lstStyle/>
                    <a:p>
                      <a:pPr algn="ctr"/>
                      <a:r>
                        <a:rPr lang="en-US" sz="24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09212">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509212">
                <a:tc>
                  <a:txBody>
                    <a:bodyPr/>
                    <a:lstStyle/>
                    <a:p>
                      <a:pPr algn="ctr"/>
                      <a:r>
                        <a:rPr lang="en-US" sz="24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9" name="Rectangle 18"/>
          <p:cNvSpPr/>
          <p:nvPr/>
        </p:nvSpPr>
        <p:spPr>
          <a:xfrm>
            <a:off x="585444" y="985361"/>
            <a:ext cx="697627" cy="707886"/>
          </a:xfrm>
          <a:prstGeom prst="rect">
            <a:avLst/>
          </a:prstGeom>
        </p:spPr>
        <p:txBody>
          <a:bodyPr wrap="none">
            <a:spAutoFit/>
          </a:bodyPr>
          <a:lstStyle/>
          <a:p>
            <a:pPr algn="ctr"/>
            <a:r>
              <a:rPr lang="en-US" sz="4000" dirty="0">
                <a:solidFill>
                  <a:srgbClr val="BE0064"/>
                </a:solidFill>
              </a:rPr>
              <a:t>✓</a:t>
            </a:r>
          </a:p>
        </p:txBody>
      </p:sp>
      <p:sp>
        <p:nvSpPr>
          <p:cNvPr id="21" name="Rectangle 20"/>
          <p:cNvSpPr/>
          <p:nvPr/>
        </p:nvSpPr>
        <p:spPr>
          <a:xfrm>
            <a:off x="1368613" y="1007043"/>
            <a:ext cx="697627" cy="707886"/>
          </a:xfrm>
          <a:prstGeom prst="rect">
            <a:avLst/>
          </a:prstGeom>
        </p:spPr>
        <p:txBody>
          <a:bodyPr wrap="none">
            <a:spAutoFit/>
          </a:bodyPr>
          <a:lstStyle/>
          <a:p>
            <a:pPr algn="ctr"/>
            <a:r>
              <a:rPr lang="en-US" sz="4000" dirty="0">
                <a:solidFill>
                  <a:srgbClr val="BE0064"/>
                </a:solidFill>
              </a:rPr>
              <a:t>✓</a:t>
            </a:r>
          </a:p>
        </p:txBody>
      </p:sp>
      <p:sp>
        <p:nvSpPr>
          <p:cNvPr id="23" name="Rectangle 22"/>
          <p:cNvSpPr/>
          <p:nvPr/>
        </p:nvSpPr>
        <p:spPr>
          <a:xfrm>
            <a:off x="2967778" y="988369"/>
            <a:ext cx="697627" cy="707886"/>
          </a:xfrm>
          <a:prstGeom prst="rect">
            <a:avLst/>
          </a:prstGeom>
        </p:spPr>
        <p:txBody>
          <a:bodyPr wrap="none">
            <a:spAutoFit/>
          </a:bodyPr>
          <a:lstStyle/>
          <a:p>
            <a:pPr algn="ctr"/>
            <a:r>
              <a:rPr lang="en-US" sz="4000" dirty="0">
                <a:solidFill>
                  <a:srgbClr val="BE0064"/>
                </a:solidFill>
              </a:rPr>
              <a:t>✓</a:t>
            </a:r>
          </a:p>
        </p:txBody>
      </p:sp>
      <p:sp>
        <p:nvSpPr>
          <p:cNvPr id="24" name="Rectangle 23"/>
          <p:cNvSpPr/>
          <p:nvPr/>
        </p:nvSpPr>
        <p:spPr>
          <a:xfrm>
            <a:off x="4550611" y="1010051"/>
            <a:ext cx="697627" cy="707886"/>
          </a:xfrm>
          <a:prstGeom prst="rect">
            <a:avLst/>
          </a:prstGeom>
        </p:spPr>
        <p:txBody>
          <a:bodyPr wrap="none">
            <a:spAutoFit/>
          </a:bodyPr>
          <a:lstStyle/>
          <a:p>
            <a:pPr algn="ctr"/>
            <a:r>
              <a:rPr lang="en-US" sz="4000" dirty="0">
                <a:solidFill>
                  <a:srgbClr val="BE0064"/>
                </a:solidFill>
              </a:rPr>
              <a:t>✓</a:t>
            </a:r>
          </a:p>
        </p:txBody>
      </p:sp>
      <p:sp>
        <p:nvSpPr>
          <p:cNvPr id="25" name="Rectangle 24"/>
          <p:cNvSpPr/>
          <p:nvPr/>
        </p:nvSpPr>
        <p:spPr>
          <a:xfrm>
            <a:off x="5332234" y="1010051"/>
            <a:ext cx="697627" cy="707886"/>
          </a:xfrm>
          <a:prstGeom prst="rect">
            <a:avLst/>
          </a:prstGeom>
        </p:spPr>
        <p:txBody>
          <a:bodyPr wrap="none">
            <a:spAutoFit/>
          </a:bodyPr>
          <a:lstStyle/>
          <a:p>
            <a:pPr algn="ctr"/>
            <a:r>
              <a:rPr lang="en-US" sz="4000" dirty="0">
                <a:solidFill>
                  <a:srgbClr val="BE0064"/>
                </a:solidFill>
              </a:rPr>
              <a:t>✓</a:t>
            </a:r>
          </a:p>
        </p:txBody>
      </p:sp>
      <p:sp>
        <p:nvSpPr>
          <p:cNvPr id="26" name="Rectangle 25"/>
          <p:cNvSpPr/>
          <p:nvPr/>
        </p:nvSpPr>
        <p:spPr>
          <a:xfrm>
            <a:off x="6149984" y="1007043"/>
            <a:ext cx="697627" cy="707886"/>
          </a:xfrm>
          <a:prstGeom prst="rect">
            <a:avLst/>
          </a:prstGeom>
        </p:spPr>
        <p:txBody>
          <a:bodyPr wrap="none">
            <a:spAutoFit/>
          </a:bodyPr>
          <a:lstStyle/>
          <a:p>
            <a:pPr algn="ctr"/>
            <a:r>
              <a:rPr lang="en-US" sz="4000" dirty="0">
                <a:solidFill>
                  <a:srgbClr val="BE0064"/>
                </a:solidFill>
              </a:rPr>
              <a:t>✓</a:t>
            </a:r>
          </a:p>
        </p:txBody>
      </p:sp>
      <p:sp>
        <p:nvSpPr>
          <p:cNvPr id="27" name="Rectangle 26"/>
          <p:cNvSpPr/>
          <p:nvPr/>
        </p:nvSpPr>
        <p:spPr>
          <a:xfrm>
            <a:off x="6919642" y="1028725"/>
            <a:ext cx="697627" cy="707886"/>
          </a:xfrm>
          <a:prstGeom prst="rect">
            <a:avLst/>
          </a:prstGeom>
        </p:spPr>
        <p:txBody>
          <a:bodyPr wrap="none">
            <a:spAutoFit/>
          </a:bodyPr>
          <a:lstStyle/>
          <a:p>
            <a:pPr algn="ctr"/>
            <a:r>
              <a:rPr lang="en-US" sz="4000" dirty="0">
                <a:solidFill>
                  <a:srgbClr val="BE0064"/>
                </a:solidFill>
              </a:rPr>
              <a:t>✓</a:t>
            </a:r>
          </a:p>
        </p:txBody>
      </p:sp>
      <p:sp>
        <p:nvSpPr>
          <p:cNvPr id="28" name="Rectangle 27"/>
          <p:cNvSpPr/>
          <p:nvPr/>
        </p:nvSpPr>
        <p:spPr>
          <a:xfrm>
            <a:off x="7731147" y="1013784"/>
            <a:ext cx="697627" cy="707886"/>
          </a:xfrm>
          <a:prstGeom prst="rect">
            <a:avLst/>
          </a:prstGeom>
        </p:spPr>
        <p:txBody>
          <a:bodyPr wrap="none">
            <a:spAutoFit/>
          </a:bodyPr>
          <a:lstStyle/>
          <a:p>
            <a:pPr algn="ctr"/>
            <a:r>
              <a:rPr lang="en-US" sz="4000" dirty="0">
                <a:solidFill>
                  <a:srgbClr val="BE0064"/>
                </a:solidFill>
              </a:rPr>
              <a:t>✓</a:t>
            </a:r>
          </a:p>
        </p:txBody>
      </p:sp>
      <p:sp>
        <p:nvSpPr>
          <p:cNvPr id="29" name="Rectangle 28"/>
          <p:cNvSpPr/>
          <p:nvPr/>
        </p:nvSpPr>
        <p:spPr>
          <a:xfrm>
            <a:off x="8492454" y="990643"/>
            <a:ext cx="697627" cy="707886"/>
          </a:xfrm>
          <a:prstGeom prst="rect">
            <a:avLst/>
          </a:prstGeom>
        </p:spPr>
        <p:txBody>
          <a:bodyPr wrap="none">
            <a:spAutoFit/>
          </a:bodyPr>
          <a:lstStyle/>
          <a:p>
            <a:pPr algn="ctr"/>
            <a:r>
              <a:rPr lang="en-US" sz="4000" dirty="0">
                <a:solidFill>
                  <a:srgbClr val="BE0064"/>
                </a:solidFill>
              </a:rPr>
              <a:t>✓</a:t>
            </a:r>
          </a:p>
        </p:txBody>
      </p:sp>
      <p:sp>
        <p:nvSpPr>
          <p:cNvPr id="30" name="Rectangle 29"/>
          <p:cNvSpPr/>
          <p:nvPr/>
        </p:nvSpPr>
        <p:spPr>
          <a:xfrm>
            <a:off x="9232114" y="1020525"/>
            <a:ext cx="697627" cy="707886"/>
          </a:xfrm>
          <a:prstGeom prst="rect">
            <a:avLst/>
          </a:prstGeom>
        </p:spPr>
        <p:txBody>
          <a:bodyPr wrap="none">
            <a:spAutoFit/>
          </a:bodyPr>
          <a:lstStyle/>
          <a:p>
            <a:pPr algn="ctr"/>
            <a:r>
              <a:rPr lang="en-US" sz="4000" dirty="0">
                <a:solidFill>
                  <a:srgbClr val="BE0064"/>
                </a:solidFill>
              </a:rPr>
              <a:t>✓</a:t>
            </a:r>
          </a:p>
        </p:txBody>
      </p:sp>
      <p:sp>
        <p:nvSpPr>
          <p:cNvPr id="31" name="Rectangle 30"/>
          <p:cNvSpPr/>
          <p:nvPr/>
        </p:nvSpPr>
        <p:spPr>
          <a:xfrm>
            <a:off x="3756921" y="991359"/>
            <a:ext cx="697627" cy="707886"/>
          </a:xfrm>
          <a:prstGeom prst="rect">
            <a:avLst/>
          </a:prstGeom>
        </p:spPr>
        <p:txBody>
          <a:bodyPr wrap="none">
            <a:spAutoFit/>
          </a:bodyPr>
          <a:lstStyle/>
          <a:p>
            <a:pPr algn="ctr"/>
            <a:r>
              <a:rPr lang="en-US" sz="4000" dirty="0">
                <a:solidFill>
                  <a:srgbClr val="BE0064"/>
                </a:solidFill>
              </a:rPr>
              <a:t>✓</a:t>
            </a:r>
          </a:p>
        </p:txBody>
      </p:sp>
      <p:sp>
        <p:nvSpPr>
          <p:cNvPr id="3" name="TextBox 2"/>
          <p:cNvSpPr txBox="1"/>
          <p:nvPr/>
        </p:nvSpPr>
        <p:spPr>
          <a:xfrm>
            <a:off x="6946664" y="2871888"/>
            <a:ext cx="340658" cy="461665"/>
          </a:xfrm>
          <a:prstGeom prst="rect">
            <a:avLst/>
          </a:prstGeom>
          <a:noFill/>
        </p:spPr>
        <p:txBody>
          <a:bodyPr wrap="none" rtlCol="0">
            <a:spAutoFit/>
          </a:bodyPr>
          <a:lstStyle/>
          <a:p>
            <a:r>
              <a:rPr lang="en-US" sz="2400" dirty="0"/>
              <a:t>0</a:t>
            </a:r>
            <a:endParaRPr lang="en-US" dirty="0"/>
          </a:p>
        </p:txBody>
      </p:sp>
      <p:sp>
        <p:nvSpPr>
          <p:cNvPr id="32" name="TextBox 31"/>
          <p:cNvSpPr txBox="1"/>
          <p:nvPr/>
        </p:nvSpPr>
        <p:spPr>
          <a:xfrm>
            <a:off x="6949654" y="3352990"/>
            <a:ext cx="340658" cy="461665"/>
          </a:xfrm>
          <a:prstGeom prst="rect">
            <a:avLst/>
          </a:prstGeom>
          <a:noFill/>
        </p:spPr>
        <p:txBody>
          <a:bodyPr wrap="none" rtlCol="0">
            <a:spAutoFit/>
          </a:bodyPr>
          <a:lstStyle/>
          <a:p>
            <a:r>
              <a:rPr lang="en-US" sz="2400" dirty="0"/>
              <a:t>1</a:t>
            </a:r>
            <a:endParaRPr lang="en-US" dirty="0"/>
          </a:p>
        </p:txBody>
      </p:sp>
      <p:sp>
        <p:nvSpPr>
          <p:cNvPr id="33" name="TextBox 32"/>
          <p:cNvSpPr txBox="1"/>
          <p:nvPr/>
        </p:nvSpPr>
        <p:spPr>
          <a:xfrm>
            <a:off x="6952644" y="4371968"/>
            <a:ext cx="340658" cy="461665"/>
          </a:xfrm>
          <a:prstGeom prst="rect">
            <a:avLst/>
          </a:prstGeom>
          <a:noFill/>
        </p:spPr>
        <p:txBody>
          <a:bodyPr wrap="none" rtlCol="0">
            <a:spAutoFit/>
          </a:bodyPr>
          <a:lstStyle/>
          <a:p>
            <a:r>
              <a:rPr lang="en-US" sz="2400" dirty="0"/>
              <a:t>1</a:t>
            </a:r>
            <a:endParaRPr lang="en-US" dirty="0"/>
          </a:p>
        </p:txBody>
      </p:sp>
      <p:sp>
        <p:nvSpPr>
          <p:cNvPr id="34" name="TextBox 33"/>
          <p:cNvSpPr txBox="1"/>
          <p:nvPr/>
        </p:nvSpPr>
        <p:spPr>
          <a:xfrm>
            <a:off x="6952644" y="3877169"/>
            <a:ext cx="340658" cy="461665"/>
          </a:xfrm>
          <a:prstGeom prst="rect">
            <a:avLst/>
          </a:prstGeom>
          <a:noFill/>
        </p:spPr>
        <p:txBody>
          <a:bodyPr wrap="none" rtlCol="0">
            <a:spAutoFit/>
          </a:bodyPr>
          <a:lstStyle/>
          <a:p>
            <a:r>
              <a:rPr lang="en-US" sz="2400" dirty="0"/>
              <a:t>4</a:t>
            </a:r>
            <a:endParaRPr lang="en-US" dirty="0"/>
          </a:p>
        </p:txBody>
      </p:sp>
      <p:sp>
        <p:nvSpPr>
          <p:cNvPr id="35" name="TextBox 34"/>
          <p:cNvSpPr txBox="1"/>
          <p:nvPr/>
        </p:nvSpPr>
        <p:spPr>
          <a:xfrm>
            <a:off x="6955634" y="4912834"/>
            <a:ext cx="340658" cy="461665"/>
          </a:xfrm>
          <a:prstGeom prst="rect">
            <a:avLst/>
          </a:prstGeom>
          <a:noFill/>
        </p:spPr>
        <p:txBody>
          <a:bodyPr wrap="none" rtlCol="0">
            <a:spAutoFit/>
          </a:bodyPr>
          <a:lstStyle/>
          <a:p>
            <a:r>
              <a:rPr lang="en-US" sz="2400" dirty="0"/>
              <a:t>6</a:t>
            </a:r>
            <a:endParaRPr lang="en-US" dirty="0"/>
          </a:p>
        </p:txBody>
      </p:sp>
      <p:sp>
        <p:nvSpPr>
          <p:cNvPr id="36" name="TextBox 35"/>
          <p:cNvSpPr txBox="1"/>
          <p:nvPr/>
        </p:nvSpPr>
        <p:spPr>
          <a:xfrm>
            <a:off x="6955634" y="5390946"/>
            <a:ext cx="340658" cy="461665"/>
          </a:xfrm>
          <a:prstGeom prst="rect">
            <a:avLst/>
          </a:prstGeom>
          <a:noFill/>
        </p:spPr>
        <p:txBody>
          <a:bodyPr wrap="none" rtlCol="0">
            <a:spAutoFit/>
          </a:bodyPr>
          <a:lstStyle/>
          <a:p>
            <a:r>
              <a:rPr lang="en-US" sz="2400" dirty="0"/>
              <a:t>0</a:t>
            </a:r>
            <a:endParaRPr lang="en-US" dirty="0"/>
          </a:p>
        </p:txBody>
      </p:sp>
      <p:sp>
        <p:nvSpPr>
          <p:cNvPr id="38" name="TextBox 37">
            <a:extLst>
              <a:ext uri="{FF2B5EF4-FFF2-40B4-BE49-F238E27FC236}">
                <a16:creationId xmlns:a16="http://schemas.microsoft.com/office/drawing/2014/main" id="{B0368C08-DEAE-4069-AAC6-76CF00AF1749}"/>
              </a:ext>
            </a:extLst>
          </p:cNvPr>
          <p:cNvSpPr txBox="1"/>
          <p:nvPr/>
        </p:nvSpPr>
        <p:spPr>
          <a:xfrm>
            <a:off x="777041" y="5694352"/>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Yaima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39" name="Picture 38" descr="AW10_fitness instructo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2092" y="2385237"/>
            <a:ext cx="1130133" cy="3344495"/>
          </a:xfrm>
          <a:prstGeom prst="rect">
            <a:avLst/>
          </a:prstGeom>
        </p:spPr>
      </p:pic>
      <p:pic>
        <p:nvPicPr>
          <p:cNvPr id="5" name="Picture 4"/>
          <p:cNvPicPr>
            <a:picLocks noChangeAspect="1"/>
          </p:cNvPicPr>
          <p:nvPr/>
        </p:nvPicPr>
        <p:blipFill>
          <a:blip r:embed="rId7"/>
          <a:stretch>
            <a:fillRect/>
          </a:stretch>
        </p:blipFill>
        <p:spPr>
          <a:xfrm>
            <a:off x="495474" y="1598932"/>
            <a:ext cx="9396000" cy="535214"/>
          </a:xfrm>
          <a:prstGeom prst="rect">
            <a:avLst/>
          </a:prstGeom>
        </p:spPr>
      </p:pic>
      <p:sp>
        <p:nvSpPr>
          <p:cNvPr id="22" name="Rectangle 21"/>
          <p:cNvSpPr/>
          <p:nvPr/>
        </p:nvSpPr>
        <p:spPr>
          <a:xfrm>
            <a:off x="2151666" y="1007043"/>
            <a:ext cx="697627" cy="707886"/>
          </a:xfrm>
          <a:prstGeom prst="rect">
            <a:avLst/>
          </a:prstGeom>
        </p:spPr>
        <p:txBody>
          <a:bodyPr wrap="none">
            <a:spAutoFit/>
          </a:bodyPr>
          <a:lstStyle/>
          <a:p>
            <a:pPr algn="ctr"/>
            <a:r>
              <a:rPr lang="en-US" sz="4000" dirty="0">
                <a:solidFill>
                  <a:srgbClr val="BE0064"/>
                </a:solidFill>
              </a:rPr>
              <a:t>✓</a:t>
            </a:r>
          </a:p>
        </p:txBody>
      </p:sp>
    </p:spTree>
    <p:extLst>
      <p:ext uri="{BB962C8B-B14F-4D97-AF65-F5344CB8AC3E}">
        <p14:creationId xmlns:p14="http://schemas.microsoft.com/office/powerpoint/2010/main" val="256558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P spid="27" grpId="0"/>
      <p:bldP spid="28" grpId="0"/>
      <p:bldP spid="29" grpId="0"/>
      <p:bldP spid="30" grpId="0"/>
      <p:bldP spid="31" grpId="0"/>
      <p:bldP spid="3" grpId="0"/>
      <p:bldP spid="32" grpId="0"/>
      <p:bldP spid="33" grpId="0"/>
      <p:bldP spid="34" grpId="0"/>
      <p:bldP spid="35" grpId="0"/>
      <p:bldP spid="36"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22-09-10 at 09.06.4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9599" y="1227484"/>
            <a:ext cx="3383999" cy="1096304"/>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Abi’s statement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15</a:t>
            </a:fld>
            <a:endParaRPr lang="en-US" b="1" dirty="0">
              <a:solidFill>
                <a:srgbClr val="000000"/>
              </a:solidFill>
              <a:latin typeface="Arial" panose="020B0604020202020204" pitchFamily="34" charset="0"/>
              <a:cs typeface="Arial" panose="020B0604020202020204" pitchFamily="34" charset="0"/>
            </a:endParaRPr>
          </a:p>
        </p:txBody>
      </p:sp>
      <p:pic>
        <p:nvPicPr>
          <p:cNvPr id="13" name="Picture 12"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7937"/>
          <a:stretch/>
        </p:blipFill>
        <p:spPr>
          <a:xfrm>
            <a:off x="6314615" y="1078061"/>
            <a:ext cx="1439998" cy="1439998"/>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5832608" y="2300828"/>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0" name="Rounded Rectangular Callout 19"/>
          <p:cNvSpPr/>
          <p:nvPr/>
        </p:nvSpPr>
        <p:spPr>
          <a:xfrm>
            <a:off x="7649952" y="1298319"/>
            <a:ext cx="3923999" cy="938248"/>
          </a:xfrm>
          <a:prstGeom prst="wedgeRoundRectCallout">
            <a:avLst>
              <a:gd name="adj1" fmla="val -61947"/>
              <a:gd name="adj2" fmla="val -2141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aphicFrame>
        <p:nvGraphicFramePr>
          <p:cNvPr id="25" name="Table 24"/>
          <p:cNvGraphicFramePr>
            <a:graphicFrameLocks noGrp="1"/>
          </p:cNvGraphicFramePr>
          <p:nvPr>
            <p:extLst>
              <p:ext uri="{D42A27DB-BD31-4B8C-83A1-F6EECF244321}">
                <p14:modId xmlns:p14="http://schemas.microsoft.com/office/powerpoint/2010/main" val="3385131521"/>
              </p:ext>
            </p:extLst>
          </p:nvPr>
        </p:nvGraphicFramePr>
        <p:xfrm>
          <a:off x="1135819" y="1634062"/>
          <a:ext cx="5027946" cy="3564484"/>
        </p:xfrm>
        <a:graphic>
          <a:graphicData uri="http://schemas.openxmlformats.org/drawingml/2006/table">
            <a:tbl>
              <a:tblPr firstRow="1" bandRow="1">
                <a:tableStyleId>{9D7B26C5-4107-4FEC-AEDC-1716B250A1EF}</a:tableStyleId>
              </a:tblPr>
              <a:tblGrid>
                <a:gridCol w="2513973">
                  <a:extLst>
                    <a:ext uri="{9D8B030D-6E8A-4147-A177-3AD203B41FA5}">
                      <a16:colId xmlns:a16="http://schemas.microsoft.com/office/drawing/2014/main" val="20000"/>
                    </a:ext>
                  </a:extLst>
                </a:gridCol>
                <a:gridCol w="2513973">
                  <a:extLst>
                    <a:ext uri="{9D8B030D-6E8A-4147-A177-3AD203B41FA5}">
                      <a16:colId xmlns:a16="http://schemas.microsoft.com/office/drawing/2014/main" val="20001"/>
                    </a:ext>
                  </a:extLst>
                </a:gridCol>
              </a:tblGrid>
              <a:tr h="509212">
                <a:tc>
                  <a:txBody>
                    <a:bodyPr/>
                    <a:lstStyle/>
                    <a:p>
                      <a:pPr algn="ctr"/>
                      <a:r>
                        <a:rPr lang="en-US" sz="2400" b="0" dirty="0"/>
                        <a:t>Number</a:t>
                      </a:r>
                      <a:r>
                        <a:rPr lang="en-US" sz="2400" b="0" baseline="0" dirty="0"/>
                        <a:t> of days</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0" dirty="0"/>
                        <a:t>Frequency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09212">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509212">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509212">
                <a:tc>
                  <a:txBody>
                    <a:bodyPr/>
                    <a:lstStyle/>
                    <a:p>
                      <a:pPr algn="ctr"/>
                      <a:r>
                        <a:rPr lang="en-US" sz="24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509212">
                <a:tc>
                  <a:txBody>
                    <a:bodyPr/>
                    <a:lstStyle/>
                    <a:p>
                      <a:pPr algn="ctr"/>
                      <a:r>
                        <a:rPr lang="en-US" sz="24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09212">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509212">
                <a:tc>
                  <a:txBody>
                    <a:bodyPr/>
                    <a:lstStyle/>
                    <a:p>
                      <a:pPr algn="ctr"/>
                      <a:r>
                        <a:rPr lang="en-US" sz="24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C1D494BA-8492-601E-B11B-54E71703F223}"/>
              </a:ext>
            </a:extLst>
          </p:cNvPr>
          <p:cNvSpPr txBox="1"/>
          <p:nvPr/>
        </p:nvSpPr>
        <p:spPr>
          <a:xfrm>
            <a:off x="7032255" y="3379538"/>
            <a:ext cx="4411572"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Why is Abi wrong? </a:t>
            </a:r>
            <a:endParaRPr lang="en-GB" sz="3200" b="1" i="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1265601" y="5408752"/>
            <a:ext cx="9396000" cy="535214"/>
          </a:xfrm>
          <a:prstGeom prst="rect">
            <a:avLst/>
          </a:prstGeom>
        </p:spPr>
      </p:pic>
    </p:spTree>
    <p:extLst>
      <p:ext uri="{BB962C8B-B14F-4D97-AF65-F5344CB8AC3E}">
        <p14:creationId xmlns:p14="http://schemas.microsoft.com/office/powerpoint/2010/main" val="220062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z 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871" y="1479186"/>
            <a:ext cx="3276000" cy="989396"/>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Baz’s statement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16</a:t>
            </a:fld>
            <a:endParaRPr lang="en-US" b="1" dirty="0">
              <a:solidFill>
                <a:srgbClr val="000000"/>
              </a:solidFill>
              <a:latin typeface="Arial" panose="020B0604020202020204" pitchFamily="34" charset="0"/>
              <a:cs typeface="Arial" panose="020B0604020202020204" pitchFamily="34" charset="0"/>
            </a:endParaRPr>
          </a:p>
        </p:txBody>
      </p:sp>
      <p:pic>
        <p:nvPicPr>
          <p:cNvPr id="14" name="Picture 13"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89231" y="1054525"/>
            <a:ext cx="720565" cy="1441131"/>
          </a:xfrm>
          <a:prstGeom prst="rect">
            <a:avLst/>
          </a:prstGeom>
        </p:spPr>
      </p:pic>
      <p:sp>
        <p:nvSpPr>
          <p:cNvPr id="17" name="TextBox 16">
            <a:extLst>
              <a:ext uri="{FF2B5EF4-FFF2-40B4-BE49-F238E27FC236}">
                <a16:creationId xmlns:a16="http://schemas.microsoft.com/office/drawing/2014/main" id="{B0368C08-DEAE-4069-AAC6-76CF00AF1749}"/>
              </a:ext>
            </a:extLst>
          </p:cNvPr>
          <p:cNvSpPr txBox="1"/>
          <p:nvPr/>
        </p:nvSpPr>
        <p:spPr>
          <a:xfrm>
            <a:off x="10231034" y="2317764"/>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9" name="Rounded Rectangular Callout 18"/>
          <p:cNvSpPr/>
          <p:nvPr/>
        </p:nvSpPr>
        <p:spPr>
          <a:xfrm>
            <a:off x="7215959" y="1248819"/>
            <a:ext cx="3276541" cy="1367996"/>
          </a:xfrm>
          <a:prstGeom prst="wedgeRoundRectCallout">
            <a:avLst>
              <a:gd name="adj1" fmla="val 66189"/>
              <a:gd name="adj2" fmla="val -26362"/>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aphicFrame>
        <p:nvGraphicFramePr>
          <p:cNvPr id="25" name="Table 24"/>
          <p:cNvGraphicFramePr>
            <a:graphicFrameLocks noGrp="1"/>
          </p:cNvGraphicFramePr>
          <p:nvPr>
            <p:extLst>
              <p:ext uri="{D42A27DB-BD31-4B8C-83A1-F6EECF244321}">
                <p14:modId xmlns:p14="http://schemas.microsoft.com/office/powerpoint/2010/main" val="2201552459"/>
              </p:ext>
            </p:extLst>
          </p:nvPr>
        </p:nvGraphicFramePr>
        <p:xfrm>
          <a:off x="1135819" y="1634062"/>
          <a:ext cx="5027946" cy="3564484"/>
        </p:xfrm>
        <a:graphic>
          <a:graphicData uri="http://schemas.openxmlformats.org/drawingml/2006/table">
            <a:tbl>
              <a:tblPr firstRow="1" bandRow="1">
                <a:tableStyleId>{9D7B26C5-4107-4FEC-AEDC-1716B250A1EF}</a:tableStyleId>
              </a:tblPr>
              <a:tblGrid>
                <a:gridCol w="2513973">
                  <a:extLst>
                    <a:ext uri="{9D8B030D-6E8A-4147-A177-3AD203B41FA5}">
                      <a16:colId xmlns:a16="http://schemas.microsoft.com/office/drawing/2014/main" val="20000"/>
                    </a:ext>
                  </a:extLst>
                </a:gridCol>
                <a:gridCol w="2513973">
                  <a:extLst>
                    <a:ext uri="{9D8B030D-6E8A-4147-A177-3AD203B41FA5}">
                      <a16:colId xmlns:a16="http://schemas.microsoft.com/office/drawing/2014/main" val="20001"/>
                    </a:ext>
                  </a:extLst>
                </a:gridCol>
              </a:tblGrid>
              <a:tr h="509212">
                <a:tc>
                  <a:txBody>
                    <a:bodyPr/>
                    <a:lstStyle/>
                    <a:p>
                      <a:pPr algn="ctr"/>
                      <a:r>
                        <a:rPr lang="en-US" sz="2400" b="0" dirty="0"/>
                        <a:t>Number</a:t>
                      </a:r>
                      <a:r>
                        <a:rPr lang="en-US" sz="2400" b="0" baseline="0" dirty="0"/>
                        <a:t> of days</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0" dirty="0"/>
                        <a:t>Frequency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09212">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509212">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509212">
                <a:tc>
                  <a:txBody>
                    <a:bodyPr/>
                    <a:lstStyle/>
                    <a:p>
                      <a:pPr algn="ctr"/>
                      <a:r>
                        <a:rPr lang="en-US" sz="24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509212">
                <a:tc>
                  <a:txBody>
                    <a:bodyPr/>
                    <a:lstStyle/>
                    <a:p>
                      <a:pPr algn="ctr"/>
                      <a:r>
                        <a:rPr lang="en-US" sz="24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09212">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509212">
                <a:tc>
                  <a:txBody>
                    <a:bodyPr/>
                    <a:lstStyle/>
                    <a:p>
                      <a:pPr algn="ctr"/>
                      <a:r>
                        <a:rPr lang="en-US" sz="24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EBCD2E06-DDF9-0F31-19DE-74DC2287990E}"/>
              </a:ext>
            </a:extLst>
          </p:cNvPr>
          <p:cNvSpPr txBox="1"/>
          <p:nvPr/>
        </p:nvSpPr>
        <p:spPr>
          <a:xfrm>
            <a:off x="6916289" y="3473723"/>
            <a:ext cx="4693507"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Do you agree with Baz? </a:t>
            </a:r>
            <a:endParaRPr lang="en-GB" sz="3200" b="1" i="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265601" y="5408752"/>
            <a:ext cx="9396000" cy="535214"/>
          </a:xfrm>
          <a:prstGeom prst="rect">
            <a:avLst/>
          </a:prstGeom>
        </p:spPr>
      </p:pic>
    </p:spTree>
    <p:extLst>
      <p:ext uri="{BB962C8B-B14F-4D97-AF65-F5344CB8AC3E}">
        <p14:creationId xmlns:p14="http://schemas.microsoft.com/office/powerpoint/2010/main" val="175162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01977"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Chloe’s statement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17</a:t>
            </a:fld>
            <a:endParaRPr lang="en-US" b="1" dirty="0">
              <a:solidFill>
                <a:srgbClr val="000000"/>
              </a:solidFill>
              <a:latin typeface="Arial" panose="020B0604020202020204" pitchFamily="34" charset="0"/>
              <a:cs typeface="Arial" panose="020B0604020202020204" pitchFamily="34" charset="0"/>
            </a:endParaRPr>
          </a:p>
        </p:txBody>
      </p:sp>
      <p:pic>
        <p:nvPicPr>
          <p:cNvPr id="15" name="Picture 14"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68634" y="1106530"/>
            <a:ext cx="847325" cy="1370993"/>
          </a:xfrm>
          <a:prstGeom prst="rect">
            <a:avLst/>
          </a:prstGeom>
        </p:spPr>
      </p:pic>
      <p:sp>
        <p:nvSpPr>
          <p:cNvPr id="18" name="TextBox 17">
            <a:extLst>
              <a:ext uri="{FF2B5EF4-FFF2-40B4-BE49-F238E27FC236}">
                <a16:creationId xmlns:a16="http://schemas.microsoft.com/office/drawing/2014/main" id="{B0368C08-DEAE-4069-AAC6-76CF00AF1749}"/>
              </a:ext>
            </a:extLst>
          </p:cNvPr>
          <p:cNvSpPr txBox="1"/>
          <p:nvPr/>
        </p:nvSpPr>
        <p:spPr>
          <a:xfrm>
            <a:off x="5862237" y="2356090"/>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1" name="Rounded Rectangular Callout 20"/>
          <p:cNvSpPr/>
          <p:nvPr/>
        </p:nvSpPr>
        <p:spPr>
          <a:xfrm>
            <a:off x="7633022" y="1484585"/>
            <a:ext cx="3923999" cy="938248"/>
          </a:xfrm>
          <a:prstGeom prst="wedgeRoundRectCallout">
            <a:avLst>
              <a:gd name="adj1" fmla="val -61084"/>
              <a:gd name="adj2" fmla="val -4668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endParaRPr>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aphicFrame>
        <p:nvGraphicFramePr>
          <p:cNvPr id="25" name="Table 24"/>
          <p:cNvGraphicFramePr>
            <a:graphicFrameLocks noGrp="1"/>
          </p:cNvGraphicFramePr>
          <p:nvPr>
            <p:extLst>
              <p:ext uri="{D42A27DB-BD31-4B8C-83A1-F6EECF244321}">
                <p14:modId xmlns:p14="http://schemas.microsoft.com/office/powerpoint/2010/main" val="4141206150"/>
              </p:ext>
            </p:extLst>
          </p:nvPr>
        </p:nvGraphicFramePr>
        <p:xfrm>
          <a:off x="1135819" y="1634062"/>
          <a:ext cx="5027946" cy="3564484"/>
        </p:xfrm>
        <a:graphic>
          <a:graphicData uri="http://schemas.openxmlformats.org/drawingml/2006/table">
            <a:tbl>
              <a:tblPr firstRow="1" bandRow="1">
                <a:tableStyleId>{9D7B26C5-4107-4FEC-AEDC-1716B250A1EF}</a:tableStyleId>
              </a:tblPr>
              <a:tblGrid>
                <a:gridCol w="2513973">
                  <a:extLst>
                    <a:ext uri="{9D8B030D-6E8A-4147-A177-3AD203B41FA5}">
                      <a16:colId xmlns:a16="http://schemas.microsoft.com/office/drawing/2014/main" val="20000"/>
                    </a:ext>
                  </a:extLst>
                </a:gridCol>
                <a:gridCol w="2513973">
                  <a:extLst>
                    <a:ext uri="{9D8B030D-6E8A-4147-A177-3AD203B41FA5}">
                      <a16:colId xmlns:a16="http://schemas.microsoft.com/office/drawing/2014/main" val="20001"/>
                    </a:ext>
                  </a:extLst>
                </a:gridCol>
              </a:tblGrid>
              <a:tr h="509212">
                <a:tc>
                  <a:txBody>
                    <a:bodyPr/>
                    <a:lstStyle/>
                    <a:p>
                      <a:pPr algn="ctr"/>
                      <a:r>
                        <a:rPr lang="en-US" sz="2400" b="0" dirty="0"/>
                        <a:t>Number</a:t>
                      </a:r>
                      <a:r>
                        <a:rPr lang="en-US" sz="2400" b="0" baseline="0" dirty="0"/>
                        <a:t> of days</a:t>
                      </a:r>
                      <a:endParaRPr lang="en-US" sz="2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0" dirty="0"/>
                        <a:t>Frequency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09212">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509212">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509212">
                <a:tc>
                  <a:txBody>
                    <a:bodyPr/>
                    <a:lstStyle/>
                    <a:p>
                      <a:pPr algn="ctr"/>
                      <a:r>
                        <a:rPr lang="en-US" sz="24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509212">
                <a:tc>
                  <a:txBody>
                    <a:bodyPr/>
                    <a:lstStyle/>
                    <a:p>
                      <a:pPr algn="ctr"/>
                      <a:r>
                        <a:rPr lang="en-US" sz="24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09212">
                <a:tc>
                  <a:txBody>
                    <a:bodyPr/>
                    <a:lstStyle/>
                    <a:p>
                      <a:pPr algn="ctr"/>
                      <a:r>
                        <a:rPr lang="en-US" sz="24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509212">
                <a:tc>
                  <a:txBody>
                    <a:bodyPr/>
                    <a:lstStyle/>
                    <a:p>
                      <a:pPr algn="ctr"/>
                      <a:r>
                        <a:rPr lang="en-US" sz="24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6" name="Isosceles Triangle 25">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3" y="-17450"/>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529AA43-2CD7-402C-A279-00E9E8D6452A}"/>
              </a:ext>
            </a:extLst>
          </p:cNvPr>
          <p:cNvSpPr txBox="1"/>
          <p:nvPr/>
        </p:nvSpPr>
        <p:spPr>
          <a:xfrm>
            <a:off x="-86508" y="109539"/>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13" name="Picture 12" descr="Chloe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6436" y="1587978"/>
            <a:ext cx="3095987" cy="787957"/>
          </a:xfrm>
          <a:prstGeom prst="rect">
            <a:avLst/>
          </a:prstGeom>
        </p:spPr>
      </p:pic>
      <p:pic>
        <p:nvPicPr>
          <p:cNvPr id="14" name="Picture 13"/>
          <p:cNvPicPr>
            <a:picLocks noChangeAspect="1"/>
          </p:cNvPicPr>
          <p:nvPr/>
        </p:nvPicPr>
        <p:blipFill>
          <a:blip r:embed="rId5"/>
          <a:stretch>
            <a:fillRect/>
          </a:stretch>
        </p:blipFill>
        <p:spPr>
          <a:xfrm>
            <a:off x="1265601" y="5408752"/>
            <a:ext cx="9396000" cy="535214"/>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7551196" y="4908708"/>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Yaima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7" name="Rounded Rectangular Callout 16"/>
          <p:cNvSpPr/>
          <p:nvPr/>
        </p:nvSpPr>
        <p:spPr>
          <a:xfrm>
            <a:off x="9449829" y="2976079"/>
            <a:ext cx="2174139" cy="938248"/>
          </a:xfrm>
          <a:prstGeom prst="wedgeRoundRectCallout">
            <a:avLst>
              <a:gd name="adj1" fmla="val -74529"/>
              <a:gd name="adj2" fmla="val -3854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Isn’t the range 3?</a:t>
            </a:r>
            <a:endParaRPr lang="en-US" sz="3200" i="1" dirty="0">
              <a:solidFill>
                <a:schemeClr val="tx1"/>
              </a:solidFill>
            </a:endParaRPr>
          </a:p>
        </p:txBody>
      </p:sp>
      <p:pic>
        <p:nvPicPr>
          <p:cNvPr id="19" name="Picture 18" descr="AW10_fitness instructo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0217" y="2616290"/>
            <a:ext cx="791999" cy="2343825"/>
          </a:xfrm>
          <a:prstGeom prst="rect">
            <a:avLst/>
          </a:prstGeom>
        </p:spPr>
      </p:pic>
    </p:spTree>
    <p:extLst>
      <p:ext uri="{BB962C8B-B14F-4D97-AF65-F5344CB8AC3E}">
        <p14:creationId xmlns:p14="http://schemas.microsoft.com/office/powerpoint/2010/main" val="196524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Comparing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18</a:t>
            </a:fld>
            <a:endParaRPr lang="en-US" b="1"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0368C08-DEAE-4069-AAC6-76CF00AF1749}"/>
              </a:ext>
            </a:extLst>
          </p:cNvPr>
          <p:cNvSpPr txBox="1"/>
          <p:nvPr/>
        </p:nvSpPr>
        <p:spPr>
          <a:xfrm>
            <a:off x="5796495" y="1275201"/>
            <a:ext cx="2926163" cy="959664"/>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11</a:t>
            </a:r>
            <a:r>
              <a:rPr lang="en-US" sz="2400" spc="-5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am class:</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cxnSp>
        <p:nvCxnSpPr>
          <p:cNvPr id="3" name="Straight Connector 2"/>
          <p:cNvCxnSpPr/>
          <p:nvPr/>
        </p:nvCxnSpPr>
        <p:spPr>
          <a:xfrm>
            <a:off x="5631829" y="1236231"/>
            <a:ext cx="0" cy="4863238"/>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0368C08-DEAE-4069-AAC6-76CF00AF1749}"/>
              </a:ext>
            </a:extLst>
          </p:cNvPr>
          <p:cNvSpPr txBox="1"/>
          <p:nvPr/>
        </p:nvSpPr>
        <p:spPr>
          <a:xfrm>
            <a:off x="528345" y="1204649"/>
            <a:ext cx="2926163" cy="959664"/>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10</a:t>
            </a:r>
            <a:r>
              <a:rPr lang="en-US" sz="2400" spc="-5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am class:</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graphicFrame>
        <p:nvGraphicFramePr>
          <p:cNvPr id="13" name="Table 12"/>
          <p:cNvGraphicFramePr>
            <a:graphicFrameLocks noGrp="1"/>
          </p:cNvGraphicFramePr>
          <p:nvPr>
            <p:extLst>
              <p:ext uri="{D42A27DB-BD31-4B8C-83A1-F6EECF244321}">
                <p14:modId xmlns:p14="http://schemas.microsoft.com/office/powerpoint/2010/main" val="2517456259"/>
              </p:ext>
            </p:extLst>
          </p:nvPr>
        </p:nvGraphicFramePr>
        <p:xfrm>
          <a:off x="2015071" y="5161623"/>
          <a:ext cx="2429990" cy="1097280"/>
        </p:xfrm>
        <a:graphic>
          <a:graphicData uri="http://schemas.openxmlformats.org/drawingml/2006/table">
            <a:tbl>
              <a:tblPr firstRow="1" bandRow="1">
                <a:tableStyleId>{9D7B26C5-4107-4FEC-AEDC-1716B250A1EF}</a:tableStyleId>
              </a:tblPr>
              <a:tblGrid>
                <a:gridCol w="1484413">
                  <a:extLst>
                    <a:ext uri="{9D8B030D-6E8A-4147-A177-3AD203B41FA5}">
                      <a16:colId xmlns:a16="http://schemas.microsoft.com/office/drawing/2014/main" val="20000"/>
                    </a:ext>
                  </a:extLst>
                </a:gridCol>
                <a:gridCol w="945577">
                  <a:extLst>
                    <a:ext uri="{9D8B030D-6E8A-4147-A177-3AD203B41FA5}">
                      <a16:colId xmlns:a16="http://schemas.microsoft.com/office/drawing/2014/main" val="20001"/>
                    </a:ext>
                  </a:extLst>
                </a:gridCol>
              </a:tblGrid>
              <a:tr h="227755">
                <a:tc>
                  <a:txBody>
                    <a:bodyPr/>
                    <a:lstStyle/>
                    <a:p>
                      <a:pPr algn="ctr"/>
                      <a:r>
                        <a:rPr lang="en-US" sz="1200" b="0" baseline="0" dirty="0"/>
                        <a:t>Mode</a:t>
                      </a:r>
                      <a:endParaRPr lang="en-US" sz="1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27755">
                <a:tc>
                  <a:txBody>
                    <a:bodyPr/>
                    <a:lstStyle/>
                    <a:p>
                      <a:pPr algn="ctr"/>
                      <a:r>
                        <a:rPr lang="en-US" sz="1200" b="0" baseline="0" dirty="0"/>
                        <a:t>Median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27755">
                <a:tc>
                  <a:txBody>
                    <a:bodyPr/>
                    <a:lstStyle/>
                    <a:p>
                      <a:pPr algn="ctr"/>
                      <a:r>
                        <a:rPr lang="en-US" sz="1200" b="0" baseline="0" dirty="0"/>
                        <a:t>Mean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27755">
                <a:tc>
                  <a:txBody>
                    <a:bodyPr/>
                    <a:lstStyle/>
                    <a:p>
                      <a:pPr algn="ctr"/>
                      <a:r>
                        <a:rPr lang="en-US" sz="1200"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99436680"/>
              </p:ext>
            </p:extLst>
          </p:nvPr>
        </p:nvGraphicFramePr>
        <p:xfrm>
          <a:off x="7755361" y="5161626"/>
          <a:ext cx="2429990" cy="1097280"/>
        </p:xfrm>
        <a:graphic>
          <a:graphicData uri="http://schemas.openxmlformats.org/drawingml/2006/table">
            <a:tbl>
              <a:tblPr firstRow="1" bandRow="1">
                <a:tableStyleId>{9D7B26C5-4107-4FEC-AEDC-1716B250A1EF}</a:tableStyleId>
              </a:tblPr>
              <a:tblGrid>
                <a:gridCol w="1484413">
                  <a:extLst>
                    <a:ext uri="{9D8B030D-6E8A-4147-A177-3AD203B41FA5}">
                      <a16:colId xmlns:a16="http://schemas.microsoft.com/office/drawing/2014/main" val="20000"/>
                    </a:ext>
                  </a:extLst>
                </a:gridCol>
                <a:gridCol w="945577">
                  <a:extLst>
                    <a:ext uri="{9D8B030D-6E8A-4147-A177-3AD203B41FA5}">
                      <a16:colId xmlns:a16="http://schemas.microsoft.com/office/drawing/2014/main" val="20001"/>
                    </a:ext>
                  </a:extLst>
                </a:gridCol>
              </a:tblGrid>
              <a:tr h="227755">
                <a:tc>
                  <a:txBody>
                    <a:bodyPr/>
                    <a:lstStyle/>
                    <a:p>
                      <a:pPr algn="ctr"/>
                      <a:r>
                        <a:rPr lang="en-US" sz="1200" b="0" baseline="0" dirty="0"/>
                        <a:t>Mode</a:t>
                      </a:r>
                      <a:endParaRPr lang="en-US" sz="1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27755">
                <a:tc>
                  <a:txBody>
                    <a:bodyPr/>
                    <a:lstStyle/>
                    <a:p>
                      <a:pPr algn="ctr"/>
                      <a:r>
                        <a:rPr lang="en-US" sz="1200" b="0" baseline="0" dirty="0"/>
                        <a:t>Median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dirty="0"/>
                        <a:t>3.5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27755">
                <a:tc>
                  <a:txBody>
                    <a:bodyPr/>
                    <a:lstStyle/>
                    <a:p>
                      <a:pPr algn="ctr"/>
                      <a:r>
                        <a:rPr lang="en-US" sz="1200" b="0" baseline="0" dirty="0"/>
                        <a:t>Mean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27755">
                <a:tc>
                  <a:txBody>
                    <a:bodyPr/>
                    <a:lstStyle/>
                    <a:p>
                      <a:pPr algn="ctr"/>
                      <a:r>
                        <a:rPr lang="en-US" sz="1200"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93704788"/>
              </p:ext>
            </p:extLst>
          </p:nvPr>
        </p:nvGraphicFramePr>
        <p:xfrm>
          <a:off x="5939717" y="2209524"/>
          <a:ext cx="2123644" cy="2821596"/>
        </p:xfrm>
        <a:graphic>
          <a:graphicData uri="http://schemas.openxmlformats.org/drawingml/2006/table">
            <a:tbl>
              <a:tblPr firstRow="1" bandRow="1">
                <a:tableStyleId>{9D7B26C5-4107-4FEC-AEDC-1716B250A1EF}</a:tableStyleId>
              </a:tblPr>
              <a:tblGrid>
                <a:gridCol w="970814">
                  <a:extLst>
                    <a:ext uri="{9D8B030D-6E8A-4147-A177-3AD203B41FA5}">
                      <a16:colId xmlns:a16="http://schemas.microsoft.com/office/drawing/2014/main" val="20000"/>
                    </a:ext>
                  </a:extLst>
                </a:gridCol>
                <a:gridCol w="1152830">
                  <a:extLst>
                    <a:ext uri="{9D8B030D-6E8A-4147-A177-3AD203B41FA5}">
                      <a16:colId xmlns:a16="http://schemas.microsoft.com/office/drawing/2014/main" val="20001"/>
                    </a:ext>
                  </a:extLst>
                </a:gridCol>
              </a:tblGrid>
              <a:tr h="373746">
                <a:tc>
                  <a:txBody>
                    <a:bodyPr/>
                    <a:lstStyle/>
                    <a:p>
                      <a:pPr algn="ctr"/>
                      <a:r>
                        <a:rPr lang="en-US" sz="1600" b="0" dirty="0"/>
                        <a:t>Number</a:t>
                      </a:r>
                      <a:br>
                        <a:rPr lang="en-US" sz="1600" b="0" baseline="0" dirty="0"/>
                      </a:br>
                      <a:r>
                        <a:rPr lang="en-US" sz="1600" b="0" baseline="0" dirty="0"/>
                        <a:t>of days</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a:t>Frequency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3746">
                <a:tc>
                  <a:txBody>
                    <a:bodyPr/>
                    <a:lstStyle/>
                    <a:p>
                      <a:pPr algn="ctr"/>
                      <a:r>
                        <a:rPr lang="en-US" sz="16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3746">
                <a:tc>
                  <a:txBody>
                    <a:bodyPr/>
                    <a:lstStyle/>
                    <a:p>
                      <a:pPr algn="ctr"/>
                      <a:r>
                        <a:rPr lang="en-US" sz="16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3746">
                <a:tc>
                  <a:txBody>
                    <a:bodyPr/>
                    <a:lstStyle/>
                    <a:p>
                      <a:pPr algn="ctr"/>
                      <a:r>
                        <a:rPr lang="en-US" sz="16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73746">
                <a:tc>
                  <a:txBody>
                    <a:bodyPr/>
                    <a:lstStyle/>
                    <a:p>
                      <a:pPr algn="ctr"/>
                      <a:r>
                        <a:rPr lang="en-US" sz="160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3746">
                <a:tc>
                  <a:txBody>
                    <a:bodyPr/>
                    <a:lstStyle/>
                    <a:p>
                      <a:pPr algn="ctr"/>
                      <a:r>
                        <a:rPr lang="en-US" sz="1600"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73746">
                <a:tc>
                  <a:txBody>
                    <a:bodyPr/>
                    <a:lstStyle/>
                    <a:p>
                      <a:pPr algn="ctr"/>
                      <a:r>
                        <a:rPr lang="en-US" sz="16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16" name="Picture 15" descr="A frequency chart is shown.&#10;The x-axis is labelled number of days and has values from 0 to 5.&#10;The y-axis is labelled frequency and goes from 0 to 7.&#10;For each value of number of days there are green-coloured boxes representing its frequency.&#10;No box is coloured green for the number of days equal to 0.&#10;1 box is coloured green for the number of days equal 1.&#10;4 boxes are coloured green for the number of days equal to 2.&#10;1 box is coloured green for the number of days equal to 3.&#10;6 boxes are coloured green for the number of days equal to 4.&#10;No box is coloured green for the number of days equals 5."/>
          <p:cNvPicPr>
            <a:picLocks noChangeAspect="1"/>
          </p:cNvPicPr>
          <p:nvPr/>
        </p:nvPicPr>
        <p:blipFill rotWithShape="1">
          <a:blip r:embed="rId3" cstate="email">
            <a:extLst>
              <a:ext uri="{28A0092B-C50C-407E-A947-70E740481C1C}">
                <a14:useLocalDpi xmlns:a14="http://schemas.microsoft.com/office/drawing/2010/main"/>
              </a:ext>
            </a:extLst>
          </a:blip>
          <a:srcRect l="24117" t="16466" r="35177" b="58319"/>
          <a:stretch/>
        </p:blipFill>
        <p:spPr>
          <a:xfrm>
            <a:off x="8076483" y="1809942"/>
            <a:ext cx="3995990" cy="3565145"/>
          </a:xfrm>
          <a:prstGeom prst="rect">
            <a:avLst/>
          </a:prstGeom>
        </p:spPr>
      </p:pic>
      <p:sp>
        <p:nvSpPr>
          <p:cNvPr id="17" name="Rectangle 16"/>
          <p:cNvSpPr/>
          <p:nvPr/>
        </p:nvSpPr>
        <p:spPr>
          <a:xfrm>
            <a:off x="9372016" y="4226017"/>
            <a:ext cx="431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19" name="Rectangle 18"/>
          <p:cNvSpPr/>
          <p:nvPr/>
        </p:nvSpPr>
        <p:spPr>
          <a:xfrm>
            <a:off x="9825088" y="4233265"/>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20" name="Rectangle 19"/>
          <p:cNvSpPr/>
          <p:nvPr/>
        </p:nvSpPr>
        <p:spPr>
          <a:xfrm>
            <a:off x="9821968" y="3929473"/>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21" name="Rectangle 20"/>
          <p:cNvSpPr/>
          <p:nvPr/>
        </p:nvSpPr>
        <p:spPr>
          <a:xfrm>
            <a:off x="9824032" y="3589393"/>
            <a:ext cx="467999" cy="323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27" name="Rectangle 26"/>
          <p:cNvSpPr/>
          <p:nvPr/>
        </p:nvSpPr>
        <p:spPr>
          <a:xfrm>
            <a:off x="9824032" y="3283537"/>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30" name="Rectangle 29"/>
          <p:cNvSpPr/>
          <p:nvPr/>
        </p:nvSpPr>
        <p:spPr>
          <a:xfrm>
            <a:off x="10308208" y="4234273"/>
            <a:ext cx="431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31" name="Rectangle 30"/>
          <p:cNvSpPr/>
          <p:nvPr/>
        </p:nvSpPr>
        <p:spPr>
          <a:xfrm>
            <a:off x="10760272" y="4235329"/>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32" name="Rectangle 31"/>
          <p:cNvSpPr/>
          <p:nvPr/>
        </p:nvSpPr>
        <p:spPr>
          <a:xfrm>
            <a:off x="10757152" y="3926353"/>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33" name="Rectangle 32"/>
          <p:cNvSpPr/>
          <p:nvPr/>
        </p:nvSpPr>
        <p:spPr>
          <a:xfrm>
            <a:off x="10759216" y="3586273"/>
            <a:ext cx="467999" cy="323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34" name="Rectangle 33"/>
          <p:cNvSpPr/>
          <p:nvPr/>
        </p:nvSpPr>
        <p:spPr>
          <a:xfrm>
            <a:off x="10759216" y="3253397"/>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39" name="Rectangle 38"/>
          <p:cNvSpPr/>
          <p:nvPr/>
        </p:nvSpPr>
        <p:spPr>
          <a:xfrm>
            <a:off x="10756096" y="2660401"/>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40" name="Rectangle 39"/>
          <p:cNvSpPr/>
          <p:nvPr/>
        </p:nvSpPr>
        <p:spPr>
          <a:xfrm>
            <a:off x="10752976" y="2973505"/>
            <a:ext cx="467999" cy="287999"/>
          </a:xfrm>
          <a:prstGeom prst="rect">
            <a:avLst/>
          </a:prstGeom>
          <a:solidFill>
            <a:srgbClr val="B9FF84"/>
          </a:solidFill>
          <a:ln>
            <a:solidFill>
              <a:srgbClr val="B9FF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41" name="Rectangle 40"/>
          <p:cNvSpPr/>
          <p:nvPr/>
        </p:nvSpPr>
        <p:spPr>
          <a:xfrm>
            <a:off x="7748507" y="2555552"/>
            <a:ext cx="697627" cy="707886"/>
          </a:xfrm>
          <a:prstGeom prst="rect">
            <a:avLst/>
          </a:prstGeom>
        </p:spPr>
        <p:txBody>
          <a:bodyPr wrap="none">
            <a:spAutoFit/>
          </a:bodyPr>
          <a:lstStyle/>
          <a:p>
            <a:pPr algn="ctr"/>
            <a:r>
              <a:rPr lang="en-US" sz="4000" dirty="0">
                <a:solidFill>
                  <a:srgbClr val="BE0064"/>
                </a:solidFill>
              </a:rPr>
              <a:t>✓</a:t>
            </a:r>
          </a:p>
        </p:txBody>
      </p:sp>
      <p:sp>
        <p:nvSpPr>
          <p:cNvPr id="42" name="Rectangle 41"/>
          <p:cNvSpPr/>
          <p:nvPr/>
        </p:nvSpPr>
        <p:spPr>
          <a:xfrm>
            <a:off x="7763852" y="2918080"/>
            <a:ext cx="697627" cy="707886"/>
          </a:xfrm>
          <a:prstGeom prst="rect">
            <a:avLst/>
          </a:prstGeom>
        </p:spPr>
        <p:txBody>
          <a:bodyPr wrap="none">
            <a:spAutoFit/>
          </a:bodyPr>
          <a:lstStyle/>
          <a:p>
            <a:pPr algn="ctr"/>
            <a:r>
              <a:rPr lang="en-US" sz="4000" dirty="0">
                <a:solidFill>
                  <a:srgbClr val="BE0064"/>
                </a:solidFill>
              </a:rPr>
              <a:t>✓</a:t>
            </a:r>
          </a:p>
        </p:txBody>
      </p:sp>
      <p:sp>
        <p:nvSpPr>
          <p:cNvPr id="43" name="Rectangle 42"/>
          <p:cNvSpPr/>
          <p:nvPr/>
        </p:nvSpPr>
        <p:spPr>
          <a:xfrm>
            <a:off x="7763852" y="3283520"/>
            <a:ext cx="697627" cy="707886"/>
          </a:xfrm>
          <a:prstGeom prst="rect">
            <a:avLst/>
          </a:prstGeom>
        </p:spPr>
        <p:txBody>
          <a:bodyPr wrap="none">
            <a:spAutoFit/>
          </a:bodyPr>
          <a:lstStyle/>
          <a:p>
            <a:pPr algn="ctr"/>
            <a:r>
              <a:rPr lang="en-US" sz="4000" dirty="0">
                <a:solidFill>
                  <a:srgbClr val="BE0064"/>
                </a:solidFill>
              </a:rPr>
              <a:t>✓</a:t>
            </a:r>
          </a:p>
        </p:txBody>
      </p:sp>
      <p:sp>
        <p:nvSpPr>
          <p:cNvPr id="44" name="Rectangle 43"/>
          <p:cNvSpPr/>
          <p:nvPr/>
        </p:nvSpPr>
        <p:spPr>
          <a:xfrm>
            <a:off x="7763852" y="3676368"/>
            <a:ext cx="697627" cy="707886"/>
          </a:xfrm>
          <a:prstGeom prst="rect">
            <a:avLst/>
          </a:prstGeom>
        </p:spPr>
        <p:txBody>
          <a:bodyPr wrap="none">
            <a:spAutoFit/>
          </a:bodyPr>
          <a:lstStyle/>
          <a:p>
            <a:pPr algn="ctr"/>
            <a:r>
              <a:rPr lang="en-US" sz="4000" dirty="0">
                <a:solidFill>
                  <a:srgbClr val="BE0064"/>
                </a:solidFill>
              </a:rPr>
              <a:t>✓</a:t>
            </a:r>
          </a:p>
        </p:txBody>
      </p:sp>
      <p:sp>
        <p:nvSpPr>
          <p:cNvPr id="45" name="Rectangle 44"/>
          <p:cNvSpPr/>
          <p:nvPr/>
        </p:nvSpPr>
        <p:spPr>
          <a:xfrm>
            <a:off x="7770060" y="4002352"/>
            <a:ext cx="697627" cy="707886"/>
          </a:xfrm>
          <a:prstGeom prst="rect">
            <a:avLst/>
          </a:prstGeom>
        </p:spPr>
        <p:txBody>
          <a:bodyPr wrap="none">
            <a:spAutoFit/>
          </a:bodyPr>
          <a:lstStyle/>
          <a:p>
            <a:pPr algn="ctr"/>
            <a:r>
              <a:rPr lang="en-US" sz="4000" dirty="0">
                <a:solidFill>
                  <a:srgbClr val="BE0064"/>
                </a:solidFill>
              </a:rPr>
              <a:t>✓</a:t>
            </a:r>
          </a:p>
        </p:txBody>
      </p:sp>
      <p:sp>
        <p:nvSpPr>
          <p:cNvPr id="46" name="Rectangle 45"/>
          <p:cNvSpPr/>
          <p:nvPr/>
        </p:nvSpPr>
        <p:spPr>
          <a:xfrm>
            <a:off x="7770060" y="4395200"/>
            <a:ext cx="697627" cy="707886"/>
          </a:xfrm>
          <a:prstGeom prst="rect">
            <a:avLst/>
          </a:prstGeom>
        </p:spPr>
        <p:txBody>
          <a:bodyPr wrap="none">
            <a:spAutoFit/>
          </a:bodyPr>
          <a:lstStyle/>
          <a:p>
            <a:pPr algn="ctr"/>
            <a:r>
              <a:rPr lang="en-US" sz="4000" dirty="0">
                <a:solidFill>
                  <a:srgbClr val="BE0064"/>
                </a:solidFill>
              </a:rPr>
              <a:t>✓</a:t>
            </a:r>
          </a:p>
        </p:txBody>
      </p:sp>
      <p:pic>
        <p:nvPicPr>
          <p:cNvPr id="35" name="Picture 34"/>
          <p:cNvPicPr>
            <a:picLocks noChangeAspect="1"/>
          </p:cNvPicPr>
          <p:nvPr/>
        </p:nvPicPr>
        <p:blipFill>
          <a:blip r:embed="rId4"/>
          <a:stretch>
            <a:fillRect/>
          </a:stretch>
        </p:blipFill>
        <p:spPr>
          <a:xfrm>
            <a:off x="5872162" y="1758839"/>
            <a:ext cx="6119972" cy="348583"/>
          </a:xfrm>
          <a:prstGeom prst="rect">
            <a:avLst/>
          </a:prstGeom>
        </p:spPr>
      </p:pic>
      <p:pic>
        <p:nvPicPr>
          <p:cNvPr id="36" name="Picture 35"/>
          <p:cNvPicPr>
            <a:picLocks noChangeAspect="1"/>
          </p:cNvPicPr>
          <p:nvPr/>
        </p:nvPicPr>
        <p:blipFill>
          <a:blip r:embed="rId5"/>
          <a:stretch>
            <a:fillRect/>
          </a:stretch>
        </p:blipFill>
        <p:spPr>
          <a:xfrm>
            <a:off x="216319" y="1758839"/>
            <a:ext cx="5363997" cy="334093"/>
          </a:xfrm>
          <a:prstGeom prst="rect">
            <a:avLst/>
          </a:prstGeom>
        </p:spPr>
      </p:pic>
      <p:pic>
        <p:nvPicPr>
          <p:cNvPr id="2" name="Picture 1" descr="A frequency chart is shown.&#10;The x-axis is labelled number of days and has values from 0 to 5.&#10;The y-axis is labelled frequency and goes from 0 to 5."/>
          <p:cNvPicPr>
            <a:picLocks noChangeAspect="1"/>
          </p:cNvPicPr>
          <p:nvPr/>
        </p:nvPicPr>
        <p:blipFill rotWithShape="1">
          <a:blip r:embed="rId6" cstate="email">
            <a:extLst>
              <a:ext uri="{28A0092B-C50C-407E-A947-70E740481C1C}">
                <a14:useLocalDpi xmlns:a14="http://schemas.microsoft.com/office/drawing/2010/main"/>
              </a:ext>
            </a:extLst>
          </a:blip>
          <a:srcRect b="43857"/>
          <a:stretch/>
        </p:blipFill>
        <p:spPr>
          <a:xfrm>
            <a:off x="1245059" y="2269228"/>
            <a:ext cx="3375941" cy="2814279"/>
          </a:xfrm>
          <a:prstGeom prst="rect">
            <a:avLst/>
          </a:prstGeom>
        </p:spPr>
      </p:pic>
    </p:spTree>
    <p:extLst>
      <p:ext uri="{BB962C8B-B14F-4D97-AF65-F5344CB8AC3E}">
        <p14:creationId xmlns:p14="http://schemas.microsoft.com/office/powerpoint/2010/main" val="24560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7" grpId="0" animBg="1"/>
      <p:bldP spid="30" grpId="0" animBg="1"/>
      <p:bldP spid="31" grpId="0" animBg="1"/>
      <p:bldP spid="32" grpId="0" animBg="1"/>
      <p:bldP spid="33" grpId="0" animBg="1"/>
      <p:bldP spid="34" grpId="0" animBg="1"/>
      <p:bldP spid="39" grpId="0" animBg="1"/>
      <p:bldP spid="40" grpId="0" animBg="1"/>
      <p:bldP spid="41" grpId="0"/>
      <p:bldP spid="42" grpId="0"/>
      <p:bldP spid="4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Matching and completing</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19</a:t>
            </a:fld>
            <a:endParaRPr lang="en-US" b="1" dirty="0">
              <a:solidFill>
                <a:srgbClr val="000000"/>
              </a:solidFill>
              <a:latin typeface="Arial" panose="020B0604020202020204" pitchFamily="34" charset="0"/>
              <a:cs typeface="Arial" panose="020B0604020202020204" pitchFamily="34" charset="0"/>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9" name="TextBox 28">
            <a:extLst>
              <a:ext uri="{FF2B5EF4-FFF2-40B4-BE49-F238E27FC236}">
                <a16:creationId xmlns:a16="http://schemas.microsoft.com/office/drawing/2014/main" id="{B0368C08-DEAE-4069-AAC6-76CF00AF1749}"/>
              </a:ext>
            </a:extLst>
          </p:cNvPr>
          <p:cNvSpPr txBox="1"/>
          <p:nvPr/>
        </p:nvSpPr>
        <p:spPr>
          <a:xfrm>
            <a:off x="2253750" y="1023963"/>
            <a:ext cx="2926163" cy="474916"/>
          </a:xfrm>
          <a:prstGeom prst="rect">
            <a:avLst/>
          </a:prstGeom>
          <a:noFill/>
        </p:spPr>
        <p:txBody>
          <a:bodyPr wrap="square" rtlCol="0">
            <a:spAutoFit/>
          </a:bodyPr>
          <a:lstStyle/>
          <a:p>
            <a:pPr>
              <a:lnSpc>
                <a:spcPts val="3100"/>
              </a:lnSpc>
              <a:spcAft>
                <a:spcPts val="600"/>
              </a:spcAft>
            </a:pPr>
            <a:r>
              <a:rPr lang="en-US" sz="2000" b="1" dirty="0">
                <a:latin typeface="Arial" panose="020B0604020202020204" pitchFamily="34" charset="0"/>
                <a:cs typeface="Arial" panose="020B0604020202020204" pitchFamily="34" charset="0"/>
              </a:rPr>
              <a:t>Chart A</a:t>
            </a:r>
          </a:p>
        </p:txBody>
      </p:sp>
      <p:graphicFrame>
        <p:nvGraphicFramePr>
          <p:cNvPr id="13" name="Table 12"/>
          <p:cNvGraphicFramePr>
            <a:graphicFrameLocks noGrp="1"/>
          </p:cNvGraphicFramePr>
          <p:nvPr>
            <p:extLst>
              <p:ext uri="{D42A27DB-BD31-4B8C-83A1-F6EECF244321}">
                <p14:modId xmlns:p14="http://schemas.microsoft.com/office/powerpoint/2010/main" val="3078978221"/>
              </p:ext>
            </p:extLst>
          </p:nvPr>
        </p:nvGraphicFramePr>
        <p:xfrm>
          <a:off x="5998931" y="1552037"/>
          <a:ext cx="2429990" cy="1341120"/>
        </p:xfrm>
        <a:graphic>
          <a:graphicData uri="http://schemas.openxmlformats.org/drawingml/2006/table">
            <a:tbl>
              <a:tblPr firstRow="1" bandRow="1">
                <a:tableStyleId>{9D7B26C5-4107-4FEC-AEDC-1716B250A1EF}</a:tableStyleId>
              </a:tblPr>
              <a:tblGrid>
                <a:gridCol w="1484413">
                  <a:extLst>
                    <a:ext uri="{9D8B030D-6E8A-4147-A177-3AD203B41FA5}">
                      <a16:colId xmlns:a16="http://schemas.microsoft.com/office/drawing/2014/main" val="20000"/>
                    </a:ext>
                  </a:extLst>
                </a:gridCol>
                <a:gridCol w="945577">
                  <a:extLst>
                    <a:ext uri="{9D8B030D-6E8A-4147-A177-3AD203B41FA5}">
                      <a16:colId xmlns:a16="http://schemas.microsoft.com/office/drawing/2014/main" val="20001"/>
                    </a:ext>
                  </a:extLst>
                </a:gridCol>
              </a:tblGrid>
              <a:tr h="227755">
                <a:tc>
                  <a:txBody>
                    <a:bodyPr/>
                    <a:lstStyle/>
                    <a:p>
                      <a:pPr algn="ctr"/>
                      <a:r>
                        <a:rPr lang="en-US" sz="1600" b="0" baseline="0" dirty="0"/>
                        <a:t>Mode</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27755">
                <a:tc>
                  <a:txBody>
                    <a:bodyPr/>
                    <a:lstStyle/>
                    <a:p>
                      <a:pPr algn="ctr"/>
                      <a:r>
                        <a:rPr lang="en-US" sz="1600" b="0" baseline="0" dirty="0"/>
                        <a:t>Median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27755">
                <a:tc>
                  <a:txBody>
                    <a:bodyPr/>
                    <a:lstStyle/>
                    <a:p>
                      <a:pPr algn="ctr"/>
                      <a:r>
                        <a:rPr lang="en-US" sz="1600" b="0" baseline="0" dirty="0"/>
                        <a:t>Mean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27755">
                <a:tc>
                  <a:txBody>
                    <a:bodyPr/>
                    <a:lstStyle/>
                    <a:p>
                      <a:pPr algn="ctr"/>
                      <a:r>
                        <a:rPr lang="en-US" sz="1600"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927080576"/>
              </p:ext>
            </p:extLst>
          </p:nvPr>
        </p:nvGraphicFramePr>
        <p:xfrm>
          <a:off x="8923810" y="1547097"/>
          <a:ext cx="2429990" cy="1341120"/>
        </p:xfrm>
        <a:graphic>
          <a:graphicData uri="http://schemas.openxmlformats.org/drawingml/2006/table">
            <a:tbl>
              <a:tblPr firstRow="1" bandRow="1">
                <a:tableStyleId>{9D7B26C5-4107-4FEC-AEDC-1716B250A1EF}</a:tableStyleId>
              </a:tblPr>
              <a:tblGrid>
                <a:gridCol w="1484413">
                  <a:extLst>
                    <a:ext uri="{9D8B030D-6E8A-4147-A177-3AD203B41FA5}">
                      <a16:colId xmlns:a16="http://schemas.microsoft.com/office/drawing/2014/main" val="20000"/>
                    </a:ext>
                  </a:extLst>
                </a:gridCol>
                <a:gridCol w="945577">
                  <a:extLst>
                    <a:ext uri="{9D8B030D-6E8A-4147-A177-3AD203B41FA5}">
                      <a16:colId xmlns:a16="http://schemas.microsoft.com/office/drawing/2014/main" val="20001"/>
                    </a:ext>
                  </a:extLst>
                </a:gridCol>
              </a:tblGrid>
              <a:tr h="227755">
                <a:tc>
                  <a:txBody>
                    <a:bodyPr/>
                    <a:lstStyle/>
                    <a:p>
                      <a:pPr algn="ctr"/>
                      <a:r>
                        <a:rPr lang="en-US" sz="1600" b="0" baseline="0" dirty="0"/>
                        <a:t>Mode</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27755">
                <a:tc>
                  <a:txBody>
                    <a:bodyPr/>
                    <a:lstStyle/>
                    <a:p>
                      <a:pPr algn="ctr"/>
                      <a:r>
                        <a:rPr lang="en-US" sz="1600" b="0" baseline="0" dirty="0"/>
                        <a:t>Median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27755">
                <a:tc>
                  <a:txBody>
                    <a:bodyPr/>
                    <a:lstStyle/>
                    <a:p>
                      <a:pPr algn="ctr"/>
                      <a:r>
                        <a:rPr lang="en-US" sz="1600" b="0" baseline="0" dirty="0"/>
                        <a:t>Mean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27755">
                <a:tc>
                  <a:txBody>
                    <a:bodyPr/>
                    <a:lstStyle/>
                    <a:p>
                      <a:pPr algn="ctr"/>
                      <a:r>
                        <a:rPr lang="en-US" sz="1600"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 name="Picture 1" descr="A frequency chart is shown with heading Chart B.&#10;The x-axis is labelled number of days and has values from 0 to 5.&#10;The y-axis is labelled frequency and goes from 0 to 7.&#10;For each value of number of days there are green-coloured boxes representing its frequency.&#10;2 boxes are coloured green for the number of days equal to 0.&#10;7 boxes are coloured green for the number of days equal to 1.&#10;1 box is coloured green for the number of days equal to 2.&#10;1 box is coloured green for the number of days equal to 3.&#10;2 boxes are coloured green for the number of days equal to 4.&#10;2 boxes are coloured green for the number of days equals 5."/>
          <p:cNvPicPr>
            <a:picLocks noChangeAspect="1"/>
          </p:cNvPicPr>
          <p:nvPr/>
        </p:nvPicPr>
        <p:blipFill rotWithShape="1">
          <a:blip r:embed="rId3" cstate="email">
            <a:extLst>
              <a:ext uri="{28A0092B-C50C-407E-A947-70E740481C1C}">
                <a14:useLocalDpi xmlns:a14="http://schemas.microsoft.com/office/drawing/2010/main"/>
              </a:ext>
            </a:extLst>
          </a:blip>
          <a:srcRect b="41610"/>
          <a:stretch/>
        </p:blipFill>
        <p:spPr>
          <a:xfrm>
            <a:off x="1312331" y="4074961"/>
            <a:ext cx="2698957" cy="2340000"/>
          </a:xfrm>
          <a:prstGeom prst="rect">
            <a:avLst/>
          </a:prstGeom>
        </p:spPr>
      </p:pic>
      <p:sp>
        <p:nvSpPr>
          <p:cNvPr id="49" name="TextBox 48">
            <a:extLst>
              <a:ext uri="{FF2B5EF4-FFF2-40B4-BE49-F238E27FC236}">
                <a16:creationId xmlns:a16="http://schemas.microsoft.com/office/drawing/2014/main" id="{B0368C08-DEAE-4069-AAC6-76CF00AF1749}"/>
              </a:ext>
            </a:extLst>
          </p:cNvPr>
          <p:cNvSpPr txBox="1"/>
          <p:nvPr/>
        </p:nvSpPr>
        <p:spPr>
          <a:xfrm>
            <a:off x="2277986" y="3667855"/>
            <a:ext cx="2926163" cy="474916"/>
          </a:xfrm>
          <a:prstGeom prst="rect">
            <a:avLst/>
          </a:prstGeom>
          <a:noFill/>
        </p:spPr>
        <p:txBody>
          <a:bodyPr wrap="square" rtlCol="0">
            <a:spAutoFit/>
          </a:bodyPr>
          <a:lstStyle/>
          <a:p>
            <a:pPr>
              <a:lnSpc>
                <a:spcPts val="3100"/>
              </a:lnSpc>
              <a:spcAft>
                <a:spcPts val="600"/>
              </a:spcAft>
            </a:pPr>
            <a:r>
              <a:rPr lang="en-US" sz="2000" b="1" dirty="0">
                <a:latin typeface="Arial" panose="020B0604020202020204" pitchFamily="34" charset="0"/>
                <a:cs typeface="Arial" panose="020B0604020202020204" pitchFamily="34" charset="0"/>
              </a:rPr>
              <a:t>Chart B</a:t>
            </a:r>
          </a:p>
        </p:txBody>
      </p:sp>
      <p:sp>
        <p:nvSpPr>
          <p:cNvPr id="50" name="TextBox 49">
            <a:extLst>
              <a:ext uri="{FF2B5EF4-FFF2-40B4-BE49-F238E27FC236}">
                <a16:creationId xmlns:a16="http://schemas.microsoft.com/office/drawing/2014/main" id="{B0368C08-DEAE-4069-AAC6-76CF00AF1749}"/>
              </a:ext>
            </a:extLst>
          </p:cNvPr>
          <p:cNvSpPr txBox="1"/>
          <p:nvPr/>
        </p:nvSpPr>
        <p:spPr>
          <a:xfrm>
            <a:off x="6662119" y="991221"/>
            <a:ext cx="2926163" cy="474916"/>
          </a:xfrm>
          <a:prstGeom prst="rect">
            <a:avLst/>
          </a:prstGeom>
          <a:noFill/>
        </p:spPr>
        <p:txBody>
          <a:bodyPr wrap="square" rtlCol="0">
            <a:spAutoFit/>
          </a:bodyPr>
          <a:lstStyle/>
          <a:p>
            <a:pPr>
              <a:lnSpc>
                <a:spcPts val="3100"/>
              </a:lnSpc>
              <a:spcAft>
                <a:spcPts val="600"/>
              </a:spcAft>
            </a:pPr>
            <a:r>
              <a:rPr lang="en-US" sz="2000" b="1" dirty="0">
                <a:latin typeface="Arial" panose="020B0604020202020204" pitchFamily="34" charset="0"/>
                <a:cs typeface="Arial" panose="020B0604020202020204" pitchFamily="34" charset="0"/>
              </a:rPr>
              <a:t>Table 1</a:t>
            </a:r>
          </a:p>
        </p:txBody>
      </p:sp>
      <p:sp>
        <p:nvSpPr>
          <p:cNvPr id="51" name="TextBox 50">
            <a:extLst>
              <a:ext uri="{FF2B5EF4-FFF2-40B4-BE49-F238E27FC236}">
                <a16:creationId xmlns:a16="http://schemas.microsoft.com/office/drawing/2014/main" id="{B0368C08-DEAE-4069-AAC6-76CF00AF1749}"/>
              </a:ext>
            </a:extLst>
          </p:cNvPr>
          <p:cNvSpPr txBox="1"/>
          <p:nvPr/>
        </p:nvSpPr>
        <p:spPr>
          <a:xfrm>
            <a:off x="9620847" y="991121"/>
            <a:ext cx="2926163" cy="474916"/>
          </a:xfrm>
          <a:prstGeom prst="rect">
            <a:avLst/>
          </a:prstGeom>
          <a:noFill/>
        </p:spPr>
        <p:txBody>
          <a:bodyPr wrap="square" rtlCol="0">
            <a:spAutoFit/>
          </a:bodyPr>
          <a:lstStyle/>
          <a:p>
            <a:pPr>
              <a:lnSpc>
                <a:spcPts val="3100"/>
              </a:lnSpc>
              <a:spcAft>
                <a:spcPts val="600"/>
              </a:spcAft>
            </a:pPr>
            <a:r>
              <a:rPr lang="en-US" sz="2000" b="1" dirty="0">
                <a:latin typeface="Arial" panose="020B0604020202020204" pitchFamily="34" charset="0"/>
                <a:cs typeface="Arial" panose="020B0604020202020204" pitchFamily="34" charset="0"/>
              </a:rPr>
              <a:t>Table 2</a:t>
            </a:r>
          </a:p>
        </p:txBody>
      </p:sp>
      <p:sp>
        <p:nvSpPr>
          <p:cNvPr id="52" name="TextBox 51">
            <a:extLst>
              <a:ext uri="{FF2B5EF4-FFF2-40B4-BE49-F238E27FC236}">
                <a16:creationId xmlns:a16="http://schemas.microsoft.com/office/drawing/2014/main" id="{EBCD2E06-DDF9-0F31-19DE-74DC2287990E}"/>
              </a:ext>
            </a:extLst>
          </p:cNvPr>
          <p:cNvSpPr txBox="1"/>
          <p:nvPr/>
        </p:nvSpPr>
        <p:spPr>
          <a:xfrm>
            <a:off x="4985564" y="3473723"/>
            <a:ext cx="6782528"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Which table goes with which chart? </a:t>
            </a:r>
            <a:endParaRPr lang="en-GB" sz="3200" b="1" i="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BCD2E06-DDF9-0F31-19DE-74DC2287990E}"/>
              </a:ext>
            </a:extLst>
          </p:cNvPr>
          <p:cNvSpPr txBox="1"/>
          <p:nvPr/>
        </p:nvSpPr>
        <p:spPr>
          <a:xfrm>
            <a:off x="4570500" y="4398672"/>
            <a:ext cx="7205149"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What is the median value for Chart A? </a:t>
            </a:r>
            <a:endParaRPr lang="en-GB" sz="3200" b="1" i="0" dirty="0">
              <a:latin typeface="Arial" panose="020B0604020202020204" pitchFamily="34" charset="0"/>
              <a:cs typeface="Arial" panose="020B0604020202020204" pitchFamily="34" charset="0"/>
            </a:endParaRPr>
          </a:p>
        </p:txBody>
      </p:sp>
      <p:pic>
        <p:nvPicPr>
          <p:cNvPr id="55" name="Picture 54" descr="A frequency chart is shown with heading Chart A.&#10;The x-axis is labelled number of days and has values from 0 to 5.&#10;The y-axis is labelled frequency and goes from 0 to 7.&#10;For each value of number of days there are green-coloured boxes representing its frequency.&#10;4 boxes are coloured green for the number of days equal to 0.&#10;No box is coloured green for the number of days equal to 1.&#10;3 boxes are coloured green for the number of days equal to 2.&#10;No box is coloured green for the number of days equal to 3.&#10;1 box is coloured green for the number of days equal to 4.&#10;2 boxes are coloured green for the number of days equals 5."/>
          <p:cNvPicPr>
            <a:picLocks noChangeAspect="1"/>
          </p:cNvPicPr>
          <p:nvPr/>
        </p:nvPicPr>
        <p:blipFill rotWithShape="1">
          <a:blip r:embed="rId4" cstate="email">
            <a:extLst>
              <a:ext uri="{28A0092B-C50C-407E-A947-70E740481C1C}">
                <a14:useLocalDpi xmlns:a14="http://schemas.microsoft.com/office/drawing/2010/main"/>
              </a:ext>
            </a:extLst>
          </a:blip>
          <a:srcRect b="40831"/>
          <a:stretch/>
        </p:blipFill>
        <p:spPr>
          <a:xfrm>
            <a:off x="1325844" y="1461159"/>
            <a:ext cx="2663398" cy="2340000"/>
          </a:xfrm>
          <a:prstGeom prst="rect">
            <a:avLst/>
          </a:prstGeom>
        </p:spPr>
      </p:pic>
      <p:sp>
        <p:nvSpPr>
          <p:cNvPr id="57" name="TextBox 56">
            <a:extLst>
              <a:ext uri="{FF2B5EF4-FFF2-40B4-BE49-F238E27FC236}">
                <a16:creationId xmlns:a16="http://schemas.microsoft.com/office/drawing/2014/main" id="{EBCD2E06-DDF9-0F31-19DE-74DC2287990E}"/>
              </a:ext>
            </a:extLst>
          </p:cNvPr>
          <p:cNvSpPr txBox="1"/>
          <p:nvPr/>
        </p:nvSpPr>
        <p:spPr>
          <a:xfrm>
            <a:off x="4570501" y="5345683"/>
            <a:ext cx="7205149"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What is the mean value for Chart B? </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7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icky note with number 3 and initials MN 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1462" y="1488739"/>
            <a:ext cx="2363044" cy="2160000"/>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Keeping healthy</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92B977E0-1E79-4D70-AE9B-F5ACB10F60B4}"/>
              </a:ext>
            </a:extLst>
          </p:cNvPr>
          <p:cNvSpPr txBox="1"/>
          <p:nvPr/>
        </p:nvSpPr>
        <p:spPr>
          <a:xfrm>
            <a:off x="5672665" y="4107447"/>
            <a:ext cx="5867398"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On </a:t>
            </a:r>
            <a:r>
              <a:rPr lang="en-GB" sz="3200" b="1" i="0" dirty="0">
                <a:latin typeface="Arial" panose="020B0604020202020204" pitchFamily="34" charset="0"/>
                <a:cs typeface="Arial" panose="020B0604020202020204" pitchFamily="34" charset="0"/>
              </a:rPr>
              <a:t>how many days </a:t>
            </a:r>
            <a:br>
              <a:rPr lang="en-GB" sz="3200" b="1" i="0" dirty="0">
                <a:latin typeface="Arial" panose="020B0604020202020204" pitchFamily="34" charset="0"/>
                <a:cs typeface="Arial" panose="020B0604020202020204" pitchFamily="34" charset="0"/>
              </a:rPr>
            </a:br>
            <a:r>
              <a:rPr lang="en-GB" sz="3200" b="1" i="0" dirty="0">
                <a:latin typeface="Arial" panose="020B0604020202020204" pitchFamily="34" charset="0"/>
                <a:cs typeface="Arial" panose="020B0604020202020204" pitchFamily="34" charset="0"/>
              </a:rPr>
              <a:t>out of the last five days</a:t>
            </a:r>
            <a:r>
              <a:rPr lang="en-GB" sz="3200" i="0" dirty="0">
                <a:latin typeface="Arial" panose="020B0604020202020204" pitchFamily="34" charset="0"/>
                <a:cs typeface="Arial" panose="020B0604020202020204" pitchFamily="34" charset="0"/>
              </a:rPr>
              <a:t>,</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were you physically active? </a:t>
            </a:r>
            <a:endParaRPr lang="en-GB" sz="3200" b="1"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7990454" y="1841492"/>
            <a:ext cx="158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3</a:t>
            </a:r>
          </a:p>
        </p:txBody>
      </p:sp>
      <p:sp>
        <p:nvSpPr>
          <p:cNvPr id="21" name="Title 1"/>
          <p:cNvSpPr txBox="1">
            <a:spLocks noChangeAspect="1"/>
          </p:cNvSpPr>
          <p:nvPr/>
        </p:nvSpPr>
        <p:spPr>
          <a:xfrm>
            <a:off x="8970706" y="2779462"/>
            <a:ext cx="755995" cy="5455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t>MN</a:t>
            </a:r>
          </a:p>
        </p:txBody>
      </p:sp>
      <p:cxnSp>
        <p:nvCxnSpPr>
          <p:cNvPr id="22" name="Straight Arrow Connector 21"/>
          <p:cNvCxnSpPr/>
          <p:nvPr/>
        </p:nvCxnSpPr>
        <p:spPr>
          <a:xfrm>
            <a:off x="7078133" y="1913426"/>
            <a:ext cx="1532467" cy="52497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0AB6807-1007-2C40-ACD3-85A647021B46}"/>
              </a:ext>
            </a:extLst>
          </p:cNvPr>
          <p:cNvSpPr txBox="1"/>
          <p:nvPr/>
        </p:nvSpPr>
        <p:spPr>
          <a:xfrm>
            <a:off x="5358638" y="1143347"/>
            <a:ext cx="1966993" cy="903239"/>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Number of days</a:t>
            </a:r>
          </a:p>
        </p:txBody>
      </p:sp>
      <p:sp>
        <p:nvSpPr>
          <p:cNvPr id="24" name="TextBox 23">
            <a:extLst>
              <a:ext uri="{FF2B5EF4-FFF2-40B4-BE49-F238E27FC236}">
                <a16:creationId xmlns:a16="http://schemas.microsoft.com/office/drawing/2014/main" id="{B0AB6807-1007-2C40-ACD3-85A647021B46}"/>
              </a:ext>
            </a:extLst>
          </p:cNvPr>
          <p:cNvSpPr txBox="1"/>
          <p:nvPr/>
        </p:nvSpPr>
        <p:spPr>
          <a:xfrm>
            <a:off x="9964506" y="3166562"/>
            <a:ext cx="1966993"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Initials</a:t>
            </a:r>
          </a:p>
        </p:txBody>
      </p:sp>
      <p:cxnSp>
        <p:nvCxnSpPr>
          <p:cNvPr id="25" name="Straight Arrow Connector 24"/>
          <p:cNvCxnSpPr/>
          <p:nvPr/>
        </p:nvCxnSpPr>
        <p:spPr>
          <a:xfrm flipH="1" flipV="1">
            <a:off x="9594533" y="3166562"/>
            <a:ext cx="667068" cy="287838"/>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Silhouette of four kids playing in the background with three balls in their fro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123" y="2194263"/>
            <a:ext cx="5111995" cy="2774017"/>
          </a:xfrm>
          <a:prstGeom prst="rect">
            <a:avLst/>
          </a:prstGeom>
        </p:spPr>
      </p:pic>
    </p:spTree>
    <p:extLst>
      <p:ext uri="{BB962C8B-B14F-4D97-AF65-F5344CB8AC3E}">
        <p14:creationId xmlns:p14="http://schemas.microsoft.com/office/powerpoint/2010/main" val="13168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D09BCA-0957-9F8B-7AA3-FCCE96F05645}"/>
              </a:ext>
            </a:extLst>
          </p:cNvPr>
          <p:cNvPicPr>
            <a:picLocks noChangeAspect="1"/>
          </p:cNvPicPr>
          <p:nvPr/>
        </p:nvPicPr>
        <p:blipFill>
          <a:blip r:embed="rId3"/>
          <a:stretch>
            <a:fillRect/>
          </a:stretch>
        </p:blipFill>
        <p:spPr>
          <a:xfrm rot="1093661">
            <a:off x="8254745" y="1339154"/>
            <a:ext cx="3217599" cy="432045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F51C5E6D-E7CD-4260-52A3-DE0F231AF351}"/>
              </a:ext>
            </a:extLst>
          </p:cNvPr>
          <p:cNvPicPr>
            <a:picLocks noChangeAspect="1"/>
          </p:cNvPicPr>
          <p:nvPr/>
        </p:nvPicPr>
        <p:blipFill>
          <a:blip r:embed="rId4"/>
          <a:stretch>
            <a:fillRect/>
          </a:stretch>
        </p:blipFill>
        <p:spPr>
          <a:xfrm rot="20719111">
            <a:off x="5557376" y="1091233"/>
            <a:ext cx="3461739" cy="4524499"/>
          </a:xfrm>
          <a:prstGeom prst="rect">
            <a:avLst/>
          </a:prstGeom>
          <a:ln>
            <a:noFill/>
          </a:ln>
          <a:effectLst>
            <a:outerShdw blurRad="190500" algn="tl" rotWithShape="0">
              <a:srgbClr val="000000">
                <a:alpha val="70000"/>
              </a:srgbClr>
            </a:outerShdw>
          </a:effectLst>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Placing the cards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10" name="TextBox 9">
            <a:extLst>
              <a:ext uri="{FF2B5EF4-FFF2-40B4-BE49-F238E27FC236}">
                <a16:creationId xmlns:a16="http://schemas.microsoft.com/office/drawing/2014/main" id="{B0AB6807-1007-2C40-ACD3-85A647021B46}"/>
              </a:ext>
            </a:extLst>
          </p:cNvPr>
          <p:cNvSpPr txBox="1"/>
          <p:nvPr/>
        </p:nvSpPr>
        <p:spPr>
          <a:xfrm>
            <a:off x="689587" y="1693518"/>
            <a:ext cx="4023359" cy="3509080"/>
          </a:xfrm>
          <a:prstGeom prst="rect">
            <a:avLst/>
          </a:prstGeom>
          <a:noFill/>
        </p:spPr>
        <p:txBody>
          <a:bodyPr wrap="square" rtlCol="0">
            <a:spAutoFit/>
          </a:bodyPr>
          <a:lstStyle/>
          <a:p>
            <a:pPr marL="457200" indent="-457200">
              <a:lnSpc>
                <a:spcPts val="3100"/>
              </a:lnSpc>
              <a:spcAft>
                <a:spcPts val="600"/>
              </a:spcAft>
              <a:buFont typeface="Arial"/>
              <a:buChar char="•"/>
            </a:pPr>
            <a:r>
              <a:rPr lang="en-GB" sz="2800" dirty="0">
                <a:latin typeface="Arial"/>
                <a:cs typeface="Arial"/>
              </a:rPr>
              <a:t>Work in pairs. Take turns and explain to each other.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Match the cards correctly.</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Complete the missing values. </a:t>
            </a:r>
          </a:p>
          <a:p>
            <a:pPr>
              <a:lnSpc>
                <a:spcPts val="3100"/>
              </a:lnSpc>
              <a:spcAft>
                <a:spcPts val="600"/>
              </a:spcAft>
            </a:pPr>
            <a:endParaRPr lang="en-GB" sz="2800" dirty="0">
              <a:latin typeface="Arial" panose="020B0604020202020204" pitchFamily="34" charset="0"/>
              <a:cs typeface="Arial" panose="020B0604020202020204" pitchFamily="34" charset="0"/>
            </a:endParaRPr>
          </a:p>
        </p:txBody>
      </p:sp>
      <p:sp>
        <p:nvSpPr>
          <p:cNvPr id="1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92045" y="1455106"/>
            <a:ext cx="4298942" cy="374193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7F5450CA-15EE-3E70-CD2A-CB6DD0FBBD9E}"/>
              </a:ext>
            </a:extLst>
          </p:cNvPr>
          <p:cNvPicPr>
            <a:picLocks noChangeAspect="1"/>
          </p:cNvPicPr>
          <p:nvPr/>
        </p:nvPicPr>
        <p:blipFill rotWithShape="1">
          <a:blip r:embed="rId7"/>
          <a:srcRect b="9289"/>
          <a:stretch/>
        </p:blipFill>
        <p:spPr>
          <a:xfrm rot="673090">
            <a:off x="6947529" y="1909319"/>
            <a:ext cx="3326143" cy="42986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067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21</a:t>
            </a:fld>
            <a:endParaRPr lang="en-US"/>
          </a:p>
        </p:txBody>
      </p:sp>
      <p:sp>
        <p:nvSpPr>
          <p:cNvPr id="5"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Reviewing matches</a:t>
            </a:r>
          </a:p>
        </p:txBody>
      </p:sp>
      <p:sp>
        <p:nvSpPr>
          <p:cNvPr id="6" name="Isosceles Triangle 5">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29" name="Picture 28" descr="CfE_L6_Answers.pdf">
            <a:extLst>
              <a:ext uri="{FF2B5EF4-FFF2-40B4-BE49-F238E27FC236}">
                <a16:creationId xmlns:a16="http://schemas.microsoft.com/office/drawing/2014/main" id="{5D5673BD-691A-6443-C809-7F9D2CD0B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838" y="1128417"/>
            <a:ext cx="4056064" cy="5108797"/>
          </a:xfrm>
          <a:prstGeom prst="rect">
            <a:avLst/>
          </a:prstGeom>
        </p:spPr>
      </p:pic>
      <p:pic>
        <p:nvPicPr>
          <p:cNvPr id="31" name="Picture 30" descr="CfE_L6_Answers.pdf">
            <a:extLst>
              <a:ext uri="{FF2B5EF4-FFF2-40B4-BE49-F238E27FC236}">
                <a16:creationId xmlns:a16="http://schemas.microsoft.com/office/drawing/2014/main" id="{638812B5-64CB-1E2E-5A59-50E69970E0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7031" y="1196561"/>
            <a:ext cx="4019050" cy="5108797"/>
          </a:xfrm>
          <a:prstGeom prst="rect">
            <a:avLst/>
          </a:prstGeom>
        </p:spPr>
      </p:pic>
      <p:sp>
        <p:nvSpPr>
          <p:cNvPr id="16" name="Rectangle 15">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3699885" y="1374494"/>
            <a:ext cx="1943976" cy="1151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3723215" y="3796800"/>
            <a:ext cx="1943976" cy="1115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8515036" y="3866638"/>
            <a:ext cx="1943976" cy="1115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8509213" y="1399608"/>
            <a:ext cx="1943976" cy="1115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944161" y="2593349"/>
            <a:ext cx="1727974" cy="1151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943619" y="4990772"/>
            <a:ext cx="1691974" cy="1151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6739090" y="2647779"/>
            <a:ext cx="1691974" cy="1151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6740014" y="5085107"/>
            <a:ext cx="1691974" cy="1151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734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Bimodal data</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B0368C08-DEAE-4069-AAC6-76CF00AF1749}"/>
              </a:ext>
            </a:extLst>
          </p:cNvPr>
          <p:cNvSpPr txBox="1"/>
          <p:nvPr/>
        </p:nvSpPr>
        <p:spPr>
          <a:xfrm>
            <a:off x="1137930" y="1848100"/>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C4</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725014" y="1761973"/>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368C08-DEAE-4069-AAC6-76CF00AF1749}"/>
              </a:ext>
            </a:extLst>
          </p:cNvPr>
          <p:cNvSpPr txBox="1"/>
          <p:nvPr/>
        </p:nvSpPr>
        <p:spPr>
          <a:xfrm>
            <a:off x="1662838" y="1057583"/>
            <a:ext cx="4662977"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2: </a:t>
            </a:r>
          </a:p>
        </p:txBody>
      </p:sp>
      <p:sp>
        <p:nvSpPr>
          <p:cNvPr id="1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7312907" y="1728110"/>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0368C08-DEAE-4069-AAC6-76CF00AF1749}"/>
              </a:ext>
            </a:extLst>
          </p:cNvPr>
          <p:cNvSpPr txBox="1"/>
          <p:nvPr/>
        </p:nvSpPr>
        <p:spPr>
          <a:xfrm>
            <a:off x="6488746" y="1023720"/>
            <a:ext cx="4662977"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5: </a:t>
            </a:r>
          </a:p>
        </p:txBody>
      </p:sp>
      <p:sp>
        <p:nvSpPr>
          <p:cNvPr id="17" name="TextBox 16">
            <a:extLst>
              <a:ext uri="{FF2B5EF4-FFF2-40B4-BE49-F238E27FC236}">
                <a16:creationId xmlns:a16="http://schemas.microsoft.com/office/drawing/2014/main" id="{B0368C08-DEAE-4069-AAC6-76CF00AF1749}"/>
              </a:ext>
            </a:extLst>
          </p:cNvPr>
          <p:cNvSpPr txBox="1"/>
          <p:nvPr/>
        </p:nvSpPr>
        <p:spPr>
          <a:xfrm>
            <a:off x="6485415" y="4480985"/>
            <a:ext cx="1967227" cy="964367"/>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T4</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graphicFrame>
        <p:nvGraphicFramePr>
          <p:cNvPr id="18" name="Table 17"/>
          <p:cNvGraphicFramePr>
            <a:graphicFrameLocks noGrp="1"/>
          </p:cNvGraphicFramePr>
          <p:nvPr>
            <p:extLst>
              <p:ext uri="{D42A27DB-BD31-4B8C-83A1-F6EECF244321}">
                <p14:modId xmlns:p14="http://schemas.microsoft.com/office/powerpoint/2010/main" val="2418836883"/>
              </p:ext>
            </p:extLst>
          </p:nvPr>
        </p:nvGraphicFramePr>
        <p:xfrm>
          <a:off x="1415804" y="4599888"/>
          <a:ext cx="4292658" cy="148336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1670393">
                  <a:extLst>
                    <a:ext uri="{9D8B030D-6E8A-4147-A177-3AD203B41FA5}">
                      <a16:colId xmlns:a16="http://schemas.microsoft.com/office/drawing/2014/main" val="20001"/>
                    </a:ext>
                  </a:extLst>
                </a:gridCol>
              </a:tblGrid>
              <a:tr h="370840">
                <a:tc>
                  <a:txBody>
                    <a:bodyPr/>
                    <a:lstStyle/>
                    <a:p>
                      <a:pPr algn="ctr"/>
                      <a:r>
                        <a:rPr lang="en-US" b="0" baseline="0" dirty="0"/>
                        <a:t>Modal number of days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a:t>2 and 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0" baseline="0" dirty="0"/>
                        <a:t>Median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0" baseline="0" dirty="0"/>
                        <a:t>Mean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12594803"/>
              </p:ext>
            </p:extLst>
          </p:nvPr>
        </p:nvGraphicFramePr>
        <p:xfrm>
          <a:off x="7105292" y="4599888"/>
          <a:ext cx="4292658" cy="148336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1670393">
                  <a:extLst>
                    <a:ext uri="{9D8B030D-6E8A-4147-A177-3AD203B41FA5}">
                      <a16:colId xmlns:a16="http://schemas.microsoft.com/office/drawing/2014/main" val="20001"/>
                    </a:ext>
                  </a:extLst>
                </a:gridCol>
              </a:tblGrid>
              <a:tr h="370840">
                <a:tc>
                  <a:txBody>
                    <a:bodyPr/>
                    <a:lstStyle/>
                    <a:p>
                      <a:pPr algn="ctr"/>
                      <a:r>
                        <a:rPr lang="en-US" b="0" baseline="0" dirty="0"/>
                        <a:t>Modal number of days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a:t>3 and 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0" baseline="0" dirty="0"/>
                        <a:t>Median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0" baseline="0" dirty="0"/>
                        <a:t>Mean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 name="Picture 1" descr="A frequency chart is shown labelled as C4.&#10;The x-axis is labelled number of days and has values from 0 to 5.&#10;The y-axis is labelled frequency and goes from 0 to 7.&#10;For each value of number of days there are green-coloured boxes representing its frequency.&#10;No box is coloured green for the number of days equal to 0.&#10;2 boxes are coloured green for the number of days equal to 1.&#10;4 boxes are coloured green for the number of days equal to 2.&#10;4 boxes are coloured green for the number of days equal to 3.&#10;2 boxes are coloured green for the number of days equal to 4.&#10;3 boxes are coloured green for the number of days equals 5.&#10;"/>
          <p:cNvPicPr>
            <a:picLocks noChangeAspect="1"/>
          </p:cNvPicPr>
          <p:nvPr/>
        </p:nvPicPr>
        <p:blipFill rotWithShape="1">
          <a:blip r:embed="rId3" cstate="email">
            <a:extLst>
              <a:ext uri="{28A0092B-C50C-407E-A947-70E740481C1C}">
                <a14:useLocalDpi xmlns:a14="http://schemas.microsoft.com/office/drawing/2010/main"/>
              </a:ext>
            </a:extLst>
          </a:blip>
          <a:srcRect b="40886"/>
          <a:stretch/>
        </p:blipFill>
        <p:spPr>
          <a:xfrm>
            <a:off x="2136500" y="1967400"/>
            <a:ext cx="2788959" cy="2448000"/>
          </a:xfrm>
          <a:prstGeom prst="rect">
            <a:avLst/>
          </a:prstGeom>
        </p:spPr>
      </p:pic>
      <p:pic>
        <p:nvPicPr>
          <p:cNvPr id="3" name="Picture 2" descr="A frequency chart is shown.&#10;The x-axis is labelled number of days and has values from 0 to 5.&#10;The y-axis is labelled frequency and goes from 0 to 7.&#10;For each value of number of days there are green-coloured boxes representing its frequency.&#10;1 box is coloured green for the number of days equal to 0.&#10;1 box is coloured green for the number of days equal to 1.&#10;3 boxes are coloured green for the number of days equal to 2.&#10;6 boxes are coloured green for the number of days equal to 3.&#10;6 boxes are coloured green for the number of days equal to 4.&#10;1 box is coloured green for the number of days equals 5."/>
          <p:cNvPicPr>
            <a:picLocks noChangeAspect="1"/>
          </p:cNvPicPr>
          <p:nvPr/>
        </p:nvPicPr>
        <p:blipFill rotWithShape="1">
          <a:blip r:embed="rId4" cstate="email">
            <a:extLst>
              <a:ext uri="{28A0092B-C50C-407E-A947-70E740481C1C}">
                <a14:useLocalDpi xmlns:a14="http://schemas.microsoft.com/office/drawing/2010/main"/>
              </a:ext>
            </a:extLst>
          </a:blip>
          <a:srcRect b="41610"/>
          <a:stretch/>
        </p:blipFill>
        <p:spPr>
          <a:xfrm>
            <a:off x="7513878" y="1805280"/>
            <a:ext cx="2906566" cy="2520000"/>
          </a:xfrm>
          <a:prstGeom prst="rect">
            <a:avLst/>
          </a:prstGeom>
        </p:spPr>
      </p:pic>
    </p:spTree>
    <p:extLst>
      <p:ext uri="{BB962C8B-B14F-4D97-AF65-F5344CB8AC3E}">
        <p14:creationId xmlns:p14="http://schemas.microsoft.com/office/powerpoint/2010/main" val="24682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No </a:t>
            </a:r>
            <a:r>
              <a:rPr lang="en-US" sz="3600" b="1" noProof="0" dirty="0">
                <a:solidFill>
                  <a:srgbClr val="BE0064"/>
                </a:solidFill>
                <a:latin typeface="Arial" panose="020B0604020202020204" pitchFamily="34" charset="0"/>
                <a:cs typeface="Arial" panose="020B0604020202020204" pitchFamily="34" charset="0"/>
              </a:rPr>
              <a:t>mode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6" name="TextBox 5">
            <a:extLst>
              <a:ext uri="{FF2B5EF4-FFF2-40B4-BE49-F238E27FC236}">
                <a16:creationId xmlns:a16="http://schemas.microsoft.com/office/drawing/2014/main" id="{B0368C08-DEAE-4069-AAC6-76CF00AF1749}"/>
              </a:ext>
            </a:extLst>
          </p:cNvPr>
          <p:cNvSpPr txBox="1"/>
          <p:nvPr/>
        </p:nvSpPr>
        <p:spPr>
          <a:xfrm>
            <a:off x="3508550" y="1644904"/>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C1</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4095634" y="1558777"/>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368C08-DEAE-4069-AAC6-76CF00AF1749}"/>
              </a:ext>
            </a:extLst>
          </p:cNvPr>
          <p:cNvSpPr txBox="1"/>
          <p:nvPr/>
        </p:nvSpPr>
        <p:spPr>
          <a:xfrm>
            <a:off x="1662838" y="1057583"/>
            <a:ext cx="4662977"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4: </a:t>
            </a:r>
          </a:p>
        </p:txBody>
      </p:sp>
      <p:graphicFrame>
        <p:nvGraphicFramePr>
          <p:cNvPr id="12" name="Table 11"/>
          <p:cNvGraphicFramePr>
            <a:graphicFrameLocks noGrp="1"/>
          </p:cNvGraphicFramePr>
          <p:nvPr>
            <p:extLst>
              <p:ext uri="{D42A27DB-BD31-4B8C-83A1-F6EECF244321}">
                <p14:modId xmlns:p14="http://schemas.microsoft.com/office/powerpoint/2010/main" val="2945750969"/>
              </p:ext>
            </p:extLst>
          </p:nvPr>
        </p:nvGraphicFramePr>
        <p:xfrm>
          <a:off x="3686583" y="4473752"/>
          <a:ext cx="4292658" cy="148336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1670393">
                  <a:extLst>
                    <a:ext uri="{9D8B030D-6E8A-4147-A177-3AD203B41FA5}">
                      <a16:colId xmlns:a16="http://schemas.microsoft.com/office/drawing/2014/main" val="20001"/>
                    </a:ext>
                  </a:extLst>
                </a:gridCol>
              </a:tblGrid>
              <a:tr h="370840">
                <a:tc>
                  <a:txBody>
                    <a:bodyPr/>
                    <a:lstStyle/>
                    <a:p>
                      <a:pPr algn="ctr"/>
                      <a:r>
                        <a:rPr lang="en-US" b="0" baseline="0" dirty="0"/>
                        <a:t>Modal number of days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0" baseline="0" dirty="0"/>
                        <a:t>Median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0" baseline="0" dirty="0"/>
                        <a:t>Mean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 name="Picture 1" descr="A frequency chart is shown- labelled as C1.&#10;The x-axis is labelled number of days and has values from 0 to 5.&#10;The y-axis is labelled frequency and goes from 0 to 7.&#10;For each value of number of days there are green-coloured boxes representing its frequency.&#10;3 boxes are coloured green for the number of days equal to 0.&#10;3 boxes are coloured green for the number of days equal to 1.&#10;3 boxes are coloured green for the number of days equal to 2.&#10;3 boxes are coloured green for the number of days equal to 3.&#10;3 boxes are coloured green for the number of days equal to 4.&#10;No box is coloured green for the number of days equals 5."/>
          <p:cNvPicPr>
            <a:picLocks noChangeAspect="1"/>
          </p:cNvPicPr>
          <p:nvPr/>
        </p:nvPicPr>
        <p:blipFill rotWithShape="1">
          <a:blip r:embed="rId3" cstate="email">
            <a:extLst>
              <a:ext uri="{28A0092B-C50C-407E-A947-70E740481C1C}">
                <a14:useLocalDpi xmlns:a14="http://schemas.microsoft.com/office/drawing/2010/main"/>
              </a:ext>
            </a:extLst>
          </a:blip>
          <a:srcRect b="41248"/>
          <a:stretch/>
        </p:blipFill>
        <p:spPr>
          <a:xfrm>
            <a:off x="4406343" y="1670180"/>
            <a:ext cx="2927270" cy="2553672"/>
          </a:xfrm>
          <a:prstGeom prst="rect">
            <a:avLst/>
          </a:prstGeom>
        </p:spPr>
      </p:pic>
    </p:spTree>
    <p:extLst>
      <p:ext uri="{BB962C8B-B14F-4D97-AF65-F5344CB8AC3E}">
        <p14:creationId xmlns:p14="http://schemas.microsoft.com/office/powerpoint/2010/main" val="3705966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Finding the median</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8" name="Table 7"/>
          <p:cNvGraphicFramePr>
            <a:graphicFrameLocks noGrp="1"/>
          </p:cNvGraphicFramePr>
          <p:nvPr>
            <p:extLst>
              <p:ext uri="{D42A27DB-BD31-4B8C-83A1-F6EECF244321}">
                <p14:modId xmlns:p14="http://schemas.microsoft.com/office/powerpoint/2010/main" val="1250865968"/>
              </p:ext>
            </p:extLst>
          </p:nvPr>
        </p:nvGraphicFramePr>
        <p:xfrm>
          <a:off x="822697" y="2220457"/>
          <a:ext cx="3062419" cy="37084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440154">
                  <a:extLst>
                    <a:ext uri="{9D8B030D-6E8A-4147-A177-3AD203B41FA5}">
                      <a16:colId xmlns:a16="http://schemas.microsoft.com/office/drawing/2014/main" val="20001"/>
                    </a:ext>
                  </a:extLst>
                </a:gridCol>
              </a:tblGrid>
              <a:tr h="370840">
                <a:tc>
                  <a:txBody>
                    <a:bodyPr/>
                    <a:lstStyle/>
                    <a:p>
                      <a:pPr algn="ctr"/>
                      <a:r>
                        <a:rPr lang="en-US" sz="1600" b="0" baseline="0" dirty="0"/>
                        <a:t>Median number of days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dirty="0"/>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B0368C08-DEAE-4069-AAC6-76CF00AF1749}"/>
              </a:ext>
            </a:extLst>
          </p:cNvPr>
          <p:cNvSpPr txBox="1"/>
          <p:nvPr/>
        </p:nvSpPr>
        <p:spPr>
          <a:xfrm>
            <a:off x="54140" y="2768001"/>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C3</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83368" y="2791177"/>
            <a:ext cx="3527994" cy="2880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frequency chart is shown labelled as C3.&#10;The x-axis is labelled number of days and has values from 0 to 5.&#10;The y-axis is labelled frequency and goes from 0 to 7.&#10;For each value of number of days there are green-coloured boxes representing its frequency.&#10;5 boxes are coloured green for the number of days equal to 0.&#10;2 boxes are coloured green for the number of days equal to 1.&#10;1 box is coloured green for the number of days equal to 2.&#10;2 boxes are coloured green for the number of days equal to 3.&#10;2 boxes are coloured green for the number of days equal to 4.&#10;2 boxes are coloured green for the number of days equals 5."/>
          <p:cNvPicPr>
            <a:picLocks noChangeAspect="1"/>
          </p:cNvPicPr>
          <p:nvPr/>
        </p:nvPicPr>
        <p:blipFill rotWithShape="1">
          <a:blip r:embed="rId3" cstate="email">
            <a:extLst>
              <a:ext uri="{28A0092B-C50C-407E-A947-70E740481C1C}">
                <a14:useLocalDpi xmlns:a14="http://schemas.microsoft.com/office/drawing/2010/main"/>
              </a:ext>
            </a:extLst>
          </a:blip>
          <a:srcRect b="42334"/>
          <a:stretch/>
        </p:blipFill>
        <p:spPr>
          <a:xfrm>
            <a:off x="920510" y="3180529"/>
            <a:ext cx="2808000" cy="2404367"/>
          </a:xfrm>
          <a:prstGeom prst="rect">
            <a:avLst/>
          </a:prstGeom>
        </p:spPr>
      </p:pic>
      <p:sp>
        <p:nvSpPr>
          <p:cNvPr id="19" name="TextBox 18">
            <a:extLst>
              <a:ext uri="{FF2B5EF4-FFF2-40B4-BE49-F238E27FC236}">
                <a16:creationId xmlns:a16="http://schemas.microsoft.com/office/drawing/2014/main" id="{B0368C08-DEAE-4069-AAC6-76CF00AF1749}"/>
              </a:ext>
            </a:extLst>
          </p:cNvPr>
          <p:cNvSpPr txBox="1"/>
          <p:nvPr/>
        </p:nvSpPr>
        <p:spPr>
          <a:xfrm>
            <a:off x="1166943" y="1646232"/>
            <a:ext cx="2413475" cy="485176"/>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6: </a:t>
            </a:r>
          </a:p>
        </p:txBody>
      </p:sp>
      <p:sp>
        <p:nvSpPr>
          <p:cNvPr id="22"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4491826" y="2781457"/>
            <a:ext cx="3527994" cy="2880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0368C08-DEAE-4069-AAC6-76CF00AF1749}"/>
              </a:ext>
            </a:extLst>
          </p:cNvPr>
          <p:cNvSpPr txBox="1"/>
          <p:nvPr/>
        </p:nvSpPr>
        <p:spPr>
          <a:xfrm>
            <a:off x="4994336" y="1609492"/>
            <a:ext cx="2760986" cy="485176"/>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7: </a:t>
            </a:r>
          </a:p>
        </p:txBody>
      </p:sp>
      <p:graphicFrame>
        <p:nvGraphicFramePr>
          <p:cNvPr id="25" name="Table 24"/>
          <p:cNvGraphicFramePr>
            <a:graphicFrameLocks noGrp="1"/>
          </p:cNvGraphicFramePr>
          <p:nvPr>
            <p:extLst>
              <p:ext uri="{D42A27DB-BD31-4B8C-83A1-F6EECF244321}">
                <p14:modId xmlns:p14="http://schemas.microsoft.com/office/powerpoint/2010/main" val="3181649967"/>
              </p:ext>
            </p:extLst>
          </p:nvPr>
        </p:nvGraphicFramePr>
        <p:xfrm>
          <a:off x="4690622" y="2224247"/>
          <a:ext cx="3062419" cy="37084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440154">
                  <a:extLst>
                    <a:ext uri="{9D8B030D-6E8A-4147-A177-3AD203B41FA5}">
                      <a16:colId xmlns:a16="http://schemas.microsoft.com/office/drawing/2014/main" val="20001"/>
                    </a:ext>
                  </a:extLst>
                </a:gridCol>
              </a:tblGrid>
              <a:tr h="370840">
                <a:tc>
                  <a:txBody>
                    <a:bodyPr/>
                    <a:lstStyle/>
                    <a:p>
                      <a:pPr algn="ctr"/>
                      <a:r>
                        <a:rPr lang="en-US" sz="1600" b="0" baseline="0" dirty="0"/>
                        <a:t>Median number of days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660353691"/>
              </p:ext>
            </p:extLst>
          </p:nvPr>
        </p:nvGraphicFramePr>
        <p:xfrm>
          <a:off x="8639613" y="2214527"/>
          <a:ext cx="3062419" cy="37084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440154">
                  <a:extLst>
                    <a:ext uri="{9D8B030D-6E8A-4147-A177-3AD203B41FA5}">
                      <a16:colId xmlns:a16="http://schemas.microsoft.com/office/drawing/2014/main" val="20001"/>
                    </a:ext>
                  </a:extLst>
                </a:gridCol>
              </a:tblGrid>
              <a:tr h="370840">
                <a:tc>
                  <a:txBody>
                    <a:bodyPr/>
                    <a:lstStyle/>
                    <a:p>
                      <a:pPr algn="ctr"/>
                      <a:r>
                        <a:rPr lang="en-US" sz="1600" b="0" baseline="0" dirty="0"/>
                        <a:t>Median number of days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7" name="TextBox 26">
            <a:extLst>
              <a:ext uri="{FF2B5EF4-FFF2-40B4-BE49-F238E27FC236}">
                <a16:creationId xmlns:a16="http://schemas.microsoft.com/office/drawing/2014/main" id="{B0368C08-DEAE-4069-AAC6-76CF00AF1749}"/>
              </a:ext>
            </a:extLst>
          </p:cNvPr>
          <p:cNvSpPr txBox="1"/>
          <p:nvPr/>
        </p:nvSpPr>
        <p:spPr>
          <a:xfrm>
            <a:off x="7884567" y="2735051"/>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C2</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8"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413795" y="2758227"/>
            <a:ext cx="3527994" cy="2880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0368C08-DEAE-4069-AAC6-76CF00AF1749}"/>
              </a:ext>
            </a:extLst>
          </p:cNvPr>
          <p:cNvSpPr txBox="1"/>
          <p:nvPr/>
        </p:nvSpPr>
        <p:spPr>
          <a:xfrm>
            <a:off x="9064932" y="1640302"/>
            <a:ext cx="3383984" cy="485176"/>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8: </a:t>
            </a:r>
          </a:p>
        </p:txBody>
      </p:sp>
      <p:pic>
        <p:nvPicPr>
          <p:cNvPr id="5" name="Picture 4" descr="A frequency chart is shown.&#10;The x-axis is labelled number of days and has values from 0 to 5.&#10;The y-axis is labelled frequency and goes from 0 to 7.&#10;For each value of number of days there are green-coloured boxes representing its frequency.&#10;0 days has a frequency of 0.&#10;1 day has a frequency of 5.&#10;2 days has a frequency of 4.&#10;3 days has a frequency of 1.&#10;4 days has a frequency of 1. 5 days has a frequency of 3.&#10;"/>
          <p:cNvPicPr>
            <a:picLocks noChangeAspect="1"/>
          </p:cNvPicPr>
          <p:nvPr/>
        </p:nvPicPr>
        <p:blipFill rotWithShape="1">
          <a:blip r:embed="rId4" cstate="email">
            <a:extLst>
              <a:ext uri="{28A0092B-C50C-407E-A947-70E740481C1C}">
                <a14:useLocalDpi xmlns:a14="http://schemas.microsoft.com/office/drawing/2010/main"/>
              </a:ext>
            </a:extLst>
          </a:blip>
          <a:srcRect b="43058"/>
          <a:stretch/>
        </p:blipFill>
        <p:spPr>
          <a:xfrm>
            <a:off x="4663056" y="2937353"/>
            <a:ext cx="3041887" cy="2571950"/>
          </a:xfrm>
          <a:prstGeom prst="rect">
            <a:avLst/>
          </a:prstGeom>
        </p:spPr>
      </p:pic>
      <p:pic>
        <p:nvPicPr>
          <p:cNvPr id="6" name="Picture 5" descr="A frequency chart is shown labelled as C7.&#10;The x-axis is labelled number of days and has values from 0 to 5.&#10;The y-axis is labelled frequency and goes from 0 to 7.&#10;For each value of number of days there are green-coloured boxes representing its frequency.&#10;0 days has a frequency of 5.&#10;1 day has a frequency of 0.&#10;2 days has a frequency of 2.&#10;3 days has a frequency of 0.&#10;4 days has a frequency of 4.&#10;5 days has a frequency of 3.&#10;"/>
          <p:cNvPicPr>
            <a:picLocks noChangeAspect="1"/>
          </p:cNvPicPr>
          <p:nvPr/>
        </p:nvPicPr>
        <p:blipFill rotWithShape="1">
          <a:blip r:embed="rId5" cstate="email">
            <a:extLst>
              <a:ext uri="{28A0092B-C50C-407E-A947-70E740481C1C}">
                <a14:useLocalDpi xmlns:a14="http://schemas.microsoft.com/office/drawing/2010/main"/>
              </a:ext>
            </a:extLst>
          </a:blip>
          <a:srcRect b="42334"/>
          <a:stretch/>
        </p:blipFill>
        <p:spPr>
          <a:xfrm>
            <a:off x="8771640" y="2932297"/>
            <a:ext cx="2985081" cy="2556000"/>
          </a:xfrm>
          <a:prstGeom prst="rect">
            <a:avLst/>
          </a:prstGeom>
        </p:spPr>
      </p:pic>
    </p:spTree>
    <p:extLst>
      <p:ext uri="{BB962C8B-B14F-4D97-AF65-F5344CB8AC3E}">
        <p14:creationId xmlns:p14="http://schemas.microsoft.com/office/powerpoint/2010/main" val="23499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requency chart is shown labelled as fitness class 1:&#10;The x-axis is labelled number of days and has values from 0 to 5.&#10;The y-axis is labelled frequency and goes from 0 to 7.&#10;For each value of number of days there are green-coloured boxes representing its frequency.&#10;0 days has a frequency of 0.&#10;1 day has a frequency of 1.&#10;2 days has a frequency of 3.&#10;3 days has a frequency of 7.&#10;4 days has a frequency of 3.&#10;5 days has a frequency of 1.&#10;">
            <a:extLst>
              <a:ext uri="{FF2B5EF4-FFF2-40B4-BE49-F238E27FC236}">
                <a16:creationId xmlns:a16="http://schemas.microsoft.com/office/drawing/2014/main" id="{001BFB94-B933-2EB0-B954-6DDD6B93F0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2225"/>
          <a:stretch/>
        </p:blipFill>
        <p:spPr bwMode="auto">
          <a:xfrm>
            <a:off x="7642742" y="1439951"/>
            <a:ext cx="2769818" cy="2376000"/>
          </a:xfrm>
          <a:prstGeom prst="rect">
            <a:avLst/>
          </a:prstGeom>
          <a:ln>
            <a:noFill/>
          </a:ln>
          <a:extLst>
            <a:ext uri="{53640926-AAD7-44d8-BBD7-CCE9431645EC}">
              <a14:shadowObscured xmlns:a14="http://schemas.microsoft.com/office/drawing/2010/main" xmlns=""/>
            </a:ext>
          </a:extLst>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01977"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Making comparisons </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5" name="Isosceles Triangle 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725014" y="1479733"/>
            <a:ext cx="3599996" cy="2340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0368C08-DEAE-4069-AAC6-76CF00AF1749}"/>
              </a:ext>
            </a:extLst>
          </p:cNvPr>
          <p:cNvSpPr txBox="1"/>
          <p:nvPr/>
        </p:nvSpPr>
        <p:spPr>
          <a:xfrm>
            <a:off x="799255" y="1010179"/>
            <a:ext cx="4662977"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1: </a:t>
            </a:r>
          </a:p>
        </p:txBody>
      </p:sp>
      <p:sp>
        <p:nvSpPr>
          <p:cNvPr id="12"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7312907" y="1445870"/>
            <a:ext cx="3599996" cy="2340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0368C08-DEAE-4069-AAC6-76CF00AF1749}"/>
              </a:ext>
            </a:extLst>
          </p:cNvPr>
          <p:cNvSpPr txBox="1"/>
          <p:nvPr/>
        </p:nvSpPr>
        <p:spPr>
          <a:xfrm>
            <a:off x="6488746" y="991814"/>
            <a:ext cx="4662977"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Fitness class 3: </a:t>
            </a:r>
          </a:p>
        </p:txBody>
      </p:sp>
      <p:graphicFrame>
        <p:nvGraphicFramePr>
          <p:cNvPr id="16" name="Table 15"/>
          <p:cNvGraphicFramePr>
            <a:graphicFrameLocks noGrp="1"/>
          </p:cNvGraphicFramePr>
          <p:nvPr>
            <p:extLst>
              <p:ext uri="{D42A27DB-BD31-4B8C-83A1-F6EECF244321}">
                <p14:modId xmlns:p14="http://schemas.microsoft.com/office/powerpoint/2010/main" val="2296444683"/>
              </p:ext>
            </p:extLst>
          </p:nvPr>
        </p:nvGraphicFramePr>
        <p:xfrm>
          <a:off x="7105292" y="4037305"/>
          <a:ext cx="4292658" cy="148336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1670393">
                  <a:extLst>
                    <a:ext uri="{9D8B030D-6E8A-4147-A177-3AD203B41FA5}">
                      <a16:colId xmlns:a16="http://schemas.microsoft.com/office/drawing/2014/main" val="20001"/>
                    </a:ext>
                  </a:extLst>
                </a:gridCol>
              </a:tblGrid>
              <a:tr h="370840">
                <a:tc>
                  <a:txBody>
                    <a:bodyPr/>
                    <a:lstStyle/>
                    <a:p>
                      <a:pPr algn="ctr"/>
                      <a:r>
                        <a:rPr lang="en-US" b="0" baseline="0" dirty="0"/>
                        <a:t>Modal number of days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0" baseline="0" dirty="0"/>
                        <a:t>Median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0" baseline="0" dirty="0"/>
                        <a:t>Mean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B0368C08-DEAE-4069-AAC6-76CF00AF1749}"/>
              </a:ext>
            </a:extLst>
          </p:cNvPr>
          <p:cNvSpPr txBox="1"/>
          <p:nvPr/>
        </p:nvSpPr>
        <p:spPr>
          <a:xfrm>
            <a:off x="762064" y="3918405"/>
            <a:ext cx="1967227" cy="964367"/>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T3</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graphicFrame>
        <p:nvGraphicFramePr>
          <p:cNvPr id="20" name="Table 19"/>
          <p:cNvGraphicFramePr>
            <a:graphicFrameLocks noGrp="1"/>
          </p:cNvGraphicFramePr>
          <p:nvPr>
            <p:extLst>
              <p:ext uri="{D42A27DB-BD31-4B8C-83A1-F6EECF244321}">
                <p14:modId xmlns:p14="http://schemas.microsoft.com/office/powerpoint/2010/main" val="1458231323"/>
              </p:ext>
            </p:extLst>
          </p:nvPr>
        </p:nvGraphicFramePr>
        <p:xfrm>
          <a:off x="1400628" y="4029472"/>
          <a:ext cx="4292658" cy="1483360"/>
        </p:xfrm>
        <a:graphic>
          <a:graphicData uri="http://schemas.openxmlformats.org/drawingml/2006/table">
            <a:tbl>
              <a:tblPr firstRow="1" bandRow="1">
                <a:tableStyleId>{9D7B26C5-4107-4FEC-AEDC-1716B250A1EF}</a:tableStyleId>
              </a:tblPr>
              <a:tblGrid>
                <a:gridCol w="2622265">
                  <a:extLst>
                    <a:ext uri="{9D8B030D-6E8A-4147-A177-3AD203B41FA5}">
                      <a16:colId xmlns:a16="http://schemas.microsoft.com/office/drawing/2014/main" val="20000"/>
                    </a:ext>
                  </a:extLst>
                </a:gridCol>
                <a:gridCol w="1670393">
                  <a:extLst>
                    <a:ext uri="{9D8B030D-6E8A-4147-A177-3AD203B41FA5}">
                      <a16:colId xmlns:a16="http://schemas.microsoft.com/office/drawing/2014/main" val="20001"/>
                    </a:ext>
                  </a:extLst>
                </a:gridCol>
              </a:tblGrid>
              <a:tr h="370840">
                <a:tc>
                  <a:txBody>
                    <a:bodyPr/>
                    <a:lstStyle/>
                    <a:p>
                      <a:pPr algn="ctr"/>
                      <a:r>
                        <a:rPr lang="en-US" b="0" baseline="0" dirty="0"/>
                        <a:t>Modal number of days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0" baseline="0" dirty="0"/>
                        <a:t>Median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b="0" baseline="0" dirty="0"/>
                        <a:t>Mean number of days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Range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1" name="TextBox 20">
            <a:extLst>
              <a:ext uri="{FF2B5EF4-FFF2-40B4-BE49-F238E27FC236}">
                <a16:creationId xmlns:a16="http://schemas.microsoft.com/office/drawing/2014/main" id="{92B977E0-1E79-4D70-AE9B-F5ACB10F60B4}"/>
              </a:ext>
            </a:extLst>
          </p:cNvPr>
          <p:cNvSpPr txBox="1"/>
          <p:nvPr/>
        </p:nvSpPr>
        <p:spPr>
          <a:xfrm>
            <a:off x="1777409" y="5623899"/>
            <a:ext cx="8260918"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How are they the same? How are they different?</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pic>
        <p:nvPicPr>
          <p:cNvPr id="17" name="Picture 16" descr="A frequency chart is shown labelled as fitness class 1:&#10;The x-axis is labelled number of days and has values from 0 to 5.&#10;The y-axis is labelled frequency and goes from 0 to 7.&#10;For each value of number of days there are green-coloured boxes representing its frequency.&#10;0 days has a frequency of 1.&#10;1 day has a frequency of 3.&#10;2 days has a frequency of 7.&#10;3 days has a frequency of 3.&#10;4 days has a frequency of 1.&#10;5 days has a frequency of 0.&#10;"/>
          <p:cNvPicPr>
            <a:picLocks noChangeAspect="1"/>
          </p:cNvPicPr>
          <p:nvPr/>
        </p:nvPicPr>
        <p:blipFill rotWithShape="1">
          <a:blip r:embed="rId4" cstate="email">
            <a:extLst>
              <a:ext uri="{28A0092B-C50C-407E-A947-70E740481C1C}">
                <a14:useLocalDpi xmlns:a14="http://schemas.microsoft.com/office/drawing/2010/main"/>
              </a:ext>
            </a:extLst>
          </a:blip>
          <a:srcRect b="39861"/>
          <a:stretch/>
        </p:blipFill>
        <p:spPr>
          <a:xfrm>
            <a:off x="2142204" y="1562100"/>
            <a:ext cx="2660798" cy="2376000"/>
          </a:xfrm>
          <a:prstGeom prst="rect">
            <a:avLst/>
          </a:prstGeom>
        </p:spPr>
      </p:pic>
      <p:sp>
        <p:nvSpPr>
          <p:cNvPr id="23" name="TextBox 22">
            <a:extLst>
              <a:ext uri="{FF2B5EF4-FFF2-40B4-BE49-F238E27FC236}">
                <a16:creationId xmlns:a16="http://schemas.microsoft.com/office/drawing/2014/main" id="{B0368C08-DEAE-4069-AAC6-76CF00AF1749}"/>
              </a:ext>
            </a:extLst>
          </p:cNvPr>
          <p:cNvSpPr txBox="1"/>
          <p:nvPr/>
        </p:nvSpPr>
        <p:spPr>
          <a:xfrm>
            <a:off x="6485415" y="3918402"/>
            <a:ext cx="1967227" cy="964367"/>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T2</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746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Averages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26</a:t>
            </a:fld>
            <a:endParaRPr lang="en-US" b="1" dirty="0">
              <a:solidFill>
                <a:srgbClr val="000000"/>
              </a:solidFill>
              <a:latin typeface="Arial" panose="020B0604020202020204" pitchFamily="34" charset="0"/>
              <a:cs typeface="Arial" panose="020B0604020202020204" pitchFamily="34" charset="0"/>
            </a:endParaRPr>
          </a:p>
        </p:txBody>
      </p:sp>
      <p:sp>
        <p:nvSpPr>
          <p:cNvPr id="1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299633" y="1558090"/>
            <a:ext cx="5147999" cy="1583999"/>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354146" y="1628816"/>
            <a:ext cx="5059397" cy="1384995"/>
          </a:xfrm>
          <a:prstGeom prst="rect">
            <a:avLst/>
          </a:prstGeom>
          <a:noFill/>
        </p:spPr>
        <p:txBody>
          <a:bodyPr wrap="none" rtlCol="0">
            <a:spAutoFit/>
          </a:bodyPr>
          <a:lstStyle/>
          <a:p>
            <a:pPr algn="ctr"/>
            <a:r>
              <a:rPr lang="en-US" sz="2800" dirty="0">
                <a:latin typeface="Arial"/>
                <a:cs typeface="Arial"/>
              </a:rPr>
              <a:t>The </a:t>
            </a:r>
            <a:r>
              <a:rPr lang="en-US" sz="2800" b="1" dirty="0">
                <a:latin typeface="Arial"/>
                <a:cs typeface="Arial"/>
              </a:rPr>
              <a:t>mean</a:t>
            </a:r>
            <a:r>
              <a:rPr lang="en-US" sz="2800" dirty="0">
                <a:latin typeface="Arial"/>
                <a:cs typeface="Arial"/>
              </a:rPr>
              <a:t>, </a:t>
            </a:r>
            <a:r>
              <a:rPr lang="en-US" sz="2800" b="1" dirty="0">
                <a:latin typeface="Arial"/>
                <a:cs typeface="Arial"/>
              </a:rPr>
              <a:t>median</a:t>
            </a:r>
            <a:r>
              <a:rPr lang="en-US" sz="2800" dirty="0">
                <a:latin typeface="Arial"/>
                <a:cs typeface="Arial"/>
              </a:rPr>
              <a:t> and </a:t>
            </a:r>
            <a:r>
              <a:rPr lang="en-US" sz="2800" b="1" dirty="0">
                <a:latin typeface="Arial"/>
                <a:cs typeface="Arial"/>
              </a:rPr>
              <a:t>mode</a:t>
            </a:r>
            <a:br>
              <a:rPr lang="en-US" sz="2800" dirty="0">
                <a:latin typeface="Arial"/>
                <a:cs typeface="Arial"/>
              </a:rPr>
            </a:br>
            <a:r>
              <a:rPr lang="en-US" sz="2800" dirty="0">
                <a:latin typeface="Arial"/>
                <a:cs typeface="Arial"/>
              </a:rPr>
              <a:t>are all different </a:t>
            </a:r>
          </a:p>
          <a:p>
            <a:pPr algn="ctr"/>
            <a:r>
              <a:rPr lang="en-US" sz="2800" dirty="0">
                <a:latin typeface="Arial"/>
                <a:cs typeface="Arial"/>
              </a:rPr>
              <a:t>measures of average </a:t>
            </a:r>
            <a:endParaRPr lang="en-US" dirty="0">
              <a:latin typeface="Arial"/>
              <a:cs typeface="Arial"/>
            </a:endParaRPr>
          </a:p>
        </p:txBody>
      </p:sp>
      <p:sp>
        <p:nvSpPr>
          <p:cNvPr id="24" name="TextBox 23">
            <a:extLst>
              <a:ext uri="{FF2B5EF4-FFF2-40B4-BE49-F238E27FC236}">
                <a16:creationId xmlns:a16="http://schemas.microsoft.com/office/drawing/2014/main" id="{92B977E0-1E79-4D70-AE9B-F5ACB10F60B4}"/>
              </a:ext>
            </a:extLst>
          </p:cNvPr>
          <p:cNvSpPr txBox="1"/>
          <p:nvPr/>
        </p:nvSpPr>
        <p:spPr>
          <a:xfrm>
            <a:off x="6128872" y="4321530"/>
            <a:ext cx="5267267"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Is there a ‘best’ average? </a:t>
            </a:r>
            <a:endParaRPr lang="en-GB" sz="3200" b="1" i="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0368C08-DEAE-4069-AAC6-76CF00AF1749}"/>
              </a:ext>
            </a:extLst>
          </p:cNvPr>
          <p:cNvSpPr txBox="1"/>
          <p:nvPr/>
        </p:nvSpPr>
        <p:spPr>
          <a:xfrm>
            <a:off x="809428" y="3718006"/>
            <a:ext cx="4571996" cy="1881541"/>
          </a:xfrm>
          <a:prstGeom prst="rect">
            <a:avLst/>
          </a:prstGeom>
          <a:noFill/>
        </p:spPr>
        <p:txBody>
          <a:bodyPr wrap="square" rtlCol="0">
            <a:spAutoFit/>
          </a:bodyPr>
          <a:lstStyle/>
          <a:p>
            <a:pPr algn="ctr">
              <a:lnSpc>
                <a:spcPct val="90000"/>
              </a:lnSpc>
              <a:spcAft>
                <a:spcPts val="600"/>
              </a:spcAft>
            </a:pPr>
            <a:r>
              <a:rPr lang="en-US" sz="2800" dirty="0">
                <a:latin typeface="Arial" panose="020B0604020202020204" pitchFamily="34" charset="0"/>
                <a:cs typeface="Arial" panose="020B0604020202020204" pitchFamily="34" charset="0"/>
              </a:rPr>
              <a:t>Data list A: 1, 2, 3, 4, 5</a:t>
            </a:r>
          </a:p>
          <a:p>
            <a:pPr algn="ctr">
              <a:lnSpc>
                <a:spcPct val="90000"/>
              </a:lnSpc>
              <a:spcAft>
                <a:spcPts val="600"/>
              </a:spcAft>
            </a:pPr>
            <a:endParaRPr lang="en-US" sz="2800" dirty="0">
              <a:latin typeface="Arial" panose="020B0604020202020204" pitchFamily="34" charset="0"/>
              <a:cs typeface="Arial" panose="020B0604020202020204" pitchFamily="34" charset="0"/>
            </a:endParaRPr>
          </a:p>
          <a:p>
            <a:pPr algn="ctr">
              <a:lnSpc>
                <a:spcPct val="90000"/>
              </a:lnSpc>
              <a:spcAft>
                <a:spcPts val="600"/>
              </a:spcAft>
            </a:pPr>
            <a:endParaRPr lang="en-US" sz="2800" dirty="0">
              <a:latin typeface="Arial" panose="020B0604020202020204" pitchFamily="34" charset="0"/>
              <a:cs typeface="Arial" panose="020B0604020202020204" pitchFamily="34" charset="0"/>
            </a:endParaRPr>
          </a:p>
          <a:p>
            <a:pPr algn="ctr">
              <a:lnSpc>
                <a:spcPct val="90000"/>
              </a:lnSpc>
              <a:spcAft>
                <a:spcPts val="600"/>
              </a:spcAft>
            </a:pPr>
            <a:r>
              <a:rPr lang="en-US" sz="2800" dirty="0">
                <a:latin typeface="Arial" panose="020B0604020202020204" pitchFamily="34" charset="0"/>
                <a:cs typeface="Arial" panose="020B0604020202020204" pitchFamily="34" charset="0"/>
              </a:rPr>
              <a:t>Data list B: 1, 2, 3, 4, 4, 4 </a:t>
            </a:r>
            <a:endParaRPr lang="en-US"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368C08-DEAE-4069-AAC6-76CF00AF1749}"/>
              </a:ext>
            </a:extLst>
          </p:cNvPr>
          <p:cNvSpPr txBox="1"/>
          <p:nvPr/>
        </p:nvSpPr>
        <p:spPr>
          <a:xfrm>
            <a:off x="1233903" y="4293644"/>
            <a:ext cx="3995996" cy="374461"/>
          </a:xfrm>
          <a:prstGeom prst="rect">
            <a:avLst/>
          </a:prstGeom>
          <a:noFill/>
        </p:spPr>
        <p:txBody>
          <a:bodyPr wrap="square" rtlCol="0">
            <a:spAutoFit/>
          </a:bodyPr>
          <a:lstStyle/>
          <a:p>
            <a:pPr>
              <a:lnSpc>
                <a:spcPct val="90000"/>
              </a:lnSpc>
              <a:spcAft>
                <a:spcPts val="600"/>
              </a:spcAft>
            </a:pPr>
            <a:r>
              <a:rPr lang="en-US" sz="2000" dirty="0">
                <a:latin typeface="Arial" panose="020B0604020202020204" pitchFamily="34" charset="0"/>
                <a:cs typeface="Arial" panose="020B0604020202020204" pitchFamily="34" charset="0"/>
              </a:rPr>
              <a:t>Mean = 3, Median = 3, No mode</a:t>
            </a:r>
            <a:endParaRPr lang="en-US" sz="20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0368C08-DEAE-4069-AAC6-76CF00AF1749}"/>
              </a:ext>
            </a:extLst>
          </p:cNvPr>
          <p:cNvSpPr txBox="1"/>
          <p:nvPr/>
        </p:nvSpPr>
        <p:spPr>
          <a:xfrm>
            <a:off x="1081508" y="5563622"/>
            <a:ext cx="4337161" cy="374461"/>
          </a:xfrm>
          <a:prstGeom prst="rect">
            <a:avLst/>
          </a:prstGeom>
          <a:noFill/>
        </p:spPr>
        <p:txBody>
          <a:bodyPr wrap="square" rtlCol="0">
            <a:spAutoFit/>
          </a:bodyPr>
          <a:lstStyle/>
          <a:p>
            <a:pPr>
              <a:lnSpc>
                <a:spcPct val="90000"/>
              </a:lnSpc>
              <a:spcAft>
                <a:spcPts val="600"/>
              </a:spcAft>
            </a:pPr>
            <a:r>
              <a:rPr lang="en-US" sz="2000" dirty="0">
                <a:latin typeface="Arial" panose="020B0604020202020204" pitchFamily="34" charset="0"/>
                <a:cs typeface="Arial" panose="020B0604020202020204" pitchFamily="34" charset="0"/>
              </a:rPr>
              <a:t>Mean = 3, Median = 3.5, Mode = 4</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63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Averages and Range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27</a:t>
            </a:fld>
            <a:endParaRPr lang="en-US" b="1"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3971604" y="1608936"/>
            <a:ext cx="3678261" cy="954107"/>
          </a:xfrm>
          <a:prstGeom prst="rect">
            <a:avLst/>
          </a:prstGeom>
          <a:noFill/>
        </p:spPr>
        <p:txBody>
          <a:bodyPr wrap="none" rtlCol="0">
            <a:spAutoFit/>
          </a:bodyPr>
          <a:lstStyle/>
          <a:p>
            <a:pPr algn="ctr"/>
            <a:r>
              <a:rPr lang="en-US" sz="2800" dirty="0">
                <a:latin typeface="Arial"/>
                <a:cs typeface="Arial"/>
              </a:rPr>
              <a:t>The </a:t>
            </a:r>
            <a:r>
              <a:rPr lang="en-US" sz="2800" b="1" dirty="0">
                <a:latin typeface="Arial"/>
                <a:cs typeface="Arial"/>
              </a:rPr>
              <a:t>range</a:t>
            </a:r>
            <a:r>
              <a:rPr lang="en-US" sz="2800" dirty="0">
                <a:latin typeface="Arial"/>
                <a:cs typeface="Arial"/>
              </a:rPr>
              <a:t> measures</a:t>
            </a:r>
          </a:p>
          <a:p>
            <a:pPr algn="ctr"/>
            <a:r>
              <a:rPr lang="en-US" sz="2800" dirty="0">
                <a:latin typeface="Arial"/>
                <a:cs typeface="Arial"/>
              </a:rPr>
              <a:t>the spread of the data</a:t>
            </a:r>
            <a:endParaRPr lang="en-US" dirty="0">
              <a:latin typeface="Arial"/>
              <a:cs typeface="Arial"/>
            </a:endParaRPr>
          </a:p>
        </p:txBody>
      </p:sp>
      <p:sp>
        <p:nvSpPr>
          <p:cNvPr id="23"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170490" y="1412570"/>
            <a:ext cx="5147999" cy="1403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0368C08-DEAE-4069-AAC6-76CF00AF1749}"/>
              </a:ext>
            </a:extLst>
          </p:cNvPr>
          <p:cNvSpPr txBox="1"/>
          <p:nvPr/>
        </p:nvSpPr>
        <p:spPr>
          <a:xfrm>
            <a:off x="3365105" y="3067608"/>
            <a:ext cx="4571996" cy="1416798"/>
          </a:xfrm>
          <a:prstGeom prst="rect">
            <a:avLst/>
          </a:prstGeom>
          <a:noFill/>
        </p:spPr>
        <p:txBody>
          <a:bodyPr wrap="square" rtlCol="0">
            <a:spAutoFit/>
          </a:bodyPr>
          <a:lstStyle/>
          <a:p>
            <a:pPr algn="ctr">
              <a:lnSpc>
                <a:spcPct val="90000"/>
              </a:lnSpc>
              <a:spcAft>
                <a:spcPts val="600"/>
              </a:spcAft>
            </a:pPr>
            <a:r>
              <a:rPr lang="en-US" sz="2800" dirty="0">
                <a:latin typeface="Arial" panose="020B0604020202020204" pitchFamily="34" charset="0"/>
                <a:cs typeface="Arial" panose="020B0604020202020204" pitchFamily="34" charset="0"/>
              </a:rPr>
              <a:t>Data List C: 1, 1, 1, 1, 6, 8</a:t>
            </a:r>
          </a:p>
          <a:p>
            <a:pPr algn="ctr">
              <a:lnSpc>
                <a:spcPct val="90000"/>
              </a:lnSpc>
              <a:spcAft>
                <a:spcPts val="600"/>
              </a:spcAft>
            </a:pPr>
            <a:endParaRPr lang="en-US" sz="2800" dirty="0">
              <a:latin typeface="Arial" panose="020B0604020202020204" pitchFamily="34" charset="0"/>
              <a:cs typeface="Arial" panose="020B0604020202020204" pitchFamily="34" charset="0"/>
            </a:endParaRPr>
          </a:p>
          <a:p>
            <a:pPr algn="ctr">
              <a:lnSpc>
                <a:spcPct val="90000"/>
              </a:lnSpc>
              <a:spcAft>
                <a:spcPts val="600"/>
              </a:spcAft>
            </a:pPr>
            <a:r>
              <a:rPr lang="en-US" sz="2800" dirty="0">
                <a:latin typeface="Arial" panose="020B0604020202020204" pitchFamily="34" charset="0"/>
                <a:cs typeface="Arial" panose="020B0604020202020204" pitchFamily="34" charset="0"/>
              </a:rPr>
              <a:t>Data List D: 1, 2, 3, 4, 6, 8</a:t>
            </a:r>
            <a:endParaRPr lang="en-US"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368C08-DEAE-4069-AAC6-76CF00AF1749}"/>
              </a:ext>
            </a:extLst>
          </p:cNvPr>
          <p:cNvSpPr txBox="1"/>
          <p:nvPr/>
        </p:nvSpPr>
        <p:spPr>
          <a:xfrm>
            <a:off x="3762057" y="3494246"/>
            <a:ext cx="3995996" cy="374461"/>
          </a:xfrm>
          <a:prstGeom prst="rect">
            <a:avLst/>
          </a:prstGeom>
          <a:noFill/>
        </p:spPr>
        <p:txBody>
          <a:bodyPr wrap="square" rtlCol="0">
            <a:spAutoFit/>
          </a:bodyPr>
          <a:lstStyle/>
          <a:p>
            <a:pPr>
              <a:lnSpc>
                <a:spcPct val="90000"/>
              </a:lnSpc>
              <a:spcAft>
                <a:spcPts val="600"/>
              </a:spcAft>
            </a:pPr>
            <a:r>
              <a:rPr lang="en-US" sz="2000" dirty="0">
                <a:latin typeface="Arial" panose="020B0604020202020204" pitchFamily="34" charset="0"/>
                <a:cs typeface="Arial" panose="020B0604020202020204" pitchFamily="34" charset="0"/>
              </a:rPr>
              <a:t>Mode = 1, Median = 1, Mean = 3</a:t>
            </a:r>
            <a:endParaRPr lang="en-US" sz="20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2B977E0-1E79-4D70-AE9B-F5ACB10F60B4}"/>
              </a:ext>
            </a:extLst>
          </p:cNvPr>
          <p:cNvSpPr txBox="1"/>
          <p:nvPr/>
        </p:nvSpPr>
        <p:spPr>
          <a:xfrm>
            <a:off x="4743203" y="5126843"/>
            <a:ext cx="21600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Range = 7 </a:t>
            </a:r>
            <a:endParaRPr lang="en-GB" sz="3200" b="1" i="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368C08-DEAE-4069-AAC6-76CF00AF1749}"/>
              </a:ext>
            </a:extLst>
          </p:cNvPr>
          <p:cNvSpPr txBox="1"/>
          <p:nvPr/>
        </p:nvSpPr>
        <p:spPr>
          <a:xfrm>
            <a:off x="3671748" y="4411207"/>
            <a:ext cx="4067996" cy="374461"/>
          </a:xfrm>
          <a:prstGeom prst="rect">
            <a:avLst/>
          </a:prstGeom>
          <a:noFill/>
        </p:spPr>
        <p:txBody>
          <a:bodyPr wrap="square" rtlCol="0">
            <a:spAutoFit/>
          </a:bodyPr>
          <a:lstStyle/>
          <a:p>
            <a:pPr>
              <a:lnSpc>
                <a:spcPct val="90000"/>
              </a:lnSpc>
              <a:spcAft>
                <a:spcPts val="600"/>
              </a:spcAft>
            </a:pPr>
            <a:r>
              <a:rPr lang="en-US" sz="2000" dirty="0">
                <a:latin typeface="Arial" panose="020B0604020202020204" pitchFamily="34" charset="0"/>
                <a:cs typeface="Arial" panose="020B0604020202020204" pitchFamily="34" charset="0"/>
              </a:rPr>
              <a:t>No mode, Median = 3.5, Mean = 4</a:t>
            </a:r>
            <a:endParaRPr lang="en-US" sz="20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B977E0-1E79-4D70-AE9B-F5ACB10F60B4}"/>
              </a:ext>
            </a:extLst>
          </p:cNvPr>
          <p:cNvSpPr txBox="1"/>
          <p:nvPr/>
        </p:nvSpPr>
        <p:spPr>
          <a:xfrm>
            <a:off x="8657155" y="2876605"/>
            <a:ext cx="2843989"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How are</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lists C and D</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different? </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8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 (1)</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sp>
        <p:nvSpPr>
          <p:cNvPr id="13" name="TextBox 12">
            <a:extLst>
              <a:ext uri="{FF2B5EF4-FFF2-40B4-BE49-F238E27FC236}">
                <a16:creationId xmlns:a16="http://schemas.microsoft.com/office/drawing/2014/main" id="{A274019F-1384-46DB-8EF1-8E2F8CCDCBE4}"/>
              </a:ext>
            </a:extLst>
          </p:cNvPr>
          <p:cNvSpPr txBox="1"/>
          <p:nvPr/>
        </p:nvSpPr>
        <p:spPr>
          <a:xfrm>
            <a:off x="808712" y="1074149"/>
            <a:ext cx="10477356" cy="5386090"/>
          </a:xfrm>
          <a:prstGeom prst="rect">
            <a:avLst/>
          </a:prstGeom>
          <a:noFill/>
        </p:spPr>
        <p:txBody>
          <a:bodyPr wrap="square" rtlCol="0">
            <a:spAutoFit/>
          </a:bodyPr>
          <a:lstStyle/>
          <a:p>
            <a:r>
              <a:rPr lang="en-GB" sz="2000" dirty="0">
                <a:latin typeface="Times New Roman"/>
                <a:cs typeface="Times New Roman"/>
              </a:rPr>
              <a:t>Here is a list of numbers.</a:t>
            </a:r>
          </a:p>
          <a:p>
            <a:pPr algn="ctr"/>
            <a:r>
              <a:rPr lang="en-GB" sz="2000" dirty="0">
                <a:latin typeface="Times New Roman"/>
                <a:cs typeface="Times New Roman"/>
              </a:rPr>
              <a:t>12	15	14	17	22	19	13</a:t>
            </a:r>
          </a:p>
          <a:p>
            <a:r>
              <a:rPr lang="en-GB" sz="2000" dirty="0">
                <a:latin typeface="Times New Roman"/>
                <a:cs typeface="Times New Roman"/>
              </a:rPr>
              <a:t>Bridgit says,</a:t>
            </a:r>
          </a:p>
          <a:p>
            <a:pPr algn="ctr"/>
            <a:r>
              <a:rPr lang="en-GB" sz="2000" dirty="0">
                <a:latin typeface="Times New Roman"/>
                <a:cs typeface="Times New Roman"/>
              </a:rPr>
              <a:t>“To work out the median you find the middle number,</a:t>
            </a:r>
          </a:p>
          <a:p>
            <a:pPr algn="ctr"/>
            <a:r>
              <a:rPr lang="en-GB" sz="2000" dirty="0">
                <a:latin typeface="Times New Roman"/>
                <a:cs typeface="Times New Roman"/>
              </a:rPr>
              <a:t>so the median of these numbers is 17”</a:t>
            </a:r>
          </a:p>
          <a:p>
            <a:r>
              <a:rPr lang="en-GB" sz="2000" dirty="0">
                <a:latin typeface="Times New Roman"/>
                <a:cs typeface="Times New Roman"/>
              </a:rPr>
              <a:t> </a:t>
            </a:r>
          </a:p>
          <a:p>
            <a:r>
              <a:rPr lang="en-GB" sz="2000" dirty="0">
                <a:latin typeface="Times New Roman"/>
                <a:cs typeface="Times New Roman"/>
              </a:rPr>
              <a:t>Bridgit’s answer is </a:t>
            </a:r>
            <a:r>
              <a:rPr lang="en-GB" sz="2000" b="1" dirty="0">
                <a:latin typeface="Times New Roman"/>
                <a:cs typeface="Times New Roman"/>
              </a:rPr>
              <a:t>not</a:t>
            </a:r>
            <a:r>
              <a:rPr lang="en-GB" sz="2000" dirty="0">
                <a:latin typeface="Times New Roman"/>
                <a:cs typeface="Times New Roman"/>
              </a:rPr>
              <a:t> correct.</a:t>
            </a:r>
          </a:p>
          <a:p>
            <a:r>
              <a:rPr lang="en-GB" sz="2000" dirty="0"/>
              <a:t> </a:t>
            </a:r>
            <a:endParaRPr lang="en-GB" sz="2000" dirty="0">
              <a:latin typeface="Times New Roman" panose="02020603050405020304" pitchFamily="18" charset="0"/>
              <a:cs typeface="Times New Roman" panose="02020603050405020304" pitchFamily="18" charset="0"/>
            </a:endParaRPr>
          </a:p>
          <a:p>
            <a:pPr marL="457200" indent="-457200">
              <a:buAutoNum type="alphaLcParenBoth"/>
            </a:pPr>
            <a:r>
              <a:rPr lang="en-GB" sz="2000" dirty="0">
                <a:latin typeface="Times New Roman"/>
                <a:cs typeface="Times New Roman"/>
              </a:rPr>
              <a:t>What is wrong with Bridgit’s method? </a:t>
            </a:r>
            <a:br>
              <a:rPr lang="en-GB" sz="2000" dirty="0">
                <a:latin typeface="Times New Roman"/>
                <a:cs typeface="Times New Roman"/>
              </a:rPr>
            </a:br>
            <a:endParaRPr lang="en-GB" sz="400" dirty="0">
              <a:latin typeface="Times New Roman"/>
              <a:cs typeface="Times New Roman"/>
            </a:endParaRPr>
          </a:p>
          <a:p>
            <a:pPr algn="r"/>
            <a:r>
              <a:rPr lang="en-GB" sz="2000" dirty="0">
                <a:latin typeface="Times New Roman" panose="02020603050405020304" pitchFamily="18" charset="0"/>
                <a:cs typeface="Times New Roman" panose="02020603050405020304" pitchFamily="18" charset="0"/>
              </a:rPr>
              <a:t>She did not order the numbers before working out the median </a:t>
            </a:r>
            <a:r>
              <a:rPr lang="en-GB" sz="2000" b="1" dirty="0">
                <a:latin typeface="Times New Roman" panose="02020603050405020304" pitchFamily="18" charset="0"/>
                <a:cs typeface="Times New Roman" panose="02020603050405020304" pitchFamily="18" charset="0"/>
              </a:rPr>
              <a:t>(1)</a:t>
            </a:r>
          </a:p>
          <a:p>
            <a:endParaRPr lang="en-GB" sz="2000" dirty="0">
              <a:latin typeface="Times New Roman"/>
              <a:cs typeface="Times New Roman"/>
            </a:endParaRPr>
          </a:p>
          <a:p>
            <a:pPr lvl="0"/>
            <a:r>
              <a:rPr lang="en-GB" sz="2000" dirty="0">
                <a:latin typeface="Times New Roman"/>
                <a:cs typeface="Times New Roman"/>
              </a:rPr>
              <a:t>(b) Work out the range of the numbers in the list.</a:t>
            </a:r>
          </a:p>
          <a:p>
            <a:pPr lvl="0"/>
            <a:endParaRPr lang="en-GB" sz="2000" dirty="0">
              <a:latin typeface="Times New Roman"/>
              <a:cs typeface="Times New Roman"/>
            </a:endParaRPr>
          </a:p>
          <a:p>
            <a:pPr lvl="0" algn="r"/>
            <a:r>
              <a:rPr lang="en-GB" sz="2000" dirty="0">
                <a:latin typeface="Times New Roman" panose="02020603050405020304" pitchFamily="18" charset="0"/>
                <a:cs typeface="Times New Roman" panose="02020603050405020304" pitchFamily="18" charset="0"/>
              </a:rPr>
              <a:t>10  </a:t>
            </a:r>
            <a:r>
              <a:rPr lang="en-GB" sz="2000" b="1" dirty="0">
                <a:latin typeface="Times New Roman" panose="02020603050405020304" pitchFamily="18" charset="0"/>
                <a:cs typeface="Times New Roman" panose="02020603050405020304" pitchFamily="18" charset="0"/>
              </a:rPr>
              <a:t>(2)</a:t>
            </a:r>
            <a:endParaRPr lang="en-GB" sz="2000" dirty="0">
              <a:latin typeface="Times New Roman"/>
              <a:cs typeface="Times New Roman"/>
            </a:endParaRPr>
          </a:p>
          <a:p>
            <a:pPr lvl="0"/>
            <a:r>
              <a:rPr lang="en-GB" sz="2000" dirty="0">
                <a:latin typeface="Times New Roman"/>
                <a:cs typeface="Times New Roman"/>
              </a:rPr>
              <a:t>(c) Work out the mean of the numbers in the list.</a:t>
            </a:r>
          </a:p>
          <a:p>
            <a:pPr lvl="0" algn="r"/>
            <a:r>
              <a:rPr lang="en-GB" sz="2000" dirty="0">
                <a:latin typeface="Times New Roman" panose="02020603050405020304" pitchFamily="18" charset="0"/>
                <a:cs typeface="Times New Roman" panose="02020603050405020304" pitchFamily="18" charset="0"/>
              </a:rPr>
              <a:t>16  </a:t>
            </a:r>
            <a:r>
              <a:rPr lang="en-GB" sz="2000" b="1" dirty="0">
                <a:latin typeface="Times New Roman" panose="02020603050405020304" pitchFamily="18" charset="0"/>
                <a:cs typeface="Times New Roman" panose="02020603050405020304" pitchFamily="18" charset="0"/>
              </a:rPr>
              <a:t>(2)</a:t>
            </a:r>
          </a:p>
          <a:p>
            <a:pPr algn="r"/>
            <a:r>
              <a:rPr lang="en-GB" i="1" dirty="0"/>
              <a:t>Q6 from June 2017, 1MA1/3F</a:t>
            </a:r>
            <a:endParaRPr lang="en-GB" dirty="0"/>
          </a:p>
        </p:txBody>
      </p:sp>
      <p:sp>
        <p:nvSpPr>
          <p:cNvPr id="15" name="Rectangle 14">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58037" y="5079630"/>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74973" y="5641976"/>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4490212" y="3947644"/>
            <a:ext cx="6371992"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678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 (2)</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sp>
        <p:nvSpPr>
          <p:cNvPr id="13" name="TextBox 12">
            <a:extLst>
              <a:ext uri="{FF2B5EF4-FFF2-40B4-BE49-F238E27FC236}">
                <a16:creationId xmlns:a16="http://schemas.microsoft.com/office/drawing/2014/main" id="{A274019F-1384-46DB-8EF1-8E2F8CCDCBE4}"/>
              </a:ext>
            </a:extLst>
          </p:cNvPr>
          <p:cNvSpPr txBox="1"/>
          <p:nvPr/>
        </p:nvSpPr>
        <p:spPr>
          <a:xfrm>
            <a:off x="774846" y="1181637"/>
            <a:ext cx="10477356" cy="5386090"/>
          </a:xfrm>
          <a:prstGeom prst="rect">
            <a:avLst/>
          </a:prstGeom>
          <a:noFill/>
        </p:spPr>
        <p:txBody>
          <a:bodyPr wrap="square" rtlCol="0">
            <a:spAutoFit/>
          </a:bodyPr>
          <a:lstStyle/>
          <a:p>
            <a:r>
              <a:rPr lang="en-GB" sz="2000" dirty="0">
                <a:latin typeface="Times New Roman"/>
                <a:cs typeface="Times New Roman"/>
              </a:rPr>
              <a:t>The table shows information about the numbers of points scored by 30 students in a quiz. </a:t>
            </a:r>
            <a:endParaRPr lang="en-GB" sz="2400" dirty="0">
              <a:latin typeface="Times New Roman"/>
              <a:cs typeface="Times New Roman"/>
            </a:endParaRPr>
          </a:p>
          <a:p>
            <a:endParaRPr lang="en-GB" sz="24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pPr marL="457200" indent="-457200">
              <a:buAutoNum type="alphaLcParenBoth"/>
            </a:pPr>
            <a:r>
              <a:rPr lang="en-GB" sz="2000" dirty="0">
                <a:latin typeface="Times New Roman"/>
                <a:cs typeface="Times New Roman"/>
              </a:rPr>
              <a:t>Find the modal number of points. </a:t>
            </a:r>
          </a:p>
          <a:p>
            <a:pPr algn="r"/>
            <a:r>
              <a:rPr lang="en-GB" sz="2000" dirty="0">
                <a:latin typeface="Times New Roman" panose="02020603050405020304" pitchFamily="18" charset="0"/>
                <a:cs typeface="Times New Roman" panose="02020603050405020304" pitchFamily="18" charset="0"/>
              </a:rPr>
              <a:t>2  </a:t>
            </a:r>
            <a:r>
              <a:rPr lang="en-GB" sz="2000" b="1" dirty="0">
                <a:latin typeface="Times New Roman" panose="02020603050405020304" pitchFamily="18" charset="0"/>
                <a:cs typeface="Times New Roman" panose="02020603050405020304" pitchFamily="18" charset="0"/>
              </a:rPr>
              <a:t>(1)</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(b) </a:t>
            </a:r>
            <a:r>
              <a:rPr lang="en-GB" sz="2000" dirty="0">
                <a:latin typeface="Times New Roman"/>
                <a:cs typeface="Times New Roman"/>
              </a:rPr>
              <a:t>Work out the total number of points. </a:t>
            </a:r>
          </a:p>
          <a:p>
            <a:pPr algn="r"/>
            <a:r>
              <a:rPr lang="en-GB" sz="2000" dirty="0">
                <a:latin typeface="Times New Roman" panose="02020603050405020304" pitchFamily="18" charset="0"/>
                <a:cs typeface="Times New Roman" panose="02020603050405020304" pitchFamily="18" charset="0"/>
              </a:rPr>
              <a:t>81 </a:t>
            </a:r>
            <a:r>
              <a:rPr lang="en-GB" sz="2000" b="1" dirty="0">
                <a:latin typeface="Times New Roman" panose="02020603050405020304" pitchFamily="18" charset="0"/>
                <a:cs typeface="Times New Roman" panose="02020603050405020304" pitchFamily="18" charset="0"/>
              </a:rPr>
              <a:t>(2)</a:t>
            </a:r>
            <a:endParaRPr lang="en-GB" i="1" dirty="0">
              <a:latin typeface="Times New Roman" panose="02020603050405020304" pitchFamily="18" charset="0"/>
              <a:ea typeface="Calibri" panose="020F0502020204030204" pitchFamily="34" charset="0"/>
              <a:cs typeface="Times New Roman" panose="02020603050405020304" pitchFamily="18" charset="0"/>
            </a:endParaRPr>
          </a:p>
          <a:p>
            <a:pPr algn="r"/>
            <a:r>
              <a:rPr lang="en-GB" i="1" dirty="0"/>
              <a:t>Q18 from June 2019, 1MA1/3F</a:t>
            </a:r>
            <a:endParaRPr lang="en-GB" dirty="0"/>
          </a:p>
          <a:p>
            <a:pPr algn="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25707" y="4653149"/>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40869" y="5504749"/>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358689853"/>
              </p:ext>
            </p:extLst>
          </p:nvPr>
        </p:nvGraphicFramePr>
        <p:xfrm>
          <a:off x="3826240" y="1699282"/>
          <a:ext cx="4056440" cy="2560320"/>
        </p:xfrm>
        <a:graphic>
          <a:graphicData uri="http://schemas.openxmlformats.org/drawingml/2006/table">
            <a:tbl>
              <a:tblPr firstRow="1" bandRow="1">
                <a:tableStyleId>{5940675A-B579-460E-94D1-54222C63F5DA}</a:tableStyleId>
              </a:tblPr>
              <a:tblGrid>
                <a:gridCol w="2028220">
                  <a:extLst>
                    <a:ext uri="{9D8B030D-6E8A-4147-A177-3AD203B41FA5}">
                      <a16:colId xmlns:a16="http://schemas.microsoft.com/office/drawing/2014/main" val="20000"/>
                    </a:ext>
                  </a:extLst>
                </a:gridCol>
                <a:gridCol w="2028220">
                  <a:extLst>
                    <a:ext uri="{9D8B030D-6E8A-4147-A177-3AD203B41FA5}">
                      <a16:colId xmlns:a16="http://schemas.microsoft.com/office/drawing/2014/main" val="20001"/>
                    </a:ext>
                  </a:extLst>
                </a:gridCol>
              </a:tblGrid>
              <a:tr h="0">
                <a:tc>
                  <a:txBody>
                    <a:bodyPr/>
                    <a:lstStyle/>
                    <a:p>
                      <a:pPr algn="ctr"/>
                      <a:r>
                        <a:rPr lang="en-US" sz="1600" b="1" dirty="0">
                          <a:latin typeface="Times New Roman"/>
                          <a:cs typeface="Times New Roman"/>
                        </a:rPr>
                        <a:t>Number of points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Times New Roman"/>
                          <a:cs typeface="Times New Roman"/>
                        </a:rPr>
                        <a:t>Frequency</a:t>
                      </a:r>
                    </a:p>
                  </a:txBody>
                  <a:tcPr/>
                </a:tc>
                <a:extLst>
                  <a:ext uri="{0D108BD9-81ED-4DB2-BD59-A6C34878D82A}">
                    <a16:rowId xmlns:a16="http://schemas.microsoft.com/office/drawing/2014/main" val="10000"/>
                  </a:ext>
                </a:extLst>
              </a:tr>
              <a:tr h="370840">
                <a:tc>
                  <a:txBody>
                    <a:bodyPr/>
                    <a:lstStyle/>
                    <a:p>
                      <a:pPr algn="ctr"/>
                      <a:r>
                        <a:rPr lang="en-US" sz="1800" dirty="0">
                          <a:latin typeface="Times New Roman"/>
                          <a:cs typeface="Times New Roman"/>
                        </a:rPr>
                        <a:t>0</a:t>
                      </a:r>
                    </a:p>
                  </a:txBody>
                  <a:tcPr/>
                </a:tc>
                <a:tc>
                  <a:txBody>
                    <a:bodyPr/>
                    <a:lstStyle/>
                    <a:p>
                      <a:pPr algn="ctr"/>
                      <a:r>
                        <a:rPr lang="en-US" sz="1800" dirty="0">
                          <a:latin typeface="Times New Roman"/>
                          <a:cs typeface="Times New Roman"/>
                        </a:rPr>
                        <a:t>4</a:t>
                      </a:r>
                    </a:p>
                  </a:txBody>
                  <a:tcPr/>
                </a:tc>
                <a:extLst>
                  <a:ext uri="{0D108BD9-81ED-4DB2-BD59-A6C34878D82A}">
                    <a16:rowId xmlns:a16="http://schemas.microsoft.com/office/drawing/2014/main" val="10001"/>
                  </a:ext>
                </a:extLst>
              </a:tr>
              <a:tr h="370840">
                <a:tc>
                  <a:txBody>
                    <a:bodyPr/>
                    <a:lstStyle/>
                    <a:p>
                      <a:pPr algn="ctr"/>
                      <a:r>
                        <a:rPr lang="en-US" sz="1800" dirty="0">
                          <a:latin typeface="Times New Roman"/>
                          <a:cs typeface="Times New Roman"/>
                        </a:rPr>
                        <a:t>1</a:t>
                      </a:r>
                    </a:p>
                  </a:txBody>
                  <a:tcPr/>
                </a:tc>
                <a:tc>
                  <a:txBody>
                    <a:bodyPr/>
                    <a:lstStyle/>
                    <a:p>
                      <a:pPr algn="ctr"/>
                      <a:r>
                        <a:rPr lang="en-US" sz="1800" dirty="0">
                          <a:latin typeface="Times New Roman"/>
                          <a:cs typeface="Times New Roman"/>
                        </a:rPr>
                        <a:t>3</a:t>
                      </a:r>
                    </a:p>
                  </a:txBody>
                  <a:tcPr/>
                </a:tc>
                <a:extLst>
                  <a:ext uri="{0D108BD9-81ED-4DB2-BD59-A6C34878D82A}">
                    <a16:rowId xmlns:a16="http://schemas.microsoft.com/office/drawing/2014/main" val="10002"/>
                  </a:ext>
                </a:extLst>
              </a:tr>
              <a:tr h="370840">
                <a:tc>
                  <a:txBody>
                    <a:bodyPr/>
                    <a:lstStyle/>
                    <a:p>
                      <a:pPr algn="ctr"/>
                      <a:r>
                        <a:rPr lang="en-US" sz="1800" dirty="0">
                          <a:latin typeface="Times New Roman"/>
                          <a:cs typeface="Times New Roman"/>
                        </a:rPr>
                        <a:t>2</a:t>
                      </a:r>
                    </a:p>
                  </a:txBody>
                  <a:tcPr/>
                </a:tc>
                <a:tc>
                  <a:txBody>
                    <a:bodyPr/>
                    <a:lstStyle/>
                    <a:p>
                      <a:pPr algn="ctr"/>
                      <a:r>
                        <a:rPr lang="en-US" sz="1800" dirty="0">
                          <a:latin typeface="Times New Roman"/>
                          <a:cs typeface="Times New Roman"/>
                        </a:rPr>
                        <a:t>7</a:t>
                      </a:r>
                    </a:p>
                  </a:txBody>
                  <a:tcPr/>
                </a:tc>
                <a:extLst>
                  <a:ext uri="{0D108BD9-81ED-4DB2-BD59-A6C34878D82A}">
                    <a16:rowId xmlns:a16="http://schemas.microsoft.com/office/drawing/2014/main" val="10003"/>
                  </a:ext>
                </a:extLst>
              </a:tr>
              <a:tr h="370840">
                <a:tc>
                  <a:txBody>
                    <a:bodyPr/>
                    <a:lstStyle/>
                    <a:p>
                      <a:pPr algn="ctr"/>
                      <a:r>
                        <a:rPr lang="en-US" sz="1800" dirty="0">
                          <a:latin typeface="Times New Roman"/>
                          <a:cs typeface="Times New Roman"/>
                        </a:rPr>
                        <a:t>3</a:t>
                      </a:r>
                    </a:p>
                  </a:txBody>
                  <a:tcPr/>
                </a:tc>
                <a:tc>
                  <a:txBody>
                    <a:bodyPr/>
                    <a:lstStyle/>
                    <a:p>
                      <a:pPr algn="ctr"/>
                      <a:r>
                        <a:rPr lang="en-US" sz="1800" dirty="0">
                          <a:latin typeface="Times New Roman"/>
                          <a:cs typeface="Times New Roman"/>
                        </a:rPr>
                        <a:t>5</a:t>
                      </a:r>
                    </a:p>
                  </a:txBody>
                  <a:tcPr/>
                </a:tc>
                <a:extLst>
                  <a:ext uri="{0D108BD9-81ED-4DB2-BD59-A6C34878D82A}">
                    <a16:rowId xmlns:a16="http://schemas.microsoft.com/office/drawing/2014/main" val="10004"/>
                  </a:ext>
                </a:extLst>
              </a:tr>
              <a:tr h="370840">
                <a:tc>
                  <a:txBody>
                    <a:bodyPr/>
                    <a:lstStyle/>
                    <a:p>
                      <a:pPr algn="ctr"/>
                      <a:r>
                        <a:rPr lang="en-US" sz="1800" dirty="0">
                          <a:latin typeface="Times New Roman"/>
                          <a:cs typeface="Times New Roman"/>
                        </a:rPr>
                        <a:t>4</a:t>
                      </a:r>
                    </a:p>
                  </a:txBody>
                  <a:tcPr/>
                </a:tc>
                <a:tc>
                  <a:txBody>
                    <a:bodyPr/>
                    <a:lstStyle/>
                    <a:p>
                      <a:pPr algn="ctr"/>
                      <a:r>
                        <a:rPr lang="en-US" sz="1800" dirty="0">
                          <a:latin typeface="Times New Roman"/>
                          <a:cs typeface="Times New Roman"/>
                        </a:rPr>
                        <a:t>6</a:t>
                      </a:r>
                    </a:p>
                  </a:txBody>
                  <a:tcPr/>
                </a:tc>
                <a:extLst>
                  <a:ext uri="{0D108BD9-81ED-4DB2-BD59-A6C34878D82A}">
                    <a16:rowId xmlns:a16="http://schemas.microsoft.com/office/drawing/2014/main" val="10005"/>
                  </a:ext>
                </a:extLst>
              </a:tr>
              <a:tr h="370840">
                <a:tc>
                  <a:txBody>
                    <a:bodyPr/>
                    <a:lstStyle/>
                    <a:p>
                      <a:pPr algn="ctr"/>
                      <a:r>
                        <a:rPr lang="en-US" sz="1800" dirty="0">
                          <a:latin typeface="Times New Roman"/>
                          <a:cs typeface="Times New Roman"/>
                        </a:rPr>
                        <a:t>5</a:t>
                      </a:r>
                    </a:p>
                  </a:txBody>
                  <a:tcPr/>
                </a:tc>
                <a:tc>
                  <a:txBody>
                    <a:bodyPr/>
                    <a:lstStyle/>
                    <a:p>
                      <a:pPr algn="ctr"/>
                      <a:r>
                        <a:rPr lang="en-US" sz="1800" dirty="0">
                          <a:latin typeface="Times New Roman"/>
                          <a:cs typeface="Times New Roman"/>
                        </a:rPr>
                        <a:t>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958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Frequency chart showing class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7"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9" name="Picture 8" descr="CfE_L6_Class_Results.pdf"/>
          <p:cNvPicPr>
            <a:picLocks noChangeAspect="1"/>
          </p:cNvPicPr>
          <p:nvPr/>
        </p:nvPicPr>
        <p:blipFill rotWithShape="1">
          <a:blip r:embed="rId5" cstate="email">
            <a:extLst>
              <a:ext uri="{28A0092B-C50C-407E-A947-70E740481C1C}">
                <a14:useLocalDpi xmlns:a14="http://schemas.microsoft.com/office/drawing/2010/main"/>
              </a:ext>
            </a:extLst>
          </a:blip>
          <a:srcRect t="17902" b="8519"/>
          <a:stretch/>
        </p:blipFill>
        <p:spPr>
          <a:xfrm>
            <a:off x="1231900" y="1193801"/>
            <a:ext cx="9704934" cy="5046133"/>
          </a:xfrm>
          <a:prstGeom prst="rect">
            <a:avLst/>
          </a:prstGeom>
        </p:spPr>
      </p:pic>
    </p:spTree>
    <p:extLst>
      <p:ext uri="{BB962C8B-B14F-4D97-AF65-F5344CB8AC3E}">
        <p14:creationId xmlns:p14="http://schemas.microsoft.com/office/powerpoint/2010/main" val="139098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Frequency charts and averages</a:t>
            </a:r>
            <a:endParaRPr lang="en-GB" sz="4000"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006698"/>
            <a:ext cx="9144000" cy="1753057"/>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Estimate the mean, median, modal group and range for grouped data</a:t>
            </a: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30</a:t>
            </a:fld>
            <a:endParaRPr lang="en-US"/>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05469" y="2070120"/>
            <a:ext cx="9144000" cy="2952000"/>
          </a:xfrm>
          <a:prstGeom prst="rect">
            <a:avLst/>
          </a:prstGeom>
          <a:ln w="38100">
            <a:solidFill>
              <a:srgbClr val="BE0064"/>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Construct and interpret frequency charts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Find the averages and range for a set of data</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how the mean, median, mode and range summarise data </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different representations of data to provide insight into mathematical structure</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6"/>
            <a:ext cx="9144000" cy="3203421"/>
          </a:xfrm>
          <a:ln w="38100">
            <a:solidFill>
              <a:srgbClr val="BE0064"/>
            </a:solidFill>
          </a:ln>
        </p:spPr>
        <p:txBody>
          <a:bodyPr>
            <a:normAutofit fontScale="77500" lnSpcReduction="20000"/>
          </a:bodyPr>
          <a:lstStyle/>
          <a:p>
            <a:pPr algn="l">
              <a:lnSpc>
                <a:spcPts val="3100"/>
              </a:lnSpc>
              <a:spcBef>
                <a:spcPts val="600"/>
              </a:spcBef>
              <a:spcAft>
                <a:spcPts val="600"/>
              </a:spcAft>
            </a:pPr>
            <a:r>
              <a:rPr lang="en-GB" sz="3800" b="1" dirty="0">
                <a:solidFill>
                  <a:srgbClr val="BE0064"/>
                </a:solidFill>
                <a:latin typeface="Arial" panose="020B0604020202020204" pitchFamily="34" charset="0"/>
                <a:cs typeface="Arial" panose="020B0604020202020204" pitchFamily="34" charset="0"/>
              </a:rPr>
              <a:t>Photo acknowledgements</a:t>
            </a:r>
          </a:p>
          <a:p>
            <a:pPr algn="l"/>
            <a:r>
              <a:rPr lang="en-GB" sz="4000" dirty="0">
                <a:solidFill>
                  <a:srgbClr val="000000"/>
                </a:solidFill>
                <a:latin typeface="Arial" panose="020B0604020202020204" pitchFamily="34" charset="0"/>
              </a:rPr>
              <a:t>Shutterstock.com: Preto </a:t>
            </a:r>
            <a:r>
              <a:rPr lang="en-GB" sz="4000" dirty="0" err="1">
                <a:solidFill>
                  <a:srgbClr val="000000"/>
                </a:solidFill>
                <a:latin typeface="Arial" panose="020B0604020202020204" pitchFamily="34" charset="0"/>
              </a:rPr>
              <a:t>Perola</a:t>
            </a:r>
            <a:r>
              <a:rPr lang="en-GB" sz="4000" dirty="0">
                <a:solidFill>
                  <a:srgbClr val="000000"/>
                </a:solidFill>
                <a:latin typeface="Arial" panose="020B0604020202020204" pitchFamily="34" charset="0"/>
              </a:rPr>
              <a:t>, Vectorfair.com</a:t>
            </a:r>
          </a:p>
          <a:p>
            <a:pPr algn="l"/>
            <a:r>
              <a:rPr lang="en-GB" sz="3800" b="1">
                <a:solidFill>
                  <a:srgbClr val="BE0064"/>
                </a:solidFill>
                <a:latin typeface="Arial" panose="020B0604020202020204" pitchFamily="34" charset="0"/>
                <a:cs typeface="Arial" panose="020B0604020202020204" pitchFamily="34" charset="0"/>
              </a:rPr>
              <a:t>Text </a:t>
            </a:r>
            <a:r>
              <a:rPr lang="en-GB" sz="3800" b="1" dirty="0">
                <a:solidFill>
                  <a:srgbClr val="BE0064"/>
                </a:solidFill>
                <a:latin typeface="Arial" panose="020B0604020202020204" pitchFamily="34" charset="0"/>
                <a:cs typeface="Arial" panose="020B0604020202020204" pitchFamily="34" charset="0"/>
              </a:rPr>
              <a:t>acknowledgements</a:t>
            </a:r>
            <a:br>
              <a:rPr lang="en-GB" sz="3800" b="1" dirty="0">
                <a:solidFill>
                  <a:srgbClr val="BE0064"/>
                </a:solidFill>
                <a:latin typeface="Arial" panose="020B0604020202020204" pitchFamily="34" charset="0"/>
                <a:cs typeface="Arial" panose="020B0604020202020204" pitchFamily="34" charset="0"/>
              </a:rPr>
            </a:b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Pearson Edexcel Level 1 / Level 2 GCSE (9-1) Mathematics Paper 3 (Calculator) Foundation Tier June 2017 1MA1/3F, Pearson Edexcel Level 1 / Level 2 GCSE (9-1) Mathematics Paper 3 (Calculator) Foundation Tier June 2019 1MA1/3F, </a:t>
            </a:r>
          </a:p>
          <a:p>
            <a:pPr algn="l"/>
            <a:endParaRPr lang="en-GB" sz="3800" b="0" i="0" dirty="0">
              <a:solidFill>
                <a:srgbClr val="222222"/>
              </a:solidFill>
              <a:effectLst/>
              <a:latin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31</a:t>
            </a:fld>
            <a:endParaRPr lang="en-US" dirty="0"/>
          </a:p>
        </p:txBody>
      </p:sp>
      <p:pic>
        <p:nvPicPr>
          <p:cNvPr id="8" name="Picture 7">
            <a:extLst>
              <a:ext uri="{FF2B5EF4-FFF2-40B4-BE49-F238E27FC236}">
                <a16:creationId xmlns:a16="http://schemas.microsoft.com/office/drawing/2014/main" id="{008142ED-39D2-ACDC-1993-77758BF5D1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9002" y="35584"/>
            <a:ext cx="1764613" cy="901404"/>
          </a:xfrm>
          <a:prstGeom prst="rect">
            <a:avLst/>
          </a:prstGeom>
        </p:spPr>
      </p:pic>
    </p:spTree>
    <p:extLst>
      <p:ext uri="{BB962C8B-B14F-4D97-AF65-F5344CB8AC3E}">
        <p14:creationId xmlns:p14="http://schemas.microsoft.com/office/powerpoint/2010/main" val="378221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Fitness classes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4</a:t>
            </a:fld>
            <a:endParaRPr lang="en-US" b="1"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0368C08-DEAE-4069-AAC6-76CF00AF1749}"/>
              </a:ext>
            </a:extLst>
          </p:cNvPr>
          <p:cNvSpPr txBox="1"/>
          <p:nvPr/>
        </p:nvSpPr>
        <p:spPr>
          <a:xfrm>
            <a:off x="9354317" y="5647318"/>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Yaima</a:t>
            </a:r>
          </a:p>
        </p:txBody>
      </p:sp>
      <p:pic>
        <p:nvPicPr>
          <p:cNvPr id="3" name="Picture 2" descr="AW10_fitness instruct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1220" y="1326971"/>
            <a:ext cx="1434564" cy="4245462"/>
          </a:xfrm>
          <a:prstGeom prst="rect">
            <a:avLst/>
          </a:prstGeom>
        </p:spPr>
      </p:pic>
      <p:sp>
        <p:nvSpPr>
          <p:cNvPr id="9" name="TextBox 8">
            <a:extLst>
              <a:ext uri="{FF2B5EF4-FFF2-40B4-BE49-F238E27FC236}">
                <a16:creationId xmlns:a16="http://schemas.microsoft.com/office/drawing/2014/main" id="{B0AB6807-1007-2C40-ACD3-85A647021B46}"/>
              </a:ext>
            </a:extLst>
          </p:cNvPr>
          <p:cNvSpPr txBox="1"/>
          <p:nvPr/>
        </p:nvSpPr>
        <p:spPr>
          <a:xfrm>
            <a:off x="466478" y="1284449"/>
            <a:ext cx="5727493" cy="2310889"/>
          </a:xfrm>
          <a:prstGeom prst="rect">
            <a:avLst/>
          </a:prstGeom>
          <a:noFill/>
        </p:spPr>
        <p:txBody>
          <a:bodyPr wrap="square" rtlCol="0">
            <a:spAutoFit/>
          </a:bodyPr>
          <a:lstStyle/>
          <a:p>
            <a:pPr>
              <a:lnSpc>
                <a:spcPts val="3100"/>
              </a:lnSpc>
              <a:spcAft>
                <a:spcPts val="600"/>
              </a:spcAft>
            </a:pPr>
            <a:r>
              <a:rPr lang="en-US" sz="3200" b="1" dirty="0">
                <a:latin typeface="Arial" panose="020B0604020202020204" pitchFamily="34" charset="0"/>
                <a:cs typeface="Arial" panose="020B0604020202020204" pitchFamily="34" charset="0"/>
              </a:rPr>
              <a:t>Current class timetable:</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a:lnSpc>
                <a:spcPts val="3100"/>
              </a:lnSpc>
              <a:spcAft>
                <a:spcPts val="600"/>
              </a:spcAft>
            </a:pPr>
            <a:r>
              <a:rPr lang="en-US" sz="3200" dirty="0">
                <a:latin typeface="Arial" panose="020B0604020202020204" pitchFamily="34" charset="0"/>
                <a:cs typeface="Arial" panose="020B0604020202020204" pitchFamily="34" charset="0"/>
              </a:rPr>
              <a:t>Saturday	1</a:t>
            </a:r>
            <a:r>
              <a:rPr lang="en-US" sz="3200" spc="-50" dirty="0">
                <a:latin typeface="Arial" panose="020B0604020202020204" pitchFamily="34" charset="0"/>
                <a:cs typeface="Arial" panose="020B0604020202020204" pitchFamily="34" charset="0"/>
              </a:rPr>
              <a:t>0 </a:t>
            </a:r>
            <a:r>
              <a:rPr lang="en-US" sz="3200" dirty="0">
                <a:latin typeface="Arial" panose="020B0604020202020204" pitchFamily="34" charset="0"/>
                <a:cs typeface="Arial" panose="020B0604020202020204" pitchFamily="34" charset="0"/>
              </a:rPr>
              <a:t>am</a:t>
            </a:r>
          </a:p>
          <a:p>
            <a:pPr>
              <a:lnSpc>
                <a:spcPts val="3100"/>
              </a:lnSpc>
              <a:spcAft>
                <a:spcPts val="600"/>
              </a:spcAft>
            </a:pPr>
            <a:r>
              <a:rPr lang="en-US" sz="3200" dirty="0">
                <a:latin typeface="Arial" panose="020B0604020202020204" pitchFamily="34" charset="0"/>
                <a:cs typeface="Arial" panose="020B0604020202020204" pitchFamily="34" charset="0"/>
              </a:rPr>
              <a:t>		11</a:t>
            </a:r>
            <a:r>
              <a:rPr lang="en-US" sz="3200" spc="-5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am</a:t>
            </a:r>
          </a:p>
          <a:p>
            <a:pPr>
              <a:lnSpc>
                <a:spcPts val="3100"/>
              </a:lnSpc>
              <a:spcAft>
                <a:spcPts val="600"/>
              </a:spcAft>
            </a:pPr>
            <a:endParaRPr lang="en-US" sz="3200" dirty="0">
              <a:latin typeface="Arial" panose="020B0604020202020204" pitchFamily="34" charset="0"/>
              <a:cs typeface="Arial" panose="020B0604020202020204" pitchFamily="34" charset="0"/>
            </a:endParaRPr>
          </a:p>
        </p:txBody>
      </p:sp>
      <p:sp>
        <p:nvSpPr>
          <p:cNvPr id="10" name="Cloud Callout 9"/>
          <p:cNvSpPr>
            <a:spLocks noChangeAspect="1"/>
          </p:cNvSpPr>
          <p:nvPr/>
        </p:nvSpPr>
        <p:spPr>
          <a:xfrm>
            <a:off x="1023822" y="4037106"/>
            <a:ext cx="7743857" cy="1842020"/>
          </a:xfrm>
          <a:prstGeom prst="cloudCallout">
            <a:avLst>
              <a:gd name="adj1" fmla="val 61464"/>
              <a:gd name="adj2" fmla="val -17769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Rectangle 10"/>
          <p:cNvSpPr/>
          <p:nvPr/>
        </p:nvSpPr>
        <p:spPr>
          <a:xfrm>
            <a:off x="1801440" y="4446304"/>
            <a:ext cx="6096000" cy="954107"/>
          </a:xfrm>
          <a:prstGeom prst="rect">
            <a:avLst/>
          </a:prstGeom>
        </p:spPr>
        <p:txBody>
          <a:bodyPr>
            <a:spAutoFit/>
          </a:bodyPr>
          <a:lstStyle/>
          <a:p>
            <a:pPr algn="ctr"/>
            <a:r>
              <a:rPr lang="en-GB" sz="2800" i="1" dirty="0">
                <a:latin typeface="Arial" panose="020B0604020202020204" pitchFamily="34" charset="0"/>
                <a:cs typeface="Arial" panose="020B0604020202020204" pitchFamily="34" charset="0"/>
              </a:rPr>
              <a:t>I could maybe run a fitness class during the week as well?</a:t>
            </a:r>
            <a:endParaRPr lang="en-US" sz="2800" dirty="0"/>
          </a:p>
        </p:txBody>
      </p:sp>
    </p:spTree>
    <p:extLst>
      <p:ext uri="{BB962C8B-B14F-4D97-AF65-F5344CB8AC3E}">
        <p14:creationId xmlns:p14="http://schemas.microsoft.com/office/powerpoint/2010/main" val="128173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10</a:t>
            </a:r>
            <a:r>
              <a:rPr lang="en-US" sz="3600" spc="-50" dirty="0">
                <a:latin typeface="Arial" panose="020B0604020202020204" pitchFamily="34" charset="0"/>
                <a:cs typeface="Arial" panose="020B0604020202020204" pitchFamily="34" charset="0"/>
              </a:rPr>
              <a:t> </a:t>
            </a:r>
            <a:r>
              <a:rPr lang="en-US" sz="3600" b="1" dirty="0">
                <a:solidFill>
                  <a:srgbClr val="BE0064"/>
                </a:solidFill>
                <a:latin typeface="Arial" panose="020B0604020202020204" pitchFamily="34" charset="0"/>
                <a:cs typeface="Arial" panose="020B0604020202020204" pitchFamily="34" charset="0"/>
              </a:rPr>
              <a:t>am fitness class survey</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5</a:t>
            </a:fld>
            <a:endParaRPr lang="en-US" b="1"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0368C08-DEAE-4069-AAC6-76CF00AF1749}"/>
              </a:ext>
            </a:extLst>
          </p:cNvPr>
          <p:cNvSpPr txBox="1"/>
          <p:nvPr/>
        </p:nvSpPr>
        <p:spPr>
          <a:xfrm>
            <a:off x="1263437" y="4518502"/>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Yaima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3" name="Picture 2" descr="AW10_fitness instruct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488" y="1209387"/>
            <a:ext cx="1130133" cy="3344495"/>
          </a:xfrm>
          <a:prstGeom prst="rect">
            <a:avLst/>
          </a:prstGeom>
        </p:spPr>
      </p:pic>
      <p:pic>
        <p:nvPicPr>
          <p:cNvPr id="5" name="Picture 4"/>
          <p:cNvPicPr>
            <a:picLocks noChangeAspect="1"/>
          </p:cNvPicPr>
          <p:nvPr/>
        </p:nvPicPr>
        <p:blipFill>
          <a:blip r:embed="rId4"/>
          <a:stretch>
            <a:fillRect/>
          </a:stretch>
        </p:blipFill>
        <p:spPr>
          <a:xfrm>
            <a:off x="1584420" y="5148987"/>
            <a:ext cx="9248000" cy="576000"/>
          </a:xfrm>
          <a:prstGeom prst="rect">
            <a:avLst/>
          </a:prstGeom>
        </p:spPr>
      </p:pic>
      <p:sp>
        <p:nvSpPr>
          <p:cNvPr id="8" name="Rounded Rectangular Callout 7"/>
          <p:cNvSpPr/>
          <p:nvPr/>
        </p:nvSpPr>
        <p:spPr>
          <a:xfrm>
            <a:off x="3958548" y="1755510"/>
            <a:ext cx="7268252" cy="1550248"/>
          </a:xfrm>
          <a:prstGeom prst="wedgeRoundRectCallout">
            <a:avLst>
              <a:gd name="adj1" fmla="val -67175"/>
              <a:gd name="adj2" fmla="val -33237"/>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Write down the number of days</a:t>
            </a:r>
            <a:br>
              <a:rPr lang="en-GB" sz="2800" i="1" dirty="0">
                <a:solidFill>
                  <a:schemeClr val="tx1"/>
                </a:solidFill>
                <a:latin typeface="Arial" panose="020B0604020202020204" pitchFamily="34" charset="0"/>
                <a:cs typeface="Arial" panose="020B0604020202020204" pitchFamily="34" charset="0"/>
              </a:rPr>
            </a:br>
            <a:r>
              <a:rPr lang="en-GB" sz="2800" i="1" dirty="0">
                <a:solidFill>
                  <a:schemeClr val="tx1"/>
                </a:solidFill>
                <a:latin typeface="Arial" panose="020B0604020202020204" pitchFamily="34" charset="0"/>
                <a:cs typeface="Arial" panose="020B0604020202020204" pitchFamily="34" charset="0"/>
              </a:rPr>
              <a:t>out of the last five days</a:t>
            </a:r>
            <a:br>
              <a:rPr lang="en-GB" sz="2800" i="1" dirty="0">
                <a:solidFill>
                  <a:schemeClr val="tx1"/>
                </a:solidFill>
                <a:latin typeface="Arial" panose="020B0604020202020204" pitchFamily="34" charset="0"/>
                <a:cs typeface="Arial" panose="020B0604020202020204" pitchFamily="34" charset="0"/>
              </a:rPr>
            </a:br>
            <a:r>
              <a:rPr lang="en-GB" sz="2800" i="1" dirty="0">
                <a:solidFill>
                  <a:schemeClr val="tx1"/>
                </a:solidFill>
                <a:latin typeface="Arial" panose="020B0604020202020204" pitchFamily="34" charset="0"/>
                <a:cs typeface="Arial" panose="020B0604020202020204" pitchFamily="34" charset="0"/>
              </a:rPr>
              <a:t>you have exercised for at least 30 minutes</a:t>
            </a:r>
            <a:endParaRPr lang="en-US" sz="3200" i="1" dirty="0">
              <a:solidFill>
                <a:schemeClr val="tx1"/>
              </a:solidFill>
            </a:endParaRPr>
          </a:p>
        </p:txBody>
      </p:sp>
    </p:spTree>
    <p:extLst>
      <p:ext uri="{BB962C8B-B14F-4D97-AF65-F5344CB8AC3E}">
        <p14:creationId xmlns:p14="http://schemas.microsoft.com/office/powerpoint/2010/main" val="76579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3" cstate="email">
            <a:extLst>
              <a:ext uri="{28A0092B-C50C-407E-A947-70E740481C1C}">
                <a14:useLocalDpi xmlns:a14="http://schemas.microsoft.com/office/drawing/2010/main"/>
              </a:ext>
            </a:extLst>
          </a:blip>
          <a:srcRect r="3590" b="14125"/>
          <a:stretch/>
        </p:blipFill>
        <p:spPr>
          <a:xfrm>
            <a:off x="7707824" y="4328941"/>
            <a:ext cx="648000" cy="392494"/>
          </a:xfrm>
          <a:prstGeom prst="rect">
            <a:avLst/>
          </a:prstGeom>
        </p:spPr>
      </p:pic>
      <p:pic>
        <p:nvPicPr>
          <p:cNvPr id="39" name="Picture 38"/>
          <p:cNvPicPr>
            <a:picLocks noChangeAspect="1"/>
          </p:cNvPicPr>
          <p:nvPr/>
        </p:nvPicPr>
        <p:blipFill>
          <a:blip r:embed="rId4"/>
          <a:stretch>
            <a:fillRect/>
          </a:stretch>
        </p:blipFill>
        <p:spPr>
          <a:xfrm>
            <a:off x="549540" y="1574403"/>
            <a:ext cx="9248000" cy="576000"/>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10</a:t>
            </a:r>
            <a:r>
              <a:rPr lang="en-US" sz="3600" spc="-50" dirty="0">
                <a:latin typeface="Arial" panose="020B0604020202020204" pitchFamily="34" charset="0"/>
                <a:cs typeface="Arial" panose="020B0604020202020204" pitchFamily="34" charset="0"/>
              </a:rPr>
              <a:t> </a:t>
            </a:r>
            <a:r>
              <a:rPr lang="en-US" sz="3600" b="1" dirty="0">
                <a:solidFill>
                  <a:srgbClr val="BE0064"/>
                </a:solidFill>
                <a:latin typeface="Arial" panose="020B0604020202020204" pitchFamily="34" charset="0"/>
                <a:cs typeface="Arial" panose="020B0604020202020204" pitchFamily="34" charset="0"/>
              </a:rPr>
              <a:t>am class results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6</a:t>
            </a:fld>
            <a:endParaRPr lang="en-US" b="1" dirty="0">
              <a:solidFill>
                <a:srgbClr val="000000"/>
              </a:solidFill>
              <a:latin typeface="Arial" panose="020B0604020202020204" pitchFamily="34" charset="0"/>
              <a:cs typeface="Arial" panose="020B0604020202020204" pitchFamily="34" charset="0"/>
            </a:endParaRPr>
          </a:p>
        </p:txBody>
      </p:sp>
      <p:pic>
        <p:nvPicPr>
          <p:cNvPr id="13" name="Picture 12"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900732" y="1208555"/>
            <a:ext cx="1125856" cy="1294658"/>
          </a:xfrm>
          <a:prstGeom prst="rect">
            <a:avLst/>
          </a:prstGeom>
        </p:spPr>
      </p:pic>
      <p:pic>
        <p:nvPicPr>
          <p:cNvPr id="14" name="Picture 13"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61665" y="3036238"/>
            <a:ext cx="778887" cy="1441131"/>
          </a:xfrm>
          <a:prstGeom prst="rect">
            <a:avLst/>
          </a:prstGeom>
        </p:spPr>
      </p:pic>
      <p:pic>
        <p:nvPicPr>
          <p:cNvPr id="15" name="Picture 14"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93227" y="4717997"/>
            <a:ext cx="847325" cy="1370993"/>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10201395" y="1538846"/>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B0368C08-DEAE-4069-AAC6-76CF00AF1749}"/>
              </a:ext>
            </a:extLst>
          </p:cNvPr>
          <p:cNvSpPr txBox="1"/>
          <p:nvPr/>
        </p:nvSpPr>
        <p:spPr>
          <a:xfrm>
            <a:off x="10231034" y="345227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B0368C08-DEAE-4069-AAC6-76CF00AF1749}"/>
              </a:ext>
            </a:extLst>
          </p:cNvPr>
          <p:cNvSpPr txBox="1"/>
          <p:nvPr/>
        </p:nvSpPr>
        <p:spPr>
          <a:xfrm>
            <a:off x="10264900" y="5162508"/>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C67589F-0A9A-1C3B-B0FA-6E0053172A30}"/>
              </a:ext>
            </a:extLst>
          </p:cNvPr>
          <p:cNvSpPr txBox="1"/>
          <p:nvPr/>
        </p:nvSpPr>
        <p:spPr>
          <a:xfrm>
            <a:off x="3457320" y="2155003"/>
            <a:ext cx="6005720" cy="959664"/>
          </a:xfrm>
          <a:prstGeom prst="rect">
            <a:avLst/>
          </a:prstGeom>
          <a:noFill/>
        </p:spPr>
        <p:txBody>
          <a:bodyPr wrap="square" rtlCol="0">
            <a:spAutoFit/>
          </a:bodyPr>
          <a:lstStyle/>
          <a:p>
            <a:pPr algn="ctr">
              <a:lnSpc>
                <a:spcPts val="3100"/>
              </a:lnSpc>
              <a:spcAft>
                <a:spcPts val="600"/>
              </a:spcAft>
            </a:pPr>
            <a:r>
              <a:rPr lang="en-US" sz="2400" b="1" dirty="0">
                <a:latin typeface="Arial" panose="020B0604020202020204" pitchFamily="34" charset="0"/>
                <a:cs typeface="Arial" panose="020B0604020202020204" pitchFamily="34" charset="0"/>
              </a:rPr>
              <a:t>10</a:t>
            </a:r>
            <a:r>
              <a:rPr lang="en-US" sz="2400" b="1" spc="-5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am class results</a:t>
            </a:r>
          </a:p>
          <a:p>
            <a:pPr>
              <a:lnSpc>
                <a:spcPts val="3100"/>
              </a:lnSpc>
              <a:spcAft>
                <a:spcPts val="600"/>
              </a:spcAft>
            </a:pPr>
            <a:r>
              <a:rPr lang="en-US" sz="2400" b="1" dirty="0">
                <a:latin typeface="Arial" panose="020B0604020202020204" pitchFamily="34" charset="0"/>
                <a:cs typeface="Arial" panose="020B0604020202020204" pitchFamily="34" charset="0"/>
              </a:rPr>
              <a:t> </a:t>
            </a:r>
          </a:p>
        </p:txBody>
      </p:sp>
      <p:pic>
        <p:nvPicPr>
          <p:cNvPr id="2" name="Picture 1" descr="A frequency chart is shown.&#10;The x-axis is labelled number of days and has values from 0 to 5.&#10;The y-axis is labelled frequency and goes from 0 to 5."/>
          <p:cNvPicPr>
            <a:picLocks noChangeAspect="1"/>
          </p:cNvPicPr>
          <p:nvPr/>
        </p:nvPicPr>
        <p:blipFill rotWithShape="1">
          <a:blip r:embed="rId8" cstate="email">
            <a:extLst>
              <a:ext uri="{28A0092B-C50C-407E-A947-70E740481C1C}">
                <a14:useLocalDpi xmlns:a14="http://schemas.microsoft.com/office/drawing/2010/main"/>
              </a:ext>
            </a:extLst>
          </a:blip>
          <a:srcRect l="24117" t="16466" r="35177" b="58319"/>
          <a:stretch/>
        </p:blipFill>
        <p:spPr>
          <a:xfrm>
            <a:off x="3609119" y="2014719"/>
            <a:ext cx="5205222" cy="4644000"/>
          </a:xfrm>
          <a:prstGeom prst="rect">
            <a:avLst/>
          </a:prstGeom>
        </p:spPr>
      </p:pic>
      <p:sp>
        <p:nvSpPr>
          <p:cNvPr id="6" name="Rectangle 5"/>
          <p:cNvSpPr/>
          <p:nvPr/>
        </p:nvSpPr>
        <p:spPr>
          <a:xfrm>
            <a:off x="649991" y="1060066"/>
            <a:ext cx="697627" cy="707886"/>
          </a:xfrm>
          <a:prstGeom prst="rect">
            <a:avLst/>
          </a:prstGeom>
        </p:spPr>
        <p:txBody>
          <a:bodyPr wrap="none">
            <a:spAutoFit/>
          </a:bodyPr>
          <a:lstStyle/>
          <a:p>
            <a:pPr algn="ctr"/>
            <a:r>
              <a:rPr lang="en-US" sz="4000" dirty="0">
                <a:solidFill>
                  <a:srgbClr val="BE0064"/>
                </a:solidFill>
              </a:rPr>
              <a:t>✓</a:t>
            </a:r>
          </a:p>
        </p:txBody>
      </p:sp>
      <p:sp>
        <p:nvSpPr>
          <p:cNvPr id="29" name="Rectangle 28"/>
          <p:cNvSpPr/>
          <p:nvPr/>
        </p:nvSpPr>
        <p:spPr>
          <a:xfrm>
            <a:off x="1512155" y="1081748"/>
            <a:ext cx="697627" cy="707886"/>
          </a:xfrm>
          <a:prstGeom prst="rect">
            <a:avLst/>
          </a:prstGeom>
        </p:spPr>
        <p:txBody>
          <a:bodyPr wrap="none">
            <a:spAutoFit/>
          </a:bodyPr>
          <a:lstStyle/>
          <a:p>
            <a:pPr algn="ctr"/>
            <a:r>
              <a:rPr lang="en-US" sz="4000" dirty="0">
                <a:solidFill>
                  <a:srgbClr val="BE0064"/>
                </a:solidFill>
              </a:rPr>
              <a:t>✓</a:t>
            </a:r>
          </a:p>
        </p:txBody>
      </p:sp>
      <p:sp>
        <p:nvSpPr>
          <p:cNvPr id="30" name="Rectangle 29"/>
          <p:cNvSpPr/>
          <p:nvPr/>
        </p:nvSpPr>
        <p:spPr>
          <a:xfrm>
            <a:off x="2371343" y="1081748"/>
            <a:ext cx="697627" cy="707886"/>
          </a:xfrm>
          <a:prstGeom prst="rect">
            <a:avLst/>
          </a:prstGeom>
        </p:spPr>
        <p:txBody>
          <a:bodyPr wrap="none">
            <a:spAutoFit/>
          </a:bodyPr>
          <a:lstStyle/>
          <a:p>
            <a:pPr algn="ctr"/>
            <a:r>
              <a:rPr lang="en-US" sz="4000" dirty="0">
                <a:solidFill>
                  <a:srgbClr val="BE0064"/>
                </a:solidFill>
              </a:rPr>
              <a:t>✓</a:t>
            </a:r>
          </a:p>
        </p:txBody>
      </p:sp>
      <p:sp>
        <p:nvSpPr>
          <p:cNvPr id="31" name="Rectangle 30"/>
          <p:cNvSpPr/>
          <p:nvPr/>
        </p:nvSpPr>
        <p:spPr>
          <a:xfrm>
            <a:off x="3193175" y="1063074"/>
            <a:ext cx="697627" cy="707886"/>
          </a:xfrm>
          <a:prstGeom prst="rect">
            <a:avLst/>
          </a:prstGeom>
        </p:spPr>
        <p:txBody>
          <a:bodyPr wrap="none">
            <a:spAutoFit/>
          </a:bodyPr>
          <a:lstStyle/>
          <a:p>
            <a:pPr algn="ctr"/>
            <a:r>
              <a:rPr lang="en-US" sz="4000" dirty="0">
                <a:solidFill>
                  <a:srgbClr val="BE0064"/>
                </a:solidFill>
              </a:rPr>
              <a:t>✓</a:t>
            </a:r>
          </a:p>
        </p:txBody>
      </p:sp>
      <p:sp>
        <p:nvSpPr>
          <p:cNvPr id="32" name="Rectangle 31"/>
          <p:cNvSpPr/>
          <p:nvPr/>
        </p:nvSpPr>
        <p:spPr>
          <a:xfrm>
            <a:off x="4055339" y="1084756"/>
            <a:ext cx="697627" cy="707886"/>
          </a:xfrm>
          <a:prstGeom prst="rect">
            <a:avLst/>
          </a:prstGeom>
        </p:spPr>
        <p:txBody>
          <a:bodyPr wrap="none">
            <a:spAutoFit/>
          </a:bodyPr>
          <a:lstStyle/>
          <a:p>
            <a:pPr algn="ctr"/>
            <a:r>
              <a:rPr lang="en-US" sz="4000" dirty="0">
                <a:solidFill>
                  <a:srgbClr val="BE0064"/>
                </a:solidFill>
              </a:rPr>
              <a:t>✓</a:t>
            </a:r>
          </a:p>
        </p:txBody>
      </p:sp>
      <p:sp>
        <p:nvSpPr>
          <p:cNvPr id="33" name="Rectangle 32"/>
          <p:cNvSpPr/>
          <p:nvPr/>
        </p:nvSpPr>
        <p:spPr>
          <a:xfrm>
            <a:off x="4914527" y="1084756"/>
            <a:ext cx="697627" cy="707886"/>
          </a:xfrm>
          <a:prstGeom prst="rect">
            <a:avLst/>
          </a:prstGeom>
        </p:spPr>
        <p:txBody>
          <a:bodyPr wrap="none">
            <a:spAutoFit/>
          </a:bodyPr>
          <a:lstStyle/>
          <a:p>
            <a:pPr algn="ctr"/>
            <a:r>
              <a:rPr lang="en-US" sz="4000" dirty="0">
                <a:solidFill>
                  <a:srgbClr val="BE0064"/>
                </a:solidFill>
              </a:rPr>
              <a:t>✓</a:t>
            </a:r>
          </a:p>
        </p:txBody>
      </p:sp>
      <p:sp>
        <p:nvSpPr>
          <p:cNvPr id="34" name="Rectangle 33"/>
          <p:cNvSpPr/>
          <p:nvPr/>
        </p:nvSpPr>
        <p:spPr>
          <a:xfrm>
            <a:off x="5770739" y="1081748"/>
            <a:ext cx="697627" cy="707886"/>
          </a:xfrm>
          <a:prstGeom prst="rect">
            <a:avLst/>
          </a:prstGeom>
        </p:spPr>
        <p:txBody>
          <a:bodyPr wrap="none">
            <a:spAutoFit/>
          </a:bodyPr>
          <a:lstStyle/>
          <a:p>
            <a:pPr algn="ctr"/>
            <a:r>
              <a:rPr lang="en-US" sz="4000" dirty="0">
                <a:solidFill>
                  <a:srgbClr val="BE0064"/>
                </a:solidFill>
              </a:rPr>
              <a:t>✓</a:t>
            </a:r>
          </a:p>
        </p:txBody>
      </p:sp>
      <p:sp>
        <p:nvSpPr>
          <p:cNvPr id="35" name="Rectangle 34"/>
          <p:cNvSpPr/>
          <p:nvPr/>
        </p:nvSpPr>
        <p:spPr>
          <a:xfrm>
            <a:off x="6632903" y="1103430"/>
            <a:ext cx="697627" cy="707886"/>
          </a:xfrm>
          <a:prstGeom prst="rect">
            <a:avLst/>
          </a:prstGeom>
        </p:spPr>
        <p:txBody>
          <a:bodyPr wrap="none">
            <a:spAutoFit/>
          </a:bodyPr>
          <a:lstStyle/>
          <a:p>
            <a:pPr algn="ctr"/>
            <a:r>
              <a:rPr lang="en-US" sz="4000" dirty="0">
                <a:solidFill>
                  <a:srgbClr val="BE0064"/>
                </a:solidFill>
              </a:rPr>
              <a:t>✓</a:t>
            </a:r>
          </a:p>
        </p:txBody>
      </p:sp>
      <p:sp>
        <p:nvSpPr>
          <p:cNvPr id="36" name="Rectangle 35"/>
          <p:cNvSpPr/>
          <p:nvPr/>
        </p:nvSpPr>
        <p:spPr>
          <a:xfrm>
            <a:off x="7492091" y="1103430"/>
            <a:ext cx="697627" cy="707886"/>
          </a:xfrm>
          <a:prstGeom prst="rect">
            <a:avLst/>
          </a:prstGeom>
        </p:spPr>
        <p:txBody>
          <a:bodyPr wrap="none">
            <a:spAutoFit/>
          </a:bodyPr>
          <a:lstStyle/>
          <a:p>
            <a:pPr algn="ctr"/>
            <a:r>
              <a:rPr lang="en-US" sz="4000" dirty="0">
                <a:solidFill>
                  <a:srgbClr val="BE0064"/>
                </a:solidFill>
              </a:rPr>
              <a:t>✓</a:t>
            </a:r>
          </a:p>
        </p:txBody>
      </p:sp>
      <p:sp>
        <p:nvSpPr>
          <p:cNvPr id="37" name="Rectangle 36"/>
          <p:cNvSpPr/>
          <p:nvPr/>
        </p:nvSpPr>
        <p:spPr>
          <a:xfrm>
            <a:off x="8298221" y="1125112"/>
            <a:ext cx="697627" cy="707886"/>
          </a:xfrm>
          <a:prstGeom prst="rect">
            <a:avLst/>
          </a:prstGeom>
        </p:spPr>
        <p:txBody>
          <a:bodyPr wrap="none">
            <a:spAutoFit/>
          </a:bodyPr>
          <a:lstStyle/>
          <a:p>
            <a:pPr algn="ctr"/>
            <a:r>
              <a:rPr lang="en-US" sz="4000" dirty="0">
                <a:solidFill>
                  <a:srgbClr val="BE0064"/>
                </a:solidFill>
              </a:rPr>
              <a:t>✓</a:t>
            </a:r>
          </a:p>
        </p:txBody>
      </p:sp>
      <p:sp>
        <p:nvSpPr>
          <p:cNvPr id="38" name="Rectangle 37"/>
          <p:cNvSpPr/>
          <p:nvPr/>
        </p:nvSpPr>
        <p:spPr>
          <a:xfrm>
            <a:off x="9157409" y="1125112"/>
            <a:ext cx="697627" cy="707886"/>
          </a:xfrm>
          <a:prstGeom prst="rect">
            <a:avLst/>
          </a:prstGeom>
        </p:spPr>
        <p:txBody>
          <a:bodyPr wrap="none">
            <a:spAutoFit/>
          </a:bodyPr>
          <a:lstStyle/>
          <a:p>
            <a:pPr algn="ctr"/>
            <a:r>
              <a:rPr lang="en-US" sz="4000" dirty="0">
                <a:solidFill>
                  <a:srgbClr val="BE0064"/>
                </a:solidFill>
              </a:rPr>
              <a:t>✓</a:t>
            </a:r>
          </a:p>
        </p:txBody>
      </p:sp>
      <p:sp>
        <p:nvSpPr>
          <p:cNvPr id="40" name="TextBox 39">
            <a:extLst>
              <a:ext uri="{FF2B5EF4-FFF2-40B4-BE49-F238E27FC236}">
                <a16:creationId xmlns:a16="http://schemas.microsoft.com/office/drawing/2014/main" id="{B0368C08-DEAE-4069-AAC6-76CF00AF1749}"/>
              </a:ext>
            </a:extLst>
          </p:cNvPr>
          <p:cNvSpPr txBox="1"/>
          <p:nvPr/>
        </p:nvSpPr>
        <p:spPr>
          <a:xfrm>
            <a:off x="1263437" y="5694352"/>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Yaima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41" name="Picture 40" descr="AW10_fitness instructor.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8488" y="2385237"/>
            <a:ext cx="1130133" cy="3344495"/>
          </a:xfrm>
          <a:prstGeom prst="rect">
            <a:avLst/>
          </a:prstGeom>
        </p:spPr>
      </p:pic>
      <p:pic>
        <p:nvPicPr>
          <p:cNvPr id="3" name="Picture 2"/>
          <p:cNvPicPr>
            <a:picLocks noChangeAspect="1"/>
          </p:cNvPicPr>
          <p:nvPr/>
        </p:nvPicPr>
        <p:blipFill>
          <a:blip r:embed="rId10"/>
          <a:stretch>
            <a:fillRect/>
          </a:stretch>
        </p:blipFill>
        <p:spPr>
          <a:xfrm>
            <a:off x="4670421" y="4323741"/>
            <a:ext cx="611999" cy="416159"/>
          </a:xfrm>
          <a:prstGeom prst="rect">
            <a:avLst/>
          </a:prstGeom>
        </p:spPr>
      </p:pic>
      <p:pic>
        <p:nvPicPr>
          <p:cNvPr id="8" name="Picture 7"/>
          <p:cNvPicPr>
            <a:picLocks noChangeAspect="1"/>
          </p:cNvPicPr>
          <p:nvPr/>
        </p:nvPicPr>
        <p:blipFill rotWithShape="1">
          <a:blip r:embed="rId11" cstate="email">
            <a:extLst>
              <a:ext uri="{28A0092B-C50C-407E-A947-70E740481C1C}">
                <a14:useLocalDpi xmlns:a14="http://schemas.microsoft.com/office/drawing/2010/main"/>
              </a:ext>
            </a:extLst>
          </a:blip>
          <a:srcRect r="2407" b="10396"/>
          <a:stretch/>
        </p:blipFill>
        <p:spPr>
          <a:xfrm>
            <a:off x="5874097" y="5155486"/>
            <a:ext cx="619863" cy="387002"/>
          </a:xfrm>
          <a:prstGeom prst="rect">
            <a:avLst/>
          </a:prstGeom>
        </p:spPr>
      </p:pic>
      <p:pic>
        <p:nvPicPr>
          <p:cNvPr id="42" name="Picture 41"/>
          <p:cNvPicPr>
            <a:picLocks noChangeAspect="1"/>
          </p:cNvPicPr>
          <p:nvPr/>
        </p:nvPicPr>
        <p:blipFill rotWithShape="1">
          <a:blip r:embed="rId10" cstate="email">
            <a:extLst>
              <a:ext uri="{28A0092B-C50C-407E-A947-70E740481C1C}">
                <a14:useLocalDpi xmlns:a14="http://schemas.microsoft.com/office/drawing/2010/main"/>
              </a:ext>
            </a:extLst>
          </a:blip>
          <a:srcRect b="6111"/>
          <a:stretch/>
        </p:blipFill>
        <p:spPr>
          <a:xfrm>
            <a:off x="4667821" y="4751141"/>
            <a:ext cx="611999" cy="390725"/>
          </a:xfrm>
          <a:prstGeom prst="rect">
            <a:avLst/>
          </a:prstGeom>
        </p:spPr>
      </p:pic>
      <p:pic>
        <p:nvPicPr>
          <p:cNvPr id="43" name="Picture 42"/>
          <p:cNvPicPr>
            <a:picLocks noChangeAspect="1"/>
          </p:cNvPicPr>
          <p:nvPr/>
        </p:nvPicPr>
        <p:blipFill rotWithShape="1">
          <a:blip r:embed="rId10" cstate="email">
            <a:extLst>
              <a:ext uri="{28A0092B-C50C-407E-A947-70E740481C1C}">
                <a14:useLocalDpi xmlns:a14="http://schemas.microsoft.com/office/drawing/2010/main"/>
              </a:ext>
            </a:extLst>
          </a:blip>
          <a:srcRect b="6111"/>
          <a:stretch/>
        </p:blipFill>
        <p:spPr>
          <a:xfrm>
            <a:off x="4670221" y="5153541"/>
            <a:ext cx="611999" cy="390725"/>
          </a:xfrm>
          <a:prstGeom prst="rect">
            <a:avLst/>
          </a:prstGeom>
        </p:spPr>
      </p:pic>
      <p:pic>
        <p:nvPicPr>
          <p:cNvPr id="44" name="Picture 43"/>
          <p:cNvPicPr>
            <a:picLocks noChangeAspect="1"/>
          </p:cNvPicPr>
          <p:nvPr/>
        </p:nvPicPr>
        <p:blipFill>
          <a:blip r:embed="rId12"/>
          <a:stretch>
            <a:fillRect/>
          </a:stretch>
        </p:blipFill>
        <p:spPr>
          <a:xfrm>
            <a:off x="6507951" y="5150177"/>
            <a:ext cx="582204" cy="395899"/>
          </a:xfrm>
          <a:prstGeom prst="rect">
            <a:avLst/>
          </a:prstGeom>
        </p:spPr>
      </p:pic>
      <p:pic>
        <p:nvPicPr>
          <p:cNvPr id="45" name="Picture 44"/>
          <p:cNvPicPr>
            <a:picLocks noChangeAspect="1"/>
          </p:cNvPicPr>
          <p:nvPr/>
        </p:nvPicPr>
        <p:blipFill rotWithShape="1">
          <a:blip r:embed="rId13" cstate="email">
            <a:extLst>
              <a:ext uri="{28A0092B-C50C-407E-A947-70E740481C1C}">
                <a14:useLocalDpi xmlns:a14="http://schemas.microsoft.com/office/drawing/2010/main"/>
              </a:ext>
            </a:extLst>
          </a:blip>
          <a:srcRect r="6458" b="9533"/>
          <a:stretch/>
        </p:blipFill>
        <p:spPr>
          <a:xfrm>
            <a:off x="7103251" y="4751141"/>
            <a:ext cx="594130" cy="390725"/>
          </a:xfrm>
          <a:prstGeom prst="rect">
            <a:avLst/>
          </a:prstGeom>
        </p:spPr>
      </p:pic>
      <p:pic>
        <p:nvPicPr>
          <p:cNvPr id="46" name="Picture 45"/>
          <p:cNvPicPr>
            <a:picLocks noChangeAspect="1"/>
          </p:cNvPicPr>
          <p:nvPr/>
        </p:nvPicPr>
        <p:blipFill rotWithShape="1">
          <a:blip r:embed="rId13" cstate="email">
            <a:extLst>
              <a:ext uri="{28A0092B-C50C-407E-A947-70E740481C1C}">
                <a14:useLocalDpi xmlns:a14="http://schemas.microsoft.com/office/drawing/2010/main"/>
              </a:ext>
            </a:extLst>
          </a:blip>
          <a:srcRect r="6458" b="9533"/>
          <a:stretch/>
        </p:blipFill>
        <p:spPr>
          <a:xfrm>
            <a:off x="7104451" y="5158901"/>
            <a:ext cx="594130" cy="390725"/>
          </a:xfrm>
          <a:prstGeom prst="rect">
            <a:avLst/>
          </a:prstGeom>
        </p:spPr>
      </p:pic>
      <p:pic>
        <p:nvPicPr>
          <p:cNvPr id="47" name="Picture 46"/>
          <p:cNvPicPr>
            <a:picLocks noChangeAspect="1"/>
          </p:cNvPicPr>
          <p:nvPr/>
        </p:nvPicPr>
        <p:blipFill rotWithShape="1">
          <a:blip r:embed="rId3" cstate="email">
            <a:extLst>
              <a:ext uri="{28A0092B-C50C-407E-A947-70E740481C1C}">
                <a14:useLocalDpi xmlns:a14="http://schemas.microsoft.com/office/drawing/2010/main"/>
              </a:ext>
            </a:extLst>
          </a:blip>
          <a:srcRect r="3590" b="14125"/>
          <a:stretch/>
        </p:blipFill>
        <p:spPr>
          <a:xfrm>
            <a:off x="7720065" y="3921181"/>
            <a:ext cx="612343" cy="370896"/>
          </a:xfrm>
          <a:prstGeom prst="rect">
            <a:avLst/>
          </a:prstGeom>
        </p:spPr>
      </p:pic>
      <p:pic>
        <p:nvPicPr>
          <p:cNvPr id="50" name="Picture 49"/>
          <p:cNvPicPr>
            <a:picLocks noChangeAspect="1"/>
          </p:cNvPicPr>
          <p:nvPr/>
        </p:nvPicPr>
        <p:blipFill rotWithShape="1">
          <a:blip r:embed="rId3" cstate="email">
            <a:extLst>
              <a:ext uri="{28A0092B-C50C-407E-A947-70E740481C1C}">
                <a14:useLocalDpi xmlns:a14="http://schemas.microsoft.com/office/drawing/2010/main"/>
              </a:ext>
            </a:extLst>
          </a:blip>
          <a:srcRect r="3590" b="14125"/>
          <a:stretch/>
        </p:blipFill>
        <p:spPr>
          <a:xfrm>
            <a:off x="7723237" y="4760060"/>
            <a:ext cx="612343" cy="370896"/>
          </a:xfrm>
          <a:prstGeom prst="rect">
            <a:avLst/>
          </a:prstGeom>
        </p:spPr>
      </p:pic>
      <p:pic>
        <p:nvPicPr>
          <p:cNvPr id="51" name="Picture 50"/>
          <p:cNvPicPr>
            <a:picLocks noChangeAspect="1"/>
          </p:cNvPicPr>
          <p:nvPr/>
        </p:nvPicPr>
        <p:blipFill rotWithShape="1">
          <a:blip r:embed="rId3" cstate="email">
            <a:extLst>
              <a:ext uri="{28A0092B-C50C-407E-A947-70E740481C1C}">
                <a14:useLocalDpi xmlns:a14="http://schemas.microsoft.com/office/drawing/2010/main"/>
              </a:ext>
            </a:extLst>
          </a:blip>
          <a:srcRect r="3590" b="14125"/>
          <a:stretch/>
        </p:blipFill>
        <p:spPr>
          <a:xfrm>
            <a:off x="7723237" y="5158901"/>
            <a:ext cx="612343" cy="370896"/>
          </a:xfrm>
          <a:prstGeom prst="rect">
            <a:avLst/>
          </a:prstGeom>
        </p:spPr>
      </p:pic>
    </p:spTree>
    <p:extLst>
      <p:ext uri="{BB962C8B-B14F-4D97-AF65-F5344CB8AC3E}">
        <p14:creationId xmlns:p14="http://schemas.microsoft.com/office/powerpoint/2010/main" val="13254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6" grpId="0"/>
      <p:bldP spid="29" grpId="0"/>
      <p:bldP spid="30" grpId="0"/>
      <p:bldP spid="31"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7</a:t>
            </a:fld>
            <a:endParaRPr lang="en-US"/>
          </a:p>
        </p:txBody>
      </p:sp>
      <p:sp>
        <p:nvSpPr>
          <p:cNvPr id="6"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Interpreting the data</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pic>
        <p:nvPicPr>
          <p:cNvPr id="7" name="Picture 6"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693" y="2749483"/>
            <a:ext cx="1125856" cy="1294658"/>
          </a:xfrm>
          <a:prstGeom prst="rect">
            <a:avLst/>
          </a:prstGeom>
        </p:spPr>
      </p:pic>
      <p:pic>
        <p:nvPicPr>
          <p:cNvPr id="8" name="Picture 7"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0808" y="2719601"/>
            <a:ext cx="920100" cy="1441131"/>
          </a:xfrm>
          <a:prstGeom prst="rect">
            <a:avLst/>
          </a:prstGeom>
        </p:spPr>
      </p:pic>
      <p:pic>
        <p:nvPicPr>
          <p:cNvPr id="9" name="Picture 8"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02425" y="2819842"/>
            <a:ext cx="847325" cy="1370993"/>
          </a:xfrm>
          <a:prstGeom prst="rect">
            <a:avLst/>
          </a:prstGeom>
        </p:spPr>
      </p:pic>
      <p:sp>
        <p:nvSpPr>
          <p:cNvPr id="10" name="TextBox 9">
            <a:extLst>
              <a:ext uri="{FF2B5EF4-FFF2-40B4-BE49-F238E27FC236}">
                <a16:creationId xmlns:a16="http://schemas.microsoft.com/office/drawing/2014/main" id="{B0368C08-DEAE-4069-AAC6-76CF00AF1749}"/>
              </a:ext>
            </a:extLst>
          </p:cNvPr>
          <p:cNvSpPr txBox="1"/>
          <p:nvPr/>
        </p:nvSpPr>
        <p:spPr>
          <a:xfrm>
            <a:off x="-118886" y="4175031"/>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p:txBody>
      </p:sp>
      <p:sp>
        <p:nvSpPr>
          <p:cNvPr id="11" name="TextBox 10">
            <a:extLst>
              <a:ext uri="{FF2B5EF4-FFF2-40B4-BE49-F238E27FC236}">
                <a16:creationId xmlns:a16="http://schemas.microsoft.com/office/drawing/2014/main" id="{B0368C08-DEAE-4069-AAC6-76CF00AF1749}"/>
              </a:ext>
            </a:extLst>
          </p:cNvPr>
          <p:cNvSpPr txBox="1"/>
          <p:nvPr/>
        </p:nvSpPr>
        <p:spPr>
          <a:xfrm>
            <a:off x="1996797" y="419083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p:txBody>
      </p:sp>
      <p:sp>
        <p:nvSpPr>
          <p:cNvPr id="12" name="TextBox 11">
            <a:extLst>
              <a:ext uri="{FF2B5EF4-FFF2-40B4-BE49-F238E27FC236}">
                <a16:creationId xmlns:a16="http://schemas.microsoft.com/office/drawing/2014/main" id="{B0368C08-DEAE-4069-AAC6-76CF00AF1749}"/>
              </a:ext>
            </a:extLst>
          </p:cNvPr>
          <p:cNvSpPr txBox="1"/>
          <p:nvPr/>
        </p:nvSpPr>
        <p:spPr>
          <a:xfrm>
            <a:off x="4197139" y="420844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p:txBody>
      </p:sp>
      <p:sp>
        <p:nvSpPr>
          <p:cNvPr id="16" name="Cloud Callout 15"/>
          <p:cNvSpPr>
            <a:spLocks noChangeAspect="1"/>
          </p:cNvSpPr>
          <p:nvPr/>
        </p:nvSpPr>
        <p:spPr>
          <a:xfrm>
            <a:off x="694543" y="1779474"/>
            <a:ext cx="1827821" cy="1224642"/>
          </a:xfrm>
          <a:prstGeom prst="cloudCallout">
            <a:avLst>
              <a:gd name="adj1" fmla="val -22686"/>
              <a:gd name="adj2" fmla="val 8324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999375" y="1906395"/>
            <a:ext cx="1250701" cy="923330"/>
          </a:xfrm>
          <a:prstGeom prst="rect">
            <a:avLst/>
          </a:prstGeom>
          <a:noFill/>
        </p:spPr>
        <p:txBody>
          <a:bodyPr wrap="none" rtlCol="0">
            <a:spAutoFit/>
          </a:bodyPr>
          <a:lstStyle/>
          <a:p>
            <a:pPr algn="ctr"/>
            <a:r>
              <a:rPr lang="en-US" i="1" dirty="0"/>
              <a:t>What does</a:t>
            </a:r>
            <a:br>
              <a:rPr lang="en-US" i="1" dirty="0"/>
            </a:br>
            <a:r>
              <a:rPr lang="en-US" i="1" dirty="0"/>
              <a:t>the chart </a:t>
            </a:r>
          </a:p>
          <a:p>
            <a:pPr algn="ctr"/>
            <a:r>
              <a:rPr lang="en-US" i="1" dirty="0"/>
              <a:t>show?</a:t>
            </a:r>
          </a:p>
        </p:txBody>
      </p:sp>
      <p:sp>
        <p:nvSpPr>
          <p:cNvPr id="2" name="TextBox 1">
            <a:extLst>
              <a:ext uri="{FF2B5EF4-FFF2-40B4-BE49-F238E27FC236}">
                <a16:creationId xmlns:a16="http://schemas.microsoft.com/office/drawing/2014/main" id="{979F1D5F-7ADB-CC3A-D6C2-B5F55E8CA9F0}"/>
              </a:ext>
            </a:extLst>
          </p:cNvPr>
          <p:cNvSpPr txBox="1"/>
          <p:nvPr/>
        </p:nvSpPr>
        <p:spPr>
          <a:xfrm>
            <a:off x="7997340" y="1173576"/>
            <a:ext cx="3356460" cy="964367"/>
          </a:xfrm>
          <a:prstGeom prst="rect">
            <a:avLst/>
          </a:prstGeom>
          <a:noFill/>
        </p:spPr>
        <p:txBody>
          <a:bodyPr wrap="square" rtlCol="0">
            <a:spAutoFit/>
          </a:bodyPr>
          <a:lstStyle/>
          <a:p>
            <a:pPr algn="ctr">
              <a:lnSpc>
                <a:spcPts val="3100"/>
              </a:lnSpc>
              <a:spcAft>
                <a:spcPts val="600"/>
              </a:spcAft>
            </a:pPr>
            <a:r>
              <a:rPr lang="en-US" sz="2400" b="1" dirty="0">
                <a:latin typeface="Arial" panose="020B0604020202020204" pitchFamily="34" charset="0"/>
                <a:cs typeface="Arial" panose="020B0604020202020204" pitchFamily="34" charset="0"/>
              </a:rPr>
              <a:t>10</a:t>
            </a:r>
            <a:r>
              <a:rPr lang="en-US" sz="2400" b="1" spc="-5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am class results</a:t>
            </a:r>
          </a:p>
          <a:p>
            <a:pPr>
              <a:lnSpc>
                <a:spcPts val="3100"/>
              </a:lnSpc>
              <a:spcAft>
                <a:spcPts val="600"/>
              </a:spcAft>
            </a:pPr>
            <a:r>
              <a:rPr lang="en-US" sz="2400" b="1" dirty="0">
                <a:latin typeface="Arial" panose="020B0604020202020204" pitchFamily="34" charset="0"/>
                <a:cs typeface="Arial" panose="020B0604020202020204" pitchFamily="34" charset="0"/>
              </a:rPr>
              <a:t> </a:t>
            </a:r>
          </a:p>
        </p:txBody>
      </p:sp>
      <p:pic>
        <p:nvPicPr>
          <p:cNvPr id="23" name="Picture 22" descr="A frequency chart is shown.&#10;The x-axis is labelled number of days and has values from 0 to 5.&#10;The y-axis is labelled frequency and goes from 0 to 5."/>
          <p:cNvPicPr>
            <a:picLocks noChangeAspect="1"/>
          </p:cNvPicPr>
          <p:nvPr/>
        </p:nvPicPr>
        <p:blipFill rotWithShape="1">
          <a:blip r:embed="rId6" cstate="email">
            <a:extLst>
              <a:ext uri="{28A0092B-C50C-407E-A947-70E740481C1C}">
                <a14:useLocalDpi xmlns:a14="http://schemas.microsoft.com/office/drawing/2010/main"/>
              </a:ext>
            </a:extLst>
          </a:blip>
          <a:srcRect b="42130"/>
          <a:stretch/>
        </p:blipFill>
        <p:spPr>
          <a:xfrm>
            <a:off x="7122023" y="1537480"/>
            <a:ext cx="4436820" cy="3812469"/>
          </a:xfrm>
          <a:prstGeom prst="rect">
            <a:avLst/>
          </a:prstGeom>
        </p:spPr>
      </p:pic>
    </p:spTree>
    <p:extLst>
      <p:ext uri="{BB962C8B-B14F-4D97-AF65-F5344CB8AC3E}">
        <p14:creationId xmlns:p14="http://schemas.microsoft.com/office/powerpoint/2010/main" val="309019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8</a:t>
            </a:fld>
            <a:endParaRPr lang="en-US"/>
          </a:p>
        </p:txBody>
      </p:sp>
      <p:sp>
        <p:nvSpPr>
          <p:cNvPr id="6"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Summarising the data</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pic>
        <p:nvPicPr>
          <p:cNvPr id="7" name="Picture 6"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693" y="2749483"/>
            <a:ext cx="1125856" cy="1294658"/>
          </a:xfrm>
          <a:prstGeom prst="rect">
            <a:avLst/>
          </a:prstGeom>
        </p:spPr>
      </p:pic>
      <p:pic>
        <p:nvPicPr>
          <p:cNvPr id="8" name="Picture 7"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0808" y="2719601"/>
            <a:ext cx="920100" cy="1441131"/>
          </a:xfrm>
          <a:prstGeom prst="rect">
            <a:avLst/>
          </a:prstGeom>
        </p:spPr>
      </p:pic>
      <p:pic>
        <p:nvPicPr>
          <p:cNvPr id="9" name="Picture 8"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02425" y="2819842"/>
            <a:ext cx="847325" cy="1370993"/>
          </a:xfrm>
          <a:prstGeom prst="rect">
            <a:avLst/>
          </a:prstGeom>
        </p:spPr>
      </p:pic>
      <p:sp>
        <p:nvSpPr>
          <p:cNvPr id="10" name="TextBox 9">
            <a:extLst>
              <a:ext uri="{FF2B5EF4-FFF2-40B4-BE49-F238E27FC236}">
                <a16:creationId xmlns:a16="http://schemas.microsoft.com/office/drawing/2014/main" id="{B0368C08-DEAE-4069-AAC6-76CF00AF1749}"/>
              </a:ext>
            </a:extLst>
          </p:cNvPr>
          <p:cNvSpPr txBox="1"/>
          <p:nvPr/>
        </p:nvSpPr>
        <p:spPr>
          <a:xfrm>
            <a:off x="-118886" y="4175031"/>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p:txBody>
      </p:sp>
      <p:sp>
        <p:nvSpPr>
          <p:cNvPr id="11" name="TextBox 10">
            <a:extLst>
              <a:ext uri="{FF2B5EF4-FFF2-40B4-BE49-F238E27FC236}">
                <a16:creationId xmlns:a16="http://schemas.microsoft.com/office/drawing/2014/main" id="{B0368C08-DEAE-4069-AAC6-76CF00AF1749}"/>
              </a:ext>
            </a:extLst>
          </p:cNvPr>
          <p:cNvSpPr txBox="1"/>
          <p:nvPr/>
        </p:nvSpPr>
        <p:spPr>
          <a:xfrm>
            <a:off x="1996797" y="419083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p:txBody>
      </p:sp>
      <p:sp>
        <p:nvSpPr>
          <p:cNvPr id="12" name="TextBox 11">
            <a:extLst>
              <a:ext uri="{FF2B5EF4-FFF2-40B4-BE49-F238E27FC236}">
                <a16:creationId xmlns:a16="http://schemas.microsoft.com/office/drawing/2014/main" id="{B0368C08-DEAE-4069-AAC6-76CF00AF1749}"/>
              </a:ext>
            </a:extLst>
          </p:cNvPr>
          <p:cNvSpPr txBox="1"/>
          <p:nvPr/>
        </p:nvSpPr>
        <p:spPr>
          <a:xfrm>
            <a:off x="4197139" y="420844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p:txBody>
      </p:sp>
      <p:sp>
        <p:nvSpPr>
          <p:cNvPr id="16" name="Cloud Callout 15"/>
          <p:cNvSpPr>
            <a:spLocks noChangeAspect="1"/>
          </p:cNvSpPr>
          <p:nvPr/>
        </p:nvSpPr>
        <p:spPr>
          <a:xfrm>
            <a:off x="694543" y="1779474"/>
            <a:ext cx="1827821" cy="1224642"/>
          </a:xfrm>
          <a:prstGeom prst="cloudCallout">
            <a:avLst>
              <a:gd name="adj1" fmla="val -22686"/>
              <a:gd name="adj2" fmla="val 8324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loud Callout 17"/>
          <p:cNvSpPr>
            <a:spLocks noChangeAspect="1"/>
          </p:cNvSpPr>
          <p:nvPr/>
        </p:nvSpPr>
        <p:spPr>
          <a:xfrm>
            <a:off x="5248608" y="1798670"/>
            <a:ext cx="1827821" cy="1224642"/>
          </a:xfrm>
          <a:prstGeom prst="cloudCallout">
            <a:avLst>
              <a:gd name="adj1" fmla="val -23612"/>
              <a:gd name="adj2" fmla="val 8600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605377" y="1909216"/>
            <a:ext cx="1047146" cy="923330"/>
          </a:xfrm>
          <a:prstGeom prst="rect">
            <a:avLst/>
          </a:prstGeom>
          <a:noFill/>
        </p:spPr>
        <p:txBody>
          <a:bodyPr wrap="none" rtlCol="0">
            <a:spAutoFit/>
          </a:bodyPr>
          <a:lstStyle/>
          <a:p>
            <a:pPr algn="ctr"/>
            <a:r>
              <a:rPr lang="en-US" i="1" dirty="0"/>
              <a:t>We could</a:t>
            </a:r>
            <a:br>
              <a:rPr lang="en-US" i="1" dirty="0"/>
            </a:br>
            <a:r>
              <a:rPr lang="en-US" i="1" dirty="0"/>
              <a:t>find the</a:t>
            </a:r>
            <a:br>
              <a:rPr lang="en-US" i="1" dirty="0"/>
            </a:br>
            <a:r>
              <a:rPr lang="en-US" i="1" dirty="0"/>
              <a:t>average.</a:t>
            </a:r>
          </a:p>
        </p:txBody>
      </p:sp>
      <p:sp>
        <p:nvSpPr>
          <p:cNvPr id="21" name="TextBox 20"/>
          <p:cNvSpPr txBox="1"/>
          <p:nvPr/>
        </p:nvSpPr>
        <p:spPr>
          <a:xfrm>
            <a:off x="999375" y="1906395"/>
            <a:ext cx="1250701" cy="923330"/>
          </a:xfrm>
          <a:prstGeom prst="rect">
            <a:avLst/>
          </a:prstGeom>
          <a:noFill/>
        </p:spPr>
        <p:txBody>
          <a:bodyPr wrap="none" rtlCol="0">
            <a:spAutoFit/>
          </a:bodyPr>
          <a:lstStyle/>
          <a:p>
            <a:pPr algn="ctr"/>
            <a:r>
              <a:rPr lang="en-US" i="1" dirty="0"/>
              <a:t>What does</a:t>
            </a:r>
            <a:br>
              <a:rPr lang="en-US" i="1" dirty="0"/>
            </a:br>
            <a:r>
              <a:rPr lang="en-US" i="1" dirty="0"/>
              <a:t>the chart </a:t>
            </a:r>
          </a:p>
          <a:p>
            <a:pPr algn="ctr"/>
            <a:r>
              <a:rPr lang="en-US" i="1" dirty="0"/>
              <a:t>show?</a:t>
            </a:r>
          </a:p>
        </p:txBody>
      </p:sp>
      <p:pic>
        <p:nvPicPr>
          <p:cNvPr id="23" name="Picture 22" descr="A frequency chart is shown.&#10;The x-axis is labelled number of days and has values from 0 to 5.&#10;The y-axis is labelled frequency and goes from 0 to 5."/>
          <p:cNvPicPr>
            <a:picLocks noChangeAspect="1"/>
          </p:cNvPicPr>
          <p:nvPr/>
        </p:nvPicPr>
        <p:blipFill rotWithShape="1">
          <a:blip r:embed="rId6" cstate="email">
            <a:extLst>
              <a:ext uri="{28A0092B-C50C-407E-A947-70E740481C1C}">
                <a14:useLocalDpi xmlns:a14="http://schemas.microsoft.com/office/drawing/2010/main"/>
              </a:ext>
            </a:extLst>
          </a:blip>
          <a:srcRect b="42130"/>
          <a:stretch/>
        </p:blipFill>
        <p:spPr>
          <a:xfrm>
            <a:off x="7122023" y="1537480"/>
            <a:ext cx="4436820" cy="3812469"/>
          </a:xfrm>
          <a:prstGeom prst="rect">
            <a:avLst/>
          </a:prstGeom>
        </p:spPr>
      </p:pic>
      <p:sp>
        <p:nvSpPr>
          <p:cNvPr id="17" name="TextBox 16">
            <a:extLst>
              <a:ext uri="{FF2B5EF4-FFF2-40B4-BE49-F238E27FC236}">
                <a16:creationId xmlns:a16="http://schemas.microsoft.com/office/drawing/2014/main" id="{979F1D5F-7ADB-CC3A-D6C2-B5F55E8CA9F0}"/>
              </a:ext>
            </a:extLst>
          </p:cNvPr>
          <p:cNvSpPr txBox="1"/>
          <p:nvPr/>
        </p:nvSpPr>
        <p:spPr>
          <a:xfrm>
            <a:off x="7997340" y="1173576"/>
            <a:ext cx="3356460" cy="964367"/>
          </a:xfrm>
          <a:prstGeom prst="rect">
            <a:avLst/>
          </a:prstGeom>
          <a:noFill/>
        </p:spPr>
        <p:txBody>
          <a:bodyPr wrap="square" rtlCol="0">
            <a:spAutoFit/>
          </a:bodyPr>
          <a:lstStyle/>
          <a:p>
            <a:pPr algn="ctr">
              <a:lnSpc>
                <a:spcPts val="3100"/>
              </a:lnSpc>
              <a:spcAft>
                <a:spcPts val="600"/>
              </a:spcAft>
            </a:pPr>
            <a:r>
              <a:rPr lang="en-US" sz="2400" b="1" dirty="0">
                <a:latin typeface="Arial" panose="020B0604020202020204" pitchFamily="34" charset="0"/>
                <a:cs typeface="Arial" panose="020B0604020202020204" pitchFamily="34" charset="0"/>
              </a:rPr>
              <a:t>10</a:t>
            </a:r>
            <a:r>
              <a:rPr lang="en-US" sz="2400" b="1" spc="-5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am class results</a:t>
            </a:r>
          </a:p>
          <a:p>
            <a:pPr>
              <a:lnSpc>
                <a:spcPts val="3100"/>
              </a:lnSpc>
              <a:spcAft>
                <a:spcPts val="600"/>
              </a:spcAft>
            </a:pP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15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loe 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4442" y="4905246"/>
            <a:ext cx="3455994" cy="1081468"/>
          </a:xfrm>
          <a:prstGeom prst="rect">
            <a:avLst/>
          </a:prstGeom>
        </p:spPr>
      </p:pic>
      <p:pic>
        <p:nvPicPr>
          <p:cNvPr id="5" name="Picture 4" descr="Baz 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8552" y="3501005"/>
            <a:ext cx="2844000" cy="1130829"/>
          </a:xfrm>
          <a:prstGeom prst="rect">
            <a:avLst/>
          </a:prstGeom>
        </p:spPr>
      </p:pic>
      <p:pic>
        <p:nvPicPr>
          <p:cNvPr id="2" name="Picture 1" descr="Screen shot 2022-09-10 at 09.06.34.png"/>
          <p:cNvPicPr>
            <a:picLocks noChangeAspect="1"/>
          </p:cNvPicPr>
          <p:nvPr/>
        </p:nvPicPr>
        <p:blipFill rotWithShape="1">
          <a:blip r:embed="rId5" cstate="email">
            <a:extLst>
              <a:ext uri="{28A0092B-C50C-407E-A947-70E740481C1C}">
                <a14:useLocalDpi xmlns:a14="http://schemas.microsoft.com/office/drawing/2010/main"/>
              </a:ext>
            </a:extLst>
          </a:blip>
          <a:srcRect t="7311"/>
          <a:stretch/>
        </p:blipFill>
        <p:spPr>
          <a:xfrm>
            <a:off x="8060616" y="2009267"/>
            <a:ext cx="3295805" cy="972000"/>
          </a:xfrm>
          <a:prstGeom prst="rect">
            <a:avLst/>
          </a:prstGeom>
        </p:spPr>
      </p:pic>
      <p:pic>
        <p:nvPicPr>
          <p:cNvPr id="25" name="Picture 24"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82748" y="1705010"/>
            <a:ext cx="1125856" cy="1294658"/>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Average statements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9</a:t>
            </a:fld>
            <a:endParaRPr lang="en-US" b="1" dirty="0">
              <a:solidFill>
                <a:srgbClr val="000000"/>
              </a:solidFill>
              <a:latin typeface="Arial" panose="020B0604020202020204" pitchFamily="34" charset="0"/>
              <a:cs typeface="Arial" panose="020B0604020202020204" pitchFamily="34" charset="0"/>
            </a:endParaRPr>
          </a:p>
        </p:txBody>
      </p:sp>
      <p:pic>
        <p:nvPicPr>
          <p:cNvPr id="14" name="Picture 13"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896855" y="3159344"/>
            <a:ext cx="698922" cy="1441131"/>
          </a:xfrm>
          <a:prstGeom prst="rect">
            <a:avLst/>
          </a:prstGeom>
        </p:spPr>
      </p:pic>
      <p:pic>
        <p:nvPicPr>
          <p:cNvPr id="15" name="Picture 14" descr="A stick figure drawing of a girl with her arms out to the sides.">
            <a:extLst>
              <a:ext uri="{FF2B5EF4-FFF2-40B4-BE49-F238E27FC236}">
                <a16:creationId xmlns:a16="http://schemas.microsoft.com/office/drawing/2014/main" id="{DFFDE95F-DBB9-4AC6-B6F6-865E3E8C006D}"/>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76052" y="4655623"/>
            <a:ext cx="847325" cy="1370993"/>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5799599" y="3002396"/>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Abi</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B0368C08-DEAE-4069-AAC6-76CF00AF1749}"/>
              </a:ext>
            </a:extLst>
          </p:cNvPr>
          <p:cNvSpPr txBox="1"/>
          <p:nvPr/>
        </p:nvSpPr>
        <p:spPr>
          <a:xfrm>
            <a:off x="10248277" y="447081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Baz</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B0368C08-DEAE-4069-AAC6-76CF00AF1749}"/>
              </a:ext>
            </a:extLst>
          </p:cNvPr>
          <p:cNvSpPr txBox="1"/>
          <p:nvPr/>
        </p:nvSpPr>
        <p:spPr>
          <a:xfrm>
            <a:off x="5869655" y="5905183"/>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Chloe</a:t>
            </a: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9" name="Rounded Rectangular Callout 18"/>
          <p:cNvSpPr/>
          <p:nvPr/>
        </p:nvSpPr>
        <p:spPr>
          <a:xfrm>
            <a:off x="7375670" y="3320325"/>
            <a:ext cx="2951994" cy="1367996"/>
          </a:xfrm>
          <a:prstGeom prst="wedgeRoundRectCallout">
            <a:avLst>
              <a:gd name="adj1" fmla="val 66189"/>
              <a:gd name="adj2" fmla="val -26362"/>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latin typeface="FullyEquipped"/>
              <a:cs typeface="FullyEquipped"/>
            </a:endParaRPr>
          </a:p>
        </p:txBody>
      </p:sp>
      <p:sp>
        <p:nvSpPr>
          <p:cNvPr id="20" name="Rounded Rectangular Callout 19"/>
          <p:cNvSpPr/>
          <p:nvPr/>
        </p:nvSpPr>
        <p:spPr>
          <a:xfrm>
            <a:off x="7671777" y="1997640"/>
            <a:ext cx="3923999" cy="938248"/>
          </a:xfrm>
          <a:prstGeom prst="wedgeRoundRectCallout">
            <a:avLst>
              <a:gd name="adj1" fmla="val -61947"/>
              <a:gd name="adj2" fmla="val -2141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latin typeface="AnjelikaRose"/>
              <a:cs typeface="AnjelikaRose"/>
            </a:endParaRPr>
          </a:p>
        </p:txBody>
      </p:sp>
      <p:sp>
        <p:nvSpPr>
          <p:cNvPr id="21" name="Rounded Rectangular Callout 20"/>
          <p:cNvSpPr/>
          <p:nvPr/>
        </p:nvSpPr>
        <p:spPr>
          <a:xfrm>
            <a:off x="7640440" y="5033678"/>
            <a:ext cx="3923999" cy="938248"/>
          </a:xfrm>
          <a:prstGeom prst="wedgeRoundRectCallout">
            <a:avLst>
              <a:gd name="adj1" fmla="val -61084"/>
              <a:gd name="adj2" fmla="val -4668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latin typeface="Handwriting - Dakota"/>
              <a:cs typeface="Handwriting - Dakota"/>
            </a:endParaRPr>
          </a:p>
        </p:txBody>
      </p:sp>
      <p:sp>
        <p:nvSpPr>
          <p:cNvPr id="22" name="Isosceles Triangle 2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7" name="TextBox 6">
            <a:extLst>
              <a:ext uri="{FF2B5EF4-FFF2-40B4-BE49-F238E27FC236}">
                <a16:creationId xmlns:a16="http://schemas.microsoft.com/office/drawing/2014/main" id="{248A4FB1-A66E-11EF-03A4-CC8D32843B7B}"/>
              </a:ext>
            </a:extLst>
          </p:cNvPr>
          <p:cNvSpPr txBox="1"/>
          <p:nvPr/>
        </p:nvSpPr>
        <p:spPr>
          <a:xfrm>
            <a:off x="1217730" y="5026282"/>
            <a:ext cx="4186676"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How can they</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all be correct? </a:t>
            </a:r>
            <a:endParaRPr lang="en-GB" sz="3200" b="1" i="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3AEA99-771B-FFBA-6889-062F70696E47}"/>
              </a:ext>
            </a:extLst>
          </p:cNvPr>
          <p:cNvSpPr txBox="1"/>
          <p:nvPr/>
        </p:nvSpPr>
        <p:spPr>
          <a:xfrm>
            <a:off x="1610160" y="1596921"/>
            <a:ext cx="3356460" cy="923394"/>
          </a:xfrm>
          <a:prstGeom prst="rect">
            <a:avLst/>
          </a:prstGeom>
          <a:noFill/>
        </p:spPr>
        <p:txBody>
          <a:bodyPr wrap="square" rtlCol="0">
            <a:spAutoFit/>
          </a:bodyPr>
          <a:lstStyle/>
          <a:p>
            <a:pPr algn="ctr">
              <a:lnSpc>
                <a:spcPts val="3100"/>
              </a:lnSpc>
              <a:spcAft>
                <a:spcPts val="600"/>
              </a:spcAft>
            </a:pPr>
            <a:r>
              <a:rPr lang="en-US" b="1" dirty="0">
                <a:latin typeface="Arial" panose="020B0604020202020204" pitchFamily="34" charset="0"/>
                <a:cs typeface="Arial" panose="020B0604020202020204" pitchFamily="34" charset="0"/>
              </a:rPr>
              <a:t>10</a:t>
            </a:r>
            <a:r>
              <a:rPr lang="en-US" b="1" spc="-5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am class results</a:t>
            </a:r>
          </a:p>
          <a:p>
            <a:pPr>
              <a:lnSpc>
                <a:spcPts val="3100"/>
              </a:lnSpc>
              <a:spcAft>
                <a:spcPts val="600"/>
              </a:spcAft>
            </a:pPr>
            <a:r>
              <a:rPr lang="en-US" b="1" dirty="0">
                <a:latin typeface="Arial" panose="020B0604020202020204" pitchFamily="34" charset="0"/>
                <a:cs typeface="Arial" panose="020B0604020202020204" pitchFamily="34" charset="0"/>
              </a:rPr>
              <a:t> </a:t>
            </a:r>
          </a:p>
        </p:txBody>
      </p:sp>
      <p:pic>
        <p:nvPicPr>
          <p:cNvPr id="24" name="Picture 23" descr="A frequency chart is shown.&#10;The x-axis is labelled number of days and has values from 0 to 5.&#10;The y-axis is labelled frequency and goes from 0 to 5."/>
          <p:cNvPicPr>
            <a:picLocks noChangeAspect="1"/>
          </p:cNvPicPr>
          <p:nvPr/>
        </p:nvPicPr>
        <p:blipFill rotWithShape="1">
          <a:blip r:embed="rId9" cstate="email">
            <a:extLst>
              <a:ext uri="{28A0092B-C50C-407E-A947-70E740481C1C}">
                <a14:useLocalDpi xmlns:a14="http://schemas.microsoft.com/office/drawing/2010/main"/>
              </a:ext>
            </a:extLst>
          </a:blip>
          <a:srcRect b="43221"/>
          <a:stretch/>
        </p:blipFill>
        <p:spPr>
          <a:xfrm>
            <a:off x="1325818" y="1946641"/>
            <a:ext cx="3491266" cy="2943437"/>
          </a:xfrm>
          <a:prstGeom prst="rect">
            <a:avLst/>
          </a:prstGeom>
        </p:spPr>
      </p:pic>
      <p:pic>
        <p:nvPicPr>
          <p:cNvPr id="26" name="Picture 25"/>
          <p:cNvPicPr>
            <a:picLocks noChangeAspect="1"/>
          </p:cNvPicPr>
          <p:nvPr/>
        </p:nvPicPr>
        <p:blipFill>
          <a:blip r:embed="rId10"/>
          <a:stretch>
            <a:fillRect/>
          </a:stretch>
        </p:blipFill>
        <p:spPr>
          <a:xfrm>
            <a:off x="1378264" y="1136186"/>
            <a:ext cx="9248000" cy="576000"/>
          </a:xfrm>
          <a:prstGeom prst="rect">
            <a:avLst/>
          </a:prstGeom>
        </p:spPr>
      </p:pic>
    </p:spTree>
    <p:extLst>
      <p:ext uri="{BB962C8B-B14F-4D97-AF65-F5344CB8AC3E}">
        <p14:creationId xmlns:p14="http://schemas.microsoft.com/office/powerpoint/2010/main" val="17424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6A19E0-26B3-4213-A250-CF9ADB140B0E}"/>
</file>

<file path=customXml/itemProps2.xml><?xml version="1.0" encoding="utf-8"?>
<ds:datastoreItem xmlns:ds="http://schemas.openxmlformats.org/officeDocument/2006/customXml" ds:itemID="{800D6429-78EC-4C9E-AE6B-F299C0710888}"/>
</file>

<file path=customXml/itemProps3.xml><?xml version="1.0" encoding="utf-8"?>
<ds:datastoreItem xmlns:ds="http://schemas.openxmlformats.org/officeDocument/2006/customXml" ds:itemID="{AF83FD8F-8F80-44E9-B351-054B7C9E631C}"/>
</file>

<file path=docProps/app.xml><?xml version="1.0" encoding="utf-8"?>
<Properties xmlns="http://schemas.openxmlformats.org/officeDocument/2006/extended-properties" xmlns:vt="http://schemas.openxmlformats.org/officeDocument/2006/docPropsVTypes">
  <Template>CfE_LA_Slides_v7</Template>
  <TotalTime>38363</TotalTime>
  <Words>4591</Words>
  <Application>Microsoft Office PowerPoint</Application>
  <PresentationFormat>Widescreen</PresentationFormat>
  <Paragraphs>712</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AnjelikaRose</vt:lpstr>
      <vt:lpstr>Arial</vt:lpstr>
      <vt:lpstr>Calibri</vt:lpstr>
      <vt:lpstr>Calibri Light</vt:lpstr>
      <vt:lpstr>FullyEquipped</vt:lpstr>
      <vt:lpstr>Handwriting - Dakota</vt:lpstr>
      <vt:lpstr>Symbol</vt:lpstr>
      <vt:lpstr>Times New Roman</vt:lpstr>
      <vt:lpstr>Office Theme</vt:lpstr>
      <vt:lpstr>Custom Design</vt:lpstr>
      <vt:lpstr>Lesson 6:  Frequency charts and averages</vt:lpstr>
      <vt:lpstr>Keeping healthy</vt:lpstr>
      <vt:lpstr>Frequency chart showing class results</vt:lpstr>
      <vt:lpstr>Fitness classes</vt:lpstr>
      <vt:lpstr>10 am fitness class survey</vt:lpstr>
      <vt:lpstr>10 am class results</vt:lpstr>
      <vt:lpstr>Interpreting the data</vt:lpstr>
      <vt:lpstr>Summarising the data</vt:lpstr>
      <vt:lpstr>Average statements</vt:lpstr>
      <vt:lpstr>Abi’s statement</vt:lpstr>
      <vt:lpstr>Baz’s statement</vt:lpstr>
      <vt:lpstr>Chloe’s statement</vt:lpstr>
      <vt:lpstr>Averages</vt:lpstr>
      <vt:lpstr>11 am class results</vt:lpstr>
      <vt:lpstr>Abi’s statement</vt:lpstr>
      <vt:lpstr>Baz’s statement</vt:lpstr>
      <vt:lpstr>Chloe’s statement</vt:lpstr>
      <vt:lpstr>Comparing results</vt:lpstr>
      <vt:lpstr>Matching and completing</vt:lpstr>
      <vt:lpstr>Placing the cards</vt:lpstr>
      <vt:lpstr>Reviewing matches</vt:lpstr>
      <vt:lpstr>Bimodal data</vt:lpstr>
      <vt:lpstr>No mode</vt:lpstr>
      <vt:lpstr>Finding the median</vt:lpstr>
      <vt:lpstr>Making comparisons </vt:lpstr>
      <vt:lpstr>Averages</vt:lpstr>
      <vt:lpstr>Averages and Range</vt:lpstr>
      <vt:lpstr>Practice question (1)</vt:lpstr>
      <vt:lpstr>Practice question (2)</vt:lpstr>
      <vt:lpstr>Lesson review:  Frequency charts and averages</vt:lpstr>
      <vt:lpstr>Lesson 6: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A:  Factors and multiples</dc:title>
  <dc:subject/>
  <dc:creator>Collett, Clare</dc:creator>
  <cp:keywords/>
  <dc:description/>
  <cp:lastModifiedBy>Olesya Gilmutdinova</cp:lastModifiedBy>
  <cp:revision>736</cp:revision>
  <dcterms:created xsi:type="dcterms:W3CDTF">2021-03-24T10:45:40Z</dcterms:created>
  <dcterms:modified xsi:type="dcterms:W3CDTF">2023-03-29T12:39:58Z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