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7"/>
  </p:notesMasterIdLst>
  <p:handoutMasterIdLst>
    <p:handoutMasterId r:id="rId178"/>
  </p:handoutMasterIdLst>
  <p:sldIdLst>
    <p:sldId id="296" r:id="rId5"/>
    <p:sldId id="298" r:id="rId6"/>
    <p:sldId id="342" r:id="rId7"/>
    <p:sldId id="299" r:id="rId8"/>
    <p:sldId id="301" r:id="rId9"/>
    <p:sldId id="328" r:id="rId10"/>
    <p:sldId id="354" r:id="rId11"/>
    <p:sldId id="329" r:id="rId12"/>
    <p:sldId id="346" r:id="rId13"/>
    <p:sldId id="347" r:id="rId14"/>
    <p:sldId id="348" r:id="rId15"/>
    <p:sldId id="349" r:id="rId16"/>
    <p:sldId id="350" r:id="rId17"/>
    <p:sldId id="351" r:id="rId18"/>
    <p:sldId id="352" r:id="rId19"/>
    <p:sldId id="353" r:id="rId20"/>
    <p:sldId id="300" r:id="rId21"/>
    <p:sldId id="302" r:id="rId22"/>
    <p:sldId id="303" r:id="rId23"/>
    <p:sldId id="355" r:id="rId24"/>
    <p:sldId id="365" r:id="rId25"/>
    <p:sldId id="366" r:id="rId26"/>
    <p:sldId id="367" r:id="rId27"/>
    <p:sldId id="356" r:id="rId28"/>
    <p:sldId id="358" r:id="rId29"/>
    <p:sldId id="368" r:id="rId30"/>
    <p:sldId id="360" r:id="rId31"/>
    <p:sldId id="357" r:id="rId32"/>
    <p:sldId id="361" r:id="rId33"/>
    <p:sldId id="362" r:id="rId34"/>
    <p:sldId id="363" r:id="rId35"/>
    <p:sldId id="364" r:id="rId36"/>
    <p:sldId id="304" r:id="rId37"/>
    <p:sldId id="305" r:id="rId38"/>
    <p:sldId id="306" r:id="rId39"/>
    <p:sldId id="373" r:id="rId40"/>
    <p:sldId id="499" r:id="rId41"/>
    <p:sldId id="370" r:id="rId42"/>
    <p:sldId id="371" r:id="rId43"/>
    <p:sldId id="372" r:id="rId44"/>
    <p:sldId id="375" r:id="rId45"/>
    <p:sldId id="376" r:id="rId46"/>
    <p:sldId id="377" r:id="rId47"/>
    <p:sldId id="378" r:id="rId48"/>
    <p:sldId id="379" r:id="rId49"/>
    <p:sldId id="380" r:id="rId50"/>
    <p:sldId id="381" r:id="rId51"/>
    <p:sldId id="382" r:id="rId52"/>
    <p:sldId id="383" r:id="rId53"/>
    <p:sldId id="384" r:id="rId54"/>
    <p:sldId id="385" r:id="rId55"/>
    <p:sldId id="386" r:id="rId56"/>
    <p:sldId id="387" r:id="rId57"/>
    <p:sldId id="388" r:id="rId58"/>
    <p:sldId id="389" r:id="rId59"/>
    <p:sldId id="307" r:id="rId60"/>
    <p:sldId id="308" r:id="rId61"/>
    <p:sldId id="309" r:id="rId62"/>
    <p:sldId id="390" r:id="rId63"/>
    <p:sldId id="391" r:id="rId64"/>
    <p:sldId id="392" r:id="rId65"/>
    <p:sldId id="393" r:id="rId66"/>
    <p:sldId id="394" r:id="rId67"/>
    <p:sldId id="395" r:id="rId68"/>
    <p:sldId id="396" r:id="rId69"/>
    <p:sldId id="397" r:id="rId70"/>
    <p:sldId id="398" r:id="rId71"/>
    <p:sldId id="399" r:id="rId72"/>
    <p:sldId id="400" r:id="rId73"/>
    <p:sldId id="401" r:id="rId74"/>
    <p:sldId id="402" r:id="rId75"/>
    <p:sldId id="500" r:id="rId76"/>
    <p:sldId id="404" r:id="rId77"/>
    <p:sldId id="405" r:id="rId78"/>
    <p:sldId id="406" r:id="rId79"/>
    <p:sldId id="310" r:id="rId80"/>
    <p:sldId id="311" r:id="rId81"/>
    <p:sldId id="312" r:id="rId82"/>
    <p:sldId id="407" r:id="rId83"/>
    <p:sldId id="408" r:id="rId84"/>
    <p:sldId id="409" r:id="rId85"/>
    <p:sldId id="410" r:id="rId86"/>
    <p:sldId id="411" r:id="rId87"/>
    <p:sldId id="412" r:id="rId88"/>
    <p:sldId id="415" r:id="rId89"/>
    <p:sldId id="416" r:id="rId90"/>
    <p:sldId id="417" r:id="rId91"/>
    <p:sldId id="418" r:id="rId92"/>
    <p:sldId id="419" r:id="rId93"/>
    <p:sldId id="313" r:id="rId94"/>
    <p:sldId id="314" r:id="rId95"/>
    <p:sldId id="315" r:id="rId96"/>
    <p:sldId id="421" r:id="rId97"/>
    <p:sldId id="423" r:id="rId98"/>
    <p:sldId id="422" r:id="rId99"/>
    <p:sldId id="435" r:id="rId100"/>
    <p:sldId id="424" r:id="rId101"/>
    <p:sldId id="425" r:id="rId102"/>
    <p:sldId id="426" r:id="rId103"/>
    <p:sldId id="427" r:id="rId104"/>
    <p:sldId id="428" r:id="rId105"/>
    <p:sldId id="429" r:id="rId106"/>
    <p:sldId id="430" r:id="rId107"/>
    <p:sldId id="431" r:id="rId108"/>
    <p:sldId id="432" r:id="rId109"/>
    <p:sldId id="433" r:id="rId110"/>
    <p:sldId id="434" r:id="rId111"/>
    <p:sldId id="498" r:id="rId112"/>
    <p:sldId id="316" r:id="rId113"/>
    <p:sldId id="317" r:id="rId114"/>
    <p:sldId id="318" r:id="rId115"/>
    <p:sldId id="437" r:id="rId116"/>
    <p:sldId id="438" r:id="rId117"/>
    <p:sldId id="439" r:id="rId118"/>
    <p:sldId id="440" r:id="rId119"/>
    <p:sldId id="442" r:id="rId120"/>
    <p:sldId id="443" r:id="rId121"/>
    <p:sldId id="444" r:id="rId122"/>
    <p:sldId id="445" r:id="rId123"/>
    <p:sldId id="446" r:id="rId124"/>
    <p:sldId id="448" r:id="rId125"/>
    <p:sldId id="450" r:id="rId126"/>
    <p:sldId id="451" r:id="rId127"/>
    <p:sldId id="452" r:id="rId128"/>
    <p:sldId id="453" r:id="rId129"/>
    <p:sldId id="454" r:id="rId130"/>
    <p:sldId id="455" r:id="rId131"/>
    <p:sldId id="456" r:id="rId132"/>
    <p:sldId id="457" r:id="rId133"/>
    <p:sldId id="458" r:id="rId134"/>
    <p:sldId id="459" r:id="rId135"/>
    <p:sldId id="319" r:id="rId136"/>
    <p:sldId id="320" r:id="rId137"/>
    <p:sldId id="460" r:id="rId138"/>
    <p:sldId id="461" r:id="rId139"/>
    <p:sldId id="463" r:id="rId140"/>
    <p:sldId id="464" r:id="rId141"/>
    <p:sldId id="465" r:id="rId142"/>
    <p:sldId id="466" r:id="rId143"/>
    <p:sldId id="467" r:id="rId144"/>
    <p:sldId id="468" r:id="rId145"/>
    <p:sldId id="469" r:id="rId146"/>
    <p:sldId id="470" r:id="rId147"/>
    <p:sldId id="322" r:id="rId148"/>
    <p:sldId id="323" r:id="rId149"/>
    <p:sldId id="324" r:id="rId150"/>
    <p:sldId id="471" r:id="rId151"/>
    <p:sldId id="472" r:id="rId152"/>
    <p:sldId id="473" r:id="rId153"/>
    <p:sldId id="474" r:id="rId154"/>
    <p:sldId id="475" r:id="rId155"/>
    <p:sldId id="476" r:id="rId156"/>
    <p:sldId id="488" r:id="rId157"/>
    <p:sldId id="477" r:id="rId158"/>
    <p:sldId id="478" r:id="rId159"/>
    <p:sldId id="479" r:id="rId160"/>
    <p:sldId id="480" r:id="rId161"/>
    <p:sldId id="482" r:id="rId162"/>
    <p:sldId id="483" r:id="rId163"/>
    <p:sldId id="484" r:id="rId164"/>
    <p:sldId id="486" r:id="rId165"/>
    <p:sldId id="325" r:id="rId166"/>
    <p:sldId id="489" r:id="rId167"/>
    <p:sldId id="490" r:id="rId168"/>
    <p:sldId id="491" r:id="rId169"/>
    <p:sldId id="492" r:id="rId170"/>
    <p:sldId id="493" r:id="rId171"/>
    <p:sldId id="494" r:id="rId172"/>
    <p:sldId id="495" r:id="rId173"/>
    <p:sldId id="496" r:id="rId174"/>
    <p:sldId id="497" r:id="rId175"/>
    <p:sldId id="262" r:id="rId17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8DBF29-173B-1EE4-E980-EBF86C79181A}" name="Editor" initials="ED" userId="Editor" providerId="None"/>
  <p188:author id="{473F2D82-C3C3-DDA7-9377-E23167EA6B6B}" name="Elise James" initials="EJ" userId="42537d0e53cac1b1" providerId="Windows Live"/>
  <p188:author id="{37C7B59F-C6AF-162F-4988-21CD5D0AD503}" name="Claire Callow" initials="CC" userId="b7a4af684815576a" providerId="Windows Live"/>
  <p188:author id="{6477F8CE-DEC8-91FB-772E-7CE465278DA5}" name="Georgina McLeod" initials="GM" userId="S::georgina.mcleod_escg.ac.uk#ext#@aoctenant.onmicrosoft.com::580f0a55-85fa-401e-b284-31e141505637" providerId="AD"/>
  <p188:author id="{3E9EDDDD-47A1-7FE1-C7DC-C00E8AFC47CF}" name="Georgina McLeod" initials="GM" userId="S::Georgina.McLeod@escg.ac.uk::96cb10a2-c889-40b9-ab44-1824dcaaa67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5A40"/>
    <a:srgbClr val="CDEEFF"/>
    <a:srgbClr val="F4F4F6"/>
    <a:srgbClr val="E51C41"/>
    <a:srgbClr val="0071F8"/>
    <a:srgbClr val="00A068"/>
    <a:srgbClr val="BE0064"/>
    <a:srgbClr val="FEB9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54F991-4368-4320-A3BA-BABA49902693}" v="6" dt="2025-07-07T19:37:46.9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2"/>
    <p:restoredTop sz="94719"/>
  </p:normalViewPr>
  <p:slideViewPr>
    <p:cSldViewPr snapToGrid="0">
      <p:cViewPr varScale="1">
        <p:scale>
          <a:sx n="51" d="100"/>
          <a:sy n="51" d="100"/>
        </p:scale>
        <p:origin x="40" y="412"/>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theme" Target="theme/theme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tableStyles" Target="tableStyles.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microsoft.com/office/2016/11/relationships/changesInfo" Target="changesInfos/changesInfo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microsoft.com/office/2015/10/relationships/revisionInfo" Target="revisionInfo.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viewProps" Target="viewProps.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e James" userId="42537d0e53cac1b1" providerId="LiveId" clId="{EE54F991-4368-4320-A3BA-BABA49902693}"/>
    <pc:docChg chg="custSel modSld">
      <pc:chgData name="Elise James" userId="42537d0e53cac1b1" providerId="LiveId" clId="{EE54F991-4368-4320-A3BA-BABA49902693}" dt="2025-07-07T19:39:03.427" v="695" actId="1076"/>
      <pc:docMkLst>
        <pc:docMk/>
      </pc:docMkLst>
      <pc:sldChg chg="modSp mod">
        <pc:chgData name="Elise James" userId="42537d0e53cac1b1" providerId="LiveId" clId="{EE54F991-4368-4320-A3BA-BABA49902693}" dt="2025-07-07T19:31:24.116" v="139" actId="255"/>
        <pc:sldMkLst>
          <pc:docMk/>
          <pc:sldMk cId="907537545" sldId="387"/>
        </pc:sldMkLst>
        <pc:spChg chg="mod">
          <ac:chgData name="Elise James" userId="42537d0e53cac1b1" providerId="LiveId" clId="{EE54F991-4368-4320-A3BA-BABA49902693}" dt="2025-07-07T19:31:24.116" v="139" actId="255"/>
          <ac:spMkLst>
            <pc:docMk/>
            <pc:sldMk cId="907537545" sldId="387"/>
            <ac:spMk id="3" creationId="{005C9B3E-3744-7F96-EB7F-D3697A5A0ADD}"/>
          </ac:spMkLst>
        </pc:spChg>
      </pc:sldChg>
      <pc:sldChg chg="addSp delSp modSp mod">
        <pc:chgData name="Elise James" userId="42537d0e53cac1b1" providerId="LiveId" clId="{EE54F991-4368-4320-A3BA-BABA49902693}" dt="2025-07-07T19:39:03.427" v="695" actId="1076"/>
        <pc:sldMkLst>
          <pc:docMk/>
          <pc:sldMk cId="2160491572" sldId="423"/>
        </pc:sldMkLst>
        <pc:spChg chg="mod">
          <ac:chgData name="Elise James" userId="42537d0e53cac1b1" providerId="LiveId" clId="{EE54F991-4368-4320-A3BA-BABA49902693}" dt="2025-07-07T19:38:33.472" v="691" actId="14100"/>
          <ac:spMkLst>
            <pc:docMk/>
            <pc:sldMk cId="2160491572" sldId="423"/>
            <ac:spMk id="3" creationId="{6A1DBF3A-5A56-4664-02D9-FC0F411D77B5}"/>
          </ac:spMkLst>
        </pc:spChg>
        <pc:spChg chg="mod">
          <ac:chgData name="Elise James" userId="42537d0e53cac1b1" providerId="LiveId" clId="{EE54F991-4368-4320-A3BA-BABA49902693}" dt="2025-07-07T19:39:03.427" v="695" actId="1076"/>
          <ac:spMkLst>
            <pc:docMk/>
            <pc:sldMk cId="2160491572" sldId="423"/>
            <ac:spMk id="4" creationId="{932C8568-E786-347C-1856-51BD8DECD7DF}"/>
          </ac:spMkLst>
        </pc:spChg>
        <pc:picChg chg="mod">
          <ac:chgData name="Elise James" userId="42537d0e53cac1b1" providerId="LiveId" clId="{EE54F991-4368-4320-A3BA-BABA49902693}" dt="2025-07-07T19:38:27.601" v="690" actId="14100"/>
          <ac:picMkLst>
            <pc:docMk/>
            <pc:sldMk cId="2160491572" sldId="423"/>
            <ac:picMk id="6" creationId="{E2C9935A-3C92-C8C6-04B7-55A5442C7BE2}"/>
          </ac:picMkLst>
        </pc:picChg>
        <pc:picChg chg="mod">
          <ac:chgData name="Elise James" userId="42537d0e53cac1b1" providerId="LiveId" clId="{EE54F991-4368-4320-A3BA-BABA49902693}" dt="2025-07-07T19:38:53.712" v="694" actId="1076"/>
          <ac:picMkLst>
            <pc:docMk/>
            <pc:sldMk cId="2160491572" sldId="423"/>
            <ac:picMk id="7" creationId="{0DF241D7-C597-671C-296F-E51EEFA36379}"/>
          </ac:picMkLst>
        </pc:picChg>
        <pc:picChg chg="del">
          <ac:chgData name="Elise James" userId="42537d0e53cac1b1" providerId="LiveId" clId="{EE54F991-4368-4320-A3BA-BABA49902693}" dt="2025-07-07T19:32:24.938" v="140" actId="478"/>
          <ac:picMkLst>
            <pc:docMk/>
            <pc:sldMk cId="2160491572" sldId="423"/>
            <ac:picMk id="8" creationId="{8900F255-0919-DA0E-E4DD-44B79BEE6E0C}"/>
          </ac:picMkLst>
        </pc:picChg>
        <pc:picChg chg="mod">
          <ac:chgData name="Elise James" userId="42537d0e53cac1b1" providerId="LiveId" clId="{EE54F991-4368-4320-A3BA-BABA49902693}" dt="2025-07-07T19:38:41.412" v="692" actId="1076"/>
          <ac:picMkLst>
            <pc:docMk/>
            <pc:sldMk cId="2160491572" sldId="423"/>
            <ac:picMk id="9" creationId="{17EE0B9B-6443-63C3-9136-853DF0349573}"/>
          </ac:picMkLst>
        </pc:picChg>
        <pc:picChg chg="add mod">
          <ac:chgData name="Elise James" userId="42537d0e53cac1b1" providerId="LiveId" clId="{EE54F991-4368-4320-A3BA-BABA49902693}" dt="2025-07-07T19:38:45.709" v="693" actId="1076"/>
          <ac:picMkLst>
            <pc:docMk/>
            <pc:sldMk cId="2160491572" sldId="423"/>
            <ac:picMk id="11" creationId="{8E931B7E-4402-F423-4CF0-E32FB5AE360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B82452-3B3D-4B10-B5B2-216C3ED6E0C1}" type="datetimeFigureOut">
              <a:rPr lang="en-GB" smtClean="0"/>
              <a:pPr/>
              <a:t>07/07/2025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11B1AA-12AD-4BCD-8A84-BE258AB1E1EB}" type="slidenum">
              <a:rPr lang="en-GB" smtClean="0"/>
              <a:pPr/>
              <a:t>‹#›</a:t>
            </a:fld>
            <a:endParaRPr lang="en-GB"/>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A1484-528B-4725-8337-7ACDB6138B8F}" type="datetimeFigureOut">
              <a:rPr lang="en-GB" smtClean="0"/>
              <a:pPr/>
              <a:t>07/07/2025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0340D-206C-4C41-A35B-4D72CE2F2B89}" type="slidenum">
              <a:rPr lang="en-GB" smtClean="0"/>
              <a:pPr/>
              <a:t>‹#›</a:t>
            </a:fld>
            <a:endParaRPr lang="en-GB"/>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a:t>
            </a:fld>
            <a:endParaRPr lang="en-GB"/>
          </a:p>
        </p:txBody>
      </p:sp>
    </p:spTree>
    <p:extLst>
      <p:ext uri="{BB962C8B-B14F-4D97-AF65-F5344CB8AC3E}">
        <p14:creationId xmlns:p14="http://schemas.microsoft.com/office/powerpoint/2010/main" val="403876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19</a:t>
            </a:fld>
            <a:endParaRPr lang="en-GB"/>
          </a:p>
        </p:txBody>
      </p:sp>
    </p:spTree>
    <p:extLst>
      <p:ext uri="{BB962C8B-B14F-4D97-AF65-F5344CB8AC3E}">
        <p14:creationId xmlns:p14="http://schemas.microsoft.com/office/powerpoint/2010/main" val="652033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33</a:t>
            </a:fld>
            <a:endParaRPr lang="en-GB"/>
          </a:p>
        </p:txBody>
      </p:sp>
    </p:spTree>
    <p:extLst>
      <p:ext uri="{BB962C8B-B14F-4D97-AF65-F5344CB8AC3E}">
        <p14:creationId xmlns:p14="http://schemas.microsoft.com/office/powerpoint/2010/main" val="4034336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34</a:t>
            </a:fld>
            <a:endParaRPr lang="en-GB"/>
          </a:p>
        </p:txBody>
      </p:sp>
    </p:spTree>
    <p:extLst>
      <p:ext uri="{BB962C8B-B14F-4D97-AF65-F5344CB8AC3E}">
        <p14:creationId xmlns:p14="http://schemas.microsoft.com/office/powerpoint/2010/main" val="3704909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35</a:t>
            </a:fld>
            <a:endParaRPr lang="en-GB"/>
          </a:p>
        </p:txBody>
      </p:sp>
    </p:spTree>
    <p:extLst>
      <p:ext uri="{BB962C8B-B14F-4D97-AF65-F5344CB8AC3E}">
        <p14:creationId xmlns:p14="http://schemas.microsoft.com/office/powerpoint/2010/main" val="3385614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56</a:t>
            </a:fld>
            <a:endParaRPr lang="en-GB"/>
          </a:p>
        </p:txBody>
      </p:sp>
    </p:spTree>
    <p:extLst>
      <p:ext uri="{BB962C8B-B14F-4D97-AF65-F5344CB8AC3E}">
        <p14:creationId xmlns:p14="http://schemas.microsoft.com/office/powerpoint/2010/main" val="2489529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57</a:t>
            </a:fld>
            <a:endParaRPr lang="en-GB"/>
          </a:p>
        </p:txBody>
      </p:sp>
    </p:spTree>
    <p:extLst>
      <p:ext uri="{BB962C8B-B14F-4D97-AF65-F5344CB8AC3E}">
        <p14:creationId xmlns:p14="http://schemas.microsoft.com/office/powerpoint/2010/main" val="2307285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58</a:t>
            </a:fld>
            <a:endParaRPr lang="en-GB"/>
          </a:p>
        </p:txBody>
      </p:sp>
    </p:spTree>
    <p:extLst>
      <p:ext uri="{BB962C8B-B14F-4D97-AF65-F5344CB8AC3E}">
        <p14:creationId xmlns:p14="http://schemas.microsoft.com/office/powerpoint/2010/main" val="1241832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76</a:t>
            </a:fld>
            <a:endParaRPr lang="en-GB"/>
          </a:p>
        </p:txBody>
      </p:sp>
    </p:spTree>
    <p:extLst>
      <p:ext uri="{BB962C8B-B14F-4D97-AF65-F5344CB8AC3E}">
        <p14:creationId xmlns:p14="http://schemas.microsoft.com/office/powerpoint/2010/main" val="3287691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77</a:t>
            </a:fld>
            <a:endParaRPr lang="en-GB"/>
          </a:p>
        </p:txBody>
      </p:sp>
    </p:spTree>
    <p:extLst>
      <p:ext uri="{BB962C8B-B14F-4D97-AF65-F5344CB8AC3E}">
        <p14:creationId xmlns:p14="http://schemas.microsoft.com/office/powerpoint/2010/main" val="373122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78</a:t>
            </a:fld>
            <a:endParaRPr lang="en-GB"/>
          </a:p>
        </p:txBody>
      </p:sp>
    </p:spTree>
    <p:extLst>
      <p:ext uri="{BB962C8B-B14F-4D97-AF65-F5344CB8AC3E}">
        <p14:creationId xmlns:p14="http://schemas.microsoft.com/office/powerpoint/2010/main" val="2262512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2</a:t>
            </a:fld>
            <a:endParaRPr lang="en-GB"/>
          </a:p>
        </p:txBody>
      </p:sp>
    </p:spTree>
    <p:extLst>
      <p:ext uri="{BB962C8B-B14F-4D97-AF65-F5344CB8AC3E}">
        <p14:creationId xmlns:p14="http://schemas.microsoft.com/office/powerpoint/2010/main" val="935955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90</a:t>
            </a:fld>
            <a:endParaRPr lang="en-GB"/>
          </a:p>
        </p:txBody>
      </p:sp>
    </p:spTree>
    <p:extLst>
      <p:ext uri="{BB962C8B-B14F-4D97-AF65-F5344CB8AC3E}">
        <p14:creationId xmlns:p14="http://schemas.microsoft.com/office/powerpoint/2010/main" val="1812850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91</a:t>
            </a:fld>
            <a:endParaRPr lang="en-GB"/>
          </a:p>
        </p:txBody>
      </p:sp>
    </p:spTree>
    <p:extLst>
      <p:ext uri="{BB962C8B-B14F-4D97-AF65-F5344CB8AC3E}">
        <p14:creationId xmlns:p14="http://schemas.microsoft.com/office/powerpoint/2010/main" val="1519698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92</a:t>
            </a:fld>
            <a:endParaRPr lang="en-GB"/>
          </a:p>
        </p:txBody>
      </p:sp>
    </p:spTree>
    <p:extLst>
      <p:ext uri="{BB962C8B-B14F-4D97-AF65-F5344CB8AC3E}">
        <p14:creationId xmlns:p14="http://schemas.microsoft.com/office/powerpoint/2010/main" val="1138505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109</a:t>
            </a:fld>
            <a:endParaRPr lang="en-GB"/>
          </a:p>
        </p:txBody>
      </p:sp>
    </p:spTree>
    <p:extLst>
      <p:ext uri="{BB962C8B-B14F-4D97-AF65-F5344CB8AC3E}">
        <p14:creationId xmlns:p14="http://schemas.microsoft.com/office/powerpoint/2010/main" val="841651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110</a:t>
            </a:fld>
            <a:endParaRPr lang="en-GB"/>
          </a:p>
        </p:txBody>
      </p:sp>
    </p:spTree>
    <p:extLst>
      <p:ext uri="{BB962C8B-B14F-4D97-AF65-F5344CB8AC3E}">
        <p14:creationId xmlns:p14="http://schemas.microsoft.com/office/powerpoint/2010/main" val="1791051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111</a:t>
            </a:fld>
            <a:endParaRPr lang="en-GB"/>
          </a:p>
        </p:txBody>
      </p:sp>
    </p:spTree>
    <p:extLst>
      <p:ext uri="{BB962C8B-B14F-4D97-AF65-F5344CB8AC3E}">
        <p14:creationId xmlns:p14="http://schemas.microsoft.com/office/powerpoint/2010/main" val="2288035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132</a:t>
            </a:fld>
            <a:endParaRPr lang="en-GB"/>
          </a:p>
        </p:txBody>
      </p:sp>
    </p:spTree>
    <p:extLst>
      <p:ext uri="{BB962C8B-B14F-4D97-AF65-F5344CB8AC3E}">
        <p14:creationId xmlns:p14="http://schemas.microsoft.com/office/powerpoint/2010/main" val="2464287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133</a:t>
            </a:fld>
            <a:endParaRPr lang="en-GB"/>
          </a:p>
        </p:txBody>
      </p:sp>
    </p:spTree>
    <p:extLst>
      <p:ext uri="{BB962C8B-B14F-4D97-AF65-F5344CB8AC3E}">
        <p14:creationId xmlns:p14="http://schemas.microsoft.com/office/powerpoint/2010/main" val="3259495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144</a:t>
            </a:fld>
            <a:endParaRPr lang="en-GB"/>
          </a:p>
        </p:txBody>
      </p:sp>
    </p:spTree>
    <p:extLst>
      <p:ext uri="{BB962C8B-B14F-4D97-AF65-F5344CB8AC3E}">
        <p14:creationId xmlns:p14="http://schemas.microsoft.com/office/powerpoint/2010/main" val="2137735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145</a:t>
            </a:fld>
            <a:endParaRPr lang="en-GB"/>
          </a:p>
        </p:txBody>
      </p:sp>
    </p:spTree>
    <p:extLst>
      <p:ext uri="{BB962C8B-B14F-4D97-AF65-F5344CB8AC3E}">
        <p14:creationId xmlns:p14="http://schemas.microsoft.com/office/powerpoint/2010/main" val="1264113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3</a:t>
            </a:fld>
            <a:endParaRPr lang="en-GB"/>
          </a:p>
        </p:txBody>
      </p:sp>
    </p:spTree>
    <p:extLst>
      <p:ext uri="{BB962C8B-B14F-4D97-AF65-F5344CB8AC3E}">
        <p14:creationId xmlns:p14="http://schemas.microsoft.com/office/powerpoint/2010/main" val="4535099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146</a:t>
            </a:fld>
            <a:endParaRPr lang="en-GB"/>
          </a:p>
        </p:txBody>
      </p:sp>
    </p:spTree>
    <p:extLst>
      <p:ext uri="{BB962C8B-B14F-4D97-AF65-F5344CB8AC3E}">
        <p14:creationId xmlns:p14="http://schemas.microsoft.com/office/powerpoint/2010/main" val="1511385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highlight>
                  <a:srgbClr val="C0C0C0"/>
                </a:highlight>
                <a:ea typeface="+mn-lt"/>
                <a:cs typeface="+mn-lt"/>
              </a:rPr>
              <a:t>Alternative text: a table with three columns labelled "Measure," "Category," and "Example." The rows provide details on different types of insulation measures. The first row lists "Draught-proofing" under Measure, "Low" under Category, and "Door seal strips" under Example. The second row lists "Loft insulation" under Measure, "Shallow" under Category, and "270mm roll" under Example. The third row lists "External wall insulation" under Measure, "Deep" under Category, and "Full external cladding" under Example.</a:t>
            </a:r>
            <a:endParaRPr lang="en-US" sz="1200">
              <a:cs typeface="Arial"/>
            </a:endParaRPr>
          </a:p>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152</a:t>
            </a:fld>
            <a:endParaRPr lang="en-GB"/>
          </a:p>
        </p:txBody>
      </p:sp>
    </p:spTree>
    <p:extLst>
      <p:ext uri="{BB962C8B-B14F-4D97-AF65-F5344CB8AC3E}">
        <p14:creationId xmlns:p14="http://schemas.microsoft.com/office/powerpoint/2010/main" val="2734979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highlight>
                  <a:srgbClr val="C0C0C0"/>
                </a:highlight>
                <a:ea typeface="+mn-lt"/>
                <a:cs typeface="+mn-lt"/>
              </a:rPr>
              <a:t>Alternative text: a table categorising home improvement measures by cost, impact, and examples. The table has four columns: Category, Cost, Impact, and Examples. The rows are divided into three categories: Low, Shallow, and Deep.</a:t>
            </a:r>
            <a:endParaRPr lang="en-US" sz="1200" dirty="0">
              <a:highlight>
                <a:srgbClr val="C0C0C0"/>
              </a:highlight>
              <a:cs typeface="Arial"/>
            </a:endParaRPr>
          </a:p>
          <a:p>
            <a:pPr marL="285750" indent="-285750">
              <a:buFont typeface="Arial"/>
              <a:buChar char="•"/>
            </a:pPr>
            <a:r>
              <a:rPr lang="en-GB" sz="1200" dirty="0">
                <a:highlight>
                  <a:srgbClr val="C0C0C0"/>
                </a:highlight>
                <a:ea typeface="+mn-lt"/>
                <a:cs typeface="+mn-lt"/>
              </a:rPr>
              <a:t>Low category: Cost is £, provides basic comfort, example is draught-proofing.</a:t>
            </a:r>
            <a:endParaRPr lang="en-GB" sz="1200" dirty="0">
              <a:highlight>
                <a:srgbClr val="C0C0C0"/>
              </a:highlight>
              <a:cs typeface="Arial"/>
            </a:endParaRPr>
          </a:p>
          <a:p>
            <a:pPr marL="285750" indent="-285750">
              <a:buFont typeface="Arial"/>
              <a:buChar char="•"/>
            </a:pPr>
            <a:r>
              <a:rPr lang="en-GB" sz="1200" dirty="0">
                <a:highlight>
                  <a:srgbClr val="C0C0C0"/>
                </a:highlight>
                <a:ea typeface="+mn-lt"/>
                <a:cs typeface="+mn-lt"/>
              </a:rPr>
              <a:t>Shallow category: Cost is ££, provides mid-level upgrades, example is loft insulation.</a:t>
            </a:r>
            <a:endParaRPr lang="en-GB" sz="1200" dirty="0">
              <a:highlight>
                <a:srgbClr val="C0C0C0"/>
              </a:highlight>
              <a:cs typeface="Arial"/>
            </a:endParaRPr>
          </a:p>
          <a:p>
            <a:pPr marL="285750" indent="-285750">
              <a:buFont typeface="Arial"/>
              <a:buChar char="•"/>
            </a:pPr>
            <a:r>
              <a:rPr lang="en-GB" sz="1200" dirty="0">
                <a:highlight>
                  <a:srgbClr val="C0C0C0"/>
                </a:highlight>
                <a:ea typeface="+mn-lt"/>
                <a:cs typeface="+mn-lt"/>
              </a:rPr>
              <a:t>Deep category: Cost is £££, provides whole-home retrofit, examples are ASHP (Air Source Heat Pump) and external wall insulation.</a:t>
            </a:r>
            <a:endParaRPr lang="en-GB" sz="1200" b="1" dirty="0">
              <a:highlight>
                <a:srgbClr val="C0C0C0"/>
              </a:highlight>
              <a:cs typeface="Arial"/>
            </a:endParaRPr>
          </a:p>
          <a:p>
            <a:pPr algn="l"/>
            <a:endParaRPr lang="en-GB" sz="1350" dirty="0">
              <a:cs typeface="Arial"/>
            </a:endParaRP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159</a:t>
            </a:fld>
            <a:endParaRPr lang="en-GB"/>
          </a:p>
        </p:txBody>
      </p:sp>
    </p:spTree>
    <p:extLst>
      <p:ext uri="{BB962C8B-B14F-4D97-AF65-F5344CB8AC3E}">
        <p14:creationId xmlns:p14="http://schemas.microsoft.com/office/powerpoint/2010/main" val="412485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162</a:t>
            </a:fld>
            <a:endParaRPr lang="en-GB"/>
          </a:p>
        </p:txBody>
      </p:sp>
    </p:spTree>
    <p:extLst>
      <p:ext uri="{BB962C8B-B14F-4D97-AF65-F5344CB8AC3E}">
        <p14:creationId xmlns:p14="http://schemas.microsoft.com/office/powerpoint/2010/main" val="3425394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guidance:  please update this slide if your sticky notes are different to the colours above</a:t>
            </a:r>
          </a:p>
        </p:txBody>
      </p:sp>
      <p:sp>
        <p:nvSpPr>
          <p:cNvPr id="4" name="Slide Number Placeholder 3"/>
          <p:cNvSpPr>
            <a:spLocks noGrp="1"/>
          </p:cNvSpPr>
          <p:nvPr>
            <p:ph type="sldNum" sz="quarter" idx="5"/>
          </p:nvPr>
        </p:nvSpPr>
        <p:spPr/>
        <p:txBody>
          <a:bodyPr/>
          <a:lstStyle/>
          <a:p>
            <a:fld id="{9920340D-206C-4C41-A35B-4D72CE2F2B89}" type="slidenum">
              <a:rPr lang="en-GB" smtClean="0"/>
              <a:pPr/>
              <a:t>170</a:t>
            </a:fld>
            <a:endParaRPr lang="en-GB"/>
          </a:p>
        </p:txBody>
      </p:sp>
    </p:spTree>
    <p:extLst>
      <p:ext uri="{BB962C8B-B14F-4D97-AF65-F5344CB8AC3E}">
        <p14:creationId xmlns:p14="http://schemas.microsoft.com/office/powerpoint/2010/main" val="20005688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172</a:t>
            </a:fld>
            <a:endParaRPr lang="en-GB"/>
          </a:p>
        </p:txBody>
      </p:sp>
    </p:spTree>
    <p:extLst>
      <p:ext uri="{BB962C8B-B14F-4D97-AF65-F5344CB8AC3E}">
        <p14:creationId xmlns:p14="http://schemas.microsoft.com/office/powerpoint/2010/main" val="2941971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4</a:t>
            </a:fld>
            <a:endParaRPr lang="en-GB"/>
          </a:p>
        </p:txBody>
      </p:sp>
    </p:spTree>
    <p:extLst>
      <p:ext uri="{BB962C8B-B14F-4D97-AF65-F5344CB8AC3E}">
        <p14:creationId xmlns:p14="http://schemas.microsoft.com/office/powerpoint/2010/main" val="294197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5</a:t>
            </a:fld>
            <a:endParaRPr lang="en-GB"/>
          </a:p>
        </p:txBody>
      </p:sp>
    </p:spTree>
    <p:extLst>
      <p:ext uri="{BB962C8B-B14F-4D97-AF65-F5344CB8AC3E}">
        <p14:creationId xmlns:p14="http://schemas.microsoft.com/office/powerpoint/2010/main" val="941577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6</a:t>
            </a:fld>
            <a:endParaRPr lang="en-GB"/>
          </a:p>
        </p:txBody>
      </p:sp>
    </p:spTree>
    <p:extLst>
      <p:ext uri="{BB962C8B-B14F-4D97-AF65-F5344CB8AC3E}">
        <p14:creationId xmlns:p14="http://schemas.microsoft.com/office/powerpoint/2010/main" val="406997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8</a:t>
            </a:fld>
            <a:endParaRPr lang="en-GB"/>
          </a:p>
        </p:txBody>
      </p:sp>
    </p:spTree>
    <p:extLst>
      <p:ext uri="{BB962C8B-B14F-4D97-AF65-F5344CB8AC3E}">
        <p14:creationId xmlns:p14="http://schemas.microsoft.com/office/powerpoint/2010/main" val="4268565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17</a:t>
            </a:fld>
            <a:endParaRPr lang="en-GB"/>
          </a:p>
        </p:txBody>
      </p:sp>
    </p:spTree>
    <p:extLst>
      <p:ext uri="{BB962C8B-B14F-4D97-AF65-F5344CB8AC3E}">
        <p14:creationId xmlns:p14="http://schemas.microsoft.com/office/powerpoint/2010/main" val="1160733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18</a:t>
            </a:fld>
            <a:endParaRPr lang="en-GB"/>
          </a:p>
        </p:txBody>
      </p:sp>
    </p:spTree>
    <p:extLst>
      <p:ext uri="{BB962C8B-B14F-4D97-AF65-F5344CB8AC3E}">
        <p14:creationId xmlns:p14="http://schemas.microsoft.com/office/powerpoint/2010/main" val="2595190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Option 2">
    <p:bg>
      <p:bgPr>
        <a:solidFill>
          <a:srgbClr val="E51C41"/>
        </a:solidFill>
        <a:effectLst/>
      </p:bgPr>
    </p:bg>
    <p:spTree>
      <p:nvGrpSpPr>
        <p:cNvPr id="1" name=""/>
        <p:cNvGrpSpPr/>
        <p:nvPr/>
      </p:nvGrpSpPr>
      <p:grpSpPr>
        <a:xfrm>
          <a:off x="0" y="0"/>
          <a:ext cx="0" cy="0"/>
          <a:chOff x="0" y="0"/>
          <a:chExt cx="0" cy="0"/>
        </a:xfrm>
      </p:grpSpPr>
      <p:sp>
        <p:nvSpPr>
          <p:cNvPr id="8" name="WHITE BAR">
            <a:extLst>
              <a:ext uri="{FF2B5EF4-FFF2-40B4-BE49-F238E27FC236}">
                <a16:creationId xmlns:a16="http://schemas.microsoft.com/office/drawing/2014/main" id="{389A7FE7-F633-8F42-8ADE-50586B02B2F0}"/>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0" name="ETF LOGO" descr="Education and Training Foundation">
            <a:extLst>
              <a:ext uri="{FF2B5EF4-FFF2-40B4-BE49-F238E27FC236}">
                <a16:creationId xmlns:a16="http://schemas.microsoft.com/office/drawing/2014/main" id="{F14D5ED0-A2F5-A546-8C5C-70096A8625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5" name="T LEVELS LOGO" descr="T Levels Professional Development">
            <a:extLst>
              <a:ext uri="{FF2B5EF4-FFF2-40B4-BE49-F238E27FC236}">
                <a16:creationId xmlns:a16="http://schemas.microsoft.com/office/drawing/2014/main" id="{6EEA13AF-D457-EC45-9075-03198B4D87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 name="Title 1"/>
          <p:cNvSpPr>
            <a:spLocks noGrp="1"/>
          </p:cNvSpPr>
          <p:nvPr>
            <p:ph type="ctrTitle" hasCustomPrompt="1"/>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2" name="Subtitle 1">
            <a:extLst>
              <a:ext uri="{FF2B5EF4-FFF2-40B4-BE49-F238E27FC236}">
                <a16:creationId xmlns:a16="http://schemas.microsoft.com/office/drawing/2014/main" id="{71ADB664-6A98-C844-AD83-2FFA9643D8CA}"/>
              </a:ext>
            </a:extLst>
          </p:cNvPr>
          <p:cNvSpPr>
            <a:spLocks noGrp="1"/>
          </p:cNvSpPr>
          <p:nvPr>
            <p:ph type="subTitle" idx="1" hasCustomPrompt="1"/>
          </p:nvPr>
        </p:nvSpPr>
        <p:spPr>
          <a:xfrm>
            <a:off x="3888720" y="3629420"/>
            <a:ext cx="4805486" cy="1102570"/>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7854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10" name="Text Placeholder 8"/>
          <p:cNvSpPr>
            <a:spLocks noGrp="1"/>
          </p:cNvSpPr>
          <p:nvPr>
            <p:ph type="body" sz="quarter" idx="14"/>
          </p:nvPr>
        </p:nvSpPr>
        <p:spPr>
          <a:xfrm>
            <a:off x="251520" y="986400"/>
            <a:ext cx="7200900" cy="3459831"/>
          </a:xfrm>
        </p:spPr>
        <p:txBody>
          <a:bodyPr lIns="0" tIns="0" rIns="0" bIns="0">
            <a:normAutofit/>
          </a:bodyPr>
          <a:lstStyle>
            <a:lvl1pPr marL="0" indent="0">
              <a:lnSpc>
                <a:spcPct val="100000"/>
              </a:lnSpc>
              <a:spcBef>
                <a:spcPts val="0"/>
              </a:spcBef>
              <a:buNone/>
              <a:defRPr lang="en-US" sz="2400" b="1" kern="1200" cap="none" baseline="0" dirty="0" smtClean="0">
                <a:solidFill>
                  <a:schemeClr val="tx1"/>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p>
        </p:txBody>
      </p:sp>
      <p:sp>
        <p:nvSpPr>
          <p:cNvPr id="6" name="Slide Number Placeholder 5"/>
          <p:cNvSpPr>
            <a:spLocks noGrp="1"/>
          </p:cNvSpPr>
          <p:nvPr>
            <p:ph type="sldNum" sz="quarter" idx="12"/>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61606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vider 1">
    <p:bg>
      <p:bgPr>
        <a:solidFill>
          <a:srgbClr val="E51C4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BA1186-F870-7F4B-82E3-1A0CA756CF2F}"/>
              </a:ext>
            </a:extLst>
          </p:cNvPr>
          <p:cNvSpPr>
            <a:spLocks noGrp="1"/>
          </p:cNvSpPr>
          <p:nvPr>
            <p:ph type="ctrTitle" hasCustomPrompt="1"/>
          </p:nvPr>
        </p:nvSpPr>
        <p:spPr>
          <a:xfrm>
            <a:off x="2447280" y="1455480"/>
            <a:ext cx="6408720" cy="1602360"/>
          </a:xfrm>
          <a:solidFill>
            <a:schemeClr val="bg1"/>
          </a:solidFill>
        </p:spPr>
        <p:txBody>
          <a:bodyPr lIns="108000" tIns="144000" rIns="0" bIns="0">
            <a:noAutofit/>
          </a:bodyPr>
          <a:lstStyle>
            <a:lvl1pPr algn="l">
              <a:lnSpc>
                <a:spcPct val="100000"/>
              </a:lnSpc>
              <a:defRPr sz="4000" b="1" cap="none" baseline="0">
                <a:solidFill>
                  <a:schemeClr val="tx1"/>
                </a:solidFill>
              </a:defRPr>
            </a:lvl1pPr>
          </a:lstStyle>
          <a:p>
            <a:r>
              <a:rPr lang="en-US"/>
              <a:t>CLICK TO EDIT MASTER TITLE STYLE</a:t>
            </a:r>
            <a:endParaRPr lang="en-GB"/>
          </a:p>
        </p:txBody>
      </p:sp>
      <p:sp>
        <p:nvSpPr>
          <p:cNvPr id="5" name="Subtitle 1">
            <a:extLst>
              <a:ext uri="{FF2B5EF4-FFF2-40B4-BE49-F238E27FC236}">
                <a16:creationId xmlns:a16="http://schemas.microsoft.com/office/drawing/2014/main" id="{B5B20F18-EB70-1D40-A46E-B71B577D6CD0}"/>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ct val="100000"/>
              </a:lnSpc>
              <a:spcBef>
                <a:spcPts val="0"/>
              </a:spcBef>
              <a:buNone/>
              <a:defRPr sz="3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Logo" descr="Education and Training Foundation Logo">
            <a:extLst>
              <a:ext uri="{FF2B5EF4-FFF2-40B4-BE49-F238E27FC236}">
                <a16:creationId xmlns:a16="http://schemas.microsoft.com/office/drawing/2014/main" id="{B5FFAA84-3707-474A-9BFF-8E16EECCC07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31478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vider 1">
    <p:bg>
      <p:bgPr>
        <a:solidFill>
          <a:srgbClr val="E51C4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BA1186-F870-7F4B-82E3-1A0CA756CF2F}"/>
              </a:ext>
            </a:extLst>
          </p:cNvPr>
          <p:cNvSpPr>
            <a:spLocks noGrp="1"/>
          </p:cNvSpPr>
          <p:nvPr>
            <p:ph type="ctrTitle" hasCustomPrompt="1"/>
          </p:nvPr>
        </p:nvSpPr>
        <p:spPr>
          <a:xfrm>
            <a:off x="2447280" y="1455480"/>
            <a:ext cx="6408720" cy="1602360"/>
          </a:xfrm>
          <a:solidFill>
            <a:schemeClr val="bg1"/>
          </a:solidFill>
        </p:spPr>
        <p:txBody>
          <a:bodyPr lIns="108000" tIns="144000" rIns="0" bIns="0">
            <a:noAutofit/>
          </a:bodyPr>
          <a:lstStyle>
            <a:lvl1pPr algn="l">
              <a:lnSpc>
                <a:spcPct val="100000"/>
              </a:lnSpc>
              <a:defRPr sz="4000" b="1" cap="none" baseline="0">
                <a:solidFill>
                  <a:schemeClr val="tx1"/>
                </a:solidFill>
              </a:defRPr>
            </a:lvl1pPr>
          </a:lstStyle>
          <a:p>
            <a:r>
              <a:rPr lang="en-US"/>
              <a:t>CLICK TO EDIT MASTER TITLE STYLE</a:t>
            </a:r>
            <a:endParaRPr lang="en-GB"/>
          </a:p>
        </p:txBody>
      </p:sp>
      <p:sp>
        <p:nvSpPr>
          <p:cNvPr id="5" name="Subtitle 1">
            <a:extLst>
              <a:ext uri="{FF2B5EF4-FFF2-40B4-BE49-F238E27FC236}">
                <a16:creationId xmlns:a16="http://schemas.microsoft.com/office/drawing/2014/main" id="{B5B20F18-EB70-1D40-A46E-B71B577D6CD0}"/>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ct val="100000"/>
              </a:lnSpc>
              <a:spcBef>
                <a:spcPts val="0"/>
              </a:spcBef>
              <a:buNone/>
              <a:defRPr sz="3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Logo" descr="Education and Training Foundation Logo">
            <a:extLst>
              <a:ext uri="{FF2B5EF4-FFF2-40B4-BE49-F238E27FC236}">
                <a16:creationId xmlns:a16="http://schemas.microsoft.com/office/drawing/2014/main" id="{B5FFAA84-3707-474A-9BFF-8E16EECCC07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2432153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ct val="100000"/>
              </a:lnSpc>
              <a:buNone/>
              <a:defRPr sz="2400" b="1"/>
            </a:lvl1pPr>
            <a:lvl2pPr marL="270000" indent="-270000">
              <a:lnSpc>
                <a:spcPct val="100000"/>
              </a:lnSpc>
              <a:spcBef>
                <a:spcPts val="0"/>
              </a:spcBef>
              <a:buFont typeface="Calibri" panose="020F0502020204030204" pitchFamily="34" charset="0"/>
              <a:buChar char="–"/>
              <a:defRPr sz="2400" b="1"/>
            </a:lvl2pPr>
            <a:lvl3pPr marL="612000" indent="-270000">
              <a:lnSpc>
                <a:spcPct val="100000"/>
              </a:lnSpc>
              <a:buFont typeface="Calibri" panose="020F0502020204030204" pitchFamily="34" charset="0"/>
              <a:buChar char="–"/>
              <a:defRPr sz="2400" b="1"/>
            </a:lvl3pPr>
            <a:lvl4pPr marL="990000" indent="-270000">
              <a:lnSpc>
                <a:spcPct val="100000"/>
              </a:lnSpc>
              <a:buFont typeface="Calibri" panose="020F0502020204030204" pitchFamily="34" charset="0"/>
              <a:buChar char="–"/>
              <a:defRPr sz="2400" b="1"/>
            </a:lvl4pPr>
            <a:lvl5pPr marL="1260000" indent="-270000">
              <a:lnSpc>
                <a:spcPct val="100000"/>
              </a:lnSpc>
              <a:buFont typeface="Calibri" panose="020F0502020204030204" pitchFamily="34" charset="0"/>
              <a:buChar char="–"/>
              <a:defRPr sz="24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87425"/>
            <a:ext cx="3384550" cy="3600450"/>
          </a:xfrm>
        </p:spPr>
        <p:txBody>
          <a:bodyPr/>
          <a:lstStyle>
            <a:lvl1pPr marL="0" indent="0">
              <a:lnSpc>
                <a:spcPct val="100000"/>
              </a:lnSpc>
              <a:buNone/>
              <a:defRPr sz="2000"/>
            </a:lvl1pPr>
            <a:lvl2pPr marL="180000" indent="-180000">
              <a:lnSpc>
                <a:spcPct val="100000"/>
              </a:lnSpc>
              <a:buFont typeface="Calibri" panose="020F0502020204030204" pitchFamily="34" charset="0"/>
              <a:buChar char="–"/>
              <a:defRPr sz="2000"/>
            </a:lvl2pPr>
            <a:lvl3pPr marL="432000" indent="-180000">
              <a:lnSpc>
                <a:spcPct val="100000"/>
              </a:lnSpc>
              <a:buFont typeface="Calibri" panose="020F0502020204030204" pitchFamily="34" charset="0"/>
              <a:buChar char="–"/>
              <a:defRPr sz="2000"/>
            </a:lvl3pPr>
            <a:lvl4pPr marL="648000" indent="-180000">
              <a:lnSpc>
                <a:spcPct val="100000"/>
              </a:lnSpc>
              <a:buFont typeface="Calibri" panose="020F0502020204030204" pitchFamily="34" charset="0"/>
              <a:buChar char="–"/>
              <a:defRPr sz="2000"/>
            </a:lvl4pPr>
            <a:lvl5pPr marL="828000" indent="-180000">
              <a:lnSpc>
                <a:spcPct val="100000"/>
              </a:lnSpc>
              <a:buFont typeface="Calibri" panose="020F050202020403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26772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ct val="100000"/>
              </a:lnSpc>
              <a:spcBef>
                <a:spcPts val="0"/>
              </a:spcBef>
              <a:buNone/>
              <a:defRPr sz="2400"/>
            </a:lvl1pPr>
            <a:lvl2pPr marL="270000" indent="-270000">
              <a:lnSpc>
                <a:spcPct val="100000"/>
              </a:lnSpc>
              <a:spcBef>
                <a:spcPts val="0"/>
              </a:spcBef>
              <a:defRPr sz="2400"/>
            </a:lvl2pPr>
            <a:lvl3pPr marL="540000" indent="-270000">
              <a:lnSpc>
                <a:spcPct val="100000"/>
              </a:lnSpc>
              <a:defRPr sz="2400"/>
            </a:lvl3pPr>
            <a:lvl4pPr marL="810000" indent="-270000">
              <a:lnSpc>
                <a:spcPct val="100000"/>
              </a:lnSpc>
              <a:defRPr sz="2400"/>
            </a:lvl4pPr>
            <a:lvl5pPr marL="1080000" indent="-270000">
              <a:lnSpc>
                <a:spcPct val="100000"/>
              </a:lnSpc>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4068877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a:t>Education &amp; Training Foundation</a:t>
            </a:r>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698" r:id="rId1"/>
    <p:sldLayoutId id="2147483650" r:id="rId2"/>
    <p:sldLayoutId id="2147483708" r:id="rId3"/>
    <p:sldLayoutId id="2147483709" r:id="rId4"/>
    <p:sldLayoutId id="2147483665" r:id="rId5"/>
    <p:sldLayoutId id="2147483664" r:id="rId6"/>
  </p:sldLayoutIdLst>
  <p:hf hd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orbix360.com/t/UyXhVYuI9rdrKCQOmeEdgfqUdj03/5127290302234624" TargetMode="Externa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hyperlink" Target="https://www.dalejoinery.co.uk/blog/posts/what-is-a-trickle-vent-how-do-they-work/" TargetMode="External"/><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hyperlink" Target="https://www.bramleys.com/news/is-the-damp-in-my-rental-property-safe.html" TargetMode="External"/><Relationship Id="rId4" Type="http://schemas.openxmlformats.org/officeDocument/2006/relationships/image" Target="../media/image29.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hyperlink" Target="https://www.keepitcartesian.com/how-to-diy-chemical-injection-damp-proofing/" TargetMode="External"/><Relationship Id="rId4" Type="http://schemas.openxmlformats.org/officeDocument/2006/relationships/image" Target="../media/image32.jpeg"/></Relationships>
</file>

<file path=ppt/slides/_rels/slide107.xml.rels><?xml version="1.0" encoding="UTF-8" standalone="yes"?>
<Relationships xmlns="http://schemas.openxmlformats.org/package/2006/relationships"><Relationship Id="rId2" Type="http://schemas.openxmlformats.org/officeDocument/2006/relationships/hyperlink" Target="https://orbix360.com/t/UyXhVYuI9rdrKCQOmeEdgfqUdj03/5127290302234624" TargetMode="Externa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instructables.com/Grey-Water-Guide-Simple-System/" TargetMode="Externa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hyperlink" Target="https://historicengland.org.uk/images-books/publications/listed-building-consent-advice-note-16/heag304-listed-building-consent/" TargetMode="Externa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www.ventrolla.co.uk/heat-loss-problem-areas-in-your-home/"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energy.gov/energysaver/thermographic-inspections" TargetMode="External"/><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hyperlink" Target="https://warmsmart.co.uk/air-permeability-testi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energysavingdevon.org.uk/document/devon-retrofit-guide/" TargetMode="External"/><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scantherm.co.uk/thermal-imaging-surveys/heat-loss-home-surveys/" TargetMode="Externa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hyperlink" Target="https://eco-thermaldesign.co.uk/windows/u-values-for-windows-explained/?utm_source=chatgpt.com"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s://www.timbalite.com/" TargetMode="External"/><Relationship Id="rId5" Type="http://schemas.openxmlformats.org/officeDocument/2006/relationships/hyperlink" Target="https://www.elglaze.co.uk/windows/secondary-glazing/" TargetMode="External"/><Relationship Id="rId4" Type="http://schemas.openxmlformats.org/officeDocument/2006/relationships/hyperlink" Target="https://sciwindows.co.uk/windows/secondary-double-glazing/"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hyperlink" Target="https://www.barefootarchitects.co.uk/barefootblog/2023/3/16/retrofit-amp-renewables" TargetMode="External"/><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hyperlink" Target="https://whatcost.co.uk/heat-pumps/ground-source"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hyperlink" Target="https://www.haiqi-energyfromwaste.com/case/solution/technology-status-and-existing-problems-of-biomass-fuel-boiler.html"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hyperlink" Target="https://www.sundirect-heater.com/frameless-infrared-panel-heater/"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Uzo_SKsl9l4" TargetMode="Externa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s://furbnow.com/blog/types-of-heat-pumps-explained/" TargetMode="External"/></Relationships>
</file>

<file path=ppt/slides/_rels/slide82.xml.rels><?xml version="1.0" encoding="UTF-8" standalone="yes"?>
<Relationships xmlns="http://schemas.openxmlformats.org/package/2006/relationships"><Relationship Id="rId2" Type="http://schemas.openxmlformats.org/officeDocument/2006/relationships/hyperlink" Target="https://historicengland.org.uk/advice/technical-advice/retrofit-and-energy-efficiency-in-historic-buildings/low-and-zero-carbon-technologies/" TargetMode="Externa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hyperlink" Target="https://hda-architecture.co.uk/project/extension-to-kenwood-house-maidstone-for-the-kenward-trust/" TargetMode="External"/><Relationship Id="rId2" Type="http://schemas.openxmlformats.org/officeDocument/2006/relationships/hyperlink" Target="https://historicengland.org.uk/images-books/publications/adapting-historic-buildings-energy-carbon-efficiency-advice-note-18/case-study-chester-cathedral/?utm_source=chatgpt.com" TargetMode="Externa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hyperlink" Target="https://adrianjames.com/project/copper-bottom/"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jpeg"/><Relationship Id="rId7" Type="http://schemas.openxmlformats.org/officeDocument/2006/relationships/hyperlink" Target="https://corksoluk.com/help-articles/a-beginners-guide-to-black-spot-mould-causes-problems-and-solutions/" TargetMode="External"/><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hyperlink" Target="https://protenservices.co.uk/damp/how-to-treat-damp/" TargetMode="External"/><Relationship Id="rId5" Type="http://schemas.openxmlformats.org/officeDocument/2006/relationships/hyperlink" Target="https://www.sundirect-heater.com/frameless-infrared-panel-heater/" TargetMode="External"/><Relationship Id="rId4" Type="http://schemas.openxmlformats.org/officeDocument/2006/relationships/image" Target="../media/image23.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hyperlink" Target="https://www.nottinghampost.com/news/uk-world-news/expert-shares-best-ways-prevent-9021843"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2C84-47CE-F14E-9879-50B5699FE8E9}"/>
              </a:ext>
            </a:extLst>
          </p:cNvPr>
          <p:cNvSpPr>
            <a:spLocks noGrp="1"/>
          </p:cNvSpPr>
          <p:nvPr>
            <p:ph type="ctrTitle"/>
          </p:nvPr>
        </p:nvSpPr>
        <p:spPr>
          <a:xfrm>
            <a:off x="3635896" y="2221199"/>
            <a:ext cx="5220104" cy="1734981"/>
          </a:xfrm>
        </p:spPr>
        <p:txBody>
          <a:bodyPr tIns="108000" anchor="t" anchorCtr="0"/>
          <a:lstStyle/>
          <a:p>
            <a:r>
              <a:rPr lang="en-US" sz="2800" dirty="0"/>
              <a:t>T LEVEL IN DESIGN, SURVEYING AND PLANNING FOR CONSTRUCTION</a:t>
            </a:r>
            <a:endParaRPr lang="en-US" sz="2800" dirty="0">
              <a:cs typeface="Arial"/>
            </a:endParaRPr>
          </a:p>
        </p:txBody>
      </p:sp>
      <p:sp>
        <p:nvSpPr>
          <p:cNvPr id="3" name="Subtitle 2">
            <a:extLst>
              <a:ext uri="{FF2B5EF4-FFF2-40B4-BE49-F238E27FC236}">
                <a16:creationId xmlns:a16="http://schemas.microsoft.com/office/drawing/2014/main" id="{FCD1F95F-D16E-774B-BA41-5586864A7E03}"/>
              </a:ext>
            </a:extLst>
          </p:cNvPr>
          <p:cNvSpPr>
            <a:spLocks noGrp="1"/>
          </p:cNvSpPr>
          <p:nvPr>
            <p:ph type="subTitle" idx="1"/>
          </p:nvPr>
        </p:nvSpPr>
        <p:spPr>
          <a:xfrm>
            <a:off x="3635896" y="4124130"/>
            <a:ext cx="5220104" cy="747289"/>
          </a:xfrm>
        </p:spPr>
        <p:txBody>
          <a:bodyPr vert="horz" lIns="108000" tIns="108000" rIns="0" bIns="108000" rtlCol="0" anchor="t">
            <a:noAutofit/>
          </a:bodyPr>
          <a:lstStyle/>
          <a:p>
            <a:r>
              <a:rPr lang="en-GB" dirty="0"/>
              <a:t>Supporting holistic delivery of Core Content and Occupational Specialism content</a:t>
            </a:r>
          </a:p>
        </p:txBody>
      </p:sp>
    </p:spTree>
    <p:extLst>
      <p:ext uri="{BB962C8B-B14F-4D97-AF65-F5344CB8AC3E}">
        <p14:creationId xmlns:p14="http://schemas.microsoft.com/office/powerpoint/2010/main" val="1945931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DB40E5-11B6-F622-EE3E-7805FF907792}"/>
              </a:ext>
            </a:extLst>
          </p:cNvPr>
          <p:cNvSpPr>
            <a:spLocks noGrp="1"/>
          </p:cNvSpPr>
          <p:nvPr>
            <p:ph type="sldNum" sz="quarter" idx="11"/>
          </p:nvPr>
        </p:nvSpPr>
        <p:spPr/>
        <p:txBody>
          <a:bodyPr/>
          <a:lstStyle/>
          <a:p>
            <a:fld id="{DA2C159E-F13C-4A85-9A41-E7669D3E0D70}" type="slidenum">
              <a:rPr lang="en-GB" smtClean="0"/>
              <a:pPr/>
              <a:t>10</a:t>
            </a:fld>
            <a:endParaRPr lang="en-GB"/>
          </a:p>
        </p:txBody>
      </p:sp>
      <p:sp>
        <p:nvSpPr>
          <p:cNvPr id="3" name="Title 2">
            <a:extLst>
              <a:ext uri="{FF2B5EF4-FFF2-40B4-BE49-F238E27FC236}">
                <a16:creationId xmlns:a16="http://schemas.microsoft.com/office/drawing/2014/main" id="{333E3C88-B3E6-5B91-59EC-52BE667ACB8F}"/>
              </a:ext>
            </a:extLst>
          </p:cNvPr>
          <p:cNvSpPr>
            <a:spLocks noGrp="1"/>
          </p:cNvSpPr>
          <p:nvPr>
            <p:ph type="title"/>
          </p:nvPr>
        </p:nvSpPr>
        <p:spPr/>
        <p:txBody>
          <a:bodyPr/>
          <a:lstStyle/>
          <a:p>
            <a:r>
              <a:rPr lang="en-US" dirty="0">
                <a:ea typeface="+mj-lt"/>
                <a:cs typeface="+mj-lt"/>
              </a:rPr>
              <a:t>Wish Hill case study and walkthrough</a:t>
            </a:r>
            <a:endParaRPr lang="en-US" dirty="0"/>
          </a:p>
          <a:p>
            <a:endParaRPr lang="en-US" dirty="0">
              <a:cs typeface="Arial"/>
            </a:endParaRPr>
          </a:p>
        </p:txBody>
      </p:sp>
      <p:sp>
        <p:nvSpPr>
          <p:cNvPr id="4" name="Text Placeholder 3">
            <a:extLst>
              <a:ext uri="{FF2B5EF4-FFF2-40B4-BE49-F238E27FC236}">
                <a16:creationId xmlns:a16="http://schemas.microsoft.com/office/drawing/2014/main" id="{2650A9AB-59E4-9704-5CE3-AB75D593D6E3}"/>
              </a:ext>
            </a:extLst>
          </p:cNvPr>
          <p:cNvSpPr>
            <a:spLocks noGrp="1"/>
          </p:cNvSpPr>
          <p:nvPr>
            <p:ph type="body" sz="quarter" idx="12"/>
          </p:nvPr>
        </p:nvSpPr>
        <p:spPr/>
        <p:txBody>
          <a:bodyPr vert="horz" lIns="0" tIns="0" rIns="0" bIns="0" rtlCol="0" anchor="t">
            <a:noAutofit/>
          </a:bodyPr>
          <a:lstStyle/>
          <a:p>
            <a:r>
              <a:rPr lang="en-US" dirty="0">
                <a:ea typeface="+mn-lt"/>
                <a:cs typeface="+mn-lt"/>
              </a:rPr>
              <a:t>In pairs, revisit the </a:t>
            </a:r>
            <a:r>
              <a:rPr lang="en-US" dirty="0">
                <a:ea typeface="+mn-lt"/>
                <a:cs typeface="+mn-lt"/>
                <a:hlinkClick r:id="rId2"/>
              </a:rPr>
              <a:t>Wish Hill interactive tour</a:t>
            </a:r>
            <a:r>
              <a:rPr lang="en-US" dirty="0">
                <a:ea typeface="+mn-lt"/>
                <a:cs typeface="+mn-lt"/>
              </a:rPr>
              <a:t> and </a:t>
            </a:r>
            <a:br>
              <a:rPr lang="en-US" dirty="0">
                <a:ea typeface="+mn-lt"/>
                <a:cs typeface="+mn-lt"/>
              </a:rPr>
            </a:br>
            <a:r>
              <a:rPr lang="en-US" dirty="0">
                <a:ea typeface="+mn-lt"/>
                <a:cs typeface="+mn-lt"/>
              </a:rPr>
              <a:t>the Wish Hill case study PDF document. </a:t>
            </a:r>
          </a:p>
          <a:p>
            <a:endParaRPr lang="en-US" dirty="0">
              <a:ea typeface="+mn-lt"/>
              <a:cs typeface="+mn-lt"/>
            </a:endParaRPr>
          </a:p>
          <a:p>
            <a:r>
              <a:rPr lang="en-US" dirty="0">
                <a:ea typeface="+mn-lt"/>
                <a:cs typeface="+mn-lt"/>
              </a:rPr>
              <a:t>Underline key facts about the building and note the challenges of retrofitting this building.</a:t>
            </a:r>
            <a:endParaRPr lang="en-US" dirty="0">
              <a:latin typeface="Arial"/>
              <a:ea typeface="+mn-lt"/>
              <a:cs typeface="+mn-lt"/>
            </a:endParaRPr>
          </a:p>
          <a:p>
            <a:endParaRPr lang="en-US" dirty="0">
              <a:ea typeface="+mn-lt"/>
              <a:cs typeface="+mn-lt"/>
            </a:endParaRPr>
          </a:p>
          <a:p>
            <a:pPr>
              <a:spcAft>
                <a:spcPts val="1200"/>
              </a:spcAft>
            </a:pPr>
            <a:r>
              <a:rPr lang="en-US" dirty="0">
                <a:ea typeface="+mn-lt"/>
                <a:cs typeface="+mn-lt"/>
              </a:rPr>
              <a:t>Discussion questions:</a:t>
            </a:r>
          </a:p>
          <a:p>
            <a:pPr marL="342900" indent="-342900">
              <a:spcAft>
                <a:spcPts val="1200"/>
              </a:spcAft>
              <a:buFont typeface="System Font Regular"/>
              <a:buChar char="–"/>
            </a:pPr>
            <a:r>
              <a:rPr lang="en-US" dirty="0">
                <a:ea typeface="+mn-lt"/>
                <a:cs typeface="+mn-lt"/>
              </a:rPr>
              <a:t>What are the major sustainability concerns?</a:t>
            </a:r>
          </a:p>
          <a:p>
            <a:pPr marL="342900" indent="-342900">
              <a:spcAft>
                <a:spcPts val="1200"/>
              </a:spcAft>
              <a:buFont typeface="System Font Regular"/>
              <a:buChar char="–"/>
            </a:pPr>
            <a:r>
              <a:rPr lang="en-US" dirty="0">
                <a:ea typeface="+mn-lt"/>
                <a:cs typeface="+mn-lt"/>
              </a:rPr>
              <a:t>What heritage constraints should be considered?</a:t>
            </a:r>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B2C0803D-227F-530A-E9A6-7D8FBB77480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5265595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0FF02C-85C9-ABBA-3093-8DD8C5BA802E}"/>
              </a:ext>
            </a:extLst>
          </p:cNvPr>
          <p:cNvSpPr>
            <a:spLocks noGrp="1"/>
          </p:cNvSpPr>
          <p:nvPr>
            <p:ph type="sldNum" sz="quarter" idx="11"/>
          </p:nvPr>
        </p:nvSpPr>
        <p:spPr/>
        <p:txBody>
          <a:bodyPr/>
          <a:lstStyle/>
          <a:p>
            <a:fld id="{DA2C159E-F13C-4A85-9A41-E7669D3E0D70}" type="slidenum">
              <a:rPr lang="en-GB" smtClean="0"/>
              <a:pPr/>
              <a:t>100</a:t>
            </a:fld>
            <a:endParaRPr lang="en-GB"/>
          </a:p>
        </p:txBody>
      </p:sp>
      <p:sp>
        <p:nvSpPr>
          <p:cNvPr id="4" name="Title 3">
            <a:extLst>
              <a:ext uri="{FF2B5EF4-FFF2-40B4-BE49-F238E27FC236}">
                <a16:creationId xmlns:a16="http://schemas.microsoft.com/office/drawing/2014/main" id="{D4EEED28-A7C0-7587-2457-00C8F56C5336}"/>
              </a:ext>
            </a:extLst>
          </p:cNvPr>
          <p:cNvSpPr>
            <a:spLocks noGrp="1"/>
          </p:cNvSpPr>
          <p:nvPr>
            <p:ph type="title"/>
          </p:nvPr>
        </p:nvSpPr>
        <p:spPr/>
        <p:txBody>
          <a:bodyPr/>
          <a:lstStyle/>
          <a:p>
            <a:r>
              <a:rPr lang="en-GB" dirty="0"/>
              <a:t>Vents</a:t>
            </a:r>
          </a:p>
        </p:txBody>
      </p:sp>
      <p:sp>
        <p:nvSpPr>
          <p:cNvPr id="5" name="Footer Placeholder 4">
            <a:extLst>
              <a:ext uri="{FF2B5EF4-FFF2-40B4-BE49-F238E27FC236}">
                <a16:creationId xmlns:a16="http://schemas.microsoft.com/office/drawing/2014/main" id="{FC7326AA-8DD7-DF7D-F2A9-C4FA1CE1E6C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pic>
        <p:nvPicPr>
          <p:cNvPr id="6" name="Picture 5" descr="Alternative text: a close-up view of the top part of a window frame, showing a trickle vent installed above the window. The window frame is white, and the vent is designed to allow airflow while the window is closed. The background includes a portion of a brick wall visible through the window panes.&#10;">
            <a:extLst>
              <a:ext uri="{FF2B5EF4-FFF2-40B4-BE49-F238E27FC236}">
                <a16:creationId xmlns:a16="http://schemas.microsoft.com/office/drawing/2014/main" id="{58526B56-444A-AA94-3D6D-42752BD62262}"/>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278160" y="1036689"/>
            <a:ext cx="5191314" cy="3467432"/>
          </a:xfrm>
          <a:prstGeom prst="rect">
            <a:avLst/>
          </a:prstGeom>
        </p:spPr>
      </p:pic>
      <p:sp>
        <p:nvSpPr>
          <p:cNvPr id="3" name="TextBox 2">
            <a:extLst>
              <a:ext uri="{FF2B5EF4-FFF2-40B4-BE49-F238E27FC236}">
                <a16:creationId xmlns:a16="http://schemas.microsoft.com/office/drawing/2014/main" id="{536976E9-5D07-E5B9-5152-80B5909E084F}"/>
              </a:ext>
              <a:ext uri="{C183D7F6-B498-43B3-948B-1728B52AA6E4}">
                <adec:decorative xmlns:adec="http://schemas.microsoft.com/office/drawing/2017/decorative" val="1"/>
              </a:ext>
            </a:extLst>
          </p:cNvPr>
          <p:cNvSpPr txBox="1"/>
          <p:nvPr/>
        </p:nvSpPr>
        <p:spPr>
          <a:xfrm>
            <a:off x="5620215" y="3426903"/>
            <a:ext cx="3245625" cy="1077218"/>
          </a:xfrm>
          <a:prstGeom prst="rect">
            <a:avLst/>
          </a:prstGeom>
          <a:noFill/>
        </p:spPr>
        <p:txBody>
          <a:bodyPr wrap="square" lIns="0" tIns="0" rIns="0" bIns="0" rtlCol="0">
            <a:spAutoFit/>
          </a:bodyPr>
          <a:lstStyle/>
          <a:p>
            <a:r>
              <a:rPr lang="en-US" sz="1400" b="1" dirty="0"/>
              <a:t>Dale Joinery</a:t>
            </a:r>
            <a:r>
              <a:rPr lang="en-US" sz="1400" dirty="0"/>
              <a:t> (2022) </a:t>
            </a:r>
            <a:r>
              <a:rPr lang="en-US" sz="1400" i="1" dirty="0"/>
              <a:t>What Is a Trickle Vent &amp; How Do They Work?</a:t>
            </a:r>
            <a:r>
              <a:rPr lang="en-US" sz="1400" dirty="0"/>
              <a:t> Available at: </a:t>
            </a:r>
            <a:r>
              <a:rPr lang="en-US" sz="1400" dirty="0">
                <a:hlinkClick r:id="rId3"/>
              </a:rPr>
              <a:t>https://www.dalejoinery.co.uk/blog/posts/what-is-a-trickle-vent-how-do-they-work/</a:t>
            </a:r>
            <a:r>
              <a:rPr lang="en-US" sz="1400" dirty="0"/>
              <a:t> (Accessed: 15 June 2025).</a:t>
            </a:r>
            <a:endParaRPr lang="en-GB" sz="1350" dirty="0"/>
          </a:p>
        </p:txBody>
      </p:sp>
    </p:spTree>
    <p:extLst>
      <p:ext uri="{BB962C8B-B14F-4D97-AF65-F5344CB8AC3E}">
        <p14:creationId xmlns:p14="http://schemas.microsoft.com/office/powerpoint/2010/main" val="13209807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EA4E2C-4A4A-9EA6-9203-DCC8ADC9754A}"/>
              </a:ext>
            </a:extLst>
          </p:cNvPr>
          <p:cNvSpPr>
            <a:spLocks noGrp="1"/>
          </p:cNvSpPr>
          <p:nvPr>
            <p:ph type="sldNum" sz="quarter" idx="11"/>
          </p:nvPr>
        </p:nvSpPr>
        <p:spPr/>
        <p:txBody>
          <a:bodyPr/>
          <a:lstStyle/>
          <a:p>
            <a:fld id="{DA2C159E-F13C-4A85-9A41-E7669D3E0D70}" type="slidenum">
              <a:rPr lang="en-GB" smtClean="0"/>
              <a:pPr/>
              <a:t>101</a:t>
            </a:fld>
            <a:endParaRPr lang="en-GB"/>
          </a:p>
        </p:txBody>
      </p:sp>
      <p:sp>
        <p:nvSpPr>
          <p:cNvPr id="3" name="Title 2">
            <a:extLst>
              <a:ext uri="{FF2B5EF4-FFF2-40B4-BE49-F238E27FC236}">
                <a16:creationId xmlns:a16="http://schemas.microsoft.com/office/drawing/2014/main" id="{8BBC8D5B-2EF1-236D-CE2F-7EBD8E39FB54}"/>
              </a:ext>
            </a:extLst>
          </p:cNvPr>
          <p:cNvSpPr>
            <a:spLocks noGrp="1"/>
          </p:cNvSpPr>
          <p:nvPr>
            <p:ph type="title"/>
          </p:nvPr>
        </p:nvSpPr>
        <p:spPr/>
        <p:txBody>
          <a:bodyPr>
            <a:normAutofit fontScale="90000"/>
          </a:bodyPr>
          <a:lstStyle/>
          <a:p>
            <a:r>
              <a:rPr lang="en-US" sz="4000" b="1" dirty="0"/>
              <a:t>Penetrating damp</a:t>
            </a:r>
            <a:br>
              <a:rPr lang="en-US" sz="3600" dirty="0"/>
            </a:br>
            <a:endParaRPr lang="en-GB" dirty="0"/>
          </a:p>
        </p:txBody>
      </p:sp>
      <p:sp>
        <p:nvSpPr>
          <p:cNvPr id="4" name="Text Placeholder 3">
            <a:extLst>
              <a:ext uri="{FF2B5EF4-FFF2-40B4-BE49-F238E27FC236}">
                <a16:creationId xmlns:a16="http://schemas.microsoft.com/office/drawing/2014/main" id="{AF05FA28-37BB-DEAB-BD27-04C4A9BF1D0A}"/>
              </a:ext>
            </a:extLst>
          </p:cNvPr>
          <p:cNvSpPr>
            <a:spLocks noGrp="1"/>
          </p:cNvSpPr>
          <p:nvPr>
            <p:ph type="body" sz="quarter" idx="12"/>
          </p:nvPr>
        </p:nvSpPr>
        <p:spPr>
          <a:xfrm>
            <a:off x="234000" y="986400"/>
            <a:ext cx="8218624" cy="3601574"/>
          </a:xfrm>
        </p:spPr>
        <p:txBody>
          <a:bodyPr vert="horz" lIns="0" tIns="0" rIns="0" bIns="0" rtlCol="0" anchor="t">
            <a:noAutofit/>
          </a:bodyPr>
          <a:lstStyle/>
          <a:p>
            <a:pPr marL="0" lvl="1" indent="0">
              <a:buNone/>
            </a:pPr>
            <a:r>
              <a:rPr lang="en-US" dirty="0">
                <a:ea typeface="+mn-lt"/>
                <a:cs typeface="+mn-lt"/>
              </a:rPr>
              <a:t>What is it?</a:t>
            </a:r>
          </a:p>
          <a:p>
            <a:pPr marL="342900" lvl="1" indent="-342900">
              <a:buFont typeface="System Font Regular"/>
              <a:buChar char="–"/>
            </a:pPr>
            <a:r>
              <a:rPr lang="en-US" dirty="0">
                <a:ea typeface="+mn-lt"/>
                <a:cs typeface="+mn-lt"/>
              </a:rPr>
              <a:t>Water entering the building through cracks, leaks or porous walls.</a:t>
            </a:r>
          </a:p>
          <a:p>
            <a:pPr marL="342900" lvl="1" indent="-342900">
              <a:buFont typeface="System Font Regular"/>
              <a:buChar char="–"/>
            </a:pPr>
            <a:r>
              <a:rPr lang="en-US" dirty="0">
                <a:ea typeface="+mn-lt"/>
                <a:cs typeface="+mn-lt"/>
              </a:rPr>
              <a:t>Caused by faulty gutters, roof damage or missing mortar.</a:t>
            </a:r>
            <a:br>
              <a:rPr lang="en-US" dirty="0">
                <a:ea typeface="+mn-lt"/>
                <a:cs typeface="+mn-lt"/>
              </a:rPr>
            </a:br>
            <a:endParaRPr lang="en-US" dirty="0">
              <a:ea typeface="+mn-lt"/>
              <a:cs typeface="+mn-lt"/>
            </a:endParaRPr>
          </a:p>
          <a:p>
            <a:pPr marL="0" lvl="1" indent="0">
              <a:buNone/>
            </a:pPr>
            <a:r>
              <a:rPr lang="en-US" dirty="0">
                <a:ea typeface="+mn-lt"/>
                <a:cs typeface="+mn-lt"/>
              </a:rPr>
              <a:t>Signs to look for:</a:t>
            </a:r>
          </a:p>
          <a:p>
            <a:pPr marL="342900" lvl="1" indent="-342900">
              <a:buFont typeface="System Font Regular"/>
              <a:buChar char="–"/>
            </a:pPr>
            <a:r>
              <a:rPr lang="en-US" dirty="0">
                <a:ea typeface="+mn-lt"/>
                <a:cs typeface="+mn-lt"/>
              </a:rPr>
              <a:t>Damp patches on walls and ceilings</a:t>
            </a:r>
          </a:p>
          <a:p>
            <a:pPr marL="342900" lvl="1" indent="-342900">
              <a:buFont typeface="System Font Regular"/>
              <a:buChar char="–"/>
            </a:pPr>
            <a:r>
              <a:rPr lang="en-US" dirty="0">
                <a:ea typeface="+mn-lt"/>
                <a:cs typeface="+mn-lt"/>
              </a:rPr>
              <a:t>Staining or watermarks</a:t>
            </a:r>
          </a:p>
          <a:p>
            <a:pPr marL="342900" lvl="1" indent="-342900">
              <a:buFont typeface="System Font Regular"/>
              <a:buChar char="–"/>
            </a:pPr>
            <a:r>
              <a:rPr lang="en-US" dirty="0">
                <a:ea typeface="+mn-lt"/>
                <a:cs typeface="+mn-lt"/>
              </a:rPr>
              <a:t>Moss or algae growth on external walls</a:t>
            </a:r>
          </a:p>
          <a:p>
            <a:endParaRPr lang="en-US" dirty="0">
              <a:cs typeface="Arial"/>
            </a:endParaRPr>
          </a:p>
        </p:txBody>
      </p:sp>
      <p:sp>
        <p:nvSpPr>
          <p:cNvPr id="5" name="Footer Placeholder 4">
            <a:extLst>
              <a:ext uri="{FF2B5EF4-FFF2-40B4-BE49-F238E27FC236}">
                <a16:creationId xmlns:a16="http://schemas.microsoft.com/office/drawing/2014/main" id="{B3891B97-D37C-5E45-EA1A-11A57F2FF94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15540212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249816-167C-799E-7319-7E817E9194C7}"/>
              </a:ext>
            </a:extLst>
          </p:cNvPr>
          <p:cNvSpPr>
            <a:spLocks noGrp="1"/>
          </p:cNvSpPr>
          <p:nvPr>
            <p:ph type="title"/>
          </p:nvPr>
        </p:nvSpPr>
        <p:spPr/>
        <p:txBody>
          <a:bodyPr/>
          <a:lstStyle/>
          <a:p>
            <a:r>
              <a:rPr lang="en-GB" dirty="0"/>
              <a:t>Damp and water ingress</a:t>
            </a:r>
          </a:p>
        </p:txBody>
      </p:sp>
      <p:sp>
        <p:nvSpPr>
          <p:cNvPr id="5" name="Footer Placeholder 4">
            <a:extLst>
              <a:ext uri="{FF2B5EF4-FFF2-40B4-BE49-F238E27FC236}">
                <a16:creationId xmlns:a16="http://schemas.microsoft.com/office/drawing/2014/main" id="{5583CA06-B291-B95A-1587-0546DDB8A684}"/>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5A83C222-4C20-9977-473D-3F8473E06DC1}"/>
              </a:ext>
            </a:extLst>
          </p:cNvPr>
          <p:cNvSpPr>
            <a:spLocks noGrp="1"/>
          </p:cNvSpPr>
          <p:nvPr>
            <p:ph type="sldNum" sz="quarter" idx="12"/>
          </p:nvPr>
        </p:nvSpPr>
        <p:spPr/>
        <p:txBody>
          <a:bodyPr/>
          <a:lstStyle/>
          <a:p>
            <a:fld id="{DA2C159E-F13C-4A85-9A41-E7669D3E0D70}" type="slidenum">
              <a:rPr lang="en-GB" smtClean="0"/>
              <a:pPr/>
              <a:t>102</a:t>
            </a:fld>
            <a:endParaRPr lang="en-GB"/>
          </a:p>
        </p:txBody>
      </p:sp>
      <p:pic>
        <p:nvPicPr>
          <p:cNvPr id="6" name="Picture 5" descr="Left image (main large image)&#10;An interior wall with cream-coloured paint showing large vertical water stains extending from the ceiling downwards. The discolouration indicates long-term water ingress, likely from a roof or plumbing leak. The top corner near the coving is especially affected.">
            <a:extLst>
              <a:ext uri="{FF2B5EF4-FFF2-40B4-BE49-F238E27FC236}">
                <a16:creationId xmlns:a16="http://schemas.microsoft.com/office/drawing/2014/main" id="{7F2CD1AF-8719-857D-7C51-9957544D7D31}"/>
              </a:ext>
            </a:extLst>
          </p:cNvPr>
          <p:cNvPicPr>
            <a:picLocks noChangeAspect="1"/>
          </p:cNvPicPr>
          <p:nvPr/>
        </p:nvPicPr>
        <p:blipFill>
          <a:blip r:embed="rId2"/>
          <a:srcRect b="2330"/>
          <a:stretch>
            <a:fillRect/>
          </a:stretch>
        </p:blipFill>
        <p:spPr>
          <a:xfrm>
            <a:off x="232950" y="978114"/>
            <a:ext cx="4274756" cy="3152438"/>
          </a:xfrm>
          <a:prstGeom prst="rect">
            <a:avLst/>
          </a:prstGeom>
        </p:spPr>
      </p:pic>
      <p:pic>
        <p:nvPicPr>
          <p:cNvPr id="7" name="Picture 6" descr="Top right image&#10;A close-up of a ceiling corner with heavy brown water stains spreading across both walls and the ceiling. The area shows signs of prolonged damp, possibly from a roof leak or condensation. Mould is starting to develop in the discoloured patches.">
            <a:extLst>
              <a:ext uri="{FF2B5EF4-FFF2-40B4-BE49-F238E27FC236}">
                <a16:creationId xmlns:a16="http://schemas.microsoft.com/office/drawing/2014/main" id="{96884CE8-363E-1653-5F67-33733D512795}"/>
              </a:ext>
            </a:extLst>
          </p:cNvPr>
          <p:cNvPicPr>
            <a:picLocks noChangeAspect="1"/>
          </p:cNvPicPr>
          <p:nvPr/>
        </p:nvPicPr>
        <p:blipFill>
          <a:blip r:embed="rId3"/>
          <a:stretch>
            <a:fillRect/>
          </a:stretch>
        </p:blipFill>
        <p:spPr>
          <a:xfrm>
            <a:off x="4636295" y="978113"/>
            <a:ext cx="2268000" cy="1512000"/>
          </a:xfrm>
          <a:prstGeom prst="rect">
            <a:avLst/>
          </a:prstGeom>
        </p:spPr>
      </p:pic>
      <p:pic>
        <p:nvPicPr>
          <p:cNvPr id="8" name="Picture 7" descr="Bottom right image&#10;An external rendered wall with a wide horizontal crack running beneath a concrete window sill. The gap suggests possible subsidence or structural movement, with visible damage to the outer surface of the building.">
            <a:extLst>
              <a:ext uri="{FF2B5EF4-FFF2-40B4-BE49-F238E27FC236}">
                <a16:creationId xmlns:a16="http://schemas.microsoft.com/office/drawing/2014/main" id="{216B292D-BF23-ED8C-C822-A266FFB39F9A}"/>
              </a:ext>
            </a:extLst>
          </p:cNvPr>
          <p:cNvPicPr>
            <a:picLocks noChangeAspect="1"/>
          </p:cNvPicPr>
          <p:nvPr/>
        </p:nvPicPr>
        <p:blipFill>
          <a:blip r:embed="rId4"/>
          <a:stretch>
            <a:fillRect/>
          </a:stretch>
        </p:blipFill>
        <p:spPr>
          <a:xfrm>
            <a:off x="4636295" y="2616354"/>
            <a:ext cx="2268000" cy="1514197"/>
          </a:xfrm>
          <a:prstGeom prst="rect">
            <a:avLst/>
          </a:prstGeom>
        </p:spPr>
      </p:pic>
      <p:sp>
        <p:nvSpPr>
          <p:cNvPr id="3" name="TextBox 2">
            <a:extLst>
              <a:ext uri="{FF2B5EF4-FFF2-40B4-BE49-F238E27FC236}">
                <a16:creationId xmlns:a16="http://schemas.microsoft.com/office/drawing/2014/main" id="{D1D258CA-3B7F-932E-B483-20D9E69C0739}"/>
              </a:ext>
              <a:ext uri="{C183D7F6-B498-43B3-948B-1728B52AA6E4}">
                <adec:decorative xmlns:adec="http://schemas.microsoft.com/office/drawing/2017/decorative" val="1"/>
              </a:ext>
            </a:extLst>
          </p:cNvPr>
          <p:cNvSpPr txBox="1"/>
          <p:nvPr/>
        </p:nvSpPr>
        <p:spPr>
          <a:xfrm>
            <a:off x="207290" y="4248765"/>
            <a:ext cx="8203818" cy="430887"/>
          </a:xfrm>
          <a:prstGeom prst="rect">
            <a:avLst/>
          </a:prstGeom>
          <a:noFill/>
        </p:spPr>
        <p:txBody>
          <a:bodyPr wrap="square" lIns="0" tIns="0" rIns="0" bIns="0" rtlCol="0">
            <a:spAutoFit/>
          </a:bodyPr>
          <a:lstStyle/>
          <a:p>
            <a:r>
              <a:rPr lang="en-US" sz="1400" b="1" dirty="0" err="1"/>
              <a:t>Bramleys</a:t>
            </a:r>
            <a:r>
              <a:rPr lang="en-US" sz="1400" b="1" dirty="0"/>
              <a:t> Estate Agents</a:t>
            </a:r>
            <a:r>
              <a:rPr lang="en-US" sz="1400" dirty="0"/>
              <a:t> (2023) </a:t>
            </a:r>
            <a:r>
              <a:rPr lang="en-US" sz="1400" i="1" dirty="0"/>
              <a:t>Is the damp in my rental property safe?</a:t>
            </a:r>
            <a:r>
              <a:rPr lang="en-US" sz="1400" dirty="0"/>
              <a:t> Available at: </a:t>
            </a:r>
            <a:r>
              <a:rPr lang="en-US" sz="1400" dirty="0">
                <a:hlinkClick r:id="rId5"/>
              </a:rPr>
              <a:t>https://www.bramleys.com/news/is-the-damp-in-my-rental-property-safe.html</a:t>
            </a:r>
            <a:r>
              <a:rPr lang="en-US" sz="1400" dirty="0"/>
              <a:t> (Accessed: 15 June 2025).</a:t>
            </a:r>
            <a:endParaRPr lang="en-GB" sz="1350" dirty="0"/>
          </a:p>
        </p:txBody>
      </p:sp>
    </p:spTree>
    <p:extLst>
      <p:ext uri="{BB962C8B-B14F-4D97-AF65-F5344CB8AC3E}">
        <p14:creationId xmlns:p14="http://schemas.microsoft.com/office/powerpoint/2010/main" val="35120989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FF6BE5-3573-76EA-4778-FE8DAA5A05D1}"/>
              </a:ext>
            </a:extLst>
          </p:cNvPr>
          <p:cNvSpPr>
            <a:spLocks noGrp="1"/>
          </p:cNvSpPr>
          <p:nvPr>
            <p:ph type="sldNum" sz="quarter" idx="11"/>
          </p:nvPr>
        </p:nvSpPr>
        <p:spPr/>
        <p:txBody>
          <a:bodyPr/>
          <a:lstStyle/>
          <a:p>
            <a:fld id="{DA2C159E-F13C-4A85-9A41-E7669D3E0D70}" type="slidenum">
              <a:rPr lang="en-GB" smtClean="0"/>
              <a:pPr/>
              <a:t>103</a:t>
            </a:fld>
            <a:endParaRPr lang="en-GB"/>
          </a:p>
        </p:txBody>
      </p:sp>
      <p:sp>
        <p:nvSpPr>
          <p:cNvPr id="3" name="Title 2">
            <a:extLst>
              <a:ext uri="{FF2B5EF4-FFF2-40B4-BE49-F238E27FC236}">
                <a16:creationId xmlns:a16="http://schemas.microsoft.com/office/drawing/2014/main" id="{854481BD-3E66-8543-A830-EF4B8A2B81F4}"/>
              </a:ext>
            </a:extLst>
          </p:cNvPr>
          <p:cNvSpPr>
            <a:spLocks noGrp="1"/>
          </p:cNvSpPr>
          <p:nvPr>
            <p:ph type="title"/>
          </p:nvPr>
        </p:nvSpPr>
        <p:spPr/>
        <p:txBody>
          <a:bodyPr>
            <a:normAutofit fontScale="90000"/>
          </a:bodyPr>
          <a:lstStyle/>
          <a:p>
            <a:r>
              <a:rPr lang="en-US" sz="4000" b="1" dirty="0">
                <a:ea typeface="+mn-lt"/>
                <a:cs typeface="+mn-lt"/>
              </a:rPr>
              <a:t>How can it be managed?</a:t>
            </a:r>
            <a:br>
              <a:rPr lang="en-US" sz="3600" dirty="0">
                <a:ea typeface="+mn-lt"/>
                <a:cs typeface="+mn-lt"/>
              </a:rPr>
            </a:br>
            <a:endParaRPr lang="en-GB" dirty="0"/>
          </a:p>
        </p:txBody>
      </p:sp>
      <p:sp>
        <p:nvSpPr>
          <p:cNvPr id="4" name="Text Placeholder 3">
            <a:extLst>
              <a:ext uri="{FF2B5EF4-FFF2-40B4-BE49-F238E27FC236}">
                <a16:creationId xmlns:a16="http://schemas.microsoft.com/office/drawing/2014/main" id="{8AAFBD8A-4D3C-9517-E4AC-9105449C1A59}"/>
              </a:ext>
            </a:extLst>
          </p:cNvPr>
          <p:cNvSpPr>
            <a:spLocks noGrp="1"/>
          </p:cNvSpPr>
          <p:nvPr>
            <p:ph type="body" sz="quarter" idx="12"/>
          </p:nvPr>
        </p:nvSpPr>
        <p:spPr>
          <a:xfrm>
            <a:off x="234000" y="1159726"/>
            <a:ext cx="8530859" cy="3428247"/>
          </a:xfrm>
        </p:spPr>
        <p:txBody>
          <a:bodyPr vert="horz" lIns="0" tIns="0" rIns="0" bIns="0" rtlCol="0" anchor="t">
            <a:noAutofit/>
          </a:bodyPr>
          <a:lstStyle/>
          <a:p>
            <a:pPr marL="342900" lvl="1" indent="-342900">
              <a:spcAft>
                <a:spcPts val="1200"/>
              </a:spcAft>
              <a:buFont typeface="System Font Regular"/>
              <a:buChar char="–"/>
            </a:pPr>
            <a:r>
              <a:rPr lang="en-US" dirty="0">
                <a:ea typeface="+mn-lt"/>
                <a:cs typeface="+mn-lt"/>
              </a:rPr>
              <a:t>Repair damaged roofing, gutters and external walls.</a:t>
            </a:r>
          </a:p>
          <a:p>
            <a:pPr marL="342900" lvl="1" indent="-342900">
              <a:spcAft>
                <a:spcPts val="1200"/>
              </a:spcAft>
              <a:buFont typeface="System Font Regular"/>
              <a:buChar char="–"/>
            </a:pPr>
            <a:r>
              <a:rPr lang="en-US" dirty="0">
                <a:ea typeface="+mn-lt"/>
                <a:cs typeface="+mn-lt"/>
              </a:rPr>
              <a:t>Use lime-based mortar instead of cement to </a:t>
            </a:r>
            <a:br>
              <a:rPr lang="en-US" dirty="0">
                <a:ea typeface="+mn-lt"/>
                <a:cs typeface="+mn-lt"/>
              </a:rPr>
            </a:br>
            <a:r>
              <a:rPr lang="en-US" dirty="0">
                <a:ea typeface="+mn-lt"/>
                <a:cs typeface="+mn-lt"/>
              </a:rPr>
              <a:t>maintain breathability.</a:t>
            </a:r>
          </a:p>
          <a:p>
            <a:pPr marL="342900" lvl="1" indent="-342900">
              <a:spcAft>
                <a:spcPts val="1200"/>
              </a:spcAft>
              <a:buFont typeface="System Font Regular"/>
              <a:buChar char="–"/>
            </a:pPr>
            <a:r>
              <a:rPr lang="en-US" dirty="0">
                <a:ea typeface="+mn-lt"/>
                <a:cs typeface="+mn-lt"/>
              </a:rPr>
              <a:t>Improve drainage to redirect rainwater away from walls.</a:t>
            </a:r>
          </a:p>
        </p:txBody>
      </p:sp>
      <p:sp>
        <p:nvSpPr>
          <p:cNvPr id="5" name="Footer Placeholder 4">
            <a:extLst>
              <a:ext uri="{FF2B5EF4-FFF2-40B4-BE49-F238E27FC236}">
                <a16:creationId xmlns:a16="http://schemas.microsoft.com/office/drawing/2014/main" id="{34C039F1-7891-866D-ECA6-22C76DE092E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6814907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0D7D2A-1F4A-8C1E-BF04-21151E2B21A5}"/>
              </a:ext>
            </a:extLst>
          </p:cNvPr>
          <p:cNvSpPr>
            <a:spLocks noGrp="1"/>
          </p:cNvSpPr>
          <p:nvPr>
            <p:ph type="sldNum" sz="quarter" idx="11"/>
          </p:nvPr>
        </p:nvSpPr>
        <p:spPr/>
        <p:txBody>
          <a:bodyPr/>
          <a:lstStyle/>
          <a:p>
            <a:fld id="{DA2C159E-F13C-4A85-9A41-E7669D3E0D70}" type="slidenum">
              <a:rPr lang="en-GB" smtClean="0"/>
              <a:pPr/>
              <a:t>104</a:t>
            </a:fld>
            <a:endParaRPr lang="en-GB"/>
          </a:p>
        </p:txBody>
      </p:sp>
      <p:sp>
        <p:nvSpPr>
          <p:cNvPr id="3" name="Title 2">
            <a:extLst>
              <a:ext uri="{FF2B5EF4-FFF2-40B4-BE49-F238E27FC236}">
                <a16:creationId xmlns:a16="http://schemas.microsoft.com/office/drawing/2014/main" id="{D3397660-30D0-6061-499D-4C3836D62BE7}"/>
              </a:ext>
            </a:extLst>
          </p:cNvPr>
          <p:cNvSpPr>
            <a:spLocks noGrp="1"/>
          </p:cNvSpPr>
          <p:nvPr>
            <p:ph type="title"/>
          </p:nvPr>
        </p:nvSpPr>
        <p:spPr>
          <a:xfrm>
            <a:off x="232950" y="249900"/>
            <a:ext cx="8437563" cy="1139046"/>
          </a:xfrm>
        </p:spPr>
        <p:txBody>
          <a:bodyPr>
            <a:noAutofit/>
          </a:bodyPr>
          <a:lstStyle/>
          <a:p>
            <a:r>
              <a:rPr lang="en-US" dirty="0">
                <a:ea typeface="+mj-lt"/>
                <a:cs typeface="+mj-lt"/>
              </a:rPr>
              <a:t>Why is damp a bigger issue in </a:t>
            </a:r>
            <a:br>
              <a:rPr lang="en-US" dirty="0">
                <a:ea typeface="+mj-lt"/>
                <a:cs typeface="+mj-lt"/>
              </a:rPr>
            </a:br>
            <a:r>
              <a:rPr lang="en-US" dirty="0">
                <a:ea typeface="+mj-lt"/>
                <a:cs typeface="+mj-lt"/>
              </a:rPr>
              <a:t>historic buildings?</a:t>
            </a:r>
            <a:endParaRPr lang="en-US" dirty="0"/>
          </a:p>
        </p:txBody>
      </p:sp>
      <p:sp>
        <p:nvSpPr>
          <p:cNvPr id="4" name="Text Placeholder 3">
            <a:extLst>
              <a:ext uri="{FF2B5EF4-FFF2-40B4-BE49-F238E27FC236}">
                <a16:creationId xmlns:a16="http://schemas.microsoft.com/office/drawing/2014/main" id="{C6C451AE-5A1B-BFE4-55E6-A0AD3093BBA5}"/>
              </a:ext>
            </a:extLst>
          </p:cNvPr>
          <p:cNvSpPr>
            <a:spLocks noGrp="1"/>
          </p:cNvSpPr>
          <p:nvPr>
            <p:ph type="body" sz="quarter" idx="12"/>
          </p:nvPr>
        </p:nvSpPr>
        <p:spPr>
          <a:xfrm>
            <a:off x="232950" y="1657446"/>
            <a:ext cx="7688846" cy="2724984"/>
          </a:xfrm>
        </p:spPr>
        <p:txBody>
          <a:bodyPr vert="horz" lIns="0" tIns="0" rIns="0" bIns="0" rtlCol="0" anchor="t">
            <a:noAutofit/>
          </a:bodyPr>
          <a:lstStyle/>
          <a:p>
            <a:r>
              <a:rPr lang="en-US" dirty="0">
                <a:ea typeface="+mn-lt"/>
                <a:cs typeface="+mn-lt"/>
              </a:rPr>
              <a:t>Older buildings were built to ‘breathe’.</a:t>
            </a:r>
            <a:endParaRPr lang="en-US" dirty="0"/>
          </a:p>
          <a:p>
            <a:endParaRPr lang="en-US" dirty="0">
              <a:ea typeface="+mn-lt"/>
              <a:cs typeface="+mn-lt"/>
            </a:endParaRPr>
          </a:p>
          <a:p>
            <a:pPr marL="342900" lvl="1" indent="-342900">
              <a:spcAft>
                <a:spcPts val="1200"/>
              </a:spcAft>
              <a:buFont typeface="System Font Regular"/>
              <a:buChar char="–"/>
            </a:pPr>
            <a:r>
              <a:rPr lang="en-US" dirty="0">
                <a:ea typeface="+mn-lt"/>
                <a:cs typeface="+mn-lt"/>
              </a:rPr>
              <a:t>Traditional materials like stone, lime and timber absorb and release moisture naturally.</a:t>
            </a:r>
          </a:p>
          <a:p>
            <a:pPr marL="342900" lvl="1" indent="-342900">
              <a:spcAft>
                <a:spcPts val="1200"/>
              </a:spcAft>
              <a:buFont typeface="System Font Regular"/>
              <a:buChar char="–"/>
            </a:pPr>
            <a:r>
              <a:rPr lang="en-US" dirty="0">
                <a:ea typeface="+mn-lt"/>
                <a:cs typeface="+mn-lt"/>
              </a:rPr>
              <a:t>Modern materials like cement-based plasters and synthetic paints trap moisture, leading to decay.</a:t>
            </a:r>
          </a:p>
          <a:p>
            <a:endParaRPr lang="en-US" dirty="0">
              <a:cs typeface="Arial"/>
            </a:endParaRPr>
          </a:p>
        </p:txBody>
      </p:sp>
      <p:sp>
        <p:nvSpPr>
          <p:cNvPr id="5" name="Footer Placeholder 4">
            <a:extLst>
              <a:ext uri="{FF2B5EF4-FFF2-40B4-BE49-F238E27FC236}">
                <a16:creationId xmlns:a16="http://schemas.microsoft.com/office/drawing/2014/main" id="{D3056F73-F361-5EBD-89CC-D468C359025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0670112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A832F0-6E40-AF4C-02E9-83A5DC235DB7}"/>
              </a:ext>
            </a:extLst>
          </p:cNvPr>
          <p:cNvSpPr>
            <a:spLocks noGrp="1"/>
          </p:cNvSpPr>
          <p:nvPr>
            <p:ph type="sldNum" sz="quarter" idx="11"/>
          </p:nvPr>
        </p:nvSpPr>
        <p:spPr/>
        <p:txBody>
          <a:bodyPr/>
          <a:lstStyle/>
          <a:p>
            <a:fld id="{DA2C159E-F13C-4A85-9A41-E7669D3E0D70}" type="slidenum">
              <a:rPr lang="en-GB" smtClean="0"/>
              <a:pPr/>
              <a:t>105</a:t>
            </a:fld>
            <a:endParaRPr lang="en-GB"/>
          </a:p>
        </p:txBody>
      </p:sp>
      <p:sp>
        <p:nvSpPr>
          <p:cNvPr id="3" name="Title 2">
            <a:extLst>
              <a:ext uri="{FF2B5EF4-FFF2-40B4-BE49-F238E27FC236}">
                <a16:creationId xmlns:a16="http://schemas.microsoft.com/office/drawing/2014/main" id="{F707557F-0F8E-616C-CBF3-0A080527BBCB}"/>
              </a:ext>
            </a:extLst>
          </p:cNvPr>
          <p:cNvSpPr>
            <a:spLocks noGrp="1"/>
          </p:cNvSpPr>
          <p:nvPr>
            <p:ph type="title"/>
          </p:nvPr>
        </p:nvSpPr>
        <p:spPr/>
        <p:txBody>
          <a:bodyPr/>
          <a:lstStyle/>
          <a:p>
            <a:r>
              <a:rPr lang="en-US" dirty="0"/>
              <a:t>Retrofits and damp</a:t>
            </a:r>
            <a:endParaRPr lang="en-GB" dirty="0"/>
          </a:p>
        </p:txBody>
      </p:sp>
      <p:sp>
        <p:nvSpPr>
          <p:cNvPr id="4" name="Text Placeholder 3">
            <a:extLst>
              <a:ext uri="{FF2B5EF4-FFF2-40B4-BE49-F238E27FC236}">
                <a16:creationId xmlns:a16="http://schemas.microsoft.com/office/drawing/2014/main" id="{BF2C0BE0-B3AF-ADC5-F77F-269D60CA6FE0}"/>
              </a:ext>
            </a:extLst>
          </p:cNvPr>
          <p:cNvSpPr>
            <a:spLocks noGrp="1"/>
          </p:cNvSpPr>
          <p:nvPr>
            <p:ph type="body" sz="quarter" idx="12"/>
          </p:nvPr>
        </p:nvSpPr>
        <p:spPr>
          <a:xfrm>
            <a:off x="233999" y="986400"/>
            <a:ext cx="8218625" cy="3601574"/>
          </a:xfrm>
        </p:spPr>
        <p:txBody>
          <a:bodyPr vert="horz" lIns="0" tIns="0" rIns="0" bIns="0" rtlCol="0" anchor="t">
            <a:noAutofit/>
          </a:bodyPr>
          <a:lstStyle/>
          <a:p>
            <a:pPr marL="0" lvl="1" indent="0">
              <a:spcAft>
                <a:spcPts val="600"/>
              </a:spcAft>
              <a:buNone/>
            </a:pPr>
            <a:r>
              <a:rPr lang="en-US" dirty="0">
                <a:ea typeface="+mn-lt"/>
                <a:cs typeface="+mn-lt"/>
              </a:rPr>
              <a:t>Retrofits can make damp worse. </a:t>
            </a:r>
          </a:p>
          <a:p>
            <a:pPr marL="0" lvl="1" indent="0">
              <a:spcAft>
                <a:spcPts val="2400"/>
              </a:spcAft>
              <a:buNone/>
            </a:pPr>
            <a:r>
              <a:rPr lang="en-US" dirty="0">
                <a:ea typeface="+mn-lt"/>
                <a:cs typeface="+mn-lt"/>
              </a:rPr>
              <a:t>Sealing up draughts and replacing old materials without considering ventilation can increase condensation and </a:t>
            </a:r>
            <a:r>
              <a:rPr lang="en-US" dirty="0" err="1">
                <a:ea typeface="+mn-lt"/>
                <a:cs typeface="+mn-lt"/>
              </a:rPr>
              <a:t>mould</a:t>
            </a:r>
            <a:r>
              <a:rPr lang="en-US" dirty="0">
                <a:ea typeface="+mn-lt"/>
                <a:cs typeface="+mn-lt"/>
              </a:rPr>
              <a:t> growth.</a:t>
            </a:r>
          </a:p>
          <a:p>
            <a:pPr marL="0" lvl="1" indent="0">
              <a:spcAft>
                <a:spcPts val="600"/>
              </a:spcAft>
              <a:buNone/>
            </a:pPr>
            <a:r>
              <a:rPr lang="en-US" dirty="0">
                <a:ea typeface="+mn-lt"/>
                <a:cs typeface="+mn-lt"/>
              </a:rPr>
              <a:t>Heritage conservation rules limit some damp treatments.</a:t>
            </a:r>
          </a:p>
          <a:p>
            <a:pPr marL="0" lvl="1" indent="0">
              <a:spcAft>
                <a:spcPts val="600"/>
              </a:spcAft>
              <a:buNone/>
            </a:pPr>
            <a:r>
              <a:rPr lang="en-US" dirty="0">
                <a:ea typeface="+mn-lt"/>
                <a:cs typeface="+mn-lt"/>
              </a:rPr>
              <a:t>Some damp-proofing methods (e.g. injected chemical DPCs) may not be allowed in listed buildings like Wish Hill.</a:t>
            </a:r>
          </a:p>
          <a:p>
            <a:endParaRPr lang="en-US" dirty="0">
              <a:cs typeface="Arial"/>
            </a:endParaRPr>
          </a:p>
        </p:txBody>
      </p:sp>
      <p:sp>
        <p:nvSpPr>
          <p:cNvPr id="5" name="Footer Placeholder 4">
            <a:extLst>
              <a:ext uri="{FF2B5EF4-FFF2-40B4-BE49-F238E27FC236}">
                <a16:creationId xmlns:a16="http://schemas.microsoft.com/office/drawing/2014/main" id="{85195B2E-D383-E180-D7F1-727BF0F0D2A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3359371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E6A0F8-C45B-EE03-BD2F-381F3ABAF159}"/>
              </a:ext>
            </a:extLst>
          </p:cNvPr>
          <p:cNvSpPr>
            <a:spLocks noGrp="1"/>
          </p:cNvSpPr>
          <p:nvPr>
            <p:ph type="title"/>
          </p:nvPr>
        </p:nvSpPr>
        <p:spPr/>
        <p:txBody>
          <a:bodyPr/>
          <a:lstStyle/>
          <a:p>
            <a:r>
              <a:rPr lang="en-GB" dirty="0"/>
              <a:t>Repair measures</a:t>
            </a:r>
          </a:p>
        </p:txBody>
      </p:sp>
      <p:sp>
        <p:nvSpPr>
          <p:cNvPr id="5" name="Footer Placeholder 4">
            <a:extLst>
              <a:ext uri="{FF2B5EF4-FFF2-40B4-BE49-F238E27FC236}">
                <a16:creationId xmlns:a16="http://schemas.microsoft.com/office/drawing/2014/main" id="{37E468E9-14C6-38EF-672E-DFF201E4CF44}"/>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D2B20B1D-DEA7-16E2-CC36-6B078781F30D}"/>
              </a:ext>
            </a:extLst>
          </p:cNvPr>
          <p:cNvSpPr>
            <a:spLocks noGrp="1"/>
          </p:cNvSpPr>
          <p:nvPr>
            <p:ph type="sldNum" sz="quarter" idx="12"/>
          </p:nvPr>
        </p:nvSpPr>
        <p:spPr/>
        <p:txBody>
          <a:bodyPr/>
          <a:lstStyle/>
          <a:p>
            <a:fld id="{DA2C159E-F13C-4A85-9A41-E7669D3E0D70}" type="slidenum">
              <a:rPr lang="en-GB" smtClean="0"/>
              <a:pPr/>
              <a:t>106</a:t>
            </a:fld>
            <a:endParaRPr lang="en-GB"/>
          </a:p>
        </p:txBody>
      </p:sp>
      <p:pic>
        <p:nvPicPr>
          <p:cNvPr id="6" name="Picture 5" descr="Left image (main large image)&#10;A man in workwear and safety glasses is using a caulking gun to inject damp proofing cream into a series of drilled holes along the bottom of an exposed interior brick wall. The floorboards have been lifted to provide access to the wall base.">
            <a:extLst>
              <a:ext uri="{FF2B5EF4-FFF2-40B4-BE49-F238E27FC236}">
                <a16:creationId xmlns:a16="http://schemas.microsoft.com/office/drawing/2014/main" id="{8C83AC53-0DB0-3DBF-28AB-A8AEC0A19C03}"/>
              </a:ext>
            </a:extLst>
          </p:cNvPr>
          <p:cNvPicPr>
            <a:picLocks noChangeAspect="1"/>
          </p:cNvPicPr>
          <p:nvPr/>
        </p:nvPicPr>
        <p:blipFill>
          <a:blip r:embed="rId2"/>
          <a:stretch>
            <a:fillRect/>
          </a:stretch>
        </p:blipFill>
        <p:spPr>
          <a:xfrm>
            <a:off x="334299" y="949325"/>
            <a:ext cx="4702225" cy="3137607"/>
          </a:xfrm>
          <a:prstGeom prst="rect">
            <a:avLst/>
          </a:prstGeom>
        </p:spPr>
      </p:pic>
      <p:pic>
        <p:nvPicPr>
          <p:cNvPr id="7" name="Picture 6" descr="Top right image&#10;A close-up of a hand using a damp proofing injection gun to apply chemical cream into a horizontal line of holes in an external brick wall. The cream is being inserted as part of a rising damp treatment.">
            <a:extLst>
              <a:ext uri="{FF2B5EF4-FFF2-40B4-BE49-F238E27FC236}">
                <a16:creationId xmlns:a16="http://schemas.microsoft.com/office/drawing/2014/main" id="{55CFDBCC-AEF2-0DD4-F215-ECF4D349029A}"/>
              </a:ext>
            </a:extLst>
          </p:cNvPr>
          <p:cNvPicPr>
            <a:picLocks noChangeAspect="1"/>
          </p:cNvPicPr>
          <p:nvPr/>
        </p:nvPicPr>
        <p:blipFill>
          <a:blip r:embed="rId3"/>
          <a:srcRect t="6915"/>
          <a:stretch>
            <a:fillRect/>
          </a:stretch>
        </p:blipFill>
        <p:spPr>
          <a:xfrm>
            <a:off x="5137873" y="958141"/>
            <a:ext cx="2735599" cy="2060106"/>
          </a:xfrm>
          <a:prstGeom prst="rect">
            <a:avLst/>
          </a:prstGeom>
        </p:spPr>
      </p:pic>
      <p:pic>
        <p:nvPicPr>
          <p:cNvPr id="8" name="Picture 7" descr="Bottom right image (diagram)&#10;A diagram of a brick wall showing 12 mm holes drilled in a horizontal line 150 mm above ground level, marking the position of an old damp proof membrane (DPM). The diagram illustrates the method used for chemical damp proof injection.">
            <a:extLst>
              <a:ext uri="{FF2B5EF4-FFF2-40B4-BE49-F238E27FC236}">
                <a16:creationId xmlns:a16="http://schemas.microsoft.com/office/drawing/2014/main" id="{12A07A73-77B4-B668-245B-C24D01179EC3}"/>
              </a:ext>
            </a:extLst>
          </p:cNvPr>
          <p:cNvPicPr>
            <a:picLocks noChangeAspect="1"/>
          </p:cNvPicPr>
          <p:nvPr/>
        </p:nvPicPr>
        <p:blipFill>
          <a:blip r:embed="rId4"/>
          <a:stretch>
            <a:fillRect/>
          </a:stretch>
        </p:blipFill>
        <p:spPr>
          <a:xfrm>
            <a:off x="5137873" y="3180284"/>
            <a:ext cx="2735600" cy="906648"/>
          </a:xfrm>
          <a:prstGeom prst="rect">
            <a:avLst/>
          </a:prstGeom>
        </p:spPr>
      </p:pic>
      <p:sp>
        <p:nvSpPr>
          <p:cNvPr id="9" name="TextBox 8">
            <a:extLst>
              <a:ext uri="{FF2B5EF4-FFF2-40B4-BE49-F238E27FC236}">
                <a16:creationId xmlns:a16="http://schemas.microsoft.com/office/drawing/2014/main" id="{061609B5-22AF-9030-0C38-E9E8CAD13E68}"/>
              </a:ext>
              <a:ext uri="{C183D7F6-B498-43B3-948B-1728B52AA6E4}">
                <adec:decorative xmlns:adec="http://schemas.microsoft.com/office/drawing/2017/decorative" val="1"/>
              </a:ext>
            </a:extLst>
          </p:cNvPr>
          <p:cNvSpPr txBox="1"/>
          <p:nvPr/>
        </p:nvSpPr>
        <p:spPr>
          <a:xfrm>
            <a:off x="334300" y="4174339"/>
            <a:ext cx="8675108" cy="430887"/>
          </a:xfrm>
          <a:prstGeom prst="rect">
            <a:avLst/>
          </a:prstGeom>
          <a:noFill/>
        </p:spPr>
        <p:txBody>
          <a:bodyPr wrap="square" lIns="0" tIns="0" rIns="0" bIns="0" rtlCol="0">
            <a:spAutoFit/>
          </a:bodyPr>
          <a:lstStyle/>
          <a:p>
            <a:r>
              <a:rPr lang="en-US" sz="1400" b="1" dirty="0"/>
              <a:t>Keep It Cartesian</a:t>
            </a:r>
            <a:r>
              <a:rPr lang="en-US" sz="1400" dirty="0"/>
              <a:t> (2024) </a:t>
            </a:r>
            <a:r>
              <a:rPr lang="en-US" sz="1400" i="1" dirty="0"/>
              <a:t>How To DIY Chemical Injection Damp Proofing</a:t>
            </a:r>
            <a:r>
              <a:rPr lang="en-US" sz="1400" dirty="0"/>
              <a:t>. Available at: </a:t>
            </a:r>
            <a:r>
              <a:rPr lang="en-US" sz="1400" dirty="0">
                <a:hlinkClick r:id="rId5"/>
              </a:rPr>
              <a:t>https://www.keepitcartesian.com/how-to-diy-chemical-injection-damp-proofing/</a:t>
            </a:r>
            <a:r>
              <a:rPr lang="en-US" sz="1400" dirty="0"/>
              <a:t> (Accessed: 15 June 2025).</a:t>
            </a:r>
            <a:endParaRPr lang="en-GB" sz="1350" dirty="0"/>
          </a:p>
        </p:txBody>
      </p:sp>
    </p:spTree>
    <p:extLst>
      <p:ext uri="{BB962C8B-B14F-4D97-AF65-F5344CB8AC3E}">
        <p14:creationId xmlns:p14="http://schemas.microsoft.com/office/powerpoint/2010/main" val="67642853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0530C1-FC53-C1BE-A6B1-B403032351F1}"/>
              </a:ext>
            </a:extLst>
          </p:cNvPr>
          <p:cNvSpPr>
            <a:spLocks noGrp="1"/>
          </p:cNvSpPr>
          <p:nvPr>
            <p:ph type="sldNum" sz="quarter" idx="11"/>
          </p:nvPr>
        </p:nvSpPr>
        <p:spPr/>
        <p:txBody>
          <a:bodyPr/>
          <a:lstStyle/>
          <a:p>
            <a:fld id="{DA2C159E-F13C-4A85-9A41-E7669D3E0D70}" type="slidenum">
              <a:rPr lang="en-GB" smtClean="0"/>
              <a:pPr/>
              <a:t>107</a:t>
            </a:fld>
            <a:endParaRPr lang="en-GB"/>
          </a:p>
        </p:txBody>
      </p:sp>
      <p:sp>
        <p:nvSpPr>
          <p:cNvPr id="3" name="Title 2">
            <a:extLst>
              <a:ext uri="{FF2B5EF4-FFF2-40B4-BE49-F238E27FC236}">
                <a16:creationId xmlns:a16="http://schemas.microsoft.com/office/drawing/2014/main" id="{9CE5B2D3-4DE2-1C91-189D-7FB2A7EFCA27}"/>
              </a:ext>
            </a:extLst>
          </p:cNvPr>
          <p:cNvSpPr>
            <a:spLocks noGrp="1"/>
          </p:cNvSpPr>
          <p:nvPr>
            <p:ph type="title"/>
          </p:nvPr>
        </p:nvSpPr>
        <p:spPr/>
        <p:txBody>
          <a:bodyPr/>
          <a:lstStyle/>
          <a:p>
            <a:r>
              <a:rPr lang="en-US" dirty="0"/>
              <a:t>Task: Damp and Wish Hill</a:t>
            </a:r>
            <a:endParaRPr lang="en-GB" dirty="0"/>
          </a:p>
        </p:txBody>
      </p:sp>
      <p:sp>
        <p:nvSpPr>
          <p:cNvPr id="4" name="Text Placeholder 3">
            <a:extLst>
              <a:ext uri="{FF2B5EF4-FFF2-40B4-BE49-F238E27FC236}">
                <a16:creationId xmlns:a16="http://schemas.microsoft.com/office/drawing/2014/main" id="{140B4CFC-9C9C-DD99-8332-13FEF128DBA9}"/>
              </a:ext>
            </a:extLst>
          </p:cNvPr>
          <p:cNvSpPr>
            <a:spLocks noGrp="1"/>
          </p:cNvSpPr>
          <p:nvPr>
            <p:ph type="body" sz="quarter" idx="12"/>
          </p:nvPr>
        </p:nvSpPr>
        <p:spPr>
          <a:xfrm>
            <a:off x="232950" y="1281108"/>
            <a:ext cx="7723426" cy="3154372"/>
          </a:xfrm>
        </p:spPr>
        <p:txBody>
          <a:bodyPr vert="horz" lIns="0" tIns="0" rIns="0" bIns="0" rtlCol="0" anchor="t">
            <a:noAutofit/>
          </a:bodyPr>
          <a:lstStyle/>
          <a:p>
            <a:pPr marL="342900" lvl="1" indent="-342900">
              <a:spcAft>
                <a:spcPts val="1200"/>
              </a:spcAft>
              <a:buFont typeface="System Font Regular"/>
              <a:buChar char="–"/>
            </a:pPr>
            <a:r>
              <a:rPr lang="en-US" dirty="0">
                <a:ea typeface="+mn-lt"/>
                <a:cs typeface="+mn-lt"/>
              </a:rPr>
              <a:t>In pairs, discuss and answer the questions. Revisit the Wish Hill case study and the </a:t>
            </a:r>
            <a:r>
              <a:rPr lang="en-US" dirty="0">
                <a:cs typeface="Arial"/>
                <a:hlinkClick r:id="rId2"/>
              </a:rPr>
              <a:t>Wish Hill interactive tour</a:t>
            </a:r>
            <a:r>
              <a:rPr lang="en-US" dirty="0">
                <a:cs typeface="Arial"/>
              </a:rPr>
              <a:t>.</a:t>
            </a:r>
            <a:endParaRPr lang="en-US" dirty="0"/>
          </a:p>
          <a:p>
            <a:pPr marL="342900" lvl="1" indent="-342900">
              <a:spcAft>
                <a:spcPts val="1200"/>
              </a:spcAft>
              <a:buFont typeface="System Font Regular"/>
              <a:buChar char="–"/>
            </a:pPr>
            <a:r>
              <a:rPr lang="en-US" dirty="0">
                <a:ea typeface="+mn-lt"/>
                <a:cs typeface="+mn-lt"/>
              </a:rPr>
              <a:t>Share your findings with class.</a:t>
            </a:r>
          </a:p>
          <a:p>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BB007ECA-C7AC-6387-1189-04F22BE0F20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42622513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6BA70A7-DEA4-2803-8E99-183E10DBE9E0}"/>
              </a:ext>
            </a:extLst>
          </p:cNvPr>
          <p:cNvSpPr>
            <a:spLocks noGrp="1"/>
          </p:cNvSpPr>
          <p:nvPr>
            <p:ph type="sldNum" sz="quarter" idx="11"/>
          </p:nvPr>
        </p:nvSpPr>
        <p:spPr/>
        <p:txBody>
          <a:bodyPr/>
          <a:lstStyle/>
          <a:p>
            <a:fld id="{DA2C159E-F13C-4A85-9A41-E7669D3E0D70}" type="slidenum">
              <a:rPr lang="en-GB" smtClean="0"/>
              <a:pPr/>
              <a:t>108</a:t>
            </a:fld>
            <a:endParaRPr lang="en-GB"/>
          </a:p>
        </p:txBody>
      </p:sp>
      <p:sp>
        <p:nvSpPr>
          <p:cNvPr id="6" name="Title 5">
            <a:extLst>
              <a:ext uri="{FF2B5EF4-FFF2-40B4-BE49-F238E27FC236}">
                <a16:creationId xmlns:a16="http://schemas.microsoft.com/office/drawing/2014/main" id="{D31D4FAD-9C3B-63D4-4E83-AC2D060D431D}"/>
              </a:ext>
            </a:extLst>
          </p:cNvPr>
          <p:cNvSpPr>
            <a:spLocks noGrp="1"/>
          </p:cNvSpPr>
          <p:nvPr>
            <p:ph type="title"/>
          </p:nvPr>
        </p:nvSpPr>
        <p:spPr/>
        <p:txBody>
          <a:bodyPr>
            <a:normAutofit fontScale="90000"/>
          </a:bodyPr>
          <a:lstStyle/>
          <a:p>
            <a:r>
              <a:rPr lang="en-US" sz="4000" dirty="0"/>
              <a:t>Discussion: Damp and Wish Hill</a:t>
            </a:r>
            <a:br>
              <a:rPr lang="en-US" dirty="0">
                <a:cs typeface="Arial"/>
              </a:rPr>
            </a:br>
            <a:endParaRPr lang="en-GB" dirty="0"/>
          </a:p>
        </p:txBody>
      </p:sp>
      <p:sp>
        <p:nvSpPr>
          <p:cNvPr id="3" name="Text Placeholder 2">
            <a:extLst>
              <a:ext uri="{FF2B5EF4-FFF2-40B4-BE49-F238E27FC236}">
                <a16:creationId xmlns:a16="http://schemas.microsoft.com/office/drawing/2014/main" id="{2A2D52E6-D65A-25D9-AA33-3D3C98ADD65B}"/>
              </a:ext>
            </a:extLst>
          </p:cNvPr>
          <p:cNvSpPr>
            <a:spLocks noGrp="1"/>
          </p:cNvSpPr>
          <p:nvPr>
            <p:ph type="body" sz="quarter" idx="12"/>
          </p:nvPr>
        </p:nvSpPr>
        <p:spPr>
          <a:xfrm>
            <a:off x="234000" y="1092820"/>
            <a:ext cx="8631840" cy="2977375"/>
          </a:xfrm>
        </p:spPr>
        <p:txBody>
          <a:bodyPr/>
          <a:lstStyle/>
          <a:p>
            <a:pPr marL="342900" lvl="1" indent="-342900">
              <a:spcAft>
                <a:spcPts val="1200"/>
              </a:spcAft>
              <a:buFont typeface="System Font Regular"/>
              <a:buChar char="–"/>
            </a:pPr>
            <a:r>
              <a:rPr lang="en-US" dirty="0">
                <a:ea typeface="+mn-lt"/>
                <a:cs typeface="+mn-lt"/>
              </a:rPr>
              <a:t>What types of damp do you think are affecting Wish Hill? Why?</a:t>
            </a:r>
          </a:p>
          <a:p>
            <a:pPr marL="342900" lvl="1" indent="-342900">
              <a:spcAft>
                <a:spcPts val="1200"/>
              </a:spcAft>
              <a:buFont typeface="System Font Regular"/>
              <a:buChar char="–"/>
            </a:pPr>
            <a:r>
              <a:rPr lang="en-US" dirty="0">
                <a:ea typeface="+mn-lt"/>
                <a:cs typeface="+mn-lt"/>
              </a:rPr>
              <a:t>Why might modern buildings have fewer damp problems than older buildings?</a:t>
            </a:r>
          </a:p>
          <a:p>
            <a:pPr marL="342900" lvl="1" indent="-342900">
              <a:spcAft>
                <a:spcPts val="1200"/>
              </a:spcAft>
              <a:buFont typeface="System Font Regular"/>
              <a:buChar char="–"/>
            </a:pPr>
            <a:r>
              <a:rPr lang="en-US" dirty="0">
                <a:ea typeface="+mn-lt"/>
                <a:cs typeface="+mn-lt"/>
              </a:rPr>
              <a:t>How can we balance preserving historic features with effective damp management?</a:t>
            </a:r>
          </a:p>
          <a:p>
            <a:endParaRPr lang="en-GB" dirty="0"/>
          </a:p>
        </p:txBody>
      </p:sp>
      <p:sp>
        <p:nvSpPr>
          <p:cNvPr id="4" name="Footer Placeholder 3">
            <a:extLst>
              <a:ext uri="{FF2B5EF4-FFF2-40B4-BE49-F238E27FC236}">
                <a16:creationId xmlns:a16="http://schemas.microsoft.com/office/drawing/2014/main" id="{E6C4A591-F22D-0D55-4F83-52749058AE29}"/>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1054932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7</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US" dirty="0">
                <a:latin typeface="Arial" panose="020B0604020202020204" pitchFamily="34" charset="0"/>
                <a:cs typeface="Arial" panose="020B0604020202020204" pitchFamily="34" charset="0"/>
              </a:rPr>
              <a:t>Sustainable water and drainage solutions</a:t>
            </a:r>
          </a:p>
        </p:txBody>
      </p:sp>
    </p:spTree>
    <p:extLst>
      <p:ext uri="{BB962C8B-B14F-4D97-AF65-F5344CB8AC3E}">
        <p14:creationId xmlns:p14="http://schemas.microsoft.com/office/powerpoint/2010/main" val="49578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3FD739-6497-E600-750E-634048299AC2}"/>
              </a:ext>
            </a:extLst>
          </p:cNvPr>
          <p:cNvSpPr>
            <a:spLocks noGrp="1"/>
          </p:cNvSpPr>
          <p:nvPr>
            <p:ph type="sldNum" sz="quarter" idx="11"/>
          </p:nvPr>
        </p:nvSpPr>
        <p:spPr/>
        <p:txBody>
          <a:bodyPr/>
          <a:lstStyle/>
          <a:p>
            <a:fld id="{DA2C159E-F13C-4A85-9A41-E7669D3E0D70}" type="slidenum">
              <a:rPr lang="en-GB" smtClean="0"/>
              <a:pPr/>
              <a:t>11</a:t>
            </a:fld>
            <a:endParaRPr lang="en-GB"/>
          </a:p>
        </p:txBody>
      </p:sp>
      <p:sp>
        <p:nvSpPr>
          <p:cNvPr id="3" name="Title 2">
            <a:extLst>
              <a:ext uri="{FF2B5EF4-FFF2-40B4-BE49-F238E27FC236}">
                <a16:creationId xmlns:a16="http://schemas.microsoft.com/office/drawing/2014/main" id="{D2C0E68A-4C17-F26C-9A9B-324AF63A0DFC}"/>
              </a:ext>
            </a:extLst>
          </p:cNvPr>
          <p:cNvSpPr>
            <a:spLocks noGrp="1"/>
          </p:cNvSpPr>
          <p:nvPr>
            <p:ph type="title"/>
          </p:nvPr>
        </p:nvSpPr>
        <p:spPr/>
        <p:txBody>
          <a:bodyPr/>
          <a:lstStyle/>
          <a:p>
            <a:r>
              <a:rPr lang="en-US" dirty="0">
                <a:ea typeface="+mj-lt"/>
                <a:cs typeface="+mj-lt"/>
              </a:rPr>
              <a:t>Group task: Retrofit challenge</a:t>
            </a:r>
            <a:endParaRPr lang="en-US" dirty="0"/>
          </a:p>
          <a:p>
            <a:endParaRPr lang="en-US" dirty="0">
              <a:cs typeface="Arial"/>
            </a:endParaRPr>
          </a:p>
        </p:txBody>
      </p:sp>
      <p:sp>
        <p:nvSpPr>
          <p:cNvPr id="4" name="Text Placeholder 3">
            <a:extLst>
              <a:ext uri="{FF2B5EF4-FFF2-40B4-BE49-F238E27FC236}">
                <a16:creationId xmlns:a16="http://schemas.microsoft.com/office/drawing/2014/main" id="{D97C516E-5CF4-0ECB-3FF1-D2360450D419}"/>
              </a:ext>
            </a:extLst>
          </p:cNvPr>
          <p:cNvSpPr>
            <a:spLocks noGrp="1"/>
          </p:cNvSpPr>
          <p:nvPr>
            <p:ph type="body" sz="quarter" idx="12"/>
          </p:nvPr>
        </p:nvSpPr>
        <p:spPr/>
        <p:txBody>
          <a:bodyPr vert="horz" lIns="0" tIns="0" rIns="0" bIns="0" rtlCol="0" anchor="t">
            <a:noAutofit/>
          </a:bodyPr>
          <a:lstStyle/>
          <a:p>
            <a:r>
              <a:rPr lang="en-US" dirty="0">
                <a:ea typeface="+mn-lt"/>
                <a:cs typeface="+mn-lt"/>
              </a:rPr>
              <a:t>Group assignments:</a:t>
            </a:r>
            <a:endParaRPr lang="en-US" dirty="0">
              <a:cs typeface="Arial"/>
            </a:endParaRPr>
          </a:p>
          <a:p>
            <a:pPr marL="342900" indent="-342900">
              <a:buFont typeface="System Font Regular"/>
              <a:buChar char="–"/>
            </a:pPr>
            <a:r>
              <a:rPr lang="en-US" dirty="0">
                <a:ea typeface="+mn-lt"/>
                <a:cs typeface="+mn-lt"/>
              </a:rPr>
              <a:t>Group 1: walls and insulation</a:t>
            </a:r>
          </a:p>
          <a:p>
            <a:pPr marL="342900" indent="-342900">
              <a:buFont typeface="System Font Regular"/>
              <a:buChar char="–"/>
            </a:pPr>
            <a:r>
              <a:rPr lang="en-US" dirty="0">
                <a:ea typeface="+mn-lt"/>
                <a:cs typeface="+mn-lt"/>
              </a:rPr>
              <a:t>Group 2: windows and ventilation</a:t>
            </a:r>
          </a:p>
          <a:p>
            <a:pPr marL="342900" indent="-342900">
              <a:buFont typeface="System Font Regular"/>
              <a:buChar char="–"/>
            </a:pPr>
            <a:r>
              <a:rPr lang="en-US" dirty="0">
                <a:ea typeface="+mn-lt"/>
                <a:cs typeface="+mn-lt"/>
              </a:rPr>
              <a:t>Group 3: heating and energy efficiency</a:t>
            </a:r>
          </a:p>
          <a:p>
            <a:endParaRPr lang="en-US" dirty="0">
              <a:ea typeface="+mn-lt"/>
              <a:cs typeface="+mn-lt"/>
            </a:endParaRPr>
          </a:p>
          <a:p>
            <a:r>
              <a:rPr lang="en-US" dirty="0">
                <a:ea typeface="+mn-lt"/>
                <a:cs typeface="+mn-lt"/>
              </a:rPr>
              <a:t>Task:</a:t>
            </a:r>
            <a:endParaRPr lang="en-US" dirty="0">
              <a:cs typeface="Arial"/>
            </a:endParaRPr>
          </a:p>
          <a:p>
            <a:pPr marL="342900" indent="-342900">
              <a:buFont typeface="System Font Regular"/>
              <a:buChar char="–"/>
            </a:pPr>
            <a:r>
              <a:rPr lang="en-US" dirty="0">
                <a:ea typeface="+mn-lt"/>
                <a:cs typeface="+mn-lt"/>
              </a:rPr>
              <a:t>Identify issues in the assigned category.</a:t>
            </a:r>
          </a:p>
          <a:p>
            <a:pPr marL="342900" indent="-342900">
              <a:buFont typeface="System Font Regular"/>
              <a:buChar char="–"/>
            </a:pPr>
            <a:r>
              <a:rPr lang="en-US" dirty="0">
                <a:ea typeface="+mn-lt"/>
                <a:cs typeface="+mn-lt"/>
              </a:rPr>
              <a:t>Brainstorm sustainable retrofit solutions.</a:t>
            </a:r>
          </a:p>
          <a:p>
            <a:pPr marL="342900" indent="-342900">
              <a:buFont typeface="System Font Regular"/>
              <a:buChar char="–"/>
            </a:pPr>
            <a:r>
              <a:rPr lang="en-US" dirty="0">
                <a:ea typeface="+mn-lt"/>
                <a:cs typeface="+mn-lt"/>
              </a:rPr>
              <a:t>Prepare key findings to share with the class.</a:t>
            </a:r>
          </a:p>
          <a:p>
            <a:endParaRPr lang="en-US" dirty="0">
              <a:cs typeface="Arial"/>
            </a:endParaRPr>
          </a:p>
        </p:txBody>
      </p:sp>
      <p:sp>
        <p:nvSpPr>
          <p:cNvPr id="5" name="Footer Placeholder 4">
            <a:extLst>
              <a:ext uri="{FF2B5EF4-FFF2-40B4-BE49-F238E27FC236}">
                <a16:creationId xmlns:a16="http://schemas.microsoft.com/office/drawing/2014/main" id="{4B593B34-3991-E087-7E8D-1047737AAAA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41048537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110</a:t>
            </a:fld>
            <a:endParaRPr lang="en-GB"/>
          </a:p>
        </p:txBody>
      </p:sp>
      <p:sp>
        <p:nvSpPr>
          <p:cNvPr id="12" name="Title 11"/>
          <p:cNvSpPr>
            <a:spLocks noGrp="1"/>
          </p:cNvSpPr>
          <p:nvPr>
            <p:ph type="title"/>
          </p:nvPr>
        </p:nvSpPr>
        <p:spPr/>
        <p:txBody>
          <a:bodyPr>
            <a:normAutofit/>
          </a:bodyPr>
          <a:lstStyle/>
          <a:p>
            <a:r>
              <a:rPr lang="en-GB" dirty="0">
                <a:ea typeface="+mj-lt"/>
                <a:cs typeface="+mj-lt"/>
              </a:rPr>
              <a:t>Lesson 7 overview</a:t>
            </a:r>
            <a:endParaRPr lang="en-US" dirty="0"/>
          </a:p>
        </p:txBody>
      </p:sp>
      <p:sp>
        <p:nvSpPr>
          <p:cNvPr id="5" name="Text Placeholder 4"/>
          <p:cNvSpPr>
            <a:spLocks noGrp="1"/>
          </p:cNvSpPr>
          <p:nvPr>
            <p:ph type="body" sz="quarter" idx="12"/>
          </p:nvPr>
        </p:nvSpPr>
        <p:spPr>
          <a:xfrm>
            <a:off x="233999" y="949324"/>
            <a:ext cx="8765035" cy="3638649"/>
          </a:xfrm>
        </p:spPr>
        <p:txBody>
          <a:bodyPr vert="horz" lIns="0" tIns="0" rIns="0" bIns="0" rtlCol="0" anchor="t">
            <a:noAutofit/>
          </a:bodyPr>
          <a:lstStyle/>
          <a:p>
            <a:pPr marL="342900" lvl="1" indent="-342900">
              <a:spcAft>
                <a:spcPts val="1200"/>
              </a:spcAft>
              <a:buFont typeface="System Font Regular"/>
              <a:buChar char="–"/>
            </a:pPr>
            <a:r>
              <a:rPr lang="en-GB" dirty="0">
                <a:ea typeface="+mn-lt"/>
                <a:cs typeface="+mn-lt"/>
              </a:rPr>
              <a:t>Understand the importance of water efficiency in </a:t>
            </a:r>
            <a:br>
              <a:rPr lang="en-GB" dirty="0">
                <a:ea typeface="+mn-lt"/>
                <a:cs typeface="+mn-lt"/>
              </a:rPr>
            </a:br>
            <a:r>
              <a:rPr lang="en-GB" dirty="0">
                <a:ea typeface="+mn-lt"/>
                <a:cs typeface="+mn-lt"/>
              </a:rPr>
              <a:t>sustainable buildings.</a:t>
            </a:r>
          </a:p>
          <a:p>
            <a:pPr marL="342900" lvl="1" indent="-342900">
              <a:spcAft>
                <a:spcPts val="1200"/>
              </a:spcAft>
              <a:buFont typeface="System Font Regular"/>
              <a:buChar char="–"/>
            </a:pPr>
            <a:r>
              <a:rPr lang="en-GB" dirty="0">
                <a:ea typeface="+mn-lt"/>
                <a:cs typeface="+mn-lt"/>
              </a:rPr>
              <a:t>Identify drainage issues and water inefficiencies in Wish Hill.</a:t>
            </a:r>
          </a:p>
          <a:p>
            <a:pPr marL="342900" lvl="1" indent="-342900">
              <a:spcAft>
                <a:spcPts val="1200"/>
              </a:spcAft>
              <a:buFont typeface="System Font Regular"/>
              <a:buChar char="–"/>
            </a:pPr>
            <a:r>
              <a:rPr lang="en-GB" dirty="0">
                <a:ea typeface="+mn-lt"/>
                <a:cs typeface="+mn-lt"/>
              </a:rPr>
              <a:t>Learn about sustainable drainage systems (</a:t>
            </a:r>
            <a:r>
              <a:rPr lang="en-GB" dirty="0" err="1">
                <a:ea typeface="+mn-lt"/>
                <a:cs typeface="+mn-lt"/>
              </a:rPr>
              <a:t>SuDS</a:t>
            </a:r>
            <a:r>
              <a:rPr lang="en-GB" dirty="0">
                <a:ea typeface="+mn-lt"/>
                <a:cs typeface="+mn-lt"/>
              </a:rPr>
              <a:t>), </a:t>
            </a:r>
            <a:br>
              <a:rPr lang="en-GB" dirty="0">
                <a:ea typeface="+mn-lt"/>
                <a:cs typeface="+mn-lt"/>
              </a:rPr>
            </a:br>
            <a:r>
              <a:rPr lang="en-GB" dirty="0">
                <a:ea typeface="+mn-lt"/>
                <a:cs typeface="+mn-lt"/>
              </a:rPr>
              <a:t>rainwater harvesting and greywater recycling.</a:t>
            </a:r>
          </a:p>
          <a:p>
            <a:pPr marL="342900" lvl="1" indent="-342900">
              <a:spcAft>
                <a:spcPts val="1200"/>
              </a:spcAft>
              <a:buFont typeface="System Font Regular"/>
              <a:buChar char="–"/>
            </a:pPr>
            <a:r>
              <a:rPr lang="en-GB" dirty="0">
                <a:ea typeface="+mn-lt"/>
                <a:cs typeface="+mn-lt"/>
              </a:rPr>
              <a:t>Develop a water saving strategy for Wish Hill.</a:t>
            </a:r>
          </a:p>
          <a:p>
            <a:pPr marL="342900" lvl="1" indent="-342900">
              <a:spcAft>
                <a:spcPts val="1200"/>
              </a:spcAft>
              <a:buFont typeface="System Font Regular"/>
              <a:buChar char="–"/>
            </a:pPr>
            <a:r>
              <a:rPr lang="en-GB" dirty="0">
                <a:ea typeface="+mn-lt"/>
                <a:cs typeface="+mn-lt"/>
              </a:rPr>
              <a:t>Review ‘Greening the grey’ guide for retrofitting SUDS.</a:t>
            </a:r>
          </a:p>
          <a:p>
            <a:pPr>
              <a:lnSpc>
                <a:spcPct val="100000"/>
              </a:lnSpc>
            </a:pPr>
            <a:endParaRPr lang="en-GB" sz="2400" dirty="0">
              <a:solidFill>
                <a:srgbClr val="E51C41"/>
              </a:solidFill>
              <a:cs typeface="Arial"/>
            </a:endParaRPr>
          </a:p>
          <a:p>
            <a:pPr>
              <a:lnSpc>
                <a:spcPct val="100000"/>
              </a:lnSpc>
            </a:pPr>
            <a:r>
              <a:rPr lang="en-GB" sz="2400" dirty="0">
                <a:solidFill>
                  <a:srgbClr val="E51C41"/>
                </a:solidFill>
              </a:rPr>
              <a:t> </a:t>
            </a:r>
            <a:br>
              <a:rPr lang="en-GB" dirty="0">
                <a:solidFill>
                  <a:schemeClr val="accent1"/>
                </a:solidFill>
              </a:rPr>
            </a:br>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134237123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111</a:t>
            </a:fld>
            <a:endParaRPr lang="en-GB"/>
          </a:p>
        </p:txBody>
      </p:sp>
      <p:sp>
        <p:nvSpPr>
          <p:cNvPr id="12" name="Title 11"/>
          <p:cNvSpPr>
            <a:spLocks noGrp="1"/>
          </p:cNvSpPr>
          <p:nvPr>
            <p:ph type="title"/>
          </p:nvPr>
        </p:nvSpPr>
        <p:spPr/>
        <p:txBody>
          <a:bodyPr>
            <a:normAutofit/>
          </a:bodyPr>
          <a:lstStyle/>
          <a:p>
            <a:r>
              <a:rPr lang="en-GB" dirty="0">
                <a:ea typeface="+mj-lt"/>
                <a:cs typeface="+mj-lt"/>
              </a:rPr>
              <a:t>Importance of water efficiency (1)</a:t>
            </a:r>
            <a:endParaRPr lang="en-US" dirty="0"/>
          </a:p>
        </p:txBody>
      </p:sp>
      <p:sp>
        <p:nvSpPr>
          <p:cNvPr id="5" name="Text Placeholder 4"/>
          <p:cNvSpPr>
            <a:spLocks noGrp="1"/>
          </p:cNvSpPr>
          <p:nvPr>
            <p:ph type="body" sz="quarter" idx="12"/>
          </p:nvPr>
        </p:nvSpPr>
        <p:spPr/>
        <p:txBody>
          <a:bodyPr vert="horz" lIns="0" tIns="0" rIns="0" bIns="0" rtlCol="0" anchor="t">
            <a:noAutofit/>
          </a:bodyPr>
          <a:lstStyle/>
          <a:p>
            <a:pPr marL="0" lvl="1" indent="0">
              <a:spcAft>
                <a:spcPts val="600"/>
              </a:spcAft>
              <a:buNone/>
            </a:pPr>
            <a:r>
              <a:rPr lang="en-GB" dirty="0">
                <a:ea typeface="+mn-lt"/>
                <a:cs typeface="+mn-lt"/>
              </a:rPr>
              <a:t>Why is water efficiency important?</a:t>
            </a:r>
            <a:endParaRPr lang="en-US" dirty="0">
              <a:ea typeface="+mn-lt"/>
              <a:cs typeface="+mn-lt"/>
            </a:endParaRPr>
          </a:p>
          <a:p>
            <a:pPr marL="342900" lvl="1" indent="-342900">
              <a:spcAft>
                <a:spcPts val="600"/>
              </a:spcAft>
              <a:buFont typeface="System Font Regular"/>
              <a:buChar char="–"/>
            </a:pPr>
            <a:r>
              <a:rPr lang="en-GB" dirty="0">
                <a:ea typeface="+mn-lt"/>
                <a:cs typeface="+mn-lt"/>
              </a:rPr>
              <a:t>Reduces water wastage and conserves resources.</a:t>
            </a:r>
          </a:p>
          <a:p>
            <a:pPr marL="342900" lvl="1" indent="-342900">
              <a:spcAft>
                <a:spcPts val="600"/>
              </a:spcAft>
              <a:buFont typeface="System Font Regular"/>
              <a:buChar char="–"/>
            </a:pPr>
            <a:r>
              <a:rPr lang="en-GB" dirty="0">
                <a:ea typeface="+mn-lt"/>
                <a:cs typeface="+mn-lt"/>
              </a:rPr>
              <a:t>Lowers environmental impact.</a:t>
            </a:r>
          </a:p>
          <a:p>
            <a:pPr marL="342900" lvl="1" indent="-342900">
              <a:spcAft>
                <a:spcPts val="1800"/>
              </a:spcAft>
              <a:buFont typeface="System Font Regular"/>
              <a:buChar char="–"/>
            </a:pPr>
            <a:r>
              <a:rPr lang="en-GB" dirty="0">
                <a:ea typeface="+mn-lt"/>
                <a:cs typeface="+mn-lt"/>
              </a:rPr>
              <a:t>Saves on water bills.</a:t>
            </a:r>
          </a:p>
          <a:p>
            <a:pPr marL="0" lvl="1" indent="0">
              <a:spcAft>
                <a:spcPts val="600"/>
              </a:spcAft>
              <a:buNone/>
            </a:pPr>
            <a:r>
              <a:rPr lang="en-GB" dirty="0">
                <a:ea typeface="+mn-lt"/>
                <a:cs typeface="+mn-lt"/>
              </a:rPr>
              <a:t>How does it affect buildings?</a:t>
            </a:r>
          </a:p>
          <a:p>
            <a:pPr marL="342900" lvl="1" indent="-342900">
              <a:spcAft>
                <a:spcPts val="600"/>
              </a:spcAft>
              <a:buFont typeface="System Font Regular"/>
              <a:buChar char="–"/>
            </a:pPr>
            <a:r>
              <a:rPr lang="en-GB" dirty="0">
                <a:ea typeface="+mn-lt"/>
                <a:cs typeface="+mn-lt"/>
              </a:rPr>
              <a:t>Increases sustainability.</a:t>
            </a:r>
          </a:p>
          <a:p>
            <a:pPr marL="342900" lvl="1" indent="-342900">
              <a:spcAft>
                <a:spcPts val="600"/>
              </a:spcAft>
              <a:buFont typeface="System Font Regular"/>
              <a:buChar char="–"/>
            </a:pPr>
            <a:r>
              <a:rPr lang="en-GB" dirty="0">
                <a:ea typeface="+mn-lt"/>
                <a:cs typeface="+mn-lt"/>
              </a:rPr>
              <a:t>Ensures compliance with regulations.</a:t>
            </a:r>
          </a:p>
          <a:p>
            <a:pPr marL="342900" lvl="1" indent="-342900">
              <a:spcAft>
                <a:spcPts val="600"/>
              </a:spcAft>
              <a:buFont typeface="System Font Regular"/>
              <a:buChar char="–"/>
            </a:pPr>
            <a:r>
              <a:rPr lang="en-GB" dirty="0">
                <a:ea typeface="+mn-lt"/>
                <a:cs typeface="+mn-lt"/>
              </a:rPr>
              <a:t>Reduces strain on drainage infrastructure.</a:t>
            </a:r>
          </a:p>
          <a:p>
            <a:pPr>
              <a:lnSpc>
                <a:spcPct val="100000"/>
              </a:lnSpc>
            </a:pPr>
            <a:endParaRPr lang="en-GB" sz="2400" dirty="0">
              <a:cs typeface="Arial"/>
            </a:endParaRPr>
          </a:p>
          <a:p>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5340269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D97BF9-0BE1-C113-9E41-5AF0F16B6970}"/>
              </a:ext>
            </a:extLst>
          </p:cNvPr>
          <p:cNvSpPr>
            <a:spLocks noGrp="1"/>
          </p:cNvSpPr>
          <p:nvPr>
            <p:ph type="sldNum" sz="quarter" idx="11"/>
          </p:nvPr>
        </p:nvSpPr>
        <p:spPr/>
        <p:txBody>
          <a:bodyPr/>
          <a:lstStyle/>
          <a:p>
            <a:fld id="{DA2C159E-F13C-4A85-9A41-E7669D3E0D70}" type="slidenum">
              <a:rPr lang="en-GB" smtClean="0"/>
              <a:pPr/>
              <a:t>112</a:t>
            </a:fld>
            <a:endParaRPr lang="en-GB"/>
          </a:p>
        </p:txBody>
      </p:sp>
      <p:sp>
        <p:nvSpPr>
          <p:cNvPr id="3" name="Title 2">
            <a:extLst>
              <a:ext uri="{FF2B5EF4-FFF2-40B4-BE49-F238E27FC236}">
                <a16:creationId xmlns:a16="http://schemas.microsoft.com/office/drawing/2014/main" id="{4200A90E-8A7B-276D-1328-FC3DEB537016}"/>
              </a:ext>
            </a:extLst>
          </p:cNvPr>
          <p:cNvSpPr>
            <a:spLocks noGrp="1"/>
          </p:cNvSpPr>
          <p:nvPr>
            <p:ph type="title"/>
          </p:nvPr>
        </p:nvSpPr>
        <p:spPr/>
        <p:txBody>
          <a:bodyPr/>
          <a:lstStyle/>
          <a:p>
            <a:r>
              <a:rPr lang="en-GB" dirty="0">
                <a:ea typeface="+mj-lt"/>
                <a:cs typeface="+mj-lt"/>
              </a:rPr>
              <a:t>Importance of water efficiency (2)</a:t>
            </a:r>
            <a:endParaRPr lang="en-GB" dirty="0"/>
          </a:p>
        </p:txBody>
      </p:sp>
      <p:sp>
        <p:nvSpPr>
          <p:cNvPr id="4" name="Text Placeholder 3">
            <a:extLst>
              <a:ext uri="{FF2B5EF4-FFF2-40B4-BE49-F238E27FC236}">
                <a16:creationId xmlns:a16="http://schemas.microsoft.com/office/drawing/2014/main" id="{1DBE5ADA-C9E6-0D97-6B06-DB9145988E57}"/>
              </a:ext>
            </a:extLst>
          </p:cNvPr>
          <p:cNvSpPr>
            <a:spLocks noGrp="1"/>
          </p:cNvSpPr>
          <p:nvPr>
            <p:ph type="body" sz="quarter" idx="12"/>
          </p:nvPr>
        </p:nvSpPr>
        <p:spPr/>
        <p:txBody>
          <a:bodyPr vert="horz" lIns="0" tIns="0" rIns="0" bIns="0" rtlCol="0" anchor="t">
            <a:noAutofit/>
          </a:bodyPr>
          <a:lstStyle/>
          <a:p>
            <a:pPr marL="0" lvl="1" indent="0">
              <a:spcAft>
                <a:spcPts val="600"/>
              </a:spcAft>
              <a:buNone/>
            </a:pPr>
            <a:r>
              <a:rPr lang="en-US" dirty="0">
                <a:ea typeface="+mn-lt"/>
                <a:cs typeface="+mn-lt"/>
              </a:rPr>
              <a:t>Environmental benefits:</a:t>
            </a:r>
          </a:p>
          <a:p>
            <a:pPr marL="342900" lvl="1" indent="-342900">
              <a:spcAft>
                <a:spcPts val="600"/>
              </a:spcAft>
              <a:buFont typeface="System Font Regular"/>
              <a:buChar char="–"/>
            </a:pPr>
            <a:r>
              <a:rPr lang="en-US" dirty="0">
                <a:ea typeface="+mn-lt"/>
                <a:cs typeface="+mn-lt"/>
              </a:rPr>
              <a:t>Reduces strain on natural water sources.</a:t>
            </a:r>
          </a:p>
          <a:p>
            <a:pPr marL="342900" lvl="1" indent="-342900">
              <a:spcAft>
                <a:spcPts val="600"/>
              </a:spcAft>
              <a:buFont typeface="System Font Regular"/>
              <a:buChar char="–"/>
            </a:pPr>
            <a:r>
              <a:rPr lang="en-US" dirty="0">
                <a:ea typeface="+mn-lt"/>
                <a:cs typeface="+mn-lt"/>
              </a:rPr>
              <a:t>Lowers energy consumption from water treatment.</a:t>
            </a:r>
          </a:p>
          <a:p>
            <a:pPr marL="342900" lvl="1" indent="-342900">
              <a:spcAft>
                <a:spcPts val="1800"/>
              </a:spcAft>
              <a:buFont typeface="System Font Regular"/>
              <a:buChar char="–"/>
            </a:pPr>
            <a:r>
              <a:rPr lang="en-US" dirty="0">
                <a:ea typeface="+mn-lt"/>
                <a:cs typeface="+mn-lt"/>
              </a:rPr>
              <a:t>Helps mitigate climate change.</a:t>
            </a:r>
            <a:endParaRPr lang="en-US" dirty="0">
              <a:cs typeface="Arial"/>
            </a:endParaRPr>
          </a:p>
          <a:p>
            <a:pPr>
              <a:spcAft>
                <a:spcPts val="600"/>
              </a:spcAft>
            </a:pPr>
            <a:r>
              <a:rPr lang="en-US" dirty="0">
                <a:ea typeface="+mn-lt"/>
                <a:cs typeface="+mn-lt"/>
              </a:rPr>
              <a:t>Economic benefits:</a:t>
            </a:r>
          </a:p>
          <a:p>
            <a:pPr marL="342900" lvl="1" indent="-342900">
              <a:spcAft>
                <a:spcPts val="600"/>
              </a:spcAft>
              <a:buFont typeface="System Font Regular"/>
              <a:buChar char="–"/>
            </a:pPr>
            <a:r>
              <a:rPr lang="en-US" dirty="0">
                <a:ea typeface="+mn-lt"/>
                <a:cs typeface="+mn-lt"/>
              </a:rPr>
              <a:t>Lowers utility bills.</a:t>
            </a:r>
          </a:p>
          <a:p>
            <a:pPr marL="342900" lvl="1" indent="-342900">
              <a:spcAft>
                <a:spcPts val="600"/>
              </a:spcAft>
              <a:buFont typeface="System Font Regular"/>
              <a:buChar char="–"/>
            </a:pPr>
            <a:r>
              <a:rPr lang="en-US" dirty="0">
                <a:ea typeface="+mn-lt"/>
                <a:cs typeface="+mn-lt"/>
              </a:rPr>
              <a:t>Reduces infrastructure costs.</a:t>
            </a:r>
          </a:p>
          <a:p>
            <a:pPr marL="342900" lvl="1" indent="-342900">
              <a:spcAft>
                <a:spcPts val="600"/>
              </a:spcAft>
              <a:buFont typeface="System Font Regular"/>
              <a:buChar char="–"/>
            </a:pPr>
            <a:r>
              <a:rPr lang="en-US" dirty="0">
                <a:ea typeface="+mn-lt"/>
                <a:cs typeface="+mn-lt"/>
              </a:rPr>
              <a:t>Increases property value.</a:t>
            </a:r>
          </a:p>
          <a:p>
            <a:pPr marL="269875" lvl="1" indent="-269875">
              <a:buFont typeface="Arial"/>
              <a:buChar char="•"/>
            </a:pPr>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A70A38B4-0ED5-A83D-8E88-44A7EE8565B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2282868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A35D2F-043E-245E-B390-5E27B5CB482C}"/>
              </a:ext>
            </a:extLst>
          </p:cNvPr>
          <p:cNvSpPr>
            <a:spLocks noGrp="1"/>
          </p:cNvSpPr>
          <p:nvPr>
            <p:ph type="sldNum" sz="quarter" idx="11"/>
          </p:nvPr>
        </p:nvSpPr>
        <p:spPr/>
        <p:txBody>
          <a:bodyPr/>
          <a:lstStyle/>
          <a:p>
            <a:fld id="{DA2C159E-F13C-4A85-9A41-E7669D3E0D70}" type="slidenum">
              <a:rPr lang="en-GB" smtClean="0"/>
              <a:pPr/>
              <a:t>113</a:t>
            </a:fld>
            <a:endParaRPr lang="en-GB"/>
          </a:p>
        </p:txBody>
      </p:sp>
      <p:sp>
        <p:nvSpPr>
          <p:cNvPr id="3" name="Title 2">
            <a:extLst>
              <a:ext uri="{FF2B5EF4-FFF2-40B4-BE49-F238E27FC236}">
                <a16:creationId xmlns:a16="http://schemas.microsoft.com/office/drawing/2014/main" id="{B7CE2655-AED0-89CA-722A-005BB07B0943}"/>
              </a:ext>
            </a:extLst>
          </p:cNvPr>
          <p:cNvSpPr>
            <a:spLocks noGrp="1"/>
          </p:cNvSpPr>
          <p:nvPr>
            <p:ph type="title"/>
          </p:nvPr>
        </p:nvSpPr>
        <p:spPr/>
        <p:txBody>
          <a:bodyPr/>
          <a:lstStyle/>
          <a:p>
            <a:r>
              <a:rPr lang="en-GB" dirty="0">
                <a:ea typeface="+mj-lt"/>
                <a:cs typeface="+mj-lt"/>
              </a:rPr>
              <a:t>Importance of water efficiency (3)</a:t>
            </a:r>
            <a:endParaRPr lang="en-GB" dirty="0"/>
          </a:p>
        </p:txBody>
      </p:sp>
      <p:sp>
        <p:nvSpPr>
          <p:cNvPr id="4" name="Text Placeholder 3">
            <a:extLst>
              <a:ext uri="{FF2B5EF4-FFF2-40B4-BE49-F238E27FC236}">
                <a16:creationId xmlns:a16="http://schemas.microsoft.com/office/drawing/2014/main" id="{E891F97D-BB5D-C75A-AFF7-F26A12446153}"/>
              </a:ext>
            </a:extLst>
          </p:cNvPr>
          <p:cNvSpPr>
            <a:spLocks noGrp="1"/>
          </p:cNvSpPr>
          <p:nvPr>
            <p:ph type="body" sz="quarter" idx="12"/>
          </p:nvPr>
        </p:nvSpPr>
        <p:spPr/>
        <p:txBody>
          <a:bodyPr vert="horz" lIns="0" tIns="0" rIns="0" bIns="0" rtlCol="0" anchor="t">
            <a:noAutofit/>
          </a:bodyPr>
          <a:lstStyle/>
          <a:p>
            <a:pPr>
              <a:spcAft>
                <a:spcPts val="600"/>
              </a:spcAft>
            </a:pPr>
            <a:r>
              <a:rPr lang="en-US" dirty="0">
                <a:ea typeface="+mn-lt"/>
                <a:cs typeface="+mn-lt"/>
              </a:rPr>
              <a:t>Social benefits: </a:t>
            </a:r>
          </a:p>
          <a:p>
            <a:pPr marL="342900" lvl="1" indent="-342900">
              <a:spcAft>
                <a:spcPts val="600"/>
              </a:spcAft>
              <a:buFont typeface="System Font Regular"/>
              <a:buChar char="–"/>
            </a:pPr>
            <a:r>
              <a:rPr lang="en-US" dirty="0">
                <a:ea typeface="+mn-lt"/>
                <a:cs typeface="+mn-lt"/>
              </a:rPr>
              <a:t>Ensures long-term water supply.</a:t>
            </a:r>
          </a:p>
          <a:p>
            <a:pPr marL="342900" lvl="1" indent="-342900">
              <a:spcAft>
                <a:spcPts val="600"/>
              </a:spcAft>
              <a:buFont typeface="System Font Regular"/>
              <a:buChar char="–"/>
            </a:pPr>
            <a:r>
              <a:rPr lang="en-US" dirty="0">
                <a:ea typeface="+mn-lt"/>
                <a:cs typeface="+mn-lt"/>
              </a:rPr>
              <a:t>Promotes healthier living environments.</a:t>
            </a:r>
          </a:p>
          <a:p>
            <a:pPr marL="342900" lvl="1" indent="-342900">
              <a:spcAft>
                <a:spcPts val="600"/>
              </a:spcAft>
              <a:buFont typeface="System Font Regular"/>
              <a:buChar char="–"/>
            </a:pPr>
            <a:r>
              <a:rPr lang="en-US" dirty="0">
                <a:ea typeface="+mn-lt"/>
                <a:cs typeface="+mn-lt"/>
              </a:rPr>
              <a:t>Supports urban development.</a:t>
            </a:r>
          </a:p>
          <a:p>
            <a:endParaRPr lang="en-US" dirty="0">
              <a:cs typeface="Arial"/>
            </a:endParaRPr>
          </a:p>
        </p:txBody>
      </p:sp>
      <p:sp>
        <p:nvSpPr>
          <p:cNvPr id="5" name="Footer Placeholder 4">
            <a:extLst>
              <a:ext uri="{FF2B5EF4-FFF2-40B4-BE49-F238E27FC236}">
                <a16:creationId xmlns:a16="http://schemas.microsoft.com/office/drawing/2014/main" id="{E7CFD7D7-A631-E1B5-660B-62790F2FC8F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41133173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DEAC38-EFC6-E43C-43D0-7AAC964925D7}"/>
              </a:ext>
            </a:extLst>
          </p:cNvPr>
          <p:cNvSpPr>
            <a:spLocks noGrp="1"/>
          </p:cNvSpPr>
          <p:nvPr>
            <p:ph type="sldNum" sz="quarter" idx="11"/>
          </p:nvPr>
        </p:nvSpPr>
        <p:spPr/>
        <p:txBody>
          <a:bodyPr/>
          <a:lstStyle/>
          <a:p>
            <a:fld id="{DA2C159E-F13C-4A85-9A41-E7669D3E0D70}" type="slidenum">
              <a:rPr lang="en-GB" smtClean="0"/>
              <a:pPr/>
              <a:t>114</a:t>
            </a:fld>
            <a:endParaRPr lang="en-GB"/>
          </a:p>
        </p:txBody>
      </p:sp>
      <p:sp>
        <p:nvSpPr>
          <p:cNvPr id="3" name="Title 2">
            <a:extLst>
              <a:ext uri="{FF2B5EF4-FFF2-40B4-BE49-F238E27FC236}">
                <a16:creationId xmlns:a16="http://schemas.microsoft.com/office/drawing/2014/main" id="{0B0936BE-2B91-8067-A6C9-4CD055352219}"/>
              </a:ext>
            </a:extLst>
          </p:cNvPr>
          <p:cNvSpPr>
            <a:spLocks noGrp="1"/>
          </p:cNvSpPr>
          <p:nvPr>
            <p:ph type="title"/>
          </p:nvPr>
        </p:nvSpPr>
        <p:spPr>
          <a:xfrm>
            <a:off x="232950" y="249900"/>
            <a:ext cx="8632890" cy="1131479"/>
          </a:xfrm>
        </p:spPr>
        <p:txBody>
          <a:bodyPr>
            <a:noAutofit/>
          </a:bodyPr>
          <a:lstStyle/>
          <a:p>
            <a:r>
              <a:rPr lang="en-US" dirty="0">
                <a:cs typeface="Arial"/>
              </a:rPr>
              <a:t>How water efficiency affects </a:t>
            </a:r>
            <a:br>
              <a:rPr lang="en-US" dirty="0">
                <a:cs typeface="Arial"/>
              </a:rPr>
            </a:br>
            <a:r>
              <a:rPr lang="en-US" dirty="0">
                <a:cs typeface="Arial"/>
              </a:rPr>
              <a:t>buildings (1)</a:t>
            </a:r>
            <a:endParaRPr lang="en-US" dirty="0"/>
          </a:p>
        </p:txBody>
      </p:sp>
      <p:sp>
        <p:nvSpPr>
          <p:cNvPr id="4" name="Text Placeholder 3">
            <a:extLst>
              <a:ext uri="{FF2B5EF4-FFF2-40B4-BE49-F238E27FC236}">
                <a16:creationId xmlns:a16="http://schemas.microsoft.com/office/drawing/2014/main" id="{3DE9042A-6106-4D40-EDAE-D00DB09BC0BE}"/>
              </a:ext>
            </a:extLst>
          </p:cNvPr>
          <p:cNvSpPr>
            <a:spLocks noGrp="1"/>
          </p:cNvSpPr>
          <p:nvPr>
            <p:ph type="body" sz="quarter" idx="12"/>
          </p:nvPr>
        </p:nvSpPr>
        <p:spPr>
          <a:xfrm>
            <a:off x="234000" y="1560668"/>
            <a:ext cx="7667625" cy="3027306"/>
          </a:xfrm>
        </p:spPr>
        <p:txBody>
          <a:bodyPr vert="horz" lIns="0" tIns="0" rIns="0" bIns="0" rtlCol="0" anchor="t">
            <a:noAutofit/>
          </a:bodyPr>
          <a:lstStyle/>
          <a:p>
            <a:pPr marL="0" lvl="1" indent="0">
              <a:spcAft>
                <a:spcPts val="600"/>
              </a:spcAft>
              <a:buNone/>
            </a:pPr>
            <a:r>
              <a:rPr lang="en-US" dirty="0">
                <a:ea typeface="+mn-lt"/>
                <a:cs typeface="+mn-lt"/>
              </a:rPr>
              <a:t>Reduces water demand:</a:t>
            </a:r>
          </a:p>
          <a:p>
            <a:pPr marL="342900" lvl="1" indent="-342900">
              <a:spcAft>
                <a:spcPts val="600"/>
              </a:spcAft>
              <a:buFont typeface="System Font Regular"/>
              <a:buChar char="–"/>
            </a:pPr>
            <a:r>
              <a:rPr lang="en-US" dirty="0">
                <a:ea typeface="+mn-lt"/>
                <a:cs typeface="+mn-lt"/>
              </a:rPr>
              <a:t>low-flow taps and toilets</a:t>
            </a:r>
          </a:p>
          <a:p>
            <a:pPr marL="342900" lvl="1" indent="-342900">
              <a:spcAft>
                <a:spcPts val="1800"/>
              </a:spcAft>
              <a:buFont typeface="System Font Regular"/>
              <a:buChar char="–"/>
            </a:pPr>
            <a:r>
              <a:rPr lang="en-US" dirty="0">
                <a:ea typeface="+mn-lt"/>
                <a:cs typeface="+mn-lt"/>
              </a:rPr>
              <a:t>greywater reuse and rainwater harvesting</a:t>
            </a:r>
            <a:endParaRPr lang="en-US" dirty="0">
              <a:cs typeface="Arial"/>
            </a:endParaRPr>
          </a:p>
          <a:p>
            <a:pPr marL="0" lvl="1" indent="0">
              <a:spcAft>
                <a:spcPts val="600"/>
              </a:spcAft>
              <a:buNone/>
            </a:pPr>
            <a:r>
              <a:rPr lang="en-US" dirty="0" err="1">
                <a:ea typeface="+mn-lt"/>
                <a:cs typeface="+mn-lt"/>
              </a:rPr>
              <a:t>Minimises</a:t>
            </a:r>
            <a:r>
              <a:rPr lang="en-US" dirty="0">
                <a:ea typeface="+mn-lt"/>
                <a:cs typeface="+mn-lt"/>
              </a:rPr>
              <a:t> drainage and flood risks:</a:t>
            </a:r>
          </a:p>
          <a:p>
            <a:pPr marL="342900" lvl="1" indent="-342900">
              <a:spcAft>
                <a:spcPts val="600"/>
              </a:spcAft>
              <a:buFont typeface="System Font Regular"/>
              <a:buChar char="–"/>
            </a:pPr>
            <a:r>
              <a:rPr lang="en-US" dirty="0">
                <a:ea typeface="+mn-lt"/>
                <a:cs typeface="+mn-lt"/>
              </a:rPr>
              <a:t>SUDS (permeable surfaces, swales, green roofs)</a:t>
            </a:r>
          </a:p>
          <a:p>
            <a:pPr marL="342900" lvl="1" indent="-342900">
              <a:spcAft>
                <a:spcPts val="600"/>
              </a:spcAft>
              <a:buFont typeface="System Font Regular"/>
              <a:buChar char="–"/>
            </a:pPr>
            <a:r>
              <a:rPr lang="en-US" dirty="0">
                <a:ea typeface="+mn-lt"/>
                <a:cs typeface="+mn-lt"/>
              </a:rPr>
              <a:t>Prevents waterlogging and soil erosion.</a:t>
            </a:r>
          </a:p>
          <a:p>
            <a:pPr marL="285750" indent="-285750">
              <a:buFont typeface="Arial"/>
              <a:buChar char="•"/>
            </a:pPr>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6B8EDF05-ACC1-CB91-324C-0399415AB9E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15111517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DA5E69-1545-7503-BFF5-9A4287013710}"/>
              </a:ext>
            </a:extLst>
          </p:cNvPr>
          <p:cNvSpPr>
            <a:spLocks noGrp="1"/>
          </p:cNvSpPr>
          <p:nvPr>
            <p:ph type="sldNum" sz="quarter" idx="11"/>
          </p:nvPr>
        </p:nvSpPr>
        <p:spPr/>
        <p:txBody>
          <a:bodyPr/>
          <a:lstStyle/>
          <a:p>
            <a:fld id="{DA2C159E-F13C-4A85-9A41-E7669D3E0D70}" type="slidenum">
              <a:rPr lang="en-GB" smtClean="0"/>
              <a:pPr/>
              <a:t>115</a:t>
            </a:fld>
            <a:endParaRPr lang="en-GB"/>
          </a:p>
        </p:txBody>
      </p:sp>
      <p:sp>
        <p:nvSpPr>
          <p:cNvPr id="3" name="Title 2">
            <a:extLst>
              <a:ext uri="{FF2B5EF4-FFF2-40B4-BE49-F238E27FC236}">
                <a16:creationId xmlns:a16="http://schemas.microsoft.com/office/drawing/2014/main" id="{92B5FEF1-F6E0-A3DC-E3CD-BD59130F655C}"/>
              </a:ext>
            </a:extLst>
          </p:cNvPr>
          <p:cNvSpPr>
            <a:spLocks noGrp="1"/>
          </p:cNvSpPr>
          <p:nvPr>
            <p:ph type="title"/>
          </p:nvPr>
        </p:nvSpPr>
        <p:spPr>
          <a:xfrm>
            <a:off x="232950" y="249900"/>
            <a:ext cx="8705777" cy="1088246"/>
          </a:xfrm>
        </p:spPr>
        <p:txBody>
          <a:bodyPr>
            <a:noAutofit/>
          </a:bodyPr>
          <a:lstStyle/>
          <a:p>
            <a:r>
              <a:rPr lang="en-US" dirty="0">
                <a:cs typeface="Arial"/>
              </a:rPr>
              <a:t>How water efficiency affects </a:t>
            </a:r>
            <a:br>
              <a:rPr lang="en-US" dirty="0">
                <a:cs typeface="Arial"/>
              </a:rPr>
            </a:br>
            <a:r>
              <a:rPr lang="en-US" dirty="0">
                <a:cs typeface="Arial"/>
              </a:rPr>
              <a:t>buildings (2)</a:t>
            </a:r>
            <a:endParaRPr lang="en-GB" dirty="0"/>
          </a:p>
        </p:txBody>
      </p:sp>
      <p:sp>
        <p:nvSpPr>
          <p:cNvPr id="4" name="Text Placeholder 3">
            <a:extLst>
              <a:ext uri="{FF2B5EF4-FFF2-40B4-BE49-F238E27FC236}">
                <a16:creationId xmlns:a16="http://schemas.microsoft.com/office/drawing/2014/main" id="{6844B3F4-56DB-38DE-CA41-CFF73B2330DE}"/>
              </a:ext>
            </a:extLst>
          </p:cNvPr>
          <p:cNvSpPr>
            <a:spLocks noGrp="1"/>
          </p:cNvSpPr>
          <p:nvPr>
            <p:ph type="body" sz="quarter" idx="12"/>
          </p:nvPr>
        </p:nvSpPr>
        <p:spPr>
          <a:xfrm>
            <a:off x="232950" y="1572322"/>
            <a:ext cx="7667625" cy="3044284"/>
          </a:xfrm>
        </p:spPr>
        <p:txBody>
          <a:bodyPr vert="horz" lIns="0" tIns="0" rIns="0" bIns="0" rtlCol="0" anchor="t">
            <a:noAutofit/>
          </a:bodyPr>
          <a:lstStyle/>
          <a:p>
            <a:pPr marL="0" lvl="1" indent="0">
              <a:spcAft>
                <a:spcPts val="600"/>
              </a:spcAft>
              <a:buNone/>
            </a:pPr>
            <a:r>
              <a:rPr lang="en-US" dirty="0">
                <a:ea typeface="+mn-lt"/>
                <a:cs typeface="+mn-lt"/>
              </a:rPr>
              <a:t>Ensures compliance with regulations:</a:t>
            </a:r>
          </a:p>
          <a:p>
            <a:pPr marL="342900" lvl="1" indent="-342900">
              <a:spcAft>
                <a:spcPts val="600"/>
              </a:spcAft>
              <a:buFont typeface="System Font Regular"/>
              <a:buChar char="–"/>
            </a:pPr>
            <a:r>
              <a:rPr lang="en-US" dirty="0">
                <a:ea typeface="+mn-lt"/>
                <a:cs typeface="+mn-lt"/>
              </a:rPr>
              <a:t>Meets sustainability standards (e.g. BREEAM).</a:t>
            </a:r>
          </a:p>
          <a:p>
            <a:pPr marL="342900" lvl="1" indent="-342900">
              <a:spcAft>
                <a:spcPts val="1800"/>
              </a:spcAft>
              <a:buFont typeface="System Font Regular"/>
              <a:buChar char="–"/>
            </a:pPr>
            <a:r>
              <a:rPr lang="en-US" dirty="0">
                <a:ea typeface="+mn-lt"/>
                <a:cs typeface="+mn-lt"/>
              </a:rPr>
              <a:t>Aligns with local and national regulations.</a:t>
            </a:r>
          </a:p>
          <a:p>
            <a:pPr marL="0" lvl="1" indent="0">
              <a:spcAft>
                <a:spcPts val="600"/>
              </a:spcAft>
              <a:buNone/>
            </a:pPr>
            <a:r>
              <a:rPr lang="en-US" dirty="0">
                <a:ea typeface="+mn-lt"/>
                <a:cs typeface="+mn-lt"/>
              </a:rPr>
              <a:t>Enhances sustainability:</a:t>
            </a:r>
          </a:p>
          <a:p>
            <a:pPr marL="342900" lvl="1" indent="-342900">
              <a:spcAft>
                <a:spcPts val="600"/>
              </a:spcAft>
              <a:buFont typeface="System Font Regular"/>
              <a:buChar char="–"/>
            </a:pPr>
            <a:r>
              <a:rPr lang="en-US" dirty="0">
                <a:ea typeface="+mn-lt"/>
                <a:cs typeface="+mn-lt"/>
              </a:rPr>
              <a:t>Smart water monitoring and leak detection.</a:t>
            </a:r>
          </a:p>
          <a:p>
            <a:pPr marL="342900" lvl="1" indent="-342900">
              <a:spcAft>
                <a:spcPts val="600"/>
              </a:spcAft>
              <a:buFont typeface="System Font Regular"/>
              <a:buChar char="–"/>
            </a:pPr>
            <a:r>
              <a:rPr lang="en-US" dirty="0">
                <a:ea typeface="+mn-lt"/>
                <a:cs typeface="+mn-lt"/>
              </a:rPr>
              <a:t>Reduces reliance on potable water.</a:t>
            </a:r>
          </a:p>
          <a:p>
            <a:pPr marL="285750" indent="-285750">
              <a:buFont typeface="Arial"/>
              <a:buChar char="•"/>
            </a:pPr>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EA3F2D6E-799A-E5EB-A466-5EF530DCDE8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64730534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D5EA10-EC18-AEB5-919A-E358B91FDBA7}"/>
              </a:ext>
            </a:extLst>
          </p:cNvPr>
          <p:cNvSpPr>
            <a:spLocks noGrp="1"/>
          </p:cNvSpPr>
          <p:nvPr>
            <p:ph type="sldNum" sz="quarter" idx="11"/>
          </p:nvPr>
        </p:nvSpPr>
        <p:spPr/>
        <p:txBody>
          <a:bodyPr/>
          <a:lstStyle/>
          <a:p>
            <a:fld id="{DA2C159E-F13C-4A85-9A41-E7669D3E0D70}" type="slidenum">
              <a:rPr lang="en-GB" smtClean="0"/>
              <a:pPr/>
              <a:t>116</a:t>
            </a:fld>
            <a:endParaRPr lang="en-GB"/>
          </a:p>
        </p:txBody>
      </p:sp>
      <p:sp>
        <p:nvSpPr>
          <p:cNvPr id="3" name="Title 2">
            <a:extLst>
              <a:ext uri="{FF2B5EF4-FFF2-40B4-BE49-F238E27FC236}">
                <a16:creationId xmlns:a16="http://schemas.microsoft.com/office/drawing/2014/main" id="{7DF47847-8779-BEE2-6638-CC89DE1D5572}"/>
              </a:ext>
            </a:extLst>
          </p:cNvPr>
          <p:cNvSpPr>
            <a:spLocks noGrp="1"/>
          </p:cNvSpPr>
          <p:nvPr>
            <p:ph type="title"/>
          </p:nvPr>
        </p:nvSpPr>
        <p:spPr/>
        <p:txBody>
          <a:bodyPr/>
          <a:lstStyle/>
          <a:p>
            <a:r>
              <a:rPr lang="en-US" dirty="0">
                <a:ea typeface="+mj-lt"/>
                <a:cs typeface="+mj-lt"/>
              </a:rPr>
              <a:t>Wish Hill case study: Key issues</a:t>
            </a:r>
          </a:p>
        </p:txBody>
      </p:sp>
      <p:sp>
        <p:nvSpPr>
          <p:cNvPr id="4" name="Text Placeholder 3">
            <a:extLst>
              <a:ext uri="{FF2B5EF4-FFF2-40B4-BE49-F238E27FC236}">
                <a16:creationId xmlns:a16="http://schemas.microsoft.com/office/drawing/2014/main" id="{E5BE357D-85C1-2472-DF4B-AE83A527241E}"/>
              </a:ext>
            </a:extLst>
          </p:cNvPr>
          <p:cNvSpPr>
            <a:spLocks noGrp="1"/>
          </p:cNvSpPr>
          <p:nvPr>
            <p:ph type="body" sz="quarter" idx="12"/>
          </p:nvPr>
        </p:nvSpPr>
        <p:spPr>
          <a:xfrm>
            <a:off x="233999" y="986400"/>
            <a:ext cx="8296683" cy="3601574"/>
          </a:xfrm>
        </p:spPr>
        <p:txBody>
          <a:bodyPr vert="horz" lIns="0" tIns="0" rIns="0" bIns="0" rtlCol="0" anchor="t">
            <a:noAutofit/>
          </a:bodyPr>
          <a:lstStyle/>
          <a:p>
            <a:pPr>
              <a:spcAft>
                <a:spcPts val="600"/>
              </a:spcAft>
            </a:pPr>
            <a:r>
              <a:rPr lang="en-US" dirty="0"/>
              <a:t>Overview of the Wish Hill case study:</a:t>
            </a:r>
          </a:p>
          <a:p>
            <a:pPr marL="342900" lvl="1" indent="-342900">
              <a:spcAft>
                <a:spcPts val="600"/>
              </a:spcAft>
              <a:buFont typeface="System Font Regular"/>
              <a:buChar char="–"/>
            </a:pPr>
            <a:r>
              <a:rPr lang="en-GB" dirty="0">
                <a:ea typeface="+mn-lt"/>
                <a:cs typeface="+mn-lt"/>
              </a:rPr>
              <a:t>Follow along with a review of the Wish Hill case study, identifying drainage issues and lack of water efficiency.</a:t>
            </a:r>
          </a:p>
          <a:p>
            <a:pPr marL="342900" lvl="1" indent="-342900">
              <a:spcAft>
                <a:spcPts val="1800"/>
              </a:spcAft>
              <a:buFont typeface="System Font Regular"/>
              <a:buChar char="–"/>
            </a:pPr>
            <a:r>
              <a:rPr lang="en-GB" dirty="0">
                <a:ea typeface="+mn-lt"/>
                <a:cs typeface="+mn-lt"/>
              </a:rPr>
              <a:t>Discuss the issues throughout.</a:t>
            </a:r>
            <a:endParaRPr lang="en-US" dirty="0">
              <a:ea typeface="+mn-lt"/>
              <a:cs typeface="+mn-lt"/>
            </a:endParaRPr>
          </a:p>
          <a:p>
            <a:pPr>
              <a:spcAft>
                <a:spcPts val="600"/>
              </a:spcAft>
            </a:pPr>
            <a:r>
              <a:rPr lang="en-US" dirty="0">
                <a:ea typeface="+mn-lt"/>
                <a:cs typeface="+mn-lt"/>
              </a:rPr>
              <a:t>Main challenges:</a:t>
            </a:r>
            <a:endParaRPr lang="en-US" dirty="0">
              <a:cs typeface="Arial"/>
            </a:endParaRPr>
          </a:p>
          <a:p>
            <a:pPr marL="342900" lvl="1" indent="-342900">
              <a:spcAft>
                <a:spcPts val="600"/>
              </a:spcAft>
              <a:buFont typeface="System Font Regular"/>
              <a:buChar char="–"/>
            </a:pPr>
            <a:r>
              <a:rPr lang="en-US" dirty="0">
                <a:ea typeface="+mn-lt"/>
                <a:cs typeface="+mn-lt"/>
              </a:rPr>
              <a:t>poor stormwater management</a:t>
            </a:r>
          </a:p>
          <a:p>
            <a:pPr marL="342900" lvl="1" indent="-342900">
              <a:spcAft>
                <a:spcPts val="600"/>
              </a:spcAft>
              <a:buFont typeface="System Font Regular"/>
              <a:buChar char="–"/>
            </a:pPr>
            <a:r>
              <a:rPr lang="en-US" dirty="0">
                <a:ea typeface="+mn-lt"/>
                <a:cs typeface="+mn-lt"/>
              </a:rPr>
              <a:t>high surface run-off</a:t>
            </a:r>
          </a:p>
          <a:p>
            <a:pPr marL="342900" lvl="1" indent="-342900">
              <a:spcAft>
                <a:spcPts val="600"/>
              </a:spcAft>
              <a:buFont typeface="System Font Regular"/>
              <a:buChar char="–"/>
            </a:pPr>
            <a:r>
              <a:rPr lang="en-US" dirty="0">
                <a:ea typeface="+mn-lt"/>
                <a:cs typeface="+mn-lt"/>
              </a:rPr>
              <a:t>lack of water efficiency strategies</a:t>
            </a:r>
          </a:p>
          <a:p>
            <a:endParaRPr lang="en-US" dirty="0">
              <a:cs typeface="Arial"/>
            </a:endParaRPr>
          </a:p>
        </p:txBody>
      </p:sp>
      <p:sp>
        <p:nvSpPr>
          <p:cNvPr id="5" name="Footer Placeholder 4">
            <a:extLst>
              <a:ext uri="{FF2B5EF4-FFF2-40B4-BE49-F238E27FC236}">
                <a16:creationId xmlns:a16="http://schemas.microsoft.com/office/drawing/2014/main" id="{A73E487B-2532-A649-36DA-0B87FC28187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28881727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219A14-BBFC-2CA4-D890-8212565BD90E}"/>
              </a:ext>
            </a:extLst>
          </p:cNvPr>
          <p:cNvSpPr>
            <a:spLocks noGrp="1"/>
          </p:cNvSpPr>
          <p:nvPr>
            <p:ph type="sldNum" sz="quarter" idx="11"/>
          </p:nvPr>
        </p:nvSpPr>
        <p:spPr/>
        <p:txBody>
          <a:bodyPr/>
          <a:lstStyle/>
          <a:p>
            <a:fld id="{DA2C159E-F13C-4A85-9A41-E7669D3E0D70}" type="slidenum">
              <a:rPr lang="en-GB" smtClean="0"/>
              <a:pPr/>
              <a:t>117</a:t>
            </a:fld>
            <a:endParaRPr lang="en-GB"/>
          </a:p>
        </p:txBody>
      </p:sp>
      <p:sp>
        <p:nvSpPr>
          <p:cNvPr id="3" name="Title 2">
            <a:extLst>
              <a:ext uri="{FF2B5EF4-FFF2-40B4-BE49-F238E27FC236}">
                <a16:creationId xmlns:a16="http://schemas.microsoft.com/office/drawing/2014/main" id="{DC6CE89D-0A0A-3E5D-8803-4580941DC82A}"/>
              </a:ext>
            </a:extLst>
          </p:cNvPr>
          <p:cNvSpPr>
            <a:spLocks noGrp="1"/>
          </p:cNvSpPr>
          <p:nvPr>
            <p:ph type="title"/>
          </p:nvPr>
        </p:nvSpPr>
        <p:spPr/>
        <p:txBody>
          <a:bodyPr>
            <a:normAutofit fontScale="90000"/>
          </a:bodyPr>
          <a:lstStyle/>
          <a:p>
            <a:r>
              <a:rPr lang="en-US" sz="4000" b="1" dirty="0">
                <a:cs typeface="Arial"/>
              </a:rPr>
              <a:t>Further points to consider</a:t>
            </a:r>
            <a:br>
              <a:rPr lang="en-US" sz="3600" b="1" dirty="0">
                <a:cs typeface="Arial"/>
              </a:rPr>
            </a:br>
            <a:endParaRPr lang="en-GB" dirty="0"/>
          </a:p>
        </p:txBody>
      </p:sp>
      <p:sp>
        <p:nvSpPr>
          <p:cNvPr id="4" name="Text Placeholder 3">
            <a:extLst>
              <a:ext uri="{FF2B5EF4-FFF2-40B4-BE49-F238E27FC236}">
                <a16:creationId xmlns:a16="http://schemas.microsoft.com/office/drawing/2014/main" id="{BD1D92C7-8967-CA63-8348-BDE175788A34}"/>
              </a:ext>
            </a:extLst>
          </p:cNvPr>
          <p:cNvSpPr>
            <a:spLocks noGrp="1"/>
          </p:cNvSpPr>
          <p:nvPr>
            <p:ph type="body" sz="quarter" idx="12"/>
          </p:nvPr>
        </p:nvSpPr>
        <p:spPr>
          <a:xfrm>
            <a:off x="234000" y="1137424"/>
            <a:ext cx="8631840" cy="3450550"/>
          </a:xfrm>
        </p:spPr>
        <p:txBody>
          <a:bodyPr vert="horz" lIns="0" tIns="0" rIns="0" bIns="0" rtlCol="0" anchor="t">
            <a:noAutofit/>
          </a:bodyPr>
          <a:lstStyle/>
          <a:p>
            <a:pPr>
              <a:spcAft>
                <a:spcPts val="600"/>
              </a:spcAft>
            </a:pPr>
            <a:r>
              <a:rPr lang="en-US" dirty="0"/>
              <a:t>Stormwater management issues:</a:t>
            </a:r>
          </a:p>
          <a:p>
            <a:pPr marL="342900" lvl="1" indent="-342900">
              <a:spcAft>
                <a:spcPts val="1200"/>
              </a:spcAft>
              <a:buFont typeface="System Font Regular"/>
              <a:buChar char="–"/>
            </a:pPr>
            <a:r>
              <a:rPr lang="en-US" dirty="0">
                <a:ea typeface="+mn-lt"/>
                <a:cs typeface="+mn-lt"/>
              </a:rPr>
              <a:t>Existing drainage system overwhelmed during heavy rainfall.</a:t>
            </a:r>
          </a:p>
          <a:p>
            <a:pPr marL="342900" lvl="1" indent="-342900">
              <a:spcAft>
                <a:spcPts val="1200"/>
              </a:spcAft>
              <a:buFont typeface="System Font Regular"/>
              <a:buChar char="–"/>
            </a:pPr>
            <a:r>
              <a:rPr lang="en-US" dirty="0">
                <a:ea typeface="+mn-lt"/>
                <a:cs typeface="+mn-lt"/>
              </a:rPr>
              <a:t>Blocked or inefficient drainage channels.</a:t>
            </a:r>
          </a:p>
          <a:p>
            <a:endParaRPr lang="en-US" dirty="0">
              <a:ea typeface="+mn-lt"/>
              <a:cs typeface="+mn-lt"/>
            </a:endParaRPr>
          </a:p>
          <a:p>
            <a:pPr>
              <a:spcAft>
                <a:spcPts val="600"/>
              </a:spcAft>
            </a:pPr>
            <a:r>
              <a:rPr lang="en-US" dirty="0"/>
              <a:t>Erosion and infrastructure damage:</a:t>
            </a:r>
          </a:p>
          <a:p>
            <a:pPr marL="342900" lvl="1" indent="-342900">
              <a:spcAft>
                <a:spcPts val="1200"/>
              </a:spcAft>
              <a:buFont typeface="System Font Regular"/>
              <a:buChar char="–"/>
            </a:pPr>
            <a:r>
              <a:rPr lang="en-US" dirty="0">
                <a:ea typeface="+mn-lt"/>
                <a:cs typeface="+mn-lt"/>
              </a:rPr>
              <a:t>Water accumulation weakens surfaces and foundations.</a:t>
            </a:r>
          </a:p>
          <a:p>
            <a:pPr marL="342900" lvl="1" indent="-342900">
              <a:spcAft>
                <a:spcPts val="1200"/>
              </a:spcAft>
              <a:buFont typeface="System Font Regular"/>
              <a:buChar char="–"/>
            </a:pPr>
            <a:r>
              <a:rPr lang="en-US" dirty="0">
                <a:ea typeface="+mn-lt"/>
                <a:cs typeface="+mn-lt"/>
              </a:rPr>
              <a:t>Increases maintenance costs and safety concerns.</a:t>
            </a:r>
          </a:p>
          <a:p>
            <a:endParaRPr lang="en-US" dirty="0">
              <a:cs typeface="Arial"/>
            </a:endParaRPr>
          </a:p>
        </p:txBody>
      </p:sp>
      <p:sp>
        <p:nvSpPr>
          <p:cNvPr id="5" name="Footer Placeholder 4">
            <a:extLst>
              <a:ext uri="{FF2B5EF4-FFF2-40B4-BE49-F238E27FC236}">
                <a16:creationId xmlns:a16="http://schemas.microsoft.com/office/drawing/2014/main" id="{4E1E96AF-B59A-81C5-3663-43A26C6A4169}"/>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94212161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7D5501-C939-6682-9DFD-8B41D156F89D}"/>
              </a:ext>
            </a:extLst>
          </p:cNvPr>
          <p:cNvSpPr>
            <a:spLocks noGrp="1"/>
          </p:cNvSpPr>
          <p:nvPr>
            <p:ph type="sldNum" sz="quarter" idx="11"/>
          </p:nvPr>
        </p:nvSpPr>
        <p:spPr/>
        <p:txBody>
          <a:bodyPr/>
          <a:lstStyle/>
          <a:p>
            <a:fld id="{DA2C159E-F13C-4A85-9A41-E7669D3E0D70}" type="slidenum">
              <a:rPr lang="en-GB" smtClean="0"/>
              <a:pPr/>
              <a:t>118</a:t>
            </a:fld>
            <a:endParaRPr lang="en-GB"/>
          </a:p>
        </p:txBody>
      </p:sp>
      <p:sp>
        <p:nvSpPr>
          <p:cNvPr id="3" name="Title 2">
            <a:extLst>
              <a:ext uri="{FF2B5EF4-FFF2-40B4-BE49-F238E27FC236}">
                <a16:creationId xmlns:a16="http://schemas.microsoft.com/office/drawing/2014/main" id="{F6C8A262-E513-0DCF-4CCF-65494F5FC290}"/>
              </a:ext>
            </a:extLst>
          </p:cNvPr>
          <p:cNvSpPr>
            <a:spLocks noGrp="1"/>
          </p:cNvSpPr>
          <p:nvPr>
            <p:ph type="title"/>
          </p:nvPr>
        </p:nvSpPr>
        <p:spPr/>
        <p:txBody>
          <a:bodyPr/>
          <a:lstStyle/>
          <a:p>
            <a:r>
              <a:rPr lang="en-US">
                <a:ea typeface="+mj-lt"/>
                <a:cs typeface="+mj-lt"/>
              </a:rPr>
              <a:t>Water efficiency concerns in Wish Hill</a:t>
            </a:r>
            <a:endParaRPr lang="en-US"/>
          </a:p>
        </p:txBody>
      </p:sp>
      <p:sp>
        <p:nvSpPr>
          <p:cNvPr id="4" name="Text Placeholder 3">
            <a:extLst>
              <a:ext uri="{FF2B5EF4-FFF2-40B4-BE49-F238E27FC236}">
                <a16:creationId xmlns:a16="http://schemas.microsoft.com/office/drawing/2014/main" id="{8CE3C558-A6BA-9539-1AF7-5054C639148E}"/>
              </a:ext>
            </a:extLst>
          </p:cNvPr>
          <p:cNvSpPr>
            <a:spLocks noGrp="1"/>
          </p:cNvSpPr>
          <p:nvPr>
            <p:ph type="body" sz="quarter" idx="12"/>
          </p:nvPr>
        </p:nvSpPr>
        <p:spPr>
          <a:xfrm>
            <a:off x="232950" y="1165689"/>
            <a:ext cx="7667625" cy="3601574"/>
          </a:xfrm>
        </p:spPr>
        <p:txBody>
          <a:bodyPr vert="horz" lIns="0" tIns="0" rIns="0" bIns="0" rtlCol="0" anchor="t">
            <a:noAutofit/>
          </a:bodyPr>
          <a:lstStyle/>
          <a:p>
            <a:pPr marL="0" lvl="1" indent="0">
              <a:spcAft>
                <a:spcPts val="600"/>
              </a:spcAft>
              <a:buNone/>
            </a:pPr>
            <a:r>
              <a:rPr lang="en-US" dirty="0">
                <a:ea typeface="+mn-lt"/>
                <a:cs typeface="+mn-lt"/>
              </a:rPr>
              <a:t>Excessive potable water use: </a:t>
            </a:r>
          </a:p>
          <a:p>
            <a:pPr marL="342900" lvl="1" indent="-342900">
              <a:spcAft>
                <a:spcPts val="600"/>
              </a:spcAft>
              <a:buFont typeface="System Font Regular"/>
              <a:buChar char="–"/>
            </a:pPr>
            <a:r>
              <a:rPr lang="en-US" dirty="0">
                <a:ea typeface="+mn-lt"/>
                <a:cs typeface="+mn-lt"/>
              </a:rPr>
              <a:t>No systems in place to reuse rainwater or greywater.</a:t>
            </a:r>
          </a:p>
          <a:p>
            <a:pPr marL="342900" lvl="1" indent="-342900">
              <a:buFont typeface="System Font Regular"/>
              <a:buChar char="–"/>
            </a:pPr>
            <a:r>
              <a:rPr lang="en-US" dirty="0">
                <a:ea typeface="+mn-lt"/>
                <a:cs typeface="+mn-lt"/>
              </a:rPr>
              <a:t>High water bills and unnecessary consumption.</a:t>
            </a:r>
            <a:br>
              <a:rPr lang="en-US" dirty="0">
                <a:ea typeface="+mn-lt"/>
                <a:cs typeface="+mn-lt"/>
              </a:rPr>
            </a:br>
            <a:endParaRPr lang="en-US" dirty="0">
              <a:ea typeface="+mn-lt"/>
              <a:cs typeface="+mn-lt"/>
            </a:endParaRPr>
          </a:p>
          <a:p>
            <a:pPr marL="0" lvl="1" indent="0">
              <a:spcAft>
                <a:spcPts val="600"/>
              </a:spcAft>
              <a:buNone/>
            </a:pPr>
            <a:r>
              <a:rPr lang="en-US" dirty="0">
                <a:ea typeface="+mn-lt"/>
                <a:cs typeface="+mn-lt"/>
              </a:rPr>
              <a:t>Lack of sustainable water management: </a:t>
            </a:r>
          </a:p>
          <a:p>
            <a:pPr marL="342900" lvl="1" indent="-342900">
              <a:spcAft>
                <a:spcPts val="600"/>
              </a:spcAft>
              <a:buFont typeface="System Font Regular"/>
              <a:buChar char="–"/>
            </a:pPr>
            <a:r>
              <a:rPr lang="en-US" dirty="0">
                <a:ea typeface="+mn-lt"/>
                <a:cs typeface="+mn-lt"/>
              </a:rPr>
              <a:t>No rainwater harvesting or greywater recycling.</a:t>
            </a:r>
          </a:p>
          <a:p>
            <a:pPr marL="342900" lvl="1" indent="-342900">
              <a:spcAft>
                <a:spcPts val="600"/>
              </a:spcAft>
              <a:buFont typeface="System Font Regular"/>
              <a:buChar char="–"/>
            </a:pPr>
            <a:r>
              <a:rPr lang="en-US" dirty="0">
                <a:ea typeface="+mn-lt"/>
                <a:cs typeface="+mn-lt"/>
              </a:rPr>
              <a:t>Increased strain on local water resources.</a:t>
            </a:r>
          </a:p>
          <a:p>
            <a:endParaRPr lang="en-US" dirty="0">
              <a:cs typeface="Arial"/>
            </a:endParaRPr>
          </a:p>
        </p:txBody>
      </p:sp>
      <p:sp>
        <p:nvSpPr>
          <p:cNvPr id="5" name="Footer Placeholder 4">
            <a:extLst>
              <a:ext uri="{FF2B5EF4-FFF2-40B4-BE49-F238E27FC236}">
                <a16:creationId xmlns:a16="http://schemas.microsoft.com/office/drawing/2014/main" id="{6EB3B161-67B8-B80A-255F-C7069688BEE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27939174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6F8EA0-8D98-F3E0-A121-8FFCFC2ABE60}"/>
              </a:ext>
            </a:extLst>
          </p:cNvPr>
          <p:cNvSpPr>
            <a:spLocks noGrp="1"/>
          </p:cNvSpPr>
          <p:nvPr>
            <p:ph type="sldNum" sz="quarter" idx="11"/>
          </p:nvPr>
        </p:nvSpPr>
        <p:spPr/>
        <p:txBody>
          <a:bodyPr/>
          <a:lstStyle/>
          <a:p>
            <a:fld id="{DA2C159E-F13C-4A85-9A41-E7669D3E0D70}" type="slidenum">
              <a:rPr lang="en-GB" smtClean="0"/>
              <a:pPr/>
              <a:t>119</a:t>
            </a:fld>
            <a:endParaRPr lang="en-GB"/>
          </a:p>
        </p:txBody>
      </p:sp>
      <p:sp>
        <p:nvSpPr>
          <p:cNvPr id="3" name="Title 2">
            <a:extLst>
              <a:ext uri="{FF2B5EF4-FFF2-40B4-BE49-F238E27FC236}">
                <a16:creationId xmlns:a16="http://schemas.microsoft.com/office/drawing/2014/main" id="{8CCD5B86-B73B-8356-D22C-FE0D9815AE68}"/>
              </a:ext>
            </a:extLst>
          </p:cNvPr>
          <p:cNvSpPr>
            <a:spLocks noGrp="1"/>
          </p:cNvSpPr>
          <p:nvPr>
            <p:ph type="title"/>
          </p:nvPr>
        </p:nvSpPr>
        <p:spPr/>
        <p:txBody>
          <a:bodyPr/>
          <a:lstStyle/>
          <a:p>
            <a:r>
              <a:rPr lang="en-US" dirty="0">
                <a:ea typeface="+mj-lt"/>
                <a:cs typeface="+mj-lt"/>
              </a:rPr>
              <a:t>What is sustainable drainage?</a:t>
            </a:r>
            <a:endParaRPr lang="en-US" dirty="0"/>
          </a:p>
        </p:txBody>
      </p:sp>
      <p:sp>
        <p:nvSpPr>
          <p:cNvPr id="4" name="Text Placeholder 3">
            <a:extLst>
              <a:ext uri="{FF2B5EF4-FFF2-40B4-BE49-F238E27FC236}">
                <a16:creationId xmlns:a16="http://schemas.microsoft.com/office/drawing/2014/main" id="{C14811E4-60E2-EC9B-2803-B997000C2E5F}"/>
              </a:ext>
            </a:extLst>
          </p:cNvPr>
          <p:cNvSpPr>
            <a:spLocks noGrp="1"/>
          </p:cNvSpPr>
          <p:nvPr>
            <p:ph type="body" sz="quarter" idx="12"/>
          </p:nvPr>
        </p:nvSpPr>
        <p:spPr>
          <a:xfrm>
            <a:off x="234000" y="1137424"/>
            <a:ext cx="8631840" cy="3450550"/>
          </a:xfrm>
        </p:spPr>
        <p:txBody>
          <a:bodyPr vert="horz" lIns="0" tIns="0" rIns="0" bIns="0" rtlCol="0" anchor="t">
            <a:noAutofit/>
          </a:bodyPr>
          <a:lstStyle/>
          <a:p>
            <a:r>
              <a:rPr lang="en-US" dirty="0">
                <a:ea typeface="+mn-lt"/>
                <a:cs typeface="+mn-lt"/>
              </a:rPr>
              <a:t>Sustainable drainage systems (SUDS) mimic natural processes to manage water effectively in the built environment.</a:t>
            </a:r>
          </a:p>
          <a:p>
            <a:pPr marL="342900" lvl="1" indent="-342900">
              <a:spcAft>
                <a:spcPts val="600"/>
              </a:spcAft>
              <a:buFont typeface="System Font Regular"/>
              <a:buChar char="–"/>
            </a:pPr>
            <a:endParaRPr lang="en-US" dirty="0">
              <a:ea typeface="+mn-lt"/>
              <a:cs typeface="+mn-lt"/>
            </a:endParaRPr>
          </a:p>
          <a:p>
            <a:pPr marL="0" lvl="1" indent="0">
              <a:spcAft>
                <a:spcPts val="600"/>
              </a:spcAft>
              <a:buNone/>
            </a:pPr>
            <a:r>
              <a:rPr lang="en-US" dirty="0">
                <a:ea typeface="+mn-lt"/>
                <a:cs typeface="+mn-lt"/>
              </a:rPr>
              <a:t>Why is sustainable drainage important?</a:t>
            </a:r>
          </a:p>
          <a:p>
            <a:pPr marL="342900" lvl="1" indent="-342900">
              <a:spcAft>
                <a:spcPts val="600"/>
              </a:spcAft>
              <a:buFont typeface="System Font Regular"/>
              <a:buChar char="–"/>
            </a:pPr>
            <a:r>
              <a:rPr lang="en-US" dirty="0">
                <a:ea typeface="+mn-lt"/>
                <a:cs typeface="+mn-lt"/>
              </a:rPr>
              <a:t>Reduces flood risk.</a:t>
            </a:r>
          </a:p>
          <a:p>
            <a:pPr marL="342900" lvl="1" indent="-342900">
              <a:spcAft>
                <a:spcPts val="600"/>
              </a:spcAft>
              <a:buFont typeface="System Font Regular"/>
              <a:buChar char="–"/>
            </a:pPr>
            <a:r>
              <a:rPr lang="en-US" dirty="0">
                <a:ea typeface="+mn-lt"/>
                <a:cs typeface="+mn-lt"/>
              </a:rPr>
              <a:t>Improves water quality.</a:t>
            </a:r>
          </a:p>
          <a:p>
            <a:pPr marL="342900" lvl="1" indent="-342900">
              <a:spcAft>
                <a:spcPts val="600"/>
              </a:spcAft>
              <a:buFont typeface="System Font Regular"/>
              <a:buChar char="–"/>
            </a:pPr>
            <a:r>
              <a:rPr lang="en-US" dirty="0">
                <a:ea typeface="+mn-lt"/>
                <a:cs typeface="+mn-lt"/>
              </a:rPr>
              <a:t>Enhances biodiversity.</a:t>
            </a:r>
          </a:p>
          <a:p>
            <a:endParaRPr lang="en-US" dirty="0">
              <a:cs typeface="Arial"/>
            </a:endParaRPr>
          </a:p>
        </p:txBody>
      </p:sp>
      <p:sp>
        <p:nvSpPr>
          <p:cNvPr id="5" name="Footer Placeholder 4">
            <a:extLst>
              <a:ext uri="{FF2B5EF4-FFF2-40B4-BE49-F238E27FC236}">
                <a16:creationId xmlns:a16="http://schemas.microsoft.com/office/drawing/2014/main" id="{BBCC1CBF-219C-E00B-64DD-D2060EF8340E}"/>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885456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C0AE77-105D-0095-CD68-77963E2671B1}"/>
              </a:ext>
            </a:extLst>
          </p:cNvPr>
          <p:cNvSpPr>
            <a:spLocks noGrp="1"/>
          </p:cNvSpPr>
          <p:nvPr>
            <p:ph type="sldNum" sz="quarter" idx="11"/>
          </p:nvPr>
        </p:nvSpPr>
        <p:spPr/>
        <p:txBody>
          <a:bodyPr/>
          <a:lstStyle/>
          <a:p>
            <a:fld id="{DA2C159E-F13C-4A85-9A41-E7669D3E0D70}" type="slidenum">
              <a:rPr lang="en-GB" smtClean="0"/>
              <a:pPr/>
              <a:t>12</a:t>
            </a:fld>
            <a:endParaRPr lang="en-GB"/>
          </a:p>
        </p:txBody>
      </p:sp>
      <p:sp>
        <p:nvSpPr>
          <p:cNvPr id="3" name="Title 2">
            <a:extLst>
              <a:ext uri="{FF2B5EF4-FFF2-40B4-BE49-F238E27FC236}">
                <a16:creationId xmlns:a16="http://schemas.microsoft.com/office/drawing/2014/main" id="{7481DF25-E7A7-481C-1D4E-C76500FEE61C}"/>
              </a:ext>
            </a:extLst>
          </p:cNvPr>
          <p:cNvSpPr>
            <a:spLocks noGrp="1"/>
          </p:cNvSpPr>
          <p:nvPr>
            <p:ph type="title"/>
          </p:nvPr>
        </p:nvSpPr>
        <p:spPr/>
        <p:txBody>
          <a:bodyPr/>
          <a:lstStyle/>
          <a:p>
            <a:r>
              <a:rPr lang="en-US" dirty="0">
                <a:ea typeface="+mj-lt"/>
                <a:cs typeface="+mj-lt"/>
              </a:rPr>
              <a:t>What is a problem statement?</a:t>
            </a:r>
            <a:endParaRPr lang="en-US" dirty="0"/>
          </a:p>
          <a:p>
            <a:endParaRPr lang="en-US" dirty="0">
              <a:cs typeface="Arial"/>
            </a:endParaRPr>
          </a:p>
        </p:txBody>
      </p:sp>
      <p:sp>
        <p:nvSpPr>
          <p:cNvPr id="4" name="Text Placeholder 3">
            <a:extLst>
              <a:ext uri="{FF2B5EF4-FFF2-40B4-BE49-F238E27FC236}">
                <a16:creationId xmlns:a16="http://schemas.microsoft.com/office/drawing/2014/main" id="{9B16D9CC-E216-8B39-54F5-DC8C165FEBAA}"/>
              </a:ext>
            </a:extLst>
          </p:cNvPr>
          <p:cNvSpPr>
            <a:spLocks noGrp="1"/>
          </p:cNvSpPr>
          <p:nvPr>
            <p:ph type="body" sz="quarter" idx="12"/>
          </p:nvPr>
        </p:nvSpPr>
        <p:spPr>
          <a:xfrm>
            <a:off x="234000" y="986400"/>
            <a:ext cx="7203863" cy="3601574"/>
          </a:xfrm>
        </p:spPr>
        <p:txBody>
          <a:bodyPr vert="horz" lIns="0" tIns="0" rIns="0" bIns="0" rtlCol="0" anchor="t">
            <a:noAutofit/>
          </a:bodyPr>
          <a:lstStyle/>
          <a:p>
            <a:r>
              <a:rPr lang="en-US" dirty="0">
                <a:ea typeface="+mn-lt"/>
                <a:cs typeface="+mn-lt"/>
              </a:rPr>
              <a:t>A concise summary of the main challenges and proposed solutions.</a:t>
            </a:r>
            <a:endParaRPr lang="en-US" dirty="0">
              <a:cs typeface="Arial"/>
            </a:endParaRPr>
          </a:p>
          <a:p>
            <a:pPr marL="285750" indent="-285750">
              <a:buFont typeface="Arial"/>
              <a:buChar char="•"/>
            </a:pPr>
            <a:endParaRPr lang="en-US" dirty="0"/>
          </a:p>
          <a:p>
            <a:pPr>
              <a:spcAft>
                <a:spcPts val="1200"/>
              </a:spcAft>
            </a:pPr>
            <a:r>
              <a:rPr lang="en-US" dirty="0">
                <a:ea typeface="+mn-lt"/>
                <a:cs typeface="+mn-lt"/>
              </a:rPr>
              <a:t>Example:</a:t>
            </a:r>
            <a:endParaRPr lang="en-US" dirty="0">
              <a:cs typeface="Arial"/>
            </a:endParaRPr>
          </a:p>
          <a:p>
            <a:r>
              <a:rPr lang="en-US" dirty="0">
                <a:ea typeface="+mn-lt"/>
                <a:cs typeface="+mn-lt"/>
              </a:rPr>
              <a:t>The listed building’s outdated heating system leads to excessive energy consumption. A sustainable retrofit solution must consider heritage constraints while improving efficiency.</a:t>
            </a:r>
            <a:endParaRPr lang="en-US" dirty="0">
              <a:cs typeface="Arial"/>
            </a:endParaRPr>
          </a:p>
          <a:p>
            <a:endParaRPr lang="en-US" dirty="0">
              <a:cs typeface="Arial"/>
            </a:endParaRPr>
          </a:p>
          <a:p>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C38F62CA-10C8-8DE3-9B97-AAC1DB431DE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2059945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B784E3-F628-69F0-A41D-8A89897B933E}"/>
              </a:ext>
            </a:extLst>
          </p:cNvPr>
          <p:cNvSpPr>
            <a:spLocks noGrp="1"/>
          </p:cNvSpPr>
          <p:nvPr>
            <p:ph type="sldNum" sz="quarter" idx="11"/>
          </p:nvPr>
        </p:nvSpPr>
        <p:spPr/>
        <p:txBody>
          <a:bodyPr/>
          <a:lstStyle/>
          <a:p>
            <a:fld id="{DA2C159E-F13C-4A85-9A41-E7669D3E0D70}" type="slidenum">
              <a:rPr lang="en-GB" smtClean="0"/>
              <a:pPr/>
              <a:t>120</a:t>
            </a:fld>
            <a:endParaRPr lang="en-GB"/>
          </a:p>
        </p:txBody>
      </p:sp>
      <p:sp>
        <p:nvSpPr>
          <p:cNvPr id="3" name="Title 2">
            <a:extLst>
              <a:ext uri="{FF2B5EF4-FFF2-40B4-BE49-F238E27FC236}">
                <a16:creationId xmlns:a16="http://schemas.microsoft.com/office/drawing/2014/main" id="{4836E78A-D9A5-9F21-E1F0-36AA0E52F5A1}"/>
              </a:ext>
            </a:extLst>
          </p:cNvPr>
          <p:cNvSpPr>
            <a:spLocks noGrp="1"/>
          </p:cNvSpPr>
          <p:nvPr>
            <p:ph type="title"/>
          </p:nvPr>
        </p:nvSpPr>
        <p:spPr>
          <a:xfrm>
            <a:off x="232950" y="249900"/>
            <a:ext cx="8437563" cy="1124245"/>
          </a:xfrm>
        </p:spPr>
        <p:txBody>
          <a:bodyPr>
            <a:noAutofit/>
          </a:bodyPr>
          <a:lstStyle/>
          <a:p>
            <a:r>
              <a:rPr lang="en-US" dirty="0">
                <a:ea typeface="+mj-lt"/>
                <a:cs typeface="+mj-lt"/>
              </a:rPr>
              <a:t>Understanding sustainable drainage systems (SUDS)</a:t>
            </a:r>
            <a:endParaRPr lang="en-US" dirty="0"/>
          </a:p>
        </p:txBody>
      </p:sp>
      <p:sp>
        <p:nvSpPr>
          <p:cNvPr id="4" name="Text Placeholder 3">
            <a:extLst>
              <a:ext uri="{FF2B5EF4-FFF2-40B4-BE49-F238E27FC236}">
                <a16:creationId xmlns:a16="http://schemas.microsoft.com/office/drawing/2014/main" id="{000C91BF-6A4E-FFCD-6372-F6188B59F6F4}"/>
              </a:ext>
            </a:extLst>
          </p:cNvPr>
          <p:cNvSpPr>
            <a:spLocks noGrp="1"/>
          </p:cNvSpPr>
          <p:nvPr>
            <p:ph type="body" sz="quarter" idx="12"/>
          </p:nvPr>
        </p:nvSpPr>
        <p:spPr>
          <a:xfrm>
            <a:off x="234000" y="1706136"/>
            <a:ext cx="7947474" cy="2881837"/>
          </a:xfrm>
        </p:spPr>
        <p:txBody>
          <a:bodyPr vert="horz" lIns="0" tIns="0" rIns="0" bIns="0" rtlCol="0" anchor="t">
            <a:noAutofit/>
          </a:bodyPr>
          <a:lstStyle/>
          <a:p>
            <a:pPr marL="0" lvl="1" indent="0">
              <a:spcAft>
                <a:spcPts val="600"/>
              </a:spcAft>
              <a:buNone/>
            </a:pPr>
            <a:r>
              <a:rPr lang="en-US" dirty="0">
                <a:ea typeface="+mn-lt"/>
                <a:cs typeface="+mn-lt"/>
              </a:rPr>
              <a:t>Key components of SUDS:</a:t>
            </a:r>
          </a:p>
          <a:p>
            <a:pPr marL="342900" lvl="1" indent="-342900">
              <a:spcAft>
                <a:spcPts val="600"/>
              </a:spcAft>
              <a:buFont typeface="System Font Regular"/>
              <a:buChar char="–"/>
            </a:pPr>
            <a:r>
              <a:rPr lang="en-US" dirty="0">
                <a:ea typeface="+mn-lt"/>
                <a:cs typeface="+mn-lt"/>
              </a:rPr>
              <a:t>Permeable surfaces: reduce run-off by allowing water to soak into the ground. </a:t>
            </a:r>
          </a:p>
          <a:p>
            <a:pPr marL="342900" lvl="1" indent="-342900">
              <a:spcAft>
                <a:spcPts val="600"/>
              </a:spcAft>
              <a:buFont typeface="System Font Regular"/>
              <a:buChar char="–"/>
            </a:pPr>
            <a:r>
              <a:rPr lang="en-US" dirty="0">
                <a:ea typeface="+mn-lt"/>
                <a:cs typeface="+mn-lt"/>
              </a:rPr>
              <a:t>Swales and detention basins, channels and ponds that slow water movement.</a:t>
            </a:r>
            <a:br>
              <a:rPr lang="en-US" dirty="0">
                <a:ea typeface="+mn-lt"/>
                <a:cs typeface="+mn-lt"/>
              </a:rPr>
            </a:br>
            <a:endParaRPr lang="en-US" dirty="0">
              <a:cs typeface="Arial"/>
            </a:endParaRPr>
          </a:p>
        </p:txBody>
      </p:sp>
      <p:sp>
        <p:nvSpPr>
          <p:cNvPr id="5" name="Footer Placeholder 4">
            <a:extLst>
              <a:ext uri="{FF2B5EF4-FFF2-40B4-BE49-F238E27FC236}">
                <a16:creationId xmlns:a16="http://schemas.microsoft.com/office/drawing/2014/main" id="{7FD90979-133E-05C9-2505-6ADBF201E98A}"/>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99478537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562E3-126D-EE40-FC02-D75F169BAF0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DE2EA4-D009-AADE-FC32-BAD13746C66C}"/>
              </a:ext>
            </a:extLst>
          </p:cNvPr>
          <p:cNvSpPr>
            <a:spLocks noGrp="1"/>
          </p:cNvSpPr>
          <p:nvPr>
            <p:ph type="sldNum" sz="quarter" idx="11"/>
          </p:nvPr>
        </p:nvSpPr>
        <p:spPr/>
        <p:txBody>
          <a:bodyPr/>
          <a:lstStyle/>
          <a:p>
            <a:fld id="{DA2C159E-F13C-4A85-9A41-E7669D3E0D70}" type="slidenum">
              <a:rPr lang="en-GB" smtClean="0"/>
              <a:pPr/>
              <a:t>121</a:t>
            </a:fld>
            <a:endParaRPr lang="en-GB"/>
          </a:p>
        </p:txBody>
      </p:sp>
      <p:sp>
        <p:nvSpPr>
          <p:cNvPr id="3" name="Title 2">
            <a:extLst>
              <a:ext uri="{FF2B5EF4-FFF2-40B4-BE49-F238E27FC236}">
                <a16:creationId xmlns:a16="http://schemas.microsoft.com/office/drawing/2014/main" id="{64CB8760-FCCB-FB80-5722-AC09B3C60903}"/>
              </a:ext>
            </a:extLst>
          </p:cNvPr>
          <p:cNvSpPr>
            <a:spLocks noGrp="1"/>
          </p:cNvSpPr>
          <p:nvPr>
            <p:ph type="title"/>
          </p:nvPr>
        </p:nvSpPr>
        <p:spPr>
          <a:xfrm>
            <a:off x="232950" y="249900"/>
            <a:ext cx="8437563" cy="1221191"/>
          </a:xfrm>
        </p:spPr>
        <p:txBody>
          <a:bodyPr>
            <a:normAutofit fontScale="90000"/>
          </a:bodyPr>
          <a:lstStyle/>
          <a:p>
            <a:r>
              <a:rPr lang="en-US" sz="4000" b="1" dirty="0">
                <a:ea typeface="+mn-lt"/>
                <a:cs typeface="+mn-lt"/>
              </a:rPr>
              <a:t>Green roofs and rain gardens: </a:t>
            </a:r>
            <a:br>
              <a:rPr lang="en-US" sz="4000" b="1" dirty="0">
                <a:ea typeface="+mn-lt"/>
                <a:cs typeface="+mn-lt"/>
              </a:rPr>
            </a:br>
            <a:r>
              <a:rPr lang="en-US" sz="4000" dirty="0">
                <a:ea typeface="+mn-lt"/>
                <a:cs typeface="+mn-lt"/>
              </a:rPr>
              <a:t>N</a:t>
            </a:r>
            <a:r>
              <a:rPr lang="en-US" sz="4000" b="1" dirty="0">
                <a:ea typeface="+mn-lt"/>
                <a:cs typeface="+mn-lt"/>
              </a:rPr>
              <a:t>atural solutions to absorb rainwater</a:t>
            </a:r>
            <a:br>
              <a:rPr lang="en-US" sz="3600" b="1" dirty="0">
                <a:ea typeface="+mn-lt"/>
                <a:cs typeface="+mn-lt"/>
              </a:rPr>
            </a:br>
            <a:endParaRPr lang="en-GB" dirty="0"/>
          </a:p>
        </p:txBody>
      </p:sp>
      <p:sp>
        <p:nvSpPr>
          <p:cNvPr id="4" name="Text Placeholder 3">
            <a:extLst>
              <a:ext uri="{FF2B5EF4-FFF2-40B4-BE49-F238E27FC236}">
                <a16:creationId xmlns:a16="http://schemas.microsoft.com/office/drawing/2014/main" id="{2EBA33BC-DB3F-D145-E471-31A74A66403D}"/>
              </a:ext>
            </a:extLst>
          </p:cNvPr>
          <p:cNvSpPr>
            <a:spLocks noGrp="1"/>
          </p:cNvSpPr>
          <p:nvPr>
            <p:ph type="body" sz="quarter" idx="12"/>
          </p:nvPr>
        </p:nvSpPr>
        <p:spPr>
          <a:xfrm>
            <a:off x="234000" y="1650380"/>
            <a:ext cx="7667625" cy="2937594"/>
          </a:xfrm>
        </p:spPr>
        <p:txBody>
          <a:bodyPr vert="horz" lIns="0" tIns="0" rIns="0" bIns="0" rtlCol="0" anchor="t">
            <a:noAutofit/>
          </a:bodyPr>
          <a:lstStyle/>
          <a:p>
            <a:pPr marL="0" lvl="1" indent="0">
              <a:spcAft>
                <a:spcPts val="600"/>
              </a:spcAft>
              <a:buNone/>
            </a:pPr>
            <a:r>
              <a:rPr lang="en-US" dirty="0">
                <a:ea typeface="+mn-lt"/>
                <a:cs typeface="+mn-lt"/>
              </a:rPr>
              <a:t>How SUDS help:</a:t>
            </a:r>
          </a:p>
          <a:p>
            <a:pPr marL="342900" lvl="1" indent="-342900">
              <a:spcAft>
                <a:spcPts val="600"/>
              </a:spcAft>
              <a:buFont typeface="System Font Regular"/>
              <a:buChar char="–"/>
            </a:pPr>
            <a:r>
              <a:rPr lang="en-US" dirty="0">
                <a:ea typeface="+mn-lt"/>
                <a:cs typeface="+mn-lt"/>
              </a:rPr>
              <a:t>Prevent flooding.</a:t>
            </a:r>
          </a:p>
          <a:p>
            <a:pPr marL="342900" lvl="1" indent="-342900">
              <a:spcAft>
                <a:spcPts val="600"/>
              </a:spcAft>
              <a:buFont typeface="System Font Regular"/>
              <a:buChar char="–"/>
            </a:pPr>
            <a:r>
              <a:rPr lang="en-US" dirty="0">
                <a:ea typeface="+mn-lt"/>
                <a:cs typeface="+mn-lt"/>
              </a:rPr>
              <a:t>Reduce pressure on drainage systems.</a:t>
            </a:r>
          </a:p>
          <a:p>
            <a:pPr marL="342900" lvl="1" indent="-342900">
              <a:spcAft>
                <a:spcPts val="600"/>
              </a:spcAft>
              <a:buFont typeface="System Font Regular"/>
              <a:buChar char="–"/>
            </a:pPr>
            <a:r>
              <a:rPr lang="en-US" dirty="0">
                <a:ea typeface="+mn-lt"/>
                <a:cs typeface="+mn-lt"/>
              </a:rPr>
              <a:t>Support climate resilience.</a:t>
            </a:r>
          </a:p>
          <a:p>
            <a:endParaRPr lang="en-US" dirty="0">
              <a:cs typeface="Arial"/>
            </a:endParaRPr>
          </a:p>
        </p:txBody>
      </p:sp>
      <p:sp>
        <p:nvSpPr>
          <p:cNvPr id="5" name="Footer Placeholder 4">
            <a:extLst>
              <a:ext uri="{FF2B5EF4-FFF2-40B4-BE49-F238E27FC236}">
                <a16:creationId xmlns:a16="http://schemas.microsoft.com/office/drawing/2014/main" id="{E6D1A245-440B-0D25-9880-18C67F22925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13981355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4F6632-71F7-8428-3497-8B66AB75CE71}"/>
              </a:ext>
            </a:extLst>
          </p:cNvPr>
          <p:cNvSpPr>
            <a:spLocks noGrp="1"/>
          </p:cNvSpPr>
          <p:nvPr>
            <p:ph type="sldNum" sz="quarter" idx="11"/>
          </p:nvPr>
        </p:nvSpPr>
        <p:spPr/>
        <p:txBody>
          <a:bodyPr/>
          <a:lstStyle/>
          <a:p>
            <a:fld id="{DA2C159E-F13C-4A85-9A41-E7669D3E0D70}" type="slidenum">
              <a:rPr lang="en-GB" smtClean="0"/>
              <a:pPr/>
              <a:t>122</a:t>
            </a:fld>
            <a:endParaRPr lang="en-GB"/>
          </a:p>
        </p:txBody>
      </p:sp>
      <p:sp>
        <p:nvSpPr>
          <p:cNvPr id="3" name="Title 2">
            <a:extLst>
              <a:ext uri="{FF2B5EF4-FFF2-40B4-BE49-F238E27FC236}">
                <a16:creationId xmlns:a16="http://schemas.microsoft.com/office/drawing/2014/main" id="{E1B05DE3-E3AF-56B7-B272-FCC41D875E9C}"/>
              </a:ext>
            </a:extLst>
          </p:cNvPr>
          <p:cNvSpPr>
            <a:spLocks noGrp="1"/>
          </p:cNvSpPr>
          <p:nvPr>
            <p:ph type="title"/>
          </p:nvPr>
        </p:nvSpPr>
        <p:spPr/>
        <p:txBody>
          <a:bodyPr/>
          <a:lstStyle/>
          <a:p>
            <a:r>
              <a:rPr lang="en-US" dirty="0">
                <a:ea typeface="+mj-lt"/>
                <a:cs typeface="+mj-lt"/>
              </a:rPr>
              <a:t>Rainwater harvesting</a:t>
            </a:r>
            <a:endParaRPr lang="en-US" dirty="0"/>
          </a:p>
        </p:txBody>
      </p:sp>
      <p:sp>
        <p:nvSpPr>
          <p:cNvPr id="4" name="Text Placeholder 3">
            <a:extLst>
              <a:ext uri="{FF2B5EF4-FFF2-40B4-BE49-F238E27FC236}">
                <a16:creationId xmlns:a16="http://schemas.microsoft.com/office/drawing/2014/main" id="{ED915B89-D3E5-A497-F562-813FB4E943A8}"/>
              </a:ext>
            </a:extLst>
          </p:cNvPr>
          <p:cNvSpPr>
            <a:spLocks noGrp="1"/>
          </p:cNvSpPr>
          <p:nvPr>
            <p:ph type="body" sz="quarter" idx="12"/>
          </p:nvPr>
        </p:nvSpPr>
        <p:spPr>
          <a:xfrm>
            <a:off x="234000" y="1126272"/>
            <a:ext cx="8714057" cy="3461701"/>
          </a:xfrm>
        </p:spPr>
        <p:txBody>
          <a:bodyPr vert="horz" lIns="0" tIns="0" rIns="0" bIns="0" rtlCol="0" anchor="t">
            <a:noAutofit/>
          </a:bodyPr>
          <a:lstStyle/>
          <a:p>
            <a:pPr marL="0" lvl="1" indent="0">
              <a:spcAft>
                <a:spcPts val="600"/>
              </a:spcAft>
              <a:buNone/>
            </a:pPr>
            <a:r>
              <a:rPr lang="en-US" dirty="0">
                <a:ea typeface="+mn-lt"/>
                <a:cs typeface="+mn-lt"/>
              </a:rPr>
              <a:t>Definition: </a:t>
            </a:r>
          </a:p>
          <a:p>
            <a:r>
              <a:rPr lang="en-US" dirty="0">
                <a:ea typeface="+mn-lt"/>
                <a:cs typeface="+mn-lt"/>
              </a:rPr>
              <a:t>The process of collecting and storing rainwater for later use.</a:t>
            </a:r>
            <a:endParaRPr lang="en-US" dirty="0"/>
          </a:p>
          <a:p>
            <a:endParaRPr lang="en-US" dirty="0">
              <a:ea typeface="+mn-lt"/>
              <a:cs typeface="+mn-lt"/>
            </a:endParaRPr>
          </a:p>
          <a:p>
            <a:pPr marL="0" lvl="1" indent="0">
              <a:spcAft>
                <a:spcPts val="600"/>
              </a:spcAft>
              <a:buNone/>
            </a:pPr>
            <a:r>
              <a:rPr lang="en-US" dirty="0">
                <a:ea typeface="+mn-lt"/>
                <a:cs typeface="+mn-lt"/>
              </a:rPr>
              <a:t>Common uses:</a:t>
            </a:r>
          </a:p>
          <a:p>
            <a:pPr lvl="1">
              <a:spcAft>
                <a:spcPts val="600"/>
              </a:spcAft>
            </a:pPr>
            <a:r>
              <a:rPr lang="en-US" dirty="0">
                <a:ea typeface="+mn-lt"/>
                <a:cs typeface="+mn-lt"/>
              </a:rPr>
              <a:t>irrigation</a:t>
            </a:r>
          </a:p>
          <a:p>
            <a:pPr lvl="1">
              <a:spcAft>
                <a:spcPts val="600"/>
              </a:spcAft>
            </a:pPr>
            <a:r>
              <a:rPr lang="en-US" dirty="0">
                <a:ea typeface="+mn-lt"/>
                <a:cs typeface="+mn-lt"/>
              </a:rPr>
              <a:t>toilet flushing</a:t>
            </a:r>
          </a:p>
          <a:p>
            <a:pPr lvl="1">
              <a:spcAft>
                <a:spcPts val="600"/>
              </a:spcAft>
            </a:pPr>
            <a:r>
              <a:rPr lang="en-US" dirty="0">
                <a:ea typeface="+mn-lt"/>
                <a:cs typeface="+mn-lt"/>
              </a:rPr>
              <a:t>industrial processes</a:t>
            </a:r>
          </a:p>
          <a:p>
            <a:endParaRPr lang="en-US" dirty="0">
              <a:cs typeface="Arial"/>
            </a:endParaRPr>
          </a:p>
        </p:txBody>
      </p:sp>
      <p:sp>
        <p:nvSpPr>
          <p:cNvPr id="5" name="Footer Placeholder 4">
            <a:extLst>
              <a:ext uri="{FF2B5EF4-FFF2-40B4-BE49-F238E27FC236}">
                <a16:creationId xmlns:a16="http://schemas.microsoft.com/office/drawing/2014/main" id="{DF7DD110-3BD8-EA6D-2ED9-C2F9F7C7011E}"/>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05994585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C0AB59-BEDF-0A2A-D3E3-125BD73418A8}"/>
              </a:ext>
            </a:extLst>
          </p:cNvPr>
          <p:cNvSpPr>
            <a:spLocks noGrp="1"/>
          </p:cNvSpPr>
          <p:nvPr>
            <p:ph type="sldNum" sz="quarter" idx="11"/>
          </p:nvPr>
        </p:nvSpPr>
        <p:spPr/>
        <p:txBody>
          <a:bodyPr/>
          <a:lstStyle/>
          <a:p>
            <a:fld id="{DA2C159E-F13C-4A85-9A41-E7669D3E0D70}" type="slidenum">
              <a:rPr lang="en-GB" smtClean="0"/>
              <a:pPr/>
              <a:t>123</a:t>
            </a:fld>
            <a:endParaRPr lang="en-GB"/>
          </a:p>
        </p:txBody>
      </p:sp>
      <p:sp>
        <p:nvSpPr>
          <p:cNvPr id="3" name="Title 2">
            <a:extLst>
              <a:ext uri="{FF2B5EF4-FFF2-40B4-BE49-F238E27FC236}">
                <a16:creationId xmlns:a16="http://schemas.microsoft.com/office/drawing/2014/main" id="{E1338CEE-28C6-C3CB-E2D1-526A42225F28}"/>
              </a:ext>
            </a:extLst>
          </p:cNvPr>
          <p:cNvSpPr>
            <a:spLocks noGrp="1"/>
          </p:cNvSpPr>
          <p:nvPr>
            <p:ph type="title"/>
          </p:nvPr>
        </p:nvSpPr>
        <p:spPr/>
        <p:txBody>
          <a:bodyPr/>
          <a:lstStyle/>
          <a:p>
            <a:r>
              <a:rPr lang="en-US" dirty="0"/>
              <a:t>Benefits of </a:t>
            </a:r>
            <a:r>
              <a:rPr lang="en-US" dirty="0">
                <a:ea typeface="+mj-lt"/>
                <a:cs typeface="+mj-lt"/>
              </a:rPr>
              <a:t>rainwater harvesting </a:t>
            </a:r>
            <a:endParaRPr lang="en-GB" dirty="0"/>
          </a:p>
        </p:txBody>
      </p:sp>
      <p:sp>
        <p:nvSpPr>
          <p:cNvPr id="4" name="Text Placeholder 3">
            <a:extLst>
              <a:ext uri="{FF2B5EF4-FFF2-40B4-BE49-F238E27FC236}">
                <a16:creationId xmlns:a16="http://schemas.microsoft.com/office/drawing/2014/main" id="{67A2EB26-9746-C116-3335-2AAAA5F1656B}"/>
              </a:ext>
            </a:extLst>
          </p:cNvPr>
          <p:cNvSpPr>
            <a:spLocks noGrp="1"/>
          </p:cNvSpPr>
          <p:nvPr>
            <p:ph type="body" sz="quarter" idx="12"/>
          </p:nvPr>
        </p:nvSpPr>
        <p:spPr/>
        <p:txBody>
          <a:bodyPr vert="horz" lIns="0" tIns="0" rIns="0" bIns="0" rtlCol="0" anchor="t">
            <a:noAutofit/>
          </a:bodyPr>
          <a:lstStyle/>
          <a:p>
            <a:endParaRPr lang="en-US" b="1" dirty="0">
              <a:ea typeface="+mn-lt"/>
              <a:cs typeface="+mn-lt"/>
            </a:endParaRPr>
          </a:p>
          <a:p>
            <a:pPr lvl="1">
              <a:spcAft>
                <a:spcPts val="600"/>
              </a:spcAft>
            </a:pPr>
            <a:r>
              <a:rPr lang="en-US" dirty="0">
                <a:ea typeface="+mn-lt"/>
                <a:cs typeface="+mn-lt"/>
              </a:rPr>
              <a:t>Reduces demand for mains water.</a:t>
            </a:r>
          </a:p>
          <a:p>
            <a:pPr lvl="1">
              <a:spcAft>
                <a:spcPts val="600"/>
              </a:spcAft>
            </a:pPr>
            <a:r>
              <a:rPr lang="en-US" dirty="0">
                <a:ea typeface="+mn-lt"/>
                <a:cs typeface="+mn-lt"/>
              </a:rPr>
              <a:t>Lowers water bills.</a:t>
            </a:r>
          </a:p>
          <a:p>
            <a:pPr lvl="1">
              <a:spcAft>
                <a:spcPts val="600"/>
              </a:spcAft>
            </a:pPr>
            <a:r>
              <a:rPr lang="en-US" dirty="0">
                <a:ea typeface="+mn-lt"/>
                <a:cs typeface="+mn-lt"/>
              </a:rPr>
              <a:t>Increases sustainability.</a:t>
            </a:r>
          </a:p>
          <a:p>
            <a:pPr marL="285750" indent="-285750">
              <a:buFont typeface="Arial"/>
              <a:buChar char="•"/>
            </a:pPr>
            <a:endParaRPr lang="en-US" dirty="0">
              <a:ea typeface="+mn-lt"/>
              <a:cs typeface="+mn-lt"/>
            </a:endParaRPr>
          </a:p>
          <a:p>
            <a:pPr marL="285750" indent="-285750">
              <a:buFont typeface="Arial"/>
              <a:buChar char="•"/>
            </a:pPr>
            <a:endParaRPr lang="en-US" dirty="0"/>
          </a:p>
          <a:p>
            <a:endParaRPr lang="en-US" dirty="0">
              <a:cs typeface="Arial"/>
            </a:endParaRPr>
          </a:p>
        </p:txBody>
      </p:sp>
      <p:sp>
        <p:nvSpPr>
          <p:cNvPr id="5" name="Footer Placeholder 4">
            <a:extLst>
              <a:ext uri="{FF2B5EF4-FFF2-40B4-BE49-F238E27FC236}">
                <a16:creationId xmlns:a16="http://schemas.microsoft.com/office/drawing/2014/main" id="{43E3B7E1-C69F-4A5B-7591-DEDC1E45EC7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13633447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517314-7C2C-141B-8236-FDB97FB5F66B}"/>
              </a:ext>
            </a:extLst>
          </p:cNvPr>
          <p:cNvSpPr>
            <a:spLocks noGrp="1"/>
          </p:cNvSpPr>
          <p:nvPr>
            <p:ph type="sldNum" sz="quarter" idx="11"/>
          </p:nvPr>
        </p:nvSpPr>
        <p:spPr/>
        <p:txBody>
          <a:bodyPr/>
          <a:lstStyle/>
          <a:p>
            <a:fld id="{DA2C159E-F13C-4A85-9A41-E7669D3E0D70}" type="slidenum">
              <a:rPr lang="en-GB" smtClean="0"/>
              <a:pPr/>
              <a:t>124</a:t>
            </a:fld>
            <a:endParaRPr lang="en-GB"/>
          </a:p>
        </p:txBody>
      </p:sp>
      <p:sp>
        <p:nvSpPr>
          <p:cNvPr id="3" name="Title 2">
            <a:extLst>
              <a:ext uri="{FF2B5EF4-FFF2-40B4-BE49-F238E27FC236}">
                <a16:creationId xmlns:a16="http://schemas.microsoft.com/office/drawing/2014/main" id="{3B56F094-397F-31B6-9B09-AC3D1FC03D33}"/>
              </a:ext>
            </a:extLst>
          </p:cNvPr>
          <p:cNvSpPr>
            <a:spLocks noGrp="1"/>
          </p:cNvSpPr>
          <p:nvPr>
            <p:ph type="title"/>
          </p:nvPr>
        </p:nvSpPr>
        <p:spPr/>
        <p:txBody>
          <a:bodyPr/>
          <a:lstStyle/>
          <a:p>
            <a:r>
              <a:rPr lang="en-US">
                <a:ea typeface="+mj-lt"/>
                <a:cs typeface="+mj-lt"/>
              </a:rPr>
              <a:t>Types of rainwater harvesting systems</a:t>
            </a:r>
            <a:endParaRPr lang="en-US"/>
          </a:p>
        </p:txBody>
      </p:sp>
      <p:sp>
        <p:nvSpPr>
          <p:cNvPr id="4" name="Text Placeholder 3">
            <a:extLst>
              <a:ext uri="{FF2B5EF4-FFF2-40B4-BE49-F238E27FC236}">
                <a16:creationId xmlns:a16="http://schemas.microsoft.com/office/drawing/2014/main" id="{CE34D1B5-285A-7923-DF9C-06DF80F93BAA}"/>
              </a:ext>
            </a:extLst>
          </p:cNvPr>
          <p:cNvSpPr>
            <a:spLocks noGrp="1"/>
          </p:cNvSpPr>
          <p:nvPr>
            <p:ph type="body" sz="quarter" idx="12"/>
          </p:nvPr>
        </p:nvSpPr>
        <p:spPr>
          <a:xfrm>
            <a:off x="234000" y="986400"/>
            <a:ext cx="7571854" cy="3601574"/>
          </a:xfrm>
        </p:spPr>
        <p:txBody>
          <a:bodyPr vert="horz" lIns="0" tIns="0" rIns="0" bIns="0" rtlCol="0" anchor="t">
            <a:noAutofit/>
          </a:bodyPr>
          <a:lstStyle/>
          <a:p>
            <a:pPr lvl="1">
              <a:spcAft>
                <a:spcPts val="600"/>
              </a:spcAft>
            </a:pPr>
            <a:r>
              <a:rPr lang="en-US" dirty="0">
                <a:ea typeface="+mn-lt"/>
                <a:cs typeface="+mn-lt"/>
              </a:rPr>
              <a:t>Direct storage tanks: collect and store rainwater for outdoor/indoor use.</a:t>
            </a:r>
          </a:p>
          <a:p>
            <a:pPr lvl="1">
              <a:spcAft>
                <a:spcPts val="600"/>
              </a:spcAft>
            </a:pPr>
            <a:r>
              <a:rPr lang="en-US" dirty="0">
                <a:ea typeface="+mn-lt"/>
                <a:cs typeface="+mn-lt"/>
              </a:rPr>
              <a:t>Rain barrels: simple, low-cost solution for gardens.</a:t>
            </a:r>
          </a:p>
          <a:p>
            <a:pPr lvl="1">
              <a:spcAft>
                <a:spcPts val="1800"/>
              </a:spcAft>
            </a:pPr>
            <a:r>
              <a:rPr lang="en-US" dirty="0">
                <a:ea typeface="+mn-lt"/>
                <a:cs typeface="+mn-lt"/>
              </a:rPr>
              <a:t>Underground cisterns: large-scale storage for commercial buildings.</a:t>
            </a:r>
          </a:p>
          <a:p>
            <a:pPr marL="0" lvl="1" indent="0">
              <a:spcAft>
                <a:spcPts val="600"/>
              </a:spcAft>
              <a:buNone/>
            </a:pPr>
            <a:r>
              <a:rPr lang="en-US" dirty="0">
                <a:ea typeface="+mn-lt"/>
                <a:cs typeface="+mn-lt"/>
              </a:rPr>
              <a:t>Key considerations:</a:t>
            </a:r>
          </a:p>
          <a:p>
            <a:pPr lvl="1">
              <a:spcAft>
                <a:spcPts val="600"/>
              </a:spcAft>
            </a:pPr>
            <a:r>
              <a:rPr lang="en-US" dirty="0">
                <a:ea typeface="+mn-lt"/>
                <a:cs typeface="+mn-lt"/>
              </a:rPr>
              <a:t>Filtration and purification needed for drinking use.</a:t>
            </a:r>
          </a:p>
          <a:p>
            <a:pPr lvl="1">
              <a:spcAft>
                <a:spcPts val="600"/>
              </a:spcAft>
            </a:pPr>
            <a:r>
              <a:rPr lang="en-US" dirty="0">
                <a:ea typeface="+mn-lt"/>
                <a:cs typeface="+mn-lt"/>
              </a:rPr>
              <a:t>System size depends on demand and rainfall levels.</a:t>
            </a:r>
          </a:p>
          <a:p>
            <a:endParaRPr lang="en-US" dirty="0">
              <a:cs typeface="Arial"/>
            </a:endParaRPr>
          </a:p>
        </p:txBody>
      </p:sp>
      <p:sp>
        <p:nvSpPr>
          <p:cNvPr id="5" name="Footer Placeholder 4">
            <a:extLst>
              <a:ext uri="{FF2B5EF4-FFF2-40B4-BE49-F238E27FC236}">
                <a16:creationId xmlns:a16="http://schemas.microsoft.com/office/drawing/2014/main" id="{1F2A906B-DF7C-8C79-2BC1-D5440C74BD9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427193455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B01C52-A6E4-5B15-0610-356D1790369E}"/>
              </a:ext>
            </a:extLst>
          </p:cNvPr>
          <p:cNvSpPr>
            <a:spLocks noGrp="1"/>
          </p:cNvSpPr>
          <p:nvPr>
            <p:ph type="sldNum" sz="quarter" idx="11"/>
          </p:nvPr>
        </p:nvSpPr>
        <p:spPr/>
        <p:txBody>
          <a:bodyPr/>
          <a:lstStyle/>
          <a:p>
            <a:fld id="{DA2C159E-F13C-4A85-9A41-E7669D3E0D70}" type="slidenum">
              <a:rPr lang="en-GB" smtClean="0"/>
              <a:pPr/>
              <a:t>125</a:t>
            </a:fld>
            <a:endParaRPr lang="en-GB"/>
          </a:p>
        </p:txBody>
      </p:sp>
      <p:sp>
        <p:nvSpPr>
          <p:cNvPr id="3" name="Title 2">
            <a:extLst>
              <a:ext uri="{FF2B5EF4-FFF2-40B4-BE49-F238E27FC236}">
                <a16:creationId xmlns:a16="http://schemas.microsoft.com/office/drawing/2014/main" id="{CB1BA53B-1DC8-ACBF-355D-530D010271E7}"/>
              </a:ext>
            </a:extLst>
          </p:cNvPr>
          <p:cNvSpPr>
            <a:spLocks noGrp="1"/>
          </p:cNvSpPr>
          <p:nvPr>
            <p:ph type="title"/>
          </p:nvPr>
        </p:nvSpPr>
        <p:spPr/>
        <p:txBody>
          <a:bodyPr/>
          <a:lstStyle/>
          <a:p>
            <a:r>
              <a:rPr lang="en-US" dirty="0">
                <a:ea typeface="+mj-lt"/>
                <a:cs typeface="+mj-lt"/>
              </a:rPr>
              <a:t>Greywater recycling</a:t>
            </a:r>
            <a:endParaRPr lang="en-US" dirty="0"/>
          </a:p>
        </p:txBody>
      </p:sp>
      <p:sp>
        <p:nvSpPr>
          <p:cNvPr id="4" name="Text Placeholder 3">
            <a:extLst>
              <a:ext uri="{FF2B5EF4-FFF2-40B4-BE49-F238E27FC236}">
                <a16:creationId xmlns:a16="http://schemas.microsoft.com/office/drawing/2014/main" id="{349B7A13-FFFC-2C06-17FC-4AA8BA58A758}"/>
              </a:ext>
            </a:extLst>
          </p:cNvPr>
          <p:cNvSpPr>
            <a:spLocks noGrp="1"/>
          </p:cNvSpPr>
          <p:nvPr>
            <p:ph type="body" sz="quarter" idx="12"/>
          </p:nvPr>
        </p:nvSpPr>
        <p:spPr>
          <a:xfrm>
            <a:off x="234000" y="986400"/>
            <a:ext cx="7611692" cy="3601574"/>
          </a:xfrm>
        </p:spPr>
        <p:txBody>
          <a:bodyPr vert="horz" lIns="0" tIns="0" rIns="0" bIns="0" rtlCol="0" anchor="t">
            <a:noAutofit/>
          </a:bodyPr>
          <a:lstStyle/>
          <a:p>
            <a:pPr marL="0" lvl="1" indent="0">
              <a:spcAft>
                <a:spcPts val="600"/>
              </a:spcAft>
              <a:buNone/>
            </a:pPr>
            <a:r>
              <a:rPr lang="en-US" dirty="0">
                <a:ea typeface="+mn-lt"/>
                <a:cs typeface="+mn-lt"/>
              </a:rPr>
              <a:t>Definition: </a:t>
            </a:r>
          </a:p>
          <a:p>
            <a:pPr>
              <a:spcAft>
                <a:spcPts val="1800"/>
              </a:spcAft>
            </a:pPr>
            <a:r>
              <a:rPr lang="en-US" dirty="0">
                <a:ea typeface="+mn-lt"/>
                <a:cs typeface="+mn-lt"/>
              </a:rPr>
              <a:t>Greywater is lightly used water from sinks, showers and washing machines that can be recycled.</a:t>
            </a:r>
          </a:p>
          <a:p>
            <a:pPr marL="0" lvl="1" indent="0">
              <a:spcAft>
                <a:spcPts val="600"/>
              </a:spcAft>
              <a:buNone/>
            </a:pPr>
            <a:r>
              <a:rPr lang="en-US" dirty="0">
                <a:ea typeface="+mn-lt"/>
                <a:cs typeface="+mn-lt"/>
              </a:rPr>
              <a:t>How it works:</a:t>
            </a:r>
          </a:p>
          <a:p>
            <a:pPr lvl="1">
              <a:spcAft>
                <a:spcPts val="600"/>
              </a:spcAft>
            </a:pPr>
            <a:r>
              <a:rPr lang="en-US" dirty="0">
                <a:ea typeface="+mn-lt"/>
                <a:cs typeface="+mn-lt"/>
              </a:rPr>
              <a:t>Collected from household appliances.</a:t>
            </a:r>
          </a:p>
          <a:p>
            <a:pPr lvl="1">
              <a:spcAft>
                <a:spcPts val="600"/>
              </a:spcAft>
            </a:pPr>
            <a:r>
              <a:rPr lang="en-US" dirty="0">
                <a:ea typeface="+mn-lt"/>
                <a:cs typeface="+mn-lt"/>
              </a:rPr>
              <a:t>Filtered and treated.</a:t>
            </a:r>
          </a:p>
          <a:p>
            <a:pPr lvl="1">
              <a:spcAft>
                <a:spcPts val="600"/>
              </a:spcAft>
            </a:pPr>
            <a:r>
              <a:rPr lang="en-US" dirty="0">
                <a:ea typeface="+mn-lt"/>
                <a:cs typeface="+mn-lt"/>
              </a:rPr>
              <a:t>Reused for non-potable purposes </a:t>
            </a:r>
            <a:br>
              <a:rPr lang="en-US" dirty="0">
                <a:ea typeface="+mn-lt"/>
                <a:cs typeface="+mn-lt"/>
              </a:rPr>
            </a:br>
            <a:r>
              <a:rPr lang="en-US" dirty="0">
                <a:ea typeface="+mn-lt"/>
                <a:cs typeface="+mn-lt"/>
              </a:rPr>
              <a:t>(e.g. irrigation, toilet flushing).</a:t>
            </a:r>
          </a:p>
          <a:p>
            <a:endParaRPr lang="en-US" dirty="0">
              <a:cs typeface="Arial"/>
            </a:endParaRPr>
          </a:p>
        </p:txBody>
      </p:sp>
      <p:sp>
        <p:nvSpPr>
          <p:cNvPr id="5" name="Footer Placeholder 4">
            <a:extLst>
              <a:ext uri="{FF2B5EF4-FFF2-40B4-BE49-F238E27FC236}">
                <a16:creationId xmlns:a16="http://schemas.microsoft.com/office/drawing/2014/main" id="{1613700B-0E0D-AE34-720D-0172F2B3361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6447903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D7BA1-1B0E-AA06-F1B1-F737F2D8515A}"/>
              </a:ext>
            </a:extLst>
          </p:cNvPr>
          <p:cNvSpPr>
            <a:spLocks noGrp="1"/>
          </p:cNvSpPr>
          <p:nvPr>
            <p:ph type="sldNum" sz="quarter" idx="11"/>
          </p:nvPr>
        </p:nvSpPr>
        <p:spPr/>
        <p:txBody>
          <a:bodyPr/>
          <a:lstStyle/>
          <a:p>
            <a:fld id="{DA2C159E-F13C-4A85-9A41-E7669D3E0D70}" type="slidenum">
              <a:rPr lang="en-GB" smtClean="0"/>
              <a:pPr/>
              <a:t>126</a:t>
            </a:fld>
            <a:endParaRPr lang="en-GB"/>
          </a:p>
        </p:txBody>
      </p:sp>
      <p:sp>
        <p:nvSpPr>
          <p:cNvPr id="4" name="Title 3">
            <a:extLst>
              <a:ext uri="{FF2B5EF4-FFF2-40B4-BE49-F238E27FC236}">
                <a16:creationId xmlns:a16="http://schemas.microsoft.com/office/drawing/2014/main" id="{2F914C04-50E5-98BC-6C0D-F17005552322}"/>
              </a:ext>
            </a:extLst>
          </p:cNvPr>
          <p:cNvSpPr>
            <a:spLocks noGrp="1"/>
          </p:cNvSpPr>
          <p:nvPr>
            <p:ph type="title"/>
          </p:nvPr>
        </p:nvSpPr>
        <p:spPr/>
        <p:txBody>
          <a:bodyPr/>
          <a:lstStyle/>
          <a:p>
            <a:r>
              <a:rPr lang="en-US" dirty="0"/>
              <a:t>How greywater systems work</a:t>
            </a:r>
            <a:endParaRPr lang="en-GB" dirty="0"/>
          </a:p>
        </p:txBody>
      </p:sp>
      <p:sp>
        <p:nvSpPr>
          <p:cNvPr id="5" name="Footer Placeholder 4">
            <a:extLst>
              <a:ext uri="{FF2B5EF4-FFF2-40B4-BE49-F238E27FC236}">
                <a16:creationId xmlns:a16="http://schemas.microsoft.com/office/drawing/2014/main" id="{2BDF19EA-F82A-9FEE-C55D-9945223D4FE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
        <p:nvSpPr>
          <p:cNvPr id="3" name="TextBox 2">
            <a:extLst>
              <a:ext uri="{FF2B5EF4-FFF2-40B4-BE49-F238E27FC236}">
                <a16:creationId xmlns:a16="http://schemas.microsoft.com/office/drawing/2014/main" id="{FE1D7EF8-755F-260A-ECA2-F6399C32CA14}"/>
              </a:ext>
              <a:ext uri="{C183D7F6-B498-43B3-948B-1728B52AA6E4}">
                <adec:decorative xmlns:adec="http://schemas.microsoft.com/office/drawing/2017/decorative" val="1"/>
              </a:ext>
            </a:extLst>
          </p:cNvPr>
          <p:cNvSpPr txBox="1"/>
          <p:nvPr/>
        </p:nvSpPr>
        <p:spPr>
          <a:xfrm>
            <a:off x="4997048" y="3687943"/>
            <a:ext cx="3915220" cy="861774"/>
          </a:xfrm>
          <a:prstGeom prst="rect">
            <a:avLst/>
          </a:prstGeom>
          <a:noFill/>
        </p:spPr>
        <p:txBody>
          <a:bodyPr wrap="square" lIns="0" tIns="0" rIns="0" bIns="0" rtlCol="0">
            <a:spAutoFit/>
          </a:bodyPr>
          <a:lstStyle/>
          <a:p>
            <a:r>
              <a:rPr lang="en-US" sz="1400" b="1" dirty="0"/>
              <a:t>Will Anderson</a:t>
            </a:r>
            <a:r>
              <a:rPr lang="en-US" sz="1400" dirty="0"/>
              <a:t> (n.d.) </a:t>
            </a:r>
            <a:r>
              <a:rPr lang="en-US" sz="1400" i="1" dirty="0"/>
              <a:t>Grey Water Guide &amp; Simple System</a:t>
            </a:r>
            <a:r>
              <a:rPr lang="en-US" sz="1400" dirty="0"/>
              <a:t>. Available at: </a:t>
            </a:r>
            <a:r>
              <a:rPr lang="en-US" sz="1400" dirty="0">
                <a:hlinkClick r:id="rId2"/>
              </a:rPr>
              <a:t>https://www.instructables.com/Grey-Water-Guide-Simple-System/</a:t>
            </a:r>
            <a:r>
              <a:rPr lang="en-US" sz="1400" dirty="0"/>
              <a:t> (Accessed: 15 June 2025).</a:t>
            </a:r>
            <a:endParaRPr lang="en-GB" sz="1350" dirty="0"/>
          </a:p>
        </p:txBody>
      </p:sp>
      <p:sp>
        <p:nvSpPr>
          <p:cNvPr id="8" name="Rectangle 7">
            <a:extLst>
              <a:ext uri="{FF2B5EF4-FFF2-40B4-BE49-F238E27FC236}">
                <a16:creationId xmlns:a16="http://schemas.microsoft.com/office/drawing/2014/main" id="{BF91234A-8ED5-4DD5-07C9-7F568E9DAA0A}"/>
              </a:ext>
              <a:ext uri="{C183D7F6-B498-43B3-948B-1728B52AA6E4}">
                <adec:decorative xmlns:adec="http://schemas.microsoft.com/office/drawing/2017/decorative" val="1"/>
              </a:ext>
            </a:extLst>
          </p:cNvPr>
          <p:cNvSpPr/>
          <p:nvPr/>
        </p:nvSpPr>
        <p:spPr>
          <a:xfrm>
            <a:off x="231732" y="822803"/>
            <a:ext cx="3396119" cy="34290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0" name="Picture 2" descr="Diagram of a 'Whole House Greywater System' showing how greywater from household activities is redirected for irrigation. It includes labeled components such as a surge tank, 3-way valve, pump, and subsurface emitters. Greywater flows from a bathtub and sink inside the house to a tree outside, where a person is relaxing. The system irrigates the tree roots using subsurface emitters.">
            <a:extLst>
              <a:ext uri="{FF2B5EF4-FFF2-40B4-BE49-F238E27FC236}">
                <a16:creationId xmlns:a16="http://schemas.microsoft.com/office/drawing/2014/main" id="{D0E5C1B9-255E-14ED-D58D-64EF5648E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32" y="1004296"/>
            <a:ext cx="4540990" cy="3579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14024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1C9A98-6284-1035-2707-F81B2C4E11B5}"/>
              </a:ext>
            </a:extLst>
          </p:cNvPr>
          <p:cNvSpPr>
            <a:spLocks noGrp="1"/>
          </p:cNvSpPr>
          <p:nvPr>
            <p:ph type="sldNum" sz="quarter" idx="11"/>
          </p:nvPr>
        </p:nvSpPr>
        <p:spPr/>
        <p:txBody>
          <a:bodyPr/>
          <a:lstStyle/>
          <a:p>
            <a:fld id="{DA2C159E-F13C-4A85-9A41-E7669D3E0D70}" type="slidenum">
              <a:rPr lang="en-GB" smtClean="0"/>
              <a:pPr/>
              <a:t>127</a:t>
            </a:fld>
            <a:endParaRPr lang="en-GB"/>
          </a:p>
        </p:txBody>
      </p:sp>
      <p:sp>
        <p:nvSpPr>
          <p:cNvPr id="3" name="Title 2">
            <a:extLst>
              <a:ext uri="{FF2B5EF4-FFF2-40B4-BE49-F238E27FC236}">
                <a16:creationId xmlns:a16="http://schemas.microsoft.com/office/drawing/2014/main" id="{E65E3C8F-C041-96B8-47CD-54A87871AF9F}"/>
              </a:ext>
            </a:extLst>
          </p:cNvPr>
          <p:cNvSpPr>
            <a:spLocks noGrp="1"/>
          </p:cNvSpPr>
          <p:nvPr>
            <p:ph type="title"/>
          </p:nvPr>
        </p:nvSpPr>
        <p:spPr/>
        <p:txBody>
          <a:bodyPr/>
          <a:lstStyle/>
          <a:p>
            <a:r>
              <a:rPr lang="en-US" dirty="0">
                <a:ea typeface="+mj-lt"/>
                <a:cs typeface="+mj-lt"/>
              </a:rPr>
              <a:t>Benefits of greywater recycling</a:t>
            </a:r>
            <a:endParaRPr lang="en-US" dirty="0"/>
          </a:p>
        </p:txBody>
      </p:sp>
      <p:sp>
        <p:nvSpPr>
          <p:cNvPr id="4" name="Text Placeholder 3">
            <a:extLst>
              <a:ext uri="{FF2B5EF4-FFF2-40B4-BE49-F238E27FC236}">
                <a16:creationId xmlns:a16="http://schemas.microsoft.com/office/drawing/2014/main" id="{7D7EB15F-92B4-1388-45CE-B41AF67CD186}"/>
              </a:ext>
            </a:extLst>
          </p:cNvPr>
          <p:cNvSpPr>
            <a:spLocks noGrp="1"/>
          </p:cNvSpPr>
          <p:nvPr>
            <p:ph type="body" sz="quarter" idx="12"/>
          </p:nvPr>
        </p:nvSpPr>
        <p:spPr/>
        <p:txBody>
          <a:bodyPr vert="horz" lIns="0" tIns="0" rIns="0" bIns="0" rtlCol="0" anchor="t">
            <a:noAutofit/>
          </a:bodyPr>
          <a:lstStyle/>
          <a:p>
            <a:pPr marL="0" lvl="1" indent="0">
              <a:buNone/>
            </a:pPr>
            <a:r>
              <a:rPr lang="en-US" dirty="0">
                <a:ea typeface="+mn-lt"/>
                <a:cs typeface="+mn-lt"/>
              </a:rPr>
              <a:t>Environmental benefits:</a:t>
            </a:r>
          </a:p>
          <a:p>
            <a:pPr lvl="1"/>
            <a:r>
              <a:rPr lang="en-US" dirty="0">
                <a:ea typeface="+mn-lt"/>
                <a:cs typeface="+mn-lt"/>
              </a:rPr>
              <a:t>Reduces demand for freshwater.</a:t>
            </a:r>
          </a:p>
          <a:p>
            <a:pPr lvl="1">
              <a:spcAft>
                <a:spcPts val="1200"/>
              </a:spcAft>
            </a:pPr>
            <a:r>
              <a:rPr lang="en-US" dirty="0">
                <a:ea typeface="+mn-lt"/>
                <a:cs typeface="+mn-lt"/>
              </a:rPr>
              <a:t>Lowers wastewater discharge.</a:t>
            </a:r>
          </a:p>
          <a:p>
            <a:pPr marL="0" lvl="1" indent="0">
              <a:buNone/>
            </a:pPr>
            <a:r>
              <a:rPr lang="en-US" dirty="0">
                <a:ea typeface="+mn-lt"/>
                <a:cs typeface="+mn-lt"/>
              </a:rPr>
              <a:t>Economic benefits:</a:t>
            </a:r>
          </a:p>
          <a:p>
            <a:pPr lvl="1"/>
            <a:r>
              <a:rPr lang="en-US" dirty="0">
                <a:ea typeface="+mn-lt"/>
                <a:cs typeface="+mn-lt"/>
              </a:rPr>
              <a:t>Cuts water bills.</a:t>
            </a:r>
          </a:p>
          <a:p>
            <a:pPr lvl="1">
              <a:spcAft>
                <a:spcPts val="1200"/>
              </a:spcAft>
            </a:pPr>
            <a:r>
              <a:rPr lang="en-US" dirty="0">
                <a:ea typeface="+mn-lt"/>
                <a:cs typeface="+mn-lt"/>
              </a:rPr>
              <a:t>Reduces strain on public water systems.</a:t>
            </a:r>
          </a:p>
          <a:p>
            <a:pPr marL="0" lvl="1" indent="0">
              <a:buNone/>
            </a:pPr>
            <a:r>
              <a:rPr lang="en-US" dirty="0">
                <a:ea typeface="+mn-lt"/>
                <a:cs typeface="+mn-lt"/>
              </a:rPr>
              <a:t>Building benefits:</a:t>
            </a:r>
          </a:p>
          <a:p>
            <a:pPr lvl="1"/>
            <a:r>
              <a:rPr lang="en-US" dirty="0">
                <a:ea typeface="+mn-lt"/>
                <a:cs typeface="+mn-lt"/>
              </a:rPr>
              <a:t>Increases efficiency in green buildings.</a:t>
            </a:r>
          </a:p>
          <a:p>
            <a:pPr lvl="1"/>
            <a:r>
              <a:rPr lang="en-US" dirty="0">
                <a:ea typeface="+mn-lt"/>
                <a:cs typeface="+mn-lt"/>
              </a:rPr>
              <a:t>Supports sustainability certifications (BREEAM).</a:t>
            </a:r>
          </a:p>
          <a:p>
            <a:endParaRPr lang="en-US" dirty="0">
              <a:cs typeface="Arial"/>
            </a:endParaRPr>
          </a:p>
        </p:txBody>
      </p:sp>
      <p:sp>
        <p:nvSpPr>
          <p:cNvPr id="5" name="Footer Placeholder 4">
            <a:extLst>
              <a:ext uri="{FF2B5EF4-FFF2-40B4-BE49-F238E27FC236}">
                <a16:creationId xmlns:a16="http://schemas.microsoft.com/office/drawing/2014/main" id="{0EBB2237-9D9F-C87A-9C97-AE672471545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70268448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42BF09-38F6-7A68-AF1B-97EFC7111602}"/>
              </a:ext>
            </a:extLst>
          </p:cNvPr>
          <p:cNvSpPr>
            <a:spLocks noGrp="1"/>
          </p:cNvSpPr>
          <p:nvPr>
            <p:ph type="sldNum" sz="quarter" idx="11"/>
          </p:nvPr>
        </p:nvSpPr>
        <p:spPr/>
        <p:txBody>
          <a:bodyPr/>
          <a:lstStyle/>
          <a:p>
            <a:fld id="{DA2C159E-F13C-4A85-9A41-E7669D3E0D70}" type="slidenum">
              <a:rPr lang="en-GB" smtClean="0"/>
              <a:pPr/>
              <a:t>128</a:t>
            </a:fld>
            <a:endParaRPr lang="en-GB"/>
          </a:p>
        </p:txBody>
      </p:sp>
      <p:sp>
        <p:nvSpPr>
          <p:cNvPr id="3" name="Title 2">
            <a:extLst>
              <a:ext uri="{FF2B5EF4-FFF2-40B4-BE49-F238E27FC236}">
                <a16:creationId xmlns:a16="http://schemas.microsoft.com/office/drawing/2014/main" id="{E9E4E062-EBEF-78FD-7CA3-C41F55A95686}"/>
              </a:ext>
            </a:extLst>
          </p:cNvPr>
          <p:cNvSpPr>
            <a:spLocks noGrp="1"/>
          </p:cNvSpPr>
          <p:nvPr>
            <p:ph type="title"/>
          </p:nvPr>
        </p:nvSpPr>
        <p:spPr/>
        <p:txBody>
          <a:bodyPr/>
          <a:lstStyle/>
          <a:p>
            <a:r>
              <a:rPr lang="en-US" dirty="0">
                <a:cs typeface="Arial"/>
              </a:rPr>
              <a:t>Task: SUDS</a:t>
            </a:r>
            <a:endParaRPr lang="en-US" dirty="0"/>
          </a:p>
        </p:txBody>
      </p:sp>
      <p:sp>
        <p:nvSpPr>
          <p:cNvPr id="4" name="Text Placeholder 3">
            <a:extLst>
              <a:ext uri="{FF2B5EF4-FFF2-40B4-BE49-F238E27FC236}">
                <a16:creationId xmlns:a16="http://schemas.microsoft.com/office/drawing/2014/main" id="{2DB35938-F1DA-FD3E-4241-2F309D5CC0F9}"/>
              </a:ext>
            </a:extLst>
          </p:cNvPr>
          <p:cNvSpPr>
            <a:spLocks noGrp="1"/>
          </p:cNvSpPr>
          <p:nvPr>
            <p:ph type="body" sz="quarter" idx="12"/>
          </p:nvPr>
        </p:nvSpPr>
        <p:spPr>
          <a:xfrm>
            <a:off x="232950" y="1159727"/>
            <a:ext cx="8436513" cy="3238676"/>
          </a:xfrm>
        </p:spPr>
        <p:txBody>
          <a:bodyPr vert="horz" lIns="0" tIns="0" rIns="0" bIns="0" rtlCol="0" anchor="t">
            <a:noAutofit/>
          </a:bodyPr>
          <a:lstStyle/>
          <a:p>
            <a:pPr marL="0" lvl="1" indent="0">
              <a:spcAft>
                <a:spcPts val="600"/>
              </a:spcAft>
              <a:buNone/>
            </a:pPr>
            <a:r>
              <a:rPr lang="en-GB" dirty="0">
                <a:ea typeface="+mn-lt"/>
                <a:cs typeface="+mn-lt"/>
              </a:rPr>
              <a:t>In small groups, discuss how SUDS can improve drainage.</a:t>
            </a:r>
          </a:p>
          <a:p>
            <a:pPr marL="0" lvl="1" indent="0">
              <a:spcAft>
                <a:spcPts val="600"/>
              </a:spcAft>
              <a:buNone/>
            </a:pPr>
            <a:endParaRPr lang="en-GB" dirty="0">
              <a:ea typeface="+mn-lt"/>
              <a:cs typeface="+mn-lt"/>
            </a:endParaRPr>
          </a:p>
          <a:p>
            <a:pPr marL="0" lvl="1" indent="0">
              <a:spcAft>
                <a:spcPts val="600"/>
              </a:spcAft>
              <a:buNone/>
            </a:pPr>
            <a:r>
              <a:rPr lang="en-GB" dirty="0">
                <a:ea typeface="+mn-lt"/>
                <a:cs typeface="+mn-lt"/>
              </a:rPr>
              <a:t>Share ideas about SUDS with the whole class.</a:t>
            </a:r>
          </a:p>
        </p:txBody>
      </p:sp>
      <p:sp>
        <p:nvSpPr>
          <p:cNvPr id="5" name="Footer Placeholder 4">
            <a:extLst>
              <a:ext uri="{FF2B5EF4-FFF2-40B4-BE49-F238E27FC236}">
                <a16:creationId xmlns:a16="http://schemas.microsoft.com/office/drawing/2014/main" id="{BE1B076B-79B7-DBAC-7970-2FA5D092F6F9}"/>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9889896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053132-2E7A-F005-7680-546A1C12E37A}"/>
              </a:ext>
            </a:extLst>
          </p:cNvPr>
          <p:cNvSpPr>
            <a:spLocks noGrp="1"/>
          </p:cNvSpPr>
          <p:nvPr>
            <p:ph type="sldNum" sz="quarter" idx="11"/>
          </p:nvPr>
        </p:nvSpPr>
        <p:spPr/>
        <p:txBody>
          <a:bodyPr/>
          <a:lstStyle/>
          <a:p>
            <a:fld id="{DA2C159E-F13C-4A85-9A41-E7669D3E0D70}" type="slidenum">
              <a:rPr lang="en-GB" smtClean="0"/>
              <a:pPr/>
              <a:t>129</a:t>
            </a:fld>
            <a:endParaRPr lang="en-GB"/>
          </a:p>
        </p:txBody>
      </p:sp>
      <p:sp>
        <p:nvSpPr>
          <p:cNvPr id="3" name="Title 2">
            <a:extLst>
              <a:ext uri="{FF2B5EF4-FFF2-40B4-BE49-F238E27FC236}">
                <a16:creationId xmlns:a16="http://schemas.microsoft.com/office/drawing/2014/main" id="{A1DD0A37-D1A6-5F3A-3447-37CE3B671502}"/>
              </a:ext>
            </a:extLst>
          </p:cNvPr>
          <p:cNvSpPr>
            <a:spLocks noGrp="1"/>
          </p:cNvSpPr>
          <p:nvPr>
            <p:ph type="title"/>
          </p:nvPr>
        </p:nvSpPr>
        <p:spPr/>
        <p:txBody>
          <a:bodyPr/>
          <a:lstStyle/>
          <a:p>
            <a:r>
              <a:rPr lang="en-US" dirty="0">
                <a:cs typeface="Arial"/>
              </a:rPr>
              <a:t>Task: Water management</a:t>
            </a:r>
            <a:endParaRPr lang="en-US" dirty="0"/>
          </a:p>
        </p:txBody>
      </p:sp>
      <p:sp>
        <p:nvSpPr>
          <p:cNvPr id="4" name="Text Placeholder 3">
            <a:extLst>
              <a:ext uri="{FF2B5EF4-FFF2-40B4-BE49-F238E27FC236}">
                <a16:creationId xmlns:a16="http://schemas.microsoft.com/office/drawing/2014/main" id="{754295B5-F729-5A10-DC18-E8B02AD63913}"/>
              </a:ext>
            </a:extLst>
          </p:cNvPr>
          <p:cNvSpPr>
            <a:spLocks noGrp="1"/>
          </p:cNvSpPr>
          <p:nvPr>
            <p:ph type="body" sz="quarter" idx="12"/>
          </p:nvPr>
        </p:nvSpPr>
        <p:spPr/>
        <p:txBody>
          <a:bodyPr vert="horz" lIns="0" tIns="0" rIns="0" bIns="0" rtlCol="0" anchor="t">
            <a:noAutofit/>
          </a:bodyPr>
          <a:lstStyle/>
          <a:p>
            <a:endParaRPr lang="en-GB" dirty="0">
              <a:cs typeface="Arial"/>
            </a:endParaRPr>
          </a:p>
          <a:p>
            <a:r>
              <a:rPr lang="en-GB" dirty="0">
                <a:cs typeface="Arial"/>
              </a:rPr>
              <a:t>Work in pairs to create a feasible water saving plan. </a:t>
            </a:r>
          </a:p>
          <a:p>
            <a:r>
              <a:rPr lang="en-GB" dirty="0">
                <a:cs typeface="Arial"/>
              </a:rPr>
              <a:t>Use the Water Management plan worksheet </a:t>
            </a:r>
            <a:br>
              <a:rPr lang="en-GB" dirty="0">
                <a:cs typeface="Arial"/>
              </a:rPr>
            </a:br>
            <a:r>
              <a:rPr lang="en-GB" dirty="0">
                <a:cs typeface="Arial"/>
              </a:rPr>
              <a:t>(producing one completed copy per pair).</a:t>
            </a:r>
          </a:p>
          <a:p>
            <a:pPr marL="342900" indent="-342900">
              <a:buFont typeface="Arial" panose="020B0604020202020204" pitchFamily="34" charset="0"/>
              <a:buChar char="•"/>
            </a:pPr>
            <a:endParaRPr lang="en-GB" dirty="0">
              <a:cs typeface="Arial"/>
            </a:endParaRPr>
          </a:p>
          <a:p>
            <a:r>
              <a:rPr lang="en-GB" dirty="0">
                <a:cs typeface="Arial"/>
              </a:rPr>
              <a:t>Hand in completed worksheets.</a:t>
            </a:r>
          </a:p>
        </p:txBody>
      </p:sp>
      <p:sp>
        <p:nvSpPr>
          <p:cNvPr id="5" name="Footer Placeholder 4">
            <a:extLst>
              <a:ext uri="{FF2B5EF4-FFF2-40B4-BE49-F238E27FC236}">
                <a16:creationId xmlns:a16="http://schemas.microsoft.com/office/drawing/2014/main" id="{BD48BB39-B187-DCD1-CD96-51AFA42A391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404663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A81F48-2142-F2A4-63CA-271B18D6EE28}"/>
              </a:ext>
            </a:extLst>
          </p:cNvPr>
          <p:cNvSpPr>
            <a:spLocks noGrp="1"/>
          </p:cNvSpPr>
          <p:nvPr>
            <p:ph type="sldNum" sz="quarter" idx="11"/>
          </p:nvPr>
        </p:nvSpPr>
        <p:spPr/>
        <p:txBody>
          <a:bodyPr/>
          <a:lstStyle/>
          <a:p>
            <a:fld id="{DA2C159E-F13C-4A85-9A41-E7669D3E0D70}" type="slidenum">
              <a:rPr lang="en-GB" smtClean="0"/>
              <a:pPr/>
              <a:t>13</a:t>
            </a:fld>
            <a:endParaRPr lang="en-GB"/>
          </a:p>
        </p:txBody>
      </p:sp>
      <p:sp>
        <p:nvSpPr>
          <p:cNvPr id="3" name="Title 2">
            <a:extLst>
              <a:ext uri="{FF2B5EF4-FFF2-40B4-BE49-F238E27FC236}">
                <a16:creationId xmlns:a16="http://schemas.microsoft.com/office/drawing/2014/main" id="{9F2A6E0A-24F2-86C6-8648-342273BE7458}"/>
              </a:ext>
            </a:extLst>
          </p:cNvPr>
          <p:cNvSpPr>
            <a:spLocks noGrp="1"/>
          </p:cNvSpPr>
          <p:nvPr>
            <p:ph type="title"/>
          </p:nvPr>
        </p:nvSpPr>
        <p:spPr/>
        <p:txBody>
          <a:bodyPr/>
          <a:lstStyle/>
          <a:p>
            <a:r>
              <a:rPr lang="en-US" dirty="0">
                <a:ea typeface="+mj-lt"/>
                <a:cs typeface="+mj-lt"/>
              </a:rPr>
              <a:t>Writing your problem statement</a:t>
            </a:r>
            <a:endParaRPr lang="en-US" dirty="0"/>
          </a:p>
          <a:p>
            <a:endParaRPr lang="en-US" dirty="0">
              <a:cs typeface="Arial"/>
            </a:endParaRPr>
          </a:p>
        </p:txBody>
      </p:sp>
      <p:sp>
        <p:nvSpPr>
          <p:cNvPr id="4" name="Text Placeholder 3">
            <a:extLst>
              <a:ext uri="{FF2B5EF4-FFF2-40B4-BE49-F238E27FC236}">
                <a16:creationId xmlns:a16="http://schemas.microsoft.com/office/drawing/2014/main" id="{F46D9A5F-C8BB-5FEC-0A5A-22147FFFB146}"/>
              </a:ext>
            </a:extLst>
          </p:cNvPr>
          <p:cNvSpPr>
            <a:spLocks noGrp="1"/>
          </p:cNvSpPr>
          <p:nvPr>
            <p:ph type="body" sz="quarter" idx="12"/>
          </p:nvPr>
        </p:nvSpPr>
        <p:spPr>
          <a:xfrm>
            <a:off x="234001" y="986400"/>
            <a:ext cx="7471492" cy="3601574"/>
          </a:xfrm>
        </p:spPr>
        <p:txBody>
          <a:bodyPr vert="horz" lIns="0" tIns="0" rIns="0" bIns="0" rtlCol="0" anchor="t">
            <a:noAutofit/>
          </a:bodyPr>
          <a:lstStyle/>
          <a:p>
            <a:pPr>
              <a:spcAft>
                <a:spcPts val="1200"/>
              </a:spcAft>
            </a:pPr>
            <a:r>
              <a:rPr lang="en-US" dirty="0">
                <a:ea typeface="+mn-lt"/>
                <a:cs typeface="+mn-lt"/>
              </a:rPr>
              <a:t>Framework for your problem statement:</a:t>
            </a:r>
            <a:endParaRPr lang="en-US" dirty="0">
              <a:cs typeface="Arial"/>
            </a:endParaRPr>
          </a:p>
          <a:p>
            <a:pPr marL="342900" indent="-342900">
              <a:spcAft>
                <a:spcPts val="1200"/>
              </a:spcAft>
              <a:buFont typeface="System Font Regular"/>
              <a:buChar char="–"/>
            </a:pPr>
            <a:r>
              <a:rPr lang="en-US" dirty="0">
                <a:ea typeface="+mn-lt"/>
                <a:cs typeface="+mn-lt"/>
              </a:rPr>
              <a:t>Issue: what is the main problem?</a:t>
            </a:r>
          </a:p>
          <a:p>
            <a:pPr marL="342900" indent="-342900">
              <a:spcAft>
                <a:spcPts val="1200"/>
              </a:spcAft>
              <a:buFont typeface="System Font Regular"/>
              <a:buChar char="–"/>
            </a:pPr>
            <a:r>
              <a:rPr lang="en-US" dirty="0">
                <a:ea typeface="+mn-lt"/>
                <a:cs typeface="+mn-lt"/>
              </a:rPr>
              <a:t>Impact: how does it affect the building/sustainability?</a:t>
            </a:r>
          </a:p>
          <a:p>
            <a:pPr marL="342900" indent="-342900">
              <a:spcAft>
                <a:spcPts val="1200"/>
              </a:spcAft>
              <a:buFont typeface="System Font Regular"/>
              <a:buChar char="–"/>
            </a:pPr>
            <a:r>
              <a:rPr lang="en-US" dirty="0">
                <a:ea typeface="+mn-lt"/>
                <a:cs typeface="+mn-lt"/>
              </a:rPr>
              <a:t>Solution: what can be done while considering heritage constraints?</a:t>
            </a:r>
          </a:p>
          <a:p>
            <a:endParaRPr lang="en-US" dirty="0">
              <a:ea typeface="+mn-lt"/>
              <a:cs typeface="+mn-lt"/>
            </a:endParaRPr>
          </a:p>
          <a:p>
            <a:r>
              <a:rPr lang="en-US" dirty="0">
                <a:ea typeface="+mn-lt"/>
                <a:cs typeface="+mn-lt"/>
              </a:rPr>
              <a:t>Task: Write a problem statement based on your group’s analysis (150–200 words).</a:t>
            </a:r>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27400FF3-C166-73BE-EC59-30F424EE0AC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95807123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2F86F6-5A96-BFBD-3447-5442022255B2}"/>
              </a:ext>
            </a:extLst>
          </p:cNvPr>
          <p:cNvSpPr>
            <a:spLocks noGrp="1"/>
          </p:cNvSpPr>
          <p:nvPr>
            <p:ph type="sldNum" sz="quarter" idx="11"/>
          </p:nvPr>
        </p:nvSpPr>
        <p:spPr/>
        <p:txBody>
          <a:bodyPr/>
          <a:lstStyle/>
          <a:p>
            <a:fld id="{DA2C159E-F13C-4A85-9A41-E7669D3E0D70}" type="slidenum">
              <a:rPr lang="en-GB" smtClean="0"/>
              <a:pPr/>
              <a:t>130</a:t>
            </a:fld>
            <a:endParaRPr lang="en-GB"/>
          </a:p>
        </p:txBody>
      </p:sp>
      <p:sp>
        <p:nvSpPr>
          <p:cNvPr id="3" name="Title 2">
            <a:extLst>
              <a:ext uri="{FF2B5EF4-FFF2-40B4-BE49-F238E27FC236}">
                <a16:creationId xmlns:a16="http://schemas.microsoft.com/office/drawing/2014/main" id="{6E8C9F79-B82F-CE18-2961-692AE3505D9A}"/>
              </a:ext>
            </a:extLst>
          </p:cNvPr>
          <p:cNvSpPr>
            <a:spLocks noGrp="1"/>
          </p:cNvSpPr>
          <p:nvPr>
            <p:ph type="title"/>
          </p:nvPr>
        </p:nvSpPr>
        <p:spPr/>
        <p:txBody>
          <a:bodyPr/>
          <a:lstStyle/>
          <a:p>
            <a:r>
              <a:rPr lang="en-US" dirty="0">
                <a:cs typeface="Arial"/>
              </a:rPr>
              <a:t>Review of ‘Greening the grey’</a:t>
            </a:r>
            <a:endParaRPr lang="en-GB" dirty="0"/>
          </a:p>
        </p:txBody>
      </p:sp>
      <p:sp>
        <p:nvSpPr>
          <p:cNvPr id="4" name="Text Placeholder 3">
            <a:extLst>
              <a:ext uri="{FF2B5EF4-FFF2-40B4-BE49-F238E27FC236}">
                <a16:creationId xmlns:a16="http://schemas.microsoft.com/office/drawing/2014/main" id="{CCCCFFB5-0C93-BFD6-AAF1-DCBF4C2CE72F}"/>
              </a:ext>
            </a:extLst>
          </p:cNvPr>
          <p:cNvSpPr>
            <a:spLocks noGrp="1"/>
          </p:cNvSpPr>
          <p:nvPr>
            <p:ph type="body" sz="quarter" idx="12"/>
          </p:nvPr>
        </p:nvSpPr>
        <p:spPr>
          <a:xfrm>
            <a:off x="234000" y="986400"/>
            <a:ext cx="8519707" cy="3601574"/>
          </a:xfrm>
        </p:spPr>
        <p:txBody>
          <a:bodyPr vert="horz" lIns="0" tIns="0" rIns="0" bIns="0" rtlCol="0" anchor="t">
            <a:noAutofit/>
          </a:bodyPr>
          <a:lstStyle/>
          <a:p>
            <a:r>
              <a:rPr lang="en-US" dirty="0">
                <a:cs typeface="Arial"/>
              </a:rPr>
              <a:t>In your pairs, review the ‘Greening the grey’ online document.</a:t>
            </a:r>
          </a:p>
          <a:p>
            <a:endParaRPr lang="en-US" dirty="0">
              <a:cs typeface="Arial"/>
            </a:endParaRPr>
          </a:p>
          <a:p>
            <a:r>
              <a:rPr lang="en-US" dirty="0">
                <a:cs typeface="Arial"/>
              </a:rPr>
              <a:t>Look at the various case studies and note the different </a:t>
            </a:r>
            <a:br>
              <a:rPr lang="en-US" dirty="0">
                <a:cs typeface="Arial"/>
              </a:rPr>
            </a:br>
            <a:r>
              <a:rPr lang="en-US" dirty="0">
                <a:cs typeface="Arial"/>
              </a:rPr>
              <a:t>methods for retrofitting SUDs.</a:t>
            </a:r>
          </a:p>
          <a:p>
            <a:endParaRPr lang="en-US" dirty="0">
              <a:cs typeface="Arial"/>
            </a:endParaRPr>
          </a:p>
          <a:p>
            <a:r>
              <a:rPr lang="en-GB" dirty="0">
                <a:cs typeface="Arial"/>
              </a:rPr>
              <a:t>Join in a class discussion and debate the pros and cons of different strategies to improve drainage without major structural changes.</a:t>
            </a:r>
            <a:endParaRPr lang="en-US" dirty="0">
              <a:cs typeface="Arial"/>
            </a:endParaRPr>
          </a:p>
        </p:txBody>
      </p:sp>
      <p:sp>
        <p:nvSpPr>
          <p:cNvPr id="5" name="Footer Placeholder 4">
            <a:extLst>
              <a:ext uri="{FF2B5EF4-FFF2-40B4-BE49-F238E27FC236}">
                <a16:creationId xmlns:a16="http://schemas.microsoft.com/office/drawing/2014/main" id="{42F01C27-F06A-77B9-4C85-2A7F884CBD7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48531367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9BDFC6-B10F-E772-5099-E826ECA85237}"/>
              </a:ext>
            </a:extLst>
          </p:cNvPr>
          <p:cNvSpPr>
            <a:spLocks noGrp="1"/>
          </p:cNvSpPr>
          <p:nvPr>
            <p:ph type="sldNum" sz="quarter" idx="11"/>
          </p:nvPr>
        </p:nvSpPr>
        <p:spPr/>
        <p:txBody>
          <a:bodyPr/>
          <a:lstStyle/>
          <a:p>
            <a:fld id="{DA2C159E-F13C-4A85-9A41-E7669D3E0D70}" type="slidenum">
              <a:rPr lang="en-GB" smtClean="0"/>
              <a:pPr/>
              <a:t>131</a:t>
            </a:fld>
            <a:endParaRPr lang="en-GB"/>
          </a:p>
        </p:txBody>
      </p:sp>
      <p:sp>
        <p:nvSpPr>
          <p:cNvPr id="3" name="Title 2">
            <a:extLst>
              <a:ext uri="{FF2B5EF4-FFF2-40B4-BE49-F238E27FC236}">
                <a16:creationId xmlns:a16="http://schemas.microsoft.com/office/drawing/2014/main" id="{60750C48-AA6B-D42B-5450-A1606C3D283D}"/>
              </a:ext>
            </a:extLst>
          </p:cNvPr>
          <p:cNvSpPr>
            <a:spLocks noGrp="1"/>
          </p:cNvSpPr>
          <p:nvPr>
            <p:ph type="title"/>
          </p:nvPr>
        </p:nvSpPr>
        <p:spPr/>
        <p:txBody>
          <a:bodyPr/>
          <a:lstStyle/>
          <a:p>
            <a:r>
              <a:rPr lang="en-US" dirty="0">
                <a:cs typeface="Arial"/>
              </a:rPr>
              <a:t>Next steps</a:t>
            </a:r>
            <a:endParaRPr lang="en-US" dirty="0"/>
          </a:p>
        </p:txBody>
      </p:sp>
      <p:sp>
        <p:nvSpPr>
          <p:cNvPr id="4" name="Text Placeholder 3">
            <a:extLst>
              <a:ext uri="{FF2B5EF4-FFF2-40B4-BE49-F238E27FC236}">
                <a16:creationId xmlns:a16="http://schemas.microsoft.com/office/drawing/2014/main" id="{D4DD9A1F-4BFA-551C-2684-B2F89C6EB08D}"/>
              </a:ext>
            </a:extLst>
          </p:cNvPr>
          <p:cNvSpPr>
            <a:spLocks noGrp="1"/>
          </p:cNvSpPr>
          <p:nvPr>
            <p:ph type="body" sz="quarter" idx="12"/>
          </p:nvPr>
        </p:nvSpPr>
        <p:spPr>
          <a:xfrm>
            <a:off x="232950" y="1166473"/>
            <a:ext cx="7248468" cy="3383642"/>
          </a:xfrm>
        </p:spPr>
        <p:txBody>
          <a:bodyPr vert="horz" lIns="0" tIns="0" rIns="0" bIns="0" rtlCol="0" anchor="t">
            <a:noAutofit/>
          </a:bodyPr>
          <a:lstStyle/>
          <a:p>
            <a:r>
              <a:rPr lang="en-US" dirty="0">
                <a:ea typeface="+mn-lt"/>
                <a:cs typeface="+mn-lt"/>
              </a:rPr>
              <a:t>In the next lesson, we will explore the regulations, policies and legal requirements that influence retrofit in heritage buildings.</a:t>
            </a:r>
          </a:p>
        </p:txBody>
      </p:sp>
      <p:sp>
        <p:nvSpPr>
          <p:cNvPr id="5" name="Footer Placeholder 4">
            <a:extLst>
              <a:ext uri="{FF2B5EF4-FFF2-40B4-BE49-F238E27FC236}">
                <a16:creationId xmlns:a16="http://schemas.microsoft.com/office/drawing/2014/main" id="{79A41904-7D86-F114-58C9-D9408A21C30E}"/>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49504472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8</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GB" dirty="0">
                <a:effectLst/>
                <a:latin typeface="Arial" panose="020B0604020202020204" pitchFamily="34" charset="0"/>
                <a:ea typeface="Calibri" panose="020F0502020204030204" pitchFamily="34" charset="0"/>
              </a:rPr>
              <a:t>Planning, policy and legal considerations</a:t>
            </a:r>
            <a:endParaRPr lang="en-US" dirty="0"/>
          </a:p>
        </p:txBody>
      </p:sp>
    </p:spTree>
    <p:extLst>
      <p:ext uri="{BB962C8B-B14F-4D97-AF65-F5344CB8AC3E}">
        <p14:creationId xmlns:p14="http://schemas.microsoft.com/office/powerpoint/2010/main" val="321582694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2950" y="249900"/>
            <a:ext cx="8437563" cy="1025801"/>
          </a:xfrm>
        </p:spPr>
        <p:txBody>
          <a:bodyPr>
            <a:noAutofit/>
          </a:bodyPr>
          <a:lstStyle/>
          <a:p>
            <a:r>
              <a:rPr lang="en-GB" dirty="0">
                <a:ea typeface="+mj-lt"/>
                <a:cs typeface="+mj-lt"/>
              </a:rPr>
              <a:t>Introduction: Planning constraints </a:t>
            </a:r>
            <a:br>
              <a:rPr lang="en-GB" dirty="0">
                <a:ea typeface="+mj-lt"/>
                <a:cs typeface="+mj-lt"/>
              </a:rPr>
            </a:br>
            <a:r>
              <a:rPr lang="en-GB" dirty="0">
                <a:ea typeface="+mj-lt"/>
                <a:cs typeface="+mj-lt"/>
              </a:rPr>
              <a:t>for listed buildings</a:t>
            </a:r>
            <a:endParaRPr lang="en-US" dirty="0"/>
          </a:p>
        </p:txBody>
      </p:sp>
      <p:sp>
        <p:nvSpPr>
          <p:cNvPr id="5" name="Text Placeholder 4"/>
          <p:cNvSpPr>
            <a:spLocks noGrp="1"/>
          </p:cNvSpPr>
          <p:nvPr>
            <p:ph type="body" sz="quarter" idx="12"/>
          </p:nvPr>
        </p:nvSpPr>
        <p:spPr>
          <a:xfrm>
            <a:off x="232950" y="1537870"/>
            <a:ext cx="7677230" cy="2967224"/>
          </a:xfrm>
        </p:spPr>
        <p:txBody>
          <a:bodyPr vert="horz" lIns="0" tIns="0" rIns="0" bIns="0" rtlCol="0" anchor="t">
            <a:noAutofit/>
          </a:bodyPr>
          <a:lstStyle/>
          <a:p>
            <a:pPr marL="0" lvl="1" indent="0">
              <a:spcAft>
                <a:spcPts val="600"/>
              </a:spcAft>
              <a:buNone/>
            </a:pPr>
            <a:r>
              <a:rPr lang="en-GB" dirty="0">
                <a:ea typeface="+mn-lt"/>
                <a:cs typeface="+mn-lt"/>
              </a:rPr>
              <a:t>Lesson overview: </a:t>
            </a:r>
          </a:p>
          <a:p>
            <a:pPr lvl="1">
              <a:spcAft>
                <a:spcPts val="600"/>
              </a:spcAft>
            </a:pPr>
            <a:r>
              <a:rPr lang="en-GB" dirty="0">
                <a:ea typeface="+mn-lt"/>
                <a:cs typeface="+mn-lt"/>
              </a:rPr>
              <a:t>Planning constraints for listed buildings</a:t>
            </a:r>
          </a:p>
          <a:p>
            <a:pPr lvl="1">
              <a:spcAft>
                <a:spcPts val="600"/>
              </a:spcAft>
            </a:pPr>
            <a:r>
              <a:rPr lang="en-GB" dirty="0">
                <a:ea typeface="+mn-lt"/>
                <a:cs typeface="+mn-lt"/>
              </a:rPr>
              <a:t>Applying for retrofit planning permission</a:t>
            </a:r>
          </a:p>
          <a:p>
            <a:pPr lvl="1">
              <a:spcAft>
                <a:spcPts val="600"/>
              </a:spcAft>
            </a:pPr>
            <a:r>
              <a:rPr lang="en-GB" dirty="0">
                <a:ea typeface="+mn-lt"/>
                <a:cs typeface="+mn-lt"/>
              </a:rPr>
              <a:t>Government incentives and grants</a:t>
            </a:r>
            <a:endParaRPr lang="en-US" dirty="0">
              <a:ea typeface="+mn-lt"/>
              <a:cs typeface="+mn-lt"/>
            </a:endParaRPr>
          </a:p>
          <a:p>
            <a:endParaRPr lang="en-GB" dirty="0">
              <a:cs typeface="Arial"/>
            </a:endParaRPr>
          </a:p>
          <a:p>
            <a:r>
              <a:rPr lang="en-GB" dirty="0">
                <a:ea typeface="+mn-lt"/>
                <a:cs typeface="+mn-lt"/>
              </a:rPr>
              <a:t>Starter task:</a:t>
            </a:r>
            <a:r>
              <a:rPr lang="en-GB" dirty="0">
                <a:cs typeface="Arial"/>
              </a:rPr>
              <a:t> </a:t>
            </a:r>
            <a:r>
              <a:rPr lang="en-GB" dirty="0">
                <a:ea typeface="+mn-lt"/>
                <a:cs typeface="+mn-lt"/>
              </a:rPr>
              <a:t>10-minute recap quiz based on lesson 7. (You will be doing this on a handout)</a:t>
            </a:r>
            <a:r>
              <a:rPr lang="en-US" dirty="0">
                <a:ea typeface="+mn-lt"/>
                <a:cs typeface="+mn-lt"/>
              </a:rPr>
              <a:t>.</a:t>
            </a:r>
            <a:r>
              <a:rPr lang="en-GB" dirty="0">
                <a:ea typeface="+mn-lt"/>
                <a:cs typeface="+mn-lt"/>
              </a:rPr>
              <a:t> </a:t>
            </a:r>
            <a:endParaRPr lang="en-GB" dirty="0">
              <a:cs typeface="Arial"/>
            </a:endParaRPr>
          </a:p>
          <a:p>
            <a:endParaRPr lang="en-GB" dirty="0">
              <a:solidFill>
                <a:srgbClr val="000000"/>
              </a:solidFill>
              <a:cs typeface="Arial"/>
            </a:endParaRPr>
          </a:p>
          <a:p>
            <a:pPr>
              <a:lnSpc>
                <a:spcPct val="100000"/>
              </a:lnSpc>
            </a:pPr>
            <a:r>
              <a:rPr lang="en-GB" sz="2400" dirty="0">
                <a:solidFill>
                  <a:srgbClr val="E51C41"/>
                </a:solidFill>
              </a:rPr>
              <a:t> </a:t>
            </a:r>
            <a:br>
              <a:rPr lang="en-GB" dirty="0"/>
            </a:br>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133</a:t>
            </a:fld>
            <a:endParaRPr lang="en-GB"/>
          </a:p>
        </p:txBody>
      </p:sp>
    </p:spTree>
    <p:extLst>
      <p:ext uri="{BB962C8B-B14F-4D97-AF65-F5344CB8AC3E}">
        <p14:creationId xmlns:p14="http://schemas.microsoft.com/office/powerpoint/2010/main" val="35361626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1473F8-3496-AC95-6443-0B7605320798}"/>
              </a:ext>
            </a:extLst>
          </p:cNvPr>
          <p:cNvSpPr>
            <a:spLocks noGrp="1"/>
          </p:cNvSpPr>
          <p:nvPr>
            <p:ph type="sldNum" sz="quarter" idx="11"/>
          </p:nvPr>
        </p:nvSpPr>
        <p:spPr/>
        <p:txBody>
          <a:bodyPr/>
          <a:lstStyle/>
          <a:p>
            <a:fld id="{DA2C159E-F13C-4A85-9A41-E7669D3E0D70}" type="slidenum">
              <a:rPr lang="en-GB" smtClean="0"/>
              <a:pPr/>
              <a:t>134</a:t>
            </a:fld>
            <a:endParaRPr lang="en-GB"/>
          </a:p>
        </p:txBody>
      </p:sp>
      <p:sp>
        <p:nvSpPr>
          <p:cNvPr id="3" name="Title 2">
            <a:extLst>
              <a:ext uri="{FF2B5EF4-FFF2-40B4-BE49-F238E27FC236}">
                <a16:creationId xmlns:a16="http://schemas.microsoft.com/office/drawing/2014/main" id="{13A091BA-5D20-E28A-EEDB-9DFD697A3BA5}"/>
              </a:ext>
            </a:extLst>
          </p:cNvPr>
          <p:cNvSpPr>
            <a:spLocks noGrp="1"/>
          </p:cNvSpPr>
          <p:nvPr>
            <p:ph type="title"/>
          </p:nvPr>
        </p:nvSpPr>
        <p:spPr/>
        <p:txBody>
          <a:bodyPr>
            <a:normAutofit fontScale="90000"/>
          </a:bodyPr>
          <a:lstStyle/>
          <a:p>
            <a:r>
              <a:rPr lang="en-GB" sz="4000" b="1"/>
              <a:t>Key facts about listed buildings</a:t>
            </a:r>
            <a:br>
              <a:rPr lang="en-US" sz="3600" b="1"/>
            </a:br>
            <a:endParaRPr lang="en-GB"/>
          </a:p>
        </p:txBody>
      </p:sp>
      <p:sp>
        <p:nvSpPr>
          <p:cNvPr id="4" name="Text Placeholder 3">
            <a:extLst>
              <a:ext uri="{FF2B5EF4-FFF2-40B4-BE49-F238E27FC236}">
                <a16:creationId xmlns:a16="http://schemas.microsoft.com/office/drawing/2014/main" id="{462FC06C-D486-DC32-8C59-B6EC974B7287}"/>
              </a:ext>
            </a:extLst>
          </p:cNvPr>
          <p:cNvSpPr>
            <a:spLocks noGrp="1"/>
          </p:cNvSpPr>
          <p:nvPr>
            <p:ph type="body" sz="quarter" idx="12"/>
          </p:nvPr>
        </p:nvSpPr>
        <p:spPr>
          <a:xfrm>
            <a:off x="234000" y="986399"/>
            <a:ext cx="8631840" cy="3780863"/>
          </a:xfrm>
        </p:spPr>
        <p:txBody>
          <a:bodyPr vert="horz" lIns="0" tIns="0" rIns="0" bIns="0" rtlCol="0" anchor="t">
            <a:noAutofit/>
          </a:bodyPr>
          <a:lstStyle/>
          <a:p>
            <a:pPr>
              <a:spcAft>
                <a:spcPts val="1200"/>
              </a:spcAft>
            </a:pPr>
            <a:r>
              <a:rPr lang="en-GB" dirty="0">
                <a:ea typeface="+mn-lt"/>
                <a:cs typeface="+mn-lt"/>
              </a:rPr>
              <a:t>Legal protection</a:t>
            </a:r>
            <a:r>
              <a:rPr lang="en-US" dirty="0">
                <a:ea typeface="+mn-lt"/>
                <a:cs typeface="+mn-lt"/>
              </a:rPr>
              <a:t>: o</a:t>
            </a:r>
            <a:r>
              <a:rPr lang="en-GB" dirty="0" err="1">
                <a:ea typeface="+mn-lt"/>
                <a:cs typeface="+mn-lt"/>
              </a:rPr>
              <a:t>wners</a:t>
            </a:r>
            <a:r>
              <a:rPr lang="en-GB" dirty="0">
                <a:ea typeface="+mn-lt"/>
                <a:cs typeface="+mn-lt"/>
              </a:rPr>
              <a:t> must obtain listed building consent before making alterations, extensions or demolitions.</a:t>
            </a:r>
            <a:endParaRPr lang="en-GB" dirty="0"/>
          </a:p>
          <a:p>
            <a:pPr>
              <a:spcAft>
                <a:spcPts val="1200"/>
              </a:spcAft>
            </a:pPr>
            <a:r>
              <a:rPr lang="en-GB" dirty="0">
                <a:ea typeface="+mn-lt"/>
                <a:cs typeface="+mn-lt"/>
              </a:rPr>
              <a:t>Grading system: </a:t>
            </a:r>
            <a:endParaRPr lang="en-GB" dirty="0"/>
          </a:p>
          <a:p>
            <a:pPr lvl="1">
              <a:spcAft>
                <a:spcPts val="600"/>
              </a:spcAft>
            </a:pPr>
            <a:r>
              <a:rPr lang="en-GB" dirty="0">
                <a:ea typeface="+mn-lt"/>
                <a:cs typeface="+mn-lt"/>
              </a:rPr>
              <a:t>Grade I: buildings of exceptional national importance </a:t>
            </a:r>
            <a:br>
              <a:rPr lang="en-GB" dirty="0">
                <a:ea typeface="+mn-lt"/>
                <a:cs typeface="+mn-lt"/>
              </a:rPr>
            </a:br>
            <a:r>
              <a:rPr lang="en-GB" dirty="0">
                <a:ea typeface="+mn-lt"/>
                <a:cs typeface="+mn-lt"/>
              </a:rPr>
              <a:t>(e.g. Buckingham Palace).</a:t>
            </a:r>
          </a:p>
          <a:p>
            <a:pPr lvl="1">
              <a:spcAft>
                <a:spcPts val="600"/>
              </a:spcAft>
            </a:pPr>
            <a:r>
              <a:rPr lang="en-GB" dirty="0">
                <a:ea typeface="+mn-lt"/>
                <a:cs typeface="+mn-lt"/>
              </a:rPr>
              <a:t>Grade II*: buildings of more than special interest </a:t>
            </a:r>
            <a:br>
              <a:rPr lang="en-GB" dirty="0">
                <a:ea typeface="+mn-lt"/>
                <a:cs typeface="+mn-lt"/>
              </a:rPr>
            </a:br>
            <a:r>
              <a:rPr lang="en-GB" dirty="0">
                <a:ea typeface="+mn-lt"/>
                <a:cs typeface="+mn-lt"/>
              </a:rPr>
              <a:t>(e.g. significant churches or manor houses).</a:t>
            </a:r>
          </a:p>
          <a:p>
            <a:pPr lvl="1">
              <a:spcAft>
                <a:spcPts val="600"/>
              </a:spcAft>
            </a:pPr>
            <a:r>
              <a:rPr lang="en-GB" dirty="0">
                <a:ea typeface="+mn-lt"/>
                <a:cs typeface="+mn-lt"/>
              </a:rPr>
              <a:t>Grade II: buildings of special interest, making up around 92% of all listed buildings.</a:t>
            </a:r>
          </a:p>
          <a:p>
            <a:endParaRPr lang="en-GB" dirty="0">
              <a:cs typeface="Arial"/>
            </a:endParaRPr>
          </a:p>
          <a:p>
            <a:endParaRPr lang="en-GB" dirty="0">
              <a:cs typeface="Arial"/>
            </a:endParaRPr>
          </a:p>
          <a:p>
            <a:endParaRPr lang="en-GB" dirty="0">
              <a:cs typeface="Arial"/>
            </a:endParaRPr>
          </a:p>
          <a:p>
            <a:endParaRPr lang="en-GB" dirty="0">
              <a:cs typeface="Arial"/>
            </a:endParaRPr>
          </a:p>
        </p:txBody>
      </p:sp>
      <p:sp>
        <p:nvSpPr>
          <p:cNvPr id="5" name="Footer Placeholder 4">
            <a:extLst>
              <a:ext uri="{FF2B5EF4-FFF2-40B4-BE49-F238E27FC236}">
                <a16:creationId xmlns:a16="http://schemas.microsoft.com/office/drawing/2014/main" id="{86589B3E-F846-1684-F425-2A135E93B89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50724465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411738-D8B3-6980-ABA0-1755E0029BCE}"/>
              </a:ext>
            </a:extLst>
          </p:cNvPr>
          <p:cNvSpPr>
            <a:spLocks noGrp="1"/>
          </p:cNvSpPr>
          <p:nvPr>
            <p:ph type="sldNum" sz="quarter" idx="11"/>
          </p:nvPr>
        </p:nvSpPr>
        <p:spPr/>
        <p:txBody>
          <a:bodyPr/>
          <a:lstStyle/>
          <a:p>
            <a:fld id="{DA2C159E-F13C-4A85-9A41-E7669D3E0D70}" type="slidenum">
              <a:rPr lang="en-GB" smtClean="0"/>
              <a:pPr/>
              <a:t>135</a:t>
            </a:fld>
            <a:endParaRPr lang="en-GB"/>
          </a:p>
        </p:txBody>
      </p:sp>
      <p:sp>
        <p:nvSpPr>
          <p:cNvPr id="3" name="Title 2">
            <a:extLst>
              <a:ext uri="{FF2B5EF4-FFF2-40B4-BE49-F238E27FC236}">
                <a16:creationId xmlns:a16="http://schemas.microsoft.com/office/drawing/2014/main" id="{58701289-0298-FA12-B9CD-4DB5F4FAFBF6}"/>
              </a:ext>
            </a:extLst>
          </p:cNvPr>
          <p:cNvSpPr>
            <a:spLocks noGrp="1"/>
          </p:cNvSpPr>
          <p:nvPr>
            <p:ph type="title"/>
          </p:nvPr>
        </p:nvSpPr>
        <p:spPr/>
        <p:txBody>
          <a:bodyPr/>
          <a:lstStyle/>
          <a:p>
            <a:r>
              <a:rPr lang="en-GB"/>
              <a:t>More k</a:t>
            </a:r>
            <a:r>
              <a:rPr lang="en-GB" sz="3600" b="1"/>
              <a:t>ey facts about listed buildings</a:t>
            </a:r>
            <a:endParaRPr lang="en-GB"/>
          </a:p>
        </p:txBody>
      </p:sp>
      <p:sp>
        <p:nvSpPr>
          <p:cNvPr id="4" name="Text Placeholder 3">
            <a:extLst>
              <a:ext uri="{FF2B5EF4-FFF2-40B4-BE49-F238E27FC236}">
                <a16:creationId xmlns:a16="http://schemas.microsoft.com/office/drawing/2014/main" id="{243645E5-8A6B-7D7D-4245-7A6D11E89271}"/>
              </a:ext>
            </a:extLst>
          </p:cNvPr>
          <p:cNvSpPr>
            <a:spLocks noGrp="1"/>
          </p:cNvSpPr>
          <p:nvPr>
            <p:ph type="body" sz="quarter" idx="12"/>
          </p:nvPr>
        </p:nvSpPr>
        <p:spPr>
          <a:xfrm>
            <a:off x="232950" y="1130812"/>
            <a:ext cx="7667625" cy="3601574"/>
          </a:xfrm>
        </p:spPr>
        <p:txBody>
          <a:bodyPr vert="horz" lIns="0" tIns="0" rIns="0" bIns="0" rtlCol="0" anchor="t">
            <a:noAutofit/>
          </a:bodyPr>
          <a:lstStyle/>
          <a:p>
            <a:pPr>
              <a:spcAft>
                <a:spcPts val="1200"/>
              </a:spcAft>
            </a:pPr>
            <a:r>
              <a:rPr lang="en-GB" dirty="0">
                <a:ea typeface="+mn-lt"/>
                <a:cs typeface="+mn-lt"/>
              </a:rPr>
              <a:t>Typical buildings: </a:t>
            </a:r>
          </a:p>
          <a:p>
            <a:r>
              <a:rPr lang="en-GB" dirty="0">
                <a:ea typeface="+mn-lt"/>
                <a:cs typeface="+mn-lt"/>
              </a:rPr>
              <a:t>Castles, churches, historic houses, bridges, </a:t>
            </a:r>
            <a:br>
              <a:rPr lang="en-GB" dirty="0">
                <a:ea typeface="+mn-lt"/>
                <a:cs typeface="+mn-lt"/>
              </a:rPr>
            </a:br>
            <a:r>
              <a:rPr lang="en-GB" dirty="0">
                <a:ea typeface="+mn-lt"/>
                <a:cs typeface="+mn-lt"/>
              </a:rPr>
              <a:t>war memorials and even some modern buildings.</a:t>
            </a:r>
            <a:endParaRPr lang="en-US" dirty="0"/>
          </a:p>
          <a:p>
            <a:endParaRPr lang="en-GB" dirty="0">
              <a:ea typeface="+mn-lt"/>
              <a:cs typeface="+mn-lt"/>
            </a:endParaRPr>
          </a:p>
          <a:p>
            <a:pPr>
              <a:spcAft>
                <a:spcPts val="1200"/>
              </a:spcAft>
            </a:pPr>
            <a:r>
              <a:rPr lang="en-GB" dirty="0">
                <a:ea typeface="+mn-lt"/>
                <a:cs typeface="+mn-lt"/>
              </a:rPr>
              <a:t>Why are they listed? </a:t>
            </a:r>
          </a:p>
          <a:p>
            <a:r>
              <a:rPr lang="en-GB" dirty="0">
                <a:ea typeface="+mn-lt"/>
                <a:cs typeface="+mn-lt"/>
              </a:rPr>
              <a:t>To protect heritage, maintain architectural beauty and ensure future generations can appreciate them.</a:t>
            </a:r>
            <a:endParaRPr lang="en-GB" dirty="0"/>
          </a:p>
          <a:p>
            <a:pPr marL="285750" indent="-285750">
              <a:buFont typeface="Arial"/>
              <a:buChar char="•"/>
            </a:pPr>
            <a:endParaRPr lang="en-GB" dirty="0">
              <a:cs typeface="Arial"/>
            </a:endParaRPr>
          </a:p>
          <a:p>
            <a:pPr marL="285750" indent="-285750">
              <a:buFont typeface="Arial"/>
              <a:buChar char="•"/>
            </a:pPr>
            <a:endParaRPr lang="en-GB" dirty="0">
              <a:cs typeface="Arial"/>
            </a:endParaRPr>
          </a:p>
          <a:p>
            <a:endParaRPr lang="en-GB" dirty="0">
              <a:cs typeface="Arial"/>
            </a:endParaRPr>
          </a:p>
        </p:txBody>
      </p:sp>
      <p:sp>
        <p:nvSpPr>
          <p:cNvPr id="5" name="Footer Placeholder 4">
            <a:extLst>
              <a:ext uri="{FF2B5EF4-FFF2-40B4-BE49-F238E27FC236}">
                <a16:creationId xmlns:a16="http://schemas.microsoft.com/office/drawing/2014/main" id="{6418EE59-5070-C129-4C70-A2D29C37602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67295374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8771DE-E867-1FA7-9421-5944C1A8B44F}"/>
              </a:ext>
            </a:extLst>
          </p:cNvPr>
          <p:cNvSpPr>
            <a:spLocks noGrp="1"/>
          </p:cNvSpPr>
          <p:nvPr>
            <p:ph type="sldNum" sz="quarter" idx="11"/>
          </p:nvPr>
        </p:nvSpPr>
        <p:spPr/>
        <p:txBody>
          <a:bodyPr/>
          <a:lstStyle/>
          <a:p>
            <a:fld id="{DA2C159E-F13C-4A85-9A41-E7669D3E0D70}" type="slidenum">
              <a:rPr lang="en-GB" smtClean="0"/>
              <a:pPr/>
              <a:t>136</a:t>
            </a:fld>
            <a:endParaRPr lang="en-GB"/>
          </a:p>
        </p:txBody>
      </p:sp>
      <p:sp>
        <p:nvSpPr>
          <p:cNvPr id="3" name="Title 2">
            <a:extLst>
              <a:ext uri="{FF2B5EF4-FFF2-40B4-BE49-F238E27FC236}">
                <a16:creationId xmlns:a16="http://schemas.microsoft.com/office/drawing/2014/main" id="{16843330-E498-C9A0-5986-969AAEEBD70A}"/>
              </a:ext>
            </a:extLst>
          </p:cNvPr>
          <p:cNvSpPr>
            <a:spLocks noGrp="1"/>
          </p:cNvSpPr>
          <p:nvPr>
            <p:ph type="title"/>
          </p:nvPr>
        </p:nvSpPr>
        <p:spPr>
          <a:xfrm>
            <a:off x="232950" y="249900"/>
            <a:ext cx="8437563" cy="1567749"/>
          </a:xfrm>
        </p:spPr>
        <p:txBody>
          <a:bodyPr>
            <a:noAutofit/>
          </a:bodyPr>
          <a:lstStyle/>
          <a:p>
            <a:r>
              <a:rPr lang="en-GB" dirty="0">
                <a:ea typeface="+mj-lt"/>
                <a:cs typeface="+mj-lt"/>
              </a:rPr>
              <a:t>Balancing heritage preservation and sustainability </a:t>
            </a:r>
            <a:endParaRPr lang="en-US" dirty="0"/>
          </a:p>
        </p:txBody>
      </p:sp>
      <p:sp>
        <p:nvSpPr>
          <p:cNvPr id="4" name="Text Placeholder 3">
            <a:extLst>
              <a:ext uri="{FF2B5EF4-FFF2-40B4-BE49-F238E27FC236}">
                <a16:creationId xmlns:a16="http://schemas.microsoft.com/office/drawing/2014/main" id="{5DB49D35-90A6-280F-CFD2-4F47624F9020}"/>
              </a:ext>
            </a:extLst>
          </p:cNvPr>
          <p:cNvSpPr>
            <a:spLocks noGrp="1"/>
          </p:cNvSpPr>
          <p:nvPr>
            <p:ph type="body" sz="quarter" idx="12"/>
          </p:nvPr>
        </p:nvSpPr>
        <p:spPr>
          <a:xfrm>
            <a:off x="279146" y="2177143"/>
            <a:ext cx="7677230" cy="1946988"/>
          </a:xfrm>
        </p:spPr>
        <p:txBody>
          <a:bodyPr vert="horz" lIns="0" tIns="0" rIns="0" bIns="0" rtlCol="0" anchor="t">
            <a:noAutofit/>
          </a:bodyPr>
          <a:lstStyle/>
          <a:p>
            <a:r>
              <a:rPr lang="en-GB" dirty="0">
                <a:ea typeface="+mn-lt"/>
                <a:cs typeface="+mn-lt"/>
              </a:rPr>
              <a:t>Balancing heritage preservation with sustainability is crucial to maintaining historical integrity while adapting buildings for modern needs.</a:t>
            </a:r>
          </a:p>
          <a:p>
            <a:endParaRPr lang="en-GB" dirty="0">
              <a:cs typeface="Arial"/>
            </a:endParaRPr>
          </a:p>
          <a:p>
            <a:endParaRPr lang="en-GB" dirty="0">
              <a:cs typeface="Arial"/>
            </a:endParaRPr>
          </a:p>
          <a:p>
            <a:endParaRPr lang="en-GB" dirty="0">
              <a:cs typeface="Arial"/>
            </a:endParaRPr>
          </a:p>
        </p:txBody>
      </p:sp>
      <p:sp>
        <p:nvSpPr>
          <p:cNvPr id="5" name="Footer Placeholder 4">
            <a:extLst>
              <a:ext uri="{FF2B5EF4-FFF2-40B4-BE49-F238E27FC236}">
                <a16:creationId xmlns:a16="http://schemas.microsoft.com/office/drawing/2014/main" id="{2A5E3EE2-E01C-2B09-28E0-EA5F03734F6A}"/>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38630276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DFD95F-20E6-8865-E509-306F5447E767}"/>
              </a:ext>
            </a:extLst>
          </p:cNvPr>
          <p:cNvSpPr>
            <a:spLocks noGrp="1"/>
          </p:cNvSpPr>
          <p:nvPr>
            <p:ph type="sldNum" sz="quarter" idx="11"/>
          </p:nvPr>
        </p:nvSpPr>
        <p:spPr/>
        <p:txBody>
          <a:bodyPr/>
          <a:lstStyle/>
          <a:p>
            <a:fld id="{DA2C159E-F13C-4A85-9A41-E7669D3E0D70}" type="slidenum">
              <a:rPr lang="en-GB" smtClean="0"/>
              <a:pPr/>
              <a:t>137</a:t>
            </a:fld>
            <a:endParaRPr lang="en-GB"/>
          </a:p>
        </p:txBody>
      </p:sp>
      <p:sp>
        <p:nvSpPr>
          <p:cNvPr id="3" name="Title 2">
            <a:extLst>
              <a:ext uri="{FF2B5EF4-FFF2-40B4-BE49-F238E27FC236}">
                <a16:creationId xmlns:a16="http://schemas.microsoft.com/office/drawing/2014/main" id="{CAD3AF23-2199-E6BD-9030-5D6A9441EE13}"/>
              </a:ext>
            </a:extLst>
          </p:cNvPr>
          <p:cNvSpPr>
            <a:spLocks noGrp="1"/>
          </p:cNvSpPr>
          <p:nvPr>
            <p:ph type="title"/>
          </p:nvPr>
        </p:nvSpPr>
        <p:spPr/>
        <p:txBody>
          <a:bodyPr>
            <a:noAutofit/>
          </a:bodyPr>
          <a:lstStyle/>
          <a:p>
            <a:pPr marL="0" marR="0" lvl="0" indent="0" defTabSz="914400" rtl="0" eaLnBrk="1" fontAlgn="auto" latinLnBrk="0" hangingPunct="1">
              <a:lnSpc>
                <a:spcPct val="100000"/>
              </a:lnSpc>
              <a:spcBef>
                <a:spcPts val="0"/>
              </a:spcBef>
              <a:spcAft>
                <a:spcPts val="0"/>
              </a:spcAft>
              <a:tabLst/>
              <a:defRPr/>
            </a:pPr>
            <a:r>
              <a:rPr kumimoji="0" lang="en-GB" b="1" i="0" u="none" strike="noStrike" kern="1200" cap="none" spc="0" normalizeH="0" baseline="0" noProof="0" dirty="0">
                <a:ln>
                  <a:noFill/>
                </a:ln>
                <a:solidFill>
                  <a:srgbClr val="000000"/>
                </a:solidFill>
                <a:effectLst/>
                <a:uLnTx/>
                <a:uFillTx/>
                <a:latin typeface="Arial"/>
                <a:ea typeface="+mn-ea"/>
                <a:cs typeface="+mn-cs"/>
              </a:rPr>
              <a:t>Protecting cultural identity and history</a:t>
            </a:r>
            <a:br>
              <a:rPr kumimoji="0" lang="en-US" b="1" i="0" u="none" strike="noStrike" kern="1200" cap="none" spc="0" normalizeH="0" baseline="0" noProof="0" dirty="0">
                <a:ln>
                  <a:noFill/>
                </a:ln>
                <a:solidFill>
                  <a:srgbClr val="000000"/>
                </a:solidFill>
                <a:effectLst/>
                <a:uLnTx/>
                <a:uFillTx/>
                <a:latin typeface="Arial"/>
                <a:ea typeface="+mn-ea"/>
                <a:cs typeface="+mn-cs"/>
              </a:rPr>
            </a:br>
            <a:endParaRPr lang="en-GB" dirty="0"/>
          </a:p>
        </p:txBody>
      </p:sp>
      <p:sp>
        <p:nvSpPr>
          <p:cNvPr id="4" name="Text Placeholder 3">
            <a:extLst>
              <a:ext uri="{FF2B5EF4-FFF2-40B4-BE49-F238E27FC236}">
                <a16:creationId xmlns:a16="http://schemas.microsoft.com/office/drawing/2014/main" id="{AC4C9E79-E4AD-7EDB-43FF-34951B85A6E1}"/>
              </a:ext>
            </a:extLst>
          </p:cNvPr>
          <p:cNvSpPr>
            <a:spLocks noGrp="1"/>
          </p:cNvSpPr>
          <p:nvPr>
            <p:ph type="body" sz="quarter" idx="12"/>
          </p:nvPr>
        </p:nvSpPr>
        <p:spPr>
          <a:xfrm>
            <a:off x="234000" y="1126272"/>
            <a:ext cx="7438039" cy="3461701"/>
          </a:xfrm>
        </p:spPr>
        <p:txBody>
          <a:bodyPr vert="horz" lIns="0" tIns="0" rIns="0" bIns="0" rtlCol="0" anchor="t">
            <a:noAutofit/>
          </a:bodyPr>
          <a:lstStyle/>
          <a:p>
            <a:pPr lvl="1">
              <a:spcAft>
                <a:spcPts val="1200"/>
              </a:spcAft>
            </a:pPr>
            <a:r>
              <a:rPr lang="en-GB" dirty="0">
                <a:ea typeface="+mn-lt"/>
                <a:cs typeface="+mn-lt"/>
              </a:rPr>
              <a:t>Historic buildings tell the story of a place, community and era.</a:t>
            </a:r>
          </a:p>
          <a:p>
            <a:pPr lvl="1">
              <a:spcAft>
                <a:spcPts val="1200"/>
              </a:spcAft>
            </a:pPr>
            <a:r>
              <a:rPr lang="en-GB" dirty="0">
                <a:ea typeface="+mn-lt"/>
                <a:cs typeface="+mn-lt"/>
              </a:rPr>
              <a:t>Preserving them maintains architectural character and craftsmanship.</a:t>
            </a:r>
          </a:p>
          <a:p>
            <a:pPr lvl="1">
              <a:spcAft>
                <a:spcPts val="1200"/>
              </a:spcAft>
            </a:pPr>
            <a:r>
              <a:rPr lang="en-GB" dirty="0">
                <a:ea typeface="+mn-lt"/>
                <a:cs typeface="+mn-lt"/>
              </a:rPr>
              <a:t>Helps sustain a sense of place and local identity.</a:t>
            </a:r>
          </a:p>
          <a:p>
            <a:endParaRPr lang="en-GB" dirty="0">
              <a:cs typeface="Arial"/>
            </a:endParaRPr>
          </a:p>
        </p:txBody>
      </p:sp>
      <p:sp>
        <p:nvSpPr>
          <p:cNvPr id="5" name="Footer Placeholder 4">
            <a:extLst>
              <a:ext uri="{FF2B5EF4-FFF2-40B4-BE49-F238E27FC236}">
                <a16:creationId xmlns:a16="http://schemas.microsoft.com/office/drawing/2014/main" id="{D91779DA-BE64-DA99-34A1-287BCE289799}"/>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88216288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2AE56C-8217-A877-98AD-C3EE4E1D9B23}"/>
              </a:ext>
            </a:extLst>
          </p:cNvPr>
          <p:cNvSpPr>
            <a:spLocks noGrp="1"/>
          </p:cNvSpPr>
          <p:nvPr>
            <p:ph type="sldNum" sz="quarter" idx="11"/>
          </p:nvPr>
        </p:nvSpPr>
        <p:spPr/>
        <p:txBody>
          <a:bodyPr/>
          <a:lstStyle/>
          <a:p>
            <a:fld id="{DA2C159E-F13C-4A85-9A41-E7669D3E0D70}" type="slidenum">
              <a:rPr lang="en-GB" smtClean="0"/>
              <a:pPr/>
              <a:t>138</a:t>
            </a:fld>
            <a:endParaRPr lang="en-GB"/>
          </a:p>
        </p:txBody>
      </p:sp>
      <p:sp>
        <p:nvSpPr>
          <p:cNvPr id="3" name="Title 2">
            <a:extLst>
              <a:ext uri="{FF2B5EF4-FFF2-40B4-BE49-F238E27FC236}">
                <a16:creationId xmlns:a16="http://schemas.microsoft.com/office/drawing/2014/main" id="{3B6D5A60-467D-CE35-6900-F1F4008B6F72}"/>
              </a:ext>
            </a:extLst>
          </p:cNvPr>
          <p:cNvSpPr>
            <a:spLocks noGrp="1"/>
          </p:cNvSpPr>
          <p:nvPr>
            <p:ph type="title"/>
          </p:nvPr>
        </p:nvSpPr>
        <p:spPr/>
        <p:txBody>
          <a:bodyPr>
            <a:normAutofit fontScale="90000"/>
          </a:bodyPr>
          <a:lstStyle/>
          <a:p>
            <a:r>
              <a:rPr lang="en-GB" sz="4000" b="1"/>
              <a:t>Environmental sustainability</a:t>
            </a:r>
            <a:br>
              <a:rPr lang="en-US" sz="3600"/>
            </a:br>
            <a:endParaRPr lang="en-GB"/>
          </a:p>
        </p:txBody>
      </p:sp>
      <p:sp>
        <p:nvSpPr>
          <p:cNvPr id="4" name="Text Placeholder 3">
            <a:extLst>
              <a:ext uri="{FF2B5EF4-FFF2-40B4-BE49-F238E27FC236}">
                <a16:creationId xmlns:a16="http://schemas.microsoft.com/office/drawing/2014/main" id="{4980136F-9EF1-0A03-DF4C-DE5F421F4D97}"/>
              </a:ext>
            </a:extLst>
          </p:cNvPr>
          <p:cNvSpPr>
            <a:spLocks noGrp="1"/>
          </p:cNvSpPr>
          <p:nvPr>
            <p:ph type="body" sz="quarter" idx="12"/>
          </p:nvPr>
        </p:nvSpPr>
        <p:spPr>
          <a:xfrm>
            <a:off x="234000" y="1103970"/>
            <a:ext cx="7667625" cy="3484003"/>
          </a:xfrm>
        </p:spPr>
        <p:txBody>
          <a:bodyPr vert="horz" lIns="0" tIns="0" rIns="0" bIns="0" rtlCol="0" anchor="t">
            <a:noAutofit/>
          </a:bodyPr>
          <a:lstStyle/>
          <a:p>
            <a:pPr lvl="1">
              <a:spcAft>
                <a:spcPts val="1200"/>
              </a:spcAft>
            </a:pPr>
            <a:r>
              <a:rPr lang="en-GB" dirty="0">
                <a:ea typeface="+mn-lt"/>
                <a:cs typeface="+mn-lt"/>
              </a:rPr>
              <a:t>Retrofitting existing buildings reduces demolition waste and carbon footprint.</a:t>
            </a:r>
          </a:p>
          <a:p>
            <a:pPr lvl="1">
              <a:spcAft>
                <a:spcPts val="1200"/>
              </a:spcAft>
            </a:pPr>
            <a:r>
              <a:rPr lang="en-GB" dirty="0">
                <a:ea typeface="+mn-lt"/>
                <a:cs typeface="+mn-lt"/>
              </a:rPr>
              <a:t>Energy-efficient upgrades (e.g. insulation, secondary glazing, renewable heating) improve sustainability without harming the original structure.</a:t>
            </a:r>
          </a:p>
          <a:p>
            <a:pPr lvl="1">
              <a:spcAft>
                <a:spcPts val="1200"/>
              </a:spcAft>
            </a:pPr>
            <a:r>
              <a:rPr lang="en-GB" dirty="0">
                <a:ea typeface="+mn-lt"/>
                <a:cs typeface="+mn-lt"/>
              </a:rPr>
              <a:t>Protecting older buildings prevents the environmental cost of new construction.</a:t>
            </a:r>
          </a:p>
          <a:p>
            <a:endParaRPr lang="en-GB" dirty="0">
              <a:cs typeface="Arial"/>
            </a:endParaRPr>
          </a:p>
        </p:txBody>
      </p:sp>
      <p:sp>
        <p:nvSpPr>
          <p:cNvPr id="5" name="Footer Placeholder 4">
            <a:extLst>
              <a:ext uri="{FF2B5EF4-FFF2-40B4-BE49-F238E27FC236}">
                <a16:creationId xmlns:a16="http://schemas.microsoft.com/office/drawing/2014/main" id="{45D2CA15-EDC5-AA15-9DF9-5253BD9DA463}"/>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28912105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3AC7D7-07C3-2622-6414-6EC8EAEBFE3E}"/>
              </a:ext>
            </a:extLst>
          </p:cNvPr>
          <p:cNvSpPr>
            <a:spLocks noGrp="1"/>
          </p:cNvSpPr>
          <p:nvPr>
            <p:ph type="sldNum" sz="quarter" idx="11"/>
          </p:nvPr>
        </p:nvSpPr>
        <p:spPr/>
        <p:txBody>
          <a:bodyPr/>
          <a:lstStyle/>
          <a:p>
            <a:fld id="{DA2C159E-F13C-4A85-9A41-E7669D3E0D70}" type="slidenum">
              <a:rPr lang="en-GB" smtClean="0"/>
              <a:pPr/>
              <a:t>139</a:t>
            </a:fld>
            <a:endParaRPr lang="en-GB"/>
          </a:p>
        </p:txBody>
      </p:sp>
      <p:sp>
        <p:nvSpPr>
          <p:cNvPr id="3" name="Title 2">
            <a:extLst>
              <a:ext uri="{FF2B5EF4-FFF2-40B4-BE49-F238E27FC236}">
                <a16:creationId xmlns:a16="http://schemas.microsoft.com/office/drawing/2014/main" id="{D9F5DA3C-1A3D-81A9-F87E-7786E58B6418}"/>
              </a:ext>
            </a:extLst>
          </p:cNvPr>
          <p:cNvSpPr>
            <a:spLocks noGrp="1"/>
          </p:cNvSpPr>
          <p:nvPr>
            <p:ph type="title"/>
          </p:nvPr>
        </p:nvSpPr>
        <p:spPr/>
        <p:txBody>
          <a:bodyPr>
            <a:normAutofit fontScale="90000"/>
          </a:bodyPr>
          <a:lstStyle/>
          <a:p>
            <a:r>
              <a:rPr lang="en-GB" sz="4000" b="1" dirty="0"/>
              <a:t>Economic and tourism benefits</a:t>
            </a:r>
            <a:br>
              <a:rPr lang="en-US" sz="3600" dirty="0"/>
            </a:br>
            <a:endParaRPr lang="en-GB" dirty="0"/>
          </a:p>
        </p:txBody>
      </p:sp>
      <p:sp>
        <p:nvSpPr>
          <p:cNvPr id="4" name="Text Placeholder 3">
            <a:extLst>
              <a:ext uri="{FF2B5EF4-FFF2-40B4-BE49-F238E27FC236}">
                <a16:creationId xmlns:a16="http://schemas.microsoft.com/office/drawing/2014/main" id="{B11A3971-0248-702A-5810-41036D84A485}"/>
              </a:ext>
            </a:extLst>
          </p:cNvPr>
          <p:cNvSpPr>
            <a:spLocks noGrp="1"/>
          </p:cNvSpPr>
          <p:nvPr>
            <p:ph type="body" sz="quarter" idx="12"/>
          </p:nvPr>
        </p:nvSpPr>
        <p:spPr>
          <a:xfrm>
            <a:off x="234001" y="1092820"/>
            <a:ext cx="7371132" cy="3495154"/>
          </a:xfrm>
        </p:spPr>
        <p:txBody>
          <a:bodyPr vert="horz" lIns="0" tIns="0" rIns="0" bIns="0" rtlCol="0" anchor="t">
            <a:noAutofit/>
          </a:bodyPr>
          <a:lstStyle/>
          <a:p>
            <a:pPr lvl="1">
              <a:spcAft>
                <a:spcPts val="1200"/>
              </a:spcAft>
            </a:pPr>
            <a:r>
              <a:rPr lang="en-GB" dirty="0">
                <a:ea typeface="+mn-lt"/>
                <a:cs typeface="+mn-lt"/>
              </a:rPr>
              <a:t>Well-maintained heritage sites attract tourists and investment.</a:t>
            </a:r>
          </a:p>
          <a:p>
            <a:pPr lvl="1">
              <a:spcAft>
                <a:spcPts val="1200"/>
              </a:spcAft>
            </a:pPr>
            <a:r>
              <a:rPr lang="en-GB" dirty="0">
                <a:ea typeface="+mn-lt"/>
                <a:cs typeface="+mn-lt"/>
              </a:rPr>
              <a:t>Restoring listed buildings boosts property values and supports local economies.</a:t>
            </a:r>
          </a:p>
          <a:p>
            <a:pPr lvl="1">
              <a:spcAft>
                <a:spcPts val="1200"/>
              </a:spcAft>
            </a:pPr>
            <a:r>
              <a:rPr lang="en-GB" dirty="0">
                <a:ea typeface="+mn-lt"/>
                <a:cs typeface="+mn-lt"/>
              </a:rPr>
              <a:t>Government grants and incentives help fund sustainable retrofits.</a:t>
            </a:r>
          </a:p>
          <a:p>
            <a:endParaRPr lang="en-GB" dirty="0">
              <a:cs typeface="Arial"/>
            </a:endParaRPr>
          </a:p>
        </p:txBody>
      </p:sp>
      <p:sp>
        <p:nvSpPr>
          <p:cNvPr id="5" name="Footer Placeholder 4">
            <a:extLst>
              <a:ext uri="{FF2B5EF4-FFF2-40B4-BE49-F238E27FC236}">
                <a16:creationId xmlns:a16="http://schemas.microsoft.com/office/drawing/2014/main" id="{D340ADA7-E857-4C06-6E97-B28A17D106F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825979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168960-CFC9-115B-2454-9202BA05E701}"/>
              </a:ext>
            </a:extLst>
          </p:cNvPr>
          <p:cNvSpPr>
            <a:spLocks noGrp="1"/>
          </p:cNvSpPr>
          <p:nvPr>
            <p:ph type="sldNum" sz="quarter" idx="11"/>
          </p:nvPr>
        </p:nvSpPr>
        <p:spPr/>
        <p:txBody>
          <a:bodyPr/>
          <a:lstStyle/>
          <a:p>
            <a:fld id="{DA2C159E-F13C-4A85-9A41-E7669D3E0D70}" type="slidenum">
              <a:rPr lang="en-GB" smtClean="0"/>
              <a:pPr/>
              <a:t>14</a:t>
            </a:fld>
            <a:endParaRPr lang="en-GB"/>
          </a:p>
        </p:txBody>
      </p:sp>
      <p:sp>
        <p:nvSpPr>
          <p:cNvPr id="3" name="Title 2">
            <a:extLst>
              <a:ext uri="{FF2B5EF4-FFF2-40B4-BE49-F238E27FC236}">
                <a16:creationId xmlns:a16="http://schemas.microsoft.com/office/drawing/2014/main" id="{ADFAD9AE-4957-8B0B-E82F-1E4A926B11AC}"/>
              </a:ext>
            </a:extLst>
          </p:cNvPr>
          <p:cNvSpPr>
            <a:spLocks noGrp="1"/>
          </p:cNvSpPr>
          <p:nvPr>
            <p:ph type="title"/>
          </p:nvPr>
        </p:nvSpPr>
        <p:spPr/>
        <p:txBody>
          <a:bodyPr/>
          <a:lstStyle/>
          <a:p>
            <a:r>
              <a:rPr lang="en-US" dirty="0">
                <a:ea typeface="+mj-lt"/>
                <a:cs typeface="+mj-lt"/>
              </a:rPr>
              <a:t>Peer review and discussion</a:t>
            </a:r>
            <a:endParaRPr lang="en-US" dirty="0"/>
          </a:p>
          <a:p>
            <a:endParaRPr lang="en-US" dirty="0">
              <a:cs typeface="Arial"/>
            </a:endParaRPr>
          </a:p>
        </p:txBody>
      </p:sp>
      <p:sp>
        <p:nvSpPr>
          <p:cNvPr id="4" name="Text Placeholder 3">
            <a:extLst>
              <a:ext uri="{FF2B5EF4-FFF2-40B4-BE49-F238E27FC236}">
                <a16:creationId xmlns:a16="http://schemas.microsoft.com/office/drawing/2014/main" id="{744537E5-4E76-D5CE-4E09-7D8D6D0833AF}"/>
              </a:ext>
            </a:extLst>
          </p:cNvPr>
          <p:cNvSpPr>
            <a:spLocks noGrp="1"/>
          </p:cNvSpPr>
          <p:nvPr>
            <p:ph type="body" sz="quarter" idx="12"/>
          </p:nvPr>
        </p:nvSpPr>
        <p:spPr>
          <a:xfrm>
            <a:off x="234000" y="1182030"/>
            <a:ext cx="6479034" cy="3405944"/>
          </a:xfrm>
        </p:spPr>
        <p:txBody>
          <a:bodyPr vert="horz" lIns="0" tIns="0" rIns="0" bIns="0" rtlCol="0" anchor="t">
            <a:noAutofit/>
          </a:bodyPr>
          <a:lstStyle/>
          <a:p>
            <a:pPr marL="342900" indent="-342900">
              <a:spcAft>
                <a:spcPts val="1200"/>
              </a:spcAft>
              <a:buFont typeface="System Font Regular"/>
              <a:buChar char="–"/>
            </a:pPr>
            <a:r>
              <a:rPr lang="en-US" dirty="0">
                <a:ea typeface="+mn-lt"/>
                <a:cs typeface="+mn-lt"/>
              </a:rPr>
              <a:t>Swap problem statements with a peer.</a:t>
            </a:r>
          </a:p>
          <a:p>
            <a:pPr marL="342900" indent="-342900">
              <a:spcAft>
                <a:spcPts val="1200"/>
              </a:spcAft>
              <a:buFont typeface="System Font Regular"/>
              <a:buChar char="–"/>
            </a:pPr>
            <a:r>
              <a:rPr lang="en-US" dirty="0">
                <a:ea typeface="+mn-lt"/>
                <a:cs typeface="+mn-lt"/>
              </a:rPr>
              <a:t>Provide feedback based on clarity, relevance and feasibility.</a:t>
            </a:r>
          </a:p>
          <a:p>
            <a:pPr marL="342900" indent="-342900">
              <a:spcAft>
                <a:spcPts val="1200"/>
              </a:spcAft>
              <a:buFont typeface="System Font Regular"/>
              <a:buChar char="–"/>
            </a:pPr>
            <a:r>
              <a:rPr lang="en-US" dirty="0">
                <a:ea typeface="+mn-lt"/>
                <a:cs typeface="+mn-lt"/>
              </a:rPr>
              <a:t>Revise and refine before submission.</a:t>
            </a:r>
          </a:p>
          <a:p>
            <a:endParaRPr lang="en-US" dirty="0">
              <a:cs typeface="Arial"/>
            </a:endParaRPr>
          </a:p>
        </p:txBody>
      </p:sp>
      <p:sp>
        <p:nvSpPr>
          <p:cNvPr id="5" name="Footer Placeholder 4">
            <a:extLst>
              <a:ext uri="{FF2B5EF4-FFF2-40B4-BE49-F238E27FC236}">
                <a16:creationId xmlns:a16="http://schemas.microsoft.com/office/drawing/2014/main" id="{4A5AE0F0-8009-4CD5-1590-A143D55BA76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46830861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50E38C-57A0-C51D-6043-21D4E7486843}"/>
              </a:ext>
            </a:extLst>
          </p:cNvPr>
          <p:cNvSpPr>
            <a:spLocks noGrp="1"/>
          </p:cNvSpPr>
          <p:nvPr>
            <p:ph type="sldNum" sz="quarter" idx="11"/>
          </p:nvPr>
        </p:nvSpPr>
        <p:spPr/>
        <p:txBody>
          <a:bodyPr/>
          <a:lstStyle/>
          <a:p>
            <a:fld id="{DA2C159E-F13C-4A85-9A41-E7669D3E0D70}" type="slidenum">
              <a:rPr lang="en-GB" smtClean="0"/>
              <a:pPr/>
              <a:t>140</a:t>
            </a:fld>
            <a:endParaRPr lang="en-GB"/>
          </a:p>
        </p:txBody>
      </p:sp>
      <p:sp>
        <p:nvSpPr>
          <p:cNvPr id="3" name="Title 2">
            <a:extLst>
              <a:ext uri="{FF2B5EF4-FFF2-40B4-BE49-F238E27FC236}">
                <a16:creationId xmlns:a16="http://schemas.microsoft.com/office/drawing/2014/main" id="{3D2EFC13-92B6-C231-9986-1DE310A359D1}"/>
              </a:ext>
            </a:extLst>
          </p:cNvPr>
          <p:cNvSpPr>
            <a:spLocks noGrp="1"/>
          </p:cNvSpPr>
          <p:nvPr>
            <p:ph type="title"/>
          </p:nvPr>
        </p:nvSpPr>
        <p:spPr/>
        <p:txBody>
          <a:bodyPr>
            <a:normAutofit fontScale="90000"/>
          </a:bodyPr>
          <a:lstStyle/>
          <a:p>
            <a:r>
              <a:rPr lang="en-GB" sz="4000" b="1"/>
              <a:t>Legal and planning compliance</a:t>
            </a:r>
            <a:br>
              <a:rPr lang="en-US" sz="3600"/>
            </a:br>
            <a:endParaRPr lang="en-GB"/>
          </a:p>
        </p:txBody>
      </p:sp>
      <p:sp>
        <p:nvSpPr>
          <p:cNvPr id="4" name="Text Placeholder 3">
            <a:extLst>
              <a:ext uri="{FF2B5EF4-FFF2-40B4-BE49-F238E27FC236}">
                <a16:creationId xmlns:a16="http://schemas.microsoft.com/office/drawing/2014/main" id="{844FC565-323F-0E6A-1AB5-BD67A15207E2}"/>
              </a:ext>
            </a:extLst>
          </p:cNvPr>
          <p:cNvSpPr>
            <a:spLocks noGrp="1"/>
          </p:cNvSpPr>
          <p:nvPr>
            <p:ph type="body" sz="quarter" idx="12"/>
          </p:nvPr>
        </p:nvSpPr>
        <p:spPr>
          <a:xfrm>
            <a:off x="234001" y="1159726"/>
            <a:ext cx="7821096" cy="3428247"/>
          </a:xfrm>
        </p:spPr>
        <p:txBody>
          <a:bodyPr vert="horz" lIns="0" tIns="0" rIns="0" bIns="0" rtlCol="0" anchor="t">
            <a:noAutofit/>
          </a:bodyPr>
          <a:lstStyle/>
          <a:p>
            <a:pPr lvl="1">
              <a:spcAft>
                <a:spcPts val="1200"/>
              </a:spcAft>
            </a:pPr>
            <a:r>
              <a:rPr lang="en-GB" dirty="0">
                <a:ea typeface="+mn-lt"/>
                <a:cs typeface="+mn-lt"/>
              </a:rPr>
              <a:t>Listed buildings require Listed Building Consent </a:t>
            </a:r>
            <a:br>
              <a:rPr lang="en-GB" dirty="0">
                <a:ea typeface="+mn-lt"/>
                <a:cs typeface="+mn-lt"/>
              </a:rPr>
            </a:br>
            <a:r>
              <a:rPr lang="en-GB" dirty="0">
                <a:ea typeface="+mn-lt"/>
                <a:cs typeface="+mn-lt"/>
              </a:rPr>
              <a:t>before alterations.</a:t>
            </a:r>
          </a:p>
          <a:p>
            <a:pPr lvl="1">
              <a:spcAft>
                <a:spcPts val="1200"/>
              </a:spcAft>
            </a:pPr>
            <a:r>
              <a:rPr lang="en-GB" dirty="0">
                <a:ea typeface="+mn-lt"/>
                <a:cs typeface="+mn-lt"/>
              </a:rPr>
              <a:t>Conservation officers ensure modern upgrades </a:t>
            </a:r>
            <a:br>
              <a:rPr lang="en-GB" dirty="0">
                <a:ea typeface="+mn-lt"/>
                <a:cs typeface="+mn-lt"/>
              </a:rPr>
            </a:br>
            <a:r>
              <a:rPr lang="en-GB" dirty="0">
                <a:ea typeface="+mn-lt"/>
                <a:cs typeface="+mn-lt"/>
              </a:rPr>
              <a:t>(e.g. solar panels, heat pumps) are installed sensitively.</a:t>
            </a:r>
          </a:p>
          <a:p>
            <a:pPr lvl="1">
              <a:spcAft>
                <a:spcPts val="1200"/>
              </a:spcAft>
            </a:pPr>
            <a:r>
              <a:rPr lang="en-GB" dirty="0">
                <a:ea typeface="+mn-lt"/>
                <a:cs typeface="+mn-lt"/>
              </a:rPr>
              <a:t>Using traditional materials alongside sustainable solutions helps maintain historical aesthetics.</a:t>
            </a:r>
          </a:p>
          <a:p>
            <a:endParaRPr lang="en-GB" dirty="0">
              <a:cs typeface="Arial"/>
            </a:endParaRPr>
          </a:p>
        </p:txBody>
      </p:sp>
      <p:sp>
        <p:nvSpPr>
          <p:cNvPr id="5" name="Footer Placeholder 4">
            <a:extLst>
              <a:ext uri="{FF2B5EF4-FFF2-40B4-BE49-F238E27FC236}">
                <a16:creationId xmlns:a16="http://schemas.microsoft.com/office/drawing/2014/main" id="{157BCC94-B68A-DD9A-0E56-D0E4134CDE74}"/>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53538786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0C5AA5-A0AD-605E-03F3-C3345DB72108}"/>
              </a:ext>
            </a:extLst>
          </p:cNvPr>
          <p:cNvSpPr>
            <a:spLocks noGrp="1"/>
          </p:cNvSpPr>
          <p:nvPr>
            <p:ph type="sldNum" sz="quarter" idx="11"/>
          </p:nvPr>
        </p:nvSpPr>
        <p:spPr/>
        <p:txBody>
          <a:bodyPr/>
          <a:lstStyle/>
          <a:p>
            <a:fld id="{DA2C159E-F13C-4A85-9A41-E7669D3E0D70}" type="slidenum">
              <a:rPr lang="en-GB" smtClean="0"/>
              <a:pPr/>
              <a:t>141</a:t>
            </a:fld>
            <a:endParaRPr lang="en-GB"/>
          </a:p>
        </p:txBody>
      </p:sp>
      <p:sp>
        <p:nvSpPr>
          <p:cNvPr id="3" name="Title 2">
            <a:extLst>
              <a:ext uri="{FF2B5EF4-FFF2-40B4-BE49-F238E27FC236}">
                <a16:creationId xmlns:a16="http://schemas.microsoft.com/office/drawing/2014/main" id="{D16AAA89-F161-4A5C-D6A7-FDF20E9DBD9F}"/>
              </a:ext>
            </a:extLst>
          </p:cNvPr>
          <p:cNvSpPr>
            <a:spLocks noGrp="1"/>
          </p:cNvSpPr>
          <p:nvPr>
            <p:ph type="title"/>
          </p:nvPr>
        </p:nvSpPr>
        <p:spPr/>
        <p:txBody>
          <a:bodyPr>
            <a:normAutofit fontScale="90000"/>
          </a:bodyPr>
          <a:lstStyle/>
          <a:p>
            <a:r>
              <a:rPr lang="en-GB" sz="4000" b="1"/>
              <a:t>Future-proofing for generations</a:t>
            </a:r>
            <a:br>
              <a:rPr lang="en-US" sz="3600" b="1"/>
            </a:br>
            <a:endParaRPr lang="en-GB"/>
          </a:p>
        </p:txBody>
      </p:sp>
      <p:sp>
        <p:nvSpPr>
          <p:cNvPr id="4" name="Text Placeholder 3">
            <a:extLst>
              <a:ext uri="{FF2B5EF4-FFF2-40B4-BE49-F238E27FC236}">
                <a16:creationId xmlns:a16="http://schemas.microsoft.com/office/drawing/2014/main" id="{5E35519B-45CC-9F1F-58F3-13DECCC67CC8}"/>
              </a:ext>
            </a:extLst>
          </p:cNvPr>
          <p:cNvSpPr>
            <a:spLocks noGrp="1"/>
          </p:cNvSpPr>
          <p:nvPr>
            <p:ph type="body" sz="quarter" idx="12"/>
          </p:nvPr>
        </p:nvSpPr>
        <p:spPr>
          <a:xfrm>
            <a:off x="234000" y="1115122"/>
            <a:ext cx="8172882" cy="3472852"/>
          </a:xfrm>
        </p:spPr>
        <p:txBody>
          <a:bodyPr vert="horz" lIns="0" tIns="0" rIns="0" bIns="0" rtlCol="0" anchor="t">
            <a:noAutofit/>
          </a:bodyPr>
          <a:lstStyle/>
          <a:p>
            <a:pPr lvl="1">
              <a:spcAft>
                <a:spcPts val="1200"/>
              </a:spcAft>
            </a:pPr>
            <a:r>
              <a:rPr lang="en-GB" dirty="0">
                <a:ea typeface="+mn-lt"/>
                <a:cs typeface="+mn-lt"/>
              </a:rPr>
              <a:t>Combining heritage protection with green technology ensures buildings remain functional and resilient.</a:t>
            </a:r>
          </a:p>
          <a:p>
            <a:pPr lvl="1">
              <a:spcAft>
                <a:spcPts val="1200"/>
              </a:spcAft>
            </a:pPr>
            <a:r>
              <a:rPr lang="en-GB" dirty="0">
                <a:ea typeface="+mn-lt"/>
                <a:cs typeface="+mn-lt"/>
              </a:rPr>
              <a:t>Encourages innovation in low-carbon retrofitting methods.</a:t>
            </a:r>
          </a:p>
          <a:p>
            <a:pPr lvl="1">
              <a:spcAft>
                <a:spcPts val="1200"/>
              </a:spcAft>
            </a:pPr>
            <a:r>
              <a:rPr lang="en-GB" dirty="0">
                <a:ea typeface="+mn-lt"/>
                <a:cs typeface="+mn-lt"/>
              </a:rPr>
              <a:t>Supports long-term energy efficiency without compromising historical significance.</a:t>
            </a:r>
          </a:p>
          <a:p>
            <a:endParaRPr lang="en-GB" dirty="0">
              <a:cs typeface="Arial"/>
            </a:endParaRPr>
          </a:p>
        </p:txBody>
      </p:sp>
      <p:sp>
        <p:nvSpPr>
          <p:cNvPr id="5" name="Footer Placeholder 4">
            <a:extLst>
              <a:ext uri="{FF2B5EF4-FFF2-40B4-BE49-F238E27FC236}">
                <a16:creationId xmlns:a16="http://schemas.microsoft.com/office/drawing/2014/main" id="{DC04EFD3-5FD2-18E8-3A09-1008390424FA}"/>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90439311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A02CAB-1DDE-33F9-1045-28C1A589B93F}"/>
              </a:ext>
            </a:extLst>
          </p:cNvPr>
          <p:cNvSpPr>
            <a:spLocks noGrp="1"/>
          </p:cNvSpPr>
          <p:nvPr>
            <p:ph type="sldNum" sz="quarter" idx="11"/>
          </p:nvPr>
        </p:nvSpPr>
        <p:spPr/>
        <p:txBody>
          <a:bodyPr/>
          <a:lstStyle/>
          <a:p>
            <a:fld id="{DA2C159E-F13C-4A85-9A41-E7669D3E0D70}" type="slidenum">
              <a:rPr lang="en-GB" smtClean="0"/>
              <a:pPr/>
              <a:t>142</a:t>
            </a:fld>
            <a:endParaRPr lang="en-GB"/>
          </a:p>
        </p:txBody>
      </p:sp>
      <p:sp>
        <p:nvSpPr>
          <p:cNvPr id="3" name="Title 2">
            <a:extLst>
              <a:ext uri="{FF2B5EF4-FFF2-40B4-BE49-F238E27FC236}">
                <a16:creationId xmlns:a16="http://schemas.microsoft.com/office/drawing/2014/main" id="{A8E64AE1-5EC4-344F-C1AA-BDE40A38C018}"/>
              </a:ext>
            </a:extLst>
          </p:cNvPr>
          <p:cNvSpPr>
            <a:spLocks noGrp="1"/>
          </p:cNvSpPr>
          <p:nvPr>
            <p:ph type="title"/>
          </p:nvPr>
        </p:nvSpPr>
        <p:spPr/>
        <p:txBody>
          <a:bodyPr>
            <a:normAutofit fontScale="90000"/>
          </a:bodyPr>
          <a:lstStyle/>
          <a:p>
            <a:r>
              <a:rPr lang="en-GB" sz="4000" b="1">
                <a:ea typeface="+mn-lt"/>
                <a:cs typeface="+mn-lt"/>
              </a:rPr>
              <a:t>Conclusion</a:t>
            </a:r>
            <a:br>
              <a:rPr lang="en-GB" sz="3600" b="1">
                <a:ea typeface="+mn-lt"/>
                <a:cs typeface="+mn-lt"/>
              </a:rPr>
            </a:br>
            <a:endParaRPr lang="en-GB"/>
          </a:p>
        </p:txBody>
      </p:sp>
      <p:sp>
        <p:nvSpPr>
          <p:cNvPr id="4" name="Text Placeholder 3">
            <a:extLst>
              <a:ext uri="{FF2B5EF4-FFF2-40B4-BE49-F238E27FC236}">
                <a16:creationId xmlns:a16="http://schemas.microsoft.com/office/drawing/2014/main" id="{6FFD47ED-33FD-3549-CC7D-3F3062F6C3BD}"/>
              </a:ext>
            </a:extLst>
          </p:cNvPr>
          <p:cNvSpPr>
            <a:spLocks noGrp="1"/>
          </p:cNvSpPr>
          <p:nvPr>
            <p:ph type="body" sz="quarter" idx="12"/>
          </p:nvPr>
        </p:nvSpPr>
        <p:spPr>
          <a:xfrm>
            <a:off x="234000" y="986400"/>
            <a:ext cx="8275518" cy="3601574"/>
          </a:xfrm>
        </p:spPr>
        <p:txBody>
          <a:bodyPr vert="horz" lIns="0" tIns="0" rIns="0" bIns="0" rtlCol="0" anchor="t">
            <a:noAutofit/>
          </a:bodyPr>
          <a:lstStyle/>
          <a:p>
            <a:pPr marL="0" lvl="1" indent="0">
              <a:spcAft>
                <a:spcPts val="1200"/>
              </a:spcAft>
              <a:buNone/>
            </a:pPr>
            <a:r>
              <a:rPr lang="en-GB" dirty="0">
                <a:ea typeface="+mn-lt"/>
                <a:cs typeface="+mn-lt"/>
              </a:rPr>
              <a:t>Preserving heritage while implementing sustainable improvements allows buildings to remain:</a:t>
            </a:r>
          </a:p>
          <a:p>
            <a:pPr lvl="1">
              <a:spcAft>
                <a:spcPts val="1200"/>
              </a:spcAft>
            </a:pPr>
            <a:r>
              <a:rPr lang="en-GB" dirty="0">
                <a:ea typeface="+mn-lt"/>
                <a:cs typeface="+mn-lt"/>
              </a:rPr>
              <a:t>culturally significant</a:t>
            </a:r>
          </a:p>
          <a:p>
            <a:pPr lvl="1">
              <a:spcAft>
                <a:spcPts val="1200"/>
              </a:spcAft>
            </a:pPr>
            <a:r>
              <a:rPr lang="en-GB" dirty="0">
                <a:ea typeface="+mn-lt"/>
                <a:cs typeface="+mn-lt"/>
              </a:rPr>
              <a:t>environmentally responsible</a:t>
            </a:r>
          </a:p>
          <a:p>
            <a:pPr lvl="1">
              <a:spcAft>
                <a:spcPts val="1200"/>
              </a:spcAft>
            </a:pPr>
            <a:r>
              <a:rPr lang="en-GB" dirty="0">
                <a:ea typeface="+mn-lt"/>
                <a:cs typeface="+mn-lt"/>
              </a:rPr>
              <a:t>economically valuable for future generations.</a:t>
            </a:r>
            <a:endParaRPr lang="en-US" dirty="0">
              <a:ea typeface="+mn-lt"/>
              <a:cs typeface="+mn-lt"/>
            </a:endParaRPr>
          </a:p>
          <a:p>
            <a:endParaRPr lang="en-GB" dirty="0">
              <a:ea typeface="+mn-lt"/>
              <a:cs typeface="+mn-lt"/>
            </a:endParaRPr>
          </a:p>
          <a:p>
            <a:r>
              <a:rPr lang="en-GB" dirty="0">
                <a:ea typeface="+mn-lt"/>
                <a:cs typeface="+mn-lt"/>
              </a:rPr>
              <a:t>For further reading, check </a:t>
            </a:r>
            <a:r>
              <a:rPr lang="en-GB" dirty="0">
                <a:ea typeface="+mn-lt"/>
                <a:cs typeface="+mn-lt"/>
                <a:hlinkClick r:id="rId2"/>
              </a:rPr>
              <a:t>Historic England’s listed building consent advice</a:t>
            </a:r>
            <a:r>
              <a:rPr lang="en-GB" dirty="0">
                <a:ea typeface="+mn-lt"/>
                <a:cs typeface="+mn-lt"/>
              </a:rPr>
              <a:t>.</a:t>
            </a:r>
            <a:endParaRPr lang="en-GB" dirty="0"/>
          </a:p>
          <a:p>
            <a:endParaRPr lang="en-GB" dirty="0">
              <a:cs typeface="Arial"/>
            </a:endParaRPr>
          </a:p>
        </p:txBody>
      </p:sp>
      <p:sp>
        <p:nvSpPr>
          <p:cNvPr id="5" name="Footer Placeholder 4">
            <a:extLst>
              <a:ext uri="{FF2B5EF4-FFF2-40B4-BE49-F238E27FC236}">
                <a16:creationId xmlns:a16="http://schemas.microsoft.com/office/drawing/2014/main" id="{B6A96D9B-72AF-0F9F-2368-BDA8FADD034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55727536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DB35EA-2CB8-F8D4-4F03-79490900B94E}"/>
              </a:ext>
            </a:extLst>
          </p:cNvPr>
          <p:cNvSpPr>
            <a:spLocks noGrp="1"/>
          </p:cNvSpPr>
          <p:nvPr>
            <p:ph type="sldNum" sz="quarter" idx="11"/>
          </p:nvPr>
        </p:nvSpPr>
        <p:spPr/>
        <p:txBody>
          <a:bodyPr/>
          <a:lstStyle/>
          <a:p>
            <a:fld id="{DA2C159E-F13C-4A85-9A41-E7669D3E0D70}" type="slidenum">
              <a:rPr lang="en-GB" smtClean="0"/>
              <a:pPr/>
              <a:t>143</a:t>
            </a:fld>
            <a:endParaRPr lang="en-GB"/>
          </a:p>
        </p:txBody>
      </p:sp>
      <p:sp>
        <p:nvSpPr>
          <p:cNvPr id="3" name="Title 2">
            <a:extLst>
              <a:ext uri="{FF2B5EF4-FFF2-40B4-BE49-F238E27FC236}">
                <a16:creationId xmlns:a16="http://schemas.microsoft.com/office/drawing/2014/main" id="{BB1ABEEA-AA6F-D4E0-026F-30A10D12434C}"/>
              </a:ext>
            </a:extLst>
          </p:cNvPr>
          <p:cNvSpPr>
            <a:spLocks noGrp="1"/>
          </p:cNvSpPr>
          <p:nvPr>
            <p:ph type="title"/>
          </p:nvPr>
        </p:nvSpPr>
        <p:spPr/>
        <p:txBody>
          <a:bodyPr/>
          <a:lstStyle/>
          <a:p>
            <a:r>
              <a:rPr lang="en-GB" dirty="0">
                <a:cs typeface="Arial"/>
              </a:rPr>
              <a:t>Task: Listed consent flashcards</a:t>
            </a:r>
            <a:endParaRPr lang="en-GB" dirty="0"/>
          </a:p>
        </p:txBody>
      </p:sp>
      <p:sp>
        <p:nvSpPr>
          <p:cNvPr id="4" name="Text Placeholder 3">
            <a:extLst>
              <a:ext uri="{FF2B5EF4-FFF2-40B4-BE49-F238E27FC236}">
                <a16:creationId xmlns:a16="http://schemas.microsoft.com/office/drawing/2014/main" id="{2D3E060A-0BF4-AC64-11DA-529A5E3B0D81}"/>
              </a:ext>
            </a:extLst>
          </p:cNvPr>
          <p:cNvSpPr>
            <a:spLocks noGrp="1"/>
          </p:cNvSpPr>
          <p:nvPr>
            <p:ph type="body" sz="quarter" idx="12"/>
          </p:nvPr>
        </p:nvSpPr>
        <p:spPr>
          <a:xfrm>
            <a:off x="234001" y="986400"/>
            <a:ext cx="7722376" cy="3601574"/>
          </a:xfrm>
        </p:spPr>
        <p:txBody>
          <a:bodyPr vert="horz" lIns="0" tIns="0" rIns="0" bIns="0" rtlCol="0" anchor="t">
            <a:noAutofit/>
          </a:bodyPr>
          <a:lstStyle/>
          <a:p>
            <a:pPr marL="0" lvl="1" indent="0">
              <a:spcAft>
                <a:spcPts val="1200"/>
              </a:spcAft>
              <a:buNone/>
            </a:pPr>
            <a:r>
              <a:rPr lang="en-GB" dirty="0">
                <a:ea typeface="+mn-lt"/>
                <a:cs typeface="+mn-lt"/>
              </a:rPr>
              <a:t>Split into two groups and sort the listed consent flashcards into categories:</a:t>
            </a:r>
          </a:p>
          <a:p>
            <a:pPr lvl="1">
              <a:spcAft>
                <a:spcPts val="1200"/>
              </a:spcAft>
            </a:pPr>
            <a:r>
              <a:rPr lang="en-GB" dirty="0">
                <a:ea typeface="+mn-lt"/>
                <a:cs typeface="+mn-lt"/>
              </a:rPr>
              <a:t>Requires listed consent</a:t>
            </a:r>
          </a:p>
          <a:p>
            <a:pPr lvl="1">
              <a:spcAft>
                <a:spcPts val="1200"/>
              </a:spcAft>
            </a:pPr>
            <a:r>
              <a:rPr lang="en-GB" dirty="0">
                <a:ea typeface="+mn-lt"/>
                <a:cs typeface="+mn-lt"/>
              </a:rPr>
              <a:t>Does not require consent</a:t>
            </a:r>
          </a:p>
          <a:p>
            <a:pPr marL="342900" lvl="1" indent="-342900">
              <a:spcAft>
                <a:spcPts val="1200"/>
              </a:spcAft>
              <a:buFont typeface="Arial" panose="020B0604020202020204" pitchFamily="34" charset="0"/>
              <a:buChar char="-"/>
            </a:pPr>
            <a:endParaRPr lang="en-GB" dirty="0">
              <a:ea typeface="+mn-lt"/>
              <a:cs typeface="+mn-lt"/>
            </a:endParaRPr>
          </a:p>
          <a:p>
            <a:pPr marL="0" lvl="1" indent="0">
              <a:spcAft>
                <a:spcPts val="1200"/>
              </a:spcAft>
              <a:buNone/>
            </a:pPr>
            <a:r>
              <a:rPr lang="en-GB" dirty="0">
                <a:ea typeface="+mn-lt"/>
                <a:cs typeface="+mn-lt"/>
              </a:rPr>
              <a:t>When complete, swap tables and review the other group’s cards using the answer sheet.</a:t>
            </a:r>
          </a:p>
          <a:p>
            <a:endParaRPr lang="en-GB" dirty="0">
              <a:cs typeface="Arial"/>
            </a:endParaRPr>
          </a:p>
        </p:txBody>
      </p:sp>
      <p:sp>
        <p:nvSpPr>
          <p:cNvPr id="5" name="Footer Placeholder 4">
            <a:extLst>
              <a:ext uri="{FF2B5EF4-FFF2-40B4-BE49-F238E27FC236}">
                <a16:creationId xmlns:a16="http://schemas.microsoft.com/office/drawing/2014/main" id="{35E6DDC4-9003-E97A-1324-97ECDF9BF65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72199455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9</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US" dirty="0"/>
              <a:t>Developing retrofit </a:t>
            </a:r>
            <a:br>
              <a:rPr lang="en-US" dirty="0"/>
            </a:br>
            <a:r>
              <a:rPr lang="en-US" dirty="0"/>
              <a:t>solutions and proposals</a:t>
            </a:r>
          </a:p>
        </p:txBody>
      </p:sp>
    </p:spTree>
    <p:extLst>
      <p:ext uri="{BB962C8B-B14F-4D97-AF65-F5344CB8AC3E}">
        <p14:creationId xmlns:p14="http://schemas.microsoft.com/office/powerpoint/2010/main" val="237343164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145</a:t>
            </a:fld>
            <a:endParaRPr lang="en-GB"/>
          </a:p>
        </p:txBody>
      </p:sp>
      <p:sp>
        <p:nvSpPr>
          <p:cNvPr id="12" name="Title 11"/>
          <p:cNvSpPr>
            <a:spLocks noGrp="1"/>
          </p:cNvSpPr>
          <p:nvPr>
            <p:ph type="title"/>
          </p:nvPr>
        </p:nvSpPr>
        <p:spPr/>
        <p:txBody>
          <a:bodyPr>
            <a:normAutofit/>
          </a:bodyPr>
          <a:lstStyle/>
          <a:p>
            <a:r>
              <a:rPr lang="en-GB" dirty="0">
                <a:ea typeface="+mj-lt"/>
                <a:cs typeface="+mj-lt"/>
              </a:rPr>
              <a:t>Lesson 9 overview</a:t>
            </a:r>
            <a:endParaRPr lang="en-US" dirty="0"/>
          </a:p>
        </p:txBody>
      </p:sp>
      <p:sp>
        <p:nvSpPr>
          <p:cNvPr id="5" name="Text Placeholder 4"/>
          <p:cNvSpPr>
            <a:spLocks noGrp="1"/>
          </p:cNvSpPr>
          <p:nvPr>
            <p:ph type="body" sz="quarter" idx="12"/>
          </p:nvPr>
        </p:nvSpPr>
        <p:spPr>
          <a:xfrm>
            <a:off x="234000" y="951553"/>
            <a:ext cx="8436513" cy="3636421"/>
          </a:xfrm>
        </p:spPr>
        <p:txBody>
          <a:bodyPr vert="horz" lIns="0" tIns="0" rIns="0" bIns="0" rtlCol="0" anchor="t">
            <a:noAutofit/>
          </a:bodyPr>
          <a:lstStyle/>
          <a:p>
            <a:pPr lvl="1">
              <a:spcAft>
                <a:spcPts val="600"/>
              </a:spcAft>
            </a:pPr>
            <a:r>
              <a:rPr lang="en-GB" dirty="0">
                <a:ea typeface="+mn-lt"/>
                <a:cs typeface="+mn-lt"/>
              </a:rPr>
              <a:t>Understand how to write a retrofit report using case studies and structured writing techniques.</a:t>
            </a:r>
            <a:endParaRPr lang="en-US" dirty="0">
              <a:ea typeface="+mn-lt"/>
              <a:cs typeface="+mn-lt"/>
            </a:endParaRPr>
          </a:p>
          <a:p>
            <a:pPr lvl="1">
              <a:spcAft>
                <a:spcPts val="600"/>
              </a:spcAft>
            </a:pPr>
            <a:r>
              <a:rPr lang="en-GB" dirty="0">
                <a:ea typeface="+mn-lt"/>
                <a:cs typeface="+mn-lt"/>
              </a:rPr>
              <a:t>Identify and categorise retrofit measures: low, shallow </a:t>
            </a:r>
            <a:br>
              <a:rPr lang="en-GB" dirty="0">
                <a:ea typeface="+mn-lt"/>
                <a:cs typeface="+mn-lt"/>
              </a:rPr>
            </a:br>
            <a:r>
              <a:rPr lang="en-GB" dirty="0">
                <a:ea typeface="+mn-lt"/>
                <a:cs typeface="+mn-lt"/>
              </a:rPr>
              <a:t>and deep.</a:t>
            </a:r>
          </a:p>
          <a:p>
            <a:pPr lvl="1">
              <a:spcAft>
                <a:spcPts val="600"/>
              </a:spcAft>
            </a:pPr>
            <a:r>
              <a:rPr lang="en-GB" dirty="0">
                <a:ea typeface="+mn-lt"/>
                <a:cs typeface="+mn-lt"/>
              </a:rPr>
              <a:t>Analyse how sustainability is embedded in design solutions.</a:t>
            </a:r>
          </a:p>
          <a:p>
            <a:pPr lvl="1">
              <a:spcAft>
                <a:spcPts val="600"/>
              </a:spcAft>
            </a:pPr>
            <a:r>
              <a:rPr lang="en-GB" dirty="0">
                <a:ea typeface="+mn-lt"/>
                <a:cs typeface="+mn-lt"/>
              </a:rPr>
              <a:t>Explore social, economic, environmental and human impacts of retrofit work.</a:t>
            </a:r>
          </a:p>
          <a:p>
            <a:pPr lvl="1">
              <a:spcAft>
                <a:spcPts val="600"/>
              </a:spcAft>
            </a:pPr>
            <a:r>
              <a:rPr lang="en-GB" dirty="0">
                <a:ea typeface="+mn-lt"/>
                <a:cs typeface="+mn-lt"/>
              </a:rPr>
              <a:t>Understand heritage and conservation principles in </a:t>
            </a:r>
            <a:br>
              <a:rPr lang="en-GB" dirty="0">
                <a:ea typeface="+mn-lt"/>
                <a:cs typeface="+mn-lt"/>
              </a:rPr>
            </a:br>
            <a:r>
              <a:rPr lang="en-GB" dirty="0">
                <a:ea typeface="+mn-lt"/>
                <a:cs typeface="+mn-lt"/>
              </a:rPr>
              <a:t>retrofit projects.</a:t>
            </a:r>
          </a:p>
          <a:p>
            <a:pPr>
              <a:lnSpc>
                <a:spcPct val="100000"/>
              </a:lnSpc>
            </a:pPr>
            <a:br>
              <a:rPr lang="en-GB" dirty="0"/>
            </a:br>
            <a:endParaRPr lang="en-GB" dirty="0">
              <a:cs typeface="Arial"/>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21511121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GB">
                <a:ea typeface="+mj-lt"/>
                <a:cs typeface="+mj-lt"/>
              </a:rPr>
              <a:t>Quick recap quiz (1 of 2)</a:t>
            </a:r>
            <a:endParaRPr lang="en-US"/>
          </a:p>
        </p:txBody>
      </p:sp>
      <p:sp>
        <p:nvSpPr>
          <p:cNvPr id="5" name="Text Placeholder 4"/>
          <p:cNvSpPr>
            <a:spLocks noGrp="1"/>
          </p:cNvSpPr>
          <p:nvPr>
            <p:ph type="body" sz="quarter" idx="12"/>
          </p:nvPr>
        </p:nvSpPr>
        <p:spPr>
          <a:xfrm>
            <a:off x="232950" y="1165689"/>
            <a:ext cx="7667625" cy="3601574"/>
          </a:xfrm>
        </p:spPr>
        <p:txBody>
          <a:bodyPr vert="horz" lIns="0" tIns="0" rIns="0" bIns="0" rtlCol="0" anchor="t">
            <a:noAutofit/>
          </a:bodyPr>
          <a:lstStyle/>
          <a:p>
            <a:pPr>
              <a:lnSpc>
                <a:spcPct val="150000"/>
              </a:lnSpc>
            </a:pPr>
            <a:r>
              <a:rPr lang="en-GB" dirty="0">
                <a:ea typeface="+mn-lt"/>
                <a:cs typeface="+mn-lt"/>
              </a:rPr>
              <a:t>Which of the following is a shallow retrofit measure?</a:t>
            </a:r>
          </a:p>
          <a:p>
            <a:pPr>
              <a:lnSpc>
                <a:spcPct val="150000"/>
              </a:lnSpc>
              <a:spcAft>
                <a:spcPts val="1200"/>
              </a:spcAft>
            </a:pPr>
            <a:r>
              <a:rPr lang="en-GB" dirty="0">
                <a:ea typeface="+mn-lt"/>
                <a:cs typeface="+mn-lt"/>
              </a:rPr>
              <a:t> A. loft insulation</a:t>
            </a:r>
            <a:br>
              <a:rPr lang="en-GB" dirty="0">
                <a:ea typeface="+mn-lt"/>
                <a:cs typeface="+mn-lt"/>
              </a:rPr>
            </a:br>
            <a:r>
              <a:rPr lang="en-GB" dirty="0">
                <a:ea typeface="+mn-lt"/>
                <a:cs typeface="+mn-lt"/>
              </a:rPr>
              <a:t> B. full wall rebuild</a:t>
            </a:r>
            <a:br>
              <a:rPr lang="en-GB" dirty="0">
                <a:ea typeface="+mn-lt"/>
                <a:cs typeface="+mn-lt"/>
              </a:rPr>
            </a:br>
            <a:r>
              <a:rPr lang="en-GB" dirty="0">
                <a:ea typeface="+mn-lt"/>
                <a:cs typeface="+mn-lt"/>
              </a:rPr>
              <a:t> C. double glazing</a:t>
            </a:r>
            <a:br>
              <a:rPr lang="en-GB" dirty="0">
                <a:ea typeface="+mn-lt"/>
                <a:cs typeface="+mn-lt"/>
              </a:rPr>
            </a:br>
            <a:r>
              <a:rPr lang="en-GB" dirty="0">
                <a:ea typeface="+mn-lt"/>
                <a:cs typeface="+mn-lt"/>
              </a:rPr>
              <a:t> D. installing solar PV</a:t>
            </a:r>
            <a:endParaRPr lang="en-GB" dirty="0">
              <a:cs typeface="Arial"/>
            </a:endParaRPr>
          </a:p>
          <a:p>
            <a:endParaRPr lang="en-GB" dirty="0">
              <a:cs typeface="Arial"/>
            </a:endParaRPr>
          </a:p>
          <a:p>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146</a:t>
            </a:fld>
            <a:endParaRPr lang="en-GB"/>
          </a:p>
        </p:txBody>
      </p:sp>
    </p:spTree>
    <p:extLst>
      <p:ext uri="{BB962C8B-B14F-4D97-AF65-F5344CB8AC3E}">
        <p14:creationId xmlns:p14="http://schemas.microsoft.com/office/powerpoint/2010/main" val="335683445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929A2D-2E1D-6DBF-6361-15655F91278F}"/>
              </a:ext>
            </a:extLst>
          </p:cNvPr>
          <p:cNvSpPr>
            <a:spLocks noGrp="1"/>
          </p:cNvSpPr>
          <p:nvPr>
            <p:ph type="sldNum" sz="quarter" idx="11"/>
          </p:nvPr>
        </p:nvSpPr>
        <p:spPr/>
        <p:txBody>
          <a:bodyPr/>
          <a:lstStyle/>
          <a:p>
            <a:fld id="{DA2C159E-F13C-4A85-9A41-E7669D3E0D70}" type="slidenum">
              <a:rPr lang="en-GB" smtClean="0"/>
              <a:pPr/>
              <a:t>147</a:t>
            </a:fld>
            <a:endParaRPr lang="en-GB"/>
          </a:p>
        </p:txBody>
      </p:sp>
      <p:sp>
        <p:nvSpPr>
          <p:cNvPr id="3" name="Title 2">
            <a:extLst>
              <a:ext uri="{FF2B5EF4-FFF2-40B4-BE49-F238E27FC236}">
                <a16:creationId xmlns:a16="http://schemas.microsoft.com/office/drawing/2014/main" id="{1D3EA3AF-6606-F51D-52EE-75497C319C24}"/>
              </a:ext>
            </a:extLst>
          </p:cNvPr>
          <p:cNvSpPr>
            <a:spLocks noGrp="1"/>
          </p:cNvSpPr>
          <p:nvPr>
            <p:ph type="title"/>
          </p:nvPr>
        </p:nvSpPr>
        <p:spPr/>
        <p:txBody>
          <a:bodyPr/>
          <a:lstStyle/>
          <a:p>
            <a:r>
              <a:rPr lang="en-US"/>
              <a:t>Answer 1</a:t>
            </a:r>
            <a:endParaRPr lang="en-GB"/>
          </a:p>
        </p:txBody>
      </p:sp>
      <p:sp>
        <p:nvSpPr>
          <p:cNvPr id="4" name="Text Placeholder 3">
            <a:extLst>
              <a:ext uri="{FF2B5EF4-FFF2-40B4-BE49-F238E27FC236}">
                <a16:creationId xmlns:a16="http://schemas.microsoft.com/office/drawing/2014/main" id="{FFA44E6F-F1FC-D380-A74C-32EB26F077FE}"/>
              </a:ext>
            </a:extLst>
          </p:cNvPr>
          <p:cNvSpPr>
            <a:spLocks noGrp="1"/>
          </p:cNvSpPr>
          <p:nvPr>
            <p:ph type="body" sz="quarter" idx="12"/>
          </p:nvPr>
        </p:nvSpPr>
        <p:spPr/>
        <p:txBody>
          <a:bodyPr vert="horz" lIns="0" tIns="0" rIns="0" bIns="0" rtlCol="0" anchor="t">
            <a:noAutofit/>
          </a:bodyPr>
          <a:lstStyle/>
          <a:p>
            <a:r>
              <a:rPr lang="en-GB" dirty="0">
                <a:cs typeface="Arial"/>
              </a:rPr>
              <a:t>A. loft insulation</a:t>
            </a:r>
            <a:endParaRPr lang="en-US" dirty="0"/>
          </a:p>
        </p:txBody>
      </p:sp>
      <p:sp>
        <p:nvSpPr>
          <p:cNvPr id="5" name="Footer Placeholder 4">
            <a:extLst>
              <a:ext uri="{FF2B5EF4-FFF2-40B4-BE49-F238E27FC236}">
                <a16:creationId xmlns:a16="http://schemas.microsoft.com/office/drawing/2014/main" id="{874CA213-9A2F-BB66-EE32-FA608682D67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409874043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BCB4C2-AC4F-4664-4392-8CAA5274BB02}"/>
              </a:ext>
            </a:extLst>
          </p:cNvPr>
          <p:cNvSpPr>
            <a:spLocks noGrp="1"/>
          </p:cNvSpPr>
          <p:nvPr>
            <p:ph type="sldNum" sz="quarter" idx="11"/>
          </p:nvPr>
        </p:nvSpPr>
        <p:spPr/>
        <p:txBody>
          <a:bodyPr/>
          <a:lstStyle/>
          <a:p>
            <a:fld id="{DA2C159E-F13C-4A85-9A41-E7669D3E0D70}" type="slidenum">
              <a:rPr lang="en-GB" smtClean="0"/>
              <a:pPr/>
              <a:t>148</a:t>
            </a:fld>
            <a:endParaRPr lang="en-GB"/>
          </a:p>
        </p:txBody>
      </p:sp>
      <p:sp>
        <p:nvSpPr>
          <p:cNvPr id="3" name="Title 2">
            <a:extLst>
              <a:ext uri="{FF2B5EF4-FFF2-40B4-BE49-F238E27FC236}">
                <a16:creationId xmlns:a16="http://schemas.microsoft.com/office/drawing/2014/main" id="{D08D79C1-A634-2590-E975-669A4D8681DD}"/>
              </a:ext>
            </a:extLst>
          </p:cNvPr>
          <p:cNvSpPr>
            <a:spLocks noGrp="1"/>
          </p:cNvSpPr>
          <p:nvPr>
            <p:ph type="title"/>
          </p:nvPr>
        </p:nvSpPr>
        <p:spPr/>
        <p:txBody>
          <a:bodyPr/>
          <a:lstStyle/>
          <a:p>
            <a:r>
              <a:rPr lang="en-GB">
                <a:ea typeface="+mj-lt"/>
                <a:cs typeface="+mj-lt"/>
              </a:rPr>
              <a:t>Quick recap quiz (2 of 2)</a:t>
            </a:r>
            <a:endParaRPr lang="en-US"/>
          </a:p>
        </p:txBody>
      </p:sp>
      <p:sp>
        <p:nvSpPr>
          <p:cNvPr id="4" name="Text Placeholder 3">
            <a:extLst>
              <a:ext uri="{FF2B5EF4-FFF2-40B4-BE49-F238E27FC236}">
                <a16:creationId xmlns:a16="http://schemas.microsoft.com/office/drawing/2014/main" id="{3D2D8B40-A5E7-BEA7-05C2-2B8B36D4C10A}"/>
              </a:ext>
            </a:extLst>
          </p:cNvPr>
          <p:cNvSpPr>
            <a:spLocks noGrp="1"/>
          </p:cNvSpPr>
          <p:nvPr>
            <p:ph type="body" sz="quarter" idx="12"/>
          </p:nvPr>
        </p:nvSpPr>
        <p:spPr>
          <a:xfrm>
            <a:off x="243375" y="1165689"/>
            <a:ext cx="7667625" cy="3601574"/>
          </a:xfrm>
        </p:spPr>
        <p:txBody>
          <a:bodyPr vert="horz" lIns="0" tIns="0" rIns="0" bIns="0" rtlCol="0" anchor="t">
            <a:noAutofit/>
          </a:bodyPr>
          <a:lstStyle/>
          <a:p>
            <a:pPr>
              <a:lnSpc>
                <a:spcPct val="150000"/>
              </a:lnSpc>
            </a:pPr>
            <a:r>
              <a:rPr lang="en-GB" dirty="0">
                <a:ea typeface="+mn-lt"/>
                <a:cs typeface="+mn-lt"/>
              </a:rPr>
              <a:t>What is one benefit of a deep retrofit approach?</a:t>
            </a:r>
            <a:endParaRPr lang="en-US" dirty="0">
              <a:ea typeface="+mn-lt"/>
              <a:cs typeface="+mn-lt"/>
            </a:endParaRPr>
          </a:p>
          <a:p>
            <a:pPr>
              <a:lnSpc>
                <a:spcPct val="150000"/>
              </a:lnSpc>
            </a:pPr>
            <a:r>
              <a:rPr lang="en-GB" dirty="0">
                <a:ea typeface="+mn-lt"/>
                <a:cs typeface="+mn-lt"/>
              </a:rPr>
              <a:t> A. lower upfront cost</a:t>
            </a:r>
            <a:br>
              <a:rPr lang="en-GB" dirty="0">
                <a:ea typeface="+mn-lt"/>
                <a:cs typeface="+mn-lt"/>
              </a:rPr>
            </a:br>
            <a:r>
              <a:rPr lang="en-GB" dirty="0">
                <a:ea typeface="+mn-lt"/>
                <a:cs typeface="+mn-lt"/>
              </a:rPr>
              <a:t> B. less disruption</a:t>
            </a:r>
            <a:br>
              <a:rPr lang="en-GB" dirty="0">
                <a:ea typeface="+mn-lt"/>
                <a:cs typeface="+mn-lt"/>
              </a:rPr>
            </a:br>
            <a:r>
              <a:rPr lang="en-GB" dirty="0">
                <a:ea typeface="+mn-lt"/>
                <a:cs typeface="+mn-lt"/>
              </a:rPr>
              <a:t> C. long-term energy savings</a:t>
            </a:r>
            <a:br>
              <a:rPr lang="en-GB" dirty="0">
                <a:ea typeface="+mn-lt"/>
                <a:cs typeface="+mn-lt"/>
              </a:rPr>
            </a:br>
            <a:r>
              <a:rPr lang="en-GB" dirty="0">
                <a:ea typeface="+mn-lt"/>
                <a:cs typeface="+mn-lt"/>
              </a:rPr>
              <a:t> D. no need for planning permission</a:t>
            </a:r>
            <a:endParaRPr lang="en-US" dirty="0">
              <a:ea typeface="+mn-lt"/>
              <a:cs typeface="+mn-lt"/>
            </a:endParaRPr>
          </a:p>
        </p:txBody>
      </p:sp>
      <p:sp>
        <p:nvSpPr>
          <p:cNvPr id="5" name="Footer Placeholder 4">
            <a:extLst>
              <a:ext uri="{FF2B5EF4-FFF2-40B4-BE49-F238E27FC236}">
                <a16:creationId xmlns:a16="http://schemas.microsoft.com/office/drawing/2014/main" id="{6C5FAFD8-F2BC-E92D-896A-AD0D5102A48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7215168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EFE15C-8C65-BDEC-35DD-27648717DBDA}"/>
              </a:ext>
            </a:extLst>
          </p:cNvPr>
          <p:cNvSpPr>
            <a:spLocks noGrp="1"/>
          </p:cNvSpPr>
          <p:nvPr>
            <p:ph type="sldNum" sz="quarter" idx="11"/>
          </p:nvPr>
        </p:nvSpPr>
        <p:spPr/>
        <p:txBody>
          <a:bodyPr/>
          <a:lstStyle/>
          <a:p>
            <a:fld id="{DA2C159E-F13C-4A85-9A41-E7669D3E0D70}" type="slidenum">
              <a:rPr lang="en-GB" smtClean="0"/>
              <a:pPr/>
              <a:t>149</a:t>
            </a:fld>
            <a:endParaRPr lang="en-GB"/>
          </a:p>
        </p:txBody>
      </p:sp>
      <p:sp>
        <p:nvSpPr>
          <p:cNvPr id="3" name="Title 2">
            <a:extLst>
              <a:ext uri="{FF2B5EF4-FFF2-40B4-BE49-F238E27FC236}">
                <a16:creationId xmlns:a16="http://schemas.microsoft.com/office/drawing/2014/main" id="{8D6D43F1-6B26-00A6-A8D0-59340EE1C2C6}"/>
              </a:ext>
            </a:extLst>
          </p:cNvPr>
          <p:cNvSpPr>
            <a:spLocks noGrp="1"/>
          </p:cNvSpPr>
          <p:nvPr>
            <p:ph type="title"/>
          </p:nvPr>
        </p:nvSpPr>
        <p:spPr/>
        <p:txBody>
          <a:bodyPr/>
          <a:lstStyle/>
          <a:p>
            <a:r>
              <a:rPr lang="en-US"/>
              <a:t>Answer 2</a:t>
            </a:r>
            <a:endParaRPr lang="en-GB"/>
          </a:p>
        </p:txBody>
      </p:sp>
      <p:sp>
        <p:nvSpPr>
          <p:cNvPr id="4" name="Text Placeholder 3">
            <a:extLst>
              <a:ext uri="{FF2B5EF4-FFF2-40B4-BE49-F238E27FC236}">
                <a16:creationId xmlns:a16="http://schemas.microsoft.com/office/drawing/2014/main" id="{531283CD-D717-A219-AB99-CF7D7465489C}"/>
              </a:ext>
            </a:extLst>
          </p:cNvPr>
          <p:cNvSpPr>
            <a:spLocks noGrp="1"/>
          </p:cNvSpPr>
          <p:nvPr>
            <p:ph type="body" sz="quarter" idx="12"/>
          </p:nvPr>
        </p:nvSpPr>
        <p:spPr/>
        <p:txBody>
          <a:bodyPr vert="horz" lIns="0" tIns="0" rIns="0" bIns="0" rtlCol="0" anchor="t">
            <a:noAutofit/>
          </a:bodyPr>
          <a:lstStyle/>
          <a:p>
            <a:r>
              <a:rPr lang="en-GB" dirty="0">
                <a:cs typeface="Arial"/>
              </a:rPr>
              <a:t>C. long-term energy savings</a:t>
            </a:r>
            <a:endParaRPr lang="en-US" dirty="0"/>
          </a:p>
        </p:txBody>
      </p:sp>
      <p:sp>
        <p:nvSpPr>
          <p:cNvPr id="5" name="Footer Placeholder 4">
            <a:extLst>
              <a:ext uri="{FF2B5EF4-FFF2-40B4-BE49-F238E27FC236}">
                <a16:creationId xmlns:a16="http://schemas.microsoft.com/office/drawing/2014/main" id="{35EEDE44-1719-10F8-8F3D-A98882EACB7E}"/>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906755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CD1339-4BBE-4433-802D-3F1F9288F17A}"/>
              </a:ext>
            </a:extLst>
          </p:cNvPr>
          <p:cNvSpPr>
            <a:spLocks noGrp="1"/>
          </p:cNvSpPr>
          <p:nvPr>
            <p:ph type="sldNum" sz="quarter" idx="11"/>
          </p:nvPr>
        </p:nvSpPr>
        <p:spPr/>
        <p:txBody>
          <a:bodyPr/>
          <a:lstStyle/>
          <a:p>
            <a:fld id="{DA2C159E-F13C-4A85-9A41-E7669D3E0D70}" type="slidenum">
              <a:rPr lang="en-GB" smtClean="0"/>
              <a:pPr/>
              <a:t>15</a:t>
            </a:fld>
            <a:endParaRPr lang="en-GB"/>
          </a:p>
        </p:txBody>
      </p:sp>
      <p:sp>
        <p:nvSpPr>
          <p:cNvPr id="3" name="Title 2">
            <a:extLst>
              <a:ext uri="{FF2B5EF4-FFF2-40B4-BE49-F238E27FC236}">
                <a16:creationId xmlns:a16="http://schemas.microsoft.com/office/drawing/2014/main" id="{5C0E9613-8D05-898D-3754-FBDEE9A22590}"/>
              </a:ext>
            </a:extLst>
          </p:cNvPr>
          <p:cNvSpPr>
            <a:spLocks noGrp="1"/>
          </p:cNvSpPr>
          <p:nvPr>
            <p:ph type="title"/>
          </p:nvPr>
        </p:nvSpPr>
        <p:spPr/>
        <p:txBody>
          <a:bodyPr/>
          <a:lstStyle/>
          <a:p>
            <a:r>
              <a:rPr lang="en-US" dirty="0">
                <a:ea typeface="+mj-lt"/>
                <a:cs typeface="+mj-lt"/>
              </a:rPr>
              <a:t>Summary and next steps</a:t>
            </a:r>
            <a:endParaRPr lang="en-US" dirty="0"/>
          </a:p>
          <a:p>
            <a:endParaRPr lang="en-US" dirty="0">
              <a:cs typeface="Arial"/>
            </a:endParaRPr>
          </a:p>
        </p:txBody>
      </p:sp>
      <p:sp>
        <p:nvSpPr>
          <p:cNvPr id="4" name="Text Placeholder 3">
            <a:extLst>
              <a:ext uri="{FF2B5EF4-FFF2-40B4-BE49-F238E27FC236}">
                <a16:creationId xmlns:a16="http://schemas.microsoft.com/office/drawing/2014/main" id="{1E0B5E26-124F-AB9B-6A8C-52CAD1330EDF}"/>
              </a:ext>
            </a:extLst>
          </p:cNvPr>
          <p:cNvSpPr>
            <a:spLocks noGrp="1"/>
          </p:cNvSpPr>
          <p:nvPr>
            <p:ph type="body" sz="quarter" idx="12"/>
          </p:nvPr>
        </p:nvSpPr>
        <p:spPr/>
        <p:txBody>
          <a:bodyPr vert="horz" lIns="0" tIns="0" rIns="0" bIns="0" rtlCol="0" anchor="t">
            <a:noAutofit/>
          </a:bodyPr>
          <a:lstStyle/>
          <a:p>
            <a:pPr>
              <a:spcAft>
                <a:spcPts val="1200"/>
              </a:spcAft>
            </a:pPr>
            <a:r>
              <a:rPr lang="en-US" dirty="0">
                <a:ea typeface="+mn-lt"/>
                <a:cs typeface="+mn-lt"/>
              </a:rPr>
              <a:t>Recap:</a:t>
            </a:r>
            <a:endParaRPr lang="en-US" dirty="0">
              <a:cs typeface="Arial"/>
            </a:endParaRPr>
          </a:p>
          <a:p>
            <a:pPr marL="342900" indent="-342900">
              <a:spcAft>
                <a:spcPts val="1200"/>
              </a:spcAft>
              <a:buFont typeface="System Font Regular"/>
              <a:buChar char="–"/>
            </a:pPr>
            <a:r>
              <a:rPr lang="en-US" dirty="0">
                <a:ea typeface="+mn-lt"/>
                <a:cs typeface="+mn-lt"/>
              </a:rPr>
              <a:t>Importance of sustainable retrofitting.</a:t>
            </a:r>
          </a:p>
          <a:p>
            <a:pPr marL="342900" indent="-342900">
              <a:spcAft>
                <a:spcPts val="1200"/>
              </a:spcAft>
              <a:buFont typeface="System Font Regular"/>
              <a:buChar char="–"/>
            </a:pPr>
            <a:r>
              <a:rPr lang="en-US" dirty="0">
                <a:ea typeface="+mn-lt"/>
                <a:cs typeface="+mn-lt"/>
              </a:rPr>
              <a:t>Key challenges and solutions from the case study.</a:t>
            </a:r>
          </a:p>
          <a:p>
            <a:pPr marL="342900" indent="-342900">
              <a:spcAft>
                <a:spcPts val="1200"/>
              </a:spcAft>
              <a:buFont typeface="System Font Regular"/>
              <a:buChar char="–"/>
            </a:pPr>
            <a:r>
              <a:rPr lang="en-US" dirty="0">
                <a:ea typeface="+mn-lt"/>
                <a:cs typeface="+mn-lt"/>
              </a:rPr>
              <a:t>Writing a structured problem statement.</a:t>
            </a:r>
          </a:p>
          <a:p>
            <a:endParaRPr lang="en-US" dirty="0">
              <a:ea typeface="+mn-lt"/>
              <a:cs typeface="+mn-lt"/>
            </a:endParaRPr>
          </a:p>
          <a:p>
            <a:endParaRPr lang="en-US" dirty="0">
              <a:ea typeface="+mn-lt"/>
              <a:cs typeface="+mn-lt"/>
            </a:endParaRPr>
          </a:p>
          <a:p>
            <a:r>
              <a:rPr lang="en-US" dirty="0">
                <a:ea typeface="+mn-lt"/>
                <a:cs typeface="+mn-lt"/>
              </a:rPr>
              <a:t>Next lesson: understanding the building fabric.</a:t>
            </a:r>
            <a:endParaRPr lang="en-US" dirty="0"/>
          </a:p>
          <a:p>
            <a:endParaRPr lang="en-US" dirty="0">
              <a:cs typeface="Arial"/>
            </a:endParaRPr>
          </a:p>
        </p:txBody>
      </p:sp>
      <p:sp>
        <p:nvSpPr>
          <p:cNvPr id="5" name="Footer Placeholder 4">
            <a:extLst>
              <a:ext uri="{FF2B5EF4-FFF2-40B4-BE49-F238E27FC236}">
                <a16:creationId xmlns:a16="http://schemas.microsoft.com/office/drawing/2014/main" id="{B62195E9-7F5E-C02F-DB0E-E6F9160B0129}"/>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9538068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26AA43-2CBE-BD0E-B000-CD7545C505F6}"/>
              </a:ext>
            </a:extLst>
          </p:cNvPr>
          <p:cNvSpPr>
            <a:spLocks noGrp="1"/>
          </p:cNvSpPr>
          <p:nvPr>
            <p:ph type="sldNum" sz="quarter" idx="11"/>
          </p:nvPr>
        </p:nvSpPr>
        <p:spPr/>
        <p:txBody>
          <a:bodyPr/>
          <a:lstStyle/>
          <a:p>
            <a:fld id="{DA2C159E-F13C-4A85-9A41-E7669D3E0D70}" type="slidenum">
              <a:rPr lang="en-GB" smtClean="0"/>
              <a:pPr/>
              <a:t>150</a:t>
            </a:fld>
            <a:endParaRPr lang="en-GB"/>
          </a:p>
        </p:txBody>
      </p:sp>
      <p:sp>
        <p:nvSpPr>
          <p:cNvPr id="3" name="Title 2">
            <a:extLst>
              <a:ext uri="{FF2B5EF4-FFF2-40B4-BE49-F238E27FC236}">
                <a16:creationId xmlns:a16="http://schemas.microsoft.com/office/drawing/2014/main" id="{70A191D1-67C0-349A-F199-00882A06CFD1}"/>
              </a:ext>
            </a:extLst>
          </p:cNvPr>
          <p:cNvSpPr>
            <a:spLocks noGrp="1"/>
          </p:cNvSpPr>
          <p:nvPr>
            <p:ph type="title"/>
          </p:nvPr>
        </p:nvSpPr>
        <p:spPr/>
        <p:txBody>
          <a:bodyPr/>
          <a:lstStyle/>
          <a:p>
            <a:r>
              <a:rPr lang="en-GB" dirty="0">
                <a:ea typeface="+mj-lt"/>
                <a:cs typeface="+mj-lt"/>
              </a:rPr>
              <a:t>What makes a good retrofit report?</a:t>
            </a:r>
            <a:endParaRPr lang="en-US" dirty="0">
              <a:cs typeface="Arial"/>
            </a:endParaRPr>
          </a:p>
        </p:txBody>
      </p:sp>
      <p:sp>
        <p:nvSpPr>
          <p:cNvPr id="4" name="Text Placeholder 3">
            <a:extLst>
              <a:ext uri="{FF2B5EF4-FFF2-40B4-BE49-F238E27FC236}">
                <a16:creationId xmlns:a16="http://schemas.microsoft.com/office/drawing/2014/main" id="{76873FC7-7557-0152-6CB8-7859B9405530}"/>
              </a:ext>
            </a:extLst>
          </p:cNvPr>
          <p:cNvSpPr>
            <a:spLocks noGrp="1"/>
          </p:cNvSpPr>
          <p:nvPr>
            <p:ph type="body" sz="quarter" idx="12"/>
          </p:nvPr>
        </p:nvSpPr>
        <p:spPr>
          <a:xfrm>
            <a:off x="234000" y="1182028"/>
            <a:ext cx="7667625" cy="3405945"/>
          </a:xfrm>
        </p:spPr>
        <p:txBody>
          <a:bodyPr vert="horz" lIns="0" tIns="0" rIns="0" bIns="0" rtlCol="0" anchor="t">
            <a:noAutofit/>
          </a:bodyPr>
          <a:lstStyle/>
          <a:p>
            <a:pPr marL="0" lvl="1" indent="0">
              <a:spcAft>
                <a:spcPts val="1200"/>
              </a:spcAft>
              <a:buNone/>
            </a:pPr>
            <a:r>
              <a:rPr lang="en-GB" dirty="0">
                <a:ea typeface="+mn-lt"/>
                <a:cs typeface="+mn-lt"/>
              </a:rPr>
              <a:t>Key points:</a:t>
            </a:r>
          </a:p>
          <a:p>
            <a:pPr lvl="1">
              <a:spcAft>
                <a:spcPts val="1200"/>
              </a:spcAft>
            </a:pPr>
            <a:r>
              <a:rPr lang="en-GB" dirty="0">
                <a:ea typeface="+mn-lt"/>
                <a:cs typeface="+mn-lt"/>
              </a:rPr>
              <a:t>Clear structure with subheadings</a:t>
            </a:r>
          </a:p>
          <a:p>
            <a:pPr lvl="1">
              <a:spcAft>
                <a:spcPts val="1200"/>
              </a:spcAft>
            </a:pPr>
            <a:r>
              <a:rPr lang="en-GB" dirty="0">
                <a:ea typeface="+mn-lt"/>
                <a:cs typeface="+mn-lt"/>
              </a:rPr>
              <a:t>Use of technical language</a:t>
            </a:r>
          </a:p>
          <a:p>
            <a:pPr lvl="1">
              <a:spcAft>
                <a:spcPts val="1200"/>
              </a:spcAft>
            </a:pPr>
            <a:r>
              <a:rPr lang="en-GB" dirty="0">
                <a:ea typeface="+mn-lt"/>
                <a:cs typeface="+mn-lt"/>
              </a:rPr>
              <a:t>Relevant costings and benefits</a:t>
            </a:r>
          </a:p>
          <a:p>
            <a:pPr lvl="1">
              <a:spcAft>
                <a:spcPts val="1200"/>
              </a:spcAft>
            </a:pPr>
            <a:r>
              <a:rPr lang="en-GB" dirty="0">
                <a:ea typeface="+mn-lt"/>
                <a:cs typeface="+mn-lt"/>
              </a:rPr>
              <a:t>Visuals: diagrams, graphs and photos</a:t>
            </a:r>
          </a:p>
          <a:p>
            <a:pPr lvl="1">
              <a:spcAft>
                <a:spcPts val="1200"/>
              </a:spcAft>
            </a:pPr>
            <a:r>
              <a:rPr lang="en-GB" dirty="0">
                <a:ea typeface="+mn-lt"/>
                <a:cs typeface="+mn-lt"/>
              </a:rPr>
              <a:t>Reference to sustainability impacts</a:t>
            </a:r>
            <a:br>
              <a:rPr lang="en-GB" dirty="0">
                <a:ea typeface="+mn-lt"/>
                <a:cs typeface="+mn-lt"/>
              </a:rPr>
            </a:br>
            <a:r>
              <a:rPr lang="en-GB" dirty="0">
                <a:ea typeface="+mn-lt"/>
                <a:cs typeface="+mn-lt"/>
              </a:rPr>
              <a:t> </a:t>
            </a:r>
            <a:endParaRPr lang="en-GB" dirty="0">
              <a:cs typeface="Arial"/>
            </a:endParaRPr>
          </a:p>
          <a:p>
            <a:endParaRPr lang="en-GB" dirty="0">
              <a:cs typeface="Arial"/>
            </a:endParaRPr>
          </a:p>
        </p:txBody>
      </p:sp>
      <p:sp>
        <p:nvSpPr>
          <p:cNvPr id="5" name="Footer Placeholder 4">
            <a:extLst>
              <a:ext uri="{FF2B5EF4-FFF2-40B4-BE49-F238E27FC236}">
                <a16:creationId xmlns:a16="http://schemas.microsoft.com/office/drawing/2014/main" id="{91170C7F-C156-BF0D-F4D2-C7FF8E64997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87947755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0D689F-1096-6FE0-6C3C-4AAD96008FE5}"/>
              </a:ext>
            </a:extLst>
          </p:cNvPr>
          <p:cNvSpPr>
            <a:spLocks noGrp="1"/>
          </p:cNvSpPr>
          <p:nvPr>
            <p:ph type="sldNum" sz="quarter" idx="11"/>
          </p:nvPr>
        </p:nvSpPr>
        <p:spPr/>
        <p:txBody>
          <a:bodyPr/>
          <a:lstStyle/>
          <a:p>
            <a:fld id="{DA2C159E-F13C-4A85-9A41-E7669D3E0D70}" type="slidenum">
              <a:rPr lang="en-GB" smtClean="0"/>
              <a:pPr/>
              <a:t>151</a:t>
            </a:fld>
            <a:endParaRPr lang="en-GB"/>
          </a:p>
        </p:txBody>
      </p:sp>
      <p:sp>
        <p:nvSpPr>
          <p:cNvPr id="3" name="Title 2">
            <a:extLst>
              <a:ext uri="{FF2B5EF4-FFF2-40B4-BE49-F238E27FC236}">
                <a16:creationId xmlns:a16="http://schemas.microsoft.com/office/drawing/2014/main" id="{D8042800-7110-2FEE-7D23-00C0B24A0394}"/>
              </a:ext>
            </a:extLst>
          </p:cNvPr>
          <p:cNvSpPr>
            <a:spLocks noGrp="1"/>
          </p:cNvSpPr>
          <p:nvPr>
            <p:ph type="title"/>
          </p:nvPr>
        </p:nvSpPr>
        <p:spPr/>
        <p:txBody>
          <a:bodyPr/>
          <a:lstStyle/>
          <a:p>
            <a:r>
              <a:rPr lang="en-GB" dirty="0">
                <a:ea typeface="+mj-lt"/>
                <a:cs typeface="+mj-lt"/>
              </a:rPr>
              <a:t>Example structure for your final report</a:t>
            </a:r>
            <a:endParaRPr lang="en-US" dirty="0"/>
          </a:p>
        </p:txBody>
      </p:sp>
      <p:sp>
        <p:nvSpPr>
          <p:cNvPr id="4" name="Text Placeholder 3">
            <a:extLst>
              <a:ext uri="{FF2B5EF4-FFF2-40B4-BE49-F238E27FC236}">
                <a16:creationId xmlns:a16="http://schemas.microsoft.com/office/drawing/2014/main" id="{3E479E3A-119D-DB05-F2C0-DFE7B844D8C5}"/>
              </a:ext>
            </a:extLst>
          </p:cNvPr>
          <p:cNvSpPr>
            <a:spLocks noGrp="1"/>
          </p:cNvSpPr>
          <p:nvPr>
            <p:ph type="body" sz="quarter" idx="12"/>
          </p:nvPr>
        </p:nvSpPr>
        <p:spPr>
          <a:xfrm>
            <a:off x="234000" y="951553"/>
            <a:ext cx="8510935" cy="3636421"/>
          </a:xfrm>
        </p:spPr>
        <p:txBody>
          <a:bodyPr vert="horz" lIns="0" tIns="0" rIns="0" bIns="0" rtlCol="0" anchor="t">
            <a:noAutofit/>
          </a:bodyPr>
          <a:lstStyle/>
          <a:p>
            <a:pPr marL="0" lvl="1" indent="0">
              <a:spcAft>
                <a:spcPts val="1200"/>
              </a:spcAft>
              <a:buNone/>
            </a:pPr>
            <a:r>
              <a:rPr lang="en-GB" dirty="0">
                <a:ea typeface="+mn-lt"/>
                <a:cs typeface="+mn-lt"/>
              </a:rPr>
              <a:t>Sections to include:</a:t>
            </a:r>
          </a:p>
          <a:p>
            <a:pPr lvl="1">
              <a:spcAft>
                <a:spcPts val="1200"/>
              </a:spcAft>
            </a:pPr>
            <a:r>
              <a:rPr lang="en-GB" dirty="0">
                <a:ea typeface="+mn-lt"/>
                <a:cs typeface="+mn-lt"/>
              </a:rPr>
              <a:t>Introduction to property and context</a:t>
            </a:r>
          </a:p>
          <a:p>
            <a:pPr lvl="1">
              <a:spcAft>
                <a:spcPts val="1200"/>
              </a:spcAft>
            </a:pPr>
            <a:r>
              <a:rPr lang="en-GB" dirty="0">
                <a:ea typeface="+mn-lt"/>
                <a:cs typeface="+mn-lt"/>
              </a:rPr>
              <a:t>Identified issues and goals</a:t>
            </a:r>
          </a:p>
          <a:p>
            <a:pPr lvl="1">
              <a:spcAft>
                <a:spcPts val="1200"/>
              </a:spcAft>
            </a:pPr>
            <a:r>
              <a:rPr lang="en-GB" dirty="0">
                <a:ea typeface="+mn-lt"/>
                <a:cs typeface="+mn-lt"/>
              </a:rPr>
              <a:t>Retrofit measures proposed (with categories)</a:t>
            </a:r>
          </a:p>
          <a:p>
            <a:pPr lvl="1">
              <a:spcAft>
                <a:spcPts val="1200"/>
              </a:spcAft>
            </a:pPr>
            <a:r>
              <a:rPr lang="en-GB" dirty="0">
                <a:ea typeface="+mn-lt"/>
                <a:cs typeface="+mn-lt"/>
              </a:rPr>
              <a:t>Cost comparisons</a:t>
            </a:r>
          </a:p>
          <a:p>
            <a:pPr lvl="1">
              <a:spcAft>
                <a:spcPts val="1200"/>
              </a:spcAft>
            </a:pPr>
            <a:r>
              <a:rPr lang="en-GB" dirty="0">
                <a:ea typeface="+mn-lt"/>
                <a:cs typeface="+mn-lt"/>
              </a:rPr>
              <a:t>Sustainability considerations</a:t>
            </a:r>
          </a:p>
          <a:p>
            <a:pPr lvl="1">
              <a:spcAft>
                <a:spcPts val="1200"/>
              </a:spcAft>
            </a:pPr>
            <a:r>
              <a:rPr lang="en-GB" dirty="0">
                <a:ea typeface="+mn-lt"/>
                <a:cs typeface="+mn-lt"/>
              </a:rPr>
              <a:t>Summary and recommendations</a:t>
            </a:r>
          </a:p>
          <a:p>
            <a:endParaRPr lang="en-GB" dirty="0">
              <a:cs typeface="Arial"/>
            </a:endParaRPr>
          </a:p>
        </p:txBody>
      </p:sp>
      <p:sp>
        <p:nvSpPr>
          <p:cNvPr id="5" name="Footer Placeholder 4">
            <a:extLst>
              <a:ext uri="{FF2B5EF4-FFF2-40B4-BE49-F238E27FC236}">
                <a16:creationId xmlns:a16="http://schemas.microsoft.com/office/drawing/2014/main" id="{1F5509BD-D156-10DF-8475-03E27E868A09}"/>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76332958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783700-3D24-BFC2-9C72-043596F527C2}"/>
              </a:ext>
            </a:extLst>
          </p:cNvPr>
          <p:cNvSpPr>
            <a:spLocks noGrp="1"/>
          </p:cNvSpPr>
          <p:nvPr>
            <p:ph type="sldNum" sz="quarter" idx="11"/>
          </p:nvPr>
        </p:nvSpPr>
        <p:spPr/>
        <p:txBody>
          <a:bodyPr/>
          <a:lstStyle/>
          <a:p>
            <a:fld id="{DA2C159E-F13C-4A85-9A41-E7669D3E0D70}" type="slidenum">
              <a:rPr lang="en-GB" smtClean="0"/>
              <a:pPr/>
              <a:t>152</a:t>
            </a:fld>
            <a:endParaRPr lang="en-GB"/>
          </a:p>
        </p:txBody>
      </p:sp>
      <p:sp>
        <p:nvSpPr>
          <p:cNvPr id="3" name="Title 2">
            <a:extLst>
              <a:ext uri="{FF2B5EF4-FFF2-40B4-BE49-F238E27FC236}">
                <a16:creationId xmlns:a16="http://schemas.microsoft.com/office/drawing/2014/main" id="{05099748-2E49-16A2-4E6D-E3734838C724}"/>
              </a:ext>
            </a:extLst>
          </p:cNvPr>
          <p:cNvSpPr>
            <a:spLocks noGrp="1"/>
          </p:cNvSpPr>
          <p:nvPr>
            <p:ph type="title"/>
          </p:nvPr>
        </p:nvSpPr>
        <p:spPr/>
        <p:txBody>
          <a:bodyPr/>
          <a:lstStyle/>
          <a:p>
            <a:r>
              <a:rPr lang="en-GB">
                <a:ea typeface="+mj-lt"/>
                <a:cs typeface="+mj-lt"/>
              </a:rPr>
              <a:t>Understanding retrofit measures</a:t>
            </a:r>
            <a:endParaRPr lang="en-US"/>
          </a:p>
        </p:txBody>
      </p:sp>
      <p:sp>
        <p:nvSpPr>
          <p:cNvPr id="4" name="Text Placeholder 3">
            <a:extLst>
              <a:ext uri="{FF2B5EF4-FFF2-40B4-BE49-F238E27FC236}">
                <a16:creationId xmlns:a16="http://schemas.microsoft.com/office/drawing/2014/main" id="{BF6DCA0E-639F-2CC0-17DA-1EF093E16585}"/>
              </a:ext>
            </a:extLst>
          </p:cNvPr>
          <p:cNvSpPr>
            <a:spLocks noGrp="1"/>
          </p:cNvSpPr>
          <p:nvPr>
            <p:ph type="body" sz="quarter" idx="12"/>
          </p:nvPr>
        </p:nvSpPr>
        <p:spPr>
          <a:xfrm>
            <a:off x="232949" y="1165689"/>
            <a:ext cx="7667625" cy="618506"/>
          </a:xfrm>
        </p:spPr>
        <p:txBody>
          <a:bodyPr vert="horz" lIns="0" tIns="0" rIns="0" bIns="0" rtlCol="0" anchor="t">
            <a:noAutofit/>
          </a:bodyPr>
          <a:lstStyle/>
          <a:p>
            <a:r>
              <a:rPr lang="en-GB" dirty="0">
                <a:ea typeface="+mn-lt"/>
                <a:cs typeface="+mn-lt"/>
              </a:rPr>
              <a:t>Low vs shallow vs deep measures</a:t>
            </a:r>
            <a:br>
              <a:rPr lang="en-GB" dirty="0">
                <a:ea typeface="+mn-lt"/>
                <a:cs typeface="+mn-lt"/>
              </a:rPr>
            </a:br>
            <a:r>
              <a:rPr lang="en-GB" dirty="0">
                <a:ea typeface="+mn-lt"/>
                <a:cs typeface="+mn-lt"/>
              </a:rPr>
              <a:t> </a:t>
            </a:r>
            <a:endParaRPr lang="en-US" dirty="0"/>
          </a:p>
        </p:txBody>
      </p:sp>
      <p:sp>
        <p:nvSpPr>
          <p:cNvPr id="5" name="Footer Placeholder 4">
            <a:extLst>
              <a:ext uri="{FF2B5EF4-FFF2-40B4-BE49-F238E27FC236}">
                <a16:creationId xmlns:a16="http://schemas.microsoft.com/office/drawing/2014/main" id="{B67908F9-A85A-A026-5E42-2210A3BAA5C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graphicFrame>
        <p:nvGraphicFramePr>
          <p:cNvPr id="9" name="Table 8">
            <a:extLst>
              <a:ext uri="{FF2B5EF4-FFF2-40B4-BE49-F238E27FC236}">
                <a16:creationId xmlns:a16="http://schemas.microsoft.com/office/drawing/2014/main" id="{1ACE66FE-F7E2-8FC4-393B-810EA176072D}"/>
              </a:ext>
            </a:extLst>
          </p:cNvPr>
          <p:cNvGraphicFramePr>
            <a:graphicFrameLocks noGrp="1"/>
          </p:cNvGraphicFramePr>
          <p:nvPr>
            <p:extLst>
              <p:ext uri="{D42A27DB-BD31-4B8C-83A1-F6EECF244321}">
                <p14:modId xmlns:p14="http://schemas.microsoft.com/office/powerpoint/2010/main" val="438793436"/>
              </p:ext>
            </p:extLst>
          </p:nvPr>
        </p:nvGraphicFramePr>
        <p:xfrm>
          <a:off x="232949" y="1965220"/>
          <a:ext cx="8437563" cy="2191880"/>
        </p:xfrm>
        <a:graphic>
          <a:graphicData uri="http://schemas.openxmlformats.org/drawingml/2006/table">
            <a:tbl>
              <a:tblPr firstRow="1" bandRow="1">
                <a:tableStyleId>{2D5ABB26-0587-4C30-8999-92F81FD0307C}</a:tableStyleId>
              </a:tblPr>
              <a:tblGrid>
                <a:gridCol w="3368894">
                  <a:extLst>
                    <a:ext uri="{9D8B030D-6E8A-4147-A177-3AD203B41FA5}">
                      <a16:colId xmlns:a16="http://schemas.microsoft.com/office/drawing/2014/main" val="1066647130"/>
                    </a:ext>
                  </a:extLst>
                </a:gridCol>
                <a:gridCol w="1550019">
                  <a:extLst>
                    <a:ext uri="{9D8B030D-6E8A-4147-A177-3AD203B41FA5}">
                      <a16:colId xmlns:a16="http://schemas.microsoft.com/office/drawing/2014/main" val="1089228873"/>
                    </a:ext>
                  </a:extLst>
                </a:gridCol>
                <a:gridCol w="3518650">
                  <a:extLst>
                    <a:ext uri="{9D8B030D-6E8A-4147-A177-3AD203B41FA5}">
                      <a16:colId xmlns:a16="http://schemas.microsoft.com/office/drawing/2014/main" val="3726136406"/>
                    </a:ext>
                  </a:extLst>
                </a:gridCol>
              </a:tblGrid>
              <a:tr h="547970">
                <a:tc>
                  <a:txBody>
                    <a:bodyPr/>
                    <a:lstStyle/>
                    <a:p>
                      <a:r>
                        <a:rPr lang="en-GB" sz="2400" b="1" dirty="0">
                          <a:solidFill>
                            <a:schemeClr val="tx1"/>
                          </a:solidFill>
                        </a:rPr>
                        <a:t>Measure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GB" sz="2400" b="1" u="none" strike="noStrike" noProof="0" dirty="0">
                          <a:solidFill>
                            <a:schemeClr val="tx1"/>
                          </a:solidFill>
                        </a:rPr>
                        <a:t>Category</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GB" sz="2400" b="1" u="none" strike="noStrike" noProof="0">
                          <a:solidFill>
                            <a:schemeClr val="tx1"/>
                          </a:solidFill>
                        </a:rPr>
                        <a:t>Example</a:t>
                      </a:r>
                      <a:endParaRPr lang="en-US" sz="24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660063"/>
                  </a:ext>
                </a:extLst>
              </a:tr>
              <a:tr h="547970">
                <a:tc>
                  <a:txBody>
                    <a:bodyPr/>
                    <a:lstStyle/>
                    <a:p>
                      <a:pPr lvl="0">
                        <a:buNone/>
                      </a:pPr>
                      <a:r>
                        <a:rPr lang="en-GB" sz="2400" b="0" u="none" strike="noStrike" noProof="0" dirty="0"/>
                        <a:t>Draught-proofing</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lnSpc>
                          <a:spcPct val="100000"/>
                        </a:lnSpc>
                        <a:spcBef>
                          <a:spcPts val="0"/>
                        </a:spcBef>
                        <a:spcAft>
                          <a:spcPts val="0"/>
                        </a:spcAft>
                        <a:buNone/>
                      </a:pPr>
                      <a:r>
                        <a:rPr lang="en-GB" sz="2400" dirty="0"/>
                        <a:t>Low</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lnSpc>
                          <a:spcPct val="100000"/>
                        </a:lnSpc>
                        <a:spcBef>
                          <a:spcPts val="0"/>
                        </a:spcBef>
                        <a:spcAft>
                          <a:spcPts val="0"/>
                        </a:spcAft>
                        <a:buNone/>
                      </a:pPr>
                      <a:r>
                        <a:rPr lang="en-GB" sz="2400" dirty="0"/>
                        <a:t>Door seal strips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8442645"/>
                  </a:ext>
                </a:extLst>
              </a:tr>
              <a:tr h="547970">
                <a:tc>
                  <a:txBody>
                    <a:bodyPr/>
                    <a:lstStyle/>
                    <a:p>
                      <a:pPr lvl="0">
                        <a:buNone/>
                      </a:pPr>
                      <a:r>
                        <a:rPr lang="en-GB" sz="2400" b="0" u="none" strike="noStrike" noProof="0"/>
                        <a:t>Loft insulation</a:t>
                      </a: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GB" sz="2400" b="0" u="none" strike="noStrike" noProof="0" dirty="0"/>
                        <a:t>Shallow</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GB" sz="2400" b="0" u="none" strike="noStrike" noProof="0" dirty="0"/>
                        <a:t>270mm roll</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4040237"/>
                  </a:ext>
                </a:extLst>
              </a:tr>
              <a:tr h="547970">
                <a:tc>
                  <a:txBody>
                    <a:bodyPr/>
                    <a:lstStyle/>
                    <a:p>
                      <a:pPr lvl="0">
                        <a:buNone/>
                      </a:pPr>
                      <a:r>
                        <a:rPr lang="en-GB" sz="2400" b="0" u="none" strike="noStrike" noProof="0" dirty="0"/>
                        <a:t>External wall insulation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GB" sz="2400" b="0" u="none" strike="noStrike" noProof="0"/>
                        <a:t>Deep</a:t>
                      </a: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GB" sz="2400" b="0" u="none" strike="noStrike" noProof="0" dirty="0"/>
                        <a:t>Full external cladding</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7434794"/>
                  </a:ext>
                </a:extLst>
              </a:tr>
            </a:tbl>
          </a:graphicData>
        </a:graphic>
      </p:graphicFrame>
    </p:spTree>
    <p:extLst>
      <p:ext uri="{BB962C8B-B14F-4D97-AF65-F5344CB8AC3E}">
        <p14:creationId xmlns:p14="http://schemas.microsoft.com/office/powerpoint/2010/main" val="400224406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F36614-E071-C347-1837-D0A9AAE6C270}"/>
              </a:ext>
            </a:extLst>
          </p:cNvPr>
          <p:cNvSpPr>
            <a:spLocks noGrp="1"/>
          </p:cNvSpPr>
          <p:nvPr>
            <p:ph type="sldNum" sz="quarter" idx="11"/>
          </p:nvPr>
        </p:nvSpPr>
        <p:spPr/>
        <p:txBody>
          <a:bodyPr/>
          <a:lstStyle/>
          <a:p>
            <a:fld id="{DA2C159E-F13C-4A85-9A41-E7669D3E0D70}" type="slidenum">
              <a:rPr lang="en-GB" smtClean="0"/>
              <a:pPr/>
              <a:t>153</a:t>
            </a:fld>
            <a:endParaRPr lang="en-GB"/>
          </a:p>
        </p:txBody>
      </p:sp>
      <p:sp>
        <p:nvSpPr>
          <p:cNvPr id="4" name="Title 3">
            <a:extLst>
              <a:ext uri="{FF2B5EF4-FFF2-40B4-BE49-F238E27FC236}">
                <a16:creationId xmlns:a16="http://schemas.microsoft.com/office/drawing/2014/main" id="{D13B594F-C8F5-5E38-1EE1-5D4196570480}"/>
              </a:ext>
            </a:extLst>
          </p:cNvPr>
          <p:cNvSpPr>
            <a:spLocks noGrp="1"/>
          </p:cNvSpPr>
          <p:nvPr>
            <p:ph type="title"/>
          </p:nvPr>
        </p:nvSpPr>
        <p:spPr/>
        <p:txBody>
          <a:bodyPr/>
          <a:lstStyle/>
          <a:p>
            <a:r>
              <a:rPr lang="en-US" dirty="0"/>
              <a:t>Energy improvement ladder</a:t>
            </a:r>
            <a:endParaRPr lang="en-GB" dirty="0"/>
          </a:p>
        </p:txBody>
      </p:sp>
      <p:sp>
        <p:nvSpPr>
          <p:cNvPr id="5" name="Footer Placeholder 4">
            <a:extLst>
              <a:ext uri="{FF2B5EF4-FFF2-40B4-BE49-F238E27FC236}">
                <a16:creationId xmlns:a16="http://schemas.microsoft.com/office/drawing/2014/main" id="{82DB3835-6128-159E-DAE0-C94D1F2550FE}"/>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pic>
        <p:nvPicPr>
          <p:cNvPr id="6" name="Picture 5" descr="Alternative text: a pyramid diagram divided into three sections labelled &quot;Deep,&quot; &quot;Shallow,&quot; and &quot;Low.&quot; The &quot;Deep&quot; section at the top is red and includes &quot;External wall insulation&quot; and &quot;Heat pump.&quot; The &quot;Shallow&quot; section in the middle is yellow and includes &quot;Loft insulation.&quot; The &quot;Low&quot; section at the bottom is green and includes &quot;Draught-proofing&quot; and &quot;LED lighting&#10;">
            <a:extLst>
              <a:ext uri="{FF2B5EF4-FFF2-40B4-BE49-F238E27FC236}">
                <a16:creationId xmlns:a16="http://schemas.microsoft.com/office/drawing/2014/main" id="{E32AD7F4-C229-F9A2-9672-D9B36E404E65}"/>
              </a:ext>
              <a:ext uri="{C183D7F6-B498-43B3-948B-1728B52AA6E4}">
                <adec:decorative xmlns:adec="http://schemas.microsoft.com/office/drawing/2017/decorative" val="0"/>
              </a:ext>
            </a:extLst>
          </p:cNvPr>
          <p:cNvPicPr>
            <a:picLocks noChangeAspect="1"/>
          </p:cNvPicPr>
          <p:nvPr/>
        </p:nvPicPr>
        <p:blipFill>
          <a:blip r:embed="rId2"/>
          <a:srcRect l="4228" t="2358" r="3902" b="15128"/>
          <a:stretch>
            <a:fillRect/>
          </a:stretch>
        </p:blipFill>
        <p:spPr>
          <a:xfrm>
            <a:off x="473487" y="913247"/>
            <a:ext cx="4960536" cy="3685524"/>
          </a:xfrm>
          <a:prstGeom prst="rect">
            <a:avLst/>
          </a:prstGeom>
        </p:spPr>
      </p:pic>
      <p:sp>
        <p:nvSpPr>
          <p:cNvPr id="3" name="TextBox 2">
            <a:extLst>
              <a:ext uri="{FF2B5EF4-FFF2-40B4-BE49-F238E27FC236}">
                <a16:creationId xmlns:a16="http://schemas.microsoft.com/office/drawing/2014/main" id="{1EEFE272-5912-F9F2-A885-C086A716B697}"/>
              </a:ext>
              <a:ext uri="{C183D7F6-B498-43B3-948B-1728B52AA6E4}">
                <adec:decorative xmlns:adec="http://schemas.microsoft.com/office/drawing/2017/decorative" val="1"/>
              </a:ext>
            </a:extLst>
          </p:cNvPr>
          <p:cNvSpPr txBox="1"/>
          <p:nvPr/>
        </p:nvSpPr>
        <p:spPr>
          <a:xfrm>
            <a:off x="5898996" y="3353060"/>
            <a:ext cx="3057525" cy="1077218"/>
          </a:xfrm>
          <a:prstGeom prst="rect">
            <a:avLst/>
          </a:prstGeom>
          <a:noFill/>
        </p:spPr>
        <p:txBody>
          <a:bodyPr wrap="square" lIns="0" tIns="0" rIns="0" bIns="0" rtlCol="0">
            <a:spAutoFit/>
          </a:bodyPr>
          <a:lstStyle/>
          <a:p>
            <a:r>
              <a:rPr lang="en-US" sz="1400" b="1" dirty="0"/>
              <a:t>HCCSP</a:t>
            </a:r>
            <a:r>
              <a:rPr lang="en-US" sz="1400" dirty="0"/>
              <a:t> (n.d.) </a:t>
            </a:r>
            <a:r>
              <a:rPr lang="en-US" sz="1400" i="1" dirty="0"/>
              <a:t>Retrofitting your house guide</a:t>
            </a:r>
            <a:r>
              <a:rPr lang="en-US" sz="1400" dirty="0"/>
              <a:t> [PDF]. Available at: https://www.hccsp.org.uk/media/documents/hccsp-retrofitting-your-house-guide.pdf (Accessed: 15 June 2025).</a:t>
            </a:r>
            <a:endParaRPr lang="en-GB" sz="1350" dirty="0"/>
          </a:p>
        </p:txBody>
      </p:sp>
    </p:spTree>
    <p:extLst>
      <p:ext uri="{BB962C8B-B14F-4D97-AF65-F5344CB8AC3E}">
        <p14:creationId xmlns:p14="http://schemas.microsoft.com/office/powerpoint/2010/main" val="327350540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8DCE40-56F5-F518-9B48-3FE7F4C2873B}"/>
              </a:ext>
            </a:extLst>
          </p:cNvPr>
          <p:cNvSpPr>
            <a:spLocks noGrp="1"/>
          </p:cNvSpPr>
          <p:nvPr>
            <p:ph type="sldNum" sz="quarter" idx="11"/>
          </p:nvPr>
        </p:nvSpPr>
        <p:spPr/>
        <p:txBody>
          <a:bodyPr/>
          <a:lstStyle/>
          <a:p>
            <a:fld id="{DA2C159E-F13C-4A85-9A41-E7669D3E0D70}" type="slidenum">
              <a:rPr lang="en-GB" smtClean="0"/>
              <a:pPr/>
              <a:t>154</a:t>
            </a:fld>
            <a:endParaRPr lang="en-GB"/>
          </a:p>
        </p:txBody>
      </p:sp>
      <p:sp>
        <p:nvSpPr>
          <p:cNvPr id="3" name="Title 2">
            <a:extLst>
              <a:ext uri="{FF2B5EF4-FFF2-40B4-BE49-F238E27FC236}">
                <a16:creationId xmlns:a16="http://schemas.microsoft.com/office/drawing/2014/main" id="{188F08EB-AB27-7056-CB17-CD9EDF8C4F64}"/>
              </a:ext>
            </a:extLst>
          </p:cNvPr>
          <p:cNvSpPr>
            <a:spLocks noGrp="1"/>
          </p:cNvSpPr>
          <p:nvPr>
            <p:ph type="title"/>
          </p:nvPr>
        </p:nvSpPr>
        <p:spPr/>
        <p:txBody>
          <a:bodyPr/>
          <a:lstStyle/>
          <a:p>
            <a:r>
              <a:rPr lang="en-GB" dirty="0">
                <a:ea typeface="+mj-lt"/>
                <a:cs typeface="+mj-lt"/>
              </a:rPr>
              <a:t>Group task: Introduction</a:t>
            </a:r>
            <a:endParaRPr lang="en-US" dirty="0"/>
          </a:p>
        </p:txBody>
      </p:sp>
      <p:sp>
        <p:nvSpPr>
          <p:cNvPr id="4" name="Text Placeholder 3">
            <a:extLst>
              <a:ext uri="{FF2B5EF4-FFF2-40B4-BE49-F238E27FC236}">
                <a16:creationId xmlns:a16="http://schemas.microsoft.com/office/drawing/2014/main" id="{F90CD835-437C-B78A-F003-9FC30E1209CF}"/>
              </a:ext>
            </a:extLst>
          </p:cNvPr>
          <p:cNvSpPr>
            <a:spLocks noGrp="1"/>
          </p:cNvSpPr>
          <p:nvPr>
            <p:ph type="body" sz="quarter" idx="12"/>
          </p:nvPr>
        </p:nvSpPr>
        <p:spPr>
          <a:xfrm>
            <a:off x="232950" y="1057507"/>
            <a:ext cx="8518114" cy="3601574"/>
          </a:xfrm>
        </p:spPr>
        <p:txBody>
          <a:bodyPr vert="horz" lIns="0" tIns="0" rIns="0" bIns="0" rtlCol="0" anchor="t">
            <a:noAutofit/>
          </a:bodyPr>
          <a:lstStyle/>
          <a:p>
            <a:pPr>
              <a:spcAft>
                <a:spcPts val="600"/>
              </a:spcAft>
            </a:pPr>
            <a:r>
              <a:rPr lang="en-GB" dirty="0">
                <a:ea typeface="+mn-lt"/>
                <a:cs typeface="+mn-lt"/>
              </a:rPr>
              <a:t>Your task is to analyse the retrofit case studies you looked at for homework and, in groups:</a:t>
            </a:r>
            <a:endParaRPr lang="en-GB" b="1" dirty="0">
              <a:ea typeface="+mn-lt"/>
              <a:cs typeface="+mn-lt"/>
            </a:endParaRPr>
          </a:p>
          <a:p>
            <a:pPr lvl="1">
              <a:spcAft>
                <a:spcPts val="1200"/>
              </a:spcAft>
            </a:pPr>
            <a:r>
              <a:rPr lang="en-GB" dirty="0">
                <a:ea typeface="+mn-lt"/>
                <a:cs typeface="+mn-lt"/>
              </a:rPr>
              <a:t>identify key parts of the report</a:t>
            </a:r>
          </a:p>
          <a:p>
            <a:pPr lvl="1">
              <a:spcAft>
                <a:spcPts val="1200"/>
              </a:spcAft>
            </a:pPr>
            <a:r>
              <a:rPr lang="en-GB" dirty="0">
                <a:ea typeface="+mn-lt"/>
                <a:cs typeface="+mn-lt"/>
              </a:rPr>
              <a:t>use the guiding questions below to explore the content.</a:t>
            </a:r>
          </a:p>
          <a:p>
            <a:pPr lvl="3">
              <a:buFont typeface="Arial" panose="020B0604020202020204" pitchFamily="34" charset="0"/>
              <a:buChar char="•"/>
            </a:pPr>
            <a:r>
              <a:rPr lang="en-GB" dirty="0">
                <a:ea typeface="+mn-lt"/>
                <a:cs typeface="+mn-lt"/>
              </a:rPr>
              <a:t>How is sustainability considered?</a:t>
            </a:r>
          </a:p>
          <a:p>
            <a:pPr lvl="3">
              <a:buFont typeface="Arial" panose="020B0604020202020204" pitchFamily="34" charset="0"/>
              <a:buChar char="•"/>
            </a:pPr>
            <a:r>
              <a:rPr lang="en-GB" dirty="0">
                <a:ea typeface="+mn-lt"/>
                <a:cs typeface="+mn-lt"/>
              </a:rPr>
              <a:t>Is the report clear and well structured?</a:t>
            </a:r>
          </a:p>
          <a:p>
            <a:pPr lvl="3">
              <a:buFont typeface="Arial" panose="020B0604020202020204" pitchFamily="34" charset="0"/>
              <a:buChar char="•"/>
            </a:pPr>
            <a:r>
              <a:rPr lang="en-GB" dirty="0">
                <a:ea typeface="+mn-lt"/>
                <a:cs typeface="+mn-lt"/>
              </a:rPr>
              <a:t>What kind of measures are proposed?</a:t>
            </a:r>
          </a:p>
          <a:p>
            <a:endParaRPr lang="en-GB" dirty="0">
              <a:cs typeface="Arial"/>
            </a:endParaRPr>
          </a:p>
        </p:txBody>
      </p:sp>
      <p:sp>
        <p:nvSpPr>
          <p:cNvPr id="5" name="Footer Placeholder 4">
            <a:extLst>
              <a:ext uri="{FF2B5EF4-FFF2-40B4-BE49-F238E27FC236}">
                <a16:creationId xmlns:a16="http://schemas.microsoft.com/office/drawing/2014/main" id="{A8A732DD-41C3-661E-E6DE-2DB23305C4E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39537479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E7E433-8481-B8B6-814B-77B754CE2AD9}"/>
              </a:ext>
            </a:extLst>
          </p:cNvPr>
          <p:cNvSpPr>
            <a:spLocks noGrp="1"/>
          </p:cNvSpPr>
          <p:nvPr>
            <p:ph type="sldNum" sz="quarter" idx="11"/>
          </p:nvPr>
        </p:nvSpPr>
        <p:spPr/>
        <p:txBody>
          <a:bodyPr/>
          <a:lstStyle/>
          <a:p>
            <a:fld id="{DA2C159E-F13C-4A85-9A41-E7669D3E0D70}" type="slidenum">
              <a:rPr lang="en-GB" smtClean="0"/>
              <a:pPr/>
              <a:t>155</a:t>
            </a:fld>
            <a:endParaRPr lang="en-GB"/>
          </a:p>
        </p:txBody>
      </p:sp>
      <p:sp>
        <p:nvSpPr>
          <p:cNvPr id="3" name="Title 2">
            <a:extLst>
              <a:ext uri="{FF2B5EF4-FFF2-40B4-BE49-F238E27FC236}">
                <a16:creationId xmlns:a16="http://schemas.microsoft.com/office/drawing/2014/main" id="{B42B923A-9119-F625-3493-F61384250DF4}"/>
              </a:ext>
            </a:extLst>
          </p:cNvPr>
          <p:cNvSpPr>
            <a:spLocks noGrp="1"/>
          </p:cNvSpPr>
          <p:nvPr>
            <p:ph type="title"/>
          </p:nvPr>
        </p:nvSpPr>
        <p:spPr/>
        <p:txBody>
          <a:bodyPr>
            <a:normAutofit/>
          </a:bodyPr>
          <a:lstStyle/>
          <a:p>
            <a:r>
              <a:rPr lang="en-GB">
                <a:ea typeface="+mj-lt"/>
                <a:cs typeface="+mj-lt"/>
              </a:rPr>
              <a:t>Group task questions</a:t>
            </a:r>
            <a:endParaRPr lang="en-US">
              <a:cs typeface="Arial"/>
            </a:endParaRPr>
          </a:p>
        </p:txBody>
      </p:sp>
      <p:sp>
        <p:nvSpPr>
          <p:cNvPr id="4" name="Text Placeholder 3">
            <a:extLst>
              <a:ext uri="{FF2B5EF4-FFF2-40B4-BE49-F238E27FC236}">
                <a16:creationId xmlns:a16="http://schemas.microsoft.com/office/drawing/2014/main" id="{5BB5019A-7B32-B172-03CE-050F2486A8D4}"/>
              </a:ext>
            </a:extLst>
          </p:cNvPr>
          <p:cNvSpPr>
            <a:spLocks noGrp="1"/>
          </p:cNvSpPr>
          <p:nvPr>
            <p:ph type="body" sz="quarter" idx="12"/>
          </p:nvPr>
        </p:nvSpPr>
        <p:spPr>
          <a:xfrm>
            <a:off x="234000" y="1159726"/>
            <a:ext cx="7667625" cy="2598235"/>
          </a:xfrm>
        </p:spPr>
        <p:txBody>
          <a:bodyPr vert="horz" lIns="0" tIns="0" rIns="0" bIns="0" rtlCol="0" anchor="t">
            <a:noAutofit/>
          </a:bodyPr>
          <a:lstStyle/>
          <a:p>
            <a:pPr lvl="1">
              <a:spcAft>
                <a:spcPts val="1200"/>
              </a:spcAft>
            </a:pPr>
            <a:r>
              <a:rPr lang="en-GB" dirty="0">
                <a:ea typeface="+mn-lt"/>
                <a:cs typeface="+mn-lt"/>
              </a:rPr>
              <a:t>What sections are used in the report?</a:t>
            </a:r>
            <a:endParaRPr lang="en-US" dirty="0">
              <a:ea typeface="+mn-lt"/>
              <a:cs typeface="+mn-lt"/>
            </a:endParaRPr>
          </a:p>
          <a:p>
            <a:pPr lvl="1">
              <a:spcAft>
                <a:spcPts val="1200"/>
              </a:spcAft>
            </a:pPr>
            <a:r>
              <a:rPr lang="en-GB" dirty="0">
                <a:ea typeface="+mn-lt"/>
                <a:cs typeface="+mn-lt"/>
              </a:rPr>
              <a:t>What vocabulary is used to describe sustainability?</a:t>
            </a:r>
          </a:p>
          <a:p>
            <a:pPr lvl="1">
              <a:spcAft>
                <a:spcPts val="1200"/>
              </a:spcAft>
            </a:pPr>
            <a:r>
              <a:rPr lang="en-GB" dirty="0">
                <a:ea typeface="+mn-lt"/>
                <a:cs typeface="+mn-lt"/>
              </a:rPr>
              <a:t>Are costs and benefits clearly explained?</a:t>
            </a:r>
          </a:p>
          <a:p>
            <a:pPr lvl="1">
              <a:spcAft>
                <a:spcPts val="1200"/>
              </a:spcAft>
            </a:pPr>
            <a:r>
              <a:rPr lang="en-GB" dirty="0">
                <a:ea typeface="+mn-lt"/>
                <a:cs typeface="+mn-lt"/>
              </a:rPr>
              <a:t>What measures are proposed and why?</a:t>
            </a:r>
          </a:p>
          <a:p>
            <a:endParaRPr lang="en-GB" dirty="0">
              <a:cs typeface="Arial"/>
            </a:endParaRPr>
          </a:p>
        </p:txBody>
      </p:sp>
      <p:sp>
        <p:nvSpPr>
          <p:cNvPr id="5" name="Footer Placeholder 4">
            <a:extLst>
              <a:ext uri="{FF2B5EF4-FFF2-40B4-BE49-F238E27FC236}">
                <a16:creationId xmlns:a16="http://schemas.microsoft.com/office/drawing/2014/main" id="{7B86BF97-7209-929F-C9D0-54E2AE32665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53748849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38D409-1689-A5EE-667E-3EB32B8F81C2}"/>
              </a:ext>
            </a:extLst>
          </p:cNvPr>
          <p:cNvSpPr>
            <a:spLocks noGrp="1"/>
          </p:cNvSpPr>
          <p:nvPr>
            <p:ph type="sldNum" sz="quarter" idx="11"/>
          </p:nvPr>
        </p:nvSpPr>
        <p:spPr/>
        <p:txBody>
          <a:bodyPr/>
          <a:lstStyle/>
          <a:p>
            <a:fld id="{DA2C159E-F13C-4A85-9A41-E7669D3E0D70}" type="slidenum">
              <a:rPr lang="en-GB" smtClean="0"/>
              <a:pPr/>
              <a:t>156</a:t>
            </a:fld>
            <a:endParaRPr lang="en-GB"/>
          </a:p>
        </p:txBody>
      </p:sp>
      <p:sp>
        <p:nvSpPr>
          <p:cNvPr id="3" name="Title 2">
            <a:extLst>
              <a:ext uri="{FF2B5EF4-FFF2-40B4-BE49-F238E27FC236}">
                <a16:creationId xmlns:a16="http://schemas.microsoft.com/office/drawing/2014/main" id="{168B3D0B-EEFA-F9CB-E5A5-9BB76E49F2FB}"/>
              </a:ext>
            </a:extLst>
          </p:cNvPr>
          <p:cNvSpPr>
            <a:spLocks noGrp="1"/>
          </p:cNvSpPr>
          <p:nvPr>
            <p:ph type="title"/>
          </p:nvPr>
        </p:nvSpPr>
        <p:spPr/>
        <p:txBody>
          <a:bodyPr/>
          <a:lstStyle/>
          <a:p>
            <a:r>
              <a:rPr lang="en-GB">
                <a:ea typeface="+mj-lt"/>
                <a:cs typeface="+mj-lt"/>
              </a:rPr>
              <a:t>Group feedback discussion</a:t>
            </a:r>
            <a:endParaRPr lang="en-US"/>
          </a:p>
        </p:txBody>
      </p:sp>
      <p:sp>
        <p:nvSpPr>
          <p:cNvPr id="4" name="Text Placeholder 3">
            <a:extLst>
              <a:ext uri="{FF2B5EF4-FFF2-40B4-BE49-F238E27FC236}">
                <a16:creationId xmlns:a16="http://schemas.microsoft.com/office/drawing/2014/main" id="{008DDFBF-C240-3131-53BF-04FD94B6B1CB}"/>
              </a:ext>
            </a:extLst>
          </p:cNvPr>
          <p:cNvSpPr>
            <a:spLocks noGrp="1"/>
          </p:cNvSpPr>
          <p:nvPr>
            <p:ph type="body" sz="quarter" idx="12"/>
          </p:nvPr>
        </p:nvSpPr>
        <p:spPr>
          <a:xfrm>
            <a:off x="234000" y="1115122"/>
            <a:ext cx="8631840" cy="3472852"/>
          </a:xfrm>
        </p:spPr>
        <p:txBody>
          <a:bodyPr vert="horz" lIns="0" tIns="0" rIns="0" bIns="0" rtlCol="0" anchor="t">
            <a:noAutofit/>
          </a:bodyPr>
          <a:lstStyle/>
          <a:p>
            <a:r>
              <a:rPr lang="en-GB" dirty="0">
                <a:ea typeface="+mn-lt"/>
                <a:cs typeface="+mn-lt"/>
              </a:rPr>
              <a:t>What makes an effective retrofit report?</a:t>
            </a:r>
            <a:endParaRPr lang="en-US" dirty="0">
              <a:ea typeface="+mn-lt"/>
              <a:cs typeface="+mn-lt"/>
            </a:endParaRPr>
          </a:p>
          <a:p>
            <a:pPr marL="0" lvl="1" indent="0">
              <a:spcAft>
                <a:spcPts val="1200"/>
              </a:spcAft>
              <a:buNone/>
            </a:pPr>
            <a:br>
              <a:rPr lang="en-GB" dirty="0">
                <a:ea typeface="+mn-lt"/>
                <a:cs typeface="+mn-lt"/>
              </a:rPr>
            </a:br>
            <a:r>
              <a:rPr lang="en-GB" dirty="0">
                <a:ea typeface="+mn-lt"/>
                <a:cs typeface="+mn-lt"/>
              </a:rPr>
              <a:t>Prompted questions:</a:t>
            </a:r>
          </a:p>
          <a:p>
            <a:pPr lvl="1">
              <a:spcAft>
                <a:spcPts val="1200"/>
              </a:spcAft>
            </a:pPr>
            <a:r>
              <a:rPr lang="en-GB" dirty="0">
                <a:ea typeface="+mn-lt"/>
                <a:cs typeface="+mn-lt"/>
              </a:rPr>
              <a:t>Which reports stood out and why?</a:t>
            </a:r>
          </a:p>
          <a:p>
            <a:pPr lvl="1">
              <a:spcAft>
                <a:spcPts val="1200"/>
              </a:spcAft>
            </a:pPr>
            <a:r>
              <a:rPr lang="en-GB" dirty="0">
                <a:ea typeface="+mn-lt"/>
                <a:cs typeface="+mn-lt"/>
              </a:rPr>
              <a:t>What features help the reader understand the proposals?</a:t>
            </a:r>
          </a:p>
          <a:p>
            <a:pPr lvl="1">
              <a:spcAft>
                <a:spcPts val="1200"/>
              </a:spcAft>
            </a:pPr>
            <a:r>
              <a:rPr lang="en-GB" dirty="0">
                <a:ea typeface="+mn-lt"/>
                <a:cs typeface="+mn-lt"/>
              </a:rPr>
              <a:t>What was missing or unclear?</a:t>
            </a:r>
          </a:p>
          <a:p>
            <a:endParaRPr lang="en-GB" dirty="0">
              <a:cs typeface="Arial"/>
            </a:endParaRPr>
          </a:p>
        </p:txBody>
      </p:sp>
      <p:sp>
        <p:nvSpPr>
          <p:cNvPr id="5" name="Footer Placeholder 4">
            <a:extLst>
              <a:ext uri="{FF2B5EF4-FFF2-40B4-BE49-F238E27FC236}">
                <a16:creationId xmlns:a16="http://schemas.microsoft.com/office/drawing/2014/main" id="{075063AA-EAA7-3C62-93D8-17C5FA573B9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7531148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B6DDD3-455B-0802-386C-5B64D35F0BD6}"/>
              </a:ext>
            </a:extLst>
          </p:cNvPr>
          <p:cNvSpPr>
            <a:spLocks noGrp="1"/>
          </p:cNvSpPr>
          <p:nvPr>
            <p:ph type="sldNum" sz="quarter" idx="11"/>
          </p:nvPr>
        </p:nvSpPr>
        <p:spPr/>
        <p:txBody>
          <a:bodyPr/>
          <a:lstStyle/>
          <a:p>
            <a:fld id="{DA2C159E-F13C-4A85-9A41-E7669D3E0D70}" type="slidenum">
              <a:rPr lang="en-GB" smtClean="0"/>
              <a:pPr/>
              <a:t>157</a:t>
            </a:fld>
            <a:endParaRPr lang="en-GB"/>
          </a:p>
        </p:txBody>
      </p:sp>
      <p:sp>
        <p:nvSpPr>
          <p:cNvPr id="3" name="Title 2">
            <a:extLst>
              <a:ext uri="{FF2B5EF4-FFF2-40B4-BE49-F238E27FC236}">
                <a16:creationId xmlns:a16="http://schemas.microsoft.com/office/drawing/2014/main" id="{A4240D24-7595-4124-9C42-925327068C12}"/>
              </a:ext>
            </a:extLst>
          </p:cNvPr>
          <p:cNvSpPr>
            <a:spLocks noGrp="1"/>
          </p:cNvSpPr>
          <p:nvPr>
            <p:ph type="title"/>
          </p:nvPr>
        </p:nvSpPr>
        <p:spPr/>
        <p:txBody>
          <a:bodyPr>
            <a:normAutofit/>
          </a:bodyPr>
          <a:lstStyle/>
          <a:p>
            <a:r>
              <a:rPr lang="en-GB" dirty="0">
                <a:ea typeface="+mj-lt"/>
                <a:cs typeface="+mj-lt"/>
              </a:rPr>
              <a:t>Task: Sorting retrofit measures</a:t>
            </a:r>
            <a:endParaRPr lang="en-US" dirty="0"/>
          </a:p>
        </p:txBody>
      </p:sp>
      <p:sp>
        <p:nvSpPr>
          <p:cNvPr id="4" name="Text Placeholder 3">
            <a:extLst>
              <a:ext uri="{FF2B5EF4-FFF2-40B4-BE49-F238E27FC236}">
                <a16:creationId xmlns:a16="http://schemas.microsoft.com/office/drawing/2014/main" id="{37967D33-D0B2-16D7-2C20-76A710C3105E}"/>
              </a:ext>
            </a:extLst>
          </p:cNvPr>
          <p:cNvSpPr>
            <a:spLocks noGrp="1"/>
          </p:cNvSpPr>
          <p:nvPr>
            <p:ph type="body" sz="quarter" idx="12"/>
          </p:nvPr>
        </p:nvSpPr>
        <p:spPr>
          <a:xfrm>
            <a:off x="234000" y="1115122"/>
            <a:ext cx="7667625" cy="3472852"/>
          </a:xfrm>
        </p:spPr>
        <p:txBody>
          <a:bodyPr vert="horz" lIns="0" tIns="0" rIns="0" bIns="0" rtlCol="0" anchor="t">
            <a:noAutofit/>
          </a:bodyPr>
          <a:lstStyle/>
          <a:p>
            <a:pPr marL="0" lvl="1" indent="0">
              <a:spcAft>
                <a:spcPts val="1200"/>
              </a:spcAft>
              <a:buNone/>
            </a:pPr>
            <a:r>
              <a:rPr lang="en-GB" dirty="0">
                <a:ea typeface="+mn-lt"/>
                <a:cs typeface="+mn-lt"/>
              </a:rPr>
              <a:t>In pairs/small groups, sort the cards into categories:</a:t>
            </a:r>
          </a:p>
          <a:p>
            <a:pPr lvl="1">
              <a:spcAft>
                <a:spcPts val="1200"/>
              </a:spcAft>
            </a:pPr>
            <a:r>
              <a:rPr lang="en-GB" dirty="0">
                <a:ea typeface="+mn-lt"/>
                <a:cs typeface="+mn-lt"/>
              </a:rPr>
              <a:t>Low cost</a:t>
            </a:r>
          </a:p>
          <a:p>
            <a:pPr lvl="1">
              <a:spcAft>
                <a:spcPts val="1200"/>
              </a:spcAft>
            </a:pPr>
            <a:r>
              <a:rPr lang="en-GB" dirty="0">
                <a:ea typeface="+mn-lt"/>
                <a:cs typeface="+mn-lt"/>
              </a:rPr>
              <a:t>Shallow retrofit</a:t>
            </a:r>
          </a:p>
          <a:p>
            <a:pPr lvl="1">
              <a:spcAft>
                <a:spcPts val="1200"/>
              </a:spcAft>
            </a:pPr>
            <a:r>
              <a:rPr lang="en-GB" dirty="0">
                <a:ea typeface="+mn-lt"/>
                <a:cs typeface="+mn-lt"/>
              </a:rPr>
              <a:t>Deep retrofit</a:t>
            </a:r>
          </a:p>
          <a:p>
            <a:pPr marL="0" lvl="1" indent="0">
              <a:buNone/>
            </a:pPr>
            <a:endParaRPr lang="en-GB" dirty="0">
              <a:ea typeface="+mn-lt"/>
              <a:cs typeface="+mn-lt"/>
            </a:endParaRPr>
          </a:p>
          <a:p>
            <a:r>
              <a:rPr lang="en-GB" dirty="0">
                <a:ea typeface="+mn-lt"/>
                <a:cs typeface="+mn-lt"/>
              </a:rPr>
              <a:t>Use your knowledge to justify your answers.</a:t>
            </a:r>
            <a:endParaRPr lang="en-GB" dirty="0"/>
          </a:p>
          <a:p>
            <a:endParaRPr lang="en-GB" dirty="0">
              <a:cs typeface="Arial"/>
            </a:endParaRPr>
          </a:p>
        </p:txBody>
      </p:sp>
      <p:sp>
        <p:nvSpPr>
          <p:cNvPr id="5" name="Footer Placeholder 4">
            <a:extLst>
              <a:ext uri="{FF2B5EF4-FFF2-40B4-BE49-F238E27FC236}">
                <a16:creationId xmlns:a16="http://schemas.microsoft.com/office/drawing/2014/main" id="{236CF8AF-FF21-DCA7-C292-B118E985BA24}"/>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55304881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908A0F-95CD-DF70-F156-816737A29E00}"/>
              </a:ext>
            </a:extLst>
          </p:cNvPr>
          <p:cNvSpPr>
            <a:spLocks noGrp="1"/>
          </p:cNvSpPr>
          <p:nvPr>
            <p:ph type="sldNum" sz="quarter" idx="11"/>
          </p:nvPr>
        </p:nvSpPr>
        <p:spPr/>
        <p:txBody>
          <a:bodyPr/>
          <a:lstStyle/>
          <a:p>
            <a:fld id="{DA2C159E-F13C-4A85-9A41-E7669D3E0D70}" type="slidenum">
              <a:rPr lang="en-GB" smtClean="0"/>
              <a:pPr/>
              <a:t>158</a:t>
            </a:fld>
            <a:endParaRPr lang="en-GB"/>
          </a:p>
        </p:txBody>
      </p:sp>
      <p:sp>
        <p:nvSpPr>
          <p:cNvPr id="3" name="Title 2">
            <a:extLst>
              <a:ext uri="{FF2B5EF4-FFF2-40B4-BE49-F238E27FC236}">
                <a16:creationId xmlns:a16="http://schemas.microsoft.com/office/drawing/2014/main" id="{8E785236-F042-C263-DDCE-040A09D726AF}"/>
              </a:ext>
            </a:extLst>
          </p:cNvPr>
          <p:cNvSpPr>
            <a:spLocks noGrp="1"/>
          </p:cNvSpPr>
          <p:nvPr>
            <p:ph type="title"/>
          </p:nvPr>
        </p:nvSpPr>
        <p:spPr/>
        <p:txBody>
          <a:bodyPr/>
          <a:lstStyle/>
          <a:p>
            <a:r>
              <a:rPr lang="en-GB">
                <a:ea typeface="+mj-lt"/>
                <a:cs typeface="+mj-lt"/>
              </a:rPr>
              <a:t>Peer review instructions</a:t>
            </a:r>
            <a:endParaRPr lang="en-US"/>
          </a:p>
        </p:txBody>
      </p:sp>
      <p:sp>
        <p:nvSpPr>
          <p:cNvPr id="4" name="Text Placeholder 3">
            <a:extLst>
              <a:ext uri="{FF2B5EF4-FFF2-40B4-BE49-F238E27FC236}">
                <a16:creationId xmlns:a16="http://schemas.microsoft.com/office/drawing/2014/main" id="{0CB595E4-4B3F-D2E6-A8A9-CCEFDACBB1DD}"/>
              </a:ext>
            </a:extLst>
          </p:cNvPr>
          <p:cNvSpPr>
            <a:spLocks noGrp="1"/>
          </p:cNvSpPr>
          <p:nvPr>
            <p:ph type="body" sz="quarter" idx="12"/>
          </p:nvPr>
        </p:nvSpPr>
        <p:spPr>
          <a:xfrm>
            <a:off x="234000" y="1137424"/>
            <a:ext cx="7667625" cy="3450550"/>
          </a:xfrm>
        </p:spPr>
        <p:txBody>
          <a:bodyPr vert="horz" lIns="0" tIns="0" rIns="0" bIns="0" rtlCol="0" anchor="t">
            <a:noAutofit/>
          </a:bodyPr>
          <a:lstStyle/>
          <a:p>
            <a:pPr marL="0" lvl="1" indent="0">
              <a:spcAft>
                <a:spcPts val="1200"/>
              </a:spcAft>
              <a:buNone/>
            </a:pPr>
            <a:r>
              <a:rPr lang="en-GB" dirty="0">
                <a:ea typeface="+mn-lt"/>
                <a:cs typeface="+mn-lt"/>
              </a:rPr>
              <a:t>Compare and check:</a:t>
            </a:r>
          </a:p>
          <a:p>
            <a:pPr lvl="1">
              <a:spcAft>
                <a:spcPts val="1200"/>
              </a:spcAft>
            </a:pPr>
            <a:r>
              <a:rPr lang="en-GB" dirty="0">
                <a:ea typeface="+mn-lt"/>
                <a:cs typeface="+mn-lt"/>
              </a:rPr>
              <a:t>Join with another pair/group.</a:t>
            </a:r>
          </a:p>
          <a:p>
            <a:pPr lvl="1">
              <a:spcAft>
                <a:spcPts val="1200"/>
              </a:spcAft>
            </a:pPr>
            <a:r>
              <a:rPr lang="en-GB" dirty="0">
                <a:ea typeface="+mn-lt"/>
                <a:cs typeface="+mn-lt"/>
              </a:rPr>
              <a:t>Compare your sorting results.</a:t>
            </a:r>
          </a:p>
          <a:p>
            <a:pPr lvl="1">
              <a:spcAft>
                <a:spcPts val="1200"/>
              </a:spcAft>
            </a:pPr>
            <a:r>
              <a:rPr lang="en-GB" dirty="0">
                <a:ea typeface="+mn-lt"/>
                <a:cs typeface="+mn-lt"/>
              </a:rPr>
              <a:t>Use the answer sheet to check accuracy.</a:t>
            </a:r>
          </a:p>
          <a:p>
            <a:pPr lvl="1">
              <a:spcAft>
                <a:spcPts val="1200"/>
              </a:spcAft>
            </a:pPr>
            <a:r>
              <a:rPr lang="en-GB" dirty="0">
                <a:ea typeface="+mn-lt"/>
                <a:cs typeface="+mn-lt"/>
              </a:rPr>
              <a:t>Discuss any differences.</a:t>
            </a:r>
          </a:p>
          <a:p>
            <a:endParaRPr lang="en-GB" dirty="0">
              <a:cs typeface="Arial"/>
            </a:endParaRPr>
          </a:p>
        </p:txBody>
      </p:sp>
      <p:sp>
        <p:nvSpPr>
          <p:cNvPr id="5" name="Footer Placeholder 4">
            <a:extLst>
              <a:ext uri="{FF2B5EF4-FFF2-40B4-BE49-F238E27FC236}">
                <a16:creationId xmlns:a16="http://schemas.microsoft.com/office/drawing/2014/main" id="{D784BB5A-38A2-2BF9-7324-7587741DFE3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72324594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CCCBD9-F91A-0140-0BE8-F1DC59C00A10}"/>
              </a:ext>
            </a:extLst>
          </p:cNvPr>
          <p:cNvSpPr>
            <a:spLocks noGrp="1"/>
          </p:cNvSpPr>
          <p:nvPr>
            <p:ph type="sldNum" sz="quarter" idx="11"/>
          </p:nvPr>
        </p:nvSpPr>
        <p:spPr/>
        <p:txBody>
          <a:bodyPr/>
          <a:lstStyle/>
          <a:p>
            <a:fld id="{DA2C159E-F13C-4A85-9A41-E7669D3E0D70}" type="slidenum">
              <a:rPr lang="en-GB" smtClean="0"/>
              <a:pPr/>
              <a:t>159</a:t>
            </a:fld>
            <a:endParaRPr lang="en-GB"/>
          </a:p>
        </p:txBody>
      </p:sp>
      <p:sp>
        <p:nvSpPr>
          <p:cNvPr id="3" name="Title 2">
            <a:extLst>
              <a:ext uri="{FF2B5EF4-FFF2-40B4-BE49-F238E27FC236}">
                <a16:creationId xmlns:a16="http://schemas.microsoft.com/office/drawing/2014/main" id="{6B364A68-4470-010C-7856-BE3C8F9A948A}"/>
              </a:ext>
            </a:extLst>
          </p:cNvPr>
          <p:cNvSpPr>
            <a:spLocks noGrp="1"/>
          </p:cNvSpPr>
          <p:nvPr>
            <p:ph type="title"/>
          </p:nvPr>
        </p:nvSpPr>
        <p:spPr/>
        <p:txBody>
          <a:bodyPr/>
          <a:lstStyle/>
          <a:p>
            <a:r>
              <a:rPr lang="en-GB">
                <a:ea typeface="+mj-lt"/>
                <a:cs typeface="+mj-lt"/>
              </a:rPr>
              <a:t>Summarising the categories</a:t>
            </a:r>
            <a:endParaRPr lang="en-US"/>
          </a:p>
        </p:txBody>
      </p:sp>
      <p:sp>
        <p:nvSpPr>
          <p:cNvPr id="5" name="Footer Placeholder 4">
            <a:extLst>
              <a:ext uri="{FF2B5EF4-FFF2-40B4-BE49-F238E27FC236}">
                <a16:creationId xmlns:a16="http://schemas.microsoft.com/office/drawing/2014/main" id="{64FDC6F4-A39E-97EA-4286-E591CF95DE3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graphicFrame>
        <p:nvGraphicFramePr>
          <p:cNvPr id="7" name="Table 6" descr="Table with four columns labeled 'Category,' 'Cost,' 'Impact,' and 'Examples.' The rows list: 1) Low – £ – Basic comfort – Draught-proofing; 2) Shallow – ££ – Mid-level upgrades – Loft insulation; 3) Deep – £££ – Whole-home retrofit – ASHP, external wall insulation.">
            <a:extLst>
              <a:ext uri="{FF2B5EF4-FFF2-40B4-BE49-F238E27FC236}">
                <a16:creationId xmlns:a16="http://schemas.microsoft.com/office/drawing/2014/main" id="{A6A4A685-5108-45BF-37E9-AB1EE59A5E0F}"/>
              </a:ext>
            </a:extLst>
          </p:cNvPr>
          <p:cNvGraphicFramePr>
            <a:graphicFrameLocks noGrp="1"/>
          </p:cNvGraphicFramePr>
          <p:nvPr>
            <p:extLst>
              <p:ext uri="{D42A27DB-BD31-4B8C-83A1-F6EECF244321}">
                <p14:modId xmlns:p14="http://schemas.microsoft.com/office/powerpoint/2010/main" val="2865812207"/>
              </p:ext>
            </p:extLst>
          </p:nvPr>
        </p:nvGraphicFramePr>
        <p:xfrm>
          <a:off x="355444" y="1226633"/>
          <a:ext cx="8437563" cy="3291840"/>
        </p:xfrm>
        <a:graphic>
          <a:graphicData uri="http://schemas.openxmlformats.org/drawingml/2006/table">
            <a:tbl>
              <a:tblPr firstRow="1" bandRow="1">
                <a:tableStyleId>{5940675A-B579-460E-94D1-54222C63F5DA}</a:tableStyleId>
              </a:tblPr>
              <a:tblGrid>
                <a:gridCol w="1603840">
                  <a:extLst>
                    <a:ext uri="{9D8B030D-6E8A-4147-A177-3AD203B41FA5}">
                      <a16:colId xmlns:a16="http://schemas.microsoft.com/office/drawing/2014/main" val="2203554975"/>
                    </a:ext>
                  </a:extLst>
                </a:gridCol>
                <a:gridCol w="919005">
                  <a:extLst>
                    <a:ext uri="{9D8B030D-6E8A-4147-A177-3AD203B41FA5}">
                      <a16:colId xmlns:a16="http://schemas.microsoft.com/office/drawing/2014/main" val="1852056927"/>
                    </a:ext>
                  </a:extLst>
                </a:gridCol>
                <a:gridCol w="3122259">
                  <a:extLst>
                    <a:ext uri="{9D8B030D-6E8A-4147-A177-3AD203B41FA5}">
                      <a16:colId xmlns:a16="http://schemas.microsoft.com/office/drawing/2014/main" val="3139705558"/>
                    </a:ext>
                  </a:extLst>
                </a:gridCol>
                <a:gridCol w="2792459">
                  <a:extLst>
                    <a:ext uri="{9D8B030D-6E8A-4147-A177-3AD203B41FA5}">
                      <a16:colId xmlns:a16="http://schemas.microsoft.com/office/drawing/2014/main" val="635753536"/>
                    </a:ext>
                  </a:extLst>
                </a:gridCol>
              </a:tblGrid>
              <a:tr h="822960">
                <a:tc>
                  <a:txBody>
                    <a:bodyPr/>
                    <a:lstStyle/>
                    <a:p>
                      <a:pPr lvl="0" algn="l">
                        <a:buNone/>
                      </a:pPr>
                      <a:r>
                        <a:rPr lang="en-GB" sz="2400" b="1" u="none" strike="noStrike" noProof="0" dirty="0">
                          <a:solidFill>
                            <a:schemeClr val="tx1"/>
                          </a:solidFill>
                        </a:rPr>
                        <a:t>Category</a:t>
                      </a:r>
                      <a:endParaRPr lang="en-US" sz="2400" b="1" dirty="0">
                        <a:solidFill>
                          <a:schemeClr val="tx1"/>
                        </a:solidFill>
                      </a:endParaRPr>
                    </a:p>
                  </a:txBody>
                  <a:tcPr/>
                </a:tc>
                <a:tc>
                  <a:txBody>
                    <a:bodyPr/>
                    <a:lstStyle/>
                    <a:p>
                      <a:pPr lvl="0" algn="l">
                        <a:lnSpc>
                          <a:spcPct val="100000"/>
                        </a:lnSpc>
                        <a:spcBef>
                          <a:spcPts val="0"/>
                        </a:spcBef>
                        <a:spcAft>
                          <a:spcPts val="0"/>
                        </a:spcAft>
                        <a:buNone/>
                      </a:pPr>
                      <a:r>
                        <a:rPr lang="en-GB" sz="2400" b="1" dirty="0">
                          <a:solidFill>
                            <a:schemeClr val="tx1"/>
                          </a:solidFill>
                        </a:rPr>
                        <a:t>Cost</a:t>
                      </a:r>
                      <a:endParaRPr lang="en-US" sz="2400" b="1" dirty="0">
                        <a:solidFill>
                          <a:schemeClr val="tx1"/>
                        </a:solidFill>
                      </a:endParaRPr>
                    </a:p>
                  </a:txBody>
                  <a:tcPr/>
                </a:tc>
                <a:tc>
                  <a:txBody>
                    <a:bodyPr/>
                    <a:lstStyle/>
                    <a:p>
                      <a:pPr lvl="0" algn="l">
                        <a:lnSpc>
                          <a:spcPct val="100000"/>
                        </a:lnSpc>
                        <a:spcBef>
                          <a:spcPts val="0"/>
                        </a:spcBef>
                        <a:spcAft>
                          <a:spcPts val="0"/>
                        </a:spcAft>
                        <a:buNone/>
                      </a:pPr>
                      <a:r>
                        <a:rPr lang="en-GB" sz="2400" b="1" dirty="0">
                          <a:solidFill>
                            <a:schemeClr val="tx1"/>
                          </a:solidFill>
                        </a:rPr>
                        <a:t>Impact</a:t>
                      </a:r>
                      <a:endParaRPr lang="en-US" sz="2400" b="1" dirty="0">
                        <a:solidFill>
                          <a:schemeClr val="tx1"/>
                        </a:solidFill>
                      </a:endParaRPr>
                    </a:p>
                  </a:txBody>
                  <a:tcPr/>
                </a:tc>
                <a:tc>
                  <a:txBody>
                    <a:bodyPr/>
                    <a:lstStyle/>
                    <a:p>
                      <a:pPr lvl="0" algn="l">
                        <a:lnSpc>
                          <a:spcPct val="100000"/>
                        </a:lnSpc>
                        <a:spcBef>
                          <a:spcPts val="0"/>
                        </a:spcBef>
                        <a:spcAft>
                          <a:spcPts val="0"/>
                        </a:spcAft>
                        <a:buNone/>
                      </a:pPr>
                      <a:r>
                        <a:rPr lang="en-GB" sz="2400" b="1" dirty="0">
                          <a:solidFill>
                            <a:schemeClr val="tx1"/>
                          </a:solidFill>
                        </a:rPr>
                        <a:t>Examples</a:t>
                      </a:r>
                      <a:endParaRPr lang="en-US" sz="2400" b="1" dirty="0">
                        <a:solidFill>
                          <a:schemeClr val="tx1"/>
                        </a:solidFill>
                      </a:endParaRPr>
                    </a:p>
                  </a:txBody>
                  <a:tcPr/>
                </a:tc>
                <a:extLst>
                  <a:ext uri="{0D108BD9-81ED-4DB2-BD59-A6C34878D82A}">
                    <a16:rowId xmlns:a16="http://schemas.microsoft.com/office/drawing/2014/main" val="1294895439"/>
                  </a:ext>
                </a:extLst>
              </a:tr>
              <a:tr h="822960">
                <a:tc>
                  <a:txBody>
                    <a:bodyPr/>
                    <a:lstStyle/>
                    <a:p>
                      <a:pPr lvl="0">
                        <a:buNone/>
                      </a:pPr>
                      <a:r>
                        <a:rPr lang="en-GB" sz="2400" b="0" u="none" strike="noStrike" noProof="0" dirty="0"/>
                        <a:t>Low</a:t>
                      </a:r>
                      <a:endParaRPr lang="en-US" sz="2400" dirty="0"/>
                    </a:p>
                  </a:txBody>
                  <a:tcPr/>
                </a:tc>
                <a:tc>
                  <a:txBody>
                    <a:bodyPr/>
                    <a:lstStyle/>
                    <a:p>
                      <a:pPr lvl="0">
                        <a:buNone/>
                      </a:pPr>
                      <a:r>
                        <a:rPr lang="en-GB" sz="2400" b="0" u="none" strike="noStrike" noProof="0" dirty="0"/>
                        <a:t>£</a:t>
                      </a:r>
                      <a:endParaRPr lang="en-US" sz="2400" dirty="0"/>
                    </a:p>
                  </a:txBody>
                  <a:tcPr/>
                </a:tc>
                <a:tc>
                  <a:txBody>
                    <a:bodyPr/>
                    <a:lstStyle/>
                    <a:p>
                      <a:pPr lvl="0">
                        <a:buNone/>
                      </a:pPr>
                      <a:r>
                        <a:rPr lang="en-GB" sz="2400" b="0" u="none" strike="noStrike" noProof="0" dirty="0"/>
                        <a:t>Basic comfort</a:t>
                      </a:r>
                      <a:endParaRPr lang="en-US" sz="2400" dirty="0"/>
                    </a:p>
                  </a:txBody>
                  <a:tcPr/>
                </a:tc>
                <a:tc>
                  <a:txBody>
                    <a:bodyPr/>
                    <a:lstStyle/>
                    <a:p>
                      <a:pPr lvl="0">
                        <a:buNone/>
                      </a:pPr>
                      <a:r>
                        <a:rPr lang="en-GB" sz="2400" b="0" u="none" strike="noStrike" noProof="0" dirty="0"/>
                        <a:t>Draught-proofing</a:t>
                      </a:r>
                      <a:endParaRPr lang="en-US" sz="2400" dirty="0"/>
                    </a:p>
                  </a:txBody>
                  <a:tcPr/>
                </a:tc>
                <a:extLst>
                  <a:ext uri="{0D108BD9-81ED-4DB2-BD59-A6C34878D82A}">
                    <a16:rowId xmlns:a16="http://schemas.microsoft.com/office/drawing/2014/main" val="1155086349"/>
                  </a:ext>
                </a:extLst>
              </a:tr>
              <a:tr h="822960">
                <a:tc>
                  <a:txBody>
                    <a:bodyPr/>
                    <a:lstStyle/>
                    <a:p>
                      <a:pPr lvl="0">
                        <a:buNone/>
                      </a:pPr>
                      <a:r>
                        <a:rPr lang="en-GB" sz="2400" b="0" u="none" strike="noStrike" noProof="0"/>
                        <a:t>Shallow</a:t>
                      </a:r>
                      <a:endParaRPr lang="en-US" sz="2400"/>
                    </a:p>
                  </a:txBody>
                  <a:tcPr/>
                </a:tc>
                <a:tc>
                  <a:txBody>
                    <a:bodyPr/>
                    <a:lstStyle/>
                    <a:p>
                      <a:pPr lvl="0">
                        <a:buNone/>
                      </a:pPr>
                      <a:r>
                        <a:rPr lang="en-GB" sz="2400" b="0" u="none" strike="noStrike" noProof="0"/>
                        <a:t>££</a:t>
                      </a:r>
                      <a:endParaRPr lang="en-US" sz="2400"/>
                    </a:p>
                  </a:txBody>
                  <a:tcPr/>
                </a:tc>
                <a:tc>
                  <a:txBody>
                    <a:bodyPr/>
                    <a:lstStyle/>
                    <a:p>
                      <a:pPr lvl="0">
                        <a:buNone/>
                      </a:pPr>
                      <a:r>
                        <a:rPr lang="en-GB" sz="2400" b="0" u="none" strike="noStrike" noProof="0" dirty="0"/>
                        <a:t>Mid-level upgrades</a:t>
                      </a:r>
                      <a:endParaRPr lang="en-US" sz="2400" dirty="0"/>
                    </a:p>
                  </a:txBody>
                  <a:tcPr/>
                </a:tc>
                <a:tc>
                  <a:txBody>
                    <a:bodyPr/>
                    <a:lstStyle/>
                    <a:p>
                      <a:pPr lvl="0">
                        <a:buNone/>
                      </a:pPr>
                      <a:r>
                        <a:rPr lang="en-GB" sz="2400" b="0" u="none" strike="noStrike" noProof="0" dirty="0"/>
                        <a:t>Loft insulation</a:t>
                      </a:r>
                      <a:endParaRPr lang="en-US" sz="2400" dirty="0"/>
                    </a:p>
                  </a:txBody>
                  <a:tcPr/>
                </a:tc>
                <a:extLst>
                  <a:ext uri="{0D108BD9-81ED-4DB2-BD59-A6C34878D82A}">
                    <a16:rowId xmlns:a16="http://schemas.microsoft.com/office/drawing/2014/main" val="1248855692"/>
                  </a:ext>
                </a:extLst>
              </a:tr>
              <a:tr h="822960">
                <a:tc>
                  <a:txBody>
                    <a:bodyPr/>
                    <a:lstStyle/>
                    <a:p>
                      <a:pPr lvl="0">
                        <a:buNone/>
                      </a:pPr>
                      <a:r>
                        <a:rPr lang="en-GB" sz="2400" b="0" u="none" strike="noStrike" noProof="0"/>
                        <a:t>Deep</a:t>
                      </a:r>
                      <a:endParaRPr lang="en-US" sz="2400"/>
                    </a:p>
                  </a:txBody>
                  <a:tcPr/>
                </a:tc>
                <a:tc>
                  <a:txBody>
                    <a:bodyPr/>
                    <a:lstStyle/>
                    <a:p>
                      <a:pPr lvl="0">
                        <a:buNone/>
                      </a:pPr>
                      <a:r>
                        <a:rPr lang="en-GB" sz="2400" b="0" u="none" strike="noStrike" noProof="0" dirty="0"/>
                        <a:t>£££</a:t>
                      </a:r>
                      <a:endParaRPr lang="en-US" sz="2400" dirty="0"/>
                    </a:p>
                  </a:txBody>
                  <a:tcPr/>
                </a:tc>
                <a:tc>
                  <a:txBody>
                    <a:bodyPr/>
                    <a:lstStyle/>
                    <a:p>
                      <a:pPr lvl="0">
                        <a:buNone/>
                      </a:pPr>
                      <a:r>
                        <a:rPr lang="en-GB" sz="2400" b="0" u="none" strike="noStrike" noProof="0"/>
                        <a:t>Whole-home retrofit</a:t>
                      </a:r>
                      <a:endParaRPr lang="en-US" sz="2400"/>
                    </a:p>
                  </a:txBody>
                  <a:tcPr/>
                </a:tc>
                <a:tc>
                  <a:txBody>
                    <a:bodyPr/>
                    <a:lstStyle/>
                    <a:p>
                      <a:pPr lvl="0">
                        <a:buNone/>
                      </a:pPr>
                      <a:r>
                        <a:rPr lang="en-GB" sz="2400" b="0" u="none" strike="noStrike" noProof="0" dirty="0"/>
                        <a:t>ASHP, external wall insulation</a:t>
                      </a:r>
                      <a:endParaRPr lang="en-US" sz="2400" dirty="0"/>
                    </a:p>
                  </a:txBody>
                  <a:tcPr/>
                </a:tc>
                <a:extLst>
                  <a:ext uri="{0D108BD9-81ED-4DB2-BD59-A6C34878D82A}">
                    <a16:rowId xmlns:a16="http://schemas.microsoft.com/office/drawing/2014/main" val="746177866"/>
                  </a:ext>
                </a:extLst>
              </a:tr>
            </a:tbl>
          </a:graphicData>
        </a:graphic>
      </p:graphicFrame>
    </p:spTree>
    <p:extLst>
      <p:ext uri="{BB962C8B-B14F-4D97-AF65-F5344CB8AC3E}">
        <p14:creationId xmlns:p14="http://schemas.microsoft.com/office/powerpoint/2010/main" val="3562510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0A8038-629D-1332-1CB9-099029813266}"/>
              </a:ext>
            </a:extLst>
          </p:cNvPr>
          <p:cNvSpPr>
            <a:spLocks noGrp="1"/>
          </p:cNvSpPr>
          <p:nvPr>
            <p:ph type="sldNum" sz="quarter" idx="11"/>
          </p:nvPr>
        </p:nvSpPr>
        <p:spPr/>
        <p:txBody>
          <a:bodyPr/>
          <a:lstStyle/>
          <a:p>
            <a:fld id="{DA2C159E-F13C-4A85-9A41-E7669D3E0D70}" type="slidenum">
              <a:rPr lang="en-GB" smtClean="0"/>
              <a:pPr/>
              <a:t>16</a:t>
            </a:fld>
            <a:endParaRPr lang="en-GB"/>
          </a:p>
        </p:txBody>
      </p:sp>
      <p:sp>
        <p:nvSpPr>
          <p:cNvPr id="3" name="Title 2">
            <a:extLst>
              <a:ext uri="{FF2B5EF4-FFF2-40B4-BE49-F238E27FC236}">
                <a16:creationId xmlns:a16="http://schemas.microsoft.com/office/drawing/2014/main" id="{8F33D4EB-960F-A6A9-2DDF-659F839BA41A}"/>
              </a:ext>
            </a:extLst>
          </p:cNvPr>
          <p:cNvSpPr>
            <a:spLocks noGrp="1"/>
          </p:cNvSpPr>
          <p:nvPr>
            <p:ph type="title"/>
          </p:nvPr>
        </p:nvSpPr>
        <p:spPr/>
        <p:txBody>
          <a:bodyPr/>
          <a:lstStyle/>
          <a:p>
            <a:r>
              <a:rPr lang="en-US" dirty="0">
                <a:ea typeface="+mj-lt"/>
                <a:cs typeface="+mj-lt"/>
              </a:rPr>
              <a:t>Questions</a:t>
            </a:r>
            <a:endParaRPr lang="en-US" dirty="0"/>
          </a:p>
          <a:p>
            <a:endParaRPr lang="en-US" dirty="0">
              <a:cs typeface="Arial"/>
            </a:endParaRPr>
          </a:p>
        </p:txBody>
      </p:sp>
      <p:sp>
        <p:nvSpPr>
          <p:cNvPr id="4" name="Text Placeholder 3">
            <a:extLst>
              <a:ext uri="{FF2B5EF4-FFF2-40B4-BE49-F238E27FC236}">
                <a16:creationId xmlns:a16="http://schemas.microsoft.com/office/drawing/2014/main" id="{0826A9B4-534D-6194-BEB4-59525E05DCE0}"/>
              </a:ext>
            </a:extLst>
          </p:cNvPr>
          <p:cNvSpPr>
            <a:spLocks noGrp="1"/>
          </p:cNvSpPr>
          <p:nvPr>
            <p:ph type="body" sz="quarter" idx="12"/>
          </p:nvPr>
        </p:nvSpPr>
        <p:spPr>
          <a:xfrm>
            <a:off x="234000" y="1182028"/>
            <a:ext cx="8436513" cy="3405945"/>
          </a:xfrm>
        </p:spPr>
        <p:txBody>
          <a:bodyPr vert="horz" lIns="0" tIns="0" rIns="0" bIns="0" rtlCol="0" anchor="t">
            <a:noAutofit/>
          </a:bodyPr>
          <a:lstStyle/>
          <a:p>
            <a:r>
              <a:rPr lang="en-US" dirty="0">
                <a:ea typeface="+mn-lt"/>
                <a:cs typeface="+mn-lt"/>
              </a:rPr>
              <a:t>Do you have any remaining questions or discussion points?</a:t>
            </a:r>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52763A97-FB9C-7DB0-8054-AA010558E23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80466173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D89A3D-D3E1-47F6-A0AB-09B8647B9B4E}"/>
              </a:ext>
            </a:extLst>
          </p:cNvPr>
          <p:cNvSpPr>
            <a:spLocks noGrp="1"/>
          </p:cNvSpPr>
          <p:nvPr>
            <p:ph type="sldNum" sz="quarter" idx="11"/>
          </p:nvPr>
        </p:nvSpPr>
        <p:spPr/>
        <p:txBody>
          <a:bodyPr/>
          <a:lstStyle/>
          <a:p>
            <a:fld id="{DA2C159E-F13C-4A85-9A41-E7669D3E0D70}" type="slidenum">
              <a:rPr lang="en-GB" smtClean="0"/>
              <a:pPr/>
              <a:t>160</a:t>
            </a:fld>
            <a:endParaRPr lang="en-GB"/>
          </a:p>
        </p:txBody>
      </p:sp>
      <p:sp>
        <p:nvSpPr>
          <p:cNvPr id="3" name="Title 2">
            <a:extLst>
              <a:ext uri="{FF2B5EF4-FFF2-40B4-BE49-F238E27FC236}">
                <a16:creationId xmlns:a16="http://schemas.microsoft.com/office/drawing/2014/main" id="{639CCF2A-5A37-A5C3-D2C0-8D87B89B2BD2}"/>
              </a:ext>
            </a:extLst>
          </p:cNvPr>
          <p:cNvSpPr>
            <a:spLocks noGrp="1"/>
          </p:cNvSpPr>
          <p:nvPr>
            <p:ph type="title"/>
          </p:nvPr>
        </p:nvSpPr>
        <p:spPr/>
        <p:txBody>
          <a:bodyPr/>
          <a:lstStyle/>
          <a:p>
            <a:r>
              <a:rPr lang="en-GB" dirty="0">
                <a:ea typeface="+mj-lt"/>
                <a:cs typeface="+mj-lt"/>
              </a:rPr>
              <a:t>Heritage and conservation in retrofit</a:t>
            </a:r>
            <a:endParaRPr lang="en-US" dirty="0"/>
          </a:p>
        </p:txBody>
      </p:sp>
      <p:sp>
        <p:nvSpPr>
          <p:cNvPr id="4" name="Text Placeholder 3">
            <a:extLst>
              <a:ext uri="{FF2B5EF4-FFF2-40B4-BE49-F238E27FC236}">
                <a16:creationId xmlns:a16="http://schemas.microsoft.com/office/drawing/2014/main" id="{0A562A83-7941-9CBA-9386-C60A2F6A934D}"/>
              </a:ext>
            </a:extLst>
          </p:cNvPr>
          <p:cNvSpPr>
            <a:spLocks noGrp="1"/>
          </p:cNvSpPr>
          <p:nvPr>
            <p:ph type="body" sz="quarter" idx="12"/>
          </p:nvPr>
        </p:nvSpPr>
        <p:spPr>
          <a:xfrm>
            <a:off x="234000" y="1115122"/>
            <a:ext cx="7667625" cy="3472852"/>
          </a:xfrm>
        </p:spPr>
        <p:txBody>
          <a:bodyPr vert="horz" lIns="0" tIns="0" rIns="0" bIns="0" rtlCol="0" anchor="t">
            <a:noAutofit/>
          </a:bodyPr>
          <a:lstStyle/>
          <a:p>
            <a:pPr marL="0" lvl="1" indent="0">
              <a:spcAft>
                <a:spcPts val="1200"/>
              </a:spcAft>
              <a:buNone/>
            </a:pPr>
            <a:r>
              <a:rPr lang="en-GB" dirty="0">
                <a:ea typeface="+mn-lt"/>
                <a:cs typeface="+mn-lt"/>
              </a:rPr>
              <a:t>Key points:</a:t>
            </a:r>
          </a:p>
          <a:p>
            <a:pPr lvl="1">
              <a:spcAft>
                <a:spcPts val="1200"/>
              </a:spcAft>
            </a:pPr>
            <a:r>
              <a:rPr lang="en-GB" dirty="0">
                <a:ea typeface="+mn-lt"/>
                <a:cs typeface="+mn-lt"/>
              </a:rPr>
              <a:t>Sensitive design required in listed buildings.</a:t>
            </a:r>
          </a:p>
          <a:p>
            <a:pPr lvl="1">
              <a:spcAft>
                <a:spcPts val="1200"/>
              </a:spcAft>
            </a:pPr>
            <a:r>
              <a:rPr lang="en-GB" dirty="0">
                <a:ea typeface="+mn-lt"/>
                <a:cs typeface="+mn-lt"/>
              </a:rPr>
              <a:t>Use of traditional materials where appropriate.</a:t>
            </a:r>
          </a:p>
          <a:p>
            <a:pPr lvl="1">
              <a:spcAft>
                <a:spcPts val="1200"/>
              </a:spcAft>
            </a:pPr>
            <a:r>
              <a:rPr lang="en-GB" dirty="0">
                <a:ea typeface="+mn-lt"/>
                <a:cs typeface="+mn-lt"/>
              </a:rPr>
              <a:t>Balancing modern sustainability with historic fabric.</a:t>
            </a:r>
          </a:p>
          <a:p>
            <a:pPr marL="0" lvl="1" indent="0">
              <a:spcAft>
                <a:spcPts val="1200"/>
              </a:spcAft>
              <a:buNone/>
            </a:pPr>
            <a:br>
              <a:rPr lang="en-GB" dirty="0">
                <a:ea typeface="+mn-lt"/>
                <a:cs typeface="+mn-lt"/>
              </a:rPr>
            </a:br>
            <a:r>
              <a:rPr lang="en-GB" dirty="0">
                <a:ea typeface="+mn-lt"/>
                <a:cs typeface="+mn-lt"/>
              </a:rPr>
              <a:t> </a:t>
            </a:r>
          </a:p>
          <a:p>
            <a:endParaRPr lang="en-GB" dirty="0">
              <a:cs typeface="Arial"/>
            </a:endParaRPr>
          </a:p>
        </p:txBody>
      </p:sp>
      <p:sp>
        <p:nvSpPr>
          <p:cNvPr id="5" name="Footer Placeholder 4">
            <a:extLst>
              <a:ext uri="{FF2B5EF4-FFF2-40B4-BE49-F238E27FC236}">
                <a16:creationId xmlns:a16="http://schemas.microsoft.com/office/drawing/2014/main" id="{88727F2E-79E4-0943-88E7-12E9EDBFFEB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87038106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25FDBD-2EB8-EF7A-D5A1-4876F112069E}"/>
              </a:ext>
            </a:extLst>
          </p:cNvPr>
          <p:cNvSpPr>
            <a:spLocks noGrp="1"/>
          </p:cNvSpPr>
          <p:nvPr>
            <p:ph type="sldNum" sz="quarter" idx="11"/>
          </p:nvPr>
        </p:nvSpPr>
        <p:spPr/>
        <p:txBody>
          <a:bodyPr/>
          <a:lstStyle/>
          <a:p>
            <a:fld id="{DA2C159E-F13C-4A85-9A41-E7669D3E0D70}" type="slidenum">
              <a:rPr lang="en-GB" smtClean="0"/>
              <a:pPr/>
              <a:t>161</a:t>
            </a:fld>
            <a:endParaRPr lang="en-GB"/>
          </a:p>
        </p:txBody>
      </p:sp>
      <p:sp>
        <p:nvSpPr>
          <p:cNvPr id="3" name="Title 2">
            <a:extLst>
              <a:ext uri="{FF2B5EF4-FFF2-40B4-BE49-F238E27FC236}">
                <a16:creationId xmlns:a16="http://schemas.microsoft.com/office/drawing/2014/main" id="{2B709E86-59CE-5AFD-EE95-D416124CD107}"/>
              </a:ext>
            </a:extLst>
          </p:cNvPr>
          <p:cNvSpPr>
            <a:spLocks noGrp="1"/>
          </p:cNvSpPr>
          <p:nvPr>
            <p:ph type="title"/>
          </p:nvPr>
        </p:nvSpPr>
        <p:spPr/>
        <p:txBody>
          <a:bodyPr/>
          <a:lstStyle/>
          <a:p>
            <a:r>
              <a:rPr lang="en-GB" dirty="0">
                <a:ea typeface="+mj-lt"/>
                <a:cs typeface="+mj-lt"/>
              </a:rPr>
              <a:t>Exit questions / reflection</a:t>
            </a:r>
            <a:endParaRPr lang="en-US" dirty="0"/>
          </a:p>
        </p:txBody>
      </p:sp>
      <p:sp>
        <p:nvSpPr>
          <p:cNvPr id="4" name="Text Placeholder 3">
            <a:extLst>
              <a:ext uri="{FF2B5EF4-FFF2-40B4-BE49-F238E27FC236}">
                <a16:creationId xmlns:a16="http://schemas.microsoft.com/office/drawing/2014/main" id="{69035A61-EF7A-2564-5300-0E1506C05D00}"/>
              </a:ext>
            </a:extLst>
          </p:cNvPr>
          <p:cNvSpPr>
            <a:spLocks noGrp="1"/>
          </p:cNvSpPr>
          <p:nvPr>
            <p:ph type="body" sz="quarter" idx="12"/>
          </p:nvPr>
        </p:nvSpPr>
        <p:spPr>
          <a:xfrm>
            <a:off x="234000" y="1237784"/>
            <a:ext cx="7667625" cy="3350189"/>
          </a:xfrm>
        </p:spPr>
        <p:txBody>
          <a:bodyPr vert="horz" lIns="0" tIns="0" rIns="0" bIns="0" rtlCol="0" anchor="t">
            <a:noAutofit/>
          </a:bodyPr>
          <a:lstStyle/>
          <a:p>
            <a:pPr lvl="1">
              <a:spcAft>
                <a:spcPts val="1200"/>
              </a:spcAft>
            </a:pPr>
            <a:r>
              <a:rPr lang="en-GB" dirty="0">
                <a:ea typeface="+mn-lt"/>
                <a:cs typeface="+mn-lt"/>
              </a:rPr>
              <a:t>What is one new thing you have learnt today?</a:t>
            </a:r>
          </a:p>
          <a:p>
            <a:pPr lvl="1">
              <a:spcAft>
                <a:spcPts val="1200"/>
              </a:spcAft>
            </a:pPr>
            <a:r>
              <a:rPr lang="en-GB">
                <a:ea typeface="+mn-lt"/>
                <a:cs typeface="+mn-lt"/>
              </a:rPr>
              <a:t>What is </a:t>
            </a:r>
            <a:r>
              <a:rPr lang="en-GB" dirty="0">
                <a:ea typeface="+mn-lt"/>
                <a:cs typeface="+mn-lt"/>
              </a:rPr>
              <a:t>one question you still have?</a:t>
            </a:r>
          </a:p>
          <a:p>
            <a:endParaRPr lang="en-GB" dirty="0">
              <a:cs typeface="Arial"/>
            </a:endParaRPr>
          </a:p>
        </p:txBody>
      </p:sp>
      <p:sp>
        <p:nvSpPr>
          <p:cNvPr id="5" name="Footer Placeholder 4">
            <a:extLst>
              <a:ext uri="{FF2B5EF4-FFF2-40B4-BE49-F238E27FC236}">
                <a16:creationId xmlns:a16="http://schemas.microsoft.com/office/drawing/2014/main" id="{131024EC-F19D-96F2-9649-C7C8046AB969}"/>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02253367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10</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a:xfrm>
            <a:off x="2446020" y="3258000"/>
            <a:ext cx="6697980" cy="1602360"/>
          </a:xfrm>
        </p:spPr>
        <p:txBody>
          <a:bodyPr>
            <a:noAutofit/>
          </a:bodyPr>
          <a:lstStyle/>
          <a:p>
            <a:pPr>
              <a:lnSpc>
                <a:spcPct val="107000"/>
              </a:lnSpc>
              <a:spcAft>
                <a:spcPts val="800"/>
              </a:spcAft>
            </a:pPr>
            <a:r>
              <a:rPr lang="en-GB" kern="100" dirty="0">
                <a:effectLst/>
                <a:latin typeface="Arial" panose="020B0604020202020204" pitchFamily="34" charset="0"/>
                <a:ea typeface="Calibri" panose="020F0502020204030204" pitchFamily="34" charset="0"/>
              </a:rPr>
              <a:t>Proposals, recommendations and reflections</a:t>
            </a:r>
          </a:p>
        </p:txBody>
      </p:sp>
    </p:spTree>
    <p:extLst>
      <p:ext uri="{BB962C8B-B14F-4D97-AF65-F5344CB8AC3E}">
        <p14:creationId xmlns:p14="http://schemas.microsoft.com/office/powerpoint/2010/main" val="235711716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9EE39B-790A-0821-3129-BC8DA3706574}"/>
              </a:ext>
            </a:extLst>
          </p:cNvPr>
          <p:cNvSpPr>
            <a:spLocks noGrp="1"/>
          </p:cNvSpPr>
          <p:nvPr>
            <p:ph type="sldNum" sz="quarter" idx="12"/>
          </p:nvPr>
        </p:nvSpPr>
        <p:spPr/>
        <p:txBody>
          <a:bodyPr/>
          <a:lstStyle/>
          <a:p>
            <a:fld id="{DA2C159E-F13C-4A85-9A41-E7669D3E0D70}" type="slidenum">
              <a:rPr lang="en-GB" smtClean="0"/>
              <a:pPr/>
              <a:t>163</a:t>
            </a:fld>
            <a:endParaRPr lang="en-GB"/>
          </a:p>
        </p:txBody>
      </p:sp>
      <p:sp>
        <p:nvSpPr>
          <p:cNvPr id="2" name="Title 1">
            <a:extLst>
              <a:ext uri="{FF2B5EF4-FFF2-40B4-BE49-F238E27FC236}">
                <a16:creationId xmlns:a16="http://schemas.microsoft.com/office/drawing/2014/main" id="{98C3700B-5C22-2910-E9C4-AD11AAB55778}"/>
              </a:ext>
            </a:extLst>
          </p:cNvPr>
          <p:cNvSpPr>
            <a:spLocks noGrp="1"/>
          </p:cNvSpPr>
          <p:nvPr>
            <p:ph type="title"/>
          </p:nvPr>
        </p:nvSpPr>
        <p:spPr/>
        <p:txBody>
          <a:bodyPr/>
          <a:lstStyle/>
          <a:p>
            <a:r>
              <a:rPr lang="en-GB"/>
              <a:t>Quick recap</a:t>
            </a:r>
          </a:p>
        </p:txBody>
      </p:sp>
      <p:sp>
        <p:nvSpPr>
          <p:cNvPr id="4" name="Footer Placeholder 3">
            <a:extLst>
              <a:ext uri="{FF2B5EF4-FFF2-40B4-BE49-F238E27FC236}">
                <a16:creationId xmlns:a16="http://schemas.microsoft.com/office/drawing/2014/main" id="{752CB9DB-BB58-D604-76BA-398DF9636181}"/>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p>
        </p:txBody>
      </p:sp>
      <p:sp>
        <p:nvSpPr>
          <p:cNvPr id="8" name="Rectangle 2">
            <a:extLst>
              <a:ext uri="{FF2B5EF4-FFF2-40B4-BE49-F238E27FC236}">
                <a16:creationId xmlns:a16="http://schemas.microsoft.com/office/drawing/2014/main" id="{6BEDBE5C-EC92-3920-98C1-E40FC7F8019C}"/>
              </a:ext>
            </a:extLst>
          </p:cNvPr>
          <p:cNvSpPr>
            <a:spLocks noGrp="1" noChangeArrowheads="1"/>
          </p:cNvSpPr>
          <p:nvPr>
            <p:ph type="body" sz="quarter" idx="14"/>
          </p:nvPr>
        </p:nvSpPr>
        <p:spPr bwMode="auto">
          <a:xfrm>
            <a:off x="251520" y="1137960"/>
            <a:ext cx="861432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70000" marR="0" lvl="1" indent="-270000" fontAlgn="base">
              <a:spcBef>
                <a:spcPts val="0"/>
              </a:spcBef>
              <a:spcAft>
                <a:spcPts val="1800"/>
              </a:spcAft>
              <a:buClrTx/>
              <a:buSzTx/>
              <a:tabLst/>
            </a:pPr>
            <a:r>
              <a:rPr lang="en-US" altLang="en-US" sz="2400" dirty="0">
                <a:ea typeface="+mn-lt"/>
                <a:cs typeface="+mn-lt"/>
              </a:rPr>
              <a:t>What retrofit measures did we look at last lesson?</a:t>
            </a:r>
          </a:p>
          <a:p>
            <a:pPr marL="270000" marR="0" lvl="1" indent="-270000" fontAlgn="base">
              <a:spcBef>
                <a:spcPts val="0"/>
              </a:spcBef>
              <a:spcAft>
                <a:spcPts val="600"/>
              </a:spcAft>
              <a:buClrTx/>
              <a:buSzTx/>
              <a:tabLst/>
            </a:pPr>
            <a:r>
              <a:rPr lang="en-US" altLang="en-US" sz="2400" dirty="0">
                <a:ea typeface="+mn-lt"/>
                <a:cs typeface="+mn-lt"/>
              </a:rPr>
              <a:t>How do these measures link to:</a:t>
            </a:r>
          </a:p>
          <a:p>
            <a:pPr marL="742950" lvl="2" indent="-342900" fontAlgn="base">
              <a:spcBef>
                <a:spcPts val="0"/>
              </a:spcBef>
              <a:spcAft>
                <a:spcPts val="600"/>
              </a:spcAft>
            </a:pPr>
            <a:r>
              <a:rPr lang="en-US" altLang="en-US" dirty="0">
                <a:ea typeface="+mn-lt"/>
                <a:cs typeface="+mn-lt"/>
              </a:rPr>
              <a:t>sustainability?</a:t>
            </a:r>
          </a:p>
          <a:p>
            <a:pPr marL="742950" lvl="2" indent="-342900" fontAlgn="base">
              <a:spcBef>
                <a:spcPts val="0"/>
              </a:spcBef>
              <a:spcAft>
                <a:spcPts val="1800"/>
              </a:spcAft>
            </a:pPr>
            <a:r>
              <a:rPr lang="en-US" altLang="en-US" dirty="0">
                <a:ea typeface="+mn-lt"/>
                <a:cs typeface="+mn-lt"/>
              </a:rPr>
              <a:t>building performance?</a:t>
            </a:r>
          </a:p>
          <a:p>
            <a:pPr marL="270000" marR="0" lvl="1" indent="-270000" fontAlgn="base">
              <a:spcBef>
                <a:spcPts val="0"/>
              </a:spcBef>
              <a:spcAft>
                <a:spcPts val="1200"/>
              </a:spcAft>
              <a:buClrTx/>
              <a:buSzTx/>
              <a:tabLst/>
            </a:pPr>
            <a:r>
              <a:rPr lang="en-US" altLang="en-US" sz="2400" dirty="0">
                <a:ea typeface="+mn-lt"/>
                <a:cs typeface="+mn-lt"/>
              </a:rPr>
              <a:t>What challenges might we face when applying these?</a:t>
            </a:r>
          </a:p>
        </p:txBody>
      </p:sp>
    </p:spTree>
    <p:extLst>
      <p:ext uri="{BB962C8B-B14F-4D97-AF65-F5344CB8AC3E}">
        <p14:creationId xmlns:p14="http://schemas.microsoft.com/office/powerpoint/2010/main" val="145155872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D1891-E983-4D2A-C2E4-9C4BC3601C9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AB9D6A-44F7-9214-12AF-5388CD6A7DAB}"/>
              </a:ext>
            </a:extLst>
          </p:cNvPr>
          <p:cNvSpPr>
            <a:spLocks noGrp="1"/>
          </p:cNvSpPr>
          <p:nvPr>
            <p:ph type="sldNum" sz="quarter" idx="12"/>
          </p:nvPr>
        </p:nvSpPr>
        <p:spPr/>
        <p:txBody>
          <a:bodyPr/>
          <a:lstStyle/>
          <a:p>
            <a:fld id="{DA2C159E-F13C-4A85-9A41-E7669D3E0D70}" type="slidenum">
              <a:rPr lang="en-GB" smtClean="0"/>
              <a:pPr/>
              <a:t>164</a:t>
            </a:fld>
            <a:endParaRPr lang="en-GB"/>
          </a:p>
        </p:txBody>
      </p:sp>
      <p:sp>
        <p:nvSpPr>
          <p:cNvPr id="2" name="Title 1">
            <a:extLst>
              <a:ext uri="{FF2B5EF4-FFF2-40B4-BE49-F238E27FC236}">
                <a16:creationId xmlns:a16="http://schemas.microsoft.com/office/drawing/2014/main" id="{166AC3CD-F3E1-8550-BFD8-9600BE0302AA}"/>
              </a:ext>
            </a:extLst>
          </p:cNvPr>
          <p:cNvSpPr>
            <a:spLocks noGrp="1"/>
          </p:cNvSpPr>
          <p:nvPr>
            <p:ph type="title"/>
          </p:nvPr>
        </p:nvSpPr>
        <p:spPr/>
        <p:txBody>
          <a:bodyPr/>
          <a:lstStyle/>
          <a:p>
            <a:r>
              <a:rPr lang="en-GB" dirty="0"/>
              <a:t>Live document: Retrofit proposal</a:t>
            </a:r>
          </a:p>
        </p:txBody>
      </p:sp>
      <p:sp>
        <p:nvSpPr>
          <p:cNvPr id="4" name="Footer Placeholder 3">
            <a:extLst>
              <a:ext uri="{FF2B5EF4-FFF2-40B4-BE49-F238E27FC236}">
                <a16:creationId xmlns:a16="http://schemas.microsoft.com/office/drawing/2014/main" id="{EEDFAC54-D860-BB2E-881D-83FC76A58CBF}"/>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Education &amp; Training Foundation</a:t>
            </a:r>
          </a:p>
        </p:txBody>
      </p:sp>
      <p:sp>
        <p:nvSpPr>
          <p:cNvPr id="7" name="Rectangle 2">
            <a:extLst>
              <a:ext uri="{FF2B5EF4-FFF2-40B4-BE49-F238E27FC236}">
                <a16:creationId xmlns:a16="http://schemas.microsoft.com/office/drawing/2014/main" id="{BED1EBF0-ED7C-37B7-32F3-07B2065A8904}"/>
              </a:ext>
            </a:extLst>
          </p:cNvPr>
          <p:cNvSpPr>
            <a:spLocks noGrp="1" noChangeArrowheads="1"/>
          </p:cNvSpPr>
          <p:nvPr>
            <p:ph type="body" sz="quarter" idx="14"/>
          </p:nvPr>
        </p:nvSpPr>
        <p:spPr bwMode="auto">
          <a:xfrm>
            <a:off x="232950" y="1060079"/>
            <a:ext cx="8232462"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latin typeface="Arial" panose="020B0604020202020204" pitchFamily="34" charset="0"/>
              </a:rPr>
              <a:t>Let’s view the Retrofit </a:t>
            </a:r>
            <a:r>
              <a:rPr lang="en-US" altLang="en-US" b="0" dirty="0">
                <a:latin typeface="Arial" panose="020B0604020202020204" pitchFamily="34" charset="0"/>
              </a:rPr>
              <a:t>p</a:t>
            </a:r>
            <a:r>
              <a:rPr kumimoji="0" lang="en-US" altLang="en-US" b="0" i="0" u="none" strike="noStrike" cap="none" normalizeH="0" baseline="0" dirty="0">
                <a:ln>
                  <a:noFill/>
                </a:ln>
                <a:solidFill>
                  <a:schemeClr val="tx1"/>
                </a:solidFill>
                <a:effectLst/>
                <a:latin typeface="Arial" panose="020B0604020202020204" pitchFamily="34" charset="0"/>
              </a:rPr>
              <a:t>roposal </a:t>
            </a:r>
            <a:r>
              <a:rPr lang="en-US" altLang="en-US" b="0" dirty="0">
                <a:latin typeface="Arial" panose="020B0604020202020204" pitchFamily="34" charset="0"/>
              </a:rPr>
              <a:t>t</a:t>
            </a:r>
            <a:r>
              <a:rPr kumimoji="0" lang="en-US" altLang="en-US" b="0" i="0" u="none" strike="noStrike" cap="none" normalizeH="0" baseline="0" dirty="0">
                <a:ln>
                  <a:noFill/>
                </a:ln>
                <a:solidFill>
                  <a:schemeClr val="tx1"/>
                </a:solidFill>
                <a:effectLst/>
                <a:latin typeface="Arial" panose="020B0604020202020204" pitchFamily="34" charset="0"/>
              </a:rPr>
              <a:t>emplate. </a:t>
            </a:r>
          </a:p>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latin typeface="Arial" panose="020B0604020202020204" pitchFamily="34" charset="0"/>
              </a:rPr>
              <a:t>We will focus on one case study together.</a:t>
            </a:r>
          </a:p>
          <a:p>
            <a:pPr marL="0" marR="0" lvl="0" indent="0" algn="l" defTabSz="914400" rtl="0" eaLnBrk="0" fontAlgn="base" latinLnBrk="0" hangingPunct="0">
              <a:lnSpc>
                <a:spcPct val="100000"/>
              </a:lnSpc>
              <a:spcBef>
                <a:spcPct val="0"/>
              </a:spcBef>
              <a:spcAft>
                <a:spcPct val="0"/>
              </a:spcAft>
              <a:buClrTx/>
              <a:buSzTx/>
              <a:tabLst/>
            </a:pPr>
            <a:endParaRPr kumimoji="0" lang="en-US" altLang="en-US" b="0" i="0" u="none" strike="noStrike" cap="none" normalizeH="0" baseline="0" dirty="0">
              <a:ln>
                <a:noFill/>
              </a:ln>
              <a:solidFill>
                <a:schemeClr val="tx1"/>
              </a:solidFill>
              <a:effectLst/>
              <a:latin typeface="Arial" panose="020B0604020202020204" pitchFamily="34" charset="0"/>
            </a:endParaRPr>
          </a:p>
          <a:p>
            <a:pPr marL="0" lvl="1" indent="0" fontAlgn="base">
              <a:spcBef>
                <a:spcPts val="0"/>
              </a:spcBef>
              <a:spcAft>
                <a:spcPts val="600"/>
              </a:spcAft>
              <a:buNone/>
            </a:pPr>
            <a:r>
              <a:rPr lang="en-US" altLang="en-US" sz="2400" dirty="0">
                <a:ea typeface="+mn-lt"/>
                <a:cs typeface="+mn-lt"/>
              </a:rPr>
              <a:t>Sections 1 to 4:</a:t>
            </a:r>
          </a:p>
          <a:p>
            <a:pPr marL="270000" lvl="1" indent="-270000" fontAlgn="base">
              <a:spcBef>
                <a:spcPts val="0"/>
              </a:spcBef>
              <a:spcAft>
                <a:spcPts val="600"/>
              </a:spcAft>
            </a:pPr>
            <a:r>
              <a:rPr lang="en-US" altLang="en-US" sz="2400" dirty="0">
                <a:ea typeface="+mn-lt"/>
                <a:cs typeface="+mn-lt"/>
              </a:rPr>
              <a:t>Case study summary</a:t>
            </a:r>
          </a:p>
          <a:p>
            <a:pPr marL="270000" lvl="1" indent="-270000" fontAlgn="base">
              <a:spcBef>
                <a:spcPts val="0"/>
              </a:spcBef>
              <a:spcAft>
                <a:spcPts val="600"/>
              </a:spcAft>
            </a:pPr>
            <a:r>
              <a:rPr lang="en-US" altLang="en-US" sz="2400" dirty="0">
                <a:ea typeface="+mn-lt"/>
                <a:cs typeface="+mn-lt"/>
              </a:rPr>
              <a:t>Key data and context</a:t>
            </a:r>
          </a:p>
          <a:p>
            <a:pPr marL="270000" lvl="1" indent="-270000" fontAlgn="base">
              <a:spcBef>
                <a:spcPts val="0"/>
              </a:spcBef>
              <a:spcAft>
                <a:spcPts val="600"/>
              </a:spcAft>
            </a:pPr>
            <a:r>
              <a:rPr lang="en-US" altLang="en-US" sz="2400" dirty="0">
                <a:ea typeface="+mn-lt"/>
                <a:cs typeface="+mn-lt"/>
              </a:rPr>
              <a:t>Sustainability goals</a:t>
            </a:r>
          </a:p>
          <a:p>
            <a:pPr marL="270000" lvl="1" indent="-270000" fontAlgn="base">
              <a:spcBef>
                <a:spcPts val="0"/>
              </a:spcBef>
              <a:spcAft>
                <a:spcPts val="600"/>
              </a:spcAft>
            </a:pPr>
            <a:r>
              <a:rPr lang="en-US" altLang="en-US" sz="2400" dirty="0">
                <a:ea typeface="+mn-lt"/>
                <a:cs typeface="+mn-lt"/>
              </a:rPr>
              <a:t>Existing building conditions</a:t>
            </a:r>
          </a:p>
        </p:txBody>
      </p:sp>
    </p:spTree>
    <p:extLst>
      <p:ext uri="{BB962C8B-B14F-4D97-AF65-F5344CB8AC3E}">
        <p14:creationId xmlns:p14="http://schemas.microsoft.com/office/powerpoint/2010/main" val="394969012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6D41A-0A1A-EBD2-20F3-C1286BC8D9C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4F9D417-4A93-7EF1-3BED-81BBF88B0784}"/>
              </a:ext>
            </a:extLst>
          </p:cNvPr>
          <p:cNvSpPr>
            <a:spLocks noGrp="1"/>
          </p:cNvSpPr>
          <p:nvPr>
            <p:ph type="sldNum" sz="quarter" idx="12"/>
          </p:nvPr>
        </p:nvSpPr>
        <p:spPr/>
        <p:txBody>
          <a:bodyPr/>
          <a:lstStyle/>
          <a:p>
            <a:fld id="{DA2C159E-F13C-4A85-9A41-E7669D3E0D70}" type="slidenum">
              <a:rPr lang="en-GB" smtClean="0"/>
              <a:pPr/>
              <a:t>165</a:t>
            </a:fld>
            <a:endParaRPr lang="en-GB"/>
          </a:p>
        </p:txBody>
      </p:sp>
      <p:sp>
        <p:nvSpPr>
          <p:cNvPr id="2" name="Title 1">
            <a:extLst>
              <a:ext uri="{FF2B5EF4-FFF2-40B4-BE49-F238E27FC236}">
                <a16:creationId xmlns:a16="http://schemas.microsoft.com/office/drawing/2014/main" id="{85EC1E72-74DB-470E-9FAA-4A51EC63FAA4}"/>
              </a:ext>
            </a:extLst>
          </p:cNvPr>
          <p:cNvSpPr>
            <a:spLocks noGrp="1"/>
          </p:cNvSpPr>
          <p:nvPr>
            <p:ph type="title"/>
          </p:nvPr>
        </p:nvSpPr>
        <p:spPr/>
        <p:txBody>
          <a:bodyPr/>
          <a:lstStyle/>
          <a:p>
            <a:r>
              <a:rPr lang="en-GB" dirty="0"/>
              <a:t>Group task: Identifying issues</a:t>
            </a:r>
          </a:p>
        </p:txBody>
      </p:sp>
      <p:sp>
        <p:nvSpPr>
          <p:cNvPr id="4" name="Footer Placeholder 3">
            <a:extLst>
              <a:ext uri="{FF2B5EF4-FFF2-40B4-BE49-F238E27FC236}">
                <a16:creationId xmlns:a16="http://schemas.microsoft.com/office/drawing/2014/main" id="{0235DA60-BCEE-1C0F-8CC6-AE42EAEC8F5C}"/>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p>
        </p:txBody>
      </p:sp>
      <p:sp>
        <p:nvSpPr>
          <p:cNvPr id="6" name="Rectangle 1">
            <a:extLst>
              <a:ext uri="{FF2B5EF4-FFF2-40B4-BE49-F238E27FC236}">
                <a16:creationId xmlns:a16="http://schemas.microsoft.com/office/drawing/2014/main" id="{8B62A727-FDAD-26F6-A262-37F185CED215}"/>
              </a:ext>
            </a:extLst>
          </p:cNvPr>
          <p:cNvSpPr>
            <a:spLocks noGrp="1" noChangeArrowheads="1"/>
          </p:cNvSpPr>
          <p:nvPr>
            <p:ph type="body" sz="quarter" idx="14"/>
          </p:nvPr>
        </p:nvSpPr>
        <p:spPr bwMode="auto">
          <a:xfrm>
            <a:off x="251520" y="961990"/>
            <a:ext cx="8437563"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1" indent="0" fontAlgn="base">
              <a:lnSpc>
                <a:spcPct val="100000"/>
              </a:lnSpc>
              <a:spcBef>
                <a:spcPts val="0"/>
              </a:spcBef>
              <a:spcAft>
                <a:spcPts val="600"/>
              </a:spcAft>
              <a:buClrTx/>
              <a:buSzTx/>
              <a:buNone/>
              <a:tabLst/>
            </a:pPr>
            <a:r>
              <a:rPr lang="en-US" altLang="en-US" sz="2400" dirty="0">
                <a:ea typeface="+mn-lt"/>
                <a:cs typeface="+mn-lt"/>
              </a:rPr>
              <a:t>In your group, discuss:</a:t>
            </a:r>
          </a:p>
          <a:p>
            <a:pPr marL="270000" marR="0" lvl="1" indent="-270000" fontAlgn="base">
              <a:lnSpc>
                <a:spcPct val="100000"/>
              </a:lnSpc>
              <a:spcBef>
                <a:spcPts val="0"/>
              </a:spcBef>
              <a:spcAft>
                <a:spcPts val="600"/>
              </a:spcAft>
              <a:buClrTx/>
              <a:buSzTx/>
              <a:tabLst/>
            </a:pPr>
            <a:r>
              <a:rPr lang="en-US" altLang="en-US" sz="2400" dirty="0">
                <a:ea typeface="+mn-lt"/>
                <a:cs typeface="+mn-lt"/>
              </a:rPr>
              <a:t>environmental concerns</a:t>
            </a:r>
          </a:p>
          <a:p>
            <a:pPr marL="270000" marR="0" lvl="1" indent="-270000" fontAlgn="base">
              <a:lnSpc>
                <a:spcPct val="100000"/>
              </a:lnSpc>
              <a:spcBef>
                <a:spcPts val="0"/>
              </a:spcBef>
              <a:spcAft>
                <a:spcPts val="600"/>
              </a:spcAft>
              <a:buClrTx/>
              <a:buSzTx/>
              <a:tabLst/>
            </a:pPr>
            <a:r>
              <a:rPr lang="en-US" altLang="en-US" sz="2400" dirty="0">
                <a:ea typeface="+mn-lt"/>
                <a:cs typeface="+mn-lt"/>
              </a:rPr>
              <a:t>social factors</a:t>
            </a:r>
          </a:p>
          <a:p>
            <a:pPr marL="270000" marR="0" lvl="1" indent="-270000" fontAlgn="base">
              <a:lnSpc>
                <a:spcPct val="100000"/>
              </a:lnSpc>
              <a:spcBef>
                <a:spcPts val="0"/>
              </a:spcBef>
              <a:spcAft>
                <a:spcPts val="600"/>
              </a:spcAft>
              <a:buClrTx/>
              <a:buSzTx/>
              <a:tabLst/>
            </a:pPr>
            <a:r>
              <a:rPr lang="en-US" altLang="en-US" sz="2400" dirty="0">
                <a:ea typeface="+mn-lt"/>
                <a:cs typeface="+mn-lt"/>
              </a:rPr>
              <a:t>economic impact</a:t>
            </a:r>
          </a:p>
          <a:p>
            <a:pPr marL="270000" marR="0" lvl="1" indent="-270000" fontAlgn="base">
              <a:lnSpc>
                <a:spcPct val="100000"/>
              </a:lnSpc>
              <a:spcBef>
                <a:spcPts val="0"/>
              </a:spcBef>
              <a:spcAft>
                <a:spcPts val="600"/>
              </a:spcAft>
              <a:buClrTx/>
              <a:buSzTx/>
              <a:tabLst/>
            </a:pPr>
            <a:r>
              <a:rPr lang="en-US" altLang="en-US" sz="2400" dirty="0">
                <a:ea typeface="+mn-lt"/>
                <a:cs typeface="+mn-lt"/>
              </a:rPr>
              <a:t>human/user needs</a:t>
            </a:r>
          </a:p>
          <a:p>
            <a:pPr marL="270000" marR="0" lvl="1" indent="-270000" fontAlgn="base">
              <a:lnSpc>
                <a:spcPct val="100000"/>
              </a:lnSpc>
              <a:spcBef>
                <a:spcPts val="0"/>
              </a:spcBef>
              <a:spcAft>
                <a:spcPts val="600"/>
              </a:spcAft>
              <a:buClrTx/>
              <a:buSzTx/>
              <a:tabLst/>
            </a:pPr>
            <a:r>
              <a:rPr lang="en-US" altLang="en-US" sz="2400" dirty="0">
                <a:ea typeface="+mn-lt"/>
                <a:cs typeface="+mn-lt"/>
              </a:rPr>
              <a:t>heritage or conservation challenges.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latin typeface="Arial" panose="020B0604020202020204" pitchFamily="34" charset="0"/>
              </a:rPr>
              <a:t>Use sticky notes to gather your ideas.</a:t>
            </a:r>
          </a:p>
        </p:txBody>
      </p:sp>
    </p:spTree>
    <p:extLst>
      <p:ext uri="{BB962C8B-B14F-4D97-AF65-F5344CB8AC3E}">
        <p14:creationId xmlns:p14="http://schemas.microsoft.com/office/powerpoint/2010/main" val="358647074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88B27-E8CD-D031-0CD1-F3880A8F831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60ED15-756B-3A0C-297F-D40EA59A0F86}"/>
              </a:ext>
            </a:extLst>
          </p:cNvPr>
          <p:cNvSpPr>
            <a:spLocks noGrp="1"/>
          </p:cNvSpPr>
          <p:nvPr>
            <p:ph type="sldNum" sz="quarter" idx="12"/>
          </p:nvPr>
        </p:nvSpPr>
        <p:spPr/>
        <p:txBody>
          <a:bodyPr/>
          <a:lstStyle/>
          <a:p>
            <a:fld id="{DA2C159E-F13C-4A85-9A41-E7669D3E0D70}" type="slidenum">
              <a:rPr lang="en-GB" smtClean="0"/>
              <a:pPr/>
              <a:t>166</a:t>
            </a:fld>
            <a:endParaRPr lang="en-GB"/>
          </a:p>
        </p:txBody>
      </p:sp>
      <p:sp>
        <p:nvSpPr>
          <p:cNvPr id="2" name="Title 1">
            <a:extLst>
              <a:ext uri="{FF2B5EF4-FFF2-40B4-BE49-F238E27FC236}">
                <a16:creationId xmlns:a16="http://schemas.microsoft.com/office/drawing/2014/main" id="{F0CD4BB5-0974-DDE1-A1D2-23802AF6FA61}"/>
              </a:ext>
            </a:extLst>
          </p:cNvPr>
          <p:cNvSpPr>
            <a:spLocks noGrp="1"/>
          </p:cNvSpPr>
          <p:nvPr>
            <p:ph type="title"/>
          </p:nvPr>
        </p:nvSpPr>
        <p:spPr/>
        <p:txBody>
          <a:bodyPr/>
          <a:lstStyle/>
          <a:p>
            <a:r>
              <a:rPr lang="en-GB" dirty="0"/>
              <a:t>Group task (continued)</a:t>
            </a:r>
          </a:p>
        </p:txBody>
      </p:sp>
      <p:sp>
        <p:nvSpPr>
          <p:cNvPr id="4" name="Footer Placeholder 3">
            <a:extLst>
              <a:ext uri="{FF2B5EF4-FFF2-40B4-BE49-F238E27FC236}">
                <a16:creationId xmlns:a16="http://schemas.microsoft.com/office/drawing/2014/main" id="{3A40023C-BB60-2841-5731-84ABA1BD295B}"/>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p>
        </p:txBody>
      </p:sp>
      <p:sp>
        <p:nvSpPr>
          <p:cNvPr id="7" name="Rectangle 1">
            <a:extLst>
              <a:ext uri="{FF2B5EF4-FFF2-40B4-BE49-F238E27FC236}">
                <a16:creationId xmlns:a16="http://schemas.microsoft.com/office/drawing/2014/main" id="{89C2FDBE-E3FE-0E46-F85B-3EEA14F4C32C}"/>
              </a:ext>
            </a:extLst>
          </p:cNvPr>
          <p:cNvSpPr>
            <a:spLocks noGrp="1" noChangeArrowheads="1"/>
          </p:cNvSpPr>
          <p:nvPr>
            <p:ph type="body" sz="quarter" idx="14"/>
          </p:nvPr>
        </p:nvSpPr>
        <p:spPr bwMode="auto">
          <a:xfrm>
            <a:off x="251520" y="1065495"/>
            <a:ext cx="8892480" cy="358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1" indent="0" fontAlgn="base">
              <a:spcBef>
                <a:spcPts val="0"/>
              </a:spcBef>
              <a:spcAft>
                <a:spcPts val="600"/>
              </a:spcAft>
              <a:buNone/>
            </a:pPr>
            <a:r>
              <a:rPr lang="en-US" altLang="en-US" sz="2400" dirty="0">
                <a:ea typeface="+mn-lt"/>
                <a:cs typeface="+mn-lt"/>
              </a:rPr>
              <a:t>Each group gets one section:</a:t>
            </a:r>
          </a:p>
          <a:p>
            <a:pPr marL="270000" lvl="1" indent="-270000" fontAlgn="base">
              <a:spcBef>
                <a:spcPts val="0"/>
              </a:spcBef>
              <a:spcAft>
                <a:spcPts val="600"/>
              </a:spcAft>
            </a:pPr>
            <a:r>
              <a:rPr lang="en-US" altLang="en-US" sz="2400" dirty="0">
                <a:ea typeface="+mn-lt"/>
                <a:cs typeface="+mn-lt"/>
              </a:rPr>
              <a:t>Retrofit measures</a:t>
            </a:r>
          </a:p>
          <a:p>
            <a:pPr marL="270000" lvl="1" indent="-270000" fontAlgn="base">
              <a:spcBef>
                <a:spcPts val="0"/>
              </a:spcBef>
              <a:spcAft>
                <a:spcPts val="600"/>
              </a:spcAft>
            </a:pPr>
            <a:r>
              <a:rPr lang="en-US" altLang="en-US" sz="2400" dirty="0">
                <a:ea typeface="+mn-lt"/>
                <a:cs typeface="+mn-lt"/>
              </a:rPr>
              <a:t>Impact assessment</a:t>
            </a:r>
          </a:p>
          <a:p>
            <a:pPr marL="270000" lvl="1" indent="-270000" fontAlgn="base">
              <a:spcBef>
                <a:spcPts val="0"/>
              </a:spcBef>
              <a:spcAft>
                <a:spcPts val="600"/>
              </a:spcAft>
            </a:pPr>
            <a:r>
              <a:rPr lang="en-US" altLang="en-US" sz="2400" dirty="0">
                <a:ea typeface="+mn-lt"/>
                <a:cs typeface="+mn-lt"/>
              </a:rPr>
              <a:t>Sustainability link</a:t>
            </a:r>
          </a:p>
          <a:p>
            <a:pPr marL="270000" lvl="1" indent="-270000" fontAlgn="base">
              <a:spcBef>
                <a:spcPts val="0"/>
              </a:spcBef>
              <a:spcAft>
                <a:spcPts val="600"/>
              </a:spcAft>
            </a:pPr>
            <a:r>
              <a:rPr lang="en-US" altLang="en-US" sz="2400" dirty="0">
                <a:ea typeface="+mn-lt"/>
                <a:cs typeface="+mn-lt"/>
              </a:rPr>
              <a:t>Risks and limitations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ts val="1200"/>
              </a:spcAft>
              <a:buClrTx/>
              <a:buSzTx/>
              <a:tabLst/>
            </a:pPr>
            <a:r>
              <a:rPr kumimoji="0" lang="en-US" altLang="en-US" b="0" i="0" u="none" strike="noStrike" cap="none" normalizeH="0" baseline="0" dirty="0">
                <a:ln>
                  <a:noFill/>
                </a:ln>
                <a:solidFill>
                  <a:schemeClr val="tx1"/>
                </a:solidFill>
                <a:effectLst/>
                <a:latin typeface="Arial" panose="020B0604020202020204" pitchFamily="34" charset="0"/>
              </a:rPr>
              <a:t>Work together to write your section in the live document.</a:t>
            </a:r>
          </a:p>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latin typeface="Arial" panose="020B0604020202020204" pitchFamily="34" charset="0"/>
              </a:rPr>
              <a:t>Use clear report-style language and subject-specific vocabulary.</a:t>
            </a:r>
          </a:p>
        </p:txBody>
      </p:sp>
    </p:spTree>
    <p:extLst>
      <p:ext uri="{BB962C8B-B14F-4D97-AF65-F5344CB8AC3E}">
        <p14:creationId xmlns:p14="http://schemas.microsoft.com/office/powerpoint/2010/main" val="325828157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CEB7D-D41F-3BCB-034E-09AFCBD9863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5B5B2F3-960D-9C97-33A0-53D068BCCB5D}"/>
              </a:ext>
            </a:extLst>
          </p:cNvPr>
          <p:cNvSpPr>
            <a:spLocks noGrp="1"/>
          </p:cNvSpPr>
          <p:nvPr>
            <p:ph type="sldNum" sz="quarter" idx="12"/>
          </p:nvPr>
        </p:nvSpPr>
        <p:spPr/>
        <p:txBody>
          <a:bodyPr/>
          <a:lstStyle/>
          <a:p>
            <a:fld id="{DA2C159E-F13C-4A85-9A41-E7669D3E0D70}" type="slidenum">
              <a:rPr lang="en-GB" smtClean="0"/>
              <a:pPr/>
              <a:t>167</a:t>
            </a:fld>
            <a:endParaRPr lang="en-GB"/>
          </a:p>
        </p:txBody>
      </p:sp>
      <p:sp>
        <p:nvSpPr>
          <p:cNvPr id="2" name="Title 1">
            <a:extLst>
              <a:ext uri="{FF2B5EF4-FFF2-40B4-BE49-F238E27FC236}">
                <a16:creationId xmlns:a16="http://schemas.microsoft.com/office/drawing/2014/main" id="{059DA43A-701C-85B5-0158-628EB43A9E44}"/>
              </a:ext>
            </a:extLst>
          </p:cNvPr>
          <p:cNvSpPr>
            <a:spLocks noGrp="1"/>
          </p:cNvSpPr>
          <p:nvPr>
            <p:ph type="title"/>
          </p:nvPr>
        </p:nvSpPr>
        <p:spPr/>
        <p:txBody>
          <a:bodyPr/>
          <a:lstStyle/>
          <a:p>
            <a:r>
              <a:rPr lang="en-GB" dirty="0"/>
              <a:t>Group presentations: Peer feedback</a:t>
            </a:r>
          </a:p>
        </p:txBody>
      </p:sp>
      <p:sp>
        <p:nvSpPr>
          <p:cNvPr id="4" name="Footer Placeholder 3">
            <a:extLst>
              <a:ext uri="{FF2B5EF4-FFF2-40B4-BE49-F238E27FC236}">
                <a16:creationId xmlns:a16="http://schemas.microsoft.com/office/drawing/2014/main" id="{018AD13C-3C5A-DE4F-FB43-76206F092FE8}"/>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Education &amp; Training Foundation</a:t>
            </a:r>
          </a:p>
        </p:txBody>
      </p:sp>
      <p:sp>
        <p:nvSpPr>
          <p:cNvPr id="6" name="Rectangle 1">
            <a:extLst>
              <a:ext uri="{FF2B5EF4-FFF2-40B4-BE49-F238E27FC236}">
                <a16:creationId xmlns:a16="http://schemas.microsoft.com/office/drawing/2014/main" id="{6DA7AE84-58D8-39A1-8036-B5956DD339F2}"/>
              </a:ext>
            </a:extLst>
          </p:cNvPr>
          <p:cNvSpPr>
            <a:spLocks noGrp="1" noChangeArrowheads="1"/>
          </p:cNvSpPr>
          <p:nvPr>
            <p:ph type="body" sz="quarter" idx="14"/>
          </p:nvPr>
        </p:nvSpPr>
        <p:spPr bwMode="auto">
          <a:xfrm>
            <a:off x="232950" y="1048256"/>
            <a:ext cx="817058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1" indent="0" fontAlgn="base">
              <a:spcBef>
                <a:spcPts val="0"/>
              </a:spcBef>
              <a:spcAft>
                <a:spcPts val="600"/>
              </a:spcAft>
              <a:buNone/>
            </a:pPr>
            <a:r>
              <a:rPr lang="en-US" altLang="en-US" sz="2400" dirty="0">
                <a:ea typeface="+mn-lt"/>
                <a:cs typeface="+mn-lt"/>
              </a:rPr>
              <a:t>Present your section to the class.</a:t>
            </a:r>
          </a:p>
          <a:p>
            <a:pPr marL="0" lvl="1" indent="0" fontAlgn="base">
              <a:spcBef>
                <a:spcPts val="0"/>
              </a:spcBef>
              <a:spcAft>
                <a:spcPts val="600"/>
              </a:spcAft>
              <a:buNone/>
            </a:pPr>
            <a:endParaRPr lang="en-US" altLang="en-US" sz="2400" dirty="0">
              <a:ea typeface="+mn-lt"/>
              <a:cs typeface="+mn-lt"/>
            </a:endParaRPr>
          </a:p>
          <a:p>
            <a:pPr marL="0" lvl="1" indent="0" fontAlgn="base">
              <a:spcBef>
                <a:spcPts val="0"/>
              </a:spcBef>
              <a:spcAft>
                <a:spcPts val="600"/>
              </a:spcAft>
              <a:buNone/>
            </a:pPr>
            <a:r>
              <a:rPr lang="en-US" altLang="en-US" sz="2400" dirty="0">
                <a:ea typeface="+mn-lt"/>
                <a:cs typeface="+mn-lt"/>
              </a:rPr>
              <a:t>Give and receive constructive feedback:</a:t>
            </a:r>
          </a:p>
          <a:p>
            <a:pPr marL="270000" lvl="1" indent="-270000" fontAlgn="base">
              <a:spcBef>
                <a:spcPts val="0"/>
              </a:spcBef>
              <a:spcAft>
                <a:spcPts val="600"/>
              </a:spcAft>
            </a:pPr>
            <a:r>
              <a:rPr lang="en-US" altLang="en-US" sz="2400" dirty="0">
                <a:ea typeface="+mn-lt"/>
                <a:cs typeface="+mn-lt"/>
              </a:rPr>
              <a:t>Is it clear?</a:t>
            </a:r>
          </a:p>
          <a:p>
            <a:pPr marL="270000" lvl="1" indent="-270000" fontAlgn="base">
              <a:spcBef>
                <a:spcPts val="0"/>
              </a:spcBef>
              <a:spcAft>
                <a:spcPts val="600"/>
              </a:spcAft>
            </a:pPr>
            <a:r>
              <a:rPr lang="en-US" altLang="en-US" sz="2400" dirty="0">
                <a:ea typeface="+mn-lt"/>
                <a:cs typeface="+mn-lt"/>
              </a:rPr>
              <a:t>Does it meet the brief?</a:t>
            </a:r>
          </a:p>
          <a:p>
            <a:pPr marL="270000" lvl="1" indent="-270000" fontAlgn="base">
              <a:spcBef>
                <a:spcPts val="0"/>
              </a:spcBef>
              <a:spcAft>
                <a:spcPts val="600"/>
              </a:spcAft>
            </a:pPr>
            <a:r>
              <a:rPr lang="en-US" altLang="en-US" sz="2400" dirty="0">
                <a:ea typeface="+mn-lt"/>
                <a:cs typeface="+mn-lt"/>
              </a:rPr>
              <a:t>Could any improvements be made?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6311681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6B883-D0DE-A7D7-0C80-197EFA782EE1}"/>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37CF895-EB30-065B-73F3-8D68D7B61CE3}"/>
              </a:ext>
            </a:extLst>
          </p:cNvPr>
          <p:cNvSpPr>
            <a:spLocks noGrp="1"/>
          </p:cNvSpPr>
          <p:nvPr>
            <p:ph type="sldNum" sz="quarter" idx="12"/>
          </p:nvPr>
        </p:nvSpPr>
        <p:spPr/>
        <p:txBody>
          <a:bodyPr/>
          <a:lstStyle/>
          <a:p>
            <a:fld id="{DA2C159E-F13C-4A85-9A41-E7669D3E0D70}" type="slidenum">
              <a:rPr lang="en-GB" smtClean="0"/>
              <a:pPr/>
              <a:t>168</a:t>
            </a:fld>
            <a:endParaRPr lang="en-GB"/>
          </a:p>
        </p:txBody>
      </p:sp>
      <p:sp>
        <p:nvSpPr>
          <p:cNvPr id="2" name="Title 1">
            <a:extLst>
              <a:ext uri="{FF2B5EF4-FFF2-40B4-BE49-F238E27FC236}">
                <a16:creationId xmlns:a16="http://schemas.microsoft.com/office/drawing/2014/main" id="{C544B45C-A774-A5BD-28EE-B1629A474EAB}"/>
              </a:ext>
            </a:extLst>
          </p:cNvPr>
          <p:cNvSpPr>
            <a:spLocks noGrp="1"/>
          </p:cNvSpPr>
          <p:nvPr>
            <p:ph type="title"/>
          </p:nvPr>
        </p:nvSpPr>
        <p:spPr/>
        <p:txBody>
          <a:bodyPr/>
          <a:lstStyle/>
          <a:p>
            <a:r>
              <a:rPr lang="en-GB"/>
              <a:t>Improve your work</a:t>
            </a:r>
          </a:p>
        </p:txBody>
      </p:sp>
      <p:sp>
        <p:nvSpPr>
          <p:cNvPr id="4" name="Footer Placeholder 3">
            <a:extLst>
              <a:ext uri="{FF2B5EF4-FFF2-40B4-BE49-F238E27FC236}">
                <a16:creationId xmlns:a16="http://schemas.microsoft.com/office/drawing/2014/main" id="{0CDAFAD9-19AA-D0A2-E98B-1993427D363C}"/>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p>
        </p:txBody>
      </p:sp>
      <p:sp>
        <p:nvSpPr>
          <p:cNvPr id="7" name="Rectangle 1">
            <a:extLst>
              <a:ext uri="{FF2B5EF4-FFF2-40B4-BE49-F238E27FC236}">
                <a16:creationId xmlns:a16="http://schemas.microsoft.com/office/drawing/2014/main" id="{77905CA1-F2CF-3B70-FB27-FBC3EB5EACB7}"/>
              </a:ext>
            </a:extLst>
          </p:cNvPr>
          <p:cNvSpPr>
            <a:spLocks noGrp="1" noChangeArrowheads="1"/>
          </p:cNvSpPr>
          <p:nvPr>
            <p:ph type="body" sz="quarter" idx="14"/>
          </p:nvPr>
        </p:nvSpPr>
        <p:spPr bwMode="auto">
          <a:xfrm>
            <a:off x="232950" y="1057194"/>
            <a:ext cx="8509834"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1" indent="0" fontAlgn="base">
              <a:lnSpc>
                <a:spcPct val="100000"/>
              </a:lnSpc>
              <a:spcBef>
                <a:spcPts val="0"/>
              </a:spcBef>
              <a:spcAft>
                <a:spcPts val="1200"/>
              </a:spcAft>
              <a:buClrTx/>
              <a:buSzTx/>
              <a:buNone/>
              <a:tabLst/>
            </a:pPr>
            <a:r>
              <a:rPr lang="en-US" altLang="en-US" sz="2400" dirty="0">
                <a:ea typeface="+mn-lt"/>
                <a:cs typeface="+mn-lt"/>
              </a:rPr>
              <a:t>Return to your section and:</a:t>
            </a:r>
          </a:p>
          <a:p>
            <a:pPr marL="270000" marR="0" lvl="1" indent="-270000" fontAlgn="base">
              <a:lnSpc>
                <a:spcPct val="100000"/>
              </a:lnSpc>
              <a:spcBef>
                <a:spcPts val="0"/>
              </a:spcBef>
              <a:spcAft>
                <a:spcPts val="1200"/>
              </a:spcAft>
              <a:buClrTx/>
              <a:buSzTx/>
              <a:tabLst/>
            </a:pPr>
            <a:r>
              <a:rPr lang="en-US" altLang="en-US" sz="2400" dirty="0">
                <a:ea typeface="+mn-lt"/>
                <a:cs typeface="+mn-lt"/>
              </a:rPr>
              <a:t>edit it based on the peer feedback you have received.</a:t>
            </a:r>
          </a:p>
          <a:p>
            <a:pPr marL="270000" marR="0" lvl="1" indent="-270000" fontAlgn="base">
              <a:lnSpc>
                <a:spcPct val="100000"/>
              </a:lnSpc>
              <a:spcBef>
                <a:spcPts val="0"/>
              </a:spcBef>
              <a:spcAft>
                <a:spcPts val="1200"/>
              </a:spcAft>
              <a:buClrTx/>
              <a:buSzTx/>
              <a:tabLst/>
            </a:pPr>
            <a:r>
              <a:rPr lang="en-US" altLang="en-US" sz="2400" dirty="0">
                <a:ea typeface="+mn-lt"/>
                <a:cs typeface="+mn-lt"/>
              </a:rPr>
              <a:t>check spelling, clarity and use of key terms.</a:t>
            </a:r>
          </a:p>
        </p:txBody>
      </p:sp>
    </p:spTree>
    <p:extLst>
      <p:ext uri="{BB962C8B-B14F-4D97-AF65-F5344CB8AC3E}">
        <p14:creationId xmlns:p14="http://schemas.microsoft.com/office/powerpoint/2010/main" val="317127021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2102F-C4A0-6B34-62FE-7F03A5BEEA5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19F21C7-8660-E057-40CA-9C1FF75916C5}"/>
              </a:ext>
            </a:extLst>
          </p:cNvPr>
          <p:cNvSpPr>
            <a:spLocks noGrp="1"/>
          </p:cNvSpPr>
          <p:nvPr>
            <p:ph type="sldNum" sz="quarter" idx="12"/>
          </p:nvPr>
        </p:nvSpPr>
        <p:spPr/>
        <p:txBody>
          <a:bodyPr/>
          <a:lstStyle/>
          <a:p>
            <a:fld id="{DA2C159E-F13C-4A85-9A41-E7669D3E0D70}" type="slidenum">
              <a:rPr lang="en-GB" smtClean="0"/>
              <a:pPr/>
              <a:t>169</a:t>
            </a:fld>
            <a:endParaRPr lang="en-GB"/>
          </a:p>
        </p:txBody>
      </p:sp>
      <p:sp>
        <p:nvSpPr>
          <p:cNvPr id="2" name="Title 1">
            <a:extLst>
              <a:ext uri="{FF2B5EF4-FFF2-40B4-BE49-F238E27FC236}">
                <a16:creationId xmlns:a16="http://schemas.microsoft.com/office/drawing/2014/main" id="{DBCBD5B9-1E9F-9268-3556-ACDC97569C80}"/>
              </a:ext>
            </a:extLst>
          </p:cNvPr>
          <p:cNvSpPr>
            <a:spLocks noGrp="1"/>
          </p:cNvSpPr>
          <p:nvPr>
            <p:ph type="title"/>
          </p:nvPr>
        </p:nvSpPr>
        <p:spPr/>
        <p:txBody>
          <a:bodyPr/>
          <a:lstStyle/>
          <a:p>
            <a:r>
              <a:rPr lang="en-GB" dirty="0"/>
              <a:t>Summary and recommendations</a:t>
            </a:r>
          </a:p>
        </p:txBody>
      </p:sp>
      <p:sp>
        <p:nvSpPr>
          <p:cNvPr id="4" name="Footer Placeholder 3">
            <a:extLst>
              <a:ext uri="{FF2B5EF4-FFF2-40B4-BE49-F238E27FC236}">
                <a16:creationId xmlns:a16="http://schemas.microsoft.com/office/drawing/2014/main" id="{E7404A90-34E5-C3DB-EC60-46F401A0F207}"/>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Education &amp; Training Foundation</a:t>
            </a:r>
          </a:p>
        </p:txBody>
      </p:sp>
      <p:sp>
        <p:nvSpPr>
          <p:cNvPr id="8" name="Rectangle 2">
            <a:extLst>
              <a:ext uri="{FF2B5EF4-FFF2-40B4-BE49-F238E27FC236}">
                <a16:creationId xmlns:a16="http://schemas.microsoft.com/office/drawing/2014/main" id="{58BFCE18-5E12-28D8-9AEE-0C56AC79516A}"/>
              </a:ext>
            </a:extLst>
          </p:cNvPr>
          <p:cNvSpPr>
            <a:spLocks noGrp="1" noChangeArrowheads="1"/>
          </p:cNvSpPr>
          <p:nvPr>
            <p:ph type="body" sz="quarter" idx="14"/>
          </p:nvPr>
        </p:nvSpPr>
        <p:spPr bwMode="auto">
          <a:xfrm>
            <a:off x="251519" y="992766"/>
            <a:ext cx="8493719"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1" indent="0" fontAlgn="base">
              <a:spcBef>
                <a:spcPts val="0"/>
              </a:spcBef>
              <a:spcAft>
                <a:spcPts val="1200"/>
              </a:spcAft>
              <a:buNone/>
            </a:pPr>
            <a:r>
              <a:rPr lang="en-US" altLang="en-US" sz="2400" dirty="0">
                <a:ea typeface="+mn-lt"/>
                <a:cs typeface="+mn-lt"/>
              </a:rPr>
              <a:t>Think about the following:</a:t>
            </a:r>
          </a:p>
          <a:p>
            <a:pPr marL="270000" lvl="1" indent="-270000" fontAlgn="base">
              <a:spcBef>
                <a:spcPts val="0"/>
              </a:spcBef>
              <a:spcAft>
                <a:spcPts val="1200"/>
              </a:spcAft>
            </a:pPr>
            <a:r>
              <a:rPr lang="en-US" altLang="en-US" sz="2400" dirty="0">
                <a:ea typeface="+mn-lt"/>
                <a:cs typeface="+mn-lt"/>
              </a:rPr>
              <a:t>What did we propose?</a:t>
            </a:r>
          </a:p>
          <a:p>
            <a:pPr marL="270000" lvl="1" indent="-270000" fontAlgn="base">
              <a:spcBef>
                <a:spcPts val="0"/>
              </a:spcBef>
              <a:spcAft>
                <a:spcPts val="1200"/>
              </a:spcAft>
            </a:pPr>
            <a:r>
              <a:rPr lang="en-US" altLang="en-US" sz="2400" dirty="0">
                <a:ea typeface="+mn-lt"/>
                <a:cs typeface="+mn-lt"/>
              </a:rPr>
              <a:t>Why are these the best solutions?</a:t>
            </a:r>
          </a:p>
          <a:p>
            <a:pPr marL="270000" lvl="1" indent="-270000" fontAlgn="base">
              <a:spcBef>
                <a:spcPts val="0"/>
              </a:spcBef>
              <a:spcAft>
                <a:spcPts val="1200"/>
              </a:spcAft>
            </a:pPr>
            <a:r>
              <a:rPr lang="en-US" altLang="en-US" sz="2400" dirty="0">
                <a:ea typeface="+mn-lt"/>
                <a:cs typeface="+mn-lt"/>
              </a:rPr>
              <a:t>How do they address the key issues?</a:t>
            </a:r>
          </a:p>
          <a:p>
            <a:pPr marL="270000" lvl="1" indent="-270000" fontAlgn="base">
              <a:spcBef>
                <a:spcPts val="0"/>
              </a:spcBef>
              <a:spcAft>
                <a:spcPts val="1200"/>
              </a:spcAft>
            </a:pPr>
            <a:r>
              <a:rPr lang="en-US" altLang="en-US" sz="2400" dirty="0">
                <a:ea typeface="+mn-lt"/>
                <a:cs typeface="+mn-lt"/>
              </a:rPr>
              <a:t>Final recommendations?</a:t>
            </a:r>
            <a:br>
              <a:rPr lang="en-US" altLang="en-US" sz="2400" dirty="0">
                <a:ea typeface="+mn-lt"/>
                <a:cs typeface="+mn-lt"/>
              </a:rPr>
            </a:br>
            <a:endParaRPr lang="en-US" altLang="en-US" sz="2400" dirty="0">
              <a:ea typeface="+mn-lt"/>
              <a:cs typeface="+mn-lt"/>
            </a:endParaRPr>
          </a:p>
          <a:p>
            <a:pPr marL="0" lvl="1" indent="0" fontAlgn="base">
              <a:spcBef>
                <a:spcPts val="0"/>
              </a:spcBef>
              <a:spcAft>
                <a:spcPts val="1200"/>
              </a:spcAft>
              <a:buNone/>
            </a:pPr>
            <a:r>
              <a:rPr lang="en-US" altLang="en-US" sz="2400" dirty="0">
                <a:ea typeface="+mn-lt"/>
                <a:cs typeface="+mn-lt"/>
              </a:rPr>
              <a:t>Work together and help complete the final section.</a:t>
            </a:r>
          </a:p>
        </p:txBody>
      </p:sp>
    </p:spTree>
    <p:extLst>
      <p:ext uri="{BB962C8B-B14F-4D97-AF65-F5344CB8AC3E}">
        <p14:creationId xmlns:p14="http://schemas.microsoft.com/office/powerpoint/2010/main" val="1848867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2</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US" dirty="0"/>
              <a:t>Understanding the building fabric</a:t>
            </a:r>
            <a:endParaRPr lang="en-US" b="0" dirty="0">
              <a:cs typeface="Arial"/>
            </a:endParaRPr>
          </a:p>
        </p:txBody>
      </p:sp>
    </p:spTree>
    <p:extLst>
      <p:ext uri="{BB962C8B-B14F-4D97-AF65-F5344CB8AC3E}">
        <p14:creationId xmlns:p14="http://schemas.microsoft.com/office/powerpoint/2010/main" val="307283149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9131D-7314-1E39-692B-2D6D6D7813C1}"/>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B19F41C-4440-BE25-1F46-41FD8F923F7A}"/>
              </a:ext>
            </a:extLst>
          </p:cNvPr>
          <p:cNvSpPr>
            <a:spLocks noGrp="1"/>
          </p:cNvSpPr>
          <p:nvPr>
            <p:ph type="sldNum" sz="quarter" idx="12"/>
          </p:nvPr>
        </p:nvSpPr>
        <p:spPr/>
        <p:txBody>
          <a:bodyPr/>
          <a:lstStyle/>
          <a:p>
            <a:fld id="{DA2C159E-F13C-4A85-9A41-E7669D3E0D70}" type="slidenum">
              <a:rPr lang="en-GB" smtClean="0"/>
              <a:pPr/>
              <a:t>170</a:t>
            </a:fld>
            <a:endParaRPr lang="en-GB"/>
          </a:p>
        </p:txBody>
      </p:sp>
      <p:sp>
        <p:nvSpPr>
          <p:cNvPr id="2" name="Title 1">
            <a:extLst>
              <a:ext uri="{FF2B5EF4-FFF2-40B4-BE49-F238E27FC236}">
                <a16:creationId xmlns:a16="http://schemas.microsoft.com/office/drawing/2014/main" id="{BD00B2BD-335A-61A0-CF2F-5D51880CA1CD}"/>
              </a:ext>
            </a:extLst>
          </p:cNvPr>
          <p:cNvSpPr>
            <a:spLocks noGrp="1"/>
          </p:cNvSpPr>
          <p:nvPr>
            <p:ph type="title"/>
          </p:nvPr>
        </p:nvSpPr>
        <p:spPr/>
        <p:txBody>
          <a:bodyPr/>
          <a:lstStyle/>
          <a:p>
            <a:r>
              <a:rPr lang="en-GB" dirty="0"/>
              <a:t>Self-reflection (sticky notes)</a:t>
            </a:r>
          </a:p>
        </p:txBody>
      </p:sp>
      <p:sp>
        <p:nvSpPr>
          <p:cNvPr id="4" name="Footer Placeholder 3">
            <a:extLst>
              <a:ext uri="{FF2B5EF4-FFF2-40B4-BE49-F238E27FC236}">
                <a16:creationId xmlns:a16="http://schemas.microsoft.com/office/drawing/2014/main" id="{66F83D85-AA52-2D16-7C60-1F0C589EA946}"/>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p>
        </p:txBody>
      </p:sp>
      <p:sp>
        <p:nvSpPr>
          <p:cNvPr id="7" name="Rectangle 2">
            <a:extLst>
              <a:ext uri="{FF2B5EF4-FFF2-40B4-BE49-F238E27FC236}">
                <a16:creationId xmlns:a16="http://schemas.microsoft.com/office/drawing/2014/main" id="{0AF08E69-3E41-E415-1050-E3F5C6511A30}"/>
              </a:ext>
            </a:extLst>
          </p:cNvPr>
          <p:cNvSpPr>
            <a:spLocks noGrp="1" noChangeArrowheads="1"/>
          </p:cNvSpPr>
          <p:nvPr>
            <p:ph type="body" sz="quarter" idx="14"/>
          </p:nvPr>
        </p:nvSpPr>
        <p:spPr bwMode="auto">
          <a:xfrm>
            <a:off x="322159" y="1071339"/>
            <a:ext cx="7791468"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1" indent="0" fontAlgn="base">
              <a:lnSpc>
                <a:spcPct val="100000"/>
              </a:lnSpc>
              <a:spcBef>
                <a:spcPts val="0"/>
              </a:spcBef>
              <a:spcAft>
                <a:spcPts val="1800"/>
              </a:spcAft>
              <a:buClrTx/>
              <a:buSzTx/>
              <a:buNone/>
              <a:tabLst/>
            </a:pPr>
            <a:r>
              <a:rPr lang="en-US" altLang="en-US" sz="2400" dirty="0">
                <a:ea typeface="+mn-lt"/>
                <a:cs typeface="+mn-lt"/>
              </a:rPr>
              <a:t>Use your sticky notes:</a:t>
            </a:r>
          </a:p>
          <a:p>
            <a:pPr marL="0" marR="0" lvl="1" indent="0" fontAlgn="base">
              <a:lnSpc>
                <a:spcPct val="100000"/>
              </a:lnSpc>
              <a:spcBef>
                <a:spcPts val="0"/>
              </a:spcBef>
              <a:spcAft>
                <a:spcPts val="1200"/>
              </a:spcAft>
              <a:buClrTx/>
              <a:buSzTx/>
              <a:buNone/>
              <a:tabLst/>
            </a:pPr>
            <a:r>
              <a:rPr lang="en-US" altLang="en-US" sz="2400" b="1" dirty="0">
                <a:ea typeface="+mn-lt"/>
                <a:cs typeface="+mn-lt"/>
              </a:rPr>
              <a:t>Pink: </a:t>
            </a:r>
            <a:r>
              <a:rPr lang="en-US" altLang="en-US" sz="2400" dirty="0">
                <a:ea typeface="+mn-lt"/>
                <a:cs typeface="+mn-lt"/>
              </a:rPr>
              <a:t>something new I have learnt.</a:t>
            </a:r>
          </a:p>
          <a:p>
            <a:pPr marL="0" marR="0" lvl="1" indent="0" fontAlgn="base">
              <a:lnSpc>
                <a:spcPct val="100000"/>
              </a:lnSpc>
              <a:spcBef>
                <a:spcPts val="0"/>
              </a:spcBef>
              <a:spcAft>
                <a:spcPts val="1200"/>
              </a:spcAft>
              <a:buClrTx/>
              <a:buSzTx/>
              <a:buNone/>
              <a:tabLst/>
            </a:pPr>
            <a:r>
              <a:rPr lang="en-US" altLang="en-US" sz="2400" b="1" dirty="0">
                <a:ea typeface="+mn-lt"/>
                <a:cs typeface="+mn-lt"/>
              </a:rPr>
              <a:t>Green: </a:t>
            </a:r>
            <a:r>
              <a:rPr lang="en-US" altLang="en-US" sz="2400" dirty="0">
                <a:ea typeface="+mn-lt"/>
                <a:cs typeface="+mn-lt"/>
              </a:rPr>
              <a:t>something I did well.</a:t>
            </a:r>
          </a:p>
          <a:p>
            <a:pPr marL="0" marR="0" lvl="1" indent="0" fontAlgn="base">
              <a:lnSpc>
                <a:spcPct val="100000"/>
              </a:lnSpc>
              <a:spcBef>
                <a:spcPts val="0"/>
              </a:spcBef>
              <a:spcAft>
                <a:spcPts val="1200"/>
              </a:spcAft>
              <a:buClrTx/>
              <a:buSzTx/>
              <a:buNone/>
              <a:tabLst/>
            </a:pPr>
            <a:r>
              <a:rPr lang="en-US" altLang="en-US" sz="2400" b="1" dirty="0">
                <a:ea typeface="+mn-lt"/>
                <a:cs typeface="+mn-lt"/>
              </a:rPr>
              <a:t>Yellow: </a:t>
            </a:r>
            <a:r>
              <a:rPr lang="en-US" altLang="en-US" sz="2400" dirty="0">
                <a:ea typeface="+mn-lt"/>
                <a:cs typeface="+mn-lt"/>
              </a:rPr>
              <a:t>something I would like to improve.</a:t>
            </a:r>
          </a:p>
          <a:p>
            <a:pPr marL="0" marR="0" lvl="0" indent="0" algn="l" defTabSz="914400" rtl="0" eaLnBrk="0" fontAlgn="base" latinLnBrk="0" hangingPunct="0">
              <a:lnSpc>
                <a:spcPct val="100000"/>
              </a:lnSpc>
              <a:spcBef>
                <a:spcPct val="0"/>
              </a:spcBef>
              <a:spcAft>
                <a:spcPct val="0"/>
              </a:spcAft>
              <a:buClrTx/>
              <a:buSzTx/>
              <a:tabLst/>
            </a:pP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latin typeface="Arial" panose="020B0604020202020204" pitchFamily="34" charset="0"/>
              </a:rPr>
              <a:t>Be honest – this helps your progress!</a:t>
            </a:r>
          </a:p>
        </p:txBody>
      </p:sp>
    </p:spTree>
    <p:extLst>
      <p:ext uri="{BB962C8B-B14F-4D97-AF65-F5344CB8AC3E}">
        <p14:creationId xmlns:p14="http://schemas.microsoft.com/office/powerpoint/2010/main" val="393720463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9D2A3-CC32-E07B-B5F9-DE69B304821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9307F3B-649F-6589-D17D-01C7F4F9358F}"/>
              </a:ext>
            </a:extLst>
          </p:cNvPr>
          <p:cNvSpPr>
            <a:spLocks noGrp="1"/>
          </p:cNvSpPr>
          <p:nvPr>
            <p:ph type="sldNum" sz="quarter" idx="12"/>
          </p:nvPr>
        </p:nvSpPr>
        <p:spPr/>
        <p:txBody>
          <a:bodyPr/>
          <a:lstStyle/>
          <a:p>
            <a:fld id="{DA2C159E-F13C-4A85-9A41-E7669D3E0D70}" type="slidenum">
              <a:rPr lang="en-GB" smtClean="0"/>
              <a:pPr/>
              <a:t>171</a:t>
            </a:fld>
            <a:endParaRPr lang="en-GB"/>
          </a:p>
        </p:txBody>
      </p:sp>
      <p:sp>
        <p:nvSpPr>
          <p:cNvPr id="2" name="Title 1">
            <a:extLst>
              <a:ext uri="{FF2B5EF4-FFF2-40B4-BE49-F238E27FC236}">
                <a16:creationId xmlns:a16="http://schemas.microsoft.com/office/drawing/2014/main" id="{9DFE068D-4246-DD4E-F270-FE271974F09B}"/>
              </a:ext>
            </a:extLst>
          </p:cNvPr>
          <p:cNvSpPr>
            <a:spLocks noGrp="1"/>
          </p:cNvSpPr>
          <p:nvPr>
            <p:ph type="title"/>
          </p:nvPr>
        </p:nvSpPr>
        <p:spPr/>
        <p:txBody>
          <a:bodyPr/>
          <a:lstStyle/>
          <a:p>
            <a:r>
              <a:rPr lang="en-GB"/>
              <a:t>Final thoughts</a:t>
            </a:r>
          </a:p>
        </p:txBody>
      </p:sp>
      <p:sp>
        <p:nvSpPr>
          <p:cNvPr id="4" name="Footer Placeholder 3">
            <a:extLst>
              <a:ext uri="{FF2B5EF4-FFF2-40B4-BE49-F238E27FC236}">
                <a16:creationId xmlns:a16="http://schemas.microsoft.com/office/drawing/2014/main" id="{B571A022-0E9E-1580-17FA-64631BC4F597}"/>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Education &amp; Training Foundation</a:t>
            </a:r>
          </a:p>
        </p:txBody>
      </p:sp>
      <p:sp>
        <p:nvSpPr>
          <p:cNvPr id="6" name="Rectangle 1">
            <a:extLst>
              <a:ext uri="{FF2B5EF4-FFF2-40B4-BE49-F238E27FC236}">
                <a16:creationId xmlns:a16="http://schemas.microsoft.com/office/drawing/2014/main" id="{CF6B06E4-72FB-919E-CCB7-80EBDD2DFB0B}"/>
              </a:ext>
            </a:extLst>
          </p:cNvPr>
          <p:cNvSpPr>
            <a:spLocks noGrp="1" noChangeArrowheads="1"/>
          </p:cNvSpPr>
          <p:nvPr>
            <p:ph type="body" sz="quarter" idx="14"/>
          </p:nvPr>
        </p:nvSpPr>
        <p:spPr bwMode="auto">
          <a:xfrm>
            <a:off x="251520" y="931211"/>
            <a:ext cx="8656537"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1" indent="0" fontAlgn="base">
              <a:lnSpc>
                <a:spcPct val="100000"/>
              </a:lnSpc>
              <a:spcBef>
                <a:spcPts val="0"/>
              </a:spcBef>
              <a:buClrTx/>
              <a:buSzTx/>
              <a:buNone/>
              <a:tabLst/>
            </a:pPr>
            <a:r>
              <a:rPr lang="en-US" altLang="en-US" sz="2400" dirty="0">
                <a:ea typeface="+mn-lt"/>
                <a:cs typeface="+mn-lt"/>
              </a:rPr>
              <a:t>Share some of your reflections.</a:t>
            </a:r>
          </a:p>
          <a:p>
            <a:pPr marL="0" marR="0" lvl="1" indent="0" fontAlgn="base">
              <a:lnSpc>
                <a:spcPct val="100000"/>
              </a:lnSpc>
              <a:spcBef>
                <a:spcPts val="0"/>
              </a:spcBef>
              <a:buClrTx/>
              <a:buSzTx/>
              <a:buNone/>
              <a:tabLst/>
            </a:pPr>
            <a:endParaRPr lang="en-US" altLang="en-US" sz="2400" dirty="0">
              <a:ea typeface="+mn-lt"/>
              <a:cs typeface="+mn-lt"/>
            </a:endParaRPr>
          </a:p>
          <a:p>
            <a:pPr marL="0" marR="0" lvl="1" indent="0" fontAlgn="base">
              <a:lnSpc>
                <a:spcPct val="100000"/>
              </a:lnSpc>
              <a:spcBef>
                <a:spcPts val="0"/>
              </a:spcBef>
              <a:spcAft>
                <a:spcPts val="1200"/>
              </a:spcAft>
              <a:buClrTx/>
              <a:buSzTx/>
              <a:buNone/>
              <a:tabLst/>
            </a:pPr>
            <a:r>
              <a:rPr lang="en-US" altLang="en-US" sz="2400" dirty="0">
                <a:ea typeface="+mn-lt"/>
                <a:cs typeface="+mn-lt"/>
              </a:rPr>
              <a:t>You have:</a:t>
            </a:r>
          </a:p>
          <a:p>
            <a:pPr marL="270000" marR="0" lvl="1" indent="-270000" fontAlgn="base">
              <a:lnSpc>
                <a:spcPct val="100000"/>
              </a:lnSpc>
              <a:spcBef>
                <a:spcPts val="0"/>
              </a:spcBef>
              <a:spcAft>
                <a:spcPts val="1200"/>
              </a:spcAft>
              <a:buClrTx/>
              <a:buSzTx/>
              <a:tabLst/>
            </a:pPr>
            <a:r>
              <a:rPr lang="en-US" altLang="en-US" sz="2400" dirty="0">
                <a:ea typeface="+mn-lt"/>
                <a:cs typeface="+mn-lt"/>
              </a:rPr>
              <a:t>understood sustainability and conservation principles</a:t>
            </a:r>
          </a:p>
          <a:p>
            <a:pPr marL="270000" marR="0" lvl="1" indent="-270000" fontAlgn="base">
              <a:lnSpc>
                <a:spcPct val="100000"/>
              </a:lnSpc>
              <a:spcBef>
                <a:spcPts val="0"/>
              </a:spcBef>
              <a:spcAft>
                <a:spcPts val="1200"/>
              </a:spcAft>
              <a:buClrTx/>
              <a:buSzTx/>
              <a:tabLst/>
            </a:pPr>
            <a:r>
              <a:rPr lang="en-US" altLang="en-US" sz="2400" dirty="0">
                <a:ea typeface="+mn-lt"/>
                <a:cs typeface="+mn-lt"/>
              </a:rPr>
              <a:t>interpreted data and applied solutions</a:t>
            </a:r>
          </a:p>
          <a:p>
            <a:pPr marL="270000" marR="0" lvl="1" indent="-270000" fontAlgn="base">
              <a:lnSpc>
                <a:spcPct val="100000"/>
              </a:lnSpc>
              <a:spcBef>
                <a:spcPts val="0"/>
              </a:spcBef>
              <a:buClrTx/>
              <a:buSzTx/>
              <a:tabLst/>
            </a:pPr>
            <a:r>
              <a:rPr lang="en-US" altLang="en-US" sz="2400" dirty="0">
                <a:ea typeface="+mn-lt"/>
                <a:cs typeface="+mn-lt"/>
              </a:rPr>
              <a:t>created a full retrofit proposal using teamwork and research.</a:t>
            </a:r>
          </a:p>
          <a:p>
            <a:pPr marL="0" marR="0" lvl="1" indent="0" fontAlgn="base">
              <a:lnSpc>
                <a:spcPct val="100000"/>
              </a:lnSpc>
              <a:spcBef>
                <a:spcPts val="0"/>
              </a:spcBef>
              <a:buClrTx/>
              <a:buSzTx/>
              <a:buNone/>
              <a:tabLst/>
            </a:pP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latin typeface="Arial" panose="020B0604020202020204" pitchFamily="34" charset="0"/>
              </a:rPr>
              <a:t>Well done!</a:t>
            </a:r>
          </a:p>
        </p:txBody>
      </p:sp>
    </p:spTree>
    <p:extLst>
      <p:ext uri="{BB962C8B-B14F-4D97-AF65-F5344CB8AC3E}">
        <p14:creationId xmlns:p14="http://schemas.microsoft.com/office/powerpoint/2010/main" val="348238996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172</a:t>
            </a:fld>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13" name="Rectangle 12" descr="East Sussex College logo">
            <a:extLst>
              <a:ext uri="{FF2B5EF4-FFF2-40B4-BE49-F238E27FC236}">
                <a16:creationId xmlns:a16="http://schemas.microsoft.com/office/drawing/2014/main" id="{E2C579EE-E5CC-4F9A-A5AE-7CAF0043E178}"/>
              </a:ext>
            </a:extLst>
          </p:cNvPr>
          <p:cNvSpPr/>
          <p:nvPr/>
        </p:nvSpPr>
        <p:spPr>
          <a:xfrm>
            <a:off x="1583803" y="1764982"/>
            <a:ext cx="1987550" cy="844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1100">
              <a:solidFill>
                <a:srgbClr val="002060"/>
              </a:solidFill>
              <a:effectLs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3ED7E31-0A20-431C-92C7-87EA77ED0CA9}"/>
              </a:ext>
            </a:extLst>
          </p:cNvPr>
          <p:cNvSpPr txBox="1"/>
          <p:nvPr/>
        </p:nvSpPr>
        <p:spPr>
          <a:xfrm>
            <a:off x="1763688" y="1275606"/>
            <a:ext cx="1152128" cy="184666"/>
          </a:xfrm>
          <a:prstGeom prst="rect">
            <a:avLst/>
          </a:prstGeom>
          <a:noFill/>
        </p:spPr>
        <p:txBody>
          <a:bodyPr wrap="square" lIns="0" tIns="0" rIns="0" bIns="0" rtlCol="0">
            <a:spAutoFit/>
          </a:bodyPr>
          <a:lstStyle/>
          <a:p>
            <a:r>
              <a:rPr lang="en-GB" sz="1200"/>
              <a:t>PRODUCED BY</a:t>
            </a:r>
          </a:p>
        </p:txBody>
      </p:sp>
      <p:pic>
        <p:nvPicPr>
          <p:cNvPr id="14" name="Picture 13" descr="Department for Education Logo">
            <a:extLst>
              <a:ext uri="{FF2B5EF4-FFF2-40B4-BE49-F238E27FC236}">
                <a16:creationId xmlns:a16="http://schemas.microsoft.com/office/drawing/2014/main" id="{0D793A73-0B68-41C6-96A3-4A06CB6B86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4268"/>
            <a:ext cx="1800200" cy="844550"/>
          </a:xfrm>
          <a:prstGeom prst="rect">
            <a:avLst/>
          </a:prstGeom>
          <a:noFill/>
          <a:ln>
            <a:noFill/>
          </a:ln>
        </p:spPr>
      </p:pic>
      <p:sp>
        <p:nvSpPr>
          <p:cNvPr id="15" name="TextBox 14">
            <a:extLst>
              <a:ext uri="{FF2B5EF4-FFF2-40B4-BE49-F238E27FC236}">
                <a16:creationId xmlns:a16="http://schemas.microsoft.com/office/drawing/2014/main" id="{5E3E1E1C-19A4-4F4A-B678-E274A9DA15DB}"/>
              </a:ext>
            </a:extLst>
          </p:cNvPr>
          <p:cNvSpPr txBox="1"/>
          <p:nvPr/>
        </p:nvSpPr>
        <p:spPr>
          <a:xfrm>
            <a:off x="4675552" y="1275606"/>
            <a:ext cx="1152128" cy="184666"/>
          </a:xfrm>
          <a:prstGeom prst="rect">
            <a:avLst/>
          </a:prstGeom>
          <a:noFill/>
        </p:spPr>
        <p:txBody>
          <a:bodyPr wrap="square" lIns="0" tIns="0" rIns="0" bIns="0" rtlCol="0">
            <a:spAutoFit/>
          </a:bodyPr>
          <a:lstStyle/>
          <a:p>
            <a:r>
              <a:rPr lang="en-GB" sz="1200"/>
              <a:t>FUNDED BY</a:t>
            </a:r>
          </a:p>
        </p:txBody>
      </p:sp>
      <p:sp>
        <p:nvSpPr>
          <p:cNvPr id="16" name="TextBox 15">
            <a:extLst>
              <a:ext uri="{FF2B5EF4-FFF2-40B4-BE49-F238E27FC236}">
                <a16:creationId xmlns:a16="http://schemas.microsoft.com/office/drawing/2014/main" id="{3F2C459C-FDFD-413A-AA47-C10B685C2A01}"/>
              </a:ext>
            </a:extLst>
          </p:cNvPr>
          <p:cNvSpPr txBox="1"/>
          <p:nvPr/>
        </p:nvSpPr>
        <p:spPr>
          <a:xfrm>
            <a:off x="4662422" y="2868565"/>
            <a:ext cx="1800200" cy="323165"/>
          </a:xfrm>
          <a:prstGeom prst="rect">
            <a:avLst/>
          </a:prstGeom>
          <a:noFill/>
        </p:spPr>
        <p:txBody>
          <a:bodyPr wrap="square" lIns="0" tIns="0" rIns="0" bIns="0" rtlCol="0">
            <a:spAutoFit/>
          </a:bodyPr>
          <a:lstStyle/>
          <a:p>
            <a:r>
              <a:rPr lang="en-GB" sz="1050"/>
              <a:t>This programme is funded by the Department for Education</a:t>
            </a:r>
          </a:p>
        </p:txBody>
      </p:sp>
      <p:sp>
        <p:nvSpPr>
          <p:cNvPr id="17" name="TextBox 16">
            <a:extLst>
              <a:ext uri="{FF2B5EF4-FFF2-40B4-BE49-F238E27FC236}">
                <a16:creationId xmlns:a16="http://schemas.microsoft.com/office/drawing/2014/main" id="{36B2AE06-62E2-47AC-A4B8-78F23C87D5EA}"/>
              </a:ext>
            </a:extLst>
          </p:cNvPr>
          <p:cNvSpPr txBox="1"/>
          <p:nvPr/>
        </p:nvSpPr>
        <p:spPr>
          <a:xfrm>
            <a:off x="1583803" y="2787774"/>
            <a:ext cx="2088232" cy="646331"/>
          </a:xfrm>
          <a:prstGeom prst="rect">
            <a:avLst/>
          </a:prstGeom>
          <a:noFill/>
        </p:spPr>
        <p:txBody>
          <a:bodyPr wrap="square" lIns="0" tIns="0" rIns="0" bIns="0" rtlCol="0">
            <a:spAutoFit/>
          </a:bodyPr>
          <a:lstStyle/>
          <a:p>
            <a:r>
              <a:rPr lang="en-GB" sz="1050"/>
              <a:t>East Sussex College Group has produced this resource on behalf of the Education and Training Foundation</a:t>
            </a:r>
          </a:p>
        </p:txBody>
      </p:sp>
      <p:sp>
        <p:nvSpPr>
          <p:cNvPr id="18" name="TextBox 17">
            <a:extLst>
              <a:ext uri="{FF2B5EF4-FFF2-40B4-BE49-F238E27FC236}">
                <a16:creationId xmlns:a16="http://schemas.microsoft.com/office/drawing/2014/main" id="{CA481ADA-FC14-4FE3-9F8D-6121602D1055}"/>
              </a:ext>
            </a:extLst>
          </p:cNvPr>
          <p:cNvSpPr txBox="1"/>
          <p:nvPr/>
        </p:nvSpPr>
        <p:spPr>
          <a:xfrm>
            <a:off x="1187624" y="3651870"/>
            <a:ext cx="6552728" cy="369332"/>
          </a:xfrm>
          <a:prstGeom prst="rect">
            <a:avLst/>
          </a:prstGeom>
          <a:noFill/>
        </p:spPr>
        <p:txBody>
          <a:bodyPr wrap="square" lIns="0" tIns="0" rIns="0" bIns="0" rtlCol="0">
            <a:spAutoFit/>
          </a:bodyPr>
          <a:lstStyle/>
          <a:p>
            <a:pPr algn="ctr"/>
            <a:r>
              <a:rPr lang="en-GB" sz="2400" b="1">
                <a:solidFill>
                  <a:srgbClr val="E51C41"/>
                </a:solidFill>
              </a:rPr>
              <a:t>ET-FOUNDATION.CO.UK</a:t>
            </a:r>
          </a:p>
        </p:txBody>
      </p:sp>
      <p:pic>
        <p:nvPicPr>
          <p:cNvPr id="5" name="Picture 4" descr="Education and Training Foundation logo">
            <a:extLst>
              <a:ext uri="{FF2B5EF4-FFF2-40B4-BE49-F238E27FC236}">
                <a16:creationId xmlns:a16="http://schemas.microsoft.com/office/drawing/2014/main" id="{BB2C64D5-4791-444B-9142-B07A38BD14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8" y="339502"/>
            <a:ext cx="1215103" cy="645557"/>
          </a:xfrm>
          <a:prstGeom prst="rect">
            <a:avLst/>
          </a:prstGeom>
        </p:spPr>
      </p:pic>
      <p:pic>
        <p:nvPicPr>
          <p:cNvPr id="1026" name="Picture 2" descr="East Sussex College Group Hastings | Membership Directory">
            <a:extLst>
              <a:ext uri="{FF2B5EF4-FFF2-40B4-BE49-F238E27FC236}">
                <a16:creationId xmlns:a16="http://schemas.microsoft.com/office/drawing/2014/main" id="{96E5D0A9-B14D-182C-0C8C-FE50B944AAC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9873" y="1808037"/>
            <a:ext cx="951999" cy="7584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722F7BC-0397-EA56-8132-29D0661FC830}"/>
              </a:ext>
            </a:extLst>
          </p:cNvPr>
          <p:cNvSpPr>
            <a:spLocks noGrp="1"/>
          </p:cNvSpPr>
          <p:nvPr>
            <p:ph type="title"/>
          </p:nvPr>
        </p:nvSpPr>
        <p:spPr>
          <a:xfrm>
            <a:off x="353218" y="252100"/>
            <a:ext cx="8437563" cy="699425"/>
          </a:xfrm>
        </p:spPr>
        <p:txBody>
          <a:bodyPr vert="horz" lIns="0" tIns="0" rIns="0" bIns="0" rtlCol="0" anchor="b" anchorCtr="0">
            <a:normAutofit/>
          </a:bodyPr>
          <a:lstStyle/>
          <a:p>
            <a:r>
              <a:rPr lang="en-GB" dirty="0"/>
              <a:t>Acknowledgements</a:t>
            </a:r>
          </a:p>
        </p:txBody>
      </p:sp>
    </p:spTree>
    <p:extLst>
      <p:ext uri="{BB962C8B-B14F-4D97-AF65-F5344CB8AC3E}">
        <p14:creationId xmlns:p14="http://schemas.microsoft.com/office/powerpoint/2010/main" val="3269314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18</a:t>
            </a:fld>
            <a:endParaRPr lang="en-GB"/>
          </a:p>
        </p:txBody>
      </p:sp>
      <p:sp>
        <p:nvSpPr>
          <p:cNvPr id="12" name="Title 11"/>
          <p:cNvSpPr>
            <a:spLocks noGrp="1"/>
          </p:cNvSpPr>
          <p:nvPr>
            <p:ph type="title"/>
          </p:nvPr>
        </p:nvSpPr>
        <p:spPr/>
        <p:txBody>
          <a:bodyPr>
            <a:normAutofit/>
          </a:bodyPr>
          <a:lstStyle/>
          <a:p>
            <a:r>
              <a:rPr lang="en-GB" dirty="0">
                <a:ea typeface="+mj-lt"/>
                <a:cs typeface="+mj-lt"/>
              </a:rPr>
              <a:t>Understanding the building fabric</a:t>
            </a:r>
            <a:endParaRPr lang="en-US" dirty="0"/>
          </a:p>
          <a:p>
            <a:endParaRPr lang="en-GB" sz="3600" dirty="0">
              <a:cs typeface="Arial"/>
            </a:endParaRPr>
          </a:p>
        </p:txBody>
      </p:sp>
      <p:sp>
        <p:nvSpPr>
          <p:cNvPr id="5" name="Text Placeholder 4"/>
          <p:cNvSpPr>
            <a:spLocks noGrp="1"/>
          </p:cNvSpPr>
          <p:nvPr>
            <p:ph type="body" sz="quarter" idx="12"/>
          </p:nvPr>
        </p:nvSpPr>
        <p:spPr>
          <a:xfrm>
            <a:off x="338702" y="1068894"/>
            <a:ext cx="3172315" cy="1407792"/>
          </a:xfrm>
        </p:spPr>
        <p:txBody>
          <a:bodyPr vert="horz" lIns="0" tIns="0" rIns="0" bIns="0" rtlCol="0" anchor="t">
            <a:noAutofit/>
          </a:bodyPr>
          <a:lstStyle/>
          <a:p>
            <a:r>
              <a:rPr lang="en-GB" dirty="0">
                <a:ea typeface="+mn-lt"/>
                <a:cs typeface="+mn-lt"/>
              </a:rPr>
              <a:t>Lesson 2: Heat loss and insulation in heritage buildings</a:t>
            </a:r>
            <a:endParaRPr lang="en-US" dirty="0"/>
          </a:p>
          <a:p>
            <a:endParaRPr lang="en-GB" dirty="0">
              <a:cs typeface="Arial"/>
            </a:endParaRPr>
          </a:p>
          <a:p>
            <a:pPr>
              <a:lnSpc>
                <a:spcPct val="100000"/>
              </a:lnSpc>
            </a:pPr>
            <a:r>
              <a:rPr lang="en-GB" sz="2400" dirty="0">
                <a:solidFill>
                  <a:srgbClr val="E51C41"/>
                </a:solidFill>
              </a:rPr>
              <a:t> </a:t>
            </a:r>
            <a:br>
              <a:rPr lang="en-GB" dirty="0">
                <a:solidFill>
                  <a:schemeClr val="accent1"/>
                </a:solidFill>
              </a:rPr>
            </a:br>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pic>
        <p:nvPicPr>
          <p:cNvPr id="6" name="Picture 5" descr="Alternative text: an illustration of a house with labelled arrows pointing to different parts of the house, representing heat loss percentages. The roof is labelled &quot;Roof 25%&quot;, the windows are labelled &quot;Windows 25%&quot;, the walls are labelled &quot;Walls 35%&quot;, and the floors are labelled &quot;Floors 15%&#10;">
            <a:extLst>
              <a:ext uri="{FF2B5EF4-FFF2-40B4-BE49-F238E27FC236}">
                <a16:creationId xmlns:a16="http://schemas.microsoft.com/office/drawing/2014/main" id="{240045F7-7056-CF85-0FD7-B639281A7FCB}"/>
              </a:ext>
            </a:extLst>
          </p:cNvPr>
          <p:cNvPicPr>
            <a:picLocks noChangeAspect="1"/>
          </p:cNvPicPr>
          <p:nvPr/>
        </p:nvPicPr>
        <p:blipFill>
          <a:blip r:embed="rId3"/>
          <a:srcRect l="-170" r="132" b="11226"/>
          <a:stretch/>
        </p:blipFill>
        <p:spPr>
          <a:xfrm>
            <a:off x="3887946" y="1068894"/>
            <a:ext cx="4708663" cy="3189630"/>
          </a:xfrm>
          <a:prstGeom prst="rect">
            <a:avLst/>
          </a:prstGeom>
        </p:spPr>
      </p:pic>
      <p:sp>
        <p:nvSpPr>
          <p:cNvPr id="2" name="TextBox 1">
            <a:extLst>
              <a:ext uri="{FF2B5EF4-FFF2-40B4-BE49-F238E27FC236}">
                <a16:creationId xmlns:a16="http://schemas.microsoft.com/office/drawing/2014/main" id="{D7ECD7BA-65F6-D0BF-D159-A3A00ED78D25}"/>
              </a:ext>
            </a:extLst>
          </p:cNvPr>
          <p:cNvSpPr txBox="1"/>
          <p:nvPr/>
        </p:nvSpPr>
        <p:spPr>
          <a:xfrm>
            <a:off x="338702" y="3181306"/>
            <a:ext cx="3172315" cy="1077218"/>
          </a:xfrm>
          <a:prstGeom prst="rect">
            <a:avLst/>
          </a:prstGeom>
          <a:noFill/>
        </p:spPr>
        <p:txBody>
          <a:bodyPr wrap="square" lIns="0" tIns="0" rIns="0" bIns="0" rtlCol="0">
            <a:spAutoFit/>
          </a:bodyPr>
          <a:lstStyle/>
          <a:p>
            <a:r>
              <a:rPr lang="en-US" sz="1400" dirty="0" err="1"/>
              <a:t>Ventrolla</a:t>
            </a:r>
            <a:r>
              <a:rPr lang="en-US" sz="1400" dirty="0"/>
              <a:t> (n.d.) </a:t>
            </a:r>
            <a:r>
              <a:rPr lang="en-US" sz="1400" i="1" dirty="0"/>
              <a:t>Heat loss problem areas in your home</a:t>
            </a:r>
            <a:r>
              <a:rPr lang="en-US" sz="1400" dirty="0"/>
              <a:t> [online image]. Available at: </a:t>
            </a:r>
            <a:r>
              <a:rPr lang="en-US" sz="1400" dirty="0">
                <a:hlinkClick r:id="rId4"/>
              </a:rPr>
              <a:t>https://www.ventrolla.co.uk/heat-loss-problem-areas-in-your-home/</a:t>
            </a:r>
            <a:r>
              <a:rPr lang="en-US" sz="1400" dirty="0"/>
              <a:t> (Accessed: 15 June 2025).</a:t>
            </a:r>
            <a:endParaRPr lang="en-GB" sz="1350" dirty="0"/>
          </a:p>
        </p:txBody>
      </p:sp>
    </p:spTree>
    <p:extLst>
      <p:ext uri="{BB962C8B-B14F-4D97-AF65-F5344CB8AC3E}">
        <p14:creationId xmlns:p14="http://schemas.microsoft.com/office/powerpoint/2010/main" val="2446013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19</a:t>
            </a:fld>
            <a:endParaRPr lang="en-GB"/>
          </a:p>
        </p:txBody>
      </p:sp>
      <p:sp>
        <p:nvSpPr>
          <p:cNvPr id="12" name="Title 11"/>
          <p:cNvSpPr>
            <a:spLocks noGrp="1"/>
          </p:cNvSpPr>
          <p:nvPr>
            <p:ph type="title"/>
          </p:nvPr>
        </p:nvSpPr>
        <p:spPr/>
        <p:txBody>
          <a:bodyPr>
            <a:normAutofit/>
          </a:bodyPr>
          <a:lstStyle/>
          <a:p>
            <a:r>
              <a:rPr lang="en-GB" dirty="0">
                <a:ea typeface="+mj-lt"/>
                <a:cs typeface="+mj-lt"/>
              </a:rPr>
              <a:t>Introduction to heat loss</a:t>
            </a:r>
            <a:endParaRPr lang="en-US" dirty="0"/>
          </a:p>
          <a:p>
            <a:endParaRPr lang="en-GB" sz="2400" dirty="0">
              <a:cs typeface="Arial"/>
            </a:endParaRPr>
          </a:p>
        </p:txBody>
      </p:sp>
      <p:sp>
        <p:nvSpPr>
          <p:cNvPr id="5" name="Text Placeholder 4"/>
          <p:cNvSpPr>
            <a:spLocks noGrp="1"/>
          </p:cNvSpPr>
          <p:nvPr>
            <p:ph type="body" sz="quarter" idx="12"/>
          </p:nvPr>
        </p:nvSpPr>
        <p:spPr>
          <a:xfrm>
            <a:off x="234000" y="1037064"/>
            <a:ext cx="8666549" cy="3435650"/>
          </a:xfrm>
        </p:spPr>
        <p:txBody>
          <a:bodyPr vert="horz" lIns="0" tIns="0" rIns="0" bIns="0" rtlCol="0" anchor="t">
            <a:noAutofit/>
          </a:bodyPr>
          <a:lstStyle/>
          <a:p>
            <a:pPr marL="342900" indent="-342900">
              <a:spcAft>
                <a:spcPts val="1200"/>
              </a:spcAft>
              <a:buFont typeface="System Font Regular"/>
              <a:buChar char="–"/>
            </a:pPr>
            <a:r>
              <a:rPr lang="en-GB" dirty="0">
                <a:ea typeface="+mn-lt"/>
                <a:cs typeface="+mn-lt"/>
              </a:rPr>
              <a:t>Heat loss occurs through solid walls, roofs and windows.</a:t>
            </a:r>
            <a:endParaRPr lang="en-US" dirty="0">
              <a:ea typeface="+mn-lt"/>
              <a:cs typeface="+mn-lt"/>
            </a:endParaRPr>
          </a:p>
          <a:p>
            <a:pPr marL="342900" indent="-342900">
              <a:spcAft>
                <a:spcPts val="1200"/>
              </a:spcAft>
              <a:buFont typeface="System Font Regular"/>
              <a:buChar char="–"/>
            </a:pPr>
            <a:r>
              <a:rPr lang="en-GB" dirty="0">
                <a:ea typeface="+mn-lt"/>
                <a:cs typeface="+mn-lt"/>
              </a:rPr>
              <a:t>Affects energy efficiency and increases heating costs.</a:t>
            </a:r>
          </a:p>
          <a:p>
            <a:pPr marL="342900" indent="-342900">
              <a:spcAft>
                <a:spcPts val="1200"/>
              </a:spcAft>
              <a:buFont typeface="System Font Regular"/>
              <a:buChar char="–"/>
            </a:pPr>
            <a:r>
              <a:rPr lang="en-GB" dirty="0">
                <a:ea typeface="+mn-lt"/>
                <a:cs typeface="+mn-lt"/>
              </a:rPr>
              <a:t>Insulation helps reduce heat loss and improve </a:t>
            </a:r>
            <a:br>
              <a:rPr lang="en-GB" dirty="0">
                <a:ea typeface="+mn-lt"/>
                <a:cs typeface="+mn-lt"/>
              </a:rPr>
            </a:br>
            <a:r>
              <a:rPr lang="en-GB" dirty="0">
                <a:ea typeface="+mn-lt"/>
                <a:cs typeface="+mn-lt"/>
              </a:rPr>
              <a:t>thermal performance.</a:t>
            </a:r>
          </a:p>
          <a:p>
            <a:endParaRPr lang="en-GB" dirty="0">
              <a:cs typeface="Arial"/>
            </a:endParaRPr>
          </a:p>
          <a:p>
            <a:pPr>
              <a:lnSpc>
                <a:spcPct val="100000"/>
              </a:lnSpc>
            </a:pPr>
            <a:endParaRPr lang="en-GB" sz="2400" dirty="0">
              <a:cs typeface="Arial"/>
            </a:endParaRPr>
          </a:p>
          <a:p>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748388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1</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US" dirty="0"/>
              <a:t>Research and case study</a:t>
            </a:r>
            <a:endParaRPr lang="en-US" dirty="0">
              <a:cs typeface="Arial"/>
            </a:endParaRPr>
          </a:p>
        </p:txBody>
      </p:sp>
    </p:spTree>
    <p:extLst>
      <p:ext uri="{BB962C8B-B14F-4D97-AF65-F5344CB8AC3E}">
        <p14:creationId xmlns:p14="http://schemas.microsoft.com/office/powerpoint/2010/main" val="32567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21F8C2-B30F-325F-508E-2C130527FF91}"/>
              </a:ext>
            </a:extLst>
          </p:cNvPr>
          <p:cNvSpPr>
            <a:spLocks noGrp="1"/>
          </p:cNvSpPr>
          <p:nvPr>
            <p:ph type="sldNum" sz="quarter" idx="11"/>
          </p:nvPr>
        </p:nvSpPr>
        <p:spPr/>
        <p:txBody>
          <a:bodyPr/>
          <a:lstStyle/>
          <a:p>
            <a:fld id="{DA2C159E-F13C-4A85-9A41-E7669D3E0D70}" type="slidenum">
              <a:rPr lang="en-GB" smtClean="0"/>
              <a:pPr/>
              <a:t>20</a:t>
            </a:fld>
            <a:endParaRPr lang="en-GB"/>
          </a:p>
        </p:txBody>
      </p:sp>
      <p:sp>
        <p:nvSpPr>
          <p:cNvPr id="3" name="Title 2">
            <a:extLst>
              <a:ext uri="{FF2B5EF4-FFF2-40B4-BE49-F238E27FC236}">
                <a16:creationId xmlns:a16="http://schemas.microsoft.com/office/drawing/2014/main" id="{C98B59B1-B7FB-9AAC-7B41-6A40203144EC}"/>
              </a:ext>
            </a:extLst>
          </p:cNvPr>
          <p:cNvSpPr>
            <a:spLocks noGrp="1"/>
          </p:cNvSpPr>
          <p:nvPr>
            <p:ph type="title"/>
          </p:nvPr>
        </p:nvSpPr>
        <p:spPr/>
        <p:txBody>
          <a:bodyPr/>
          <a:lstStyle/>
          <a:p>
            <a:r>
              <a:rPr lang="en-US" dirty="0">
                <a:ea typeface="+mj-lt"/>
                <a:cs typeface="+mj-lt"/>
              </a:rPr>
              <a:t>Heat loss through solid walls</a:t>
            </a:r>
            <a:endParaRPr lang="en-US" dirty="0"/>
          </a:p>
        </p:txBody>
      </p:sp>
      <p:sp>
        <p:nvSpPr>
          <p:cNvPr id="4" name="Text Placeholder 3">
            <a:extLst>
              <a:ext uri="{FF2B5EF4-FFF2-40B4-BE49-F238E27FC236}">
                <a16:creationId xmlns:a16="http://schemas.microsoft.com/office/drawing/2014/main" id="{5AC3697E-A8A4-A9EA-4446-AAF9F8970729}"/>
              </a:ext>
            </a:extLst>
          </p:cNvPr>
          <p:cNvSpPr>
            <a:spLocks noGrp="1"/>
          </p:cNvSpPr>
          <p:nvPr>
            <p:ph type="body" sz="quarter" idx="12"/>
          </p:nvPr>
        </p:nvSpPr>
        <p:spPr>
          <a:xfrm>
            <a:off x="234000" y="986400"/>
            <a:ext cx="8263229" cy="3601574"/>
          </a:xfrm>
        </p:spPr>
        <p:txBody>
          <a:bodyPr vert="horz" lIns="0" tIns="0" rIns="0" bIns="0" rtlCol="0" anchor="t">
            <a:noAutofit/>
          </a:bodyPr>
          <a:lstStyle/>
          <a:p>
            <a:pPr>
              <a:spcAft>
                <a:spcPts val="1200"/>
              </a:spcAft>
            </a:pPr>
            <a:r>
              <a:rPr lang="en-US" dirty="0">
                <a:ea typeface="+mn-lt"/>
                <a:cs typeface="+mn-lt"/>
              </a:rPr>
              <a:t>How it happens:</a:t>
            </a:r>
          </a:p>
          <a:p>
            <a:pPr marL="342900" indent="-342900">
              <a:spcAft>
                <a:spcPts val="1200"/>
              </a:spcAft>
              <a:buFont typeface="System Font Regular"/>
              <a:buChar char="–"/>
            </a:pPr>
            <a:r>
              <a:rPr lang="en-US" dirty="0">
                <a:ea typeface="+mn-lt"/>
                <a:cs typeface="+mn-lt"/>
              </a:rPr>
              <a:t>Conduction: heat moves directly through the solid material from the warm interior to the colder exterior.</a:t>
            </a:r>
          </a:p>
          <a:p>
            <a:pPr marL="342900" indent="-342900">
              <a:spcAft>
                <a:spcPts val="1200"/>
              </a:spcAft>
              <a:buFont typeface="System Font Regular"/>
              <a:buChar char="–"/>
            </a:pPr>
            <a:r>
              <a:rPr lang="en-US" dirty="0">
                <a:ea typeface="+mn-lt"/>
                <a:cs typeface="+mn-lt"/>
              </a:rPr>
              <a:t>Radiation: heat is emitted from internal surfaces and absorbed by the wall, then lost to the outside.</a:t>
            </a:r>
          </a:p>
          <a:p>
            <a:pPr marL="342900" indent="-342900">
              <a:spcAft>
                <a:spcPts val="1200"/>
              </a:spcAft>
              <a:buFont typeface="System Font Regular"/>
              <a:buChar char="–"/>
            </a:pPr>
            <a:r>
              <a:rPr lang="en-US" dirty="0">
                <a:ea typeface="+mn-lt"/>
                <a:cs typeface="+mn-lt"/>
              </a:rPr>
              <a:t>Air leakage: small cracks or gaps allow warm air to escape and cold air to enter.</a:t>
            </a:r>
          </a:p>
          <a:p>
            <a:endParaRPr lang="en-US" dirty="0">
              <a:cs typeface="Arial"/>
            </a:endParaRPr>
          </a:p>
        </p:txBody>
      </p:sp>
      <p:sp>
        <p:nvSpPr>
          <p:cNvPr id="5" name="Footer Placeholder 4">
            <a:extLst>
              <a:ext uri="{FF2B5EF4-FFF2-40B4-BE49-F238E27FC236}">
                <a16:creationId xmlns:a16="http://schemas.microsoft.com/office/drawing/2014/main" id="{0908A752-B8C7-E834-3EB1-0334092E4C1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012707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1C83F3-8426-4C47-A688-C032E9CB0242}"/>
              </a:ext>
            </a:extLst>
          </p:cNvPr>
          <p:cNvSpPr>
            <a:spLocks noGrp="1"/>
          </p:cNvSpPr>
          <p:nvPr>
            <p:ph type="sldNum" sz="quarter" idx="11"/>
          </p:nvPr>
        </p:nvSpPr>
        <p:spPr/>
        <p:txBody>
          <a:bodyPr/>
          <a:lstStyle/>
          <a:p>
            <a:fld id="{DA2C159E-F13C-4A85-9A41-E7669D3E0D70}" type="slidenum">
              <a:rPr lang="en-GB" smtClean="0"/>
              <a:pPr/>
              <a:t>21</a:t>
            </a:fld>
            <a:endParaRPr lang="en-GB"/>
          </a:p>
        </p:txBody>
      </p:sp>
      <p:sp>
        <p:nvSpPr>
          <p:cNvPr id="3" name="Title 2">
            <a:extLst>
              <a:ext uri="{FF2B5EF4-FFF2-40B4-BE49-F238E27FC236}">
                <a16:creationId xmlns:a16="http://schemas.microsoft.com/office/drawing/2014/main" id="{AA51C892-8094-1A55-82B6-4500FDF2E7B8}"/>
              </a:ext>
            </a:extLst>
          </p:cNvPr>
          <p:cNvSpPr>
            <a:spLocks noGrp="1"/>
          </p:cNvSpPr>
          <p:nvPr>
            <p:ph type="title"/>
          </p:nvPr>
        </p:nvSpPr>
        <p:spPr/>
        <p:txBody>
          <a:bodyPr>
            <a:noAutofit/>
          </a:bodyPr>
          <a:lstStyle/>
          <a:p>
            <a:r>
              <a:rPr lang="en-US" dirty="0">
                <a:ea typeface="+mj-lt"/>
                <a:cs typeface="+mj-lt"/>
              </a:rPr>
              <a:t>Methods of detecting heat loss areas in a building (1) </a:t>
            </a:r>
            <a:endParaRPr lang="en-US" dirty="0"/>
          </a:p>
        </p:txBody>
      </p:sp>
      <p:sp>
        <p:nvSpPr>
          <p:cNvPr id="4" name="Text Placeholder 3">
            <a:extLst>
              <a:ext uri="{FF2B5EF4-FFF2-40B4-BE49-F238E27FC236}">
                <a16:creationId xmlns:a16="http://schemas.microsoft.com/office/drawing/2014/main" id="{A091C58D-F9F9-108D-4324-1947960C6C5F}"/>
              </a:ext>
            </a:extLst>
          </p:cNvPr>
          <p:cNvSpPr>
            <a:spLocks noGrp="1"/>
          </p:cNvSpPr>
          <p:nvPr>
            <p:ph type="body" sz="quarter" idx="12"/>
          </p:nvPr>
        </p:nvSpPr>
        <p:spPr>
          <a:xfrm>
            <a:off x="234000" y="1542668"/>
            <a:ext cx="4338000" cy="1613443"/>
          </a:xfrm>
        </p:spPr>
        <p:txBody>
          <a:bodyPr vert="horz" lIns="0" tIns="0" rIns="0" bIns="0" rtlCol="0" anchor="t">
            <a:noAutofit/>
          </a:bodyPr>
          <a:lstStyle/>
          <a:p>
            <a:r>
              <a:rPr lang="en-US" dirty="0">
                <a:ea typeface="+mn-lt"/>
                <a:cs typeface="+mn-lt"/>
              </a:rPr>
              <a:t>1. </a:t>
            </a:r>
            <a:r>
              <a:rPr lang="en-US" b="1" dirty="0">
                <a:ea typeface="+mn-lt"/>
                <a:cs typeface="+mn-lt"/>
              </a:rPr>
              <a:t>Thermal imaging cameras: </a:t>
            </a:r>
            <a:r>
              <a:rPr lang="en-US" dirty="0">
                <a:ea typeface="+mn-lt"/>
                <a:cs typeface="+mn-lt"/>
              </a:rPr>
              <a:t>detect temperature differences and highlight heat loss areas.</a:t>
            </a:r>
            <a:endParaRPr lang="en-US" dirty="0"/>
          </a:p>
        </p:txBody>
      </p:sp>
      <p:sp>
        <p:nvSpPr>
          <p:cNvPr id="5" name="Footer Placeholder 4">
            <a:extLst>
              <a:ext uri="{FF2B5EF4-FFF2-40B4-BE49-F238E27FC236}">
                <a16:creationId xmlns:a16="http://schemas.microsoft.com/office/drawing/2014/main" id="{03E61DA9-1970-133C-1F21-EC3ADB0524B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pic>
        <p:nvPicPr>
          <p:cNvPr id="7" name="Picture 6" descr="Left image (thermal imaging camera)&#10;A handheld thermal imaging camera is shown with its lens facing forward and its display screen turned to the side. The screen shows a thermal view in false colours, typically used to detect temperature differences in buildings or equipment.">
            <a:extLst>
              <a:ext uri="{FF2B5EF4-FFF2-40B4-BE49-F238E27FC236}">
                <a16:creationId xmlns:a16="http://schemas.microsoft.com/office/drawing/2014/main" id="{F517CE33-5116-C942-7304-2208FAED3192}"/>
              </a:ext>
            </a:extLst>
          </p:cNvPr>
          <p:cNvPicPr>
            <a:picLocks noChangeAspect="1"/>
          </p:cNvPicPr>
          <p:nvPr/>
        </p:nvPicPr>
        <p:blipFill>
          <a:blip r:embed="rId2"/>
          <a:stretch>
            <a:fillRect/>
          </a:stretch>
        </p:blipFill>
        <p:spPr>
          <a:xfrm>
            <a:off x="4454562" y="1144768"/>
            <a:ext cx="1815900" cy="1815900"/>
          </a:xfrm>
          <a:prstGeom prst="rect">
            <a:avLst/>
          </a:prstGeom>
        </p:spPr>
      </p:pic>
      <p:sp>
        <p:nvSpPr>
          <p:cNvPr id="8" name="TextBox 7">
            <a:extLst>
              <a:ext uri="{FF2B5EF4-FFF2-40B4-BE49-F238E27FC236}">
                <a16:creationId xmlns:a16="http://schemas.microsoft.com/office/drawing/2014/main" id="{8E1CB60C-9E87-7874-407C-E9BF152CBEF3}"/>
              </a:ext>
              <a:ext uri="{C183D7F6-B498-43B3-948B-1728B52AA6E4}">
                <adec:decorative xmlns:adec="http://schemas.microsoft.com/office/drawing/2017/decorative" val="1"/>
              </a:ext>
            </a:extLst>
          </p:cNvPr>
          <p:cNvSpPr txBox="1"/>
          <p:nvPr/>
        </p:nvSpPr>
        <p:spPr>
          <a:xfrm>
            <a:off x="233475" y="4207937"/>
            <a:ext cx="8442174" cy="430887"/>
          </a:xfrm>
          <a:prstGeom prst="rect">
            <a:avLst/>
          </a:prstGeom>
          <a:noFill/>
        </p:spPr>
        <p:txBody>
          <a:bodyPr wrap="square" lIns="0" tIns="0" rIns="0" bIns="0" rtlCol="0" anchor="t">
            <a:spAutoFit/>
          </a:bodyPr>
          <a:lstStyle/>
          <a:p>
            <a:r>
              <a:rPr lang="en-US" sz="1400" b="1" dirty="0"/>
              <a:t>Department of Energy</a:t>
            </a:r>
            <a:r>
              <a:rPr lang="en-US" sz="1400" dirty="0"/>
              <a:t> (n.d.) </a:t>
            </a:r>
            <a:r>
              <a:rPr lang="en-US" sz="1400" i="1" dirty="0"/>
              <a:t>Thermographic inspection showing heat loss in a home</a:t>
            </a:r>
            <a:r>
              <a:rPr lang="en-US" sz="1400" dirty="0"/>
              <a:t> [online image]. Available at: </a:t>
            </a:r>
            <a:r>
              <a:rPr lang="en-US" sz="1400" dirty="0">
                <a:hlinkClick r:id="rId3"/>
              </a:rPr>
              <a:t>https://www.energy.gov/energysaver/thermographic-inspections</a:t>
            </a:r>
            <a:r>
              <a:rPr lang="en-US" sz="1400" dirty="0"/>
              <a:t> (Accessed: 15 June 2025).</a:t>
            </a:r>
            <a:endParaRPr lang="en-GB" sz="1350" dirty="0"/>
          </a:p>
        </p:txBody>
      </p:sp>
      <p:pic>
        <p:nvPicPr>
          <p:cNvPr id="1026" name="Picture 2" descr="Thermal infrared image of a house and its surroundings, with colors indicating temperature differences. The house in the center appears mostly yellow and red, showing it is warmer than the surroundings. Other houses in the background display similar thermal patterns. A color scale on the left ranges from red (warm) to blue (cool).">
            <a:extLst>
              <a:ext uri="{FF2B5EF4-FFF2-40B4-BE49-F238E27FC236}">
                <a16:creationId xmlns:a16="http://schemas.microsoft.com/office/drawing/2014/main" id="{44DA2EC4-BCFC-18EC-B694-08F68FEFFC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8317" y="2323606"/>
            <a:ext cx="2424573" cy="1613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312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23179F-6487-6BBA-4B2F-E1D38470608D}"/>
              </a:ext>
            </a:extLst>
          </p:cNvPr>
          <p:cNvSpPr>
            <a:spLocks noGrp="1"/>
          </p:cNvSpPr>
          <p:nvPr>
            <p:ph type="sldNum" sz="quarter" idx="11"/>
          </p:nvPr>
        </p:nvSpPr>
        <p:spPr/>
        <p:txBody>
          <a:bodyPr/>
          <a:lstStyle/>
          <a:p>
            <a:fld id="{DA2C159E-F13C-4A85-9A41-E7669D3E0D70}" type="slidenum">
              <a:rPr lang="en-GB" smtClean="0"/>
              <a:pPr/>
              <a:t>22</a:t>
            </a:fld>
            <a:endParaRPr lang="en-GB"/>
          </a:p>
        </p:txBody>
      </p:sp>
      <p:sp>
        <p:nvSpPr>
          <p:cNvPr id="6" name="Title 5">
            <a:extLst>
              <a:ext uri="{FF2B5EF4-FFF2-40B4-BE49-F238E27FC236}">
                <a16:creationId xmlns:a16="http://schemas.microsoft.com/office/drawing/2014/main" id="{60BE102E-A5CF-89AB-A384-30DCFED3438E}"/>
              </a:ext>
            </a:extLst>
          </p:cNvPr>
          <p:cNvSpPr>
            <a:spLocks noGrp="1"/>
          </p:cNvSpPr>
          <p:nvPr>
            <p:ph type="title"/>
          </p:nvPr>
        </p:nvSpPr>
        <p:spPr/>
        <p:txBody>
          <a:bodyPr>
            <a:noAutofit/>
          </a:bodyPr>
          <a:lstStyle/>
          <a:p>
            <a:r>
              <a:rPr lang="en-US" dirty="0">
                <a:ea typeface="+mj-lt"/>
                <a:cs typeface="+mj-lt"/>
              </a:rPr>
              <a:t>Methods of detecting heat loss areas in a building (2) </a:t>
            </a:r>
            <a:endParaRPr lang="en-GB" dirty="0"/>
          </a:p>
        </p:txBody>
      </p:sp>
      <p:sp>
        <p:nvSpPr>
          <p:cNvPr id="4" name="Text Placeholder 3">
            <a:extLst>
              <a:ext uri="{FF2B5EF4-FFF2-40B4-BE49-F238E27FC236}">
                <a16:creationId xmlns:a16="http://schemas.microsoft.com/office/drawing/2014/main" id="{F95AFA2A-2AA6-7F70-8E35-90982574F92D}"/>
              </a:ext>
            </a:extLst>
          </p:cNvPr>
          <p:cNvSpPr>
            <a:spLocks noGrp="1"/>
          </p:cNvSpPr>
          <p:nvPr>
            <p:ph type="body" sz="quarter" idx="12"/>
          </p:nvPr>
        </p:nvSpPr>
        <p:spPr>
          <a:xfrm>
            <a:off x="232951" y="1486538"/>
            <a:ext cx="3333908" cy="1962616"/>
          </a:xfrm>
        </p:spPr>
        <p:txBody>
          <a:bodyPr vert="horz" lIns="0" tIns="0" rIns="0" bIns="0" rtlCol="0" anchor="t">
            <a:noAutofit/>
          </a:bodyPr>
          <a:lstStyle/>
          <a:p>
            <a:r>
              <a:rPr lang="en-US" dirty="0">
                <a:ea typeface="+mn-lt"/>
                <a:cs typeface="+mn-lt"/>
              </a:rPr>
              <a:t>2. </a:t>
            </a:r>
            <a:r>
              <a:rPr lang="en-US" b="1" dirty="0">
                <a:ea typeface="+mn-lt"/>
                <a:cs typeface="+mn-lt"/>
              </a:rPr>
              <a:t>Airtightness testing </a:t>
            </a:r>
            <a:r>
              <a:rPr lang="en-US" dirty="0">
                <a:ea typeface="+mn-lt"/>
                <a:cs typeface="+mn-lt"/>
              </a:rPr>
              <a:t>(blower door test): </a:t>
            </a:r>
            <a:br>
              <a:rPr lang="en-US" dirty="0">
                <a:ea typeface="+mn-lt"/>
                <a:cs typeface="+mn-lt"/>
              </a:rPr>
            </a:br>
            <a:r>
              <a:rPr lang="en-US" dirty="0">
                <a:ea typeface="+mn-lt"/>
                <a:cs typeface="+mn-lt"/>
              </a:rPr>
              <a:t>measures air leakage </a:t>
            </a:r>
            <a:br>
              <a:rPr lang="en-US" dirty="0">
                <a:ea typeface="+mn-lt"/>
                <a:cs typeface="+mn-lt"/>
              </a:rPr>
            </a:br>
            <a:r>
              <a:rPr lang="en-US" dirty="0">
                <a:ea typeface="+mn-lt"/>
                <a:cs typeface="+mn-lt"/>
              </a:rPr>
              <a:t>by creating pressure differences.</a:t>
            </a:r>
            <a:endParaRPr lang="en-US" dirty="0"/>
          </a:p>
        </p:txBody>
      </p:sp>
      <p:sp>
        <p:nvSpPr>
          <p:cNvPr id="5" name="Footer Placeholder 4">
            <a:extLst>
              <a:ext uri="{FF2B5EF4-FFF2-40B4-BE49-F238E27FC236}">
                <a16:creationId xmlns:a16="http://schemas.microsoft.com/office/drawing/2014/main" id="{06792088-DC38-E099-A017-630585B8BFE4}"/>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grpSp>
        <p:nvGrpSpPr>
          <p:cNvPr id="9" name="Group 8">
            <a:extLst>
              <a:ext uri="{FF2B5EF4-FFF2-40B4-BE49-F238E27FC236}">
                <a16:creationId xmlns:a16="http://schemas.microsoft.com/office/drawing/2014/main" id="{AE663EAD-0896-62D4-FD83-BB4F89F01159}"/>
              </a:ext>
            </a:extLst>
          </p:cNvPr>
          <p:cNvGrpSpPr>
            <a:grpSpLocks noChangeAspect="1"/>
          </p:cNvGrpSpPr>
          <p:nvPr/>
        </p:nvGrpSpPr>
        <p:grpSpPr>
          <a:xfrm>
            <a:off x="3856302" y="1486538"/>
            <a:ext cx="4814211" cy="2659673"/>
            <a:chOff x="1916781" y="1842070"/>
            <a:chExt cx="4885980" cy="2618343"/>
          </a:xfrm>
        </p:grpSpPr>
        <p:pic>
          <p:nvPicPr>
            <p:cNvPr id="7" name="Picture 6" descr="Left image (diagram of blower door test)&#10;A labelled diagram of a house undergoing a blower door test. The blower door is installed in the main doorway, with arrows showing air movement: blue arrows for outgoing and inward leaking air, and red arrows for outward leaks. A fan and pressure gauge are also shown, indicating how the system creates a pressure difference to detect air leakage points around the building.">
              <a:extLst>
                <a:ext uri="{FF2B5EF4-FFF2-40B4-BE49-F238E27FC236}">
                  <a16:creationId xmlns:a16="http://schemas.microsoft.com/office/drawing/2014/main" id="{8CD2ECC4-C684-A4C0-F5D0-255E7371E9D0}"/>
                </a:ext>
              </a:extLst>
            </p:cNvPr>
            <p:cNvPicPr>
              <a:picLocks noChangeAspect="1"/>
            </p:cNvPicPr>
            <p:nvPr/>
          </p:nvPicPr>
          <p:blipFill>
            <a:blip r:embed="rId2"/>
            <a:stretch>
              <a:fillRect/>
            </a:stretch>
          </p:blipFill>
          <p:spPr>
            <a:xfrm>
              <a:off x="1916781" y="1842070"/>
              <a:ext cx="2810288" cy="2618343"/>
            </a:xfrm>
            <a:prstGeom prst="rect">
              <a:avLst/>
            </a:prstGeom>
          </p:spPr>
        </p:pic>
        <p:pic>
          <p:nvPicPr>
            <p:cNvPr id="8" name="Picture 7" descr="Right image (photograph of blower door test in use)&#10;A technician is operating a real blower door test setup in a residential doorway. The setup includes a red fabric panel sealed into the door frame, a mounted fan at the base, and measuring instruments attached to monitor pressure and airflow. The technician is adjusting the controls to assess the home's airtightness.">
              <a:extLst>
                <a:ext uri="{FF2B5EF4-FFF2-40B4-BE49-F238E27FC236}">
                  <a16:creationId xmlns:a16="http://schemas.microsoft.com/office/drawing/2014/main" id="{2647E698-7D9C-8010-8D81-F0B2C10C308A}"/>
                </a:ext>
              </a:extLst>
            </p:cNvPr>
            <p:cNvPicPr>
              <a:picLocks noChangeAspect="1"/>
            </p:cNvPicPr>
            <p:nvPr/>
          </p:nvPicPr>
          <p:blipFill>
            <a:blip r:embed="rId3"/>
            <a:stretch>
              <a:fillRect/>
            </a:stretch>
          </p:blipFill>
          <p:spPr>
            <a:xfrm>
              <a:off x="4700524" y="1842070"/>
              <a:ext cx="2102237" cy="2618343"/>
            </a:xfrm>
            <a:prstGeom prst="rect">
              <a:avLst/>
            </a:prstGeom>
          </p:spPr>
        </p:pic>
      </p:grpSp>
      <p:sp>
        <p:nvSpPr>
          <p:cNvPr id="3" name="TextBox 2">
            <a:extLst>
              <a:ext uri="{FF2B5EF4-FFF2-40B4-BE49-F238E27FC236}">
                <a16:creationId xmlns:a16="http://schemas.microsoft.com/office/drawing/2014/main" id="{492DA2A5-E5C4-C734-969E-C6953BC7BB78}"/>
              </a:ext>
              <a:ext uri="{C183D7F6-B498-43B3-948B-1728B52AA6E4}">
                <adec:decorative xmlns:adec="http://schemas.microsoft.com/office/drawing/2017/decorative" val="1"/>
              </a:ext>
            </a:extLst>
          </p:cNvPr>
          <p:cNvSpPr txBox="1"/>
          <p:nvPr/>
        </p:nvSpPr>
        <p:spPr>
          <a:xfrm>
            <a:off x="232950" y="3517302"/>
            <a:ext cx="3434354" cy="861774"/>
          </a:xfrm>
          <a:prstGeom prst="rect">
            <a:avLst/>
          </a:prstGeom>
          <a:noFill/>
        </p:spPr>
        <p:txBody>
          <a:bodyPr wrap="square" lIns="0" tIns="0" rIns="0" bIns="0" rtlCol="0">
            <a:spAutoFit/>
          </a:bodyPr>
          <a:lstStyle/>
          <a:p>
            <a:r>
              <a:rPr lang="en-US" sz="1400" b="1" dirty="0"/>
              <a:t>Warm Smart</a:t>
            </a:r>
            <a:r>
              <a:rPr lang="en-US" sz="1400" dirty="0"/>
              <a:t> (n.d.) </a:t>
            </a:r>
            <a:r>
              <a:rPr lang="en-US" sz="1400" i="1" dirty="0"/>
              <a:t>Air permeability testing illustration</a:t>
            </a:r>
            <a:r>
              <a:rPr lang="en-US" sz="1400" dirty="0"/>
              <a:t> [online image]. Available at: </a:t>
            </a:r>
            <a:r>
              <a:rPr lang="en-US" sz="1400" dirty="0">
                <a:hlinkClick r:id="rId4"/>
              </a:rPr>
              <a:t>https://warmsmart.co.uk/air-permeability-testing/</a:t>
            </a:r>
            <a:r>
              <a:rPr lang="en-US" sz="1400" dirty="0"/>
              <a:t> (Accessed: 15 June 2025).</a:t>
            </a:r>
            <a:endParaRPr lang="en-GB" sz="1350" dirty="0"/>
          </a:p>
        </p:txBody>
      </p:sp>
    </p:spTree>
    <p:extLst>
      <p:ext uri="{BB962C8B-B14F-4D97-AF65-F5344CB8AC3E}">
        <p14:creationId xmlns:p14="http://schemas.microsoft.com/office/powerpoint/2010/main" val="626299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3A65A9-B27E-8351-2FD2-9C63AE8DAE39}"/>
              </a:ext>
            </a:extLst>
          </p:cNvPr>
          <p:cNvSpPr>
            <a:spLocks noGrp="1"/>
          </p:cNvSpPr>
          <p:nvPr>
            <p:ph type="sldNum" sz="quarter" idx="11"/>
          </p:nvPr>
        </p:nvSpPr>
        <p:spPr/>
        <p:txBody>
          <a:bodyPr/>
          <a:lstStyle/>
          <a:p>
            <a:fld id="{DA2C159E-F13C-4A85-9A41-E7669D3E0D70}" type="slidenum">
              <a:rPr lang="en-GB" smtClean="0"/>
              <a:pPr/>
              <a:t>23</a:t>
            </a:fld>
            <a:endParaRPr lang="en-GB"/>
          </a:p>
        </p:txBody>
      </p:sp>
      <p:sp>
        <p:nvSpPr>
          <p:cNvPr id="3" name="Title 2">
            <a:extLst>
              <a:ext uri="{FF2B5EF4-FFF2-40B4-BE49-F238E27FC236}">
                <a16:creationId xmlns:a16="http://schemas.microsoft.com/office/drawing/2014/main" id="{28C296FC-C325-5553-F738-8B37F8DFBFD4}"/>
              </a:ext>
            </a:extLst>
          </p:cNvPr>
          <p:cNvSpPr>
            <a:spLocks noGrp="1"/>
          </p:cNvSpPr>
          <p:nvPr>
            <p:ph type="title"/>
          </p:nvPr>
        </p:nvSpPr>
        <p:spPr/>
        <p:txBody>
          <a:bodyPr>
            <a:noAutofit/>
          </a:bodyPr>
          <a:lstStyle/>
          <a:p>
            <a:r>
              <a:rPr lang="en-US" dirty="0">
                <a:ea typeface="+mj-lt"/>
                <a:cs typeface="+mj-lt"/>
              </a:rPr>
              <a:t>Methods of detecting heat loss areas in a building (3) </a:t>
            </a:r>
            <a:endParaRPr lang="en-GB" dirty="0"/>
          </a:p>
        </p:txBody>
      </p:sp>
      <p:sp>
        <p:nvSpPr>
          <p:cNvPr id="4" name="Text Placeholder 3">
            <a:extLst>
              <a:ext uri="{FF2B5EF4-FFF2-40B4-BE49-F238E27FC236}">
                <a16:creationId xmlns:a16="http://schemas.microsoft.com/office/drawing/2014/main" id="{A7E5A86A-DE9C-C620-EA4A-47BCD13F677E}"/>
              </a:ext>
            </a:extLst>
          </p:cNvPr>
          <p:cNvSpPr>
            <a:spLocks noGrp="1"/>
          </p:cNvSpPr>
          <p:nvPr>
            <p:ph type="body" sz="quarter" idx="12"/>
          </p:nvPr>
        </p:nvSpPr>
        <p:spPr>
          <a:xfrm>
            <a:off x="232950" y="1592795"/>
            <a:ext cx="7667625" cy="3300805"/>
          </a:xfrm>
        </p:spPr>
        <p:txBody>
          <a:bodyPr vert="horz" lIns="0" tIns="0" rIns="0" bIns="0" rtlCol="0" anchor="t">
            <a:noAutofit/>
          </a:bodyPr>
          <a:lstStyle/>
          <a:p>
            <a:r>
              <a:rPr lang="en-US" dirty="0">
                <a:ea typeface="+mn-lt"/>
                <a:cs typeface="+mn-lt"/>
              </a:rPr>
              <a:t>3. </a:t>
            </a:r>
            <a:r>
              <a:rPr lang="en-US" b="1" dirty="0">
                <a:ea typeface="+mn-lt"/>
                <a:cs typeface="+mn-lt"/>
              </a:rPr>
              <a:t>Infrared thermometers: </a:t>
            </a:r>
            <a:r>
              <a:rPr lang="en-US" dirty="0">
                <a:ea typeface="+mn-lt"/>
                <a:cs typeface="+mn-lt"/>
              </a:rPr>
              <a:t>spot-check surface temperatures for cold spots.</a:t>
            </a:r>
            <a:endParaRPr lang="en-US" dirty="0">
              <a:cs typeface="Arial"/>
            </a:endParaRPr>
          </a:p>
          <a:p>
            <a:r>
              <a:rPr lang="en-US" dirty="0">
                <a:ea typeface="+mn-lt"/>
                <a:cs typeface="+mn-lt"/>
              </a:rPr>
              <a:t>4. </a:t>
            </a:r>
            <a:r>
              <a:rPr lang="en-US" b="1" dirty="0">
                <a:ea typeface="+mn-lt"/>
                <a:cs typeface="+mn-lt"/>
              </a:rPr>
              <a:t>Smoke pencil or incense test:</a:t>
            </a:r>
            <a:r>
              <a:rPr lang="en-US" dirty="0">
                <a:ea typeface="+mn-lt"/>
                <a:cs typeface="+mn-lt"/>
              </a:rPr>
              <a:t> identifies draughts around windows, doors and gaps.</a:t>
            </a:r>
          </a:p>
          <a:p>
            <a:pPr>
              <a:spcAft>
                <a:spcPts val="1200"/>
              </a:spcAft>
            </a:pPr>
            <a:r>
              <a:rPr lang="en-US" dirty="0">
                <a:ea typeface="+mn-lt"/>
                <a:cs typeface="+mn-lt"/>
              </a:rPr>
              <a:t>5. </a:t>
            </a:r>
            <a:r>
              <a:rPr lang="en-US" b="1" dirty="0">
                <a:ea typeface="+mn-lt"/>
                <a:cs typeface="+mn-lt"/>
              </a:rPr>
              <a:t>Visual inspection: </a:t>
            </a:r>
            <a:r>
              <a:rPr lang="en-US" dirty="0">
                <a:ea typeface="+mn-lt"/>
                <a:cs typeface="+mn-lt"/>
              </a:rPr>
              <a:t>look for condensation, damp patches or gaps in insulation.</a:t>
            </a:r>
          </a:p>
          <a:p>
            <a:r>
              <a:rPr lang="en-US" dirty="0">
                <a:ea typeface="+mn-lt"/>
                <a:cs typeface="+mn-lt"/>
              </a:rPr>
              <a:t>Solution: Identify weak points and apply appropriate insulation or draught-proofing measures.</a:t>
            </a:r>
            <a:endParaRPr lang="en-US" dirty="0"/>
          </a:p>
        </p:txBody>
      </p:sp>
      <p:sp>
        <p:nvSpPr>
          <p:cNvPr id="5" name="Footer Placeholder 4">
            <a:extLst>
              <a:ext uri="{FF2B5EF4-FFF2-40B4-BE49-F238E27FC236}">
                <a16:creationId xmlns:a16="http://schemas.microsoft.com/office/drawing/2014/main" id="{F93A2B91-84F2-1A88-485E-C552B9D024E9}"/>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025460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35106D-659E-852E-2ED7-665487036ED7}"/>
              </a:ext>
            </a:extLst>
          </p:cNvPr>
          <p:cNvSpPr>
            <a:spLocks noGrp="1"/>
          </p:cNvSpPr>
          <p:nvPr>
            <p:ph type="sldNum" sz="quarter" idx="12"/>
          </p:nvPr>
        </p:nvSpPr>
        <p:spPr/>
        <p:txBody>
          <a:bodyPr/>
          <a:lstStyle/>
          <a:p>
            <a:fld id="{DA2C159E-F13C-4A85-9A41-E7669D3E0D70}" type="slidenum">
              <a:rPr lang="en-GB" smtClean="0"/>
              <a:pPr/>
              <a:t>24</a:t>
            </a:fld>
            <a:endParaRPr lang="en-GB"/>
          </a:p>
        </p:txBody>
      </p:sp>
      <p:sp>
        <p:nvSpPr>
          <p:cNvPr id="3" name="Title 2">
            <a:extLst>
              <a:ext uri="{FF2B5EF4-FFF2-40B4-BE49-F238E27FC236}">
                <a16:creationId xmlns:a16="http://schemas.microsoft.com/office/drawing/2014/main" id="{97DAA729-B96F-8D23-58B6-34990754C08D}"/>
              </a:ext>
            </a:extLst>
          </p:cNvPr>
          <p:cNvSpPr>
            <a:spLocks noGrp="1"/>
          </p:cNvSpPr>
          <p:nvPr>
            <p:ph type="title"/>
          </p:nvPr>
        </p:nvSpPr>
        <p:spPr/>
        <p:txBody>
          <a:bodyPr>
            <a:normAutofit fontScale="90000"/>
          </a:bodyPr>
          <a:lstStyle/>
          <a:p>
            <a:r>
              <a:rPr lang="en-US" sz="4000" b="1" dirty="0">
                <a:ea typeface="+mn-lt"/>
                <a:cs typeface="+mn-lt"/>
              </a:rPr>
              <a:t>Effects on building efficiency</a:t>
            </a:r>
            <a:br>
              <a:rPr lang="en-US" b="1" dirty="0">
                <a:ea typeface="+mn-lt"/>
                <a:cs typeface="+mn-lt"/>
              </a:rPr>
            </a:br>
            <a:endParaRPr lang="en-GB" dirty="0"/>
          </a:p>
        </p:txBody>
      </p:sp>
      <p:sp>
        <p:nvSpPr>
          <p:cNvPr id="4" name="Text Placeholder 3">
            <a:extLst>
              <a:ext uri="{FF2B5EF4-FFF2-40B4-BE49-F238E27FC236}">
                <a16:creationId xmlns:a16="http://schemas.microsoft.com/office/drawing/2014/main" id="{FC017F32-0A57-A62A-573E-FE726DBA3661}"/>
              </a:ext>
            </a:extLst>
          </p:cNvPr>
          <p:cNvSpPr>
            <a:spLocks noGrp="1"/>
          </p:cNvSpPr>
          <p:nvPr>
            <p:ph type="body" sz="quarter" idx="14"/>
          </p:nvPr>
        </p:nvSpPr>
        <p:spPr>
          <a:xfrm>
            <a:off x="251520" y="1214547"/>
            <a:ext cx="8357642" cy="3231684"/>
          </a:xfrm>
        </p:spPr>
        <p:txBody>
          <a:bodyPr vert="horz" lIns="0" tIns="0" rIns="0" bIns="0" rtlCol="0" anchor="t">
            <a:noAutofit/>
          </a:bodyPr>
          <a:lstStyle/>
          <a:p>
            <a:pPr marL="342900" indent="-342900">
              <a:spcAft>
                <a:spcPts val="1200"/>
              </a:spcAft>
              <a:buFont typeface="System Font Regular"/>
              <a:buChar char="–"/>
            </a:pPr>
            <a:r>
              <a:rPr lang="en-US" b="0" dirty="0">
                <a:ea typeface="+mn-lt"/>
                <a:cs typeface="+mn-lt"/>
              </a:rPr>
              <a:t>Higher heating costs</a:t>
            </a:r>
          </a:p>
          <a:p>
            <a:pPr marL="342900" indent="-342900">
              <a:spcAft>
                <a:spcPts val="1200"/>
              </a:spcAft>
              <a:buFont typeface="System Font Regular"/>
              <a:buChar char="–"/>
            </a:pPr>
            <a:r>
              <a:rPr lang="en-US" b="0" dirty="0">
                <a:ea typeface="+mn-lt"/>
                <a:cs typeface="+mn-lt"/>
              </a:rPr>
              <a:t>Reduced thermal comfort</a:t>
            </a:r>
          </a:p>
          <a:p>
            <a:pPr marL="342900" indent="-342900">
              <a:spcAft>
                <a:spcPts val="1200"/>
              </a:spcAft>
              <a:buFont typeface="System Font Regular"/>
              <a:buChar char="–"/>
            </a:pPr>
            <a:r>
              <a:rPr lang="en-US" b="0" dirty="0">
                <a:ea typeface="+mn-lt"/>
                <a:cs typeface="+mn-lt"/>
              </a:rPr>
              <a:t>Increased carbon footprint</a:t>
            </a:r>
          </a:p>
          <a:p>
            <a:pPr marL="285750" indent="-285750">
              <a:buFont typeface="Arial"/>
              <a:buChar char="•"/>
            </a:pPr>
            <a:endParaRPr lang="en-US" b="0" dirty="0">
              <a:ea typeface="+mn-lt"/>
              <a:cs typeface="+mn-lt"/>
            </a:endParaRPr>
          </a:p>
          <a:p>
            <a:pPr>
              <a:spcAft>
                <a:spcPts val="1200"/>
              </a:spcAft>
            </a:pPr>
            <a:r>
              <a:rPr lang="en-US" b="0" dirty="0">
                <a:ea typeface="+mn-lt"/>
                <a:cs typeface="+mn-lt"/>
              </a:rPr>
              <a:t>Solution:</a:t>
            </a:r>
            <a:endParaRPr lang="en-US" b="0" dirty="0"/>
          </a:p>
          <a:p>
            <a:r>
              <a:rPr lang="en-US" b="0" dirty="0">
                <a:ea typeface="+mn-lt"/>
                <a:cs typeface="+mn-lt"/>
              </a:rPr>
              <a:t>Insulation (internal or external) slows heat transfer and improves energy efficiency.</a:t>
            </a:r>
            <a:endParaRPr lang="en-US" b="0" dirty="0"/>
          </a:p>
          <a:p>
            <a:endParaRPr lang="en-US" dirty="0">
              <a:cs typeface="Arial"/>
            </a:endParaRPr>
          </a:p>
        </p:txBody>
      </p:sp>
      <p:sp>
        <p:nvSpPr>
          <p:cNvPr id="5" name="Footer Placeholder 4">
            <a:extLst>
              <a:ext uri="{FF2B5EF4-FFF2-40B4-BE49-F238E27FC236}">
                <a16:creationId xmlns:a16="http://schemas.microsoft.com/office/drawing/2014/main" id="{54B75305-1A60-41D3-3C2F-6002930AA171}"/>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p>
        </p:txBody>
      </p:sp>
    </p:spTree>
    <p:extLst>
      <p:ext uri="{BB962C8B-B14F-4D97-AF65-F5344CB8AC3E}">
        <p14:creationId xmlns:p14="http://schemas.microsoft.com/office/powerpoint/2010/main" val="3617006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2846B4-6CE5-730F-367C-22868D899436}"/>
              </a:ext>
            </a:extLst>
          </p:cNvPr>
          <p:cNvSpPr>
            <a:spLocks noGrp="1"/>
          </p:cNvSpPr>
          <p:nvPr>
            <p:ph type="sldNum" sz="quarter" idx="11"/>
          </p:nvPr>
        </p:nvSpPr>
        <p:spPr/>
        <p:txBody>
          <a:bodyPr/>
          <a:lstStyle/>
          <a:p>
            <a:fld id="{DA2C159E-F13C-4A85-9A41-E7669D3E0D70}" type="slidenum">
              <a:rPr lang="en-GB" smtClean="0"/>
              <a:pPr/>
              <a:t>25</a:t>
            </a:fld>
            <a:endParaRPr lang="en-GB"/>
          </a:p>
        </p:txBody>
      </p:sp>
      <p:sp>
        <p:nvSpPr>
          <p:cNvPr id="3" name="Title 2">
            <a:extLst>
              <a:ext uri="{FF2B5EF4-FFF2-40B4-BE49-F238E27FC236}">
                <a16:creationId xmlns:a16="http://schemas.microsoft.com/office/drawing/2014/main" id="{FAAF6C7D-EC05-C81D-8F85-5D1012D1CDE2}"/>
              </a:ext>
            </a:extLst>
          </p:cNvPr>
          <p:cNvSpPr>
            <a:spLocks noGrp="1"/>
          </p:cNvSpPr>
          <p:nvPr>
            <p:ph type="title"/>
          </p:nvPr>
        </p:nvSpPr>
        <p:spPr>
          <a:xfrm>
            <a:off x="232951" y="249900"/>
            <a:ext cx="6803470" cy="699425"/>
          </a:xfrm>
        </p:spPr>
        <p:txBody>
          <a:bodyPr>
            <a:noAutofit/>
          </a:bodyPr>
          <a:lstStyle/>
          <a:p>
            <a:r>
              <a:rPr lang="en-US" dirty="0">
                <a:cs typeface="Arial"/>
              </a:rPr>
              <a:t>Challenges in retrofitting historic buildings</a:t>
            </a:r>
            <a:endParaRPr lang="en-US" dirty="0"/>
          </a:p>
        </p:txBody>
      </p:sp>
      <p:sp>
        <p:nvSpPr>
          <p:cNvPr id="4" name="Text Placeholder 3">
            <a:extLst>
              <a:ext uri="{FF2B5EF4-FFF2-40B4-BE49-F238E27FC236}">
                <a16:creationId xmlns:a16="http://schemas.microsoft.com/office/drawing/2014/main" id="{893F7F36-0E53-EA5B-BC91-F7C5F6F1846F}"/>
              </a:ext>
            </a:extLst>
          </p:cNvPr>
          <p:cNvSpPr>
            <a:spLocks noGrp="1"/>
          </p:cNvSpPr>
          <p:nvPr>
            <p:ph type="body" sz="quarter" idx="12"/>
          </p:nvPr>
        </p:nvSpPr>
        <p:spPr>
          <a:xfrm>
            <a:off x="234000" y="1380535"/>
            <a:ext cx="7686376" cy="3140532"/>
          </a:xfrm>
        </p:spPr>
        <p:txBody>
          <a:bodyPr vert="horz" lIns="0" tIns="0" rIns="0" bIns="0" rtlCol="0" anchor="t">
            <a:noAutofit/>
          </a:bodyPr>
          <a:lstStyle/>
          <a:p>
            <a:pPr marL="342900" indent="-342900">
              <a:spcAft>
                <a:spcPts val="1000"/>
              </a:spcAft>
              <a:buFont typeface="System Font Regular"/>
              <a:buChar char="–"/>
            </a:pPr>
            <a:r>
              <a:rPr lang="en-US" dirty="0">
                <a:ea typeface="+mn-lt"/>
                <a:cs typeface="+mn-lt"/>
              </a:rPr>
              <a:t>Heritage constraints: strict regulations may limit material choices and insulation methods.</a:t>
            </a:r>
          </a:p>
          <a:p>
            <a:pPr marL="342900" indent="-342900">
              <a:spcAft>
                <a:spcPts val="1000"/>
              </a:spcAft>
              <a:buFont typeface="System Font Regular"/>
              <a:buChar char="–"/>
            </a:pPr>
            <a:r>
              <a:rPr lang="en-US" dirty="0">
                <a:ea typeface="+mn-lt"/>
                <a:cs typeface="+mn-lt"/>
              </a:rPr>
              <a:t>Breathability and damp issues: traditional materials need to allow moisture movement to prevent damage.</a:t>
            </a:r>
          </a:p>
          <a:p>
            <a:pPr marL="342900" indent="-342900">
              <a:spcAft>
                <a:spcPts val="1000"/>
              </a:spcAft>
              <a:buFont typeface="System Font Regular"/>
              <a:buChar char="–"/>
            </a:pPr>
            <a:r>
              <a:rPr lang="en-US" dirty="0">
                <a:ea typeface="+mn-lt"/>
                <a:cs typeface="+mn-lt"/>
              </a:rPr>
              <a:t>Structural limitations: older buildings may not support modern insulation methods without alteration.</a:t>
            </a:r>
          </a:p>
          <a:p>
            <a:pPr marL="342900" indent="-342900">
              <a:spcAft>
                <a:spcPts val="1000"/>
              </a:spcAft>
              <a:buFont typeface="System Font Regular"/>
              <a:buChar char="–"/>
            </a:pPr>
            <a:r>
              <a:rPr lang="en-US" dirty="0">
                <a:ea typeface="+mn-lt"/>
                <a:cs typeface="+mn-lt"/>
              </a:rPr>
              <a:t>Aesthetic impact: external insulation can change the historic appearance.</a:t>
            </a:r>
          </a:p>
          <a:p>
            <a:endParaRPr lang="en-US" dirty="0">
              <a:cs typeface="Arial"/>
            </a:endParaRPr>
          </a:p>
        </p:txBody>
      </p:sp>
      <p:sp>
        <p:nvSpPr>
          <p:cNvPr id="5" name="Footer Placeholder 4">
            <a:extLst>
              <a:ext uri="{FF2B5EF4-FFF2-40B4-BE49-F238E27FC236}">
                <a16:creationId xmlns:a16="http://schemas.microsoft.com/office/drawing/2014/main" id="{E419A619-6E4F-CF60-F885-D44D7D55F80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280534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3512E5-6E16-3A6F-19C1-044B27EA35A8}"/>
              </a:ext>
            </a:extLst>
          </p:cNvPr>
          <p:cNvSpPr>
            <a:spLocks noGrp="1"/>
          </p:cNvSpPr>
          <p:nvPr>
            <p:ph type="sldNum" sz="quarter" idx="11"/>
          </p:nvPr>
        </p:nvSpPr>
        <p:spPr/>
        <p:txBody>
          <a:bodyPr/>
          <a:lstStyle/>
          <a:p>
            <a:fld id="{DA2C159E-F13C-4A85-9A41-E7669D3E0D70}" type="slidenum">
              <a:rPr lang="en-GB" smtClean="0"/>
              <a:pPr/>
              <a:t>26</a:t>
            </a:fld>
            <a:endParaRPr lang="en-GB"/>
          </a:p>
        </p:txBody>
      </p:sp>
      <p:sp>
        <p:nvSpPr>
          <p:cNvPr id="3" name="Title 2">
            <a:extLst>
              <a:ext uri="{FF2B5EF4-FFF2-40B4-BE49-F238E27FC236}">
                <a16:creationId xmlns:a16="http://schemas.microsoft.com/office/drawing/2014/main" id="{F891E129-40C8-F127-AF92-932D0487B9DA}"/>
              </a:ext>
            </a:extLst>
          </p:cNvPr>
          <p:cNvSpPr>
            <a:spLocks noGrp="1"/>
          </p:cNvSpPr>
          <p:nvPr>
            <p:ph type="title"/>
          </p:nvPr>
        </p:nvSpPr>
        <p:spPr/>
        <p:txBody>
          <a:bodyPr>
            <a:noAutofit/>
          </a:bodyPr>
          <a:lstStyle/>
          <a:p>
            <a:r>
              <a:rPr lang="en-US" dirty="0">
                <a:ea typeface="+mj-lt"/>
                <a:cs typeface="+mj-lt"/>
              </a:rPr>
              <a:t>Aesthetic impact of insulating listed heritage buildings</a:t>
            </a:r>
            <a:endParaRPr lang="en-US" dirty="0"/>
          </a:p>
        </p:txBody>
      </p:sp>
      <p:sp>
        <p:nvSpPr>
          <p:cNvPr id="4" name="Text Placeholder 3">
            <a:extLst>
              <a:ext uri="{FF2B5EF4-FFF2-40B4-BE49-F238E27FC236}">
                <a16:creationId xmlns:a16="http://schemas.microsoft.com/office/drawing/2014/main" id="{9E6B11DC-85E5-A30F-22F6-A277F1E96020}"/>
              </a:ext>
            </a:extLst>
          </p:cNvPr>
          <p:cNvSpPr>
            <a:spLocks noGrp="1"/>
          </p:cNvSpPr>
          <p:nvPr>
            <p:ph type="body" sz="quarter" idx="12"/>
          </p:nvPr>
        </p:nvSpPr>
        <p:spPr>
          <a:xfrm>
            <a:off x="198000" y="1439533"/>
            <a:ext cx="8108382" cy="3601574"/>
          </a:xfrm>
        </p:spPr>
        <p:txBody>
          <a:bodyPr vert="horz" lIns="0" tIns="0" rIns="0" bIns="0" rtlCol="0" anchor="t">
            <a:noAutofit/>
          </a:bodyPr>
          <a:lstStyle/>
          <a:p>
            <a:pPr marL="342900" indent="-342900">
              <a:spcAft>
                <a:spcPts val="1000"/>
              </a:spcAft>
              <a:buFont typeface="System Font Regular"/>
              <a:buChar char="–"/>
            </a:pPr>
            <a:r>
              <a:rPr lang="en-US" dirty="0">
                <a:ea typeface="+mn-lt"/>
                <a:cs typeface="+mn-lt"/>
              </a:rPr>
              <a:t>Visual changes: insulating may alter the appearance of historic features, like windows and façades.</a:t>
            </a:r>
          </a:p>
          <a:p>
            <a:pPr marL="342900" indent="-342900">
              <a:spcAft>
                <a:spcPts val="1000"/>
              </a:spcAft>
              <a:buFont typeface="System Font Regular"/>
              <a:buChar char="–"/>
            </a:pPr>
            <a:r>
              <a:rPr lang="en-US" dirty="0">
                <a:ea typeface="+mn-lt"/>
                <a:cs typeface="+mn-lt"/>
              </a:rPr>
              <a:t>Character preservation: efforts should focus on maintaining the building’s original aesthetic while improving energy efficiency.</a:t>
            </a:r>
          </a:p>
          <a:p>
            <a:pPr marL="342900" indent="-342900">
              <a:spcAft>
                <a:spcPts val="1000"/>
              </a:spcAft>
              <a:buFont typeface="System Font Regular"/>
              <a:buChar char="–"/>
            </a:pPr>
            <a:r>
              <a:rPr lang="en-US" dirty="0">
                <a:ea typeface="+mn-lt"/>
                <a:cs typeface="+mn-lt"/>
              </a:rPr>
              <a:t>Discreet solutions: internal insulation and secondary glazing can improve performance without compromising visual appeal.</a:t>
            </a:r>
          </a:p>
          <a:p>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8E9E2A35-097B-8BFA-695C-C4ADC54A196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985190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4454D0-C2D5-36E2-8C1C-18B53E838911}"/>
              </a:ext>
            </a:extLst>
          </p:cNvPr>
          <p:cNvSpPr>
            <a:spLocks noGrp="1"/>
          </p:cNvSpPr>
          <p:nvPr>
            <p:ph type="sldNum" sz="quarter" idx="11"/>
          </p:nvPr>
        </p:nvSpPr>
        <p:spPr/>
        <p:txBody>
          <a:bodyPr/>
          <a:lstStyle/>
          <a:p>
            <a:fld id="{DA2C159E-F13C-4A85-9A41-E7669D3E0D70}" type="slidenum">
              <a:rPr lang="en-GB" smtClean="0"/>
              <a:pPr/>
              <a:t>27</a:t>
            </a:fld>
            <a:endParaRPr lang="en-GB"/>
          </a:p>
        </p:txBody>
      </p:sp>
      <p:sp>
        <p:nvSpPr>
          <p:cNvPr id="3" name="Title 2">
            <a:extLst>
              <a:ext uri="{FF2B5EF4-FFF2-40B4-BE49-F238E27FC236}">
                <a16:creationId xmlns:a16="http://schemas.microsoft.com/office/drawing/2014/main" id="{A408B525-44B6-7C51-CFC9-A130845B4022}"/>
              </a:ext>
            </a:extLst>
          </p:cNvPr>
          <p:cNvSpPr>
            <a:spLocks noGrp="1"/>
          </p:cNvSpPr>
          <p:nvPr>
            <p:ph type="title"/>
          </p:nvPr>
        </p:nvSpPr>
        <p:spPr/>
        <p:txBody>
          <a:bodyPr>
            <a:noAutofit/>
          </a:bodyPr>
          <a:lstStyle/>
          <a:p>
            <a:r>
              <a:rPr lang="en-US" dirty="0">
                <a:ea typeface="+mj-lt"/>
                <a:cs typeface="+mj-lt"/>
              </a:rPr>
              <a:t>Aesthetic impact of insulating listed heritage buildings (continued)</a:t>
            </a:r>
            <a:endParaRPr lang="en-GB" dirty="0"/>
          </a:p>
        </p:txBody>
      </p:sp>
      <p:sp>
        <p:nvSpPr>
          <p:cNvPr id="4" name="Text Placeholder 3">
            <a:extLst>
              <a:ext uri="{FF2B5EF4-FFF2-40B4-BE49-F238E27FC236}">
                <a16:creationId xmlns:a16="http://schemas.microsoft.com/office/drawing/2014/main" id="{BEB7F4EA-3C4D-9F06-9A11-646D0E0555DF}"/>
              </a:ext>
            </a:extLst>
          </p:cNvPr>
          <p:cNvSpPr>
            <a:spLocks noGrp="1"/>
          </p:cNvSpPr>
          <p:nvPr>
            <p:ph type="body" sz="quarter" idx="12"/>
          </p:nvPr>
        </p:nvSpPr>
        <p:spPr>
          <a:xfrm>
            <a:off x="234000" y="1605776"/>
            <a:ext cx="7884088" cy="2982197"/>
          </a:xfrm>
        </p:spPr>
        <p:txBody>
          <a:bodyPr vert="horz" lIns="0" tIns="0" rIns="0" bIns="0" rtlCol="0" anchor="t">
            <a:noAutofit/>
          </a:bodyPr>
          <a:lstStyle/>
          <a:p>
            <a:pPr marL="342900" indent="-342900">
              <a:spcAft>
                <a:spcPts val="1000"/>
              </a:spcAft>
              <a:buFont typeface="System Font Regular"/>
              <a:buChar char="–"/>
            </a:pPr>
            <a:r>
              <a:rPr lang="en-US" dirty="0">
                <a:ea typeface="+mn-lt"/>
                <a:cs typeface="+mn-lt"/>
              </a:rPr>
              <a:t>Balance: the challenge is to integrate modern insulation while preserving the building’s historic value.</a:t>
            </a:r>
          </a:p>
          <a:p>
            <a:pPr marL="342900" indent="-342900">
              <a:spcAft>
                <a:spcPts val="1000"/>
              </a:spcAft>
              <a:buFont typeface="System Font Regular"/>
              <a:buChar char="–"/>
            </a:pPr>
            <a:r>
              <a:rPr lang="en-US" dirty="0">
                <a:ea typeface="+mn-lt"/>
                <a:cs typeface="+mn-lt"/>
              </a:rPr>
              <a:t>Cost and complexity: specialist materials and skilled </a:t>
            </a:r>
            <a:r>
              <a:rPr lang="en-US" dirty="0" err="1">
                <a:ea typeface="+mn-lt"/>
                <a:cs typeface="+mn-lt"/>
              </a:rPr>
              <a:t>labour</a:t>
            </a:r>
            <a:r>
              <a:rPr lang="en-US" dirty="0">
                <a:ea typeface="+mn-lt"/>
                <a:cs typeface="+mn-lt"/>
              </a:rPr>
              <a:t> increase project costs.</a:t>
            </a:r>
          </a:p>
          <a:p>
            <a:pPr marL="342900" indent="-342900">
              <a:spcAft>
                <a:spcPts val="1000"/>
              </a:spcAft>
              <a:buFont typeface="System Font Regular"/>
              <a:buChar char="–"/>
            </a:pPr>
            <a:r>
              <a:rPr lang="en-US" dirty="0">
                <a:ea typeface="+mn-lt"/>
                <a:cs typeface="+mn-lt"/>
              </a:rPr>
              <a:t>Solution: careful balance between energy efficiency and conservation using breathable, reversible and </a:t>
            </a:r>
            <a:br>
              <a:rPr lang="en-US" dirty="0">
                <a:ea typeface="+mn-lt"/>
                <a:cs typeface="+mn-lt"/>
              </a:rPr>
            </a:br>
            <a:r>
              <a:rPr lang="en-US" dirty="0">
                <a:ea typeface="+mn-lt"/>
                <a:cs typeface="+mn-lt"/>
              </a:rPr>
              <a:t>non-invasive methods.</a:t>
            </a:r>
          </a:p>
          <a:p>
            <a:endParaRPr lang="en-US" dirty="0">
              <a:cs typeface="Arial"/>
            </a:endParaRPr>
          </a:p>
        </p:txBody>
      </p:sp>
      <p:sp>
        <p:nvSpPr>
          <p:cNvPr id="5" name="Footer Placeholder 4">
            <a:extLst>
              <a:ext uri="{FF2B5EF4-FFF2-40B4-BE49-F238E27FC236}">
                <a16:creationId xmlns:a16="http://schemas.microsoft.com/office/drawing/2014/main" id="{FF4577AE-01F2-E9AE-3C63-E2EE842CC04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073827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67B707-FE72-9422-D04F-285FD0B2D0B6}"/>
              </a:ext>
            </a:extLst>
          </p:cNvPr>
          <p:cNvSpPr>
            <a:spLocks noGrp="1"/>
          </p:cNvSpPr>
          <p:nvPr>
            <p:ph type="sldNum" sz="quarter" idx="11"/>
          </p:nvPr>
        </p:nvSpPr>
        <p:spPr/>
        <p:txBody>
          <a:bodyPr/>
          <a:lstStyle/>
          <a:p>
            <a:fld id="{DA2C159E-F13C-4A85-9A41-E7669D3E0D70}" type="slidenum">
              <a:rPr lang="en-GB" smtClean="0"/>
              <a:pPr/>
              <a:t>28</a:t>
            </a:fld>
            <a:endParaRPr lang="en-GB"/>
          </a:p>
        </p:txBody>
      </p:sp>
      <p:sp>
        <p:nvSpPr>
          <p:cNvPr id="3" name="Title 2">
            <a:extLst>
              <a:ext uri="{FF2B5EF4-FFF2-40B4-BE49-F238E27FC236}">
                <a16:creationId xmlns:a16="http://schemas.microsoft.com/office/drawing/2014/main" id="{38C6737D-AE08-8448-95D2-0F4C8A94E57A}"/>
              </a:ext>
            </a:extLst>
          </p:cNvPr>
          <p:cNvSpPr>
            <a:spLocks noGrp="1"/>
          </p:cNvSpPr>
          <p:nvPr>
            <p:ph type="title"/>
          </p:nvPr>
        </p:nvSpPr>
        <p:spPr>
          <a:xfrm>
            <a:off x="232950" y="249900"/>
            <a:ext cx="8437563" cy="995628"/>
          </a:xfrm>
        </p:spPr>
        <p:txBody>
          <a:bodyPr>
            <a:normAutofit fontScale="90000"/>
          </a:bodyPr>
          <a:lstStyle/>
          <a:p>
            <a:r>
              <a:rPr lang="en-US" sz="4000" dirty="0">
                <a:ea typeface="+mj-lt"/>
                <a:cs typeface="+mj-lt"/>
              </a:rPr>
              <a:t>Group discussion: </a:t>
            </a:r>
            <a:br>
              <a:rPr lang="en-US" sz="4000" dirty="0">
                <a:ea typeface="+mj-lt"/>
                <a:cs typeface="+mj-lt"/>
              </a:rPr>
            </a:br>
            <a:r>
              <a:rPr lang="en-US" sz="4000" dirty="0">
                <a:ea typeface="+mj-lt"/>
                <a:cs typeface="+mj-lt"/>
              </a:rPr>
              <a:t>Importance of insulation</a:t>
            </a:r>
            <a:endParaRPr lang="en-US" sz="4000" dirty="0"/>
          </a:p>
          <a:p>
            <a:endParaRPr lang="en-US" dirty="0">
              <a:cs typeface="Arial"/>
            </a:endParaRPr>
          </a:p>
        </p:txBody>
      </p:sp>
      <p:sp>
        <p:nvSpPr>
          <p:cNvPr id="4" name="Text Placeholder 3">
            <a:extLst>
              <a:ext uri="{FF2B5EF4-FFF2-40B4-BE49-F238E27FC236}">
                <a16:creationId xmlns:a16="http://schemas.microsoft.com/office/drawing/2014/main" id="{DFFFBA41-D519-5215-CB4A-4A2DE748593C}"/>
              </a:ext>
            </a:extLst>
          </p:cNvPr>
          <p:cNvSpPr>
            <a:spLocks noGrp="1"/>
          </p:cNvSpPr>
          <p:nvPr>
            <p:ph type="body" sz="quarter" idx="12"/>
          </p:nvPr>
        </p:nvSpPr>
        <p:spPr>
          <a:xfrm>
            <a:off x="234000" y="1661532"/>
            <a:ext cx="7681356" cy="2926442"/>
          </a:xfrm>
        </p:spPr>
        <p:txBody>
          <a:bodyPr vert="horz" lIns="0" tIns="0" rIns="0" bIns="0" rtlCol="0" anchor="t">
            <a:noAutofit/>
          </a:bodyPr>
          <a:lstStyle/>
          <a:p>
            <a:pPr marL="342900" indent="-342900">
              <a:spcAft>
                <a:spcPts val="1200"/>
              </a:spcAft>
              <a:buFont typeface="System Font Regular"/>
              <a:buChar char="–"/>
            </a:pPr>
            <a:r>
              <a:rPr lang="en-US" dirty="0">
                <a:ea typeface="+mn-lt"/>
                <a:cs typeface="+mn-lt"/>
              </a:rPr>
              <a:t>Why is insulation important?</a:t>
            </a:r>
          </a:p>
          <a:p>
            <a:pPr marL="342900" indent="-342900">
              <a:spcAft>
                <a:spcPts val="1200"/>
              </a:spcAft>
              <a:buFont typeface="System Font Regular"/>
              <a:buChar char="–"/>
            </a:pPr>
            <a:r>
              <a:rPr lang="en-US" dirty="0">
                <a:ea typeface="+mn-lt"/>
                <a:cs typeface="+mn-lt"/>
              </a:rPr>
              <a:t>What challenges exist in retrofitting historic buildings?</a:t>
            </a:r>
          </a:p>
          <a:p>
            <a:pPr marL="342900" indent="-342900">
              <a:spcAft>
                <a:spcPts val="1200"/>
              </a:spcAft>
              <a:buFont typeface="System Font Regular"/>
              <a:buChar char="–"/>
            </a:pPr>
            <a:r>
              <a:rPr lang="en-US" dirty="0">
                <a:ea typeface="+mn-lt"/>
                <a:cs typeface="+mn-lt"/>
              </a:rPr>
              <a:t>How do we balance thermal efficiency and </a:t>
            </a:r>
            <a:br>
              <a:rPr lang="en-US" dirty="0">
                <a:ea typeface="+mn-lt"/>
                <a:cs typeface="+mn-lt"/>
              </a:rPr>
            </a:br>
            <a:r>
              <a:rPr lang="en-US" dirty="0">
                <a:ea typeface="+mn-lt"/>
                <a:cs typeface="+mn-lt"/>
              </a:rPr>
              <a:t>heritage preservation?</a:t>
            </a:r>
          </a:p>
          <a:p>
            <a:endParaRPr lang="en-US" dirty="0">
              <a:cs typeface="Arial"/>
            </a:endParaRPr>
          </a:p>
        </p:txBody>
      </p:sp>
      <p:sp>
        <p:nvSpPr>
          <p:cNvPr id="5" name="Footer Placeholder 4">
            <a:extLst>
              <a:ext uri="{FF2B5EF4-FFF2-40B4-BE49-F238E27FC236}">
                <a16:creationId xmlns:a16="http://schemas.microsoft.com/office/drawing/2014/main" id="{2321BF86-AA87-537C-E980-B51994F48C9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874791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B4E46A-61C9-FFDE-3AC8-68CB95F433A6}"/>
              </a:ext>
            </a:extLst>
          </p:cNvPr>
          <p:cNvSpPr>
            <a:spLocks noGrp="1"/>
          </p:cNvSpPr>
          <p:nvPr>
            <p:ph type="sldNum" sz="quarter" idx="11"/>
          </p:nvPr>
        </p:nvSpPr>
        <p:spPr/>
        <p:txBody>
          <a:bodyPr/>
          <a:lstStyle/>
          <a:p>
            <a:fld id="{DA2C159E-F13C-4A85-9A41-E7669D3E0D70}" type="slidenum">
              <a:rPr lang="en-GB" smtClean="0"/>
              <a:pPr/>
              <a:t>29</a:t>
            </a:fld>
            <a:endParaRPr lang="en-GB"/>
          </a:p>
        </p:txBody>
      </p:sp>
      <p:sp>
        <p:nvSpPr>
          <p:cNvPr id="3" name="Title 2">
            <a:extLst>
              <a:ext uri="{FF2B5EF4-FFF2-40B4-BE49-F238E27FC236}">
                <a16:creationId xmlns:a16="http://schemas.microsoft.com/office/drawing/2014/main" id="{2DEA4618-04BE-1261-2DCC-F499EB4D82F7}"/>
              </a:ext>
            </a:extLst>
          </p:cNvPr>
          <p:cNvSpPr>
            <a:spLocks noGrp="1"/>
          </p:cNvSpPr>
          <p:nvPr>
            <p:ph type="title"/>
          </p:nvPr>
        </p:nvSpPr>
        <p:spPr/>
        <p:txBody>
          <a:bodyPr>
            <a:normAutofit fontScale="90000"/>
          </a:bodyPr>
          <a:lstStyle/>
          <a:p>
            <a:r>
              <a:rPr lang="en-US" sz="4000" dirty="0">
                <a:ea typeface="+mj-lt"/>
                <a:cs typeface="+mj-lt"/>
              </a:rPr>
              <a:t>Group task: </a:t>
            </a:r>
            <a:br>
              <a:rPr lang="en-US" sz="4000" dirty="0">
                <a:ea typeface="+mj-lt"/>
                <a:cs typeface="+mj-lt"/>
              </a:rPr>
            </a:br>
            <a:r>
              <a:rPr lang="en-US" sz="4000" dirty="0">
                <a:ea typeface="+mj-lt"/>
                <a:cs typeface="+mj-lt"/>
              </a:rPr>
              <a:t>Comparing insulation types</a:t>
            </a:r>
            <a:endParaRPr lang="en-US" sz="4000" dirty="0"/>
          </a:p>
          <a:p>
            <a:endParaRPr lang="en-US" dirty="0">
              <a:cs typeface="Arial"/>
            </a:endParaRPr>
          </a:p>
        </p:txBody>
      </p:sp>
      <p:sp>
        <p:nvSpPr>
          <p:cNvPr id="4" name="Text Placeholder 3">
            <a:extLst>
              <a:ext uri="{FF2B5EF4-FFF2-40B4-BE49-F238E27FC236}">
                <a16:creationId xmlns:a16="http://schemas.microsoft.com/office/drawing/2014/main" id="{1D5DBC56-EB91-A435-CA55-5B20D6227C69}"/>
              </a:ext>
            </a:extLst>
          </p:cNvPr>
          <p:cNvSpPr>
            <a:spLocks noGrp="1"/>
          </p:cNvSpPr>
          <p:nvPr>
            <p:ph type="body" sz="quarter" idx="12"/>
          </p:nvPr>
        </p:nvSpPr>
        <p:spPr>
          <a:xfrm>
            <a:off x="234000" y="1605776"/>
            <a:ext cx="8340657" cy="2982198"/>
          </a:xfrm>
        </p:spPr>
        <p:txBody>
          <a:bodyPr vert="horz" lIns="0" tIns="0" rIns="0" bIns="0" rtlCol="0" anchor="t">
            <a:noAutofit/>
          </a:bodyPr>
          <a:lstStyle/>
          <a:p>
            <a:pPr marL="342900" indent="-342900">
              <a:spcAft>
                <a:spcPts val="1200"/>
              </a:spcAft>
              <a:buFont typeface="System Font Regular"/>
              <a:buChar char="–"/>
            </a:pPr>
            <a:r>
              <a:rPr lang="en-US" dirty="0">
                <a:ea typeface="+mn-lt"/>
                <a:cs typeface="+mn-lt"/>
              </a:rPr>
              <a:t>Traditional insulation: </a:t>
            </a:r>
            <a:r>
              <a:rPr lang="en-US" dirty="0" err="1">
                <a:ea typeface="+mn-lt"/>
                <a:cs typeface="+mn-lt"/>
              </a:rPr>
              <a:t>fibreglass</a:t>
            </a:r>
            <a:r>
              <a:rPr lang="en-US" dirty="0">
                <a:ea typeface="+mn-lt"/>
                <a:cs typeface="+mn-lt"/>
              </a:rPr>
              <a:t>, rigid board</a:t>
            </a:r>
          </a:p>
          <a:p>
            <a:pPr marL="342900" indent="-342900">
              <a:spcAft>
                <a:spcPts val="1200"/>
              </a:spcAft>
              <a:buFont typeface="System Font Regular"/>
              <a:buChar char="–"/>
            </a:pPr>
            <a:r>
              <a:rPr lang="en-US" dirty="0">
                <a:ea typeface="+mn-lt"/>
                <a:cs typeface="+mn-lt"/>
              </a:rPr>
              <a:t>Breathable alternatives: wood-</a:t>
            </a:r>
            <a:r>
              <a:rPr lang="en-US" dirty="0" err="1">
                <a:ea typeface="+mn-lt"/>
                <a:cs typeface="+mn-lt"/>
              </a:rPr>
              <a:t>fibre</a:t>
            </a:r>
            <a:r>
              <a:rPr lang="en-US" dirty="0">
                <a:ea typeface="+mn-lt"/>
                <a:cs typeface="+mn-lt"/>
              </a:rPr>
              <a:t>, lime-based plaster</a:t>
            </a:r>
          </a:p>
          <a:p>
            <a:endParaRPr lang="en-US" dirty="0">
              <a:ea typeface="+mn-lt"/>
              <a:cs typeface="+mn-lt"/>
            </a:endParaRPr>
          </a:p>
          <a:p>
            <a:endParaRPr lang="en-US" dirty="0">
              <a:ea typeface="+mn-lt"/>
              <a:cs typeface="+mn-lt"/>
            </a:endParaRPr>
          </a:p>
          <a:p>
            <a:r>
              <a:rPr lang="en-US" dirty="0">
                <a:ea typeface="+mn-lt"/>
                <a:cs typeface="+mn-lt"/>
              </a:rPr>
              <a:t>Research in groups and present your findings.</a:t>
            </a:r>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BBFD5E78-EED0-1EE3-5B22-CA4841037F3E}"/>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293928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3</a:t>
            </a:fld>
            <a:endParaRPr lang="en-GB"/>
          </a:p>
        </p:txBody>
      </p:sp>
      <p:sp>
        <p:nvSpPr>
          <p:cNvPr id="12" name="Title 11"/>
          <p:cNvSpPr>
            <a:spLocks noGrp="1"/>
          </p:cNvSpPr>
          <p:nvPr>
            <p:ph type="title"/>
          </p:nvPr>
        </p:nvSpPr>
        <p:spPr>
          <a:xfrm>
            <a:off x="232950" y="249900"/>
            <a:ext cx="8761031" cy="699425"/>
          </a:xfrm>
        </p:spPr>
        <p:txBody>
          <a:bodyPr>
            <a:normAutofit/>
          </a:bodyPr>
          <a:lstStyle/>
          <a:p>
            <a:r>
              <a:rPr lang="en-GB" sz="4000" dirty="0">
                <a:ea typeface="+mj-lt"/>
                <a:cs typeface="+mj-lt"/>
              </a:rPr>
              <a:t>Understanding the project scope</a:t>
            </a:r>
            <a:endParaRPr lang="en-US" sz="4000" dirty="0"/>
          </a:p>
          <a:p>
            <a:endParaRPr lang="en-GB" dirty="0">
              <a:cs typeface="Arial"/>
            </a:endParaRPr>
          </a:p>
        </p:txBody>
      </p:sp>
      <p:sp>
        <p:nvSpPr>
          <p:cNvPr id="5" name="Text Placeholder 4"/>
          <p:cNvSpPr>
            <a:spLocks noGrp="1"/>
          </p:cNvSpPr>
          <p:nvPr>
            <p:ph type="body" sz="quarter" idx="12"/>
          </p:nvPr>
        </p:nvSpPr>
        <p:spPr>
          <a:xfrm>
            <a:off x="261938" y="1431694"/>
            <a:ext cx="8620124" cy="3220574"/>
          </a:xfrm>
        </p:spPr>
        <p:txBody>
          <a:bodyPr vert="horz" lIns="0" tIns="0" rIns="0" bIns="0" rtlCol="0" anchor="t">
            <a:noAutofit/>
          </a:bodyPr>
          <a:lstStyle/>
          <a:p>
            <a:pPr>
              <a:spcAft>
                <a:spcPts val="1200"/>
              </a:spcAft>
            </a:pPr>
            <a:r>
              <a:rPr lang="en-GB" b="1" dirty="0">
                <a:solidFill>
                  <a:srgbClr val="000000"/>
                </a:solidFill>
                <a:ea typeface="+mn-lt"/>
                <a:cs typeface="+mn-lt"/>
              </a:rPr>
              <a:t>Welcome to the project task to propose a sustainable design solutions (to an existing building).</a:t>
            </a:r>
            <a:endParaRPr lang="en-GB" sz="2400" dirty="0">
              <a:solidFill>
                <a:srgbClr val="E51C41"/>
              </a:solidFill>
            </a:endParaRPr>
          </a:p>
          <a:p>
            <a:r>
              <a:rPr lang="en-US" dirty="0">
                <a:ea typeface="+mn-lt"/>
                <a:cs typeface="+mn-lt"/>
              </a:rPr>
              <a:t>This project focuses on assessing and proposing sustainable design solutions for an allocated case study for a listed building. You will explore the challenges and opportunities of improving energy efficiency, reducing environmental impact and integrating sustainable technologies within the constraints of heritage preservation.</a:t>
            </a:r>
            <a:endParaRPr lang="en-US" dirty="0">
              <a:cs typeface="Arial"/>
            </a:endParaRPr>
          </a:p>
          <a:p>
            <a:endParaRPr lang="en-GB" dirty="0">
              <a:cs typeface="Arial"/>
            </a:endParaRPr>
          </a:p>
          <a:p>
            <a:endParaRPr lang="en-GB" dirty="0">
              <a:cs typeface="Arial"/>
            </a:endParaRPr>
          </a:p>
          <a:p>
            <a:endParaRPr lang="en-GB" dirty="0">
              <a:cs typeface="Arial"/>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Tree>
    <p:extLst>
      <p:ext uri="{BB962C8B-B14F-4D97-AF65-F5344CB8AC3E}">
        <p14:creationId xmlns:p14="http://schemas.microsoft.com/office/powerpoint/2010/main" val="2340711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DA0739-1BC2-F4CB-8DD5-08DE8CD77665}"/>
              </a:ext>
            </a:extLst>
          </p:cNvPr>
          <p:cNvSpPr>
            <a:spLocks noGrp="1"/>
          </p:cNvSpPr>
          <p:nvPr>
            <p:ph type="sldNum" sz="quarter" idx="11"/>
          </p:nvPr>
        </p:nvSpPr>
        <p:spPr/>
        <p:txBody>
          <a:bodyPr/>
          <a:lstStyle/>
          <a:p>
            <a:fld id="{DA2C159E-F13C-4A85-9A41-E7669D3E0D70}" type="slidenum">
              <a:rPr lang="en-GB" smtClean="0"/>
              <a:pPr/>
              <a:t>30</a:t>
            </a:fld>
            <a:endParaRPr lang="en-GB"/>
          </a:p>
        </p:txBody>
      </p:sp>
      <p:sp>
        <p:nvSpPr>
          <p:cNvPr id="3" name="Title 2">
            <a:extLst>
              <a:ext uri="{FF2B5EF4-FFF2-40B4-BE49-F238E27FC236}">
                <a16:creationId xmlns:a16="http://schemas.microsoft.com/office/drawing/2014/main" id="{7176176A-6BC7-4381-AD61-115C1ED4E825}"/>
              </a:ext>
            </a:extLst>
          </p:cNvPr>
          <p:cNvSpPr>
            <a:spLocks noGrp="1"/>
          </p:cNvSpPr>
          <p:nvPr>
            <p:ph type="title"/>
          </p:nvPr>
        </p:nvSpPr>
        <p:spPr/>
        <p:txBody>
          <a:bodyPr/>
          <a:lstStyle/>
          <a:p>
            <a:r>
              <a:rPr lang="en-US" dirty="0">
                <a:ea typeface="+mj-lt"/>
                <a:cs typeface="+mj-lt"/>
              </a:rPr>
              <a:t>Heritage considerations in insulation</a:t>
            </a:r>
            <a:endParaRPr lang="en-US" dirty="0"/>
          </a:p>
          <a:p>
            <a:endParaRPr lang="en-US" dirty="0">
              <a:cs typeface="Arial"/>
            </a:endParaRPr>
          </a:p>
        </p:txBody>
      </p:sp>
      <p:sp>
        <p:nvSpPr>
          <p:cNvPr id="4" name="Text Placeholder 3">
            <a:extLst>
              <a:ext uri="{FF2B5EF4-FFF2-40B4-BE49-F238E27FC236}">
                <a16:creationId xmlns:a16="http://schemas.microsoft.com/office/drawing/2014/main" id="{9DCA72B4-E843-D180-4DBD-941114F06AE7}"/>
              </a:ext>
            </a:extLst>
          </p:cNvPr>
          <p:cNvSpPr>
            <a:spLocks noGrp="1"/>
          </p:cNvSpPr>
          <p:nvPr>
            <p:ph type="body" sz="quarter" idx="12"/>
          </p:nvPr>
        </p:nvSpPr>
        <p:spPr>
          <a:xfrm>
            <a:off x="234001" y="1248936"/>
            <a:ext cx="7203862" cy="3339037"/>
          </a:xfrm>
        </p:spPr>
        <p:txBody>
          <a:bodyPr vert="horz" lIns="0" tIns="0" rIns="0" bIns="0" rtlCol="0" anchor="t">
            <a:noAutofit/>
          </a:bodyPr>
          <a:lstStyle/>
          <a:p>
            <a:pPr marL="342900" indent="-342900">
              <a:spcAft>
                <a:spcPts val="1200"/>
              </a:spcAft>
              <a:buFont typeface="System Font Regular"/>
              <a:buChar char="–"/>
            </a:pPr>
            <a:r>
              <a:rPr lang="en-US" dirty="0">
                <a:ea typeface="+mn-lt"/>
                <a:cs typeface="+mn-lt"/>
              </a:rPr>
              <a:t>Heritage constraints limit insulation choices.</a:t>
            </a:r>
          </a:p>
          <a:p>
            <a:pPr marL="342900" indent="-342900">
              <a:spcAft>
                <a:spcPts val="1200"/>
              </a:spcAft>
              <a:buFont typeface="System Font Regular"/>
              <a:buChar char="–"/>
            </a:pPr>
            <a:r>
              <a:rPr lang="en-US" dirty="0">
                <a:ea typeface="+mn-lt"/>
                <a:cs typeface="+mn-lt"/>
              </a:rPr>
              <a:t>Adding insulation may affect building breathability and aesthetics.</a:t>
            </a:r>
          </a:p>
          <a:p>
            <a:pPr marL="342900" indent="-342900">
              <a:spcAft>
                <a:spcPts val="1200"/>
              </a:spcAft>
              <a:buFont typeface="System Font Regular"/>
              <a:buChar char="–"/>
            </a:pPr>
            <a:r>
              <a:rPr lang="en-US" dirty="0">
                <a:ea typeface="+mn-lt"/>
                <a:cs typeface="+mn-lt"/>
              </a:rPr>
              <a:t>Careful selection of materials is required.</a:t>
            </a:r>
          </a:p>
          <a:p>
            <a:endParaRPr lang="en-US" dirty="0">
              <a:cs typeface="Arial"/>
            </a:endParaRPr>
          </a:p>
          <a:p>
            <a:r>
              <a:rPr lang="en-US" dirty="0">
                <a:cs typeface="Arial"/>
              </a:rPr>
              <a:t>Discuss the impact of heritage considerations on insulation choices.</a:t>
            </a:r>
            <a:endParaRPr lang="en-US" dirty="0"/>
          </a:p>
          <a:p>
            <a:endParaRPr lang="en-US" dirty="0">
              <a:cs typeface="Arial"/>
            </a:endParaRPr>
          </a:p>
        </p:txBody>
      </p:sp>
      <p:sp>
        <p:nvSpPr>
          <p:cNvPr id="5" name="Footer Placeholder 4">
            <a:extLst>
              <a:ext uri="{FF2B5EF4-FFF2-40B4-BE49-F238E27FC236}">
                <a16:creationId xmlns:a16="http://schemas.microsoft.com/office/drawing/2014/main" id="{55063D6B-8135-66DB-3A8C-127549B9DC5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325351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200091-5343-804D-6910-81D813D70D60}"/>
              </a:ext>
            </a:extLst>
          </p:cNvPr>
          <p:cNvSpPr>
            <a:spLocks noGrp="1"/>
          </p:cNvSpPr>
          <p:nvPr>
            <p:ph type="sldNum" sz="quarter" idx="11"/>
          </p:nvPr>
        </p:nvSpPr>
        <p:spPr/>
        <p:txBody>
          <a:bodyPr/>
          <a:lstStyle/>
          <a:p>
            <a:fld id="{DA2C159E-F13C-4A85-9A41-E7669D3E0D70}" type="slidenum">
              <a:rPr lang="en-GB" smtClean="0"/>
              <a:pPr/>
              <a:t>31</a:t>
            </a:fld>
            <a:endParaRPr lang="en-GB"/>
          </a:p>
        </p:txBody>
      </p:sp>
      <p:sp>
        <p:nvSpPr>
          <p:cNvPr id="3" name="Title 2">
            <a:extLst>
              <a:ext uri="{FF2B5EF4-FFF2-40B4-BE49-F238E27FC236}">
                <a16:creationId xmlns:a16="http://schemas.microsoft.com/office/drawing/2014/main" id="{7B30BAB2-70BE-A476-4F9A-97E65AE157E0}"/>
              </a:ext>
            </a:extLst>
          </p:cNvPr>
          <p:cNvSpPr>
            <a:spLocks noGrp="1"/>
          </p:cNvSpPr>
          <p:nvPr>
            <p:ph type="title"/>
          </p:nvPr>
        </p:nvSpPr>
        <p:spPr>
          <a:xfrm>
            <a:off x="232950" y="249900"/>
            <a:ext cx="8798907" cy="1132851"/>
          </a:xfrm>
        </p:spPr>
        <p:txBody>
          <a:bodyPr>
            <a:normAutofit/>
          </a:bodyPr>
          <a:lstStyle/>
          <a:p>
            <a:r>
              <a:rPr lang="en-US" dirty="0">
                <a:ea typeface="+mj-lt"/>
                <a:cs typeface="+mj-lt"/>
              </a:rPr>
              <a:t>Class debate: </a:t>
            </a:r>
            <a:br>
              <a:rPr lang="en-US" dirty="0">
                <a:ea typeface="+mj-lt"/>
                <a:cs typeface="+mj-lt"/>
              </a:rPr>
            </a:br>
            <a:r>
              <a:rPr lang="en-US" dirty="0">
                <a:ea typeface="+mj-lt"/>
                <a:cs typeface="+mj-lt"/>
              </a:rPr>
              <a:t>Should we insulate everywhere?</a:t>
            </a:r>
            <a:endParaRPr lang="en-US" dirty="0">
              <a:cs typeface="Arial"/>
            </a:endParaRPr>
          </a:p>
          <a:p>
            <a:endParaRPr lang="en-US" dirty="0">
              <a:cs typeface="Arial"/>
            </a:endParaRPr>
          </a:p>
        </p:txBody>
      </p:sp>
      <p:sp>
        <p:nvSpPr>
          <p:cNvPr id="4" name="Text Placeholder 3">
            <a:extLst>
              <a:ext uri="{FF2B5EF4-FFF2-40B4-BE49-F238E27FC236}">
                <a16:creationId xmlns:a16="http://schemas.microsoft.com/office/drawing/2014/main" id="{8107BA3F-3D3D-E69B-DB15-6657F368FACD}"/>
              </a:ext>
            </a:extLst>
          </p:cNvPr>
          <p:cNvSpPr>
            <a:spLocks noGrp="1"/>
          </p:cNvSpPr>
          <p:nvPr>
            <p:ph type="body" sz="quarter" idx="12"/>
          </p:nvPr>
        </p:nvSpPr>
        <p:spPr>
          <a:xfrm>
            <a:off x="228642" y="1628076"/>
            <a:ext cx="7681018" cy="2435789"/>
          </a:xfrm>
        </p:spPr>
        <p:txBody>
          <a:bodyPr vert="horz" lIns="0" tIns="0" rIns="0" bIns="0" rtlCol="0" anchor="t">
            <a:noAutofit/>
          </a:bodyPr>
          <a:lstStyle/>
          <a:p>
            <a:pPr marL="342900" indent="-342900">
              <a:spcAft>
                <a:spcPts val="1200"/>
              </a:spcAft>
              <a:buFont typeface="System Font Regular"/>
              <a:buChar char="–"/>
            </a:pPr>
            <a:r>
              <a:rPr lang="en-US" dirty="0">
                <a:ea typeface="+mn-lt"/>
                <a:cs typeface="+mn-lt"/>
              </a:rPr>
              <a:t>What are the benefits of full insulation?</a:t>
            </a:r>
          </a:p>
          <a:p>
            <a:pPr marL="342900" indent="-342900">
              <a:spcAft>
                <a:spcPts val="1200"/>
              </a:spcAft>
              <a:buFont typeface="System Font Regular"/>
              <a:buChar char="–"/>
            </a:pPr>
            <a:r>
              <a:rPr lang="en-US" dirty="0">
                <a:ea typeface="+mn-lt"/>
                <a:cs typeface="+mn-lt"/>
              </a:rPr>
              <a:t>What risks do we face with historic buildings?</a:t>
            </a:r>
          </a:p>
          <a:p>
            <a:pPr marL="342900" indent="-342900">
              <a:spcAft>
                <a:spcPts val="1200"/>
              </a:spcAft>
              <a:buFont typeface="System Font Regular"/>
              <a:buChar char="–"/>
            </a:pPr>
            <a:r>
              <a:rPr lang="en-US" dirty="0">
                <a:ea typeface="+mn-lt"/>
                <a:cs typeface="+mn-lt"/>
              </a:rPr>
              <a:t>Can we find a middle ground?</a:t>
            </a:r>
          </a:p>
          <a:p>
            <a:endParaRPr lang="en-US" dirty="0">
              <a:cs typeface="Arial"/>
            </a:endParaRPr>
          </a:p>
        </p:txBody>
      </p:sp>
      <p:sp>
        <p:nvSpPr>
          <p:cNvPr id="5" name="Footer Placeholder 4">
            <a:extLst>
              <a:ext uri="{FF2B5EF4-FFF2-40B4-BE49-F238E27FC236}">
                <a16:creationId xmlns:a16="http://schemas.microsoft.com/office/drawing/2014/main" id="{A57D73B1-9015-932C-8E82-0813E7ADDD5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119536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065DBE-585E-F819-4D81-78B1D18E539C}"/>
              </a:ext>
            </a:extLst>
          </p:cNvPr>
          <p:cNvSpPr>
            <a:spLocks noGrp="1"/>
          </p:cNvSpPr>
          <p:nvPr>
            <p:ph type="sldNum" sz="quarter" idx="11"/>
          </p:nvPr>
        </p:nvSpPr>
        <p:spPr/>
        <p:txBody>
          <a:bodyPr/>
          <a:lstStyle/>
          <a:p>
            <a:fld id="{DA2C159E-F13C-4A85-9A41-E7669D3E0D70}" type="slidenum">
              <a:rPr lang="en-GB" smtClean="0"/>
              <a:pPr/>
              <a:t>32</a:t>
            </a:fld>
            <a:endParaRPr lang="en-GB"/>
          </a:p>
        </p:txBody>
      </p:sp>
      <p:sp>
        <p:nvSpPr>
          <p:cNvPr id="3" name="Title 2">
            <a:extLst>
              <a:ext uri="{FF2B5EF4-FFF2-40B4-BE49-F238E27FC236}">
                <a16:creationId xmlns:a16="http://schemas.microsoft.com/office/drawing/2014/main" id="{D6BCE044-65F4-B643-A60B-E62E222D2B9B}"/>
              </a:ext>
            </a:extLst>
          </p:cNvPr>
          <p:cNvSpPr>
            <a:spLocks noGrp="1"/>
          </p:cNvSpPr>
          <p:nvPr>
            <p:ph type="title"/>
          </p:nvPr>
        </p:nvSpPr>
        <p:spPr/>
        <p:txBody>
          <a:bodyPr/>
          <a:lstStyle/>
          <a:p>
            <a:r>
              <a:rPr lang="en-US" dirty="0">
                <a:ea typeface="+mj-lt"/>
                <a:cs typeface="+mj-lt"/>
              </a:rPr>
              <a:t>Lesson summary</a:t>
            </a:r>
            <a:endParaRPr lang="en-US" dirty="0"/>
          </a:p>
          <a:p>
            <a:endParaRPr lang="en-US" dirty="0">
              <a:cs typeface="Arial"/>
            </a:endParaRPr>
          </a:p>
        </p:txBody>
      </p:sp>
      <p:sp>
        <p:nvSpPr>
          <p:cNvPr id="4" name="Text Placeholder 3">
            <a:extLst>
              <a:ext uri="{FF2B5EF4-FFF2-40B4-BE49-F238E27FC236}">
                <a16:creationId xmlns:a16="http://schemas.microsoft.com/office/drawing/2014/main" id="{CF6E7FA2-1AE9-C2B5-33CC-31B7B6534C8B}"/>
              </a:ext>
            </a:extLst>
          </p:cNvPr>
          <p:cNvSpPr>
            <a:spLocks noGrp="1"/>
          </p:cNvSpPr>
          <p:nvPr>
            <p:ph type="body" sz="quarter" idx="12"/>
          </p:nvPr>
        </p:nvSpPr>
        <p:spPr>
          <a:xfrm>
            <a:off x="234000" y="1170878"/>
            <a:ext cx="8631840" cy="3417096"/>
          </a:xfrm>
        </p:spPr>
        <p:txBody>
          <a:bodyPr vert="horz" lIns="0" tIns="0" rIns="0" bIns="0" rtlCol="0" anchor="t">
            <a:noAutofit/>
          </a:bodyPr>
          <a:lstStyle/>
          <a:p>
            <a:pPr marL="342900" indent="-342900">
              <a:spcAft>
                <a:spcPts val="1200"/>
              </a:spcAft>
              <a:buFont typeface="System Font Regular"/>
              <a:buChar char="–"/>
            </a:pPr>
            <a:r>
              <a:rPr lang="en-US" dirty="0">
                <a:ea typeface="+mn-lt"/>
                <a:cs typeface="+mn-lt"/>
              </a:rPr>
              <a:t>Key points about heat loss and insulation.</a:t>
            </a:r>
          </a:p>
          <a:p>
            <a:pPr marL="342900" indent="-342900">
              <a:spcAft>
                <a:spcPts val="1200"/>
              </a:spcAft>
              <a:buFont typeface="System Font Regular"/>
              <a:buChar char="–"/>
            </a:pPr>
            <a:r>
              <a:rPr lang="en-US" dirty="0">
                <a:ea typeface="+mn-lt"/>
                <a:cs typeface="+mn-lt"/>
              </a:rPr>
              <a:t>Challenges in retrofitting heritage buildings.</a:t>
            </a:r>
          </a:p>
          <a:p>
            <a:pPr marL="285750" indent="-285750">
              <a:buFont typeface="Arial"/>
              <a:buChar char="•"/>
            </a:pPr>
            <a:endParaRPr lang="en-US" dirty="0"/>
          </a:p>
          <a:p>
            <a:endParaRPr lang="en-US" dirty="0"/>
          </a:p>
          <a:p>
            <a:r>
              <a:rPr lang="en-US" dirty="0">
                <a:ea typeface="+mn-lt"/>
                <a:cs typeface="+mn-lt"/>
              </a:rPr>
              <a:t>Next lesson: Energy efficiency challenges: Windows and doors.</a:t>
            </a:r>
            <a:endParaRPr lang="en-US" dirty="0">
              <a:cs typeface="Arial"/>
            </a:endParaRPr>
          </a:p>
        </p:txBody>
      </p:sp>
      <p:sp>
        <p:nvSpPr>
          <p:cNvPr id="5" name="Footer Placeholder 4">
            <a:extLst>
              <a:ext uri="{FF2B5EF4-FFF2-40B4-BE49-F238E27FC236}">
                <a16:creationId xmlns:a16="http://schemas.microsoft.com/office/drawing/2014/main" id="{F78C8921-A115-EA09-A019-79485E75DDD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468311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3</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chor="t">
            <a:normAutofit fontScale="92500" lnSpcReduction="10000"/>
          </a:bodyPr>
          <a:lstStyle/>
          <a:p>
            <a:r>
              <a:rPr lang="en-US" sz="3900" dirty="0">
                <a:ea typeface="+mn-lt"/>
                <a:cs typeface="+mn-lt"/>
              </a:rPr>
              <a:t>Energy efficiency challenges: Windows and doors </a:t>
            </a:r>
            <a:endParaRPr lang="en-US" sz="3900" dirty="0"/>
          </a:p>
          <a:p>
            <a:endParaRPr lang="en-US" dirty="0">
              <a:cs typeface="Arial"/>
            </a:endParaRPr>
          </a:p>
        </p:txBody>
      </p:sp>
    </p:spTree>
    <p:extLst>
      <p:ext uri="{BB962C8B-B14F-4D97-AF65-F5344CB8AC3E}">
        <p14:creationId xmlns:p14="http://schemas.microsoft.com/office/powerpoint/2010/main" val="3665392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2950" y="249900"/>
            <a:ext cx="8437563" cy="1026019"/>
          </a:xfrm>
        </p:spPr>
        <p:txBody>
          <a:bodyPr>
            <a:normAutofit fontScale="90000"/>
          </a:bodyPr>
          <a:lstStyle/>
          <a:p>
            <a:r>
              <a:rPr lang="en-GB" sz="4000" dirty="0">
                <a:ea typeface="+mj-lt"/>
                <a:cs typeface="+mj-lt"/>
              </a:rPr>
              <a:t>Proposing sustainable design solutions for Wish Hill</a:t>
            </a:r>
            <a:endParaRPr lang="en-US" sz="4000" dirty="0"/>
          </a:p>
          <a:p>
            <a:pPr>
              <a:lnSpc>
                <a:spcPct val="100000"/>
              </a:lnSpc>
            </a:pPr>
            <a:endParaRPr lang="en-GB" sz="3600" dirty="0">
              <a:cs typeface="Arial"/>
            </a:endParaRPr>
          </a:p>
        </p:txBody>
      </p:sp>
      <p:sp>
        <p:nvSpPr>
          <p:cNvPr id="5" name="Text Placeholder 4"/>
          <p:cNvSpPr>
            <a:spLocks noGrp="1"/>
          </p:cNvSpPr>
          <p:nvPr>
            <p:ph type="body" sz="quarter" idx="12"/>
          </p:nvPr>
        </p:nvSpPr>
        <p:spPr>
          <a:xfrm>
            <a:off x="233999" y="1527716"/>
            <a:ext cx="6808975" cy="3060257"/>
          </a:xfrm>
        </p:spPr>
        <p:txBody>
          <a:bodyPr vert="horz" lIns="0" tIns="0" rIns="0" bIns="0" rtlCol="0" anchor="t">
            <a:noAutofit/>
          </a:bodyPr>
          <a:lstStyle/>
          <a:p>
            <a:pPr marL="342900" indent="-342900">
              <a:spcAft>
                <a:spcPts val="1200"/>
              </a:spcAft>
              <a:buFont typeface="System Font Regular"/>
              <a:buChar char="–"/>
            </a:pPr>
            <a:r>
              <a:rPr lang="en-GB" dirty="0">
                <a:ea typeface="+mn-lt"/>
                <a:cs typeface="+mn-lt"/>
              </a:rPr>
              <a:t>Assess the current condition of Wish Hill’s windows and doors.</a:t>
            </a:r>
            <a:endParaRPr lang="en-US" dirty="0">
              <a:ea typeface="+mn-lt"/>
              <a:cs typeface="+mn-lt"/>
            </a:endParaRPr>
          </a:p>
          <a:p>
            <a:pPr marL="342900" indent="-342900">
              <a:spcAft>
                <a:spcPts val="1200"/>
              </a:spcAft>
              <a:buFont typeface="System Font Regular"/>
              <a:buChar char="–"/>
            </a:pPr>
            <a:r>
              <a:rPr lang="en-GB" dirty="0">
                <a:ea typeface="+mn-lt"/>
                <a:cs typeface="+mn-lt"/>
              </a:rPr>
              <a:t>Evaluate heat loss, air leakage and energy efficiency issues.</a:t>
            </a:r>
            <a:endParaRPr lang="en-US" dirty="0">
              <a:ea typeface="+mn-lt"/>
              <a:cs typeface="+mn-lt"/>
            </a:endParaRPr>
          </a:p>
          <a:p>
            <a:pPr marL="342900" indent="-342900">
              <a:spcAft>
                <a:spcPts val="1200"/>
              </a:spcAft>
              <a:buFont typeface="System Font Regular"/>
              <a:buChar char="–"/>
            </a:pPr>
            <a:r>
              <a:rPr lang="en-GB" dirty="0">
                <a:ea typeface="+mn-lt"/>
                <a:cs typeface="+mn-lt"/>
              </a:rPr>
              <a:t>Compare retrofit options: secondary glazing vs slim-profile double glazing.</a:t>
            </a:r>
            <a:endParaRPr lang="en-US" dirty="0">
              <a:ea typeface="+mn-lt"/>
              <a:cs typeface="+mn-lt"/>
            </a:endParaRPr>
          </a:p>
          <a:p>
            <a:pPr>
              <a:lnSpc>
                <a:spcPct val="100000"/>
              </a:lnSpc>
            </a:pPr>
            <a:endParaRPr lang="en-GB" sz="2400" dirty="0">
              <a:solidFill>
                <a:srgbClr val="E51C41"/>
              </a:solidFill>
              <a:cs typeface="Arial"/>
            </a:endParaRPr>
          </a:p>
          <a:p>
            <a:pPr>
              <a:lnSpc>
                <a:spcPct val="100000"/>
              </a:lnSpc>
            </a:pPr>
            <a:r>
              <a:rPr lang="en-GB" sz="2400" dirty="0">
                <a:solidFill>
                  <a:srgbClr val="E51C41"/>
                </a:solidFill>
              </a:rPr>
              <a:t> </a:t>
            </a:r>
            <a:br>
              <a:rPr lang="en-GB" dirty="0">
                <a:solidFill>
                  <a:schemeClr val="accent1"/>
                </a:solidFill>
              </a:rPr>
            </a:br>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1280455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35</a:t>
            </a:fld>
            <a:endParaRPr lang="en-GB"/>
          </a:p>
        </p:txBody>
      </p:sp>
      <p:sp>
        <p:nvSpPr>
          <p:cNvPr id="12" name="Title 11"/>
          <p:cNvSpPr>
            <a:spLocks noGrp="1"/>
          </p:cNvSpPr>
          <p:nvPr>
            <p:ph type="title"/>
          </p:nvPr>
        </p:nvSpPr>
        <p:spPr>
          <a:xfrm>
            <a:off x="232950" y="249900"/>
            <a:ext cx="8437563" cy="1178519"/>
          </a:xfrm>
        </p:spPr>
        <p:txBody>
          <a:bodyPr>
            <a:normAutofit/>
          </a:bodyPr>
          <a:lstStyle/>
          <a:p>
            <a:r>
              <a:rPr lang="en-GB" dirty="0"/>
              <a:t>Importance of energy efficiency </a:t>
            </a:r>
            <a:br>
              <a:rPr lang="en-GB" dirty="0"/>
            </a:br>
            <a:r>
              <a:rPr lang="en-GB" dirty="0"/>
              <a:t>in heritage buildings</a:t>
            </a:r>
            <a:endParaRPr lang="en-US" dirty="0"/>
          </a:p>
          <a:p>
            <a:pPr>
              <a:lnSpc>
                <a:spcPct val="100000"/>
              </a:lnSpc>
            </a:pPr>
            <a:endParaRPr lang="en-GB" sz="3600" dirty="0">
              <a:cs typeface="Arial"/>
            </a:endParaRPr>
          </a:p>
        </p:txBody>
      </p:sp>
      <p:sp>
        <p:nvSpPr>
          <p:cNvPr id="5" name="Text Placeholder 4"/>
          <p:cNvSpPr>
            <a:spLocks noGrp="1"/>
          </p:cNvSpPr>
          <p:nvPr>
            <p:ph type="body" sz="quarter" idx="12"/>
          </p:nvPr>
        </p:nvSpPr>
        <p:spPr>
          <a:xfrm>
            <a:off x="232950" y="1461872"/>
            <a:ext cx="7884088" cy="2993350"/>
          </a:xfrm>
        </p:spPr>
        <p:txBody>
          <a:bodyPr vert="horz" lIns="0" tIns="0" rIns="0" bIns="0" rtlCol="0" anchor="t">
            <a:noAutofit/>
          </a:bodyPr>
          <a:lstStyle/>
          <a:p>
            <a:pPr>
              <a:spcAft>
                <a:spcPts val="1200"/>
              </a:spcAft>
            </a:pPr>
            <a:r>
              <a:rPr lang="en-GB" dirty="0"/>
              <a:t>Why energy efficiency matters in heritage buildings:</a:t>
            </a:r>
            <a:endParaRPr lang="en-GB" dirty="0">
              <a:ea typeface="+mn-lt"/>
              <a:cs typeface="+mn-lt"/>
            </a:endParaRPr>
          </a:p>
          <a:p>
            <a:pPr marL="342900" indent="-342900">
              <a:spcAft>
                <a:spcPts val="1200"/>
              </a:spcAft>
              <a:buFont typeface="System Font Regular"/>
              <a:buChar char="–"/>
            </a:pPr>
            <a:r>
              <a:rPr lang="en-GB" dirty="0">
                <a:ea typeface="+mn-lt"/>
                <a:cs typeface="+mn-lt"/>
              </a:rPr>
              <a:t>Older buildings often have poor insulation, leading to high energy loss.</a:t>
            </a:r>
          </a:p>
          <a:p>
            <a:pPr marL="342900" indent="-342900">
              <a:spcAft>
                <a:spcPts val="1200"/>
              </a:spcAft>
              <a:buFont typeface="System Font Regular"/>
              <a:buChar char="–"/>
            </a:pPr>
            <a:r>
              <a:rPr lang="en-GB" dirty="0">
                <a:ea typeface="+mn-lt"/>
                <a:cs typeface="+mn-lt"/>
              </a:rPr>
              <a:t>Single-glazed windows and draughty doors significantly reduce thermal efficiency.</a:t>
            </a:r>
          </a:p>
          <a:p>
            <a:pPr marL="342900" indent="-342900">
              <a:spcAft>
                <a:spcPts val="1200"/>
              </a:spcAft>
              <a:buFont typeface="System Font Regular"/>
              <a:buChar char="–"/>
            </a:pPr>
            <a:r>
              <a:rPr lang="en-GB" dirty="0">
                <a:ea typeface="+mn-lt"/>
                <a:cs typeface="+mn-lt"/>
              </a:rPr>
              <a:t>Reducing energy waste improves sustainability and occupant comfort.</a:t>
            </a:r>
          </a:p>
          <a:p>
            <a:pPr>
              <a:lnSpc>
                <a:spcPct val="100000"/>
              </a:lnSpc>
            </a:pPr>
            <a:endParaRPr lang="en-GB" sz="2400" dirty="0">
              <a:cs typeface="Arial"/>
            </a:endParaRPr>
          </a:p>
          <a:p>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3279871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46B4FB-8D5B-5015-10DD-592314C4F984}"/>
              </a:ext>
            </a:extLst>
          </p:cNvPr>
          <p:cNvSpPr>
            <a:spLocks noGrp="1"/>
          </p:cNvSpPr>
          <p:nvPr>
            <p:ph type="sldNum" sz="quarter" idx="12"/>
          </p:nvPr>
        </p:nvSpPr>
        <p:spPr/>
        <p:txBody>
          <a:bodyPr/>
          <a:lstStyle/>
          <a:p>
            <a:fld id="{DA2C159E-F13C-4A85-9A41-E7669D3E0D70}" type="slidenum">
              <a:rPr lang="en-GB" smtClean="0"/>
              <a:pPr/>
              <a:t>36</a:t>
            </a:fld>
            <a:endParaRPr lang="en-GB"/>
          </a:p>
        </p:txBody>
      </p:sp>
      <p:sp>
        <p:nvSpPr>
          <p:cNvPr id="3" name="Title 2">
            <a:extLst>
              <a:ext uri="{FF2B5EF4-FFF2-40B4-BE49-F238E27FC236}">
                <a16:creationId xmlns:a16="http://schemas.microsoft.com/office/drawing/2014/main" id="{1EADB7C8-14DC-07DE-E8BB-ADA1176F893A}"/>
              </a:ext>
            </a:extLst>
          </p:cNvPr>
          <p:cNvSpPr>
            <a:spLocks noGrp="1"/>
          </p:cNvSpPr>
          <p:nvPr>
            <p:ph type="title"/>
          </p:nvPr>
        </p:nvSpPr>
        <p:spPr>
          <a:xfrm>
            <a:off x="232950" y="249900"/>
            <a:ext cx="8437563" cy="1077095"/>
          </a:xfrm>
        </p:spPr>
        <p:txBody>
          <a:bodyPr>
            <a:normAutofit fontScale="90000"/>
          </a:bodyPr>
          <a:lstStyle/>
          <a:p>
            <a:r>
              <a:rPr lang="en-US" sz="4000" b="1" dirty="0"/>
              <a:t>Challenges in retrofitting </a:t>
            </a:r>
            <a:r>
              <a:rPr lang="en-US" sz="4000" dirty="0"/>
              <a:t>w</a:t>
            </a:r>
            <a:r>
              <a:rPr lang="en-US" sz="4000" b="1" dirty="0"/>
              <a:t>indows </a:t>
            </a:r>
            <a:br>
              <a:rPr lang="en-US" sz="4000" b="1" dirty="0"/>
            </a:br>
            <a:r>
              <a:rPr lang="en-US" sz="4000" b="1" dirty="0"/>
              <a:t>and doors</a:t>
            </a:r>
            <a:br>
              <a:rPr lang="en-US" dirty="0"/>
            </a:br>
            <a:endParaRPr lang="en-GB" dirty="0"/>
          </a:p>
        </p:txBody>
      </p:sp>
      <p:sp>
        <p:nvSpPr>
          <p:cNvPr id="4" name="Text Placeholder 3">
            <a:extLst>
              <a:ext uri="{FF2B5EF4-FFF2-40B4-BE49-F238E27FC236}">
                <a16:creationId xmlns:a16="http://schemas.microsoft.com/office/drawing/2014/main" id="{82A2C8E7-4DD6-5D7B-54B6-2D13AB6FBF56}"/>
              </a:ext>
            </a:extLst>
          </p:cNvPr>
          <p:cNvSpPr>
            <a:spLocks noGrp="1"/>
          </p:cNvSpPr>
          <p:nvPr>
            <p:ph type="body" sz="quarter" idx="14"/>
          </p:nvPr>
        </p:nvSpPr>
        <p:spPr>
          <a:xfrm>
            <a:off x="251520" y="1449659"/>
            <a:ext cx="8747514" cy="3166946"/>
          </a:xfrm>
        </p:spPr>
        <p:txBody>
          <a:bodyPr vert="horz" lIns="0" tIns="0" rIns="0" bIns="0" rtlCol="0" anchor="t">
            <a:noAutofit/>
          </a:bodyPr>
          <a:lstStyle/>
          <a:p>
            <a:pPr marL="342900" indent="-342900">
              <a:spcAft>
                <a:spcPts val="1200"/>
              </a:spcAft>
              <a:buFont typeface="System Font Regular"/>
              <a:buChar char="–"/>
            </a:pPr>
            <a:r>
              <a:rPr lang="en-US" b="0" dirty="0">
                <a:ea typeface="+mn-lt"/>
                <a:cs typeface="+mn-lt"/>
              </a:rPr>
              <a:t>Listed building restrictions: need for like-for-like replacements.</a:t>
            </a:r>
          </a:p>
          <a:p>
            <a:pPr marL="342900" indent="-342900">
              <a:spcAft>
                <a:spcPts val="1200"/>
              </a:spcAft>
              <a:buFont typeface="System Font Regular"/>
              <a:buChar char="–"/>
            </a:pPr>
            <a:r>
              <a:rPr lang="en-US" b="0" dirty="0">
                <a:ea typeface="+mn-lt"/>
                <a:cs typeface="+mn-lt"/>
              </a:rPr>
              <a:t>Planning permission required for changes that </a:t>
            </a:r>
            <a:br>
              <a:rPr lang="en-US" b="0" dirty="0">
                <a:ea typeface="+mn-lt"/>
                <a:cs typeface="+mn-lt"/>
              </a:rPr>
            </a:br>
            <a:r>
              <a:rPr lang="en-US" b="0" dirty="0">
                <a:ea typeface="+mn-lt"/>
                <a:cs typeface="+mn-lt"/>
              </a:rPr>
              <a:t>affect appearance.</a:t>
            </a:r>
          </a:p>
          <a:p>
            <a:pPr marL="342900" indent="-342900">
              <a:spcAft>
                <a:spcPts val="1200"/>
              </a:spcAft>
              <a:buFont typeface="System Font Regular"/>
              <a:buChar char="–"/>
            </a:pPr>
            <a:r>
              <a:rPr lang="en-US" b="0" dirty="0">
                <a:ea typeface="+mn-lt"/>
                <a:cs typeface="+mn-lt"/>
              </a:rPr>
              <a:t>Higher costs compared to modern </a:t>
            </a:r>
            <a:r>
              <a:rPr lang="en-US" b="0">
                <a:ea typeface="+mn-lt"/>
                <a:cs typeface="+mn-lt"/>
              </a:rPr>
              <a:t>buildings owing </a:t>
            </a:r>
            <a:r>
              <a:rPr lang="en-US" b="0" dirty="0">
                <a:ea typeface="+mn-lt"/>
                <a:cs typeface="+mn-lt"/>
              </a:rPr>
              <a:t>to </a:t>
            </a:r>
            <a:br>
              <a:rPr lang="en-US" b="0" dirty="0">
                <a:ea typeface="+mn-lt"/>
                <a:cs typeface="+mn-lt"/>
              </a:rPr>
            </a:br>
            <a:r>
              <a:rPr lang="en-US" b="0" dirty="0">
                <a:ea typeface="+mn-lt"/>
                <a:cs typeface="+mn-lt"/>
              </a:rPr>
              <a:t>specialist materials.</a:t>
            </a:r>
          </a:p>
          <a:p>
            <a:pPr marL="342900" indent="-342900">
              <a:spcAft>
                <a:spcPts val="1200"/>
              </a:spcAft>
              <a:buFont typeface="System Font Regular"/>
              <a:buChar char="–"/>
            </a:pPr>
            <a:r>
              <a:rPr lang="en-US" b="0" dirty="0">
                <a:ea typeface="+mn-lt"/>
                <a:cs typeface="+mn-lt"/>
              </a:rPr>
              <a:t>Structural limitations: some buildings cannot support </a:t>
            </a:r>
            <a:br>
              <a:rPr lang="en-US" b="0" dirty="0">
                <a:ea typeface="+mn-lt"/>
                <a:cs typeface="+mn-lt"/>
              </a:rPr>
            </a:br>
            <a:r>
              <a:rPr lang="en-US" b="0" dirty="0">
                <a:ea typeface="+mn-lt"/>
                <a:cs typeface="+mn-lt"/>
              </a:rPr>
              <a:t>modern upgrades.</a:t>
            </a:r>
          </a:p>
          <a:p>
            <a:endParaRPr lang="en-US" b="1"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23ADB0A3-4525-F5C4-F864-1138F5A521F3}"/>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p>
        </p:txBody>
      </p:sp>
    </p:spTree>
    <p:extLst>
      <p:ext uri="{BB962C8B-B14F-4D97-AF65-F5344CB8AC3E}">
        <p14:creationId xmlns:p14="http://schemas.microsoft.com/office/powerpoint/2010/main" val="1690244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131C7-B9F1-B706-1A10-235FA95B680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AE1A8F-2C35-E0E5-1070-AEDEDEE9E901}"/>
              </a:ext>
            </a:extLst>
          </p:cNvPr>
          <p:cNvSpPr>
            <a:spLocks noGrp="1"/>
          </p:cNvSpPr>
          <p:nvPr>
            <p:ph type="sldNum" sz="quarter" idx="12"/>
          </p:nvPr>
        </p:nvSpPr>
        <p:spPr>
          <a:xfrm>
            <a:off x="7920376" y="4648322"/>
            <a:ext cx="909464" cy="273844"/>
          </a:xfrm>
        </p:spPr>
        <p:txBody>
          <a:bodyPr/>
          <a:lstStyle/>
          <a:p>
            <a:fld id="{DA2C159E-F13C-4A85-9A41-E7669D3E0D70}" type="slidenum">
              <a:rPr lang="en-GB" smtClean="0"/>
              <a:pPr/>
              <a:t>37</a:t>
            </a:fld>
            <a:endParaRPr lang="en-GB"/>
          </a:p>
        </p:txBody>
      </p:sp>
      <p:sp>
        <p:nvSpPr>
          <p:cNvPr id="3" name="Title 2">
            <a:extLst>
              <a:ext uri="{FF2B5EF4-FFF2-40B4-BE49-F238E27FC236}">
                <a16:creationId xmlns:a16="http://schemas.microsoft.com/office/drawing/2014/main" id="{091DCECC-FA81-0083-DA86-8C116A0B4BCB}"/>
              </a:ext>
            </a:extLst>
          </p:cNvPr>
          <p:cNvSpPr>
            <a:spLocks noGrp="1"/>
          </p:cNvSpPr>
          <p:nvPr>
            <p:ph type="title"/>
          </p:nvPr>
        </p:nvSpPr>
        <p:spPr>
          <a:xfrm>
            <a:off x="232950" y="249900"/>
            <a:ext cx="8437563" cy="1177456"/>
          </a:xfrm>
        </p:spPr>
        <p:txBody>
          <a:bodyPr>
            <a:normAutofit fontScale="90000"/>
          </a:bodyPr>
          <a:lstStyle/>
          <a:p>
            <a:r>
              <a:rPr lang="en-US" sz="4000" b="1" dirty="0"/>
              <a:t>Impacts of </a:t>
            </a:r>
            <a:r>
              <a:rPr lang="en-US" sz="4000" dirty="0"/>
              <a:t>p</a:t>
            </a:r>
            <a:r>
              <a:rPr lang="en-US" sz="4000" b="1" dirty="0"/>
              <a:t>oor </a:t>
            </a:r>
            <a:r>
              <a:rPr lang="en-US" sz="4000" dirty="0"/>
              <a:t>w</a:t>
            </a:r>
            <a:r>
              <a:rPr lang="en-US" sz="4000" b="1" dirty="0"/>
              <a:t>indow </a:t>
            </a:r>
            <a:r>
              <a:rPr lang="en-US" sz="4000" dirty="0"/>
              <a:t>and</a:t>
            </a:r>
            <a:r>
              <a:rPr lang="en-US" sz="4000" b="1" dirty="0"/>
              <a:t> </a:t>
            </a:r>
            <a:br>
              <a:rPr lang="en-US" sz="4000" b="1" dirty="0"/>
            </a:br>
            <a:r>
              <a:rPr lang="en-US" sz="4000" dirty="0"/>
              <a:t>d</a:t>
            </a:r>
            <a:r>
              <a:rPr lang="en-US" sz="4000" b="1" dirty="0"/>
              <a:t>oor </a:t>
            </a:r>
            <a:r>
              <a:rPr lang="en-US" sz="4000" dirty="0"/>
              <a:t>i</a:t>
            </a:r>
            <a:r>
              <a:rPr lang="en-US" sz="4000" b="1" dirty="0"/>
              <a:t>nsulation</a:t>
            </a:r>
            <a:br>
              <a:rPr lang="en-US" dirty="0"/>
            </a:br>
            <a:endParaRPr lang="en-GB" dirty="0"/>
          </a:p>
        </p:txBody>
      </p:sp>
      <p:sp>
        <p:nvSpPr>
          <p:cNvPr id="4" name="Text Placeholder 3">
            <a:extLst>
              <a:ext uri="{FF2B5EF4-FFF2-40B4-BE49-F238E27FC236}">
                <a16:creationId xmlns:a16="http://schemas.microsoft.com/office/drawing/2014/main" id="{D6B71126-1B53-3A55-78E4-2A43009D140B}"/>
              </a:ext>
            </a:extLst>
          </p:cNvPr>
          <p:cNvSpPr>
            <a:spLocks noGrp="1"/>
          </p:cNvSpPr>
          <p:nvPr>
            <p:ph type="body" sz="quarter" idx="14"/>
          </p:nvPr>
        </p:nvSpPr>
        <p:spPr>
          <a:xfrm>
            <a:off x="251520" y="1293541"/>
            <a:ext cx="6668825" cy="3152690"/>
          </a:xfrm>
        </p:spPr>
        <p:txBody>
          <a:bodyPr vert="horz" lIns="0" tIns="0" rIns="0" bIns="0" rtlCol="0" anchor="t">
            <a:noAutofit/>
          </a:bodyPr>
          <a:lstStyle/>
          <a:p>
            <a:endParaRPr lang="en-US" dirty="0">
              <a:cs typeface="Arial"/>
            </a:endParaRPr>
          </a:p>
          <a:p>
            <a:pPr marL="342900" indent="-342900">
              <a:spcAft>
                <a:spcPts val="1200"/>
              </a:spcAft>
              <a:buFont typeface="System Font Regular"/>
              <a:buChar char="–"/>
            </a:pPr>
            <a:r>
              <a:rPr lang="en-US" b="0" dirty="0">
                <a:ea typeface="+mn-lt"/>
                <a:cs typeface="+mn-lt"/>
              </a:rPr>
              <a:t>Heat loss leads to higher energy bills.</a:t>
            </a:r>
          </a:p>
          <a:p>
            <a:pPr marL="342900" indent="-342900">
              <a:spcAft>
                <a:spcPts val="1200"/>
              </a:spcAft>
              <a:buFont typeface="System Font Regular"/>
              <a:buChar char="–"/>
            </a:pPr>
            <a:r>
              <a:rPr lang="en-US" b="0" dirty="0">
                <a:ea typeface="+mn-lt"/>
                <a:cs typeface="+mn-lt"/>
              </a:rPr>
              <a:t>Condensation and damp issues can cause damage over time.</a:t>
            </a:r>
          </a:p>
          <a:p>
            <a:pPr marL="342900" indent="-342900">
              <a:spcAft>
                <a:spcPts val="1200"/>
              </a:spcAft>
              <a:buFont typeface="System Font Regular"/>
              <a:buChar char="–"/>
            </a:pPr>
            <a:r>
              <a:rPr lang="en-US" b="0" dirty="0">
                <a:ea typeface="+mn-lt"/>
                <a:cs typeface="+mn-lt"/>
              </a:rPr>
              <a:t>Discomfort for occupants owing to draughts and cold spots.</a:t>
            </a:r>
          </a:p>
          <a:p>
            <a:endParaRPr lang="en-US" dirty="0">
              <a:cs typeface="Arial"/>
            </a:endParaRPr>
          </a:p>
        </p:txBody>
      </p:sp>
      <p:sp>
        <p:nvSpPr>
          <p:cNvPr id="5" name="Footer Placeholder 4">
            <a:extLst>
              <a:ext uri="{FF2B5EF4-FFF2-40B4-BE49-F238E27FC236}">
                <a16:creationId xmlns:a16="http://schemas.microsoft.com/office/drawing/2014/main" id="{49FBFB68-62D4-829F-1AC9-0D59CDC238A5}"/>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Education &amp; Training Foundation</a:t>
            </a:r>
          </a:p>
        </p:txBody>
      </p:sp>
    </p:spTree>
    <p:extLst>
      <p:ext uri="{BB962C8B-B14F-4D97-AF65-F5344CB8AC3E}">
        <p14:creationId xmlns:p14="http://schemas.microsoft.com/office/powerpoint/2010/main" val="1587325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D3A738-43B0-4A4D-4A50-0F0CB28E6F76}"/>
              </a:ext>
            </a:extLst>
          </p:cNvPr>
          <p:cNvSpPr>
            <a:spLocks noGrp="1"/>
          </p:cNvSpPr>
          <p:nvPr>
            <p:ph type="sldNum" sz="quarter" idx="11"/>
          </p:nvPr>
        </p:nvSpPr>
        <p:spPr/>
        <p:txBody>
          <a:bodyPr/>
          <a:lstStyle/>
          <a:p>
            <a:fld id="{DA2C159E-F13C-4A85-9A41-E7669D3E0D70}" type="slidenum">
              <a:rPr lang="en-GB" smtClean="0"/>
              <a:pPr/>
              <a:t>38</a:t>
            </a:fld>
            <a:endParaRPr lang="en-GB"/>
          </a:p>
        </p:txBody>
      </p:sp>
      <p:sp>
        <p:nvSpPr>
          <p:cNvPr id="4" name="Title 3">
            <a:extLst>
              <a:ext uri="{FF2B5EF4-FFF2-40B4-BE49-F238E27FC236}">
                <a16:creationId xmlns:a16="http://schemas.microsoft.com/office/drawing/2014/main" id="{72899B7B-0AA6-7DDE-277C-57F32949425C}"/>
              </a:ext>
            </a:extLst>
          </p:cNvPr>
          <p:cNvSpPr>
            <a:spLocks noGrp="1"/>
          </p:cNvSpPr>
          <p:nvPr>
            <p:ph type="title"/>
          </p:nvPr>
        </p:nvSpPr>
        <p:spPr/>
        <p:txBody>
          <a:bodyPr>
            <a:normAutofit fontScale="90000"/>
          </a:bodyPr>
          <a:lstStyle/>
          <a:p>
            <a:r>
              <a:rPr lang="en-GB" sz="4000" dirty="0">
                <a:ea typeface="+mn-lt"/>
                <a:cs typeface="+mn-lt"/>
              </a:rPr>
              <a:t>Improving windows in a listed building</a:t>
            </a:r>
            <a:br>
              <a:rPr lang="en-US" b="0" dirty="0">
                <a:cs typeface="Arial"/>
              </a:rPr>
            </a:br>
            <a:endParaRPr lang="en-GB" dirty="0"/>
          </a:p>
        </p:txBody>
      </p:sp>
      <p:sp>
        <p:nvSpPr>
          <p:cNvPr id="9" name="Text Placeholder 4">
            <a:extLst>
              <a:ext uri="{FF2B5EF4-FFF2-40B4-BE49-F238E27FC236}">
                <a16:creationId xmlns:a16="http://schemas.microsoft.com/office/drawing/2014/main" id="{CD33C034-7EAC-899B-ADD1-84181A799537}"/>
              </a:ext>
            </a:extLst>
          </p:cNvPr>
          <p:cNvSpPr>
            <a:spLocks noGrp="1"/>
          </p:cNvSpPr>
          <p:nvPr>
            <p:ph type="body" sz="quarter" idx="12"/>
          </p:nvPr>
        </p:nvSpPr>
        <p:spPr>
          <a:xfrm>
            <a:off x="234000" y="1393902"/>
            <a:ext cx="3960000" cy="3194072"/>
          </a:xfrm>
        </p:spPr>
        <p:txBody>
          <a:bodyPr vert="horz" lIns="0" tIns="0" rIns="0" bIns="0" rtlCol="0" anchor="t">
            <a:noAutofit/>
          </a:bodyPr>
          <a:lstStyle/>
          <a:p>
            <a:r>
              <a:rPr lang="en-GB" b="0" dirty="0">
                <a:ea typeface="+mn-lt"/>
                <a:cs typeface="+mn-lt"/>
              </a:rPr>
              <a:t>Discussion question:</a:t>
            </a:r>
            <a:endParaRPr lang="en-US" b="0" dirty="0">
              <a:ea typeface="+mn-lt"/>
              <a:cs typeface="+mn-lt"/>
            </a:endParaRPr>
          </a:p>
          <a:p>
            <a:r>
              <a:rPr lang="en-GB" b="0" dirty="0">
                <a:ea typeface="+mn-lt"/>
                <a:cs typeface="+mn-lt"/>
              </a:rPr>
              <a:t>What challenges do you think arise when improving windows in a listed building?</a:t>
            </a:r>
            <a:endParaRPr lang="en-US" b="0" dirty="0">
              <a:cs typeface="Arial"/>
            </a:endParaRPr>
          </a:p>
          <a:p>
            <a:endParaRPr lang="en-GB" dirty="0">
              <a:ea typeface="+mn-lt"/>
              <a:cs typeface="+mn-lt"/>
            </a:endParaRPr>
          </a:p>
          <a:p>
            <a:pPr>
              <a:lnSpc>
                <a:spcPct val="100000"/>
              </a:lnSpc>
            </a:pPr>
            <a:endParaRPr lang="en-GB" sz="2400" dirty="0">
              <a:cs typeface="Arial"/>
            </a:endParaRPr>
          </a:p>
          <a:p>
            <a:endParaRPr lang="en-GB" dirty="0"/>
          </a:p>
        </p:txBody>
      </p:sp>
      <p:sp>
        <p:nvSpPr>
          <p:cNvPr id="6" name="Content Placeholder 5">
            <a:extLst>
              <a:ext uri="{FF2B5EF4-FFF2-40B4-BE49-F238E27FC236}">
                <a16:creationId xmlns:a16="http://schemas.microsoft.com/office/drawing/2014/main" id="{C63CE993-1CBF-3C88-37CB-4B5F9FFABE8B}"/>
              </a:ext>
            </a:extLst>
          </p:cNvPr>
          <p:cNvSpPr>
            <a:spLocks noGrp="1"/>
          </p:cNvSpPr>
          <p:nvPr>
            <p:ph sz="quarter" idx="13"/>
          </p:nvPr>
        </p:nvSpPr>
        <p:spPr/>
        <p:txBody>
          <a:bodyPr/>
          <a:lstStyle/>
          <a:p>
            <a:endParaRPr lang="en-GB"/>
          </a:p>
        </p:txBody>
      </p:sp>
      <p:sp>
        <p:nvSpPr>
          <p:cNvPr id="5" name="Footer Placeholder 4">
            <a:extLst>
              <a:ext uri="{FF2B5EF4-FFF2-40B4-BE49-F238E27FC236}">
                <a16:creationId xmlns:a16="http://schemas.microsoft.com/office/drawing/2014/main" id="{E9019E2B-D118-4B1A-6659-E9A478BB075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pic>
        <p:nvPicPr>
          <p:cNvPr id="7" name="Picture 6" descr="Alternative text: diagram of a window illustrating heat gains and losses. The image shows heat gains from the sun entering through the window, draughts from the window openings and around the frame, heat loss through the frames, and heat loss through the glass. The window is set in a brick wall.&#10;This image is useful for understanding the different ways heat moves through a window, which can affect a building’s energy efficiency.&#10;&#10;">
            <a:extLst>
              <a:ext uri="{FF2B5EF4-FFF2-40B4-BE49-F238E27FC236}">
                <a16:creationId xmlns:a16="http://schemas.microsoft.com/office/drawing/2014/main" id="{33BF47CC-9DE2-DB43-78FB-5FEAF0337119}"/>
              </a:ext>
            </a:extLst>
          </p:cNvPr>
          <p:cNvPicPr>
            <a:picLocks noChangeAspect="1"/>
          </p:cNvPicPr>
          <p:nvPr/>
        </p:nvPicPr>
        <p:blipFill>
          <a:blip r:embed="rId2"/>
          <a:srcRect l="1323" r="6418" b="4733"/>
          <a:stretch>
            <a:fillRect/>
          </a:stretch>
        </p:blipFill>
        <p:spPr>
          <a:xfrm>
            <a:off x="4572000" y="977106"/>
            <a:ext cx="4293840" cy="3782850"/>
          </a:xfrm>
          <a:prstGeom prst="rect">
            <a:avLst/>
          </a:prstGeom>
        </p:spPr>
      </p:pic>
      <p:sp>
        <p:nvSpPr>
          <p:cNvPr id="3" name="TextBox 2">
            <a:extLst>
              <a:ext uri="{FF2B5EF4-FFF2-40B4-BE49-F238E27FC236}">
                <a16:creationId xmlns:a16="http://schemas.microsoft.com/office/drawing/2014/main" id="{A80942BD-C122-19C8-056B-A1AA9BCB1D2E}"/>
              </a:ext>
              <a:ext uri="{C183D7F6-B498-43B3-948B-1728B52AA6E4}">
                <adec:decorative xmlns:adec="http://schemas.microsoft.com/office/drawing/2017/decorative" val="1"/>
              </a:ext>
            </a:extLst>
          </p:cNvPr>
          <p:cNvSpPr txBox="1"/>
          <p:nvPr/>
        </p:nvSpPr>
        <p:spPr>
          <a:xfrm>
            <a:off x="220908" y="3510657"/>
            <a:ext cx="3846131" cy="1077218"/>
          </a:xfrm>
          <a:prstGeom prst="rect">
            <a:avLst/>
          </a:prstGeom>
          <a:noFill/>
        </p:spPr>
        <p:txBody>
          <a:bodyPr wrap="square" lIns="0" tIns="0" rIns="0" bIns="0" rtlCol="0">
            <a:spAutoFit/>
          </a:bodyPr>
          <a:lstStyle/>
          <a:p>
            <a:r>
              <a:rPr lang="en-GB" sz="1400" b="1" dirty="0" err="1"/>
              <a:t>Energysaving</a:t>
            </a:r>
            <a:r>
              <a:rPr lang="en-GB" sz="1400" b="1" dirty="0"/>
              <a:t> Devon</a:t>
            </a:r>
            <a:r>
              <a:rPr lang="en-GB" sz="1400" dirty="0"/>
              <a:t> (n.d.) </a:t>
            </a:r>
            <a:r>
              <a:rPr lang="en-GB" sz="1400" i="1" dirty="0"/>
              <a:t>[Thermographic/retrofit diagram from Devon retrofit guide]</a:t>
            </a:r>
            <a:r>
              <a:rPr lang="en-GB" sz="1400" dirty="0"/>
              <a:t> [online image]. Available at: </a:t>
            </a:r>
            <a:r>
              <a:rPr lang="en-GB" sz="1400" dirty="0">
                <a:hlinkClick r:id="rId3"/>
              </a:rPr>
              <a:t>https://www.energysavingdevon.org.uk/document/devon-retrofit-guide/</a:t>
            </a:r>
            <a:r>
              <a:rPr lang="en-GB" sz="1400" dirty="0"/>
              <a:t> (Accessed: 15 June 2025).</a:t>
            </a:r>
            <a:endParaRPr lang="en-GB" sz="1350" dirty="0"/>
          </a:p>
        </p:txBody>
      </p:sp>
    </p:spTree>
    <p:extLst>
      <p:ext uri="{BB962C8B-B14F-4D97-AF65-F5344CB8AC3E}">
        <p14:creationId xmlns:p14="http://schemas.microsoft.com/office/powerpoint/2010/main" val="2529273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849A55-F66F-84D4-41E3-099AC675680E}"/>
              </a:ext>
            </a:extLst>
          </p:cNvPr>
          <p:cNvSpPr>
            <a:spLocks noGrp="1"/>
          </p:cNvSpPr>
          <p:nvPr>
            <p:ph type="sldNum" sz="quarter" idx="11"/>
          </p:nvPr>
        </p:nvSpPr>
        <p:spPr/>
        <p:txBody>
          <a:bodyPr/>
          <a:lstStyle/>
          <a:p>
            <a:fld id="{DA2C159E-F13C-4A85-9A41-E7669D3E0D70}" type="slidenum">
              <a:rPr lang="en-GB" smtClean="0"/>
              <a:pPr/>
              <a:t>39</a:t>
            </a:fld>
            <a:endParaRPr lang="en-GB"/>
          </a:p>
        </p:txBody>
      </p:sp>
      <p:sp>
        <p:nvSpPr>
          <p:cNvPr id="3" name="Title 2">
            <a:extLst>
              <a:ext uri="{FF2B5EF4-FFF2-40B4-BE49-F238E27FC236}">
                <a16:creationId xmlns:a16="http://schemas.microsoft.com/office/drawing/2014/main" id="{E4F33498-1AAF-045D-9016-9F12C5933B0A}"/>
              </a:ext>
            </a:extLst>
          </p:cNvPr>
          <p:cNvSpPr>
            <a:spLocks noGrp="1"/>
          </p:cNvSpPr>
          <p:nvPr>
            <p:ph type="title"/>
          </p:nvPr>
        </p:nvSpPr>
        <p:spPr/>
        <p:txBody>
          <a:bodyPr vert="horz" lIns="0" tIns="0" rIns="0" bIns="0" rtlCol="0" anchor="t" anchorCtr="0">
            <a:noAutofit/>
          </a:bodyPr>
          <a:lstStyle/>
          <a:p>
            <a:r>
              <a:rPr lang="en-US" dirty="0"/>
              <a:t>Understanding air leakage and </a:t>
            </a:r>
            <a:br>
              <a:rPr lang="en-US" dirty="0"/>
            </a:br>
            <a:r>
              <a:rPr lang="en-US" dirty="0"/>
              <a:t>heat loss</a:t>
            </a:r>
          </a:p>
          <a:p>
            <a:endParaRPr lang="en-US" dirty="0">
              <a:cs typeface="Arial"/>
            </a:endParaRPr>
          </a:p>
        </p:txBody>
      </p:sp>
      <p:sp>
        <p:nvSpPr>
          <p:cNvPr id="4" name="Text Placeholder 3">
            <a:extLst>
              <a:ext uri="{FF2B5EF4-FFF2-40B4-BE49-F238E27FC236}">
                <a16:creationId xmlns:a16="http://schemas.microsoft.com/office/drawing/2014/main" id="{1A40959F-465A-D0A3-DD86-547C5E433E54}"/>
              </a:ext>
            </a:extLst>
          </p:cNvPr>
          <p:cNvSpPr>
            <a:spLocks noGrp="1"/>
          </p:cNvSpPr>
          <p:nvPr>
            <p:ph type="body" sz="quarter" idx="12"/>
          </p:nvPr>
        </p:nvSpPr>
        <p:spPr>
          <a:xfrm>
            <a:off x="234000" y="1504321"/>
            <a:ext cx="8107112" cy="3083653"/>
          </a:xfrm>
        </p:spPr>
        <p:txBody>
          <a:bodyPr vert="horz" lIns="0" tIns="0" rIns="0" bIns="0" rtlCol="0" anchor="t">
            <a:noAutofit/>
          </a:bodyPr>
          <a:lstStyle/>
          <a:p>
            <a:pPr marL="342900" indent="-342900">
              <a:spcAft>
                <a:spcPts val="1200"/>
              </a:spcAft>
              <a:buFont typeface="System Font Regular"/>
              <a:buChar char="–"/>
            </a:pPr>
            <a:r>
              <a:rPr lang="en-US" dirty="0">
                <a:ea typeface="+mn-lt"/>
                <a:cs typeface="+mn-lt"/>
              </a:rPr>
              <a:t>What is air leakage? </a:t>
            </a:r>
            <a:br>
              <a:rPr lang="en-US" dirty="0">
                <a:ea typeface="+mn-lt"/>
                <a:cs typeface="+mn-lt"/>
              </a:rPr>
            </a:br>
            <a:r>
              <a:rPr lang="en-US" dirty="0">
                <a:ea typeface="+mn-lt"/>
                <a:cs typeface="+mn-lt"/>
              </a:rPr>
              <a:t>Uncontrolled air movement which increases energy use.</a:t>
            </a:r>
          </a:p>
          <a:p>
            <a:pPr marL="342900" indent="-342900">
              <a:spcAft>
                <a:spcPts val="1200"/>
              </a:spcAft>
              <a:buFont typeface="System Font Regular"/>
              <a:buChar char="–"/>
            </a:pPr>
            <a:r>
              <a:rPr lang="en-US" dirty="0">
                <a:ea typeface="+mn-lt"/>
                <a:cs typeface="+mn-lt"/>
              </a:rPr>
              <a:t>What is heat loss? </a:t>
            </a:r>
            <a:br>
              <a:rPr lang="en-US" dirty="0">
                <a:ea typeface="+mn-lt"/>
                <a:cs typeface="+mn-lt"/>
              </a:rPr>
            </a:br>
            <a:r>
              <a:rPr lang="en-US" dirty="0">
                <a:ea typeface="+mn-lt"/>
                <a:cs typeface="+mn-lt"/>
              </a:rPr>
              <a:t>The loss of internal heat through windows, doors and building fabric.</a:t>
            </a:r>
          </a:p>
          <a:p>
            <a:pPr marL="342900" indent="-342900">
              <a:spcAft>
                <a:spcPts val="1200"/>
              </a:spcAft>
              <a:buFont typeface="System Font Regular"/>
              <a:buChar char="–"/>
            </a:pPr>
            <a:r>
              <a:rPr lang="en-US" dirty="0">
                <a:ea typeface="+mn-lt"/>
                <a:cs typeface="+mn-lt"/>
              </a:rPr>
              <a:t>Impact on energy bills and sustainability: </a:t>
            </a:r>
            <a:br>
              <a:rPr lang="en-US" dirty="0">
                <a:ea typeface="+mn-lt"/>
                <a:cs typeface="+mn-lt"/>
              </a:rPr>
            </a:br>
            <a:r>
              <a:rPr lang="en-US" dirty="0">
                <a:ea typeface="+mn-lt"/>
                <a:cs typeface="+mn-lt"/>
              </a:rPr>
              <a:t>Higher heating demand leads to greater carbon footprint.</a:t>
            </a:r>
          </a:p>
          <a:p>
            <a:endParaRPr lang="en-US" dirty="0">
              <a:cs typeface="Arial"/>
            </a:endParaRPr>
          </a:p>
        </p:txBody>
      </p:sp>
      <p:sp>
        <p:nvSpPr>
          <p:cNvPr id="5" name="Footer Placeholder 4">
            <a:extLst>
              <a:ext uri="{FF2B5EF4-FFF2-40B4-BE49-F238E27FC236}">
                <a16:creationId xmlns:a16="http://schemas.microsoft.com/office/drawing/2014/main" id="{06DC8696-F6DA-7D3D-5F47-0A6931AF0A4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856283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4</a:t>
            </a:fld>
            <a:endParaRPr lang="en-GB"/>
          </a:p>
        </p:txBody>
      </p:sp>
      <p:sp>
        <p:nvSpPr>
          <p:cNvPr id="12" name="Title 11"/>
          <p:cNvSpPr>
            <a:spLocks noGrp="1"/>
          </p:cNvSpPr>
          <p:nvPr>
            <p:ph type="title"/>
          </p:nvPr>
        </p:nvSpPr>
        <p:spPr/>
        <p:txBody>
          <a:bodyPr>
            <a:normAutofit/>
          </a:bodyPr>
          <a:lstStyle/>
          <a:p>
            <a:r>
              <a:rPr lang="en-GB" dirty="0">
                <a:ea typeface="+mj-lt"/>
                <a:cs typeface="+mj-lt"/>
              </a:rPr>
              <a:t>Lesson 1 overview</a:t>
            </a:r>
            <a:endParaRPr lang="en-US" dirty="0"/>
          </a:p>
          <a:p>
            <a:endParaRPr lang="en-GB" sz="3600" dirty="0">
              <a:cs typeface="Arial"/>
            </a:endParaRPr>
          </a:p>
        </p:txBody>
      </p:sp>
      <p:sp>
        <p:nvSpPr>
          <p:cNvPr id="5" name="Text Placeholder 4"/>
          <p:cNvSpPr>
            <a:spLocks noGrp="1"/>
          </p:cNvSpPr>
          <p:nvPr>
            <p:ph type="body" sz="quarter" idx="12"/>
          </p:nvPr>
        </p:nvSpPr>
        <p:spPr>
          <a:xfrm>
            <a:off x="234001" y="986400"/>
            <a:ext cx="7103502" cy="3601574"/>
          </a:xfrm>
        </p:spPr>
        <p:txBody>
          <a:bodyPr vert="horz" lIns="0" tIns="0" rIns="0" bIns="0" rtlCol="0" anchor="t">
            <a:noAutofit/>
          </a:bodyPr>
          <a:lstStyle/>
          <a:p>
            <a:pPr marL="342900" indent="-342900">
              <a:spcAft>
                <a:spcPts val="1200"/>
              </a:spcAft>
              <a:buFont typeface="System Font Regular"/>
              <a:buChar char="–"/>
            </a:pPr>
            <a:r>
              <a:rPr lang="en-GB" dirty="0">
                <a:ea typeface="+mn-lt"/>
                <a:cs typeface="+mn-lt"/>
              </a:rPr>
              <a:t>Understand the importance of sustainable retrofitting in construction.</a:t>
            </a:r>
            <a:endParaRPr lang="en-US" dirty="0"/>
          </a:p>
          <a:p>
            <a:pPr marL="342900" indent="-342900">
              <a:spcAft>
                <a:spcPts val="1200"/>
              </a:spcAft>
              <a:buFont typeface="System Font Regular"/>
              <a:buChar char="–"/>
            </a:pPr>
            <a:r>
              <a:rPr lang="en-GB" dirty="0">
                <a:ea typeface="+mn-lt"/>
                <a:cs typeface="+mn-lt"/>
              </a:rPr>
              <a:t>Define key concepts: sustainability, retrofit, </a:t>
            </a:r>
            <a:br>
              <a:rPr lang="en-GB" dirty="0">
                <a:ea typeface="+mn-lt"/>
                <a:cs typeface="+mn-lt"/>
              </a:rPr>
            </a:br>
            <a:r>
              <a:rPr lang="en-GB" dirty="0">
                <a:ea typeface="+mn-lt"/>
                <a:cs typeface="+mn-lt"/>
              </a:rPr>
              <a:t>heritage conservation.</a:t>
            </a:r>
            <a:endParaRPr lang="en-GB" dirty="0"/>
          </a:p>
          <a:p>
            <a:pPr marL="342900" indent="-342900">
              <a:spcAft>
                <a:spcPts val="1200"/>
              </a:spcAft>
              <a:buFont typeface="System Font Regular"/>
              <a:buChar char="–"/>
            </a:pPr>
            <a:r>
              <a:rPr lang="en-GB" dirty="0">
                <a:ea typeface="+mn-lt"/>
                <a:cs typeface="+mn-lt"/>
              </a:rPr>
              <a:t>Analyse a listed building case study and identify </a:t>
            </a:r>
            <a:br>
              <a:rPr lang="en-GB" dirty="0">
                <a:ea typeface="+mn-lt"/>
                <a:cs typeface="+mn-lt"/>
              </a:rPr>
            </a:br>
            <a:r>
              <a:rPr lang="en-GB" dirty="0">
                <a:ea typeface="+mn-lt"/>
                <a:cs typeface="+mn-lt"/>
              </a:rPr>
              <a:t>key challenges.</a:t>
            </a:r>
            <a:endParaRPr lang="en-GB" dirty="0"/>
          </a:p>
          <a:p>
            <a:pPr marL="342900" indent="-342900">
              <a:spcAft>
                <a:spcPts val="1200"/>
              </a:spcAft>
              <a:buFont typeface="System Font Regular"/>
              <a:buChar char="–"/>
            </a:pPr>
            <a:r>
              <a:rPr lang="en-GB" dirty="0">
                <a:ea typeface="+mn-lt"/>
                <a:cs typeface="+mn-lt"/>
              </a:rPr>
              <a:t>Develop a problem statement based on the </a:t>
            </a:r>
            <a:br>
              <a:rPr lang="en-GB" dirty="0">
                <a:ea typeface="+mn-lt"/>
                <a:cs typeface="+mn-lt"/>
              </a:rPr>
            </a:br>
            <a:r>
              <a:rPr lang="en-GB" dirty="0">
                <a:ea typeface="+mn-lt"/>
                <a:cs typeface="+mn-lt"/>
              </a:rPr>
              <a:t>case study findings.</a:t>
            </a:r>
          </a:p>
          <a:p>
            <a:endParaRPr lang="en-GB" dirty="0">
              <a:cs typeface="Arial"/>
            </a:endParaRPr>
          </a:p>
          <a:p>
            <a:endParaRPr lang="en-GB" dirty="0">
              <a:cs typeface="Arial"/>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623175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FBA6D-0C77-B4C8-5942-D6AF7D4BF3C8}"/>
              </a:ext>
            </a:extLst>
          </p:cNvPr>
          <p:cNvSpPr>
            <a:spLocks noGrp="1"/>
          </p:cNvSpPr>
          <p:nvPr>
            <p:ph type="sldNum" sz="quarter" idx="11"/>
          </p:nvPr>
        </p:nvSpPr>
        <p:spPr/>
        <p:txBody>
          <a:bodyPr/>
          <a:lstStyle/>
          <a:p>
            <a:fld id="{DA2C159E-F13C-4A85-9A41-E7669D3E0D70}" type="slidenum">
              <a:rPr lang="en-GB" smtClean="0"/>
              <a:pPr/>
              <a:t>40</a:t>
            </a:fld>
            <a:endParaRPr lang="en-GB"/>
          </a:p>
        </p:txBody>
      </p:sp>
      <p:sp>
        <p:nvSpPr>
          <p:cNvPr id="3" name="Title 2">
            <a:extLst>
              <a:ext uri="{FF2B5EF4-FFF2-40B4-BE49-F238E27FC236}">
                <a16:creationId xmlns:a16="http://schemas.microsoft.com/office/drawing/2014/main" id="{7A8DBACB-B019-1146-4DC8-DCEBC1A12C5C}"/>
              </a:ext>
            </a:extLst>
          </p:cNvPr>
          <p:cNvSpPr>
            <a:spLocks noGrp="1"/>
          </p:cNvSpPr>
          <p:nvPr>
            <p:ph type="title"/>
          </p:nvPr>
        </p:nvSpPr>
        <p:spPr>
          <a:xfrm>
            <a:off x="232950" y="249900"/>
            <a:ext cx="8437563" cy="1065944"/>
          </a:xfrm>
        </p:spPr>
        <p:txBody>
          <a:bodyPr vert="horz" lIns="0" tIns="0" rIns="0" bIns="0" rtlCol="0" anchor="t" anchorCtr="0">
            <a:noAutofit/>
          </a:bodyPr>
          <a:lstStyle/>
          <a:p>
            <a:r>
              <a:rPr lang="en-US" dirty="0"/>
              <a:t>Understanding air leakage and </a:t>
            </a:r>
            <a:br>
              <a:rPr lang="en-US" dirty="0"/>
            </a:br>
            <a:r>
              <a:rPr lang="en-US" dirty="0"/>
              <a:t>heat loss</a:t>
            </a:r>
          </a:p>
          <a:p>
            <a:endParaRPr lang="en-US" dirty="0">
              <a:cs typeface="Arial"/>
            </a:endParaRPr>
          </a:p>
        </p:txBody>
      </p:sp>
      <p:sp>
        <p:nvSpPr>
          <p:cNvPr id="4" name="Text Placeholder 3">
            <a:extLst>
              <a:ext uri="{FF2B5EF4-FFF2-40B4-BE49-F238E27FC236}">
                <a16:creationId xmlns:a16="http://schemas.microsoft.com/office/drawing/2014/main" id="{FB1AE9B4-C417-19FD-D333-6F9B323454E3}"/>
              </a:ext>
            </a:extLst>
          </p:cNvPr>
          <p:cNvSpPr>
            <a:spLocks noGrp="1"/>
          </p:cNvSpPr>
          <p:nvPr>
            <p:ph type="body" sz="quarter" idx="12"/>
          </p:nvPr>
        </p:nvSpPr>
        <p:spPr>
          <a:xfrm>
            <a:off x="233999" y="1399150"/>
            <a:ext cx="7842038" cy="3188824"/>
          </a:xfrm>
        </p:spPr>
        <p:txBody>
          <a:bodyPr vert="horz" lIns="0" tIns="0" rIns="0" bIns="0" rtlCol="0" anchor="t">
            <a:noAutofit/>
          </a:bodyPr>
          <a:lstStyle/>
          <a:p>
            <a:pPr>
              <a:spcAft>
                <a:spcPts val="1200"/>
              </a:spcAft>
            </a:pPr>
            <a:r>
              <a:rPr lang="en-US" dirty="0"/>
              <a:t>What is air leakage?</a:t>
            </a:r>
            <a:endParaRPr lang="en-US" b="1" dirty="0">
              <a:ea typeface="+mn-lt"/>
              <a:cs typeface="+mn-lt"/>
            </a:endParaRPr>
          </a:p>
          <a:p>
            <a:pPr marL="342900" indent="-342900">
              <a:spcAft>
                <a:spcPts val="1200"/>
              </a:spcAft>
              <a:buFont typeface="System Font Regular"/>
              <a:buChar char="–"/>
            </a:pPr>
            <a:r>
              <a:rPr lang="en-US" dirty="0">
                <a:ea typeface="+mn-lt"/>
                <a:cs typeface="+mn-lt"/>
              </a:rPr>
              <a:t>Uncontrolled airflow through gaps in a building’s fabric.</a:t>
            </a:r>
          </a:p>
          <a:p>
            <a:pPr marL="342900" indent="-342900">
              <a:spcAft>
                <a:spcPts val="1200"/>
              </a:spcAft>
              <a:buFont typeface="System Font Regular"/>
              <a:buChar char="–"/>
            </a:pPr>
            <a:r>
              <a:rPr lang="en-US" dirty="0">
                <a:ea typeface="+mn-lt"/>
                <a:cs typeface="+mn-lt"/>
              </a:rPr>
              <a:t>Causes draughts, increased energy loss and discomfort for occupants.</a:t>
            </a:r>
          </a:p>
          <a:p>
            <a:pPr marL="342900" indent="-342900">
              <a:spcAft>
                <a:spcPts val="1200"/>
              </a:spcAft>
              <a:buFont typeface="System Font Regular"/>
              <a:buChar char="–"/>
            </a:pPr>
            <a:r>
              <a:rPr lang="en-US" dirty="0">
                <a:ea typeface="+mn-lt"/>
                <a:cs typeface="+mn-lt"/>
              </a:rPr>
              <a:t>Particularly problematic in older buildings with </a:t>
            </a:r>
            <a:br>
              <a:rPr lang="en-US" dirty="0">
                <a:ea typeface="+mn-lt"/>
                <a:cs typeface="+mn-lt"/>
              </a:rPr>
            </a:br>
            <a:r>
              <a:rPr lang="en-US" dirty="0">
                <a:ea typeface="+mn-lt"/>
                <a:cs typeface="+mn-lt"/>
              </a:rPr>
              <a:t>minimal sealing.</a:t>
            </a:r>
          </a:p>
          <a:p>
            <a:endParaRPr lang="en-US" dirty="0">
              <a:cs typeface="Arial"/>
            </a:endParaRPr>
          </a:p>
        </p:txBody>
      </p:sp>
      <p:sp>
        <p:nvSpPr>
          <p:cNvPr id="5" name="Footer Placeholder 4">
            <a:extLst>
              <a:ext uri="{FF2B5EF4-FFF2-40B4-BE49-F238E27FC236}">
                <a16:creationId xmlns:a16="http://schemas.microsoft.com/office/drawing/2014/main" id="{6E0F271D-7351-C4A6-C0B7-E8CA5BBD46F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437757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D7BD11-127C-9FB5-B4B2-9F30961D239C}"/>
              </a:ext>
            </a:extLst>
          </p:cNvPr>
          <p:cNvSpPr>
            <a:spLocks noGrp="1"/>
          </p:cNvSpPr>
          <p:nvPr>
            <p:ph type="sldNum" sz="quarter" idx="11"/>
          </p:nvPr>
        </p:nvSpPr>
        <p:spPr/>
        <p:txBody>
          <a:bodyPr/>
          <a:lstStyle/>
          <a:p>
            <a:fld id="{DA2C159E-F13C-4A85-9A41-E7669D3E0D70}" type="slidenum">
              <a:rPr lang="en-GB" smtClean="0"/>
              <a:pPr/>
              <a:t>41</a:t>
            </a:fld>
            <a:endParaRPr lang="en-GB"/>
          </a:p>
        </p:txBody>
      </p:sp>
      <p:sp>
        <p:nvSpPr>
          <p:cNvPr id="3" name="Title 2">
            <a:extLst>
              <a:ext uri="{FF2B5EF4-FFF2-40B4-BE49-F238E27FC236}">
                <a16:creationId xmlns:a16="http://schemas.microsoft.com/office/drawing/2014/main" id="{39B084CA-37C4-0C6F-95FC-6C6C8E2B67D5}"/>
              </a:ext>
            </a:extLst>
          </p:cNvPr>
          <p:cNvSpPr>
            <a:spLocks noGrp="1"/>
          </p:cNvSpPr>
          <p:nvPr>
            <p:ph type="title"/>
          </p:nvPr>
        </p:nvSpPr>
        <p:spPr>
          <a:xfrm>
            <a:off x="232950" y="249900"/>
            <a:ext cx="4338000" cy="876373"/>
          </a:xfrm>
        </p:spPr>
        <p:txBody>
          <a:bodyPr>
            <a:noAutofit/>
          </a:bodyPr>
          <a:lstStyle/>
          <a:p>
            <a:r>
              <a:rPr lang="en-US" b="1" dirty="0"/>
              <a:t>What is heat </a:t>
            </a:r>
            <a:r>
              <a:rPr lang="en-US" dirty="0"/>
              <a:t>l</a:t>
            </a:r>
            <a:r>
              <a:rPr lang="en-US" b="1" dirty="0"/>
              <a:t>oss?</a:t>
            </a:r>
            <a:br>
              <a:rPr lang="en-US" dirty="0"/>
            </a:br>
            <a:endParaRPr lang="en-GB" dirty="0"/>
          </a:p>
        </p:txBody>
      </p:sp>
      <p:sp>
        <p:nvSpPr>
          <p:cNvPr id="4" name="Text Placeholder 3">
            <a:extLst>
              <a:ext uri="{FF2B5EF4-FFF2-40B4-BE49-F238E27FC236}">
                <a16:creationId xmlns:a16="http://schemas.microsoft.com/office/drawing/2014/main" id="{92B73A3A-C8AC-946F-AE6E-520C26D58D98}"/>
              </a:ext>
            </a:extLst>
          </p:cNvPr>
          <p:cNvSpPr>
            <a:spLocks noGrp="1"/>
          </p:cNvSpPr>
          <p:nvPr>
            <p:ph type="body" sz="quarter" idx="12"/>
          </p:nvPr>
        </p:nvSpPr>
        <p:spPr>
          <a:xfrm>
            <a:off x="232950" y="1012280"/>
            <a:ext cx="4366308" cy="3216374"/>
          </a:xfrm>
        </p:spPr>
        <p:txBody>
          <a:bodyPr vert="horz" lIns="0" tIns="0" rIns="0" bIns="0" rtlCol="0" anchor="t">
            <a:noAutofit/>
          </a:bodyPr>
          <a:lstStyle/>
          <a:p>
            <a:pPr marL="342900" indent="-342900">
              <a:spcBef>
                <a:spcPts val="0"/>
              </a:spcBef>
              <a:spcAft>
                <a:spcPts val="1200"/>
              </a:spcAft>
              <a:buFont typeface="System Font Regular"/>
              <a:buChar char="–"/>
            </a:pPr>
            <a:r>
              <a:rPr lang="en-US" b="0" dirty="0">
                <a:ea typeface="+mn-lt"/>
                <a:cs typeface="+mn-lt"/>
              </a:rPr>
              <a:t>The escape of internal heat through walls, roofs, windows, and doors.</a:t>
            </a:r>
          </a:p>
          <a:p>
            <a:pPr marL="342900" indent="-342900">
              <a:spcBef>
                <a:spcPts val="0"/>
              </a:spcBef>
              <a:spcAft>
                <a:spcPts val="1200"/>
              </a:spcAft>
              <a:buFont typeface="System Font Regular"/>
              <a:buChar char="–"/>
            </a:pPr>
            <a:r>
              <a:rPr lang="en-US" b="0" dirty="0">
                <a:ea typeface="+mn-lt"/>
                <a:cs typeface="+mn-lt"/>
              </a:rPr>
              <a:t>Windows are major contributors to heat loss </a:t>
            </a:r>
            <a:br>
              <a:rPr lang="en-US" b="0" dirty="0">
                <a:ea typeface="+mn-lt"/>
                <a:cs typeface="+mn-lt"/>
              </a:rPr>
            </a:br>
            <a:r>
              <a:rPr lang="en-US" b="0" dirty="0">
                <a:ea typeface="+mn-lt"/>
                <a:cs typeface="+mn-lt"/>
              </a:rPr>
              <a:t>owing to high U-values.</a:t>
            </a:r>
          </a:p>
          <a:p>
            <a:pPr marL="342900" indent="-342900">
              <a:spcBef>
                <a:spcPts val="0"/>
              </a:spcBef>
              <a:spcAft>
                <a:spcPts val="1200"/>
              </a:spcAft>
              <a:buFont typeface="System Font Regular"/>
              <a:buChar char="–"/>
            </a:pPr>
            <a:r>
              <a:rPr lang="en-US" b="0" dirty="0">
                <a:ea typeface="+mn-lt"/>
                <a:cs typeface="+mn-lt"/>
              </a:rPr>
              <a:t>Affects thermal efficiency and sustainability of a building.</a:t>
            </a:r>
          </a:p>
          <a:p>
            <a:endParaRPr lang="en-US" dirty="0">
              <a:cs typeface="Arial"/>
            </a:endParaRPr>
          </a:p>
        </p:txBody>
      </p:sp>
      <p:sp>
        <p:nvSpPr>
          <p:cNvPr id="5" name="Footer Placeholder 4">
            <a:extLst>
              <a:ext uri="{FF2B5EF4-FFF2-40B4-BE49-F238E27FC236}">
                <a16:creationId xmlns:a16="http://schemas.microsoft.com/office/drawing/2014/main" id="{37DF6A6A-2273-892E-0FDB-F98CF7B59D8A}"/>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
        <p:nvSpPr>
          <p:cNvPr id="8" name="TextBox 7">
            <a:extLst>
              <a:ext uri="{FF2B5EF4-FFF2-40B4-BE49-F238E27FC236}">
                <a16:creationId xmlns:a16="http://schemas.microsoft.com/office/drawing/2014/main" id="{EF987F5D-81C3-3A67-9795-AE501DDDE944}"/>
              </a:ext>
              <a:ext uri="{C183D7F6-B498-43B3-948B-1728B52AA6E4}">
                <adec:decorative xmlns:adec="http://schemas.microsoft.com/office/drawing/2017/decorative" val="1"/>
              </a:ext>
            </a:extLst>
          </p:cNvPr>
          <p:cNvSpPr txBox="1"/>
          <p:nvPr/>
        </p:nvSpPr>
        <p:spPr>
          <a:xfrm>
            <a:off x="4800600" y="3586894"/>
            <a:ext cx="4104330" cy="1077218"/>
          </a:xfrm>
          <a:prstGeom prst="rect">
            <a:avLst/>
          </a:prstGeom>
          <a:noFill/>
        </p:spPr>
        <p:txBody>
          <a:bodyPr wrap="square" lIns="0" tIns="0" rIns="0" bIns="0" rtlCol="0">
            <a:spAutoFit/>
          </a:bodyPr>
          <a:lstStyle/>
          <a:p>
            <a:r>
              <a:rPr lang="en-US" sz="1400" b="1" dirty="0" err="1"/>
              <a:t>ScanTherm</a:t>
            </a:r>
            <a:r>
              <a:rPr lang="en-US" sz="1400" dirty="0"/>
              <a:t> (n.d.) </a:t>
            </a:r>
            <a:r>
              <a:rPr lang="en-US" sz="1400" i="1" dirty="0"/>
              <a:t>Thermal imaging survey heat‑loss illustration</a:t>
            </a:r>
            <a:r>
              <a:rPr lang="en-US" sz="1400" dirty="0"/>
              <a:t> [online image]. </a:t>
            </a:r>
            <a:br>
              <a:rPr lang="en-US" sz="1400" dirty="0"/>
            </a:br>
            <a:r>
              <a:rPr lang="en-US" sz="1400" dirty="0"/>
              <a:t>Available at: </a:t>
            </a:r>
            <a:r>
              <a:rPr lang="en-US" sz="1400" dirty="0">
                <a:hlinkClick r:id="rId2"/>
              </a:rPr>
              <a:t>https://www.scantherm.co.uk/thermal-imaging-surveys/heat-loss-home-surveys/</a:t>
            </a:r>
            <a:r>
              <a:rPr lang="en-US" sz="1400" dirty="0"/>
              <a:t> (Accessed: 15 June 2025).</a:t>
            </a:r>
            <a:endParaRPr lang="en-GB" sz="1350" dirty="0"/>
          </a:p>
        </p:txBody>
      </p:sp>
      <p:pic>
        <p:nvPicPr>
          <p:cNvPr id="3074" name="Picture 2" descr="&quot;Thermal infrared image of a house, with colors representing temperature differences. Red and yellow areas indicate warmth, particularly around the windows and door, suggesting heat loss. Cooler areas are shown in blue and green.&quot;">
            <a:extLst>
              <a:ext uri="{FF2B5EF4-FFF2-40B4-BE49-F238E27FC236}">
                <a16:creationId xmlns:a16="http://schemas.microsoft.com/office/drawing/2014/main" id="{95FEACCE-FD27-E9C6-9525-32708F03557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8" r="2854"/>
          <a:stretch>
            <a:fillRect/>
          </a:stretch>
        </p:blipFill>
        <p:spPr bwMode="auto">
          <a:xfrm>
            <a:off x="4800600" y="249900"/>
            <a:ext cx="4104330" cy="3233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314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1995CF-EB5A-2373-5531-7963CF967B91}"/>
              </a:ext>
            </a:extLst>
          </p:cNvPr>
          <p:cNvSpPr>
            <a:spLocks noGrp="1"/>
          </p:cNvSpPr>
          <p:nvPr>
            <p:ph type="sldNum" sz="quarter" idx="12"/>
          </p:nvPr>
        </p:nvSpPr>
        <p:spPr/>
        <p:txBody>
          <a:bodyPr/>
          <a:lstStyle/>
          <a:p>
            <a:fld id="{DA2C159E-F13C-4A85-9A41-E7669D3E0D70}" type="slidenum">
              <a:rPr lang="en-GB" smtClean="0"/>
              <a:pPr/>
              <a:t>42</a:t>
            </a:fld>
            <a:endParaRPr lang="en-GB"/>
          </a:p>
        </p:txBody>
      </p:sp>
      <p:sp>
        <p:nvSpPr>
          <p:cNvPr id="3" name="Title 2">
            <a:extLst>
              <a:ext uri="{FF2B5EF4-FFF2-40B4-BE49-F238E27FC236}">
                <a16:creationId xmlns:a16="http://schemas.microsoft.com/office/drawing/2014/main" id="{F3BBB986-9F00-E1C0-ECF9-06E93E7B264E}"/>
              </a:ext>
            </a:extLst>
          </p:cNvPr>
          <p:cNvSpPr>
            <a:spLocks noGrp="1"/>
          </p:cNvSpPr>
          <p:nvPr>
            <p:ph type="title"/>
          </p:nvPr>
        </p:nvSpPr>
        <p:spPr>
          <a:xfrm>
            <a:off x="232950" y="249900"/>
            <a:ext cx="8437563" cy="1155153"/>
          </a:xfrm>
        </p:spPr>
        <p:txBody>
          <a:bodyPr>
            <a:normAutofit fontScale="90000"/>
          </a:bodyPr>
          <a:lstStyle/>
          <a:p>
            <a:r>
              <a:rPr lang="en-US" sz="4000" b="1" dirty="0"/>
              <a:t>Factors affecting </a:t>
            </a:r>
            <a:r>
              <a:rPr lang="en-US" sz="4000" dirty="0"/>
              <a:t>h</a:t>
            </a:r>
            <a:r>
              <a:rPr lang="en-US" sz="4000" b="1" dirty="0"/>
              <a:t>eat </a:t>
            </a:r>
            <a:r>
              <a:rPr lang="en-US" sz="4000" dirty="0"/>
              <a:t>l</a:t>
            </a:r>
            <a:r>
              <a:rPr lang="en-US" sz="4000" b="1" dirty="0"/>
              <a:t>oss </a:t>
            </a:r>
            <a:br>
              <a:rPr lang="en-US" sz="4000" b="1" dirty="0"/>
            </a:br>
            <a:r>
              <a:rPr lang="en-US" sz="4000" b="1" dirty="0"/>
              <a:t>in windows </a:t>
            </a:r>
            <a:r>
              <a:rPr lang="en-US" sz="4000" dirty="0"/>
              <a:t>and</a:t>
            </a:r>
            <a:r>
              <a:rPr lang="en-US" sz="4000" b="1" dirty="0"/>
              <a:t> </a:t>
            </a:r>
            <a:r>
              <a:rPr lang="en-US" sz="4000" dirty="0"/>
              <a:t>d</a:t>
            </a:r>
            <a:r>
              <a:rPr lang="en-US" sz="4000" b="1" dirty="0"/>
              <a:t>oors</a:t>
            </a:r>
            <a:br>
              <a:rPr lang="en-US" dirty="0"/>
            </a:br>
            <a:endParaRPr lang="en-GB" dirty="0"/>
          </a:p>
        </p:txBody>
      </p:sp>
      <p:sp>
        <p:nvSpPr>
          <p:cNvPr id="4" name="Text Placeholder 3">
            <a:extLst>
              <a:ext uri="{FF2B5EF4-FFF2-40B4-BE49-F238E27FC236}">
                <a16:creationId xmlns:a16="http://schemas.microsoft.com/office/drawing/2014/main" id="{706EB63F-A963-C1E6-EBB4-C41EEBC1CFEA}"/>
              </a:ext>
            </a:extLst>
          </p:cNvPr>
          <p:cNvSpPr>
            <a:spLocks noGrp="1"/>
          </p:cNvSpPr>
          <p:nvPr>
            <p:ph type="body" sz="quarter" idx="14"/>
          </p:nvPr>
        </p:nvSpPr>
        <p:spPr>
          <a:xfrm>
            <a:off x="251520" y="1543266"/>
            <a:ext cx="8892480" cy="3041177"/>
          </a:xfrm>
        </p:spPr>
        <p:txBody>
          <a:bodyPr vert="horz" lIns="0" tIns="0" rIns="0" bIns="0" rtlCol="0" anchor="t">
            <a:noAutofit/>
          </a:bodyPr>
          <a:lstStyle/>
          <a:p>
            <a:pPr marL="342900" indent="-342900">
              <a:spcAft>
                <a:spcPts val="1200"/>
              </a:spcAft>
              <a:buFont typeface="System Font Regular"/>
              <a:buChar char="–"/>
            </a:pPr>
            <a:r>
              <a:rPr lang="en-US" b="0" dirty="0">
                <a:ea typeface="+mn-lt"/>
                <a:cs typeface="+mn-lt"/>
              </a:rPr>
              <a:t>Material/glazing type: single-glazed windows lose more heat.</a:t>
            </a:r>
          </a:p>
          <a:p>
            <a:pPr marL="342900" indent="-342900">
              <a:spcAft>
                <a:spcPts val="1200"/>
              </a:spcAft>
              <a:buFont typeface="System Font Regular"/>
              <a:buChar char="–"/>
            </a:pPr>
            <a:r>
              <a:rPr lang="en-US" b="0" dirty="0">
                <a:ea typeface="+mn-lt"/>
                <a:cs typeface="+mn-lt"/>
              </a:rPr>
              <a:t>Air gaps and poor sealing: allow warm air to escape, </a:t>
            </a:r>
            <a:br>
              <a:rPr lang="en-US" b="0" dirty="0">
                <a:ea typeface="+mn-lt"/>
                <a:cs typeface="+mn-lt"/>
              </a:rPr>
            </a:br>
            <a:r>
              <a:rPr lang="en-US" b="0" dirty="0">
                <a:ea typeface="+mn-lt"/>
                <a:cs typeface="+mn-lt"/>
              </a:rPr>
              <a:t>increasing demand for heating.</a:t>
            </a:r>
          </a:p>
          <a:p>
            <a:pPr marL="342900" indent="-342900">
              <a:spcAft>
                <a:spcPts val="1200"/>
              </a:spcAft>
              <a:buFont typeface="System Font Regular"/>
              <a:buChar char="–"/>
            </a:pPr>
            <a:r>
              <a:rPr lang="en-US" b="0" dirty="0">
                <a:ea typeface="+mn-lt"/>
                <a:cs typeface="+mn-lt"/>
              </a:rPr>
              <a:t>Orientation and exposure: windows facing prevailing </a:t>
            </a:r>
            <a:br>
              <a:rPr lang="en-US" b="0" dirty="0">
                <a:ea typeface="+mn-lt"/>
                <a:cs typeface="+mn-lt"/>
              </a:rPr>
            </a:br>
            <a:r>
              <a:rPr lang="en-US" b="0" dirty="0">
                <a:ea typeface="+mn-lt"/>
                <a:cs typeface="+mn-lt"/>
              </a:rPr>
              <a:t>winds experience more heat loss.</a:t>
            </a:r>
          </a:p>
          <a:p>
            <a:pPr marL="342900" indent="-342900">
              <a:spcAft>
                <a:spcPts val="1200"/>
              </a:spcAft>
              <a:buFont typeface="System Font Regular"/>
              <a:buChar char="–"/>
            </a:pPr>
            <a:r>
              <a:rPr lang="en-US" b="0" dirty="0">
                <a:ea typeface="+mn-lt"/>
                <a:cs typeface="+mn-lt"/>
              </a:rPr>
              <a:t>Building use and occupancy: higher internal temperatures</a:t>
            </a:r>
            <a:br>
              <a:rPr lang="en-US" b="0" dirty="0">
                <a:ea typeface="+mn-lt"/>
                <a:cs typeface="+mn-lt"/>
              </a:rPr>
            </a:br>
            <a:r>
              <a:rPr lang="en-US" b="0" dirty="0">
                <a:ea typeface="+mn-lt"/>
                <a:cs typeface="+mn-lt"/>
              </a:rPr>
              <a:t>lead to greater losses.</a:t>
            </a:r>
          </a:p>
          <a:p>
            <a:endParaRPr lang="en-US" dirty="0">
              <a:cs typeface="Arial"/>
            </a:endParaRPr>
          </a:p>
        </p:txBody>
      </p:sp>
      <p:sp>
        <p:nvSpPr>
          <p:cNvPr id="5" name="Footer Placeholder 4">
            <a:extLst>
              <a:ext uri="{FF2B5EF4-FFF2-40B4-BE49-F238E27FC236}">
                <a16:creationId xmlns:a16="http://schemas.microsoft.com/office/drawing/2014/main" id="{A0BBA81B-15A6-973A-BD08-21F067A83827}"/>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p>
        </p:txBody>
      </p:sp>
    </p:spTree>
    <p:extLst>
      <p:ext uri="{BB962C8B-B14F-4D97-AF65-F5344CB8AC3E}">
        <p14:creationId xmlns:p14="http://schemas.microsoft.com/office/powerpoint/2010/main" val="905252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A77E2E-43A4-D94D-5CB1-BA7E65E85F62}"/>
              </a:ext>
            </a:extLst>
          </p:cNvPr>
          <p:cNvSpPr>
            <a:spLocks noGrp="1"/>
          </p:cNvSpPr>
          <p:nvPr>
            <p:ph type="sldNum" sz="quarter" idx="12"/>
          </p:nvPr>
        </p:nvSpPr>
        <p:spPr/>
        <p:txBody>
          <a:bodyPr/>
          <a:lstStyle/>
          <a:p>
            <a:fld id="{DA2C159E-F13C-4A85-9A41-E7669D3E0D70}" type="slidenum">
              <a:rPr lang="en-GB" smtClean="0"/>
              <a:pPr/>
              <a:t>43</a:t>
            </a:fld>
            <a:endParaRPr lang="en-GB"/>
          </a:p>
        </p:txBody>
      </p:sp>
      <p:sp>
        <p:nvSpPr>
          <p:cNvPr id="3" name="Title 2">
            <a:extLst>
              <a:ext uri="{FF2B5EF4-FFF2-40B4-BE49-F238E27FC236}">
                <a16:creationId xmlns:a16="http://schemas.microsoft.com/office/drawing/2014/main" id="{888C5783-DA91-0619-19DD-1161CE696D40}"/>
              </a:ext>
            </a:extLst>
          </p:cNvPr>
          <p:cNvSpPr>
            <a:spLocks noGrp="1"/>
          </p:cNvSpPr>
          <p:nvPr>
            <p:ph type="title"/>
          </p:nvPr>
        </p:nvSpPr>
        <p:spPr>
          <a:xfrm>
            <a:off x="232950" y="249900"/>
            <a:ext cx="8437563" cy="898676"/>
          </a:xfrm>
        </p:spPr>
        <p:txBody>
          <a:bodyPr>
            <a:noAutofit/>
          </a:bodyPr>
          <a:lstStyle/>
          <a:p>
            <a:r>
              <a:rPr lang="en-US" b="1" dirty="0"/>
              <a:t>Impacts of air </a:t>
            </a:r>
            <a:r>
              <a:rPr lang="en-US" dirty="0"/>
              <a:t>l</a:t>
            </a:r>
            <a:r>
              <a:rPr lang="en-US" b="1" dirty="0"/>
              <a:t>eakage </a:t>
            </a:r>
            <a:r>
              <a:rPr lang="en-US" dirty="0"/>
              <a:t>and</a:t>
            </a:r>
            <a:r>
              <a:rPr lang="en-US" b="1" dirty="0"/>
              <a:t> </a:t>
            </a:r>
            <a:r>
              <a:rPr lang="en-US" dirty="0"/>
              <a:t>h</a:t>
            </a:r>
            <a:r>
              <a:rPr lang="en-US" b="1" dirty="0"/>
              <a:t>eat </a:t>
            </a:r>
            <a:r>
              <a:rPr lang="en-US" dirty="0"/>
              <a:t>l</a:t>
            </a:r>
            <a:r>
              <a:rPr lang="en-US" b="1" dirty="0"/>
              <a:t>oss</a:t>
            </a:r>
            <a:br>
              <a:rPr lang="en-US" dirty="0"/>
            </a:br>
            <a:endParaRPr lang="en-GB" dirty="0"/>
          </a:p>
        </p:txBody>
      </p:sp>
      <p:sp>
        <p:nvSpPr>
          <p:cNvPr id="4" name="Text Placeholder 3">
            <a:extLst>
              <a:ext uri="{FF2B5EF4-FFF2-40B4-BE49-F238E27FC236}">
                <a16:creationId xmlns:a16="http://schemas.microsoft.com/office/drawing/2014/main" id="{6002C7F2-C328-04E9-3F99-54C441487AEE}"/>
              </a:ext>
            </a:extLst>
          </p:cNvPr>
          <p:cNvSpPr>
            <a:spLocks noGrp="1"/>
          </p:cNvSpPr>
          <p:nvPr>
            <p:ph type="body" sz="quarter" idx="14"/>
          </p:nvPr>
        </p:nvSpPr>
        <p:spPr>
          <a:xfrm>
            <a:off x="251520" y="1148576"/>
            <a:ext cx="8614320" cy="3297655"/>
          </a:xfrm>
        </p:spPr>
        <p:txBody>
          <a:bodyPr vert="horz" lIns="0" tIns="0" rIns="0" bIns="0" rtlCol="0" anchor="t">
            <a:noAutofit/>
          </a:bodyPr>
          <a:lstStyle/>
          <a:p>
            <a:pPr marL="342900" indent="-342900">
              <a:spcAft>
                <a:spcPts val="1200"/>
              </a:spcAft>
              <a:buFont typeface="System Font Regular"/>
              <a:buChar char="–"/>
            </a:pPr>
            <a:r>
              <a:rPr lang="en-US" b="0" dirty="0">
                <a:ea typeface="+mn-lt"/>
                <a:cs typeface="+mn-lt"/>
              </a:rPr>
              <a:t>Higher energy bills owing to increased heating requirements.</a:t>
            </a:r>
          </a:p>
          <a:p>
            <a:pPr marL="342900" indent="-342900">
              <a:spcAft>
                <a:spcPts val="1200"/>
              </a:spcAft>
              <a:buFont typeface="System Font Regular"/>
              <a:buChar char="–"/>
            </a:pPr>
            <a:r>
              <a:rPr lang="en-US" b="0" dirty="0">
                <a:ea typeface="+mn-lt"/>
                <a:cs typeface="+mn-lt"/>
              </a:rPr>
              <a:t>Thermal discomfort with cold spots and draughts.</a:t>
            </a:r>
          </a:p>
          <a:p>
            <a:pPr marL="342900" indent="-342900">
              <a:spcAft>
                <a:spcPts val="1200"/>
              </a:spcAft>
              <a:buFont typeface="System Font Regular"/>
              <a:buChar char="–"/>
            </a:pPr>
            <a:r>
              <a:rPr lang="en-US" b="0" dirty="0">
                <a:ea typeface="+mn-lt"/>
                <a:cs typeface="+mn-lt"/>
              </a:rPr>
              <a:t>Increased carbon footprint: more energy consumption, </a:t>
            </a:r>
            <a:br>
              <a:rPr lang="en-US" b="0" dirty="0">
                <a:ea typeface="+mn-lt"/>
                <a:cs typeface="+mn-lt"/>
              </a:rPr>
            </a:br>
            <a:r>
              <a:rPr lang="en-US" b="0" dirty="0">
                <a:ea typeface="+mn-lt"/>
                <a:cs typeface="+mn-lt"/>
              </a:rPr>
              <a:t>higher emissions.</a:t>
            </a:r>
          </a:p>
          <a:p>
            <a:pPr marL="342900" indent="-342900">
              <a:spcAft>
                <a:spcPts val="1200"/>
              </a:spcAft>
              <a:buFont typeface="System Font Regular"/>
              <a:buChar char="–"/>
            </a:pPr>
            <a:r>
              <a:rPr lang="en-US" b="0" dirty="0">
                <a:ea typeface="+mn-lt"/>
                <a:cs typeface="+mn-lt"/>
              </a:rPr>
              <a:t>Condensation issues: moisture build-up owing to warm air escaping and cooling.</a:t>
            </a:r>
          </a:p>
          <a:p>
            <a:endParaRPr lang="en-US" dirty="0">
              <a:cs typeface="Arial"/>
            </a:endParaRPr>
          </a:p>
        </p:txBody>
      </p:sp>
      <p:sp>
        <p:nvSpPr>
          <p:cNvPr id="5" name="Footer Placeholder 4">
            <a:extLst>
              <a:ext uri="{FF2B5EF4-FFF2-40B4-BE49-F238E27FC236}">
                <a16:creationId xmlns:a16="http://schemas.microsoft.com/office/drawing/2014/main" id="{0A22882F-6594-FC35-5B86-76D59EE6EFBF}"/>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p>
        </p:txBody>
      </p:sp>
    </p:spTree>
    <p:extLst>
      <p:ext uri="{BB962C8B-B14F-4D97-AF65-F5344CB8AC3E}">
        <p14:creationId xmlns:p14="http://schemas.microsoft.com/office/powerpoint/2010/main" val="33656504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E1C604-E6A9-37F5-0BCC-89D2CEA134A4}"/>
              </a:ext>
            </a:extLst>
          </p:cNvPr>
          <p:cNvSpPr>
            <a:spLocks noGrp="1"/>
          </p:cNvSpPr>
          <p:nvPr>
            <p:ph type="sldNum" sz="quarter" idx="11"/>
          </p:nvPr>
        </p:nvSpPr>
        <p:spPr/>
        <p:txBody>
          <a:bodyPr/>
          <a:lstStyle/>
          <a:p>
            <a:fld id="{DA2C159E-F13C-4A85-9A41-E7669D3E0D70}" type="slidenum">
              <a:rPr lang="en-GB" smtClean="0"/>
              <a:pPr/>
              <a:t>44</a:t>
            </a:fld>
            <a:endParaRPr lang="en-GB"/>
          </a:p>
        </p:txBody>
      </p:sp>
      <p:sp>
        <p:nvSpPr>
          <p:cNvPr id="3" name="Title 2">
            <a:extLst>
              <a:ext uri="{FF2B5EF4-FFF2-40B4-BE49-F238E27FC236}">
                <a16:creationId xmlns:a16="http://schemas.microsoft.com/office/drawing/2014/main" id="{263AD298-55F8-65A7-581D-CF9304603274}"/>
              </a:ext>
            </a:extLst>
          </p:cNvPr>
          <p:cNvSpPr>
            <a:spLocks noGrp="1"/>
          </p:cNvSpPr>
          <p:nvPr>
            <p:ph type="title"/>
          </p:nvPr>
        </p:nvSpPr>
        <p:spPr/>
        <p:txBody>
          <a:bodyPr/>
          <a:lstStyle/>
          <a:p>
            <a:r>
              <a:rPr lang="en-GB" dirty="0"/>
              <a:t>Strategies to reduce heat loss</a:t>
            </a:r>
          </a:p>
        </p:txBody>
      </p:sp>
      <p:sp>
        <p:nvSpPr>
          <p:cNvPr id="4" name="Text Placeholder 3">
            <a:extLst>
              <a:ext uri="{FF2B5EF4-FFF2-40B4-BE49-F238E27FC236}">
                <a16:creationId xmlns:a16="http://schemas.microsoft.com/office/drawing/2014/main" id="{E77BC1FD-97CD-E567-4F45-27740437B0E6}"/>
              </a:ext>
            </a:extLst>
          </p:cNvPr>
          <p:cNvSpPr>
            <a:spLocks noGrp="1"/>
          </p:cNvSpPr>
          <p:nvPr>
            <p:ph type="body" sz="quarter" idx="12"/>
          </p:nvPr>
        </p:nvSpPr>
        <p:spPr>
          <a:xfrm>
            <a:off x="234000" y="1215482"/>
            <a:ext cx="7667625" cy="3372491"/>
          </a:xfrm>
        </p:spPr>
        <p:txBody>
          <a:bodyPr vert="horz" lIns="0" tIns="0" rIns="0" bIns="0" rtlCol="0" anchor="t">
            <a:noAutofit/>
          </a:bodyPr>
          <a:lstStyle/>
          <a:p>
            <a:pPr>
              <a:spcAft>
                <a:spcPts val="1200"/>
              </a:spcAft>
            </a:pPr>
            <a:r>
              <a:rPr lang="en-US" b="0" dirty="0">
                <a:ea typeface="+mn-lt"/>
                <a:cs typeface="+mn-lt"/>
              </a:rPr>
              <a:t>Discussion question:</a:t>
            </a:r>
          </a:p>
          <a:p>
            <a:r>
              <a:rPr lang="en-US" b="0" dirty="0">
                <a:ea typeface="+mn-lt"/>
                <a:cs typeface="+mn-lt"/>
              </a:rPr>
              <a:t>What strategies can be used to reduce heat loss in heritage buildings without altering their appearance?</a:t>
            </a:r>
            <a:endParaRPr lang="en-US" b="0"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374216A2-0477-A4AF-6E85-F376C599050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8378609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698E94-BBED-895F-7123-552BB4BCF048}"/>
              </a:ext>
            </a:extLst>
          </p:cNvPr>
          <p:cNvSpPr>
            <a:spLocks noGrp="1"/>
          </p:cNvSpPr>
          <p:nvPr>
            <p:ph type="sldNum" sz="quarter" idx="11"/>
          </p:nvPr>
        </p:nvSpPr>
        <p:spPr/>
        <p:txBody>
          <a:bodyPr/>
          <a:lstStyle/>
          <a:p>
            <a:fld id="{DA2C159E-F13C-4A85-9A41-E7669D3E0D70}" type="slidenum">
              <a:rPr lang="en-GB" smtClean="0"/>
              <a:pPr/>
              <a:t>45</a:t>
            </a:fld>
            <a:endParaRPr lang="en-GB"/>
          </a:p>
        </p:txBody>
      </p:sp>
      <p:sp>
        <p:nvSpPr>
          <p:cNvPr id="3" name="Title 2">
            <a:extLst>
              <a:ext uri="{FF2B5EF4-FFF2-40B4-BE49-F238E27FC236}">
                <a16:creationId xmlns:a16="http://schemas.microsoft.com/office/drawing/2014/main" id="{F1529BA6-5E3F-4AB6-BF70-BC1357C7B00A}"/>
              </a:ext>
            </a:extLst>
          </p:cNvPr>
          <p:cNvSpPr>
            <a:spLocks noGrp="1"/>
          </p:cNvSpPr>
          <p:nvPr>
            <p:ph type="title"/>
          </p:nvPr>
        </p:nvSpPr>
        <p:spPr/>
        <p:txBody>
          <a:bodyPr/>
          <a:lstStyle/>
          <a:p>
            <a:r>
              <a:rPr lang="en-US" dirty="0"/>
              <a:t>U-values and window performance</a:t>
            </a:r>
          </a:p>
          <a:p>
            <a:endParaRPr lang="en-US" dirty="0">
              <a:cs typeface="Arial"/>
            </a:endParaRPr>
          </a:p>
        </p:txBody>
      </p:sp>
      <p:sp>
        <p:nvSpPr>
          <p:cNvPr id="4" name="Text Placeholder 3">
            <a:extLst>
              <a:ext uri="{FF2B5EF4-FFF2-40B4-BE49-F238E27FC236}">
                <a16:creationId xmlns:a16="http://schemas.microsoft.com/office/drawing/2014/main" id="{26E08DBD-241D-2798-5308-7C702B603A4F}"/>
              </a:ext>
            </a:extLst>
          </p:cNvPr>
          <p:cNvSpPr>
            <a:spLocks noGrp="1"/>
          </p:cNvSpPr>
          <p:nvPr>
            <p:ph type="body" sz="quarter" idx="12"/>
          </p:nvPr>
        </p:nvSpPr>
        <p:spPr>
          <a:xfrm>
            <a:off x="234000" y="973006"/>
            <a:ext cx="8051356" cy="3614968"/>
          </a:xfrm>
        </p:spPr>
        <p:txBody>
          <a:bodyPr vert="horz" lIns="0" tIns="0" rIns="0" bIns="0" rtlCol="0" anchor="t">
            <a:noAutofit/>
          </a:bodyPr>
          <a:lstStyle/>
          <a:p>
            <a:r>
              <a:rPr lang="en-US" dirty="0">
                <a:ea typeface="+mn-lt"/>
                <a:cs typeface="+mn-lt"/>
              </a:rPr>
              <a:t>Definition of U-value: the rate of heat transfer through a material (lower = better insulation).</a:t>
            </a:r>
            <a:endParaRPr lang="en-US" dirty="0">
              <a:cs typeface="Arial"/>
            </a:endParaRPr>
          </a:p>
          <a:p>
            <a:endParaRPr lang="en-US" dirty="0">
              <a:ea typeface="+mn-lt"/>
              <a:cs typeface="+mn-lt"/>
            </a:endParaRPr>
          </a:p>
          <a:p>
            <a:pPr>
              <a:spcAft>
                <a:spcPts val="1200"/>
              </a:spcAft>
            </a:pPr>
            <a:r>
              <a:rPr lang="en-US" dirty="0">
                <a:ea typeface="+mn-lt"/>
                <a:cs typeface="+mn-lt"/>
              </a:rPr>
              <a:t>Comparison of window types:</a:t>
            </a:r>
          </a:p>
          <a:p>
            <a:pPr marL="342900" lvl="1" indent="-342900">
              <a:buFont typeface="System Font Regular"/>
              <a:buChar char="–"/>
            </a:pPr>
            <a:r>
              <a:rPr lang="en-US" dirty="0">
                <a:ea typeface="+mn-lt"/>
                <a:cs typeface="+mn-lt"/>
              </a:rPr>
              <a:t>Single-glazed: high U-value (~5.0 W/m²K)</a:t>
            </a:r>
          </a:p>
          <a:p>
            <a:pPr marL="342900" lvl="1" indent="-342900">
              <a:buFont typeface="System Font Regular"/>
              <a:buChar char="–"/>
            </a:pPr>
            <a:r>
              <a:rPr lang="en-US" dirty="0">
                <a:ea typeface="+mn-lt"/>
                <a:cs typeface="+mn-lt"/>
              </a:rPr>
              <a:t>Double-glazed: lower U-value (~1.2 – 3.0 W/m²K)</a:t>
            </a:r>
          </a:p>
          <a:p>
            <a:pPr marL="342900" lvl="1" indent="-342900">
              <a:buFont typeface="System Font Regular"/>
              <a:buChar char="–"/>
            </a:pPr>
            <a:r>
              <a:rPr lang="en-US" dirty="0">
                <a:ea typeface="+mn-lt"/>
                <a:cs typeface="+mn-lt"/>
              </a:rPr>
              <a:t>Triple-glazed: lowest U-value (~0.6 – 1.0 W/m²K)</a:t>
            </a:r>
          </a:p>
          <a:p>
            <a:pPr marL="0" lvl="1" indent="0">
              <a:buNone/>
            </a:pPr>
            <a:endParaRPr lang="en-US" dirty="0">
              <a:cs typeface="Arial"/>
            </a:endParaRPr>
          </a:p>
          <a:p>
            <a:pPr marL="0" lvl="1" indent="0">
              <a:buNone/>
            </a:pPr>
            <a:r>
              <a:rPr lang="en-US" dirty="0">
                <a:cs typeface="Arial"/>
                <a:hlinkClick r:id="rId2"/>
              </a:rPr>
              <a:t>Use this link to compare U-values of building components.</a:t>
            </a:r>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7634FE9B-F25B-C608-0D8B-E6C191A7081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40164014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C47358-5684-D37E-530F-65CC1673F4D8}"/>
              </a:ext>
            </a:extLst>
          </p:cNvPr>
          <p:cNvSpPr>
            <a:spLocks noGrp="1"/>
          </p:cNvSpPr>
          <p:nvPr>
            <p:ph type="sldNum" sz="quarter" idx="11"/>
          </p:nvPr>
        </p:nvSpPr>
        <p:spPr/>
        <p:txBody>
          <a:bodyPr/>
          <a:lstStyle/>
          <a:p>
            <a:fld id="{DA2C159E-F13C-4A85-9A41-E7669D3E0D70}" type="slidenum">
              <a:rPr lang="en-GB" smtClean="0"/>
              <a:pPr/>
              <a:t>46</a:t>
            </a:fld>
            <a:endParaRPr lang="en-GB"/>
          </a:p>
        </p:txBody>
      </p:sp>
      <p:sp>
        <p:nvSpPr>
          <p:cNvPr id="3" name="Title 2">
            <a:extLst>
              <a:ext uri="{FF2B5EF4-FFF2-40B4-BE49-F238E27FC236}">
                <a16:creationId xmlns:a16="http://schemas.microsoft.com/office/drawing/2014/main" id="{4D228737-636E-7A73-60AA-FFE3D58B4168}"/>
              </a:ext>
            </a:extLst>
          </p:cNvPr>
          <p:cNvSpPr>
            <a:spLocks noGrp="1"/>
          </p:cNvSpPr>
          <p:nvPr>
            <p:ph type="title"/>
          </p:nvPr>
        </p:nvSpPr>
        <p:spPr>
          <a:xfrm>
            <a:off x="232950" y="249900"/>
            <a:ext cx="8437563" cy="1009316"/>
          </a:xfrm>
        </p:spPr>
        <p:txBody>
          <a:bodyPr>
            <a:normAutofit fontScale="90000"/>
          </a:bodyPr>
          <a:lstStyle/>
          <a:p>
            <a:r>
              <a:rPr lang="en-US" sz="4000" dirty="0"/>
              <a:t>Wish Hill case study: </a:t>
            </a:r>
            <a:br>
              <a:rPr lang="en-US" sz="4000" dirty="0"/>
            </a:br>
            <a:r>
              <a:rPr lang="en-US" sz="4000" dirty="0"/>
              <a:t>Window condition</a:t>
            </a:r>
          </a:p>
          <a:p>
            <a:endParaRPr lang="en-US" dirty="0">
              <a:cs typeface="Arial"/>
            </a:endParaRPr>
          </a:p>
        </p:txBody>
      </p:sp>
      <p:sp>
        <p:nvSpPr>
          <p:cNvPr id="4" name="Text Placeholder 3">
            <a:extLst>
              <a:ext uri="{FF2B5EF4-FFF2-40B4-BE49-F238E27FC236}">
                <a16:creationId xmlns:a16="http://schemas.microsoft.com/office/drawing/2014/main" id="{416341C3-4F88-C47E-FE02-1B7330EB4B51}"/>
              </a:ext>
            </a:extLst>
          </p:cNvPr>
          <p:cNvSpPr>
            <a:spLocks noGrp="1"/>
          </p:cNvSpPr>
          <p:nvPr>
            <p:ph type="body" sz="quarter" idx="12"/>
          </p:nvPr>
        </p:nvSpPr>
        <p:spPr>
          <a:xfrm>
            <a:off x="232950" y="1661531"/>
            <a:ext cx="8632890" cy="2971917"/>
          </a:xfrm>
        </p:spPr>
        <p:txBody>
          <a:bodyPr vert="horz" lIns="0" tIns="0" rIns="0" bIns="0" rtlCol="0" anchor="t">
            <a:noAutofit/>
          </a:bodyPr>
          <a:lstStyle/>
          <a:p>
            <a:pPr marL="342900" indent="-342900">
              <a:spcAft>
                <a:spcPts val="1200"/>
              </a:spcAft>
              <a:buFont typeface="System Font Regular"/>
              <a:buChar char="–"/>
            </a:pPr>
            <a:r>
              <a:rPr lang="en-US" dirty="0">
                <a:ea typeface="+mn-lt"/>
                <a:cs typeface="+mn-lt"/>
              </a:rPr>
              <a:t>Current windows: single-glazed leaded glass, timber frames.</a:t>
            </a:r>
          </a:p>
          <a:p>
            <a:pPr marL="342900" indent="-342900">
              <a:spcAft>
                <a:spcPts val="1200"/>
              </a:spcAft>
              <a:buFont typeface="System Font Regular"/>
              <a:buChar char="–"/>
            </a:pPr>
            <a:r>
              <a:rPr lang="en-US" dirty="0">
                <a:ea typeface="+mn-lt"/>
                <a:cs typeface="+mn-lt"/>
              </a:rPr>
              <a:t>Condition: significant heat loss, air gaps, cracked panes.</a:t>
            </a:r>
          </a:p>
          <a:p>
            <a:pPr marL="342900" indent="-342900">
              <a:spcAft>
                <a:spcPts val="1200"/>
              </a:spcAft>
              <a:buFont typeface="System Font Regular"/>
              <a:buChar char="–"/>
            </a:pPr>
            <a:r>
              <a:rPr lang="en-US" dirty="0">
                <a:ea typeface="+mn-lt"/>
                <a:cs typeface="+mn-lt"/>
              </a:rPr>
              <a:t>Challenges: listed status limits options for full replacement.</a:t>
            </a:r>
          </a:p>
          <a:p>
            <a:endParaRPr lang="en-US" dirty="0">
              <a:cs typeface="Arial"/>
            </a:endParaRPr>
          </a:p>
        </p:txBody>
      </p:sp>
      <p:sp>
        <p:nvSpPr>
          <p:cNvPr id="5" name="Footer Placeholder 4">
            <a:extLst>
              <a:ext uri="{FF2B5EF4-FFF2-40B4-BE49-F238E27FC236}">
                <a16:creationId xmlns:a16="http://schemas.microsoft.com/office/drawing/2014/main" id="{CE6D6E07-B555-926E-B433-773845809AA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4367821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324E17-D4F4-F1AD-3901-D80D0D6FCA87}"/>
              </a:ext>
            </a:extLst>
          </p:cNvPr>
          <p:cNvSpPr>
            <a:spLocks noGrp="1"/>
          </p:cNvSpPr>
          <p:nvPr>
            <p:ph type="sldNum" sz="quarter" idx="11"/>
          </p:nvPr>
        </p:nvSpPr>
        <p:spPr/>
        <p:txBody>
          <a:bodyPr/>
          <a:lstStyle/>
          <a:p>
            <a:fld id="{DA2C159E-F13C-4A85-9A41-E7669D3E0D70}" type="slidenum">
              <a:rPr lang="en-GB" smtClean="0"/>
              <a:pPr/>
              <a:t>47</a:t>
            </a:fld>
            <a:endParaRPr lang="en-GB"/>
          </a:p>
        </p:txBody>
      </p:sp>
      <p:sp>
        <p:nvSpPr>
          <p:cNvPr id="3" name="Title 2">
            <a:extLst>
              <a:ext uri="{FF2B5EF4-FFF2-40B4-BE49-F238E27FC236}">
                <a16:creationId xmlns:a16="http://schemas.microsoft.com/office/drawing/2014/main" id="{C6074C69-1B4F-69A0-B56A-05930B6D1DEE}"/>
              </a:ext>
            </a:extLst>
          </p:cNvPr>
          <p:cNvSpPr>
            <a:spLocks noGrp="1"/>
          </p:cNvSpPr>
          <p:nvPr>
            <p:ph type="title"/>
          </p:nvPr>
        </p:nvSpPr>
        <p:spPr/>
        <p:txBody>
          <a:bodyPr>
            <a:normAutofit fontScale="90000"/>
          </a:bodyPr>
          <a:lstStyle/>
          <a:p>
            <a:r>
              <a:rPr lang="en-US" sz="4000" b="1" dirty="0">
                <a:ea typeface="+mn-lt"/>
                <a:cs typeface="+mn-lt"/>
              </a:rPr>
              <a:t>Activity: Wish Hill case study</a:t>
            </a:r>
            <a:br>
              <a:rPr lang="en-US" b="1" dirty="0">
                <a:ea typeface="+mn-lt"/>
                <a:cs typeface="+mn-lt"/>
              </a:rPr>
            </a:br>
            <a:endParaRPr lang="en-GB" dirty="0"/>
          </a:p>
        </p:txBody>
      </p:sp>
      <p:sp>
        <p:nvSpPr>
          <p:cNvPr id="4" name="Text Placeholder 3">
            <a:extLst>
              <a:ext uri="{FF2B5EF4-FFF2-40B4-BE49-F238E27FC236}">
                <a16:creationId xmlns:a16="http://schemas.microsoft.com/office/drawing/2014/main" id="{7660188C-630D-1593-EF06-394103DDCFB7}"/>
              </a:ext>
            </a:extLst>
          </p:cNvPr>
          <p:cNvSpPr>
            <a:spLocks noGrp="1"/>
          </p:cNvSpPr>
          <p:nvPr>
            <p:ph type="body" sz="quarter" idx="12"/>
          </p:nvPr>
        </p:nvSpPr>
        <p:spPr>
          <a:xfrm>
            <a:off x="234001" y="1126272"/>
            <a:ext cx="7426888" cy="3461701"/>
          </a:xfrm>
        </p:spPr>
        <p:txBody>
          <a:bodyPr vert="horz" lIns="0" tIns="0" rIns="0" bIns="0" rtlCol="0" anchor="t">
            <a:noAutofit/>
          </a:bodyPr>
          <a:lstStyle/>
          <a:p>
            <a:r>
              <a:rPr lang="en-US" dirty="0">
                <a:ea typeface="+mn-lt"/>
                <a:cs typeface="+mn-lt"/>
              </a:rPr>
              <a:t>In pairs, read the case study and highlight key window deterioration issues.</a:t>
            </a:r>
            <a:endParaRPr lang="en-US" dirty="0"/>
          </a:p>
          <a:p>
            <a:endParaRPr lang="en-US" dirty="0">
              <a:cs typeface="Arial"/>
            </a:endParaRPr>
          </a:p>
          <a:p>
            <a:r>
              <a:rPr lang="en-US" dirty="0">
                <a:cs typeface="Arial"/>
              </a:rPr>
              <a:t>Use a highlighter or different-</a:t>
            </a:r>
            <a:r>
              <a:rPr lang="en-US" dirty="0" err="1">
                <a:cs typeface="Arial"/>
              </a:rPr>
              <a:t>coloured</a:t>
            </a:r>
            <a:r>
              <a:rPr lang="en-US" dirty="0">
                <a:cs typeface="Arial"/>
              </a:rPr>
              <a:t> pen to identify key window issues and make any comments next to photos in the case study.</a:t>
            </a:r>
          </a:p>
          <a:p>
            <a:endParaRPr lang="en-US" dirty="0">
              <a:cs typeface="Arial"/>
            </a:endParaRPr>
          </a:p>
          <a:p>
            <a:r>
              <a:rPr lang="en-US" dirty="0">
                <a:cs typeface="Arial"/>
              </a:rPr>
              <a:t>Discuss your findings with the class.</a:t>
            </a:r>
          </a:p>
          <a:p>
            <a:endParaRPr lang="en-US" dirty="0">
              <a:cs typeface="Arial"/>
            </a:endParaRPr>
          </a:p>
        </p:txBody>
      </p:sp>
      <p:sp>
        <p:nvSpPr>
          <p:cNvPr id="5" name="Footer Placeholder 4">
            <a:extLst>
              <a:ext uri="{FF2B5EF4-FFF2-40B4-BE49-F238E27FC236}">
                <a16:creationId xmlns:a16="http://schemas.microsoft.com/office/drawing/2014/main" id="{8ED8C925-3523-3061-5AE5-9C0EDD3FD83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002965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F59977-E792-71C2-E61A-8D02CB515AD7}"/>
              </a:ext>
            </a:extLst>
          </p:cNvPr>
          <p:cNvSpPr>
            <a:spLocks noGrp="1"/>
          </p:cNvSpPr>
          <p:nvPr>
            <p:ph type="sldNum" sz="quarter" idx="11"/>
          </p:nvPr>
        </p:nvSpPr>
        <p:spPr/>
        <p:txBody>
          <a:bodyPr/>
          <a:lstStyle/>
          <a:p>
            <a:fld id="{DA2C159E-F13C-4A85-9A41-E7669D3E0D70}" type="slidenum">
              <a:rPr lang="en-GB" smtClean="0"/>
              <a:pPr/>
              <a:t>48</a:t>
            </a:fld>
            <a:endParaRPr lang="en-GB"/>
          </a:p>
        </p:txBody>
      </p:sp>
      <p:sp>
        <p:nvSpPr>
          <p:cNvPr id="3" name="Title 2">
            <a:extLst>
              <a:ext uri="{FF2B5EF4-FFF2-40B4-BE49-F238E27FC236}">
                <a16:creationId xmlns:a16="http://schemas.microsoft.com/office/drawing/2014/main" id="{DDECB92C-03AE-CCA7-40F1-19EE630F7012}"/>
              </a:ext>
            </a:extLst>
          </p:cNvPr>
          <p:cNvSpPr>
            <a:spLocks noGrp="1"/>
          </p:cNvSpPr>
          <p:nvPr>
            <p:ph type="title"/>
          </p:nvPr>
        </p:nvSpPr>
        <p:spPr/>
        <p:txBody>
          <a:bodyPr/>
          <a:lstStyle/>
          <a:p>
            <a:r>
              <a:rPr lang="en-US" dirty="0"/>
              <a:t>Task: Heat loss calculations</a:t>
            </a:r>
          </a:p>
          <a:p>
            <a:endParaRPr lang="en-US" dirty="0">
              <a:cs typeface="Arial"/>
            </a:endParaRPr>
          </a:p>
        </p:txBody>
      </p:sp>
      <p:sp>
        <p:nvSpPr>
          <p:cNvPr id="4" name="Text Placeholder 3">
            <a:extLst>
              <a:ext uri="{FF2B5EF4-FFF2-40B4-BE49-F238E27FC236}">
                <a16:creationId xmlns:a16="http://schemas.microsoft.com/office/drawing/2014/main" id="{D395099A-B144-C2F9-65D6-CBC7F8F97538}"/>
              </a:ext>
            </a:extLst>
          </p:cNvPr>
          <p:cNvSpPr>
            <a:spLocks noGrp="1"/>
          </p:cNvSpPr>
          <p:nvPr>
            <p:ph type="body" sz="quarter" idx="12"/>
          </p:nvPr>
        </p:nvSpPr>
        <p:spPr/>
        <p:txBody>
          <a:bodyPr vert="horz" lIns="0" tIns="0" rIns="0" bIns="0" rtlCol="0" anchor="t">
            <a:noAutofit/>
          </a:bodyPr>
          <a:lstStyle/>
          <a:p>
            <a:r>
              <a:rPr lang="en-US" dirty="0">
                <a:cs typeface="Arial"/>
              </a:rPr>
              <a:t>Aim: </a:t>
            </a:r>
            <a:r>
              <a:rPr lang="en-US" dirty="0">
                <a:ea typeface="+mn-lt"/>
                <a:cs typeface="+mn-lt"/>
              </a:rPr>
              <a:t>to determine heat loss from existing windows and assess potential savings from retrofits.</a:t>
            </a:r>
          </a:p>
          <a:p>
            <a:endParaRPr lang="en-US" dirty="0">
              <a:cs typeface="Arial"/>
            </a:endParaRPr>
          </a:p>
          <a:p>
            <a:r>
              <a:rPr lang="en-US" dirty="0"/>
              <a:t>Formula for heat loss: </a:t>
            </a:r>
            <a:r>
              <a:rPr lang="en-US" dirty="0">
                <a:ea typeface="+mn-lt"/>
                <a:cs typeface="+mn-lt"/>
              </a:rPr>
              <a:t>Q=U×A×ΔT </a:t>
            </a:r>
            <a:br>
              <a:rPr lang="en-US" dirty="0">
                <a:ea typeface="+mn-lt"/>
                <a:cs typeface="+mn-lt"/>
              </a:rPr>
            </a:br>
            <a:endParaRPr lang="en-US" dirty="0">
              <a:ea typeface="+mn-lt"/>
              <a:cs typeface="+mn-lt"/>
            </a:endParaRPr>
          </a:p>
          <a:p>
            <a:r>
              <a:rPr lang="en-US" dirty="0">
                <a:ea typeface="+mn-lt"/>
                <a:cs typeface="+mn-lt"/>
              </a:rPr>
              <a:t>where:</a:t>
            </a:r>
          </a:p>
          <a:p>
            <a:pPr marL="0" lvl="1" indent="0">
              <a:buNone/>
            </a:pPr>
            <a:r>
              <a:rPr lang="en-US" dirty="0">
                <a:ea typeface="+mn-lt"/>
                <a:cs typeface="+mn-lt"/>
              </a:rPr>
              <a:t>Q = heat loss (W)</a:t>
            </a:r>
          </a:p>
          <a:p>
            <a:pPr marL="0" lvl="1" indent="0">
              <a:buNone/>
            </a:pPr>
            <a:r>
              <a:rPr lang="en-US" dirty="0">
                <a:ea typeface="+mn-lt"/>
                <a:cs typeface="+mn-lt"/>
              </a:rPr>
              <a:t>U = U-value (W/m²K)</a:t>
            </a:r>
          </a:p>
          <a:p>
            <a:pPr marL="0" lvl="1" indent="0">
              <a:buNone/>
            </a:pPr>
            <a:r>
              <a:rPr lang="en-US" dirty="0">
                <a:ea typeface="+mn-lt"/>
                <a:cs typeface="+mn-lt"/>
              </a:rPr>
              <a:t>A = window area (m²)</a:t>
            </a:r>
          </a:p>
          <a:p>
            <a:pPr marL="0" lvl="1" indent="0">
              <a:buNone/>
            </a:pPr>
            <a:r>
              <a:rPr lang="en-US" dirty="0">
                <a:ea typeface="+mn-lt"/>
                <a:cs typeface="+mn-lt"/>
              </a:rPr>
              <a:t>ΔT = temperature difference (°C)</a:t>
            </a:r>
          </a:p>
          <a:p>
            <a:endParaRPr lang="en-US" dirty="0">
              <a:cs typeface="Arial"/>
            </a:endParaRPr>
          </a:p>
        </p:txBody>
      </p:sp>
      <p:sp>
        <p:nvSpPr>
          <p:cNvPr id="5" name="Footer Placeholder 4">
            <a:extLst>
              <a:ext uri="{FF2B5EF4-FFF2-40B4-BE49-F238E27FC236}">
                <a16:creationId xmlns:a16="http://schemas.microsoft.com/office/drawing/2014/main" id="{7641BB2C-C9FF-E6E4-434C-5F857DF14A7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62111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62C294-7B71-6613-4FAD-882C18AE404C}"/>
              </a:ext>
            </a:extLst>
          </p:cNvPr>
          <p:cNvSpPr>
            <a:spLocks noGrp="1"/>
          </p:cNvSpPr>
          <p:nvPr>
            <p:ph type="title"/>
          </p:nvPr>
        </p:nvSpPr>
        <p:spPr/>
        <p:txBody>
          <a:bodyPr>
            <a:normAutofit/>
          </a:bodyPr>
          <a:lstStyle/>
          <a:p>
            <a:r>
              <a:rPr lang="en-US" sz="3600" b="1" dirty="0"/>
              <a:t>Step-by-step calculation activity (1)</a:t>
            </a:r>
            <a:endParaRPr lang="en-GB" dirty="0"/>
          </a:p>
        </p:txBody>
      </p:sp>
      <p:sp>
        <p:nvSpPr>
          <p:cNvPr id="4" name="Text Placeholder 3">
            <a:extLst>
              <a:ext uri="{FF2B5EF4-FFF2-40B4-BE49-F238E27FC236}">
                <a16:creationId xmlns:a16="http://schemas.microsoft.com/office/drawing/2014/main" id="{BB6A29D7-0DF0-B003-7CCB-F90806151EBD}"/>
              </a:ext>
            </a:extLst>
          </p:cNvPr>
          <p:cNvSpPr>
            <a:spLocks noGrp="1"/>
          </p:cNvSpPr>
          <p:nvPr>
            <p:ph type="body" sz="quarter" idx="14"/>
          </p:nvPr>
        </p:nvSpPr>
        <p:spPr>
          <a:xfrm>
            <a:off x="251519" y="1170878"/>
            <a:ext cx="8752437" cy="3275353"/>
          </a:xfrm>
        </p:spPr>
        <p:txBody>
          <a:bodyPr vert="horz" lIns="0" tIns="0" rIns="0" bIns="0" rtlCol="0" anchor="t">
            <a:noAutofit/>
          </a:bodyPr>
          <a:lstStyle/>
          <a:p>
            <a:pPr marL="342900" indent="-342900">
              <a:spcAft>
                <a:spcPts val="1200"/>
              </a:spcAft>
              <a:buFont typeface="System Font Regular"/>
              <a:buChar char="–"/>
            </a:pPr>
            <a:r>
              <a:rPr lang="en-US" dirty="0">
                <a:ea typeface="+mn-lt"/>
                <a:cs typeface="+mn-lt"/>
              </a:rPr>
              <a:t>Measure window area: </a:t>
            </a:r>
            <a:br>
              <a:rPr lang="en-US" b="0" dirty="0">
                <a:ea typeface="+mn-lt"/>
                <a:cs typeface="+mn-lt"/>
              </a:rPr>
            </a:br>
            <a:r>
              <a:rPr lang="en-US" b="0" dirty="0">
                <a:ea typeface="+mn-lt"/>
                <a:cs typeface="+mn-lt"/>
              </a:rPr>
              <a:t>Use given dimensions or estimate from case study data.</a:t>
            </a:r>
          </a:p>
          <a:p>
            <a:pPr marL="342900" indent="-342900">
              <a:spcAft>
                <a:spcPts val="1200"/>
              </a:spcAft>
              <a:buFont typeface="System Font Regular"/>
              <a:buChar char="–"/>
            </a:pPr>
            <a:r>
              <a:rPr lang="en-US" dirty="0">
                <a:ea typeface="+mn-lt"/>
                <a:cs typeface="+mn-lt"/>
              </a:rPr>
              <a:t>Find U-value for current windows: </a:t>
            </a:r>
            <a:br>
              <a:rPr lang="en-US" dirty="0">
                <a:ea typeface="+mn-lt"/>
                <a:cs typeface="+mn-lt"/>
              </a:rPr>
            </a:br>
            <a:r>
              <a:rPr lang="en-US" b="0" dirty="0">
                <a:ea typeface="+mn-lt"/>
                <a:cs typeface="+mn-lt"/>
              </a:rPr>
              <a:t>Use provided U-value comparison chart.</a:t>
            </a:r>
          </a:p>
          <a:p>
            <a:pPr marL="342900" indent="-342900">
              <a:spcAft>
                <a:spcPts val="1200"/>
              </a:spcAft>
              <a:buFont typeface="System Font Regular"/>
              <a:buChar char="–"/>
            </a:pPr>
            <a:r>
              <a:rPr lang="en-US" dirty="0">
                <a:ea typeface="+mn-lt"/>
                <a:cs typeface="+mn-lt"/>
              </a:rPr>
              <a:t>Estimate indoor and outdoor temperature difference (ΔT): </a:t>
            </a:r>
            <a:r>
              <a:rPr lang="en-US" b="0" dirty="0">
                <a:ea typeface="+mn-lt"/>
                <a:cs typeface="+mn-lt"/>
              </a:rPr>
              <a:t>Assume typical winter conditions (18–22°C is a </a:t>
            </a:r>
            <a:br>
              <a:rPr lang="en-US" b="0" dirty="0">
                <a:ea typeface="+mn-lt"/>
                <a:cs typeface="+mn-lt"/>
              </a:rPr>
            </a:br>
            <a:r>
              <a:rPr lang="en-US" b="0" dirty="0">
                <a:ea typeface="+mn-lt"/>
                <a:cs typeface="+mn-lt"/>
              </a:rPr>
              <a:t>realistic assumption).</a:t>
            </a:r>
          </a:p>
          <a:p>
            <a:endParaRPr lang="en-US" dirty="0">
              <a:cs typeface="Arial"/>
            </a:endParaRPr>
          </a:p>
        </p:txBody>
      </p:sp>
      <p:sp>
        <p:nvSpPr>
          <p:cNvPr id="5" name="Footer Placeholder 4">
            <a:extLst>
              <a:ext uri="{FF2B5EF4-FFF2-40B4-BE49-F238E27FC236}">
                <a16:creationId xmlns:a16="http://schemas.microsoft.com/office/drawing/2014/main" id="{1CFF78B4-3DBE-C19D-A16A-16B3C461D4F5}"/>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0935F4EB-E50A-0673-412D-0B3FB788148B}"/>
              </a:ext>
            </a:extLst>
          </p:cNvPr>
          <p:cNvSpPr>
            <a:spLocks noGrp="1"/>
          </p:cNvSpPr>
          <p:nvPr>
            <p:ph type="sldNum" sz="quarter" idx="12"/>
          </p:nvPr>
        </p:nvSpPr>
        <p:spPr/>
        <p:txBody>
          <a:bodyPr/>
          <a:lstStyle/>
          <a:p>
            <a:fld id="{DA2C159E-F13C-4A85-9A41-E7669D3E0D70}" type="slidenum">
              <a:rPr lang="en-GB" smtClean="0"/>
              <a:pPr/>
              <a:t>49</a:t>
            </a:fld>
            <a:endParaRPr lang="en-GB"/>
          </a:p>
        </p:txBody>
      </p:sp>
    </p:spTree>
    <p:extLst>
      <p:ext uri="{BB962C8B-B14F-4D97-AF65-F5344CB8AC3E}">
        <p14:creationId xmlns:p14="http://schemas.microsoft.com/office/powerpoint/2010/main" val="3567666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5</a:t>
            </a:fld>
            <a:endParaRPr lang="en-GB"/>
          </a:p>
        </p:txBody>
      </p:sp>
      <p:sp>
        <p:nvSpPr>
          <p:cNvPr id="12" name="Title 11"/>
          <p:cNvSpPr>
            <a:spLocks noGrp="1"/>
          </p:cNvSpPr>
          <p:nvPr>
            <p:ph type="title"/>
          </p:nvPr>
        </p:nvSpPr>
        <p:spPr/>
        <p:txBody>
          <a:bodyPr>
            <a:normAutofit/>
          </a:bodyPr>
          <a:lstStyle/>
          <a:p>
            <a:r>
              <a:rPr lang="en-GB" dirty="0">
                <a:ea typeface="+mj-lt"/>
                <a:cs typeface="+mj-lt"/>
              </a:rPr>
              <a:t>What is sustainable retrofitting?</a:t>
            </a:r>
            <a:endParaRPr lang="en-US" dirty="0"/>
          </a:p>
          <a:p>
            <a:endParaRPr lang="en-GB" sz="3600" dirty="0">
              <a:cs typeface="Arial"/>
            </a:endParaRPr>
          </a:p>
        </p:txBody>
      </p:sp>
      <p:sp>
        <p:nvSpPr>
          <p:cNvPr id="5" name="Text Placeholder 4"/>
          <p:cNvSpPr>
            <a:spLocks noGrp="1"/>
          </p:cNvSpPr>
          <p:nvPr>
            <p:ph type="body" sz="quarter" idx="12"/>
          </p:nvPr>
        </p:nvSpPr>
        <p:spPr>
          <a:xfrm>
            <a:off x="234000" y="986400"/>
            <a:ext cx="8631840" cy="3601574"/>
          </a:xfrm>
        </p:spPr>
        <p:txBody>
          <a:bodyPr vert="horz" lIns="0" tIns="0" rIns="0" bIns="0" rtlCol="0" anchor="t">
            <a:noAutofit/>
          </a:bodyPr>
          <a:lstStyle/>
          <a:p>
            <a:r>
              <a:rPr lang="en-GB" dirty="0">
                <a:ea typeface="+mn-lt"/>
                <a:cs typeface="+mn-lt"/>
              </a:rPr>
              <a:t>Definition: The process of upgrading existing buildings to improve energy efficiency and sustainability while preserving historical integrity.</a:t>
            </a:r>
            <a:endParaRPr lang="en-US" dirty="0">
              <a:ea typeface="+mn-lt"/>
              <a:cs typeface="+mn-lt"/>
            </a:endParaRPr>
          </a:p>
          <a:p>
            <a:pPr marL="285750" indent="-285750">
              <a:buFont typeface="Arial"/>
              <a:buChar char="•"/>
            </a:pPr>
            <a:endParaRPr lang="en-US" dirty="0"/>
          </a:p>
          <a:p>
            <a:pPr>
              <a:spcAft>
                <a:spcPts val="1200"/>
              </a:spcAft>
            </a:pPr>
            <a:r>
              <a:rPr lang="en-GB" dirty="0">
                <a:ea typeface="+mn-lt"/>
                <a:cs typeface="+mn-lt"/>
              </a:rPr>
              <a:t>Why it matters:</a:t>
            </a:r>
          </a:p>
          <a:p>
            <a:pPr marL="342900" indent="-342900">
              <a:spcAft>
                <a:spcPts val="1200"/>
              </a:spcAft>
              <a:buFont typeface="System Font Regular"/>
              <a:buChar char="–"/>
            </a:pPr>
            <a:r>
              <a:rPr lang="en-GB" dirty="0">
                <a:ea typeface="+mn-lt"/>
                <a:cs typeface="+mn-lt"/>
              </a:rPr>
              <a:t>Reduces carbon footprint.</a:t>
            </a:r>
          </a:p>
          <a:p>
            <a:pPr marL="342900" indent="-342900">
              <a:spcAft>
                <a:spcPts val="1200"/>
              </a:spcAft>
              <a:buFont typeface="System Font Regular"/>
              <a:buChar char="–"/>
            </a:pPr>
            <a:r>
              <a:rPr lang="en-GB" dirty="0">
                <a:ea typeface="+mn-lt"/>
                <a:cs typeface="+mn-lt"/>
              </a:rPr>
              <a:t>Enhances building longevity.</a:t>
            </a:r>
          </a:p>
          <a:p>
            <a:pPr marL="342900" indent="-342900">
              <a:spcAft>
                <a:spcPts val="1200"/>
              </a:spcAft>
              <a:buFont typeface="System Font Regular"/>
              <a:buChar char="–"/>
            </a:pPr>
            <a:r>
              <a:rPr lang="en-GB" dirty="0">
                <a:ea typeface="+mn-lt"/>
                <a:cs typeface="+mn-lt"/>
              </a:rPr>
              <a:t>Preserves cultural heritage.</a:t>
            </a:r>
          </a:p>
          <a:p>
            <a:endParaRPr lang="en-GB" dirty="0">
              <a:cs typeface="Arial"/>
            </a:endParaRPr>
          </a:p>
          <a:p>
            <a:endParaRPr lang="en-GB" dirty="0">
              <a:cs typeface="Arial"/>
            </a:endParaRPr>
          </a:p>
          <a:p>
            <a:endParaRPr lang="en-GB" dirty="0">
              <a:cs typeface="Arial"/>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29034737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DC7F4A-3000-0407-4BC3-D1038611A8F6}"/>
              </a:ext>
            </a:extLst>
          </p:cNvPr>
          <p:cNvSpPr>
            <a:spLocks noGrp="1"/>
          </p:cNvSpPr>
          <p:nvPr>
            <p:ph type="sldNum" sz="quarter" idx="11"/>
          </p:nvPr>
        </p:nvSpPr>
        <p:spPr/>
        <p:txBody>
          <a:bodyPr/>
          <a:lstStyle/>
          <a:p>
            <a:fld id="{DA2C159E-F13C-4A85-9A41-E7669D3E0D70}" type="slidenum">
              <a:rPr lang="en-GB" smtClean="0"/>
              <a:pPr/>
              <a:t>50</a:t>
            </a:fld>
            <a:endParaRPr lang="en-GB"/>
          </a:p>
        </p:txBody>
      </p:sp>
      <p:sp>
        <p:nvSpPr>
          <p:cNvPr id="3" name="Title 2">
            <a:extLst>
              <a:ext uri="{FF2B5EF4-FFF2-40B4-BE49-F238E27FC236}">
                <a16:creationId xmlns:a16="http://schemas.microsoft.com/office/drawing/2014/main" id="{A75EEF99-B2CA-7830-BDFB-6B5B0AD12266}"/>
              </a:ext>
            </a:extLst>
          </p:cNvPr>
          <p:cNvSpPr>
            <a:spLocks noGrp="1"/>
          </p:cNvSpPr>
          <p:nvPr>
            <p:ph type="title"/>
          </p:nvPr>
        </p:nvSpPr>
        <p:spPr/>
        <p:txBody>
          <a:bodyPr>
            <a:normAutofit/>
          </a:bodyPr>
          <a:lstStyle/>
          <a:p>
            <a:r>
              <a:rPr lang="en-US" sz="3600" b="1" dirty="0"/>
              <a:t>Step-by-step calculation activity (2)</a:t>
            </a:r>
            <a:endParaRPr lang="en-GB" dirty="0"/>
          </a:p>
        </p:txBody>
      </p:sp>
      <p:sp>
        <p:nvSpPr>
          <p:cNvPr id="4" name="Text Placeholder 3">
            <a:extLst>
              <a:ext uri="{FF2B5EF4-FFF2-40B4-BE49-F238E27FC236}">
                <a16:creationId xmlns:a16="http://schemas.microsoft.com/office/drawing/2014/main" id="{FA39AA64-3AA2-5802-728F-362CAD9E8A9B}"/>
              </a:ext>
            </a:extLst>
          </p:cNvPr>
          <p:cNvSpPr>
            <a:spLocks noGrp="1"/>
          </p:cNvSpPr>
          <p:nvPr>
            <p:ph type="body" sz="quarter" idx="12"/>
          </p:nvPr>
        </p:nvSpPr>
        <p:spPr>
          <a:xfrm>
            <a:off x="234000" y="986400"/>
            <a:ext cx="8530859" cy="3601574"/>
          </a:xfrm>
        </p:spPr>
        <p:txBody>
          <a:bodyPr vert="horz" lIns="0" tIns="0" rIns="0" bIns="0" rtlCol="0" anchor="t">
            <a:noAutofit/>
          </a:bodyPr>
          <a:lstStyle/>
          <a:p>
            <a:pPr marL="342900" indent="-342900">
              <a:spcAft>
                <a:spcPts val="1200"/>
              </a:spcAft>
              <a:buFont typeface="System Font Regular"/>
              <a:buChar char="–"/>
            </a:pPr>
            <a:r>
              <a:rPr lang="en-US" b="1" dirty="0">
                <a:ea typeface="+mn-lt"/>
                <a:cs typeface="+mn-lt"/>
              </a:rPr>
              <a:t>Calculate heat loss (Q): </a:t>
            </a:r>
            <a:br>
              <a:rPr lang="en-US" b="1" dirty="0">
                <a:ea typeface="+mn-lt"/>
                <a:cs typeface="+mn-lt"/>
              </a:rPr>
            </a:br>
            <a:r>
              <a:rPr lang="en-US" dirty="0">
                <a:ea typeface="+mn-lt"/>
                <a:cs typeface="+mn-lt"/>
              </a:rPr>
              <a:t>Apply the formula and record results.</a:t>
            </a:r>
            <a:br>
              <a:rPr lang="en-US" dirty="0">
                <a:ea typeface="+mn-lt"/>
                <a:cs typeface="+mn-lt"/>
              </a:rPr>
            </a:br>
            <a:endParaRPr lang="en-US" dirty="0">
              <a:ea typeface="+mn-lt"/>
              <a:cs typeface="+mn-lt"/>
            </a:endParaRPr>
          </a:p>
          <a:p>
            <a:br>
              <a:rPr lang="en-US" b="1" dirty="0">
                <a:ea typeface="+mn-lt"/>
                <a:cs typeface="+mn-lt"/>
              </a:rPr>
            </a:br>
            <a:r>
              <a:rPr lang="en-US" b="1" dirty="0">
                <a:ea typeface="+mn-lt"/>
                <a:cs typeface="+mn-lt"/>
              </a:rPr>
              <a:t>Extension task: </a:t>
            </a:r>
            <a:r>
              <a:rPr lang="en-US" dirty="0">
                <a:ea typeface="+mn-lt"/>
                <a:cs typeface="+mn-lt"/>
              </a:rPr>
              <a:t>Compare heat loss for different window types.</a:t>
            </a:r>
            <a:r>
              <a:rPr lang="en-US" dirty="0">
                <a:cs typeface="Arial"/>
              </a:rPr>
              <a:t> </a:t>
            </a:r>
            <a:r>
              <a:rPr lang="en-US" dirty="0">
                <a:ea typeface="+mn-lt"/>
                <a:cs typeface="+mn-lt"/>
              </a:rPr>
              <a:t>Repeat calculations for: </a:t>
            </a:r>
          </a:p>
          <a:p>
            <a:pPr marL="342900" indent="-342900">
              <a:buFont typeface="System Font Regular"/>
              <a:buChar char="–"/>
            </a:pPr>
            <a:r>
              <a:rPr lang="en-US" dirty="0">
                <a:ea typeface="+mn-lt"/>
                <a:cs typeface="+mn-lt"/>
              </a:rPr>
              <a:t>secondary glazing </a:t>
            </a:r>
          </a:p>
          <a:p>
            <a:pPr marL="342900" indent="-342900">
              <a:buFont typeface="System Font Regular"/>
              <a:buChar char="–"/>
            </a:pPr>
            <a:r>
              <a:rPr lang="en-US" dirty="0">
                <a:ea typeface="+mn-lt"/>
                <a:cs typeface="+mn-lt"/>
              </a:rPr>
              <a:t>slim-profile double glazing.</a:t>
            </a:r>
          </a:p>
          <a:p>
            <a:endParaRPr lang="en-US" dirty="0">
              <a:cs typeface="Arial"/>
            </a:endParaRPr>
          </a:p>
        </p:txBody>
      </p:sp>
      <p:sp>
        <p:nvSpPr>
          <p:cNvPr id="5" name="Footer Placeholder 4">
            <a:extLst>
              <a:ext uri="{FF2B5EF4-FFF2-40B4-BE49-F238E27FC236}">
                <a16:creationId xmlns:a16="http://schemas.microsoft.com/office/drawing/2014/main" id="{A5E21176-C28F-0976-479A-E43003EC803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844911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477D5D-C77A-ECD4-7F29-C04041957A35}"/>
              </a:ext>
            </a:extLst>
          </p:cNvPr>
          <p:cNvSpPr>
            <a:spLocks noGrp="1"/>
          </p:cNvSpPr>
          <p:nvPr>
            <p:ph type="sldNum" sz="quarter" idx="11"/>
          </p:nvPr>
        </p:nvSpPr>
        <p:spPr/>
        <p:txBody>
          <a:bodyPr/>
          <a:lstStyle/>
          <a:p>
            <a:fld id="{DA2C159E-F13C-4A85-9A41-E7669D3E0D70}" type="slidenum">
              <a:rPr lang="en-GB" smtClean="0"/>
              <a:pPr/>
              <a:t>51</a:t>
            </a:fld>
            <a:endParaRPr lang="en-GB"/>
          </a:p>
        </p:txBody>
      </p:sp>
      <p:sp>
        <p:nvSpPr>
          <p:cNvPr id="3" name="Title 2">
            <a:extLst>
              <a:ext uri="{FF2B5EF4-FFF2-40B4-BE49-F238E27FC236}">
                <a16:creationId xmlns:a16="http://schemas.microsoft.com/office/drawing/2014/main" id="{A015CEE0-E98B-1171-3A8F-ED1BF1C721E1}"/>
              </a:ext>
            </a:extLst>
          </p:cNvPr>
          <p:cNvSpPr>
            <a:spLocks noGrp="1"/>
          </p:cNvSpPr>
          <p:nvPr>
            <p:ph type="title"/>
          </p:nvPr>
        </p:nvSpPr>
        <p:spPr/>
        <p:txBody>
          <a:bodyPr>
            <a:normAutofit fontScale="90000"/>
          </a:bodyPr>
          <a:lstStyle/>
          <a:p>
            <a:r>
              <a:rPr lang="en-US" sz="4000" dirty="0"/>
              <a:t>Discussion questions</a:t>
            </a:r>
            <a:br>
              <a:rPr lang="en-US" dirty="0"/>
            </a:br>
            <a:endParaRPr lang="en-GB" dirty="0"/>
          </a:p>
        </p:txBody>
      </p:sp>
      <p:sp>
        <p:nvSpPr>
          <p:cNvPr id="4" name="Text Placeholder 3">
            <a:extLst>
              <a:ext uri="{FF2B5EF4-FFF2-40B4-BE49-F238E27FC236}">
                <a16:creationId xmlns:a16="http://schemas.microsoft.com/office/drawing/2014/main" id="{703F715F-0635-7B28-103D-16915ACF4A3A}"/>
              </a:ext>
            </a:extLst>
          </p:cNvPr>
          <p:cNvSpPr>
            <a:spLocks noGrp="1"/>
          </p:cNvSpPr>
          <p:nvPr>
            <p:ph type="body" sz="quarter" idx="12"/>
          </p:nvPr>
        </p:nvSpPr>
        <p:spPr>
          <a:xfrm>
            <a:off x="234000" y="1092820"/>
            <a:ext cx="8252078" cy="3495154"/>
          </a:xfrm>
        </p:spPr>
        <p:txBody>
          <a:bodyPr vert="horz" lIns="0" tIns="0" rIns="0" bIns="0" rtlCol="0" anchor="t">
            <a:noAutofit/>
          </a:bodyPr>
          <a:lstStyle/>
          <a:p>
            <a:pPr marL="342900" indent="-342900">
              <a:spcAft>
                <a:spcPts val="1200"/>
              </a:spcAft>
              <a:buFont typeface="System Font Regular"/>
              <a:buChar char="–"/>
            </a:pPr>
            <a:r>
              <a:rPr lang="en-US" dirty="0">
                <a:ea typeface="+mn-lt"/>
                <a:cs typeface="+mn-lt"/>
              </a:rPr>
              <a:t>How does the choice of window glazing affect heat loss?</a:t>
            </a:r>
          </a:p>
          <a:p>
            <a:pPr marL="342900" indent="-342900">
              <a:spcAft>
                <a:spcPts val="1200"/>
              </a:spcAft>
              <a:buFont typeface="System Font Regular"/>
              <a:buChar char="–"/>
            </a:pPr>
            <a:r>
              <a:rPr lang="en-US" dirty="0">
                <a:ea typeface="+mn-lt"/>
                <a:cs typeface="+mn-lt"/>
              </a:rPr>
              <a:t>What are the most effective ways to improve window efficiency in listed buildings?</a:t>
            </a:r>
          </a:p>
          <a:p>
            <a:pPr marL="342900" indent="-342900">
              <a:spcAft>
                <a:spcPts val="1200"/>
              </a:spcAft>
              <a:buFont typeface="System Font Regular"/>
              <a:buChar char="–"/>
            </a:pPr>
            <a:r>
              <a:rPr lang="en-US" dirty="0">
                <a:ea typeface="+mn-lt"/>
                <a:cs typeface="+mn-lt"/>
              </a:rPr>
              <a:t>How do the costs compare between retrofitting vs replacing windows?</a:t>
            </a:r>
          </a:p>
          <a:p>
            <a:endParaRPr lang="en-US" dirty="0">
              <a:ea typeface="+mn-lt"/>
              <a:cs typeface="+mn-lt"/>
            </a:endParaRPr>
          </a:p>
          <a:p>
            <a:r>
              <a:rPr lang="en-US" dirty="0">
                <a:ea typeface="+mn-lt"/>
                <a:cs typeface="+mn-lt"/>
              </a:rPr>
              <a:t>Activity: work in pairs to answer the above and discuss.</a:t>
            </a:r>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AA043929-D11D-0010-AAAF-FCFCEE4C1C4A}"/>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8974177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1DFF1F-45F7-1C01-A69C-C026B372A48D}"/>
              </a:ext>
            </a:extLst>
          </p:cNvPr>
          <p:cNvSpPr>
            <a:spLocks noGrp="1"/>
          </p:cNvSpPr>
          <p:nvPr>
            <p:ph type="sldNum" sz="quarter" idx="11"/>
          </p:nvPr>
        </p:nvSpPr>
        <p:spPr/>
        <p:txBody>
          <a:bodyPr/>
          <a:lstStyle/>
          <a:p>
            <a:fld id="{DA2C159E-F13C-4A85-9A41-E7669D3E0D70}" type="slidenum">
              <a:rPr lang="en-GB" smtClean="0"/>
              <a:pPr/>
              <a:t>52</a:t>
            </a:fld>
            <a:endParaRPr lang="en-GB"/>
          </a:p>
        </p:txBody>
      </p:sp>
      <p:sp>
        <p:nvSpPr>
          <p:cNvPr id="3" name="Title 2">
            <a:extLst>
              <a:ext uri="{FF2B5EF4-FFF2-40B4-BE49-F238E27FC236}">
                <a16:creationId xmlns:a16="http://schemas.microsoft.com/office/drawing/2014/main" id="{7E22C278-EF6B-92D3-B82A-ECCD1BFA1EA5}"/>
              </a:ext>
            </a:extLst>
          </p:cNvPr>
          <p:cNvSpPr>
            <a:spLocks noGrp="1"/>
          </p:cNvSpPr>
          <p:nvPr>
            <p:ph type="title"/>
          </p:nvPr>
        </p:nvSpPr>
        <p:spPr>
          <a:xfrm>
            <a:off x="232950" y="249900"/>
            <a:ext cx="8789752" cy="1138335"/>
          </a:xfrm>
        </p:spPr>
        <p:txBody>
          <a:bodyPr>
            <a:normAutofit/>
          </a:bodyPr>
          <a:lstStyle/>
          <a:p>
            <a:r>
              <a:rPr lang="en-US" dirty="0"/>
              <a:t>Retrofit options: Secondary glazing </a:t>
            </a:r>
            <a:br>
              <a:rPr lang="en-US" dirty="0"/>
            </a:br>
            <a:r>
              <a:rPr lang="en-US" dirty="0"/>
              <a:t>vs slim-profile double glazing</a:t>
            </a:r>
          </a:p>
          <a:p>
            <a:endParaRPr lang="en-US" dirty="0">
              <a:cs typeface="Arial"/>
            </a:endParaRPr>
          </a:p>
        </p:txBody>
      </p:sp>
      <p:sp>
        <p:nvSpPr>
          <p:cNvPr id="4" name="Text Placeholder 3">
            <a:extLst>
              <a:ext uri="{FF2B5EF4-FFF2-40B4-BE49-F238E27FC236}">
                <a16:creationId xmlns:a16="http://schemas.microsoft.com/office/drawing/2014/main" id="{BBAE2E92-E396-89C9-9C46-8B0BF7023E8A}"/>
              </a:ext>
            </a:extLst>
          </p:cNvPr>
          <p:cNvSpPr>
            <a:spLocks noGrp="1"/>
          </p:cNvSpPr>
          <p:nvPr>
            <p:ph type="body" sz="quarter" idx="12"/>
          </p:nvPr>
        </p:nvSpPr>
        <p:spPr>
          <a:xfrm>
            <a:off x="234000" y="1639229"/>
            <a:ext cx="8788702" cy="2948745"/>
          </a:xfrm>
        </p:spPr>
        <p:txBody>
          <a:bodyPr vert="horz" lIns="0" tIns="0" rIns="0" bIns="0" rtlCol="0" anchor="t">
            <a:noAutofit/>
          </a:bodyPr>
          <a:lstStyle/>
          <a:p>
            <a:r>
              <a:rPr lang="en-US" b="1" dirty="0">
                <a:ea typeface="+mn-lt"/>
                <a:cs typeface="+mn-lt"/>
              </a:rPr>
              <a:t>Option 1: Secondary glazing</a:t>
            </a:r>
            <a:endParaRPr lang="en-US" b="1" dirty="0"/>
          </a:p>
          <a:p>
            <a:pPr marL="342900" indent="-342900">
              <a:buFont typeface="System Font Regular"/>
              <a:buChar char="–"/>
            </a:pPr>
            <a:r>
              <a:rPr lang="en-US" dirty="0">
                <a:ea typeface="+mn-lt"/>
                <a:cs typeface="+mn-lt"/>
              </a:rPr>
              <a:t>Pros: retains original window; lower cost; improves insulation.</a:t>
            </a:r>
          </a:p>
          <a:p>
            <a:pPr marL="342900" indent="-342900">
              <a:buFont typeface="System Font Regular"/>
              <a:buChar char="–"/>
            </a:pPr>
            <a:r>
              <a:rPr lang="en-US" dirty="0">
                <a:ea typeface="+mn-lt"/>
                <a:cs typeface="+mn-lt"/>
              </a:rPr>
              <a:t>Cons: can be visually intrusive; condensation risk.</a:t>
            </a:r>
          </a:p>
          <a:p>
            <a:pPr marL="285750" indent="-285750">
              <a:buFont typeface="Arial"/>
              <a:buChar char="•"/>
            </a:pPr>
            <a:endParaRPr lang="en-US" dirty="0">
              <a:ea typeface="+mn-lt"/>
              <a:cs typeface="+mn-lt"/>
            </a:endParaRPr>
          </a:p>
          <a:p>
            <a:r>
              <a:rPr lang="en-US" b="1" dirty="0">
                <a:ea typeface="+mn-lt"/>
                <a:cs typeface="+mn-lt"/>
              </a:rPr>
              <a:t>Option 2: Slim-profile double glazing</a:t>
            </a:r>
            <a:endParaRPr lang="en-US" b="1" dirty="0"/>
          </a:p>
          <a:p>
            <a:pPr marL="342900" indent="-342900">
              <a:buFont typeface="System Font Regular"/>
              <a:buChar char="–"/>
            </a:pPr>
            <a:r>
              <a:rPr lang="en-US" dirty="0">
                <a:ea typeface="+mn-lt"/>
                <a:cs typeface="+mn-lt"/>
              </a:rPr>
              <a:t>Pros: looks similar to traditional windows; better insulation.</a:t>
            </a:r>
          </a:p>
          <a:p>
            <a:pPr marL="342900" indent="-342900">
              <a:buFont typeface="System Font Regular"/>
              <a:buChar char="–"/>
            </a:pPr>
            <a:r>
              <a:rPr lang="en-US" dirty="0">
                <a:ea typeface="+mn-lt"/>
                <a:cs typeface="+mn-lt"/>
              </a:rPr>
              <a:t>Cons: more expensive; may require planning approval.</a:t>
            </a:r>
          </a:p>
          <a:p>
            <a:endParaRPr lang="en-US" dirty="0">
              <a:cs typeface="Arial"/>
            </a:endParaRPr>
          </a:p>
        </p:txBody>
      </p:sp>
      <p:sp>
        <p:nvSpPr>
          <p:cNvPr id="5" name="Footer Placeholder 4">
            <a:extLst>
              <a:ext uri="{FF2B5EF4-FFF2-40B4-BE49-F238E27FC236}">
                <a16:creationId xmlns:a16="http://schemas.microsoft.com/office/drawing/2014/main" id="{479AE6B9-D2A2-B804-00F4-59A9DE1E06F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40059512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3F654-795B-8D5C-0FE2-A187BAE1FFE3}"/>
              </a:ext>
            </a:extLst>
          </p:cNvPr>
          <p:cNvSpPr>
            <a:spLocks noGrp="1"/>
          </p:cNvSpPr>
          <p:nvPr>
            <p:ph type="title"/>
          </p:nvPr>
        </p:nvSpPr>
        <p:spPr/>
        <p:txBody>
          <a:bodyPr/>
          <a:lstStyle/>
          <a:p>
            <a:r>
              <a:rPr lang="en-GB" dirty="0"/>
              <a:t>Types of glazing</a:t>
            </a:r>
          </a:p>
        </p:txBody>
      </p:sp>
      <p:sp>
        <p:nvSpPr>
          <p:cNvPr id="5" name="Footer Placeholder 4">
            <a:extLst>
              <a:ext uri="{FF2B5EF4-FFF2-40B4-BE49-F238E27FC236}">
                <a16:creationId xmlns:a16="http://schemas.microsoft.com/office/drawing/2014/main" id="{C2E670CB-4D9B-47EA-9C11-ED484CCE6605}"/>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C376F82C-02A8-4BA2-DF82-C2146A71DA60}"/>
              </a:ext>
            </a:extLst>
          </p:cNvPr>
          <p:cNvSpPr>
            <a:spLocks noGrp="1"/>
          </p:cNvSpPr>
          <p:nvPr>
            <p:ph type="sldNum" sz="quarter" idx="12"/>
          </p:nvPr>
        </p:nvSpPr>
        <p:spPr/>
        <p:txBody>
          <a:bodyPr/>
          <a:lstStyle/>
          <a:p>
            <a:fld id="{DA2C159E-F13C-4A85-9A41-E7669D3E0D70}" type="slidenum">
              <a:rPr lang="en-GB" smtClean="0"/>
              <a:pPr/>
              <a:t>53</a:t>
            </a:fld>
            <a:endParaRPr lang="en-GB"/>
          </a:p>
        </p:txBody>
      </p:sp>
      <p:grpSp>
        <p:nvGrpSpPr>
          <p:cNvPr id="10" name="Group 9">
            <a:extLst>
              <a:ext uri="{FF2B5EF4-FFF2-40B4-BE49-F238E27FC236}">
                <a16:creationId xmlns:a16="http://schemas.microsoft.com/office/drawing/2014/main" id="{19E336D6-1897-063D-34D4-7FED5796F820}"/>
              </a:ext>
            </a:extLst>
          </p:cNvPr>
          <p:cNvGrpSpPr/>
          <p:nvPr/>
        </p:nvGrpSpPr>
        <p:grpSpPr>
          <a:xfrm>
            <a:off x="1165301" y="1084466"/>
            <a:ext cx="2743200" cy="2980106"/>
            <a:chOff x="518530" y="961563"/>
            <a:chExt cx="2743200" cy="2980106"/>
          </a:xfrm>
        </p:grpSpPr>
        <p:pic>
          <p:nvPicPr>
            <p:cNvPr id="6" name="Picture 5" descr="Alternative text: a view through a window with a grid-like pattern on the glass. The window is partially open, and the handle is visible. Outside, there is a street with greenery and a wooden fence in the background.&#10;">
              <a:extLst>
                <a:ext uri="{FF2B5EF4-FFF2-40B4-BE49-F238E27FC236}">
                  <a16:creationId xmlns:a16="http://schemas.microsoft.com/office/drawing/2014/main" id="{BAFB2678-FAED-D0BF-B6F9-EE8FFFE0BA5D}"/>
                </a:ext>
              </a:extLst>
            </p:cNvPr>
            <p:cNvPicPr>
              <a:picLocks noChangeAspect="1"/>
            </p:cNvPicPr>
            <p:nvPr/>
          </p:nvPicPr>
          <p:blipFill rotWithShape="1">
            <a:blip r:embed="rId2"/>
            <a:srcRect l="12485" r="12485"/>
            <a:stretch>
              <a:fillRect/>
            </a:stretch>
          </p:blipFill>
          <p:spPr>
            <a:xfrm>
              <a:off x="576130" y="961563"/>
              <a:ext cx="2628000" cy="2628000"/>
            </a:xfrm>
            <a:prstGeom prst="rect">
              <a:avLst/>
            </a:prstGeom>
          </p:spPr>
        </p:pic>
        <p:sp>
          <p:nvSpPr>
            <p:cNvPr id="8" name="TextBox 7">
              <a:extLst>
                <a:ext uri="{FF2B5EF4-FFF2-40B4-BE49-F238E27FC236}">
                  <a16:creationId xmlns:a16="http://schemas.microsoft.com/office/drawing/2014/main" id="{208305D0-6706-8D3E-D0EA-88F1BEE95262}"/>
                </a:ext>
              </a:extLst>
            </p:cNvPr>
            <p:cNvSpPr txBox="1"/>
            <p:nvPr/>
          </p:nvSpPr>
          <p:spPr>
            <a:xfrm>
              <a:off x="518530" y="3572337"/>
              <a:ext cx="2743200"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2400" dirty="0">
                  <a:cs typeface="Arial"/>
                </a:rPr>
                <a:t>Secondary glazing</a:t>
              </a:r>
              <a:endParaRPr lang="en-US" sz="2400" dirty="0"/>
            </a:p>
          </p:txBody>
        </p:sp>
      </p:grpSp>
      <p:grpSp>
        <p:nvGrpSpPr>
          <p:cNvPr id="11" name="Group 10">
            <a:extLst>
              <a:ext uri="{FF2B5EF4-FFF2-40B4-BE49-F238E27FC236}">
                <a16:creationId xmlns:a16="http://schemas.microsoft.com/office/drawing/2014/main" id="{93360182-EF58-4765-7405-050E9F2A3745}"/>
              </a:ext>
            </a:extLst>
          </p:cNvPr>
          <p:cNvGrpSpPr/>
          <p:nvPr/>
        </p:nvGrpSpPr>
        <p:grpSpPr>
          <a:xfrm>
            <a:off x="4572000" y="1070706"/>
            <a:ext cx="3606205" cy="2992344"/>
            <a:chOff x="5064307" y="949325"/>
            <a:chExt cx="3606205" cy="2992344"/>
          </a:xfrm>
        </p:grpSpPr>
        <p:pic>
          <p:nvPicPr>
            <p:cNvPr id="7" name="Picture 6" descr="&#10;A person wearing gloves is working on a white window frame, carefully adjusting the glass panes with a tool. The close-up shot emphasizes the hands and the meticulous craftsmanship involved in assembling or repairing the window. The background is blurred, keeping the focus on the detailed work.&#10;">
              <a:extLst>
                <a:ext uri="{FF2B5EF4-FFF2-40B4-BE49-F238E27FC236}">
                  <a16:creationId xmlns:a16="http://schemas.microsoft.com/office/drawing/2014/main" id="{CD3B322C-8B02-F3AB-EB0B-0F32BD7ABDF0}"/>
                </a:ext>
              </a:extLst>
            </p:cNvPr>
            <p:cNvPicPr>
              <a:picLocks noChangeAspect="1"/>
            </p:cNvPicPr>
            <p:nvPr/>
          </p:nvPicPr>
          <p:blipFill rotWithShape="1">
            <a:blip r:embed="rId3"/>
            <a:srcRect l="3354" r="16608" b="216"/>
            <a:stretch>
              <a:fillRect/>
            </a:stretch>
          </p:blipFill>
          <p:spPr>
            <a:xfrm>
              <a:off x="5553409" y="949325"/>
              <a:ext cx="2628000" cy="2628000"/>
            </a:xfrm>
            <a:prstGeom prst="rect">
              <a:avLst/>
            </a:prstGeom>
          </p:spPr>
        </p:pic>
        <p:sp>
          <p:nvSpPr>
            <p:cNvPr id="9" name="TextBox 8">
              <a:extLst>
                <a:ext uri="{FF2B5EF4-FFF2-40B4-BE49-F238E27FC236}">
                  <a16:creationId xmlns:a16="http://schemas.microsoft.com/office/drawing/2014/main" id="{55D349A1-486D-FB67-17C2-91353AF5A0FC}"/>
                </a:ext>
              </a:extLst>
            </p:cNvPr>
            <p:cNvSpPr txBox="1"/>
            <p:nvPr/>
          </p:nvSpPr>
          <p:spPr>
            <a:xfrm>
              <a:off x="5064307" y="3572337"/>
              <a:ext cx="3606205"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2400" dirty="0">
                  <a:cs typeface="Arial"/>
                </a:rPr>
                <a:t>Slim-profile double glazing</a:t>
              </a:r>
              <a:endParaRPr lang="en-US" sz="2400" dirty="0"/>
            </a:p>
          </p:txBody>
        </p:sp>
      </p:grpSp>
      <p:sp>
        <p:nvSpPr>
          <p:cNvPr id="3" name="TextBox 2">
            <a:extLst>
              <a:ext uri="{FF2B5EF4-FFF2-40B4-BE49-F238E27FC236}">
                <a16:creationId xmlns:a16="http://schemas.microsoft.com/office/drawing/2014/main" id="{005C9B3E-3744-7F96-EB7F-D3697A5A0ADD}"/>
              </a:ext>
              <a:ext uri="{C183D7F6-B498-43B3-948B-1728B52AA6E4}">
                <adec:decorative xmlns:adec="http://schemas.microsoft.com/office/drawing/2017/decorative" val="1"/>
              </a:ext>
            </a:extLst>
          </p:cNvPr>
          <p:cNvSpPr txBox="1"/>
          <p:nvPr/>
        </p:nvSpPr>
        <p:spPr>
          <a:xfrm>
            <a:off x="232950" y="4199713"/>
            <a:ext cx="8632890" cy="646331"/>
          </a:xfrm>
          <a:prstGeom prst="rect">
            <a:avLst/>
          </a:prstGeom>
          <a:noFill/>
        </p:spPr>
        <p:txBody>
          <a:bodyPr wrap="square" lIns="0" tIns="0" rIns="0" bIns="0" rtlCol="0">
            <a:spAutoFit/>
          </a:bodyPr>
          <a:lstStyle/>
          <a:p>
            <a:r>
              <a:rPr lang="en-US" sz="1400" b="1" dirty="0"/>
              <a:t>Sources: </a:t>
            </a:r>
            <a:r>
              <a:rPr lang="en-US" sz="1400" dirty="0"/>
              <a:t>Secondary glazing</a:t>
            </a:r>
            <a:r>
              <a:rPr lang="en-US" sz="1400" b="1" dirty="0"/>
              <a:t> </a:t>
            </a:r>
            <a:r>
              <a:rPr lang="en-GB" sz="1400" dirty="0">
                <a:hlinkClick r:id="rId4" tooltip="https://sciwindows.co.uk/windows/secondary-double-glazing/"/>
              </a:rPr>
              <a:t>https://sciwindows.co.uk/windows/secondary-double-glazing/</a:t>
            </a:r>
            <a:r>
              <a:rPr lang="en-GB" sz="1400" dirty="0"/>
              <a:t> </a:t>
            </a:r>
            <a:r>
              <a:rPr lang="en-US" sz="1400" dirty="0">
                <a:hlinkClick r:id="rId5"/>
              </a:rPr>
              <a:t>/</a:t>
            </a:r>
            <a:r>
              <a:rPr lang="en-US" sz="1400" dirty="0"/>
              <a:t>  Slim profile double glazing </a:t>
            </a:r>
            <a:r>
              <a:rPr lang="en-GB" sz="1400" dirty="0">
                <a:hlinkClick r:id="rId6"/>
              </a:rPr>
              <a:t>Specialists in Slimline Double Glazed Units | Conservation | </a:t>
            </a:r>
            <a:r>
              <a:rPr lang="en-GB" sz="1400" dirty="0" err="1">
                <a:hlinkClick r:id="rId6"/>
              </a:rPr>
              <a:t>Timbalite</a:t>
            </a:r>
            <a:r>
              <a:rPr lang="en-US" sz="1400" dirty="0"/>
              <a:t> (Accessed: 7 July 2025)</a:t>
            </a:r>
          </a:p>
          <a:p>
            <a:r>
              <a:rPr lang="en-US" sz="1400" dirty="0"/>
              <a:t>.</a:t>
            </a:r>
            <a:r>
              <a:rPr lang="en-US" sz="1200" dirty="0"/>
              <a:t> </a:t>
            </a:r>
            <a:endParaRPr lang="en-GB" sz="1350" dirty="0"/>
          </a:p>
        </p:txBody>
      </p:sp>
    </p:spTree>
    <p:extLst>
      <p:ext uri="{BB962C8B-B14F-4D97-AF65-F5344CB8AC3E}">
        <p14:creationId xmlns:p14="http://schemas.microsoft.com/office/powerpoint/2010/main" val="907537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7CDDB-F03F-6597-00EE-F5174B8A387C}"/>
              </a:ext>
            </a:extLst>
          </p:cNvPr>
          <p:cNvSpPr>
            <a:spLocks noGrp="1"/>
          </p:cNvSpPr>
          <p:nvPr>
            <p:ph type="sldNum" sz="quarter" idx="11"/>
          </p:nvPr>
        </p:nvSpPr>
        <p:spPr/>
        <p:txBody>
          <a:bodyPr/>
          <a:lstStyle/>
          <a:p>
            <a:fld id="{DA2C159E-F13C-4A85-9A41-E7669D3E0D70}" type="slidenum">
              <a:rPr lang="en-GB" smtClean="0"/>
              <a:pPr/>
              <a:t>54</a:t>
            </a:fld>
            <a:endParaRPr lang="en-GB"/>
          </a:p>
        </p:txBody>
      </p:sp>
      <p:sp>
        <p:nvSpPr>
          <p:cNvPr id="3" name="Title 2">
            <a:extLst>
              <a:ext uri="{FF2B5EF4-FFF2-40B4-BE49-F238E27FC236}">
                <a16:creationId xmlns:a16="http://schemas.microsoft.com/office/drawing/2014/main" id="{5653CBA9-C9AF-3EC3-C1D5-0419F2B05E43}"/>
              </a:ext>
            </a:extLst>
          </p:cNvPr>
          <p:cNvSpPr>
            <a:spLocks noGrp="1"/>
          </p:cNvSpPr>
          <p:nvPr>
            <p:ph type="title"/>
          </p:nvPr>
        </p:nvSpPr>
        <p:spPr>
          <a:xfrm>
            <a:off x="232950" y="249900"/>
            <a:ext cx="8761760" cy="721748"/>
          </a:xfrm>
        </p:spPr>
        <p:txBody>
          <a:bodyPr vert="horz" lIns="0" tIns="0" rIns="0" bIns="0" rtlCol="0" anchor="t" anchorCtr="0">
            <a:noAutofit/>
          </a:bodyPr>
          <a:lstStyle/>
          <a:p>
            <a:r>
              <a:rPr lang="en-US" dirty="0"/>
              <a:t>Debate: Replace or refurbish windows?</a:t>
            </a:r>
          </a:p>
          <a:p>
            <a:endParaRPr lang="en-US" dirty="0">
              <a:cs typeface="Arial"/>
            </a:endParaRPr>
          </a:p>
        </p:txBody>
      </p:sp>
      <p:sp>
        <p:nvSpPr>
          <p:cNvPr id="4" name="Text Placeholder 3">
            <a:extLst>
              <a:ext uri="{FF2B5EF4-FFF2-40B4-BE49-F238E27FC236}">
                <a16:creationId xmlns:a16="http://schemas.microsoft.com/office/drawing/2014/main" id="{96CFCBCB-3C7B-7020-7559-DF8EEFC705EF}"/>
              </a:ext>
            </a:extLst>
          </p:cNvPr>
          <p:cNvSpPr>
            <a:spLocks noGrp="1"/>
          </p:cNvSpPr>
          <p:nvPr>
            <p:ph type="body" sz="quarter" idx="12"/>
          </p:nvPr>
        </p:nvSpPr>
        <p:spPr>
          <a:xfrm>
            <a:off x="295582" y="971648"/>
            <a:ext cx="8848418" cy="3667259"/>
          </a:xfrm>
        </p:spPr>
        <p:txBody>
          <a:bodyPr vert="horz" lIns="0" tIns="0" rIns="0" bIns="0" rtlCol="0" anchor="t">
            <a:noAutofit/>
          </a:bodyPr>
          <a:lstStyle/>
          <a:p>
            <a:r>
              <a:rPr lang="en-US" dirty="0">
                <a:ea typeface="+mn-lt"/>
                <a:cs typeface="+mn-lt"/>
              </a:rPr>
              <a:t>Should we replace or refurbish Wish Hill’s windows?</a:t>
            </a:r>
            <a:r>
              <a:rPr lang="en-US" dirty="0">
                <a:cs typeface="Arial"/>
              </a:rPr>
              <a:t> </a:t>
            </a:r>
          </a:p>
          <a:p>
            <a:r>
              <a:rPr lang="en-US" dirty="0">
                <a:ea typeface="+mn-lt"/>
                <a:cs typeface="+mn-lt"/>
              </a:rPr>
              <a:t>Consider:</a:t>
            </a:r>
            <a:endParaRPr lang="en-US" dirty="0">
              <a:cs typeface="Arial"/>
            </a:endParaRPr>
          </a:p>
          <a:p>
            <a:pPr marL="342900" lvl="1" indent="-342900">
              <a:buFont typeface="System Font Regular"/>
              <a:buChar char="–"/>
            </a:pPr>
            <a:r>
              <a:rPr lang="en-US" dirty="0">
                <a:ea typeface="+mn-lt"/>
                <a:cs typeface="+mn-lt"/>
              </a:rPr>
              <a:t>energy efficiency gains</a:t>
            </a:r>
          </a:p>
          <a:p>
            <a:pPr marL="342900" lvl="1" indent="-342900">
              <a:buFont typeface="System Font Regular"/>
              <a:buChar char="–"/>
            </a:pPr>
            <a:r>
              <a:rPr lang="en-US" dirty="0">
                <a:ea typeface="+mn-lt"/>
                <a:cs typeface="+mn-lt"/>
              </a:rPr>
              <a:t>aesthetic and historical value</a:t>
            </a:r>
          </a:p>
          <a:p>
            <a:pPr marL="342900" lvl="1" indent="-342900">
              <a:buFont typeface="System Font Regular"/>
              <a:buChar char="–"/>
            </a:pPr>
            <a:r>
              <a:rPr lang="en-US" dirty="0">
                <a:ea typeface="+mn-lt"/>
                <a:cs typeface="+mn-lt"/>
              </a:rPr>
              <a:t>planning restrictions.</a:t>
            </a:r>
          </a:p>
          <a:p>
            <a:pPr marL="342900" lvl="1" indent="-342900">
              <a:buFont typeface="System Font Regular"/>
              <a:buChar char="–"/>
            </a:pPr>
            <a:r>
              <a:rPr lang="en-US" dirty="0">
                <a:ea typeface="+mn-lt"/>
                <a:cs typeface="+mn-lt"/>
              </a:rPr>
              <a:t>cost implications.</a:t>
            </a:r>
          </a:p>
          <a:p>
            <a:pPr marL="269875" lvl="1" indent="-269875">
              <a:buFont typeface="Arial"/>
              <a:buChar char="•"/>
            </a:pPr>
            <a:endParaRPr lang="en-US" b="1" i="1" dirty="0">
              <a:ea typeface="+mn-lt"/>
              <a:cs typeface="+mn-lt"/>
            </a:endParaRPr>
          </a:p>
          <a:p>
            <a:pPr marL="0" lvl="1" indent="0">
              <a:buNone/>
            </a:pPr>
            <a:r>
              <a:rPr lang="en-US" dirty="0">
                <a:ea typeface="+mn-lt"/>
                <a:cs typeface="+mn-lt"/>
              </a:rPr>
              <a:t>Activity: You will take part in a structured debate. </a:t>
            </a:r>
          </a:p>
          <a:p>
            <a:pPr marL="0" lvl="1" indent="0">
              <a:buNone/>
            </a:pPr>
            <a:r>
              <a:rPr lang="en-US" dirty="0">
                <a:ea typeface="+mn-lt"/>
                <a:cs typeface="+mn-lt"/>
              </a:rPr>
              <a:t>The class will be split into two teams: one will argue for full window replacement and the other for window refurbishment.</a:t>
            </a:r>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4A9A2606-8E56-DD63-DC71-DFCD2F68321A}"/>
              </a:ext>
              <a:ext uri="{C183D7F6-B498-43B3-948B-1728B52AA6E4}">
                <adec:decorative xmlns:adec="http://schemas.microsoft.com/office/drawing/2017/decorative" val="1"/>
              </a:ext>
            </a:extLst>
          </p:cNvPr>
          <p:cNvSpPr>
            <a:spLocks noGrp="1"/>
          </p:cNvSpPr>
          <p:nvPr>
            <p:ph type="ftr" sz="quarter" idx="10"/>
          </p:nvPr>
        </p:nvSpPr>
        <p:spPr>
          <a:xfrm>
            <a:off x="373960" y="4778537"/>
            <a:ext cx="7686376" cy="273844"/>
          </a:xfrm>
        </p:spPr>
        <p:txBody>
          <a:bodyPr/>
          <a:lstStyle/>
          <a:p>
            <a:r>
              <a:rPr lang="en-GB"/>
              <a:t>Education &amp; Training Foundation</a:t>
            </a:r>
          </a:p>
        </p:txBody>
      </p:sp>
    </p:spTree>
    <p:extLst>
      <p:ext uri="{BB962C8B-B14F-4D97-AF65-F5344CB8AC3E}">
        <p14:creationId xmlns:p14="http://schemas.microsoft.com/office/powerpoint/2010/main" val="6572120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D3DA0C-098B-3C44-E9B5-3C8937FC558E}"/>
              </a:ext>
            </a:extLst>
          </p:cNvPr>
          <p:cNvSpPr>
            <a:spLocks noGrp="1"/>
          </p:cNvSpPr>
          <p:nvPr>
            <p:ph type="sldNum" sz="quarter" idx="11"/>
          </p:nvPr>
        </p:nvSpPr>
        <p:spPr/>
        <p:txBody>
          <a:bodyPr/>
          <a:lstStyle/>
          <a:p>
            <a:fld id="{DA2C159E-F13C-4A85-9A41-E7669D3E0D70}" type="slidenum">
              <a:rPr lang="en-GB" smtClean="0"/>
              <a:pPr/>
              <a:t>55</a:t>
            </a:fld>
            <a:endParaRPr lang="en-GB"/>
          </a:p>
        </p:txBody>
      </p:sp>
      <p:sp>
        <p:nvSpPr>
          <p:cNvPr id="3" name="Title 2">
            <a:extLst>
              <a:ext uri="{FF2B5EF4-FFF2-40B4-BE49-F238E27FC236}">
                <a16:creationId xmlns:a16="http://schemas.microsoft.com/office/drawing/2014/main" id="{3BF33C6C-9C14-D8DA-F011-D8341F25B50B}"/>
              </a:ext>
            </a:extLst>
          </p:cNvPr>
          <p:cNvSpPr>
            <a:spLocks noGrp="1"/>
          </p:cNvSpPr>
          <p:nvPr>
            <p:ph type="title"/>
          </p:nvPr>
        </p:nvSpPr>
        <p:spPr/>
        <p:txBody>
          <a:bodyPr/>
          <a:lstStyle/>
          <a:p>
            <a:r>
              <a:rPr lang="en-US"/>
              <a:t>Summary and next steps</a:t>
            </a:r>
          </a:p>
          <a:p>
            <a:endParaRPr lang="en-US">
              <a:cs typeface="Arial"/>
            </a:endParaRPr>
          </a:p>
        </p:txBody>
      </p:sp>
      <p:sp>
        <p:nvSpPr>
          <p:cNvPr id="4" name="Text Placeholder 3">
            <a:extLst>
              <a:ext uri="{FF2B5EF4-FFF2-40B4-BE49-F238E27FC236}">
                <a16:creationId xmlns:a16="http://schemas.microsoft.com/office/drawing/2014/main" id="{02F62FFC-0407-8FC6-819D-4B3961144E9F}"/>
              </a:ext>
            </a:extLst>
          </p:cNvPr>
          <p:cNvSpPr>
            <a:spLocks noGrp="1"/>
          </p:cNvSpPr>
          <p:nvPr>
            <p:ph type="body" sz="quarter" idx="12"/>
          </p:nvPr>
        </p:nvSpPr>
        <p:spPr>
          <a:xfrm>
            <a:off x="234000" y="973006"/>
            <a:ext cx="8530859" cy="3614968"/>
          </a:xfrm>
        </p:spPr>
        <p:txBody>
          <a:bodyPr vert="horz" lIns="0" tIns="0" rIns="0" bIns="0" rtlCol="0" anchor="t">
            <a:noAutofit/>
          </a:bodyPr>
          <a:lstStyle/>
          <a:p>
            <a:pPr marL="342900" indent="-342900">
              <a:spcAft>
                <a:spcPts val="600"/>
              </a:spcAft>
              <a:buFont typeface="System Font Regular"/>
              <a:buChar char="–"/>
            </a:pPr>
            <a:r>
              <a:rPr lang="en-US" dirty="0">
                <a:ea typeface="+mn-lt"/>
                <a:cs typeface="+mn-lt"/>
              </a:rPr>
              <a:t>Windows and doors significantly affect heat loss in </a:t>
            </a:r>
            <a:br>
              <a:rPr lang="en-US" dirty="0">
                <a:ea typeface="+mn-lt"/>
                <a:cs typeface="+mn-lt"/>
              </a:rPr>
            </a:br>
            <a:r>
              <a:rPr lang="en-US" dirty="0">
                <a:ea typeface="+mn-lt"/>
                <a:cs typeface="+mn-lt"/>
              </a:rPr>
              <a:t>older buildings.</a:t>
            </a:r>
          </a:p>
          <a:p>
            <a:pPr marL="342900" indent="-342900">
              <a:spcAft>
                <a:spcPts val="600"/>
              </a:spcAft>
              <a:buFont typeface="System Font Regular"/>
              <a:buChar char="–"/>
            </a:pPr>
            <a:r>
              <a:rPr lang="en-US" dirty="0">
                <a:ea typeface="+mn-lt"/>
                <a:cs typeface="+mn-lt"/>
              </a:rPr>
              <a:t>Calculating U-values helps determine improvement needs.</a:t>
            </a:r>
          </a:p>
          <a:p>
            <a:pPr marL="342900" indent="-342900">
              <a:spcAft>
                <a:spcPts val="600"/>
              </a:spcAft>
              <a:buFont typeface="System Font Regular"/>
              <a:buChar char="–"/>
            </a:pPr>
            <a:r>
              <a:rPr lang="en-US" dirty="0">
                <a:ea typeface="+mn-lt"/>
                <a:cs typeface="+mn-lt"/>
              </a:rPr>
              <a:t>Retrofit solutions must balance performance and heritage conservation.</a:t>
            </a:r>
          </a:p>
          <a:p>
            <a:endParaRPr lang="en-US" dirty="0">
              <a:ea typeface="+mn-lt"/>
              <a:cs typeface="+mn-lt"/>
            </a:endParaRPr>
          </a:p>
          <a:p>
            <a:pPr>
              <a:spcAft>
                <a:spcPts val="1200"/>
              </a:spcAft>
            </a:pPr>
            <a:r>
              <a:rPr lang="en-US" dirty="0">
                <a:ea typeface="+mn-lt"/>
                <a:cs typeface="+mn-lt"/>
              </a:rPr>
              <a:t>Next lesson: Heating and energy efficiency upgrades.</a:t>
            </a:r>
            <a:endParaRPr lang="en-US" dirty="0"/>
          </a:p>
          <a:p>
            <a:r>
              <a:rPr lang="en-US" dirty="0">
                <a:ea typeface="+mn-lt"/>
                <a:cs typeface="+mn-lt"/>
              </a:rPr>
              <a:t>Homework task: Research different heritage-approved </a:t>
            </a:r>
            <a:br>
              <a:rPr lang="en-US" dirty="0">
                <a:ea typeface="+mn-lt"/>
                <a:cs typeface="+mn-lt"/>
              </a:rPr>
            </a:br>
            <a:r>
              <a:rPr lang="en-US" dirty="0">
                <a:ea typeface="+mn-lt"/>
                <a:cs typeface="+mn-lt"/>
              </a:rPr>
              <a:t>window retrofitting techniques.</a:t>
            </a:r>
            <a:endParaRPr lang="en-US" dirty="0"/>
          </a:p>
          <a:p>
            <a:endParaRPr lang="en-US" dirty="0">
              <a:cs typeface="Arial"/>
            </a:endParaRPr>
          </a:p>
        </p:txBody>
      </p:sp>
      <p:sp>
        <p:nvSpPr>
          <p:cNvPr id="5" name="Footer Placeholder 4">
            <a:extLst>
              <a:ext uri="{FF2B5EF4-FFF2-40B4-BE49-F238E27FC236}">
                <a16:creationId xmlns:a16="http://schemas.microsoft.com/office/drawing/2014/main" id="{54F07DC5-2D8D-AA47-6F7F-90D573600C3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8210693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4</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dirty="0">
                <a:ea typeface="+mn-lt"/>
                <a:cs typeface="+mn-lt"/>
              </a:rPr>
              <a:t>Heating systems and energy efficiency</a:t>
            </a:r>
            <a:endParaRPr lang="en-US" dirty="0"/>
          </a:p>
        </p:txBody>
      </p:sp>
    </p:spTree>
    <p:extLst>
      <p:ext uri="{BB962C8B-B14F-4D97-AF65-F5344CB8AC3E}">
        <p14:creationId xmlns:p14="http://schemas.microsoft.com/office/powerpoint/2010/main" val="16622109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GB">
                <a:ea typeface="+mj-lt"/>
                <a:cs typeface="+mj-lt"/>
              </a:rPr>
              <a:t>Lesson 4 overview</a:t>
            </a:r>
            <a:endParaRPr lang="en-US"/>
          </a:p>
        </p:txBody>
      </p:sp>
      <p:sp>
        <p:nvSpPr>
          <p:cNvPr id="5" name="Text Placeholder 4"/>
          <p:cNvSpPr>
            <a:spLocks noGrp="1"/>
          </p:cNvSpPr>
          <p:nvPr>
            <p:ph type="body" sz="quarter" idx="12"/>
          </p:nvPr>
        </p:nvSpPr>
        <p:spPr>
          <a:xfrm>
            <a:off x="234000" y="986400"/>
            <a:ext cx="8798488" cy="3601574"/>
          </a:xfrm>
        </p:spPr>
        <p:txBody>
          <a:bodyPr vert="horz" lIns="0" tIns="0" rIns="0" bIns="0" rtlCol="0" anchor="t">
            <a:noAutofit/>
          </a:bodyPr>
          <a:lstStyle/>
          <a:p>
            <a:endParaRPr lang="en-GB" dirty="0">
              <a:ea typeface="+mn-lt"/>
              <a:cs typeface="+mn-lt"/>
            </a:endParaRPr>
          </a:p>
          <a:p>
            <a:pPr marL="342900" indent="-342900">
              <a:spcAft>
                <a:spcPts val="600"/>
              </a:spcAft>
              <a:buFont typeface="System Font Regular"/>
              <a:buChar char="–"/>
            </a:pPr>
            <a:r>
              <a:rPr lang="en-GB" dirty="0">
                <a:ea typeface="+mn-lt"/>
                <a:cs typeface="+mn-lt"/>
              </a:rPr>
              <a:t>Understand the limitations of the current heating system.</a:t>
            </a:r>
          </a:p>
          <a:p>
            <a:pPr marL="342900" indent="-342900">
              <a:spcAft>
                <a:spcPts val="600"/>
              </a:spcAft>
              <a:buFont typeface="System Font Regular"/>
              <a:buChar char="–"/>
            </a:pPr>
            <a:r>
              <a:rPr lang="en-GB" dirty="0">
                <a:ea typeface="+mn-lt"/>
                <a:cs typeface="+mn-lt"/>
              </a:rPr>
              <a:t>Compare low-carbon heating alternatives.</a:t>
            </a:r>
          </a:p>
          <a:p>
            <a:pPr marL="342900" indent="-342900">
              <a:spcAft>
                <a:spcPts val="600"/>
              </a:spcAft>
              <a:buFont typeface="System Font Regular"/>
              <a:buChar char="–"/>
            </a:pPr>
            <a:r>
              <a:rPr lang="en-GB" dirty="0">
                <a:ea typeface="+mn-lt"/>
                <a:cs typeface="+mn-lt"/>
              </a:rPr>
              <a:t>Discuss the impact of heating upgrades on heritage buildings</a:t>
            </a:r>
            <a:r>
              <a:rPr lang="en-GB" sz="2400" dirty="0">
                <a:ea typeface="+mn-lt"/>
                <a:cs typeface="+mn-lt"/>
              </a:rPr>
              <a:t>.</a:t>
            </a:r>
            <a:endParaRPr lang="en-GB" dirty="0">
              <a:ea typeface="+mn-lt"/>
              <a:cs typeface="+mn-lt"/>
            </a:endParaRPr>
          </a:p>
          <a:p>
            <a:pPr marL="285750" indent="-285750">
              <a:buFont typeface="Arial"/>
              <a:buChar char="•"/>
            </a:pPr>
            <a:endParaRPr lang="en-GB" dirty="0">
              <a:ea typeface="+mn-lt"/>
              <a:cs typeface="+mn-lt"/>
            </a:endParaRPr>
          </a:p>
          <a:p>
            <a:pPr>
              <a:lnSpc>
                <a:spcPct val="100000"/>
              </a:lnSpc>
            </a:pPr>
            <a:endParaRPr lang="en-GB" sz="2400" dirty="0">
              <a:solidFill>
                <a:srgbClr val="E51C41"/>
              </a:solidFill>
              <a:cs typeface="Arial"/>
            </a:endParaRPr>
          </a:p>
          <a:p>
            <a:pPr>
              <a:lnSpc>
                <a:spcPct val="100000"/>
              </a:lnSpc>
            </a:pPr>
            <a:r>
              <a:rPr lang="en-GB" sz="2400" dirty="0">
                <a:solidFill>
                  <a:srgbClr val="E51C41"/>
                </a:solidFill>
              </a:rPr>
              <a:t> </a:t>
            </a:r>
            <a:br>
              <a:rPr lang="en-GB" dirty="0">
                <a:solidFill>
                  <a:schemeClr val="accent1"/>
                </a:solidFill>
              </a:rPr>
            </a:br>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57</a:t>
            </a:fld>
            <a:endParaRPr lang="en-GB"/>
          </a:p>
        </p:txBody>
      </p:sp>
    </p:spTree>
    <p:extLst>
      <p:ext uri="{BB962C8B-B14F-4D97-AF65-F5344CB8AC3E}">
        <p14:creationId xmlns:p14="http://schemas.microsoft.com/office/powerpoint/2010/main" val="40257350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GB" dirty="0"/>
              <a:t>Wish Hill’s current heating system</a:t>
            </a:r>
            <a:endParaRPr lang="en-US" dirty="0"/>
          </a:p>
          <a:p>
            <a:pPr marL="285750" indent="-285750">
              <a:buFont typeface="Arial"/>
              <a:buChar char="•"/>
            </a:pPr>
            <a:endParaRPr lang="en-US" dirty="0"/>
          </a:p>
          <a:p>
            <a:endParaRPr lang="en-GB" b="0" dirty="0">
              <a:cs typeface="Arial"/>
            </a:endParaRPr>
          </a:p>
        </p:txBody>
      </p:sp>
      <p:sp>
        <p:nvSpPr>
          <p:cNvPr id="5" name="Text Placeholder 4"/>
          <p:cNvSpPr>
            <a:spLocks noGrp="1"/>
          </p:cNvSpPr>
          <p:nvPr>
            <p:ph type="body" sz="quarter" idx="12"/>
          </p:nvPr>
        </p:nvSpPr>
        <p:spPr>
          <a:xfrm>
            <a:off x="234000" y="986400"/>
            <a:ext cx="8196322" cy="3601574"/>
          </a:xfrm>
        </p:spPr>
        <p:txBody>
          <a:bodyPr vert="horz" lIns="0" tIns="0" rIns="0" bIns="0" rtlCol="0" anchor="t">
            <a:noAutofit/>
          </a:bodyPr>
          <a:lstStyle/>
          <a:p>
            <a:r>
              <a:rPr lang="en-GB" dirty="0">
                <a:ea typeface="+mn-lt"/>
                <a:cs typeface="+mn-lt"/>
              </a:rPr>
              <a:t>Existing system</a:t>
            </a:r>
            <a:r>
              <a:rPr lang="en-GB" sz="2400" dirty="0">
                <a:ea typeface="+mn-lt"/>
                <a:cs typeface="+mn-lt"/>
              </a:rPr>
              <a:t>:</a:t>
            </a:r>
            <a:r>
              <a:rPr lang="en-GB" dirty="0">
                <a:ea typeface="+mn-lt"/>
                <a:cs typeface="+mn-lt"/>
              </a:rPr>
              <a:t> combi boiler with wet radiators</a:t>
            </a:r>
            <a:endParaRPr lang="en-US" dirty="0">
              <a:cs typeface="Arial"/>
            </a:endParaRPr>
          </a:p>
          <a:p>
            <a:endParaRPr lang="en-GB" b="1" dirty="0">
              <a:ea typeface="+mn-lt"/>
              <a:cs typeface="+mn-lt"/>
            </a:endParaRPr>
          </a:p>
          <a:p>
            <a:pPr>
              <a:spcAft>
                <a:spcPts val="600"/>
              </a:spcAft>
            </a:pPr>
            <a:r>
              <a:rPr lang="en-GB" dirty="0">
                <a:ea typeface="+mn-lt"/>
                <a:cs typeface="+mn-lt"/>
              </a:rPr>
              <a:t>How it works:</a:t>
            </a:r>
          </a:p>
          <a:p>
            <a:pPr marL="342900" lvl="1" indent="-342900">
              <a:spcAft>
                <a:spcPts val="600"/>
              </a:spcAft>
              <a:buFont typeface="System Font Regular"/>
              <a:buChar char="–"/>
            </a:pPr>
            <a:r>
              <a:rPr lang="en-GB" dirty="0">
                <a:ea typeface="+mn-lt"/>
                <a:cs typeface="+mn-lt"/>
              </a:rPr>
              <a:t>The combi boiler provides hot water on demand and heats water for radiators.</a:t>
            </a:r>
          </a:p>
          <a:p>
            <a:pPr marL="342900" lvl="1" indent="-342900">
              <a:spcAft>
                <a:spcPts val="600"/>
              </a:spcAft>
              <a:buFont typeface="System Font Regular"/>
              <a:buChar char="–"/>
            </a:pPr>
            <a:r>
              <a:rPr lang="en-GB" dirty="0">
                <a:ea typeface="+mn-lt"/>
                <a:cs typeface="+mn-lt"/>
              </a:rPr>
              <a:t>Wet radiators distribute heat through hot water circulation.</a:t>
            </a:r>
          </a:p>
          <a:p>
            <a:pPr>
              <a:lnSpc>
                <a:spcPct val="100000"/>
              </a:lnSpc>
            </a:pPr>
            <a:endParaRPr lang="en-GB" sz="2400" dirty="0">
              <a:cs typeface="Arial"/>
            </a:endParaRPr>
          </a:p>
          <a:p>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58</a:t>
            </a:fld>
            <a:endParaRPr lang="en-GB"/>
          </a:p>
        </p:txBody>
      </p:sp>
    </p:spTree>
    <p:extLst>
      <p:ext uri="{BB962C8B-B14F-4D97-AF65-F5344CB8AC3E}">
        <p14:creationId xmlns:p14="http://schemas.microsoft.com/office/powerpoint/2010/main" val="35861465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926915-4E9D-378F-DA29-88B56F2A09D1}"/>
              </a:ext>
            </a:extLst>
          </p:cNvPr>
          <p:cNvSpPr>
            <a:spLocks noGrp="1"/>
          </p:cNvSpPr>
          <p:nvPr>
            <p:ph type="title"/>
          </p:nvPr>
        </p:nvSpPr>
        <p:spPr/>
        <p:txBody>
          <a:bodyPr>
            <a:normAutofit/>
          </a:bodyPr>
          <a:lstStyle/>
          <a:p>
            <a:r>
              <a:rPr lang="en-US" sz="3600" b="1" dirty="0">
                <a:ea typeface="+mn-lt"/>
                <a:cs typeface="+mn-lt"/>
              </a:rPr>
              <a:t>Common inefficiencies</a:t>
            </a:r>
            <a:endParaRPr lang="en-GB" dirty="0"/>
          </a:p>
        </p:txBody>
      </p:sp>
      <p:sp>
        <p:nvSpPr>
          <p:cNvPr id="4" name="Text Placeholder 3">
            <a:extLst>
              <a:ext uri="{FF2B5EF4-FFF2-40B4-BE49-F238E27FC236}">
                <a16:creationId xmlns:a16="http://schemas.microsoft.com/office/drawing/2014/main" id="{D1B70510-B6E2-6FCE-DB57-6EE1E9F5D0CA}"/>
              </a:ext>
            </a:extLst>
          </p:cNvPr>
          <p:cNvSpPr>
            <a:spLocks noGrp="1"/>
          </p:cNvSpPr>
          <p:nvPr>
            <p:ph type="body" sz="quarter" idx="14"/>
          </p:nvPr>
        </p:nvSpPr>
        <p:spPr>
          <a:xfrm>
            <a:off x="251519" y="1137424"/>
            <a:ext cx="8814421" cy="3308807"/>
          </a:xfrm>
        </p:spPr>
        <p:txBody>
          <a:bodyPr vert="horz" lIns="0" tIns="0" rIns="0" bIns="0" rtlCol="0" anchor="t">
            <a:noAutofit/>
          </a:bodyPr>
          <a:lstStyle/>
          <a:p>
            <a:pPr marL="342900" indent="-342900">
              <a:spcAft>
                <a:spcPts val="1200"/>
              </a:spcAft>
              <a:buFont typeface="System Font Regular"/>
              <a:buChar char="–"/>
            </a:pPr>
            <a:r>
              <a:rPr lang="en-US" b="0" dirty="0">
                <a:ea typeface="+mn-lt"/>
                <a:cs typeface="+mn-lt"/>
              </a:rPr>
              <a:t>High gas consumption leading to increased carbon emissions.</a:t>
            </a:r>
          </a:p>
          <a:p>
            <a:pPr marL="342900" indent="-342900">
              <a:spcAft>
                <a:spcPts val="1200"/>
              </a:spcAft>
              <a:buFont typeface="System Font Regular"/>
              <a:buChar char="–"/>
            </a:pPr>
            <a:r>
              <a:rPr lang="en-US" b="0" dirty="0">
                <a:ea typeface="+mn-lt"/>
                <a:cs typeface="+mn-lt"/>
              </a:rPr>
              <a:t>Heat loss owing to aging radiators and inefficient </a:t>
            </a:r>
            <a:br>
              <a:rPr lang="en-US" b="0" dirty="0">
                <a:ea typeface="+mn-lt"/>
                <a:cs typeface="+mn-lt"/>
              </a:rPr>
            </a:br>
            <a:r>
              <a:rPr lang="en-US" b="0" dirty="0">
                <a:ea typeface="+mn-lt"/>
                <a:cs typeface="+mn-lt"/>
              </a:rPr>
              <a:t>heat distribution.</a:t>
            </a:r>
          </a:p>
          <a:p>
            <a:pPr marL="342900" indent="-342900">
              <a:spcAft>
                <a:spcPts val="1200"/>
              </a:spcAft>
              <a:buFont typeface="System Font Regular"/>
              <a:buChar char="–"/>
            </a:pPr>
            <a:r>
              <a:rPr lang="en-US" b="0" dirty="0">
                <a:ea typeface="+mn-lt"/>
                <a:cs typeface="+mn-lt"/>
              </a:rPr>
              <a:t>Limited compatibility with renewable energy sources.</a:t>
            </a:r>
          </a:p>
          <a:p>
            <a:pPr marL="342900" indent="-342900">
              <a:spcAft>
                <a:spcPts val="1200"/>
              </a:spcAft>
              <a:buFont typeface="System Font Regular"/>
              <a:buChar char="–"/>
            </a:pPr>
            <a:r>
              <a:rPr lang="en-US" b="0" dirty="0">
                <a:ea typeface="+mn-lt"/>
                <a:cs typeface="+mn-lt"/>
              </a:rPr>
              <a:t>Potential maintenance issues and lifespan limitations.</a:t>
            </a:r>
          </a:p>
          <a:p>
            <a:endParaRPr lang="en-US" dirty="0">
              <a:cs typeface="Arial"/>
            </a:endParaRPr>
          </a:p>
        </p:txBody>
      </p:sp>
      <p:sp>
        <p:nvSpPr>
          <p:cNvPr id="5" name="Footer Placeholder 4">
            <a:extLst>
              <a:ext uri="{FF2B5EF4-FFF2-40B4-BE49-F238E27FC236}">
                <a16:creationId xmlns:a16="http://schemas.microsoft.com/office/drawing/2014/main" id="{F540B6D5-C3AA-6F99-C86C-FB8E87913737}"/>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800D1D27-5D8A-1319-D31E-FAAFAA7520F0}"/>
              </a:ext>
            </a:extLst>
          </p:cNvPr>
          <p:cNvSpPr>
            <a:spLocks noGrp="1"/>
          </p:cNvSpPr>
          <p:nvPr>
            <p:ph type="sldNum" sz="quarter" idx="12"/>
          </p:nvPr>
        </p:nvSpPr>
        <p:spPr/>
        <p:txBody>
          <a:bodyPr/>
          <a:lstStyle/>
          <a:p>
            <a:fld id="{DA2C159E-F13C-4A85-9A41-E7669D3E0D70}" type="slidenum">
              <a:rPr lang="en-GB" smtClean="0"/>
              <a:pPr/>
              <a:t>59</a:t>
            </a:fld>
            <a:endParaRPr lang="en-GB"/>
          </a:p>
        </p:txBody>
      </p:sp>
    </p:spTree>
    <p:extLst>
      <p:ext uri="{BB962C8B-B14F-4D97-AF65-F5344CB8AC3E}">
        <p14:creationId xmlns:p14="http://schemas.microsoft.com/office/powerpoint/2010/main" val="2827783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6</a:t>
            </a:fld>
            <a:endParaRPr lang="en-GB"/>
          </a:p>
        </p:txBody>
      </p:sp>
      <p:sp>
        <p:nvSpPr>
          <p:cNvPr id="12" name="Title 11"/>
          <p:cNvSpPr>
            <a:spLocks noGrp="1"/>
          </p:cNvSpPr>
          <p:nvPr>
            <p:ph type="title"/>
          </p:nvPr>
        </p:nvSpPr>
        <p:spPr/>
        <p:txBody>
          <a:bodyPr>
            <a:normAutofit/>
          </a:bodyPr>
          <a:lstStyle/>
          <a:p>
            <a:r>
              <a:rPr lang="en-GB" dirty="0">
                <a:ea typeface="+mj-lt"/>
                <a:cs typeface="+mj-lt"/>
              </a:rPr>
              <a:t>Key concepts</a:t>
            </a:r>
            <a:endParaRPr lang="en-US" dirty="0"/>
          </a:p>
          <a:p>
            <a:endParaRPr lang="en-GB" sz="3600" dirty="0">
              <a:cs typeface="Arial"/>
            </a:endParaRPr>
          </a:p>
        </p:txBody>
      </p:sp>
      <p:sp>
        <p:nvSpPr>
          <p:cNvPr id="5" name="Text Placeholder 4"/>
          <p:cNvSpPr>
            <a:spLocks noGrp="1"/>
          </p:cNvSpPr>
          <p:nvPr>
            <p:ph type="body" sz="quarter" idx="12"/>
          </p:nvPr>
        </p:nvSpPr>
        <p:spPr>
          <a:xfrm>
            <a:off x="234000" y="1137424"/>
            <a:ext cx="7159259" cy="3450550"/>
          </a:xfrm>
        </p:spPr>
        <p:txBody>
          <a:bodyPr vert="horz" lIns="0" tIns="0" rIns="0" bIns="0" rtlCol="0" anchor="t">
            <a:noAutofit/>
          </a:bodyPr>
          <a:lstStyle/>
          <a:p>
            <a:pPr marL="342900" indent="-342900">
              <a:spcAft>
                <a:spcPts val="1200"/>
              </a:spcAft>
              <a:buFont typeface="System Font Regular"/>
              <a:buChar char="–"/>
            </a:pPr>
            <a:r>
              <a:rPr lang="en-GB" dirty="0">
                <a:ea typeface="+mn-lt"/>
                <a:cs typeface="+mn-lt"/>
              </a:rPr>
              <a:t>Sustainability: meeting present needs without compromising future generations.</a:t>
            </a:r>
          </a:p>
          <a:p>
            <a:pPr marL="342900" indent="-342900">
              <a:spcAft>
                <a:spcPts val="1200"/>
              </a:spcAft>
              <a:buFont typeface="System Font Regular"/>
              <a:buChar char="–"/>
            </a:pPr>
            <a:r>
              <a:rPr lang="en-GB" dirty="0">
                <a:ea typeface="+mn-lt"/>
                <a:cs typeface="+mn-lt"/>
              </a:rPr>
              <a:t>Retrofit: modifying an existing building with new technology or materials.</a:t>
            </a:r>
          </a:p>
          <a:p>
            <a:pPr marL="342900" indent="-342900">
              <a:spcAft>
                <a:spcPts val="1200"/>
              </a:spcAft>
              <a:buFont typeface="System Font Regular"/>
              <a:buChar char="–"/>
            </a:pPr>
            <a:r>
              <a:rPr lang="en-GB" dirty="0">
                <a:ea typeface="+mn-lt"/>
                <a:cs typeface="+mn-lt"/>
              </a:rPr>
              <a:t>Heritage conservation: preserving historical and architectural significance.</a:t>
            </a:r>
          </a:p>
          <a:p>
            <a:endParaRPr lang="en-GB" dirty="0">
              <a:solidFill>
                <a:schemeClr val="accent2"/>
              </a:solidFill>
              <a:cs typeface="Arial"/>
            </a:endParaRPr>
          </a:p>
          <a:p>
            <a:pPr marL="457200" indent="-457200">
              <a:buAutoNum type="arabicPeriod"/>
            </a:pPr>
            <a:endParaRPr lang="en-GB" dirty="0">
              <a:cs typeface="Arial"/>
            </a:endParaRPr>
          </a:p>
          <a:p>
            <a:endParaRPr lang="en-GB" dirty="0">
              <a:cs typeface="Arial"/>
            </a:endParaRPr>
          </a:p>
          <a:p>
            <a:endParaRPr lang="en-GB" dirty="0">
              <a:cs typeface="Arial"/>
            </a:endParaRPr>
          </a:p>
          <a:p>
            <a:endParaRPr lang="en-GB" dirty="0">
              <a:cs typeface="Arial"/>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36469333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51C694-5E22-9907-B098-9961D985B8D3}"/>
              </a:ext>
            </a:extLst>
          </p:cNvPr>
          <p:cNvSpPr>
            <a:spLocks noGrp="1"/>
          </p:cNvSpPr>
          <p:nvPr>
            <p:ph type="title"/>
          </p:nvPr>
        </p:nvSpPr>
        <p:spPr/>
        <p:txBody>
          <a:bodyPr>
            <a:normAutofit/>
          </a:bodyPr>
          <a:lstStyle/>
          <a:p>
            <a:r>
              <a:rPr lang="en-US" sz="3600" b="1" dirty="0">
                <a:ea typeface="+mn-lt"/>
                <a:cs typeface="+mn-lt"/>
              </a:rPr>
              <a:t>Environmental impact and costs</a:t>
            </a:r>
            <a:endParaRPr lang="en-GB" dirty="0"/>
          </a:p>
        </p:txBody>
      </p:sp>
      <p:sp>
        <p:nvSpPr>
          <p:cNvPr id="4" name="Text Placeholder 3">
            <a:extLst>
              <a:ext uri="{FF2B5EF4-FFF2-40B4-BE49-F238E27FC236}">
                <a16:creationId xmlns:a16="http://schemas.microsoft.com/office/drawing/2014/main" id="{3D88CF5C-2F50-BD92-A4C9-9BFECBE80264}"/>
              </a:ext>
            </a:extLst>
          </p:cNvPr>
          <p:cNvSpPr>
            <a:spLocks noGrp="1"/>
          </p:cNvSpPr>
          <p:nvPr>
            <p:ph type="body" sz="quarter" idx="14"/>
          </p:nvPr>
        </p:nvSpPr>
        <p:spPr>
          <a:xfrm>
            <a:off x="251520" y="1326995"/>
            <a:ext cx="8033836" cy="3119236"/>
          </a:xfrm>
        </p:spPr>
        <p:txBody>
          <a:bodyPr vert="horz" lIns="0" tIns="0" rIns="0" bIns="0" rtlCol="0" anchor="t">
            <a:noAutofit/>
          </a:bodyPr>
          <a:lstStyle/>
          <a:p>
            <a:pPr marL="342900" indent="-342900">
              <a:spcAft>
                <a:spcPts val="1200"/>
              </a:spcAft>
              <a:buFont typeface="System Font Regular"/>
              <a:buChar char="–"/>
            </a:pPr>
            <a:r>
              <a:rPr lang="en-US" b="0" dirty="0">
                <a:ea typeface="+mn-lt"/>
                <a:cs typeface="+mn-lt"/>
              </a:rPr>
              <a:t>Gas dependency contributes to higher CO₂ emissions.</a:t>
            </a:r>
          </a:p>
          <a:p>
            <a:pPr marL="342900" indent="-342900">
              <a:spcAft>
                <a:spcPts val="1200"/>
              </a:spcAft>
              <a:buFont typeface="System Font Regular"/>
              <a:buChar char="–"/>
            </a:pPr>
            <a:r>
              <a:rPr lang="en-US" b="0" dirty="0">
                <a:ea typeface="+mn-lt"/>
                <a:cs typeface="+mn-lt"/>
              </a:rPr>
              <a:t>Rising energy costs make gas heating less economical in the long term.</a:t>
            </a:r>
          </a:p>
          <a:p>
            <a:endParaRPr lang="en-US" dirty="0">
              <a:cs typeface="Arial"/>
            </a:endParaRPr>
          </a:p>
        </p:txBody>
      </p:sp>
      <p:sp>
        <p:nvSpPr>
          <p:cNvPr id="5" name="Footer Placeholder 4">
            <a:extLst>
              <a:ext uri="{FF2B5EF4-FFF2-40B4-BE49-F238E27FC236}">
                <a16:creationId xmlns:a16="http://schemas.microsoft.com/office/drawing/2014/main" id="{2B2E2433-49D2-C8ED-ED56-486378B4DE9E}"/>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7720C8EE-D897-B67B-CE73-0A6A981113EC}"/>
              </a:ext>
            </a:extLst>
          </p:cNvPr>
          <p:cNvSpPr>
            <a:spLocks noGrp="1"/>
          </p:cNvSpPr>
          <p:nvPr>
            <p:ph type="sldNum" sz="quarter" idx="12"/>
          </p:nvPr>
        </p:nvSpPr>
        <p:spPr/>
        <p:txBody>
          <a:bodyPr/>
          <a:lstStyle/>
          <a:p>
            <a:fld id="{DA2C159E-F13C-4A85-9A41-E7669D3E0D70}" type="slidenum">
              <a:rPr lang="en-GB" smtClean="0"/>
              <a:pPr/>
              <a:t>60</a:t>
            </a:fld>
            <a:endParaRPr lang="en-GB"/>
          </a:p>
        </p:txBody>
      </p:sp>
    </p:spTree>
    <p:extLst>
      <p:ext uri="{BB962C8B-B14F-4D97-AF65-F5344CB8AC3E}">
        <p14:creationId xmlns:p14="http://schemas.microsoft.com/office/powerpoint/2010/main" val="31192230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966DD4-B158-2FA3-F5F0-ADA20F75579B}"/>
              </a:ext>
            </a:extLst>
          </p:cNvPr>
          <p:cNvSpPr>
            <a:spLocks noGrp="1"/>
          </p:cNvSpPr>
          <p:nvPr>
            <p:ph type="sldNum" sz="quarter" idx="11"/>
          </p:nvPr>
        </p:nvSpPr>
        <p:spPr/>
        <p:txBody>
          <a:bodyPr/>
          <a:lstStyle/>
          <a:p>
            <a:fld id="{DA2C159E-F13C-4A85-9A41-E7669D3E0D70}" type="slidenum">
              <a:rPr lang="en-GB" smtClean="0"/>
              <a:pPr/>
              <a:t>61</a:t>
            </a:fld>
            <a:endParaRPr lang="en-GB"/>
          </a:p>
        </p:txBody>
      </p:sp>
      <p:sp>
        <p:nvSpPr>
          <p:cNvPr id="3" name="Title 2">
            <a:extLst>
              <a:ext uri="{FF2B5EF4-FFF2-40B4-BE49-F238E27FC236}">
                <a16:creationId xmlns:a16="http://schemas.microsoft.com/office/drawing/2014/main" id="{53942AC8-5E86-FE26-C922-850A891C2B76}"/>
              </a:ext>
            </a:extLst>
          </p:cNvPr>
          <p:cNvSpPr>
            <a:spLocks noGrp="1"/>
          </p:cNvSpPr>
          <p:nvPr>
            <p:ph type="title"/>
          </p:nvPr>
        </p:nvSpPr>
        <p:spPr/>
        <p:txBody>
          <a:bodyPr/>
          <a:lstStyle/>
          <a:p>
            <a:r>
              <a:rPr lang="en-US"/>
              <a:t>Low-carbon heating alternatives</a:t>
            </a:r>
          </a:p>
          <a:p>
            <a:pPr marL="285750" indent="-285750">
              <a:buFont typeface="Arial"/>
              <a:buChar char="•"/>
            </a:pPr>
            <a:endParaRPr lang="en-US"/>
          </a:p>
          <a:p>
            <a:endParaRPr lang="en-US">
              <a:cs typeface="Arial"/>
            </a:endParaRPr>
          </a:p>
        </p:txBody>
      </p:sp>
      <p:sp>
        <p:nvSpPr>
          <p:cNvPr id="4" name="Text Placeholder 3">
            <a:extLst>
              <a:ext uri="{FF2B5EF4-FFF2-40B4-BE49-F238E27FC236}">
                <a16:creationId xmlns:a16="http://schemas.microsoft.com/office/drawing/2014/main" id="{EC85FF46-D7B1-57D6-05F3-814A9EC83887}"/>
              </a:ext>
            </a:extLst>
          </p:cNvPr>
          <p:cNvSpPr>
            <a:spLocks noGrp="1"/>
          </p:cNvSpPr>
          <p:nvPr>
            <p:ph type="body" sz="quarter" idx="12"/>
          </p:nvPr>
        </p:nvSpPr>
        <p:spPr>
          <a:xfrm>
            <a:off x="234000" y="1151724"/>
            <a:ext cx="8330137" cy="3436249"/>
          </a:xfrm>
        </p:spPr>
        <p:txBody>
          <a:bodyPr vert="horz" lIns="0" tIns="0" rIns="0" bIns="0" rtlCol="0" anchor="t">
            <a:noAutofit/>
          </a:bodyPr>
          <a:lstStyle/>
          <a:p>
            <a:pPr marL="342900" indent="-342900">
              <a:spcAft>
                <a:spcPts val="1200"/>
              </a:spcAft>
              <a:buFont typeface="System Font Regular"/>
              <a:buChar char="–"/>
            </a:pPr>
            <a:r>
              <a:rPr lang="en-US" dirty="0">
                <a:ea typeface="+mn-lt"/>
                <a:cs typeface="+mn-lt"/>
              </a:rPr>
              <a:t>Heat pumps (air source and ground source)</a:t>
            </a:r>
          </a:p>
          <a:p>
            <a:pPr marL="342900" indent="-342900">
              <a:spcAft>
                <a:spcPts val="1200"/>
              </a:spcAft>
              <a:buFont typeface="System Font Regular"/>
              <a:buChar char="–"/>
            </a:pPr>
            <a:r>
              <a:rPr lang="en-US" dirty="0">
                <a:ea typeface="+mn-lt"/>
                <a:cs typeface="+mn-lt"/>
              </a:rPr>
              <a:t>Biomass boilers</a:t>
            </a:r>
          </a:p>
          <a:p>
            <a:pPr marL="342900" indent="-342900">
              <a:spcAft>
                <a:spcPts val="1200"/>
              </a:spcAft>
              <a:buFont typeface="System Font Regular"/>
              <a:buChar char="–"/>
            </a:pPr>
            <a:r>
              <a:rPr lang="en-US" dirty="0">
                <a:ea typeface="+mn-lt"/>
                <a:cs typeface="+mn-lt"/>
              </a:rPr>
              <a:t>Infrared heating panels</a:t>
            </a:r>
          </a:p>
          <a:p>
            <a:pPr>
              <a:spcAft>
                <a:spcPts val="1200"/>
              </a:spcAft>
            </a:pPr>
            <a:endParaRPr lang="en-US" dirty="0">
              <a:ea typeface="+mn-lt"/>
              <a:cs typeface="+mn-lt"/>
            </a:endParaRPr>
          </a:p>
          <a:p>
            <a:pPr>
              <a:spcAft>
                <a:spcPts val="1200"/>
              </a:spcAft>
            </a:pPr>
            <a:r>
              <a:rPr lang="en-US" dirty="0">
                <a:ea typeface="+mn-lt"/>
                <a:cs typeface="+mn-lt"/>
              </a:rPr>
              <a:t>Efficiency comparisons (cost, effectiveness, sustainability)</a:t>
            </a:r>
          </a:p>
          <a:p>
            <a:endParaRPr lang="en-US" dirty="0">
              <a:cs typeface="Arial"/>
            </a:endParaRPr>
          </a:p>
        </p:txBody>
      </p:sp>
      <p:sp>
        <p:nvSpPr>
          <p:cNvPr id="5" name="Footer Placeholder 4">
            <a:extLst>
              <a:ext uri="{FF2B5EF4-FFF2-40B4-BE49-F238E27FC236}">
                <a16:creationId xmlns:a16="http://schemas.microsoft.com/office/drawing/2014/main" id="{A1944B2E-7F27-E350-4CC6-702C96384A3E}"/>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062845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3F5DCB-751F-B78B-3898-209DCCAE9E88}"/>
              </a:ext>
            </a:extLst>
          </p:cNvPr>
          <p:cNvSpPr>
            <a:spLocks noGrp="1"/>
          </p:cNvSpPr>
          <p:nvPr>
            <p:ph type="sldNum" sz="quarter" idx="11"/>
          </p:nvPr>
        </p:nvSpPr>
        <p:spPr/>
        <p:txBody>
          <a:bodyPr/>
          <a:lstStyle/>
          <a:p>
            <a:fld id="{DA2C159E-F13C-4A85-9A41-E7669D3E0D70}" type="slidenum">
              <a:rPr lang="en-GB" smtClean="0"/>
              <a:pPr/>
              <a:t>62</a:t>
            </a:fld>
            <a:endParaRPr lang="en-GB"/>
          </a:p>
        </p:txBody>
      </p:sp>
      <p:sp>
        <p:nvSpPr>
          <p:cNvPr id="3" name="Title 2">
            <a:extLst>
              <a:ext uri="{FF2B5EF4-FFF2-40B4-BE49-F238E27FC236}">
                <a16:creationId xmlns:a16="http://schemas.microsoft.com/office/drawing/2014/main" id="{11FCFB0B-E554-C7A6-4E91-E5472DA0868D}"/>
              </a:ext>
            </a:extLst>
          </p:cNvPr>
          <p:cNvSpPr>
            <a:spLocks noGrp="1"/>
          </p:cNvSpPr>
          <p:nvPr>
            <p:ph type="title"/>
          </p:nvPr>
        </p:nvSpPr>
        <p:spPr/>
        <p:txBody>
          <a:bodyPr>
            <a:normAutofit fontScale="90000"/>
          </a:bodyPr>
          <a:lstStyle/>
          <a:p>
            <a:r>
              <a:rPr lang="en-US" sz="3600" b="1">
                <a:ea typeface="+mn-lt"/>
                <a:cs typeface="+mn-lt"/>
              </a:rPr>
              <a:t>Heat pumps</a:t>
            </a:r>
            <a:br>
              <a:rPr lang="en-US" sz="3600" b="1">
                <a:cs typeface="Arial"/>
              </a:rPr>
            </a:br>
            <a:endParaRPr lang="en-GB"/>
          </a:p>
        </p:txBody>
      </p:sp>
      <p:sp>
        <p:nvSpPr>
          <p:cNvPr id="4" name="Text Placeholder 3">
            <a:extLst>
              <a:ext uri="{FF2B5EF4-FFF2-40B4-BE49-F238E27FC236}">
                <a16:creationId xmlns:a16="http://schemas.microsoft.com/office/drawing/2014/main" id="{2BAD425D-9B47-034D-F571-C7AD60A65898}"/>
              </a:ext>
            </a:extLst>
          </p:cNvPr>
          <p:cNvSpPr>
            <a:spLocks noGrp="1"/>
          </p:cNvSpPr>
          <p:nvPr>
            <p:ph type="body" sz="quarter" idx="12"/>
          </p:nvPr>
        </p:nvSpPr>
        <p:spPr>
          <a:xfrm>
            <a:off x="232950" y="1137793"/>
            <a:ext cx="8910000" cy="3336485"/>
          </a:xfrm>
        </p:spPr>
        <p:txBody>
          <a:bodyPr vert="horz" lIns="0" tIns="0" rIns="0" bIns="0" rtlCol="0" anchor="t">
            <a:noAutofit/>
          </a:bodyPr>
          <a:lstStyle/>
          <a:p>
            <a:pPr marL="342900" indent="-342900">
              <a:spcAft>
                <a:spcPts val="1200"/>
              </a:spcAft>
              <a:buFont typeface="System Font Regular"/>
              <a:buChar char="–"/>
            </a:pPr>
            <a:r>
              <a:rPr lang="en-US" dirty="0">
                <a:ea typeface="+mn-lt"/>
                <a:cs typeface="+mn-lt"/>
              </a:rPr>
              <a:t>Air source: extracts heat from the air; works well in </a:t>
            </a:r>
            <a:br>
              <a:rPr lang="en-US" dirty="0">
                <a:ea typeface="+mn-lt"/>
                <a:cs typeface="+mn-lt"/>
              </a:rPr>
            </a:br>
            <a:r>
              <a:rPr lang="en-US" dirty="0">
                <a:ea typeface="+mn-lt"/>
                <a:cs typeface="+mn-lt"/>
              </a:rPr>
              <a:t>mild climates; requires outdoor space.</a:t>
            </a:r>
          </a:p>
          <a:p>
            <a:pPr marL="342900" indent="-342900">
              <a:spcAft>
                <a:spcPts val="1200"/>
              </a:spcAft>
              <a:buFont typeface="System Font Regular"/>
              <a:buChar char="–"/>
            </a:pPr>
            <a:r>
              <a:rPr lang="en-US" dirty="0">
                <a:ea typeface="+mn-lt"/>
                <a:cs typeface="+mn-lt"/>
              </a:rPr>
              <a:t>Ground source: uses underground pipes to transfer heat; </a:t>
            </a:r>
            <a:br>
              <a:rPr lang="en-US" dirty="0">
                <a:ea typeface="+mn-lt"/>
                <a:cs typeface="+mn-lt"/>
              </a:rPr>
            </a:br>
            <a:r>
              <a:rPr lang="en-US" dirty="0">
                <a:ea typeface="+mn-lt"/>
                <a:cs typeface="+mn-lt"/>
              </a:rPr>
              <a:t>highly efficient but costly to install.</a:t>
            </a:r>
          </a:p>
          <a:p>
            <a:pPr marL="342900" indent="-342900">
              <a:spcAft>
                <a:spcPts val="1200"/>
              </a:spcAft>
              <a:buFont typeface="System Font Regular"/>
              <a:buChar char="–"/>
            </a:pPr>
            <a:endParaRPr lang="en-US" dirty="0">
              <a:ea typeface="+mn-lt"/>
              <a:cs typeface="+mn-lt"/>
            </a:endParaRPr>
          </a:p>
          <a:p>
            <a:pPr>
              <a:spcAft>
                <a:spcPts val="1200"/>
              </a:spcAft>
            </a:pPr>
            <a:r>
              <a:rPr lang="en-US" dirty="0">
                <a:ea typeface="+mn-lt"/>
                <a:cs typeface="+mn-lt"/>
              </a:rPr>
              <a:t>Pros: low carbon emissions; energy-efficient.</a:t>
            </a:r>
          </a:p>
          <a:p>
            <a:pPr>
              <a:spcAft>
                <a:spcPts val="1200"/>
              </a:spcAft>
            </a:pPr>
            <a:r>
              <a:rPr lang="en-US" dirty="0">
                <a:ea typeface="+mn-lt"/>
                <a:cs typeface="+mn-lt"/>
              </a:rPr>
              <a:t>Cons: high upfront costs; may require insulation improvements.</a:t>
            </a:r>
          </a:p>
          <a:p>
            <a:endParaRPr lang="en-US" dirty="0">
              <a:cs typeface="Arial"/>
            </a:endParaRPr>
          </a:p>
        </p:txBody>
      </p:sp>
      <p:sp>
        <p:nvSpPr>
          <p:cNvPr id="5" name="Footer Placeholder 4">
            <a:extLst>
              <a:ext uri="{FF2B5EF4-FFF2-40B4-BE49-F238E27FC236}">
                <a16:creationId xmlns:a16="http://schemas.microsoft.com/office/drawing/2014/main" id="{BCBE79AC-A154-8821-6B9E-3AB0744D4B9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204744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135300-009C-EDB4-1A42-476A19F26C42}"/>
              </a:ext>
            </a:extLst>
          </p:cNvPr>
          <p:cNvSpPr>
            <a:spLocks noGrp="1"/>
          </p:cNvSpPr>
          <p:nvPr>
            <p:ph type="sldNum" sz="quarter" idx="11"/>
          </p:nvPr>
        </p:nvSpPr>
        <p:spPr/>
        <p:txBody>
          <a:bodyPr/>
          <a:lstStyle/>
          <a:p>
            <a:fld id="{DA2C159E-F13C-4A85-9A41-E7669D3E0D70}" type="slidenum">
              <a:rPr lang="en-GB" smtClean="0"/>
              <a:pPr/>
              <a:t>63</a:t>
            </a:fld>
            <a:endParaRPr lang="en-GB"/>
          </a:p>
        </p:txBody>
      </p:sp>
      <p:sp>
        <p:nvSpPr>
          <p:cNvPr id="4" name="Title 3">
            <a:extLst>
              <a:ext uri="{FF2B5EF4-FFF2-40B4-BE49-F238E27FC236}">
                <a16:creationId xmlns:a16="http://schemas.microsoft.com/office/drawing/2014/main" id="{CB5BF118-A8D1-8593-15AC-A4E827E01E5B}"/>
              </a:ext>
            </a:extLst>
          </p:cNvPr>
          <p:cNvSpPr>
            <a:spLocks noGrp="1"/>
          </p:cNvSpPr>
          <p:nvPr>
            <p:ph type="title"/>
          </p:nvPr>
        </p:nvSpPr>
        <p:spPr/>
        <p:txBody>
          <a:bodyPr/>
          <a:lstStyle/>
          <a:p>
            <a:r>
              <a:rPr lang="en-US" dirty="0"/>
              <a:t>How do air source heat pumps work?</a:t>
            </a:r>
            <a:endParaRPr lang="en-GB" dirty="0"/>
          </a:p>
        </p:txBody>
      </p:sp>
      <p:sp>
        <p:nvSpPr>
          <p:cNvPr id="5" name="Footer Placeholder 4">
            <a:extLst>
              <a:ext uri="{FF2B5EF4-FFF2-40B4-BE49-F238E27FC236}">
                <a16:creationId xmlns:a16="http://schemas.microsoft.com/office/drawing/2014/main" id="{F12FFB57-0BF4-B1AA-7F51-37F86CB7CC2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pic>
        <p:nvPicPr>
          <p:cNvPr id="7" name="Picture 6" descr="Alternative text: diagram of a house illustrating the process of an air source heat pump system. The diagram includes four steps: 1. Heat is drawn from the air outside, compressed, and distributed to the hydrobox. 2. The hydrobox transfers the heat to the central heating system. 3. The air source heat pump heats up the hot water cylinder. 4. The air source system heats everything from radiators, underfloor heating, shower, and taps. The house is shown with internal piping connecting the hydrobox, hot water cylinder, and heating elements.&#10;Heat pump store central heating">
            <a:extLst>
              <a:ext uri="{FF2B5EF4-FFF2-40B4-BE49-F238E27FC236}">
                <a16:creationId xmlns:a16="http://schemas.microsoft.com/office/drawing/2014/main" id="{31ED6787-D633-1053-138F-A66E4528E3D0}"/>
              </a:ext>
            </a:extLst>
          </p:cNvPr>
          <p:cNvPicPr>
            <a:picLocks noChangeAspect="1"/>
          </p:cNvPicPr>
          <p:nvPr/>
        </p:nvPicPr>
        <p:blipFill>
          <a:blip r:embed="rId2"/>
          <a:srcRect r="68" b="3616"/>
          <a:stretch/>
        </p:blipFill>
        <p:spPr>
          <a:xfrm>
            <a:off x="321672" y="1374893"/>
            <a:ext cx="5518255" cy="2909774"/>
          </a:xfrm>
          <a:prstGeom prst="rect">
            <a:avLst/>
          </a:prstGeom>
        </p:spPr>
      </p:pic>
      <p:sp>
        <p:nvSpPr>
          <p:cNvPr id="3" name="TextBox 2">
            <a:extLst>
              <a:ext uri="{FF2B5EF4-FFF2-40B4-BE49-F238E27FC236}">
                <a16:creationId xmlns:a16="http://schemas.microsoft.com/office/drawing/2014/main" id="{9FC2D4D6-0658-8648-85FC-61CDF2217980}"/>
              </a:ext>
              <a:ext uri="{C183D7F6-B498-43B3-948B-1728B52AA6E4}">
                <adec:decorative xmlns:adec="http://schemas.microsoft.com/office/drawing/2017/decorative" val="1"/>
              </a:ext>
            </a:extLst>
          </p:cNvPr>
          <p:cNvSpPr txBox="1"/>
          <p:nvPr/>
        </p:nvSpPr>
        <p:spPr>
          <a:xfrm>
            <a:off x="6139395" y="2111222"/>
            <a:ext cx="2726445" cy="2154436"/>
          </a:xfrm>
          <a:prstGeom prst="rect">
            <a:avLst/>
          </a:prstGeom>
          <a:noFill/>
        </p:spPr>
        <p:txBody>
          <a:bodyPr wrap="square" lIns="0" tIns="0" rIns="0" bIns="0" rtlCol="0">
            <a:spAutoFit/>
          </a:bodyPr>
          <a:lstStyle/>
          <a:p>
            <a:r>
              <a:rPr lang="en-US" sz="1400" b="1" dirty="0"/>
              <a:t>Barefoot Architects</a:t>
            </a:r>
            <a:r>
              <a:rPr lang="en-US" sz="1400" dirty="0"/>
              <a:t> (2023) </a:t>
            </a:r>
            <a:r>
              <a:rPr lang="en-US" sz="1400" i="1" dirty="0"/>
              <a:t>Retrofit &amp; Renewables illustration depicting a home upgraded with fabric‑first measures and renewable heating systems</a:t>
            </a:r>
            <a:r>
              <a:rPr lang="en-US" sz="1400" dirty="0"/>
              <a:t> </a:t>
            </a:r>
            <a:br>
              <a:rPr lang="en-US" sz="1400" dirty="0"/>
            </a:br>
            <a:r>
              <a:rPr lang="en-US" sz="1400" dirty="0"/>
              <a:t>[online image]. Available at: </a:t>
            </a:r>
            <a:r>
              <a:rPr lang="en-US" sz="1400" dirty="0">
                <a:hlinkClick r:id="rId3"/>
              </a:rPr>
              <a:t>https://www.barefootarchitects.co.uk/barefootblog/2023/3/16/retrofit-amp-renewables</a:t>
            </a:r>
            <a:r>
              <a:rPr lang="en-US" sz="1400" dirty="0"/>
              <a:t> </a:t>
            </a:r>
            <a:br>
              <a:rPr lang="en-US" sz="1400" dirty="0"/>
            </a:br>
            <a:r>
              <a:rPr lang="en-US" sz="1400" dirty="0"/>
              <a:t>(Accessed: 15 June 2025).</a:t>
            </a:r>
            <a:endParaRPr lang="en-GB" sz="1350" dirty="0"/>
          </a:p>
        </p:txBody>
      </p:sp>
      <p:sp>
        <p:nvSpPr>
          <p:cNvPr id="8" name="Rectangle 7">
            <a:extLst>
              <a:ext uri="{FF2B5EF4-FFF2-40B4-BE49-F238E27FC236}">
                <a16:creationId xmlns:a16="http://schemas.microsoft.com/office/drawing/2014/main" id="{3A9E1B35-245F-2D6A-9B57-560E76112D12}"/>
              </a:ext>
              <a:ext uri="{C183D7F6-B498-43B3-948B-1728B52AA6E4}">
                <adec:decorative xmlns:adec="http://schemas.microsoft.com/office/drawing/2017/decorative" val="1"/>
              </a:ext>
            </a:extLst>
          </p:cNvPr>
          <p:cNvSpPr/>
          <p:nvPr/>
        </p:nvSpPr>
        <p:spPr>
          <a:xfrm>
            <a:off x="321562" y="1359363"/>
            <a:ext cx="2519297" cy="601251"/>
          </a:xfrm>
          <a:prstGeom prst="rect">
            <a:avLst/>
          </a:prstGeom>
          <a:solidFill>
            <a:srgbClr val="F4F4F6"/>
          </a:solidFill>
          <a:ln w="12700">
            <a:solidFill>
              <a:srgbClr val="F4F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C71EF53-5FC9-468C-57B7-98D20D98F61C}"/>
              </a:ext>
              <a:ext uri="{C183D7F6-B498-43B3-948B-1728B52AA6E4}">
                <adec:decorative xmlns:adec="http://schemas.microsoft.com/office/drawing/2017/decorative" val="1"/>
              </a:ext>
            </a:extLst>
          </p:cNvPr>
          <p:cNvSpPr/>
          <p:nvPr/>
        </p:nvSpPr>
        <p:spPr>
          <a:xfrm>
            <a:off x="5125983" y="3382336"/>
            <a:ext cx="624736" cy="601251"/>
          </a:xfrm>
          <a:prstGeom prst="rect">
            <a:avLst/>
          </a:prstGeom>
          <a:solidFill>
            <a:srgbClr val="F4F4F6"/>
          </a:solidFill>
          <a:ln w="12700">
            <a:solidFill>
              <a:srgbClr val="F4F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72673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55AC25-D475-86B0-2AFE-C70A2EC99380}"/>
              </a:ext>
            </a:extLst>
          </p:cNvPr>
          <p:cNvSpPr>
            <a:spLocks noGrp="1"/>
          </p:cNvSpPr>
          <p:nvPr>
            <p:ph type="sldNum" sz="quarter" idx="11"/>
          </p:nvPr>
        </p:nvSpPr>
        <p:spPr/>
        <p:txBody>
          <a:bodyPr/>
          <a:lstStyle/>
          <a:p>
            <a:fld id="{DA2C159E-F13C-4A85-9A41-E7669D3E0D70}" type="slidenum">
              <a:rPr lang="en-GB" smtClean="0"/>
              <a:pPr/>
              <a:t>64</a:t>
            </a:fld>
            <a:endParaRPr lang="en-GB"/>
          </a:p>
        </p:txBody>
      </p:sp>
      <p:sp>
        <p:nvSpPr>
          <p:cNvPr id="4" name="Title 3">
            <a:extLst>
              <a:ext uri="{FF2B5EF4-FFF2-40B4-BE49-F238E27FC236}">
                <a16:creationId xmlns:a16="http://schemas.microsoft.com/office/drawing/2014/main" id="{AF3CAE6C-A5E5-B056-3857-FF405EC12E11}"/>
              </a:ext>
            </a:extLst>
          </p:cNvPr>
          <p:cNvSpPr>
            <a:spLocks noGrp="1"/>
          </p:cNvSpPr>
          <p:nvPr>
            <p:ph type="title"/>
          </p:nvPr>
        </p:nvSpPr>
        <p:spPr/>
        <p:txBody>
          <a:bodyPr>
            <a:normAutofit fontScale="90000"/>
          </a:bodyPr>
          <a:lstStyle/>
          <a:p>
            <a:r>
              <a:rPr lang="en-US" dirty="0"/>
              <a:t>How do ground source heat pumps work?</a:t>
            </a:r>
            <a:endParaRPr lang="en-GB" dirty="0"/>
          </a:p>
        </p:txBody>
      </p:sp>
      <p:sp>
        <p:nvSpPr>
          <p:cNvPr id="5" name="Footer Placeholder 4">
            <a:extLst>
              <a:ext uri="{FF2B5EF4-FFF2-40B4-BE49-F238E27FC236}">
                <a16:creationId xmlns:a16="http://schemas.microsoft.com/office/drawing/2014/main" id="{B37E81EA-69DA-81E9-8309-780FE34E2C5A}"/>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pic>
        <p:nvPicPr>
          <p:cNvPr id="6" name="Picture 5" descr="Alternative text: diagram of a geothermal heating system in a house. The system includes underground pipes, a heat exchanger, a compressor, a controller, an expansion valve, a water tank and condenser, a radiator, and hot water supply.&#10;">
            <a:extLst>
              <a:ext uri="{FF2B5EF4-FFF2-40B4-BE49-F238E27FC236}">
                <a16:creationId xmlns:a16="http://schemas.microsoft.com/office/drawing/2014/main" id="{77DAEA03-B6DC-C0FA-D8B5-28073F2BFBD4}"/>
              </a:ext>
            </a:extLst>
          </p:cNvPr>
          <p:cNvPicPr>
            <a:picLocks noChangeAspect="1"/>
          </p:cNvPicPr>
          <p:nvPr/>
        </p:nvPicPr>
        <p:blipFill>
          <a:blip r:embed="rId2"/>
          <a:stretch>
            <a:fillRect/>
          </a:stretch>
        </p:blipFill>
        <p:spPr>
          <a:xfrm>
            <a:off x="269597" y="946251"/>
            <a:ext cx="5418693" cy="3324729"/>
          </a:xfrm>
          <a:prstGeom prst="rect">
            <a:avLst/>
          </a:prstGeom>
        </p:spPr>
      </p:pic>
      <p:sp>
        <p:nvSpPr>
          <p:cNvPr id="3" name="TextBox 2">
            <a:extLst>
              <a:ext uri="{FF2B5EF4-FFF2-40B4-BE49-F238E27FC236}">
                <a16:creationId xmlns:a16="http://schemas.microsoft.com/office/drawing/2014/main" id="{3605E226-68EF-7D91-D3FE-F9DE802F4AA8}"/>
              </a:ext>
              <a:ext uri="{C183D7F6-B498-43B3-948B-1728B52AA6E4}">
                <adec:decorative xmlns:adec="http://schemas.microsoft.com/office/drawing/2017/decorative" val="1"/>
              </a:ext>
            </a:extLst>
          </p:cNvPr>
          <p:cNvSpPr txBox="1"/>
          <p:nvPr/>
        </p:nvSpPr>
        <p:spPr>
          <a:xfrm>
            <a:off x="5855698" y="2762875"/>
            <a:ext cx="3018705" cy="1508105"/>
          </a:xfrm>
          <a:prstGeom prst="rect">
            <a:avLst/>
          </a:prstGeom>
          <a:noFill/>
        </p:spPr>
        <p:txBody>
          <a:bodyPr wrap="square" lIns="0" tIns="0" rIns="0" bIns="0" rtlCol="0">
            <a:spAutoFit/>
          </a:bodyPr>
          <a:lstStyle/>
          <a:p>
            <a:r>
              <a:rPr lang="en-US" sz="1400" dirty="0" err="1"/>
              <a:t>WhatCost</a:t>
            </a:r>
            <a:r>
              <a:rPr lang="en-US" sz="1400" dirty="0"/>
              <a:t> (2025) </a:t>
            </a:r>
            <a:r>
              <a:rPr lang="en-US" sz="1400" i="1" dirty="0"/>
              <a:t>Diagram illustrating operation of a ground-source (geothermal) heat pump</a:t>
            </a:r>
            <a:r>
              <a:rPr lang="en-US" sz="1400" dirty="0"/>
              <a:t> [online image]. Available at: </a:t>
            </a:r>
            <a:r>
              <a:rPr lang="en-US" sz="1400" dirty="0">
                <a:hlinkClick r:id="rId3"/>
              </a:rPr>
              <a:t>https://whatcost.co.uk/heat-pumps/ground-source</a:t>
            </a:r>
            <a:r>
              <a:rPr lang="en-US" sz="1400" dirty="0"/>
              <a:t> </a:t>
            </a:r>
            <a:br>
              <a:rPr lang="en-US" sz="1400" dirty="0"/>
            </a:br>
            <a:r>
              <a:rPr lang="en-US" sz="1400" dirty="0"/>
              <a:t>(Accessed: 15 June 2025).</a:t>
            </a:r>
            <a:endParaRPr lang="en-GB" sz="1350" dirty="0"/>
          </a:p>
        </p:txBody>
      </p:sp>
      <p:sp>
        <p:nvSpPr>
          <p:cNvPr id="8" name="Rectangle 7">
            <a:extLst>
              <a:ext uri="{FF2B5EF4-FFF2-40B4-BE49-F238E27FC236}">
                <a16:creationId xmlns:a16="http://schemas.microsoft.com/office/drawing/2014/main" id="{BEA44EBE-0965-CD14-92A5-85A06444A30B}"/>
              </a:ext>
              <a:ext uri="{C183D7F6-B498-43B3-948B-1728B52AA6E4}">
                <adec:decorative xmlns:adec="http://schemas.microsoft.com/office/drawing/2017/decorative" val="1"/>
              </a:ext>
            </a:extLst>
          </p:cNvPr>
          <p:cNvSpPr/>
          <p:nvPr/>
        </p:nvSpPr>
        <p:spPr>
          <a:xfrm>
            <a:off x="270875" y="948064"/>
            <a:ext cx="3090797" cy="397702"/>
          </a:xfrm>
          <a:prstGeom prst="rect">
            <a:avLst/>
          </a:prstGeom>
          <a:solidFill>
            <a:srgbClr val="CDEEFF"/>
          </a:solidFill>
          <a:ln w="12700">
            <a:solidFill>
              <a:srgbClr val="CDE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DBE7D36-795D-86DB-8332-C27042B91E54}"/>
              </a:ext>
              <a:ext uri="{C183D7F6-B498-43B3-948B-1728B52AA6E4}">
                <adec:decorative xmlns:adec="http://schemas.microsoft.com/office/drawing/2017/decorative" val="1"/>
              </a:ext>
            </a:extLst>
          </p:cNvPr>
          <p:cNvSpPr/>
          <p:nvPr/>
        </p:nvSpPr>
        <p:spPr>
          <a:xfrm>
            <a:off x="4514066" y="3883851"/>
            <a:ext cx="1117949" cy="319415"/>
          </a:xfrm>
          <a:prstGeom prst="rect">
            <a:avLst/>
          </a:prstGeom>
          <a:solidFill>
            <a:srgbClr val="885A40"/>
          </a:solidFill>
          <a:ln w="12700">
            <a:solidFill>
              <a:srgbClr val="885A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13613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4E639B-5255-647C-F32F-78D82EC163FE}"/>
              </a:ext>
            </a:extLst>
          </p:cNvPr>
          <p:cNvSpPr>
            <a:spLocks noGrp="1"/>
          </p:cNvSpPr>
          <p:nvPr>
            <p:ph type="sldNum" sz="quarter" idx="11"/>
          </p:nvPr>
        </p:nvSpPr>
        <p:spPr/>
        <p:txBody>
          <a:bodyPr/>
          <a:lstStyle/>
          <a:p>
            <a:fld id="{DA2C159E-F13C-4A85-9A41-E7669D3E0D70}" type="slidenum">
              <a:rPr lang="en-GB" smtClean="0"/>
              <a:pPr/>
              <a:t>65</a:t>
            </a:fld>
            <a:endParaRPr lang="en-GB"/>
          </a:p>
        </p:txBody>
      </p:sp>
      <p:sp>
        <p:nvSpPr>
          <p:cNvPr id="3" name="Title 2">
            <a:extLst>
              <a:ext uri="{FF2B5EF4-FFF2-40B4-BE49-F238E27FC236}">
                <a16:creationId xmlns:a16="http://schemas.microsoft.com/office/drawing/2014/main" id="{386BF25C-6BED-8DC9-2074-7AEF5614F695}"/>
              </a:ext>
            </a:extLst>
          </p:cNvPr>
          <p:cNvSpPr>
            <a:spLocks noGrp="1"/>
          </p:cNvSpPr>
          <p:nvPr>
            <p:ph type="title"/>
          </p:nvPr>
        </p:nvSpPr>
        <p:spPr/>
        <p:txBody>
          <a:bodyPr>
            <a:normAutofit fontScale="90000"/>
          </a:bodyPr>
          <a:lstStyle/>
          <a:p>
            <a:r>
              <a:rPr lang="en-US" sz="4000" b="1" dirty="0">
                <a:ea typeface="+mn-lt"/>
                <a:cs typeface="+mn-lt"/>
              </a:rPr>
              <a:t>Biomass boilers</a:t>
            </a:r>
            <a:br>
              <a:rPr lang="en-US" sz="3600" dirty="0">
                <a:cs typeface="Arial"/>
              </a:rPr>
            </a:br>
            <a:endParaRPr lang="en-GB" dirty="0"/>
          </a:p>
        </p:txBody>
      </p:sp>
      <p:sp>
        <p:nvSpPr>
          <p:cNvPr id="4" name="Text Placeholder 3">
            <a:extLst>
              <a:ext uri="{FF2B5EF4-FFF2-40B4-BE49-F238E27FC236}">
                <a16:creationId xmlns:a16="http://schemas.microsoft.com/office/drawing/2014/main" id="{18A8D5E7-1DD1-D5CE-4943-4A07B558EFD6}"/>
              </a:ext>
            </a:extLst>
          </p:cNvPr>
          <p:cNvSpPr>
            <a:spLocks noGrp="1"/>
          </p:cNvSpPr>
          <p:nvPr>
            <p:ph type="body" sz="quarter" idx="12"/>
          </p:nvPr>
        </p:nvSpPr>
        <p:spPr>
          <a:xfrm>
            <a:off x="234000" y="1226634"/>
            <a:ext cx="8436513" cy="3361340"/>
          </a:xfrm>
        </p:spPr>
        <p:txBody>
          <a:bodyPr vert="horz" lIns="0" tIns="0" rIns="0" bIns="0" rtlCol="0" anchor="t">
            <a:noAutofit/>
          </a:bodyPr>
          <a:lstStyle/>
          <a:p>
            <a:pPr marL="342900" indent="-342900">
              <a:spcAft>
                <a:spcPts val="1200"/>
              </a:spcAft>
              <a:buFont typeface="System Font Regular"/>
              <a:buChar char="–"/>
            </a:pPr>
            <a:r>
              <a:rPr lang="en-US" dirty="0">
                <a:ea typeface="+mn-lt"/>
                <a:cs typeface="+mn-lt"/>
              </a:rPr>
              <a:t>Use organic materials like wood pellets or logs.</a:t>
            </a:r>
          </a:p>
          <a:p>
            <a:pPr marL="342900" indent="-342900">
              <a:spcAft>
                <a:spcPts val="1200"/>
              </a:spcAft>
              <a:buFont typeface="System Font Regular"/>
              <a:buChar char="–"/>
            </a:pPr>
            <a:r>
              <a:rPr lang="en-US" dirty="0">
                <a:ea typeface="+mn-lt"/>
                <a:cs typeface="+mn-lt"/>
              </a:rPr>
              <a:t>Sustainable if sourced responsibly.</a:t>
            </a:r>
          </a:p>
          <a:p>
            <a:endParaRPr lang="en-US" dirty="0">
              <a:ea typeface="+mn-lt"/>
              <a:cs typeface="+mn-lt"/>
            </a:endParaRPr>
          </a:p>
          <a:p>
            <a:pPr>
              <a:spcAft>
                <a:spcPts val="1200"/>
              </a:spcAft>
            </a:pPr>
            <a:r>
              <a:rPr lang="en-US" dirty="0">
                <a:ea typeface="+mn-lt"/>
                <a:cs typeface="+mn-lt"/>
              </a:rPr>
              <a:t>Pros: can work with existing wet radiator systems; </a:t>
            </a:r>
            <a:br>
              <a:rPr lang="en-US" dirty="0">
                <a:ea typeface="+mn-lt"/>
                <a:cs typeface="+mn-lt"/>
              </a:rPr>
            </a:br>
            <a:r>
              <a:rPr lang="en-US" dirty="0">
                <a:ea typeface="+mn-lt"/>
                <a:cs typeface="+mn-lt"/>
              </a:rPr>
              <a:t>renewable energy source.</a:t>
            </a:r>
            <a:endParaRPr lang="en-US" dirty="0">
              <a:cs typeface="Arial"/>
            </a:endParaRPr>
          </a:p>
          <a:p>
            <a:r>
              <a:rPr lang="en-US" dirty="0">
                <a:ea typeface="+mn-lt"/>
                <a:cs typeface="+mn-lt"/>
              </a:rPr>
              <a:t>Cons: requires fuel storage; regular maintenance needed.</a:t>
            </a:r>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97055E1F-6F93-3B17-0892-5C8C0C1CC23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5038969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8ADEAA-017A-9957-774B-126FF45CEDB9}"/>
              </a:ext>
            </a:extLst>
          </p:cNvPr>
          <p:cNvSpPr>
            <a:spLocks noGrp="1"/>
          </p:cNvSpPr>
          <p:nvPr>
            <p:ph type="sldNum" sz="quarter" idx="11"/>
          </p:nvPr>
        </p:nvSpPr>
        <p:spPr/>
        <p:txBody>
          <a:bodyPr/>
          <a:lstStyle/>
          <a:p>
            <a:fld id="{DA2C159E-F13C-4A85-9A41-E7669D3E0D70}" type="slidenum">
              <a:rPr lang="en-GB" smtClean="0"/>
              <a:pPr/>
              <a:t>66</a:t>
            </a:fld>
            <a:endParaRPr lang="en-GB"/>
          </a:p>
        </p:txBody>
      </p:sp>
      <p:sp>
        <p:nvSpPr>
          <p:cNvPr id="4" name="Title 3">
            <a:extLst>
              <a:ext uri="{FF2B5EF4-FFF2-40B4-BE49-F238E27FC236}">
                <a16:creationId xmlns:a16="http://schemas.microsoft.com/office/drawing/2014/main" id="{F06ACB19-017A-F796-4FCE-2B6313736C83}"/>
              </a:ext>
            </a:extLst>
          </p:cNvPr>
          <p:cNvSpPr>
            <a:spLocks noGrp="1"/>
          </p:cNvSpPr>
          <p:nvPr>
            <p:ph type="title"/>
          </p:nvPr>
        </p:nvSpPr>
        <p:spPr/>
        <p:txBody>
          <a:bodyPr vert="horz" lIns="0" tIns="0" rIns="0" bIns="0" rtlCol="0" anchor="t" anchorCtr="0">
            <a:normAutofit/>
          </a:bodyPr>
          <a:lstStyle/>
          <a:p>
            <a:r>
              <a:rPr lang="en-GB" dirty="0"/>
              <a:t>Biomass combustion</a:t>
            </a:r>
          </a:p>
        </p:txBody>
      </p:sp>
      <p:sp>
        <p:nvSpPr>
          <p:cNvPr id="5" name="Footer Placeholder 4">
            <a:extLst>
              <a:ext uri="{FF2B5EF4-FFF2-40B4-BE49-F238E27FC236}">
                <a16:creationId xmlns:a16="http://schemas.microsoft.com/office/drawing/2014/main" id="{426F0AA1-4E31-DD68-4594-1A1F3D1F9B5C}"/>
              </a:ext>
            </a:extLst>
          </p:cNvPr>
          <p:cNvSpPr>
            <a:spLocks noGrp="1"/>
          </p:cNvSpPr>
          <p:nvPr>
            <p:ph type="ftr" sz="quarter" idx="10"/>
          </p:nvPr>
        </p:nvSpPr>
        <p:spPr/>
        <p:txBody>
          <a:bodyPr/>
          <a:lstStyle/>
          <a:p>
            <a:r>
              <a:rPr lang="en-GB"/>
              <a:t>Education &amp; Training Foundation</a:t>
            </a:r>
          </a:p>
        </p:txBody>
      </p:sp>
      <p:pic>
        <p:nvPicPr>
          <p:cNvPr id="6" name="Picture 5" descr="Alternative text: diagram and photograph showcasing a wood pellet heating system. On the left, a labelled schematic illustrates the process: pellets stored in a designated room are fed into a boiler, which heats water stored in a buffer tank for both domestic hot water and space heating. &#10;">
            <a:extLst>
              <a:ext uri="{FF2B5EF4-FFF2-40B4-BE49-F238E27FC236}">
                <a16:creationId xmlns:a16="http://schemas.microsoft.com/office/drawing/2014/main" id="{B48254AC-C0D4-818C-D8F6-31EF5B8C6932}"/>
              </a:ext>
            </a:extLst>
          </p:cNvPr>
          <p:cNvPicPr>
            <a:picLocks noChangeAspect="1"/>
          </p:cNvPicPr>
          <p:nvPr/>
        </p:nvPicPr>
        <p:blipFill>
          <a:blip r:embed="rId2"/>
          <a:stretch>
            <a:fillRect/>
          </a:stretch>
        </p:blipFill>
        <p:spPr>
          <a:xfrm>
            <a:off x="238567" y="949325"/>
            <a:ext cx="5471669" cy="3252349"/>
          </a:xfrm>
          <a:prstGeom prst="rect">
            <a:avLst/>
          </a:prstGeom>
        </p:spPr>
      </p:pic>
      <p:pic>
        <p:nvPicPr>
          <p:cNvPr id="7" name="Picture 6" descr="On the right, a photograph presents a real-life installation of a red pellet boiler in a utility room, connected to various pipes and equipment, demonstrating the practical setup of this renewable energy heating system.">
            <a:extLst>
              <a:ext uri="{FF2B5EF4-FFF2-40B4-BE49-F238E27FC236}">
                <a16:creationId xmlns:a16="http://schemas.microsoft.com/office/drawing/2014/main" id="{F884C969-3E92-5919-F01E-1ADFB490123D}"/>
              </a:ext>
            </a:extLst>
          </p:cNvPr>
          <p:cNvPicPr>
            <a:picLocks noChangeAspect="1"/>
          </p:cNvPicPr>
          <p:nvPr/>
        </p:nvPicPr>
        <p:blipFill>
          <a:blip r:embed="rId3"/>
          <a:srcRect l="37172" r="12727" b="-287"/>
          <a:stretch/>
        </p:blipFill>
        <p:spPr>
          <a:xfrm>
            <a:off x="6169599" y="324598"/>
            <a:ext cx="2500914" cy="3437338"/>
          </a:xfrm>
          <a:prstGeom prst="rect">
            <a:avLst/>
          </a:prstGeom>
        </p:spPr>
      </p:pic>
      <p:sp>
        <p:nvSpPr>
          <p:cNvPr id="3" name="TextBox 2">
            <a:extLst>
              <a:ext uri="{FF2B5EF4-FFF2-40B4-BE49-F238E27FC236}">
                <a16:creationId xmlns:a16="http://schemas.microsoft.com/office/drawing/2014/main" id="{7B5F5E55-976D-C312-7657-A188CA9AA9AD}"/>
              </a:ext>
              <a:ext uri="{C183D7F6-B498-43B3-948B-1728B52AA6E4}">
                <adec:decorative xmlns:adec="http://schemas.microsoft.com/office/drawing/2017/decorative" val="1"/>
              </a:ext>
            </a:extLst>
          </p:cNvPr>
          <p:cNvSpPr txBox="1"/>
          <p:nvPr/>
        </p:nvSpPr>
        <p:spPr>
          <a:xfrm>
            <a:off x="3279203" y="3994250"/>
            <a:ext cx="5471669" cy="1077218"/>
          </a:xfrm>
          <a:prstGeom prst="rect">
            <a:avLst/>
          </a:prstGeom>
          <a:noFill/>
        </p:spPr>
        <p:txBody>
          <a:bodyPr wrap="square" lIns="0" tIns="0" rIns="0" bIns="0" rtlCol="0" anchor="t">
            <a:spAutoFit/>
          </a:bodyPr>
          <a:lstStyle/>
          <a:p>
            <a:r>
              <a:rPr lang="en-GB" sz="1400" b="1" dirty="0"/>
              <a:t>Haiqi (Shanghai Haiqi Environmental Protection Technology Co., Ltd.)</a:t>
            </a:r>
            <a:r>
              <a:rPr lang="en-GB" sz="1400" dirty="0"/>
              <a:t> (n.d.) </a:t>
            </a:r>
            <a:r>
              <a:rPr lang="en-GB" sz="1400" i="1" dirty="0"/>
              <a:t>Diagram illustrating biomass solid fuel combustion process in a boiler</a:t>
            </a:r>
            <a:r>
              <a:rPr lang="en-GB" sz="1400" dirty="0"/>
              <a:t> [online image]. Available at: </a:t>
            </a:r>
            <a:r>
              <a:rPr lang="en-GB" sz="1400" dirty="0">
                <a:hlinkClick r:id="rId4"/>
              </a:rPr>
              <a:t>https://www.haiqi-energyfromwaste.com/case/solution/technology-status-and-existing-problems-of-biomass-fuel-boiler.html</a:t>
            </a:r>
            <a:r>
              <a:rPr lang="en-GB" sz="1400" dirty="0"/>
              <a:t> (Accessed: 15 June 2025).</a:t>
            </a:r>
            <a:endParaRPr lang="en-GB" sz="1350" dirty="0"/>
          </a:p>
        </p:txBody>
      </p:sp>
    </p:spTree>
    <p:extLst>
      <p:ext uri="{BB962C8B-B14F-4D97-AF65-F5344CB8AC3E}">
        <p14:creationId xmlns:p14="http://schemas.microsoft.com/office/powerpoint/2010/main" val="1712580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45AA17-0464-8643-C164-3F8542E4784B}"/>
              </a:ext>
            </a:extLst>
          </p:cNvPr>
          <p:cNvSpPr>
            <a:spLocks noGrp="1"/>
          </p:cNvSpPr>
          <p:nvPr>
            <p:ph type="sldNum" sz="quarter" idx="11"/>
          </p:nvPr>
        </p:nvSpPr>
        <p:spPr/>
        <p:txBody>
          <a:bodyPr/>
          <a:lstStyle/>
          <a:p>
            <a:fld id="{DA2C159E-F13C-4A85-9A41-E7669D3E0D70}" type="slidenum">
              <a:rPr lang="en-GB" smtClean="0"/>
              <a:pPr/>
              <a:t>67</a:t>
            </a:fld>
            <a:endParaRPr lang="en-GB"/>
          </a:p>
        </p:txBody>
      </p:sp>
      <p:sp>
        <p:nvSpPr>
          <p:cNvPr id="3" name="Title 2">
            <a:extLst>
              <a:ext uri="{FF2B5EF4-FFF2-40B4-BE49-F238E27FC236}">
                <a16:creationId xmlns:a16="http://schemas.microsoft.com/office/drawing/2014/main" id="{B5D326E7-390D-D4AC-7EE3-E8BA88F8F32B}"/>
              </a:ext>
            </a:extLst>
          </p:cNvPr>
          <p:cNvSpPr>
            <a:spLocks noGrp="1"/>
          </p:cNvSpPr>
          <p:nvPr>
            <p:ph type="title"/>
          </p:nvPr>
        </p:nvSpPr>
        <p:spPr/>
        <p:txBody>
          <a:bodyPr>
            <a:noAutofit/>
          </a:bodyPr>
          <a:lstStyle/>
          <a:p>
            <a:r>
              <a:rPr lang="en-US" b="1" dirty="0">
                <a:ea typeface="+mn-lt"/>
                <a:cs typeface="+mn-lt"/>
              </a:rPr>
              <a:t>Infrared heating panels</a:t>
            </a:r>
            <a:br>
              <a:rPr lang="en-US" dirty="0">
                <a:cs typeface="Arial"/>
              </a:rPr>
            </a:br>
            <a:endParaRPr lang="en-GB" dirty="0"/>
          </a:p>
        </p:txBody>
      </p:sp>
      <p:sp>
        <p:nvSpPr>
          <p:cNvPr id="4" name="Text Placeholder 3">
            <a:extLst>
              <a:ext uri="{FF2B5EF4-FFF2-40B4-BE49-F238E27FC236}">
                <a16:creationId xmlns:a16="http://schemas.microsoft.com/office/drawing/2014/main" id="{6E422B18-BDE2-E726-63D6-70FDA649D90C}"/>
              </a:ext>
            </a:extLst>
          </p:cNvPr>
          <p:cNvSpPr>
            <a:spLocks noGrp="1"/>
          </p:cNvSpPr>
          <p:nvPr>
            <p:ph type="body" sz="quarter" idx="12"/>
          </p:nvPr>
        </p:nvSpPr>
        <p:spPr>
          <a:xfrm>
            <a:off x="234000" y="1293540"/>
            <a:ext cx="8631840" cy="3294433"/>
          </a:xfrm>
        </p:spPr>
        <p:txBody>
          <a:bodyPr vert="horz" lIns="0" tIns="0" rIns="0" bIns="0" rtlCol="0" anchor="t">
            <a:noAutofit/>
          </a:bodyPr>
          <a:lstStyle/>
          <a:p>
            <a:pPr marL="342900" indent="-342900">
              <a:spcAft>
                <a:spcPts val="1200"/>
              </a:spcAft>
              <a:buFont typeface="System Font Regular"/>
              <a:buChar char="–"/>
            </a:pPr>
            <a:r>
              <a:rPr lang="en-US" dirty="0">
                <a:ea typeface="+mn-lt"/>
                <a:cs typeface="+mn-lt"/>
              </a:rPr>
              <a:t>Provides direct radiant heat rather than warming the air.</a:t>
            </a:r>
          </a:p>
          <a:p>
            <a:pPr marL="342900" indent="-342900">
              <a:spcAft>
                <a:spcPts val="1200"/>
              </a:spcAft>
              <a:buFont typeface="System Font Regular"/>
              <a:buChar char="–"/>
            </a:pPr>
            <a:r>
              <a:rPr lang="en-US" dirty="0">
                <a:ea typeface="+mn-lt"/>
                <a:cs typeface="+mn-lt"/>
              </a:rPr>
              <a:t>Highly efficient for well-insulated spaces.</a:t>
            </a:r>
          </a:p>
          <a:p>
            <a:endParaRPr lang="en-US" dirty="0">
              <a:ea typeface="+mn-lt"/>
              <a:cs typeface="+mn-lt"/>
            </a:endParaRPr>
          </a:p>
          <a:p>
            <a:pPr>
              <a:spcAft>
                <a:spcPts val="1200"/>
              </a:spcAft>
            </a:pPr>
            <a:r>
              <a:rPr lang="en-US" dirty="0">
                <a:ea typeface="+mn-lt"/>
                <a:cs typeface="+mn-lt"/>
              </a:rPr>
              <a:t>Pros: quick heat-up time; low-maintenance; space-saving.</a:t>
            </a:r>
            <a:endParaRPr lang="en-US" dirty="0">
              <a:cs typeface="Arial"/>
            </a:endParaRPr>
          </a:p>
          <a:p>
            <a:r>
              <a:rPr lang="en-US" dirty="0">
                <a:ea typeface="+mn-lt"/>
                <a:cs typeface="+mn-lt"/>
              </a:rPr>
              <a:t>Cons: limited heat distribution; may require additional heating sources in larger spaces.</a:t>
            </a:r>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FADCA650-5843-7E5F-CCF5-7B01334A2C9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2119817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DB1738-096C-7622-0CF0-EA7BE914D966}"/>
              </a:ext>
            </a:extLst>
          </p:cNvPr>
          <p:cNvSpPr>
            <a:spLocks noGrp="1"/>
          </p:cNvSpPr>
          <p:nvPr>
            <p:ph type="title"/>
          </p:nvPr>
        </p:nvSpPr>
        <p:spPr/>
        <p:txBody>
          <a:bodyPr/>
          <a:lstStyle/>
          <a:p>
            <a:r>
              <a:rPr lang="en-GB" dirty="0"/>
              <a:t>Modern infrared panels</a:t>
            </a:r>
          </a:p>
        </p:txBody>
      </p:sp>
      <p:sp>
        <p:nvSpPr>
          <p:cNvPr id="5" name="Footer Placeholder 4">
            <a:extLst>
              <a:ext uri="{FF2B5EF4-FFF2-40B4-BE49-F238E27FC236}">
                <a16:creationId xmlns:a16="http://schemas.microsoft.com/office/drawing/2014/main" id="{8B414C84-C3E8-4EF2-D936-1563558BE917}"/>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B073EC01-245E-7E2A-08DB-4DA753DC00E7}"/>
              </a:ext>
            </a:extLst>
          </p:cNvPr>
          <p:cNvSpPr>
            <a:spLocks noGrp="1"/>
          </p:cNvSpPr>
          <p:nvPr>
            <p:ph type="sldNum" sz="quarter" idx="12"/>
          </p:nvPr>
        </p:nvSpPr>
        <p:spPr/>
        <p:txBody>
          <a:bodyPr/>
          <a:lstStyle/>
          <a:p>
            <a:fld id="{DA2C159E-F13C-4A85-9A41-E7669D3E0D70}" type="slidenum">
              <a:rPr lang="en-GB" smtClean="0"/>
              <a:pPr/>
              <a:t>68</a:t>
            </a:fld>
            <a:endParaRPr lang="en-GB"/>
          </a:p>
        </p:txBody>
      </p:sp>
      <p:pic>
        <p:nvPicPr>
          <p:cNvPr id="6" name="Picture 5" descr="Alternative text: a white rectangular panel is mounted flush against the ceiling, possibly serving as a modern light fixture or a heating element. The surrounding ceiling and walls are painted in neutral tones, contributing to a minimalist aesthetic.&#10;">
            <a:extLst>
              <a:ext uri="{FF2B5EF4-FFF2-40B4-BE49-F238E27FC236}">
                <a16:creationId xmlns:a16="http://schemas.microsoft.com/office/drawing/2014/main" id="{D873B79F-A923-22EC-293A-1F06C906069A}"/>
              </a:ext>
            </a:extLst>
          </p:cNvPr>
          <p:cNvPicPr>
            <a:picLocks noChangeAspect="1"/>
          </p:cNvPicPr>
          <p:nvPr/>
        </p:nvPicPr>
        <p:blipFill>
          <a:blip r:embed="rId2"/>
          <a:stretch>
            <a:fillRect/>
          </a:stretch>
        </p:blipFill>
        <p:spPr>
          <a:xfrm>
            <a:off x="364018" y="1139822"/>
            <a:ext cx="5909065" cy="3336549"/>
          </a:xfrm>
          <a:prstGeom prst="rect">
            <a:avLst/>
          </a:prstGeom>
        </p:spPr>
      </p:pic>
      <p:sp>
        <p:nvSpPr>
          <p:cNvPr id="3" name="TextBox 2">
            <a:extLst>
              <a:ext uri="{FF2B5EF4-FFF2-40B4-BE49-F238E27FC236}">
                <a16:creationId xmlns:a16="http://schemas.microsoft.com/office/drawing/2014/main" id="{02229E39-F6E1-3089-1E31-AAB4844FF875}"/>
              </a:ext>
              <a:ext uri="{C183D7F6-B498-43B3-948B-1728B52AA6E4}">
                <adec:decorative xmlns:adec="http://schemas.microsoft.com/office/drawing/2017/decorative" val="1"/>
              </a:ext>
            </a:extLst>
          </p:cNvPr>
          <p:cNvSpPr txBox="1"/>
          <p:nvPr/>
        </p:nvSpPr>
        <p:spPr>
          <a:xfrm>
            <a:off x="6422231" y="2752822"/>
            <a:ext cx="2443609" cy="1723549"/>
          </a:xfrm>
          <a:prstGeom prst="rect">
            <a:avLst/>
          </a:prstGeom>
          <a:noFill/>
        </p:spPr>
        <p:txBody>
          <a:bodyPr wrap="square" lIns="0" tIns="0" rIns="0" bIns="0" rtlCol="0">
            <a:spAutoFit/>
          </a:bodyPr>
          <a:lstStyle/>
          <a:p>
            <a:r>
              <a:rPr lang="en-US" sz="1400" b="1" dirty="0" err="1"/>
              <a:t>Sundirect</a:t>
            </a:r>
            <a:r>
              <a:rPr lang="en-US" sz="1400" dirty="0"/>
              <a:t> (n.d.) </a:t>
            </a:r>
            <a:r>
              <a:rPr lang="en-US" sz="1400" i="1" dirty="0"/>
              <a:t>Frameless infrared panel heater mounted in a modern flat in Slovenia</a:t>
            </a:r>
            <a:r>
              <a:rPr lang="en-US" sz="1400" dirty="0"/>
              <a:t> [online image]. Available at: </a:t>
            </a:r>
            <a:r>
              <a:rPr lang="en-US" sz="1400" dirty="0">
                <a:hlinkClick r:id="rId3"/>
              </a:rPr>
              <a:t>https://www.sundirect-heater.com/frameless-infrared-panel-heater/</a:t>
            </a:r>
            <a:r>
              <a:rPr lang="en-US" sz="1400" dirty="0"/>
              <a:t> (Accessed: 15 June 2025).</a:t>
            </a:r>
            <a:endParaRPr lang="en-GB" sz="1350" dirty="0"/>
          </a:p>
        </p:txBody>
      </p:sp>
    </p:spTree>
    <p:extLst>
      <p:ext uri="{BB962C8B-B14F-4D97-AF65-F5344CB8AC3E}">
        <p14:creationId xmlns:p14="http://schemas.microsoft.com/office/powerpoint/2010/main" val="26871289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1C526B-78C0-FD6E-023F-B9E34BF99CA2}"/>
              </a:ext>
            </a:extLst>
          </p:cNvPr>
          <p:cNvSpPr>
            <a:spLocks noGrp="1"/>
          </p:cNvSpPr>
          <p:nvPr>
            <p:ph type="sldNum" sz="quarter" idx="11"/>
          </p:nvPr>
        </p:nvSpPr>
        <p:spPr/>
        <p:txBody>
          <a:bodyPr/>
          <a:lstStyle/>
          <a:p>
            <a:fld id="{DA2C159E-F13C-4A85-9A41-E7669D3E0D70}" type="slidenum">
              <a:rPr lang="en-GB" smtClean="0"/>
              <a:pPr/>
              <a:t>69</a:t>
            </a:fld>
            <a:endParaRPr lang="en-GB"/>
          </a:p>
        </p:txBody>
      </p:sp>
      <p:sp>
        <p:nvSpPr>
          <p:cNvPr id="3" name="Title 2">
            <a:extLst>
              <a:ext uri="{FF2B5EF4-FFF2-40B4-BE49-F238E27FC236}">
                <a16:creationId xmlns:a16="http://schemas.microsoft.com/office/drawing/2014/main" id="{4A8A08C7-32CC-A8EC-D7E4-07F9DA2E9E81}"/>
              </a:ext>
            </a:extLst>
          </p:cNvPr>
          <p:cNvSpPr>
            <a:spLocks noGrp="1"/>
          </p:cNvSpPr>
          <p:nvPr>
            <p:ph type="title"/>
          </p:nvPr>
        </p:nvSpPr>
        <p:spPr/>
        <p:txBody>
          <a:bodyPr>
            <a:noAutofit/>
          </a:bodyPr>
          <a:lstStyle/>
          <a:p>
            <a:r>
              <a:rPr lang="en-US" b="1" dirty="0">
                <a:ea typeface="+mn-lt"/>
                <a:cs typeface="+mn-lt"/>
              </a:rPr>
              <a:t>Efficiency comparisons</a:t>
            </a:r>
            <a:br>
              <a:rPr lang="en-US" dirty="0">
                <a:cs typeface="Arial"/>
              </a:rPr>
            </a:br>
            <a:endParaRPr lang="en-GB" dirty="0"/>
          </a:p>
        </p:txBody>
      </p:sp>
      <p:sp>
        <p:nvSpPr>
          <p:cNvPr id="4" name="Text Placeholder 3">
            <a:extLst>
              <a:ext uri="{FF2B5EF4-FFF2-40B4-BE49-F238E27FC236}">
                <a16:creationId xmlns:a16="http://schemas.microsoft.com/office/drawing/2014/main" id="{A95644C3-458B-7239-2A1C-CE04F15EB96B}"/>
              </a:ext>
            </a:extLst>
          </p:cNvPr>
          <p:cNvSpPr>
            <a:spLocks noGrp="1"/>
          </p:cNvSpPr>
          <p:nvPr>
            <p:ph type="body" sz="quarter" idx="12"/>
          </p:nvPr>
        </p:nvSpPr>
        <p:spPr>
          <a:xfrm>
            <a:off x="232950" y="1057507"/>
            <a:ext cx="8095961" cy="3601574"/>
          </a:xfrm>
        </p:spPr>
        <p:txBody>
          <a:bodyPr vert="horz" lIns="0" tIns="0" rIns="0" bIns="0" rtlCol="0" anchor="t">
            <a:noAutofit/>
          </a:bodyPr>
          <a:lstStyle/>
          <a:p>
            <a:pPr marL="342900" indent="-342900">
              <a:spcAft>
                <a:spcPts val="1200"/>
              </a:spcAft>
              <a:buFont typeface="System Font Regular"/>
              <a:buChar char="–"/>
            </a:pPr>
            <a:r>
              <a:rPr lang="en-US" dirty="0">
                <a:ea typeface="+mn-lt"/>
                <a:cs typeface="+mn-lt"/>
              </a:rPr>
              <a:t>Cost considerations (installation vs long-term savings)</a:t>
            </a:r>
          </a:p>
          <a:p>
            <a:pPr marL="342900" indent="-342900">
              <a:spcAft>
                <a:spcPts val="1200"/>
              </a:spcAft>
              <a:buFont typeface="System Font Regular"/>
              <a:buChar char="–"/>
            </a:pPr>
            <a:r>
              <a:rPr lang="en-US" dirty="0">
                <a:ea typeface="+mn-lt"/>
                <a:cs typeface="+mn-lt"/>
              </a:rPr>
              <a:t>Suitability for different building types</a:t>
            </a:r>
          </a:p>
          <a:p>
            <a:pPr marL="342900" indent="-342900">
              <a:spcAft>
                <a:spcPts val="1200"/>
              </a:spcAft>
              <a:buFont typeface="System Font Regular"/>
              <a:buChar char="–"/>
            </a:pPr>
            <a:r>
              <a:rPr lang="en-US" dirty="0">
                <a:ea typeface="+mn-lt"/>
                <a:cs typeface="+mn-lt"/>
              </a:rPr>
              <a:t>Environmental impact and carbon footprint</a:t>
            </a:r>
          </a:p>
          <a:p>
            <a:pPr marL="285750" indent="-285750">
              <a:buFont typeface="Arial"/>
              <a:buChar char="•"/>
            </a:pPr>
            <a:endParaRPr lang="en-US" dirty="0">
              <a:cs typeface="Arial"/>
            </a:endParaRPr>
          </a:p>
          <a:p>
            <a:pPr>
              <a:spcAft>
                <a:spcPts val="600"/>
              </a:spcAft>
            </a:pPr>
            <a:r>
              <a:rPr lang="en-US" dirty="0">
                <a:cs typeface="Arial"/>
              </a:rPr>
              <a:t>Task: </a:t>
            </a:r>
          </a:p>
          <a:p>
            <a:r>
              <a:rPr lang="en-US" dirty="0">
                <a:ea typeface="+mn-lt"/>
                <a:cs typeface="+mn-lt"/>
              </a:rPr>
              <a:t>In pairs, discuss and compare heating technologies and feed back to the class.</a:t>
            </a:r>
            <a:endParaRPr lang="en-US" dirty="0">
              <a:cs typeface="Arial"/>
            </a:endParaRPr>
          </a:p>
          <a:p>
            <a:pPr marL="285750" indent="-285750">
              <a:buFont typeface="Arial"/>
              <a:buChar char="•"/>
            </a:pPr>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EE74BB13-3BD4-3F7E-4ACF-75448DB9371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691608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13BFD8-9028-131F-A687-7A335F9F6659}"/>
              </a:ext>
            </a:extLst>
          </p:cNvPr>
          <p:cNvSpPr>
            <a:spLocks noGrp="1"/>
          </p:cNvSpPr>
          <p:nvPr>
            <p:ph type="sldNum" sz="quarter" idx="11"/>
          </p:nvPr>
        </p:nvSpPr>
        <p:spPr/>
        <p:txBody>
          <a:bodyPr/>
          <a:lstStyle/>
          <a:p>
            <a:fld id="{DA2C159E-F13C-4A85-9A41-E7669D3E0D70}" type="slidenum">
              <a:rPr lang="en-GB" smtClean="0"/>
              <a:pPr/>
              <a:t>7</a:t>
            </a:fld>
            <a:endParaRPr lang="en-GB"/>
          </a:p>
        </p:txBody>
      </p:sp>
      <p:sp>
        <p:nvSpPr>
          <p:cNvPr id="3" name="Title 2">
            <a:extLst>
              <a:ext uri="{FF2B5EF4-FFF2-40B4-BE49-F238E27FC236}">
                <a16:creationId xmlns:a16="http://schemas.microsoft.com/office/drawing/2014/main" id="{BE61F9FF-9B1C-6578-EF67-04808E61D8C7}"/>
              </a:ext>
            </a:extLst>
          </p:cNvPr>
          <p:cNvSpPr>
            <a:spLocks noGrp="1"/>
          </p:cNvSpPr>
          <p:nvPr>
            <p:ph type="title"/>
          </p:nvPr>
        </p:nvSpPr>
        <p:spPr/>
        <p:txBody>
          <a:bodyPr/>
          <a:lstStyle/>
          <a:p>
            <a:r>
              <a:rPr lang="en-US" dirty="0">
                <a:cs typeface="Arial"/>
              </a:rPr>
              <a:t>Video case study</a:t>
            </a:r>
            <a:endParaRPr lang="en-US" dirty="0"/>
          </a:p>
        </p:txBody>
      </p:sp>
      <p:sp>
        <p:nvSpPr>
          <p:cNvPr id="4" name="Text Placeholder 3">
            <a:extLst>
              <a:ext uri="{FF2B5EF4-FFF2-40B4-BE49-F238E27FC236}">
                <a16:creationId xmlns:a16="http://schemas.microsoft.com/office/drawing/2014/main" id="{9672909D-CB9D-70AC-FB93-ED574D99875F}"/>
              </a:ext>
            </a:extLst>
          </p:cNvPr>
          <p:cNvSpPr>
            <a:spLocks noGrp="1"/>
          </p:cNvSpPr>
          <p:nvPr>
            <p:ph type="body" sz="quarter" idx="12"/>
          </p:nvPr>
        </p:nvSpPr>
        <p:spPr>
          <a:xfrm>
            <a:off x="234000" y="1148576"/>
            <a:ext cx="8631840" cy="3439398"/>
          </a:xfrm>
        </p:spPr>
        <p:txBody>
          <a:bodyPr vert="horz" lIns="0" tIns="0" rIns="0" bIns="0" rtlCol="0" anchor="t">
            <a:noAutofit/>
          </a:bodyPr>
          <a:lstStyle/>
          <a:p>
            <a:r>
              <a:rPr lang="en-GB" dirty="0"/>
              <a:t>As a group, watch the </a:t>
            </a:r>
            <a:r>
              <a:rPr lang="en-GB" dirty="0">
                <a:hlinkClick r:id="rId2"/>
              </a:rPr>
              <a:t>Greenleaf Road retrofit case study video</a:t>
            </a:r>
            <a:r>
              <a:rPr lang="en-GB" dirty="0"/>
              <a:t>.</a:t>
            </a:r>
            <a:endParaRPr lang="en-GB" sz="1200" u="sng" dirty="0">
              <a:latin typeface="Aptos"/>
            </a:endParaRPr>
          </a:p>
        </p:txBody>
      </p:sp>
      <p:sp>
        <p:nvSpPr>
          <p:cNvPr id="5" name="Footer Placeholder 4">
            <a:extLst>
              <a:ext uri="{FF2B5EF4-FFF2-40B4-BE49-F238E27FC236}">
                <a16:creationId xmlns:a16="http://schemas.microsoft.com/office/drawing/2014/main" id="{A10C87CC-A852-61F3-96B7-3CA4603DE7D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1663836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B2777-79E6-014B-1032-38EA1427EA29}"/>
              </a:ext>
            </a:extLst>
          </p:cNvPr>
          <p:cNvSpPr>
            <a:spLocks noGrp="1"/>
          </p:cNvSpPr>
          <p:nvPr>
            <p:ph type="sldNum" sz="quarter" idx="11"/>
          </p:nvPr>
        </p:nvSpPr>
        <p:spPr/>
        <p:txBody>
          <a:bodyPr/>
          <a:lstStyle/>
          <a:p>
            <a:fld id="{DA2C159E-F13C-4A85-9A41-E7669D3E0D70}" type="slidenum">
              <a:rPr lang="en-GB" smtClean="0"/>
              <a:pPr/>
              <a:t>70</a:t>
            </a:fld>
            <a:endParaRPr lang="en-GB"/>
          </a:p>
        </p:txBody>
      </p:sp>
      <p:sp>
        <p:nvSpPr>
          <p:cNvPr id="3" name="Title 2">
            <a:extLst>
              <a:ext uri="{FF2B5EF4-FFF2-40B4-BE49-F238E27FC236}">
                <a16:creationId xmlns:a16="http://schemas.microsoft.com/office/drawing/2014/main" id="{0F594CE9-12A7-2590-EF61-CD96B45EF9A9}"/>
              </a:ext>
            </a:extLst>
          </p:cNvPr>
          <p:cNvSpPr>
            <a:spLocks noGrp="1"/>
          </p:cNvSpPr>
          <p:nvPr>
            <p:ph type="title"/>
          </p:nvPr>
        </p:nvSpPr>
        <p:spPr>
          <a:xfrm>
            <a:off x="232950" y="249900"/>
            <a:ext cx="8714057" cy="699425"/>
          </a:xfrm>
        </p:spPr>
        <p:txBody>
          <a:bodyPr vert="horz" lIns="0" tIns="0" rIns="0" bIns="0" rtlCol="0" anchor="t" anchorCtr="0">
            <a:noAutofit/>
          </a:bodyPr>
          <a:lstStyle/>
          <a:p>
            <a:r>
              <a:rPr lang="en-US" dirty="0"/>
              <a:t>Group task: Evaluating heating systems</a:t>
            </a:r>
          </a:p>
          <a:p>
            <a:endParaRPr lang="en-US" dirty="0">
              <a:cs typeface="Arial"/>
            </a:endParaRPr>
          </a:p>
        </p:txBody>
      </p:sp>
      <p:sp>
        <p:nvSpPr>
          <p:cNvPr id="4" name="Text Placeholder 3">
            <a:extLst>
              <a:ext uri="{FF2B5EF4-FFF2-40B4-BE49-F238E27FC236}">
                <a16:creationId xmlns:a16="http://schemas.microsoft.com/office/drawing/2014/main" id="{7E5EF26E-1605-7031-D69B-E1D15D11700E}"/>
              </a:ext>
            </a:extLst>
          </p:cNvPr>
          <p:cNvSpPr>
            <a:spLocks noGrp="1"/>
          </p:cNvSpPr>
          <p:nvPr>
            <p:ph type="body" sz="quarter" idx="12"/>
          </p:nvPr>
        </p:nvSpPr>
        <p:spPr>
          <a:xfrm>
            <a:off x="232950" y="1323165"/>
            <a:ext cx="7293074" cy="3070258"/>
          </a:xfrm>
        </p:spPr>
        <p:txBody>
          <a:bodyPr vert="horz" lIns="0" tIns="0" rIns="0" bIns="0" rtlCol="0" anchor="t">
            <a:noAutofit/>
          </a:bodyPr>
          <a:lstStyle/>
          <a:p>
            <a:pPr>
              <a:spcAft>
                <a:spcPts val="1200"/>
              </a:spcAft>
            </a:pPr>
            <a:r>
              <a:rPr lang="en-US" dirty="0">
                <a:ea typeface="+mn-lt"/>
                <a:cs typeface="+mn-lt"/>
              </a:rPr>
              <a:t>In small groups, assess the pros and cons of each heating option for Wish Hill. </a:t>
            </a:r>
          </a:p>
          <a:p>
            <a:pPr>
              <a:spcAft>
                <a:spcPts val="1200"/>
              </a:spcAft>
            </a:pPr>
            <a:r>
              <a:rPr lang="en-US" dirty="0">
                <a:ea typeface="+mn-lt"/>
                <a:cs typeface="+mn-lt"/>
              </a:rPr>
              <a:t>Consider cost, feasibility, and planning implications.</a:t>
            </a:r>
            <a:endParaRPr lang="en-US" dirty="0">
              <a:cs typeface="Arial"/>
            </a:endParaRPr>
          </a:p>
          <a:p>
            <a:pPr>
              <a:spcAft>
                <a:spcPts val="1200"/>
              </a:spcAft>
            </a:pPr>
            <a:r>
              <a:rPr lang="en-US" dirty="0">
                <a:cs typeface="Arial"/>
              </a:rPr>
              <a:t>Use the group worksheet provided. </a:t>
            </a:r>
          </a:p>
          <a:p>
            <a:pPr>
              <a:spcAft>
                <a:spcPts val="1200"/>
              </a:spcAft>
            </a:pPr>
            <a:r>
              <a:rPr lang="en-US" dirty="0">
                <a:cs typeface="Arial"/>
              </a:rPr>
              <a:t>You will present your findings to the class.</a:t>
            </a:r>
          </a:p>
          <a:p>
            <a:endParaRPr lang="en-US" dirty="0">
              <a:cs typeface="Arial"/>
            </a:endParaRPr>
          </a:p>
        </p:txBody>
      </p:sp>
      <p:sp>
        <p:nvSpPr>
          <p:cNvPr id="5" name="Footer Placeholder 4">
            <a:extLst>
              <a:ext uri="{FF2B5EF4-FFF2-40B4-BE49-F238E27FC236}">
                <a16:creationId xmlns:a16="http://schemas.microsoft.com/office/drawing/2014/main" id="{D6037F45-2A0A-0CC6-0D22-95A50ADC0FD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0712198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2498C3-869B-64E8-899D-62694747F895}"/>
              </a:ext>
            </a:extLst>
          </p:cNvPr>
          <p:cNvSpPr>
            <a:spLocks noGrp="1"/>
          </p:cNvSpPr>
          <p:nvPr>
            <p:ph type="sldNum" sz="quarter" idx="11"/>
          </p:nvPr>
        </p:nvSpPr>
        <p:spPr/>
        <p:txBody>
          <a:bodyPr/>
          <a:lstStyle/>
          <a:p>
            <a:fld id="{DA2C159E-F13C-4A85-9A41-E7669D3E0D70}" type="slidenum">
              <a:rPr lang="en-GB" smtClean="0"/>
              <a:pPr/>
              <a:t>71</a:t>
            </a:fld>
            <a:endParaRPr lang="en-GB"/>
          </a:p>
        </p:txBody>
      </p:sp>
      <p:sp>
        <p:nvSpPr>
          <p:cNvPr id="3" name="Title 2">
            <a:extLst>
              <a:ext uri="{FF2B5EF4-FFF2-40B4-BE49-F238E27FC236}">
                <a16:creationId xmlns:a16="http://schemas.microsoft.com/office/drawing/2014/main" id="{8E5EBE8A-9132-1092-8D44-0624CBE12BD0}"/>
              </a:ext>
            </a:extLst>
          </p:cNvPr>
          <p:cNvSpPr>
            <a:spLocks noGrp="1"/>
          </p:cNvSpPr>
          <p:nvPr>
            <p:ph type="title"/>
          </p:nvPr>
        </p:nvSpPr>
        <p:spPr>
          <a:xfrm>
            <a:off x="232950" y="249900"/>
            <a:ext cx="8632890" cy="1188607"/>
          </a:xfrm>
        </p:spPr>
        <p:txBody>
          <a:bodyPr>
            <a:normAutofit fontScale="90000"/>
          </a:bodyPr>
          <a:lstStyle/>
          <a:p>
            <a:r>
              <a:rPr lang="en-US" sz="4000" dirty="0"/>
              <a:t>Discussion: Best heating system </a:t>
            </a:r>
            <a:br>
              <a:rPr lang="en-US" sz="4000" dirty="0"/>
            </a:br>
            <a:r>
              <a:rPr lang="en-US" sz="4000" dirty="0"/>
              <a:t>for Wish Hill</a:t>
            </a:r>
          </a:p>
          <a:p>
            <a:endParaRPr lang="en-US" dirty="0">
              <a:cs typeface="Arial"/>
            </a:endParaRPr>
          </a:p>
        </p:txBody>
      </p:sp>
      <p:sp>
        <p:nvSpPr>
          <p:cNvPr id="4" name="Text Placeholder 3">
            <a:extLst>
              <a:ext uri="{FF2B5EF4-FFF2-40B4-BE49-F238E27FC236}">
                <a16:creationId xmlns:a16="http://schemas.microsoft.com/office/drawing/2014/main" id="{FB2F2DA6-8E49-8C88-8E46-635B18B76F23}"/>
              </a:ext>
            </a:extLst>
          </p:cNvPr>
          <p:cNvSpPr>
            <a:spLocks noGrp="1"/>
          </p:cNvSpPr>
          <p:nvPr>
            <p:ph type="body" sz="quarter" idx="12"/>
          </p:nvPr>
        </p:nvSpPr>
        <p:spPr>
          <a:xfrm>
            <a:off x="233999" y="1535575"/>
            <a:ext cx="8340833" cy="3052399"/>
          </a:xfrm>
        </p:spPr>
        <p:txBody>
          <a:bodyPr vert="horz" lIns="0" tIns="0" rIns="0" bIns="0" rtlCol="0" anchor="t">
            <a:noAutofit/>
          </a:bodyPr>
          <a:lstStyle/>
          <a:p>
            <a:pPr marL="342900" indent="-342900">
              <a:spcAft>
                <a:spcPts val="1200"/>
              </a:spcAft>
              <a:buFont typeface="System Font Regular"/>
              <a:buChar char="–"/>
            </a:pPr>
            <a:r>
              <a:rPr lang="en-US" dirty="0">
                <a:ea typeface="+mn-lt"/>
                <a:cs typeface="+mn-lt"/>
              </a:rPr>
              <a:t>Which system is most suitable?</a:t>
            </a:r>
          </a:p>
          <a:p>
            <a:pPr marL="342900" indent="-342900">
              <a:spcAft>
                <a:spcPts val="1200"/>
              </a:spcAft>
              <a:buFont typeface="System Font Regular"/>
              <a:buChar char="–"/>
            </a:pPr>
            <a:r>
              <a:rPr lang="en-US" dirty="0">
                <a:ea typeface="+mn-lt"/>
                <a:cs typeface="+mn-lt"/>
              </a:rPr>
              <a:t>Consider heritage restrictions.</a:t>
            </a:r>
          </a:p>
          <a:p>
            <a:pPr marL="342900" indent="-342900">
              <a:spcAft>
                <a:spcPts val="1200"/>
              </a:spcAft>
              <a:buFont typeface="System Font Regular"/>
              <a:buChar char="–"/>
            </a:pPr>
            <a:r>
              <a:rPr lang="en-US" dirty="0">
                <a:ea typeface="+mn-lt"/>
                <a:cs typeface="+mn-lt"/>
              </a:rPr>
              <a:t>Justify choice based on sustainability and efficiency.</a:t>
            </a:r>
            <a:endParaRPr lang="en-US" dirty="0">
              <a:cs typeface="Arial"/>
            </a:endParaRPr>
          </a:p>
          <a:p>
            <a:pPr>
              <a:spcAft>
                <a:spcPts val="600"/>
              </a:spcAft>
            </a:pPr>
            <a:br>
              <a:rPr lang="en-US" dirty="0">
                <a:cs typeface="Arial"/>
              </a:rPr>
            </a:br>
            <a:r>
              <a:rPr lang="en-US" dirty="0">
                <a:cs typeface="Arial"/>
              </a:rPr>
              <a:t>Task: As a class, discuss which heating system is best for Wish Hill and justify your recommendations.</a:t>
            </a:r>
          </a:p>
          <a:p>
            <a:endParaRPr lang="en-US" dirty="0">
              <a:cs typeface="Arial"/>
            </a:endParaRPr>
          </a:p>
        </p:txBody>
      </p:sp>
      <p:sp>
        <p:nvSpPr>
          <p:cNvPr id="5" name="Footer Placeholder 4">
            <a:extLst>
              <a:ext uri="{FF2B5EF4-FFF2-40B4-BE49-F238E27FC236}">
                <a16:creationId xmlns:a16="http://schemas.microsoft.com/office/drawing/2014/main" id="{D02FA77E-157F-584B-F50C-82C015714B4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6006211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4FE67-B026-F267-4139-0C1A8995374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C80241-DB81-851F-580B-A731BD443A8C}"/>
              </a:ext>
            </a:extLst>
          </p:cNvPr>
          <p:cNvSpPr>
            <a:spLocks noGrp="1"/>
          </p:cNvSpPr>
          <p:nvPr>
            <p:ph type="sldNum" sz="quarter" idx="11"/>
          </p:nvPr>
        </p:nvSpPr>
        <p:spPr/>
        <p:txBody>
          <a:bodyPr/>
          <a:lstStyle/>
          <a:p>
            <a:fld id="{DA2C159E-F13C-4A85-9A41-E7669D3E0D70}" type="slidenum">
              <a:rPr lang="en-GB" smtClean="0"/>
              <a:pPr/>
              <a:t>72</a:t>
            </a:fld>
            <a:endParaRPr lang="en-GB"/>
          </a:p>
        </p:txBody>
      </p:sp>
      <p:sp>
        <p:nvSpPr>
          <p:cNvPr id="3" name="Title 2">
            <a:extLst>
              <a:ext uri="{FF2B5EF4-FFF2-40B4-BE49-F238E27FC236}">
                <a16:creationId xmlns:a16="http://schemas.microsoft.com/office/drawing/2014/main" id="{1E6D1DC5-E510-57E1-4A2E-B9D6BAFB877A}"/>
              </a:ext>
            </a:extLst>
          </p:cNvPr>
          <p:cNvSpPr>
            <a:spLocks noGrp="1"/>
          </p:cNvSpPr>
          <p:nvPr>
            <p:ph type="title"/>
          </p:nvPr>
        </p:nvSpPr>
        <p:spPr/>
        <p:txBody>
          <a:bodyPr/>
          <a:lstStyle/>
          <a:p>
            <a:r>
              <a:rPr lang="en-US">
                <a:cs typeface="Arial"/>
              </a:rPr>
              <a:t>Summary and next steps</a:t>
            </a:r>
            <a:endParaRPr lang="en-US"/>
          </a:p>
        </p:txBody>
      </p:sp>
      <p:sp>
        <p:nvSpPr>
          <p:cNvPr id="4" name="Text Placeholder 3">
            <a:extLst>
              <a:ext uri="{FF2B5EF4-FFF2-40B4-BE49-F238E27FC236}">
                <a16:creationId xmlns:a16="http://schemas.microsoft.com/office/drawing/2014/main" id="{847BFEF8-1C8E-20F5-FDE9-84C7A9C94D81}"/>
              </a:ext>
            </a:extLst>
          </p:cNvPr>
          <p:cNvSpPr>
            <a:spLocks noGrp="1"/>
          </p:cNvSpPr>
          <p:nvPr>
            <p:ph type="body" sz="quarter" idx="12"/>
          </p:nvPr>
        </p:nvSpPr>
        <p:spPr>
          <a:xfrm>
            <a:off x="234001" y="986400"/>
            <a:ext cx="7070314" cy="3601574"/>
          </a:xfrm>
        </p:spPr>
        <p:txBody>
          <a:bodyPr vert="horz" lIns="0" tIns="0" rIns="0" bIns="0" rtlCol="0" anchor="t">
            <a:noAutofit/>
          </a:bodyPr>
          <a:lstStyle/>
          <a:p>
            <a:pPr marL="342900" indent="-342900">
              <a:spcAft>
                <a:spcPts val="1200"/>
              </a:spcAft>
              <a:buFont typeface="System Font Regular"/>
              <a:buChar char="–"/>
            </a:pPr>
            <a:r>
              <a:rPr lang="en-US" dirty="0">
                <a:ea typeface="+mn-lt"/>
                <a:cs typeface="+mn-lt"/>
              </a:rPr>
              <a:t>What are the key strengths and weaknesses of each heating system?</a:t>
            </a:r>
          </a:p>
          <a:p>
            <a:pPr marL="342900" indent="-342900">
              <a:spcAft>
                <a:spcPts val="1200"/>
              </a:spcAft>
              <a:buFont typeface="System Font Regular"/>
              <a:buChar char="–"/>
            </a:pPr>
            <a:r>
              <a:rPr lang="en-US" dirty="0">
                <a:ea typeface="+mn-lt"/>
                <a:cs typeface="+mn-lt"/>
              </a:rPr>
              <a:t>How do heritage restrictions affect sustainable heating choices?</a:t>
            </a:r>
          </a:p>
          <a:p>
            <a:pPr marL="342900" indent="-342900">
              <a:spcAft>
                <a:spcPts val="1200"/>
              </a:spcAft>
              <a:buFont typeface="System Font Regular"/>
              <a:buChar char="–"/>
            </a:pPr>
            <a:r>
              <a:rPr lang="en-US" dirty="0">
                <a:ea typeface="+mn-lt"/>
                <a:cs typeface="+mn-lt"/>
              </a:rPr>
              <a:t>What are the long-term benefits of upgrading to a low-carbon system?</a:t>
            </a:r>
          </a:p>
          <a:p>
            <a:endParaRPr lang="en-US" dirty="0">
              <a:cs typeface="Arial"/>
            </a:endParaRPr>
          </a:p>
        </p:txBody>
      </p:sp>
      <p:sp>
        <p:nvSpPr>
          <p:cNvPr id="5" name="Footer Placeholder 4">
            <a:extLst>
              <a:ext uri="{FF2B5EF4-FFF2-40B4-BE49-F238E27FC236}">
                <a16:creationId xmlns:a16="http://schemas.microsoft.com/office/drawing/2014/main" id="{9F90335E-2D67-B2E4-9451-58F76A37229A}"/>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1490615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AF4045-C68D-32F3-6C8F-9555B64A0E76}"/>
              </a:ext>
            </a:extLst>
          </p:cNvPr>
          <p:cNvSpPr>
            <a:spLocks noGrp="1"/>
          </p:cNvSpPr>
          <p:nvPr>
            <p:ph type="sldNum" sz="quarter" idx="11"/>
          </p:nvPr>
        </p:nvSpPr>
        <p:spPr/>
        <p:txBody>
          <a:bodyPr/>
          <a:lstStyle/>
          <a:p>
            <a:fld id="{DA2C159E-F13C-4A85-9A41-E7669D3E0D70}" type="slidenum">
              <a:rPr lang="en-GB" smtClean="0"/>
              <a:pPr/>
              <a:t>73</a:t>
            </a:fld>
            <a:endParaRPr lang="en-GB"/>
          </a:p>
        </p:txBody>
      </p:sp>
      <p:sp>
        <p:nvSpPr>
          <p:cNvPr id="3" name="Title 2">
            <a:extLst>
              <a:ext uri="{FF2B5EF4-FFF2-40B4-BE49-F238E27FC236}">
                <a16:creationId xmlns:a16="http://schemas.microsoft.com/office/drawing/2014/main" id="{8C68B4CC-F1F7-BB1B-AB5B-DD047F3A6EDB}"/>
              </a:ext>
            </a:extLst>
          </p:cNvPr>
          <p:cNvSpPr>
            <a:spLocks noGrp="1"/>
          </p:cNvSpPr>
          <p:nvPr>
            <p:ph type="title"/>
          </p:nvPr>
        </p:nvSpPr>
        <p:spPr>
          <a:xfrm>
            <a:off x="232950" y="249900"/>
            <a:ext cx="8437563" cy="943280"/>
          </a:xfrm>
        </p:spPr>
        <p:txBody>
          <a:bodyPr>
            <a:noAutofit/>
          </a:bodyPr>
          <a:lstStyle/>
          <a:p>
            <a:r>
              <a:rPr lang="en-US" b="1" dirty="0">
                <a:ea typeface="+mn-lt"/>
                <a:cs typeface="+mn-lt"/>
              </a:rPr>
              <a:t>Personal reflection questions</a:t>
            </a:r>
            <a:br>
              <a:rPr lang="en-US" dirty="0">
                <a:cs typeface="Arial"/>
              </a:rPr>
            </a:br>
            <a:endParaRPr lang="en-GB" dirty="0"/>
          </a:p>
        </p:txBody>
      </p:sp>
      <p:sp>
        <p:nvSpPr>
          <p:cNvPr id="4" name="Text Placeholder 3">
            <a:extLst>
              <a:ext uri="{FF2B5EF4-FFF2-40B4-BE49-F238E27FC236}">
                <a16:creationId xmlns:a16="http://schemas.microsoft.com/office/drawing/2014/main" id="{B0FB451F-DBF8-5FBA-0BF4-2DFBE2D87A2A}"/>
              </a:ext>
            </a:extLst>
          </p:cNvPr>
          <p:cNvSpPr>
            <a:spLocks noGrp="1"/>
          </p:cNvSpPr>
          <p:nvPr>
            <p:ph type="body" sz="quarter" idx="12"/>
          </p:nvPr>
        </p:nvSpPr>
        <p:spPr>
          <a:xfrm>
            <a:off x="234001" y="1193180"/>
            <a:ext cx="7103502" cy="3394794"/>
          </a:xfrm>
        </p:spPr>
        <p:txBody>
          <a:bodyPr vert="horz" lIns="0" tIns="0" rIns="0" bIns="0" rtlCol="0" anchor="t">
            <a:noAutofit/>
          </a:bodyPr>
          <a:lstStyle/>
          <a:p>
            <a:pPr marL="342900" indent="-342900">
              <a:spcAft>
                <a:spcPts val="1200"/>
              </a:spcAft>
              <a:buFont typeface="System Font Regular"/>
              <a:buChar char="–"/>
            </a:pPr>
            <a:r>
              <a:rPr lang="en-US" dirty="0">
                <a:ea typeface="+mn-lt"/>
                <a:cs typeface="+mn-lt"/>
              </a:rPr>
              <a:t>Which heating system do you think would work best for Wish Hill and why?</a:t>
            </a:r>
          </a:p>
          <a:p>
            <a:pPr marL="342900" indent="-342900">
              <a:spcAft>
                <a:spcPts val="1200"/>
              </a:spcAft>
              <a:buFont typeface="System Font Regular"/>
              <a:buChar char="–"/>
            </a:pPr>
            <a:r>
              <a:rPr lang="en-US" dirty="0">
                <a:ea typeface="+mn-lt"/>
                <a:cs typeface="+mn-lt"/>
              </a:rPr>
              <a:t>What challenges do you see in transitioning to a low-carbon heating solution?</a:t>
            </a:r>
          </a:p>
          <a:p>
            <a:pPr marL="342900" indent="-342900">
              <a:spcAft>
                <a:spcPts val="1200"/>
              </a:spcAft>
              <a:buFont typeface="System Font Regular"/>
              <a:buChar char="–"/>
            </a:pPr>
            <a:r>
              <a:rPr lang="en-US" dirty="0">
                <a:ea typeface="+mn-lt"/>
                <a:cs typeface="+mn-lt"/>
              </a:rPr>
              <a:t>How would you explain the importance of energy efficiency to someone unfamiliar with it?</a:t>
            </a:r>
          </a:p>
          <a:p>
            <a:pPr marL="342900" indent="-342900">
              <a:spcAft>
                <a:spcPts val="1200"/>
              </a:spcAft>
              <a:buFont typeface="System Font Regular"/>
              <a:buChar char="–"/>
            </a:pPr>
            <a:endParaRPr lang="en-US" dirty="0">
              <a:ea typeface="+mn-lt"/>
              <a:cs typeface="+mn-lt"/>
            </a:endParaRPr>
          </a:p>
          <a:p>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8CBF2D4C-DB98-92BD-E968-992778C34B6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5403716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DBB933-7E0D-8C12-4B5B-628D14845FF9}"/>
              </a:ext>
            </a:extLst>
          </p:cNvPr>
          <p:cNvSpPr>
            <a:spLocks noGrp="1"/>
          </p:cNvSpPr>
          <p:nvPr>
            <p:ph type="sldNum" sz="quarter" idx="11"/>
          </p:nvPr>
        </p:nvSpPr>
        <p:spPr/>
        <p:txBody>
          <a:bodyPr/>
          <a:lstStyle/>
          <a:p>
            <a:fld id="{DA2C159E-F13C-4A85-9A41-E7669D3E0D70}" type="slidenum">
              <a:rPr lang="en-GB" smtClean="0"/>
              <a:pPr/>
              <a:t>74</a:t>
            </a:fld>
            <a:endParaRPr lang="en-GB"/>
          </a:p>
        </p:txBody>
      </p:sp>
      <p:sp>
        <p:nvSpPr>
          <p:cNvPr id="3" name="Title 2">
            <a:extLst>
              <a:ext uri="{FF2B5EF4-FFF2-40B4-BE49-F238E27FC236}">
                <a16:creationId xmlns:a16="http://schemas.microsoft.com/office/drawing/2014/main" id="{A9352C9A-EA5D-8559-658F-689ECF71AD38}"/>
              </a:ext>
            </a:extLst>
          </p:cNvPr>
          <p:cNvSpPr>
            <a:spLocks noGrp="1"/>
          </p:cNvSpPr>
          <p:nvPr>
            <p:ph type="title"/>
          </p:nvPr>
        </p:nvSpPr>
        <p:spPr>
          <a:xfrm>
            <a:off x="167636" y="107686"/>
            <a:ext cx="8437563" cy="699425"/>
          </a:xfrm>
        </p:spPr>
        <p:txBody>
          <a:bodyPr/>
          <a:lstStyle/>
          <a:p>
            <a:r>
              <a:rPr lang="en-US" dirty="0"/>
              <a:t>Your key takeaways</a:t>
            </a:r>
            <a:endParaRPr lang="en-GB" dirty="0"/>
          </a:p>
        </p:txBody>
      </p:sp>
      <p:sp>
        <p:nvSpPr>
          <p:cNvPr id="4" name="Text Placeholder 3">
            <a:extLst>
              <a:ext uri="{FF2B5EF4-FFF2-40B4-BE49-F238E27FC236}">
                <a16:creationId xmlns:a16="http://schemas.microsoft.com/office/drawing/2014/main" id="{5AB437D2-007B-D134-22C7-D0F9BADAA8AA}"/>
              </a:ext>
            </a:extLst>
          </p:cNvPr>
          <p:cNvSpPr>
            <a:spLocks noGrp="1"/>
          </p:cNvSpPr>
          <p:nvPr>
            <p:ph type="body" sz="quarter" idx="12"/>
          </p:nvPr>
        </p:nvSpPr>
        <p:spPr>
          <a:xfrm>
            <a:off x="234000" y="986400"/>
            <a:ext cx="8820790" cy="3601574"/>
          </a:xfrm>
        </p:spPr>
        <p:txBody>
          <a:bodyPr vert="horz" lIns="0" tIns="0" rIns="0" bIns="0" rtlCol="0" anchor="t">
            <a:noAutofit/>
          </a:bodyPr>
          <a:lstStyle/>
          <a:p>
            <a:pPr>
              <a:spcAft>
                <a:spcPts val="1800"/>
              </a:spcAft>
            </a:pPr>
            <a:r>
              <a:rPr lang="en-US" dirty="0">
                <a:ea typeface="+mn-lt"/>
                <a:cs typeface="+mn-lt"/>
              </a:rPr>
              <a:t>Share one key takeaway from today’s lesson with the </a:t>
            </a:r>
            <a:br>
              <a:rPr lang="en-US" dirty="0">
                <a:ea typeface="+mn-lt"/>
                <a:cs typeface="+mn-lt"/>
              </a:rPr>
            </a:br>
            <a:r>
              <a:rPr lang="en-US" dirty="0">
                <a:ea typeface="+mn-lt"/>
                <a:cs typeface="+mn-lt"/>
              </a:rPr>
              <a:t>person next to you.</a:t>
            </a:r>
          </a:p>
          <a:p>
            <a:pPr>
              <a:spcAft>
                <a:spcPts val="1800"/>
              </a:spcAft>
            </a:pPr>
            <a:r>
              <a:rPr lang="en-US" dirty="0">
                <a:ea typeface="+mn-lt"/>
                <a:cs typeface="+mn-lt"/>
              </a:rPr>
              <a:t>In small groups, discuss potential solutions for overcoming challenges in heating upgrades.</a:t>
            </a:r>
          </a:p>
          <a:p>
            <a:pPr>
              <a:spcAft>
                <a:spcPts val="600"/>
              </a:spcAft>
            </a:pPr>
            <a:r>
              <a:rPr lang="en-US" dirty="0">
                <a:ea typeface="+mn-lt"/>
                <a:cs typeface="+mn-lt"/>
              </a:rPr>
              <a:t>Quick poll: </a:t>
            </a:r>
          </a:p>
          <a:p>
            <a:pPr>
              <a:spcAft>
                <a:spcPts val="600"/>
              </a:spcAft>
            </a:pPr>
            <a:r>
              <a:rPr lang="en-US" dirty="0">
                <a:ea typeface="+mn-lt"/>
                <a:cs typeface="+mn-lt"/>
              </a:rPr>
              <a:t>Which heating system would you choose for Wish Hill and why?</a:t>
            </a:r>
          </a:p>
          <a:p>
            <a:pPr>
              <a:spcAft>
                <a:spcPts val="1800"/>
              </a:spcAft>
            </a:pPr>
            <a:r>
              <a:rPr lang="en-US" dirty="0">
                <a:cs typeface="Arial"/>
              </a:rPr>
              <a:t>A. air source heat pump		C. infrared heaters</a:t>
            </a:r>
            <a:br>
              <a:rPr lang="en-US" dirty="0">
                <a:cs typeface="Arial"/>
              </a:rPr>
            </a:br>
            <a:r>
              <a:rPr lang="en-US" dirty="0">
                <a:cs typeface="Arial"/>
              </a:rPr>
              <a:t>B. ground source heat pump	D. biomass boiler</a:t>
            </a:r>
          </a:p>
          <a:p>
            <a:pPr marL="342900" indent="-342900">
              <a:spcAft>
                <a:spcPts val="1200"/>
              </a:spcAft>
              <a:buFont typeface="System Font Regular"/>
              <a:buChar char="–"/>
            </a:pPr>
            <a:br>
              <a:rPr lang="en-US" dirty="0">
                <a:cs typeface="Arial"/>
              </a:rPr>
            </a:br>
            <a:br>
              <a:rPr lang="en-US" dirty="0">
                <a:cs typeface="Arial"/>
              </a:rPr>
            </a:br>
            <a:endParaRPr lang="en-US" dirty="0">
              <a:cs typeface="Arial"/>
            </a:endParaRPr>
          </a:p>
        </p:txBody>
      </p:sp>
      <p:sp>
        <p:nvSpPr>
          <p:cNvPr id="5" name="Footer Placeholder 4">
            <a:extLst>
              <a:ext uri="{FF2B5EF4-FFF2-40B4-BE49-F238E27FC236}">
                <a16:creationId xmlns:a16="http://schemas.microsoft.com/office/drawing/2014/main" id="{4D38A30F-8C94-42CB-6077-CA0086E1086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6731110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1ABE50-843D-DC40-29C0-44ABBDCAB457}"/>
              </a:ext>
            </a:extLst>
          </p:cNvPr>
          <p:cNvSpPr>
            <a:spLocks noGrp="1"/>
          </p:cNvSpPr>
          <p:nvPr>
            <p:ph type="sldNum" sz="quarter" idx="11"/>
          </p:nvPr>
        </p:nvSpPr>
        <p:spPr/>
        <p:txBody>
          <a:bodyPr/>
          <a:lstStyle/>
          <a:p>
            <a:fld id="{DA2C159E-F13C-4A85-9A41-E7669D3E0D70}" type="slidenum">
              <a:rPr lang="en-GB" smtClean="0"/>
              <a:pPr/>
              <a:t>75</a:t>
            </a:fld>
            <a:endParaRPr lang="en-GB"/>
          </a:p>
        </p:txBody>
      </p:sp>
      <p:sp>
        <p:nvSpPr>
          <p:cNvPr id="3" name="Title 2">
            <a:extLst>
              <a:ext uri="{FF2B5EF4-FFF2-40B4-BE49-F238E27FC236}">
                <a16:creationId xmlns:a16="http://schemas.microsoft.com/office/drawing/2014/main" id="{378A3355-5D46-2EEE-818A-675BD3DA1E94}"/>
              </a:ext>
            </a:extLst>
          </p:cNvPr>
          <p:cNvSpPr>
            <a:spLocks noGrp="1"/>
          </p:cNvSpPr>
          <p:nvPr>
            <p:ph type="title"/>
          </p:nvPr>
        </p:nvSpPr>
        <p:spPr>
          <a:xfrm>
            <a:off x="232950" y="249900"/>
            <a:ext cx="8437563" cy="1199758"/>
          </a:xfrm>
        </p:spPr>
        <p:txBody>
          <a:bodyPr>
            <a:normAutofit fontScale="90000"/>
          </a:bodyPr>
          <a:lstStyle/>
          <a:p>
            <a:r>
              <a:rPr lang="en-US" sz="4000" b="1" dirty="0">
                <a:ea typeface="+mn-lt"/>
                <a:cs typeface="+mn-lt"/>
              </a:rPr>
              <a:t>Next steps: Looking ahead to </a:t>
            </a:r>
            <a:br>
              <a:rPr lang="en-US" sz="4000" b="1" dirty="0">
                <a:ea typeface="+mn-lt"/>
                <a:cs typeface="+mn-lt"/>
              </a:rPr>
            </a:br>
            <a:r>
              <a:rPr lang="en-US" sz="4000" b="1" dirty="0">
                <a:ea typeface="+mn-lt"/>
                <a:cs typeface="+mn-lt"/>
              </a:rPr>
              <a:t>renewable energy</a:t>
            </a:r>
            <a:br>
              <a:rPr lang="en-US" sz="3600" dirty="0"/>
            </a:br>
            <a:endParaRPr lang="en-GB" dirty="0"/>
          </a:p>
        </p:txBody>
      </p:sp>
      <p:sp>
        <p:nvSpPr>
          <p:cNvPr id="4" name="Text Placeholder 3">
            <a:extLst>
              <a:ext uri="{FF2B5EF4-FFF2-40B4-BE49-F238E27FC236}">
                <a16:creationId xmlns:a16="http://schemas.microsoft.com/office/drawing/2014/main" id="{A6ED8028-7629-151D-7D55-513D2EF4E494}"/>
              </a:ext>
            </a:extLst>
          </p:cNvPr>
          <p:cNvSpPr>
            <a:spLocks noGrp="1"/>
          </p:cNvSpPr>
          <p:nvPr>
            <p:ph type="body" sz="quarter" idx="12"/>
          </p:nvPr>
        </p:nvSpPr>
        <p:spPr>
          <a:xfrm>
            <a:off x="232950" y="1532163"/>
            <a:ext cx="7686376" cy="3405475"/>
          </a:xfrm>
        </p:spPr>
        <p:txBody>
          <a:bodyPr vert="horz" lIns="0" tIns="0" rIns="0" bIns="0" rtlCol="0" anchor="t">
            <a:noAutofit/>
          </a:bodyPr>
          <a:lstStyle/>
          <a:p>
            <a:pPr marL="342900" indent="-342900">
              <a:spcAft>
                <a:spcPts val="1200"/>
              </a:spcAft>
              <a:buFont typeface="System Font Regular"/>
              <a:buChar char="–"/>
            </a:pPr>
            <a:r>
              <a:rPr lang="en-US" dirty="0">
                <a:ea typeface="+mn-lt"/>
                <a:cs typeface="+mn-lt"/>
              </a:rPr>
              <a:t>Introduction to solar, wind and hydro power as complementary heating solutions.</a:t>
            </a:r>
          </a:p>
          <a:p>
            <a:pPr marL="342900" indent="-342900">
              <a:spcAft>
                <a:spcPts val="1200"/>
              </a:spcAft>
              <a:buFont typeface="System Font Regular"/>
              <a:buChar char="–"/>
            </a:pPr>
            <a:r>
              <a:rPr lang="en-US" dirty="0">
                <a:ea typeface="+mn-lt"/>
                <a:cs typeface="+mn-lt"/>
              </a:rPr>
              <a:t>Explore how renewable energy sources can be integrated into heating systems.</a:t>
            </a:r>
          </a:p>
          <a:p>
            <a:pPr marL="342900" indent="-342900">
              <a:spcAft>
                <a:spcPts val="1200"/>
              </a:spcAft>
              <a:buFont typeface="System Font Regular"/>
              <a:buChar char="–"/>
            </a:pPr>
            <a:r>
              <a:rPr lang="en-US" dirty="0">
                <a:ea typeface="+mn-lt"/>
                <a:cs typeface="+mn-lt"/>
              </a:rPr>
              <a:t>Consider hybrid solutions: can a mix of technologies provide the best outcome?</a:t>
            </a:r>
            <a:endParaRPr lang="en-US" dirty="0">
              <a:cs typeface="Arial"/>
            </a:endParaRPr>
          </a:p>
          <a:p>
            <a:r>
              <a:rPr lang="en-US" dirty="0">
                <a:cs typeface="Arial"/>
              </a:rPr>
              <a:t>We will be looking at this next lesson. Any questions?</a:t>
            </a:r>
          </a:p>
          <a:p>
            <a:endParaRPr lang="en-US" dirty="0">
              <a:cs typeface="Arial"/>
            </a:endParaRPr>
          </a:p>
          <a:p>
            <a:endParaRPr lang="en-US" dirty="0">
              <a:cs typeface="Arial"/>
            </a:endParaRPr>
          </a:p>
          <a:p>
            <a:endParaRPr lang="en-US" b="1"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45D47AC3-B5C7-E28C-3478-1CEDB61D7AD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6063806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5</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chor="t">
            <a:normAutofit/>
          </a:bodyPr>
          <a:lstStyle/>
          <a:p>
            <a:r>
              <a:rPr lang="en-US" dirty="0">
                <a:ea typeface="+mn-lt"/>
                <a:cs typeface="+mn-lt"/>
              </a:rPr>
              <a:t>Integrating renewable energy in heritage buildings</a:t>
            </a:r>
            <a:endParaRPr lang="en-US" dirty="0"/>
          </a:p>
          <a:p>
            <a:endParaRPr lang="en-US" dirty="0">
              <a:cs typeface="Arial"/>
            </a:endParaRPr>
          </a:p>
        </p:txBody>
      </p:sp>
    </p:spTree>
    <p:extLst>
      <p:ext uri="{BB962C8B-B14F-4D97-AF65-F5344CB8AC3E}">
        <p14:creationId xmlns:p14="http://schemas.microsoft.com/office/powerpoint/2010/main" val="26488548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77</a:t>
            </a:fld>
            <a:endParaRPr lang="en-GB"/>
          </a:p>
        </p:txBody>
      </p:sp>
      <p:sp>
        <p:nvSpPr>
          <p:cNvPr id="12" name="Title 11"/>
          <p:cNvSpPr>
            <a:spLocks noGrp="1"/>
          </p:cNvSpPr>
          <p:nvPr>
            <p:ph type="title"/>
          </p:nvPr>
        </p:nvSpPr>
        <p:spPr/>
        <p:txBody>
          <a:bodyPr>
            <a:normAutofit/>
          </a:bodyPr>
          <a:lstStyle/>
          <a:p>
            <a:r>
              <a:rPr lang="en-GB" dirty="0"/>
              <a:t>Lesson 5 overview</a:t>
            </a:r>
            <a:endParaRPr lang="en-US" dirty="0"/>
          </a:p>
          <a:p>
            <a:pPr>
              <a:lnSpc>
                <a:spcPct val="100000"/>
              </a:lnSpc>
            </a:pPr>
            <a:endParaRPr lang="en-GB" sz="3600" dirty="0">
              <a:cs typeface="Arial"/>
            </a:endParaRPr>
          </a:p>
        </p:txBody>
      </p:sp>
      <p:sp>
        <p:nvSpPr>
          <p:cNvPr id="5" name="Text Placeholder 4"/>
          <p:cNvSpPr>
            <a:spLocks noGrp="1"/>
          </p:cNvSpPr>
          <p:nvPr>
            <p:ph type="body" sz="quarter" idx="12"/>
          </p:nvPr>
        </p:nvSpPr>
        <p:spPr>
          <a:xfrm>
            <a:off x="234000" y="1115122"/>
            <a:ext cx="7571854" cy="3472852"/>
          </a:xfrm>
        </p:spPr>
        <p:txBody>
          <a:bodyPr vert="horz" lIns="0" tIns="0" rIns="0" bIns="0" rtlCol="0" anchor="t">
            <a:noAutofit/>
          </a:bodyPr>
          <a:lstStyle/>
          <a:p>
            <a:pPr marL="342900" indent="-342900">
              <a:spcAft>
                <a:spcPts val="1200"/>
              </a:spcAft>
              <a:buFont typeface="System Font Regular"/>
              <a:buChar char="–"/>
            </a:pPr>
            <a:r>
              <a:rPr lang="en-GB" dirty="0">
                <a:ea typeface="+mn-lt"/>
                <a:cs typeface="+mn-lt"/>
              </a:rPr>
              <a:t>Assess the feasibility of solar panels and other renewables at Wish Hill.</a:t>
            </a:r>
          </a:p>
          <a:p>
            <a:pPr marL="342900" indent="-342900">
              <a:spcAft>
                <a:spcPts val="1200"/>
              </a:spcAft>
              <a:buFont typeface="System Font Regular"/>
              <a:buChar char="–"/>
            </a:pPr>
            <a:r>
              <a:rPr lang="en-GB" dirty="0">
                <a:ea typeface="+mn-lt"/>
                <a:cs typeface="+mn-lt"/>
              </a:rPr>
              <a:t>Compare renewable energy sources: </a:t>
            </a:r>
            <a:br>
              <a:rPr lang="en-GB" dirty="0">
                <a:ea typeface="+mn-lt"/>
                <a:cs typeface="+mn-lt"/>
              </a:rPr>
            </a:br>
            <a:r>
              <a:rPr lang="en-GB" dirty="0">
                <a:ea typeface="+mn-lt"/>
                <a:cs typeface="+mn-lt"/>
              </a:rPr>
              <a:t>solar PV, wind, heat pumps, biomass.</a:t>
            </a:r>
          </a:p>
          <a:p>
            <a:pPr marL="342900" indent="-342900">
              <a:spcAft>
                <a:spcPts val="1200"/>
              </a:spcAft>
              <a:buFont typeface="System Font Regular"/>
              <a:buChar char="–"/>
            </a:pPr>
            <a:r>
              <a:rPr lang="en-GB" dirty="0">
                <a:ea typeface="+mn-lt"/>
                <a:cs typeface="+mn-lt"/>
              </a:rPr>
              <a:t>Discuss planning constraints for integrating renewables in heritage buildings.</a:t>
            </a:r>
          </a:p>
          <a:p>
            <a:pPr>
              <a:lnSpc>
                <a:spcPct val="100000"/>
              </a:lnSpc>
            </a:pPr>
            <a:endParaRPr lang="en-GB" dirty="0"/>
          </a:p>
          <a:p>
            <a:endParaRPr lang="en-GB" dirty="0"/>
          </a:p>
          <a:p>
            <a:pPr>
              <a:lnSpc>
                <a:spcPct val="100000"/>
              </a:lnSpc>
            </a:pPr>
            <a:endParaRPr lang="en-GB" sz="2400" dirty="0">
              <a:solidFill>
                <a:srgbClr val="E51C41"/>
              </a:solidFill>
              <a:cs typeface="Arial"/>
            </a:endParaRPr>
          </a:p>
          <a:p>
            <a:pPr>
              <a:lnSpc>
                <a:spcPct val="100000"/>
              </a:lnSpc>
            </a:pPr>
            <a:r>
              <a:rPr lang="en-GB" sz="2400" dirty="0">
                <a:solidFill>
                  <a:srgbClr val="E51C41"/>
                </a:solidFill>
              </a:rPr>
              <a:t> </a:t>
            </a:r>
            <a:br>
              <a:rPr lang="en-GB" dirty="0">
                <a:solidFill>
                  <a:schemeClr val="accent1"/>
                </a:solidFill>
              </a:rPr>
            </a:br>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41863023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2950" y="249900"/>
            <a:ext cx="8437563" cy="1207104"/>
          </a:xfrm>
        </p:spPr>
        <p:txBody>
          <a:bodyPr>
            <a:normAutofit fontScale="90000"/>
          </a:bodyPr>
          <a:lstStyle/>
          <a:p>
            <a:r>
              <a:rPr lang="en-GB" sz="4000" dirty="0"/>
              <a:t>Introduction to renewable energy </a:t>
            </a:r>
            <a:br>
              <a:rPr lang="en-GB" sz="4000" dirty="0"/>
            </a:br>
            <a:r>
              <a:rPr lang="en-GB" sz="4000" dirty="0"/>
              <a:t>for buildings</a:t>
            </a:r>
            <a:endParaRPr lang="en-US" sz="4000" dirty="0"/>
          </a:p>
          <a:p>
            <a:pPr marL="285750" indent="-285750">
              <a:buFont typeface="Arial"/>
              <a:buChar char="•"/>
            </a:pPr>
            <a:endParaRPr lang="en-US" dirty="0"/>
          </a:p>
          <a:p>
            <a:pPr>
              <a:lnSpc>
                <a:spcPct val="100000"/>
              </a:lnSpc>
            </a:pPr>
            <a:endParaRPr lang="en-GB" sz="3600" dirty="0">
              <a:cs typeface="Arial"/>
            </a:endParaRPr>
          </a:p>
        </p:txBody>
      </p:sp>
      <p:sp>
        <p:nvSpPr>
          <p:cNvPr id="5" name="Text Placeholder 4"/>
          <p:cNvSpPr>
            <a:spLocks noGrp="1"/>
          </p:cNvSpPr>
          <p:nvPr>
            <p:ph type="body" sz="quarter" idx="12"/>
          </p:nvPr>
        </p:nvSpPr>
        <p:spPr>
          <a:xfrm>
            <a:off x="234000" y="1636294"/>
            <a:ext cx="7678208" cy="2951679"/>
          </a:xfrm>
        </p:spPr>
        <p:txBody>
          <a:bodyPr vert="horz" lIns="0" tIns="0" rIns="0" bIns="0" rtlCol="0" anchor="t">
            <a:noAutofit/>
          </a:bodyPr>
          <a:lstStyle/>
          <a:p>
            <a:pPr>
              <a:spcAft>
                <a:spcPts val="1200"/>
              </a:spcAft>
            </a:pPr>
            <a:r>
              <a:rPr lang="en-GB" dirty="0">
                <a:ea typeface="+mn-lt"/>
                <a:cs typeface="+mn-lt"/>
              </a:rPr>
              <a:t>Why use renewable energy?</a:t>
            </a:r>
          </a:p>
          <a:p>
            <a:pPr marL="342900" indent="-342900">
              <a:spcAft>
                <a:spcPts val="1200"/>
              </a:spcAft>
              <a:buFont typeface="System Font Regular"/>
              <a:buChar char="–"/>
            </a:pPr>
            <a:r>
              <a:rPr lang="en-GB" dirty="0">
                <a:ea typeface="+mn-lt"/>
                <a:cs typeface="+mn-lt"/>
              </a:rPr>
              <a:t>Reduces carbon footprint.</a:t>
            </a:r>
          </a:p>
          <a:p>
            <a:pPr marL="342900" indent="-342900">
              <a:spcAft>
                <a:spcPts val="1200"/>
              </a:spcAft>
              <a:buFont typeface="System Font Regular"/>
              <a:buChar char="–"/>
            </a:pPr>
            <a:r>
              <a:rPr lang="en-GB" dirty="0">
                <a:ea typeface="+mn-lt"/>
                <a:cs typeface="+mn-lt"/>
              </a:rPr>
              <a:t>Lowers long-term energy costs.</a:t>
            </a:r>
          </a:p>
          <a:p>
            <a:pPr marL="342900" indent="-342900">
              <a:spcAft>
                <a:spcPts val="1200"/>
              </a:spcAft>
              <a:buFont typeface="System Font Regular"/>
              <a:buChar char="–"/>
            </a:pPr>
            <a:r>
              <a:rPr lang="en-GB" dirty="0">
                <a:ea typeface="+mn-lt"/>
                <a:cs typeface="+mn-lt"/>
              </a:rPr>
              <a:t>Supports sustainability goals.</a:t>
            </a:r>
          </a:p>
          <a:p>
            <a:pPr>
              <a:lnSpc>
                <a:spcPct val="100000"/>
              </a:lnSpc>
            </a:pPr>
            <a:endParaRPr lang="en-GB" sz="2400" dirty="0">
              <a:cs typeface="Arial"/>
            </a:endParaRPr>
          </a:p>
          <a:p>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78</a:t>
            </a:fld>
            <a:endParaRPr lang="en-GB"/>
          </a:p>
        </p:txBody>
      </p:sp>
    </p:spTree>
    <p:extLst>
      <p:ext uri="{BB962C8B-B14F-4D97-AF65-F5344CB8AC3E}">
        <p14:creationId xmlns:p14="http://schemas.microsoft.com/office/powerpoint/2010/main" val="27896391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D1CCFA-A252-F6E9-CA8E-41149AD28FF5}"/>
              </a:ext>
            </a:extLst>
          </p:cNvPr>
          <p:cNvSpPr>
            <a:spLocks noGrp="1"/>
          </p:cNvSpPr>
          <p:nvPr>
            <p:ph type="sldNum" sz="quarter" idx="11"/>
          </p:nvPr>
        </p:nvSpPr>
        <p:spPr/>
        <p:txBody>
          <a:bodyPr/>
          <a:lstStyle/>
          <a:p>
            <a:fld id="{DA2C159E-F13C-4A85-9A41-E7669D3E0D70}" type="slidenum">
              <a:rPr lang="en-GB" smtClean="0"/>
              <a:pPr/>
              <a:t>79</a:t>
            </a:fld>
            <a:endParaRPr lang="en-GB"/>
          </a:p>
        </p:txBody>
      </p:sp>
      <p:sp>
        <p:nvSpPr>
          <p:cNvPr id="3" name="Title 2">
            <a:extLst>
              <a:ext uri="{FF2B5EF4-FFF2-40B4-BE49-F238E27FC236}">
                <a16:creationId xmlns:a16="http://schemas.microsoft.com/office/drawing/2014/main" id="{3324C9F0-20F3-0E7C-7425-675114F6736F}"/>
              </a:ext>
            </a:extLst>
          </p:cNvPr>
          <p:cNvSpPr>
            <a:spLocks noGrp="1"/>
          </p:cNvSpPr>
          <p:nvPr>
            <p:ph type="title"/>
          </p:nvPr>
        </p:nvSpPr>
        <p:spPr>
          <a:xfrm>
            <a:off x="232950" y="249900"/>
            <a:ext cx="8437563" cy="1001957"/>
          </a:xfrm>
        </p:spPr>
        <p:txBody>
          <a:bodyPr>
            <a:normAutofit fontScale="90000"/>
          </a:bodyPr>
          <a:lstStyle/>
          <a:p>
            <a:r>
              <a:rPr lang="en-US" sz="4000" b="1" dirty="0">
                <a:ea typeface="+mn-lt"/>
                <a:cs typeface="+mn-lt"/>
              </a:rPr>
              <a:t>Common renewable options </a:t>
            </a:r>
            <a:br>
              <a:rPr lang="en-US" sz="4000" b="1" dirty="0">
                <a:ea typeface="+mn-lt"/>
                <a:cs typeface="+mn-lt"/>
              </a:rPr>
            </a:br>
            <a:r>
              <a:rPr lang="en-US" sz="4000" b="1" dirty="0">
                <a:ea typeface="+mn-lt"/>
                <a:cs typeface="+mn-lt"/>
              </a:rPr>
              <a:t>for buildings</a:t>
            </a:r>
            <a:br>
              <a:rPr lang="en-US" sz="3600" dirty="0"/>
            </a:br>
            <a:endParaRPr lang="en-GB" dirty="0"/>
          </a:p>
        </p:txBody>
      </p:sp>
      <p:sp>
        <p:nvSpPr>
          <p:cNvPr id="4" name="Text Placeholder 3">
            <a:extLst>
              <a:ext uri="{FF2B5EF4-FFF2-40B4-BE49-F238E27FC236}">
                <a16:creationId xmlns:a16="http://schemas.microsoft.com/office/drawing/2014/main" id="{B5727514-D226-CBE6-B700-45C6BC60BA1F}"/>
              </a:ext>
            </a:extLst>
          </p:cNvPr>
          <p:cNvSpPr>
            <a:spLocks noGrp="1"/>
          </p:cNvSpPr>
          <p:nvPr>
            <p:ph type="body" sz="quarter" idx="12"/>
          </p:nvPr>
        </p:nvSpPr>
        <p:spPr>
          <a:xfrm>
            <a:off x="232950" y="1557483"/>
            <a:ext cx="8632890" cy="3336117"/>
          </a:xfrm>
        </p:spPr>
        <p:txBody>
          <a:bodyPr vert="horz" lIns="0" tIns="0" rIns="0" bIns="0" rtlCol="0" anchor="t">
            <a:noAutofit/>
          </a:bodyPr>
          <a:lstStyle/>
          <a:p>
            <a:pPr marL="342900" indent="-342900">
              <a:spcAft>
                <a:spcPts val="1200"/>
              </a:spcAft>
              <a:buFont typeface="System Font Regular"/>
              <a:buChar char="–"/>
            </a:pPr>
            <a:r>
              <a:rPr lang="en-US" dirty="0">
                <a:ea typeface="+mn-lt"/>
                <a:cs typeface="+mn-lt"/>
              </a:rPr>
              <a:t>Solar PV: converts sunlight into electricity.</a:t>
            </a:r>
          </a:p>
          <a:p>
            <a:pPr marL="342900" indent="-342900">
              <a:spcAft>
                <a:spcPts val="1200"/>
              </a:spcAft>
              <a:buFont typeface="System Font Regular"/>
              <a:buChar char="–"/>
            </a:pPr>
            <a:r>
              <a:rPr lang="en-US" dirty="0">
                <a:ea typeface="+mn-lt"/>
                <a:cs typeface="+mn-lt"/>
              </a:rPr>
              <a:t>Wind turbines: generate power from wind energy.</a:t>
            </a:r>
          </a:p>
          <a:p>
            <a:pPr marL="342900" indent="-342900">
              <a:spcAft>
                <a:spcPts val="1200"/>
              </a:spcAft>
              <a:buFont typeface="System Font Regular"/>
              <a:buChar char="–"/>
            </a:pPr>
            <a:r>
              <a:rPr lang="en-US" dirty="0">
                <a:ea typeface="+mn-lt"/>
                <a:cs typeface="+mn-lt"/>
              </a:rPr>
              <a:t>Heat pumps: use air, ground or water heat to provide energy.</a:t>
            </a:r>
          </a:p>
          <a:p>
            <a:pPr marL="342900" indent="-342900">
              <a:spcAft>
                <a:spcPts val="1200"/>
              </a:spcAft>
              <a:buFont typeface="System Font Regular"/>
              <a:buChar char="–"/>
            </a:pPr>
            <a:r>
              <a:rPr lang="en-US" dirty="0">
                <a:ea typeface="+mn-lt"/>
                <a:cs typeface="+mn-lt"/>
              </a:rPr>
              <a:t>Biomass: burns organic material for heating.</a:t>
            </a:r>
          </a:p>
          <a:p>
            <a:endParaRPr lang="en-US" dirty="0">
              <a:ea typeface="+mn-lt"/>
              <a:cs typeface="+mn-lt"/>
            </a:endParaRPr>
          </a:p>
          <a:p>
            <a:r>
              <a:rPr lang="en-US" dirty="0">
                <a:ea typeface="+mn-lt"/>
                <a:cs typeface="+mn-lt"/>
              </a:rPr>
              <a:t>Key question: Which of these options could work for Wish Hill?</a:t>
            </a:r>
            <a:endParaRPr lang="en-US" dirty="0">
              <a:cs typeface="Arial"/>
            </a:endParaRPr>
          </a:p>
          <a:p>
            <a:pPr marL="285750" indent="-285750">
              <a:buFont typeface="Arial"/>
              <a:buChar char="•"/>
            </a:pPr>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4444C2F2-B37D-6D43-DEBF-A5572BC90699}"/>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167178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8</a:t>
            </a:fld>
            <a:endParaRPr lang="en-GB"/>
          </a:p>
        </p:txBody>
      </p:sp>
      <p:sp>
        <p:nvSpPr>
          <p:cNvPr id="12" name="Title 11"/>
          <p:cNvSpPr>
            <a:spLocks noGrp="1"/>
          </p:cNvSpPr>
          <p:nvPr>
            <p:ph type="title"/>
          </p:nvPr>
        </p:nvSpPr>
        <p:spPr/>
        <p:txBody>
          <a:bodyPr>
            <a:normAutofit/>
          </a:bodyPr>
          <a:lstStyle/>
          <a:p>
            <a:r>
              <a:rPr lang="en-GB" dirty="0">
                <a:cs typeface="Arial"/>
              </a:rPr>
              <a:t>Introduction</a:t>
            </a:r>
            <a:r>
              <a:rPr lang="en-GB" dirty="0">
                <a:ea typeface="+mj-lt"/>
                <a:cs typeface="+mj-lt"/>
              </a:rPr>
              <a:t> to the final project</a:t>
            </a:r>
            <a:endParaRPr lang="en-GB" dirty="0">
              <a:cs typeface="Arial"/>
            </a:endParaRPr>
          </a:p>
          <a:p>
            <a:endParaRPr lang="en-GB" sz="3600" dirty="0">
              <a:cs typeface="Arial"/>
            </a:endParaRPr>
          </a:p>
        </p:txBody>
      </p:sp>
      <p:sp>
        <p:nvSpPr>
          <p:cNvPr id="5" name="Text Placeholder 4"/>
          <p:cNvSpPr>
            <a:spLocks noGrp="1"/>
          </p:cNvSpPr>
          <p:nvPr>
            <p:ph type="body" sz="quarter" idx="12"/>
          </p:nvPr>
        </p:nvSpPr>
        <p:spPr>
          <a:xfrm>
            <a:off x="234000" y="1377983"/>
            <a:ext cx="8631840" cy="3209991"/>
          </a:xfrm>
        </p:spPr>
        <p:txBody>
          <a:bodyPr vert="horz" lIns="0" tIns="0" rIns="0" bIns="0" rtlCol="0" anchor="t">
            <a:noAutofit/>
          </a:bodyPr>
          <a:lstStyle/>
          <a:p>
            <a:r>
              <a:rPr lang="en-GB" b="1" dirty="0">
                <a:ea typeface="+mn-lt"/>
                <a:cs typeface="+mn-lt"/>
              </a:rPr>
              <a:t>Final submission expectations:</a:t>
            </a:r>
            <a:endParaRPr lang="en-US" b="1" dirty="0">
              <a:ea typeface="+mn-lt"/>
              <a:cs typeface="+mn-lt"/>
            </a:endParaRPr>
          </a:p>
          <a:p>
            <a:endParaRPr lang="en-GB" dirty="0">
              <a:ea typeface="+mn-lt"/>
              <a:cs typeface="+mn-lt"/>
            </a:endParaRPr>
          </a:p>
          <a:p>
            <a:pPr marL="342900" indent="-342900">
              <a:spcAft>
                <a:spcPts val="1200"/>
              </a:spcAft>
              <a:buFont typeface="System Font Regular"/>
              <a:buChar char="–"/>
            </a:pPr>
            <a:r>
              <a:rPr lang="en-GB" dirty="0">
                <a:ea typeface="+mn-lt"/>
                <a:cs typeface="+mn-lt"/>
              </a:rPr>
              <a:t>Research-based report</a:t>
            </a:r>
          </a:p>
          <a:p>
            <a:pPr marL="342900" indent="-342900">
              <a:spcAft>
                <a:spcPts val="1200"/>
              </a:spcAft>
              <a:buFont typeface="System Font Regular"/>
              <a:buChar char="–"/>
            </a:pPr>
            <a:r>
              <a:rPr lang="en-GB" dirty="0">
                <a:ea typeface="+mn-lt"/>
                <a:cs typeface="+mn-lt"/>
              </a:rPr>
              <a:t>Analysis of a case study</a:t>
            </a:r>
          </a:p>
          <a:p>
            <a:pPr marL="342900" indent="-342900">
              <a:spcAft>
                <a:spcPts val="1200"/>
              </a:spcAft>
              <a:buFont typeface="System Font Regular"/>
              <a:buChar char="–"/>
            </a:pPr>
            <a:r>
              <a:rPr lang="en-GB" dirty="0">
                <a:ea typeface="+mn-lt"/>
                <a:cs typeface="+mn-lt"/>
              </a:rPr>
              <a:t>Sustainable retrofit proposals</a:t>
            </a:r>
          </a:p>
          <a:p>
            <a:endParaRPr lang="en-GB" dirty="0">
              <a:cs typeface="Arial"/>
            </a:endParaRPr>
          </a:p>
          <a:p>
            <a:endParaRPr lang="en-GB" b="1" dirty="0">
              <a:solidFill>
                <a:srgbClr val="000000"/>
              </a:solidFill>
              <a:cs typeface="Arial"/>
            </a:endParaRPr>
          </a:p>
          <a:p>
            <a:endParaRPr lang="en-GB" dirty="0"/>
          </a:p>
          <a:p>
            <a:endParaRPr lang="en-GB" dirty="0">
              <a:cs typeface="Arial"/>
            </a:endParaRPr>
          </a:p>
          <a:p>
            <a:endParaRPr lang="en-GB" dirty="0">
              <a:cs typeface="Arial"/>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3007956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E7BF0E-D155-DD19-9F77-D30A1B0C16C2}"/>
              </a:ext>
            </a:extLst>
          </p:cNvPr>
          <p:cNvSpPr>
            <a:spLocks noGrp="1"/>
          </p:cNvSpPr>
          <p:nvPr>
            <p:ph type="sldNum" sz="quarter" idx="11"/>
          </p:nvPr>
        </p:nvSpPr>
        <p:spPr/>
        <p:txBody>
          <a:bodyPr/>
          <a:lstStyle/>
          <a:p>
            <a:fld id="{DA2C159E-F13C-4A85-9A41-E7669D3E0D70}" type="slidenum">
              <a:rPr lang="en-GB" smtClean="0"/>
              <a:pPr/>
              <a:t>80</a:t>
            </a:fld>
            <a:endParaRPr lang="en-GB"/>
          </a:p>
        </p:txBody>
      </p:sp>
      <p:sp>
        <p:nvSpPr>
          <p:cNvPr id="3" name="Title 2">
            <a:extLst>
              <a:ext uri="{FF2B5EF4-FFF2-40B4-BE49-F238E27FC236}">
                <a16:creationId xmlns:a16="http://schemas.microsoft.com/office/drawing/2014/main" id="{CA3361BD-3A65-048C-12BB-7B107C507E68}"/>
              </a:ext>
            </a:extLst>
          </p:cNvPr>
          <p:cNvSpPr>
            <a:spLocks noGrp="1"/>
          </p:cNvSpPr>
          <p:nvPr>
            <p:ph type="title"/>
          </p:nvPr>
        </p:nvSpPr>
        <p:spPr>
          <a:xfrm>
            <a:off x="232950" y="249900"/>
            <a:ext cx="8437563" cy="1065944"/>
          </a:xfrm>
        </p:spPr>
        <p:txBody>
          <a:bodyPr>
            <a:normAutofit fontScale="90000"/>
          </a:bodyPr>
          <a:lstStyle/>
          <a:p>
            <a:r>
              <a:rPr lang="en-US" sz="4000" dirty="0"/>
              <a:t>Planning restrictions for </a:t>
            </a:r>
            <a:br>
              <a:rPr lang="en-US" sz="4000" dirty="0"/>
            </a:br>
            <a:r>
              <a:rPr lang="en-US" sz="4000" dirty="0"/>
              <a:t>listed buildings</a:t>
            </a:r>
          </a:p>
          <a:p>
            <a:endParaRPr lang="en-US" dirty="0">
              <a:cs typeface="Arial"/>
            </a:endParaRPr>
          </a:p>
        </p:txBody>
      </p:sp>
      <p:sp>
        <p:nvSpPr>
          <p:cNvPr id="4" name="Text Placeholder 3">
            <a:extLst>
              <a:ext uri="{FF2B5EF4-FFF2-40B4-BE49-F238E27FC236}">
                <a16:creationId xmlns:a16="http://schemas.microsoft.com/office/drawing/2014/main" id="{AE382E90-50EE-379F-8686-F0846438CAF1}"/>
              </a:ext>
            </a:extLst>
          </p:cNvPr>
          <p:cNvSpPr>
            <a:spLocks noGrp="1"/>
          </p:cNvSpPr>
          <p:nvPr>
            <p:ph type="body" sz="quarter" idx="12"/>
          </p:nvPr>
        </p:nvSpPr>
        <p:spPr>
          <a:xfrm>
            <a:off x="234000" y="1750740"/>
            <a:ext cx="8436513" cy="2837233"/>
          </a:xfrm>
        </p:spPr>
        <p:txBody>
          <a:bodyPr vert="horz" lIns="0" tIns="0" rIns="0" bIns="0" rtlCol="0" anchor="t">
            <a:noAutofit/>
          </a:bodyPr>
          <a:lstStyle/>
          <a:p>
            <a:pPr>
              <a:spcAft>
                <a:spcPts val="1200"/>
              </a:spcAft>
            </a:pPr>
            <a:r>
              <a:rPr lang="en-US" dirty="0">
                <a:ea typeface="+mn-lt"/>
                <a:cs typeface="+mn-lt"/>
              </a:rPr>
              <a:t>Challenges of installing renewables in heritage buildings:</a:t>
            </a:r>
          </a:p>
          <a:p>
            <a:pPr marL="342900" indent="-342900">
              <a:spcAft>
                <a:spcPts val="1200"/>
              </a:spcAft>
              <a:buFont typeface="System Font Regular"/>
              <a:buChar char="–"/>
            </a:pPr>
            <a:r>
              <a:rPr lang="en-US" dirty="0">
                <a:ea typeface="+mn-lt"/>
                <a:cs typeface="+mn-lt"/>
              </a:rPr>
              <a:t>strict conservation laws</a:t>
            </a:r>
          </a:p>
          <a:p>
            <a:pPr marL="342900" indent="-342900">
              <a:spcAft>
                <a:spcPts val="1200"/>
              </a:spcAft>
              <a:buFont typeface="System Font Regular"/>
              <a:buChar char="–"/>
            </a:pPr>
            <a:r>
              <a:rPr lang="en-US" dirty="0">
                <a:ea typeface="+mn-lt"/>
                <a:cs typeface="+mn-lt"/>
              </a:rPr>
              <a:t>visual impact concerns</a:t>
            </a:r>
          </a:p>
          <a:p>
            <a:pPr marL="342900" indent="-342900">
              <a:spcAft>
                <a:spcPts val="1200"/>
              </a:spcAft>
              <a:buFont typeface="System Font Regular"/>
              <a:buChar char="–"/>
            </a:pPr>
            <a:r>
              <a:rPr lang="en-US" dirty="0">
                <a:ea typeface="+mn-lt"/>
                <a:cs typeface="+mn-lt"/>
              </a:rPr>
              <a:t>need for planning permission</a:t>
            </a:r>
          </a:p>
          <a:p>
            <a:pPr marL="342900" indent="-342900">
              <a:spcAft>
                <a:spcPts val="1200"/>
              </a:spcAft>
              <a:buFont typeface="System Font Regular"/>
              <a:buChar char="–"/>
            </a:pPr>
            <a:r>
              <a:rPr lang="en-US" dirty="0">
                <a:ea typeface="+mn-lt"/>
                <a:cs typeface="+mn-lt"/>
              </a:rPr>
              <a:t>compatibility with historic structures</a:t>
            </a:r>
          </a:p>
          <a:p>
            <a:endParaRPr lang="en-US" dirty="0">
              <a:cs typeface="Arial"/>
            </a:endParaRPr>
          </a:p>
        </p:txBody>
      </p:sp>
      <p:sp>
        <p:nvSpPr>
          <p:cNvPr id="5" name="Footer Placeholder 4">
            <a:extLst>
              <a:ext uri="{FF2B5EF4-FFF2-40B4-BE49-F238E27FC236}">
                <a16:creationId xmlns:a16="http://schemas.microsoft.com/office/drawing/2014/main" id="{7395B1A4-37A9-DE23-DD7E-3D69C5F62B4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7543731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DA86EA-27A3-3F23-4296-325A54159CB0}"/>
              </a:ext>
            </a:extLst>
          </p:cNvPr>
          <p:cNvSpPr>
            <a:spLocks noGrp="1"/>
          </p:cNvSpPr>
          <p:nvPr>
            <p:ph type="title"/>
          </p:nvPr>
        </p:nvSpPr>
        <p:spPr>
          <a:xfrm>
            <a:off x="232950" y="249900"/>
            <a:ext cx="8437563" cy="876372"/>
          </a:xfrm>
        </p:spPr>
        <p:txBody>
          <a:bodyPr>
            <a:normAutofit fontScale="90000"/>
          </a:bodyPr>
          <a:lstStyle/>
          <a:p>
            <a:r>
              <a:rPr lang="en-US" sz="4000" b="1" dirty="0">
                <a:ea typeface="+mn-lt"/>
                <a:cs typeface="+mn-lt"/>
              </a:rPr>
              <a:t>Solutions and workarounds</a:t>
            </a:r>
            <a:br>
              <a:rPr lang="en-US" sz="3600" dirty="0">
                <a:cs typeface="Arial"/>
              </a:rPr>
            </a:br>
            <a:endParaRPr lang="en-GB" dirty="0"/>
          </a:p>
        </p:txBody>
      </p:sp>
      <p:sp>
        <p:nvSpPr>
          <p:cNvPr id="4" name="Text Placeholder 3">
            <a:extLst>
              <a:ext uri="{FF2B5EF4-FFF2-40B4-BE49-F238E27FC236}">
                <a16:creationId xmlns:a16="http://schemas.microsoft.com/office/drawing/2014/main" id="{EC0F2D55-1B1E-7A05-D51C-6A087379CA1D}"/>
              </a:ext>
            </a:extLst>
          </p:cNvPr>
          <p:cNvSpPr>
            <a:spLocks noGrp="1"/>
          </p:cNvSpPr>
          <p:nvPr>
            <p:ph type="body" sz="quarter" idx="14"/>
          </p:nvPr>
        </p:nvSpPr>
        <p:spPr>
          <a:xfrm>
            <a:off x="232950" y="1014909"/>
            <a:ext cx="8678100" cy="1556841"/>
          </a:xfrm>
        </p:spPr>
        <p:txBody>
          <a:bodyPr vert="horz" lIns="0" tIns="0" rIns="0" bIns="0" rtlCol="0" anchor="t">
            <a:noAutofit/>
          </a:bodyPr>
          <a:lstStyle/>
          <a:p>
            <a:pPr marL="342900" indent="-342900">
              <a:spcAft>
                <a:spcPts val="1200"/>
              </a:spcAft>
              <a:buFont typeface="System Font Regular"/>
              <a:buChar char="–"/>
            </a:pPr>
            <a:r>
              <a:rPr lang="en-US" b="0" dirty="0">
                <a:ea typeface="+mn-lt"/>
                <a:cs typeface="+mn-lt"/>
              </a:rPr>
              <a:t>Discreet panel placement (e.g. rear roofs, non-visible areas)</a:t>
            </a:r>
          </a:p>
          <a:p>
            <a:pPr marL="342900" indent="-342900">
              <a:spcAft>
                <a:spcPts val="1200"/>
              </a:spcAft>
              <a:buFont typeface="System Font Regular"/>
              <a:buChar char="–"/>
            </a:pPr>
            <a:r>
              <a:rPr lang="en-US" b="0" dirty="0">
                <a:ea typeface="+mn-lt"/>
                <a:cs typeface="+mn-lt"/>
              </a:rPr>
              <a:t>Using historically appropriate materials</a:t>
            </a:r>
          </a:p>
          <a:p>
            <a:pPr marL="342900" indent="-342900">
              <a:spcAft>
                <a:spcPts val="1200"/>
              </a:spcAft>
              <a:buFont typeface="System Font Regular"/>
              <a:buChar char="–"/>
            </a:pPr>
            <a:r>
              <a:rPr lang="en-US" b="0" dirty="0">
                <a:ea typeface="+mn-lt"/>
                <a:cs typeface="+mn-lt"/>
              </a:rPr>
              <a:t>Working with conservation officers</a:t>
            </a:r>
          </a:p>
          <a:p>
            <a:endParaRPr lang="en-US" b="0" dirty="0">
              <a:cs typeface="Arial"/>
            </a:endParaRPr>
          </a:p>
        </p:txBody>
      </p:sp>
      <p:sp>
        <p:nvSpPr>
          <p:cNvPr id="5" name="Footer Placeholder 4">
            <a:extLst>
              <a:ext uri="{FF2B5EF4-FFF2-40B4-BE49-F238E27FC236}">
                <a16:creationId xmlns:a16="http://schemas.microsoft.com/office/drawing/2014/main" id="{0BB15B0A-CC52-320B-F98B-577FD3BCD685}"/>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610B01DA-C795-1346-8394-2C1CD9F5A390}"/>
              </a:ext>
            </a:extLst>
          </p:cNvPr>
          <p:cNvSpPr>
            <a:spLocks noGrp="1"/>
          </p:cNvSpPr>
          <p:nvPr>
            <p:ph type="sldNum" sz="quarter" idx="12"/>
          </p:nvPr>
        </p:nvSpPr>
        <p:spPr/>
        <p:txBody>
          <a:bodyPr/>
          <a:lstStyle/>
          <a:p>
            <a:fld id="{DA2C159E-F13C-4A85-9A41-E7669D3E0D70}" type="slidenum">
              <a:rPr lang="en-GB" smtClean="0"/>
              <a:pPr/>
              <a:t>81</a:t>
            </a:fld>
            <a:endParaRPr lang="en-GB"/>
          </a:p>
        </p:txBody>
      </p:sp>
      <p:pic>
        <p:nvPicPr>
          <p:cNvPr id="6" name="Picture 5" descr="Alternative text: an outdoor air conditioning unit is mounted on a brick wall with potted plants nearby. ">
            <a:extLst>
              <a:ext uri="{FF2B5EF4-FFF2-40B4-BE49-F238E27FC236}">
                <a16:creationId xmlns:a16="http://schemas.microsoft.com/office/drawing/2014/main" id="{A0B83984-0C74-29CF-E7B2-1E50B3E5FA49}"/>
              </a:ext>
            </a:extLst>
          </p:cNvPr>
          <p:cNvPicPr>
            <a:picLocks noChangeAspect="1"/>
          </p:cNvPicPr>
          <p:nvPr/>
        </p:nvPicPr>
        <p:blipFill rotWithShape="1">
          <a:blip r:embed="rId2"/>
          <a:srcRect t="24" b="24"/>
          <a:stretch>
            <a:fillRect/>
          </a:stretch>
        </p:blipFill>
        <p:spPr>
          <a:xfrm>
            <a:off x="458965" y="2721820"/>
            <a:ext cx="2700000" cy="1800000"/>
          </a:xfrm>
          <a:prstGeom prst="rect">
            <a:avLst/>
          </a:prstGeom>
        </p:spPr>
      </p:pic>
      <p:pic>
        <p:nvPicPr>
          <p:cNvPr id="7" name="Picture 6" descr="Beside it, another air conditioning unit is enclosed in a protective metal casing, positioned next to a white house with a window and various garden items surrounding it. The image highlights different installation and protection methods for outdoor air conditioning units.&#10;">
            <a:extLst>
              <a:ext uri="{FF2B5EF4-FFF2-40B4-BE49-F238E27FC236}">
                <a16:creationId xmlns:a16="http://schemas.microsoft.com/office/drawing/2014/main" id="{020BA155-F5FB-E2A0-5822-FA2F3CD73291}"/>
              </a:ext>
            </a:extLst>
          </p:cNvPr>
          <p:cNvPicPr>
            <a:picLocks noChangeAspect="1"/>
          </p:cNvPicPr>
          <p:nvPr/>
        </p:nvPicPr>
        <p:blipFill rotWithShape="1">
          <a:blip r:embed="rId3"/>
          <a:srcRect t="5637" b="5637"/>
          <a:stretch>
            <a:fillRect/>
          </a:stretch>
        </p:blipFill>
        <p:spPr>
          <a:xfrm>
            <a:off x="3454028" y="2721820"/>
            <a:ext cx="2700000" cy="1800000"/>
          </a:xfrm>
          <a:prstGeom prst="rect">
            <a:avLst/>
          </a:prstGeom>
        </p:spPr>
      </p:pic>
      <p:sp>
        <p:nvSpPr>
          <p:cNvPr id="9" name="TextBox 8">
            <a:extLst>
              <a:ext uri="{FF2B5EF4-FFF2-40B4-BE49-F238E27FC236}">
                <a16:creationId xmlns:a16="http://schemas.microsoft.com/office/drawing/2014/main" id="{E6B9E38D-F840-816C-90B8-9A79DBC13960}"/>
              </a:ext>
              <a:ext uri="{C183D7F6-B498-43B3-948B-1728B52AA6E4}">
                <adec:decorative xmlns:adec="http://schemas.microsoft.com/office/drawing/2017/decorative" val="1"/>
              </a:ext>
            </a:extLst>
          </p:cNvPr>
          <p:cNvSpPr txBox="1"/>
          <p:nvPr/>
        </p:nvSpPr>
        <p:spPr>
          <a:xfrm>
            <a:off x="6449092" y="3229158"/>
            <a:ext cx="2574966" cy="1292662"/>
          </a:xfrm>
          <a:prstGeom prst="rect">
            <a:avLst/>
          </a:prstGeom>
          <a:noFill/>
        </p:spPr>
        <p:txBody>
          <a:bodyPr wrap="square" lIns="0" tIns="0" rIns="0" bIns="0" rtlCol="0">
            <a:spAutoFit/>
          </a:bodyPr>
          <a:lstStyle/>
          <a:p>
            <a:r>
              <a:rPr lang="en-US" sz="1400" b="1" dirty="0" err="1"/>
              <a:t>Furbnow</a:t>
            </a:r>
            <a:r>
              <a:rPr lang="en-US" sz="1400" dirty="0"/>
              <a:t> (2023) </a:t>
            </a:r>
            <a:r>
              <a:rPr lang="en-US" sz="1400" i="1" dirty="0"/>
              <a:t>Illustration of various heat pump systems</a:t>
            </a:r>
            <a:r>
              <a:rPr lang="en-US" sz="1400" dirty="0"/>
              <a:t> [online image]. Available at: </a:t>
            </a:r>
            <a:r>
              <a:rPr lang="en-US" sz="1400" dirty="0">
                <a:hlinkClick r:id="rId4"/>
              </a:rPr>
              <a:t>https://furbnow.com/blog/types-of-heat-pumps-explained/</a:t>
            </a:r>
            <a:r>
              <a:rPr lang="en-US" sz="1400" dirty="0"/>
              <a:t> (Accessed: 15 June 2025).</a:t>
            </a:r>
            <a:endParaRPr lang="en-GB" sz="1350" dirty="0"/>
          </a:p>
        </p:txBody>
      </p:sp>
    </p:spTree>
    <p:extLst>
      <p:ext uri="{BB962C8B-B14F-4D97-AF65-F5344CB8AC3E}">
        <p14:creationId xmlns:p14="http://schemas.microsoft.com/office/powerpoint/2010/main" val="9090184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888805-15AC-247F-C409-A76EDBBA6503}"/>
              </a:ext>
            </a:extLst>
          </p:cNvPr>
          <p:cNvSpPr>
            <a:spLocks noGrp="1"/>
          </p:cNvSpPr>
          <p:nvPr>
            <p:ph type="sldNum" sz="quarter" idx="11"/>
          </p:nvPr>
        </p:nvSpPr>
        <p:spPr/>
        <p:txBody>
          <a:bodyPr/>
          <a:lstStyle/>
          <a:p>
            <a:fld id="{DA2C159E-F13C-4A85-9A41-E7669D3E0D70}" type="slidenum">
              <a:rPr lang="en-GB" smtClean="0"/>
              <a:pPr/>
              <a:t>82</a:t>
            </a:fld>
            <a:endParaRPr lang="en-GB"/>
          </a:p>
        </p:txBody>
      </p:sp>
      <p:sp>
        <p:nvSpPr>
          <p:cNvPr id="3" name="Title 2">
            <a:extLst>
              <a:ext uri="{FF2B5EF4-FFF2-40B4-BE49-F238E27FC236}">
                <a16:creationId xmlns:a16="http://schemas.microsoft.com/office/drawing/2014/main" id="{0C58839A-43E2-8224-E1A0-199A43564A13}"/>
              </a:ext>
            </a:extLst>
          </p:cNvPr>
          <p:cNvSpPr>
            <a:spLocks noGrp="1"/>
          </p:cNvSpPr>
          <p:nvPr>
            <p:ph type="title"/>
          </p:nvPr>
        </p:nvSpPr>
        <p:spPr>
          <a:xfrm>
            <a:off x="232950" y="102394"/>
            <a:ext cx="8437563" cy="1142924"/>
          </a:xfrm>
        </p:spPr>
        <p:txBody>
          <a:bodyPr>
            <a:normAutofit fontScale="90000"/>
          </a:bodyPr>
          <a:lstStyle/>
          <a:p>
            <a:r>
              <a:rPr lang="en-US" sz="4000" dirty="0">
                <a:cs typeface="Arial"/>
              </a:rPr>
              <a:t>Task: What challenges might Wish Hill </a:t>
            </a:r>
            <a:br>
              <a:rPr lang="en-US" sz="4000" dirty="0">
                <a:cs typeface="Arial"/>
              </a:rPr>
            </a:br>
            <a:r>
              <a:rPr lang="en-US" sz="4000" dirty="0">
                <a:cs typeface="Arial"/>
              </a:rPr>
              <a:t>face when adopting renewables?</a:t>
            </a:r>
            <a:br>
              <a:rPr lang="en-US" dirty="0">
                <a:cs typeface="Arial"/>
              </a:rPr>
            </a:br>
            <a:endParaRPr lang="en-GB" dirty="0"/>
          </a:p>
        </p:txBody>
      </p:sp>
      <p:sp>
        <p:nvSpPr>
          <p:cNvPr id="4" name="Text Placeholder 3">
            <a:extLst>
              <a:ext uri="{FF2B5EF4-FFF2-40B4-BE49-F238E27FC236}">
                <a16:creationId xmlns:a16="http://schemas.microsoft.com/office/drawing/2014/main" id="{7CBC9A2A-A049-F355-652F-08129E821AAD}"/>
              </a:ext>
            </a:extLst>
          </p:cNvPr>
          <p:cNvSpPr>
            <a:spLocks noGrp="1"/>
          </p:cNvSpPr>
          <p:nvPr>
            <p:ph type="body" sz="quarter" idx="12"/>
          </p:nvPr>
        </p:nvSpPr>
        <p:spPr>
          <a:xfrm>
            <a:off x="232950" y="1516566"/>
            <a:ext cx="8816694" cy="3088888"/>
          </a:xfrm>
        </p:spPr>
        <p:txBody>
          <a:bodyPr vert="horz" lIns="0" tIns="0" rIns="0" bIns="0" rtlCol="0" anchor="t">
            <a:noAutofit/>
          </a:bodyPr>
          <a:lstStyle/>
          <a:p>
            <a:r>
              <a:rPr lang="en-US" dirty="0">
                <a:ea typeface="+mn-lt"/>
                <a:cs typeface="+mn-lt"/>
              </a:rPr>
              <a:t>Work in small groups as energy consultants tasked with advising a client (your teacher) on the best renewable energy solutions.</a:t>
            </a:r>
          </a:p>
          <a:p>
            <a:endParaRPr lang="en-US" dirty="0">
              <a:ea typeface="+mn-lt"/>
              <a:cs typeface="+mn-lt"/>
            </a:endParaRPr>
          </a:p>
          <a:p>
            <a:r>
              <a:rPr lang="en-US" dirty="0">
                <a:ea typeface="+mn-lt"/>
                <a:cs typeface="+mn-lt"/>
              </a:rPr>
              <a:t>Your team must research and evaluate different technologies, weighing their pros and cons, and then present a compelling proposal recommending the most suitable option for the project.</a:t>
            </a:r>
          </a:p>
          <a:p>
            <a:endParaRPr lang="en-US" dirty="0">
              <a:ea typeface="+mn-lt"/>
              <a:cs typeface="+mn-lt"/>
            </a:endParaRPr>
          </a:p>
          <a:p>
            <a:r>
              <a:rPr lang="en-US" dirty="0">
                <a:cs typeface="Arial"/>
              </a:rPr>
              <a:t>Use the </a:t>
            </a:r>
            <a:r>
              <a:rPr lang="en-US" dirty="0">
                <a:cs typeface="Arial"/>
                <a:hlinkClick r:id="rId2"/>
              </a:rPr>
              <a:t>Historic England website</a:t>
            </a:r>
            <a:r>
              <a:rPr lang="en-US" dirty="0">
                <a:cs typeface="Arial"/>
              </a:rPr>
              <a:t> to help you. </a:t>
            </a:r>
            <a:endParaRPr lang="en-US" dirty="0">
              <a:ea typeface="+mn-lt"/>
              <a:cs typeface="+mn-lt"/>
            </a:endParaRPr>
          </a:p>
          <a:p>
            <a:endParaRPr lang="en-US" dirty="0"/>
          </a:p>
          <a:p>
            <a:endParaRPr lang="en-US" dirty="0">
              <a:cs typeface="Arial"/>
            </a:endParaRPr>
          </a:p>
        </p:txBody>
      </p:sp>
      <p:sp>
        <p:nvSpPr>
          <p:cNvPr id="5" name="Footer Placeholder 4">
            <a:extLst>
              <a:ext uri="{FF2B5EF4-FFF2-40B4-BE49-F238E27FC236}">
                <a16:creationId xmlns:a16="http://schemas.microsoft.com/office/drawing/2014/main" id="{59D8EF01-6FBE-1AB0-0F88-BB8E11A62BD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7744099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474373-EF55-1D74-B89C-409CDF243522}"/>
              </a:ext>
            </a:extLst>
          </p:cNvPr>
          <p:cNvSpPr>
            <a:spLocks noGrp="1"/>
          </p:cNvSpPr>
          <p:nvPr>
            <p:ph type="sldNum" sz="quarter" idx="11"/>
          </p:nvPr>
        </p:nvSpPr>
        <p:spPr/>
        <p:txBody>
          <a:bodyPr/>
          <a:lstStyle/>
          <a:p>
            <a:fld id="{DA2C159E-F13C-4A85-9A41-E7669D3E0D70}" type="slidenum">
              <a:rPr lang="en-GB" smtClean="0"/>
              <a:pPr/>
              <a:t>83</a:t>
            </a:fld>
            <a:endParaRPr lang="en-GB"/>
          </a:p>
        </p:txBody>
      </p:sp>
      <p:sp>
        <p:nvSpPr>
          <p:cNvPr id="3" name="Title 2">
            <a:extLst>
              <a:ext uri="{FF2B5EF4-FFF2-40B4-BE49-F238E27FC236}">
                <a16:creationId xmlns:a16="http://schemas.microsoft.com/office/drawing/2014/main" id="{CDAB464A-5EC9-AB67-BA0C-85FE4FA365C3}"/>
              </a:ext>
            </a:extLst>
          </p:cNvPr>
          <p:cNvSpPr>
            <a:spLocks noGrp="1"/>
          </p:cNvSpPr>
          <p:nvPr>
            <p:ph type="title"/>
          </p:nvPr>
        </p:nvSpPr>
        <p:spPr>
          <a:xfrm>
            <a:off x="232950" y="249900"/>
            <a:ext cx="8437563" cy="1188607"/>
          </a:xfrm>
        </p:spPr>
        <p:txBody>
          <a:bodyPr>
            <a:normAutofit/>
          </a:bodyPr>
          <a:lstStyle/>
          <a:p>
            <a:r>
              <a:rPr lang="en-US" dirty="0"/>
              <a:t>Case study review: Renewable energy in historic buildings</a:t>
            </a:r>
          </a:p>
          <a:p>
            <a:endParaRPr lang="en-US" dirty="0">
              <a:cs typeface="Arial"/>
            </a:endParaRPr>
          </a:p>
        </p:txBody>
      </p:sp>
      <p:sp>
        <p:nvSpPr>
          <p:cNvPr id="4" name="Text Placeholder 3">
            <a:extLst>
              <a:ext uri="{FF2B5EF4-FFF2-40B4-BE49-F238E27FC236}">
                <a16:creationId xmlns:a16="http://schemas.microsoft.com/office/drawing/2014/main" id="{3D62D699-C9B3-A61F-3546-7F0A27849423}"/>
              </a:ext>
            </a:extLst>
          </p:cNvPr>
          <p:cNvSpPr>
            <a:spLocks noGrp="1"/>
          </p:cNvSpPr>
          <p:nvPr>
            <p:ph type="body" sz="quarter" idx="12"/>
          </p:nvPr>
        </p:nvSpPr>
        <p:spPr>
          <a:xfrm>
            <a:off x="234000" y="1661531"/>
            <a:ext cx="8436513" cy="2837233"/>
          </a:xfrm>
        </p:spPr>
        <p:txBody>
          <a:bodyPr vert="horz" lIns="0" tIns="0" rIns="0" bIns="0" rtlCol="0" anchor="t">
            <a:noAutofit/>
          </a:bodyPr>
          <a:lstStyle/>
          <a:p>
            <a:pPr>
              <a:spcAft>
                <a:spcPts val="1200"/>
              </a:spcAft>
            </a:pPr>
            <a:r>
              <a:rPr lang="en-US" dirty="0">
                <a:ea typeface="+mn-lt"/>
                <a:cs typeface="+mn-lt"/>
              </a:rPr>
              <a:t>Real-world examples:</a:t>
            </a:r>
          </a:p>
          <a:p>
            <a:pPr marL="342900" indent="-342900">
              <a:spcAft>
                <a:spcPts val="1200"/>
              </a:spcAft>
              <a:buFont typeface="System Font Regular"/>
              <a:buChar char="–"/>
            </a:pPr>
            <a:r>
              <a:rPr lang="en-US" dirty="0">
                <a:ea typeface="+mn-lt"/>
                <a:cs typeface="+mn-lt"/>
              </a:rPr>
              <a:t>Successful solar panel installations on listed buildings</a:t>
            </a:r>
          </a:p>
          <a:p>
            <a:pPr marL="342900" indent="-342900">
              <a:spcAft>
                <a:spcPts val="1200"/>
              </a:spcAft>
              <a:buFont typeface="System Font Regular"/>
              <a:buChar char="–"/>
            </a:pPr>
            <a:r>
              <a:rPr lang="en-US" dirty="0">
                <a:ea typeface="+mn-lt"/>
                <a:cs typeface="+mn-lt"/>
              </a:rPr>
              <a:t>Wind and biomass solutions used in heritage sites</a:t>
            </a:r>
          </a:p>
          <a:p>
            <a:pPr marL="342900" indent="-342900">
              <a:spcAft>
                <a:spcPts val="1200"/>
              </a:spcAft>
              <a:buFont typeface="System Font Regular"/>
              <a:buChar char="–"/>
            </a:pPr>
            <a:r>
              <a:rPr lang="en-US" dirty="0">
                <a:ea typeface="+mn-lt"/>
                <a:cs typeface="+mn-lt"/>
              </a:rPr>
              <a:t>Hybrid approaches that balance history with sustainability</a:t>
            </a:r>
          </a:p>
          <a:p>
            <a:endParaRPr lang="en-US" dirty="0">
              <a:cs typeface="Arial"/>
            </a:endParaRPr>
          </a:p>
        </p:txBody>
      </p:sp>
      <p:sp>
        <p:nvSpPr>
          <p:cNvPr id="5" name="Footer Placeholder 4">
            <a:extLst>
              <a:ext uri="{FF2B5EF4-FFF2-40B4-BE49-F238E27FC236}">
                <a16:creationId xmlns:a16="http://schemas.microsoft.com/office/drawing/2014/main" id="{D4DED822-EBB2-6498-85B1-7449B5BC817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5108593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BBC044-B0F1-D2F1-FC9A-E8441C191A22}"/>
              </a:ext>
            </a:extLst>
          </p:cNvPr>
          <p:cNvSpPr>
            <a:spLocks noGrp="1"/>
          </p:cNvSpPr>
          <p:nvPr>
            <p:ph type="title"/>
          </p:nvPr>
        </p:nvSpPr>
        <p:spPr/>
        <p:txBody>
          <a:bodyPr/>
          <a:lstStyle/>
          <a:p>
            <a:r>
              <a:rPr lang="en-GB" dirty="0">
                <a:cs typeface="Arial"/>
              </a:rPr>
              <a:t>Case studies for review</a:t>
            </a:r>
            <a:endParaRPr lang="en-GB" dirty="0"/>
          </a:p>
        </p:txBody>
      </p:sp>
      <p:sp>
        <p:nvSpPr>
          <p:cNvPr id="4" name="Text Placeholder 3">
            <a:extLst>
              <a:ext uri="{FF2B5EF4-FFF2-40B4-BE49-F238E27FC236}">
                <a16:creationId xmlns:a16="http://schemas.microsoft.com/office/drawing/2014/main" id="{E431BFFF-CFAC-5737-468D-5D942C5DF930}"/>
              </a:ext>
            </a:extLst>
          </p:cNvPr>
          <p:cNvSpPr>
            <a:spLocks noGrp="1"/>
          </p:cNvSpPr>
          <p:nvPr>
            <p:ph type="body" sz="quarter" idx="14"/>
          </p:nvPr>
        </p:nvSpPr>
        <p:spPr>
          <a:xfrm>
            <a:off x="293401" y="1286516"/>
            <a:ext cx="7200900" cy="3048159"/>
          </a:xfrm>
        </p:spPr>
        <p:txBody>
          <a:bodyPr vert="horz" lIns="0" tIns="0" rIns="0" bIns="0" rtlCol="0" anchor="t">
            <a:noAutofit/>
          </a:bodyPr>
          <a:lstStyle/>
          <a:p>
            <a:r>
              <a:rPr lang="en-US" b="0" dirty="0">
                <a:solidFill>
                  <a:srgbClr val="1A1A1A"/>
                </a:solidFill>
                <a:hlinkClick r:id="rId2"/>
              </a:rPr>
              <a:t>Climate Change Adaptation Case Study: </a:t>
            </a:r>
            <a:br>
              <a:rPr lang="en-US" b="0" dirty="0">
                <a:solidFill>
                  <a:srgbClr val="1A1A1A"/>
                </a:solidFill>
                <a:hlinkClick r:id="rId2"/>
              </a:rPr>
            </a:br>
            <a:r>
              <a:rPr lang="en-US" b="0" dirty="0">
                <a:solidFill>
                  <a:srgbClr val="1A1A1A"/>
                </a:solidFill>
                <a:hlinkClick r:id="rId2"/>
              </a:rPr>
              <a:t>Installing Solar Panels at Chester Cathedral</a:t>
            </a:r>
            <a:endParaRPr lang="en-US" b="0" dirty="0"/>
          </a:p>
          <a:p>
            <a:endParaRPr lang="en-US" b="0" dirty="0">
              <a:solidFill>
                <a:srgbClr val="1A1A1A"/>
              </a:solidFill>
              <a:cs typeface="Arial"/>
            </a:endParaRPr>
          </a:p>
          <a:p>
            <a:r>
              <a:rPr lang="en-US" b="0" dirty="0">
                <a:solidFill>
                  <a:srgbClr val="000000"/>
                </a:solidFill>
                <a:cs typeface="Arial"/>
                <a:hlinkClick r:id="rId3"/>
              </a:rPr>
              <a:t>Extension to Kenwood House, Maidstone:</a:t>
            </a:r>
            <a:endParaRPr lang="en-US" b="0" dirty="0">
              <a:solidFill>
                <a:srgbClr val="000000"/>
              </a:solidFill>
              <a:cs typeface="Arial"/>
            </a:endParaRPr>
          </a:p>
          <a:p>
            <a:r>
              <a:rPr lang="en-US" b="0" dirty="0">
                <a:solidFill>
                  <a:srgbClr val="000000"/>
                </a:solidFill>
                <a:cs typeface="Arial"/>
                <a:hlinkClick r:id="rId3"/>
              </a:rPr>
              <a:t>For the Kenward Trust</a:t>
            </a:r>
            <a:endParaRPr lang="en-US" b="0" dirty="0"/>
          </a:p>
          <a:p>
            <a:endParaRPr lang="en-US" b="0" dirty="0">
              <a:solidFill>
                <a:srgbClr val="000000"/>
              </a:solidFill>
              <a:cs typeface="Arial"/>
            </a:endParaRPr>
          </a:p>
          <a:p>
            <a:r>
              <a:rPr lang="en-US" b="0" dirty="0">
                <a:solidFill>
                  <a:srgbClr val="000000"/>
                </a:solidFill>
                <a:cs typeface="Arial"/>
                <a:hlinkClick r:id="rId4"/>
              </a:rPr>
              <a:t>Copper Bottom House, Oxford</a:t>
            </a:r>
            <a:endParaRPr lang="en-US" b="0" dirty="0"/>
          </a:p>
          <a:p>
            <a:endParaRPr lang="en-US" b="1" dirty="0">
              <a:solidFill>
                <a:srgbClr val="1A1A1A"/>
              </a:solidFill>
              <a:cs typeface="Arial"/>
            </a:endParaRPr>
          </a:p>
          <a:p>
            <a:endParaRPr lang="en-US" dirty="0">
              <a:solidFill>
                <a:srgbClr val="1A1A1A"/>
              </a:solidFill>
              <a:cs typeface="Arial"/>
            </a:endParaRPr>
          </a:p>
          <a:p>
            <a:endParaRPr lang="en-US" dirty="0">
              <a:cs typeface="Arial"/>
            </a:endParaRPr>
          </a:p>
        </p:txBody>
      </p:sp>
      <p:sp>
        <p:nvSpPr>
          <p:cNvPr id="5" name="Footer Placeholder 4">
            <a:extLst>
              <a:ext uri="{FF2B5EF4-FFF2-40B4-BE49-F238E27FC236}">
                <a16:creationId xmlns:a16="http://schemas.microsoft.com/office/drawing/2014/main" id="{C0CA092A-7AE4-E81C-A5A7-656FAC9F9712}"/>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2755D5BA-F206-1AAF-0148-6C08A5D073D1}"/>
              </a:ext>
            </a:extLst>
          </p:cNvPr>
          <p:cNvSpPr>
            <a:spLocks noGrp="1"/>
          </p:cNvSpPr>
          <p:nvPr>
            <p:ph type="sldNum" sz="quarter" idx="12"/>
          </p:nvPr>
        </p:nvSpPr>
        <p:spPr/>
        <p:txBody>
          <a:bodyPr/>
          <a:lstStyle/>
          <a:p>
            <a:fld id="{DA2C159E-F13C-4A85-9A41-E7669D3E0D70}" type="slidenum">
              <a:rPr lang="en-GB" smtClean="0"/>
              <a:pPr/>
              <a:t>84</a:t>
            </a:fld>
            <a:endParaRPr lang="en-GB"/>
          </a:p>
        </p:txBody>
      </p:sp>
      <p:pic>
        <p:nvPicPr>
          <p:cNvPr id="6" name="Picture 5" descr="A detail, seen from the air, of the roof of a cathedral with solar panels installed.">
            <a:extLst>
              <a:ext uri="{FF2B5EF4-FFF2-40B4-BE49-F238E27FC236}">
                <a16:creationId xmlns:a16="http://schemas.microsoft.com/office/drawing/2014/main" id="{657D4DB6-F890-BFC4-2798-0B2F73CCAED3}"/>
              </a:ext>
            </a:extLst>
          </p:cNvPr>
          <p:cNvPicPr>
            <a:picLocks noChangeAspect="1"/>
          </p:cNvPicPr>
          <p:nvPr/>
        </p:nvPicPr>
        <p:blipFill>
          <a:blip r:embed="rId5"/>
          <a:stretch>
            <a:fillRect/>
          </a:stretch>
        </p:blipFill>
        <p:spPr>
          <a:xfrm>
            <a:off x="4567238" y="2566988"/>
            <a:ext cx="9525" cy="9525"/>
          </a:xfrm>
          <a:prstGeom prst="rect">
            <a:avLst/>
          </a:prstGeom>
        </p:spPr>
      </p:pic>
    </p:spTree>
    <p:extLst>
      <p:ext uri="{BB962C8B-B14F-4D97-AF65-F5344CB8AC3E}">
        <p14:creationId xmlns:p14="http://schemas.microsoft.com/office/powerpoint/2010/main" val="18237148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99F211-7F30-BCA0-93C5-B692F92560CD}"/>
              </a:ext>
            </a:extLst>
          </p:cNvPr>
          <p:cNvSpPr>
            <a:spLocks noGrp="1"/>
          </p:cNvSpPr>
          <p:nvPr>
            <p:ph type="sldNum" sz="quarter" idx="11"/>
          </p:nvPr>
        </p:nvSpPr>
        <p:spPr/>
        <p:txBody>
          <a:bodyPr/>
          <a:lstStyle/>
          <a:p>
            <a:fld id="{DA2C159E-F13C-4A85-9A41-E7669D3E0D70}" type="slidenum">
              <a:rPr lang="en-GB" smtClean="0"/>
              <a:pPr/>
              <a:t>85</a:t>
            </a:fld>
            <a:endParaRPr lang="en-GB"/>
          </a:p>
        </p:txBody>
      </p:sp>
      <p:sp>
        <p:nvSpPr>
          <p:cNvPr id="3" name="Title 2">
            <a:extLst>
              <a:ext uri="{FF2B5EF4-FFF2-40B4-BE49-F238E27FC236}">
                <a16:creationId xmlns:a16="http://schemas.microsoft.com/office/drawing/2014/main" id="{D1B33DEC-B5ED-B12A-D88B-38C66AF12113}"/>
              </a:ext>
            </a:extLst>
          </p:cNvPr>
          <p:cNvSpPr>
            <a:spLocks noGrp="1"/>
          </p:cNvSpPr>
          <p:nvPr>
            <p:ph type="title"/>
          </p:nvPr>
        </p:nvSpPr>
        <p:spPr/>
        <p:txBody>
          <a:bodyPr>
            <a:normAutofit fontScale="90000"/>
          </a:bodyPr>
          <a:lstStyle/>
          <a:p>
            <a:r>
              <a:rPr lang="en-US" sz="4000" b="1" dirty="0">
                <a:ea typeface="+mn-lt"/>
                <a:cs typeface="+mn-lt"/>
              </a:rPr>
              <a:t>Key insights</a:t>
            </a:r>
            <a:br>
              <a:rPr lang="en-US" sz="3600" b="1" dirty="0">
                <a:cs typeface="Arial"/>
              </a:rPr>
            </a:br>
            <a:endParaRPr lang="en-GB" dirty="0"/>
          </a:p>
        </p:txBody>
      </p:sp>
      <p:sp>
        <p:nvSpPr>
          <p:cNvPr id="4" name="Text Placeholder 3">
            <a:extLst>
              <a:ext uri="{FF2B5EF4-FFF2-40B4-BE49-F238E27FC236}">
                <a16:creationId xmlns:a16="http://schemas.microsoft.com/office/drawing/2014/main" id="{0F3D9A3F-FBC8-71BE-3228-D102A672BC2A}"/>
              </a:ext>
            </a:extLst>
          </p:cNvPr>
          <p:cNvSpPr>
            <a:spLocks noGrp="1"/>
          </p:cNvSpPr>
          <p:nvPr>
            <p:ph type="body" sz="quarter" idx="12"/>
          </p:nvPr>
        </p:nvSpPr>
        <p:spPr/>
        <p:txBody>
          <a:bodyPr vert="horz" lIns="0" tIns="0" rIns="0" bIns="0" rtlCol="0" anchor="t">
            <a:noAutofit/>
          </a:bodyPr>
          <a:lstStyle/>
          <a:p>
            <a:endParaRPr lang="en-US" b="1" dirty="0">
              <a:ea typeface="+mn-lt"/>
              <a:cs typeface="+mn-lt"/>
            </a:endParaRPr>
          </a:p>
          <a:p>
            <a:pPr marL="342900" lvl="1" indent="-342900">
              <a:spcAft>
                <a:spcPts val="1200"/>
              </a:spcAft>
              <a:buFont typeface="System Font Regular"/>
              <a:buChar char="–"/>
            </a:pPr>
            <a:r>
              <a:rPr lang="en-US" dirty="0">
                <a:ea typeface="+mn-lt"/>
                <a:cs typeface="+mn-lt"/>
              </a:rPr>
              <a:t>What worked well?</a:t>
            </a:r>
          </a:p>
          <a:p>
            <a:pPr marL="342900" lvl="1" indent="-342900">
              <a:spcAft>
                <a:spcPts val="1200"/>
              </a:spcAft>
              <a:buFont typeface="System Font Regular"/>
              <a:buChar char="–"/>
            </a:pPr>
            <a:r>
              <a:rPr lang="en-US" dirty="0">
                <a:ea typeface="+mn-lt"/>
                <a:cs typeface="+mn-lt"/>
              </a:rPr>
              <a:t>What challenges arose?</a:t>
            </a:r>
          </a:p>
          <a:p>
            <a:pPr marL="342900" lvl="1" indent="-342900">
              <a:spcAft>
                <a:spcPts val="1200"/>
              </a:spcAft>
              <a:buFont typeface="System Font Regular"/>
              <a:buChar char="–"/>
            </a:pPr>
            <a:r>
              <a:rPr lang="en-US" dirty="0">
                <a:ea typeface="+mn-lt"/>
                <a:cs typeface="+mn-lt"/>
              </a:rPr>
              <a:t>How were obstacles overcome?</a:t>
            </a:r>
          </a:p>
          <a:p>
            <a:pPr marL="269875" lvl="1" indent="-269875">
              <a:buFont typeface="Arial"/>
              <a:buChar char="–"/>
            </a:pPr>
            <a:endParaRPr lang="en-US" b="1" dirty="0">
              <a:ea typeface="+mn-lt"/>
              <a:cs typeface="+mn-lt"/>
            </a:endParaRPr>
          </a:p>
          <a:p>
            <a:pPr marL="0" lvl="1" indent="0">
              <a:spcAft>
                <a:spcPts val="1200"/>
              </a:spcAft>
              <a:buNone/>
            </a:pPr>
            <a:r>
              <a:rPr lang="en-US" dirty="0">
                <a:ea typeface="+mn-lt"/>
                <a:cs typeface="+mn-lt"/>
              </a:rPr>
              <a:t>Small group brainstorm: </a:t>
            </a:r>
          </a:p>
          <a:p>
            <a:pPr marL="0" lvl="1" indent="0">
              <a:buNone/>
            </a:pPr>
            <a:r>
              <a:rPr lang="en-US" dirty="0">
                <a:ea typeface="+mn-lt"/>
                <a:cs typeface="+mn-lt"/>
              </a:rPr>
              <a:t>How can these lessons be applied to Wish Hill?</a:t>
            </a:r>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C4F40349-2894-17D2-8C86-1DFF8068554A}"/>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8269833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EB982D-4165-814A-59FE-5887CED5C78A}"/>
              </a:ext>
            </a:extLst>
          </p:cNvPr>
          <p:cNvSpPr>
            <a:spLocks noGrp="1"/>
          </p:cNvSpPr>
          <p:nvPr>
            <p:ph type="sldNum" sz="quarter" idx="11"/>
          </p:nvPr>
        </p:nvSpPr>
        <p:spPr/>
        <p:txBody>
          <a:bodyPr/>
          <a:lstStyle/>
          <a:p>
            <a:fld id="{DA2C159E-F13C-4A85-9A41-E7669D3E0D70}" type="slidenum">
              <a:rPr lang="en-GB" smtClean="0"/>
              <a:pPr/>
              <a:t>86</a:t>
            </a:fld>
            <a:endParaRPr lang="en-GB"/>
          </a:p>
        </p:txBody>
      </p:sp>
      <p:sp>
        <p:nvSpPr>
          <p:cNvPr id="3" name="Title 2">
            <a:extLst>
              <a:ext uri="{FF2B5EF4-FFF2-40B4-BE49-F238E27FC236}">
                <a16:creationId xmlns:a16="http://schemas.microsoft.com/office/drawing/2014/main" id="{9577922D-FEE5-26E7-06E1-8FC41E345519}"/>
              </a:ext>
            </a:extLst>
          </p:cNvPr>
          <p:cNvSpPr>
            <a:spLocks noGrp="1"/>
          </p:cNvSpPr>
          <p:nvPr>
            <p:ph type="title"/>
          </p:nvPr>
        </p:nvSpPr>
        <p:spPr>
          <a:xfrm>
            <a:off x="232950" y="249900"/>
            <a:ext cx="8437563" cy="1223167"/>
          </a:xfrm>
        </p:spPr>
        <p:txBody>
          <a:bodyPr vert="horz" lIns="0" tIns="0" rIns="0" bIns="0" rtlCol="0" anchor="t" anchorCtr="0">
            <a:noAutofit/>
          </a:bodyPr>
          <a:lstStyle/>
          <a:p>
            <a:r>
              <a:rPr lang="en-US" dirty="0"/>
              <a:t>Task: Identifying renewable energy solutions for Wish Hill</a:t>
            </a:r>
          </a:p>
          <a:p>
            <a:endParaRPr lang="en-US" dirty="0">
              <a:cs typeface="Arial"/>
            </a:endParaRPr>
          </a:p>
        </p:txBody>
      </p:sp>
      <p:sp>
        <p:nvSpPr>
          <p:cNvPr id="4" name="Text Placeholder 3">
            <a:extLst>
              <a:ext uri="{FF2B5EF4-FFF2-40B4-BE49-F238E27FC236}">
                <a16:creationId xmlns:a16="http://schemas.microsoft.com/office/drawing/2014/main" id="{CBD6E92B-9584-5F0E-5AD5-D951640B3E82}"/>
              </a:ext>
            </a:extLst>
          </p:cNvPr>
          <p:cNvSpPr>
            <a:spLocks noGrp="1"/>
          </p:cNvSpPr>
          <p:nvPr>
            <p:ph type="body" sz="quarter" idx="12"/>
          </p:nvPr>
        </p:nvSpPr>
        <p:spPr>
          <a:xfrm>
            <a:off x="234001" y="1473067"/>
            <a:ext cx="7382282" cy="3114907"/>
          </a:xfrm>
        </p:spPr>
        <p:txBody>
          <a:bodyPr vert="horz" lIns="0" tIns="0" rIns="0" bIns="0" rtlCol="0" anchor="t">
            <a:noAutofit/>
          </a:bodyPr>
          <a:lstStyle/>
          <a:p>
            <a:pPr>
              <a:spcAft>
                <a:spcPts val="1800"/>
              </a:spcAft>
            </a:pPr>
            <a:r>
              <a:rPr lang="en-US" dirty="0">
                <a:ea typeface="+mn-lt"/>
                <a:cs typeface="+mn-lt"/>
              </a:rPr>
              <a:t>In small groups, propose a renewable energy solution for Wish Hill.</a:t>
            </a:r>
            <a:endParaRPr lang="en-US" dirty="0">
              <a:cs typeface="Arial"/>
            </a:endParaRPr>
          </a:p>
          <a:p>
            <a:r>
              <a:rPr lang="en-US" dirty="0">
                <a:ea typeface="+mn-lt"/>
                <a:cs typeface="+mn-lt"/>
              </a:rPr>
              <a:t>Consider:</a:t>
            </a:r>
            <a:endParaRPr lang="en-US" dirty="0">
              <a:cs typeface="Arial"/>
            </a:endParaRPr>
          </a:p>
          <a:p>
            <a:pPr marL="342900" lvl="1" indent="-342900">
              <a:buFont typeface="System Font Regular"/>
              <a:buChar char="–"/>
            </a:pPr>
            <a:r>
              <a:rPr lang="en-US" dirty="0">
                <a:ea typeface="+mn-lt"/>
                <a:cs typeface="+mn-lt"/>
              </a:rPr>
              <a:t>energy needs</a:t>
            </a:r>
          </a:p>
          <a:p>
            <a:pPr marL="342900" lvl="1" indent="-342900">
              <a:buFont typeface="System Font Regular"/>
              <a:buChar char="–"/>
            </a:pPr>
            <a:r>
              <a:rPr lang="en-US" dirty="0">
                <a:ea typeface="+mn-lt"/>
                <a:cs typeface="+mn-lt"/>
              </a:rPr>
              <a:t>heritage restrictions</a:t>
            </a:r>
          </a:p>
          <a:p>
            <a:pPr marL="342900" lvl="1" indent="-342900">
              <a:spcAft>
                <a:spcPts val="1800"/>
              </a:spcAft>
              <a:buFont typeface="System Font Regular"/>
              <a:buChar char="–"/>
            </a:pPr>
            <a:r>
              <a:rPr lang="en-US" dirty="0">
                <a:ea typeface="+mn-lt"/>
                <a:cs typeface="+mn-lt"/>
              </a:rPr>
              <a:t>cost and feasibility.</a:t>
            </a:r>
          </a:p>
          <a:p>
            <a:pPr marL="0" lvl="1" indent="0">
              <a:buNone/>
            </a:pPr>
            <a:r>
              <a:rPr lang="en-US" dirty="0">
                <a:cs typeface="Arial"/>
              </a:rPr>
              <a:t>Use the group worksheet provided.</a:t>
            </a:r>
          </a:p>
          <a:p>
            <a:pPr marL="0" indent="0">
              <a:buNone/>
            </a:pPr>
            <a:endParaRPr lang="en-US" dirty="0">
              <a:cs typeface="Arial"/>
            </a:endParaRPr>
          </a:p>
        </p:txBody>
      </p:sp>
      <p:sp>
        <p:nvSpPr>
          <p:cNvPr id="5" name="Footer Placeholder 4">
            <a:extLst>
              <a:ext uri="{FF2B5EF4-FFF2-40B4-BE49-F238E27FC236}">
                <a16:creationId xmlns:a16="http://schemas.microsoft.com/office/drawing/2014/main" id="{C08A3BD9-5B94-BE39-3A39-C56406178184}"/>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1557369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FC3020-38B2-29CE-47D6-40D00BCA5125}"/>
              </a:ext>
            </a:extLst>
          </p:cNvPr>
          <p:cNvSpPr>
            <a:spLocks noGrp="1"/>
          </p:cNvSpPr>
          <p:nvPr>
            <p:ph type="sldNum" sz="quarter" idx="11"/>
          </p:nvPr>
        </p:nvSpPr>
        <p:spPr/>
        <p:txBody>
          <a:bodyPr/>
          <a:lstStyle/>
          <a:p>
            <a:fld id="{DA2C159E-F13C-4A85-9A41-E7669D3E0D70}" type="slidenum">
              <a:rPr lang="en-GB" smtClean="0"/>
              <a:pPr/>
              <a:t>87</a:t>
            </a:fld>
            <a:endParaRPr lang="en-GB"/>
          </a:p>
        </p:txBody>
      </p:sp>
      <p:sp>
        <p:nvSpPr>
          <p:cNvPr id="3" name="Title 2">
            <a:extLst>
              <a:ext uri="{FF2B5EF4-FFF2-40B4-BE49-F238E27FC236}">
                <a16:creationId xmlns:a16="http://schemas.microsoft.com/office/drawing/2014/main" id="{10C6E941-5F6A-D8FA-685E-31BCD0D557A9}"/>
              </a:ext>
            </a:extLst>
          </p:cNvPr>
          <p:cNvSpPr>
            <a:spLocks noGrp="1"/>
          </p:cNvSpPr>
          <p:nvPr>
            <p:ph type="title"/>
          </p:nvPr>
        </p:nvSpPr>
        <p:spPr>
          <a:xfrm>
            <a:off x="232950" y="249900"/>
            <a:ext cx="8437563" cy="1266666"/>
          </a:xfrm>
        </p:spPr>
        <p:txBody>
          <a:bodyPr>
            <a:normAutofit/>
          </a:bodyPr>
          <a:lstStyle/>
          <a:p>
            <a:r>
              <a:rPr lang="en-US" dirty="0"/>
              <a:t>Discussion: Selecting the best renewable energy system</a:t>
            </a:r>
          </a:p>
          <a:p>
            <a:endParaRPr lang="en-US" dirty="0">
              <a:cs typeface="Arial"/>
            </a:endParaRPr>
          </a:p>
        </p:txBody>
      </p:sp>
      <p:sp>
        <p:nvSpPr>
          <p:cNvPr id="4" name="Text Placeholder 3">
            <a:extLst>
              <a:ext uri="{FF2B5EF4-FFF2-40B4-BE49-F238E27FC236}">
                <a16:creationId xmlns:a16="http://schemas.microsoft.com/office/drawing/2014/main" id="{0302242C-D3C9-CB21-90B2-E359B336A6BD}"/>
              </a:ext>
            </a:extLst>
          </p:cNvPr>
          <p:cNvSpPr>
            <a:spLocks noGrp="1"/>
          </p:cNvSpPr>
          <p:nvPr>
            <p:ph type="body" sz="quarter" idx="12"/>
          </p:nvPr>
        </p:nvSpPr>
        <p:spPr>
          <a:xfrm>
            <a:off x="233999" y="1717288"/>
            <a:ext cx="8787337" cy="2870685"/>
          </a:xfrm>
        </p:spPr>
        <p:txBody>
          <a:bodyPr vert="horz" lIns="0" tIns="0" rIns="0" bIns="0" rtlCol="0" anchor="t">
            <a:noAutofit/>
          </a:bodyPr>
          <a:lstStyle/>
          <a:p>
            <a:pPr marL="0" lvl="1" indent="0">
              <a:spcAft>
                <a:spcPts val="1200"/>
              </a:spcAft>
              <a:buNone/>
            </a:pPr>
            <a:r>
              <a:rPr lang="en-US" dirty="0">
                <a:ea typeface="+mn-lt"/>
                <a:cs typeface="+mn-lt"/>
              </a:rPr>
              <a:t>Debate the pros and cons:</a:t>
            </a:r>
          </a:p>
          <a:p>
            <a:pPr marL="342900" lvl="1" indent="-342900">
              <a:spcAft>
                <a:spcPts val="1200"/>
              </a:spcAft>
              <a:buFont typeface="System Font Regular"/>
              <a:buChar char="–"/>
            </a:pPr>
            <a:r>
              <a:rPr lang="en-US" dirty="0">
                <a:ea typeface="+mn-lt"/>
                <a:cs typeface="+mn-lt"/>
              </a:rPr>
              <a:t>Which system offers the most benefits?</a:t>
            </a:r>
          </a:p>
          <a:p>
            <a:pPr marL="342900" lvl="1" indent="-342900">
              <a:spcAft>
                <a:spcPts val="1200"/>
              </a:spcAft>
              <a:buFont typeface="System Font Regular"/>
              <a:buChar char="–"/>
            </a:pPr>
            <a:r>
              <a:rPr lang="en-US" dirty="0">
                <a:ea typeface="+mn-lt"/>
                <a:cs typeface="+mn-lt"/>
              </a:rPr>
              <a:t>What challenges must be addressed?</a:t>
            </a:r>
          </a:p>
          <a:p>
            <a:pPr marL="342900" lvl="1" indent="-342900">
              <a:spcAft>
                <a:spcPts val="1200"/>
              </a:spcAft>
              <a:buFont typeface="System Font Regular"/>
              <a:buChar char="–"/>
            </a:pPr>
            <a:r>
              <a:rPr lang="en-US" dirty="0">
                <a:ea typeface="+mn-lt"/>
                <a:cs typeface="+mn-lt"/>
              </a:rPr>
              <a:t>Which solution best balances sustainability and conservation?</a:t>
            </a:r>
          </a:p>
          <a:p>
            <a:endParaRPr lang="en-US" dirty="0">
              <a:cs typeface="Arial"/>
            </a:endParaRPr>
          </a:p>
        </p:txBody>
      </p:sp>
      <p:sp>
        <p:nvSpPr>
          <p:cNvPr id="5" name="Footer Placeholder 4">
            <a:extLst>
              <a:ext uri="{FF2B5EF4-FFF2-40B4-BE49-F238E27FC236}">
                <a16:creationId xmlns:a16="http://schemas.microsoft.com/office/drawing/2014/main" id="{B4665FA5-0BFC-E198-A9E9-A4594DC4D12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9317522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21A0B4-D7E0-9540-DA48-158B6819A907}"/>
              </a:ext>
            </a:extLst>
          </p:cNvPr>
          <p:cNvSpPr>
            <a:spLocks noGrp="1"/>
          </p:cNvSpPr>
          <p:nvPr>
            <p:ph type="sldNum" sz="quarter" idx="11"/>
          </p:nvPr>
        </p:nvSpPr>
        <p:spPr/>
        <p:txBody>
          <a:bodyPr/>
          <a:lstStyle/>
          <a:p>
            <a:fld id="{DA2C159E-F13C-4A85-9A41-E7669D3E0D70}" type="slidenum">
              <a:rPr lang="en-GB" smtClean="0"/>
              <a:pPr/>
              <a:t>88</a:t>
            </a:fld>
            <a:endParaRPr lang="en-GB"/>
          </a:p>
        </p:txBody>
      </p:sp>
      <p:sp>
        <p:nvSpPr>
          <p:cNvPr id="3" name="Title 2">
            <a:extLst>
              <a:ext uri="{FF2B5EF4-FFF2-40B4-BE49-F238E27FC236}">
                <a16:creationId xmlns:a16="http://schemas.microsoft.com/office/drawing/2014/main" id="{3B9E1C30-FB41-E820-3686-7FE04FEC705E}"/>
              </a:ext>
            </a:extLst>
          </p:cNvPr>
          <p:cNvSpPr>
            <a:spLocks noGrp="1"/>
          </p:cNvSpPr>
          <p:nvPr>
            <p:ph type="title"/>
          </p:nvPr>
        </p:nvSpPr>
        <p:spPr/>
        <p:txBody>
          <a:bodyPr>
            <a:normAutofit fontScale="90000"/>
          </a:bodyPr>
          <a:lstStyle/>
          <a:p>
            <a:r>
              <a:rPr lang="en-US" sz="4000" b="1">
                <a:ea typeface="+mn-lt"/>
                <a:cs typeface="+mn-lt"/>
              </a:rPr>
              <a:t>Cost-benefit analysis</a:t>
            </a:r>
            <a:br>
              <a:rPr lang="en-US" sz="3600">
                <a:cs typeface="Arial"/>
              </a:rPr>
            </a:br>
            <a:endParaRPr lang="en-GB"/>
          </a:p>
        </p:txBody>
      </p:sp>
      <p:sp>
        <p:nvSpPr>
          <p:cNvPr id="4" name="Text Placeholder 3">
            <a:extLst>
              <a:ext uri="{FF2B5EF4-FFF2-40B4-BE49-F238E27FC236}">
                <a16:creationId xmlns:a16="http://schemas.microsoft.com/office/drawing/2014/main" id="{FCD56124-35B4-1FCA-8DC9-B9B82E3E0BC2}"/>
              </a:ext>
            </a:extLst>
          </p:cNvPr>
          <p:cNvSpPr>
            <a:spLocks noGrp="1"/>
          </p:cNvSpPr>
          <p:nvPr>
            <p:ph type="body" sz="quarter" idx="12"/>
          </p:nvPr>
        </p:nvSpPr>
        <p:spPr>
          <a:xfrm>
            <a:off x="232950" y="1123832"/>
            <a:ext cx="7667625" cy="3601574"/>
          </a:xfrm>
        </p:spPr>
        <p:txBody>
          <a:bodyPr vert="horz" lIns="0" tIns="0" rIns="0" bIns="0" rtlCol="0" anchor="t">
            <a:noAutofit/>
          </a:bodyPr>
          <a:lstStyle/>
          <a:p>
            <a:pPr marL="342900" lvl="1" indent="-342900">
              <a:spcAft>
                <a:spcPts val="1200"/>
              </a:spcAft>
              <a:buFont typeface="System Font Regular"/>
              <a:buChar char="–"/>
            </a:pPr>
            <a:r>
              <a:rPr lang="en-US" dirty="0">
                <a:ea typeface="+mn-lt"/>
                <a:cs typeface="+mn-lt"/>
              </a:rPr>
              <a:t>Upfront installation costs vs long-term savings</a:t>
            </a:r>
          </a:p>
          <a:p>
            <a:pPr marL="342900" lvl="1" indent="-342900">
              <a:spcAft>
                <a:spcPts val="1200"/>
              </a:spcAft>
              <a:buFont typeface="System Font Regular"/>
              <a:buChar char="–"/>
            </a:pPr>
            <a:r>
              <a:rPr lang="en-US" dirty="0">
                <a:ea typeface="+mn-lt"/>
                <a:cs typeface="+mn-lt"/>
              </a:rPr>
              <a:t>Energy output comparison</a:t>
            </a:r>
          </a:p>
          <a:p>
            <a:pPr marL="342900" lvl="1" indent="-342900">
              <a:spcAft>
                <a:spcPts val="1200"/>
              </a:spcAft>
              <a:buFont typeface="System Font Regular"/>
              <a:buChar char="–"/>
            </a:pPr>
            <a:r>
              <a:rPr lang="en-US" dirty="0">
                <a:ea typeface="+mn-lt"/>
                <a:cs typeface="+mn-lt"/>
              </a:rPr>
              <a:t>Maintenance and efficiency over time</a:t>
            </a:r>
          </a:p>
          <a:p>
            <a:pPr marL="285750" indent="-285750">
              <a:buFont typeface="Arial"/>
              <a:buChar char="•"/>
            </a:pPr>
            <a:endParaRPr lang="en-US" dirty="0">
              <a:cs typeface="Arial"/>
            </a:endParaRPr>
          </a:p>
          <a:p>
            <a:r>
              <a:rPr lang="en-US" dirty="0">
                <a:cs typeface="Arial"/>
              </a:rPr>
              <a:t>Task: </a:t>
            </a:r>
          </a:p>
          <a:p>
            <a:r>
              <a:rPr lang="en-US" dirty="0">
                <a:cs typeface="Arial"/>
              </a:rPr>
              <a:t>Use the cost benefit table worksheet provided to review the energy solutions. Use the internet for research. Compare findings with peers.</a:t>
            </a:r>
          </a:p>
          <a:p>
            <a:pPr marL="285750" indent="-285750">
              <a:buFont typeface="Arial"/>
              <a:buChar char="•"/>
            </a:pPr>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92D79A82-C976-38A8-9A40-52E054EE187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8997807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CFD028-811B-1206-76D9-BAB251F1967A}"/>
              </a:ext>
            </a:extLst>
          </p:cNvPr>
          <p:cNvSpPr>
            <a:spLocks noGrp="1"/>
          </p:cNvSpPr>
          <p:nvPr>
            <p:ph type="sldNum" sz="quarter" idx="11"/>
          </p:nvPr>
        </p:nvSpPr>
        <p:spPr/>
        <p:txBody>
          <a:bodyPr/>
          <a:lstStyle/>
          <a:p>
            <a:fld id="{DA2C159E-F13C-4A85-9A41-E7669D3E0D70}" type="slidenum">
              <a:rPr lang="en-GB" smtClean="0"/>
              <a:pPr/>
              <a:t>89</a:t>
            </a:fld>
            <a:endParaRPr lang="en-GB"/>
          </a:p>
        </p:txBody>
      </p:sp>
      <p:sp>
        <p:nvSpPr>
          <p:cNvPr id="3" name="Title 2">
            <a:extLst>
              <a:ext uri="{FF2B5EF4-FFF2-40B4-BE49-F238E27FC236}">
                <a16:creationId xmlns:a16="http://schemas.microsoft.com/office/drawing/2014/main" id="{39F78940-5E9F-FBA6-E9D1-DFD18A7622C5}"/>
              </a:ext>
            </a:extLst>
          </p:cNvPr>
          <p:cNvSpPr>
            <a:spLocks noGrp="1"/>
          </p:cNvSpPr>
          <p:nvPr>
            <p:ph type="title"/>
          </p:nvPr>
        </p:nvSpPr>
        <p:spPr/>
        <p:txBody>
          <a:bodyPr/>
          <a:lstStyle/>
          <a:p>
            <a:r>
              <a:rPr lang="en-US"/>
              <a:t>Summary and next steps</a:t>
            </a:r>
          </a:p>
          <a:p>
            <a:endParaRPr lang="en-US">
              <a:cs typeface="Arial"/>
            </a:endParaRPr>
          </a:p>
        </p:txBody>
      </p:sp>
      <p:sp>
        <p:nvSpPr>
          <p:cNvPr id="4" name="Text Placeholder 3">
            <a:extLst>
              <a:ext uri="{FF2B5EF4-FFF2-40B4-BE49-F238E27FC236}">
                <a16:creationId xmlns:a16="http://schemas.microsoft.com/office/drawing/2014/main" id="{ABB64A37-1829-1DE8-B102-7F42A726B86B}"/>
              </a:ext>
            </a:extLst>
          </p:cNvPr>
          <p:cNvSpPr>
            <a:spLocks noGrp="1"/>
          </p:cNvSpPr>
          <p:nvPr>
            <p:ph type="body" sz="quarter" idx="12"/>
          </p:nvPr>
        </p:nvSpPr>
        <p:spPr>
          <a:xfrm>
            <a:off x="234000" y="986400"/>
            <a:ext cx="8185171" cy="3601574"/>
          </a:xfrm>
        </p:spPr>
        <p:txBody>
          <a:bodyPr vert="horz" lIns="0" tIns="0" rIns="0" bIns="0" rtlCol="0" anchor="t">
            <a:noAutofit/>
          </a:bodyPr>
          <a:lstStyle/>
          <a:p>
            <a:pPr marL="0" lvl="1" indent="0">
              <a:spcAft>
                <a:spcPts val="600"/>
              </a:spcAft>
              <a:buNone/>
            </a:pPr>
            <a:r>
              <a:rPr lang="en-US" dirty="0">
                <a:ea typeface="+mn-lt"/>
                <a:cs typeface="+mn-lt"/>
              </a:rPr>
              <a:t>Key takeaways:</a:t>
            </a:r>
          </a:p>
          <a:p>
            <a:pPr marL="342900" lvl="1" indent="-342900">
              <a:spcAft>
                <a:spcPts val="1200"/>
              </a:spcAft>
              <a:buFont typeface="System Font Regular"/>
              <a:buChar char="–"/>
            </a:pPr>
            <a:r>
              <a:rPr lang="en-US" dirty="0">
                <a:ea typeface="+mn-lt"/>
                <a:cs typeface="+mn-lt"/>
              </a:rPr>
              <a:t>What are the biggest challenges in integrating renewables in heritage buildings?</a:t>
            </a:r>
          </a:p>
          <a:p>
            <a:pPr marL="342900" lvl="1" indent="-342900">
              <a:spcAft>
                <a:spcPts val="1800"/>
              </a:spcAft>
              <a:buFont typeface="System Font Regular"/>
              <a:buChar char="–"/>
            </a:pPr>
            <a:r>
              <a:rPr lang="en-US" dirty="0">
                <a:ea typeface="+mn-lt"/>
                <a:cs typeface="+mn-lt"/>
              </a:rPr>
              <a:t>Which energy option seems most viable for Wish Hill?</a:t>
            </a:r>
          </a:p>
          <a:p>
            <a:pPr marL="0" lvl="1" indent="0">
              <a:spcAft>
                <a:spcPts val="600"/>
              </a:spcAft>
              <a:buNone/>
            </a:pPr>
            <a:r>
              <a:rPr lang="en-US" dirty="0">
                <a:ea typeface="+mn-lt"/>
                <a:cs typeface="+mn-lt"/>
              </a:rPr>
              <a:t>Next lesson:</a:t>
            </a:r>
          </a:p>
          <a:p>
            <a:pPr lvl="2">
              <a:spcBef>
                <a:spcPts val="0"/>
              </a:spcBef>
              <a:buFont typeface="Arial" panose="020B0604020202020204" pitchFamily="34" charset="0"/>
              <a:buChar char="̶"/>
            </a:pPr>
            <a:r>
              <a:rPr lang="en-US" dirty="0">
                <a:ea typeface="+mn-lt"/>
                <a:cs typeface="+mn-lt"/>
              </a:rPr>
              <a:t>Managing moisture and damp issues in older buildings</a:t>
            </a:r>
          </a:p>
          <a:p>
            <a:pPr lvl="2">
              <a:buFont typeface="Arial" panose="020B0604020202020204" pitchFamily="34" charset="0"/>
              <a:buChar char="̶"/>
            </a:pPr>
            <a:r>
              <a:rPr lang="en-US" dirty="0">
                <a:ea typeface="+mn-lt"/>
                <a:cs typeface="+mn-lt"/>
              </a:rPr>
              <a:t>Why does renewable energy affect building materials and structure?</a:t>
            </a:r>
            <a:endParaRPr lang="en-US" dirty="0"/>
          </a:p>
          <a:p>
            <a:endParaRPr lang="en-US" dirty="0">
              <a:cs typeface="Arial"/>
            </a:endParaRPr>
          </a:p>
        </p:txBody>
      </p:sp>
      <p:sp>
        <p:nvSpPr>
          <p:cNvPr id="5" name="Footer Placeholder 4">
            <a:extLst>
              <a:ext uri="{FF2B5EF4-FFF2-40B4-BE49-F238E27FC236}">
                <a16:creationId xmlns:a16="http://schemas.microsoft.com/office/drawing/2014/main" id="{6ED878A0-C188-2A6C-7B57-1CAF2BDCE87A}"/>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366612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12F866-922B-FF41-8C47-04B420C7CA3F}"/>
              </a:ext>
            </a:extLst>
          </p:cNvPr>
          <p:cNvSpPr>
            <a:spLocks noGrp="1"/>
          </p:cNvSpPr>
          <p:nvPr>
            <p:ph type="sldNum" sz="quarter" idx="11"/>
          </p:nvPr>
        </p:nvSpPr>
        <p:spPr/>
        <p:txBody>
          <a:bodyPr/>
          <a:lstStyle/>
          <a:p>
            <a:fld id="{DA2C159E-F13C-4A85-9A41-E7669D3E0D70}" type="slidenum">
              <a:rPr lang="en-GB" smtClean="0"/>
              <a:pPr/>
              <a:t>9</a:t>
            </a:fld>
            <a:endParaRPr lang="en-GB"/>
          </a:p>
        </p:txBody>
      </p:sp>
      <p:sp>
        <p:nvSpPr>
          <p:cNvPr id="3" name="Title 2">
            <a:extLst>
              <a:ext uri="{FF2B5EF4-FFF2-40B4-BE49-F238E27FC236}">
                <a16:creationId xmlns:a16="http://schemas.microsoft.com/office/drawing/2014/main" id="{90E88354-DD61-5071-DF79-161409FB3E1C}"/>
              </a:ext>
            </a:extLst>
          </p:cNvPr>
          <p:cNvSpPr>
            <a:spLocks noGrp="1"/>
          </p:cNvSpPr>
          <p:nvPr>
            <p:ph type="title"/>
          </p:nvPr>
        </p:nvSpPr>
        <p:spPr/>
        <p:txBody>
          <a:bodyPr/>
          <a:lstStyle/>
          <a:p>
            <a:r>
              <a:rPr lang="en-US" dirty="0">
                <a:ea typeface="+mj-lt"/>
                <a:cs typeface="+mj-lt"/>
              </a:rPr>
              <a:t>Wish Hill case study: Overview</a:t>
            </a:r>
            <a:endParaRPr lang="en-US" dirty="0"/>
          </a:p>
          <a:p>
            <a:endParaRPr lang="en-US" dirty="0">
              <a:cs typeface="Arial"/>
            </a:endParaRPr>
          </a:p>
        </p:txBody>
      </p:sp>
      <p:sp>
        <p:nvSpPr>
          <p:cNvPr id="4" name="Text Placeholder 3">
            <a:extLst>
              <a:ext uri="{FF2B5EF4-FFF2-40B4-BE49-F238E27FC236}">
                <a16:creationId xmlns:a16="http://schemas.microsoft.com/office/drawing/2014/main" id="{0519EE1F-57A9-7474-9C50-279546EFA4DC}"/>
              </a:ext>
            </a:extLst>
          </p:cNvPr>
          <p:cNvSpPr>
            <a:spLocks noGrp="1"/>
          </p:cNvSpPr>
          <p:nvPr>
            <p:ph type="body" sz="quarter" idx="12"/>
          </p:nvPr>
        </p:nvSpPr>
        <p:spPr>
          <a:xfrm>
            <a:off x="270751" y="1284088"/>
            <a:ext cx="7523951" cy="2652118"/>
          </a:xfrm>
        </p:spPr>
        <p:txBody>
          <a:bodyPr vert="horz" lIns="0" tIns="0" rIns="0" bIns="0" rtlCol="0" anchor="t">
            <a:noAutofit/>
          </a:bodyPr>
          <a:lstStyle/>
          <a:p>
            <a:pPr marL="342900" indent="-342900">
              <a:spcAft>
                <a:spcPts val="1200"/>
              </a:spcAft>
              <a:buFont typeface="System Font Regular"/>
              <a:buChar char="–"/>
            </a:pPr>
            <a:r>
              <a:rPr lang="en-US" dirty="0">
                <a:ea typeface="+mn-lt"/>
                <a:cs typeface="+mn-lt"/>
              </a:rPr>
              <a:t>Building history: age, significance, listing status.</a:t>
            </a:r>
          </a:p>
          <a:p>
            <a:pPr marL="342900" indent="-342900">
              <a:spcAft>
                <a:spcPts val="1200"/>
              </a:spcAft>
              <a:buFont typeface="System Font Regular"/>
              <a:buChar char="–"/>
            </a:pPr>
            <a:r>
              <a:rPr lang="en-US" dirty="0">
                <a:ea typeface="+mn-lt"/>
                <a:cs typeface="+mn-lt"/>
              </a:rPr>
              <a:t>Materials used: traditional vs modern materials.</a:t>
            </a:r>
          </a:p>
          <a:p>
            <a:pPr marL="342900" indent="-342900">
              <a:spcAft>
                <a:spcPts val="1200"/>
              </a:spcAft>
              <a:buFont typeface="System Font Regular"/>
              <a:buChar char="–"/>
            </a:pPr>
            <a:r>
              <a:rPr lang="en-US" dirty="0">
                <a:ea typeface="+mn-lt"/>
                <a:cs typeface="+mn-lt"/>
              </a:rPr>
              <a:t>Key challenges: structural, environmental, </a:t>
            </a:r>
            <a:br>
              <a:rPr lang="en-US" dirty="0">
                <a:ea typeface="+mn-lt"/>
                <a:cs typeface="+mn-lt"/>
              </a:rPr>
            </a:br>
            <a:r>
              <a:rPr lang="en-US" dirty="0">
                <a:ea typeface="+mn-lt"/>
                <a:cs typeface="+mn-lt"/>
              </a:rPr>
              <a:t>historical constraints.</a:t>
            </a:r>
          </a:p>
          <a:p>
            <a:endParaRPr lang="en-US" dirty="0">
              <a:cs typeface="Arial"/>
            </a:endParaRPr>
          </a:p>
        </p:txBody>
      </p:sp>
      <p:sp>
        <p:nvSpPr>
          <p:cNvPr id="5" name="Footer Placeholder 4">
            <a:extLst>
              <a:ext uri="{FF2B5EF4-FFF2-40B4-BE49-F238E27FC236}">
                <a16:creationId xmlns:a16="http://schemas.microsoft.com/office/drawing/2014/main" id="{915467B0-DF47-8F58-3DC8-D79CC1571F1E}"/>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2259734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6</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dirty="0">
                <a:ea typeface="+mn-lt"/>
                <a:cs typeface="+mn-lt"/>
              </a:rPr>
              <a:t>Moisture, damp and ventilation strategies</a:t>
            </a:r>
            <a:endParaRPr lang="en-US" dirty="0"/>
          </a:p>
        </p:txBody>
      </p:sp>
    </p:spTree>
    <p:extLst>
      <p:ext uri="{BB962C8B-B14F-4D97-AF65-F5344CB8AC3E}">
        <p14:creationId xmlns:p14="http://schemas.microsoft.com/office/powerpoint/2010/main" val="28722329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91</a:t>
            </a:fld>
            <a:endParaRPr lang="en-GB"/>
          </a:p>
        </p:txBody>
      </p:sp>
      <p:sp>
        <p:nvSpPr>
          <p:cNvPr id="12" name="Title 11"/>
          <p:cNvSpPr>
            <a:spLocks noGrp="1"/>
          </p:cNvSpPr>
          <p:nvPr>
            <p:ph type="title"/>
          </p:nvPr>
        </p:nvSpPr>
        <p:spPr/>
        <p:txBody>
          <a:bodyPr>
            <a:normAutofit/>
          </a:bodyPr>
          <a:lstStyle/>
          <a:p>
            <a:r>
              <a:rPr lang="en-GB" dirty="0">
                <a:ea typeface="+mj-lt"/>
                <a:cs typeface="+mj-lt"/>
              </a:rPr>
              <a:t>Lesson 6 overview</a:t>
            </a:r>
            <a:endParaRPr lang="en-US" dirty="0"/>
          </a:p>
        </p:txBody>
      </p:sp>
      <p:sp>
        <p:nvSpPr>
          <p:cNvPr id="5" name="Text Placeholder 4"/>
          <p:cNvSpPr>
            <a:spLocks noGrp="1"/>
          </p:cNvSpPr>
          <p:nvPr>
            <p:ph type="body" sz="quarter" idx="12"/>
          </p:nvPr>
        </p:nvSpPr>
        <p:spPr>
          <a:xfrm>
            <a:off x="234000" y="965234"/>
            <a:ext cx="8631840" cy="3622740"/>
          </a:xfrm>
        </p:spPr>
        <p:txBody>
          <a:bodyPr vert="horz" lIns="0" tIns="0" rIns="0" bIns="0" rtlCol="0" anchor="t">
            <a:noAutofit/>
          </a:bodyPr>
          <a:lstStyle/>
          <a:p>
            <a:pPr marL="342900" lvl="1" indent="-342900">
              <a:spcAft>
                <a:spcPts val="600"/>
              </a:spcAft>
              <a:buFont typeface="System Font Regular"/>
              <a:buChar char="–"/>
            </a:pPr>
            <a:r>
              <a:rPr lang="en-GB" dirty="0">
                <a:ea typeface="+mn-lt"/>
                <a:cs typeface="+mn-lt"/>
              </a:rPr>
              <a:t>Identify moisture-related risks in Wish Hill.</a:t>
            </a:r>
          </a:p>
          <a:p>
            <a:pPr marL="342900" lvl="1" indent="-342900">
              <a:spcAft>
                <a:spcPts val="600"/>
              </a:spcAft>
              <a:buFont typeface="System Font Regular"/>
              <a:buChar char="–"/>
            </a:pPr>
            <a:r>
              <a:rPr lang="en-GB" dirty="0">
                <a:ea typeface="+mn-lt"/>
                <a:cs typeface="+mn-lt"/>
              </a:rPr>
              <a:t>Compare breathable vs non-breathable materials for </a:t>
            </a:r>
            <a:br>
              <a:rPr lang="en-GB" dirty="0">
                <a:ea typeface="+mn-lt"/>
                <a:cs typeface="+mn-lt"/>
              </a:rPr>
            </a:br>
            <a:r>
              <a:rPr lang="en-GB" dirty="0">
                <a:ea typeface="+mn-lt"/>
                <a:cs typeface="+mn-lt"/>
              </a:rPr>
              <a:t>damp management.</a:t>
            </a:r>
          </a:p>
          <a:p>
            <a:pPr marL="342900" lvl="1" indent="-342900">
              <a:spcAft>
                <a:spcPts val="1800"/>
              </a:spcAft>
              <a:buFont typeface="System Font Regular"/>
              <a:buChar char="–"/>
            </a:pPr>
            <a:r>
              <a:rPr lang="en-GB" dirty="0">
                <a:ea typeface="+mn-lt"/>
                <a:cs typeface="+mn-lt"/>
              </a:rPr>
              <a:t>Evaluate passive vs mechanical ventilation solutions.</a:t>
            </a:r>
            <a:endParaRPr lang="en-GB" sz="2400" dirty="0">
              <a:cs typeface="Arial"/>
            </a:endParaRPr>
          </a:p>
          <a:p>
            <a:pPr>
              <a:spcAft>
                <a:spcPts val="600"/>
              </a:spcAft>
            </a:pPr>
            <a:r>
              <a:rPr lang="en-GB" dirty="0">
                <a:ea typeface="+mn-lt"/>
                <a:cs typeface="+mn-lt"/>
              </a:rPr>
              <a:t>Why does this matter?</a:t>
            </a:r>
            <a:endParaRPr lang="en-GB" dirty="0"/>
          </a:p>
          <a:p>
            <a:pPr marL="342900" lvl="1" indent="-342900">
              <a:spcAft>
                <a:spcPts val="600"/>
              </a:spcAft>
              <a:buFont typeface="System Font Regular"/>
              <a:buChar char="–"/>
            </a:pPr>
            <a:r>
              <a:rPr lang="en-GB" dirty="0">
                <a:ea typeface="+mn-lt"/>
                <a:cs typeface="+mn-lt"/>
              </a:rPr>
              <a:t>Damp can damage buildings and affect health.</a:t>
            </a:r>
          </a:p>
          <a:p>
            <a:pPr marL="342900" lvl="1" indent="-342900">
              <a:spcAft>
                <a:spcPts val="600"/>
              </a:spcAft>
              <a:buFont typeface="System Font Regular"/>
              <a:buChar char="–"/>
            </a:pPr>
            <a:r>
              <a:rPr lang="en-GB" dirty="0">
                <a:ea typeface="+mn-lt"/>
                <a:cs typeface="+mn-lt"/>
              </a:rPr>
              <a:t>Choosing the right materials and ventilation can prevent long-term issues.</a:t>
            </a:r>
          </a:p>
          <a:p>
            <a:endParaRPr lang="en-GB" dirty="0">
              <a:cs typeface="Arial"/>
            </a:endParaRPr>
          </a:p>
          <a:p>
            <a:endParaRPr lang="en-GB" dirty="0">
              <a:solidFill>
                <a:srgbClr val="E51C41"/>
              </a:solidFill>
            </a:endParaRPr>
          </a:p>
          <a:p>
            <a:pPr>
              <a:lnSpc>
                <a:spcPct val="100000"/>
              </a:lnSpc>
            </a:pPr>
            <a:r>
              <a:rPr lang="en-GB" sz="2400" dirty="0">
                <a:solidFill>
                  <a:srgbClr val="E51C41"/>
                </a:solidFill>
              </a:rPr>
              <a:t> </a:t>
            </a:r>
            <a:br>
              <a:rPr lang="en-GB" dirty="0">
                <a:solidFill>
                  <a:schemeClr val="accent1"/>
                </a:solidFill>
              </a:rPr>
            </a:br>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13617892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92</a:t>
            </a:fld>
            <a:endParaRPr lang="en-GB"/>
          </a:p>
        </p:txBody>
      </p:sp>
      <p:sp>
        <p:nvSpPr>
          <p:cNvPr id="12" name="Title 11"/>
          <p:cNvSpPr>
            <a:spLocks noGrp="1"/>
          </p:cNvSpPr>
          <p:nvPr>
            <p:ph type="title"/>
          </p:nvPr>
        </p:nvSpPr>
        <p:spPr/>
        <p:txBody>
          <a:bodyPr>
            <a:noAutofit/>
          </a:bodyPr>
          <a:lstStyle/>
          <a:p>
            <a:r>
              <a:rPr lang="en-GB" dirty="0">
                <a:ea typeface="+mj-lt"/>
                <a:cs typeface="+mj-lt"/>
              </a:rPr>
              <a:t>Understanding moisture risks in historic buildings</a:t>
            </a:r>
            <a:endParaRPr lang="en-US" dirty="0"/>
          </a:p>
        </p:txBody>
      </p:sp>
      <p:sp>
        <p:nvSpPr>
          <p:cNvPr id="5" name="Text Placeholder 4"/>
          <p:cNvSpPr>
            <a:spLocks noGrp="1"/>
          </p:cNvSpPr>
          <p:nvPr>
            <p:ph type="body" sz="quarter" idx="12"/>
          </p:nvPr>
        </p:nvSpPr>
        <p:spPr>
          <a:xfrm>
            <a:off x="232950" y="1557272"/>
            <a:ext cx="8631840" cy="3209991"/>
          </a:xfrm>
        </p:spPr>
        <p:txBody>
          <a:bodyPr vert="horz" lIns="0" tIns="0" rIns="0" bIns="0" rtlCol="0" anchor="t">
            <a:noAutofit/>
          </a:bodyPr>
          <a:lstStyle/>
          <a:p>
            <a:pPr>
              <a:spcAft>
                <a:spcPts val="1200"/>
              </a:spcAft>
            </a:pPr>
            <a:r>
              <a:rPr lang="en-GB" dirty="0">
                <a:ea typeface="+mn-lt"/>
                <a:cs typeface="+mn-lt"/>
              </a:rPr>
              <a:t>Moisture and damp: why does it matter?</a:t>
            </a:r>
            <a:endParaRPr lang="en-US" dirty="0"/>
          </a:p>
          <a:p>
            <a:pPr>
              <a:spcAft>
                <a:spcPts val="600"/>
              </a:spcAft>
            </a:pPr>
            <a:r>
              <a:rPr lang="en-GB" dirty="0">
                <a:ea typeface="+mn-lt"/>
                <a:cs typeface="+mn-lt"/>
              </a:rPr>
              <a:t>Did you know?</a:t>
            </a:r>
            <a:endParaRPr lang="en-GB" dirty="0"/>
          </a:p>
          <a:p>
            <a:pPr marL="342900" lvl="1" indent="-342900">
              <a:spcAft>
                <a:spcPts val="600"/>
              </a:spcAft>
              <a:buFont typeface="System Font Regular"/>
              <a:buChar char="–"/>
            </a:pPr>
            <a:r>
              <a:rPr lang="en-GB" dirty="0">
                <a:ea typeface="+mn-lt"/>
                <a:cs typeface="+mn-lt"/>
              </a:rPr>
              <a:t>Around 1 in 5 UK homes have some form of damp problem.</a:t>
            </a:r>
          </a:p>
          <a:p>
            <a:pPr marL="342900" lvl="1" indent="-342900">
              <a:spcAft>
                <a:spcPts val="600"/>
              </a:spcAft>
              <a:buFont typeface="System Font Regular"/>
              <a:buChar char="–"/>
            </a:pPr>
            <a:r>
              <a:rPr lang="en-GB" dirty="0">
                <a:ea typeface="+mn-lt"/>
                <a:cs typeface="+mn-lt"/>
              </a:rPr>
              <a:t>In historic buildings, damp can damage materials, lead to mould growth and cause structural decay.</a:t>
            </a:r>
          </a:p>
          <a:p>
            <a:pPr marL="342900" lvl="1" indent="-342900">
              <a:spcAft>
                <a:spcPts val="600"/>
              </a:spcAft>
              <a:buFont typeface="System Font Regular"/>
              <a:buChar char="–"/>
            </a:pPr>
            <a:r>
              <a:rPr lang="en-GB" dirty="0">
                <a:ea typeface="+mn-lt"/>
                <a:cs typeface="+mn-lt"/>
              </a:rPr>
              <a:t>Proper damp management is crucial for preserving heritage buildings like Wish Hill.</a:t>
            </a:r>
          </a:p>
          <a:p>
            <a:endParaRPr lang="en-GB" dirty="0">
              <a:ea typeface="+mn-lt"/>
              <a:cs typeface="+mn-lt"/>
            </a:endParaRPr>
          </a:p>
          <a:p>
            <a:endParaRPr lang="en-GB" dirty="0">
              <a:cs typeface="Arial"/>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34028249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0B38F1-0845-5204-2C73-DC879ACB075D}"/>
              </a:ext>
            </a:extLst>
          </p:cNvPr>
          <p:cNvSpPr>
            <a:spLocks noGrp="1"/>
          </p:cNvSpPr>
          <p:nvPr>
            <p:ph type="sldNum" sz="quarter" idx="11"/>
          </p:nvPr>
        </p:nvSpPr>
        <p:spPr/>
        <p:txBody>
          <a:bodyPr/>
          <a:lstStyle/>
          <a:p>
            <a:fld id="{DA2C159E-F13C-4A85-9A41-E7669D3E0D70}" type="slidenum">
              <a:rPr lang="en-GB" smtClean="0"/>
              <a:pPr/>
              <a:t>93</a:t>
            </a:fld>
            <a:endParaRPr lang="en-GB"/>
          </a:p>
        </p:txBody>
      </p:sp>
      <p:sp>
        <p:nvSpPr>
          <p:cNvPr id="3" name="Title 2">
            <a:extLst>
              <a:ext uri="{FF2B5EF4-FFF2-40B4-BE49-F238E27FC236}">
                <a16:creationId xmlns:a16="http://schemas.microsoft.com/office/drawing/2014/main" id="{B72A798D-EEC1-D512-CFC8-EC60329A8E8D}"/>
              </a:ext>
            </a:extLst>
          </p:cNvPr>
          <p:cNvSpPr>
            <a:spLocks noGrp="1"/>
          </p:cNvSpPr>
          <p:nvPr>
            <p:ph type="title"/>
          </p:nvPr>
        </p:nvSpPr>
        <p:spPr>
          <a:xfrm>
            <a:off x="232950" y="249900"/>
            <a:ext cx="8632890" cy="699425"/>
          </a:xfrm>
        </p:spPr>
        <p:txBody>
          <a:bodyPr>
            <a:normAutofit fontScale="90000"/>
          </a:bodyPr>
          <a:lstStyle/>
          <a:p>
            <a:r>
              <a:rPr lang="en-US" sz="4000" b="1" dirty="0">
                <a:ea typeface="+mn-lt"/>
                <a:cs typeface="+mn-lt"/>
              </a:rPr>
              <a:t>Common causes of rising damp</a:t>
            </a:r>
            <a:br>
              <a:rPr lang="en-US" sz="3600" b="1" dirty="0">
                <a:ea typeface="+mn-lt"/>
                <a:cs typeface="+mn-lt"/>
              </a:rPr>
            </a:br>
            <a:endParaRPr lang="en-GB" dirty="0"/>
          </a:p>
        </p:txBody>
      </p:sp>
      <p:sp>
        <p:nvSpPr>
          <p:cNvPr id="4" name="Text Placeholder 3">
            <a:extLst>
              <a:ext uri="{FF2B5EF4-FFF2-40B4-BE49-F238E27FC236}">
                <a16:creationId xmlns:a16="http://schemas.microsoft.com/office/drawing/2014/main" id="{4B205D12-9A8E-CCC7-A6C9-2CBAB9749E90}"/>
              </a:ext>
            </a:extLst>
          </p:cNvPr>
          <p:cNvSpPr>
            <a:spLocks noGrp="1"/>
          </p:cNvSpPr>
          <p:nvPr>
            <p:ph type="body" sz="quarter" idx="12"/>
          </p:nvPr>
        </p:nvSpPr>
        <p:spPr>
          <a:xfrm>
            <a:off x="234001" y="986400"/>
            <a:ext cx="7404584" cy="3601574"/>
          </a:xfrm>
        </p:spPr>
        <p:txBody>
          <a:bodyPr vert="horz" lIns="0" tIns="0" rIns="0" bIns="0" rtlCol="0" anchor="t">
            <a:noAutofit/>
          </a:bodyPr>
          <a:lstStyle/>
          <a:p>
            <a:endParaRPr lang="en-US" dirty="0">
              <a:ea typeface="+mn-lt"/>
              <a:cs typeface="+mn-lt"/>
            </a:endParaRPr>
          </a:p>
          <a:p>
            <a:pPr>
              <a:spcAft>
                <a:spcPts val="1200"/>
              </a:spcAft>
            </a:pPr>
            <a:r>
              <a:rPr lang="en-US" dirty="0">
                <a:ea typeface="+mn-lt"/>
                <a:cs typeface="+mn-lt"/>
              </a:rPr>
              <a:t>What is it?</a:t>
            </a:r>
            <a:endParaRPr lang="en-US" dirty="0"/>
          </a:p>
          <a:p>
            <a:pPr marL="342900" lvl="1" indent="-342900">
              <a:buFont typeface="System Font Regular"/>
              <a:buChar char="–"/>
            </a:pPr>
            <a:r>
              <a:rPr lang="en-US" dirty="0">
                <a:ea typeface="+mn-lt"/>
                <a:cs typeface="+mn-lt"/>
              </a:rPr>
              <a:t>Moisture from the ground rises through walls owing to capillary action</a:t>
            </a:r>
          </a:p>
          <a:p>
            <a:pPr marL="342900" lvl="1" indent="-342900">
              <a:buFont typeface="System Font Regular"/>
              <a:buChar char="–"/>
            </a:pPr>
            <a:r>
              <a:rPr lang="en-US" dirty="0">
                <a:ea typeface="+mn-lt"/>
                <a:cs typeface="+mn-lt"/>
              </a:rPr>
              <a:t>Common in older buildings that lack a damp-proof course (DPC)</a:t>
            </a:r>
          </a:p>
          <a:p>
            <a:endParaRPr lang="en-US" dirty="0">
              <a:cs typeface="Arial"/>
            </a:endParaRPr>
          </a:p>
        </p:txBody>
      </p:sp>
      <p:sp>
        <p:nvSpPr>
          <p:cNvPr id="5" name="Footer Placeholder 4">
            <a:extLst>
              <a:ext uri="{FF2B5EF4-FFF2-40B4-BE49-F238E27FC236}">
                <a16:creationId xmlns:a16="http://schemas.microsoft.com/office/drawing/2014/main" id="{F6E6ADFD-8195-47E5-8F73-CF14298A402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42748143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A7C904-BACA-85BE-F9D1-4E3ABABF8A4D}"/>
              </a:ext>
            </a:extLst>
          </p:cNvPr>
          <p:cNvSpPr>
            <a:spLocks noGrp="1"/>
          </p:cNvSpPr>
          <p:nvPr>
            <p:ph type="sldNum" sz="quarter" idx="11"/>
          </p:nvPr>
        </p:nvSpPr>
        <p:spPr/>
        <p:txBody>
          <a:bodyPr/>
          <a:lstStyle/>
          <a:p>
            <a:fld id="{DA2C159E-F13C-4A85-9A41-E7669D3E0D70}" type="slidenum">
              <a:rPr lang="en-GB" smtClean="0"/>
              <a:pPr/>
              <a:t>94</a:t>
            </a:fld>
            <a:endParaRPr lang="en-GB"/>
          </a:p>
        </p:txBody>
      </p:sp>
      <p:sp>
        <p:nvSpPr>
          <p:cNvPr id="5" name="Footer Placeholder 4">
            <a:extLst>
              <a:ext uri="{FF2B5EF4-FFF2-40B4-BE49-F238E27FC236}">
                <a16:creationId xmlns:a16="http://schemas.microsoft.com/office/drawing/2014/main" id="{CB7D2B43-2B39-F143-076F-6F20B080E049}"/>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pic>
        <p:nvPicPr>
          <p:cNvPr id="6" name="Picture 5" descr="Top image (main large image)&#10;A red brick exterior wall showing clear signs of rising damp. White efflorescence stains are visible along the lower bricks, with green algae growth concentrated at the base, particularly in the corner.">
            <a:extLst>
              <a:ext uri="{FF2B5EF4-FFF2-40B4-BE49-F238E27FC236}">
                <a16:creationId xmlns:a16="http://schemas.microsoft.com/office/drawing/2014/main" id="{E2C9935A-3C92-C8C6-04B7-55A5442C7BE2}"/>
              </a:ext>
            </a:extLst>
          </p:cNvPr>
          <p:cNvPicPr>
            <a:picLocks noChangeAspect="1"/>
          </p:cNvPicPr>
          <p:nvPr/>
        </p:nvPicPr>
        <p:blipFill>
          <a:blip r:embed="rId2"/>
          <a:stretch>
            <a:fillRect/>
          </a:stretch>
        </p:blipFill>
        <p:spPr>
          <a:xfrm>
            <a:off x="461023" y="295159"/>
            <a:ext cx="6265454" cy="2070817"/>
          </a:xfrm>
          <a:prstGeom prst="rect">
            <a:avLst/>
          </a:prstGeom>
        </p:spPr>
      </p:pic>
      <p:pic>
        <p:nvPicPr>
          <p:cNvPr id="7" name="Picture 6" descr="Bottom left image&#10;An internal corner of a room with cream-painted walls. The plaster is blistering and flaking due to damp, with visible patches of salt deposits and surface mould near the skirting board.">
            <a:extLst>
              <a:ext uri="{FF2B5EF4-FFF2-40B4-BE49-F238E27FC236}">
                <a16:creationId xmlns:a16="http://schemas.microsoft.com/office/drawing/2014/main" id="{0DF241D7-C597-671C-296F-E51EEFA36379}"/>
              </a:ext>
            </a:extLst>
          </p:cNvPr>
          <p:cNvPicPr>
            <a:picLocks noChangeAspect="1"/>
          </p:cNvPicPr>
          <p:nvPr/>
        </p:nvPicPr>
        <p:blipFill>
          <a:blip r:embed="rId3"/>
          <a:stretch>
            <a:fillRect/>
          </a:stretch>
        </p:blipFill>
        <p:spPr>
          <a:xfrm>
            <a:off x="461023" y="2588582"/>
            <a:ext cx="2686012" cy="1266456"/>
          </a:xfrm>
          <a:prstGeom prst="rect">
            <a:avLst/>
          </a:prstGeom>
        </p:spPr>
      </p:pic>
      <p:pic>
        <p:nvPicPr>
          <p:cNvPr id="9" name="Picture 8" descr="Bottom right image&#10;A person crouches next to a damaged internal wall, scraping off crumbling plaster. The wall is visibly damp and discoloured at the bottom, suggesting moisture ingress behind the surface.">
            <a:extLst>
              <a:ext uri="{FF2B5EF4-FFF2-40B4-BE49-F238E27FC236}">
                <a16:creationId xmlns:a16="http://schemas.microsoft.com/office/drawing/2014/main" id="{17EE0B9B-6443-63C3-9136-853DF0349573}"/>
              </a:ext>
            </a:extLst>
          </p:cNvPr>
          <p:cNvPicPr>
            <a:picLocks noChangeAspect="1"/>
          </p:cNvPicPr>
          <p:nvPr/>
        </p:nvPicPr>
        <p:blipFill>
          <a:blip r:embed="rId4"/>
          <a:srcRect t="-143" r="21696" b="277"/>
          <a:stretch/>
        </p:blipFill>
        <p:spPr>
          <a:xfrm>
            <a:off x="6037546" y="2590885"/>
            <a:ext cx="2547754" cy="1261850"/>
          </a:xfrm>
          <a:prstGeom prst="rect">
            <a:avLst/>
          </a:prstGeom>
        </p:spPr>
      </p:pic>
      <p:sp>
        <p:nvSpPr>
          <p:cNvPr id="3" name="TextBox 2">
            <a:extLst>
              <a:ext uri="{FF2B5EF4-FFF2-40B4-BE49-F238E27FC236}">
                <a16:creationId xmlns:a16="http://schemas.microsoft.com/office/drawing/2014/main" id="{6A1DBF3A-5A56-4664-02D9-FC0F411D77B5}"/>
              </a:ext>
              <a:ext uri="{C183D7F6-B498-43B3-948B-1728B52AA6E4}">
                <adec:decorative xmlns:adec="http://schemas.microsoft.com/office/drawing/2017/decorative" val="1"/>
              </a:ext>
            </a:extLst>
          </p:cNvPr>
          <p:cNvSpPr txBox="1"/>
          <p:nvPr/>
        </p:nvSpPr>
        <p:spPr>
          <a:xfrm>
            <a:off x="6851738" y="273308"/>
            <a:ext cx="2095162" cy="2154436"/>
          </a:xfrm>
          <a:prstGeom prst="rect">
            <a:avLst/>
          </a:prstGeom>
          <a:noFill/>
        </p:spPr>
        <p:txBody>
          <a:bodyPr wrap="square" lIns="0" tIns="0" rIns="0" bIns="0" rtlCol="0">
            <a:spAutoFit/>
          </a:bodyPr>
          <a:lstStyle/>
          <a:p>
            <a:r>
              <a:rPr lang="en-US" sz="1400" b="1" dirty="0" err="1"/>
              <a:t>Sundirect</a:t>
            </a:r>
            <a:r>
              <a:rPr lang="en-US" sz="1400" dirty="0"/>
              <a:t> (n.d.) </a:t>
            </a:r>
            <a:r>
              <a:rPr lang="en-US" sz="1400" i="1" dirty="0"/>
              <a:t>Frameless infrared panel heater installed in a modern flat in Slovenia</a:t>
            </a:r>
            <a:r>
              <a:rPr lang="en-US" sz="1400" dirty="0"/>
              <a:t> [online image]. Available at: </a:t>
            </a:r>
            <a:r>
              <a:rPr lang="en-US" sz="1400" dirty="0">
                <a:hlinkClick r:id="rId5"/>
              </a:rPr>
              <a:t>https://www.sundirect-heater.com/frameless-infrared-panel-heater/</a:t>
            </a:r>
            <a:r>
              <a:rPr lang="en-US" sz="1400" dirty="0"/>
              <a:t> (Accessed: 15 June 2025).</a:t>
            </a:r>
            <a:endParaRPr lang="en-GB" sz="1350" dirty="0"/>
          </a:p>
        </p:txBody>
      </p:sp>
      <p:sp>
        <p:nvSpPr>
          <p:cNvPr id="4" name="TextBox 3">
            <a:extLst>
              <a:ext uri="{FF2B5EF4-FFF2-40B4-BE49-F238E27FC236}">
                <a16:creationId xmlns:a16="http://schemas.microsoft.com/office/drawing/2014/main" id="{932C8568-E786-347C-1856-51BD8DECD7DF}"/>
              </a:ext>
              <a:ext uri="{C183D7F6-B498-43B3-948B-1728B52AA6E4}">
                <adec:decorative xmlns:adec="http://schemas.microsoft.com/office/drawing/2017/decorative" val="1"/>
              </a:ext>
            </a:extLst>
          </p:cNvPr>
          <p:cNvSpPr txBox="1"/>
          <p:nvPr/>
        </p:nvSpPr>
        <p:spPr>
          <a:xfrm>
            <a:off x="461023" y="3903186"/>
            <a:ext cx="8547246" cy="861774"/>
          </a:xfrm>
          <a:prstGeom prst="rect">
            <a:avLst/>
          </a:prstGeom>
          <a:noFill/>
        </p:spPr>
        <p:txBody>
          <a:bodyPr wrap="square" lIns="0" tIns="0" rIns="0" bIns="0" rtlCol="0">
            <a:spAutoFit/>
          </a:bodyPr>
          <a:lstStyle/>
          <a:p>
            <a:r>
              <a:rPr lang="en-US" sz="1400" b="1" dirty="0" err="1"/>
              <a:t>ProTen</a:t>
            </a:r>
            <a:r>
              <a:rPr lang="en-US" sz="1400" b="1" dirty="0"/>
              <a:t> Services</a:t>
            </a:r>
            <a:r>
              <a:rPr lang="en-US" sz="1400" dirty="0"/>
              <a:t> (n.d.) </a:t>
            </a:r>
            <a:r>
              <a:rPr lang="en-US" sz="1400" i="1" dirty="0"/>
              <a:t>Damp treatment in a residential property</a:t>
            </a:r>
            <a:r>
              <a:rPr lang="en-US" sz="1400" dirty="0"/>
              <a:t> [online image]. Available at: </a:t>
            </a:r>
            <a:r>
              <a:rPr lang="en-US" sz="1400" dirty="0">
                <a:hlinkClick r:id="rId6"/>
              </a:rPr>
              <a:t>https://protenservices.co.uk/damp/how-to-treat-damp/</a:t>
            </a:r>
            <a:r>
              <a:rPr lang="en-US" sz="1400" dirty="0"/>
              <a:t> (Accessed: 15 June 2025). </a:t>
            </a:r>
            <a:r>
              <a:rPr lang="en-US" sz="1400" dirty="0" err="1"/>
              <a:t>Corksol</a:t>
            </a:r>
            <a:r>
              <a:rPr lang="en-US" sz="1400" dirty="0"/>
              <a:t> (n.d.)</a:t>
            </a:r>
            <a:r>
              <a:rPr lang="en-US" sz="1400" i="1" dirty="0"/>
              <a:t> A beginner’s guide to black spot </a:t>
            </a:r>
            <a:r>
              <a:rPr lang="en-US" sz="1400" i="1" dirty="0" err="1"/>
              <a:t>mould</a:t>
            </a:r>
            <a:r>
              <a:rPr lang="en-US" sz="1400" i="1" dirty="0"/>
              <a:t> – causes, problems and solutions </a:t>
            </a:r>
            <a:r>
              <a:rPr lang="en-GB" sz="1400" dirty="0">
                <a:hlinkClick r:id="rId7"/>
              </a:rPr>
              <a:t>A Beginner’s Guide to Black Spot Mould – Causes, Problems and Solutions - </a:t>
            </a:r>
            <a:r>
              <a:rPr lang="en-GB" sz="1400" dirty="0" err="1">
                <a:hlinkClick r:id="rId7"/>
              </a:rPr>
              <a:t>CorkSol</a:t>
            </a:r>
            <a:r>
              <a:rPr lang="en-GB" sz="1400" dirty="0">
                <a:hlinkClick r:id="rId7"/>
              </a:rPr>
              <a:t> UK</a:t>
            </a:r>
            <a:r>
              <a:rPr lang="en-GB" sz="1400" dirty="0"/>
              <a:t> (Accessed: 7 July 2025)</a:t>
            </a:r>
            <a:endParaRPr lang="en-GB" sz="1350" dirty="0"/>
          </a:p>
        </p:txBody>
      </p:sp>
      <p:sp>
        <p:nvSpPr>
          <p:cNvPr id="10" name="Title 9">
            <a:extLst>
              <a:ext uri="{FF2B5EF4-FFF2-40B4-BE49-F238E27FC236}">
                <a16:creationId xmlns:a16="http://schemas.microsoft.com/office/drawing/2014/main" id="{3E3B06F7-A720-43B2-96DE-06F3D8723E00}"/>
              </a:ext>
            </a:extLst>
          </p:cNvPr>
          <p:cNvSpPr>
            <a:spLocks noGrp="1"/>
          </p:cNvSpPr>
          <p:nvPr>
            <p:ph type="title"/>
          </p:nvPr>
        </p:nvSpPr>
        <p:spPr>
          <a:xfrm>
            <a:off x="232950" y="-699425"/>
            <a:ext cx="8437563" cy="699425"/>
          </a:xfrm>
        </p:spPr>
        <p:txBody>
          <a:bodyPr vert="horz" lIns="0" tIns="0" rIns="0" bIns="0" rtlCol="0" anchor="b" anchorCtr="0">
            <a:normAutofit/>
          </a:bodyPr>
          <a:lstStyle/>
          <a:p>
            <a:r>
              <a:rPr lang="en-GB" dirty="0"/>
              <a:t>Evidence of damp</a:t>
            </a:r>
          </a:p>
        </p:txBody>
      </p:sp>
      <p:pic>
        <p:nvPicPr>
          <p:cNvPr id="11" name="Picture 10" descr="Image to show mould pattern from black spot mould in a corner on the wall. The image shows how the mould is spreading from the skirting board up through the wall.">
            <a:extLst>
              <a:ext uri="{FF2B5EF4-FFF2-40B4-BE49-F238E27FC236}">
                <a16:creationId xmlns:a16="http://schemas.microsoft.com/office/drawing/2014/main" id="{8E931B7E-4402-F423-4CF0-E32FB5AE3603}"/>
              </a:ext>
            </a:extLst>
          </p:cNvPr>
          <p:cNvPicPr>
            <a:picLocks noChangeAspect="1"/>
          </p:cNvPicPr>
          <p:nvPr/>
        </p:nvPicPr>
        <p:blipFill>
          <a:blip r:embed="rId8"/>
          <a:stretch>
            <a:fillRect/>
          </a:stretch>
        </p:blipFill>
        <p:spPr>
          <a:xfrm>
            <a:off x="3511005" y="2590885"/>
            <a:ext cx="2121990" cy="1240245"/>
          </a:xfrm>
          <a:prstGeom prst="rect">
            <a:avLst/>
          </a:prstGeom>
        </p:spPr>
      </p:pic>
    </p:spTree>
    <p:extLst>
      <p:ext uri="{BB962C8B-B14F-4D97-AF65-F5344CB8AC3E}">
        <p14:creationId xmlns:p14="http://schemas.microsoft.com/office/powerpoint/2010/main" val="21604915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882863-5769-5DF0-B4EB-EE178696B076}"/>
              </a:ext>
            </a:extLst>
          </p:cNvPr>
          <p:cNvSpPr>
            <a:spLocks noGrp="1"/>
          </p:cNvSpPr>
          <p:nvPr>
            <p:ph type="sldNum" sz="quarter" idx="11"/>
          </p:nvPr>
        </p:nvSpPr>
        <p:spPr/>
        <p:txBody>
          <a:bodyPr/>
          <a:lstStyle/>
          <a:p>
            <a:fld id="{DA2C159E-F13C-4A85-9A41-E7669D3E0D70}" type="slidenum">
              <a:rPr lang="en-GB" smtClean="0"/>
              <a:pPr/>
              <a:t>95</a:t>
            </a:fld>
            <a:endParaRPr lang="en-GB"/>
          </a:p>
        </p:txBody>
      </p:sp>
      <p:sp>
        <p:nvSpPr>
          <p:cNvPr id="3" name="Title 2">
            <a:extLst>
              <a:ext uri="{FF2B5EF4-FFF2-40B4-BE49-F238E27FC236}">
                <a16:creationId xmlns:a16="http://schemas.microsoft.com/office/drawing/2014/main" id="{6EB18686-A06D-8BBB-49A7-E244F3309DE0}"/>
              </a:ext>
            </a:extLst>
          </p:cNvPr>
          <p:cNvSpPr>
            <a:spLocks noGrp="1"/>
          </p:cNvSpPr>
          <p:nvPr>
            <p:ph type="title"/>
          </p:nvPr>
        </p:nvSpPr>
        <p:spPr/>
        <p:txBody>
          <a:bodyPr/>
          <a:lstStyle/>
          <a:p>
            <a:r>
              <a:rPr lang="en-US" dirty="0">
                <a:ea typeface="+mn-lt"/>
                <a:cs typeface="+mn-lt"/>
              </a:rPr>
              <a:t>Rising damp: S</a:t>
            </a:r>
            <a:r>
              <a:rPr lang="en-US" sz="3600" b="1" dirty="0">
                <a:ea typeface="+mn-lt"/>
                <a:cs typeface="+mn-lt"/>
              </a:rPr>
              <a:t>igns to look for</a:t>
            </a:r>
            <a:endParaRPr lang="en-GB" dirty="0"/>
          </a:p>
        </p:txBody>
      </p:sp>
      <p:sp>
        <p:nvSpPr>
          <p:cNvPr id="4" name="Text Placeholder 3">
            <a:extLst>
              <a:ext uri="{FF2B5EF4-FFF2-40B4-BE49-F238E27FC236}">
                <a16:creationId xmlns:a16="http://schemas.microsoft.com/office/drawing/2014/main" id="{928E672A-F73D-3603-2350-76A5DB82F062}"/>
              </a:ext>
            </a:extLst>
          </p:cNvPr>
          <p:cNvSpPr>
            <a:spLocks noGrp="1"/>
          </p:cNvSpPr>
          <p:nvPr>
            <p:ph type="body" sz="quarter" idx="12"/>
          </p:nvPr>
        </p:nvSpPr>
        <p:spPr>
          <a:xfrm>
            <a:off x="252751" y="949325"/>
            <a:ext cx="7667625" cy="3601574"/>
          </a:xfrm>
        </p:spPr>
        <p:txBody>
          <a:bodyPr vert="horz" lIns="0" tIns="0" rIns="0" bIns="0" rtlCol="0" anchor="t">
            <a:noAutofit/>
          </a:bodyPr>
          <a:lstStyle/>
          <a:p>
            <a:pPr marL="342900" lvl="1" indent="-342900">
              <a:buFont typeface="System Font Regular"/>
              <a:buChar char="–"/>
            </a:pPr>
            <a:r>
              <a:rPr lang="en-US" dirty="0">
                <a:ea typeface="+mn-lt"/>
                <a:cs typeface="+mn-lt"/>
              </a:rPr>
              <a:t>Damp patches or tide marks on lower walls</a:t>
            </a:r>
          </a:p>
          <a:p>
            <a:pPr marL="342900" lvl="1" indent="-342900">
              <a:buFont typeface="System Font Regular"/>
              <a:buChar char="–"/>
            </a:pPr>
            <a:r>
              <a:rPr lang="en-US" dirty="0">
                <a:ea typeface="+mn-lt"/>
                <a:cs typeface="+mn-lt"/>
              </a:rPr>
              <a:t>Peeling paint or wallpaper</a:t>
            </a:r>
          </a:p>
          <a:p>
            <a:pPr marL="342900" lvl="1" indent="-342900">
              <a:buFont typeface="System Font Regular"/>
              <a:buChar char="–"/>
            </a:pPr>
            <a:r>
              <a:rPr lang="en-US" dirty="0">
                <a:ea typeface="+mn-lt"/>
                <a:cs typeface="+mn-lt"/>
              </a:rPr>
              <a:t>Musty smell</a:t>
            </a:r>
          </a:p>
          <a:p>
            <a:endParaRPr lang="en-US" dirty="0">
              <a:ea typeface="+mn-lt"/>
              <a:cs typeface="+mn-lt"/>
            </a:endParaRPr>
          </a:p>
          <a:p>
            <a:r>
              <a:rPr lang="en-US" dirty="0">
                <a:ea typeface="+mn-lt"/>
                <a:cs typeface="+mn-lt"/>
              </a:rPr>
              <a:t>How can it be managed?</a:t>
            </a:r>
          </a:p>
          <a:p>
            <a:pPr marL="342900" lvl="1" indent="-342900">
              <a:buFont typeface="System Font Regular"/>
              <a:buChar char="–"/>
            </a:pPr>
            <a:r>
              <a:rPr lang="en-US" dirty="0">
                <a:ea typeface="+mn-lt"/>
                <a:cs typeface="+mn-lt"/>
              </a:rPr>
              <a:t>Use breathable materials like lime plaster instead of modern cement render.</a:t>
            </a:r>
          </a:p>
          <a:p>
            <a:pPr marL="342900" lvl="1" indent="-342900">
              <a:buFont typeface="System Font Regular"/>
              <a:buChar char="–"/>
            </a:pPr>
            <a:r>
              <a:rPr lang="en-US" dirty="0">
                <a:ea typeface="+mn-lt"/>
                <a:cs typeface="+mn-lt"/>
              </a:rPr>
              <a:t>Improve drainage around the building to prevent water build-up.</a:t>
            </a:r>
          </a:p>
          <a:p>
            <a:endParaRPr lang="en-US" dirty="0">
              <a:cs typeface="Arial"/>
            </a:endParaRPr>
          </a:p>
        </p:txBody>
      </p:sp>
      <p:sp>
        <p:nvSpPr>
          <p:cNvPr id="5" name="Footer Placeholder 4">
            <a:extLst>
              <a:ext uri="{FF2B5EF4-FFF2-40B4-BE49-F238E27FC236}">
                <a16:creationId xmlns:a16="http://schemas.microsoft.com/office/drawing/2014/main" id="{AD12EAAF-6D96-BD5D-78B1-3C405C3586C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4201765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A19724-08BB-133A-EC0C-15AA67D4BDEE}"/>
              </a:ext>
            </a:extLst>
          </p:cNvPr>
          <p:cNvSpPr>
            <a:spLocks noGrp="1"/>
          </p:cNvSpPr>
          <p:nvPr>
            <p:ph type="sldNum" sz="quarter" idx="11"/>
          </p:nvPr>
        </p:nvSpPr>
        <p:spPr/>
        <p:txBody>
          <a:bodyPr/>
          <a:lstStyle/>
          <a:p>
            <a:fld id="{DA2C159E-F13C-4A85-9A41-E7669D3E0D70}" type="slidenum">
              <a:rPr lang="en-GB" smtClean="0"/>
              <a:pPr/>
              <a:t>96</a:t>
            </a:fld>
            <a:endParaRPr lang="en-GB"/>
          </a:p>
        </p:txBody>
      </p:sp>
      <p:sp>
        <p:nvSpPr>
          <p:cNvPr id="3" name="Title 2">
            <a:extLst>
              <a:ext uri="{FF2B5EF4-FFF2-40B4-BE49-F238E27FC236}">
                <a16:creationId xmlns:a16="http://schemas.microsoft.com/office/drawing/2014/main" id="{8537B32C-1264-6EED-E584-6E4A2EBC55AA}"/>
              </a:ext>
            </a:extLst>
          </p:cNvPr>
          <p:cNvSpPr>
            <a:spLocks noGrp="1"/>
          </p:cNvSpPr>
          <p:nvPr>
            <p:ph type="title"/>
          </p:nvPr>
        </p:nvSpPr>
        <p:spPr/>
        <p:txBody>
          <a:bodyPr/>
          <a:lstStyle/>
          <a:p>
            <a:r>
              <a:rPr lang="en-US" dirty="0"/>
              <a:t>Task: Identifying damp</a:t>
            </a:r>
            <a:endParaRPr lang="en-GB" dirty="0"/>
          </a:p>
        </p:txBody>
      </p:sp>
      <p:sp>
        <p:nvSpPr>
          <p:cNvPr id="4" name="Text Placeholder 3">
            <a:extLst>
              <a:ext uri="{FF2B5EF4-FFF2-40B4-BE49-F238E27FC236}">
                <a16:creationId xmlns:a16="http://schemas.microsoft.com/office/drawing/2014/main" id="{B02523D1-484F-D2AE-E762-82968BC9229E}"/>
              </a:ext>
            </a:extLst>
          </p:cNvPr>
          <p:cNvSpPr>
            <a:spLocks noGrp="1"/>
          </p:cNvSpPr>
          <p:nvPr>
            <p:ph type="body" sz="quarter" idx="12"/>
          </p:nvPr>
        </p:nvSpPr>
        <p:spPr>
          <a:xfrm>
            <a:off x="234000" y="1126272"/>
            <a:ext cx="7667625" cy="3461701"/>
          </a:xfrm>
        </p:spPr>
        <p:txBody>
          <a:bodyPr vert="horz" lIns="0" tIns="0" rIns="0" bIns="0" rtlCol="0" anchor="t">
            <a:noAutofit/>
          </a:bodyPr>
          <a:lstStyle/>
          <a:p>
            <a:r>
              <a:rPr lang="en-US" dirty="0">
                <a:cs typeface="Arial"/>
              </a:rPr>
              <a:t>In pairs, explore the educational building you are in now and see if you can identify any damp issues.</a:t>
            </a:r>
          </a:p>
          <a:p>
            <a:endParaRPr lang="en-US" dirty="0">
              <a:cs typeface="Arial"/>
            </a:endParaRPr>
          </a:p>
          <a:p>
            <a:r>
              <a:rPr lang="en-US" dirty="0">
                <a:cs typeface="Arial"/>
              </a:rPr>
              <a:t>Take photos for evidence. </a:t>
            </a:r>
          </a:p>
          <a:p>
            <a:endParaRPr lang="en-US" dirty="0">
              <a:cs typeface="Arial"/>
            </a:endParaRPr>
          </a:p>
          <a:p>
            <a:r>
              <a:rPr lang="en-US" dirty="0">
                <a:cs typeface="Arial"/>
              </a:rPr>
              <a:t>Return to the class and report back.</a:t>
            </a:r>
            <a:endParaRPr lang="en-US" dirty="0"/>
          </a:p>
        </p:txBody>
      </p:sp>
      <p:sp>
        <p:nvSpPr>
          <p:cNvPr id="5" name="Footer Placeholder 4">
            <a:extLst>
              <a:ext uri="{FF2B5EF4-FFF2-40B4-BE49-F238E27FC236}">
                <a16:creationId xmlns:a16="http://schemas.microsoft.com/office/drawing/2014/main" id="{E97DDA54-E989-7686-8F2D-39AECD88DB1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7724804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28A309-7C58-DE4D-CF42-5E57BA1B5F95}"/>
              </a:ext>
            </a:extLst>
          </p:cNvPr>
          <p:cNvSpPr>
            <a:spLocks noGrp="1"/>
          </p:cNvSpPr>
          <p:nvPr>
            <p:ph type="sldNum" sz="quarter" idx="11"/>
          </p:nvPr>
        </p:nvSpPr>
        <p:spPr/>
        <p:txBody>
          <a:bodyPr/>
          <a:lstStyle/>
          <a:p>
            <a:fld id="{DA2C159E-F13C-4A85-9A41-E7669D3E0D70}" type="slidenum">
              <a:rPr lang="en-GB" smtClean="0"/>
              <a:pPr/>
              <a:t>97</a:t>
            </a:fld>
            <a:endParaRPr lang="en-GB"/>
          </a:p>
        </p:txBody>
      </p:sp>
      <p:sp>
        <p:nvSpPr>
          <p:cNvPr id="3" name="Title 2">
            <a:extLst>
              <a:ext uri="{FF2B5EF4-FFF2-40B4-BE49-F238E27FC236}">
                <a16:creationId xmlns:a16="http://schemas.microsoft.com/office/drawing/2014/main" id="{562BFDE9-EB84-7BC7-35F6-44AD6C710F3A}"/>
              </a:ext>
            </a:extLst>
          </p:cNvPr>
          <p:cNvSpPr>
            <a:spLocks noGrp="1"/>
          </p:cNvSpPr>
          <p:nvPr>
            <p:ph type="title"/>
          </p:nvPr>
        </p:nvSpPr>
        <p:spPr/>
        <p:txBody>
          <a:bodyPr>
            <a:normAutofit fontScale="90000"/>
          </a:bodyPr>
          <a:lstStyle/>
          <a:p>
            <a:r>
              <a:rPr lang="en-US" sz="4000" b="1"/>
              <a:t>Condensation</a:t>
            </a:r>
            <a:br>
              <a:rPr lang="en-US" sz="3600"/>
            </a:br>
            <a:endParaRPr lang="en-GB"/>
          </a:p>
        </p:txBody>
      </p:sp>
      <p:sp>
        <p:nvSpPr>
          <p:cNvPr id="4" name="Text Placeholder 3">
            <a:extLst>
              <a:ext uri="{FF2B5EF4-FFF2-40B4-BE49-F238E27FC236}">
                <a16:creationId xmlns:a16="http://schemas.microsoft.com/office/drawing/2014/main" id="{FA135747-F87D-E77F-913D-80707A884DB1}"/>
              </a:ext>
            </a:extLst>
          </p:cNvPr>
          <p:cNvSpPr>
            <a:spLocks noGrp="1"/>
          </p:cNvSpPr>
          <p:nvPr>
            <p:ph type="body" sz="quarter" idx="12"/>
          </p:nvPr>
        </p:nvSpPr>
        <p:spPr/>
        <p:txBody>
          <a:bodyPr vert="horz" lIns="0" tIns="0" rIns="0" bIns="0" rtlCol="0" anchor="t">
            <a:noAutofit/>
          </a:bodyPr>
          <a:lstStyle/>
          <a:p>
            <a:pPr marL="0" lvl="1" indent="0">
              <a:spcAft>
                <a:spcPts val="1200"/>
              </a:spcAft>
              <a:buNone/>
            </a:pPr>
            <a:r>
              <a:rPr lang="en-US" dirty="0">
                <a:ea typeface="+mn-lt"/>
                <a:cs typeface="+mn-lt"/>
              </a:rPr>
              <a:t>What is it?</a:t>
            </a:r>
          </a:p>
          <a:p>
            <a:pPr marL="342900" lvl="1" indent="-342900">
              <a:spcAft>
                <a:spcPts val="1200"/>
              </a:spcAft>
              <a:buFont typeface="System Font Regular"/>
              <a:buChar char="–"/>
            </a:pPr>
            <a:r>
              <a:rPr lang="en-US" dirty="0">
                <a:ea typeface="+mn-lt"/>
                <a:cs typeface="+mn-lt"/>
              </a:rPr>
              <a:t>Caused by warm, moist air meeting a cold surface, leading to water droplets forming.</a:t>
            </a:r>
          </a:p>
          <a:p>
            <a:pPr marL="342900" lvl="1" indent="-342900">
              <a:spcAft>
                <a:spcPts val="1200"/>
              </a:spcAft>
              <a:buFont typeface="System Font Regular"/>
              <a:buChar char="–"/>
            </a:pPr>
            <a:r>
              <a:rPr lang="en-US" dirty="0">
                <a:ea typeface="+mn-lt"/>
                <a:cs typeface="+mn-lt"/>
              </a:rPr>
              <a:t>Common in areas with poor ventilation, like kitchens and bathrooms.</a:t>
            </a:r>
          </a:p>
          <a:p>
            <a:endParaRPr lang="en-US" dirty="0">
              <a:cs typeface="Arial"/>
            </a:endParaRPr>
          </a:p>
        </p:txBody>
      </p:sp>
      <p:sp>
        <p:nvSpPr>
          <p:cNvPr id="5" name="Footer Placeholder 4">
            <a:extLst>
              <a:ext uri="{FF2B5EF4-FFF2-40B4-BE49-F238E27FC236}">
                <a16:creationId xmlns:a16="http://schemas.microsoft.com/office/drawing/2014/main" id="{ECAC2F80-4CFA-878E-FA6C-87F83BBDCDC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49151027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5C1206-9D7E-58F5-DC3E-DC6C74D3AFD8}"/>
              </a:ext>
            </a:extLst>
          </p:cNvPr>
          <p:cNvSpPr>
            <a:spLocks noGrp="1"/>
          </p:cNvSpPr>
          <p:nvPr>
            <p:ph type="title"/>
          </p:nvPr>
        </p:nvSpPr>
        <p:spPr/>
        <p:txBody>
          <a:bodyPr/>
          <a:lstStyle/>
          <a:p>
            <a:r>
              <a:rPr lang="en-GB" dirty="0"/>
              <a:t>Condensation</a:t>
            </a:r>
          </a:p>
        </p:txBody>
      </p:sp>
      <p:sp>
        <p:nvSpPr>
          <p:cNvPr id="5" name="Footer Placeholder 4">
            <a:extLst>
              <a:ext uri="{FF2B5EF4-FFF2-40B4-BE49-F238E27FC236}">
                <a16:creationId xmlns:a16="http://schemas.microsoft.com/office/drawing/2014/main" id="{A3A5239E-FD23-AA59-4438-622815DA85A7}"/>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1A6351F1-FA91-7035-B7B5-09C4FA7D3EA0}"/>
              </a:ext>
            </a:extLst>
          </p:cNvPr>
          <p:cNvSpPr>
            <a:spLocks noGrp="1"/>
          </p:cNvSpPr>
          <p:nvPr>
            <p:ph type="sldNum" sz="quarter" idx="12"/>
          </p:nvPr>
        </p:nvSpPr>
        <p:spPr/>
        <p:txBody>
          <a:bodyPr/>
          <a:lstStyle/>
          <a:p>
            <a:fld id="{DA2C159E-F13C-4A85-9A41-E7669D3E0D70}" type="slidenum">
              <a:rPr lang="en-GB" smtClean="0"/>
              <a:pPr/>
              <a:t>98</a:t>
            </a:fld>
            <a:endParaRPr lang="en-GB"/>
          </a:p>
        </p:txBody>
      </p:sp>
      <p:pic>
        <p:nvPicPr>
          <p:cNvPr id="6" name="Picture 5" descr="Alternative text: a close-up of a window with condensation on the glass. The window has four panes, and the moisture creates a foggy effect, partially obscuring the view outside. Blurry outlines of trees and a building are visible through the misted glass.&#10;">
            <a:extLst>
              <a:ext uri="{FF2B5EF4-FFF2-40B4-BE49-F238E27FC236}">
                <a16:creationId xmlns:a16="http://schemas.microsoft.com/office/drawing/2014/main" id="{DC6DA74A-2758-8CC6-613A-F66B8F935F3D}"/>
              </a:ext>
            </a:extLst>
          </p:cNvPr>
          <p:cNvPicPr>
            <a:picLocks noChangeAspect="1"/>
          </p:cNvPicPr>
          <p:nvPr/>
        </p:nvPicPr>
        <p:blipFill>
          <a:blip r:embed="rId2"/>
          <a:stretch>
            <a:fillRect/>
          </a:stretch>
        </p:blipFill>
        <p:spPr>
          <a:xfrm>
            <a:off x="232950" y="949325"/>
            <a:ext cx="5395948" cy="3599283"/>
          </a:xfrm>
          <a:prstGeom prst="rect">
            <a:avLst/>
          </a:prstGeom>
        </p:spPr>
      </p:pic>
      <p:sp>
        <p:nvSpPr>
          <p:cNvPr id="3" name="TextBox 2">
            <a:extLst>
              <a:ext uri="{FF2B5EF4-FFF2-40B4-BE49-F238E27FC236}">
                <a16:creationId xmlns:a16="http://schemas.microsoft.com/office/drawing/2014/main" id="{8285D923-FEF9-59E9-59C4-F2BF99DBC080}"/>
              </a:ext>
              <a:ext uri="{C183D7F6-B498-43B3-948B-1728B52AA6E4}">
                <adec:decorative xmlns:adec="http://schemas.microsoft.com/office/drawing/2017/decorative" val="1"/>
              </a:ext>
            </a:extLst>
          </p:cNvPr>
          <p:cNvSpPr txBox="1"/>
          <p:nvPr/>
        </p:nvSpPr>
        <p:spPr>
          <a:xfrm>
            <a:off x="5860434" y="3040503"/>
            <a:ext cx="3005406" cy="1508105"/>
          </a:xfrm>
          <a:prstGeom prst="rect">
            <a:avLst/>
          </a:prstGeom>
          <a:noFill/>
        </p:spPr>
        <p:txBody>
          <a:bodyPr wrap="square" lIns="0" tIns="0" rIns="0" bIns="0" rtlCol="0">
            <a:spAutoFit/>
          </a:bodyPr>
          <a:lstStyle/>
          <a:p>
            <a:r>
              <a:rPr lang="en-US" sz="1400" b="1" dirty="0"/>
              <a:t>Nottingham Post</a:t>
            </a:r>
            <a:r>
              <a:rPr lang="en-US" sz="1400" dirty="0"/>
              <a:t> (2025) </a:t>
            </a:r>
            <a:r>
              <a:rPr lang="en-US" sz="1400" i="1" dirty="0"/>
              <a:t>Expert shares best ways to prevent damp in your home</a:t>
            </a:r>
            <a:r>
              <a:rPr lang="en-US" sz="1400" dirty="0"/>
              <a:t>. Available at: </a:t>
            </a:r>
            <a:r>
              <a:rPr lang="en-US" sz="1400" dirty="0">
                <a:hlinkClick r:id="rId3"/>
              </a:rPr>
              <a:t>https://www.nottinghampost.com/news/uk-world-news/expert-shares-best-ways-prevent-9021843</a:t>
            </a:r>
            <a:r>
              <a:rPr lang="en-US" sz="1400" dirty="0"/>
              <a:t> (Accessed: </a:t>
            </a:r>
            <a:br>
              <a:rPr lang="en-US" sz="1400" dirty="0"/>
            </a:br>
            <a:r>
              <a:rPr lang="en-US" sz="1400" dirty="0"/>
              <a:t>15 June 2025).</a:t>
            </a:r>
            <a:endParaRPr lang="en-GB" sz="1350" dirty="0"/>
          </a:p>
        </p:txBody>
      </p:sp>
    </p:spTree>
    <p:extLst>
      <p:ext uri="{BB962C8B-B14F-4D97-AF65-F5344CB8AC3E}">
        <p14:creationId xmlns:p14="http://schemas.microsoft.com/office/powerpoint/2010/main" val="1559490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140DD4-155F-3503-D9F4-4821F0BA6C26}"/>
              </a:ext>
            </a:extLst>
          </p:cNvPr>
          <p:cNvSpPr>
            <a:spLocks noGrp="1"/>
          </p:cNvSpPr>
          <p:nvPr>
            <p:ph type="sldNum" sz="quarter" idx="11"/>
          </p:nvPr>
        </p:nvSpPr>
        <p:spPr/>
        <p:txBody>
          <a:bodyPr/>
          <a:lstStyle/>
          <a:p>
            <a:fld id="{DA2C159E-F13C-4A85-9A41-E7669D3E0D70}" type="slidenum">
              <a:rPr lang="en-GB" smtClean="0"/>
              <a:pPr/>
              <a:t>99</a:t>
            </a:fld>
            <a:endParaRPr lang="en-GB"/>
          </a:p>
        </p:txBody>
      </p:sp>
      <p:sp>
        <p:nvSpPr>
          <p:cNvPr id="3" name="Title 2">
            <a:extLst>
              <a:ext uri="{FF2B5EF4-FFF2-40B4-BE49-F238E27FC236}">
                <a16:creationId xmlns:a16="http://schemas.microsoft.com/office/drawing/2014/main" id="{925C9B13-CDCE-10B8-4B93-14865BDD3203}"/>
              </a:ext>
            </a:extLst>
          </p:cNvPr>
          <p:cNvSpPr>
            <a:spLocks noGrp="1"/>
          </p:cNvSpPr>
          <p:nvPr>
            <p:ph type="title"/>
          </p:nvPr>
        </p:nvSpPr>
        <p:spPr>
          <a:xfrm>
            <a:off x="234000" y="102393"/>
            <a:ext cx="8437563" cy="699425"/>
          </a:xfrm>
        </p:spPr>
        <p:txBody>
          <a:bodyPr/>
          <a:lstStyle/>
          <a:p>
            <a:r>
              <a:rPr lang="en-US" dirty="0">
                <a:ea typeface="+mn-lt"/>
                <a:cs typeface="+mn-lt"/>
              </a:rPr>
              <a:t>Condensation: S</a:t>
            </a:r>
            <a:r>
              <a:rPr lang="en-US" sz="3600" b="1" dirty="0">
                <a:ea typeface="+mn-lt"/>
                <a:cs typeface="+mn-lt"/>
              </a:rPr>
              <a:t>igns to look for</a:t>
            </a:r>
            <a:endParaRPr lang="en-GB" dirty="0"/>
          </a:p>
        </p:txBody>
      </p:sp>
      <p:sp>
        <p:nvSpPr>
          <p:cNvPr id="4" name="Text Placeholder 3">
            <a:extLst>
              <a:ext uri="{FF2B5EF4-FFF2-40B4-BE49-F238E27FC236}">
                <a16:creationId xmlns:a16="http://schemas.microsoft.com/office/drawing/2014/main" id="{4445FD0D-90F7-394A-48CB-87A9A942D581}"/>
              </a:ext>
            </a:extLst>
          </p:cNvPr>
          <p:cNvSpPr>
            <a:spLocks noGrp="1"/>
          </p:cNvSpPr>
          <p:nvPr>
            <p:ph type="body" sz="quarter" idx="12"/>
          </p:nvPr>
        </p:nvSpPr>
        <p:spPr>
          <a:xfrm>
            <a:off x="234000" y="770963"/>
            <a:ext cx="8137114" cy="3601574"/>
          </a:xfrm>
        </p:spPr>
        <p:txBody>
          <a:bodyPr vert="horz" lIns="0" tIns="0" rIns="0" bIns="0" rtlCol="0" anchor="t">
            <a:noAutofit/>
          </a:bodyPr>
          <a:lstStyle/>
          <a:p>
            <a:pPr marL="342900" lvl="1" indent="-342900">
              <a:buFont typeface="System Font Regular"/>
              <a:buChar char="–"/>
            </a:pPr>
            <a:r>
              <a:rPr lang="en-US" dirty="0">
                <a:ea typeface="+mn-lt"/>
                <a:cs typeface="+mn-lt"/>
              </a:rPr>
              <a:t>Water droplets on windows or walls</a:t>
            </a:r>
          </a:p>
          <a:p>
            <a:pPr marL="342900" lvl="1" indent="-342900">
              <a:buFont typeface="System Font Regular"/>
              <a:buChar char="–"/>
            </a:pPr>
            <a:r>
              <a:rPr lang="en-US" dirty="0" err="1">
                <a:ea typeface="+mn-lt"/>
                <a:cs typeface="+mn-lt"/>
              </a:rPr>
              <a:t>Mould</a:t>
            </a:r>
            <a:r>
              <a:rPr lang="en-US" dirty="0">
                <a:ea typeface="+mn-lt"/>
                <a:cs typeface="+mn-lt"/>
              </a:rPr>
              <a:t> growth (often black spots)</a:t>
            </a:r>
          </a:p>
          <a:p>
            <a:pPr marL="342900" lvl="1" indent="-342900">
              <a:spcAft>
                <a:spcPts val="1800"/>
              </a:spcAft>
              <a:buFont typeface="System Font Regular"/>
              <a:buChar char="–"/>
            </a:pPr>
            <a:r>
              <a:rPr lang="en-US" dirty="0">
                <a:ea typeface="+mn-lt"/>
                <a:cs typeface="+mn-lt"/>
              </a:rPr>
              <a:t>Musty </a:t>
            </a:r>
            <a:r>
              <a:rPr lang="en-US" dirty="0" err="1">
                <a:ea typeface="+mn-lt"/>
                <a:cs typeface="+mn-lt"/>
              </a:rPr>
              <a:t>odours</a:t>
            </a:r>
            <a:endParaRPr lang="en-US" dirty="0">
              <a:ea typeface="+mn-lt"/>
              <a:cs typeface="+mn-lt"/>
            </a:endParaRPr>
          </a:p>
          <a:p>
            <a:r>
              <a:rPr lang="en-US" dirty="0">
                <a:ea typeface="+mn-lt"/>
                <a:cs typeface="+mn-lt"/>
              </a:rPr>
              <a:t>How can it be managed?</a:t>
            </a:r>
          </a:p>
          <a:p>
            <a:pPr marL="342900" lvl="1" indent="-342900">
              <a:buFont typeface="System Font Regular"/>
              <a:buChar char="–"/>
            </a:pPr>
            <a:r>
              <a:rPr lang="en-US" dirty="0">
                <a:ea typeface="+mn-lt"/>
                <a:cs typeface="+mn-lt"/>
              </a:rPr>
              <a:t>Improve ventilation: open windows, install trickle vents or use extractor fans.</a:t>
            </a:r>
          </a:p>
          <a:p>
            <a:pPr marL="342900" lvl="1" indent="-342900">
              <a:buFont typeface="System Font Regular"/>
              <a:buChar char="–"/>
            </a:pPr>
            <a:r>
              <a:rPr lang="en-US" dirty="0">
                <a:ea typeface="+mn-lt"/>
                <a:cs typeface="+mn-lt"/>
              </a:rPr>
              <a:t>Avoid blocking air circulation with heavy curtains or furniture against walls.</a:t>
            </a:r>
          </a:p>
          <a:p>
            <a:pPr marL="342900" lvl="1" indent="-342900">
              <a:buFont typeface="System Font Regular"/>
              <a:buChar char="–"/>
            </a:pPr>
            <a:r>
              <a:rPr lang="en-US" dirty="0">
                <a:ea typeface="+mn-lt"/>
                <a:cs typeface="+mn-lt"/>
              </a:rPr>
              <a:t>Maintain consistent indoor temperatures to reduce moisture build-up.</a:t>
            </a:r>
          </a:p>
        </p:txBody>
      </p:sp>
      <p:sp>
        <p:nvSpPr>
          <p:cNvPr id="5" name="Footer Placeholder 4">
            <a:extLst>
              <a:ext uri="{FF2B5EF4-FFF2-40B4-BE49-F238E27FC236}">
                <a16:creationId xmlns:a16="http://schemas.microsoft.com/office/drawing/2014/main" id="{B50FA7A1-08E9-9D16-E7FB-16E42F73EF6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512862669"/>
      </p:ext>
    </p:extLst>
  </p:cSld>
  <p:clrMapOvr>
    <a:masterClrMapping/>
  </p:clrMapOvr>
</p:sld>
</file>

<file path=ppt/theme/theme1.xml><?xml version="1.0" encoding="utf-8"?>
<a:theme xmlns:a="http://schemas.openxmlformats.org/drawingml/2006/main" name="ETF Master">
  <a:themeElements>
    <a:clrScheme name="Custom 2">
      <a:dk1>
        <a:srgbClr val="000000"/>
      </a:dk1>
      <a:lt1>
        <a:srgbClr val="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14d2ded-29cc-4abd-a1df-c646721ce55b">
      <Terms xmlns="http://schemas.microsoft.com/office/infopath/2007/PartnerControls"/>
    </lcf76f155ced4ddcb4097134ff3c332f>
    <TaxCatchAll xmlns="2847a094-2edf-4950-a853-13ec668231e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84A5350B050F46AD6AC251716740DC" ma:contentTypeVersion="19" ma:contentTypeDescription="Create a new document." ma:contentTypeScope="" ma:versionID="d187684d7a1e7144ec20e0c851cd9de9">
  <xsd:schema xmlns:xsd="http://www.w3.org/2001/XMLSchema" xmlns:xs="http://www.w3.org/2001/XMLSchema" xmlns:p="http://schemas.microsoft.com/office/2006/metadata/properties" xmlns:ns2="414d2ded-29cc-4abd-a1df-c646721ce55b" xmlns:ns3="2847a094-2edf-4950-a853-13ec668231ed" targetNamespace="http://schemas.microsoft.com/office/2006/metadata/properties" ma:root="true" ma:fieldsID="c647aa0055b96075a1a28ac1dd860f1f" ns2:_="" ns3:_="">
    <xsd:import namespace="414d2ded-29cc-4abd-a1df-c646721ce55b"/>
    <xsd:import namespace="2847a094-2edf-4950-a853-13ec668231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4d2ded-29cc-4abd-a1df-c646721ce5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47a094-2edf-4950-a853-13ec668231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5bcd669-d17d-41a9-93bf-403babf16228}" ma:internalName="TaxCatchAll" ma:showField="CatchAllData" ma:web="2847a094-2edf-4950-a853-13ec668231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76E745-D9E8-4D93-8B7F-BCE1E4A491AA}">
  <ds:schemaRefs>
    <ds:schemaRef ds:uri="http://purl.org/dc/elements/1.1/"/>
    <ds:schemaRef ds:uri="http://schemas.microsoft.com/office/2006/metadata/properties"/>
    <ds:schemaRef ds:uri="http://www.w3.org/XML/1998/namespace"/>
    <ds:schemaRef ds:uri="http://purl.org/dc/terms/"/>
    <ds:schemaRef ds:uri="http://purl.org/dc/dcmitype/"/>
    <ds:schemaRef ds:uri="e8bc058b-4131-4b8a-903d-db3f9bf54849"/>
    <ds:schemaRef ds:uri="http://schemas.microsoft.com/office/2006/documentManagement/types"/>
    <ds:schemaRef ds:uri="http://schemas.microsoft.com/office/infopath/2007/PartnerControls"/>
    <ds:schemaRef ds:uri="http://schemas.openxmlformats.org/package/2006/metadata/core-properties"/>
    <ds:schemaRef ds:uri="3cbb8db0-d6a1-4322-bf4d-be2ae7c700fd"/>
    <ds:schemaRef ds:uri="2915eaf0-7986-4081-8efb-67ae03bccfdd"/>
  </ds:schemaRefs>
</ds:datastoreItem>
</file>

<file path=customXml/itemProps2.xml><?xml version="1.0" encoding="utf-8"?>
<ds:datastoreItem xmlns:ds="http://schemas.openxmlformats.org/officeDocument/2006/customXml" ds:itemID="{C287266E-F324-4534-8B8B-51021F261A04}"/>
</file>

<file path=customXml/itemProps3.xml><?xml version="1.0" encoding="utf-8"?>
<ds:datastoreItem xmlns:ds="http://schemas.openxmlformats.org/officeDocument/2006/customXml" ds:itemID="{F9729C5E-FC3E-4187-92B8-5FE37E61E9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TotalTime>
  <Words>8200</Words>
  <Application>Microsoft Office PowerPoint</Application>
  <PresentationFormat>On-screen Show (16:9)</PresentationFormat>
  <Paragraphs>1311</Paragraphs>
  <Slides>172</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172</vt:i4>
      </vt:variant>
    </vt:vector>
  </HeadingPairs>
  <TitlesOfParts>
    <vt:vector size="177" baseType="lpstr">
      <vt:lpstr>Aptos</vt:lpstr>
      <vt:lpstr>Arial</vt:lpstr>
      <vt:lpstr>Calibri</vt:lpstr>
      <vt:lpstr>System Font Regular</vt:lpstr>
      <vt:lpstr>ETF Master</vt:lpstr>
      <vt:lpstr>T LEVEL IN DESIGN, SURVEYING AND PLANNING FOR CONSTRUCTION</vt:lpstr>
      <vt:lpstr>1</vt:lpstr>
      <vt:lpstr>Understanding the project scope </vt:lpstr>
      <vt:lpstr>Lesson 1 overview </vt:lpstr>
      <vt:lpstr>What is sustainable retrofitting? </vt:lpstr>
      <vt:lpstr>Key concepts </vt:lpstr>
      <vt:lpstr>Video case study</vt:lpstr>
      <vt:lpstr>Introduction to the final project </vt:lpstr>
      <vt:lpstr>Wish Hill case study: Overview </vt:lpstr>
      <vt:lpstr>Wish Hill case study and walkthrough </vt:lpstr>
      <vt:lpstr>Group task: Retrofit challenge </vt:lpstr>
      <vt:lpstr>What is a problem statement? </vt:lpstr>
      <vt:lpstr>Writing your problem statement </vt:lpstr>
      <vt:lpstr>Peer review and discussion </vt:lpstr>
      <vt:lpstr>Summary and next steps </vt:lpstr>
      <vt:lpstr>Questions </vt:lpstr>
      <vt:lpstr>2</vt:lpstr>
      <vt:lpstr>Understanding the building fabric </vt:lpstr>
      <vt:lpstr>Introduction to heat loss </vt:lpstr>
      <vt:lpstr>Heat loss through solid walls</vt:lpstr>
      <vt:lpstr>Methods of detecting heat loss areas in a building (1) </vt:lpstr>
      <vt:lpstr>Methods of detecting heat loss areas in a building (2) </vt:lpstr>
      <vt:lpstr>Methods of detecting heat loss areas in a building (3) </vt:lpstr>
      <vt:lpstr>Effects on building efficiency </vt:lpstr>
      <vt:lpstr>Challenges in retrofitting historic buildings</vt:lpstr>
      <vt:lpstr>Aesthetic impact of insulating listed heritage buildings</vt:lpstr>
      <vt:lpstr>Aesthetic impact of insulating listed heritage buildings (continued)</vt:lpstr>
      <vt:lpstr>Group discussion:  Importance of insulation </vt:lpstr>
      <vt:lpstr>Group task:  Comparing insulation types </vt:lpstr>
      <vt:lpstr>Heritage considerations in insulation </vt:lpstr>
      <vt:lpstr>Class debate:  Should we insulate everywhere? </vt:lpstr>
      <vt:lpstr>Lesson summary </vt:lpstr>
      <vt:lpstr>3</vt:lpstr>
      <vt:lpstr>Proposing sustainable design solutions for Wish Hill </vt:lpstr>
      <vt:lpstr>Importance of energy efficiency  in heritage buildings </vt:lpstr>
      <vt:lpstr>Challenges in retrofitting windows  and doors </vt:lpstr>
      <vt:lpstr>Impacts of poor window and  door insulation </vt:lpstr>
      <vt:lpstr>Improving windows in a listed building </vt:lpstr>
      <vt:lpstr>Understanding air leakage and  heat loss </vt:lpstr>
      <vt:lpstr>Understanding air leakage and  heat loss </vt:lpstr>
      <vt:lpstr>What is heat loss? </vt:lpstr>
      <vt:lpstr>Factors affecting heat loss  in windows and doors </vt:lpstr>
      <vt:lpstr>Impacts of air leakage and heat loss </vt:lpstr>
      <vt:lpstr>Strategies to reduce heat loss</vt:lpstr>
      <vt:lpstr>U-values and window performance </vt:lpstr>
      <vt:lpstr>Wish Hill case study:  Window condition </vt:lpstr>
      <vt:lpstr>Activity: Wish Hill case study </vt:lpstr>
      <vt:lpstr>Task: Heat loss calculations </vt:lpstr>
      <vt:lpstr>Step-by-step calculation activity (1)</vt:lpstr>
      <vt:lpstr>Step-by-step calculation activity (2)</vt:lpstr>
      <vt:lpstr>Discussion questions </vt:lpstr>
      <vt:lpstr>Retrofit options: Secondary glazing  vs slim-profile double glazing </vt:lpstr>
      <vt:lpstr>Types of glazing</vt:lpstr>
      <vt:lpstr>Debate: Replace or refurbish windows? </vt:lpstr>
      <vt:lpstr>Summary and next steps </vt:lpstr>
      <vt:lpstr>4</vt:lpstr>
      <vt:lpstr>Lesson 4 overview</vt:lpstr>
      <vt:lpstr>Wish Hill’s current heating system  </vt:lpstr>
      <vt:lpstr>Common inefficiencies</vt:lpstr>
      <vt:lpstr>Environmental impact and costs</vt:lpstr>
      <vt:lpstr>Low-carbon heating alternatives  </vt:lpstr>
      <vt:lpstr>Heat pumps </vt:lpstr>
      <vt:lpstr>How do air source heat pumps work?</vt:lpstr>
      <vt:lpstr>How do ground source heat pumps work?</vt:lpstr>
      <vt:lpstr>Biomass boilers </vt:lpstr>
      <vt:lpstr>Biomass combustion</vt:lpstr>
      <vt:lpstr>Infrared heating panels </vt:lpstr>
      <vt:lpstr>Modern infrared panels</vt:lpstr>
      <vt:lpstr>Efficiency comparisons </vt:lpstr>
      <vt:lpstr>Group task: Evaluating heating systems </vt:lpstr>
      <vt:lpstr>Discussion: Best heating system  for Wish Hill </vt:lpstr>
      <vt:lpstr>Summary and next steps</vt:lpstr>
      <vt:lpstr>Personal reflection questions </vt:lpstr>
      <vt:lpstr>Your key takeaways</vt:lpstr>
      <vt:lpstr>Next steps: Looking ahead to  renewable energy </vt:lpstr>
      <vt:lpstr>5</vt:lpstr>
      <vt:lpstr>Lesson 5 overview </vt:lpstr>
      <vt:lpstr>Introduction to renewable energy  for buildings  </vt:lpstr>
      <vt:lpstr>Common renewable options  for buildings </vt:lpstr>
      <vt:lpstr>Planning restrictions for  listed buildings </vt:lpstr>
      <vt:lpstr>Solutions and workarounds </vt:lpstr>
      <vt:lpstr>Task: What challenges might Wish Hill  face when adopting renewables? </vt:lpstr>
      <vt:lpstr>Case study review: Renewable energy in historic buildings </vt:lpstr>
      <vt:lpstr>Case studies for review</vt:lpstr>
      <vt:lpstr>Key insights </vt:lpstr>
      <vt:lpstr>Task: Identifying renewable energy solutions for Wish Hill </vt:lpstr>
      <vt:lpstr>Discussion: Selecting the best renewable energy system </vt:lpstr>
      <vt:lpstr>Cost-benefit analysis </vt:lpstr>
      <vt:lpstr>Summary and next steps </vt:lpstr>
      <vt:lpstr>6</vt:lpstr>
      <vt:lpstr>Lesson 6 overview</vt:lpstr>
      <vt:lpstr>Understanding moisture risks in historic buildings</vt:lpstr>
      <vt:lpstr>Common causes of rising damp </vt:lpstr>
      <vt:lpstr>Evidence of damp</vt:lpstr>
      <vt:lpstr>Rising damp: Signs to look for</vt:lpstr>
      <vt:lpstr>Task: Identifying damp</vt:lpstr>
      <vt:lpstr>Condensation </vt:lpstr>
      <vt:lpstr>Condensation</vt:lpstr>
      <vt:lpstr>Condensation: Signs to look for</vt:lpstr>
      <vt:lpstr>Vents</vt:lpstr>
      <vt:lpstr>Penetrating damp </vt:lpstr>
      <vt:lpstr>Damp and water ingress</vt:lpstr>
      <vt:lpstr>How can it be managed? </vt:lpstr>
      <vt:lpstr>Why is damp a bigger issue in  historic buildings?</vt:lpstr>
      <vt:lpstr>Retrofits and damp</vt:lpstr>
      <vt:lpstr>Repair measures</vt:lpstr>
      <vt:lpstr>Task: Damp and Wish Hill</vt:lpstr>
      <vt:lpstr>Discussion: Damp and Wish Hill </vt:lpstr>
      <vt:lpstr>7</vt:lpstr>
      <vt:lpstr>Lesson 7 overview</vt:lpstr>
      <vt:lpstr>Importance of water efficiency (1)</vt:lpstr>
      <vt:lpstr>Importance of water efficiency (2)</vt:lpstr>
      <vt:lpstr>Importance of water efficiency (3)</vt:lpstr>
      <vt:lpstr>How water efficiency affects  buildings (1)</vt:lpstr>
      <vt:lpstr>How water efficiency affects  buildings (2)</vt:lpstr>
      <vt:lpstr>Wish Hill case study: Key issues</vt:lpstr>
      <vt:lpstr>Further points to consider </vt:lpstr>
      <vt:lpstr>Water efficiency concerns in Wish Hill</vt:lpstr>
      <vt:lpstr>What is sustainable drainage?</vt:lpstr>
      <vt:lpstr>Understanding sustainable drainage systems (SUDS)</vt:lpstr>
      <vt:lpstr>Green roofs and rain gardens:  Natural solutions to absorb rainwater </vt:lpstr>
      <vt:lpstr>Rainwater harvesting</vt:lpstr>
      <vt:lpstr>Benefits of rainwater harvesting </vt:lpstr>
      <vt:lpstr>Types of rainwater harvesting systems</vt:lpstr>
      <vt:lpstr>Greywater recycling</vt:lpstr>
      <vt:lpstr>How greywater systems work</vt:lpstr>
      <vt:lpstr>Benefits of greywater recycling</vt:lpstr>
      <vt:lpstr>Task: SUDS</vt:lpstr>
      <vt:lpstr>Task: Water management</vt:lpstr>
      <vt:lpstr>Review of ‘Greening the grey’</vt:lpstr>
      <vt:lpstr>Next steps</vt:lpstr>
      <vt:lpstr>8</vt:lpstr>
      <vt:lpstr>Introduction: Planning constraints  for listed buildings</vt:lpstr>
      <vt:lpstr>Key facts about listed buildings </vt:lpstr>
      <vt:lpstr>More key facts about listed buildings</vt:lpstr>
      <vt:lpstr>Balancing heritage preservation and sustainability </vt:lpstr>
      <vt:lpstr>Protecting cultural identity and history </vt:lpstr>
      <vt:lpstr>Environmental sustainability </vt:lpstr>
      <vt:lpstr>Economic and tourism benefits </vt:lpstr>
      <vt:lpstr>Legal and planning compliance </vt:lpstr>
      <vt:lpstr>Future-proofing for generations </vt:lpstr>
      <vt:lpstr>Conclusion </vt:lpstr>
      <vt:lpstr>Task: Listed consent flashcards</vt:lpstr>
      <vt:lpstr>9</vt:lpstr>
      <vt:lpstr>Lesson 9 overview</vt:lpstr>
      <vt:lpstr>Quick recap quiz (1 of 2)</vt:lpstr>
      <vt:lpstr>Answer 1</vt:lpstr>
      <vt:lpstr>Quick recap quiz (2 of 2)</vt:lpstr>
      <vt:lpstr>Answer 2</vt:lpstr>
      <vt:lpstr>What makes a good retrofit report?</vt:lpstr>
      <vt:lpstr>Example structure for your final report</vt:lpstr>
      <vt:lpstr>Understanding retrofit measures</vt:lpstr>
      <vt:lpstr>Energy improvement ladder</vt:lpstr>
      <vt:lpstr>Group task: Introduction</vt:lpstr>
      <vt:lpstr>Group task questions</vt:lpstr>
      <vt:lpstr>Group feedback discussion</vt:lpstr>
      <vt:lpstr>Task: Sorting retrofit measures</vt:lpstr>
      <vt:lpstr>Peer review instructions</vt:lpstr>
      <vt:lpstr>Summarising the categories</vt:lpstr>
      <vt:lpstr>Heritage and conservation in retrofit</vt:lpstr>
      <vt:lpstr>Exit questions / reflection</vt:lpstr>
      <vt:lpstr>10</vt:lpstr>
      <vt:lpstr>Quick recap</vt:lpstr>
      <vt:lpstr>Live document: Retrofit proposal</vt:lpstr>
      <vt:lpstr>Group task: Identifying issues</vt:lpstr>
      <vt:lpstr>Group task (continued)</vt:lpstr>
      <vt:lpstr>Group presentations: Peer feedback</vt:lpstr>
      <vt:lpstr>Improve your work</vt:lpstr>
      <vt:lpstr>Summary and recommendations</vt:lpstr>
      <vt:lpstr>Self-reflection (sticky notes)</vt:lpstr>
      <vt:lpstr>Final thoughts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underpinning excellence</dc:title>
  <dc:creator>Richard Overton</dc:creator>
  <cp:lastModifiedBy>Elise James</cp:lastModifiedBy>
  <cp:revision>19</cp:revision>
  <dcterms:created xsi:type="dcterms:W3CDTF">2020-10-20T08:50:32Z</dcterms:created>
  <dcterms:modified xsi:type="dcterms:W3CDTF">2025-07-07T19:39:04Z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0x010100D684A5350B050F46AD6AC251716740DC</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Order">
    <vt:r8>64700</vt:r8>
  </property>
</Properties>
</file>