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296" r:id="rId5"/>
    <p:sldId id="336" r:id="rId6"/>
    <p:sldId id="393" r:id="rId7"/>
    <p:sldId id="298" r:id="rId8"/>
    <p:sldId id="299" r:id="rId9"/>
    <p:sldId id="306" r:id="rId10"/>
    <p:sldId id="346" r:id="rId11"/>
    <p:sldId id="320" r:id="rId12"/>
    <p:sldId id="345" r:id="rId13"/>
    <p:sldId id="308" r:id="rId14"/>
    <p:sldId id="317" r:id="rId15"/>
    <p:sldId id="321" r:id="rId16"/>
    <p:sldId id="350" r:id="rId17"/>
    <p:sldId id="347" r:id="rId18"/>
    <p:sldId id="309" r:id="rId19"/>
    <p:sldId id="326" r:id="rId20"/>
    <p:sldId id="327" r:id="rId21"/>
    <p:sldId id="348" r:id="rId22"/>
    <p:sldId id="349" r:id="rId23"/>
    <p:sldId id="360" r:id="rId24"/>
    <p:sldId id="310" r:id="rId25"/>
    <p:sldId id="334" r:id="rId26"/>
    <p:sldId id="333" r:id="rId27"/>
    <p:sldId id="351" r:id="rId28"/>
    <p:sldId id="352" r:id="rId29"/>
    <p:sldId id="311" r:id="rId30"/>
    <p:sldId id="337" r:id="rId31"/>
    <p:sldId id="332" r:id="rId32"/>
    <p:sldId id="353" r:id="rId33"/>
    <p:sldId id="381" r:id="rId34"/>
    <p:sldId id="354" r:id="rId35"/>
    <p:sldId id="262"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60">
          <p15:clr>
            <a:srgbClr val="A4A3A4"/>
          </p15:clr>
        </p15:guide>
        <p15:guide id="3" orient="horz" pos="169">
          <p15:clr>
            <a:srgbClr val="A4A3A4"/>
          </p15:clr>
        </p15:guide>
        <p15:guide id="4" orient="horz" pos="2890">
          <p15:clr>
            <a:srgbClr val="A4A3A4"/>
          </p15:clr>
        </p15:guide>
        <p15:guide id="5" orient="horz">
          <p15:clr>
            <a:srgbClr val="A4A3A4"/>
          </p15:clr>
        </p15:guide>
        <p15:guide id="6" orient="horz" pos="622">
          <p15:clr>
            <a:srgbClr val="A4A3A4"/>
          </p15:clr>
        </p15:guide>
        <p15:guide id="7" orient="horz" pos="1575">
          <p15:clr>
            <a:srgbClr val="A4A3A4"/>
          </p15:clr>
        </p15:guide>
        <p15:guide id="8" orient="horz" pos="868">
          <p15:clr>
            <a:srgbClr val="A4A3A4"/>
          </p15:clr>
        </p15:guide>
        <p15:guide id="9" pos="2835">
          <p15:clr>
            <a:srgbClr val="A4A3A4"/>
          </p15:clr>
        </p15:guide>
        <p15:guide id="10" pos="5583">
          <p15:clr>
            <a:srgbClr val="A4A3A4"/>
          </p15:clr>
        </p15:guide>
        <p15:guide id="11" pos="158">
          <p15:clr>
            <a:srgbClr val="A4A3A4"/>
          </p15:clr>
        </p15:guide>
        <p15:guide id="12" pos="5012">
          <p15:clr>
            <a:srgbClr val="A4A3A4"/>
          </p15:clr>
        </p15:guide>
        <p15:guide id="13" pos="1651">
          <p15:clr>
            <a:srgbClr val="A4A3A4"/>
          </p15:clr>
        </p15:guide>
        <p15:guide id="14" pos="2744">
          <p15:clr>
            <a:srgbClr val="A4A3A4"/>
          </p15:clr>
        </p15:guide>
        <p15:guide id="15" pos="5465">
          <p15:clr>
            <a:srgbClr val="A4A3A4"/>
          </p15:clr>
        </p15:guide>
        <p15:guide id="16" pos="956">
          <p15:clr>
            <a:srgbClr val="A4A3A4"/>
          </p15:clr>
        </p15:guide>
        <p15:guide id="17" pos="2562">
          <p15:clr>
            <a:srgbClr val="A4A3A4"/>
          </p15:clr>
        </p15:guide>
        <p15:guide id="18" pos="325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70EC03-BE1D-3ECF-1198-0AE0F3C2A3B3}" name="Joanne Gillette" initials="" userId="S::JoanneGillette@JoanneGillette386.onmicrosoft.com::635e4de7-d018-45a2-9822-1464e44ba1a6" providerId="AD"/>
  <p188:author id="{E68DBF29-173B-1EE4-E980-EBF86C79181A}" name="Editor" initials="ED" userId="Editor" providerId="None"/>
  <p188:author id="{06EBD850-72DE-2BEB-11BF-53DDA14FF1C2}" name="Nikki Mansell" initials="NM" userId="S::nikki.mansell@westking.ac.uk::8ecff2c2-51ef-483f-8926-7cae737b1935" providerId="AD"/>
  <p188:author id="{473F2D82-C3C3-DDA7-9377-E23167EA6B6B}" name="Elise James" initials="EJ" userId="42537d0e53cac1b1" providerId="Windows Live"/>
  <p188:author id="{8CB327D7-E7E4-B85C-F4D0-1205916741BF}" name="joanne thirlaway" initials="jt" userId="88ebfc7785ff76c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C41"/>
    <a:srgbClr val="0071F8"/>
    <a:srgbClr val="B9B9B9"/>
    <a:srgbClr val="00A068"/>
    <a:srgbClr val="BE0064"/>
    <a:srgbClr val="FEB9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843507-7683-495E-9E9D-8082D53B19DD}" v="1391" dt="2024-07-23T15:24:36.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46" autoAdjust="0"/>
    <p:restoredTop sz="61985" autoAdjust="0"/>
  </p:normalViewPr>
  <p:slideViewPr>
    <p:cSldViewPr snapToGrid="0">
      <p:cViewPr varScale="1">
        <p:scale>
          <a:sx n="52" d="100"/>
          <a:sy n="52" d="100"/>
        </p:scale>
        <p:origin x="1412" y="40"/>
      </p:cViewPr>
      <p:guideLst>
        <p:guide orient="horz" pos="1620"/>
        <p:guide orient="horz" pos="3060"/>
        <p:guide orient="horz" pos="169"/>
        <p:guide orient="horz" pos="2890"/>
        <p:guide orient="horz"/>
        <p:guide orient="horz" pos="622"/>
        <p:guide orient="horz" pos="1575"/>
        <p:guide orient="horz" pos="868"/>
        <p:guide pos="2835"/>
        <p:guide pos="5583"/>
        <p:guide pos="158"/>
        <p:guide pos="5012"/>
        <p:guide pos="1651"/>
        <p:guide pos="2744"/>
        <p:guide pos="5465"/>
        <p:guide pos="956"/>
        <p:guide pos="2562"/>
        <p:guide pos="3257"/>
      </p:guideLst>
    </p:cSldViewPr>
  </p:slideViewPr>
  <p:outlineViewPr>
    <p:cViewPr>
      <p:scale>
        <a:sx n="33" d="100"/>
        <a:sy n="33" d="100"/>
      </p:scale>
      <p:origin x="0" y="-282"/>
    </p:cViewPr>
  </p:outlin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B82452-3B3D-4B10-B5B2-216C3ED6E0C1}" type="datetimeFigureOut">
              <a:rPr lang="en-GB" smtClean="0"/>
              <a:pPr/>
              <a:t>06/11/2025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11B1AA-12AD-4BCD-8A84-BE258AB1E1EB}" type="slidenum">
              <a:rPr lang="en-GB" smtClean="0"/>
              <a:pPr/>
              <a:t>‹#›</a:t>
            </a:fld>
            <a:endParaRPr lang="en-GB"/>
          </a:p>
        </p:txBody>
      </p:sp>
    </p:spTree>
    <p:extLst>
      <p:ext uri="{BB962C8B-B14F-4D97-AF65-F5344CB8AC3E}">
        <p14:creationId xmlns:p14="http://schemas.microsoft.com/office/powerpoint/2010/main" val="175970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3A1484-528B-4725-8337-7ACDB6138B8F}" type="datetimeFigureOut">
              <a:rPr lang="en-GB" smtClean="0"/>
              <a:pPr/>
              <a:t>06/11/2025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340D-206C-4C41-A35B-4D72CE2F2B89}" type="slidenum">
              <a:rPr lang="en-GB" smtClean="0"/>
              <a:pPr/>
              <a:t>‹#›</a:t>
            </a:fld>
            <a:endParaRPr lang="en-GB"/>
          </a:p>
        </p:txBody>
      </p:sp>
    </p:spTree>
    <p:extLst>
      <p:ext uri="{BB962C8B-B14F-4D97-AF65-F5344CB8AC3E}">
        <p14:creationId xmlns:p14="http://schemas.microsoft.com/office/powerpoint/2010/main" val="253561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a:t>
            </a:fld>
            <a:endParaRPr lang="en-GB"/>
          </a:p>
        </p:txBody>
      </p:sp>
    </p:spTree>
    <p:extLst>
      <p:ext uri="{BB962C8B-B14F-4D97-AF65-F5344CB8AC3E}">
        <p14:creationId xmlns:p14="http://schemas.microsoft.com/office/powerpoint/2010/main" val="40387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t>
            </a:r>
            <a:r>
              <a:rPr lang="en-GB" noProof="0" dirty="0"/>
              <a:t>question links to Q3 of the formative assessment questions.</a:t>
            </a:r>
          </a:p>
          <a:p>
            <a:endParaRPr lang="en-GB" noProof="0" dirty="0"/>
          </a:p>
          <a:p>
            <a:r>
              <a:rPr lang="en-GB" noProof="0" dirty="0"/>
              <a:t>This question is applied because the answer is not general knowledge (why people socialise at events) – it’s specifically about socialising at the show, where there are industry guests</a:t>
            </a:r>
            <a:r>
              <a:rPr lang="en-GB" sz="1200" noProof="0" dirty="0">
                <a:solidFill>
                  <a:schemeClr val="bg1"/>
                </a:solidFill>
                <a:effectLst/>
                <a:latin typeface="Arial" panose="020B0604020202020204" pitchFamily="34" charset="0"/>
                <a:ea typeface="Arial" panose="020B0604020202020204" pitchFamily="34" charset="0"/>
                <a:cs typeface="Arial" panose="020B0604020202020204" pitchFamily="34" charset="0"/>
              </a:rPr>
              <a:t>. The question is applied because it specifically wants an answer linked to socialising with people from the fashion industry after the show. </a:t>
            </a:r>
            <a:r>
              <a:rPr lang="en-GB" noProof="0" dirty="0"/>
              <a:t>The question is asking for an explanation; therefore, the answer needs to have reasoning. An answer about socialising in general or a description about ways the graduates can socialise would be incorrect. The answer needs to consider the importance linked to the graduates and consider that they are at the start of their career – so why is this important? </a:t>
            </a:r>
          </a:p>
          <a:p>
            <a:endParaRPr lang="en-GB" noProof="0" dirty="0"/>
          </a:p>
          <a:p>
            <a:r>
              <a:rPr lang="en-GB" noProof="0" dirty="0"/>
              <a:t>Let’s look at some sample answers.</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t>11</a:t>
            </a:fld>
            <a:endParaRPr lang="en-GB"/>
          </a:p>
        </p:txBody>
      </p:sp>
    </p:spTree>
    <p:extLst>
      <p:ext uri="{BB962C8B-B14F-4D97-AF65-F5344CB8AC3E}">
        <p14:creationId xmlns:p14="http://schemas.microsoft.com/office/powerpoint/2010/main" val="21417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1 has an explanation. The answer is applied but the explanation is brief.</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 2 has an explanation. The answer is applied and the explanation starts to give some detail.</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12</a:t>
            </a:fld>
            <a:endParaRPr lang="en-GB"/>
          </a:p>
        </p:txBody>
      </p:sp>
    </p:spTree>
    <p:extLst>
      <p:ext uri="{BB962C8B-B14F-4D97-AF65-F5344CB8AC3E}">
        <p14:creationId xmlns:p14="http://schemas.microsoft.com/office/powerpoint/2010/main" val="111965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NOTES: </a:t>
            </a:r>
          </a:p>
          <a:p>
            <a:r>
              <a:rPr lang="en-GB" dirty="0"/>
              <a:t>Answer 3 is an explanation and the answer is applied to the question.   </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13</a:t>
            </a:fld>
            <a:endParaRPr lang="en-GB"/>
          </a:p>
        </p:txBody>
      </p:sp>
    </p:spTree>
    <p:extLst>
      <p:ext uri="{BB962C8B-B14F-4D97-AF65-F5344CB8AC3E}">
        <p14:creationId xmlns:p14="http://schemas.microsoft.com/office/powerpoint/2010/main" val="3954448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 NOTES: </a:t>
            </a:r>
          </a:p>
          <a:p>
            <a:r>
              <a:rPr lang="en-GB" dirty="0"/>
              <a:t>Answer 3 is an explanation and the answer is applied to the question.   </a:t>
            </a:r>
          </a:p>
          <a:p>
            <a:endParaRPr lang="en-GB" dirty="0">
              <a:solidFill>
                <a:srgbClr val="E51C41"/>
              </a:solidFill>
            </a:endParaRP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14</a:t>
            </a:fld>
            <a:endParaRPr lang="en-GB"/>
          </a:p>
        </p:txBody>
      </p:sp>
    </p:spTree>
    <p:extLst>
      <p:ext uri="{BB962C8B-B14F-4D97-AF65-F5344CB8AC3E}">
        <p14:creationId xmlns:p14="http://schemas.microsoft.com/office/powerpoint/2010/main" val="241838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15</a:t>
            </a:fld>
            <a:endParaRPr lang="en-GB"/>
          </a:p>
        </p:txBody>
      </p:sp>
    </p:spTree>
    <p:extLst>
      <p:ext uri="{BB962C8B-B14F-4D97-AF65-F5344CB8AC3E}">
        <p14:creationId xmlns:p14="http://schemas.microsoft.com/office/powerpoint/2010/main" val="2287449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t>
            </a:r>
            <a:r>
              <a:rPr lang="en-GB" noProof="0" dirty="0"/>
              <a:t>question links to Q6 of the formative assessment questions.</a:t>
            </a:r>
          </a:p>
          <a:p>
            <a:endParaRPr lang="en-GB" noProof="0" dirty="0"/>
          </a:p>
          <a:p>
            <a:r>
              <a:rPr lang="en-GB" noProof="0" dirty="0"/>
              <a:t>This question is applied because it specifically requires risks of cultural appropriating in relation to the designer’s new line of clothing</a:t>
            </a:r>
            <a:r>
              <a:rPr lang="en-GB" sz="1200" noProof="0" dirty="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en-GB" noProof="0" dirty="0"/>
              <a:t>The question is asking for an explanation of two risks that should be avoided so the reasons of how the risks are avoided needs to be what the answer focuses on. </a:t>
            </a:r>
          </a:p>
          <a:p>
            <a:endParaRPr lang="en-GB" noProof="0" dirty="0"/>
          </a:p>
          <a:p>
            <a:r>
              <a:rPr lang="en-GB" noProof="0" dirty="0"/>
              <a:t>Let’s look at some sample answers.</a:t>
            </a: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16</a:t>
            </a:fld>
            <a:endParaRPr lang="en-GB"/>
          </a:p>
        </p:txBody>
      </p:sp>
    </p:spTree>
    <p:extLst>
      <p:ext uri="{BB962C8B-B14F-4D97-AF65-F5344CB8AC3E}">
        <p14:creationId xmlns:p14="http://schemas.microsoft.com/office/powerpoint/2010/main" val="3485610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answer is not an explanation – rather descriptive statements. </a:t>
            </a:r>
          </a:p>
          <a:p>
            <a:endParaRPr lang="en-GB" dirty="0"/>
          </a:p>
          <a:p>
            <a:r>
              <a:rPr lang="en-GB" sz="1200" dirty="0">
                <a:effectLst/>
                <a:latin typeface="Arial" panose="020B0604020202020204" pitchFamily="34" charset="0"/>
                <a:ea typeface="Aptos" panose="020B0004020202020204" pitchFamily="34" charset="0"/>
                <a:cs typeface="Times New Roman" panose="02020603050405020304" pitchFamily="18" charset="0"/>
              </a:rPr>
              <a:t>“The designer could unintentionally be culturally appropriating the Native American tribes.” </a:t>
            </a:r>
            <a:br>
              <a:rPr lang="en-GB" sz="1200" dirty="0">
                <a:effectLst/>
                <a:latin typeface="Arial" panose="020B0604020202020204" pitchFamily="34" charset="0"/>
                <a:ea typeface="Aptos" panose="020B0004020202020204" pitchFamily="34" charset="0"/>
                <a:cs typeface="Times New Roman" panose="02020603050405020304" pitchFamily="18" charset="0"/>
              </a:rPr>
            </a:br>
            <a:r>
              <a:rPr lang="en-GB" sz="1200" dirty="0">
                <a:effectLst/>
                <a:latin typeface="Arial" panose="020B0604020202020204" pitchFamily="34" charset="0"/>
                <a:ea typeface="Aptos" panose="020B0004020202020204" pitchFamily="34" charset="0"/>
                <a:cs typeface="Times New Roman" panose="02020603050405020304" pitchFamily="18" charset="0"/>
              </a:rPr>
              <a:t>S</a:t>
            </a:r>
            <a:r>
              <a:rPr lang="en-GB" dirty="0"/>
              <a:t>o why is this a risk? There is no explanation about </a:t>
            </a:r>
            <a:r>
              <a:rPr lang="en-GB" sz="1200" dirty="0">
                <a:solidFill>
                  <a:srgbClr val="E51C41"/>
                </a:solidFill>
                <a:ea typeface="+mn-lt"/>
                <a:cs typeface="+mn-lt"/>
              </a:rPr>
              <a:t>avoiding this in the collection. </a:t>
            </a:r>
          </a:p>
          <a:p>
            <a:endParaRPr lang="en-GB" sz="1200" dirty="0">
              <a:solidFill>
                <a:srgbClr val="E51C41"/>
              </a:solidFill>
              <a:ea typeface="+mn-lt"/>
              <a:cs typeface="+mn-lt"/>
            </a:endParaRPr>
          </a:p>
          <a:p>
            <a:r>
              <a:rPr lang="en-GB" sz="1200" dirty="0">
                <a:effectLst/>
                <a:latin typeface="Arial" panose="020B0604020202020204" pitchFamily="34" charset="0"/>
                <a:ea typeface="Aptos" panose="020B0004020202020204" pitchFamily="34" charset="0"/>
                <a:cs typeface="Times New Roman" panose="02020603050405020304" pitchFamily="18" charset="0"/>
              </a:rPr>
              <a:t>“The designer could be insensitive to the meaning behind the traditional designs and its historical impact on the Native American tribes.” </a:t>
            </a:r>
          </a:p>
          <a:p>
            <a:r>
              <a:rPr lang="en-GB" sz="1200" dirty="0">
                <a:effectLst/>
                <a:latin typeface="Arial" panose="020B0604020202020204" pitchFamily="34" charset="0"/>
                <a:ea typeface="Aptos" panose="020B0004020202020204" pitchFamily="34" charset="0"/>
                <a:cs typeface="Times New Roman" panose="02020603050405020304" pitchFamily="18" charset="0"/>
              </a:rPr>
              <a:t>There is no reasoning / explanation </a:t>
            </a:r>
            <a:r>
              <a:rPr lang="en-GB" dirty="0"/>
              <a:t>on how this can be avoided. The answer has been incorrectly answered. </a:t>
            </a:r>
          </a:p>
        </p:txBody>
      </p:sp>
      <p:sp>
        <p:nvSpPr>
          <p:cNvPr id="4" name="Slide Number Placeholder 3"/>
          <p:cNvSpPr>
            <a:spLocks noGrp="1"/>
          </p:cNvSpPr>
          <p:nvPr>
            <p:ph type="sldNum" sz="quarter" idx="5"/>
          </p:nvPr>
        </p:nvSpPr>
        <p:spPr/>
        <p:txBody>
          <a:bodyPr/>
          <a:lstStyle/>
          <a:p>
            <a:fld id="{9920340D-206C-4C41-A35B-4D72CE2F2B89}" type="slidenum">
              <a:rPr lang="en-GB" smtClean="0"/>
              <a:pPr/>
              <a:t>17</a:t>
            </a:fld>
            <a:endParaRPr lang="en-GB"/>
          </a:p>
        </p:txBody>
      </p:sp>
    </p:spTree>
    <p:extLst>
      <p:ext uri="{BB962C8B-B14F-4D97-AF65-F5344CB8AC3E}">
        <p14:creationId xmlns:p14="http://schemas.microsoft.com/office/powerpoint/2010/main" val="1892304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answer explains two </a:t>
            </a:r>
            <a:r>
              <a:rPr lang="en-GB" sz="1200" dirty="0">
                <a:solidFill>
                  <a:srgbClr val="E51C41"/>
                </a:solidFill>
                <a:ea typeface="+mn-lt"/>
                <a:cs typeface="+mn-lt"/>
              </a:rPr>
              <a:t>risks that the designer should avoid when incorporating elements of Native American culture into the collection. The first explanation considers culture and the second risk links to checks to avoid legal implications. Both points provide explanations. Notice that many of the explanations we have looked at use “because” or “so”. Think about this when you answer any explanation questions. </a:t>
            </a:r>
          </a:p>
          <a:p>
            <a:r>
              <a:rPr lang="en-GB" sz="1200" dirty="0">
                <a:solidFill>
                  <a:srgbClr val="E51C41"/>
                </a:solidFill>
                <a:ea typeface="+mn-lt"/>
                <a:cs typeface="+mn-lt"/>
              </a:rPr>
              <a:t>.</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18</a:t>
            </a:fld>
            <a:endParaRPr lang="en-GB"/>
          </a:p>
        </p:txBody>
      </p:sp>
    </p:spTree>
    <p:extLst>
      <p:ext uri="{BB962C8B-B14F-4D97-AF65-F5344CB8AC3E}">
        <p14:creationId xmlns:p14="http://schemas.microsoft.com/office/powerpoint/2010/main" val="1559192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19</a:t>
            </a:fld>
            <a:endParaRPr lang="en-GB"/>
          </a:p>
        </p:txBody>
      </p:sp>
    </p:spTree>
    <p:extLst>
      <p:ext uri="{BB962C8B-B14F-4D97-AF65-F5344CB8AC3E}">
        <p14:creationId xmlns:p14="http://schemas.microsoft.com/office/powerpoint/2010/main" val="3283470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 </a:t>
            </a:r>
          </a:p>
          <a:p>
            <a:r>
              <a:rPr lang="en-GB" dirty="0"/>
              <a:t>Ask learners whether two risks have been explained.  </a:t>
            </a:r>
          </a:p>
          <a:p>
            <a:endParaRPr lang="en-GB" dirty="0"/>
          </a:p>
          <a:p>
            <a:r>
              <a:rPr lang="en-GB" dirty="0"/>
              <a:t>Explain that the answer does mention public backlash and brand reputation but the explanation as to how or why </a:t>
            </a:r>
            <a:r>
              <a:rPr lang="en-GB" sz="1200" dirty="0">
                <a:solidFill>
                  <a:srgbClr val="E51C41"/>
                </a:solidFill>
                <a:ea typeface="+mn-lt"/>
                <a:cs typeface="+mn-lt"/>
              </a:rPr>
              <a:t>the designer should avoid </a:t>
            </a:r>
            <a:r>
              <a:rPr lang="en-GB" dirty="0"/>
              <a:t>the </a:t>
            </a:r>
            <a:r>
              <a:rPr lang="en-GB" sz="1200" dirty="0">
                <a:solidFill>
                  <a:srgbClr val="E51C41"/>
                </a:solidFill>
                <a:ea typeface="+mn-lt"/>
                <a:cs typeface="+mn-lt"/>
              </a:rPr>
              <a:t>risks is unclear.  </a:t>
            </a:r>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20</a:t>
            </a:fld>
            <a:endParaRPr lang="en-GB"/>
          </a:p>
        </p:txBody>
      </p:sp>
    </p:spTree>
    <p:extLst>
      <p:ext uri="{BB962C8B-B14F-4D97-AF65-F5344CB8AC3E}">
        <p14:creationId xmlns:p14="http://schemas.microsoft.com/office/powerpoint/2010/main" val="1396876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look at 10 formative assessment questions linked to T Level Craft and Design. It will focus on 7 AO2 questions and 3 AO3 questions. </a:t>
            </a:r>
          </a:p>
          <a:p>
            <a:endParaRPr lang="en-US" dirty="0"/>
          </a:p>
          <a:p>
            <a:r>
              <a:rPr lang="en-US" dirty="0"/>
              <a:t>AO2 questions have a context. Answers to AO2 questions need to apply knowledge and understanding about the topic targeted to the context of the question.   </a:t>
            </a:r>
          </a:p>
          <a:p>
            <a:endParaRPr lang="en-US" dirty="0"/>
          </a:p>
          <a:p>
            <a:r>
              <a:rPr lang="en-US" dirty="0"/>
              <a:t>AO3 questions have information and relate to an issue. Answers to AO3 questions need to </a:t>
            </a:r>
            <a:r>
              <a:rPr lang="en-US" dirty="0" err="1"/>
              <a:t>analyse</a:t>
            </a:r>
            <a:r>
              <a:rPr lang="en-US" dirty="0"/>
              <a:t> or evaluate the information about the issue. </a:t>
            </a:r>
          </a:p>
          <a:p>
            <a:r>
              <a:rPr lang="en-US" dirty="0"/>
              <a:t>Throughout this presentation there will be activities to develop assessment knowledge and skills to help you answer AO2 and AO3 questions effectively. </a:t>
            </a:r>
          </a:p>
        </p:txBody>
      </p:sp>
      <p:sp>
        <p:nvSpPr>
          <p:cNvPr id="4" name="Slide Number Placeholder 3"/>
          <p:cNvSpPr>
            <a:spLocks noGrp="1"/>
          </p:cNvSpPr>
          <p:nvPr>
            <p:ph type="sldNum" sz="quarter" idx="5"/>
          </p:nvPr>
        </p:nvSpPr>
        <p:spPr/>
        <p:txBody>
          <a:bodyPr/>
          <a:lstStyle/>
          <a:p>
            <a:fld id="{9920340D-206C-4C41-A35B-4D72CE2F2B89}" type="slidenum">
              <a:rPr lang="en-GB" smtClean="0"/>
              <a:pPr/>
              <a:t>2</a:t>
            </a:fld>
            <a:endParaRPr lang="en-GB"/>
          </a:p>
        </p:txBody>
      </p:sp>
    </p:spTree>
    <p:extLst>
      <p:ext uri="{BB962C8B-B14F-4D97-AF65-F5344CB8AC3E}">
        <p14:creationId xmlns:p14="http://schemas.microsoft.com/office/powerpoint/2010/main" val="1258649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21</a:t>
            </a:fld>
            <a:endParaRPr lang="en-GB"/>
          </a:p>
        </p:txBody>
      </p:sp>
    </p:spTree>
    <p:extLst>
      <p:ext uri="{BB962C8B-B14F-4D97-AF65-F5344CB8AC3E}">
        <p14:creationId xmlns:p14="http://schemas.microsoft.com/office/powerpoint/2010/main" val="2872319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t>
            </a:r>
            <a:r>
              <a:rPr lang="en-GB" noProof="0" dirty="0"/>
              <a:t>question links to Q7 of the formative assessment questions.</a:t>
            </a:r>
          </a:p>
          <a:p>
            <a:endParaRPr lang="en-GB" noProof="0" dirty="0"/>
          </a:p>
          <a:p>
            <a:r>
              <a:rPr lang="en-GB" noProof="0" dirty="0"/>
              <a:t>The answer needs to ensure that there is an explanation. It needs to include reasons and be applied by making sure that the answer links specifically to the needs of young professionals. The question is requiring you to apply what you have learnt about young professionals and needs to be applied to the scenario context, including reference to style and functionality of the furniture. </a:t>
            </a:r>
          </a:p>
          <a:p>
            <a:endParaRPr lang="en-GB" noProof="0" dirty="0"/>
          </a:p>
          <a:p>
            <a:r>
              <a:rPr lang="en-GB" noProof="0" dirty="0"/>
              <a:t>Let’s look at some sample answers.</a:t>
            </a: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22</a:t>
            </a:fld>
            <a:endParaRPr lang="en-GB"/>
          </a:p>
        </p:txBody>
      </p:sp>
    </p:spTree>
    <p:extLst>
      <p:ext uri="{BB962C8B-B14F-4D97-AF65-F5344CB8AC3E}">
        <p14:creationId xmlns:p14="http://schemas.microsoft.com/office/powerpoint/2010/main" val="2079916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E51C41"/>
                </a:solidFill>
                <a:ea typeface="+mn-lt"/>
                <a:cs typeface="+mn-lt"/>
              </a:rPr>
              <a:t>The answer has focused on price and space and needs of young professionals.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solidFill>
                <a:srgbClr val="E51C41"/>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solidFill>
                  <a:srgbClr val="E51C41"/>
                </a:solidFill>
                <a:ea typeface="+mn-lt"/>
                <a:cs typeface="+mn-lt"/>
              </a:rPr>
              <a:t>The answer is applied and is explanatory – </a:t>
            </a:r>
            <a:r>
              <a:rPr lang="en-GB" sz="12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because if the materials sourced are expensive, the price will be too high and may be unaffordable for young professionals as they are likely to not have savings as they are starting their career and because young professionals often cannot afford large homes but still like to have guests stay.</a:t>
            </a:r>
            <a:endParaRPr lang="en-GB" b="0" dirty="0">
              <a:solidFill>
                <a:srgbClr val="E51C41"/>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E51C41"/>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E51C41"/>
              </a:solidFill>
              <a:ea typeface="+mn-lt"/>
              <a:cs typeface="+mn-lt"/>
            </a:endParaRP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23</a:t>
            </a:fld>
            <a:endParaRPr lang="en-GB"/>
          </a:p>
        </p:txBody>
      </p:sp>
    </p:spTree>
    <p:extLst>
      <p:ext uri="{BB962C8B-B14F-4D97-AF65-F5344CB8AC3E}">
        <p14:creationId xmlns:p14="http://schemas.microsoft.com/office/powerpoint/2010/main" val="1534455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answer is applied but is descriptive about what the designer can do, rather than explanatory. </a:t>
            </a:r>
            <a:r>
              <a:rPr lang="en-GB" dirty="0">
                <a:solidFill>
                  <a:srgbClr val="E51C41"/>
                </a:solidFill>
                <a:ea typeface="+mn-lt"/>
                <a:cs typeface="+mn-lt"/>
              </a:rPr>
              <a:t>The needs of young professionals is unclear in the response. The question has not been answered. </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24</a:t>
            </a:fld>
            <a:endParaRPr lang="en-GB"/>
          </a:p>
        </p:txBody>
      </p:sp>
    </p:spTree>
    <p:extLst>
      <p:ext uri="{BB962C8B-B14F-4D97-AF65-F5344CB8AC3E}">
        <p14:creationId xmlns:p14="http://schemas.microsoft.com/office/powerpoint/2010/main" val="3051996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NOTES:</a:t>
            </a:r>
          </a:p>
          <a:p>
            <a:r>
              <a:rPr lang="en-GB" dirty="0"/>
              <a:t>Provide learners with a copy of the model answer. </a:t>
            </a:r>
          </a:p>
          <a:p>
            <a:endParaRPr lang="en-GB" dirty="0"/>
          </a:p>
          <a:p>
            <a:r>
              <a:rPr lang="en-GB" dirty="0"/>
              <a:t>Once learners have completed the task, ask for feedback. Discuss how answer 3 is descriptive about what the furniture maker could make for young professionals but doesn’t include an explanation of how it caters for their needs. </a:t>
            </a:r>
          </a:p>
          <a:p>
            <a:endParaRPr lang="en-GB"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25</a:t>
            </a:fld>
            <a:endParaRPr lang="en-GB"/>
          </a:p>
        </p:txBody>
      </p:sp>
    </p:spTree>
    <p:extLst>
      <p:ext uri="{BB962C8B-B14F-4D97-AF65-F5344CB8AC3E}">
        <p14:creationId xmlns:p14="http://schemas.microsoft.com/office/powerpoint/2010/main" val="893207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26</a:t>
            </a:fld>
            <a:endParaRPr lang="en-GB"/>
          </a:p>
        </p:txBody>
      </p:sp>
    </p:spTree>
    <p:extLst>
      <p:ext uri="{BB962C8B-B14F-4D97-AF65-F5344CB8AC3E}">
        <p14:creationId xmlns:p14="http://schemas.microsoft.com/office/powerpoint/2010/main" val="3200047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t>
            </a:r>
            <a:r>
              <a:rPr lang="en-GB" noProof="0" dirty="0"/>
              <a:t>question links to Q9 of the formative assessment questions.</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The question is applied because it specifically wants an explanation in relation to the new type of ergonomic chair. Again, this is an “explain” question, so reasons </a:t>
            </a:r>
            <a:r>
              <a:rPr lang="en-GB" b="1" noProof="0" dirty="0"/>
              <a:t>how</a:t>
            </a:r>
            <a:r>
              <a:rPr lang="en-GB" noProof="0" dirty="0"/>
              <a:t> </a:t>
            </a:r>
            <a:r>
              <a:rPr lang="en-GB" dirty="0">
                <a:solidFill>
                  <a:srgbClr val="E51C41"/>
                </a:solidFill>
                <a:ea typeface="+mn-lt"/>
                <a:cs typeface="+mn-lt"/>
              </a:rPr>
              <a:t>the furniture maker can best protect the intellectual property of the design are required. </a:t>
            </a:r>
            <a:endParaRPr lang="en-GB" dirty="0">
              <a:solidFill>
                <a:srgbClr val="000000"/>
              </a:solidFill>
              <a:ea typeface="+mn-lt"/>
              <a:cs typeface="+mn-lt"/>
            </a:endParaRPr>
          </a:p>
          <a:p>
            <a:endParaRPr lang="en-GB" noProof="0"/>
          </a:p>
          <a:p>
            <a:endParaRPr lang="en-GB" noProof="0" dirty="0"/>
          </a:p>
          <a:p>
            <a:r>
              <a:rPr lang="en-GB" noProof="0" dirty="0"/>
              <a:t>Let’s look at some sample answers.</a:t>
            </a: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27</a:t>
            </a:fld>
            <a:endParaRPr lang="en-GB"/>
          </a:p>
        </p:txBody>
      </p:sp>
    </p:spTree>
    <p:extLst>
      <p:ext uri="{BB962C8B-B14F-4D97-AF65-F5344CB8AC3E}">
        <p14:creationId xmlns:p14="http://schemas.microsoft.com/office/powerpoint/2010/main" val="815293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answer gives a reason, so it is an explanation and is applied as there is reference to patenting of the chair to avoid anyone replicating the design. </a:t>
            </a:r>
          </a:p>
        </p:txBody>
      </p:sp>
      <p:sp>
        <p:nvSpPr>
          <p:cNvPr id="4" name="Slide Number Placeholder 3"/>
          <p:cNvSpPr>
            <a:spLocks noGrp="1"/>
          </p:cNvSpPr>
          <p:nvPr>
            <p:ph type="sldNum" sz="quarter" idx="5"/>
          </p:nvPr>
        </p:nvSpPr>
        <p:spPr/>
        <p:txBody>
          <a:bodyPr/>
          <a:lstStyle/>
          <a:p>
            <a:fld id="{9920340D-206C-4C41-A35B-4D72CE2F2B89}" type="slidenum">
              <a:rPr lang="en-GB" smtClean="0"/>
              <a:pPr/>
              <a:t>28</a:t>
            </a:fld>
            <a:endParaRPr lang="en-GB"/>
          </a:p>
        </p:txBody>
      </p:sp>
    </p:spTree>
    <p:extLst>
      <p:ext uri="{BB962C8B-B14F-4D97-AF65-F5344CB8AC3E}">
        <p14:creationId xmlns:p14="http://schemas.microsoft.com/office/powerpoint/2010/main" val="2957022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Arial" panose="020B0604020202020204" pitchFamily="34" charset="0"/>
                <a:ea typeface="Aptos" panose="020B0004020202020204" pitchFamily="34" charset="0"/>
                <a:cs typeface="Times New Roman" panose="02020603050405020304" pitchFamily="18" charset="0"/>
              </a:rPr>
              <a:t>“The furniture maker can protect the intellectual property of the ergonomic chair by applying for a patent to secure exclusive manufacturing, usage and sales rights” is a description rather than an explanation.  </a:t>
            </a:r>
          </a:p>
          <a:p>
            <a:endParaRPr lang="en-GB" sz="1200" dirty="0">
              <a:effectLst/>
              <a:latin typeface="Arial" panose="020B0604020202020204" pitchFamily="34" charset="0"/>
              <a:ea typeface="Aptos" panose="020B0004020202020204" pitchFamily="34" charset="0"/>
              <a:cs typeface="Times New Roman" panose="02020603050405020304" pitchFamily="18" charset="0"/>
            </a:endParaRPr>
          </a:p>
          <a:p>
            <a:r>
              <a:rPr lang="en-GB" sz="1200" dirty="0">
                <a:effectLst/>
                <a:latin typeface="Arial" panose="020B0604020202020204" pitchFamily="34" charset="0"/>
                <a:ea typeface="Aptos" panose="020B0004020202020204" pitchFamily="34" charset="0"/>
                <a:cs typeface="Times New Roman" panose="02020603050405020304" pitchFamily="18" charset="0"/>
              </a:rPr>
              <a:t>If this was phrased as “The furniture maker can protect the intellectual property of the ergonomic chair by applying for a patent because this will secure exclusive manufacturing, usage and sales rights”, then it would be an explanation.</a:t>
            </a:r>
          </a:p>
        </p:txBody>
      </p:sp>
      <p:sp>
        <p:nvSpPr>
          <p:cNvPr id="4" name="Slide Number Placeholder 3"/>
          <p:cNvSpPr>
            <a:spLocks noGrp="1"/>
          </p:cNvSpPr>
          <p:nvPr>
            <p:ph type="sldNum" sz="quarter" idx="5"/>
          </p:nvPr>
        </p:nvSpPr>
        <p:spPr/>
        <p:txBody>
          <a:bodyPr/>
          <a:lstStyle/>
          <a:p>
            <a:fld id="{9920340D-206C-4C41-A35B-4D72CE2F2B89}" type="slidenum">
              <a:rPr lang="en-GB" smtClean="0"/>
              <a:pPr/>
              <a:t>29</a:t>
            </a:fld>
            <a:endParaRPr lang="en-GB"/>
          </a:p>
        </p:txBody>
      </p:sp>
    </p:spTree>
    <p:extLst>
      <p:ext uri="{BB962C8B-B14F-4D97-AF65-F5344CB8AC3E}">
        <p14:creationId xmlns:p14="http://schemas.microsoft.com/office/powerpoint/2010/main" val="3354589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Explain to learners that this is a similar question but a different context. </a:t>
            </a:r>
          </a:p>
          <a:p>
            <a:endParaRPr lang="en-US" dirty="0"/>
          </a:p>
          <a:p>
            <a:r>
              <a:rPr lang="en-US" dirty="0"/>
              <a:t>Learners apply what they have understood from the example sample answers.</a:t>
            </a:r>
          </a:p>
          <a:p>
            <a:endParaRPr lang="en-US" dirty="0"/>
          </a:p>
          <a:p>
            <a:r>
              <a:rPr lang="en-US" dirty="0"/>
              <a:t>Then ask learners to swap responses with a peer. </a:t>
            </a: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30</a:t>
            </a:fld>
            <a:endParaRPr lang="en-GB"/>
          </a:p>
        </p:txBody>
      </p:sp>
    </p:spTree>
    <p:extLst>
      <p:ext uri="{BB962C8B-B14F-4D97-AF65-F5344CB8AC3E}">
        <p14:creationId xmlns:p14="http://schemas.microsoft.com/office/powerpoint/2010/main" val="330344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4</a:t>
            </a:fld>
            <a:endParaRPr lang="en-GB"/>
          </a:p>
        </p:txBody>
      </p:sp>
    </p:spTree>
    <p:extLst>
      <p:ext uri="{BB962C8B-B14F-4D97-AF65-F5344CB8AC3E}">
        <p14:creationId xmlns:p14="http://schemas.microsoft.com/office/powerpoint/2010/main" val="935955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TEACHER NOTES: </a:t>
            </a:r>
          </a:p>
          <a:p>
            <a:r>
              <a:rPr lang="en-GB"/>
              <a:t>Answer 3 is an explanation, and the answer is applied to the question.   </a:t>
            </a:r>
          </a:p>
          <a:p>
            <a:endParaRPr lang="en-GB">
              <a:solidFill>
                <a:srgbClr val="E51C41"/>
              </a:solidFill>
            </a:endParaRPr>
          </a:p>
          <a:p>
            <a:endParaRPr lang="en-GB"/>
          </a:p>
        </p:txBody>
      </p:sp>
      <p:sp>
        <p:nvSpPr>
          <p:cNvPr id="4" name="Slide Number Placeholder 3"/>
          <p:cNvSpPr>
            <a:spLocks noGrp="1"/>
          </p:cNvSpPr>
          <p:nvPr>
            <p:ph type="sldNum" sz="quarter" idx="5"/>
          </p:nvPr>
        </p:nvSpPr>
        <p:spPr/>
        <p:txBody>
          <a:bodyPr/>
          <a:lstStyle/>
          <a:p>
            <a:fld id="{9920340D-206C-4C41-A35B-4D72CE2F2B89}" type="slidenum">
              <a:rPr lang="en-GB" smtClean="0"/>
              <a:pPr/>
              <a:t>31</a:t>
            </a:fld>
            <a:endParaRPr lang="en-GB"/>
          </a:p>
        </p:txBody>
      </p:sp>
    </p:spTree>
    <p:extLst>
      <p:ext uri="{BB962C8B-B14F-4D97-AF65-F5344CB8AC3E}">
        <p14:creationId xmlns:p14="http://schemas.microsoft.com/office/powerpoint/2010/main" val="3944641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32</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question links to Q2 of the formative assessment questions.</a:t>
            </a:r>
          </a:p>
          <a:p>
            <a:endParaRPr lang="en-US" dirty="0"/>
          </a:p>
          <a:p>
            <a:r>
              <a:rPr lang="en-US" dirty="0"/>
              <a:t>This question is applied because the answer is not general knowledge – it is about what the ceramics maker can do </a:t>
            </a:r>
            <a:r>
              <a:rPr lang="en-GB" sz="1200" dirty="0">
                <a:solidFill>
                  <a:schemeClr val="bg1"/>
                </a:solidFill>
                <a:effectLst/>
                <a:latin typeface="Arial" panose="020B0604020202020204" pitchFamily="34" charset="0"/>
                <a:ea typeface="Arial" panose="020B0604020202020204" pitchFamily="34" charset="0"/>
                <a:cs typeface="Arial" panose="020B0604020202020204" pitchFamily="34" charset="0"/>
              </a:rPr>
              <a:t>to enable the monetisation of</a:t>
            </a:r>
            <a:r>
              <a:rPr lang="en-GB"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r>
              <a:rPr lang="en-GB" sz="1200" dirty="0">
                <a:solidFill>
                  <a:schemeClr val="bg1"/>
                </a:solidFill>
                <a:effectLst/>
                <a:latin typeface="Arial" panose="020B0604020202020204" pitchFamily="34" charset="0"/>
                <a:ea typeface="Arial" panose="020B0604020202020204" pitchFamily="34" charset="0"/>
                <a:cs typeface="Arial" panose="020B0604020202020204" pitchFamily="34" charset="0"/>
              </a:rPr>
              <a:t>creative and craft products and services. The question is applied because the stem sets a context and information to be able to answer the question – </a:t>
            </a:r>
            <a:r>
              <a:rPr lang="en-US" dirty="0"/>
              <a:t>the ceramics maker can make money from the commission. The question is asking for an explanation – therefore, the answer needs to have reasoning. An answer describing what the ceramics maker can make would be wrong. The answer needs to consider: </a:t>
            </a:r>
          </a:p>
          <a:p>
            <a:r>
              <a:rPr lang="en-US" dirty="0"/>
              <a:t>- the commission </a:t>
            </a:r>
          </a:p>
          <a:p>
            <a:r>
              <a:rPr lang="en-US" dirty="0"/>
              <a:t>- that it has been used for an award for a local businessperson,</a:t>
            </a:r>
          </a:p>
          <a:p>
            <a:r>
              <a:rPr lang="en-US" dirty="0"/>
              <a:t>- the product used specialist glaze, and </a:t>
            </a:r>
          </a:p>
          <a:p>
            <a:r>
              <a:rPr lang="en-US" dirty="0"/>
              <a:t>- some is left. </a:t>
            </a:r>
          </a:p>
          <a:p>
            <a:endParaRPr lang="en-US" dirty="0"/>
          </a:p>
          <a:p>
            <a:r>
              <a:rPr lang="en-US" dirty="0"/>
              <a:t>Let’s look at some sample answers.</a:t>
            </a: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5</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1 has no explanation. It simply describes what the ceramics maker can do. As there is no explanation to the question, this has not been answered. </a:t>
            </a:r>
          </a:p>
          <a:p>
            <a:endParaRPr lang="en-GB" dirty="0"/>
          </a:p>
          <a:p>
            <a:r>
              <a:rPr lang="en-GB" dirty="0"/>
              <a:t>Answer 2 has no explanation. Again, the answer describes what the ceramics maker can make rather than explain. The only difference to answer 1 is the level of detail in the description.  </a:t>
            </a:r>
          </a:p>
        </p:txBody>
      </p:sp>
      <p:sp>
        <p:nvSpPr>
          <p:cNvPr id="4" name="Slide Number Placeholder 3"/>
          <p:cNvSpPr>
            <a:spLocks noGrp="1"/>
          </p:cNvSpPr>
          <p:nvPr>
            <p:ph type="sldNum" sz="quarter" idx="5"/>
          </p:nvPr>
        </p:nvSpPr>
        <p:spPr/>
        <p:txBody>
          <a:bodyPr/>
          <a:lstStyle/>
          <a:p>
            <a:fld id="{9920340D-206C-4C41-A35B-4D72CE2F2B89}" type="slidenum">
              <a:rPr lang="en-GB" smtClean="0"/>
              <a:pPr/>
              <a:t>6</a:t>
            </a:fld>
            <a:endParaRPr lang="en-GB"/>
          </a:p>
        </p:txBody>
      </p:sp>
    </p:spTree>
    <p:extLst>
      <p:ext uri="{BB962C8B-B14F-4D97-AF65-F5344CB8AC3E}">
        <p14:creationId xmlns:p14="http://schemas.microsoft.com/office/powerpoint/2010/main" val="2262757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3 is an explanation and the answer is applied to the question. </a:t>
            </a:r>
          </a:p>
          <a:p>
            <a:endParaRPr lang="en-GB" dirty="0"/>
          </a:p>
          <a:p>
            <a:r>
              <a:rPr lang="en-GB" dirty="0"/>
              <a:t>The points highlighted in yellow indicate where the reasons are within the answer. </a:t>
            </a:r>
          </a:p>
        </p:txBody>
      </p:sp>
      <p:sp>
        <p:nvSpPr>
          <p:cNvPr id="4" name="Slide Number Placeholder 3"/>
          <p:cNvSpPr>
            <a:spLocks noGrp="1"/>
          </p:cNvSpPr>
          <p:nvPr>
            <p:ph type="sldNum" sz="quarter" idx="5"/>
          </p:nvPr>
        </p:nvSpPr>
        <p:spPr/>
        <p:txBody>
          <a:bodyPr/>
          <a:lstStyle/>
          <a:p>
            <a:fld id="{9920340D-206C-4C41-A35B-4D72CE2F2B89}" type="slidenum">
              <a:rPr lang="en-GB" smtClean="0"/>
              <a:pPr/>
              <a:t>7</a:t>
            </a:fld>
            <a:endParaRPr lang="en-GB"/>
          </a:p>
        </p:txBody>
      </p:sp>
    </p:spTree>
    <p:extLst>
      <p:ext uri="{BB962C8B-B14F-4D97-AF65-F5344CB8AC3E}">
        <p14:creationId xmlns:p14="http://schemas.microsoft.com/office/powerpoint/2010/main" val="2267672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a:t>
            </a:r>
          </a:p>
          <a:p>
            <a:r>
              <a:rPr lang="en-US" dirty="0"/>
              <a:t>Explain that this is a similar question but with a different context. </a:t>
            </a:r>
          </a:p>
          <a:p>
            <a:endParaRPr lang="en-US" dirty="0"/>
          </a:p>
          <a:p>
            <a:r>
              <a:rPr lang="en-US" dirty="0"/>
              <a:t>Learners are to apply what they have understood from the example Q2 sample answers. </a:t>
            </a:r>
          </a:p>
          <a:p>
            <a:endParaRPr lang="en-US" dirty="0"/>
          </a:p>
          <a:p>
            <a:r>
              <a:rPr lang="en-US" dirty="0"/>
              <a:t>Ask learners to swap responses with a peer. </a:t>
            </a:r>
          </a:p>
        </p:txBody>
      </p:sp>
      <p:sp>
        <p:nvSpPr>
          <p:cNvPr id="4" name="Slide Number Placeholder 3"/>
          <p:cNvSpPr>
            <a:spLocks noGrp="1"/>
          </p:cNvSpPr>
          <p:nvPr>
            <p:ph type="sldNum" sz="quarter" idx="5"/>
          </p:nvPr>
        </p:nvSpPr>
        <p:spPr/>
        <p:txBody>
          <a:bodyPr/>
          <a:lstStyle/>
          <a:p>
            <a:fld id="{9920340D-206C-4C41-A35B-4D72CE2F2B89}" type="slidenum">
              <a:rPr lang="en-GB" smtClean="0"/>
              <a:t>8</a:t>
            </a:fld>
            <a:endParaRPr lang="en-GB"/>
          </a:p>
        </p:txBody>
      </p:sp>
    </p:spTree>
    <p:extLst>
      <p:ext uri="{BB962C8B-B14F-4D97-AF65-F5344CB8AC3E}">
        <p14:creationId xmlns:p14="http://schemas.microsoft.com/office/powerpoint/2010/main" val="3934973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NOTES: </a:t>
            </a:r>
          </a:p>
          <a:p>
            <a:r>
              <a:rPr lang="en-US" dirty="0"/>
              <a:t>Explain that the words in yellow are what makes the answer applied and an explanation. Get learners to peer-assess each other’s answers. </a:t>
            </a:r>
          </a:p>
          <a:p>
            <a:endParaRPr lang="en-US" dirty="0"/>
          </a:p>
          <a:p>
            <a:r>
              <a:rPr lang="en-US" dirty="0"/>
              <a:t>Use the following marking criteria;</a:t>
            </a:r>
            <a:endParaRPr lang="en-US"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clear explanation applied to the furniture maker </a:t>
            </a:r>
            <a:r>
              <a:rPr lang="en-US" dirty="0" err="1"/>
              <a:t>monetising</a:t>
            </a:r>
            <a:r>
              <a:rPr lang="en-US" dirty="0"/>
              <a:t> the product</a:t>
            </a:r>
            <a:endParaRPr lang="en-US" dirty="0">
              <a:ea typeface="Calibri"/>
              <a:cs typeface="Calibri"/>
            </a:endParaRPr>
          </a:p>
          <a:p>
            <a:pPr marL="171450" indent="-171450">
              <a:buFont typeface="Arial" panose="020B0604020202020204" pitchFamily="34" charset="0"/>
              <a:buChar char="•"/>
            </a:pPr>
            <a:r>
              <a:rPr lang="en-US" dirty="0"/>
              <a:t>brief explanation applied to the furniture maker </a:t>
            </a:r>
            <a:r>
              <a:rPr lang="en-US" dirty="0" err="1"/>
              <a:t>monetising</a:t>
            </a:r>
            <a:r>
              <a:rPr lang="en-US" dirty="0"/>
              <a:t> the product</a:t>
            </a:r>
            <a:endParaRPr lang="en-US" dirty="0">
              <a:ea typeface="Calibri"/>
              <a:cs typeface="Calibri"/>
            </a:endParaRPr>
          </a:p>
          <a:p>
            <a:pPr marL="171450" indent="-171450">
              <a:buFont typeface="Arial" panose="020B0604020202020204" pitchFamily="34" charset="0"/>
              <a:buChar char="•"/>
            </a:pPr>
            <a:r>
              <a:rPr lang="en-US" dirty="0"/>
              <a:t>descriptive answer.</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9</a:t>
            </a:fld>
            <a:endParaRPr lang="en-GB"/>
          </a:p>
        </p:txBody>
      </p:sp>
    </p:spTree>
    <p:extLst>
      <p:ext uri="{BB962C8B-B14F-4D97-AF65-F5344CB8AC3E}">
        <p14:creationId xmlns:p14="http://schemas.microsoft.com/office/powerpoint/2010/main" val="76113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10</a:t>
            </a:fld>
            <a:endParaRPr lang="en-GB"/>
          </a:p>
        </p:txBody>
      </p:sp>
    </p:spTree>
    <p:extLst>
      <p:ext uri="{BB962C8B-B14F-4D97-AF65-F5344CB8AC3E}">
        <p14:creationId xmlns:p14="http://schemas.microsoft.com/office/powerpoint/2010/main" val="4155771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hyperlink" Target="http://www.etfoundation.co.uk/" TargetMode="External"/><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Option 1 Red (Locke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A0FFD4B0-9159-8D48-9C59-956E86C08EE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24601"/>
            <a:ext cx="9144000" cy="5137931"/>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04375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Option 5 Green">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769720E0-D698-5F42-AF67-74E1C999A3E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388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Option 1 Red (Locke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4DC4DA7F-C0BF-A345-96A5-A61D13AE0B7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09807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ption 2 Yellow ">
    <p:spTree>
      <p:nvGrpSpPr>
        <p:cNvPr id="1" name=""/>
        <p:cNvGrpSpPr/>
        <p:nvPr/>
      </p:nvGrpSpPr>
      <p:grpSpPr>
        <a:xfrm>
          <a:off x="0" y="0"/>
          <a:ext cx="0" cy="0"/>
          <a:chOff x="0" y="0"/>
          <a:chExt cx="0" cy="0"/>
        </a:xfrm>
      </p:grpSpPr>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25" name="BACKGROUND IMAGE">
            <a:extLst>
              <a:ext uri="{FF2B5EF4-FFF2-40B4-BE49-F238E27FC236}">
                <a16:creationId xmlns:a16="http://schemas.microsoft.com/office/drawing/2014/main" id="{D626228C-9E12-7340-977D-F48BB67DEA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5617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3 Purple">
    <p:spTree>
      <p:nvGrpSpPr>
        <p:cNvPr id="1" name=""/>
        <p:cNvGrpSpPr/>
        <p:nvPr/>
      </p:nvGrpSpPr>
      <p:grpSpPr>
        <a:xfrm>
          <a:off x="0" y="0"/>
          <a:ext cx="0" cy="0"/>
          <a:chOff x="0" y="0"/>
          <a:chExt cx="0" cy="0"/>
        </a:xfrm>
      </p:grpSpPr>
      <p:pic>
        <p:nvPicPr>
          <p:cNvPr id="25" name="BACKGROUND IMAGE">
            <a:extLst>
              <a:ext uri="{FF2B5EF4-FFF2-40B4-BE49-F238E27FC236}">
                <a16:creationId xmlns:a16="http://schemas.microsoft.com/office/drawing/2014/main" id="{6672E05B-8780-C045-94C1-1BCBFAD7027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26442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Option 4 Blue">
    <p:spTree>
      <p:nvGrpSpPr>
        <p:cNvPr id="1" name=""/>
        <p:cNvGrpSpPr/>
        <p:nvPr/>
      </p:nvGrpSpPr>
      <p:grpSpPr>
        <a:xfrm>
          <a:off x="0" y="0"/>
          <a:ext cx="0" cy="0"/>
          <a:chOff x="0" y="0"/>
          <a:chExt cx="0" cy="0"/>
        </a:xfrm>
      </p:grpSpPr>
      <p:pic>
        <p:nvPicPr>
          <p:cNvPr id="24" name="BACKGROUND IMAGE">
            <a:extLst>
              <a:ext uri="{FF2B5EF4-FFF2-40B4-BE49-F238E27FC236}">
                <a16:creationId xmlns:a16="http://schemas.microsoft.com/office/drawing/2014/main" id="{F75485EA-9D62-5F49-9769-8E118236F12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3816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Option 5 Green">
    <p:spTree>
      <p:nvGrpSpPr>
        <p:cNvPr id="1" name=""/>
        <p:cNvGrpSpPr/>
        <p:nvPr/>
      </p:nvGrpSpPr>
      <p:grpSpPr>
        <a:xfrm>
          <a:off x="0" y="0"/>
          <a:ext cx="0" cy="0"/>
          <a:chOff x="0" y="0"/>
          <a:chExt cx="0" cy="0"/>
        </a:xfrm>
      </p:grpSpPr>
      <p:pic>
        <p:nvPicPr>
          <p:cNvPr id="24" name="BACKGROUND IMAGE">
            <a:extLst>
              <a:ext uri="{FF2B5EF4-FFF2-40B4-BE49-F238E27FC236}">
                <a16:creationId xmlns:a16="http://schemas.microsoft.com/office/drawing/2014/main" id="{36D352E3-B478-244F-884D-70CCDAA9210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7989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Option 1 Red (Locked)">
    <p:spTree>
      <p:nvGrpSpPr>
        <p:cNvPr id="1" name=""/>
        <p:cNvGrpSpPr/>
        <p:nvPr/>
      </p:nvGrpSpPr>
      <p:grpSpPr>
        <a:xfrm>
          <a:off x="0" y="0"/>
          <a:ext cx="0" cy="0"/>
          <a:chOff x="0" y="0"/>
          <a:chExt cx="0" cy="0"/>
        </a:xfrm>
      </p:grpSpPr>
      <p:pic>
        <p:nvPicPr>
          <p:cNvPr id="7" name="BACKGROUND IMAGE">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408978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984DDA82-2029-3943-8C3A-C195DFC0A38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808059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Option 3 Purple">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06435158-31E2-7543-A29F-F72506E2D7E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411122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Option 4 Blue">
    <p:spTree>
      <p:nvGrpSpPr>
        <p:cNvPr id="1" name=""/>
        <p:cNvGrpSpPr/>
        <p:nvPr/>
      </p:nvGrpSpPr>
      <p:grpSpPr>
        <a:xfrm>
          <a:off x="0" y="0"/>
          <a:ext cx="0" cy="0"/>
          <a:chOff x="0" y="0"/>
          <a:chExt cx="0" cy="0"/>
        </a:xfrm>
      </p:grpSpPr>
      <p:pic>
        <p:nvPicPr>
          <p:cNvPr id="14" name="BACKGROUND IMAGE">
            <a:extLst>
              <a:ext uri="{FF2B5EF4-FFF2-40B4-BE49-F238E27FC236}">
                <a16:creationId xmlns:a16="http://schemas.microsoft.com/office/drawing/2014/main" id="{4AF41BBD-0D71-8C40-A89F-259189C9A5C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78453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Option 2 Yellow ">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E99084B-0580-C247-BEE0-9D1F3337576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0"/>
            <a:ext cx="9144000" cy="5137931"/>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80066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Option 5 Green">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4B1A681-2E70-0344-8855-394ECF38A0E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326686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Option 1 Red (Locked)">
    <p:spTree>
      <p:nvGrpSpPr>
        <p:cNvPr id="1" name=""/>
        <p:cNvGrpSpPr/>
        <p:nvPr/>
      </p:nvGrpSpPr>
      <p:grpSpPr>
        <a:xfrm>
          <a:off x="0" y="0"/>
          <a:ext cx="0" cy="0"/>
          <a:chOff x="0" y="0"/>
          <a:chExt cx="0" cy="0"/>
        </a:xfrm>
      </p:grpSpPr>
      <p:pic>
        <p:nvPicPr>
          <p:cNvPr id="7" name="BACKGROUND IMAGE">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503278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1A2E7624-5EF3-EA44-AD43-B1DC7FEE39E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03557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Option 3 Purpl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10C48A06-0A1F-954D-829D-4C1E4A98950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014152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Option 4 Blu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69B09CBA-4AC4-D64C-A1C2-1FC6C910E70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44491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Option 5 Green">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DC60B778-8D96-4D47-BD16-B16AB0F5D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266098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Unlocked">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0"/>
            <a:ext cx="9144000" cy="5143500"/>
          </a:xfrm>
          <a:solidFill>
            <a:schemeClr val="bg2"/>
          </a:solidFill>
        </p:spPr>
        <p:txBody>
          <a:bodyPr/>
          <a:lstStyle/>
          <a:p>
            <a:r>
              <a:rPr lang="en-US"/>
              <a:t>Click icon to add picture</a:t>
            </a:r>
            <a:endParaRPr lang="en-GB"/>
          </a:p>
        </p:txBody>
      </p:sp>
      <p:sp>
        <p:nvSpPr>
          <p:cNvPr id="8" name="Black Box">
            <a:extLst>
              <a:ext uri="{FF2B5EF4-FFF2-40B4-BE49-F238E27FC236}">
                <a16:creationId xmlns:a16="http://schemas.microsoft.com/office/drawing/2014/main" id="{DF89CEBF-8DDB-584B-AB45-17DC44A5FED1}"/>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F41C458-4902-0341-BDFB-9FBCE3A7784E}"/>
              </a:ext>
            </a:extLst>
          </p:cNvPr>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9" name="Subtitle 1">
            <a:extLst>
              <a:ext uri="{FF2B5EF4-FFF2-40B4-BE49-F238E27FC236}">
                <a16:creationId xmlns:a16="http://schemas.microsoft.com/office/drawing/2014/main" id="{C093796F-CDB1-D348-B1F0-9617A8EAEF35}"/>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0" name="Subtitle 2">
            <a:extLst>
              <a:ext uri="{FF2B5EF4-FFF2-40B4-BE49-F238E27FC236}">
                <a16:creationId xmlns:a16="http://schemas.microsoft.com/office/drawing/2014/main" id="{B1A20097-0159-9E41-A93C-5431A58F804B}"/>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1" name="Subtitle 3">
            <a:extLst>
              <a:ext uri="{FF2B5EF4-FFF2-40B4-BE49-F238E27FC236}">
                <a16:creationId xmlns:a16="http://schemas.microsoft.com/office/drawing/2014/main" id="{826CE89A-73E9-B24B-9078-4104E0E8B925}"/>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380503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Option 2">
    <p:bg>
      <p:bgPr>
        <a:solidFill>
          <a:srgbClr val="E51C41"/>
        </a:solidFill>
        <a:effectLst/>
      </p:bgPr>
    </p:bg>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389A7FE7-F633-8F42-8ADE-50586B02B2F0}"/>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descr="Education and Training Foundation">
            <a:extLst>
              <a:ext uri="{FF2B5EF4-FFF2-40B4-BE49-F238E27FC236}">
                <a16:creationId xmlns:a16="http://schemas.microsoft.com/office/drawing/2014/main" id="{F14D5ED0-A2F5-A546-8C5C-70096A8625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5" name="T LEVELS LOGO" descr="T Levels Professional Development">
            <a:extLst>
              <a:ext uri="{FF2B5EF4-FFF2-40B4-BE49-F238E27FC236}">
                <a16:creationId xmlns:a16="http://schemas.microsoft.com/office/drawing/2014/main" id="{6EEA13AF-D457-EC45-9075-03198B4D87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1" name="Black Box">
            <a:extLst>
              <a:ext uri="{FF2B5EF4-FFF2-40B4-BE49-F238E27FC236}">
                <a16:creationId xmlns:a16="http://schemas.microsoft.com/office/drawing/2014/main" id="{55546DE3-A40F-1548-9BB6-DF3446E000F6}"/>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2" name="Subtitle 1">
            <a:extLst>
              <a:ext uri="{FF2B5EF4-FFF2-40B4-BE49-F238E27FC236}">
                <a16:creationId xmlns:a16="http://schemas.microsoft.com/office/drawing/2014/main" id="{71ADB664-6A98-C844-AD83-2FFA9643D8C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3" name="Subtitle 2">
            <a:extLst>
              <a:ext uri="{FF2B5EF4-FFF2-40B4-BE49-F238E27FC236}">
                <a16:creationId xmlns:a16="http://schemas.microsoft.com/office/drawing/2014/main" id="{EBAFDD57-7DB7-C94F-9022-BCFA74420B18}"/>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4" name="Subtitle 3">
            <a:extLst>
              <a:ext uri="{FF2B5EF4-FFF2-40B4-BE49-F238E27FC236}">
                <a16:creationId xmlns:a16="http://schemas.microsoft.com/office/drawing/2014/main" id="{53669C88-21D0-6341-9C2E-9ED1F32DE103}"/>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78545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Option 2">
    <p:bg>
      <p:bgPr>
        <a:solidFill>
          <a:srgbClr val="FEB912"/>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EBED1B9B-0A6E-A54B-B172-4DEE060EA9F3}"/>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313DC36-E457-6143-9033-DA9500DC73E9}"/>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1248083E-C5D2-5345-8A8E-22F3D625504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AB001CCC-F82B-4E4C-8FD3-D1EBA11F8D56}"/>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B6AE49EF-13C0-7B41-B858-5E194465B4A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67594FC0-3308-1249-AB5A-1FC574EFD355}"/>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1C3437ED-F536-084E-BB10-4928099CF3A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1" name="T LEVELS LOGO" descr="T Levels Professional Development">
            <a:extLst>
              <a:ext uri="{FF2B5EF4-FFF2-40B4-BE49-F238E27FC236}">
                <a16:creationId xmlns:a16="http://schemas.microsoft.com/office/drawing/2014/main" id="{6CC2D7EA-EDA1-D043-A54E-72AC5AAF0F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638285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Option 2">
    <p:bg>
      <p:bgPr>
        <a:solidFill>
          <a:srgbClr val="BE0064"/>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61F1B003-6273-F546-86AC-FEB4DB7CA121}"/>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6D77190-E00E-FF44-B20D-54BC35DB7A6E}"/>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5FBE1DCA-D8B6-FE48-9937-B6A2AA9F81FD}"/>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C756CB08-70E7-A44D-BD0E-86C2D1900D64}"/>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67097E92-A4F7-5D4F-A639-9669B932939B}"/>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6D843F5A-DA33-8B4E-9FD2-492A2FD31B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76A51659-C98D-9149-B758-B7D8DF54E4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1" name="T LEVELS LOGO" descr="T Levels Professional Development">
            <a:extLst>
              <a:ext uri="{FF2B5EF4-FFF2-40B4-BE49-F238E27FC236}">
                <a16:creationId xmlns:a16="http://schemas.microsoft.com/office/drawing/2014/main" id="{AD0D8A39-9D93-964B-A10E-3DF70661A7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226316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Option 3 Purpl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485D52BE-2C66-9A40-A0FF-6793C274E26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6875"/>
            <a:ext cx="9144000" cy="5137931"/>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56669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Option 2">
    <p:bg>
      <p:bgPr>
        <a:solidFill>
          <a:srgbClr val="0071F8"/>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FFD88681-7A12-D144-ACBC-42D6F63A3FF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8119204-FBC9-B94A-86B9-7775C3F96BBA}"/>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rgbClr val="0071F8"/>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EF925A02-0271-4142-B01E-0B08F117F886}"/>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4C739F3A-1D09-D94D-8E35-21E9F4DD5EE8}"/>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03857983-908D-2B43-BBE8-9B01F801C9A0}"/>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27A29B06-9920-6D45-A6DA-7A94FC1970C3}"/>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5B2018CF-28E6-7E40-8B36-5816332E0F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1" name="T LEVELS LOGO" descr="T Levels Professional Development">
            <a:extLst>
              <a:ext uri="{FF2B5EF4-FFF2-40B4-BE49-F238E27FC236}">
                <a16:creationId xmlns:a16="http://schemas.microsoft.com/office/drawing/2014/main" id="{8B65EB05-402D-1748-8051-8034DA82D6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1713644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rgbClr val="00A068"/>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113ABC99-B7D1-FB42-B418-1D85203F47C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4A128B5-1853-0442-B035-3088E4C9B61B}"/>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rgbClr val="00A068"/>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65CE4755-00FA-3641-B52A-4E4589B540C3}"/>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C0CD1475-8388-5042-8ECB-B897D6426CAF}"/>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9D5F53B3-540D-2A4A-9215-E6AE82091B50}"/>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8169A883-35CE-EB48-9D54-71F0DA23FA60}"/>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7979A1F8-F02D-4D49-8042-B87C70E1BF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1" name="T LEVELS LOGO" descr="T Levels Professional Development">
            <a:extLst>
              <a:ext uri="{FF2B5EF4-FFF2-40B4-BE49-F238E27FC236}">
                <a16:creationId xmlns:a16="http://schemas.microsoft.com/office/drawing/2014/main" id="{CAE09B20-510C-9E46-8659-338E9FB136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1388076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BC3F4-A560-6244-B6D7-E1099F3BF5E6}"/>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0" name="Text Placeholder 8"/>
          <p:cNvSpPr>
            <a:spLocks noGrp="1"/>
          </p:cNvSpPr>
          <p:nvPr>
            <p:ph type="body" sz="quarter" idx="14"/>
          </p:nvPr>
        </p:nvSpPr>
        <p:spPr>
          <a:xfrm>
            <a:off x="251520" y="986400"/>
            <a:ext cx="7200900" cy="3459831"/>
          </a:xfrm>
        </p:spPr>
        <p:txBody>
          <a:bodyPr lIns="0" tIns="0" rIns="0" bIns="0">
            <a:normAutofit/>
          </a:bodyPr>
          <a:lstStyle>
            <a:lvl1pPr marL="0" indent="0">
              <a:lnSpc>
                <a:spcPts val="4500"/>
              </a:lnSpc>
              <a:spcBef>
                <a:spcPts val="0"/>
              </a:spcBef>
              <a:buNone/>
              <a:defRPr lang="en-US" sz="4500" b="1" kern="1200" cap="none" baseline="0" dirty="0" smtClean="0">
                <a:solidFill>
                  <a:srgbClr val="0071F8"/>
                </a:solidFill>
                <a:latin typeface="+mn-lt"/>
                <a:ea typeface="+mn-ea"/>
                <a:cs typeface="+mn-cs"/>
              </a:defRPr>
            </a:lvl1pPr>
          </a:lstStyle>
          <a:p>
            <a:pPr marL="0" lvl="0" indent="0" algn="l" defTabSz="914400" rtl="0" eaLnBrk="1" latinLnBrk="0" hangingPunct="1">
              <a:spcBef>
                <a:spcPct val="20000"/>
              </a:spcBef>
              <a:buFont typeface="+mj-lt"/>
              <a:buNone/>
            </a:pPr>
            <a:r>
              <a:rPr lang="en-US"/>
              <a:t>Click to edit Master text styles</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Education &amp;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616068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7" name="Text Placeholder 6"/>
          <p:cNvSpPr>
            <a:spLocks noGrp="1"/>
          </p:cNvSpPr>
          <p:nvPr>
            <p:ph type="body" sz="quarter" idx="13"/>
          </p:nvPr>
        </p:nvSpPr>
        <p:spPr>
          <a:xfrm>
            <a:off x="234000" y="986399"/>
            <a:ext cx="8441688" cy="3601475"/>
          </a:xfrm>
        </p:spPr>
        <p:txBody>
          <a:bodyPr>
            <a:normAutofit/>
          </a:bodyPr>
          <a:lstStyle>
            <a:lvl1pPr marL="0" indent="0">
              <a:lnSpc>
                <a:spcPts val="3600"/>
              </a:lnSpc>
              <a:spcBef>
                <a:spcPts val="0"/>
              </a:spcBef>
              <a:buNone/>
              <a:defRPr sz="3600" b="1">
                <a:solidFill>
                  <a:srgbClr val="BE0064"/>
                </a:solidFill>
              </a:defRPr>
            </a:lvl1pPr>
            <a:lvl2pPr marL="0" indent="0">
              <a:lnSpc>
                <a:spcPts val="3600"/>
              </a:lnSpc>
              <a:spcBef>
                <a:spcPts val="0"/>
              </a:spcBef>
              <a:buNone/>
              <a:defRPr sz="3600"/>
            </a:lvl2pPr>
            <a:lvl3pPr marL="0" indent="0">
              <a:lnSpc>
                <a:spcPts val="3600"/>
              </a:lnSpc>
              <a:spcBef>
                <a:spcPts val="0"/>
              </a:spcBef>
              <a:buNone/>
              <a:defRPr sz="3600"/>
            </a:lvl3pPr>
            <a:lvl4pPr marL="0" indent="0">
              <a:lnSpc>
                <a:spcPts val="3600"/>
              </a:lnSpc>
              <a:spcBef>
                <a:spcPts val="0"/>
              </a:spcBef>
              <a:buNone/>
              <a:defRPr sz="3600"/>
            </a:lvl4pPr>
            <a:lvl5pPr marL="0" indent="0">
              <a:lnSpc>
                <a:spcPts val="3600"/>
              </a:lnSpc>
              <a:spcBef>
                <a:spcPts val="0"/>
              </a:spcBef>
              <a:buNone/>
              <a:defRPr sz="3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p:cNvSpPr>
            <a:spLocks noGrp="1"/>
          </p:cNvSpPr>
          <p:nvPr>
            <p:ph type="ftr" sz="quarter" idx="14"/>
          </p:nvPr>
        </p:nvSpPr>
        <p:spPr/>
        <p:txBody>
          <a:bodyPr/>
          <a:lstStyle/>
          <a:p>
            <a:r>
              <a:rPr lang="en-GB"/>
              <a:t>Education &amp;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879444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vider 1">
    <p:bg>
      <p:bgPr>
        <a:solidFill>
          <a:srgbClr val="E51C4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BA1186-F870-7F4B-82E3-1A0CA756CF2F}"/>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5" name="Subtitle 1">
            <a:extLst>
              <a:ext uri="{FF2B5EF4-FFF2-40B4-BE49-F238E27FC236}">
                <a16:creationId xmlns:a16="http://schemas.microsoft.com/office/drawing/2014/main" id="{B5B20F18-EB70-1D40-A46E-B71B577D6CD0}"/>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6" name="Logo" descr="Education and Training Foundation Logo">
            <a:extLst>
              <a:ext uri="{FF2B5EF4-FFF2-40B4-BE49-F238E27FC236}">
                <a16:creationId xmlns:a16="http://schemas.microsoft.com/office/drawing/2014/main" id="{B5FFAA84-3707-474A-9BFF-8E16EECCC0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0" y="288832"/>
            <a:ext cx="892439" cy="472467"/>
          </a:xfrm>
          <a:prstGeom prst="rect">
            <a:avLst/>
          </a:prstGeom>
        </p:spPr>
      </p:pic>
    </p:spTree>
    <p:extLst>
      <p:ext uri="{BB962C8B-B14F-4D97-AF65-F5344CB8AC3E}">
        <p14:creationId xmlns:p14="http://schemas.microsoft.com/office/powerpoint/2010/main" val="314789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vider 2">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282837-AA43-2B49-9719-CBE16BA3622F}"/>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7" name="Subtitle 1">
            <a:extLst>
              <a:ext uri="{FF2B5EF4-FFF2-40B4-BE49-F238E27FC236}">
                <a16:creationId xmlns:a16="http://schemas.microsoft.com/office/drawing/2014/main" id="{6A42809A-0C44-5647-B234-70CCA1B7A78F}"/>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1" y="288000"/>
            <a:ext cx="892437" cy="474132"/>
          </a:xfrm>
          <a:prstGeom prst="rect">
            <a:avLst/>
          </a:prstGeom>
        </p:spPr>
      </p:pic>
    </p:spTree>
    <p:extLst>
      <p:ext uri="{BB962C8B-B14F-4D97-AF65-F5344CB8AC3E}">
        <p14:creationId xmlns:p14="http://schemas.microsoft.com/office/powerpoint/2010/main" val="1304608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ivider 1">
    <p:bg>
      <p:bgPr>
        <a:solidFill>
          <a:schemeClr val="accent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24CD90-F3BD-A44D-9DC2-F84956FBFBFC}"/>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8" name="Subtitle 1">
            <a:extLst>
              <a:ext uri="{FF2B5EF4-FFF2-40B4-BE49-F238E27FC236}">
                <a16:creationId xmlns:a16="http://schemas.microsoft.com/office/drawing/2014/main" id="{85DCD33C-489F-C44D-A742-83F6B7169F72}"/>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0" y="288000"/>
            <a:ext cx="892439" cy="474132"/>
          </a:xfrm>
          <a:prstGeom prst="rect">
            <a:avLst/>
          </a:prstGeom>
        </p:spPr>
      </p:pic>
    </p:spTree>
    <p:extLst>
      <p:ext uri="{BB962C8B-B14F-4D97-AF65-F5344CB8AC3E}">
        <p14:creationId xmlns:p14="http://schemas.microsoft.com/office/powerpoint/2010/main" val="267539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Divider 1">
    <p:bg>
      <p:bgPr>
        <a:solidFill>
          <a:srgbClr val="0071F8"/>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82004C-DBA4-0E4C-9AA6-3DDE7AECD338}"/>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8" name="Subtitle 1">
            <a:extLst>
              <a:ext uri="{FF2B5EF4-FFF2-40B4-BE49-F238E27FC236}">
                <a16:creationId xmlns:a16="http://schemas.microsoft.com/office/drawing/2014/main" id="{EFD4626C-D111-7348-A258-D06D96A03D4F}"/>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0" y="288832"/>
            <a:ext cx="892439" cy="472467"/>
          </a:xfrm>
          <a:prstGeom prst="rect">
            <a:avLst/>
          </a:prstGeom>
        </p:spPr>
      </p:pic>
    </p:spTree>
    <p:extLst>
      <p:ext uri="{BB962C8B-B14F-4D97-AF65-F5344CB8AC3E}">
        <p14:creationId xmlns:p14="http://schemas.microsoft.com/office/powerpoint/2010/main" val="495165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vider 2">
    <p:bg>
      <p:bgPr>
        <a:solidFill>
          <a:srgbClr val="00A06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AC6BDB-3112-B24C-8DA2-713E005348CA}"/>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6" name="Subtitle 1">
            <a:extLst>
              <a:ext uri="{FF2B5EF4-FFF2-40B4-BE49-F238E27FC236}">
                <a16:creationId xmlns:a16="http://schemas.microsoft.com/office/drawing/2014/main" id="{2C7784E4-A553-854B-A891-D1209DBDD159}"/>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1" y="288833"/>
            <a:ext cx="892437" cy="472466"/>
          </a:xfrm>
          <a:prstGeom prst="rect">
            <a:avLst/>
          </a:prstGeom>
        </p:spPr>
      </p:pic>
    </p:spTree>
    <p:extLst>
      <p:ext uri="{BB962C8B-B14F-4D97-AF65-F5344CB8AC3E}">
        <p14:creationId xmlns:p14="http://schemas.microsoft.com/office/powerpoint/2010/main" val="2829714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Text and Supporting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7FABA6-57B8-9148-99A9-C72DFAAECE0A}"/>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9" name="Text Placeholder 8"/>
          <p:cNvSpPr>
            <a:spLocks noGrp="1"/>
          </p:cNvSpPr>
          <p:nvPr>
            <p:ph type="body" sz="quarter" idx="12"/>
          </p:nvPr>
        </p:nvSpPr>
        <p:spPr>
          <a:xfrm>
            <a:off x="234000" y="986400"/>
            <a:ext cx="3960000" cy="3601574"/>
          </a:xfrm>
        </p:spPr>
        <p:txBody>
          <a:bodyPr>
            <a:noAutofit/>
          </a:bodyPr>
          <a:lstStyle>
            <a:lvl1pPr marL="0" indent="0">
              <a:lnSpc>
                <a:spcPts val="2800"/>
              </a:lnSpc>
              <a:buNone/>
              <a:defRPr sz="2700" b="1"/>
            </a:lvl1pPr>
            <a:lvl2pPr marL="270000" indent="-270000">
              <a:lnSpc>
                <a:spcPts val="2800"/>
              </a:lnSpc>
              <a:spcBef>
                <a:spcPts val="0"/>
              </a:spcBef>
              <a:buFont typeface="Calibri" panose="020F0502020204030204" pitchFamily="34" charset="0"/>
              <a:buChar char="–"/>
              <a:defRPr sz="2700" b="1"/>
            </a:lvl2pPr>
            <a:lvl3pPr marL="612000" indent="-270000">
              <a:lnSpc>
                <a:spcPts val="2800"/>
              </a:lnSpc>
              <a:buFont typeface="Calibri" panose="020F0502020204030204" pitchFamily="34" charset="0"/>
              <a:buChar char="–"/>
              <a:defRPr sz="2700" b="1"/>
            </a:lvl3pPr>
            <a:lvl4pPr marL="990000" indent="-270000">
              <a:lnSpc>
                <a:spcPts val="2800"/>
              </a:lnSpc>
              <a:buFont typeface="Calibri" panose="020F0502020204030204" pitchFamily="34" charset="0"/>
              <a:buChar char="–"/>
              <a:defRPr sz="2700" b="1"/>
            </a:lvl4pPr>
            <a:lvl5pPr marL="1260000" indent="-270000">
              <a:lnSpc>
                <a:spcPts val="2800"/>
              </a:lnSpc>
              <a:buFont typeface="Calibri" panose="020F0502020204030204" pitchFamily="34" charset="0"/>
              <a:buChar char="–"/>
              <a:defRPr sz="27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3"/>
          </p:nvPr>
        </p:nvSpPr>
        <p:spPr>
          <a:xfrm>
            <a:off x="4572000" y="987425"/>
            <a:ext cx="3384550" cy="3600450"/>
          </a:xfrm>
        </p:spPr>
        <p:txBody>
          <a:bodyPr/>
          <a:lstStyle>
            <a:lvl1pPr marL="0" indent="0">
              <a:lnSpc>
                <a:spcPts val="1600"/>
              </a:lnSpc>
              <a:buNone/>
              <a:defRPr sz="1350"/>
            </a:lvl1pPr>
            <a:lvl2pPr marL="180000" indent="-180000">
              <a:lnSpc>
                <a:spcPts val="1600"/>
              </a:lnSpc>
              <a:buFont typeface="Calibri" panose="020F0502020204030204" pitchFamily="34" charset="0"/>
              <a:buChar char="–"/>
              <a:defRPr sz="1350"/>
            </a:lvl2pPr>
            <a:lvl3pPr marL="432000" indent="-180000">
              <a:lnSpc>
                <a:spcPts val="1600"/>
              </a:lnSpc>
              <a:buFont typeface="Calibri" panose="020F0502020204030204" pitchFamily="34" charset="0"/>
              <a:buChar char="–"/>
              <a:defRPr sz="1350"/>
            </a:lvl3pPr>
            <a:lvl4pPr marL="648000" indent="-180000">
              <a:lnSpc>
                <a:spcPts val="1600"/>
              </a:lnSpc>
              <a:buFont typeface="Calibri" panose="020F0502020204030204" pitchFamily="34" charset="0"/>
              <a:buChar char="–"/>
              <a:defRPr sz="1350"/>
            </a:lvl4pPr>
            <a:lvl5pPr marL="828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spTree>
    <p:extLst>
      <p:ext uri="{BB962C8B-B14F-4D97-AF65-F5344CB8AC3E}">
        <p14:creationId xmlns:p14="http://schemas.microsoft.com/office/powerpoint/2010/main" val="126772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Option 4 Blu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FED04D8A-2191-444A-8B92-2289689D887F}"/>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8386"/>
            <a:ext cx="9144000" cy="5137931"/>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082175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8" name="Title 1">
            <a:extLst>
              <a:ext uri="{FF2B5EF4-FFF2-40B4-BE49-F238E27FC236}">
                <a16:creationId xmlns:a16="http://schemas.microsoft.com/office/drawing/2014/main" id="{677BB2F1-AFF0-C64C-83D0-3B465EE13985}"/>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9" name="Text Placeholder 8"/>
          <p:cNvSpPr>
            <a:spLocks noGrp="1"/>
          </p:cNvSpPr>
          <p:nvPr>
            <p:ph type="body" sz="quarter" idx="12"/>
          </p:nvPr>
        </p:nvSpPr>
        <p:spPr>
          <a:xfrm>
            <a:off x="234000" y="986400"/>
            <a:ext cx="7667625" cy="3601574"/>
          </a:xfrm>
        </p:spPr>
        <p:txBody>
          <a:bodyPr>
            <a:noAutofit/>
          </a:bodyPr>
          <a:lstStyle>
            <a:lvl1pPr marL="0" indent="0">
              <a:lnSpc>
                <a:spcPts val="2800"/>
              </a:lnSpc>
              <a:spcBef>
                <a:spcPts val="0"/>
              </a:spcBef>
              <a:buNone/>
              <a:defRPr sz="2700"/>
            </a:lvl1pPr>
            <a:lvl2pPr marL="270000" indent="-270000">
              <a:lnSpc>
                <a:spcPts val="2800"/>
              </a:lnSpc>
              <a:spcBef>
                <a:spcPts val="0"/>
              </a:spcBef>
              <a:defRPr sz="2700"/>
            </a:lvl2pPr>
            <a:lvl3pPr marL="540000" indent="-270000">
              <a:lnSpc>
                <a:spcPts val="2800"/>
              </a:lnSpc>
              <a:defRPr sz="2700"/>
            </a:lvl3pPr>
            <a:lvl4pPr marL="810000" indent="-270000">
              <a:lnSpc>
                <a:spcPts val="2800"/>
              </a:lnSpc>
              <a:defRPr sz="2700"/>
            </a:lvl4pPr>
            <a:lvl5pPr marL="1080000" indent="-270000">
              <a:lnSpc>
                <a:spcPts val="28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2">
            <a:extLst>
              <a:ext uri="{FF2B5EF4-FFF2-40B4-BE49-F238E27FC236}">
                <a16:creationId xmlns:a16="http://schemas.microsoft.com/office/drawing/2014/main" id="{FC25F548-F1B7-1942-BFC2-C7EF39D09D2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Tree>
    <p:extLst>
      <p:ext uri="{BB962C8B-B14F-4D97-AF65-F5344CB8AC3E}">
        <p14:creationId xmlns:p14="http://schemas.microsoft.com/office/powerpoint/2010/main" val="4068877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3492" y="1059582"/>
            <a:ext cx="4142608" cy="273844"/>
          </a:xfrm>
          <a:prstGeom prst="rect">
            <a:avLst/>
          </a:prstGeom>
        </p:spPr>
      </p:pic>
      <p:sp>
        <p:nvSpPr>
          <p:cNvPr id="10" name="Footer Placeholder 2">
            <a:extLst>
              <a:ext uri="{FF2B5EF4-FFF2-40B4-BE49-F238E27FC236}">
                <a16:creationId xmlns:a16="http://schemas.microsoft.com/office/drawing/2014/main" id="{14A703AD-9E38-C941-B631-ABE77D2BB87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11590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49" y="1057098"/>
            <a:ext cx="4122737" cy="274223"/>
          </a:xfrm>
          <a:prstGeom prst="rect">
            <a:avLst/>
          </a:prstGeom>
        </p:spPr>
      </p:pic>
      <p:sp>
        <p:nvSpPr>
          <p:cNvPr id="10" name="Footer Placeholder 2">
            <a:extLst>
              <a:ext uri="{FF2B5EF4-FFF2-40B4-BE49-F238E27FC236}">
                <a16:creationId xmlns:a16="http://schemas.microsoft.com/office/drawing/2014/main" id="{425EDCA8-C39F-0A47-918D-C38807C3023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395805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49" y="1059582"/>
            <a:ext cx="4122737" cy="279078"/>
          </a:xfrm>
          <a:prstGeom prst="rect">
            <a:avLst/>
          </a:prstGeom>
        </p:spPr>
      </p:pic>
      <p:sp>
        <p:nvSpPr>
          <p:cNvPr id="10" name="Footer Placeholder 2">
            <a:extLst>
              <a:ext uri="{FF2B5EF4-FFF2-40B4-BE49-F238E27FC236}">
                <a16:creationId xmlns:a16="http://schemas.microsoft.com/office/drawing/2014/main" id="{976E5675-51D7-3D40-A986-781F0BAAB17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279706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descr="Quote mark Graphic">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59582"/>
            <a:ext cx="4122736" cy="279078"/>
          </a:xfrm>
          <a:prstGeom prst="rect">
            <a:avLst/>
          </a:prstGeom>
        </p:spPr>
      </p:pic>
      <p:sp>
        <p:nvSpPr>
          <p:cNvPr id="10" name="Footer Placeholder 2">
            <a:extLst>
              <a:ext uri="{FF2B5EF4-FFF2-40B4-BE49-F238E27FC236}">
                <a16:creationId xmlns:a16="http://schemas.microsoft.com/office/drawing/2014/main" id="{FBF5C345-1F80-854D-8834-8C51A1F8B39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485138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72208"/>
            <a:ext cx="4122738" cy="288032"/>
          </a:xfrm>
          <a:prstGeom prst="rect">
            <a:avLst/>
          </a:prstGeom>
        </p:spPr>
      </p:pic>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610342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76685"/>
            <a:ext cx="4122738" cy="279077"/>
          </a:xfrm>
          <a:prstGeom prst="rect">
            <a:avLst/>
          </a:prstGeom>
        </p:spPr>
      </p:pic>
      <p:sp>
        <p:nvSpPr>
          <p:cNvPr id="10" name="Footer Placeholder 2">
            <a:extLst>
              <a:ext uri="{FF2B5EF4-FFF2-40B4-BE49-F238E27FC236}">
                <a16:creationId xmlns:a16="http://schemas.microsoft.com/office/drawing/2014/main" id="{94FAF4B1-A891-9345-87E4-874AEEFCC34F}"/>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2192217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Text, Content with Image">
    <p:spTree>
      <p:nvGrpSpPr>
        <p:cNvPr id="1" name=""/>
        <p:cNvGrpSpPr/>
        <p:nvPr/>
      </p:nvGrpSpPr>
      <p:grpSpPr>
        <a:xfrm>
          <a:off x="0" y="0"/>
          <a:ext cx="0" cy="0"/>
          <a:chOff x="0" y="0"/>
          <a:chExt cx="0" cy="0"/>
        </a:xfrm>
      </p:grpSpPr>
      <p:sp>
        <p:nvSpPr>
          <p:cNvPr id="10" name="Content Placeholder 13"/>
          <p:cNvSpPr>
            <a:spLocks noGrp="1"/>
          </p:cNvSpPr>
          <p:nvPr>
            <p:ph sz="quarter" idx="18"/>
          </p:nvPr>
        </p:nvSpPr>
        <p:spPr>
          <a:xfrm>
            <a:off x="234000" y="1059582"/>
            <a:ext cx="4105275" cy="3528292"/>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p:cNvSpPr>
            <a:spLocks noGrp="1"/>
          </p:cNvSpPr>
          <p:nvPr>
            <p:ph type="pic" sz="quarter" idx="12"/>
          </p:nvPr>
        </p:nvSpPr>
        <p:spPr>
          <a:xfrm>
            <a:off x="4500564" y="1059582"/>
            <a:ext cx="4362450" cy="3508405"/>
          </a:xfrm>
        </p:spPr>
        <p:txBody>
          <a:bodyPr/>
          <a:lstStyle/>
          <a:p>
            <a:r>
              <a:rPr lang="en-US"/>
              <a:t>Click icon to add picture</a:t>
            </a:r>
            <a:endParaRPr lang="en-GB"/>
          </a:p>
        </p:txBody>
      </p:sp>
      <p:sp>
        <p:nvSpPr>
          <p:cNvPr id="9" name="Footer Placeholder 2">
            <a:extLst>
              <a:ext uri="{FF2B5EF4-FFF2-40B4-BE49-F238E27FC236}">
                <a16:creationId xmlns:a16="http://schemas.microsoft.com/office/drawing/2014/main" id="{37AC88C8-6C7D-3E4E-91BC-2525DB6F766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D1AF2D4C-9CD0-B44D-B5CD-04B37D98F8CA}"/>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3427723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s and Text ">
    <p:spTree>
      <p:nvGrpSpPr>
        <p:cNvPr id="1" name=""/>
        <p:cNvGrpSpPr/>
        <p:nvPr/>
      </p:nvGrpSpPr>
      <p:grpSpPr>
        <a:xfrm>
          <a:off x="0" y="0"/>
          <a:ext cx="0" cy="0"/>
          <a:chOff x="0" y="0"/>
          <a:chExt cx="0" cy="0"/>
        </a:xfrm>
      </p:grpSpPr>
      <p:sp>
        <p:nvSpPr>
          <p:cNvPr id="13" name="Content Placeholder 13"/>
          <p:cNvSpPr>
            <a:spLocks noGrp="1"/>
          </p:cNvSpPr>
          <p:nvPr>
            <p:ph sz="quarter" idx="18"/>
          </p:nvPr>
        </p:nvSpPr>
        <p:spPr>
          <a:xfrm>
            <a:off x="234000" y="986400"/>
            <a:ext cx="4122100" cy="1584076"/>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3"/>
          <p:cNvSpPr>
            <a:spLocks noGrp="1"/>
          </p:cNvSpPr>
          <p:nvPr>
            <p:ph sz="quarter" idx="19"/>
          </p:nvPr>
        </p:nvSpPr>
        <p:spPr>
          <a:xfrm>
            <a:off x="4499992" y="986400"/>
            <a:ext cx="4175696" cy="1584076"/>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13"/>
          <p:cNvSpPr>
            <a:spLocks noGrp="1"/>
          </p:cNvSpPr>
          <p:nvPr>
            <p:ph sz="quarter" idx="14"/>
          </p:nvPr>
        </p:nvSpPr>
        <p:spPr>
          <a:xfrm>
            <a:off x="234000" y="2825999"/>
            <a:ext cx="41221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4499992" y="2825999"/>
            <a:ext cx="4175696"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2">
            <a:extLst>
              <a:ext uri="{FF2B5EF4-FFF2-40B4-BE49-F238E27FC236}">
                <a16:creationId xmlns:a16="http://schemas.microsoft.com/office/drawing/2014/main" id="{86865402-09AB-6E42-B92F-B38A3A35D87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BFC11F3F-B757-9441-BCF0-F07A1DF6C9E3}"/>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2296372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Content Placeholder 13"/>
          <p:cNvSpPr>
            <a:spLocks noGrp="1"/>
          </p:cNvSpPr>
          <p:nvPr>
            <p:ph sz="quarter" idx="14"/>
          </p:nvPr>
        </p:nvSpPr>
        <p:spPr>
          <a:xfrm>
            <a:off x="234000" y="987425"/>
            <a:ext cx="4122100"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4500563" y="987425"/>
            <a:ext cx="4210497"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2">
            <a:extLst>
              <a:ext uri="{FF2B5EF4-FFF2-40B4-BE49-F238E27FC236}">
                <a16:creationId xmlns:a16="http://schemas.microsoft.com/office/drawing/2014/main" id="{8D4D3896-89DF-784C-8D38-9C4D97F23C3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7877960D-6F48-B34C-A702-9C399DDDF017}"/>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3808567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Option 5 Green">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B5D7302D-1995-3244-AE9A-AF35EA94B3D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4482"/>
            <a:ext cx="9144000" cy="5137931"/>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564290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evron etc ">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46ED22D-AC95-FE4D-901B-E1150775F49C}"/>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8" name="Content Placeholder 13"/>
          <p:cNvSpPr>
            <a:spLocks noGrp="1"/>
          </p:cNvSpPr>
          <p:nvPr>
            <p:ph sz="quarter" idx="14"/>
          </p:nvPr>
        </p:nvSpPr>
        <p:spPr>
          <a:xfrm>
            <a:off x="251520" y="2825999"/>
            <a:ext cx="252028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13"/>
          <p:cNvSpPr>
            <a:spLocks noGrp="1"/>
          </p:cNvSpPr>
          <p:nvPr>
            <p:ph sz="quarter" idx="15"/>
          </p:nvPr>
        </p:nvSpPr>
        <p:spPr>
          <a:xfrm>
            <a:off x="3304304" y="2825999"/>
            <a:ext cx="25128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3"/>
          <p:cNvSpPr>
            <a:spLocks noGrp="1"/>
          </p:cNvSpPr>
          <p:nvPr>
            <p:ph sz="quarter" idx="16"/>
          </p:nvPr>
        </p:nvSpPr>
        <p:spPr>
          <a:xfrm>
            <a:off x="6349607" y="2825999"/>
            <a:ext cx="2513406"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2">
            <a:extLst>
              <a:ext uri="{FF2B5EF4-FFF2-40B4-BE49-F238E27FC236}">
                <a16:creationId xmlns:a16="http://schemas.microsoft.com/office/drawing/2014/main" id="{6129AFD6-AF4F-FA4C-BEB4-49138E48F45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127092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E51C41"/>
        </a:solidFill>
        <a:effectLst/>
      </p:bgPr>
    </p:bg>
    <p:spTree>
      <p:nvGrpSpPr>
        <p:cNvPr id="1" name=""/>
        <p:cNvGrpSpPr/>
        <p:nvPr/>
      </p:nvGrpSpPr>
      <p:grpSpPr>
        <a:xfrm>
          <a:off x="0" y="0"/>
          <a:ext cx="0" cy="0"/>
          <a:chOff x="0" y="0"/>
          <a:chExt cx="0" cy="0"/>
        </a:xfrm>
      </p:grpSpPr>
      <p:pic>
        <p:nvPicPr>
          <p:cNvPr id="11" name="Logo" descr="Education and Training Foundation Logo">
            <a:extLst>
              <a:ext uri="{FF2B5EF4-FFF2-40B4-BE49-F238E27FC236}">
                <a16:creationId xmlns:a16="http://schemas.microsoft.com/office/drawing/2014/main" id="{7D7663F1-DFD6-1A44-A50B-2ABF86AF494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7" name="Rectangle 16">
            <a:extLst>
              <a:ext uri="{FF2B5EF4-FFF2-40B4-BE49-F238E27FC236}">
                <a16:creationId xmlns:a16="http://schemas.microsoft.com/office/drawing/2014/main" id="{69A22DD6-14BC-CF43-9722-8BD9FD568B61}"/>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18" name="Rectangle 17">
            <a:extLst>
              <a:ext uri="{FF2B5EF4-FFF2-40B4-BE49-F238E27FC236}">
                <a16:creationId xmlns:a16="http://schemas.microsoft.com/office/drawing/2014/main" id="{933E0F30-4DD6-0F46-9159-49E2CB38564A}"/>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1">
            <a:extLst>
              <a:ext uri="{FF2B5EF4-FFF2-40B4-BE49-F238E27FC236}">
                <a16:creationId xmlns:a16="http://schemas.microsoft.com/office/drawing/2014/main" id="{C54FB554-6C0F-7F41-B3B1-73F3D30F82BD}"/>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0" name="Subtitle 2">
            <a:extLst>
              <a:ext uri="{FF2B5EF4-FFF2-40B4-BE49-F238E27FC236}">
                <a16:creationId xmlns:a16="http://schemas.microsoft.com/office/drawing/2014/main" id="{19081514-9C2F-EE48-B61F-88BD493A9F3E}"/>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1" name="Web address" descr="www.ETFOUNDATION.CO.UK&#10;">
            <a:extLst>
              <a:ext uri="{FF2B5EF4-FFF2-40B4-BE49-F238E27FC236}">
                <a16:creationId xmlns:a16="http://schemas.microsoft.com/office/drawing/2014/main" id="{222C9268-0E9F-7F4E-AC14-BE45FFB3CD00}"/>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2" name="Thankyou">
            <a:extLst>
              <a:ext uri="{FF2B5EF4-FFF2-40B4-BE49-F238E27FC236}">
                <a16:creationId xmlns:a16="http://schemas.microsoft.com/office/drawing/2014/main" id="{9689DB92-3A2D-2346-92F6-716C7E5B3F6F}"/>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414260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rgbClr val="FEB912"/>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24" name="Rectangle 23">
            <a:extLst>
              <a:ext uri="{FF2B5EF4-FFF2-40B4-BE49-F238E27FC236}">
                <a16:creationId xmlns:a16="http://schemas.microsoft.com/office/drawing/2014/main" id="{D684C190-08A9-7B48-86BA-207A5256A9CE}"/>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5" name="Rectangle 24">
            <a:extLst>
              <a:ext uri="{FF2B5EF4-FFF2-40B4-BE49-F238E27FC236}">
                <a16:creationId xmlns:a16="http://schemas.microsoft.com/office/drawing/2014/main" id="{57C51523-08F2-D042-A3E7-DCB147D003E9}"/>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ubtitle 1">
            <a:extLst>
              <a:ext uri="{FF2B5EF4-FFF2-40B4-BE49-F238E27FC236}">
                <a16:creationId xmlns:a16="http://schemas.microsoft.com/office/drawing/2014/main" id="{4A885A05-D480-E542-8856-2FDD2356CA07}"/>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7" name="Subtitle 2">
            <a:extLst>
              <a:ext uri="{FF2B5EF4-FFF2-40B4-BE49-F238E27FC236}">
                <a16:creationId xmlns:a16="http://schemas.microsoft.com/office/drawing/2014/main" id="{356FEB21-668E-AA4E-8157-C294F91A2ED1}"/>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8" name="Web address" descr="www.ETFOUNDATION.CO.UK&#10;">
            <a:extLst>
              <a:ext uri="{FF2B5EF4-FFF2-40B4-BE49-F238E27FC236}">
                <a16:creationId xmlns:a16="http://schemas.microsoft.com/office/drawing/2014/main" id="{EF4484DA-A18B-B644-B29C-6C94F927DB0C}"/>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9" name="Thankyou">
            <a:extLst>
              <a:ext uri="{FF2B5EF4-FFF2-40B4-BE49-F238E27FC236}">
                <a16:creationId xmlns:a16="http://schemas.microsoft.com/office/drawing/2014/main" id="{7D858E6C-DC75-9E40-AC7F-60076FD9DEDF}"/>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4119803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hank You">
    <p:bg>
      <p:bgPr>
        <a:solidFill>
          <a:srgbClr val="BE0064"/>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1" y="288832"/>
            <a:ext cx="892437" cy="472466"/>
          </a:xfrm>
          <a:prstGeom prst="rect">
            <a:avLst/>
          </a:prstGeom>
        </p:spPr>
      </p:pic>
      <p:sp>
        <p:nvSpPr>
          <p:cNvPr id="19" name="Rectangle 18">
            <a:extLst>
              <a:ext uri="{FF2B5EF4-FFF2-40B4-BE49-F238E27FC236}">
                <a16:creationId xmlns:a16="http://schemas.microsoft.com/office/drawing/2014/main" id="{D97529D4-70E4-0041-8B6F-056EE3D6C190}"/>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A721C14A-31B7-6148-A122-3983818EADDC}"/>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B1C0714B-324D-524D-92B1-F2450FA1DA40}"/>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137D56AD-C3B2-AB46-A2B1-4327E5D2A5B8}"/>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A8FE1C9C-9AFF-0C47-9611-FA210835632D}"/>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4" name="Thankyou">
            <a:extLst>
              <a:ext uri="{FF2B5EF4-FFF2-40B4-BE49-F238E27FC236}">
                <a16:creationId xmlns:a16="http://schemas.microsoft.com/office/drawing/2014/main" id="{E57FCD4B-3DCC-1E4C-BB74-B6EAA647C8E0}"/>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278095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hank You">
    <p:bg>
      <p:bgPr>
        <a:solidFill>
          <a:srgbClr val="0071F8"/>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9" name="Rectangle 18">
            <a:extLst>
              <a:ext uri="{FF2B5EF4-FFF2-40B4-BE49-F238E27FC236}">
                <a16:creationId xmlns:a16="http://schemas.microsoft.com/office/drawing/2014/main" id="{DE63377A-3CC2-8344-B0EF-E554B839767D}"/>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ADBB5F31-C46B-6B46-8765-A0B99E1DE523}"/>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BC5B034C-CB3E-0E48-9511-E30F21CA1BB3}"/>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18AEAAA9-A037-AD4B-A0A5-D9738C1CEF97}"/>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1469E703-A0AF-004A-A767-B77B319C0AFB}"/>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4" name="Thankyou">
            <a:extLst>
              <a:ext uri="{FF2B5EF4-FFF2-40B4-BE49-F238E27FC236}">
                <a16:creationId xmlns:a16="http://schemas.microsoft.com/office/drawing/2014/main" id="{A1C71F6F-2074-6D4E-BBE6-997B3E223F83}"/>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4019845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hank You">
    <p:bg>
      <p:bgPr>
        <a:solidFill>
          <a:srgbClr val="00A068"/>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9" name="Rectangle 18">
            <a:extLst>
              <a:ext uri="{FF2B5EF4-FFF2-40B4-BE49-F238E27FC236}">
                <a16:creationId xmlns:a16="http://schemas.microsoft.com/office/drawing/2014/main" id="{CCA0DB97-2BCA-4141-841F-7BAD711051E3}"/>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7D681DB3-48B8-0647-BC05-5D438496D9D2}"/>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205C497B-39C3-2A49-93F8-852FCE3E27DA}"/>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6C80702F-2DBB-E149-B3D8-399EF4336FFB}"/>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D0E2F9B9-B8B5-3548-AA39-96414C09D88E}"/>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5" name="Thankyou">
            <a:extLst>
              <a:ext uri="{FF2B5EF4-FFF2-40B4-BE49-F238E27FC236}">
                <a16:creationId xmlns:a16="http://schemas.microsoft.com/office/drawing/2014/main" id="{7A974F44-1579-EB49-A14C-4C34465E2832}"/>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705932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hank You">
    <p:bg>
      <p:bgPr>
        <a:solidFill>
          <a:srgbClr val="E51C4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68ECBED-4C0B-B243-B45C-1A12C7394FA8}"/>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16" name="Rectangle 15">
            <a:extLst>
              <a:ext uri="{FF2B5EF4-FFF2-40B4-BE49-F238E27FC236}">
                <a16:creationId xmlns:a16="http://schemas.microsoft.com/office/drawing/2014/main" id="{11228C37-7A6A-E246-8BB2-1FEED8564C5B}"/>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1">
            <a:extLst>
              <a:ext uri="{FF2B5EF4-FFF2-40B4-BE49-F238E27FC236}">
                <a16:creationId xmlns:a16="http://schemas.microsoft.com/office/drawing/2014/main" id="{087BDA06-0DD9-7144-9EF0-DD228DFD074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18" name="Subtitle 2">
            <a:extLst>
              <a:ext uri="{FF2B5EF4-FFF2-40B4-BE49-F238E27FC236}">
                <a16:creationId xmlns:a16="http://schemas.microsoft.com/office/drawing/2014/main" id="{27D0E203-B1F0-FA41-8A62-C5E42D77D7D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19" name="Web address" descr="www.ETFOUNDATION.CO.UK&#10;">
            <a:extLst>
              <a:ext uri="{FF2B5EF4-FFF2-40B4-BE49-F238E27FC236}">
                <a16:creationId xmlns:a16="http://schemas.microsoft.com/office/drawing/2014/main" id="{80408406-98FE-8146-A312-F81B325F91B6}"/>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2">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10" name="DfE Logo" descr="Supported by Department for Education logo">
            <a:extLst>
              <a:ext uri="{FF2B5EF4-FFF2-40B4-BE49-F238E27FC236}">
                <a16:creationId xmlns:a16="http://schemas.microsoft.com/office/drawing/2014/main" id="{A521F76D-C57A-2E48-8EAE-C6465DC662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1" name="Thankyou">
            <a:extLst>
              <a:ext uri="{FF2B5EF4-FFF2-40B4-BE49-F238E27FC236}">
                <a16:creationId xmlns:a16="http://schemas.microsoft.com/office/drawing/2014/main" id="{337F81CD-D2EF-8146-A517-8023952D1CF4}"/>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pic>
        <p:nvPicPr>
          <p:cNvPr id="9" name="Logo" descr="Education and Training Foundation Logo"/>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Tree>
    <p:extLst>
      <p:ext uri="{BB962C8B-B14F-4D97-AF65-F5344CB8AC3E}">
        <p14:creationId xmlns:p14="http://schemas.microsoft.com/office/powerpoint/2010/main" val="375484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hank You">
    <p:bg>
      <p:bgPr>
        <a:solidFill>
          <a:srgbClr val="FEB912"/>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CE537002-A87B-444E-935A-CEE05C450DE1}"/>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5B2F1AB0-07F0-594D-99DD-0F60B192936B}"/>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EBF3114F-9F3B-6645-BCD0-F4269A1A497B}"/>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D706B3D9-74BC-6C4F-AA7E-3CBDA8D915D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408017AF-FACE-8445-BB0A-C54625B5494C}"/>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54F0724C-3C9A-2346-982B-E113412791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24EC5AE2-90A9-3A44-BF06-DCD6334142FE}"/>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9491612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hank You">
    <p:bg>
      <p:bgPr>
        <a:solidFill>
          <a:srgbClr val="BE0064"/>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224DB21A-CA66-1B4F-8E7A-E8C4908C99E3}"/>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C1BF9886-FE14-B04D-BE46-E52E599F2452}"/>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2E2B7716-7BB1-5643-A7E2-D30C87536485}"/>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74B330AD-DC33-D040-ADA2-2F2E8B0C9EB7}"/>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FC9728B7-31CC-6B49-8913-35DB4E2EAA94}"/>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BA390474-1B52-BB48-8EC8-346D427F2F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417A9CA5-C9C6-D446-BDEE-F4F308BBB9B4}"/>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266975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hank You">
    <p:bg>
      <p:bgPr>
        <a:solidFill>
          <a:srgbClr val="0071F8"/>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29" name="Rectangle 28">
            <a:extLst>
              <a:ext uri="{FF2B5EF4-FFF2-40B4-BE49-F238E27FC236}">
                <a16:creationId xmlns:a16="http://schemas.microsoft.com/office/drawing/2014/main" id="{6E9E8740-2721-7340-BDD2-14001A44C7A9}"/>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30" name="Rectangle 29">
            <a:extLst>
              <a:ext uri="{FF2B5EF4-FFF2-40B4-BE49-F238E27FC236}">
                <a16:creationId xmlns:a16="http://schemas.microsoft.com/office/drawing/2014/main" id="{A7F9409B-8D8E-C14A-94D6-2A847B4308FD}"/>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ubtitle 1">
            <a:extLst>
              <a:ext uri="{FF2B5EF4-FFF2-40B4-BE49-F238E27FC236}">
                <a16:creationId xmlns:a16="http://schemas.microsoft.com/office/drawing/2014/main" id="{7A09E294-EA43-B544-91E1-64E4A07B24C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32" name="Subtitle 2">
            <a:extLst>
              <a:ext uri="{FF2B5EF4-FFF2-40B4-BE49-F238E27FC236}">
                <a16:creationId xmlns:a16="http://schemas.microsoft.com/office/drawing/2014/main" id="{CB281233-5067-6849-9447-D3149CE7F216}"/>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33" name="Web address" descr="www.ETFOUNDATION.CO.UK&#10;">
            <a:extLst>
              <a:ext uri="{FF2B5EF4-FFF2-40B4-BE49-F238E27FC236}">
                <a16:creationId xmlns:a16="http://schemas.microsoft.com/office/drawing/2014/main" id="{B89411EB-D69E-DF4C-9844-9339F5A5A19B}"/>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34" name="DfE Logo" descr="Supported by Department for Education logo">
            <a:extLst>
              <a:ext uri="{FF2B5EF4-FFF2-40B4-BE49-F238E27FC236}">
                <a16:creationId xmlns:a16="http://schemas.microsoft.com/office/drawing/2014/main" id="{0E66212B-F5A0-494D-BFD6-6A63AD9CC1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35" name="Thankyou">
            <a:extLst>
              <a:ext uri="{FF2B5EF4-FFF2-40B4-BE49-F238E27FC236}">
                <a16:creationId xmlns:a16="http://schemas.microsoft.com/office/drawing/2014/main" id="{485ACB11-D5EE-1545-B4C7-F308842FEEFB}"/>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63767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Option 1 Red (Locked)">
    <p:spTree>
      <p:nvGrpSpPr>
        <p:cNvPr id="1" name=""/>
        <p:cNvGrpSpPr/>
        <p:nvPr/>
      </p:nvGrpSpPr>
      <p:grpSpPr>
        <a:xfrm>
          <a:off x="0" y="0"/>
          <a:ext cx="0" cy="0"/>
          <a:chOff x="0" y="0"/>
          <a:chExt cx="0" cy="0"/>
        </a:xfrm>
      </p:grpSpPr>
      <p:pic>
        <p:nvPicPr>
          <p:cNvPr id="16" name="BACKGROUND IMAGE">
            <a:extLst>
              <a:ext uri="{FF2B5EF4-FFF2-40B4-BE49-F238E27FC236}">
                <a16:creationId xmlns:a16="http://schemas.microsoft.com/office/drawing/2014/main" id="{A46F8847-44AC-F741-B1D7-375D33D5C39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61635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hank You">
    <p:bg>
      <p:bgPr>
        <a:solidFill>
          <a:srgbClr val="00A068"/>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D34844BF-2207-ED49-9F25-85D40A0C69A2}"/>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87259AD1-A3E5-7A4D-A666-183E96823EA9}"/>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C45F4C38-F8FC-E947-AE4C-6E40A21167B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33B29604-A962-1042-A09C-58841C9E16B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7C1BC566-1805-0A4E-95A3-525C2FE5A48D}"/>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E4F7F9A6-6DDA-7847-AF6C-27013E4E9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CCAFB428-DEA5-C440-9E4B-D7CCD0792F85}"/>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132705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BF4AED7B-D82D-F04A-B4CB-6C63ECF0E2D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4384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Option 3 Purple">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B2B60F6C-EE8F-1745-8125-87FF48A8D87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663453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Option 4 Blue">
    <p:spTree>
      <p:nvGrpSpPr>
        <p:cNvPr id="1" name=""/>
        <p:cNvGrpSpPr/>
        <p:nvPr/>
      </p:nvGrpSpPr>
      <p:grpSpPr>
        <a:xfrm>
          <a:off x="0" y="0"/>
          <a:ext cx="0" cy="0"/>
          <a:chOff x="0" y="0"/>
          <a:chExt cx="0" cy="0"/>
        </a:xfrm>
      </p:grpSpPr>
      <p:pic>
        <p:nvPicPr>
          <p:cNvPr id="14" name="BACKGROUND IMAGE">
            <a:extLst>
              <a:ext uri="{FF2B5EF4-FFF2-40B4-BE49-F238E27FC236}">
                <a16:creationId xmlns:a16="http://schemas.microsoft.com/office/drawing/2014/main" id="{1E030DCF-B2F8-9B49-8C72-F6144F1EF0E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944962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94" y="205979"/>
            <a:ext cx="8423593" cy="857250"/>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252094" y="1200151"/>
            <a:ext cx="8423593" cy="33944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234000" y="4767263"/>
            <a:ext cx="7686376" cy="273844"/>
          </a:xfrm>
          <a:prstGeom prst="rect">
            <a:avLst/>
          </a:prstGeom>
        </p:spPr>
        <p:txBody>
          <a:bodyPr vert="horz" lIns="0" tIns="0" rIns="0" bIns="0" rtlCol="0" anchor="t" anchorCtr="0"/>
          <a:lstStyle>
            <a:lvl1pPr algn="l">
              <a:defRPr sz="700" b="1" cap="all" baseline="0">
                <a:solidFill>
                  <a:schemeClr val="tx1"/>
                </a:solidFill>
              </a:defRPr>
            </a:lvl1pPr>
          </a:lstStyle>
          <a:p>
            <a:r>
              <a:rPr lang="en-GB"/>
              <a:t>Education &amp; Training Foundation</a:t>
            </a:r>
          </a:p>
        </p:txBody>
      </p:sp>
      <p:sp>
        <p:nvSpPr>
          <p:cNvPr id="6" name="Slide Number Placeholder 5"/>
          <p:cNvSpPr>
            <a:spLocks noGrp="1"/>
          </p:cNvSpPr>
          <p:nvPr>
            <p:ph type="sldNum" sz="quarter" idx="4"/>
          </p:nvPr>
        </p:nvSpPr>
        <p:spPr>
          <a:xfrm>
            <a:off x="7956376" y="4767263"/>
            <a:ext cx="909464" cy="273844"/>
          </a:xfrm>
          <a:prstGeom prst="rect">
            <a:avLst/>
          </a:prstGeom>
        </p:spPr>
        <p:txBody>
          <a:bodyPr vert="horz" lIns="0" tIns="0" rIns="0" bIns="0" rtlCol="0" anchor="t" anchorCtr="0"/>
          <a:lstStyle>
            <a:lvl1pPr algn="r">
              <a:defRPr sz="700" b="1">
                <a:solidFill>
                  <a:schemeClr val="tx1"/>
                </a:solidFill>
              </a:defRPr>
            </a:lvl1pPr>
          </a:lstStyle>
          <a:p>
            <a:fld id="{DA2C159E-F13C-4A85-9A41-E7669D3E0D70}" type="slidenum">
              <a:rPr lang="en-GB" smtClean="0"/>
              <a:pPr/>
              <a:t>‹#›</a:t>
            </a:fld>
            <a:endParaRPr lang="en-GB"/>
          </a:p>
        </p:txBody>
      </p:sp>
    </p:spTree>
    <p:extLst>
      <p:ext uri="{BB962C8B-B14F-4D97-AF65-F5344CB8AC3E}">
        <p14:creationId xmlns:p14="http://schemas.microsoft.com/office/powerpoint/2010/main" val="186408902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649" r:id="rId11"/>
    <p:sldLayoutId id="2147483701" r:id="rId12"/>
    <p:sldLayoutId id="2147483690" r:id="rId13"/>
    <p:sldLayoutId id="2147483693" r:id="rId14"/>
    <p:sldLayoutId id="2147483697" r:id="rId15"/>
    <p:sldLayoutId id="2147483727" r:id="rId16"/>
    <p:sldLayoutId id="2147483728" r:id="rId17"/>
    <p:sldLayoutId id="2147483729" r:id="rId18"/>
    <p:sldLayoutId id="2147483730" r:id="rId19"/>
    <p:sldLayoutId id="2147483731" r:id="rId20"/>
    <p:sldLayoutId id="2147483747" r:id="rId21"/>
    <p:sldLayoutId id="2147483748" r:id="rId22"/>
    <p:sldLayoutId id="2147483749" r:id="rId23"/>
    <p:sldLayoutId id="2147483750" r:id="rId24"/>
    <p:sldLayoutId id="2147483751" r:id="rId25"/>
    <p:sldLayoutId id="2147483672" r:id="rId26"/>
    <p:sldLayoutId id="2147483698" r:id="rId27"/>
    <p:sldLayoutId id="2147483699" r:id="rId28"/>
    <p:sldLayoutId id="2147483680" r:id="rId29"/>
    <p:sldLayoutId id="2147483681" r:id="rId30"/>
    <p:sldLayoutId id="2147483660" r:id="rId31"/>
    <p:sldLayoutId id="2147483650" r:id="rId32"/>
    <p:sldLayoutId id="2147483661" r:id="rId33"/>
    <p:sldLayoutId id="2147483708" r:id="rId34"/>
    <p:sldLayoutId id="2147483753" r:id="rId35"/>
    <p:sldLayoutId id="2147483754" r:id="rId36"/>
    <p:sldLayoutId id="2147483755" r:id="rId37"/>
    <p:sldLayoutId id="2147483756" r:id="rId38"/>
    <p:sldLayoutId id="2147483665" r:id="rId39"/>
    <p:sldLayoutId id="2147483664" r:id="rId40"/>
    <p:sldLayoutId id="2147483757" r:id="rId41"/>
    <p:sldLayoutId id="2147483758" r:id="rId42"/>
    <p:sldLayoutId id="2147483759" r:id="rId43"/>
    <p:sldLayoutId id="2147483760" r:id="rId44"/>
    <p:sldLayoutId id="2147483761" r:id="rId45"/>
    <p:sldLayoutId id="2147483762" r:id="rId46"/>
    <p:sldLayoutId id="2147483668" r:id="rId47"/>
    <p:sldLayoutId id="2147483666" r:id="rId48"/>
    <p:sldLayoutId id="2147483671" r:id="rId49"/>
    <p:sldLayoutId id="2147483669" r:id="rId50"/>
    <p:sldLayoutId id="2147483670" r:id="rId51"/>
    <p:sldLayoutId id="2147483764" r:id="rId52"/>
    <p:sldLayoutId id="2147483765" r:id="rId53"/>
    <p:sldLayoutId id="2147483766" r:id="rId54"/>
    <p:sldLayoutId id="2147483767" r:id="rId55"/>
    <p:sldLayoutId id="2147483768" r:id="rId56"/>
    <p:sldLayoutId id="2147483769" r:id="rId57"/>
    <p:sldLayoutId id="2147483770" r:id="rId58"/>
    <p:sldLayoutId id="2147483771" r:id="rId59"/>
    <p:sldLayoutId id="2147483772" r:id="rId60"/>
  </p:sldLayoutIdLst>
  <p:hf hdr="0" dt="0"/>
  <p:txStyles>
    <p:titleStyle>
      <a:lvl1pPr algn="l" defTabSz="914400" rtl="0" eaLnBrk="1" latinLnBrk="0" hangingPunct="1">
        <a:spcBef>
          <a:spcPct val="0"/>
        </a:spcBef>
        <a:buNone/>
        <a:defRPr sz="4400" kern="1200" cap="none"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1.xml"/><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2C84-47CE-F14E-9879-50B5699FE8E9}"/>
              </a:ext>
            </a:extLst>
          </p:cNvPr>
          <p:cNvSpPr>
            <a:spLocks noGrp="1"/>
          </p:cNvSpPr>
          <p:nvPr>
            <p:ph type="ctrTitle"/>
          </p:nvPr>
        </p:nvSpPr>
        <p:spPr>
          <a:xfrm>
            <a:off x="2466004" y="987574"/>
            <a:ext cx="6372232" cy="2448272"/>
          </a:xfrm>
        </p:spPr>
        <p:txBody>
          <a:bodyPr/>
          <a:lstStyle/>
          <a:p>
            <a:r>
              <a:rPr lang="en-US" sz="3600" dirty="0"/>
              <a:t>Formative assessment materials (part 1)</a:t>
            </a:r>
          </a:p>
        </p:txBody>
      </p:sp>
      <p:sp>
        <p:nvSpPr>
          <p:cNvPr id="3" name="Subtitle 2">
            <a:extLst>
              <a:ext uri="{FF2B5EF4-FFF2-40B4-BE49-F238E27FC236}">
                <a16:creationId xmlns:a16="http://schemas.microsoft.com/office/drawing/2014/main" id="{FCD1F95F-D16E-774B-BA41-5586864A7E03}"/>
              </a:ext>
            </a:extLst>
          </p:cNvPr>
          <p:cNvSpPr>
            <a:spLocks noGrp="1"/>
          </p:cNvSpPr>
          <p:nvPr>
            <p:ph type="subTitle" idx="1"/>
          </p:nvPr>
        </p:nvSpPr>
        <p:spPr>
          <a:xfrm>
            <a:off x="3923927" y="3651870"/>
            <a:ext cx="4548043" cy="885303"/>
          </a:xfrm>
        </p:spPr>
        <p:txBody>
          <a:bodyPr/>
          <a:lstStyle/>
          <a:p>
            <a:r>
              <a:rPr lang="en-US" sz="2400" dirty="0"/>
              <a:t>T Level: Craft and design</a:t>
            </a:r>
          </a:p>
        </p:txBody>
      </p:sp>
    </p:spTree>
    <p:extLst>
      <p:ext uri="{BB962C8B-B14F-4D97-AF65-F5344CB8AC3E}">
        <p14:creationId xmlns:p14="http://schemas.microsoft.com/office/powerpoint/2010/main" val="1945931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b="0" dirty="0"/>
              <a:t>02</a:t>
            </a:r>
            <a:endParaRPr lang="en-US" dirty="0">
              <a:cs typeface="Arial"/>
            </a:endParaRP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a:xfrm>
            <a:off x="2446020" y="3258000"/>
            <a:ext cx="6409980" cy="825918"/>
          </a:xfrm>
        </p:spPr>
        <p:txBody>
          <a:bodyPr>
            <a:noAutofit/>
          </a:bodyPr>
          <a:lstStyle/>
          <a:p>
            <a:r>
              <a:rPr lang="en-GB" sz="2400" dirty="0"/>
              <a:t>The individual in the creative industries</a:t>
            </a:r>
            <a:endParaRPr lang="en-US" sz="2400" dirty="0"/>
          </a:p>
        </p:txBody>
      </p:sp>
      <p:sp>
        <p:nvSpPr>
          <p:cNvPr id="4" name="Subtitle 2" descr="The importance of networking&#10;">
            <a:extLst>
              <a:ext uri="{FF2B5EF4-FFF2-40B4-BE49-F238E27FC236}">
                <a16:creationId xmlns:a16="http://schemas.microsoft.com/office/drawing/2014/main" id="{F23B54F1-B2D3-BD7A-8F97-D1E6381E5F43}"/>
              </a:ext>
            </a:extLst>
          </p:cNvPr>
          <p:cNvSpPr txBox="1">
            <a:spLocks/>
          </p:cNvSpPr>
          <p:nvPr/>
        </p:nvSpPr>
        <p:spPr>
          <a:xfrm>
            <a:off x="2446020" y="4029223"/>
            <a:ext cx="6409980" cy="825918"/>
          </a:xfrm>
          <a:prstGeom prst="rect">
            <a:avLst/>
          </a:prstGeom>
          <a:solidFill>
            <a:schemeClr val="tx1"/>
          </a:solidFill>
        </p:spPr>
        <p:txBody>
          <a:bodyPr vert="horz" lIns="144000" tIns="108000" rIns="0" bIns="0" rtlCol="0" anchor="ctr" anchorCtr="0">
            <a:normAutofit/>
          </a:bodyPr>
          <a:lstStyle>
            <a:lvl1pPr marL="0" indent="0" algn="l" defTabSz="914400" rtl="0" eaLnBrk="1" latinLnBrk="0" hangingPunct="1">
              <a:lnSpc>
                <a:spcPts val="4500"/>
              </a:lnSpc>
              <a:spcBef>
                <a:spcPts val="0"/>
              </a:spcBef>
              <a:buFont typeface="Arial" panose="020B0604020202020204" pitchFamily="34" charset="0"/>
              <a:buNone/>
              <a:defRPr sz="4500" b="1" kern="1200" cap="none"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800" b="0"/>
          </a:p>
        </p:txBody>
      </p:sp>
      <p:sp>
        <p:nvSpPr>
          <p:cNvPr id="6" name="TextBox 5" descr="The importance of networking">
            <a:extLst>
              <a:ext uri="{FF2B5EF4-FFF2-40B4-BE49-F238E27FC236}">
                <a16:creationId xmlns:a16="http://schemas.microsoft.com/office/drawing/2014/main" id="{9FFD413C-39FB-6974-9A28-2BE749DAB1B7}"/>
              </a:ext>
            </a:extLst>
          </p:cNvPr>
          <p:cNvSpPr txBox="1"/>
          <p:nvPr/>
        </p:nvSpPr>
        <p:spPr>
          <a:xfrm>
            <a:off x="2699792" y="4083918"/>
            <a:ext cx="5976664" cy="553998"/>
          </a:xfrm>
          <a:prstGeom prst="rect">
            <a:avLst/>
          </a:prstGeom>
          <a:noFill/>
        </p:spPr>
        <p:txBody>
          <a:bodyPr wrap="square" lIns="0" tIns="0" rIns="0" bIns="0" rtlCol="0">
            <a:spAutoFit/>
          </a:bodyPr>
          <a:lstStyle/>
          <a:p>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The importance of networking, “you make your own opportunities”, self-marketing and presentation</a:t>
            </a:r>
            <a:endParaRPr lang="en-GB" sz="1350" dirty="0"/>
          </a:p>
        </p:txBody>
      </p:sp>
    </p:spTree>
    <p:extLst>
      <p:ext uri="{BB962C8B-B14F-4D97-AF65-F5344CB8AC3E}">
        <p14:creationId xmlns:p14="http://schemas.microsoft.com/office/powerpoint/2010/main" val="3702581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34000" y="457398"/>
            <a:ext cx="8437563" cy="699425"/>
          </a:xfrm>
        </p:spPr>
        <p:txBody>
          <a:bodyPr>
            <a:normAutofit/>
          </a:bodyPr>
          <a:lstStyle/>
          <a:p>
            <a:r>
              <a:rPr lang="en-GB" sz="3200" dirty="0"/>
              <a:t>Question 3</a:t>
            </a:r>
          </a:p>
        </p:txBody>
      </p:sp>
      <p:sp>
        <p:nvSpPr>
          <p:cNvPr id="5" name="Text Placeholder 4"/>
          <p:cNvSpPr>
            <a:spLocks noGrp="1"/>
          </p:cNvSpPr>
          <p:nvPr>
            <p:ph type="body" sz="quarter" idx="12"/>
          </p:nvPr>
        </p:nvSpPr>
        <p:spPr/>
        <p:txBody>
          <a:bodyPr/>
          <a:lstStyle/>
          <a:p>
            <a:r>
              <a:rPr lang="en-GB" sz="2400" dirty="0"/>
              <a:t>Design graduates have an event to showcase their fashion collections. There is opportunity to stay after the show to socialise with the guests from the industry. </a:t>
            </a:r>
          </a:p>
          <a:p>
            <a:br>
              <a:rPr lang="en-GB" sz="2400" b="1" dirty="0"/>
            </a:br>
            <a:r>
              <a:rPr lang="en-GB" sz="2400" dirty="0">
                <a:solidFill>
                  <a:srgbClr val="E51C41"/>
                </a:solidFill>
              </a:rPr>
              <a:t>Explain the importance of the graduates staying for the full duration of the event. </a:t>
            </a:r>
          </a:p>
          <a:p>
            <a:endParaRPr lang="en-GB" sz="2400" dirty="0">
              <a:solidFill>
                <a:srgbClr val="E51C41"/>
              </a:solidFill>
            </a:endParaRPr>
          </a:p>
          <a:p>
            <a:r>
              <a:rPr lang="en-GB" sz="2400" dirty="0"/>
              <a:t>Applied: Socialising after the show</a:t>
            </a:r>
            <a:br>
              <a:rPr lang="en-GB" dirty="0">
                <a:solidFill>
                  <a:schemeClr val="accent1"/>
                </a:solidFill>
              </a:rPr>
            </a:br>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11</a:t>
            </a:fld>
            <a:endParaRPr lang="en-GB"/>
          </a:p>
        </p:txBody>
      </p:sp>
      <p:pic>
        <p:nvPicPr>
          <p:cNvPr id="2" name="2 - Q3 Audio" descr="Play audio">
            <a:hlinkClick r:id="" action="ppaction://media"/>
            <a:extLst>
              <a:ext uri="{FF2B5EF4-FFF2-40B4-BE49-F238E27FC236}">
                <a16:creationId xmlns:a16="http://schemas.microsoft.com/office/drawing/2014/main" id="{EDADA61D-CB69-CBB2-789A-8933A69750CC}"/>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753176" y="249716"/>
            <a:ext cx="406400" cy="406400"/>
          </a:xfrm>
          <a:prstGeom prst="rect">
            <a:avLst/>
          </a:prstGeom>
        </p:spPr>
      </p:pic>
    </p:spTree>
    <p:extLst>
      <p:ext uri="{BB962C8B-B14F-4D97-AF65-F5344CB8AC3E}">
        <p14:creationId xmlns:p14="http://schemas.microsoft.com/office/powerpoint/2010/main" val="2627019646"/>
      </p:ext>
    </p:extLst>
  </p:cSld>
  <p:clrMapOvr>
    <a:masterClrMapping/>
  </p:clrMapOvr>
  <mc:AlternateContent xmlns:mc="http://schemas.openxmlformats.org/markup-compatibility/2006" xmlns:p14="http://schemas.microsoft.com/office/powerpoint/2010/main">
    <mc:Choice Requires="p14">
      <p:transition spd="slow" p14:dur="2000" advTm="52180"/>
    </mc:Choice>
    <mc:Fallback xmlns="">
      <p:transition spd="slow" advTm="52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12</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74893" y="326823"/>
            <a:ext cx="8437563" cy="699425"/>
          </a:xfrm>
        </p:spPr>
        <p:txBody>
          <a:bodyPr>
            <a:normAutofit/>
          </a:bodyPr>
          <a:lstStyle/>
          <a:p>
            <a:r>
              <a:rPr lang="en-GB" sz="3200" dirty="0"/>
              <a:t>Question 3 sample answers</a:t>
            </a:r>
          </a:p>
        </p:txBody>
      </p:sp>
      <p:pic>
        <p:nvPicPr>
          <p:cNvPr id="2" name="SA - Q3" descr="Play audio">
            <a:hlinkClick r:id="" action="ppaction://media"/>
            <a:extLst>
              <a:ext uri="{FF2B5EF4-FFF2-40B4-BE49-F238E27FC236}">
                <a16:creationId xmlns:a16="http://schemas.microsoft.com/office/drawing/2014/main" id="{F42146B4-700A-90A3-CE53-5317469C3113}"/>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717176" y="192618"/>
            <a:ext cx="406400" cy="406400"/>
          </a:xfrm>
          <a:prstGeom prst="rect">
            <a:avLst/>
          </a:prstGeom>
        </p:spPr>
      </p:pic>
      <p:sp>
        <p:nvSpPr>
          <p:cNvPr id="7" name="TextBox 6">
            <a:extLst>
              <a:ext uri="{FF2B5EF4-FFF2-40B4-BE49-F238E27FC236}">
                <a16:creationId xmlns:a16="http://schemas.microsoft.com/office/drawing/2014/main" id="{754E3AEE-D3D7-BD24-0395-9D4C293FA1C7}"/>
              </a:ext>
            </a:extLst>
          </p:cNvPr>
          <p:cNvSpPr txBox="1"/>
          <p:nvPr/>
        </p:nvSpPr>
        <p:spPr>
          <a:xfrm>
            <a:off x="328060" y="801639"/>
            <a:ext cx="8201986" cy="1200329"/>
          </a:xfrm>
          <a:prstGeom prst="rect">
            <a:avLst/>
          </a:prstGeom>
          <a:noFill/>
        </p:spPr>
        <p:txBody>
          <a:bodyPr wrap="square">
            <a:spAutoFit/>
          </a:bodyPr>
          <a:lstStyle/>
          <a:p>
            <a:r>
              <a:rPr lang="en-GB" sz="2400" b="1" i="0" dirty="0">
                <a:solidFill>
                  <a:srgbClr val="0D0D0D"/>
                </a:solidFill>
                <a:effectLst/>
                <a:highlight>
                  <a:srgbClr val="FFFFFF"/>
                </a:highlight>
              </a:rPr>
              <a:t>Answer 1: </a:t>
            </a:r>
            <a:r>
              <a:rPr lang="en-GB" sz="2400" b="0" i="0" dirty="0">
                <a:solidFill>
                  <a:srgbClr val="0D0D0D"/>
                </a:solidFill>
                <a:effectLst/>
                <a:highlight>
                  <a:srgbClr val="FFFFFF"/>
                </a:highlight>
              </a:rPr>
              <a:t>Staying after the show is good </a:t>
            </a:r>
            <a:r>
              <a:rPr lang="en-GB" sz="2400" b="0" i="0" dirty="0">
                <a:solidFill>
                  <a:srgbClr val="0D0D0D"/>
                </a:solidFill>
                <a:effectLst/>
                <a:highlight>
                  <a:srgbClr val="FFFF00"/>
                </a:highlight>
              </a:rPr>
              <a:t>because the graduates can talk with people who might want to give them jobs</a:t>
            </a:r>
            <a:r>
              <a:rPr lang="en-GB" sz="2400" b="0" i="0" dirty="0">
                <a:solidFill>
                  <a:srgbClr val="0D0D0D"/>
                </a:solidFill>
                <a:effectLst/>
              </a:rPr>
              <a:t>. </a:t>
            </a:r>
            <a:endParaRPr lang="en-GB" sz="2400" dirty="0"/>
          </a:p>
        </p:txBody>
      </p:sp>
      <p:sp>
        <p:nvSpPr>
          <p:cNvPr id="3" name="TextBox 2">
            <a:extLst>
              <a:ext uri="{FF2B5EF4-FFF2-40B4-BE49-F238E27FC236}">
                <a16:creationId xmlns:a16="http://schemas.microsoft.com/office/drawing/2014/main" id="{AB7C9757-E8DC-8E57-2EF6-AA7DDA9EEDB1}"/>
              </a:ext>
            </a:extLst>
          </p:cNvPr>
          <p:cNvSpPr txBox="1"/>
          <p:nvPr/>
        </p:nvSpPr>
        <p:spPr>
          <a:xfrm>
            <a:off x="179782" y="2666228"/>
            <a:ext cx="8677053" cy="1569660"/>
          </a:xfrm>
          <a:prstGeom prst="rect">
            <a:avLst/>
          </a:prstGeom>
          <a:noFill/>
        </p:spPr>
        <p:txBody>
          <a:bodyPr wrap="square">
            <a:spAutoFit/>
          </a:bodyPr>
          <a:lstStyle/>
          <a:p>
            <a:pPr marL="228600"/>
            <a:r>
              <a:rPr lang="en-GB" sz="2400" b="1" dirty="0">
                <a:effectLst/>
                <a:ea typeface="Aptos" panose="020B0004020202020204" pitchFamily="34" charset="0"/>
                <a:cs typeface="Times New Roman" panose="02020603050405020304" pitchFamily="18" charset="0"/>
              </a:rPr>
              <a:t>Answer 2: </a:t>
            </a:r>
            <a:r>
              <a:rPr lang="en-GB" sz="2400" dirty="0">
                <a:effectLst/>
                <a:ea typeface="Aptos" panose="020B0004020202020204" pitchFamily="34" charset="0"/>
                <a:cs typeface="Times New Roman" panose="02020603050405020304" pitchFamily="18" charset="0"/>
              </a:rPr>
              <a:t>It is important for the graduates to stay for the full duration of the event </a:t>
            </a:r>
            <a:r>
              <a:rPr lang="en-GB" sz="2400" dirty="0">
                <a:effectLst/>
                <a:highlight>
                  <a:srgbClr val="FFFF00"/>
                </a:highlight>
                <a:ea typeface="Aptos" panose="020B0004020202020204" pitchFamily="34" charset="0"/>
                <a:cs typeface="Times New Roman" panose="02020603050405020304" pitchFamily="18" charset="0"/>
              </a:rPr>
              <a:t>because industry professionals will be attending the showcase and it is a great opportunity to network and find potential job opportunities</a:t>
            </a:r>
            <a:r>
              <a:rPr lang="en-GB" sz="2400" dirty="0">
                <a:effectLst/>
                <a:ea typeface="Aptos" panose="020B0004020202020204" pitchFamily="34" charset="0"/>
                <a:cs typeface="Times New Roman" panose="02020603050405020304" pitchFamily="18" charset="0"/>
              </a:rPr>
              <a:t>.</a:t>
            </a: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8" name="Speech Bubble: Rectangle with Corners Rounded 7">
            <a:extLst>
              <a:ext uri="{FF2B5EF4-FFF2-40B4-BE49-F238E27FC236}">
                <a16:creationId xmlns:a16="http://schemas.microsoft.com/office/drawing/2014/main" id="{DFE68D5E-C0EF-75DE-AEF9-3A428CA98297}"/>
              </a:ext>
              <a:ext uri="{C183D7F6-B498-43B3-948B-1728B52AA6E4}">
                <adec:decorative xmlns:adec="http://schemas.microsoft.com/office/drawing/2017/decorative" val="1"/>
              </a:ext>
            </a:extLst>
          </p:cNvPr>
          <p:cNvSpPr/>
          <p:nvPr/>
        </p:nvSpPr>
        <p:spPr>
          <a:xfrm flipH="1">
            <a:off x="274893" y="2172489"/>
            <a:ext cx="8656447" cy="2452673"/>
          </a:xfrm>
          <a:custGeom>
            <a:avLst/>
            <a:gdLst>
              <a:gd name="connsiteX0" fmla="*/ 0 w 8656447"/>
              <a:gd name="connsiteY0" fmla="*/ 408787 h 2452673"/>
              <a:gd name="connsiteX1" fmla="*/ 408787 w 8656447"/>
              <a:gd name="connsiteY1" fmla="*/ 0 h 2452673"/>
              <a:gd name="connsiteX2" fmla="*/ 1442741 w 8656447"/>
              <a:gd name="connsiteY2" fmla="*/ 0 h 2452673"/>
              <a:gd name="connsiteX3" fmla="*/ 1442741 w 8656447"/>
              <a:gd name="connsiteY3" fmla="*/ 0 h 2452673"/>
              <a:gd name="connsiteX4" fmla="*/ 3606853 w 8656447"/>
              <a:gd name="connsiteY4" fmla="*/ 0 h 2452673"/>
              <a:gd name="connsiteX5" fmla="*/ 8247660 w 8656447"/>
              <a:gd name="connsiteY5" fmla="*/ 0 h 2452673"/>
              <a:gd name="connsiteX6" fmla="*/ 8656447 w 8656447"/>
              <a:gd name="connsiteY6" fmla="*/ 408787 h 2452673"/>
              <a:gd name="connsiteX7" fmla="*/ 8656447 w 8656447"/>
              <a:gd name="connsiteY7" fmla="*/ 1430726 h 2452673"/>
              <a:gd name="connsiteX8" fmla="*/ 8656447 w 8656447"/>
              <a:gd name="connsiteY8" fmla="*/ 1430726 h 2452673"/>
              <a:gd name="connsiteX9" fmla="*/ 8656447 w 8656447"/>
              <a:gd name="connsiteY9" fmla="*/ 2043894 h 2452673"/>
              <a:gd name="connsiteX10" fmla="*/ 8656447 w 8656447"/>
              <a:gd name="connsiteY10" fmla="*/ 2043886 h 2452673"/>
              <a:gd name="connsiteX11" fmla="*/ 8247660 w 8656447"/>
              <a:gd name="connsiteY11" fmla="*/ 2452673 h 2452673"/>
              <a:gd name="connsiteX12" fmla="*/ 3606853 w 8656447"/>
              <a:gd name="connsiteY12" fmla="*/ 2452673 h 2452673"/>
              <a:gd name="connsiteX13" fmla="*/ 2735178 w 8656447"/>
              <a:gd name="connsiteY13" fmla="*/ 2553674 h 2452673"/>
              <a:gd name="connsiteX14" fmla="*/ 1442741 w 8656447"/>
              <a:gd name="connsiteY14" fmla="*/ 2452673 h 2452673"/>
              <a:gd name="connsiteX15" fmla="*/ 408787 w 8656447"/>
              <a:gd name="connsiteY15" fmla="*/ 2452673 h 2452673"/>
              <a:gd name="connsiteX16" fmla="*/ 0 w 8656447"/>
              <a:gd name="connsiteY16" fmla="*/ 2043886 h 2452673"/>
              <a:gd name="connsiteX17" fmla="*/ 0 w 8656447"/>
              <a:gd name="connsiteY17" fmla="*/ 2043894 h 2452673"/>
              <a:gd name="connsiteX18" fmla="*/ 0 w 8656447"/>
              <a:gd name="connsiteY18" fmla="*/ 1430726 h 2452673"/>
              <a:gd name="connsiteX19" fmla="*/ 0 w 8656447"/>
              <a:gd name="connsiteY19" fmla="*/ 1430726 h 2452673"/>
              <a:gd name="connsiteX20" fmla="*/ 0 w 8656447"/>
              <a:gd name="connsiteY20" fmla="*/ 408787 h 245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56447" h="2452673" extrusionOk="0">
                <a:moveTo>
                  <a:pt x="0" y="408787"/>
                </a:moveTo>
                <a:cubicBezTo>
                  <a:pt x="-3028" y="182142"/>
                  <a:pt x="209273" y="2821"/>
                  <a:pt x="408787" y="0"/>
                </a:cubicBezTo>
                <a:cubicBezTo>
                  <a:pt x="880143" y="-80984"/>
                  <a:pt x="1315713" y="-78091"/>
                  <a:pt x="1442741" y="0"/>
                </a:cubicBezTo>
                <a:lnTo>
                  <a:pt x="1442741" y="0"/>
                </a:lnTo>
                <a:cubicBezTo>
                  <a:pt x="1878599" y="132748"/>
                  <a:pt x="3107175" y="30030"/>
                  <a:pt x="3606853" y="0"/>
                </a:cubicBezTo>
                <a:cubicBezTo>
                  <a:pt x="4986476" y="54677"/>
                  <a:pt x="7637599" y="5044"/>
                  <a:pt x="8247660" y="0"/>
                </a:cubicBezTo>
                <a:cubicBezTo>
                  <a:pt x="8472003" y="-4973"/>
                  <a:pt x="8641665" y="194075"/>
                  <a:pt x="8656447" y="408787"/>
                </a:cubicBezTo>
                <a:cubicBezTo>
                  <a:pt x="8678010" y="755252"/>
                  <a:pt x="8590126" y="920590"/>
                  <a:pt x="8656447" y="1430726"/>
                </a:cubicBezTo>
                <a:lnTo>
                  <a:pt x="8656447" y="1430726"/>
                </a:lnTo>
                <a:cubicBezTo>
                  <a:pt x="8708879" y="1563447"/>
                  <a:pt x="8604952" y="1886108"/>
                  <a:pt x="8656447" y="2043894"/>
                </a:cubicBezTo>
                <a:lnTo>
                  <a:pt x="8656447" y="2043886"/>
                </a:lnTo>
                <a:cubicBezTo>
                  <a:pt x="8643917" y="2295889"/>
                  <a:pt x="8475457" y="2484249"/>
                  <a:pt x="8247660" y="2452673"/>
                </a:cubicBezTo>
                <a:cubicBezTo>
                  <a:pt x="7021320" y="2472666"/>
                  <a:pt x="4967066" y="2565987"/>
                  <a:pt x="3606853" y="2452673"/>
                </a:cubicBezTo>
                <a:cubicBezTo>
                  <a:pt x="3177750" y="2452084"/>
                  <a:pt x="3013105" y="2565181"/>
                  <a:pt x="2735178" y="2553674"/>
                </a:cubicBezTo>
                <a:cubicBezTo>
                  <a:pt x="2286454" y="2491931"/>
                  <a:pt x="1663500" y="2453345"/>
                  <a:pt x="1442741" y="2452673"/>
                </a:cubicBezTo>
                <a:cubicBezTo>
                  <a:pt x="1171961" y="2480192"/>
                  <a:pt x="734907" y="2506583"/>
                  <a:pt x="408787" y="2452673"/>
                </a:cubicBezTo>
                <a:cubicBezTo>
                  <a:pt x="169438" y="2474794"/>
                  <a:pt x="21220" y="2276522"/>
                  <a:pt x="0" y="2043886"/>
                </a:cubicBezTo>
                <a:lnTo>
                  <a:pt x="0" y="2043894"/>
                </a:lnTo>
                <a:cubicBezTo>
                  <a:pt x="-1292" y="1827090"/>
                  <a:pt x="53472" y="1707630"/>
                  <a:pt x="0" y="1430726"/>
                </a:cubicBezTo>
                <a:lnTo>
                  <a:pt x="0" y="1430726"/>
                </a:lnTo>
                <a:cubicBezTo>
                  <a:pt x="-75669" y="999897"/>
                  <a:pt x="64973" y="519259"/>
                  <a:pt x="0" y="408787"/>
                </a:cubicBezTo>
                <a:close/>
              </a:path>
            </a:pathLst>
          </a:custGeom>
          <a:noFill/>
          <a:ln w="12700">
            <a:solidFill>
              <a:schemeClr val="tx1"/>
            </a:solidFill>
            <a:extLst>
              <a:ext uri="{C807C97D-BFC1-408E-A445-0C87EB9F89A2}">
                <ask:lineSketchStyleProps xmlns:ask="http://schemas.microsoft.com/office/drawing/2018/sketchyshapes" sd="428763396">
                  <a:prstGeom prst="wedgeRoundRectCallout">
                    <a:avLst>
                      <a:gd name="adj1" fmla="val -18403"/>
                      <a:gd name="adj2" fmla="val 54118"/>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56A9DF8E-7C97-5051-8010-98C696280442}"/>
              </a:ext>
              <a:ext uri="{C183D7F6-B498-43B3-948B-1728B52AA6E4}">
                <adec:decorative xmlns:adec="http://schemas.microsoft.com/office/drawing/2017/decorative" val="1"/>
              </a:ext>
            </a:extLst>
          </p:cNvPr>
          <p:cNvSpPr/>
          <p:nvPr/>
        </p:nvSpPr>
        <p:spPr>
          <a:xfrm flipH="1">
            <a:off x="232947" y="741119"/>
            <a:ext cx="8783459" cy="1302203"/>
          </a:xfrm>
          <a:custGeom>
            <a:avLst/>
            <a:gdLst>
              <a:gd name="connsiteX0" fmla="*/ 0 w 8783459"/>
              <a:gd name="connsiteY0" fmla="*/ 217038 h 1302203"/>
              <a:gd name="connsiteX1" fmla="*/ 217038 w 8783459"/>
              <a:gd name="connsiteY1" fmla="*/ 0 h 1302203"/>
              <a:gd name="connsiteX2" fmla="*/ 632662 w 8783459"/>
              <a:gd name="connsiteY2" fmla="*/ 0 h 1302203"/>
              <a:gd name="connsiteX3" fmla="*/ 1035817 w 8783459"/>
              <a:gd name="connsiteY3" fmla="*/ 0 h 1302203"/>
              <a:gd name="connsiteX4" fmla="*/ 1463910 w 8783459"/>
              <a:gd name="connsiteY4" fmla="*/ 0 h 1302203"/>
              <a:gd name="connsiteX5" fmla="*/ 1463910 w 8783459"/>
              <a:gd name="connsiteY5" fmla="*/ 0 h 1302203"/>
              <a:gd name="connsiteX6" fmla="*/ 1968959 w 8783459"/>
              <a:gd name="connsiteY6" fmla="*/ 0 h 1302203"/>
              <a:gd name="connsiteX7" fmla="*/ 2452049 w 8783459"/>
              <a:gd name="connsiteY7" fmla="*/ 0 h 1302203"/>
              <a:gd name="connsiteX8" fmla="*/ 2957098 w 8783459"/>
              <a:gd name="connsiteY8" fmla="*/ 0 h 1302203"/>
              <a:gd name="connsiteX9" fmla="*/ 3659775 w 8783459"/>
              <a:gd name="connsiteY9" fmla="*/ 0 h 1302203"/>
              <a:gd name="connsiteX10" fmla="*/ 4057759 w 8783459"/>
              <a:gd name="connsiteY10" fmla="*/ 0 h 1302203"/>
              <a:gd name="connsiteX11" fmla="*/ 4602941 w 8783459"/>
              <a:gd name="connsiteY11" fmla="*/ 0 h 1302203"/>
              <a:gd name="connsiteX12" fmla="*/ 5000925 w 8783459"/>
              <a:gd name="connsiteY12" fmla="*/ 0 h 1302203"/>
              <a:gd name="connsiteX13" fmla="*/ 5497041 w 8783459"/>
              <a:gd name="connsiteY13" fmla="*/ 0 h 1302203"/>
              <a:gd name="connsiteX14" fmla="*/ 6091291 w 8783459"/>
              <a:gd name="connsiteY14" fmla="*/ 0 h 1302203"/>
              <a:gd name="connsiteX15" fmla="*/ 6489274 w 8783459"/>
              <a:gd name="connsiteY15" fmla="*/ 0 h 1302203"/>
              <a:gd name="connsiteX16" fmla="*/ 7132590 w 8783459"/>
              <a:gd name="connsiteY16" fmla="*/ 0 h 1302203"/>
              <a:gd name="connsiteX17" fmla="*/ 7677773 w 8783459"/>
              <a:gd name="connsiteY17" fmla="*/ 0 h 1302203"/>
              <a:gd name="connsiteX18" fmla="*/ 8075756 w 8783459"/>
              <a:gd name="connsiteY18" fmla="*/ 0 h 1302203"/>
              <a:gd name="connsiteX19" fmla="*/ 8566421 w 8783459"/>
              <a:gd name="connsiteY19" fmla="*/ 0 h 1302203"/>
              <a:gd name="connsiteX20" fmla="*/ 8783459 w 8783459"/>
              <a:gd name="connsiteY20" fmla="*/ 217038 h 1302203"/>
              <a:gd name="connsiteX21" fmla="*/ 8783459 w 8783459"/>
              <a:gd name="connsiteY21" fmla="*/ 759618 h 1302203"/>
              <a:gd name="connsiteX22" fmla="*/ 8783459 w 8783459"/>
              <a:gd name="connsiteY22" fmla="*/ 759618 h 1302203"/>
              <a:gd name="connsiteX23" fmla="*/ 8783459 w 8783459"/>
              <a:gd name="connsiteY23" fmla="*/ 1085169 h 1302203"/>
              <a:gd name="connsiteX24" fmla="*/ 8783459 w 8783459"/>
              <a:gd name="connsiteY24" fmla="*/ 1085165 h 1302203"/>
              <a:gd name="connsiteX25" fmla="*/ 8566421 w 8783459"/>
              <a:gd name="connsiteY25" fmla="*/ 1302203 h 1302203"/>
              <a:gd name="connsiteX26" fmla="*/ 8070305 w 8783459"/>
              <a:gd name="connsiteY26" fmla="*/ 1302203 h 1302203"/>
              <a:gd name="connsiteX27" fmla="*/ 7623255 w 8783459"/>
              <a:gd name="connsiteY27" fmla="*/ 1302203 h 1302203"/>
              <a:gd name="connsiteX28" fmla="*/ 7176205 w 8783459"/>
              <a:gd name="connsiteY28" fmla="*/ 1302203 h 1302203"/>
              <a:gd name="connsiteX29" fmla="*/ 6680088 w 8783459"/>
              <a:gd name="connsiteY29" fmla="*/ 1302203 h 1302203"/>
              <a:gd name="connsiteX30" fmla="*/ 6134905 w 8783459"/>
              <a:gd name="connsiteY30" fmla="*/ 1302203 h 1302203"/>
              <a:gd name="connsiteX31" fmla="*/ 5638789 w 8783459"/>
              <a:gd name="connsiteY31" fmla="*/ 1302203 h 1302203"/>
              <a:gd name="connsiteX32" fmla="*/ 5191739 w 8783459"/>
              <a:gd name="connsiteY32" fmla="*/ 1302203 h 1302203"/>
              <a:gd name="connsiteX33" fmla="*/ 4548423 w 8783459"/>
              <a:gd name="connsiteY33" fmla="*/ 1302203 h 1302203"/>
              <a:gd name="connsiteX34" fmla="*/ 3659775 w 8783459"/>
              <a:gd name="connsiteY34" fmla="*/ 1302203 h 1302203"/>
              <a:gd name="connsiteX35" fmla="*/ 3082331 w 8783459"/>
              <a:gd name="connsiteY35" fmla="*/ 1325347 h 1302203"/>
              <a:gd name="connsiteX36" fmla="*/ 2539533 w 8783459"/>
              <a:gd name="connsiteY36" fmla="*/ 1347103 h 1302203"/>
              <a:gd name="connsiteX37" fmla="*/ 1927442 w 8783459"/>
              <a:gd name="connsiteY37" fmla="*/ 1371636 h 1302203"/>
              <a:gd name="connsiteX38" fmla="*/ 1463910 w 8783459"/>
              <a:gd name="connsiteY38" fmla="*/ 1302203 h 1302203"/>
              <a:gd name="connsiteX39" fmla="*/ 1035817 w 8783459"/>
              <a:gd name="connsiteY39" fmla="*/ 1302203 h 1302203"/>
              <a:gd name="connsiteX40" fmla="*/ 595256 w 8783459"/>
              <a:gd name="connsiteY40" fmla="*/ 1302203 h 1302203"/>
              <a:gd name="connsiteX41" fmla="*/ 217038 w 8783459"/>
              <a:gd name="connsiteY41" fmla="*/ 1302203 h 1302203"/>
              <a:gd name="connsiteX42" fmla="*/ 0 w 8783459"/>
              <a:gd name="connsiteY42" fmla="*/ 1085165 h 1302203"/>
              <a:gd name="connsiteX43" fmla="*/ 0 w 8783459"/>
              <a:gd name="connsiteY43" fmla="*/ 1085169 h 1302203"/>
              <a:gd name="connsiteX44" fmla="*/ 0 w 8783459"/>
              <a:gd name="connsiteY44" fmla="*/ 759618 h 1302203"/>
              <a:gd name="connsiteX45" fmla="*/ 0 w 8783459"/>
              <a:gd name="connsiteY45" fmla="*/ 759618 h 1302203"/>
              <a:gd name="connsiteX46" fmla="*/ 0 w 8783459"/>
              <a:gd name="connsiteY46" fmla="*/ 217038 h 1302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783459" h="1302203" extrusionOk="0">
                <a:moveTo>
                  <a:pt x="0" y="217038"/>
                </a:moveTo>
                <a:cubicBezTo>
                  <a:pt x="-13913" y="105363"/>
                  <a:pt x="76516" y="24579"/>
                  <a:pt x="217038" y="0"/>
                </a:cubicBezTo>
                <a:cubicBezTo>
                  <a:pt x="344162" y="-1491"/>
                  <a:pt x="494738" y="38076"/>
                  <a:pt x="632662" y="0"/>
                </a:cubicBezTo>
                <a:cubicBezTo>
                  <a:pt x="770586" y="-38076"/>
                  <a:pt x="910962" y="35022"/>
                  <a:pt x="1035817" y="0"/>
                </a:cubicBezTo>
                <a:cubicBezTo>
                  <a:pt x="1160673" y="-35022"/>
                  <a:pt x="1290581" y="15279"/>
                  <a:pt x="1463910" y="0"/>
                </a:cubicBezTo>
                <a:lnTo>
                  <a:pt x="1463910" y="0"/>
                </a:lnTo>
                <a:cubicBezTo>
                  <a:pt x="1588635" y="-3563"/>
                  <a:pt x="1822560" y="52811"/>
                  <a:pt x="1968959" y="0"/>
                </a:cubicBezTo>
                <a:cubicBezTo>
                  <a:pt x="2115358" y="-52811"/>
                  <a:pt x="2222460" y="41225"/>
                  <a:pt x="2452049" y="0"/>
                </a:cubicBezTo>
                <a:cubicBezTo>
                  <a:pt x="2681638" y="-41225"/>
                  <a:pt x="2753771" y="41080"/>
                  <a:pt x="2957098" y="0"/>
                </a:cubicBezTo>
                <a:cubicBezTo>
                  <a:pt x="3160425" y="-41080"/>
                  <a:pt x="3447697" y="17537"/>
                  <a:pt x="3659775" y="0"/>
                </a:cubicBezTo>
                <a:cubicBezTo>
                  <a:pt x="3745634" y="-10547"/>
                  <a:pt x="3905850" y="18790"/>
                  <a:pt x="4057759" y="0"/>
                </a:cubicBezTo>
                <a:cubicBezTo>
                  <a:pt x="4209668" y="-18790"/>
                  <a:pt x="4404713" y="53831"/>
                  <a:pt x="4602941" y="0"/>
                </a:cubicBezTo>
                <a:cubicBezTo>
                  <a:pt x="4801169" y="-53831"/>
                  <a:pt x="4802794" y="1934"/>
                  <a:pt x="5000925" y="0"/>
                </a:cubicBezTo>
                <a:cubicBezTo>
                  <a:pt x="5199056" y="-1934"/>
                  <a:pt x="5315179" y="53259"/>
                  <a:pt x="5497041" y="0"/>
                </a:cubicBezTo>
                <a:cubicBezTo>
                  <a:pt x="5678903" y="-53259"/>
                  <a:pt x="5967248" y="35522"/>
                  <a:pt x="6091291" y="0"/>
                </a:cubicBezTo>
                <a:cubicBezTo>
                  <a:pt x="6215334" y="-35522"/>
                  <a:pt x="6324649" y="45787"/>
                  <a:pt x="6489274" y="0"/>
                </a:cubicBezTo>
                <a:cubicBezTo>
                  <a:pt x="6653899" y="-45787"/>
                  <a:pt x="6922408" y="33423"/>
                  <a:pt x="7132590" y="0"/>
                </a:cubicBezTo>
                <a:cubicBezTo>
                  <a:pt x="7342772" y="-33423"/>
                  <a:pt x="7487166" y="34722"/>
                  <a:pt x="7677773" y="0"/>
                </a:cubicBezTo>
                <a:cubicBezTo>
                  <a:pt x="7868380" y="-34722"/>
                  <a:pt x="7885711" y="13162"/>
                  <a:pt x="8075756" y="0"/>
                </a:cubicBezTo>
                <a:cubicBezTo>
                  <a:pt x="8265801" y="-13162"/>
                  <a:pt x="8349545" y="37591"/>
                  <a:pt x="8566421" y="0"/>
                </a:cubicBezTo>
                <a:cubicBezTo>
                  <a:pt x="8677746" y="25762"/>
                  <a:pt x="8811697" y="94510"/>
                  <a:pt x="8783459" y="217038"/>
                </a:cubicBezTo>
                <a:cubicBezTo>
                  <a:pt x="8805237" y="417405"/>
                  <a:pt x="8753910" y="554613"/>
                  <a:pt x="8783459" y="759618"/>
                </a:cubicBezTo>
                <a:lnTo>
                  <a:pt x="8783459" y="759618"/>
                </a:lnTo>
                <a:cubicBezTo>
                  <a:pt x="8807798" y="884549"/>
                  <a:pt x="8774100" y="976026"/>
                  <a:pt x="8783459" y="1085169"/>
                </a:cubicBezTo>
                <a:lnTo>
                  <a:pt x="8783459" y="1085165"/>
                </a:lnTo>
                <a:cubicBezTo>
                  <a:pt x="8791974" y="1181706"/>
                  <a:pt x="8689448" y="1301153"/>
                  <a:pt x="8566421" y="1302203"/>
                </a:cubicBezTo>
                <a:cubicBezTo>
                  <a:pt x="8343063" y="1337342"/>
                  <a:pt x="8295469" y="1296117"/>
                  <a:pt x="8070305" y="1302203"/>
                </a:cubicBezTo>
                <a:cubicBezTo>
                  <a:pt x="7845141" y="1308289"/>
                  <a:pt x="7810238" y="1291867"/>
                  <a:pt x="7623255" y="1302203"/>
                </a:cubicBezTo>
                <a:cubicBezTo>
                  <a:pt x="7436272" y="1312539"/>
                  <a:pt x="7345476" y="1277541"/>
                  <a:pt x="7176205" y="1302203"/>
                </a:cubicBezTo>
                <a:cubicBezTo>
                  <a:pt x="7006934" y="1326865"/>
                  <a:pt x="6792349" y="1245954"/>
                  <a:pt x="6680088" y="1302203"/>
                </a:cubicBezTo>
                <a:cubicBezTo>
                  <a:pt x="6567827" y="1358452"/>
                  <a:pt x="6396083" y="1274273"/>
                  <a:pt x="6134905" y="1302203"/>
                </a:cubicBezTo>
                <a:cubicBezTo>
                  <a:pt x="5873727" y="1330133"/>
                  <a:pt x="5779327" y="1243275"/>
                  <a:pt x="5638789" y="1302203"/>
                </a:cubicBezTo>
                <a:cubicBezTo>
                  <a:pt x="5498251" y="1361131"/>
                  <a:pt x="5384508" y="1295930"/>
                  <a:pt x="5191739" y="1302203"/>
                </a:cubicBezTo>
                <a:cubicBezTo>
                  <a:pt x="4998970" y="1308476"/>
                  <a:pt x="4773128" y="1273149"/>
                  <a:pt x="4548423" y="1302203"/>
                </a:cubicBezTo>
                <a:cubicBezTo>
                  <a:pt x="4323718" y="1331257"/>
                  <a:pt x="4044919" y="1250765"/>
                  <a:pt x="3659775" y="1302203"/>
                </a:cubicBezTo>
                <a:cubicBezTo>
                  <a:pt x="3445882" y="1354122"/>
                  <a:pt x="3340329" y="1283293"/>
                  <a:pt x="3082331" y="1325347"/>
                </a:cubicBezTo>
                <a:cubicBezTo>
                  <a:pt x="2824333" y="1367401"/>
                  <a:pt x="2698911" y="1295462"/>
                  <a:pt x="2539533" y="1347103"/>
                </a:cubicBezTo>
                <a:cubicBezTo>
                  <a:pt x="2380155" y="1398744"/>
                  <a:pt x="2119446" y="1355369"/>
                  <a:pt x="1927442" y="1371636"/>
                </a:cubicBezTo>
                <a:cubicBezTo>
                  <a:pt x="1766697" y="1364101"/>
                  <a:pt x="1666676" y="1300659"/>
                  <a:pt x="1463910" y="1302203"/>
                </a:cubicBezTo>
                <a:cubicBezTo>
                  <a:pt x="1252730" y="1319200"/>
                  <a:pt x="1203278" y="1272850"/>
                  <a:pt x="1035817" y="1302203"/>
                </a:cubicBezTo>
                <a:cubicBezTo>
                  <a:pt x="868356" y="1331556"/>
                  <a:pt x="701474" y="1286337"/>
                  <a:pt x="595256" y="1302203"/>
                </a:cubicBezTo>
                <a:cubicBezTo>
                  <a:pt x="489038" y="1318069"/>
                  <a:pt x="340892" y="1270361"/>
                  <a:pt x="217038" y="1302203"/>
                </a:cubicBezTo>
                <a:cubicBezTo>
                  <a:pt x="98715" y="1319028"/>
                  <a:pt x="-11516" y="1237515"/>
                  <a:pt x="0" y="1085165"/>
                </a:cubicBezTo>
                <a:lnTo>
                  <a:pt x="0" y="1085169"/>
                </a:lnTo>
                <a:cubicBezTo>
                  <a:pt x="-22455" y="928681"/>
                  <a:pt x="8093" y="878890"/>
                  <a:pt x="0" y="759618"/>
                </a:cubicBezTo>
                <a:lnTo>
                  <a:pt x="0" y="759618"/>
                </a:lnTo>
                <a:cubicBezTo>
                  <a:pt x="-53043" y="569705"/>
                  <a:pt x="12058" y="351963"/>
                  <a:pt x="0" y="217038"/>
                </a:cubicBezTo>
                <a:close/>
              </a:path>
            </a:pathLst>
          </a:custGeom>
          <a:noFill/>
          <a:ln w="38100">
            <a:solidFill>
              <a:schemeClr val="accent2"/>
            </a:solidFill>
            <a:extLst>
              <a:ext uri="{C807C97D-BFC1-408E-A445-0C87EB9F89A2}">
                <ask:lineSketchStyleProps xmlns:ask="http://schemas.microsoft.com/office/drawing/2018/sketchyshapes" sd="2977115621">
                  <a:prstGeom prst="wedgeRoundRectCallout">
                    <a:avLst>
                      <a:gd name="adj1" fmla="val -28056"/>
                      <a:gd name="adj2" fmla="val 5533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GB" sz="1800">
                <a:effectLst/>
                <a:latin typeface="Arial" panose="020B0604020202020204" pitchFamily="34" charset="0"/>
                <a:ea typeface="system-ui"/>
              </a:rPr>
            </a:br>
            <a:r>
              <a:rPr lang="en-GB" sz="1800">
                <a:effectLst/>
                <a:latin typeface="Arial" panose="020B0604020202020204" pitchFamily="34" charset="0"/>
                <a:ea typeface="system-ui"/>
                <a:cs typeface="Arial" panose="020B0604020202020204" pitchFamily="34" charset="0"/>
              </a:rPr>
              <a:t> </a:t>
            </a:r>
            <a:endParaRPr lang="en-GB" sz="18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143957413"/>
      </p:ext>
    </p:extLst>
  </p:cSld>
  <p:clrMapOvr>
    <a:masterClrMapping/>
  </p:clrMapOvr>
  <mc:AlternateContent xmlns:mc="http://schemas.openxmlformats.org/markup-compatibility/2006" xmlns:p14="http://schemas.microsoft.com/office/powerpoint/2010/main">
    <mc:Choice Requires="p14">
      <p:transition spd="slow" p14:dur="2000" advTm="13815"/>
    </mc:Choice>
    <mc:Fallback xmlns="">
      <p:transition spd="slow" advTm="13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13</a:t>
            </a:fld>
            <a:endParaRPr lang="en-GB"/>
          </a:p>
        </p:txBody>
      </p:sp>
      <p:sp>
        <p:nvSpPr>
          <p:cNvPr id="2" name="Title 11">
            <a:extLst>
              <a:ext uri="{FF2B5EF4-FFF2-40B4-BE49-F238E27FC236}">
                <a16:creationId xmlns:a16="http://schemas.microsoft.com/office/drawing/2014/main" id="{EE343698-9D86-53A5-80BB-901A3231FB82}"/>
              </a:ext>
            </a:extLst>
          </p:cNvPr>
          <p:cNvSpPr txBox="1">
            <a:spLocks noGrp="1"/>
          </p:cNvSpPr>
          <p:nvPr>
            <p:ph type="title" idx="4294967295"/>
          </p:nvPr>
        </p:nvSpPr>
        <p:spPr>
          <a:xfrm>
            <a:off x="228296" y="434822"/>
            <a:ext cx="8437563" cy="69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ts val="2000"/>
              </a:lnSpc>
              <a:spcBef>
                <a:spcPts val="0"/>
              </a:spcBef>
              <a:buNone/>
              <a:defRPr sz="2000" b="1" kern="1200" cap="none" baseline="0">
                <a:solidFill>
                  <a:schemeClr val="tx1"/>
                </a:solidFill>
                <a:latin typeface="+mj-lt"/>
                <a:ea typeface="+mj-ea"/>
                <a:cs typeface="+mj-cs"/>
              </a:defRPr>
            </a:lvl1p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mj-lt"/>
                <a:ea typeface="+mj-ea"/>
                <a:cs typeface="+mj-cs"/>
              </a:rPr>
              <a:t>Development activity 2</a:t>
            </a:r>
          </a:p>
        </p:txBody>
      </p:sp>
      <p:sp>
        <p:nvSpPr>
          <p:cNvPr id="13" name="TextBox 12">
            <a:extLst>
              <a:ext uri="{FF2B5EF4-FFF2-40B4-BE49-F238E27FC236}">
                <a16:creationId xmlns:a16="http://schemas.microsoft.com/office/drawing/2014/main" id="{EC32F018-6598-337E-7F63-80B588820830}"/>
              </a:ext>
            </a:extLst>
          </p:cNvPr>
          <p:cNvSpPr txBox="1"/>
          <p:nvPr/>
        </p:nvSpPr>
        <p:spPr>
          <a:xfrm>
            <a:off x="228296" y="1228623"/>
            <a:ext cx="8658480" cy="1569660"/>
          </a:xfrm>
          <a:prstGeom prst="rect">
            <a:avLst/>
          </a:prstGeom>
          <a:noFill/>
        </p:spPr>
        <p:txBody>
          <a:bodyPr wrap="square" lIns="91440" tIns="45720" rIns="91440" bIns="45720" anchor="t">
            <a:spAutoFit/>
          </a:bodyPr>
          <a:lstStyle/>
          <a:p>
            <a:r>
              <a:rPr lang="en-GB" sz="2400" b="1" i="0" dirty="0">
                <a:solidFill>
                  <a:srgbClr val="0D0D0D"/>
                </a:solidFill>
                <a:effectLst/>
                <a:highlight>
                  <a:srgbClr val="FFFFFF"/>
                </a:highlight>
              </a:rPr>
              <a:t>Answer 3: </a:t>
            </a:r>
            <a:r>
              <a:rPr lang="en-GB" sz="2400" b="0" i="0" dirty="0">
                <a:solidFill>
                  <a:srgbClr val="0D0D0D"/>
                </a:solidFill>
                <a:effectLst/>
                <a:highlight>
                  <a:srgbClr val="FFFFFF"/>
                </a:highlight>
              </a:rPr>
              <a:t>Staying for the entire showcase event is essential for design graduates. It provides a platform to network with industry professionals, potentially opening doors to job offers and collaborations.</a:t>
            </a:r>
          </a:p>
        </p:txBody>
      </p:sp>
      <p:sp>
        <p:nvSpPr>
          <p:cNvPr id="8" name="Text Placeholder 4">
            <a:extLst>
              <a:ext uri="{FF2B5EF4-FFF2-40B4-BE49-F238E27FC236}">
                <a16:creationId xmlns:a16="http://schemas.microsoft.com/office/drawing/2014/main" id="{9C90E1D3-FD65-1EB8-CFF4-0682B2B74C8B}"/>
              </a:ext>
            </a:extLst>
          </p:cNvPr>
          <p:cNvSpPr>
            <a:spLocks noGrp="1"/>
          </p:cNvSpPr>
          <p:nvPr>
            <p:ph type="body" sz="quarter" idx="12"/>
          </p:nvPr>
        </p:nvSpPr>
        <p:spPr>
          <a:xfrm>
            <a:off x="234000" y="3130047"/>
            <a:ext cx="8910000" cy="1078918"/>
          </a:xfrm>
        </p:spPr>
        <p:txBody>
          <a:bodyPr/>
          <a:lstStyle/>
          <a:p>
            <a:pPr marL="457200" indent="-457200">
              <a:buFont typeface="+mj-lt"/>
              <a:buAutoNum type="alphaLcParenR"/>
            </a:pPr>
            <a:r>
              <a:rPr lang="en-GB" sz="2400" b="0" i="0" dirty="0">
                <a:solidFill>
                  <a:srgbClr val="0D0D0D"/>
                </a:solidFill>
                <a:effectLst/>
                <a:highlight>
                  <a:srgbClr val="FFFFFF"/>
                </a:highlight>
              </a:rPr>
              <a:t>Review the answer. </a:t>
            </a:r>
          </a:p>
          <a:p>
            <a:pPr marL="457200" indent="-457200">
              <a:buFont typeface="+mj-lt"/>
              <a:buAutoNum type="alphaLcParenR"/>
            </a:pPr>
            <a:r>
              <a:rPr lang="en-GB" sz="2400" b="0" dirty="0">
                <a:solidFill>
                  <a:srgbClr val="0D0D0D"/>
                </a:solidFill>
                <a:highlight>
                  <a:srgbClr val="FFFFFF"/>
                </a:highlight>
              </a:rPr>
              <a:t>Rew</a:t>
            </a:r>
            <a:r>
              <a:rPr lang="en-GB" sz="2400" b="0" i="0" dirty="0">
                <a:solidFill>
                  <a:srgbClr val="0D0D0D"/>
                </a:solidFill>
                <a:effectLst/>
                <a:highlight>
                  <a:srgbClr val="FFFFFF"/>
                </a:highlight>
              </a:rPr>
              <a:t>rite the answer so it has a clear and applied explanation. </a:t>
            </a:r>
            <a:endParaRPr lang="en-GB" sz="2400" dirty="0"/>
          </a:p>
        </p:txBody>
      </p:sp>
      <p:sp>
        <p:nvSpPr>
          <p:cNvPr id="10" name="Speech Bubble: Rectangle 9">
            <a:extLst>
              <a:ext uri="{FF2B5EF4-FFF2-40B4-BE49-F238E27FC236}">
                <a16:creationId xmlns:a16="http://schemas.microsoft.com/office/drawing/2014/main" id="{4E5E2333-3313-2A5F-3C84-CAA80444860D}"/>
              </a:ext>
              <a:ext uri="{C183D7F6-B498-43B3-948B-1728B52AA6E4}">
                <adec:decorative xmlns:adec="http://schemas.microsoft.com/office/drawing/2017/decorative" val="1"/>
              </a:ext>
            </a:extLst>
          </p:cNvPr>
          <p:cNvSpPr/>
          <p:nvPr/>
        </p:nvSpPr>
        <p:spPr>
          <a:xfrm>
            <a:off x="138484" y="1134247"/>
            <a:ext cx="8748292" cy="1779756"/>
          </a:xfrm>
          <a:custGeom>
            <a:avLst/>
            <a:gdLst>
              <a:gd name="connsiteX0" fmla="*/ 0 w 8748292"/>
              <a:gd name="connsiteY0" fmla="*/ 0 h 1779756"/>
              <a:gd name="connsiteX1" fmla="*/ 1458049 w 8748292"/>
              <a:gd name="connsiteY1" fmla="*/ 0 h 1779756"/>
              <a:gd name="connsiteX2" fmla="*/ 1458049 w 8748292"/>
              <a:gd name="connsiteY2" fmla="*/ 0 h 1779756"/>
              <a:gd name="connsiteX3" fmla="*/ 3645122 w 8748292"/>
              <a:gd name="connsiteY3" fmla="*/ 0 h 1779756"/>
              <a:gd name="connsiteX4" fmla="*/ 8748292 w 8748292"/>
              <a:gd name="connsiteY4" fmla="*/ 0 h 1779756"/>
              <a:gd name="connsiteX5" fmla="*/ 8748292 w 8748292"/>
              <a:gd name="connsiteY5" fmla="*/ 1038191 h 1779756"/>
              <a:gd name="connsiteX6" fmla="*/ 8748292 w 8748292"/>
              <a:gd name="connsiteY6" fmla="*/ 1038191 h 1779756"/>
              <a:gd name="connsiteX7" fmla="*/ 8748292 w 8748292"/>
              <a:gd name="connsiteY7" fmla="*/ 1483130 h 1779756"/>
              <a:gd name="connsiteX8" fmla="*/ 8748292 w 8748292"/>
              <a:gd name="connsiteY8" fmla="*/ 1779756 h 1779756"/>
              <a:gd name="connsiteX9" fmla="*/ 3645122 w 8748292"/>
              <a:gd name="connsiteY9" fmla="*/ 1779756 h 1779756"/>
              <a:gd name="connsiteX10" fmla="*/ 2436574 w 8748292"/>
              <a:gd name="connsiteY10" fmla="*/ 1779756 h 1779756"/>
              <a:gd name="connsiteX11" fmla="*/ 1458049 w 8748292"/>
              <a:gd name="connsiteY11" fmla="*/ 1779756 h 1779756"/>
              <a:gd name="connsiteX12" fmla="*/ 0 w 8748292"/>
              <a:gd name="connsiteY12" fmla="*/ 1779756 h 1779756"/>
              <a:gd name="connsiteX13" fmla="*/ 0 w 8748292"/>
              <a:gd name="connsiteY13" fmla="*/ 1483130 h 1779756"/>
              <a:gd name="connsiteX14" fmla="*/ 0 w 8748292"/>
              <a:gd name="connsiteY14" fmla="*/ 1038191 h 1779756"/>
              <a:gd name="connsiteX15" fmla="*/ 0 w 8748292"/>
              <a:gd name="connsiteY15" fmla="*/ 1038191 h 1779756"/>
              <a:gd name="connsiteX16" fmla="*/ 0 w 8748292"/>
              <a:gd name="connsiteY16" fmla="*/ 0 h 177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748292" h="1779756" extrusionOk="0">
                <a:moveTo>
                  <a:pt x="0" y="0"/>
                </a:moveTo>
                <a:cubicBezTo>
                  <a:pt x="603060" y="-2341"/>
                  <a:pt x="861791" y="96854"/>
                  <a:pt x="1458049" y="0"/>
                </a:cubicBezTo>
                <a:lnTo>
                  <a:pt x="1458049" y="0"/>
                </a:lnTo>
                <a:cubicBezTo>
                  <a:pt x="1902012" y="39021"/>
                  <a:pt x="3302407" y="-138200"/>
                  <a:pt x="3645122" y="0"/>
                </a:cubicBezTo>
                <a:cubicBezTo>
                  <a:pt x="5129794" y="24883"/>
                  <a:pt x="7922550" y="54768"/>
                  <a:pt x="8748292" y="0"/>
                </a:cubicBezTo>
                <a:cubicBezTo>
                  <a:pt x="8779873" y="114119"/>
                  <a:pt x="8833456" y="687746"/>
                  <a:pt x="8748292" y="1038191"/>
                </a:cubicBezTo>
                <a:lnTo>
                  <a:pt x="8748292" y="1038191"/>
                </a:lnTo>
                <a:cubicBezTo>
                  <a:pt x="8762767" y="1182979"/>
                  <a:pt x="8739887" y="1419772"/>
                  <a:pt x="8748292" y="1483130"/>
                </a:cubicBezTo>
                <a:cubicBezTo>
                  <a:pt x="8732594" y="1513924"/>
                  <a:pt x="8765115" y="1707375"/>
                  <a:pt x="8748292" y="1779756"/>
                </a:cubicBezTo>
                <a:cubicBezTo>
                  <a:pt x="7770725" y="1780768"/>
                  <a:pt x="6102878" y="1932590"/>
                  <a:pt x="3645122" y="1779756"/>
                </a:cubicBezTo>
                <a:cubicBezTo>
                  <a:pt x="3269098" y="1682005"/>
                  <a:pt x="2801071" y="1781432"/>
                  <a:pt x="2436574" y="1779756"/>
                </a:cubicBezTo>
                <a:cubicBezTo>
                  <a:pt x="2163337" y="1733236"/>
                  <a:pt x="1755334" y="1794233"/>
                  <a:pt x="1458049" y="1779756"/>
                </a:cubicBezTo>
                <a:cubicBezTo>
                  <a:pt x="859480" y="1786218"/>
                  <a:pt x="677473" y="1794471"/>
                  <a:pt x="0" y="1779756"/>
                </a:cubicBezTo>
                <a:cubicBezTo>
                  <a:pt x="13696" y="1634466"/>
                  <a:pt x="-26660" y="1629593"/>
                  <a:pt x="0" y="1483130"/>
                </a:cubicBezTo>
                <a:cubicBezTo>
                  <a:pt x="14617" y="1342432"/>
                  <a:pt x="31974" y="1167825"/>
                  <a:pt x="0" y="1038191"/>
                </a:cubicBezTo>
                <a:lnTo>
                  <a:pt x="0" y="1038191"/>
                </a:lnTo>
                <a:cubicBezTo>
                  <a:pt x="-25602" y="599989"/>
                  <a:pt x="-91051" y="199550"/>
                  <a:pt x="0" y="0"/>
                </a:cubicBezTo>
                <a:close/>
              </a:path>
            </a:pathLst>
          </a:custGeom>
          <a:noFill/>
          <a:ln w="19050">
            <a:solidFill>
              <a:srgbClr val="E51C41"/>
            </a:solidFill>
            <a:prstDash val="dash"/>
            <a:extLst>
              <a:ext uri="{C807C97D-BFC1-408E-A445-0C87EB9F89A2}">
                <ask:lineSketchStyleProps xmlns:ask="http://schemas.microsoft.com/office/drawing/2018/sketchyshapes" sd="3994833337">
                  <a:prstGeom prst="wedgeRectCallout">
                    <a:avLst>
                      <a:gd name="adj1" fmla="val -22148"/>
                      <a:gd name="adj2" fmla="val 4424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428304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14</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Sample rewritten answer</a:t>
            </a:r>
          </a:p>
        </p:txBody>
      </p:sp>
      <p:sp>
        <p:nvSpPr>
          <p:cNvPr id="13" name="TextBox 12">
            <a:extLst>
              <a:ext uri="{FF2B5EF4-FFF2-40B4-BE49-F238E27FC236}">
                <a16:creationId xmlns:a16="http://schemas.microsoft.com/office/drawing/2014/main" id="{EC32F018-6598-337E-7F63-80B588820830}"/>
              </a:ext>
            </a:extLst>
          </p:cNvPr>
          <p:cNvSpPr txBox="1"/>
          <p:nvPr/>
        </p:nvSpPr>
        <p:spPr>
          <a:xfrm>
            <a:off x="251520" y="792352"/>
            <a:ext cx="8658480" cy="2677656"/>
          </a:xfrm>
          <a:prstGeom prst="rect">
            <a:avLst/>
          </a:prstGeom>
          <a:noFill/>
        </p:spPr>
        <p:txBody>
          <a:bodyPr wrap="square" lIns="91440" tIns="45720" rIns="91440" bIns="45720" anchor="t">
            <a:spAutoFit/>
          </a:bodyPr>
          <a:lstStyle/>
          <a:p>
            <a:r>
              <a:rPr lang="en-GB" sz="2400" b="0" i="0" dirty="0">
                <a:solidFill>
                  <a:srgbClr val="0D0D0D"/>
                </a:solidFill>
                <a:effectLst/>
                <a:highlight>
                  <a:srgbClr val="FFFFFF"/>
                </a:highlight>
              </a:rPr>
              <a:t>Graduates </a:t>
            </a:r>
            <a:r>
              <a:rPr lang="en-GB" sz="2400" dirty="0">
                <a:solidFill>
                  <a:srgbClr val="0D0D0D"/>
                </a:solidFill>
                <a:highlight>
                  <a:srgbClr val="FFFFFF"/>
                </a:highlight>
              </a:rPr>
              <a:t>should stay </a:t>
            </a:r>
            <a:r>
              <a:rPr lang="en-GB" sz="2400" b="0" i="0" dirty="0">
                <a:solidFill>
                  <a:srgbClr val="0D0D0D"/>
                </a:solidFill>
                <a:effectLst/>
                <a:highlight>
                  <a:srgbClr val="FFFFFF"/>
                </a:highlight>
              </a:rPr>
              <a:t>for the entire showcase event </a:t>
            </a:r>
            <a:r>
              <a:rPr lang="en-GB" sz="2400" b="0" i="0" dirty="0">
                <a:solidFill>
                  <a:srgbClr val="0D0D0D"/>
                </a:solidFill>
                <a:effectLst/>
                <a:highlight>
                  <a:srgbClr val="FFFF00"/>
                </a:highlight>
              </a:rPr>
              <a:t>because it provides a platform to network and speak directly with industry professionals</a:t>
            </a:r>
            <a:r>
              <a:rPr lang="en-GB" sz="2400" b="0" i="0" dirty="0">
                <a:solidFill>
                  <a:srgbClr val="0D0D0D"/>
                </a:solidFill>
                <a:effectLst/>
                <a:highlight>
                  <a:srgbClr val="FFFFFF"/>
                </a:highlight>
              </a:rPr>
              <a:t> </a:t>
            </a:r>
            <a:r>
              <a:rPr lang="en-GB" sz="2400" dirty="0">
                <a:solidFill>
                  <a:srgbClr val="0D0D0D"/>
                </a:solidFill>
                <a:highlight>
                  <a:srgbClr val="FFFFFF"/>
                </a:highlight>
              </a:rPr>
              <a:t>about their designs, which could lead to future conversations or potential work. Networking after the show will help the graduates to find out</a:t>
            </a:r>
            <a:r>
              <a:rPr lang="en-GB" sz="2400" b="0" i="0" dirty="0">
                <a:solidFill>
                  <a:srgbClr val="0D0D0D"/>
                </a:solidFill>
                <a:effectLst/>
                <a:highlight>
                  <a:srgbClr val="FFFFFF"/>
                </a:highlight>
              </a:rPr>
              <a:t> names and contacts of established people working in the industry, </a:t>
            </a:r>
            <a:r>
              <a:rPr lang="en-GB" sz="2400" b="0" i="0" dirty="0">
                <a:solidFill>
                  <a:srgbClr val="0D0D0D"/>
                </a:solidFill>
                <a:effectLst/>
                <a:highlight>
                  <a:srgbClr val="FFFF00"/>
                </a:highlight>
              </a:rPr>
              <a:t>so they can follow up with future correspondence when looking for employment</a:t>
            </a:r>
            <a:r>
              <a:rPr lang="en-GB" sz="2400" b="0" i="0" dirty="0">
                <a:solidFill>
                  <a:srgbClr val="0D0D0D"/>
                </a:solidFill>
                <a:effectLst/>
              </a:rPr>
              <a:t>.</a:t>
            </a:r>
            <a:r>
              <a:rPr lang="en-GB" sz="2400" b="0" i="0" dirty="0">
                <a:solidFill>
                  <a:srgbClr val="0D0D0D"/>
                </a:solidFill>
                <a:effectLst/>
                <a:highlight>
                  <a:srgbClr val="FFFF00"/>
                </a:highlight>
              </a:rPr>
              <a:t>  </a:t>
            </a:r>
            <a:endParaRPr lang="en-GB" dirty="0">
              <a:highlight>
                <a:srgbClr val="FFFF00"/>
              </a:highlight>
            </a:endParaRPr>
          </a:p>
        </p:txBody>
      </p:sp>
      <p:sp>
        <p:nvSpPr>
          <p:cNvPr id="10" name="Speech Bubble: Rectangle 9">
            <a:extLst>
              <a:ext uri="{FF2B5EF4-FFF2-40B4-BE49-F238E27FC236}">
                <a16:creationId xmlns:a16="http://schemas.microsoft.com/office/drawing/2014/main" id="{4E5E2333-3313-2A5F-3C84-CAA80444860D}"/>
              </a:ext>
              <a:ext uri="{C183D7F6-B498-43B3-948B-1728B52AA6E4}">
                <adec:decorative xmlns:adec="http://schemas.microsoft.com/office/drawing/2017/decorative" val="1"/>
              </a:ext>
            </a:extLst>
          </p:cNvPr>
          <p:cNvSpPr/>
          <p:nvPr/>
        </p:nvSpPr>
        <p:spPr>
          <a:xfrm>
            <a:off x="107505" y="619441"/>
            <a:ext cx="8908904" cy="3559154"/>
          </a:xfrm>
          <a:custGeom>
            <a:avLst/>
            <a:gdLst>
              <a:gd name="connsiteX0" fmla="*/ 0 w 8908904"/>
              <a:gd name="connsiteY0" fmla="*/ 0 h 3559154"/>
              <a:gd name="connsiteX1" fmla="*/ 1484817 w 8908904"/>
              <a:gd name="connsiteY1" fmla="*/ 0 h 3559154"/>
              <a:gd name="connsiteX2" fmla="*/ 1484817 w 8908904"/>
              <a:gd name="connsiteY2" fmla="*/ 0 h 3559154"/>
              <a:gd name="connsiteX3" fmla="*/ 3712043 w 8908904"/>
              <a:gd name="connsiteY3" fmla="*/ 0 h 3559154"/>
              <a:gd name="connsiteX4" fmla="*/ 8908904 w 8908904"/>
              <a:gd name="connsiteY4" fmla="*/ 0 h 3559154"/>
              <a:gd name="connsiteX5" fmla="*/ 8908904 w 8908904"/>
              <a:gd name="connsiteY5" fmla="*/ 2076173 h 3559154"/>
              <a:gd name="connsiteX6" fmla="*/ 8908904 w 8908904"/>
              <a:gd name="connsiteY6" fmla="*/ 2076173 h 3559154"/>
              <a:gd name="connsiteX7" fmla="*/ 8908904 w 8908904"/>
              <a:gd name="connsiteY7" fmla="*/ 2965962 h 3559154"/>
              <a:gd name="connsiteX8" fmla="*/ 8908904 w 8908904"/>
              <a:gd name="connsiteY8" fmla="*/ 3559154 h 3559154"/>
              <a:gd name="connsiteX9" fmla="*/ 3712043 w 8908904"/>
              <a:gd name="connsiteY9" fmla="*/ 3559154 h 3559154"/>
              <a:gd name="connsiteX10" fmla="*/ 2454759 w 8908904"/>
              <a:gd name="connsiteY10" fmla="*/ 3950661 h 3559154"/>
              <a:gd name="connsiteX11" fmla="*/ 1484817 w 8908904"/>
              <a:gd name="connsiteY11" fmla="*/ 3559154 h 3559154"/>
              <a:gd name="connsiteX12" fmla="*/ 0 w 8908904"/>
              <a:gd name="connsiteY12" fmla="*/ 3559154 h 3559154"/>
              <a:gd name="connsiteX13" fmla="*/ 0 w 8908904"/>
              <a:gd name="connsiteY13" fmla="*/ 2965962 h 3559154"/>
              <a:gd name="connsiteX14" fmla="*/ 0 w 8908904"/>
              <a:gd name="connsiteY14" fmla="*/ 2076173 h 3559154"/>
              <a:gd name="connsiteX15" fmla="*/ 0 w 8908904"/>
              <a:gd name="connsiteY15" fmla="*/ 2076173 h 3559154"/>
              <a:gd name="connsiteX16" fmla="*/ 0 w 8908904"/>
              <a:gd name="connsiteY16" fmla="*/ 0 h 35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08904" h="3559154" extrusionOk="0">
                <a:moveTo>
                  <a:pt x="0" y="0"/>
                </a:moveTo>
                <a:cubicBezTo>
                  <a:pt x="633295" y="128236"/>
                  <a:pt x="1236938" y="91468"/>
                  <a:pt x="1484817" y="0"/>
                </a:cubicBezTo>
                <a:lnTo>
                  <a:pt x="1484817" y="0"/>
                </a:lnTo>
                <a:cubicBezTo>
                  <a:pt x="1784445" y="39021"/>
                  <a:pt x="2971308" y="-138200"/>
                  <a:pt x="3712043" y="0"/>
                </a:cubicBezTo>
                <a:cubicBezTo>
                  <a:pt x="5953223" y="24883"/>
                  <a:pt x="6710305" y="54768"/>
                  <a:pt x="8908904" y="0"/>
                </a:cubicBezTo>
                <a:cubicBezTo>
                  <a:pt x="8814700" y="708911"/>
                  <a:pt x="8801219" y="1203969"/>
                  <a:pt x="8908904" y="2076173"/>
                </a:cubicBezTo>
                <a:lnTo>
                  <a:pt x="8908904" y="2076173"/>
                </a:lnTo>
                <a:cubicBezTo>
                  <a:pt x="8870338" y="2488093"/>
                  <a:pt x="8960389" y="2707309"/>
                  <a:pt x="8908904" y="2965962"/>
                </a:cubicBezTo>
                <a:cubicBezTo>
                  <a:pt x="8935000" y="3099610"/>
                  <a:pt x="8934213" y="3375140"/>
                  <a:pt x="8908904" y="3559154"/>
                </a:cubicBezTo>
                <a:cubicBezTo>
                  <a:pt x="7579085" y="3560166"/>
                  <a:pt x="6146471" y="3711988"/>
                  <a:pt x="3712043" y="3559154"/>
                </a:cubicBezTo>
                <a:cubicBezTo>
                  <a:pt x="3100762" y="3805697"/>
                  <a:pt x="2775031" y="3937739"/>
                  <a:pt x="2454759" y="3950661"/>
                </a:cubicBezTo>
                <a:cubicBezTo>
                  <a:pt x="2117505" y="3744447"/>
                  <a:pt x="1815743" y="3748645"/>
                  <a:pt x="1484817" y="3559154"/>
                </a:cubicBezTo>
                <a:cubicBezTo>
                  <a:pt x="1175591" y="3493279"/>
                  <a:pt x="597301" y="3426064"/>
                  <a:pt x="0" y="3559154"/>
                </a:cubicBezTo>
                <a:cubicBezTo>
                  <a:pt x="15366" y="3341135"/>
                  <a:pt x="41823" y="3026783"/>
                  <a:pt x="0" y="2965962"/>
                </a:cubicBezTo>
                <a:cubicBezTo>
                  <a:pt x="17990" y="2724397"/>
                  <a:pt x="15643" y="2418780"/>
                  <a:pt x="0" y="2076173"/>
                </a:cubicBezTo>
                <a:lnTo>
                  <a:pt x="0" y="2076173"/>
                </a:lnTo>
                <a:cubicBezTo>
                  <a:pt x="-35824" y="1041317"/>
                  <a:pt x="99678" y="1009372"/>
                  <a:pt x="0" y="0"/>
                </a:cubicBezTo>
                <a:close/>
              </a:path>
            </a:pathLst>
          </a:custGeom>
          <a:noFill/>
          <a:ln w="19050">
            <a:solidFill>
              <a:srgbClr val="E51C41"/>
            </a:solidFill>
            <a:prstDash val="dash"/>
            <a:extLst>
              <a:ext uri="{C807C97D-BFC1-408E-A445-0C87EB9F89A2}">
                <ask:lineSketchStyleProps xmlns:ask="http://schemas.microsoft.com/office/drawing/2018/sketchyshapes" sd="3994833337">
                  <a:prstGeom prst="wedgeRectCallout">
                    <a:avLst>
                      <a:gd name="adj1" fmla="val -22446"/>
                      <a:gd name="adj2" fmla="val 61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1046858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b="0" dirty="0"/>
              <a:t>03</a:t>
            </a:r>
            <a:endParaRPr lang="en-US" dirty="0"/>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a:xfrm>
            <a:off x="2446020" y="3258000"/>
            <a:ext cx="6409980" cy="825918"/>
          </a:xfrm>
        </p:spPr>
        <p:txBody>
          <a:bodyPr>
            <a:normAutofit/>
          </a:bodyPr>
          <a:lstStyle/>
          <a:p>
            <a:r>
              <a:rPr lang="en-GB" sz="2400" dirty="0"/>
              <a:t>Cultural context</a:t>
            </a:r>
            <a:endParaRPr lang="en-US" sz="2400" dirty="0"/>
          </a:p>
        </p:txBody>
      </p:sp>
      <p:sp>
        <p:nvSpPr>
          <p:cNvPr id="4" name="Subtitle 2" descr="Cultural appropriation">
            <a:extLst>
              <a:ext uri="{FF2B5EF4-FFF2-40B4-BE49-F238E27FC236}">
                <a16:creationId xmlns:a16="http://schemas.microsoft.com/office/drawing/2014/main" id="{F23B54F1-B2D3-BD7A-8F97-D1E6381E5F43}"/>
              </a:ext>
            </a:extLst>
          </p:cNvPr>
          <p:cNvSpPr txBox="1">
            <a:spLocks/>
          </p:cNvSpPr>
          <p:nvPr/>
        </p:nvSpPr>
        <p:spPr>
          <a:xfrm>
            <a:off x="2446020" y="4029223"/>
            <a:ext cx="6409980" cy="825918"/>
          </a:xfrm>
          <a:prstGeom prst="rect">
            <a:avLst/>
          </a:prstGeom>
          <a:solidFill>
            <a:schemeClr val="tx1"/>
          </a:solidFill>
        </p:spPr>
        <p:txBody>
          <a:bodyPr vert="horz" lIns="144000" tIns="108000" rIns="0" bIns="0" rtlCol="0" anchor="ctr" anchorCtr="0">
            <a:normAutofit/>
          </a:bodyPr>
          <a:lstStyle>
            <a:lvl1pPr marL="0" indent="0" algn="l" defTabSz="914400" rtl="0" eaLnBrk="1" latinLnBrk="0" hangingPunct="1">
              <a:lnSpc>
                <a:spcPts val="4500"/>
              </a:lnSpc>
              <a:spcBef>
                <a:spcPts val="0"/>
              </a:spcBef>
              <a:buFont typeface="Arial" panose="020B0604020202020204" pitchFamily="34" charset="0"/>
              <a:buNone/>
              <a:defRPr sz="4500" b="1" kern="1200" cap="none"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800" b="0"/>
          </a:p>
        </p:txBody>
      </p:sp>
      <p:sp>
        <p:nvSpPr>
          <p:cNvPr id="6" name="TextBox 5">
            <a:extLst>
              <a:ext uri="{FF2B5EF4-FFF2-40B4-BE49-F238E27FC236}">
                <a16:creationId xmlns:a16="http://schemas.microsoft.com/office/drawing/2014/main" id="{9FFD413C-39FB-6974-9A28-2BE749DAB1B7}"/>
              </a:ext>
            </a:extLst>
          </p:cNvPr>
          <p:cNvSpPr txBox="1"/>
          <p:nvPr/>
        </p:nvSpPr>
        <p:spPr>
          <a:xfrm>
            <a:off x="2621415" y="4083918"/>
            <a:ext cx="5976664" cy="276999"/>
          </a:xfrm>
          <a:prstGeom prst="rect">
            <a:avLst/>
          </a:prstGeom>
          <a:noFill/>
        </p:spPr>
        <p:txBody>
          <a:bodyPr wrap="square" lIns="0" tIns="0" rIns="0" bIns="0" rtlCol="0">
            <a:spAutoFit/>
          </a:bodyPr>
          <a:lstStyle/>
          <a:p>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Cultural appropriation: risks and impact</a:t>
            </a:r>
            <a:endParaRPr lang="en-GB" sz="1350" dirty="0"/>
          </a:p>
        </p:txBody>
      </p:sp>
    </p:spTree>
    <p:extLst>
      <p:ext uri="{BB962C8B-B14F-4D97-AF65-F5344CB8AC3E}">
        <p14:creationId xmlns:p14="http://schemas.microsoft.com/office/powerpoint/2010/main" val="1421046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smtClean="0"/>
              <a:pPr/>
              <a:t>16</a:t>
            </a:fld>
            <a:endParaRPr lang="en-GB"/>
          </a:p>
        </p:txBody>
      </p:sp>
      <p:sp>
        <p:nvSpPr>
          <p:cNvPr id="12" name="Title 11"/>
          <p:cNvSpPr>
            <a:spLocks noGrp="1"/>
          </p:cNvSpPr>
          <p:nvPr>
            <p:ph type="title"/>
          </p:nvPr>
        </p:nvSpPr>
        <p:spPr>
          <a:xfrm>
            <a:off x="232950" y="262756"/>
            <a:ext cx="8437563" cy="699425"/>
          </a:xfrm>
        </p:spPr>
        <p:txBody>
          <a:bodyPr>
            <a:normAutofit/>
          </a:bodyPr>
          <a:lstStyle/>
          <a:p>
            <a:r>
              <a:rPr lang="en-GB" sz="3200" dirty="0"/>
              <a:t>Question 6</a:t>
            </a:r>
          </a:p>
        </p:txBody>
      </p:sp>
      <p:pic>
        <p:nvPicPr>
          <p:cNvPr id="2" name="3 - Q6 Audio" descr="Play audio">
            <a:hlinkClick r:id="" action="ppaction://media"/>
            <a:extLst>
              <a:ext uri="{FF2B5EF4-FFF2-40B4-BE49-F238E27FC236}">
                <a16:creationId xmlns:a16="http://schemas.microsoft.com/office/drawing/2014/main" id="{ECADBEC5-3E8A-E1D2-FF67-2EDDE6C5E2BC}"/>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49976" y="142548"/>
            <a:ext cx="406400" cy="406400"/>
          </a:xfrm>
          <a:prstGeom prst="rect">
            <a:avLst/>
          </a:prstGeom>
        </p:spPr>
      </p:pic>
      <p:sp>
        <p:nvSpPr>
          <p:cNvPr id="5" name="Text Placeholder 4"/>
          <p:cNvSpPr>
            <a:spLocks noGrp="1"/>
          </p:cNvSpPr>
          <p:nvPr>
            <p:ph type="body" sz="quarter" idx="12"/>
          </p:nvPr>
        </p:nvSpPr>
        <p:spPr>
          <a:xfrm>
            <a:off x="234000" y="594514"/>
            <a:ext cx="8436513" cy="3601574"/>
          </a:xfrm>
        </p:spPr>
        <p:txBody>
          <a:bodyPr vert="horz" lIns="0" tIns="0" rIns="0" bIns="0" rtlCol="0" anchor="t">
            <a:noAutofit/>
          </a:bodyPr>
          <a:lstStyle/>
          <a:p>
            <a:r>
              <a:rPr lang="en-GB" sz="2400" dirty="0">
                <a:ea typeface="+mn-lt"/>
                <a:cs typeface="+mn-lt"/>
              </a:rPr>
              <a:t>A fashion designer decides to incorporate elements of Native American culture into their new collection. The designer, inspired by the intricate designs and vibrant colours of the indigenous tribes, creates a line of clothing featuring geometric patterns reminiscent of traditional designs.</a:t>
            </a:r>
          </a:p>
          <a:p>
            <a:br>
              <a:rPr lang="en-GB" sz="2400" b="1" dirty="0"/>
            </a:br>
            <a:r>
              <a:rPr lang="en-GB" sz="2400" b="1" dirty="0">
                <a:solidFill>
                  <a:srgbClr val="E51C41"/>
                </a:solidFill>
                <a:ea typeface="+mn-lt"/>
                <a:cs typeface="+mn-lt"/>
              </a:rPr>
              <a:t>Explain</a:t>
            </a:r>
            <a:r>
              <a:rPr lang="en-GB" sz="2400" dirty="0">
                <a:solidFill>
                  <a:srgbClr val="E51C41"/>
                </a:solidFill>
                <a:ea typeface="+mn-lt"/>
                <a:cs typeface="+mn-lt"/>
              </a:rPr>
              <a:t> </a:t>
            </a:r>
            <a:r>
              <a:rPr lang="en-GB" sz="2400" b="1" dirty="0">
                <a:solidFill>
                  <a:srgbClr val="E51C41"/>
                </a:solidFill>
                <a:ea typeface="+mn-lt"/>
                <a:cs typeface="+mn-lt"/>
              </a:rPr>
              <a:t>two</a:t>
            </a:r>
            <a:r>
              <a:rPr lang="en-GB" sz="2400" dirty="0">
                <a:solidFill>
                  <a:srgbClr val="E51C41"/>
                </a:solidFill>
                <a:ea typeface="+mn-lt"/>
                <a:cs typeface="+mn-lt"/>
              </a:rPr>
              <a:t> risks that the designer should avoid when incorporating elements of Native American culture into their collection.</a:t>
            </a:r>
          </a:p>
          <a:p>
            <a:endParaRPr lang="en-GB" sz="2400" dirty="0">
              <a:solidFill>
                <a:srgbClr val="E51C41"/>
              </a:solidFill>
              <a:ea typeface="+mn-lt"/>
              <a:cs typeface="+mn-lt"/>
            </a:endParaRPr>
          </a:p>
          <a:p>
            <a:r>
              <a:rPr lang="en-GB" sz="2400" dirty="0">
                <a:ea typeface="+mn-lt"/>
                <a:cs typeface="+mn-lt"/>
              </a:rPr>
              <a:t>Applied: Risks of cultural appropriation on new line of clothing</a:t>
            </a:r>
          </a:p>
          <a:p>
            <a:r>
              <a:rPr lang="en-GB" dirty="0">
                <a:solidFill>
                  <a:srgbClr val="E51C41"/>
                </a:solidFill>
              </a:rPr>
              <a:t> </a:t>
            </a:r>
            <a:br>
              <a:rPr lang="en-GB" dirty="0"/>
            </a:br>
            <a:endParaRPr lang="en-GB" dirty="0">
              <a:cs typeface="Aria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Tree>
    <p:extLst>
      <p:ext uri="{BB962C8B-B14F-4D97-AF65-F5344CB8AC3E}">
        <p14:creationId xmlns:p14="http://schemas.microsoft.com/office/powerpoint/2010/main" val="1178682726"/>
      </p:ext>
    </p:extLst>
  </p:cSld>
  <p:clrMapOvr>
    <a:masterClrMapping/>
  </p:clrMapOvr>
  <mc:AlternateContent xmlns:mc="http://schemas.openxmlformats.org/markup-compatibility/2006" xmlns:p14="http://schemas.microsoft.com/office/powerpoint/2010/main">
    <mc:Choice Requires="p14">
      <p:transition spd="slow" p14:dur="2000" advTm="45138"/>
    </mc:Choice>
    <mc:Fallback xmlns="">
      <p:transition spd="slow" advTm="45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17</a:t>
            </a:fld>
            <a:endParaRPr lang="en-GB"/>
          </a:p>
        </p:txBody>
      </p:sp>
      <p:sp>
        <p:nvSpPr>
          <p:cNvPr id="11" name="Title 11">
            <a:extLst>
              <a:ext uri="{FF2B5EF4-FFF2-40B4-BE49-F238E27FC236}">
                <a16:creationId xmlns:a16="http://schemas.microsoft.com/office/drawing/2014/main" id="{703CB3B2-4AD6-97EB-B4A4-F6923FC9207C}"/>
              </a:ext>
            </a:extLst>
          </p:cNvPr>
          <p:cNvSpPr txBox="1">
            <a:spLocks noGrp="1"/>
          </p:cNvSpPr>
          <p:nvPr>
            <p:ph type="title" idx="4294967295"/>
          </p:nvPr>
        </p:nvSpPr>
        <p:spPr>
          <a:xfrm>
            <a:off x="428277" y="352992"/>
            <a:ext cx="8437563" cy="49681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ts val="2000"/>
              </a:lnSpc>
              <a:spcBef>
                <a:spcPts val="0"/>
              </a:spcBef>
              <a:buNone/>
              <a:defRPr sz="2000" b="1" kern="1200" cap="none" baseline="0">
                <a:solidFill>
                  <a:schemeClr val="tx1"/>
                </a:solidFill>
                <a:latin typeface="+mj-lt"/>
                <a:ea typeface="+mj-ea"/>
                <a:cs typeface="+mj-cs"/>
              </a:defRPr>
            </a:lvl1p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mj-lt"/>
                <a:ea typeface="+mj-ea"/>
                <a:cs typeface="+mj-cs"/>
              </a:rPr>
              <a:t>Question 6 sample answers</a:t>
            </a:r>
          </a:p>
        </p:txBody>
      </p:sp>
      <p:pic>
        <p:nvPicPr>
          <p:cNvPr id="2" name="3 - Q6" descr="Play audio">
            <a:hlinkClick r:id="" action="ppaction://media"/>
            <a:extLst>
              <a:ext uri="{FF2B5EF4-FFF2-40B4-BE49-F238E27FC236}">
                <a16:creationId xmlns:a16="http://schemas.microsoft.com/office/drawing/2014/main" id="{6EBCA878-7240-F24E-DB0D-16C32B6039B8}"/>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11876" y="195001"/>
            <a:ext cx="406400" cy="406400"/>
          </a:xfrm>
          <a:prstGeom prst="rect">
            <a:avLst/>
          </a:prstGeom>
        </p:spPr>
      </p:pic>
      <p:sp>
        <p:nvSpPr>
          <p:cNvPr id="19" name="TextBox 18">
            <a:extLst>
              <a:ext uri="{FF2B5EF4-FFF2-40B4-BE49-F238E27FC236}">
                <a16:creationId xmlns:a16="http://schemas.microsoft.com/office/drawing/2014/main" id="{60859B11-BE87-6978-981D-BD0420545040}"/>
              </a:ext>
            </a:extLst>
          </p:cNvPr>
          <p:cNvSpPr txBox="1"/>
          <p:nvPr/>
        </p:nvSpPr>
        <p:spPr>
          <a:xfrm>
            <a:off x="859625" y="1460713"/>
            <a:ext cx="7424750" cy="1938992"/>
          </a:xfrm>
          <a:prstGeom prst="rect">
            <a:avLst/>
          </a:prstGeom>
          <a:noFill/>
        </p:spPr>
        <p:txBody>
          <a:bodyPr wrap="square" lIns="91440" tIns="45720" rIns="91440" bIns="45720" anchor="t">
            <a:spAutoFit/>
          </a:bodyPr>
          <a:lstStyle/>
          <a:p>
            <a:pPr lvl="0"/>
            <a:r>
              <a:rPr lang="en-GB" sz="2400" b="1" dirty="0">
                <a:effectLst/>
                <a:latin typeface="Arial" panose="020B0604020202020204" pitchFamily="34" charset="0"/>
                <a:ea typeface="Aptos" panose="020B0004020202020204" pitchFamily="34" charset="0"/>
                <a:cs typeface="Times New Roman" panose="02020603050405020304" pitchFamily="18" charset="0"/>
              </a:rPr>
              <a:t>Answer 1:</a:t>
            </a:r>
            <a:r>
              <a:rPr lang="en-GB" sz="2400" b="1" dirty="0">
                <a:latin typeface="Arial" panose="020B0604020202020204" pitchFamily="34" charset="0"/>
                <a:ea typeface="Aptos" panose="020B0004020202020204" pitchFamily="34" charset="0"/>
                <a:cs typeface="Times New Roman" panose="02020603050405020304" pitchFamily="18" charset="0"/>
              </a:rPr>
              <a:t> </a:t>
            </a:r>
            <a:r>
              <a:rPr lang="en-GB" sz="2400" dirty="0">
                <a:effectLst/>
                <a:latin typeface="Arial" panose="020B0604020202020204" pitchFamily="34" charset="0"/>
                <a:ea typeface="Aptos" panose="020B0004020202020204" pitchFamily="34" charset="0"/>
                <a:cs typeface="Times New Roman" panose="02020603050405020304" pitchFamily="18" charset="0"/>
              </a:rPr>
              <a:t>The designer could unintentionally be culturally appropriating the Native American tribes.</a:t>
            </a:r>
            <a:r>
              <a:rPr lang="en-GB" sz="2400" dirty="0">
                <a:effectLst/>
                <a:latin typeface="Aptos" panose="020B0004020202020204" pitchFamily="34" charset="0"/>
                <a:ea typeface="Aptos" panose="020B0004020202020204" pitchFamily="34" charset="0"/>
                <a:cs typeface="Times New Roman" panose="02020603050405020304" pitchFamily="18" charset="0"/>
              </a:rPr>
              <a:t> </a:t>
            </a:r>
            <a:r>
              <a:rPr lang="en-GB" sz="2400" dirty="0">
                <a:effectLst/>
                <a:latin typeface="Arial" panose="020B0604020202020204" pitchFamily="34" charset="0"/>
                <a:ea typeface="Aptos" panose="020B0004020202020204" pitchFamily="34" charset="0"/>
                <a:cs typeface="Times New Roman" panose="02020603050405020304" pitchFamily="18" charset="0"/>
              </a:rPr>
              <a:t>The designer could be insensitive to the meaning behind the traditional designs and its historical impact on the Native American tribes.</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Speech Bubble: Rectangle with Corners Rounded 8">
            <a:extLst>
              <a:ext uri="{FF2B5EF4-FFF2-40B4-BE49-F238E27FC236}">
                <a16:creationId xmlns:a16="http://schemas.microsoft.com/office/drawing/2014/main" id="{56A9DF8E-7C97-5051-8010-98C696280442}"/>
              </a:ext>
              <a:ext uri="{C183D7F6-B498-43B3-948B-1728B52AA6E4}">
                <adec:decorative xmlns:adec="http://schemas.microsoft.com/office/drawing/2017/decorative" val="1"/>
              </a:ext>
            </a:extLst>
          </p:cNvPr>
          <p:cNvSpPr/>
          <p:nvPr/>
        </p:nvSpPr>
        <p:spPr>
          <a:xfrm flipH="1">
            <a:off x="353219" y="1242576"/>
            <a:ext cx="8437562" cy="2375267"/>
          </a:xfrm>
          <a:custGeom>
            <a:avLst/>
            <a:gdLst>
              <a:gd name="connsiteX0" fmla="*/ 0 w 8437562"/>
              <a:gd name="connsiteY0" fmla="*/ 395886 h 2375267"/>
              <a:gd name="connsiteX1" fmla="*/ 395886 w 8437562"/>
              <a:gd name="connsiteY1" fmla="*/ 0 h 2375267"/>
              <a:gd name="connsiteX2" fmla="*/ 901073 w 8437562"/>
              <a:gd name="connsiteY2" fmla="*/ 0 h 2375267"/>
              <a:gd name="connsiteX3" fmla="*/ 1406260 w 8437562"/>
              <a:gd name="connsiteY3" fmla="*/ 0 h 2375267"/>
              <a:gd name="connsiteX4" fmla="*/ 1824833 w 8437562"/>
              <a:gd name="connsiteY4" fmla="*/ -65156 h 2375267"/>
              <a:gd name="connsiteX5" fmla="*/ 2243406 w 8437562"/>
              <a:gd name="connsiteY5" fmla="*/ -130313 h 2375267"/>
              <a:gd name="connsiteX6" fmla="*/ 2661978 w 8437562"/>
              <a:gd name="connsiteY6" fmla="*/ -195469 h 2375267"/>
              <a:gd name="connsiteX7" fmla="*/ 3105173 w 8437562"/>
              <a:gd name="connsiteY7" fmla="*/ -264458 h 2375267"/>
              <a:gd name="connsiteX8" fmla="*/ 3868453 w 8437562"/>
              <a:gd name="connsiteY8" fmla="*/ -383273 h 2375267"/>
              <a:gd name="connsiteX9" fmla="*/ 3515651 w 8437562"/>
              <a:gd name="connsiteY9" fmla="*/ 0 h 2375267"/>
              <a:gd name="connsiteX10" fmla="*/ 4081404 w 8437562"/>
              <a:gd name="connsiteY10" fmla="*/ 0 h 2375267"/>
              <a:gd name="connsiteX11" fmla="*/ 4601897 w 8437562"/>
              <a:gd name="connsiteY11" fmla="*/ 0 h 2375267"/>
              <a:gd name="connsiteX12" fmla="*/ 5212910 w 8437562"/>
              <a:gd name="connsiteY12" fmla="*/ 0 h 2375267"/>
              <a:gd name="connsiteX13" fmla="*/ 5733403 w 8437562"/>
              <a:gd name="connsiteY13" fmla="*/ 0 h 2375267"/>
              <a:gd name="connsiteX14" fmla="*/ 6163376 w 8437562"/>
              <a:gd name="connsiteY14" fmla="*/ 0 h 2375267"/>
              <a:gd name="connsiteX15" fmla="*/ 6638608 w 8437562"/>
              <a:gd name="connsiteY15" fmla="*/ 0 h 2375267"/>
              <a:gd name="connsiteX16" fmla="*/ 7159101 w 8437562"/>
              <a:gd name="connsiteY16" fmla="*/ 0 h 2375267"/>
              <a:gd name="connsiteX17" fmla="*/ 8041676 w 8437562"/>
              <a:gd name="connsiteY17" fmla="*/ 0 h 2375267"/>
              <a:gd name="connsiteX18" fmla="*/ 8437562 w 8437562"/>
              <a:gd name="connsiteY18" fmla="*/ 395886 h 2375267"/>
              <a:gd name="connsiteX19" fmla="*/ 8437562 w 8437562"/>
              <a:gd name="connsiteY19" fmla="*/ 395878 h 2375267"/>
              <a:gd name="connsiteX20" fmla="*/ 8437562 w 8437562"/>
              <a:gd name="connsiteY20" fmla="*/ 395878 h 2375267"/>
              <a:gd name="connsiteX21" fmla="*/ 8437562 w 8437562"/>
              <a:gd name="connsiteY21" fmla="*/ 989695 h 2375267"/>
              <a:gd name="connsiteX22" fmla="*/ 8437562 w 8437562"/>
              <a:gd name="connsiteY22" fmla="*/ 1464744 h 2375267"/>
              <a:gd name="connsiteX23" fmla="*/ 8437562 w 8437562"/>
              <a:gd name="connsiteY23" fmla="*/ 1979381 h 2375267"/>
              <a:gd name="connsiteX24" fmla="*/ 8041676 w 8437562"/>
              <a:gd name="connsiteY24" fmla="*/ 2375267 h 2375267"/>
              <a:gd name="connsiteX25" fmla="*/ 7475923 w 8437562"/>
              <a:gd name="connsiteY25" fmla="*/ 2375267 h 2375267"/>
              <a:gd name="connsiteX26" fmla="*/ 6864910 w 8437562"/>
              <a:gd name="connsiteY26" fmla="*/ 2375267 h 2375267"/>
              <a:gd name="connsiteX27" fmla="*/ 6344417 w 8437562"/>
              <a:gd name="connsiteY27" fmla="*/ 2375267 h 2375267"/>
              <a:gd name="connsiteX28" fmla="*/ 5778664 w 8437562"/>
              <a:gd name="connsiteY28" fmla="*/ 2375267 h 2375267"/>
              <a:gd name="connsiteX29" fmla="*/ 5348691 w 8437562"/>
              <a:gd name="connsiteY29" fmla="*/ 2375267 h 2375267"/>
              <a:gd name="connsiteX30" fmla="*/ 4918719 w 8437562"/>
              <a:gd name="connsiteY30" fmla="*/ 2375267 h 2375267"/>
              <a:gd name="connsiteX31" fmla="*/ 4352966 w 8437562"/>
              <a:gd name="connsiteY31" fmla="*/ 2375267 h 2375267"/>
              <a:gd name="connsiteX32" fmla="*/ 3515651 w 8437562"/>
              <a:gd name="connsiteY32" fmla="*/ 2375267 h 2375267"/>
              <a:gd name="connsiteX33" fmla="*/ 3009397 w 8437562"/>
              <a:gd name="connsiteY33" fmla="*/ 2375267 h 2375267"/>
              <a:gd name="connsiteX34" fmla="*/ 2545331 w 8437562"/>
              <a:gd name="connsiteY34" fmla="*/ 2375267 h 2375267"/>
              <a:gd name="connsiteX35" fmla="*/ 1996889 w 8437562"/>
              <a:gd name="connsiteY35" fmla="*/ 2375267 h 2375267"/>
              <a:gd name="connsiteX36" fmla="*/ 1406260 w 8437562"/>
              <a:gd name="connsiteY36" fmla="*/ 2375267 h 2375267"/>
              <a:gd name="connsiteX37" fmla="*/ 1406260 w 8437562"/>
              <a:gd name="connsiteY37" fmla="*/ 2375267 h 2375267"/>
              <a:gd name="connsiteX38" fmla="*/ 880866 w 8437562"/>
              <a:gd name="connsiteY38" fmla="*/ 2375267 h 2375267"/>
              <a:gd name="connsiteX39" fmla="*/ 395886 w 8437562"/>
              <a:gd name="connsiteY39" fmla="*/ 2375267 h 2375267"/>
              <a:gd name="connsiteX40" fmla="*/ 0 w 8437562"/>
              <a:gd name="connsiteY40" fmla="*/ 1979381 h 2375267"/>
              <a:gd name="connsiteX41" fmla="*/ 0 w 8437562"/>
              <a:gd name="connsiteY41" fmla="*/ 1484538 h 2375267"/>
              <a:gd name="connsiteX42" fmla="*/ 0 w 8437562"/>
              <a:gd name="connsiteY42" fmla="*/ 989695 h 2375267"/>
              <a:gd name="connsiteX43" fmla="*/ 0 w 8437562"/>
              <a:gd name="connsiteY43" fmla="*/ 395878 h 2375267"/>
              <a:gd name="connsiteX44" fmla="*/ 0 w 8437562"/>
              <a:gd name="connsiteY44" fmla="*/ 395878 h 2375267"/>
              <a:gd name="connsiteX45" fmla="*/ 0 w 8437562"/>
              <a:gd name="connsiteY45" fmla="*/ 395886 h 237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37562" h="2375267" extrusionOk="0">
                <a:moveTo>
                  <a:pt x="0" y="395886"/>
                </a:moveTo>
                <a:cubicBezTo>
                  <a:pt x="-12167" y="184408"/>
                  <a:pt x="166330" y="12988"/>
                  <a:pt x="395886" y="0"/>
                </a:cubicBezTo>
                <a:cubicBezTo>
                  <a:pt x="620937" y="-41370"/>
                  <a:pt x="793214" y="30161"/>
                  <a:pt x="901073" y="0"/>
                </a:cubicBezTo>
                <a:cubicBezTo>
                  <a:pt x="1008932" y="-30161"/>
                  <a:pt x="1198505" y="57471"/>
                  <a:pt x="1406260" y="0"/>
                </a:cubicBezTo>
                <a:cubicBezTo>
                  <a:pt x="1522329" y="-47148"/>
                  <a:pt x="1733535" y="-12201"/>
                  <a:pt x="1824833" y="-65156"/>
                </a:cubicBezTo>
                <a:cubicBezTo>
                  <a:pt x="1916131" y="-118111"/>
                  <a:pt x="2082058" y="-98546"/>
                  <a:pt x="2243406" y="-130313"/>
                </a:cubicBezTo>
                <a:cubicBezTo>
                  <a:pt x="2404754" y="-162080"/>
                  <a:pt x="2497070" y="-145044"/>
                  <a:pt x="2661978" y="-195469"/>
                </a:cubicBezTo>
                <a:cubicBezTo>
                  <a:pt x="2826886" y="-245894"/>
                  <a:pt x="2927780" y="-217590"/>
                  <a:pt x="3105173" y="-264458"/>
                </a:cubicBezTo>
                <a:cubicBezTo>
                  <a:pt x="3282566" y="-311326"/>
                  <a:pt x="3526802" y="-269179"/>
                  <a:pt x="3868453" y="-383273"/>
                </a:cubicBezTo>
                <a:cubicBezTo>
                  <a:pt x="3705864" y="-205828"/>
                  <a:pt x="3625881" y="-211897"/>
                  <a:pt x="3515651" y="0"/>
                </a:cubicBezTo>
                <a:cubicBezTo>
                  <a:pt x="3663259" y="-60667"/>
                  <a:pt x="3942380" y="26816"/>
                  <a:pt x="4081404" y="0"/>
                </a:cubicBezTo>
                <a:cubicBezTo>
                  <a:pt x="4220428" y="-26816"/>
                  <a:pt x="4419852" y="12041"/>
                  <a:pt x="4601897" y="0"/>
                </a:cubicBezTo>
                <a:cubicBezTo>
                  <a:pt x="4783942" y="-12041"/>
                  <a:pt x="4929863" y="59729"/>
                  <a:pt x="5212910" y="0"/>
                </a:cubicBezTo>
                <a:cubicBezTo>
                  <a:pt x="5495957" y="-59729"/>
                  <a:pt x="5497446" y="52300"/>
                  <a:pt x="5733403" y="0"/>
                </a:cubicBezTo>
                <a:cubicBezTo>
                  <a:pt x="5969360" y="-52300"/>
                  <a:pt x="5989972" y="46665"/>
                  <a:pt x="6163376" y="0"/>
                </a:cubicBezTo>
                <a:cubicBezTo>
                  <a:pt x="6336780" y="-46665"/>
                  <a:pt x="6490778" y="5768"/>
                  <a:pt x="6638608" y="0"/>
                </a:cubicBezTo>
                <a:cubicBezTo>
                  <a:pt x="6786438" y="-5768"/>
                  <a:pt x="7015111" y="1882"/>
                  <a:pt x="7159101" y="0"/>
                </a:cubicBezTo>
                <a:cubicBezTo>
                  <a:pt x="7303091" y="-1882"/>
                  <a:pt x="7612890" y="15462"/>
                  <a:pt x="8041676" y="0"/>
                </a:cubicBezTo>
                <a:cubicBezTo>
                  <a:pt x="8266721" y="-33106"/>
                  <a:pt x="8444605" y="171135"/>
                  <a:pt x="8437562" y="395886"/>
                </a:cubicBezTo>
                <a:lnTo>
                  <a:pt x="8437562" y="395878"/>
                </a:lnTo>
                <a:lnTo>
                  <a:pt x="8437562" y="395878"/>
                </a:lnTo>
                <a:cubicBezTo>
                  <a:pt x="8455686" y="524558"/>
                  <a:pt x="8390778" y="857405"/>
                  <a:pt x="8437562" y="989695"/>
                </a:cubicBezTo>
                <a:cubicBezTo>
                  <a:pt x="8480387" y="1193093"/>
                  <a:pt x="8428993" y="1320183"/>
                  <a:pt x="8437562" y="1464744"/>
                </a:cubicBezTo>
                <a:cubicBezTo>
                  <a:pt x="8446131" y="1609305"/>
                  <a:pt x="8402570" y="1858105"/>
                  <a:pt x="8437562" y="1979381"/>
                </a:cubicBezTo>
                <a:cubicBezTo>
                  <a:pt x="8473465" y="2186097"/>
                  <a:pt x="8221309" y="2403176"/>
                  <a:pt x="8041676" y="2375267"/>
                </a:cubicBezTo>
                <a:cubicBezTo>
                  <a:pt x="7883068" y="2388325"/>
                  <a:pt x="7613504" y="2343589"/>
                  <a:pt x="7475923" y="2375267"/>
                </a:cubicBezTo>
                <a:cubicBezTo>
                  <a:pt x="7338342" y="2406945"/>
                  <a:pt x="7085887" y="2336966"/>
                  <a:pt x="6864910" y="2375267"/>
                </a:cubicBezTo>
                <a:cubicBezTo>
                  <a:pt x="6643933" y="2413568"/>
                  <a:pt x="6495161" y="2374383"/>
                  <a:pt x="6344417" y="2375267"/>
                </a:cubicBezTo>
                <a:cubicBezTo>
                  <a:pt x="6193673" y="2376151"/>
                  <a:pt x="5902579" y="2319955"/>
                  <a:pt x="5778664" y="2375267"/>
                </a:cubicBezTo>
                <a:cubicBezTo>
                  <a:pt x="5654749" y="2430579"/>
                  <a:pt x="5486920" y="2360446"/>
                  <a:pt x="5348691" y="2375267"/>
                </a:cubicBezTo>
                <a:cubicBezTo>
                  <a:pt x="5210462" y="2390088"/>
                  <a:pt x="5123497" y="2327606"/>
                  <a:pt x="4918719" y="2375267"/>
                </a:cubicBezTo>
                <a:cubicBezTo>
                  <a:pt x="4713941" y="2422928"/>
                  <a:pt x="4538905" y="2310428"/>
                  <a:pt x="4352966" y="2375267"/>
                </a:cubicBezTo>
                <a:cubicBezTo>
                  <a:pt x="4167027" y="2440106"/>
                  <a:pt x="3788244" y="2367439"/>
                  <a:pt x="3515651" y="2375267"/>
                </a:cubicBezTo>
                <a:cubicBezTo>
                  <a:pt x="3286528" y="2411408"/>
                  <a:pt x="3241141" y="2348797"/>
                  <a:pt x="3009397" y="2375267"/>
                </a:cubicBezTo>
                <a:cubicBezTo>
                  <a:pt x="2777653" y="2401737"/>
                  <a:pt x="2696472" y="2354747"/>
                  <a:pt x="2545331" y="2375267"/>
                </a:cubicBezTo>
                <a:cubicBezTo>
                  <a:pt x="2394190" y="2395787"/>
                  <a:pt x="2140472" y="2359133"/>
                  <a:pt x="1996889" y="2375267"/>
                </a:cubicBezTo>
                <a:cubicBezTo>
                  <a:pt x="1853306" y="2391401"/>
                  <a:pt x="1619170" y="2310735"/>
                  <a:pt x="1406260" y="2375267"/>
                </a:cubicBezTo>
                <a:lnTo>
                  <a:pt x="1406260" y="2375267"/>
                </a:lnTo>
                <a:cubicBezTo>
                  <a:pt x="1268910" y="2432302"/>
                  <a:pt x="1140944" y="2357460"/>
                  <a:pt x="880866" y="2375267"/>
                </a:cubicBezTo>
                <a:cubicBezTo>
                  <a:pt x="620788" y="2393074"/>
                  <a:pt x="559997" y="2337953"/>
                  <a:pt x="395886" y="2375267"/>
                </a:cubicBezTo>
                <a:cubicBezTo>
                  <a:pt x="173447" y="2372084"/>
                  <a:pt x="-34864" y="2181257"/>
                  <a:pt x="0" y="1979381"/>
                </a:cubicBezTo>
                <a:cubicBezTo>
                  <a:pt x="-30789" y="1783426"/>
                  <a:pt x="55458" y="1646955"/>
                  <a:pt x="0" y="1484538"/>
                </a:cubicBezTo>
                <a:cubicBezTo>
                  <a:pt x="-55458" y="1322121"/>
                  <a:pt x="17701" y="1121413"/>
                  <a:pt x="0" y="989695"/>
                </a:cubicBezTo>
                <a:cubicBezTo>
                  <a:pt x="-57428" y="816838"/>
                  <a:pt x="42697" y="654530"/>
                  <a:pt x="0" y="395878"/>
                </a:cubicBezTo>
                <a:lnTo>
                  <a:pt x="0" y="395878"/>
                </a:lnTo>
                <a:lnTo>
                  <a:pt x="0" y="395886"/>
                </a:lnTo>
                <a:close/>
              </a:path>
            </a:pathLst>
          </a:custGeom>
          <a:noFill/>
          <a:ln w="38100">
            <a:solidFill>
              <a:schemeClr val="accent2"/>
            </a:solidFill>
            <a:extLst>
              <a:ext uri="{C807C97D-BFC1-408E-A445-0C87EB9F89A2}">
                <ask:lineSketchStyleProps xmlns:ask="http://schemas.microsoft.com/office/drawing/2018/sketchyshapes" sd="2977115621">
                  <a:prstGeom prst="wedgeRoundRectCallout">
                    <a:avLst>
                      <a:gd name="adj1" fmla="val -4152"/>
                      <a:gd name="adj2" fmla="val -66136"/>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GB" sz="1800">
                <a:effectLst/>
                <a:latin typeface="Arial" panose="020B0604020202020204" pitchFamily="34" charset="0"/>
                <a:ea typeface="system-ui"/>
              </a:rPr>
            </a:br>
            <a:r>
              <a:rPr lang="en-GB" sz="1800">
                <a:effectLst/>
                <a:latin typeface="Arial" panose="020B0604020202020204" pitchFamily="34" charset="0"/>
                <a:ea typeface="system-ui"/>
                <a:cs typeface="Arial" panose="020B0604020202020204" pitchFamily="34" charset="0"/>
              </a:rPr>
              <a:t> </a:t>
            </a:r>
            <a:endParaRPr lang="en-GB"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2940093636"/>
      </p:ext>
    </p:extLst>
  </p:cSld>
  <p:clrMapOvr>
    <a:masterClrMapping/>
  </p:clrMapOvr>
  <mc:AlternateContent xmlns:mc="http://schemas.openxmlformats.org/markup-compatibility/2006" xmlns:p14="http://schemas.microsoft.com/office/powerpoint/2010/main">
    <mc:Choice Requires="p14">
      <p:transition spd="slow" p14:dur="2000" advTm="27607"/>
    </mc:Choice>
    <mc:Fallback xmlns="">
      <p:transition spd="slow" advTm="27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18</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1"/>
            <a:ext cx="8437563" cy="496818"/>
          </a:xfrm>
        </p:spPr>
        <p:txBody>
          <a:bodyPr>
            <a:normAutofit/>
          </a:bodyPr>
          <a:lstStyle/>
          <a:p>
            <a:r>
              <a:rPr lang="en-GB" sz="3200" dirty="0"/>
              <a:t>Question 6 sample answers</a:t>
            </a:r>
          </a:p>
        </p:txBody>
      </p:sp>
      <p:pic>
        <p:nvPicPr>
          <p:cNvPr id="2" name="3 - Q6 Answer 2" descr="Play audio">
            <a:hlinkClick r:id="" action="ppaction://media"/>
            <a:extLst>
              <a:ext uri="{FF2B5EF4-FFF2-40B4-BE49-F238E27FC236}">
                <a16:creationId xmlns:a16="http://schemas.microsoft.com/office/drawing/2014/main" id="{32ECAC3F-EC1C-F6CE-7624-54F9BB0FCCFC}"/>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13976" y="102393"/>
            <a:ext cx="406400" cy="406400"/>
          </a:xfrm>
          <a:prstGeom prst="rect">
            <a:avLst/>
          </a:prstGeom>
        </p:spPr>
      </p:pic>
      <p:sp>
        <p:nvSpPr>
          <p:cNvPr id="8" name="Speech Bubble: Rectangle with Corners Rounded 7">
            <a:extLst>
              <a:ext uri="{FF2B5EF4-FFF2-40B4-BE49-F238E27FC236}">
                <a16:creationId xmlns:a16="http://schemas.microsoft.com/office/drawing/2014/main" id="{DFE68D5E-C0EF-75DE-AEF9-3A428CA98297}"/>
              </a:ext>
            </a:extLst>
          </p:cNvPr>
          <p:cNvSpPr/>
          <p:nvPr/>
        </p:nvSpPr>
        <p:spPr>
          <a:xfrm>
            <a:off x="161616" y="556590"/>
            <a:ext cx="8508897" cy="4110483"/>
          </a:xfrm>
          <a:custGeom>
            <a:avLst/>
            <a:gdLst>
              <a:gd name="connsiteX0" fmla="*/ 0 w 8508897"/>
              <a:gd name="connsiteY0" fmla="*/ 685094 h 4110483"/>
              <a:gd name="connsiteX1" fmla="*/ 685094 w 8508897"/>
              <a:gd name="connsiteY1" fmla="*/ 0 h 4110483"/>
              <a:gd name="connsiteX2" fmla="*/ 1418150 w 8508897"/>
              <a:gd name="connsiteY2" fmla="*/ 0 h 4110483"/>
              <a:gd name="connsiteX3" fmla="*/ 1418150 w 8508897"/>
              <a:gd name="connsiteY3" fmla="*/ 0 h 4110483"/>
              <a:gd name="connsiteX4" fmla="*/ 3545374 w 8508897"/>
              <a:gd name="connsiteY4" fmla="*/ 0 h 4110483"/>
              <a:gd name="connsiteX5" fmla="*/ 7823803 w 8508897"/>
              <a:gd name="connsiteY5" fmla="*/ 0 h 4110483"/>
              <a:gd name="connsiteX6" fmla="*/ 8508897 w 8508897"/>
              <a:gd name="connsiteY6" fmla="*/ 685094 h 4110483"/>
              <a:gd name="connsiteX7" fmla="*/ 8508897 w 8508897"/>
              <a:gd name="connsiteY7" fmla="*/ 2397782 h 4110483"/>
              <a:gd name="connsiteX8" fmla="*/ 8508897 w 8508897"/>
              <a:gd name="connsiteY8" fmla="*/ 2397782 h 4110483"/>
              <a:gd name="connsiteX9" fmla="*/ 8508897 w 8508897"/>
              <a:gd name="connsiteY9" fmla="*/ 3425403 h 4110483"/>
              <a:gd name="connsiteX10" fmla="*/ 8508897 w 8508897"/>
              <a:gd name="connsiteY10" fmla="*/ 3425389 h 4110483"/>
              <a:gd name="connsiteX11" fmla="*/ 7823803 w 8508897"/>
              <a:gd name="connsiteY11" fmla="*/ 4110483 h 4110483"/>
              <a:gd name="connsiteX12" fmla="*/ 3545374 w 8508897"/>
              <a:gd name="connsiteY12" fmla="*/ 4110483 h 4110483"/>
              <a:gd name="connsiteX13" fmla="*/ 2433970 w 8508897"/>
              <a:gd name="connsiteY13" fmla="*/ 4110483 h 4110483"/>
              <a:gd name="connsiteX14" fmla="*/ 1418150 w 8508897"/>
              <a:gd name="connsiteY14" fmla="*/ 4110483 h 4110483"/>
              <a:gd name="connsiteX15" fmla="*/ 685094 w 8508897"/>
              <a:gd name="connsiteY15" fmla="*/ 4110483 h 4110483"/>
              <a:gd name="connsiteX16" fmla="*/ 0 w 8508897"/>
              <a:gd name="connsiteY16" fmla="*/ 3425389 h 4110483"/>
              <a:gd name="connsiteX17" fmla="*/ 0 w 8508897"/>
              <a:gd name="connsiteY17" fmla="*/ 3425403 h 4110483"/>
              <a:gd name="connsiteX18" fmla="*/ 0 w 8508897"/>
              <a:gd name="connsiteY18" fmla="*/ 2397782 h 4110483"/>
              <a:gd name="connsiteX19" fmla="*/ 0 w 8508897"/>
              <a:gd name="connsiteY19" fmla="*/ 2397782 h 4110483"/>
              <a:gd name="connsiteX20" fmla="*/ 0 w 8508897"/>
              <a:gd name="connsiteY20" fmla="*/ 685094 h 411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8897" h="4110483" extrusionOk="0">
                <a:moveTo>
                  <a:pt x="0" y="685094"/>
                </a:moveTo>
                <a:cubicBezTo>
                  <a:pt x="-69337" y="286624"/>
                  <a:pt x="311681" y="532"/>
                  <a:pt x="685094" y="0"/>
                </a:cubicBezTo>
                <a:cubicBezTo>
                  <a:pt x="821973" y="57578"/>
                  <a:pt x="1243224" y="-16277"/>
                  <a:pt x="1418150" y="0"/>
                </a:cubicBezTo>
                <a:lnTo>
                  <a:pt x="1418150" y="0"/>
                </a:lnTo>
                <a:cubicBezTo>
                  <a:pt x="1938495" y="132748"/>
                  <a:pt x="3211070" y="30030"/>
                  <a:pt x="3545374" y="0"/>
                </a:cubicBezTo>
                <a:cubicBezTo>
                  <a:pt x="5368567" y="54677"/>
                  <a:pt x="6798843" y="5044"/>
                  <a:pt x="7823803" y="0"/>
                </a:cubicBezTo>
                <a:cubicBezTo>
                  <a:pt x="8190589" y="-40435"/>
                  <a:pt x="8453084" y="348469"/>
                  <a:pt x="8508897" y="685094"/>
                </a:cubicBezTo>
                <a:cubicBezTo>
                  <a:pt x="8580472" y="973837"/>
                  <a:pt x="8634754" y="1581319"/>
                  <a:pt x="8508897" y="2397782"/>
                </a:cubicBezTo>
                <a:lnTo>
                  <a:pt x="8508897" y="2397782"/>
                </a:lnTo>
                <a:cubicBezTo>
                  <a:pt x="8490069" y="2729021"/>
                  <a:pt x="8444881" y="3040367"/>
                  <a:pt x="8508897" y="3425403"/>
                </a:cubicBezTo>
                <a:cubicBezTo>
                  <a:pt x="8508898" y="3425396"/>
                  <a:pt x="8508898" y="3425390"/>
                  <a:pt x="8508897" y="3425389"/>
                </a:cubicBezTo>
                <a:cubicBezTo>
                  <a:pt x="8538055" y="3746772"/>
                  <a:pt x="8271607" y="4125740"/>
                  <a:pt x="7823803" y="4110483"/>
                </a:cubicBezTo>
                <a:cubicBezTo>
                  <a:pt x="7346433" y="4200065"/>
                  <a:pt x="4054942" y="3974456"/>
                  <a:pt x="3545374" y="4110483"/>
                </a:cubicBezTo>
                <a:cubicBezTo>
                  <a:pt x="3377994" y="4025477"/>
                  <a:pt x="2650409" y="4107588"/>
                  <a:pt x="2433970" y="4110483"/>
                </a:cubicBezTo>
                <a:cubicBezTo>
                  <a:pt x="2043094" y="4026532"/>
                  <a:pt x="1540782" y="4195165"/>
                  <a:pt x="1418150" y="4110483"/>
                </a:cubicBezTo>
                <a:cubicBezTo>
                  <a:pt x="1165195" y="4128345"/>
                  <a:pt x="932340" y="4059780"/>
                  <a:pt x="685094" y="4110483"/>
                </a:cubicBezTo>
                <a:cubicBezTo>
                  <a:pt x="299374" y="4102406"/>
                  <a:pt x="31301" y="3817562"/>
                  <a:pt x="0" y="3425389"/>
                </a:cubicBezTo>
                <a:cubicBezTo>
                  <a:pt x="1" y="3425396"/>
                  <a:pt x="1" y="3425402"/>
                  <a:pt x="0" y="3425403"/>
                </a:cubicBezTo>
                <a:cubicBezTo>
                  <a:pt x="5912" y="2973607"/>
                  <a:pt x="-45321" y="2776368"/>
                  <a:pt x="0" y="2397782"/>
                </a:cubicBezTo>
                <a:lnTo>
                  <a:pt x="0" y="2397782"/>
                </a:lnTo>
                <a:cubicBezTo>
                  <a:pt x="-89322" y="1662521"/>
                  <a:pt x="-34708" y="1260763"/>
                  <a:pt x="0" y="685094"/>
                </a:cubicBezTo>
                <a:close/>
              </a:path>
            </a:pathLst>
          </a:custGeom>
          <a:noFill/>
          <a:ln w="12700">
            <a:solidFill>
              <a:schemeClr val="tx1"/>
            </a:solidFill>
            <a:extLst>
              <a:ext uri="{C807C97D-BFC1-408E-A445-0C87EB9F89A2}">
                <ask:lineSketchStyleProps xmlns:ask="http://schemas.microsoft.com/office/drawing/2018/sketchyshapes" sd="428763396">
                  <a:prstGeom prst="wedgeRoundRectCallout">
                    <a:avLst>
                      <a:gd name="adj1" fmla="val -21395"/>
                      <a:gd name="adj2" fmla="val 4996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accent6"/>
                </a:solidFill>
                <a:effectLst/>
                <a:latin typeface="Arial" panose="020B0604020202020204" pitchFamily="34" charset="0"/>
                <a:ea typeface="Aptos" panose="020B0004020202020204" pitchFamily="34" charset="0"/>
                <a:cs typeface="Times New Roman" panose="02020603050405020304" pitchFamily="18" charset="0"/>
              </a:rPr>
              <a:t>Answer 2: </a:t>
            </a:r>
            <a:r>
              <a:rPr lang="en-GB" sz="2400" dirty="0">
                <a:solidFill>
                  <a:schemeClr val="accent6"/>
                </a:solidFill>
                <a:effectLst/>
                <a:latin typeface="Arial" panose="020B0604020202020204" pitchFamily="34" charset="0"/>
                <a:ea typeface="Aptos" panose="020B0004020202020204" pitchFamily="34" charset="0"/>
                <a:cs typeface="Times New Roman" panose="02020603050405020304" pitchFamily="18" charset="0"/>
              </a:rPr>
              <a:t>A designer should avoid using Native American cultures</a:t>
            </a:r>
            <a:r>
              <a:rPr lang="en-GB" sz="2400" dirty="0">
                <a:solidFill>
                  <a:schemeClr val="accent6"/>
                </a:solidFill>
                <a:latin typeface="Arial" panose="020B0604020202020204" pitchFamily="34" charset="0"/>
                <a:ea typeface="Aptos" panose="020B0004020202020204" pitchFamily="34" charset="0"/>
                <a:cs typeface="Times New Roman" panose="02020603050405020304" pitchFamily="18" charset="0"/>
              </a:rPr>
              <a:t> just to have trendy clothes </a:t>
            </a:r>
            <a:r>
              <a:rPr lang="en-GB" sz="2400" dirty="0">
                <a:solidFill>
                  <a:schemeClr val="accent6"/>
                </a:solidFill>
                <a:effectLst/>
                <a:latin typeface="Arial" panose="020B0604020202020204" pitchFamily="34" charset="0"/>
                <a:ea typeface="Aptos" panose="020B0004020202020204" pitchFamily="34" charset="0"/>
                <a:cs typeface="Times New Roman" panose="02020603050405020304" pitchFamily="18" charset="0"/>
              </a:rPr>
              <a:t>if they understand the meaning behind the designs</a:t>
            </a:r>
            <a:r>
              <a:rPr lang="en-GB" sz="2400" dirty="0">
                <a:solidFill>
                  <a:schemeClr val="accent6"/>
                </a:solidFill>
                <a:latin typeface="Arial" panose="020B0604020202020204" pitchFamily="34" charset="0"/>
                <a:ea typeface="Aptos" panose="020B0004020202020204" pitchFamily="34" charset="0"/>
                <a:cs typeface="Times New Roman" panose="02020603050405020304" pitchFamily="18" charset="0"/>
              </a:rPr>
              <a:t>. </a:t>
            </a:r>
            <a:r>
              <a:rPr lang="en-GB" sz="2400" dirty="0">
                <a:solidFill>
                  <a:schemeClr val="accent6"/>
                </a:solidFill>
                <a:effectLst/>
                <a:latin typeface="Arial" panose="020B0604020202020204" pitchFamily="34" charset="0"/>
                <a:ea typeface="Aptos" panose="020B0004020202020204" pitchFamily="34" charset="0"/>
                <a:cs typeface="Times New Roman" panose="02020603050405020304" pitchFamily="18" charset="0"/>
              </a:rPr>
              <a:t>Producing and selling them just as trendy designs could cause people to not want to buy the clothes </a:t>
            </a:r>
            <a:r>
              <a:rPr lang="en-GB" sz="2400" dirty="0">
                <a:solidFill>
                  <a:schemeClr val="accent6"/>
                </a:solidFill>
                <a:effectLst/>
                <a:highlight>
                  <a:srgbClr val="FFFF00"/>
                </a:highlight>
                <a:latin typeface="Arial" panose="020B0604020202020204" pitchFamily="34" charset="0"/>
                <a:ea typeface="Aptos" panose="020B0004020202020204" pitchFamily="34" charset="0"/>
                <a:cs typeface="Times New Roman" panose="02020603050405020304" pitchFamily="18" charset="0"/>
              </a:rPr>
              <a:t>because people might feel that their culture is not being respected</a:t>
            </a:r>
            <a:r>
              <a:rPr lang="en-GB" sz="2400" dirty="0">
                <a:solidFill>
                  <a:schemeClr val="accent6"/>
                </a:solidFill>
                <a:effectLst/>
                <a:latin typeface="Arial" panose="020B0604020202020204" pitchFamily="34" charset="0"/>
                <a:ea typeface="Aptos" panose="020B0004020202020204" pitchFamily="34" charset="0"/>
                <a:cs typeface="Times New Roman" panose="02020603050405020304" pitchFamily="18" charset="0"/>
              </a:rPr>
              <a:t>. Some designs that belong to Native American tribes are protected by law </a:t>
            </a:r>
            <a:r>
              <a:rPr lang="en-GB" sz="2400" dirty="0">
                <a:solidFill>
                  <a:schemeClr val="accent6"/>
                </a:solidFill>
                <a:effectLst/>
                <a:highlight>
                  <a:srgbClr val="FFFF00"/>
                </a:highlight>
                <a:latin typeface="Arial" panose="020B0604020202020204" pitchFamily="34" charset="0"/>
                <a:ea typeface="Aptos" panose="020B0004020202020204" pitchFamily="34" charset="0"/>
                <a:cs typeface="Times New Roman" panose="02020603050405020304" pitchFamily="18" charset="0"/>
              </a:rPr>
              <a:t>so producing designs without checking should be avoided because they could be sued, which could cost them a lot of money and harm their reputation</a:t>
            </a:r>
            <a:r>
              <a:rPr lang="en-GB" sz="2400" dirty="0">
                <a:solidFill>
                  <a:schemeClr val="accent6"/>
                </a:solidFill>
                <a:effectLst/>
                <a:latin typeface="Arial" panose="020B0604020202020204" pitchFamily="34" charset="0"/>
                <a:ea typeface="Aptos" panose="020B0004020202020204" pitchFamily="34" charset="0"/>
                <a:cs typeface="Times New Roman" panose="02020603050405020304" pitchFamily="18" charset="0"/>
              </a:rPr>
              <a:t>.</a:t>
            </a:r>
            <a:endParaRPr lang="en-GB" sz="2400" dirty="0">
              <a:solidFill>
                <a:schemeClr val="accent6"/>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2158268739"/>
      </p:ext>
    </p:extLst>
  </p:cSld>
  <p:clrMapOvr>
    <a:masterClrMapping/>
  </p:clrMapOvr>
  <mc:AlternateContent xmlns:mc="http://schemas.openxmlformats.org/markup-compatibility/2006" xmlns:p14="http://schemas.microsoft.com/office/powerpoint/2010/main">
    <mc:Choice Requires="p14">
      <p:transition spd="slow" p14:dur="2000" advTm="23608"/>
    </mc:Choice>
    <mc:Fallback xmlns="">
      <p:transition spd="slow" advTm="23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19</a:t>
            </a:fld>
            <a:endParaRPr lang="en-GB"/>
          </a:p>
        </p:txBody>
      </p:sp>
      <p:sp>
        <p:nvSpPr>
          <p:cNvPr id="2" name="Title 11">
            <a:extLst>
              <a:ext uri="{FF2B5EF4-FFF2-40B4-BE49-F238E27FC236}">
                <a16:creationId xmlns:a16="http://schemas.microsoft.com/office/drawing/2014/main" id="{5A0BF5E5-390B-884E-7FB0-BCE34F62DECC}"/>
              </a:ext>
            </a:extLst>
          </p:cNvPr>
          <p:cNvSpPr txBox="1">
            <a:spLocks noGrp="1"/>
          </p:cNvSpPr>
          <p:nvPr>
            <p:ph type="title" idx="4294967295"/>
          </p:nvPr>
        </p:nvSpPr>
        <p:spPr>
          <a:xfrm>
            <a:off x="278160" y="331971"/>
            <a:ext cx="8437563" cy="49681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ts val="2000"/>
              </a:lnSpc>
              <a:spcBef>
                <a:spcPts val="0"/>
              </a:spcBef>
              <a:buNone/>
              <a:defRPr sz="2000" b="1" kern="1200" cap="none" baseline="0">
                <a:solidFill>
                  <a:schemeClr val="tx1"/>
                </a:solidFill>
                <a:latin typeface="+mj-lt"/>
                <a:ea typeface="+mj-ea"/>
                <a:cs typeface="+mj-cs"/>
              </a:defRPr>
            </a:lvl1p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mj-lt"/>
                <a:ea typeface="+mj-ea"/>
                <a:cs typeface="+mj-cs"/>
              </a:rPr>
              <a:t>Development activity 3</a:t>
            </a:r>
          </a:p>
        </p:txBody>
      </p:sp>
      <p:sp>
        <p:nvSpPr>
          <p:cNvPr id="3" name="TextBox 2">
            <a:extLst>
              <a:ext uri="{FF2B5EF4-FFF2-40B4-BE49-F238E27FC236}">
                <a16:creationId xmlns:a16="http://schemas.microsoft.com/office/drawing/2014/main" id="{AA7029F5-DAF0-CBCC-0EA5-B41D17589FCB}"/>
              </a:ext>
            </a:extLst>
          </p:cNvPr>
          <p:cNvSpPr txBox="1"/>
          <p:nvPr/>
        </p:nvSpPr>
        <p:spPr>
          <a:xfrm>
            <a:off x="320689" y="628210"/>
            <a:ext cx="8545151" cy="1200329"/>
          </a:xfrm>
          <a:prstGeom prst="rect">
            <a:avLst/>
          </a:prstGeom>
          <a:noFill/>
        </p:spPr>
        <p:txBody>
          <a:bodyPr wrap="square">
            <a:spAutoFit/>
          </a:bodyPr>
          <a:lstStyle/>
          <a:p>
            <a:pPr marL="457200" indent="-457200">
              <a:buAutoNum type="alphaLcParenR"/>
            </a:pPr>
            <a:r>
              <a:rPr lang="en-GB" sz="2400" dirty="0">
                <a:effectLst/>
                <a:ea typeface="Aptos" panose="020B0004020202020204" pitchFamily="34" charset="0"/>
                <a:cs typeface="Times New Roman" panose="02020603050405020304" pitchFamily="18" charset="0"/>
              </a:rPr>
              <a:t>Review answer 3.  </a:t>
            </a:r>
          </a:p>
          <a:p>
            <a:pPr marL="457200" indent="-457200">
              <a:buAutoNum type="alphaLcParenR"/>
            </a:pPr>
            <a:r>
              <a:rPr lang="en-GB" sz="2400" dirty="0">
                <a:ea typeface="Aptos" panose="020B0004020202020204" pitchFamily="34" charset="0"/>
                <a:cs typeface="Times New Roman" panose="02020603050405020304" pitchFamily="18" charset="0"/>
              </a:rPr>
              <a:t>Is it a good answer?  Justify your answer</a:t>
            </a:r>
            <a:r>
              <a:rPr lang="en-GB" sz="2400" dirty="0">
                <a:effectLst/>
                <a:ea typeface="Aptos" panose="020B0004020202020204" pitchFamily="34" charset="0"/>
                <a:cs typeface="Times New Roman" panose="02020603050405020304" pitchFamily="18" charset="0"/>
              </a:rPr>
              <a:t>.</a:t>
            </a:r>
          </a:p>
          <a:p>
            <a:endParaRPr lang="en-GB" sz="2400" b="1" dirty="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FA15E2F-8EF4-201A-3387-6A385B0A0E58}"/>
              </a:ext>
            </a:extLst>
          </p:cNvPr>
          <p:cNvSpPr txBox="1"/>
          <p:nvPr/>
        </p:nvSpPr>
        <p:spPr>
          <a:xfrm>
            <a:off x="527847" y="1715371"/>
            <a:ext cx="7536465" cy="2677656"/>
          </a:xfrm>
          <a:prstGeom prst="rect">
            <a:avLst/>
          </a:prstGeom>
          <a:noFill/>
        </p:spPr>
        <p:txBody>
          <a:bodyPr wrap="square">
            <a:spAutoFit/>
          </a:bodyPr>
          <a:lstStyle/>
          <a:p>
            <a:r>
              <a:rPr lang="en-GB" sz="2400" b="1" dirty="0">
                <a:effectLst/>
                <a:ea typeface="Aptos" panose="020B0004020202020204" pitchFamily="34" charset="0"/>
                <a:cs typeface="Times New Roman" panose="02020603050405020304" pitchFamily="18" charset="0"/>
              </a:rPr>
              <a:t>Answer 3: </a:t>
            </a:r>
            <a:r>
              <a:rPr lang="en-GB" sz="2400" dirty="0">
                <a:effectLst/>
                <a:ea typeface="Aptos" panose="020B0004020202020204" pitchFamily="34" charset="0"/>
                <a:cs typeface="Times New Roman" panose="02020603050405020304" pitchFamily="18" charset="0"/>
              </a:rPr>
              <a:t>Cultural appropriation is a significant risk when using elements from minority cultures without permission because it can lead to public backlash and harm the brand’s reputation. It is important for designers to understand the cultural significance of these elements and to collaborate with community members for authentic representation. </a:t>
            </a: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10" name="Speech Bubble: Rectangle 9">
            <a:extLst>
              <a:ext uri="{FF2B5EF4-FFF2-40B4-BE49-F238E27FC236}">
                <a16:creationId xmlns:a16="http://schemas.microsoft.com/office/drawing/2014/main" id="{4E5E2333-3313-2A5F-3C84-CAA80444860D}"/>
              </a:ext>
              <a:ext uri="{C183D7F6-B498-43B3-948B-1728B52AA6E4}">
                <adec:decorative xmlns:adec="http://schemas.microsoft.com/office/drawing/2017/decorative" val="1"/>
              </a:ext>
            </a:extLst>
          </p:cNvPr>
          <p:cNvSpPr/>
          <p:nvPr/>
        </p:nvSpPr>
        <p:spPr>
          <a:xfrm flipV="1">
            <a:off x="527847" y="1593109"/>
            <a:ext cx="8187876" cy="2922180"/>
          </a:xfrm>
          <a:custGeom>
            <a:avLst/>
            <a:gdLst>
              <a:gd name="connsiteX0" fmla="*/ 0 w 8187876"/>
              <a:gd name="connsiteY0" fmla="*/ 0 h 2922180"/>
              <a:gd name="connsiteX1" fmla="*/ 1364646 w 8187876"/>
              <a:gd name="connsiteY1" fmla="*/ 0 h 2922180"/>
              <a:gd name="connsiteX2" fmla="*/ 1364646 w 8187876"/>
              <a:gd name="connsiteY2" fmla="*/ 0 h 2922180"/>
              <a:gd name="connsiteX3" fmla="*/ 3411615 w 8187876"/>
              <a:gd name="connsiteY3" fmla="*/ 0 h 2922180"/>
              <a:gd name="connsiteX4" fmla="*/ 8187876 w 8187876"/>
              <a:gd name="connsiteY4" fmla="*/ 0 h 2922180"/>
              <a:gd name="connsiteX5" fmla="*/ 8187876 w 8187876"/>
              <a:gd name="connsiteY5" fmla="*/ 1704605 h 2922180"/>
              <a:gd name="connsiteX6" fmla="*/ 8187876 w 8187876"/>
              <a:gd name="connsiteY6" fmla="*/ 1704605 h 2922180"/>
              <a:gd name="connsiteX7" fmla="*/ 8187876 w 8187876"/>
              <a:gd name="connsiteY7" fmla="*/ 2435150 h 2922180"/>
              <a:gd name="connsiteX8" fmla="*/ 8187876 w 8187876"/>
              <a:gd name="connsiteY8" fmla="*/ 2922180 h 2922180"/>
              <a:gd name="connsiteX9" fmla="*/ 3411615 w 8187876"/>
              <a:gd name="connsiteY9" fmla="*/ 2922180 h 2922180"/>
              <a:gd name="connsiteX10" fmla="*/ 2253303 w 8187876"/>
              <a:gd name="connsiteY10" fmla="*/ 2947603 h 2922180"/>
              <a:gd name="connsiteX11" fmla="*/ 1364646 w 8187876"/>
              <a:gd name="connsiteY11" fmla="*/ 2922180 h 2922180"/>
              <a:gd name="connsiteX12" fmla="*/ 0 w 8187876"/>
              <a:gd name="connsiteY12" fmla="*/ 2922180 h 2922180"/>
              <a:gd name="connsiteX13" fmla="*/ 0 w 8187876"/>
              <a:gd name="connsiteY13" fmla="*/ 2435150 h 2922180"/>
              <a:gd name="connsiteX14" fmla="*/ 0 w 8187876"/>
              <a:gd name="connsiteY14" fmla="*/ 1704605 h 2922180"/>
              <a:gd name="connsiteX15" fmla="*/ 0 w 8187876"/>
              <a:gd name="connsiteY15" fmla="*/ 1704605 h 2922180"/>
              <a:gd name="connsiteX16" fmla="*/ 0 w 8187876"/>
              <a:gd name="connsiteY16" fmla="*/ 0 h 292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7876" h="2922180" extrusionOk="0">
                <a:moveTo>
                  <a:pt x="0" y="0"/>
                </a:moveTo>
                <a:cubicBezTo>
                  <a:pt x="396745" y="79343"/>
                  <a:pt x="867011" y="16195"/>
                  <a:pt x="1364646" y="0"/>
                </a:cubicBezTo>
                <a:lnTo>
                  <a:pt x="1364646" y="0"/>
                </a:lnTo>
                <a:cubicBezTo>
                  <a:pt x="1736708" y="39021"/>
                  <a:pt x="2653507" y="-138200"/>
                  <a:pt x="3411615" y="0"/>
                </a:cubicBezTo>
                <a:cubicBezTo>
                  <a:pt x="5300051" y="24883"/>
                  <a:pt x="7486613" y="54768"/>
                  <a:pt x="8187876" y="0"/>
                </a:cubicBezTo>
                <a:cubicBezTo>
                  <a:pt x="8048988" y="733714"/>
                  <a:pt x="8194493" y="925304"/>
                  <a:pt x="8187876" y="1704605"/>
                </a:cubicBezTo>
                <a:lnTo>
                  <a:pt x="8187876" y="1704605"/>
                </a:lnTo>
                <a:cubicBezTo>
                  <a:pt x="8171512" y="1807778"/>
                  <a:pt x="8145634" y="2125852"/>
                  <a:pt x="8187876" y="2435150"/>
                </a:cubicBezTo>
                <a:cubicBezTo>
                  <a:pt x="8149597" y="2612207"/>
                  <a:pt x="8173074" y="2704484"/>
                  <a:pt x="8187876" y="2922180"/>
                </a:cubicBezTo>
                <a:cubicBezTo>
                  <a:pt x="6984798" y="2923192"/>
                  <a:pt x="5595505" y="3075014"/>
                  <a:pt x="3411615" y="2922180"/>
                </a:cubicBezTo>
                <a:cubicBezTo>
                  <a:pt x="2927612" y="3027772"/>
                  <a:pt x="2540976" y="3010638"/>
                  <a:pt x="2253303" y="2947603"/>
                </a:cubicBezTo>
                <a:cubicBezTo>
                  <a:pt x="2093117" y="2977349"/>
                  <a:pt x="1582393" y="2849003"/>
                  <a:pt x="1364646" y="2922180"/>
                </a:cubicBezTo>
                <a:cubicBezTo>
                  <a:pt x="847682" y="2938866"/>
                  <a:pt x="161212" y="2848335"/>
                  <a:pt x="0" y="2922180"/>
                </a:cubicBezTo>
                <a:cubicBezTo>
                  <a:pt x="-26699" y="2789830"/>
                  <a:pt x="26599" y="2518276"/>
                  <a:pt x="0" y="2435150"/>
                </a:cubicBezTo>
                <a:cubicBezTo>
                  <a:pt x="-45825" y="2282212"/>
                  <a:pt x="-29119" y="1888585"/>
                  <a:pt x="0" y="1704605"/>
                </a:cubicBezTo>
                <a:lnTo>
                  <a:pt x="0" y="1704605"/>
                </a:lnTo>
                <a:cubicBezTo>
                  <a:pt x="-131751" y="1466207"/>
                  <a:pt x="-48610" y="382737"/>
                  <a:pt x="0" y="0"/>
                </a:cubicBezTo>
                <a:close/>
              </a:path>
            </a:pathLst>
          </a:custGeom>
          <a:noFill/>
          <a:ln w="19050">
            <a:solidFill>
              <a:srgbClr val="E51C41"/>
            </a:solidFill>
            <a:prstDash val="dash"/>
            <a:extLst>
              <a:ext uri="{C807C97D-BFC1-408E-A445-0C87EB9F89A2}">
                <ask:lineSketchStyleProps xmlns:ask="http://schemas.microsoft.com/office/drawing/2018/sketchyshapes" sd="3994833337">
                  <a:prstGeom prst="wedgeRectCallout">
                    <a:avLst>
                      <a:gd name="adj1" fmla="val -22480"/>
                      <a:gd name="adj2" fmla="val 508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1723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894C2C-8B91-BEA3-C21A-299166E30746}"/>
              </a:ext>
            </a:extLst>
          </p:cNvPr>
          <p:cNvSpPr>
            <a:spLocks noGrp="1"/>
          </p:cNvSpPr>
          <p:nvPr>
            <p:ph type="sldNum" sz="quarter" idx="11"/>
          </p:nvPr>
        </p:nvSpPr>
        <p:spPr/>
        <p:txBody>
          <a:bodyPr/>
          <a:lstStyle/>
          <a:p>
            <a:fld id="{DA2C159E-F13C-4A85-9A41-E7669D3E0D70}" type="slidenum">
              <a:rPr lang="en-GB" smtClean="0"/>
              <a:pPr/>
              <a:t>2</a:t>
            </a:fld>
            <a:endParaRPr lang="en-GB"/>
          </a:p>
        </p:txBody>
      </p:sp>
      <p:sp>
        <p:nvSpPr>
          <p:cNvPr id="3" name="Title 2">
            <a:extLst>
              <a:ext uri="{FF2B5EF4-FFF2-40B4-BE49-F238E27FC236}">
                <a16:creationId xmlns:a16="http://schemas.microsoft.com/office/drawing/2014/main" id="{E2B54365-EDFA-D212-1BBF-7A7E637BA459}"/>
              </a:ext>
            </a:extLst>
          </p:cNvPr>
          <p:cNvSpPr>
            <a:spLocks noGrp="1"/>
          </p:cNvSpPr>
          <p:nvPr>
            <p:ph type="title"/>
          </p:nvPr>
        </p:nvSpPr>
        <p:spPr>
          <a:xfrm>
            <a:off x="234000" y="382422"/>
            <a:ext cx="8437563" cy="699425"/>
          </a:xfrm>
        </p:spPr>
        <p:txBody>
          <a:bodyPr>
            <a:normAutofit/>
          </a:bodyPr>
          <a:lstStyle/>
          <a:p>
            <a:r>
              <a:rPr lang="en-US" sz="3200" dirty="0"/>
              <a:t>Introduction</a:t>
            </a:r>
          </a:p>
        </p:txBody>
      </p:sp>
      <p:pic>
        <p:nvPicPr>
          <p:cNvPr id="6" name="Introduction Audio" descr="Play audio">
            <a:hlinkClick r:id="" action="ppaction://media"/>
            <a:extLst>
              <a:ext uri="{FF2B5EF4-FFF2-40B4-BE49-F238E27FC236}">
                <a16:creationId xmlns:a16="http://schemas.microsoft.com/office/drawing/2014/main" id="{4919D6B3-6F79-4409-3B56-03B1FE1FADCA}"/>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966608" y="382422"/>
            <a:ext cx="406400" cy="406400"/>
          </a:xfrm>
          <a:prstGeom prst="rect">
            <a:avLst/>
          </a:prstGeom>
        </p:spPr>
      </p:pic>
      <p:sp>
        <p:nvSpPr>
          <p:cNvPr id="4" name="Text Placeholder 3">
            <a:extLst>
              <a:ext uri="{FF2B5EF4-FFF2-40B4-BE49-F238E27FC236}">
                <a16:creationId xmlns:a16="http://schemas.microsoft.com/office/drawing/2014/main" id="{7E8A8EDE-0F77-E2D5-29D4-7F0B910FA281}"/>
              </a:ext>
            </a:extLst>
          </p:cNvPr>
          <p:cNvSpPr>
            <a:spLocks noGrp="1"/>
          </p:cNvSpPr>
          <p:nvPr>
            <p:ph type="body" sz="quarter" idx="12"/>
          </p:nvPr>
        </p:nvSpPr>
        <p:spPr/>
        <p:txBody>
          <a:bodyPr/>
          <a:lstStyle/>
          <a:p>
            <a:r>
              <a:rPr lang="en-US" sz="2400" b="1" dirty="0"/>
              <a:t>7 AO2 questions</a:t>
            </a:r>
          </a:p>
          <a:p>
            <a:r>
              <a:rPr lang="en-GB" sz="2400" dirty="0">
                <a:effectLst/>
                <a:latin typeface="Arial" panose="020B0604020202020204" pitchFamily="34" charset="0"/>
                <a:ea typeface="system-ui"/>
                <a:cs typeface="Arial" panose="020B0604020202020204" pitchFamily="34" charset="0"/>
              </a:rPr>
              <a:t>Apply knowledge and understanding of contexts, concepts, theories and principles to different situations and contexts.</a:t>
            </a:r>
            <a:r>
              <a:rPr lang="en-GB" sz="2400" dirty="0">
                <a:effectLst/>
                <a:latin typeface="Arial" panose="020B0604020202020204" pitchFamily="34" charset="0"/>
                <a:cs typeface="Arial" panose="020B0604020202020204" pitchFamily="34" charset="0"/>
              </a:rPr>
              <a:t> </a:t>
            </a:r>
          </a:p>
          <a:p>
            <a:endParaRPr lang="en-US" sz="2400" dirty="0"/>
          </a:p>
          <a:p>
            <a:r>
              <a:rPr lang="en-US" sz="2400" b="1" dirty="0"/>
              <a:t>3 AO3 questions</a:t>
            </a:r>
          </a:p>
          <a:p>
            <a:r>
              <a:rPr lang="en-GB" sz="2400" dirty="0">
                <a:effectLst/>
                <a:latin typeface="+mj-lt"/>
                <a:ea typeface="system-ui"/>
              </a:rPr>
              <a:t>Analyse and evaluate information and issues related to contexts, concepts, theories and principles to make informed judgements.</a:t>
            </a:r>
            <a:r>
              <a:rPr lang="en-GB" sz="2400" dirty="0">
                <a:effectLst/>
                <a:latin typeface="+mj-lt"/>
              </a:rPr>
              <a:t> </a:t>
            </a:r>
            <a:endParaRPr lang="en-US" sz="2400" dirty="0">
              <a:latin typeface="+mj-lt"/>
            </a:endParaRPr>
          </a:p>
        </p:txBody>
      </p:sp>
      <p:sp>
        <p:nvSpPr>
          <p:cNvPr id="5" name="Footer Placeholder 4">
            <a:extLst>
              <a:ext uri="{FF2B5EF4-FFF2-40B4-BE49-F238E27FC236}">
                <a16:creationId xmlns:a16="http://schemas.microsoft.com/office/drawing/2014/main" id="{A37F1938-B074-328F-D43E-5ECCF0B2F92A}"/>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275488575"/>
      </p:ext>
    </p:extLst>
  </p:cSld>
  <p:clrMapOvr>
    <a:masterClrMapping/>
  </p:clrMapOvr>
  <mc:AlternateContent xmlns:mc="http://schemas.openxmlformats.org/markup-compatibility/2006" xmlns:p14="http://schemas.microsoft.com/office/powerpoint/2010/main">
    <mc:Choice Requires="p14">
      <p:transition spd="slow" p14:dur="2000" advTm="874"/>
    </mc:Choice>
    <mc:Fallback xmlns="">
      <p:transition spd="slow" advTm="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20</a:t>
            </a:fld>
            <a:endParaRPr lang="en-GB"/>
          </a:p>
        </p:txBody>
      </p:sp>
      <p:sp>
        <p:nvSpPr>
          <p:cNvPr id="2" name="Title 11">
            <a:extLst>
              <a:ext uri="{FF2B5EF4-FFF2-40B4-BE49-F238E27FC236}">
                <a16:creationId xmlns:a16="http://schemas.microsoft.com/office/drawing/2014/main" id="{5A0BF5E5-390B-884E-7FB0-BCE34F62DECC}"/>
              </a:ext>
            </a:extLst>
          </p:cNvPr>
          <p:cNvSpPr txBox="1">
            <a:spLocks noGrp="1"/>
          </p:cNvSpPr>
          <p:nvPr>
            <p:ph type="title" idx="4294967295"/>
          </p:nvPr>
        </p:nvSpPr>
        <p:spPr>
          <a:xfrm>
            <a:off x="278160" y="331971"/>
            <a:ext cx="8437563" cy="49681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ts val="2000"/>
              </a:lnSpc>
              <a:spcBef>
                <a:spcPts val="0"/>
              </a:spcBef>
              <a:buNone/>
              <a:defRPr sz="2000" b="1" kern="1200" cap="none" baseline="0">
                <a:solidFill>
                  <a:schemeClr val="tx1"/>
                </a:solidFill>
                <a:latin typeface="+mj-lt"/>
                <a:ea typeface="+mj-ea"/>
                <a:cs typeface="+mj-cs"/>
              </a:defRPr>
            </a:lvl1p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mj-lt"/>
                <a:ea typeface="+mj-ea"/>
                <a:cs typeface="+mj-cs"/>
              </a:rPr>
              <a:t>Developmental activity 3 feedback</a:t>
            </a:r>
          </a:p>
        </p:txBody>
      </p:sp>
      <p:sp>
        <p:nvSpPr>
          <p:cNvPr id="3" name="TextBox 2">
            <a:extLst>
              <a:ext uri="{FF2B5EF4-FFF2-40B4-BE49-F238E27FC236}">
                <a16:creationId xmlns:a16="http://schemas.microsoft.com/office/drawing/2014/main" id="{AA7029F5-DAF0-CBCC-0EA5-B41D17589FCB}"/>
              </a:ext>
            </a:extLst>
          </p:cNvPr>
          <p:cNvSpPr txBox="1"/>
          <p:nvPr/>
        </p:nvSpPr>
        <p:spPr>
          <a:xfrm>
            <a:off x="320689" y="1177709"/>
            <a:ext cx="8545151" cy="2308324"/>
          </a:xfrm>
          <a:prstGeom prst="rect">
            <a:avLst/>
          </a:prstGeom>
          <a:noFill/>
        </p:spPr>
        <p:txBody>
          <a:bodyPr wrap="square">
            <a:spAutoFit/>
          </a:bodyPr>
          <a:lstStyle/>
          <a:p>
            <a:r>
              <a:rPr lang="en-GB" sz="2400" b="1" dirty="0">
                <a:effectLst/>
                <a:ea typeface="Aptos" panose="020B0004020202020204" pitchFamily="34" charset="0"/>
                <a:cs typeface="Times New Roman" panose="02020603050405020304" pitchFamily="18" charset="0"/>
              </a:rPr>
              <a:t>Answer 3: </a:t>
            </a:r>
            <a:r>
              <a:rPr lang="en-GB" sz="2400" dirty="0">
                <a:effectLst/>
                <a:ea typeface="Aptos" panose="020B0004020202020204" pitchFamily="34" charset="0"/>
                <a:cs typeface="Times New Roman" panose="02020603050405020304" pitchFamily="18" charset="0"/>
              </a:rPr>
              <a:t>Cultural appropriation is a significant risk when using elements from minority cultures without permission </a:t>
            </a:r>
            <a:r>
              <a:rPr lang="en-GB" sz="2400" dirty="0">
                <a:effectLst/>
                <a:highlight>
                  <a:srgbClr val="FFFF00"/>
                </a:highlight>
                <a:ea typeface="Aptos" panose="020B0004020202020204" pitchFamily="34" charset="0"/>
                <a:cs typeface="Times New Roman" panose="02020603050405020304" pitchFamily="18" charset="0"/>
              </a:rPr>
              <a:t>because it can lead to public backlash and harm the brand’s reputation</a:t>
            </a:r>
            <a:r>
              <a:rPr lang="en-GB" sz="2400" dirty="0">
                <a:effectLst/>
                <a:ea typeface="Aptos" panose="020B0004020202020204" pitchFamily="34" charset="0"/>
                <a:cs typeface="Times New Roman" panose="02020603050405020304" pitchFamily="18" charset="0"/>
              </a:rPr>
              <a:t>. It is important for designers to understand the cultural significance of these elements and to collaborate with community members for authentic representation. </a:t>
            </a:r>
          </a:p>
        </p:txBody>
      </p:sp>
      <p:sp>
        <p:nvSpPr>
          <p:cNvPr id="10" name="Speech Bubble: Rectangle 9">
            <a:extLst>
              <a:ext uri="{FF2B5EF4-FFF2-40B4-BE49-F238E27FC236}">
                <a16:creationId xmlns:a16="http://schemas.microsoft.com/office/drawing/2014/main" id="{4E5E2333-3313-2A5F-3C84-CAA80444860D}"/>
              </a:ext>
              <a:ext uri="{C183D7F6-B498-43B3-948B-1728B52AA6E4}">
                <adec:decorative xmlns:adec="http://schemas.microsoft.com/office/drawing/2017/decorative" val="1"/>
              </a:ext>
            </a:extLst>
          </p:cNvPr>
          <p:cNvSpPr/>
          <p:nvPr/>
        </p:nvSpPr>
        <p:spPr>
          <a:xfrm flipV="1">
            <a:off x="233999" y="1006142"/>
            <a:ext cx="8615951" cy="2651458"/>
          </a:xfrm>
          <a:custGeom>
            <a:avLst/>
            <a:gdLst>
              <a:gd name="connsiteX0" fmla="*/ 0 w 8615951"/>
              <a:gd name="connsiteY0" fmla="*/ 0 h 2651458"/>
              <a:gd name="connsiteX1" fmla="*/ 1435992 w 8615951"/>
              <a:gd name="connsiteY1" fmla="*/ 0 h 2651458"/>
              <a:gd name="connsiteX2" fmla="*/ 1435992 w 8615951"/>
              <a:gd name="connsiteY2" fmla="*/ 0 h 2651458"/>
              <a:gd name="connsiteX3" fmla="*/ 3589980 w 8615951"/>
              <a:gd name="connsiteY3" fmla="*/ 0 h 2651458"/>
              <a:gd name="connsiteX4" fmla="*/ 8615951 w 8615951"/>
              <a:gd name="connsiteY4" fmla="*/ 0 h 2651458"/>
              <a:gd name="connsiteX5" fmla="*/ 8615951 w 8615951"/>
              <a:gd name="connsiteY5" fmla="*/ 1546684 h 2651458"/>
              <a:gd name="connsiteX6" fmla="*/ 8615951 w 8615951"/>
              <a:gd name="connsiteY6" fmla="*/ 1546684 h 2651458"/>
              <a:gd name="connsiteX7" fmla="*/ 8615951 w 8615951"/>
              <a:gd name="connsiteY7" fmla="*/ 2209548 h 2651458"/>
              <a:gd name="connsiteX8" fmla="*/ 8615951 w 8615951"/>
              <a:gd name="connsiteY8" fmla="*/ 2651458 h 2651458"/>
              <a:gd name="connsiteX9" fmla="*/ 3589980 w 8615951"/>
              <a:gd name="connsiteY9" fmla="*/ 2651458 h 2651458"/>
              <a:gd name="connsiteX10" fmla="*/ 2371110 w 8615951"/>
              <a:gd name="connsiteY10" fmla="*/ 2674526 h 2651458"/>
              <a:gd name="connsiteX11" fmla="*/ 1435992 w 8615951"/>
              <a:gd name="connsiteY11" fmla="*/ 2651458 h 2651458"/>
              <a:gd name="connsiteX12" fmla="*/ 0 w 8615951"/>
              <a:gd name="connsiteY12" fmla="*/ 2651458 h 2651458"/>
              <a:gd name="connsiteX13" fmla="*/ 0 w 8615951"/>
              <a:gd name="connsiteY13" fmla="*/ 2209548 h 2651458"/>
              <a:gd name="connsiteX14" fmla="*/ 0 w 8615951"/>
              <a:gd name="connsiteY14" fmla="*/ 1546684 h 2651458"/>
              <a:gd name="connsiteX15" fmla="*/ 0 w 8615951"/>
              <a:gd name="connsiteY15" fmla="*/ 1546684 h 2651458"/>
              <a:gd name="connsiteX16" fmla="*/ 0 w 8615951"/>
              <a:gd name="connsiteY16" fmla="*/ 0 h 2651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615951" h="2651458" extrusionOk="0">
                <a:moveTo>
                  <a:pt x="0" y="0"/>
                </a:moveTo>
                <a:cubicBezTo>
                  <a:pt x="653187" y="65172"/>
                  <a:pt x="877386" y="-94432"/>
                  <a:pt x="1435992" y="0"/>
                </a:cubicBezTo>
                <a:lnTo>
                  <a:pt x="1435992" y="0"/>
                </a:lnTo>
                <a:cubicBezTo>
                  <a:pt x="2104918" y="39021"/>
                  <a:pt x="2586101" y="-138200"/>
                  <a:pt x="3589980" y="0"/>
                </a:cubicBezTo>
                <a:cubicBezTo>
                  <a:pt x="5866586" y="24883"/>
                  <a:pt x="7361125" y="54768"/>
                  <a:pt x="8615951" y="0"/>
                </a:cubicBezTo>
                <a:cubicBezTo>
                  <a:pt x="8521816" y="279922"/>
                  <a:pt x="8677431" y="1086663"/>
                  <a:pt x="8615951" y="1546684"/>
                </a:cubicBezTo>
                <a:lnTo>
                  <a:pt x="8615951" y="1546684"/>
                </a:lnTo>
                <a:cubicBezTo>
                  <a:pt x="8626754" y="1734875"/>
                  <a:pt x="8623247" y="1923112"/>
                  <a:pt x="8615951" y="2209548"/>
                </a:cubicBezTo>
                <a:cubicBezTo>
                  <a:pt x="8603272" y="2292264"/>
                  <a:pt x="8597827" y="2518820"/>
                  <a:pt x="8615951" y="2651458"/>
                </a:cubicBezTo>
                <a:cubicBezTo>
                  <a:pt x="7180969" y="2652470"/>
                  <a:pt x="5246793" y="2804292"/>
                  <a:pt x="3589980" y="2651458"/>
                </a:cubicBezTo>
                <a:cubicBezTo>
                  <a:pt x="3293113" y="2747385"/>
                  <a:pt x="2524659" y="2760269"/>
                  <a:pt x="2371110" y="2674526"/>
                </a:cubicBezTo>
                <a:cubicBezTo>
                  <a:pt x="2037315" y="2736354"/>
                  <a:pt x="1657282" y="2682645"/>
                  <a:pt x="1435992" y="2651458"/>
                </a:cubicBezTo>
                <a:cubicBezTo>
                  <a:pt x="1018677" y="2699891"/>
                  <a:pt x="292649" y="2704293"/>
                  <a:pt x="0" y="2651458"/>
                </a:cubicBezTo>
                <a:cubicBezTo>
                  <a:pt x="27081" y="2575115"/>
                  <a:pt x="7995" y="2331518"/>
                  <a:pt x="0" y="2209548"/>
                </a:cubicBezTo>
                <a:cubicBezTo>
                  <a:pt x="50424" y="2046291"/>
                  <a:pt x="-30671" y="1744648"/>
                  <a:pt x="0" y="1546684"/>
                </a:cubicBezTo>
                <a:lnTo>
                  <a:pt x="0" y="1546684"/>
                </a:lnTo>
                <a:cubicBezTo>
                  <a:pt x="124706" y="1230711"/>
                  <a:pt x="130932" y="386623"/>
                  <a:pt x="0" y="0"/>
                </a:cubicBezTo>
                <a:close/>
              </a:path>
            </a:pathLst>
          </a:custGeom>
          <a:noFill/>
          <a:ln w="19050">
            <a:solidFill>
              <a:srgbClr val="E51C41"/>
            </a:solidFill>
            <a:prstDash val="dash"/>
            <a:extLst>
              <a:ext uri="{C807C97D-BFC1-408E-A445-0C87EB9F89A2}">
                <ask:lineSketchStyleProps xmlns:ask="http://schemas.microsoft.com/office/drawing/2018/sketchyshapes" sd="3994833337">
                  <a:prstGeom prst="wedgeRectCallout">
                    <a:avLst>
                      <a:gd name="adj1" fmla="val -22480"/>
                      <a:gd name="adj2" fmla="val 508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716926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b="0" dirty="0"/>
              <a:t>04</a:t>
            </a:r>
            <a:endParaRPr lang="en-US" b="0" dirty="0">
              <a:cs typeface="Arial"/>
            </a:endParaRP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a:xfrm>
            <a:off x="2446020" y="3258000"/>
            <a:ext cx="6409980" cy="825918"/>
          </a:xfrm>
        </p:spPr>
        <p:txBody>
          <a:bodyPr>
            <a:normAutofit/>
          </a:bodyPr>
          <a:lstStyle/>
          <a:p>
            <a:r>
              <a:rPr lang="en-GB" sz="2400" dirty="0"/>
              <a:t>Audience</a:t>
            </a:r>
            <a:endParaRPr lang="en-US" sz="2400" dirty="0"/>
          </a:p>
        </p:txBody>
      </p:sp>
      <p:sp>
        <p:nvSpPr>
          <p:cNvPr id="4" name="Subtitle 2" descr="Understanding audience and consumer needs">
            <a:extLst>
              <a:ext uri="{FF2B5EF4-FFF2-40B4-BE49-F238E27FC236}">
                <a16:creationId xmlns:a16="http://schemas.microsoft.com/office/drawing/2014/main" id="{F23B54F1-B2D3-BD7A-8F97-D1E6381E5F43}"/>
              </a:ext>
            </a:extLst>
          </p:cNvPr>
          <p:cNvSpPr txBox="1">
            <a:spLocks/>
          </p:cNvSpPr>
          <p:nvPr/>
        </p:nvSpPr>
        <p:spPr>
          <a:xfrm>
            <a:off x="2446020" y="4029223"/>
            <a:ext cx="6409980" cy="825918"/>
          </a:xfrm>
          <a:prstGeom prst="rect">
            <a:avLst/>
          </a:prstGeom>
          <a:solidFill>
            <a:schemeClr val="tx1"/>
          </a:solidFill>
        </p:spPr>
        <p:txBody>
          <a:bodyPr vert="horz" lIns="144000" tIns="108000" rIns="0" bIns="0" rtlCol="0" anchor="ctr" anchorCtr="0">
            <a:normAutofit/>
          </a:bodyPr>
          <a:lstStyle>
            <a:lvl1pPr marL="0" indent="0" algn="l" defTabSz="914400" rtl="0" eaLnBrk="1" latinLnBrk="0" hangingPunct="1">
              <a:lnSpc>
                <a:spcPts val="4500"/>
              </a:lnSpc>
              <a:spcBef>
                <a:spcPts val="0"/>
              </a:spcBef>
              <a:buFont typeface="Arial" panose="020B0604020202020204" pitchFamily="34" charset="0"/>
              <a:buNone/>
              <a:defRPr sz="4500" b="1" kern="1200" cap="none"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800" b="0"/>
          </a:p>
        </p:txBody>
      </p:sp>
      <p:sp>
        <p:nvSpPr>
          <p:cNvPr id="6" name="TextBox 5" descr="Understanding audience and consumer needs">
            <a:extLst>
              <a:ext uri="{FF2B5EF4-FFF2-40B4-BE49-F238E27FC236}">
                <a16:creationId xmlns:a16="http://schemas.microsoft.com/office/drawing/2014/main" id="{9FFD413C-39FB-6974-9A28-2BE749DAB1B7}"/>
              </a:ext>
            </a:extLst>
          </p:cNvPr>
          <p:cNvSpPr txBox="1"/>
          <p:nvPr/>
        </p:nvSpPr>
        <p:spPr>
          <a:xfrm>
            <a:off x="2662678" y="4031471"/>
            <a:ext cx="5976664" cy="553998"/>
          </a:xfrm>
          <a:prstGeom prst="rect">
            <a:avLst/>
          </a:prstGeom>
          <a:noFill/>
        </p:spPr>
        <p:txBody>
          <a:bodyPr wrap="square" lIns="0" tIns="0" rIns="0" bIns="0" rtlCol="0">
            <a:spAutoFit/>
          </a:bodyPr>
          <a:lstStyle/>
          <a:p>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Understanding audience and consumer needs: </a:t>
            </a:r>
            <a:b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interests and the diversity of audiences/consumers</a:t>
            </a:r>
            <a:endParaRPr lang="en-GB" sz="1350" dirty="0"/>
          </a:p>
        </p:txBody>
      </p:sp>
    </p:spTree>
    <p:extLst>
      <p:ext uri="{BB962C8B-B14F-4D97-AF65-F5344CB8AC3E}">
        <p14:creationId xmlns:p14="http://schemas.microsoft.com/office/powerpoint/2010/main" val="1706509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smtClean="0"/>
              <a:pPr/>
              <a:t>22</a:t>
            </a:fld>
            <a:endParaRPr lang="en-GB"/>
          </a:p>
        </p:txBody>
      </p:sp>
      <p:sp>
        <p:nvSpPr>
          <p:cNvPr id="12" name="Title 11"/>
          <p:cNvSpPr>
            <a:spLocks noGrp="1"/>
          </p:cNvSpPr>
          <p:nvPr>
            <p:ph type="title"/>
          </p:nvPr>
        </p:nvSpPr>
        <p:spPr>
          <a:xfrm>
            <a:off x="234000" y="376237"/>
            <a:ext cx="8437563" cy="699425"/>
          </a:xfrm>
        </p:spPr>
        <p:txBody>
          <a:bodyPr>
            <a:normAutofit/>
          </a:bodyPr>
          <a:lstStyle/>
          <a:p>
            <a:r>
              <a:rPr lang="en-GB" sz="3200" dirty="0"/>
              <a:t>Question 7</a:t>
            </a:r>
          </a:p>
        </p:txBody>
      </p:sp>
      <p:pic>
        <p:nvPicPr>
          <p:cNvPr id="6" name="4 - Q7 Audio" descr="Play audio">
            <a:hlinkClick r:id="" action="ppaction://media"/>
            <a:extLst>
              <a:ext uri="{FF2B5EF4-FFF2-40B4-BE49-F238E27FC236}">
                <a16:creationId xmlns:a16="http://schemas.microsoft.com/office/drawing/2014/main" id="{5B09E8DD-4A66-2DF2-0E12-B885FF979807}"/>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13976" y="169537"/>
            <a:ext cx="406400" cy="406400"/>
          </a:xfrm>
          <a:prstGeom prst="rect">
            <a:avLst/>
          </a:prstGeom>
        </p:spPr>
      </p:pic>
      <p:sp>
        <p:nvSpPr>
          <p:cNvPr id="5" name="Text Placeholder 4"/>
          <p:cNvSpPr>
            <a:spLocks noGrp="1"/>
          </p:cNvSpPr>
          <p:nvPr>
            <p:ph type="body" sz="quarter" idx="12"/>
          </p:nvPr>
        </p:nvSpPr>
        <p:spPr>
          <a:xfrm>
            <a:off x="278159" y="775637"/>
            <a:ext cx="8238823" cy="3991626"/>
          </a:xfrm>
        </p:spPr>
        <p:txBody>
          <a:bodyPr vert="horz" lIns="0" tIns="0" rIns="0" bIns="0" rtlCol="0" anchor="t">
            <a:noAutofit/>
          </a:bodyPr>
          <a:lstStyle/>
          <a:p>
            <a:r>
              <a:rPr lang="en-GB" dirty="0">
                <a:solidFill>
                  <a:srgbClr val="0D0D0D"/>
                </a:solidFill>
                <a:highlight>
                  <a:srgbClr val="FFFFFF"/>
                </a:highlight>
                <a:ea typeface="+mn-lt"/>
                <a:cs typeface="+mn-lt"/>
              </a:rPr>
              <a:t>A furniture designer specialises in creating innovative seating solutions for modern living spaces. The designer is introducing a new line of sofas. The new design will target young professionals, who value both style and functionality in their furniture.</a:t>
            </a:r>
            <a:endParaRPr lang="en-GB" sz="1100" dirty="0">
              <a:solidFill>
                <a:srgbClr val="0D0D0D"/>
              </a:solidFill>
              <a:highlight>
                <a:srgbClr val="FFFFFF"/>
              </a:highlight>
              <a:ea typeface="+mn-lt"/>
              <a:cs typeface="+mn-lt"/>
            </a:endParaRPr>
          </a:p>
          <a:p>
            <a:br>
              <a:rPr lang="en-GB" sz="1100" b="1" dirty="0"/>
            </a:br>
            <a:r>
              <a:rPr lang="en-GB" b="1" dirty="0">
                <a:solidFill>
                  <a:srgbClr val="E51C41"/>
                </a:solidFill>
                <a:ea typeface="+mn-lt"/>
                <a:cs typeface="+mn-lt"/>
              </a:rPr>
              <a:t>Explain</a:t>
            </a:r>
            <a:r>
              <a:rPr lang="en-GB" dirty="0">
                <a:solidFill>
                  <a:srgbClr val="E51C41"/>
                </a:solidFill>
                <a:ea typeface="+mn-lt"/>
                <a:cs typeface="+mn-lt"/>
              </a:rPr>
              <a:t> </a:t>
            </a:r>
            <a:r>
              <a:rPr lang="en-GB" b="1" dirty="0">
                <a:solidFill>
                  <a:srgbClr val="E51C41"/>
                </a:solidFill>
                <a:ea typeface="+mn-lt"/>
                <a:cs typeface="+mn-lt"/>
              </a:rPr>
              <a:t>two </a:t>
            </a:r>
            <a:r>
              <a:rPr lang="en-GB" dirty="0">
                <a:solidFill>
                  <a:srgbClr val="E51C41"/>
                </a:solidFill>
                <a:ea typeface="+mn-lt"/>
                <a:cs typeface="+mn-lt"/>
              </a:rPr>
              <a:t>ways the furniture designer can cater to the needs of young professionals.</a:t>
            </a:r>
          </a:p>
          <a:p>
            <a:endParaRPr lang="en-GB" dirty="0">
              <a:solidFill>
                <a:srgbClr val="E51C41"/>
              </a:solidFill>
              <a:ea typeface="+mn-lt"/>
              <a:cs typeface="+mn-lt"/>
            </a:endParaRPr>
          </a:p>
          <a:p>
            <a:r>
              <a:rPr lang="en-GB" dirty="0">
                <a:ea typeface="+mn-lt"/>
                <a:cs typeface="+mn-lt"/>
              </a:rPr>
              <a:t>Applied: Catering to the needs of young professionals</a:t>
            </a:r>
          </a:p>
          <a:p>
            <a:endParaRPr lang="en-GB" dirty="0">
              <a:solidFill>
                <a:srgbClr val="E51C41"/>
              </a:solidFill>
              <a:ea typeface="+mn-lt"/>
              <a:cs typeface="+mn-lt"/>
            </a:endParaRPr>
          </a:p>
          <a:p>
            <a:pPr algn="l"/>
            <a:endParaRPr lang="en-GB" b="1"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Tree>
    <p:extLst>
      <p:ext uri="{BB962C8B-B14F-4D97-AF65-F5344CB8AC3E}">
        <p14:creationId xmlns:p14="http://schemas.microsoft.com/office/powerpoint/2010/main" val="531856198"/>
      </p:ext>
    </p:extLst>
  </p:cSld>
  <p:clrMapOvr>
    <a:masterClrMapping/>
  </p:clrMapOvr>
  <mc:AlternateContent xmlns:mc="http://schemas.openxmlformats.org/markup-compatibility/2006" xmlns:p14="http://schemas.microsoft.com/office/powerpoint/2010/main">
    <mc:Choice Requires="p14">
      <p:transition spd="slow" p14:dur="2000" advTm="45327"/>
    </mc:Choice>
    <mc:Fallback xmlns="">
      <p:transition spd="slow" advTm="4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23</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Question 7 sample answers</a:t>
            </a:r>
          </a:p>
        </p:txBody>
      </p:sp>
      <p:pic>
        <p:nvPicPr>
          <p:cNvPr id="2" name="4 - Q7 SA1" descr="Play audio">
            <a:hlinkClick r:id="" action="ppaction://media"/>
            <a:extLst>
              <a:ext uri="{FF2B5EF4-FFF2-40B4-BE49-F238E27FC236}">
                <a16:creationId xmlns:a16="http://schemas.microsoft.com/office/drawing/2014/main" id="{E1D1CFDB-D604-21D8-EC6D-01B92BA5E6B4}"/>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717176" y="229587"/>
            <a:ext cx="406400" cy="406400"/>
          </a:xfrm>
          <a:prstGeom prst="rect">
            <a:avLst/>
          </a:prstGeom>
        </p:spPr>
      </p:pic>
      <p:sp>
        <p:nvSpPr>
          <p:cNvPr id="9" name="Speech Bubble: Rectangle with Corners Rounded 8">
            <a:extLst>
              <a:ext uri="{FF2B5EF4-FFF2-40B4-BE49-F238E27FC236}">
                <a16:creationId xmlns:a16="http://schemas.microsoft.com/office/drawing/2014/main" id="{56A9DF8E-7C97-5051-8010-98C696280442}"/>
              </a:ext>
              <a:ext uri="{C183D7F6-B498-43B3-948B-1728B52AA6E4}">
                <adec:decorative xmlns:adec="http://schemas.microsoft.com/office/drawing/2017/decorative" val="1"/>
              </a:ext>
            </a:extLst>
          </p:cNvPr>
          <p:cNvSpPr/>
          <p:nvPr/>
        </p:nvSpPr>
        <p:spPr>
          <a:xfrm flipH="1">
            <a:off x="232949" y="765862"/>
            <a:ext cx="8678100" cy="3507658"/>
          </a:xfrm>
          <a:custGeom>
            <a:avLst/>
            <a:gdLst>
              <a:gd name="connsiteX0" fmla="*/ 0 w 8678100"/>
              <a:gd name="connsiteY0" fmla="*/ 584621 h 3507658"/>
              <a:gd name="connsiteX1" fmla="*/ 584621 w 8678100"/>
              <a:gd name="connsiteY1" fmla="*/ 0 h 3507658"/>
              <a:gd name="connsiteX2" fmla="*/ 1015486 w 8678100"/>
              <a:gd name="connsiteY2" fmla="*/ 0 h 3507658"/>
              <a:gd name="connsiteX3" fmla="*/ 1446350 w 8678100"/>
              <a:gd name="connsiteY3" fmla="*/ 0 h 3507658"/>
              <a:gd name="connsiteX4" fmla="*/ 1446350 w 8678100"/>
              <a:gd name="connsiteY4" fmla="*/ 0 h 3507658"/>
              <a:gd name="connsiteX5" fmla="*/ 1923646 w 8678100"/>
              <a:gd name="connsiteY5" fmla="*/ 0 h 3507658"/>
              <a:gd name="connsiteX6" fmla="*/ 2400941 w 8678100"/>
              <a:gd name="connsiteY6" fmla="*/ 0 h 3507658"/>
              <a:gd name="connsiteX7" fmla="*/ 2878237 w 8678100"/>
              <a:gd name="connsiteY7" fmla="*/ 0 h 3507658"/>
              <a:gd name="connsiteX8" fmla="*/ 3615875 w 8678100"/>
              <a:gd name="connsiteY8" fmla="*/ 0 h 3507658"/>
              <a:gd name="connsiteX9" fmla="*/ 4086023 w 8678100"/>
              <a:gd name="connsiteY9" fmla="*/ 0 h 3507658"/>
              <a:gd name="connsiteX10" fmla="*/ 4735276 w 8678100"/>
              <a:gd name="connsiteY10" fmla="*/ 0 h 3507658"/>
              <a:gd name="connsiteX11" fmla="*/ 5294977 w 8678100"/>
              <a:gd name="connsiteY11" fmla="*/ 0 h 3507658"/>
              <a:gd name="connsiteX12" fmla="*/ 5720349 w 8678100"/>
              <a:gd name="connsiteY12" fmla="*/ 0 h 3507658"/>
              <a:gd name="connsiteX13" fmla="*/ 6235273 w 8678100"/>
              <a:gd name="connsiteY13" fmla="*/ 0 h 3507658"/>
              <a:gd name="connsiteX14" fmla="*/ 6839750 w 8678100"/>
              <a:gd name="connsiteY14" fmla="*/ 0 h 3507658"/>
              <a:gd name="connsiteX15" fmla="*/ 7265122 w 8678100"/>
              <a:gd name="connsiteY15" fmla="*/ 0 h 3507658"/>
              <a:gd name="connsiteX16" fmla="*/ 8093479 w 8678100"/>
              <a:gd name="connsiteY16" fmla="*/ 0 h 3507658"/>
              <a:gd name="connsiteX17" fmla="*/ 8678100 w 8678100"/>
              <a:gd name="connsiteY17" fmla="*/ 584621 h 3507658"/>
              <a:gd name="connsiteX18" fmla="*/ 8678100 w 8678100"/>
              <a:gd name="connsiteY18" fmla="*/ 1027947 h 3507658"/>
              <a:gd name="connsiteX19" fmla="*/ 8678100 w 8678100"/>
              <a:gd name="connsiteY19" fmla="*/ 1485887 h 3507658"/>
              <a:gd name="connsiteX20" fmla="*/ 8678100 w 8678100"/>
              <a:gd name="connsiteY20" fmla="*/ 2046134 h 3507658"/>
              <a:gd name="connsiteX21" fmla="*/ 8678100 w 8678100"/>
              <a:gd name="connsiteY21" fmla="*/ 2046134 h 3507658"/>
              <a:gd name="connsiteX22" fmla="*/ 8678100 w 8678100"/>
              <a:gd name="connsiteY22" fmla="*/ 2484591 h 3507658"/>
              <a:gd name="connsiteX23" fmla="*/ 8678100 w 8678100"/>
              <a:gd name="connsiteY23" fmla="*/ 2923048 h 3507658"/>
              <a:gd name="connsiteX24" fmla="*/ 8678100 w 8678100"/>
              <a:gd name="connsiteY24" fmla="*/ 2923037 h 3507658"/>
              <a:gd name="connsiteX25" fmla="*/ 8093479 w 8678100"/>
              <a:gd name="connsiteY25" fmla="*/ 3507658 h 3507658"/>
              <a:gd name="connsiteX26" fmla="*/ 7623331 w 8678100"/>
              <a:gd name="connsiteY26" fmla="*/ 3507658 h 3507658"/>
              <a:gd name="connsiteX27" fmla="*/ 7108406 w 8678100"/>
              <a:gd name="connsiteY27" fmla="*/ 3507658 h 3507658"/>
              <a:gd name="connsiteX28" fmla="*/ 6548706 w 8678100"/>
              <a:gd name="connsiteY28" fmla="*/ 3507658 h 3507658"/>
              <a:gd name="connsiteX29" fmla="*/ 6123333 w 8678100"/>
              <a:gd name="connsiteY29" fmla="*/ 3507658 h 3507658"/>
              <a:gd name="connsiteX30" fmla="*/ 5697961 w 8678100"/>
              <a:gd name="connsiteY30" fmla="*/ 3507658 h 3507658"/>
              <a:gd name="connsiteX31" fmla="*/ 5138260 w 8678100"/>
              <a:gd name="connsiteY31" fmla="*/ 3507658 h 3507658"/>
              <a:gd name="connsiteX32" fmla="*/ 4533784 w 8678100"/>
              <a:gd name="connsiteY32" fmla="*/ 3507658 h 3507658"/>
              <a:gd name="connsiteX33" fmla="*/ 3615875 w 8678100"/>
              <a:gd name="connsiteY33" fmla="*/ 3507658 h 3507658"/>
              <a:gd name="connsiteX34" fmla="*/ 3193364 w 8678100"/>
              <a:gd name="connsiteY34" fmla="*/ 3564390 h 3507658"/>
              <a:gd name="connsiteX35" fmla="*/ 2715138 w 8678100"/>
              <a:gd name="connsiteY35" fmla="*/ 3628603 h 3507658"/>
              <a:gd name="connsiteX36" fmla="*/ 2222982 w 8678100"/>
              <a:gd name="connsiteY36" fmla="*/ 3694686 h 3507658"/>
              <a:gd name="connsiteX37" fmla="*/ 1819133 w 8678100"/>
              <a:gd name="connsiteY37" fmla="*/ 3597431 h 3507658"/>
              <a:gd name="connsiteX38" fmla="*/ 1446350 w 8678100"/>
              <a:gd name="connsiteY38" fmla="*/ 3507658 h 3507658"/>
              <a:gd name="connsiteX39" fmla="*/ 998251 w 8678100"/>
              <a:gd name="connsiteY39" fmla="*/ 3507658 h 3507658"/>
              <a:gd name="connsiteX40" fmla="*/ 584621 w 8678100"/>
              <a:gd name="connsiteY40" fmla="*/ 3507658 h 3507658"/>
              <a:gd name="connsiteX41" fmla="*/ 0 w 8678100"/>
              <a:gd name="connsiteY41" fmla="*/ 2923037 h 3507658"/>
              <a:gd name="connsiteX42" fmla="*/ 0 w 8678100"/>
              <a:gd name="connsiteY42" fmla="*/ 2923048 h 3507658"/>
              <a:gd name="connsiteX43" fmla="*/ 0 w 8678100"/>
              <a:gd name="connsiteY43" fmla="*/ 2484591 h 3507658"/>
              <a:gd name="connsiteX44" fmla="*/ 0 w 8678100"/>
              <a:gd name="connsiteY44" fmla="*/ 2046134 h 3507658"/>
              <a:gd name="connsiteX45" fmla="*/ 0 w 8678100"/>
              <a:gd name="connsiteY45" fmla="*/ 2046134 h 3507658"/>
              <a:gd name="connsiteX46" fmla="*/ 0 w 8678100"/>
              <a:gd name="connsiteY46" fmla="*/ 1602808 h 3507658"/>
              <a:gd name="connsiteX47" fmla="*/ 0 w 8678100"/>
              <a:gd name="connsiteY47" fmla="*/ 1130253 h 3507658"/>
              <a:gd name="connsiteX48" fmla="*/ 0 w 8678100"/>
              <a:gd name="connsiteY48" fmla="*/ 584621 h 350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678100" h="3507658" extrusionOk="0">
                <a:moveTo>
                  <a:pt x="0" y="584621"/>
                </a:moveTo>
                <a:cubicBezTo>
                  <a:pt x="-8759" y="266901"/>
                  <a:pt x="203176" y="69696"/>
                  <a:pt x="584621" y="0"/>
                </a:cubicBezTo>
                <a:cubicBezTo>
                  <a:pt x="776845" y="-4465"/>
                  <a:pt x="892950" y="22212"/>
                  <a:pt x="1015486" y="0"/>
                </a:cubicBezTo>
                <a:cubicBezTo>
                  <a:pt x="1138023" y="-22212"/>
                  <a:pt x="1297715" y="6550"/>
                  <a:pt x="1446350" y="0"/>
                </a:cubicBezTo>
                <a:lnTo>
                  <a:pt x="1446350" y="0"/>
                </a:lnTo>
                <a:cubicBezTo>
                  <a:pt x="1639714" y="-11816"/>
                  <a:pt x="1747241" y="21173"/>
                  <a:pt x="1923646" y="0"/>
                </a:cubicBezTo>
                <a:cubicBezTo>
                  <a:pt x="2100051" y="-21173"/>
                  <a:pt x="2240002" y="21511"/>
                  <a:pt x="2400941" y="0"/>
                </a:cubicBezTo>
                <a:cubicBezTo>
                  <a:pt x="2561881" y="-21511"/>
                  <a:pt x="2711612" y="39050"/>
                  <a:pt x="2878237" y="0"/>
                </a:cubicBezTo>
                <a:cubicBezTo>
                  <a:pt x="3044862" y="-39050"/>
                  <a:pt x="3322858" y="83705"/>
                  <a:pt x="3615875" y="0"/>
                </a:cubicBezTo>
                <a:cubicBezTo>
                  <a:pt x="3744533" y="-24744"/>
                  <a:pt x="3905962" y="35637"/>
                  <a:pt x="4086023" y="0"/>
                </a:cubicBezTo>
                <a:cubicBezTo>
                  <a:pt x="4266084" y="-35637"/>
                  <a:pt x="4510245" y="8622"/>
                  <a:pt x="4735276" y="0"/>
                </a:cubicBezTo>
                <a:cubicBezTo>
                  <a:pt x="4960307" y="-8622"/>
                  <a:pt x="5094017" y="66297"/>
                  <a:pt x="5294977" y="0"/>
                </a:cubicBezTo>
                <a:cubicBezTo>
                  <a:pt x="5495937" y="-66297"/>
                  <a:pt x="5622489" y="33656"/>
                  <a:pt x="5720349" y="0"/>
                </a:cubicBezTo>
                <a:cubicBezTo>
                  <a:pt x="5818209" y="-33656"/>
                  <a:pt x="6075810" y="38070"/>
                  <a:pt x="6235273" y="0"/>
                </a:cubicBezTo>
                <a:cubicBezTo>
                  <a:pt x="6394736" y="-38070"/>
                  <a:pt x="6607829" y="40516"/>
                  <a:pt x="6839750" y="0"/>
                </a:cubicBezTo>
                <a:cubicBezTo>
                  <a:pt x="7071671" y="-40516"/>
                  <a:pt x="7130084" y="42978"/>
                  <a:pt x="7265122" y="0"/>
                </a:cubicBezTo>
                <a:cubicBezTo>
                  <a:pt x="7400160" y="-42978"/>
                  <a:pt x="7865467" y="18485"/>
                  <a:pt x="8093479" y="0"/>
                </a:cubicBezTo>
                <a:cubicBezTo>
                  <a:pt x="8478702" y="-33634"/>
                  <a:pt x="8752965" y="215442"/>
                  <a:pt x="8678100" y="584621"/>
                </a:cubicBezTo>
                <a:cubicBezTo>
                  <a:pt x="8728291" y="792660"/>
                  <a:pt x="8674013" y="842137"/>
                  <a:pt x="8678100" y="1027947"/>
                </a:cubicBezTo>
                <a:cubicBezTo>
                  <a:pt x="8682187" y="1213757"/>
                  <a:pt x="8665945" y="1381691"/>
                  <a:pt x="8678100" y="1485887"/>
                </a:cubicBezTo>
                <a:cubicBezTo>
                  <a:pt x="8690255" y="1590083"/>
                  <a:pt x="8619281" y="1850358"/>
                  <a:pt x="8678100" y="2046134"/>
                </a:cubicBezTo>
                <a:lnTo>
                  <a:pt x="8678100" y="2046134"/>
                </a:lnTo>
                <a:cubicBezTo>
                  <a:pt x="8694724" y="2256034"/>
                  <a:pt x="8674489" y="2347812"/>
                  <a:pt x="8678100" y="2484591"/>
                </a:cubicBezTo>
                <a:cubicBezTo>
                  <a:pt x="8681711" y="2621370"/>
                  <a:pt x="8663154" y="2796964"/>
                  <a:pt x="8678100" y="2923048"/>
                </a:cubicBezTo>
                <a:cubicBezTo>
                  <a:pt x="8678099" y="2923042"/>
                  <a:pt x="8678101" y="2923040"/>
                  <a:pt x="8678100" y="2923037"/>
                </a:cubicBezTo>
                <a:cubicBezTo>
                  <a:pt x="8641419" y="3205170"/>
                  <a:pt x="8408517" y="3500701"/>
                  <a:pt x="8093479" y="3507658"/>
                </a:cubicBezTo>
                <a:cubicBezTo>
                  <a:pt x="7934146" y="3513658"/>
                  <a:pt x="7729386" y="3467626"/>
                  <a:pt x="7623331" y="3507658"/>
                </a:cubicBezTo>
                <a:cubicBezTo>
                  <a:pt x="7517276" y="3547690"/>
                  <a:pt x="7236647" y="3486184"/>
                  <a:pt x="7108406" y="3507658"/>
                </a:cubicBezTo>
                <a:cubicBezTo>
                  <a:pt x="6980165" y="3529132"/>
                  <a:pt x="6726232" y="3441557"/>
                  <a:pt x="6548706" y="3507658"/>
                </a:cubicBezTo>
                <a:cubicBezTo>
                  <a:pt x="6371180" y="3573759"/>
                  <a:pt x="6216585" y="3505414"/>
                  <a:pt x="6123333" y="3507658"/>
                </a:cubicBezTo>
                <a:cubicBezTo>
                  <a:pt x="6030081" y="3509902"/>
                  <a:pt x="5819473" y="3493768"/>
                  <a:pt x="5697961" y="3507658"/>
                </a:cubicBezTo>
                <a:cubicBezTo>
                  <a:pt x="5576449" y="3521548"/>
                  <a:pt x="5379785" y="3454252"/>
                  <a:pt x="5138260" y="3507658"/>
                </a:cubicBezTo>
                <a:cubicBezTo>
                  <a:pt x="4896735" y="3561064"/>
                  <a:pt x="4803295" y="3451312"/>
                  <a:pt x="4533784" y="3507658"/>
                </a:cubicBezTo>
                <a:cubicBezTo>
                  <a:pt x="4264273" y="3564004"/>
                  <a:pt x="3880285" y="3493433"/>
                  <a:pt x="3615875" y="3507658"/>
                </a:cubicBezTo>
                <a:cubicBezTo>
                  <a:pt x="3509342" y="3545476"/>
                  <a:pt x="3281097" y="3550816"/>
                  <a:pt x="3193364" y="3564390"/>
                </a:cubicBezTo>
                <a:cubicBezTo>
                  <a:pt x="3105631" y="3577964"/>
                  <a:pt x="2947663" y="3591233"/>
                  <a:pt x="2715138" y="3628603"/>
                </a:cubicBezTo>
                <a:cubicBezTo>
                  <a:pt x="2482613" y="3665973"/>
                  <a:pt x="2362913" y="3628655"/>
                  <a:pt x="2222982" y="3694686"/>
                </a:cubicBezTo>
                <a:cubicBezTo>
                  <a:pt x="2032385" y="3655241"/>
                  <a:pt x="1994539" y="3624537"/>
                  <a:pt x="1819133" y="3597431"/>
                </a:cubicBezTo>
                <a:cubicBezTo>
                  <a:pt x="1643727" y="3570326"/>
                  <a:pt x="1529818" y="3516504"/>
                  <a:pt x="1446350" y="3507658"/>
                </a:cubicBezTo>
                <a:cubicBezTo>
                  <a:pt x="1326555" y="3517912"/>
                  <a:pt x="1167521" y="3496501"/>
                  <a:pt x="998251" y="3507658"/>
                </a:cubicBezTo>
                <a:cubicBezTo>
                  <a:pt x="828981" y="3518815"/>
                  <a:pt x="755505" y="3484779"/>
                  <a:pt x="584621" y="3507658"/>
                </a:cubicBezTo>
                <a:cubicBezTo>
                  <a:pt x="248321" y="3545520"/>
                  <a:pt x="-12987" y="3255804"/>
                  <a:pt x="0" y="2923037"/>
                </a:cubicBezTo>
                <a:cubicBezTo>
                  <a:pt x="0" y="2923039"/>
                  <a:pt x="0" y="2923043"/>
                  <a:pt x="0" y="2923048"/>
                </a:cubicBezTo>
                <a:cubicBezTo>
                  <a:pt x="-2692" y="2735516"/>
                  <a:pt x="17968" y="2686105"/>
                  <a:pt x="0" y="2484591"/>
                </a:cubicBezTo>
                <a:cubicBezTo>
                  <a:pt x="-17968" y="2283077"/>
                  <a:pt x="14270" y="2240994"/>
                  <a:pt x="0" y="2046134"/>
                </a:cubicBezTo>
                <a:lnTo>
                  <a:pt x="0" y="2046134"/>
                </a:lnTo>
                <a:cubicBezTo>
                  <a:pt x="-45902" y="1828831"/>
                  <a:pt x="2973" y="1806798"/>
                  <a:pt x="0" y="1602808"/>
                </a:cubicBezTo>
                <a:cubicBezTo>
                  <a:pt x="-2973" y="1398818"/>
                  <a:pt x="22729" y="1365412"/>
                  <a:pt x="0" y="1130253"/>
                </a:cubicBezTo>
                <a:cubicBezTo>
                  <a:pt x="-22729" y="895095"/>
                  <a:pt x="51341" y="738127"/>
                  <a:pt x="0" y="584621"/>
                </a:cubicBezTo>
                <a:close/>
              </a:path>
            </a:pathLst>
          </a:custGeom>
          <a:noFill/>
          <a:ln w="38100">
            <a:solidFill>
              <a:schemeClr val="accent2"/>
            </a:solidFill>
            <a:extLst>
              <a:ext uri="{C807C97D-BFC1-408E-A445-0C87EB9F89A2}">
                <ask:lineSketchStyleProps xmlns:ask="http://schemas.microsoft.com/office/drawing/2018/sketchyshapes" sd="2977115621">
                  <a:prstGeom prst="wedgeRoundRectCallout">
                    <a:avLst>
                      <a:gd name="adj1" fmla="val -24384"/>
                      <a:gd name="adj2" fmla="val 5533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GB" sz="1800">
                <a:effectLst/>
                <a:latin typeface="Arial" panose="020B0604020202020204" pitchFamily="34" charset="0"/>
                <a:ea typeface="system-ui"/>
              </a:rPr>
            </a:br>
            <a:r>
              <a:rPr lang="en-GB" sz="1800">
                <a:effectLst/>
                <a:latin typeface="Arial" panose="020B0604020202020204" pitchFamily="34" charset="0"/>
                <a:ea typeface="system-ui"/>
                <a:cs typeface="Arial" panose="020B0604020202020204" pitchFamily="34" charset="0"/>
              </a:rPr>
              <a:t> </a:t>
            </a:r>
            <a:endParaRPr lang="en-GB"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B0479F1-E56F-176F-8682-B1AF4C18CAAB}"/>
              </a:ext>
            </a:extLst>
          </p:cNvPr>
          <p:cNvSpPr txBox="1"/>
          <p:nvPr/>
        </p:nvSpPr>
        <p:spPr>
          <a:xfrm>
            <a:off x="433104" y="912512"/>
            <a:ext cx="8563010" cy="3046988"/>
          </a:xfrm>
          <a:prstGeom prst="rect">
            <a:avLst/>
          </a:prstGeom>
          <a:noFill/>
        </p:spPr>
        <p:txBody>
          <a:bodyPr wrap="square">
            <a:spAutoFit/>
          </a:bodyPr>
          <a:lstStyle/>
          <a:p>
            <a:pPr lvl="0"/>
            <a:r>
              <a:rPr lang="en-GB" sz="2400" b="1" dirty="0">
                <a:effectLst/>
                <a:latin typeface="Arial" panose="020B0604020202020204" pitchFamily="34" charset="0"/>
                <a:ea typeface="Aptos" panose="020B0004020202020204" pitchFamily="34" charset="0"/>
                <a:cs typeface="Times New Roman" panose="02020603050405020304" pitchFamily="18" charset="0"/>
              </a:rPr>
              <a:t>Answer 1: </a:t>
            </a:r>
            <a:r>
              <a:rPr lang="en-GB" sz="2400" dirty="0">
                <a:effectLst/>
                <a:latin typeface="Arial" panose="020B0604020202020204" pitchFamily="34" charset="0"/>
                <a:ea typeface="Aptos" panose="020B0004020202020204" pitchFamily="34" charset="0"/>
                <a:cs typeface="Times New Roman" panose="02020603050405020304" pitchFamily="18" charset="0"/>
              </a:rPr>
              <a:t>The designer needs to factor in the final cost of the product </a:t>
            </a:r>
            <a:r>
              <a:rPr lang="en-GB" sz="24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because if the materials sourced are expensive, the price will be too high and may be unaffordable for young professionals as they are likely to not have savings as they are starting their career</a:t>
            </a:r>
            <a:r>
              <a:rPr lang="en-GB" sz="2400" dirty="0">
                <a:effectLst/>
                <a:latin typeface="Arial" panose="020B0604020202020204" pitchFamily="34" charset="0"/>
                <a:ea typeface="Aptos" panose="020B0004020202020204" pitchFamily="34" charset="0"/>
                <a:cs typeface="Times New Roman" panose="02020603050405020304" pitchFamily="18" charset="0"/>
              </a:rPr>
              <a:t>. The designer could design</a:t>
            </a:r>
            <a:r>
              <a:rPr lang="en-GB" sz="2400" dirty="0">
                <a:latin typeface="Arial" panose="020B0604020202020204" pitchFamily="34" charset="0"/>
                <a:ea typeface="Aptos" panose="020B0004020202020204" pitchFamily="34" charset="0"/>
                <a:cs typeface="Times New Roman" panose="02020603050405020304" pitchFamily="18" charset="0"/>
              </a:rPr>
              <a:t> a </a:t>
            </a:r>
            <a:r>
              <a:rPr lang="en-GB" sz="2400" dirty="0">
                <a:effectLst/>
                <a:latin typeface="Arial" panose="020B0604020202020204" pitchFamily="34" charset="0"/>
                <a:ea typeface="Aptos" panose="020B0004020202020204" pitchFamily="34" charset="0"/>
                <a:cs typeface="Times New Roman" panose="02020603050405020304" pitchFamily="18" charset="0"/>
              </a:rPr>
              <a:t>multifunctional sofa that doubles up as a bed. This would help with space need </a:t>
            </a:r>
            <a:r>
              <a:rPr lang="en-GB" sz="24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because young professionals often cannot afford large homes but still like to have guests stay</a:t>
            </a:r>
            <a:r>
              <a:rPr lang="en-GB" sz="2400" dirty="0">
                <a:effectLst/>
                <a:latin typeface="Arial" panose="020B0604020202020204" pitchFamily="34" charset="0"/>
                <a:ea typeface="Aptos" panose="020B0004020202020204" pitchFamily="34" charset="0"/>
                <a:cs typeface="Times New Roman" panose="02020603050405020304" pitchFamily="18" charset="0"/>
              </a:rPr>
              <a:t>.</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1484046751"/>
      </p:ext>
    </p:extLst>
  </p:cSld>
  <p:clrMapOvr>
    <a:masterClrMapping/>
  </p:clrMapOvr>
  <mc:AlternateContent xmlns:mc="http://schemas.openxmlformats.org/markup-compatibility/2006" xmlns:p14="http://schemas.microsoft.com/office/powerpoint/2010/main">
    <mc:Choice Requires="p14">
      <p:transition spd="slow" p14:dur="2000" advTm="28622"/>
    </mc:Choice>
    <mc:Fallback xmlns="">
      <p:transition spd="slow" advTm="28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24</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Question 7 sample answers</a:t>
            </a:r>
          </a:p>
        </p:txBody>
      </p:sp>
      <p:pic>
        <p:nvPicPr>
          <p:cNvPr id="2" name="4 SA -Q7 2" descr="Play audio">
            <a:hlinkClick r:id="" action="ppaction://media"/>
            <a:extLst>
              <a:ext uri="{FF2B5EF4-FFF2-40B4-BE49-F238E27FC236}">
                <a16:creationId xmlns:a16="http://schemas.microsoft.com/office/drawing/2014/main" id="{1C9A38D3-248E-87E9-EF63-E75CD150C8D8}"/>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753176" y="193212"/>
            <a:ext cx="406400" cy="406400"/>
          </a:xfrm>
          <a:prstGeom prst="rect">
            <a:avLst/>
          </a:prstGeom>
        </p:spPr>
      </p:pic>
      <p:sp>
        <p:nvSpPr>
          <p:cNvPr id="7" name="TextBox 6">
            <a:extLst>
              <a:ext uri="{FF2B5EF4-FFF2-40B4-BE49-F238E27FC236}">
                <a16:creationId xmlns:a16="http://schemas.microsoft.com/office/drawing/2014/main" id="{1D58FF95-7320-C8B5-2309-B9C9A171A0BA}"/>
              </a:ext>
            </a:extLst>
          </p:cNvPr>
          <p:cNvSpPr txBox="1"/>
          <p:nvPr/>
        </p:nvSpPr>
        <p:spPr>
          <a:xfrm>
            <a:off x="300844" y="1121895"/>
            <a:ext cx="8609156" cy="2308324"/>
          </a:xfrm>
          <a:prstGeom prst="rect">
            <a:avLst/>
          </a:prstGeom>
          <a:noFill/>
        </p:spPr>
        <p:txBody>
          <a:bodyPr wrap="square">
            <a:spAutoFit/>
          </a:bodyPr>
          <a:lstStyle/>
          <a:p>
            <a:r>
              <a:rPr lang="en-GB" sz="2400" b="1" dirty="0">
                <a:solidFill>
                  <a:srgbClr val="000000"/>
                </a:solidFill>
                <a:effectLst/>
                <a:latin typeface="Arial" panose="020B0604020202020204" pitchFamily="34" charset="0"/>
                <a:ea typeface="system-ui"/>
                <a:cs typeface="Times New Roman" panose="02020603050405020304" pitchFamily="18" charset="0"/>
              </a:rPr>
              <a:t>Answer 2:</a:t>
            </a:r>
            <a:r>
              <a:rPr lang="en-GB" sz="2400" b="1" dirty="0">
                <a:solidFill>
                  <a:srgbClr val="000000"/>
                </a:solidFill>
                <a:latin typeface="Arial" panose="020B0604020202020204" pitchFamily="34" charset="0"/>
                <a:ea typeface="system-ui"/>
                <a:cs typeface="Times New Roman" panose="02020603050405020304" pitchFamily="18" charset="0"/>
              </a:rPr>
              <a:t> </a:t>
            </a:r>
            <a:r>
              <a:rPr lang="en-GB" sz="2400" dirty="0">
                <a:solidFill>
                  <a:srgbClr val="000000"/>
                </a:solidFill>
                <a:effectLst/>
                <a:latin typeface="Arial" panose="020B0604020202020204" pitchFamily="34" charset="0"/>
                <a:ea typeface="system-ui"/>
                <a:cs typeface="Times New Roman" panose="02020603050405020304" pitchFamily="18" charset="0"/>
              </a:rPr>
              <a:t>The furniture designer can appeal to young professionals by focusing on the adaptability of their living environments. The designer can recognise the integration of technology in daily living being a pivotal aspect of design. </a:t>
            </a:r>
            <a:r>
              <a:rPr lang="en-GB" sz="2400" dirty="0">
                <a:solidFill>
                  <a:srgbClr val="000000"/>
                </a:solidFill>
                <a:latin typeface="Arial" panose="020B0604020202020204" pitchFamily="34" charset="0"/>
                <a:ea typeface="system-ui"/>
                <a:cs typeface="Times New Roman" panose="02020603050405020304" pitchFamily="18" charset="0"/>
              </a:rPr>
              <a:t>T</a:t>
            </a:r>
            <a:r>
              <a:rPr lang="en-GB" sz="2400" dirty="0">
                <a:solidFill>
                  <a:srgbClr val="000000"/>
                </a:solidFill>
                <a:effectLst/>
                <a:latin typeface="Arial" panose="020B0604020202020204" pitchFamily="34" charset="0"/>
                <a:ea typeface="system-ui"/>
                <a:cs typeface="Times New Roman" panose="02020603050405020304" pitchFamily="18" charset="0"/>
              </a:rPr>
              <a:t>he designer can ensure the furniture is not only a centrepiece but also a practical part of daily professional life.</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Speech Bubble: Rectangle 9">
            <a:extLst>
              <a:ext uri="{FF2B5EF4-FFF2-40B4-BE49-F238E27FC236}">
                <a16:creationId xmlns:a16="http://schemas.microsoft.com/office/drawing/2014/main" id="{4E5E2333-3313-2A5F-3C84-CAA80444860D}"/>
              </a:ext>
              <a:ext uri="{C183D7F6-B498-43B3-948B-1728B52AA6E4}">
                <adec:decorative xmlns:adec="http://schemas.microsoft.com/office/drawing/2017/decorative" val="1"/>
              </a:ext>
            </a:extLst>
          </p:cNvPr>
          <p:cNvSpPr/>
          <p:nvPr/>
        </p:nvSpPr>
        <p:spPr>
          <a:xfrm>
            <a:off x="106455" y="815202"/>
            <a:ext cx="8803545" cy="2842398"/>
          </a:xfrm>
          <a:custGeom>
            <a:avLst/>
            <a:gdLst>
              <a:gd name="connsiteX0" fmla="*/ 0 w 8803545"/>
              <a:gd name="connsiteY0" fmla="*/ 0 h 2842398"/>
              <a:gd name="connsiteX1" fmla="*/ 1467258 w 8803545"/>
              <a:gd name="connsiteY1" fmla="*/ 0 h 2842398"/>
              <a:gd name="connsiteX2" fmla="*/ 1467258 w 8803545"/>
              <a:gd name="connsiteY2" fmla="*/ 0 h 2842398"/>
              <a:gd name="connsiteX3" fmla="*/ 3668144 w 8803545"/>
              <a:gd name="connsiteY3" fmla="*/ 0 h 2842398"/>
              <a:gd name="connsiteX4" fmla="*/ 8803545 w 8803545"/>
              <a:gd name="connsiteY4" fmla="*/ 0 h 2842398"/>
              <a:gd name="connsiteX5" fmla="*/ 8803545 w 8803545"/>
              <a:gd name="connsiteY5" fmla="*/ 1658066 h 2842398"/>
              <a:gd name="connsiteX6" fmla="*/ 8803545 w 8803545"/>
              <a:gd name="connsiteY6" fmla="*/ 1658066 h 2842398"/>
              <a:gd name="connsiteX7" fmla="*/ 8803545 w 8803545"/>
              <a:gd name="connsiteY7" fmla="*/ 2368665 h 2842398"/>
              <a:gd name="connsiteX8" fmla="*/ 8803545 w 8803545"/>
              <a:gd name="connsiteY8" fmla="*/ 2842398 h 2842398"/>
              <a:gd name="connsiteX9" fmla="*/ 3668144 w 8803545"/>
              <a:gd name="connsiteY9" fmla="*/ 2842398 h 2842398"/>
              <a:gd name="connsiteX10" fmla="*/ 2049113 w 8803545"/>
              <a:gd name="connsiteY10" fmla="*/ 2842398 h 2842398"/>
              <a:gd name="connsiteX11" fmla="*/ 1467258 w 8803545"/>
              <a:gd name="connsiteY11" fmla="*/ 2842398 h 2842398"/>
              <a:gd name="connsiteX12" fmla="*/ 0 w 8803545"/>
              <a:gd name="connsiteY12" fmla="*/ 2842398 h 2842398"/>
              <a:gd name="connsiteX13" fmla="*/ 0 w 8803545"/>
              <a:gd name="connsiteY13" fmla="*/ 2368665 h 2842398"/>
              <a:gd name="connsiteX14" fmla="*/ 0 w 8803545"/>
              <a:gd name="connsiteY14" fmla="*/ 1658066 h 2842398"/>
              <a:gd name="connsiteX15" fmla="*/ 0 w 8803545"/>
              <a:gd name="connsiteY15" fmla="*/ 1658066 h 2842398"/>
              <a:gd name="connsiteX16" fmla="*/ 0 w 8803545"/>
              <a:gd name="connsiteY16" fmla="*/ 0 h 284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03545" h="2842398" extrusionOk="0">
                <a:moveTo>
                  <a:pt x="0" y="0"/>
                </a:moveTo>
                <a:cubicBezTo>
                  <a:pt x="209209" y="60203"/>
                  <a:pt x="1082178" y="-110387"/>
                  <a:pt x="1467258" y="0"/>
                </a:cubicBezTo>
                <a:lnTo>
                  <a:pt x="1467258" y="0"/>
                </a:lnTo>
                <a:cubicBezTo>
                  <a:pt x="2489278" y="39021"/>
                  <a:pt x="2882031" y="-138200"/>
                  <a:pt x="3668144" y="0"/>
                </a:cubicBezTo>
                <a:cubicBezTo>
                  <a:pt x="6036992" y="24883"/>
                  <a:pt x="7140761" y="54768"/>
                  <a:pt x="8803545" y="0"/>
                </a:cubicBezTo>
                <a:cubicBezTo>
                  <a:pt x="8830968" y="460014"/>
                  <a:pt x="8855909" y="1364334"/>
                  <a:pt x="8803545" y="1658066"/>
                </a:cubicBezTo>
                <a:lnTo>
                  <a:pt x="8803545" y="1658066"/>
                </a:lnTo>
                <a:cubicBezTo>
                  <a:pt x="8863698" y="1829267"/>
                  <a:pt x="8819724" y="2239943"/>
                  <a:pt x="8803545" y="2368665"/>
                </a:cubicBezTo>
                <a:cubicBezTo>
                  <a:pt x="8827110" y="2466845"/>
                  <a:pt x="8816958" y="2656017"/>
                  <a:pt x="8803545" y="2842398"/>
                </a:cubicBezTo>
                <a:cubicBezTo>
                  <a:pt x="7354442" y="2843410"/>
                  <a:pt x="4870021" y="2995232"/>
                  <a:pt x="3668144" y="2842398"/>
                </a:cubicBezTo>
                <a:cubicBezTo>
                  <a:pt x="3024961" y="2821128"/>
                  <a:pt x="2245820" y="2944913"/>
                  <a:pt x="2049113" y="2842398"/>
                </a:cubicBezTo>
                <a:cubicBezTo>
                  <a:pt x="1800230" y="2879247"/>
                  <a:pt x="1747584" y="2886287"/>
                  <a:pt x="1467258" y="2842398"/>
                </a:cubicBezTo>
                <a:cubicBezTo>
                  <a:pt x="1285564" y="2919793"/>
                  <a:pt x="428150" y="2727973"/>
                  <a:pt x="0" y="2842398"/>
                </a:cubicBezTo>
                <a:cubicBezTo>
                  <a:pt x="41973" y="2632848"/>
                  <a:pt x="-27755" y="2464923"/>
                  <a:pt x="0" y="2368665"/>
                </a:cubicBezTo>
                <a:cubicBezTo>
                  <a:pt x="28943" y="2170747"/>
                  <a:pt x="6471" y="1812897"/>
                  <a:pt x="0" y="1658066"/>
                </a:cubicBezTo>
                <a:lnTo>
                  <a:pt x="0" y="1658066"/>
                </a:lnTo>
                <a:cubicBezTo>
                  <a:pt x="-63013" y="1172130"/>
                  <a:pt x="-145440" y="180297"/>
                  <a:pt x="0" y="0"/>
                </a:cubicBezTo>
                <a:close/>
              </a:path>
            </a:pathLst>
          </a:custGeom>
          <a:noFill/>
          <a:ln w="19050">
            <a:solidFill>
              <a:srgbClr val="E51C41"/>
            </a:solidFill>
            <a:prstDash val="dash"/>
            <a:extLst>
              <a:ext uri="{C807C97D-BFC1-408E-A445-0C87EB9F89A2}">
                <ask:lineSketchStyleProps xmlns:ask="http://schemas.microsoft.com/office/drawing/2018/sketchyshapes" sd="3994833337">
                  <a:prstGeom prst="wedgeRectCallout">
                    <a:avLst>
                      <a:gd name="adj1" fmla="val -26724"/>
                      <a:gd name="adj2" fmla="val 4443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2623413753"/>
      </p:ext>
    </p:extLst>
  </p:cSld>
  <p:clrMapOvr>
    <a:masterClrMapping/>
  </p:clrMapOvr>
  <mc:AlternateContent xmlns:mc="http://schemas.openxmlformats.org/markup-compatibility/2006" xmlns:p14="http://schemas.microsoft.com/office/powerpoint/2010/main">
    <mc:Choice Requires="p14">
      <p:transition spd="slow" p14:dur="2000" advTm="13878"/>
    </mc:Choice>
    <mc:Fallback xmlns="">
      <p:transition spd="slow" advTm="1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25</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344556"/>
            <a:ext cx="8437563" cy="339779"/>
          </a:xfrm>
        </p:spPr>
        <p:txBody>
          <a:bodyPr>
            <a:normAutofit/>
          </a:bodyPr>
          <a:lstStyle/>
          <a:p>
            <a:r>
              <a:rPr lang="en-GB" sz="3200"/>
              <a:t>Developmental activity 4</a:t>
            </a:r>
          </a:p>
        </p:txBody>
      </p:sp>
      <p:sp>
        <p:nvSpPr>
          <p:cNvPr id="4" name="TextBox 3">
            <a:extLst>
              <a:ext uri="{FF2B5EF4-FFF2-40B4-BE49-F238E27FC236}">
                <a16:creationId xmlns:a16="http://schemas.microsoft.com/office/drawing/2014/main" id="{8572F61E-759E-8B7B-A4AF-B44AD525F57B}"/>
              </a:ext>
            </a:extLst>
          </p:cNvPr>
          <p:cNvSpPr txBox="1"/>
          <p:nvPr/>
        </p:nvSpPr>
        <p:spPr>
          <a:xfrm>
            <a:off x="232950" y="684336"/>
            <a:ext cx="7591701" cy="1200329"/>
          </a:xfrm>
          <a:prstGeom prst="rect">
            <a:avLst/>
          </a:prstGeom>
          <a:noFill/>
        </p:spPr>
        <p:txBody>
          <a:bodyPr wrap="square">
            <a:spAutoFit/>
          </a:bodyPr>
          <a:lstStyle/>
          <a:p>
            <a:pPr marL="457200" indent="-457200">
              <a:buAutoNum type="alphaLcParenR"/>
            </a:pPr>
            <a:r>
              <a:rPr lang="en-GB" sz="2400" dirty="0">
                <a:effectLst/>
                <a:ea typeface="Aptos" panose="020B0004020202020204" pitchFamily="34" charset="0"/>
                <a:cs typeface="Times New Roman" panose="02020603050405020304" pitchFamily="18" charset="0"/>
              </a:rPr>
              <a:t>Compare answer 3</a:t>
            </a:r>
            <a:r>
              <a:rPr lang="en-GB" sz="2400" dirty="0">
                <a:ea typeface="Aptos" panose="020B0004020202020204" pitchFamily="34" charset="0"/>
                <a:cs typeface="Times New Roman" panose="02020603050405020304" pitchFamily="18" charset="0"/>
              </a:rPr>
              <a:t> with the model answer.</a:t>
            </a:r>
            <a:r>
              <a:rPr lang="en-GB" sz="2400" dirty="0">
                <a:effectLst/>
                <a:ea typeface="Aptos" panose="020B0004020202020204" pitchFamily="34" charset="0"/>
                <a:cs typeface="Times New Roman" panose="02020603050405020304" pitchFamily="18" charset="0"/>
              </a:rPr>
              <a:t> </a:t>
            </a:r>
          </a:p>
          <a:p>
            <a:pPr marL="457200" indent="-457200">
              <a:buAutoNum type="alphaLcParenR"/>
            </a:pPr>
            <a:r>
              <a:rPr lang="en-GB" sz="2400" dirty="0">
                <a:ea typeface="Aptos" panose="020B0004020202020204" pitchFamily="34" charset="0"/>
                <a:cs typeface="Times New Roman" panose="02020603050405020304" pitchFamily="18" charset="0"/>
              </a:rPr>
              <a:t>Discuss which is the best answer. Give reasons for your choice. </a:t>
            </a:r>
            <a:endParaRPr lang="en-GB" sz="2400" dirty="0">
              <a:effectLst/>
              <a:ea typeface="Aptos" panose="020B0004020202020204" pitchFamily="34" charset="0"/>
              <a:cs typeface="Times New Roman" panose="02020603050405020304" pitchFamily="18" charset="0"/>
            </a:endParaRPr>
          </a:p>
        </p:txBody>
      </p:sp>
      <p:sp>
        <p:nvSpPr>
          <p:cNvPr id="8" name="Speech Bubble: Rectangle with Corners Rounded 7">
            <a:extLst>
              <a:ext uri="{FF2B5EF4-FFF2-40B4-BE49-F238E27FC236}">
                <a16:creationId xmlns:a16="http://schemas.microsoft.com/office/drawing/2014/main" id="{DFE68D5E-C0EF-75DE-AEF9-3A428CA98297}"/>
              </a:ext>
            </a:extLst>
          </p:cNvPr>
          <p:cNvSpPr/>
          <p:nvPr/>
        </p:nvSpPr>
        <p:spPr>
          <a:xfrm flipH="1">
            <a:off x="206610" y="1884665"/>
            <a:ext cx="8659230" cy="2806196"/>
          </a:xfrm>
          <a:custGeom>
            <a:avLst/>
            <a:gdLst>
              <a:gd name="connsiteX0" fmla="*/ 0 w 8659230"/>
              <a:gd name="connsiteY0" fmla="*/ 467709 h 2806196"/>
              <a:gd name="connsiteX1" fmla="*/ 467709 w 8659230"/>
              <a:gd name="connsiteY1" fmla="*/ 0 h 2806196"/>
              <a:gd name="connsiteX2" fmla="*/ 1443205 w 8659230"/>
              <a:gd name="connsiteY2" fmla="*/ 0 h 2806196"/>
              <a:gd name="connsiteX3" fmla="*/ 1443205 w 8659230"/>
              <a:gd name="connsiteY3" fmla="*/ 0 h 2806196"/>
              <a:gd name="connsiteX4" fmla="*/ 3608013 w 8659230"/>
              <a:gd name="connsiteY4" fmla="*/ 0 h 2806196"/>
              <a:gd name="connsiteX5" fmla="*/ 8191521 w 8659230"/>
              <a:gd name="connsiteY5" fmla="*/ 0 h 2806196"/>
              <a:gd name="connsiteX6" fmla="*/ 8659230 w 8659230"/>
              <a:gd name="connsiteY6" fmla="*/ 467709 h 2806196"/>
              <a:gd name="connsiteX7" fmla="*/ 8659230 w 8659230"/>
              <a:gd name="connsiteY7" fmla="*/ 467699 h 2806196"/>
              <a:gd name="connsiteX8" fmla="*/ 8659230 w 8659230"/>
              <a:gd name="connsiteY8" fmla="*/ 467699 h 2806196"/>
              <a:gd name="connsiteX9" fmla="*/ 8659230 w 8659230"/>
              <a:gd name="connsiteY9" fmla="*/ 1169248 h 2806196"/>
              <a:gd name="connsiteX10" fmla="*/ 8659230 w 8659230"/>
              <a:gd name="connsiteY10" fmla="*/ 2338487 h 2806196"/>
              <a:gd name="connsiteX11" fmla="*/ 8191521 w 8659230"/>
              <a:gd name="connsiteY11" fmla="*/ 2806196 h 2806196"/>
              <a:gd name="connsiteX12" fmla="*/ 3608013 w 8659230"/>
              <a:gd name="connsiteY12" fmla="*/ 2806196 h 2806196"/>
              <a:gd name="connsiteX13" fmla="*/ 1443205 w 8659230"/>
              <a:gd name="connsiteY13" fmla="*/ 2806196 h 2806196"/>
              <a:gd name="connsiteX14" fmla="*/ 1443205 w 8659230"/>
              <a:gd name="connsiteY14" fmla="*/ 2806196 h 2806196"/>
              <a:gd name="connsiteX15" fmla="*/ 467709 w 8659230"/>
              <a:gd name="connsiteY15" fmla="*/ 2806196 h 2806196"/>
              <a:gd name="connsiteX16" fmla="*/ 0 w 8659230"/>
              <a:gd name="connsiteY16" fmla="*/ 2338487 h 2806196"/>
              <a:gd name="connsiteX17" fmla="*/ 0 w 8659230"/>
              <a:gd name="connsiteY17" fmla="*/ 1169248 h 2806196"/>
              <a:gd name="connsiteX18" fmla="*/ 0 w 8659230"/>
              <a:gd name="connsiteY18" fmla="*/ 1170941 h 2806196"/>
              <a:gd name="connsiteX19" fmla="*/ 0 w 8659230"/>
              <a:gd name="connsiteY19" fmla="*/ 467699 h 2806196"/>
              <a:gd name="connsiteX20" fmla="*/ 0 w 8659230"/>
              <a:gd name="connsiteY20" fmla="*/ 467709 h 280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59230" h="2806196" extrusionOk="0">
                <a:moveTo>
                  <a:pt x="0" y="467709"/>
                </a:moveTo>
                <a:cubicBezTo>
                  <a:pt x="-25458" y="202019"/>
                  <a:pt x="240791" y="3373"/>
                  <a:pt x="467709" y="0"/>
                </a:cubicBezTo>
                <a:cubicBezTo>
                  <a:pt x="871799" y="-1105"/>
                  <a:pt x="1008000" y="2733"/>
                  <a:pt x="1443205" y="0"/>
                </a:cubicBezTo>
                <a:lnTo>
                  <a:pt x="1443205" y="0"/>
                </a:lnTo>
                <a:cubicBezTo>
                  <a:pt x="1972775" y="132748"/>
                  <a:pt x="2622557" y="30030"/>
                  <a:pt x="3608013" y="0"/>
                </a:cubicBezTo>
                <a:cubicBezTo>
                  <a:pt x="5191459" y="54677"/>
                  <a:pt x="7682963" y="5044"/>
                  <a:pt x="8191521" y="0"/>
                </a:cubicBezTo>
                <a:cubicBezTo>
                  <a:pt x="8447543" y="-7986"/>
                  <a:pt x="8649973" y="216323"/>
                  <a:pt x="8659230" y="467709"/>
                </a:cubicBezTo>
                <a:cubicBezTo>
                  <a:pt x="8659230" y="467707"/>
                  <a:pt x="8659230" y="467700"/>
                  <a:pt x="8659230" y="467699"/>
                </a:cubicBezTo>
                <a:lnTo>
                  <a:pt x="8659230" y="467699"/>
                </a:lnTo>
                <a:cubicBezTo>
                  <a:pt x="8687722" y="547118"/>
                  <a:pt x="8660149" y="846018"/>
                  <a:pt x="8659230" y="1169248"/>
                </a:cubicBezTo>
                <a:cubicBezTo>
                  <a:pt x="8569162" y="1502916"/>
                  <a:pt x="8703986" y="1876888"/>
                  <a:pt x="8659230" y="2338487"/>
                </a:cubicBezTo>
                <a:cubicBezTo>
                  <a:pt x="8671013" y="2573769"/>
                  <a:pt x="8469602" y="2810540"/>
                  <a:pt x="8191521" y="2806196"/>
                </a:cubicBezTo>
                <a:cubicBezTo>
                  <a:pt x="6656540" y="2895778"/>
                  <a:pt x="5347893" y="2670169"/>
                  <a:pt x="3608013" y="2806196"/>
                </a:cubicBezTo>
                <a:cubicBezTo>
                  <a:pt x="2604371" y="2897513"/>
                  <a:pt x="1716644" y="2758652"/>
                  <a:pt x="1443205" y="2806196"/>
                </a:cubicBezTo>
                <a:lnTo>
                  <a:pt x="1443205" y="2806196"/>
                </a:lnTo>
                <a:cubicBezTo>
                  <a:pt x="1204283" y="2724427"/>
                  <a:pt x="933762" y="2790151"/>
                  <a:pt x="467709" y="2806196"/>
                </a:cubicBezTo>
                <a:cubicBezTo>
                  <a:pt x="193931" y="2831389"/>
                  <a:pt x="10486" y="2600190"/>
                  <a:pt x="0" y="2338487"/>
                </a:cubicBezTo>
                <a:cubicBezTo>
                  <a:pt x="65524" y="1962235"/>
                  <a:pt x="23480" y="1560612"/>
                  <a:pt x="0" y="1169248"/>
                </a:cubicBezTo>
                <a:cubicBezTo>
                  <a:pt x="-140" y="1169437"/>
                  <a:pt x="-127" y="1170142"/>
                  <a:pt x="0" y="1170941"/>
                </a:cubicBezTo>
                <a:cubicBezTo>
                  <a:pt x="29966" y="1087914"/>
                  <a:pt x="-46517" y="631469"/>
                  <a:pt x="0" y="467699"/>
                </a:cubicBezTo>
                <a:cubicBezTo>
                  <a:pt x="0" y="467700"/>
                  <a:pt x="0" y="467707"/>
                  <a:pt x="0" y="467709"/>
                </a:cubicBezTo>
                <a:close/>
              </a:path>
            </a:pathLst>
          </a:custGeom>
          <a:noFill/>
          <a:ln w="12700">
            <a:solidFill>
              <a:schemeClr val="tx1"/>
            </a:solidFill>
            <a:extLst>
              <a:ext uri="{C807C97D-BFC1-408E-A445-0C87EB9F89A2}">
                <ask:lineSketchStyleProps xmlns:ask="http://schemas.microsoft.com/office/drawing/2018/sketchyshapes" sd="428763396">
                  <a:prstGeom prst="wedgeRoundRectCallout">
                    <a:avLst>
                      <a:gd name="adj1" fmla="val -14337"/>
                      <a:gd name="adj2" fmla="val -827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0000"/>
                </a:solidFill>
                <a:effectLst/>
                <a:latin typeface="Arial" panose="020B0604020202020204" pitchFamily="34" charset="0"/>
                <a:ea typeface="system-ui"/>
                <a:cs typeface="Times New Roman" panose="02020603050405020304" pitchFamily="18" charset="0"/>
              </a:rPr>
              <a:t>Answer 3: </a:t>
            </a:r>
            <a:r>
              <a:rPr lang="en-GB" sz="2400" dirty="0">
                <a:solidFill>
                  <a:srgbClr val="000000"/>
                </a:solidFill>
                <a:effectLst/>
                <a:latin typeface="Arial" panose="020B0604020202020204" pitchFamily="34" charset="0"/>
                <a:ea typeface="system-ui"/>
                <a:cs typeface="Times New Roman" panose="02020603050405020304" pitchFamily="18" charset="0"/>
              </a:rPr>
              <a:t>To suit the lifestyles of young professionals, the furniture designer might consider how the furniture can be useful in more than one way. This could involve designing pieces that can be adjusted to fit different occasions or needs. It could include simple technologies in the furniture to make daily tasks easier and the furniture more appealing.</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1151268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b="0" dirty="0"/>
              <a:t>05</a:t>
            </a:r>
            <a:endParaRPr lang="en-US" dirty="0"/>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a:xfrm>
            <a:off x="2446020" y="3258000"/>
            <a:ext cx="6409980" cy="825918"/>
          </a:xfrm>
        </p:spPr>
        <p:txBody>
          <a:bodyPr>
            <a:normAutofit/>
          </a:bodyPr>
          <a:lstStyle/>
          <a:p>
            <a:r>
              <a:rPr lang="en-GB" sz="2400" dirty="0"/>
              <a:t>Legislation/regulation</a:t>
            </a:r>
            <a:endParaRPr lang="en-US" sz="2400" dirty="0"/>
          </a:p>
        </p:txBody>
      </p:sp>
      <p:sp>
        <p:nvSpPr>
          <p:cNvPr id="4" name="Subtitle 2" descr="Intellectual property">
            <a:extLst>
              <a:ext uri="{FF2B5EF4-FFF2-40B4-BE49-F238E27FC236}">
                <a16:creationId xmlns:a16="http://schemas.microsoft.com/office/drawing/2014/main" id="{F23B54F1-B2D3-BD7A-8F97-D1E6381E5F43}"/>
              </a:ext>
            </a:extLst>
          </p:cNvPr>
          <p:cNvSpPr txBox="1">
            <a:spLocks/>
          </p:cNvSpPr>
          <p:nvPr/>
        </p:nvSpPr>
        <p:spPr>
          <a:xfrm>
            <a:off x="2446020" y="4029223"/>
            <a:ext cx="6409980" cy="825918"/>
          </a:xfrm>
          <a:prstGeom prst="rect">
            <a:avLst/>
          </a:prstGeom>
          <a:solidFill>
            <a:schemeClr val="tx1"/>
          </a:solidFill>
        </p:spPr>
        <p:txBody>
          <a:bodyPr vert="horz" lIns="144000" tIns="108000" rIns="0" bIns="0" rtlCol="0" anchor="ctr" anchorCtr="0">
            <a:normAutofit/>
          </a:bodyPr>
          <a:lstStyle>
            <a:lvl1pPr marL="0" indent="0" algn="l" defTabSz="914400" rtl="0" eaLnBrk="1" latinLnBrk="0" hangingPunct="1">
              <a:lnSpc>
                <a:spcPts val="4500"/>
              </a:lnSpc>
              <a:spcBef>
                <a:spcPts val="0"/>
              </a:spcBef>
              <a:buFont typeface="Arial" panose="020B0604020202020204" pitchFamily="34" charset="0"/>
              <a:buNone/>
              <a:defRPr sz="4500" b="1" kern="1200" cap="none"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800" b="0"/>
          </a:p>
        </p:txBody>
      </p:sp>
      <p:sp>
        <p:nvSpPr>
          <p:cNvPr id="6" name="TextBox 5">
            <a:extLst>
              <a:ext uri="{FF2B5EF4-FFF2-40B4-BE49-F238E27FC236}">
                <a16:creationId xmlns:a16="http://schemas.microsoft.com/office/drawing/2014/main" id="{9FFD413C-39FB-6974-9A28-2BE749DAB1B7}"/>
              </a:ext>
            </a:extLst>
          </p:cNvPr>
          <p:cNvSpPr txBox="1"/>
          <p:nvPr/>
        </p:nvSpPr>
        <p:spPr>
          <a:xfrm>
            <a:off x="2662678" y="4072914"/>
            <a:ext cx="5976664" cy="276999"/>
          </a:xfrm>
          <a:prstGeom prst="rect">
            <a:avLst/>
          </a:prstGeom>
          <a:noFill/>
        </p:spPr>
        <p:txBody>
          <a:bodyPr wrap="square" lIns="0" tIns="0" rIns="0" bIns="0" rtlCol="0">
            <a:spAutoFit/>
          </a:bodyPr>
          <a:lstStyle/>
          <a:p>
            <a:r>
              <a:rPr lang="en-GB" sz="1800" dirty="0">
                <a:solidFill>
                  <a:schemeClr val="bg1"/>
                </a:solidFill>
                <a:effectLst/>
                <a:latin typeface="Arial" panose="020B0604020202020204" pitchFamily="34" charset="0"/>
                <a:ea typeface="Arial" panose="020B0604020202020204" pitchFamily="34" charset="0"/>
                <a:cs typeface="Arial" panose="020B0604020202020204" pitchFamily="34" charset="0"/>
              </a:rPr>
              <a:t>Intellectual property</a:t>
            </a:r>
            <a:endParaRPr lang="en-GB" sz="1350" dirty="0"/>
          </a:p>
        </p:txBody>
      </p:sp>
    </p:spTree>
    <p:extLst>
      <p:ext uri="{BB962C8B-B14F-4D97-AF65-F5344CB8AC3E}">
        <p14:creationId xmlns:p14="http://schemas.microsoft.com/office/powerpoint/2010/main" val="3976600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smtClean="0"/>
              <a:pPr/>
              <a:t>27</a:t>
            </a:fld>
            <a:endParaRPr lang="en-GB"/>
          </a:p>
        </p:txBody>
      </p:sp>
      <p:sp>
        <p:nvSpPr>
          <p:cNvPr id="12" name="Title 11"/>
          <p:cNvSpPr>
            <a:spLocks noGrp="1"/>
          </p:cNvSpPr>
          <p:nvPr>
            <p:ph type="title"/>
          </p:nvPr>
        </p:nvSpPr>
        <p:spPr/>
        <p:txBody>
          <a:bodyPr>
            <a:normAutofit/>
          </a:bodyPr>
          <a:lstStyle/>
          <a:p>
            <a:r>
              <a:rPr lang="en-GB" sz="3200" dirty="0"/>
              <a:t>Question 9</a:t>
            </a:r>
          </a:p>
        </p:txBody>
      </p:sp>
      <p:pic>
        <p:nvPicPr>
          <p:cNvPr id="6" name="5 - Q9" descr="Play audio">
            <a:hlinkClick r:id="" action="ppaction://media"/>
            <a:extLst>
              <a:ext uri="{FF2B5EF4-FFF2-40B4-BE49-F238E27FC236}">
                <a16:creationId xmlns:a16="http://schemas.microsoft.com/office/drawing/2014/main" id="{E826C589-7451-62F1-5E95-15E9944FC9B6}"/>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717176" y="174162"/>
            <a:ext cx="406400" cy="406400"/>
          </a:xfrm>
          <a:prstGeom prst="rect">
            <a:avLst/>
          </a:prstGeom>
        </p:spPr>
      </p:pic>
      <p:sp>
        <p:nvSpPr>
          <p:cNvPr id="5" name="Text Placeholder 4"/>
          <p:cNvSpPr>
            <a:spLocks noGrp="1"/>
          </p:cNvSpPr>
          <p:nvPr>
            <p:ph type="body" sz="quarter" idx="12"/>
          </p:nvPr>
        </p:nvSpPr>
        <p:spPr/>
        <p:txBody>
          <a:bodyPr vert="horz" lIns="0" tIns="0" rIns="0" bIns="0" rtlCol="0" anchor="t">
            <a:noAutofit/>
          </a:bodyPr>
          <a:lstStyle/>
          <a:p>
            <a:r>
              <a:rPr lang="en-GB" dirty="0">
                <a:solidFill>
                  <a:srgbClr val="0D0D0D"/>
                </a:solidFill>
                <a:highlight>
                  <a:srgbClr val="FFFFFF"/>
                </a:highlight>
                <a:ea typeface="+mn-lt"/>
                <a:cs typeface="+mn-lt"/>
              </a:rPr>
              <a:t>A furniture maker has invented a new type of ergonomic chair</a:t>
            </a:r>
            <a:r>
              <a:rPr lang="en-GB" b="0" i="0" dirty="0">
                <a:solidFill>
                  <a:srgbClr val="0D0D0D"/>
                </a:solidFill>
                <a:effectLst/>
                <a:highlight>
                  <a:srgbClr val="FFFFFF"/>
                </a:highlight>
                <a:ea typeface="+mn-lt"/>
                <a:cs typeface="+mn-lt"/>
              </a:rPr>
              <a:t>.</a:t>
            </a:r>
            <a:r>
              <a:rPr lang="en-GB" dirty="0">
                <a:solidFill>
                  <a:srgbClr val="0D0D0D"/>
                </a:solidFill>
                <a:highlight>
                  <a:srgbClr val="FFFFFF"/>
                </a:highlight>
                <a:ea typeface="+mn-lt"/>
                <a:cs typeface="+mn-lt"/>
              </a:rPr>
              <a:t> </a:t>
            </a:r>
            <a:endParaRPr lang="en-US" dirty="0">
              <a:ea typeface="+mn-lt"/>
              <a:cs typeface="+mn-lt"/>
            </a:endParaRPr>
          </a:p>
          <a:p>
            <a:endParaRPr lang="en-GB" dirty="0"/>
          </a:p>
          <a:p>
            <a:br>
              <a:rPr lang="en-GB" b="1" dirty="0"/>
            </a:br>
            <a:r>
              <a:rPr lang="en-GB" b="1" dirty="0">
                <a:solidFill>
                  <a:srgbClr val="E51C41"/>
                </a:solidFill>
              </a:rPr>
              <a:t>Explain</a:t>
            </a:r>
            <a:r>
              <a:rPr lang="en-GB" dirty="0">
                <a:solidFill>
                  <a:srgbClr val="E51C41"/>
                </a:solidFill>
              </a:rPr>
              <a:t> </a:t>
            </a:r>
            <a:r>
              <a:rPr lang="en-GB" dirty="0">
                <a:solidFill>
                  <a:srgbClr val="E51C41"/>
                </a:solidFill>
                <a:ea typeface="+mn-lt"/>
                <a:cs typeface="+mn-lt"/>
              </a:rPr>
              <a:t>how the furniture maker can best protect the intellectual property of the design.</a:t>
            </a:r>
            <a:endParaRPr lang="en-GB" dirty="0">
              <a:solidFill>
                <a:srgbClr val="000000"/>
              </a:solidFill>
              <a:ea typeface="+mn-lt"/>
              <a:cs typeface="+mn-lt"/>
            </a:endParaRPr>
          </a:p>
          <a:p>
            <a:endParaRPr lang="en-GB" dirty="0"/>
          </a:p>
          <a:p>
            <a:r>
              <a:rPr lang="en-GB" dirty="0"/>
              <a:t>Applied: Furniture maker design</a:t>
            </a:r>
            <a:br>
              <a:rPr lang="en-GB" dirty="0"/>
            </a:br>
            <a:endParaRPr lang="en-GB" dirty="0">
              <a:cs typeface="Aria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Tree>
    <p:extLst>
      <p:ext uri="{BB962C8B-B14F-4D97-AF65-F5344CB8AC3E}">
        <p14:creationId xmlns:p14="http://schemas.microsoft.com/office/powerpoint/2010/main" val="296183186"/>
      </p:ext>
    </p:extLst>
  </p:cSld>
  <p:clrMapOvr>
    <a:masterClrMapping/>
  </p:clrMapOvr>
  <mc:AlternateContent xmlns:mc="http://schemas.openxmlformats.org/markup-compatibility/2006" xmlns:p14="http://schemas.microsoft.com/office/powerpoint/2010/main">
    <mc:Choice Requires="p14">
      <p:transition spd="slow" p14:dur="2000" advTm="30450"/>
    </mc:Choice>
    <mc:Fallback xmlns="">
      <p:transition spd="slow" advTm="30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28</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32950" y="249900"/>
            <a:ext cx="8437563" cy="699425"/>
          </a:xfrm>
        </p:spPr>
        <p:txBody>
          <a:bodyPr>
            <a:normAutofit/>
          </a:bodyPr>
          <a:lstStyle/>
          <a:p>
            <a:r>
              <a:rPr lang="en-GB" sz="3200" dirty="0"/>
              <a:t>Question 9 sample answers</a:t>
            </a:r>
          </a:p>
        </p:txBody>
      </p:sp>
      <p:pic>
        <p:nvPicPr>
          <p:cNvPr id="2" name="5 - Q9 SA" descr="Play audio">
            <a:hlinkClick r:id="" action="ppaction://media"/>
            <a:extLst>
              <a:ext uri="{FF2B5EF4-FFF2-40B4-BE49-F238E27FC236}">
                <a16:creationId xmlns:a16="http://schemas.microsoft.com/office/drawing/2014/main" id="{532A3A36-3848-BF5D-337B-48E4E9F0440C}"/>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549976" y="193212"/>
            <a:ext cx="406400" cy="406400"/>
          </a:xfrm>
          <a:prstGeom prst="rect">
            <a:avLst/>
          </a:prstGeom>
        </p:spPr>
      </p:pic>
      <p:sp>
        <p:nvSpPr>
          <p:cNvPr id="3" name="TextBox 2">
            <a:extLst>
              <a:ext uri="{FF2B5EF4-FFF2-40B4-BE49-F238E27FC236}">
                <a16:creationId xmlns:a16="http://schemas.microsoft.com/office/drawing/2014/main" id="{6EC6E201-184F-5076-4FAF-3B5E5F45FE2A}"/>
              </a:ext>
            </a:extLst>
          </p:cNvPr>
          <p:cNvSpPr txBox="1"/>
          <p:nvPr/>
        </p:nvSpPr>
        <p:spPr>
          <a:xfrm>
            <a:off x="334442" y="1647606"/>
            <a:ext cx="8234578" cy="1200329"/>
          </a:xfrm>
          <a:prstGeom prst="rect">
            <a:avLst/>
          </a:prstGeom>
          <a:noFill/>
        </p:spPr>
        <p:txBody>
          <a:bodyPr wrap="square">
            <a:spAutoFit/>
          </a:bodyPr>
          <a:lstStyle/>
          <a:p>
            <a:r>
              <a:rPr lang="en-GB" sz="2400" b="1" dirty="0">
                <a:effectLst/>
                <a:latin typeface="Arial" panose="020B0604020202020204" pitchFamily="34" charset="0"/>
                <a:ea typeface="Aptos" panose="020B0004020202020204" pitchFamily="34" charset="0"/>
                <a:cs typeface="Times New Roman" panose="02020603050405020304" pitchFamily="18" charset="0"/>
              </a:rPr>
              <a:t>Answer 1: </a:t>
            </a:r>
            <a:r>
              <a:rPr lang="en-GB" sz="2400" dirty="0">
                <a:effectLst/>
                <a:latin typeface="Arial" panose="020B0604020202020204" pitchFamily="34" charset="0"/>
                <a:ea typeface="Aptos" panose="020B0004020202020204" pitchFamily="34" charset="0"/>
                <a:cs typeface="Times New Roman" panose="02020603050405020304" pitchFamily="18" charset="0"/>
              </a:rPr>
              <a:t>The designer would need to go through the legal process of getting their ergonomic chair patented to </a:t>
            </a:r>
            <a:r>
              <a:rPr lang="en-GB" sz="24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ensure other brands could not replicate their new design</a:t>
            </a:r>
            <a:r>
              <a:rPr lang="en-GB" sz="2400" dirty="0">
                <a:effectLst/>
                <a:latin typeface="Arial" panose="020B0604020202020204" pitchFamily="34" charset="0"/>
                <a:ea typeface="Aptos" panose="020B0004020202020204" pitchFamily="34" charset="0"/>
                <a:cs typeface="Times New Roman" panose="02020603050405020304" pitchFamily="18" charset="0"/>
              </a:rPr>
              <a:t>.</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8" name="Speech Bubble: Rectangle with Corners Rounded 7">
            <a:extLst>
              <a:ext uri="{FF2B5EF4-FFF2-40B4-BE49-F238E27FC236}">
                <a16:creationId xmlns:a16="http://schemas.microsoft.com/office/drawing/2014/main" id="{DFE68D5E-C0EF-75DE-AEF9-3A428CA98297}"/>
              </a:ext>
              <a:ext uri="{C183D7F6-B498-43B3-948B-1728B52AA6E4}">
                <adec:decorative xmlns:adec="http://schemas.microsoft.com/office/drawing/2017/decorative" val="1"/>
              </a:ext>
            </a:extLst>
          </p:cNvPr>
          <p:cNvSpPr/>
          <p:nvPr/>
        </p:nvSpPr>
        <p:spPr>
          <a:xfrm flipH="1">
            <a:off x="187740" y="1299774"/>
            <a:ext cx="8678100" cy="2169043"/>
          </a:xfrm>
          <a:custGeom>
            <a:avLst/>
            <a:gdLst>
              <a:gd name="connsiteX0" fmla="*/ 0 w 8678100"/>
              <a:gd name="connsiteY0" fmla="*/ 361514 h 2169043"/>
              <a:gd name="connsiteX1" fmla="*/ 361514 w 8678100"/>
              <a:gd name="connsiteY1" fmla="*/ 0 h 2169043"/>
              <a:gd name="connsiteX2" fmla="*/ 1446350 w 8678100"/>
              <a:gd name="connsiteY2" fmla="*/ 0 h 2169043"/>
              <a:gd name="connsiteX3" fmla="*/ 1446350 w 8678100"/>
              <a:gd name="connsiteY3" fmla="*/ 0 h 2169043"/>
              <a:gd name="connsiteX4" fmla="*/ 3615875 w 8678100"/>
              <a:gd name="connsiteY4" fmla="*/ 0 h 2169043"/>
              <a:gd name="connsiteX5" fmla="*/ 8316586 w 8678100"/>
              <a:gd name="connsiteY5" fmla="*/ 0 h 2169043"/>
              <a:gd name="connsiteX6" fmla="*/ 8678100 w 8678100"/>
              <a:gd name="connsiteY6" fmla="*/ 361514 h 2169043"/>
              <a:gd name="connsiteX7" fmla="*/ 8678100 w 8678100"/>
              <a:gd name="connsiteY7" fmla="*/ 1265275 h 2169043"/>
              <a:gd name="connsiteX8" fmla="*/ 8678100 w 8678100"/>
              <a:gd name="connsiteY8" fmla="*/ 1265275 h 2169043"/>
              <a:gd name="connsiteX9" fmla="*/ 8678100 w 8678100"/>
              <a:gd name="connsiteY9" fmla="*/ 1807536 h 2169043"/>
              <a:gd name="connsiteX10" fmla="*/ 8678100 w 8678100"/>
              <a:gd name="connsiteY10" fmla="*/ 1807529 h 2169043"/>
              <a:gd name="connsiteX11" fmla="*/ 8316586 w 8678100"/>
              <a:gd name="connsiteY11" fmla="*/ 2169043 h 2169043"/>
              <a:gd name="connsiteX12" fmla="*/ 3615875 w 8678100"/>
              <a:gd name="connsiteY12" fmla="*/ 2169043 h 2169043"/>
              <a:gd name="connsiteX13" fmla="*/ 1928621 w 8678100"/>
              <a:gd name="connsiteY13" fmla="*/ 3064250 h 2169043"/>
              <a:gd name="connsiteX14" fmla="*/ 1446350 w 8678100"/>
              <a:gd name="connsiteY14" fmla="*/ 2169043 h 2169043"/>
              <a:gd name="connsiteX15" fmla="*/ 361514 w 8678100"/>
              <a:gd name="connsiteY15" fmla="*/ 2169043 h 2169043"/>
              <a:gd name="connsiteX16" fmla="*/ 0 w 8678100"/>
              <a:gd name="connsiteY16" fmla="*/ 1807529 h 2169043"/>
              <a:gd name="connsiteX17" fmla="*/ 0 w 8678100"/>
              <a:gd name="connsiteY17" fmla="*/ 1807536 h 2169043"/>
              <a:gd name="connsiteX18" fmla="*/ 0 w 8678100"/>
              <a:gd name="connsiteY18" fmla="*/ 1265275 h 2169043"/>
              <a:gd name="connsiteX19" fmla="*/ 0 w 8678100"/>
              <a:gd name="connsiteY19" fmla="*/ 1265275 h 2169043"/>
              <a:gd name="connsiteX20" fmla="*/ 0 w 8678100"/>
              <a:gd name="connsiteY20" fmla="*/ 361514 h 216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8100" h="2169043" extrusionOk="0">
                <a:moveTo>
                  <a:pt x="0" y="361514"/>
                </a:moveTo>
                <a:cubicBezTo>
                  <a:pt x="-33890" y="152029"/>
                  <a:pt x="192952" y="3342"/>
                  <a:pt x="361514" y="0"/>
                </a:cubicBezTo>
                <a:cubicBezTo>
                  <a:pt x="824036" y="26581"/>
                  <a:pt x="1249724" y="25728"/>
                  <a:pt x="1446350" y="0"/>
                </a:cubicBezTo>
                <a:lnTo>
                  <a:pt x="1446350" y="0"/>
                </a:lnTo>
                <a:cubicBezTo>
                  <a:pt x="1951162" y="132748"/>
                  <a:pt x="3017342" y="30030"/>
                  <a:pt x="3615875" y="0"/>
                </a:cubicBezTo>
                <a:cubicBezTo>
                  <a:pt x="5933268" y="54677"/>
                  <a:pt x="6688623" y="5044"/>
                  <a:pt x="8316586" y="0"/>
                </a:cubicBezTo>
                <a:cubicBezTo>
                  <a:pt x="8513725" y="-8799"/>
                  <a:pt x="8655746" y="178573"/>
                  <a:pt x="8678100" y="361514"/>
                </a:cubicBezTo>
                <a:cubicBezTo>
                  <a:pt x="8632906" y="565604"/>
                  <a:pt x="8635782" y="1032241"/>
                  <a:pt x="8678100" y="1265275"/>
                </a:cubicBezTo>
                <a:lnTo>
                  <a:pt x="8678100" y="1265275"/>
                </a:lnTo>
                <a:cubicBezTo>
                  <a:pt x="8655957" y="1388340"/>
                  <a:pt x="8696213" y="1635748"/>
                  <a:pt x="8678100" y="1807536"/>
                </a:cubicBezTo>
                <a:lnTo>
                  <a:pt x="8678100" y="1807529"/>
                </a:lnTo>
                <a:cubicBezTo>
                  <a:pt x="8666685" y="2031089"/>
                  <a:pt x="8518247" y="2200180"/>
                  <a:pt x="8316586" y="2169043"/>
                </a:cubicBezTo>
                <a:cubicBezTo>
                  <a:pt x="6334289" y="2189036"/>
                  <a:pt x="5402029" y="2282357"/>
                  <a:pt x="3615875" y="2169043"/>
                </a:cubicBezTo>
                <a:cubicBezTo>
                  <a:pt x="2973547" y="2611253"/>
                  <a:pt x="2377592" y="2672052"/>
                  <a:pt x="1928621" y="3064250"/>
                </a:cubicBezTo>
                <a:cubicBezTo>
                  <a:pt x="1619013" y="2682312"/>
                  <a:pt x="1601531" y="2603902"/>
                  <a:pt x="1446350" y="2169043"/>
                </a:cubicBezTo>
                <a:cubicBezTo>
                  <a:pt x="1035743" y="2237187"/>
                  <a:pt x="470405" y="2214753"/>
                  <a:pt x="361514" y="2169043"/>
                </a:cubicBezTo>
                <a:cubicBezTo>
                  <a:pt x="156625" y="2177561"/>
                  <a:pt x="15034" y="2012055"/>
                  <a:pt x="0" y="1807529"/>
                </a:cubicBezTo>
                <a:lnTo>
                  <a:pt x="0" y="1807536"/>
                </a:lnTo>
                <a:cubicBezTo>
                  <a:pt x="-45405" y="1602540"/>
                  <a:pt x="-568" y="1514429"/>
                  <a:pt x="0" y="1265275"/>
                </a:cubicBezTo>
                <a:lnTo>
                  <a:pt x="0" y="1265275"/>
                </a:lnTo>
                <a:cubicBezTo>
                  <a:pt x="-5077" y="1163947"/>
                  <a:pt x="31970" y="498905"/>
                  <a:pt x="0" y="361514"/>
                </a:cubicBezTo>
                <a:close/>
              </a:path>
            </a:pathLst>
          </a:custGeom>
          <a:noFill/>
          <a:ln w="12700">
            <a:solidFill>
              <a:schemeClr val="tx1"/>
            </a:solidFill>
            <a:extLst>
              <a:ext uri="{C807C97D-BFC1-408E-A445-0C87EB9F89A2}">
                <ask:lineSketchStyleProps xmlns:ask="http://schemas.microsoft.com/office/drawing/2018/sketchyshapes" sd="428763396">
                  <a:prstGeom prst="wedgeRoundRectCallout">
                    <a:avLst>
                      <a:gd name="adj1" fmla="val -27776"/>
                      <a:gd name="adj2" fmla="val 9127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58835648"/>
      </p:ext>
    </p:extLst>
  </p:cSld>
  <p:clrMapOvr>
    <a:masterClrMapping/>
  </p:clrMapOvr>
  <mc:AlternateContent xmlns:mc="http://schemas.openxmlformats.org/markup-compatibility/2006" xmlns:p14="http://schemas.microsoft.com/office/powerpoint/2010/main">
    <mc:Choice Requires="p14">
      <p:transition spd="slow" p14:dur="2000" advTm="11945"/>
    </mc:Choice>
    <mc:Fallback xmlns="">
      <p:transition spd="slow" advTm="11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29</a:t>
            </a:fld>
            <a:endParaRPr lang="en-GB"/>
          </a:p>
        </p:txBody>
      </p:sp>
      <p:sp>
        <p:nvSpPr>
          <p:cNvPr id="2" name="Title 11">
            <a:extLst>
              <a:ext uri="{FF2B5EF4-FFF2-40B4-BE49-F238E27FC236}">
                <a16:creationId xmlns:a16="http://schemas.microsoft.com/office/drawing/2014/main" id="{88C30033-92E9-9919-AAC9-2DA9C78C7EDF}"/>
              </a:ext>
            </a:extLst>
          </p:cNvPr>
          <p:cNvSpPr txBox="1">
            <a:spLocks noGrp="1"/>
          </p:cNvSpPr>
          <p:nvPr>
            <p:ph type="title" idx="4294967295"/>
          </p:nvPr>
        </p:nvSpPr>
        <p:spPr>
          <a:xfrm>
            <a:off x="385350" y="402300"/>
            <a:ext cx="8437563" cy="69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ts val="2000"/>
              </a:lnSpc>
              <a:spcBef>
                <a:spcPts val="0"/>
              </a:spcBef>
              <a:buNone/>
              <a:defRPr sz="2000" b="1" kern="1200" cap="none" baseline="0">
                <a:solidFill>
                  <a:schemeClr val="tx1"/>
                </a:solidFill>
                <a:latin typeface="+mj-lt"/>
                <a:ea typeface="+mj-ea"/>
                <a:cs typeface="+mj-cs"/>
              </a:defRPr>
            </a:lvl1p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mj-lt"/>
                <a:ea typeface="+mj-ea"/>
                <a:cs typeface="+mj-cs"/>
              </a:rPr>
              <a:t>Question 9 sample answers</a:t>
            </a:r>
          </a:p>
        </p:txBody>
      </p:sp>
      <p:pic>
        <p:nvPicPr>
          <p:cNvPr id="7" name="SA q9" descr="Play audio">
            <a:hlinkClick r:id="" action="ppaction://media"/>
            <a:extLst>
              <a:ext uri="{FF2B5EF4-FFF2-40B4-BE49-F238E27FC236}">
                <a16:creationId xmlns:a16="http://schemas.microsoft.com/office/drawing/2014/main" id="{F9AA3E92-725A-BAD4-F1FE-0D1A44F92F1F}"/>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759072" y="204996"/>
            <a:ext cx="394607" cy="394607"/>
          </a:xfrm>
          <a:prstGeom prst="rect">
            <a:avLst/>
          </a:prstGeom>
        </p:spPr>
      </p:pic>
      <p:sp>
        <p:nvSpPr>
          <p:cNvPr id="3" name="TextBox 2">
            <a:extLst>
              <a:ext uri="{FF2B5EF4-FFF2-40B4-BE49-F238E27FC236}">
                <a16:creationId xmlns:a16="http://schemas.microsoft.com/office/drawing/2014/main" id="{7D6117FD-82C7-D599-F3F2-A9F89FBC3B63}"/>
              </a:ext>
            </a:extLst>
          </p:cNvPr>
          <p:cNvSpPr txBox="1"/>
          <p:nvPr/>
        </p:nvSpPr>
        <p:spPr>
          <a:xfrm>
            <a:off x="518506" y="1249135"/>
            <a:ext cx="8106987" cy="1200329"/>
          </a:xfrm>
          <a:prstGeom prst="rect">
            <a:avLst/>
          </a:prstGeom>
          <a:noFill/>
        </p:spPr>
        <p:txBody>
          <a:bodyPr wrap="square">
            <a:spAutoFit/>
          </a:bodyPr>
          <a:lstStyle/>
          <a:p>
            <a:r>
              <a:rPr lang="en-GB" sz="2400" b="1" dirty="0">
                <a:effectLst/>
                <a:latin typeface="Arial" panose="020B0604020202020204" pitchFamily="34" charset="0"/>
                <a:ea typeface="Aptos" panose="020B0004020202020204" pitchFamily="34" charset="0"/>
                <a:cs typeface="Times New Roman" panose="02020603050405020304" pitchFamily="18" charset="0"/>
              </a:rPr>
              <a:t>Answer 2: </a:t>
            </a:r>
            <a:r>
              <a:rPr lang="en-GB" sz="2400" dirty="0">
                <a:effectLst/>
                <a:latin typeface="Arial" panose="020B0604020202020204" pitchFamily="34" charset="0"/>
                <a:ea typeface="Aptos" panose="020B0004020202020204" pitchFamily="34" charset="0"/>
                <a:cs typeface="Times New Roman" panose="02020603050405020304" pitchFamily="18" charset="0"/>
              </a:rPr>
              <a:t>The furniture maker can protect the intellectual property of the ergonomic chair by applying for a patent to secure exclusive manufacturing, usage and sales rights.</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 name="Speech Bubble: Rectangle 9">
            <a:extLst>
              <a:ext uri="{FF2B5EF4-FFF2-40B4-BE49-F238E27FC236}">
                <a16:creationId xmlns:a16="http://schemas.microsoft.com/office/drawing/2014/main" id="{4E5E2333-3313-2A5F-3C84-CAA80444860D}"/>
              </a:ext>
              <a:ext uri="{C183D7F6-B498-43B3-948B-1728B52AA6E4}">
                <adec:decorative xmlns:adec="http://schemas.microsoft.com/office/drawing/2017/decorative" val="1"/>
              </a:ext>
            </a:extLst>
          </p:cNvPr>
          <p:cNvSpPr/>
          <p:nvPr/>
        </p:nvSpPr>
        <p:spPr>
          <a:xfrm>
            <a:off x="412180" y="1101725"/>
            <a:ext cx="8319639" cy="1773998"/>
          </a:xfrm>
          <a:custGeom>
            <a:avLst/>
            <a:gdLst>
              <a:gd name="connsiteX0" fmla="*/ 0 w 8319639"/>
              <a:gd name="connsiteY0" fmla="*/ 0 h 1773998"/>
              <a:gd name="connsiteX1" fmla="*/ 1386607 w 8319639"/>
              <a:gd name="connsiteY1" fmla="*/ 0 h 1773998"/>
              <a:gd name="connsiteX2" fmla="*/ 1386607 w 8319639"/>
              <a:gd name="connsiteY2" fmla="*/ 0 h 1773998"/>
              <a:gd name="connsiteX3" fmla="*/ 3466516 w 8319639"/>
              <a:gd name="connsiteY3" fmla="*/ 0 h 1773998"/>
              <a:gd name="connsiteX4" fmla="*/ 8319639 w 8319639"/>
              <a:gd name="connsiteY4" fmla="*/ 0 h 1773998"/>
              <a:gd name="connsiteX5" fmla="*/ 8319639 w 8319639"/>
              <a:gd name="connsiteY5" fmla="*/ 1034832 h 1773998"/>
              <a:gd name="connsiteX6" fmla="*/ 8319639 w 8319639"/>
              <a:gd name="connsiteY6" fmla="*/ 1034832 h 1773998"/>
              <a:gd name="connsiteX7" fmla="*/ 8319639 w 8319639"/>
              <a:gd name="connsiteY7" fmla="*/ 1478332 h 1773998"/>
              <a:gd name="connsiteX8" fmla="*/ 8319639 w 8319639"/>
              <a:gd name="connsiteY8" fmla="*/ 1773998 h 1773998"/>
              <a:gd name="connsiteX9" fmla="*/ 3466516 w 8319639"/>
              <a:gd name="connsiteY9" fmla="*/ 1773998 h 1773998"/>
              <a:gd name="connsiteX10" fmla="*/ 1072568 w 8319639"/>
              <a:gd name="connsiteY10" fmla="*/ 1959931 h 1773998"/>
              <a:gd name="connsiteX11" fmla="*/ 1386607 w 8319639"/>
              <a:gd name="connsiteY11" fmla="*/ 1773998 h 1773998"/>
              <a:gd name="connsiteX12" fmla="*/ 0 w 8319639"/>
              <a:gd name="connsiteY12" fmla="*/ 1773998 h 1773998"/>
              <a:gd name="connsiteX13" fmla="*/ 0 w 8319639"/>
              <a:gd name="connsiteY13" fmla="*/ 1478332 h 1773998"/>
              <a:gd name="connsiteX14" fmla="*/ 0 w 8319639"/>
              <a:gd name="connsiteY14" fmla="*/ 1034832 h 1773998"/>
              <a:gd name="connsiteX15" fmla="*/ 0 w 8319639"/>
              <a:gd name="connsiteY15" fmla="*/ 1034832 h 1773998"/>
              <a:gd name="connsiteX16" fmla="*/ 0 w 8319639"/>
              <a:gd name="connsiteY16" fmla="*/ 0 h 177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19639" h="1773998" extrusionOk="0">
                <a:moveTo>
                  <a:pt x="0" y="0"/>
                </a:moveTo>
                <a:cubicBezTo>
                  <a:pt x="415990" y="-88295"/>
                  <a:pt x="916648" y="100258"/>
                  <a:pt x="1386607" y="0"/>
                </a:cubicBezTo>
                <a:lnTo>
                  <a:pt x="1386607" y="0"/>
                </a:lnTo>
                <a:cubicBezTo>
                  <a:pt x="1915845" y="39021"/>
                  <a:pt x="3235907" y="-138200"/>
                  <a:pt x="3466516" y="0"/>
                </a:cubicBezTo>
                <a:cubicBezTo>
                  <a:pt x="4321643" y="24883"/>
                  <a:pt x="5905842" y="54768"/>
                  <a:pt x="8319639" y="0"/>
                </a:cubicBezTo>
                <a:cubicBezTo>
                  <a:pt x="8238193" y="450501"/>
                  <a:pt x="8407531" y="541629"/>
                  <a:pt x="8319639" y="1034832"/>
                </a:cubicBezTo>
                <a:lnTo>
                  <a:pt x="8319639" y="1034832"/>
                </a:lnTo>
                <a:cubicBezTo>
                  <a:pt x="8332435" y="1184465"/>
                  <a:pt x="8359283" y="1302606"/>
                  <a:pt x="8319639" y="1478332"/>
                </a:cubicBezTo>
                <a:cubicBezTo>
                  <a:pt x="8323874" y="1585430"/>
                  <a:pt x="8323146" y="1645311"/>
                  <a:pt x="8319639" y="1773998"/>
                </a:cubicBezTo>
                <a:cubicBezTo>
                  <a:pt x="7434534" y="1775010"/>
                  <a:pt x="5148865" y="1926832"/>
                  <a:pt x="3466516" y="1773998"/>
                </a:cubicBezTo>
                <a:cubicBezTo>
                  <a:pt x="2417280" y="1736675"/>
                  <a:pt x="2118616" y="1885984"/>
                  <a:pt x="1072568" y="1959931"/>
                </a:cubicBezTo>
                <a:cubicBezTo>
                  <a:pt x="1144248" y="1880720"/>
                  <a:pt x="1316995" y="1815172"/>
                  <a:pt x="1386607" y="1773998"/>
                </a:cubicBezTo>
                <a:cubicBezTo>
                  <a:pt x="781188" y="1686491"/>
                  <a:pt x="317612" y="1865038"/>
                  <a:pt x="0" y="1773998"/>
                </a:cubicBezTo>
                <a:cubicBezTo>
                  <a:pt x="16590" y="1649972"/>
                  <a:pt x="17599" y="1534183"/>
                  <a:pt x="0" y="1478332"/>
                </a:cubicBezTo>
                <a:cubicBezTo>
                  <a:pt x="16558" y="1319783"/>
                  <a:pt x="-19187" y="1123260"/>
                  <a:pt x="0" y="1034832"/>
                </a:cubicBezTo>
                <a:lnTo>
                  <a:pt x="0" y="1034832"/>
                </a:lnTo>
                <a:cubicBezTo>
                  <a:pt x="-48291" y="615063"/>
                  <a:pt x="-57545" y="385681"/>
                  <a:pt x="0" y="0"/>
                </a:cubicBezTo>
                <a:close/>
              </a:path>
            </a:pathLst>
          </a:custGeom>
          <a:noFill/>
          <a:ln w="19050">
            <a:solidFill>
              <a:srgbClr val="E51C41"/>
            </a:solidFill>
            <a:prstDash val="dash"/>
            <a:extLst>
              <a:ext uri="{C807C97D-BFC1-408E-A445-0C87EB9F89A2}">
                <ask:lineSketchStyleProps xmlns:ask="http://schemas.microsoft.com/office/drawing/2018/sketchyshapes" sd="3994833337">
                  <a:prstGeom prst="wedgeRectCallout">
                    <a:avLst>
                      <a:gd name="adj1" fmla="val -37108"/>
                      <a:gd name="adj2" fmla="val 6048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2063783985"/>
      </p:ext>
    </p:extLst>
  </p:cSld>
  <p:clrMapOvr>
    <a:masterClrMapping/>
  </p:clrMapOvr>
  <mc:AlternateContent xmlns:mc="http://schemas.openxmlformats.org/markup-compatibility/2006" xmlns:p14="http://schemas.microsoft.com/office/powerpoint/2010/main">
    <mc:Choice Requires="p14">
      <p:transition spd="slow" p14:dur="2000" advTm="26656"/>
    </mc:Choice>
    <mc:Fallback xmlns="">
      <p:transition spd="slow" advTm="266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67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B4BA-DA99-85DB-9AA7-702DCB10C55B}"/>
              </a:ext>
            </a:extLst>
          </p:cNvPr>
          <p:cNvSpPr>
            <a:spLocks noGrp="1"/>
          </p:cNvSpPr>
          <p:nvPr>
            <p:ph type="title"/>
          </p:nvPr>
        </p:nvSpPr>
        <p:spPr>
          <a:xfrm>
            <a:off x="232950" y="490532"/>
            <a:ext cx="8437563" cy="699425"/>
          </a:xfrm>
        </p:spPr>
        <p:txBody>
          <a:bodyPr vert="horz" lIns="0" tIns="0" rIns="0" bIns="0" rtlCol="0" anchor="t" anchorCtr="0">
            <a:noAutofit/>
          </a:bodyPr>
          <a:lstStyle/>
          <a:p>
            <a:pPr>
              <a:lnSpc>
                <a:spcPct val="100000"/>
              </a:lnSpc>
            </a:pPr>
            <a:r>
              <a:rPr lang="en-US" sz="2400" dirty="0">
                <a:ea typeface="+mj-lt"/>
                <a:cs typeface="+mj-lt"/>
              </a:rPr>
              <a:t>01 The creative economy </a:t>
            </a:r>
            <a:endParaRPr lang="en-US" sz="2400" dirty="0">
              <a:cs typeface="Arial"/>
            </a:endParaRPr>
          </a:p>
          <a:p>
            <a:pPr>
              <a:lnSpc>
                <a:spcPct val="100000"/>
              </a:lnSpc>
            </a:pPr>
            <a:r>
              <a:rPr lang="en-US" sz="2400" dirty="0">
                <a:ea typeface="+mj-lt"/>
                <a:cs typeface="+mj-lt"/>
              </a:rPr>
              <a:t>02 The individual in the creative industries </a:t>
            </a:r>
            <a:endParaRPr lang="en-US" sz="2400" dirty="0">
              <a:cs typeface="Arial"/>
            </a:endParaRPr>
          </a:p>
          <a:p>
            <a:pPr>
              <a:lnSpc>
                <a:spcPct val="100000"/>
              </a:lnSpc>
            </a:pPr>
            <a:r>
              <a:rPr lang="en-US" sz="2400" dirty="0">
                <a:ea typeface="+mj-lt"/>
                <a:cs typeface="+mj-lt"/>
              </a:rPr>
              <a:t>03 Cultural context </a:t>
            </a:r>
            <a:endParaRPr lang="en-US" sz="2400" dirty="0">
              <a:cs typeface="Arial"/>
            </a:endParaRPr>
          </a:p>
          <a:p>
            <a:pPr>
              <a:lnSpc>
                <a:spcPct val="100000"/>
              </a:lnSpc>
            </a:pPr>
            <a:r>
              <a:rPr lang="en-US" sz="2400" dirty="0">
                <a:ea typeface="+mj-lt"/>
                <a:cs typeface="+mj-lt"/>
              </a:rPr>
              <a:t>04 Audience </a:t>
            </a:r>
          </a:p>
          <a:p>
            <a:pPr>
              <a:lnSpc>
                <a:spcPct val="100000"/>
              </a:lnSpc>
            </a:pPr>
            <a:r>
              <a:rPr lang="en-US" sz="2400" dirty="0">
                <a:ea typeface="+mj-lt"/>
                <a:cs typeface="+mj-lt"/>
              </a:rPr>
              <a:t>05 Legislation/regulation: Intellectual property </a:t>
            </a:r>
            <a:endParaRPr lang="en-US" sz="2400" dirty="0">
              <a:cs typeface="Arial"/>
            </a:endParaRPr>
          </a:p>
          <a:p>
            <a:pPr>
              <a:lnSpc>
                <a:spcPct val="100000"/>
              </a:lnSpc>
            </a:pPr>
            <a:r>
              <a:rPr lang="en-US" sz="2400" dirty="0">
                <a:ea typeface="+mj-lt"/>
                <a:cs typeface="+mj-lt"/>
              </a:rPr>
              <a:t>06 Legislation/regulation : Health and safety</a:t>
            </a:r>
            <a:endParaRPr lang="en-US" sz="2400" dirty="0">
              <a:cs typeface="Arial"/>
            </a:endParaRPr>
          </a:p>
          <a:p>
            <a:pPr>
              <a:lnSpc>
                <a:spcPct val="100000"/>
              </a:lnSpc>
            </a:pPr>
            <a:r>
              <a:rPr lang="en-US" sz="2400" dirty="0">
                <a:ea typeface="+mj-lt"/>
                <a:cs typeface="+mj-lt"/>
              </a:rPr>
              <a:t>07 Project methodology and administration </a:t>
            </a:r>
            <a:endParaRPr lang="en-US" sz="2400" dirty="0">
              <a:cs typeface="Arial"/>
            </a:endParaRPr>
          </a:p>
          <a:p>
            <a:pPr>
              <a:lnSpc>
                <a:spcPct val="100000"/>
              </a:lnSpc>
            </a:pPr>
            <a:r>
              <a:rPr lang="en-US" sz="2400" dirty="0">
                <a:ea typeface="+mj-lt"/>
                <a:cs typeface="+mj-lt"/>
              </a:rPr>
              <a:t>08 Legislation/regulation : The environment and sustainability </a:t>
            </a:r>
            <a:endParaRPr lang="en-US" sz="2400" dirty="0">
              <a:cs typeface="Arial"/>
            </a:endParaRPr>
          </a:p>
          <a:p>
            <a:pPr>
              <a:lnSpc>
                <a:spcPct val="100000"/>
              </a:lnSpc>
            </a:pPr>
            <a:r>
              <a:rPr lang="en-US" sz="2400" dirty="0">
                <a:ea typeface="+mj-lt"/>
                <a:cs typeface="+mj-lt"/>
              </a:rPr>
              <a:t>09 Professionalism and ethics </a:t>
            </a:r>
            <a:endParaRPr lang="en-US" sz="2400" dirty="0">
              <a:cs typeface="Arial"/>
            </a:endParaRPr>
          </a:p>
          <a:p>
            <a:pPr>
              <a:lnSpc>
                <a:spcPct val="100000"/>
              </a:lnSpc>
            </a:pPr>
            <a:r>
              <a:rPr lang="en-US" sz="2400" dirty="0">
                <a:ea typeface="+mj-lt"/>
                <a:cs typeface="+mj-lt"/>
              </a:rPr>
              <a:t>10 Equality, diversity and inclusion</a:t>
            </a:r>
            <a:endParaRPr lang="en-US" sz="2800" dirty="0">
              <a:cs typeface="Arial"/>
            </a:endParaRPr>
          </a:p>
        </p:txBody>
      </p:sp>
      <p:sp>
        <p:nvSpPr>
          <p:cNvPr id="4" name="Footer Placeholder 3">
            <a:extLst>
              <a:ext uri="{FF2B5EF4-FFF2-40B4-BE49-F238E27FC236}">
                <a16:creationId xmlns:a16="http://schemas.microsoft.com/office/drawing/2014/main" id="{107AF7F2-90F1-7D71-05A5-2481E859FC1C}"/>
              </a:ext>
            </a:extLst>
          </p:cNvPr>
          <p:cNvSpPr>
            <a:spLocks noGrp="1"/>
          </p:cNvSpPr>
          <p:nvPr>
            <p:ph type="ftr" sz="quarter" idx="11"/>
          </p:nvPr>
        </p:nvSpPr>
        <p:spPr/>
        <p:txBody>
          <a:bodyPr/>
          <a:lstStyle/>
          <a:p>
            <a:r>
              <a:rPr lang="en-GB"/>
              <a:t>Education &amp; Training Foundation</a:t>
            </a:r>
          </a:p>
        </p:txBody>
      </p:sp>
      <p:sp>
        <p:nvSpPr>
          <p:cNvPr id="5" name="Slide Number Placeholder 4">
            <a:extLst>
              <a:ext uri="{FF2B5EF4-FFF2-40B4-BE49-F238E27FC236}">
                <a16:creationId xmlns:a16="http://schemas.microsoft.com/office/drawing/2014/main" id="{B59B8D95-6A82-20F9-5098-A054CEF56A2F}"/>
              </a:ext>
            </a:extLst>
          </p:cNvPr>
          <p:cNvSpPr>
            <a:spLocks noGrp="1"/>
          </p:cNvSpPr>
          <p:nvPr>
            <p:ph type="sldNum" sz="quarter" idx="12"/>
          </p:nvPr>
        </p:nvSpPr>
        <p:spPr/>
        <p:txBody>
          <a:bodyPr/>
          <a:lstStyle/>
          <a:p>
            <a:fld id="{DA2C159E-F13C-4A85-9A41-E7669D3E0D70}" type="slidenum">
              <a:rPr lang="en-GB" smtClean="0"/>
              <a:pPr/>
              <a:t>3</a:t>
            </a:fld>
            <a:endParaRPr lang="en-GB"/>
          </a:p>
        </p:txBody>
      </p:sp>
    </p:spTree>
    <p:extLst>
      <p:ext uri="{BB962C8B-B14F-4D97-AF65-F5344CB8AC3E}">
        <p14:creationId xmlns:p14="http://schemas.microsoft.com/office/powerpoint/2010/main" val="3994772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A2C159E-F13C-4A85-9A41-E7669D3E0D70}" type="slidenum">
              <a:rPr lang="en-GB" smtClean="0"/>
              <a:pPr/>
              <a:t>30</a:t>
            </a:fld>
            <a:endParaRPr lang="en-GB"/>
          </a:p>
        </p:txBody>
      </p:sp>
      <p:sp>
        <p:nvSpPr>
          <p:cNvPr id="2" name="Title 11">
            <a:extLst>
              <a:ext uri="{FF2B5EF4-FFF2-40B4-BE49-F238E27FC236}">
                <a16:creationId xmlns:a16="http://schemas.microsoft.com/office/drawing/2014/main" id="{BBB32CA6-760D-BA0A-FC4E-64663A5FACB6}"/>
              </a:ext>
            </a:extLst>
          </p:cNvPr>
          <p:cNvSpPr txBox="1">
            <a:spLocks noGrp="1"/>
          </p:cNvSpPr>
          <p:nvPr>
            <p:ph type="title" idx="4294967295"/>
          </p:nvPr>
        </p:nvSpPr>
        <p:spPr>
          <a:xfrm>
            <a:off x="232950" y="344556"/>
            <a:ext cx="8437563" cy="3397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14400" rtl="0" eaLnBrk="1" latinLnBrk="0" hangingPunct="1">
              <a:lnSpc>
                <a:spcPts val="2000"/>
              </a:lnSpc>
              <a:spcBef>
                <a:spcPts val="0"/>
              </a:spcBef>
              <a:buNone/>
              <a:defRPr sz="2000" b="1" kern="1200" cap="none" baseline="0">
                <a:solidFill>
                  <a:schemeClr val="tx1"/>
                </a:solidFill>
                <a:latin typeface="+mj-lt"/>
                <a:ea typeface="+mj-ea"/>
                <a:cs typeface="+mj-cs"/>
              </a:defRPr>
            </a:lvl1p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mj-lt"/>
                <a:ea typeface="+mj-ea"/>
                <a:cs typeface="+mj-cs"/>
              </a:rPr>
              <a:t>Development activity 5</a:t>
            </a:r>
          </a:p>
        </p:txBody>
      </p:sp>
      <p:sp>
        <p:nvSpPr>
          <p:cNvPr id="5" name="Text Placeholder 4"/>
          <p:cNvSpPr>
            <a:spLocks noGrp="1"/>
          </p:cNvSpPr>
          <p:nvPr>
            <p:ph type="body" sz="quarter" idx="12"/>
          </p:nvPr>
        </p:nvSpPr>
        <p:spPr/>
        <p:txBody>
          <a:bodyPr vert="horz" lIns="0" tIns="0" rIns="0" bIns="0" rtlCol="0" anchor="t">
            <a:noAutofit/>
          </a:bodyPr>
          <a:lstStyle/>
          <a:p>
            <a:r>
              <a:rPr lang="en-GB" dirty="0">
                <a:solidFill>
                  <a:srgbClr val="0D0D0D"/>
                </a:solidFill>
                <a:highlight>
                  <a:srgbClr val="FFFFFF"/>
                </a:highlight>
                <a:ea typeface="+mn-lt"/>
                <a:cs typeface="+mn-lt"/>
              </a:rPr>
              <a:t>A jewellery maker has invented a new clasp for a bracelet that has never been used before.</a:t>
            </a:r>
            <a:endParaRPr lang="en-GB" dirty="0"/>
          </a:p>
          <a:p>
            <a:br>
              <a:rPr lang="en-GB" b="1" dirty="0"/>
            </a:br>
            <a:r>
              <a:rPr lang="en-GB" b="1" dirty="0">
                <a:solidFill>
                  <a:srgbClr val="E51C41"/>
                </a:solidFill>
              </a:rPr>
              <a:t>Explain</a:t>
            </a:r>
            <a:r>
              <a:rPr lang="en-GB" dirty="0">
                <a:solidFill>
                  <a:srgbClr val="E51C41"/>
                </a:solidFill>
              </a:rPr>
              <a:t> </a:t>
            </a:r>
            <a:r>
              <a:rPr lang="en-GB" dirty="0">
                <a:solidFill>
                  <a:srgbClr val="E51C41"/>
                </a:solidFill>
                <a:ea typeface="+mn-lt"/>
                <a:cs typeface="+mn-lt"/>
              </a:rPr>
              <a:t>how the jewellery maker can best protect the intellectual property of the design.</a:t>
            </a:r>
            <a:endParaRPr lang="en-GB" dirty="0">
              <a:solidFill>
                <a:srgbClr val="000000"/>
              </a:solidFill>
              <a:ea typeface="+mn-lt"/>
              <a:cs typeface="+mn-lt"/>
            </a:endParaRPr>
          </a:p>
          <a:p>
            <a:endParaRPr lang="en-GB" dirty="0"/>
          </a:p>
          <a:p>
            <a:r>
              <a:rPr lang="en-GB" dirty="0"/>
              <a:t>Applied: Jewellery maker design </a:t>
            </a:r>
            <a:br>
              <a:rPr lang="en-GB" dirty="0"/>
            </a:br>
            <a:endParaRPr lang="en-GB" dirty="0">
              <a:cs typeface="Aria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Tree>
    <p:extLst>
      <p:ext uri="{BB962C8B-B14F-4D97-AF65-F5344CB8AC3E}">
        <p14:creationId xmlns:p14="http://schemas.microsoft.com/office/powerpoint/2010/main" val="507233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31</a:t>
            </a:fld>
            <a:endParaRPr lang="en-GB"/>
          </a:p>
        </p:txBody>
      </p:sp>
      <p:sp>
        <p:nvSpPr>
          <p:cNvPr id="2" name="Title 2">
            <a:extLst>
              <a:ext uri="{FF2B5EF4-FFF2-40B4-BE49-F238E27FC236}">
                <a16:creationId xmlns:a16="http://schemas.microsoft.com/office/drawing/2014/main" id="{D7D23671-4F11-992F-EB82-D92BE8B1199D}"/>
              </a:ext>
            </a:extLst>
          </p:cNvPr>
          <p:cNvSpPr>
            <a:spLocks noGrp="1"/>
          </p:cNvSpPr>
          <p:nvPr>
            <p:ph type="title"/>
          </p:nvPr>
        </p:nvSpPr>
        <p:spPr>
          <a:xfrm>
            <a:off x="233363" y="249238"/>
            <a:ext cx="8437562" cy="700087"/>
          </a:xfrm>
        </p:spPr>
        <p:txBody>
          <a:bodyPr>
            <a:normAutofit/>
          </a:bodyPr>
          <a:lstStyle/>
          <a:p>
            <a:r>
              <a:rPr lang="en-GB" sz="3200" dirty="0"/>
              <a:t>Development activity 5 sample answer</a:t>
            </a:r>
            <a:endParaRPr lang="en-US" sz="3200" dirty="0"/>
          </a:p>
        </p:txBody>
      </p:sp>
      <p:sp>
        <p:nvSpPr>
          <p:cNvPr id="3" name="TextBox 2">
            <a:extLst>
              <a:ext uri="{FF2B5EF4-FFF2-40B4-BE49-F238E27FC236}">
                <a16:creationId xmlns:a16="http://schemas.microsoft.com/office/drawing/2014/main" id="{A70E55AA-4D41-24DF-1C17-44732BC39D31}"/>
              </a:ext>
            </a:extLst>
          </p:cNvPr>
          <p:cNvSpPr txBox="1"/>
          <p:nvPr/>
        </p:nvSpPr>
        <p:spPr>
          <a:xfrm>
            <a:off x="672822" y="1228080"/>
            <a:ext cx="7686376" cy="2308324"/>
          </a:xfrm>
          <a:prstGeom prst="rect">
            <a:avLst/>
          </a:prstGeom>
          <a:noFill/>
        </p:spPr>
        <p:txBody>
          <a:bodyPr wrap="square">
            <a:spAutoFit/>
          </a:bodyPr>
          <a:lstStyle/>
          <a:p>
            <a:r>
              <a:rPr lang="en-GB" sz="2400" kern="0">
                <a:effectLst/>
                <a:latin typeface="Arial" panose="020B0604020202020204" pitchFamily="34" charset="0"/>
                <a:ea typeface="Aptos" panose="020B0004020202020204" pitchFamily="34" charset="0"/>
              </a:rPr>
              <a:t>To protect the </a:t>
            </a:r>
            <a:r>
              <a:rPr lang="en-GB" sz="2400" kern="0">
                <a:latin typeface="Arial" panose="020B0604020202020204" pitchFamily="34" charset="0"/>
                <a:ea typeface="Aptos" panose="020B0004020202020204" pitchFamily="34" charset="0"/>
              </a:rPr>
              <a:t>clasp for the new bracelet</a:t>
            </a:r>
            <a:r>
              <a:rPr lang="en-GB" sz="2400" kern="0">
                <a:effectLst/>
                <a:latin typeface="Arial" panose="020B0604020202020204" pitchFamily="34" charset="0"/>
                <a:ea typeface="Aptos" panose="020B0004020202020204" pitchFamily="34" charset="0"/>
              </a:rPr>
              <a:t>, the </a:t>
            </a:r>
            <a:r>
              <a:rPr lang="en-GB" sz="2400" kern="0">
                <a:latin typeface="Arial" panose="020B0604020202020204" pitchFamily="34" charset="0"/>
                <a:ea typeface="Aptos" panose="020B0004020202020204" pitchFamily="34" charset="0"/>
              </a:rPr>
              <a:t>jewellery</a:t>
            </a:r>
            <a:r>
              <a:rPr lang="en-GB" sz="2400" kern="0">
                <a:effectLst/>
                <a:latin typeface="Arial" panose="020B0604020202020204" pitchFamily="34" charset="0"/>
                <a:ea typeface="Aptos" panose="020B0004020202020204" pitchFamily="34" charset="0"/>
              </a:rPr>
              <a:t> maker should get a patent </a:t>
            </a:r>
            <a:r>
              <a:rPr lang="en-GB" sz="2400" kern="0">
                <a:effectLst/>
                <a:highlight>
                  <a:srgbClr val="FFFF00"/>
                </a:highlight>
                <a:latin typeface="Arial" panose="020B0604020202020204" pitchFamily="34" charset="0"/>
                <a:ea typeface="Aptos" panose="020B0004020202020204" pitchFamily="34" charset="0"/>
              </a:rPr>
              <a:t>because this will stop others from making or selling the same </a:t>
            </a:r>
            <a:r>
              <a:rPr lang="en-GB" sz="2400" kern="0">
                <a:highlight>
                  <a:srgbClr val="FFFF00"/>
                </a:highlight>
                <a:latin typeface="Arial" panose="020B0604020202020204" pitchFamily="34" charset="0"/>
                <a:ea typeface="Aptos" panose="020B0004020202020204" pitchFamily="34" charset="0"/>
              </a:rPr>
              <a:t>design</a:t>
            </a:r>
            <a:r>
              <a:rPr lang="en-GB" sz="2400" kern="0">
                <a:effectLst/>
                <a:latin typeface="Arial" panose="020B0604020202020204" pitchFamily="34" charset="0"/>
                <a:ea typeface="Aptos" panose="020B0004020202020204" pitchFamily="34" charset="0"/>
              </a:rPr>
              <a:t>. They should also register the design </a:t>
            </a:r>
            <a:r>
              <a:rPr lang="en-GB" sz="2400" kern="0">
                <a:effectLst/>
                <a:highlight>
                  <a:srgbClr val="FFFF00"/>
                </a:highlight>
                <a:latin typeface="Arial" panose="020B0604020202020204" pitchFamily="34" charset="0"/>
                <a:ea typeface="Aptos" panose="020B0004020202020204" pitchFamily="34" charset="0"/>
              </a:rPr>
              <a:t>because this will protect its </a:t>
            </a:r>
            <a:r>
              <a:rPr lang="en-GB" sz="2400" kern="0">
                <a:highlight>
                  <a:srgbClr val="FFFF00"/>
                </a:highlight>
                <a:latin typeface="Arial" panose="020B0604020202020204" pitchFamily="34" charset="0"/>
                <a:ea typeface="Aptos" panose="020B0004020202020204" pitchFamily="34" charset="0"/>
              </a:rPr>
              <a:t>functionality</a:t>
            </a:r>
            <a:r>
              <a:rPr lang="en-GB" sz="2400" kern="0">
                <a:effectLst/>
                <a:highlight>
                  <a:srgbClr val="FFFF00"/>
                </a:highlight>
                <a:latin typeface="Arial" panose="020B0604020202020204" pitchFamily="34" charset="0"/>
                <a:ea typeface="Aptos" panose="020B0004020202020204" pitchFamily="34" charset="0"/>
              </a:rPr>
              <a:t> and trademark name or logo and keep the brand unique.</a:t>
            </a:r>
            <a:endParaRPr lang="en-GB" sz="2400">
              <a:highlight>
                <a:srgbClr val="FFFF00"/>
              </a:highlight>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
        <p:nvSpPr>
          <p:cNvPr id="9" name="Speech Bubble: Rectangle with Corners Rounded 8">
            <a:extLst>
              <a:ext uri="{FF2B5EF4-FFF2-40B4-BE49-F238E27FC236}">
                <a16:creationId xmlns:a16="http://schemas.microsoft.com/office/drawing/2014/main" id="{56A9DF8E-7C97-5051-8010-98C696280442}"/>
              </a:ext>
              <a:ext uri="{C183D7F6-B498-43B3-948B-1728B52AA6E4}">
                <adec:decorative xmlns:adec="http://schemas.microsoft.com/office/drawing/2017/decorative" val="1"/>
              </a:ext>
            </a:extLst>
          </p:cNvPr>
          <p:cNvSpPr/>
          <p:nvPr/>
        </p:nvSpPr>
        <p:spPr>
          <a:xfrm flipH="1">
            <a:off x="297228" y="949325"/>
            <a:ext cx="8309006" cy="2852684"/>
          </a:xfrm>
          <a:custGeom>
            <a:avLst/>
            <a:gdLst>
              <a:gd name="connsiteX0" fmla="*/ 0 w 8309006"/>
              <a:gd name="connsiteY0" fmla="*/ 475457 h 2852684"/>
              <a:gd name="connsiteX1" fmla="*/ 475457 w 8309006"/>
              <a:gd name="connsiteY1" fmla="*/ 0 h 2852684"/>
              <a:gd name="connsiteX2" fmla="*/ 930146 w 8309006"/>
              <a:gd name="connsiteY2" fmla="*/ 0 h 2852684"/>
              <a:gd name="connsiteX3" fmla="*/ 1384834 w 8309006"/>
              <a:gd name="connsiteY3" fmla="*/ 0 h 2852684"/>
              <a:gd name="connsiteX4" fmla="*/ 1384834 w 8309006"/>
              <a:gd name="connsiteY4" fmla="*/ 0 h 2852684"/>
              <a:gd name="connsiteX5" fmla="*/ 1841829 w 8309006"/>
              <a:gd name="connsiteY5" fmla="*/ 0 h 2852684"/>
              <a:gd name="connsiteX6" fmla="*/ 2298825 w 8309006"/>
              <a:gd name="connsiteY6" fmla="*/ 0 h 2852684"/>
              <a:gd name="connsiteX7" fmla="*/ 2755820 w 8309006"/>
              <a:gd name="connsiteY7" fmla="*/ 0 h 2852684"/>
              <a:gd name="connsiteX8" fmla="*/ 3462086 w 8309006"/>
              <a:gd name="connsiteY8" fmla="*/ 0 h 2852684"/>
              <a:gd name="connsiteX9" fmla="*/ 3921090 w 8309006"/>
              <a:gd name="connsiteY9" fmla="*/ 0 h 2852684"/>
              <a:gd name="connsiteX10" fmla="*/ 4554952 w 8309006"/>
              <a:gd name="connsiteY10" fmla="*/ 0 h 2852684"/>
              <a:gd name="connsiteX11" fmla="*/ 5101385 w 8309006"/>
              <a:gd name="connsiteY11" fmla="*/ 0 h 2852684"/>
              <a:gd name="connsiteX12" fmla="*/ 5516674 w 8309006"/>
              <a:gd name="connsiteY12" fmla="*/ 0 h 2852684"/>
              <a:gd name="connsiteX13" fmla="*/ 6019392 w 8309006"/>
              <a:gd name="connsiteY13" fmla="*/ 0 h 2852684"/>
              <a:gd name="connsiteX14" fmla="*/ 6609539 w 8309006"/>
              <a:gd name="connsiteY14" fmla="*/ 0 h 2852684"/>
              <a:gd name="connsiteX15" fmla="*/ 7024828 w 8309006"/>
              <a:gd name="connsiteY15" fmla="*/ 0 h 2852684"/>
              <a:gd name="connsiteX16" fmla="*/ 7833549 w 8309006"/>
              <a:gd name="connsiteY16" fmla="*/ 0 h 2852684"/>
              <a:gd name="connsiteX17" fmla="*/ 8309006 w 8309006"/>
              <a:gd name="connsiteY17" fmla="*/ 475457 h 2852684"/>
              <a:gd name="connsiteX18" fmla="*/ 8309006 w 8309006"/>
              <a:gd name="connsiteY18" fmla="*/ 1034103 h 2852684"/>
              <a:gd name="connsiteX19" fmla="*/ 8309006 w 8309006"/>
              <a:gd name="connsiteY19" fmla="*/ 1664066 h 2852684"/>
              <a:gd name="connsiteX20" fmla="*/ 8309006 w 8309006"/>
              <a:gd name="connsiteY20" fmla="*/ 1664066 h 2852684"/>
              <a:gd name="connsiteX21" fmla="*/ 8309006 w 8309006"/>
              <a:gd name="connsiteY21" fmla="*/ 2027783 h 2852684"/>
              <a:gd name="connsiteX22" fmla="*/ 8309006 w 8309006"/>
              <a:gd name="connsiteY22" fmla="*/ 2377237 h 2852684"/>
              <a:gd name="connsiteX23" fmla="*/ 8309006 w 8309006"/>
              <a:gd name="connsiteY23" fmla="*/ 2377227 h 2852684"/>
              <a:gd name="connsiteX24" fmla="*/ 7833549 w 8309006"/>
              <a:gd name="connsiteY24" fmla="*/ 2852684 h 2852684"/>
              <a:gd name="connsiteX25" fmla="*/ 7287116 w 8309006"/>
              <a:gd name="connsiteY25" fmla="*/ 2852684 h 2852684"/>
              <a:gd name="connsiteX26" fmla="*/ 6696969 w 8309006"/>
              <a:gd name="connsiteY26" fmla="*/ 2852684 h 2852684"/>
              <a:gd name="connsiteX27" fmla="*/ 6194250 w 8309006"/>
              <a:gd name="connsiteY27" fmla="*/ 2852684 h 2852684"/>
              <a:gd name="connsiteX28" fmla="*/ 5647818 w 8309006"/>
              <a:gd name="connsiteY28" fmla="*/ 2852684 h 2852684"/>
              <a:gd name="connsiteX29" fmla="*/ 5232529 w 8309006"/>
              <a:gd name="connsiteY29" fmla="*/ 2852684 h 2852684"/>
              <a:gd name="connsiteX30" fmla="*/ 4817240 w 8309006"/>
              <a:gd name="connsiteY30" fmla="*/ 2852684 h 2852684"/>
              <a:gd name="connsiteX31" fmla="*/ 4270807 w 8309006"/>
              <a:gd name="connsiteY31" fmla="*/ 2852684 h 2852684"/>
              <a:gd name="connsiteX32" fmla="*/ 3462086 w 8309006"/>
              <a:gd name="connsiteY32" fmla="*/ 2852684 h 2852684"/>
              <a:gd name="connsiteX33" fmla="*/ 3149914 w 8309006"/>
              <a:gd name="connsiteY33" fmla="*/ 3118059 h 2852684"/>
              <a:gd name="connsiteX34" fmla="*/ 2857052 w 8309006"/>
              <a:gd name="connsiteY34" fmla="*/ 3367018 h 2852684"/>
              <a:gd name="connsiteX35" fmla="*/ 2496607 w 8309006"/>
              <a:gd name="connsiteY35" fmla="*/ 3673430 h 2852684"/>
              <a:gd name="connsiteX36" fmla="*/ 2137134 w 8309006"/>
              <a:gd name="connsiteY36" fmla="*/ 3408055 h 2852684"/>
              <a:gd name="connsiteX37" fmla="*/ 1755425 w 8309006"/>
              <a:gd name="connsiteY37" fmla="*/ 3126266 h 2852684"/>
              <a:gd name="connsiteX38" fmla="*/ 1384834 w 8309006"/>
              <a:gd name="connsiteY38" fmla="*/ 2852684 h 2852684"/>
              <a:gd name="connsiteX39" fmla="*/ 911958 w 8309006"/>
              <a:gd name="connsiteY39" fmla="*/ 2852684 h 2852684"/>
              <a:gd name="connsiteX40" fmla="*/ 475457 w 8309006"/>
              <a:gd name="connsiteY40" fmla="*/ 2852684 h 2852684"/>
              <a:gd name="connsiteX41" fmla="*/ 0 w 8309006"/>
              <a:gd name="connsiteY41" fmla="*/ 2377227 h 2852684"/>
              <a:gd name="connsiteX42" fmla="*/ 0 w 8309006"/>
              <a:gd name="connsiteY42" fmla="*/ 2377237 h 2852684"/>
              <a:gd name="connsiteX43" fmla="*/ 0 w 8309006"/>
              <a:gd name="connsiteY43" fmla="*/ 2020652 h 2852684"/>
              <a:gd name="connsiteX44" fmla="*/ 0 w 8309006"/>
              <a:gd name="connsiteY44" fmla="*/ 1664066 h 2852684"/>
              <a:gd name="connsiteX45" fmla="*/ 0 w 8309006"/>
              <a:gd name="connsiteY45" fmla="*/ 1664066 h 2852684"/>
              <a:gd name="connsiteX46" fmla="*/ 0 w 8309006"/>
              <a:gd name="connsiteY46" fmla="*/ 1105420 h 2852684"/>
              <a:gd name="connsiteX47" fmla="*/ 0 w 8309006"/>
              <a:gd name="connsiteY47" fmla="*/ 475457 h 285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309006" h="2852684" extrusionOk="0">
                <a:moveTo>
                  <a:pt x="0" y="475457"/>
                </a:moveTo>
                <a:cubicBezTo>
                  <a:pt x="-49387" y="241946"/>
                  <a:pt x="165015" y="56947"/>
                  <a:pt x="475457" y="0"/>
                </a:cubicBezTo>
                <a:cubicBezTo>
                  <a:pt x="578327" y="-25178"/>
                  <a:pt x="703915" y="740"/>
                  <a:pt x="930146" y="0"/>
                </a:cubicBezTo>
                <a:cubicBezTo>
                  <a:pt x="1156377" y="-740"/>
                  <a:pt x="1189744" y="31900"/>
                  <a:pt x="1384834" y="0"/>
                </a:cubicBezTo>
                <a:lnTo>
                  <a:pt x="1384834" y="0"/>
                </a:lnTo>
                <a:cubicBezTo>
                  <a:pt x="1496664" y="-13594"/>
                  <a:pt x="1696121" y="32497"/>
                  <a:pt x="1841829" y="0"/>
                </a:cubicBezTo>
                <a:cubicBezTo>
                  <a:pt x="1987538" y="-32497"/>
                  <a:pt x="2163649" y="44467"/>
                  <a:pt x="2298825" y="0"/>
                </a:cubicBezTo>
                <a:cubicBezTo>
                  <a:pt x="2434001" y="-44467"/>
                  <a:pt x="2602248" y="36473"/>
                  <a:pt x="2755820" y="0"/>
                </a:cubicBezTo>
                <a:cubicBezTo>
                  <a:pt x="2909393" y="-36473"/>
                  <a:pt x="3140735" y="54367"/>
                  <a:pt x="3462086" y="0"/>
                </a:cubicBezTo>
                <a:cubicBezTo>
                  <a:pt x="3678738" y="-20934"/>
                  <a:pt x="3724350" y="8034"/>
                  <a:pt x="3921090" y="0"/>
                </a:cubicBezTo>
                <a:cubicBezTo>
                  <a:pt x="4117830" y="-8034"/>
                  <a:pt x="4280922" y="57353"/>
                  <a:pt x="4554952" y="0"/>
                </a:cubicBezTo>
                <a:cubicBezTo>
                  <a:pt x="4828982" y="-57353"/>
                  <a:pt x="4921293" y="4338"/>
                  <a:pt x="5101385" y="0"/>
                </a:cubicBezTo>
                <a:cubicBezTo>
                  <a:pt x="5281477" y="-4338"/>
                  <a:pt x="5367259" y="4699"/>
                  <a:pt x="5516674" y="0"/>
                </a:cubicBezTo>
                <a:cubicBezTo>
                  <a:pt x="5666089" y="-4699"/>
                  <a:pt x="5872552" y="17625"/>
                  <a:pt x="6019392" y="0"/>
                </a:cubicBezTo>
                <a:cubicBezTo>
                  <a:pt x="6166232" y="-17625"/>
                  <a:pt x="6329560" y="36266"/>
                  <a:pt x="6609539" y="0"/>
                </a:cubicBezTo>
                <a:cubicBezTo>
                  <a:pt x="6889518" y="-36266"/>
                  <a:pt x="6866054" y="31219"/>
                  <a:pt x="7024828" y="0"/>
                </a:cubicBezTo>
                <a:cubicBezTo>
                  <a:pt x="7183602" y="-31219"/>
                  <a:pt x="7562074" y="58133"/>
                  <a:pt x="7833549" y="0"/>
                </a:cubicBezTo>
                <a:cubicBezTo>
                  <a:pt x="8109757" y="-7348"/>
                  <a:pt x="8314083" y="209729"/>
                  <a:pt x="8309006" y="475457"/>
                </a:cubicBezTo>
                <a:cubicBezTo>
                  <a:pt x="8327114" y="747698"/>
                  <a:pt x="8297788" y="908331"/>
                  <a:pt x="8309006" y="1034103"/>
                </a:cubicBezTo>
                <a:cubicBezTo>
                  <a:pt x="8320224" y="1159875"/>
                  <a:pt x="8267224" y="1430617"/>
                  <a:pt x="8309006" y="1664066"/>
                </a:cubicBezTo>
                <a:lnTo>
                  <a:pt x="8309006" y="1664066"/>
                </a:lnTo>
                <a:cubicBezTo>
                  <a:pt x="8350117" y="1839295"/>
                  <a:pt x="8267348" y="1849342"/>
                  <a:pt x="8309006" y="2027783"/>
                </a:cubicBezTo>
                <a:cubicBezTo>
                  <a:pt x="8350664" y="2206224"/>
                  <a:pt x="8291050" y="2216432"/>
                  <a:pt x="8309006" y="2377237"/>
                </a:cubicBezTo>
                <a:cubicBezTo>
                  <a:pt x="8309006" y="2377234"/>
                  <a:pt x="8309006" y="2377232"/>
                  <a:pt x="8309006" y="2377227"/>
                </a:cubicBezTo>
                <a:cubicBezTo>
                  <a:pt x="8342938" y="2628543"/>
                  <a:pt x="8080064" y="2864183"/>
                  <a:pt x="7833549" y="2852684"/>
                </a:cubicBezTo>
                <a:cubicBezTo>
                  <a:pt x="7710532" y="2895648"/>
                  <a:pt x="7541402" y="2789915"/>
                  <a:pt x="7287116" y="2852684"/>
                </a:cubicBezTo>
                <a:cubicBezTo>
                  <a:pt x="7032830" y="2915453"/>
                  <a:pt x="6964973" y="2835582"/>
                  <a:pt x="6696969" y="2852684"/>
                </a:cubicBezTo>
                <a:cubicBezTo>
                  <a:pt x="6428965" y="2869786"/>
                  <a:pt x="6383147" y="2846831"/>
                  <a:pt x="6194250" y="2852684"/>
                </a:cubicBezTo>
                <a:cubicBezTo>
                  <a:pt x="6005353" y="2858537"/>
                  <a:pt x="5893473" y="2851639"/>
                  <a:pt x="5647818" y="2852684"/>
                </a:cubicBezTo>
                <a:cubicBezTo>
                  <a:pt x="5402163" y="2853729"/>
                  <a:pt x="5419699" y="2834847"/>
                  <a:pt x="5232529" y="2852684"/>
                </a:cubicBezTo>
                <a:cubicBezTo>
                  <a:pt x="5045359" y="2870521"/>
                  <a:pt x="4939851" y="2845325"/>
                  <a:pt x="4817240" y="2852684"/>
                </a:cubicBezTo>
                <a:cubicBezTo>
                  <a:pt x="4694629" y="2860043"/>
                  <a:pt x="4425931" y="2843942"/>
                  <a:pt x="4270807" y="2852684"/>
                </a:cubicBezTo>
                <a:cubicBezTo>
                  <a:pt x="4115683" y="2861426"/>
                  <a:pt x="3657729" y="2779521"/>
                  <a:pt x="3462086" y="2852684"/>
                </a:cubicBezTo>
                <a:cubicBezTo>
                  <a:pt x="3404664" y="2951362"/>
                  <a:pt x="3219105" y="3000683"/>
                  <a:pt x="3149914" y="3118059"/>
                </a:cubicBezTo>
                <a:cubicBezTo>
                  <a:pt x="3080723" y="3235435"/>
                  <a:pt x="2962888" y="3273601"/>
                  <a:pt x="2857052" y="3367018"/>
                </a:cubicBezTo>
                <a:cubicBezTo>
                  <a:pt x="2751216" y="3460435"/>
                  <a:pt x="2576057" y="3572370"/>
                  <a:pt x="2496607" y="3673430"/>
                </a:cubicBezTo>
                <a:cubicBezTo>
                  <a:pt x="2301546" y="3575828"/>
                  <a:pt x="2305707" y="3528025"/>
                  <a:pt x="2137134" y="3408055"/>
                </a:cubicBezTo>
                <a:cubicBezTo>
                  <a:pt x="1968561" y="3288085"/>
                  <a:pt x="1855365" y="3159547"/>
                  <a:pt x="1755425" y="3126266"/>
                </a:cubicBezTo>
                <a:cubicBezTo>
                  <a:pt x="1655485" y="3092984"/>
                  <a:pt x="1479925" y="2881061"/>
                  <a:pt x="1384834" y="2852684"/>
                </a:cubicBezTo>
                <a:cubicBezTo>
                  <a:pt x="1188445" y="2890304"/>
                  <a:pt x="1122312" y="2849801"/>
                  <a:pt x="911958" y="2852684"/>
                </a:cubicBezTo>
                <a:cubicBezTo>
                  <a:pt x="701604" y="2855567"/>
                  <a:pt x="670605" y="2812866"/>
                  <a:pt x="475457" y="2852684"/>
                </a:cubicBezTo>
                <a:cubicBezTo>
                  <a:pt x="186941" y="2925821"/>
                  <a:pt x="-52679" y="2679929"/>
                  <a:pt x="0" y="2377227"/>
                </a:cubicBezTo>
                <a:cubicBezTo>
                  <a:pt x="0" y="2377230"/>
                  <a:pt x="-1" y="2377233"/>
                  <a:pt x="0" y="2377237"/>
                </a:cubicBezTo>
                <a:cubicBezTo>
                  <a:pt x="-39489" y="2211625"/>
                  <a:pt x="5895" y="2125526"/>
                  <a:pt x="0" y="2020652"/>
                </a:cubicBezTo>
                <a:cubicBezTo>
                  <a:pt x="-5895" y="1915779"/>
                  <a:pt x="15764" y="1774672"/>
                  <a:pt x="0" y="1664066"/>
                </a:cubicBezTo>
                <a:lnTo>
                  <a:pt x="0" y="1664066"/>
                </a:lnTo>
                <a:cubicBezTo>
                  <a:pt x="-38515" y="1533699"/>
                  <a:pt x="48903" y="1220854"/>
                  <a:pt x="0" y="1105420"/>
                </a:cubicBezTo>
                <a:cubicBezTo>
                  <a:pt x="-48903" y="989986"/>
                  <a:pt x="36876" y="712827"/>
                  <a:pt x="0" y="475457"/>
                </a:cubicBezTo>
                <a:close/>
              </a:path>
            </a:pathLst>
          </a:custGeom>
          <a:noFill/>
          <a:ln w="38100">
            <a:solidFill>
              <a:schemeClr val="accent2"/>
            </a:solidFill>
            <a:extLst>
              <a:ext uri="{C807C97D-BFC1-408E-A445-0C87EB9F89A2}">
                <ask:lineSketchStyleProps xmlns:ask="http://schemas.microsoft.com/office/drawing/2018/sketchyshapes" sd="2977115621">
                  <a:prstGeom prst="wedgeRoundRectCallout">
                    <a:avLst>
                      <a:gd name="adj1" fmla="val -19953"/>
                      <a:gd name="adj2" fmla="val 78771"/>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GB" sz="1800">
                <a:effectLst/>
                <a:latin typeface="Arial" panose="020B0604020202020204" pitchFamily="34" charset="0"/>
                <a:ea typeface="system-ui"/>
              </a:rPr>
            </a:br>
            <a:r>
              <a:rPr lang="en-GB" sz="1800">
                <a:effectLst/>
                <a:latin typeface="Arial" panose="020B0604020202020204" pitchFamily="34" charset="0"/>
                <a:ea typeface="system-ui"/>
                <a:cs typeface="Arial" panose="020B0604020202020204" pitchFamily="34" charset="0"/>
              </a:rPr>
              <a:t> </a:t>
            </a:r>
            <a:endParaRPr lang="en-GB" sz="18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377496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a:t>Education and Training Foundation</a:t>
            </a:r>
            <a:endParaRPr lang="en-GB" cap="none" dirty="0"/>
          </a:p>
        </p:txBody>
      </p:sp>
      <p:sp>
        <p:nvSpPr>
          <p:cNvPr id="4" name="Slide Number Placeholder 3"/>
          <p:cNvSpPr>
            <a:spLocks noGrp="1"/>
          </p:cNvSpPr>
          <p:nvPr>
            <p:ph type="sldNum" sz="quarter" idx="11"/>
          </p:nvPr>
        </p:nvSpPr>
        <p:spPr/>
        <p:txBody>
          <a:bodyPr/>
          <a:lstStyle/>
          <a:p>
            <a:fld id="{DA2C159E-F13C-4A85-9A41-E7669D3E0D70}" type="slidenum">
              <a:rPr lang="en-GB" smtClean="0"/>
              <a:pPr/>
              <a:t>32</a:t>
            </a:fld>
            <a:endParaRPr lang="en-GB"/>
          </a:p>
        </p:txBody>
      </p:sp>
      <p:sp>
        <p:nvSpPr>
          <p:cNvPr id="9" name="TextBox 8">
            <a:extLst>
              <a:ext uri="{FF2B5EF4-FFF2-40B4-BE49-F238E27FC236}">
                <a16:creationId xmlns:a16="http://schemas.microsoft.com/office/drawing/2014/main" id="{93ED7E31-0A20-431C-92C7-87EA77ED0CA9}"/>
              </a:ext>
            </a:extLst>
          </p:cNvPr>
          <p:cNvSpPr txBox="1"/>
          <p:nvPr/>
        </p:nvSpPr>
        <p:spPr>
          <a:xfrm>
            <a:off x="1763688" y="1275606"/>
            <a:ext cx="1152128" cy="184666"/>
          </a:xfrm>
          <a:prstGeom prst="rect">
            <a:avLst/>
          </a:prstGeom>
          <a:noFill/>
        </p:spPr>
        <p:txBody>
          <a:bodyPr wrap="square" lIns="0" tIns="0" rIns="0" bIns="0" rtlCol="0">
            <a:spAutoFit/>
          </a:bodyPr>
          <a:lstStyle/>
          <a:p>
            <a:r>
              <a:rPr lang="en-GB" sz="1200"/>
              <a:t>PRODUCED BY</a:t>
            </a:r>
          </a:p>
        </p:txBody>
      </p:sp>
      <p:sp>
        <p:nvSpPr>
          <p:cNvPr id="13" name="Rectangle 12">
            <a:extLst>
              <a:ext uri="{FF2B5EF4-FFF2-40B4-BE49-F238E27FC236}">
                <a16:creationId xmlns:a16="http://schemas.microsoft.com/office/drawing/2014/main" id="{E2C579EE-E5CC-4F9A-A5AE-7CAF0043E178}"/>
              </a:ext>
            </a:extLst>
          </p:cNvPr>
          <p:cNvSpPr/>
          <p:nvPr/>
        </p:nvSpPr>
        <p:spPr>
          <a:xfrm>
            <a:off x="1583803" y="1675517"/>
            <a:ext cx="1987550" cy="844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400">
                <a:solidFill>
                  <a:srgbClr val="002060"/>
                </a:solidFill>
                <a:effectLst/>
                <a:ea typeface="Calibri" panose="020F0502020204030204" pitchFamily="34" charset="0"/>
                <a:cs typeface="Times New Roman" panose="02020603050405020304" pitchFamily="18" charset="0"/>
              </a:rPr>
              <a:t>PROVIDER LOGO HERE</a:t>
            </a:r>
            <a:endParaRPr lang="en-GB" sz="1100">
              <a:solidFill>
                <a:srgbClr val="002060"/>
              </a:solidFill>
              <a:effectLst/>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6B2AE06-62E2-47AC-A4B8-78F23C87D5EA}"/>
              </a:ext>
            </a:extLst>
          </p:cNvPr>
          <p:cNvSpPr txBox="1"/>
          <p:nvPr/>
        </p:nvSpPr>
        <p:spPr>
          <a:xfrm>
            <a:off x="1586707" y="3249318"/>
            <a:ext cx="2088232" cy="646331"/>
          </a:xfrm>
          <a:prstGeom prst="rect">
            <a:avLst/>
          </a:prstGeom>
          <a:noFill/>
        </p:spPr>
        <p:txBody>
          <a:bodyPr wrap="square" lIns="0" tIns="0" rIns="0" bIns="0" rtlCol="0">
            <a:spAutoFit/>
          </a:bodyPr>
          <a:lstStyle/>
          <a:p>
            <a:r>
              <a:rPr lang="en-GB" sz="1050"/>
              <a:t>Westminster Kingsway College </a:t>
            </a:r>
            <a:r>
              <a:rPr lang="en-GB" sz="1050" dirty="0"/>
              <a:t>has produced this resource on behalf of the Education and Training Foundation</a:t>
            </a:r>
          </a:p>
        </p:txBody>
      </p:sp>
      <p:sp>
        <p:nvSpPr>
          <p:cNvPr id="15" name="TextBox 14">
            <a:extLst>
              <a:ext uri="{FF2B5EF4-FFF2-40B4-BE49-F238E27FC236}">
                <a16:creationId xmlns:a16="http://schemas.microsoft.com/office/drawing/2014/main" id="{5E3E1E1C-19A4-4F4A-B678-E274A9DA15DB}"/>
              </a:ext>
            </a:extLst>
          </p:cNvPr>
          <p:cNvSpPr txBox="1"/>
          <p:nvPr/>
        </p:nvSpPr>
        <p:spPr>
          <a:xfrm>
            <a:off x="4675552" y="1275606"/>
            <a:ext cx="1152128" cy="184666"/>
          </a:xfrm>
          <a:prstGeom prst="rect">
            <a:avLst/>
          </a:prstGeom>
          <a:noFill/>
        </p:spPr>
        <p:txBody>
          <a:bodyPr wrap="square" lIns="0" tIns="0" rIns="0" bIns="0" rtlCol="0">
            <a:spAutoFit/>
          </a:bodyPr>
          <a:lstStyle/>
          <a:p>
            <a:r>
              <a:rPr lang="en-GB" sz="1200"/>
              <a:t>FUNDED BY</a:t>
            </a:r>
          </a:p>
        </p:txBody>
      </p:sp>
      <p:pic>
        <p:nvPicPr>
          <p:cNvPr id="14" name="Picture 13" descr="Department for Education">
            <a:extLst>
              <a:ext uri="{FF2B5EF4-FFF2-40B4-BE49-F238E27FC236}">
                <a16:creationId xmlns:a16="http://schemas.microsoft.com/office/drawing/2014/main" id="{0D793A73-0B68-41C6-96A3-4A06CB6B86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4268"/>
            <a:ext cx="1800200" cy="844550"/>
          </a:xfrm>
          <a:prstGeom prst="rect">
            <a:avLst/>
          </a:prstGeom>
          <a:noFill/>
          <a:ln>
            <a:noFill/>
          </a:ln>
        </p:spPr>
      </p:pic>
      <p:sp>
        <p:nvSpPr>
          <p:cNvPr id="16" name="TextBox 15">
            <a:extLst>
              <a:ext uri="{FF2B5EF4-FFF2-40B4-BE49-F238E27FC236}">
                <a16:creationId xmlns:a16="http://schemas.microsoft.com/office/drawing/2014/main" id="{3F2C459C-FDFD-413A-AA47-C10B685C2A01}"/>
              </a:ext>
            </a:extLst>
          </p:cNvPr>
          <p:cNvSpPr txBox="1"/>
          <p:nvPr/>
        </p:nvSpPr>
        <p:spPr>
          <a:xfrm>
            <a:off x="4662422" y="2868565"/>
            <a:ext cx="1800200" cy="323165"/>
          </a:xfrm>
          <a:prstGeom prst="rect">
            <a:avLst/>
          </a:prstGeom>
          <a:noFill/>
        </p:spPr>
        <p:txBody>
          <a:bodyPr wrap="square" lIns="0" tIns="0" rIns="0" bIns="0" rtlCol="0">
            <a:spAutoFit/>
          </a:bodyPr>
          <a:lstStyle/>
          <a:p>
            <a:r>
              <a:rPr lang="en-GB" sz="1050"/>
              <a:t>This programme is funded by the Department for Education</a:t>
            </a:r>
          </a:p>
        </p:txBody>
      </p:sp>
      <p:sp>
        <p:nvSpPr>
          <p:cNvPr id="18" name="Title 17">
            <a:extLst>
              <a:ext uri="{FF2B5EF4-FFF2-40B4-BE49-F238E27FC236}">
                <a16:creationId xmlns:a16="http://schemas.microsoft.com/office/drawing/2014/main" id="{CA481ADA-FC14-4FE3-9F8D-6121602D1055}"/>
              </a:ext>
            </a:extLst>
          </p:cNvPr>
          <p:cNvSpPr txBox="1">
            <a:spLocks noGrp="1"/>
          </p:cNvSpPr>
          <p:nvPr>
            <p:ph type="title" idx="4294967295"/>
          </p:nvPr>
        </p:nvSpPr>
        <p:spPr>
          <a:xfrm>
            <a:off x="1325040" y="4160089"/>
            <a:ext cx="655272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51C41"/>
                </a:solidFill>
                <a:effectLst/>
                <a:uLnTx/>
                <a:uFillTx/>
                <a:latin typeface="+mn-lt"/>
                <a:ea typeface="+mn-ea"/>
                <a:cs typeface="+mn-cs"/>
              </a:rPr>
              <a:t>ET-FOUNDATION.CO.UK</a:t>
            </a:r>
          </a:p>
        </p:txBody>
      </p:sp>
      <p:pic>
        <p:nvPicPr>
          <p:cNvPr id="5" name="Picture 4">
            <a:extLst>
              <a:ext uri="{FF2B5EF4-FFF2-40B4-BE49-F238E27FC236}">
                <a16:creationId xmlns:a16="http://schemas.microsoft.com/office/drawing/2014/main" id="{BB2C64D5-4791-444B-9142-B07A38BD14F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339502"/>
            <a:ext cx="1215103" cy="645557"/>
          </a:xfrm>
          <a:prstGeom prst="rect">
            <a:avLst/>
          </a:prstGeom>
        </p:spPr>
      </p:pic>
      <p:pic>
        <p:nvPicPr>
          <p:cNvPr id="2" name="Picture 1">
            <a:extLst>
              <a:ext uri="{FF2B5EF4-FFF2-40B4-BE49-F238E27FC236}">
                <a16:creationId xmlns:a16="http://schemas.microsoft.com/office/drawing/2014/main" id="{B659D7CA-E16F-2958-31FB-2AFF1CDCE22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5040" y="1491630"/>
            <a:ext cx="2505075" cy="1543050"/>
          </a:xfrm>
          <a:prstGeom prst="rect">
            <a:avLst/>
          </a:prstGeom>
        </p:spPr>
      </p:pic>
    </p:spTree>
    <p:extLst>
      <p:ext uri="{BB962C8B-B14F-4D97-AF65-F5344CB8AC3E}">
        <p14:creationId xmlns:p14="http://schemas.microsoft.com/office/powerpoint/2010/main" val="3269314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b="0" dirty="0"/>
              <a:t>01</a:t>
            </a:r>
            <a:endParaRPr lang="en-US" b="0" dirty="0">
              <a:cs typeface="Arial"/>
            </a:endParaRP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a:xfrm>
            <a:off x="2446020" y="3258000"/>
            <a:ext cx="6409980" cy="825918"/>
          </a:xfrm>
        </p:spPr>
        <p:txBody>
          <a:bodyPr>
            <a:normAutofit/>
          </a:bodyPr>
          <a:lstStyle/>
          <a:p>
            <a:r>
              <a:rPr lang="en-US" sz="2400" dirty="0"/>
              <a:t>The creative economy</a:t>
            </a:r>
          </a:p>
        </p:txBody>
      </p:sp>
      <p:sp>
        <p:nvSpPr>
          <p:cNvPr id="4" name="Subtitle 2" descr="Different business models to enable the monetisation of&#10;creative and craft products and services&#10;">
            <a:extLst>
              <a:ext uri="{FF2B5EF4-FFF2-40B4-BE49-F238E27FC236}">
                <a16:creationId xmlns:a16="http://schemas.microsoft.com/office/drawing/2014/main" id="{F23B54F1-B2D3-BD7A-8F97-D1E6381E5F43}"/>
              </a:ext>
            </a:extLst>
          </p:cNvPr>
          <p:cNvSpPr txBox="1">
            <a:spLocks/>
          </p:cNvSpPr>
          <p:nvPr/>
        </p:nvSpPr>
        <p:spPr>
          <a:xfrm>
            <a:off x="2446020" y="4029223"/>
            <a:ext cx="6409980" cy="825918"/>
          </a:xfrm>
          <a:prstGeom prst="rect">
            <a:avLst/>
          </a:prstGeom>
          <a:solidFill>
            <a:schemeClr val="tx1"/>
          </a:solidFill>
        </p:spPr>
        <p:txBody>
          <a:bodyPr vert="horz" lIns="144000" tIns="108000" rIns="0" bIns="0" rtlCol="0" anchor="ctr" anchorCtr="0">
            <a:normAutofit/>
          </a:bodyPr>
          <a:lstStyle>
            <a:lvl1pPr marL="0" indent="0" algn="l" defTabSz="914400" rtl="0" eaLnBrk="1" latinLnBrk="0" hangingPunct="1">
              <a:lnSpc>
                <a:spcPts val="4500"/>
              </a:lnSpc>
              <a:spcBef>
                <a:spcPts val="0"/>
              </a:spcBef>
              <a:buFont typeface="Arial" panose="020B0604020202020204" pitchFamily="34" charset="0"/>
              <a:buNone/>
              <a:defRPr sz="4500" b="1" kern="1200" cap="none"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sz="1800" b="0"/>
          </a:p>
        </p:txBody>
      </p:sp>
      <p:sp>
        <p:nvSpPr>
          <p:cNvPr id="6" name="TextBox 5">
            <a:extLst>
              <a:ext uri="{FF2B5EF4-FFF2-40B4-BE49-F238E27FC236}">
                <a16:creationId xmlns:a16="http://schemas.microsoft.com/office/drawing/2014/main" id="{9FFD413C-39FB-6974-9A28-2BE749DAB1B7}"/>
              </a:ext>
            </a:extLst>
          </p:cNvPr>
          <p:cNvSpPr txBox="1"/>
          <p:nvPr/>
        </p:nvSpPr>
        <p:spPr>
          <a:xfrm>
            <a:off x="2699792" y="4083918"/>
            <a:ext cx="5976664" cy="761747"/>
          </a:xfrm>
          <a:prstGeom prst="rect">
            <a:avLst/>
          </a:prstGeom>
          <a:noFill/>
        </p:spPr>
        <p:txBody>
          <a:bodyPr wrap="square" lIns="0" tIns="0" rIns="0" bIns="0" rtlCol="0">
            <a:spAutoFit/>
          </a:bodyPr>
          <a:lstStyle/>
          <a:p>
            <a:r>
              <a:rPr lang="en-GB" dirty="0">
                <a:solidFill>
                  <a:schemeClr val="bg1"/>
                </a:solidFill>
                <a:effectLst/>
                <a:latin typeface="Arial" panose="020B0604020202020204" pitchFamily="34" charset="0"/>
                <a:ea typeface="Arial" panose="020B0604020202020204" pitchFamily="34" charset="0"/>
                <a:cs typeface="Arial" panose="020B0604020202020204" pitchFamily="34" charset="0"/>
              </a:rPr>
              <a:t>Different business models to enable the monetisation of</a:t>
            </a:r>
            <a:endParaRPr lang="en-GB"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r>
              <a:rPr lang="en-GB" dirty="0">
                <a:solidFill>
                  <a:schemeClr val="bg1"/>
                </a:solidFill>
                <a:effectLst/>
                <a:latin typeface="Arial" panose="020B0604020202020204" pitchFamily="34" charset="0"/>
                <a:ea typeface="Arial" panose="020B0604020202020204" pitchFamily="34" charset="0"/>
                <a:cs typeface="Arial" panose="020B0604020202020204" pitchFamily="34" charset="0"/>
              </a:rPr>
              <a:t>creative and craft products and services</a:t>
            </a:r>
            <a:endParaRPr lang="en-GB"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endParaRPr lang="en-GB" sz="1350" dirty="0"/>
          </a:p>
        </p:txBody>
      </p:sp>
    </p:spTree>
    <p:extLst>
      <p:ext uri="{BB962C8B-B14F-4D97-AF65-F5344CB8AC3E}">
        <p14:creationId xmlns:p14="http://schemas.microsoft.com/office/powerpoint/2010/main" val="325678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34000" y="382422"/>
            <a:ext cx="8437563" cy="699425"/>
          </a:xfrm>
        </p:spPr>
        <p:txBody>
          <a:bodyPr>
            <a:normAutofit/>
          </a:bodyPr>
          <a:lstStyle/>
          <a:p>
            <a:r>
              <a:rPr lang="en-GB" sz="3200" dirty="0"/>
              <a:t>Question 2</a:t>
            </a:r>
          </a:p>
        </p:txBody>
      </p:sp>
      <p:sp>
        <p:nvSpPr>
          <p:cNvPr id="5" name="Text Placeholder 4"/>
          <p:cNvSpPr>
            <a:spLocks noGrp="1"/>
          </p:cNvSpPr>
          <p:nvPr>
            <p:ph type="body" sz="quarter" idx="12"/>
          </p:nvPr>
        </p:nvSpPr>
        <p:spPr/>
        <p:txBody>
          <a:bodyPr/>
          <a:lstStyle/>
          <a:p>
            <a:r>
              <a:rPr lang="en-GB" sz="2400" dirty="0"/>
              <a:t>A ceramics maker has just finished a commission sculpture. It was for an award for a well-regarded local businessperson. It involved the use of a specialist glaze and some of the glaze was not used.</a:t>
            </a:r>
          </a:p>
          <a:p>
            <a:br>
              <a:rPr lang="en-GB" sz="2400" b="1" dirty="0"/>
            </a:br>
            <a:r>
              <a:rPr lang="en-GB" sz="2400" b="1" dirty="0">
                <a:solidFill>
                  <a:srgbClr val="E51C41"/>
                </a:solidFill>
              </a:rPr>
              <a:t>Explain two </a:t>
            </a:r>
            <a:r>
              <a:rPr lang="en-GB" sz="2400" dirty="0">
                <a:solidFill>
                  <a:srgbClr val="E51C41"/>
                </a:solidFill>
              </a:rPr>
              <a:t>ways the ceramics maker could monetise the commission.</a:t>
            </a:r>
          </a:p>
          <a:p>
            <a:endParaRPr lang="en-GB" sz="2400" dirty="0">
              <a:solidFill>
                <a:srgbClr val="E51C41"/>
              </a:solidFill>
            </a:endParaRPr>
          </a:p>
          <a:p>
            <a:r>
              <a:rPr lang="en-GB" sz="2400" dirty="0">
                <a:solidFill>
                  <a:schemeClr val="accent6"/>
                </a:solidFill>
              </a:rPr>
              <a:t>Applied: </a:t>
            </a:r>
            <a:r>
              <a:rPr lang="en-GB" sz="2400" dirty="0">
                <a:solidFill>
                  <a:schemeClr val="accent6"/>
                </a:solidFill>
                <a:effectLst/>
                <a:ea typeface="system-ui"/>
              </a:rPr>
              <a:t>Monetisation of a specific product</a:t>
            </a:r>
            <a:endParaRPr lang="en-GB" sz="2400" dirty="0">
              <a:solidFill>
                <a:schemeClr val="accent6"/>
              </a:solidFill>
            </a:endParaRPr>
          </a:p>
          <a:p>
            <a:br>
              <a:rPr lang="en-GB" dirty="0">
                <a:solidFill>
                  <a:schemeClr val="accent1"/>
                </a:solidFill>
              </a:rPr>
            </a:br>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5</a:t>
            </a:fld>
            <a:endParaRPr lang="en-GB"/>
          </a:p>
        </p:txBody>
      </p:sp>
      <p:pic>
        <p:nvPicPr>
          <p:cNvPr id="2" name="1 - Q2 Audio" descr="Play audio">
            <a:hlinkClick r:id="" action="ppaction://media"/>
            <a:extLst>
              <a:ext uri="{FF2B5EF4-FFF2-40B4-BE49-F238E27FC236}">
                <a16:creationId xmlns:a16="http://schemas.microsoft.com/office/drawing/2014/main" id="{3B2040EC-AF75-31CB-2065-5C0BAE9FBFBF}"/>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901625" y="325272"/>
            <a:ext cx="406400" cy="406400"/>
          </a:xfrm>
          <a:prstGeom prst="rect">
            <a:avLst/>
          </a:prstGeom>
        </p:spPr>
      </p:pic>
    </p:spTree>
    <p:extLst>
      <p:ext uri="{BB962C8B-B14F-4D97-AF65-F5344CB8AC3E}">
        <p14:creationId xmlns:p14="http://schemas.microsoft.com/office/powerpoint/2010/main" val="2623175481"/>
      </p:ext>
    </p:extLst>
  </p:cSld>
  <p:clrMapOvr>
    <a:masterClrMapping/>
  </p:clrMapOvr>
  <mc:AlternateContent xmlns:mc="http://schemas.openxmlformats.org/markup-compatibility/2006" xmlns:p14="http://schemas.microsoft.com/office/powerpoint/2010/main">
    <mc:Choice Requires="p14">
      <p:transition spd="slow" p14:dur="2000" advTm="56634"/>
    </mc:Choice>
    <mc:Fallback xmlns="">
      <p:transition spd="slow" advTm="5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6</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78162" y="360746"/>
            <a:ext cx="8437563" cy="392151"/>
          </a:xfrm>
        </p:spPr>
        <p:txBody>
          <a:bodyPr>
            <a:normAutofit/>
          </a:bodyPr>
          <a:lstStyle/>
          <a:p>
            <a:r>
              <a:rPr lang="en-GB" sz="3200" dirty="0"/>
              <a:t>Question 2 sample answers</a:t>
            </a:r>
          </a:p>
        </p:txBody>
      </p:sp>
      <p:pic>
        <p:nvPicPr>
          <p:cNvPr id="2" name="Sample Answers Q2" descr="Play audio">
            <a:hlinkClick r:id="" action="ppaction://media"/>
            <a:extLst>
              <a:ext uri="{FF2B5EF4-FFF2-40B4-BE49-F238E27FC236}">
                <a16:creationId xmlns:a16="http://schemas.microsoft.com/office/drawing/2014/main" id="{83B5D7BB-5487-72D1-9592-50A706D9F40C}"/>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8061739" y="184657"/>
            <a:ext cx="406400" cy="406400"/>
          </a:xfrm>
          <a:prstGeom prst="rect">
            <a:avLst/>
          </a:prstGeom>
        </p:spPr>
      </p:pic>
      <p:sp>
        <p:nvSpPr>
          <p:cNvPr id="10" name="Speech Bubble: Rectangle 9">
            <a:extLst>
              <a:ext uri="{FF2B5EF4-FFF2-40B4-BE49-F238E27FC236}">
                <a16:creationId xmlns:a16="http://schemas.microsoft.com/office/drawing/2014/main" id="{4E5E2333-3313-2A5F-3C84-CAA80444860D}"/>
              </a:ext>
              <a:ext uri="{C183D7F6-B498-43B3-948B-1728B52AA6E4}">
                <adec:decorative xmlns:adec="http://schemas.microsoft.com/office/drawing/2017/decorative" val="1"/>
              </a:ext>
            </a:extLst>
          </p:cNvPr>
          <p:cNvSpPr/>
          <p:nvPr/>
        </p:nvSpPr>
        <p:spPr>
          <a:xfrm flipV="1">
            <a:off x="278163" y="777931"/>
            <a:ext cx="8189976" cy="958847"/>
          </a:xfrm>
          <a:custGeom>
            <a:avLst/>
            <a:gdLst>
              <a:gd name="connsiteX0" fmla="*/ 0 w 8189976"/>
              <a:gd name="connsiteY0" fmla="*/ 0 h 958847"/>
              <a:gd name="connsiteX1" fmla="*/ 1364996 w 8189976"/>
              <a:gd name="connsiteY1" fmla="*/ 0 h 958847"/>
              <a:gd name="connsiteX2" fmla="*/ 1364996 w 8189976"/>
              <a:gd name="connsiteY2" fmla="*/ 0 h 958847"/>
              <a:gd name="connsiteX3" fmla="*/ 3412490 w 8189976"/>
              <a:gd name="connsiteY3" fmla="*/ 0 h 958847"/>
              <a:gd name="connsiteX4" fmla="*/ 8189976 w 8189976"/>
              <a:gd name="connsiteY4" fmla="*/ 0 h 958847"/>
              <a:gd name="connsiteX5" fmla="*/ 8189976 w 8189976"/>
              <a:gd name="connsiteY5" fmla="*/ 559327 h 958847"/>
              <a:gd name="connsiteX6" fmla="*/ 8189976 w 8189976"/>
              <a:gd name="connsiteY6" fmla="*/ 559327 h 958847"/>
              <a:gd name="connsiteX7" fmla="*/ 8189976 w 8189976"/>
              <a:gd name="connsiteY7" fmla="*/ 799039 h 958847"/>
              <a:gd name="connsiteX8" fmla="*/ 8189976 w 8189976"/>
              <a:gd name="connsiteY8" fmla="*/ 958847 h 958847"/>
              <a:gd name="connsiteX9" fmla="*/ 3412490 w 8189976"/>
              <a:gd name="connsiteY9" fmla="*/ 958847 h 958847"/>
              <a:gd name="connsiteX10" fmla="*/ 2516124 w 8189976"/>
              <a:gd name="connsiteY10" fmla="*/ 1099088 h 958847"/>
              <a:gd name="connsiteX11" fmla="*/ 1364996 w 8189976"/>
              <a:gd name="connsiteY11" fmla="*/ 958847 h 958847"/>
              <a:gd name="connsiteX12" fmla="*/ 0 w 8189976"/>
              <a:gd name="connsiteY12" fmla="*/ 958847 h 958847"/>
              <a:gd name="connsiteX13" fmla="*/ 0 w 8189976"/>
              <a:gd name="connsiteY13" fmla="*/ 799039 h 958847"/>
              <a:gd name="connsiteX14" fmla="*/ 0 w 8189976"/>
              <a:gd name="connsiteY14" fmla="*/ 559327 h 958847"/>
              <a:gd name="connsiteX15" fmla="*/ 0 w 8189976"/>
              <a:gd name="connsiteY15" fmla="*/ 559327 h 958847"/>
              <a:gd name="connsiteX16" fmla="*/ 0 w 8189976"/>
              <a:gd name="connsiteY16" fmla="*/ 0 h 95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9976" h="958847" extrusionOk="0">
                <a:moveTo>
                  <a:pt x="0" y="0"/>
                </a:moveTo>
                <a:cubicBezTo>
                  <a:pt x="543219" y="91659"/>
                  <a:pt x="945306" y="59443"/>
                  <a:pt x="1364996" y="0"/>
                </a:cubicBezTo>
                <a:lnTo>
                  <a:pt x="1364996" y="0"/>
                </a:lnTo>
                <a:cubicBezTo>
                  <a:pt x="2290248" y="39021"/>
                  <a:pt x="2636269" y="-138200"/>
                  <a:pt x="3412490" y="0"/>
                </a:cubicBezTo>
                <a:cubicBezTo>
                  <a:pt x="5253519" y="24883"/>
                  <a:pt x="7121090" y="54768"/>
                  <a:pt x="8189976" y="0"/>
                </a:cubicBezTo>
                <a:cubicBezTo>
                  <a:pt x="8228409" y="143553"/>
                  <a:pt x="8189132" y="496393"/>
                  <a:pt x="8189976" y="559327"/>
                </a:cubicBezTo>
                <a:lnTo>
                  <a:pt x="8189976" y="559327"/>
                </a:lnTo>
                <a:cubicBezTo>
                  <a:pt x="8205469" y="641632"/>
                  <a:pt x="8192628" y="709754"/>
                  <a:pt x="8189976" y="799039"/>
                </a:cubicBezTo>
                <a:cubicBezTo>
                  <a:pt x="8179440" y="846156"/>
                  <a:pt x="8189999" y="901359"/>
                  <a:pt x="8189976" y="958847"/>
                </a:cubicBezTo>
                <a:cubicBezTo>
                  <a:pt x="7301355" y="959859"/>
                  <a:pt x="5712143" y="1111681"/>
                  <a:pt x="3412490" y="958847"/>
                </a:cubicBezTo>
                <a:cubicBezTo>
                  <a:pt x="3171818" y="932273"/>
                  <a:pt x="2858478" y="988480"/>
                  <a:pt x="2516124" y="1099088"/>
                </a:cubicBezTo>
                <a:cubicBezTo>
                  <a:pt x="2359806" y="1166853"/>
                  <a:pt x="1551004" y="1010415"/>
                  <a:pt x="1364996" y="958847"/>
                </a:cubicBezTo>
                <a:cubicBezTo>
                  <a:pt x="795637" y="916976"/>
                  <a:pt x="508447" y="988922"/>
                  <a:pt x="0" y="958847"/>
                </a:cubicBezTo>
                <a:cubicBezTo>
                  <a:pt x="10091" y="942009"/>
                  <a:pt x="9413" y="841880"/>
                  <a:pt x="0" y="799039"/>
                </a:cubicBezTo>
                <a:cubicBezTo>
                  <a:pt x="-5386" y="714336"/>
                  <a:pt x="16242" y="621159"/>
                  <a:pt x="0" y="559327"/>
                </a:cubicBezTo>
                <a:lnTo>
                  <a:pt x="0" y="559327"/>
                </a:lnTo>
                <a:cubicBezTo>
                  <a:pt x="5455" y="389225"/>
                  <a:pt x="15821" y="204912"/>
                  <a:pt x="0" y="0"/>
                </a:cubicBezTo>
                <a:close/>
              </a:path>
            </a:pathLst>
          </a:custGeom>
          <a:noFill/>
          <a:ln w="19050">
            <a:solidFill>
              <a:srgbClr val="E51C41"/>
            </a:solidFill>
            <a:prstDash val="dash"/>
            <a:extLst>
              <a:ext uri="{C807C97D-BFC1-408E-A445-0C87EB9F89A2}">
                <ask:lineSketchStyleProps xmlns:ask="http://schemas.microsoft.com/office/drawing/2018/sketchyshapes" sd="3994833337">
                  <a:prstGeom prst="wedgeRectCallout">
                    <a:avLst>
                      <a:gd name="adj1" fmla="val -19278"/>
                      <a:gd name="adj2" fmla="val 64626"/>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9A198E5-64C6-0E10-9328-8635C3977EE3}"/>
              </a:ext>
            </a:extLst>
          </p:cNvPr>
          <p:cNvSpPr txBox="1"/>
          <p:nvPr/>
        </p:nvSpPr>
        <p:spPr>
          <a:xfrm>
            <a:off x="351099" y="777931"/>
            <a:ext cx="8364626" cy="830997"/>
          </a:xfrm>
          <a:prstGeom prst="rect">
            <a:avLst/>
          </a:prstGeom>
          <a:noFill/>
        </p:spPr>
        <p:txBody>
          <a:bodyPr wrap="square">
            <a:spAutoFit/>
          </a:bodyPr>
          <a:lstStyle/>
          <a:p>
            <a:pPr lvl="0"/>
            <a:r>
              <a:rPr lang="en-GB" sz="2400" b="1" dirty="0">
                <a:ea typeface="Aptos" panose="020B0004020202020204" pitchFamily="34" charset="0"/>
                <a:cs typeface="Times New Roman" panose="02020603050405020304" pitchFamily="18" charset="0"/>
              </a:rPr>
              <a:t>Answer 1: </a:t>
            </a:r>
            <a:r>
              <a:rPr lang="en-GB" sz="2400" dirty="0">
                <a:effectLst/>
                <a:ea typeface="Aptos" panose="020B0004020202020204" pitchFamily="34" charset="0"/>
                <a:cs typeface="Times New Roman" panose="02020603050405020304" pitchFamily="18" charset="0"/>
              </a:rPr>
              <a:t>Create additional bespoke pieces with the specialist glaze and sell them. Sell the specialised glaze.</a:t>
            </a:r>
          </a:p>
        </p:txBody>
      </p:sp>
      <p:sp>
        <p:nvSpPr>
          <p:cNvPr id="19" name="TextBox 18">
            <a:extLst>
              <a:ext uri="{FF2B5EF4-FFF2-40B4-BE49-F238E27FC236}">
                <a16:creationId xmlns:a16="http://schemas.microsoft.com/office/drawing/2014/main" id="{60859B11-BE87-6978-981D-BD0420545040}"/>
              </a:ext>
            </a:extLst>
          </p:cNvPr>
          <p:cNvSpPr txBox="1"/>
          <p:nvPr/>
        </p:nvSpPr>
        <p:spPr>
          <a:xfrm>
            <a:off x="428275" y="1972517"/>
            <a:ext cx="7945016" cy="2677656"/>
          </a:xfrm>
          <a:prstGeom prst="rect">
            <a:avLst/>
          </a:prstGeom>
          <a:noFill/>
        </p:spPr>
        <p:txBody>
          <a:bodyPr wrap="square">
            <a:spAutoFit/>
          </a:bodyPr>
          <a:lstStyle/>
          <a:p>
            <a:r>
              <a:rPr lang="en-GB" sz="2400" b="1" i="0" dirty="0">
                <a:solidFill>
                  <a:srgbClr val="0D0D0D"/>
                </a:solidFill>
                <a:effectLst/>
                <a:highlight>
                  <a:srgbClr val="FFFFFF"/>
                </a:highlight>
              </a:rPr>
              <a:t>Answer 2: </a:t>
            </a:r>
            <a:r>
              <a:rPr lang="en-GB" sz="2400" b="0" i="0" dirty="0">
                <a:solidFill>
                  <a:srgbClr val="0D0D0D"/>
                </a:solidFill>
                <a:effectLst/>
                <a:highlight>
                  <a:srgbClr val="FFFFFF"/>
                </a:highlight>
              </a:rPr>
              <a:t>The ceramics maker could monetise the excess specialist glaze by creating a limited edition series of smaller pieces, marketing them as exclusive due to the unique glaze. They could also offer to produce customised versions of the award for other businesses or events, promoting the idea of bespoke awards as a new line of business.</a:t>
            </a:r>
            <a:endParaRPr lang="en-GB" sz="2400" dirty="0"/>
          </a:p>
        </p:txBody>
      </p:sp>
      <p:sp>
        <p:nvSpPr>
          <p:cNvPr id="9" name="Speech Bubble: Rectangle with Corners Rounded 8">
            <a:extLst>
              <a:ext uri="{FF2B5EF4-FFF2-40B4-BE49-F238E27FC236}">
                <a16:creationId xmlns:a16="http://schemas.microsoft.com/office/drawing/2014/main" id="{56A9DF8E-7C97-5051-8010-98C696280442}"/>
              </a:ext>
              <a:ext uri="{C183D7F6-B498-43B3-948B-1728B52AA6E4}">
                <adec:decorative xmlns:adec="http://schemas.microsoft.com/office/drawing/2017/decorative" val="1"/>
              </a:ext>
            </a:extLst>
          </p:cNvPr>
          <p:cNvSpPr/>
          <p:nvPr/>
        </p:nvSpPr>
        <p:spPr>
          <a:xfrm flipH="1">
            <a:off x="189839" y="1819497"/>
            <a:ext cx="8481724" cy="2849191"/>
          </a:xfrm>
          <a:custGeom>
            <a:avLst/>
            <a:gdLst>
              <a:gd name="connsiteX0" fmla="*/ 0 w 8481724"/>
              <a:gd name="connsiteY0" fmla="*/ 474875 h 2849191"/>
              <a:gd name="connsiteX1" fmla="*/ 474875 w 8481724"/>
              <a:gd name="connsiteY1" fmla="*/ 0 h 2849191"/>
              <a:gd name="connsiteX2" fmla="*/ 1033975 w 8481724"/>
              <a:gd name="connsiteY2" fmla="*/ 0 h 2849191"/>
              <a:gd name="connsiteX3" fmla="*/ 1548346 w 8481724"/>
              <a:gd name="connsiteY3" fmla="*/ 0 h 2849191"/>
              <a:gd name="connsiteX4" fmla="*/ 1973262 w 8481724"/>
              <a:gd name="connsiteY4" fmla="*/ 0 h 2849191"/>
              <a:gd name="connsiteX5" fmla="*/ 2442906 w 8481724"/>
              <a:gd name="connsiteY5" fmla="*/ 0 h 2849191"/>
              <a:gd name="connsiteX6" fmla="*/ 3046733 w 8481724"/>
              <a:gd name="connsiteY6" fmla="*/ 0 h 2849191"/>
              <a:gd name="connsiteX7" fmla="*/ 3471649 w 8481724"/>
              <a:gd name="connsiteY7" fmla="*/ 0 h 2849191"/>
              <a:gd name="connsiteX8" fmla="*/ 4075477 w 8481724"/>
              <a:gd name="connsiteY8" fmla="*/ 0 h 2849191"/>
              <a:gd name="connsiteX9" fmla="*/ 4947672 w 8481724"/>
              <a:gd name="connsiteY9" fmla="*/ 0 h 2849191"/>
              <a:gd name="connsiteX10" fmla="*/ 4821266 w 8481724"/>
              <a:gd name="connsiteY10" fmla="*/ 0 h 2849191"/>
              <a:gd name="connsiteX11" fmla="*/ 5382975 w 8481724"/>
              <a:gd name="connsiteY11" fmla="*/ 0 h 2849191"/>
              <a:gd name="connsiteX12" fmla="*/ 5922216 w 8481724"/>
              <a:gd name="connsiteY12" fmla="*/ 0 h 2849191"/>
              <a:gd name="connsiteX13" fmla="*/ 6506394 w 8481724"/>
              <a:gd name="connsiteY13" fmla="*/ 0 h 2849191"/>
              <a:gd name="connsiteX14" fmla="*/ 7068103 w 8481724"/>
              <a:gd name="connsiteY14" fmla="*/ 0 h 2849191"/>
              <a:gd name="connsiteX15" fmla="*/ 7556251 w 8481724"/>
              <a:gd name="connsiteY15" fmla="*/ 0 h 2849191"/>
              <a:gd name="connsiteX16" fmla="*/ 8006849 w 8481724"/>
              <a:gd name="connsiteY16" fmla="*/ 0 h 2849191"/>
              <a:gd name="connsiteX17" fmla="*/ 8481724 w 8481724"/>
              <a:gd name="connsiteY17" fmla="*/ 474875 h 2849191"/>
              <a:gd name="connsiteX18" fmla="*/ 8481724 w 8481724"/>
              <a:gd name="connsiteY18" fmla="*/ 474865 h 2849191"/>
              <a:gd name="connsiteX19" fmla="*/ 8481724 w 8481724"/>
              <a:gd name="connsiteY19" fmla="*/ 474865 h 2849191"/>
              <a:gd name="connsiteX20" fmla="*/ 8481724 w 8481724"/>
              <a:gd name="connsiteY20" fmla="*/ 823891 h 2849191"/>
              <a:gd name="connsiteX21" fmla="*/ 8481724 w 8481724"/>
              <a:gd name="connsiteY21" fmla="*/ 1187163 h 2849191"/>
              <a:gd name="connsiteX22" fmla="*/ 8481724 w 8481724"/>
              <a:gd name="connsiteY22" fmla="*/ 1756996 h 2849191"/>
              <a:gd name="connsiteX23" fmla="*/ 8481724 w 8481724"/>
              <a:gd name="connsiteY23" fmla="*/ 2374316 h 2849191"/>
              <a:gd name="connsiteX24" fmla="*/ 8006849 w 8481724"/>
              <a:gd name="connsiteY24" fmla="*/ 2849191 h 2849191"/>
              <a:gd name="connsiteX25" fmla="*/ 7528089 w 8481724"/>
              <a:gd name="connsiteY25" fmla="*/ 2849191 h 2849191"/>
              <a:gd name="connsiteX26" fmla="*/ 7068103 w 8481724"/>
              <a:gd name="connsiteY26" fmla="*/ 2849191 h 2849191"/>
              <a:gd name="connsiteX27" fmla="*/ 6495587 w 8481724"/>
              <a:gd name="connsiteY27" fmla="*/ 2849191 h 2849191"/>
              <a:gd name="connsiteX28" fmla="*/ 6007888 w 8481724"/>
              <a:gd name="connsiteY28" fmla="*/ 2849191 h 2849191"/>
              <a:gd name="connsiteX29" fmla="*/ 5435371 w 8481724"/>
              <a:gd name="connsiteY29" fmla="*/ 2849191 h 2849191"/>
              <a:gd name="connsiteX30" fmla="*/ 4947672 w 8481724"/>
              <a:gd name="connsiteY30" fmla="*/ 2849191 h 2849191"/>
              <a:gd name="connsiteX31" fmla="*/ 4947672 w 8481724"/>
              <a:gd name="connsiteY31" fmla="*/ 2849191 h 2849191"/>
              <a:gd name="connsiteX32" fmla="*/ 4388572 w 8481724"/>
              <a:gd name="connsiteY32" fmla="*/ 2849191 h 2849191"/>
              <a:gd name="connsiteX33" fmla="*/ 3918929 w 8481724"/>
              <a:gd name="connsiteY33" fmla="*/ 2849191 h 2849191"/>
              <a:gd name="connsiteX34" fmla="*/ 3315101 w 8481724"/>
              <a:gd name="connsiteY34" fmla="*/ 2849191 h 2849191"/>
              <a:gd name="connsiteX35" fmla="*/ 2845457 w 8481724"/>
              <a:gd name="connsiteY35" fmla="*/ 2849191 h 2849191"/>
              <a:gd name="connsiteX36" fmla="*/ 2286358 w 8481724"/>
              <a:gd name="connsiteY36" fmla="*/ 2849191 h 2849191"/>
              <a:gd name="connsiteX37" fmla="*/ 1727258 w 8481724"/>
              <a:gd name="connsiteY37" fmla="*/ 2849191 h 2849191"/>
              <a:gd name="connsiteX38" fmla="*/ 1302342 w 8481724"/>
              <a:gd name="connsiteY38" fmla="*/ 2849191 h 2849191"/>
              <a:gd name="connsiteX39" fmla="*/ 474875 w 8481724"/>
              <a:gd name="connsiteY39" fmla="*/ 2849191 h 2849191"/>
              <a:gd name="connsiteX40" fmla="*/ 0 w 8481724"/>
              <a:gd name="connsiteY40" fmla="*/ 2374316 h 2849191"/>
              <a:gd name="connsiteX41" fmla="*/ 0 w 8481724"/>
              <a:gd name="connsiteY41" fmla="*/ 1756996 h 2849191"/>
              <a:gd name="connsiteX42" fmla="*/ 0 w 8481724"/>
              <a:gd name="connsiteY42" fmla="*/ 1187163 h 2849191"/>
              <a:gd name="connsiteX43" fmla="*/ 0 w 8481724"/>
              <a:gd name="connsiteY43" fmla="*/ 831014 h 2849191"/>
              <a:gd name="connsiteX44" fmla="*/ 0 w 8481724"/>
              <a:gd name="connsiteY44" fmla="*/ 474865 h 2849191"/>
              <a:gd name="connsiteX45" fmla="*/ 0 w 8481724"/>
              <a:gd name="connsiteY45" fmla="*/ 474865 h 2849191"/>
              <a:gd name="connsiteX46" fmla="*/ 0 w 8481724"/>
              <a:gd name="connsiteY46" fmla="*/ 474875 h 284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481724" h="2849191" extrusionOk="0">
                <a:moveTo>
                  <a:pt x="0" y="474875"/>
                </a:moveTo>
                <a:cubicBezTo>
                  <a:pt x="-30722" y="230697"/>
                  <a:pt x="176839" y="42567"/>
                  <a:pt x="474875" y="0"/>
                </a:cubicBezTo>
                <a:cubicBezTo>
                  <a:pt x="684081" y="-22422"/>
                  <a:pt x="757736" y="15848"/>
                  <a:pt x="1033975" y="0"/>
                </a:cubicBezTo>
                <a:cubicBezTo>
                  <a:pt x="1310214" y="-15848"/>
                  <a:pt x="1360084" y="32854"/>
                  <a:pt x="1548346" y="0"/>
                </a:cubicBezTo>
                <a:cubicBezTo>
                  <a:pt x="1736608" y="-32854"/>
                  <a:pt x="1874616" y="2123"/>
                  <a:pt x="1973262" y="0"/>
                </a:cubicBezTo>
                <a:cubicBezTo>
                  <a:pt x="2071908" y="-2123"/>
                  <a:pt x="2225584" y="10203"/>
                  <a:pt x="2442906" y="0"/>
                </a:cubicBezTo>
                <a:cubicBezTo>
                  <a:pt x="2660228" y="-10203"/>
                  <a:pt x="2754349" y="69258"/>
                  <a:pt x="3046733" y="0"/>
                </a:cubicBezTo>
                <a:cubicBezTo>
                  <a:pt x="3339117" y="-69258"/>
                  <a:pt x="3285361" y="41035"/>
                  <a:pt x="3471649" y="0"/>
                </a:cubicBezTo>
                <a:cubicBezTo>
                  <a:pt x="3657937" y="-41035"/>
                  <a:pt x="3911946" y="59693"/>
                  <a:pt x="4075477" y="0"/>
                </a:cubicBezTo>
                <a:cubicBezTo>
                  <a:pt x="4239008" y="-59693"/>
                  <a:pt x="4520980" y="103605"/>
                  <a:pt x="4947672" y="0"/>
                </a:cubicBezTo>
                <a:cubicBezTo>
                  <a:pt x="4893807" y="14680"/>
                  <a:pt x="4856181" y="-398"/>
                  <a:pt x="4821266" y="0"/>
                </a:cubicBezTo>
                <a:cubicBezTo>
                  <a:pt x="5012948" y="-60814"/>
                  <a:pt x="5142194" y="56001"/>
                  <a:pt x="5382975" y="0"/>
                </a:cubicBezTo>
                <a:cubicBezTo>
                  <a:pt x="5623756" y="-56001"/>
                  <a:pt x="5736966" y="57531"/>
                  <a:pt x="5922216" y="0"/>
                </a:cubicBezTo>
                <a:cubicBezTo>
                  <a:pt x="6107466" y="-57531"/>
                  <a:pt x="6230131" y="17369"/>
                  <a:pt x="6506394" y="0"/>
                </a:cubicBezTo>
                <a:cubicBezTo>
                  <a:pt x="6782657" y="-17369"/>
                  <a:pt x="6792704" y="5908"/>
                  <a:pt x="7068103" y="0"/>
                </a:cubicBezTo>
                <a:cubicBezTo>
                  <a:pt x="7238548" y="-41955"/>
                  <a:pt x="7329116" y="52022"/>
                  <a:pt x="7556251" y="0"/>
                </a:cubicBezTo>
                <a:cubicBezTo>
                  <a:pt x="7783386" y="-52022"/>
                  <a:pt x="7871742" y="28828"/>
                  <a:pt x="8006849" y="0"/>
                </a:cubicBezTo>
                <a:cubicBezTo>
                  <a:pt x="8327154" y="15043"/>
                  <a:pt x="8437076" y="249956"/>
                  <a:pt x="8481724" y="474875"/>
                </a:cubicBezTo>
                <a:cubicBezTo>
                  <a:pt x="8481723" y="474870"/>
                  <a:pt x="8481724" y="474870"/>
                  <a:pt x="8481724" y="474865"/>
                </a:cubicBezTo>
                <a:lnTo>
                  <a:pt x="8481724" y="474865"/>
                </a:lnTo>
                <a:cubicBezTo>
                  <a:pt x="8482121" y="572105"/>
                  <a:pt x="8471048" y="679755"/>
                  <a:pt x="8481724" y="823891"/>
                </a:cubicBezTo>
                <a:cubicBezTo>
                  <a:pt x="8492400" y="968027"/>
                  <a:pt x="8463414" y="1064734"/>
                  <a:pt x="8481724" y="1187163"/>
                </a:cubicBezTo>
                <a:cubicBezTo>
                  <a:pt x="8519399" y="1326391"/>
                  <a:pt x="8469716" y="1546358"/>
                  <a:pt x="8481724" y="1756996"/>
                </a:cubicBezTo>
                <a:cubicBezTo>
                  <a:pt x="8493732" y="1967634"/>
                  <a:pt x="8446605" y="2096112"/>
                  <a:pt x="8481724" y="2374316"/>
                </a:cubicBezTo>
                <a:cubicBezTo>
                  <a:pt x="8440764" y="2600234"/>
                  <a:pt x="8288218" y="2808564"/>
                  <a:pt x="8006849" y="2849191"/>
                </a:cubicBezTo>
                <a:cubicBezTo>
                  <a:pt x="7781514" y="2887749"/>
                  <a:pt x="7690354" y="2795543"/>
                  <a:pt x="7528089" y="2849191"/>
                </a:cubicBezTo>
                <a:cubicBezTo>
                  <a:pt x="7365824" y="2902839"/>
                  <a:pt x="7228734" y="2833007"/>
                  <a:pt x="7068103" y="2849191"/>
                </a:cubicBezTo>
                <a:cubicBezTo>
                  <a:pt x="6812786" y="2878559"/>
                  <a:pt x="6689830" y="2831182"/>
                  <a:pt x="6495587" y="2849191"/>
                </a:cubicBezTo>
                <a:cubicBezTo>
                  <a:pt x="6301344" y="2867200"/>
                  <a:pt x="6215738" y="2839132"/>
                  <a:pt x="6007888" y="2849191"/>
                </a:cubicBezTo>
                <a:cubicBezTo>
                  <a:pt x="5800038" y="2859250"/>
                  <a:pt x="5601710" y="2820269"/>
                  <a:pt x="5435371" y="2849191"/>
                </a:cubicBezTo>
                <a:cubicBezTo>
                  <a:pt x="5269032" y="2878113"/>
                  <a:pt x="5049328" y="2817747"/>
                  <a:pt x="4947672" y="2849191"/>
                </a:cubicBezTo>
                <a:lnTo>
                  <a:pt x="4947672" y="2849191"/>
                </a:lnTo>
                <a:cubicBezTo>
                  <a:pt x="4752857" y="2889565"/>
                  <a:pt x="4531066" y="2795653"/>
                  <a:pt x="4388572" y="2849191"/>
                </a:cubicBezTo>
                <a:cubicBezTo>
                  <a:pt x="4246078" y="2902729"/>
                  <a:pt x="4040260" y="2809071"/>
                  <a:pt x="3918929" y="2849191"/>
                </a:cubicBezTo>
                <a:cubicBezTo>
                  <a:pt x="3797598" y="2889311"/>
                  <a:pt x="3497414" y="2807433"/>
                  <a:pt x="3315101" y="2849191"/>
                </a:cubicBezTo>
                <a:cubicBezTo>
                  <a:pt x="3132788" y="2890949"/>
                  <a:pt x="2988567" y="2831647"/>
                  <a:pt x="2845457" y="2849191"/>
                </a:cubicBezTo>
                <a:cubicBezTo>
                  <a:pt x="2702347" y="2866735"/>
                  <a:pt x="2476425" y="2804359"/>
                  <a:pt x="2286358" y="2849191"/>
                </a:cubicBezTo>
                <a:cubicBezTo>
                  <a:pt x="2096291" y="2894023"/>
                  <a:pt x="1950785" y="2782774"/>
                  <a:pt x="1727258" y="2849191"/>
                </a:cubicBezTo>
                <a:cubicBezTo>
                  <a:pt x="1503731" y="2915608"/>
                  <a:pt x="1387783" y="2815862"/>
                  <a:pt x="1302342" y="2849191"/>
                </a:cubicBezTo>
                <a:cubicBezTo>
                  <a:pt x="1216901" y="2882520"/>
                  <a:pt x="839755" y="2815797"/>
                  <a:pt x="474875" y="2849191"/>
                </a:cubicBezTo>
                <a:cubicBezTo>
                  <a:pt x="203219" y="2833755"/>
                  <a:pt x="25581" y="2678542"/>
                  <a:pt x="0" y="2374316"/>
                </a:cubicBezTo>
                <a:cubicBezTo>
                  <a:pt x="-7114" y="2188606"/>
                  <a:pt x="48651" y="1973607"/>
                  <a:pt x="0" y="1756996"/>
                </a:cubicBezTo>
                <a:cubicBezTo>
                  <a:pt x="-48651" y="1540385"/>
                  <a:pt x="45349" y="1335330"/>
                  <a:pt x="0" y="1187163"/>
                </a:cubicBezTo>
                <a:cubicBezTo>
                  <a:pt x="-21752" y="1101779"/>
                  <a:pt x="23878" y="974070"/>
                  <a:pt x="0" y="831014"/>
                </a:cubicBezTo>
                <a:cubicBezTo>
                  <a:pt x="-23878" y="687958"/>
                  <a:pt x="8180" y="639260"/>
                  <a:pt x="0" y="474865"/>
                </a:cubicBezTo>
                <a:lnTo>
                  <a:pt x="0" y="474865"/>
                </a:lnTo>
                <a:cubicBezTo>
                  <a:pt x="1" y="474867"/>
                  <a:pt x="0" y="474871"/>
                  <a:pt x="0" y="474875"/>
                </a:cubicBezTo>
                <a:close/>
              </a:path>
            </a:pathLst>
          </a:custGeom>
          <a:noFill/>
          <a:ln w="38100">
            <a:solidFill>
              <a:schemeClr val="accent2"/>
            </a:solidFill>
            <a:extLst>
              <a:ext uri="{C807C97D-BFC1-408E-A445-0C87EB9F89A2}">
                <ask:lineSketchStyleProps xmlns:ask="http://schemas.microsoft.com/office/drawing/2018/sketchyshapes" sd="2977115621">
                  <a:prstGeom prst="wedgeRoundRectCallout">
                    <a:avLst>
                      <a:gd name="adj1" fmla="val 6843"/>
                      <a:gd name="adj2" fmla="val -44926"/>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GB" sz="1800">
                <a:effectLst/>
                <a:latin typeface="Arial" panose="020B0604020202020204" pitchFamily="34" charset="0"/>
                <a:ea typeface="system-ui"/>
              </a:rPr>
            </a:br>
            <a:r>
              <a:rPr lang="en-GB" sz="1800">
                <a:effectLst/>
                <a:latin typeface="Arial" panose="020B0604020202020204" pitchFamily="34" charset="0"/>
                <a:ea typeface="system-ui"/>
                <a:cs typeface="Arial" panose="020B0604020202020204" pitchFamily="34" charset="0"/>
              </a:rPr>
              <a:t> </a:t>
            </a:r>
            <a:endParaRPr lang="en-GB" sz="1800">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2405781570"/>
      </p:ext>
    </p:extLst>
  </p:cSld>
  <p:clrMapOvr>
    <a:masterClrMapping/>
  </p:clrMapOvr>
  <mc:AlternateContent xmlns:mc="http://schemas.openxmlformats.org/markup-compatibility/2006" xmlns:p14="http://schemas.microsoft.com/office/powerpoint/2010/main">
    <mc:Choice Requires="p14">
      <p:transition spd="slow" p14:dur="2000" advTm="22545"/>
    </mc:Choice>
    <mc:Fallback xmlns="">
      <p:transition spd="slow" advTm="22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0673BE-8AF0-0131-AF81-ECABD8AEC09A}"/>
              </a:ext>
            </a:extLst>
          </p:cNvPr>
          <p:cNvSpPr>
            <a:spLocks noGrp="1"/>
          </p:cNvSpPr>
          <p:nvPr>
            <p:ph type="sldNum" sz="quarter" idx="11"/>
          </p:nvPr>
        </p:nvSpPr>
        <p:spPr/>
        <p:txBody>
          <a:bodyPr/>
          <a:lstStyle/>
          <a:p>
            <a:fld id="{DA2C159E-F13C-4A85-9A41-E7669D3E0D70}" type="slidenum">
              <a:rPr lang="en-GB" smtClean="0"/>
              <a:pPr/>
              <a:t>7</a:t>
            </a:fld>
            <a:endParaRPr lang="en-GB"/>
          </a:p>
        </p:txBody>
      </p:sp>
      <p:sp>
        <p:nvSpPr>
          <p:cNvPr id="20" name="Title 11">
            <a:extLst>
              <a:ext uri="{FF2B5EF4-FFF2-40B4-BE49-F238E27FC236}">
                <a16:creationId xmlns:a16="http://schemas.microsoft.com/office/drawing/2014/main" id="{00484186-273F-FF6B-99D0-897828FFCA76}"/>
              </a:ext>
            </a:extLst>
          </p:cNvPr>
          <p:cNvSpPr>
            <a:spLocks noGrp="1"/>
          </p:cNvSpPr>
          <p:nvPr>
            <p:ph type="title"/>
          </p:nvPr>
        </p:nvSpPr>
        <p:spPr>
          <a:xfrm>
            <a:off x="280381" y="331972"/>
            <a:ext cx="8437563" cy="392151"/>
          </a:xfrm>
        </p:spPr>
        <p:txBody>
          <a:bodyPr>
            <a:normAutofit/>
          </a:bodyPr>
          <a:lstStyle/>
          <a:p>
            <a:r>
              <a:rPr lang="en-GB" sz="3200" dirty="0"/>
              <a:t>Question 2 sample answers</a:t>
            </a:r>
          </a:p>
        </p:txBody>
      </p:sp>
      <p:pic>
        <p:nvPicPr>
          <p:cNvPr id="2" name="SA 3 Q2" descr="Play audio">
            <a:hlinkClick r:id="" action="ppaction://media"/>
            <a:extLst>
              <a:ext uri="{FF2B5EF4-FFF2-40B4-BE49-F238E27FC236}">
                <a16:creationId xmlns:a16="http://schemas.microsoft.com/office/drawing/2014/main" id="{E7392F21-B5A9-74B3-4FC9-440CA43940CF}"/>
              </a:ext>
            </a:extLst>
          </p:cNvPr>
          <p:cNvPicPr>
            <a:picLocks noChangeAspect="1"/>
          </p:cNvPicPr>
          <p:nvPr>
            <a:audioFile r:link="rId2"/>
            <p:extLst>
              <p:ext uri="{DAA4B4D4-6D71-4841-9C94-3DE7FCFB9230}">
                <p14:media xmlns:p14="http://schemas.microsoft.com/office/powerpoint/2010/main" r:embed="rId1"/>
              </p:ext>
            </p:extLst>
          </p:nvPr>
        </p:nvPicPr>
        <p:blipFill>
          <a:blip r:embed="rId5">
            <a:biLevel thresh="75000"/>
            <a:extLst>
              <a:ext uri="{BEBA8EAE-BF5A-486C-A8C5-ECC9F3942E4B}">
                <a14:imgProps xmlns:a14="http://schemas.microsoft.com/office/drawing/2010/main">
                  <a14:imgLayer r:embed="rId6">
                    <a14:imgEffect>
                      <a14:brightnessContrast bright="-40000" contrast="20000"/>
                    </a14:imgEffect>
                  </a14:imgLayer>
                </a14:imgProps>
              </a:ext>
            </a:extLst>
          </a:blip>
          <a:stretch>
            <a:fillRect/>
          </a:stretch>
        </p:blipFill>
        <p:spPr>
          <a:xfrm>
            <a:off x="7956376" y="167577"/>
            <a:ext cx="406400" cy="406400"/>
          </a:xfrm>
          <a:prstGeom prst="rect">
            <a:avLst/>
          </a:prstGeom>
        </p:spPr>
      </p:pic>
      <p:sp>
        <p:nvSpPr>
          <p:cNvPr id="8" name="Speech Bubble: Rectangle with Corners Rounded 7">
            <a:extLst>
              <a:ext uri="{FF2B5EF4-FFF2-40B4-BE49-F238E27FC236}">
                <a16:creationId xmlns:a16="http://schemas.microsoft.com/office/drawing/2014/main" id="{DFE68D5E-C0EF-75DE-AEF9-3A428CA98297}"/>
              </a:ext>
              <a:ext uri="{C183D7F6-B498-43B3-948B-1728B52AA6E4}">
                <adec:decorative xmlns:adec="http://schemas.microsoft.com/office/drawing/2017/decorative" val="1"/>
              </a:ext>
            </a:extLst>
          </p:cNvPr>
          <p:cNvSpPr/>
          <p:nvPr/>
        </p:nvSpPr>
        <p:spPr>
          <a:xfrm>
            <a:off x="280381" y="897694"/>
            <a:ext cx="8391182" cy="3763461"/>
          </a:xfrm>
          <a:custGeom>
            <a:avLst/>
            <a:gdLst>
              <a:gd name="connsiteX0" fmla="*/ 0 w 8391182"/>
              <a:gd name="connsiteY0" fmla="*/ 627256 h 3763461"/>
              <a:gd name="connsiteX1" fmla="*/ 627256 w 8391182"/>
              <a:gd name="connsiteY1" fmla="*/ 0 h 3763461"/>
              <a:gd name="connsiteX2" fmla="*/ 1398530 w 8391182"/>
              <a:gd name="connsiteY2" fmla="*/ 0 h 3763461"/>
              <a:gd name="connsiteX3" fmla="*/ 1833557 w 8391182"/>
              <a:gd name="connsiteY3" fmla="*/ -82457 h 3763461"/>
              <a:gd name="connsiteX4" fmla="*/ 3496326 w 8391182"/>
              <a:gd name="connsiteY4" fmla="*/ 0 h 3763461"/>
              <a:gd name="connsiteX5" fmla="*/ 7763926 w 8391182"/>
              <a:gd name="connsiteY5" fmla="*/ 0 h 3763461"/>
              <a:gd name="connsiteX6" fmla="*/ 8391182 w 8391182"/>
              <a:gd name="connsiteY6" fmla="*/ 627256 h 3763461"/>
              <a:gd name="connsiteX7" fmla="*/ 8391182 w 8391182"/>
              <a:gd name="connsiteY7" fmla="*/ 627244 h 3763461"/>
              <a:gd name="connsiteX8" fmla="*/ 8391182 w 8391182"/>
              <a:gd name="connsiteY8" fmla="*/ 627244 h 3763461"/>
              <a:gd name="connsiteX9" fmla="*/ 8391182 w 8391182"/>
              <a:gd name="connsiteY9" fmla="*/ 1568109 h 3763461"/>
              <a:gd name="connsiteX10" fmla="*/ 8391182 w 8391182"/>
              <a:gd name="connsiteY10" fmla="*/ 3136205 h 3763461"/>
              <a:gd name="connsiteX11" fmla="*/ 7763926 w 8391182"/>
              <a:gd name="connsiteY11" fmla="*/ 3763461 h 3763461"/>
              <a:gd name="connsiteX12" fmla="*/ 3496326 w 8391182"/>
              <a:gd name="connsiteY12" fmla="*/ 3763461 h 3763461"/>
              <a:gd name="connsiteX13" fmla="*/ 1398530 w 8391182"/>
              <a:gd name="connsiteY13" fmla="*/ 3763461 h 3763461"/>
              <a:gd name="connsiteX14" fmla="*/ 1398530 w 8391182"/>
              <a:gd name="connsiteY14" fmla="*/ 3763461 h 3763461"/>
              <a:gd name="connsiteX15" fmla="*/ 627256 w 8391182"/>
              <a:gd name="connsiteY15" fmla="*/ 3763461 h 3763461"/>
              <a:gd name="connsiteX16" fmla="*/ 0 w 8391182"/>
              <a:gd name="connsiteY16" fmla="*/ 3136205 h 3763461"/>
              <a:gd name="connsiteX17" fmla="*/ 0 w 8391182"/>
              <a:gd name="connsiteY17" fmla="*/ 1568109 h 3763461"/>
              <a:gd name="connsiteX18" fmla="*/ 0 w 8391182"/>
              <a:gd name="connsiteY18" fmla="*/ 627244 h 3763461"/>
              <a:gd name="connsiteX19" fmla="*/ 0 w 8391182"/>
              <a:gd name="connsiteY19" fmla="*/ 627244 h 3763461"/>
              <a:gd name="connsiteX20" fmla="*/ 0 w 8391182"/>
              <a:gd name="connsiteY20" fmla="*/ 627256 h 37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91182" h="3763461" extrusionOk="0">
                <a:moveTo>
                  <a:pt x="0" y="627256"/>
                </a:moveTo>
                <a:cubicBezTo>
                  <a:pt x="-49982" y="266341"/>
                  <a:pt x="292165" y="1218"/>
                  <a:pt x="627256" y="0"/>
                </a:cubicBezTo>
                <a:cubicBezTo>
                  <a:pt x="852696" y="7431"/>
                  <a:pt x="1163675" y="-47670"/>
                  <a:pt x="1398530" y="0"/>
                </a:cubicBezTo>
                <a:cubicBezTo>
                  <a:pt x="1528211" y="-12276"/>
                  <a:pt x="1743437" y="-101542"/>
                  <a:pt x="1833557" y="-82457"/>
                </a:cubicBezTo>
                <a:cubicBezTo>
                  <a:pt x="2398439" y="-98586"/>
                  <a:pt x="2724849" y="58739"/>
                  <a:pt x="3496326" y="0"/>
                </a:cubicBezTo>
                <a:cubicBezTo>
                  <a:pt x="5142741" y="162687"/>
                  <a:pt x="6691941" y="-106543"/>
                  <a:pt x="7763926" y="0"/>
                </a:cubicBezTo>
                <a:cubicBezTo>
                  <a:pt x="8121137" y="-19660"/>
                  <a:pt x="8337538" y="251532"/>
                  <a:pt x="8391182" y="627256"/>
                </a:cubicBezTo>
                <a:cubicBezTo>
                  <a:pt x="8391181" y="627250"/>
                  <a:pt x="8391183" y="627249"/>
                  <a:pt x="8391182" y="627244"/>
                </a:cubicBezTo>
                <a:lnTo>
                  <a:pt x="8391182" y="627244"/>
                </a:lnTo>
                <a:cubicBezTo>
                  <a:pt x="8360526" y="724088"/>
                  <a:pt x="8439135" y="1411475"/>
                  <a:pt x="8391182" y="1568109"/>
                </a:cubicBezTo>
                <a:cubicBezTo>
                  <a:pt x="8361714" y="1872465"/>
                  <a:pt x="8487582" y="2776396"/>
                  <a:pt x="8391182" y="3136205"/>
                </a:cubicBezTo>
                <a:cubicBezTo>
                  <a:pt x="8399518" y="3427559"/>
                  <a:pt x="8071514" y="3778787"/>
                  <a:pt x="7763926" y="3763461"/>
                </a:cubicBezTo>
                <a:cubicBezTo>
                  <a:pt x="6475875" y="3854778"/>
                  <a:pt x="4119842" y="3715917"/>
                  <a:pt x="3496326" y="3763461"/>
                </a:cubicBezTo>
                <a:cubicBezTo>
                  <a:pt x="3126629" y="3856877"/>
                  <a:pt x="2098771" y="3898035"/>
                  <a:pt x="1398530" y="3763461"/>
                </a:cubicBezTo>
                <a:lnTo>
                  <a:pt x="1398530" y="3763461"/>
                </a:lnTo>
                <a:cubicBezTo>
                  <a:pt x="1128913" y="3786890"/>
                  <a:pt x="878851" y="3776331"/>
                  <a:pt x="627256" y="3763461"/>
                </a:cubicBezTo>
                <a:cubicBezTo>
                  <a:pt x="257052" y="3737339"/>
                  <a:pt x="4814" y="3484752"/>
                  <a:pt x="0" y="3136205"/>
                </a:cubicBezTo>
                <a:cubicBezTo>
                  <a:pt x="-1345" y="2682976"/>
                  <a:pt x="-132384" y="2135149"/>
                  <a:pt x="0" y="1568109"/>
                </a:cubicBezTo>
                <a:cubicBezTo>
                  <a:pt x="-73231" y="1260317"/>
                  <a:pt x="40134" y="795269"/>
                  <a:pt x="0" y="627244"/>
                </a:cubicBezTo>
                <a:lnTo>
                  <a:pt x="0" y="627244"/>
                </a:lnTo>
                <a:cubicBezTo>
                  <a:pt x="0" y="627250"/>
                  <a:pt x="0" y="627252"/>
                  <a:pt x="0" y="627256"/>
                </a:cubicBezTo>
                <a:close/>
              </a:path>
            </a:pathLst>
          </a:custGeom>
          <a:noFill/>
          <a:ln w="12700">
            <a:solidFill>
              <a:schemeClr val="tx1"/>
            </a:solidFill>
            <a:extLst>
              <a:ext uri="{C807C97D-BFC1-408E-A445-0C87EB9F89A2}">
                <ask:lineSketchStyleProps xmlns:ask="http://schemas.microsoft.com/office/drawing/2018/sketchyshapes" sd="428763396">
                  <a:prstGeom prst="wedgeRoundRectCallout">
                    <a:avLst>
                      <a:gd name="adj1" fmla="val -28149"/>
                      <a:gd name="adj2" fmla="val -521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GB" sz="1800">
              <a:effectLst/>
              <a:highlight>
                <a:srgbClr val="00FFFF"/>
              </a:highlight>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CDEB985-1258-443B-3ED3-89CE085E6FD5}"/>
              </a:ext>
            </a:extLst>
          </p:cNvPr>
          <p:cNvSpPr txBox="1"/>
          <p:nvPr/>
        </p:nvSpPr>
        <p:spPr>
          <a:xfrm>
            <a:off x="517981" y="1071264"/>
            <a:ext cx="8108038" cy="3416320"/>
          </a:xfrm>
          <a:prstGeom prst="rect">
            <a:avLst/>
          </a:prstGeom>
          <a:noFill/>
        </p:spPr>
        <p:txBody>
          <a:bodyPr wrap="square">
            <a:spAutoFit/>
          </a:bodyPr>
          <a:lstStyle/>
          <a:p>
            <a:r>
              <a:rPr lang="en-GB" sz="2400" b="1" dirty="0"/>
              <a:t>Answer 3: </a:t>
            </a:r>
            <a:r>
              <a:rPr lang="en-GB" sz="2400" b="0" i="0" dirty="0">
                <a:effectLst/>
              </a:rPr>
              <a:t>The ceramics maker could promote details about the commission on social media so </a:t>
            </a:r>
            <a:r>
              <a:rPr lang="en-GB" sz="2400" dirty="0"/>
              <a:t>people can see that the work is prestigious </a:t>
            </a:r>
            <a:r>
              <a:rPr lang="en-GB" sz="2400" dirty="0">
                <a:highlight>
                  <a:srgbClr val="FFFF00"/>
                </a:highlight>
              </a:rPr>
              <a:t>because it is for </a:t>
            </a:r>
            <a:r>
              <a:rPr lang="en-GB" sz="2400" b="0" i="0" dirty="0">
                <a:effectLst/>
                <a:highlight>
                  <a:srgbClr val="FFFF00"/>
                </a:highlight>
              </a:rPr>
              <a:t>an award for a well-regarded businessperson</a:t>
            </a:r>
            <a:r>
              <a:rPr lang="en-GB" sz="2400" b="0" i="0" dirty="0">
                <a:effectLst/>
              </a:rPr>
              <a:t>. </a:t>
            </a:r>
            <a:r>
              <a:rPr lang="en-GB" sz="2400" dirty="0"/>
              <a:t>Linking the commission to the businessperson will offer kudos </a:t>
            </a:r>
            <a:r>
              <a:rPr lang="en-GB" sz="2400" dirty="0">
                <a:highlight>
                  <a:srgbClr val="FFFF00"/>
                </a:highlight>
              </a:rPr>
              <a:t>because the person is well regarded</a:t>
            </a:r>
            <a:r>
              <a:rPr lang="en-GB" sz="2400" dirty="0"/>
              <a:t> and possibly gain lots of social media interest </a:t>
            </a:r>
            <a:r>
              <a:rPr lang="en-GB" sz="2400" dirty="0">
                <a:highlight>
                  <a:srgbClr val="FFFF00"/>
                </a:highlight>
              </a:rPr>
              <a:t>because it is someone people like</a:t>
            </a:r>
            <a:r>
              <a:rPr lang="en-GB" sz="2400" dirty="0"/>
              <a:t>. The ceramics </a:t>
            </a:r>
            <a:r>
              <a:rPr lang="en-GB" sz="2400" b="0" i="0" dirty="0">
                <a:effectLst/>
              </a:rPr>
              <a:t>maker can enhance their brand’s prestige, attracting future higher-value commissions </a:t>
            </a:r>
            <a:r>
              <a:rPr lang="en-GB" sz="2400" b="0" i="0" dirty="0">
                <a:effectLst/>
                <a:highlight>
                  <a:srgbClr val="FFFF00"/>
                </a:highlight>
              </a:rPr>
              <a:t>because of the prestigious link</a:t>
            </a:r>
            <a:r>
              <a:rPr lang="en-GB" sz="2400" b="0" i="0" dirty="0">
                <a:effectLst/>
              </a:rPr>
              <a:t>.</a:t>
            </a:r>
            <a:r>
              <a:rPr lang="en-GB" sz="2400" b="0" i="0" dirty="0">
                <a:effectLst/>
                <a:highlight>
                  <a:srgbClr val="0071F8"/>
                </a:highlight>
              </a:rPr>
              <a:t>  </a:t>
            </a:r>
            <a:endParaRPr lang="en-GB" sz="2400" dirty="0">
              <a:highlight>
                <a:srgbClr val="0071F8"/>
              </a:highlight>
            </a:endParaRPr>
          </a:p>
        </p:txBody>
      </p:sp>
      <p:sp>
        <p:nvSpPr>
          <p:cNvPr id="6" name="Footer Placeholder 5">
            <a:extLst>
              <a:ext uri="{FF2B5EF4-FFF2-40B4-BE49-F238E27FC236}">
                <a16:creationId xmlns:a16="http://schemas.microsoft.com/office/drawing/2014/main" id="{CA1F52F6-24EE-15CD-225F-ADBF2F152677}"/>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1535256036"/>
      </p:ext>
    </p:extLst>
  </p:cSld>
  <p:clrMapOvr>
    <a:masterClrMapping/>
  </p:clrMapOvr>
  <mc:AlternateContent xmlns:mc="http://schemas.openxmlformats.org/markup-compatibility/2006" xmlns:p14="http://schemas.microsoft.com/office/powerpoint/2010/main">
    <mc:Choice Requires="p14">
      <p:transition spd="slow" p14:dur="2000" advTm="10870"/>
    </mc:Choice>
    <mc:Fallback xmlns="">
      <p:transition spd="slow" advTm="10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34000" y="457398"/>
            <a:ext cx="8437563" cy="699425"/>
          </a:xfrm>
        </p:spPr>
        <p:txBody>
          <a:bodyPr>
            <a:normAutofit/>
          </a:bodyPr>
          <a:lstStyle/>
          <a:p>
            <a:r>
              <a:rPr lang="en-GB" sz="3200" dirty="0"/>
              <a:t>Development activity 1</a:t>
            </a:r>
          </a:p>
        </p:txBody>
      </p:sp>
      <p:sp>
        <p:nvSpPr>
          <p:cNvPr id="5" name="Text Placeholder 4"/>
          <p:cNvSpPr>
            <a:spLocks noGrp="1"/>
          </p:cNvSpPr>
          <p:nvPr>
            <p:ph type="body" sz="quarter" idx="12"/>
          </p:nvPr>
        </p:nvSpPr>
        <p:spPr>
          <a:xfrm>
            <a:off x="234000" y="986400"/>
            <a:ext cx="8060914" cy="3601574"/>
          </a:xfrm>
        </p:spPr>
        <p:txBody>
          <a:bodyPr/>
          <a:lstStyle/>
          <a:p>
            <a:pPr algn="l"/>
            <a:r>
              <a:rPr lang="en-GB" sz="2400" b="0" i="0" dirty="0">
                <a:solidFill>
                  <a:srgbClr val="0D0D0D"/>
                </a:solidFill>
                <a:effectLst/>
                <a:highlight>
                  <a:srgbClr val="FFFFFF"/>
                </a:highlight>
              </a:rPr>
              <a:t>A furniture designer has recently produced a bespoke desk </a:t>
            </a:r>
            <a:r>
              <a:rPr lang="en-GB" sz="2400" dirty="0">
                <a:solidFill>
                  <a:srgbClr val="0D0D0D"/>
                </a:solidFill>
                <a:highlight>
                  <a:srgbClr val="FFFFFF"/>
                </a:highlight>
              </a:rPr>
              <a:t>for</a:t>
            </a:r>
            <a:r>
              <a:rPr lang="en-GB" sz="2400" b="0" i="0" dirty="0">
                <a:solidFill>
                  <a:srgbClr val="0D0D0D"/>
                </a:solidFill>
                <a:effectLst/>
                <a:highlight>
                  <a:srgbClr val="FFFFFF"/>
                </a:highlight>
              </a:rPr>
              <a:t> a corporate client. The desk features high-quality eco-friendly varnish. After the project, there is a surplus of the varnish remaining.</a:t>
            </a:r>
          </a:p>
          <a:p>
            <a:pPr algn="l"/>
            <a:br>
              <a:rPr lang="en-GB" sz="2400" b="1" dirty="0"/>
            </a:br>
            <a:r>
              <a:rPr lang="en-GB" sz="2400" b="1" dirty="0">
                <a:solidFill>
                  <a:srgbClr val="E51C41"/>
                </a:solidFill>
              </a:rPr>
              <a:t>Explain two </a:t>
            </a:r>
            <a:r>
              <a:rPr lang="en-GB" sz="2400" dirty="0">
                <a:solidFill>
                  <a:srgbClr val="E51C41"/>
                </a:solidFill>
              </a:rPr>
              <a:t>ways the furniture designer could monetise the commission.</a:t>
            </a:r>
          </a:p>
          <a:p>
            <a:pPr algn="l"/>
            <a:endParaRPr lang="en-GB" dirty="0">
              <a:solidFill>
                <a:srgbClr val="E51C41"/>
              </a:solidFill>
            </a:endParaRPr>
          </a:p>
          <a:p>
            <a:endParaRPr lang="en-GB" dirty="0">
              <a:solidFill>
                <a:srgbClr val="E51C41"/>
              </a:solidFill>
            </a:endParaRPr>
          </a:p>
          <a:p>
            <a:br>
              <a:rPr lang="en-GB" dirty="0">
                <a:solidFill>
                  <a:schemeClr val="accent1"/>
                </a:solidFill>
              </a:rPr>
            </a:br>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dirty="0"/>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8</a:t>
            </a:fld>
            <a:endParaRPr lang="en-GB"/>
          </a:p>
        </p:txBody>
      </p:sp>
    </p:spTree>
    <p:extLst>
      <p:ext uri="{BB962C8B-B14F-4D97-AF65-F5344CB8AC3E}">
        <p14:creationId xmlns:p14="http://schemas.microsoft.com/office/powerpoint/2010/main" val="3686625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9DDD22-DE81-ED12-91B3-C8C8EB73B9DA}"/>
              </a:ext>
            </a:extLst>
          </p:cNvPr>
          <p:cNvSpPr>
            <a:spLocks noGrp="1"/>
          </p:cNvSpPr>
          <p:nvPr>
            <p:ph type="sldNum" sz="quarter" idx="11"/>
          </p:nvPr>
        </p:nvSpPr>
        <p:spPr/>
        <p:txBody>
          <a:bodyPr/>
          <a:lstStyle/>
          <a:p>
            <a:fld id="{DA2C159E-F13C-4A85-9A41-E7669D3E0D70}" type="slidenum">
              <a:rPr lang="en-GB" smtClean="0"/>
              <a:pPr/>
              <a:t>9</a:t>
            </a:fld>
            <a:endParaRPr lang="en-GB"/>
          </a:p>
        </p:txBody>
      </p:sp>
      <p:sp>
        <p:nvSpPr>
          <p:cNvPr id="3" name="Title 2">
            <a:extLst>
              <a:ext uri="{FF2B5EF4-FFF2-40B4-BE49-F238E27FC236}">
                <a16:creationId xmlns:a16="http://schemas.microsoft.com/office/drawing/2014/main" id="{B83D7779-114B-71FD-C92A-9BCDF7AFA8E7}"/>
              </a:ext>
            </a:extLst>
          </p:cNvPr>
          <p:cNvSpPr>
            <a:spLocks noGrp="1"/>
          </p:cNvSpPr>
          <p:nvPr>
            <p:ph type="title"/>
          </p:nvPr>
        </p:nvSpPr>
        <p:spPr>
          <a:xfrm>
            <a:off x="366420" y="457397"/>
            <a:ext cx="8437563" cy="699425"/>
          </a:xfrm>
        </p:spPr>
        <p:txBody>
          <a:bodyPr>
            <a:normAutofit/>
          </a:bodyPr>
          <a:lstStyle/>
          <a:p>
            <a:r>
              <a:rPr lang="en-GB" sz="3200" dirty="0"/>
              <a:t>Development activity 1 sample answer</a:t>
            </a:r>
            <a:endParaRPr lang="en-US" sz="3200" dirty="0"/>
          </a:p>
        </p:txBody>
      </p:sp>
      <p:sp>
        <p:nvSpPr>
          <p:cNvPr id="4" name="Text Placeholder 3">
            <a:extLst>
              <a:ext uri="{FF2B5EF4-FFF2-40B4-BE49-F238E27FC236}">
                <a16:creationId xmlns:a16="http://schemas.microsoft.com/office/drawing/2014/main" id="{015B5570-1F9A-E53A-25D8-0E8216BEC2B1}"/>
              </a:ext>
            </a:extLst>
          </p:cNvPr>
          <p:cNvSpPr>
            <a:spLocks noGrp="1"/>
          </p:cNvSpPr>
          <p:nvPr>
            <p:ph type="body" sz="quarter" idx="12"/>
          </p:nvPr>
        </p:nvSpPr>
        <p:spPr>
          <a:xfrm>
            <a:off x="340018" y="807110"/>
            <a:ext cx="8437562" cy="3686826"/>
          </a:xfrm>
        </p:spPr>
        <p:txBody>
          <a:bodyPr vert="horz" lIns="0" tIns="0" rIns="0" bIns="0" rtlCol="0" anchor="t">
            <a:noAutofit/>
          </a:bodyPr>
          <a:lstStyle/>
          <a:p>
            <a:r>
              <a:rPr lang="en-GB" sz="2400" dirty="0">
                <a:effectLst/>
                <a:latin typeface="Arial"/>
                <a:ea typeface="system-ui"/>
                <a:cs typeface="Arial"/>
              </a:rPr>
              <a:t>The furniture designer has remaining varnish </a:t>
            </a:r>
            <a:r>
              <a:rPr lang="en-GB" sz="2400" dirty="0">
                <a:effectLst/>
                <a:highlight>
                  <a:srgbClr val="FFFF00"/>
                </a:highlight>
                <a:latin typeface="Arial"/>
                <a:ea typeface="system-ui"/>
                <a:cs typeface="Arial"/>
              </a:rPr>
              <a:t>so the designer could use the varnish</a:t>
            </a:r>
            <a:r>
              <a:rPr lang="en-GB" sz="2400" dirty="0">
                <a:effectLst/>
                <a:latin typeface="Arial"/>
                <a:ea typeface="system-ui"/>
                <a:cs typeface="Arial"/>
              </a:rPr>
              <a:t> on another design. </a:t>
            </a:r>
            <a:r>
              <a:rPr lang="en-GB" sz="2400" dirty="0">
                <a:latin typeface="Arial"/>
                <a:ea typeface="system-ui"/>
                <a:cs typeface="Arial"/>
              </a:rPr>
              <a:t>This</a:t>
            </a:r>
            <a:r>
              <a:rPr lang="en-GB" sz="2400" dirty="0">
                <a:effectLst/>
                <a:latin typeface="Arial"/>
                <a:ea typeface="system-ui"/>
                <a:cs typeface="Arial"/>
              </a:rPr>
              <a:t> would </a:t>
            </a:r>
            <a:r>
              <a:rPr lang="en-GB" sz="2400" dirty="0">
                <a:effectLst/>
                <a:highlight>
                  <a:srgbClr val="FFFF00"/>
                </a:highlight>
                <a:latin typeface="Arial"/>
                <a:ea typeface="system-ui"/>
                <a:cs typeface="Arial"/>
              </a:rPr>
              <a:t>lower the production costs</a:t>
            </a:r>
            <a:r>
              <a:rPr lang="en-GB" sz="2400" dirty="0">
                <a:effectLst/>
                <a:latin typeface="Arial"/>
                <a:ea typeface="system-ui"/>
                <a:cs typeface="Arial"/>
              </a:rPr>
              <a:t> of a second piece of furniture </a:t>
            </a:r>
            <a:r>
              <a:rPr lang="en-GB" sz="2400" dirty="0">
                <a:effectLst/>
                <a:highlight>
                  <a:srgbClr val="FFFF00"/>
                </a:highlight>
                <a:latin typeface="Arial"/>
                <a:ea typeface="system-ui"/>
                <a:cs typeface="Arial"/>
              </a:rPr>
              <a:t>because they will have already costed </a:t>
            </a:r>
            <a:r>
              <a:rPr lang="en-GB" sz="2400" dirty="0">
                <a:effectLst/>
                <a:latin typeface="Arial"/>
                <a:ea typeface="system-ui"/>
                <a:cs typeface="Arial"/>
              </a:rPr>
              <a:t>the varnish in the bespoke commission.</a:t>
            </a:r>
          </a:p>
          <a:p>
            <a:r>
              <a:rPr lang="en-GB" sz="2400" b="1" dirty="0">
                <a:latin typeface="Arial"/>
                <a:ea typeface="system-ui"/>
                <a:cs typeface="Arial"/>
              </a:rPr>
              <a:t>Marking criteria </a:t>
            </a:r>
            <a:endParaRPr lang="en-GB" sz="2400" b="1" dirty="0">
              <a:effectLst/>
              <a:latin typeface="Arial" panose="020B0604020202020204" pitchFamily="34" charset="0"/>
              <a:ea typeface="system-ui"/>
              <a:cs typeface="Arial" panose="020B0604020202020204" pitchFamily="34" charset="0"/>
            </a:endParaRPr>
          </a:p>
          <a:p>
            <a:pPr marL="342900" indent="-342900">
              <a:buFont typeface="Arial" panose="020B0604020202020204" pitchFamily="34" charset="0"/>
              <a:buChar char="•"/>
            </a:pPr>
            <a:r>
              <a:rPr lang="en-US" sz="2400" dirty="0"/>
              <a:t>clear explanation applied to the furniture maker </a:t>
            </a:r>
            <a:br>
              <a:rPr lang="en-US" sz="2400" dirty="0"/>
            </a:br>
            <a:r>
              <a:rPr lang="en-GB" sz="2400" dirty="0">
                <a:solidFill>
                  <a:schemeClr val="accent6"/>
                </a:solidFill>
              </a:rPr>
              <a:t>monetising</a:t>
            </a:r>
            <a:r>
              <a:rPr lang="en-US" sz="2400" dirty="0"/>
              <a:t> the product. </a:t>
            </a:r>
            <a:endParaRPr lang="en-US" sz="2400" dirty="0">
              <a:cs typeface="Arial"/>
            </a:endParaRPr>
          </a:p>
          <a:p>
            <a:pPr marL="342900" indent="-342900">
              <a:buFont typeface="Arial" panose="020B0604020202020204" pitchFamily="34" charset="0"/>
              <a:buChar char="•"/>
            </a:pPr>
            <a:r>
              <a:rPr lang="en-US" sz="2400" dirty="0"/>
              <a:t>brief explanation applied to the furniture maker </a:t>
            </a:r>
            <a:br>
              <a:rPr lang="en-US" sz="2400" dirty="0"/>
            </a:br>
            <a:r>
              <a:rPr lang="en-GB" sz="2400" dirty="0">
                <a:solidFill>
                  <a:schemeClr val="accent6"/>
                </a:solidFill>
              </a:rPr>
              <a:t>monetising</a:t>
            </a:r>
            <a:r>
              <a:rPr lang="en-US" sz="2400" dirty="0"/>
              <a:t> the product. </a:t>
            </a:r>
            <a:endParaRPr lang="en-US" sz="2400" dirty="0">
              <a:cs typeface="Arial"/>
            </a:endParaRPr>
          </a:p>
          <a:p>
            <a:pPr marL="342900" indent="-342900">
              <a:buFont typeface="Arial" panose="020B0604020202020204" pitchFamily="34" charset="0"/>
              <a:buChar char="•"/>
            </a:pPr>
            <a:r>
              <a:rPr lang="en-US" sz="2400" dirty="0"/>
              <a:t>descriptive answer</a:t>
            </a:r>
            <a:endParaRPr lang="en-US" sz="2400" dirty="0">
              <a:cs typeface="Arial"/>
            </a:endParaRPr>
          </a:p>
          <a:p>
            <a:endParaRPr lang="en-US" sz="2400" dirty="0"/>
          </a:p>
          <a:p>
            <a:endParaRPr lang="en-GB" sz="2400" dirty="0">
              <a:latin typeface="Arial" panose="020B0604020202020204" pitchFamily="34" charset="0"/>
              <a:ea typeface="system-ui"/>
              <a:cs typeface="Arial" panose="020B0604020202020204" pitchFamily="34" charset="0"/>
            </a:endParaRPr>
          </a:p>
          <a:p>
            <a:endParaRPr lang="en-GB" sz="2400" dirty="0">
              <a:effectLst/>
              <a:latin typeface="Arial" panose="020B0604020202020204" pitchFamily="34" charset="0"/>
              <a:ea typeface="system-ui"/>
              <a:cs typeface="Arial" panose="020B0604020202020204" pitchFamily="34" charset="0"/>
            </a:endParaRPr>
          </a:p>
        </p:txBody>
      </p:sp>
      <p:sp>
        <p:nvSpPr>
          <p:cNvPr id="5" name="Footer Placeholder 4">
            <a:extLst>
              <a:ext uri="{FF2B5EF4-FFF2-40B4-BE49-F238E27FC236}">
                <a16:creationId xmlns:a16="http://schemas.microsoft.com/office/drawing/2014/main" id="{F38156AF-30D6-2A42-D465-7173BA844644}"/>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dirty="0"/>
              <a:t>Education and Training Foundation</a:t>
            </a:r>
          </a:p>
        </p:txBody>
      </p:sp>
    </p:spTree>
    <p:extLst>
      <p:ext uri="{BB962C8B-B14F-4D97-AF65-F5344CB8AC3E}">
        <p14:creationId xmlns:p14="http://schemas.microsoft.com/office/powerpoint/2010/main" val="295667866"/>
      </p:ext>
    </p:extLst>
  </p:cSld>
  <p:clrMapOvr>
    <a:masterClrMapping/>
  </p:clrMapOvr>
</p:sld>
</file>

<file path=ppt/theme/theme1.xml><?xml version="1.0" encoding="utf-8"?>
<a:theme xmlns:a="http://schemas.openxmlformats.org/drawingml/2006/main" name="ETF Master">
  <a:themeElements>
    <a:clrScheme name="Custom 2">
      <a:dk1>
        <a:srgbClr val="000000"/>
      </a:dk1>
      <a:lt1>
        <a:srgbClr val="FFFFFF"/>
      </a:lt1>
      <a:dk2>
        <a:srgbClr val="000000"/>
      </a:dk2>
      <a:lt2>
        <a:srgbClr val="EEECE1"/>
      </a:lt2>
      <a:accent1>
        <a:srgbClr val="00A068"/>
      </a:accent1>
      <a:accent2>
        <a:srgbClr val="E51C41"/>
      </a:accent2>
      <a:accent3>
        <a:srgbClr val="FDB913"/>
      </a:accent3>
      <a:accent4>
        <a:srgbClr val="0071F8"/>
      </a:accent4>
      <a:accent5>
        <a:srgbClr val="BE0064"/>
      </a:accent5>
      <a:accent6>
        <a:srgbClr val="000000"/>
      </a:accent6>
      <a:hlink>
        <a:srgbClr val="0000FF"/>
      </a:hlink>
      <a:folHlink>
        <a:srgbClr val="800080"/>
      </a:folHlink>
    </a:clrScheme>
    <a:fontScheme name="ETF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350" dirty="0"/>
        </a:defPPr>
      </a:lstStyle>
    </a:txDef>
  </a:objectDefaults>
  <a:extraClrSchemeLst/>
  <a:extLst>
    <a:ext uri="{05A4C25C-085E-4340-85A3-A5531E510DB2}">
      <thm15:themeFamily xmlns:thm15="http://schemas.microsoft.com/office/thememl/2012/main" name="ETF PPT TEMPLATE 2017 REVISION 2" id="{D9072210-44E4-4708-8F0F-C17D53D19737}" vid="{93905E69-2C3A-474D-AE1D-AE1AB7FC7A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84A5350B050F46AD6AC251716740DC" ma:contentTypeVersion="17" ma:contentTypeDescription="Create a new document." ma:contentTypeScope="" ma:versionID="b65acc67901e0485b8aac86fe72ed177">
  <xsd:schema xmlns:xsd="http://www.w3.org/2001/XMLSchema" xmlns:xs="http://www.w3.org/2001/XMLSchema" xmlns:p="http://schemas.microsoft.com/office/2006/metadata/properties" xmlns:ns2="414d2ded-29cc-4abd-a1df-c646721ce55b" xmlns:ns3="2847a094-2edf-4950-a853-13ec668231ed" targetNamespace="http://schemas.microsoft.com/office/2006/metadata/properties" ma:root="true" ma:fieldsID="dedb8be4e17833ccb9caf5b6a1865ed7" ns2:_="" ns3:_="">
    <xsd:import namespace="414d2ded-29cc-4abd-a1df-c646721ce55b"/>
    <xsd:import namespace="2847a094-2edf-4950-a853-13ec668231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MediaServiceAutoTag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d2ded-29cc-4abd-a1df-c646721ce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0cda56a-0d36-40e2-ad5d-df46f41119b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47a094-2edf-4950-a853-13ec668231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5bcd669-d17d-41a9-93bf-403babf16228}" ma:internalName="TaxCatchAll" ma:showField="CatchAllData" ma:web="2847a094-2edf-4950-a853-13ec668231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14d2ded-29cc-4abd-a1df-c646721ce55b">
      <Terms xmlns="http://schemas.microsoft.com/office/infopath/2007/PartnerControls"/>
    </lcf76f155ced4ddcb4097134ff3c332f>
    <TaxCatchAll xmlns="2847a094-2edf-4950-a853-13ec668231ed" xsi:nil="true"/>
  </documentManagement>
</p:properties>
</file>

<file path=customXml/itemProps1.xml><?xml version="1.0" encoding="utf-8"?>
<ds:datastoreItem xmlns:ds="http://schemas.openxmlformats.org/officeDocument/2006/customXml" ds:itemID="{AB731D2E-B3CA-415C-BB09-C88E76F5C9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4d2ded-29cc-4abd-a1df-c646721ce55b"/>
    <ds:schemaRef ds:uri="2847a094-2edf-4950-a853-13ec668231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729C5E-FC3E-4187-92B8-5FE37E61E9DA}">
  <ds:schemaRefs>
    <ds:schemaRef ds:uri="http://schemas.microsoft.com/sharepoint/v3/contenttype/forms"/>
  </ds:schemaRefs>
</ds:datastoreItem>
</file>

<file path=customXml/itemProps3.xml><?xml version="1.0" encoding="utf-8"?>
<ds:datastoreItem xmlns:ds="http://schemas.openxmlformats.org/officeDocument/2006/customXml" ds:itemID="{4A76E745-D9E8-4D93-8B7F-BCE1E4A491AA}">
  <ds:schemaRefs>
    <ds:schemaRef ds:uri="http://purl.org/dc/terms/"/>
    <ds:schemaRef ds:uri="http://purl.org/dc/dcmitype/"/>
    <ds:schemaRef ds:uri="http://purl.org/dc/elements/1.1/"/>
    <ds:schemaRef ds:uri="http://schemas.openxmlformats.org/package/2006/metadata/core-properties"/>
    <ds:schemaRef ds:uri="414d2ded-29cc-4abd-a1df-c646721ce55b"/>
    <ds:schemaRef ds:uri="http://schemas.microsoft.com/office/2006/metadata/properties"/>
    <ds:schemaRef ds:uri="http://schemas.microsoft.com/office/2006/documentManagement/types"/>
    <ds:schemaRef ds:uri="http://schemas.microsoft.com/office/infopath/2007/PartnerControls"/>
    <ds:schemaRef ds:uri="2847a094-2edf-4950-a853-13ec668231e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3259</Words>
  <Application>Microsoft Office PowerPoint</Application>
  <PresentationFormat>On-screen Show (16:9)</PresentationFormat>
  <Paragraphs>307</Paragraphs>
  <Slides>32</Slides>
  <Notes>31</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Aptos</vt:lpstr>
      <vt:lpstr>Arial</vt:lpstr>
      <vt:lpstr>Calibri</vt:lpstr>
      <vt:lpstr>system-ui</vt:lpstr>
      <vt:lpstr>ETF Master</vt:lpstr>
      <vt:lpstr>Formative assessment materials (part 1)</vt:lpstr>
      <vt:lpstr>Introduction</vt:lpstr>
      <vt:lpstr>01 The creative economy  02 The individual in the creative industries  03 Cultural context  04 Audience  05 Legislation/regulation: Intellectual property  06 Legislation/regulation : Health and safety 07 Project methodology and administration  08 Legislation/regulation : The environment and sustainability  09 Professionalism and ethics  10 Equality, diversity and inclusion</vt:lpstr>
      <vt:lpstr>01</vt:lpstr>
      <vt:lpstr>Question 2</vt:lpstr>
      <vt:lpstr>Question 2 sample answers</vt:lpstr>
      <vt:lpstr>Question 2 sample answers</vt:lpstr>
      <vt:lpstr>Development activity 1</vt:lpstr>
      <vt:lpstr>Development activity 1 sample answer</vt:lpstr>
      <vt:lpstr>02</vt:lpstr>
      <vt:lpstr>Question 3</vt:lpstr>
      <vt:lpstr>Question 3 sample answers</vt:lpstr>
      <vt:lpstr>Development activity 2</vt:lpstr>
      <vt:lpstr>Sample rewritten answer</vt:lpstr>
      <vt:lpstr>03</vt:lpstr>
      <vt:lpstr>Question 6</vt:lpstr>
      <vt:lpstr>Question 6 sample answers</vt:lpstr>
      <vt:lpstr>Question 6 sample answers</vt:lpstr>
      <vt:lpstr>Development activity 3</vt:lpstr>
      <vt:lpstr>Developmental activity 3 feedback</vt:lpstr>
      <vt:lpstr>04</vt:lpstr>
      <vt:lpstr>Question 7</vt:lpstr>
      <vt:lpstr>Question 7 sample answers</vt:lpstr>
      <vt:lpstr>Question 7 sample answers</vt:lpstr>
      <vt:lpstr>Developmental activity 4</vt:lpstr>
      <vt:lpstr>05</vt:lpstr>
      <vt:lpstr>Question 9</vt:lpstr>
      <vt:lpstr>Question 9 sample answers</vt:lpstr>
      <vt:lpstr>Question 9 sample answers</vt:lpstr>
      <vt:lpstr>Development activity 5</vt:lpstr>
      <vt:lpstr>Development activity 5 sample answer</vt:lpstr>
      <vt:lpstr>ET-FOUNDATION.CO.UK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underpinning excellence</dc:title>
  <dc:creator>Richard Overton</dc:creator>
  <cp:lastModifiedBy>Chris Woods</cp:lastModifiedBy>
  <cp:revision>21</cp:revision>
  <dcterms:created xsi:type="dcterms:W3CDTF">2020-10-20T08:50:32Z</dcterms:created>
  <dcterms:modified xsi:type="dcterms:W3CDTF">2025-11-06T11:44:19Z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0x010100701A8849491DC145AB0FAEFA9D0F1807</vt:lpwstr>
  </property>
  <property fmtid="{D5CDD505-2E9C-101B-9397-08002B2CF9AE}" pid="3" name="MediaServiceImageTags">
    <vt:lpwstr/>
  </property>
</Properties>
</file>