
<file path=[Content_Types].xml><?xml version="1.0" encoding="utf-8"?>
<Types xmlns="http://schemas.openxmlformats.org/package/2006/content-types">
  <Default Extension="emf" ContentType="image/x-emf"/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8"/>
  </p:notesMasterIdLst>
  <p:handoutMasterIdLst>
    <p:handoutMasterId r:id="rId89"/>
  </p:handoutMasterIdLst>
  <p:sldIdLst>
    <p:sldId id="296" r:id="rId5"/>
    <p:sldId id="298" r:id="rId6"/>
    <p:sldId id="312" r:id="rId7"/>
    <p:sldId id="303" r:id="rId8"/>
    <p:sldId id="359" r:id="rId9"/>
    <p:sldId id="343" r:id="rId10"/>
    <p:sldId id="336" r:id="rId11"/>
    <p:sldId id="344" r:id="rId12"/>
    <p:sldId id="350" r:id="rId13"/>
    <p:sldId id="351" r:id="rId14"/>
    <p:sldId id="337" r:id="rId15"/>
    <p:sldId id="338" r:id="rId16"/>
    <p:sldId id="300" r:id="rId17"/>
    <p:sldId id="380" r:id="rId18"/>
    <p:sldId id="302" r:id="rId19"/>
    <p:sldId id="358" r:id="rId20"/>
    <p:sldId id="377" r:id="rId21"/>
    <p:sldId id="305" r:id="rId22"/>
    <p:sldId id="401" r:id="rId23"/>
    <p:sldId id="381" r:id="rId24"/>
    <p:sldId id="366" r:id="rId25"/>
    <p:sldId id="304" r:id="rId26"/>
    <p:sldId id="385" r:id="rId27"/>
    <p:sldId id="367" r:id="rId28"/>
    <p:sldId id="386" r:id="rId29"/>
    <p:sldId id="387" r:id="rId30"/>
    <p:sldId id="388" r:id="rId31"/>
    <p:sldId id="389" r:id="rId32"/>
    <p:sldId id="442" r:id="rId33"/>
    <p:sldId id="390" r:id="rId34"/>
    <p:sldId id="402" r:id="rId35"/>
    <p:sldId id="370" r:id="rId36"/>
    <p:sldId id="307" r:id="rId37"/>
    <p:sldId id="392" r:id="rId38"/>
    <p:sldId id="393" r:id="rId39"/>
    <p:sldId id="394" r:id="rId40"/>
    <p:sldId id="398" r:id="rId41"/>
    <p:sldId id="403" r:id="rId42"/>
    <p:sldId id="374" r:id="rId43"/>
    <p:sldId id="310" r:id="rId44"/>
    <p:sldId id="404" r:id="rId45"/>
    <p:sldId id="407" r:id="rId46"/>
    <p:sldId id="411" r:id="rId47"/>
    <p:sldId id="409" r:id="rId48"/>
    <p:sldId id="413" r:id="rId49"/>
    <p:sldId id="410" r:id="rId50"/>
    <p:sldId id="405" r:id="rId51"/>
    <p:sldId id="313" r:id="rId52"/>
    <p:sldId id="415" r:id="rId53"/>
    <p:sldId id="427" r:id="rId54"/>
    <p:sldId id="315" r:id="rId55"/>
    <p:sldId id="418" r:id="rId56"/>
    <p:sldId id="443" r:id="rId57"/>
    <p:sldId id="417" r:id="rId58"/>
    <p:sldId id="445" r:id="rId59"/>
    <p:sldId id="444" r:id="rId60"/>
    <p:sldId id="416" r:id="rId61"/>
    <p:sldId id="316" r:id="rId62"/>
    <p:sldId id="425" r:id="rId63"/>
    <p:sldId id="428" r:id="rId64"/>
    <p:sldId id="318" r:id="rId65"/>
    <p:sldId id="429" r:id="rId66"/>
    <p:sldId id="430" r:id="rId67"/>
    <p:sldId id="426" r:id="rId68"/>
    <p:sldId id="319" r:id="rId69"/>
    <p:sldId id="431" r:id="rId70"/>
    <p:sldId id="432" r:id="rId71"/>
    <p:sldId id="321" r:id="rId72"/>
    <p:sldId id="436" r:id="rId73"/>
    <p:sldId id="433" r:id="rId74"/>
    <p:sldId id="322" r:id="rId75"/>
    <p:sldId id="437" r:id="rId76"/>
    <p:sldId id="438" r:id="rId77"/>
    <p:sldId id="324" r:id="rId78"/>
    <p:sldId id="440" r:id="rId79"/>
    <p:sldId id="441" r:id="rId80"/>
    <p:sldId id="439" r:id="rId81"/>
    <p:sldId id="325" r:id="rId82"/>
    <p:sldId id="364" r:id="rId83"/>
    <p:sldId id="327" r:id="rId84"/>
    <p:sldId id="342" r:id="rId85"/>
    <p:sldId id="340" r:id="rId86"/>
    <p:sldId id="262" r:id="rId8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3060">
          <p15:clr>
            <a:srgbClr val="A4A3A4"/>
          </p15:clr>
        </p15:guide>
        <p15:guide id="3" orient="horz" pos="169">
          <p15:clr>
            <a:srgbClr val="A4A3A4"/>
          </p15:clr>
        </p15:guide>
        <p15:guide id="4" orient="horz" pos="2890">
          <p15:clr>
            <a:srgbClr val="A4A3A4"/>
          </p15:clr>
        </p15:guide>
        <p15:guide id="5" orient="horz">
          <p15:clr>
            <a:srgbClr val="A4A3A4"/>
          </p15:clr>
        </p15:guide>
        <p15:guide id="6" orient="horz" pos="622">
          <p15:clr>
            <a:srgbClr val="A4A3A4"/>
          </p15:clr>
        </p15:guide>
        <p15:guide id="7" orient="horz" pos="1575">
          <p15:clr>
            <a:srgbClr val="A4A3A4"/>
          </p15:clr>
        </p15:guide>
        <p15:guide id="8" orient="horz" pos="868">
          <p15:clr>
            <a:srgbClr val="A4A3A4"/>
          </p15:clr>
        </p15:guide>
        <p15:guide id="9" pos="2835">
          <p15:clr>
            <a:srgbClr val="A4A3A4"/>
          </p15:clr>
        </p15:guide>
        <p15:guide id="10" pos="5583">
          <p15:clr>
            <a:srgbClr val="A4A3A4"/>
          </p15:clr>
        </p15:guide>
        <p15:guide id="11" pos="158">
          <p15:clr>
            <a:srgbClr val="A4A3A4"/>
          </p15:clr>
        </p15:guide>
        <p15:guide id="12" pos="5012">
          <p15:clr>
            <a:srgbClr val="A4A3A4"/>
          </p15:clr>
        </p15:guide>
        <p15:guide id="13" pos="1651">
          <p15:clr>
            <a:srgbClr val="A4A3A4"/>
          </p15:clr>
        </p15:guide>
        <p15:guide id="14" pos="2744">
          <p15:clr>
            <a:srgbClr val="A4A3A4"/>
          </p15:clr>
        </p15:guide>
        <p15:guide id="15" pos="5465">
          <p15:clr>
            <a:srgbClr val="A4A3A4"/>
          </p15:clr>
        </p15:guide>
        <p15:guide id="16" pos="930" userDrawn="1">
          <p15:clr>
            <a:srgbClr val="A4A3A4"/>
          </p15:clr>
        </p15:guide>
        <p15:guide id="17" pos="2562">
          <p15:clr>
            <a:srgbClr val="A4A3A4"/>
          </p15:clr>
        </p15:guide>
        <p15:guide id="18" pos="32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C2AFA17-8C1A-6786-7731-5853A4E37279}" name="Tate &amp; Clayburn" initials="T&amp;C" userId="Tate &amp; Clayburn" providerId="None"/>
  <p188:author id="{C658795E-CF7B-F582-0AC2-ECFE4AFCAF9A}" name="Sue Lownsbrough" initials="SL" userId="45a52c9647afb29f" providerId="Windows Live"/>
  <p188:author id="{E3FFB96A-EAF6-6A74-9460-0DDA0A8C4BCC}" name="Roy Alojeil" initials="RA" userId="S::RAL@blackpool.ac.uk::70531794-dbb0-449d-a68c-fbb1cbc762de" providerId="AD"/>
  <p188:author id="{473F2D82-C3C3-DDA7-9377-E23167EA6B6B}" name="Elise James" initials="EJ" userId="42537d0e53cac1b1" providerId="Windows Live"/>
  <p188:author id="{E1A531B3-2B5C-5335-660E-79BE8B4FAA86}" name="Mark Welsford" initials="MW" userId="S::mark.welsford@macclesfield.ac.uk::5613470a-a17a-43ac-96ce-e51c13e0502a" providerId="AD"/>
  <p188:author id="{6BEE51D8-7DFA-0C73-07A6-B6FDEC75D2C7}" name="Sharon Moore" initials="SM" userId="11e493e1b6637736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1C41"/>
    <a:srgbClr val="0071F8"/>
    <a:srgbClr val="00A068"/>
    <a:srgbClr val="BE0064"/>
    <a:srgbClr val="FEB9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843" autoAdjust="0"/>
    <p:restoredTop sz="86458" autoAdjust="0"/>
  </p:normalViewPr>
  <p:slideViewPr>
    <p:cSldViewPr showGuides="1">
      <p:cViewPr varScale="1">
        <p:scale>
          <a:sx n="83" d="100"/>
          <a:sy n="83" d="100"/>
        </p:scale>
        <p:origin x="869" y="288"/>
      </p:cViewPr>
      <p:guideLst>
        <p:guide orient="horz" pos="1620"/>
        <p:guide orient="horz" pos="3060"/>
        <p:guide orient="horz" pos="169"/>
        <p:guide orient="horz" pos="2890"/>
        <p:guide orient="horz"/>
        <p:guide orient="horz" pos="622"/>
        <p:guide orient="horz" pos="1575"/>
        <p:guide orient="horz" pos="868"/>
        <p:guide pos="2835"/>
        <p:guide pos="5583"/>
        <p:guide pos="158"/>
        <p:guide pos="5012"/>
        <p:guide pos="1651"/>
        <p:guide pos="2744"/>
        <p:guide pos="5465"/>
        <p:guide pos="930"/>
        <p:guide pos="2562"/>
        <p:guide pos="32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howGuides="1">
      <p:cViewPr varScale="1">
        <p:scale>
          <a:sx n="155" d="100"/>
          <a:sy n="155" d="100"/>
        </p:scale>
        <p:origin x="5360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handoutMaster" Target="handoutMasters/handoutMaster1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5" Type="http://schemas.openxmlformats.org/officeDocument/2006/relationships/slide" Target="slides/slide1.xml"/><Relationship Id="rId90" Type="http://schemas.openxmlformats.org/officeDocument/2006/relationships/presProps" Target="presProps.xml"/><Relationship Id="rId95" Type="http://schemas.microsoft.com/office/2018/10/relationships/authors" Target="authors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93" Type="http://schemas.openxmlformats.org/officeDocument/2006/relationships/tableStyles" Target="tableStyle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slide" Target="slides/slide79.xml"/><Relationship Id="rId88" Type="http://schemas.openxmlformats.org/officeDocument/2006/relationships/notesMaster" Target="notesMasters/notesMaster1.xml"/><Relationship Id="rId9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94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theme" Target="theme/theme1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slide" Target="slides/slide83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ron Moore" userId="11e493e1b6637736" providerId="LiveId" clId="{3324B467-3DE9-4B11-86BF-3DD254009680}"/>
    <pc:docChg chg="custSel modSld">
      <pc:chgData name="Sharon Moore" userId="11e493e1b6637736" providerId="LiveId" clId="{3324B467-3DE9-4B11-86BF-3DD254009680}" dt="2025-06-22T07:17:55.955" v="115" actId="20577"/>
      <pc:docMkLst>
        <pc:docMk/>
      </pc:docMkLst>
      <pc:sldChg chg="modSp mod">
        <pc:chgData name="Sharon Moore" userId="11e493e1b6637736" providerId="LiveId" clId="{3324B467-3DE9-4B11-86BF-3DD254009680}" dt="2025-06-22T07:16:36.365" v="69" actId="5793"/>
        <pc:sldMkLst>
          <pc:docMk/>
          <pc:sldMk cId="2545686243" sldId="343"/>
        </pc:sldMkLst>
        <pc:spChg chg="mod">
          <ac:chgData name="Sharon Moore" userId="11e493e1b6637736" providerId="LiveId" clId="{3324B467-3DE9-4B11-86BF-3DD254009680}" dt="2025-06-22T07:16:36.365" v="69" actId="5793"/>
          <ac:spMkLst>
            <pc:docMk/>
            <pc:sldMk cId="2545686243" sldId="343"/>
            <ac:spMk id="5" creationId="{00000000-0000-0000-0000-000000000000}"/>
          </ac:spMkLst>
        </pc:spChg>
      </pc:sldChg>
      <pc:sldChg chg="modSp mod modCm">
        <pc:chgData name="Sharon Moore" userId="11e493e1b6637736" providerId="LiveId" clId="{3324B467-3DE9-4B11-86BF-3DD254009680}" dt="2025-06-22T07:17:55.955" v="115" actId="20577"/>
        <pc:sldMkLst>
          <pc:docMk/>
          <pc:sldMk cId="2875669268" sldId="415"/>
        </pc:sldMkLst>
        <pc:spChg chg="mod">
          <ac:chgData name="Sharon Moore" userId="11e493e1b6637736" providerId="LiveId" clId="{3324B467-3DE9-4B11-86BF-3DD254009680}" dt="2025-06-22T07:17:55.955" v="115" actId="20577"/>
          <ac:spMkLst>
            <pc:docMk/>
            <pc:sldMk cId="2875669268" sldId="415"/>
            <ac:spMk id="5" creationId="{469D5CBE-C8B9-EACF-915F-13BC625D5822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haron Moore" userId="11e493e1b6637736" providerId="LiveId" clId="{3324B467-3DE9-4B11-86BF-3DD254009680}" dt="2025-06-22T07:17:44.129" v="113" actId="20577"/>
              <pc2:cmMkLst xmlns:pc2="http://schemas.microsoft.com/office/powerpoint/2019/9/main/command">
                <pc:docMk/>
                <pc:sldMk cId="2875669268" sldId="415"/>
                <pc2:cmMk id="{12BB4259-4401-A24B-85E1-4BA45EBDD1BB}"/>
              </pc2:cmMkLst>
            </pc226:cmChg>
          </p:ext>
        </pc:ext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04A3AA-05DE-4A32-A805-B0CFBF5C8F05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318485E-16C8-430C-99EB-9176F59770DE}">
      <dgm:prSet phldrT="[Text]"/>
      <dgm:spPr/>
      <dgm:t>
        <a:bodyPr/>
        <a:lstStyle/>
        <a:p>
          <a:r>
            <a:rPr lang="en-GB" dirty="0">
              <a:solidFill>
                <a:schemeClr val="tx1"/>
              </a:solidFill>
            </a:rPr>
            <a:t>College</a:t>
          </a:r>
        </a:p>
      </dgm:t>
    </dgm:pt>
    <dgm:pt modelId="{CCBACDC8-F942-4723-8180-7B3C613BEED6}" type="parTrans" cxnId="{7A9F1ACA-2F62-4CAE-B6C5-F525A28C8A1F}">
      <dgm:prSet/>
      <dgm:spPr/>
      <dgm:t>
        <a:bodyPr/>
        <a:lstStyle/>
        <a:p>
          <a:endParaRPr lang="en-GB"/>
        </a:p>
      </dgm:t>
    </dgm:pt>
    <dgm:pt modelId="{023CFC2D-9D63-47DC-BD65-CA97DE4EF753}" type="sibTrans" cxnId="{7A9F1ACA-2F62-4CAE-B6C5-F525A28C8A1F}">
      <dgm:prSet/>
      <dgm:spPr/>
      <dgm:t>
        <a:bodyPr/>
        <a:lstStyle/>
        <a:p>
          <a:endParaRPr lang="en-GB" dirty="0"/>
        </a:p>
      </dgm:t>
    </dgm:pt>
    <dgm:pt modelId="{4C29DCC7-BA6A-40D6-B917-2C692E213A4E}" type="asst">
      <dgm:prSet phldrT="[Text]"/>
      <dgm:spPr>
        <a:solidFill>
          <a:schemeClr val="accent3"/>
        </a:solidFill>
      </dgm:spPr>
      <dgm:t>
        <a:bodyPr/>
        <a:lstStyle/>
        <a:p>
          <a:r>
            <a:rPr lang="en-GB" dirty="0">
              <a:solidFill>
                <a:schemeClr val="tx1"/>
              </a:solidFill>
            </a:rPr>
            <a:t>Staff</a:t>
          </a:r>
        </a:p>
      </dgm:t>
    </dgm:pt>
    <dgm:pt modelId="{79F832FD-0088-4665-81DC-88EA2F8B613D}" type="parTrans" cxnId="{BE4CF24A-2699-4C95-8CE5-88A0AC04EF36}">
      <dgm:prSet/>
      <dgm:spPr>
        <a:ln>
          <a:solidFill>
            <a:schemeClr val="tx1"/>
          </a:solidFill>
        </a:ln>
      </dgm:spPr>
      <dgm:t>
        <a:bodyPr/>
        <a:lstStyle/>
        <a:p>
          <a:endParaRPr lang="en-GB"/>
        </a:p>
      </dgm:t>
    </dgm:pt>
    <dgm:pt modelId="{2F14F64E-BF9C-47E0-81DE-CE288921127F}" type="sibTrans" cxnId="{BE4CF24A-2699-4C95-8CE5-88A0AC04EF36}">
      <dgm:prSet/>
      <dgm:spPr>
        <a:ln>
          <a:solidFill>
            <a:schemeClr val="accent3"/>
          </a:solidFill>
        </a:ln>
      </dgm:spPr>
      <dgm:t>
        <a:bodyPr/>
        <a:lstStyle/>
        <a:p>
          <a:endParaRPr lang="en-GB" dirty="0"/>
        </a:p>
      </dgm:t>
    </dgm:pt>
    <dgm:pt modelId="{3425FE4A-5E0C-4B4C-B7E3-2A44B72128B5}">
      <dgm:prSet phldrT="[Text]"/>
      <dgm:spPr>
        <a:solidFill>
          <a:schemeClr val="accent2"/>
        </a:solidFill>
      </dgm:spPr>
      <dgm:t>
        <a:bodyPr/>
        <a:lstStyle/>
        <a:p>
          <a:r>
            <a:rPr lang="en-GB" dirty="0">
              <a:solidFill>
                <a:schemeClr val="tx1"/>
              </a:solidFill>
            </a:rPr>
            <a:t>Student</a:t>
          </a:r>
        </a:p>
      </dgm:t>
    </dgm:pt>
    <dgm:pt modelId="{C22516BD-4E39-4221-BAB0-167D42274AC8}" type="parTrans" cxnId="{9AD43E23-8EB0-498E-996C-0D2BEC6CEAB9}">
      <dgm:prSet/>
      <dgm:spPr>
        <a:ln>
          <a:solidFill>
            <a:schemeClr val="tx1"/>
          </a:solidFill>
        </a:ln>
      </dgm:spPr>
      <dgm:t>
        <a:bodyPr/>
        <a:lstStyle/>
        <a:p>
          <a:endParaRPr lang="en-GB"/>
        </a:p>
      </dgm:t>
    </dgm:pt>
    <dgm:pt modelId="{DC37C40B-F70A-47F8-AD70-181D7B79C17E}" type="sibTrans" cxnId="{9AD43E23-8EB0-498E-996C-0D2BEC6CEAB9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GB" dirty="0"/>
        </a:p>
      </dgm:t>
    </dgm:pt>
    <dgm:pt modelId="{EE1FE2E1-8555-4602-8E31-95AFCC29D20F}">
      <dgm:prSet phldrT="[Text]"/>
      <dgm:spPr>
        <a:solidFill>
          <a:schemeClr val="accent2"/>
        </a:solidFill>
      </dgm:spPr>
      <dgm:t>
        <a:bodyPr/>
        <a:lstStyle/>
        <a:p>
          <a:r>
            <a:rPr lang="en-GB" dirty="0">
              <a:solidFill>
                <a:schemeClr val="tx1"/>
              </a:solidFill>
            </a:rPr>
            <a:t>Parent</a:t>
          </a:r>
        </a:p>
      </dgm:t>
    </dgm:pt>
    <dgm:pt modelId="{0B9E47AF-55BC-4F9D-A0EE-EF7AFC3CA493}" type="parTrans" cxnId="{5C405D55-7992-43F2-BA26-2EF1A11F1638}">
      <dgm:prSet/>
      <dgm:spPr>
        <a:ln>
          <a:solidFill>
            <a:schemeClr val="tx1"/>
          </a:solidFill>
        </a:ln>
      </dgm:spPr>
      <dgm:t>
        <a:bodyPr/>
        <a:lstStyle/>
        <a:p>
          <a:endParaRPr lang="en-GB"/>
        </a:p>
      </dgm:t>
    </dgm:pt>
    <dgm:pt modelId="{74364DFD-7586-4865-9197-CDD8151A2BC5}" type="sibTrans" cxnId="{5C405D55-7992-43F2-BA26-2EF1A11F1638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GB" dirty="0"/>
        </a:p>
      </dgm:t>
    </dgm:pt>
    <dgm:pt modelId="{D7FD3609-CC33-4AFF-AAAA-15EC047256E0}">
      <dgm:prSet phldrT="[Text]"/>
      <dgm:spPr>
        <a:solidFill>
          <a:schemeClr val="accent2"/>
        </a:solidFill>
      </dgm:spPr>
      <dgm:t>
        <a:bodyPr/>
        <a:lstStyle/>
        <a:p>
          <a:r>
            <a:rPr lang="en-GB" dirty="0">
              <a:solidFill>
                <a:schemeClr val="tx1"/>
              </a:solidFill>
            </a:rPr>
            <a:t>Visitor</a:t>
          </a:r>
        </a:p>
      </dgm:t>
    </dgm:pt>
    <dgm:pt modelId="{485935E6-2146-44F3-B1A1-E9FDBEE7332A}" type="parTrans" cxnId="{01C1A8FC-945A-4054-8D7A-B63672896C42}">
      <dgm:prSet/>
      <dgm:spPr>
        <a:ln>
          <a:solidFill>
            <a:schemeClr val="tx1"/>
          </a:solidFill>
        </a:ln>
      </dgm:spPr>
      <dgm:t>
        <a:bodyPr/>
        <a:lstStyle/>
        <a:p>
          <a:endParaRPr lang="en-GB"/>
        </a:p>
      </dgm:t>
    </dgm:pt>
    <dgm:pt modelId="{55993FF4-4C10-4D58-9874-A2803E215197}" type="sibTrans" cxnId="{01C1A8FC-945A-4054-8D7A-B63672896C42}">
      <dgm:prSet/>
      <dgm:spPr>
        <a:ln>
          <a:solidFill>
            <a:schemeClr val="accent2"/>
          </a:solidFill>
        </a:ln>
      </dgm:spPr>
      <dgm:t>
        <a:bodyPr/>
        <a:lstStyle/>
        <a:p>
          <a:endParaRPr lang="en-GB" dirty="0"/>
        </a:p>
      </dgm:t>
    </dgm:pt>
    <dgm:pt modelId="{1CADB87D-8DF1-4345-88B5-AE4B7C6E8833}" type="pres">
      <dgm:prSet presAssocID="{7804A3AA-05DE-4A32-A805-B0CFBF5C8F0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691971F-0B7D-44C6-9E4B-9110EA97B6F4}" type="pres">
      <dgm:prSet presAssocID="{5318485E-16C8-430C-99EB-9176F59770DE}" presName="hierRoot1" presStyleCnt="0">
        <dgm:presLayoutVars>
          <dgm:hierBranch val="init"/>
        </dgm:presLayoutVars>
      </dgm:prSet>
      <dgm:spPr/>
    </dgm:pt>
    <dgm:pt modelId="{CF52182D-E501-44B4-87B3-3BEFCFA613DA}" type="pres">
      <dgm:prSet presAssocID="{5318485E-16C8-430C-99EB-9176F59770DE}" presName="rootComposite1" presStyleCnt="0"/>
      <dgm:spPr/>
    </dgm:pt>
    <dgm:pt modelId="{CD4F0D08-7668-4DF1-9749-3D0B7FC6FE1D}" type="pres">
      <dgm:prSet presAssocID="{5318485E-16C8-430C-99EB-9176F59770DE}" presName="rootText1" presStyleLbl="node0" presStyleIdx="0" presStyleCnt="1">
        <dgm:presLayoutVars>
          <dgm:chMax/>
          <dgm:chPref val="3"/>
        </dgm:presLayoutVars>
      </dgm:prSet>
      <dgm:spPr/>
    </dgm:pt>
    <dgm:pt modelId="{5D167FA3-3215-4B69-A0ED-D4C8B9DE2EB8}" type="pres">
      <dgm:prSet presAssocID="{5318485E-16C8-430C-99EB-9176F59770DE}" presName="titleText1" presStyleLbl="fgAcc0" presStyleIdx="0" presStyleCnt="1">
        <dgm:presLayoutVars>
          <dgm:chMax val="0"/>
          <dgm:chPref val="0"/>
        </dgm:presLayoutVars>
      </dgm:prSet>
      <dgm:spPr/>
    </dgm:pt>
    <dgm:pt modelId="{857637CD-D8C3-44A2-B249-50882F1291FD}" type="pres">
      <dgm:prSet presAssocID="{5318485E-16C8-430C-99EB-9176F59770DE}" presName="rootConnector1" presStyleLbl="node1" presStyleIdx="0" presStyleCnt="3"/>
      <dgm:spPr/>
    </dgm:pt>
    <dgm:pt modelId="{0C027784-BC3F-4137-A787-6A188C6A0C47}" type="pres">
      <dgm:prSet presAssocID="{5318485E-16C8-430C-99EB-9176F59770DE}" presName="hierChild2" presStyleCnt="0"/>
      <dgm:spPr/>
    </dgm:pt>
    <dgm:pt modelId="{46B7483E-A01C-4FFB-89BE-F2DBBAE78590}" type="pres">
      <dgm:prSet presAssocID="{C22516BD-4E39-4221-BAB0-167D42274AC8}" presName="Name37" presStyleLbl="parChTrans1D2" presStyleIdx="0" presStyleCnt="4"/>
      <dgm:spPr/>
    </dgm:pt>
    <dgm:pt modelId="{8D1C1E08-81E2-400A-8131-4EB84040E5D9}" type="pres">
      <dgm:prSet presAssocID="{3425FE4A-5E0C-4B4C-B7E3-2A44B72128B5}" presName="hierRoot2" presStyleCnt="0">
        <dgm:presLayoutVars>
          <dgm:hierBranch val="init"/>
        </dgm:presLayoutVars>
      </dgm:prSet>
      <dgm:spPr/>
    </dgm:pt>
    <dgm:pt modelId="{5F922E12-64E4-41B7-A456-4ECF7E966289}" type="pres">
      <dgm:prSet presAssocID="{3425FE4A-5E0C-4B4C-B7E3-2A44B72128B5}" presName="rootComposite" presStyleCnt="0"/>
      <dgm:spPr/>
    </dgm:pt>
    <dgm:pt modelId="{D78713D4-15CE-46EF-86DB-BA1337B0FBAC}" type="pres">
      <dgm:prSet presAssocID="{3425FE4A-5E0C-4B4C-B7E3-2A44B72128B5}" presName="rootText" presStyleLbl="node1" presStyleIdx="0" presStyleCnt="3">
        <dgm:presLayoutVars>
          <dgm:chMax/>
          <dgm:chPref val="3"/>
        </dgm:presLayoutVars>
      </dgm:prSet>
      <dgm:spPr/>
    </dgm:pt>
    <dgm:pt modelId="{D8A62CE6-69BC-47B8-A13C-CF371EB3467E}" type="pres">
      <dgm:prSet presAssocID="{3425FE4A-5E0C-4B4C-B7E3-2A44B72128B5}" presName="titleText2" presStyleLbl="fgAcc1" presStyleIdx="0" presStyleCnt="3">
        <dgm:presLayoutVars>
          <dgm:chMax val="0"/>
          <dgm:chPref val="0"/>
        </dgm:presLayoutVars>
      </dgm:prSet>
      <dgm:spPr/>
    </dgm:pt>
    <dgm:pt modelId="{6242A57E-B4D9-4C6B-A853-2FCFB05EC279}" type="pres">
      <dgm:prSet presAssocID="{3425FE4A-5E0C-4B4C-B7E3-2A44B72128B5}" presName="rootConnector" presStyleLbl="node2" presStyleIdx="0" presStyleCnt="0"/>
      <dgm:spPr/>
    </dgm:pt>
    <dgm:pt modelId="{01FF4177-0F68-4820-9963-6DCE194AD707}" type="pres">
      <dgm:prSet presAssocID="{3425FE4A-5E0C-4B4C-B7E3-2A44B72128B5}" presName="hierChild4" presStyleCnt="0"/>
      <dgm:spPr/>
    </dgm:pt>
    <dgm:pt modelId="{F7DF4CAE-6A34-4997-86C2-C5D1C771C0FE}" type="pres">
      <dgm:prSet presAssocID="{3425FE4A-5E0C-4B4C-B7E3-2A44B72128B5}" presName="hierChild5" presStyleCnt="0"/>
      <dgm:spPr/>
    </dgm:pt>
    <dgm:pt modelId="{828D7CFD-F05B-4A1D-AA35-61DABC940316}" type="pres">
      <dgm:prSet presAssocID="{0B9E47AF-55BC-4F9D-A0EE-EF7AFC3CA493}" presName="Name37" presStyleLbl="parChTrans1D2" presStyleIdx="1" presStyleCnt="4"/>
      <dgm:spPr/>
    </dgm:pt>
    <dgm:pt modelId="{790BA389-6FF4-41FC-AD5A-BE721AF16490}" type="pres">
      <dgm:prSet presAssocID="{EE1FE2E1-8555-4602-8E31-95AFCC29D20F}" presName="hierRoot2" presStyleCnt="0">
        <dgm:presLayoutVars>
          <dgm:hierBranch val="init"/>
        </dgm:presLayoutVars>
      </dgm:prSet>
      <dgm:spPr/>
    </dgm:pt>
    <dgm:pt modelId="{ECB357D5-9E8D-4CB3-BE03-593DBBA28E9A}" type="pres">
      <dgm:prSet presAssocID="{EE1FE2E1-8555-4602-8E31-95AFCC29D20F}" presName="rootComposite" presStyleCnt="0"/>
      <dgm:spPr/>
    </dgm:pt>
    <dgm:pt modelId="{EFEECB6E-21E2-4F9B-ABD5-A4BFE8D8E212}" type="pres">
      <dgm:prSet presAssocID="{EE1FE2E1-8555-4602-8E31-95AFCC29D20F}" presName="rootText" presStyleLbl="node1" presStyleIdx="1" presStyleCnt="3">
        <dgm:presLayoutVars>
          <dgm:chMax/>
          <dgm:chPref val="3"/>
        </dgm:presLayoutVars>
      </dgm:prSet>
      <dgm:spPr/>
    </dgm:pt>
    <dgm:pt modelId="{E412BF81-22E9-4DC3-8F86-4B58083157FE}" type="pres">
      <dgm:prSet presAssocID="{EE1FE2E1-8555-4602-8E31-95AFCC29D20F}" presName="titleText2" presStyleLbl="fgAcc1" presStyleIdx="1" presStyleCnt="3">
        <dgm:presLayoutVars>
          <dgm:chMax val="0"/>
          <dgm:chPref val="0"/>
        </dgm:presLayoutVars>
      </dgm:prSet>
      <dgm:spPr/>
    </dgm:pt>
    <dgm:pt modelId="{1B1BC906-A84F-4EC3-BFC9-9AADD74ABBFD}" type="pres">
      <dgm:prSet presAssocID="{EE1FE2E1-8555-4602-8E31-95AFCC29D20F}" presName="rootConnector" presStyleLbl="node2" presStyleIdx="0" presStyleCnt="0"/>
      <dgm:spPr/>
    </dgm:pt>
    <dgm:pt modelId="{CC0EC6CA-CB05-4280-8F18-3F9BA9CC23A3}" type="pres">
      <dgm:prSet presAssocID="{EE1FE2E1-8555-4602-8E31-95AFCC29D20F}" presName="hierChild4" presStyleCnt="0"/>
      <dgm:spPr/>
    </dgm:pt>
    <dgm:pt modelId="{5175EE9C-205E-4DAC-A78E-01E067C00FC3}" type="pres">
      <dgm:prSet presAssocID="{EE1FE2E1-8555-4602-8E31-95AFCC29D20F}" presName="hierChild5" presStyleCnt="0"/>
      <dgm:spPr/>
    </dgm:pt>
    <dgm:pt modelId="{5E5A11BC-6FAB-4EC0-AB41-56BD59D679CA}" type="pres">
      <dgm:prSet presAssocID="{485935E6-2146-44F3-B1A1-E9FDBEE7332A}" presName="Name37" presStyleLbl="parChTrans1D2" presStyleIdx="2" presStyleCnt="4"/>
      <dgm:spPr/>
    </dgm:pt>
    <dgm:pt modelId="{236F26E2-222A-4AC7-8A71-ECF76EE6FDC4}" type="pres">
      <dgm:prSet presAssocID="{D7FD3609-CC33-4AFF-AAAA-15EC047256E0}" presName="hierRoot2" presStyleCnt="0">
        <dgm:presLayoutVars>
          <dgm:hierBranch val="init"/>
        </dgm:presLayoutVars>
      </dgm:prSet>
      <dgm:spPr/>
    </dgm:pt>
    <dgm:pt modelId="{B87B8543-00C3-4C13-8B6B-64B143FF899E}" type="pres">
      <dgm:prSet presAssocID="{D7FD3609-CC33-4AFF-AAAA-15EC047256E0}" presName="rootComposite" presStyleCnt="0"/>
      <dgm:spPr/>
    </dgm:pt>
    <dgm:pt modelId="{41B11153-F4E9-4D6A-9E4B-36E151CA066D}" type="pres">
      <dgm:prSet presAssocID="{D7FD3609-CC33-4AFF-AAAA-15EC047256E0}" presName="rootText" presStyleLbl="node1" presStyleIdx="2" presStyleCnt="3">
        <dgm:presLayoutVars>
          <dgm:chMax/>
          <dgm:chPref val="3"/>
        </dgm:presLayoutVars>
      </dgm:prSet>
      <dgm:spPr/>
    </dgm:pt>
    <dgm:pt modelId="{39FC205D-BE4C-41BD-BEE6-7921B2BA7451}" type="pres">
      <dgm:prSet presAssocID="{D7FD3609-CC33-4AFF-AAAA-15EC047256E0}" presName="titleText2" presStyleLbl="fgAcc1" presStyleIdx="2" presStyleCnt="3">
        <dgm:presLayoutVars>
          <dgm:chMax val="0"/>
          <dgm:chPref val="0"/>
        </dgm:presLayoutVars>
      </dgm:prSet>
      <dgm:spPr/>
    </dgm:pt>
    <dgm:pt modelId="{82C44B79-AD6B-469F-89D1-44FFB9D0B042}" type="pres">
      <dgm:prSet presAssocID="{D7FD3609-CC33-4AFF-AAAA-15EC047256E0}" presName="rootConnector" presStyleLbl="node2" presStyleIdx="0" presStyleCnt="0"/>
      <dgm:spPr/>
    </dgm:pt>
    <dgm:pt modelId="{6D92CF36-066D-49C1-B3E5-5BEB58375B03}" type="pres">
      <dgm:prSet presAssocID="{D7FD3609-CC33-4AFF-AAAA-15EC047256E0}" presName="hierChild4" presStyleCnt="0"/>
      <dgm:spPr/>
    </dgm:pt>
    <dgm:pt modelId="{F3E7A4B5-C5F4-46EA-8BD7-B5362EFEE029}" type="pres">
      <dgm:prSet presAssocID="{D7FD3609-CC33-4AFF-AAAA-15EC047256E0}" presName="hierChild5" presStyleCnt="0"/>
      <dgm:spPr/>
    </dgm:pt>
    <dgm:pt modelId="{50582611-0571-4A67-937F-D1281D53E445}" type="pres">
      <dgm:prSet presAssocID="{5318485E-16C8-430C-99EB-9176F59770DE}" presName="hierChild3" presStyleCnt="0"/>
      <dgm:spPr/>
    </dgm:pt>
    <dgm:pt modelId="{B9CFFAA7-38CA-4352-BD80-60A8726D5494}" type="pres">
      <dgm:prSet presAssocID="{79F832FD-0088-4665-81DC-88EA2F8B613D}" presName="Name96" presStyleLbl="parChTrans1D2" presStyleIdx="3" presStyleCnt="4"/>
      <dgm:spPr/>
    </dgm:pt>
    <dgm:pt modelId="{537D8EB9-8D4B-4AA4-A944-59147C60B839}" type="pres">
      <dgm:prSet presAssocID="{4C29DCC7-BA6A-40D6-B917-2C692E213A4E}" presName="hierRoot3" presStyleCnt="0">
        <dgm:presLayoutVars>
          <dgm:hierBranch val="init"/>
        </dgm:presLayoutVars>
      </dgm:prSet>
      <dgm:spPr/>
    </dgm:pt>
    <dgm:pt modelId="{A5EFF772-FBAB-41F8-BF7F-EBD2E16860FD}" type="pres">
      <dgm:prSet presAssocID="{4C29DCC7-BA6A-40D6-B917-2C692E213A4E}" presName="rootComposite3" presStyleCnt="0"/>
      <dgm:spPr/>
    </dgm:pt>
    <dgm:pt modelId="{29C37244-90A7-4540-AB9B-2D6753867826}" type="pres">
      <dgm:prSet presAssocID="{4C29DCC7-BA6A-40D6-B917-2C692E213A4E}" presName="rootText3" presStyleLbl="asst1" presStyleIdx="0" presStyleCnt="1">
        <dgm:presLayoutVars>
          <dgm:chPref val="3"/>
        </dgm:presLayoutVars>
      </dgm:prSet>
      <dgm:spPr/>
    </dgm:pt>
    <dgm:pt modelId="{F988A9FE-E1AF-471F-8CA2-1D54D4738FCE}" type="pres">
      <dgm:prSet presAssocID="{4C29DCC7-BA6A-40D6-B917-2C692E213A4E}" presName="titleText3" presStyleLbl="fgAcc2" presStyleIdx="0" presStyleCnt="1">
        <dgm:presLayoutVars>
          <dgm:chMax val="0"/>
          <dgm:chPref val="0"/>
        </dgm:presLayoutVars>
      </dgm:prSet>
      <dgm:spPr/>
    </dgm:pt>
    <dgm:pt modelId="{EF54CD6E-2850-4293-9685-9C08BAB6C7B2}" type="pres">
      <dgm:prSet presAssocID="{4C29DCC7-BA6A-40D6-B917-2C692E213A4E}" presName="rootConnector3" presStyleLbl="asst1" presStyleIdx="0" presStyleCnt="1"/>
      <dgm:spPr/>
    </dgm:pt>
    <dgm:pt modelId="{385D4C53-98F9-4A43-8C63-8913A325DC1C}" type="pres">
      <dgm:prSet presAssocID="{4C29DCC7-BA6A-40D6-B917-2C692E213A4E}" presName="hierChild6" presStyleCnt="0"/>
      <dgm:spPr/>
    </dgm:pt>
    <dgm:pt modelId="{0FACC987-345F-4D0C-99C7-213E0B8DD774}" type="pres">
      <dgm:prSet presAssocID="{4C29DCC7-BA6A-40D6-B917-2C692E213A4E}" presName="hierChild7" presStyleCnt="0"/>
      <dgm:spPr/>
    </dgm:pt>
  </dgm:ptLst>
  <dgm:cxnLst>
    <dgm:cxn modelId="{0F7E3E10-7072-4753-9DF5-44A75F6E7782}" type="presOf" srcId="{4C29DCC7-BA6A-40D6-B917-2C692E213A4E}" destId="{29C37244-90A7-4540-AB9B-2D6753867826}" srcOrd="0" destOrd="0" presId="urn:microsoft.com/office/officeart/2008/layout/NameandTitleOrganizationalChart"/>
    <dgm:cxn modelId="{9AD43E23-8EB0-498E-996C-0D2BEC6CEAB9}" srcId="{5318485E-16C8-430C-99EB-9176F59770DE}" destId="{3425FE4A-5E0C-4B4C-B7E3-2A44B72128B5}" srcOrd="1" destOrd="0" parTransId="{C22516BD-4E39-4221-BAB0-167D42274AC8}" sibTransId="{DC37C40B-F70A-47F8-AD70-181D7B79C17E}"/>
    <dgm:cxn modelId="{4D3B5623-5459-4A7C-BDA1-8F5CCB9FB104}" type="presOf" srcId="{485935E6-2146-44F3-B1A1-E9FDBEE7332A}" destId="{5E5A11BC-6FAB-4EC0-AB41-56BD59D679CA}" srcOrd="0" destOrd="0" presId="urn:microsoft.com/office/officeart/2008/layout/NameandTitleOrganizationalChart"/>
    <dgm:cxn modelId="{1105D339-097D-4594-8A58-D99704F70547}" type="presOf" srcId="{EE1FE2E1-8555-4602-8E31-95AFCC29D20F}" destId="{EFEECB6E-21E2-4F9B-ABD5-A4BFE8D8E212}" srcOrd="0" destOrd="0" presId="urn:microsoft.com/office/officeart/2008/layout/NameandTitleOrganizationalChart"/>
    <dgm:cxn modelId="{D69B8F3A-16E8-44EA-9BCE-7589DE30B077}" type="presOf" srcId="{55993FF4-4C10-4D58-9874-A2803E215197}" destId="{39FC205D-BE4C-41BD-BEE6-7921B2BA7451}" srcOrd="0" destOrd="0" presId="urn:microsoft.com/office/officeart/2008/layout/NameandTitleOrganizationalChart"/>
    <dgm:cxn modelId="{47456F62-E5F2-4305-9A5B-ADBB6FDB66C4}" type="presOf" srcId="{0B9E47AF-55BC-4F9D-A0EE-EF7AFC3CA493}" destId="{828D7CFD-F05B-4A1D-AA35-61DABC940316}" srcOrd="0" destOrd="0" presId="urn:microsoft.com/office/officeart/2008/layout/NameandTitleOrganizationalChart"/>
    <dgm:cxn modelId="{BE4CF24A-2699-4C95-8CE5-88A0AC04EF36}" srcId="{5318485E-16C8-430C-99EB-9176F59770DE}" destId="{4C29DCC7-BA6A-40D6-B917-2C692E213A4E}" srcOrd="0" destOrd="0" parTransId="{79F832FD-0088-4665-81DC-88EA2F8B613D}" sibTransId="{2F14F64E-BF9C-47E0-81DE-CE288921127F}"/>
    <dgm:cxn modelId="{746ACB4B-CD83-4D17-9E8E-4B1C5121B00E}" type="presOf" srcId="{DC37C40B-F70A-47F8-AD70-181D7B79C17E}" destId="{D8A62CE6-69BC-47B8-A13C-CF371EB3467E}" srcOrd="0" destOrd="0" presId="urn:microsoft.com/office/officeart/2008/layout/NameandTitleOrganizationalChart"/>
    <dgm:cxn modelId="{5C405D55-7992-43F2-BA26-2EF1A11F1638}" srcId="{5318485E-16C8-430C-99EB-9176F59770DE}" destId="{EE1FE2E1-8555-4602-8E31-95AFCC29D20F}" srcOrd="2" destOrd="0" parTransId="{0B9E47AF-55BC-4F9D-A0EE-EF7AFC3CA493}" sibTransId="{74364DFD-7586-4865-9197-CDD8151A2BC5}"/>
    <dgm:cxn modelId="{B415D177-BE9D-443B-8901-FD4BD1E9642F}" type="presOf" srcId="{D7FD3609-CC33-4AFF-AAAA-15EC047256E0}" destId="{41B11153-F4E9-4D6A-9E4B-36E151CA066D}" srcOrd="0" destOrd="0" presId="urn:microsoft.com/office/officeart/2008/layout/NameandTitleOrganizationalChart"/>
    <dgm:cxn modelId="{3E154C59-CFCC-4587-B106-15377BED9DAC}" type="presOf" srcId="{023CFC2D-9D63-47DC-BD65-CA97DE4EF753}" destId="{5D167FA3-3215-4B69-A0ED-D4C8B9DE2EB8}" srcOrd="0" destOrd="0" presId="urn:microsoft.com/office/officeart/2008/layout/NameandTitleOrganizationalChart"/>
    <dgm:cxn modelId="{81378A7E-EA4A-422A-A812-BB1F81877EEE}" type="presOf" srcId="{2F14F64E-BF9C-47E0-81DE-CE288921127F}" destId="{F988A9FE-E1AF-471F-8CA2-1D54D4738FCE}" srcOrd="0" destOrd="0" presId="urn:microsoft.com/office/officeart/2008/layout/NameandTitleOrganizationalChart"/>
    <dgm:cxn modelId="{C68AE683-179C-4FC0-9545-CBF57DCB6B50}" type="presOf" srcId="{79F832FD-0088-4665-81DC-88EA2F8B613D}" destId="{B9CFFAA7-38CA-4352-BD80-60A8726D5494}" srcOrd="0" destOrd="0" presId="urn:microsoft.com/office/officeart/2008/layout/NameandTitleOrganizationalChart"/>
    <dgm:cxn modelId="{4C5F4B86-FF2F-4AE9-867C-29655F730377}" type="presOf" srcId="{3425FE4A-5E0C-4B4C-B7E3-2A44B72128B5}" destId="{D78713D4-15CE-46EF-86DB-BA1337B0FBAC}" srcOrd="0" destOrd="0" presId="urn:microsoft.com/office/officeart/2008/layout/NameandTitleOrganizationalChart"/>
    <dgm:cxn modelId="{5E04C891-7ACB-4ED9-8385-1FFF13ED6526}" type="presOf" srcId="{3425FE4A-5E0C-4B4C-B7E3-2A44B72128B5}" destId="{6242A57E-B4D9-4C6B-A853-2FCFB05EC279}" srcOrd="1" destOrd="0" presId="urn:microsoft.com/office/officeart/2008/layout/NameandTitleOrganizationalChart"/>
    <dgm:cxn modelId="{FF78E992-AA70-4096-BF63-58B7C532BB15}" type="presOf" srcId="{4C29DCC7-BA6A-40D6-B917-2C692E213A4E}" destId="{EF54CD6E-2850-4293-9685-9C08BAB6C7B2}" srcOrd="1" destOrd="0" presId="urn:microsoft.com/office/officeart/2008/layout/NameandTitleOrganizationalChart"/>
    <dgm:cxn modelId="{98A4449B-3D1B-4B70-BDC1-83319814CBAE}" type="presOf" srcId="{5318485E-16C8-430C-99EB-9176F59770DE}" destId="{CD4F0D08-7668-4DF1-9749-3D0B7FC6FE1D}" srcOrd="0" destOrd="0" presId="urn:microsoft.com/office/officeart/2008/layout/NameandTitleOrganizationalChart"/>
    <dgm:cxn modelId="{C63B32A3-A788-42DD-83F9-FBF2399878C4}" type="presOf" srcId="{5318485E-16C8-430C-99EB-9176F59770DE}" destId="{857637CD-D8C3-44A2-B249-50882F1291FD}" srcOrd="1" destOrd="0" presId="urn:microsoft.com/office/officeart/2008/layout/NameandTitleOrganizationalChart"/>
    <dgm:cxn modelId="{A69FF6AA-8F17-4A26-929A-0000896CF354}" type="presOf" srcId="{C22516BD-4E39-4221-BAB0-167D42274AC8}" destId="{46B7483E-A01C-4FFB-89BE-F2DBBAE78590}" srcOrd="0" destOrd="0" presId="urn:microsoft.com/office/officeart/2008/layout/NameandTitleOrganizationalChart"/>
    <dgm:cxn modelId="{D8A4ADAF-1029-4EFC-96FE-9250DE19558E}" type="presOf" srcId="{74364DFD-7586-4865-9197-CDD8151A2BC5}" destId="{E412BF81-22E9-4DC3-8F86-4B58083157FE}" srcOrd="0" destOrd="0" presId="urn:microsoft.com/office/officeart/2008/layout/NameandTitleOrganizationalChart"/>
    <dgm:cxn modelId="{CB0381BC-9334-419E-AB27-FDDBF6188353}" type="presOf" srcId="{7804A3AA-05DE-4A32-A805-B0CFBF5C8F05}" destId="{1CADB87D-8DF1-4345-88B5-AE4B7C6E8833}" srcOrd="0" destOrd="0" presId="urn:microsoft.com/office/officeart/2008/layout/NameandTitleOrganizationalChart"/>
    <dgm:cxn modelId="{7A9F1ACA-2F62-4CAE-B6C5-F525A28C8A1F}" srcId="{7804A3AA-05DE-4A32-A805-B0CFBF5C8F05}" destId="{5318485E-16C8-430C-99EB-9176F59770DE}" srcOrd="0" destOrd="0" parTransId="{CCBACDC8-F942-4723-8180-7B3C613BEED6}" sibTransId="{023CFC2D-9D63-47DC-BD65-CA97DE4EF753}"/>
    <dgm:cxn modelId="{354427F5-DB46-47CE-810A-C69A5D2189CD}" type="presOf" srcId="{D7FD3609-CC33-4AFF-AAAA-15EC047256E0}" destId="{82C44B79-AD6B-469F-89D1-44FFB9D0B042}" srcOrd="1" destOrd="0" presId="urn:microsoft.com/office/officeart/2008/layout/NameandTitleOrganizationalChart"/>
    <dgm:cxn modelId="{B3BFA1FB-30B6-4E95-8741-C187041EA7EA}" type="presOf" srcId="{EE1FE2E1-8555-4602-8E31-95AFCC29D20F}" destId="{1B1BC906-A84F-4EC3-BFC9-9AADD74ABBFD}" srcOrd="1" destOrd="0" presId="urn:microsoft.com/office/officeart/2008/layout/NameandTitleOrganizationalChart"/>
    <dgm:cxn modelId="{01C1A8FC-945A-4054-8D7A-B63672896C42}" srcId="{5318485E-16C8-430C-99EB-9176F59770DE}" destId="{D7FD3609-CC33-4AFF-AAAA-15EC047256E0}" srcOrd="3" destOrd="0" parTransId="{485935E6-2146-44F3-B1A1-E9FDBEE7332A}" sibTransId="{55993FF4-4C10-4D58-9874-A2803E215197}"/>
    <dgm:cxn modelId="{1E6A15E4-0026-4A72-B59D-977561D11A5B}" type="presParOf" srcId="{1CADB87D-8DF1-4345-88B5-AE4B7C6E8833}" destId="{5691971F-0B7D-44C6-9E4B-9110EA97B6F4}" srcOrd="0" destOrd="0" presId="urn:microsoft.com/office/officeart/2008/layout/NameandTitleOrganizationalChart"/>
    <dgm:cxn modelId="{221EF42D-92BF-4AA7-8ED5-74A88060A856}" type="presParOf" srcId="{5691971F-0B7D-44C6-9E4B-9110EA97B6F4}" destId="{CF52182D-E501-44B4-87B3-3BEFCFA613DA}" srcOrd="0" destOrd="0" presId="urn:microsoft.com/office/officeart/2008/layout/NameandTitleOrganizationalChart"/>
    <dgm:cxn modelId="{B3A6310D-E48A-4363-986C-925AF44EE77E}" type="presParOf" srcId="{CF52182D-E501-44B4-87B3-3BEFCFA613DA}" destId="{CD4F0D08-7668-4DF1-9749-3D0B7FC6FE1D}" srcOrd="0" destOrd="0" presId="urn:microsoft.com/office/officeart/2008/layout/NameandTitleOrganizationalChart"/>
    <dgm:cxn modelId="{1E7EF3F8-4F7E-4070-9F56-871E9A8F0239}" type="presParOf" srcId="{CF52182D-E501-44B4-87B3-3BEFCFA613DA}" destId="{5D167FA3-3215-4B69-A0ED-D4C8B9DE2EB8}" srcOrd="1" destOrd="0" presId="urn:microsoft.com/office/officeart/2008/layout/NameandTitleOrganizationalChart"/>
    <dgm:cxn modelId="{B6FCD0BA-69E3-442F-9480-A941507B7EE3}" type="presParOf" srcId="{CF52182D-E501-44B4-87B3-3BEFCFA613DA}" destId="{857637CD-D8C3-44A2-B249-50882F1291FD}" srcOrd="2" destOrd="0" presId="urn:microsoft.com/office/officeart/2008/layout/NameandTitleOrganizationalChart"/>
    <dgm:cxn modelId="{31EA9C42-E08F-4166-A34D-3E985CF8C105}" type="presParOf" srcId="{5691971F-0B7D-44C6-9E4B-9110EA97B6F4}" destId="{0C027784-BC3F-4137-A787-6A188C6A0C47}" srcOrd="1" destOrd="0" presId="urn:microsoft.com/office/officeart/2008/layout/NameandTitleOrganizationalChart"/>
    <dgm:cxn modelId="{A2FBAFF2-D673-4759-A98C-80D3F6C40D06}" type="presParOf" srcId="{0C027784-BC3F-4137-A787-6A188C6A0C47}" destId="{46B7483E-A01C-4FFB-89BE-F2DBBAE78590}" srcOrd="0" destOrd="0" presId="urn:microsoft.com/office/officeart/2008/layout/NameandTitleOrganizationalChart"/>
    <dgm:cxn modelId="{7104D54E-18C2-4915-9683-F490A4E7E577}" type="presParOf" srcId="{0C027784-BC3F-4137-A787-6A188C6A0C47}" destId="{8D1C1E08-81E2-400A-8131-4EB84040E5D9}" srcOrd="1" destOrd="0" presId="urn:microsoft.com/office/officeart/2008/layout/NameandTitleOrganizationalChart"/>
    <dgm:cxn modelId="{B43CAFD4-3BEE-433A-8B40-EF0DDDF1E1A6}" type="presParOf" srcId="{8D1C1E08-81E2-400A-8131-4EB84040E5D9}" destId="{5F922E12-64E4-41B7-A456-4ECF7E966289}" srcOrd="0" destOrd="0" presId="urn:microsoft.com/office/officeart/2008/layout/NameandTitleOrganizationalChart"/>
    <dgm:cxn modelId="{7FA87B0A-C049-42C2-857F-FBF292FB266A}" type="presParOf" srcId="{5F922E12-64E4-41B7-A456-4ECF7E966289}" destId="{D78713D4-15CE-46EF-86DB-BA1337B0FBAC}" srcOrd="0" destOrd="0" presId="urn:microsoft.com/office/officeart/2008/layout/NameandTitleOrganizationalChart"/>
    <dgm:cxn modelId="{E15FA88D-4133-4BA6-B7C6-AB66CA620E7F}" type="presParOf" srcId="{5F922E12-64E4-41B7-A456-4ECF7E966289}" destId="{D8A62CE6-69BC-47B8-A13C-CF371EB3467E}" srcOrd="1" destOrd="0" presId="urn:microsoft.com/office/officeart/2008/layout/NameandTitleOrganizationalChart"/>
    <dgm:cxn modelId="{9A134F52-5BBA-4C82-A67F-B7933EAD5BDD}" type="presParOf" srcId="{5F922E12-64E4-41B7-A456-4ECF7E966289}" destId="{6242A57E-B4D9-4C6B-A853-2FCFB05EC279}" srcOrd="2" destOrd="0" presId="urn:microsoft.com/office/officeart/2008/layout/NameandTitleOrganizationalChart"/>
    <dgm:cxn modelId="{43D21854-7877-40E6-85AB-096255D7B80B}" type="presParOf" srcId="{8D1C1E08-81E2-400A-8131-4EB84040E5D9}" destId="{01FF4177-0F68-4820-9963-6DCE194AD707}" srcOrd="1" destOrd="0" presId="urn:microsoft.com/office/officeart/2008/layout/NameandTitleOrganizationalChart"/>
    <dgm:cxn modelId="{0288A657-B934-4320-A01E-ED419BB0AFBF}" type="presParOf" srcId="{8D1C1E08-81E2-400A-8131-4EB84040E5D9}" destId="{F7DF4CAE-6A34-4997-86C2-C5D1C771C0FE}" srcOrd="2" destOrd="0" presId="urn:microsoft.com/office/officeart/2008/layout/NameandTitleOrganizationalChart"/>
    <dgm:cxn modelId="{C8BCE225-3266-43D0-95E3-77DDA5C3C922}" type="presParOf" srcId="{0C027784-BC3F-4137-A787-6A188C6A0C47}" destId="{828D7CFD-F05B-4A1D-AA35-61DABC940316}" srcOrd="2" destOrd="0" presId="urn:microsoft.com/office/officeart/2008/layout/NameandTitleOrganizationalChart"/>
    <dgm:cxn modelId="{06496D6D-D5AA-4866-B907-DFB9D43E1707}" type="presParOf" srcId="{0C027784-BC3F-4137-A787-6A188C6A0C47}" destId="{790BA389-6FF4-41FC-AD5A-BE721AF16490}" srcOrd="3" destOrd="0" presId="urn:microsoft.com/office/officeart/2008/layout/NameandTitleOrganizationalChart"/>
    <dgm:cxn modelId="{3B6BD35B-D0D7-42CA-8297-974C42675E8A}" type="presParOf" srcId="{790BA389-6FF4-41FC-AD5A-BE721AF16490}" destId="{ECB357D5-9E8D-4CB3-BE03-593DBBA28E9A}" srcOrd="0" destOrd="0" presId="urn:microsoft.com/office/officeart/2008/layout/NameandTitleOrganizationalChart"/>
    <dgm:cxn modelId="{FC3CD5AA-F5FA-4EA3-A859-2511B82400AA}" type="presParOf" srcId="{ECB357D5-9E8D-4CB3-BE03-593DBBA28E9A}" destId="{EFEECB6E-21E2-4F9B-ABD5-A4BFE8D8E212}" srcOrd="0" destOrd="0" presId="urn:microsoft.com/office/officeart/2008/layout/NameandTitleOrganizationalChart"/>
    <dgm:cxn modelId="{676CB2A8-B199-434C-9994-7F12E9985EFF}" type="presParOf" srcId="{ECB357D5-9E8D-4CB3-BE03-593DBBA28E9A}" destId="{E412BF81-22E9-4DC3-8F86-4B58083157FE}" srcOrd="1" destOrd="0" presId="urn:microsoft.com/office/officeart/2008/layout/NameandTitleOrganizationalChart"/>
    <dgm:cxn modelId="{6201B84C-F61F-4574-AF0F-B20CB644F35C}" type="presParOf" srcId="{ECB357D5-9E8D-4CB3-BE03-593DBBA28E9A}" destId="{1B1BC906-A84F-4EC3-BFC9-9AADD74ABBFD}" srcOrd="2" destOrd="0" presId="urn:microsoft.com/office/officeart/2008/layout/NameandTitleOrganizationalChart"/>
    <dgm:cxn modelId="{32AC6EDD-C8B3-4C70-9405-0A71ADBB2D46}" type="presParOf" srcId="{790BA389-6FF4-41FC-AD5A-BE721AF16490}" destId="{CC0EC6CA-CB05-4280-8F18-3F9BA9CC23A3}" srcOrd="1" destOrd="0" presId="urn:microsoft.com/office/officeart/2008/layout/NameandTitleOrganizationalChart"/>
    <dgm:cxn modelId="{5A6E2DB4-5A7C-4098-88CF-58563A95AD7B}" type="presParOf" srcId="{790BA389-6FF4-41FC-AD5A-BE721AF16490}" destId="{5175EE9C-205E-4DAC-A78E-01E067C00FC3}" srcOrd="2" destOrd="0" presId="urn:microsoft.com/office/officeart/2008/layout/NameandTitleOrganizationalChart"/>
    <dgm:cxn modelId="{CDCAC3BE-65F0-4797-BF2F-E9F66D21CF2A}" type="presParOf" srcId="{0C027784-BC3F-4137-A787-6A188C6A0C47}" destId="{5E5A11BC-6FAB-4EC0-AB41-56BD59D679CA}" srcOrd="4" destOrd="0" presId="urn:microsoft.com/office/officeart/2008/layout/NameandTitleOrganizationalChart"/>
    <dgm:cxn modelId="{D3BBC39F-58D3-4B89-93EF-AF9883F1322B}" type="presParOf" srcId="{0C027784-BC3F-4137-A787-6A188C6A0C47}" destId="{236F26E2-222A-4AC7-8A71-ECF76EE6FDC4}" srcOrd="5" destOrd="0" presId="urn:microsoft.com/office/officeart/2008/layout/NameandTitleOrganizationalChart"/>
    <dgm:cxn modelId="{1287237F-9E33-43F4-BF33-E38C4519772A}" type="presParOf" srcId="{236F26E2-222A-4AC7-8A71-ECF76EE6FDC4}" destId="{B87B8543-00C3-4C13-8B6B-64B143FF899E}" srcOrd="0" destOrd="0" presId="urn:microsoft.com/office/officeart/2008/layout/NameandTitleOrganizationalChart"/>
    <dgm:cxn modelId="{96406BD9-C4C9-40CA-8B02-566E32618F32}" type="presParOf" srcId="{B87B8543-00C3-4C13-8B6B-64B143FF899E}" destId="{41B11153-F4E9-4D6A-9E4B-36E151CA066D}" srcOrd="0" destOrd="0" presId="urn:microsoft.com/office/officeart/2008/layout/NameandTitleOrganizationalChart"/>
    <dgm:cxn modelId="{19E38F1E-10F4-4129-BF73-9E7537B67879}" type="presParOf" srcId="{B87B8543-00C3-4C13-8B6B-64B143FF899E}" destId="{39FC205D-BE4C-41BD-BEE6-7921B2BA7451}" srcOrd="1" destOrd="0" presId="urn:microsoft.com/office/officeart/2008/layout/NameandTitleOrganizationalChart"/>
    <dgm:cxn modelId="{B61A6196-7736-4E6C-9767-A847689BC4C3}" type="presParOf" srcId="{B87B8543-00C3-4C13-8B6B-64B143FF899E}" destId="{82C44B79-AD6B-469F-89D1-44FFB9D0B042}" srcOrd="2" destOrd="0" presId="urn:microsoft.com/office/officeart/2008/layout/NameandTitleOrganizationalChart"/>
    <dgm:cxn modelId="{816B03C2-2DFE-4746-AD29-092B6A86AEDE}" type="presParOf" srcId="{236F26E2-222A-4AC7-8A71-ECF76EE6FDC4}" destId="{6D92CF36-066D-49C1-B3E5-5BEB58375B03}" srcOrd="1" destOrd="0" presId="urn:microsoft.com/office/officeart/2008/layout/NameandTitleOrganizationalChart"/>
    <dgm:cxn modelId="{2B7B7009-790A-4ACD-A3F9-74C16CFC3EC2}" type="presParOf" srcId="{236F26E2-222A-4AC7-8A71-ECF76EE6FDC4}" destId="{F3E7A4B5-C5F4-46EA-8BD7-B5362EFEE029}" srcOrd="2" destOrd="0" presId="urn:microsoft.com/office/officeart/2008/layout/NameandTitleOrganizationalChart"/>
    <dgm:cxn modelId="{938F56BA-CA38-4E4E-939C-57526550A85A}" type="presParOf" srcId="{5691971F-0B7D-44C6-9E4B-9110EA97B6F4}" destId="{50582611-0571-4A67-937F-D1281D53E445}" srcOrd="2" destOrd="0" presId="urn:microsoft.com/office/officeart/2008/layout/NameandTitleOrganizationalChart"/>
    <dgm:cxn modelId="{422AD087-7DBA-44E5-8AF5-AED9D4D2EA24}" type="presParOf" srcId="{50582611-0571-4A67-937F-D1281D53E445}" destId="{B9CFFAA7-38CA-4352-BD80-60A8726D5494}" srcOrd="0" destOrd="0" presId="urn:microsoft.com/office/officeart/2008/layout/NameandTitleOrganizationalChart"/>
    <dgm:cxn modelId="{49035442-4FF4-4996-872F-D2FEE74096E3}" type="presParOf" srcId="{50582611-0571-4A67-937F-D1281D53E445}" destId="{537D8EB9-8D4B-4AA4-A944-59147C60B839}" srcOrd="1" destOrd="0" presId="urn:microsoft.com/office/officeart/2008/layout/NameandTitleOrganizationalChart"/>
    <dgm:cxn modelId="{D812B1DA-DDF6-4539-ADEB-B7A2F70B3CD2}" type="presParOf" srcId="{537D8EB9-8D4B-4AA4-A944-59147C60B839}" destId="{A5EFF772-FBAB-41F8-BF7F-EBD2E16860FD}" srcOrd="0" destOrd="0" presId="urn:microsoft.com/office/officeart/2008/layout/NameandTitleOrganizationalChart"/>
    <dgm:cxn modelId="{3124D35F-1868-4E8F-A27C-4C6B3CC22779}" type="presParOf" srcId="{A5EFF772-FBAB-41F8-BF7F-EBD2E16860FD}" destId="{29C37244-90A7-4540-AB9B-2D6753867826}" srcOrd="0" destOrd="0" presId="urn:microsoft.com/office/officeart/2008/layout/NameandTitleOrganizationalChart"/>
    <dgm:cxn modelId="{FE961908-54A4-4B28-853F-258FCFC77250}" type="presParOf" srcId="{A5EFF772-FBAB-41F8-BF7F-EBD2E16860FD}" destId="{F988A9FE-E1AF-471F-8CA2-1D54D4738FCE}" srcOrd="1" destOrd="0" presId="urn:microsoft.com/office/officeart/2008/layout/NameandTitleOrganizationalChart"/>
    <dgm:cxn modelId="{5F49038B-1AAB-4D6F-9E1B-0F95CFF4076F}" type="presParOf" srcId="{A5EFF772-FBAB-41F8-BF7F-EBD2E16860FD}" destId="{EF54CD6E-2850-4293-9685-9C08BAB6C7B2}" srcOrd="2" destOrd="0" presId="urn:microsoft.com/office/officeart/2008/layout/NameandTitleOrganizationalChart"/>
    <dgm:cxn modelId="{6A91042E-B754-48A8-9548-1D957CCCC6CC}" type="presParOf" srcId="{537D8EB9-8D4B-4AA4-A944-59147C60B839}" destId="{385D4C53-98F9-4A43-8C63-8913A325DC1C}" srcOrd="1" destOrd="0" presId="urn:microsoft.com/office/officeart/2008/layout/NameandTitleOrganizationalChart"/>
    <dgm:cxn modelId="{25DE519E-557A-4FBD-9B0E-66C657A9765C}" type="presParOf" srcId="{537D8EB9-8D4B-4AA4-A944-59147C60B839}" destId="{0FACC987-345F-4D0C-99C7-213E0B8DD774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CFFAA7-38CA-4352-BD80-60A8726D5494}">
      <dsp:nvSpPr>
        <dsp:cNvPr id="0" name=""/>
        <dsp:cNvSpPr/>
      </dsp:nvSpPr>
      <dsp:spPr>
        <a:xfrm>
          <a:off x="2699184" y="1105042"/>
          <a:ext cx="269829" cy="881518"/>
        </a:xfrm>
        <a:custGeom>
          <a:avLst/>
          <a:gdLst/>
          <a:ahLst/>
          <a:cxnLst/>
          <a:rect l="0" t="0" r="0" b="0"/>
          <a:pathLst>
            <a:path>
              <a:moveTo>
                <a:pt x="269829" y="0"/>
              </a:moveTo>
              <a:lnTo>
                <a:pt x="269829" y="881518"/>
              </a:lnTo>
              <a:lnTo>
                <a:pt x="0" y="881518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5A11BC-6FAB-4EC0-AB41-56BD59D679CA}">
      <dsp:nvSpPr>
        <dsp:cNvPr id="0" name=""/>
        <dsp:cNvSpPr/>
      </dsp:nvSpPr>
      <dsp:spPr>
        <a:xfrm>
          <a:off x="2969014" y="1105042"/>
          <a:ext cx="2119368" cy="17630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2192"/>
              </a:lnTo>
              <a:lnTo>
                <a:pt x="2119368" y="1572192"/>
              </a:lnTo>
              <a:lnTo>
                <a:pt x="2119368" y="1763036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8D7CFD-F05B-4A1D-AA35-61DABC940316}">
      <dsp:nvSpPr>
        <dsp:cNvPr id="0" name=""/>
        <dsp:cNvSpPr/>
      </dsp:nvSpPr>
      <dsp:spPr>
        <a:xfrm>
          <a:off x="2923294" y="1105042"/>
          <a:ext cx="91440" cy="176303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63036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B7483E-A01C-4FFB-89BE-F2DBBAE78590}">
      <dsp:nvSpPr>
        <dsp:cNvPr id="0" name=""/>
        <dsp:cNvSpPr/>
      </dsp:nvSpPr>
      <dsp:spPr>
        <a:xfrm>
          <a:off x="849645" y="1105042"/>
          <a:ext cx="2119368" cy="1763036"/>
        </a:xfrm>
        <a:custGeom>
          <a:avLst/>
          <a:gdLst/>
          <a:ahLst/>
          <a:cxnLst/>
          <a:rect l="0" t="0" r="0" b="0"/>
          <a:pathLst>
            <a:path>
              <a:moveTo>
                <a:pt x="2119368" y="0"/>
              </a:moveTo>
              <a:lnTo>
                <a:pt x="2119368" y="1572192"/>
              </a:lnTo>
              <a:lnTo>
                <a:pt x="0" y="1572192"/>
              </a:lnTo>
              <a:lnTo>
                <a:pt x="0" y="1763036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4F0D08-7668-4DF1-9749-3D0B7FC6FE1D}">
      <dsp:nvSpPr>
        <dsp:cNvPr id="0" name=""/>
        <dsp:cNvSpPr/>
      </dsp:nvSpPr>
      <dsp:spPr>
        <a:xfrm>
          <a:off x="2179159" y="287139"/>
          <a:ext cx="1579709" cy="8179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11541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 dirty="0">
              <a:solidFill>
                <a:schemeClr val="tx1"/>
              </a:solidFill>
            </a:rPr>
            <a:t>College</a:t>
          </a:r>
        </a:p>
      </dsp:txBody>
      <dsp:txXfrm>
        <a:off x="2179159" y="287139"/>
        <a:ext cx="1579709" cy="817903"/>
      </dsp:txXfrm>
    </dsp:sp>
    <dsp:sp modelId="{5D167FA3-3215-4B69-A0ED-D4C8B9DE2EB8}">
      <dsp:nvSpPr>
        <dsp:cNvPr id="0" name=""/>
        <dsp:cNvSpPr/>
      </dsp:nvSpPr>
      <dsp:spPr>
        <a:xfrm>
          <a:off x="2495101" y="923286"/>
          <a:ext cx="1421738" cy="27263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800" kern="1200" dirty="0"/>
        </a:p>
      </dsp:txBody>
      <dsp:txXfrm>
        <a:off x="2495101" y="923286"/>
        <a:ext cx="1421738" cy="272634"/>
      </dsp:txXfrm>
    </dsp:sp>
    <dsp:sp modelId="{D78713D4-15CE-46EF-86DB-BA1337B0FBAC}">
      <dsp:nvSpPr>
        <dsp:cNvPr id="0" name=""/>
        <dsp:cNvSpPr/>
      </dsp:nvSpPr>
      <dsp:spPr>
        <a:xfrm>
          <a:off x="59791" y="2868079"/>
          <a:ext cx="1579709" cy="817903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11541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 dirty="0">
              <a:solidFill>
                <a:schemeClr val="tx1"/>
              </a:solidFill>
            </a:rPr>
            <a:t>Student</a:t>
          </a:r>
        </a:p>
      </dsp:txBody>
      <dsp:txXfrm>
        <a:off x="59791" y="2868079"/>
        <a:ext cx="1579709" cy="817903"/>
      </dsp:txXfrm>
    </dsp:sp>
    <dsp:sp modelId="{D8A62CE6-69BC-47B8-A13C-CF371EB3467E}">
      <dsp:nvSpPr>
        <dsp:cNvPr id="0" name=""/>
        <dsp:cNvSpPr/>
      </dsp:nvSpPr>
      <dsp:spPr>
        <a:xfrm>
          <a:off x="375732" y="3504226"/>
          <a:ext cx="1421738" cy="27263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800" kern="1200" dirty="0"/>
        </a:p>
      </dsp:txBody>
      <dsp:txXfrm>
        <a:off x="375732" y="3504226"/>
        <a:ext cx="1421738" cy="272634"/>
      </dsp:txXfrm>
    </dsp:sp>
    <dsp:sp modelId="{EFEECB6E-21E2-4F9B-ABD5-A4BFE8D8E212}">
      <dsp:nvSpPr>
        <dsp:cNvPr id="0" name=""/>
        <dsp:cNvSpPr/>
      </dsp:nvSpPr>
      <dsp:spPr>
        <a:xfrm>
          <a:off x="2179159" y="2868079"/>
          <a:ext cx="1579709" cy="817903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11541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 dirty="0">
              <a:solidFill>
                <a:schemeClr val="tx1"/>
              </a:solidFill>
            </a:rPr>
            <a:t>Parent</a:t>
          </a:r>
        </a:p>
      </dsp:txBody>
      <dsp:txXfrm>
        <a:off x="2179159" y="2868079"/>
        <a:ext cx="1579709" cy="817903"/>
      </dsp:txXfrm>
    </dsp:sp>
    <dsp:sp modelId="{E412BF81-22E9-4DC3-8F86-4B58083157FE}">
      <dsp:nvSpPr>
        <dsp:cNvPr id="0" name=""/>
        <dsp:cNvSpPr/>
      </dsp:nvSpPr>
      <dsp:spPr>
        <a:xfrm>
          <a:off x="2495101" y="3504226"/>
          <a:ext cx="1421738" cy="27263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800" kern="1200" dirty="0"/>
        </a:p>
      </dsp:txBody>
      <dsp:txXfrm>
        <a:off x="2495101" y="3504226"/>
        <a:ext cx="1421738" cy="272634"/>
      </dsp:txXfrm>
    </dsp:sp>
    <dsp:sp modelId="{41B11153-F4E9-4D6A-9E4B-36E151CA066D}">
      <dsp:nvSpPr>
        <dsp:cNvPr id="0" name=""/>
        <dsp:cNvSpPr/>
      </dsp:nvSpPr>
      <dsp:spPr>
        <a:xfrm>
          <a:off x="4298528" y="2868079"/>
          <a:ext cx="1579709" cy="817903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11541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 dirty="0">
              <a:solidFill>
                <a:schemeClr val="tx1"/>
              </a:solidFill>
            </a:rPr>
            <a:t>Visitor</a:t>
          </a:r>
        </a:p>
      </dsp:txBody>
      <dsp:txXfrm>
        <a:off x="4298528" y="2868079"/>
        <a:ext cx="1579709" cy="817903"/>
      </dsp:txXfrm>
    </dsp:sp>
    <dsp:sp modelId="{39FC205D-BE4C-41BD-BEE6-7921B2BA7451}">
      <dsp:nvSpPr>
        <dsp:cNvPr id="0" name=""/>
        <dsp:cNvSpPr/>
      </dsp:nvSpPr>
      <dsp:spPr>
        <a:xfrm>
          <a:off x="4614470" y="3504226"/>
          <a:ext cx="1421738" cy="27263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800" kern="1200" dirty="0"/>
        </a:p>
      </dsp:txBody>
      <dsp:txXfrm>
        <a:off x="4614470" y="3504226"/>
        <a:ext cx="1421738" cy="272634"/>
      </dsp:txXfrm>
    </dsp:sp>
    <dsp:sp modelId="{29C37244-90A7-4540-AB9B-2D6753867826}">
      <dsp:nvSpPr>
        <dsp:cNvPr id="0" name=""/>
        <dsp:cNvSpPr/>
      </dsp:nvSpPr>
      <dsp:spPr>
        <a:xfrm>
          <a:off x="1119475" y="1577609"/>
          <a:ext cx="1579709" cy="817903"/>
        </a:xfrm>
        <a:prstGeom prst="rect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11541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 dirty="0">
              <a:solidFill>
                <a:schemeClr val="tx1"/>
              </a:solidFill>
            </a:rPr>
            <a:t>Staff</a:t>
          </a:r>
        </a:p>
      </dsp:txBody>
      <dsp:txXfrm>
        <a:off x="1119475" y="1577609"/>
        <a:ext cx="1579709" cy="817903"/>
      </dsp:txXfrm>
    </dsp:sp>
    <dsp:sp modelId="{F988A9FE-E1AF-471F-8CA2-1D54D4738FCE}">
      <dsp:nvSpPr>
        <dsp:cNvPr id="0" name=""/>
        <dsp:cNvSpPr/>
      </dsp:nvSpPr>
      <dsp:spPr>
        <a:xfrm>
          <a:off x="1435417" y="2213756"/>
          <a:ext cx="1421738" cy="27263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800" kern="1200" dirty="0"/>
        </a:p>
      </dsp:txBody>
      <dsp:txXfrm>
        <a:off x="1435417" y="2213756"/>
        <a:ext cx="1421738" cy="2726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B82452-3B3D-4B10-B5B2-216C3ED6E0C1}" type="datetimeFigureOut">
              <a:rPr lang="en-GB" smtClean="0"/>
              <a:pPr/>
              <a:t>22/06/2025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1B1AA-12AD-4BCD-8A84-BE258AB1E1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7049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A1484-528B-4725-8337-7ACDB6138B8F}" type="datetimeFigureOut">
              <a:rPr lang="en-GB" smtClean="0"/>
              <a:pPr/>
              <a:t>22/06/2025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20340D-206C-4C41-A35B-4D72CE2F2B8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5619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8769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 of mind-map.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90851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35957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9129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07339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434F9-5CCF-E811-79E6-A9C6004EB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DB23DB-6FA1-2068-D50A-EB209FDAFC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9B1A0C-0E95-A41E-AD86-9C082B4C73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A8BE0E-F63C-8A14-349D-226E27BDA5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20145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51902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4DCFB8-9D63-EA1A-379B-46A70C8FF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6136DB-34F1-AFAD-8097-DBFF67E727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221005-4878-4537-BD09-E8BA80119A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A01AEB-9482-D51D-31D2-D56A084368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20352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80B642-8940-7130-E4DA-A20E2B78D2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F711B92-9278-DA55-581E-C7B9A2D4C1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088E9E-BE1D-AE75-BF84-6D24AAE92B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F686EE-7EF5-96B1-88B5-85E39739FB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18635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49096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03215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59559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9F7F0-804E-EF38-E0FA-A4B3300C5A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A972E8-FE56-EC97-BA46-A261767CCD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5DC166-D81F-E570-8C78-F9B628625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202FE1-021F-F84B-F94F-45A1AB513C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83088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072555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433625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434F9-5CCF-E811-79E6-A9C6004EB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DB23DB-6FA1-2068-D50A-EB209FDAFC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9B1A0C-0E95-A41E-AD86-9C082B4C73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A8BE0E-F63C-8A14-349D-226E27BDA5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781745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558887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4DCFB8-9D63-EA1A-379B-46A70C8FF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6136DB-34F1-AFAD-8097-DBFF67E727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221005-4878-4537-BD09-E8BA80119A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A01AEB-9482-D51D-31D2-D56A084368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182554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4DCFB8-9D63-EA1A-379B-46A70C8FF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6136DB-34F1-AFAD-8097-DBFF67E727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221005-4878-4537-BD09-E8BA80119A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A01AEB-9482-D51D-31D2-D56A084368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080939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4DCFB8-9D63-EA1A-379B-46A70C8FF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6136DB-34F1-AFAD-8097-DBFF67E727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221005-4878-4537-BD09-E8BA80119A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A01AEB-9482-D51D-31D2-D56A084368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232926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4DCFB8-9D63-EA1A-379B-46A70C8FF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6136DB-34F1-AFAD-8097-DBFF67E727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221005-4878-4537-BD09-E8BA80119A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A01AEB-9482-D51D-31D2-D56A084368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1653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9F7F0-804E-EF38-E0FA-A4B3300C5A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A972E8-FE56-EC97-BA46-A261767CCD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5DC166-D81F-E570-8C78-F9B628625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202FE1-021F-F84B-F94F-45A1AB513C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29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15460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251295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9F7F0-804E-EF38-E0FA-A4B3300C5A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A972E8-FE56-EC97-BA46-A261767CCD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5DC166-D81F-E570-8C78-F9B628625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202FE1-021F-F84B-F94F-45A1AB513C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360050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9F7F0-804E-EF38-E0FA-A4B3300C5A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A972E8-FE56-EC97-BA46-A261767CCD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5DC166-D81F-E570-8C78-F9B628625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202FE1-021F-F84B-F94F-45A1AB513C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693889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875659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33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952940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434F9-5CCF-E811-79E6-A9C6004EB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DB23DB-6FA1-2068-D50A-EB209FDAFC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9B1A0C-0E95-A41E-AD86-9C082B4C73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A8BE0E-F63C-8A14-349D-226E27BDA5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018237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155064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4DCFB8-9D63-EA1A-379B-46A70C8FF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6136DB-34F1-AFAD-8097-DBFF67E727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221005-4878-4537-BD09-E8BA80119A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A01AEB-9482-D51D-31D2-D56A084368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777082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4DCFB8-9D63-EA1A-379B-46A70C8FF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6136DB-34F1-AFAD-8097-DBFF67E727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221005-4878-4537-BD09-E8BA80119A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A01AEB-9482-D51D-31D2-D56A084368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035823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4DCFB8-9D63-EA1A-379B-46A70C8FF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6136DB-34F1-AFAD-8097-DBFF67E727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221005-4878-4537-BD09-E8BA80119A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A01AEB-9482-D51D-31D2-D56A084368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123061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39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1510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203354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40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76910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434F9-5CCF-E811-79E6-A9C6004EB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DB23DB-6FA1-2068-D50A-EB209FDAFC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9B1A0C-0E95-A41E-AD86-9C082B4C73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A8BE0E-F63C-8A14-349D-226E27BDA5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966830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093067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903511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434F9-5CCF-E811-79E6-A9C6004EB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DB23DB-6FA1-2068-D50A-EB209FDAFC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9B1A0C-0E95-A41E-AD86-9C082B4C73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A8BE0E-F63C-8A14-349D-226E27BDA5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5723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434F9-5CCF-E811-79E6-A9C6004EB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DB23DB-6FA1-2068-D50A-EB209FDAFC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9B1A0C-0E95-A41E-AD86-9C082B4C73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A8BE0E-F63C-8A14-349D-226E27BDA5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1975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434F9-5CCF-E811-79E6-A9C6004EB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DB23DB-6FA1-2068-D50A-EB209FDAFC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9B1A0C-0E95-A41E-AD86-9C082B4C73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A8BE0E-F63C-8A14-349D-226E27BDA5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416141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458084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48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285017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434F9-5CCF-E811-79E6-A9C6004EB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DB23DB-6FA1-2068-D50A-EB209FDAFC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9B1A0C-0E95-A41E-AD86-9C082B4C73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A8BE0E-F63C-8A14-349D-226E27BDA5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49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51175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D6815-F590-EF6B-8FC1-2FC1491E77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997B56-7C45-3D8F-A652-A5A4CD88F5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5243F6-E487-AD41-ED09-4CA31B2202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38A063-1CCC-1338-DFDB-5D3D477224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7462600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319789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850553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9635286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217259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8071105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639540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1037823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7445278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58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165165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434F9-5CCF-E811-79E6-A9C6004EB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DB23DB-6FA1-2068-D50A-EB209FDAFC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9B1A0C-0E95-A41E-AD86-9C082B4C73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A8BE0E-F63C-8A14-349D-226E27BDA5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59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46380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0880835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9545080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8035397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2620105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3530102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2447174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65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4287976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434F9-5CCF-E811-79E6-A9C6004EB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DB23DB-6FA1-2068-D50A-EB209FDAFC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9B1A0C-0E95-A41E-AD86-9C082B4C73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A8BE0E-F63C-8A14-349D-226E27BDA5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4832364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67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3205578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4185788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69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9680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19360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1228540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71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7735188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434F9-5CCF-E811-79E6-A9C6004EB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DB23DB-6FA1-2068-D50A-EB209FDAFC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9B1A0C-0E95-A41E-AD86-9C082B4C73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A8BE0E-F63C-8A14-349D-226E27BDA5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2891861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9582227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1385836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3756516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2167425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6007503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78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5394844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0A69F-A3C9-5CA3-3F45-33F35564B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BA13C8-A069-06EF-8B97-3B7860ABA7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4E4E06-27A4-8AF5-3614-FD880AB2CA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2500A8-59B7-0F6D-7579-10DCD160C3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79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13936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 of mind-map.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9348635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2434311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2337274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82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4548322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83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19719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 of mind-map.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7284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 Option 2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HITE BAR">
            <a:extLst>
              <a:ext uri="{FF2B5EF4-FFF2-40B4-BE49-F238E27FC236}">
                <a16:creationId xmlns:a16="http://schemas.microsoft.com/office/drawing/2014/main" id="{389A7FE7-F633-8F42-8ADE-50586B02B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20538"/>
            <a:ext cx="9144000" cy="843558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one</a:t>
            </a:r>
          </a:p>
        </p:txBody>
      </p:sp>
      <p:pic>
        <p:nvPicPr>
          <p:cNvPr id="10" name="ETF LOGO" descr="Education and Training Foundation">
            <a:extLst>
              <a:ext uri="{FF2B5EF4-FFF2-40B4-BE49-F238E27FC236}">
                <a16:creationId xmlns:a16="http://schemas.microsoft.com/office/drawing/2014/main" id="{F14D5ED0-A2F5-A546-8C5C-70096A8625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91841"/>
            <a:ext cx="859828" cy="456808"/>
          </a:xfrm>
          <a:prstGeom prst="rect">
            <a:avLst/>
          </a:prstGeom>
        </p:spPr>
      </p:pic>
      <p:pic>
        <p:nvPicPr>
          <p:cNvPr id="15" name="T LEVELS LOGO" descr="T Levels Professional Development">
            <a:extLst>
              <a:ext uri="{FF2B5EF4-FFF2-40B4-BE49-F238E27FC236}">
                <a16:creationId xmlns:a16="http://schemas.microsoft.com/office/drawing/2014/main" id="{6EEA13AF-D457-EC45-9075-03198B4D877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160864"/>
            <a:ext cx="1656184" cy="5386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88720" y="2221200"/>
            <a:ext cx="4967280" cy="1242000"/>
          </a:xfrm>
          <a:solidFill>
            <a:schemeClr val="bg1"/>
          </a:solidFill>
        </p:spPr>
        <p:txBody>
          <a:bodyPr lIns="108000" tIns="136800" rIns="0" bIns="0">
            <a:noAutofit/>
          </a:bodyPr>
          <a:lstStyle>
            <a:lvl1pPr algn="l">
              <a:lnSpc>
                <a:spcPts val="4100"/>
              </a:lnSpc>
              <a:defRPr sz="45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2" name="Subtitle 1">
            <a:extLst>
              <a:ext uri="{FF2B5EF4-FFF2-40B4-BE49-F238E27FC236}">
                <a16:creationId xmlns:a16="http://schemas.microsoft.com/office/drawing/2014/main" id="{71ADB664-6A98-C844-AD83-2FFA9643D8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88720" y="3629420"/>
            <a:ext cx="4805486" cy="1102570"/>
          </a:xfrm>
          <a:solidFill>
            <a:schemeClr val="tx1"/>
          </a:solidFill>
        </p:spPr>
        <p:txBody>
          <a:bodyPr lIns="108000" tIns="108000" bIns="108000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35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545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EF7BC3F4-A560-6244-B6D7-E1099F3BF5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7200900" cy="3459831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2400" b="1" kern="1200" cap="non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+mj-lt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6068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1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BA1186-F870-7F4B-82E3-1A0CA756CF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47280" y="1455480"/>
            <a:ext cx="6408720" cy="1602360"/>
          </a:xfrm>
          <a:solidFill>
            <a:schemeClr val="bg1"/>
          </a:solidFill>
        </p:spPr>
        <p:txBody>
          <a:bodyPr lIns="108000" tIns="144000" rIns="0" bIns="0">
            <a:noAutofit/>
          </a:bodyPr>
          <a:lstStyle>
            <a:lvl1pPr algn="l">
              <a:lnSpc>
                <a:spcPct val="100000"/>
              </a:lnSpc>
              <a:defRPr sz="40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B5B20F18-EB70-1D40-A46E-B71B577D6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6020" y="3258000"/>
            <a:ext cx="6409980" cy="1602360"/>
          </a:xfrm>
          <a:solidFill>
            <a:schemeClr val="tx1"/>
          </a:solidFill>
        </p:spPr>
        <p:txBody>
          <a:bodyPr lIns="144000" tIns="108000" bIns="0" anchor="ctr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6" name="Logo" descr="Education and Training Foundation Logo">
            <a:extLst>
              <a:ext uri="{FF2B5EF4-FFF2-40B4-BE49-F238E27FC236}">
                <a16:creationId xmlns:a16="http://schemas.microsoft.com/office/drawing/2014/main" id="{B5FFAA84-3707-474A-9BFF-8E16EECCC0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63560" y="288832"/>
            <a:ext cx="892439" cy="47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89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vider 1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BA1186-F870-7F4B-82E3-1A0CA756CF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47280" y="1455480"/>
            <a:ext cx="6408720" cy="1602360"/>
          </a:xfrm>
          <a:solidFill>
            <a:schemeClr val="bg1"/>
          </a:solidFill>
        </p:spPr>
        <p:txBody>
          <a:bodyPr lIns="108000" tIns="144000" rIns="0" bIns="0">
            <a:noAutofit/>
          </a:bodyPr>
          <a:lstStyle>
            <a:lvl1pPr algn="l">
              <a:lnSpc>
                <a:spcPct val="100000"/>
              </a:lnSpc>
              <a:defRPr sz="40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B5B20F18-EB70-1D40-A46E-B71B577D6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6020" y="3258000"/>
            <a:ext cx="6409980" cy="1602360"/>
          </a:xfrm>
          <a:solidFill>
            <a:schemeClr val="tx1"/>
          </a:solidFill>
        </p:spPr>
        <p:txBody>
          <a:bodyPr lIns="144000" tIns="108000" bIns="0" anchor="ctr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6" name="Logo" descr="Education and Training Foundation Logo">
            <a:extLst>
              <a:ext uri="{FF2B5EF4-FFF2-40B4-BE49-F238E27FC236}">
                <a16:creationId xmlns:a16="http://schemas.microsoft.com/office/drawing/2014/main" id="{B5FFAA84-3707-474A-9BFF-8E16EECCC0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63560" y="288832"/>
            <a:ext cx="892439" cy="47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153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 and Supportin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E17FABA6-57B8-9148-99A9-C72DFAAEC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3960000" cy="360157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270000" indent="-270000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sz="2400" b="1"/>
            </a:lvl2pPr>
            <a:lvl3pPr marL="612000" indent="-270000">
              <a:lnSpc>
                <a:spcPct val="100000"/>
              </a:lnSpc>
              <a:buFont typeface="Calibri" panose="020F0502020204030204" pitchFamily="34" charset="0"/>
              <a:buChar char="–"/>
              <a:defRPr sz="2400" b="1"/>
            </a:lvl3pPr>
            <a:lvl4pPr marL="990000" indent="-270000">
              <a:lnSpc>
                <a:spcPct val="100000"/>
              </a:lnSpc>
              <a:buFont typeface="Calibri" panose="020F0502020204030204" pitchFamily="34" charset="0"/>
              <a:buChar char="–"/>
              <a:defRPr sz="2400" b="1"/>
            </a:lvl4pPr>
            <a:lvl5pPr marL="1260000" indent="-270000">
              <a:lnSpc>
                <a:spcPct val="100000"/>
              </a:lnSpc>
              <a:buFont typeface="Calibri" panose="020F0502020204030204" pitchFamily="34" charset="0"/>
              <a:buChar char="–"/>
              <a:defRPr sz="2400"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4572000" y="987425"/>
            <a:ext cx="3384550" cy="3600450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000"/>
            </a:lvl1pPr>
            <a:lvl2pPr marL="180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2pPr>
            <a:lvl3pPr marL="432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3pPr>
            <a:lvl4pPr marL="648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4pPr>
            <a:lvl5pPr marL="828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267726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77BB2F1-AFF0-C64C-83D0-3B465EE139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67625" cy="360157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270000" indent="-270000">
              <a:lnSpc>
                <a:spcPct val="100000"/>
              </a:lnSpc>
              <a:spcBef>
                <a:spcPts val="0"/>
              </a:spcBef>
              <a:defRPr sz="2400"/>
            </a:lvl2pPr>
            <a:lvl3pPr marL="540000" indent="-270000">
              <a:lnSpc>
                <a:spcPct val="100000"/>
              </a:lnSpc>
              <a:defRPr sz="2400"/>
            </a:lvl3pPr>
            <a:lvl4pPr marL="810000" indent="-270000">
              <a:lnSpc>
                <a:spcPct val="100000"/>
              </a:lnSpc>
              <a:defRPr sz="2400"/>
            </a:lvl4pPr>
            <a:lvl5pPr marL="1080000" indent="-270000">
              <a:lnSpc>
                <a:spcPct val="100000"/>
              </a:lnSpc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FC25F548-F1B7-1942-BFC2-C7EF39D09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406887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094" y="205979"/>
            <a:ext cx="8423593" cy="8572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2094" y="1200151"/>
            <a:ext cx="8423593" cy="339447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000" y="4767263"/>
            <a:ext cx="7686376" cy="2738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700" b="1" cap="all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Education &amp; Training Foundation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56376" y="4767263"/>
            <a:ext cx="909464" cy="2738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700" b="1">
                <a:solidFill>
                  <a:schemeClr val="tx1"/>
                </a:solidFill>
              </a:defRPr>
            </a:lvl1pPr>
          </a:lstStyle>
          <a:p>
            <a:fld id="{DA2C159E-F13C-4A85-9A41-E7669D3E0D7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408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50" r:id="rId2"/>
    <p:sldLayoutId id="2147483708" r:id="rId3"/>
    <p:sldLayoutId id="2147483709" r:id="rId4"/>
    <p:sldLayoutId id="2147483665" r:id="rId5"/>
    <p:sldLayoutId id="2147483664" r:id="rId6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4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ATfY8dvbuFg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youtu.be/ghsBFT-HQ04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gatewise.com/blog/best-smart-building-technologies#:~:text=From%20cloud-based%20access%20control%20to%20AI-powered%20systems%2C%20smart,and%20the%20occupant%20experience%20while%20slashing%20operational%20costs.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buildmagazine.com/blog/10-new-building-technologies-to-watch/#:~:text=From%20the%20efficiency%20of%20modular%20construction%20to%20the,and%20creating%20more%20sustainable%20and%20comfortable%20living%20spaces." TargetMode="External"/><Relationship Id="rId4" Type="http://schemas.openxmlformats.org/officeDocument/2006/relationships/hyperlink" Target="https://www.ramboll.com/sustainable-renovation?utm_source=bing&amp;utm_medium=paidsearch&amp;utm_campaign=buildings|gm|global|search|non|transformation|transformation|campaign_page&amp;utm_term=sustainable%20buildings&amp;hsa_acc=2148707682&amp;hsa_cam=485874292&amp;hsa_grp=1240250186247134&amp;hsa_ad=&amp;hsa_src=o&amp;hsa_tgt=kwd-77515977272609:loc-188&amp;hsa_kw=sustainable%20buildings&amp;hsa_mt=p&amp;hsa_net=adwords&amp;hsa_ver=3&amp;msclkid=f701c82ca0eb1d175ea5afddf05148b8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oregional.com/projects-and-services/case-studies/bedzed-the-uks-first-large-scale-eco-village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youtube.com/watch?v=HatHjYo14zg" TargetMode="External"/><Relationship Id="rId4" Type="http://schemas.openxmlformats.org/officeDocument/2006/relationships/hyperlink" Target="https://www.architectural-review.com/buildings/bedzed-in-beddington-uk-by-zedfactory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rchdaily.com/892758/bright-building-manchester-bdp#:~:text=The%20Bright%20Building%20is%20the%20first%20building%20in,meeting%20areas%2C%20laboratories%2C%20restaurant%20facilities%20and%20a%20gym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manchestereveningnews.co.uk/business/business-news/bright-building-oxford-road-msp-13660166" TargetMode="External"/><Relationship Id="rId4" Type="http://schemas.openxmlformats.org/officeDocument/2006/relationships/hyperlink" Target="https://www.iwantplants.co.uk/case-studies/bright-building/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msdanskin.co.uk/the-gateway-leeds-regupol-4515/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government/publications/conservation-of-fuel-and-power-approved-document-l" TargetMode="Externa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79dDSMlblcY" TargetMode="Externa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lq1nAhZuqE" TargetMode="Externa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hyperlink" Target="https://project-management.com/project-success-factors/" TargetMode="External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3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3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3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f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12C84-47CE-F14E-9879-50B5699FE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5896" y="2221200"/>
            <a:ext cx="5220104" cy="1242000"/>
          </a:xfrm>
        </p:spPr>
        <p:txBody>
          <a:bodyPr/>
          <a:lstStyle/>
          <a:p>
            <a:r>
              <a:rPr lang="en-US" sz="2000" dirty="0"/>
              <a:t>T LEVEL DESIGN, SURVEYING AND PLANNING FOR CONSTRUCTION</a:t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1F95F-D16E-774B-BA41-5586864A7E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5896" y="3629420"/>
            <a:ext cx="5220104" cy="1242000"/>
          </a:xfrm>
        </p:spPr>
        <p:txBody>
          <a:bodyPr/>
          <a:lstStyle/>
          <a:p>
            <a:r>
              <a:rPr lang="en-GB" sz="1800" b="1" kern="1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Supporting delivery of Core </a:t>
            </a:r>
            <a:r>
              <a:rPr lang="en-GB" sz="1800" kern="1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</a:t>
            </a:r>
            <a:r>
              <a:rPr lang="en-GB" sz="1800" b="1" kern="1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ontent – Building technology and relationship management</a:t>
            </a:r>
            <a:endParaRPr lang="en-GB" sz="1800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931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Mind maps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D0BE3D8A-9E4C-427C-B138-921ED499345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67625" cy="3601574"/>
          </a:xfrm>
        </p:spPr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sz="2400" dirty="0"/>
              <a:t>Venn diagram</a:t>
            </a:r>
          </a:p>
        </p:txBody>
      </p:sp>
      <p:sp>
        <p:nvSpPr>
          <p:cNvPr id="6" name="Free-form: Shape 5" descr="Venn diagram of college stakeholders">
            <a:extLst>
              <a:ext uri="{FF2B5EF4-FFF2-40B4-BE49-F238E27FC236}">
                <a16:creationId xmlns:a16="http://schemas.microsoft.com/office/drawing/2014/main" id="{4C6C0B91-0C23-4944-9CAC-AD0ED4DEA97C}"/>
              </a:ext>
            </a:extLst>
          </p:cNvPr>
          <p:cNvSpPr/>
          <p:nvPr/>
        </p:nvSpPr>
        <p:spPr>
          <a:xfrm>
            <a:off x="3464813" y="806513"/>
            <a:ext cx="3277819" cy="3277748"/>
          </a:xfrm>
          <a:custGeom>
            <a:avLst/>
            <a:gdLst>
              <a:gd name="connsiteX0" fmla="*/ 0 w 3277819"/>
              <a:gd name="connsiteY0" fmla="*/ 1638874 h 3277748"/>
              <a:gd name="connsiteX1" fmla="*/ 1638910 w 3277819"/>
              <a:gd name="connsiteY1" fmla="*/ 0 h 3277748"/>
              <a:gd name="connsiteX2" fmla="*/ 3277820 w 3277819"/>
              <a:gd name="connsiteY2" fmla="*/ 1638874 h 3277748"/>
              <a:gd name="connsiteX3" fmla="*/ 1638910 w 3277819"/>
              <a:gd name="connsiteY3" fmla="*/ 3277748 h 3277748"/>
              <a:gd name="connsiteX4" fmla="*/ 0 w 3277819"/>
              <a:gd name="connsiteY4" fmla="*/ 1638874 h 3277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77819" h="3277748">
                <a:moveTo>
                  <a:pt x="0" y="1638874"/>
                </a:moveTo>
                <a:cubicBezTo>
                  <a:pt x="0" y="733749"/>
                  <a:pt x="733765" y="0"/>
                  <a:pt x="1638910" y="0"/>
                </a:cubicBezTo>
                <a:cubicBezTo>
                  <a:pt x="2544055" y="0"/>
                  <a:pt x="3277820" y="733749"/>
                  <a:pt x="3277820" y="1638874"/>
                </a:cubicBezTo>
                <a:cubicBezTo>
                  <a:pt x="3277820" y="2543999"/>
                  <a:pt x="2544055" y="3277748"/>
                  <a:pt x="1638910" y="3277748"/>
                </a:cubicBezTo>
                <a:cubicBezTo>
                  <a:pt x="733765" y="3277748"/>
                  <a:pt x="0" y="2543999"/>
                  <a:pt x="0" y="1638874"/>
                </a:cubicBezTo>
                <a:close/>
              </a:path>
            </a:pathLst>
          </a:custGeom>
          <a:solidFill>
            <a:schemeClr val="bg2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12435" tIns="712425" rIns="712435" bIns="712425" numCol="1" spcCol="1270" anchor="ctr" anchorCtr="0">
            <a:noAutofit/>
          </a:bodyPr>
          <a:lstStyle/>
          <a:p>
            <a:pPr marL="0" lvl="0" indent="0" algn="ctr" defTabSz="2711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GB" sz="6100" kern="1200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0162F18-7812-480F-AEA0-40888FC27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12683" y="3000697"/>
            <a:ext cx="1585745" cy="1587277"/>
          </a:xfrm>
          <a:prstGeom prst="ellipse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14" name="Free-form: Shape 13">
            <a:extLst>
              <a:ext uri="{FF2B5EF4-FFF2-40B4-BE49-F238E27FC236}">
                <a16:creationId xmlns:a16="http://schemas.microsoft.com/office/drawing/2014/main" id="{13E361E1-6B84-43F0-967D-1761ACEFFB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15141" y="1059238"/>
            <a:ext cx="1332585" cy="1332159"/>
          </a:xfrm>
          <a:custGeom>
            <a:avLst/>
            <a:gdLst>
              <a:gd name="connsiteX0" fmla="*/ 0 w 1332585"/>
              <a:gd name="connsiteY0" fmla="*/ 666080 h 1332159"/>
              <a:gd name="connsiteX1" fmla="*/ 666293 w 1332585"/>
              <a:gd name="connsiteY1" fmla="*/ 0 h 1332159"/>
              <a:gd name="connsiteX2" fmla="*/ 1332586 w 1332585"/>
              <a:gd name="connsiteY2" fmla="*/ 666080 h 1332159"/>
              <a:gd name="connsiteX3" fmla="*/ 666293 w 1332585"/>
              <a:gd name="connsiteY3" fmla="*/ 1332160 h 1332159"/>
              <a:gd name="connsiteX4" fmla="*/ 0 w 1332585"/>
              <a:gd name="connsiteY4" fmla="*/ 666080 h 1332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2585" h="1332159">
                <a:moveTo>
                  <a:pt x="0" y="666080"/>
                </a:moveTo>
                <a:cubicBezTo>
                  <a:pt x="0" y="298214"/>
                  <a:pt x="298310" y="0"/>
                  <a:pt x="666293" y="0"/>
                </a:cubicBezTo>
                <a:cubicBezTo>
                  <a:pt x="1034276" y="0"/>
                  <a:pt x="1332586" y="298214"/>
                  <a:pt x="1332586" y="666080"/>
                </a:cubicBezTo>
                <a:cubicBezTo>
                  <a:pt x="1332586" y="1033946"/>
                  <a:pt x="1034276" y="1332160"/>
                  <a:pt x="666293" y="1332160"/>
                </a:cubicBezTo>
                <a:cubicBezTo>
                  <a:pt x="298310" y="1332160"/>
                  <a:pt x="0" y="1033946"/>
                  <a:pt x="0" y="666080"/>
                </a:cubicBezTo>
                <a:close/>
              </a:path>
            </a:pathLst>
          </a:custGeom>
          <a:solidFill>
            <a:schemeClr val="accent1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86593" tIns="286530" rIns="286593" bIns="286530" numCol="1" spcCol="1270" anchor="ctr" anchorCtr="0">
            <a:noAutofit/>
          </a:bodyPr>
          <a:lstStyle/>
          <a:p>
            <a:pPr marL="0" lvl="0" indent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GB" sz="2400" kern="1200" dirty="0"/>
          </a:p>
        </p:txBody>
      </p:sp>
      <p:sp>
        <p:nvSpPr>
          <p:cNvPr id="17" name="Free-form: Shape 16">
            <a:extLst>
              <a:ext uri="{FF2B5EF4-FFF2-40B4-BE49-F238E27FC236}">
                <a16:creationId xmlns:a16="http://schemas.microsoft.com/office/drawing/2014/main" id="{27174FAF-2C21-4365-BE48-5752A26999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59719" y="1059239"/>
            <a:ext cx="1332585" cy="1332159"/>
          </a:xfrm>
          <a:custGeom>
            <a:avLst/>
            <a:gdLst>
              <a:gd name="connsiteX0" fmla="*/ 0 w 1332585"/>
              <a:gd name="connsiteY0" fmla="*/ 666080 h 1332159"/>
              <a:gd name="connsiteX1" fmla="*/ 666293 w 1332585"/>
              <a:gd name="connsiteY1" fmla="*/ 0 h 1332159"/>
              <a:gd name="connsiteX2" fmla="*/ 1332586 w 1332585"/>
              <a:gd name="connsiteY2" fmla="*/ 666080 h 1332159"/>
              <a:gd name="connsiteX3" fmla="*/ 666293 w 1332585"/>
              <a:gd name="connsiteY3" fmla="*/ 1332160 h 1332159"/>
              <a:gd name="connsiteX4" fmla="*/ 0 w 1332585"/>
              <a:gd name="connsiteY4" fmla="*/ 666080 h 1332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2585" h="1332159">
                <a:moveTo>
                  <a:pt x="0" y="666080"/>
                </a:moveTo>
                <a:cubicBezTo>
                  <a:pt x="0" y="298214"/>
                  <a:pt x="298310" y="0"/>
                  <a:pt x="666293" y="0"/>
                </a:cubicBezTo>
                <a:cubicBezTo>
                  <a:pt x="1034276" y="0"/>
                  <a:pt x="1332586" y="298214"/>
                  <a:pt x="1332586" y="666080"/>
                </a:cubicBezTo>
                <a:cubicBezTo>
                  <a:pt x="1332586" y="1033946"/>
                  <a:pt x="1034276" y="1332160"/>
                  <a:pt x="666293" y="1332160"/>
                </a:cubicBezTo>
                <a:cubicBezTo>
                  <a:pt x="298310" y="1332160"/>
                  <a:pt x="0" y="1033946"/>
                  <a:pt x="0" y="666080"/>
                </a:cubicBezTo>
                <a:close/>
              </a:path>
            </a:pathLst>
          </a:custGeom>
          <a:solidFill>
            <a:schemeClr val="accent3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86593" tIns="286530" rIns="286593" bIns="286530" numCol="1" spcCol="1270" anchor="ctr" anchorCtr="0">
            <a:noAutofit/>
          </a:bodyPr>
          <a:lstStyle/>
          <a:p>
            <a:pPr marL="0" lvl="0" indent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GB" sz="2400" kern="1200" dirty="0"/>
          </a:p>
        </p:txBody>
      </p:sp>
      <p:sp>
        <p:nvSpPr>
          <p:cNvPr id="22" name="Free-form: Shape 21">
            <a:extLst>
              <a:ext uri="{FF2B5EF4-FFF2-40B4-BE49-F238E27FC236}">
                <a16:creationId xmlns:a16="http://schemas.microsoft.com/office/drawing/2014/main" id="{1A7B35BB-9B86-4CFE-9A27-DE52DA06A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22212" y="462534"/>
            <a:ext cx="1821766" cy="1821184"/>
          </a:xfrm>
          <a:custGeom>
            <a:avLst/>
            <a:gdLst>
              <a:gd name="connsiteX0" fmla="*/ 0 w 1332585"/>
              <a:gd name="connsiteY0" fmla="*/ 666080 h 1332159"/>
              <a:gd name="connsiteX1" fmla="*/ 666293 w 1332585"/>
              <a:gd name="connsiteY1" fmla="*/ 0 h 1332159"/>
              <a:gd name="connsiteX2" fmla="*/ 1332586 w 1332585"/>
              <a:gd name="connsiteY2" fmla="*/ 666080 h 1332159"/>
              <a:gd name="connsiteX3" fmla="*/ 666293 w 1332585"/>
              <a:gd name="connsiteY3" fmla="*/ 1332160 h 1332159"/>
              <a:gd name="connsiteX4" fmla="*/ 0 w 1332585"/>
              <a:gd name="connsiteY4" fmla="*/ 666080 h 1332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2585" h="1332159">
                <a:moveTo>
                  <a:pt x="0" y="666080"/>
                </a:moveTo>
                <a:cubicBezTo>
                  <a:pt x="0" y="298214"/>
                  <a:pt x="298310" y="0"/>
                  <a:pt x="666293" y="0"/>
                </a:cubicBezTo>
                <a:cubicBezTo>
                  <a:pt x="1034276" y="0"/>
                  <a:pt x="1332586" y="298214"/>
                  <a:pt x="1332586" y="666080"/>
                </a:cubicBezTo>
                <a:cubicBezTo>
                  <a:pt x="1332586" y="1033946"/>
                  <a:pt x="1034276" y="1332160"/>
                  <a:pt x="666293" y="1332160"/>
                </a:cubicBezTo>
                <a:cubicBezTo>
                  <a:pt x="298310" y="1332160"/>
                  <a:pt x="0" y="1033946"/>
                  <a:pt x="0" y="666080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86593" tIns="286530" rIns="286593" bIns="286530" numCol="1" spcCol="1270" anchor="ctr" anchorCtr="0">
            <a:noAutofit/>
          </a:bodyPr>
          <a:lstStyle/>
          <a:p>
            <a:pPr marL="0" lvl="0" indent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GB" sz="2400" kern="1200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D3265714-6FAC-42F8-BAF5-5F7A743E1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27955" y="2647493"/>
            <a:ext cx="1585745" cy="1587277"/>
          </a:xfrm>
          <a:prstGeom prst="ellipse">
            <a:avLst/>
          </a:prstGeom>
          <a:solidFill>
            <a:schemeClr val="accent5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26E5F91-D330-4BE9-98A2-20F01B978B1E}"/>
              </a:ext>
            </a:extLst>
          </p:cNvPr>
          <p:cNvSpPr txBox="1"/>
          <p:nvPr/>
        </p:nvSpPr>
        <p:spPr>
          <a:xfrm>
            <a:off x="4707678" y="2469495"/>
            <a:ext cx="792088" cy="2077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350" dirty="0"/>
              <a:t>College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BF94EE-3B94-41B9-AD63-FFCB31E09BB7}"/>
              </a:ext>
            </a:extLst>
          </p:cNvPr>
          <p:cNvSpPr txBox="1"/>
          <p:nvPr/>
        </p:nvSpPr>
        <p:spPr>
          <a:xfrm>
            <a:off x="5147552" y="1315841"/>
            <a:ext cx="792088" cy="2077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350" dirty="0"/>
              <a:t>Parent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5397ACE-DCDF-4E87-989A-AB42B7D8A800}"/>
              </a:ext>
            </a:extLst>
          </p:cNvPr>
          <p:cNvSpPr txBox="1"/>
          <p:nvPr/>
        </p:nvSpPr>
        <p:spPr>
          <a:xfrm>
            <a:off x="3185389" y="1621442"/>
            <a:ext cx="792088" cy="2077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350" dirty="0"/>
              <a:t>Visitor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5703806-1F0D-4CE7-9EC2-A15FC49AE3C8}"/>
              </a:ext>
            </a:extLst>
          </p:cNvPr>
          <p:cNvSpPr txBox="1"/>
          <p:nvPr/>
        </p:nvSpPr>
        <p:spPr>
          <a:xfrm>
            <a:off x="4409511" y="3690460"/>
            <a:ext cx="792088" cy="2077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350" dirty="0"/>
              <a:t>Staff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9A099EC-B8EA-41E9-81F9-65D4790735B3}"/>
              </a:ext>
            </a:extLst>
          </p:cNvPr>
          <p:cNvSpPr txBox="1"/>
          <p:nvPr/>
        </p:nvSpPr>
        <p:spPr>
          <a:xfrm>
            <a:off x="6432122" y="1517569"/>
            <a:ext cx="792088" cy="2077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350" dirty="0"/>
              <a:t>Learner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5C9B8BD-A128-46F0-94DB-53860DAAD22D}"/>
              </a:ext>
            </a:extLst>
          </p:cNvPr>
          <p:cNvSpPr txBox="1"/>
          <p:nvPr/>
        </p:nvSpPr>
        <p:spPr>
          <a:xfrm>
            <a:off x="5724783" y="3337256"/>
            <a:ext cx="792088" cy="2077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350" dirty="0"/>
              <a:t>Employer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E32E478-4A95-42A7-A6B9-818B89BAE890}"/>
              </a:ext>
            </a:extLst>
          </p:cNvPr>
          <p:cNvSpPr txBox="1"/>
          <p:nvPr/>
        </p:nvSpPr>
        <p:spPr>
          <a:xfrm>
            <a:off x="6492949" y="484709"/>
            <a:ext cx="792088" cy="4154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350" dirty="0"/>
              <a:t>Online resources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9868EEE-0E3E-4D0D-84A8-9D84D6549DD6}"/>
              </a:ext>
            </a:extLst>
          </p:cNvPr>
          <p:cNvSpPr txBox="1"/>
          <p:nvPr/>
        </p:nvSpPr>
        <p:spPr>
          <a:xfrm>
            <a:off x="5608120" y="4412238"/>
            <a:ext cx="792088" cy="4154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350" dirty="0"/>
              <a:t>Meeting spaces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2A7DDBF-D146-4C9D-9E66-2C8F290A3E22}"/>
              </a:ext>
            </a:extLst>
          </p:cNvPr>
          <p:cNvSpPr txBox="1"/>
          <p:nvPr/>
        </p:nvSpPr>
        <p:spPr>
          <a:xfrm>
            <a:off x="2545125" y="2544355"/>
            <a:ext cx="792088" cy="4154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350" dirty="0"/>
              <a:t>Welfare facilities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15C380A6-D336-4E8A-BA8A-20A05AF09E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33" idx="3"/>
          </p:cNvCxnSpPr>
          <p:nvPr/>
        </p:nvCxnSpPr>
        <p:spPr>
          <a:xfrm flipV="1">
            <a:off x="3337213" y="1836991"/>
            <a:ext cx="582481" cy="9151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826869B6-4683-41CD-9726-11FE2048C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31" idx="1"/>
          </p:cNvCxnSpPr>
          <p:nvPr/>
        </p:nvCxnSpPr>
        <p:spPr>
          <a:xfrm flipH="1">
            <a:off x="6116397" y="692458"/>
            <a:ext cx="376552" cy="103285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DE4B6C0F-40FB-4B32-9626-9E2B212C1F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32" idx="1"/>
          </p:cNvCxnSpPr>
          <p:nvPr/>
        </p:nvCxnSpPr>
        <p:spPr>
          <a:xfrm flipH="1" flipV="1">
            <a:off x="5436096" y="3573939"/>
            <a:ext cx="172024" cy="10460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236598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Presentations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buNone/>
            </a:pPr>
            <a:r>
              <a:rPr lang="en-GB" sz="2400" dirty="0"/>
              <a:t>Watch the following YouTube clips, noting positive and negative </a:t>
            </a:r>
            <a:r>
              <a:rPr lang="en-GB" dirty="0"/>
              <a:t>aspects</a:t>
            </a:r>
            <a:r>
              <a:rPr lang="en-GB" sz="2400" dirty="0"/>
              <a:t>:</a:t>
            </a:r>
          </a:p>
          <a:p>
            <a:pPr lvl="1">
              <a:lnSpc>
                <a:spcPct val="100000"/>
              </a:lnSpc>
            </a:pPr>
            <a:endParaRPr lang="en-GB" sz="2400" dirty="0"/>
          </a:p>
          <a:p>
            <a:pPr lvl="1"/>
            <a:r>
              <a:rPr lang="en-US" dirty="0">
                <a:hlinkClick r:id="rId3"/>
              </a:rPr>
              <a:t>https://youtu.be/ATfY8dvbuFg</a:t>
            </a:r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>
                <a:hlinkClick r:id="rId4"/>
              </a:rPr>
              <a:t>https://youtu.be/ghsBFT-HQ04</a:t>
            </a:r>
            <a:endParaRPr lang="en-US" dirty="0"/>
          </a:p>
          <a:p>
            <a:pPr lvl="1">
              <a:lnSpc>
                <a:spcPct val="100000"/>
              </a:lnSpc>
            </a:pPr>
            <a:endParaRPr lang="en-GB" sz="2400" dirty="0"/>
          </a:p>
          <a:p>
            <a:pPr lvl="1">
              <a:lnSpc>
                <a:spcPct val="100000"/>
              </a:lnSpc>
            </a:pPr>
            <a:endParaRPr lang="en-GB" sz="2400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23963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Plenary and homework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dirty="0"/>
              <a:t>What have we learnt today?</a:t>
            </a:r>
          </a:p>
          <a:p>
            <a:pPr lvl="1"/>
            <a:r>
              <a:rPr lang="en-GB" dirty="0"/>
              <a:t>Taking responsibility for your own learning.</a:t>
            </a:r>
          </a:p>
          <a:p>
            <a:pPr lvl="1"/>
            <a:r>
              <a:rPr lang="en-GB" dirty="0"/>
              <a:t>Exit ticket.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Homework</a:t>
            </a:r>
          </a:p>
          <a:p>
            <a:pPr lvl="2"/>
            <a:r>
              <a:rPr lang="en-GB" dirty="0"/>
              <a:t>Take a photograph of a building in your local area.</a:t>
            </a:r>
          </a:p>
          <a:p>
            <a:pPr lvl="2"/>
            <a:r>
              <a:rPr lang="en-GB" dirty="0"/>
              <a:t>We will be using this in next week’s lesson on building types and technologies.</a:t>
            </a:r>
          </a:p>
          <a:p>
            <a:pPr lvl="1">
              <a:lnSpc>
                <a:spcPct val="100000"/>
              </a:lnSpc>
            </a:pPr>
            <a:endParaRPr lang="en-GB" dirty="0"/>
          </a:p>
          <a:p>
            <a:pPr lvl="1">
              <a:lnSpc>
                <a:spcPct val="100000"/>
              </a:lnSpc>
            </a:pPr>
            <a:endParaRPr lang="en-GB" sz="2400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05575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5885" y="3291830"/>
            <a:ext cx="6409980" cy="1602360"/>
          </a:xfrm>
        </p:spPr>
        <p:txBody>
          <a:bodyPr/>
          <a:lstStyle/>
          <a:p>
            <a:r>
              <a:rPr lang="en-US" dirty="0"/>
              <a:t>Building types</a:t>
            </a:r>
          </a:p>
          <a:p>
            <a:r>
              <a:rPr lang="en-US" dirty="0"/>
              <a:t>and technologies</a:t>
            </a:r>
          </a:p>
        </p:txBody>
      </p:sp>
    </p:spTree>
    <p:extLst>
      <p:ext uri="{BB962C8B-B14F-4D97-AF65-F5344CB8AC3E}">
        <p14:creationId xmlns:p14="http://schemas.microsoft.com/office/powerpoint/2010/main" val="3072831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35E99-8A48-3A15-A339-4989A6CDE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4330DC6-FBA9-523E-15C5-E488AFF71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600" dirty="0"/>
              <a:t>Introduction lesson </a:t>
            </a:r>
            <a:r>
              <a:rPr lang="en-US" dirty="0"/>
              <a:t>2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9D5CBE-C8B9-EACF-915F-13BC625D582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In this lesson you are going to</a:t>
            </a:r>
            <a:r>
              <a:rPr lang="en-GB" sz="2400" dirty="0"/>
              <a:t>:</a:t>
            </a:r>
          </a:p>
          <a:p>
            <a:pPr lvl="1"/>
            <a:r>
              <a:rPr lang="en-GB" dirty="0"/>
              <a:t>develop your knowledge and understanding of construction technologies and methods</a:t>
            </a:r>
          </a:p>
          <a:p>
            <a:pPr lvl="1"/>
            <a:r>
              <a:rPr lang="en-GB" dirty="0"/>
              <a:t>use visual methods to aid meaning when creating presentations.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7083E0-D9F8-3E07-C513-768B04C6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8F75B2-8D27-9587-DC63-6125CB224D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78838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Recap activity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In groups, </a:t>
            </a:r>
            <a:r>
              <a:rPr lang="en-GB" dirty="0"/>
              <a:t>c</a:t>
            </a:r>
            <a:r>
              <a:rPr lang="en-GB" sz="2400" dirty="0"/>
              <a:t>hoose a mind map template from the previous lesson and create a new one to show the stakeholders and their relationships.</a:t>
            </a:r>
            <a:br>
              <a:rPr lang="en-GB" sz="2400" dirty="0"/>
            </a:b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60130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7A7E1-49E0-99A8-4F82-5B45BD18C4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792A3EB-5148-C5CC-1751-06826765D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Task 1 – research building technologies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292599-6B1F-990E-5384-B06DA6C672F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722550" cy="3601574"/>
          </a:xfrm>
        </p:spPr>
        <p:txBody>
          <a:bodyPr/>
          <a:lstStyle/>
          <a:p>
            <a:pPr marL="0" lvl="1" indent="0">
              <a:buNone/>
            </a:pPr>
            <a:r>
              <a:rPr lang="en-GB" sz="2300" dirty="0"/>
              <a:t>Work in small groups using the websites on the next slide to research different building technologies as follows:</a:t>
            </a:r>
          </a:p>
          <a:p>
            <a:pPr lvl="2"/>
            <a:r>
              <a:rPr lang="en-GB" sz="2300" dirty="0"/>
              <a:t>Group 1 building technologies – residential buildings</a:t>
            </a:r>
          </a:p>
          <a:p>
            <a:pPr lvl="2"/>
            <a:r>
              <a:rPr lang="en-GB" sz="2300" dirty="0"/>
              <a:t>Group 2 building technologies – commercial buildings</a:t>
            </a:r>
          </a:p>
          <a:p>
            <a:pPr lvl="2"/>
            <a:r>
              <a:rPr lang="en-GB" sz="2300" dirty="0"/>
              <a:t>Group 3 building technologies – industrial buildings.</a:t>
            </a:r>
          </a:p>
          <a:p>
            <a:pPr marL="0" lvl="1" indent="0">
              <a:buNone/>
            </a:pPr>
            <a:endParaRPr lang="en-GB" sz="2300" dirty="0"/>
          </a:p>
          <a:p>
            <a:pPr marL="0" lvl="1" indent="0">
              <a:buNone/>
            </a:pPr>
            <a:r>
              <a:rPr lang="en-GB" sz="2300" dirty="0"/>
              <a:t>Prepare a two-minute presentation highlighting the technical terminologies used.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2E02A3-C05B-05DC-A6BF-32B0386076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50593A-0DEE-7461-1AE5-B8E0C24CFB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2405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AB689-54ED-BB16-F560-50B7AB00FD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B102310-ADD5-A930-D97D-A0F4169B3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600" dirty="0"/>
              <a:t>Suggested websites for technologies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C79E68-ECDF-90E3-B50B-B8AA3F1AA9C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Building types and technologies websites</a:t>
            </a:r>
            <a:r>
              <a:rPr lang="en-GB" sz="2400" dirty="0"/>
              <a:t>:</a:t>
            </a:r>
          </a:p>
          <a:p>
            <a:pPr lvl="1">
              <a:lnSpc>
                <a:spcPct val="100000"/>
              </a:lnSpc>
            </a:pPr>
            <a:r>
              <a:rPr lang="en-GB" dirty="0">
                <a:hlinkClick r:id="rId3"/>
              </a:rPr>
              <a:t>Top 9 Smart Building Technologies for 2025 | Gatewise Guide</a:t>
            </a:r>
            <a:endParaRPr lang="en-GB" dirty="0"/>
          </a:p>
          <a:p>
            <a:pPr lvl="1">
              <a:lnSpc>
                <a:spcPct val="100000"/>
              </a:lnSpc>
            </a:pPr>
            <a:r>
              <a:rPr lang="en-GB" dirty="0">
                <a:hlinkClick r:id="rId4"/>
              </a:rPr>
              <a:t>Sustainable renovation - Ramboll Group</a:t>
            </a:r>
            <a:endParaRPr lang="en-GB" dirty="0"/>
          </a:p>
          <a:p>
            <a:pPr lvl="1">
              <a:lnSpc>
                <a:spcPct val="100000"/>
              </a:lnSpc>
            </a:pPr>
            <a:r>
              <a:rPr lang="en-GB" dirty="0">
                <a:hlinkClick r:id="rId5"/>
              </a:rPr>
              <a:t>10 New Building Technologies to Watch - BUILD Magazine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21C003-2C48-FF50-EF6B-4A9EAAD90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FAB94F-B033-B918-0552-41AB652BD5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02256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Task </a:t>
            </a:r>
            <a:r>
              <a:rPr lang="en-GB" dirty="0"/>
              <a:t>2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In your groups, access the photograph of the building from last week’s homework and discuss what building technologies could be used to make them more sustainable.</a:t>
            </a:r>
          </a:p>
          <a:p>
            <a:pPr>
              <a:lnSpc>
                <a:spcPct val="100000"/>
              </a:lnSpc>
            </a:pPr>
            <a:endParaRPr lang="en-GB" dirty="0"/>
          </a:p>
          <a:p>
            <a:pPr>
              <a:lnSpc>
                <a:spcPct val="100000"/>
              </a:lnSpc>
            </a:pPr>
            <a:r>
              <a:rPr lang="en-GB" dirty="0"/>
              <a:t>Write down your findings in your notes.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04556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Communication factors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How and why would you change the way you talk about the community project plans with:</a:t>
            </a: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The project manager?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The client?</a:t>
            </a:r>
          </a:p>
          <a:p>
            <a:pPr lvl="1">
              <a:lnSpc>
                <a:spcPct val="100000"/>
              </a:lnSpc>
            </a:pPr>
            <a:endParaRPr lang="en-GB" sz="2400" dirty="0"/>
          </a:p>
          <a:p>
            <a:pPr marL="0" lvl="1" indent="0">
              <a:lnSpc>
                <a:spcPct val="100000"/>
              </a:lnSpc>
              <a:buNone/>
            </a:pPr>
            <a:r>
              <a:rPr lang="en-GB" sz="2400" dirty="0"/>
              <a:t>Be prepared to engage and share your ideas in the </a:t>
            </a:r>
            <a:r>
              <a:rPr lang="en-GB" dirty="0"/>
              <a:t>discussion.</a:t>
            </a:r>
            <a:endParaRPr lang="en-GB" sz="2400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3617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Introduction to the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786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D17D83-5FD3-AF07-08F3-F7F94B5AEA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B0C76A6D-5CBC-CDF8-BA0B-2142B216A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Task </a:t>
            </a:r>
            <a:r>
              <a:rPr lang="en-GB" dirty="0"/>
              <a:t>3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4E8AB5-F702-6F91-70C8-838B0831A85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dirty="0"/>
              <a:t>Work in small groups and discuss </a:t>
            </a:r>
            <a:r>
              <a:rPr lang="en-GB" dirty="0">
                <a:effectLst/>
                <a:ea typeface="Calibri" panose="020F0502020204030204" pitchFamily="34" charset="0"/>
              </a:rPr>
              <a:t>which themes link building types and technologies that can be used, and how this fits in with the project brief. </a:t>
            </a:r>
          </a:p>
          <a:p>
            <a:pPr lvl="1"/>
            <a:r>
              <a:rPr lang="en-GB" dirty="0">
                <a:effectLst/>
                <a:ea typeface="Calibri" panose="020F0502020204030204" pitchFamily="34" charset="0"/>
              </a:rPr>
              <a:t>Be prepared to justify your conclusions. </a:t>
            </a:r>
          </a:p>
          <a:p>
            <a:pPr lvl="1"/>
            <a:r>
              <a:rPr lang="en-GB" dirty="0">
                <a:effectLst/>
                <a:ea typeface="Calibri" panose="020F0502020204030204" pitchFamily="34" charset="0"/>
              </a:rPr>
              <a:t>Also consider key communication factors between project managers and the client and how this can impact the outcomes of meetings. </a:t>
            </a:r>
          </a:p>
          <a:p>
            <a:pPr lvl="1"/>
            <a:r>
              <a:rPr lang="en-GB" dirty="0">
                <a:effectLst/>
                <a:ea typeface="Calibri" panose="020F0502020204030204" pitchFamily="34" charset="0"/>
              </a:rPr>
              <a:t>Use flipchart paper to collate group ideas.</a:t>
            </a:r>
            <a:endParaRPr lang="en-GB" dirty="0"/>
          </a:p>
          <a:p>
            <a:pPr>
              <a:lnSpc>
                <a:spcPct val="100000"/>
              </a:lnSpc>
            </a:pPr>
            <a:r>
              <a:rPr lang="en-GB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0EF94E-F2AC-4292-BD9E-4B895AA1F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502ECF-B4B1-6AC2-4AA8-0610593D7B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16275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Plenary and next steps in learning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dirty="0"/>
              <a:t>What have you learnt today?</a:t>
            </a:r>
          </a:p>
          <a:p>
            <a:pPr lvl="1"/>
            <a:r>
              <a:rPr lang="en-GB" dirty="0"/>
              <a:t>Complete your Exit ticket and follow up on any areas you need to develop.</a:t>
            </a:r>
          </a:p>
          <a:p>
            <a:pPr lvl="1"/>
            <a:r>
              <a:rPr lang="en-GB" dirty="0"/>
              <a:t>Next steps in learning:</a:t>
            </a:r>
          </a:p>
          <a:p>
            <a:pPr lvl="2"/>
            <a:r>
              <a:rPr lang="en-GB" dirty="0"/>
              <a:t>Building sustainability and digital technology.</a:t>
            </a:r>
          </a:p>
          <a:p>
            <a:pPr lvl="1"/>
            <a:r>
              <a:rPr lang="en-GB" dirty="0"/>
              <a:t>Homework questionnaire – building types and technologies.</a:t>
            </a:r>
          </a:p>
          <a:p>
            <a:pPr lvl="1">
              <a:lnSpc>
                <a:spcPct val="100000"/>
              </a:lnSpc>
            </a:pPr>
            <a:endParaRPr lang="en-GB" sz="2400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67366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Sustainability and digital technology</a:t>
            </a:r>
          </a:p>
        </p:txBody>
      </p:sp>
    </p:spTree>
    <p:extLst>
      <p:ext uri="{BB962C8B-B14F-4D97-AF65-F5344CB8AC3E}">
        <p14:creationId xmlns:p14="http://schemas.microsoft.com/office/powerpoint/2010/main" val="36653927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35E99-8A48-3A15-A339-4989A6CDE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4330DC6-FBA9-523E-15C5-E488AFF71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600" dirty="0"/>
              <a:t>Introduction lesson </a:t>
            </a:r>
            <a:r>
              <a:rPr lang="en-US" dirty="0"/>
              <a:t>3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9D5CBE-C8B9-EACF-915F-13BC625D582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In this lesson you are going to</a:t>
            </a:r>
            <a:r>
              <a:rPr lang="en-GB" sz="2400" dirty="0"/>
              <a:t>: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develop your knowledge of sustainable technologies and technical information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develop an effective PowerPoint presentation.</a:t>
            </a:r>
          </a:p>
          <a:p>
            <a:pPr lvl="1">
              <a:lnSpc>
                <a:spcPct val="100000"/>
              </a:lnSpc>
            </a:pPr>
            <a:endParaRPr lang="en-GB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7083E0-D9F8-3E07-C513-768B04C6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8F75B2-8D27-9587-DC63-6125CB224D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93156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Recap </a:t>
            </a:r>
            <a:r>
              <a:rPr lang="en-GB" dirty="0"/>
              <a:t>previous learning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dirty="0"/>
              <a:t>What have you learnt so far?</a:t>
            </a:r>
          </a:p>
          <a:p>
            <a:pPr lvl="1"/>
            <a:r>
              <a:rPr lang="en-GB" dirty="0"/>
              <a:t>Look at your notes, Exit tickets and homework.</a:t>
            </a:r>
          </a:p>
          <a:p>
            <a:pPr>
              <a:lnSpc>
                <a:spcPct val="100000"/>
              </a:lnSpc>
            </a:pPr>
            <a:br>
              <a:rPr lang="en-GB" dirty="0"/>
            </a:b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3707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7A7E1-49E0-99A8-4F82-5B45BD18C4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792A3EB-5148-C5CC-1751-06826765D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Task </a:t>
            </a:r>
            <a:r>
              <a:rPr lang="en-GB" dirty="0"/>
              <a:t>1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292599-6B1F-990E-5384-B06DA6C672F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buNone/>
            </a:pPr>
            <a:r>
              <a:rPr lang="en-GB" sz="2200" dirty="0"/>
              <a:t>Individually, research the following buildings (you may use the websites on the following slides):</a:t>
            </a:r>
          </a:p>
          <a:p>
            <a:pPr lvl="2"/>
            <a:r>
              <a:rPr lang="en-GB" sz="2200" dirty="0"/>
              <a:t>BedZed, London</a:t>
            </a:r>
          </a:p>
          <a:p>
            <a:pPr lvl="2"/>
            <a:r>
              <a:rPr lang="en-GB" sz="2200" dirty="0"/>
              <a:t>the Bright Building, Manchester</a:t>
            </a:r>
          </a:p>
          <a:p>
            <a:pPr lvl="2"/>
            <a:r>
              <a:rPr lang="en-GB" sz="2200" dirty="0"/>
              <a:t>the Gateway Building, Leeds.</a:t>
            </a:r>
          </a:p>
          <a:p>
            <a:pPr marL="0" lvl="1" indent="0">
              <a:buNone/>
            </a:pPr>
            <a:endParaRPr lang="en-GB" sz="2200" dirty="0"/>
          </a:p>
          <a:p>
            <a:pPr marL="0" lvl="1" indent="0">
              <a:buNone/>
            </a:pPr>
            <a:r>
              <a:rPr lang="en-GB" sz="2200" dirty="0"/>
              <a:t>List the different sustainable technologies used and consider the reasons for their usage.</a:t>
            </a:r>
          </a:p>
          <a:p>
            <a:pPr marL="0" lvl="1" indent="0">
              <a:buNone/>
            </a:pPr>
            <a:endParaRPr lang="en-GB" sz="2200" dirty="0"/>
          </a:p>
          <a:p>
            <a:pPr marL="0" lvl="1" indent="0">
              <a:buNone/>
            </a:pPr>
            <a:r>
              <a:rPr lang="en-GB" sz="2200" dirty="0"/>
              <a:t>Identify key technical features of each technology. </a:t>
            </a:r>
          </a:p>
          <a:p>
            <a:pPr>
              <a:lnSpc>
                <a:spcPct val="100000"/>
              </a:lnSpc>
            </a:pPr>
            <a:r>
              <a:rPr lang="en-GB" sz="2200" dirty="0">
                <a:solidFill>
                  <a:srgbClr val="E51C41"/>
                </a:solidFill>
              </a:rPr>
              <a:t> </a:t>
            </a:r>
            <a:br>
              <a:rPr lang="en-GB" sz="2200" dirty="0">
                <a:solidFill>
                  <a:schemeClr val="accent1"/>
                </a:solidFill>
              </a:rPr>
            </a:br>
            <a:endParaRPr lang="en-GB" sz="22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2E02A3-C05B-05DC-A6BF-32B0386076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50593A-0DEE-7461-1AE5-B8E0C24CFB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29118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7A7E1-49E0-99A8-4F82-5B45BD18C4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792A3EB-5148-C5CC-1751-06826765D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Task </a:t>
            </a:r>
            <a:r>
              <a:rPr lang="en-GB" dirty="0"/>
              <a:t>1</a:t>
            </a:r>
            <a:r>
              <a:rPr lang="en-GB" sz="3600" dirty="0"/>
              <a:t> – BedZed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292599-6B1F-990E-5384-B06DA6C672F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buNone/>
            </a:pPr>
            <a:r>
              <a:rPr lang="en-GB" dirty="0"/>
              <a:t>Websites:</a:t>
            </a:r>
          </a:p>
          <a:p>
            <a:pPr lvl="2"/>
            <a:r>
              <a:rPr lang="en-GB" dirty="0">
                <a:hlinkClick r:id="rId3"/>
              </a:rPr>
              <a:t>BedZED - the UK's first major zero-carbon community – Bioregional</a:t>
            </a:r>
            <a:endParaRPr lang="en-GB" dirty="0"/>
          </a:p>
          <a:p>
            <a:pPr lvl="2"/>
            <a:r>
              <a:rPr lang="en-GB" dirty="0">
                <a:hlinkClick r:id="rId4"/>
              </a:rPr>
              <a:t>Revisit: BedZED in Beddington, UK by ZEDfactory - The Architectural Review</a:t>
            </a:r>
            <a:endParaRPr lang="en-GB" dirty="0"/>
          </a:p>
          <a:p>
            <a:pPr lvl="2"/>
            <a:r>
              <a:rPr lang="en-GB" dirty="0">
                <a:hlinkClick r:id="rId5"/>
              </a:rPr>
              <a:t>Meeting BedZED, the eco-village of the future</a:t>
            </a:r>
            <a:endParaRPr lang="en-GB" dirty="0"/>
          </a:p>
          <a:p>
            <a:pPr>
              <a:lnSpc>
                <a:spcPct val="100000"/>
              </a:lnSpc>
            </a:pP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2E02A3-C05B-05DC-A6BF-32B0386076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50593A-0DEE-7461-1AE5-B8E0C24CFB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74657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7A7E1-49E0-99A8-4F82-5B45BD18C4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792A3EB-5148-C5CC-1751-06826765D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GB" sz="3500" dirty="0"/>
              <a:t>Task 1 – The Bright Building Manchester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292599-6B1F-990E-5384-B06DA6C672F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buNone/>
            </a:pPr>
            <a:r>
              <a:rPr lang="en-GB" dirty="0"/>
              <a:t>Websites</a:t>
            </a:r>
          </a:p>
          <a:p>
            <a:pPr lvl="2"/>
            <a:r>
              <a:rPr lang="en-GB" dirty="0">
                <a:hlinkClick r:id="rId3"/>
              </a:rPr>
              <a:t>Bright Building Manchester / BDP | ArchDaily</a:t>
            </a:r>
            <a:endParaRPr lang="en-GB" dirty="0"/>
          </a:p>
          <a:p>
            <a:pPr lvl="2"/>
            <a:r>
              <a:rPr lang="en-GB" dirty="0">
                <a:hlinkClick r:id="rId4"/>
              </a:rPr>
              <a:t>Bright Building | Living Wall System | I Want Plants</a:t>
            </a:r>
            <a:endParaRPr lang="en-GB" dirty="0"/>
          </a:p>
          <a:p>
            <a:pPr lvl="2"/>
            <a:r>
              <a:rPr lang="en-GB" dirty="0">
                <a:hlinkClick r:id="rId5"/>
              </a:rPr>
              <a:t>The £14m flagship building that will nurture Manchester's digital future - Manchester Evening News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2E02A3-C05B-05DC-A6BF-32B0386076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50593A-0DEE-7461-1AE5-B8E0C24CFB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51354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7A7E1-49E0-99A8-4F82-5B45BD18C4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792A3EB-5148-C5CC-1751-06826765D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Task </a:t>
            </a:r>
            <a:r>
              <a:rPr lang="en-GB" dirty="0"/>
              <a:t>1 – The Gateway Building Leeds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292599-6B1F-990E-5384-B06DA6C672F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dirty="0"/>
              <a:t>Website:</a:t>
            </a:r>
          </a:p>
          <a:p>
            <a:pPr lvl="2"/>
            <a:r>
              <a:rPr lang="en-GB" dirty="0">
                <a:hlinkClick r:id="rId3"/>
              </a:rPr>
              <a:t>The Gateway Leeds - Regupol 4515 Case Study from CMS Danskin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2E02A3-C05B-05DC-A6BF-32B0386076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50593A-0DEE-7461-1AE5-B8E0C24CFB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64105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D17D83-5FD3-AF07-08F3-F7F94B5AEA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B0C76A6D-5CBC-CDF8-BA0B-2142B216A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Features of effective prese</a:t>
            </a:r>
            <a:r>
              <a:rPr lang="en-GB" dirty="0"/>
              <a:t>ntations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4E8AB5-F702-6F91-70C8-838B0831A85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dirty="0"/>
              <a:t>Clear and easy to read.</a:t>
            </a:r>
          </a:p>
          <a:p>
            <a:pPr lvl="1"/>
            <a:r>
              <a:rPr lang="en-GB" dirty="0"/>
              <a:t>Bullet points containing key information. </a:t>
            </a:r>
          </a:p>
          <a:p>
            <a:pPr lvl="1"/>
            <a:r>
              <a:rPr lang="en-GB" dirty="0"/>
              <a:t>Use of images.</a:t>
            </a:r>
          </a:p>
          <a:p>
            <a:pPr lvl="1"/>
            <a:r>
              <a:rPr lang="en-GB" dirty="0"/>
              <a:t>Notes to support presenting each bullet point.</a:t>
            </a:r>
          </a:p>
          <a:p>
            <a:pPr lvl="1"/>
            <a:r>
              <a:rPr lang="en-GB" dirty="0"/>
              <a:t>Pace of delivery.</a:t>
            </a:r>
          </a:p>
          <a:p>
            <a:pPr lvl="1"/>
            <a:r>
              <a:rPr lang="en-GB" dirty="0"/>
              <a:t>Eye contact with audience.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0EF94E-F2AC-4292-BD9E-4B895AA1F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502ECF-B4B1-6AC2-4AA8-0610593D7B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29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5523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600" dirty="0"/>
              <a:t>Introduction lesson </a:t>
            </a:r>
            <a:r>
              <a:rPr lang="en-US" dirty="0"/>
              <a:t>1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97662" y="770962"/>
            <a:ext cx="7667625" cy="388901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In this lesson you are going to</a:t>
            </a:r>
            <a:r>
              <a:rPr lang="en-GB" sz="2400" dirty="0"/>
              <a:t>: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dirty="0"/>
              <a:t>h</a:t>
            </a:r>
            <a:r>
              <a:rPr lang="en-GB" sz="2400" dirty="0"/>
              <a:t>ave an </a:t>
            </a:r>
            <a:r>
              <a:rPr lang="en-GB" dirty="0"/>
              <a:t>i</a:t>
            </a:r>
            <a:r>
              <a:rPr lang="en-GB" sz="2400" dirty="0"/>
              <a:t>ntro</a:t>
            </a:r>
            <a:r>
              <a:rPr lang="en-GB" dirty="0"/>
              <a:t>duction to the project and its outcomes</a:t>
            </a:r>
            <a:endParaRPr lang="en-GB" sz="2400" dirty="0"/>
          </a:p>
          <a:p>
            <a:pPr lvl="1"/>
            <a:r>
              <a:rPr lang="en-GB" dirty="0"/>
              <a:t>develop your knowledge and understanding of:</a:t>
            </a:r>
          </a:p>
          <a:p>
            <a:pPr lvl="2"/>
            <a:r>
              <a:rPr lang="en-GB" dirty="0"/>
              <a:t> building types </a:t>
            </a:r>
          </a:p>
          <a:p>
            <a:pPr lvl="2"/>
            <a:r>
              <a:rPr lang="en-GB" dirty="0"/>
              <a:t>building functions</a:t>
            </a:r>
          </a:p>
          <a:p>
            <a:pPr lvl="2"/>
            <a:r>
              <a:rPr lang="en-GB" dirty="0"/>
              <a:t>stakeholders</a:t>
            </a:r>
          </a:p>
          <a:p>
            <a:pPr lvl="1"/>
            <a:r>
              <a:rPr lang="en-GB" dirty="0"/>
              <a:t>use mind maps to present information</a:t>
            </a:r>
          </a:p>
          <a:p>
            <a:pPr lvl="1"/>
            <a:r>
              <a:rPr lang="en-GB" dirty="0"/>
              <a:t>learn how to give an effective presentation to stakeholders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96391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D17D83-5FD3-AF07-08F3-F7F94B5AEA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B0C76A6D-5CBC-CDF8-BA0B-2142B216A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Types of p</a:t>
            </a:r>
            <a:r>
              <a:rPr lang="en-GB" sz="3600" dirty="0"/>
              <a:t>rese</a:t>
            </a:r>
            <a:r>
              <a:rPr lang="en-GB" dirty="0"/>
              <a:t>ntation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4E8AB5-F702-6F91-70C8-838B0831A85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dirty="0"/>
              <a:t>Slides.</a:t>
            </a:r>
          </a:p>
          <a:p>
            <a:pPr lvl="1"/>
            <a:r>
              <a:rPr lang="en-GB" dirty="0"/>
              <a:t>Flipchart paper.</a:t>
            </a:r>
          </a:p>
          <a:p>
            <a:pPr lvl="1"/>
            <a:r>
              <a:rPr lang="en-GB" dirty="0"/>
              <a:t>Speech.</a:t>
            </a:r>
          </a:p>
          <a:p>
            <a:pPr lvl="1"/>
            <a:r>
              <a:rPr lang="en-GB" dirty="0"/>
              <a:t>Handout.</a:t>
            </a:r>
          </a:p>
          <a:p>
            <a:pPr lvl="1"/>
            <a:r>
              <a:rPr lang="en-GB" dirty="0"/>
              <a:t>In person.</a:t>
            </a:r>
          </a:p>
          <a:p>
            <a:pPr lvl="1"/>
            <a:r>
              <a:rPr lang="en-GB" dirty="0"/>
              <a:t>Recorded.</a:t>
            </a:r>
          </a:p>
          <a:p>
            <a:pPr lvl="1"/>
            <a:r>
              <a:rPr lang="en-GB" dirty="0"/>
              <a:t>Virtual.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0EF94E-F2AC-4292-BD9E-4B895AA1F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502ECF-B4B1-6AC2-4AA8-0610593D7B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60420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D17D83-5FD3-AF07-08F3-F7F94B5AEA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B0C76A6D-5CBC-CDF8-BA0B-2142B216A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Task </a:t>
            </a:r>
            <a:r>
              <a:rPr lang="en-GB" dirty="0"/>
              <a:t>2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4E8AB5-F702-6F91-70C8-838B0831A85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dirty="0"/>
              <a:t>Work in small groups and prepare a presentation of your choice showing your findings from task 1 about sustainable technologies.</a:t>
            </a:r>
            <a:endParaRPr lang="en-GB" dirty="0">
              <a:effectLst/>
              <a:ea typeface="Calibri" panose="020F0502020204030204" pitchFamily="34" charset="0"/>
            </a:endParaRPr>
          </a:p>
          <a:p>
            <a:pPr lvl="1"/>
            <a:r>
              <a:rPr lang="en-GB" dirty="0">
                <a:effectLst/>
                <a:ea typeface="Calibri" panose="020F0502020204030204" pitchFamily="34" charset="0"/>
              </a:rPr>
              <a:t>Explain the reasons for use. </a:t>
            </a:r>
          </a:p>
          <a:p>
            <a:pPr lvl="1"/>
            <a:r>
              <a:rPr lang="en-GB" dirty="0">
                <a:effectLst/>
                <a:ea typeface="Calibri" panose="020F0502020204030204" pitchFamily="34" charset="0"/>
              </a:rPr>
              <a:t>Identify key technical features.</a:t>
            </a:r>
          </a:p>
          <a:p>
            <a:pPr lvl="1"/>
            <a:r>
              <a:rPr lang="en-GB" dirty="0">
                <a:ea typeface="Calibri" panose="020F0502020204030204" pitchFamily="34" charset="0"/>
              </a:rPr>
              <a:t>Include a diagram and explanation of one kind of technology in your presentation.</a:t>
            </a:r>
          </a:p>
          <a:p>
            <a:pPr lvl="1"/>
            <a:r>
              <a:rPr lang="en-GB" dirty="0">
                <a:effectLst/>
                <a:ea typeface="Calibri" panose="020F0502020204030204" pitchFamily="34" charset="0"/>
              </a:rPr>
              <a:t>The class will give you feedback on the content and the mode of the presentation.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0EF94E-F2AC-4292-BD9E-4B895AA1F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502ECF-B4B1-6AC2-4AA8-0610593D7B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78517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Plenary and homework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GB" sz="2400" dirty="0"/>
          </a:p>
          <a:p>
            <a:pPr lvl="1"/>
            <a:r>
              <a:rPr lang="en-GB" dirty="0"/>
              <a:t>What have we learnt today?</a:t>
            </a:r>
          </a:p>
          <a:p>
            <a:pPr lvl="1"/>
            <a:r>
              <a:rPr lang="en-GB" dirty="0"/>
              <a:t>Complete your Exit ticket and follow up on any areas you need to develop.</a:t>
            </a:r>
          </a:p>
          <a:p>
            <a:pPr lvl="1"/>
            <a:r>
              <a:rPr lang="en-GB" dirty="0"/>
              <a:t>Homework handout – sustainability and digital technology.</a:t>
            </a:r>
          </a:p>
          <a:p>
            <a:pPr lvl="1">
              <a:lnSpc>
                <a:spcPct val="100000"/>
              </a:lnSpc>
            </a:pPr>
            <a:endParaRPr lang="en-GB" dirty="0"/>
          </a:p>
          <a:p>
            <a:pPr lvl="1">
              <a:lnSpc>
                <a:spcPct val="100000"/>
              </a:lnSpc>
            </a:pPr>
            <a:endParaRPr lang="en-GB" sz="2400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30029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Sustainability and regulations</a:t>
            </a:r>
          </a:p>
        </p:txBody>
      </p:sp>
    </p:spTree>
    <p:extLst>
      <p:ext uri="{BB962C8B-B14F-4D97-AF65-F5344CB8AC3E}">
        <p14:creationId xmlns:p14="http://schemas.microsoft.com/office/powerpoint/2010/main" val="16622109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35E99-8A48-3A15-A339-4989A6CDE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4330DC6-FBA9-523E-15C5-E488AFF71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600" dirty="0"/>
              <a:t>Introduction lesson 4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9D5CBE-C8B9-EACF-915F-13BC625D582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In this lesson you are going to</a:t>
            </a:r>
            <a:r>
              <a:rPr lang="en-GB" sz="2400" dirty="0"/>
              <a:t>: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develop your knowledge of sustainability and regulations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develop presentation skills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create a glossary of key terms related to sustainability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interpret and present technical information that applies to the project brief.</a:t>
            </a:r>
          </a:p>
          <a:p>
            <a:pPr lvl="1">
              <a:lnSpc>
                <a:spcPct val="100000"/>
              </a:lnSpc>
            </a:pPr>
            <a:endParaRPr lang="en-GB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7083E0-D9F8-3E07-C513-768B04C6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8F75B2-8D27-9587-DC63-6125CB224D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81928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Recap </a:t>
            </a:r>
            <a:r>
              <a:rPr lang="en-GB" dirty="0"/>
              <a:t>previous learning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dirty="0"/>
              <a:t>What have you learnt so far?</a:t>
            </a:r>
          </a:p>
          <a:p>
            <a:pPr lvl="1"/>
            <a:r>
              <a:rPr lang="en-GB" dirty="0"/>
              <a:t>Look at your notes, Exit tickets and homework.</a:t>
            </a:r>
            <a:br>
              <a:rPr lang="en-GB" dirty="0"/>
            </a:b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50356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7A7E1-49E0-99A8-4F82-5B45BD18C4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792A3EB-5148-C5CC-1751-06826765D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Task </a:t>
            </a:r>
            <a:r>
              <a:rPr lang="en-GB" dirty="0"/>
              <a:t>1</a:t>
            </a:r>
            <a:r>
              <a:rPr lang="en-GB" sz="3600" dirty="0"/>
              <a:t> – construction technologies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292599-6B1F-990E-5384-B06DA6C672F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50000"/>
              </a:lnSpc>
            </a:pPr>
            <a:r>
              <a:rPr lang="en-GB" dirty="0"/>
              <a:t>Create a mind map of construction technologies.</a:t>
            </a:r>
          </a:p>
          <a:p>
            <a:pPr lvl="1">
              <a:lnSpc>
                <a:spcPct val="150000"/>
              </a:lnSpc>
            </a:pPr>
            <a:r>
              <a:rPr lang="en-GB" dirty="0"/>
              <a:t>Be prepared to present your ideas to the class.</a:t>
            </a:r>
          </a:p>
          <a:p>
            <a:pPr lvl="1">
              <a:lnSpc>
                <a:spcPct val="150000"/>
              </a:lnSpc>
            </a:pPr>
            <a:r>
              <a:rPr lang="en-GB" dirty="0"/>
              <a:t>You will get feedback on your presentation and use of images.</a:t>
            </a:r>
          </a:p>
          <a:p>
            <a:pPr marL="0" lvl="1" indent="0">
              <a:lnSpc>
                <a:spcPct val="150000"/>
              </a:lnSpc>
              <a:buNone/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2E02A3-C05B-05DC-A6BF-32B0386076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50593A-0DEE-7461-1AE5-B8E0C24CFB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99722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7A7E1-49E0-99A8-4F82-5B45BD18C4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792A3EB-5148-C5CC-1751-06826765D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Task </a:t>
            </a:r>
            <a:r>
              <a:rPr lang="en-GB" dirty="0"/>
              <a:t>2</a:t>
            </a:r>
            <a:r>
              <a:rPr lang="en-GB" sz="3600" dirty="0"/>
              <a:t> – glossary of terms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292599-6B1F-990E-5384-B06DA6C672F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722550" cy="3601574"/>
          </a:xfrm>
        </p:spPr>
        <p:txBody>
          <a:bodyPr/>
          <a:lstStyle/>
          <a:p>
            <a:pPr marL="0" lvl="1" indent="0">
              <a:buNone/>
            </a:pPr>
            <a:r>
              <a:rPr lang="en-GB" dirty="0"/>
              <a:t>You are going to create a glossary of terms for the technical words you used in the mind map task. A glossary of terms explains words used in a text.</a:t>
            </a:r>
          </a:p>
          <a:p>
            <a:pPr lvl="1"/>
            <a:r>
              <a:rPr lang="en-GB" dirty="0"/>
              <a:t>Give examples of how they are used. Keep in mind that your audience is not from a construction background.</a:t>
            </a:r>
          </a:p>
          <a:p>
            <a:pPr lvl="1"/>
            <a:r>
              <a:rPr lang="en-GB" dirty="0"/>
              <a:t>Write your glossaries on the flipchart and fix them on the wall when you’re done. </a:t>
            </a:r>
          </a:p>
          <a:p>
            <a:pPr>
              <a:lnSpc>
                <a:spcPct val="100000"/>
              </a:lnSpc>
            </a:pP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2E02A3-C05B-05DC-A6BF-32B0386076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50593A-0DEE-7461-1AE5-B8E0C24CFB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804197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7A7E1-49E0-99A8-4F82-5B45BD18C4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792A3EB-5148-C5CC-1751-06826765D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Task </a:t>
            </a:r>
            <a:r>
              <a:rPr lang="en-GB" dirty="0"/>
              <a:t>3</a:t>
            </a:r>
            <a:r>
              <a:rPr lang="en-GB" sz="3600" dirty="0"/>
              <a:t> – building regulations (sustainability)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292599-6B1F-990E-5384-B06DA6C672F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endParaRPr lang="en-GB" dirty="0"/>
          </a:p>
          <a:p>
            <a:pPr lvl="1"/>
            <a:r>
              <a:rPr lang="en-GB" dirty="0"/>
              <a:t>Review the end of Project brief given in lesson 1.</a:t>
            </a:r>
          </a:p>
          <a:p>
            <a:pPr lvl="1"/>
            <a:r>
              <a:rPr lang="en-GB" dirty="0"/>
              <a:t>Research which building regulations, relating to sustainability, will need to be adhered to for the project.</a:t>
            </a:r>
          </a:p>
          <a:p>
            <a:pPr lvl="1"/>
            <a:r>
              <a:rPr lang="en-GB" dirty="0">
                <a:hlinkClick r:id="rId3"/>
              </a:rPr>
              <a:t>Building regulations – Conservation of fuel and power</a:t>
            </a:r>
            <a:endParaRPr lang="en-GB" dirty="0"/>
          </a:p>
          <a:p>
            <a:pPr lvl="1"/>
            <a:r>
              <a:rPr lang="en-GB" dirty="0"/>
              <a:t>Justify your choices to the group bearing in mind the audience.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2E02A3-C05B-05DC-A6BF-32B0386076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50593A-0DEE-7461-1AE5-B8E0C24CFB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07141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Plenary and homework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GB" sz="2400" dirty="0"/>
          </a:p>
          <a:p>
            <a:pPr lvl="1"/>
            <a:r>
              <a:rPr lang="en-GB" dirty="0"/>
              <a:t>What have we learnt today?</a:t>
            </a:r>
          </a:p>
          <a:p>
            <a:pPr lvl="1"/>
            <a:r>
              <a:rPr lang="en-GB" dirty="0"/>
              <a:t>Complete your Exit ticket and follow up on any areas you need to develop.</a:t>
            </a:r>
          </a:p>
          <a:p>
            <a:pPr lvl="1"/>
            <a:r>
              <a:rPr lang="en-GB" dirty="0"/>
              <a:t>Homework</a:t>
            </a:r>
          </a:p>
          <a:p>
            <a:pPr lvl="2"/>
            <a:r>
              <a:rPr lang="en-GB" dirty="0"/>
              <a:t>Answer the homework – communication questionnaire.</a:t>
            </a:r>
          </a:p>
          <a:p>
            <a:pPr lvl="1">
              <a:lnSpc>
                <a:spcPct val="100000"/>
              </a:lnSpc>
            </a:pPr>
            <a:endParaRPr lang="en-GB" sz="2400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39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1981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Board </a:t>
            </a:r>
            <a:r>
              <a:rPr lang="en-GB" dirty="0"/>
              <a:t>game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We are going to use a board game to introduce this project. The game will introduce you to</a:t>
            </a:r>
            <a:r>
              <a:rPr lang="en-GB" sz="2400" dirty="0"/>
              <a:t>: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lvl="1"/>
            <a:r>
              <a:rPr lang="en-GB" kern="100" dirty="0">
                <a:latin typeface="Arial" panose="020B0604020202020204" pitchFamily="34" charset="0"/>
                <a:ea typeface="Calibri" panose="020F0502020204030204" pitchFamily="34" charset="0"/>
              </a:rPr>
              <a:t>t</a:t>
            </a:r>
            <a:r>
              <a:rPr lang="en-GB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he range of stakeholders that might contribute to a project</a:t>
            </a:r>
          </a:p>
          <a:p>
            <a:pPr lvl="1"/>
            <a:r>
              <a:rPr lang="en-GB" sz="24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functions and facilities that buildings provide</a:t>
            </a:r>
          </a:p>
          <a:p>
            <a:pPr lvl="1"/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relationship between stakeholders and buildings in the context of place.</a:t>
            </a:r>
            <a:endParaRPr lang="en-GB" sz="3200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838854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Collaboration and teamwork</a:t>
            </a:r>
          </a:p>
        </p:txBody>
      </p:sp>
    </p:spTree>
    <p:extLst>
      <p:ext uri="{BB962C8B-B14F-4D97-AF65-F5344CB8AC3E}">
        <p14:creationId xmlns:p14="http://schemas.microsoft.com/office/powerpoint/2010/main" val="264885485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35E99-8A48-3A15-A339-4989A6CDE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4330DC6-FBA9-523E-15C5-E488AFF71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600" dirty="0"/>
              <a:t>Introduction lesson 5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9D5CBE-C8B9-EACF-915F-13BC625D582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In this lesson you are going to</a:t>
            </a:r>
            <a:r>
              <a:rPr lang="en-GB" sz="2400" dirty="0"/>
              <a:t>: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explore effective communication (listening, turn-taking, respect and non-verbal communication)</a:t>
            </a:r>
          </a:p>
          <a:p>
            <a:pPr lvl="1"/>
            <a:r>
              <a:rPr lang="en-GB" dirty="0"/>
              <a:t>interpret and present the technical information regarding sustainability, digital technology and regulations on the slides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determine key factors to effective teamwork.</a:t>
            </a:r>
          </a:p>
          <a:p>
            <a:pPr lvl="1">
              <a:lnSpc>
                <a:spcPct val="100000"/>
              </a:lnSpc>
            </a:pPr>
            <a:endParaRPr lang="en-GB" dirty="0">
              <a:highlight>
                <a:srgbClr val="FFFF00"/>
              </a:highlight>
            </a:endParaRP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7083E0-D9F8-3E07-C513-768B04C6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8F75B2-8D27-9587-DC63-6125CB224D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723825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Recap </a:t>
            </a:r>
            <a:r>
              <a:rPr lang="en-GB" dirty="0"/>
              <a:t>previous learning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dirty="0"/>
              <a:t>What have you learnt so far?</a:t>
            </a:r>
          </a:p>
          <a:p>
            <a:pPr lvl="1"/>
            <a:r>
              <a:rPr lang="en-GB" dirty="0"/>
              <a:t>Look at your notes, Exit tickets and homework.</a:t>
            </a:r>
            <a:br>
              <a:rPr lang="en-GB" dirty="0"/>
            </a:b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54705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Task 1 – key factors for effective communication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1491630"/>
            <a:ext cx="7667625" cy="3096344"/>
          </a:xfrm>
        </p:spPr>
        <p:txBody>
          <a:bodyPr/>
          <a:lstStyle/>
          <a:p>
            <a:pPr lvl="1"/>
            <a:r>
              <a:rPr lang="en-GB" dirty="0"/>
              <a:t>In your groups, agree the key factors for effective communication.</a:t>
            </a:r>
          </a:p>
          <a:p>
            <a:pPr lvl="1"/>
            <a:r>
              <a:rPr lang="en-GB" sz="2400" dirty="0">
                <a:solidFill>
                  <a:schemeClr val="accent6"/>
                </a:solidFill>
              </a:rPr>
              <a:t>Divide the factors into the following three categories: speaking, listening and body language</a:t>
            </a:r>
            <a:r>
              <a:rPr lang="en-GB" dirty="0">
                <a:solidFill>
                  <a:schemeClr val="accent6"/>
                </a:solidFill>
              </a:rPr>
              <a:t>.</a:t>
            </a:r>
          </a:p>
          <a:p>
            <a:pPr lvl="1"/>
            <a:r>
              <a:rPr lang="en-GB" dirty="0"/>
              <a:t>Complete the wordsearch activity.</a:t>
            </a:r>
            <a:endParaRPr lang="en-GB" dirty="0">
              <a:solidFill>
                <a:schemeClr val="accent1"/>
              </a:solidFill>
            </a:endParaRPr>
          </a:p>
          <a:p>
            <a:pPr lvl="1"/>
            <a:r>
              <a:rPr lang="en-GB" dirty="0"/>
              <a:t>Contribute to the discussion.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696110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35E99-8A48-3A15-A339-4989A6CDE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4330DC6-FBA9-523E-15C5-E488AFF71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Effective PowerPoint presentation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9D5CBE-C8B9-EACF-915F-13BC625D582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dirty="0"/>
              <a:t>Watch this video and take notes:</a:t>
            </a:r>
          </a:p>
          <a:p>
            <a:r>
              <a:rPr lang="en-GB" dirty="0">
                <a:hlinkClick r:id="rId3"/>
              </a:rPr>
              <a:t>How to create a PowerPoint presentation | a beginner’s guide</a:t>
            </a:r>
            <a:endParaRPr lang="en-GB" dirty="0"/>
          </a:p>
          <a:p>
            <a:pPr lvl="1"/>
            <a:r>
              <a:rPr lang="en-GB" dirty="0"/>
              <a:t>Be prepared to discuss your notes.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7083E0-D9F8-3E07-C513-768B04C6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8F75B2-8D27-9587-DC63-6125CB224D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327941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35E99-8A48-3A15-A339-4989A6CDE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4330DC6-FBA9-523E-15C5-E488AFF71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600" dirty="0"/>
              <a:t>Task </a:t>
            </a:r>
            <a:r>
              <a:rPr lang="en-US" dirty="0"/>
              <a:t>2</a:t>
            </a:r>
            <a:r>
              <a:rPr lang="en-US" sz="3600" dirty="0"/>
              <a:t> – PowerPoint Presentation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9D5CBE-C8B9-EACF-915F-13BC625D582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dirty="0"/>
              <a:t>Review lesson 4 – construction technologies, sustainability, digital technologies and regulations, in your groups: 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create a PowerPoint presentation for your peers that shows:</a:t>
            </a:r>
          </a:p>
          <a:p>
            <a:pPr lvl="2"/>
            <a:r>
              <a:rPr lang="en-GB" dirty="0"/>
              <a:t>key information for each of the above</a:t>
            </a:r>
          </a:p>
          <a:p>
            <a:pPr lvl="2"/>
            <a:r>
              <a:rPr lang="en-GB" dirty="0"/>
              <a:t>justification for each of your choices</a:t>
            </a:r>
          </a:p>
          <a:p>
            <a:pPr lvl="1"/>
            <a:r>
              <a:rPr lang="en-GB" dirty="0"/>
              <a:t>prepare to feed back to the class.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7083E0-D9F8-3E07-C513-768B04C6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8F75B2-8D27-9587-DC63-6125CB224D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097953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35E99-8A48-3A15-A339-4989A6CDE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4330DC6-FBA9-523E-15C5-E488AFF71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600" dirty="0"/>
              <a:t>Task </a:t>
            </a:r>
            <a:r>
              <a:rPr lang="en-US" dirty="0"/>
              <a:t>3</a:t>
            </a:r>
            <a:r>
              <a:rPr lang="en-US" sz="3600" dirty="0"/>
              <a:t> – teamwork reflection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9D5CBE-C8B9-EACF-915F-13BC625D582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dirty="0"/>
              <a:t>For two minutes, in your groups agree one example of how you worked as a team to agree each element of task 2.</a:t>
            </a:r>
          </a:p>
          <a:p>
            <a:pPr lvl="1"/>
            <a:r>
              <a:rPr lang="en-GB" dirty="0"/>
              <a:t>Share with the class.</a:t>
            </a:r>
          </a:p>
          <a:p>
            <a:r>
              <a:rPr lang="en-GB" dirty="0"/>
              <a:t>					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7083E0-D9F8-3E07-C513-768B04C6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8F75B2-8D27-9587-DC63-6125CB224D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013924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Plenary and homework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GB" sz="2400" dirty="0"/>
          </a:p>
          <a:p>
            <a:pPr lvl="1"/>
            <a:r>
              <a:rPr lang="en-GB" dirty="0"/>
              <a:t>What have we learnt today?</a:t>
            </a:r>
          </a:p>
          <a:p>
            <a:pPr lvl="1"/>
            <a:r>
              <a:rPr lang="en-GB" dirty="0"/>
              <a:t>Complete your Exit ticket and follow up on any areas you need to develop.</a:t>
            </a:r>
          </a:p>
          <a:p>
            <a:pPr lvl="1"/>
            <a:r>
              <a:rPr lang="en-GB" dirty="0"/>
              <a:t>Homework:</a:t>
            </a:r>
          </a:p>
          <a:p>
            <a:pPr lvl="2"/>
            <a:r>
              <a:rPr lang="en-GB" dirty="0"/>
              <a:t>Watch the video</a:t>
            </a:r>
            <a:r>
              <a:rPr lang="en-GB" dirty="0">
                <a:latin typeface="+mj-lt"/>
              </a:rPr>
              <a:t>: </a:t>
            </a:r>
            <a:r>
              <a:rPr lang="en-GB" u="sng" dirty="0">
                <a:solidFill>
                  <a:srgbClr val="0563C1"/>
                </a:solidFill>
                <a:effectLst/>
                <a:latin typeface="+mj-lt"/>
                <a:ea typeface="Calibri" panose="020F0502020204030204" pitchFamily="34" charset="0"/>
                <a:hlinkClick r:id="rId3"/>
              </a:rPr>
              <a:t>10 Barriers to Effective Communication</a:t>
            </a:r>
            <a:endParaRPr lang="en-GB" u="sng" dirty="0">
              <a:solidFill>
                <a:srgbClr val="0563C1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lvl="2"/>
            <a:r>
              <a:rPr lang="en-GB" dirty="0"/>
              <a:t>Answer questions on the homework sheet.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sz="2400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06092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Methods and styles of communication</a:t>
            </a:r>
          </a:p>
        </p:txBody>
      </p:sp>
    </p:spTree>
    <p:extLst>
      <p:ext uri="{BB962C8B-B14F-4D97-AF65-F5344CB8AC3E}">
        <p14:creationId xmlns:p14="http://schemas.microsoft.com/office/powerpoint/2010/main" val="287223296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35E99-8A48-3A15-A339-4989A6CDE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4330DC6-FBA9-523E-15C5-E488AFF71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600" dirty="0"/>
              <a:t>Introduction lesson 6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9D5CBE-C8B9-EACF-915F-13BC625D582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In this lesson you are going to</a:t>
            </a:r>
            <a:r>
              <a:rPr lang="en-GB" sz="2400" dirty="0"/>
              <a:t>: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continue discussing methods of communication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adapt your technical language for the audience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apply appropriate communication styles.</a:t>
            </a:r>
          </a:p>
          <a:p>
            <a:pPr lvl="1">
              <a:lnSpc>
                <a:spcPct val="100000"/>
              </a:lnSpc>
            </a:pPr>
            <a:endParaRPr lang="en-GB" dirty="0"/>
          </a:p>
          <a:p>
            <a:pPr lvl="1">
              <a:lnSpc>
                <a:spcPct val="100000"/>
              </a:lnSpc>
            </a:pPr>
            <a:endParaRPr lang="en-GB" dirty="0"/>
          </a:p>
          <a:p>
            <a:pPr marL="0" lvl="1" indent="0">
              <a:lnSpc>
                <a:spcPct val="100000"/>
              </a:lnSpc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endParaRPr lang="en-GB" dirty="0">
              <a:highlight>
                <a:srgbClr val="FFFF00"/>
              </a:highlight>
            </a:endParaRP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7083E0-D9F8-3E07-C513-768B04C6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8F75B2-8D27-9587-DC63-6125CB224D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49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5669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7331C0-7A29-08EF-4B94-8EBC20B76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6693307-9303-1FF0-518E-DD49B1F80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Board </a:t>
            </a:r>
            <a:r>
              <a:rPr lang="en-GB" dirty="0"/>
              <a:t>game rules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56E777-BD05-23CF-4CF6-5BF17174061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0825" y="985792"/>
            <a:ext cx="7986945" cy="374500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Make notes on your learner notes sheet and use the hint sheet to guide you</a:t>
            </a:r>
            <a:r>
              <a:rPr lang="en-GB" sz="2400" dirty="0"/>
              <a:t>: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choose a stakeholder, describe them and give them a name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n</a:t>
            </a:r>
            <a:r>
              <a:rPr lang="en-GB" sz="2400" dirty="0"/>
              <a:t>ote the characteristics of your stakeholder</a:t>
            </a:r>
            <a:endParaRPr lang="en-GB" dirty="0"/>
          </a:p>
          <a:p>
            <a:pPr lvl="1">
              <a:lnSpc>
                <a:spcPct val="100000"/>
              </a:lnSpc>
            </a:pPr>
            <a:r>
              <a:rPr lang="en-GB" dirty="0"/>
              <a:t>c</a:t>
            </a:r>
            <a:r>
              <a:rPr lang="en-GB" sz="2400" dirty="0"/>
              <a:t>hoose a building and identify its functions and facilities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choose a site for your building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j</a:t>
            </a:r>
            <a:r>
              <a:rPr lang="en-GB" sz="2400" dirty="0"/>
              <a:t>ustify your reasons for your choices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consider the pros and cons of your choice of site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be prepared to feed back to the class.</a:t>
            </a:r>
          </a:p>
          <a:p>
            <a:pPr lvl="1">
              <a:lnSpc>
                <a:spcPct val="100000"/>
              </a:lnSpc>
            </a:pPr>
            <a:endParaRPr lang="en-GB" sz="2400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C335DA-1AEA-A3C6-DEF4-727EBAAF8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0775DB-AFF5-FDE0-E882-D513C5BB02D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466743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Recap </a:t>
            </a:r>
            <a:r>
              <a:rPr lang="en-GB" dirty="0"/>
              <a:t>previous learning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dirty="0"/>
              <a:t>What have you learnt so far?</a:t>
            </a:r>
          </a:p>
          <a:p>
            <a:pPr lvl="1"/>
            <a:r>
              <a:rPr lang="en-GB" dirty="0"/>
              <a:t>Look at your notes, Exit tickets and homework.</a:t>
            </a:r>
            <a:br>
              <a:rPr lang="en-GB" dirty="0"/>
            </a:b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216579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Task </a:t>
            </a:r>
            <a:r>
              <a:rPr lang="en-GB" dirty="0"/>
              <a:t>1</a:t>
            </a:r>
            <a:r>
              <a:rPr lang="en-GB" sz="3600" dirty="0"/>
              <a:t> – role play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sz="2100" dirty="0"/>
              <a:t>Pick one the role play cards.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sz="2100" dirty="0"/>
          </a:p>
          <a:p>
            <a:pPr marL="0" lvl="1" indent="0">
              <a:lnSpc>
                <a:spcPct val="100000"/>
              </a:lnSpc>
              <a:buNone/>
            </a:pPr>
            <a:r>
              <a:rPr lang="en-GB" sz="2100" dirty="0"/>
              <a:t>You will perform the opposite of what you expect for each occasion. For example: </a:t>
            </a:r>
          </a:p>
          <a:p>
            <a:pPr lvl="3"/>
            <a:r>
              <a:rPr lang="en-GB" sz="2100" dirty="0"/>
              <a:t>If your scenario is about two neighbours talking about the weather, you would expect them to use low-level language.</a:t>
            </a:r>
          </a:p>
          <a:p>
            <a:pPr lvl="3"/>
            <a:r>
              <a:rPr lang="en-GB" sz="2100" dirty="0"/>
              <a:t>Your role play must be the opposite. You will use technical language and concepts.</a:t>
            </a:r>
          </a:p>
          <a:p>
            <a:endParaRPr lang="en-GB" sz="2100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282491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Task </a:t>
            </a:r>
            <a:r>
              <a:rPr lang="en-GB" dirty="0"/>
              <a:t>1</a:t>
            </a:r>
            <a:r>
              <a:rPr lang="en-GB" sz="3600" dirty="0"/>
              <a:t> – role play continued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dirty="0"/>
              <a:t>After performing the scenario, peers will give feedback on the role play.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Be ready to take notes of what should and should not be done in these scenarios.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290837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Task 2 – communication styles and formality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1347614"/>
            <a:ext cx="7667625" cy="3240360"/>
          </a:xfrm>
        </p:spPr>
        <p:txBody>
          <a:bodyPr/>
          <a:lstStyle/>
          <a:p>
            <a:pPr lvl="1">
              <a:lnSpc>
                <a:spcPct val="100000"/>
              </a:lnSpc>
            </a:pPr>
            <a:r>
              <a:rPr lang="en-GB" dirty="0"/>
              <a:t>You will be given a set of words which describe a communication style.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Sort the words into two columns, one for construction peers and one for the community.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336447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Task </a:t>
            </a:r>
            <a:r>
              <a:rPr lang="en-GB" dirty="0"/>
              <a:t>3</a:t>
            </a:r>
            <a:r>
              <a:rPr lang="en-GB" sz="3600" dirty="0"/>
              <a:t> – </a:t>
            </a:r>
            <a:r>
              <a:rPr lang="en-GB" dirty="0"/>
              <a:t>s</a:t>
            </a:r>
            <a:r>
              <a:rPr lang="en-GB" sz="3600" dirty="0"/>
              <a:t>ummarising key points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GB" sz="2400" dirty="0"/>
          </a:p>
          <a:p>
            <a:pPr lvl="1"/>
            <a:r>
              <a:rPr lang="en-GB" dirty="0"/>
              <a:t>Summarise the text into three to five bullet points.</a:t>
            </a:r>
          </a:p>
          <a:p>
            <a:pPr lvl="1"/>
            <a:r>
              <a:rPr lang="en-GB" dirty="0"/>
              <a:t>Prepare to feed back and justify the bullet points chosen.</a:t>
            </a: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14224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Task </a:t>
            </a:r>
            <a:r>
              <a:rPr lang="en-GB" dirty="0"/>
              <a:t>3</a:t>
            </a:r>
            <a:r>
              <a:rPr lang="en-GB" sz="3600" dirty="0"/>
              <a:t> – </a:t>
            </a:r>
            <a:r>
              <a:rPr lang="en-GB" dirty="0"/>
              <a:t>s</a:t>
            </a:r>
            <a:r>
              <a:rPr lang="en-GB" sz="3600" dirty="0"/>
              <a:t>ummarising key points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Suggested bullet points:</a:t>
            </a:r>
            <a:endParaRPr lang="en-GB" sz="2400" dirty="0"/>
          </a:p>
          <a:p>
            <a:pPr lvl="1"/>
            <a:r>
              <a:rPr lang="en-GB" dirty="0"/>
              <a:t>Effective communication is crucial in the construction industry to avoid challenges.</a:t>
            </a:r>
          </a:p>
          <a:p>
            <a:pPr lvl="1"/>
            <a:r>
              <a:rPr lang="en-GB" dirty="0"/>
              <a:t>Various methods of communication each have their own advantages and disadvantages.</a:t>
            </a:r>
          </a:p>
          <a:p>
            <a:pPr lvl="1"/>
            <a:r>
              <a:rPr lang="en-GB" dirty="0"/>
              <a:t>Selecting the appropriate communication method depends on the urgency, complexity, and audience preferences to ensure effective communication and successful project completion.</a:t>
            </a: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332535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Task 4 – editing slides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25954" y="915566"/>
            <a:ext cx="7667625" cy="3672408"/>
          </a:xfrm>
        </p:spPr>
        <p:txBody>
          <a:bodyPr/>
          <a:lstStyle/>
          <a:p>
            <a:r>
              <a:rPr lang="en-GB" dirty="0"/>
              <a:t>Edit your slides from lesson 5 considering:</a:t>
            </a:r>
          </a:p>
          <a:p>
            <a:pPr lvl="1"/>
            <a:r>
              <a:rPr lang="en-GB" dirty="0"/>
              <a:t>the community audience (use the glossary of terms from lesson 4, the word sort activity and the handout – building technologies flowchart)</a:t>
            </a:r>
          </a:p>
          <a:p>
            <a:pPr lvl="1"/>
            <a:r>
              <a:rPr lang="en-GB" dirty="0"/>
              <a:t>the clarity of the slides (e.g. use of images and how key points are summarised).</a:t>
            </a: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081121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Plenary and homework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dirty="0"/>
              <a:t>What have we learnt today?</a:t>
            </a:r>
          </a:p>
          <a:p>
            <a:pPr lvl="1"/>
            <a:r>
              <a:rPr lang="en-GB" dirty="0"/>
              <a:t>Complete your Exit ticket and follow up on any areas you need to develop.</a:t>
            </a:r>
          </a:p>
          <a:p>
            <a:pPr lvl="1"/>
            <a:r>
              <a:rPr lang="en-GB" dirty="0"/>
              <a:t>Homework</a:t>
            </a:r>
          </a:p>
          <a:p>
            <a:pPr lvl="2"/>
            <a:r>
              <a:rPr lang="en-GB" dirty="0"/>
              <a:t>Read and summarise the following</a:t>
            </a:r>
            <a:r>
              <a:rPr lang="en-GB" dirty="0">
                <a:latin typeface="+mj-lt"/>
              </a:rPr>
              <a:t>: </a:t>
            </a:r>
            <a:r>
              <a:rPr lang="en-GB" dirty="0">
                <a:hlinkClick r:id="rId3"/>
              </a:rPr>
              <a:t>Top factors that lead to the most successful projects</a:t>
            </a:r>
            <a:endParaRPr lang="en-GB" u="sng" dirty="0">
              <a:solidFill>
                <a:srgbClr val="0563C1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lvl="1" indent="0">
              <a:lnSpc>
                <a:spcPct val="100000"/>
              </a:lnSpc>
              <a:buNone/>
            </a:pPr>
            <a:endParaRPr lang="en-GB" sz="2400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222317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Project factors</a:t>
            </a:r>
          </a:p>
        </p:txBody>
      </p:sp>
    </p:spTree>
    <p:extLst>
      <p:ext uri="{BB962C8B-B14F-4D97-AF65-F5344CB8AC3E}">
        <p14:creationId xmlns:p14="http://schemas.microsoft.com/office/powerpoint/2010/main" val="4957853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35E99-8A48-3A15-A339-4989A6CDE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4330DC6-FBA9-523E-15C5-E488AFF71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600" dirty="0"/>
              <a:t>Introduction lesson 7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9D5CBE-C8B9-EACF-915F-13BC625D582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In this lesson you are going to</a:t>
            </a:r>
            <a:r>
              <a:rPr lang="en-GB" sz="2400" dirty="0"/>
              <a:t>: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complete a desktop study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identify a range of project constraints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consider the constraints for the project brief.</a:t>
            </a:r>
          </a:p>
          <a:p>
            <a:pPr lvl="1">
              <a:lnSpc>
                <a:spcPct val="100000"/>
              </a:lnSpc>
            </a:pPr>
            <a:endParaRPr lang="en-GB" dirty="0"/>
          </a:p>
          <a:p>
            <a:pPr lvl="1">
              <a:lnSpc>
                <a:spcPct val="100000"/>
              </a:lnSpc>
            </a:pPr>
            <a:endParaRPr lang="en-GB" dirty="0"/>
          </a:p>
          <a:p>
            <a:pPr marL="0" lvl="1" indent="0">
              <a:lnSpc>
                <a:spcPct val="100000"/>
              </a:lnSpc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endParaRPr lang="en-GB" dirty="0">
              <a:highlight>
                <a:srgbClr val="FFFF00"/>
              </a:highlight>
            </a:endParaRP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7083E0-D9F8-3E07-C513-768B04C6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8F75B2-8D27-9587-DC63-6125CB224D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59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4590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Project introduction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68114" y="987425"/>
            <a:ext cx="7667625" cy="3210024"/>
          </a:xfrm>
        </p:spPr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sz="2400" dirty="0"/>
              <a:t>During this project you will learn about: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Stakeholders and customer service.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Building types and technology.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Sustainability and regulations.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Effective </a:t>
            </a:r>
            <a:r>
              <a:rPr lang="en-GB" dirty="0"/>
              <a:t>c</a:t>
            </a:r>
            <a:r>
              <a:rPr lang="en-GB" sz="2400" dirty="0"/>
              <a:t>ommunication.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Teamwork and collaboration.</a:t>
            </a: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dirty="0"/>
              <a:t>Creating and giving an effective presentation.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sz="2400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568624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Recap </a:t>
            </a:r>
            <a:r>
              <a:rPr lang="en-GB" dirty="0"/>
              <a:t>previous learning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dirty="0"/>
              <a:t>What have you learnt so far?</a:t>
            </a:r>
          </a:p>
          <a:p>
            <a:pPr lvl="1"/>
            <a:r>
              <a:rPr lang="en-GB" dirty="0"/>
              <a:t>Look at your notes, Exit tickets and homework.</a:t>
            </a:r>
            <a:br>
              <a:rPr lang="en-GB" dirty="0"/>
            </a:b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60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778714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Construction project constraints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What are the constraints that a project could face and affect its progress?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Note the answers collated on the board.</a:t>
            </a:r>
            <a:endParaRPr lang="en-GB" sz="2400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402698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Task </a:t>
            </a:r>
            <a:r>
              <a:rPr lang="en-GB" dirty="0"/>
              <a:t>1</a:t>
            </a:r>
            <a:r>
              <a:rPr lang="en-GB" sz="3600" dirty="0"/>
              <a:t> – overcoming constraints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In your groups: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discuss the constraints written on the board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explore ways to overcome them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discuss the ways to adapt them to the client needs.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636914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Task </a:t>
            </a:r>
            <a:r>
              <a:rPr lang="en-GB" dirty="0"/>
              <a:t>2</a:t>
            </a:r>
            <a:r>
              <a:rPr lang="en-GB" sz="3600" dirty="0"/>
              <a:t> – project brief potential constraints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In your group from the ideas given before: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sz="2400" dirty="0"/>
              <a:t>discuss the constraints in relation to the project brief from lesson 1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explore ways to overcome them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be prepared to feed back to the class.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805877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Plenary and homework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GB" sz="2400" dirty="0"/>
          </a:p>
          <a:p>
            <a:pPr lvl="1"/>
            <a:r>
              <a:rPr lang="en-GB" dirty="0"/>
              <a:t>What have we learnt today?</a:t>
            </a:r>
          </a:p>
          <a:p>
            <a:pPr lvl="1"/>
            <a:r>
              <a:rPr lang="en-GB" dirty="0"/>
              <a:t>Complete your Exit ticket and follow up on any areas you need to develop.</a:t>
            </a:r>
          </a:p>
          <a:p>
            <a:pPr lvl="1"/>
            <a:r>
              <a:rPr lang="en-GB" dirty="0"/>
              <a:t>Homework:</a:t>
            </a:r>
          </a:p>
          <a:p>
            <a:pPr lvl="2"/>
            <a:r>
              <a:rPr lang="en-GB" dirty="0"/>
              <a:t>Review your notes from lessons 1 to 7 and the project brief to formulate a project vision and sketch draft drawings. Use the handout to complete this task.</a:t>
            </a:r>
            <a:endParaRPr lang="en-GB" sz="2400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008813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Project design</a:t>
            </a:r>
          </a:p>
        </p:txBody>
      </p:sp>
    </p:spTree>
    <p:extLst>
      <p:ext uri="{BB962C8B-B14F-4D97-AF65-F5344CB8AC3E}">
        <p14:creationId xmlns:p14="http://schemas.microsoft.com/office/powerpoint/2010/main" val="321582694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35E99-8A48-3A15-A339-4989A6CDE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4330DC6-FBA9-523E-15C5-E488AFF71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600" dirty="0"/>
              <a:t>Introduction lesson 8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9D5CBE-C8B9-EACF-915F-13BC625D582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In this lesson you are going to</a:t>
            </a:r>
            <a:r>
              <a:rPr lang="en-GB" sz="2400" dirty="0"/>
              <a:t>: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discuss the project vision and sketches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produce 2D view of the building, floor plan and site plan.</a:t>
            </a:r>
          </a:p>
          <a:p>
            <a:pPr lvl="1">
              <a:lnSpc>
                <a:spcPct val="100000"/>
              </a:lnSpc>
            </a:pPr>
            <a:endParaRPr lang="en-GB" dirty="0"/>
          </a:p>
          <a:p>
            <a:pPr lvl="1">
              <a:lnSpc>
                <a:spcPct val="100000"/>
              </a:lnSpc>
            </a:pPr>
            <a:endParaRPr lang="en-GB" dirty="0"/>
          </a:p>
          <a:p>
            <a:pPr lvl="1">
              <a:lnSpc>
                <a:spcPct val="100000"/>
              </a:lnSpc>
            </a:pPr>
            <a:endParaRPr lang="en-GB" dirty="0"/>
          </a:p>
          <a:p>
            <a:pPr marL="0" lvl="1" indent="0">
              <a:lnSpc>
                <a:spcPct val="100000"/>
              </a:lnSpc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endParaRPr lang="en-GB" dirty="0">
              <a:highlight>
                <a:srgbClr val="FFFF00"/>
              </a:highlight>
            </a:endParaRP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7083E0-D9F8-3E07-C513-768B04C6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8F75B2-8D27-9587-DC63-6125CB224D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121711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Recap </a:t>
            </a:r>
            <a:r>
              <a:rPr lang="en-GB" dirty="0"/>
              <a:t>previous learning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dirty="0"/>
              <a:t>What have you learnt so far?</a:t>
            </a:r>
          </a:p>
          <a:p>
            <a:pPr lvl="1"/>
            <a:r>
              <a:rPr lang="en-GB" dirty="0"/>
              <a:t>Look at your notes, Exit tickets and homework.</a:t>
            </a:r>
            <a:br>
              <a:rPr lang="en-GB" dirty="0"/>
            </a:b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67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875279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Group discussion 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Using the homework from last lesson:</a:t>
            </a:r>
          </a:p>
          <a:p>
            <a:pPr lvl="1"/>
            <a:r>
              <a:rPr lang="en-GB" dirty="0"/>
              <a:t>discuss your individual proposal for the project</a:t>
            </a:r>
          </a:p>
          <a:p>
            <a:pPr lvl="1"/>
            <a:r>
              <a:rPr lang="en-GB" dirty="0"/>
              <a:t>give each other feedback on the sketches.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510871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GB" dirty="0"/>
              <a:t>Computer aided design (CAD) drawings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By referring to the project brief and your notes, produce two-dimensional (2D) drawings of the:</a:t>
            </a:r>
          </a:p>
          <a:p>
            <a:pPr lvl="1"/>
            <a:r>
              <a:rPr lang="en-GB" dirty="0"/>
              <a:t>building</a:t>
            </a:r>
          </a:p>
          <a:p>
            <a:pPr lvl="1"/>
            <a:r>
              <a:rPr lang="en-GB" dirty="0"/>
              <a:t>floor plan</a:t>
            </a:r>
          </a:p>
          <a:p>
            <a:pPr lvl="1"/>
            <a:r>
              <a:rPr lang="en-GB" dirty="0"/>
              <a:t>site plan.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69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8030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Stakeholders and their relationships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88925" y="987425"/>
            <a:ext cx="7667625" cy="3601574"/>
          </a:xfrm>
        </p:spPr>
        <p:txBody>
          <a:bodyPr/>
          <a:lstStyle/>
          <a:p>
            <a:r>
              <a:rPr lang="en-US" dirty="0"/>
              <a:t>Use mind maps to represent stakeholders and their relationships. Different types show different things:</a:t>
            </a:r>
          </a:p>
          <a:p>
            <a:pPr marL="0" lvl="1" indent="0">
              <a:buNone/>
            </a:pPr>
            <a:r>
              <a:rPr lang="en-US" dirty="0"/>
              <a:t>– A spider diagram could represent the stakeholders and their roles. </a:t>
            </a:r>
          </a:p>
          <a:p>
            <a:pPr marL="0" lvl="1" indent="0">
              <a:buNone/>
            </a:pPr>
            <a:r>
              <a:rPr lang="en-US" dirty="0"/>
              <a:t>– A tree diagram could represent hierarchy.</a:t>
            </a:r>
          </a:p>
          <a:p>
            <a:pPr marL="0" lvl="1" indent="0">
              <a:buNone/>
            </a:pPr>
            <a:r>
              <a:rPr lang="en-US" dirty="0"/>
              <a:t>– A Venn diagram could represent the stakeholders, their needs and how they interact with others.</a:t>
            </a:r>
          </a:p>
          <a:p>
            <a:pPr marL="0" lvl="1" indent="0">
              <a:buNone/>
            </a:pPr>
            <a:endParaRPr lang="en-GB" dirty="0"/>
          </a:p>
          <a:p>
            <a:pPr marL="0" lvl="1" indent="0">
              <a:buNone/>
            </a:pPr>
            <a:r>
              <a:rPr lang="en-GB" dirty="0"/>
              <a:t>Look at the following examples, then create a mind map showing stakeholders and their relationships.</a:t>
            </a:r>
            <a:endParaRPr lang="en-GB" sz="2400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858236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Plenary and homework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GB" sz="2400" dirty="0"/>
          </a:p>
          <a:p>
            <a:pPr lvl="1"/>
            <a:r>
              <a:rPr lang="en-GB" dirty="0"/>
              <a:t>What have we learnt today?</a:t>
            </a:r>
          </a:p>
          <a:p>
            <a:pPr lvl="1"/>
            <a:r>
              <a:rPr lang="en-GB" dirty="0"/>
              <a:t>Complete your Exit ticket and follow up on any areas you need to develop.</a:t>
            </a:r>
          </a:p>
          <a:p>
            <a:pPr lvl="1"/>
            <a:r>
              <a:rPr lang="en-GB" dirty="0"/>
              <a:t>Homework</a:t>
            </a:r>
          </a:p>
          <a:p>
            <a:pPr lvl="2"/>
            <a:r>
              <a:rPr lang="en-GB" dirty="0"/>
              <a:t>Review your notes from lessons 1 to 8 and the project brief to formulate a plan for your presentation to address stakeholders.</a:t>
            </a:r>
            <a:endParaRPr lang="en-GB" sz="2400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679255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Creating a presentation</a:t>
            </a:r>
          </a:p>
        </p:txBody>
      </p:sp>
    </p:spTree>
    <p:extLst>
      <p:ext uri="{BB962C8B-B14F-4D97-AF65-F5344CB8AC3E}">
        <p14:creationId xmlns:p14="http://schemas.microsoft.com/office/powerpoint/2010/main" val="237343164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35E99-8A48-3A15-A339-4989A6CDE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4330DC6-FBA9-523E-15C5-E488AFF71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600" dirty="0"/>
              <a:t>Introduction lesson 9</a:t>
            </a:r>
            <a:endParaRPr lang="en-GB" sz="3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9D5CBE-C8B9-EACF-915F-13BC625D582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In this lesson you are going to</a:t>
            </a:r>
            <a:r>
              <a:rPr lang="en-GB" sz="2400" dirty="0"/>
              <a:t>: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Produce a 10-minute presentation covering the proposal, digital and sustainable building technologies considering the community needs.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endParaRPr lang="en-GB" dirty="0"/>
          </a:p>
          <a:p>
            <a:pPr lvl="1">
              <a:lnSpc>
                <a:spcPct val="100000"/>
              </a:lnSpc>
            </a:pPr>
            <a:endParaRPr lang="en-GB" dirty="0"/>
          </a:p>
          <a:p>
            <a:pPr marL="0" lvl="1" indent="0">
              <a:lnSpc>
                <a:spcPct val="100000"/>
              </a:lnSpc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endParaRPr lang="en-GB" dirty="0">
              <a:highlight>
                <a:srgbClr val="FFFF00"/>
              </a:highlight>
            </a:endParaRPr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7083E0-D9F8-3E07-C513-768B04C6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8F75B2-8D27-9587-DC63-6125CB224D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508460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Recap </a:t>
            </a:r>
            <a:r>
              <a:rPr lang="en-GB" dirty="0"/>
              <a:t>previous learning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dirty="0"/>
              <a:t>What have you learnt so far?</a:t>
            </a:r>
          </a:p>
          <a:p>
            <a:pPr lvl="1"/>
            <a:r>
              <a:rPr lang="en-GB" dirty="0"/>
              <a:t>Look at your notes, Exit tickets and homework.</a:t>
            </a:r>
            <a:br>
              <a:rPr lang="en-GB" dirty="0"/>
            </a:br>
            <a:r>
              <a:rPr lang="en-GB" sz="2400" dirty="0">
                <a:solidFill>
                  <a:srgbClr val="E51C41"/>
                </a:solidFill>
              </a:rPr>
              <a:t>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73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033050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Presentation </a:t>
            </a:r>
            <a:r>
              <a:rPr lang="en-GB" dirty="0"/>
              <a:t>creation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Using your notes from lessons 1 to 9, handouts, </a:t>
            </a:r>
            <a:r>
              <a:rPr lang="en-GB" dirty="0"/>
              <a:t>Exit tickets</a:t>
            </a:r>
            <a:r>
              <a:rPr lang="en-GB" sz="2400" dirty="0"/>
              <a:t> and homework, create the PowerPoint tha</a:t>
            </a:r>
            <a:r>
              <a:rPr lang="en-GB" dirty="0"/>
              <a:t>t you will present to the community in the next lesson.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>
              <a:lnSpc>
                <a:spcPct val="100000"/>
              </a:lnSpc>
            </a:pPr>
            <a:r>
              <a:rPr lang="en-GB" dirty="0"/>
              <a:t>Keep in mind that your audience will be the community and you will have 10 minutes to present.</a:t>
            </a:r>
            <a:endParaRPr lang="en-GB" sz="2400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683445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Presentation production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Discuss with your peers your presentation content and give each other </a:t>
            </a:r>
            <a:r>
              <a:rPr lang="en-GB" dirty="0"/>
              <a:t>feedback.</a:t>
            </a:r>
            <a:endParaRPr lang="en-GB" sz="2400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532635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Presentation production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Amend your presentation, taking into consideration your peers’ feedback.</a:t>
            </a:r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110128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Plenary and homework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GB" sz="2400" dirty="0"/>
          </a:p>
          <a:p>
            <a:pPr lvl="1"/>
            <a:r>
              <a:rPr lang="en-GB" dirty="0"/>
              <a:t>What have we learnt today?</a:t>
            </a:r>
          </a:p>
          <a:p>
            <a:pPr lvl="1"/>
            <a:r>
              <a:rPr lang="en-GB" dirty="0"/>
              <a:t>Complete your Exit ticket and follow up on any areas you need to develop.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Homework</a:t>
            </a:r>
          </a:p>
          <a:p>
            <a:pPr lvl="2"/>
            <a:r>
              <a:rPr lang="en-GB" dirty="0"/>
              <a:t>Review your notes from lessons 1 to 9 and the project brief to draft an aide memoire to use it during your presentation.</a:t>
            </a:r>
            <a:endParaRPr lang="en-GB" sz="2400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9894221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Presentation to peers acting as stakeholders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5711716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AEF3D5-27CB-F03E-4A43-22D4C64D5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DD14AC7-AFD7-55CE-442F-238A78265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Presentation </a:t>
            </a:r>
            <a:r>
              <a:rPr lang="en-GB" dirty="0"/>
              <a:t>day</a:t>
            </a:r>
            <a:r>
              <a:rPr lang="en-GB" sz="3600" dirty="0"/>
              <a:t>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D124E4-415B-4B8A-8558-9194475660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dirty="0"/>
              <a:t>What did we learn last lesson?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Feedback must be relevant and </a:t>
            </a:r>
            <a:r>
              <a:rPr lang="en-GB" dirty="0"/>
              <a:t>supportive.</a:t>
            </a: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dirty="0"/>
              <a:t>You will work in groups of three, including:</a:t>
            </a:r>
          </a:p>
          <a:p>
            <a:pPr lvl="2"/>
            <a:r>
              <a:rPr lang="en-GB" dirty="0"/>
              <a:t>one presenter</a:t>
            </a:r>
          </a:p>
          <a:p>
            <a:pPr lvl="2"/>
            <a:r>
              <a:rPr lang="en-GB" dirty="0"/>
              <a:t>two stakeholders (the audience).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r>
              <a:rPr lang="en-GB" dirty="0"/>
              <a:t>After the presentation, complete the feedback form and reflection.</a:t>
            </a:r>
            <a:endParaRPr lang="en-GB" sz="2400" dirty="0"/>
          </a:p>
          <a:p>
            <a:pPr lvl="1">
              <a:lnSpc>
                <a:spcPct val="100000"/>
              </a:lnSpc>
            </a:pPr>
            <a:endParaRPr lang="en-GB" sz="2400" dirty="0"/>
          </a:p>
          <a:p>
            <a:pPr marL="0" lvl="1" indent="0">
              <a:lnSpc>
                <a:spcPct val="100000"/>
              </a:lnSpc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endParaRPr lang="en-GB" sz="2400" dirty="0"/>
          </a:p>
          <a:p>
            <a:pPr lvl="1">
              <a:lnSpc>
                <a:spcPct val="100000"/>
              </a:lnSpc>
            </a:pPr>
            <a:endParaRPr lang="en-GB" sz="2400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EEE2ED-7C27-3167-3B47-80F50733E7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215502-569F-4A76-3B80-3402516324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79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4985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Mind maps</a:t>
            </a:r>
          </a:p>
        </p:txBody>
      </p:sp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D0BE3D8A-9E4C-427C-B138-921ED499345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67625" cy="3601574"/>
          </a:xfrm>
        </p:spPr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sz="2400" dirty="0"/>
              <a:t>Spider diagram</a:t>
            </a:r>
          </a:p>
        </p:txBody>
      </p:sp>
      <p:grpSp>
        <p:nvGrpSpPr>
          <p:cNvPr id="2" name="Group 1" descr="Spider diagram of college stakeholders">
            <a:extLst>
              <a:ext uri="{FF2B5EF4-FFF2-40B4-BE49-F238E27FC236}">
                <a16:creationId xmlns:a16="http://schemas.microsoft.com/office/drawing/2014/main" id="{9B56D1E8-D6C6-4CEE-B724-C2334E83530F}"/>
              </a:ext>
            </a:extLst>
          </p:cNvPr>
          <p:cNvGrpSpPr/>
          <p:nvPr/>
        </p:nvGrpSpPr>
        <p:grpSpPr>
          <a:xfrm>
            <a:off x="3309357" y="147623"/>
            <a:ext cx="4877301" cy="4853637"/>
            <a:chOff x="3309357" y="147623"/>
            <a:chExt cx="4877301" cy="4853637"/>
          </a:xfrm>
        </p:grpSpPr>
        <p:cxnSp>
          <p:nvCxnSpPr>
            <p:cNvPr id="31" name="Straight Connector 30" descr="straight line">
              <a:extLst>
                <a:ext uri="{FF2B5EF4-FFF2-40B4-BE49-F238E27FC236}">
                  <a16:creationId xmlns:a16="http://schemas.microsoft.com/office/drawing/2014/main" id="{A4750808-2C51-4B5C-9D45-DDE02B7AD9D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77188" y="3141382"/>
              <a:ext cx="2589892" cy="76800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 descr="straight line">
              <a:extLst>
                <a:ext uri="{FF2B5EF4-FFF2-40B4-BE49-F238E27FC236}">
                  <a16:creationId xmlns:a16="http://schemas.microsoft.com/office/drawing/2014/main" id="{19622A5B-1A7C-4837-A827-3AD2CC6C70F9}"/>
                </a:ext>
              </a:extLst>
            </p:cNvPr>
            <p:cNvCxnSpPr>
              <a:cxnSpLocks/>
            </p:cNvCxnSpPr>
            <p:nvPr/>
          </p:nvCxnSpPr>
          <p:spPr>
            <a:xfrm>
              <a:off x="5260462" y="1918057"/>
              <a:ext cx="1330860" cy="74818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 descr="straight line">
              <a:extLst>
                <a:ext uri="{FF2B5EF4-FFF2-40B4-BE49-F238E27FC236}">
                  <a16:creationId xmlns:a16="http://schemas.microsoft.com/office/drawing/2014/main" id="{9F63A09E-3279-4651-8BAC-F55FC743E241}"/>
                </a:ext>
              </a:extLst>
            </p:cNvPr>
            <p:cNvCxnSpPr>
              <a:cxnSpLocks/>
            </p:cNvCxnSpPr>
            <p:nvPr/>
          </p:nvCxnSpPr>
          <p:spPr>
            <a:xfrm>
              <a:off x="6980428" y="1077038"/>
              <a:ext cx="214008" cy="105502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Oval 17" descr="oval shape">
              <a:extLst>
                <a:ext uri="{FF2B5EF4-FFF2-40B4-BE49-F238E27FC236}">
                  <a16:creationId xmlns:a16="http://schemas.microsoft.com/office/drawing/2014/main" id="{BA0F317E-FA1E-4D82-B0DB-1F1D6DA04783}"/>
                </a:ext>
              </a:extLst>
            </p:cNvPr>
            <p:cNvSpPr/>
            <p:nvPr/>
          </p:nvSpPr>
          <p:spPr>
            <a:xfrm>
              <a:off x="4139952" y="1003657"/>
              <a:ext cx="1303506" cy="130350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dirty="0"/>
            </a:p>
          </p:txBody>
        </p:sp>
        <p:sp>
          <p:nvSpPr>
            <p:cNvPr id="19" name="Oval 18" descr="oval shape">
              <a:extLst>
                <a:ext uri="{FF2B5EF4-FFF2-40B4-BE49-F238E27FC236}">
                  <a16:creationId xmlns:a16="http://schemas.microsoft.com/office/drawing/2014/main" id="{5D57BFE8-3EFB-4E81-92B9-66B64A0F5C1A}"/>
                </a:ext>
              </a:extLst>
            </p:cNvPr>
            <p:cNvSpPr/>
            <p:nvPr/>
          </p:nvSpPr>
          <p:spPr>
            <a:xfrm>
              <a:off x="6416224" y="147623"/>
              <a:ext cx="1031132" cy="103113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dirty="0"/>
            </a:p>
          </p:txBody>
        </p:sp>
        <p:sp>
          <p:nvSpPr>
            <p:cNvPr id="20" name="Oval 19" descr="oval shape">
              <a:extLst>
                <a:ext uri="{FF2B5EF4-FFF2-40B4-BE49-F238E27FC236}">
                  <a16:creationId xmlns:a16="http://schemas.microsoft.com/office/drawing/2014/main" id="{2626E7FB-9238-4FE7-A3D4-4222E9D070A1}"/>
                </a:ext>
              </a:extLst>
            </p:cNvPr>
            <p:cNvSpPr/>
            <p:nvPr/>
          </p:nvSpPr>
          <p:spPr>
            <a:xfrm>
              <a:off x="5870768" y="4116507"/>
              <a:ext cx="884753" cy="88475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dirty="0"/>
            </a:p>
          </p:txBody>
        </p:sp>
        <p:cxnSp>
          <p:nvCxnSpPr>
            <p:cNvPr id="21" name="Straight Connector 20" descr="straight line">
              <a:extLst>
                <a:ext uri="{FF2B5EF4-FFF2-40B4-BE49-F238E27FC236}">
                  <a16:creationId xmlns:a16="http://schemas.microsoft.com/office/drawing/2014/main" id="{976B3EC6-EDEF-47C0-B486-B1F0652665B0}"/>
                </a:ext>
              </a:extLst>
            </p:cNvPr>
            <p:cNvCxnSpPr>
              <a:cxnSpLocks/>
              <a:endCxn id="20" idx="7"/>
            </p:cNvCxnSpPr>
            <p:nvPr/>
          </p:nvCxnSpPr>
          <p:spPr>
            <a:xfrm flipH="1">
              <a:off x="6625952" y="3582331"/>
              <a:ext cx="501713" cy="66374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Oval 21" descr="oval shape">
              <a:extLst>
                <a:ext uri="{FF2B5EF4-FFF2-40B4-BE49-F238E27FC236}">
                  <a16:creationId xmlns:a16="http://schemas.microsoft.com/office/drawing/2014/main" id="{CEFB7902-601E-448E-A832-A48CB62E6CAA}"/>
                </a:ext>
              </a:extLst>
            </p:cNvPr>
            <p:cNvSpPr/>
            <p:nvPr/>
          </p:nvSpPr>
          <p:spPr>
            <a:xfrm>
              <a:off x="6416224" y="2132065"/>
              <a:ext cx="1770434" cy="177043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38B8E57-AC54-4927-B3D3-5D9697079EDF}"/>
                </a:ext>
              </a:extLst>
            </p:cNvPr>
            <p:cNvSpPr txBox="1"/>
            <p:nvPr/>
          </p:nvSpPr>
          <p:spPr>
            <a:xfrm>
              <a:off x="6719013" y="2972440"/>
              <a:ext cx="1164855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bg1"/>
                  </a:solidFill>
                </a:rPr>
                <a:t>College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2F7CFD6-8725-45F6-9D3E-BE473BFC7F2A}"/>
                </a:ext>
              </a:extLst>
            </p:cNvPr>
            <p:cNvSpPr txBox="1"/>
            <p:nvPr/>
          </p:nvSpPr>
          <p:spPr>
            <a:xfrm>
              <a:off x="4344583" y="1558979"/>
              <a:ext cx="894244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bg1"/>
                  </a:solidFill>
                </a:rPr>
                <a:t>Learners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220781B9-C7E6-48B9-80AD-0828160FA6D5}"/>
                </a:ext>
              </a:extLst>
            </p:cNvPr>
            <p:cNvSpPr txBox="1"/>
            <p:nvPr/>
          </p:nvSpPr>
          <p:spPr>
            <a:xfrm>
              <a:off x="6484668" y="564518"/>
              <a:ext cx="894244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bg1"/>
                  </a:solidFill>
                </a:rPr>
                <a:t>Parent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AAD75DC1-94BF-4B19-A0E8-D6433CB47890}"/>
                </a:ext>
              </a:extLst>
            </p:cNvPr>
            <p:cNvSpPr txBox="1"/>
            <p:nvPr/>
          </p:nvSpPr>
          <p:spPr>
            <a:xfrm>
              <a:off x="5870768" y="4478340"/>
              <a:ext cx="894244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bg1"/>
                  </a:solidFill>
                </a:rPr>
                <a:t>Staff</a:t>
              </a:r>
            </a:p>
          </p:txBody>
        </p:sp>
        <p:sp>
          <p:nvSpPr>
            <p:cNvPr id="33" name="Oval 32" descr="oval shape">
              <a:extLst>
                <a:ext uri="{FF2B5EF4-FFF2-40B4-BE49-F238E27FC236}">
                  <a16:creationId xmlns:a16="http://schemas.microsoft.com/office/drawing/2014/main" id="{40050BD3-995C-4303-853E-78CBF0598A03}"/>
                </a:ext>
              </a:extLst>
            </p:cNvPr>
            <p:cNvSpPr/>
            <p:nvPr/>
          </p:nvSpPr>
          <p:spPr>
            <a:xfrm>
              <a:off x="3309357" y="3369042"/>
              <a:ext cx="1035226" cy="103522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GB" dirty="0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79E7945-968A-4249-9A8D-E32CF8A244AD}"/>
                </a:ext>
              </a:extLst>
            </p:cNvPr>
            <p:cNvSpPr txBox="1"/>
            <p:nvPr/>
          </p:nvSpPr>
          <p:spPr>
            <a:xfrm>
              <a:off x="3379848" y="3810166"/>
              <a:ext cx="894244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200" dirty="0">
                  <a:solidFill>
                    <a:schemeClr val="bg1"/>
                  </a:solidFill>
                </a:rPr>
                <a:t>Visitor</a:t>
              </a:r>
            </a:p>
          </p:txBody>
        </p:sp>
      </p:grp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718643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Presentation timings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GB" sz="2400" dirty="0"/>
              <a:t>Five minutes to get set up</a:t>
            </a:r>
          </a:p>
          <a:p>
            <a:pPr lvl="2"/>
            <a:r>
              <a:rPr lang="en-GB" dirty="0"/>
              <a:t>Log on, open presentation and check notes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10 minutes to present</a:t>
            </a:r>
          </a:p>
          <a:p>
            <a:pPr lvl="2"/>
            <a:r>
              <a:rPr lang="en-GB" dirty="0"/>
              <a:t>No questions while presenting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5 minutes for stakeholder questions</a:t>
            </a:r>
          </a:p>
          <a:p>
            <a:pPr lvl="2"/>
            <a:r>
              <a:rPr lang="en-GB" dirty="0"/>
              <a:t>Presenter to answer questions</a:t>
            </a:r>
          </a:p>
          <a:p>
            <a:pPr lvl="1">
              <a:lnSpc>
                <a:spcPct val="100000"/>
              </a:lnSpc>
            </a:pPr>
            <a:r>
              <a:rPr lang="en-GB" sz="2400" dirty="0"/>
              <a:t>5 minutes for feedback to the presenter and reflection</a:t>
            </a:r>
          </a:p>
          <a:p>
            <a:pPr lvl="1">
              <a:lnSpc>
                <a:spcPct val="100000"/>
              </a:lnSpc>
            </a:pPr>
            <a:endParaRPr lang="en-GB" sz="2400" dirty="0"/>
          </a:p>
          <a:p>
            <a:pPr marL="0" lvl="1" indent="0">
              <a:lnSpc>
                <a:spcPct val="100000"/>
              </a:lnSpc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endParaRPr lang="en-GB" sz="2400" dirty="0"/>
          </a:p>
          <a:p>
            <a:pPr lvl="1">
              <a:lnSpc>
                <a:spcPct val="100000"/>
              </a:lnSpc>
            </a:pPr>
            <a:endParaRPr lang="en-GB" sz="2400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031366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3600" dirty="0"/>
              <a:t>Congratulations. You have completed the project.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dirty="0"/>
              <a:t>Everyone give one takeaway from this experience.</a:t>
            </a:r>
            <a:endParaRPr lang="en-GB" sz="2400" dirty="0"/>
          </a:p>
          <a:p>
            <a:pPr lvl="1">
              <a:lnSpc>
                <a:spcPct val="100000"/>
              </a:lnSpc>
            </a:pPr>
            <a:r>
              <a:rPr lang="en-GB" dirty="0"/>
              <a:t>Plenary:</a:t>
            </a:r>
          </a:p>
          <a:p>
            <a:pPr lvl="2"/>
            <a:r>
              <a:rPr lang="en-GB" dirty="0"/>
              <a:t>What have we learnt over the last 10 weeks?</a:t>
            </a:r>
          </a:p>
          <a:p>
            <a:pPr lvl="2"/>
            <a:r>
              <a:rPr lang="en-GB" dirty="0"/>
              <a:t>Where else will you use these skills on your course and industry placement? </a:t>
            </a:r>
          </a:p>
          <a:p>
            <a:pPr lvl="1"/>
            <a:r>
              <a:rPr lang="en-GB" dirty="0"/>
              <a:t>Homework:</a:t>
            </a:r>
          </a:p>
          <a:p>
            <a:pPr lvl="2"/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Create a plan </a:t>
            </a: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</a:t>
            </a: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how you are going to action any areas of learning you need to develop.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70000" lvl="2" indent="0">
              <a:buNone/>
            </a:pPr>
            <a:endParaRPr lang="en-GB" dirty="0"/>
          </a:p>
          <a:p>
            <a:pPr marL="270000" lvl="2" indent="0">
              <a:buNone/>
            </a:pPr>
            <a:r>
              <a:rPr lang="en-GB" dirty="0"/>
              <a:t> </a:t>
            </a:r>
          </a:p>
          <a:p>
            <a:pPr marL="270000" lvl="2" indent="0">
              <a:buNone/>
            </a:pPr>
            <a:endParaRPr lang="en-GB" dirty="0"/>
          </a:p>
          <a:p>
            <a:pPr lvl="1">
              <a:lnSpc>
                <a:spcPct val="100000"/>
              </a:lnSpc>
            </a:pPr>
            <a:endParaRPr lang="en-GB" sz="2400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733962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Plenary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1"/>
            <a:r>
              <a:rPr lang="en-GB" dirty="0"/>
              <a:t>Exit ticket.</a:t>
            </a:r>
          </a:p>
          <a:p>
            <a:pPr lvl="2"/>
            <a:r>
              <a:rPr lang="en-GB" dirty="0"/>
              <a:t>Taking responsibility for own learning.</a:t>
            </a:r>
          </a:p>
          <a:p>
            <a:pPr marL="0" lvl="1" indent="0">
              <a:lnSpc>
                <a:spcPct val="100000"/>
              </a:lnSpc>
              <a:buNone/>
            </a:pPr>
            <a:endParaRPr lang="en-GB" sz="2400" dirty="0"/>
          </a:p>
          <a:p>
            <a:pPr lvl="1">
              <a:lnSpc>
                <a:spcPct val="100000"/>
              </a:lnSpc>
            </a:pPr>
            <a:endParaRPr lang="en-GB" sz="2400" dirty="0"/>
          </a:p>
          <a:p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688226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E430F-0148-7D3D-86CF-8CE994D30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-699425"/>
            <a:ext cx="8437563" cy="699425"/>
          </a:xfr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n-GB" dirty="0"/>
              <a:t>Acknowledgements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ED7E31-0A20-431C-92C7-87EA77ED0CA9}"/>
              </a:ext>
            </a:extLst>
          </p:cNvPr>
          <p:cNvSpPr txBox="1"/>
          <p:nvPr/>
        </p:nvSpPr>
        <p:spPr>
          <a:xfrm>
            <a:off x="1763688" y="1275606"/>
            <a:ext cx="115212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dirty="0"/>
              <a:t>PRODUCED BY</a:t>
            </a:r>
          </a:p>
        </p:txBody>
      </p:sp>
      <p:pic>
        <p:nvPicPr>
          <p:cNvPr id="14" name="Picture 13" descr="Department for Education logo">
            <a:extLst>
              <a:ext uri="{FF2B5EF4-FFF2-40B4-BE49-F238E27FC236}">
                <a16:creationId xmlns:a16="http://schemas.microsoft.com/office/drawing/2014/main" id="{0D793A73-0B68-41C6-96A3-4A06CB6B86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674268"/>
            <a:ext cx="1800200" cy="84455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E3E1E1C-19A4-4F4A-B678-E274A9DA15DB}"/>
              </a:ext>
            </a:extLst>
          </p:cNvPr>
          <p:cNvSpPr txBox="1"/>
          <p:nvPr/>
        </p:nvSpPr>
        <p:spPr>
          <a:xfrm>
            <a:off x="4675552" y="1275606"/>
            <a:ext cx="115212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dirty="0"/>
              <a:t>FUNDED BY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F2C459C-FDFD-413A-AA47-C10B685C2A01}"/>
              </a:ext>
            </a:extLst>
          </p:cNvPr>
          <p:cNvSpPr txBox="1"/>
          <p:nvPr/>
        </p:nvSpPr>
        <p:spPr>
          <a:xfrm>
            <a:off x="4572000" y="2826584"/>
            <a:ext cx="1800200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 dirty="0"/>
              <a:t>This programme is funded by the Department for Education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6B2AE06-62E2-47AC-A4B8-78F23C87D5EA}"/>
              </a:ext>
            </a:extLst>
          </p:cNvPr>
          <p:cNvSpPr txBox="1"/>
          <p:nvPr/>
        </p:nvSpPr>
        <p:spPr>
          <a:xfrm>
            <a:off x="1583803" y="2826584"/>
            <a:ext cx="2088232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 dirty="0"/>
              <a:t>Blackpool and the Fylde College has produced this resource on behalf of the Education and Training Foundation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A481ADA-FC14-4FE3-9F8D-6121602D1055}"/>
              </a:ext>
            </a:extLst>
          </p:cNvPr>
          <p:cNvSpPr txBox="1"/>
          <p:nvPr/>
        </p:nvSpPr>
        <p:spPr>
          <a:xfrm>
            <a:off x="1187624" y="3767000"/>
            <a:ext cx="655272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2400" b="1" dirty="0">
                <a:solidFill>
                  <a:srgbClr val="E51C41"/>
                </a:solidFill>
              </a:rPr>
              <a:t>ET-FOUNDATION.CO.UK</a:t>
            </a:r>
          </a:p>
        </p:txBody>
      </p:sp>
      <p:pic>
        <p:nvPicPr>
          <p:cNvPr id="6" name="Picture 5" descr="Blackpool and Fylde college logo">
            <a:extLst>
              <a:ext uri="{FF2B5EF4-FFF2-40B4-BE49-F238E27FC236}">
                <a16:creationId xmlns:a16="http://schemas.microsoft.com/office/drawing/2014/main" id="{C54A454C-4E64-2DE2-000F-B9F6A87DC1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11"/>
          <a:stretch/>
        </p:blipFill>
        <p:spPr>
          <a:xfrm>
            <a:off x="1583803" y="1460272"/>
            <a:ext cx="2183407" cy="1181646"/>
          </a:xfrm>
          <a:prstGeom prst="rect">
            <a:avLst/>
          </a:prstGeom>
        </p:spPr>
      </p:pic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83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9314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Mind maps</a:t>
            </a: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D0BE3D8A-9E4C-427C-B138-921ED499345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67625" cy="3601574"/>
          </a:xfrm>
        </p:spPr>
        <p:txBody>
          <a:bodyPr/>
          <a:lstStyle/>
          <a:p>
            <a:pPr marL="0" lvl="1" indent="0">
              <a:lnSpc>
                <a:spcPct val="100000"/>
              </a:lnSpc>
              <a:buNone/>
            </a:pPr>
            <a:r>
              <a:rPr lang="en-GB" sz="2400" dirty="0"/>
              <a:t>Tree diagram</a:t>
            </a:r>
          </a:p>
        </p:txBody>
      </p:sp>
      <p:graphicFrame>
        <p:nvGraphicFramePr>
          <p:cNvPr id="2" name="Diagram 1" descr="hierarchy of college stakeholders">
            <a:extLst>
              <a:ext uri="{FF2B5EF4-FFF2-40B4-BE49-F238E27FC236}">
                <a16:creationId xmlns:a16="http://schemas.microsoft.com/office/drawing/2014/main" id="{5C14F94D-D881-4D65-8B3F-DFA4683228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4513713"/>
              </p:ext>
            </p:extLst>
          </p:nvPr>
        </p:nvGraphicFramePr>
        <p:xfrm>
          <a:off x="2315108" y="53975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64727673"/>
      </p:ext>
    </p:extLst>
  </p:cSld>
  <p:clrMapOvr>
    <a:masterClrMapping/>
  </p:clrMapOvr>
</p:sld>
</file>

<file path=ppt/theme/theme1.xml><?xml version="1.0" encoding="utf-8"?>
<a:theme xmlns:a="http://schemas.openxmlformats.org/drawingml/2006/main" name="ETF Master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EEECE1"/>
      </a:lt2>
      <a:accent1>
        <a:srgbClr val="00A068"/>
      </a:accent1>
      <a:accent2>
        <a:srgbClr val="E51C41"/>
      </a:accent2>
      <a:accent3>
        <a:srgbClr val="FDB913"/>
      </a:accent3>
      <a:accent4>
        <a:srgbClr val="0071F8"/>
      </a:accent4>
      <a:accent5>
        <a:srgbClr val="BE0064"/>
      </a:accent5>
      <a:accent6>
        <a:srgbClr val="000000"/>
      </a:accent6>
      <a:hlink>
        <a:srgbClr val="0000FF"/>
      </a:hlink>
      <a:folHlink>
        <a:srgbClr val="800080"/>
      </a:folHlink>
    </a:clrScheme>
    <a:fontScheme name="ETF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35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ETF PPT TEMPLATE 2017 REVISION 2" id="{D9072210-44E4-4708-8F0F-C17D53D19737}" vid="{93905E69-2C3A-474D-AE1D-AE1AB7FC7A7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84A5350B050F46AD6AC251716740DC" ma:contentTypeVersion="19" ma:contentTypeDescription="Create a new document." ma:contentTypeScope="" ma:versionID="d187684d7a1e7144ec20e0c851cd9de9">
  <xsd:schema xmlns:xsd="http://www.w3.org/2001/XMLSchema" xmlns:xs="http://www.w3.org/2001/XMLSchema" xmlns:p="http://schemas.microsoft.com/office/2006/metadata/properties" xmlns:ns2="414d2ded-29cc-4abd-a1df-c646721ce55b" xmlns:ns3="2847a094-2edf-4950-a853-13ec668231ed" targetNamespace="http://schemas.microsoft.com/office/2006/metadata/properties" ma:root="true" ma:fieldsID="c647aa0055b96075a1a28ac1dd860f1f" ns2:_="" ns3:_="">
    <xsd:import namespace="414d2ded-29cc-4abd-a1df-c646721ce55b"/>
    <xsd:import namespace="2847a094-2edf-4950-a853-13ec668231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AutoTag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d2ded-29cc-4abd-a1df-c646721ce5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20cda56a-0d36-40e2-ad5d-df46f41119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47a094-2edf-4950-a853-13ec668231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75bcd669-d17d-41a9-93bf-403babf16228}" ma:internalName="TaxCatchAll" ma:showField="CatchAllData" ma:web="2847a094-2edf-4950-a853-13ec668231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4d2ded-29cc-4abd-a1df-c646721ce55b">
      <Terms xmlns="http://schemas.microsoft.com/office/infopath/2007/PartnerControls"/>
    </lcf76f155ced4ddcb4097134ff3c332f>
    <TaxCatchAll xmlns="2847a094-2edf-4950-a853-13ec668231ed" xsi:nil="true"/>
  </documentManagement>
</p:properties>
</file>

<file path=customXml/itemProps1.xml><?xml version="1.0" encoding="utf-8"?>
<ds:datastoreItem xmlns:ds="http://schemas.openxmlformats.org/officeDocument/2006/customXml" ds:itemID="{D4FFDF06-960B-4EC4-939C-2800C540E77A}"/>
</file>

<file path=customXml/itemProps2.xml><?xml version="1.0" encoding="utf-8"?>
<ds:datastoreItem xmlns:ds="http://schemas.openxmlformats.org/officeDocument/2006/customXml" ds:itemID="{F9729C5E-FC3E-4187-92B8-5FE37E61E9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76E745-D9E8-4D93-8B7F-BCE1E4A491AA}">
  <ds:schemaRefs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e8bc058b-4131-4b8a-903d-db3f9bf54849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3666</TotalTime>
  <Words>3285</Words>
  <Application>Microsoft Office PowerPoint</Application>
  <PresentationFormat>On-screen Show (16:9)</PresentationFormat>
  <Paragraphs>663</Paragraphs>
  <Slides>83</Slides>
  <Notes>83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83</vt:i4>
      </vt:variant>
    </vt:vector>
  </HeadingPairs>
  <TitlesOfParts>
    <vt:vector size="86" baseType="lpstr">
      <vt:lpstr>Arial</vt:lpstr>
      <vt:lpstr>Calibri</vt:lpstr>
      <vt:lpstr>ETF Master</vt:lpstr>
      <vt:lpstr>T LEVEL DESIGN, SURVEYING AND PLANNING FOR CONSTRUCTION </vt:lpstr>
      <vt:lpstr>1</vt:lpstr>
      <vt:lpstr>Introduction lesson 1</vt:lpstr>
      <vt:lpstr>Board game</vt:lpstr>
      <vt:lpstr>Board game rules</vt:lpstr>
      <vt:lpstr>Project introduction</vt:lpstr>
      <vt:lpstr>Stakeholders and their relationships</vt:lpstr>
      <vt:lpstr>Mind maps</vt:lpstr>
      <vt:lpstr>Mind maps</vt:lpstr>
      <vt:lpstr>Mind maps</vt:lpstr>
      <vt:lpstr>Presentations</vt:lpstr>
      <vt:lpstr>Plenary and homework</vt:lpstr>
      <vt:lpstr>2</vt:lpstr>
      <vt:lpstr>Introduction lesson 2</vt:lpstr>
      <vt:lpstr>Recap activity</vt:lpstr>
      <vt:lpstr>Task 1 – research building technologies </vt:lpstr>
      <vt:lpstr>Suggested websites for technologies</vt:lpstr>
      <vt:lpstr>Task 2</vt:lpstr>
      <vt:lpstr>Communication factors</vt:lpstr>
      <vt:lpstr>Task 3</vt:lpstr>
      <vt:lpstr>Plenary and next steps in learning</vt:lpstr>
      <vt:lpstr>3</vt:lpstr>
      <vt:lpstr>Introduction lesson 3</vt:lpstr>
      <vt:lpstr>Recap previous learning</vt:lpstr>
      <vt:lpstr>Task 1</vt:lpstr>
      <vt:lpstr>Task 1 – BedZed</vt:lpstr>
      <vt:lpstr>Task 1 – The Bright Building Manchester</vt:lpstr>
      <vt:lpstr>Task 1 – The Gateway Building Leeds</vt:lpstr>
      <vt:lpstr>Features of effective presentations</vt:lpstr>
      <vt:lpstr>Types of presentation</vt:lpstr>
      <vt:lpstr>Task 2</vt:lpstr>
      <vt:lpstr>Plenary and homework</vt:lpstr>
      <vt:lpstr>4</vt:lpstr>
      <vt:lpstr>Introduction lesson 4</vt:lpstr>
      <vt:lpstr>Recap previous learning</vt:lpstr>
      <vt:lpstr>Task 1 – construction technologies</vt:lpstr>
      <vt:lpstr>Task 2 – glossary of terms</vt:lpstr>
      <vt:lpstr>Task 3 – building regulations (sustainability)</vt:lpstr>
      <vt:lpstr>Plenary and homework</vt:lpstr>
      <vt:lpstr>5</vt:lpstr>
      <vt:lpstr>Introduction lesson 5</vt:lpstr>
      <vt:lpstr>Recap previous learning</vt:lpstr>
      <vt:lpstr>Task 1 – key factors for effective communication</vt:lpstr>
      <vt:lpstr>Effective PowerPoint presentation</vt:lpstr>
      <vt:lpstr>Task 2 – PowerPoint Presentation</vt:lpstr>
      <vt:lpstr>Task 3 – teamwork reflection</vt:lpstr>
      <vt:lpstr>Plenary and homework</vt:lpstr>
      <vt:lpstr>6</vt:lpstr>
      <vt:lpstr>Introduction lesson 6</vt:lpstr>
      <vt:lpstr>Recap previous learning</vt:lpstr>
      <vt:lpstr>Task 1 – role play</vt:lpstr>
      <vt:lpstr>Task 1 – role play continued</vt:lpstr>
      <vt:lpstr>Task 2 – communication styles and formality</vt:lpstr>
      <vt:lpstr>Task 3 – summarising key points</vt:lpstr>
      <vt:lpstr>Task 3 – summarising key points</vt:lpstr>
      <vt:lpstr>Task 4 – editing slides</vt:lpstr>
      <vt:lpstr>Plenary and homework</vt:lpstr>
      <vt:lpstr>7</vt:lpstr>
      <vt:lpstr>Introduction lesson 7</vt:lpstr>
      <vt:lpstr>Recap previous learning</vt:lpstr>
      <vt:lpstr>Construction project constraints</vt:lpstr>
      <vt:lpstr>Task 1 – overcoming constraints</vt:lpstr>
      <vt:lpstr>Task 2 – project brief potential constraints</vt:lpstr>
      <vt:lpstr>Plenary and homework</vt:lpstr>
      <vt:lpstr>8</vt:lpstr>
      <vt:lpstr>Introduction lesson 8</vt:lpstr>
      <vt:lpstr>Recap previous learning</vt:lpstr>
      <vt:lpstr>Group discussion  </vt:lpstr>
      <vt:lpstr>Computer aided design (CAD) drawings</vt:lpstr>
      <vt:lpstr>Plenary and homework</vt:lpstr>
      <vt:lpstr>9</vt:lpstr>
      <vt:lpstr>Introduction lesson 9</vt:lpstr>
      <vt:lpstr>Recap previous learning</vt:lpstr>
      <vt:lpstr>Presentation creation</vt:lpstr>
      <vt:lpstr>Presentation production</vt:lpstr>
      <vt:lpstr>Presentation production</vt:lpstr>
      <vt:lpstr>Plenary and homework</vt:lpstr>
      <vt:lpstr>10</vt:lpstr>
      <vt:lpstr>Presentation day </vt:lpstr>
      <vt:lpstr>Presentation timings </vt:lpstr>
      <vt:lpstr>Congratulations. You have completed the project.</vt:lpstr>
      <vt:lpstr>Plenary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underpinning excellence</dc:title>
  <dc:creator>Richard Overton</dc:creator>
  <cp:lastModifiedBy>Sharon Moore</cp:lastModifiedBy>
  <cp:revision>176</cp:revision>
  <dcterms:created xsi:type="dcterms:W3CDTF">2020-10-20T08:50:32Z</dcterms:created>
  <dcterms:modified xsi:type="dcterms:W3CDTF">2025-06-22T07:18:04Z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0x010100D684A5350B050F46AD6AC251716740DC</vt:lpwstr>
  </property>
  <property fmtid="{D5CDD505-2E9C-101B-9397-08002B2CF9AE}" pid="3" name="MediaServiceImageTags">
    <vt:lpwstr/>
  </property>
  <property fmtid="{D5CDD505-2E9C-101B-9397-08002B2CF9AE}" pid="4" name="Order">
    <vt:r8>67200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</Properties>
</file>