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1" r:id="rId5"/>
  </p:sldMasterIdLst>
  <p:notesMasterIdLst>
    <p:notesMasterId r:id="rId28"/>
  </p:notesMasterIdLst>
  <p:sldIdLst>
    <p:sldId id="296" r:id="rId6"/>
    <p:sldId id="301" r:id="rId7"/>
    <p:sldId id="288" r:id="rId8"/>
    <p:sldId id="285" r:id="rId9"/>
    <p:sldId id="321" r:id="rId10"/>
    <p:sldId id="307" r:id="rId11"/>
    <p:sldId id="322" r:id="rId12"/>
    <p:sldId id="308" r:id="rId13"/>
    <p:sldId id="309" r:id="rId14"/>
    <p:sldId id="323" r:id="rId15"/>
    <p:sldId id="324" r:id="rId16"/>
    <p:sldId id="325" r:id="rId17"/>
    <p:sldId id="326" r:id="rId18"/>
    <p:sldId id="327" r:id="rId19"/>
    <p:sldId id="328" r:id="rId20"/>
    <p:sldId id="329" r:id="rId21"/>
    <p:sldId id="330" r:id="rId22"/>
    <p:sldId id="311" r:id="rId23"/>
    <p:sldId id="276" r:id="rId24"/>
    <p:sldId id="268" r:id="rId25"/>
    <p:sldId id="287" r:id="rId26"/>
    <p:sldId id="262"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6A60B2-5319-036A-BDCD-019E4E08D375}" v="10" dt="2022-09-15T16:36:48.0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2" autoAdjust="0"/>
    <p:restoredTop sz="89212" autoAdjust="0"/>
  </p:normalViewPr>
  <p:slideViewPr>
    <p:cSldViewPr snapToGrid="0">
      <p:cViewPr varScale="1">
        <p:scale>
          <a:sx n="76" d="100"/>
          <a:sy n="76" d="100"/>
        </p:scale>
        <p:origin x="941"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hew Hinchley" userId="S::matthew.hinchley_ad.aoc.co.uk#ext#@etfoundation.co.uk::aea83c16-96f1-418a-819a-bcfac3d1e2f4" providerId="AD" clId="Web-{966A60B2-5319-036A-BDCD-019E4E08D375}"/>
    <pc:docChg chg="modSld">
      <pc:chgData name="Matthew Hinchley" userId="S::matthew.hinchley_ad.aoc.co.uk#ext#@etfoundation.co.uk::aea83c16-96f1-418a-819a-bcfac3d1e2f4" providerId="AD" clId="Web-{966A60B2-5319-036A-BDCD-019E4E08D375}" dt="2022-09-15T16:36:45.185" v="3" actId="20577"/>
      <pc:docMkLst>
        <pc:docMk/>
      </pc:docMkLst>
      <pc:sldChg chg="modSp">
        <pc:chgData name="Matthew Hinchley" userId="S::matthew.hinchley_ad.aoc.co.uk#ext#@etfoundation.co.uk::aea83c16-96f1-418a-819a-bcfac3d1e2f4" providerId="AD" clId="Web-{966A60B2-5319-036A-BDCD-019E4E08D375}" dt="2022-09-15T16:36:34.934" v="2" actId="20577"/>
        <pc:sldMkLst>
          <pc:docMk/>
          <pc:sldMk cId="3004283758" sldId="307"/>
        </pc:sldMkLst>
        <pc:spChg chg="mod">
          <ac:chgData name="Matthew Hinchley" userId="S::matthew.hinchley_ad.aoc.co.uk#ext#@etfoundation.co.uk::aea83c16-96f1-418a-819a-bcfac3d1e2f4" providerId="AD" clId="Web-{966A60B2-5319-036A-BDCD-019E4E08D375}" dt="2022-09-15T16:36:34.934" v="2" actId="20577"/>
          <ac:spMkLst>
            <pc:docMk/>
            <pc:sldMk cId="3004283758" sldId="307"/>
            <ac:spMk id="4" creationId="{FB207B6D-99CE-49AD-992B-B58D3EA2BCF8}"/>
          </ac:spMkLst>
        </pc:spChg>
      </pc:sldChg>
      <pc:sldChg chg="modSp">
        <pc:chgData name="Matthew Hinchley" userId="S::matthew.hinchley_ad.aoc.co.uk#ext#@etfoundation.co.uk::aea83c16-96f1-418a-819a-bcfac3d1e2f4" providerId="AD" clId="Web-{966A60B2-5319-036A-BDCD-019E4E08D375}" dt="2022-09-15T16:36:45.185" v="3" actId="20577"/>
        <pc:sldMkLst>
          <pc:docMk/>
          <pc:sldMk cId="1994503237" sldId="329"/>
        </pc:sldMkLst>
        <pc:spChg chg="mod">
          <ac:chgData name="Matthew Hinchley" userId="S::matthew.hinchley_ad.aoc.co.uk#ext#@etfoundation.co.uk::aea83c16-96f1-418a-819a-bcfac3d1e2f4" providerId="AD" clId="Web-{966A60B2-5319-036A-BDCD-019E4E08D375}" dt="2022-09-15T16:36:45.185" v="3" actId="20577"/>
          <ac:spMkLst>
            <pc:docMk/>
            <pc:sldMk cId="1994503237" sldId="329"/>
            <ac:spMk id="3" creationId="{836DACE9-2401-43D2-8B3F-3C8AEFE357F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B1D97D-0AF1-4741-8A62-67459C8564CD}" type="datetimeFigureOut">
              <a:rPr lang="en-GB" smtClean="0"/>
              <a:t>15/09/2022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B80681-D82C-418B-9D59-8E733FF2AAC3}" type="slidenum">
              <a:rPr lang="en-GB" smtClean="0"/>
              <a:t>‹#›</a:t>
            </a:fld>
            <a:endParaRPr lang="en-GB"/>
          </a:p>
        </p:txBody>
      </p:sp>
    </p:spTree>
    <p:extLst>
      <p:ext uri="{BB962C8B-B14F-4D97-AF65-F5344CB8AC3E}">
        <p14:creationId xmlns:p14="http://schemas.microsoft.com/office/powerpoint/2010/main" val="3302177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Teacher-led. Explain concepts to students.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15/09/2022</a:t>
            </a:fld>
            <a:endParaRPr lang="en-GB"/>
          </a:p>
        </p:txBody>
      </p:sp>
    </p:spTree>
    <p:extLst>
      <p:ext uri="{BB962C8B-B14F-4D97-AF65-F5344CB8AC3E}">
        <p14:creationId xmlns:p14="http://schemas.microsoft.com/office/powerpoint/2010/main" val="21765414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Teacher-led. Explain concepts to students.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15/09/2022</a:t>
            </a:fld>
            <a:endParaRPr lang="en-GB"/>
          </a:p>
        </p:txBody>
      </p:sp>
    </p:spTree>
    <p:extLst>
      <p:ext uri="{BB962C8B-B14F-4D97-AF65-F5344CB8AC3E}">
        <p14:creationId xmlns:p14="http://schemas.microsoft.com/office/powerpoint/2010/main" val="793003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GB" dirty="0"/>
              <a:t>Individual/group task. Solicit 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Student-led.</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15/09/2022</a:t>
            </a:fld>
            <a:endParaRPr lang="en-GB"/>
          </a:p>
        </p:txBody>
      </p:sp>
    </p:spTree>
    <p:extLst>
      <p:ext uri="{BB962C8B-B14F-4D97-AF65-F5344CB8AC3E}">
        <p14:creationId xmlns:p14="http://schemas.microsoft.com/office/powerpoint/2010/main" val="16652246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Teacher-led. Explain concepts to students.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15/09/2022</a:t>
            </a:fld>
            <a:endParaRPr lang="en-GB"/>
          </a:p>
        </p:txBody>
      </p:sp>
    </p:spTree>
    <p:extLst>
      <p:ext uri="{BB962C8B-B14F-4D97-AF65-F5344CB8AC3E}">
        <p14:creationId xmlns:p14="http://schemas.microsoft.com/office/powerpoint/2010/main" val="1716425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Teacher-led. Explain concepts to students.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15/09/2022</a:t>
            </a:fld>
            <a:endParaRPr lang="en-GB"/>
          </a:p>
        </p:txBody>
      </p:sp>
    </p:spTree>
    <p:extLst>
      <p:ext uri="{BB962C8B-B14F-4D97-AF65-F5344CB8AC3E}">
        <p14:creationId xmlns:p14="http://schemas.microsoft.com/office/powerpoint/2010/main" val="20168202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Teacher-led. Explain concepts to students.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15/09/2022</a:t>
            </a:fld>
            <a:endParaRPr lang="en-GB"/>
          </a:p>
        </p:txBody>
      </p:sp>
    </p:spTree>
    <p:extLst>
      <p:ext uri="{BB962C8B-B14F-4D97-AF65-F5344CB8AC3E}">
        <p14:creationId xmlns:p14="http://schemas.microsoft.com/office/powerpoint/2010/main" val="15356650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Teacher-led. Explain concepts to students.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15/09/2022</a:t>
            </a:fld>
            <a:endParaRPr lang="en-GB"/>
          </a:p>
        </p:txBody>
      </p:sp>
    </p:spTree>
    <p:extLst>
      <p:ext uri="{BB962C8B-B14F-4D97-AF65-F5344CB8AC3E}">
        <p14:creationId xmlns:p14="http://schemas.microsoft.com/office/powerpoint/2010/main" val="3939512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Student-led. Learners to research more environmental factors, with real business examples.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15/09/2022</a:t>
            </a:fld>
            <a:endParaRPr lang="en-GB"/>
          </a:p>
        </p:txBody>
      </p:sp>
    </p:spTree>
    <p:extLst>
      <p:ext uri="{BB962C8B-B14F-4D97-AF65-F5344CB8AC3E}">
        <p14:creationId xmlns:p14="http://schemas.microsoft.com/office/powerpoint/2010/main" val="785041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Teacher-led. Explain concepts to students.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15/09/2022</a:t>
            </a:fld>
            <a:endParaRPr lang="en-GB"/>
          </a:p>
        </p:txBody>
      </p:sp>
    </p:spTree>
    <p:extLst>
      <p:ext uri="{BB962C8B-B14F-4D97-AF65-F5344CB8AC3E}">
        <p14:creationId xmlns:p14="http://schemas.microsoft.com/office/powerpoint/2010/main" val="12151036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Homework/plenary activity</a:t>
            </a:r>
          </a:p>
        </p:txBody>
      </p:sp>
      <p:sp>
        <p:nvSpPr>
          <p:cNvPr id="4" name="Date Placeholder 3"/>
          <p:cNvSpPr>
            <a:spLocks noGrp="1"/>
          </p:cNvSpPr>
          <p:nvPr>
            <p:ph type="dt" idx="1"/>
          </p:nvPr>
        </p:nvSpPr>
        <p:spPr/>
        <p:txBody>
          <a:bodyPr/>
          <a:lstStyle/>
          <a:p>
            <a:fld id="{71EA9454-5D8D-4968-9991-7DFC74F1B533}" type="datetime1">
              <a:rPr lang="en-GB" smtClean="0"/>
              <a:t>15/09/2022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19</a:t>
            </a:fld>
            <a:endParaRPr lang="en-GB"/>
          </a:p>
        </p:txBody>
      </p:sp>
    </p:spTree>
    <p:extLst>
      <p:ext uri="{BB962C8B-B14F-4D97-AF65-F5344CB8AC3E}">
        <p14:creationId xmlns:p14="http://schemas.microsoft.com/office/powerpoint/2010/main" val="2772530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baseline="0" dirty="0"/>
              <a:t>Ask students to complete muddled PESTLE from fact sheet to check prior learning/knowledge.</a:t>
            </a:r>
            <a:endParaRPr lang="en-US" dirty="0"/>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FAB17E6A-6E1F-473C-89E5-AF96096B2A7E}" type="slidenum">
              <a:rPr lang="en-GB" smtClean="0"/>
              <a:t>2</a:t>
            </a:fld>
            <a:endParaRPr lang="en-GB"/>
          </a:p>
        </p:txBody>
      </p:sp>
      <p:sp>
        <p:nvSpPr>
          <p:cNvPr id="5" name="Date Placeholder 4"/>
          <p:cNvSpPr>
            <a:spLocks noGrp="1"/>
          </p:cNvSpPr>
          <p:nvPr>
            <p:ph type="dt" idx="11"/>
          </p:nvPr>
        </p:nvSpPr>
        <p:spPr/>
        <p:txBody>
          <a:bodyPr/>
          <a:lstStyle/>
          <a:p>
            <a:fld id="{31C35CB5-0D87-479F-97AF-F424F343F917}" type="datetime1">
              <a:rPr lang="en-GB" smtClean="0"/>
              <a:t>15/09/2022</a:t>
            </a:fld>
            <a:endParaRPr lang="en-GB"/>
          </a:p>
        </p:txBody>
      </p:sp>
    </p:spTree>
    <p:extLst>
      <p:ext uri="{BB962C8B-B14F-4D97-AF65-F5344CB8AC3E}">
        <p14:creationId xmlns:p14="http://schemas.microsoft.com/office/powerpoint/2010/main" val="12717916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GB" dirty="0"/>
          </a:p>
        </p:txBody>
      </p:sp>
      <p:sp>
        <p:nvSpPr>
          <p:cNvPr id="4" name="Date Placeholder 3"/>
          <p:cNvSpPr>
            <a:spLocks noGrp="1"/>
          </p:cNvSpPr>
          <p:nvPr>
            <p:ph type="dt" idx="1"/>
          </p:nvPr>
        </p:nvSpPr>
        <p:spPr/>
        <p:txBody>
          <a:bodyPr/>
          <a:lstStyle/>
          <a:p>
            <a:fld id="{71EA9454-5D8D-4968-9991-7DFC74F1B533}" type="datetime1">
              <a:rPr lang="en-GB" smtClean="0"/>
              <a:t>15/09/2022</a:t>
            </a:fld>
            <a:endParaRPr lang="en-GB"/>
          </a:p>
        </p:txBody>
      </p:sp>
      <p:sp>
        <p:nvSpPr>
          <p:cNvPr id="5" name="Slide Number Placeholder 4"/>
          <p:cNvSpPr>
            <a:spLocks noGrp="1"/>
          </p:cNvSpPr>
          <p:nvPr>
            <p:ph type="sldNum" sz="quarter" idx="5"/>
          </p:nvPr>
        </p:nvSpPr>
        <p:spPr>
          <a:xfrm>
            <a:off x="3884613" y="8685213"/>
            <a:ext cx="2971800" cy="458787"/>
          </a:xfrm>
          <a:prstGeom prst="rect">
            <a:avLst/>
          </a:prstGeom>
        </p:spPr>
        <p:txBody>
          <a:bodyPr/>
          <a:lstStyle/>
          <a:p>
            <a:fld id="{FAB17E6A-6E1F-473C-89E5-AF96096B2A7E}" type="slidenum">
              <a:rPr lang="en-GB" smtClean="0"/>
              <a:t>21</a:t>
            </a:fld>
            <a:endParaRPr lang="en-GB"/>
          </a:p>
        </p:txBody>
      </p:sp>
    </p:spTree>
    <p:extLst>
      <p:ext uri="{BB962C8B-B14F-4D97-AF65-F5344CB8AC3E}">
        <p14:creationId xmlns:p14="http://schemas.microsoft.com/office/powerpoint/2010/main" val="1485356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41971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baseline="0" dirty="0"/>
              <a:t>Ask students to write their answers on sticky notes on the board or in workbooks, to check prior learning/knowledge.</a:t>
            </a:r>
            <a:endParaRPr lang="en-US" dirty="0"/>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FAB17E6A-6E1F-473C-89E5-AF96096B2A7E}" type="slidenum">
              <a:rPr lang="en-GB" smtClean="0"/>
              <a:t>3</a:t>
            </a:fld>
            <a:endParaRPr lang="en-GB"/>
          </a:p>
        </p:txBody>
      </p:sp>
      <p:sp>
        <p:nvSpPr>
          <p:cNvPr id="5" name="Date Placeholder 4"/>
          <p:cNvSpPr>
            <a:spLocks noGrp="1"/>
          </p:cNvSpPr>
          <p:nvPr>
            <p:ph type="dt" idx="11"/>
          </p:nvPr>
        </p:nvSpPr>
        <p:spPr/>
        <p:txBody>
          <a:bodyPr/>
          <a:lstStyle/>
          <a:p>
            <a:fld id="{31C35CB5-0D87-479F-97AF-F424F343F917}" type="datetime1">
              <a:rPr lang="en-GB" smtClean="0"/>
              <a:t>15/09/2022</a:t>
            </a:fld>
            <a:endParaRPr lang="en-GB"/>
          </a:p>
        </p:txBody>
      </p:sp>
    </p:spTree>
    <p:extLst>
      <p:ext uri="{BB962C8B-B14F-4D97-AF65-F5344CB8AC3E}">
        <p14:creationId xmlns:p14="http://schemas.microsoft.com/office/powerpoint/2010/main" val="4207059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whole class for definition of PESTLE. Solicit answers.</a:t>
            </a:r>
          </a:p>
          <a:p>
            <a:endParaRPr lang="en-GB" dirty="0"/>
          </a:p>
        </p:txBody>
      </p:sp>
      <p:sp>
        <p:nvSpPr>
          <p:cNvPr id="4" name="Date Placeholder 3"/>
          <p:cNvSpPr>
            <a:spLocks noGrp="1"/>
          </p:cNvSpPr>
          <p:nvPr>
            <p:ph type="dt" idx="1"/>
          </p:nvPr>
        </p:nvSpPr>
        <p:spPr/>
        <p:txBody>
          <a:bodyPr/>
          <a:lstStyle/>
          <a:p>
            <a:fld id="{71EA9454-5D8D-4968-9991-7DFC74F1B533}" type="datetime1">
              <a:rPr lang="en-GB" smtClean="0"/>
              <a:t>15/09/2022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4</a:t>
            </a:fld>
            <a:endParaRPr lang="en-GB"/>
          </a:p>
        </p:txBody>
      </p:sp>
    </p:spTree>
    <p:extLst>
      <p:ext uri="{BB962C8B-B14F-4D97-AF65-F5344CB8AC3E}">
        <p14:creationId xmlns:p14="http://schemas.microsoft.com/office/powerpoint/2010/main" val="2102966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Teacher-led. Explain concepts to students.</a:t>
            </a:r>
          </a:p>
          <a:p>
            <a:endParaRPr lang="en-GB" dirty="0"/>
          </a:p>
        </p:txBody>
      </p:sp>
      <p:sp>
        <p:nvSpPr>
          <p:cNvPr id="4" name="Date Placeholder 3"/>
          <p:cNvSpPr>
            <a:spLocks noGrp="1"/>
          </p:cNvSpPr>
          <p:nvPr>
            <p:ph type="dt" idx="1"/>
          </p:nvPr>
        </p:nvSpPr>
        <p:spPr/>
        <p:txBody>
          <a:bodyPr/>
          <a:lstStyle/>
          <a:p>
            <a:fld id="{71EA9454-5D8D-4968-9991-7DFC74F1B533}" type="datetime1">
              <a:rPr lang="en-GB" smtClean="0"/>
              <a:t>15/09/2022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5</a:t>
            </a:fld>
            <a:endParaRPr lang="en-GB"/>
          </a:p>
        </p:txBody>
      </p:sp>
    </p:spTree>
    <p:extLst>
      <p:ext uri="{BB962C8B-B14F-4D97-AF65-F5344CB8AC3E}">
        <p14:creationId xmlns:p14="http://schemas.microsoft.com/office/powerpoint/2010/main" val="1436858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Teacher-led. Explain concepts to students.</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15/09/2022</a:t>
            </a:fld>
            <a:endParaRPr lang="en-GB"/>
          </a:p>
        </p:txBody>
      </p:sp>
    </p:spTree>
    <p:extLst>
      <p:ext uri="{BB962C8B-B14F-4D97-AF65-F5344CB8AC3E}">
        <p14:creationId xmlns:p14="http://schemas.microsoft.com/office/powerpoint/2010/main" val="13353350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Individual/group task. Solicit 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Student-led</a:t>
            </a:r>
          </a:p>
          <a:p>
            <a:endParaRPr lang="en-GB" dirty="0"/>
          </a:p>
        </p:txBody>
      </p:sp>
      <p:sp>
        <p:nvSpPr>
          <p:cNvPr id="4" name="Date Placeholder 3"/>
          <p:cNvSpPr>
            <a:spLocks noGrp="1"/>
          </p:cNvSpPr>
          <p:nvPr>
            <p:ph type="dt" idx="1"/>
          </p:nvPr>
        </p:nvSpPr>
        <p:spPr/>
        <p:txBody>
          <a:bodyPr/>
          <a:lstStyle/>
          <a:p>
            <a:fld id="{71EA9454-5D8D-4968-9991-7DFC74F1B533}" type="datetime1">
              <a:rPr lang="en-GB" smtClean="0"/>
              <a:t>15/09/2022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7</a:t>
            </a:fld>
            <a:endParaRPr lang="en-GB"/>
          </a:p>
        </p:txBody>
      </p:sp>
    </p:spTree>
    <p:extLst>
      <p:ext uri="{BB962C8B-B14F-4D97-AF65-F5344CB8AC3E}">
        <p14:creationId xmlns:p14="http://schemas.microsoft.com/office/powerpoint/2010/main" val="654858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Teacher-led. Explain concepts to students. Link knowledge from starter activity.</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15/09/2022</a:t>
            </a:fld>
            <a:endParaRPr lang="en-GB"/>
          </a:p>
        </p:txBody>
      </p:sp>
    </p:spTree>
    <p:extLst>
      <p:ext uri="{BB962C8B-B14F-4D97-AF65-F5344CB8AC3E}">
        <p14:creationId xmlns:p14="http://schemas.microsoft.com/office/powerpoint/2010/main" val="6703737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Teacher-led. Explain concepts to students. Solicit answers for the question ‘</a:t>
            </a:r>
            <a:r>
              <a:rPr lang="en-US" dirty="0">
                <a:solidFill>
                  <a:srgbClr val="FF0000"/>
                </a:solidFill>
              </a:rPr>
              <a:t>Why do you think this is the case?’</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15/09/2022</a:t>
            </a:fld>
            <a:endParaRPr lang="en-GB"/>
          </a:p>
        </p:txBody>
      </p:sp>
    </p:spTree>
    <p:extLst>
      <p:ext uri="{BB962C8B-B14F-4D97-AF65-F5344CB8AC3E}">
        <p14:creationId xmlns:p14="http://schemas.microsoft.com/office/powerpoint/2010/main" val="1170637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6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7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4A208-C4A8-43A6-A15A-377861BFD5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6DC5094-31F9-4C75-BC05-244A9D739A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A363245-6F2F-4C95-B082-09503FEB597F}"/>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5" name="Footer Placeholder 4">
            <a:extLst>
              <a:ext uri="{FF2B5EF4-FFF2-40B4-BE49-F238E27FC236}">
                <a16:creationId xmlns:a16="http://schemas.microsoft.com/office/drawing/2014/main" id="{47AD141E-5812-4510-AAEA-62C53A9C4D0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74E26C4-E87E-4711-B4A7-91796E4AFB12}"/>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4016050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3AE9BC-FF1A-418E-8BBD-E6CA56C22F5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41DED8E-15E4-47E1-A0E7-3AC4820FEFC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1B6F2B-F93C-4F85-AD8B-897A5CEC669A}"/>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5" name="Footer Placeholder 4">
            <a:extLst>
              <a:ext uri="{FF2B5EF4-FFF2-40B4-BE49-F238E27FC236}">
                <a16:creationId xmlns:a16="http://schemas.microsoft.com/office/drawing/2014/main" id="{843B01A4-2F55-428A-B699-3F542889148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0D01D9B-8754-47AA-80BF-CBBEE90B3964}"/>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3440938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F799EB-F14E-4915-9332-C449463BA6F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69500F4-5840-4D0D-AC02-C9E88FB46E7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0DEB663-48D1-4D4F-B0CE-8C28BA998527}"/>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5" name="Footer Placeholder 4">
            <a:extLst>
              <a:ext uri="{FF2B5EF4-FFF2-40B4-BE49-F238E27FC236}">
                <a16:creationId xmlns:a16="http://schemas.microsoft.com/office/drawing/2014/main" id="{6D26F2A5-50B4-44C9-92D1-D36DD1EAD7E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BBD9681-E10D-4458-AADC-8ACB37A06531}"/>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24349932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0"/>
            <a:ext cx="2743200" cy="365125"/>
          </a:xfrm>
          <a:prstGeom prst="rect">
            <a:avLst/>
          </a:prstGeom>
        </p:spPr>
        <p:txBody>
          <a:bodyPr/>
          <a:lstStyle/>
          <a:p>
            <a:fld id="{209C5A35-3D43-40AD-84FC-5FE9CAAEE5CB}" type="datetimeFigureOut">
              <a:rPr lang="en-GB" smtClean="0"/>
              <a:t>15/09/2022</a:t>
            </a:fld>
            <a:endParaRPr lang="en-GB"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144F35E-E455-4264-BB34-8B5F1858BB0C}" type="slidenum">
              <a:rPr lang="en-GB" smtClean="0"/>
              <a:t>‹#›</a:t>
            </a:fld>
            <a:endParaRPr lang="en-GB" dirty="0"/>
          </a:p>
        </p:txBody>
      </p:sp>
    </p:spTree>
    <p:extLst>
      <p:ext uri="{BB962C8B-B14F-4D97-AF65-F5344CB8AC3E}">
        <p14:creationId xmlns:p14="http://schemas.microsoft.com/office/powerpoint/2010/main" val="10177136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32802"/>
            <a:ext cx="12192000" cy="6850575"/>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562048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
            <a:ext cx="12192000" cy="6850575"/>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1293525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2500"/>
            <a:ext cx="12192000" cy="6850575"/>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2120549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4515"/>
            <a:ext cx="12192000" cy="6850575"/>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9165693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9310"/>
            <a:ext cx="12192000" cy="6850575"/>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9120828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2440919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43489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D9C7C-4E29-4532-BCD5-49275D94946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D885FAB-84BD-4C14-8CB0-3226FCA7C41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9ACCA52-64F7-4347-A6CC-99C59FDCC2A4}"/>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5" name="Footer Placeholder 4">
            <a:extLst>
              <a:ext uri="{FF2B5EF4-FFF2-40B4-BE49-F238E27FC236}">
                <a16:creationId xmlns:a16="http://schemas.microsoft.com/office/drawing/2014/main" id="{E0924469-BCB6-4DA4-831D-F6139F8088B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80D87C4-35CF-4374-853F-477BA3C06E21}"/>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8583973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1194469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4055973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678546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245084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6299633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5292065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49047591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9351991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2844400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996626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82B37-9EC6-485C-AF4F-F9D4C2D02D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545DA0C-5D64-4381-8716-C004F18F8EB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F8FDFBB-0066-4673-8127-3AB86140422D}"/>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5" name="Footer Placeholder 4">
            <a:extLst>
              <a:ext uri="{FF2B5EF4-FFF2-40B4-BE49-F238E27FC236}">
                <a16:creationId xmlns:a16="http://schemas.microsoft.com/office/drawing/2014/main" id="{264F3643-6833-4426-84FD-591006986ED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7821F1-8FBA-44C7-9575-7F209151AA99}"/>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7019729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790341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68385232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2898927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9926281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1027102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915398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325226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77169227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12192000" cy="68580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0413117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278291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77CBD-AF2D-4702-9BD5-A246CD01EC5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EEC2F34-10C8-4514-A48A-546E987744F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A12D637-F8D6-4172-977A-D5049028051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8B7D98D-A1C0-480F-A0EF-A1CA00DAC518}"/>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6" name="Footer Placeholder 5">
            <a:extLst>
              <a:ext uri="{FF2B5EF4-FFF2-40B4-BE49-F238E27FC236}">
                <a16:creationId xmlns:a16="http://schemas.microsoft.com/office/drawing/2014/main" id="{70D80015-D8D4-4AEC-9739-D375772AF45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661FC01-66ED-4CFA-B079-59CB944A147F}"/>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302262162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24165203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35251560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68607386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11603724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0" name="Text Placeholder 8"/>
          <p:cNvSpPr>
            <a:spLocks noGrp="1"/>
          </p:cNvSpPr>
          <p:nvPr>
            <p:ph type="body" sz="quarter" idx="14"/>
          </p:nvPr>
        </p:nvSpPr>
        <p:spPr>
          <a:xfrm>
            <a:off x="335360" y="1315201"/>
            <a:ext cx="9601200" cy="4613108"/>
          </a:xfrm>
        </p:spPr>
        <p:txBody>
          <a:bodyPr lIns="0" tIns="0" rIns="0" bIns="0">
            <a:normAutofit/>
          </a:bodyPr>
          <a:lstStyle>
            <a:lvl1pPr marL="0" indent="0">
              <a:lnSpc>
                <a:spcPts val="6000"/>
              </a:lnSpc>
              <a:spcBef>
                <a:spcPts val="0"/>
              </a:spcBef>
              <a:buNone/>
              <a:defRPr lang="en-US" sz="6000" b="1" kern="1200" cap="none" baseline="0" dirty="0" smtClean="0">
                <a:solidFill>
                  <a:srgbClr val="0071F8"/>
                </a:solidFill>
                <a:latin typeface="+mn-lt"/>
                <a:ea typeface="+mn-ea"/>
                <a:cs typeface="+mn-cs"/>
              </a:defRPr>
            </a:lvl1pPr>
          </a:lstStyle>
          <a:p>
            <a:pPr marL="0" lvl="0" indent="0" algn="l" defTabSz="1219170"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5076546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7" name="Text Placeholder 6"/>
          <p:cNvSpPr>
            <a:spLocks noGrp="1"/>
          </p:cNvSpPr>
          <p:nvPr>
            <p:ph type="body" sz="quarter" idx="13"/>
          </p:nvPr>
        </p:nvSpPr>
        <p:spPr>
          <a:xfrm>
            <a:off x="312000" y="1315199"/>
            <a:ext cx="11255584" cy="4801967"/>
          </a:xfrm>
        </p:spPr>
        <p:txBody>
          <a:bodyPr>
            <a:normAutofit/>
          </a:bodyPr>
          <a:lstStyle>
            <a:lvl1pPr marL="0" indent="0">
              <a:lnSpc>
                <a:spcPts val="4800"/>
              </a:lnSpc>
              <a:spcBef>
                <a:spcPts val="0"/>
              </a:spcBef>
              <a:buNone/>
              <a:defRPr sz="4800" b="1">
                <a:solidFill>
                  <a:srgbClr val="BE0064"/>
                </a:solidFill>
              </a:defRPr>
            </a:lvl1pPr>
            <a:lvl2pPr marL="0" indent="0">
              <a:lnSpc>
                <a:spcPts val="4800"/>
              </a:lnSpc>
              <a:spcBef>
                <a:spcPts val="0"/>
              </a:spcBef>
              <a:buNone/>
              <a:defRPr sz="4800"/>
            </a:lvl2pPr>
            <a:lvl3pPr marL="0" indent="0">
              <a:lnSpc>
                <a:spcPts val="4800"/>
              </a:lnSpc>
              <a:spcBef>
                <a:spcPts val="0"/>
              </a:spcBef>
              <a:buNone/>
              <a:defRPr sz="4800"/>
            </a:lvl3pPr>
            <a:lvl4pPr marL="0" indent="0">
              <a:lnSpc>
                <a:spcPts val="4800"/>
              </a:lnSpc>
              <a:spcBef>
                <a:spcPts val="0"/>
              </a:spcBef>
              <a:buNone/>
              <a:defRPr sz="4800"/>
            </a:lvl4pPr>
            <a:lvl5pPr marL="0" indent="0">
              <a:lnSpc>
                <a:spcPts val="4800"/>
              </a:lnSpc>
              <a:spcBef>
                <a:spcPts val="0"/>
              </a:spcBef>
              <a:buNone/>
              <a:defRPr sz="4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a:t>Education &amp; Training Foundation</a:t>
            </a:r>
            <a:endParaRPr lang="en-GB" dirty="0"/>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3037572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219205399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8082" y="384000"/>
            <a:ext cx="1189916" cy="632176"/>
          </a:xfrm>
          <a:prstGeom prst="rect">
            <a:avLst/>
          </a:prstGeom>
        </p:spPr>
      </p:pic>
    </p:spTree>
    <p:extLst>
      <p:ext uri="{BB962C8B-B14F-4D97-AF65-F5344CB8AC3E}">
        <p14:creationId xmlns:p14="http://schemas.microsoft.com/office/powerpoint/2010/main" val="55672660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8081" y="384000"/>
            <a:ext cx="1189919" cy="632176"/>
          </a:xfrm>
          <a:prstGeom prst="rect">
            <a:avLst/>
          </a:prstGeom>
        </p:spPr>
      </p:pic>
    </p:spTree>
    <p:extLst>
      <p:ext uri="{BB962C8B-B14F-4D97-AF65-F5344CB8AC3E}">
        <p14:creationId xmlns:p14="http://schemas.microsoft.com/office/powerpoint/2010/main" val="398499483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248663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7724E-B1E3-4650-9C7A-7408999588C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B41ACC8-0520-4318-8B67-2BE0ED7E71E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460CADB-37C6-409C-9D9B-25C7BB550DD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11B5F9A-908C-44A3-ABB5-7B430827BA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35D2A2F-2D3B-4B0F-8B16-255361CDC38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C6F7124-3AFF-4F9F-BD02-A1DEE3E4A83E}"/>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8" name="Footer Placeholder 7">
            <a:extLst>
              <a:ext uri="{FF2B5EF4-FFF2-40B4-BE49-F238E27FC236}">
                <a16:creationId xmlns:a16="http://schemas.microsoft.com/office/drawing/2014/main" id="{050375B3-AF04-4658-B18E-A52C52901F0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BE7FFD5-FC00-4581-845C-8037045560BD}"/>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274331326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2" y="385111"/>
            <a:ext cx="1189916" cy="629955"/>
          </a:xfrm>
          <a:prstGeom prst="rect">
            <a:avLst/>
          </a:prstGeom>
        </p:spPr>
      </p:pic>
    </p:spTree>
    <p:extLst>
      <p:ext uri="{BB962C8B-B14F-4D97-AF65-F5344CB8AC3E}">
        <p14:creationId xmlns:p14="http://schemas.microsoft.com/office/powerpoint/2010/main" val="70724960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225517890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Tree>
    <p:extLst>
      <p:ext uri="{BB962C8B-B14F-4D97-AF65-F5344CB8AC3E}">
        <p14:creationId xmlns:p14="http://schemas.microsoft.com/office/powerpoint/2010/main" val="19993508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84656" y="1412776"/>
            <a:ext cx="5523477" cy="365125"/>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21060198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599" y="1409465"/>
            <a:ext cx="5496983" cy="365631"/>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5346591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599" y="1412776"/>
            <a:ext cx="5496983" cy="372104"/>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11470968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12776"/>
            <a:ext cx="5496981" cy="372104"/>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92755688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29611"/>
            <a:ext cx="5496984" cy="384043"/>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44432189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35581"/>
            <a:ext cx="5496984" cy="372103"/>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87896647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312001" y="1412776"/>
            <a:ext cx="5473700" cy="470438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6000752" y="1412777"/>
            <a:ext cx="5816600" cy="4677873"/>
          </a:xfrm>
        </p:spPr>
        <p:txBody>
          <a:bodyPr/>
          <a:lstStyle/>
          <a:p>
            <a:r>
              <a:rPr lang="en-US"/>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Tree>
    <p:extLst>
      <p:ext uri="{BB962C8B-B14F-4D97-AF65-F5344CB8AC3E}">
        <p14:creationId xmlns:p14="http://schemas.microsoft.com/office/powerpoint/2010/main" val="25436791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50043-8715-4F89-8AAA-1DA70D683D9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3FD4227-5509-4B05-99A5-7F66171BAA5F}"/>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4" name="Footer Placeholder 3">
            <a:extLst>
              <a:ext uri="{FF2B5EF4-FFF2-40B4-BE49-F238E27FC236}">
                <a16:creationId xmlns:a16="http://schemas.microsoft.com/office/drawing/2014/main" id="{03145C26-DB9C-445E-AF14-B9D09417D09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4948107-8720-44EE-A455-CBB4EE3BA8EA}"/>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254902670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Tree>
    <p:extLst>
      <p:ext uri="{BB962C8B-B14F-4D97-AF65-F5344CB8AC3E}">
        <p14:creationId xmlns:p14="http://schemas.microsoft.com/office/powerpoint/2010/main" val="132857882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312000" y="1316567"/>
            <a:ext cx="5496133" cy="480059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6000751" y="1316567"/>
            <a:ext cx="5613996" cy="480059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Tree>
    <p:extLst>
      <p:ext uri="{BB962C8B-B14F-4D97-AF65-F5344CB8AC3E}">
        <p14:creationId xmlns:p14="http://schemas.microsoft.com/office/powerpoint/2010/main" val="102739952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8" name="Content Placeholder 13"/>
          <p:cNvSpPr>
            <a:spLocks noGrp="1"/>
          </p:cNvSpPr>
          <p:nvPr>
            <p:ph sz="quarter" idx="14"/>
          </p:nvPr>
        </p:nvSpPr>
        <p:spPr>
          <a:xfrm>
            <a:off x="335360" y="3767999"/>
            <a:ext cx="336037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4405739" y="3767999"/>
            <a:ext cx="3350400"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8466143" y="3767999"/>
            <a:ext cx="3351208"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57075192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290958950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315827961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2" y="385109"/>
            <a:ext cx="1189916" cy="629955"/>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102639087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216368184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336111495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2">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pic>
        <p:nvPicPr>
          <p:cNvPr id="9" name="Logo" descr="Education and Training Foundation Logo"/>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Tree>
    <p:extLst>
      <p:ext uri="{BB962C8B-B14F-4D97-AF65-F5344CB8AC3E}">
        <p14:creationId xmlns:p14="http://schemas.microsoft.com/office/powerpoint/2010/main" val="392879234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3557415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B118E4F-CF89-4856-A6CA-4DA45ADA21E2}"/>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3" name="Footer Placeholder 2">
            <a:extLst>
              <a:ext uri="{FF2B5EF4-FFF2-40B4-BE49-F238E27FC236}">
                <a16:creationId xmlns:a16="http://schemas.microsoft.com/office/drawing/2014/main" id="{8CFDB738-69EF-4F02-BBDD-A6B7DB3C850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8E5742D-ECE6-4FA0-8C4A-6CA56E184D55}"/>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296190323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387028640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63844607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3773510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8EE22-E640-469F-8AF5-9A15CAF120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D964C4C-99BA-4610-869E-6BCA485C62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902D763-A05A-4CD4-A236-0FA32D70D2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6E20AC0-6A83-4DC7-9F22-3FFF51CDF66C}"/>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6" name="Footer Placeholder 5">
            <a:extLst>
              <a:ext uri="{FF2B5EF4-FFF2-40B4-BE49-F238E27FC236}">
                <a16:creationId xmlns:a16="http://schemas.microsoft.com/office/drawing/2014/main" id="{B9D44F45-D253-4311-9F0B-7D71A7B7397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4D92A43-A306-41D8-8FFD-65D3160F5CCE}"/>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495711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7BAF0-0ABE-426D-A153-06C5E36C31C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793211-5543-411A-8669-6FE092292E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4B0E024-5E8C-4783-8E09-C6248B3749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7AA4F9E-DD2D-433D-9EB7-1962BD0CE36D}"/>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6" name="Footer Placeholder 5">
            <a:extLst>
              <a:ext uri="{FF2B5EF4-FFF2-40B4-BE49-F238E27FC236}">
                <a16:creationId xmlns:a16="http://schemas.microsoft.com/office/drawing/2014/main" id="{E29CA2D9-64DC-48A1-84F9-F1BAE27E530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46D2606-EDCE-4EE2-A06E-26A58ACE2DC5}"/>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1207198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9" Type="http://schemas.openxmlformats.org/officeDocument/2006/relationships/slideLayout" Target="../slideLayouts/slideLayout51.xml"/><Relationship Id="rId21" Type="http://schemas.openxmlformats.org/officeDocument/2006/relationships/slideLayout" Target="../slideLayouts/slideLayout33.xml"/><Relationship Id="rId34" Type="http://schemas.openxmlformats.org/officeDocument/2006/relationships/slideLayout" Target="../slideLayouts/slideLayout46.xml"/><Relationship Id="rId42" Type="http://schemas.openxmlformats.org/officeDocument/2006/relationships/slideLayout" Target="../slideLayouts/slideLayout54.xml"/><Relationship Id="rId47" Type="http://schemas.openxmlformats.org/officeDocument/2006/relationships/slideLayout" Target="../slideLayouts/slideLayout59.xml"/><Relationship Id="rId50" Type="http://schemas.openxmlformats.org/officeDocument/2006/relationships/slideLayout" Target="../slideLayouts/slideLayout62.xml"/><Relationship Id="rId55" Type="http://schemas.openxmlformats.org/officeDocument/2006/relationships/slideLayout" Target="../slideLayouts/slideLayout67.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9" Type="http://schemas.openxmlformats.org/officeDocument/2006/relationships/slideLayout" Target="../slideLayouts/slideLayout41.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32" Type="http://schemas.openxmlformats.org/officeDocument/2006/relationships/slideLayout" Target="../slideLayouts/slideLayout44.xml"/><Relationship Id="rId37" Type="http://schemas.openxmlformats.org/officeDocument/2006/relationships/slideLayout" Target="../slideLayouts/slideLayout49.xml"/><Relationship Id="rId40" Type="http://schemas.openxmlformats.org/officeDocument/2006/relationships/slideLayout" Target="../slideLayouts/slideLayout52.xml"/><Relationship Id="rId45" Type="http://schemas.openxmlformats.org/officeDocument/2006/relationships/slideLayout" Target="../slideLayouts/slideLayout57.xml"/><Relationship Id="rId53" Type="http://schemas.openxmlformats.org/officeDocument/2006/relationships/slideLayout" Target="../slideLayouts/slideLayout65.xml"/><Relationship Id="rId58" Type="http://schemas.openxmlformats.org/officeDocument/2006/relationships/slideLayout" Target="../slideLayouts/slideLayout70.xml"/><Relationship Id="rId5" Type="http://schemas.openxmlformats.org/officeDocument/2006/relationships/slideLayout" Target="../slideLayouts/slideLayout17.xml"/><Relationship Id="rId61" Type="http://schemas.openxmlformats.org/officeDocument/2006/relationships/theme" Target="../theme/theme2.xml"/><Relationship Id="rId19" Type="http://schemas.openxmlformats.org/officeDocument/2006/relationships/slideLayout" Target="../slideLayouts/slideLayout3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43" Type="http://schemas.openxmlformats.org/officeDocument/2006/relationships/slideLayout" Target="../slideLayouts/slideLayout55.xml"/><Relationship Id="rId48" Type="http://schemas.openxmlformats.org/officeDocument/2006/relationships/slideLayout" Target="../slideLayouts/slideLayout60.xml"/><Relationship Id="rId56" Type="http://schemas.openxmlformats.org/officeDocument/2006/relationships/slideLayout" Target="../slideLayouts/slideLayout68.xml"/><Relationship Id="rId8" Type="http://schemas.openxmlformats.org/officeDocument/2006/relationships/slideLayout" Target="../slideLayouts/slideLayout20.xml"/><Relationship Id="rId51" Type="http://schemas.openxmlformats.org/officeDocument/2006/relationships/slideLayout" Target="../slideLayouts/slideLayout63.xml"/><Relationship Id="rId3" Type="http://schemas.openxmlformats.org/officeDocument/2006/relationships/slideLayout" Target="../slideLayouts/slideLayout15.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38" Type="http://schemas.openxmlformats.org/officeDocument/2006/relationships/slideLayout" Target="../slideLayouts/slideLayout50.xml"/><Relationship Id="rId46" Type="http://schemas.openxmlformats.org/officeDocument/2006/relationships/slideLayout" Target="../slideLayouts/slideLayout58.xml"/><Relationship Id="rId59" Type="http://schemas.openxmlformats.org/officeDocument/2006/relationships/slideLayout" Target="../slideLayouts/slideLayout71.xml"/><Relationship Id="rId20" Type="http://schemas.openxmlformats.org/officeDocument/2006/relationships/slideLayout" Target="../slideLayouts/slideLayout32.xml"/><Relationship Id="rId41" Type="http://schemas.openxmlformats.org/officeDocument/2006/relationships/slideLayout" Target="../slideLayouts/slideLayout53.xml"/><Relationship Id="rId54" Type="http://schemas.openxmlformats.org/officeDocument/2006/relationships/slideLayout" Target="../slideLayouts/slideLayout66.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slideLayout" Target="../slideLayouts/slideLayout48.xml"/><Relationship Id="rId49" Type="http://schemas.openxmlformats.org/officeDocument/2006/relationships/slideLayout" Target="../slideLayouts/slideLayout61.xml"/><Relationship Id="rId57" Type="http://schemas.openxmlformats.org/officeDocument/2006/relationships/slideLayout" Target="../slideLayouts/slideLayout69.xml"/><Relationship Id="rId10" Type="http://schemas.openxmlformats.org/officeDocument/2006/relationships/slideLayout" Target="../slideLayouts/slideLayout22.xml"/><Relationship Id="rId31" Type="http://schemas.openxmlformats.org/officeDocument/2006/relationships/slideLayout" Target="../slideLayouts/slideLayout43.xml"/><Relationship Id="rId44" Type="http://schemas.openxmlformats.org/officeDocument/2006/relationships/slideLayout" Target="../slideLayouts/slideLayout56.xml"/><Relationship Id="rId52" Type="http://schemas.openxmlformats.org/officeDocument/2006/relationships/slideLayout" Target="../slideLayouts/slideLayout64.xml"/><Relationship Id="rId60" Type="http://schemas.openxmlformats.org/officeDocument/2006/relationships/slideLayout" Target="../slideLayouts/slideLayout7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2F1454E-6D84-4FEE-B35F-AFB947CBF7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B88E835-FBC1-4827-B59C-1B7BBBA84E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3ECEF8A-7C1A-4FEE-BF31-F5552A627B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4A40AD-9AE3-461A-BF85-37E170F22467}" type="datetimeFigureOut">
              <a:rPr lang="en-GB" smtClean="0"/>
              <a:t>15/09/2022</a:t>
            </a:fld>
            <a:endParaRPr lang="en-GB"/>
          </a:p>
        </p:txBody>
      </p:sp>
      <p:sp>
        <p:nvSpPr>
          <p:cNvPr id="5" name="Footer Placeholder 4">
            <a:extLst>
              <a:ext uri="{FF2B5EF4-FFF2-40B4-BE49-F238E27FC236}">
                <a16:creationId xmlns:a16="http://schemas.microsoft.com/office/drawing/2014/main" id="{88509EE5-156C-4705-AD33-671C0B4304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3CADFE8-28EB-4479-B159-2315DC92915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F7F9A4-7EF6-47E8-9FF3-B739F0ED2020}" type="slidenum">
              <a:rPr lang="en-GB" smtClean="0"/>
              <a:t>‹#›</a:t>
            </a:fld>
            <a:endParaRPr lang="en-GB"/>
          </a:p>
        </p:txBody>
      </p:sp>
    </p:spTree>
    <p:extLst>
      <p:ext uri="{BB962C8B-B14F-4D97-AF65-F5344CB8AC3E}">
        <p14:creationId xmlns:p14="http://schemas.microsoft.com/office/powerpoint/2010/main" val="30102427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6126" y="274639"/>
            <a:ext cx="11231457" cy="114300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336126" y="1600201"/>
            <a:ext cx="11231457" cy="4525963"/>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312000" y="6356351"/>
            <a:ext cx="10248501" cy="365125"/>
          </a:xfrm>
          <a:prstGeom prst="rect">
            <a:avLst/>
          </a:prstGeom>
        </p:spPr>
        <p:txBody>
          <a:bodyPr vert="horz" lIns="0" tIns="0" rIns="0" bIns="0" rtlCol="0" anchor="t" anchorCtr="0"/>
          <a:lstStyle>
            <a:lvl1pPr algn="l">
              <a:defRPr sz="933" b="1" cap="all" baseline="0">
                <a:solidFill>
                  <a:schemeClr val="tx1"/>
                </a:solidFill>
              </a:defRPr>
            </a:lvl1pPr>
          </a:lstStyle>
          <a:p>
            <a:r>
              <a:rPr lang="en-GB" dirty="0"/>
              <a:t>Education &amp; Training Foundation</a:t>
            </a:r>
          </a:p>
        </p:txBody>
      </p:sp>
      <p:sp>
        <p:nvSpPr>
          <p:cNvPr id="6" name="Slide Number Placeholder 5"/>
          <p:cNvSpPr>
            <a:spLocks noGrp="1"/>
          </p:cNvSpPr>
          <p:nvPr>
            <p:ph type="sldNum" sz="quarter" idx="4"/>
          </p:nvPr>
        </p:nvSpPr>
        <p:spPr>
          <a:xfrm>
            <a:off x="10608501" y="6356351"/>
            <a:ext cx="1212619" cy="365125"/>
          </a:xfrm>
          <a:prstGeom prst="rect">
            <a:avLst/>
          </a:prstGeom>
        </p:spPr>
        <p:txBody>
          <a:bodyPr vert="horz" lIns="0" tIns="0" rIns="0" bIns="0" rtlCol="0" anchor="t" anchorCtr="0"/>
          <a:lstStyle>
            <a:lvl1pPr algn="r">
              <a:defRPr sz="933"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406487978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 id="2147483692" r:id="rId31"/>
    <p:sldLayoutId id="2147483693" r:id="rId32"/>
    <p:sldLayoutId id="2147483694" r:id="rId33"/>
    <p:sldLayoutId id="2147483695" r:id="rId34"/>
    <p:sldLayoutId id="2147483696" r:id="rId35"/>
    <p:sldLayoutId id="2147483697" r:id="rId36"/>
    <p:sldLayoutId id="2147483698" r:id="rId37"/>
    <p:sldLayoutId id="2147483699" r:id="rId38"/>
    <p:sldLayoutId id="2147483700" r:id="rId39"/>
    <p:sldLayoutId id="2147483701" r:id="rId40"/>
    <p:sldLayoutId id="2147483702" r:id="rId41"/>
    <p:sldLayoutId id="2147483703" r:id="rId42"/>
    <p:sldLayoutId id="2147483704" r:id="rId43"/>
    <p:sldLayoutId id="2147483705" r:id="rId44"/>
    <p:sldLayoutId id="2147483706" r:id="rId45"/>
    <p:sldLayoutId id="2147483707" r:id="rId46"/>
    <p:sldLayoutId id="2147483708" r:id="rId47"/>
    <p:sldLayoutId id="2147483709" r:id="rId48"/>
    <p:sldLayoutId id="2147483710" r:id="rId49"/>
    <p:sldLayoutId id="2147483711" r:id="rId50"/>
    <p:sldLayoutId id="2147483712" r:id="rId51"/>
    <p:sldLayoutId id="2147483713" r:id="rId52"/>
    <p:sldLayoutId id="2147483714" r:id="rId53"/>
    <p:sldLayoutId id="2147483715" r:id="rId54"/>
    <p:sldLayoutId id="2147483716" r:id="rId55"/>
    <p:sldLayoutId id="2147483717" r:id="rId56"/>
    <p:sldLayoutId id="2147483718" r:id="rId57"/>
    <p:sldLayoutId id="2147483719" r:id="rId58"/>
    <p:sldLayoutId id="2147483720" r:id="rId59"/>
    <p:sldLayoutId id="2147483721" r:id="rId60"/>
  </p:sldLayoutIdLst>
  <p:hf hdr="0" dt="0"/>
  <p:txStyles>
    <p:titleStyle>
      <a:lvl1pPr algn="l" defTabSz="1219170" rtl="0" eaLnBrk="1" latinLnBrk="0" hangingPunct="1">
        <a:spcBef>
          <a:spcPct val="0"/>
        </a:spcBef>
        <a:buNone/>
        <a:defRPr sz="5867" kern="1200" cap="none" baseline="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G9szN_EUEfQ"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27.png"/><Relationship Id="rId4" Type="http://schemas.openxmlformats.org/officeDocument/2006/relationships/image" Target="../media/image26.png"/></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cipd.co.uk/knowledge/strategy/organisational-development/pestle-analysis-factsheet#gref"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hyperlink" Target="https://pestleanalysis.com/what-is-pestle-analysis/" TargetMode="External"/><Relationship Id="rId4" Type="http://schemas.openxmlformats.org/officeDocument/2006/relationships/hyperlink" Target="https://www.youtube.com/watch?v=G9szN_EUEfQ"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21.xml"/><Relationship Id="rId1" Type="http://schemas.openxmlformats.org/officeDocument/2006/relationships/slideLayout" Target="../slideLayouts/slideLayout52.xml"/><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hyperlink" Target="https://www.coursera.org/lecture/global-business-environment/2-2-pestle-analysis-case-study-JjSqU?utm_source=link&amp;utm_medium=page_share&amp;utm_content=vlp&amp;utm_campaign=top_button" TargetMode="Externa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dirty="0"/>
              <a:t>How to produce a PESTLE analysis</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dirty="0"/>
              <a:t>Produced by Christ the King Sixth Form College, in partnership with Ursuline High School</a:t>
            </a:r>
          </a:p>
        </p:txBody>
      </p:sp>
    </p:spTree>
    <p:extLst>
      <p:ext uri="{BB962C8B-B14F-4D97-AF65-F5344CB8AC3E}">
        <p14:creationId xmlns:p14="http://schemas.microsoft.com/office/powerpoint/2010/main" val="194593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94021" y="325616"/>
            <a:ext cx="9609512" cy="737968"/>
          </a:xfrm>
          <a:prstGeom prst="rect">
            <a:avLst/>
          </a:prstGeom>
        </p:spPr>
        <p:txBody>
          <a:bodyPr>
            <a:noAutofit/>
          </a:bodyPr>
          <a:lstStyle/>
          <a:p>
            <a:r>
              <a:rPr lang="en-GB" sz="3200" b="1" dirty="0">
                <a:latin typeface="Arial" panose="020B0604020202020204" pitchFamily="34" charset="0"/>
                <a:cs typeface="Arial" panose="020B0604020202020204" pitchFamily="34" charset="0"/>
              </a:rPr>
              <a:t>How PESTLE analysis is used to support businesses and develop plans</a:t>
            </a:r>
            <a:endParaRPr lang="en-US" sz="3200" b="1" dirty="0">
              <a:solidFill>
                <a:srgbClr val="FF0000"/>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836DACE9-2401-43D2-8B3F-3C8AEFE357F8}"/>
              </a:ext>
            </a:extLst>
          </p:cNvPr>
          <p:cNvSpPr/>
          <p:nvPr/>
        </p:nvSpPr>
        <p:spPr>
          <a:xfrm>
            <a:off x="2443943" y="1317484"/>
            <a:ext cx="7701063" cy="830997"/>
          </a:xfrm>
          <a:prstGeom prst="rect">
            <a:avLst/>
          </a:prstGeom>
        </p:spPr>
        <p:txBody>
          <a:bodyPr wrap="square">
            <a:spAutoFit/>
          </a:bodyPr>
          <a:lstStyle/>
          <a:p>
            <a:r>
              <a:rPr lang="en-GB" sz="2400" b="1" dirty="0">
                <a:solidFill>
                  <a:srgbClr val="FF0000"/>
                </a:solidFill>
                <a:latin typeface="Arial" panose="020B0604020202020204" pitchFamily="34" charset="0"/>
                <a:cs typeface="Arial" panose="020B0604020202020204" pitchFamily="34" charset="0"/>
              </a:rPr>
              <a:t>Social factors</a:t>
            </a:r>
          </a:p>
          <a:p>
            <a:endParaRPr lang="en-GB" sz="24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93210F8E-C2AB-4BC7-BB2C-549274116812}"/>
              </a:ext>
            </a:extLst>
          </p:cNvPr>
          <p:cNvSpPr/>
          <p:nvPr/>
        </p:nvSpPr>
        <p:spPr>
          <a:xfrm>
            <a:off x="2443943" y="1817615"/>
            <a:ext cx="8784075" cy="4801314"/>
          </a:xfrm>
          <a:prstGeom prst="rect">
            <a:avLst/>
          </a:prstGeom>
        </p:spPr>
        <p:txBody>
          <a:bodyPr wrap="square">
            <a:spAutoFit/>
          </a:bodyPr>
          <a:lstStyle/>
          <a:p>
            <a:r>
              <a:rPr lang="en-GB" sz="1700" dirty="0">
                <a:latin typeface="Arial" panose="020B0604020202020204" pitchFamily="34" charset="0"/>
                <a:cs typeface="Arial" panose="020B0604020202020204" pitchFamily="34" charset="0"/>
              </a:rPr>
              <a:t>Social influences on businesses vary depending on the country that the business is operating in. Social influences on a business are mainly affected by the general population of the country.</a:t>
            </a:r>
          </a:p>
          <a:p>
            <a:endParaRPr lang="en-GB" sz="1700" dirty="0">
              <a:latin typeface="Arial" panose="020B0604020202020204" pitchFamily="34" charset="0"/>
              <a:cs typeface="Arial" panose="020B0604020202020204" pitchFamily="34" charset="0"/>
            </a:endParaRPr>
          </a:p>
          <a:p>
            <a:r>
              <a:rPr lang="en-GB" sz="1700" dirty="0">
                <a:latin typeface="Arial" panose="020B0604020202020204" pitchFamily="34" charset="0"/>
                <a:cs typeface="Arial" panose="020B0604020202020204" pitchFamily="34" charset="0"/>
              </a:rPr>
              <a:t>Social factors probably have one of the largest effects on a business operating both locally and internationally. The following social factors affect business operations:</a:t>
            </a:r>
          </a:p>
          <a:p>
            <a:endParaRPr lang="en-GB" sz="1700" b="1" dirty="0">
              <a:latin typeface="Arial" panose="020B0604020202020204" pitchFamily="34" charset="0"/>
              <a:cs typeface="Arial" panose="020B0604020202020204" pitchFamily="34" charset="0"/>
            </a:endParaRPr>
          </a:p>
          <a:p>
            <a:r>
              <a:rPr lang="en-GB" sz="1700" b="1" dirty="0">
                <a:latin typeface="Arial" panose="020B0604020202020204" pitchFamily="34" charset="0"/>
                <a:cs typeface="Arial" panose="020B0604020202020204" pitchFamily="34" charset="0"/>
              </a:rPr>
              <a:t>The level of education and attitude towards education</a:t>
            </a:r>
          </a:p>
          <a:p>
            <a:r>
              <a:rPr lang="en-GB" sz="1700" dirty="0">
                <a:latin typeface="Arial" panose="020B0604020202020204" pitchFamily="34" charset="0"/>
                <a:cs typeface="Arial" panose="020B0604020202020204" pitchFamily="34" charset="0"/>
              </a:rPr>
              <a:t>If people are well-educated about business and trade and want to educate themselves on the international market, this will affect a business’s international trade.</a:t>
            </a:r>
          </a:p>
          <a:p>
            <a:endParaRPr lang="en-GB" sz="1700" dirty="0">
              <a:latin typeface="Arial" panose="020B0604020202020204" pitchFamily="34" charset="0"/>
              <a:cs typeface="Arial" panose="020B0604020202020204" pitchFamily="34" charset="0"/>
            </a:endParaRPr>
          </a:p>
          <a:p>
            <a:r>
              <a:rPr lang="en-GB" sz="1700" b="1" dirty="0">
                <a:latin typeface="Arial" panose="020B0604020202020204" pitchFamily="34" charset="0"/>
                <a:cs typeface="Arial" panose="020B0604020202020204" pitchFamily="34" charset="0"/>
              </a:rPr>
              <a:t>Lifestyle habits</a:t>
            </a:r>
          </a:p>
          <a:p>
            <a:r>
              <a:rPr lang="en-GB" sz="1700" dirty="0">
                <a:latin typeface="Arial" panose="020B0604020202020204" pitchFamily="34" charset="0"/>
                <a:cs typeface="Arial" panose="020B0604020202020204" pitchFamily="34" charset="0"/>
              </a:rPr>
              <a:t>If a certain country has a heavy-smoking population, then a company might know that selling cigarettes to that country will be likely to make a profit.</a:t>
            </a:r>
          </a:p>
          <a:p>
            <a:pPr marL="285750" indent="-285750">
              <a:buFont typeface="Arial" panose="020B0604020202020204" pitchFamily="34" charset="0"/>
              <a:buChar char="•"/>
            </a:pPr>
            <a:endParaRPr lang="en-GB" sz="1700" dirty="0">
              <a:latin typeface="Arial" panose="020B0604020202020204" pitchFamily="34" charset="0"/>
              <a:cs typeface="Arial" panose="020B0604020202020204" pitchFamily="34" charset="0"/>
            </a:endParaRPr>
          </a:p>
          <a:p>
            <a:r>
              <a:rPr lang="en-GB" sz="1700" b="1" dirty="0">
                <a:latin typeface="Arial" panose="020B0604020202020204" pitchFamily="34" charset="0"/>
                <a:cs typeface="Arial" panose="020B0604020202020204" pitchFamily="34" charset="0"/>
              </a:rPr>
              <a:t>Religion or beliefs</a:t>
            </a:r>
          </a:p>
          <a:p>
            <a:r>
              <a:rPr lang="en-GB" sz="1700" dirty="0">
                <a:latin typeface="Arial" panose="020B0604020202020204" pitchFamily="34" charset="0"/>
                <a:cs typeface="Arial" panose="020B0604020202020204" pitchFamily="34" charset="0"/>
              </a:rPr>
              <a:t>If a country is mostly made up of people of one religion, and that religion outlaws alcohol, then a business that sells alcohol will not trade well with that country.</a:t>
            </a:r>
          </a:p>
        </p:txBody>
      </p:sp>
      <p:sp>
        <p:nvSpPr>
          <p:cNvPr id="7" name="Text Placeholder 5">
            <a:extLst>
              <a:ext uri="{FF2B5EF4-FFF2-40B4-BE49-F238E27FC236}">
                <a16:creationId xmlns:a16="http://schemas.microsoft.com/office/drawing/2014/main" id="{45C55001-B04E-434F-A579-9B55C014F21C}"/>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latin typeface="Arial" panose="020B0604020202020204" pitchFamily="34" charset="0"/>
              <a:cs typeface="Arial" panose="020B0604020202020204" pitchFamily="34" charset="0"/>
            </a:endParaRPr>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political, social, technological, economic, legal, environmental</a:t>
            </a: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p>
          <a:p>
            <a:pPr marL="0" indent="0">
              <a:buNone/>
            </a:pPr>
            <a:r>
              <a:rPr lang="en-GB" sz="1600" dirty="0">
                <a:latin typeface="Arial" panose="020B0604020202020204" pitchFamily="34" charset="0"/>
                <a:cs typeface="Arial" panose="020B0604020202020204" pitchFamily="34" charset="0"/>
              </a:rPr>
              <a:t>1.4 How to produce a PESTLE analysis</a:t>
            </a:r>
          </a:p>
          <a:p>
            <a:pPr marL="0" indent="0">
              <a:buNone/>
            </a:pPr>
            <a:endParaRPr lang="en-GB" sz="16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8FFD5276-16AE-4F78-A19B-D8800A1672FD}"/>
              </a:ext>
            </a:extLst>
          </p:cNvPr>
          <p:cNvPicPr>
            <a:picLocks noChangeAspect="1"/>
          </p:cNvPicPr>
          <p:nvPr/>
        </p:nvPicPr>
        <p:blipFill>
          <a:blip r:embed="rId3"/>
          <a:stretch>
            <a:fillRect/>
          </a:stretch>
        </p:blipFill>
        <p:spPr>
          <a:xfrm>
            <a:off x="9698948" y="325616"/>
            <a:ext cx="1975129" cy="1322733"/>
          </a:xfrm>
          <a:prstGeom prst="rect">
            <a:avLst/>
          </a:prstGeom>
        </p:spPr>
      </p:pic>
    </p:spTree>
    <p:extLst>
      <p:ext uri="{BB962C8B-B14F-4D97-AF65-F5344CB8AC3E}">
        <p14:creationId xmlns:p14="http://schemas.microsoft.com/office/powerpoint/2010/main" val="114100907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94021" y="262854"/>
            <a:ext cx="9609512" cy="737968"/>
          </a:xfrm>
          <a:prstGeom prst="rect">
            <a:avLst/>
          </a:prstGeom>
        </p:spPr>
        <p:txBody>
          <a:bodyPr>
            <a:noAutofit/>
          </a:bodyPr>
          <a:lstStyle/>
          <a:p>
            <a:r>
              <a:rPr lang="en-GB" sz="3200" b="1" dirty="0">
                <a:latin typeface="Arial" panose="020B0604020202020204" pitchFamily="34" charset="0"/>
                <a:cs typeface="Arial" panose="020B0604020202020204" pitchFamily="34" charset="0"/>
              </a:rPr>
              <a:t>How PESTLE analysis is used to support businesses and develop plans</a:t>
            </a:r>
            <a:endParaRPr lang="en-US" sz="3200" b="1" dirty="0">
              <a:solidFill>
                <a:srgbClr val="FF0000"/>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836DACE9-2401-43D2-8B3F-3C8AEFE357F8}"/>
              </a:ext>
            </a:extLst>
          </p:cNvPr>
          <p:cNvSpPr/>
          <p:nvPr/>
        </p:nvSpPr>
        <p:spPr>
          <a:xfrm>
            <a:off x="2443943" y="1290623"/>
            <a:ext cx="7701063" cy="738664"/>
          </a:xfrm>
          <a:prstGeom prst="rect">
            <a:avLst/>
          </a:prstGeom>
        </p:spPr>
        <p:txBody>
          <a:bodyPr wrap="square">
            <a:spAutoFit/>
          </a:bodyPr>
          <a:lstStyle/>
          <a:p>
            <a:r>
              <a:rPr lang="en-GB" sz="2400" b="1" dirty="0">
                <a:solidFill>
                  <a:srgbClr val="FF0000"/>
                </a:solidFill>
                <a:latin typeface="Arial" panose="020B0604020202020204" pitchFamily="34" charset="0"/>
                <a:cs typeface="Arial" panose="020B0604020202020204" pitchFamily="34" charset="0"/>
              </a:rPr>
              <a:t>Social factors</a:t>
            </a:r>
          </a:p>
          <a:p>
            <a:endParaRPr lang="en-GB" dirty="0"/>
          </a:p>
        </p:txBody>
      </p:sp>
      <p:sp>
        <p:nvSpPr>
          <p:cNvPr id="4" name="Rectangle 3">
            <a:extLst>
              <a:ext uri="{FF2B5EF4-FFF2-40B4-BE49-F238E27FC236}">
                <a16:creationId xmlns:a16="http://schemas.microsoft.com/office/drawing/2014/main" id="{93210F8E-C2AB-4BC7-BB2C-549274116812}"/>
              </a:ext>
            </a:extLst>
          </p:cNvPr>
          <p:cNvSpPr/>
          <p:nvPr/>
        </p:nvSpPr>
        <p:spPr>
          <a:xfrm>
            <a:off x="2443943" y="1659955"/>
            <a:ext cx="8784075" cy="5062924"/>
          </a:xfrm>
          <a:prstGeom prst="rect">
            <a:avLst/>
          </a:prstGeom>
        </p:spPr>
        <p:txBody>
          <a:bodyPr wrap="square">
            <a:spAutoFit/>
          </a:bodyPr>
          <a:lstStyle/>
          <a:p>
            <a:endParaRPr lang="en-GB" sz="1700" dirty="0">
              <a:latin typeface="Arial" panose="020B0604020202020204" pitchFamily="34" charset="0"/>
              <a:cs typeface="Arial" panose="020B0604020202020204" pitchFamily="34" charset="0"/>
            </a:endParaRPr>
          </a:p>
          <a:p>
            <a:r>
              <a:rPr lang="en-GB" sz="1700" b="1" dirty="0">
                <a:latin typeface="Arial" panose="020B0604020202020204" pitchFamily="34" charset="0"/>
                <a:cs typeface="Arial" panose="020B0604020202020204" pitchFamily="34" charset="0"/>
              </a:rPr>
              <a:t>Environmental attitudes</a:t>
            </a:r>
          </a:p>
          <a:p>
            <a:r>
              <a:rPr lang="en-GB" sz="1700" dirty="0">
                <a:latin typeface="Arial" panose="020B0604020202020204" pitchFamily="34" charset="0"/>
                <a:cs typeface="Arial" panose="020B0604020202020204" pitchFamily="34" charset="0"/>
              </a:rPr>
              <a:t>If a country cares about the environment, they will not welcome a business that damages or abuses it.</a:t>
            </a:r>
          </a:p>
          <a:p>
            <a:endParaRPr lang="en-GB" sz="1700" dirty="0">
              <a:latin typeface="Arial" panose="020B0604020202020204" pitchFamily="34" charset="0"/>
              <a:cs typeface="Arial" panose="020B0604020202020204" pitchFamily="34" charset="0"/>
            </a:endParaRPr>
          </a:p>
          <a:p>
            <a:r>
              <a:rPr lang="en-GB" sz="1700" b="1" dirty="0">
                <a:latin typeface="Arial" panose="020B0604020202020204" pitchFamily="34" charset="0"/>
                <a:cs typeface="Arial" panose="020B0604020202020204" pitchFamily="34" charset="0"/>
              </a:rPr>
              <a:t>Population decline or growth</a:t>
            </a:r>
          </a:p>
          <a:p>
            <a:r>
              <a:rPr lang="en-GB" sz="1700" dirty="0">
                <a:latin typeface="Arial" panose="020B0604020202020204" pitchFamily="34" charset="0"/>
                <a:cs typeface="Arial" panose="020B0604020202020204" pitchFamily="34" charset="0"/>
              </a:rPr>
              <a:t>A business will look for a country that it can sell its product to in large quantities, so will look for high population growth.</a:t>
            </a:r>
          </a:p>
          <a:p>
            <a:endParaRPr lang="en-GB" sz="1700" dirty="0">
              <a:latin typeface="Arial" panose="020B0604020202020204" pitchFamily="34" charset="0"/>
              <a:cs typeface="Arial" panose="020B0604020202020204" pitchFamily="34" charset="0"/>
            </a:endParaRPr>
          </a:p>
          <a:p>
            <a:r>
              <a:rPr lang="en-GB" sz="1700" b="1" dirty="0">
                <a:latin typeface="Arial" panose="020B0604020202020204" pitchFamily="34" charset="0"/>
                <a:cs typeface="Arial" panose="020B0604020202020204" pitchFamily="34" charset="0"/>
              </a:rPr>
              <a:t>Family sizes</a:t>
            </a:r>
          </a:p>
          <a:p>
            <a:r>
              <a:rPr lang="en-GB" sz="1700" dirty="0">
                <a:latin typeface="Arial" panose="020B0604020202020204" pitchFamily="34" charset="0"/>
                <a:cs typeface="Arial" panose="020B0604020202020204" pitchFamily="34" charset="0"/>
              </a:rPr>
              <a:t>A business that sells children's clothes will make a larger profit if it sells to a country with a high birth rate.</a:t>
            </a:r>
          </a:p>
          <a:p>
            <a:endParaRPr lang="en-GB" sz="1700" dirty="0">
              <a:latin typeface="Arial" panose="020B0604020202020204" pitchFamily="34" charset="0"/>
              <a:cs typeface="Arial" panose="020B0604020202020204" pitchFamily="34" charset="0"/>
            </a:endParaRPr>
          </a:p>
          <a:p>
            <a:r>
              <a:rPr lang="en-GB" sz="1700" b="1" dirty="0">
                <a:latin typeface="Arial" panose="020B0604020202020204" pitchFamily="34" charset="0"/>
                <a:cs typeface="Arial" panose="020B0604020202020204" pitchFamily="34" charset="0"/>
              </a:rPr>
              <a:t>Income available</a:t>
            </a:r>
            <a:endParaRPr lang="en-GB" sz="1700" dirty="0">
              <a:latin typeface="Arial" panose="020B0604020202020204" pitchFamily="34" charset="0"/>
              <a:cs typeface="Arial" panose="020B0604020202020204" pitchFamily="34" charset="0"/>
            </a:endParaRPr>
          </a:p>
          <a:p>
            <a:r>
              <a:rPr lang="en-GB" sz="1700" dirty="0">
                <a:latin typeface="Arial" panose="020B0604020202020204" pitchFamily="34" charset="0"/>
                <a:cs typeface="Arial" panose="020B0604020202020204" pitchFamily="34" charset="0"/>
              </a:rPr>
              <a:t>A company should look at how people spend money in the country. A profit will be made in countries with high consumer-spending habits.</a:t>
            </a:r>
          </a:p>
          <a:p>
            <a:endParaRPr lang="en-GB" sz="1700" dirty="0">
              <a:latin typeface="Arial" panose="020B0604020202020204" pitchFamily="34" charset="0"/>
              <a:cs typeface="Arial" panose="020B0604020202020204" pitchFamily="34" charset="0"/>
            </a:endParaRPr>
          </a:p>
          <a:p>
            <a:endParaRPr lang="en-GB" sz="1700" dirty="0">
              <a:latin typeface="Arial" panose="020B0604020202020204" pitchFamily="34" charset="0"/>
              <a:cs typeface="Arial" panose="020B0604020202020204" pitchFamily="34" charset="0"/>
            </a:endParaRPr>
          </a:p>
          <a:p>
            <a:endParaRPr lang="en-GB" sz="1700" dirty="0">
              <a:latin typeface="Arial" panose="020B0604020202020204" pitchFamily="34" charset="0"/>
              <a:cs typeface="Arial" panose="020B0604020202020204" pitchFamily="34" charset="0"/>
            </a:endParaRPr>
          </a:p>
        </p:txBody>
      </p:sp>
      <p:sp>
        <p:nvSpPr>
          <p:cNvPr id="7" name="Text Placeholder 5">
            <a:extLst>
              <a:ext uri="{FF2B5EF4-FFF2-40B4-BE49-F238E27FC236}">
                <a16:creationId xmlns:a16="http://schemas.microsoft.com/office/drawing/2014/main" id="{45C55001-B04E-434F-A579-9B55C014F21C}"/>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political, social, technological, economic, legal, environmental</a:t>
            </a: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p>
          <a:p>
            <a:pPr marL="0" indent="0">
              <a:buNone/>
            </a:pPr>
            <a:r>
              <a:rPr lang="en-GB" sz="1600" dirty="0">
                <a:latin typeface="Arial" panose="020B0604020202020204" pitchFamily="34" charset="0"/>
                <a:cs typeface="Arial" panose="020B0604020202020204" pitchFamily="34" charset="0"/>
              </a:rPr>
              <a:t>1.4 How to produce a PESTLE analysis</a:t>
            </a:r>
          </a:p>
          <a:p>
            <a:pPr marL="0" indent="0">
              <a:buNone/>
            </a:pPr>
            <a:endParaRPr lang="en-GB" sz="1600" dirty="0"/>
          </a:p>
        </p:txBody>
      </p:sp>
    </p:spTree>
    <p:extLst>
      <p:ext uri="{BB962C8B-B14F-4D97-AF65-F5344CB8AC3E}">
        <p14:creationId xmlns:p14="http://schemas.microsoft.com/office/powerpoint/2010/main" val="100786016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94021" y="139337"/>
            <a:ext cx="2376866" cy="737968"/>
          </a:xfrm>
          <a:prstGeom prst="rect">
            <a:avLst/>
          </a:prstGeom>
        </p:spPr>
        <p:txBody>
          <a:bodyPr>
            <a:normAutofit/>
          </a:bodyPr>
          <a:lstStyle/>
          <a:p>
            <a:r>
              <a:rPr lang="en-GB" sz="3200" b="1" dirty="0">
                <a:latin typeface="Arial" panose="020B0604020202020204" pitchFamily="34" charset="0"/>
                <a:cs typeface="Arial" panose="020B0604020202020204" pitchFamily="34" charset="0"/>
              </a:rPr>
              <a:t>Task</a:t>
            </a:r>
            <a:endParaRPr lang="en-US" sz="4800" b="1" dirty="0">
              <a:solidFill>
                <a:srgbClr val="FF0000"/>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93210F8E-C2AB-4BC7-BB2C-549274116812}"/>
              </a:ext>
            </a:extLst>
          </p:cNvPr>
          <p:cNvSpPr/>
          <p:nvPr/>
        </p:nvSpPr>
        <p:spPr>
          <a:xfrm>
            <a:off x="2570887" y="290062"/>
            <a:ext cx="8882607" cy="7155805"/>
          </a:xfrm>
          <a:prstGeom prst="rect">
            <a:avLst/>
          </a:prstGeom>
        </p:spPr>
        <p:txBody>
          <a:bodyPr wrap="square">
            <a:spAutoFit/>
          </a:bodyPr>
          <a:lstStyle/>
          <a:p>
            <a:endParaRPr lang="en-GB" sz="2700" dirty="0">
              <a:latin typeface="Arial" panose="020B0604020202020204" pitchFamily="34" charset="0"/>
              <a:cs typeface="Arial" panose="020B0604020202020204" pitchFamily="34" charset="0"/>
            </a:endParaRPr>
          </a:p>
          <a:p>
            <a:r>
              <a:rPr lang="en-GB" sz="2700" dirty="0">
                <a:latin typeface="Arial" panose="020B0604020202020204" pitchFamily="34" charset="0"/>
                <a:cs typeface="Arial" panose="020B0604020202020204" pitchFamily="34" charset="0"/>
              </a:rPr>
              <a:t>Explain the social factors (name at least two) that influence one of the following businesses operating in the UK:</a:t>
            </a:r>
          </a:p>
          <a:p>
            <a:endParaRPr lang="en-GB" sz="2700" dirty="0">
              <a:latin typeface="Arial" panose="020B0604020202020204" pitchFamily="34" charset="0"/>
              <a:cs typeface="Arial" panose="020B0604020202020204" pitchFamily="34" charset="0"/>
            </a:endParaRPr>
          </a:p>
          <a:p>
            <a:pPr marL="457200" indent="-457200">
              <a:buFontTx/>
              <a:buChar char="-"/>
            </a:pPr>
            <a:r>
              <a:rPr lang="en-GB" sz="2700" dirty="0">
                <a:latin typeface="Arial" panose="020B0604020202020204" pitchFamily="34" charset="0"/>
                <a:cs typeface="Arial" panose="020B0604020202020204" pitchFamily="34" charset="0"/>
              </a:rPr>
              <a:t>Tesco</a:t>
            </a:r>
          </a:p>
          <a:p>
            <a:pPr marL="457200" indent="-457200">
              <a:buFontTx/>
              <a:buChar char="-"/>
            </a:pPr>
            <a:r>
              <a:rPr lang="en-GB" sz="2700" dirty="0">
                <a:latin typeface="Arial" panose="020B0604020202020204" pitchFamily="34" charset="0"/>
                <a:cs typeface="Arial" panose="020B0604020202020204" pitchFamily="34" charset="0"/>
              </a:rPr>
              <a:t>Nike</a:t>
            </a:r>
          </a:p>
          <a:p>
            <a:pPr marL="457200" indent="-457200">
              <a:buFontTx/>
              <a:buChar char="-"/>
            </a:pPr>
            <a:r>
              <a:rPr lang="en-GB" sz="2700" dirty="0">
                <a:latin typeface="Arial" panose="020B0604020202020204" pitchFamily="34" charset="0"/>
                <a:cs typeface="Arial" panose="020B0604020202020204" pitchFamily="34" charset="0"/>
              </a:rPr>
              <a:t>Starbucks</a:t>
            </a:r>
          </a:p>
          <a:p>
            <a:pPr marL="457200" indent="-457200">
              <a:buFontTx/>
              <a:buChar char="-"/>
            </a:pPr>
            <a:r>
              <a:rPr lang="en-GB" sz="2700" dirty="0">
                <a:latin typeface="Arial" panose="020B0604020202020204" pitchFamily="34" charset="0"/>
                <a:cs typeface="Arial" panose="020B0604020202020204" pitchFamily="34" charset="0"/>
              </a:rPr>
              <a:t>Apple</a:t>
            </a:r>
          </a:p>
          <a:p>
            <a:endParaRPr lang="en-GB" sz="2700" dirty="0">
              <a:latin typeface="Arial" panose="020B0604020202020204" pitchFamily="34" charset="0"/>
              <a:cs typeface="Arial" panose="020B0604020202020204" pitchFamily="34" charset="0"/>
            </a:endParaRPr>
          </a:p>
          <a:p>
            <a:r>
              <a:rPr lang="en-GB" sz="2700" dirty="0">
                <a:latin typeface="Arial" panose="020B0604020202020204" pitchFamily="34" charset="0"/>
                <a:cs typeface="Arial" panose="020B0604020202020204" pitchFamily="34" charset="0"/>
              </a:rPr>
              <a:t>Type ‘PESTLE analysis of [name of your chosen company]’ into a search engine to help you.</a:t>
            </a:r>
          </a:p>
          <a:p>
            <a:endParaRPr lang="en-GB" sz="2700" dirty="0">
              <a:latin typeface="Arial" panose="020B0604020202020204" pitchFamily="34" charset="0"/>
              <a:cs typeface="Arial" panose="020B0604020202020204" pitchFamily="34" charset="0"/>
            </a:endParaRPr>
          </a:p>
          <a:p>
            <a:r>
              <a:rPr lang="en-GB" sz="2700" dirty="0">
                <a:latin typeface="Arial" panose="020B0604020202020204" pitchFamily="34" charset="0"/>
                <a:cs typeface="Arial" panose="020B0604020202020204" pitchFamily="34" charset="0"/>
              </a:rPr>
              <a:t>You have 20 minutes.</a:t>
            </a:r>
          </a:p>
          <a:p>
            <a:endParaRPr lang="en-GB" sz="2700" dirty="0">
              <a:latin typeface="Arial" panose="020B0604020202020204" pitchFamily="34" charset="0"/>
              <a:cs typeface="Arial" panose="020B0604020202020204" pitchFamily="34" charset="0"/>
            </a:endParaRPr>
          </a:p>
          <a:p>
            <a:endParaRPr lang="en-GB" sz="2700" dirty="0">
              <a:latin typeface="Arial" panose="020B0604020202020204" pitchFamily="34" charset="0"/>
              <a:cs typeface="Arial" panose="020B0604020202020204" pitchFamily="34" charset="0"/>
            </a:endParaRPr>
          </a:p>
          <a:p>
            <a:endParaRPr lang="en-GB" sz="2700" dirty="0">
              <a:latin typeface="Arial" panose="020B0604020202020204" pitchFamily="34" charset="0"/>
              <a:cs typeface="Arial" panose="020B0604020202020204" pitchFamily="34" charset="0"/>
            </a:endParaRPr>
          </a:p>
        </p:txBody>
      </p:sp>
      <p:sp>
        <p:nvSpPr>
          <p:cNvPr id="7" name="Text Placeholder 5">
            <a:extLst>
              <a:ext uri="{FF2B5EF4-FFF2-40B4-BE49-F238E27FC236}">
                <a16:creationId xmlns:a16="http://schemas.microsoft.com/office/drawing/2014/main" id="{45C55001-B04E-434F-A579-9B55C014F21C}"/>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latin typeface="Arial" panose="020B0604020202020204" pitchFamily="34" charset="0"/>
              <a:cs typeface="Arial" panose="020B0604020202020204" pitchFamily="34" charset="0"/>
            </a:endParaRPr>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political, social, technological, economic, legal, environmental</a:t>
            </a: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p>
          <a:p>
            <a:pPr marL="0" indent="0">
              <a:buNone/>
            </a:pPr>
            <a:endParaRPr lang="en-GB" sz="1600" b="1" dirty="0">
              <a:solidFill>
                <a:srgbClr val="7030A0"/>
              </a:solidFill>
              <a:latin typeface="Arial" panose="020B0604020202020204" pitchFamily="34" charset="0"/>
              <a:cs typeface="Arial" panose="020B0604020202020204" pitchFamily="34" charset="0"/>
            </a:endParaRPr>
          </a:p>
          <a:p>
            <a:pPr marL="0" indent="0">
              <a:buNone/>
            </a:pPr>
            <a:r>
              <a:rPr lang="en-GB" sz="1600" dirty="0">
                <a:latin typeface="Arial" panose="020B0604020202020204" pitchFamily="34" charset="0"/>
                <a:cs typeface="Arial" panose="020B0604020202020204" pitchFamily="34" charset="0"/>
              </a:rPr>
              <a:t>1.4 How to produce a PESTLE analysis</a:t>
            </a:r>
          </a:p>
          <a:p>
            <a:pPr marL="0" indent="0">
              <a:buNone/>
            </a:pP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408353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94021" y="309635"/>
            <a:ext cx="9219820" cy="737968"/>
          </a:xfrm>
          <a:prstGeom prst="rect">
            <a:avLst/>
          </a:prstGeom>
        </p:spPr>
        <p:txBody>
          <a:bodyPr>
            <a:noAutofit/>
          </a:bodyPr>
          <a:lstStyle/>
          <a:p>
            <a:r>
              <a:rPr lang="en-GB" sz="3200" b="1" dirty="0">
                <a:latin typeface="Arial" panose="020B0604020202020204" pitchFamily="34" charset="0"/>
                <a:cs typeface="Arial" panose="020B0604020202020204" pitchFamily="34" charset="0"/>
              </a:rPr>
              <a:t>How PESTLE analysis is used to support businesses and develop plans</a:t>
            </a:r>
            <a:endParaRPr lang="en-US" sz="3200" b="1" dirty="0">
              <a:solidFill>
                <a:srgbClr val="FF0000"/>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836DACE9-2401-43D2-8B3F-3C8AEFE357F8}"/>
              </a:ext>
            </a:extLst>
          </p:cNvPr>
          <p:cNvSpPr/>
          <p:nvPr/>
        </p:nvSpPr>
        <p:spPr>
          <a:xfrm>
            <a:off x="2982228" y="1684140"/>
            <a:ext cx="7701063" cy="738664"/>
          </a:xfrm>
          <a:prstGeom prst="rect">
            <a:avLst/>
          </a:prstGeom>
        </p:spPr>
        <p:txBody>
          <a:bodyPr wrap="square">
            <a:spAutoFit/>
          </a:bodyPr>
          <a:lstStyle/>
          <a:p>
            <a:r>
              <a:rPr lang="en-GB" sz="2400" b="1" dirty="0">
                <a:solidFill>
                  <a:srgbClr val="FF0000"/>
                </a:solidFill>
                <a:latin typeface="Arial" panose="020B0604020202020204" pitchFamily="34" charset="0"/>
                <a:cs typeface="Arial" panose="020B0604020202020204" pitchFamily="34" charset="0"/>
              </a:rPr>
              <a:t>Technological factors</a:t>
            </a:r>
          </a:p>
          <a:p>
            <a:endParaRPr lang="en-GB" dirty="0"/>
          </a:p>
        </p:txBody>
      </p:sp>
      <p:sp>
        <p:nvSpPr>
          <p:cNvPr id="4" name="Rectangle 3">
            <a:extLst>
              <a:ext uri="{FF2B5EF4-FFF2-40B4-BE49-F238E27FC236}">
                <a16:creationId xmlns:a16="http://schemas.microsoft.com/office/drawing/2014/main" id="{93210F8E-C2AB-4BC7-BB2C-549274116812}"/>
              </a:ext>
            </a:extLst>
          </p:cNvPr>
          <p:cNvSpPr/>
          <p:nvPr/>
        </p:nvSpPr>
        <p:spPr>
          <a:xfrm>
            <a:off x="2982228" y="2147508"/>
            <a:ext cx="8784075" cy="4539704"/>
          </a:xfrm>
          <a:prstGeom prst="rect">
            <a:avLst/>
          </a:prstGeom>
        </p:spPr>
        <p:txBody>
          <a:bodyPr wrap="square">
            <a:spAutoFit/>
          </a:bodyPr>
          <a:lstStyle/>
          <a:p>
            <a:endParaRPr lang="en-GB" sz="1700" dirty="0">
              <a:latin typeface="Arial" panose="020B0604020202020204" pitchFamily="34" charset="0"/>
              <a:cs typeface="Arial" panose="020B0604020202020204" pitchFamily="34" charset="0"/>
            </a:endParaRPr>
          </a:p>
          <a:p>
            <a:r>
              <a:rPr lang="en-GB" sz="1700" dirty="0">
                <a:latin typeface="Arial" panose="020B0604020202020204" pitchFamily="34" charset="0"/>
                <a:cs typeface="Arial" panose="020B0604020202020204" pitchFamily="34" charset="0"/>
              </a:rPr>
              <a:t>Technology has a big impact on business, and the pace of technological change can be quick.</a:t>
            </a:r>
          </a:p>
          <a:p>
            <a:endParaRPr lang="en-GB" sz="1700" dirty="0">
              <a:latin typeface="Arial" panose="020B0604020202020204" pitchFamily="34" charset="0"/>
              <a:cs typeface="Arial" panose="020B0604020202020204" pitchFamily="34" charset="0"/>
            </a:endParaRPr>
          </a:p>
          <a:p>
            <a:r>
              <a:rPr lang="en-GB" sz="1700" dirty="0">
                <a:latin typeface="Arial" panose="020B0604020202020204" pitchFamily="34" charset="0"/>
                <a:cs typeface="Arial" panose="020B0604020202020204" pitchFamily="34" charset="0"/>
              </a:rPr>
              <a:t>Businesses use technology in a variety of ways, whether to sell, buy, advertise or communicate. Technology can have a positive or negative impact on business operations.</a:t>
            </a:r>
          </a:p>
          <a:p>
            <a:endParaRPr lang="en-GB" sz="1700" dirty="0">
              <a:latin typeface="Arial" panose="020B0604020202020204" pitchFamily="34" charset="0"/>
              <a:cs typeface="Arial" panose="020B0604020202020204" pitchFamily="34" charset="0"/>
            </a:endParaRPr>
          </a:p>
          <a:p>
            <a:r>
              <a:rPr lang="en-GB" sz="1700" b="1" dirty="0">
                <a:latin typeface="Arial" panose="020B0604020202020204" pitchFamily="34" charset="0"/>
                <a:cs typeface="Arial" panose="020B0604020202020204" pitchFamily="34" charset="0"/>
              </a:rPr>
              <a:t>Positives</a:t>
            </a:r>
          </a:p>
          <a:p>
            <a:endParaRPr lang="en-GB" sz="1700" b="1" dirty="0">
              <a:latin typeface="Arial" panose="020B0604020202020204" pitchFamily="34" charset="0"/>
              <a:cs typeface="Arial" panose="020B0604020202020204" pitchFamily="34" charset="0"/>
            </a:endParaRPr>
          </a:p>
          <a:p>
            <a:pPr marL="285750" indent="-285750">
              <a:buFontTx/>
              <a:buChar char="-"/>
            </a:pPr>
            <a:r>
              <a:rPr lang="en-GB" sz="1700" dirty="0">
                <a:latin typeface="Arial" panose="020B0604020202020204" pitchFamily="34" charset="0"/>
                <a:cs typeface="Arial" panose="020B0604020202020204" pitchFamily="34" charset="0"/>
              </a:rPr>
              <a:t>Information can be exchanged and updated very quickly. </a:t>
            </a:r>
          </a:p>
          <a:p>
            <a:pPr marL="285750" indent="-285750">
              <a:buFontTx/>
              <a:buChar char="-"/>
            </a:pPr>
            <a:r>
              <a:rPr lang="en-GB" sz="1700" dirty="0">
                <a:latin typeface="Arial" panose="020B0604020202020204" pitchFamily="34" charset="0"/>
                <a:cs typeface="Arial" panose="020B0604020202020204" pitchFamily="34" charset="0"/>
              </a:rPr>
              <a:t>Communication and sales can be made quickly and any time.</a:t>
            </a:r>
          </a:p>
          <a:p>
            <a:pPr marL="285750" indent="-285750">
              <a:buFontTx/>
              <a:buChar char="-"/>
            </a:pPr>
            <a:r>
              <a:rPr lang="en-GB" sz="1700" dirty="0">
                <a:latin typeface="Arial" panose="020B0604020202020204" pitchFamily="34" charset="0"/>
                <a:cs typeface="Arial" panose="020B0604020202020204" pitchFamily="34" charset="0"/>
              </a:rPr>
              <a:t>Businesses can operate anywhere and documents can be stored on the cloud.</a:t>
            </a:r>
          </a:p>
          <a:p>
            <a:pPr marL="285750" indent="-285750">
              <a:buFontTx/>
              <a:buChar char="-"/>
            </a:pPr>
            <a:r>
              <a:rPr lang="en-GB" sz="1700" dirty="0">
                <a:latin typeface="Arial" panose="020B0604020202020204" pitchFamily="34" charset="0"/>
                <a:cs typeface="Arial" panose="020B0604020202020204" pitchFamily="34" charset="0"/>
              </a:rPr>
              <a:t>It is cheaper, faster and easier to sell, advertise, arrange payments and meetings.</a:t>
            </a:r>
          </a:p>
          <a:p>
            <a:pPr marL="285750" indent="-285750">
              <a:buFontTx/>
              <a:buChar char="-"/>
            </a:pPr>
            <a:r>
              <a:rPr lang="en-GB" sz="1700" dirty="0">
                <a:latin typeface="Arial" panose="020B0604020202020204" pitchFamily="34" charset="0"/>
                <a:cs typeface="Arial" panose="020B0604020202020204" pitchFamily="34" charset="0"/>
              </a:rPr>
              <a:t>Social media has created a new way to conduct business.</a:t>
            </a:r>
          </a:p>
          <a:p>
            <a:pPr marL="285750" indent="-285750">
              <a:buFontTx/>
              <a:buChar char="-"/>
            </a:pPr>
            <a:r>
              <a:rPr lang="en-GB" sz="1700" dirty="0">
                <a:latin typeface="Arial" panose="020B0604020202020204" pitchFamily="34" charset="0"/>
                <a:cs typeface="Arial" panose="020B0604020202020204" pitchFamily="34" charset="0"/>
              </a:rPr>
              <a:t>Tracking is easier – for example, using GPS to track parcels.</a:t>
            </a:r>
          </a:p>
          <a:p>
            <a:endParaRPr lang="en-GB" sz="1700" dirty="0">
              <a:latin typeface="Arial" panose="020B0604020202020204" pitchFamily="34" charset="0"/>
              <a:cs typeface="Arial" panose="020B0604020202020204" pitchFamily="34" charset="0"/>
            </a:endParaRPr>
          </a:p>
          <a:p>
            <a:endParaRPr lang="en-GB" sz="1700" dirty="0">
              <a:latin typeface="Arial" panose="020B0604020202020204" pitchFamily="34" charset="0"/>
              <a:cs typeface="Arial" panose="020B0604020202020204" pitchFamily="34" charset="0"/>
            </a:endParaRPr>
          </a:p>
        </p:txBody>
      </p:sp>
      <p:sp>
        <p:nvSpPr>
          <p:cNvPr id="7" name="Text Placeholder 5">
            <a:extLst>
              <a:ext uri="{FF2B5EF4-FFF2-40B4-BE49-F238E27FC236}">
                <a16:creationId xmlns:a16="http://schemas.microsoft.com/office/drawing/2014/main" id="{45C55001-B04E-434F-A579-9B55C014F21C}"/>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latin typeface="Arial" panose="020B0604020202020204" pitchFamily="34" charset="0"/>
              <a:cs typeface="Arial" panose="020B0604020202020204" pitchFamily="34" charset="0"/>
            </a:endParaRPr>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political, social, technological, economic, legal, environmental</a:t>
            </a: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p>
          <a:p>
            <a:pPr marL="0" indent="0">
              <a:buNone/>
            </a:pPr>
            <a:r>
              <a:rPr lang="en-GB" sz="1600" dirty="0">
                <a:latin typeface="Arial" panose="020B0604020202020204" pitchFamily="34" charset="0"/>
                <a:cs typeface="Arial" panose="020B0604020202020204" pitchFamily="34" charset="0"/>
              </a:rPr>
              <a:t>1.4 How to produce a PESTLE analysis </a:t>
            </a:r>
          </a:p>
          <a:p>
            <a:pPr marL="0" indent="0">
              <a:buNone/>
            </a:pPr>
            <a:endParaRPr lang="en-GB" sz="16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E4412F06-7198-4C6D-A1E3-2B0252095ED8}"/>
              </a:ext>
            </a:extLst>
          </p:cNvPr>
          <p:cNvPicPr>
            <a:picLocks noChangeAspect="1"/>
          </p:cNvPicPr>
          <p:nvPr/>
        </p:nvPicPr>
        <p:blipFill>
          <a:blip r:embed="rId3"/>
          <a:stretch>
            <a:fillRect/>
          </a:stretch>
        </p:blipFill>
        <p:spPr>
          <a:xfrm>
            <a:off x="9234308" y="309635"/>
            <a:ext cx="2531995" cy="1337884"/>
          </a:xfrm>
          <a:prstGeom prst="rect">
            <a:avLst/>
          </a:prstGeom>
        </p:spPr>
      </p:pic>
    </p:spTree>
    <p:extLst>
      <p:ext uri="{BB962C8B-B14F-4D97-AF65-F5344CB8AC3E}">
        <p14:creationId xmlns:p14="http://schemas.microsoft.com/office/powerpoint/2010/main" val="246211817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94021" y="262854"/>
            <a:ext cx="9609512" cy="737968"/>
          </a:xfrm>
          <a:prstGeom prst="rect">
            <a:avLst/>
          </a:prstGeom>
        </p:spPr>
        <p:txBody>
          <a:bodyPr>
            <a:noAutofit/>
          </a:bodyPr>
          <a:lstStyle/>
          <a:p>
            <a:r>
              <a:rPr lang="en-GB" sz="3200" b="1" dirty="0">
                <a:latin typeface="Arial" panose="020B0604020202020204" pitchFamily="34" charset="0"/>
                <a:cs typeface="Arial" panose="020B0604020202020204" pitchFamily="34" charset="0"/>
              </a:rPr>
              <a:t>How PESTLE analysis is used to support businesses and develop plans</a:t>
            </a:r>
            <a:endParaRPr lang="en-US" sz="3200" b="1" dirty="0">
              <a:solidFill>
                <a:srgbClr val="FF0000"/>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836DACE9-2401-43D2-8B3F-3C8AEFE357F8}"/>
              </a:ext>
            </a:extLst>
          </p:cNvPr>
          <p:cNvSpPr/>
          <p:nvPr/>
        </p:nvSpPr>
        <p:spPr>
          <a:xfrm>
            <a:off x="2443943" y="1290623"/>
            <a:ext cx="7701063" cy="738664"/>
          </a:xfrm>
          <a:prstGeom prst="rect">
            <a:avLst/>
          </a:prstGeom>
        </p:spPr>
        <p:txBody>
          <a:bodyPr wrap="square">
            <a:spAutoFit/>
          </a:bodyPr>
          <a:lstStyle/>
          <a:p>
            <a:r>
              <a:rPr lang="en-GB" sz="2400" b="1" dirty="0">
                <a:solidFill>
                  <a:srgbClr val="FF0000"/>
                </a:solidFill>
                <a:latin typeface="Arial" panose="020B0604020202020204" pitchFamily="34" charset="0"/>
                <a:cs typeface="Arial" panose="020B0604020202020204" pitchFamily="34" charset="0"/>
              </a:rPr>
              <a:t>Technological factors</a:t>
            </a:r>
          </a:p>
          <a:p>
            <a:endParaRPr lang="en-GB" dirty="0"/>
          </a:p>
        </p:txBody>
      </p:sp>
      <p:sp>
        <p:nvSpPr>
          <p:cNvPr id="4" name="Rectangle 3">
            <a:extLst>
              <a:ext uri="{FF2B5EF4-FFF2-40B4-BE49-F238E27FC236}">
                <a16:creationId xmlns:a16="http://schemas.microsoft.com/office/drawing/2014/main" id="{93210F8E-C2AB-4BC7-BB2C-549274116812}"/>
              </a:ext>
            </a:extLst>
          </p:cNvPr>
          <p:cNvSpPr/>
          <p:nvPr/>
        </p:nvSpPr>
        <p:spPr>
          <a:xfrm>
            <a:off x="2443943" y="1659955"/>
            <a:ext cx="8784075" cy="4801314"/>
          </a:xfrm>
          <a:prstGeom prst="rect">
            <a:avLst/>
          </a:prstGeom>
        </p:spPr>
        <p:txBody>
          <a:bodyPr wrap="square">
            <a:spAutoFit/>
          </a:bodyPr>
          <a:lstStyle/>
          <a:p>
            <a:endParaRPr lang="en-GB" sz="1700" dirty="0">
              <a:latin typeface="Arial" panose="020B0604020202020204" pitchFamily="34" charset="0"/>
              <a:cs typeface="Arial" panose="020B0604020202020204" pitchFamily="34" charset="0"/>
            </a:endParaRPr>
          </a:p>
          <a:p>
            <a:r>
              <a:rPr lang="en-GB" sz="1700" dirty="0">
                <a:latin typeface="Arial" panose="020B0604020202020204" pitchFamily="34" charset="0"/>
                <a:cs typeface="Arial" panose="020B0604020202020204" pitchFamily="34" charset="0"/>
              </a:rPr>
              <a:t>Technology has a big impact on business, and the pace of technological change can be quick.</a:t>
            </a:r>
          </a:p>
          <a:p>
            <a:endParaRPr lang="en-GB" sz="1700" dirty="0">
              <a:latin typeface="Arial" panose="020B0604020202020204" pitchFamily="34" charset="0"/>
              <a:cs typeface="Arial" panose="020B0604020202020204" pitchFamily="34" charset="0"/>
            </a:endParaRPr>
          </a:p>
          <a:p>
            <a:r>
              <a:rPr lang="en-GB" sz="1700" dirty="0">
                <a:latin typeface="Arial" panose="020B0604020202020204" pitchFamily="34" charset="0"/>
                <a:cs typeface="Arial" panose="020B0604020202020204" pitchFamily="34" charset="0"/>
              </a:rPr>
              <a:t>Businesses use technology in a variety of ways, whether to sell, buy, advertise or communicate. Technology can have a positive or negative impact on business operations.</a:t>
            </a:r>
          </a:p>
          <a:p>
            <a:endParaRPr lang="en-GB" sz="1700" dirty="0">
              <a:latin typeface="Arial" panose="020B0604020202020204" pitchFamily="34" charset="0"/>
              <a:cs typeface="Arial" panose="020B0604020202020204" pitchFamily="34" charset="0"/>
            </a:endParaRPr>
          </a:p>
          <a:p>
            <a:r>
              <a:rPr lang="en-GB" sz="1700" b="1" dirty="0">
                <a:latin typeface="Arial" panose="020B0604020202020204" pitchFamily="34" charset="0"/>
                <a:cs typeface="Arial" panose="020B0604020202020204" pitchFamily="34" charset="0"/>
              </a:rPr>
              <a:t>Negatives</a:t>
            </a:r>
          </a:p>
          <a:p>
            <a:endParaRPr lang="en-GB" sz="1700" dirty="0">
              <a:latin typeface="Arial" panose="020B0604020202020204" pitchFamily="34" charset="0"/>
              <a:cs typeface="Arial" panose="020B0604020202020204" pitchFamily="34" charset="0"/>
            </a:endParaRPr>
          </a:p>
          <a:p>
            <a:pPr marL="285750" indent="-285750">
              <a:buFontTx/>
              <a:buChar char="-"/>
            </a:pPr>
            <a:r>
              <a:rPr lang="en-GB" sz="1700" dirty="0">
                <a:latin typeface="Arial" panose="020B0604020202020204" pitchFamily="34" charset="0"/>
                <a:cs typeface="Arial" panose="020B0604020202020204" pitchFamily="34" charset="0"/>
              </a:rPr>
              <a:t>There is more competition from other companies, locally and globally.</a:t>
            </a:r>
          </a:p>
          <a:p>
            <a:pPr marL="285750" indent="-285750">
              <a:buFontTx/>
              <a:buChar char="-"/>
            </a:pPr>
            <a:r>
              <a:rPr lang="en-GB" sz="1700" dirty="0">
                <a:latin typeface="Arial" panose="020B0604020202020204" pitchFamily="34" charset="0"/>
                <a:cs typeface="Arial" panose="020B0604020202020204" pitchFamily="34" charset="0"/>
              </a:rPr>
              <a:t>Ordering online lacks the personal touch of buying from a shop.</a:t>
            </a:r>
          </a:p>
          <a:p>
            <a:pPr marL="285750" indent="-285750">
              <a:buFontTx/>
              <a:buChar char="-"/>
            </a:pPr>
            <a:r>
              <a:rPr lang="en-GB" sz="1700" dirty="0">
                <a:latin typeface="Arial" panose="020B0604020202020204" pitchFamily="34" charset="0"/>
                <a:cs typeface="Arial" panose="020B0604020202020204" pitchFamily="34" charset="0"/>
              </a:rPr>
              <a:t>Ordering online can lead to communication problems and system failures.</a:t>
            </a:r>
          </a:p>
          <a:p>
            <a:pPr marL="285750" indent="-285750">
              <a:buFontTx/>
              <a:buChar char="-"/>
            </a:pPr>
            <a:r>
              <a:rPr lang="en-GB" sz="1700" dirty="0">
                <a:latin typeface="Arial" panose="020B0604020202020204" pitchFamily="34" charset="0"/>
                <a:cs typeface="Arial" panose="020B0604020202020204" pitchFamily="34" charset="0"/>
              </a:rPr>
              <a:t>There is more pressure to respond to online orders quickly.</a:t>
            </a:r>
          </a:p>
          <a:p>
            <a:pPr marL="285750" indent="-285750">
              <a:buFontTx/>
              <a:buChar char="-"/>
            </a:pPr>
            <a:r>
              <a:rPr lang="en-GB" sz="1700" dirty="0">
                <a:latin typeface="Arial" panose="020B0604020202020204" pitchFamily="34" charset="0"/>
                <a:cs typeface="Arial" panose="020B0604020202020204" pitchFamily="34" charset="0"/>
              </a:rPr>
              <a:t>Staff might need online training, which costs money.</a:t>
            </a:r>
          </a:p>
          <a:p>
            <a:pPr marL="285750" indent="-285750">
              <a:buFontTx/>
              <a:buChar char="-"/>
            </a:pPr>
            <a:r>
              <a:rPr lang="en-GB" sz="1700" dirty="0">
                <a:latin typeface="Arial" panose="020B0604020202020204" pitchFamily="34" charset="0"/>
                <a:cs typeface="Arial" panose="020B0604020202020204" pitchFamily="34" charset="0"/>
              </a:rPr>
              <a:t>Online crime can take place; people’s details can be accessed.</a:t>
            </a:r>
          </a:p>
          <a:p>
            <a:pPr marL="285750" indent="-285750">
              <a:buFontTx/>
              <a:buChar char="-"/>
            </a:pPr>
            <a:r>
              <a:rPr lang="en-GB" sz="1700" dirty="0">
                <a:latin typeface="Arial" panose="020B0604020202020204" pitchFamily="34" charset="0"/>
                <a:cs typeface="Arial" panose="020B0604020202020204" pitchFamily="34" charset="0"/>
              </a:rPr>
              <a:t>Some people might be put off trading because they dislike technology.</a:t>
            </a:r>
          </a:p>
          <a:p>
            <a:endParaRPr lang="en-GB" sz="1700" dirty="0">
              <a:latin typeface="Arial" panose="020B0604020202020204" pitchFamily="34" charset="0"/>
              <a:cs typeface="Arial" panose="020B0604020202020204" pitchFamily="34" charset="0"/>
            </a:endParaRPr>
          </a:p>
          <a:p>
            <a:endParaRPr lang="en-GB" sz="1700" dirty="0">
              <a:latin typeface="Arial" panose="020B0604020202020204" pitchFamily="34" charset="0"/>
              <a:cs typeface="Arial" panose="020B0604020202020204" pitchFamily="34" charset="0"/>
            </a:endParaRPr>
          </a:p>
        </p:txBody>
      </p:sp>
      <p:sp>
        <p:nvSpPr>
          <p:cNvPr id="7" name="Text Placeholder 5">
            <a:extLst>
              <a:ext uri="{FF2B5EF4-FFF2-40B4-BE49-F238E27FC236}">
                <a16:creationId xmlns:a16="http://schemas.microsoft.com/office/drawing/2014/main" id="{45C55001-B04E-434F-A579-9B55C014F21C}"/>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latin typeface="Arial" panose="020B0604020202020204" pitchFamily="34" charset="0"/>
              <a:cs typeface="Arial" panose="020B0604020202020204" pitchFamily="34" charset="0"/>
            </a:endParaRPr>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political, social, technological, economic, legal, environmental</a:t>
            </a: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p>
          <a:p>
            <a:pPr marL="0" indent="0">
              <a:buNone/>
            </a:pPr>
            <a:r>
              <a:rPr lang="en-GB" sz="1600" dirty="0">
                <a:latin typeface="Arial" panose="020B0604020202020204" pitchFamily="34" charset="0"/>
                <a:cs typeface="Arial" panose="020B0604020202020204" pitchFamily="34" charset="0"/>
              </a:rPr>
              <a:t>1.4 How to produce a PESTLE analysis</a:t>
            </a:r>
          </a:p>
          <a:p>
            <a:pPr marL="0" indent="0">
              <a:buNone/>
            </a:pP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93031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94021" y="303606"/>
            <a:ext cx="9609512" cy="737968"/>
          </a:xfrm>
          <a:prstGeom prst="rect">
            <a:avLst/>
          </a:prstGeom>
        </p:spPr>
        <p:txBody>
          <a:bodyPr>
            <a:noAutofit/>
          </a:bodyPr>
          <a:lstStyle/>
          <a:p>
            <a:r>
              <a:rPr lang="en-GB" sz="3200" b="1" dirty="0">
                <a:latin typeface="Arial" panose="020B0604020202020204" pitchFamily="34" charset="0"/>
                <a:cs typeface="Arial" panose="020B0604020202020204" pitchFamily="34" charset="0"/>
              </a:rPr>
              <a:t>How PESTLE analysis is used to support businesses and develop plans</a:t>
            </a:r>
            <a:endParaRPr lang="en-US" sz="3200" b="1" dirty="0">
              <a:solidFill>
                <a:srgbClr val="FF0000"/>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836DACE9-2401-43D2-8B3F-3C8AEFE357F8}"/>
              </a:ext>
            </a:extLst>
          </p:cNvPr>
          <p:cNvSpPr/>
          <p:nvPr/>
        </p:nvSpPr>
        <p:spPr>
          <a:xfrm>
            <a:off x="2443943" y="1595224"/>
            <a:ext cx="7701063" cy="738664"/>
          </a:xfrm>
          <a:prstGeom prst="rect">
            <a:avLst/>
          </a:prstGeom>
        </p:spPr>
        <p:txBody>
          <a:bodyPr wrap="square">
            <a:spAutoFit/>
          </a:bodyPr>
          <a:lstStyle/>
          <a:p>
            <a:r>
              <a:rPr lang="en-GB" sz="2400" b="1" dirty="0">
                <a:solidFill>
                  <a:srgbClr val="FF0000"/>
                </a:solidFill>
                <a:latin typeface="Arial" panose="020B0604020202020204" pitchFamily="34" charset="0"/>
                <a:cs typeface="Arial" panose="020B0604020202020204" pitchFamily="34" charset="0"/>
              </a:rPr>
              <a:t>Legal factors</a:t>
            </a:r>
          </a:p>
          <a:p>
            <a:endParaRPr lang="en-GB"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93210F8E-C2AB-4BC7-BB2C-549274116812}"/>
              </a:ext>
            </a:extLst>
          </p:cNvPr>
          <p:cNvSpPr/>
          <p:nvPr/>
        </p:nvSpPr>
        <p:spPr>
          <a:xfrm>
            <a:off x="2443943" y="1977081"/>
            <a:ext cx="8784075" cy="5062924"/>
          </a:xfrm>
          <a:prstGeom prst="rect">
            <a:avLst/>
          </a:prstGeom>
        </p:spPr>
        <p:txBody>
          <a:bodyPr wrap="square">
            <a:spAutoFit/>
          </a:bodyPr>
          <a:lstStyle/>
          <a:p>
            <a:endParaRPr lang="en-GB" sz="1700" dirty="0">
              <a:latin typeface="Arial" panose="020B0604020202020204" pitchFamily="34" charset="0"/>
              <a:cs typeface="Arial" panose="020B0604020202020204" pitchFamily="34" charset="0"/>
            </a:endParaRPr>
          </a:p>
          <a:p>
            <a:r>
              <a:rPr lang="en-GB" sz="1700" dirty="0">
                <a:latin typeface="Arial" panose="020B0604020202020204" pitchFamily="34" charset="0"/>
                <a:cs typeface="Arial" panose="020B0604020202020204" pitchFamily="34" charset="0"/>
              </a:rPr>
              <a:t>Legal factors are the laws and legal practices that a business must follow when trading. </a:t>
            </a:r>
          </a:p>
          <a:p>
            <a:endParaRPr lang="en-GB" sz="1700" dirty="0">
              <a:latin typeface="Arial" panose="020B0604020202020204" pitchFamily="34" charset="0"/>
              <a:cs typeface="Arial" panose="020B0604020202020204" pitchFamily="34" charset="0"/>
            </a:endParaRPr>
          </a:p>
          <a:p>
            <a:r>
              <a:rPr lang="en-GB" sz="1700" dirty="0">
                <a:latin typeface="Arial" panose="020B0604020202020204" pitchFamily="34" charset="0"/>
                <a:cs typeface="Arial" panose="020B0604020202020204" pitchFamily="34" charset="0"/>
              </a:rPr>
              <a:t>These can be categorised as follows:</a:t>
            </a:r>
          </a:p>
          <a:p>
            <a:endParaRPr lang="en-GB" sz="1700" dirty="0">
              <a:latin typeface="Arial" panose="020B0604020202020204" pitchFamily="34" charset="0"/>
              <a:cs typeface="Arial" panose="020B0604020202020204" pitchFamily="34" charset="0"/>
            </a:endParaRPr>
          </a:p>
          <a:p>
            <a:r>
              <a:rPr lang="en-GB" sz="1700" b="1" dirty="0">
                <a:latin typeface="Arial" panose="020B0604020202020204" pitchFamily="34" charset="0"/>
                <a:cs typeface="Arial" panose="020B0604020202020204" pitchFamily="34" charset="0"/>
              </a:rPr>
              <a:t>Employment law</a:t>
            </a:r>
          </a:p>
          <a:p>
            <a:r>
              <a:rPr lang="en-GB" sz="1700" dirty="0">
                <a:latin typeface="Arial" panose="020B0604020202020204" pitchFamily="34" charset="0"/>
                <a:cs typeface="Arial" panose="020B0604020202020204" pitchFamily="34" charset="0"/>
              </a:rPr>
              <a:t>It is important for a business to pass all legal requirements – for example, trading professionally and employing professionals who are qualified to trade</a:t>
            </a:r>
          </a:p>
          <a:p>
            <a:endParaRPr lang="en-GB" sz="1700" dirty="0">
              <a:latin typeface="Arial" panose="020B0604020202020204" pitchFamily="34" charset="0"/>
              <a:cs typeface="Arial" panose="020B0604020202020204" pitchFamily="34" charset="0"/>
            </a:endParaRPr>
          </a:p>
          <a:p>
            <a:r>
              <a:rPr lang="en-GB" sz="1700" b="1" dirty="0">
                <a:latin typeface="Arial" panose="020B0604020202020204" pitchFamily="34" charset="0"/>
                <a:cs typeface="Arial" panose="020B0604020202020204" pitchFamily="34" charset="0"/>
              </a:rPr>
              <a:t>Regulations and licences </a:t>
            </a:r>
          </a:p>
          <a:p>
            <a:r>
              <a:rPr lang="en-GB" sz="1700" dirty="0">
                <a:latin typeface="Arial" panose="020B0604020202020204" pitchFamily="34" charset="0"/>
                <a:cs typeface="Arial" panose="020B0604020202020204" pitchFamily="34" charset="0"/>
              </a:rPr>
              <a:t>A business must follow all legal regulations – for example, checking that products are safe to use. In addition, a licence is needed to trade.</a:t>
            </a:r>
          </a:p>
          <a:p>
            <a:endParaRPr lang="en-GB" sz="1700" dirty="0">
              <a:latin typeface="Arial" panose="020B0604020202020204" pitchFamily="34" charset="0"/>
              <a:cs typeface="Arial" panose="020B0604020202020204" pitchFamily="34" charset="0"/>
            </a:endParaRPr>
          </a:p>
          <a:p>
            <a:r>
              <a:rPr lang="en-GB" sz="1700" b="1" dirty="0">
                <a:latin typeface="Arial" panose="020B0604020202020204" pitchFamily="34" charset="0"/>
                <a:cs typeface="Arial" panose="020B0604020202020204" pitchFamily="34" charset="0"/>
              </a:rPr>
              <a:t>Legal structure</a:t>
            </a:r>
          </a:p>
          <a:p>
            <a:r>
              <a:rPr lang="en-GB" sz="1700" dirty="0">
                <a:latin typeface="Arial" panose="020B0604020202020204" pitchFamily="34" charset="0"/>
                <a:cs typeface="Arial" panose="020B0604020202020204" pitchFamily="34" charset="0"/>
              </a:rPr>
              <a:t>It is important for a business to hire a legal professional in case of any legal issues when trading internationally. Businesses also need to understand the legal structure of a business in another country.</a:t>
            </a:r>
          </a:p>
          <a:p>
            <a:endParaRPr lang="en-GB" sz="1700" dirty="0">
              <a:latin typeface="Arial" panose="020B0604020202020204" pitchFamily="34" charset="0"/>
              <a:cs typeface="Arial" panose="020B0604020202020204" pitchFamily="34" charset="0"/>
            </a:endParaRPr>
          </a:p>
          <a:p>
            <a:endParaRPr lang="en-GB" sz="1700" dirty="0">
              <a:latin typeface="Arial" panose="020B0604020202020204" pitchFamily="34" charset="0"/>
              <a:cs typeface="Arial" panose="020B0604020202020204" pitchFamily="34" charset="0"/>
            </a:endParaRPr>
          </a:p>
        </p:txBody>
      </p:sp>
      <p:sp>
        <p:nvSpPr>
          <p:cNvPr id="7" name="Text Placeholder 5">
            <a:extLst>
              <a:ext uri="{FF2B5EF4-FFF2-40B4-BE49-F238E27FC236}">
                <a16:creationId xmlns:a16="http://schemas.microsoft.com/office/drawing/2014/main" id="{45C55001-B04E-434F-A579-9B55C014F21C}"/>
              </a:ext>
            </a:extLst>
          </p:cNvPr>
          <p:cNvSpPr txBox="1">
            <a:spLocks/>
          </p:cNvSpPr>
          <p:nvPr/>
        </p:nvSpPr>
        <p:spPr>
          <a:xfrm>
            <a:off x="194021" y="1595224"/>
            <a:ext cx="1975129" cy="526277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latin typeface="Arial" panose="020B0604020202020204" pitchFamily="34" charset="0"/>
              <a:cs typeface="Arial" panose="020B0604020202020204" pitchFamily="34" charset="0"/>
            </a:endParaRPr>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political, social, technological, economic, legal, environmental</a:t>
            </a: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p>
          <a:p>
            <a:pPr marL="0" indent="0">
              <a:buNone/>
            </a:pPr>
            <a:r>
              <a:rPr lang="en-GB" sz="1600" dirty="0">
                <a:latin typeface="Arial" panose="020B0604020202020204" pitchFamily="34" charset="0"/>
                <a:cs typeface="Arial" panose="020B0604020202020204" pitchFamily="34" charset="0"/>
              </a:rPr>
              <a:t>1.4 How to produce a PESTLE analysis</a:t>
            </a:r>
          </a:p>
          <a:p>
            <a:pPr marL="0" indent="0">
              <a:buNone/>
            </a:pPr>
            <a:endParaRPr lang="en-GB" sz="16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4953BE6B-2D55-4822-8C0A-074AB09EE0F9}"/>
              </a:ext>
            </a:extLst>
          </p:cNvPr>
          <p:cNvPicPr>
            <a:picLocks noChangeAspect="1"/>
          </p:cNvPicPr>
          <p:nvPr/>
        </p:nvPicPr>
        <p:blipFill>
          <a:blip r:embed="rId3"/>
          <a:stretch>
            <a:fillRect/>
          </a:stretch>
        </p:blipFill>
        <p:spPr>
          <a:xfrm>
            <a:off x="9633149" y="304765"/>
            <a:ext cx="2106727" cy="1729555"/>
          </a:xfrm>
          <a:prstGeom prst="rect">
            <a:avLst/>
          </a:prstGeom>
        </p:spPr>
      </p:pic>
    </p:spTree>
    <p:extLst>
      <p:ext uri="{BB962C8B-B14F-4D97-AF65-F5344CB8AC3E}">
        <p14:creationId xmlns:p14="http://schemas.microsoft.com/office/powerpoint/2010/main" val="327471192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94021" y="254542"/>
            <a:ext cx="9609512" cy="737968"/>
          </a:xfrm>
          <a:prstGeom prst="rect">
            <a:avLst/>
          </a:prstGeom>
        </p:spPr>
        <p:txBody>
          <a:bodyPr>
            <a:noAutofit/>
          </a:bodyPr>
          <a:lstStyle/>
          <a:p>
            <a:r>
              <a:rPr lang="en-GB" sz="3200" b="1" dirty="0">
                <a:latin typeface="Arial" panose="020B0604020202020204" pitchFamily="34" charset="0"/>
                <a:cs typeface="Arial" panose="020B0604020202020204" pitchFamily="34" charset="0"/>
              </a:rPr>
              <a:t>How PESTLE analysis is used to support businesses and develop plans</a:t>
            </a:r>
            <a:endParaRPr lang="en-US" sz="3200" b="1" dirty="0">
              <a:solidFill>
                <a:srgbClr val="FF0000"/>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836DACE9-2401-43D2-8B3F-3C8AEFE357F8}"/>
              </a:ext>
            </a:extLst>
          </p:cNvPr>
          <p:cNvSpPr/>
          <p:nvPr/>
        </p:nvSpPr>
        <p:spPr>
          <a:xfrm>
            <a:off x="2443943" y="1410355"/>
            <a:ext cx="7701063" cy="5170646"/>
          </a:xfrm>
          <a:prstGeom prst="rect">
            <a:avLst/>
          </a:prstGeom>
        </p:spPr>
        <p:txBody>
          <a:bodyPr wrap="square" lIns="91440" tIns="45720" rIns="91440" bIns="45720" anchor="t">
            <a:spAutoFit/>
          </a:bodyPr>
          <a:lstStyle/>
          <a:p>
            <a:pPr lvl="0"/>
            <a:r>
              <a:rPr lang="en-GB" sz="2400" b="1" dirty="0">
                <a:solidFill>
                  <a:srgbClr val="FF0000"/>
                </a:solidFill>
                <a:latin typeface="Arial" panose="020B0604020202020204" pitchFamily="34" charset="0"/>
                <a:cs typeface="Arial" panose="020B0604020202020204" pitchFamily="34" charset="0"/>
              </a:rPr>
              <a:t>Environmental factors</a:t>
            </a:r>
          </a:p>
          <a:p>
            <a:pPr marL="285750" lvl="0" indent="-285750">
              <a:buFont typeface="Arial" panose="020B0604020202020204" pitchFamily="34" charset="0"/>
              <a:buChar char="•"/>
            </a:pPr>
            <a:endParaRPr lang="en-GB" sz="1700" dirty="0">
              <a:latin typeface="Arial" panose="020B0604020202020204" pitchFamily="34" charset="0"/>
              <a:cs typeface="Arial" panose="020B0604020202020204" pitchFamily="34" charset="0"/>
            </a:endParaRPr>
          </a:p>
          <a:p>
            <a:pPr marL="285750" lvl="0" indent="-285750">
              <a:buFontTx/>
              <a:buChar char="-"/>
            </a:pPr>
            <a:r>
              <a:rPr lang="en-GB" sz="1700" dirty="0">
                <a:latin typeface="Arial" panose="020B0604020202020204" pitchFamily="34" charset="0"/>
                <a:cs typeface="Arial" panose="020B0604020202020204" pitchFamily="34" charset="0"/>
              </a:rPr>
              <a:t>To protect the environment, businesses are moving away from printing documents, and towards electronic filing systems. Companies not seen to be environmentally friendly could lose potential and existing customers.</a:t>
            </a:r>
          </a:p>
          <a:p>
            <a:pPr marL="285750" lvl="0" indent="-285750">
              <a:buFontTx/>
              <a:buChar char="-"/>
            </a:pPr>
            <a:endParaRPr lang="en-GB" sz="1700" dirty="0">
              <a:latin typeface="Arial" panose="020B0604020202020204" pitchFamily="34" charset="0"/>
              <a:cs typeface="Arial" panose="020B0604020202020204" pitchFamily="34" charset="0"/>
            </a:endParaRPr>
          </a:p>
          <a:p>
            <a:pPr marL="285750" lvl="0" indent="-285750">
              <a:buFontTx/>
              <a:buChar char="-"/>
            </a:pPr>
            <a:r>
              <a:rPr lang="en-GB" sz="1700" dirty="0">
                <a:latin typeface="Arial" panose="020B0604020202020204" pitchFamily="34" charset="0"/>
                <a:cs typeface="Arial" panose="020B0604020202020204" pitchFamily="34" charset="0"/>
              </a:rPr>
              <a:t>In recent times, people’s attitudes have been shifting – for example, away from oil and gas, towards electricity. This means that businesses will begin to lose customers if they do not adapt very quickly.</a:t>
            </a:r>
          </a:p>
          <a:p>
            <a:pPr marL="285750" lvl="0" indent="-285750">
              <a:buFontTx/>
              <a:buChar char="-"/>
            </a:pPr>
            <a:endParaRPr lang="en-GB" sz="1700" dirty="0">
              <a:latin typeface="Arial" panose="020B0604020202020204" pitchFamily="34" charset="0"/>
              <a:cs typeface="Arial" panose="020B0604020202020204" pitchFamily="34" charset="0"/>
            </a:endParaRPr>
          </a:p>
          <a:p>
            <a:pPr marL="285750" lvl="0" indent="-285750">
              <a:buFontTx/>
              <a:buChar char="-"/>
            </a:pPr>
            <a:r>
              <a:rPr lang="en-GB" sz="1700" dirty="0">
                <a:latin typeface="Arial" panose="020B0604020202020204" pitchFamily="34" charset="0"/>
                <a:cs typeface="Arial" panose="020B0604020202020204" pitchFamily="34" charset="0"/>
              </a:rPr>
              <a:t>For example, the UK government has brought forward the ban on sales of new petrol and diesel cars from 2035 to 2030.</a:t>
            </a:r>
          </a:p>
          <a:p>
            <a:pPr marL="285750" lvl="0" indent="-285750">
              <a:buFontTx/>
              <a:buChar char="-"/>
            </a:pPr>
            <a:endParaRPr lang="en-GB" sz="1700" dirty="0">
              <a:latin typeface="Arial" panose="020B0604020202020204" pitchFamily="34" charset="0"/>
              <a:cs typeface="Arial" panose="020B0604020202020204" pitchFamily="34" charset="0"/>
            </a:endParaRPr>
          </a:p>
          <a:p>
            <a:pPr marL="285750" lvl="0" indent="-285750">
              <a:buFontTx/>
              <a:buChar char="-"/>
            </a:pPr>
            <a:r>
              <a:rPr lang="en-GB" sz="1700" dirty="0">
                <a:latin typeface="Arial" panose="020B0604020202020204" pitchFamily="34" charset="0"/>
                <a:cs typeface="Arial" panose="020B0604020202020204" pitchFamily="34" charset="0"/>
              </a:rPr>
              <a:t>Concern about climate change means that more money is being spent on sophisticated equipment to minimise businesses’ carbon footprint.</a:t>
            </a:r>
          </a:p>
          <a:p>
            <a:pPr marL="285750" lvl="0" indent="-285750">
              <a:buFontTx/>
              <a:buChar char="-"/>
            </a:pPr>
            <a:endParaRPr lang="en-GB" sz="1700" dirty="0">
              <a:latin typeface="Arial" panose="020B0604020202020204" pitchFamily="34" charset="0"/>
              <a:cs typeface="Arial" panose="020B0604020202020204" pitchFamily="34" charset="0"/>
            </a:endParaRPr>
          </a:p>
          <a:p>
            <a:pPr marL="285750" lvl="0" indent="-285750">
              <a:buFontTx/>
              <a:buChar char="-"/>
            </a:pPr>
            <a:r>
              <a:rPr lang="en-GB" sz="1700" dirty="0">
                <a:latin typeface="Arial"/>
                <a:cs typeface="Arial"/>
              </a:rPr>
              <a:t>Awareness of one’s carbon footprint means less travel for management to meetings around the world, and more remote meetings.</a:t>
            </a:r>
          </a:p>
          <a:p>
            <a:pPr lvl="0"/>
            <a:endParaRPr lang="en-GB" sz="17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93210F8E-C2AB-4BC7-BB2C-549274116812}"/>
              </a:ext>
            </a:extLst>
          </p:cNvPr>
          <p:cNvSpPr/>
          <p:nvPr/>
        </p:nvSpPr>
        <p:spPr>
          <a:xfrm>
            <a:off x="2713235" y="1686658"/>
            <a:ext cx="8784075" cy="923330"/>
          </a:xfrm>
          <a:prstGeom prst="rect">
            <a:avLst/>
          </a:prstGeom>
        </p:spPr>
        <p:txBody>
          <a:bodyPr wrap="square">
            <a:spAutoFit/>
          </a:bodyPr>
          <a:lstStyle/>
          <a:p>
            <a:endParaRPr lang="en-GB" dirty="0"/>
          </a:p>
          <a:p>
            <a:endParaRPr lang="en-GB" dirty="0"/>
          </a:p>
          <a:p>
            <a:endParaRPr lang="en-GB" dirty="0"/>
          </a:p>
        </p:txBody>
      </p:sp>
      <p:sp>
        <p:nvSpPr>
          <p:cNvPr id="7" name="Text Placeholder 5">
            <a:extLst>
              <a:ext uri="{FF2B5EF4-FFF2-40B4-BE49-F238E27FC236}">
                <a16:creationId xmlns:a16="http://schemas.microsoft.com/office/drawing/2014/main" id="{45C55001-B04E-434F-A579-9B55C014F21C}"/>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latin typeface="Arial" panose="020B0604020202020204" pitchFamily="34" charset="0"/>
              <a:cs typeface="Arial" panose="020B0604020202020204" pitchFamily="34" charset="0"/>
            </a:endParaRPr>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political, social, technological, economic, legal, environmental</a:t>
            </a: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p>
          <a:p>
            <a:pPr marL="0" indent="0">
              <a:buNone/>
            </a:pPr>
            <a:r>
              <a:rPr lang="en-GB" sz="1600" dirty="0">
                <a:latin typeface="Arial" panose="020B0604020202020204" pitchFamily="34" charset="0"/>
                <a:cs typeface="Arial" panose="020B0604020202020204" pitchFamily="34" charset="0"/>
              </a:rPr>
              <a:t>1.4 How to produce a PESTLE analysis</a:t>
            </a:r>
          </a:p>
          <a:p>
            <a:pPr marL="0" indent="0">
              <a:buNone/>
            </a:pPr>
            <a:endParaRPr lang="en-GB" sz="16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A7151FF0-EC2D-4A50-BAAB-C9D1FE310EF5}"/>
              </a:ext>
            </a:extLst>
          </p:cNvPr>
          <p:cNvPicPr>
            <a:picLocks noChangeAspect="1"/>
          </p:cNvPicPr>
          <p:nvPr/>
        </p:nvPicPr>
        <p:blipFill>
          <a:blip r:embed="rId3"/>
          <a:stretch>
            <a:fillRect/>
          </a:stretch>
        </p:blipFill>
        <p:spPr>
          <a:xfrm>
            <a:off x="9731084" y="254542"/>
            <a:ext cx="1975129" cy="1334890"/>
          </a:xfrm>
          <a:prstGeom prst="rect">
            <a:avLst/>
          </a:prstGeom>
        </p:spPr>
      </p:pic>
    </p:spTree>
    <p:extLst>
      <p:ext uri="{BB962C8B-B14F-4D97-AF65-F5344CB8AC3E}">
        <p14:creationId xmlns:p14="http://schemas.microsoft.com/office/powerpoint/2010/main" val="19945032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94021" y="285269"/>
            <a:ext cx="9609512" cy="737968"/>
          </a:xfrm>
          <a:prstGeom prst="rect">
            <a:avLst/>
          </a:prstGeom>
        </p:spPr>
        <p:txBody>
          <a:bodyPr>
            <a:noAutofit/>
          </a:bodyPr>
          <a:lstStyle/>
          <a:p>
            <a:r>
              <a:rPr lang="en-GB" sz="3200" b="1" dirty="0">
                <a:latin typeface="Arial" panose="020B0604020202020204" pitchFamily="34" charset="0"/>
                <a:cs typeface="Arial" panose="020B0604020202020204" pitchFamily="34" charset="0"/>
              </a:rPr>
              <a:t>How PESTLE analysis is used to support businesses and develop plans</a:t>
            </a:r>
            <a:endParaRPr lang="en-US" sz="3200" b="1" dirty="0">
              <a:solidFill>
                <a:srgbClr val="FF0000"/>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836DACE9-2401-43D2-8B3F-3C8AEFE357F8}"/>
              </a:ext>
            </a:extLst>
          </p:cNvPr>
          <p:cNvSpPr/>
          <p:nvPr/>
        </p:nvSpPr>
        <p:spPr>
          <a:xfrm>
            <a:off x="2612527" y="1636753"/>
            <a:ext cx="7701063" cy="4616648"/>
          </a:xfrm>
          <a:prstGeom prst="rect">
            <a:avLst/>
          </a:prstGeom>
        </p:spPr>
        <p:txBody>
          <a:bodyPr wrap="square">
            <a:spAutoFit/>
          </a:bodyPr>
          <a:lstStyle/>
          <a:p>
            <a:pPr lvl="0"/>
            <a:r>
              <a:rPr lang="en-GB" sz="2400" b="1" dirty="0">
                <a:latin typeface="Arial" panose="020B0604020202020204" pitchFamily="34" charset="0"/>
                <a:cs typeface="Arial" panose="020B0604020202020204" pitchFamily="34" charset="0"/>
              </a:rPr>
              <a:t>Environmental factors task</a:t>
            </a:r>
          </a:p>
          <a:p>
            <a:pPr lvl="0"/>
            <a:endParaRPr lang="en-GB" dirty="0">
              <a:latin typeface="Arial" panose="020B0604020202020204" pitchFamily="34" charset="0"/>
              <a:cs typeface="Arial" panose="020B0604020202020204" pitchFamily="34" charset="0"/>
            </a:endParaRPr>
          </a:p>
          <a:p>
            <a:pPr lvl="0"/>
            <a:r>
              <a:rPr lang="en-GB" dirty="0">
                <a:latin typeface="Arial" panose="020B0604020202020204" pitchFamily="34" charset="0"/>
                <a:cs typeface="Arial" panose="020B0604020202020204" pitchFamily="34" charset="0"/>
              </a:rPr>
              <a:t>Create a list of environmental factors affecting businesses.</a:t>
            </a:r>
          </a:p>
          <a:p>
            <a:pPr lvl="0"/>
            <a:endParaRPr lang="en-GB" dirty="0">
              <a:latin typeface="Arial" panose="020B0604020202020204" pitchFamily="34" charset="0"/>
              <a:cs typeface="Arial" panose="020B0604020202020204" pitchFamily="34" charset="0"/>
            </a:endParaRPr>
          </a:p>
          <a:p>
            <a:pPr lvl="0"/>
            <a:r>
              <a:rPr lang="en-GB" dirty="0">
                <a:latin typeface="Arial" panose="020B0604020202020204" pitchFamily="34" charset="0"/>
                <a:cs typeface="Arial" panose="020B0604020202020204" pitchFamily="34" charset="0"/>
              </a:rPr>
              <a:t>1. </a:t>
            </a:r>
          </a:p>
          <a:p>
            <a:pPr lvl="0"/>
            <a:endParaRPr lang="en-GB" dirty="0">
              <a:latin typeface="Arial" panose="020B0604020202020204" pitchFamily="34" charset="0"/>
              <a:cs typeface="Arial" panose="020B0604020202020204" pitchFamily="34" charset="0"/>
            </a:endParaRPr>
          </a:p>
          <a:p>
            <a:pPr lvl="0"/>
            <a:r>
              <a:rPr lang="en-GB" dirty="0">
                <a:latin typeface="Arial" panose="020B0604020202020204" pitchFamily="34" charset="0"/>
                <a:cs typeface="Arial" panose="020B0604020202020204" pitchFamily="34" charset="0"/>
              </a:rPr>
              <a:t>2. </a:t>
            </a:r>
          </a:p>
          <a:p>
            <a:pPr lvl="0"/>
            <a:endParaRPr lang="en-GB" dirty="0">
              <a:latin typeface="Arial" panose="020B0604020202020204" pitchFamily="34" charset="0"/>
              <a:cs typeface="Arial" panose="020B0604020202020204" pitchFamily="34" charset="0"/>
            </a:endParaRPr>
          </a:p>
          <a:p>
            <a:pPr lvl="0"/>
            <a:r>
              <a:rPr lang="en-GB" dirty="0">
                <a:latin typeface="Arial" panose="020B0604020202020204" pitchFamily="34" charset="0"/>
                <a:cs typeface="Arial" panose="020B0604020202020204" pitchFamily="34" charset="0"/>
              </a:rPr>
              <a:t>3. </a:t>
            </a:r>
          </a:p>
          <a:p>
            <a:pPr lvl="0"/>
            <a:endParaRPr lang="en-GB" dirty="0">
              <a:latin typeface="Arial" panose="020B0604020202020204" pitchFamily="34" charset="0"/>
              <a:cs typeface="Arial" panose="020B0604020202020204" pitchFamily="34" charset="0"/>
            </a:endParaRPr>
          </a:p>
          <a:p>
            <a:pPr lvl="0"/>
            <a:r>
              <a:rPr lang="en-GB" dirty="0">
                <a:latin typeface="Arial" panose="020B0604020202020204" pitchFamily="34" charset="0"/>
                <a:cs typeface="Arial" panose="020B0604020202020204" pitchFamily="34" charset="0"/>
              </a:rPr>
              <a:t>4. </a:t>
            </a:r>
          </a:p>
          <a:p>
            <a:pPr lvl="0"/>
            <a:endParaRPr lang="en-GB" dirty="0">
              <a:latin typeface="Arial" panose="020B0604020202020204" pitchFamily="34" charset="0"/>
              <a:cs typeface="Arial" panose="020B0604020202020204" pitchFamily="34" charset="0"/>
            </a:endParaRPr>
          </a:p>
          <a:p>
            <a:pPr lvl="0"/>
            <a:r>
              <a:rPr lang="en-GB" dirty="0">
                <a:latin typeface="Arial" panose="020B0604020202020204" pitchFamily="34" charset="0"/>
                <a:cs typeface="Arial" panose="020B0604020202020204" pitchFamily="34" charset="0"/>
              </a:rPr>
              <a:t>5. </a:t>
            </a:r>
          </a:p>
          <a:p>
            <a:pPr lvl="0"/>
            <a:endParaRPr lang="en-GB" dirty="0">
              <a:latin typeface="Arial" panose="020B0604020202020204" pitchFamily="34" charset="0"/>
              <a:cs typeface="Arial" panose="020B0604020202020204" pitchFamily="34" charset="0"/>
            </a:endParaRPr>
          </a:p>
          <a:p>
            <a:pPr lvl="0"/>
            <a:r>
              <a:rPr lang="en-GB" dirty="0">
                <a:latin typeface="Arial" panose="020B0604020202020204" pitchFamily="34" charset="0"/>
                <a:cs typeface="Arial" panose="020B0604020202020204" pitchFamily="34" charset="0"/>
              </a:rPr>
              <a:t>6. </a:t>
            </a:r>
          </a:p>
          <a:p>
            <a:pPr lvl="0"/>
            <a:endParaRPr lang="en-GB"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93210F8E-C2AB-4BC7-BB2C-549274116812}"/>
              </a:ext>
            </a:extLst>
          </p:cNvPr>
          <p:cNvSpPr/>
          <p:nvPr/>
        </p:nvSpPr>
        <p:spPr>
          <a:xfrm>
            <a:off x="2723745" y="1659955"/>
            <a:ext cx="8784075" cy="923330"/>
          </a:xfrm>
          <a:prstGeom prst="rect">
            <a:avLst/>
          </a:prstGeom>
        </p:spPr>
        <p:txBody>
          <a:bodyPr wrap="square">
            <a:spAutoFit/>
          </a:bodyPr>
          <a:lstStyle/>
          <a:p>
            <a:endParaRPr lang="en-GB" dirty="0"/>
          </a:p>
          <a:p>
            <a:endParaRPr lang="en-GB" dirty="0"/>
          </a:p>
          <a:p>
            <a:endParaRPr lang="en-GB" dirty="0"/>
          </a:p>
        </p:txBody>
      </p:sp>
      <p:sp>
        <p:nvSpPr>
          <p:cNvPr id="7" name="Text Placeholder 5">
            <a:extLst>
              <a:ext uri="{FF2B5EF4-FFF2-40B4-BE49-F238E27FC236}">
                <a16:creationId xmlns:a16="http://schemas.microsoft.com/office/drawing/2014/main" id="{45C55001-B04E-434F-A579-9B55C014F21C}"/>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latin typeface="Arial" panose="020B0604020202020204" pitchFamily="34" charset="0"/>
              <a:cs typeface="Arial" panose="020B0604020202020204" pitchFamily="34" charset="0"/>
            </a:endParaRPr>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political, social, technological, economic, legal, environmental</a:t>
            </a: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p>
          <a:p>
            <a:pPr marL="0" indent="0">
              <a:buNone/>
            </a:pPr>
            <a:r>
              <a:rPr lang="en-GB" sz="1600" dirty="0">
                <a:latin typeface="Arial" panose="020B0604020202020204" pitchFamily="34" charset="0"/>
                <a:cs typeface="Arial" panose="020B0604020202020204" pitchFamily="34" charset="0"/>
              </a:rPr>
              <a:t>1.4 How to produce a PESTLE analysis</a:t>
            </a:r>
          </a:p>
          <a:p>
            <a:pPr marL="0" indent="0">
              <a:buNone/>
            </a:pPr>
            <a:endParaRPr lang="en-GB" sz="16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EB2AC53D-AF44-407D-B346-95A257D3A695}"/>
              </a:ext>
            </a:extLst>
          </p:cNvPr>
          <p:cNvPicPr>
            <a:picLocks noChangeAspect="1"/>
          </p:cNvPicPr>
          <p:nvPr/>
        </p:nvPicPr>
        <p:blipFill>
          <a:blip r:embed="rId3"/>
          <a:stretch>
            <a:fillRect/>
          </a:stretch>
        </p:blipFill>
        <p:spPr>
          <a:xfrm>
            <a:off x="8934002" y="285269"/>
            <a:ext cx="2759177" cy="1655506"/>
          </a:xfrm>
          <a:prstGeom prst="rect">
            <a:avLst/>
          </a:prstGeom>
        </p:spPr>
      </p:pic>
    </p:spTree>
    <p:extLst>
      <p:ext uri="{BB962C8B-B14F-4D97-AF65-F5344CB8AC3E}">
        <p14:creationId xmlns:p14="http://schemas.microsoft.com/office/powerpoint/2010/main" val="345695145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94021" y="343711"/>
            <a:ext cx="9609512" cy="737968"/>
          </a:xfrm>
          <a:prstGeom prst="rect">
            <a:avLst/>
          </a:prstGeom>
        </p:spPr>
        <p:txBody>
          <a:bodyPr>
            <a:noAutofit/>
          </a:bodyPr>
          <a:lstStyle/>
          <a:p>
            <a:r>
              <a:rPr lang="en-GB" sz="3200" b="1" dirty="0">
                <a:latin typeface="Arial" panose="020B0604020202020204" pitchFamily="34" charset="0"/>
                <a:cs typeface="Arial" panose="020B0604020202020204" pitchFamily="34" charset="0"/>
              </a:rPr>
              <a:t>How the outcomes of PESTLE analysis impact on the operations of a business</a:t>
            </a:r>
            <a:endParaRPr lang="en-US" sz="3200" b="1" dirty="0">
              <a:solidFill>
                <a:srgbClr val="FF0000"/>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C47008B6-42EF-4547-B001-6331D2CF01E3}"/>
              </a:ext>
            </a:extLst>
          </p:cNvPr>
          <p:cNvSpPr/>
          <p:nvPr/>
        </p:nvSpPr>
        <p:spPr>
          <a:xfrm>
            <a:off x="2443943" y="1858663"/>
            <a:ext cx="8932526" cy="3970318"/>
          </a:xfrm>
          <a:prstGeom prst="rect">
            <a:avLst/>
          </a:prstGeom>
        </p:spPr>
        <p:txBody>
          <a:bodyPr wrap="square">
            <a:spAutoFit/>
          </a:bodyPr>
          <a:lstStyle/>
          <a:p>
            <a:r>
              <a:rPr lang="en-GB" dirty="0">
                <a:solidFill>
                  <a:srgbClr val="202124"/>
                </a:solidFill>
                <a:latin typeface="Arial" panose="020B0604020202020204" pitchFamily="34" charset="0"/>
                <a:cs typeface="Arial" panose="020B0604020202020204" pitchFamily="34" charset="0"/>
              </a:rPr>
              <a:t>A PESTLE analysis can help a business to succeed in making strategic decisions for sustained growth.</a:t>
            </a:r>
          </a:p>
          <a:p>
            <a:endParaRPr lang="en-GB" dirty="0">
              <a:solidFill>
                <a:srgbClr val="202124"/>
              </a:solidFill>
              <a:latin typeface="Arial" panose="020B0604020202020204" pitchFamily="34" charset="0"/>
              <a:cs typeface="Arial" panose="020B0604020202020204" pitchFamily="34" charset="0"/>
            </a:endParaRPr>
          </a:p>
          <a:p>
            <a:pPr marL="285750" indent="-285750">
              <a:buFontTx/>
              <a:buChar char="-"/>
            </a:pPr>
            <a:r>
              <a:rPr lang="en-GB" dirty="0">
                <a:solidFill>
                  <a:srgbClr val="202124"/>
                </a:solidFill>
                <a:latin typeface="Arial" panose="020B0604020202020204" pitchFamily="34" charset="0"/>
                <a:cs typeface="Arial" panose="020B0604020202020204" pitchFamily="34" charset="0"/>
              </a:rPr>
              <a:t>It helps the business to identify risks in </a:t>
            </a:r>
            <a:r>
              <a:rPr lang="en-GB" dirty="0">
                <a:latin typeface="Arial" panose="020B0604020202020204" pitchFamily="34" charset="0"/>
                <a:cs typeface="Arial" panose="020B0604020202020204" pitchFamily="34" charset="0"/>
              </a:rPr>
              <a:t>trading either locally or internationally, and therefore helps to mitigate them in a timely manner, in order to avoid losses. For example, going into partnership with a Chinese company first requires consideration of political, social and legal factors.</a:t>
            </a:r>
          </a:p>
          <a:p>
            <a:pPr marL="285750" indent="-285750">
              <a:buFontTx/>
              <a:buChar char="-"/>
            </a:pPr>
            <a:endParaRPr lang="en-GB" dirty="0">
              <a:latin typeface="Arial" panose="020B0604020202020204" pitchFamily="34" charset="0"/>
              <a:cs typeface="Arial" panose="020B0604020202020204" pitchFamily="34" charset="0"/>
            </a:endParaRPr>
          </a:p>
          <a:p>
            <a:pPr marL="285750" indent="-285750">
              <a:buFontTx/>
              <a:buChar char="-"/>
            </a:pPr>
            <a:r>
              <a:rPr lang="en-GB" dirty="0">
                <a:latin typeface="Arial" panose="020B0604020202020204" pitchFamily="34" charset="0"/>
                <a:cs typeface="Arial" panose="020B0604020202020204" pitchFamily="34" charset="0"/>
              </a:rPr>
              <a:t>Brexit presents opportunities and threats. Carrying out a PESTLE analysis will help the business to gauge these risks.</a:t>
            </a:r>
          </a:p>
          <a:p>
            <a:pPr marL="285750" indent="-285750">
              <a:buFontTx/>
              <a:buChar char="-"/>
            </a:pPr>
            <a:endParaRPr lang="en-GB" dirty="0">
              <a:solidFill>
                <a:srgbClr val="202124"/>
              </a:solidFill>
              <a:latin typeface="Arial" panose="020B0604020202020204" pitchFamily="34" charset="0"/>
              <a:cs typeface="Arial" panose="020B0604020202020204" pitchFamily="34" charset="0"/>
            </a:endParaRPr>
          </a:p>
          <a:p>
            <a:pPr marL="285750" indent="-285750">
              <a:buFontTx/>
              <a:buChar char="-"/>
            </a:pPr>
            <a:r>
              <a:rPr lang="en-GB" dirty="0">
                <a:solidFill>
                  <a:srgbClr val="202124"/>
                </a:solidFill>
                <a:latin typeface="Arial" panose="020B0604020202020204" pitchFamily="34" charset="0"/>
                <a:cs typeface="Arial" panose="020B0604020202020204" pitchFamily="34" charset="0"/>
              </a:rPr>
              <a:t>It also helps business owners to gain an understanding of the wider market in which they are operating. Widening understanding to consider external factors instigates strategic thinking, which in turn results in better </a:t>
            </a:r>
            <a:r>
              <a:rPr lang="en-GB" dirty="0" err="1">
                <a:solidFill>
                  <a:srgbClr val="202124"/>
                </a:solidFill>
                <a:latin typeface="Arial" panose="020B0604020202020204" pitchFamily="34" charset="0"/>
                <a:cs typeface="Arial" panose="020B0604020202020204" pitchFamily="34" charset="0"/>
              </a:rPr>
              <a:t>strategising</a:t>
            </a:r>
            <a:r>
              <a:rPr lang="en-GB" dirty="0">
                <a:solidFill>
                  <a:srgbClr val="202124"/>
                </a:solidFill>
                <a:latin typeface="Arial" panose="020B0604020202020204" pitchFamily="34" charset="0"/>
                <a:cs typeface="Arial" panose="020B0604020202020204" pitchFamily="34" charset="0"/>
              </a:rPr>
              <a:t> for managers.</a:t>
            </a:r>
            <a:endParaRPr lang="en-GB"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FF61BF09-A263-4101-A0F3-590CBD27E202}"/>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latin typeface="Arial" panose="020B0604020202020204" pitchFamily="34" charset="0"/>
              <a:cs typeface="Arial" panose="020B0604020202020204" pitchFamily="34" charset="0"/>
            </a:endParaRPr>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political, social, technological, economic, legal, environmental</a:t>
            </a: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pPr marL="0" indent="0">
              <a:buNone/>
            </a:pPr>
            <a:endParaRPr lang="en-GB" sz="1600" b="1" dirty="0">
              <a:solidFill>
                <a:srgbClr val="7030A0"/>
              </a:solidFill>
              <a:latin typeface="Arial" panose="020B0604020202020204" pitchFamily="34" charset="0"/>
              <a:cs typeface="Arial" panose="020B0604020202020204" pitchFamily="34" charset="0"/>
            </a:endParaRPr>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p>
          <a:p>
            <a:pPr marL="0" indent="0">
              <a:buNone/>
            </a:pPr>
            <a:r>
              <a:rPr lang="en-GB" sz="1600" dirty="0">
                <a:latin typeface="Arial" panose="020B0604020202020204" pitchFamily="34" charset="0"/>
                <a:cs typeface="Arial" panose="020B0604020202020204" pitchFamily="34" charset="0"/>
              </a:rPr>
              <a:t>1.4 How to produce a PESTLE analysis</a:t>
            </a:r>
          </a:p>
          <a:p>
            <a:pPr marL="0" indent="0">
              <a:buNone/>
            </a:pP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042972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4021" y="226310"/>
            <a:ext cx="8321040" cy="731520"/>
          </a:xfrm>
        </p:spPr>
        <p:txBody>
          <a:bodyPr>
            <a:noAutofit/>
          </a:bodyPr>
          <a:lstStyle/>
          <a:p>
            <a:r>
              <a:rPr lang="en-US" sz="3200" b="1" dirty="0">
                <a:latin typeface="Arial" panose="020B0604020202020204" pitchFamily="34" charset="0"/>
                <a:cs typeface="Arial" panose="020B0604020202020204" pitchFamily="34" charset="0"/>
              </a:rPr>
              <a:t>Homework/plenary task </a:t>
            </a:r>
            <a:br>
              <a:rPr lang="en-US" sz="3200" b="1" dirty="0">
                <a:latin typeface="Arial" panose="020B0604020202020204" pitchFamily="34" charset="0"/>
                <a:cs typeface="Arial" panose="020B0604020202020204" pitchFamily="34" charset="0"/>
              </a:rPr>
            </a:br>
            <a:r>
              <a:rPr lang="en-US" sz="3200" b="1" dirty="0">
                <a:latin typeface="Arial" panose="020B0604020202020204" pitchFamily="34" charset="0"/>
                <a:cs typeface="Arial" panose="020B0604020202020204" pitchFamily="34" charset="0"/>
              </a:rPr>
              <a:t>(Research activity)</a:t>
            </a:r>
          </a:p>
        </p:txBody>
      </p:sp>
      <p:graphicFrame>
        <p:nvGraphicFramePr>
          <p:cNvPr id="6" name="Table 5"/>
          <p:cNvGraphicFramePr>
            <a:graphicFrameLocks noGrp="1"/>
          </p:cNvGraphicFramePr>
          <p:nvPr>
            <p:extLst>
              <p:ext uri="{D42A27DB-BD31-4B8C-83A1-F6EECF244321}">
                <p14:modId xmlns:p14="http://schemas.microsoft.com/office/powerpoint/2010/main" val="2694174601"/>
              </p:ext>
            </p:extLst>
          </p:nvPr>
        </p:nvGraphicFramePr>
        <p:xfrm>
          <a:off x="3110195" y="1913357"/>
          <a:ext cx="8302873" cy="4122439"/>
        </p:xfrm>
        <a:graphic>
          <a:graphicData uri="http://schemas.openxmlformats.org/drawingml/2006/table">
            <a:tbl>
              <a:tblPr firstRow="1" bandRow="1">
                <a:tableStyleId>{5C22544A-7EE6-4342-B048-85BDC9FD1C3A}</a:tableStyleId>
              </a:tblPr>
              <a:tblGrid>
                <a:gridCol w="2565065">
                  <a:extLst>
                    <a:ext uri="{9D8B030D-6E8A-4147-A177-3AD203B41FA5}">
                      <a16:colId xmlns:a16="http://schemas.microsoft.com/office/drawing/2014/main" val="20000"/>
                    </a:ext>
                  </a:extLst>
                </a:gridCol>
                <a:gridCol w="3996921">
                  <a:extLst>
                    <a:ext uri="{9D8B030D-6E8A-4147-A177-3AD203B41FA5}">
                      <a16:colId xmlns:a16="http://schemas.microsoft.com/office/drawing/2014/main" val="20001"/>
                    </a:ext>
                  </a:extLst>
                </a:gridCol>
                <a:gridCol w="1740887">
                  <a:extLst>
                    <a:ext uri="{9D8B030D-6E8A-4147-A177-3AD203B41FA5}">
                      <a16:colId xmlns:a16="http://schemas.microsoft.com/office/drawing/2014/main" val="20004"/>
                    </a:ext>
                  </a:extLst>
                </a:gridCol>
              </a:tblGrid>
              <a:tr h="1118601">
                <a:tc>
                  <a:txBody>
                    <a:bodyPr/>
                    <a:lstStyle/>
                    <a:p>
                      <a:r>
                        <a:rPr lang="en-US" sz="1700" dirty="0">
                          <a:latin typeface="Arial" panose="020B0604020202020204" pitchFamily="34" charset="0"/>
                          <a:cs typeface="Arial" panose="020B0604020202020204" pitchFamily="34" charset="0"/>
                        </a:rPr>
                        <a:t>Key terms</a:t>
                      </a:r>
                    </a:p>
                  </a:txBody>
                  <a:tcPr marL="109728" marR="109728" marT="54864" marB="54864"/>
                </a:tc>
                <a:tc>
                  <a:txBody>
                    <a:bodyPr/>
                    <a:lstStyle/>
                    <a:p>
                      <a:r>
                        <a:rPr lang="en-US" sz="1700" dirty="0">
                          <a:latin typeface="Arial" panose="020B0604020202020204" pitchFamily="34" charset="0"/>
                          <a:cs typeface="Arial" panose="020B0604020202020204" pitchFamily="34" charset="0"/>
                        </a:rPr>
                        <a:t>Meaning/definition/what are they?</a:t>
                      </a:r>
                    </a:p>
                  </a:txBody>
                  <a:tcPr marL="109728" marR="109728" marT="54864" marB="54864"/>
                </a:tc>
                <a:tc>
                  <a:txBody>
                    <a:bodyPr/>
                    <a:lstStyle/>
                    <a:p>
                      <a:r>
                        <a:rPr lang="en-US" sz="1700" dirty="0">
                          <a:latin typeface="Arial" panose="020B0604020202020204" pitchFamily="34" charset="0"/>
                          <a:cs typeface="Arial" panose="020B0604020202020204" pitchFamily="34" charset="0"/>
                        </a:rPr>
                        <a:t>How does this </a:t>
                      </a:r>
                    </a:p>
                    <a:p>
                      <a:r>
                        <a:rPr lang="en-US" sz="1700" dirty="0">
                          <a:latin typeface="Arial" panose="020B0604020202020204" pitchFamily="34" charset="0"/>
                          <a:cs typeface="Arial" panose="020B0604020202020204" pitchFamily="34" charset="0"/>
                        </a:rPr>
                        <a:t>Impact on the business?</a:t>
                      </a:r>
                    </a:p>
                  </a:txBody>
                  <a:tcPr marL="109728" marR="109728" marT="54864" marB="54864"/>
                </a:tc>
                <a:extLst>
                  <a:ext uri="{0D108BD9-81ED-4DB2-BD59-A6C34878D82A}">
                    <a16:rowId xmlns:a16="http://schemas.microsoft.com/office/drawing/2014/main" val="10000"/>
                  </a:ext>
                </a:extLst>
              </a:tr>
              <a:tr h="541491">
                <a:tc>
                  <a:txBody>
                    <a:bodyPr/>
                    <a:lstStyle/>
                    <a:p>
                      <a:r>
                        <a:rPr lang="en-GB" sz="1700" dirty="0">
                          <a:latin typeface="Arial" panose="020B0604020202020204" pitchFamily="34" charset="0"/>
                          <a:cs typeface="Arial" panose="020B0604020202020204" pitchFamily="34" charset="0"/>
                        </a:rPr>
                        <a:t>Political factors</a:t>
                      </a:r>
                      <a:endParaRPr lang="en-US" sz="1700" dirty="0">
                        <a:latin typeface="Arial" panose="020B0604020202020204" pitchFamily="34" charset="0"/>
                        <a:cs typeface="Arial" panose="020B0604020202020204" pitchFamily="34" charset="0"/>
                      </a:endParaRPr>
                    </a:p>
                  </a:txBody>
                  <a:tcPr marL="109728" marR="109728" marT="54864" marB="54864"/>
                </a:tc>
                <a:tc>
                  <a:txBody>
                    <a:bodyPr/>
                    <a:lstStyle/>
                    <a:p>
                      <a:endParaRPr lang="en-US" sz="1900" dirty="0"/>
                    </a:p>
                  </a:txBody>
                  <a:tcPr marL="109728" marR="109728" marT="54864" marB="54864"/>
                </a:tc>
                <a:tc>
                  <a:txBody>
                    <a:bodyPr/>
                    <a:lstStyle/>
                    <a:p>
                      <a:endParaRPr lang="en-US" sz="1900" dirty="0"/>
                    </a:p>
                  </a:txBody>
                  <a:tcPr marL="109728" marR="109728" marT="54864" marB="54864"/>
                </a:tc>
                <a:extLst>
                  <a:ext uri="{0D108BD9-81ED-4DB2-BD59-A6C34878D82A}">
                    <a16:rowId xmlns:a16="http://schemas.microsoft.com/office/drawing/2014/main" val="10001"/>
                  </a:ext>
                </a:extLst>
              </a:tr>
              <a:tr h="541491">
                <a:tc>
                  <a:txBody>
                    <a:bodyPr/>
                    <a:lstStyle/>
                    <a:p>
                      <a:r>
                        <a:rPr lang="en-US" sz="1700" dirty="0">
                          <a:latin typeface="Arial" panose="020B0604020202020204" pitchFamily="34" charset="0"/>
                          <a:cs typeface="Arial" panose="020B0604020202020204" pitchFamily="34" charset="0"/>
                        </a:rPr>
                        <a:t>Economic factors</a:t>
                      </a:r>
                    </a:p>
                  </a:txBody>
                  <a:tcPr marL="109728" marR="109728" marT="54864" marB="54864"/>
                </a:tc>
                <a:tc>
                  <a:txBody>
                    <a:bodyPr/>
                    <a:lstStyle/>
                    <a:p>
                      <a:endParaRPr lang="en-US" sz="1900" dirty="0"/>
                    </a:p>
                  </a:txBody>
                  <a:tcPr marL="109728" marR="109728" marT="54864" marB="54864"/>
                </a:tc>
                <a:tc>
                  <a:txBody>
                    <a:bodyPr/>
                    <a:lstStyle/>
                    <a:p>
                      <a:endParaRPr lang="en-US" sz="1900" dirty="0"/>
                    </a:p>
                  </a:txBody>
                  <a:tcPr marL="109728" marR="109728" marT="54864" marB="54864"/>
                </a:tc>
                <a:extLst>
                  <a:ext uri="{0D108BD9-81ED-4DB2-BD59-A6C34878D82A}">
                    <a16:rowId xmlns:a16="http://schemas.microsoft.com/office/drawing/2014/main" val="10002"/>
                  </a:ext>
                </a:extLst>
              </a:tr>
              <a:tr h="426708">
                <a:tc>
                  <a:txBody>
                    <a:bodyPr/>
                    <a:lstStyle/>
                    <a:p>
                      <a:r>
                        <a:rPr lang="en-US" sz="1700" dirty="0">
                          <a:latin typeface="Arial" panose="020B0604020202020204" pitchFamily="34" charset="0"/>
                          <a:cs typeface="Arial" panose="020B0604020202020204" pitchFamily="34" charset="0"/>
                        </a:rPr>
                        <a:t>Social factors </a:t>
                      </a:r>
                    </a:p>
                  </a:txBody>
                  <a:tcPr marL="109728" marR="109728" marT="54864" marB="54864"/>
                </a:tc>
                <a:tc>
                  <a:txBody>
                    <a:bodyPr/>
                    <a:lstStyle/>
                    <a:p>
                      <a:endParaRPr lang="en-US" sz="1900"/>
                    </a:p>
                  </a:txBody>
                  <a:tcPr marL="109728" marR="109728" marT="54864" marB="54864"/>
                </a:tc>
                <a:tc>
                  <a:txBody>
                    <a:bodyPr/>
                    <a:lstStyle/>
                    <a:p>
                      <a:endParaRPr lang="en-US" sz="1900"/>
                    </a:p>
                  </a:txBody>
                  <a:tcPr marL="109728" marR="109728" marT="54864" marB="54864"/>
                </a:tc>
                <a:extLst>
                  <a:ext uri="{0D108BD9-81ED-4DB2-BD59-A6C34878D82A}">
                    <a16:rowId xmlns:a16="http://schemas.microsoft.com/office/drawing/2014/main" val="10003"/>
                  </a:ext>
                </a:extLst>
              </a:tr>
              <a:tr h="411166">
                <a:tc>
                  <a:txBody>
                    <a:bodyPr/>
                    <a:lstStyle/>
                    <a:p>
                      <a:r>
                        <a:rPr lang="en-US" sz="1700" dirty="0">
                          <a:latin typeface="Arial" panose="020B0604020202020204" pitchFamily="34" charset="0"/>
                          <a:cs typeface="Arial" panose="020B0604020202020204" pitchFamily="34" charset="0"/>
                        </a:rPr>
                        <a:t>Technological factors</a:t>
                      </a:r>
                    </a:p>
                  </a:txBody>
                  <a:tcPr marL="109728" marR="109728" marT="54864" marB="54864"/>
                </a:tc>
                <a:tc>
                  <a:txBody>
                    <a:bodyPr/>
                    <a:lstStyle/>
                    <a:p>
                      <a:endParaRPr lang="en-US" sz="1900"/>
                    </a:p>
                  </a:txBody>
                  <a:tcPr marL="109728" marR="109728" marT="54864" marB="54864"/>
                </a:tc>
                <a:tc>
                  <a:txBody>
                    <a:bodyPr/>
                    <a:lstStyle/>
                    <a:p>
                      <a:endParaRPr lang="en-US" sz="1900"/>
                    </a:p>
                  </a:txBody>
                  <a:tcPr marL="109728" marR="109728" marT="54864" marB="54864"/>
                </a:tc>
                <a:extLst>
                  <a:ext uri="{0D108BD9-81ED-4DB2-BD59-A6C34878D82A}">
                    <a16:rowId xmlns:a16="http://schemas.microsoft.com/office/drawing/2014/main" val="10004"/>
                  </a:ext>
                </a:extLst>
              </a:tr>
              <a:tr h="541491">
                <a:tc>
                  <a:txBody>
                    <a:bodyPr/>
                    <a:lstStyle/>
                    <a:p>
                      <a:r>
                        <a:rPr lang="en-US" sz="1700" dirty="0">
                          <a:latin typeface="Arial" panose="020B0604020202020204" pitchFamily="34" charset="0"/>
                          <a:cs typeface="Arial" panose="020B0604020202020204" pitchFamily="34" charset="0"/>
                        </a:rPr>
                        <a:t>Legal factors</a:t>
                      </a:r>
                    </a:p>
                  </a:txBody>
                  <a:tcPr marL="109728" marR="109728" marT="54864" marB="54864"/>
                </a:tc>
                <a:tc>
                  <a:txBody>
                    <a:bodyPr/>
                    <a:lstStyle/>
                    <a:p>
                      <a:endParaRPr lang="en-US" sz="1900"/>
                    </a:p>
                  </a:txBody>
                  <a:tcPr marL="109728" marR="109728" marT="54864" marB="54864"/>
                </a:tc>
                <a:tc>
                  <a:txBody>
                    <a:bodyPr/>
                    <a:lstStyle/>
                    <a:p>
                      <a:endParaRPr lang="en-US" sz="1900" dirty="0"/>
                    </a:p>
                  </a:txBody>
                  <a:tcPr marL="109728" marR="109728" marT="54864" marB="54864"/>
                </a:tc>
                <a:extLst>
                  <a:ext uri="{0D108BD9-81ED-4DB2-BD59-A6C34878D82A}">
                    <a16:rowId xmlns:a16="http://schemas.microsoft.com/office/drawing/2014/main" val="10005"/>
                  </a:ext>
                </a:extLst>
              </a:tr>
              <a:tr h="541491">
                <a:tc>
                  <a:txBody>
                    <a:bodyPr/>
                    <a:lstStyle/>
                    <a:p>
                      <a:r>
                        <a:rPr lang="en-US" sz="1700" dirty="0">
                          <a:latin typeface="Arial" panose="020B0604020202020204" pitchFamily="34" charset="0"/>
                          <a:cs typeface="Arial" panose="020B0604020202020204" pitchFamily="34" charset="0"/>
                        </a:rPr>
                        <a:t>Environmental factors</a:t>
                      </a:r>
                    </a:p>
                  </a:txBody>
                  <a:tcPr marL="109728" marR="109728" marT="54864" marB="54864"/>
                </a:tc>
                <a:tc>
                  <a:txBody>
                    <a:bodyPr/>
                    <a:lstStyle/>
                    <a:p>
                      <a:endParaRPr lang="en-US" sz="1900"/>
                    </a:p>
                  </a:txBody>
                  <a:tcPr marL="109728" marR="109728" marT="54864" marB="54864"/>
                </a:tc>
                <a:tc>
                  <a:txBody>
                    <a:bodyPr/>
                    <a:lstStyle/>
                    <a:p>
                      <a:endParaRPr lang="en-US" sz="1900" dirty="0"/>
                    </a:p>
                  </a:txBody>
                  <a:tcPr marL="109728" marR="109728" marT="54864" marB="54864"/>
                </a:tc>
                <a:extLst>
                  <a:ext uri="{0D108BD9-81ED-4DB2-BD59-A6C34878D82A}">
                    <a16:rowId xmlns:a16="http://schemas.microsoft.com/office/drawing/2014/main" val="4208519441"/>
                  </a:ext>
                </a:extLst>
              </a:tr>
            </a:tbl>
          </a:graphicData>
        </a:graphic>
      </p:graphicFrame>
      <p:sp>
        <p:nvSpPr>
          <p:cNvPr id="8" name="Text Placeholder 5">
            <a:extLst>
              <a:ext uri="{FF2B5EF4-FFF2-40B4-BE49-F238E27FC236}">
                <a16:creationId xmlns:a16="http://schemas.microsoft.com/office/drawing/2014/main" id="{C37CBBE9-5FD6-4DF7-9F6F-0608C50D2598}"/>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latin typeface="Arial" panose="020B0604020202020204" pitchFamily="34" charset="0"/>
              <a:cs typeface="Arial" panose="020B0604020202020204" pitchFamily="34" charset="0"/>
            </a:endParaRPr>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political, social, technological, economic, legal, environmental</a:t>
            </a: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pPr marL="0" indent="0">
              <a:buNone/>
            </a:pPr>
            <a:endParaRPr lang="en-GB" sz="1600" b="1" dirty="0">
              <a:solidFill>
                <a:srgbClr val="7030A0"/>
              </a:solidFill>
              <a:latin typeface="Arial" panose="020B0604020202020204" pitchFamily="34" charset="0"/>
              <a:cs typeface="Arial" panose="020B0604020202020204" pitchFamily="34" charset="0"/>
            </a:endParaRPr>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p>
          <a:p>
            <a:pPr marL="0" indent="0">
              <a:buNone/>
            </a:pPr>
            <a:r>
              <a:rPr lang="en-GB" sz="1600" dirty="0">
                <a:latin typeface="Arial" panose="020B0604020202020204" pitchFamily="34" charset="0"/>
                <a:cs typeface="Arial" panose="020B0604020202020204" pitchFamily="34" charset="0"/>
              </a:rPr>
              <a:t>1.4 How to produce a PESTLE analysis </a:t>
            </a:r>
          </a:p>
          <a:p>
            <a:pPr marL="0" indent="0">
              <a:buNone/>
            </a:pPr>
            <a:endParaRPr lang="en-GB" sz="16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51AB778A-B403-4B45-A1D2-D1E315970BCF}"/>
              </a:ext>
            </a:extLst>
          </p:cNvPr>
          <p:cNvSpPr txBox="1"/>
          <p:nvPr/>
        </p:nvSpPr>
        <p:spPr>
          <a:xfrm>
            <a:off x="3148637" y="1143206"/>
            <a:ext cx="8225990" cy="584775"/>
          </a:xfrm>
          <a:prstGeom prst="rect">
            <a:avLst/>
          </a:prstGeom>
          <a:noFill/>
        </p:spPr>
        <p:txBody>
          <a:bodyPr wrap="square" rtlCol="0">
            <a:spAutoFit/>
          </a:bodyPr>
          <a:lstStyle/>
          <a:p>
            <a:r>
              <a:rPr lang="en-US" sz="1600" dirty="0">
                <a:solidFill>
                  <a:prstClr val="black"/>
                </a:solidFill>
                <a:latin typeface="Arial" panose="020B0604020202020204" pitchFamily="34" charset="0"/>
                <a:cs typeface="Arial" panose="020B0604020202020204" pitchFamily="34" charset="0"/>
              </a:rPr>
              <a:t>Complete the following table in a Word document. You can work in pairs, using your prior knowledge, books and the internet to help you make notes in your own words.</a:t>
            </a:r>
            <a:endParaRPr lang="en-GB" sz="1600" dirty="0"/>
          </a:p>
        </p:txBody>
      </p:sp>
      <p:sp>
        <p:nvSpPr>
          <p:cNvPr id="5" name="TextBox 4">
            <a:extLst>
              <a:ext uri="{FF2B5EF4-FFF2-40B4-BE49-F238E27FC236}">
                <a16:creationId xmlns:a16="http://schemas.microsoft.com/office/drawing/2014/main" id="{9C4C221F-43D5-4DD2-8BCF-BEBC0CD47E3B}"/>
              </a:ext>
            </a:extLst>
          </p:cNvPr>
          <p:cNvSpPr txBox="1"/>
          <p:nvPr/>
        </p:nvSpPr>
        <p:spPr>
          <a:xfrm>
            <a:off x="3110195" y="6119446"/>
            <a:ext cx="8302873" cy="584775"/>
          </a:xfrm>
          <a:prstGeom prst="rect">
            <a:avLst/>
          </a:prstGeom>
          <a:noFill/>
        </p:spPr>
        <p:txBody>
          <a:bodyPr wrap="square" rtlCol="0">
            <a:spAutoFit/>
          </a:bodyPr>
          <a:lstStyle/>
          <a:p>
            <a:r>
              <a:rPr lang="en-GB" sz="1600" dirty="0">
                <a:latin typeface="Arial" panose="020B0604020202020204" pitchFamily="34" charset="0"/>
                <a:cs typeface="Arial" panose="020B0604020202020204" pitchFamily="34" charset="0"/>
              </a:rPr>
              <a:t>Save this document in your business-support folder. </a:t>
            </a:r>
          </a:p>
          <a:p>
            <a:endParaRPr lang="en-GB" sz="1600" dirty="0"/>
          </a:p>
        </p:txBody>
      </p:sp>
    </p:spTree>
    <p:extLst>
      <p:ext uri="{BB962C8B-B14F-4D97-AF65-F5344CB8AC3E}">
        <p14:creationId xmlns:p14="http://schemas.microsoft.com/office/powerpoint/2010/main" val="2323334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94021" y="289123"/>
            <a:ext cx="7707984" cy="9821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latin typeface="Arial" panose="020B0604020202020204" pitchFamily="34" charset="0"/>
                <a:cs typeface="Arial" panose="020B0604020202020204" pitchFamily="34" charset="0"/>
              </a:rPr>
              <a:t>Starter activity </a:t>
            </a:r>
          </a:p>
        </p:txBody>
      </p:sp>
      <p:sp>
        <p:nvSpPr>
          <p:cNvPr id="3" name="Rectangle 3"/>
          <p:cNvSpPr txBox="1">
            <a:spLocks noChangeArrowheads="1"/>
          </p:cNvSpPr>
          <p:nvPr/>
        </p:nvSpPr>
        <p:spPr>
          <a:xfrm>
            <a:off x="2169150" y="924911"/>
            <a:ext cx="8255222" cy="519141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lang="en-GB" altLang="en-US" dirty="0"/>
              <a:t>	 </a:t>
            </a:r>
            <a:r>
              <a:rPr lang="en-GB" altLang="en-US" dirty="0">
                <a:latin typeface="Arial" panose="020B0604020202020204" pitchFamily="34" charset="0"/>
                <a:cs typeface="Arial" panose="020B0604020202020204" pitchFamily="34" charset="0"/>
              </a:rPr>
              <a:t>Rearrange the muddled PESTLE analysis</a:t>
            </a:r>
          </a:p>
          <a:p>
            <a:pPr algn="ctr">
              <a:buFontTx/>
              <a:buNone/>
            </a:pPr>
            <a:r>
              <a:rPr lang="en-GB" altLang="en-US" sz="1400" dirty="0">
                <a:latin typeface="Arial" panose="020B0604020202020204" pitchFamily="34" charset="0"/>
                <a:cs typeface="Arial" panose="020B0604020202020204" pitchFamily="34" charset="0"/>
              </a:rPr>
              <a:t>(See fact sheet) </a:t>
            </a:r>
          </a:p>
          <a:p>
            <a:pPr>
              <a:buFontTx/>
              <a:buNone/>
            </a:pPr>
            <a:endParaRPr lang="en-GB" altLang="en-US" dirty="0"/>
          </a:p>
          <a:p>
            <a:pPr>
              <a:buFontTx/>
              <a:buNone/>
            </a:pPr>
            <a:r>
              <a:rPr lang="en-GB" altLang="en-US" dirty="0"/>
              <a:t>	</a:t>
            </a:r>
            <a:endParaRPr lang="en-US" altLang="en-US" dirty="0">
              <a:solidFill>
                <a:srgbClr val="FF0000"/>
              </a:solidFill>
            </a:endParaRPr>
          </a:p>
        </p:txBody>
      </p:sp>
      <p:sp>
        <p:nvSpPr>
          <p:cNvPr id="6" name="Text Placeholder 5">
            <a:extLst>
              <a:ext uri="{FF2B5EF4-FFF2-40B4-BE49-F238E27FC236}">
                <a16:creationId xmlns:a16="http://schemas.microsoft.com/office/drawing/2014/main" id="{3FF58DAC-74CC-407F-A558-2F0F823ED385}"/>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political, social, technological, economic, legal, environmental</a:t>
            </a:r>
          </a:p>
          <a:p>
            <a:endParaRPr lang="en-GB" sz="2100" dirty="0"/>
          </a:p>
          <a:p>
            <a:endParaRPr lang="en-GB" sz="2100" dirty="0"/>
          </a:p>
          <a:p>
            <a:pPr marL="0" indent="0">
              <a:buNone/>
            </a:pPr>
            <a:r>
              <a:rPr lang="en-GB" sz="1200" dirty="0">
                <a:hlinkClick r:id="rId3"/>
              </a:rPr>
              <a:t>https://www.youtube.com/watch?v=G9szN_EUEfQ</a:t>
            </a:r>
            <a:r>
              <a:rPr lang="en-GB" sz="1200" dirty="0"/>
              <a:t> </a:t>
            </a:r>
          </a:p>
          <a:p>
            <a:endParaRPr lang="en-GB" sz="2100" dirty="0"/>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endParaRPr lang="en-GB" sz="1600" b="1" dirty="0">
              <a:solidFill>
                <a:srgbClr val="7030A0"/>
              </a:solidFill>
            </a:endParaRPr>
          </a:p>
          <a:p>
            <a:pPr marL="0" indent="0">
              <a:buNone/>
            </a:pPr>
            <a:r>
              <a:rPr lang="en-GB" sz="1600" dirty="0">
                <a:latin typeface="Arial" panose="020B0604020202020204" pitchFamily="34" charset="0"/>
                <a:cs typeface="Arial" panose="020B0604020202020204" pitchFamily="34" charset="0"/>
              </a:rPr>
              <a:t>1.4 How to produce a PESTLE analysis</a:t>
            </a:r>
          </a:p>
          <a:p>
            <a:pPr marL="0" indent="0">
              <a:buNone/>
            </a:pPr>
            <a:endParaRPr lang="en-GB" sz="1600" dirty="0"/>
          </a:p>
        </p:txBody>
      </p:sp>
      <p:pic>
        <p:nvPicPr>
          <p:cNvPr id="5" name="Picture 4">
            <a:extLst>
              <a:ext uri="{FF2B5EF4-FFF2-40B4-BE49-F238E27FC236}">
                <a16:creationId xmlns:a16="http://schemas.microsoft.com/office/drawing/2014/main" id="{A80AEEA5-3CF9-4AF5-B4A2-AB6025783985}"/>
              </a:ext>
            </a:extLst>
          </p:cNvPr>
          <p:cNvPicPr/>
          <p:nvPr/>
        </p:nvPicPr>
        <p:blipFill rotWithShape="1">
          <a:blip r:embed="rId4"/>
          <a:srcRect l="14032" t="20552" r="51247" b="6519"/>
          <a:stretch/>
        </p:blipFill>
        <p:spPr bwMode="auto">
          <a:xfrm>
            <a:off x="2834341" y="1855559"/>
            <a:ext cx="6523317" cy="4713318"/>
          </a:xfrm>
          <a:prstGeom prst="rect">
            <a:avLst/>
          </a:prstGeom>
          <a:ln>
            <a:noFill/>
          </a:ln>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7133B98B-871B-4FC9-BCB0-DE77219C9FAC}"/>
              </a:ext>
            </a:extLst>
          </p:cNvPr>
          <p:cNvPicPr>
            <a:picLocks noChangeAspect="1"/>
          </p:cNvPicPr>
          <p:nvPr/>
        </p:nvPicPr>
        <p:blipFill>
          <a:blip r:embed="rId5"/>
          <a:stretch>
            <a:fillRect/>
          </a:stretch>
        </p:blipFill>
        <p:spPr>
          <a:xfrm>
            <a:off x="9450727" y="340608"/>
            <a:ext cx="2452611" cy="1629184"/>
          </a:xfrm>
          <a:prstGeom prst="rect">
            <a:avLst/>
          </a:prstGeom>
        </p:spPr>
      </p:pic>
    </p:spTree>
    <p:extLst>
      <p:ext uri="{BB962C8B-B14F-4D97-AF65-F5344CB8AC3E}">
        <p14:creationId xmlns:p14="http://schemas.microsoft.com/office/powerpoint/2010/main" val="2089659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021" y="271721"/>
            <a:ext cx="9098618" cy="685353"/>
          </a:xfrm>
        </p:spPr>
        <p:txBody>
          <a:bodyPr>
            <a:normAutofit/>
          </a:bodyPr>
          <a:lstStyle/>
          <a:p>
            <a:r>
              <a:rPr lang="en-GB" sz="3200" b="1" dirty="0">
                <a:latin typeface="Arial" panose="020B0604020202020204" pitchFamily="34" charset="0"/>
                <a:cs typeface="Arial" panose="020B0604020202020204" pitchFamily="34" charset="0"/>
              </a:rPr>
              <a:t>Homework</a:t>
            </a:r>
          </a:p>
        </p:txBody>
      </p:sp>
      <p:sp>
        <p:nvSpPr>
          <p:cNvPr id="3" name="Content Placeholder 2"/>
          <p:cNvSpPr>
            <a:spLocks noGrp="1"/>
          </p:cNvSpPr>
          <p:nvPr>
            <p:ph idx="1"/>
          </p:nvPr>
        </p:nvSpPr>
        <p:spPr>
          <a:xfrm>
            <a:off x="2964426" y="2250236"/>
            <a:ext cx="8765118" cy="5376042"/>
          </a:xfrm>
        </p:spPr>
        <p:txBody>
          <a:bodyPr>
            <a:normAutofit/>
          </a:bodyPr>
          <a:lstStyle/>
          <a:p>
            <a:pPr marL="0" indent="0">
              <a:buNone/>
            </a:pPr>
            <a:r>
              <a:rPr lang="en-GB" sz="2700" dirty="0">
                <a:latin typeface="Arial" panose="020B0604020202020204" pitchFamily="34" charset="0"/>
                <a:cs typeface="Arial" panose="020B0604020202020204" pitchFamily="34" charset="0"/>
              </a:rPr>
              <a:t>1. Explain the social and technological factors affecting a business in the UK.</a:t>
            </a:r>
          </a:p>
          <a:p>
            <a:endParaRPr lang="en-GB" sz="2700" dirty="0">
              <a:latin typeface="Arial" panose="020B0604020202020204" pitchFamily="34" charset="0"/>
              <a:cs typeface="Arial" panose="020B0604020202020204" pitchFamily="34" charset="0"/>
            </a:endParaRPr>
          </a:p>
          <a:p>
            <a:pPr marL="0" indent="0">
              <a:buNone/>
            </a:pPr>
            <a:r>
              <a:rPr lang="en-GB" sz="2700" dirty="0">
                <a:latin typeface="Arial" panose="020B0604020202020204" pitchFamily="34" charset="0"/>
                <a:cs typeface="Arial" panose="020B0604020202020204" pitchFamily="34" charset="0"/>
              </a:rPr>
              <a:t>2. Carry out research into the impact of faster-speed broadband connections on the UK population and how this affects the way people spend their money.</a:t>
            </a:r>
          </a:p>
          <a:p>
            <a:endParaRPr lang="en-GB" sz="2700" dirty="0">
              <a:latin typeface="Arial" panose="020B0604020202020204" pitchFamily="34" charset="0"/>
              <a:cs typeface="Arial" panose="020B0604020202020204" pitchFamily="34" charset="0"/>
            </a:endParaRPr>
          </a:p>
          <a:p>
            <a:endParaRPr lang="en-GB" sz="27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9087518" y="271721"/>
            <a:ext cx="2910461" cy="1424530"/>
          </a:xfrm>
          <a:prstGeom prst="rect">
            <a:avLst/>
          </a:prstGeom>
        </p:spPr>
      </p:pic>
      <p:sp>
        <p:nvSpPr>
          <p:cNvPr id="5" name="Text Placeholder 5">
            <a:extLst>
              <a:ext uri="{FF2B5EF4-FFF2-40B4-BE49-F238E27FC236}">
                <a16:creationId xmlns:a16="http://schemas.microsoft.com/office/drawing/2014/main" id="{F7E09872-BA1F-4B82-8115-FDFED42E32B9}"/>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latin typeface="Arial" panose="020B0604020202020204" pitchFamily="34" charset="0"/>
              <a:cs typeface="Arial" panose="020B0604020202020204" pitchFamily="34" charset="0"/>
            </a:endParaRPr>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political, social, technological, economic, legal, environmental</a:t>
            </a: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pPr marL="0" indent="0">
              <a:buNone/>
            </a:pPr>
            <a:endParaRPr lang="en-GB" sz="1600" b="1" dirty="0">
              <a:solidFill>
                <a:srgbClr val="7030A0"/>
              </a:solidFill>
              <a:latin typeface="Arial" panose="020B0604020202020204" pitchFamily="34" charset="0"/>
              <a:cs typeface="Arial" panose="020B0604020202020204" pitchFamily="34" charset="0"/>
            </a:endParaRPr>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p>
          <a:p>
            <a:pPr marL="0" indent="0">
              <a:buNone/>
            </a:pPr>
            <a:r>
              <a:rPr lang="en-GB" sz="1600" dirty="0">
                <a:latin typeface="Arial" panose="020B0604020202020204" pitchFamily="34" charset="0"/>
                <a:cs typeface="Arial" panose="020B0604020202020204" pitchFamily="34" charset="0"/>
              </a:rPr>
              <a:t>1.4 How to produce a PESTLE analysis </a:t>
            </a:r>
          </a:p>
          <a:p>
            <a:pPr marL="0" indent="0">
              <a:buNone/>
            </a:pP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958188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718442" y="1561536"/>
            <a:ext cx="9982200" cy="3734927"/>
          </a:xfrm>
        </p:spPr>
        <p:txBody>
          <a:bodyPr>
            <a:normAutofit/>
          </a:bodyPr>
          <a:lstStyle/>
          <a:p>
            <a:r>
              <a:rPr lang="en-US" sz="2700" dirty="0">
                <a:latin typeface="Arial" panose="020B0604020202020204" pitchFamily="34" charset="0"/>
                <a:cs typeface="Arial" panose="020B0604020202020204" pitchFamily="34" charset="0"/>
                <a:hlinkClick r:id="rId3"/>
              </a:rPr>
              <a:t>https://www.cipd.co.uk/knowledge/strategy/organisational-development/pestle-analysis-factsheet#gref</a:t>
            </a:r>
            <a:r>
              <a:rPr lang="en-US" sz="2700" dirty="0">
                <a:latin typeface="Arial" panose="020B0604020202020204" pitchFamily="34" charset="0"/>
                <a:cs typeface="Arial" panose="020B0604020202020204" pitchFamily="34" charset="0"/>
              </a:rPr>
              <a:t> </a:t>
            </a:r>
            <a:br>
              <a:rPr lang="en-US" sz="2700" dirty="0">
                <a:latin typeface="Arial" panose="020B0604020202020204" pitchFamily="34" charset="0"/>
                <a:cs typeface="Arial" panose="020B0604020202020204" pitchFamily="34" charset="0"/>
              </a:rPr>
            </a:br>
            <a:br>
              <a:rPr lang="en-US" sz="2700" dirty="0">
                <a:latin typeface="Arial" panose="020B0604020202020204" pitchFamily="34" charset="0"/>
                <a:cs typeface="Arial" panose="020B0604020202020204" pitchFamily="34" charset="0"/>
              </a:rPr>
            </a:br>
            <a:r>
              <a:rPr lang="en-US" sz="2700" dirty="0">
                <a:latin typeface="Arial" panose="020B0604020202020204" pitchFamily="34" charset="0"/>
                <a:cs typeface="Arial" panose="020B0604020202020204" pitchFamily="34" charset="0"/>
                <a:hlinkClick r:id="rId4"/>
              </a:rPr>
              <a:t>https://www.youtube.com/watch?v=G9szN_EUEfQ</a:t>
            </a:r>
            <a:br>
              <a:rPr lang="en-US" sz="2700" dirty="0">
                <a:latin typeface="Arial" panose="020B0604020202020204" pitchFamily="34" charset="0"/>
                <a:cs typeface="Arial" panose="020B0604020202020204" pitchFamily="34" charset="0"/>
              </a:rPr>
            </a:br>
            <a:r>
              <a:rPr lang="en-US" sz="2700" dirty="0">
                <a:latin typeface="Arial" panose="020B0604020202020204" pitchFamily="34" charset="0"/>
                <a:cs typeface="Arial" panose="020B0604020202020204" pitchFamily="34" charset="0"/>
              </a:rPr>
              <a:t> </a:t>
            </a:r>
            <a:br>
              <a:rPr lang="en-US" sz="2700" dirty="0">
                <a:latin typeface="Arial" panose="020B0604020202020204" pitchFamily="34" charset="0"/>
                <a:cs typeface="Arial" panose="020B0604020202020204" pitchFamily="34" charset="0"/>
              </a:rPr>
            </a:br>
            <a:r>
              <a:rPr lang="en-US" sz="2700" dirty="0">
                <a:latin typeface="Arial" panose="020B0604020202020204" pitchFamily="34" charset="0"/>
                <a:cs typeface="Arial" panose="020B0604020202020204" pitchFamily="34" charset="0"/>
                <a:hlinkClick r:id="rId5"/>
              </a:rPr>
              <a:t>https://pestleanalysis.com/what-is-pestle-analysis/</a:t>
            </a:r>
            <a:r>
              <a:rPr lang="en-US" sz="2700" dirty="0">
                <a:latin typeface="Arial" panose="020B0604020202020204" pitchFamily="34" charset="0"/>
                <a:cs typeface="Arial" panose="020B0604020202020204" pitchFamily="34" charset="0"/>
              </a:rPr>
              <a:t> </a:t>
            </a:r>
            <a:br>
              <a:rPr lang="en-US" dirty="0">
                <a:latin typeface="Arial" panose="020B0604020202020204" pitchFamily="34" charset="0"/>
                <a:cs typeface="Arial" panose="020B0604020202020204" pitchFamily="34" charset="0"/>
              </a:rPr>
            </a:br>
            <a:br>
              <a:rPr lang="en-US" sz="1800" dirty="0"/>
            </a:br>
            <a:r>
              <a:rPr lang="en-US" sz="1200" dirty="0"/>
              <a:t>                   </a:t>
            </a:r>
          </a:p>
        </p:txBody>
      </p:sp>
      <p:sp>
        <p:nvSpPr>
          <p:cNvPr id="2" name="TextBox 1">
            <a:extLst>
              <a:ext uri="{FF2B5EF4-FFF2-40B4-BE49-F238E27FC236}">
                <a16:creationId xmlns:a16="http://schemas.microsoft.com/office/drawing/2014/main" id="{136EFE3F-BF70-41F0-957F-D3E402E651CD}"/>
              </a:ext>
            </a:extLst>
          </p:cNvPr>
          <p:cNvSpPr txBox="1"/>
          <p:nvPr/>
        </p:nvSpPr>
        <p:spPr>
          <a:xfrm>
            <a:off x="378372" y="283779"/>
            <a:ext cx="5717628" cy="584775"/>
          </a:xfrm>
          <a:prstGeom prst="rect">
            <a:avLst/>
          </a:prstGeom>
          <a:noFill/>
        </p:spPr>
        <p:txBody>
          <a:bodyPr wrap="square" rtlCol="0">
            <a:spAutoFit/>
          </a:bodyPr>
          <a:lstStyle/>
          <a:p>
            <a:r>
              <a:rPr lang="en-GB" sz="3200" b="1" dirty="0">
                <a:latin typeface="Arial" panose="020B0604020202020204" pitchFamily="34" charset="0"/>
                <a:cs typeface="Arial" panose="020B0604020202020204" pitchFamily="34" charset="0"/>
              </a:rPr>
              <a:t>References</a:t>
            </a:r>
          </a:p>
        </p:txBody>
      </p:sp>
    </p:spTree>
    <p:extLst>
      <p:ext uri="{BB962C8B-B14F-4D97-AF65-F5344CB8AC3E}">
        <p14:creationId xmlns:p14="http://schemas.microsoft.com/office/powerpoint/2010/main" val="932290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a:solidFill>
                  <a:srgbClr val="000000"/>
                </a:solidFill>
                <a:latin typeface="Arial"/>
              </a:rPr>
              <a:t>Education &amp; Training Foundation</a:t>
            </a:r>
            <a:endParaRPr lang="en-GB" dirty="0">
              <a:solidFill>
                <a:srgbClr val="000000"/>
              </a:solidFill>
              <a:latin typeface="Arial"/>
            </a:endParaRPr>
          </a:p>
        </p:txBody>
      </p:sp>
      <p:sp>
        <p:nvSpPr>
          <p:cNvPr id="4" name="Slide Number Placeholder 3"/>
          <p:cNvSpPr>
            <a:spLocks noGrp="1"/>
          </p:cNvSpPr>
          <p:nvPr>
            <p:ph type="sldNum" sz="quarter" idx="11"/>
          </p:nvPr>
        </p:nvSpPr>
        <p:spPr/>
        <p:txBody>
          <a:bodyPr/>
          <a:lstStyle/>
          <a:p>
            <a:pPr defTabSz="1219170"/>
            <a:fld id="{DA2C159E-F13C-4A85-9A41-E7669D3E0D70}" type="slidenum">
              <a:rPr lang="en-GB">
                <a:solidFill>
                  <a:srgbClr val="000000"/>
                </a:solidFill>
                <a:latin typeface="Arial"/>
              </a:rPr>
              <a:pPr defTabSz="1219170"/>
              <a:t>22</a:t>
            </a:fld>
            <a:endParaRPr lang="en-GB">
              <a:solidFill>
                <a:srgbClr val="000000"/>
              </a:solidFill>
              <a:latin typeface="Arial"/>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pPr defTabSz="1219170"/>
            <a:r>
              <a:rPr lang="en-GB" sz="1600" dirty="0">
                <a:solidFill>
                  <a:srgbClr val="000000"/>
                </a:solidFill>
                <a:latin typeface="Arial"/>
              </a:rPr>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pPr defTabSz="1219170"/>
            <a:r>
              <a:rPr lang="en-GB" sz="1600" dirty="0">
                <a:solidFill>
                  <a:srgbClr val="000000"/>
                </a:solidFill>
                <a:latin typeface="Arial"/>
              </a:rPr>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pPr defTabSz="1219170"/>
            <a:r>
              <a:rPr lang="en-GB" sz="1400" dirty="0">
                <a:solidFill>
                  <a:srgbClr val="000000"/>
                </a:solidFill>
                <a:latin typeface="Arial"/>
              </a:rPr>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646331"/>
          </a:xfrm>
          <a:prstGeom prst="rect">
            <a:avLst/>
          </a:prstGeom>
          <a:noFill/>
        </p:spPr>
        <p:txBody>
          <a:bodyPr wrap="square" lIns="0" tIns="0" rIns="0" bIns="0" rtlCol="0">
            <a:spAutoFit/>
          </a:bodyPr>
          <a:lstStyle/>
          <a:p>
            <a:pPr defTabSz="1219170"/>
            <a:r>
              <a:rPr lang="en-GB" sz="1400" dirty="0">
                <a:solidFill>
                  <a:srgbClr val="000000"/>
                </a:solidFill>
                <a:latin typeface="Arial"/>
              </a:rPr>
              <a:t>Ursuline High School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defTabSz="1219170"/>
            <a:r>
              <a:rPr lang="en-GB" sz="3200" b="1" dirty="0">
                <a:solidFill>
                  <a:srgbClr val="E51C41"/>
                </a:solidFill>
                <a:latin typeface="Aria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12" name="Picture 11">
            <a:extLst>
              <a:ext uri="{FF2B5EF4-FFF2-40B4-BE49-F238E27FC236}">
                <a16:creationId xmlns:a16="http://schemas.microsoft.com/office/drawing/2014/main" id="{61C0A56A-7C4B-4A71-9E87-0230CFD75367}"/>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11738" y="2232357"/>
            <a:ext cx="2609891" cy="1378877"/>
          </a:xfrm>
          <a:prstGeom prst="rect">
            <a:avLst/>
          </a:prstGeom>
          <a:noFill/>
          <a:ln>
            <a:noFill/>
          </a:ln>
        </p:spPr>
      </p:pic>
    </p:spTree>
    <p:extLst>
      <p:ext uri="{BB962C8B-B14F-4D97-AF65-F5344CB8AC3E}">
        <p14:creationId xmlns:p14="http://schemas.microsoft.com/office/powerpoint/2010/main" val="3269314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0" y="260574"/>
            <a:ext cx="8859400" cy="10540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GB" altLang="en-US" sz="3200" b="1" dirty="0">
                <a:latin typeface="Arial" panose="020B0604020202020204" pitchFamily="34" charset="0"/>
                <a:cs typeface="Arial" panose="020B0604020202020204" pitchFamily="34" charset="0"/>
              </a:rPr>
              <a:t>	</a:t>
            </a:r>
            <a:r>
              <a:rPr lang="en-GB" sz="3200" b="1" dirty="0">
                <a:latin typeface="Arial" panose="020B0604020202020204" pitchFamily="34" charset="0"/>
                <a:cs typeface="Arial" panose="020B0604020202020204" pitchFamily="34" charset="0"/>
              </a:rPr>
              <a:t>1.4 How to produce a PESTLE analysis (Outcome 1)</a:t>
            </a:r>
            <a:endParaRPr lang="en-US" altLang="en-US" sz="3200" b="1" dirty="0">
              <a:latin typeface="Arial" panose="020B0604020202020204" pitchFamily="34" charset="0"/>
              <a:cs typeface="Arial" panose="020B0604020202020204" pitchFamily="34" charset="0"/>
            </a:endParaRPr>
          </a:p>
        </p:txBody>
      </p:sp>
      <p:sp>
        <p:nvSpPr>
          <p:cNvPr id="7" name="Text Placeholder 5">
            <a:extLst>
              <a:ext uri="{FF2B5EF4-FFF2-40B4-BE49-F238E27FC236}">
                <a16:creationId xmlns:a16="http://schemas.microsoft.com/office/drawing/2014/main" id="{6DD458BE-98ED-48E1-99DC-91F0F86ACCF5}"/>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political, social, technological, economic, legal, environmental</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p>
          <a:p>
            <a:pPr marL="0" indent="0">
              <a:buNone/>
            </a:pPr>
            <a:r>
              <a:rPr lang="en-GB" sz="1600" dirty="0">
                <a:latin typeface="Arial" panose="020B0604020202020204" pitchFamily="34" charset="0"/>
                <a:cs typeface="Arial" panose="020B0604020202020204" pitchFamily="34" charset="0"/>
              </a:rPr>
              <a:t>1.4 How to produce a PESTLE analysis </a:t>
            </a:r>
          </a:p>
          <a:p>
            <a:pPr marL="0" indent="0">
              <a:buNone/>
            </a:pPr>
            <a:endParaRPr lang="en-GB" sz="1600" dirty="0"/>
          </a:p>
        </p:txBody>
      </p:sp>
      <p:pic>
        <p:nvPicPr>
          <p:cNvPr id="5" name="Picture 4">
            <a:extLst>
              <a:ext uri="{FF2B5EF4-FFF2-40B4-BE49-F238E27FC236}">
                <a16:creationId xmlns:a16="http://schemas.microsoft.com/office/drawing/2014/main" id="{2327AAC3-474B-4B8D-9A69-A213C5F7E25A}"/>
              </a:ext>
            </a:extLst>
          </p:cNvPr>
          <p:cNvPicPr>
            <a:picLocks noChangeAspect="1"/>
          </p:cNvPicPr>
          <p:nvPr/>
        </p:nvPicPr>
        <p:blipFill>
          <a:blip r:embed="rId3"/>
          <a:stretch>
            <a:fillRect/>
          </a:stretch>
        </p:blipFill>
        <p:spPr>
          <a:xfrm>
            <a:off x="2733254" y="1235681"/>
            <a:ext cx="9086850" cy="5572125"/>
          </a:xfrm>
          <a:prstGeom prst="rect">
            <a:avLst/>
          </a:prstGeom>
        </p:spPr>
      </p:pic>
    </p:spTree>
    <p:extLst>
      <p:ext uri="{BB962C8B-B14F-4D97-AF65-F5344CB8AC3E}">
        <p14:creationId xmlns:p14="http://schemas.microsoft.com/office/powerpoint/2010/main" val="3884227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94021" y="222257"/>
            <a:ext cx="9798391" cy="769607"/>
          </a:xfrm>
          <a:prstGeom prst="rect">
            <a:avLst/>
          </a:prstGeom>
        </p:spPr>
        <p:txBody>
          <a:bodyPr>
            <a:normAutofit/>
          </a:bodyPr>
          <a:lstStyle/>
          <a:p>
            <a:r>
              <a:rPr lang="en-GB" sz="3200" b="1" dirty="0">
                <a:latin typeface="Arial" panose="020B0604020202020204" pitchFamily="34" charset="0"/>
                <a:cs typeface="Arial" panose="020B0604020202020204" pitchFamily="34" charset="0"/>
              </a:rPr>
              <a:t>What is the purpose of a PESTLE analysis?  </a:t>
            </a:r>
          </a:p>
        </p:txBody>
      </p:sp>
      <p:sp>
        <p:nvSpPr>
          <p:cNvPr id="3" name="Title 1">
            <a:extLst>
              <a:ext uri="{FF2B5EF4-FFF2-40B4-BE49-F238E27FC236}">
                <a16:creationId xmlns:a16="http://schemas.microsoft.com/office/drawing/2014/main" id="{EE4391BA-2EA1-46CD-811E-73EE69E0F03B}"/>
              </a:ext>
            </a:extLst>
          </p:cNvPr>
          <p:cNvSpPr txBox="1">
            <a:spLocks/>
          </p:cNvSpPr>
          <p:nvPr/>
        </p:nvSpPr>
        <p:spPr>
          <a:xfrm>
            <a:off x="4038697" y="3802214"/>
            <a:ext cx="6355644" cy="12747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GB" dirty="0"/>
          </a:p>
        </p:txBody>
      </p:sp>
      <p:sp>
        <p:nvSpPr>
          <p:cNvPr id="7" name="Text Placeholder 5">
            <a:extLst>
              <a:ext uri="{FF2B5EF4-FFF2-40B4-BE49-F238E27FC236}">
                <a16:creationId xmlns:a16="http://schemas.microsoft.com/office/drawing/2014/main" id="{0E4E1941-2402-48D6-8057-C0EB4E23795E}"/>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political, social, technological, economic, legal, environmental</a:t>
            </a:r>
          </a:p>
          <a:p>
            <a:endParaRPr lang="en-GB" sz="2100" dirty="0"/>
          </a:p>
          <a:p>
            <a:endParaRPr lang="en-GB" sz="2100" dirty="0"/>
          </a:p>
          <a:p>
            <a:pPr marL="0" indent="0">
              <a:buNone/>
            </a:pPr>
            <a:r>
              <a:rPr lang="en-GB" sz="1000" dirty="0">
                <a:hlinkClick r:id="rId3"/>
              </a:rPr>
              <a:t>https://www.coursera.org/lecture/global-business-environment/2-2-pestle-analysis-case-study-JjSqU?utm_source=link&amp;utm_medium=page_share&amp;utm_content=vlp&amp;utm_campaign=top_button</a:t>
            </a:r>
            <a:r>
              <a:rPr lang="en-GB" sz="1000" dirty="0"/>
              <a:t> </a:t>
            </a:r>
          </a:p>
          <a:p>
            <a:endParaRPr lang="en-GB" sz="2100" dirty="0"/>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p>
          <a:p>
            <a:pPr marL="0" indent="0">
              <a:buNone/>
            </a:pPr>
            <a:r>
              <a:rPr lang="en-GB" sz="1600" dirty="0">
                <a:latin typeface="Arial" panose="020B0604020202020204" pitchFamily="34" charset="0"/>
                <a:cs typeface="Arial" panose="020B0604020202020204" pitchFamily="34" charset="0"/>
              </a:rPr>
              <a:t>1.4 How to produce a PESTLE analysis</a:t>
            </a:r>
          </a:p>
          <a:p>
            <a:pPr marL="0" indent="0">
              <a:buNone/>
            </a:pPr>
            <a:endParaRPr lang="en-GB" sz="1600"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226FB4F3-06D1-43BA-A186-1065F80D13D5}"/>
              </a:ext>
            </a:extLst>
          </p:cNvPr>
          <p:cNvSpPr/>
          <p:nvPr/>
        </p:nvSpPr>
        <p:spPr>
          <a:xfrm>
            <a:off x="3048000" y="1263057"/>
            <a:ext cx="6096000" cy="5078313"/>
          </a:xfrm>
          <a:prstGeom prst="rect">
            <a:avLst/>
          </a:prstGeom>
        </p:spPr>
        <p:txBody>
          <a:bodyPr>
            <a:spAutoFit/>
          </a:bodyPr>
          <a:lstStyle/>
          <a:p>
            <a:pPr defTabSz="548640"/>
            <a:r>
              <a:rPr lang="en-GB" sz="2700" dirty="0">
                <a:latin typeface="Arial" panose="020B0604020202020204" pitchFamily="34" charset="0"/>
                <a:cs typeface="Arial" panose="020B0604020202020204" pitchFamily="34" charset="0"/>
              </a:rPr>
              <a:t>In this topic we will explore factors that influence business.</a:t>
            </a:r>
          </a:p>
          <a:p>
            <a:pPr defTabSz="548640"/>
            <a:endParaRPr lang="en-GB" sz="2700" dirty="0"/>
          </a:p>
          <a:p>
            <a:pPr defTabSz="548640"/>
            <a:r>
              <a:rPr lang="en-GB" sz="2700" dirty="0">
                <a:latin typeface="Arial" panose="020B0604020202020204" pitchFamily="34" charset="0"/>
                <a:cs typeface="Arial" panose="020B0604020202020204" pitchFamily="34" charset="0"/>
              </a:rPr>
              <a:t>We will do this by using the PESTLE-analysis acronym:</a:t>
            </a:r>
          </a:p>
          <a:p>
            <a:pPr defTabSz="548640"/>
            <a:endParaRPr lang="en-GB" sz="2700" dirty="0">
              <a:latin typeface="Arial" panose="020B0604020202020204" pitchFamily="34" charset="0"/>
              <a:cs typeface="Arial" panose="020B0604020202020204" pitchFamily="34" charset="0"/>
            </a:endParaRPr>
          </a:p>
          <a:p>
            <a:pPr marL="285750" indent="-285750" defTabSz="548640">
              <a:buFont typeface="Arial" panose="020B0604020202020204" pitchFamily="34" charset="0"/>
              <a:buChar char="•"/>
            </a:pPr>
            <a:r>
              <a:rPr lang="en-GB" sz="2700" dirty="0">
                <a:latin typeface="Arial" panose="020B0604020202020204" pitchFamily="34" charset="0"/>
                <a:cs typeface="Arial" panose="020B0604020202020204" pitchFamily="34" charset="0"/>
              </a:rPr>
              <a:t>Political</a:t>
            </a:r>
          </a:p>
          <a:p>
            <a:pPr marL="285750" indent="-285750" defTabSz="548640">
              <a:buFont typeface="Arial" panose="020B0604020202020204" pitchFamily="34" charset="0"/>
              <a:buChar char="•"/>
            </a:pPr>
            <a:r>
              <a:rPr lang="en-GB" sz="2700" dirty="0">
                <a:latin typeface="Arial" panose="020B0604020202020204" pitchFamily="34" charset="0"/>
                <a:cs typeface="Arial" panose="020B0604020202020204" pitchFamily="34" charset="0"/>
              </a:rPr>
              <a:t>Economic</a:t>
            </a:r>
          </a:p>
          <a:p>
            <a:pPr marL="285750" indent="-285750" defTabSz="548640">
              <a:buFont typeface="Arial" panose="020B0604020202020204" pitchFamily="34" charset="0"/>
              <a:buChar char="•"/>
            </a:pPr>
            <a:r>
              <a:rPr lang="en-GB" sz="2700" dirty="0">
                <a:latin typeface="Arial" panose="020B0604020202020204" pitchFamily="34" charset="0"/>
                <a:cs typeface="Arial" panose="020B0604020202020204" pitchFamily="34" charset="0"/>
              </a:rPr>
              <a:t>Social</a:t>
            </a:r>
          </a:p>
          <a:p>
            <a:pPr marL="285750" indent="-285750" defTabSz="548640">
              <a:buFont typeface="Arial" panose="020B0604020202020204" pitchFamily="34" charset="0"/>
              <a:buChar char="•"/>
            </a:pPr>
            <a:r>
              <a:rPr lang="en-GB" sz="2700" dirty="0">
                <a:latin typeface="Arial" panose="020B0604020202020204" pitchFamily="34" charset="0"/>
                <a:cs typeface="Arial" panose="020B0604020202020204" pitchFamily="34" charset="0"/>
              </a:rPr>
              <a:t>Technological</a:t>
            </a:r>
          </a:p>
          <a:p>
            <a:pPr marL="285750" indent="-285750" defTabSz="548640">
              <a:buFont typeface="Arial" panose="020B0604020202020204" pitchFamily="34" charset="0"/>
              <a:buChar char="•"/>
            </a:pPr>
            <a:r>
              <a:rPr lang="en-GB" sz="2700" dirty="0">
                <a:latin typeface="Arial" panose="020B0604020202020204" pitchFamily="34" charset="0"/>
                <a:cs typeface="Arial" panose="020B0604020202020204" pitchFamily="34" charset="0"/>
              </a:rPr>
              <a:t>Legal</a:t>
            </a:r>
          </a:p>
          <a:p>
            <a:pPr marL="285750" indent="-285750" defTabSz="548640">
              <a:buFont typeface="Arial" panose="020B0604020202020204" pitchFamily="34" charset="0"/>
              <a:buChar char="•"/>
            </a:pPr>
            <a:r>
              <a:rPr lang="en-GB" sz="2700" dirty="0">
                <a:latin typeface="Arial" panose="020B0604020202020204" pitchFamily="34" charset="0"/>
                <a:cs typeface="Arial" panose="020B0604020202020204" pitchFamily="34" charset="0"/>
              </a:rPr>
              <a:t>Environmental and ethical</a:t>
            </a:r>
          </a:p>
        </p:txBody>
      </p:sp>
    </p:spTree>
    <p:extLst>
      <p:ext uri="{BB962C8B-B14F-4D97-AF65-F5344CB8AC3E}">
        <p14:creationId xmlns:p14="http://schemas.microsoft.com/office/powerpoint/2010/main" val="37647904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94021" y="339512"/>
            <a:ext cx="9158748" cy="845976"/>
          </a:xfrm>
          <a:prstGeom prst="rect">
            <a:avLst/>
          </a:prstGeom>
        </p:spPr>
        <p:txBody>
          <a:bodyPr>
            <a:normAutofit/>
          </a:bodyPr>
          <a:lstStyle/>
          <a:p>
            <a:r>
              <a:rPr lang="en-GB" sz="3200" b="1" dirty="0">
                <a:latin typeface="Arial" panose="020B0604020202020204" pitchFamily="34" charset="0"/>
                <a:cs typeface="Arial" panose="020B0604020202020204" pitchFamily="34" charset="0"/>
              </a:rPr>
              <a:t>What is the purpose of a PESTLE analysis?</a:t>
            </a:r>
            <a:r>
              <a:rPr lang="en-GB" sz="3200" b="1" dirty="0"/>
              <a:t>  </a:t>
            </a:r>
          </a:p>
        </p:txBody>
      </p:sp>
      <p:sp>
        <p:nvSpPr>
          <p:cNvPr id="3" name="Title 1">
            <a:extLst>
              <a:ext uri="{FF2B5EF4-FFF2-40B4-BE49-F238E27FC236}">
                <a16:creationId xmlns:a16="http://schemas.microsoft.com/office/drawing/2014/main" id="{EE4391BA-2EA1-46CD-811E-73EE69E0F03B}"/>
              </a:ext>
            </a:extLst>
          </p:cNvPr>
          <p:cNvSpPr txBox="1">
            <a:spLocks/>
          </p:cNvSpPr>
          <p:nvPr/>
        </p:nvSpPr>
        <p:spPr>
          <a:xfrm>
            <a:off x="4038697" y="3802214"/>
            <a:ext cx="6355644" cy="12747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GB" dirty="0"/>
          </a:p>
        </p:txBody>
      </p:sp>
      <p:sp>
        <p:nvSpPr>
          <p:cNvPr id="7" name="Text Placeholder 5">
            <a:extLst>
              <a:ext uri="{FF2B5EF4-FFF2-40B4-BE49-F238E27FC236}">
                <a16:creationId xmlns:a16="http://schemas.microsoft.com/office/drawing/2014/main" id="{E6670902-8B9A-4E54-B2A0-48C6BDF2D245}"/>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political, social, technological, economic, legal, environmental</a:t>
            </a:r>
          </a:p>
          <a:p>
            <a:endParaRPr lang="en-GB" sz="2100" dirty="0"/>
          </a:p>
          <a:p>
            <a:endParaRPr lang="en-GB" sz="2100" dirty="0"/>
          </a:p>
          <a:p>
            <a:endParaRPr lang="en-GB" sz="2100" dirty="0"/>
          </a:p>
          <a:p>
            <a:endParaRPr lang="en-GB" sz="2100" dirty="0"/>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p>
          <a:p>
            <a:pPr marL="0" indent="0">
              <a:buNone/>
            </a:pPr>
            <a:r>
              <a:rPr lang="en-GB" sz="1600" dirty="0">
                <a:latin typeface="Arial" panose="020B0604020202020204" pitchFamily="34" charset="0"/>
                <a:cs typeface="Arial" panose="020B0604020202020204" pitchFamily="34" charset="0"/>
              </a:rPr>
              <a:t>1.4 How to produce a PESTLE analysis </a:t>
            </a:r>
          </a:p>
          <a:p>
            <a:pPr marL="0" indent="0">
              <a:buNone/>
            </a:pPr>
            <a:endParaRPr lang="en-GB" sz="1600" dirty="0"/>
          </a:p>
        </p:txBody>
      </p:sp>
      <p:sp>
        <p:nvSpPr>
          <p:cNvPr id="5" name="TextBox 4">
            <a:extLst>
              <a:ext uri="{FF2B5EF4-FFF2-40B4-BE49-F238E27FC236}">
                <a16:creationId xmlns:a16="http://schemas.microsoft.com/office/drawing/2014/main" id="{004005D6-B6A0-4264-80DF-0E083424A4BD}"/>
              </a:ext>
            </a:extLst>
          </p:cNvPr>
          <p:cNvSpPr txBox="1"/>
          <p:nvPr/>
        </p:nvSpPr>
        <p:spPr>
          <a:xfrm>
            <a:off x="2648607" y="1807779"/>
            <a:ext cx="7083972" cy="3416320"/>
          </a:xfrm>
          <a:prstGeom prst="rect">
            <a:avLst/>
          </a:prstGeom>
          <a:noFill/>
        </p:spPr>
        <p:txBody>
          <a:bodyPr wrap="square" rtlCol="0">
            <a:spAutoFit/>
          </a:bodyPr>
          <a:lstStyle/>
          <a:p>
            <a:pPr defTabSz="548640"/>
            <a:r>
              <a:rPr lang="en-GB" sz="2700" dirty="0">
                <a:latin typeface="Arial" panose="020B0604020202020204" pitchFamily="34" charset="0"/>
                <a:cs typeface="Arial" panose="020B0604020202020204" pitchFamily="34" charset="0"/>
              </a:rPr>
              <a:t>PESTLE analysis is a business-analysis tool used to help organisations make the right decisions. </a:t>
            </a:r>
          </a:p>
          <a:p>
            <a:pPr defTabSz="548640"/>
            <a:endParaRPr lang="en-GB" sz="2700" dirty="0">
              <a:latin typeface="Arial" panose="020B0604020202020204" pitchFamily="34" charset="0"/>
              <a:cs typeface="Arial" panose="020B0604020202020204" pitchFamily="34" charset="0"/>
            </a:endParaRPr>
          </a:p>
          <a:p>
            <a:pPr defTabSz="548640"/>
            <a:r>
              <a:rPr lang="en-GB" sz="2700" dirty="0">
                <a:latin typeface="Arial" panose="020B0604020202020204" pitchFamily="34" charset="0"/>
                <a:cs typeface="Arial" panose="020B0604020202020204" pitchFamily="34" charset="0"/>
              </a:rPr>
              <a:t>It can be used to address some or all of the external factors that can affect the business – whether assessing the viability of a new venture or identifying opportunities or threats.</a:t>
            </a:r>
          </a:p>
        </p:txBody>
      </p:sp>
    </p:spTree>
    <p:extLst>
      <p:ext uri="{BB962C8B-B14F-4D97-AF65-F5344CB8AC3E}">
        <p14:creationId xmlns:p14="http://schemas.microsoft.com/office/powerpoint/2010/main" val="4022625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371299" y="286662"/>
            <a:ext cx="8826778" cy="758475"/>
          </a:xfrm>
          <a:prstGeom prst="rect">
            <a:avLst/>
          </a:prstGeom>
        </p:spPr>
        <p:txBody>
          <a:bodyPr>
            <a:noAutofit/>
          </a:bodyPr>
          <a:lstStyle/>
          <a:p>
            <a:r>
              <a:rPr lang="en-GB" sz="3200" b="1" dirty="0">
                <a:latin typeface="Arial" panose="020B0604020202020204" pitchFamily="34" charset="0"/>
                <a:cs typeface="Arial" panose="020B0604020202020204" pitchFamily="34" charset="0"/>
              </a:rPr>
              <a:t>How PESTLE analysis is used to support businesses and develop plans</a:t>
            </a:r>
            <a:endParaRPr lang="en-US" sz="3200" b="1" dirty="0">
              <a:solidFill>
                <a:srgbClr val="FF0000"/>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836DACE9-2401-43D2-8B3F-3C8AEFE357F8}"/>
              </a:ext>
            </a:extLst>
          </p:cNvPr>
          <p:cNvSpPr/>
          <p:nvPr/>
        </p:nvSpPr>
        <p:spPr>
          <a:xfrm>
            <a:off x="2443943" y="1284450"/>
            <a:ext cx="9443485" cy="3416320"/>
          </a:xfrm>
          <a:prstGeom prst="rect">
            <a:avLst/>
          </a:prstGeom>
        </p:spPr>
        <p:txBody>
          <a:bodyPr wrap="square">
            <a:spAutoFit/>
          </a:bodyPr>
          <a:lstStyle/>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p:txBody>
      </p:sp>
      <p:sp>
        <p:nvSpPr>
          <p:cNvPr id="5" name="Text Placeholder 5">
            <a:extLst>
              <a:ext uri="{FF2B5EF4-FFF2-40B4-BE49-F238E27FC236}">
                <a16:creationId xmlns:a16="http://schemas.microsoft.com/office/drawing/2014/main" id="{83B9E86D-6238-4B87-87B6-EB5AB096CE2E}"/>
              </a:ext>
            </a:extLst>
          </p:cNvPr>
          <p:cNvSpPr txBox="1">
            <a:spLocks/>
          </p:cNvSpPr>
          <p:nvPr/>
        </p:nvSpPr>
        <p:spPr>
          <a:xfrm>
            <a:off x="194021" y="1637070"/>
            <a:ext cx="1975129" cy="522092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political, social, technological, economic, legal, environmental</a:t>
            </a:r>
          </a:p>
          <a:p>
            <a:endParaRPr lang="en-GB" sz="2100" dirty="0"/>
          </a:p>
          <a:p>
            <a:endParaRPr lang="en-GB" sz="2100" dirty="0"/>
          </a:p>
          <a:p>
            <a:endParaRPr lang="en-GB" sz="2100" dirty="0"/>
          </a:p>
          <a:p>
            <a:endParaRPr lang="en-GB" sz="2100" dirty="0">
              <a:latin typeface="Arial" panose="020B0604020202020204" pitchFamily="34" charset="0"/>
              <a:cs typeface="Arial" panose="020B0604020202020204" pitchFamily="34" charset="0"/>
            </a:endParaRPr>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p>
          <a:p>
            <a:pPr marL="0" indent="0">
              <a:buNone/>
            </a:pPr>
            <a:r>
              <a:rPr lang="en-GB" sz="1600" dirty="0">
                <a:latin typeface="Arial" panose="020B0604020202020204" pitchFamily="34" charset="0"/>
                <a:cs typeface="Arial" panose="020B0604020202020204" pitchFamily="34" charset="0"/>
              </a:rPr>
              <a:t>1.4 How to produce a PESTLE analysis</a:t>
            </a:r>
            <a:r>
              <a:rPr lang="en-GB" sz="1600" dirty="0"/>
              <a:t> </a:t>
            </a:r>
          </a:p>
          <a:p>
            <a:pPr marL="0" indent="0">
              <a:buNone/>
            </a:pPr>
            <a:endParaRPr lang="en-GB" sz="1600" dirty="0"/>
          </a:p>
        </p:txBody>
      </p:sp>
      <p:sp>
        <p:nvSpPr>
          <p:cNvPr id="4" name="Rectangle 3">
            <a:extLst>
              <a:ext uri="{FF2B5EF4-FFF2-40B4-BE49-F238E27FC236}">
                <a16:creationId xmlns:a16="http://schemas.microsoft.com/office/drawing/2014/main" id="{FB207B6D-99CE-49AD-992B-B58D3EA2BCF8}"/>
              </a:ext>
            </a:extLst>
          </p:cNvPr>
          <p:cNvSpPr/>
          <p:nvPr/>
        </p:nvSpPr>
        <p:spPr>
          <a:xfrm>
            <a:off x="3226676" y="2827284"/>
            <a:ext cx="8135230" cy="2585323"/>
          </a:xfrm>
          <a:prstGeom prst="rect">
            <a:avLst/>
          </a:prstGeom>
        </p:spPr>
        <p:txBody>
          <a:bodyPr wrap="square" lIns="91440" tIns="45720" rIns="91440" bIns="45720" anchor="t">
            <a:spAutoFit/>
          </a:bodyPr>
          <a:lstStyle/>
          <a:p>
            <a:pPr marL="285750" indent="-285750">
              <a:buFontTx/>
              <a:buChar char="-"/>
            </a:pPr>
            <a:r>
              <a:rPr lang="en-GB" dirty="0">
                <a:latin typeface="Arial"/>
                <a:cs typeface="Arial"/>
              </a:rPr>
              <a:t>Politics has a large influence on business. The government of a country – or its president or prime minister – can control how countries do business and which businesses can trade with one another. This is done through government policy, such as tax, employment laws, environmental regulations, trade restrictions and tariffs.</a:t>
            </a:r>
          </a:p>
          <a:p>
            <a:pPr marL="285750" indent="-285750">
              <a:buFontTx/>
              <a:buChar char="-"/>
            </a:pPr>
            <a:endParaRPr lang="en-GB" dirty="0">
              <a:latin typeface="Arial" panose="020B0604020202020204" pitchFamily="34" charset="0"/>
              <a:cs typeface="Arial" panose="020B0604020202020204" pitchFamily="34" charset="0"/>
            </a:endParaRPr>
          </a:p>
          <a:p>
            <a:pPr marL="285750" indent="-285750">
              <a:buFontTx/>
              <a:buChar char="-"/>
            </a:pPr>
            <a:r>
              <a:rPr lang="en-GB" dirty="0">
                <a:latin typeface="Arial" panose="020B0604020202020204" pitchFamily="34" charset="0"/>
                <a:cs typeface="Arial" panose="020B0604020202020204" pitchFamily="34" charset="0"/>
              </a:rPr>
              <a:t>It is important for a business to understand who it can and cannot trade with. For example, China has an authoritarian government, and so trading there involves challenges and restrictions.</a:t>
            </a:r>
          </a:p>
        </p:txBody>
      </p:sp>
      <p:sp>
        <p:nvSpPr>
          <p:cNvPr id="6" name="Rectangle 5">
            <a:extLst>
              <a:ext uri="{FF2B5EF4-FFF2-40B4-BE49-F238E27FC236}">
                <a16:creationId xmlns:a16="http://schemas.microsoft.com/office/drawing/2014/main" id="{BEA44DFF-F23D-4907-A6BA-002D9EF3FACA}"/>
              </a:ext>
            </a:extLst>
          </p:cNvPr>
          <p:cNvSpPr/>
          <p:nvPr/>
        </p:nvSpPr>
        <p:spPr>
          <a:xfrm>
            <a:off x="3464780" y="1953864"/>
            <a:ext cx="5262440" cy="507831"/>
          </a:xfrm>
          <a:prstGeom prst="rect">
            <a:avLst/>
          </a:prstGeom>
        </p:spPr>
        <p:txBody>
          <a:bodyPr wrap="square">
            <a:spAutoFit/>
          </a:bodyPr>
          <a:lstStyle/>
          <a:p>
            <a:r>
              <a:rPr lang="en-GB" sz="2700" b="1" dirty="0">
                <a:latin typeface="Arial" panose="020B0604020202020204" pitchFamily="34" charset="0"/>
                <a:cs typeface="Arial" panose="020B0604020202020204" pitchFamily="34" charset="0"/>
              </a:rPr>
              <a:t>Political factors</a:t>
            </a:r>
          </a:p>
        </p:txBody>
      </p:sp>
      <p:pic>
        <p:nvPicPr>
          <p:cNvPr id="8" name="Picture 7">
            <a:extLst>
              <a:ext uri="{FF2B5EF4-FFF2-40B4-BE49-F238E27FC236}">
                <a16:creationId xmlns:a16="http://schemas.microsoft.com/office/drawing/2014/main" id="{3EAE6E97-AEAE-4794-90E3-F7EA8CF4BF16}"/>
              </a:ext>
            </a:extLst>
          </p:cNvPr>
          <p:cNvPicPr>
            <a:picLocks noChangeAspect="1"/>
          </p:cNvPicPr>
          <p:nvPr/>
        </p:nvPicPr>
        <p:blipFill>
          <a:blip r:embed="rId3"/>
          <a:stretch>
            <a:fillRect/>
          </a:stretch>
        </p:blipFill>
        <p:spPr>
          <a:xfrm>
            <a:off x="9198077" y="286662"/>
            <a:ext cx="2799902" cy="1791570"/>
          </a:xfrm>
          <a:prstGeom prst="rect">
            <a:avLst/>
          </a:prstGeom>
        </p:spPr>
      </p:pic>
    </p:spTree>
    <p:extLst>
      <p:ext uri="{BB962C8B-B14F-4D97-AF65-F5344CB8AC3E}">
        <p14:creationId xmlns:p14="http://schemas.microsoft.com/office/powerpoint/2010/main" val="300428375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94021" y="258226"/>
            <a:ext cx="1870502" cy="769607"/>
          </a:xfrm>
          <a:prstGeom prst="rect">
            <a:avLst/>
          </a:prstGeom>
        </p:spPr>
        <p:txBody>
          <a:bodyPr>
            <a:normAutofit/>
          </a:bodyPr>
          <a:lstStyle/>
          <a:p>
            <a:r>
              <a:rPr lang="en-GB" sz="3200" b="1" dirty="0">
                <a:latin typeface="Arial" panose="020B0604020202020204" pitchFamily="34" charset="0"/>
                <a:cs typeface="Arial" panose="020B0604020202020204" pitchFamily="34" charset="0"/>
              </a:rPr>
              <a:t>Task</a:t>
            </a:r>
            <a:r>
              <a:rPr lang="en-GB" b="1" dirty="0"/>
              <a:t>   </a:t>
            </a:r>
          </a:p>
        </p:txBody>
      </p:sp>
      <p:sp>
        <p:nvSpPr>
          <p:cNvPr id="3" name="Title 1">
            <a:extLst>
              <a:ext uri="{FF2B5EF4-FFF2-40B4-BE49-F238E27FC236}">
                <a16:creationId xmlns:a16="http://schemas.microsoft.com/office/drawing/2014/main" id="{EE4391BA-2EA1-46CD-811E-73EE69E0F03B}"/>
              </a:ext>
            </a:extLst>
          </p:cNvPr>
          <p:cNvSpPr txBox="1">
            <a:spLocks/>
          </p:cNvSpPr>
          <p:nvPr/>
        </p:nvSpPr>
        <p:spPr>
          <a:xfrm>
            <a:off x="4038697" y="3802214"/>
            <a:ext cx="6355644" cy="12747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GB" dirty="0"/>
          </a:p>
        </p:txBody>
      </p:sp>
      <p:sp>
        <p:nvSpPr>
          <p:cNvPr id="5" name="Rectangle 4">
            <a:extLst>
              <a:ext uri="{FF2B5EF4-FFF2-40B4-BE49-F238E27FC236}">
                <a16:creationId xmlns:a16="http://schemas.microsoft.com/office/drawing/2014/main" id="{B8B30621-E503-4F90-83DC-6E3872C85DA2}"/>
              </a:ext>
            </a:extLst>
          </p:cNvPr>
          <p:cNvSpPr/>
          <p:nvPr/>
        </p:nvSpPr>
        <p:spPr>
          <a:xfrm>
            <a:off x="2523601" y="923920"/>
            <a:ext cx="7782128" cy="5493812"/>
          </a:xfrm>
          <a:prstGeom prst="rect">
            <a:avLst/>
          </a:prstGeom>
        </p:spPr>
        <p:txBody>
          <a:bodyPr wrap="square">
            <a:spAutoFit/>
          </a:bodyPr>
          <a:lstStyle/>
          <a:p>
            <a:r>
              <a:rPr lang="en-GB" sz="2700" dirty="0">
                <a:latin typeface="Arial" panose="020B0604020202020204" pitchFamily="34" charset="0"/>
                <a:cs typeface="Arial" panose="020B0604020202020204" pitchFamily="34" charset="0"/>
              </a:rPr>
              <a:t>Explain the political factors (give at least two) that influence one of the following businesses when operating in the UK. Identify specific examples.</a:t>
            </a:r>
          </a:p>
          <a:p>
            <a:endParaRPr lang="en-GB" sz="2700" dirty="0">
              <a:latin typeface="Arial" panose="020B0604020202020204" pitchFamily="34" charset="0"/>
              <a:cs typeface="Arial" panose="020B0604020202020204" pitchFamily="34" charset="0"/>
            </a:endParaRPr>
          </a:p>
          <a:p>
            <a:pPr marL="457200" indent="-457200">
              <a:buFontTx/>
              <a:buChar char="-"/>
            </a:pPr>
            <a:r>
              <a:rPr lang="en-GB" sz="2700" dirty="0">
                <a:latin typeface="Arial" panose="020B0604020202020204" pitchFamily="34" charset="0"/>
                <a:cs typeface="Arial" panose="020B0604020202020204" pitchFamily="34" charset="0"/>
              </a:rPr>
              <a:t>Tesco</a:t>
            </a:r>
          </a:p>
          <a:p>
            <a:pPr marL="457200" indent="-457200">
              <a:buFontTx/>
              <a:buChar char="-"/>
            </a:pPr>
            <a:r>
              <a:rPr lang="en-GB" sz="2700" dirty="0">
                <a:latin typeface="Arial" panose="020B0604020202020204" pitchFamily="34" charset="0"/>
                <a:cs typeface="Arial" panose="020B0604020202020204" pitchFamily="34" charset="0"/>
              </a:rPr>
              <a:t>Nike</a:t>
            </a:r>
          </a:p>
          <a:p>
            <a:pPr marL="457200" indent="-457200">
              <a:buFontTx/>
              <a:buChar char="-"/>
            </a:pPr>
            <a:r>
              <a:rPr lang="en-GB" sz="2700" dirty="0">
                <a:latin typeface="Arial" panose="020B0604020202020204" pitchFamily="34" charset="0"/>
                <a:cs typeface="Arial" panose="020B0604020202020204" pitchFamily="34" charset="0"/>
              </a:rPr>
              <a:t>Starbucks</a:t>
            </a:r>
          </a:p>
          <a:p>
            <a:pPr marL="457200" indent="-457200">
              <a:buFontTx/>
              <a:buChar char="-"/>
            </a:pPr>
            <a:r>
              <a:rPr lang="en-GB" sz="2700" dirty="0">
                <a:latin typeface="Arial" panose="020B0604020202020204" pitchFamily="34" charset="0"/>
                <a:cs typeface="Arial" panose="020B0604020202020204" pitchFamily="34" charset="0"/>
              </a:rPr>
              <a:t>Apple</a:t>
            </a:r>
          </a:p>
          <a:p>
            <a:endParaRPr lang="en-GB" sz="2700" dirty="0">
              <a:latin typeface="Arial" panose="020B0604020202020204" pitchFamily="34" charset="0"/>
              <a:cs typeface="Arial" panose="020B0604020202020204" pitchFamily="34" charset="0"/>
            </a:endParaRPr>
          </a:p>
          <a:p>
            <a:r>
              <a:rPr lang="en-GB" sz="2700" dirty="0">
                <a:latin typeface="Arial" panose="020B0604020202020204" pitchFamily="34" charset="0"/>
                <a:cs typeface="Arial" panose="020B0604020202020204" pitchFamily="34" charset="0"/>
              </a:rPr>
              <a:t>Type in ‘PESTLE analysis of [your chosen company]’ into a search engine to help you.</a:t>
            </a:r>
          </a:p>
          <a:p>
            <a:endParaRPr lang="en-GB" sz="2700" dirty="0">
              <a:latin typeface="Arial" panose="020B0604020202020204" pitchFamily="34" charset="0"/>
              <a:cs typeface="Arial" panose="020B0604020202020204" pitchFamily="34" charset="0"/>
            </a:endParaRPr>
          </a:p>
          <a:p>
            <a:r>
              <a:rPr lang="en-GB" sz="2700" dirty="0">
                <a:latin typeface="Arial" panose="020B0604020202020204" pitchFamily="34" charset="0"/>
                <a:cs typeface="Arial" panose="020B0604020202020204" pitchFamily="34" charset="0"/>
              </a:rPr>
              <a:t>You have 15 minutes.</a:t>
            </a:r>
          </a:p>
        </p:txBody>
      </p:sp>
      <p:sp>
        <p:nvSpPr>
          <p:cNvPr id="7" name="Text Placeholder 5">
            <a:extLst>
              <a:ext uri="{FF2B5EF4-FFF2-40B4-BE49-F238E27FC236}">
                <a16:creationId xmlns:a16="http://schemas.microsoft.com/office/drawing/2014/main" id="{E7849EF4-3B8C-4E53-B7DD-77D16BC9F8C7}"/>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latin typeface="Arial" panose="020B0604020202020204" pitchFamily="34" charset="0"/>
              <a:cs typeface="Arial" panose="020B0604020202020204" pitchFamily="34" charset="0"/>
            </a:endParaRPr>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political, social, technological, economic, legal, environmental</a:t>
            </a:r>
          </a:p>
          <a:p>
            <a:endParaRPr lang="en-GB" sz="2100" dirty="0"/>
          </a:p>
          <a:p>
            <a:endParaRPr lang="en-GB" sz="2100" dirty="0"/>
          </a:p>
          <a:p>
            <a:endParaRPr lang="en-GB" sz="2100" dirty="0"/>
          </a:p>
          <a:p>
            <a:endParaRPr lang="en-GB" sz="2100" dirty="0">
              <a:latin typeface="Arial" panose="020B0604020202020204" pitchFamily="34" charset="0"/>
              <a:cs typeface="Arial" panose="020B0604020202020204" pitchFamily="34" charset="0"/>
            </a:endParaRPr>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p>
          <a:p>
            <a:pPr marL="0" indent="0">
              <a:buNone/>
            </a:pPr>
            <a:endParaRPr lang="en-GB" sz="1600" b="1" dirty="0">
              <a:solidFill>
                <a:srgbClr val="7030A0"/>
              </a:solidFill>
              <a:latin typeface="Arial" panose="020B0604020202020204" pitchFamily="34" charset="0"/>
              <a:cs typeface="Arial" panose="020B0604020202020204" pitchFamily="34" charset="0"/>
            </a:endParaRPr>
          </a:p>
          <a:p>
            <a:pPr marL="0" indent="0">
              <a:buNone/>
            </a:pPr>
            <a:r>
              <a:rPr lang="en-GB" sz="1600" dirty="0">
                <a:latin typeface="Arial" panose="020B0604020202020204" pitchFamily="34" charset="0"/>
                <a:cs typeface="Arial" panose="020B0604020202020204" pitchFamily="34" charset="0"/>
              </a:rPr>
              <a:t>1.4 How to produce a PESTLE analysis</a:t>
            </a:r>
          </a:p>
          <a:p>
            <a:pPr marL="0" indent="0">
              <a:buNone/>
            </a:pPr>
            <a:endParaRPr lang="en-GB" sz="1600" dirty="0"/>
          </a:p>
        </p:txBody>
      </p:sp>
    </p:spTree>
    <p:extLst>
      <p:ext uri="{BB962C8B-B14F-4D97-AF65-F5344CB8AC3E}">
        <p14:creationId xmlns:p14="http://schemas.microsoft.com/office/powerpoint/2010/main" val="184592802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94021" y="267558"/>
            <a:ext cx="9178163" cy="737968"/>
          </a:xfrm>
          <a:prstGeom prst="rect">
            <a:avLst/>
          </a:prstGeom>
        </p:spPr>
        <p:txBody>
          <a:bodyPr>
            <a:noAutofit/>
          </a:bodyPr>
          <a:lstStyle/>
          <a:p>
            <a:r>
              <a:rPr lang="en-GB" sz="3200" b="1" dirty="0">
                <a:latin typeface="Arial" panose="020B0604020202020204" pitchFamily="34" charset="0"/>
                <a:cs typeface="Arial" panose="020B0604020202020204" pitchFamily="34" charset="0"/>
              </a:rPr>
              <a:t>How PESTLE analysis is used to support businesses and develop plans</a:t>
            </a:r>
            <a:endParaRPr lang="en-US" sz="3200" b="1" dirty="0">
              <a:solidFill>
                <a:srgbClr val="FF0000"/>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AF8AF494-0A80-4091-981D-812E2A507E68}"/>
              </a:ext>
            </a:extLst>
          </p:cNvPr>
          <p:cNvSpPr/>
          <p:nvPr/>
        </p:nvSpPr>
        <p:spPr>
          <a:xfrm>
            <a:off x="2574274" y="1428409"/>
            <a:ext cx="8865453" cy="923330"/>
          </a:xfrm>
          <a:prstGeom prst="rect">
            <a:avLst/>
          </a:prstGeom>
        </p:spPr>
        <p:txBody>
          <a:bodyPr wrap="square">
            <a:spAutoFit/>
          </a:bodyPr>
          <a:lstStyle/>
          <a:p>
            <a:endParaRPr lang="en-GB" dirty="0"/>
          </a:p>
          <a:p>
            <a:endParaRPr lang="en-GB" dirty="0"/>
          </a:p>
          <a:p>
            <a:endParaRPr lang="en-GB" dirty="0"/>
          </a:p>
        </p:txBody>
      </p:sp>
      <p:sp>
        <p:nvSpPr>
          <p:cNvPr id="3" name="Rectangle 2">
            <a:extLst>
              <a:ext uri="{FF2B5EF4-FFF2-40B4-BE49-F238E27FC236}">
                <a16:creationId xmlns:a16="http://schemas.microsoft.com/office/drawing/2014/main" id="{0FC7861D-A0E5-4D46-8A4C-FB11B08FCD55}"/>
              </a:ext>
            </a:extLst>
          </p:cNvPr>
          <p:cNvSpPr/>
          <p:nvPr/>
        </p:nvSpPr>
        <p:spPr>
          <a:xfrm>
            <a:off x="2574274" y="2711663"/>
            <a:ext cx="9098916" cy="3416320"/>
          </a:xfrm>
          <a:prstGeom prst="rect">
            <a:avLst/>
          </a:prstGeom>
        </p:spPr>
        <p:txBody>
          <a:bodyPr wrap="square">
            <a:spAutoFit/>
          </a:bodyPr>
          <a:lstStyle/>
          <a:p>
            <a:pPr marL="285750" indent="-285750">
              <a:buFontTx/>
              <a:buChar char="-"/>
            </a:pPr>
            <a:r>
              <a:rPr lang="en-GB" dirty="0">
                <a:latin typeface="Arial" panose="020B0604020202020204" pitchFamily="34" charset="0"/>
                <a:cs typeface="Arial" panose="020B0604020202020204" pitchFamily="34" charset="0"/>
              </a:rPr>
              <a:t>Economic factors have a huge influence on businesses, because the levels of taxation, interest rates and inflation all affect the capital of the company and the purchasing power of potential buyers.</a:t>
            </a:r>
          </a:p>
          <a:p>
            <a:pPr marL="285750" indent="-285750">
              <a:buFontTx/>
              <a:buChar char="-"/>
            </a:pPr>
            <a:endParaRPr lang="en-GB" dirty="0">
              <a:latin typeface="Arial" panose="020B0604020202020204" pitchFamily="34" charset="0"/>
              <a:cs typeface="Arial" panose="020B0604020202020204" pitchFamily="34" charset="0"/>
            </a:endParaRPr>
          </a:p>
          <a:p>
            <a:pPr marL="285750" indent="-285750">
              <a:buFontTx/>
              <a:buChar char="-"/>
            </a:pPr>
            <a:r>
              <a:rPr lang="en-GB" dirty="0">
                <a:latin typeface="Arial" panose="020B0604020202020204" pitchFamily="34" charset="0"/>
                <a:cs typeface="Arial" panose="020B0604020202020204" pitchFamily="34" charset="0"/>
              </a:rPr>
              <a:t>A business needs to make sure that, when operating, it makes a profit – or at least breaks even (when cost and income are the same).</a:t>
            </a:r>
          </a:p>
          <a:p>
            <a:pPr marL="285750" indent="-285750">
              <a:buFontTx/>
              <a:buChar char="-"/>
            </a:pPr>
            <a:endParaRPr lang="en-GB" dirty="0">
              <a:latin typeface="Arial" panose="020B0604020202020204" pitchFamily="34" charset="0"/>
              <a:cs typeface="Arial" panose="020B0604020202020204" pitchFamily="34" charset="0"/>
            </a:endParaRPr>
          </a:p>
          <a:p>
            <a:pPr marL="285750" indent="-285750">
              <a:buFontTx/>
              <a:buChar char="-"/>
            </a:pPr>
            <a:r>
              <a:rPr lang="en-GB" dirty="0">
                <a:latin typeface="Arial" panose="020B0604020202020204" pitchFamily="34" charset="0"/>
                <a:cs typeface="Arial" panose="020B0604020202020204" pitchFamily="34" charset="0"/>
              </a:rPr>
              <a:t>When businesses trade internationally, they usually have to pay high tax and interest rates.</a:t>
            </a:r>
          </a:p>
          <a:p>
            <a:pPr marL="285750" indent="-285750">
              <a:buFontTx/>
              <a:buChar char="-"/>
            </a:pPr>
            <a:endParaRPr lang="en-GB" dirty="0">
              <a:latin typeface="Arial" panose="020B0604020202020204" pitchFamily="34" charset="0"/>
              <a:cs typeface="Arial" panose="020B0604020202020204" pitchFamily="34" charset="0"/>
            </a:endParaRPr>
          </a:p>
          <a:p>
            <a:pPr marL="285750" indent="-285750">
              <a:buFontTx/>
              <a:buChar char="-"/>
            </a:pPr>
            <a:r>
              <a:rPr lang="en-GB" dirty="0">
                <a:latin typeface="Arial" panose="020B0604020202020204" pitchFamily="34" charset="0"/>
                <a:cs typeface="Arial" panose="020B0604020202020204" pitchFamily="34" charset="0"/>
              </a:rPr>
              <a:t>This has an effect on the consumer, too. If inflation and taxes are high, then the product is likely to be more expensive in the shops.</a:t>
            </a:r>
          </a:p>
        </p:txBody>
      </p:sp>
      <p:sp>
        <p:nvSpPr>
          <p:cNvPr id="5" name="Rectangle 4">
            <a:extLst>
              <a:ext uri="{FF2B5EF4-FFF2-40B4-BE49-F238E27FC236}">
                <a16:creationId xmlns:a16="http://schemas.microsoft.com/office/drawing/2014/main" id="{80CD68A2-AAA8-4E3D-88A5-FE48A10DF813}"/>
              </a:ext>
            </a:extLst>
          </p:cNvPr>
          <p:cNvSpPr/>
          <p:nvPr/>
        </p:nvSpPr>
        <p:spPr>
          <a:xfrm>
            <a:off x="2827282" y="1890074"/>
            <a:ext cx="2767104" cy="461665"/>
          </a:xfrm>
          <a:prstGeom prst="rect">
            <a:avLst/>
          </a:prstGeom>
        </p:spPr>
        <p:txBody>
          <a:bodyPr wrap="none">
            <a:spAutoFit/>
          </a:bodyPr>
          <a:lstStyle/>
          <a:p>
            <a:r>
              <a:rPr lang="en-GB" sz="2400" b="1" dirty="0">
                <a:solidFill>
                  <a:srgbClr val="FF0000"/>
                </a:solidFill>
                <a:latin typeface="Arial" panose="020B0604020202020204" pitchFamily="34" charset="0"/>
                <a:cs typeface="Arial" panose="020B0604020202020204" pitchFamily="34" charset="0"/>
              </a:rPr>
              <a:t>Economic factors</a:t>
            </a:r>
          </a:p>
        </p:txBody>
      </p:sp>
      <p:sp>
        <p:nvSpPr>
          <p:cNvPr id="7" name="Text Placeholder 5">
            <a:extLst>
              <a:ext uri="{FF2B5EF4-FFF2-40B4-BE49-F238E27FC236}">
                <a16:creationId xmlns:a16="http://schemas.microsoft.com/office/drawing/2014/main" id="{4FD258E5-8BBB-4B27-89F2-B3C4F4FE78A0}"/>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political, social, technological, economic, legal, environmental</a:t>
            </a:r>
          </a:p>
          <a:p>
            <a:endParaRPr lang="en-GB" sz="2100" dirty="0">
              <a:latin typeface="Arial" panose="020B0604020202020204" pitchFamily="34" charset="0"/>
              <a:cs typeface="Arial" panose="020B0604020202020204" pitchFamily="34" charset="0"/>
            </a:endParaRPr>
          </a:p>
          <a:p>
            <a:endParaRPr lang="en-GB" sz="2100" dirty="0"/>
          </a:p>
          <a:p>
            <a:endParaRPr lang="en-GB" sz="2100" dirty="0"/>
          </a:p>
          <a:p>
            <a:endParaRPr lang="en-GB" sz="2100" dirty="0">
              <a:latin typeface="Arial" panose="020B0604020202020204" pitchFamily="34" charset="0"/>
              <a:cs typeface="Arial" panose="020B0604020202020204" pitchFamily="34" charset="0"/>
            </a:endParaRPr>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p>
          <a:p>
            <a:pPr marL="0" indent="0">
              <a:buNone/>
            </a:pPr>
            <a:r>
              <a:rPr lang="en-GB" sz="1600" dirty="0">
                <a:latin typeface="Arial" panose="020B0604020202020204" pitchFamily="34" charset="0"/>
                <a:cs typeface="Arial" panose="020B0604020202020204" pitchFamily="34" charset="0"/>
              </a:rPr>
              <a:t>1.4 How to produce a PESTLE analysis</a:t>
            </a:r>
          </a:p>
          <a:p>
            <a:pPr marL="0" indent="0">
              <a:buNone/>
            </a:pPr>
            <a:endParaRPr lang="en-GB" sz="1600" dirty="0"/>
          </a:p>
        </p:txBody>
      </p:sp>
      <p:pic>
        <p:nvPicPr>
          <p:cNvPr id="6" name="Picture 5">
            <a:extLst>
              <a:ext uri="{FF2B5EF4-FFF2-40B4-BE49-F238E27FC236}">
                <a16:creationId xmlns:a16="http://schemas.microsoft.com/office/drawing/2014/main" id="{CDC84BA7-8C8D-41FB-9F6D-88B65CDEBD95}"/>
              </a:ext>
            </a:extLst>
          </p:cNvPr>
          <p:cNvPicPr>
            <a:picLocks noChangeAspect="1"/>
          </p:cNvPicPr>
          <p:nvPr/>
        </p:nvPicPr>
        <p:blipFill>
          <a:blip r:embed="rId3"/>
          <a:stretch>
            <a:fillRect/>
          </a:stretch>
        </p:blipFill>
        <p:spPr>
          <a:xfrm>
            <a:off x="9376656" y="264288"/>
            <a:ext cx="2395934" cy="1674871"/>
          </a:xfrm>
          <a:prstGeom prst="rect">
            <a:avLst/>
          </a:prstGeom>
        </p:spPr>
      </p:pic>
    </p:spTree>
    <p:extLst>
      <p:ext uri="{BB962C8B-B14F-4D97-AF65-F5344CB8AC3E}">
        <p14:creationId xmlns:p14="http://schemas.microsoft.com/office/powerpoint/2010/main" val="360010591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94021" y="253836"/>
            <a:ext cx="9609512" cy="737968"/>
          </a:xfrm>
          <a:prstGeom prst="rect">
            <a:avLst/>
          </a:prstGeom>
        </p:spPr>
        <p:txBody>
          <a:bodyPr>
            <a:normAutofit fontScale="90000"/>
          </a:bodyPr>
          <a:lstStyle/>
          <a:p>
            <a:r>
              <a:rPr lang="en-GB" sz="3200" b="1" dirty="0">
                <a:latin typeface="Arial" panose="020B0604020202020204" pitchFamily="34" charset="0"/>
                <a:cs typeface="Arial" panose="020B0604020202020204" pitchFamily="34" charset="0"/>
              </a:rPr>
              <a:t>How PESTLE analysis is used to support businesses and develop plans</a:t>
            </a:r>
            <a:endParaRPr lang="en-US" sz="4800" b="1" dirty="0">
              <a:solidFill>
                <a:srgbClr val="FF0000"/>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836DACE9-2401-43D2-8B3F-3C8AEFE357F8}"/>
              </a:ext>
            </a:extLst>
          </p:cNvPr>
          <p:cNvSpPr/>
          <p:nvPr/>
        </p:nvSpPr>
        <p:spPr>
          <a:xfrm>
            <a:off x="2388467" y="1625101"/>
            <a:ext cx="7701063" cy="830997"/>
          </a:xfrm>
          <a:prstGeom prst="rect">
            <a:avLst/>
          </a:prstGeom>
        </p:spPr>
        <p:txBody>
          <a:bodyPr wrap="square">
            <a:spAutoFit/>
          </a:bodyPr>
          <a:lstStyle/>
          <a:p>
            <a:r>
              <a:rPr lang="en-GB" sz="2400" b="1" dirty="0">
                <a:solidFill>
                  <a:srgbClr val="FF0000"/>
                </a:solidFill>
                <a:latin typeface="Arial" panose="020B0604020202020204" pitchFamily="34" charset="0"/>
                <a:cs typeface="Arial" panose="020B0604020202020204" pitchFamily="34" charset="0"/>
              </a:rPr>
              <a:t>Economic factors</a:t>
            </a:r>
          </a:p>
          <a:p>
            <a:endParaRPr lang="en-GB" sz="2400" b="1"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93210F8E-C2AB-4BC7-BB2C-549274116812}"/>
              </a:ext>
            </a:extLst>
          </p:cNvPr>
          <p:cNvSpPr/>
          <p:nvPr/>
        </p:nvSpPr>
        <p:spPr>
          <a:xfrm>
            <a:off x="2388467" y="2430253"/>
            <a:ext cx="8784075" cy="3139321"/>
          </a:xfrm>
          <a:prstGeom prst="rect">
            <a:avLst/>
          </a:prstGeom>
        </p:spPr>
        <p:txBody>
          <a:bodyPr wrap="square">
            <a:spAutoFit/>
          </a:bodyPr>
          <a:lstStyle/>
          <a:p>
            <a:r>
              <a:rPr lang="en-GB" dirty="0">
                <a:latin typeface="Arial" panose="020B0604020202020204" pitchFamily="34" charset="0"/>
                <a:cs typeface="Arial" panose="020B0604020202020204" pitchFamily="34" charset="0"/>
              </a:rPr>
              <a:t>The economy can also be predicted. So, if a business is trading during a period of economic growth, then sales of its products are likely to be good. Then this can mean more money for the business, more jobs, more trade, etc.</a:t>
            </a: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However, if a business is trading during a recession, then sales, profit and investment are likely to be negative for the business. </a:t>
            </a:r>
            <a:r>
              <a:rPr lang="en-GB" dirty="0">
                <a:solidFill>
                  <a:srgbClr val="FF0000"/>
                </a:solidFill>
                <a:latin typeface="Arial" panose="020B0604020202020204" pitchFamily="34" charset="0"/>
                <a:cs typeface="Arial" panose="020B0604020202020204" pitchFamily="34" charset="0"/>
              </a:rPr>
              <a:t>Why do you think this is the case?</a:t>
            </a: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 economy of the country that a business is trading with is important. If there is high unemployment, then fewer people will spend money on products and fewer people will be employed by companies to manufacture products. </a:t>
            </a:r>
          </a:p>
        </p:txBody>
      </p:sp>
      <p:sp>
        <p:nvSpPr>
          <p:cNvPr id="7" name="Text Placeholder 5">
            <a:extLst>
              <a:ext uri="{FF2B5EF4-FFF2-40B4-BE49-F238E27FC236}">
                <a16:creationId xmlns:a16="http://schemas.microsoft.com/office/drawing/2014/main" id="{45C55001-B04E-434F-A579-9B55C014F21C}"/>
              </a:ext>
            </a:extLst>
          </p:cNvPr>
          <p:cNvSpPr txBox="1">
            <a:spLocks/>
          </p:cNvSpPr>
          <p:nvPr/>
        </p:nvSpPr>
        <p:spPr>
          <a:xfrm>
            <a:off x="194021" y="1185488"/>
            <a:ext cx="1975129" cy="5672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latin typeface="Arial" panose="020B0604020202020204" pitchFamily="34" charset="0"/>
              <a:cs typeface="Arial" panose="020B0604020202020204" pitchFamily="34" charset="0"/>
            </a:endParaRPr>
          </a:p>
          <a:p>
            <a:pPr marL="0" indent="0">
              <a:buNone/>
            </a:pPr>
            <a:r>
              <a:rPr lang="en-GB" sz="1700" b="1" dirty="0">
                <a:solidFill>
                  <a:srgbClr val="7030A0"/>
                </a:solidFill>
                <a:latin typeface="Arial" panose="020B0604020202020204" pitchFamily="34" charset="0"/>
                <a:cs typeface="Arial" panose="020B0604020202020204" pitchFamily="34" charset="0"/>
              </a:rPr>
              <a:t>Key terms:</a:t>
            </a:r>
            <a:br>
              <a:rPr lang="en-GB" sz="1700" b="1" dirty="0">
                <a:solidFill>
                  <a:srgbClr val="7030A0"/>
                </a:solidFill>
                <a:latin typeface="Arial" panose="020B0604020202020204" pitchFamily="34" charset="0"/>
                <a:cs typeface="Arial" panose="020B0604020202020204" pitchFamily="34" charset="0"/>
              </a:rPr>
            </a:br>
            <a:r>
              <a:rPr lang="en-GB" sz="1500" dirty="0">
                <a:latin typeface="Arial" panose="020B0604020202020204" pitchFamily="34" charset="0"/>
                <a:cs typeface="Arial" panose="020B0604020202020204" pitchFamily="34" charset="0"/>
              </a:rPr>
              <a:t>political, social, technological, economic, legal, environmental</a:t>
            </a: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endParaRPr lang="en-GB" sz="2100" dirty="0">
              <a:latin typeface="Arial" panose="020B0604020202020204" pitchFamily="34" charset="0"/>
              <a:cs typeface="Arial" panose="020B0604020202020204" pitchFamily="34" charset="0"/>
            </a:endParaRPr>
          </a:p>
          <a:p>
            <a:pPr marL="0" indent="0">
              <a:buNone/>
            </a:pPr>
            <a:r>
              <a:rPr lang="en-GB" sz="1600" b="1" dirty="0">
                <a:solidFill>
                  <a:srgbClr val="7030A0"/>
                </a:solidFill>
                <a:latin typeface="Arial" panose="020B0604020202020204" pitchFamily="34" charset="0"/>
                <a:cs typeface="Arial" panose="020B0604020202020204" pitchFamily="34" charset="0"/>
              </a:rPr>
              <a:t>Learning outcomes 1</a:t>
            </a:r>
          </a:p>
          <a:p>
            <a:pPr marL="0" indent="0">
              <a:buNone/>
            </a:pPr>
            <a:r>
              <a:rPr lang="en-GB" sz="1600" dirty="0">
                <a:latin typeface="Arial" panose="020B0604020202020204" pitchFamily="34" charset="0"/>
                <a:cs typeface="Arial" panose="020B0604020202020204" pitchFamily="34" charset="0"/>
              </a:rPr>
              <a:t>1.4 How to produce a PESTLE analysis </a:t>
            </a:r>
          </a:p>
          <a:p>
            <a:pPr marL="0" indent="0">
              <a:buNone/>
            </a:pP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266488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6" ma:contentTypeDescription="Create a new document." ma:contentTypeScope="" ma:versionID="0f627ac8ac796d0912ca7dfbd8a8a9aa">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a06230f52e8ad95caf0184dcb1ba937"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Props1.xml><?xml version="1.0" encoding="utf-8"?>
<ds:datastoreItem xmlns:ds="http://schemas.openxmlformats.org/officeDocument/2006/customXml" ds:itemID="{CA703FC8-A598-4C8E-A603-E3DC5F4758D2}">
  <ds:schemaRefs>
    <ds:schemaRef ds:uri="http://schemas.microsoft.com/sharepoint/v3/contenttype/forms"/>
  </ds:schemaRefs>
</ds:datastoreItem>
</file>

<file path=customXml/itemProps2.xml><?xml version="1.0" encoding="utf-8"?>
<ds:datastoreItem xmlns:ds="http://schemas.openxmlformats.org/officeDocument/2006/customXml" ds:itemID="{96DC67E3-A3B9-41B4-8B94-65A59C03D681}"/>
</file>

<file path=customXml/itemProps3.xml><?xml version="1.0" encoding="utf-8"?>
<ds:datastoreItem xmlns:ds="http://schemas.openxmlformats.org/officeDocument/2006/customXml" ds:itemID="{A11549D2-C6E2-4781-8530-B6E292FE334D}">
  <ds:schemaRefs>
    <ds:schemaRef ds:uri="http://purl.org/dc/elements/1.1/"/>
    <ds:schemaRef ds:uri="http://schemas.openxmlformats.org/package/2006/metadata/core-properties"/>
    <ds:schemaRef ds:uri="http://schemas.microsoft.com/office/infopath/2007/PartnerControls"/>
    <ds:schemaRef ds:uri="http://purl.org/dc/terms/"/>
    <ds:schemaRef ds:uri="5b445847-c24f-4193-86d7-f1d3b43b6266"/>
    <ds:schemaRef ds:uri="http://schemas.microsoft.com/office/2006/documentManagement/types"/>
    <ds:schemaRef ds:uri="1e93ca30-efe2-4bb4-90cd-d2db97fb21cd"/>
    <ds:schemaRef ds:uri="http://schemas.microsoft.com/office/2006/metadata/properties"/>
    <ds:schemaRef ds:uri="http://www.w3.org/XML/1998/namespace"/>
    <ds:schemaRef ds:uri="http://purl.org/dc/dcmitype/"/>
    <ds:schemaRef ds:uri="414d2ded-29cc-4abd-a1df-c646721ce55b"/>
    <ds:schemaRef ds:uri="2847a094-2edf-4950-a853-13ec668231ed"/>
  </ds:schemaRefs>
</ds:datastoreItem>
</file>

<file path=docProps/app.xml><?xml version="1.0" encoding="utf-8"?>
<Properties xmlns="http://schemas.openxmlformats.org/officeDocument/2006/extended-properties" xmlns:vt="http://schemas.openxmlformats.org/officeDocument/2006/docPropsVTypes">
  <TotalTime>2271</TotalTime>
  <Words>2614</Words>
  <Application>Microsoft Office PowerPoint</Application>
  <PresentationFormat>Widescreen</PresentationFormat>
  <Paragraphs>436</Paragraphs>
  <Slides>22</Slides>
  <Notes>21</Notes>
  <HiddenSlides>0</HiddenSlides>
  <MMClips>0</MMClip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Office Theme</vt:lpstr>
      <vt:lpstr>ETF Master</vt:lpstr>
      <vt:lpstr>How to produce a PESTLE analysis</vt:lpstr>
      <vt:lpstr>PowerPoint Presentation</vt:lpstr>
      <vt:lpstr>PowerPoint Presentation</vt:lpstr>
      <vt:lpstr>What is the purpose of a PESTLE analysis?  </vt:lpstr>
      <vt:lpstr>What is the purpose of a PESTLE analysis?  </vt:lpstr>
      <vt:lpstr>How PESTLE analysis is used to support businesses and develop plans</vt:lpstr>
      <vt:lpstr>Task   </vt:lpstr>
      <vt:lpstr>How PESTLE analysis is used to support businesses and develop plans</vt:lpstr>
      <vt:lpstr>How PESTLE analysis is used to support businesses and develop plans</vt:lpstr>
      <vt:lpstr>How PESTLE analysis is used to support businesses and develop plans</vt:lpstr>
      <vt:lpstr>How PESTLE analysis is used to support businesses and develop plans</vt:lpstr>
      <vt:lpstr>Task</vt:lpstr>
      <vt:lpstr>How PESTLE analysis is used to support businesses and develop plans</vt:lpstr>
      <vt:lpstr>How PESTLE analysis is used to support businesses and develop plans</vt:lpstr>
      <vt:lpstr>How PESTLE analysis is used to support businesses and develop plans</vt:lpstr>
      <vt:lpstr>How PESTLE analysis is used to support businesses and develop plans</vt:lpstr>
      <vt:lpstr>How PESTLE analysis is used to support businesses and develop plans</vt:lpstr>
      <vt:lpstr>How the outcomes of PESTLE analysis impact on the operations of a business</vt:lpstr>
      <vt:lpstr>Homework/plenary task  (Research activity)</vt:lpstr>
      <vt:lpstr>Homework</vt:lpstr>
      <vt:lpstr>https://www.cipd.co.uk/knowledge/strategy/organisational-development/pestle-analysis-factsheet#gref   https://www.youtube.com/watch?v=G9szN_EUEfQ   https://pestleanalysis.com/what-is-pestle-analysis/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 Samuel Armah</dc:creator>
  <cp:lastModifiedBy>Adi</cp:lastModifiedBy>
  <cp:revision>389</cp:revision>
  <dcterms:created xsi:type="dcterms:W3CDTF">2021-11-02T14:15:56Z</dcterms:created>
  <dcterms:modified xsi:type="dcterms:W3CDTF">2022-09-15T16:36:50Z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