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84" r:id="rId2"/>
    <p:sldId id="300" r:id="rId3"/>
    <p:sldId id="494" r:id="rId4"/>
    <p:sldId id="378" r:id="rId5"/>
    <p:sldId id="379" r:id="rId6"/>
    <p:sldId id="380" r:id="rId7"/>
    <p:sldId id="381" r:id="rId8"/>
    <p:sldId id="307" r:id="rId9"/>
    <p:sldId id="495" r:id="rId10"/>
    <p:sldId id="361" r:id="rId11"/>
    <p:sldId id="362" r:id="rId12"/>
    <p:sldId id="497" r:id="rId13"/>
    <p:sldId id="310" r:id="rId14"/>
    <p:sldId id="389" r:id="rId15"/>
    <p:sldId id="363" r:id="rId16"/>
    <p:sldId id="400" r:id="rId17"/>
    <p:sldId id="527" r:id="rId18"/>
    <p:sldId id="401" r:id="rId19"/>
    <p:sldId id="402" r:id="rId20"/>
    <p:sldId id="364" r:id="rId21"/>
    <p:sldId id="403" r:id="rId22"/>
    <p:sldId id="528" r:id="rId23"/>
    <p:sldId id="365" r:id="rId24"/>
    <p:sldId id="501" r:id="rId25"/>
    <p:sldId id="328" r:id="rId26"/>
    <p:sldId id="306" r:id="rId27"/>
    <p:sldId id="404" r:id="rId28"/>
    <p:sldId id="52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ED317-4A16-4A72-9BAE-F9DB60A57C8B}" type="datetimeFigureOut">
              <a:rPr lang="en-GB" smtClean="0"/>
              <a:t>08/01/2024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0F1D0-E5F4-40A4-ADE8-257195371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820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dvancedsciencenews.com/making-water-splitting-for-hydrogen-storage-50-times-more-efficient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line.com/health/pain-relief/is-aspirin-nsaid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intertek.com/pharmaceutical/melbourn/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733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69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hlinkClick r:id="rId3"/>
              </a:rPr>
              <a:t>https://www.advancedsciencenews.com/making-water-splitting-for-hydrogen-storage-50-times-more-efficient/</a:t>
            </a:r>
            <a:r>
              <a:rPr lang="en-GB" sz="1200"/>
              <a:t>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392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3792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linkClick r:id="rId3"/>
              </a:rPr>
              <a:t>https://www.healthline.com/health/pain-relief/is-aspirin-nsaid</a:t>
            </a:r>
            <a:r>
              <a:rPr lang="en-US"/>
              <a:t> </a:t>
            </a:r>
          </a:p>
          <a:p>
            <a:r>
              <a:rPr lang="en-US">
                <a:hlinkClick r:id="rId4"/>
              </a:rPr>
              <a:t>https://www.intertek.com/pharmaceutical/melbourn/</a:t>
            </a:r>
            <a:endParaRPr lang="en-US">
              <a:ea typeface="Calibri"/>
              <a:cs typeface="Calibri"/>
              <a:hlinkClick r:id="rId4"/>
            </a:endParaRP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74339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865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154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008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9974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476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23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111277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25707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BE3D6-2C82-E6B5-D198-62CDB1A98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5867">
                <a:cs typeface="Arial"/>
              </a:rPr>
              <a:t>Laboratory science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F8F73E-1DCD-0822-87D5-D2E46B4908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144000" tIns="144000" rIns="0" bIns="144000" rtlCol="0" anchor="t">
            <a:noAutofit/>
          </a:bodyPr>
          <a:lstStyle/>
          <a:p>
            <a:r>
              <a:rPr lang="en-GB" dirty="0">
                <a:cs typeface="Arial"/>
              </a:rPr>
              <a:t>T Level in Science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E04156-ACF0-E415-15EF-651F147457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144000" tIns="0" rIns="0" bIns="0" rtlCol="0" anchor="t">
            <a:noAutofit/>
          </a:bodyPr>
          <a:lstStyle/>
          <a:p>
            <a:r>
              <a:rPr lang="en-GB" dirty="0">
                <a:cs typeface="Arial"/>
              </a:rPr>
              <a:t>Writing literature reviews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835FAA-6830-E3A4-6CED-04C1576BB4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>
                <a:cs typeface="Arial"/>
              </a:rPr>
              <a:t>Formative Assessment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6001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59" y="246937"/>
            <a:ext cx="11250084" cy="932567"/>
          </a:xfrm>
        </p:spPr>
        <p:txBody>
          <a:bodyPr/>
          <a:lstStyle/>
          <a:p>
            <a:r>
              <a:rPr lang="en-US"/>
              <a:t>Writing references (Harvard style)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37E51D-1719-4330-A08E-752CFAF3E8BC}"/>
              </a:ext>
            </a:extLst>
          </p:cNvPr>
          <p:cNvSpPr txBox="1"/>
          <p:nvPr/>
        </p:nvSpPr>
        <p:spPr>
          <a:xfrm>
            <a:off x="211181" y="4165661"/>
            <a:ext cx="11769639" cy="124162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1867" err="1">
                <a:solidFill>
                  <a:srgbClr val="4A4A4A"/>
                </a:solidFill>
                <a:latin typeface="freight-sans-pro"/>
              </a:rPr>
              <a:t>Corless</a:t>
            </a:r>
            <a:r>
              <a:rPr lang="en-US" sz="1867">
                <a:solidFill>
                  <a:srgbClr val="4A4A4A"/>
                </a:solidFill>
                <a:latin typeface="freight-sans-pro"/>
              </a:rPr>
              <a:t>, V. 2020.</a:t>
            </a:r>
            <a:r>
              <a:rPr lang="en-US" sz="1867" i="1">
                <a:solidFill>
                  <a:srgbClr val="4A4A4A"/>
                </a:solidFill>
                <a:latin typeface="freight-sans-pro"/>
              </a:rPr>
              <a:t> Making water-splitting for hydrogen storage 50 times more efficient.</a:t>
            </a:r>
            <a:r>
              <a:rPr lang="en-US" sz="1867">
                <a:solidFill>
                  <a:srgbClr val="4A4A4A"/>
                </a:solidFill>
                <a:latin typeface="freight-sans-pro"/>
              </a:rPr>
              <a:t> [Online]. [Accessed 20</a:t>
            </a:r>
            <a:r>
              <a:rPr lang="en-US" sz="1867" baseline="30000">
                <a:solidFill>
                  <a:srgbClr val="4A4A4A"/>
                </a:solidFill>
                <a:latin typeface="freight-sans-pro"/>
              </a:rPr>
              <a:t>th</a:t>
            </a:r>
            <a:r>
              <a:rPr lang="en-US" sz="1867">
                <a:solidFill>
                  <a:srgbClr val="4A4A4A"/>
                </a:solidFill>
                <a:latin typeface="freight-sans-pro"/>
              </a:rPr>
              <a:t> January 2023]. Available from: </a:t>
            </a:r>
            <a:r>
              <a:rPr lang="en-US" sz="1867">
                <a:solidFill>
                  <a:srgbClr val="6F9A1B"/>
                </a:solidFill>
                <a:latin typeface="freight-sans-pro"/>
              </a:rPr>
              <a:t>https://www.advancedsciencenews.com/making-water-splitting-for-hydrogen-storage-50-times-more-efficient/ </a:t>
            </a:r>
          </a:p>
          <a:p>
            <a:endParaRPr lang="en-GB" sz="1867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FD37B07-008C-4196-AB78-4BE280A4674C}"/>
              </a:ext>
            </a:extLst>
          </p:cNvPr>
          <p:cNvCxnSpPr>
            <a:cxnSpLocks/>
          </p:cNvCxnSpPr>
          <p:nvPr/>
        </p:nvCxnSpPr>
        <p:spPr>
          <a:xfrm flipH="1">
            <a:off x="714456" y="3101225"/>
            <a:ext cx="225136" cy="106443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65676F4-8BCF-49D9-953C-C8A2C5E5BD3F}"/>
              </a:ext>
            </a:extLst>
          </p:cNvPr>
          <p:cNvSpPr txBox="1"/>
          <p:nvPr/>
        </p:nvSpPr>
        <p:spPr>
          <a:xfrm>
            <a:off x="-153994" y="1237732"/>
            <a:ext cx="2336931" cy="1436034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/>
            <a:r>
              <a:rPr lang="en-US" sz="2133">
                <a:solidFill>
                  <a:srgbClr val="E51C41"/>
                </a:solidFill>
              </a:rPr>
              <a:t>Author, if known (if author not known, put the website name)</a:t>
            </a:r>
            <a:endParaRPr lang="en-GB" sz="2133">
              <a:solidFill>
                <a:srgbClr val="E51C41"/>
              </a:solidFill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D52BA99-6B53-4FBE-B876-17A6F31C3E3E}"/>
              </a:ext>
            </a:extLst>
          </p:cNvPr>
          <p:cNvCxnSpPr>
            <a:cxnSpLocks/>
          </p:cNvCxnSpPr>
          <p:nvPr/>
        </p:nvCxnSpPr>
        <p:spPr>
          <a:xfrm flipH="1">
            <a:off x="1740783" y="3535246"/>
            <a:ext cx="1111199" cy="73821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BB72E61-E41F-4902-9578-69F9C4F482C3}"/>
              </a:ext>
            </a:extLst>
          </p:cNvPr>
          <p:cNvSpPr txBox="1"/>
          <p:nvPr/>
        </p:nvSpPr>
        <p:spPr>
          <a:xfrm>
            <a:off x="2034579" y="2776925"/>
            <a:ext cx="1883596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33">
                <a:solidFill>
                  <a:srgbClr val="E51C41"/>
                </a:solidFill>
              </a:rPr>
              <a:t>Year of publication</a:t>
            </a:r>
            <a:endParaRPr lang="en-GB" sz="2133">
              <a:solidFill>
                <a:srgbClr val="E51C41"/>
              </a:solidFill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1E19E42-46D4-48C9-971A-911F751DE516}"/>
              </a:ext>
            </a:extLst>
          </p:cNvPr>
          <p:cNvCxnSpPr>
            <a:cxnSpLocks/>
          </p:cNvCxnSpPr>
          <p:nvPr/>
        </p:nvCxnSpPr>
        <p:spPr>
          <a:xfrm flipH="1">
            <a:off x="5859817" y="3481265"/>
            <a:ext cx="318720" cy="771284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0B44A4D-067D-4429-9596-B3C81B2C1777}"/>
              </a:ext>
            </a:extLst>
          </p:cNvPr>
          <p:cNvSpPr txBox="1"/>
          <p:nvPr/>
        </p:nvSpPr>
        <p:spPr>
          <a:xfrm>
            <a:off x="4435461" y="3127105"/>
            <a:ext cx="352073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3">
                <a:solidFill>
                  <a:srgbClr val="E51C41"/>
                </a:solidFill>
              </a:rPr>
              <a:t>Title of the page (in italics)</a:t>
            </a:r>
            <a:endParaRPr lang="en-GB" sz="2133">
              <a:solidFill>
                <a:srgbClr val="E51C4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A30940A-B45D-46B9-AB15-D54815B33DE0}"/>
              </a:ext>
            </a:extLst>
          </p:cNvPr>
          <p:cNvCxnSpPr>
            <a:cxnSpLocks/>
          </p:cNvCxnSpPr>
          <p:nvPr/>
        </p:nvCxnSpPr>
        <p:spPr>
          <a:xfrm>
            <a:off x="9117829" y="3545609"/>
            <a:ext cx="0" cy="64259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322CA43-8CFA-4C0C-B2BD-4611A371A6ED}"/>
              </a:ext>
            </a:extLst>
          </p:cNvPr>
          <p:cNvSpPr txBox="1"/>
          <p:nvPr/>
        </p:nvSpPr>
        <p:spPr>
          <a:xfrm>
            <a:off x="7931567" y="3202673"/>
            <a:ext cx="238371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3">
                <a:solidFill>
                  <a:srgbClr val="E51C41"/>
                </a:solidFill>
              </a:rPr>
              <a:t>[Online]</a:t>
            </a:r>
            <a:endParaRPr lang="en-GB" sz="2133">
              <a:solidFill>
                <a:srgbClr val="E51C4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A14622C-86C5-44EA-B5F8-AB71CE73BC45}"/>
              </a:ext>
            </a:extLst>
          </p:cNvPr>
          <p:cNvSpPr txBox="1"/>
          <p:nvPr/>
        </p:nvSpPr>
        <p:spPr>
          <a:xfrm>
            <a:off x="8016214" y="5623864"/>
            <a:ext cx="238371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3">
                <a:solidFill>
                  <a:srgbClr val="E51C41"/>
                </a:solidFill>
              </a:rPr>
              <a:t>[Date accessed]</a:t>
            </a:r>
            <a:endParaRPr lang="en-GB" sz="2133">
              <a:solidFill>
                <a:srgbClr val="E51C41"/>
              </a:solidFill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455B232-EAC0-4356-A11F-996492E111C5}"/>
              </a:ext>
            </a:extLst>
          </p:cNvPr>
          <p:cNvCxnSpPr>
            <a:cxnSpLocks/>
          </p:cNvCxnSpPr>
          <p:nvPr/>
        </p:nvCxnSpPr>
        <p:spPr>
          <a:xfrm flipV="1">
            <a:off x="10224459" y="4522864"/>
            <a:ext cx="700244" cy="119456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FBE275B-3A38-4DCC-B809-0B9BFCF543A4}"/>
              </a:ext>
            </a:extLst>
          </p:cNvPr>
          <p:cNvSpPr txBox="1"/>
          <p:nvPr/>
        </p:nvSpPr>
        <p:spPr>
          <a:xfrm>
            <a:off x="2759884" y="5717424"/>
            <a:ext cx="4128457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33">
                <a:solidFill>
                  <a:srgbClr val="E51C41"/>
                </a:solidFill>
              </a:rPr>
              <a:t>‘Available from:’ followed by the link to the website</a:t>
            </a:r>
            <a:endParaRPr lang="en-GB" sz="2133">
              <a:solidFill>
                <a:srgbClr val="E51C41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07EE69C-067D-45B8-BBE5-F1E671EB44D7}"/>
              </a:ext>
            </a:extLst>
          </p:cNvPr>
          <p:cNvCxnSpPr>
            <a:cxnSpLocks/>
          </p:cNvCxnSpPr>
          <p:nvPr/>
        </p:nvCxnSpPr>
        <p:spPr>
          <a:xfrm flipH="1" flipV="1">
            <a:off x="2296381" y="4801731"/>
            <a:ext cx="555600" cy="111667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D0F19056-CE9D-4983-B14E-D053E0BC38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77054" y="710942"/>
            <a:ext cx="6129857" cy="1746431"/>
          </a:xfrm>
          <a:ln w="12700">
            <a:noFill/>
          </a:ln>
        </p:spPr>
        <p:txBody>
          <a:bodyPr vert="horz" lIns="0" tIns="0" rIns="0" bIns="0" rtlCol="0" anchor="t">
            <a:noAutofit/>
          </a:bodyPr>
          <a:lstStyle/>
          <a:p>
            <a:pPr algn="l">
              <a:lnSpc>
                <a:spcPct val="100000"/>
              </a:lnSpc>
            </a:pPr>
            <a:endParaRPr lang="en-GB" sz="2400" b="1">
              <a:latin typeface="+mj-lt"/>
              <a:ea typeface="Calibri" panose="020F0502020204030204" pitchFamily="34" charset="0"/>
              <a:cs typeface="Arial"/>
            </a:endParaRPr>
          </a:p>
          <a:p>
            <a:pPr algn="l">
              <a:lnSpc>
                <a:spcPct val="100000"/>
              </a:lnSpc>
            </a:pPr>
            <a:endParaRPr lang="en-GB" sz="120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latin typeface="+mj-lt"/>
                <a:ea typeface="Calibri"/>
                <a:cs typeface="Times New Roman"/>
              </a:rPr>
              <a:t>Assessment</a:t>
            </a:r>
            <a:r>
              <a:rPr lang="en-GB" sz="2400">
                <a:latin typeface="+mj-lt"/>
                <a:ea typeface="Calibri"/>
                <a:cs typeface="Times New Roman"/>
              </a:rPr>
              <a:t>: </a:t>
            </a:r>
          </a:p>
          <a:p>
            <a:pPr marL="380990" indent="-380990">
              <a:lnSpc>
                <a:spcPct val="100000"/>
              </a:lnSpc>
              <a:buChar char="•"/>
            </a:pPr>
            <a:r>
              <a:rPr lang="en-GB" sz="2400">
                <a:latin typeface="+mj-lt"/>
                <a:ea typeface="Calibri"/>
                <a:cs typeface="Times New Roman"/>
              </a:rPr>
              <a:t>Pair up with someone who has the same source as you and compare your answers.</a:t>
            </a:r>
            <a:endParaRPr lang="en-GB" sz="3733">
              <a:cs typeface="Arial"/>
            </a:endParaRPr>
          </a:p>
          <a:p>
            <a:pPr marL="380990" indent="-380990">
              <a:lnSpc>
                <a:spcPct val="100000"/>
              </a:lnSpc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/>
              </a:rPr>
              <a:t>Mark your work with a different colour of pen. </a:t>
            </a:r>
            <a:endParaRPr lang="en-GB" sz="2400">
              <a:latin typeface="+mj-lt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969287-C1F8-756D-39C3-40216FB77D0D}"/>
              </a:ext>
            </a:extLst>
          </p:cNvPr>
          <p:cNvSpPr txBox="1"/>
          <p:nvPr/>
        </p:nvSpPr>
        <p:spPr>
          <a:xfrm>
            <a:off x="5977054" y="104955"/>
            <a:ext cx="6059671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>
                <a:cs typeface="Segoe UI"/>
              </a:rPr>
              <a:t>Activity: </a:t>
            </a:r>
            <a:r>
              <a:rPr lang="en-US" sz="2400">
                <a:cs typeface="Segoe UI"/>
              </a:rPr>
              <a:t>​</a:t>
            </a:r>
          </a:p>
          <a:p>
            <a:pPr marL="380990" lvl="1" indent="-380990">
              <a:buFont typeface="Arial" panose="020B0604020202020204" pitchFamily="34" charset="0"/>
              <a:buChar char="•"/>
            </a:pPr>
            <a:r>
              <a:rPr lang="en-GB" sz="2400">
                <a:cs typeface="Arial"/>
              </a:rPr>
              <a:t>For the source(s) you have been given or researched, write the reference(s).</a:t>
            </a:r>
          </a:p>
        </p:txBody>
      </p:sp>
    </p:spTree>
    <p:extLst>
      <p:ext uri="{BB962C8B-B14F-4D97-AF65-F5344CB8AC3E}">
        <p14:creationId xmlns:p14="http://schemas.microsoft.com/office/powerpoint/2010/main" val="189886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9" grpId="0"/>
      <p:bldP spid="21" grpId="0"/>
      <p:bldP spid="22" grpId="0"/>
      <p:bldP spid="24" grpId="0"/>
      <p:bldP spid="3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B336B9-BC7B-46E5-8921-20F98A94A7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6FFDFD-6201-4E76-871B-49B01F999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Spot the errors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A2A380-0D80-4261-AA6E-75CD9CBF59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787" y="158154"/>
            <a:ext cx="7127799" cy="1096793"/>
          </a:xfrm>
          <a:ln>
            <a:noFill/>
          </a:ln>
        </p:spPr>
        <p:txBody>
          <a:bodyPr vert="horz" lIns="0" tIns="0" rIns="0" bIns="0" rtlCol="0" anchor="t">
            <a:noAutofit/>
          </a:bodyPr>
          <a:lstStyle/>
          <a:p>
            <a:r>
              <a:rPr lang="en-US" sz="2400" b="1"/>
              <a:t>Activity: </a:t>
            </a: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/>
              <a:t>Identify and correct each issue in the references below.</a:t>
            </a:r>
            <a:endParaRPr lang="en-US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894F02-F464-410F-A22F-3CCF9ED9D6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5EE2FB-585B-4466-8621-3750A60F8F47}"/>
              </a:ext>
            </a:extLst>
          </p:cNvPr>
          <p:cNvSpPr txBox="1"/>
          <p:nvPr/>
        </p:nvSpPr>
        <p:spPr>
          <a:xfrm>
            <a:off x="431371" y="1883711"/>
            <a:ext cx="1142526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>
                <a:solidFill>
                  <a:srgbClr val="05103E"/>
                </a:solidFill>
                <a:latin typeface="+mj-lt"/>
              </a:rPr>
              <a:t>Aspirin Foundation (2023) </a:t>
            </a:r>
            <a:r>
              <a:rPr lang="en-US" sz="2400" i="1">
                <a:solidFill>
                  <a:srgbClr val="05103E"/>
                </a:solidFill>
                <a:latin typeface="+mj-lt"/>
              </a:rPr>
              <a:t>The Chemistry of Aspirin | The International Aspirin Foundation</a:t>
            </a:r>
            <a:r>
              <a:rPr lang="en-US" sz="2400">
                <a:solidFill>
                  <a:srgbClr val="05103E"/>
                </a:solidFill>
                <a:latin typeface="+mj-lt"/>
              </a:rPr>
              <a:t>. [Online]</a:t>
            </a:r>
            <a:endParaRPr lang="en-GB" sz="240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4AA3BB-EC23-4BFD-88B7-E02105A5B917}"/>
              </a:ext>
            </a:extLst>
          </p:cNvPr>
          <p:cNvSpPr txBox="1"/>
          <p:nvPr/>
        </p:nvSpPr>
        <p:spPr>
          <a:xfrm>
            <a:off x="186747" y="3234146"/>
            <a:ext cx="117133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>
                <a:solidFill>
                  <a:srgbClr val="05103E"/>
                </a:solidFill>
                <a:latin typeface="+mj-lt"/>
              </a:rPr>
              <a:t>Chemistry - Salicylic acid</a:t>
            </a:r>
            <a:r>
              <a:rPr lang="en-US" sz="2400">
                <a:solidFill>
                  <a:srgbClr val="05103E"/>
                </a:solidFill>
                <a:latin typeface="+mj-lt"/>
              </a:rPr>
              <a:t> (2023). [Online] Available at: https://www.birmingham .ac.uk/tutors/ study-resources/stem/chemistry/purify-organic.aspx</a:t>
            </a:r>
            <a:endParaRPr lang="en-GB" sz="240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4398D9-9D73-4002-9570-3D3D141FB2E5}"/>
              </a:ext>
            </a:extLst>
          </p:cNvPr>
          <p:cNvSpPr txBox="1"/>
          <p:nvPr/>
        </p:nvSpPr>
        <p:spPr>
          <a:xfrm>
            <a:off x="229633" y="4967493"/>
            <a:ext cx="11713300" cy="861774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r>
              <a:rPr lang="en-US" sz="2400">
                <a:solidFill>
                  <a:srgbClr val="05103E"/>
                </a:solidFill>
                <a:latin typeface="+mj-lt"/>
              </a:rPr>
              <a:t>Brazier, Y. (2023) Uses, benefits, and risks of aspirin. [Online] Available at: https:// www.medicalnewstoday.com/articles/161255</a:t>
            </a:r>
            <a:endParaRPr lang="en-GB" sz="2400">
              <a:latin typeface="+mj-lt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BFCF03-C7A6-4853-B486-0EA680CF82E4}"/>
              </a:ext>
            </a:extLst>
          </p:cNvPr>
          <p:cNvSpPr txBox="1"/>
          <p:nvPr/>
        </p:nvSpPr>
        <p:spPr>
          <a:xfrm>
            <a:off x="3599723" y="2288872"/>
            <a:ext cx="69127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>
                <a:solidFill>
                  <a:srgbClr val="E51C41"/>
                </a:solidFill>
              </a:rPr>
              <a:t>No ‘available at: website’ section.</a:t>
            </a:r>
            <a:endParaRPr lang="en-GB" sz="2400">
              <a:solidFill>
                <a:srgbClr val="E51C4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FBFC89-E579-4E17-B6C8-8A649392AC92}"/>
              </a:ext>
            </a:extLst>
          </p:cNvPr>
          <p:cNvSpPr txBox="1"/>
          <p:nvPr/>
        </p:nvSpPr>
        <p:spPr>
          <a:xfrm>
            <a:off x="1581147" y="4093230"/>
            <a:ext cx="9601067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400">
                <a:solidFill>
                  <a:srgbClr val="E51C41"/>
                </a:solidFill>
              </a:rPr>
              <a:t>Title of the web page is in the wrong place, and there is no author name.</a:t>
            </a:r>
            <a:endParaRPr lang="en-GB" sz="2400">
              <a:solidFill>
                <a:srgbClr val="E51C4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8D54E3-C4D8-4EC5-9717-59D6C2FEDECA}"/>
              </a:ext>
            </a:extLst>
          </p:cNvPr>
          <p:cNvSpPr txBox="1"/>
          <p:nvPr/>
        </p:nvSpPr>
        <p:spPr>
          <a:xfrm>
            <a:off x="6755144" y="5438178"/>
            <a:ext cx="50659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>
                <a:solidFill>
                  <a:srgbClr val="E51C41"/>
                </a:solidFill>
              </a:rPr>
              <a:t>Title of the web page is not in italics.</a:t>
            </a:r>
            <a:endParaRPr lang="en-GB" sz="2400">
              <a:solidFill>
                <a:srgbClr val="E51C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80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 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1743508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>
                <a:cs typeface="Arial"/>
              </a:rPr>
              <a:t>Features of abstracts</a:t>
            </a:r>
          </a:p>
          <a:p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8654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dirty="0" smtClean="0"/>
              <a:pPr/>
              <a:t>14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>
                <a:cs typeface="Arial"/>
              </a:rPr>
              <a:t>Features of abstracts – Formative assessment introduction</a:t>
            </a:r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E69E0BF-0C3F-4912-8833-6D627367D5FA}"/>
              </a:ext>
            </a:extLst>
          </p:cNvPr>
          <p:cNvSpPr txBox="1">
            <a:spLocks/>
          </p:cNvSpPr>
          <p:nvPr/>
        </p:nvSpPr>
        <p:spPr>
          <a:xfrm>
            <a:off x="317496" y="1345822"/>
            <a:ext cx="6713633" cy="1176297"/>
          </a:xfrm>
          <a:prstGeom prst="rect">
            <a:avLst/>
          </a:prstGeom>
          <a:solidFill>
            <a:srgbClr val="C00000"/>
          </a:solidFill>
        </p:spPr>
        <p:txBody>
          <a:bodyPr lIns="121920" tIns="60960" rIns="121920" bIns="6096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GB" sz="2400" b="1">
                <a:solidFill>
                  <a:srgbClr val="FFFFFF"/>
                </a:solidFill>
                <a:latin typeface="Arial"/>
                <a:cs typeface="Arial"/>
              </a:rPr>
              <a:t>Use the resources provided to review the abstract relating to aspirin.</a:t>
            </a:r>
            <a:endParaRPr lang="en-US" sz="4267">
              <a:solidFill>
                <a:srgbClr val="FFFFFF"/>
              </a:solidFill>
            </a:endParaRPr>
          </a:p>
          <a:p>
            <a:pPr marL="380990" indent="0">
              <a:lnSpc>
                <a:spcPct val="110000"/>
              </a:lnSpc>
              <a:buNone/>
            </a:pPr>
            <a:endParaRPr lang="en-GB" sz="2400" b="1">
              <a:solidFill>
                <a:srgbClr val="FFFFFF"/>
              </a:solidFill>
              <a:latin typeface="Arial"/>
              <a:cs typeface="Arial"/>
            </a:endParaRPr>
          </a:p>
          <a:p>
            <a:pPr marL="0" indent="0">
              <a:lnSpc>
                <a:spcPct val="110000"/>
              </a:lnSpc>
              <a:buNone/>
            </a:pPr>
            <a:endParaRPr lang="en-GB" sz="2267" b="1">
              <a:solidFill>
                <a:srgbClr val="FFFFFF"/>
              </a:solidFill>
              <a:highlight>
                <a:srgbClr val="FFFF00"/>
              </a:highlight>
              <a:latin typeface="Arial"/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GB" sz="2267" b="1">
              <a:solidFill>
                <a:srgbClr val="FFFFFF"/>
              </a:solidFill>
              <a:highlight>
                <a:srgbClr val="FFFF00"/>
              </a:highlight>
              <a:latin typeface="Arial"/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GB" sz="2267" b="1">
              <a:solidFill>
                <a:srgbClr val="FFFFFF"/>
              </a:solidFill>
              <a:cs typeface="Arial"/>
            </a:endParaRPr>
          </a:p>
        </p:txBody>
      </p:sp>
      <p:pic>
        <p:nvPicPr>
          <p:cNvPr id="3" name="Picture 3" descr="A close-up of a bottle of pills&#10;&#10;Description automatically generated">
            <a:extLst>
              <a:ext uri="{FF2B5EF4-FFF2-40B4-BE49-F238E27FC236}">
                <a16:creationId xmlns:a16="http://schemas.microsoft.com/office/drawing/2014/main" id="{5592DBB6-D6BF-D572-3CF5-5365908B7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084" y="1290994"/>
            <a:ext cx="3657600" cy="1981597"/>
          </a:xfrm>
          <a:prstGeom prst="rect">
            <a:avLst/>
          </a:prstGeom>
        </p:spPr>
      </p:pic>
      <p:pic>
        <p:nvPicPr>
          <p:cNvPr id="4" name="Picture 5" descr="A group of people in lab coats&#10;&#10;Description automatically generated">
            <a:extLst>
              <a:ext uri="{FF2B5EF4-FFF2-40B4-BE49-F238E27FC236}">
                <a16:creationId xmlns:a16="http://schemas.microsoft.com/office/drawing/2014/main" id="{16AC1F38-AB95-4290-4A5E-25A08FFA17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6819" y="4542358"/>
            <a:ext cx="7022387" cy="17887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6AE900-016B-A7C0-517D-482930A3306E}"/>
              </a:ext>
            </a:extLst>
          </p:cNvPr>
          <p:cNvSpPr txBox="1"/>
          <p:nvPr/>
        </p:nvSpPr>
        <p:spPr>
          <a:xfrm>
            <a:off x="316819" y="3059745"/>
            <a:ext cx="11414587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>
                <a:cs typeface="Segoe UI"/>
              </a:rPr>
              <a:t>Technical scenario</a:t>
            </a:r>
            <a:r>
              <a:rPr lang="en-US" sz="2400">
                <a:cs typeface="Segoe UI"/>
              </a:rPr>
              <a:t>​</a:t>
            </a:r>
          </a:p>
          <a:p>
            <a:r>
              <a:rPr lang="en-GB" sz="2400">
                <a:cs typeface="Segoe UI"/>
              </a:rPr>
              <a:t>You are a lab technician working in the research and development department of a pharmaceutical company. One of the products made by the company is aspirin. ​</a:t>
            </a:r>
          </a:p>
          <a:p>
            <a:r>
              <a:rPr lang="en-GB" sz="2400">
                <a:cs typeface="Segoe UI"/>
              </a:rPr>
              <a:t>You have been asked to research the uses of aspirin.</a:t>
            </a:r>
          </a:p>
        </p:txBody>
      </p:sp>
    </p:spTree>
    <p:extLst>
      <p:ext uri="{BB962C8B-B14F-4D97-AF65-F5344CB8AC3E}">
        <p14:creationId xmlns:p14="http://schemas.microsoft.com/office/powerpoint/2010/main" val="2549919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44021" y="6342238"/>
            <a:ext cx="1212619" cy="365125"/>
          </a:xfrm>
        </p:spPr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0680" y="333202"/>
            <a:ext cx="8665720" cy="503511"/>
          </a:xfrm>
        </p:spPr>
        <p:txBody>
          <a:bodyPr/>
          <a:lstStyle/>
          <a:p>
            <a:pPr algn="ctr"/>
            <a:r>
              <a:rPr lang="en-US"/>
              <a:t>Abstracts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AD9DF-56D3-4FC1-BA33-38019B95F2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0349" y="836712"/>
            <a:ext cx="11266292" cy="5184576"/>
          </a:xfrm>
          <a:ln w="12700">
            <a:noFill/>
          </a:ln>
        </p:spPr>
        <p:txBody>
          <a:bodyPr vert="horz" lIns="96000" tIns="96000" rIns="0" bIns="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667">
                <a:latin typeface="+mj-lt"/>
              </a:rPr>
              <a:t>Review the technical scenario for this formative assessment on the previous slide.</a:t>
            </a:r>
          </a:p>
          <a:p>
            <a:pPr>
              <a:lnSpc>
                <a:spcPts val="224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667" b="1">
                <a:latin typeface="+mj-lt"/>
              </a:rPr>
              <a:t>Activity: </a:t>
            </a: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667">
                <a:latin typeface="+mj-lt"/>
              </a:rPr>
              <a:t>Based on the technical scenario given, choose two papers from the selection provided and:</a:t>
            </a: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17013" lvl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identify what type of source it is</a:t>
            </a:r>
          </a:p>
          <a:p>
            <a:pPr marL="817013" lvl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read the abstract </a:t>
            </a:r>
          </a:p>
          <a:p>
            <a:pPr marL="817013" lvl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make a list of the key words in the abstracts and write a definition for each of them</a:t>
            </a:r>
          </a:p>
          <a:p>
            <a:pPr marL="817013" lvl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667">
                <a:latin typeface="+mj-lt"/>
                <a:ea typeface="Calibri"/>
                <a:cs typeface="Times New Roman"/>
              </a:rPr>
              <a:t>write the reference for each of them.</a:t>
            </a: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792" indent="-304792">
              <a:lnSpc>
                <a:spcPts val="2240"/>
              </a:lnSpc>
              <a:buAutoNum type="arabicPeriod"/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667">
              <a:latin typeface="+mj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39036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44021" y="6342238"/>
            <a:ext cx="1212619" cy="365125"/>
          </a:xfrm>
        </p:spPr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207" y="297825"/>
            <a:ext cx="8665720" cy="503511"/>
          </a:xfrm>
        </p:spPr>
        <p:txBody>
          <a:bodyPr/>
          <a:lstStyle/>
          <a:p>
            <a:pPr algn="ctr"/>
            <a:r>
              <a:rPr lang="en-US"/>
              <a:t>Abstracts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95382B0-2850-4390-BE59-61C57BED32F1}"/>
              </a:ext>
            </a:extLst>
          </p:cNvPr>
          <p:cNvSpPr txBox="1">
            <a:spLocks/>
          </p:cNvSpPr>
          <p:nvPr/>
        </p:nvSpPr>
        <p:spPr>
          <a:xfrm>
            <a:off x="310602" y="932723"/>
            <a:ext cx="5078468" cy="4383995"/>
          </a:xfrm>
          <a:prstGeom prst="rect">
            <a:avLst/>
          </a:prstGeom>
          <a:ln w="12700">
            <a:noFill/>
          </a:ln>
        </p:spPr>
        <p:txBody>
          <a:bodyPr vert="horz" lIns="96000" tIns="9600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 b="1">
                <a:latin typeface="+mj-lt"/>
              </a:rPr>
              <a:t>Peer discussion carousel</a:t>
            </a:r>
            <a:r>
              <a:rPr lang="en-GB" sz="2400">
                <a:latin typeface="+mj-lt"/>
              </a:rPr>
              <a:t>: </a:t>
            </a:r>
          </a:p>
          <a:p>
            <a:pPr marL="380990" indent="-38099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</a:rPr>
              <a:t>Discuss one of the sources you have researched with a peer.</a:t>
            </a:r>
          </a:p>
          <a:p>
            <a:pPr marL="380990" indent="-38099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Repeat this with another peer.</a:t>
            </a: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 b="1">
                <a:latin typeface="+mj-lt"/>
                <a:ea typeface="Calibri"/>
                <a:cs typeface="Times New Roman"/>
              </a:rPr>
              <a:t>Whole-class discussion: </a:t>
            </a:r>
          </a:p>
          <a:p>
            <a:pPr marL="380990" indent="-38099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/>
                <a:cs typeface="Times New Roman"/>
              </a:rPr>
              <a:t>Compare the similarities and differences between the abstracts.</a:t>
            </a:r>
          </a:p>
          <a:p>
            <a:pPr marL="380990" indent="-38099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What do you think is the purpose of an abstract?</a:t>
            </a:r>
          </a:p>
          <a:p>
            <a:pPr marL="304792" indent="-304792">
              <a:lnSpc>
                <a:spcPts val="224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AutoNum type="arabicPeriod"/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GB" sz="2400"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E60108-58AE-4534-93B0-27EB2AE03432}"/>
              </a:ext>
            </a:extLst>
          </p:cNvPr>
          <p:cNvSpPr txBox="1"/>
          <p:nvPr/>
        </p:nvSpPr>
        <p:spPr>
          <a:xfrm>
            <a:off x="6212461" y="1069397"/>
            <a:ext cx="5979539" cy="33239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2400" b="1">
                <a:cs typeface="Arial"/>
              </a:rPr>
              <a:t>Answers</a:t>
            </a:r>
            <a:endParaRPr lang="en-US" sz="2400" b="1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/>
              <a:t>An abstract is the summary of the article/journal.</a:t>
            </a:r>
            <a:endParaRPr lang="en-US" sz="2400">
              <a:cs typeface="Arial"/>
            </a:endParaRPr>
          </a:p>
          <a:p>
            <a:endParaRPr lang="en-US" sz="240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/>
              <a:t>An abstract could contain:</a:t>
            </a:r>
            <a:endParaRPr lang="en-US" sz="2400">
              <a:cs typeface="Arial"/>
            </a:endParaRPr>
          </a:p>
          <a:p>
            <a:pPr marL="990575" lvl="1" indent="-380990">
              <a:buFont typeface="Courier New" panose="02070309020205020404" pitchFamily="49" charset="0"/>
              <a:buChar char="o"/>
            </a:pPr>
            <a:r>
              <a:rPr lang="en-GB" sz="2400"/>
              <a:t>the purpose of the article or journal</a:t>
            </a:r>
            <a:endParaRPr lang="en-GB" sz="2400">
              <a:cs typeface="Arial"/>
            </a:endParaRPr>
          </a:p>
          <a:p>
            <a:pPr marL="990575" lvl="1" indent="-380990">
              <a:buFont typeface="Courier New" panose="02070309020205020404" pitchFamily="49" charset="0"/>
              <a:buChar char="o"/>
            </a:pPr>
            <a:r>
              <a:rPr lang="en-GB" sz="2400"/>
              <a:t>any methods followed</a:t>
            </a:r>
            <a:endParaRPr lang="en-GB" sz="2400">
              <a:cs typeface="Arial"/>
            </a:endParaRPr>
          </a:p>
          <a:p>
            <a:pPr marL="990575" lvl="1" indent="-380990">
              <a:buFont typeface="Courier New" panose="02070309020205020404" pitchFamily="49" charset="0"/>
              <a:buChar char="o"/>
            </a:pPr>
            <a:r>
              <a:rPr lang="en-GB" sz="2400"/>
              <a:t>any findings</a:t>
            </a:r>
            <a:endParaRPr lang="en-GB" sz="2400">
              <a:cs typeface="Arial"/>
            </a:endParaRPr>
          </a:p>
          <a:p>
            <a:pPr marL="990575" lvl="1" indent="-380990">
              <a:buFont typeface="Courier New" panose="02070309020205020404" pitchFamily="49" charset="0"/>
              <a:buChar char="o"/>
            </a:pPr>
            <a:r>
              <a:rPr lang="en-GB" sz="2400"/>
              <a:t>a conclusion.</a:t>
            </a:r>
            <a:endParaRPr lang="en-GB" sz="24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728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 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1229725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>
                <a:cs typeface="Arial"/>
              </a:rPr>
              <a:t>Writing an introduction</a:t>
            </a:r>
          </a:p>
        </p:txBody>
      </p:sp>
    </p:spTree>
    <p:extLst>
      <p:ext uri="{BB962C8B-B14F-4D97-AF65-F5344CB8AC3E}">
        <p14:creationId xmlns:p14="http://schemas.microsoft.com/office/powerpoint/2010/main" val="1346172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dirty="0" smtClean="0"/>
              <a:pPr/>
              <a:t>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001" y="402273"/>
            <a:ext cx="11250084" cy="932567"/>
          </a:xfrm>
        </p:spPr>
        <p:txBody>
          <a:bodyPr/>
          <a:lstStyle/>
          <a:p>
            <a:pPr algn="ctr"/>
            <a:r>
              <a:rPr lang="en-GB">
                <a:cs typeface="Arial"/>
              </a:rPr>
              <a:t>Writing an introduction – Formative assessment introduction</a:t>
            </a:r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D57303F-C5BD-F176-6272-4FADC9BA269C}"/>
              </a:ext>
            </a:extLst>
          </p:cNvPr>
          <p:cNvSpPr txBox="1">
            <a:spLocks/>
          </p:cNvSpPr>
          <p:nvPr/>
        </p:nvSpPr>
        <p:spPr>
          <a:xfrm>
            <a:off x="544462" y="1489596"/>
            <a:ext cx="11360428" cy="697323"/>
          </a:xfrm>
          <a:prstGeom prst="rect">
            <a:avLst/>
          </a:prstGeom>
          <a:solidFill>
            <a:srgbClr val="C00000"/>
          </a:solidFill>
        </p:spPr>
        <p:txBody>
          <a:bodyPr lIns="121920" tIns="60960" rIns="121920" bIns="6096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667" b="1">
                <a:solidFill>
                  <a:srgbClr val="FFFFFF"/>
                </a:solidFill>
                <a:latin typeface="Arial"/>
                <a:cs typeface="Arial"/>
              </a:rPr>
              <a:t>Use the resources provided to review the abstract relating to aspirin.</a:t>
            </a:r>
            <a:endParaRPr lang="en-US" sz="4267">
              <a:solidFill>
                <a:srgbClr val="FFFFFF"/>
              </a:solidFill>
            </a:endParaRPr>
          </a:p>
          <a:p>
            <a:pPr marL="380990" indent="0"/>
            <a:endParaRPr lang="en-GB" sz="2667">
              <a:solidFill>
                <a:srgbClr val="FFFFFF"/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en-GB" sz="2667" b="1">
              <a:solidFill>
                <a:srgbClr val="FFFFFF"/>
              </a:solidFill>
              <a:latin typeface="Arial"/>
              <a:cs typeface="Arial"/>
            </a:endParaRPr>
          </a:p>
          <a:p>
            <a:pPr marL="0" indent="0">
              <a:spcBef>
                <a:spcPts val="0"/>
              </a:spcBef>
              <a:buNone/>
            </a:pPr>
            <a:endParaRPr lang="en-GB" sz="2667">
              <a:solidFill>
                <a:srgbClr val="FFFFFF"/>
              </a:solidFill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2EAF2F-5EA7-93A0-BB82-646653386132}"/>
              </a:ext>
            </a:extLst>
          </p:cNvPr>
          <p:cNvSpPr txBox="1"/>
          <p:nvPr/>
        </p:nvSpPr>
        <p:spPr>
          <a:xfrm>
            <a:off x="427349" y="3429001"/>
            <a:ext cx="10595727" cy="258532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spAutoFit/>
          </a:bodyPr>
          <a:lstStyle/>
          <a:p>
            <a:r>
              <a:rPr lang="en-GB" sz="2400" b="1">
                <a:latin typeface="Arial"/>
                <a:cs typeface="Arial"/>
              </a:rPr>
              <a:t>Technical scenario</a:t>
            </a:r>
            <a:endParaRPr lang="en-US" sz="2400">
              <a:latin typeface="Arial"/>
              <a:cs typeface="Arial"/>
            </a:endParaRPr>
          </a:p>
          <a:p>
            <a:r>
              <a:rPr lang="en-GB" sz="2400">
                <a:latin typeface="Arial"/>
                <a:cs typeface="Arial"/>
              </a:rPr>
              <a:t>You are a lab technician working in the research and development department of a pharmaceutical company. One of the products made by the company is aspirin. 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/>
                <a:cs typeface="Arial"/>
              </a:rPr>
              <a:t>You have been asked to research the uses of aspirin.</a:t>
            </a:r>
          </a:p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407914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>
                <a:cs typeface="Arial"/>
              </a:rPr>
              <a:t>Reviewing scientific literature</a:t>
            </a:r>
          </a:p>
        </p:txBody>
      </p:sp>
    </p:spTree>
    <p:extLst>
      <p:ext uri="{BB962C8B-B14F-4D97-AF65-F5344CB8AC3E}">
        <p14:creationId xmlns:p14="http://schemas.microsoft.com/office/powerpoint/2010/main" val="30728314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44021" y="6342238"/>
            <a:ext cx="1212619" cy="365125"/>
          </a:xfrm>
        </p:spPr>
        <p:txBody>
          <a:bodyPr/>
          <a:lstStyle/>
          <a:p>
            <a:fld id="{DA2C159E-F13C-4A85-9A41-E7669D3E0D70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1996" y="357582"/>
            <a:ext cx="8665720" cy="503511"/>
          </a:xfrm>
        </p:spPr>
        <p:txBody>
          <a:bodyPr/>
          <a:lstStyle/>
          <a:p>
            <a:pPr algn="ctr"/>
            <a:r>
              <a:rPr lang="en-US"/>
              <a:t>Writing an introduction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AD9DF-56D3-4FC1-BA33-38019B95F2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3018" y="932723"/>
            <a:ext cx="11762935" cy="4848487"/>
          </a:xfrm>
          <a:ln w="12700">
            <a:noFill/>
          </a:ln>
        </p:spPr>
        <p:txBody>
          <a:bodyPr vert="horz" lIns="0" tIns="0" rIns="0" bIns="0" rtlCol="0" anchor="t">
            <a:noAutofit/>
          </a:bodyPr>
          <a:lstStyle/>
          <a:p>
            <a:pPr marL="47412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>
                <a:latin typeface="+mj-lt"/>
              </a:rPr>
              <a:t>Review the technical scenario for this formative assessment.</a:t>
            </a:r>
            <a:endParaRPr lang="en-US">
              <a:cs typeface="Arial"/>
            </a:endParaRPr>
          </a:p>
          <a:p>
            <a:pPr marL="47412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 b="1">
                <a:latin typeface="+mj-lt"/>
              </a:rPr>
              <a:t>Activity: </a:t>
            </a:r>
            <a:endParaRPr lang="en-GB" sz="2400" b="1">
              <a:latin typeface="+mj-lt"/>
              <a:cs typeface="Arial"/>
            </a:endParaRP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>
                <a:latin typeface="+mj-lt"/>
              </a:rPr>
              <a:t>Based on the technical scenario given, choose two papers from the selection (these can be the same as the abstract task), print and identify (by highlighting):</a:t>
            </a:r>
            <a:endParaRPr lang="en-GB" sz="2400">
              <a:latin typeface="+mj-lt"/>
              <a:cs typeface="Arial"/>
            </a:endParaRPr>
          </a:p>
          <a:p>
            <a:pPr marL="919457" lvl="2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>
                <a:latin typeface="+mj-lt"/>
              </a:rPr>
              <a:t>the objective or aim</a:t>
            </a:r>
            <a:endParaRPr lang="en-GB" sz="2400">
              <a:latin typeface="+mj-lt"/>
              <a:cs typeface="Arial"/>
            </a:endParaRPr>
          </a:p>
          <a:p>
            <a:pPr marL="919457" lvl="2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>
                <a:latin typeface="+mj-lt"/>
              </a:rPr>
              <a:t>the hypothesis.</a:t>
            </a:r>
            <a:endParaRPr lang="en-GB" sz="2400">
              <a:latin typeface="+mj-lt"/>
              <a:cs typeface="Arial"/>
            </a:endParaRPr>
          </a:p>
          <a:p>
            <a:pPr marL="919457" lvl="2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>
                <a:latin typeface="+mj-lt"/>
              </a:rPr>
              <a:t>why they are investigating this</a:t>
            </a:r>
            <a:endParaRPr lang="en-GB" sz="2400">
              <a:latin typeface="+mj-lt"/>
              <a:cs typeface="Arial"/>
            </a:endParaRPr>
          </a:p>
          <a:p>
            <a:pPr marL="919457" lvl="2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>
                <a:latin typeface="+mj-lt"/>
              </a:rPr>
              <a:t>whether this been investigated before in prior work.</a:t>
            </a:r>
            <a:endParaRPr lang="en-GB" sz="240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412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 i="1">
                <a:latin typeface="+mj-lt"/>
                <a:ea typeface="Calibri"/>
                <a:cs typeface="Times New Roman"/>
              </a:rPr>
              <a:t>If no printer is available, write a list of what you identified in the introduction.</a:t>
            </a:r>
          </a:p>
          <a:p>
            <a:pPr>
              <a:lnSpc>
                <a:spcPct val="100000"/>
              </a:lnSpc>
            </a:pPr>
            <a:endParaRPr lang="en-GB" sz="2400">
              <a:latin typeface="+mj-lt"/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259439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44021" y="6342238"/>
            <a:ext cx="1212619" cy="365125"/>
          </a:xfrm>
        </p:spPr>
        <p:txBody>
          <a:bodyPr/>
          <a:lstStyle/>
          <a:p>
            <a:fld id="{DA2C159E-F13C-4A85-9A41-E7669D3E0D70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169" y="362697"/>
            <a:ext cx="8665720" cy="503511"/>
          </a:xfrm>
        </p:spPr>
        <p:txBody>
          <a:bodyPr/>
          <a:lstStyle/>
          <a:p>
            <a:pPr algn="ctr"/>
            <a:r>
              <a:rPr lang="en-US"/>
              <a:t>Assessing the written introduction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95382B0-2850-4390-BE59-61C57BED32F1}"/>
              </a:ext>
            </a:extLst>
          </p:cNvPr>
          <p:cNvSpPr txBox="1">
            <a:spLocks/>
          </p:cNvSpPr>
          <p:nvPr/>
        </p:nvSpPr>
        <p:spPr>
          <a:xfrm>
            <a:off x="307424" y="1190019"/>
            <a:ext cx="11549216" cy="3744416"/>
          </a:xfrm>
          <a:prstGeom prst="rect">
            <a:avLst/>
          </a:prstGeom>
          <a:ln w="12700"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 b="1">
                <a:latin typeface="+mj-lt"/>
              </a:rPr>
              <a:t>Peer discussion carousel</a:t>
            </a:r>
            <a:r>
              <a:rPr lang="en-GB" sz="2400">
                <a:latin typeface="+mj-lt"/>
              </a:rPr>
              <a:t>: </a:t>
            </a:r>
            <a:endParaRPr lang="en-US" sz="3600"/>
          </a:p>
          <a:p>
            <a:pPr marL="380990" indent="-35999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</a:rPr>
              <a:t>Discuss one of the sources you have researched with a peer.</a:t>
            </a:r>
            <a:endParaRPr lang="en-GB" sz="2400">
              <a:latin typeface="+mj-lt"/>
              <a:cs typeface="Arial"/>
            </a:endParaRPr>
          </a:p>
          <a:p>
            <a:pPr marL="380990" indent="-35999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Repeat this with another peer.</a:t>
            </a: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endParaRPr lang="en-GB" sz="240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400" b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Answer these questions and discuss them with the class: </a:t>
            </a:r>
          </a:p>
          <a:p>
            <a:pPr marL="380990" indent="-35999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What did your introduction contain from the list above?</a:t>
            </a:r>
          </a:p>
          <a:p>
            <a:pPr marL="380990" indent="-35999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What else did your introduction contain?</a:t>
            </a:r>
          </a:p>
          <a:p>
            <a:pPr marL="380990" indent="-35999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Why are introductions important for an article or journal?</a:t>
            </a:r>
          </a:p>
          <a:p>
            <a:pPr>
              <a:lnSpc>
                <a:spcPct val="100000"/>
              </a:lnSpc>
            </a:pPr>
            <a:endParaRPr lang="en-GB" sz="1600"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736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 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41642617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Writing a literature review</a:t>
            </a:r>
          </a:p>
        </p:txBody>
      </p:sp>
    </p:spTree>
    <p:extLst>
      <p:ext uri="{BB962C8B-B14F-4D97-AF65-F5344CB8AC3E}">
        <p14:creationId xmlns:p14="http://schemas.microsoft.com/office/powerpoint/2010/main" val="30992504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A5A02-9C76-6CE9-8511-981B7D61A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>
                <a:cs typeface="Arial"/>
              </a:rPr>
              <a:t>Writing a literature review – Formative assessment introduction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21845B-406E-C2E9-A20B-6CBFA234DA7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3126747"/>
            <a:ext cx="10959056" cy="2990552"/>
          </a:xfrm>
        </p:spPr>
        <p:txBody>
          <a:bodyPr vert="horz" lIns="0" tIns="0" rIns="0" bIns="0" rtlCol="0" anchor="t">
            <a:noAutofit/>
          </a:bodyPr>
          <a:lstStyle/>
          <a:p>
            <a:pPr marL="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>
              <a:cs typeface="Arial"/>
            </a:endParaRPr>
          </a:p>
          <a:p>
            <a:pPr marL="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2667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lang="en-GB" sz="2667"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0316F4-0D9B-8C98-EB3E-08CDAE38A54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90755" y="3271887"/>
            <a:ext cx="10766884" cy="4800600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 b="1">
                <a:latin typeface="Arial"/>
                <a:cs typeface="Arial"/>
              </a:rPr>
              <a:t>Technical scenario</a:t>
            </a:r>
            <a:endParaRPr lang="en-US" sz="2667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>
                <a:latin typeface="Arial"/>
                <a:cs typeface="Arial"/>
              </a:rPr>
              <a:t>You are a lab technician working in the research and development of a pharmaceutical company. </a:t>
            </a:r>
            <a:r>
              <a:rPr lang="en-US" sz="2667">
                <a:latin typeface="Arial"/>
                <a:cs typeface="Arial"/>
              </a:rPr>
              <a:t>One of the products made by the company is aspirin. </a:t>
            </a:r>
            <a:endParaRPr lang="en-GB" sz="2667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2667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>
                <a:latin typeface="Arial"/>
                <a:cs typeface="Arial"/>
              </a:rPr>
              <a:t>You have been asked to research how to produce and test the purity of aspirin so that the company can make it efficiently.</a:t>
            </a:r>
            <a:endParaRPr lang="en-GB" sz="2667"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endParaRPr lang="en-GB" sz="2667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lang="en-GB" sz="2667"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50DAA7-60BD-423E-9243-6D71645C1D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092D5D-5697-AC09-C90A-2153FA81D8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DF6D1-E759-E87D-2BF9-4A2CA780EDFB}"/>
              </a:ext>
            </a:extLst>
          </p:cNvPr>
          <p:cNvSpPr txBox="1"/>
          <p:nvPr/>
        </p:nvSpPr>
        <p:spPr>
          <a:xfrm>
            <a:off x="730371" y="1327031"/>
            <a:ext cx="10644996" cy="1641731"/>
          </a:xfrm>
          <a:prstGeom prst="rect">
            <a:avLst/>
          </a:prstGeom>
          <a:solidFill>
            <a:srgbClr val="C00000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>
                <a:solidFill>
                  <a:srgbClr val="FFFFFF"/>
                </a:solidFill>
                <a:cs typeface="Arial"/>
              </a:rPr>
              <a:t>Use the resources provided to review the sources relating to the:</a:t>
            </a:r>
            <a:r>
              <a:rPr lang="en-US" sz="2667">
                <a:solidFill>
                  <a:srgbClr val="FFFFFF"/>
                </a:solidFill>
                <a:cs typeface="Arial"/>
              </a:rPr>
              <a:t>​</a:t>
            </a:r>
          </a:p>
          <a:p>
            <a:pPr marL="739182" lvl="2" indent="-359991">
              <a:buChar char="•"/>
            </a:pPr>
            <a:r>
              <a:rPr lang="en-GB" sz="2667" b="1">
                <a:solidFill>
                  <a:srgbClr val="FFFFFF"/>
                </a:solidFill>
                <a:cs typeface="Arial"/>
              </a:rPr>
              <a:t>preparation</a:t>
            </a:r>
          </a:p>
          <a:p>
            <a:pPr marL="739182" lvl="2" indent="-359991">
              <a:buChar char="•"/>
            </a:pPr>
            <a:r>
              <a:rPr lang="en-GB" sz="2667" b="1">
                <a:solidFill>
                  <a:srgbClr val="FFFFFF"/>
                </a:solidFill>
                <a:cs typeface="Arial"/>
              </a:rPr>
              <a:t>recrystallisation</a:t>
            </a:r>
            <a:r>
              <a:rPr lang="en-US" sz="2667">
                <a:solidFill>
                  <a:srgbClr val="FFFFFF"/>
                </a:solidFill>
                <a:cs typeface="Arial"/>
              </a:rPr>
              <a:t>​</a:t>
            </a:r>
          </a:p>
          <a:p>
            <a:pPr marL="739182" lvl="2" indent="-359991">
              <a:buChar char="•"/>
            </a:pPr>
            <a:r>
              <a:rPr lang="en-GB" sz="2667" b="1">
                <a:solidFill>
                  <a:srgbClr val="FFFFFF"/>
                </a:solidFill>
                <a:cs typeface="Arial"/>
              </a:rPr>
              <a:t>analysis of aspirin.</a:t>
            </a:r>
          </a:p>
        </p:txBody>
      </p:sp>
    </p:spTree>
    <p:extLst>
      <p:ext uri="{BB962C8B-B14F-4D97-AF65-F5344CB8AC3E}">
        <p14:creationId xmlns:p14="http://schemas.microsoft.com/office/powerpoint/2010/main" val="14530598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Assessment activity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AD9DF-56D3-4FC1-BA33-38019B95F2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9574" y="951572"/>
            <a:ext cx="11784660" cy="5166489"/>
          </a:xfrm>
          <a:ln w="12700">
            <a:noFill/>
          </a:ln>
        </p:spPr>
        <p:txBody>
          <a:bodyPr vert="horz" lIns="0" tIns="0" rIns="0" bIns="0" rtlCol="0" anchor="t">
            <a:noAutofit/>
          </a:bodyPr>
          <a:lstStyle/>
          <a:p>
            <a:pPr marL="380990" indent="-35999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</a:rPr>
              <a:t>Write a literature review from the sources provided, using the template provided. </a:t>
            </a:r>
            <a:endParaRPr lang="en-US"/>
          </a:p>
          <a:p>
            <a:pPr marL="380990" indent="-35999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</a:rPr>
              <a:t>Demonstrate how you have evaluated which source(s) to select for the task.</a:t>
            </a:r>
            <a:endParaRPr lang="en-GB" sz="2667">
              <a:latin typeface="+mj-lt"/>
              <a:cs typeface="Arial"/>
            </a:endParaRPr>
          </a:p>
          <a:p>
            <a:pPr marL="380990" indent="-35999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</a:rPr>
              <a:t>Justify the literature selected. </a:t>
            </a:r>
            <a:endParaRPr lang="en-GB" sz="2667">
              <a:latin typeface="+mj-lt"/>
              <a:ea typeface="Calibri"/>
              <a:cs typeface="Arial"/>
            </a:endParaRPr>
          </a:p>
          <a:p>
            <a:pPr marL="380990" indent="-35999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/>
                <a:cs typeface="Times New Roman"/>
              </a:rPr>
              <a:t>Reference any sources of information.</a:t>
            </a:r>
            <a:endParaRPr lang="en-GB" sz="2667">
              <a:latin typeface="+mj-lt"/>
              <a:ea typeface="Calibri"/>
              <a:cs typeface="Arial"/>
            </a:endParaRP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667">
              <a:latin typeface="+mj-lt"/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6945957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Feedback and marking 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1EE6F34-F372-0010-2B7D-8940CAFA5C20}"/>
              </a:ext>
            </a:extLst>
          </p:cNvPr>
          <p:cNvSpPr txBox="1">
            <a:spLocks/>
          </p:cNvSpPr>
          <p:nvPr/>
        </p:nvSpPr>
        <p:spPr>
          <a:xfrm>
            <a:off x="485220" y="6342238"/>
            <a:ext cx="10248501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7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933" cap="none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19DC53-DCE1-577E-EA66-9DE10F3B3912}"/>
              </a:ext>
            </a:extLst>
          </p:cNvPr>
          <p:cNvSpPr txBox="1"/>
          <p:nvPr/>
        </p:nvSpPr>
        <p:spPr>
          <a:xfrm>
            <a:off x="303838" y="857702"/>
            <a:ext cx="11567932" cy="588879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400" b="1">
                <a:solidFill>
                  <a:srgbClr val="E51C41"/>
                </a:solidFill>
                <a:latin typeface="Arial"/>
              </a:rPr>
              <a:t>Peer assessment</a:t>
            </a:r>
          </a:p>
          <a:p>
            <a:endParaRPr lang="en-US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400" b="1" u="sng">
                <a:solidFill>
                  <a:srgbClr val="000000"/>
                </a:solidFill>
                <a:latin typeface="Arial"/>
              </a:rPr>
              <a:t>Swap</a:t>
            </a:r>
            <a:r>
              <a:rPr lang="en-US" sz="2400">
                <a:solidFill>
                  <a:srgbClr val="000000"/>
                </a:solidFill>
                <a:latin typeface="Arial"/>
              </a:rPr>
              <a:t> your work with someone.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US" sz="240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400">
                <a:solidFill>
                  <a:srgbClr val="000000"/>
                </a:solidFill>
                <a:latin typeface="Arial"/>
              </a:rPr>
              <a:t>Use different </a:t>
            </a:r>
            <a:r>
              <a:rPr lang="en-US" sz="2400" err="1">
                <a:solidFill>
                  <a:srgbClr val="000000"/>
                </a:solidFill>
                <a:latin typeface="Arial"/>
              </a:rPr>
              <a:t>colour</a:t>
            </a:r>
            <a:r>
              <a:rPr lang="en-US" sz="2400">
                <a:solidFill>
                  <a:srgbClr val="000000"/>
                </a:solidFill>
                <a:latin typeface="Arial"/>
              </a:rPr>
              <a:t> highlighters or pens to indicate on the mark scheme:</a:t>
            </a: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what your peer has </a:t>
            </a:r>
            <a:r>
              <a:rPr lang="en-US" sz="2400" b="1" u="sng">
                <a:solidFill>
                  <a:srgbClr val="000000"/>
                </a:solidFill>
                <a:latin typeface="Arial"/>
              </a:rPr>
              <a:t>done well</a:t>
            </a:r>
            <a:r>
              <a:rPr lang="en-US" sz="240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>
                <a:solidFill>
                  <a:srgbClr val="000000"/>
                </a:solidFill>
                <a:highlight>
                  <a:srgbClr val="00FF00"/>
                </a:highlight>
                <a:latin typeface="Arial"/>
              </a:rPr>
              <a:t>(green)</a:t>
            </a: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what they have started but need to </a:t>
            </a:r>
            <a:r>
              <a:rPr lang="en-US" sz="2400" b="1" u="sng">
                <a:solidFill>
                  <a:srgbClr val="000000"/>
                </a:solidFill>
                <a:latin typeface="Arial"/>
              </a:rPr>
              <a:t>improve on or complete</a:t>
            </a:r>
            <a:r>
              <a:rPr lang="en-US" sz="2400" b="1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>
                <a:solidFill>
                  <a:srgbClr val="000000"/>
                </a:solidFill>
                <a:highlight>
                  <a:srgbClr val="FF9900"/>
                </a:highlight>
                <a:latin typeface="Arial"/>
              </a:rPr>
              <a:t>(orange)</a:t>
            </a: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what they have </a:t>
            </a:r>
            <a:r>
              <a:rPr lang="en-US" sz="2400" b="1" u="sng">
                <a:solidFill>
                  <a:srgbClr val="000000"/>
                </a:solidFill>
                <a:latin typeface="Arial"/>
              </a:rPr>
              <a:t>not done</a:t>
            </a:r>
            <a:r>
              <a:rPr lang="en-US" sz="2400" b="1">
                <a:solidFill>
                  <a:srgbClr val="000000"/>
                </a:solidFill>
                <a:latin typeface="Arial"/>
              </a:rPr>
              <a:t>. </a:t>
            </a:r>
            <a:r>
              <a:rPr lang="en-US" sz="2400">
                <a:solidFill>
                  <a:srgbClr val="000000"/>
                </a:solidFill>
                <a:highlight>
                  <a:srgbClr val="FF99FF"/>
                </a:highlight>
                <a:latin typeface="Arial"/>
              </a:rPr>
              <a:t>(pink)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US" sz="2400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400">
                <a:solidFill>
                  <a:srgbClr val="000000"/>
                </a:solidFill>
                <a:latin typeface="Arial"/>
              </a:rPr>
              <a:t>Use the mark scheme to</a:t>
            </a:r>
            <a:r>
              <a:rPr lang="en-US" sz="2400" b="1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u="sng">
                <a:solidFill>
                  <a:srgbClr val="000000"/>
                </a:solidFill>
                <a:latin typeface="Arial"/>
              </a:rPr>
              <a:t>grade</a:t>
            </a:r>
            <a:r>
              <a:rPr lang="en-US" sz="2400" b="1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>
                <a:solidFill>
                  <a:srgbClr val="000000"/>
                </a:solidFill>
                <a:latin typeface="Arial"/>
              </a:rPr>
              <a:t>your peer’s work and to add any </a:t>
            </a:r>
            <a:r>
              <a:rPr lang="en-US" sz="2400" b="1" u="sng">
                <a:solidFill>
                  <a:srgbClr val="000000"/>
                </a:solidFill>
                <a:latin typeface="Arial"/>
              </a:rPr>
              <a:t>comments</a:t>
            </a:r>
            <a:r>
              <a:rPr lang="en-US" sz="2400" b="1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>
                <a:solidFill>
                  <a:srgbClr val="000000"/>
                </a:solidFill>
                <a:latin typeface="Arial"/>
              </a:rPr>
              <a:t>that you may have.</a:t>
            </a: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13283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Feedback and marking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40926-0991-4864-8EC5-05077611E52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42ED53-9D8A-4D53-9C3C-5318C22B4BDA}"/>
              </a:ext>
            </a:extLst>
          </p:cNvPr>
          <p:cNvSpPr txBox="1"/>
          <p:nvPr/>
        </p:nvSpPr>
        <p:spPr>
          <a:xfrm>
            <a:off x="393589" y="904700"/>
            <a:ext cx="11174847" cy="483209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ts val="800"/>
              </a:spcBef>
              <a:spcAft>
                <a:spcPts val="800"/>
              </a:spcAft>
            </a:pPr>
            <a:r>
              <a:rPr lang="en-US" sz="2400" b="1">
                <a:solidFill>
                  <a:srgbClr val="E51C41"/>
                </a:solidFill>
                <a:latin typeface="+mj-lt"/>
              </a:rPr>
              <a:t>Improvement and reassessment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US">
              <a:latin typeface="+mj-lt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400" b="1" u="sng">
                <a:latin typeface="+mj-lt"/>
              </a:rPr>
              <a:t>Review</a:t>
            </a:r>
            <a:r>
              <a:rPr lang="en-US" sz="2400">
                <a:latin typeface="+mj-lt"/>
              </a:rPr>
              <a:t> the highlighted sections on your mark scheme and the feedback sheet. Use this to </a:t>
            </a:r>
            <a:r>
              <a:rPr lang="en-US" sz="2400" b="1" u="sng">
                <a:latin typeface="+mj-lt"/>
              </a:rPr>
              <a:t>improve your work</a:t>
            </a:r>
            <a:r>
              <a:rPr lang="en-US" sz="2400" b="1">
                <a:latin typeface="+mj-lt"/>
              </a:rPr>
              <a:t>.</a:t>
            </a:r>
            <a:endParaRPr lang="en-US" sz="2400" b="1">
              <a:latin typeface="+mj-lt"/>
              <a:cs typeface="Arial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US" sz="2400" i="1">
              <a:latin typeface="+mj-lt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400" i="1">
                <a:latin typeface="+mj-lt"/>
              </a:rPr>
              <a:t>Please type any changes or additions you make in a different </a:t>
            </a:r>
            <a:r>
              <a:rPr lang="en-US" sz="2400" i="1" err="1">
                <a:latin typeface="+mj-lt"/>
              </a:rPr>
              <a:t>colour</a:t>
            </a:r>
            <a:r>
              <a:rPr lang="en-US" sz="2400" i="1">
                <a:latin typeface="+mj-lt"/>
              </a:rPr>
              <a:t> so that it is easy to see what you have done to improve your work.</a:t>
            </a:r>
            <a:endParaRPr lang="en-US" sz="2400" i="1">
              <a:latin typeface="+mj-lt"/>
              <a:cs typeface="Arial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US" sz="2400" i="1">
              <a:latin typeface="+mj-lt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400">
                <a:latin typeface="+mj-lt"/>
              </a:rPr>
              <a:t>Your tutor will </a:t>
            </a:r>
            <a:r>
              <a:rPr lang="en-US" sz="2400" b="1" u="sng">
                <a:latin typeface="+mj-lt"/>
              </a:rPr>
              <a:t>reassess</a:t>
            </a:r>
            <a:r>
              <a:rPr lang="en-US" sz="2400">
                <a:latin typeface="+mj-lt"/>
              </a:rPr>
              <a:t> your work, give you a </a:t>
            </a:r>
            <a:r>
              <a:rPr lang="en-US" sz="2400" b="1" u="sng">
                <a:latin typeface="+mj-lt"/>
              </a:rPr>
              <a:t>new grade</a:t>
            </a:r>
            <a:r>
              <a:rPr lang="en-US" sz="2400" b="1">
                <a:latin typeface="+mj-lt"/>
              </a:rPr>
              <a:t> </a:t>
            </a:r>
            <a:r>
              <a:rPr lang="en-US" sz="2400">
                <a:latin typeface="+mj-lt"/>
              </a:rPr>
              <a:t>and provide </a:t>
            </a:r>
            <a:r>
              <a:rPr lang="en-US" sz="2400" b="1" u="sng">
                <a:latin typeface="+mj-lt"/>
              </a:rPr>
              <a:t>feedback</a:t>
            </a:r>
            <a:r>
              <a:rPr lang="en-US" sz="2400">
                <a:latin typeface="+mj-lt"/>
              </a:rPr>
              <a:t> for this.</a:t>
            </a:r>
            <a:endParaRPr lang="en-GB" sz="24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94487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 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1995357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1D34D-E2FD-AC2B-F528-60DE3A9EA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>
                <a:cs typeface="Arial"/>
              </a:rPr>
              <a:t>Undertaking a literature review – Formative assessment introduction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232CA7-EFE3-2674-5688-9A749F9E9B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4566" y="1315200"/>
            <a:ext cx="10915924" cy="1899177"/>
          </a:xfrm>
          <a:solidFill>
            <a:srgbClr val="C00000"/>
          </a:solidFill>
        </p:spPr>
        <p:txBody>
          <a:bodyPr vert="horz" lIns="0" tIns="0" rIns="0" bIns="0" rtlCol="0" anchor="t">
            <a:noAutofit/>
          </a:bodyPr>
          <a:lstStyle/>
          <a:p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Use the resources provided to review the sources relating to the:</a:t>
            </a:r>
            <a:endParaRPr lang="en-US">
              <a:solidFill>
                <a:srgbClr val="FFFFFF"/>
              </a:solidFill>
              <a:cs typeface="Arial"/>
            </a:endParaRPr>
          </a:p>
          <a:p>
            <a:pPr marL="740815" lvl="1" indent="-359824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preparation</a:t>
            </a:r>
          </a:p>
          <a:p>
            <a:pPr marL="740815" lvl="1" indent="-359824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recrystallisation</a:t>
            </a:r>
          </a:p>
          <a:p>
            <a:pPr marL="740815" lvl="1" indent="-359824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analysis of aspirin.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2667">
              <a:solidFill>
                <a:srgbClr val="FFFFFF"/>
              </a:solidFill>
              <a:latin typeface="Arial"/>
              <a:cs typeface="Arial"/>
            </a:endParaRPr>
          </a:p>
          <a:p>
            <a:endParaRPr lang="en-GB" sz="2667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67">
              <a:solidFill>
                <a:srgbClr val="FFFFFF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E21FE-D469-6DFC-6D5A-532AFF24FF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1361" y="3214378"/>
            <a:ext cx="11011297" cy="221267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GB" sz="2667" b="1">
                <a:latin typeface="Arial"/>
                <a:cs typeface="Arial"/>
              </a:rPr>
              <a:t>Technical scenario</a:t>
            </a:r>
            <a:endParaRPr lang="en-US" sz="2667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667">
                <a:latin typeface="Arial"/>
                <a:cs typeface="Arial"/>
              </a:rPr>
              <a:t>You are a lab technician working in the research and development department of a pharmaceutical company. One of the products made by the company is aspirin. </a:t>
            </a:r>
          </a:p>
          <a:p>
            <a:pPr>
              <a:lnSpc>
                <a:spcPct val="100000"/>
              </a:lnSpc>
            </a:pPr>
            <a:r>
              <a:rPr lang="en-GB" sz="2667">
                <a:latin typeface="Arial"/>
                <a:cs typeface="Arial"/>
              </a:rPr>
              <a:t>You have been asked to research how to produce and test the purity of aspirin so that the company can make it efficiently.</a:t>
            </a:r>
            <a:endParaRPr lang="en-GB" sz="2667"/>
          </a:p>
          <a:p>
            <a:pPr>
              <a:lnSpc>
                <a:spcPct val="100000"/>
              </a:lnSpc>
            </a:pPr>
            <a:endParaRPr lang="en-GB" sz="2667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76B03F-7596-BB12-F36B-FE74101F7F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91298F-EA3F-FD70-69E4-CAC6A54750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288258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1316" y="1051601"/>
            <a:ext cx="11058016" cy="5305563"/>
          </a:xfrm>
          <a:ln>
            <a:noFill/>
          </a:ln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667">
                <a:solidFill>
                  <a:srgbClr val="000000"/>
                </a:solidFill>
                <a:cs typeface="Arial"/>
              </a:rPr>
              <a:t>Does the source contain a </a:t>
            </a:r>
            <a:r>
              <a:rPr lang="en-GB" sz="2667" b="1">
                <a:solidFill>
                  <a:srgbClr val="000000"/>
                </a:solidFill>
                <a:cs typeface="Arial"/>
              </a:rPr>
              <a:t>method, equipment </a:t>
            </a:r>
            <a:r>
              <a:rPr lang="en-GB" sz="2667">
                <a:solidFill>
                  <a:srgbClr val="000000"/>
                </a:solidFill>
                <a:cs typeface="Arial"/>
              </a:rPr>
              <a:t>or </a:t>
            </a:r>
            <a:r>
              <a:rPr lang="en-GB" sz="2667" b="1">
                <a:solidFill>
                  <a:srgbClr val="000000"/>
                </a:solidFill>
                <a:cs typeface="Arial"/>
              </a:rPr>
              <a:t>technique</a:t>
            </a:r>
            <a:r>
              <a:rPr lang="en-GB" sz="2667">
                <a:solidFill>
                  <a:srgbClr val="000000"/>
                </a:solidFill>
                <a:cs typeface="Arial"/>
              </a:rPr>
              <a:t> suitable for the practical?</a:t>
            </a:r>
          </a:p>
          <a:p>
            <a:pPr>
              <a:lnSpc>
                <a:spcPct val="100000"/>
              </a:lnSpc>
            </a:pPr>
            <a:endParaRPr lang="en-US" sz="2667">
              <a:solidFill>
                <a:srgbClr val="000000"/>
              </a:solidFill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667">
                <a:solidFill>
                  <a:srgbClr val="000000"/>
                </a:solidFill>
                <a:cs typeface="Arial"/>
              </a:rPr>
              <a:t>If so:</a:t>
            </a:r>
            <a:endParaRPr lang="en-US" sz="2667">
              <a:solidFill>
                <a:srgbClr val="000000"/>
              </a:solidFill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667">
                <a:cs typeface="Arial"/>
              </a:rPr>
              <a:t>How </a:t>
            </a:r>
            <a:r>
              <a:rPr lang="en-GB" sz="2667" b="1">
                <a:cs typeface="Arial"/>
              </a:rPr>
              <a:t>relevant </a:t>
            </a:r>
            <a:r>
              <a:rPr lang="en-GB" sz="2667">
                <a:cs typeface="Arial"/>
              </a:rPr>
              <a:t>is the resource to the technical scenario?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GB" sz="2667">
                <a:solidFill>
                  <a:srgbClr val="000000"/>
                </a:solidFill>
                <a:cs typeface="Arial"/>
              </a:rPr>
              <a:t>Give </a:t>
            </a:r>
            <a:r>
              <a:rPr lang="en-GB" sz="2667" b="1">
                <a:solidFill>
                  <a:srgbClr val="000000"/>
                </a:solidFill>
                <a:cs typeface="Arial"/>
              </a:rPr>
              <a:t>reasons</a:t>
            </a:r>
            <a:r>
              <a:rPr lang="en-GB" sz="2667">
                <a:solidFill>
                  <a:srgbClr val="000000"/>
                </a:solidFill>
                <a:cs typeface="Arial"/>
              </a:rPr>
              <a:t> and </a:t>
            </a:r>
            <a:r>
              <a:rPr lang="en-GB" sz="2667" b="1">
                <a:solidFill>
                  <a:srgbClr val="000000"/>
                </a:solidFill>
                <a:cs typeface="Arial"/>
              </a:rPr>
              <a:t>evidence</a:t>
            </a:r>
            <a:r>
              <a:rPr lang="en-GB" sz="2667">
                <a:solidFill>
                  <a:srgbClr val="000000"/>
                </a:solidFill>
                <a:cs typeface="Arial"/>
              </a:rPr>
              <a:t> from the source to support your answer.</a:t>
            </a:r>
            <a:endParaRPr lang="en-US" sz="2667">
              <a:solidFill>
                <a:srgbClr val="000000"/>
              </a:solidFill>
              <a:cs typeface="Arial"/>
            </a:endParaRPr>
          </a:p>
          <a:p>
            <a:pPr>
              <a:lnSpc>
                <a:spcPct val="100000"/>
              </a:lnSpc>
            </a:pPr>
            <a:endParaRPr lang="en-GB" sz="2667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667">
                <a:cs typeface="Arial"/>
              </a:rPr>
              <a:t>What is the method </a:t>
            </a:r>
            <a:r>
              <a:rPr lang="en-GB" sz="2667" b="1">
                <a:cs typeface="Arial"/>
              </a:rPr>
              <a:t>testing </a:t>
            </a:r>
            <a:r>
              <a:rPr lang="en-GB" sz="2667">
                <a:cs typeface="Arial"/>
              </a:rPr>
              <a:t>or</a:t>
            </a:r>
            <a:r>
              <a:rPr lang="en-GB" sz="2667" b="1">
                <a:cs typeface="Arial"/>
              </a:rPr>
              <a:t> analysing</a:t>
            </a:r>
            <a:r>
              <a:rPr lang="en-GB" sz="2667">
                <a:cs typeface="Arial"/>
              </a:rPr>
              <a:t>? </a:t>
            </a:r>
            <a:endParaRPr lang="en-US" sz="2667">
              <a:solidFill>
                <a:srgbClr val="000000"/>
              </a:solidFill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667">
                <a:solidFill>
                  <a:srgbClr val="000000"/>
                </a:solidFill>
                <a:cs typeface="Arial"/>
              </a:rPr>
              <a:t>What does the literature </a:t>
            </a:r>
            <a:r>
              <a:rPr lang="en-GB" sz="2667" b="1">
                <a:solidFill>
                  <a:srgbClr val="000000"/>
                </a:solidFill>
                <a:cs typeface="Arial"/>
              </a:rPr>
              <a:t>discuss</a:t>
            </a:r>
            <a:r>
              <a:rPr lang="en-GB" sz="2667">
                <a:solidFill>
                  <a:srgbClr val="000000"/>
                </a:solidFill>
                <a:cs typeface="Arial"/>
              </a:rPr>
              <a:t>?</a:t>
            </a:r>
            <a:endParaRPr lang="en-US" sz="2667">
              <a:solidFill>
                <a:srgbClr val="000000"/>
              </a:solidFill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667">
                <a:solidFill>
                  <a:srgbClr val="000000"/>
                </a:solidFill>
                <a:cs typeface="Arial"/>
              </a:rPr>
              <a:t>Is it a </a:t>
            </a:r>
            <a:r>
              <a:rPr lang="en-GB" sz="2667" b="1">
                <a:solidFill>
                  <a:srgbClr val="000000"/>
                </a:solidFill>
                <a:cs typeface="Arial"/>
              </a:rPr>
              <a:t>reliable</a:t>
            </a:r>
            <a:r>
              <a:rPr lang="en-GB" sz="2667">
                <a:solidFill>
                  <a:srgbClr val="000000"/>
                </a:solidFill>
                <a:cs typeface="Arial"/>
              </a:rPr>
              <a:t> source?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GB" sz="2667" b="1">
                <a:solidFill>
                  <a:srgbClr val="000000"/>
                </a:solidFill>
                <a:cs typeface="Arial"/>
              </a:rPr>
              <a:t>Explain</a:t>
            </a:r>
            <a:r>
              <a:rPr lang="en-GB" sz="2667">
                <a:solidFill>
                  <a:srgbClr val="000000"/>
                </a:solidFill>
                <a:cs typeface="Arial"/>
              </a:rPr>
              <a:t> your answer.</a:t>
            </a:r>
            <a:endParaRPr lang="en-US" sz="2667">
              <a:solidFill>
                <a:srgbClr val="000000"/>
              </a:solidFill>
              <a:cs typeface="Arial"/>
            </a:endParaRPr>
          </a:p>
          <a:p>
            <a:pPr>
              <a:lnSpc>
                <a:spcPct val="100000"/>
              </a:lnSpc>
            </a:pPr>
            <a:endParaRPr lang="en-GB" sz="2667">
              <a:solidFill>
                <a:srgbClr val="000000"/>
              </a:solidFill>
              <a:cs typeface="Arial"/>
            </a:endParaRPr>
          </a:p>
          <a:p>
            <a:pPr>
              <a:lnSpc>
                <a:spcPct val="100000"/>
              </a:lnSpc>
            </a:pPr>
            <a:endParaRPr lang="en-GB" sz="2667">
              <a:solidFill>
                <a:srgbClr val="0070C0"/>
              </a:solidFill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01" y="333202"/>
            <a:ext cx="11250084" cy="407501"/>
          </a:xfrm>
        </p:spPr>
        <p:txBody>
          <a:bodyPr/>
          <a:lstStyle/>
          <a:p>
            <a:pPr algn="ctr"/>
            <a:r>
              <a:rPr lang="en-GB">
                <a:cs typeface="Arial"/>
              </a:rPr>
              <a:t>Activity 1: Answer the following questions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9647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ln>
            <a:noFill/>
          </a:ln>
        </p:spPr>
        <p:txBody>
          <a:bodyPr vert="horz" lIns="0" tIns="0" rIns="0" bIns="0" rtlCol="0" anchor="t">
            <a:noAutofit/>
          </a:bodyPr>
          <a:lstStyle/>
          <a:p>
            <a:pPr marL="609585" indent="-359991">
              <a:lnSpc>
                <a:spcPct val="100000"/>
              </a:lnSpc>
              <a:buChar char="•"/>
            </a:pPr>
            <a:r>
              <a:rPr lang="en-GB">
                <a:cs typeface="Arial"/>
              </a:rPr>
              <a:t>Working in pairs, discuss your findings for each question in activity 1.</a:t>
            </a:r>
          </a:p>
          <a:p>
            <a:pPr marL="609585" indent="-359991">
              <a:lnSpc>
                <a:spcPct val="100000"/>
              </a:lnSpc>
              <a:buChar char="•"/>
            </a:pPr>
            <a:endParaRPr lang="en-US">
              <a:cs typeface="Arial"/>
            </a:endParaRPr>
          </a:p>
          <a:p>
            <a:pPr marL="609585" indent="-359991">
              <a:lnSpc>
                <a:spcPct val="100000"/>
              </a:lnSpc>
              <a:buChar char="•"/>
            </a:pPr>
            <a:r>
              <a:rPr lang="en-GB">
                <a:cs typeface="Arial"/>
              </a:rPr>
              <a:t>Make notes where you agree or disagree.</a:t>
            </a:r>
          </a:p>
          <a:p>
            <a:pPr marL="609585" indent="-359991">
              <a:lnSpc>
                <a:spcPct val="100000"/>
              </a:lnSpc>
              <a:buChar char="•"/>
            </a:pPr>
            <a:endParaRPr lang="en-GB">
              <a:cs typeface="Arial"/>
            </a:endParaRPr>
          </a:p>
          <a:p>
            <a:pPr marL="609585" indent="-359991">
              <a:lnSpc>
                <a:spcPct val="100000"/>
              </a:lnSpc>
              <a:buChar char="•"/>
            </a:pPr>
            <a:r>
              <a:rPr lang="en-GB">
                <a:cs typeface="Arial"/>
              </a:rPr>
              <a:t>Prepare to provide feedback to the class.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en-GB">
                <a:cs typeface="Arial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621424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1248684" cy="2881885"/>
          </a:xfrm>
          <a:ln>
            <a:noFill/>
          </a:ln>
        </p:spPr>
        <p:txBody>
          <a:bodyPr vert="horz" lIns="0" tIns="0" rIns="0" bIns="0" rtlCol="0" anchor="t">
            <a:noAutofit/>
          </a:bodyPr>
          <a:lstStyle/>
          <a:p>
            <a:pPr marL="609585" indent="-359991">
              <a:lnSpc>
                <a:spcPct val="100000"/>
              </a:lnSpc>
              <a:buChar char="•"/>
            </a:pPr>
            <a:r>
              <a:rPr lang="en-GB">
                <a:cs typeface="Arial"/>
              </a:rPr>
              <a:t>Whole-class discussion.</a:t>
            </a:r>
          </a:p>
          <a:p>
            <a:pPr marL="609585" indent="-359991">
              <a:lnSpc>
                <a:spcPct val="100000"/>
              </a:lnSpc>
              <a:buChar char="•"/>
            </a:pPr>
            <a:endParaRPr lang="en-US"/>
          </a:p>
          <a:p>
            <a:pPr marL="609585" indent="-359991">
              <a:lnSpc>
                <a:spcPct val="100000"/>
              </a:lnSpc>
              <a:buChar char="•"/>
            </a:pPr>
            <a:r>
              <a:rPr lang="en-GB">
                <a:cs typeface="Arial"/>
              </a:rPr>
              <a:t>Each group to provide feedback on your findings from the reviews you have read.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>
                <a:cs typeface="Arial"/>
              </a:rPr>
              <a:t>Activity 3</a:t>
            </a:r>
          </a:p>
        </p:txBody>
      </p:sp>
    </p:spTree>
    <p:extLst>
      <p:ext uri="{BB962C8B-B14F-4D97-AF65-F5344CB8AC3E}">
        <p14:creationId xmlns:p14="http://schemas.microsoft.com/office/powerpoint/2010/main" val="3531461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409427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US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(discussing with peers, discussing your work out loud with the whole group, identifying aspects of a scientific paper, literacy, etc.).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 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1176712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Writing references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0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6594B-5437-2FDE-280A-0AA794897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>
                <a:cs typeface="Arial"/>
              </a:rPr>
              <a:t>Writing references – Formative assessment introduction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D98315-02B6-5655-9558-39653FEE69F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1591660" cy="2113800"/>
          </a:xfrm>
          <a:solidFill>
            <a:srgbClr val="C00000"/>
          </a:solidFill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Use the resources provided to write references for sources relating to the:</a:t>
            </a:r>
            <a:endParaRPr lang="en-US">
              <a:solidFill>
                <a:srgbClr val="FFFFFF"/>
              </a:solidFill>
            </a:endParaRPr>
          </a:p>
          <a:p>
            <a:pPr marL="739182" lvl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preparation</a:t>
            </a:r>
          </a:p>
          <a:p>
            <a:pPr marL="739182" lvl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recrystallisation</a:t>
            </a:r>
          </a:p>
          <a:p>
            <a:pPr marL="739182" lvl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analysis of aspirin.</a:t>
            </a:r>
          </a:p>
          <a:p>
            <a:pPr>
              <a:lnSpc>
                <a:spcPct val="100000"/>
              </a:lnSpc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Identify the errors in some written references and correct them.</a:t>
            </a:r>
          </a:p>
          <a:p>
            <a:pPr>
              <a:lnSpc>
                <a:spcPct val="100000"/>
              </a:lnSpc>
            </a:pPr>
            <a:endParaRPr lang="en-GB" sz="2667">
              <a:solidFill>
                <a:srgbClr val="FFFFFF"/>
              </a:solidFill>
              <a:latin typeface="Arial"/>
              <a:cs typeface="Arial"/>
            </a:endParaRPr>
          </a:p>
          <a:p>
            <a:pPr marL="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>
              <a:solidFill>
                <a:srgbClr val="FFFFFF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lang="en-GB" sz="2667">
              <a:solidFill>
                <a:srgbClr val="FFFFFF"/>
              </a:solidFill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6401B8-4FFB-74C3-39E6-6F3E8C6B6BC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5083" y="3478433"/>
            <a:ext cx="11040893" cy="2688575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 b="1">
                <a:latin typeface="Arial"/>
                <a:cs typeface="Arial"/>
              </a:rPr>
              <a:t>Technical scenario</a:t>
            </a:r>
            <a:endParaRPr lang="en-US" sz="2667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>
                <a:latin typeface="Arial"/>
                <a:cs typeface="Arial"/>
              </a:rPr>
              <a:t>You are a lab technician working in the research and development department of a pharmaceutical company. One of the products made by the company is aspirin.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>
                <a:latin typeface="Arial"/>
                <a:cs typeface="Arial"/>
              </a:rPr>
              <a:t>You have been asked to research how to produce and test the purity of aspirin so that the company can make it efficiently.</a:t>
            </a:r>
          </a:p>
          <a:p>
            <a:pPr>
              <a:lnSpc>
                <a:spcPct val="100000"/>
              </a:lnSpc>
            </a:pPr>
            <a:endParaRPr lang="en-GB" sz="2667"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17A351-75E6-6288-16F9-F60143D599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D5F7F7-57E3-EA84-ED7B-4E198B4244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572077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7231B8C-6964-4315-B833-7B4135C5766A}"/>
</file>

<file path=customXml/itemProps2.xml><?xml version="1.0" encoding="utf-8"?>
<ds:datastoreItem xmlns:ds="http://schemas.openxmlformats.org/officeDocument/2006/customXml" ds:itemID="{FF857031-9896-48C1-A9F1-28C05FF007F9}"/>
</file>

<file path=customXml/itemProps3.xml><?xml version="1.0" encoding="utf-8"?>
<ds:datastoreItem xmlns:ds="http://schemas.openxmlformats.org/officeDocument/2006/customXml" ds:itemID="{B89474E4-A955-4B5F-862D-EFD576A94E92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2058</Words>
  <Application>Microsoft Office PowerPoint</Application>
  <PresentationFormat>Widescreen</PresentationFormat>
  <Paragraphs>299</Paragraphs>
  <Slides>28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Arial,Sans-Serif</vt:lpstr>
      <vt:lpstr>Calibri</vt:lpstr>
      <vt:lpstr>Courier New</vt:lpstr>
      <vt:lpstr>freight-sans-pro</vt:lpstr>
      <vt:lpstr>Office Theme</vt:lpstr>
      <vt:lpstr>Laboratory science</vt:lpstr>
      <vt:lpstr>01</vt:lpstr>
      <vt:lpstr>Undertaking a literature review – Formative assessment introduction</vt:lpstr>
      <vt:lpstr>Activity 1: Answer the following questions</vt:lpstr>
      <vt:lpstr>Activity 2</vt:lpstr>
      <vt:lpstr>Activity 3</vt:lpstr>
      <vt:lpstr>Plenary: Complete your self-reflection tracker</vt:lpstr>
      <vt:lpstr>02</vt:lpstr>
      <vt:lpstr>Writing references – Formative assessment introduction</vt:lpstr>
      <vt:lpstr>Writing references (Harvard style)</vt:lpstr>
      <vt:lpstr>Spot the errors</vt:lpstr>
      <vt:lpstr>Plenary: Complete your self-reflection tracker</vt:lpstr>
      <vt:lpstr>03</vt:lpstr>
      <vt:lpstr>Features of abstracts – Formative assessment introduction</vt:lpstr>
      <vt:lpstr>Abstracts</vt:lpstr>
      <vt:lpstr>Abstracts</vt:lpstr>
      <vt:lpstr>Plenary: Complete your self-reflection tracker</vt:lpstr>
      <vt:lpstr>04</vt:lpstr>
      <vt:lpstr>Writing an introduction – Formative assessment introduction</vt:lpstr>
      <vt:lpstr>Writing an introduction</vt:lpstr>
      <vt:lpstr>Assessing the written introduction</vt:lpstr>
      <vt:lpstr>Plenary: Complete your self-reflection tracker</vt:lpstr>
      <vt:lpstr>05</vt:lpstr>
      <vt:lpstr>Writing a literature review – Formative assessment introduction</vt:lpstr>
      <vt:lpstr>Assessment activity</vt:lpstr>
      <vt:lpstr>Feedback and marking </vt:lpstr>
      <vt:lpstr>Feedback and marking </vt:lpstr>
      <vt:lpstr>Plenary: Complete your self-reflection tracker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Laboratory science</dc:title>
  <dc:creator>Gemma Brezinski</dc:creator>
  <cp:lastModifiedBy>Gemma Brezinski</cp:lastModifiedBy>
  <cp:revision>1</cp:revision>
  <dcterms:created xsi:type="dcterms:W3CDTF">2024-01-08T11:05:00Z</dcterms:created>
  <dcterms:modified xsi:type="dcterms:W3CDTF">2024-01-08T11:05:58Z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