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authors.xml" ContentType="application/vnd.ms-powerpoint.author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476" r:id="rId2"/>
    <p:sldId id="413" r:id="rId3"/>
    <p:sldId id="303" r:id="rId4"/>
    <p:sldId id="368" r:id="rId5"/>
    <p:sldId id="369" r:id="rId6"/>
    <p:sldId id="370" r:id="rId7"/>
    <p:sldId id="371" r:id="rId8"/>
    <p:sldId id="372" r:id="rId9"/>
    <p:sldId id="477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ED317-4A16-4A72-9BAE-F9DB60A57C8B}" type="datetimeFigureOut">
              <a:rPr lang="en-GB" smtClean="0"/>
              <a:t>08/01/2024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0F1D0-E5F4-40A4-ADE8-257195371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820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quip4work.co.uk/education-furniture/display-presentation/laptop-whiteboards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ifferencebetween.com/distinguish-between-ethanal-and-propanal/" TargetMode="External"/><Relationship Id="rId3" Type="http://schemas.openxmlformats.org/officeDocument/2006/relationships/hyperlink" Target="https://www.equip4work.co.uk/education-furniture/display-presentation/laptop-whiteboards/" TargetMode="External"/><Relationship Id="rId7" Type="http://schemas.openxmlformats.org/officeDocument/2006/relationships/hyperlink" Target="https://www.quora.com/Whats-the-structural-and-chemical-formula-for-2-pentene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byjus.com/question-answer/structure-of-propanone-is/" TargetMode="External"/><Relationship Id="rId5" Type="http://schemas.openxmlformats.org/officeDocument/2006/relationships/hyperlink" Target="https://cyclopropanelasalle.weebly.com/structure.html" TargetMode="External"/><Relationship Id="rId4" Type="http://schemas.openxmlformats.org/officeDocument/2006/relationships/hyperlink" Target="https://commons.wikimedia.org/wiki/File:Ethanol-structure.svg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460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hlinkClick r:id="rId3"/>
              </a:rPr>
              <a:t>https://www.equip4work.co.uk/education-furniture/display-presentation/laptop-whiteboards/</a:t>
            </a:r>
            <a:r>
              <a:rPr lang="en-GB" sz="1200"/>
              <a:t>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3634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hlinkClick r:id="rId3"/>
              </a:rPr>
              <a:t>https://www.equip4work.co.uk/education-furniture/display-presentation/laptop-whiteboards/</a:t>
            </a:r>
            <a:r>
              <a:rPr lang="en-GB" sz="120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hlinkClick r:id="rId4"/>
              </a:rPr>
              <a:t>https://commons.wikimedia.org/wiki/File:Ethanol-structure.svg</a:t>
            </a:r>
            <a:r>
              <a:rPr lang="en-GB" sz="120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hlinkClick r:id="rId5"/>
              </a:rPr>
              <a:t>https://cyclopropanelasalle.weebly.com/structure.html</a:t>
            </a:r>
            <a:r>
              <a:rPr lang="en-GB" sz="120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hlinkClick r:id="rId6"/>
              </a:rPr>
              <a:t>https://byjus.com/question-answer/structure-of-propanone-is/</a:t>
            </a:r>
            <a:r>
              <a:rPr lang="en-GB" sz="120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hlinkClick r:id="rId7"/>
              </a:rPr>
              <a:t>https://www.quora.com/Whats-the-structural-and-chemical-formula-for-2-pentene</a:t>
            </a:r>
            <a:r>
              <a:rPr lang="en-GB" sz="120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hlinkClick r:id="rId8"/>
              </a:rPr>
              <a:t>https://www.differencebetween.com/distinguish-between-ethanal-and-propanal/</a:t>
            </a:r>
            <a:r>
              <a:rPr lang="en-GB" sz="120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717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000"/>
              <a:t>https://www.differencebetween.com/difference-between-methane-and-vs-propane/ https://www.quora.com/What-is-the-formula-of-methanoic-acid</a:t>
            </a:r>
          </a:p>
          <a:p>
            <a:r>
              <a:rPr lang="en-GB" sz="1000"/>
              <a:t>https://www.quora.com/What-is-the-difference-between-n-Butane-and-cyclobutene</a:t>
            </a:r>
          </a:p>
          <a:p>
            <a:r>
              <a:rPr lang="en-GB" sz="1000"/>
              <a:t>https://www.differencebetween.com/what-is-the-difference-between-1-butene-and-2-butene/</a:t>
            </a:r>
          </a:p>
          <a:p>
            <a:r>
              <a:rPr lang="en-GB" sz="1000"/>
              <a:t>https://www.wikiwand.com/en/Butyraldehyde</a:t>
            </a:r>
          </a:p>
          <a:p>
            <a:r>
              <a:rPr lang="en-GB" sz="1000"/>
              <a:t>https://homework.study.com/explanation/draw-the-expanded-structure-for-2-butanone.html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073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000"/>
              <a:t>https://en.wikipedia.org/wiki/1-Butanol</a:t>
            </a:r>
          </a:p>
          <a:p>
            <a:r>
              <a:rPr lang="en-GB" sz="1000"/>
              <a:t>https://www.differencebetween.com/difference-between-ethylamine-and-diethylamine/</a:t>
            </a:r>
          </a:p>
          <a:p>
            <a:r>
              <a:rPr lang="en-GB" sz="1000"/>
              <a:t>https://pediaa.com/difference-between-propan-1-ol-and-propan-2-ol/</a:t>
            </a:r>
          </a:p>
          <a:p>
            <a:r>
              <a:rPr lang="en-GB" sz="1000"/>
              <a:t>https://homework.study.com/explanation/draw-propylamine.html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4775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476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23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469699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4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equip4work.co.uk/education-furniture/display-presentation/laptop-whiteboards/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byjus.com/chemistry/acetylsalicylic-acid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equip4work.co.uk/education-furniture/display-presentation/laptop-whiteboards/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byjus.com/chemistry/acetylsalicylic-aci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660E8-D63C-6EBC-2006-66ED83E233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Laboratory science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517FF-C4CD-1BC2-D38E-82F75B1B37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/>
              <a:t>T Level in Science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3ED8E1-4205-BB6B-0E80-84907FA5DA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/>
              <a:t>Pre-formative assessment revision tasks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D74830-EAEC-3B73-0781-FCC3B2A06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/>
              <a:t> Organic chemistry</a:t>
            </a:r>
          </a:p>
        </p:txBody>
      </p:sp>
    </p:spTree>
    <p:extLst>
      <p:ext uri="{BB962C8B-B14F-4D97-AF65-F5344CB8AC3E}">
        <p14:creationId xmlns:p14="http://schemas.microsoft.com/office/powerpoint/2010/main" val="475624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3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2"/>
            <a:ext cx="278430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/>
              <a:t>The City of Stoke-On-Trent sixth form college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1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b="1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016244-1B75-4CB2-84F9-5466B77C07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99" y="2104403"/>
            <a:ext cx="3689439" cy="110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>
                <a:cs typeface="Arial"/>
              </a:rPr>
              <a:t>Organic chemistry</a:t>
            </a:r>
          </a:p>
        </p:txBody>
      </p:sp>
    </p:spTree>
    <p:extLst>
      <p:ext uri="{BB962C8B-B14F-4D97-AF65-F5344CB8AC3E}">
        <p14:creationId xmlns:p14="http://schemas.microsoft.com/office/powerpoint/2010/main" val="149721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2EDD06-979C-4B03-82A9-3F7E3CB9AA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9BE5454-071A-4575-9709-55D0690FD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Aspirin introduction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9139A9-E0A0-4794-AE79-885C40FC20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pic>
        <p:nvPicPr>
          <p:cNvPr id="1026" name="Picture 2" descr="Handheld Whiteboards, Laptop Whiteboards For Classrooms &amp; Homeschooling">
            <a:extLst>
              <a:ext uri="{FF2B5EF4-FFF2-40B4-BE49-F238E27FC236}">
                <a16:creationId xmlns:a16="http://schemas.microsoft.com/office/drawing/2014/main" id="{7440AFBB-F2AE-4608-A890-D14CE1791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0789" y="0"/>
            <a:ext cx="2162043" cy="216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700A6E6-7417-4DD3-890A-229C8A05FC7D}"/>
              </a:ext>
            </a:extLst>
          </p:cNvPr>
          <p:cNvSpPr txBox="1"/>
          <p:nvPr/>
        </p:nvSpPr>
        <p:spPr>
          <a:xfrm>
            <a:off x="310601" y="1414221"/>
            <a:ext cx="9720931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b="1"/>
              <a:t>Activity: </a:t>
            </a:r>
            <a:r>
              <a:rPr lang="en-US"/>
              <a:t>On your whiteboards, write down what you know about aspirin</a:t>
            </a:r>
          </a:p>
          <a:p>
            <a:endParaRPr lang="en-US"/>
          </a:p>
          <a:p>
            <a:r>
              <a:rPr lang="en-US" b="1"/>
              <a:t>Group discussion: </a:t>
            </a:r>
            <a:r>
              <a:rPr lang="en-US"/>
              <a:t>Show your whiteboards. Your tutor will discuss the answers with the group.</a:t>
            </a:r>
          </a:p>
          <a:p>
            <a:endParaRPr lang="en-US"/>
          </a:p>
        </p:txBody>
      </p:sp>
      <p:pic>
        <p:nvPicPr>
          <p:cNvPr id="1028" name="Picture 4" descr="Equation for synthesising aspirin, downloadable AS &amp; A Level Chemistry revision notes">
            <a:extLst>
              <a:ext uri="{FF2B5EF4-FFF2-40B4-BE49-F238E27FC236}">
                <a16:creationId xmlns:a16="http://schemas.microsoft.com/office/drawing/2014/main" id="{6C6E8E34-4C63-4FD2-B3EE-BE913A500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87" y="3056162"/>
            <a:ext cx="8880309" cy="220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8756DE7-EDEB-47CC-AB40-A87F07406761}"/>
              </a:ext>
            </a:extLst>
          </p:cNvPr>
          <p:cNvSpPr txBox="1"/>
          <p:nvPr/>
        </p:nvSpPr>
        <p:spPr>
          <a:xfrm>
            <a:off x="1495487" y="5610510"/>
            <a:ext cx="117019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Salicylic acid</a:t>
            </a:r>
            <a:endParaRPr lang="en-GB" sz="16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246E37-D81A-4093-81E4-8FB0E5EF7EB4}"/>
              </a:ext>
            </a:extLst>
          </p:cNvPr>
          <p:cNvSpPr txBox="1"/>
          <p:nvPr/>
        </p:nvSpPr>
        <p:spPr>
          <a:xfrm>
            <a:off x="3099521" y="5637246"/>
            <a:ext cx="175368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Ethanoic anhydride</a:t>
            </a:r>
            <a:endParaRPr lang="en-GB" sz="1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BDA72A-B18F-4B2F-A15F-08B66D6A38B3}"/>
              </a:ext>
            </a:extLst>
          </p:cNvPr>
          <p:cNvSpPr txBox="1"/>
          <p:nvPr/>
        </p:nvSpPr>
        <p:spPr>
          <a:xfrm>
            <a:off x="6864086" y="5637246"/>
            <a:ext cx="62517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Aspirin</a:t>
            </a:r>
            <a:endParaRPr lang="en-GB" sz="16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C52C79-E57A-430A-8301-D7ECC73314C9}"/>
              </a:ext>
            </a:extLst>
          </p:cNvPr>
          <p:cNvSpPr txBox="1"/>
          <p:nvPr/>
        </p:nvSpPr>
        <p:spPr>
          <a:xfrm>
            <a:off x="9114868" y="5610510"/>
            <a:ext cx="122950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Ethanoic acid</a:t>
            </a: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4134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90A862-BC9F-44C5-9CF3-1FD589E44B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4409BAA-3989-4336-9A81-050B170EA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Recap on organic substances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8D5BA-83CC-4C40-80A9-BCB490BAA1F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A4C4E11D-6963-4512-A22B-4CFAACFE5933}"/>
              </a:ext>
            </a:extLst>
          </p:cNvPr>
          <p:cNvGraphicFramePr>
            <a:graphicFrameLocks noGrp="1"/>
          </p:cNvGraphicFramePr>
          <p:nvPr/>
        </p:nvGraphicFramePr>
        <p:xfrm>
          <a:off x="310600" y="1329847"/>
          <a:ext cx="5664629" cy="41954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10325">
                  <a:extLst>
                    <a:ext uri="{9D8B030D-6E8A-4147-A177-3AD203B41FA5}">
                      <a16:colId xmlns:a16="http://schemas.microsoft.com/office/drawing/2014/main" val="4058188973"/>
                    </a:ext>
                  </a:extLst>
                </a:gridCol>
                <a:gridCol w="2854304">
                  <a:extLst>
                    <a:ext uri="{9D8B030D-6E8A-4147-A177-3AD203B41FA5}">
                      <a16:colId xmlns:a16="http://schemas.microsoft.com/office/drawing/2014/main" val="158328220"/>
                    </a:ext>
                  </a:extLst>
                </a:gridCol>
              </a:tblGrid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Number of carbons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1C4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Prefix name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1C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998709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1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Meth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8920944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2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Eth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015918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3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Prop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256077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4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But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969717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5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Pent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166389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6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Hex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780939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7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err="1">
                          <a:latin typeface="+mj-lt"/>
                        </a:rPr>
                        <a:t>Hept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218562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8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Oct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808722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9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Non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3282655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10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+mj-lt"/>
                        </a:rPr>
                        <a:t>Dec</a:t>
                      </a:r>
                      <a:endParaRPr lang="en-GB" sz="1600">
                        <a:latin typeface="+mj-lt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224221"/>
                  </a:ext>
                </a:extLst>
              </a:tr>
            </a:tbl>
          </a:graphicData>
        </a:graphic>
      </p:graphicFrame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17CE2A3-4B06-4034-A609-1D67874C0E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04251" y="269121"/>
            <a:ext cx="4777149" cy="1063961"/>
          </a:xfrm>
          <a:ln w="12700">
            <a:noFill/>
          </a:ln>
        </p:spPr>
        <p:txBody>
          <a:bodyPr/>
          <a:lstStyle/>
          <a:p>
            <a:pPr>
              <a:lnSpc>
                <a:spcPts val="2240"/>
              </a:lnSpc>
            </a:pPr>
            <a:r>
              <a:rPr lang="en-GB" sz="2400" b="1">
                <a:latin typeface="+mj-lt"/>
              </a:rPr>
              <a:t>Activity:</a:t>
            </a:r>
          </a:p>
          <a:p>
            <a:pPr>
              <a:lnSpc>
                <a:spcPts val="2240"/>
              </a:lnSpc>
            </a:pPr>
            <a:r>
              <a:rPr lang="en-GB" sz="2400">
                <a:latin typeface="+mj-lt"/>
              </a:rPr>
              <a:t>Make a copy of the tables and complete them.</a:t>
            </a:r>
            <a:endParaRPr lang="en-GB" sz="240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240"/>
              </a:lnSpc>
            </a:pPr>
            <a:endParaRPr lang="en-GB" sz="240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240"/>
              </a:lnSpc>
            </a:pPr>
            <a:r>
              <a:rPr lang="en-GB" sz="2400" b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Assessment</a:t>
            </a: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2240"/>
              </a:lnSpc>
            </a:pPr>
            <a:r>
              <a:rPr lang="en-GB" sz="24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Self-marking of the answers.</a:t>
            </a:r>
          </a:p>
          <a:p>
            <a:endParaRPr lang="en-GB" sz="2400"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15FBBB0-DEDC-4D3A-A017-E49639065A20}"/>
              </a:ext>
            </a:extLst>
          </p:cNvPr>
          <p:cNvSpPr/>
          <p:nvPr/>
        </p:nvSpPr>
        <p:spPr>
          <a:xfrm>
            <a:off x="3167675" y="1772451"/>
            <a:ext cx="576064" cy="24186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4A7F95-2938-4E5C-A649-B3848FCF9E00}"/>
              </a:ext>
            </a:extLst>
          </p:cNvPr>
          <p:cNvSpPr/>
          <p:nvPr/>
        </p:nvSpPr>
        <p:spPr>
          <a:xfrm>
            <a:off x="3167675" y="2162074"/>
            <a:ext cx="576064" cy="24186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5A7D61-6026-41A3-A161-4E18ED87416F}"/>
              </a:ext>
            </a:extLst>
          </p:cNvPr>
          <p:cNvSpPr/>
          <p:nvPr/>
        </p:nvSpPr>
        <p:spPr>
          <a:xfrm>
            <a:off x="3171336" y="2571617"/>
            <a:ext cx="576064" cy="24186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EA75FF-B615-4768-8E77-F770BC1864E0}"/>
              </a:ext>
            </a:extLst>
          </p:cNvPr>
          <p:cNvSpPr/>
          <p:nvPr/>
        </p:nvSpPr>
        <p:spPr>
          <a:xfrm>
            <a:off x="3215680" y="2899101"/>
            <a:ext cx="576064" cy="24186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011B68-6FFF-4B42-9A2C-DFEEB1D867B7}"/>
              </a:ext>
            </a:extLst>
          </p:cNvPr>
          <p:cNvSpPr/>
          <p:nvPr/>
        </p:nvSpPr>
        <p:spPr>
          <a:xfrm>
            <a:off x="3171336" y="3287151"/>
            <a:ext cx="576064" cy="24186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4CEFCA6-F238-4370-8E37-7318276AEFF1}"/>
              </a:ext>
            </a:extLst>
          </p:cNvPr>
          <p:cNvSpPr/>
          <p:nvPr/>
        </p:nvSpPr>
        <p:spPr>
          <a:xfrm>
            <a:off x="3215680" y="3707871"/>
            <a:ext cx="576064" cy="24186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7A3DB4-98A0-4836-852F-01DE8960CD79}"/>
              </a:ext>
            </a:extLst>
          </p:cNvPr>
          <p:cNvSpPr/>
          <p:nvPr/>
        </p:nvSpPr>
        <p:spPr>
          <a:xfrm>
            <a:off x="3167675" y="4088393"/>
            <a:ext cx="576064" cy="24186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9725B7-D0CF-4ECA-B5E5-F423F1252600}"/>
              </a:ext>
            </a:extLst>
          </p:cNvPr>
          <p:cNvSpPr/>
          <p:nvPr/>
        </p:nvSpPr>
        <p:spPr>
          <a:xfrm>
            <a:off x="3187487" y="4468914"/>
            <a:ext cx="576064" cy="24186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D5B2E4-D69B-4C2D-9E33-24BC8676245F}"/>
              </a:ext>
            </a:extLst>
          </p:cNvPr>
          <p:cNvSpPr/>
          <p:nvPr/>
        </p:nvSpPr>
        <p:spPr>
          <a:xfrm>
            <a:off x="3196113" y="4836135"/>
            <a:ext cx="576064" cy="24186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8A8E0D-4283-4521-8464-E51CD978CC10}"/>
              </a:ext>
            </a:extLst>
          </p:cNvPr>
          <p:cNvSpPr/>
          <p:nvPr/>
        </p:nvSpPr>
        <p:spPr>
          <a:xfrm>
            <a:off x="3196113" y="5203357"/>
            <a:ext cx="576064" cy="24186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graphicFrame>
        <p:nvGraphicFramePr>
          <p:cNvPr id="20" name="Table 6">
            <a:extLst>
              <a:ext uri="{FF2B5EF4-FFF2-40B4-BE49-F238E27FC236}">
                <a16:creationId xmlns:a16="http://schemas.microsoft.com/office/drawing/2014/main" id="{EBAC9D58-CD06-4E3B-988C-0EB597385086}"/>
              </a:ext>
            </a:extLst>
          </p:cNvPr>
          <p:cNvGraphicFramePr>
            <a:graphicFrameLocks noGrp="1"/>
          </p:cNvGraphicFramePr>
          <p:nvPr/>
        </p:nvGraphicFramePr>
        <p:xfrm>
          <a:off x="6661912" y="2855479"/>
          <a:ext cx="5219489" cy="266985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89483">
                  <a:extLst>
                    <a:ext uri="{9D8B030D-6E8A-4147-A177-3AD203B41FA5}">
                      <a16:colId xmlns:a16="http://schemas.microsoft.com/office/drawing/2014/main" val="4058188973"/>
                    </a:ext>
                  </a:extLst>
                </a:gridCol>
                <a:gridCol w="2630007">
                  <a:extLst>
                    <a:ext uri="{9D8B030D-6E8A-4147-A177-3AD203B41FA5}">
                      <a16:colId xmlns:a16="http://schemas.microsoft.com/office/drawing/2014/main" val="158328220"/>
                    </a:ext>
                  </a:extLst>
                </a:gridCol>
              </a:tblGrid>
              <a:tr h="381408">
                <a:tc>
                  <a:txBody>
                    <a:bodyPr/>
                    <a:lstStyle/>
                    <a:p>
                      <a:r>
                        <a:rPr lang="en-US" sz="1600"/>
                        <a:t>Functional group</a:t>
                      </a:r>
                      <a:endParaRPr lang="en-GB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1C4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Suffix name</a:t>
                      </a:r>
                      <a:endParaRPr lang="en-GB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1C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998709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/>
                        <a:t>Alkane</a:t>
                      </a:r>
                      <a:endParaRPr lang="en-GB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-</a:t>
                      </a:r>
                      <a:r>
                        <a:rPr lang="en-US" sz="1600" err="1">
                          <a:solidFill>
                            <a:srgbClr val="C00000"/>
                          </a:solidFill>
                        </a:rPr>
                        <a:t>ane</a:t>
                      </a:r>
                      <a:endParaRPr lang="en-GB" sz="1600">
                        <a:solidFill>
                          <a:srgbClr val="C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8920944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C00000"/>
                          </a:solidFill>
                        </a:rPr>
                        <a:t>Alkene </a:t>
                      </a:r>
                      <a:endParaRPr lang="en-GB" sz="1600">
                        <a:solidFill>
                          <a:srgbClr val="C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-</a:t>
                      </a:r>
                      <a:r>
                        <a:rPr lang="en-US" sz="1600" err="1"/>
                        <a:t>ene</a:t>
                      </a:r>
                      <a:endParaRPr lang="en-GB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015918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/>
                        <a:t>Carboxylic acid</a:t>
                      </a:r>
                      <a:endParaRPr lang="en-GB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-</a:t>
                      </a:r>
                      <a:r>
                        <a:rPr lang="en-US" sz="1600" err="1">
                          <a:solidFill>
                            <a:srgbClr val="C00000"/>
                          </a:solidFill>
                        </a:rPr>
                        <a:t>oic</a:t>
                      </a:r>
                      <a:r>
                        <a:rPr lang="en-US" sz="1600">
                          <a:solidFill>
                            <a:srgbClr val="C00000"/>
                          </a:solidFill>
                        </a:rPr>
                        <a:t> acid</a:t>
                      </a:r>
                      <a:endParaRPr lang="en-GB" sz="1600">
                        <a:solidFill>
                          <a:srgbClr val="C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256077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C00000"/>
                          </a:solidFill>
                        </a:rPr>
                        <a:t>Alcohol</a:t>
                      </a:r>
                      <a:endParaRPr lang="en-GB" sz="1600">
                        <a:solidFill>
                          <a:srgbClr val="C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-</a:t>
                      </a:r>
                      <a:r>
                        <a:rPr lang="en-US" sz="1600" err="1"/>
                        <a:t>ol</a:t>
                      </a:r>
                      <a:endParaRPr lang="en-GB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969717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/>
                        <a:t>Ketone</a:t>
                      </a:r>
                      <a:endParaRPr lang="en-GB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-</a:t>
                      </a:r>
                      <a:r>
                        <a:rPr lang="en-US" sz="1600">
                          <a:solidFill>
                            <a:srgbClr val="C00000"/>
                          </a:solidFill>
                        </a:rPr>
                        <a:t>one</a:t>
                      </a:r>
                      <a:endParaRPr lang="en-GB" sz="1600">
                        <a:solidFill>
                          <a:srgbClr val="C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166389"/>
                  </a:ext>
                </a:extLst>
              </a:tr>
              <a:tr h="381408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C00000"/>
                          </a:solidFill>
                        </a:rPr>
                        <a:t>Aldehyde</a:t>
                      </a:r>
                      <a:endParaRPr lang="en-GB" sz="1600">
                        <a:solidFill>
                          <a:srgbClr val="C00000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-al</a:t>
                      </a:r>
                      <a:endParaRPr lang="en-GB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780939"/>
                  </a:ext>
                </a:extLst>
              </a:tr>
            </a:tbl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id="{2C7FCA64-A979-4A53-B4B4-D8F30EB048E0}"/>
              </a:ext>
            </a:extLst>
          </p:cNvPr>
          <p:cNvSpPr/>
          <p:nvPr/>
        </p:nvSpPr>
        <p:spPr>
          <a:xfrm>
            <a:off x="9264352" y="3310970"/>
            <a:ext cx="576064" cy="24186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8D481AC-2006-4441-84C5-E8410CD05F34}"/>
              </a:ext>
            </a:extLst>
          </p:cNvPr>
          <p:cNvSpPr/>
          <p:nvPr/>
        </p:nvSpPr>
        <p:spPr>
          <a:xfrm>
            <a:off x="6696824" y="3677789"/>
            <a:ext cx="935347" cy="27195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0DEC8C7-8BE8-4C0C-A8F8-3987938E82A4}"/>
              </a:ext>
            </a:extLst>
          </p:cNvPr>
          <p:cNvSpPr/>
          <p:nvPr/>
        </p:nvSpPr>
        <p:spPr>
          <a:xfrm>
            <a:off x="9264352" y="4015879"/>
            <a:ext cx="1055565" cy="31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880FA8A-3C36-4448-ABAC-9555B9BE9FB4}"/>
              </a:ext>
            </a:extLst>
          </p:cNvPr>
          <p:cNvSpPr/>
          <p:nvPr/>
        </p:nvSpPr>
        <p:spPr>
          <a:xfrm>
            <a:off x="6768075" y="4486145"/>
            <a:ext cx="935347" cy="20740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3D082E6-8A0D-47A8-B4FC-95CDBC7793F1}"/>
              </a:ext>
            </a:extLst>
          </p:cNvPr>
          <p:cNvSpPr/>
          <p:nvPr/>
        </p:nvSpPr>
        <p:spPr>
          <a:xfrm>
            <a:off x="9324461" y="4839412"/>
            <a:ext cx="935347" cy="23582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598978C-0EB6-48CE-BD00-D359CA9309C2}"/>
              </a:ext>
            </a:extLst>
          </p:cNvPr>
          <p:cNvSpPr/>
          <p:nvPr/>
        </p:nvSpPr>
        <p:spPr>
          <a:xfrm>
            <a:off x="6720661" y="5218815"/>
            <a:ext cx="935347" cy="27195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50068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2EDD06-979C-4B03-82A9-3F7E3CB9AA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9BE5454-071A-4575-9709-55D0690FD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82" y="365969"/>
            <a:ext cx="11250084" cy="932567"/>
          </a:xfrm>
        </p:spPr>
        <p:txBody>
          <a:bodyPr/>
          <a:lstStyle/>
          <a:p>
            <a:pPr algn="ctr"/>
            <a:r>
              <a:rPr lang="en-US"/>
              <a:t>Functional groups 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9139A9-E0A0-4794-AE79-885C40FC20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47939" y="6356351"/>
            <a:ext cx="10248501" cy="365125"/>
          </a:xfrm>
        </p:spPr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pic>
        <p:nvPicPr>
          <p:cNvPr id="1026" name="Picture 2" descr="Handheld Whiteboards, Laptop Whiteboards For Classrooms &amp; Homeschooling">
            <a:extLst>
              <a:ext uri="{FF2B5EF4-FFF2-40B4-BE49-F238E27FC236}">
                <a16:creationId xmlns:a16="http://schemas.microsoft.com/office/drawing/2014/main" id="{7440AFBB-F2AE-4608-A890-D14CE1791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0789" y="0"/>
            <a:ext cx="2162043" cy="216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700A6E6-7417-4DD3-890A-229C8A05FC7D}"/>
              </a:ext>
            </a:extLst>
          </p:cNvPr>
          <p:cNvSpPr txBox="1"/>
          <p:nvPr/>
        </p:nvSpPr>
        <p:spPr>
          <a:xfrm>
            <a:off x="7923190" y="2605988"/>
            <a:ext cx="4101223" cy="34470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3200" b="1"/>
              <a:t>Activity: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/>
              <a:t>Name of the functional group.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3200"/>
              <a:t>Name of the structure.</a:t>
            </a:r>
          </a:p>
          <a:p>
            <a:endParaRPr lang="en-US" sz="3200"/>
          </a:p>
          <a:p>
            <a:endParaRPr lang="en-US" sz="3200"/>
          </a:p>
        </p:txBody>
      </p:sp>
      <p:pic>
        <p:nvPicPr>
          <p:cNvPr id="1028" name="Picture 4" descr="Equation for synthesising aspirin, downloadable AS &amp; A Level Chemistry revision notes">
            <a:extLst>
              <a:ext uri="{FF2B5EF4-FFF2-40B4-BE49-F238E27FC236}">
                <a16:creationId xmlns:a16="http://schemas.microsoft.com/office/drawing/2014/main" id="{6C6E8E34-4C63-4FD2-B3EE-BE913A5004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/>
          <a:stretch/>
        </p:blipFill>
        <p:spPr bwMode="auto">
          <a:xfrm>
            <a:off x="610656" y="260649"/>
            <a:ext cx="1536171" cy="220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26A90B9E-A72F-4F7B-88C5-C662F01E50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89" y="2576612"/>
            <a:ext cx="1935388" cy="118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tructure - Cyclopropane">
            <a:extLst>
              <a:ext uri="{FF2B5EF4-FFF2-40B4-BE49-F238E27FC236}">
                <a16:creationId xmlns:a16="http://schemas.microsoft.com/office/drawing/2014/main" id="{E276E3FB-51F2-4994-B744-D9EBECB99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38" y="4297886"/>
            <a:ext cx="1497604" cy="137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What is the structure of propanone?">
            <a:extLst>
              <a:ext uri="{FF2B5EF4-FFF2-40B4-BE49-F238E27FC236}">
                <a16:creationId xmlns:a16="http://schemas.microsoft.com/office/drawing/2014/main" id="{650E8914-6BAF-4651-A9A2-30AEC10C4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4" y="823811"/>
            <a:ext cx="1971589" cy="1165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What's the structural and chemical formula for 2-pentene? - Quora">
            <a:extLst>
              <a:ext uri="{FF2B5EF4-FFF2-40B4-BE49-F238E27FC236}">
                <a16:creationId xmlns:a16="http://schemas.microsoft.com/office/drawing/2014/main" id="{F937A21B-3614-4CAE-8DF9-3A3A6F5382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0" r="33675" b="55618"/>
          <a:stretch/>
        </p:blipFill>
        <p:spPr bwMode="auto">
          <a:xfrm>
            <a:off x="3503712" y="2372883"/>
            <a:ext cx="3615235" cy="1567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istinguish Between Ethanal and Propanal | Compare the Difference Between  Similar Terms">
            <a:extLst>
              <a:ext uri="{FF2B5EF4-FFF2-40B4-BE49-F238E27FC236}">
                <a16:creationId xmlns:a16="http://schemas.microsoft.com/office/drawing/2014/main" id="{6DE42F0F-C33D-48D7-8BFC-76E3AA8F3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048" y="4448992"/>
            <a:ext cx="1395137" cy="1203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F8316B-C26B-4D1A-A8AD-95C859D1988E}"/>
              </a:ext>
            </a:extLst>
          </p:cNvPr>
          <p:cNvSpPr txBox="1"/>
          <p:nvPr/>
        </p:nvSpPr>
        <p:spPr>
          <a:xfrm>
            <a:off x="870883" y="1979742"/>
            <a:ext cx="138820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>
                <a:solidFill>
                  <a:srgbClr val="E51C41"/>
                </a:solidFill>
              </a:rPr>
              <a:t>Carboxylic acid</a:t>
            </a:r>
          </a:p>
          <a:p>
            <a:r>
              <a:rPr lang="en-US" sz="1600">
                <a:solidFill>
                  <a:srgbClr val="E51C41"/>
                </a:solidFill>
              </a:rPr>
              <a:t>Ethanoic acid</a:t>
            </a:r>
            <a:endParaRPr lang="en-GB" sz="1600">
              <a:solidFill>
                <a:srgbClr val="E51C4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589449-F056-4A44-B079-A64BA0945621}"/>
              </a:ext>
            </a:extLst>
          </p:cNvPr>
          <p:cNvSpPr txBox="1"/>
          <p:nvPr/>
        </p:nvSpPr>
        <p:spPr>
          <a:xfrm>
            <a:off x="1050543" y="3692141"/>
            <a:ext cx="75180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>
                <a:solidFill>
                  <a:srgbClr val="E51C41"/>
                </a:solidFill>
              </a:rPr>
              <a:t>Alcohol</a:t>
            </a:r>
          </a:p>
          <a:p>
            <a:r>
              <a:rPr lang="en-US" sz="1600">
                <a:solidFill>
                  <a:srgbClr val="E51C41"/>
                </a:solidFill>
              </a:rPr>
              <a:t>Ethanol </a:t>
            </a:r>
            <a:endParaRPr lang="en-GB" sz="1600">
              <a:solidFill>
                <a:srgbClr val="E51C4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1F8A1FA-259E-4175-B58B-F2F4C906828E}"/>
              </a:ext>
            </a:extLst>
          </p:cNvPr>
          <p:cNvSpPr txBox="1"/>
          <p:nvPr/>
        </p:nvSpPr>
        <p:spPr>
          <a:xfrm>
            <a:off x="834207" y="5739947"/>
            <a:ext cx="1320874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>
                <a:solidFill>
                  <a:srgbClr val="E51C41"/>
                </a:solidFill>
              </a:rPr>
              <a:t>Cycloalkane</a:t>
            </a:r>
          </a:p>
          <a:p>
            <a:r>
              <a:rPr lang="en-US" sz="1600">
                <a:solidFill>
                  <a:srgbClr val="E51C41"/>
                </a:solidFill>
              </a:rPr>
              <a:t>Cyclopropane </a:t>
            </a:r>
            <a:endParaRPr lang="en-GB" sz="1600">
              <a:solidFill>
                <a:srgbClr val="E51C4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FC261F-4C91-4571-856E-62E43148C788}"/>
              </a:ext>
            </a:extLst>
          </p:cNvPr>
          <p:cNvSpPr txBox="1"/>
          <p:nvPr/>
        </p:nvSpPr>
        <p:spPr>
          <a:xfrm>
            <a:off x="4414778" y="1976451"/>
            <a:ext cx="100187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>
                <a:solidFill>
                  <a:srgbClr val="E51C41"/>
                </a:solidFill>
              </a:rPr>
              <a:t>Ketone</a:t>
            </a:r>
          </a:p>
          <a:p>
            <a:r>
              <a:rPr lang="en-US" sz="1600">
                <a:solidFill>
                  <a:srgbClr val="E51C41"/>
                </a:solidFill>
              </a:rPr>
              <a:t>Propanone</a:t>
            </a:r>
            <a:endParaRPr lang="en-GB" sz="1600">
              <a:solidFill>
                <a:srgbClr val="E51C4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BD55F20-2506-473B-8466-65E696A546C5}"/>
              </a:ext>
            </a:extLst>
          </p:cNvPr>
          <p:cNvSpPr txBox="1"/>
          <p:nvPr/>
        </p:nvSpPr>
        <p:spPr>
          <a:xfrm>
            <a:off x="4438402" y="3834369"/>
            <a:ext cx="101470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>
                <a:solidFill>
                  <a:srgbClr val="E51C41"/>
                </a:solidFill>
              </a:rPr>
              <a:t>Alkene</a:t>
            </a:r>
          </a:p>
          <a:p>
            <a:r>
              <a:rPr lang="en-US" sz="1600">
                <a:solidFill>
                  <a:srgbClr val="E51C41"/>
                </a:solidFill>
              </a:rPr>
              <a:t>Pent-1-ene</a:t>
            </a:r>
            <a:endParaRPr lang="en-GB" sz="1600">
              <a:solidFill>
                <a:srgbClr val="E51C4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372F21-4334-403D-9C73-309C8CAF7BFF}"/>
              </a:ext>
            </a:extLst>
          </p:cNvPr>
          <p:cNvSpPr txBox="1"/>
          <p:nvPr/>
        </p:nvSpPr>
        <p:spPr>
          <a:xfrm>
            <a:off x="4482361" y="5749006"/>
            <a:ext cx="85279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>
                <a:solidFill>
                  <a:srgbClr val="E51C41"/>
                </a:solidFill>
              </a:rPr>
              <a:t>Aldehyde</a:t>
            </a:r>
          </a:p>
          <a:p>
            <a:r>
              <a:rPr lang="en-US" sz="1600">
                <a:solidFill>
                  <a:srgbClr val="E51C41"/>
                </a:solidFill>
              </a:rPr>
              <a:t>Ethanal </a:t>
            </a:r>
            <a:endParaRPr lang="en-GB" sz="1600">
              <a:solidFill>
                <a:srgbClr val="E51C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85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E77F2E-F21D-4F69-9800-80F70A4050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568162-E710-49D7-8048-12757C7B6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Functional groups 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2BC42D-5475-4EB6-B351-A74CCDF176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1436" y="6399146"/>
            <a:ext cx="10248501" cy="365125"/>
          </a:xfrm>
        </p:spPr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pic>
        <p:nvPicPr>
          <p:cNvPr id="6" name="Picture 2" descr="Handheld Whiteboards, Laptop Whiteboards For Classrooms &amp; Homeschooling">
            <a:extLst>
              <a:ext uri="{FF2B5EF4-FFF2-40B4-BE49-F238E27FC236}">
                <a16:creationId xmlns:a16="http://schemas.microsoft.com/office/drawing/2014/main" id="{E7A4DF8C-31F1-4E04-AA88-0A41D229E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789" y="0"/>
            <a:ext cx="2162043" cy="216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DB148D-628D-4302-AECC-D8E04A5C202E}"/>
              </a:ext>
            </a:extLst>
          </p:cNvPr>
          <p:cNvSpPr txBox="1"/>
          <p:nvPr/>
        </p:nvSpPr>
        <p:spPr>
          <a:xfrm>
            <a:off x="8688288" y="2377829"/>
            <a:ext cx="3418581" cy="34470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3200" b="1"/>
              <a:t>Activity: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3200"/>
              <a:t>Name of the functional group.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3200"/>
              <a:t>Draw the structure.</a:t>
            </a:r>
          </a:p>
          <a:p>
            <a:endParaRPr lang="en-US" sz="3200"/>
          </a:p>
          <a:p>
            <a:endParaRPr lang="en-US" sz="32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FFB776-1DFA-41D7-B5E0-3A79EF618AB9}"/>
              </a:ext>
            </a:extLst>
          </p:cNvPr>
          <p:cNvSpPr txBox="1"/>
          <p:nvPr/>
        </p:nvSpPr>
        <p:spPr>
          <a:xfrm>
            <a:off x="907930" y="1166555"/>
            <a:ext cx="77425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Propane</a:t>
            </a:r>
            <a:endParaRPr lang="en-GB" sz="1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A8F156-E4DB-46A3-88ED-408B31F451AD}"/>
              </a:ext>
            </a:extLst>
          </p:cNvPr>
          <p:cNvSpPr txBox="1"/>
          <p:nvPr/>
        </p:nvSpPr>
        <p:spPr>
          <a:xfrm>
            <a:off x="6462332" y="1091603"/>
            <a:ext cx="123428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err="1"/>
              <a:t>Cyclobutane</a:t>
            </a:r>
            <a:endParaRPr lang="en-GB" sz="16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B47F54-977D-4D90-BBCF-135BE5D42420}"/>
              </a:ext>
            </a:extLst>
          </p:cNvPr>
          <p:cNvSpPr txBox="1"/>
          <p:nvPr/>
        </p:nvSpPr>
        <p:spPr>
          <a:xfrm>
            <a:off x="1053451" y="3936434"/>
            <a:ext cx="64921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Butene</a:t>
            </a:r>
            <a:endParaRPr lang="en-GB" sz="1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1F5FB2-42C0-45F6-A923-60FB11BCE402}"/>
              </a:ext>
            </a:extLst>
          </p:cNvPr>
          <p:cNvSpPr txBox="1"/>
          <p:nvPr/>
        </p:nvSpPr>
        <p:spPr>
          <a:xfrm>
            <a:off x="3569565" y="1124745"/>
            <a:ext cx="137858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err="1"/>
              <a:t>Methanoic</a:t>
            </a:r>
            <a:r>
              <a:rPr lang="en-US" sz="1600"/>
              <a:t> acid</a:t>
            </a:r>
            <a:endParaRPr lang="en-GB" sz="16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3CA149-A6FF-4189-8127-D3046155416A}"/>
              </a:ext>
            </a:extLst>
          </p:cNvPr>
          <p:cNvSpPr txBox="1"/>
          <p:nvPr/>
        </p:nvSpPr>
        <p:spPr>
          <a:xfrm>
            <a:off x="6709114" y="3929165"/>
            <a:ext cx="87684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Butanone</a:t>
            </a:r>
            <a:endParaRPr lang="en-GB" sz="16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3A535-7544-48C6-AC89-D00821D3A5BD}"/>
              </a:ext>
            </a:extLst>
          </p:cNvPr>
          <p:cNvSpPr txBox="1"/>
          <p:nvPr/>
        </p:nvSpPr>
        <p:spPr>
          <a:xfrm>
            <a:off x="3983766" y="3950865"/>
            <a:ext cx="7518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Butanal </a:t>
            </a:r>
            <a:endParaRPr lang="en-GB" sz="1600"/>
          </a:p>
        </p:txBody>
      </p:sp>
      <p:pic>
        <p:nvPicPr>
          <p:cNvPr id="1026" name="Picture 2" descr="Difference Between Methane and Propane | Compare the Difference Between  Similar Terms">
            <a:extLst>
              <a:ext uri="{FF2B5EF4-FFF2-40B4-BE49-F238E27FC236}">
                <a16:creationId xmlns:a16="http://schemas.microsoft.com/office/drawing/2014/main" id="{4233F721-A528-4BA3-84C1-62503491F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71" y="1690633"/>
            <a:ext cx="1602157" cy="96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792F7F-447D-4520-B805-BB7901A89F19}"/>
              </a:ext>
            </a:extLst>
          </p:cNvPr>
          <p:cNvSpPr txBox="1"/>
          <p:nvPr/>
        </p:nvSpPr>
        <p:spPr>
          <a:xfrm>
            <a:off x="9744406" y="6694605"/>
            <a:ext cx="233717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i="1"/>
              <a:t>Full reference list in the notes</a:t>
            </a:r>
            <a:endParaRPr lang="en-GB" sz="1400" i="1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AC23744-8EB7-4D8E-8BF4-CA71E5C4B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595" y="1579472"/>
            <a:ext cx="1219709" cy="98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hat is the difference between n-Butane and cyclobutane? - Quora">
            <a:extLst>
              <a:ext uri="{FF2B5EF4-FFF2-40B4-BE49-F238E27FC236}">
                <a16:creationId xmlns:a16="http://schemas.microsoft.com/office/drawing/2014/main" id="{92A3D083-0797-45DE-8D81-463065A78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221" y="1573908"/>
            <a:ext cx="962319" cy="96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What is the Difference Between 1 Butene and 2 Butene | Compare the  Difference Between Similar Terms">
            <a:extLst>
              <a:ext uri="{FF2B5EF4-FFF2-40B4-BE49-F238E27FC236}">
                <a16:creationId xmlns:a16="http://schemas.microsoft.com/office/drawing/2014/main" id="{252A9AB1-B0F4-40B1-838A-16468009C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3" y="4410807"/>
            <a:ext cx="1577636" cy="96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Write the structural formula for Butanal.">
            <a:extLst>
              <a:ext uri="{FF2B5EF4-FFF2-40B4-BE49-F238E27FC236}">
                <a16:creationId xmlns:a16="http://schemas.microsoft.com/office/drawing/2014/main" id="{7CF23B56-1472-46AF-AA9C-67F200E0A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311" y="4279306"/>
            <a:ext cx="2447595" cy="137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Draw the expanded structure for 2-butanone. | Homework.Study.com">
            <a:extLst>
              <a:ext uri="{FF2B5EF4-FFF2-40B4-BE49-F238E27FC236}">
                <a16:creationId xmlns:a16="http://schemas.microsoft.com/office/drawing/2014/main" id="{5DFB9A29-991A-4D1B-A391-8A4020448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080" y="4279306"/>
            <a:ext cx="2696597" cy="168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CF9FA46-52DE-4DBF-B72D-A0CEB33380F2}"/>
              </a:ext>
            </a:extLst>
          </p:cNvPr>
          <p:cNvSpPr txBox="1"/>
          <p:nvPr/>
        </p:nvSpPr>
        <p:spPr>
          <a:xfrm>
            <a:off x="1024597" y="2642746"/>
            <a:ext cx="70532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>
                <a:solidFill>
                  <a:srgbClr val="E51C41"/>
                </a:solidFill>
              </a:rPr>
              <a:t>Alkane</a:t>
            </a:r>
            <a:endParaRPr lang="en-GB">
              <a:solidFill>
                <a:srgbClr val="E51C4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5740564-554D-4DDA-8B80-B9FA6EE04FA9}"/>
              </a:ext>
            </a:extLst>
          </p:cNvPr>
          <p:cNvSpPr txBox="1"/>
          <p:nvPr/>
        </p:nvSpPr>
        <p:spPr>
          <a:xfrm>
            <a:off x="3569565" y="2619977"/>
            <a:ext cx="156453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>
                <a:solidFill>
                  <a:srgbClr val="E51C41"/>
                </a:solidFill>
              </a:rPr>
              <a:t>Carboxylic acid</a:t>
            </a:r>
            <a:endParaRPr lang="en-GB">
              <a:solidFill>
                <a:srgbClr val="E51C4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4A23732-B19B-41B3-A956-707C1920BB5C}"/>
              </a:ext>
            </a:extLst>
          </p:cNvPr>
          <p:cNvSpPr txBox="1"/>
          <p:nvPr/>
        </p:nvSpPr>
        <p:spPr>
          <a:xfrm>
            <a:off x="6627575" y="2619977"/>
            <a:ext cx="125675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>
                <a:solidFill>
                  <a:srgbClr val="E51C41"/>
                </a:solidFill>
              </a:rPr>
              <a:t>Cycloalkane</a:t>
            </a:r>
            <a:endParaRPr lang="en-GB">
              <a:solidFill>
                <a:srgbClr val="E51C4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D1B359-B06B-4C54-A3DC-37E1C8F68D91}"/>
              </a:ext>
            </a:extLst>
          </p:cNvPr>
          <p:cNvSpPr txBox="1"/>
          <p:nvPr/>
        </p:nvSpPr>
        <p:spPr>
          <a:xfrm>
            <a:off x="1065559" y="5662038"/>
            <a:ext cx="70532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>
                <a:solidFill>
                  <a:srgbClr val="E51C41"/>
                </a:solidFill>
              </a:rPr>
              <a:t>Alkene</a:t>
            </a:r>
            <a:endParaRPr lang="en-GB">
              <a:solidFill>
                <a:srgbClr val="E51C4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574E3B-9985-4FEB-B7DE-99D36D2C88B7}"/>
              </a:ext>
            </a:extLst>
          </p:cNvPr>
          <p:cNvSpPr txBox="1"/>
          <p:nvPr/>
        </p:nvSpPr>
        <p:spPr>
          <a:xfrm>
            <a:off x="3848447" y="5738298"/>
            <a:ext cx="96180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>
                <a:solidFill>
                  <a:srgbClr val="E51C41"/>
                </a:solidFill>
              </a:rPr>
              <a:t>Aldehyde</a:t>
            </a:r>
            <a:endParaRPr lang="en-GB">
              <a:solidFill>
                <a:srgbClr val="E51C4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093514-0077-447E-A6DA-4F143C0CF525}"/>
              </a:ext>
            </a:extLst>
          </p:cNvPr>
          <p:cNvSpPr txBox="1"/>
          <p:nvPr/>
        </p:nvSpPr>
        <p:spPr>
          <a:xfrm>
            <a:off x="6775052" y="5885498"/>
            <a:ext cx="73096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>
                <a:solidFill>
                  <a:srgbClr val="E51C41"/>
                </a:solidFill>
              </a:rPr>
              <a:t>Ketone</a:t>
            </a:r>
            <a:endParaRPr lang="en-GB">
              <a:solidFill>
                <a:srgbClr val="E51C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73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  <p:bldP spid="15" grpId="0"/>
      <p:bldP spid="18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E77F2E-F21D-4F69-9800-80F70A4050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568162-E710-49D7-8048-12757C7B6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Functional groups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2BC42D-5475-4EB6-B351-A74CCDF176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pic>
        <p:nvPicPr>
          <p:cNvPr id="6" name="Picture 2" descr="Handheld Whiteboards, Laptop Whiteboards For Classrooms &amp; Homeschooling">
            <a:extLst>
              <a:ext uri="{FF2B5EF4-FFF2-40B4-BE49-F238E27FC236}">
                <a16:creationId xmlns:a16="http://schemas.microsoft.com/office/drawing/2014/main" id="{E7A4DF8C-31F1-4E04-AA88-0A41D229E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683" y="136072"/>
            <a:ext cx="1672187" cy="167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DDBC93A-691B-488E-9D30-09F1545ABAF0}"/>
              </a:ext>
            </a:extLst>
          </p:cNvPr>
          <p:cNvSpPr txBox="1"/>
          <p:nvPr/>
        </p:nvSpPr>
        <p:spPr>
          <a:xfrm>
            <a:off x="1425023" y="1344610"/>
            <a:ext cx="10708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Propan-2-ol</a:t>
            </a:r>
            <a:endParaRPr lang="en-GB" sz="16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BC305E-0C76-4000-8A45-04AF5A1DC2A5}"/>
              </a:ext>
            </a:extLst>
          </p:cNvPr>
          <p:cNvSpPr txBox="1"/>
          <p:nvPr/>
        </p:nvSpPr>
        <p:spPr>
          <a:xfrm>
            <a:off x="1427055" y="3863241"/>
            <a:ext cx="94577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Butan-1-ol</a:t>
            </a:r>
            <a:endParaRPr lang="en-GB" sz="1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6014F4-EDEC-407F-8B99-B3220D6DBE34}"/>
              </a:ext>
            </a:extLst>
          </p:cNvPr>
          <p:cNvSpPr txBox="1"/>
          <p:nvPr/>
        </p:nvSpPr>
        <p:spPr>
          <a:xfrm>
            <a:off x="4625272" y="1332554"/>
            <a:ext cx="101309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Ethylamine</a:t>
            </a:r>
            <a:endParaRPr lang="en-GB" sz="16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ACB522-1DE1-40B2-9D36-C3CDC4863018}"/>
              </a:ext>
            </a:extLst>
          </p:cNvPr>
          <p:cNvSpPr txBox="1"/>
          <p:nvPr/>
        </p:nvSpPr>
        <p:spPr>
          <a:xfrm>
            <a:off x="4625272" y="3837719"/>
            <a:ext cx="11381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Propylamine</a:t>
            </a:r>
            <a:endParaRPr lang="en-GB" sz="16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92F7F-447D-4520-B805-BB7901A89F19}"/>
              </a:ext>
            </a:extLst>
          </p:cNvPr>
          <p:cNvSpPr txBox="1"/>
          <p:nvPr/>
        </p:nvSpPr>
        <p:spPr>
          <a:xfrm>
            <a:off x="9744406" y="6694605"/>
            <a:ext cx="233717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i="1"/>
              <a:t>Full reference list in the notes</a:t>
            </a:r>
            <a:endParaRPr lang="en-GB" sz="1400" i="1"/>
          </a:p>
        </p:txBody>
      </p:sp>
      <p:pic>
        <p:nvPicPr>
          <p:cNvPr id="2050" name="Picture 2" descr="Difference Between Propan-1-ol and Propan-2-ol | Definition, Properties and  Structure, Similarities and Differences">
            <a:extLst>
              <a:ext uri="{FF2B5EF4-FFF2-40B4-BE49-F238E27FC236}">
                <a16:creationId xmlns:a16="http://schemas.microsoft.com/office/drawing/2014/main" id="{2CDD6375-2D6A-49AD-9FFC-3A9B4AEDA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45" y="1720223"/>
            <a:ext cx="1907971" cy="1019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ifference Between Ethylamine and Diethylamine | Compare the Difference  Between Similar Terms">
            <a:extLst>
              <a:ext uri="{FF2B5EF4-FFF2-40B4-BE49-F238E27FC236}">
                <a16:creationId xmlns:a16="http://schemas.microsoft.com/office/drawing/2014/main" id="{5799B519-E420-4A96-B8D4-03620C7FB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787" y="1681680"/>
            <a:ext cx="1675109" cy="1120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1-Butanol - Wikipedia">
            <a:extLst>
              <a:ext uri="{FF2B5EF4-FFF2-40B4-BE49-F238E27FC236}">
                <a16:creationId xmlns:a16="http://schemas.microsoft.com/office/drawing/2014/main" id="{2D64330E-7286-482A-A769-9F229A245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3" y="4252383"/>
            <a:ext cx="2544885" cy="113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raw propylamine | Homework.Study.com">
            <a:extLst>
              <a:ext uri="{FF2B5EF4-FFF2-40B4-BE49-F238E27FC236}">
                <a16:creationId xmlns:a16="http://schemas.microsoft.com/office/drawing/2014/main" id="{52B0D138-8A37-4C30-9670-346F0AAE3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4" y="4109461"/>
            <a:ext cx="3750079" cy="168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964DF61-6977-402B-8A41-8489FA3CD203}"/>
              </a:ext>
            </a:extLst>
          </p:cNvPr>
          <p:cNvSpPr txBox="1"/>
          <p:nvPr/>
        </p:nvSpPr>
        <p:spPr>
          <a:xfrm>
            <a:off x="1534822" y="2826420"/>
            <a:ext cx="84693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>
                <a:solidFill>
                  <a:srgbClr val="E51C41"/>
                </a:solidFill>
              </a:rPr>
              <a:t>Alcohol</a:t>
            </a:r>
            <a:endParaRPr lang="en-GB">
              <a:solidFill>
                <a:srgbClr val="E51C4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4DF94F6-BD54-4135-9082-571C274E2E08}"/>
              </a:ext>
            </a:extLst>
          </p:cNvPr>
          <p:cNvSpPr txBox="1"/>
          <p:nvPr/>
        </p:nvSpPr>
        <p:spPr>
          <a:xfrm>
            <a:off x="1522688" y="5467769"/>
            <a:ext cx="84693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>
                <a:solidFill>
                  <a:srgbClr val="E51C41"/>
                </a:solidFill>
              </a:rPr>
              <a:t>Alcohol</a:t>
            </a:r>
            <a:endParaRPr lang="en-GB">
              <a:solidFill>
                <a:srgbClr val="E51C4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C62A94D-4338-4090-84F0-CF940EC6EF3D}"/>
              </a:ext>
            </a:extLst>
          </p:cNvPr>
          <p:cNvSpPr txBox="1"/>
          <p:nvPr/>
        </p:nvSpPr>
        <p:spPr>
          <a:xfrm>
            <a:off x="4769268" y="2858677"/>
            <a:ext cx="84693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>
                <a:solidFill>
                  <a:srgbClr val="E51C41"/>
                </a:solidFill>
              </a:rPr>
              <a:t>Amine</a:t>
            </a:r>
            <a:endParaRPr lang="en-GB">
              <a:solidFill>
                <a:srgbClr val="E51C4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1C4F69F-4346-4D97-A0C8-5188C5F569DC}"/>
              </a:ext>
            </a:extLst>
          </p:cNvPr>
          <p:cNvSpPr txBox="1"/>
          <p:nvPr/>
        </p:nvSpPr>
        <p:spPr>
          <a:xfrm>
            <a:off x="4874244" y="5635061"/>
            <a:ext cx="84693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>
                <a:solidFill>
                  <a:srgbClr val="E51C41"/>
                </a:solidFill>
              </a:rPr>
              <a:t>Amine</a:t>
            </a:r>
            <a:endParaRPr lang="en-GB">
              <a:solidFill>
                <a:srgbClr val="E51C4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A7680FD-487C-4336-8AB6-613D4DDFDC0A}"/>
              </a:ext>
            </a:extLst>
          </p:cNvPr>
          <p:cNvSpPr txBox="1"/>
          <p:nvPr/>
        </p:nvSpPr>
        <p:spPr>
          <a:xfrm>
            <a:off x="8688288" y="2377829"/>
            <a:ext cx="3418581" cy="34470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3200" b="1"/>
              <a:t>Activity: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3200"/>
              <a:t>Name of the functional group.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3200"/>
              <a:t>Draw the structure.</a:t>
            </a:r>
          </a:p>
          <a:p>
            <a:endParaRPr lang="en-US" sz="3200"/>
          </a:p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81550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7DAE48-DFA8-417F-953F-8CDFF5E63E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CCEDEB-A5BA-468F-BD28-82FA7578D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Functional groups in aspirin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2825F-A08D-46D7-A4DD-C9C866DB70F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1670" y="6334515"/>
            <a:ext cx="10248501" cy="365125"/>
          </a:xfrm>
        </p:spPr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753BEB-0599-498E-92E3-1F46DC183ED5}"/>
              </a:ext>
            </a:extLst>
          </p:cNvPr>
          <p:cNvSpPr txBox="1"/>
          <p:nvPr/>
        </p:nvSpPr>
        <p:spPr>
          <a:xfrm>
            <a:off x="6973259" y="6231137"/>
            <a:ext cx="48478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hlinkClick r:id="rId2"/>
              </a:rPr>
              <a:t>https://www.equip4work.co.uk/education-furniture/display-presentation/laptop-whiteboards/</a:t>
            </a:r>
            <a:r>
              <a:rPr lang="en-GB" sz="1600"/>
              <a:t> </a:t>
            </a:r>
          </a:p>
        </p:txBody>
      </p:sp>
      <p:pic>
        <p:nvPicPr>
          <p:cNvPr id="7" name="Picture 4" descr="Equation for synthesising aspirin, downloadable AS &amp; A Level Chemistry revision notes">
            <a:extLst>
              <a:ext uri="{FF2B5EF4-FFF2-40B4-BE49-F238E27FC236}">
                <a16:creationId xmlns:a16="http://schemas.microsoft.com/office/drawing/2014/main" id="{0A6E630D-C4BD-4351-A4CB-813DBCC1F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142" y="3002335"/>
            <a:ext cx="8880309" cy="220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CF2D6E2-C6F7-4A04-BDA4-7BC97DAC21CC}"/>
              </a:ext>
            </a:extLst>
          </p:cNvPr>
          <p:cNvSpPr txBox="1"/>
          <p:nvPr/>
        </p:nvSpPr>
        <p:spPr>
          <a:xfrm>
            <a:off x="1376141" y="5571993"/>
            <a:ext cx="117019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Salicylic acid</a:t>
            </a:r>
            <a:endParaRPr lang="en-GB" sz="1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453014-60EA-454A-85AE-CDF8A314301F}"/>
              </a:ext>
            </a:extLst>
          </p:cNvPr>
          <p:cNvSpPr txBox="1"/>
          <p:nvPr/>
        </p:nvSpPr>
        <p:spPr>
          <a:xfrm>
            <a:off x="2980175" y="5598729"/>
            <a:ext cx="175368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Ethanoic anhydride</a:t>
            </a:r>
            <a:endParaRPr lang="en-GB" sz="16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D44ACC-8F40-4852-A157-41A26987BC0D}"/>
              </a:ext>
            </a:extLst>
          </p:cNvPr>
          <p:cNvSpPr txBox="1"/>
          <p:nvPr/>
        </p:nvSpPr>
        <p:spPr>
          <a:xfrm>
            <a:off x="6744741" y="5598729"/>
            <a:ext cx="62517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Aspirin</a:t>
            </a:r>
            <a:endParaRPr lang="en-GB" sz="16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4E974-AE6C-4622-B8D7-3B01392E6CF3}"/>
              </a:ext>
            </a:extLst>
          </p:cNvPr>
          <p:cNvSpPr txBox="1"/>
          <p:nvPr/>
        </p:nvSpPr>
        <p:spPr>
          <a:xfrm>
            <a:off x="8995523" y="5571993"/>
            <a:ext cx="122950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/>
              <a:t>Ethanoic acid</a:t>
            </a:r>
            <a:endParaRPr lang="en-GB" sz="160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7D8434E-DEB2-4D48-92F5-8AE8E14CB0B7}"/>
              </a:ext>
            </a:extLst>
          </p:cNvPr>
          <p:cNvSpPr/>
          <p:nvPr/>
        </p:nvSpPr>
        <p:spPr>
          <a:xfrm>
            <a:off x="5696621" y="3115278"/>
            <a:ext cx="1440160" cy="1037633"/>
          </a:xfrm>
          <a:prstGeom prst="ellipse">
            <a:avLst/>
          </a:prstGeom>
          <a:noFill/>
          <a:ln w="12700">
            <a:solidFill>
              <a:srgbClr val="E51C4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5898AA-E1B1-42DC-A1C5-00577561DA9A}"/>
              </a:ext>
            </a:extLst>
          </p:cNvPr>
          <p:cNvSpPr txBox="1"/>
          <p:nvPr/>
        </p:nvSpPr>
        <p:spPr>
          <a:xfrm>
            <a:off x="5724205" y="2771423"/>
            <a:ext cx="138820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>
                <a:solidFill>
                  <a:srgbClr val="E51C41"/>
                </a:solidFill>
              </a:rPr>
              <a:t>Carboxylic acid</a:t>
            </a:r>
            <a:endParaRPr lang="en-GB" sz="1600">
              <a:solidFill>
                <a:srgbClr val="E51C4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4727C-601C-4477-B0F9-1AE6F5E92F74}"/>
              </a:ext>
            </a:extLst>
          </p:cNvPr>
          <p:cNvSpPr/>
          <p:nvPr/>
        </p:nvSpPr>
        <p:spPr>
          <a:xfrm>
            <a:off x="6744740" y="3838774"/>
            <a:ext cx="1544169" cy="1037633"/>
          </a:xfrm>
          <a:prstGeom prst="ellipse">
            <a:avLst/>
          </a:prstGeom>
          <a:noFill/>
          <a:ln w="12700">
            <a:solidFill>
              <a:srgbClr val="E51C4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73B0196-2516-4588-BE79-EF4DABF49EF0}"/>
              </a:ext>
            </a:extLst>
          </p:cNvPr>
          <p:cNvSpPr txBox="1"/>
          <p:nvPr/>
        </p:nvSpPr>
        <p:spPr>
          <a:xfrm>
            <a:off x="7136781" y="4876407"/>
            <a:ext cx="120729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>
                <a:solidFill>
                  <a:srgbClr val="E51C41"/>
                </a:solidFill>
              </a:rPr>
              <a:t>Ester</a:t>
            </a:r>
            <a:endParaRPr lang="en-GB" sz="1600">
              <a:solidFill>
                <a:srgbClr val="E51C4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283D73-AF71-485F-B668-F6D96F6C334A}"/>
              </a:ext>
            </a:extLst>
          </p:cNvPr>
          <p:cNvSpPr txBox="1"/>
          <p:nvPr/>
        </p:nvSpPr>
        <p:spPr>
          <a:xfrm>
            <a:off x="541776" y="966193"/>
            <a:ext cx="11641872" cy="28730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r>
              <a:rPr lang="en-US" sz="2667" b="1"/>
              <a:t>Activity: </a:t>
            </a:r>
            <a:endParaRPr lang="en-US" sz="2667" b="1">
              <a:cs typeface="Arial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/>
              <a:t>Research esterification.</a:t>
            </a:r>
            <a:endParaRPr lang="en-US" sz="2667">
              <a:cs typeface="Arial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/>
              <a:t>Identify how the ester on the aspirin structure is produced from salicylic acid and ethanoic anhydride.</a:t>
            </a:r>
          </a:p>
          <a:p>
            <a:endParaRPr lang="en-US" sz="2667"/>
          </a:p>
          <a:p>
            <a:endParaRPr lang="en-US" sz="2667">
              <a:cs typeface="Arial"/>
            </a:endParaRPr>
          </a:p>
          <a:p>
            <a:endParaRPr lang="en-US" sz="2667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6F950F-187E-4E10-80D2-CE1E465242E8}"/>
              </a:ext>
            </a:extLst>
          </p:cNvPr>
          <p:cNvSpPr txBox="1"/>
          <p:nvPr/>
        </p:nvSpPr>
        <p:spPr>
          <a:xfrm>
            <a:off x="3417533" y="6254622"/>
            <a:ext cx="319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hlinkClick r:id="rId4"/>
              </a:rPr>
              <a:t>https://byjus.com/chemistry/acetylsalicylic-acid/</a:t>
            </a:r>
            <a:r>
              <a:rPr lang="en-GB" sz="16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920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7DAE48-DFA8-417F-953F-8CDFF5E63E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CCEDEB-A5BA-468F-BD28-82FA7578D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Functional groups in aspirin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2825F-A08D-46D7-A4DD-C9C866DB70F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51670" y="6334515"/>
            <a:ext cx="10248501" cy="365125"/>
          </a:xfrm>
        </p:spPr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753BEB-0599-498E-92E3-1F46DC183ED5}"/>
              </a:ext>
            </a:extLst>
          </p:cNvPr>
          <p:cNvSpPr txBox="1"/>
          <p:nvPr/>
        </p:nvSpPr>
        <p:spPr>
          <a:xfrm>
            <a:off x="6973259" y="6170666"/>
            <a:ext cx="48478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hlinkClick r:id="rId2"/>
              </a:rPr>
              <a:t>https://www.equip4work.co.uk/education-furniture/display-presentation/laptop-whiteboards/</a:t>
            </a:r>
            <a:r>
              <a:rPr lang="en-GB" sz="1600"/>
              <a:t>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E6E66E6-F505-40A5-ABEF-9EA1B77EB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21" y="1883327"/>
            <a:ext cx="9075072" cy="308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96F950F-187E-4E10-80D2-CE1E465242E8}"/>
              </a:ext>
            </a:extLst>
          </p:cNvPr>
          <p:cNvSpPr txBox="1"/>
          <p:nvPr/>
        </p:nvSpPr>
        <p:spPr>
          <a:xfrm>
            <a:off x="3456863" y="6180037"/>
            <a:ext cx="319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>
                <a:hlinkClick r:id="rId4"/>
              </a:rPr>
              <a:t>https://byjus.com/chemistry/acetylsalicylic-acid/</a:t>
            </a:r>
            <a:r>
              <a:rPr lang="en-GB" sz="16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920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BE07979-3C57-408D-AF88-9CB05DCDB907}"/>
</file>

<file path=customXml/itemProps2.xml><?xml version="1.0" encoding="utf-8"?>
<ds:datastoreItem xmlns:ds="http://schemas.openxmlformats.org/officeDocument/2006/customXml" ds:itemID="{84C5AD66-8C2E-4535-9822-054EB8911900}"/>
</file>

<file path=customXml/itemProps3.xml><?xml version="1.0" encoding="utf-8"?>
<ds:datastoreItem xmlns:ds="http://schemas.openxmlformats.org/officeDocument/2006/customXml" ds:itemID="{71EA5AA2-71CA-4B01-9394-3F3BBBE6834E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</TotalTime>
  <Words>584</Words>
  <Application>Microsoft Office PowerPoint</Application>
  <PresentationFormat>Widescreen</PresentationFormat>
  <Paragraphs>165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Laboratory science</vt:lpstr>
      <vt:lpstr>01</vt:lpstr>
      <vt:lpstr>Aspirin introduction</vt:lpstr>
      <vt:lpstr>Recap on organic substances</vt:lpstr>
      <vt:lpstr>Functional groups </vt:lpstr>
      <vt:lpstr>Functional groups </vt:lpstr>
      <vt:lpstr>Functional groups</vt:lpstr>
      <vt:lpstr>Functional groups in aspirin</vt:lpstr>
      <vt:lpstr>Functional groups in aspirin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Laboratory science</dc:title>
  <dc:creator>Gemma Brezinski</dc:creator>
  <cp:lastModifiedBy>Gemma Brezinski</cp:lastModifiedBy>
  <cp:revision>6</cp:revision>
  <dcterms:created xsi:type="dcterms:W3CDTF">2024-01-08T11:05:00Z</dcterms:created>
  <dcterms:modified xsi:type="dcterms:W3CDTF">2024-01-08T11:51:42Z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