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29" r:id="rId2"/>
    <p:sldId id="313" r:id="rId3"/>
    <p:sldId id="516" r:id="rId4"/>
    <p:sldId id="466" r:id="rId5"/>
    <p:sldId id="464" r:id="rId6"/>
    <p:sldId id="343" r:id="rId7"/>
    <p:sldId id="478" r:id="rId8"/>
    <p:sldId id="463" r:id="rId9"/>
    <p:sldId id="344" r:id="rId10"/>
    <p:sldId id="539" r:id="rId11"/>
    <p:sldId id="345" r:id="rId12"/>
    <p:sldId id="519" r:id="rId13"/>
    <p:sldId id="480" r:id="rId14"/>
    <p:sldId id="479" r:id="rId15"/>
    <p:sldId id="469" r:id="rId16"/>
    <p:sldId id="540" r:id="rId17"/>
    <p:sldId id="319" r:id="rId18"/>
    <p:sldId id="522" r:id="rId19"/>
    <p:sldId id="346" r:id="rId20"/>
    <p:sldId id="347" r:id="rId21"/>
    <p:sldId id="541" r:id="rId22"/>
    <p:sldId id="437" r:id="rId23"/>
    <p:sldId id="525" r:id="rId24"/>
    <p:sldId id="440" r:id="rId25"/>
    <p:sldId id="470" r:id="rId26"/>
    <p:sldId id="493" r:id="rId27"/>
    <p:sldId id="54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ED317-4A16-4A72-9BAE-F9DB60A57C8B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0F1D0-E5F4-40A4-ADE8-257195371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82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786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366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39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34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7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3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071639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18054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BE3D6-2C82-E6B5-D198-62CDB1A98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5867">
                <a:cs typeface="Arial"/>
              </a:rPr>
              <a:t>Laboratory science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F8F73E-1DCD-0822-87D5-D2E46B490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144000" tIns="144000" rIns="0" bIns="144000" rtlCol="0" anchor="t">
            <a:noAutofit/>
          </a:bodyPr>
          <a:lstStyle/>
          <a:p>
            <a:r>
              <a:rPr lang="en-GB">
                <a:cs typeface="Arial"/>
              </a:rPr>
              <a:t>T Level in Science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E04156-ACF0-E415-15EF-651F147457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144000" tIns="0" rIns="0" bIns="0" rtlCol="0" anchor="t">
            <a:noAutofit/>
          </a:bodyPr>
          <a:lstStyle/>
          <a:p>
            <a:r>
              <a:rPr lang="en-GB">
                <a:cs typeface="Arial"/>
              </a:rPr>
              <a:t>Practical skills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35FAA-6830-E3A4-6CED-04C1576BB4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/>
              <a:t>Formative assessment</a:t>
            </a:r>
          </a:p>
        </p:txBody>
      </p:sp>
    </p:spTree>
    <p:extLst>
      <p:ext uri="{BB962C8B-B14F-4D97-AF65-F5344CB8AC3E}">
        <p14:creationId xmlns:p14="http://schemas.microsoft.com/office/powerpoint/2010/main" val="375195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1602273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Recording data</a:t>
            </a:r>
          </a:p>
        </p:txBody>
      </p:sp>
    </p:spTree>
    <p:extLst>
      <p:ext uri="{BB962C8B-B14F-4D97-AF65-F5344CB8AC3E}">
        <p14:creationId xmlns:p14="http://schemas.microsoft.com/office/powerpoint/2010/main" val="3591492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9A0C8-1E72-BD83-4131-18D8EE851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Recording data – Formative assessment introduction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8F1E0-DBE2-77E9-0E31-9FFF00807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1"/>
            <a:ext cx="11692301" cy="1782855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Complete the presenting data or information activity.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Use the SOPs provided to identify the data collection required relating to the preparation, recrystallisation and analysis of aspirin.</a:t>
            </a:r>
          </a:p>
          <a:p>
            <a:endParaRPr lang="en-GB" sz="2667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E34F-E132-126A-6BBB-97D0C338585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9435" y="3559436"/>
            <a:ext cx="11298845" cy="23564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You are a lab technician working in the research and development department of a pharmaceutical company. One of the products made by the company is aspirin. </a:t>
            </a:r>
            <a:r>
              <a:rPr lang="en-GB" sz="2667">
                <a:solidFill>
                  <a:srgbClr val="000000"/>
                </a:solidFill>
                <a:latin typeface="+mj-lt"/>
                <a:ea typeface="Verdana"/>
                <a:cs typeface="Verdana" panose="020B0604030504040204" pitchFamily="34" charset="0"/>
              </a:rPr>
              <a:t>You have been asked to use the SOP to prepare, recrystallise and analyse aspirin.</a:t>
            </a:r>
          </a:p>
          <a:p>
            <a:pPr>
              <a:lnSpc>
                <a:spcPct val="100000"/>
              </a:lnSpc>
            </a:pPr>
            <a:endParaRPr lang="en-GB" sz="2667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92C644-2A26-0385-5427-83FCB1F824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C04761-EE71-CB3E-A686-147FF67190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54041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F2D8F-D2CB-4B53-8093-F1ABC67951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109ACB-5FBF-48A4-852B-274B9F35B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Presenting data and information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BAF96-B8DC-4220-A4B9-785C43220E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2F3A01-E5BB-4E2F-92B5-E1FE336D0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146" t="28114" r="2525" b="40633"/>
          <a:stretch/>
        </p:blipFill>
        <p:spPr>
          <a:xfrm>
            <a:off x="1293184" y="2621152"/>
            <a:ext cx="10024533" cy="34241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AD6284-8E5C-7F82-198E-9AE7241AE639}"/>
              </a:ext>
            </a:extLst>
          </p:cNvPr>
          <p:cNvSpPr txBox="1"/>
          <p:nvPr/>
        </p:nvSpPr>
        <p:spPr>
          <a:xfrm>
            <a:off x="310601" y="932724"/>
            <a:ext cx="11526935" cy="1984634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 b="1">
                <a:latin typeface="+mj-lt"/>
              </a:rPr>
              <a:t>Activity: </a:t>
            </a:r>
            <a:r>
              <a:rPr lang="en-US" sz="2400">
                <a:latin typeface="+mj-lt"/>
              </a:rPr>
              <a:t>Annotate your handout with all the ways this table has presented the information correctly.</a:t>
            </a:r>
            <a:endParaRPr lang="en-US" sz="2400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AutoNum type="arabicPeriod"/>
            </a:pPr>
            <a:endParaRPr lang="en-US" sz="2400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400" strike="sngStrike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8120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F2D8F-D2CB-4B53-8093-F1ABC67951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109ACB-5FBF-48A4-852B-274B9F35B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Presenting data and information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BAF96-B8DC-4220-A4B9-785C43220E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2F3A01-E5BB-4E2F-92B5-E1FE336D0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146" t="28114" r="2525" b="40633"/>
          <a:stretch/>
        </p:blipFill>
        <p:spPr>
          <a:xfrm>
            <a:off x="1007435" y="1968009"/>
            <a:ext cx="10024533" cy="342418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4B3CF64-A44B-46A1-A2D4-3E46BD9D308D}"/>
              </a:ext>
            </a:extLst>
          </p:cNvPr>
          <p:cNvCxnSpPr>
            <a:cxnSpLocks/>
          </p:cNvCxnSpPr>
          <p:nvPr/>
        </p:nvCxnSpPr>
        <p:spPr>
          <a:xfrm>
            <a:off x="1233651" y="1821453"/>
            <a:ext cx="382623" cy="11274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6C03A285-2AD3-4FF7-B618-9A2A90E12105}"/>
              </a:ext>
            </a:extLst>
          </p:cNvPr>
          <p:cNvSpPr/>
          <p:nvPr/>
        </p:nvSpPr>
        <p:spPr>
          <a:xfrm>
            <a:off x="238821" y="1003852"/>
            <a:ext cx="3264891" cy="84410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</a:rPr>
              <a:t>Independent variable in the first column</a:t>
            </a:r>
            <a:endParaRPr lang="en-GB" sz="2400">
              <a:solidFill>
                <a:srgbClr val="002060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A38CF86-680B-49C6-A156-7DA0789F8F0B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5181071" y="1897701"/>
            <a:ext cx="2130992" cy="42001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B4C00A-39D1-45FB-BE4F-DBFA11F34D46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9456375" y="1275401"/>
            <a:ext cx="1364221" cy="95452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3466EAF-891E-4100-8CCC-B95FD806AEA2}"/>
              </a:ext>
            </a:extLst>
          </p:cNvPr>
          <p:cNvSpPr/>
          <p:nvPr/>
        </p:nvSpPr>
        <p:spPr>
          <a:xfrm>
            <a:off x="9610772" y="218312"/>
            <a:ext cx="2419648" cy="10570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</a:rPr>
              <a:t>Processed data in the far-right column</a:t>
            </a:r>
            <a:endParaRPr lang="en-GB" sz="2400">
              <a:solidFill>
                <a:srgbClr val="002060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57C4FFE-4E4F-4536-A989-16892FFEC3B8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1695036" y="2592589"/>
            <a:ext cx="734345" cy="314022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DC6650E-CD14-44AB-BF3C-D3E6B760A953}"/>
              </a:ext>
            </a:extLst>
          </p:cNvPr>
          <p:cNvSpPr/>
          <p:nvPr/>
        </p:nvSpPr>
        <p:spPr>
          <a:xfrm>
            <a:off x="202723" y="5182265"/>
            <a:ext cx="1492312" cy="110109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</a:rPr>
              <a:t>Units in brackets</a:t>
            </a:r>
            <a:endParaRPr lang="en-GB" sz="2400">
              <a:solidFill>
                <a:srgbClr val="0020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9CC5DE-C796-4E2B-8DBF-E22AE34C025E}"/>
              </a:ext>
            </a:extLst>
          </p:cNvPr>
          <p:cNvSpPr/>
          <p:nvPr/>
        </p:nvSpPr>
        <p:spPr>
          <a:xfrm>
            <a:off x="8525524" y="5166665"/>
            <a:ext cx="3058941" cy="137340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</a:rPr>
              <a:t>Consistent number of decimal places and significant figures</a:t>
            </a:r>
            <a:endParaRPr lang="en-GB" sz="2400">
              <a:solidFill>
                <a:srgbClr val="002060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9B30FE1-1249-4F82-8088-628F71A844D3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7064054" y="4202507"/>
            <a:ext cx="1461471" cy="165086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9E53848-937F-4BAB-BB20-DDFFFB12D6D1}"/>
              </a:ext>
            </a:extLst>
          </p:cNvPr>
          <p:cNvSpPr/>
          <p:nvPr/>
        </p:nvSpPr>
        <p:spPr>
          <a:xfrm>
            <a:off x="3022502" y="2592590"/>
            <a:ext cx="7670799" cy="2368844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rgbClr val="FF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923A94-FACF-4880-B050-C3FAE812F8E4}"/>
              </a:ext>
            </a:extLst>
          </p:cNvPr>
          <p:cNvSpPr/>
          <p:nvPr/>
        </p:nvSpPr>
        <p:spPr>
          <a:xfrm>
            <a:off x="4076604" y="5534076"/>
            <a:ext cx="4148665" cy="13339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>
                <a:solidFill>
                  <a:srgbClr val="002060"/>
                </a:solidFill>
              </a:rPr>
              <a:t>Body of table does not contain calculations or units</a:t>
            </a:r>
            <a:endParaRPr lang="en-GB" sz="2400">
              <a:solidFill>
                <a:srgbClr val="002060"/>
              </a:solidFill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937A4C2-ADBD-49CA-BF72-6DF98F6BB45B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125579" y="4568127"/>
            <a:ext cx="25357" cy="96594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72746C78-14B2-4BEF-9EE0-B72EFDDFB6A2}"/>
              </a:ext>
            </a:extLst>
          </p:cNvPr>
          <p:cNvSpPr/>
          <p:nvPr/>
        </p:nvSpPr>
        <p:spPr>
          <a:xfrm>
            <a:off x="5565765" y="1053599"/>
            <a:ext cx="3492595" cy="84410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</a:rPr>
              <a:t>Dependent variable in the columns to the right</a:t>
            </a:r>
            <a:endParaRPr lang="en-GB" sz="24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09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F2D8F-D2CB-4B53-8093-F1ABC67951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109ACB-5FBF-48A4-852B-274B9F35B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Presenting data and information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BAF96-B8DC-4220-A4B9-785C43220E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BCA5BC9E-4A33-464E-ABDA-3EDA3B39D4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044" y="1265767"/>
            <a:ext cx="10591565" cy="3536692"/>
          </a:xfrm>
          <a:ln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GB" sz="2667" b="1"/>
              <a:t>Activity:</a:t>
            </a:r>
            <a:r>
              <a:rPr lang="en-GB" sz="2667"/>
              <a:t> </a:t>
            </a:r>
          </a:p>
          <a:p>
            <a:pPr marL="379191" indent="-37919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/>
              <a:t>Read through your SOP. </a:t>
            </a:r>
            <a:endParaRPr lang="en-US" sz="2667"/>
          </a:p>
          <a:p>
            <a:pPr marL="380990" indent="-380990">
              <a:lnSpc>
                <a:spcPct val="100000"/>
              </a:lnSpc>
              <a:buChar char="•"/>
            </a:pPr>
            <a:r>
              <a:rPr lang="en-GB" sz="2667"/>
              <a:t>Identify what data you need to collect.</a:t>
            </a:r>
            <a:endParaRPr lang="en-GB" sz="2667">
              <a:cs typeface="Arial"/>
            </a:endParaRPr>
          </a:p>
          <a:p>
            <a:pPr marL="380990" indent="-380990">
              <a:lnSpc>
                <a:spcPct val="100000"/>
              </a:lnSpc>
              <a:buChar char="•"/>
            </a:pPr>
            <a:r>
              <a:rPr lang="en-GB" sz="2667"/>
              <a:t>Produce a way in which you can present this information and data.</a:t>
            </a:r>
          </a:p>
          <a:p>
            <a:pPr marL="380990" indent="-380990">
              <a:lnSpc>
                <a:spcPct val="100000"/>
              </a:lnSpc>
              <a:buChar char="•"/>
            </a:pPr>
            <a:r>
              <a:rPr lang="en-GB" sz="2667">
                <a:cs typeface="Arial"/>
              </a:rPr>
              <a:t>Justify your presentation choice.</a:t>
            </a:r>
          </a:p>
          <a:p>
            <a:pPr marL="380990" indent="-380990">
              <a:lnSpc>
                <a:spcPct val="150000"/>
              </a:lnSpc>
              <a:buChar char="•"/>
            </a:pPr>
            <a:endParaRPr lang="en-GB" sz="2667"/>
          </a:p>
          <a:p>
            <a:pPr>
              <a:lnSpc>
                <a:spcPct val="150000"/>
              </a:lnSpc>
            </a:pPr>
            <a:endParaRPr lang="en-GB" sz="2667" i="1"/>
          </a:p>
        </p:txBody>
      </p:sp>
    </p:spTree>
    <p:extLst>
      <p:ext uri="{BB962C8B-B14F-4D97-AF65-F5344CB8AC3E}">
        <p14:creationId xmlns:p14="http://schemas.microsoft.com/office/powerpoint/2010/main" val="2276877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2651891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Identifying important steps in an SOP</a:t>
            </a:r>
          </a:p>
        </p:txBody>
      </p:sp>
    </p:spTree>
    <p:extLst>
      <p:ext uri="{BB962C8B-B14F-4D97-AF65-F5344CB8AC3E}">
        <p14:creationId xmlns:p14="http://schemas.microsoft.com/office/powerpoint/2010/main" val="3699554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272E7-25EB-BB0E-81A2-B5C53CE7C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Identifying important steps in an SOP – Formative assessment introduction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1F73-4DE7-B7B3-FD0C-D10A3CF652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491019" cy="2012891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Use the SOPs provided to identify the health and safety and accuracy steps relating to the preparation, recrystallisation and analysis of aspirin.</a:t>
            </a:r>
            <a:endParaRPr lang="en-US">
              <a:solidFill>
                <a:srgbClr val="FFFFFF"/>
              </a:solidFill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Complete the tables.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DD30DC-DBD7-B700-99C2-492F0EA135C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2567" y="3616945"/>
            <a:ext cx="11298845" cy="2097657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You are a lab technician working in the research and development department of a pharmaceutical company. One of the products made by the company is aspirin. </a:t>
            </a:r>
            <a:r>
              <a:rPr lang="en-GB" sz="2667">
                <a:solidFill>
                  <a:srgbClr val="000000"/>
                </a:solidFill>
                <a:latin typeface="+mj-lt"/>
                <a:ea typeface="Verdana"/>
                <a:cs typeface="Verdana" panose="020B0604030504040204" pitchFamily="34" charset="0"/>
              </a:rPr>
              <a:t>You have been asked to use the SOP to prepare, recrystallise and analyse aspirin.</a:t>
            </a:r>
          </a:p>
          <a:p>
            <a:pPr>
              <a:lnSpc>
                <a:spcPct val="100000"/>
              </a:lnSpc>
            </a:pPr>
            <a:endParaRPr lang="en-GB" sz="2667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B200BB-625C-2292-DA46-3589388821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D5A82D-6753-D78C-A73C-F94DB79016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871431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01" y="274418"/>
            <a:ext cx="11250084" cy="932567"/>
          </a:xfrm>
        </p:spPr>
        <p:txBody>
          <a:bodyPr/>
          <a:lstStyle/>
          <a:p>
            <a:pPr algn="ctr"/>
            <a:r>
              <a:rPr lang="en-US"/>
              <a:t>Identifying health and safety steps in the SOP 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7D90260-BFF8-4983-8DE5-D5AF63F2D9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741" y="836712"/>
            <a:ext cx="12119260" cy="2976331"/>
          </a:xfrm>
          <a:ln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400" b="1"/>
              <a:t>Activity:</a:t>
            </a:r>
            <a:r>
              <a:rPr lang="en-GB" sz="2400"/>
              <a:t> Read through your SOP. In your lab book or notes, make a list of the parts in the method that are there for health and safety purposes.</a:t>
            </a:r>
            <a:endParaRPr lang="en-US"/>
          </a:p>
          <a:p>
            <a:pPr>
              <a:lnSpc>
                <a:spcPct val="100000"/>
              </a:lnSpc>
            </a:pPr>
            <a:r>
              <a:rPr lang="en-GB" sz="2400" b="1"/>
              <a:t>Extension: </a:t>
            </a:r>
            <a:r>
              <a:rPr lang="en-GB" sz="2400"/>
              <a:t>Annotate your SOP with reasons why this increases the safety of the practical.</a:t>
            </a: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/>
              <a:t>This will be discussed as a group. Be prepared to discuss what you have identified and any reasons that you have.</a:t>
            </a: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 i="1">
              <a:cs typeface="Arial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C48916C-4B12-44D8-8C60-CD9C3BA83A10}"/>
              </a:ext>
            </a:extLst>
          </p:cNvPr>
          <p:cNvGraphicFramePr>
            <a:graphicFrameLocks noGrp="1"/>
          </p:cNvGraphicFramePr>
          <p:nvPr/>
        </p:nvGraphicFramePr>
        <p:xfrm>
          <a:off x="3119669" y="4005064"/>
          <a:ext cx="6624736" cy="1347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250790727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137853725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</a:rPr>
                        <a:t>Health and safety steps</a:t>
                      </a:r>
                      <a:endParaRPr lang="en-GB" sz="240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</a:rPr>
                        <a:t>Reasons</a:t>
                      </a:r>
                      <a:endParaRPr lang="en-GB" sz="240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18194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4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163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Equipment </a:t>
            </a:r>
          </a:p>
        </p:txBody>
      </p:sp>
    </p:spTree>
    <p:extLst>
      <p:ext uri="{BB962C8B-B14F-4D97-AF65-F5344CB8AC3E}">
        <p14:creationId xmlns:p14="http://schemas.microsoft.com/office/powerpoint/2010/main" val="3953456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01" y="274418"/>
            <a:ext cx="11250084" cy="932567"/>
          </a:xfrm>
        </p:spPr>
        <p:txBody>
          <a:bodyPr/>
          <a:lstStyle/>
          <a:p>
            <a:pPr algn="ctr"/>
            <a:r>
              <a:rPr lang="en-US"/>
              <a:t>Identifying steps for accuracy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A40C1E7-CE95-43DC-876B-CC5381E5AF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741" y="836712"/>
            <a:ext cx="12119260" cy="2976331"/>
          </a:xfrm>
          <a:ln>
            <a:noFill/>
          </a:ln>
        </p:spPr>
        <p:txBody>
          <a:bodyPr vert="horz" lIns="96000" tIns="9600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400" b="1"/>
              <a:t>Activity:</a:t>
            </a:r>
            <a:r>
              <a:rPr lang="en-GB" sz="2400"/>
              <a:t> Read through your SOP. In your lab book or notes, make a list of the parts in the method or equipment used that increase accuracy.</a:t>
            </a:r>
          </a:p>
          <a:p>
            <a:pPr>
              <a:lnSpc>
                <a:spcPct val="100000"/>
              </a:lnSpc>
            </a:pPr>
            <a:endParaRPr lang="en-US"/>
          </a:p>
          <a:p>
            <a:pPr>
              <a:lnSpc>
                <a:spcPct val="100000"/>
              </a:lnSpc>
            </a:pPr>
            <a:r>
              <a:rPr lang="en-GB" sz="2400" b="1"/>
              <a:t>Extension: </a:t>
            </a:r>
            <a:r>
              <a:rPr lang="en-GB" sz="2400"/>
              <a:t>Annotate your SOP with reasons for why this increases the accuracy.</a:t>
            </a: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/>
              <a:t>This will be discussed as a group. Be prepared to discuss what you have identified and any reasons that you have.</a:t>
            </a: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 i="1">
              <a:cs typeface="Arial"/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13313A6C-D009-4336-B5C8-10E4F6C27EDA}"/>
              </a:ext>
            </a:extLst>
          </p:cNvPr>
          <p:cNvGraphicFramePr>
            <a:graphicFrameLocks noGrp="1"/>
          </p:cNvGraphicFramePr>
          <p:nvPr/>
        </p:nvGraphicFramePr>
        <p:xfrm>
          <a:off x="3004651" y="3544988"/>
          <a:ext cx="6624736" cy="1347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250790727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137853725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bg1"/>
                          </a:solidFill>
                        </a:rPr>
                        <a:t>Accuracy steps / equipment </a:t>
                      </a:r>
                      <a:endParaRPr lang="en-GB" sz="240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2400">
                          <a:solidFill>
                            <a:schemeClr val="bg1"/>
                          </a:solidFill>
                        </a:rPr>
                        <a:t>Reasons</a:t>
                      </a:r>
                      <a:endParaRPr lang="en-GB" sz="240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181949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4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654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 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2389751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Following the SOP</a:t>
            </a:r>
          </a:p>
        </p:txBody>
      </p:sp>
    </p:spTree>
    <p:extLst>
      <p:ext uri="{BB962C8B-B14F-4D97-AF65-F5344CB8AC3E}">
        <p14:creationId xmlns:p14="http://schemas.microsoft.com/office/powerpoint/2010/main" val="1236239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18B09-7B06-9B6C-61F2-D6422ABC1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Following an SOP – Formative assessment introduction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609F0-3D67-DD49-2BCD-91C2C100FF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102829" cy="2014195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Use the resources provided to follow the SOPs relating to the:</a:t>
            </a:r>
            <a:endParaRPr lang="en-US">
              <a:solidFill>
                <a:srgbClr val="FFFFFF"/>
              </a:solidFill>
              <a:latin typeface="Arial"/>
              <a:cs typeface="Arial"/>
            </a:endParaRP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preparation</a:t>
            </a: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recrystallisation</a:t>
            </a:r>
          </a:p>
          <a:p>
            <a:pPr marL="740815" lvl="1" indent="-359824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analysis of aspirin.</a:t>
            </a:r>
            <a:endParaRPr lang="en-US">
              <a:solidFill>
                <a:srgbClr val="FFFFFF"/>
              </a:solidFill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26E3C3-A4DA-86CC-A192-CED599C6850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7585" y="3329395"/>
            <a:ext cx="10048016" cy="176697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GB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You are a lab technician working in the research and development department of a pharmaceutical company. One of the products made by the company is aspirin. </a:t>
            </a:r>
            <a:r>
              <a:rPr lang="en-GB" sz="2667">
                <a:solidFill>
                  <a:srgbClr val="000000"/>
                </a:solidFill>
                <a:latin typeface="+mj-lt"/>
                <a:ea typeface="Verdana"/>
                <a:cs typeface="Verdana" panose="020B0604030504040204" pitchFamily="34" charset="0"/>
              </a:rPr>
              <a:t>You have been asked to use the SOP to prepare, recrystallise and analyse aspirin.</a:t>
            </a:r>
          </a:p>
          <a:p>
            <a:pPr>
              <a:lnSpc>
                <a:spcPct val="100000"/>
              </a:lnSpc>
            </a:pPr>
            <a:endParaRPr lang="en-GB" sz="2667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D0950-C02D-AB8F-CD9D-C727CD4DC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AC7CC2-BA6E-1D7F-895B-72B5CDB41E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321847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Following the SOP for the</a:t>
            </a:r>
            <a:br>
              <a:rPr lang="en-US"/>
            </a:br>
            <a:r>
              <a:rPr lang="en-US"/>
              <a:t>‘Preparation and recrystallisation of aspirin'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2" y="1315200"/>
            <a:ext cx="11509119" cy="3649971"/>
          </a:xfrm>
          <a:ln w="1905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Read through the SOP provided for the preparation and recrystallisation of aspirin.</a:t>
            </a: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Complete this practical.</a:t>
            </a: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You will be recorded completing this practical.</a:t>
            </a:r>
            <a:endParaRPr lang="en-US" sz="2667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398499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5A62C2-83B1-4F2F-9043-3E1FEADA8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5B6FF-4634-43DE-AA29-D20036C7F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Following the SOP for the analysis of aspirin by thin-layer chromatography (TLC)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AD9DF-56D3-4FC1-BA33-38019B95F2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1265767"/>
            <a:ext cx="11509119" cy="3649971"/>
          </a:xfrm>
          <a:ln w="1905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Read through the SOP provided for the analysis of aspirin using TLC.</a:t>
            </a: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Complete this practical.</a:t>
            </a: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You will be recorded completing this practical.</a:t>
            </a: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667">
              <a:cs typeface="Arial"/>
            </a:endParaRPr>
          </a:p>
          <a:p>
            <a:pPr marL="380990" indent="-38099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667"/>
              <a:t>Your tutor will move around the room offering support and feedback.</a:t>
            </a:r>
            <a:endParaRPr lang="en-US" sz="2667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9F7DD-118C-4487-AE22-A3E01C187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885291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Feedback and marking 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71880C-2082-5224-D561-25705B61FB59}"/>
              </a:ext>
            </a:extLst>
          </p:cNvPr>
          <p:cNvSpPr txBox="1">
            <a:spLocks/>
          </p:cNvSpPr>
          <p:nvPr/>
        </p:nvSpPr>
        <p:spPr>
          <a:xfrm>
            <a:off x="515200" y="6356351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933" cap="none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20D590-6CFB-BAA9-CD3D-11FC8788B1DB}"/>
              </a:ext>
            </a:extLst>
          </p:cNvPr>
          <p:cNvSpPr txBox="1"/>
          <p:nvPr/>
        </p:nvSpPr>
        <p:spPr>
          <a:xfrm>
            <a:off x="303838" y="642041"/>
            <a:ext cx="11567932" cy="616636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defRPr/>
            </a:pPr>
            <a:r>
              <a:rPr lang="en-US" sz="2667" b="1" kern="0">
                <a:solidFill>
                  <a:srgbClr val="E51C41"/>
                </a:solidFill>
              </a:rPr>
              <a:t>Self-assessment</a:t>
            </a:r>
            <a:endParaRPr lang="en-US" sz="2667" b="1" kern="0">
              <a:solidFill>
                <a:srgbClr val="E51C41"/>
              </a:solidFill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667" b="1" u="sng" kern="0">
                <a:solidFill>
                  <a:srgbClr val="000000"/>
                </a:solidFill>
              </a:rPr>
              <a:t>Watch</a:t>
            </a:r>
            <a:r>
              <a:rPr lang="en-US" sz="2667" kern="0">
                <a:solidFill>
                  <a:srgbClr val="000000"/>
                </a:solidFill>
              </a:rPr>
              <a:t> the videos of you completing the practical.</a:t>
            </a:r>
            <a:endParaRPr lang="en-US" sz="2667" kern="0">
              <a:solidFill>
                <a:srgbClr val="000000"/>
              </a:solidFill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US" sz="1333" kern="0">
              <a:solidFill>
                <a:srgbClr val="000000"/>
              </a:solidFill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667" kern="0">
                <a:solidFill>
                  <a:srgbClr val="000000"/>
                </a:solidFill>
              </a:rPr>
              <a:t>Use different </a:t>
            </a:r>
            <a:r>
              <a:rPr lang="en-US" sz="2667" kern="0" err="1">
                <a:solidFill>
                  <a:srgbClr val="000000"/>
                </a:solidFill>
              </a:rPr>
              <a:t>colour</a:t>
            </a:r>
            <a:r>
              <a:rPr lang="en-US" sz="2667" kern="0">
                <a:solidFill>
                  <a:srgbClr val="000000"/>
                </a:solidFill>
              </a:rPr>
              <a:t> highlighters or pen to RAG rate yourself on the mark scheme for:</a:t>
            </a:r>
            <a:endParaRPr lang="en-US" sz="2667" kern="0">
              <a:solidFill>
                <a:srgbClr val="000000"/>
              </a:solidFill>
              <a:cs typeface="Arial"/>
            </a:endParaRPr>
          </a:p>
          <a:p>
            <a:pPr marL="457189" indent="-457189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what you have </a:t>
            </a:r>
            <a:r>
              <a:rPr lang="en-US" sz="2667" b="1" u="sng" kern="0">
                <a:solidFill>
                  <a:srgbClr val="000000"/>
                </a:solidFill>
              </a:rPr>
              <a:t>done well</a:t>
            </a:r>
            <a:r>
              <a:rPr lang="en-US" sz="2667" kern="0">
                <a:solidFill>
                  <a:srgbClr val="000000"/>
                </a:solidFill>
              </a:rPr>
              <a:t> </a:t>
            </a:r>
            <a:r>
              <a:rPr lang="en-US" sz="2667" kern="0">
                <a:solidFill>
                  <a:srgbClr val="000000"/>
                </a:solidFill>
                <a:highlight>
                  <a:srgbClr val="00FF00"/>
                </a:highlight>
              </a:rPr>
              <a:t>(green)</a:t>
            </a:r>
            <a:endParaRPr lang="en-US" sz="2667" kern="0">
              <a:solidFill>
                <a:srgbClr val="000000"/>
              </a:solidFill>
              <a:highlight>
                <a:srgbClr val="00FF00"/>
              </a:highlight>
              <a:cs typeface="Arial"/>
            </a:endParaRPr>
          </a:p>
          <a:p>
            <a:pPr marL="457189" indent="-457189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what you have started but need to </a:t>
            </a:r>
            <a:r>
              <a:rPr lang="en-US" sz="2667" b="1" u="sng" kern="0">
                <a:solidFill>
                  <a:srgbClr val="000000"/>
                </a:solidFill>
              </a:rPr>
              <a:t>improve on or complete</a:t>
            </a:r>
            <a:r>
              <a:rPr lang="en-US" sz="2667" b="1" kern="0">
                <a:solidFill>
                  <a:srgbClr val="000000"/>
                </a:solidFill>
              </a:rPr>
              <a:t> </a:t>
            </a:r>
            <a:r>
              <a:rPr lang="en-US" sz="2667" kern="0">
                <a:solidFill>
                  <a:srgbClr val="000000"/>
                </a:solidFill>
                <a:highlight>
                  <a:srgbClr val="FF9900"/>
                </a:highlight>
              </a:rPr>
              <a:t>(amber)</a:t>
            </a:r>
            <a:endParaRPr lang="en-US" sz="2667" kern="0">
              <a:solidFill>
                <a:srgbClr val="000000"/>
              </a:solidFill>
              <a:highlight>
                <a:srgbClr val="FF9900"/>
              </a:highlight>
              <a:cs typeface="Arial"/>
            </a:endParaRPr>
          </a:p>
          <a:p>
            <a:pPr marL="457189" indent="-457189" defTabSz="1219170"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what you have </a:t>
            </a:r>
            <a:r>
              <a:rPr lang="en-US" sz="2667" b="1" u="sng" kern="0">
                <a:solidFill>
                  <a:srgbClr val="000000"/>
                </a:solidFill>
              </a:rPr>
              <a:t>not done</a:t>
            </a:r>
            <a:r>
              <a:rPr lang="en-US" sz="2667" kern="0">
                <a:solidFill>
                  <a:srgbClr val="000000"/>
                </a:solidFill>
              </a:rPr>
              <a:t>. </a:t>
            </a:r>
            <a:r>
              <a:rPr lang="en-US" sz="2667" kern="0">
                <a:solidFill>
                  <a:srgbClr val="000000"/>
                </a:solidFill>
                <a:highlight>
                  <a:srgbClr val="FF0000"/>
                </a:highlight>
              </a:rPr>
              <a:t>(red)</a:t>
            </a:r>
            <a:endParaRPr lang="en-US" sz="2667" kern="0">
              <a:solidFill>
                <a:srgbClr val="000000"/>
              </a:solidFill>
              <a:highlight>
                <a:srgbClr val="FF0000"/>
              </a:highlight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US" sz="1400" kern="0">
              <a:solidFill>
                <a:srgbClr val="000000"/>
              </a:solidFill>
              <a:highlight>
                <a:srgbClr val="FF00FF"/>
              </a:highlight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667" kern="0">
                <a:solidFill>
                  <a:srgbClr val="000000"/>
                </a:solidFill>
              </a:rPr>
              <a:t>Use the mark scheme to</a:t>
            </a:r>
            <a:r>
              <a:rPr lang="en-US" sz="2667" b="1" kern="0">
                <a:solidFill>
                  <a:srgbClr val="000000"/>
                </a:solidFill>
              </a:rPr>
              <a:t> </a:t>
            </a:r>
            <a:r>
              <a:rPr lang="en-US" sz="2667" b="1" u="sng" kern="0">
                <a:solidFill>
                  <a:srgbClr val="000000"/>
                </a:solidFill>
              </a:rPr>
              <a:t>grade</a:t>
            </a:r>
            <a:r>
              <a:rPr lang="en-US" sz="2667" b="1" kern="0">
                <a:solidFill>
                  <a:srgbClr val="000000"/>
                </a:solidFill>
              </a:rPr>
              <a:t> </a:t>
            </a:r>
            <a:r>
              <a:rPr lang="en-US" sz="2667" kern="0">
                <a:solidFill>
                  <a:srgbClr val="000000"/>
                </a:solidFill>
              </a:rPr>
              <a:t>your work and add any </a:t>
            </a:r>
            <a:r>
              <a:rPr lang="en-US" sz="2667" b="1" u="sng" kern="0">
                <a:solidFill>
                  <a:srgbClr val="000000"/>
                </a:solidFill>
              </a:rPr>
              <a:t>comments</a:t>
            </a:r>
            <a:r>
              <a:rPr lang="en-US" sz="2667" b="1" kern="0">
                <a:solidFill>
                  <a:srgbClr val="000000"/>
                </a:solidFill>
              </a:rPr>
              <a:t> </a:t>
            </a:r>
            <a:r>
              <a:rPr lang="en-US" sz="2667" kern="0">
                <a:solidFill>
                  <a:srgbClr val="000000"/>
                </a:solidFill>
              </a:rPr>
              <a:t>that you may have.</a:t>
            </a:r>
            <a:endParaRPr lang="en-US" sz="2667" kern="0">
              <a:solidFill>
                <a:srgbClr val="000000"/>
              </a:solidFill>
              <a:cs typeface="Arial"/>
            </a:endParaRPr>
          </a:p>
          <a:p>
            <a:pPr defTabSz="1219170">
              <a:defRPr/>
            </a:pPr>
            <a:endParaRPr lang="en-US" sz="2667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9988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4C3BC-E12B-E20F-5B10-E083957614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48ACE-F8A9-B2B7-E418-9C31DCC9B8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524445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ts val="2240"/>
              </a:lnSpc>
            </a:pPr>
            <a:endParaRPr lang="en-GB" sz="2400" b="1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What went well on this task?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do well?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help others with?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How could you improve?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did you find challenging?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Of these challenges, what could you do to improve in these?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This could be any aspect of what you have been doing in these activities </a:t>
            </a:r>
            <a:r>
              <a:rPr lang="en-US" sz="2400" i="1">
                <a:cs typeface="Arial"/>
              </a:rPr>
              <a:t>(discussing with peers, discussing your work out loud with the whole group, identifying aspects of a scientific paper, literacy, etc.).</a:t>
            </a:r>
          </a:p>
          <a:p>
            <a:pPr>
              <a:lnSpc>
                <a:spcPct val="100000"/>
              </a:lnSpc>
            </a:pPr>
            <a:endParaRPr lang="en-GB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b="1">
                <a:cs typeface="Arial"/>
              </a:rPr>
              <a:t>Next steps: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do you need to do to support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What can your tutor do to help your progression?</a:t>
            </a:r>
            <a:endParaRPr lang="en-US" sz="24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GB" sz="2400" i="1">
                <a:cs typeface="Arial"/>
              </a:rPr>
              <a:t>How will you know if you have made progress?</a:t>
            </a:r>
            <a:endParaRPr lang="en-GB" sz="2400">
              <a:cs typeface="Arial"/>
            </a:endParaRPr>
          </a:p>
          <a:p>
            <a:endParaRPr lang="en-GB" sz="240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253FE-1F01-08D1-6616-EBEDC4B0D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B20733-B44E-A299-6D9E-983FCB57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Arial"/>
              </a:rPr>
              <a:t>Plenary: Complete your self-reflection tracker</a:t>
            </a:r>
          </a:p>
        </p:txBody>
      </p:sp>
    </p:spTree>
    <p:extLst>
      <p:ext uri="{BB962C8B-B14F-4D97-AF65-F5344CB8AC3E}">
        <p14:creationId xmlns:p14="http://schemas.microsoft.com/office/powerpoint/2010/main" val="205467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90330-E3BB-D636-7BB2-49F6E6583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Equipment – Formative assessment introduction</a:t>
            </a:r>
            <a:endParaRPr lang="en-US"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3B971-C005-2D49-0E5A-FE31A7D4F4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1"/>
            <a:ext cx="11332867" cy="2012892"/>
          </a:xfrm>
          <a:solidFill>
            <a:srgbClr val="C00000"/>
          </a:solidFill>
        </p:spPr>
        <p:txBody>
          <a:bodyPr vert="horz" lIns="0" tIns="0" rIns="0" bIns="0" rtlCol="0" anchor="t">
            <a:noAutofit/>
          </a:bodyPr>
          <a:lstStyle/>
          <a:p>
            <a:pPr marL="457189" indent="-359991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In pairs, complete the health and safety activities using paper and sticky notes.</a:t>
            </a:r>
            <a:endParaRPr lang="en-US">
              <a:solidFill>
                <a:srgbClr val="FFFFFF"/>
              </a:solidFill>
            </a:endParaRPr>
          </a:p>
          <a:p>
            <a:pPr marL="457189" indent="-359991">
              <a:buFont typeface="Arial" panose="020B0604020202020204" pitchFamily="34" charset="0"/>
              <a:buChar char="•"/>
            </a:pPr>
            <a:r>
              <a:rPr lang="en-GB" sz="2667">
                <a:solidFill>
                  <a:srgbClr val="FFFFFF"/>
                </a:solidFill>
                <a:latin typeface="Arial"/>
                <a:cs typeface="Arial"/>
              </a:rPr>
              <a:t>In a laboratory, complete the remaining activities. These are practical activities.</a:t>
            </a:r>
          </a:p>
          <a:p>
            <a:endParaRPr lang="en-GB" sz="2667">
              <a:solidFill>
                <a:srgbClr val="FFFF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2582C-37F5-CDAB-A1CB-D9E8B9C4B26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0680" y="3602567"/>
            <a:ext cx="11327600" cy="241395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667" b="1">
                <a:latin typeface="Arial"/>
                <a:cs typeface="Arial"/>
              </a:rPr>
              <a:t>Technical scenario</a:t>
            </a:r>
            <a:endParaRPr lang="en-US" sz="2667">
              <a:latin typeface="Arial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>
                <a:solidFill>
                  <a:srgbClr val="0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You are a lab technician working in the research and development department of a pharmaceutical company. One of the products made by the company is aspirin. </a:t>
            </a:r>
            <a:r>
              <a:rPr lang="en-GB" sz="2667">
                <a:solidFill>
                  <a:srgbClr val="000000"/>
                </a:solidFill>
                <a:latin typeface="+mj-lt"/>
                <a:ea typeface="Verdana"/>
                <a:cs typeface="Verdana" panose="020B0604030504040204" pitchFamily="34" charset="0"/>
              </a:rPr>
              <a:t>You have been asked to use the SOP for the preparation, recrystallisation and analysis of aspirin.</a:t>
            </a:r>
          </a:p>
          <a:p>
            <a:pPr>
              <a:lnSpc>
                <a:spcPct val="100000"/>
              </a:lnSpc>
            </a:pPr>
            <a:endParaRPr lang="en-GB" sz="2667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8DFC7-703F-29D0-21C9-EBAFB1CA13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4F486B-F63D-7338-C006-F03CA9192C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10103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and safety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C3E736-8CAA-4B77-BEFC-65919AEF1AA8}"/>
              </a:ext>
            </a:extLst>
          </p:cNvPr>
          <p:cNvSpPr txBox="1"/>
          <p:nvPr/>
        </p:nvSpPr>
        <p:spPr>
          <a:xfrm>
            <a:off x="309939" y="833798"/>
            <a:ext cx="11571461" cy="1410118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400" b="1">
                <a:latin typeface="+mj-lt"/>
              </a:rPr>
              <a:t>Activity:</a:t>
            </a:r>
            <a:endParaRPr lang="en-US" sz="2400">
              <a:latin typeface="+mj-lt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+mj-lt"/>
              </a:rPr>
              <a:t>Make a mind map on what could the impacts be if an area is not cleaned appropriately.</a:t>
            </a:r>
            <a:endParaRPr lang="en-GB" sz="2400">
              <a:latin typeface="+mj-lt"/>
              <a:cs typeface="Arial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CBF5D0AF-F32B-456E-B9EB-3A10E3E78BB3}"/>
              </a:ext>
            </a:extLst>
          </p:cNvPr>
          <p:cNvSpPr txBox="1"/>
          <p:nvPr/>
        </p:nvSpPr>
        <p:spPr>
          <a:xfrm>
            <a:off x="311209" y="2279309"/>
            <a:ext cx="10753924" cy="3816429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b="1">
                <a:latin typeface="+mj-lt"/>
              </a:rPr>
              <a:t>Answers: </a:t>
            </a:r>
            <a:endParaRPr lang="en-US" sz="1867"/>
          </a:p>
          <a:p>
            <a:pPr marL="380990" indent="-380990">
              <a:buChar char="•"/>
            </a:pPr>
            <a:r>
              <a:rPr lang="en-US" sz="2400">
                <a:latin typeface="+mj-lt"/>
              </a:rPr>
              <a:t>Risks to health and safety:</a:t>
            </a:r>
            <a:endParaRPr lang="en-US" sz="1867">
              <a:latin typeface="+mj-lt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US" sz="2400">
                <a:latin typeface="+mj-lt"/>
              </a:rPr>
              <a:t>Spread of infection.</a:t>
            </a:r>
            <a:endParaRPr lang="en-US" sz="1867">
              <a:latin typeface="+mj-lt"/>
            </a:endParaRPr>
          </a:p>
          <a:p>
            <a:pPr marL="990575" lvl="1" indent="-380990">
              <a:buFont typeface="Courier New" panose="02070309020205020404" pitchFamily="49" charset="0"/>
              <a:buChar char="o"/>
            </a:pPr>
            <a:r>
              <a:rPr lang="en-US" sz="2400">
                <a:latin typeface="+mj-lt"/>
              </a:rPr>
              <a:t>Production of toxic or dangerous byproducts.</a:t>
            </a:r>
            <a:endParaRPr lang="en-US" sz="1867">
              <a:latin typeface="+mj-lt"/>
            </a:endParaRPr>
          </a:p>
          <a:p>
            <a:pPr marL="380990" indent="-380990">
              <a:buFontTx/>
              <a:buChar char="-"/>
            </a:pPr>
            <a:endParaRPr lang="en-US" sz="2400">
              <a:latin typeface="+mj-lt"/>
            </a:endParaRPr>
          </a:p>
          <a:p>
            <a:pPr marL="380990" indent="-380990">
              <a:buChar char="•"/>
            </a:pPr>
            <a:r>
              <a:rPr lang="en-US" sz="2400">
                <a:latin typeface="+mj-lt"/>
              </a:rPr>
              <a:t>Invalid results.</a:t>
            </a:r>
          </a:p>
          <a:p>
            <a:endParaRPr lang="en-US" sz="2400">
              <a:latin typeface="+mj-lt"/>
            </a:endParaRPr>
          </a:p>
          <a:p>
            <a:pPr marL="380990" indent="-380990">
              <a:buChar char="•"/>
            </a:pPr>
            <a:r>
              <a:rPr lang="en-US" sz="2400">
                <a:latin typeface="+mj-lt"/>
              </a:rPr>
              <a:t>Inefficient working practices.</a:t>
            </a:r>
          </a:p>
          <a:p>
            <a:endParaRPr lang="en-US" sz="2400">
              <a:latin typeface="+mj-lt"/>
            </a:endParaRPr>
          </a:p>
          <a:p>
            <a:pPr marL="380990" indent="-380990">
              <a:buChar char="•"/>
            </a:pPr>
            <a:r>
              <a:rPr lang="en-US" sz="2400">
                <a:latin typeface="+mj-lt"/>
              </a:rPr>
              <a:t>Damage to equipment.</a:t>
            </a:r>
            <a:endParaRPr lang="en-GB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254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and safety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67163C-50E2-A5DE-45B1-A823130251BD}"/>
              </a:ext>
            </a:extLst>
          </p:cNvPr>
          <p:cNvSpPr txBox="1">
            <a:spLocks/>
          </p:cNvSpPr>
          <p:nvPr/>
        </p:nvSpPr>
        <p:spPr>
          <a:xfrm>
            <a:off x="526087" y="6342238"/>
            <a:ext cx="10248501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7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933" cap="none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F70DD-D3F0-8085-383C-328B87A7843C}"/>
              </a:ext>
            </a:extLst>
          </p:cNvPr>
          <p:cNvSpPr txBox="1"/>
          <p:nvPr/>
        </p:nvSpPr>
        <p:spPr>
          <a:xfrm>
            <a:off x="194920" y="805043"/>
            <a:ext cx="11887763" cy="5842934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667" b="1" kern="0">
                <a:solidFill>
                  <a:srgbClr val="000000"/>
                </a:solidFill>
              </a:rPr>
              <a:t>Activity: </a:t>
            </a:r>
          </a:p>
          <a:p>
            <a:pPr defTabSz="121917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en-US" sz="2667" kern="0">
                <a:solidFill>
                  <a:srgbClr val="000000"/>
                </a:solidFill>
              </a:rPr>
              <a:t>On sticky notes, write your ideas for how: </a:t>
            </a:r>
          </a:p>
          <a:p>
            <a:pPr marL="380990" indent="-380990" defTabSz="121917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we can keep the lab safe </a:t>
            </a:r>
            <a:r>
              <a:rPr lang="en-US" sz="2667" kern="0">
                <a:solidFill>
                  <a:srgbClr val="000000"/>
                </a:solidFill>
                <a:highlight>
                  <a:srgbClr val="00FF00"/>
                </a:highlight>
              </a:rPr>
              <a:t>(green)</a:t>
            </a:r>
            <a:endParaRPr lang="en-US" sz="2667" kern="0">
              <a:solidFill>
                <a:srgbClr val="000000"/>
              </a:solidFill>
              <a:highlight>
                <a:srgbClr val="00FF00"/>
              </a:highlight>
              <a:cs typeface="Arial"/>
            </a:endParaRPr>
          </a:p>
          <a:p>
            <a:pPr marL="380990" indent="-380990" defTabSz="121917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we can ensure that chemicals are kept safe in the lab </a:t>
            </a:r>
            <a:r>
              <a:rPr lang="en-US" sz="2667" kern="0">
                <a:solidFill>
                  <a:srgbClr val="000000"/>
                </a:solidFill>
                <a:highlight>
                  <a:srgbClr val="FFFF00"/>
                </a:highlight>
              </a:rPr>
              <a:t>(yellow)</a:t>
            </a:r>
            <a:endParaRPr lang="en-US" sz="2667" kern="0">
              <a:solidFill>
                <a:srgbClr val="000000"/>
              </a:solidFill>
              <a:highlight>
                <a:srgbClr val="FFFF00"/>
              </a:highlight>
              <a:cs typeface="Arial"/>
            </a:endParaRPr>
          </a:p>
          <a:p>
            <a:pPr marL="380990" indent="-380990" defTabSz="121917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/>
              <a:buChar char="•"/>
              <a:defRPr/>
            </a:pPr>
            <a:r>
              <a:rPr lang="en-US" sz="2667" kern="0">
                <a:solidFill>
                  <a:srgbClr val="000000"/>
                </a:solidFill>
              </a:rPr>
              <a:t>we can ensure that your practical is set up and performed safely. </a:t>
            </a:r>
            <a:r>
              <a:rPr lang="en-US" sz="2667" kern="0">
                <a:solidFill>
                  <a:srgbClr val="000000"/>
                </a:solidFill>
                <a:highlight>
                  <a:srgbClr val="FF99FF"/>
                </a:highlight>
              </a:rPr>
              <a:t>(pink)</a:t>
            </a:r>
            <a:r>
              <a:rPr lang="en-US" sz="2667" kern="0">
                <a:solidFill>
                  <a:srgbClr val="000000"/>
                </a:solidFill>
              </a:rPr>
              <a:t> </a:t>
            </a:r>
          </a:p>
          <a:p>
            <a:pPr defTabSz="121917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en-GB" sz="2667" kern="0">
                <a:solidFill>
                  <a:srgbClr val="000000"/>
                </a:solidFill>
              </a:rPr>
              <a:t>Put your sticky notes on the whiteboard or wall.</a:t>
            </a:r>
            <a:endParaRPr lang="en-US" sz="2667" kern="0">
              <a:solidFill>
                <a:srgbClr val="000000"/>
              </a:solidFill>
              <a:cs typeface="Arial"/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GB" sz="2667" kern="0">
              <a:solidFill>
                <a:srgbClr val="000000"/>
              </a:solidFill>
            </a:endParaRPr>
          </a:p>
          <a:p>
            <a:pPr defTabSz="1219170">
              <a:spcBef>
                <a:spcPts val="800"/>
              </a:spcBef>
              <a:spcAft>
                <a:spcPts val="800"/>
              </a:spcAft>
              <a:defRPr/>
            </a:pPr>
            <a:endParaRPr lang="en-GB" sz="2667" kern="0">
              <a:solidFill>
                <a:srgbClr val="00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592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PPE and cleaning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C3E736-8CAA-4B77-BEFC-65919AEF1AA8}"/>
              </a:ext>
            </a:extLst>
          </p:cNvPr>
          <p:cNvSpPr txBox="1"/>
          <p:nvPr/>
        </p:nvSpPr>
        <p:spPr>
          <a:xfrm>
            <a:off x="309939" y="833797"/>
            <a:ext cx="11571461" cy="4009034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2400" b="1">
                <a:latin typeface="+mj-lt"/>
              </a:rPr>
              <a:t>Activity:</a:t>
            </a:r>
            <a:endParaRPr lang="en-US" sz="2667">
              <a:latin typeface="+mj-lt"/>
              <a:cs typeface="Arial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+mj-lt"/>
              </a:rPr>
              <a:t>Read through your SOP. </a:t>
            </a:r>
            <a:endParaRPr lang="en-US" sz="2400"/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+mj-lt"/>
              </a:rPr>
              <a:t>Identify the personal protective equipment (PPE) and pre-practical cleaning required.</a:t>
            </a:r>
            <a:endParaRPr lang="en-US" sz="2400">
              <a:cs typeface="Arial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+mj-lt"/>
              </a:rPr>
              <a:t>Collect your PPE and put it on. </a:t>
            </a:r>
            <a:endParaRPr lang="en-US" sz="2400">
              <a:latin typeface="+mj-lt"/>
              <a:cs typeface="Arial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>
                <a:latin typeface="+mj-lt"/>
              </a:rPr>
              <a:t>Clean your area as appropriate.</a:t>
            </a:r>
            <a:endParaRPr lang="en-US" sz="2400">
              <a:latin typeface="+mj-lt"/>
              <a:cs typeface="Arial"/>
            </a:endParaRP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endParaRPr lang="en-US" sz="2400" i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2177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Selecting equipment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C3E736-8CAA-4B77-BEFC-65919AEF1AA8}"/>
              </a:ext>
            </a:extLst>
          </p:cNvPr>
          <p:cNvSpPr txBox="1"/>
          <p:nvPr/>
        </p:nvSpPr>
        <p:spPr>
          <a:xfrm>
            <a:off x="310600" y="799483"/>
            <a:ext cx="11571461" cy="3509538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endParaRPr lang="en-GB" sz="2667" b="1">
              <a:latin typeface="+mj-lt"/>
            </a:endParaRP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sz="2667" b="1">
                <a:latin typeface="+mj-lt"/>
              </a:rPr>
              <a:t>Activity:</a:t>
            </a:r>
            <a:endParaRPr lang="en-US" sz="2667" b="1">
              <a:latin typeface="+mj-lt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GB" sz="2667">
                <a:latin typeface="+mj-lt"/>
              </a:rPr>
              <a:t>Read the equipment list and collect the required equipment. </a:t>
            </a:r>
            <a:endParaRPr lang="en-US" sz="2667" b="1">
              <a:latin typeface="+mj-lt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GB" sz="2667">
                <a:latin typeface="+mj-lt"/>
              </a:rPr>
              <a:t>Set it up in your work area. </a:t>
            </a:r>
            <a:endParaRPr lang="en-US" sz="2667" b="1">
              <a:latin typeface="+mj-lt"/>
            </a:endParaRPr>
          </a:p>
          <a:p>
            <a:pPr marL="380990" indent="-380990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endParaRPr lang="en-GB" sz="2667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75620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Setting up scientific equipment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C3E736-8CAA-4B77-BEFC-65919AEF1AA8}"/>
              </a:ext>
            </a:extLst>
          </p:cNvPr>
          <p:cNvSpPr txBox="1"/>
          <p:nvPr/>
        </p:nvSpPr>
        <p:spPr>
          <a:xfrm>
            <a:off x="310601" y="1069380"/>
            <a:ext cx="11500211" cy="4125156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endParaRPr lang="en-US" sz="2667" b="1">
              <a:latin typeface="+mj-lt"/>
            </a:endParaRP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2667" b="1">
                <a:latin typeface="+mj-lt"/>
              </a:rPr>
              <a:t>Activity:</a:t>
            </a:r>
            <a:endParaRPr lang="en-US" sz="2667"/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Collect the equipment listed in your SOP.</a:t>
            </a:r>
            <a:endParaRPr lang="en-US" sz="2667">
              <a:cs typeface="Arial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Set up your reflux apparatus.</a:t>
            </a:r>
            <a:endParaRPr lang="en-US" sz="2667">
              <a:cs typeface="Arial"/>
            </a:endParaRPr>
          </a:p>
          <a:p>
            <a:pPr marL="380990" indent="-380990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Explain how you have set it up and why. </a:t>
            </a:r>
            <a:endParaRPr lang="en-US" sz="2667">
              <a:latin typeface="+mj-lt"/>
              <a:cs typeface="Arial"/>
            </a:endParaRPr>
          </a:p>
          <a:p>
            <a:pPr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endParaRPr lang="en-US" sz="2667" i="1" strike="sngStrike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4210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698629-6072-4897-A45D-653BAA8FA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3E9329-CEAC-47E3-B306-35602DB7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Calibrating equipment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0926-0991-4864-8EC5-05077611E5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 defTabSz="1219170">
              <a:defRPr/>
            </a:pPr>
            <a:r>
              <a:rPr lang="en-GB" sz="933" b="1">
                <a:solidFill>
                  <a:srgbClr val="000000"/>
                </a:solidFill>
                <a:latin typeface="Arial"/>
              </a:rPr>
              <a:t>Education and Training Foundation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E396D2-1843-433B-9741-A58FEBF4F5C5}"/>
              </a:ext>
            </a:extLst>
          </p:cNvPr>
          <p:cNvSpPr txBox="1"/>
          <p:nvPr/>
        </p:nvSpPr>
        <p:spPr>
          <a:xfrm>
            <a:off x="310601" y="932723"/>
            <a:ext cx="11526935" cy="5432309"/>
          </a:xfrm>
          <a:prstGeom prst="rect">
            <a:avLst/>
          </a:prstGeom>
          <a:noFill/>
          <a:ln>
            <a:noFill/>
          </a:ln>
        </p:spPr>
        <p:txBody>
          <a:bodyPr wrap="square" lIns="96000" tIns="96000" rIns="0" bIns="0" rtlCol="0" anchor="t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667" b="1">
                <a:latin typeface="+mj-lt"/>
              </a:rPr>
              <a:t>Activity: </a:t>
            </a:r>
            <a:r>
              <a:rPr lang="en-US" sz="2667">
                <a:latin typeface="+mj-lt"/>
              </a:rPr>
              <a:t>You are going to calibrate the three decimal places balance.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667" i="1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667">
                <a:latin typeface="+mj-lt"/>
              </a:rPr>
              <a:t>Discuss with another learner:</a:t>
            </a:r>
            <a:endParaRPr lang="en-US" sz="2667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the equipment you need to do this</a:t>
            </a:r>
            <a:endParaRPr lang="en-US" sz="2667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how you will know if it is already calibrated</a:t>
            </a:r>
            <a:endParaRPr lang="en-US" sz="2667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what to do to calibrate it if it is not calibrated</a:t>
            </a:r>
            <a:endParaRPr lang="en-US" sz="2667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Arial"/>
              <a:buChar char="•"/>
            </a:pPr>
            <a:r>
              <a:rPr lang="en-US" sz="2667">
                <a:latin typeface="+mj-lt"/>
              </a:rPr>
              <a:t>the consequence(s) of equipment not being calibrated.</a:t>
            </a:r>
            <a:endParaRPr lang="en-US" sz="2667">
              <a:latin typeface="+mj-lt"/>
              <a:cs typeface="Arial"/>
            </a:endParaRP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AutoNum type="arabicPeriod"/>
            </a:pPr>
            <a:endParaRPr lang="en-US" sz="2667">
              <a:latin typeface="+mj-lt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en-US" sz="2667" strike="sngStrike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2042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6D17-E28A-4FAF-83B9-D9313F51CABB}"/>
</file>

<file path=customXml/itemProps2.xml><?xml version="1.0" encoding="utf-8"?>
<ds:datastoreItem xmlns:ds="http://schemas.openxmlformats.org/officeDocument/2006/customXml" ds:itemID="{74E02CE4-9402-4282-9A98-BCBCCBF29238}"/>
</file>

<file path=customXml/itemProps3.xml><?xml version="1.0" encoding="utf-8"?>
<ds:datastoreItem xmlns:ds="http://schemas.openxmlformats.org/officeDocument/2006/customXml" ds:itemID="{FB0ECBAF-D2E9-4460-9EDC-E56E9F2727F2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</TotalTime>
  <Words>1646</Words>
  <Application>Microsoft Office PowerPoint</Application>
  <PresentationFormat>Widescreen</PresentationFormat>
  <Paragraphs>239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Courier New</vt:lpstr>
      <vt:lpstr>Office Theme</vt:lpstr>
      <vt:lpstr>Laboratory science</vt:lpstr>
      <vt:lpstr>01</vt:lpstr>
      <vt:lpstr>Equipment – Formative assessment introduction</vt:lpstr>
      <vt:lpstr>Health and safety</vt:lpstr>
      <vt:lpstr>Health and safety</vt:lpstr>
      <vt:lpstr>PPE and cleaning</vt:lpstr>
      <vt:lpstr>Selecting equipment</vt:lpstr>
      <vt:lpstr>Setting up scientific equipment</vt:lpstr>
      <vt:lpstr>Calibrating equipment</vt:lpstr>
      <vt:lpstr>Plenary: Complete your self-reflection tracker</vt:lpstr>
      <vt:lpstr>02</vt:lpstr>
      <vt:lpstr>Recording data – Formative assessment introduction</vt:lpstr>
      <vt:lpstr>Presenting data and information</vt:lpstr>
      <vt:lpstr>Presenting data and information</vt:lpstr>
      <vt:lpstr>Presenting data and information</vt:lpstr>
      <vt:lpstr>Plenary: Complete your self-reflection tracker</vt:lpstr>
      <vt:lpstr>03</vt:lpstr>
      <vt:lpstr>Identifying important steps in an SOP – Formative assessment introduction</vt:lpstr>
      <vt:lpstr>Identifying health and safety steps in the SOP </vt:lpstr>
      <vt:lpstr>Identifying steps for accuracy</vt:lpstr>
      <vt:lpstr>Plenary: Complete your self-reflection tracker</vt:lpstr>
      <vt:lpstr>04</vt:lpstr>
      <vt:lpstr>Following an SOP – Formative assessment introduction</vt:lpstr>
      <vt:lpstr>Following the SOP for the ‘Preparation and recrystallisation of aspirin'</vt:lpstr>
      <vt:lpstr>Following the SOP for the analysis of aspirin by thin-layer chromatography (TLC)</vt:lpstr>
      <vt:lpstr>Feedback and marking </vt:lpstr>
      <vt:lpstr>Plenary: Complete your self-reflection tracker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Laboratory science</dc:title>
  <dc:creator>Gemma Brezinski</dc:creator>
  <cp:lastModifiedBy>Gemma Brezinski</cp:lastModifiedBy>
  <cp:revision>5</cp:revision>
  <dcterms:created xsi:type="dcterms:W3CDTF">2024-01-08T11:05:00Z</dcterms:created>
  <dcterms:modified xsi:type="dcterms:W3CDTF">2024-01-08T11:51:13Z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