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omments/modernComment_177_F37841C7.xml" ContentType="application/vnd.ms-powerpoint.comments+xml"/>
  <Override PartName="/ppt/comments/modernComment_1C2_965333D7.xml" ContentType="application/vnd.ms-powerpoint.comment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94" r:id="rId2"/>
    <p:sldId id="330" r:id="rId3"/>
    <p:sldId id="504" r:id="rId4"/>
    <p:sldId id="373" r:id="rId5"/>
    <p:sldId id="530" r:id="rId6"/>
    <p:sldId id="395" r:id="rId7"/>
    <p:sldId id="508" r:id="rId8"/>
    <p:sldId id="443" r:id="rId9"/>
    <p:sldId id="444" r:id="rId10"/>
    <p:sldId id="375" r:id="rId11"/>
    <p:sldId id="377" r:id="rId12"/>
    <p:sldId id="445" r:id="rId13"/>
    <p:sldId id="446" r:id="rId14"/>
    <p:sldId id="447" r:id="rId15"/>
    <p:sldId id="531" r:id="rId16"/>
    <p:sldId id="331" r:id="rId17"/>
    <p:sldId id="406" r:id="rId18"/>
    <p:sldId id="448" r:id="rId19"/>
    <p:sldId id="382" r:id="rId20"/>
    <p:sldId id="449" r:id="rId21"/>
    <p:sldId id="450" r:id="rId22"/>
    <p:sldId id="386" r:id="rId23"/>
    <p:sldId id="532" r:id="rId24"/>
    <p:sldId id="333" r:id="rId25"/>
    <p:sldId id="511" r:id="rId26"/>
    <p:sldId id="383" r:id="rId27"/>
    <p:sldId id="451" r:id="rId28"/>
    <p:sldId id="533" r:id="rId29"/>
    <p:sldId id="334" r:id="rId30"/>
    <p:sldId id="512" r:id="rId31"/>
    <p:sldId id="308" r:id="rId32"/>
    <p:sldId id="481" r:id="rId33"/>
    <p:sldId id="462" r:id="rId34"/>
    <p:sldId id="53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omments/modernComment_177_F37841C7.xml><?xml version="1.0" encoding="utf-8"?>
<p188:cmLst xmlns:a="http://schemas.openxmlformats.org/drawingml/2006/main" xmlns:r="http://schemas.openxmlformats.org/officeDocument/2006/relationships" xmlns:p188="http://schemas.microsoft.com/office/powerpoint/2018/8/main">
  <p188:cm id="{3C295768-0364-48D1-BE4A-946FC0B3A17E}" authorId="{E68DBF29-173B-1EE4-E980-EBF86C79181A}" created="2023-09-20T07:30:51.474">
    <ac:deMkLst xmlns:ac="http://schemas.microsoft.com/office/drawing/2013/main/command">
      <pc:docMk xmlns:pc="http://schemas.microsoft.com/office/powerpoint/2013/main/command"/>
      <pc:sldMk xmlns:pc="http://schemas.microsoft.com/office/powerpoint/2013/main/command" cId="4084744647" sldId="375"/>
      <ac:picMk id="3076" creationId="{A85AE6DE-E62E-418F-825C-965ED02607D8}"/>
    </ac:deMkLst>
    <p188:txBody>
      <a:bodyPr/>
      <a:lstStyle/>
      <a:p>
        <a:r>
          <a:rPr lang="en-GB"/>
          <a:t>Please change to:
Evaporating dish</a:t>
        </a:r>
      </a:p>
    </p188:txBody>
  </p188:cm>
</p188:cmLst>
</file>

<file path=ppt/comments/modernComment_1C2_965333D7.xml><?xml version="1.0" encoding="utf-8"?>
<p188:cmLst xmlns:a="http://schemas.openxmlformats.org/drawingml/2006/main" xmlns:r="http://schemas.openxmlformats.org/officeDocument/2006/relationships" xmlns:p188="http://schemas.microsoft.com/office/powerpoint/2018/8/main">
  <p188:cm id="{382FFEA5-4168-4583-B1EE-310C2A2C247F}" authorId="{E68DBF29-173B-1EE4-E980-EBF86C79181A}" created="2023-09-20T07:30:30.004">
    <ac:deMkLst xmlns:ac="http://schemas.microsoft.com/office/drawing/2013/main/command">
      <pc:docMk xmlns:pc="http://schemas.microsoft.com/office/powerpoint/2013/main/command"/>
      <pc:sldMk xmlns:pc="http://schemas.microsoft.com/office/powerpoint/2013/main/command" cId="2522035159" sldId="450"/>
      <ac:picMk id="11" creationId="{81EB27BA-B5EA-4EE0-89F0-9A974351020A}"/>
    </ac:deMkLst>
    <p188:txBody>
      <a:bodyPr/>
      <a:lstStyle/>
      <a:p>
        <a:r>
          <a:rPr lang="en-GB"/>
          <a:t>As edited above, please change to:
...to develop an SOP on the…
...whether recrystallisation improves the purity of the sample.
Education and Training Foundation (or remove it)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ED317-4A16-4A72-9BAE-F9DB60A57C8B}"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B0F1D0-E5F4-40A4-ADE8-25719537181B}" type="slidenum">
              <a:rPr lang="en-GB" smtClean="0"/>
              <a:t>‹#›</a:t>
            </a:fld>
            <a:endParaRPr lang="en-GB"/>
          </a:p>
        </p:txBody>
      </p:sp>
    </p:spTree>
    <p:extLst>
      <p:ext uri="{BB962C8B-B14F-4D97-AF65-F5344CB8AC3E}">
        <p14:creationId xmlns:p14="http://schemas.microsoft.com/office/powerpoint/2010/main" val="4218820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twinkl.co.uk/parenting-wiki/measuring-cylinder"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philipharris.co.uk/product/glassware,-plastics-and-ceramics/burettes-and-pipettes/class-b/glass-burette-class-b-50ml/b8r07832"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equip4work.co.uk/education-furniture/display-presentation/laptop-whiteboards/"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ww.richmondscientific.com/product/ohaus-scout-skx-high-capacity-portable-balance-1-decimal-place" TargetMode="External"/><Relationship Id="rId4" Type="http://schemas.openxmlformats.org/officeDocument/2006/relationships/hyperlink" Target="https://www.brecklandscientific.co.uk/3-decimal-places/kern-pfb-200-3-balance"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Distillation"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equip4work.co.uk/education-furniture/display-presentation/laptop-whiteboards/" TargetMode="External"/><Relationship Id="rId4" Type="http://schemas.openxmlformats.org/officeDocument/2006/relationships/hyperlink" Target="https://study.com/learn/lesson/evaporating-dish-function-uses.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Distillation"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equip4work.co.uk/education-furniture/display-presentation/laptop-whiteboard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438423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463809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3"/>
              </a:rPr>
              <a:t>https://www.twinkl.co.uk/parenting-wiki/measuring-cylinder</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4"/>
              </a:rPr>
              <a:t>https://www.philipharris.co.uk/product/glassware,-plastics-and-ceramics/burettes-and-pipettes/class-b/glass-burette-class-b-50ml/b8r07832</a:t>
            </a:r>
            <a:r>
              <a:rPr lang="en-GB" sz="1200"/>
              <a:t> </a:t>
            </a:r>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3983403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3"/>
              </a:rPr>
              <a:t>https://www.equip4work.co.uk/education-furniture/display-presentation/laptop-whiteboards/</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4"/>
              </a:rPr>
              <a:t>https://www.brecklandscientific.co.uk/3-decimal-places/kern-pfb-200-3-balance</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5"/>
              </a:rPr>
              <a:t>https://www.richmondscientific.com/product/ohaus-scout-skx-high-capacity-portable-balance-1-decimal-place</a:t>
            </a:r>
            <a:r>
              <a:rPr lang="en-GB" sz="1200"/>
              <a:t> </a:t>
            </a:r>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100810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3"/>
              </a:rPr>
              <a:t>https://en.wikipedia.org/wiki/Distillation</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4"/>
              </a:rPr>
              <a:t>https://study.com/learn/lesson/evaporating-dish-function-uses.html</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5"/>
              </a:rPr>
              <a:t>https://www.equip4work.co.uk/education-furniture/display-presentation/laptop-whiteboards/</a:t>
            </a:r>
            <a:r>
              <a:rPr lang="en-GB" sz="1200"/>
              <a:t> </a:t>
            </a:r>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731473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hlinkClick r:id="rId3"/>
              </a:rPr>
              <a:t>https://en.wikipedia.org/wiki/Distillation</a:t>
            </a:r>
            <a:r>
              <a:rPr lang="en-GB"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https://www.alevelh2chemistry.com/organic-chemistry-what-is-reflux/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 </a:t>
            </a:r>
            <a:r>
              <a:rPr lang="en-GB" sz="1200">
                <a:hlinkClick r:id="rId4"/>
              </a:rPr>
              <a:t>https://www.equip4work.co.uk/education-furniture/display-presentation/laptop-whiteboards/</a:t>
            </a:r>
            <a:r>
              <a:rPr lang="en-GB" sz="1200"/>
              <a:t> </a:t>
            </a:r>
          </a:p>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a:p>
        </p:txBody>
      </p:sp>
    </p:spTree>
    <p:extLst>
      <p:ext uri="{BB962C8B-B14F-4D97-AF65-F5344CB8AC3E}">
        <p14:creationId xmlns:p14="http://schemas.microsoft.com/office/powerpoint/2010/main" val="1656571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4184690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1115446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a:p>
        </p:txBody>
      </p:sp>
    </p:spTree>
    <p:extLst>
      <p:ext uri="{BB962C8B-B14F-4D97-AF65-F5344CB8AC3E}">
        <p14:creationId xmlns:p14="http://schemas.microsoft.com/office/powerpoint/2010/main" val="667723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51476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58223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316835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627211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77_F37841C7.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1.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C2_965333D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6.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E3D6-2C82-E6B5-D198-62CDB1A98A52}"/>
              </a:ext>
            </a:extLst>
          </p:cNvPr>
          <p:cNvSpPr>
            <a:spLocks noGrp="1"/>
          </p:cNvSpPr>
          <p:nvPr>
            <p:ph type="ctrTitle"/>
          </p:nvPr>
        </p:nvSpPr>
        <p:spPr/>
        <p:txBody>
          <a:bodyPr/>
          <a:lstStyle/>
          <a:p>
            <a:r>
              <a:rPr lang="en-GB" sz="5333">
                <a:cs typeface="Arial"/>
              </a:rPr>
              <a:t>Laboratory science</a:t>
            </a:r>
          </a:p>
        </p:txBody>
      </p:sp>
      <p:sp>
        <p:nvSpPr>
          <p:cNvPr id="3" name="Subtitle 2">
            <a:extLst>
              <a:ext uri="{FF2B5EF4-FFF2-40B4-BE49-F238E27FC236}">
                <a16:creationId xmlns:a16="http://schemas.microsoft.com/office/drawing/2014/main" id="{EBF8F73E-1DCD-0822-87D5-D2E46B490897}"/>
              </a:ext>
            </a:extLst>
          </p:cNvPr>
          <p:cNvSpPr>
            <a:spLocks noGrp="1"/>
          </p:cNvSpPr>
          <p:nvPr>
            <p:ph type="subTitle" idx="1"/>
          </p:nvPr>
        </p:nvSpPr>
        <p:spPr/>
        <p:txBody>
          <a:bodyPr vert="horz" lIns="144000" tIns="144000" rIns="0" bIns="144000" rtlCol="0" anchor="t">
            <a:noAutofit/>
          </a:bodyPr>
          <a:lstStyle/>
          <a:p>
            <a:r>
              <a:rPr lang="en-GB">
                <a:cs typeface="Arial"/>
              </a:rPr>
              <a:t>T Level in Science </a:t>
            </a:r>
          </a:p>
        </p:txBody>
      </p:sp>
      <p:sp>
        <p:nvSpPr>
          <p:cNvPr id="4" name="Text Placeholder 3">
            <a:extLst>
              <a:ext uri="{FF2B5EF4-FFF2-40B4-BE49-F238E27FC236}">
                <a16:creationId xmlns:a16="http://schemas.microsoft.com/office/drawing/2014/main" id="{C6E04156-ACF0-E415-15EF-651F147457E3}"/>
              </a:ext>
            </a:extLst>
          </p:cNvPr>
          <p:cNvSpPr>
            <a:spLocks noGrp="1"/>
          </p:cNvSpPr>
          <p:nvPr>
            <p:ph type="body" sz="quarter" idx="14"/>
          </p:nvPr>
        </p:nvSpPr>
        <p:spPr/>
        <p:txBody>
          <a:bodyPr vert="horz" lIns="144000" tIns="0" rIns="0" bIns="0" rtlCol="0" anchor="t">
            <a:noAutofit/>
          </a:bodyPr>
          <a:lstStyle/>
          <a:p>
            <a:r>
              <a:rPr lang="en-GB" dirty="0">
                <a:cs typeface="Arial"/>
              </a:rPr>
              <a:t>Standard operating procedure</a:t>
            </a:r>
          </a:p>
        </p:txBody>
      </p:sp>
      <p:sp>
        <p:nvSpPr>
          <p:cNvPr id="5" name="Text Placeholder 4">
            <a:extLst>
              <a:ext uri="{FF2B5EF4-FFF2-40B4-BE49-F238E27FC236}">
                <a16:creationId xmlns:a16="http://schemas.microsoft.com/office/drawing/2014/main" id="{EE835FAA-6830-E3A4-6CED-04C1576BB468}"/>
              </a:ext>
            </a:extLst>
          </p:cNvPr>
          <p:cNvSpPr>
            <a:spLocks noGrp="1"/>
          </p:cNvSpPr>
          <p:nvPr>
            <p:ph type="body" sz="quarter" idx="15"/>
          </p:nvPr>
        </p:nvSpPr>
        <p:spPr/>
        <p:txBody>
          <a:bodyPr/>
          <a:lstStyle/>
          <a:p>
            <a:r>
              <a:rPr lang="en-GB"/>
              <a:t>Formative assessment</a:t>
            </a:r>
          </a:p>
        </p:txBody>
      </p:sp>
    </p:spTree>
    <p:extLst>
      <p:ext uri="{BB962C8B-B14F-4D97-AF65-F5344CB8AC3E}">
        <p14:creationId xmlns:p14="http://schemas.microsoft.com/office/powerpoint/2010/main" val="2169380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p:txBody>
          <a:bodyPr/>
          <a:lstStyle/>
          <a:p>
            <a:pPr algn="ctr"/>
            <a:r>
              <a:rPr lang="en-US"/>
              <a:t>Suitability of the apparatus</a:t>
            </a:r>
            <a:endParaRPr lang="en-GB"/>
          </a:p>
        </p:txBody>
      </p:sp>
      <p:sp>
        <p:nvSpPr>
          <p:cNvPr id="5" name="Footer Placeholder 4">
            <a:extLst>
              <a:ext uri="{FF2B5EF4-FFF2-40B4-BE49-F238E27FC236}">
                <a16:creationId xmlns:a16="http://schemas.microsoft.com/office/drawing/2014/main" id="{EBF40926-0991-4864-8EC5-05077611E52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84A3C54A-4D4A-49DC-B628-761BBBEB01B7}"/>
              </a:ext>
            </a:extLst>
          </p:cNvPr>
          <p:cNvSpPr>
            <a:spLocks noGrp="1"/>
          </p:cNvSpPr>
          <p:nvPr>
            <p:ph type="body" sz="quarter" idx="12"/>
          </p:nvPr>
        </p:nvSpPr>
        <p:spPr>
          <a:xfrm>
            <a:off x="8737342" y="2795577"/>
            <a:ext cx="3054084" cy="2992577"/>
          </a:xfrm>
          <a:ln w="12700">
            <a:noFill/>
          </a:ln>
        </p:spPr>
        <p:txBody>
          <a:bodyPr vert="horz" lIns="96000" tIns="96000" rIns="91440" bIns="45720" rtlCol="0">
            <a:noAutofit/>
          </a:bodyPr>
          <a:lstStyle/>
          <a:p>
            <a:pPr>
              <a:lnSpc>
                <a:spcPct val="100000"/>
              </a:lnSpc>
              <a:spcBef>
                <a:spcPts val="800"/>
              </a:spcBef>
              <a:spcAft>
                <a:spcPts val="800"/>
              </a:spcAft>
            </a:pPr>
            <a:r>
              <a:rPr lang="en-GB" sz="2667" b="1">
                <a:latin typeface="+mj-lt"/>
                <a:ea typeface="Calibri" panose="020F0502020204030204" pitchFamily="34" charset="0"/>
                <a:cs typeface="Times New Roman" panose="02020603050405020304" pitchFamily="18" charset="0"/>
              </a:rPr>
              <a:t>Activity:</a:t>
            </a:r>
          </a:p>
          <a:p>
            <a:pPr>
              <a:lnSpc>
                <a:spcPct val="100000"/>
              </a:lnSpc>
              <a:spcAft>
                <a:spcPts val="800"/>
              </a:spcAft>
            </a:pPr>
            <a:r>
              <a:rPr lang="en-GB" sz="2667">
                <a:latin typeface="+mj-lt"/>
                <a:ea typeface="Calibri" panose="020F0502020204030204" pitchFamily="34" charset="0"/>
                <a:cs typeface="Times New Roman" panose="02020603050405020304" pitchFamily="18" charset="0"/>
              </a:rPr>
              <a:t>Select the most suitable equipment for the scenario. Justify your answer.</a:t>
            </a:r>
            <a:endParaRPr lang="en-GB" sz="2667" b="1">
              <a:latin typeface="+mj-lt"/>
              <a:ea typeface="Calibri" panose="020F0502020204030204" pitchFamily="34" charset="0"/>
              <a:cs typeface="Times New Roman" panose="02020603050405020304" pitchFamily="18" charset="0"/>
            </a:endParaRPr>
          </a:p>
          <a:p>
            <a:pPr>
              <a:lnSpc>
                <a:spcPct val="100000"/>
              </a:lnSpc>
              <a:spcBef>
                <a:spcPts val="800"/>
              </a:spcBef>
              <a:spcAft>
                <a:spcPts val="800"/>
              </a:spcAft>
            </a:pPr>
            <a:endParaRPr lang="en-GB" sz="2667" i="1">
              <a:latin typeface="+mj-lt"/>
              <a:ea typeface="Calibri" panose="020F0502020204030204" pitchFamily="34" charset="0"/>
              <a:cs typeface="Times New Roman" panose="02020603050405020304" pitchFamily="18" charset="0"/>
            </a:endParaRPr>
          </a:p>
          <a:p>
            <a:pPr>
              <a:lnSpc>
                <a:spcPct val="100000"/>
              </a:lnSpc>
              <a:spcBef>
                <a:spcPts val="800"/>
              </a:spcBef>
              <a:spcAft>
                <a:spcPts val="800"/>
              </a:spcAft>
            </a:pPr>
            <a:endParaRPr lang="en-GB" sz="2667">
              <a:latin typeface="+mj-lt"/>
              <a:ea typeface="Calibri" panose="020F0502020204030204" pitchFamily="34" charset="0"/>
              <a:cs typeface="Times New Roman" panose="02020603050405020304" pitchFamily="18" charset="0"/>
            </a:endParaRPr>
          </a:p>
          <a:p>
            <a:pPr>
              <a:lnSpc>
                <a:spcPct val="100000"/>
              </a:lnSpc>
              <a:spcBef>
                <a:spcPts val="800"/>
              </a:spcBef>
              <a:spcAft>
                <a:spcPts val="800"/>
              </a:spcAft>
            </a:pPr>
            <a:endParaRPr lang="en-GB" sz="2667">
              <a:latin typeface="+mj-lt"/>
              <a:ea typeface="Calibri" panose="020F0502020204030204" pitchFamily="34" charset="0"/>
              <a:cs typeface="Times New Roman" panose="02020603050405020304" pitchFamily="18" charset="0"/>
            </a:endParaRPr>
          </a:p>
          <a:p>
            <a:pPr>
              <a:lnSpc>
                <a:spcPct val="100000"/>
              </a:lnSpc>
              <a:spcBef>
                <a:spcPts val="800"/>
              </a:spcBef>
              <a:spcAft>
                <a:spcPts val="800"/>
              </a:spcAft>
            </a:pPr>
            <a:endParaRPr lang="en-GB" sz="2667">
              <a:latin typeface="+mj-lt"/>
            </a:endParaRPr>
          </a:p>
        </p:txBody>
      </p:sp>
      <p:pic>
        <p:nvPicPr>
          <p:cNvPr id="7" name="Picture 2" descr="Handheld Whiteboards, Laptop Whiteboards For Classrooms &amp; Homeschooling">
            <a:extLst>
              <a:ext uri="{FF2B5EF4-FFF2-40B4-BE49-F238E27FC236}">
                <a16:creationId xmlns:a16="http://schemas.microsoft.com/office/drawing/2014/main" id="{885E7435-66C6-46A4-B9D2-5AB5B4F4A7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0789" y="0"/>
            <a:ext cx="2162043" cy="216204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istillation - Wikipedia">
            <a:extLst>
              <a:ext uri="{FF2B5EF4-FFF2-40B4-BE49-F238E27FC236}">
                <a16:creationId xmlns:a16="http://schemas.microsoft.com/office/drawing/2014/main" id="{10EEC4E8-EFD2-4255-B4A4-2ACA869DA6F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1425" y="1956903"/>
            <a:ext cx="2367359" cy="31409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F054FDB-BDEF-447F-8B7F-2E3A35F8C6D0}"/>
              </a:ext>
            </a:extLst>
          </p:cNvPr>
          <p:cNvSpPr txBox="1"/>
          <p:nvPr/>
        </p:nvSpPr>
        <p:spPr>
          <a:xfrm>
            <a:off x="1148831" y="1069846"/>
            <a:ext cx="7770782" cy="410433"/>
          </a:xfrm>
          <a:prstGeom prst="rect">
            <a:avLst/>
          </a:prstGeom>
          <a:noFill/>
        </p:spPr>
        <p:txBody>
          <a:bodyPr wrap="none" lIns="0" tIns="0" rIns="0" bIns="0" rtlCol="0" anchor="t">
            <a:spAutoFit/>
          </a:bodyPr>
          <a:lstStyle/>
          <a:p>
            <a:r>
              <a:rPr lang="en-US" sz="2667"/>
              <a:t>You want to separate and keep both salt and water.</a:t>
            </a:r>
            <a:endParaRPr lang="en-GB" sz="2667"/>
          </a:p>
        </p:txBody>
      </p:sp>
      <p:pic>
        <p:nvPicPr>
          <p:cNvPr id="3076" name="Picture 4" descr="Evaporating Dish Function &amp; Uses | What is an Evaporating Dish? - Video &amp;  Lesson Transcript | Study.com">
            <a:extLst>
              <a:ext uri="{FF2B5EF4-FFF2-40B4-BE49-F238E27FC236}">
                <a16:creationId xmlns:a16="http://schemas.microsoft.com/office/drawing/2014/main" id="{A85AE6DE-E62E-418F-825C-965ED02607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7861" y="2838193"/>
            <a:ext cx="3632200" cy="223520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a:extLst>
              <a:ext uri="{FF2B5EF4-FFF2-40B4-BE49-F238E27FC236}">
                <a16:creationId xmlns:a16="http://schemas.microsoft.com/office/drawing/2014/main" id="{AA6A1D9C-EEE5-447C-A701-528D943A5D7C}"/>
              </a:ext>
            </a:extLst>
          </p:cNvPr>
          <p:cNvSpPr/>
          <p:nvPr/>
        </p:nvSpPr>
        <p:spPr>
          <a:xfrm>
            <a:off x="568061" y="1700809"/>
            <a:ext cx="3054084" cy="4033313"/>
          </a:xfrm>
          <a:prstGeom prst="ellipse">
            <a:avLst/>
          </a:prstGeom>
          <a:noFill/>
          <a:ln w="12700">
            <a:solidFill>
              <a:srgbClr val="E51C4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TextBox 15">
            <a:extLst>
              <a:ext uri="{FF2B5EF4-FFF2-40B4-BE49-F238E27FC236}">
                <a16:creationId xmlns:a16="http://schemas.microsoft.com/office/drawing/2014/main" id="{1A0E696D-8C99-4630-B257-F3BCE40BD277}"/>
              </a:ext>
            </a:extLst>
          </p:cNvPr>
          <p:cNvSpPr txBox="1"/>
          <p:nvPr/>
        </p:nvSpPr>
        <p:spPr>
          <a:xfrm>
            <a:off x="9744406" y="6694605"/>
            <a:ext cx="2337178" cy="215444"/>
          </a:xfrm>
          <a:prstGeom prst="rect">
            <a:avLst/>
          </a:prstGeom>
          <a:noFill/>
        </p:spPr>
        <p:txBody>
          <a:bodyPr wrap="none" lIns="0" tIns="0" rIns="0" bIns="0" rtlCol="0">
            <a:spAutoFit/>
          </a:bodyPr>
          <a:lstStyle/>
          <a:p>
            <a:r>
              <a:rPr lang="en-US" sz="1400" i="1"/>
              <a:t>Full reference list in the notes</a:t>
            </a:r>
            <a:endParaRPr lang="en-GB" sz="1400" i="1"/>
          </a:p>
        </p:txBody>
      </p:sp>
    </p:spTree>
    <p:extLst>
      <p:ext uri="{BB962C8B-B14F-4D97-AF65-F5344CB8AC3E}">
        <p14:creationId xmlns:p14="http://schemas.microsoft.com/office/powerpoint/2010/main" val="408474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p:txBody>
          <a:bodyPr/>
          <a:lstStyle/>
          <a:p>
            <a:pPr algn="ctr"/>
            <a:r>
              <a:rPr lang="en-US"/>
              <a:t>Suitability of the apparatus (continued)</a:t>
            </a:r>
            <a:endParaRPr lang="en-GB"/>
          </a:p>
        </p:txBody>
      </p:sp>
      <p:sp>
        <p:nvSpPr>
          <p:cNvPr id="5" name="Footer Placeholder 4">
            <a:extLst>
              <a:ext uri="{FF2B5EF4-FFF2-40B4-BE49-F238E27FC236}">
                <a16:creationId xmlns:a16="http://schemas.microsoft.com/office/drawing/2014/main" id="{EBF40926-0991-4864-8EC5-05077611E52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84A3C54A-4D4A-49DC-B628-761BBBEB01B7}"/>
              </a:ext>
            </a:extLst>
          </p:cNvPr>
          <p:cNvSpPr>
            <a:spLocks noGrp="1"/>
          </p:cNvSpPr>
          <p:nvPr>
            <p:ph type="body" sz="quarter" idx="12"/>
          </p:nvPr>
        </p:nvSpPr>
        <p:spPr>
          <a:xfrm>
            <a:off x="8655290" y="2795576"/>
            <a:ext cx="3149743" cy="2372939"/>
          </a:xfrm>
          <a:ln w="12700">
            <a:noFill/>
          </a:ln>
        </p:spPr>
        <p:txBody>
          <a:bodyPr vert="horz" lIns="96000" tIns="96000" rIns="0" bIns="0" rtlCol="0" anchor="t">
            <a:noAutofit/>
          </a:bodyPr>
          <a:lstStyle/>
          <a:p>
            <a:pPr>
              <a:lnSpc>
                <a:spcPct val="100000"/>
              </a:lnSpc>
            </a:pPr>
            <a:r>
              <a:rPr lang="en-GB" sz="2667" b="1">
                <a:latin typeface="+mj-lt"/>
                <a:ea typeface="Calibri" panose="020F0502020204030204" pitchFamily="34" charset="0"/>
                <a:cs typeface="Times New Roman"/>
              </a:rPr>
              <a:t>Activity:</a:t>
            </a:r>
          </a:p>
          <a:p>
            <a:pPr>
              <a:lnSpc>
                <a:spcPct val="100000"/>
              </a:lnSpc>
            </a:pPr>
            <a:r>
              <a:rPr lang="en-GB" sz="2667">
                <a:latin typeface="+mj-lt"/>
                <a:ea typeface="Calibri" panose="020F0502020204030204" pitchFamily="34" charset="0"/>
                <a:cs typeface="Times New Roman"/>
              </a:rPr>
              <a:t>Select the most suitable equipment for the scenario. Justify your answer.</a:t>
            </a:r>
          </a:p>
          <a:p>
            <a:pPr>
              <a:lnSpc>
                <a:spcPct val="100000"/>
              </a:lnSpc>
            </a:pPr>
            <a:endParaRPr lang="en-GB" sz="2667" b="1">
              <a:latin typeface="+mj-lt"/>
              <a:ea typeface="Calibri" panose="020F0502020204030204" pitchFamily="34" charset="0"/>
              <a:cs typeface="Times New Roman" panose="02020603050405020304" pitchFamily="18" charset="0"/>
            </a:endParaRPr>
          </a:p>
          <a:p>
            <a:pPr>
              <a:lnSpc>
                <a:spcPct val="100000"/>
              </a:lnSpc>
            </a:pPr>
            <a:endParaRPr lang="en-GB" sz="2667" i="1">
              <a:latin typeface="+mj-lt"/>
              <a:ea typeface="Calibri" panose="020F0502020204030204" pitchFamily="34" charset="0"/>
              <a:cs typeface="Times New Roman" panose="02020603050405020304" pitchFamily="18" charset="0"/>
            </a:endParaRPr>
          </a:p>
          <a:p>
            <a:pPr>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endParaRPr>
          </a:p>
        </p:txBody>
      </p:sp>
      <p:pic>
        <p:nvPicPr>
          <p:cNvPr id="7" name="Picture 2" descr="Handheld Whiteboards, Laptop Whiteboards For Classrooms &amp; Homeschooling">
            <a:extLst>
              <a:ext uri="{FF2B5EF4-FFF2-40B4-BE49-F238E27FC236}">
                <a16:creationId xmlns:a16="http://schemas.microsoft.com/office/drawing/2014/main" id="{885E7435-66C6-46A4-B9D2-5AB5B4F4A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0789" y="0"/>
            <a:ext cx="2162043" cy="216204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istillation - Wikipedia">
            <a:extLst>
              <a:ext uri="{FF2B5EF4-FFF2-40B4-BE49-F238E27FC236}">
                <a16:creationId xmlns:a16="http://schemas.microsoft.com/office/drawing/2014/main" id="{10EEC4E8-EFD2-4255-B4A4-2ACA869DA6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481" y="2025499"/>
            <a:ext cx="2367359" cy="31409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F054FDB-BDEF-447F-8B7F-2E3A35F8C6D0}"/>
              </a:ext>
            </a:extLst>
          </p:cNvPr>
          <p:cNvSpPr txBox="1"/>
          <p:nvPr/>
        </p:nvSpPr>
        <p:spPr>
          <a:xfrm>
            <a:off x="727010" y="1083452"/>
            <a:ext cx="8381492" cy="410433"/>
          </a:xfrm>
          <a:prstGeom prst="rect">
            <a:avLst/>
          </a:prstGeom>
          <a:noFill/>
        </p:spPr>
        <p:txBody>
          <a:bodyPr wrap="square" lIns="0" tIns="0" rIns="0" bIns="0" rtlCol="0">
            <a:spAutoFit/>
          </a:bodyPr>
          <a:lstStyle/>
          <a:p>
            <a:r>
              <a:rPr lang="en-US" sz="2667"/>
              <a:t>You want to form a carboxylic acid from an alcohol.</a:t>
            </a:r>
            <a:endParaRPr lang="en-GB" sz="2667"/>
          </a:p>
        </p:txBody>
      </p:sp>
      <p:sp>
        <p:nvSpPr>
          <p:cNvPr id="15" name="Oval 14">
            <a:extLst>
              <a:ext uri="{FF2B5EF4-FFF2-40B4-BE49-F238E27FC236}">
                <a16:creationId xmlns:a16="http://schemas.microsoft.com/office/drawing/2014/main" id="{AA6A1D9C-EEE5-447C-A701-528D943A5D7C}"/>
              </a:ext>
            </a:extLst>
          </p:cNvPr>
          <p:cNvSpPr/>
          <p:nvPr/>
        </p:nvSpPr>
        <p:spPr>
          <a:xfrm>
            <a:off x="4379958" y="1728096"/>
            <a:ext cx="3252213" cy="4033313"/>
          </a:xfrm>
          <a:prstGeom prst="ellipse">
            <a:avLst/>
          </a:prstGeom>
          <a:noFill/>
          <a:ln w="12700">
            <a:solidFill>
              <a:srgbClr val="E51C4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TextBox 15">
            <a:extLst>
              <a:ext uri="{FF2B5EF4-FFF2-40B4-BE49-F238E27FC236}">
                <a16:creationId xmlns:a16="http://schemas.microsoft.com/office/drawing/2014/main" id="{1A0E696D-8C99-4630-B257-F3BCE40BD277}"/>
              </a:ext>
            </a:extLst>
          </p:cNvPr>
          <p:cNvSpPr txBox="1"/>
          <p:nvPr/>
        </p:nvSpPr>
        <p:spPr>
          <a:xfrm>
            <a:off x="9744406" y="6694605"/>
            <a:ext cx="2337178" cy="215444"/>
          </a:xfrm>
          <a:prstGeom prst="rect">
            <a:avLst/>
          </a:prstGeom>
          <a:noFill/>
        </p:spPr>
        <p:txBody>
          <a:bodyPr wrap="none" lIns="0" tIns="0" rIns="0" bIns="0" rtlCol="0">
            <a:spAutoFit/>
          </a:bodyPr>
          <a:lstStyle/>
          <a:p>
            <a:r>
              <a:rPr lang="en-US" sz="1400" i="1"/>
              <a:t>Full reference list in the notes</a:t>
            </a:r>
            <a:endParaRPr lang="en-GB" sz="1400" i="1"/>
          </a:p>
        </p:txBody>
      </p:sp>
      <p:pic>
        <p:nvPicPr>
          <p:cNvPr id="4098" name="Picture 2" descr="Organic Chemistry - What is Reflux? - A-Level H2 Chemistry Tuition by 10  Year Series Author">
            <a:extLst>
              <a:ext uri="{FF2B5EF4-FFF2-40B4-BE49-F238E27FC236}">
                <a16:creationId xmlns:a16="http://schemas.microsoft.com/office/drawing/2014/main" id="{A01F9EFE-F209-4897-B136-1C49BECB0BD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2374" y="2112552"/>
            <a:ext cx="2131933" cy="3264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80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5BB664-3BF3-449C-BA07-A6ECFCB90B7E}"/>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BE5AE240-C8A1-4459-B92E-C1086EA48F40}"/>
              </a:ext>
            </a:extLst>
          </p:cNvPr>
          <p:cNvSpPr>
            <a:spLocks noGrp="1"/>
          </p:cNvSpPr>
          <p:nvPr>
            <p:ph type="title"/>
          </p:nvPr>
        </p:nvSpPr>
        <p:spPr/>
        <p:txBody>
          <a:bodyPr/>
          <a:lstStyle/>
          <a:p>
            <a:pPr algn="ctr"/>
            <a:r>
              <a:rPr lang="en-US"/>
              <a:t>Purpose</a:t>
            </a:r>
            <a:endParaRPr lang="en-GB"/>
          </a:p>
        </p:txBody>
      </p:sp>
      <p:sp>
        <p:nvSpPr>
          <p:cNvPr id="5" name="Footer Placeholder 4">
            <a:extLst>
              <a:ext uri="{FF2B5EF4-FFF2-40B4-BE49-F238E27FC236}">
                <a16:creationId xmlns:a16="http://schemas.microsoft.com/office/drawing/2014/main" id="{9D82028A-0E49-4306-B311-3015C4ADF543}"/>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graphicFrame>
        <p:nvGraphicFramePr>
          <p:cNvPr id="6" name="Table 6">
            <a:extLst>
              <a:ext uri="{FF2B5EF4-FFF2-40B4-BE49-F238E27FC236}">
                <a16:creationId xmlns:a16="http://schemas.microsoft.com/office/drawing/2014/main" id="{5792670F-1F5E-4D74-8CED-F8E328DB0173}"/>
              </a:ext>
            </a:extLst>
          </p:cNvPr>
          <p:cNvGraphicFramePr>
            <a:graphicFrameLocks noGrp="1"/>
          </p:cNvGraphicFramePr>
          <p:nvPr/>
        </p:nvGraphicFramePr>
        <p:xfrm>
          <a:off x="303952" y="1028734"/>
          <a:ext cx="8192315" cy="5025813"/>
        </p:xfrm>
        <a:graphic>
          <a:graphicData uri="http://schemas.openxmlformats.org/drawingml/2006/table">
            <a:tbl>
              <a:tblPr firstRow="1" bandRow="1">
                <a:tableStyleId>{5C22544A-7EE6-4342-B048-85BDC9FD1C3A}</a:tableStyleId>
              </a:tblPr>
              <a:tblGrid>
                <a:gridCol w="2431675">
                  <a:extLst>
                    <a:ext uri="{9D8B030D-6E8A-4147-A177-3AD203B41FA5}">
                      <a16:colId xmlns:a16="http://schemas.microsoft.com/office/drawing/2014/main" val="1995807202"/>
                    </a:ext>
                  </a:extLst>
                </a:gridCol>
                <a:gridCol w="5760640">
                  <a:extLst>
                    <a:ext uri="{9D8B030D-6E8A-4147-A177-3AD203B41FA5}">
                      <a16:colId xmlns:a16="http://schemas.microsoft.com/office/drawing/2014/main" val="3573404242"/>
                    </a:ext>
                  </a:extLst>
                </a:gridCol>
              </a:tblGrid>
              <a:tr h="609600">
                <a:tc>
                  <a:txBody>
                    <a:bodyPr/>
                    <a:lstStyle/>
                    <a:p>
                      <a:r>
                        <a:rPr lang="en-US" sz="1600"/>
                        <a:t>Equipment or technique</a:t>
                      </a:r>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tc>
                  <a:txBody>
                    <a:bodyPr/>
                    <a:lstStyle/>
                    <a:p>
                      <a:r>
                        <a:rPr lang="en-US" sz="1600"/>
                        <a:t> What is its purpose?</a:t>
                      </a:r>
                    </a:p>
                    <a:p>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826898336"/>
                  </a:ext>
                </a:extLst>
              </a:tr>
              <a:tr h="609600">
                <a:tc>
                  <a:txBody>
                    <a:bodyPr/>
                    <a:lstStyle/>
                    <a:p>
                      <a:r>
                        <a:rPr lang="en-US" sz="1600"/>
                        <a:t>Thin-layer chromatography (TLC)</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identify compounds and determine their purity</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81745"/>
                  </a:ext>
                </a:extLst>
              </a:tr>
              <a:tr h="609600">
                <a:tc>
                  <a:txBody>
                    <a:bodyPr/>
                    <a:lstStyle/>
                    <a:p>
                      <a:r>
                        <a:rPr lang="en-US" sz="1600"/>
                        <a:t>Distillation</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separate liquids from non-volatile solids or separate liquids which have different boiling points</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4869520"/>
                  </a:ext>
                </a:extLst>
              </a:tr>
              <a:tr h="609600">
                <a:tc>
                  <a:txBody>
                    <a:bodyPr/>
                    <a:lstStyle/>
                    <a:p>
                      <a:r>
                        <a:rPr lang="en-US" sz="1600"/>
                        <a:t>Reflux</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Speed up the process of producing an organic liquid by keeping all the chemicals in the apparatus</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1950395"/>
                  </a:ext>
                </a:extLst>
              </a:tr>
              <a:tr h="494453">
                <a:tc>
                  <a:txBody>
                    <a:bodyPr/>
                    <a:lstStyle/>
                    <a:p>
                      <a:r>
                        <a:rPr lang="en-US" sz="1600"/>
                        <a:t>Burette</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measure the volume of a liquid</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4620182"/>
                  </a:ext>
                </a:extLst>
              </a:tr>
              <a:tr h="609600">
                <a:tc>
                  <a:txBody>
                    <a:bodyPr/>
                    <a:lstStyle/>
                    <a:p>
                      <a:r>
                        <a:rPr lang="en-US" sz="1600"/>
                        <a:t>Pipette</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measure a certain volume of a liquid, usually small quantities</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8295713"/>
                  </a:ext>
                </a:extLst>
              </a:tr>
              <a:tr h="494453">
                <a:tc>
                  <a:txBody>
                    <a:bodyPr/>
                    <a:lstStyle/>
                    <a:p>
                      <a:r>
                        <a:rPr lang="en-US" sz="1600"/>
                        <a:t>pH meter</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measure how acidic or alkaline a solution is</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7096573"/>
                  </a:ext>
                </a:extLst>
              </a:tr>
              <a:tr h="494453">
                <a:tc>
                  <a:txBody>
                    <a:bodyPr/>
                    <a:lstStyle/>
                    <a:p>
                      <a:r>
                        <a:rPr lang="en-US" sz="1600"/>
                        <a:t>Filtration</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separate an insoluble solid from a solution or liquid</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4708937"/>
                  </a:ext>
                </a:extLst>
              </a:tr>
              <a:tr h="494453">
                <a:tc>
                  <a:txBody>
                    <a:bodyPr/>
                    <a:lstStyle/>
                    <a:p>
                      <a:r>
                        <a:rPr lang="en-US" sz="1600"/>
                        <a:t>Colorimeter</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a:solidFill>
                            <a:srgbClr val="C00000"/>
                          </a:solidFill>
                        </a:rPr>
                        <a:t>To measure the absorbency of light waves</a:t>
                      </a:r>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55343076"/>
                  </a:ext>
                </a:extLst>
              </a:tr>
            </a:tbl>
          </a:graphicData>
        </a:graphic>
      </p:graphicFrame>
      <p:sp>
        <p:nvSpPr>
          <p:cNvPr id="7" name="Rectangle 6">
            <a:extLst>
              <a:ext uri="{FF2B5EF4-FFF2-40B4-BE49-F238E27FC236}">
                <a16:creationId xmlns:a16="http://schemas.microsoft.com/office/drawing/2014/main" id="{3585BD44-D025-4BD4-99D5-C61A30263D10}"/>
              </a:ext>
            </a:extLst>
          </p:cNvPr>
          <p:cNvSpPr/>
          <p:nvPr/>
        </p:nvSpPr>
        <p:spPr>
          <a:xfrm>
            <a:off x="2782636" y="1720355"/>
            <a:ext cx="4800533" cy="3651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Rectangle 7">
            <a:extLst>
              <a:ext uri="{FF2B5EF4-FFF2-40B4-BE49-F238E27FC236}">
                <a16:creationId xmlns:a16="http://schemas.microsoft.com/office/drawing/2014/main" id="{30C06A97-0CBA-49E4-AB5C-EE3A18CEF8C0}"/>
              </a:ext>
            </a:extLst>
          </p:cNvPr>
          <p:cNvSpPr/>
          <p:nvPr/>
        </p:nvSpPr>
        <p:spPr>
          <a:xfrm>
            <a:off x="2874823" y="2334685"/>
            <a:ext cx="5107205" cy="486187"/>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Rectangle 8">
            <a:extLst>
              <a:ext uri="{FF2B5EF4-FFF2-40B4-BE49-F238E27FC236}">
                <a16:creationId xmlns:a16="http://schemas.microsoft.com/office/drawing/2014/main" id="{957319E0-929A-40C4-B040-2E036DFD8D67}"/>
              </a:ext>
            </a:extLst>
          </p:cNvPr>
          <p:cNvSpPr/>
          <p:nvPr/>
        </p:nvSpPr>
        <p:spPr>
          <a:xfrm>
            <a:off x="2885980" y="2931722"/>
            <a:ext cx="5097184" cy="49298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0" name="Rectangle 9">
            <a:extLst>
              <a:ext uri="{FF2B5EF4-FFF2-40B4-BE49-F238E27FC236}">
                <a16:creationId xmlns:a16="http://schemas.microsoft.com/office/drawing/2014/main" id="{BADF8794-D592-4519-8BC7-2CA34BC274F7}"/>
              </a:ext>
            </a:extLst>
          </p:cNvPr>
          <p:cNvSpPr/>
          <p:nvPr/>
        </p:nvSpPr>
        <p:spPr>
          <a:xfrm>
            <a:off x="2821999" y="3545759"/>
            <a:ext cx="4800533" cy="3651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1" name="Rectangle 10">
            <a:extLst>
              <a:ext uri="{FF2B5EF4-FFF2-40B4-BE49-F238E27FC236}">
                <a16:creationId xmlns:a16="http://schemas.microsoft.com/office/drawing/2014/main" id="{81F94096-20B5-4B2A-B721-D3355BD98039}"/>
              </a:ext>
            </a:extLst>
          </p:cNvPr>
          <p:cNvSpPr/>
          <p:nvPr/>
        </p:nvSpPr>
        <p:spPr>
          <a:xfrm>
            <a:off x="2885980" y="4042575"/>
            <a:ext cx="4761664" cy="418531"/>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2" name="Rectangle 11">
            <a:extLst>
              <a:ext uri="{FF2B5EF4-FFF2-40B4-BE49-F238E27FC236}">
                <a16:creationId xmlns:a16="http://schemas.microsoft.com/office/drawing/2014/main" id="{9EBA5097-4F3C-4555-A112-4623BDF48076}"/>
              </a:ext>
            </a:extLst>
          </p:cNvPr>
          <p:cNvSpPr/>
          <p:nvPr/>
        </p:nvSpPr>
        <p:spPr>
          <a:xfrm>
            <a:off x="2860870" y="4587187"/>
            <a:ext cx="4800533" cy="3651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Rectangle 12">
            <a:extLst>
              <a:ext uri="{FF2B5EF4-FFF2-40B4-BE49-F238E27FC236}">
                <a16:creationId xmlns:a16="http://schemas.microsoft.com/office/drawing/2014/main" id="{16AF1DE5-BB20-4E80-8F3B-696C9D5CC593}"/>
              </a:ext>
            </a:extLst>
          </p:cNvPr>
          <p:cNvSpPr/>
          <p:nvPr/>
        </p:nvSpPr>
        <p:spPr>
          <a:xfrm>
            <a:off x="2769177" y="5071554"/>
            <a:ext cx="4906180" cy="3651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0E49DFE5-45B1-4A83-89A8-2F27D4FC2EDE}"/>
              </a:ext>
            </a:extLst>
          </p:cNvPr>
          <p:cNvSpPr/>
          <p:nvPr/>
        </p:nvSpPr>
        <p:spPr>
          <a:xfrm>
            <a:off x="2782636" y="5601883"/>
            <a:ext cx="4800533" cy="3651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5" name="Text Placeholder 3">
            <a:extLst>
              <a:ext uri="{FF2B5EF4-FFF2-40B4-BE49-F238E27FC236}">
                <a16:creationId xmlns:a16="http://schemas.microsoft.com/office/drawing/2014/main" id="{85F885A9-9E7F-4A2E-B00F-43A6F794623F}"/>
              </a:ext>
            </a:extLst>
          </p:cNvPr>
          <p:cNvSpPr>
            <a:spLocks noGrp="1"/>
          </p:cNvSpPr>
          <p:nvPr>
            <p:ph type="body" sz="quarter" idx="12"/>
          </p:nvPr>
        </p:nvSpPr>
        <p:spPr>
          <a:xfrm>
            <a:off x="8784299" y="1566261"/>
            <a:ext cx="2981360" cy="3302899"/>
          </a:xfrm>
          <a:ln w="12700">
            <a:noFill/>
          </a:ln>
        </p:spPr>
        <p:txBody>
          <a:bodyPr vert="horz" lIns="96000" tIns="96000" rIns="0" bIns="0" rtlCol="0" anchor="t">
            <a:noAutofit/>
          </a:bodyPr>
          <a:lstStyle/>
          <a:p>
            <a:pPr>
              <a:lnSpc>
                <a:spcPct val="100000"/>
              </a:lnSpc>
            </a:pPr>
            <a:r>
              <a:rPr lang="en-GB" sz="2667" b="1">
                <a:latin typeface="+mj-lt"/>
                <a:ea typeface="Calibri"/>
                <a:cs typeface="Times New Roman"/>
              </a:rPr>
              <a:t>Activity: </a:t>
            </a:r>
            <a:endParaRPr lang="en-US"/>
          </a:p>
          <a:p>
            <a:pPr>
              <a:lnSpc>
                <a:spcPct val="100000"/>
              </a:lnSpc>
            </a:pPr>
            <a:r>
              <a:rPr lang="en-GB" sz="2667">
                <a:latin typeface="+mj-lt"/>
                <a:ea typeface="Calibri"/>
                <a:cs typeface="Times New Roman"/>
              </a:rPr>
              <a:t>In pairs, discuss the purpose of this equipment or technique.</a:t>
            </a:r>
            <a:endParaRPr lang="en-GB" sz="2667">
              <a:latin typeface="+mj-lt"/>
              <a:ea typeface="Calibri" panose="020F0502020204030204" pitchFamily="34" charset="0"/>
              <a:cs typeface="Times New Roman" panose="02020603050405020304" pitchFamily="18" charset="0"/>
            </a:endParaRPr>
          </a:p>
          <a:p>
            <a:pPr algn="l">
              <a:lnSpc>
                <a:spcPct val="100000"/>
              </a:lnSpc>
            </a:pPr>
            <a:endParaRPr lang="en-GB" sz="2667" b="1">
              <a:latin typeface="+mj-lt"/>
              <a:ea typeface="Calibri" panose="020F0502020204030204" pitchFamily="34" charset="0"/>
              <a:cs typeface="Times New Roman" panose="02020603050405020304" pitchFamily="18" charset="0"/>
            </a:endParaRPr>
          </a:p>
          <a:p>
            <a:pPr algn="l">
              <a:lnSpc>
                <a:spcPct val="100000"/>
              </a:lnSpc>
            </a:pPr>
            <a:r>
              <a:rPr lang="en-GB" sz="2667" b="1">
                <a:latin typeface="+mj-lt"/>
                <a:ea typeface="Calibri" panose="020F0502020204030204" pitchFamily="34" charset="0"/>
                <a:cs typeface="Times New Roman" panose="02020603050405020304" pitchFamily="18" charset="0"/>
              </a:rPr>
              <a:t>Group discussion:</a:t>
            </a:r>
            <a:r>
              <a:rPr lang="en-GB" sz="2667">
                <a:latin typeface="+mj-lt"/>
                <a:ea typeface="Calibri" panose="020F0502020204030204" pitchFamily="34" charset="0"/>
                <a:cs typeface="Times New Roman" panose="02020603050405020304" pitchFamily="18" charset="0"/>
              </a:rPr>
              <a:t> Share your ideas with the group.</a:t>
            </a:r>
            <a:endParaRPr lang="en-GB" sz="2667" b="1">
              <a:latin typeface="+mj-lt"/>
              <a:ea typeface="Calibri" panose="020F0502020204030204" pitchFamily="34" charset="0"/>
              <a:cs typeface="Times New Roman" panose="02020603050405020304" pitchFamily="18" charset="0"/>
            </a:endParaRPr>
          </a:p>
          <a:p>
            <a:pPr algn="l">
              <a:lnSpc>
                <a:spcPct val="100000"/>
              </a:lnSpc>
            </a:pPr>
            <a:endParaRPr lang="en-GB" sz="2667" i="1">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cs typeface="Arial"/>
            </a:endParaRPr>
          </a:p>
        </p:txBody>
      </p:sp>
    </p:spTree>
    <p:extLst>
      <p:ext uri="{BB962C8B-B14F-4D97-AF65-F5344CB8AC3E}">
        <p14:creationId xmlns:p14="http://schemas.microsoft.com/office/powerpoint/2010/main" val="390584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0EB128-2D9D-4D5C-98BB-52A0DD4CAE36}"/>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E12957A7-57E1-4FFE-A0D9-267EAD2AAB1D}"/>
              </a:ext>
            </a:extLst>
          </p:cNvPr>
          <p:cNvSpPr>
            <a:spLocks noGrp="1"/>
          </p:cNvSpPr>
          <p:nvPr>
            <p:ph type="title"/>
          </p:nvPr>
        </p:nvSpPr>
        <p:spPr/>
        <p:txBody>
          <a:bodyPr/>
          <a:lstStyle/>
          <a:p>
            <a:pPr algn="ctr"/>
            <a:r>
              <a:rPr lang="en-US"/>
              <a:t>Writing the equipment list</a:t>
            </a:r>
            <a:endParaRPr lang="en-GB"/>
          </a:p>
        </p:txBody>
      </p:sp>
      <p:sp>
        <p:nvSpPr>
          <p:cNvPr id="5" name="Footer Placeholder 4">
            <a:extLst>
              <a:ext uri="{FF2B5EF4-FFF2-40B4-BE49-F238E27FC236}">
                <a16:creationId xmlns:a16="http://schemas.microsoft.com/office/drawing/2014/main" id="{129C3BCD-31D1-4AC7-9FD5-5CA3A4794DD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5698909B-65C2-4D08-9B59-B8F2440BE8D3}"/>
              </a:ext>
            </a:extLst>
          </p:cNvPr>
          <p:cNvSpPr txBox="1">
            <a:spLocks/>
          </p:cNvSpPr>
          <p:nvPr/>
        </p:nvSpPr>
        <p:spPr>
          <a:xfrm>
            <a:off x="629449" y="1196329"/>
            <a:ext cx="10234919" cy="4465848"/>
          </a:xfrm>
          <a:prstGeom prst="rect">
            <a:avLst/>
          </a:prstGeom>
          <a:ln w="12700">
            <a:noFill/>
          </a:ln>
        </p:spPr>
        <p:txBody>
          <a:bodyPr vert="horz" lIns="96000" tIns="9600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667" b="1">
                <a:latin typeface="+mj-lt"/>
                <a:ea typeface="Calibri" panose="020F0502020204030204" pitchFamily="34" charset="0"/>
                <a:cs typeface="Times New Roman"/>
              </a:rPr>
              <a:t>Activity: </a:t>
            </a:r>
          </a:p>
          <a:p>
            <a:pPr marL="457189" indent="-359991">
              <a:lnSpc>
                <a:spcPct val="100000"/>
              </a:lnSpc>
              <a:buFont typeface="Arial" panose="020B0604020202020204" pitchFamily="34" charset="0"/>
              <a:buChar char="•"/>
            </a:pPr>
            <a:r>
              <a:rPr lang="en-GB" sz="2667">
                <a:latin typeface="+mj-lt"/>
                <a:ea typeface="Calibri" panose="020F0502020204030204" pitchFamily="34" charset="0"/>
                <a:cs typeface="Times New Roman"/>
              </a:rPr>
              <a:t>In pairs, use the ‘literature review source list’ to research the equipment you will need to complete the tasks of:</a:t>
            </a:r>
          </a:p>
          <a:p>
            <a:pPr marL="1177171" lvl="2">
              <a:lnSpc>
                <a:spcPct val="100000"/>
              </a:lnSpc>
              <a:buFont typeface="Courier New" panose="02070309020205020404" pitchFamily="49" charset="0"/>
              <a:buChar char="o"/>
            </a:pPr>
            <a:r>
              <a:rPr lang="en-GB" sz="2667">
                <a:latin typeface="+mj-lt"/>
                <a:ea typeface="Calibri" panose="020F0502020204030204" pitchFamily="34" charset="0"/>
                <a:cs typeface="Times New Roman"/>
              </a:rPr>
              <a:t>producing and recrystallising aspirin</a:t>
            </a:r>
          </a:p>
          <a:p>
            <a:pPr marL="1177171" lvl="2">
              <a:lnSpc>
                <a:spcPct val="100000"/>
              </a:lnSpc>
              <a:buFont typeface="Courier New" panose="02070309020205020404" pitchFamily="49" charset="0"/>
              <a:buChar char="o"/>
            </a:pPr>
            <a:r>
              <a:rPr lang="en-GB" sz="2667">
                <a:latin typeface="+mj-lt"/>
                <a:ea typeface="Calibri" panose="020F0502020204030204" pitchFamily="34" charset="0"/>
                <a:cs typeface="Times New Roman"/>
              </a:rPr>
              <a:t>checking the purity of aspirin using thin TLC.</a:t>
            </a:r>
          </a:p>
          <a:p>
            <a:pPr marL="380990" indent="-380990">
              <a:lnSpc>
                <a:spcPct val="100000"/>
              </a:lnSpc>
              <a:buFontTx/>
              <a:buChar char="-"/>
            </a:pPr>
            <a:endParaRPr lang="en-GB" sz="2667">
              <a:latin typeface="+mj-lt"/>
              <a:ea typeface="Calibri" panose="020F0502020204030204" pitchFamily="34" charset="0"/>
              <a:cs typeface="Times New Roman" panose="02020603050405020304" pitchFamily="18" charset="0"/>
            </a:endParaRPr>
          </a:p>
          <a:p>
            <a:pPr>
              <a:lnSpc>
                <a:spcPct val="100000"/>
              </a:lnSpc>
            </a:pPr>
            <a:r>
              <a:rPr lang="en-GB" sz="2667" b="1">
                <a:latin typeface="+mj-lt"/>
                <a:ea typeface="Calibri" panose="020F0502020204030204" pitchFamily="34" charset="0"/>
                <a:cs typeface="Times New Roman"/>
              </a:rPr>
              <a:t>Extension: </a:t>
            </a:r>
          </a:p>
          <a:p>
            <a:pPr marL="457189" indent="-359991">
              <a:lnSpc>
                <a:spcPct val="100000"/>
              </a:lnSpc>
              <a:buFont typeface="Arial" panose="020B0604020202020204" pitchFamily="34" charset="0"/>
              <a:buChar char="•"/>
            </a:pPr>
            <a:r>
              <a:rPr lang="en-GB" sz="2667">
                <a:latin typeface="+mj-lt"/>
                <a:ea typeface="Calibri" panose="020F0502020204030204" pitchFamily="34" charset="0"/>
                <a:cs typeface="Times New Roman"/>
              </a:rPr>
              <a:t>Write down the purpose of the equipment selected.</a:t>
            </a:r>
          </a:p>
          <a:p>
            <a:pPr>
              <a:lnSpc>
                <a:spcPct val="100000"/>
              </a:lnSpc>
            </a:pPr>
            <a:endParaRPr lang="en-GB" sz="2667" b="1">
              <a:latin typeface="+mj-lt"/>
              <a:ea typeface="Calibri" panose="020F0502020204030204" pitchFamily="34" charset="0"/>
              <a:cs typeface="Times New Roman" panose="02020603050405020304" pitchFamily="18" charset="0"/>
            </a:endParaRPr>
          </a:p>
          <a:p>
            <a:pPr>
              <a:lnSpc>
                <a:spcPct val="100000"/>
              </a:lnSpc>
            </a:pPr>
            <a:endParaRPr lang="en-GB" sz="2667" i="1">
              <a:latin typeface="+mj-lt"/>
              <a:ea typeface="Calibri" panose="020F0502020204030204" pitchFamily="34" charset="0"/>
              <a:cs typeface="Times New Roman" panose="02020603050405020304" pitchFamily="18" charset="0"/>
            </a:endParaRPr>
          </a:p>
          <a:p>
            <a:pPr>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endParaRPr>
          </a:p>
        </p:txBody>
      </p:sp>
    </p:spTree>
    <p:extLst>
      <p:ext uri="{BB962C8B-B14F-4D97-AF65-F5344CB8AC3E}">
        <p14:creationId xmlns:p14="http://schemas.microsoft.com/office/powerpoint/2010/main" val="3886832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0EB128-2D9D-4D5C-98BB-52A0DD4CAE36}"/>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E12957A7-57E1-4FFE-A0D9-267EAD2AAB1D}"/>
              </a:ext>
            </a:extLst>
          </p:cNvPr>
          <p:cNvSpPr>
            <a:spLocks noGrp="1"/>
          </p:cNvSpPr>
          <p:nvPr>
            <p:ph type="title"/>
          </p:nvPr>
        </p:nvSpPr>
        <p:spPr/>
        <p:txBody>
          <a:bodyPr/>
          <a:lstStyle/>
          <a:p>
            <a:pPr algn="ctr"/>
            <a:r>
              <a:rPr lang="en-US"/>
              <a:t>Marking the equipment list</a:t>
            </a:r>
            <a:endParaRPr lang="en-GB"/>
          </a:p>
        </p:txBody>
      </p:sp>
      <p:sp>
        <p:nvSpPr>
          <p:cNvPr id="5" name="Footer Placeholder 4">
            <a:extLst>
              <a:ext uri="{FF2B5EF4-FFF2-40B4-BE49-F238E27FC236}">
                <a16:creationId xmlns:a16="http://schemas.microsoft.com/office/drawing/2014/main" id="{129C3BCD-31D1-4AC7-9FD5-5CA3A4794DD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5698909B-65C2-4D08-9B59-B8F2440BE8D3}"/>
              </a:ext>
            </a:extLst>
          </p:cNvPr>
          <p:cNvSpPr txBox="1">
            <a:spLocks/>
          </p:cNvSpPr>
          <p:nvPr/>
        </p:nvSpPr>
        <p:spPr>
          <a:xfrm>
            <a:off x="628296" y="1217594"/>
            <a:ext cx="10805392" cy="4250956"/>
          </a:xfrm>
          <a:prstGeom prst="rect">
            <a:avLst/>
          </a:prstGeom>
          <a:ln w="12700">
            <a:noFill/>
          </a:ln>
        </p:spPr>
        <p:txBody>
          <a:bodyPr vert="horz" lIns="96000" tIns="9600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pPr>
            <a:r>
              <a:rPr lang="en-GB" sz="2667" b="1">
                <a:latin typeface="+mj-lt"/>
                <a:ea typeface="Calibri" panose="020F0502020204030204" pitchFamily="34" charset="0"/>
                <a:cs typeface="Times New Roman"/>
              </a:rPr>
              <a:t>Activity: </a:t>
            </a:r>
          </a:p>
          <a:p>
            <a:pPr>
              <a:lnSpc>
                <a:spcPct val="150000"/>
              </a:lnSpc>
            </a:pPr>
            <a:endParaRPr lang="en-GB" sz="2667" b="1">
              <a:latin typeface="+mj-lt"/>
              <a:ea typeface="Calibri" panose="020F0502020204030204" pitchFamily="34" charset="0"/>
              <a:cs typeface="Times New Roman"/>
            </a:endParaRPr>
          </a:p>
          <a:p>
            <a:pPr>
              <a:lnSpc>
                <a:spcPct val="100000"/>
              </a:lnSpc>
            </a:pPr>
            <a:r>
              <a:rPr lang="en-GB" sz="2667">
                <a:latin typeface="+mj-lt"/>
                <a:ea typeface="Calibri" panose="020F0502020204030204" pitchFamily="34" charset="0"/>
                <a:cs typeface="Times New Roman"/>
              </a:rPr>
              <a:t>Using the equipment list in the SOPs provided, swap your work with another learner and mark their work.</a:t>
            </a:r>
          </a:p>
          <a:p>
            <a:pPr>
              <a:lnSpc>
                <a:spcPct val="150000"/>
              </a:lnSpc>
            </a:pPr>
            <a:endParaRPr lang="en-GB" sz="2667" i="1">
              <a:latin typeface="+mj-lt"/>
              <a:ea typeface="Calibri" panose="020F0502020204030204" pitchFamily="34" charset="0"/>
              <a:cs typeface="Times New Roman" panose="02020603050405020304" pitchFamily="18" charset="0"/>
            </a:endParaRPr>
          </a:p>
          <a:p>
            <a:pPr>
              <a:lnSpc>
                <a:spcPct val="150000"/>
              </a:lnSpc>
            </a:pPr>
            <a:endParaRPr lang="en-GB" sz="2667">
              <a:latin typeface="+mj-lt"/>
              <a:ea typeface="Calibri" panose="020F0502020204030204" pitchFamily="34" charset="0"/>
              <a:cs typeface="Times New Roman" panose="02020603050405020304" pitchFamily="18" charset="0"/>
            </a:endParaRPr>
          </a:p>
          <a:p>
            <a:pPr>
              <a:lnSpc>
                <a:spcPct val="150000"/>
              </a:lnSpc>
            </a:pPr>
            <a:endParaRPr lang="en-GB" sz="2667">
              <a:latin typeface="+mj-lt"/>
              <a:cs typeface="Arial"/>
            </a:endParaRPr>
          </a:p>
        </p:txBody>
      </p:sp>
    </p:spTree>
    <p:extLst>
      <p:ext uri="{BB962C8B-B14F-4D97-AF65-F5344CB8AC3E}">
        <p14:creationId xmlns:p14="http://schemas.microsoft.com/office/powerpoint/2010/main" val="1663856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4" name="Text Placeholder 3">
            <a:extLst>
              <a:ext uri="{FF2B5EF4-FFF2-40B4-BE49-F238E27FC236}">
                <a16:creationId xmlns:a16="http://schemas.microsoft.com/office/drawing/2014/main" id="{FA148ACE-F8A9-B2B7-E418-9C31DCC9B862}"/>
              </a:ext>
            </a:extLst>
          </p:cNvPr>
          <p:cNvSpPr>
            <a:spLocks noGrp="1"/>
          </p:cNvSpPr>
          <p:nvPr>
            <p:ph type="body" sz="quarter" idx="12"/>
          </p:nvPr>
        </p:nvSpPr>
        <p:spPr>
          <a:xfrm>
            <a:off x="312001" y="524445"/>
            <a:ext cx="10223500" cy="4802099"/>
          </a:xfrm>
        </p:spPr>
        <p:txBody>
          <a:bodyPr vert="horz" lIns="0" tIns="0" rIns="0" bIns="0" rtlCol="0" anchor="t">
            <a:noAutofit/>
          </a:bodyPr>
          <a:lstStyle/>
          <a:p>
            <a:pPr>
              <a:lnSpc>
                <a:spcPts val="2240"/>
              </a:lnSpc>
            </a:pPr>
            <a:endParaRPr lang="en-GB" sz="2400" b="1">
              <a:cs typeface="Arial"/>
            </a:endParaRPr>
          </a:p>
          <a:p>
            <a:pPr>
              <a:lnSpc>
                <a:spcPct val="100000"/>
              </a:lnSpc>
            </a:pPr>
            <a:r>
              <a:rPr lang="en-GB" sz="2400" b="1">
                <a:cs typeface="Arial"/>
              </a:rPr>
              <a:t>What went well on this task?</a:t>
            </a:r>
            <a:endParaRPr lang="en-US" sz="2400">
              <a:cs typeface="Arial"/>
            </a:endParaRPr>
          </a:p>
          <a:p>
            <a:pPr>
              <a:lnSpc>
                <a:spcPct val="100000"/>
              </a:lnSpc>
            </a:pPr>
            <a:r>
              <a:rPr lang="en-GB" sz="2400" i="1">
                <a:cs typeface="Arial"/>
              </a:rPr>
              <a:t>What did you do well?</a:t>
            </a:r>
            <a:endParaRPr lang="en-US" sz="2400">
              <a:cs typeface="Arial"/>
            </a:endParaRPr>
          </a:p>
          <a:p>
            <a:pPr>
              <a:lnSpc>
                <a:spcPct val="100000"/>
              </a:lnSpc>
            </a:pPr>
            <a:r>
              <a:rPr lang="en-GB" sz="2400" i="1">
                <a:cs typeface="Arial"/>
              </a:rPr>
              <a:t>What did you help others with?</a:t>
            </a:r>
            <a:endParaRPr lang="en-US" sz="2400">
              <a:cs typeface="Arial"/>
            </a:endParaRPr>
          </a:p>
          <a:p>
            <a:pPr>
              <a:lnSpc>
                <a:spcPct val="100000"/>
              </a:lnSpc>
            </a:pPr>
            <a:endParaRPr lang="en-GB" sz="2400">
              <a:cs typeface="Arial"/>
            </a:endParaRPr>
          </a:p>
          <a:p>
            <a:pPr>
              <a:lnSpc>
                <a:spcPct val="100000"/>
              </a:lnSpc>
            </a:pPr>
            <a:r>
              <a:rPr lang="en-GB" sz="2400" b="1">
                <a:cs typeface="Arial"/>
              </a:rPr>
              <a:t>How could you improve?</a:t>
            </a:r>
            <a:endParaRPr lang="en-US" sz="2400">
              <a:cs typeface="Arial"/>
            </a:endParaRPr>
          </a:p>
          <a:p>
            <a:pPr>
              <a:lnSpc>
                <a:spcPct val="100000"/>
              </a:lnSpc>
            </a:pPr>
            <a:r>
              <a:rPr lang="en-GB" sz="2400" i="1">
                <a:cs typeface="Arial"/>
              </a:rPr>
              <a:t>What did you find challenging?</a:t>
            </a:r>
            <a:endParaRPr lang="en-US" sz="2400">
              <a:cs typeface="Arial"/>
            </a:endParaRPr>
          </a:p>
          <a:p>
            <a:pPr>
              <a:lnSpc>
                <a:spcPct val="100000"/>
              </a:lnSpc>
            </a:pPr>
            <a:r>
              <a:rPr lang="en-GB" sz="2400" i="1">
                <a:cs typeface="Arial"/>
              </a:rPr>
              <a:t>Of these challenges, what could you do to improve in these?</a:t>
            </a:r>
            <a:endParaRPr lang="en-GB"/>
          </a:p>
          <a:p>
            <a:pPr>
              <a:lnSpc>
                <a:spcPct val="100000"/>
              </a:lnSpc>
            </a:pPr>
            <a:r>
              <a:rPr lang="en-GB" sz="2400" i="1">
                <a:cs typeface="Arial"/>
              </a:rPr>
              <a:t>This could be any aspect of what you have been doing in these activities </a:t>
            </a:r>
            <a:r>
              <a:rPr lang="en-US" sz="2400" i="1">
                <a:cs typeface="Arial"/>
              </a:rPr>
              <a:t>(discussing with peers, discussing your work out loud with the whole group, identifying aspects of a scientific paper, literacy, etc.).</a:t>
            </a:r>
          </a:p>
          <a:p>
            <a:pPr>
              <a:lnSpc>
                <a:spcPct val="100000"/>
              </a:lnSpc>
            </a:pPr>
            <a:endParaRPr lang="en-GB" sz="2400">
              <a:cs typeface="Arial"/>
            </a:endParaRPr>
          </a:p>
          <a:p>
            <a:pPr>
              <a:lnSpc>
                <a:spcPct val="100000"/>
              </a:lnSpc>
            </a:pPr>
            <a:r>
              <a:rPr lang="en-GB" sz="2400" b="1">
                <a:cs typeface="Arial"/>
              </a:rPr>
              <a:t>Next steps:</a:t>
            </a:r>
            <a:endParaRPr lang="en-US" sz="2400">
              <a:cs typeface="Arial"/>
            </a:endParaRPr>
          </a:p>
          <a:p>
            <a:pPr>
              <a:lnSpc>
                <a:spcPct val="100000"/>
              </a:lnSpc>
            </a:pPr>
            <a:r>
              <a:rPr lang="en-GB" sz="2400" i="1">
                <a:cs typeface="Arial"/>
              </a:rPr>
              <a:t>What do you need to do to support your progression?</a:t>
            </a:r>
            <a:endParaRPr lang="en-US" sz="2400">
              <a:cs typeface="Arial"/>
            </a:endParaRPr>
          </a:p>
          <a:p>
            <a:pPr>
              <a:lnSpc>
                <a:spcPct val="100000"/>
              </a:lnSpc>
            </a:pPr>
            <a:r>
              <a:rPr lang="en-GB" sz="2400" i="1">
                <a:cs typeface="Arial"/>
              </a:rPr>
              <a:t>What can your tutor do to help your progression?</a:t>
            </a:r>
            <a:endParaRPr lang="en-US" sz="2400">
              <a:cs typeface="Arial"/>
            </a:endParaRPr>
          </a:p>
          <a:p>
            <a:pPr>
              <a:lnSpc>
                <a:spcPct val="100000"/>
              </a:lnSpc>
            </a:pPr>
            <a:r>
              <a:rPr lang="en-GB" sz="2400" i="1">
                <a:cs typeface="Arial"/>
              </a:rPr>
              <a:t>How will you know if you have made progress?</a:t>
            </a:r>
            <a:endParaRPr lang="en-GB" sz="2400">
              <a:cs typeface="Arial"/>
            </a:endParaRPr>
          </a:p>
          <a:p>
            <a:endParaRPr lang="en-GB" sz="2400">
              <a:cs typeface="Arial"/>
            </a:endParaRPr>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r>
              <a:rPr lang="en-GB">
                <a:cs typeface="Arial"/>
              </a:rPr>
              <a:t>Plenary: Complete your self-reflection tracker</a:t>
            </a:r>
          </a:p>
        </p:txBody>
      </p:sp>
    </p:spTree>
    <p:extLst>
      <p:ext uri="{BB962C8B-B14F-4D97-AF65-F5344CB8AC3E}">
        <p14:creationId xmlns:p14="http://schemas.microsoft.com/office/powerpoint/2010/main" val="1178696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 Writing a hypothesis</a:t>
            </a:r>
          </a:p>
        </p:txBody>
      </p:sp>
    </p:spTree>
    <p:extLst>
      <p:ext uri="{BB962C8B-B14F-4D97-AF65-F5344CB8AC3E}">
        <p14:creationId xmlns:p14="http://schemas.microsoft.com/office/powerpoint/2010/main" val="221487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dirty="0" smtClean="0"/>
              <a:pPr/>
              <a:t>17</a:t>
            </a:fld>
            <a:endParaRPr lang="en-GB"/>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pPr algn="ctr"/>
            <a:r>
              <a:rPr lang="en-GB">
                <a:cs typeface="Arial"/>
              </a:rPr>
              <a:t>Writing a hypothesis introduction</a:t>
            </a:r>
            <a:endParaRPr lang="en-GB"/>
          </a:p>
        </p:txBody>
      </p:sp>
      <p:sp>
        <p:nvSpPr>
          <p:cNvPr id="8" name="Content Placeholder 2">
            <a:extLst>
              <a:ext uri="{FF2B5EF4-FFF2-40B4-BE49-F238E27FC236}">
                <a16:creationId xmlns:a16="http://schemas.microsoft.com/office/drawing/2014/main" id="{FCCAB778-F4FB-4886-BF8D-EA147C52E0AE}"/>
              </a:ext>
            </a:extLst>
          </p:cNvPr>
          <p:cNvSpPr txBox="1">
            <a:spLocks/>
          </p:cNvSpPr>
          <p:nvPr/>
        </p:nvSpPr>
        <p:spPr>
          <a:xfrm>
            <a:off x="310601" y="1265767"/>
            <a:ext cx="11510520" cy="2002192"/>
          </a:xfrm>
          <a:prstGeom prst="rect">
            <a:avLst/>
          </a:prstGeom>
          <a:solidFill>
            <a:srgbClr val="C00000"/>
          </a:solidFill>
        </p:spPr>
        <p:txBody>
          <a:bodyPr lIns="121920" tIns="60960" rIns="121920" bIns="6096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80990" indent="-359991"/>
            <a:r>
              <a:rPr lang="en-GB" sz="2667" b="1">
                <a:solidFill>
                  <a:srgbClr val="FFFFFF"/>
                </a:solidFill>
                <a:latin typeface="Arial"/>
                <a:cs typeface="Arial"/>
              </a:rPr>
              <a:t>Complete the activities on the following slides in your workbook or laptop.</a:t>
            </a:r>
            <a:endParaRPr lang="en-US" sz="2667" b="1">
              <a:solidFill>
                <a:srgbClr val="FFFFFF"/>
              </a:solidFill>
            </a:endParaRPr>
          </a:p>
          <a:p>
            <a:pPr marL="380990" indent="-359991"/>
            <a:r>
              <a:rPr lang="en-GB" sz="2667" b="1">
                <a:solidFill>
                  <a:srgbClr val="FFFFFF"/>
                </a:solidFill>
                <a:latin typeface="Arial"/>
                <a:cs typeface="Arial"/>
              </a:rPr>
              <a:t>Use the resources provided to produce a hypothesis for the preparation and recrystallisation of aspirin.</a:t>
            </a:r>
          </a:p>
          <a:p>
            <a:pPr marL="380990" indent="-380990"/>
            <a:endParaRPr lang="en-US" sz="2667" b="1">
              <a:solidFill>
                <a:srgbClr val="FFFFFF"/>
              </a:solidFill>
              <a:latin typeface="Arial"/>
              <a:cs typeface="Arial"/>
            </a:endParaRPr>
          </a:p>
        </p:txBody>
      </p:sp>
      <p:sp>
        <p:nvSpPr>
          <p:cNvPr id="3" name="TextBox 2">
            <a:extLst>
              <a:ext uri="{FF2B5EF4-FFF2-40B4-BE49-F238E27FC236}">
                <a16:creationId xmlns:a16="http://schemas.microsoft.com/office/drawing/2014/main" id="{73D91389-BD4F-510A-CC30-4A21F20EA909}"/>
              </a:ext>
            </a:extLst>
          </p:cNvPr>
          <p:cNvSpPr txBox="1"/>
          <p:nvPr/>
        </p:nvSpPr>
        <p:spPr>
          <a:xfrm>
            <a:off x="471634" y="3420631"/>
            <a:ext cx="11349487" cy="24625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a:cs typeface="Arial"/>
              </a:rPr>
              <a:t>Technical scenario</a:t>
            </a:r>
            <a:r>
              <a:rPr lang="en-US" sz="2667">
                <a:cs typeface="Arial"/>
              </a:rPr>
              <a:t>​</a:t>
            </a:r>
          </a:p>
          <a:p>
            <a:r>
              <a:rPr lang="en-GB" sz="2667">
                <a:cs typeface="Arial"/>
              </a:rPr>
              <a:t>You are a lab technician working in the research and development department of a pharmaceutical company. One of the products made by the company is aspirin. </a:t>
            </a:r>
            <a:r>
              <a:rPr lang="en-US" sz="2667">
                <a:cs typeface="Arial"/>
              </a:rPr>
              <a:t>​</a:t>
            </a:r>
          </a:p>
          <a:p>
            <a:r>
              <a:rPr lang="en-GB" sz="2667">
                <a:cs typeface="Arial"/>
              </a:rPr>
              <a:t>You have been asked to use your recent research to develop an SOP on the production of aspirin and testing its purity.</a:t>
            </a:r>
            <a:r>
              <a:rPr lang="en-US" sz="2667">
                <a:cs typeface="Arial"/>
              </a:rPr>
              <a:t>​</a:t>
            </a:r>
          </a:p>
        </p:txBody>
      </p:sp>
    </p:spTree>
    <p:extLst>
      <p:ext uri="{BB962C8B-B14F-4D97-AF65-F5344CB8AC3E}">
        <p14:creationId xmlns:p14="http://schemas.microsoft.com/office/powerpoint/2010/main" val="1204901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5BB664-3BF3-449C-BA07-A6ECFCB90B7E}"/>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BE5AE240-C8A1-4459-B92E-C1086EA48F40}"/>
              </a:ext>
            </a:extLst>
          </p:cNvPr>
          <p:cNvSpPr>
            <a:spLocks noGrp="1"/>
          </p:cNvSpPr>
          <p:nvPr>
            <p:ph type="title"/>
          </p:nvPr>
        </p:nvSpPr>
        <p:spPr/>
        <p:txBody>
          <a:bodyPr/>
          <a:lstStyle/>
          <a:p>
            <a:pPr algn="ctr"/>
            <a:r>
              <a:rPr lang="en-US"/>
              <a:t>Defining variables </a:t>
            </a:r>
            <a:endParaRPr lang="en-GB"/>
          </a:p>
        </p:txBody>
      </p:sp>
      <p:sp>
        <p:nvSpPr>
          <p:cNvPr id="5" name="Footer Placeholder 4">
            <a:extLst>
              <a:ext uri="{FF2B5EF4-FFF2-40B4-BE49-F238E27FC236}">
                <a16:creationId xmlns:a16="http://schemas.microsoft.com/office/drawing/2014/main" id="{9D82028A-0E49-4306-B311-3015C4ADF543}"/>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15" name="Text Placeholder 3">
            <a:extLst>
              <a:ext uri="{FF2B5EF4-FFF2-40B4-BE49-F238E27FC236}">
                <a16:creationId xmlns:a16="http://schemas.microsoft.com/office/drawing/2014/main" id="{85F885A9-9E7F-4A2E-B00F-43A6F794623F}"/>
              </a:ext>
            </a:extLst>
          </p:cNvPr>
          <p:cNvSpPr>
            <a:spLocks noGrp="1"/>
          </p:cNvSpPr>
          <p:nvPr>
            <p:ph type="body" sz="quarter" idx="12"/>
          </p:nvPr>
        </p:nvSpPr>
        <p:spPr>
          <a:xfrm>
            <a:off x="8156362" y="2236023"/>
            <a:ext cx="3664759" cy="2841103"/>
          </a:xfrm>
          <a:ln w="12700">
            <a:noFill/>
          </a:ln>
        </p:spPr>
        <p:txBody>
          <a:bodyPr vert="horz" lIns="0" tIns="0" rIns="0" bIns="0" rtlCol="0" anchor="t">
            <a:noAutofit/>
          </a:bodyPr>
          <a:lstStyle/>
          <a:p>
            <a:pPr algn="l">
              <a:lnSpc>
                <a:spcPct val="100000"/>
              </a:lnSpc>
            </a:pPr>
            <a:r>
              <a:rPr lang="en-GB" sz="2667" b="1">
                <a:latin typeface="+mj-lt"/>
                <a:ea typeface="Calibri"/>
                <a:cs typeface="Times New Roman"/>
              </a:rPr>
              <a:t>Activity: </a:t>
            </a:r>
            <a:endParaRPr lang="en-US"/>
          </a:p>
          <a:p>
            <a:pPr algn="l">
              <a:lnSpc>
                <a:spcPct val="100000"/>
              </a:lnSpc>
            </a:pPr>
            <a:r>
              <a:rPr lang="en-GB" sz="2667">
                <a:latin typeface="+mj-lt"/>
                <a:ea typeface="Calibri"/>
                <a:cs typeface="Times New Roman"/>
              </a:rPr>
              <a:t>Match up the variable with its definition.</a:t>
            </a:r>
          </a:p>
          <a:p>
            <a:pPr algn="l">
              <a:lnSpc>
                <a:spcPct val="150000"/>
              </a:lnSpc>
            </a:pPr>
            <a:endParaRPr lang="en-GB" sz="2667" b="1">
              <a:latin typeface="+mj-lt"/>
              <a:ea typeface="Calibri" panose="020F0502020204030204" pitchFamily="34" charset="0"/>
              <a:cs typeface="Times New Roman" panose="02020603050405020304" pitchFamily="18" charset="0"/>
            </a:endParaRPr>
          </a:p>
          <a:p>
            <a:pPr algn="l">
              <a:lnSpc>
                <a:spcPct val="150000"/>
              </a:lnSpc>
            </a:pPr>
            <a:endParaRPr lang="en-GB" sz="2667">
              <a:latin typeface="+mj-lt"/>
              <a:ea typeface="Calibri" panose="020F0502020204030204" pitchFamily="34" charset="0"/>
              <a:cs typeface="Times New Roman" panose="02020603050405020304" pitchFamily="18" charset="0"/>
            </a:endParaRPr>
          </a:p>
          <a:p>
            <a:pPr algn="l">
              <a:lnSpc>
                <a:spcPct val="150000"/>
              </a:lnSpc>
            </a:pPr>
            <a:endParaRPr lang="en-GB" sz="2667" i="1">
              <a:latin typeface="+mj-lt"/>
              <a:ea typeface="Calibri" panose="020F0502020204030204" pitchFamily="34" charset="0"/>
              <a:cs typeface="Times New Roman" panose="02020603050405020304" pitchFamily="18" charset="0"/>
            </a:endParaRPr>
          </a:p>
          <a:p>
            <a:pPr algn="l">
              <a:lnSpc>
                <a:spcPct val="150000"/>
              </a:lnSpc>
            </a:pPr>
            <a:endParaRPr lang="en-GB" sz="2667">
              <a:latin typeface="+mj-lt"/>
              <a:ea typeface="Calibri" panose="020F0502020204030204" pitchFamily="34" charset="0"/>
              <a:cs typeface="Times New Roman" panose="02020603050405020304" pitchFamily="18" charset="0"/>
            </a:endParaRPr>
          </a:p>
          <a:p>
            <a:pPr algn="l">
              <a:lnSpc>
                <a:spcPct val="150000"/>
              </a:lnSpc>
            </a:pPr>
            <a:endParaRPr lang="en-GB" sz="2667">
              <a:latin typeface="+mj-lt"/>
              <a:ea typeface="Calibri" panose="020F0502020204030204" pitchFamily="34" charset="0"/>
              <a:cs typeface="Times New Roman" panose="02020603050405020304" pitchFamily="18" charset="0"/>
            </a:endParaRPr>
          </a:p>
          <a:p>
            <a:pPr>
              <a:lnSpc>
                <a:spcPct val="150000"/>
              </a:lnSpc>
            </a:pPr>
            <a:endParaRPr lang="en-GB" sz="2667">
              <a:latin typeface="+mj-lt"/>
            </a:endParaRPr>
          </a:p>
        </p:txBody>
      </p:sp>
      <p:sp>
        <p:nvSpPr>
          <p:cNvPr id="4" name="Rectangle 3">
            <a:extLst>
              <a:ext uri="{FF2B5EF4-FFF2-40B4-BE49-F238E27FC236}">
                <a16:creationId xmlns:a16="http://schemas.microsoft.com/office/drawing/2014/main" id="{4DB5147C-FABC-4B09-B0D4-D706DB672E14}"/>
              </a:ext>
            </a:extLst>
          </p:cNvPr>
          <p:cNvSpPr/>
          <p:nvPr/>
        </p:nvSpPr>
        <p:spPr>
          <a:xfrm>
            <a:off x="467221" y="4350571"/>
            <a:ext cx="2364416"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Control variables</a:t>
            </a:r>
            <a:endParaRPr lang="en-GB" sz="2400">
              <a:solidFill>
                <a:schemeClr val="tx1"/>
              </a:solidFill>
            </a:endParaRPr>
          </a:p>
        </p:txBody>
      </p:sp>
      <p:sp>
        <p:nvSpPr>
          <p:cNvPr id="16" name="Rectangle 15">
            <a:extLst>
              <a:ext uri="{FF2B5EF4-FFF2-40B4-BE49-F238E27FC236}">
                <a16:creationId xmlns:a16="http://schemas.microsoft.com/office/drawing/2014/main" id="{320AB9B5-1F04-479E-AA51-C6F7DFC0C1AD}"/>
              </a:ext>
            </a:extLst>
          </p:cNvPr>
          <p:cNvSpPr/>
          <p:nvPr/>
        </p:nvSpPr>
        <p:spPr>
          <a:xfrm>
            <a:off x="512759" y="1412776"/>
            <a:ext cx="2308344"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Independent variables</a:t>
            </a:r>
            <a:endParaRPr lang="en-GB" sz="2400">
              <a:solidFill>
                <a:schemeClr val="tx1"/>
              </a:solidFill>
            </a:endParaRPr>
          </a:p>
        </p:txBody>
      </p:sp>
      <p:sp>
        <p:nvSpPr>
          <p:cNvPr id="17" name="Rectangle 16">
            <a:extLst>
              <a:ext uri="{FF2B5EF4-FFF2-40B4-BE49-F238E27FC236}">
                <a16:creationId xmlns:a16="http://schemas.microsoft.com/office/drawing/2014/main" id="{11C1EFE2-1314-4B2C-831E-4E10BBCF2DCF}"/>
              </a:ext>
            </a:extLst>
          </p:cNvPr>
          <p:cNvSpPr/>
          <p:nvPr/>
        </p:nvSpPr>
        <p:spPr>
          <a:xfrm>
            <a:off x="512759" y="2865335"/>
            <a:ext cx="2308344"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Dependent variables</a:t>
            </a:r>
            <a:endParaRPr lang="en-GB" sz="2400">
              <a:solidFill>
                <a:schemeClr val="tx1"/>
              </a:solidFill>
            </a:endParaRPr>
          </a:p>
        </p:txBody>
      </p:sp>
      <p:sp>
        <p:nvSpPr>
          <p:cNvPr id="18" name="Rectangle 17">
            <a:extLst>
              <a:ext uri="{FF2B5EF4-FFF2-40B4-BE49-F238E27FC236}">
                <a16:creationId xmlns:a16="http://schemas.microsoft.com/office/drawing/2014/main" id="{8D9479AE-E8FC-43FC-8C7A-837972E6284E}"/>
              </a:ext>
            </a:extLst>
          </p:cNvPr>
          <p:cNvSpPr/>
          <p:nvPr/>
        </p:nvSpPr>
        <p:spPr>
          <a:xfrm>
            <a:off x="4998303" y="1412776"/>
            <a:ext cx="2308344"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The thing you keep the same</a:t>
            </a:r>
            <a:endParaRPr lang="en-GB" sz="2400">
              <a:solidFill>
                <a:schemeClr val="tx1"/>
              </a:solidFill>
            </a:endParaRPr>
          </a:p>
        </p:txBody>
      </p:sp>
      <p:sp>
        <p:nvSpPr>
          <p:cNvPr id="19" name="Rectangle 18">
            <a:extLst>
              <a:ext uri="{FF2B5EF4-FFF2-40B4-BE49-F238E27FC236}">
                <a16:creationId xmlns:a16="http://schemas.microsoft.com/office/drawing/2014/main" id="{50517F46-4285-46D8-8508-C6D3F4A9FADA}"/>
              </a:ext>
            </a:extLst>
          </p:cNvPr>
          <p:cNvSpPr/>
          <p:nvPr/>
        </p:nvSpPr>
        <p:spPr>
          <a:xfrm>
            <a:off x="4998301" y="2865335"/>
            <a:ext cx="2308344"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The thing you measure</a:t>
            </a:r>
            <a:endParaRPr lang="en-GB" sz="2400">
              <a:solidFill>
                <a:schemeClr val="tx1"/>
              </a:solidFill>
            </a:endParaRPr>
          </a:p>
        </p:txBody>
      </p:sp>
      <p:sp>
        <p:nvSpPr>
          <p:cNvPr id="20" name="Rectangle 19">
            <a:extLst>
              <a:ext uri="{FF2B5EF4-FFF2-40B4-BE49-F238E27FC236}">
                <a16:creationId xmlns:a16="http://schemas.microsoft.com/office/drawing/2014/main" id="{85878220-215F-4DAB-9742-266B957DB2B5}"/>
              </a:ext>
            </a:extLst>
          </p:cNvPr>
          <p:cNvSpPr/>
          <p:nvPr/>
        </p:nvSpPr>
        <p:spPr>
          <a:xfrm>
            <a:off x="4998301" y="4345403"/>
            <a:ext cx="2308344" cy="932565"/>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rPr>
              <a:t>The thing you change</a:t>
            </a:r>
            <a:endParaRPr lang="en-GB" sz="2400">
              <a:solidFill>
                <a:schemeClr val="tx1"/>
              </a:solidFill>
            </a:endParaRPr>
          </a:p>
        </p:txBody>
      </p:sp>
      <p:cxnSp>
        <p:nvCxnSpPr>
          <p:cNvPr id="7" name="Straight Arrow Connector 6">
            <a:extLst>
              <a:ext uri="{FF2B5EF4-FFF2-40B4-BE49-F238E27FC236}">
                <a16:creationId xmlns:a16="http://schemas.microsoft.com/office/drawing/2014/main" id="{AA9F7AE9-75CB-4A07-97B1-4295ACCD2818}"/>
              </a:ext>
            </a:extLst>
          </p:cNvPr>
          <p:cNvCxnSpPr>
            <a:stCxn id="16" idx="3"/>
            <a:endCxn id="20" idx="1"/>
          </p:cNvCxnSpPr>
          <p:nvPr/>
        </p:nvCxnSpPr>
        <p:spPr>
          <a:xfrm>
            <a:off x="2821103" y="1879059"/>
            <a:ext cx="2177199" cy="2932627"/>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44935FC-5B41-437C-8710-D54547FEB915}"/>
              </a:ext>
            </a:extLst>
          </p:cNvPr>
          <p:cNvCxnSpPr>
            <a:cxnSpLocks/>
            <a:stCxn id="17" idx="3"/>
            <a:endCxn id="19" idx="1"/>
          </p:cNvCxnSpPr>
          <p:nvPr/>
        </p:nvCxnSpPr>
        <p:spPr>
          <a:xfrm>
            <a:off x="2821103" y="3331617"/>
            <a:ext cx="2177199" cy="0"/>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B100303-87BA-4AF4-808A-1AF44DCCD3DE}"/>
              </a:ext>
            </a:extLst>
          </p:cNvPr>
          <p:cNvCxnSpPr>
            <a:cxnSpLocks/>
            <a:stCxn id="4" idx="3"/>
            <a:endCxn id="18" idx="1"/>
          </p:cNvCxnSpPr>
          <p:nvPr/>
        </p:nvCxnSpPr>
        <p:spPr>
          <a:xfrm flipV="1">
            <a:off x="2831638" y="1879059"/>
            <a:ext cx="2166665" cy="2937795"/>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018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5BB664-3BF3-449C-BA07-A6ECFCB90B7E}"/>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BE5AE240-C8A1-4459-B92E-C1086EA48F40}"/>
              </a:ext>
            </a:extLst>
          </p:cNvPr>
          <p:cNvSpPr>
            <a:spLocks noGrp="1"/>
          </p:cNvSpPr>
          <p:nvPr>
            <p:ph type="title"/>
          </p:nvPr>
        </p:nvSpPr>
        <p:spPr/>
        <p:txBody>
          <a:bodyPr/>
          <a:lstStyle/>
          <a:p>
            <a:pPr algn="ctr"/>
            <a:r>
              <a:rPr lang="en-US"/>
              <a:t>Identifying variables</a:t>
            </a:r>
            <a:endParaRPr lang="en-GB"/>
          </a:p>
        </p:txBody>
      </p:sp>
      <p:sp>
        <p:nvSpPr>
          <p:cNvPr id="5" name="Footer Placeholder 4">
            <a:extLst>
              <a:ext uri="{FF2B5EF4-FFF2-40B4-BE49-F238E27FC236}">
                <a16:creationId xmlns:a16="http://schemas.microsoft.com/office/drawing/2014/main" id="{9D82028A-0E49-4306-B311-3015C4ADF543}"/>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15" name="Text Placeholder 3">
            <a:extLst>
              <a:ext uri="{FF2B5EF4-FFF2-40B4-BE49-F238E27FC236}">
                <a16:creationId xmlns:a16="http://schemas.microsoft.com/office/drawing/2014/main" id="{85F885A9-9E7F-4A2E-B00F-43A6F794623F}"/>
              </a:ext>
            </a:extLst>
          </p:cNvPr>
          <p:cNvSpPr>
            <a:spLocks noGrp="1"/>
          </p:cNvSpPr>
          <p:nvPr>
            <p:ph type="body" sz="quarter" idx="12"/>
          </p:nvPr>
        </p:nvSpPr>
        <p:spPr>
          <a:xfrm>
            <a:off x="8681267" y="842065"/>
            <a:ext cx="2981360" cy="4992555"/>
          </a:xfrm>
          <a:ln w="12700">
            <a:noFill/>
          </a:ln>
        </p:spPr>
        <p:txBody>
          <a:bodyPr vert="horz" lIns="0" tIns="0" rIns="0" bIns="0" rtlCol="0" anchor="t">
            <a:noAutofit/>
          </a:bodyPr>
          <a:lstStyle/>
          <a:p>
            <a:pPr algn="l">
              <a:lnSpc>
                <a:spcPct val="100000"/>
              </a:lnSpc>
            </a:pPr>
            <a:r>
              <a:rPr lang="en-GB" sz="2400" b="1">
                <a:latin typeface="+mj-lt"/>
                <a:ea typeface="Calibri" panose="020F0502020204030204" pitchFamily="34" charset="0"/>
                <a:cs typeface="Times New Roman"/>
              </a:rPr>
              <a:t>Activity: </a:t>
            </a:r>
          </a:p>
          <a:p>
            <a:pPr algn="l">
              <a:lnSpc>
                <a:spcPct val="100000"/>
              </a:lnSpc>
            </a:pPr>
            <a:r>
              <a:rPr lang="en-GB" sz="2400">
                <a:latin typeface="+mj-lt"/>
                <a:ea typeface="Calibri" panose="020F0502020204030204" pitchFamily="34" charset="0"/>
                <a:cs typeface="Times New Roman"/>
              </a:rPr>
              <a:t>Identify the variables for the questions listed in the table.</a:t>
            </a:r>
            <a:endParaRPr lang="en-GB" sz="2400">
              <a:latin typeface="+mj-lt"/>
              <a:ea typeface="Calibri" panose="020F0502020204030204" pitchFamily="34" charset="0"/>
              <a:cs typeface="Times New Roman" panose="02020603050405020304" pitchFamily="18" charset="0"/>
            </a:endParaRPr>
          </a:p>
          <a:p>
            <a:pPr algn="l">
              <a:lnSpc>
                <a:spcPct val="100000"/>
              </a:lnSpc>
            </a:pPr>
            <a:endParaRPr lang="en-GB" sz="2400" b="1">
              <a:latin typeface="+mj-lt"/>
              <a:ea typeface="Calibri" panose="020F0502020204030204" pitchFamily="34" charset="0"/>
              <a:cs typeface="Times New Roman" panose="02020603050405020304" pitchFamily="18" charset="0"/>
            </a:endParaRPr>
          </a:p>
          <a:p>
            <a:pPr algn="l">
              <a:lnSpc>
                <a:spcPct val="100000"/>
              </a:lnSpc>
            </a:pPr>
            <a:r>
              <a:rPr lang="en-GB" sz="2400" b="1">
                <a:latin typeface="+mj-lt"/>
                <a:ea typeface="Calibri" panose="020F0502020204030204" pitchFamily="34" charset="0"/>
                <a:cs typeface="Times New Roman"/>
              </a:rPr>
              <a:t>Think, pair and share:</a:t>
            </a:r>
            <a:r>
              <a:rPr lang="en-GB" sz="2400">
                <a:latin typeface="+mj-lt"/>
                <a:ea typeface="Calibri" panose="020F0502020204030204" pitchFamily="34" charset="0"/>
                <a:cs typeface="Times New Roman"/>
              </a:rPr>
              <a:t> </a:t>
            </a:r>
          </a:p>
          <a:p>
            <a:pPr algn="l">
              <a:lnSpc>
                <a:spcPct val="100000"/>
              </a:lnSpc>
            </a:pPr>
            <a:r>
              <a:rPr lang="en-GB" sz="2400">
                <a:latin typeface="+mj-lt"/>
                <a:ea typeface="Calibri" panose="020F0502020204030204" pitchFamily="34" charset="0"/>
                <a:cs typeface="Times New Roman"/>
              </a:rPr>
              <a:t>Discuss your answers with someone else. Come to an agreement over your answers.</a:t>
            </a:r>
            <a:endParaRPr lang="en-GB" sz="2400">
              <a:latin typeface="+mj-lt"/>
              <a:ea typeface="Calibri" panose="020F0502020204030204" pitchFamily="34" charset="0"/>
              <a:cs typeface="Times New Roman" panose="02020603050405020304" pitchFamily="18" charset="0"/>
            </a:endParaRPr>
          </a:p>
          <a:p>
            <a:pPr algn="l">
              <a:lnSpc>
                <a:spcPct val="100000"/>
              </a:lnSpc>
            </a:pPr>
            <a:endParaRPr lang="en-GB" sz="2400" b="1">
              <a:latin typeface="+mj-lt"/>
              <a:ea typeface="Calibri" panose="020F0502020204030204" pitchFamily="34" charset="0"/>
              <a:cs typeface="Times New Roman" panose="02020603050405020304" pitchFamily="18" charset="0"/>
            </a:endParaRPr>
          </a:p>
          <a:p>
            <a:pPr algn="l">
              <a:lnSpc>
                <a:spcPct val="100000"/>
              </a:lnSpc>
            </a:pPr>
            <a:r>
              <a:rPr lang="en-GB" sz="2400">
                <a:latin typeface="+mj-lt"/>
                <a:ea typeface="Calibri" panose="020F0502020204030204" pitchFamily="34" charset="0"/>
                <a:cs typeface="Times New Roman"/>
              </a:rPr>
              <a:t>These will be discussed as a group.</a:t>
            </a:r>
            <a:endParaRPr lang="en-GB" sz="2400">
              <a:latin typeface="+mj-lt"/>
              <a:ea typeface="Calibri" panose="020F0502020204030204" pitchFamily="34" charset="0"/>
              <a:cs typeface="Times New Roman" panose="02020603050405020304" pitchFamily="18" charset="0"/>
            </a:endParaRPr>
          </a:p>
          <a:p>
            <a:pPr algn="l">
              <a:lnSpc>
                <a:spcPct val="100000"/>
              </a:lnSpc>
            </a:pPr>
            <a:endParaRPr lang="en-GB" sz="2400" i="1">
              <a:latin typeface="+mj-lt"/>
              <a:ea typeface="Calibri" panose="020F0502020204030204" pitchFamily="34" charset="0"/>
              <a:cs typeface="Times New Roman" panose="02020603050405020304" pitchFamily="18" charset="0"/>
            </a:endParaRPr>
          </a:p>
          <a:p>
            <a:pPr algn="l">
              <a:lnSpc>
                <a:spcPct val="100000"/>
              </a:lnSpc>
            </a:pPr>
            <a:endParaRPr lang="en-GB" sz="2400">
              <a:latin typeface="+mj-lt"/>
              <a:ea typeface="Calibri" panose="020F0502020204030204" pitchFamily="34" charset="0"/>
              <a:cs typeface="Times New Roman" panose="02020603050405020304" pitchFamily="18" charset="0"/>
            </a:endParaRPr>
          </a:p>
          <a:p>
            <a:pPr algn="l">
              <a:lnSpc>
                <a:spcPct val="100000"/>
              </a:lnSpc>
            </a:pPr>
            <a:endParaRPr lang="en-GB" sz="2400">
              <a:latin typeface="+mj-lt"/>
              <a:ea typeface="Calibri" panose="020F0502020204030204" pitchFamily="34" charset="0"/>
              <a:cs typeface="Times New Roman" panose="02020603050405020304" pitchFamily="18" charset="0"/>
            </a:endParaRPr>
          </a:p>
          <a:p>
            <a:pPr>
              <a:lnSpc>
                <a:spcPct val="100000"/>
              </a:lnSpc>
            </a:pPr>
            <a:endParaRPr lang="en-GB" sz="2133">
              <a:latin typeface="+mj-lt"/>
              <a:cs typeface="Arial"/>
            </a:endParaRPr>
          </a:p>
        </p:txBody>
      </p:sp>
      <p:graphicFrame>
        <p:nvGraphicFramePr>
          <p:cNvPr id="22" name="Table 6">
            <a:extLst>
              <a:ext uri="{FF2B5EF4-FFF2-40B4-BE49-F238E27FC236}">
                <a16:creationId xmlns:a16="http://schemas.microsoft.com/office/drawing/2014/main" id="{C33A539A-29F5-4256-9DE9-117621873653}"/>
              </a:ext>
            </a:extLst>
          </p:cNvPr>
          <p:cNvGraphicFramePr>
            <a:graphicFrameLocks noGrp="1"/>
          </p:cNvGraphicFramePr>
          <p:nvPr/>
        </p:nvGraphicFramePr>
        <p:xfrm>
          <a:off x="414355" y="932723"/>
          <a:ext cx="8081912" cy="5127413"/>
        </p:xfrm>
        <a:graphic>
          <a:graphicData uri="http://schemas.openxmlformats.org/drawingml/2006/table">
            <a:tbl>
              <a:tblPr firstRow="1" bandRow="1">
                <a:tableStyleId>{5C22544A-7EE6-4342-B048-85BDC9FD1C3A}</a:tableStyleId>
              </a:tblPr>
              <a:tblGrid>
                <a:gridCol w="3538749">
                  <a:extLst>
                    <a:ext uri="{9D8B030D-6E8A-4147-A177-3AD203B41FA5}">
                      <a16:colId xmlns:a16="http://schemas.microsoft.com/office/drawing/2014/main" val="1995807202"/>
                    </a:ext>
                  </a:extLst>
                </a:gridCol>
                <a:gridCol w="1566608">
                  <a:extLst>
                    <a:ext uri="{9D8B030D-6E8A-4147-A177-3AD203B41FA5}">
                      <a16:colId xmlns:a16="http://schemas.microsoft.com/office/drawing/2014/main" val="3573404242"/>
                    </a:ext>
                  </a:extLst>
                </a:gridCol>
                <a:gridCol w="1488277">
                  <a:extLst>
                    <a:ext uri="{9D8B030D-6E8A-4147-A177-3AD203B41FA5}">
                      <a16:colId xmlns:a16="http://schemas.microsoft.com/office/drawing/2014/main" val="3330997145"/>
                    </a:ext>
                  </a:extLst>
                </a:gridCol>
                <a:gridCol w="1488277">
                  <a:extLst>
                    <a:ext uri="{9D8B030D-6E8A-4147-A177-3AD203B41FA5}">
                      <a16:colId xmlns:a16="http://schemas.microsoft.com/office/drawing/2014/main" val="2788052197"/>
                    </a:ext>
                  </a:extLst>
                </a:gridCol>
              </a:tblGrid>
              <a:tr h="609600">
                <a:tc>
                  <a:txBody>
                    <a:bodyPr/>
                    <a:lstStyle/>
                    <a:p>
                      <a:r>
                        <a:rPr lang="en-US" sz="1600"/>
                        <a:t>The question we are asking</a:t>
                      </a:r>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tc>
                  <a:txBody>
                    <a:bodyPr/>
                    <a:lstStyle/>
                    <a:p>
                      <a:r>
                        <a:rPr lang="en-US" sz="1600"/>
                        <a:t>Independent variables</a:t>
                      </a:r>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tc>
                  <a:txBody>
                    <a:bodyPr/>
                    <a:lstStyle/>
                    <a:p>
                      <a:r>
                        <a:rPr lang="en-US" sz="1600"/>
                        <a:t>Dependent variables</a:t>
                      </a:r>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tc>
                  <a:txBody>
                    <a:bodyPr/>
                    <a:lstStyle/>
                    <a:p>
                      <a:r>
                        <a:rPr lang="en-US" sz="1600"/>
                        <a:t>Control variables</a:t>
                      </a:r>
                      <a:endParaRPr lang="en-GB" sz="1600"/>
                    </a:p>
                  </a:txBody>
                  <a:tcPr marL="121920" marR="121920" marT="60960" marB="60960">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826898336"/>
                  </a:ext>
                </a:extLst>
              </a:tr>
              <a:tr h="609600">
                <a:tc>
                  <a:txBody>
                    <a:bodyPr/>
                    <a:lstStyle/>
                    <a:p>
                      <a:r>
                        <a:rPr lang="en-US" sz="1600"/>
                        <a:t>Is the solubility of salt affected by the temperature of water?</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81745"/>
                  </a:ext>
                </a:extLst>
              </a:tr>
              <a:tr h="1097280">
                <a:tc>
                  <a:txBody>
                    <a:bodyPr/>
                    <a:lstStyle/>
                    <a:p>
                      <a:r>
                        <a:rPr lang="en-US" sz="1600"/>
                        <a:t>Does changing the concentration of hydrochloric acid affect the rate of reaction when reacting with magnesium?</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4869520"/>
                  </a:ext>
                </a:extLst>
              </a:tr>
              <a:tr h="853440">
                <a:tc>
                  <a:txBody>
                    <a:bodyPr/>
                    <a:lstStyle/>
                    <a:p>
                      <a:r>
                        <a:rPr lang="en-US" sz="1600"/>
                        <a:t>Does increasing the surface area of banana change the radioactive count?</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1950395"/>
                  </a:ext>
                </a:extLst>
              </a:tr>
              <a:tr h="853440">
                <a:tc>
                  <a:txBody>
                    <a:bodyPr/>
                    <a:lstStyle/>
                    <a:p>
                      <a:r>
                        <a:rPr lang="en-US" sz="1600"/>
                        <a:t>Is the strength of an electromagnet affected by the number of turns in the coil?</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4620182"/>
                  </a:ext>
                </a:extLst>
              </a:tr>
              <a:tr h="494453">
                <a:tc>
                  <a:txBody>
                    <a:bodyPr/>
                    <a:lstStyle/>
                    <a:p>
                      <a:r>
                        <a:rPr lang="en-US" sz="1600"/>
                        <a:t>Is heart rate affected by exercise?</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8295713"/>
                  </a:ext>
                </a:extLst>
              </a:tr>
              <a:tr h="609600">
                <a:tc>
                  <a:txBody>
                    <a:bodyPr/>
                    <a:lstStyle/>
                    <a:p>
                      <a:r>
                        <a:rPr lang="en-US" sz="1600"/>
                        <a:t>Is the rate of plant growth affected by the distance from the light?</a:t>
                      </a:r>
                      <a:endParaRPr lang="en-GB" sz="1600"/>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600">
                        <a:solidFill>
                          <a:srgbClr val="C00000"/>
                        </a:solidFill>
                      </a:endParaRPr>
                    </a:p>
                  </a:txBody>
                  <a:tcPr marL="121920" marR="12192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7096573"/>
                  </a:ext>
                </a:extLst>
              </a:tr>
            </a:tbl>
          </a:graphicData>
        </a:graphic>
      </p:graphicFrame>
    </p:spTree>
    <p:extLst>
      <p:ext uri="{BB962C8B-B14F-4D97-AF65-F5344CB8AC3E}">
        <p14:creationId xmlns:p14="http://schemas.microsoft.com/office/powerpoint/2010/main" val="2634554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92500"/>
          </a:bodyPr>
          <a:lstStyle/>
          <a:p>
            <a:r>
              <a:rPr lang="en-US">
                <a:cs typeface="Arial"/>
              </a:rPr>
              <a:t>Standard operating procedure introduction</a:t>
            </a:r>
            <a:endParaRPr lang="en-US"/>
          </a:p>
        </p:txBody>
      </p:sp>
    </p:spTree>
    <p:extLst>
      <p:ext uri="{BB962C8B-B14F-4D97-AF65-F5344CB8AC3E}">
        <p14:creationId xmlns:p14="http://schemas.microsoft.com/office/powerpoint/2010/main" val="3902456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8CA46F-DF15-409A-A62F-E650C93F5976}"/>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3" name="Title 2">
            <a:extLst>
              <a:ext uri="{FF2B5EF4-FFF2-40B4-BE49-F238E27FC236}">
                <a16:creationId xmlns:a16="http://schemas.microsoft.com/office/drawing/2014/main" id="{74CCCA76-F9C0-4076-9369-3854E58DBF0E}"/>
              </a:ext>
            </a:extLst>
          </p:cNvPr>
          <p:cNvSpPr>
            <a:spLocks noGrp="1"/>
          </p:cNvSpPr>
          <p:nvPr>
            <p:ph type="title"/>
          </p:nvPr>
        </p:nvSpPr>
        <p:spPr>
          <a:xfrm>
            <a:off x="312001" y="274418"/>
            <a:ext cx="11250084" cy="932567"/>
          </a:xfrm>
        </p:spPr>
        <p:txBody>
          <a:bodyPr/>
          <a:lstStyle/>
          <a:p>
            <a:pPr algn="ctr"/>
            <a:r>
              <a:rPr lang="en-US"/>
              <a:t>What is a hypothesis?</a:t>
            </a:r>
            <a:endParaRPr lang="en-GB"/>
          </a:p>
        </p:txBody>
      </p:sp>
      <p:sp>
        <p:nvSpPr>
          <p:cNvPr id="4" name="Text Placeholder 3">
            <a:extLst>
              <a:ext uri="{FF2B5EF4-FFF2-40B4-BE49-F238E27FC236}">
                <a16:creationId xmlns:a16="http://schemas.microsoft.com/office/drawing/2014/main" id="{06BF2F17-E963-49D9-A7A3-9D4776552EBE}"/>
              </a:ext>
            </a:extLst>
          </p:cNvPr>
          <p:cNvSpPr>
            <a:spLocks noGrp="1"/>
          </p:cNvSpPr>
          <p:nvPr>
            <p:ph type="body" sz="quarter" idx="12"/>
          </p:nvPr>
        </p:nvSpPr>
        <p:spPr>
          <a:xfrm>
            <a:off x="312000" y="1315200"/>
            <a:ext cx="7800224" cy="4802099"/>
          </a:xfrm>
        </p:spPr>
        <p:txBody>
          <a:bodyPr vert="horz" lIns="0" tIns="0" rIns="0" bIns="0" rtlCol="0" anchor="t">
            <a:noAutofit/>
          </a:bodyPr>
          <a:lstStyle/>
          <a:p>
            <a:pPr>
              <a:lnSpc>
                <a:spcPct val="100000"/>
              </a:lnSpc>
            </a:pPr>
            <a:r>
              <a:rPr lang="en-US" sz="2667"/>
              <a:t>The hypothesis is a statement about an experiment that can be tested.</a:t>
            </a:r>
            <a:endParaRPr lang="en-US"/>
          </a:p>
          <a:p>
            <a:pPr>
              <a:lnSpc>
                <a:spcPct val="100000"/>
              </a:lnSpc>
            </a:pPr>
            <a:endParaRPr lang="en-US" sz="2667">
              <a:cs typeface="Arial"/>
            </a:endParaRPr>
          </a:p>
          <a:p>
            <a:pPr>
              <a:lnSpc>
                <a:spcPct val="100000"/>
              </a:lnSpc>
            </a:pPr>
            <a:r>
              <a:rPr lang="en-US" sz="2667"/>
              <a:t>It should state what you expect to happen in the experiment as well as the independent and dependent variables.</a:t>
            </a:r>
            <a:endParaRPr lang="en-GB" sz="2667">
              <a:cs typeface="Arial"/>
            </a:endParaRPr>
          </a:p>
        </p:txBody>
      </p:sp>
      <p:sp>
        <p:nvSpPr>
          <p:cNvPr id="5" name="Footer Placeholder 4">
            <a:extLst>
              <a:ext uri="{FF2B5EF4-FFF2-40B4-BE49-F238E27FC236}">
                <a16:creationId xmlns:a16="http://schemas.microsoft.com/office/drawing/2014/main" id="{A5D6711C-868D-4670-88AB-693D9B4E7D8B}"/>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pic>
        <p:nvPicPr>
          <p:cNvPr id="6" name="Picture 2" descr="Handheld Whiteboards, Laptop Whiteboards For Classrooms &amp; Homeschooling">
            <a:extLst>
              <a:ext uri="{FF2B5EF4-FFF2-40B4-BE49-F238E27FC236}">
                <a16:creationId xmlns:a16="http://schemas.microsoft.com/office/drawing/2014/main" id="{F6FB0681-A1E6-4BEF-914C-25191E59BA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0789" y="0"/>
            <a:ext cx="2162043" cy="2162043"/>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a:extLst>
              <a:ext uri="{FF2B5EF4-FFF2-40B4-BE49-F238E27FC236}">
                <a16:creationId xmlns:a16="http://schemas.microsoft.com/office/drawing/2014/main" id="{F6E326F5-1A05-4089-96DC-59662061CAA5}"/>
              </a:ext>
            </a:extLst>
          </p:cNvPr>
          <p:cNvSpPr txBox="1">
            <a:spLocks/>
          </p:cNvSpPr>
          <p:nvPr/>
        </p:nvSpPr>
        <p:spPr>
          <a:xfrm>
            <a:off x="8496267" y="2795577"/>
            <a:ext cx="3295159" cy="1785551"/>
          </a:xfrm>
          <a:prstGeom prst="rect">
            <a:avLst/>
          </a:prstGeom>
          <a:ln w="12700">
            <a:noFill/>
          </a:ln>
        </p:spPr>
        <p:txBody>
          <a:bodyPr vert="horz" lIns="96000" tIns="9600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400" b="1">
                <a:latin typeface="+mj-lt"/>
                <a:ea typeface="Calibri"/>
                <a:cs typeface="Times New Roman"/>
              </a:rPr>
              <a:t>Activity: </a:t>
            </a:r>
          </a:p>
          <a:p>
            <a:pPr>
              <a:lnSpc>
                <a:spcPct val="100000"/>
              </a:lnSpc>
            </a:pPr>
            <a:r>
              <a:rPr lang="en-GB" sz="2667">
                <a:latin typeface="+mj-lt"/>
                <a:ea typeface="Calibri"/>
                <a:cs typeface="Times New Roman"/>
              </a:rPr>
              <a:t>On</a:t>
            </a:r>
            <a:r>
              <a:rPr lang="en-GB" sz="2400">
                <a:latin typeface="+mj-lt"/>
                <a:ea typeface="Calibri"/>
                <a:cs typeface="Times New Roman"/>
              </a:rPr>
              <a:t> your whiteboard, write down what you think a hypothesis is and what it should contain.</a:t>
            </a:r>
            <a:endParaRPr lang="en-GB" sz="2400" b="1">
              <a:latin typeface="+mj-lt"/>
              <a:ea typeface="Calibri"/>
              <a:cs typeface="Times New Roman" panose="02020603050405020304" pitchFamily="18" charset="0"/>
            </a:endParaRPr>
          </a:p>
          <a:p>
            <a:pPr>
              <a:lnSpc>
                <a:spcPct val="100000"/>
              </a:lnSpc>
            </a:pPr>
            <a:endParaRPr lang="en-GB" sz="2400" i="1">
              <a:latin typeface="+mj-lt"/>
              <a:ea typeface="Calibri" panose="020F0502020204030204" pitchFamily="34" charset="0"/>
              <a:cs typeface="Times New Roman" panose="02020603050405020304" pitchFamily="18" charset="0"/>
            </a:endParaRPr>
          </a:p>
          <a:p>
            <a:pPr>
              <a:lnSpc>
                <a:spcPct val="100000"/>
              </a:lnSpc>
            </a:pPr>
            <a:endParaRPr lang="en-GB" sz="2400">
              <a:latin typeface="+mj-lt"/>
              <a:ea typeface="Calibri" panose="020F0502020204030204" pitchFamily="34" charset="0"/>
              <a:cs typeface="Times New Roman" panose="02020603050405020304" pitchFamily="18" charset="0"/>
            </a:endParaRPr>
          </a:p>
          <a:p>
            <a:pPr>
              <a:lnSpc>
                <a:spcPct val="100000"/>
              </a:lnSpc>
            </a:pPr>
            <a:endParaRPr lang="en-GB" sz="2400">
              <a:latin typeface="+mj-lt"/>
              <a:ea typeface="Calibri" panose="020F0502020204030204" pitchFamily="34" charset="0"/>
              <a:cs typeface="Times New Roman" panose="02020603050405020304" pitchFamily="18" charset="0"/>
            </a:endParaRPr>
          </a:p>
          <a:p>
            <a:pPr>
              <a:lnSpc>
                <a:spcPct val="100000"/>
              </a:lnSpc>
            </a:pPr>
            <a:endParaRPr lang="en-GB" sz="2133">
              <a:latin typeface="+mj-lt"/>
            </a:endParaRPr>
          </a:p>
        </p:txBody>
      </p:sp>
    </p:spTree>
    <p:extLst>
      <p:ext uri="{BB962C8B-B14F-4D97-AF65-F5344CB8AC3E}">
        <p14:creationId xmlns:p14="http://schemas.microsoft.com/office/powerpoint/2010/main" val="92239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8CA46F-DF15-409A-A62F-E650C93F5976}"/>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74CCCA76-F9C0-4076-9369-3854E58DBF0E}"/>
              </a:ext>
            </a:extLst>
          </p:cNvPr>
          <p:cNvSpPr>
            <a:spLocks noGrp="1"/>
          </p:cNvSpPr>
          <p:nvPr>
            <p:ph type="title"/>
          </p:nvPr>
        </p:nvSpPr>
        <p:spPr/>
        <p:txBody>
          <a:bodyPr/>
          <a:lstStyle/>
          <a:p>
            <a:pPr algn="ctr"/>
            <a:r>
              <a:rPr lang="en-US"/>
              <a:t>Writing the hypothesis for the technical scenario</a:t>
            </a:r>
            <a:endParaRPr lang="en-GB"/>
          </a:p>
        </p:txBody>
      </p:sp>
      <p:sp>
        <p:nvSpPr>
          <p:cNvPr id="5" name="Footer Placeholder 4">
            <a:extLst>
              <a:ext uri="{FF2B5EF4-FFF2-40B4-BE49-F238E27FC236}">
                <a16:creationId xmlns:a16="http://schemas.microsoft.com/office/drawing/2014/main" id="{A5D6711C-868D-4670-88AB-693D9B4E7D8B}"/>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ext Placeholder 3">
            <a:extLst>
              <a:ext uri="{FF2B5EF4-FFF2-40B4-BE49-F238E27FC236}">
                <a16:creationId xmlns:a16="http://schemas.microsoft.com/office/drawing/2014/main" id="{F6E326F5-1A05-4089-96DC-59662061CAA5}"/>
              </a:ext>
            </a:extLst>
          </p:cNvPr>
          <p:cNvSpPr txBox="1">
            <a:spLocks/>
          </p:cNvSpPr>
          <p:nvPr/>
        </p:nvSpPr>
        <p:spPr>
          <a:xfrm>
            <a:off x="7270104" y="1265767"/>
            <a:ext cx="4477577" cy="3150021"/>
          </a:xfrm>
          <a:prstGeom prst="rect">
            <a:avLst/>
          </a:prstGeom>
          <a:ln w="12700">
            <a:noFill/>
          </a:ln>
        </p:spPr>
        <p:txBody>
          <a:bodyPr vert="horz" wrap="square" lIns="96000" tIns="96000" rIns="96000" bIns="9600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667" b="1">
                <a:latin typeface="+mj-lt"/>
                <a:ea typeface="Calibri" panose="020F0502020204030204" pitchFamily="34" charset="0"/>
                <a:cs typeface="Times New Roman"/>
              </a:rPr>
              <a:t>Activity: </a:t>
            </a:r>
          </a:p>
          <a:p>
            <a:pPr marL="380990" indent="-380990">
              <a:lnSpc>
                <a:spcPct val="100000"/>
              </a:lnSpc>
              <a:buFont typeface="Arial" panose="020B0604020202020204" pitchFamily="34" charset="0"/>
              <a:buChar char="•"/>
            </a:pPr>
            <a:r>
              <a:rPr lang="en-GB" sz="2667">
                <a:latin typeface="+mj-lt"/>
                <a:ea typeface="Calibri" panose="020F0502020204030204" pitchFamily="34" charset="0"/>
                <a:cs typeface="Times New Roman"/>
              </a:rPr>
              <a:t>On the SOP template, write down your hypothesis for this technical scenario.</a:t>
            </a:r>
          </a:p>
          <a:p>
            <a:pPr>
              <a:lnSpc>
                <a:spcPct val="100000"/>
              </a:lnSpc>
            </a:pPr>
            <a:endParaRPr lang="en-GB" sz="2667">
              <a:latin typeface="+mj-lt"/>
              <a:ea typeface="Calibri" panose="020F0502020204030204" pitchFamily="34" charset="0"/>
              <a:cs typeface="Times New Roman"/>
            </a:endParaRPr>
          </a:p>
          <a:p>
            <a:pPr>
              <a:lnSpc>
                <a:spcPct val="100000"/>
              </a:lnSpc>
            </a:pPr>
            <a:r>
              <a:rPr lang="en-GB" sz="2667">
                <a:latin typeface="+mj-lt"/>
                <a:ea typeface="Calibri" panose="020F0502020204030204" pitchFamily="34" charset="0"/>
                <a:cs typeface="Times New Roman"/>
              </a:rPr>
              <a:t>You will be assessed on:</a:t>
            </a:r>
          </a:p>
          <a:p>
            <a:pPr marL="380990" indent="-380990">
              <a:lnSpc>
                <a:spcPct val="100000"/>
              </a:lnSpc>
              <a:buFont typeface="Arial" panose="020B0604020202020204" pitchFamily="34" charset="0"/>
              <a:buChar char="•"/>
            </a:pPr>
            <a:r>
              <a:rPr lang="en-GB" sz="2667">
                <a:latin typeface="+mj-lt"/>
                <a:ea typeface="Calibri" panose="020F0502020204030204" pitchFamily="34" charset="0"/>
                <a:cs typeface="Times New Roman"/>
              </a:rPr>
              <a:t>the independent variable being identified correctly</a:t>
            </a:r>
          </a:p>
          <a:p>
            <a:pPr marL="380990" indent="-380990">
              <a:lnSpc>
                <a:spcPct val="100000"/>
              </a:lnSpc>
              <a:buFont typeface="Arial" panose="020B0604020202020204" pitchFamily="34" charset="0"/>
              <a:buChar char="•"/>
            </a:pPr>
            <a:r>
              <a:rPr lang="en-GB" sz="2667">
                <a:latin typeface="+mj-lt"/>
                <a:ea typeface="Calibri" panose="020F0502020204030204" pitchFamily="34" charset="0"/>
                <a:cs typeface="Times New Roman"/>
              </a:rPr>
              <a:t>the effect this has on the dependent variable</a:t>
            </a:r>
          </a:p>
          <a:p>
            <a:pPr marL="380990" indent="-380990">
              <a:lnSpc>
                <a:spcPct val="100000"/>
              </a:lnSpc>
              <a:buFont typeface="Arial" panose="020B0604020202020204" pitchFamily="34" charset="0"/>
              <a:buChar char="•"/>
            </a:pPr>
            <a:r>
              <a:rPr lang="en-GB" sz="2667">
                <a:latin typeface="+mj-lt"/>
                <a:ea typeface="Calibri" panose="020F0502020204030204" pitchFamily="34" charset="0"/>
                <a:cs typeface="Times New Roman"/>
              </a:rPr>
              <a:t>how you plan to test that.</a:t>
            </a: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i="1">
              <a:latin typeface="+mj-lt"/>
              <a:cs typeface="Times New Roman" panose="02020603050405020304" pitchFamily="18" charset="0"/>
            </a:endParaRPr>
          </a:p>
          <a:p>
            <a:pPr>
              <a:lnSpc>
                <a:spcPct val="100000"/>
              </a:lnSpc>
            </a:pPr>
            <a:endParaRPr lang="en-GB" sz="2667">
              <a:latin typeface="+mj-lt"/>
              <a:cs typeface="Times New Roman" panose="02020603050405020304" pitchFamily="18" charset="0"/>
            </a:endParaRPr>
          </a:p>
          <a:p>
            <a:pPr>
              <a:lnSpc>
                <a:spcPct val="100000"/>
              </a:lnSpc>
            </a:pPr>
            <a:endParaRPr lang="en-GB" sz="2667">
              <a:latin typeface="+mj-lt"/>
              <a:cs typeface="Times New Roman" panose="02020603050405020304" pitchFamily="18" charset="0"/>
            </a:endParaRPr>
          </a:p>
          <a:p>
            <a:pPr>
              <a:lnSpc>
                <a:spcPct val="100000"/>
              </a:lnSpc>
            </a:pPr>
            <a:endParaRPr lang="en-GB" sz="2667">
              <a:latin typeface="+mj-lt"/>
              <a:cs typeface="Arial"/>
            </a:endParaRPr>
          </a:p>
        </p:txBody>
      </p:sp>
      <p:pic>
        <p:nvPicPr>
          <p:cNvPr id="11" name="Picture 10">
            <a:extLst>
              <a:ext uri="{FF2B5EF4-FFF2-40B4-BE49-F238E27FC236}">
                <a16:creationId xmlns:a16="http://schemas.microsoft.com/office/drawing/2014/main" id="{81EB27BA-B5EA-4EE0-89F0-9A974351020A}"/>
              </a:ext>
            </a:extLst>
          </p:cNvPr>
          <p:cNvPicPr>
            <a:picLocks noChangeAspect="1"/>
          </p:cNvPicPr>
          <p:nvPr/>
        </p:nvPicPr>
        <p:blipFill rotWithShape="1">
          <a:blip r:embed="rId3"/>
          <a:srcRect l="18501" t="23692" r="49212" b="21300"/>
          <a:stretch/>
        </p:blipFill>
        <p:spPr>
          <a:xfrm>
            <a:off x="444321" y="1265768"/>
            <a:ext cx="6079468" cy="3410433"/>
          </a:xfrm>
          <a:prstGeom prst="rect">
            <a:avLst/>
          </a:prstGeom>
        </p:spPr>
      </p:pic>
      <p:sp>
        <p:nvSpPr>
          <p:cNvPr id="12" name="Oval 11">
            <a:extLst>
              <a:ext uri="{FF2B5EF4-FFF2-40B4-BE49-F238E27FC236}">
                <a16:creationId xmlns:a16="http://schemas.microsoft.com/office/drawing/2014/main" id="{2E1F330C-C1D5-48B9-A9E7-DC428F8175F7}"/>
              </a:ext>
            </a:extLst>
          </p:cNvPr>
          <p:cNvSpPr/>
          <p:nvPr/>
        </p:nvSpPr>
        <p:spPr>
          <a:xfrm>
            <a:off x="1" y="2962717"/>
            <a:ext cx="6752459" cy="932567"/>
          </a:xfrm>
          <a:prstGeom prst="ellipse">
            <a:avLst/>
          </a:prstGeom>
          <a:no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2522035159"/>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8CA46F-DF15-409A-A62F-E650C93F5976}"/>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74CCCA76-F9C0-4076-9369-3854E58DBF0E}"/>
              </a:ext>
            </a:extLst>
          </p:cNvPr>
          <p:cNvSpPr>
            <a:spLocks noGrp="1"/>
          </p:cNvSpPr>
          <p:nvPr>
            <p:ph type="title"/>
          </p:nvPr>
        </p:nvSpPr>
        <p:spPr/>
        <p:txBody>
          <a:bodyPr/>
          <a:lstStyle/>
          <a:p>
            <a:pPr algn="ctr"/>
            <a:r>
              <a:rPr lang="en-US"/>
              <a:t>Marking the hypothesis for the technical scenario</a:t>
            </a:r>
            <a:endParaRPr lang="en-GB"/>
          </a:p>
        </p:txBody>
      </p:sp>
      <p:sp>
        <p:nvSpPr>
          <p:cNvPr id="5" name="Footer Placeholder 4">
            <a:extLst>
              <a:ext uri="{FF2B5EF4-FFF2-40B4-BE49-F238E27FC236}">
                <a16:creationId xmlns:a16="http://schemas.microsoft.com/office/drawing/2014/main" id="{A5D6711C-868D-4670-88AB-693D9B4E7D8B}"/>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ext Placeholder 3">
            <a:extLst>
              <a:ext uri="{FF2B5EF4-FFF2-40B4-BE49-F238E27FC236}">
                <a16:creationId xmlns:a16="http://schemas.microsoft.com/office/drawing/2014/main" id="{F6E326F5-1A05-4089-96DC-59662061CAA5}"/>
              </a:ext>
            </a:extLst>
          </p:cNvPr>
          <p:cNvSpPr txBox="1">
            <a:spLocks/>
          </p:cNvSpPr>
          <p:nvPr/>
        </p:nvSpPr>
        <p:spPr>
          <a:xfrm>
            <a:off x="646707" y="1295849"/>
            <a:ext cx="8926663" cy="2789100"/>
          </a:xfrm>
          <a:prstGeom prst="rect">
            <a:avLst/>
          </a:prstGeom>
          <a:ln w="12700">
            <a:noFill/>
          </a:ln>
        </p:spPr>
        <p:txBody>
          <a:bodyPr vert="horz" lIns="96000" tIns="96000" rIns="9600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pPr>
            <a:r>
              <a:rPr lang="en-GB" sz="2667" b="1">
                <a:latin typeface="+mj-lt"/>
                <a:ea typeface="Calibri" panose="020F0502020204030204" pitchFamily="34" charset="0"/>
                <a:cs typeface="Times New Roman"/>
              </a:rPr>
              <a:t>Activity: </a:t>
            </a:r>
          </a:p>
          <a:p>
            <a:pPr marL="380990" indent="-380990">
              <a:lnSpc>
                <a:spcPct val="150000"/>
              </a:lnSpc>
              <a:buFont typeface="Arial" panose="020B0604020202020204" pitchFamily="34" charset="0"/>
              <a:buChar char="•"/>
            </a:pPr>
            <a:r>
              <a:rPr lang="en-GB" sz="2667">
                <a:latin typeface="+mj-lt"/>
                <a:ea typeface="Calibri" panose="020F0502020204030204" pitchFamily="34" charset="0"/>
                <a:cs typeface="Times New Roman"/>
              </a:rPr>
              <a:t>Swap your work with someone. </a:t>
            </a:r>
          </a:p>
          <a:p>
            <a:pPr marL="380990" indent="-380990">
              <a:lnSpc>
                <a:spcPct val="150000"/>
              </a:lnSpc>
              <a:buFont typeface="Arial" panose="020B0604020202020204" pitchFamily="34" charset="0"/>
              <a:buChar char="•"/>
            </a:pPr>
            <a:r>
              <a:rPr lang="en-GB" sz="2667">
                <a:latin typeface="+mj-lt"/>
                <a:ea typeface="Calibri" panose="020F0502020204030204" pitchFamily="34" charset="0"/>
                <a:cs typeface="Times New Roman"/>
              </a:rPr>
              <a:t>Using the mark scheme, mark your peer’s hypothesis.</a:t>
            </a:r>
            <a:endParaRPr lang="en-GB" sz="2667" b="1">
              <a:latin typeface="+mj-lt"/>
              <a:ea typeface="Calibri" panose="020F0502020204030204" pitchFamily="34" charset="0"/>
              <a:cs typeface="Times New Roman"/>
            </a:endParaRPr>
          </a:p>
          <a:p>
            <a:pPr>
              <a:lnSpc>
                <a:spcPct val="150000"/>
              </a:lnSpc>
            </a:pPr>
            <a:endParaRPr lang="en-GB" sz="2667" i="1">
              <a:latin typeface="+mj-lt"/>
              <a:ea typeface="Calibri" panose="020F0502020204030204" pitchFamily="34" charset="0"/>
              <a:cs typeface="Times New Roman" panose="02020603050405020304" pitchFamily="18" charset="0"/>
            </a:endParaRPr>
          </a:p>
          <a:p>
            <a:pPr>
              <a:lnSpc>
                <a:spcPct val="150000"/>
              </a:lnSpc>
            </a:pPr>
            <a:endParaRPr lang="en-GB" sz="2667">
              <a:latin typeface="+mj-lt"/>
              <a:ea typeface="Calibri" panose="020F0502020204030204" pitchFamily="34" charset="0"/>
              <a:cs typeface="Times New Roman" panose="02020603050405020304" pitchFamily="18" charset="0"/>
            </a:endParaRPr>
          </a:p>
          <a:p>
            <a:pPr>
              <a:lnSpc>
                <a:spcPct val="150000"/>
              </a:lnSpc>
            </a:pPr>
            <a:endParaRPr lang="en-GB" sz="2667">
              <a:latin typeface="+mj-lt"/>
              <a:ea typeface="Calibri" panose="020F0502020204030204" pitchFamily="34" charset="0"/>
              <a:cs typeface="Times New Roman" panose="02020603050405020304" pitchFamily="18" charset="0"/>
            </a:endParaRPr>
          </a:p>
          <a:p>
            <a:pPr>
              <a:lnSpc>
                <a:spcPct val="150000"/>
              </a:lnSpc>
            </a:pPr>
            <a:endParaRPr lang="en-GB" sz="2400">
              <a:latin typeface="+mj-lt"/>
            </a:endParaRPr>
          </a:p>
        </p:txBody>
      </p:sp>
    </p:spTree>
    <p:extLst>
      <p:ext uri="{BB962C8B-B14F-4D97-AF65-F5344CB8AC3E}">
        <p14:creationId xmlns:p14="http://schemas.microsoft.com/office/powerpoint/2010/main" val="1512030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smtClean="0"/>
              <a:pPr/>
              <a:t>23</a:t>
            </a:fld>
            <a:endParaRPr lang="en-GB"/>
          </a:p>
        </p:txBody>
      </p:sp>
      <p:sp>
        <p:nvSpPr>
          <p:cNvPr id="4" name="Text Placeholder 3">
            <a:extLst>
              <a:ext uri="{FF2B5EF4-FFF2-40B4-BE49-F238E27FC236}">
                <a16:creationId xmlns:a16="http://schemas.microsoft.com/office/drawing/2014/main" id="{FA148ACE-F8A9-B2B7-E418-9C31DCC9B862}"/>
              </a:ext>
            </a:extLst>
          </p:cNvPr>
          <p:cNvSpPr>
            <a:spLocks noGrp="1"/>
          </p:cNvSpPr>
          <p:nvPr>
            <p:ph type="body" sz="quarter" idx="12"/>
          </p:nvPr>
        </p:nvSpPr>
        <p:spPr>
          <a:xfrm>
            <a:off x="312001" y="524445"/>
            <a:ext cx="10223500" cy="4802099"/>
          </a:xfrm>
        </p:spPr>
        <p:txBody>
          <a:bodyPr vert="horz" lIns="0" tIns="0" rIns="0" bIns="0" rtlCol="0" anchor="t">
            <a:noAutofit/>
          </a:bodyPr>
          <a:lstStyle/>
          <a:p>
            <a:pPr>
              <a:lnSpc>
                <a:spcPts val="2240"/>
              </a:lnSpc>
            </a:pPr>
            <a:endParaRPr lang="en-GB" sz="2400" b="1">
              <a:cs typeface="Arial"/>
            </a:endParaRPr>
          </a:p>
          <a:p>
            <a:pPr>
              <a:lnSpc>
                <a:spcPct val="100000"/>
              </a:lnSpc>
            </a:pPr>
            <a:r>
              <a:rPr lang="en-GB" sz="2400" b="1">
                <a:cs typeface="Arial"/>
              </a:rPr>
              <a:t>What went well on this task?</a:t>
            </a:r>
            <a:endParaRPr lang="en-US" sz="2400">
              <a:cs typeface="Arial"/>
            </a:endParaRPr>
          </a:p>
          <a:p>
            <a:pPr>
              <a:lnSpc>
                <a:spcPct val="100000"/>
              </a:lnSpc>
            </a:pPr>
            <a:r>
              <a:rPr lang="en-GB" sz="2400" i="1">
                <a:cs typeface="Arial"/>
              </a:rPr>
              <a:t>What did you do well?</a:t>
            </a:r>
            <a:endParaRPr lang="en-US" sz="2400">
              <a:cs typeface="Arial"/>
            </a:endParaRPr>
          </a:p>
          <a:p>
            <a:pPr>
              <a:lnSpc>
                <a:spcPct val="100000"/>
              </a:lnSpc>
            </a:pPr>
            <a:r>
              <a:rPr lang="en-GB" sz="2400" i="1">
                <a:cs typeface="Arial"/>
              </a:rPr>
              <a:t>What did you help others with?</a:t>
            </a:r>
            <a:endParaRPr lang="en-US" sz="2400">
              <a:cs typeface="Arial"/>
            </a:endParaRPr>
          </a:p>
          <a:p>
            <a:pPr>
              <a:lnSpc>
                <a:spcPct val="100000"/>
              </a:lnSpc>
            </a:pPr>
            <a:endParaRPr lang="en-GB" sz="2400">
              <a:cs typeface="Arial"/>
            </a:endParaRPr>
          </a:p>
          <a:p>
            <a:pPr>
              <a:lnSpc>
                <a:spcPct val="100000"/>
              </a:lnSpc>
            </a:pPr>
            <a:r>
              <a:rPr lang="en-GB" sz="2400" b="1">
                <a:cs typeface="Arial"/>
              </a:rPr>
              <a:t>How could you improve?</a:t>
            </a:r>
            <a:endParaRPr lang="en-US" sz="2400">
              <a:cs typeface="Arial"/>
            </a:endParaRPr>
          </a:p>
          <a:p>
            <a:pPr>
              <a:lnSpc>
                <a:spcPct val="100000"/>
              </a:lnSpc>
            </a:pPr>
            <a:r>
              <a:rPr lang="en-GB" sz="2400" i="1">
                <a:cs typeface="Arial"/>
              </a:rPr>
              <a:t>What did you find challenging?</a:t>
            </a:r>
            <a:endParaRPr lang="en-US" sz="2400">
              <a:cs typeface="Arial"/>
            </a:endParaRPr>
          </a:p>
          <a:p>
            <a:pPr>
              <a:lnSpc>
                <a:spcPct val="100000"/>
              </a:lnSpc>
            </a:pPr>
            <a:r>
              <a:rPr lang="en-GB" sz="2400" i="1">
                <a:cs typeface="Arial"/>
              </a:rPr>
              <a:t>Of these challenges, what could you do to improve in these?</a:t>
            </a:r>
            <a:endParaRPr lang="en-GB"/>
          </a:p>
          <a:p>
            <a:pPr>
              <a:lnSpc>
                <a:spcPct val="100000"/>
              </a:lnSpc>
            </a:pPr>
            <a:r>
              <a:rPr lang="en-GB" sz="2400" i="1">
                <a:cs typeface="Arial"/>
              </a:rPr>
              <a:t>This could be any aspect of what you have been doing in these activities </a:t>
            </a:r>
            <a:r>
              <a:rPr lang="en-US" sz="2400" i="1">
                <a:cs typeface="Arial"/>
              </a:rPr>
              <a:t>(discussing with peers, discussing your work out loud with the whole group, identifying aspects of a scientific paper, literacy, etc.).</a:t>
            </a:r>
          </a:p>
          <a:p>
            <a:pPr>
              <a:lnSpc>
                <a:spcPct val="100000"/>
              </a:lnSpc>
            </a:pPr>
            <a:endParaRPr lang="en-GB" sz="2400">
              <a:cs typeface="Arial"/>
            </a:endParaRPr>
          </a:p>
          <a:p>
            <a:pPr>
              <a:lnSpc>
                <a:spcPct val="100000"/>
              </a:lnSpc>
            </a:pPr>
            <a:r>
              <a:rPr lang="en-GB" sz="2400" b="1">
                <a:cs typeface="Arial"/>
              </a:rPr>
              <a:t>Next steps:</a:t>
            </a:r>
            <a:endParaRPr lang="en-US" sz="2400">
              <a:cs typeface="Arial"/>
            </a:endParaRPr>
          </a:p>
          <a:p>
            <a:pPr>
              <a:lnSpc>
                <a:spcPct val="100000"/>
              </a:lnSpc>
            </a:pPr>
            <a:r>
              <a:rPr lang="en-GB" sz="2400" i="1">
                <a:cs typeface="Arial"/>
              </a:rPr>
              <a:t>What do you need to do to support your progression?</a:t>
            </a:r>
            <a:endParaRPr lang="en-US" sz="2400">
              <a:cs typeface="Arial"/>
            </a:endParaRPr>
          </a:p>
          <a:p>
            <a:pPr>
              <a:lnSpc>
                <a:spcPct val="100000"/>
              </a:lnSpc>
            </a:pPr>
            <a:r>
              <a:rPr lang="en-GB" sz="2400" i="1">
                <a:cs typeface="Arial"/>
              </a:rPr>
              <a:t>What can your tutor do to help your progression?</a:t>
            </a:r>
            <a:endParaRPr lang="en-US" sz="2400">
              <a:cs typeface="Arial"/>
            </a:endParaRPr>
          </a:p>
          <a:p>
            <a:pPr>
              <a:lnSpc>
                <a:spcPct val="100000"/>
              </a:lnSpc>
            </a:pPr>
            <a:r>
              <a:rPr lang="en-GB" sz="2400" i="1">
                <a:cs typeface="Arial"/>
              </a:rPr>
              <a:t>How will you know if you have made progress?</a:t>
            </a:r>
            <a:endParaRPr lang="en-GB" sz="2400">
              <a:cs typeface="Arial"/>
            </a:endParaRPr>
          </a:p>
          <a:p>
            <a:endParaRPr lang="en-GB" sz="2400">
              <a:cs typeface="Arial"/>
            </a:endParaRPr>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r>
              <a:rPr lang="en-GB">
                <a:cs typeface="Arial"/>
              </a:rPr>
              <a:t>Plenary: Complete your self-reflection tracker</a:t>
            </a:r>
          </a:p>
        </p:txBody>
      </p:sp>
    </p:spTree>
    <p:extLst>
      <p:ext uri="{BB962C8B-B14F-4D97-AF65-F5344CB8AC3E}">
        <p14:creationId xmlns:p14="http://schemas.microsoft.com/office/powerpoint/2010/main" val="1066614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Writing a scientific introduction in an SOP</a:t>
            </a:r>
            <a:endParaRPr lang="en-US">
              <a:cs typeface="Arial"/>
            </a:endParaRPr>
          </a:p>
        </p:txBody>
      </p:sp>
    </p:spTree>
    <p:extLst>
      <p:ext uri="{BB962C8B-B14F-4D97-AF65-F5344CB8AC3E}">
        <p14:creationId xmlns:p14="http://schemas.microsoft.com/office/powerpoint/2010/main" val="3045928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73A02-B6C8-811B-81DC-0F06546B10E6}"/>
              </a:ext>
            </a:extLst>
          </p:cNvPr>
          <p:cNvSpPr>
            <a:spLocks noGrp="1"/>
          </p:cNvSpPr>
          <p:nvPr>
            <p:ph type="title"/>
          </p:nvPr>
        </p:nvSpPr>
        <p:spPr/>
        <p:txBody>
          <a:bodyPr/>
          <a:lstStyle/>
          <a:p>
            <a:pPr algn="ctr"/>
            <a:r>
              <a:rPr lang="en-GB"/>
              <a:t>Writing a scientific introduction for an SOP – Formative assessment introduction</a:t>
            </a:r>
          </a:p>
        </p:txBody>
      </p:sp>
      <p:sp>
        <p:nvSpPr>
          <p:cNvPr id="3" name="Text Placeholder 2">
            <a:extLst>
              <a:ext uri="{FF2B5EF4-FFF2-40B4-BE49-F238E27FC236}">
                <a16:creationId xmlns:a16="http://schemas.microsoft.com/office/drawing/2014/main" id="{7AE4C694-6715-01EF-4CF2-38AB96FF4778}"/>
              </a:ext>
            </a:extLst>
          </p:cNvPr>
          <p:cNvSpPr>
            <a:spLocks noGrp="1"/>
          </p:cNvSpPr>
          <p:nvPr>
            <p:ph type="body" sz="quarter" idx="12"/>
          </p:nvPr>
        </p:nvSpPr>
        <p:spPr>
          <a:xfrm>
            <a:off x="312000" y="1315200"/>
            <a:ext cx="11634792" cy="1942309"/>
          </a:xfrm>
          <a:solidFill>
            <a:srgbClr val="C00000"/>
          </a:solidFill>
        </p:spPr>
        <p:txBody>
          <a:bodyPr vert="horz" lIns="0" tIns="0" rIns="0" bIns="0" rtlCol="0" anchor="t">
            <a:noAutofit/>
          </a:bodyPr>
          <a:lstStyle/>
          <a:p>
            <a:r>
              <a:rPr lang="en-GB" sz="2667">
                <a:solidFill>
                  <a:srgbClr val="FFFFFF"/>
                </a:solidFill>
                <a:latin typeface="Arial"/>
                <a:cs typeface="Arial"/>
              </a:rPr>
              <a:t>Use the resources provided to produce an introduction for the: </a:t>
            </a:r>
            <a:endParaRPr lang="en-US">
              <a:solidFill>
                <a:srgbClr val="FFFFFF"/>
              </a:solidFill>
              <a:latin typeface="Arial"/>
              <a:cs typeface="Arial"/>
            </a:endParaRPr>
          </a:p>
          <a:p>
            <a:pPr marL="740815" lvl="1" indent="-359824">
              <a:buFont typeface="Arial" panose="020B0604020202020204" pitchFamily="34" charset="0"/>
              <a:buChar char="•"/>
            </a:pPr>
            <a:r>
              <a:rPr lang="en-GB" sz="2667">
                <a:solidFill>
                  <a:srgbClr val="FFFFFF"/>
                </a:solidFill>
                <a:latin typeface="Arial"/>
                <a:cs typeface="Arial"/>
              </a:rPr>
              <a:t>preparation</a:t>
            </a:r>
          </a:p>
          <a:p>
            <a:pPr marL="740815" lvl="1" indent="-359824">
              <a:buFont typeface="Arial" panose="020B0604020202020204" pitchFamily="34" charset="0"/>
              <a:buChar char="•"/>
            </a:pPr>
            <a:r>
              <a:rPr lang="en-GB" sz="2667">
                <a:solidFill>
                  <a:srgbClr val="FFFFFF"/>
                </a:solidFill>
                <a:latin typeface="Arial"/>
                <a:cs typeface="Arial"/>
              </a:rPr>
              <a:t>recrystallisation</a:t>
            </a:r>
            <a:endParaRPr lang="en-US">
              <a:solidFill>
                <a:srgbClr val="FFFFFF"/>
              </a:solidFill>
              <a:latin typeface="Arial"/>
              <a:cs typeface="Arial"/>
            </a:endParaRPr>
          </a:p>
          <a:p>
            <a:pPr marL="740815" lvl="1" indent="-359824">
              <a:buFont typeface="Arial" panose="020B0604020202020204" pitchFamily="34" charset="0"/>
              <a:buChar char="•"/>
            </a:pPr>
            <a:r>
              <a:rPr lang="en-GB" sz="2667">
                <a:solidFill>
                  <a:srgbClr val="FFFFFF"/>
                </a:solidFill>
                <a:latin typeface="Arial"/>
                <a:cs typeface="Arial"/>
              </a:rPr>
              <a:t>analysis of aspirin.</a:t>
            </a:r>
            <a:endParaRPr lang="en-US">
              <a:solidFill>
                <a:srgbClr val="FFFFFF"/>
              </a:solidFill>
              <a:cs typeface="Arial"/>
            </a:endParaRPr>
          </a:p>
          <a:p>
            <a:endParaRPr lang="en-GB" sz="2667">
              <a:solidFill>
                <a:srgbClr val="FFFFFF"/>
              </a:solidFill>
              <a:latin typeface="Arial"/>
              <a:cs typeface="Arial"/>
            </a:endParaRPr>
          </a:p>
          <a:p>
            <a:endParaRPr lang="en-GB" sz="2667">
              <a:solidFill>
                <a:srgbClr val="FFFFFF"/>
              </a:solidFill>
            </a:endParaRPr>
          </a:p>
        </p:txBody>
      </p:sp>
      <p:sp>
        <p:nvSpPr>
          <p:cNvPr id="4" name="Content Placeholder 3">
            <a:extLst>
              <a:ext uri="{FF2B5EF4-FFF2-40B4-BE49-F238E27FC236}">
                <a16:creationId xmlns:a16="http://schemas.microsoft.com/office/drawing/2014/main" id="{CB838B98-2F19-1759-D370-9CBD75D327E5}"/>
              </a:ext>
            </a:extLst>
          </p:cNvPr>
          <p:cNvSpPr>
            <a:spLocks noGrp="1"/>
          </p:cNvSpPr>
          <p:nvPr>
            <p:ph sz="quarter" idx="13"/>
          </p:nvPr>
        </p:nvSpPr>
        <p:spPr>
          <a:xfrm>
            <a:off x="503208" y="3257509"/>
            <a:ext cx="11442619" cy="2615243"/>
          </a:xfrm>
        </p:spPr>
        <p:txBody>
          <a:bodyPr/>
          <a:lstStyle/>
          <a:p>
            <a:pPr>
              <a:lnSpc>
                <a:spcPct val="100000"/>
              </a:lnSpc>
              <a:spcBef>
                <a:spcPts val="0"/>
              </a:spcBef>
            </a:pPr>
            <a:r>
              <a:rPr lang="en-GB" sz="2667" b="1">
                <a:cs typeface="Arial"/>
              </a:rPr>
              <a:t>Technical scenario</a:t>
            </a:r>
            <a:endParaRPr lang="en-US" sz="2667">
              <a:cs typeface="Arial"/>
            </a:endParaRPr>
          </a:p>
          <a:p>
            <a:pPr>
              <a:lnSpc>
                <a:spcPct val="100000"/>
              </a:lnSpc>
              <a:spcBef>
                <a:spcPts val="0"/>
              </a:spcBef>
            </a:pPr>
            <a:r>
              <a:rPr lang="en-GB" sz="2667">
                <a:cs typeface="Arial"/>
              </a:rPr>
              <a:t>You are a lab technician working in the research and development department of a pharmaceutical company. One of the products made by the company is aspirin. </a:t>
            </a:r>
            <a:endParaRPr lang="en-US" sz="2667">
              <a:cs typeface="Arial"/>
            </a:endParaRPr>
          </a:p>
          <a:p>
            <a:pPr>
              <a:lnSpc>
                <a:spcPct val="100000"/>
              </a:lnSpc>
              <a:spcBef>
                <a:spcPts val="0"/>
              </a:spcBef>
            </a:pPr>
            <a:r>
              <a:rPr lang="en-GB" sz="2667">
                <a:cs typeface="Arial"/>
              </a:rPr>
              <a:t>You have been asked to use your recent research to develop an SOP on the production of aspirin and testing its purity.</a:t>
            </a:r>
            <a:endParaRPr lang="en-US" sz="2667"/>
          </a:p>
          <a:p>
            <a:pPr>
              <a:lnSpc>
                <a:spcPct val="100000"/>
              </a:lnSpc>
            </a:pPr>
            <a:endParaRPr lang="en-GB" sz="2667"/>
          </a:p>
        </p:txBody>
      </p:sp>
      <p:sp>
        <p:nvSpPr>
          <p:cNvPr id="5" name="Slide Number Placeholder 4">
            <a:extLst>
              <a:ext uri="{FF2B5EF4-FFF2-40B4-BE49-F238E27FC236}">
                <a16:creationId xmlns:a16="http://schemas.microsoft.com/office/drawing/2014/main" id="{A055CADC-3A9C-3A8C-F73C-987E7121E5E2}"/>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6" name="Footer Placeholder 5">
            <a:extLst>
              <a:ext uri="{FF2B5EF4-FFF2-40B4-BE49-F238E27FC236}">
                <a16:creationId xmlns:a16="http://schemas.microsoft.com/office/drawing/2014/main" id="{199BF469-9707-2CD5-FB7B-B890D7DE7CEE}"/>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29267801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5A62C2-83B1-4F2F-9043-3E1FEADA876D}"/>
              </a:ext>
            </a:extLst>
          </p:cNvPr>
          <p:cNvSpPr>
            <a:spLocks noGrp="1"/>
          </p:cNvSpPr>
          <p:nvPr>
            <p:ph type="sldNum" sz="quarter" idx="11"/>
          </p:nvPr>
        </p:nvSpPr>
        <p:spPr>
          <a:xfrm>
            <a:off x="10644021" y="6342238"/>
            <a:ext cx="1212619" cy="365125"/>
          </a:xfrm>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4835B6FF-4634-43DE-AA29-D20036C7F7DB}"/>
              </a:ext>
            </a:extLst>
          </p:cNvPr>
          <p:cNvSpPr>
            <a:spLocks noGrp="1"/>
          </p:cNvSpPr>
          <p:nvPr>
            <p:ph type="title"/>
          </p:nvPr>
        </p:nvSpPr>
        <p:spPr>
          <a:xfrm>
            <a:off x="310601" y="333201"/>
            <a:ext cx="8665720" cy="503511"/>
          </a:xfrm>
        </p:spPr>
        <p:txBody>
          <a:bodyPr/>
          <a:lstStyle/>
          <a:p>
            <a:r>
              <a:rPr lang="en-US"/>
              <a:t>Writing a scientific introduction for an SOP</a:t>
            </a:r>
            <a:endParaRPr lang="en-GB">
              <a:cs typeface="Arial"/>
            </a:endParaRPr>
          </a:p>
        </p:txBody>
      </p:sp>
      <p:sp>
        <p:nvSpPr>
          <p:cNvPr id="4" name="Text Placeholder 3">
            <a:extLst>
              <a:ext uri="{FF2B5EF4-FFF2-40B4-BE49-F238E27FC236}">
                <a16:creationId xmlns:a16="http://schemas.microsoft.com/office/drawing/2014/main" id="{AE3AD9DF-56D3-4FC1-BA33-38019B95F26A}"/>
              </a:ext>
            </a:extLst>
          </p:cNvPr>
          <p:cNvSpPr>
            <a:spLocks noGrp="1"/>
          </p:cNvSpPr>
          <p:nvPr>
            <p:ph type="body" sz="quarter" idx="12"/>
          </p:nvPr>
        </p:nvSpPr>
        <p:spPr>
          <a:xfrm>
            <a:off x="322770" y="1151150"/>
            <a:ext cx="11547873" cy="5062159"/>
          </a:xfrm>
          <a:ln w="12700">
            <a:noFill/>
          </a:ln>
        </p:spPr>
        <p:txBody>
          <a:bodyPr vert="horz" lIns="96000" tIns="96000" rIns="91440" bIns="45720" rtlCol="0">
            <a:noAutofit/>
          </a:bodyPr>
          <a:lstStyle/>
          <a:p>
            <a:pPr algn="l">
              <a:lnSpc>
                <a:spcPct val="100000"/>
              </a:lnSpc>
            </a:pPr>
            <a:r>
              <a:rPr lang="en-GB" sz="2667">
                <a:latin typeface="+mj-lt"/>
              </a:rPr>
              <a:t>Review the technical scenario for this formative assessment.</a:t>
            </a:r>
          </a:p>
          <a:p>
            <a:pPr algn="l">
              <a:lnSpc>
                <a:spcPct val="100000"/>
              </a:lnSpc>
            </a:pPr>
            <a:endParaRPr lang="en-GB" sz="2667">
              <a:latin typeface="+mj-lt"/>
            </a:endParaRPr>
          </a:p>
          <a:p>
            <a:pPr algn="l">
              <a:lnSpc>
                <a:spcPct val="100000"/>
              </a:lnSpc>
            </a:pPr>
            <a:r>
              <a:rPr lang="en-GB" sz="2667" b="1">
                <a:latin typeface="+mj-lt"/>
              </a:rPr>
              <a:t>Activity: </a:t>
            </a:r>
            <a:r>
              <a:rPr lang="en-GB" sz="2667">
                <a:latin typeface="+mj-lt"/>
              </a:rPr>
              <a:t>Based on the technical scenario provided, use the sources given to you (aspirin sources list) to write an introduction to your SOP, including:</a:t>
            </a:r>
          </a:p>
          <a:p>
            <a:pPr algn="l">
              <a:lnSpc>
                <a:spcPct val="100000"/>
              </a:lnSpc>
            </a:pPr>
            <a:endParaRPr lang="en-GB" sz="2667">
              <a:latin typeface="+mj-lt"/>
            </a:endParaRPr>
          </a:p>
          <a:p>
            <a:pPr marL="457189" indent="-359991">
              <a:lnSpc>
                <a:spcPct val="100000"/>
              </a:lnSpc>
              <a:buFont typeface="Arial" panose="020B0604020202020204" pitchFamily="34" charset="0"/>
              <a:buChar char="•"/>
            </a:pPr>
            <a:r>
              <a:rPr lang="en-GB" sz="2667">
                <a:latin typeface="+mj-lt"/>
              </a:rPr>
              <a:t>the objective or aim (What have you been asked to do? How will you do this?)</a:t>
            </a:r>
          </a:p>
          <a:p>
            <a:pPr marL="457189" indent="-359991">
              <a:lnSpc>
                <a:spcPct val="100000"/>
              </a:lnSpc>
              <a:buFont typeface="Arial" panose="020B0604020202020204" pitchFamily="34" charset="0"/>
              <a:buChar char="•"/>
            </a:pPr>
            <a:r>
              <a:rPr lang="en-GB" sz="2667">
                <a:latin typeface="+mj-lt"/>
              </a:rPr>
              <a:t>the hypothesis</a:t>
            </a:r>
          </a:p>
          <a:p>
            <a:pPr marL="457189" indent="-359991">
              <a:lnSpc>
                <a:spcPct val="100000"/>
              </a:lnSpc>
              <a:buFont typeface="Arial" panose="020B0604020202020204" pitchFamily="34" charset="0"/>
              <a:buChar char="•"/>
            </a:pPr>
            <a:r>
              <a:rPr lang="en-GB" sz="2667">
                <a:latin typeface="+mj-lt"/>
                <a:ea typeface="Calibri" panose="020F0502020204030204" pitchFamily="34" charset="0"/>
                <a:cs typeface="Times New Roman" panose="02020603050405020304" pitchFamily="18" charset="0"/>
              </a:rPr>
              <a:t>scientific knowledge or information which explains what will happen during the practical.</a:t>
            </a:r>
          </a:p>
          <a:p>
            <a:pPr>
              <a:lnSpc>
                <a:spcPct val="100000"/>
              </a:lnSpc>
            </a:pPr>
            <a:endParaRPr lang="en-GB" sz="2667">
              <a:latin typeface="+mj-lt"/>
            </a:endParaRPr>
          </a:p>
          <a:p>
            <a:pPr>
              <a:lnSpc>
                <a:spcPct val="100000"/>
              </a:lnSpc>
            </a:pPr>
            <a:r>
              <a:rPr lang="en-GB" sz="2667">
                <a:latin typeface="+mj-lt"/>
              </a:rPr>
              <a:t>This can be written on the SOP template.</a:t>
            </a:r>
          </a:p>
        </p:txBody>
      </p:sp>
      <p:sp>
        <p:nvSpPr>
          <p:cNvPr id="5" name="Footer Placeholder 4">
            <a:extLst>
              <a:ext uri="{FF2B5EF4-FFF2-40B4-BE49-F238E27FC236}">
                <a16:creationId xmlns:a16="http://schemas.microsoft.com/office/drawing/2014/main" id="{28B9F7DD-118C-4487-AE22-A3E01C187DD9}"/>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26703592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5A62C2-83B1-4F2F-9043-3E1FEADA876D}"/>
              </a:ext>
            </a:extLst>
          </p:cNvPr>
          <p:cNvSpPr>
            <a:spLocks noGrp="1"/>
          </p:cNvSpPr>
          <p:nvPr>
            <p:ph type="sldNum" sz="quarter" idx="11"/>
          </p:nvPr>
        </p:nvSpPr>
        <p:spPr>
          <a:xfrm>
            <a:off x="10644021" y="6342238"/>
            <a:ext cx="1212619" cy="365125"/>
          </a:xfrm>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4835B6FF-4634-43DE-AA29-D20036C7F7DB}"/>
              </a:ext>
            </a:extLst>
          </p:cNvPr>
          <p:cNvSpPr>
            <a:spLocks noGrp="1"/>
          </p:cNvSpPr>
          <p:nvPr>
            <p:ph type="title"/>
          </p:nvPr>
        </p:nvSpPr>
        <p:spPr>
          <a:xfrm>
            <a:off x="310601" y="333201"/>
            <a:ext cx="8665720" cy="503511"/>
          </a:xfrm>
        </p:spPr>
        <p:txBody>
          <a:bodyPr/>
          <a:lstStyle/>
          <a:p>
            <a:r>
              <a:rPr lang="en-US"/>
              <a:t>Marking the scientific introduction for an SOP</a:t>
            </a:r>
            <a:endParaRPr lang="en-GB"/>
          </a:p>
        </p:txBody>
      </p:sp>
      <p:sp>
        <p:nvSpPr>
          <p:cNvPr id="4" name="Text Placeholder 3">
            <a:extLst>
              <a:ext uri="{FF2B5EF4-FFF2-40B4-BE49-F238E27FC236}">
                <a16:creationId xmlns:a16="http://schemas.microsoft.com/office/drawing/2014/main" id="{AE3AD9DF-56D3-4FC1-BA33-38019B95F26A}"/>
              </a:ext>
            </a:extLst>
          </p:cNvPr>
          <p:cNvSpPr>
            <a:spLocks noGrp="1"/>
          </p:cNvSpPr>
          <p:nvPr>
            <p:ph type="body" sz="quarter" idx="12"/>
          </p:nvPr>
        </p:nvSpPr>
        <p:spPr>
          <a:xfrm>
            <a:off x="527381" y="1220755"/>
            <a:ext cx="10657184" cy="3744416"/>
          </a:xfrm>
          <a:ln w="12700">
            <a:noFill/>
          </a:ln>
        </p:spPr>
        <p:txBody>
          <a:bodyPr vert="horz" lIns="0" tIns="0" rIns="0" bIns="0" rtlCol="0" anchor="t">
            <a:noAutofit/>
          </a:bodyPr>
          <a:lstStyle/>
          <a:p>
            <a:pPr algn="l">
              <a:lnSpc>
                <a:spcPct val="100000"/>
              </a:lnSpc>
            </a:pPr>
            <a:r>
              <a:rPr lang="en-GB" sz="2667">
                <a:latin typeface="+mj-lt"/>
                <a:ea typeface="Calibri" panose="020F0502020204030204" pitchFamily="34" charset="0"/>
                <a:cs typeface="Times New Roman"/>
              </a:rPr>
              <a:t>Swap your work with someone.</a:t>
            </a:r>
          </a:p>
          <a:p>
            <a:pPr algn="l">
              <a:lnSpc>
                <a:spcPct val="100000"/>
              </a:lnSpc>
            </a:pPr>
            <a:endParaRPr lang="en-GB" sz="2667">
              <a:latin typeface="+mj-lt"/>
              <a:ea typeface="Calibri" panose="020F0502020204030204" pitchFamily="34" charset="0"/>
              <a:cs typeface="Times New Roman" panose="02020603050405020304" pitchFamily="18" charset="0"/>
            </a:endParaRPr>
          </a:p>
          <a:p>
            <a:pPr algn="l">
              <a:lnSpc>
                <a:spcPct val="100000"/>
              </a:lnSpc>
            </a:pPr>
            <a:r>
              <a:rPr lang="en-GB" sz="2667" b="1" u="sng">
                <a:latin typeface="+mj-lt"/>
                <a:ea typeface="Calibri" panose="020F0502020204030204" pitchFamily="34" charset="0"/>
                <a:cs typeface="Times New Roman"/>
              </a:rPr>
              <a:t>Peer-marking</a:t>
            </a:r>
          </a:p>
          <a:p>
            <a:pPr>
              <a:lnSpc>
                <a:spcPct val="100000"/>
              </a:lnSpc>
            </a:pPr>
            <a:r>
              <a:rPr lang="en-GB" sz="2667">
                <a:latin typeface="+mj-lt"/>
              </a:rPr>
              <a:t>Highlight where the learner has written:</a:t>
            </a:r>
          </a:p>
          <a:p>
            <a:pPr>
              <a:lnSpc>
                <a:spcPct val="100000"/>
              </a:lnSpc>
            </a:pPr>
            <a:endParaRPr lang="en-GB" sz="2667">
              <a:latin typeface="+mj-lt"/>
              <a:cs typeface="Arial"/>
            </a:endParaRPr>
          </a:p>
          <a:p>
            <a:pPr marL="457189" indent="-457189">
              <a:lnSpc>
                <a:spcPct val="100000"/>
              </a:lnSpc>
              <a:buFont typeface="Arial" panose="020B0604020202020204" pitchFamily="34" charset="0"/>
              <a:buChar char="•"/>
            </a:pPr>
            <a:r>
              <a:rPr lang="en-GB" sz="2667">
                <a:latin typeface="+mj-lt"/>
              </a:rPr>
              <a:t>the objective or aim</a:t>
            </a:r>
            <a:endParaRPr lang="en-GB" sz="2667">
              <a:latin typeface="+mj-lt"/>
              <a:cs typeface="Arial"/>
            </a:endParaRPr>
          </a:p>
          <a:p>
            <a:pPr marL="457189" indent="-457189">
              <a:lnSpc>
                <a:spcPct val="100000"/>
              </a:lnSpc>
              <a:buFont typeface="Arial" panose="020B0604020202020204" pitchFamily="34" charset="0"/>
              <a:buChar char="•"/>
            </a:pPr>
            <a:r>
              <a:rPr lang="en-GB" sz="2667">
                <a:latin typeface="+mj-lt"/>
              </a:rPr>
              <a:t>the hypothesis</a:t>
            </a:r>
            <a:endParaRPr lang="en-GB" sz="2667">
              <a:latin typeface="+mj-lt"/>
              <a:cs typeface="Arial"/>
            </a:endParaRPr>
          </a:p>
          <a:p>
            <a:pPr marL="457189" indent="-457189">
              <a:lnSpc>
                <a:spcPct val="100000"/>
              </a:lnSpc>
              <a:buFont typeface="Arial" panose="020B0604020202020204" pitchFamily="34" charset="0"/>
              <a:buChar char="•"/>
            </a:pPr>
            <a:r>
              <a:rPr lang="en-GB" sz="2667">
                <a:latin typeface="+mj-lt"/>
                <a:ea typeface="Calibri" panose="020F0502020204030204" pitchFamily="34" charset="0"/>
                <a:cs typeface="Times New Roman"/>
              </a:rPr>
              <a:t>scientific knowledge or information which explains what will happen during the practical.</a:t>
            </a:r>
            <a:endParaRPr lang="en-GB" sz="2667">
              <a:latin typeface="+mj-lt"/>
              <a:ea typeface="Calibri" panose="020F0502020204030204" pitchFamily="34" charset="0"/>
              <a:cs typeface="Times New Roman" panose="02020603050405020304" pitchFamily="18" charset="0"/>
            </a:endParaRPr>
          </a:p>
          <a:p>
            <a:pPr marL="228594" indent="-228594">
              <a:lnSpc>
                <a:spcPct val="100000"/>
              </a:lnSpc>
              <a:buFontTx/>
              <a:buChar char="-"/>
            </a:pPr>
            <a:endParaRPr lang="en-GB" sz="2667">
              <a:latin typeface="+mj-lt"/>
              <a:ea typeface="Calibri" panose="020F0502020204030204" pitchFamily="34" charset="0"/>
              <a:cs typeface="Times New Roman" panose="02020603050405020304" pitchFamily="18" charset="0"/>
            </a:endParaRPr>
          </a:p>
          <a:p>
            <a:pPr algn="l">
              <a:lnSpc>
                <a:spcPct val="100000"/>
              </a:lnSpc>
            </a:pPr>
            <a:r>
              <a:rPr lang="en-GB" sz="2667">
                <a:latin typeface="+mj-lt"/>
                <a:ea typeface="Calibri" panose="020F0502020204030204" pitchFamily="34" charset="0"/>
                <a:cs typeface="Times New Roman" panose="02020603050405020304" pitchFamily="18" charset="0"/>
              </a:rPr>
              <a:t>Do you have any suggestions for what the learner could have done to improve their work?</a:t>
            </a:r>
          </a:p>
          <a:p>
            <a:pPr>
              <a:lnSpc>
                <a:spcPct val="100000"/>
              </a:lnSpc>
            </a:pPr>
            <a:endParaRPr lang="en-GB" sz="2667">
              <a:latin typeface="+mj-lt"/>
            </a:endParaRPr>
          </a:p>
        </p:txBody>
      </p:sp>
      <p:sp>
        <p:nvSpPr>
          <p:cNvPr id="5" name="Footer Placeholder 4">
            <a:extLst>
              <a:ext uri="{FF2B5EF4-FFF2-40B4-BE49-F238E27FC236}">
                <a16:creationId xmlns:a16="http://schemas.microsoft.com/office/drawing/2014/main" id="{28B9F7DD-118C-4487-AE22-A3E01C187DD9}"/>
              </a:ext>
            </a:extLst>
          </p:cNvPr>
          <p:cNvSpPr>
            <a:spLocks noGrp="1"/>
          </p:cNvSpPr>
          <p:nvPr>
            <p:ph type="ftr" sz="quarter" idx="10"/>
          </p:nvPr>
        </p:nvSpPr>
        <p:spPr>
          <a:xfrm>
            <a:off x="310602" y="6342238"/>
            <a:ext cx="10248501" cy="365125"/>
          </a:xfrm>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975508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smtClean="0"/>
              <a:pPr/>
              <a:t>28</a:t>
            </a:fld>
            <a:endParaRPr lang="en-GB"/>
          </a:p>
        </p:txBody>
      </p:sp>
      <p:sp>
        <p:nvSpPr>
          <p:cNvPr id="4" name="Text Placeholder 3">
            <a:extLst>
              <a:ext uri="{FF2B5EF4-FFF2-40B4-BE49-F238E27FC236}">
                <a16:creationId xmlns:a16="http://schemas.microsoft.com/office/drawing/2014/main" id="{FA148ACE-F8A9-B2B7-E418-9C31DCC9B862}"/>
              </a:ext>
            </a:extLst>
          </p:cNvPr>
          <p:cNvSpPr>
            <a:spLocks noGrp="1"/>
          </p:cNvSpPr>
          <p:nvPr>
            <p:ph type="body" sz="quarter" idx="12"/>
          </p:nvPr>
        </p:nvSpPr>
        <p:spPr>
          <a:xfrm>
            <a:off x="312001" y="524445"/>
            <a:ext cx="10223500" cy="4802099"/>
          </a:xfrm>
        </p:spPr>
        <p:txBody>
          <a:bodyPr vert="horz" lIns="0" tIns="0" rIns="0" bIns="0" rtlCol="0" anchor="t">
            <a:noAutofit/>
          </a:bodyPr>
          <a:lstStyle/>
          <a:p>
            <a:pPr>
              <a:lnSpc>
                <a:spcPts val="2240"/>
              </a:lnSpc>
            </a:pPr>
            <a:endParaRPr lang="en-GB" sz="2400" b="1">
              <a:cs typeface="Arial"/>
            </a:endParaRPr>
          </a:p>
          <a:p>
            <a:pPr>
              <a:lnSpc>
                <a:spcPct val="100000"/>
              </a:lnSpc>
            </a:pPr>
            <a:r>
              <a:rPr lang="en-GB" sz="2400" b="1">
                <a:cs typeface="Arial"/>
              </a:rPr>
              <a:t>What went well on this task?</a:t>
            </a:r>
            <a:endParaRPr lang="en-US" sz="2400">
              <a:cs typeface="Arial"/>
            </a:endParaRPr>
          </a:p>
          <a:p>
            <a:pPr>
              <a:lnSpc>
                <a:spcPct val="100000"/>
              </a:lnSpc>
            </a:pPr>
            <a:r>
              <a:rPr lang="en-GB" sz="2400" i="1">
                <a:cs typeface="Arial"/>
              </a:rPr>
              <a:t>What did you do well?</a:t>
            </a:r>
            <a:endParaRPr lang="en-US" sz="2400">
              <a:cs typeface="Arial"/>
            </a:endParaRPr>
          </a:p>
          <a:p>
            <a:pPr>
              <a:lnSpc>
                <a:spcPct val="100000"/>
              </a:lnSpc>
            </a:pPr>
            <a:r>
              <a:rPr lang="en-GB" sz="2400" i="1">
                <a:cs typeface="Arial"/>
              </a:rPr>
              <a:t>What did you help others with?</a:t>
            </a:r>
            <a:endParaRPr lang="en-US" sz="2400">
              <a:cs typeface="Arial"/>
            </a:endParaRPr>
          </a:p>
          <a:p>
            <a:pPr>
              <a:lnSpc>
                <a:spcPct val="100000"/>
              </a:lnSpc>
            </a:pPr>
            <a:endParaRPr lang="en-GB" sz="2400">
              <a:cs typeface="Arial"/>
            </a:endParaRPr>
          </a:p>
          <a:p>
            <a:pPr>
              <a:lnSpc>
                <a:spcPct val="100000"/>
              </a:lnSpc>
            </a:pPr>
            <a:r>
              <a:rPr lang="en-GB" sz="2400" b="1">
                <a:cs typeface="Arial"/>
              </a:rPr>
              <a:t>How could you improve?</a:t>
            </a:r>
            <a:endParaRPr lang="en-US" sz="2400">
              <a:cs typeface="Arial"/>
            </a:endParaRPr>
          </a:p>
          <a:p>
            <a:pPr>
              <a:lnSpc>
                <a:spcPct val="100000"/>
              </a:lnSpc>
            </a:pPr>
            <a:r>
              <a:rPr lang="en-GB" sz="2400" i="1">
                <a:cs typeface="Arial"/>
              </a:rPr>
              <a:t>What did you find challenging?</a:t>
            </a:r>
            <a:endParaRPr lang="en-US" sz="2400">
              <a:cs typeface="Arial"/>
            </a:endParaRPr>
          </a:p>
          <a:p>
            <a:pPr>
              <a:lnSpc>
                <a:spcPct val="100000"/>
              </a:lnSpc>
            </a:pPr>
            <a:r>
              <a:rPr lang="en-GB" sz="2400" i="1">
                <a:cs typeface="Arial"/>
              </a:rPr>
              <a:t>Of these challenges, what could you do to improve in these?</a:t>
            </a:r>
            <a:endParaRPr lang="en-GB"/>
          </a:p>
          <a:p>
            <a:pPr>
              <a:lnSpc>
                <a:spcPct val="100000"/>
              </a:lnSpc>
            </a:pPr>
            <a:r>
              <a:rPr lang="en-GB" sz="2400" i="1">
                <a:cs typeface="Arial"/>
              </a:rPr>
              <a:t>This could be any aspect of what you have been doing in these activities </a:t>
            </a:r>
            <a:r>
              <a:rPr lang="en-US" sz="2400" i="1">
                <a:cs typeface="Arial"/>
              </a:rPr>
              <a:t>(discussing with peers, discussing your work out loud with the whole group, identifying aspects of a scientific paper, literacy, etc.).</a:t>
            </a:r>
          </a:p>
          <a:p>
            <a:pPr>
              <a:lnSpc>
                <a:spcPct val="100000"/>
              </a:lnSpc>
            </a:pPr>
            <a:endParaRPr lang="en-GB" sz="2400">
              <a:cs typeface="Arial"/>
            </a:endParaRPr>
          </a:p>
          <a:p>
            <a:pPr>
              <a:lnSpc>
                <a:spcPct val="100000"/>
              </a:lnSpc>
            </a:pPr>
            <a:r>
              <a:rPr lang="en-GB" sz="2400" b="1">
                <a:cs typeface="Arial"/>
              </a:rPr>
              <a:t>Next steps:</a:t>
            </a:r>
            <a:endParaRPr lang="en-US" sz="2400">
              <a:cs typeface="Arial"/>
            </a:endParaRPr>
          </a:p>
          <a:p>
            <a:pPr>
              <a:lnSpc>
                <a:spcPct val="100000"/>
              </a:lnSpc>
            </a:pPr>
            <a:r>
              <a:rPr lang="en-GB" sz="2400" i="1">
                <a:cs typeface="Arial"/>
              </a:rPr>
              <a:t>What do you need to do to support your progression?</a:t>
            </a:r>
            <a:endParaRPr lang="en-US" sz="2400">
              <a:cs typeface="Arial"/>
            </a:endParaRPr>
          </a:p>
          <a:p>
            <a:pPr>
              <a:lnSpc>
                <a:spcPct val="100000"/>
              </a:lnSpc>
            </a:pPr>
            <a:r>
              <a:rPr lang="en-GB" sz="2400" i="1">
                <a:cs typeface="Arial"/>
              </a:rPr>
              <a:t>What can your tutor do to help your progression?</a:t>
            </a:r>
            <a:endParaRPr lang="en-US" sz="2400">
              <a:cs typeface="Arial"/>
            </a:endParaRPr>
          </a:p>
          <a:p>
            <a:pPr>
              <a:lnSpc>
                <a:spcPct val="100000"/>
              </a:lnSpc>
            </a:pPr>
            <a:r>
              <a:rPr lang="en-GB" sz="2400" i="1">
                <a:cs typeface="Arial"/>
              </a:rPr>
              <a:t>How will you know if you have made progress?</a:t>
            </a:r>
            <a:endParaRPr lang="en-GB" sz="2400">
              <a:cs typeface="Arial"/>
            </a:endParaRPr>
          </a:p>
          <a:p>
            <a:endParaRPr lang="en-GB" sz="2400">
              <a:cs typeface="Arial"/>
            </a:endParaRPr>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r>
              <a:rPr lang="en-GB">
                <a:cs typeface="Arial"/>
              </a:rPr>
              <a:t>Plenary: Complete your self-reflection tracker</a:t>
            </a:r>
          </a:p>
        </p:txBody>
      </p:sp>
    </p:spTree>
    <p:extLst>
      <p:ext uri="{BB962C8B-B14F-4D97-AF65-F5344CB8AC3E}">
        <p14:creationId xmlns:p14="http://schemas.microsoft.com/office/powerpoint/2010/main" val="286855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Writing a method for an SOP</a:t>
            </a:r>
          </a:p>
        </p:txBody>
      </p:sp>
    </p:spTree>
    <p:extLst>
      <p:ext uri="{BB962C8B-B14F-4D97-AF65-F5344CB8AC3E}">
        <p14:creationId xmlns:p14="http://schemas.microsoft.com/office/powerpoint/2010/main" val="737958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09B9FA5-EC79-2DC5-CBAC-A4CB8341B1C5}"/>
              </a:ext>
            </a:extLst>
          </p:cNvPr>
          <p:cNvSpPr>
            <a:spLocks noGrp="1"/>
          </p:cNvSpPr>
          <p:nvPr>
            <p:ph type="title"/>
          </p:nvPr>
        </p:nvSpPr>
        <p:spPr/>
        <p:txBody>
          <a:bodyPr/>
          <a:lstStyle/>
          <a:p>
            <a:pPr algn="ctr"/>
            <a:r>
              <a:rPr lang="en-GB"/>
              <a:t>Standard operating procedure – Formative assessment introduction</a:t>
            </a:r>
          </a:p>
        </p:txBody>
      </p:sp>
      <p:sp>
        <p:nvSpPr>
          <p:cNvPr id="7" name="Text Placeholder 6">
            <a:extLst>
              <a:ext uri="{FF2B5EF4-FFF2-40B4-BE49-F238E27FC236}">
                <a16:creationId xmlns:a16="http://schemas.microsoft.com/office/drawing/2014/main" id="{6F771347-8A4B-6BDA-416F-AB8F67690E65}"/>
              </a:ext>
            </a:extLst>
          </p:cNvPr>
          <p:cNvSpPr>
            <a:spLocks noGrp="1"/>
          </p:cNvSpPr>
          <p:nvPr>
            <p:ph type="body" sz="quarter" idx="12"/>
          </p:nvPr>
        </p:nvSpPr>
        <p:spPr>
          <a:xfrm>
            <a:off x="254491" y="1315201"/>
            <a:ext cx="11505395" cy="1291707"/>
          </a:xfrm>
          <a:solidFill>
            <a:srgbClr val="C00000"/>
          </a:solidFill>
        </p:spPr>
        <p:txBody>
          <a:bodyPr vert="horz" lIns="0" tIns="0" rIns="0" bIns="0" rtlCol="0" anchor="t">
            <a:noAutofit/>
          </a:bodyPr>
          <a:lstStyle/>
          <a:p>
            <a:pPr>
              <a:lnSpc>
                <a:spcPct val="100000"/>
              </a:lnSpc>
              <a:spcBef>
                <a:spcPts val="1867"/>
              </a:spcBef>
            </a:pPr>
            <a:r>
              <a:rPr lang="en-GB" sz="2667">
                <a:solidFill>
                  <a:srgbClr val="FFFFFF"/>
                </a:solidFill>
                <a:latin typeface="Arial"/>
                <a:cs typeface="Arial"/>
              </a:rPr>
              <a:t>Working in pairs, use the sticky notes provided to answer the questions on the following slides. </a:t>
            </a:r>
          </a:p>
          <a:p>
            <a:pPr>
              <a:lnSpc>
                <a:spcPct val="100000"/>
              </a:lnSpc>
              <a:spcBef>
                <a:spcPts val="1867"/>
              </a:spcBef>
            </a:pPr>
            <a:endParaRPr lang="en-US" sz="2667">
              <a:solidFill>
                <a:srgbClr val="FFFFFF"/>
              </a:solidFill>
              <a:latin typeface="Arial"/>
              <a:cs typeface="Arial"/>
            </a:endParaRPr>
          </a:p>
          <a:p>
            <a:pPr>
              <a:lnSpc>
                <a:spcPct val="100000"/>
              </a:lnSpc>
              <a:spcBef>
                <a:spcPts val="1867"/>
              </a:spcBef>
            </a:pPr>
            <a:endParaRPr lang="en-GB" sz="2667">
              <a:solidFill>
                <a:srgbClr val="FFFFFF"/>
              </a:solidFill>
              <a:cs typeface="Arial"/>
            </a:endParaRPr>
          </a:p>
        </p:txBody>
      </p:sp>
      <p:sp>
        <p:nvSpPr>
          <p:cNvPr id="8" name="Content Placeholder 7">
            <a:extLst>
              <a:ext uri="{FF2B5EF4-FFF2-40B4-BE49-F238E27FC236}">
                <a16:creationId xmlns:a16="http://schemas.microsoft.com/office/drawing/2014/main" id="{1220C1AE-4CE6-C78E-9ECA-FCE93BF470ED}"/>
              </a:ext>
            </a:extLst>
          </p:cNvPr>
          <p:cNvSpPr>
            <a:spLocks noGrp="1"/>
          </p:cNvSpPr>
          <p:nvPr>
            <p:ph sz="quarter" idx="13"/>
          </p:nvPr>
        </p:nvSpPr>
        <p:spPr>
          <a:xfrm>
            <a:off x="618229" y="2984341"/>
            <a:ext cx="10781260" cy="2298940"/>
          </a:xfrm>
          <a:ln>
            <a:solidFill>
              <a:schemeClr val="bg1"/>
            </a:solidFill>
          </a:ln>
        </p:spPr>
        <p:txBody>
          <a:bodyPr vert="horz" lIns="0" tIns="0" rIns="0" bIns="0" rtlCol="0" anchor="t">
            <a:noAutofit/>
          </a:bodyPr>
          <a:lstStyle/>
          <a:p>
            <a:pPr>
              <a:lnSpc>
                <a:spcPct val="100000"/>
              </a:lnSpc>
              <a:spcBef>
                <a:spcPts val="1867"/>
              </a:spcBef>
            </a:pPr>
            <a:r>
              <a:rPr lang="en-US" sz="2667" b="1">
                <a:latin typeface="Arial"/>
                <a:cs typeface="Arial"/>
              </a:rPr>
              <a:t>Technical scenario</a:t>
            </a:r>
            <a:endParaRPr lang="en-US" sz="2667">
              <a:latin typeface="Arial"/>
              <a:cs typeface="Arial" panose="020B0604020202020204" pitchFamily="34" charset="0"/>
            </a:endParaRPr>
          </a:p>
          <a:p>
            <a:pPr>
              <a:lnSpc>
                <a:spcPct val="100000"/>
              </a:lnSpc>
              <a:spcBef>
                <a:spcPts val="1867"/>
              </a:spcBef>
            </a:pPr>
            <a:r>
              <a:rPr lang="en-GB" sz="2667">
                <a:latin typeface="Arial"/>
                <a:cs typeface="Arial"/>
              </a:rPr>
              <a:t>You are a lab technician working in the research and development department of a pharmaceutical company. One of the products made by the company is aspirin. </a:t>
            </a:r>
            <a:endParaRPr lang="en-US" sz="2667">
              <a:latin typeface="Arial"/>
              <a:cs typeface="Arial"/>
            </a:endParaRPr>
          </a:p>
          <a:p>
            <a:pPr>
              <a:lnSpc>
                <a:spcPct val="100000"/>
              </a:lnSpc>
              <a:spcBef>
                <a:spcPts val="1867"/>
              </a:spcBef>
            </a:pPr>
            <a:r>
              <a:rPr lang="en-GB" sz="2667">
                <a:latin typeface="Arial"/>
                <a:cs typeface="Arial"/>
              </a:rPr>
              <a:t>You have been asked to use your recent research to develop a standard operating procedure (SOP) on the production of aspirin and testing its purity.</a:t>
            </a:r>
            <a:endParaRPr lang="en-US" sz="2667">
              <a:latin typeface="Arial"/>
              <a:cs typeface="Arial"/>
            </a:endParaRPr>
          </a:p>
          <a:p>
            <a:pPr>
              <a:lnSpc>
                <a:spcPct val="100000"/>
              </a:lnSpc>
              <a:spcBef>
                <a:spcPts val="1867"/>
              </a:spcBef>
            </a:pPr>
            <a:endParaRPr lang="en-GB" sz="2667">
              <a:cs typeface="Arial"/>
            </a:endParaRPr>
          </a:p>
        </p:txBody>
      </p:sp>
      <p:sp>
        <p:nvSpPr>
          <p:cNvPr id="2" name="Slide Number Placeholder 1">
            <a:extLst>
              <a:ext uri="{FF2B5EF4-FFF2-40B4-BE49-F238E27FC236}">
                <a16:creationId xmlns:a16="http://schemas.microsoft.com/office/drawing/2014/main" id="{014A98C7-A7EC-AF72-4415-68819C10E622}"/>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5" name="Footer Placeholder 4">
            <a:extLst>
              <a:ext uri="{FF2B5EF4-FFF2-40B4-BE49-F238E27FC236}">
                <a16:creationId xmlns:a16="http://schemas.microsoft.com/office/drawing/2014/main" id="{E9EAE5FF-955F-A692-F950-55D79BAA8F9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14272144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EE03B-10D3-F580-5DDD-225A0CCD0E60}"/>
              </a:ext>
            </a:extLst>
          </p:cNvPr>
          <p:cNvSpPr>
            <a:spLocks noGrp="1"/>
          </p:cNvSpPr>
          <p:nvPr>
            <p:ph type="title"/>
          </p:nvPr>
        </p:nvSpPr>
        <p:spPr/>
        <p:txBody>
          <a:bodyPr/>
          <a:lstStyle/>
          <a:p>
            <a:pPr algn="ctr"/>
            <a:r>
              <a:rPr lang="en-GB"/>
              <a:t>Writing a method for a SOP – Formative assessment introduction</a:t>
            </a:r>
            <a:endParaRPr lang="en-US">
              <a:cs typeface="Arial"/>
            </a:endParaRPr>
          </a:p>
        </p:txBody>
      </p:sp>
      <p:sp>
        <p:nvSpPr>
          <p:cNvPr id="3" name="Text Placeholder 2">
            <a:extLst>
              <a:ext uri="{FF2B5EF4-FFF2-40B4-BE49-F238E27FC236}">
                <a16:creationId xmlns:a16="http://schemas.microsoft.com/office/drawing/2014/main" id="{EF0190E7-4129-AFF7-12CA-725A161EBF92}"/>
              </a:ext>
            </a:extLst>
          </p:cNvPr>
          <p:cNvSpPr>
            <a:spLocks noGrp="1"/>
          </p:cNvSpPr>
          <p:nvPr>
            <p:ph type="body" sz="quarter" idx="12"/>
          </p:nvPr>
        </p:nvSpPr>
        <p:spPr>
          <a:xfrm>
            <a:off x="312001" y="1444596"/>
            <a:ext cx="11505396" cy="1875989"/>
          </a:xfrm>
          <a:solidFill>
            <a:srgbClr val="C00000"/>
          </a:solidFill>
        </p:spPr>
        <p:txBody>
          <a:bodyPr vert="horz" lIns="0" tIns="0" rIns="0" bIns="0" rtlCol="0" anchor="t">
            <a:noAutofit/>
          </a:bodyPr>
          <a:lstStyle/>
          <a:p>
            <a:r>
              <a:rPr lang="en-GB" sz="2667">
                <a:solidFill>
                  <a:srgbClr val="FFFFFF"/>
                </a:solidFill>
                <a:latin typeface="Arial"/>
                <a:cs typeface="Arial"/>
              </a:rPr>
              <a:t>Use the resources provided to write an SOP relating to the:</a:t>
            </a:r>
          </a:p>
          <a:p>
            <a:pPr marL="817180" lvl="1">
              <a:buFont typeface="Arial" panose="020B0604020202020204" pitchFamily="34" charset="0"/>
              <a:buChar char="•"/>
            </a:pPr>
            <a:r>
              <a:rPr lang="en-GB" sz="2667">
                <a:solidFill>
                  <a:srgbClr val="FFFFFF"/>
                </a:solidFill>
                <a:latin typeface="Arial"/>
                <a:cs typeface="Arial"/>
              </a:rPr>
              <a:t>preparation</a:t>
            </a:r>
          </a:p>
          <a:p>
            <a:pPr marL="817180" lvl="1">
              <a:buFont typeface="Arial" panose="020B0604020202020204" pitchFamily="34" charset="0"/>
              <a:buChar char="•"/>
            </a:pPr>
            <a:r>
              <a:rPr lang="en-GB" sz="2667">
                <a:solidFill>
                  <a:srgbClr val="FFFFFF"/>
                </a:solidFill>
                <a:latin typeface="Arial"/>
                <a:cs typeface="Arial"/>
              </a:rPr>
              <a:t>recrystallisation</a:t>
            </a:r>
          </a:p>
          <a:p>
            <a:pPr marL="817180" lvl="1">
              <a:buFont typeface="Arial" panose="020B0604020202020204" pitchFamily="34" charset="0"/>
              <a:buChar char="•"/>
            </a:pPr>
            <a:r>
              <a:rPr lang="en-GB" sz="2667">
                <a:solidFill>
                  <a:srgbClr val="FFFFFF"/>
                </a:solidFill>
                <a:latin typeface="Arial"/>
                <a:cs typeface="Arial"/>
              </a:rPr>
              <a:t>analysis of aspirin.</a:t>
            </a:r>
            <a:endParaRPr lang="en-US">
              <a:solidFill>
                <a:srgbClr val="FFFFFF"/>
              </a:solidFill>
            </a:endParaRPr>
          </a:p>
          <a:p>
            <a:pPr marL="380990" indent="-380990">
              <a:buFont typeface="Arial" panose="020B0604020202020204" pitchFamily="34" charset="0"/>
              <a:buChar char="•"/>
            </a:pPr>
            <a:endParaRPr lang="en-GB" sz="2667">
              <a:solidFill>
                <a:srgbClr val="FFFFFF"/>
              </a:solidFill>
              <a:latin typeface="Arial"/>
              <a:cs typeface="Arial"/>
            </a:endParaRPr>
          </a:p>
          <a:p>
            <a:endParaRPr lang="en-GB" sz="2667">
              <a:solidFill>
                <a:srgbClr val="FFFFFF"/>
              </a:solidFill>
              <a:latin typeface="Arial" panose="020B0604020202020204" pitchFamily="34" charset="0"/>
              <a:cs typeface="Arial" panose="020B0604020202020204" pitchFamily="34" charset="0"/>
            </a:endParaRPr>
          </a:p>
          <a:p>
            <a:endParaRPr lang="en-GB" sz="2667">
              <a:solidFill>
                <a:srgbClr val="FFFFFF"/>
              </a:solidFill>
            </a:endParaRPr>
          </a:p>
        </p:txBody>
      </p:sp>
      <p:sp>
        <p:nvSpPr>
          <p:cNvPr id="4" name="Content Placeholder 3">
            <a:extLst>
              <a:ext uri="{FF2B5EF4-FFF2-40B4-BE49-F238E27FC236}">
                <a16:creationId xmlns:a16="http://schemas.microsoft.com/office/drawing/2014/main" id="{C6201AC8-A873-338B-2FAD-3F81EBB676A3}"/>
              </a:ext>
            </a:extLst>
          </p:cNvPr>
          <p:cNvSpPr>
            <a:spLocks noGrp="1"/>
          </p:cNvSpPr>
          <p:nvPr>
            <p:ph sz="quarter" idx="13"/>
          </p:nvPr>
        </p:nvSpPr>
        <p:spPr>
          <a:xfrm>
            <a:off x="646982" y="2984339"/>
            <a:ext cx="11083185" cy="3578525"/>
          </a:xfrm>
        </p:spPr>
        <p:txBody>
          <a:bodyPr/>
          <a:lstStyle/>
          <a:p>
            <a:pPr>
              <a:lnSpc>
                <a:spcPct val="100000"/>
              </a:lnSpc>
            </a:pPr>
            <a:endParaRPr lang="en-GB" sz="2667" b="1">
              <a:latin typeface="Arial"/>
              <a:cs typeface="Arial"/>
            </a:endParaRPr>
          </a:p>
          <a:p>
            <a:pPr>
              <a:lnSpc>
                <a:spcPct val="100000"/>
              </a:lnSpc>
            </a:pPr>
            <a:r>
              <a:rPr lang="en-GB" sz="2667" b="1">
                <a:latin typeface="Arial"/>
                <a:cs typeface="Arial"/>
              </a:rPr>
              <a:t>Technical scenario</a:t>
            </a:r>
            <a:endParaRPr lang="en-US" sz="2667">
              <a:latin typeface="Arial"/>
              <a:cs typeface="Arial"/>
            </a:endParaRPr>
          </a:p>
          <a:p>
            <a:pPr>
              <a:lnSpc>
                <a:spcPct val="100000"/>
              </a:lnSpc>
            </a:pPr>
            <a:r>
              <a:rPr lang="en-GB" sz="2667">
                <a:solidFill>
                  <a:srgbClr val="000000"/>
                </a:solidFill>
                <a:latin typeface="+mj-lt"/>
                <a:ea typeface="Verdana" panose="020B0604030504040204" pitchFamily="34" charset="0"/>
                <a:cs typeface="Verdana" panose="020B0604030504040204" pitchFamily="34" charset="0"/>
              </a:rPr>
              <a:t>You are a lab technician working in the research and development department of a pharmaceutical company. One of the products made by the company is aspirin. </a:t>
            </a:r>
          </a:p>
          <a:p>
            <a:pPr>
              <a:lnSpc>
                <a:spcPct val="100000"/>
              </a:lnSpc>
            </a:pPr>
            <a:r>
              <a:rPr lang="en-GB" sz="2667">
                <a:solidFill>
                  <a:srgbClr val="000000"/>
                </a:solidFill>
                <a:latin typeface="+mj-lt"/>
                <a:ea typeface="Verdana"/>
                <a:cs typeface="Verdana" panose="020B0604030504040204" pitchFamily="34" charset="0"/>
              </a:rPr>
              <a:t>You have been asked to use your recent research to develop an SOP on the production of aspirin and testing its purity.</a:t>
            </a:r>
          </a:p>
          <a:p>
            <a:pPr>
              <a:lnSpc>
                <a:spcPct val="100000"/>
              </a:lnSpc>
            </a:pPr>
            <a:endParaRPr lang="en-GB" sz="2667"/>
          </a:p>
        </p:txBody>
      </p:sp>
      <p:sp>
        <p:nvSpPr>
          <p:cNvPr id="5" name="Slide Number Placeholder 4">
            <a:extLst>
              <a:ext uri="{FF2B5EF4-FFF2-40B4-BE49-F238E27FC236}">
                <a16:creationId xmlns:a16="http://schemas.microsoft.com/office/drawing/2014/main" id="{4FBD744B-77F6-0B10-FC7D-34E8C0C17BD9}"/>
              </a:ext>
            </a:extLst>
          </p:cNvPr>
          <p:cNvSpPr>
            <a:spLocks noGrp="1"/>
          </p:cNvSpPr>
          <p:nvPr>
            <p:ph type="sldNum" sz="quarter" idx="11"/>
          </p:nvPr>
        </p:nvSpPr>
        <p:spPr/>
        <p:txBody>
          <a:bodyPr/>
          <a:lstStyle/>
          <a:p>
            <a:fld id="{DA2C159E-F13C-4A85-9A41-E7669D3E0D70}" type="slidenum">
              <a:rPr lang="en-GB" smtClean="0"/>
              <a:pPr/>
              <a:t>30</a:t>
            </a:fld>
            <a:endParaRPr lang="en-GB"/>
          </a:p>
        </p:txBody>
      </p:sp>
      <p:sp>
        <p:nvSpPr>
          <p:cNvPr id="6" name="Footer Placeholder 5">
            <a:extLst>
              <a:ext uri="{FF2B5EF4-FFF2-40B4-BE49-F238E27FC236}">
                <a16:creationId xmlns:a16="http://schemas.microsoft.com/office/drawing/2014/main" id="{D25AC2CE-34C9-B5EF-D06D-8B57BF1CBD13}"/>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4087488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5A62C2-83B1-4F2F-9043-3E1FEADA876D}"/>
              </a:ext>
            </a:extLst>
          </p:cNvPr>
          <p:cNvSpPr>
            <a:spLocks noGrp="1"/>
          </p:cNvSpPr>
          <p:nvPr>
            <p:ph type="sldNum" sz="quarter" idx="11"/>
          </p:nvPr>
        </p:nvSpPr>
        <p:spPr/>
        <p:txBody>
          <a:bodyPr/>
          <a:lstStyle/>
          <a:p>
            <a:fld id="{DA2C159E-F13C-4A85-9A41-E7669D3E0D70}" type="slidenum">
              <a:rPr lang="en-GB" smtClean="0"/>
              <a:pPr/>
              <a:t>31</a:t>
            </a:fld>
            <a:endParaRPr lang="en-GB"/>
          </a:p>
        </p:txBody>
      </p:sp>
      <p:sp>
        <p:nvSpPr>
          <p:cNvPr id="3" name="Title 2">
            <a:extLst>
              <a:ext uri="{FF2B5EF4-FFF2-40B4-BE49-F238E27FC236}">
                <a16:creationId xmlns:a16="http://schemas.microsoft.com/office/drawing/2014/main" id="{4835B6FF-4634-43DE-AA29-D20036C7F7DB}"/>
              </a:ext>
            </a:extLst>
          </p:cNvPr>
          <p:cNvSpPr>
            <a:spLocks noGrp="1"/>
          </p:cNvSpPr>
          <p:nvPr>
            <p:ph type="title"/>
          </p:nvPr>
        </p:nvSpPr>
        <p:spPr/>
        <p:txBody>
          <a:bodyPr>
            <a:normAutofit fontScale="90000"/>
          </a:bodyPr>
          <a:lstStyle/>
          <a:p>
            <a:pPr algn="ctr">
              <a:lnSpc>
                <a:spcPct val="150000"/>
              </a:lnSpc>
            </a:pPr>
            <a:r>
              <a:rPr lang="en-US"/>
              <a:t>Activity</a:t>
            </a:r>
            <a:br>
              <a:rPr lang="en-US"/>
            </a:br>
            <a:r>
              <a:rPr lang="en-US"/>
              <a:t>Write an SOP for the preparation and synthesis of aspirin.</a:t>
            </a:r>
            <a:br>
              <a:rPr lang="en-US"/>
            </a:br>
            <a:endParaRPr lang="en-GB"/>
          </a:p>
        </p:txBody>
      </p:sp>
      <p:sp>
        <p:nvSpPr>
          <p:cNvPr id="4" name="Text Placeholder 3">
            <a:extLst>
              <a:ext uri="{FF2B5EF4-FFF2-40B4-BE49-F238E27FC236}">
                <a16:creationId xmlns:a16="http://schemas.microsoft.com/office/drawing/2014/main" id="{AE3AD9DF-56D3-4FC1-BA33-38019B95F26A}"/>
              </a:ext>
            </a:extLst>
          </p:cNvPr>
          <p:cNvSpPr>
            <a:spLocks noGrp="1"/>
          </p:cNvSpPr>
          <p:nvPr>
            <p:ph type="body" sz="quarter" idx="12"/>
          </p:nvPr>
        </p:nvSpPr>
        <p:spPr>
          <a:xfrm>
            <a:off x="312002" y="1287987"/>
            <a:ext cx="11335713" cy="4829312"/>
          </a:xfrm>
          <a:ln w="19050">
            <a:noFill/>
          </a:ln>
        </p:spPr>
        <p:txBody>
          <a:bodyPr vert="horz" lIns="0" tIns="0" rIns="0" bIns="0" rtlCol="0" anchor="t">
            <a:noAutofit/>
          </a:bodyPr>
          <a:lstStyle/>
          <a:p>
            <a:pPr>
              <a:lnSpc>
                <a:spcPct val="150000"/>
              </a:lnSpc>
            </a:pPr>
            <a:endParaRPr lang="en-US" sz="2400">
              <a:cs typeface="Arial"/>
            </a:endParaRPr>
          </a:p>
          <a:p>
            <a:pPr>
              <a:lnSpc>
                <a:spcPct val="150000"/>
              </a:lnSpc>
            </a:pPr>
            <a:endParaRPr lang="en-US" sz="2400"/>
          </a:p>
          <a:p>
            <a:pPr>
              <a:lnSpc>
                <a:spcPct val="150000"/>
              </a:lnSpc>
            </a:pPr>
            <a:r>
              <a:rPr lang="en-US" sz="2400"/>
              <a:t>Use the SOP template and ensure that you have included:</a:t>
            </a:r>
            <a:endParaRPr lang="en-US" sz="2400">
              <a:cs typeface="Arial"/>
            </a:endParaRPr>
          </a:p>
          <a:p>
            <a:pPr marL="990575" indent="-359991">
              <a:lnSpc>
                <a:spcPct val="150000"/>
              </a:lnSpc>
              <a:buFont typeface="Arial" panose="020B0604020202020204" pitchFamily="34" charset="0"/>
              <a:buChar char="•"/>
            </a:pPr>
            <a:r>
              <a:rPr lang="en-US" sz="2400"/>
              <a:t>safe working practices</a:t>
            </a:r>
            <a:endParaRPr lang="en-US" sz="2400">
              <a:cs typeface="Arial"/>
            </a:endParaRPr>
          </a:p>
          <a:p>
            <a:pPr marL="990575" indent="-359991">
              <a:lnSpc>
                <a:spcPct val="150000"/>
              </a:lnSpc>
              <a:buFont typeface="Arial" panose="020B0604020202020204" pitchFamily="34" charset="0"/>
              <a:buChar char="•"/>
            </a:pPr>
            <a:r>
              <a:rPr lang="en-US" sz="2400"/>
              <a:t>a hypothesis in your introduction</a:t>
            </a:r>
            <a:endParaRPr lang="en-US" sz="2400">
              <a:cs typeface="Arial"/>
            </a:endParaRPr>
          </a:p>
          <a:p>
            <a:pPr marL="990575" indent="-359991">
              <a:lnSpc>
                <a:spcPct val="150000"/>
              </a:lnSpc>
              <a:buFont typeface="Arial" panose="020B0604020202020204" pitchFamily="34" charset="0"/>
              <a:buChar char="•"/>
            </a:pPr>
            <a:r>
              <a:rPr lang="en-US" sz="2400"/>
              <a:t>any necessary controls</a:t>
            </a:r>
            <a:endParaRPr lang="en-US" sz="2400">
              <a:cs typeface="Arial"/>
            </a:endParaRPr>
          </a:p>
          <a:p>
            <a:pPr marL="990575" indent="-359991">
              <a:lnSpc>
                <a:spcPct val="150000"/>
              </a:lnSpc>
              <a:buFont typeface="Arial" panose="020B0604020202020204" pitchFamily="34" charset="0"/>
              <a:buChar char="•"/>
            </a:pPr>
            <a:r>
              <a:rPr lang="en-US" sz="2400"/>
              <a:t>an indication of how the results will be </a:t>
            </a:r>
            <a:r>
              <a:rPr lang="en-US" sz="2400" err="1"/>
              <a:t>analysed</a:t>
            </a:r>
            <a:r>
              <a:rPr lang="en-US" sz="2400"/>
              <a:t>.</a:t>
            </a:r>
            <a:endParaRPr lang="en-US" sz="2400">
              <a:cs typeface="Arial"/>
            </a:endParaRPr>
          </a:p>
          <a:p>
            <a:pPr marL="609585">
              <a:lnSpc>
                <a:spcPct val="150000"/>
              </a:lnSpc>
              <a:buFontTx/>
              <a:buChar char="-"/>
            </a:pPr>
            <a:endParaRPr lang="en-US" sz="2400">
              <a:cs typeface="Arial"/>
            </a:endParaRPr>
          </a:p>
        </p:txBody>
      </p:sp>
      <p:sp>
        <p:nvSpPr>
          <p:cNvPr id="5" name="Footer Placeholder 4">
            <a:extLst>
              <a:ext uri="{FF2B5EF4-FFF2-40B4-BE49-F238E27FC236}">
                <a16:creationId xmlns:a16="http://schemas.microsoft.com/office/drawing/2014/main" id="{28B9F7DD-118C-4487-AE22-A3E01C187DD9}"/>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Tree>
    <p:extLst>
      <p:ext uri="{BB962C8B-B14F-4D97-AF65-F5344CB8AC3E}">
        <p14:creationId xmlns:p14="http://schemas.microsoft.com/office/powerpoint/2010/main" val="732291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32</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p:txBody>
          <a:bodyPr/>
          <a:lstStyle/>
          <a:p>
            <a:pPr algn="ctr"/>
            <a:r>
              <a:rPr lang="en-US"/>
              <a:t>Feedback and marking </a:t>
            </a:r>
            <a:endParaRPr lang="en-GB"/>
          </a:p>
        </p:txBody>
      </p:sp>
      <p:sp>
        <p:nvSpPr>
          <p:cNvPr id="4" name="Footer Placeholder 4">
            <a:extLst>
              <a:ext uri="{FF2B5EF4-FFF2-40B4-BE49-F238E27FC236}">
                <a16:creationId xmlns:a16="http://schemas.microsoft.com/office/drawing/2014/main" id="{2E37F7BF-5B98-9FF0-6556-555BEFDC4468}"/>
              </a:ext>
            </a:extLst>
          </p:cNvPr>
          <p:cNvSpPr txBox="1">
            <a:spLocks/>
          </p:cNvSpPr>
          <p:nvPr/>
        </p:nvSpPr>
        <p:spPr>
          <a:xfrm>
            <a:off x="515200" y="6365427"/>
            <a:ext cx="10248501" cy="365125"/>
          </a:xfrm>
          <a:prstGeom prst="rect">
            <a:avLst/>
          </a:prstGeom>
        </p:spPr>
        <p:txBody>
          <a:bodyPr vert="horz" lIns="0" tIns="0" rIns="0" bIns="0" rtlCol="0" anchor="t" anchorCtr="0"/>
          <a:lstStyle>
            <a:defPPr>
              <a:defRPr lang="en-US"/>
            </a:defPPr>
            <a:lvl1pPr marL="0" algn="l" defTabSz="914400" rtl="0" eaLnBrk="1" latinLnBrk="0" hangingPunct="1">
              <a:defRPr sz="70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933" cap="none">
                <a:solidFill>
                  <a:srgbClr val="000000"/>
                </a:solidFill>
                <a:latin typeface="Arial"/>
              </a:rPr>
              <a:t>Education and Training Foundation</a:t>
            </a:r>
          </a:p>
        </p:txBody>
      </p:sp>
      <p:sp>
        <p:nvSpPr>
          <p:cNvPr id="6" name="TextBox 5">
            <a:extLst>
              <a:ext uri="{FF2B5EF4-FFF2-40B4-BE49-F238E27FC236}">
                <a16:creationId xmlns:a16="http://schemas.microsoft.com/office/drawing/2014/main" id="{C84EAAE6-F6D4-6875-6B2F-71CF0D7800A7}"/>
              </a:ext>
            </a:extLst>
          </p:cNvPr>
          <p:cNvSpPr txBox="1"/>
          <p:nvPr/>
        </p:nvSpPr>
        <p:spPr>
          <a:xfrm>
            <a:off x="303838" y="857701"/>
            <a:ext cx="11567932" cy="4104200"/>
          </a:xfrm>
          <a:prstGeom prst="rect">
            <a:avLst/>
          </a:prstGeom>
          <a:noFill/>
          <a:ln>
            <a:noFill/>
          </a:ln>
        </p:spPr>
        <p:txBody>
          <a:bodyPr wrap="square" lIns="0" tIns="0" rIns="0" bIns="0" rtlCol="0" anchor="t">
            <a:spAutoFit/>
          </a:bodyPr>
          <a:lstStyle/>
          <a:p>
            <a:pPr algn="ctr" defTabSz="1219170">
              <a:defRPr/>
            </a:pPr>
            <a:r>
              <a:rPr lang="en-US" sz="2667" b="1" kern="0">
                <a:solidFill>
                  <a:srgbClr val="E51C41"/>
                </a:solidFill>
              </a:rPr>
              <a:t>Peer assessment</a:t>
            </a:r>
          </a:p>
          <a:p>
            <a:pPr defTabSz="1219170">
              <a:defRPr/>
            </a:pPr>
            <a:endParaRPr lang="en-US" sz="2667" kern="0">
              <a:solidFill>
                <a:srgbClr val="000000"/>
              </a:solidFill>
            </a:endParaRPr>
          </a:p>
          <a:p>
            <a:pPr defTabSz="1219170">
              <a:spcBef>
                <a:spcPts val="800"/>
              </a:spcBef>
              <a:spcAft>
                <a:spcPts val="800"/>
              </a:spcAft>
              <a:defRPr/>
            </a:pPr>
            <a:r>
              <a:rPr lang="en-US" sz="2667" b="1" u="sng" kern="0">
                <a:solidFill>
                  <a:srgbClr val="000000"/>
                </a:solidFill>
              </a:rPr>
              <a:t>Swap</a:t>
            </a:r>
            <a:r>
              <a:rPr lang="en-US" sz="2667" kern="0">
                <a:solidFill>
                  <a:srgbClr val="000000"/>
                </a:solidFill>
              </a:rPr>
              <a:t> your work with someone.</a:t>
            </a:r>
          </a:p>
          <a:p>
            <a:pPr defTabSz="1219170">
              <a:spcBef>
                <a:spcPts val="800"/>
              </a:spcBef>
              <a:spcAft>
                <a:spcPts val="800"/>
              </a:spcAft>
              <a:defRPr/>
            </a:pPr>
            <a:r>
              <a:rPr lang="en-US" sz="2667" kern="0">
                <a:solidFill>
                  <a:srgbClr val="000000"/>
                </a:solidFill>
              </a:rPr>
              <a:t>Use the mark scheme to </a:t>
            </a:r>
            <a:r>
              <a:rPr lang="en-US" sz="2667" b="1" u="sng" kern="0">
                <a:solidFill>
                  <a:srgbClr val="000000"/>
                </a:solidFill>
              </a:rPr>
              <a:t>identify</a:t>
            </a:r>
            <a:r>
              <a:rPr lang="en-US" sz="2667" kern="0">
                <a:solidFill>
                  <a:srgbClr val="000000"/>
                </a:solidFill>
              </a:rPr>
              <a:t> which band your peer is currently working at.</a:t>
            </a:r>
          </a:p>
          <a:p>
            <a:pPr defTabSz="1219170">
              <a:spcBef>
                <a:spcPts val="800"/>
              </a:spcBef>
              <a:spcAft>
                <a:spcPts val="800"/>
              </a:spcAft>
              <a:defRPr/>
            </a:pPr>
            <a:r>
              <a:rPr lang="en-US" sz="2667" kern="0">
                <a:solidFill>
                  <a:srgbClr val="000000"/>
                </a:solidFill>
              </a:rPr>
              <a:t>Use the mark scheme to</a:t>
            </a:r>
            <a:r>
              <a:rPr lang="en-US" sz="2667" b="1" kern="0">
                <a:solidFill>
                  <a:srgbClr val="000000"/>
                </a:solidFill>
              </a:rPr>
              <a:t> </a:t>
            </a:r>
            <a:r>
              <a:rPr lang="en-US" sz="2667" b="1" u="sng" kern="0">
                <a:solidFill>
                  <a:srgbClr val="000000"/>
                </a:solidFill>
              </a:rPr>
              <a:t>grade</a:t>
            </a:r>
            <a:r>
              <a:rPr lang="en-US" sz="2667" b="1" kern="0">
                <a:solidFill>
                  <a:srgbClr val="000000"/>
                </a:solidFill>
              </a:rPr>
              <a:t> </a:t>
            </a:r>
            <a:r>
              <a:rPr lang="en-US" sz="2667" kern="0">
                <a:solidFill>
                  <a:srgbClr val="000000"/>
                </a:solidFill>
              </a:rPr>
              <a:t>your peer’s work </a:t>
            </a:r>
          </a:p>
          <a:p>
            <a:pPr defTabSz="1219170">
              <a:spcBef>
                <a:spcPts val="800"/>
              </a:spcBef>
              <a:spcAft>
                <a:spcPts val="800"/>
              </a:spcAft>
              <a:defRPr/>
            </a:pPr>
            <a:r>
              <a:rPr lang="en-US" sz="2667" kern="0">
                <a:solidFill>
                  <a:srgbClr val="000000"/>
                </a:solidFill>
              </a:rPr>
              <a:t>Write down what areas your peer needs to work on to </a:t>
            </a:r>
            <a:r>
              <a:rPr lang="en-US" sz="2667" b="1" u="sng" kern="0">
                <a:solidFill>
                  <a:srgbClr val="000000"/>
                </a:solidFill>
              </a:rPr>
              <a:t>improve</a:t>
            </a:r>
            <a:r>
              <a:rPr lang="en-US" sz="2667" kern="0">
                <a:solidFill>
                  <a:srgbClr val="000000"/>
                </a:solidFill>
              </a:rPr>
              <a:t> their grade.</a:t>
            </a:r>
            <a:endParaRPr lang="en-US" sz="2667" kern="0">
              <a:solidFill>
                <a:srgbClr val="000000"/>
              </a:solidFill>
              <a:cs typeface="Arial"/>
            </a:endParaRPr>
          </a:p>
          <a:p>
            <a:pPr defTabSz="1219170">
              <a:defRPr/>
            </a:pPr>
            <a:endParaRPr lang="en-US" sz="2667" kern="0">
              <a:solidFill>
                <a:srgbClr val="000000"/>
              </a:solidFill>
            </a:endParaRPr>
          </a:p>
        </p:txBody>
      </p:sp>
    </p:spTree>
    <p:extLst>
      <p:ext uri="{BB962C8B-B14F-4D97-AF65-F5344CB8AC3E}">
        <p14:creationId xmlns:p14="http://schemas.microsoft.com/office/powerpoint/2010/main" val="2807371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33</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a:xfrm>
            <a:off x="2595716" y="342317"/>
            <a:ext cx="7077277" cy="932567"/>
          </a:xfrm>
        </p:spPr>
        <p:txBody>
          <a:bodyPr/>
          <a:lstStyle/>
          <a:p>
            <a:pPr algn="ctr"/>
            <a:r>
              <a:rPr lang="en-US"/>
              <a:t>Feedback and marking </a:t>
            </a:r>
            <a:endParaRPr lang="en-GB"/>
          </a:p>
        </p:txBody>
      </p:sp>
      <p:sp>
        <p:nvSpPr>
          <p:cNvPr id="5" name="Footer Placeholder 4">
            <a:extLst>
              <a:ext uri="{FF2B5EF4-FFF2-40B4-BE49-F238E27FC236}">
                <a16:creationId xmlns:a16="http://schemas.microsoft.com/office/drawing/2014/main" id="{EBF40926-0991-4864-8EC5-05077611E52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15" name="TextBox 14">
            <a:extLst>
              <a:ext uri="{FF2B5EF4-FFF2-40B4-BE49-F238E27FC236}">
                <a16:creationId xmlns:a16="http://schemas.microsoft.com/office/drawing/2014/main" id="{BE42ED53-9D8A-4D53-9C3C-5318C22B4BDA}"/>
              </a:ext>
            </a:extLst>
          </p:cNvPr>
          <p:cNvSpPr txBox="1"/>
          <p:nvPr/>
        </p:nvSpPr>
        <p:spPr>
          <a:xfrm>
            <a:off x="298339" y="863878"/>
            <a:ext cx="11583061" cy="4719818"/>
          </a:xfrm>
          <a:prstGeom prst="rect">
            <a:avLst/>
          </a:prstGeom>
          <a:noFill/>
          <a:ln>
            <a:noFill/>
          </a:ln>
        </p:spPr>
        <p:txBody>
          <a:bodyPr wrap="square" lIns="0" tIns="0" rIns="0" bIns="0" rtlCol="0" anchor="t">
            <a:spAutoFit/>
          </a:bodyPr>
          <a:lstStyle/>
          <a:p>
            <a:pPr algn="ctr">
              <a:spcBef>
                <a:spcPts val="800"/>
              </a:spcBef>
              <a:spcAft>
                <a:spcPts val="800"/>
              </a:spcAft>
            </a:pPr>
            <a:r>
              <a:rPr lang="en-US" sz="2667" b="1">
                <a:solidFill>
                  <a:srgbClr val="E51C41"/>
                </a:solidFill>
                <a:latin typeface="+mj-lt"/>
              </a:rPr>
              <a:t>Improvement and reassessment</a:t>
            </a:r>
          </a:p>
          <a:p>
            <a:pPr>
              <a:spcBef>
                <a:spcPts val="800"/>
              </a:spcBef>
              <a:spcAft>
                <a:spcPts val="800"/>
              </a:spcAft>
            </a:pPr>
            <a:r>
              <a:rPr lang="en-US" sz="2667" b="1" u="sng">
                <a:latin typeface="+mj-lt"/>
              </a:rPr>
              <a:t>Review</a:t>
            </a:r>
            <a:r>
              <a:rPr lang="en-US" sz="2667">
                <a:latin typeface="+mj-lt"/>
              </a:rPr>
              <a:t> the highlighted sections on your mark scheme and the feedback sheet. Use this to </a:t>
            </a:r>
            <a:r>
              <a:rPr lang="en-US" sz="2667" b="1" u="sng">
                <a:latin typeface="+mj-lt"/>
              </a:rPr>
              <a:t>improve your work</a:t>
            </a:r>
            <a:r>
              <a:rPr lang="en-US" sz="2667" b="1">
                <a:latin typeface="+mj-lt"/>
              </a:rPr>
              <a:t>. </a:t>
            </a:r>
            <a:endParaRPr lang="en-US" sz="2667" b="1">
              <a:latin typeface="+mj-lt"/>
              <a:cs typeface="Arial"/>
            </a:endParaRPr>
          </a:p>
          <a:p>
            <a:pPr>
              <a:spcBef>
                <a:spcPts val="800"/>
              </a:spcBef>
              <a:spcAft>
                <a:spcPts val="800"/>
              </a:spcAft>
            </a:pPr>
            <a:endParaRPr lang="en-US" sz="2667" i="1">
              <a:latin typeface="+mj-lt"/>
            </a:endParaRPr>
          </a:p>
          <a:p>
            <a:pPr>
              <a:spcBef>
                <a:spcPts val="800"/>
              </a:spcBef>
              <a:spcAft>
                <a:spcPts val="800"/>
              </a:spcAft>
            </a:pPr>
            <a:r>
              <a:rPr lang="en-US" sz="2667" i="1">
                <a:latin typeface="+mj-lt"/>
              </a:rPr>
              <a:t>Please type any changes or add additional content to your work in a different </a:t>
            </a:r>
            <a:r>
              <a:rPr lang="en-US" sz="2667" i="1" err="1">
                <a:latin typeface="+mj-lt"/>
              </a:rPr>
              <a:t>colour</a:t>
            </a:r>
            <a:r>
              <a:rPr lang="en-US" sz="2667" i="1">
                <a:latin typeface="+mj-lt"/>
              </a:rPr>
              <a:t> so that it is easy to see what you have done to improve your work.</a:t>
            </a:r>
            <a:endParaRPr lang="en-US" sz="2667" i="1">
              <a:latin typeface="+mj-lt"/>
              <a:cs typeface="Arial"/>
            </a:endParaRPr>
          </a:p>
          <a:p>
            <a:pPr>
              <a:spcBef>
                <a:spcPts val="800"/>
              </a:spcBef>
              <a:spcAft>
                <a:spcPts val="800"/>
              </a:spcAft>
            </a:pPr>
            <a:endParaRPr lang="en-US" sz="2667" i="1">
              <a:latin typeface="+mj-lt"/>
            </a:endParaRPr>
          </a:p>
          <a:p>
            <a:pPr>
              <a:spcBef>
                <a:spcPts val="800"/>
              </a:spcBef>
              <a:spcAft>
                <a:spcPts val="800"/>
              </a:spcAft>
            </a:pPr>
            <a:r>
              <a:rPr lang="en-US" sz="2667">
                <a:latin typeface="+mj-lt"/>
              </a:rPr>
              <a:t>Your tutor will </a:t>
            </a:r>
            <a:r>
              <a:rPr lang="en-US" sz="2667" b="1" u="sng">
                <a:latin typeface="+mj-lt"/>
              </a:rPr>
              <a:t>reassess</a:t>
            </a:r>
            <a:r>
              <a:rPr lang="en-US" sz="2667">
                <a:latin typeface="+mj-lt"/>
              </a:rPr>
              <a:t> your work, give you a </a:t>
            </a:r>
            <a:r>
              <a:rPr lang="en-US" sz="2667" b="1" u="sng">
                <a:latin typeface="+mj-lt"/>
              </a:rPr>
              <a:t>new grade</a:t>
            </a:r>
            <a:r>
              <a:rPr lang="en-US" sz="2667" b="1">
                <a:latin typeface="+mj-lt"/>
              </a:rPr>
              <a:t> </a:t>
            </a:r>
            <a:r>
              <a:rPr lang="en-US" sz="2667">
                <a:latin typeface="+mj-lt"/>
              </a:rPr>
              <a:t>and provide </a:t>
            </a:r>
            <a:r>
              <a:rPr lang="en-US" sz="2667" b="1" u="sng">
                <a:latin typeface="+mj-lt"/>
              </a:rPr>
              <a:t>feedback</a:t>
            </a:r>
            <a:r>
              <a:rPr lang="en-US" sz="2667">
                <a:latin typeface="+mj-lt"/>
              </a:rPr>
              <a:t> for this.</a:t>
            </a:r>
            <a:endParaRPr lang="en-GB" sz="2667">
              <a:latin typeface="+mj-lt"/>
            </a:endParaRPr>
          </a:p>
        </p:txBody>
      </p:sp>
    </p:spTree>
    <p:extLst>
      <p:ext uri="{BB962C8B-B14F-4D97-AF65-F5344CB8AC3E}">
        <p14:creationId xmlns:p14="http://schemas.microsoft.com/office/powerpoint/2010/main" val="1380233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smtClean="0"/>
              <a:pPr/>
              <a:t>34</a:t>
            </a:fld>
            <a:endParaRPr lang="en-GB"/>
          </a:p>
        </p:txBody>
      </p:sp>
      <p:sp>
        <p:nvSpPr>
          <p:cNvPr id="4" name="Text Placeholder 3">
            <a:extLst>
              <a:ext uri="{FF2B5EF4-FFF2-40B4-BE49-F238E27FC236}">
                <a16:creationId xmlns:a16="http://schemas.microsoft.com/office/drawing/2014/main" id="{FA148ACE-F8A9-B2B7-E418-9C31DCC9B862}"/>
              </a:ext>
            </a:extLst>
          </p:cNvPr>
          <p:cNvSpPr>
            <a:spLocks noGrp="1"/>
          </p:cNvSpPr>
          <p:nvPr>
            <p:ph type="body" sz="quarter" idx="12"/>
          </p:nvPr>
        </p:nvSpPr>
        <p:spPr>
          <a:xfrm>
            <a:off x="312001" y="524445"/>
            <a:ext cx="10223500" cy="4802099"/>
          </a:xfrm>
        </p:spPr>
        <p:txBody>
          <a:bodyPr vert="horz" lIns="0" tIns="0" rIns="0" bIns="0" rtlCol="0" anchor="t">
            <a:noAutofit/>
          </a:bodyPr>
          <a:lstStyle/>
          <a:p>
            <a:pPr>
              <a:lnSpc>
                <a:spcPts val="2240"/>
              </a:lnSpc>
            </a:pPr>
            <a:endParaRPr lang="en-GB" sz="2400" b="1">
              <a:cs typeface="Arial"/>
            </a:endParaRPr>
          </a:p>
          <a:p>
            <a:pPr>
              <a:lnSpc>
                <a:spcPct val="100000"/>
              </a:lnSpc>
            </a:pPr>
            <a:r>
              <a:rPr lang="en-GB" sz="2400" b="1">
                <a:cs typeface="Arial"/>
              </a:rPr>
              <a:t>What went well on this task?</a:t>
            </a:r>
            <a:endParaRPr lang="en-US" sz="2400">
              <a:cs typeface="Arial"/>
            </a:endParaRPr>
          </a:p>
          <a:p>
            <a:pPr>
              <a:lnSpc>
                <a:spcPct val="100000"/>
              </a:lnSpc>
            </a:pPr>
            <a:r>
              <a:rPr lang="en-GB" sz="2400" i="1">
                <a:cs typeface="Arial"/>
              </a:rPr>
              <a:t>What did you do well?</a:t>
            </a:r>
            <a:endParaRPr lang="en-US" sz="2400">
              <a:cs typeface="Arial"/>
            </a:endParaRPr>
          </a:p>
          <a:p>
            <a:pPr>
              <a:lnSpc>
                <a:spcPct val="100000"/>
              </a:lnSpc>
            </a:pPr>
            <a:r>
              <a:rPr lang="en-GB" sz="2400" i="1">
                <a:cs typeface="Arial"/>
              </a:rPr>
              <a:t>What did you help others with?</a:t>
            </a:r>
            <a:endParaRPr lang="en-US" sz="2400">
              <a:cs typeface="Arial"/>
            </a:endParaRPr>
          </a:p>
          <a:p>
            <a:pPr>
              <a:lnSpc>
                <a:spcPct val="100000"/>
              </a:lnSpc>
            </a:pPr>
            <a:endParaRPr lang="en-GB" sz="2400">
              <a:cs typeface="Arial"/>
            </a:endParaRPr>
          </a:p>
          <a:p>
            <a:pPr>
              <a:lnSpc>
                <a:spcPct val="100000"/>
              </a:lnSpc>
            </a:pPr>
            <a:r>
              <a:rPr lang="en-GB" sz="2400" b="1">
                <a:cs typeface="Arial"/>
              </a:rPr>
              <a:t>How could you improve?</a:t>
            </a:r>
            <a:endParaRPr lang="en-US" sz="2400">
              <a:cs typeface="Arial"/>
            </a:endParaRPr>
          </a:p>
          <a:p>
            <a:pPr>
              <a:lnSpc>
                <a:spcPct val="100000"/>
              </a:lnSpc>
            </a:pPr>
            <a:r>
              <a:rPr lang="en-GB" sz="2400" i="1">
                <a:cs typeface="Arial"/>
              </a:rPr>
              <a:t>What did you find challenging?</a:t>
            </a:r>
            <a:endParaRPr lang="en-US" sz="2400">
              <a:cs typeface="Arial"/>
            </a:endParaRPr>
          </a:p>
          <a:p>
            <a:pPr>
              <a:lnSpc>
                <a:spcPct val="100000"/>
              </a:lnSpc>
            </a:pPr>
            <a:r>
              <a:rPr lang="en-GB" sz="2400" i="1">
                <a:cs typeface="Arial"/>
              </a:rPr>
              <a:t>Of these challenges, what could you do to improve in these?</a:t>
            </a:r>
            <a:endParaRPr lang="en-GB"/>
          </a:p>
          <a:p>
            <a:pPr>
              <a:lnSpc>
                <a:spcPct val="100000"/>
              </a:lnSpc>
            </a:pPr>
            <a:r>
              <a:rPr lang="en-GB" sz="2400" i="1">
                <a:cs typeface="Arial"/>
              </a:rPr>
              <a:t>This could be any aspect of what you have been doing in these activities </a:t>
            </a:r>
            <a:r>
              <a:rPr lang="en-US" sz="2400" i="1">
                <a:cs typeface="Arial"/>
              </a:rPr>
              <a:t>(discussing with peers, discussing your work out loud with the whole group, identifying aspects of a scientific paper, literacy, etc.).</a:t>
            </a:r>
          </a:p>
          <a:p>
            <a:pPr>
              <a:lnSpc>
                <a:spcPct val="100000"/>
              </a:lnSpc>
            </a:pPr>
            <a:endParaRPr lang="en-GB" sz="2400">
              <a:cs typeface="Arial"/>
            </a:endParaRPr>
          </a:p>
          <a:p>
            <a:pPr>
              <a:lnSpc>
                <a:spcPct val="100000"/>
              </a:lnSpc>
            </a:pPr>
            <a:r>
              <a:rPr lang="en-GB" sz="2400" b="1">
                <a:cs typeface="Arial"/>
              </a:rPr>
              <a:t>Next steps:</a:t>
            </a:r>
            <a:endParaRPr lang="en-US" sz="2400">
              <a:cs typeface="Arial"/>
            </a:endParaRPr>
          </a:p>
          <a:p>
            <a:pPr>
              <a:lnSpc>
                <a:spcPct val="100000"/>
              </a:lnSpc>
            </a:pPr>
            <a:r>
              <a:rPr lang="en-GB" sz="2400" i="1">
                <a:cs typeface="Arial"/>
              </a:rPr>
              <a:t>What do you need to do to support your progression?</a:t>
            </a:r>
            <a:endParaRPr lang="en-US" sz="2400">
              <a:cs typeface="Arial"/>
            </a:endParaRPr>
          </a:p>
          <a:p>
            <a:pPr>
              <a:lnSpc>
                <a:spcPct val="100000"/>
              </a:lnSpc>
            </a:pPr>
            <a:r>
              <a:rPr lang="en-GB" sz="2400" i="1">
                <a:cs typeface="Arial"/>
              </a:rPr>
              <a:t>What can your tutor do to help your progression?</a:t>
            </a:r>
            <a:endParaRPr lang="en-US" sz="2400">
              <a:cs typeface="Arial"/>
            </a:endParaRPr>
          </a:p>
          <a:p>
            <a:pPr>
              <a:lnSpc>
                <a:spcPct val="100000"/>
              </a:lnSpc>
            </a:pPr>
            <a:r>
              <a:rPr lang="en-GB" sz="2400" i="1">
                <a:cs typeface="Arial"/>
              </a:rPr>
              <a:t>How will you know if you have made progress?</a:t>
            </a:r>
            <a:endParaRPr lang="en-GB" sz="2400">
              <a:cs typeface="Arial"/>
            </a:endParaRPr>
          </a:p>
          <a:p>
            <a:endParaRPr lang="en-GB" sz="2400">
              <a:cs typeface="Arial"/>
            </a:endParaRPr>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r>
              <a:rPr lang="en-GB">
                <a:cs typeface="Arial"/>
              </a:rPr>
              <a:t>Plenary: Complete your self-reflection tracker</a:t>
            </a:r>
          </a:p>
        </p:txBody>
      </p:sp>
    </p:spTree>
    <p:extLst>
      <p:ext uri="{BB962C8B-B14F-4D97-AF65-F5344CB8AC3E}">
        <p14:creationId xmlns:p14="http://schemas.microsoft.com/office/powerpoint/2010/main" val="2553957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D3BD7C-68AA-48D8-894A-A1C12520D748}"/>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9F86BD0B-D247-427B-B635-35B092B97DC2}"/>
              </a:ext>
            </a:extLst>
          </p:cNvPr>
          <p:cNvSpPr>
            <a:spLocks noGrp="1"/>
          </p:cNvSpPr>
          <p:nvPr>
            <p:ph type="title"/>
          </p:nvPr>
        </p:nvSpPr>
        <p:spPr/>
        <p:txBody>
          <a:bodyPr/>
          <a:lstStyle/>
          <a:p>
            <a:r>
              <a:rPr lang="en-US"/>
              <a:t>Activity: SOPs </a:t>
            </a:r>
            <a:br>
              <a:rPr lang="en-US"/>
            </a:br>
            <a:endParaRPr lang="en-GB"/>
          </a:p>
        </p:txBody>
      </p:sp>
      <p:sp>
        <p:nvSpPr>
          <p:cNvPr id="8" name="Text Placeholder 3">
            <a:extLst>
              <a:ext uri="{FF2B5EF4-FFF2-40B4-BE49-F238E27FC236}">
                <a16:creationId xmlns:a16="http://schemas.microsoft.com/office/drawing/2014/main" id="{1737E540-E437-44BD-B7E4-4FF5E8946DD2}"/>
              </a:ext>
            </a:extLst>
          </p:cNvPr>
          <p:cNvSpPr>
            <a:spLocks noGrp="1"/>
          </p:cNvSpPr>
          <p:nvPr>
            <p:ph type="body" sz="quarter" idx="12"/>
          </p:nvPr>
        </p:nvSpPr>
        <p:spPr>
          <a:xfrm>
            <a:off x="132292" y="1224924"/>
            <a:ext cx="11927417" cy="4608512"/>
          </a:xfrm>
          <a:ln w="12700">
            <a:noFill/>
          </a:ln>
        </p:spPr>
        <p:txBody>
          <a:bodyPr vert="horz" lIns="0" tIns="0" rIns="0" bIns="0" rtlCol="0" anchor="t">
            <a:noAutofit/>
          </a:bodyPr>
          <a:lstStyle/>
          <a:p>
            <a:pPr>
              <a:lnSpc>
                <a:spcPct val="150000"/>
              </a:lnSpc>
              <a:spcBef>
                <a:spcPts val="800"/>
              </a:spcBef>
              <a:spcAft>
                <a:spcPts val="800"/>
              </a:spcAft>
            </a:pPr>
            <a:r>
              <a:rPr lang="en-GB" sz="2667" b="1">
                <a:latin typeface="+mj-lt"/>
                <a:ea typeface="Calibri"/>
                <a:cs typeface="Times New Roman"/>
              </a:rPr>
              <a:t>Using sticky notes or highlighters, write down:</a:t>
            </a:r>
            <a:endParaRPr lang="en-US" sz="2667">
              <a:latin typeface="+mj-lt"/>
              <a:ea typeface="Calibri"/>
              <a:cs typeface="Arial"/>
            </a:endParaRPr>
          </a:p>
          <a:p>
            <a:pPr marL="457189" indent="-359991">
              <a:lnSpc>
                <a:spcPct val="150000"/>
              </a:lnSpc>
              <a:spcBef>
                <a:spcPts val="800"/>
              </a:spcBef>
              <a:spcAft>
                <a:spcPts val="800"/>
              </a:spcAft>
              <a:buChar char="•"/>
            </a:pPr>
            <a:r>
              <a:rPr lang="en-GB" sz="2667">
                <a:latin typeface="+mj-lt"/>
                <a:ea typeface="Calibri"/>
                <a:cs typeface="Times New Roman"/>
              </a:rPr>
              <a:t>what you think an SOP is </a:t>
            </a:r>
            <a:r>
              <a:rPr lang="en-GB" sz="2667">
                <a:highlight>
                  <a:srgbClr val="FFFF00"/>
                </a:highlight>
                <a:latin typeface="+mj-lt"/>
                <a:ea typeface="Calibri"/>
                <a:cs typeface="Times New Roman"/>
              </a:rPr>
              <a:t>(yellow)</a:t>
            </a:r>
            <a:endParaRPr lang="en-GB" sz="2667" i="1">
              <a:highlight>
                <a:srgbClr val="FFFF00"/>
              </a:highlight>
              <a:ea typeface="Calibri"/>
              <a:cs typeface="Times New Roman"/>
            </a:endParaRPr>
          </a:p>
          <a:p>
            <a:pPr marL="457189" indent="-359991">
              <a:lnSpc>
                <a:spcPct val="150000"/>
              </a:lnSpc>
              <a:spcBef>
                <a:spcPts val="800"/>
              </a:spcBef>
              <a:spcAft>
                <a:spcPts val="800"/>
              </a:spcAft>
              <a:buChar char="•"/>
            </a:pPr>
            <a:r>
              <a:rPr lang="en-GB" sz="2667">
                <a:latin typeface="+mj-lt"/>
                <a:ea typeface="Calibri"/>
                <a:cs typeface="Times New Roman"/>
              </a:rPr>
              <a:t>why SOPs are needed and important </a:t>
            </a:r>
            <a:r>
              <a:rPr lang="en-GB" sz="2667">
                <a:highlight>
                  <a:srgbClr val="FF99FF"/>
                </a:highlight>
                <a:latin typeface="+mj-lt"/>
                <a:ea typeface="Calibri"/>
                <a:cs typeface="Times New Roman"/>
              </a:rPr>
              <a:t>(pink)</a:t>
            </a:r>
            <a:r>
              <a:rPr lang="en-GB" sz="2667" i="1">
                <a:highlight>
                  <a:srgbClr val="FF99FF"/>
                </a:highlight>
                <a:latin typeface="+mj-lt"/>
                <a:ea typeface="Calibri"/>
                <a:cs typeface="Times New Roman"/>
              </a:rPr>
              <a:t> </a:t>
            </a:r>
          </a:p>
          <a:p>
            <a:pPr marL="457189" indent="-359991">
              <a:lnSpc>
                <a:spcPct val="150000"/>
              </a:lnSpc>
              <a:spcBef>
                <a:spcPts val="800"/>
              </a:spcBef>
              <a:spcAft>
                <a:spcPts val="800"/>
              </a:spcAft>
              <a:buChar char="•"/>
            </a:pPr>
            <a:r>
              <a:rPr lang="en-GB" sz="2667">
                <a:latin typeface="+mj-lt"/>
                <a:ea typeface="Calibri"/>
                <a:cs typeface="Times New Roman"/>
              </a:rPr>
              <a:t>what needs to be included in an SOP </a:t>
            </a:r>
            <a:r>
              <a:rPr lang="en-GB" sz="2667">
                <a:highlight>
                  <a:srgbClr val="00FF00"/>
                </a:highlight>
                <a:latin typeface="+mj-lt"/>
                <a:ea typeface="Calibri"/>
                <a:cs typeface="Times New Roman"/>
              </a:rPr>
              <a:t>(green)</a:t>
            </a:r>
          </a:p>
          <a:p>
            <a:pPr marL="457189" indent="-359991">
              <a:lnSpc>
                <a:spcPct val="150000"/>
              </a:lnSpc>
              <a:spcBef>
                <a:spcPts val="800"/>
              </a:spcBef>
              <a:spcAft>
                <a:spcPts val="800"/>
              </a:spcAft>
              <a:buChar char="•"/>
            </a:pPr>
            <a:r>
              <a:rPr lang="en-GB" sz="2667">
                <a:latin typeface="+mj-lt"/>
                <a:ea typeface="Calibri"/>
                <a:cs typeface="Times New Roman"/>
              </a:rPr>
              <a:t>examples of what SOPs are used for. </a:t>
            </a:r>
            <a:r>
              <a:rPr lang="en-GB" sz="2667">
                <a:highlight>
                  <a:srgbClr val="00FFFF"/>
                </a:highlight>
                <a:latin typeface="+mj-lt"/>
                <a:ea typeface="Calibri"/>
                <a:cs typeface="Times New Roman"/>
              </a:rPr>
              <a:t>(blue)</a:t>
            </a:r>
            <a:endParaRPr lang="en-GB" sz="2667" i="1">
              <a:highlight>
                <a:srgbClr val="00FFFF"/>
              </a:highlight>
              <a:latin typeface="+mj-lt"/>
              <a:ea typeface="Calibri"/>
              <a:cs typeface="Times New Roman"/>
            </a:endParaRPr>
          </a:p>
          <a:p>
            <a:pPr marL="457189">
              <a:lnSpc>
                <a:spcPct val="150000"/>
              </a:lnSpc>
              <a:spcBef>
                <a:spcPts val="800"/>
              </a:spcBef>
              <a:spcAft>
                <a:spcPts val="800"/>
              </a:spcAft>
              <a:buChar char="•"/>
            </a:pPr>
            <a:endParaRPr lang="en-GB" sz="2667">
              <a:highlight>
                <a:srgbClr val="00FFFF"/>
              </a:highlight>
              <a:latin typeface="+mj-lt"/>
              <a:ea typeface="Calibri"/>
              <a:cs typeface="Times New Roman"/>
            </a:endParaRPr>
          </a:p>
          <a:p>
            <a:pPr defTabSz="1219170">
              <a:lnSpc>
                <a:spcPct val="100000"/>
              </a:lnSpc>
              <a:defRPr/>
            </a:pPr>
            <a:r>
              <a:rPr lang="en-GB" sz="933" b="1">
                <a:solidFill>
                  <a:srgbClr val="000000"/>
                </a:solidFill>
                <a:latin typeface="Arial"/>
              </a:rPr>
              <a:t>Education and Training Foundation</a:t>
            </a:r>
          </a:p>
          <a:p>
            <a:pPr>
              <a:lnSpc>
                <a:spcPct val="150000"/>
              </a:lnSpc>
              <a:spcBef>
                <a:spcPts val="800"/>
              </a:spcBef>
              <a:spcAft>
                <a:spcPts val="800"/>
              </a:spcAft>
            </a:pPr>
            <a:endParaRPr lang="en-GB" sz="2667" b="1">
              <a:latin typeface="+mj-lt"/>
              <a:ea typeface="Calibri"/>
              <a:cs typeface="Times New Roman"/>
            </a:endParaRPr>
          </a:p>
        </p:txBody>
      </p:sp>
    </p:spTree>
    <p:extLst>
      <p:ext uri="{BB962C8B-B14F-4D97-AF65-F5344CB8AC3E}">
        <p14:creationId xmlns:p14="http://schemas.microsoft.com/office/powerpoint/2010/main" val="275648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54C3BC-E12B-E20F-5B10-E08395761443}"/>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4" name="Text Placeholder 3">
            <a:extLst>
              <a:ext uri="{FF2B5EF4-FFF2-40B4-BE49-F238E27FC236}">
                <a16:creationId xmlns:a16="http://schemas.microsoft.com/office/drawing/2014/main" id="{FA148ACE-F8A9-B2B7-E418-9C31DCC9B862}"/>
              </a:ext>
            </a:extLst>
          </p:cNvPr>
          <p:cNvSpPr>
            <a:spLocks noGrp="1"/>
          </p:cNvSpPr>
          <p:nvPr>
            <p:ph type="body" sz="quarter" idx="12"/>
          </p:nvPr>
        </p:nvSpPr>
        <p:spPr>
          <a:xfrm>
            <a:off x="312001" y="524445"/>
            <a:ext cx="10223500" cy="4802099"/>
          </a:xfrm>
        </p:spPr>
        <p:txBody>
          <a:bodyPr vert="horz" lIns="0" tIns="0" rIns="0" bIns="0" rtlCol="0" anchor="t">
            <a:noAutofit/>
          </a:bodyPr>
          <a:lstStyle/>
          <a:p>
            <a:pPr>
              <a:lnSpc>
                <a:spcPts val="2240"/>
              </a:lnSpc>
            </a:pPr>
            <a:endParaRPr lang="en-GB" sz="2400" b="1">
              <a:cs typeface="Arial"/>
            </a:endParaRPr>
          </a:p>
          <a:p>
            <a:pPr>
              <a:lnSpc>
                <a:spcPct val="100000"/>
              </a:lnSpc>
            </a:pPr>
            <a:r>
              <a:rPr lang="en-GB" sz="2400" b="1">
                <a:cs typeface="Arial"/>
              </a:rPr>
              <a:t>What went well on this task?</a:t>
            </a:r>
            <a:endParaRPr lang="en-US" sz="2400">
              <a:cs typeface="Arial"/>
            </a:endParaRPr>
          </a:p>
          <a:p>
            <a:pPr>
              <a:lnSpc>
                <a:spcPct val="100000"/>
              </a:lnSpc>
            </a:pPr>
            <a:r>
              <a:rPr lang="en-GB" sz="2400" i="1">
                <a:cs typeface="Arial"/>
              </a:rPr>
              <a:t>What did you do well?</a:t>
            </a:r>
            <a:endParaRPr lang="en-US" sz="2400">
              <a:cs typeface="Arial"/>
            </a:endParaRPr>
          </a:p>
          <a:p>
            <a:pPr>
              <a:lnSpc>
                <a:spcPct val="100000"/>
              </a:lnSpc>
            </a:pPr>
            <a:r>
              <a:rPr lang="en-GB" sz="2400" i="1">
                <a:cs typeface="Arial"/>
              </a:rPr>
              <a:t>What did you help others with?</a:t>
            </a:r>
            <a:endParaRPr lang="en-US" sz="2400">
              <a:cs typeface="Arial"/>
            </a:endParaRPr>
          </a:p>
          <a:p>
            <a:pPr>
              <a:lnSpc>
                <a:spcPct val="100000"/>
              </a:lnSpc>
            </a:pPr>
            <a:endParaRPr lang="en-GB" sz="2400">
              <a:cs typeface="Arial"/>
            </a:endParaRPr>
          </a:p>
          <a:p>
            <a:pPr>
              <a:lnSpc>
                <a:spcPct val="100000"/>
              </a:lnSpc>
            </a:pPr>
            <a:r>
              <a:rPr lang="en-GB" sz="2400" b="1">
                <a:cs typeface="Arial"/>
              </a:rPr>
              <a:t>How could you improve?</a:t>
            </a:r>
            <a:endParaRPr lang="en-US" sz="2400">
              <a:cs typeface="Arial"/>
            </a:endParaRPr>
          </a:p>
          <a:p>
            <a:pPr>
              <a:lnSpc>
                <a:spcPct val="100000"/>
              </a:lnSpc>
            </a:pPr>
            <a:r>
              <a:rPr lang="en-GB" sz="2400" i="1">
                <a:cs typeface="Arial"/>
              </a:rPr>
              <a:t>What did you find challenging?</a:t>
            </a:r>
            <a:endParaRPr lang="en-US" sz="2400">
              <a:cs typeface="Arial"/>
            </a:endParaRPr>
          </a:p>
          <a:p>
            <a:pPr>
              <a:lnSpc>
                <a:spcPct val="100000"/>
              </a:lnSpc>
            </a:pPr>
            <a:r>
              <a:rPr lang="en-GB" sz="2400" i="1">
                <a:cs typeface="Arial"/>
              </a:rPr>
              <a:t>Of these challenges, what could you do to improve in these?</a:t>
            </a:r>
            <a:endParaRPr lang="en-GB"/>
          </a:p>
          <a:p>
            <a:pPr>
              <a:lnSpc>
                <a:spcPct val="100000"/>
              </a:lnSpc>
            </a:pPr>
            <a:r>
              <a:rPr lang="en-GB" sz="2400" i="1">
                <a:cs typeface="Arial"/>
              </a:rPr>
              <a:t>This could be any aspect of what you have been doing in these activities </a:t>
            </a:r>
            <a:r>
              <a:rPr lang="en-US" sz="2400" i="1">
                <a:cs typeface="Arial"/>
              </a:rPr>
              <a:t>(discussing with peers, discussing your work out loud with the whole group, identifying aspects of a scientific paper, literacy, etc.).</a:t>
            </a:r>
          </a:p>
          <a:p>
            <a:pPr>
              <a:lnSpc>
                <a:spcPct val="100000"/>
              </a:lnSpc>
            </a:pPr>
            <a:endParaRPr lang="en-GB" sz="2400">
              <a:cs typeface="Arial"/>
            </a:endParaRPr>
          </a:p>
          <a:p>
            <a:pPr>
              <a:lnSpc>
                <a:spcPct val="100000"/>
              </a:lnSpc>
            </a:pPr>
            <a:r>
              <a:rPr lang="en-GB" sz="2400" b="1">
                <a:cs typeface="Arial"/>
              </a:rPr>
              <a:t>Next steps:</a:t>
            </a:r>
            <a:endParaRPr lang="en-US" sz="2400">
              <a:cs typeface="Arial"/>
            </a:endParaRPr>
          </a:p>
          <a:p>
            <a:pPr>
              <a:lnSpc>
                <a:spcPct val="100000"/>
              </a:lnSpc>
            </a:pPr>
            <a:r>
              <a:rPr lang="en-GB" sz="2400" i="1">
                <a:cs typeface="Arial"/>
              </a:rPr>
              <a:t>What do you need to do to support your progression?</a:t>
            </a:r>
            <a:endParaRPr lang="en-US" sz="2400">
              <a:cs typeface="Arial"/>
            </a:endParaRPr>
          </a:p>
          <a:p>
            <a:pPr>
              <a:lnSpc>
                <a:spcPct val="100000"/>
              </a:lnSpc>
            </a:pPr>
            <a:r>
              <a:rPr lang="en-GB" sz="2400" i="1">
                <a:cs typeface="Arial"/>
              </a:rPr>
              <a:t>What can your tutor do to help your progression?</a:t>
            </a:r>
            <a:endParaRPr lang="en-US" sz="2400">
              <a:cs typeface="Arial"/>
            </a:endParaRPr>
          </a:p>
          <a:p>
            <a:pPr>
              <a:lnSpc>
                <a:spcPct val="100000"/>
              </a:lnSpc>
            </a:pPr>
            <a:r>
              <a:rPr lang="en-GB" sz="2400" i="1">
                <a:cs typeface="Arial"/>
              </a:rPr>
              <a:t>How will you know if you have made progress?</a:t>
            </a:r>
            <a:endParaRPr lang="en-GB" sz="2400">
              <a:cs typeface="Arial"/>
            </a:endParaRPr>
          </a:p>
          <a:p>
            <a:endParaRPr lang="en-GB" sz="2400">
              <a:cs typeface="Arial"/>
            </a:endParaRPr>
          </a:p>
        </p:txBody>
      </p:sp>
      <p:sp>
        <p:nvSpPr>
          <p:cNvPr id="5" name="Footer Placeholder 4">
            <a:extLst>
              <a:ext uri="{FF2B5EF4-FFF2-40B4-BE49-F238E27FC236}">
                <a16:creationId xmlns:a16="http://schemas.microsoft.com/office/drawing/2014/main" id="{F96253FE-1F01-08D1-6616-EBEDC4B0D405}"/>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7" name="Title 6">
            <a:extLst>
              <a:ext uri="{FF2B5EF4-FFF2-40B4-BE49-F238E27FC236}">
                <a16:creationId xmlns:a16="http://schemas.microsoft.com/office/drawing/2014/main" id="{1BB20733-B44E-A299-6D9E-983FCB5769EB}"/>
              </a:ext>
            </a:extLst>
          </p:cNvPr>
          <p:cNvSpPr>
            <a:spLocks noGrp="1"/>
          </p:cNvSpPr>
          <p:nvPr>
            <p:ph type="title"/>
          </p:nvPr>
        </p:nvSpPr>
        <p:spPr/>
        <p:txBody>
          <a:bodyPr/>
          <a:lstStyle/>
          <a:p>
            <a:r>
              <a:rPr lang="en-GB">
                <a:cs typeface="Arial"/>
              </a:rPr>
              <a:t>Plenary: Complete your self-reflection tracker</a:t>
            </a:r>
          </a:p>
        </p:txBody>
      </p:sp>
    </p:spTree>
    <p:extLst>
      <p:ext uri="{BB962C8B-B14F-4D97-AF65-F5344CB8AC3E}">
        <p14:creationId xmlns:p14="http://schemas.microsoft.com/office/powerpoint/2010/main" val="1756316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SOP equipment </a:t>
            </a:r>
          </a:p>
        </p:txBody>
      </p:sp>
    </p:spTree>
    <p:extLst>
      <p:ext uri="{BB962C8B-B14F-4D97-AF65-F5344CB8AC3E}">
        <p14:creationId xmlns:p14="http://schemas.microsoft.com/office/powerpoint/2010/main" val="1469741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63A42B-5B62-C90F-2AA1-96073FCB6286}"/>
              </a:ext>
            </a:extLst>
          </p:cNvPr>
          <p:cNvSpPr>
            <a:spLocks noGrp="1"/>
          </p:cNvSpPr>
          <p:nvPr>
            <p:ph type="body" sz="quarter" idx="12"/>
          </p:nvPr>
        </p:nvSpPr>
        <p:spPr>
          <a:xfrm>
            <a:off x="311999" y="1142672"/>
            <a:ext cx="11606037" cy="2514928"/>
          </a:xfrm>
          <a:solidFill>
            <a:srgbClr val="C00000"/>
          </a:solidFill>
        </p:spPr>
        <p:txBody>
          <a:bodyPr vert="horz" lIns="0" tIns="0" rIns="0" bIns="0" rtlCol="0" anchor="t">
            <a:noAutofit/>
          </a:bodyPr>
          <a:lstStyle/>
          <a:p>
            <a:pPr marL="380990" indent="-359991">
              <a:lnSpc>
                <a:spcPct val="100000"/>
              </a:lnSpc>
              <a:buFont typeface="Arial" panose="020B0604020202020204" pitchFamily="34" charset="0"/>
              <a:buChar char="•"/>
            </a:pPr>
            <a:r>
              <a:rPr lang="en-GB" sz="2533">
                <a:solidFill>
                  <a:srgbClr val="FFFFFF"/>
                </a:solidFill>
                <a:latin typeface="Arial"/>
                <a:cs typeface="Arial"/>
              </a:rPr>
              <a:t>Complete the activities relating to suitability and accuracy of equipment.</a:t>
            </a:r>
            <a:endParaRPr lang="en-US" sz="2533">
              <a:solidFill>
                <a:srgbClr val="FFFFFF"/>
              </a:solidFill>
              <a:cs typeface="Arial"/>
            </a:endParaRPr>
          </a:p>
          <a:p>
            <a:pPr marL="380990" indent="-359991">
              <a:lnSpc>
                <a:spcPct val="100000"/>
              </a:lnSpc>
              <a:buFont typeface="Arial" panose="020B0604020202020204" pitchFamily="34" charset="0"/>
              <a:buChar char="•"/>
            </a:pPr>
            <a:r>
              <a:rPr lang="en-GB" sz="2533">
                <a:solidFill>
                  <a:srgbClr val="FFFFFF"/>
                </a:solidFill>
                <a:latin typeface="Arial"/>
                <a:cs typeface="Arial"/>
              </a:rPr>
              <a:t>Complete the table on the purpose of equipment.</a:t>
            </a:r>
          </a:p>
          <a:p>
            <a:pPr marL="380990" indent="-359991">
              <a:lnSpc>
                <a:spcPct val="100000"/>
              </a:lnSpc>
              <a:buFont typeface="Arial" panose="020B0604020202020204" pitchFamily="34" charset="0"/>
              <a:buChar char="•"/>
            </a:pPr>
            <a:r>
              <a:rPr lang="en-GB" sz="2533">
                <a:solidFill>
                  <a:srgbClr val="FFFFFF"/>
                </a:solidFill>
                <a:latin typeface="Arial"/>
                <a:cs typeface="Arial"/>
              </a:rPr>
              <a:t>Produce a list of equipment required in the:</a:t>
            </a:r>
          </a:p>
          <a:p>
            <a:pPr marL="838179" lvl="1">
              <a:lnSpc>
                <a:spcPct val="100000"/>
              </a:lnSpc>
              <a:buFont typeface="Courier New" panose="02070309020205020404" pitchFamily="49" charset="0"/>
              <a:buChar char="o"/>
            </a:pPr>
            <a:r>
              <a:rPr lang="en-GB" sz="2533">
                <a:solidFill>
                  <a:srgbClr val="FFFFFF"/>
                </a:solidFill>
                <a:latin typeface="Arial"/>
                <a:cs typeface="Arial"/>
              </a:rPr>
              <a:t>preparation</a:t>
            </a:r>
          </a:p>
          <a:p>
            <a:pPr marL="838179" lvl="1">
              <a:lnSpc>
                <a:spcPct val="100000"/>
              </a:lnSpc>
              <a:buFont typeface="Courier New" panose="02070309020205020404" pitchFamily="49" charset="0"/>
              <a:buChar char="o"/>
            </a:pPr>
            <a:r>
              <a:rPr lang="en-GB" sz="2533">
                <a:solidFill>
                  <a:srgbClr val="FFFFFF"/>
                </a:solidFill>
                <a:latin typeface="Arial"/>
                <a:cs typeface="Arial"/>
              </a:rPr>
              <a:t>recrystallisation</a:t>
            </a:r>
          </a:p>
          <a:p>
            <a:pPr marL="838179" lvl="1">
              <a:lnSpc>
                <a:spcPct val="100000"/>
              </a:lnSpc>
              <a:buFont typeface="Courier New" panose="02070309020205020404" pitchFamily="49" charset="0"/>
              <a:buChar char="o"/>
            </a:pPr>
            <a:r>
              <a:rPr lang="en-GB" sz="2533">
                <a:solidFill>
                  <a:srgbClr val="FFFFFF"/>
                </a:solidFill>
                <a:latin typeface="Arial"/>
                <a:cs typeface="Arial"/>
              </a:rPr>
              <a:t>analysis of aspirin.</a:t>
            </a:r>
            <a:endParaRPr lang="en-GB" sz="2533">
              <a:solidFill>
                <a:srgbClr val="FFFFFF"/>
              </a:solidFill>
              <a:cs typeface="Arial"/>
            </a:endParaRPr>
          </a:p>
          <a:p>
            <a:pPr marL="380990" indent="-380990">
              <a:buFont typeface="Arial" panose="020B0604020202020204" pitchFamily="34" charset="0"/>
              <a:buChar char="•"/>
            </a:pPr>
            <a:endParaRPr lang="en-GB" sz="2533">
              <a:solidFill>
                <a:srgbClr val="FFFFFF"/>
              </a:solidFill>
            </a:endParaRPr>
          </a:p>
        </p:txBody>
      </p:sp>
      <p:sp>
        <p:nvSpPr>
          <p:cNvPr id="4" name="Content Placeholder 3">
            <a:extLst>
              <a:ext uri="{FF2B5EF4-FFF2-40B4-BE49-F238E27FC236}">
                <a16:creationId xmlns:a16="http://schemas.microsoft.com/office/drawing/2014/main" id="{23B4D525-9180-938C-2CBF-7745A6839A67}"/>
              </a:ext>
            </a:extLst>
          </p:cNvPr>
          <p:cNvSpPr>
            <a:spLocks noGrp="1"/>
          </p:cNvSpPr>
          <p:nvPr>
            <p:ph sz="quarter" idx="13"/>
          </p:nvPr>
        </p:nvSpPr>
        <p:spPr>
          <a:xfrm>
            <a:off x="373812" y="3545057"/>
            <a:ext cx="11442619" cy="1752600"/>
          </a:xfrm>
        </p:spPr>
        <p:txBody>
          <a:bodyPr>
            <a:normAutofit fontScale="77500" lnSpcReduction="20000"/>
          </a:bodyPr>
          <a:lstStyle/>
          <a:p>
            <a:pPr>
              <a:lnSpc>
                <a:spcPct val="100000"/>
              </a:lnSpc>
            </a:pPr>
            <a:endParaRPr lang="en-US" sz="2667" b="1">
              <a:latin typeface="Arial"/>
              <a:cs typeface="Arial"/>
            </a:endParaRPr>
          </a:p>
          <a:p>
            <a:pPr>
              <a:lnSpc>
                <a:spcPct val="100000"/>
              </a:lnSpc>
              <a:spcBef>
                <a:spcPts val="0"/>
              </a:spcBef>
            </a:pPr>
            <a:r>
              <a:rPr lang="en-US" sz="2667" b="1">
                <a:latin typeface="Arial"/>
                <a:cs typeface="Arial"/>
              </a:rPr>
              <a:t>Technical scenario</a:t>
            </a:r>
            <a:endParaRPr lang="en-US" sz="2667">
              <a:latin typeface="Arial"/>
              <a:cs typeface="Arial" panose="020B0604020202020204" pitchFamily="34" charset="0"/>
            </a:endParaRPr>
          </a:p>
          <a:p>
            <a:pPr>
              <a:lnSpc>
                <a:spcPct val="100000"/>
              </a:lnSpc>
              <a:spcBef>
                <a:spcPts val="0"/>
              </a:spcBef>
            </a:pPr>
            <a:r>
              <a:rPr lang="en-GB" sz="2667">
                <a:latin typeface="Arial"/>
                <a:cs typeface="Arial"/>
              </a:rPr>
              <a:t>You are a lab technician working in the research and development department of a pharmaceutical company. One of the products made by the company is aspirin. You have been asked to use your recent research to develop an SOP on the production of aspirin and testing its purity.</a:t>
            </a:r>
            <a:endParaRPr lang="en-US" sz="2667">
              <a:latin typeface="Arial"/>
              <a:cs typeface="Arial"/>
            </a:endParaRPr>
          </a:p>
          <a:p>
            <a:pPr>
              <a:lnSpc>
                <a:spcPct val="100000"/>
              </a:lnSpc>
            </a:pPr>
            <a:endParaRPr lang="en-US" sz="2667">
              <a:latin typeface="Arial"/>
              <a:cs typeface="Arial"/>
            </a:endParaRPr>
          </a:p>
          <a:p>
            <a:pPr>
              <a:lnSpc>
                <a:spcPct val="100000"/>
              </a:lnSpc>
            </a:pPr>
            <a:endParaRPr lang="en-GB" sz="2667"/>
          </a:p>
        </p:txBody>
      </p:sp>
      <p:sp>
        <p:nvSpPr>
          <p:cNvPr id="5" name="Slide Number Placeholder 4">
            <a:extLst>
              <a:ext uri="{FF2B5EF4-FFF2-40B4-BE49-F238E27FC236}">
                <a16:creationId xmlns:a16="http://schemas.microsoft.com/office/drawing/2014/main" id="{912BC17D-127E-3FFA-1D2B-1A74BE4D08DF}"/>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6" name="Footer Placeholder 5">
            <a:extLst>
              <a:ext uri="{FF2B5EF4-FFF2-40B4-BE49-F238E27FC236}">
                <a16:creationId xmlns:a16="http://schemas.microsoft.com/office/drawing/2014/main" id="{1C049DB9-071B-5F8B-420C-E42C3AAF2210}"/>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8" name="Title 7">
            <a:extLst>
              <a:ext uri="{FF2B5EF4-FFF2-40B4-BE49-F238E27FC236}">
                <a16:creationId xmlns:a16="http://schemas.microsoft.com/office/drawing/2014/main" id="{F4D94242-87CA-B9A0-A208-3271C3079AD6}"/>
              </a:ext>
            </a:extLst>
          </p:cNvPr>
          <p:cNvSpPr>
            <a:spLocks noGrp="1"/>
          </p:cNvSpPr>
          <p:nvPr>
            <p:ph type="title"/>
          </p:nvPr>
        </p:nvSpPr>
        <p:spPr/>
        <p:txBody>
          <a:bodyPr/>
          <a:lstStyle/>
          <a:p>
            <a:pPr algn="ctr"/>
            <a:r>
              <a:rPr lang="en-GB">
                <a:cs typeface="Arial"/>
              </a:rPr>
              <a:t>SOP equipment – Formative assessment introduction</a:t>
            </a:r>
            <a:endParaRPr lang="en-US">
              <a:cs typeface="Arial"/>
            </a:endParaRPr>
          </a:p>
        </p:txBody>
      </p:sp>
    </p:spTree>
    <p:extLst>
      <p:ext uri="{BB962C8B-B14F-4D97-AF65-F5344CB8AC3E}">
        <p14:creationId xmlns:p14="http://schemas.microsoft.com/office/powerpoint/2010/main" val="4262582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p:txBody>
          <a:bodyPr/>
          <a:lstStyle/>
          <a:p>
            <a:pPr algn="ctr"/>
            <a:r>
              <a:rPr lang="en-US"/>
              <a:t>Accuracy of measuring equipment</a:t>
            </a:r>
            <a:endParaRPr lang="en-GB"/>
          </a:p>
        </p:txBody>
      </p:sp>
      <p:sp>
        <p:nvSpPr>
          <p:cNvPr id="5" name="Footer Placeholder 4">
            <a:extLst>
              <a:ext uri="{FF2B5EF4-FFF2-40B4-BE49-F238E27FC236}">
                <a16:creationId xmlns:a16="http://schemas.microsoft.com/office/drawing/2014/main" id="{EBF40926-0991-4864-8EC5-05077611E52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84A3C54A-4D4A-49DC-B628-761BBBEB01B7}"/>
              </a:ext>
            </a:extLst>
          </p:cNvPr>
          <p:cNvSpPr>
            <a:spLocks noGrp="1"/>
          </p:cNvSpPr>
          <p:nvPr>
            <p:ph type="body" sz="quarter" idx="12"/>
          </p:nvPr>
        </p:nvSpPr>
        <p:spPr>
          <a:xfrm>
            <a:off x="8496267" y="2795576"/>
            <a:ext cx="3295159" cy="3129701"/>
          </a:xfrm>
          <a:ln w="12700">
            <a:noFill/>
          </a:ln>
        </p:spPr>
        <p:txBody>
          <a:bodyPr vert="horz" lIns="96000" tIns="96000" rIns="0" bIns="0" rtlCol="0" anchor="t">
            <a:noAutofit/>
          </a:bodyPr>
          <a:lstStyle/>
          <a:p>
            <a:pPr algn="l">
              <a:lnSpc>
                <a:spcPct val="100000"/>
              </a:lnSpc>
            </a:pPr>
            <a:r>
              <a:rPr lang="en-GB" sz="2667" b="1">
                <a:latin typeface="+mj-lt"/>
                <a:ea typeface="Calibri" panose="020F0502020204030204" pitchFamily="34" charset="0"/>
                <a:cs typeface="Times New Roman" panose="02020603050405020304" pitchFamily="18" charset="0"/>
              </a:rPr>
              <a:t>Activity: </a:t>
            </a:r>
            <a:endParaRPr lang="en-US" sz="2667"/>
          </a:p>
          <a:p>
            <a:pPr algn="l">
              <a:lnSpc>
                <a:spcPct val="100000"/>
              </a:lnSpc>
            </a:pPr>
            <a:r>
              <a:rPr lang="en-GB" sz="2667">
                <a:latin typeface="+mj-lt"/>
                <a:ea typeface="Calibri" panose="020F0502020204030204" pitchFamily="34" charset="0"/>
                <a:cs typeface="Times New Roman" panose="02020603050405020304" pitchFamily="18" charset="0"/>
              </a:rPr>
              <a:t>Select the most accurate piece of equipment. Justify your answer.</a:t>
            </a:r>
            <a:endParaRPr lang="en-GB" sz="2667">
              <a:cs typeface="Arial"/>
            </a:endParaRPr>
          </a:p>
          <a:p>
            <a:pPr algn="l">
              <a:lnSpc>
                <a:spcPct val="100000"/>
              </a:lnSpc>
            </a:pPr>
            <a:endParaRPr lang="en-GB" sz="2667" i="1">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cs typeface="Arial"/>
            </a:endParaRPr>
          </a:p>
        </p:txBody>
      </p:sp>
      <p:pic>
        <p:nvPicPr>
          <p:cNvPr id="7" name="Picture 2" descr="Handheld Whiteboards, Laptop Whiteboards For Classrooms &amp; Homeschooling">
            <a:extLst>
              <a:ext uri="{FF2B5EF4-FFF2-40B4-BE49-F238E27FC236}">
                <a16:creationId xmlns:a16="http://schemas.microsoft.com/office/drawing/2014/main" id="{885E7435-66C6-46A4-B9D2-5AB5B4F4A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0789" y="0"/>
            <a:ext cx="2162043" cy="216204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What is a Measuring Cylinder? - Twinkl">
            <a:extLst>
              <a:ext uri="{FF2B5EF4-FFF2-40B4-BE49-F238E27FC236}">
                <a16:creationId xmlns:a16="http://schemas.microsoft.com/office/drawing/2014/main" id="{E09ECECC-1AD0-4B89-8BC9-63B0EA4CAB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548" y="1750877"/>
            <a:ext cx="6204075" cy="32117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8R07832 - Glass Burette (Class B) - 50ml | Philip Harris">
            <a:extLst>
              <a:ext uri="{FF2B5EF4-FFF2-40B4-BE49-F238E27FC236}">
                <a16:creationId xmlns:a16="http://schemas.microsoft.com/office/drawing/2014/main" id="{7479EEAA-8A64-4F07-8C65-90A403EDFC2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0773" y="1731816"/>
            <a:ext cx="3934791" cy="3951913"/>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BCB8E411-C71F-409A-AF07-22CA8E0E2B76}"/>
              </a:ext>
            </a:extLst>
          </p:cNvPr>
          <p:cNvSpPr/>
          <p:nvPr/>
        </p:nvSpPr>
        <p:spPr>
          <a:xfrm>
            <a:off x="3560523" y="1265767"/>
            <a:ext cx="4140275" cy="4774528"/>
          </a:xfrm>
          <a:prstGeom prst="ellipse">
            <a:avLst/>
          </a:prstGeom>
          <a:noFill/>
          <a:ln w="12700">
            <a:solidFill>
              <a:srgbClr val="E51C4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6" name="TextBox 15">
            <a:extLst>
              <a:ext uri="{FF2B5EF4-FFF2-40B4-BE49-F238E27FC236}">
                <a16:creationId xmlns:a16="http://schemas.microsoft.com/office/drawing/2014/main" id="{2CA8EBB3-3903-4F00-AADA-7FAC57D1E3A0}"/>
              </a:ext>
            </a:extLst>
          </p:cNvPr>
          <p:cNvSpPr txBox="1"/>
          <p:nvPr/>
        </p:nvSpPr>
        <p:spPr>
          <a:xfrm>
            <a:off x="9744406" y="6693363"/>
            <a:ext cx="2337178" cy="215444"/>
          </a:xfrm>
          <a:prstGeom prst="rect">
            <a:avLst/>
          </a:prstGeom>
          <a:noFill/>
        </p:spPr>
        <p:txBody>
          <a:bodyPr wrap="none" lIns="0" tIns="0" rIns="0" bIns="0" rtlCol="0">
            <a:spAutoFit/>
          </a:bodyPr>
          <a:lstStyle/>
          <a:p>
            <a:r>
              <a:rPr lang="en-US" sz="1400" i="1"/>
              <a:t>Full reference list in the notes</a:t>
            </a:r>
            <a:endParaRPr lang="en-GB" sz="1400" i="1"/>
          </a:p>
        </p:txBody>
      </p:sp>
    </p:spTree>
    <p:extLst>
      <p:ext uri="{BB962C8B-B14F-4D97-AF65-F5344CB8AC3E}">
        <p14:creationId xmlns:p14="http://schemas.microsoft.com/office/powerpoint/2010/main" val="126036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698629-6072-4897-A45D-653BAA8FAF41}"/>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BB3E9329-CEAC-47E3-B306-35602DB7F802}"/>
              </a:ext>
            </a:extLst>
          </p:cNvPr>
          <p:cNvSpPr>
            <a:spLocks noGrp="1"/>
          </p:cNvSpPr>
          <p:nvPr>
            <p:ph type="title"/>
          </p:nvPr>
        </p:nvSpPr>
        <p:spPr/>
        <p:txBody>
          <a:bodyPr/>
          <a:lstStyle/>
          <a:p>
            <a:pPr algn="ctr"/>
            <a:r>
              <a:rPr lang="en-US"/>
              <a:t>Accuracy of weighing equipment</a:t>
            </a:r>
            <a:endParaRPr lang="en-GB"/>
          </a:p>
        </p:txBody>
      </p:sp>
      <p:sp>
        <p:nvSpPr>
          <p:cNvPr id="5" name="Footer Placeholder 4">
            <a:extLst>
              <a:ext uri="{FF2B5EF4-FFF2-40B4-BE49-F238E27FC236}">
                <a16:creationId xmlns:a16="http://schemas.microsoft.com/office/drawing/2014/main" id="{EBF40926-0991-4864-8EC5-05077611E52F}"/>
              </a:ext>
            </a:extLst>
          </p:cNvPr>
          <p:cNvSpPr>
            <a:spLocks noGrp="1"/>
          </p:cNvSpPr>
          <p:nvPr>
            <p:ph type="ftr" sz="quarter" idx="10"/>
          </p:nvPr>
        </p:nvSpPr>
        <p:spPr/>
        <p:txBody>
          <a:bodyPr/>
          <a:lstStyle/>
          <a:p>
            <a:pPr algn="l" defTabSz="1219170">
              <a:defRPr/>
            </a:pPr>
            <a:r>
              <a:rPr lang="en-GB" sz="933" b="1">
                <a:solidFill>
                  <a:srgbClr val="000000"/>
                </a:solidFill>
                <a:latin typeface="Arial"/>
              </a:rPr>
              <a:t>Education and Training Foundation</a:t>
            </a:r>
          </a:p>
        </p:txBody>
      </p:sp>
      <p:sp>
        <p:nvSpPr>
          <p:cNvPr id="6" name="Text Placeholder 3">
            <a:extLst>
              <a:ext uri="{FF2B5EF4-FFF2-40B4-BE49-F238E27FC236}">
                <a16:creationId xmlns:a16="http://schemas.microsoft.com/office/drawing/2014/main" id="{84A3C54A-4D4A-49DC-B628-761BBBEB01B7}"/>
              </a:ext>
            </a:extLst>
          </p:cNvPr>
          <p:cNvSpPr>
            <a:spLocks noGrp="1"/>
          </p:cNvSpPr>
          <p:nvPr>
            <p:ph type="body" sz="quarter" idx="12"/>
          </p:nvPr>
        </p:nvSpPr>
        <p:spPr>
          <a:xfrm>
            <a:off x="7536161" y="2795576"/>
            <a:ext cx="4255265" cy="3129701"/>
          </a:xfrm>
          <a:ln w="12700">
            <a:noFill/>
          </a:ln>
        </p:spPr>
        <p:txBody>
          <a:bodyPr vert="horz" lIns="96000" tIns="96000" rIns="0" bIns="0" rtlCol="0" anchor="t">
            <a:noAutofit/>
          </a:bodyPr>
          <a:lstStyle/>
          <a:p>
            <a:pPr algn="l">
              <a:lnSpc>
                <a:spcPct val="100000"/>
              </a:lnSpc>
            </a:pPr>
            <a:r>
              <a:rPr lang="en-GB" sz="2667" b="1">
                <a:latin typeface="+mj-lt"/>
                <a:ea typeface="Calibri" panose="020F0502020204030204" pitchFamily="34" charset="0"/>
                <a:cs typeface="Times New Roman" panose="02020603050405020304" pitchFamily="18" charset="0"/>
              </a:rPr>
              <a:t>Activity1: </a:t>
            </a:r>
            <a:endParaRPr lang="en-GB" sz="2667">
              <a:latin typeface="+mj-lt"/>
              <a:ea typeface="Calibri" panose="020F0502020204030204" pitchFamily="34" charset="0"/>
              <a:cs typeface="Times New Roman" panose="02020603050405020304" pitchFamily="18" charset="0"/>
            </a:endParaRPr>
          </a:p>
          <a:p>
            <a:pPr algn="l">
              <a:lnSpc>
                <a:spcPct val="100000"/>
              </a:lnSpc>
            </a:pPr>
            <a:r>
              <a:rPr lang="en-GB" sz="2667">
                <a:latin typeface="+mj-lt"/>
                <a:ea typeface="Calibri" panose="020F0502020204030204" pitchFamily="34" charset="0"/>
                <a:cs typeface="Times New Roman" panose="02020603050405020304" pitchFamily="18" charset="0"/>
              </a:rPr>
              <a:t>Select the most accurate equipment. Justify your answer.</a:t>
            </a:r>
          </a:p>
          <a:p>
            <a:pPr>
              <a:lnSpc>
                <a:spcPct val="100000"/>
              </a:lnSpc>
            </a:pPr>
            <a:endParaRPr lang="en-GB" sz="2667">
              <a:latin typeface="+mj-lt"/>
              <a:ea typeface="Calibri" panose="020F0502020204030204" pitchFamily="34" charset="0"/>
              <a:cs typeface="Times New Roman" panose="02020603050405020304" pitchFamily="18" charset="0"/>
            </a:endParaRPr>
          </a:p>
          <a:p>
            <a:pPr algn="l">
              <a:lnSpc>
                <a:spcPct val="100000"/>
              </a:lnSpc>
            </a:pPr>
            <a:r>
              <a:rPr lang="en-GB" sz="2667" b="1">
                <a:latin typeface="+mj-lt"/>
                <a:ea typeface="Calibri"/>
                <a:cs typeface="Times New Roman"/>
              </a:rPr>
              <a:t>Activity 2</a:t>
            </a:r>
            <a:r>
              <a:rPr lang="en-GB" sz="2667">
                <a:latin typeface="+mj-lt"/>
                <a:ea typeface="Calibri"/>
                <a:cs typeface="Times New Roman"/>
              </a:rPr>
              <a:t>: </a:t>
            </a:r>
          </a:p>
          <a:p>
            <a:pPr algn="l">
              <a:lnSpc>
                <a:spcPct val="100000"/>
              </a:lnSpc>
            </a:pPr>
            <a:r>
              <a:rPr lang="en-GB" sz="2667">
                <a:latin typeface="+mj-lt"/>
                <a:ea typeface="Calibri"/>
                <a:cs typeface="Times New Roman"/>
              </a:rPr>
              <a:t>Write a method for how to calibrate a balance.</a:t>
            </a:r>
            <a:endParaRPr lang="en-GB" sz="2667">
              <a:latin typeface="+mj-lt"/>
              <a:ea typeface="Calibri" panose="020F0502020204030204" pitchFamily="34" charset="0"/>
              <a:cs typeface="Times New Roman" panose="02020603050405020304" pitchFamily="18" charset="0"/>
            </a:endParaRPr>
          </a:p>
          <a:p>
            <a:pPr algn="l">
              <a:lnSpc>
                <a:spcPct val="100000"/>
              </a:lnSpc>
            </a:pPr>
            <a:endParaRPr lang="en-GB" sz="2667" i="1">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gn="l">
              <a:lnSpc>
                <a:spcPct val="100000"/>
              </a:lnSpc>
            </a:pPr>
            <a:endParaRPr lang="en-GB" sz="2667">
              <a:latin typeface="+mj-lt"/>
              <a:ea typeface="Calibri" panose="020F0502020204030204" pitchFamily="34" charset="0"/>
              <a:cs typeface="Times New Roman" panose="02020603050405020304" pitchFamily="18" charset="0"/>
            </a:endParaRPr>
          </a:p>
          <a:p>
            <a:pPr>
              <a:lnSpc>
                <a:spcPct val="100000"/>
              </a:lnSpc>
            </a:pPr>
            <a:endParaRPr lang="en-GB" sz="2667">
              <a:latin typeface="+mj-lt"/>
            </a:endParaRPr>
          </a:p>
        </p:txBody>
      </p:sp>
      <p:pic>
        <p:nvPicPr>
          <p:cNvPr id="7" name="Picture 2" descr="Handheld Whiteboards, Laptop Whiteboards For Classrooms &amp; Homeschooling">
            <a:extLst>
              <a:ext uri="{FF2B5EF4-FFF2-40B4-BE49-F238E27FC236}">
                <a16:creationId xmlns:a16="http://schemas.microsoft.com/office/drawing/2014/main" id="{885E7435-66C6-46A4-B9D2-5AB5B4F4A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0789" y="0"/>
            <a:ext cx="2162043" cy="21620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KERN PFB 200-3 Balance | School Science Equipment |  brecklandscientific.co.uk">
            <a:extLst>
              <a:ext uri="{FF2B5EF4-FFF2-40B4-BE49-F238E27FC236}">
                <a16:creationId xmlns:a16="http://schemas.microsoft.com/office/drawing/2014/main" id="{7DB6602C-B31B-49C3-B6DD-A7A1E3CCB9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581" y="1998340"/>
            <a:ext cx="2658451" cy="26609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Ohaus Scout SKX High-Capacity Portable Balance (1 decimal place) - Richmond  Scientific">
            <a:extLst>
              <a:ext uri="{FF2B5EF4-FFF2-40B4-BE49-F238E27FC236}">
                <a16:creationId xmlns:a16="http://schemas.microsoft.com/office/drawing/2014/main" id="{CA4791E3-CECF-4064-B9B3-3169CE13728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24530" y="2489415"/>
            <a:ext cx="3054085" cy="2290564"/>
          </a:xfrm>
          <a:prstGeom prst="rect">
            <a:avLst/>
          </a:prstGeom>
          <a:noFill/>
          <a:extLst>
            <a:ext uri="{909E8E84-426E-40DD-AFC4-6F175D3DCCD1}">
              <a14:hiddenFill xmlns:a14="http://schemas.microsoft.com/office/drawing/2010/main">
                <a:solidFill>
                  <a:srgbClr val="FFFFFF"/>
                </a:solidFill>
              </a14:hiddenFill>
            </a:ext>
          </a:extLst>
        </p:spPr>
      </p:pic>
      <p:sp>
        <p:nvSpPr>
          <p:cNvPr id="17" name="Oval 16">
            <a:extLst>
              <a:ext uri="{FF2B5EF4-FFF2-40B4-BE49-F238E27FC236}">
                <a16:creationId xmlns:a16="http://schemas.microsoft.com/office/drawing/2014/main" id="{D34F0FD7-7583-40B6-BF61-45BC7A1C6B76}"/>
              </a:ext>
            </a:extLst>
          </p:cNvPr>
          <p:cNvSpPr/>
          <p:nvPr/>
        </p:nvSpPr>
        <p:spPr>
          <a:xfrm>
            <a:off x="125239" y="1619488"/>
            <a:ext cx="3054084" cy="3506597"/>
          </a:xfrm>
          <a:prstGeom prst="ellipse">
            <a:avLst/>
          </a:prstGeom>
          <a:noFill/>
          <a:ln w="12700">
            <a:solidFill>
              <a:srgbClr val="E51C4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8" name="TextBox 17">
            <a:extLst>
              <a:ext uri="{FF2B5EF4-FFF2-40B4-BE49-F238E27FC236}">
                <a16:creationId xmlns:a16="http://schemas.microsoft.com/office/drawing/2014/main" id="{F9836F5D-AD48-41E2-A8F9-A24600BAFA4C}"/>
              </a:ext>
            </a:extLst>
          </p:cNvPr>
          <p:cNvSpPr txBox="1"/>
          <p:nvPr/>
        </p:nvSpPr>
        <p:spPr>
          <a:xfrm>
            <a:off x="9744406" y="6694605"/>
            <a:ext cx="2337178" cy="215444"/>
          </a:xfrm>
          <a:prstGeom prst="rect">
            <a:avLst/>
          </a:prstGeom>
          <a:noFill/>
        </p:spPr>
        <p:txBody>
          <a:bodyPr wrap="none" lIns="0" tIns="0" rIns="0" bIns="0" rtlCol="0">
            <a:spAutoFit/>
          </a:bodyPr>
          <a:lstStyle/>
          <a:p>
            <a:r>
              <a:rPr lang="en-US" sz="1400" i="1"/>
              <a:t>Full reference list in the notes</a:t>
            </a:r>
            <a:endParaRPr lang="en-GB" sz="1400" i="1"/>
          </a:p>
        </p:txBody>
      </p:sp>
    </p:spTree>
    <p:extLst>
      <p:ext uri="{BB962C8B-B14F-4D97-AF65-F5344CB8AC3E}">
        <p14:creationId xmlns:p14="http://schemas.microsoft.com/office/powerpoint/2010/main" val="88478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22EC39F-EC55-49BA-923C-ED2E603CCC3B}"/>
</file>

<file path=customXml/itemProps2.xml><?xml version="1.0" encoding="utf-8"?>
<ds:datastoreItem xmlns:ds="http://schemas.openxmlformats.org/officeDocument/2006/customXml" ds:itemID="{27580729-59B5-4B25-88F4-2631F176EA3E}"/>
</file>

<file path=customXml/itemProps3.xml><?xml version="1.0" encoding="utf-8"?>
<ds:datastoreItem xmlns:ds="http://schemas.openxmlformats.org/officeDocument/2006/customXml" ds:itemID="{EF6E5DE1-1B2B-4908-B822-C5D282169AF0}"/>
</file>

<file path=docProps/app.xml><?xml version="1.0" encoding="utf-8"?>
<Properties xmlns="http://schemas.openxmlformats.org/officeDocument/2006/extended-properties" xmlns:vt="http://schemas.openxmlformats.org/officeDocument/2006/docPropsVTypes">
  <Template>blank</Template>
  <TotalTime>1</TotalTime>
  <Words>2402</Words>
  <Application>Microsoft Office PowerPoint</Application>
  <PresentationFormat>Widescreen</PresentationFormat>
  <Paragraphs>382</Paragraphs>
  <Slides>34</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Courier New</vt:lpstr>
      <vt:lpstr>Office Theme</vt:lpstr>
      <vt:lpstr>Laboratory science</vt:lpstr>
      <vt:lpstr>01</vt:lpstr>
      <vt:lpstr>Standard operating procedure – Formative assessment introduction</vt:lpstr>
      <vt:lpstr>Activity: SOPs  </vt:lpstr>
      <vt:lpstr>Plenary: Complete your self-reflection tracker</vt:lpstr>
      <vt:lpstr>02</vt:lpstr>
      <vt:lpstr>SOP equipment – Formative assessment introduction</vt:lpstr>
      <vt:lpstr>Accuracy of measuring equipment</vt:lpstr>
      <vt:lpstr>Accuracy of weighing equipment</vt:lpstr>
      <vt:lpstr>Suitability of the apparatus</vt:lpstr>
      <vt:lpstr>Suitability of the apparatus (continued)</vt:lpstr>
      <vt:lpstr>Purpose</vt:lpstr>
      <vt:lpstr>Writing the equipment list</vt:lpstr>
      <vt:lpstr>Marking the equipment list</vt:lpstr>
      <vt:lpstr>Plenary: Complete your self-reflection tracker</vt:lpstr>
      <vt:lpstr>03</vt:lpstr>
      <vt:lpstr>Writing a hypothesis introduction</vt:lpstr>
      <vt:lpstr>Defining variables </vt:lpstr>
      <vt:lpstr>Identifying variables</vt:lpstr>
      <vt:lpstr>What is a hypothesis?</vt:lpstr>
      <vt:lpstr>Writing the hypothesis for the technical scenario</vt:lpstr>
      <vt:lpstr>Marking the hypothesis for the technical scenario</vt:lpstr>
      <vt:lpstr>Plenary: Complete your self-reflection tracker</vt:lpstr>
      <vt:lpstr>04</vt:lpstr>
      <vt:lpstr>Writing a scientific introduction for an SOP – Formative assessment introduction</vt:lpstr>
      <vt:lpstr>Writing a scientific introduction for an SOP</vt:lpstr>
      <vt:lpstr>Marking the scientific introduction for an SOP</vt:lpstr>
      <vt:lpstr>Plenary: Complete your self-reflection tracker</vt:lpstr>
      <vt:lpstr>05</vt:lpstr>
      <vt:lpstr>Writing a method for a SOP – Formative assessment introduction</vt:lpstr>
      <vt:lpstr>Activity Write an SOP for the preparation and synthesis of aspirin. </vt:lpstr>
      <vt:lpstr>Feedback and marking </vt:lpstr>
      <vt:lpstr>Feedback and marking </vt:lpstr>
      <vt:lpstr>Plenary: Complete your self-reflection tracker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Laboratory science</dc:title>
  <dc:creator>Gemma Brezinski</dc:creator>
  <cp:lastModifiedBy>Gemma Brezinski</cp:lastModifiedBy>
  <cp:revision>3</cp:revision>
  <dcterms:created xsi:type="dcterms:W3CDTF">2024-01-08T11:05:00Z</dcterms:created>
  <dcterms:modified xsi:type="dcterms:W3CDTF">2024-01-08T11:49:51Z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