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1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comments/modernComment_1A0_D27CF3F1.xml" ContentType="application/vnd.ms-powerpoint.comments+xml"/>
  <Override PartName="/ppt/authors.xml" ContentType="application/vnd.ms-powerpoint.authors+xml"/>
  <Override PartName="/ppt/comments/modernComment_1CA_64D13E77.xml" ContentType="application/vnd.ms-powerpoint.comment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422" r:id="rId2"/>
    <p:sldId id="338" r:id="rId3"/>
    <p:sldId id="514" r:id="rId4"/>
    <p:sldId id="492" r:id="rId5"/>
    <p:sldId id="415" r:id="rId6"/>
    <p:sldId id="452" r:id="rId7"/>
    <p:sldId id="416" r:id="rId8"/>
    <p:sldId id="454" r:id="rId9"/>
    <p:sldId id="453" r:id="rId10"/>
    <p:sldId id="455" r:id="rId11"/>
    <p:sldId id="456" r:id="rId12"/>
    <p:sldId id="428" r:id="rId13"/>
    <p:sldId id="535" r:id="rId14"/>
    <p:sldId id="340" r:id="rId15"/>
    <p:sldId id="484" r:id="rId16"/>
    <p:sldId id="419" r:id="rId17"/>
    <p:sldId id="457" r:id="rId18"/>
    <p:sldId id="420" r:id="rId19"/>
    <p:sldId id="536" r:id="rId20"/>
    <p:sldId id="425" r:id="rId21"/>
    <p:sldId id="537" r:id="rId22"/>
    <p:sldId id="458" r:id="rId23"/>
    <p:sldId id="486" r:id="rId24"/>
    <p:sldId id="460" r:id="rId25"/>
    <p:sldId id="538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68DBF29-173B-1EE4-E980-EBF86C79181A}" name="Editor" initials="Ed" userId="Edito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80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35" Type="http://schemas.openxmlformats.org/officeDocument/2006/relationships/customXml" Target="../customXml/item3.xml"/><Relationship Id="rId8" Type="http://schemas.openxmlformats.org/officeDocument/2006/relationships/slide" Target="slides/slide7.xml"/></Relationships>
</file>

<file path=ppt/comments/modernComment_1A0_D27CF3F1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0876B17A-A74F-40D8-93DD-AFD25FE90FC5}" authorId="{E68DBF29-173B-1EE4-E980-EBF86C79181A}" created="2023-09-15T10:48:33.619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531404273" sldId="416"/>
      <ac:spMk id="8" creationId="{19E24910-9F59-417E-517B-9EC802F89720}"/>
    </ac:deMkLst>
    <p188:txBody>
      <a:bodyPr/>
      <a:lstStyle/>
      <a:p>
        <a:r>
          <a:rPr lang="en-GB"/>
          <a:t>An explanation of what CLEAPPS stands for may be useful here or in the notes.</a:t>
        </a:r>
      </a:p>
    </p188:txBody>
  </p188:cm>
</p188:cmLst>
</file>

<file path=ppt/comments/modernComment_1CA_64D13E77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B32E4BF9-A3B2-47D6-84B9-51584D3A600E}" authorId="{E68DBF29-173B-1EE4-E980-EBF86C79181A}" created="2023-09-15T11:06:11.563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1691434615" sldId="458"/>
      <ac:picMk id="8" creationId="{CC39A622-7945-F31F-7995-35A4E15A8832}"/>
    </ac:deMkLst>
    <p188:txBody>
      <a:bodyPr/>
      <a:lstStyle/>
      <a:p>
        <a:r>
          <a:rPr lang="en-GB"/>
          <a:t>Please change to:
This is the list of chemicals that you are using in your method
E.g. irritant, corrosive
What can you do to reduce the chances of the risks ocurring?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ED317-4A16-4A72-9BAE-F9DB60A57C8B}" type="datetimeFigureOut">
              <a:rPr lang="en-GB" smtClean="0"/>
              <a:t>08/01/2024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B0F1D0-E5F4-40A4-ADE8-2571953718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88205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9691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8924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https://www.haspod.com/blog/paperwork/5x5-risk-matrix#:~:text=Risk%20%3D%20Likelihood%20x%20Severity&amp;text=The%20more%20likely%20it%20is,the%20likelihood%20by%20the%20severity.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85771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45121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https://mathequalslove.net/what-not-to-do-laboratory/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12678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https://theory.labster.com/hazard_symbols/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09241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https://theory.labster.com/hazard_symbols/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81973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8987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78090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47964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39734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3851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81F1B3-F6B9-4BA8-931C-9D29010190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45C88A-159F-4D6F-80B5-09D17D2199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8CBB58-F617-47DD-9BC4-C9A2DB3D05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758573-A418-4A0C-A005-30333CFF0E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184A9A-A6F7-49A2-827E-415A66399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824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838A24-83E1-48BB-95DF-5EBD382F81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BBB664-A350-4B0E-82BA-C7230B798B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357415-38F6-4621-9DEF-05E092525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7FADEC-7E72-431C-AE9E-89F2D6808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92F3C4-3586-48AA-A68A-5CA5D21C0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90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59DC279-19B0-4536-AA08-9E2E8BA51D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A6563E-369C-4DFE-915A-E1980AACFB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70D5D2-0E4D-41B8-BAAC-464DB42B8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1AA40E-6041-4E4F-9257-D7CE2D8A7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32672E-A2AE-4154-AC33-C900DDDF9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3577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 Option 2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WHITE BAR">
            <a:extLst>
              <a:ext uri="{FF2B5EF4-FFF2-40B4-BE49-F238E27FC236}">
                <a16:creationId xmlns:a16="http://schemas.microsoft.com/office/drawing/2014/main" id="{389A7FE7-F633-8F42-8ADE-50586B02B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/>
              <a:t>1</a:t>
            </a:r>
          </a:p>
        </p:txBody>
      </p:sp>
      <p:pic>
        <p:nvPicPr>
          <p:cNvPr id="10" name="ETF LOGO" descr="Education and Training Foundation">
            <a:extLst>
              <a:ext uri="{FF2B5EF4-FFF2-40B4-BE49-F238E27FC236}">
                <a16:creationId xmlns:a16="http://schemas.microsoft.com/office/drawing/2014/main" id="{F14D5ED0-A2F5-A546-8C5C-70096A8625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55788"/>
            <a:ext cx="1146437" cy="609077"/>
          </a:xfrm>
          <a:prstGeom prst="rect">
            <a:avLst/>
          </a:prstGeom>
        </p:spPr>
      </p:pic>
      <p:pic>
        <p:nvPicPr>
          <p:cNvPr id="15" name="T LEVELS LOGO" descr="T Levels Professional Development">
            <a:extLst>
              <a:ext uri="{FF2B5EF4-FFF2-40B4-BE49-F238E27FC236}">
                <a16:creationId xmlns:a16="http://schemas.microsoft.com/office/drawing/2014/main" id="{6EEA13AF-D457-EC45-9075-03198B4D87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11" name="Black Box">
            <a:extLst>
              <a:ext uri="{FF2B5EF4-FFF2-40B4-BE49-F238E27FC236}">
                <a16:creationId xmlns:a16="http://schemas.microsoft.com/office/drawing/2014/main" id="{55546DE3-A40F-1548-9BB6-DF3446E000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2" name="Subtitle 1">
            <a:extLst>
              <a:ext uri="{FF2B5EF4-FFF2-40B4-BE49-F238E27FC236}">
                <a16:creationId xmlns:a16="http://schemas.microsoft.com/office/drawing/2014/main" id="{71ADB664-6A98-C844-AD83-2FFA9643D8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EBAFDD57-7DB7-C94F-9022-BCFA74420B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Subtitle 3">
            <a:extLst>
              <a:ext uri="{FF2B5EF4-FFF2-40B4-BE49-F238E27FC236}">
                <a16:creationId xmlns:a16="http://schemas.microsoft.com/office/drawing/2014/main" id="{53669C88-21D0-6341-9C2E-9ED1F32DE10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14769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vider 1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CBA1186-F870-7F4B-82E3-1A0CA756CF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12000"/>
              </a:lnSpc>
              <a:defRPr sz="12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Subtitle 1">
            <a:extLst>
              <a:ext uri="{FF2B5EF4-FFF2-40B4-BE49-F238E27FC236}">
                <a16:creationId xmlns:a16="http://schemas.microsoft.com/office/drawing/2014/main" id="{B5B20F18-EB70-1D40-A46E-B71B577D6C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6000"/>
              </a:lnSpc>
              <a:spcBef>
                <a:spcPts val="0"/>
              </a:spcBef>
              <a:buNone/>
              <a:defRPr sz="60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6" name="Logo" descr="Education and Training Foundation Logo">
            <a:extLst>
              <a:ext uri="{FF2B5EF4-FFF2-40B4-BE49-F238E27FC236}">
                <a16:creationId xmlns:a16="http://schemas.microsoft.com/office/drawing/2014/main" id="{B5FFAA84-3707-474A-9BFF-8E16EECCC0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18081" y="385110"/>
            <a:ext cx="1189919" cy="629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237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arge Text and Supporting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E17FABA6-57B8-9148-99A9-C72DFAAEC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12000" y="1315200"/>
            <a:ext cx="5280000" cy="4802099"/>
          </a:xfrm>
        </p:spPr>
        <p:txBody>
          <a:bodyPr>
            <a:noAutofit/>
          </a:bodyPr>
          <a:lstStyle>
            <a:lvl1pPr marL="0" indent="0">
              <a:lnSpc>
                <a:spcPts val="3733"/>
              </a:lnSpc>
              <a:buNone/>
              <a:defRPr sz="3600" b="1"/>
            </a:lvl1pPr>
            <a:lvl2pPr marL="359991" indent="-359991">
              <a:lnSpc>
                <a:spcPts val="3733"/>
              </a:lnSpc>
              <a:spcBef>
                <a:spcPts val="0"/>
              </a:spcBef>
              <a:buFont typeface="Calibri" panose="020F0502020204030204" pitchFamily="34" charset="0"/>
              <a:buChar char="–"/>
              <a:defRPr sz="3600" b="1"/>
            </a:lvl2pPr>
            <a:lvl3pPr marL="815980" indent="-359991">
              <a:lnSpc>
                <a:spcPts val="3733"/>
              </a:lnSpc>
              <a:buFont typeface="Calibri" panose="020F0502020204030204" pitchFamily="34" charset="0"/>
              <a:buChar char="–"/>
              <a:defRPr sz="3600" b="1"/>
            </a:lvl3pPr>
            <a:lvl4pPr marL="1319967" indent="-359991">
              <a:lnSpc>
                <a:spcPts val="3733"/>
              </a:lnSpc>
              <a:buFont typeface="Calibri" panose="020F0502020204030204" pitchFamily="34" charset="0"/>
              <a:buChar char="–"/>
              <a:defRPr sz="3600" b="1"/>
            </a:lvl4pPr>
            <a:lvl5pPr marL="1679958" indent="-359991">
              <a:lnSpc>
                <a:spcPts val="3733"/>
              </a:lnSpc>
              <a:buFont typeface="Calibri" panose="020F0502020204030204" pitchFamily="34" charset="0"/>
              <a:buChar char="–"/>
              <a:defRPr sz="3600" b="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6096000" y="1316567"/>
            <a:ext cx="4512733" cy="4800600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/>
            </a:lvl1pPr>
            <a:lvl2pPr marL="239994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2pPr>
            <a:lvl3pPr marL="575986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863978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110397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11169057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77BB2F1-AFF0-C64C-83D0-3B465EE139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12001" y="1315200"/>
            <a:ext cx="10223500" cy="4802099"/>
          </a:xfrm>
        </p:spPr>
        <p:txBody>
          <a:bodyPr>
            <a:noAutofit/>
          </a:bodyPr>
          <a:lstStyle>
            <a:lvl1pPr marL="0" indent="0">
              <a:lnSpc>
                <a:spcPts val="3733"/>
              </a:lnSpc>
              <a:spcBef>
                <a:spcPts val="0"/>
              </a:spcBef>
              <a:buNone/>
              <a:defRPr sz="3600"/>
            </a:lvl1pPr>
            <a:lvl2pPr marL="359991" indent="-359991">
              <a:lnSpc>
                <a:spcPts val="3733"/>
              </a:lnSpc>
              <a:spcBef>
                <a:spcPts val="0"/>
              </a:spcBef>
              <a:defRPr sz="3600"/>
            </a:lvl2pPr>
            <a:lvl3pPr marL="719982" indent="-359991">
              <a:lnSpc>
                <a:spcPts val="3733"/>
              </a:lnSpc>
              <a:defRPr sz="3600"/>
            </a:lvl3pPr>
            <a:lvl4pPr marL="1079973" indent="-359991">
              <a:lnSpc>
                <a:spcPts val="3733"/>
              </a:lnSpc>
              <a:defRPr sz="3600"/>
            </a:lvl4pPr>
            <a:lvl5pPr marL="1439964" indent="-359991">
              <a:lnSpc>
                <a:spcPts val="3733"/>
              </a:lnSpc>
              <a:defRPr sz="3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C25F548-F1B7-1942-BFC2-C7EF39D09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1242770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E6FC6-04BD-4B8C-9E81-41B54453C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AC6D8A-113F-444F-8F62-83100084C0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8D2800-C6D2-402D-B9C2-3DF4679DB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FC92EC-7160-493B-B4B5-6536194AE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00C406-B697-46AF-A56A-45FD7C86E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649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A42C94-D81C-405D-9B7E-F29919FCB9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6C0FF7-E57A-490F-A010-16AD14A80D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AA7AE9-5213-4D0F-9C16-B2C3A1B906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029ED7-5E7C-4C99-B773-1D99ADEE7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627C0D-B3F0-4EBC-AC80-C83242E12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198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E034A-E650-48B5-A70F-5739013615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46EB71-0944-43E1-A2D9-EB0EAE186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307A5A-2ADB-4263-9376-F194C9213F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574391-DF16-464D-A5D8-9F2287528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322363-5095-44FE-9935-8B2C56F27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B6FFE9-6940-4BF4-B86A-3F7D7398C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788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B51E4E-698D-4CE1-A63B-4565E4F221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4D5674-D18F-4E59-B987-643BA00E4F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8C7B83-4153-4405-A2D9-0852AFE26D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FDDDBD-31A9-4730-900E-34925CF8BB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3A24FE-6732-4D1F-A396-48F2DCD185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3F4C004-E3A6-4E03-BC0C-563932E3E8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5D00115-3DD7-4FE5-B70F-530024EEF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1BE1B20-4748-4E67-BAC7-095C2AF44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146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6B9750-31E5-42EA-B4E4-D1F3359692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23F3FA-6D63-445B-84F8-9C18E046A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59EA9F-7113-4648-96DE-B1BEE0CD8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DFFB727-61CA-4211-8C6C-355BFD010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768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ACDF95-0CE8-4710-AE86-E8FEB74B28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0D19C93-A1B1-4B5A-B33D-70214C525A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A88C68-52BC-48E2-A6E5-3CF490528F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162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2666A-9BFD-42C1-B11C-8AF8234ABF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AA3D87-AD27-464F-8E50-A50070B12E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732F88-FE10-4093-911E-40F3E6E7AB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67632-61FA-44F5-9E07-2C8DA2837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41C73E-B1E1-41DA-AD52-616863DB6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79ABB0-4CFE-48ED-B740-DA28F0233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826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37CDA5-B2E0-44AF-9DE8-608CA6204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81C36E2-468F-40FE-B038-F56BA5C3BC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5A288E-2936-41A0-BF96-E15CDAA33C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2DA149-D2C1-4150-B2A3-3E195C1E8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348074-ECA8-47E7-9461-179B312CD1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87FEC5-3D8D-4981-99E1-009E3E009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738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EB423C-2894-43C0-8D16-2528AF959D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577D6D-7834-4380-A355-9DF0A0C928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30E452-C5E8-46AE-8386-142EA662B4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D02B97-DFE2-4AD4-BB6B-2A55C9E5C7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12B03D-85E8-4B47-88DC-4E323D658B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632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microsoft.com/office/2018/10/relationships/comments" Target="../comments/modernComment_1CA_64D13E77.xml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A0_D27CF3F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ABE3D6-2C82-E6B5-D198-62CDB1A98A5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5867">
                <a:cs typeface="Arial"/>
              </a:rPr>
              <a:t>Laboratory science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F8F73E-1DCD-0822-87D5-D2E46B49089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144000" tIns="144000" rIns="0" bIns="144000" rtlCol="0" anchor="t">
            <a:noAutofit/>
          </a:bodyPr>
          <a:lstStyle/>
          <a:p>
            <a:r>
              <a:rPr lang="en-GB">
                <a:cs typeface="Arial"/>
              </a:rPr>
              <a:t>T Level in Science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E835FAA-6830-E3A4-6CED-04C1576BB4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/>
              <a:t>Formative assessment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7002923-3CE9-B607-CC3F-7D00BF82586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 vert="horz" lIns="144000" tIns="0" rIns="0" bIns="0" rtlCol="0" anchor="t">
            <a:noAutofit/>
          </a:bodyPr>
          <a:lstStyle/>
          <a:p>
            <a:r>
              <a:rPr lang="en-GB"/>
              <a:t>Risk assessment</a:t>
            </a:r>
          </a:p>
        </p:txBody>
      </p:sp>
    </p:spTree>
    <p:extLst>
      <p:ext uri="{BB962C8B-B14F-4D97-AF65-F5344CB8AC3E}">
        <p14:creationId xmlns:p14="http://schemas.microsoft.com/office/powerpoint/2010/main" val="80223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48EBEF7-C21A-D487-1B42-B9E4C76A73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10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EDFCD96-CDDA-E6E0-CF1C-4694DC978B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/>
              <a:t>Research hazards for the analysis of aspirin</a:t>
            </a:r>
            <a:br>
              <a:rPr lang="en-GB"/>
            </a:b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D972F6-F212-A519-075F-E0F386DE2B6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D0DDFBA2-9CA7-4E13-FD9A-200735CD55E0}"/>
              </a:ext>
            </a:extLst>
          </p:cNvPr>
          <p:cNvSpPr txBox="1">
            <a:spLocks/>
          </p:cNvSpPr>
          <p:nvPr/>
        </p:nvSpPr>
        <p:spPr>
          <a:xfrm>
            <a:off x="7909433" y="1202713"/>
            <a:ext cx="3565487" cy="3456384"/>
          </a:xfrm>
          <a:prstGeom prst="rect">
            <a:avLst/>
          </a:prstGeom>
          <a:ln w="12700">
            <a:noFill/>
          </a:ln>
        </p:spPr>
        <p:txBody>
          <a:bodyPr vert="horz" lIns="96000" tIns="96000" rIns="96000" bIns="0" rtlCol="0">
            <a:noAutofit/>
          </a:bodyPr>
          <a:lstStyle>
            <a:lvl1pPr marL="0" indent="0" algn="l" defTabSz="914400" rtl="0" eaLnBrk="1" latinLnBrk="0" hangingPunct="1">
              <a:lnSpc>
                <a:spcPts val="2800"/>
              </a:lnSpc>
              <a:spcBef>
                <a:spcPts val="0"/>
              </a:spcBef>
              <a:buFont typeface="Arial" panose="020B0604020202020204" pitchFamily="34" charset="0"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0000" indent="-270000" algn="l" defTabSz="914400" rtl="0" eaLnBrk="1" latinLnBrk="0" hangingPunct="1">
              <a:lnSpc>
                <a:spcPts val="28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270000" algn="l" defTabSz="914400" rtl="0" eaLnBrk="1" latinLnBrk="0" hangingPunct="1">
              <a:lnSpc>
                <a:spcPts val="28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000" indent="-270000" algn="l" defTabSz="914400" rtl="0" eaLnBrk="1" latinLnBrk="0" hangingPunct="1">
              <a:lnSpc>
                <a:spcPts val="28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80000" indent="-270000" algn="l" defTabSz="914400" rtl="0" eaLnBrk="1" latinLnBrk="0" hangingPunct="1">
              <a:lnSpc>
                <a:spcPts val="28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sz="2667" b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Activity: </a:t>
            </a:r>
          </a:p>
          <a:p>
            <a:pPr marL="380990" indent="-359991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667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Using the CLEAPSS website, research the hazards associated with the substances listed on this slide.</a:t>
            </a:r>
          </a:p>
          <a:p>
            <a:pPr marL="380990" indent="-359991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GB" sz="2667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80990" indent="-359991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667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What are the risks associated with them?</a:t>
            </a:r>
          </a:p>
          <a:p>
            <a:pPr marL="380990" indent="-38099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GB" sz="2667" i="1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en-GB" sz="2667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en-GB" sz="2667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en-GB" sz="2400">
              <a:latin typeface="+mj-lt"/>
            </a:endParaRP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289ADB73-21E5-2AF2-2636-2E47FF5ACECE}"/>
              </a:ext>
            </a:extLst>
          </p:cNvPr>
          <p:cNvGraphicFramePr>
            <a:graphicFrameLocks noGrp="1"/>
          </p:cNvGraphicFramePr>
          <p:nvPr/>
        </p:nvGraphicFramePr>
        <p:xfrm>
          <a:off x="239072" y="1202713"/>
          <a:ext cx="7422464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4155">
                  <a:extLst>
                    <a:ext uri="{9D8B030D-6E8A-4147-A177-3AD203B41FA5}">
                      <a16:colId xmlns:a16="http://schemas.microsoft.com/office/drawing/2014/main" val="2385454758"/>
                    </a:ext>
                  </a:extLst>
                </a:gridCol>
                <a:gridCol w="1587935">
                  <a:extLst>
                    <a:ext uri="{9D8B030D-6E8A-4147-A177-3AD203B41FA5}">
                      <a16:colId xmlns:a16="http://schemas.microsoft.com/office/drawing/2014/main" val="1666729184"/>
                    </a:ext>
                  </a:extLst>
                </a:gridCol>
                <a:gridCol w="3360375">
                  <a:extLst>
                    <a:ext uri="{9D8B030D-6E8A-4147-A177-3AD203B41FA5}">
                      <a16:colId xmlns:a16="http://schemas.microsoft.com/office/drawing/2014/main" val="675093154"/>
                    </a:ext>
                  </a:extLst>
                </a:gridCol>
              </a:tblGrid>
              <a:tr h="494453">
                <a:tc>
                  <a:txBody>
                    <a:bodyPr/>
                    <a:lstStyle/>
                    <a:p>
                      <a:r>
                        <a:rPr lang="en-GB" sz="1900"/>
                        <a:t>Substance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900"/>
                        <a:t>Hazard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900"/>
                        <a:t>Risk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2027719"/>
                  </a:ext>
                </a:extLst>
              </a:tr>
              <a:tr h="494453">
                <a:tc>
                  <a:txBody>
                    <a:bodyPr/>
                    <a:lstStyle/>
                    <a:p>
                      <a:r>
                        <a:rPr lang="en-GB" sz="1900"/>
                        <a:t>Glacial ethanoic acid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0922044"/>
                  </a:ext>
                </a:extLst>
              </a:tr>
              <a:tr h="494453">
                <a:tc>
                  <a:txBody>
                    <a:bodyPr/>
                    <a:lstStyle/>
                    <a:p>
                      <a:r>
                        <a:rPr lang="en-GB" sz="1900"/>
                        <a:t>Iodine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0560508"/>
                  </a:ext>
                </a:extLst>
              </a:tr>
              <a:tr h="494453">
                <a:tc>
                  <a:txBody>
                    <a:bodyPr/>
                    <a:lstStyle/>
                    <a:p>
                      <a:r>
                        <a:rPr lang="en-GB" sz="1900"/>
                        <a:t>Ethyl ethanoate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1590943"/>
                  </a:ext>
                </a:extLst>
              </a:tr>
              <a:tr h="494453">
                <a:tc>
                  <a:txBody>
                    <a:bodyPr/>
                    <a:lstStyle/>
                    <a:p>
                      <a:r>
                        <a:rPr lang="en-GB" sz="1900"/>
                        <a:t>Cyclohexane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8576061"/>
                  </a:ext>
                </a:extLst>
              </a:tr>
              <a:tr h="494453">
                <a:tc>
                  <a:txBody>
                    <a:bodyPr/>
                    <a:lstStyle/>
                    <a:p>
                      <a:r>
                        <a:rPr lang="en-GB" sz="1900"/>
                        <a:t>Ethanol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99537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2374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48EBEF7-C21A-D487-1B42-B9E4C76A73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11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EDFCD96-CDDA-E6E0-CF1C-4694DC978B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/>
              <a:t>Research hazards for the analysis of aspirin</a:t>
            </a:r>
            <a:br>
              <a:rPr lang="en-GB"/>
            </a:b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D972F6-F212-A519-075F-E0F386DE2B6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289ADB73-21E5-2AF2-2636-2E47FF5ACECE}"/>
              </a:ext>
            </a:extLst>
          </p:cNvPr>
          <p:cNvGraphicFramePr>
            <a:graphicFrameLocks noGrp="1"/>
          </p:cNvGraphicFramePr>
          <p:nvPr/>
        </p:nvGraphicFramePr>
        <p:xfrm>
          <a:off x="239072" y="1202714"/>
          <a:ext cx="7777141" cy="49353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380">
                  <a:extLst>
                    <a:ext uri="{9D8B030D-6E8A-4147-A177-3AD203B41FA5}">
                      <a16:colId xmlns:a16="http://schemas.microsoft.com/office/drawing/2014/main" val="2385454758"/>
                    </a:ext>
                  </a:extLst>
                </a:gridCol>
                <a:gridCol w="1663813">
                  <a:extLst>
                    <a:ext uri="{9D8B030D-6E8A-4147-A177-3AD203B41FA5}">
                      <a16:colId xmlns:a16="http://schemas.microsoft.com/office/drawing/2014/main" val="1666729184"/>
                    </a:ext>
                  </a:extLst>
                </a:gridCol>
                <a:gridCol w="3520948">
                  <a:extLst>
                    <a:ext uri="{9D8B030D-6E8A-4147-A177-3AD203B41FA5}">
                      <a16:colId xmlns:a16="http://schemas.microsoft.com/office/drawing/2014/main" val="675093154"/>
                    </a:ext>
                  </a:extLst>
                </a:gridCol>
              </a:tblGrid>
              <a:tr h="494453">
                <a:tc>
                  <a:txBody>
                    <a:bodyPr/>
                    <a:lstStyle/>
                    <a:p>
                      <a:r>
                        <a:rPr lang="en-GB" sz="1900"/>
                        <a:t>Substance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900"/>
                        <a:t>Hazard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900"/>
                        <a:t>Risk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2027719"/>
                  </a:ext>
                </a:extLst>
              </a:tr>
              <a:tr h="626449">
                <a:tc>
                  <a:txBody>
                    <a:bodyPr/>
                    <a:lstStyle/>
                    <a:p>
                      <a:r>
                        <a:rPr lang="en-GB" sz="1900"/>
                        <a:t>Glacial ethanoic acid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Corrosive</a:t>
                      </a:r>
                      <a:endParaRPr lang="en-GB" sz="1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Flammable</a:t>
                      </a:r>
                      <a:endParaRPr lang="en-GB" sz="1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Causes severe skin burn and eye damage</a:t>
                      </a:r>
                      <a:endParaRPr lang="en-GB" sz="1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0922044"/>
                  </a:ext>
                </a:extLst>
              </a:tr>
              <a:tr h="953601">
                <a:tc>
                  <a:txBody>
                    <a:bodyPr/>
                    <a:lstStyle/>
                    <a:p>
                      <a:r>
                        <a:rPr lang="en-GB" sz="1900"/>
                        <a:t>Iodine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Harmful</a:t>
                      </a:r>
                      <a:endParaRPr lang="en-GB" sz="1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Environment hazard</a:t>
                      </a:r>
                      <a:endParaRPr lang="en-GB" sz="1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Harmful if in contact with skin or inhaled</a:t>
                      </a:r>
                      <a:endParaRPr lang="en-GB" sz="1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0560508"/>
                  </a:ext>
                </a:extLst>
              </a:tr>
              <a:tr h="626449">
                <a:tc>
                  <a:txBody>
                    <a:bodyPr/>
                    <a:lstStyle/>
                    <a:p>
                      <a:r>
                        <a:rPr lang="en-GB" sz="1900"/>
                        <a:t>Ethyl ethanoate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Flammable</a:t>
                      </a:r>
                      <a:endParaRPr lang="en-GB" sz="1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Harmful</a:t>
                      </a:r>
                      <a:endParaRPr lang="en-GB" sz="1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Harmful if in contact with skin or inhaled</a:t>
                      </a:r>
                      <a:endParaRPr lang="en-GB" sz="1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1590943"/>
                  </a:ext>
                </a:extLst>
              </a:tr>
              <a:tr h="1607905">
                <a:tc>
                  <a:txBody>
                    <a:bodyPr/>
                    <a:lstStyle/>
                    <a:p>
                      <a:r>
                        <a:rPr lang="en-GB" sz="1900"/>
                        <a:t>Cyclohexane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Flammable</a:t>
                      </a:r>
                      <a:endParaRPr lang="en-GB" sz="1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Irritant</a:t>
                      </a:r>
                      <a:endParaRPr lang="en-GB" sz="1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Harmful to the environment</a:t>
                      </a:r>
                      <a:endParaRPr lang="en-GB" sz="1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Causes skin irritation</a:t>
                      </a:r>
                      <a:endParaRPr lang="en-GB" sz="1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8576061"/>
                  </a:ext>
                </a:extLst>
              </a:tr>
              <a:tr h="626449">
                <a:tc>
                  <a:txBody>
                    <a:bodyPr/>
                    <a:lstStyle/>
                    <a:p>
                      <a:r>
                        <a:rPr lang="en-GB" sz="1900"/>
                        <a:t>Ethanol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Flammable </a:t>
                      </a:r>
                      <a:endParaRPr lang="en-GB" sz="1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1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Highly flammable</a:t>
                      </a:r>
                      <a:endParaRPr lang="en-GB" sz="1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9953779"/>
                  </a:ext>
                </a:extLst>
              </a:tr>
            </a:tbl>
          </a:graphicData>
        </a:graphic>
      </p:graphicFrame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02EB3F-8111-4263-0B91-ECB77DB276A3}"/>
              </a:ext>
            </a:extLst>
          </p:cNvPr>
          <p:cNvSpPr txBox="1">
            <a:spLocks/>
          </p:cNvSpPr>
          <p:nvPr/>
        </p:nvSpPr>
        <p:spPr>
          <a:xfrm>
            <a:off x="8400256" y="1265767"/>
            <a:ext cx="3208433" cy="2896839"/>
          </a:xfrm>
          <a:prstGeom prst="rect">
            <a:avLst/>
          </a:prstGeom>
          <a:ln w="12700">
            <a:noFill/>
          </a:ln>
        </p:spPr>
        <p:txBody>
          <a:bodyPr vert="horz" lIns="96000" tIns="96000" rIns="96000" bIns="0" rtlCol="0" anchor="t">
            <a:noAutofit/>
          </a:bodyPr>
          <a:lstStyle>
            <a:lvl1pPr marL="0" indent="0" algn="l" defTabSz="914400" rtl="0" eaLnBrk="1" latinLnBrk="0" hangingPunct="1">
              <a:lnSpc>
                <a:spcPts val="2800"/>
              </a:lnSpc>
              <a:spcBef>
                <a:spcPts val="0"/>
              </a:spcBef>
              <a:buFont typeface="Arial" panose="020B0604020202020204" pitchFamily="34" charset="0"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0000" indent="-270000" algn="l" defTabSz="914400" rtl="0" eaLnBrk="1" latinLnBrk="0" hangingPunct="1">
              <a:lnSpc>
                <a:spcPts val="28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270000" algn="l" defTabSz="914400" rtl="0" eaLnBrk="1" latinLnBrk="0" hangingPunct="1">
              <a:lnSpc>
                <a:spcPts val="28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000" indent="-270000" algn="l" defTabSz="914400" rtl="0" eaLnBrk="1" latinLnBrk="0" hangingPunct="1">
              <a:lnSpc>
                <a:spcPts val="28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80000" indent="-270000" algn="l" defTabSz="914400" rtl="0" eaLnBrk="1" latinLnBrk="0" hangingPunct="1">
              <a:lnSpc>
                <a:spcPts val="28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sz="2667" b="1">
                <a:latin typeface="+mj-lt"/>
                <a:ea typeface="Calibri" panose="020F0502020204030204" pitchFamily="34" charset="0"/>
                <a:cs typeface="Times New Roman"/>
              </a:rPr>
              <a:t>Activity:</a:t>
            </a:r>
          </a:p>
          <a:p>
            <a:pPr marL="380990" indent="-359991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667">
                <a:latin typeface="+mj-lt"/>
                <a:ea typeface="Calibri" panose="020F0502020204030204" pitchFamily="34" charset="0"/>
                <a:cs typeface="Times New Roman"/>
              </a:rPr>
              <a:t>Discuss your findings with another learner.</a:t>
            </a:r>
          </a:p>
          <a:p>
            <a:pPr marL="380990" indent="-359991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GB" sz="2667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80990" indent="-359991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667">
                <a:latin typeface="+mj-lt"/>
                <a:ea typeface="Calibri" panose="020F0502020204030204" pitchFamily="34" charset="0"/>
                <a:cs typeface="Times New Roman"/>
              </a:rPr>
              <a:t>Be prepared to discuss your answers.</a:t>
            </a:r>
            <a:endParaRPr lang="en-GB" sz="2667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80990" indent="-359991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GB" sz="2667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80990" indent="-359991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667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Mark your answers.</a:t>
            </a:r>
          </a:p>
          <a:p>
            <a:pPr>
              <a:lnSpc>
                <a:spcPct val="100000"/>
              </a:lnSpc>
            </a:pPr>
            <a:endParaRPr lang="en-GB" sz="2667" i="1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en-GB" sz="2667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en-GB" sz="2667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en-GB" sz="2667">
              <a:latin typeface="+mj-lt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BF7CD47-8818-B9DF-0B99-0EF9EAC4C163}"/>
              </a:ext>
            </a:extLst>
          </p:cNvPr>
          <p:cNvSpPr/>
          <p:nvPr/>
        </p:nvSpPr>
        <p:spPr>
          <a:xfrm>
            <a:off x="2927648" y="1726021"/>
            <a:ext cx="1344149" cy="550849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2FEDB8A-7963-B3A9-396C-E8F3EF1FCCC6}"/>
              </a:ext>
            </a:extLst>
          </p:cNvPr>
          <p:cNvSpPr/>
          <p:nvPr/>
        </p:nvSpPr>
        <p:spPr>
          <a:xfrm>
            <a:off x="4507862" y="1752131"/>
            <a:ext cx="3072341" cy="576061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FAB54B1-86EB-6AA2-D57E-2271ED9FCC17}"/>
              </a:ext>
            </a:extLst>
          </p:cNvPr>
          <p:cNvSpPr/>
          <p:nvPr/>
        </p:nvSpPr>
        <p:spPr>
          <a:xfrm>
            <a:off x="2927648" y="2357463"/>
            <a:ext cx="1344149" cy="879516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3F502E4-51B3-F202-A1B3-F5CDC7EBFD09}"/>
              </a:ext>
            </a:extLst>
          </p:cNvPr>
          <p:cNvSpPr/>
          <p:nvPr/>
        </p:nvSpPr>
        <p:spPr>
          <a:xfrm>
            <a:off x="4507861" y="2404575"/>
            <a:ext cx="3360376" cy="576061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DC6FB75-5A6C-59D1-1783-A53B5DD958AD}"/>
              </a:ext>
            </a:extLst>
          </p:cNvPr>
          <p:cNvSpPr/>
          <p:nvPr/>
        </p:nvSpPr>
        <p:spPr>
          <a:xfrm>
            <a:off x="2879643" y="3309103"/>
            <a:ext cx="1344149" cy="57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7E82113-E84D-5DF0-3040-DEB9C401FEAA}"/>
              </a:ext>
            </a:extLst>
          </p:cNvPr>
          <p:cNvSpPr/>
          <p:nvPr/>
        </p:nvSpPr>
        <p:spPr>
          <a:xfrm>
            <a:off x="4607833" y="3274088"/>
            <a:ext cx="3360376" cy="576061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163DFF7-A53E-46A4-19DE-EF2153A5CC27}"/>
              </a:ext>
            </a:extLst>
          </p:cNvPr>
          <p:cNvSpPr/>
          <p:nvPr/>
        </p:nvSpPr>
        <p:spPr>
          <a:xfrm>
            <a:off x="2927648" y="4002133"/>
            <a:ext cx="1344149" cy="147042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9EE6589-93CB-EFF9-6F69-1E9853E19118}"/>
              </a:ext>
            </a:extLst>
          </p:cNvPr>
          <p:cNvSpPr/>
          <p:nvPr/>
        </p:nvSpPr>
        <p:spPr>
          <a:xfrm>
            <a:off x="4507861" y="3928448"/>
            <a:ext cx="3360376" cy="576061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571A6BB-174E-97A4-3B83-BE8F46B867EA}"/>
              </a:ext>
            </a:extLst>
          </p:cNvPr>
          <p:cNvSpPr/>
          <p:nvPr/>
        </p:nvSpPr>
        <p:spPr>
          <a:xfrm>
            <a:off x="2927648" y="5574878"/>
            <a:ext cx="1344149" cy="500199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824F8AF-B588-0FE7-17E2-0EFEC24D44E3}"/>
              </a:ext>
            </a:extLst>
          </p:cNvPr>
          <p:cNvSpPr/>
          <p:nvPr/>
        </p:nvSpPr>
        <p:spPr>
          <a:xfrm>
            <a:off x="4542816" y="5536946"/>
            <a:ext cx="3360376" cy="500199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1982520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911AD3C-FBA0-C062-E5DC-453489E0387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12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E650523-48E8-E82B-69BE-E3DDB0CFE6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/>
              <a:t>Reducing risks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C80435-5580-5DE7-00CD-F4C7CB270D6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D0E09372-81A1-DA92-B293-2362AD098199}"/>
              </a:ext>
            </a:extLst>
          </p:cNvPr>
          <p:cNvSpPr/>
          <p:nvPr/>
        </p:nvSpPr>
        <p:spPr>
          <a:xfrm>
            <a:off x="3605069" y="2212019"/>
            <a:ext cx="3744416" cy="1728192"/>
          </a:xfrm>
          <a:prstGeom prst="ellipse">
            <a:avLst/>
          </a:prstGeom>
          <a:noFill/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>
                <a:solidFill>
                  <a:srgbClr val="C00000"/>
                </a:solidFill>
              </a:rPr>
              <a:t>Safety precautions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6585DD71-3DA4-A239-942B-866602F0FF5C}"/>
              </a:ext>
            </a:extLst>
          </p:cNvPr>
          <p:cNvSpPr txBox="1">
            <a:spLocks/>
          </p:cNvSpPr>
          <p:nvPr/>
        </p:nvSpPr>
        <p:spPr>
          <a:xfrm>
            <a:off x="7686883" y="636089"/>
            <a:ext cx="4505117" cy="3527624"/>
          </a:xfrm>
          <a:prstGeom prst="rect">
            <a:avLst/>
          </a:prstGeom>
          <a:ln w="12700">
            <a:noFill/>
          </a:ln>
        </p:spPr>
        <p:txBody>
          <a:bodyPr vert="horz" lIns="96000" tIns="96000" rIns="96000" bIns="0" rtlCol="0" anchor="t">
            <a:noAutofit/>
          </a:bodyPr>
          <a:lstStyle>
            <a:lvl1pPr marL="0" indent="0" algn="l" defTabSz="914400" rtl="0" eaLnBrk="1" latinLnBrk="0" hangingPunct="1">
              <a:lnSpc>
                <a:spcPts val="2800"/>
              </a:lnSpc>
              <a:spcBef>
                <a:spcPts val="0"/>
              </a:spcBef>
              <a:buFont typeface="Arial" panose="020B0604020202020204" pitchFamily="34" charset="0"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0000" indent="-270000" algn="l" defTabSz="914400" rtl="0" eaLnBrk="1" latinLnBrk="0" hangingPunct="1">
              <a:lnSpc>
                <a:spcPts val="28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270000" algn="l" defTabSz="914400" rtl="0" eaLnBrk="1" latinLnBrk="0" hangingPunct="1">
              <a:lnSpc>
                <a:spcPts val="28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000" indent="-270000" algn="l" defTabSz="914400" rtl="0" eaLnBrk="1" latinLnBrk="0" hangingPunct="1">
              <a:lnSpc>
                <a:spcPts val="28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80000" indent="-270000" algn="l" defTabSz="914400" rtl="0" eaLnBrk="1" latinLnBrk="0" hangingPunct="1">
              <a:lnSpc>
                <a:spcPts val="28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sz="2667" b="1">
                <a:latin typeface="+mj-lt"/>
                <a:ea typeface="Calibri" panose="020F0502020204030204" pitchFamily="34" charset="0"/>
                <a:cs typeface="Times New Roman"/>
              </a:rPr>
              <a:t>Activity: </a:t>
            </a:r>
            <a:endParaRPr lang="en-US" sz="3600" b="1"/>
          </a:p>
          <a:p>
            <a:pPr marL="457189" indent="-359991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667">
                <a:latin typeface="+mj-lt"/>
                <a:ea typeface="Calibri" panose="020F0502020204030204" pitchFamily="34" charset="0"/>
                <a:cs typeface="Times New Roman"/>
              </a:rPr>
              <a:t>On sticky notes, write down:</a:t>
            </a:r>
          </a:p>
          <a:p>
            <a:pPr marL="837846" indent="-457189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GB" sz="2667">
                <a:latin typeface="+mj-lt"/>
                <a:ea typeface="Calibri" panose="020F0502020204030204" pitchFamily="34" charset="0"/>
                <a:cs typeface="Times New Roman"/>
              </a:rPr>
              <a:t>what personal protective equipment we can wear to reduce the risks</a:t>
            </a:r>
          </a:p>
          <a:p>
            <a:pPr marL="837846" indent="-457189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GB" sz="2667">
                <a:latin typeface="+mj-lt"/>
                <a:ea typeface="Calibri" panose="020F0502020204030204" pitchFamily="34" charset="0"/>
                <a:cs typeface="Times New Roman"/>
              </a:rPr>
              <a:t>what safety features labs have.</a:t>
            </a:r>
            <a:endParaRPr lang="en-GB" sz="2667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en-GB" sz="2667" i="1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en-GB" sz="2667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en-GB" sz="2667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en-GB" sz="2400">
              <a:latin typeface="+mj-lt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E2D2A06-4D58-2994-EAF3-0992C519FA6E}"/>
              </a:ext>
            </a:extLst>
          </p:cNvPr>
          <p:cNvSpPr txBox="1"/>
          <p:nvPr/>
        </p:nvSpPr>
        <p:spPr>
          <a:xfrm>
            <a:off x="5912583" y="1112257"/>
            <a:ext cx="1147750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400"/>
              <a:t>Goggles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A067BC06-4154-7726-EC29-6D539C928C45}"/>
              </a:ext>
            </a:extLst>
          </p:cNvPr>
          <p:cNvCxnSpPr>
            <a:cxnSpLocks/>
          </p:cNvCxnSpPr>
          <p:nvPr/>
        </p:nvCxnSpPr>
        <p:spPr>
          <a:xfrm flipV="1">
            <a:off x="6101347" y="1628600"/>
            <a:ext cx="384043" cy="618977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BCFBB4BE-6315-3FFB-2D2F-4B449D530EF8}"/>
              </a:ext>
            </a:extLst>
          </p:cNvPr>
          <p:cNvSpPr txBox="1"/>
          <p:nvPr/>
        </p:nvSpPr>
        <p:spPr>
          <a:xfrm>
            <a:off x="4567756" y="1082544"/>
            <a:ext cx="95859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400"/>
              <a:t>Gloves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C2872287-E534-7C4F-706C-04961CC15874}"/>
              </a:ext>
            </a:extLst>
          </p:cNvPr>
          <p:cNvCxnSpPr>
            <a:cxnSpLocks/>
          </p:cNvCxnSpPr>
          <p:nvPr/>
        </p:nvCxnSpPr>
        <p:spPr>
          <a:xfrm flipH="1" flipV="1">
            <a:off x="5141240" y="1504517"/>
            <a:ext cx="117139" cy="718116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9C7D79E3-EE06-D9AE-67FE-19004E777CC7}"/>
              </a:ext>
            </a:extLst>
          </p:cNvPr>
          <p:cNvSpPr txBox="1"/>
          <p:nvPr/>
        </p:nvSpPr>
        <p:spPr>
          <a:xfrm>
            <a:off x="3052635" y="1267209"/>
            <a:ext cx="1181414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400"/>
              <a:t>Lab coat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AA92076-598A-9F8A-2E0B-35FD6F5B234C}"/>
              </a:ext>
            </a:extLst>
          </p:cNvPr>
          <p:cNvCxnSpPr>
            <a:cxnSpLocks/>
          </p:cNvCxnSpPr>
          <p:nvPr/>
        </p:nvCxnSpPr>
        <p:spPr>
          <a:xfrm flipH="1" flipV="1">
            <a:off x="3713669" y="1731966"/>
            <a:ext cx="537247" cy="684577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F44E45D5-C99F-A6B9-D25D-103E0B001C2F}"/>
              </a:ext>
            </a:extLst>
          </p:cNvPr>
          <p:cNvSpPr txBox="1"/>
          <p:nvPr/>
        </p:nvSpPr>
        <p:spPr>
          <a:xfrm>
            <a:off x="340708" y="1842687"/>
            <a:ext cx="259763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400"/>
              <a:t>Good ventilation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0E79BA30-7112-F4C6-B57D-5B6467DE9B4A}"/>
              </a:ext>
            </a:extLst>
          </p:cNvPr>
          <p:cNvCxnSpPr>
            <a:cxnSpLocks/>
          </p:cNvCxnSpPr>
          <p:nvPr/>
        </p:nvCxnSpPr>
        <p:spPr>
          <a:xfrm flipH="1" flipV="1">
            <a:off x="2571034" y="2247577"/>
            <a:ext cx="1045852" cy="684577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67CB3D4-EAB0-2376-4C5F-E617C71688C7}"/>
              </a:ext>
            </a:extLst>
          </p:cNvPr>
          <p:cNvSpPr txBox="1"/>
          <p:nvPr/>
        </p:nvSpPr>
        <p:spPr>
          <a:xfrm>
            <a:off x="112124" y="3029339"/>
            <a:ext cx="259763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400"/>
              <a:t>Fume cupboard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1292E993-B03F-6AEC-B092-4658CEB44CAD}"/>
              </a:ext>
            </a:extLst>
          </p:cNvPr>
          <p:cNvCxnSpPr>
            <a:cxnSpLocks/>
          </p:cNvCxnSpPr>
          <p:nvPr/>
        </p:nvCxnSpPr>
        <p:spPr>
          <a:xfrm flipH="1" flipV="1">
            <a:off x="2447511" y="3267652"/>
            <a:ext cx="1289024" cy="117017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13475140-11CD-2EED-FEB6-3CBCC4788AE2}"/>
              </a:ext>
            </a:extLst>
          </p:cNvPr>
          <p:cNvSpPr txBox="1"/>
          <p:nvPr/>
        </p:nvSpPr>
        <p:spPr>
          <a:xfrm>
            <a:off x="446352" y="3940211"/>
            <a:ext cx="2597633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GB" sz="2400"/>
              <a:t>Eye-wash station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3A76B045-C633-A1BD-4F03-8072BD4BB83D}"/>
              </a:ext>
            </a:extLst>
          </p:cNvPr>
          <p:cNvCxnSpPr>
            <a:cxnSpLocks/>
            <a:endCxn id="24" idx="3"/>
          </p:cNvCxnSpPr>
          <p:nvPr/>
        </p:nvCxnSpPr>
        <p:spPr>
          <a:xfrm flipH="1">
            <a:off x="3043985" y="3767047"/>
            <a:ext cx="1329154" cy="35783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90039731-7D2F-D5E5-FEA8-404587823ACB}"/>
              </a:ext>
            </a:extLst>
          </p:cNvPr>
          <p:cNvSpPr txBox="1"/>
          <p:nvPr/>
        </p:nvSpPr>
        <p:spPr>
          <a:xfrm>
            <a:off x="3842424" y="4794527"/>
            <a:ext cx="259763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400"/>
              <a:t>First-aid kit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F63DEAC6-40A5-F228-74DF-B58A3BA9DAFA}"/>
              </a:ext>
            </a:extLst>
          </p:cNvPr>
          <p:cNvCxnSpPr>
            <a:cxnSpLocks/>
          </p:cNvCxnSpPr>
          <p:nvPr/>
        </p:nvCxnSpPr>
        <p:spPr>
          <a:xfrm flipH="1">
            <a:off x="4853208" y="3940211"/>
            <a:ext cx="260565" cy="803224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CC85F6CC-7B64-045D-27F7-A87CF4A9BA96}"/>
              </a:ext>
            </a:extLst>
          </p:cNvPr>
          <p:cNvSpPr txBox="1"/>
          <p:nvPr/>
        </p:nvSpPr>
        <p:spPr>
          <a:xfrm>
            <a:off x="7185168" y="4413732"/>
            <a:ext cx="259763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400"/>
              <a:t>Fire extinguisher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6DF3625C-438F-94FC-25A3-87F2AF96E5DB}"/>
              </a:ext>
            </a:extLst>
          </p:cNvPr>
          <p:cNvCxnSpPr>
            <a:cxnSpLocks/>
          </p:cNvCxnSpPr>
          <p:nvPr/>
        </p:nvCxnSpPr>
        <p:spPr>
          <a:xfrm>
            <a:off x="6981699" y="3627106"/>
            <a:ext cx="847840" cy="803277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4A2790CD-CD7A-BAED-E5E7-1B8A94D383F5}"/>
              </a:ext>
            </a:extLst>
          </p:cNvPr>
          <p:cNvSpPr txBox="1"/>
          <p:nvPr/>
        </p:nvSpPr>
        <p:spPr>
          <a:xfrm>
            <a:off x="403359" y="4994931"/>
            <a:ext cx="343906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400"/>
              <a:t>Emergency shower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CE374FFB-D263-E9C0-5D1C-B01FCA68A0AF}"/>
              </a:ext>
            </a:extLst>
          </p:cNvPr>
          <p:cNvCxnSpPr>
            <a:cxnSpLocks/>
          </p:cNvCxnSpPr>
          <p:nvPr/>
        </p:nvCxnSpPr>
        <p:spPr>
          <a:xfrm flipH="1">
            <a:off x="2870704" y="3844200"/>
            <a:ext cx="1790483" cy="1136613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AE96FFB5-A03E-5BEF-EB6B-DB2AD908FD65}"/>
              </a:ext>
            </a:extLst>
          </p:cNvPr>
          <p:cNvSpPr txBox="1"/>
          <p:nvPr/>
        </p:nvSpPr>
        <p:spPr>
          <a:xfrm>
            <a:off x="5912583" y="5074346"/>
            <a:ext cx="4505117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GB" sz="2400"/>
              <a:t>Emergency gas shut-off valve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98A242E4-E951-CEB0-A036-7422C2DCFE92}"/>
              </a:ext>
            </a:extLst>
          </p:cNvPr>
          <p:cNvCxnSpPr>
            <a:cxnSpLocks/>
          </p:cNvCxnSpPr>
          <p:nvPr/>
        </p:nvCxnSpPr>
        <p:spPr>
          <a:xfrm>
            <a:off x="6101347" y="3940211"/>
            <a:ext cx="416047" cy="1157932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6001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5" grpId="0"/>
      <p:bldP spid="18" grpId="0"/>
      <p:bldP spid="21" grpId="0"/>
      <p:bldP spid="24" grpId="0"/>
      <p:bldP spid="29" grpId="0"/>
      <p:bldP spid="32" grpId="0"/>
      <p:bldP spid="35" grpId="0"/>
      <p:bldP spid="4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F54C3BC-E12B-E20F-5B10-E0839576144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13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148ACE-F8A9-B2B7-E418-9C31DCC9B86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2001" y="524445"/>
            <a:ext cx="10223500" cy="4802099"/>
          </a:xfrm>
        </p:spPr>
        <p:txBody>
          <a:bodyPr vert="horz" lIns="0" tIns="0" rIns="0" bIns="0" rtlCol="0" anchor="t">
            <a:noAutofit/>
          </a:bodyPr>
          <a:lstStyle/>
          <a:p>
            <a:pPr>
              <a:lnSpc>
                <a:spcPts val="2240"/>
              </a:lnSpc>
            </a:pPr>
            <a:endParaRPr lang="en-GB" sz="2400" b="1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b="1">
                <a:cs typeface="Arial"/>
              </a:rPr>
              <a:t>What went well on this task?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did you do well?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did you help others with?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endParaRPr lang="en-GB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b="1">
                <a:cs typeface="Arial"/>
              </a:rPr>
              <a:t>How could you improve?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did you find challenging?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Of these challenges, what could you do to improve in these?</a:t>
            </a:r>
            <a:endParaRPr lang="en-GB"/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This could be any aspect of what you have been doing in these activities </a:t>
            </a:r>
            <a:r>
              <a:rPr lang="en-US" sz="2400" i="1">
                <a:cs typeface="Arial"/>
              </a:rPr>
              <a:t>(discussing with peers, discussing your work out loud with the whole group, identifying aspects of a scientific paper, literacy, etc.).</a:t>
            </a:r>
          </a:p>
          <a:p>
            <a:pPr>
              <a:lnSpc>
                <a:spcPct val="100000"/>
              </a:lnSpc>
            </a:pPr>
            <a:endParaRPr lang="en-GB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b="1">
                <a:cs typeface="Arial"/>
              </a:rPr>
              <a:t>Next steps: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do you need to do to support your progression?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can your tutor do to help your progression?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How will you know if you have made progress?</a:t>
            </a:r>
            <a:endParaRPr lang="en-GB" sz="2400">
              <a:cs typeface="Arial"/>
            </a:endParaRPr>
          </a:p>
          <a:p>
            <a:endParaRPr lang="en-GB" sz="2400">
              <a:cs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6253FE-1F01-08D1-6616-EBEDC4B0D4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1BB20733-B44E-A299-6D9E-983FCB576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cs typeface="Arial"/>
              </a:rPr>
              <a:t>Plenary: Complete your self-reflection tracker</a:t>
            </a:r>
          </a:p>
        </p:txBody>
      </p:sp>
    </p:spTree>
    <p:extLst>
      <p:ext uri="{BB962C8B-B14F-4D97-AF65-F5344CB8AC3E}">
        <p14:creationId xmlns:p14="http://schemas.microsoft.com/office/powerpoint/2010/main" val="5371798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02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/>
              <a:t>Risk assessment content </a:t>
            </a:r>
          </a:p>
        </p:txBody>
      </p:sp>
    </p:spTree>
    <p:extLst>
      <p:ext uri="{BB962C8B-B14F-4D97-AF65-F5344CB8AC3E}">
        <p14:creationId xmlns:p14="http://schemas.microsoft.com/office/powerpoint/2010/main" val="21020815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F54C3BC-E12B-E20F-5B10-E0839576144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dirty="0" smtClean="0"/>
              <a:pPr/>
              <a:t>15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6253FE-1F01-08D1-6616-EBEDC4B0D4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1BB20733-B44E-A299-6D9E-983FCB576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>
                <a:cs typeface="Arial"/>
              </a:rPr>
              <a:t>Risk assessment content – Formative assessment introduction</a:t>
            </a:r>
            <a:endParaRPr lang="en-US">
              <a:cs typeface="Arial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CCAB778-F4FB-4886-BF8D-EA147C52E0AE}"/>
              </a:ext>
            </a:extLst>
          </p:cNvPr>
          <p:cNvSpPr txBox="1">
            <a:spLocks/>
          </p:cNvSpPr>
          <p:nvPr/>
        </p:nvSpPr>
        <p:spPr>
          <a:xfrm>
            <a:off x="310601" y="1087029"/>
            <a:ext cx="11570799" cy="1507816"/>
          </a:xfrm>
          <a:prstGeom prst="rect">
            <a:avLst/>
          </a:prstGeom>
          <a:solidFill>
            <a:srgbClr val="C00000"/>
          </a:solidFill>
        </p:spPr>
        <p:txBody>
          <a:bodyPr lIns="121920" tIns="60960" rIns="121920" bIns="60960" anchor="t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667" b="1">
                <a:solidFill>
                  <a:srgbClr val="FFFFFF"/>
                </a:solidFill>
                <a:latin typeface="Arial"/>
                <a:cs typeface="Arial"/>
              </a:rPr>
              <a:t>On a laptop, produce and present a safety poster related to the preparation, recrystallisation and analysis of aspirin.</a:t>
            </a:r>
            <a:endParaRPr lang="en-US" sz="2667" b="1">
              <a:solidFill>
                <a:srgbClr val="FFFFFF"/>
              </a:solidFill>
            </a:endParaRPr>
          </a:p>
          <a:p>
            <a:r>
              <a:rPr lang="en-GB" sz="2667" b="1">
                <a:solidFill>
                  <a:srgbClr val="FFFFFF"/>
                </a:solidFill>
                <a:latin typeface="Arial"/>
                <a:cs typeface="Arial"/>
              </a:rPr>
              <a:t>Answer the question related to severity and likelihood.</a:t>
            </a:r>
          </a:p>
          <a:p>
            <a:pPr marL="0" indent="0">
              <a:buNone/>
            </a:pPr>
            <a:endParaRPr lang="en-US" sz="2667" b="1">
              <a:solidFill>
                <a:srgbClr val="FFFFFF"/>
              </a:solidFill>
              <a:latin typeface="Arial"/>
              <a:ea typeface="Verdana" panose="020B0604030504040204" pitchFamily="34" charset="0"/>
              <a:cs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E9AC7DC-4C14-5AD0-8169-0BC7717207E7}"/>
              </a:ext>
            </a:extLst>
          </p:cNvPr>
          <p:cNvSpPr txBox="1"/>
          <p:nvPr/>
        </p:nvSpPr>
        <p:spPr>
          <a:xfrm>
            <a:off x="255917" y="3124201"/>
            <a:ext cx="11708920" cy="20521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667" b="1">
                <a:cs typeface="Segoe UI"/>
              </a:rPr>
              <a:t>Technical scenario</a:t>
            </a:r>
            <a:r>
              <a:rPr lang="en-US" sz="2667">
                <a:cs typeface="Segoe UI"/>
              </a:rPr>
              <a:t>​</a:t>
            </a:r>
          </a:p>
          <a:p>
            <a:r>
              <a:rPr lang="en-GB" sz="2667">
                <a:cs typeface="Segoe UI"/>
              </a:rPr>
              <a:t>You are a lab technician working in the research and development department of a pharmaceutical company. One of the products made by the company is aspirin. You have been asked to write a risk assessment for your SOP on the production of aspirin and testing its purity.</a:t>
            </a:r>
          </a:p>
        </p:txBody>
      </p:sp>
    </p:spTree>
    <p:extLst>
      <p:ext uri="{BB962C8B-B14F-4D97-AF65-F5344CB8AC3E}">
        <p14:creationId xmlns:p14="http://schemas.microsoft.com/office/powerpoint/2010/main" val="23702704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DC68033-B425-3154-3408-B2EB4793FCE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16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C5361D2-614D-F52E-7CF3-D547000ACF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/>
              <a:t>Purpose of a risk assessment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6C2108-5F63-4AF8-D53E-12C48550FCE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0600" y="925497"/>
            <a:ext cx="10912424" cy="4822160"/>
          </a:xfrm>
          <a:ln>
            <a:noFill/>
          </a:ln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sz="2667" b="1">
                <a:cs typeface="Arial"/>
              </a:rPr>
              <a:t>Activity:</a:t>
            </a:r>
            <a:endParaRPr lang="en-US" sz="2667"/>
          </a:p>
          <a:p>
            <a:pPr marL="380990" indent="-38099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667">
                <a:cs typeface="Arial"/>
              </a:rPr>
              <a:t>Produce a safety poster for a laboratory which produces and analyses aspirin. The poster should indicate:</a:t>
            </a:r>
          </a:p>
          <a:p>
            <a:pPr marL="817180" lvl="1" indent="-457189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GB" sz="2667">
                <a:cs typeface="Arial"/>
              </a:rPr>
              <a:t>hazards related to the laboratory</a:t>
            </a:r>
          </a:p>
          <a:p>
            <a:pPr marL="817180" lvl="1" indent="-457189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GB" sz="2667">
                <a:cs typeface="Arial"/>
              </a:rPr>
              <a:t>risks related to the laboratory</a:t>
            </a:r>
          </a:p>
          <a:p>
            <a:pPr marL="817180" lvl="1" indent="-457189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GB" sz="2667">
                <a:cs typeface="Arial"/>
              </a:rPr>
              <a:t>how to reduce the risks related to the laboratory</a:t>
            </a:r>
          </a:p>
          <a:p>
            <a:pPr marL="817180" lvl="1" indent="-457189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GB" sz="2667"/>
              <a:t>the purpose of a risk assessment.</a:t>
            </a:r>
          </a:p>
          <a:p>
            <a:pPr marL="380990" indent="-380990">
              <a:lnSpc>
                <a:spcPct val="100000"/>
              </a:lnSpc>
              <a:buFont typeface="Calibri" panose="020B0604020202020204" pitchFamily="34" charset="0"/>
              <a:buChar char="-"/>
            </a:pPr>
            <a:endParaRPr lang="en-GB" sz="2667">
              <a:cs typeface="Arial"/>
            </a:endParaRPr>
          </a:p>
          <a:p>
            <a:pPr marL="380990" indent="-38099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667"/>
              <a:t>One slide only.</a:t>
            </a:r>
          </a:p>
          <a:p>
            <a:pPr marL="380990" indent="-38099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GB" sz="2667"/>
          </a:p>
          <a:p>
            <a:pPr marL="380990" indent="-38099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667"/>
              <a:t>You will present this to your tutor.</a:t>
            </a:r>
          </a:p>
          <a:p>
            <a:pPr marL="380990" indent="-38099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GB" sz="2667"/>
          </a:p>
          <a:p>
            <a:pPr marL="380990" indent="-38099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667"/>
              <a:t>While you are presenting, your class will assess your presentation.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C21D0C-718F-EEBD-65B8-B7D7B00D905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19692805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DC68033-B425-3154-3408-B2EB4793FCE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17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C5361D2-614D-F52E-7CF3-D547000ACF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/>
              <a:t>Purpose of a risk assessment – Marking the presentation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6C2108-5F63-4AF8-D53E-12C48550FCE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421702" y="1138474"/>
            <a:ext cx="3773229" cy="2041637"/>
          </a:xfrm>
          <a:ln>
            <a:noFill/>
          </a:ln>
        </p:spPr>
        <p:txBody>
          <a:bodyPr vert="horz" lIns="96000" tIns="96000" rIns="0" bIns="0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en-GB" sz="2667" b="1"/>
              <a:t>Activity:</a:t>
            </a:r>
            <a:endParaRPr lang="en-US" b="1"/>
          </a:p>
          <a:p>
            <a:pPr marL="457189" indent="-457189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667"/>
              <a:t>While you are watching the other learners’ presentations, complete the feedback checklist.</a:t>
            </a:r>
            <a:endParaRPr lang="en-GB" sz="2667">
              <a:cs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C21D0C-718F-EEBD-65B8-B7D7B00D905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CDAE670F-CBE2-7B1B-610C-646737B924CB}"/>
              </a:ext>
            </a:extLst>
          </p:cNvPr>
          <p:cNvGraphicFramePr>
            <a:graphicFrameLocks noGrp="1"/>
          </p:cNvGraphicFramePr>
          <p:nvPr/>
        </p:nvGraphicFramePr>
        <p:xfrm>
          <a:off x="334600" y="738011"/>
          <a:ext cx="8063101" cy="5675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06515">
                  <a:extLst>
                    <a:ext uri="{9D8B030D-6E8A-4147-A177-3AD203B41FA5}">
                      <a16:colId xmlns:a16="http://schemas.microsoft.com/office/drawing/2014/main" val="444678241"/>
                    </a:ext>
                  </a:extLst>
                </a:gridCol>
                <a:gridCol w="1256587">
                  <a:extLst>
                    <a:ext uri="{9D8B030D-6E8A-4147-A177-3AD203B41FA5}">
                      <a16:colId xmlns:a16="http://schemas.microsoft.com/office/drawing/2014/main" val="4008075449"/>
                    </a:ext>
                  </a:extLst>
                </a:gridCol>
              </a:tblGrid>
              <a:tr h="772160">
                <a:tc>
                  <a:txBody>
                    <a:bodyPr/>
                    <a:lstStyle/>
                    <a:p>
                      <a:r>
                        <a:rPr lang="en-GB" sz="2100"/>
                        <a:t>Has the learner: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100"/>
                        <a:t>Tick/ cross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1829064"/>
                  </a:ext>
                </a:extLst>
              </a:tr>
              <a:tr h="471813">
                <a:tc>
                  <a:txBody>
                    <a:bodyPr/>
                    <a:lstStyle/>
                    <a:p>
                      <a:r>
                        <a:rPr lang="en-GB" sz="1900"/>
                        <a:t>…spoken confidently about their presentation?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1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8498501"/>
                  </a:ext>
                </a:extLst>
              </a:tr>
              <a:tr h="471813">
                <a:tc>
                  <a:txBody>
                    <a:bodyPr/>
                    <a:lstStyle/>
                    <a:p>
                      <a:r>
                        <a:rPr lang="en-GB" sz="1900"/>
                        <a:t>…been able to answer any questions to tutor has asked?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1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5352396"/>
                  </a:ext>
                </a:extLst>
              </a:tr>
              <a:tr h="690880">
                <a:tc>
                  <a:txBody>
                    <a:bodyPr/>
                    <a:lstStyle/>
                    <a:p>
                      <a:r>
                        <a:rPr lang="en-US" sz="1900"/>
                        <a:t>…presented a clear, logical presentation which is eye-catching?</a:t>
                      </a:r>
                      <a:endParaRPr lang="en-GB" sz="19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1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2967013"/>
                  </a:ext>
                </a:extLst>
              </a:tr>
              <a:tr h="690880">
                <a:tc>
                  <a:txBody>
                    <a:bodyPr/>
                    <a:lstStyle/>
                    <a:p>
                      <a:r>
                        <a:rPr lang="en-US" sz="1900"/>
                        <a:t>…discussed the presentation without just reading all the information off the poster?</a:t>
                      </a:r>
                      <a:endParaRPr lang="en-GB" sz="19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1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5526144"/>
                  </a:ext>
                </a:extLst>
              </a:tr>
              <a:tr h="471813">
                <a:tc gridSpan="2">
                  <a:txBody>
                    <a:bodyPr/>
                    <a:lstStyle/>
                    <a:p>
                      <a:r>
                        <a:rPr lang="en-GB" sz="1900"/>
                        <a:t>…included in their presentation: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622267"/>
                  </a:ext>
                </a:extLst>
              </a:tr>
              <a:tr h="690880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900"/>
                        <a:t>the correct hazards and risks associated with the technical scenario have been identified?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1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1745121"/>
                  </a:ext>
                </a:extLst>
              </a:tr>
              <a:tr h="471813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900"/>
                        <a:t>explanations of how these risks can be reduced?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1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9629597"/>
                  </a:ext>
                </a:extLst>
              </a:tr>
              <a:tr h="471813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900"/>
                        <a:t>explanations of why risk assessments are important?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1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8371925"/>
                  </a:ext>
                </a:extLst>
              </a:tr>
              <a:tr h="471813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900"/>
                        <a:t>references?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1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66969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95786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8D29E33-BBA5-3877-659A-017EE5D9FB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18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21A1C09-FDDA-CACD-153C-207066621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/>
              <a:t>Severity and likelihood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81E470-0610-FB49-E56F-79DA37F6845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pic>
        <p:nvPicPr>
          <p:cNvPr id="7" name="Picture 6" descr="A picture containing text, screenshot, number, font&#10;&#10;Description automatically generated">
            <a:extLst>
              <a:ext uri="{FF2B5EF4-FFF2-40B4-BE49-F238E27FC236}">
                <a16:creationId xmlns:a16="http://schemas.microsoft.com/office/drawing/2014/main" id="{EFA62ED0-3931-433A-A643-D70927E6F0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350" y="1124744"/>
            <a:ext cx="4791477" cy="4416491"/>
          </a:xfrm>
          <a:prstGeom prst="rect">
            <a:avLst/>
          </a:prstGeom>
        </p:spPr>
      </p:pic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484C9FDB-EEC8-1B71-838B-71D6519DF32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440150" y="644691"/>
            <a:ext cx="4301055" cy="5776255"/>
          </a:xfrm>
          <a:ln>
            <a:noFill/>
          </a:ln>
        </p:spPr>
        <p:txBody>
          <a:bodyPr vert="horz" lIns="96000" tIns="96000" rIns="0" bIns="0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en-GB" sz="2667" b="1"/>
              <a:t>Activity: Think, pair and share</a:t>
            </a:r>
          </a:p>
          <a:p>
            <a:pPr>
              <a:lnSpc>
                <a:spcPct val="100000"/>
              </a:lnSpc>
            </a:pPr>
            <a:endParaRPr lang="en-US" sz="2667" b="1"/>
          </a:p>
          <a:p>
            <a:pPr marL="457189" indent="-359991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667"/>
              <a:t>What do you think the numbers and colours in the grid mean?</a:t>
            </a:r>
          </a:p>
          <a:p>
            <a:pPr marL="457189" indent="-359991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GB" sz="2667">
              <a:cs typeface="Arial"/>
            </a:endParaRPr>
          </a:p>
          <a:p>
            <a:pPr marL="457189" indent="-359991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667"/>
              <a:t>What do you think the values 1</a:t>
            </a:r>
            <a:r>
              <a:rPr lang="en-GB" sz="2667"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lang="en-GB" sz="2667"/>
              <a:t>5 on the outside of grid represent?</a:t>
            </a:r>
          </a:p>
          <a:p>
            <a:pPr marL="457189" indent="-359991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GB" sz="2667">
              <a:cs typeface="Arial"/>
            </a:endParaRPr>
          </a:p>
          <a:p>
            <a:pPr marL="457189" indent="-359991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667"/>
              <a:t>Why is this grid useful?</a:t>
            </a:r>
            <a:endParaRPr lang="en-GB" sz="2667">
              <a:cs typeface="Arial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7323DBD-F49D-7322-A3DD-FCF0EC8C2106}"/>
              </a:ext>
            </a:extLst>
          </p:cNvPr>
          <p:cNvSpPr/>
          <p:nvPr/>
        </p:nvSpPr>
        <p:spPr>
          <a:xfrm>
            <a:off x="1007435" y="1604798"/>
            <a:ext cx="4224469" cy="192021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B01E689-D1B3-4C2E-6811-9E44097C74E6}"/>
              </a:ext>
            </a:extLst>
          </p:cNvPr>
          <p:cNvSpPr/>
          <p:nvPr/>
        </p:nvSpPr>
        <p:spPr>
          <a:xfrm>
            <a:off x="1161136" y="1079333"/>
            <a:ext cx="1382469" cy="333443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F7593BD-002F-0F89-54F9-B5F16F108680}"/>
              </a:ext>
            </a:extLst>
          </p:cNvPr>
          <p:cNvSpPr/>
          <p:nvPr/>
        </p:nvSpPr>
        <p:spPr>
          <a:xfrm>
            <a:off x="281614" y="3812234"/>
            <a:ext cx="480053" cy="1729001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6BFF2ED-ED07-FB77-4ADE-4B18E62D76E0}"/>
              </a:ext>
            </a:extLst>
          </p:cNvPr>
          <p:cNvSpPr/>
          <p:nvPr/>
        </p:nvSpPr>
        <p:spPr>
          <a:xfrm>
            <a:off x="777599" y="2158911"/>
            <a:ext cx="480053" cy="309984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3B2B3B8-6D14-88C9-3B14-FC529F0C41AB}"/>
              </a:ext>
            </a:extLst>
          </p:cNvPr>
          <p:cNvSpPr/>
          <p:nvPr/>
        </p:nvSpPr>
        <p:spPr>
          <a:xfrm>
            <a:off x="761667" y="2938524"/>
            <a:ext cx="480053" cy="309984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62D3EE3-87DF-069D-594F-CB0666309233}"/>
              </a:ext>
            </a:extLst>
          </p:cNvPr>
          <p:cNvSpPr/>
          <p:nvPr/>
        </p:nvSpPr>
        <p:spPr>
          <a:xfrm>
            <a:off x="710088" y="3688364"/>
            <a:ext cx="480053" cy="309984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0E9335B-7F9D-969F-5B45-A94049C0D08E}"/>
              </a:ext>
            </a:extLst>
          </p:cNvPr>
          <p:cNvSpPr/>
          <p:nvPr/>
        </p:nvSpPr>
        <p:spPr>
          <a:xfrm>
            <a:off x="710088" y="4459807"/>
            <a:ext cx="480053" cy="309984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7B95326-0EDD-30BC-9A2A-C60B54D11797}"/>
              </a:ext>
            </a:extLst>
          </p:cNvPr>
          <p:cNvSpPr/>
          <p:nvPr/>
        </p:nvSpPr>
        <p:spPr>
          <a:xfrm>
            <a:off x="710088" y="5156384"/>
            <a:ext cx="480053" cy="309984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1732739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F54C3BC-E12B-E20F-5B10-E0839576144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19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148ACE-F8A9-B2B7-E418-9C31DCC9B86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2001" y="524445"/>
            <a:ext cx="10223500" cy="4802099"/>
          </a:xfrm>
        </p:spPr>
        <p:txBody>
          <a:bodyPr vert="horz" lIns="0" tIns="0" rIns="0" bIns="0" rtlCol="0" anchor="t">
            <a:noAutofit/>
          </a:bodyPr>
          <a:lstStyle/>
          <a:p>
            <a:pPr>
              <a:lnSpc>
                <a:spcPts val="2240"/>
              </a:lnSpc>
            </a:pPr>
            <a:endParaRPr lang="en-GB" sz="2400" b="1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b="1">
                <a:cs typeface="Arial"/>
              </a:rPr>
              <a:t>What went well on this task?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did you do well?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did you help others with?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endParaRPr lang="en-GB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b="1">
                <a:cs typeface="Arial"/>
              </a:rPr>
              <a:t>How could you improve?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did you find challenging?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Of these challenges, what could you do to improve in these?</a:t>
            </a:r>
            <a:endParaRPr lang="en-GB"/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This could be any aspect of what you have been doing in these activities </a:t>
            </a:r>
            <a:r>
              <a:rPr lang="en-US" sz="2400" i="1">
                <a:cs typeface="Arial"/>
              </a:rPr>
              <a:t>(discussing with peers, discussing your work out loud with the whole group, identifying aspects of a scientific paper, literacy, etc.).</a:t>
            </a:r>
          </a:p>
          <a:p>
            <a:pPr>
              <a:lnSpc>
                <a:spcPct val="100000"/>
              </a:lnSpc>
            </a:pPr>
            <a:endParaRPr lang="en-GB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b="1">
                <a:cs typeface="Arial"/>
              </a:rPr>
              <a:t>Next steps: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do you need to do to support your progression?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can your tutor do to help your progression?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How will you know if you have made progress?</a:t>
            </a:r>
            <a:endParaRPr lang="en-GB" sz="2400">
              <a:cs typeface="Arial"/>
            </a:endParaRPr>
          </a:p>
          <a:p>
            <a:endParaRPr lang="en-GB" sz="2400">
              <a:cs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6253FE-1F01-08D1-6616-EBEDC4B0D4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1BB20733-B44E-A299-6D9E-983FCB576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cs typeface="Arial"/>
              </a:rPr>
              <a:t>Plenary: Complete your self-reflection tracker</a:t>
            </a:r>
          </a:p>
        </p:txBody>
      </p:sp>
    </p:spTree>
    <p:extLst>
      <p:ext uri="{BB962C8B-B14F-4D97-AF65-F5344CB8AC3E}">
        <p14:creationId xmlns:p14="http://schemas.microsoft.com/office/powerpoint/2010/main" val="10414444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01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Hazards</a:t>
            </a:r>
          </a:p>
        </p:txBody>
      </p:sp>
    </p:spTree>
    <p:extLst>
      <p:ext uri="{BB962C8B-B14F-4D97-AF65-F5344CB8AC3E}">
        <p14:creationId xmlns:p14="http://schemas.microsoft.com/office/powerpoint/2010/main" val="11589115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03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/>
              <a:t>Writing a risk assessment</a:t>
            </a:r>
          </a:p>
        </p:txBody>
      </p:sp>
    </p:spTree>
    <p:extLst>
      <p:ext uri="{BB962C8B-B14F-4D97-AF65-F5344CB8AC3E}">
        <p14:creationId xmlns:p14="http://schemas.microsoft.com/office/powerpoint/2010/main" val="19051023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F54C3BC-E12B-E20F-5B10-E0839576144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dirty="0" smtClean="0"/>
              <a:pPr/>
              <a:t>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6253FE-1F01-08D1-6616-EBEDC4B0D4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1BB20733-B44E-A299-6D9E-983FCB576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>
                <a:cs typeface="Arial"/>
              </a:rPr>
              <a:t>Writing a risk assessment – Formative assessment introduction</a:t>
            </a:r>
            <a:endParaRPr lang="en-US">
              <a:cs typeface="Arial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CCAB778-F4FB-4886-BF8D-EA147C52E0AE}"/>
              </a:ext>
            </a:extLst>
          </p:cNvPr>
          <p:cNvSpPr txBox="1">
            <a:spLocks/>
          </p:cNvSpPr>
          <p:nvPr/>
        </p:nvSpPr>
        <p:spPr>
          <a:xfrm>
            <a:off x="310601" y="1345821"/>
            <a:ext cx="11570799" cy="2083179"/>
          </a:xfrm>
          <a:prstGeom prst="rect">
            <a:avLst/>
          </a:prstGeom>
          <a:solidFill>
            <a:srgbClr val="C00000"/>
          </a:solidFill>
        </p:spPr>
        <p:txBody>
          <a:bodyPr lIns="121920" tIns="60960" rIns="121920" bIns="60960" anchor="t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667" b="1">
                <a:solidFill>
                  <a:schemeClr val="bg1"/>
                </a:solidFill>
                <a:latin typeface="Arial"/>
                <a:cs typeface="Arial"/>
              </a:rPr>
              <a:t>Use the resources provided to write a risk assessment relating to the:</a:t>
            </a:r>
          </a:p>
          <a:p>
            <a:pPr indent="-359991"/>
            <a:r>
              <a:rPr lang="en-GB" sz="2667" b="1">
                <a:solidFill>
                  <a:schemeClr val="bg1"/>
                </a:solidFill>
                <a:latin typeface="Arial"/>
                <a:cs typeface="Arial"/>
              </a:rPr>
              <a:t>preparation</a:t>
            </a:r>
          </a:p>
          <a:p>
            <a:pPr indent="-359991"/>
            <a:r>
              <a:rPr lang="en-GB" sz="2667" b="1">
                <a:solidFill>
                  <a:schemeClr val="bg1"/>
                </a:solidFill>
                <a:latin typeface="Arial"/>
                <a:cs typeface="Arial"/>
              </a:rPr>
              <a:t>recrystallisation</a:t>
            </a:r>
          </a:p>
          <a:p>
            <a:pPr indent="-359991"/>
            <a:r>
              <a:rPr lang="en-GB" sz="2667" b="1">
                <a:solidFill>
                  <a:schemeClr val="bg1"/>
                </a:solidFill>
                <a:latin typeface="Arial"/>
                <a:cs typeface="Arial"/>
              </a:rPr>
              <a:t>and analysis of aspirin.</a:t>
            </a:r>
            <a:endParaRPr lang="en-US" sz="2667" b="1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E9AC7DC-4C14-5AD0-8169-0BC7717207E7}"/>
              </a:ext>
            </a:extLst>
          </p:cNvPr>
          <p:cNvSpPr txBox="1"/>
          <p:nvPr/>
        </p:nvSpPr>
        <p:spPr>
          <a:xfrm>
            <a:off x="241540" y="3503234"/>
            <a:ext cx="11708920" cy="20521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667" b="1">
                <a:cs typeface="Segoe UI"/>
              </a:rPr>
              <a:t>Technical scenario</a:t>
            </a:r>
            <a:r>
              <a:rPr lang="en-US" sz="2667">
                <a:cs typeface="Segoe UI"/>
              </a:rPr>
              <a:t>​</a:t>
            </a:r>
          </a:p>
          <a:p>
            <a:r>
              <a:rPr lang="en-GB" sz="2667">
                <a:cs typeface="Segoe UI"/>
              </a:rPr>
              <a:t>You are a lab technician working in the research and development department of a pharmaceutical company. One of the products made by the company is aspirin. You have been asked to write a risk assessment for your SOP on the production of aspirin and testing its purity.</a:t>
            </a:r>
          </a:p>
        </p:txBody>
      </p:sp>
    </p:spTree>
    <p:extLst>
      <p:ext uri="{BB962C8B-B14F-4D97-AF65-F5344CB8AC3E}">
        <p14:creationId xmlns:p14="http://schemas.microsoft.com/office/powerpoint/2010/main" val="17994424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85A62C2-83B1-4F2F-9043-3E1FEADA87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22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835B6FF-4634-43DE-AA29-D20036C7F7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Activity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3AD9DF-56D3-4FC1-BA33-38019B95F2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64002" y="836712"/>
            <a:ext cx="11784660" cy="2016225"/>
          </a:xfrm>
          <a:ln w="12700">
            <a:noFill/>
          </a:ln>
        </p:spPr>
        <p:txBody>
          <a:bodyPr vert="horz" lIns="96000" tIns="96000" rIns="0" bIns="0" rtlCol="0" anchor="t">
            <a:noAutofit/>
          </a:bodyPr>
          <a:lstStyle/>
          <a:p>
            <a:pPr marL="380990" indent="-380990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400">
                <a:latin typeface="+mj-lt"/>
              </a:rPr>
              <a:t>Write a risk assessment for the ‘Preparation and synthesis of aspirin’ described in your SOP or the one provided for you.</a:t>
            </a:r>
            <a:endParaRPr lang="en-US"/>
          </a:p>
          <a:p>
            <a:pPr marL="380990" indent="-380990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40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Use the information you researched in the ‘hazard’ formative assessment activities alongside the template provided to complete the following table.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2400">
              <a:latin typeface="+mj-lt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B9F7DD-118C-4487-AE22-A3E01C187DD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pic>
        <p:nvPicPr>
          <p:cNvPr id="8" name="Picture 7" descr="A picture containing text, screenshot, number, line&#10;&#10;Description automatically generated">
            <a:extLst>
              <a:ext uri="{FF2B5EF4-FFF2-40B4-BE49-F238E27FC236}">
                <a16:creationId xmlns:a16="http://schemas.microsoft.com/office/drawing/2014/main" id="{CC39A622-7945-F31F-7995-35A4E15A88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197" y="2849436"/>
            <a:ext cx="5907463" cy="3171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434615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D698629-6072-4897-A45D-653BAA8FAF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23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B3E9329-CEAC-47E3-B306-35602DB7F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Feedback and marking </a:t>
            </a:r>
            <a:endParaRPr lang="en-GB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C774C84-548F-95A9-76A5-80AF3190C35A}"/>
              </a:ext>
            </a:extLst>
          </p:cNvPr>
          <p:cNvSpPr txBox="1">
            <a:spLocks/>
          </p:cNvSpPr>
          <p:nvPr/>
        </p:nvSpPr>
        <p:spPr>
          <a:xfrm>
            <a:off x="493430" y="6295294"/>
            <a:ext cx="10248501" cy="365125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en-US"/>
            </a:defPPr>
            <a:lvl1pPr marL="0" algn="l" defTabSz="914400" rtl="0" eaLnBrk="1" latinLnBrk="0" hangingPunct="1">
              <a:defRPr sz="700" b="1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sz="933" cap="none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D20041-1560-DABB-2C5F-2312EBD28006}"/>
              </a:ext>
            </a:extLst>
          </p:cNvPr>
          <p:cNvSpPr txBox="1"/>
          <p:nvPr/>
        </p:nvSpPr>
        <p:spPr>
          <a:xfrm>
            <a:off x="303838" y="857702"/>
            <a:ext cx="11567932" cy="588879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>
            <a:spAutoFit/>
          </a:bodyPr>
          <a:lstStyle/>
          <a:p>
            <a:pPr algn="ctr" defTabSz="1219170">
              <a:defRPr/>
            </a:pPr>
            <a:r>
              <a:rPr lang="en-US" sz="2400" b="1" kern="0">
                <a:solidFill>
                  <a:srgbClr val="E51C41"/>
                </a:solidFill>
              </a:rPr>
              <a:t>Peer assessment</a:t>
            </a:r>
          </a:p>
          <a:p>
            <a:pPr defTabSz="1219170">
              <a:defRPr/>
            </a:pPr>
            <a:endParaRPr lang="en-US" kern="0">
              <a:solidFill>
                <a:srgbClr val="000000"/>
              </a:solidFill>
            </a:endParaRPr>
          </a:p>
          <a:p>
            <a:pPr defTabSz="1219170">
              <a:spcBef>
                <a:spcPts val="800"/>
              </a:spcBef>
              <a:spcAft>
                <a:spcPts val="800"/>
              </a:spcAft>
              <a:defRPr/>
            </a:pPr>
            <a:r>
              <a:rPr lang="en-US" sz="2400" b="1" u="sng" kern="0">
                <a:solidFill>
                  <a:srgbClr val="000000"/>
                </a:solidFill>
              </a:rPr>
              <a:t>Swap</a:t>
            </a:r>
            <a:r>
              <a:rPr lang="en-US" sz="2400" kern="0">
                <a:solidFill>
                  <a:srgbClr val="000000"/>
                </a:solidFill>
              </a:rPr>
              <a:t> your work with someone.</a:t>
            </a:r>
            <a:endParaRPr lang="en-US" sz="2400" kern="0">
              <a:solidFill>
                <a:srgbClr val="000000"/>
              </a:solidFill>
              <a:cs typeface="Arial"/>
            </a:endParaRPr>
          </a:p>
          <a:p>
            <a:pPr defTabSz="1219170">
              <a:spcBef>
                <a:spcPts val="800"/>
              </a:spcBef>
              <a:spcAft>
                <a:spcPts val="800"/>
              </a:spcAft>
              <a:defRPr/>
            </a:pPr>
            <a:endParaRPr lang="en-US" sz="2400" kern="0">
              <a:solidFill>
                <a:srgbClr val="000000"/>
              </a:solidFill>
            </a:endParaRPr>
          </a:p>
          <a:p>
            <a:pPr defTabSz="1219170">
              <a:spcBef>
                <a:spcPts val="800"/>
              </a:spcBef>
              <a:spcAft>
                <a:spcPts val="800"/>
              </a:spcAft>
              <a:defRPr/>
            </a:pPr>
            <a:r>
              <a:rPr lang="en-US" sz="2400" kern="0">
                <a:solidFill>
                  <a:srgbClr val="000000"/>
                </a:solidFill>
              </a:rPr>
              <a:t>Use different </a:t>
            </a:r>
            <a:r>
              <a:rPr lang="en-US" sz="2400" kern="0" err="1">
                <a:solidFill>
                  <a:srgbClr val="000000"/>
                </a:solidFill>
              </a:rPr>
              <a:t>colour</a:t>
            </a:r>
            <a:r>
              <a:rPr lang="en-US" sz="2400" kern="0">
                <a:solidFill>
                  <a:srgbClr val="000000"/>
                </a:solidFill>
              </a:rPr>
              <a:t> highlighters or pens to indicate on the mark scheme:</a:t>
            </a:r>
            <a:endParaRPr lang="en-US" sz="2400" kern="0">
              <a:solidFill>
                <a:srgbClr val="000000"/>
              </a:solidFill>
              <a:cs typeface="Arial"/>
            </a:endParaRPr>
          </a:p>
          <a:p>
            <a:pPr marL="380990" indent="-380990" defTabSz="1219170">
              <a:spcBef>
                <a:spcPts val="800"/>
              </a:spcBef>
              <a:spcAft>
                <a:spcPts val="800"/>
              </a:spcAft>
              <a:buFont typeface="Arial"/>
              <a:buChar char="•"/>
              <a:defRPr/>
            </a:pPr>
            <a:r>
              <a:rPr lang="en-US" sz="2400" kern="0">
                <a:solidFill>
                  <a:srgbClr val="000000"/>
                </a:solidFill>
              </a:rPr>
              <a:t>what your peer has </a:t>
            </a:r>
            <a:r>
              <a:rPr lang="en-US" sz="2400" b="1" u="sng" kern="0">
                <a:solidFill>
                  <a:srgbClr val="000000"/>
                </a:solidFill>
              </a:rPr>
              <a:t>done well</a:t>
            </a:r>
            <a:r>
              <a:rPr lang="en-US" sz="2400" kern="0">
                <a:solidFill>
                  <a:srgbClr val="000000"/>
                </a:solidFill>
              </a:rPr>
              <a:t> </a:t>
            </a:r>
            <a:r>
              <a:rPr lang="en-US" sz="2400" kern="0">
                <a:solidFill>
                  <a:srgbClr val="000000"/>
                </a:solidFill>
                <a:highlight>
                  <a:srgbClr val="00FF00"/>
                </a:highlight>
              </a:rPr>
              <a:t>(green)</a:t>
            </a:r>
            <a:endParaRPr lang="en-US" sz="2400" kern="0">
              <a:solidFill>
                <a:srgbClr val="000000"/>
              </a:solidFill>
              <a:highlight>
                <a:srgbClr val="00FF00"/>
              </a:highlight>
              <a:cs typeface="Arial"/>
            </a:endParaRPr>
          </a:p>
          <a:p>
            <a:pPr marL="380990" indent="-380990" defTabSz="1219170">
              <a:spcBef>
                <a:spcPts val="800"/>
              </a:spcBef>
              <a:spcAft>
                <a:spcPts val="800"/>
              </a:spcAft>
              <a:buFont typeface="Arial"/>
              <a:buChar char="•"/>
              <a:defRPr/>
            </a:pPr>
            <a:r>
              <a:rPr lang="en-US" sz="2400" kern="0">
                <a:solidFill>
                  <a:srgbClr val="000000"/>
                </a:solidFill>
              </a:rPr>
              <a:t>What they have started but need to </a:t>
            </a:r>
            <a:r>
              <a:rPr lang="en-US" sz="2400" b="1" u="sng" kern="0">
                <a:solidFill>
                  <a:srgbClr val="000000"/>
                </a:solidFill>
              </a:rPr>
              <a:t>improve on or complete</a:t>
            </a:r>
            <a:r>
              <a:rPr lang="en-US" sz="2400" b="1" kern="0">
                <a:solidFill>
                  <a:srgbClr val="000000"/>
                </a:solidFill>
              </a:rPr>
              <a:t> </a:t>
            </a:r>
            <a:r>
              <a:rPr lang="en-US" sz="2400" kern="0">
                <a:solidFill>
                  <a:srgbClr val="000000"/>
                </a:solidFill>
                <a:highlight>
                  <a:srgbClr val="FF9900"/>
                </a:highlight>
              </a:rPr>
              <a:t>(orange)</a:t>
            </a:r>
            <a:endParaRPr lang="en-US" sz="2400" kern="0">
              <a:solidFill>
                <a:srgbClr val="000000"/>
              </a:solidFill>
              <a:highlight>
                <a:srgbClr val="FF9900"/>
              </a:highlight>
              <a:cs typeface="Arial"/>
            </a:endParaRPr>
          </a:p>
          <a:p>
            <a:pPr marL="380990" indent="-380990" defTabSz="1219170">
              <a:spcBef>
                <a:spcPts val="800"/>
              </a:spcBef>
              <a:spcAft>
                <a:spcPts val="800"/>
              </a:spcAft>
              <a:buFont typeface="Arial"/>
              <a:buChar char="•"/>
              <a:defRPr/>
            </a:pPr>
            <a:r>
              <a:rPr lang="en-US" sz="2400" kern="0">
                <a:solidFill>
                  <a:srgbClr val="000000"/>
                </a:solidFill>
              </a:rPr>
              <a:t>What they have </a:t>
            </a:r>
            <a:r>
              <a:rPr lang="en-US" sz="2400" b="1" u="sng" kern="0">
                <a:solidFill>
                  <a:srgbClr val="000000"/>
                </a:solidFill>
              </a:rPr>
              <a:t>not done</a:t>
            </a:r>
            <a:r>
              <a:rPr lang="en-US" sz="2400" kern="0">
                <a:solidFill>
                  <a:srgbClr val="000000"/>
                </a:solidFill>
              </a:rPr>
              <a:t>.</a:t>
            </a:r>
            <a:r>
              <a:rPr lang="en-US" sz="2400" b="1" kern="0">
                <a:solidFill>
                  <a:srgbClr val="000000"/>
                </a:solidFill>
              </a:rPr>
              <a:t> </a:t>
            </a:r>
            <a:r>
              <a:rPr lang="en-US" sz="2400" kern="0">
                <a:solidFill>
                  <a:srgbClr val="000000"/>
                </a:solidFill>
                <a:highlight>
                  <a:srgbClr val="FF99FF"/>
                </a:highlight>
              </a:rPr>
              <a:t>(pink)</a:t>
            </a:r>
            <a:endParaRPr lang="en-US" sz="2400" kern="0">
              <a:solidFill>
                <a:srgbClr val="000000"/>
              </a:solidFill>
              <a:highlight>
                <a:srgbClr val="FF99FF"/>
              </a:highlight>
              <a:cs typeface="Arial"/>
            </a:endParaRPr>
          </a:p>
          <a:p>
            <a:pPr defTabSz="1219170">
              <a:spcBef>
                <a:spcPts val="800"/>
              </a:spcBef>
              <a:spcAft>
                <a:spcPts val="800"/>
              </a:spcAft>
              <a:defRPr/>
            </a:pPr>
            <a:endParaRPr lang="en-US" sz="2400" kern="0">
              <a:solidFill>
                <a:srgbClr val="000000"/>
              </a:solidFill>
            </a:endParaRPr>
          </a:p>
          <a:p>
            <a:pPr defTabSz="1219170">
              <a:spcBef>
                <a:spcPts val="800"/>
              </a:spcBef>
              <a:spcAft>
                <a:spcPts val="800"/>
              </a:spcAft>
              <a:defRPr/>
            </a:pPr>
            <a:r>
              <a:rPr lang="en-US" sz="2400" kern="0">
                <a:solidFill>
                  <a:srgbClr val="000000"/>
                </a:solidFill>
              </a:rPr>
              <a:t>Use the mark scheme to</a:t>
            </a:r>
            <a:r>
              <a:rPr lang="en-US" sz="2400" b="1" kern="0">
                <a:solidFill>
                  <a:srgbClr val="000000"/>
                </a:solidFill>
              </a:rPr>
              <a:t> </a:t>
            </a:r>
            <a:r>
              <a:rPr lang="en-US" sz="2400" b="1" u="sng" kern="0">
                <a:solidFill>
                  <a:srgbClr val="000000"/>
                </a:solidFill>
              </a:rPr>
              <a:t>grade</a:t>
            </a:r>
            <a:r>
              <a:rPr lang="en-US" sz="2400" b="1" kern="0">
                <a:solidFill>
                  <a:srgbClr val="000000"/>
                </a:solidFill>
              </a:rPr>
              <a:t> </a:t>
            </a:r>
            <a:r>
              <a:rPr lang="en-US" sz="2400" kern="0">
                <a:solidFill>
                  <a:srgbClr val="000000"/>
                </a:solidFill>
              </a:rPr>
              <a:t>your peer’s work and add any </a:t>
            </a:r>
            <a:r>
              <a:rPr lang="en-US" sz="2400" b="1" u="sng" kern="0">
                <a:solidFill>
                  <a:srgbClr val="000000"/>
                </a:solidFill>
              </a:rPr>
              <a:t>comments</a:t>
            </a:r>
            <a:r>
              <a:rPr lang="en-US" sz="2400" b="1" kern="0">
                <a:solidFill>
                  <a:srgbClr val="000000"/>
                </a:solidFill>
              </a:rPr>
              <a:t> </a:t>
            </a:r>
            <a:r>
              <a:rPr lang="en-US" sz="2400" kern="0">
                <a:solidFill>
                  <a:srgbClr val="000000"/>
                </a:solidFill>
              </a:rPr>
              <a:t>that you may have.</a:t>
            </a:r>
            <a:endParaRPr lang="en-US" sz="2400" kern="0">
              <a:solidFill>
                <a:srgbClr val="000000"/>
              </a:solidFill>
              <a:cs typeface="Arial"/>
            </a:endParaRPr>
          </a:p>
          <a:p>
            <a:pPr defTabSz="1219170">
              <a:defRPr/>
            </a:pPr>
            <a:endParaRPr lang="en-US"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32765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D698629-6072-4897-A45D-653BAA8FAF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24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B3E9329-CEAC-47E3-B306-35602DB7F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Feedback and marking 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F40926-0991-4864-8EC5-05077611E52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E42ED53-9D8A-4D53-9C3C-5318C22B4BDA}"/>
              </a:ext>
            </a:extLst>
          </p:cNvPr>
          <p:cNvSpPr txBox="1"/>
          <p:nvPr/>
        </p:nvSpPr>
        <p:spPr>
          <a:xfrm>
            <a:off x="186402" y="738077"/>
            <a:ext cx="11637489" cy="471981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ts val="800"/>
              </a:spcBef>
              <a:spcAft>
                <a:spcPts val="800"/>
              </a:spcAft>
            </a:pPr>
            <a:r>
              <a:rPr lang="en-US" sz="2667" b="1">
                <a:solidFill>
                  <a:srgbClr val="E51C41"/>
                </a:solidFill>
                <a:latin typeface="+mj-lt"/>
              </a:rPr>
              <a:t>Improvement and reassessment</a:t>
            </a:r>
          </a:p>
          <a:p>
            <a:pPr>
              <a:spcBef>
                <a:spcPts val="800"/>
              </a:spcBef>
              <a:spcAft>
                <a:spcPts val="800"/>
              </a:spcAft>
            </a:pPr>
            <a:r>
              <a:rPr lang="en-US" sz="2667" b="1" u="sng">
                <a:latin typeface="+mj-lt"/>
              </a:rPr>
              <a:t>Review</a:t>
            </a:r>
            <a:r>
              <a:rPr lang="en-US" sz="2667">
                <a:latin typeface="+mj-lt"/>
              </a:rPr>
              <a:t> the highlighted sections on your mark scheme and the feedback sheet. Use this to </a:t>
            </a:r>
            <a:r>
              <a:rPr lang="en-US" sz="2667" b="1" u="sng">
                <a:latin typeface="+mj-lt"/>
              </a:rPr>
              <a:t>improve your work</a:t>
            </a:r>
            <a:r>
              <a:rPr lang="en-US" sz="2667" b="1">
                <a:latin typeface="+mj-lt"/>
              </a:rPr>
              <a:t>. </a:t>
            </a:r>
            <a:endParaRPr lang="en-US" sz="2667" b="1">
              <a:latin typeface="+mj-lt"/>
              <a:cs typeface="Arial"/>
            </a:endParaRPr>
          </a:p>
          <a:p>
            <a:pPr>
              <a:spcBef>
                <a:spcPts val="800"/>
              </a:spcBef>
              <a:spcAft>
                <a:spcPts val="800"/>
              </a:spcAft>
            </a:pPr>
            <a:endParaRPr lang="en-US" sz="2667" i="1">
              <a:latin typeface="+mj-lt"/>
            </a:endParaRPr>
          </a:p>
          <a:p>
            <a:pPr>
              <a:spcBef>
                <a:spcPts val="800"/>
              </a:spcBef>
              <a:spcAft>
                <a:spcPts val="800"/>
              </a:spcAft>
            </a:pPr>
            <a:r>
              <a:rPr lang="en-US" sz="2667" i="1">
                <a:latin typeface="+mj-lt"/>
              </a:rPr>
              <a:t>Type any changes or additional content in a different </a:t>
            </a:r>
            <a:r>
              <a:rPr lang="en-US" sz="2667" i="1" err="1">
                <a:latin typeface="+mj-lt"/>
              </a:rPr>
              <a:t>colour</a:t>
            </a:r>
            <a:r>
              <a:rPr lang="en-US" sz="2667" i="1">
                <a:latin typeface="+mj-lt"/>
              </a:rPr>
              <a:t> so that it is easy to see what you have done to improve you work.</a:t>
            </a:r>
            <a:endParaRPr lang="en-US" sz="2667" i="1">
              <a:latin typeface="+mj-lt"/>
              <a:cs typeface="Arial"/>
            </a:endParaRPr>
          </a:p>
          <a:p>
            <a:pPr>
              <a:spcBef>
                <a:spcPts val="800"/>
              </a:spcBef>
              <a:spcAft>
                <a:spcPts val="800"/>
              </a:spcAft>
            </a:pPr>
            <a:endParaRPr lang="en-US" sz="2667" i="1">
              <a:latin typeface="+mj-lt"/>
            </a:endParaRPr>
          </a:p>
          <a:p>
            <a:pPr>
              <a:spcBef>
                <a:spcPts val="800"/>
              </a:spcBef>
              <a:spcAft>
                <a:spcPts val="800"/>
              </a:spcAft>
            </a:pPr>
            <a:r>
              <a:rPr lang="en-US" sz="2667">
                <a:latin typeface="+mj-lt"/>
              </a:rPr>
              <a:t>Your tutor will </a:t>
            </a:r>
            <a:r>
              <a:rPr lang="en-US" sz="2667" b="1" u="sng">
                <a:latin typeface="+mj-lt"/>
              </a:rPr>
              <a:t>reassess</a:t>
            </a:r>
            <a:r>
              <a:rPr lang="en-US" sz="2667">
                <a:latin typeface="+mj-lt"/>
              </a:rPr>
              <a:t> your work, give you a </a:t>
            </a:r>
            <a:r>
              <a:rPr lang="en-US" sz="2667" b="1" u="sng">
                <a:latin typeface="+mj-lt"/>
              </a:rPr>
              <a:t>new grade</a:t>
            </a:r>
            <a:r>
              <a:rPr lang="en-US" sz="2667" b="1">
                <a:latin typeface="+mj-lt"/>
              </a:rPr>
              <a:t> </a:t>
            </a:r>
            <a:r>
              <a:rPr lang="en-US" sz="2667">
                <a:latin typeface="+mj-lt"/>
              </a:rPr>
              <a:t>and provide </a:t>
            </a:r>
            <a:r>
              <a:rPr lang="en-US" sz="2667" b="1" u="sng">
                <a:latin typeface="+mj-lt"/>
              </a:rPr>
              <a:t>feedback</a:t>
            </a:r>
            <a:r>
              <a:rPr lang="en-US" sz="2667">
                <a:latin typeface="+mj-lt"/>
              </a:rPr>
              <a:t> for this.</a:t>
            </a:r>
            <a:endParaRPr lang="en-GB" sz="2667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011771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F54C3BC-E12B-E20F-5B10-E0839576144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25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148ACE-F8A9-B2B7-E418-9C31DCC9B86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2001" y="524445"/>
            <a:ext cx="10223500" cy="4802099"/>
          </a:xfrm>
        </p:spPr>
        <p:txBody>
          <a:bodyPr vert="horz" lIns="0" tIns="0" rIns="0" bIns="0" rtlCol="0" anchor="t">
            <a:noAutofit/>
          </a:bodyPr>
          <a:lstStyle/>
          <a:p>
            <a:pPr>
              <a:lnSpc>
                <a:spcPts val="2240"/>
              </a:lnSpc>
            </a:pPr>
            <a:endParaRPr lang="en-GB" sz="2400" b="1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b="1">
                <a:cs typeface="Arial"/>
              </a:rPr>
              <a:t>What went well on this task?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did you do well?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did you help others with?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endParaRPr lang="en-GB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b="1">
                <a:cs typeface="Arial"/>
              </a:rPr>
              <a:t>How could you improve?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did you find challenging?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Of these challenges, what could you do to improve in these?</a:t>
            </a:r>
            <a:endParaRPr lang="en-GB"/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This could be any aspect of what you have been doing in these activities </a:t>
            </a:r>
            <a:r>
              <a:rPr lang="en-US" sz="2400" i="1">
                <a:cs typeface="Arial"/>
              </a:rPr>
              <a:t>(discussing with peers, discussing your work out loud with the whole group, identifying aspects of a scientific paper, literacy, etc.).</a:t>
            </a:r>
          </a:p>
          <a:p>
            <a:pPr>
              <a:lnSpc>
                <a:spcPct val="100000"/>
              </a:lnSpc>
            </a:pPr>
            <a:endParaRPr lang="en-GB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b="1">
                <a:cs typeface="Arial"/>
              </a:rPr>
              <a:t>Next steps: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do you need to do to support your progression?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can your tutor do to help your progression?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How will you know if you have made progress?</a:t>
            </a:r>
            <a:endParaRPr lang="en-GB" sz="2400">
              <a:cs typeface="Arial"/>
            </a:endParaRPr>
          </a:p>
          <a:p>
            <a:endParaRPr lang="en-GB" sz="2400">
              <a:cs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6253FE-1F01-08D1-6616-EBEDC4B0D4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1BB20733-B44E-A299-6D9E-983FCB576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cs typeface="Arial"/>
              </a:rPr>
              <a:t>Plenary: Complete your self-reflection tracker</a:t>
            </a:r>
          </a:p>
        </p:txBody>
      </p:sp>
    </p:spTree>
    <p:extLst>
      <p:ext uri="{BB962C8B-B14F-4D97-AF65-F5344CB8AC3E}">
        <p14:creationId xmlns:p14="http://schemas.microsoft.com/office/powerpoint/2010/main" val="18729145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022996-B665-C6F4-5165-639005D802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/>
              <a:t>Hazards – Formative assessment introduction</a:t>
            </a:r>
            <a:endParaRPr lang="en-US"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248E8B-4EEA-5D80-486F-0E703F0AB19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1396" y="1070786"/>
            <a:ext cx="11246603" cy="2703005"/>
          </a:xfrm>
          <a:solidFill>
            <a:srgbClr val="C00000"/>
          </a:solidFill>
        </p:spPr>
        <p:txBody>
          <a:bodyPr vert="horz" lIns="0" tIns="0" rIns="0" bIns="0" rtlCol="0" anchor="t">
            <a:noAutofit/>
          </a:bodyPr>
          <a:lstStyle/>
          <a:p>
            <a:pPr indent="-359991">
              <a:lnSpc>
                <a:spcPct val="100000"/>
              </a:lnSpc>
              <a:spcBef>
                <a:spcPts val="1867"/>
              </a:spcBef>
              <a:buFont typeface="Arial" panose="020B0604020202020204" pitchFamily="34" charset="0"/>
              <a:buChar char="•"/>
            </a:pPr>
            <a:r>
              <a:rPr lang="en-GB" sz="2533">
                <a:solidFill>
                  <a:srgbClr val="FFFFFF"/>
                </a:solidFill>
                <a:latin typeface="Arial"/>
                <a:cs typeface="Arial"/>
              </a:rPr>
              <a:t>Identifying the risks of the activity on the handout.</a:t>
            </a:r>
            <a:endParaRPr lang="en-US" sz="2533"/>
          </a:p>
          <a:p>
            <a:pPr marL="380990" indent="-359991">
              <a:lnSpc>
                <a:spcPct val="100000"/>
              </a:lnSpc>
              <a:spcBef>
                <a:spcPts val="1867"/>
              </a:spcBef>
              <a:buFont typeface="Arial" panose="020B0604020202020204" pitchFamily="34" charset="0"/>
              <a:buChar char="•"/>
            </a:pPr>
            <a:r>
              <a:rPr lang="en-GB" sz="2533">
                <a:solidFill>
                  <a:srgbClr val="FFFFFF"/>
                </a:solidFill>
                <a:latin typeface="Arial"/>
                <a:cs typeface="Arial"/>
              </a:rPr>
              <a:t>Complete the hazard activity.</a:t>
            </a:r>
          </a:p>
          <a:p>
            <a:pPr marL="380990" indent="-359991">
              <a:lnSpc>
                <a:spcPct val="100000"/>
              </a:lnSpc>
              <a:spcBef>
                <a:spcPts val="1867"/>
              </a:spcBef>
              <a:buFont typeface="Arial" panose="020B0604020202020204" pitchFamily="34" charset="0"/>
              <a:buChar char="•"/>
            </a:pPr>
            <a:r>
              <a:rPr lang="en-GB" sz="2533">
                <a:solidFill>
                  <a:srgbClr val="FFFFFF"/>
                </a:solidFill>
                <a:latin typeface="Arial"/>
                <a:cs typeface="Arial"/>
              </a:rPr>
              <a:t>Research and complete the risk assessment tables.</a:t>
            </a:r>
          </a:p>
          <a:p>
            <a:pPr marL="380990" indent="-359991">
              <a:lnSpc>
                <a:spcPct val="100000"/>
              </a:lnSpc>
              <a:spcBef>
                <a:spcPts val="1867"/>
              </a:spcBef>
              <a:buFont typeface="Arial" panose="020B0604020202020204" pitchFamily="34" charset="0"/>
              <a:buChar char="•"/>
            </a:pPr>
            <a:r>
              <a:rPr lang="en-GB" sz="2533">
                <a:solidFill>
                  <a:srgbClr val="FFFFFF"/>
                </a:solidFill>
                <a:latin typeface="Arial"/>
                <a:cs typeface="Arial"/>
              </a:rPr>
              <a:t>Use the sticky notes provided to write your responses for the reducing risk activity.</a:t>
            </a:r>
          </a:p>
          <a:p>
            <a:pPr>
              <a:lnSpc>
                <a:spcPct val="100000"/>
              </a:lnSpc>
              <a:spcBef>
                <a:spcPts val="1867"/>
              </a:spcBef>
            </a:pPr>
            <a:endParaRPr lang="en-GB" sz="2533">
              <a:solidFill>
                <a:srgbClr val="FFFFFF"/>
              </a:solidFill>
              <a:cs typeface="Arial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17DF5F-4205-0702-6E68-19A4E686EFA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18869" y="4019510"/>
            <a:ext cx="10968167" cy="2227053"/>
          </a:xfrm>
        </p:spPr>
        <p:txBody>
          <a:bodyPr vert="horz" lIns="0" tIns="0" rIns="0" bIns="0" rtlCol="0" anchor="t">
            <a:noAutofit/>
          </a:bodyPr>
          <a:lstStyle/>
          <a:p>
            <a:pPr>
              <a:lnSpc>
                <a:spcPct val="100000"/>
              </a:lnSpc>
              <a:spcBef>
                <a:spcPts val="1867"/>
              </a:spcBef>
            </a:pPr>
            <a:r>
              <a:rPr lang="en-US" sz="2400" b="1">
                <a:latin typeface="Arial"/>
                <a:cs typeface="Arial"/>
              </a:rPr>
              <a:t>Technical scenario</a:t>
            </a:r>
            <a:endParaRPr lang="en-US" sz="2400">
              <a:latin typeface="Arial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2400">
                <a:solidFill>
                  <a:srgbClr val="00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You are a lab technician working in the research and development department of a pharmaceutical company. One of the products made by the company is aspirin. </a:t>
            </a:r>
            <a:r>
              <a:rPr lang="en-GB" sz="2400">
                <a:solidFill>
                  <a:srgbClr val="000000"/>
                </a:solidFill>
                <a:latin typeface="+mj-lt"/>
                <a:ea typeface="Verdana"/>
                <a:cs typeface="Verdana" panose="020B0604030504040204" pitchFamily="34" charset="0"/>
              </a:rPr>
              <a:t>You have been asked to write a risk assessment for your SOP on the production of aspirin and testing its purity.</a:t>
            </a:r>
            <a:endParaRPr lang="en-GB" sz="2400">
              <a:solidFill>
                <a:srgbClr val="000000"/>
              </a:solidFill>
              <a:latin typeface="+mj-lt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00000"/>
              </a:lnSpc>
              <a:spcBef>
                <a:spcPts val="1867"/>
              </a:spcBef>
            </a:pPr>
            <a:endParaRPr lang="en-GB" sz="2400">
              <a:cs typeface="Arial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D71B1C3-6572-FC67-3F7D-A145C35EDA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74E415-73AE-9F4B-5B02-08A5D35DC44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21756570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8085CBE-74E3-40BA-BA9B-7F51C0DBC03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4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13F92E9-F0FD-4295-9A43-C095049F88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Identifying risks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271832-1B71-41C5-9282-D578844C8F1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578133-6957-42BC-A2AB-826C55DF7A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600" y="1004049"/>
            <a:ext cx="7250624" cy="5161249"/>
          </a:xfrm>
          <a:prstGeom prst="rect">
            <a:avLst/>
          </a:prstGeom>
        </p:spPr>
      </p:pic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1FE81F6-2D0B-4F07-965C-8B4B5233AC84}"/>
              </a:ext>
            </a:extLst>
          </p:cNvPr>
          <p:cNvSpPr txBox="1">
            <a:spLocks/>
          </p:cNvSpPr>
          <p:nvPr/>
        </p:nvSpPr>
        <p:spPr>
          <a:xfrm>
            <a:off x="8268725" y="1456820"/>
            <a:ext cx="3552395" cy="2592288"/>
          </a:xfrm>
          <a:prstGeom prst="rect">
            <a:avLst/>
          </a:prstGeom>
          <a:ln w="12700">
            <a:noFill/>
          </a:ln>
        </p:spPr>
        <p:txBody>
          <a:bodyPr vert="horz" lIns="96000" tIns="96000" rIns="96000" bIns="0" rtlCol="0">
            <a:noAutofit/>
          </a:bodyPr>
          <a:lstStyle>
            <a:lvl1pPr marL="0" indent="0" algn="l" defTabSz="914400" rtl="0" eaLnBrk="1" latinLnBrk="0" hangingPunct="1">
              <a:lnSpc>
                <a:spcPts val="2800"/>
              </a:lnSpc>
              <a:spcBef>
                <a:spcPts val="0"/>
              </a:spcBef>
              <a:buFont typeface="Arial" panose="020B0604020202020204" pitchFamily="34" charset="0"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0000" indent="-270000" algn="l" defTabSz="914400" rtl="0" eaLnBrk="1" latinLnBrk="0" hangingPunct="1">
              <a:lnSpc>
                <a:spcPts val="28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270000" algn="l" defTabSz="914400" rtl="0" eaLnBrk="1" latinLnBrk="0" hangingPunct="1">
              <a:lnSpc>
                <a:spcPts val="28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000" indent="-270000" algn="l" defTabSz="914400" rtl="0" eaLnBrk="1" latinLnBrk="0" hangingPunct="1">
              <a:lnSpc>
                <a:spcPts val="28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80000" indent="-270000" algn="l" defTabSz="914400" rtl="0" eaLnBrk="1" latinLnBrk="0" hangingPunct="1">
              <a:lnSpc>
                <a:spcPts val="28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sz="2667" b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Activity: </a:t>
            </a:r>
          </a:p>
          <a:p>
            <a:pPr marL="380990" indent="-38099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667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Identify and indicate all the risks on your handout.</a:t>
            </a:r>
          </a:p>
          <a:p>
            <a:pPr marL="380990" indent="-38099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667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Explain why these are risks.</a:t>
            </a:r>
          </a:p>
          <a:p>
            <a:pPr>
              <a:lnSpc>
                <a:spcPct val="100000"/>
              </a:lnSpc>
            </a:pPr>
            <a:endParaRPr lang="en-GB" sz="2667" i="1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en-GB" sz="2667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en-GB" sz="2667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en-GB" sz="2667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298716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DC68033-B425-3154-3408-B2EB4793FCE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C5361D2-614D-F52E-7CF3-D547000ACF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Hazard symbols: Correct the labels on these hazard symbols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C21D0C-718F-EEBD-65B8-B7D7B00D905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88A05CDB-5284-42F5-303A-548CA8366601}"/>
              </a:ext>
            </a:extLst>
          </p:cNvPr>
          <p:cNvGraphicFramePr>
            <a:graphicFrameLocks noGrp="1"/>
          </p:cNvGraphicFramePr>
          <p:nvPr/>
        </p:nvGraphicFramePr>
        <p:xfrm>
          <a:off x="1828953" y="1365004"/>
          <a:ext cx="7479932" cy="414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4199">
                  <a:extLst>
                    <a:ext uri="{9D8B030D-6E8A-4147-A177-3AD203B41FA5}">
                      <a16:colId xmlns:a16="http://schemas.microsoft.com/office/drawing/2014/main" val="416403621"/>
                    </a:ext>
                  </a:extLst>
                </a:gridCol>
                <a:gridCol w="2116667">
                  <a:extLst>
                    <a:ext uri="{9D8B030D-6E8A-4147-A177-3AD203B41FA5}">
                      <a16:colId xmlns:a16="http://schemas.microsoft.com/office/drawing/2014/main" val="278452812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3008339352"/>
                    </a:ext>
                  </a:extLst>
                </a:gridCol>
                <a:gridCol w="1862667">
                  <a:extLst>
                    <a:ext uri="{9D8B030D-6E8A-4147-A177-3AD203B41FA5}">
                      <a16:colId xmlns:a16="http://schemas.microsoft.com/office/drawing/2014/main" val="3804137991"/>
                    </a:ext>
                  </a:extLst>
                </a:gridCol>
              </a:tblGrid>
              <a:tr h="1219200">
                <a:tc>
                  <a:txBody>
                    <a:bodyPr/>
                    <a:lstStyle/>
                    <a:p>
                      <a:endParaRPr lang="en-GB" sz="2400"/>
                    </a:p>
                    <a:p>
                      <a:endParaRPr lang="en-GB" sz="2400"/>
                    </a:p>
                    <a:p>
                      <a:endParaRPr lang="en-GB" sz="24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741503"/>
                  </a:ext>
                </a:extLst>
              </a:tr>
              <a:tr h="853440">
                <a:tc>
                  <a:txBody>
                    <a:bodyPr/>
                    <a:lstStyle/>
                    <a:p>
                      <a:r>
                        <a:rPr lang="en-GB" sz="2400">
                          <a:solidFill>
                            <a:srgbClr val="C00000"/>
                          </a:solidFill>
                        </a:rPr>
                        <a:t>Corrosive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>
                          <a:solidFill>
                            <a:srgbClr val="C00000"/>
                          </a:solidFill>
                        </a:rPr>
                        <a:t>Compressed gas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>
                          <a:solidFill>
                            <a:srgbClr val="C00000"/>
                          </a:solidFill>
                        </a:rPr>
                        <a:t>Harmful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>
                          <a:solidFill>
                            <a:srgbClr val="C00000"/>
                          </a:solidFill>
                        </a:rPr>
                        <a:t>Explosive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2106734"/>
                  </a:ext>
                </a:extLst>
              </a:tr>
              <a:tr h="1219200">
                <a:tc>
                  <a:txBody>
                    <a:bodyPr/>
                    <a:lstStyle/>
                    <a:p>
                      <a:endParaRPr lang="en-GB" sz="2400"/>
                    </a:p>
                    <a:p>
                      <a:endParaRPr lang="en-GB" sz="2400"/>
                    </a:p>
                    <a:p>
                      <a:endParaRPr lang="en-GB" sz="24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5646816"/>
                  </a:ext>
                </a:extLst>
              </a:tr>
              <a:tr h="8534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>
                          <a:solidFill>
                            <a:srgbClr val="C00000"/>
                          </a:solidFill>
                        </a:rPr>
                        <a:t>Health hazard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>
                          <a:solidFill>
                            <a:srgbClr val="C00000"/>
                          </a:solidFill>
                        </a:rPr>
                        <a:t>Oxidising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>
                          <a:solidFill>
                            <a:srgbClr val="C00000"/>
                          </a:solidFill>
                        </a:rPr>
                        <a:t>Toxic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>
                          <a:solidFill>
                            <a:srgbClr val="C00000"/>
                          </a:solidFill>
                        </a:rPr>
                        <a:t>Flammable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6221491"/>
                  </a:ext>
                </a:extLst>
              </a:tr>
            </a:tbl>
          </a:graphicData>
        </a:graphic>
      </p:graphicFrame>
      <p:pic>
        <p:nvPicPr>
          <p:cNvPr id="1026" name="Picture 2" descr="Hazard Symbols - Labster Theory">
            <a:extLst>
              <a:ext uri="{FF2B5EF4-FFF2-40B4-BE49-F238E27FC236}">
                <a16:creationId xmlns:a16="http://schemas.microsoft.com/office/drawing/2014/main" id="{FB851091-AECB-931C-A755-55737633E0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7" t="233" r="73625" b="64219"/>
          <a:stretch/>
        </p:blipFill>
        <p:spPr bwMode="auto">
          <a:xfrm>
            <a:off x="2227465" y="1461016"/>
            <a:ext cx="1003017" cy="1003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azard Symbols - Labster Theory">
            <a:extLst>
              <a:ext uri="{FF2B5EF4-FFF2-40B4-BE49-F238E27FC236}">
                <a16:creationId xmlns:a16="http://schemas.microsoft.com/office/drawing/2014/main" id="{32270363-488D-19D1-31E7-BF5F27E029F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61" r="50291" b="64452"/>
          <a:stretch/>
        </p:blipFill>
        <p:spPr bwMode="auto">
          <a:xfrm>
            <a:off x="5786132" y="3568077"/>
            <a:ext cx="1003017" cy="1003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azard Symbols - Labster Theory">
            <a:extLst>
              <a:ext uri="{FF2B5EF4-FFF2-40B4-BE49-F238E27FC236}">
                <a16:creationId xmlns:a16="http://schemas.microsoft.com/office/drawing/2014/main" id="{3C555051-37D8-9109-ADEA-BFA735A0BE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63" r="27089" b="64452"/>
          <a:stretch/>
        </p:blipFill>
        <p:spPr bwMode="auto">
          <a:xfrm>
            <a:off x="5881386" y="1461014"/>
            <a:ext cx="1003017" cy="1003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azard Symbols - Labster Theory">
            <a:extLst>
              <a:ext uri="{FF2B5EF4-FFF2-40B4-BE49-F238E27FC236}">
                <a16:creationId xmlns:a16="http://schemas.microsoft.com/office/drawing/2014/main" id="{014546B8-A27A-DA66-C40B-2387EF1BC4D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994" t="21" r="2858" b="64431"/>
          <a:stretch/>
        </p:blipFill>
        <p:spPr bwMode="auto">
          <a:xfrm>
            <a:off x="7733244" y="1461614"/>
            <a:ext cx="1003017" cy="1003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azard Symbols - Labster Theory">
            <a:extLst>
              <a:ext uri="{FF2B5EF4-FFF2-40B4-BE49-F238E27FC236}">
                <a16:creationId xmlns:a16="http://schemas.microsoft.com/office/drawing/2014/main" id="{88BE334C-4A5E-6524-17AA-2AA0DCA4FA6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3" t="49892" r="73839" b="14560"/>
          <a:stretch/>
        </p:blipFill>
        <p:spPr bwMode="auto">
          <a:xfrm>
            <a:off x="2169954" y="3591774"/>
            <a:ext cx="1003017" cy="1003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azard Symbols - Labster Theory">
            <a:extLst>
              <a:ext uri="{FF2B5EF4-FFF2-40B4-BE49-F238E27FC236}">
                <a16:creationId xmlns:a16="http://schemas.microsoft.com/office/drawing/2014/main" id="{C1119ECB-2356-1E05-56E5-0AC811C984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30" t="49160" r="50122" b="15292"/>
          <a:stretch/>
        </p:blipFill>
        <p:spPr bwMode="auto">
          <a:xfrm>
            <a:off x="3985970" y="3568081"/>
            <a:ext cx="1003017" cy="1003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azard Symbols - Labster Theory">
            <a:extLst>
              <a:ext uri="{FF2B5EF4-FFF2-40B4-BE49-F238E27FC236}">
                <a16:creationId xmlns:a16="http://schemas.microsoft.com/office/drawing/2014/main" id="{0C6A0B16-E02A-2FCA-17CA-55D6BBBD329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92" t="49160" r="27560" b="15292"/>
          <a:stretch/>
        </p:blipFill>
        <p:spPr bwMode="auto">
          <a:xfrm>
            <a:off x="3977337" y="1514684"/>
            <a:ext cx="1003017" cy="1003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azard Symbols - Labster Theory">
            <a:extLst>
              <a:ext uri="{FF2B5EF4-FFF2-40B4-BE49-F238E27FC236}">
                <a16:creationId xmlns:a16="http://schemas.microsoft.com/office/drawing/2014/main" id="{849B531C-D08D-8BA9-4D48-9262E143A4B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13" t="49160" r="3639" b="15292"/>
          <a:stretch/>
        </p:blipFill>
        <p:spPr bwMode="auto">
          <a:xfrm>
            <a:off x="7675733" y="3568080"/>
            <a:ext cx="1003017" cy="1003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70951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DC68033-B425-3154-3408-B2EB4793FCE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6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C5361D2-614D-F52E-7CF3-D547000ACF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Hazard symbols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C21D0C-718F-EEBD-65B8-B7D7B00D905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88A05CDB-5284-42F5-303A-548CA8366601}"/>
              </a:ext>
            </a:extLst>
          </p:cNvPr>
          <p:cNvGraphicFramePr>
            <a:graphicFrameLocks noGrp="1"/>
          </p:cNvGraphicFramePr>
          <p:nvPr/>
        </p:nvGraphicFramePr>
        <p:xfrm>
          <a:off x="310600" y="1604798"/>
          <a:ext cx="7296811" cy="37867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4203">
                  <a:extLst>
                    <a:ext uri="{9D8B030D-6E8A-4147-A177-3AD203B41FA5}">
                      <a16:colId xmlns:a16="http://schemas.microsoft.com/office/drawing/2014/main" val="416403621"/>
                    </a:ext>
                  </a:extLst>
                </a:gridCol>
                <a:gridCol w="1824203">
                  <a:extLst>
                    <a:ext uri="{9D8B030D-6E8A-4147-A177-3AD203B41FA5}">
                      <a16:colId xmlns:a16="http://schemas.microsoft.com/office/drawing/2014/main" val="278452812"/>
                    </a:ext>
                  </a:extLst>
                </a:gridCol>
                <a:gridCol w="1824203">
                  <a:extLst>
                    <a:ext uri="{9D8B030D-6E8A-4147-A177-3AD203B41FA5}">
                      <a16:colId xmlns:a16="http://schemas.microsoft.com/office/drawing/2014/main" val="3008339352"/>
                    </a:ext>
                  </a:extLst>
                </a:gridCol>
                <a:gridCol w="1824203">
                  <a:extLst>
                    <a:ext uri="{9D8B030D-6E8A-4147-A177-3AD203B41FA5}">
                      <a16:colId xmlns:a16="http://schemas.microsoft.com/office/drawing/2014/main" val="3804137991"/>
                    </a:ext>
                  </a:extLst>
                </a:gridCol>
              </a:tblGrid>
              <a:tr h="1219200">
                <a:tc>
                  <a:txBody>
                    <a:bodyPr/>
                    <a:lstStyle/>
                    <a:p>
                      <a:endParaRPr lang="en-GB" sz="2400"/>
                    </a:p>
                    <a:p>
                      <a:endParaRPr lang="en-GB" sz="2400"/>
                    </a:p>
                    <a:p>
                      <a:endParaRPr lang="en-GB" sz="24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741503"/>
                  </a:ext>
                </a:extLst>
              </a:tr>
              <a:tr h="494869">
                <a:tc>
                  <a:txBody>
                    <a:bodyPr/>
                    <a:lstStyle/>
                    <a:p>
                      <a:pPr algn="ctr"/>
                      <a:r>
                        <a:rPr lang="en-GB" sz="2400">
                          <a:solidFill>
                            <a:srgbClr val="C00000"/>
                          </a:solidFill>
                        </a:rPr>
                        <a:t>Flammable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>
                          <a:solidFill>
                            <a:srgbClr val="C00000"/>
                          </a:solidFill>
                        </a:rPr>
                        <a:t>Toxic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>
                          <a:solidFill>
                            <a:srgbClr val="C00000"/>
                          </a:solidFill>
                        </a:rPr>
                        <a:t>Corrosive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>
                          <a:solidFill>
                            <a:srgbClr val="C00000"/>
                          </a:solidFill>
                        </a:rPr>
                        <a:t>Oxidising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2106734"/>
                  </a:ext>
                </a:extLst>
              </a:tr>
              <a:tr h="1219200">
                <a:tc>
                  <a:txBody>
                    <a:bodyPr/>
                    <a:lstStyle/>
                    <a:p>
                      <a:endParaRPr lang="en-GB" sz="2400"/>
                    </a:p>
                    <a:p>
                      <a:endParaRPr lang="en-GB" sz="2400"/>
                    </a:p>
                    <a:p>
                      <a:endParaRPr lang="en-GB" sz="24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5646816"/>
                  </a:ext>
                </a:extLst>
              </a:tr>
              <a:tr h="853440">
                <a:tc>
                  <a:txBody>
                    <a:bodyPr/>
                    <a:lstStyle/>
                    <a:p>
                      <a:pPr algn="ctr"/>
                      <a:r>
                        <a:rPr lang="en-GB" sz="2400">
                          <a:solidFill>
                            <a:srgbClr val="C00000"/>
                          </a:solidFill>
                        </a:rPr>
                        <a:t>Harmful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>
                          <a:solidFill>
                            <a:srgbClr val="C00000"/>
                          </a:solidFill>
                        </a:rPr>
                        <a:t>Health hazard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100">
                          <a:solidFill>
                            <a:srgbClr val="C00000"/>
                          </a:solidFill>
                        </a:rPr>
                        <a:t>Compressed gas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>
                          <a:solidFill>
                            <a:srgbClr val="C00000"/>
                          </a:solidFill>
                        </a:rPr>
                        <a:t>Explosive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6221491"/>
                  </a:ext>
                </a:extLst>
              </a:tr>
            </a:tbl>
          </a:graphicData>
        </a:graphic>
      </p:graphicFrame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C47D9941-C428-92A2-530A-1713DA552EBB}"/>
              </a:ext>
            </a:extLst>
          </p:cNvPr>
          <p:cNvSpPr txBox="1">
            <a:spLocks/>
          </p:cNvSpPr>
          <p:nvPr/>
        </p:nvSpPr>
        <p:spPr>
          <a:xfrm>
            <a:off x="8208235" y="1988840"/>
            <a:ext cx="3552395" cy="2592288"/>
          </a:xfrm>
          <a:prstGeom prst="rect">
            <a:avLst/>
          </a:prstGeom>
          <a:ln w="12700">
            <a:noFill/>
          </a:ln>
        </p:spPr>
        <p:txBody>
          <a:bodyPr vert="horz" lIns="96000" tIns="96000" rIns="96000" bIns="0" rtlCol="0" anchor="t">
            <a:noAutofit/>
          </a:bodyPr>
          <a:lstStyle>
            <a:lvl1pPr marL="0" indent="0" algn="l" defTabSz="914400" rtl="0" eaLnBrk="1" latinLnBrk="0" hangingPunct="1">
              <a:lnSpc>
                <a:spcPts val="2800"/>
              </a:lnSpc>
              <a:spcBef>
                <a:spcPts val="0"/>
              </a:spcBef>
              <a:buFont typeface="Arial" panose="020B0604020202020204" pitchFamily="34" charset="0"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0000" indent="-270000" algn="l" defTabSz="914400" rtl="0" eaLnBrk="1" latinLnBrk="0" hangingPunct="1">
              <a:lnSpc>
                <a:spcPts val="28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270000" algn="l" defTabSz="914400" rtl="0" eaLnBrk="1" latinLnBrk="0" hangingPunct="1">
              <a:lnSpc>
                <a:spcPts val="28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000" indent="-270000" algn="l" defTabSz="914400" rtl="0" eaLnBrk="1" latinLnBrk="0" hangingPunct="1">
              <a:lnSpc>
                <a:spcPts val="28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80000" indent="-270000" algn="l" defTabSz="914400" rtl="0" eaLnBrk="1" latinLnBrk="0" hangingPunct="1">
              <a:lnSpc>
                <a:spcPts val="28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sz="2400" b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Activity: </a:t>
            </a:r>
            <a:endParaRPr lang="en-US" sz="3600"/>
          </a:p>
          <a:p>
            <a:pPr marL="380990" indent="-38099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40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Label the hazard symbols. </a:t>
            </a:r>
          </a:p>
          <a:p>
            <a:pPr marL="380990" indent="-38099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GB" sz="2400" b="1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80990" indent="-38099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40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Be prepared to discuss your answers with the group.</a:t>
            </a:r>
          </a:p>
          <a:p>
            <a:pPr marL="380990" indent="-38099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GB" sz="240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80990" indent="-38099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40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Mark your answers.</a:t>
            </a:r>
          </a:p>
          <a:p>
            <a:pPr>
              <a:lnSpc>
                <a:spcPct val="100000"/>
              </a:lnSpc>
            </a:pPr>
            <a:endParaRPr lang="en-GB" sz="2400" i="1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en-GB" sz="240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en-GB" sz="240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en-GB" sz="2133">
              <a:latin typeface="+mj-lt"/>
              <a:cs typeface="Arial"/>
            </a:endParaRPr>
          </a:p>
        </p:txBody>
      </p:sp>
      <p:pic>
        <p:nvPicPr>
          <p:cNvPr id="1026" name="Picture 2" descr="Hazard Symbols - Labster Theory">
            <a:extLst>
              <a:ext uri="{FF2B5EF4-FFF2-40B4-BE49-F238E27FC236}">
                <a16:creationId xmlns:a16="http://schemas.microsoft.com/office/drawing/2014/main" id="{FB851091-AECB-931C-A755-55737633E0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7" t="233" r="73625" b="64219"/>
          <a:stretch/>
        </p:blipFill>
        <p:spPr bwMode="auto">
          <a:xfrm>
            <a:off x="709113" y="1700809"/>
            <a:ext cx="1003017" cy="1003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azard Symbols - Labster Theory">
            <a:extLst>
              <a:ext uri="{FF2B5EF4-FFF2-40B4-BE49-F238E27FC236}">
                <a16:creationId xmlns:a16="http://schemas.microsoft.com/office/drawing/2014/main" id="{32270363-488D-19D1-31E7-BF5F27E029F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61" r="50291" b="64452"/>
          <a:stretch/>
        </p:blipFill>
        <p:spPr bwMode="auto">
          <a:xfrm>
            <a:off x="4325289" y="3405305"/>
            <a:ext cx="1003017" cy="1003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azard Symbols - Labster Theory">
            <a:extLst>
              <a:ext uri="{FF2B5EF4-FFF2-40B4-BE49-F238E27FC236}">
                <a16:creationId xmlns:a16="http://schemas.microsoft.com/office/drawing/2014/main" id="{3C555051-37D8-9109-ADEA-BFA735A0BE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63" r="27089" b="64452"/>
          <a:stretch/>
        </p:blipFill>
        <p:spPr bwMode="auto">
          <a:xfrm>
            <a:off x="4363034" y="1700808"/>
            <a:ext cx="1003017" cy="1003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azard Symbols - Labster Theory">
            <a:extLst>
              <a:ext uri="{FF2B5EF4-FFF2-40B4-BE49-F238E27FC236}">
                <a16:creationId xmlns:a16="http://schemas.microsoft.com/office/drawing/2014/main" id="{014546B8-A27A-DA66-C40B-2387EF1BC4D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994" t="21" r="2858" b="64431"/>
          <a:stretch/>
        </p:blipFill>
        <p:spPr bwMode="auto">
          <a:xfrm>
            <a:off x="6214892" y="1701408"/>
            <a:ext cx="1003017" cy="1003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azard Symbols - Labster Theory">
            <a:extLst>
              <a:ext uri="{FF2B5EF4-FFF2-40B4-BE49-F238E27FC236}">
                <a16:creationId xmlns:a16="http://schemas.microsoft.com/office/drawing/2014/main" id="{88BE334C-4A5E-6524-17AA-2AA0DCA4FA6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3" t="49892" r="73839" b="14560"/>
          <a:stretch/>
        </p:blipFill>
        <p:spPr bwMode="auto">
          <a:xfrm>
            <a:off x="709112" y="3429001"/>
            <a:ext cx="1003017" cy="1003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azard Symbols - Labster Theory">
            <a:extLst>
              <a:ext uri="{FF2B5EF4-FFF2-40B4-BE49-F238E27FC236}">
                <a16:creationId xmlns:a16="http://schemas.microsoft.com/office/drawing/2014/main" id="{C1119ECB-2356-1E05-56E5-0AC811C984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30" t="49160" r="50122" b="15292"/>
          <a:stretch/>
        </p:blipFill>
        <p:spPr bwMode="auto">
          <a:xfrm>
            <a:off x="2525128" y="3405309"/>
            <a:ext cx="1003017" cy="1003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azard Symbols - Labster Theory">
            <a:extLst>
              <a:ext uri="{FF2B5EF4-FFF2-40B4-BE49-F238E27FC236}">
                <a16:creationId xmlns:a16="http://schemas.microsoft.com/office/drawing/2014/main" id="{0C6A0B16-E02A-2FCA-17CA-55D6BBBD329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92" t="49160" r="27560" b="15292"/>
          <a:stretch/>
        </p:blipFill>
        <p:spPr bwMode="auto">
          <a:xfrm>
            <a:off x="2458985" y="1754477"/>
            <a:ext cx="1003017" cy="1003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azard Symbols - Labster Theory">
            <a:extLst>
              <a:ext uri="{FF2B5EF4-FFF2-40B4-BE49-F238E27FC236}">
                <a16:creationId xmlns:a16="http://schemas.microsoft.com/office/drawing/2014/main" id="{849B531C-D08D-8BA9-4D48-9262E143A4B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13" t="49160" r="3639" b="15292"/>
          <a:stretch/>
        </p:blipFill>
        <p:spPr bwMode="auto">
          <a:xfrm>
            <a:off x="6214890" y="3405306"/>
            <a:ext cx="1003017" cy="1003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F6FA8F5-1D1B-422E-E8BA-DDD8E7C048B2}"/>
              </a:ext>
            </a:extLst>
          </p:cNvPr>
          <p:cNvSpPr/>
          <p:nvPr/>
        </p:nvSpPr>
        <p:spPr>
          <a:xfrm>
            <a:off x="431371" y="2948947"/>
            <a:ext cx="1536171" cy="288032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505E294-9B84-E2FE-4FD4-69AE10A309E7}"/>
              </a:ext>
            </a:extLst>
          </p:cNvPr>
          <p:cNvSpPr/>
          <p:nvPr/>
        </p:nvSpPr>
        <p:spPr>
          <a:xfrm>
            <a:off x="2192407" y="2918839"/>
            <a:ext cx="1536171" cy="288032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2D0383A-11A8-49F6-9795-25DA4D05E4E1}"/>
              </a:ext>
            </a:extLst>
          </p:cNvPr>
          <p:cNvSpPr/>
          <p:nvPr/>
        </p:nvSpPr>
        <p:spPr>
          <a:xfrm>
            <a:off x="4131823" y="2935621"/>
            <a:ext cx="1536171" cy="288032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7CAB1BD-8859-42A0-2B48-015DF52D7C0A}"/>
              </a:ext>
            </a:extLst>
          </p:cNvPr>
          <p:cNvSpPr/>
          <p:nvPr/>
        </p:nvSpPr>
        <p:spPr>
          <a:xfrm>
            <a:off x="5892859" y="2935621"/>
            <a:ext cx="1536171" cy="288032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7FED7AC-204A-E25C-A1E0-91727D911AFC}"/>
              </a:ext>
            </a:extLst>
          </p:cNvPr>
          <p:cNvSpPr/>
          <p:nvPr/>
        </p:nvSpPr>
        <p:spPr>
          <a:xfrm>
            <a:off x="422863" y="4668116"/>
            <a:ext cx="1536171" cy="288032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84B5CFF-D039-8372-AF2D-F0711BE99CA9}"/>
              </a:ext>
            </a:extLst>
          </p:cNvPr>
          <p:cNvSpPr/>
          <p:nvPr/>
        </p:nvSpPr>
        <p:spPr>
          <a:xfrm>
            <a:off x="2192407" y="4663133"/>
            <a:ext cx="1536171" cy="658481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DC4FC97-07D8-01DD-126D-588F39B6EFA5}"/>
              </a:ext>
            </a:extLst>
          </p:cNvPr>
          <p:cNvSpPr/>
          <p:nvPr/>
        </p:nvSpPr>
        <p:spPr>
          <a:xfrm>
            <a:off x="4117645" y="4581128"/>
            <a:ext cx="1536171" cy="672075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ED58FAF-7B62-B93C-6B2F-AA2885D9B5C3}"/>
              </a:ext>
            </a:extLst>
          </p:cNvPr>
          <p:cNvSpPr/>
          <p:nvPr/>
        </p:nvSpPr>
        <p:spPr>
          <a:xfrm>
            <a:off x="5935641" y="4663132"/>
            <a:ext cx="1536171" cy="288032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493081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48EBEF7-C21A-D487-1B42-B9E4C76A73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EDFCD96-CDDA-E6E0-CF1C-4694DC978B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Research hazards for preparation and recrystallisation of aspirin</a:t>
            </a:r>
            <a:br>
              <a:rPr lang="en-GB"/>
            </a:b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D972F6-F212-A519-075F-E0F386DE2B6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9E24910-9F59-417E-517B-9EC802F89720}"/>
              </a:ext>
            </a:extLst>
          </p:cNvPr>
          <p:cNvSpPr txBox="1"/>
          <p:nvPr/>
        </p:nvSpPr>
        <p:spPr>
          <a:xfrm>
            <a:off x="310601" y="880635"/>
            <a:ext cx="11250084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400"/>
              <a:t>In a search engine, type in CLEAPSS then the name of the substance you want to write a risk assessment on.</a:t>
            </a:r>
          </a:p>
          <a:p>
            <a:endParaRPr lang="en-GB" sz="2400"/>
          </a:p>
          <a:p>
            <a:r>
              <a:rPr lang="en-GB" sz="2400" i="1"/>
              <a:t>For example, ‘CLEAPPS phenyl 2-hydroxybenzoate phenyl salicylate’.</a:t>
            </a:r>
            <a:r>
              <a:rPr lang="en-GB" sz="2400"/>
              <a:t> </a:t>
            </a:r>
          </a:p>
        </p:txBody>
      </p:sp>
      <p:pic>
        <p:nvPicPr>
          <p:cNvPr id="10" name="Picture 9" descr="A picture containing text, electronics, screenshot, font&#10;&#10;Description automatically generated">
            <a:extLst>
              <a:ext uri="{FF2B5EF4-FFF2-40B4-BE49-F238E27FC236}">
                <a16:creationId xmlns:a16="http://schemas.microsoft.com/office/drawing/2014/main" id="{C2E948D7-9A97-8941-9471-14E4ACB9D0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9327" y="2455338"/>
            <a:ext cx="3359175" cy="3556025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90DF648D-B7C5-213F-F58B-5C2ED0595BE5}"/>
              </a:ext>
            </a:extLst>
          </p:cNvPr>
          <p:cNvSpPr/>
          <p:nvPr/>
        </p:nvSpPr>
        <p:spPr>
          <a:xfrm>
            <a:off x="6864085" y="4835379"/>
            <a:ext cx="4128459" cy="830997"/>
          </a:xfrm>
          <a:prstGeom prst="ellipse">
            <a:avLst/>
          </a:prstGeom>
          <a:noFill/>
          <a:ln w="127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pic>
        <p:nvPicPr>
          <p:cNvPr id="12" name="Picture 11" descr="A picture containing text, electronics, screenshot, font&#10;&#10;Description automatically generated">
            <a:extLst>
              <a:ext uri="{FF2B5EF4-FFF2-40B4-BE49-F238E27FC236}">
                <a16:creationId xmlns:a16="http://schemas.microsoft.com/office/drawing/2014/main" id="{989563AC-3360-E92C-6648-B16A4389602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973" b="12827"/>
          <a:stretch/>
        </p:blipFill>
        <p:spPr>
          <a:xfrm>
            <a:off x="310600" y="3688741"/>
            <a:ext cx="6351501" cy="1089217"/>
          </a:xfrm>
          <a:prstGeom prst="rect">
            <a:avLst/>
          </a:prstGeom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130103A3-5D11-8934-BF0C-EEDF26F07B89}"/>
              </a:ext>
            </a:extLst>
          </p:cNvPr>
          <p:cNvCxnSpPr>
            <a:stCxn id="11" idx="2"/>
          </p:cNvCxnSpPr>
          <p:nvPr/>
        </p:nvCxnSpPr>
        <p:spPr>
          <a:xfrm flipH="1" flipV="1">
            <a:off x="5935642" y="4835379"/>
            <a:ext cx="928444" cy="415499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8FEE4C5D-29A3-92C2-E9D9-617248D72B87}"/>
              </a:ext>
            </a:extLst>
          </p:cNvPr>
          <p:cNvSpPr txBox="1"/>
          <p:nvPr/>
        </p:nvSpPr>
        <p:spPr>
          <a:xfrm>
            <a:off x="413692" y="3152002"/>
            <a:ext cx="1166986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b="1"/>
              <a:t>Substance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39B73E4-05C3-663E-3314-78E4368061B1}"/>
              </a:ext>
            </a:extLst>
          </p:cNvPr>
          <p:cNvSpPr txBox="1"/>
          <p:nvPr/>
        </p:nvSpPr>
        <p:spPr>
          <a:xfrm>
            <a:off x="1965921" y="3169261"/>
            <a:ext cx="769441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b="1"/>
              <a:t>Hazard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8C5A87B-CE65-75B5-F724-320095EDD86A}"/>
              </a:ext>
            </a:extLst>
          </p:cNvPr>
          <p:cNvSpPr txBox="1"/>
          <p:nvPr/>
        </p:nvSpPr>
        <p:spPr>
          <a:xfrm>
            <a:off x="3215680" y="3147160"/>
            <a:ext cx="3264363" cy="5232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b="1"/>
              <a:t>Risks </a:t>
            </a:r>
          </a:p>
          <a:p>
            <a:pPr algn="ctr"/>
            <a:r>
              <a:rPr lang="en-GB" sz="1600" i="1"/>
              <a:t>(these may need summarising)</a:t>
            </a:r>
            <a:endParaRPr lang="en-GB" i="1"/>
          </a:p>
        </p:txBody>
      </p:sp>
    </p:spTree>
    <p:extLst>
      <p:ext uri="{BB962C8B-B14F-4D97-AF65-F5344CB8AC3E}">
        <p14:creationId xmlns:p14="http://schemas.microsoft.com/office/powerpoint/2010/main" val="3531404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/>
      <p:bldP spid="16" grpId="0"/>
      <p:bldP spid="17" grpId="0"/>
    </p:bldLst>
  </p:timing>
  <p:extLst>
    <p:ext uri="{6950BFC3-D8DA-4A85-94F7-54DA5524770B}">
      <p188:commentRel xmlns:p188="http://schemas.microsoft.com/office/powerpoint/2018/8/main" r:id="rId3"/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48EBEF7-C21A-D487-1B42-B9E4C76A73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EDFCD96-CDDA-E6E0-CF1C-4694DC978B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Research hazards for preparation and recrystallisation of aspirin</a:t>
            </a:r>
            <a:br>
              <a:rPr lang="en-GB"/>
            </a:b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D972F6-F212-A519-075F-E0F386DE2B6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D0DDFBA2-9CA7-4E13-FD9A-200735CD55E0}"/>
              </a:ext>
            </a:extLst>
          </p:cNvPr>
          <p:cNvSpPr txBox="1">
            <a:spLocks/>
          </p:cNvSpPr>
          <p:nvPr/>
        </p:nvSpPr>
        <p:spPr>
          <a:xfrm>
            <a:off x="7928507" y="1202713"/>
            <a:ext cx="4065140" cy="3456384"/>
          </a:xfrm>
          <a:prstGeom prst="rect">
            <a:avLst/>
          </a:prstGeom>
          <a:ln w="12700">
            <a:noFill/>
          </a:ln>
        </p:spPr>
        <p:txBody>
          <a:bodyPr vert="horz" lIns="96000" tIns="96000" rIns="96000" bIns="0" rtlCol="0" anchor="t">
            <a:noAutofit/>
          </a:bodyPr>
          <a:lstStyle>
            <a:lvl1pPr marL="0" indent="0" algn="l" defTabSz="914400" rtl="0" eaLnBrk="1" latinLnBrk="0" hangingPunct="1">
              <a:lnSpc>
                <a:spcPts val="2800"/>
              </a:lnSpc>
              <a:spcBef>
                <a:spcPts val="0"/>
              </a:spcBef>
              <a:buFont typeface="Arial" panose="020B0604020202020204" pitchFamily="34" charset="0"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0000" indent="-270000" algn="l" defTabSz="914400" rtl="0" eaLnBrk="1" latinLnBrk="0" hangingPunct="1">
              <a:lnSpc>
                <a:spcPts val="28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270000" algn="l" defTabSz="914400" rtl="0" eaLnBrk="1" latinLnBrk="0" hangingPunct="1">
              <a:lnSpc>
                <a:spcPts val="28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000" indent="-270000" algn="l" defTabSz="914400" rtl="0" eaLnBrk="1" latinLnBrk="0" hangingPunct="1">
              <a:lnSpc>
                <a:spcPts val="28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80000" indent="-270000" algn="l" defTabSz="914400" rtl="0" eaLnBrk="1" latinLnBrk="0" hangingPunct="1">
              <a:lnSpc>
                <a:spcPts val="28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sz="2667" b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Activity: </a:t>
            </a:r>
            <a:endParaRPr lang="en-US" sz="2667" b="1"/>
          </a:p>
          <a:p>
            <a:pPr marL="457189" indent="-457189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667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Using the CLEAPSS website, research the hazards associated with the substances listed on this slide.</a:t>
            </a:r>
          </a:p>
          <a:p>
            <a:pPr indent="-359991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GB" sz="2667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189" indent="-457189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667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What are the risks associated with them?</a:t>
            </a:r>
          </a:p>
          <a:p>
            <a:pPr>
              <a:lnSpc>
                <a:spcPct val="100000"/>
              </a:lnSpc>
            </a:pPr>
            <a:endParaRPr lang="en-GB" sz="2667" i="1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en-GB" sz="2667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en-GB" sz="2667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en-GB" sz="2667">
              <a:latin typeface="+mj-lt"/>
              <a:cs typeface="Arial"/>
            </a:endParaRP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289ADB73-21E5-2AF2-2636-2E47FF5ACECE}"/>
              </a:ext>
            </a:extLst>
          </p:cNvPr>
          <p:cNvGraphicFramePr>
            <a:graphicFrameLocks noGrp="1"/>
          </p:cNvGraphicFramePr>
          <p:nvPr/>
        </p:nvGraphicFramePr>
        <p:xfrm>
          <a:off x="239072" y="1202713"/>
          <a:ext cx="7422464" cy="33460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4155">
                  <a:extLst>
                    <a:ext uri="{9D8B030D-6E8A-4147-A177-3AD203B41FA5}">
                      <a16:colId xmlns:a16="http://schemas.microsoft.com/office/drawing/2014/main" val="2385454758"/>
                    </a:ext>
                  </a:extLst>
                </a:gridCol>
                <a:gridCol w="1587935">
                  <a:extLst>
                    <a:ext uri="{9D8B030D-6E8A-4147-A177-3AD203B41FA5}">
                      <a16:colId xmlns:a16="http://schemas.microsoft.com/office/drawing/2014/main" val="1666729184"/>
                    </a:ext>
                  </a:extLst>
                </a:gridCol>
                <a:gridCol w="3360375">
                  <a:extLst>
                    <a:ext uri="{9D8B030D-6E8A-4147-A177-3AD203B41FA5}">
                      <a16:colId xmlns:a16="http://schemas.microsoft.com/office/drawing/2014/main" val="675093154"/>
                    </a:ext>
                  </a:extLst>
                </a:gridCol>
              </a:tblGrid>
              <a:tr h="494453">
                <a:tc>
                  <a:txBody>
                    <a:bodyPr/>
                    <a:lstStyle/>
                    <a:p>
                      <a:r>
                        <a:rPr lang="en-GB" sz="1900"/>
                        <a:t>Substance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900"/>
                        <a:t>Hazard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900"/>
                        <a:t>Risk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2027719"/>
                  </a:ext>
                </a:extLst>
              </a:tr>
              <a:tr h="690880">
                <a:tc>
                  <a:txBody>
                    <a:bodyPr/>
                    <a:lstStyle/>
                    <a:p>
                      <a:r>
                        <a:rPr lang="en-GB" sz="1900"/>
                        <a:t>2-hydroxybenzoic acid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3270200"/>
                  </a:ext>
                </a:extLst>
              </a:tr>
              <a:tr h="494453">
                <a:tc>
                  <a:txBody>
                    <a:bodyPr/>
                    <a:lstStyle/>
                    <a:p>
                      <a:r>
                        <a:rPr lang="en-GB" sz="1900"/>
                        <a:t>Ethanoic anhydride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3365447"/>
                  </a:ext>
                </a:extLst>
              </a:tr>
              <a:tr h="975360">
                <a:tc>
                  <a:txBody>
                    <a:bodyPr/>
                    <a:lstStyle/>
                    <a:p>
                      <a:r>
                        <a:rPr lang="en-GB" sz="1900"/>
                        <a:t>2-ethanoyloxybenzoic acid (aspirin)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0922044"/>
                  </a:ext>
                </a:extLst>
              </a:tr>
              <a:tr h="690880">
                <a:tc>
                  <a:txBody>
                    <a:bodyPr/>
                    <a:lstStyle/>
                    <a:p>
                      <a:r>
                        <a:rPr lang="en-GB" sz="1900"/>
                        <a:t>Concentrated phosphoric acid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05605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38493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48EBEF7-C21A-D487-1B42-B9E4C76A73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9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EDFCD96-CDDA-E6E0-CF1C-4694DC978B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/>
              <a:t>Marking hazards for preparation and recrystallisation of aspirin</a:t>
            </a:r>
            <a:br>
              <a:rPr lang="en-GB"/>
            </a:b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D972F6-F212-A519-075F-E0F386DE2B6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D0DDFBA2-9CA7-4E13-FD9A-200735CD55E0}"/>
              </a:ext>
            </a:extLst>
          </p:cNvPr>
          <p:cNvSpPr txBox="1">
            <a:spLocks/>
          </p:cNvSpPr>
          <p:nvPr/>
        </p:nvSpPr>
        <p:spPr>
          <a:xfrm>
            <a:off x="8456891" y="2187095"/>
            <a:ext cx="3496037" cy="1097811"/>
          </a:xfrm>
          <a:prstGeom prst="rect">
            <a:avLst/>
          </a:prstGeom>
          <a:ln w="12700">
            <a:noFill/>
          </a:ln>
        </p:spPr>
        <p:txBody>
          <a:bodyPr vert="horz" lIns="96000" tIns="96000" rIns="96000" bIns="0" rtlCol="0">
            <a:noAutofit/>
          </a:bodyPr>
          <a:lstStyle>
            <a:lvl1pPr marL="0" indent="0" algn="l" defTabSz="914400" rtl="0" eaLnBrk="1" latinLnBrk="0" hangingPunct="1">
              <a:lnSpc>
                <a:spcPts val="2800"/>
              </a:lnSpc>
              <a:spcBef>
                <a:spcPts val="0"/>
              </a:spcBef>
              <a:buFont typeface="Arial" panose="020B0604020202020204" pitchFamily="34" charset="0"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0000" indent="-270000" algn="l" defTabSz="914400" rtl="0" eaLnBrk="1" latinLnBrk="0" hangingPunct="1">
              <a:lnSpc>
                <a:spcPts val="28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270000" algn="l" defTabSz="914400" rtl="0" eaLnBrk="1" latinLnBrk="0" hangingPunct="1">
              <a:lnSpc>
                <a:spcPts val="28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000" indent="-270000" algn="l" defTabSz="914400" rtl="0" eaLnBrk="1" latinLnBrk="0" hangingPunct="1">
              <a:lnSpc>
                <a:spcPts val="28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80000" indent="-270000" algn="l" defTabSz="914400" rtl="0" eaLnBrk="1" latinLnBrk="0" hangingPunct="1">
              <a:lnSpc>
                <a:spcPts val="28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sz="2667" b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Activity:</a:t>
            </a:r>
          </a:p>
          <a:p>
            <a:pPr marL="457189" indent="-359991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667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Swap work with another learner and peer assess.</a:t>
            </a:r>
          </a:p>
          <a:p>
            <a:pPr>
              <a:lnSpc>
                <a:spcPct val="100000"/>
              </a:lnSpc>
            </a:pPr>
            <a:endParaRPr lang="en-GB" sz="2667" i="1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en-GB" sz="2667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en-GB" sz="2667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en-GB" sz="2667">
              <a:latin typeface="+mj-lt"/>
            </a:endParaRP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289ADB73-21E5-2AF2-2636-2E47FF5ACECE}"/>
              </a:ext>
            </a:extLst>
          </p:cNvPr>
          <p:cNvGraphicFramePr>
            <a:graphicFrameLocks noGrp="1"/>
          </p:cNvGraphicFramePr>
          <p:nvPr/>
        </p:nvGraphicFramePr>
        <p:xfrm>
          <a:off x="239072" y="1202714"/>
          <a:ext cx="7873152" cy="40461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4384">
                  <a:extLst>
                    <a:ext uri="{9D8B030D-6E8A-4147-A177-3AD203B41FA5}">
                      <a16:colId xmlns:a16="http://schemas.microsoft.com/office/drawing/2014/main" val="2385454758"/>
                    </a:ext>
                  </a:extLst>
                </a:gridCol>
                <a:gridCol w="1504352">
                  <a:extLst>
                    <a:ext uri="{9D8B030D-6E8A-4147-A177-3AD203B41FA5}">
                      <a16:colId xmlns:a16="http://schemas.microsoft.com/office/drawing/2014/main" val="1666729184"/>
                    </a:ext>
                  </a:extLst>
                </a:gridCol>
                <a:gridCol w="3744416">
                  <a:extLst>
                    <a:ext uri="{9D8B030D-6E8A-4147-A177-3AD203B41FA5}">
                      <a16:colId xmlns:a16="http://schemas.microsoft.com/office/drawing/2014/main" val="675093154"/>
                    </a:ext>
                  </a:extLst>
                </a:gridCol>
              </a:tblGrid>
              <a:tr h="494453">
                <a:tc>
                  <a:txBody>
                    <a:bodyPr/>
                    <a:lstStyle/>
                    <a:p>
                      <a:r>
                        <a:rPr lang="en-GB" sz="2100"/>
                        <a:t>Substance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100"/>
                        <a:t>Hazard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100"/>
                        <a:t>Risk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2027719"/>
                  </a:ext>
                </a:extLst>
              </a:tr>
              <a:tr h="626449">
                <a:tc>
                  <a:txBody>
                    <a:bodyPr/>
                    <a:lstStyle/>
                    <a:p>
                      <a:r>
                        <a:rPr lang="en-GB" sz="1900">
                          <a:latin typeface="+mj-lt"/>
                        </a:rPr>
                        <a:t>2-hydroxybenzoic acid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900">
                          <a:latin typeface="+mj-lt"/>
                        </a:rPr>
                        <a:t>Irritant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900">
                          <a:effectLst/>
                          <a:latin typeface="+mj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Serious eye damage</a:t>
                      </a:r>
                    </a:p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900">
                          <a:effectLst/>
                          <a:latin typeface="+mj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Harmful if swallowed</a:t>
                      </a:r>
                      <a:endParaRPr lang="en-GB" sz="1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0" marR="1524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3270200"/>
                  </a:ext>
                </a:extLst>
              </a:tr>
              <a:tr h="953601">
                <a:tc>
                  <a:txBody>
                    <a:bodyPr/>
                    <a:lstStyle/>
                    <a:p>
                      <a:r>
                        <a:rPr lang="en-GB" sz="1900">
                          <a:latin typeface="+mj-lt"/>
                        </a:rPr>
                        <a:t>Ethanoic anhydride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900">
                          <a:latin typeface="+mj-lt"/>
                        </a:rPr>
                        <a:t>Corrosive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900">
                          <a:effectLst/>
                          <a:latin typeface="+mj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Cause severe skin burns Irritant to the skin</a:t>
                      </a:r>
                    </a:p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900">
                          <a:effectLst/>
                          <a:latin typeface="+mj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Potential respiratory irritation</a:t>
                      </a:r>
                      <a:endParaRPr lang="en-GB" sz="1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0" marR="1524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3365447"/>
                  </a:ext>
                </a:extLst>
              </a:tr>
              <a:tr h="1280753">
                <a:tc>
                  <a:txBody>
                    <a:bodyPr/>
                    <a:lstStyle/>
                    <a:p>
                      <a:r>
                        <a:rPr lang="en-GB" sz="1900">
                          <a:latin typeface="+mj-lt"/>
                        </a:rPr>
                        <a:t>2-ethanoyloxybenzoic acid (aspirin)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900">
                          <a:latin typeface="+mj-lt"/>
                        </a:rPr>
                        <a:t>Irritant 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Causes skin and serious eye irritation</a:t>
                      </a:r>
                      <a:endParaRPr lang="en-GB" sz="1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GB" sz="1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Potential respiratory irritation Harmful if swallowed</a:t>
                      </a:r>
                      <a:endParaRPr lang="en-GB" sz="1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0" marR="1524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0922044"/>
                  </a:ext>
                </a:extLst>
              </a:tr>
              <a:tr h="690880">
                <a:tc>
                  <a:txBody>
                    <a:bodyPr/>
                    <a:lstStyle/>
                    <a:p>
                      <a:r>
                        <a:rPr lang="en-GB" sz="1900">
                          <a:latin typeface="+mj-lt"/>
                        </a:rPr>
                        <a:t>Concentrated phosphoric acid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900">
                          <a:latin typeface="+mj-lt"/>
                        </a:rPr>
                        <a:t>Corrosive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Causes severe skin burn and eye damage</a:t>
                      </a:r>
                      <a:endParaRPr lang="en-GB" sz="1400">
                        <a:latin typeface="+mj-lt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0560508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08C19A8F-8E90-5813-330A-C1587E3262B9}"/>
              </a:ext>
            </a:extLst>
          </p:cNvPr>
          <p:cNvSpPr/>
          <p:nvPr/>
        </p:nvSpPr>
        <p:spPr>
          <a:xfrm>
            <a:off x="2927648" y="1796819"/>
            <a:ext cx="1056117" cy="338461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CD0C648-33E4-1D5D-ABA3-1B3D803CE082}"/>
              </a:ext>
            </a:extLst>
          </p:cNvPr>
          <p:cNvSpPr/>
          <p:nvPr/>
        </p:nvSpPr>
        <p:spPr>
          <a:xfrm>
            <a:off x="4426173" y="1727388"/>
            <a:ext cx="3456384" cy="550849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6D3EB9A-9864-273B-2DB1-5902CE667C16}"/>
              </a:ext>
            </a:extLst>
          </p:cNvPr>
          <p:cNvSpPr/>
          <p:nvPr/>
        </p:nvSpPr>
        <p:spPr>
          <a:xfrm>
            <a:off x="2920386" y="2374787"/>
            <a:ext cx="1056117" cy="338461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2A6C31-3380-05BE-CF9D-AF7D9879F16A}"/>
              </a:ext>
            </a:extLst>
          </p:cNvPr>
          <p:cNvSpPr/>
          <p:nvPr/>
        </p:nvSpPr>
        <p:spPr>
          <a:xfrm>
            <a:off x="4445467" y="2373267"/>
            <a:ext cx="3456384" cy="863712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2413746-543F-7F75-7334-03428EE16DE3}"/>
              </a:ext>
            </a:extLst>
          </p:cNvPr>
          <p:cNvSpPr/>
          <p:nvPr/>
        </p:nvSpPr>
        <p:spPr>
          <a:xfrm>
            <a:off x="2927648" y="3392882"/>
            <a:ext cx="1056117" cy="338461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8BD85B3-ECEA-BDC8-44A8-7E21F1EE0E5B}"/>
              </a:ext>
            </a:extLst>
          </p:cNvPr>
          <p:cNvSpPr/>
          <p:nvPr/>
        </p:nvSpPr>
        <p:spPr>
          <a:xfrm>
            <a:off x="4426173" y="3284906"/>
            <a:ext cx="3456384" cy="1203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0394AD1-6130-F3AD-CDDB-D40F50D9E783}"/>
              </a:ext>
            </a:extLst>
          </p:cNvPr>
          <p:cNvSpPr/>
          <p:nvPr/>
        </p:nvSpPr>
        <p:spPr>
          <a:xfrm>
            <a:off x="2920386" y="4661366"/>
            <a:ext cx="1056117" cy="338461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131FBDE-348C-BAD7-1A12-EFE43EB3FCDD}"/>
              </a:ext>
            </a:extLst>
          </p:cNvPr>
          <p:cNvSpPr/>
          <p:nvPr/>
        </p:nvSpPr>
        <p:spPr>
          <a:xfrm>
            <a:off x="4426173" y="4661365"/>
            <a:ext cx="3456384" cy="550851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550900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PowerPo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D0EB937B-22B1-438E-B94C-53F0C82EE8F1}" vid="{C8935411-04CE-46E8-8E77-6CC9E3078D2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881A016B10084995EF93CBCB18F51C" ma:contentTypeVersion="17" ma:contentTypeDescription="Create a new document." ma:contentTypeScope="" ma:versionID="48ffc06f6ec283ce7618f4b4875bad84">
  <xsd:schema xmlns:xsd="http://www.w3.org/2001/XMLSchema" xmlns:xs="http://www.w3.org/2001/XMLSchema" xmlns:p="http://schemas.microsoft.com/office/2006/metadata/properties" xmlns:ns2="b99cf144-4eb2-4910-9a88-c8d0ce72bbfd" xmlns:ns3="a75230e0-234e-44fc-a46b-fcfdfca8ad4b" targetNamespace="http://schemas.microsoft.com/office/2006/metadata/properties" ma:root="true" ma:fieldsID="adfd571ea4855126d306e926ca3f8808" ns2:_="" ns3:_="">
    <xsd:import namespace="b99cf144-4eb2-4910-9a88-c8d0ce72bbfd"/>
    <xsd:import namespace="a75230e0-234e-44fc-a46b-fcfdfca8ad4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9cf144-4eb2-4910-9a88-c8d0ce72bb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0cda56a-0d36-40e2-ad5d-df46f41119b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5230e0-234e-44fc-a46b-fcfdfca8ad4b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a57b629d-5dce-4b34-ab1a-52e3d0ef0cee}" ma:internalName="TaxCatchAll" ma:showField="CatchAllData" ma:web="a75230e0-234e-44fc-a46b-fcfdfca8ad4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75230e0-234e-44fc-a46b-fcfdfca8ad4b" xsi:nil="true"/>
    <lcf76f155ced4ddcb4097134ff3c332f xmlns="b99cf144-4eb2-4910-9a88-c8d0ce72bbf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A0D3FF3-8D66-46BC-A7D3-1CB54DDA5B3A}"/>
</file>

<file path=customXml/itemProps2.xml><?xml version="1.0" encoding="utf-8"?>
<ds:datastoreItem xmlns:ds="http://schemas.openxmlformats.org/officeDocument/2006/customXml" ds:itemID="{72DD5C2B-30A5-45CA-B2D6-6AA1336437A0}"/>
</file>

<file path=customXml/itemProps3.xml><?xml version="1.0" encoding="utf-8"?>
<ds:datastoreItem xmlns:ds="http://schemas.openxmlformats.org/officeDocument/2006/customXml" ds:itemID="{01337C0E-92FF-4C15-8B5D-F4828F299BDE}"/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</TotalTime>
  <Words>1710</Words>
  <Application>Microsoft Office PowerPoint</Application>
  <PresentationFormat>Widescreen</PresentationFormat>
  <Paragraphs>335</Paragraphs>
  <Slides>25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Calibri</vt:lpstr>
      <vt:lpstr>Courier New</vt:lpstr>
      <vt:lpstr>Office Theme</vt:lpstr>
      <vt:lpstr>Laboratory science</vt:lpstr>
      <vt:lpstr>01</vt:lpstr>
      <vt:lpstr>Hazards – Formative assessment introduction</vt:lpstr>
      <vt:lpstr>Identifying risks</vt:lpstr>
      <vt:lpstr>Hazard symbols: Correct the labels on these hazard symbols</vt:lpstr>
      <vt:lpstr>Hazard symbols</vt:lpstr>
      <vt:lpstr>Research hazards for preparation and recrystallisation of aspirin </vt:lpstr>
      <vt:lpstr>Research hazards for preparation and recrystallisation of aspirin </vt:lpstr>
      <vt:lpstr>Marking hazards for preparation and recrystallisation of aspirin </vt:lpstr>
      <vt:lpstr>Research hazards for the analysis of aspirin </vt:lpstr>
      <vt:lpstr>Research hazards for the analysis of aspirin </vt:lpstr>
      <vt:lpstr>Reducing risks</vt:lpstr>
      <vt:lpstr>Plenary: Complete your self-reflection tracker</vt:lpstr>
      <vt:lpstr>02</vt:lpstr>
      <vt:lpstr>Risk assessment content – Formative assessment introduction</vt:lpstr>
      <vt:lpstr>Purpose of a risk assessment </vt:lpstr>
      <vt:lpstr>Purpose of a risk assessment – Marking the presentation</vt:lpstr>
      <vt:lpstr>Severity and likelihood</vt:lpstr>
      <vt:lpstr>Plenary: Complete your self-reflection tracker</vt:lpstr>
      <vt:lpstr>03</vt:lpstr>
      <vt:lpstr>Writing a risk assessment – Formative assessment introduction</vt:lpstr>
      <vt:lpstr>Activity</vt:lpstr>
      <vt:lpstr>Feedback and marking </vt:lpstr>
      <vt:lpstr>Feedback and marking </vt:lpstr>
      <vt:lpstr>Plenary: Complete your self-reflection tracker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Laboratory science</dc:title>
  <dc:creator>Gemma Brezinski</dc:creator>
  <cp:lastModifiedBy>Gemma Brezinski</cp:lastModifiedBy>
  <cp:revision>4</cp:revision>
  <dcterms:created xsi:type="dcterms:W3CDTF">2024-01-08T11:05:00Z</dcterms:created>
  <dcterms:modified xsi:type="dcterms:W3CDTF">2024-01-08T11:50:36Z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0x010100BF881A016B10084995EF93CBCB18F51C</vt:lpwstr>
  </property>
</Properties>
</file>