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5"/>
  </p:notesMasterIdLst>
  <p:handoutMasterIdLst>
    <p:handoutMasterId r:id="rId126"/>
  </p:handoutMasterIdLst>
  <p:sldIdLst>
    <p:sldId id="296" r:id="rId5"/>
    <p:sldId id="298" r:id="rId6"/>
    <p:sldId id="331" r:id="rId7"/>
    <p:sldId id="301" r:id="rId8"/>
    <p:sldId id="333" r:id="rId9"/>
    <p:sldId id="334" r:id="rId10"/>
    <p:sldId id="338" r:id="rId11"/>
    <p:sldId id="339" r:id="rId12"/>
    <p:sldId id="340" r:id="rId13"/>
    <p:sldId id="341" r:id="rId14"/>
    <p:sldId id="342" r:id="rId15"/>
    <p:sldId id="346" r:id="rId16"/>
    <p:sldId id="343" r:id="rId17"/>
    <p:sldId id="300" r:id="rId18"/>
    <p:sldId id="302" r:id="rId19"/>
    <p:sldId id="357" r:id="rId20"/>
    <p:sldId id="358" r:id="rId21"/>
    <p:sldId id="359" r:id="rId22"/>
    <p:sldId id="336" r:id="rId23"/>
    <p:sldId id="363" r:id="rId24"/>
    <p:sldId id="491" r:id="rId25"/>
    <p:sldId id="362" r:id="rId26"/>
    <p:sldId id="365" r:id="rId27"/>
    <p:sldId id="364" r:id="rId28"/>
    <p:sldId id="304" r:id="rId29"/>
    <p:sldId id="372" r:id="rId30"/>
    <p:sldId id="305" r:id="rId31"/>
    <p:sldId id="368" r:id="rId32"/>
    <p:sldId id="306" r:id="rId33"/>
    <p:sldId id="369" r:id="rId34"/>
    <p:sldId id="403" r:id="rId35"/>
    <p:sldId id="375" r:id="rId36"/>
    <p:sldId id="373" r:id="rId37"/>
    <p:sldId id="374" r:id="rId38"/>
    <p:sldId id="377" r:id="rId39"/>
    <p:sldId id="400" r:id="rId40"/>
    <p:sldId id="401" r:id="rId41"/>
    <p:sldId id="402" r:id="rId42"/>
    <p:sldId id="405" r:id="rId43"/>
    <p:sldId id="404" r:id="rId44"/>
    <p:sldId id="492" r:id="rId45"/>
    <p:sldId id="307" r:id="rId46"/>
    <p:sldId id="406" r:id="rId47"/>
    <p:sldId id="465" r:id="rId48"/>
    <p:sldId id="466" r:id="rId49"/>
    <p:sldId id="467" r:id="rId50"/>
    <p:sldId id="468" r:id="rId51"/>
    <p:sldId id="469" r:id="rId52"/>
    <p:sldId id="470" r:id="rId53"/>
    <p:sldId id="472" r:id="rId54"/>
    <p:sldId id="471" r:id="rId55"/>
    <p:sldId id="473" r:id="rId56"/>
    <p:sldId id="474" r:id="rId57"/>
    <p:sldId id="475" r:id="rId58"/>
    <p:sldId id="398" r:id="rId59"/>
    <p:sldId id="310" r:id="rId60"/>
    <p:sldId id="311" r:id="rId61"/>
    <p:sldId id="432" r:id="rId62"/>
    <p:sldId id="312" r:id="rId63"/>
    <p:sldId id="431" r:id="rId64"/>
    <p:sldId id="435" r:id="rId65"/>
    <p:sldId id="434" r:id="rId66"/>
    <p:sldId id="433" r:id="rId67"/>
    <p:sldId id="436" r:id="rId68"/>
    <p:sldId id="438" r:id="rId69"/>
    <p:sldId id="439" r:id="rId70"/>
    <p:sldId id="440" r:id="rId71"/>
    <p:sldId id="313" r:id="rId72"/>
    <p:sldId id="314" r:id="rId73"/>
    <p:sldId id="443" r:id="rId74"/>
    <p:sldId id="444" r:id="rId75"/>
    <p:sldId id="446" r:id="rId76"/>
    <p:sldId id="445" r:id="rId77"/>
    <p:sldId id="449" r:id="rId78"/>
    <p:sldId id="486" r:id="rId79"/>
    <p:sldId id="483" r:id="rId80"/>
    <p:sldId id="447" r:id="rId81"/>
    <p:sldId id="448" r:id="rId82"/>
    <p:sldId id="316" r:id="rId83"/>
    <p:sldId id="476" r:id="rId84"/>
    <p:sldId id="477" r:id="rId85"/>
    <p:sldId id="485" r:id="rId86"/>
    <p:sldId id="478" r:id="rId87"/>
    <p:sldId id="480" r:id="rId88"/>
    <p:sldId id="487" r:id="rId89"/>
    <p:sldId id="488" r:id="rId90"/>
    <p:sldId id="481" r:id="rId91"/>
    <p:sldId id="489" r:id="rId92"/>
    <p:sldId id="397" r:id="rId93"/>
    <p:sldId id="319" r:id="rId94"/>
    <p:sldId id="320" r:id="rId95"/>
    <p:sldId id="321" r:id="rId96"/>
    <p:sldId id="455" r:id="rId97"/>
    <p:sldId id="484" r:id="rId98"/>
    <p:sldId id="460" r:id="rId99"/>
    <p:sldId id="461" r:id="rId100"/>
    <p:sldId id="462" r:id="rId101"/>
    <p:sldId id="463" r:id="rId102"/>
    <p:sldId id="322" r:id="rId103"/>
    <p:sldId id="348" r:id="rId104"/>
    <p:sldId id="425" r:id="rId105"/>
    <p:sldId id="323" r:id="rId106"/>
    <p:sldId id="349" r:id="rId107"/>
    <p:sldId id="350" r:id="rId108"/>
    <p:sldId id="351" r:id="rId109"/>
    <p:sldId id="490" r:id="rId110"/>
    <p:sldId id="324" r:id="rId111"/>
    <p:sldId id="355" r:id="rId112"/>
    <p:sldId id="353" r:id="rId113"/>
    <p:sldId id="430" r:id="rId114"/>
    <p:sldId id="367" r:id="rId115"/>
    <p:sldId id="429" r:id="rId116"/>
    <p:sldId id="325" r:id="rId117"/>
    <p:sldId id="344" r:id="rId118"/>
    <p:sldId id="328" r:id="rId119"/>
    <p:sldId id="329" r:id="rId120"/>
    <p:sldId id="345" r:id="rId121"/>
    <p:sldId id="330" r:id="rId122"/>
    <p:sldId id="347" r:id="rId123"/>
    <p:sldId id="262" r:id="rId124"/>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0EC03-BE1D-3ECF-1198-0AE0F3C2A3B3}" name="Joanne Gillette" initials="" userId="S::JoanneGillette@JoanneGillette386.onmicrosoft.com::635e4de7-d018-45a2-9822-1464e44ba1a6" providerId="AD"/>
  <p188:author id="{2C2AFA17-8C1A-6786-7731-5853A4E37279}" name="Tate &amp; Clayburn" initials="Ed" userId="Tate &amp; Clayburn" providerId="None"/>
  <p188:author id="{06EBD850-72DE-2BEB-11BF-53DDA14FF1C2}" name="Nikki Mansell" initials="NM" userId="S::nikki.mansell@westking.ac.uk::8ecff2c2-51ef-483f-8926-7cae737b1935" providerId="AD"/>
  <p188:author id="{473F2D82-C3C3-DDA7-9377-E23167EA6B6B}" name="Elise James" initials="EJ" userId="42537d0e53cac1b1" providerId="Windows Live"/>
  <p188:author id="{8CB327D7-E7E4-B85C-F4D0-1205916741BF}" name="Joanne Gillette" initials="JG" userId="88ebfc7785ff76c4" providerId="Windows Live"/>
  <p188:author id="{8FC8F5ED-B8AF-51EB-94F5-922FC6F39F76}" name="Nikki Mansell" initials="NM" userId="S::nikki.mansell_westking.ac.uk#ext#@aoctenant.onmicrosoft.com::bd1f3717-491a-445d-84cf-371ba8987e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2"/>
    <p:restoredTop sz="94658"/>
  </p:normalViewPr>
  <p:slideViewPr>
    <p:cSldViewPr snapToGrid="0">
      <p:cViewPr varScale="1">
        <p:scale>
          <a:sx n="63" d="100"/>
          <a:sy n="63" d="100"/>
        </p:scale>
        <p:origin x="1072" y="27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F0C70-9519-42B0-AE97-D89932799B4B}"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GB"/>
        </a:p>
      </dgm:t>
    </dgm:pt>
    <dgm:pt modelId="{2913D242-D234-47CF-A678-F7B57AB919FF}">
      <dgm:prSet phldrT="[Text]" phldr="0" custT="1"/>
      <dgm:spPr/>
      <dgm:t>
        <a:bodyPr/>
        <a:lstStyle/>
        <a:p>
          <a:r>
            <a:rPr lang="en-GB" sz="3200" noProof="0" dirty="0"/>
            <a:t>Review</a:t>
          </a:r>
        </a:p>
      </dgm:t>
    </dgm:pt>
    <dgm:pt modelId="{625E0151-F0FB-4FCE-A513-09DD5893FD76}" type="parTrans" cxnId="{C0F2E5C0-CE85-45DC-A2C0-B974A584BD69}">
      <dgm:prSet/>
      <dgm:spPr/>
      <dgm:t>
        <a:bodyPr/>
        <a:lstStyle/>
        <a:p>
          <a:endParaRPr lang="en-GB"/>
        </a:p>
      </dgm:t>
    </dgm:pt>
    <dgm:pt modelId="{BC67D4D0-C80B-4037-8A3C-F4AC1186CC00}" type="sibTrans" cxnId="{C0F2E5C0-CE85-45DC-A2C0-B974A584BD69}">
      <dgm:prSet/>
      <dgm:spPr/>
      <dgm:t>
        <a:bodyPr/>
        <a:lstStyle/>
        <a:p>
          <a:endParaRPr lang="en-GB"/>
        </a:p>
      </dgm:t>
    </dgm:pt>
    <dgm:pt modelId="{EDF8F6DC-91B9-4E60-BFF0-9872BA618057}">
      <dgm:prSet phldrT="[Text]" phldr="0" custT="1"/>
      <dgm:spPr/>
      <dgm:t>
        <a:bodyPr/>
        <a:lstStyle/>
        <a:p>
          <a:r>
            <a:rPr lang="en-GB" sz="3200" noProof="0" dirty="0"/>
            <a:t>Refine</a:t>
          </a:r>
        </a:p>
      </dgm:t>
    </dgm:pt>
    <dgm:pt modelId="{F16A1875-4083-4544-86E7-EAADFF8DBBAC}" type="parTrans" cxnId="{89CFBC10-9633-4AF2-ADE4-CC5BF3E992B7}">
      <dgm:prSet/>
      <dgm:spPr/>
      <dgm:t>
        <a:bodyPr/>
        <a:lstStyle/>
        <a:p>
          <a:endParaRPr lang="en-GB"/>
        </a:p>
      </dgm:t>
    </dgm:pt>
    <dgm:pt modelId="{E172B6C8-B3CB-46BC-9DAC-FB124D2D36E1}" type="sibTrans" cxnId="{89CFBC10-9633-4AF2-ADE4-CC5BF3E992B7}">
      <dgm:prSet/>
      <dgm:spPr/>
      <dgm:t>
        <a:bodyPr/>
        <a:lstStyle/>
        <a:p>
          <a:endParaRPr lang="en-GB"/>
        </a:p>
      </dgm:t>
    </dgm:pt>
    <dgm:pt modelId="{0E4803F8-EA66-4B8C-A132-D2961CDB2B50}">
      <dgm:prSet phldrT="[Text]" phldr="0" custT="1"/>
      <dgm:spPr/>
      <dgm:t>
        <a:bodyPr/>
        <a:lstStyle/>
        <a:p>
          <a:r>
            <a:rPr lang="en-GB" sz="3200" noProof="0" dirty="0"/>
            <a:t>Reject</a:t>
          </a:r>
        </a:p>
      </dgm:t>
    </dgm:pt>
    <dgm:pt modelId="{978B7D47-A528-480C-B87D-226A5FF12D4B}" type="parTrans" cxnId="{B3783EDA-9913-4E26-8C47-4254E5A2B302}">
      <dgm:prSet/>
      <dgm:spPr/>
      <dgm:t>
        <a:bodyPr/>
        <a:lstStyle/>
        <a:p>
          <a:endParaRPr lang="en-GB"/>
        </a:p>
      </dgm:t>
    </dgm:pt>
    <dgm:pt modelId="{307A55AF-3760-4F7C-B845-C8DBCE072D47}" type="sibTrans" cxnId="{B3783EDA-9913-4E26-8C47-4254E5A2B302}">
      <dgm:prSet/>
      <dgm:spPr/>
      <dgm:t>
        <a:bodyPr/>
        <a:lstStyle/>
        <a:p>
          <a:endParaRPr lang="en-GB"/>
        </a:p>
      </dgm:t>
    </dgm:pt>
    <dgm:pt modelId="{5A5F0E32-5CA5-49DC-A823-3ACE8CF6F876}" type="pres">
      <dgm:prSet presAssocID="{CFBF0C70-9519-42B0-AE97-D89932799B4B}" presName="cycle" presStyleCnt="0">
        <dgm:presLayoutVars>
          <dgm:dir/>
          <dgm:resizeHandles val="exact"/>
        </dgm:presLayoutVars>
      </dgm:prSet>
      <dgm:spPr/>
    </dgm:pt>
    <dgm:pt modelId="{8EF69F69-7324-4CE1-A461-72EB0E6AD661}" type="pres">
      <dgm:prSet presAssocID="{2913D242-D234-47CF-A678-F7B57AB919FF}" presName="dummy" presStyleCnt="0"/>
      <dgm:spPr/>
    </dgm:pt>
    <dgm:pt modelId="{D8631F9A-02F8-4BE5-A916-2D701C5808A0}" type="pres">
      <dgm:prSet presAssocID="{2913D242-D234-47CF-A678-F7B57AB919FF}" presName="node" presStyleLbl="revTx" presStyleIdx="0" presStyleCnt="3" custScaleX="122176">
        <dgm:presLayoutVars>
          <dgm:bulletEnabled val="1"/>
        </dgm:presLayoutVars>
      </dgm:prSet>
      <dgm:spPr/>
    </dgm:pt>
    <dgm:pt modelId="{FABA13D4-4388-48BE-9F7C-65890809832F}" type="pres">
      <dgm:prSet presAssocID="{BC67D4D0-C80B-4037-8A3C-F4AC1186CC00}" presName="sibTrans" presStyleLbl="node1" presStyleIdx="0" presStyleCnt="3" custLinFactNeighborX="-9" custLinFactNeighborY="-4164"/>
      <dgm:spPr/>
    </dgm:pt>
    <dgm:pt modelId="{27FBE165-5E43-4D9A-A697-2915F0909DBC}" type="pres">
      <dgm:prSet presAssocID="{EDF8F6DC-91B9-4E60-BFF0-9872BA618057}" presName="dummy" presStyleCnt="0"/>
      <dgm:spPr/>
    </dgm:pt>
    <dgm:pt modelId="{9DD47412-A346-4FD4-B93A-DB0EA8C6C5B8}" type="pres">
      <dgm:prSet presAssocID="{EDF8F6DC-91B9-4E60-BFF0-9872BA618057}" presName="node" presStyleLbl="revTx" presStyleIdx="1" presStyleCnt="3" custScaleX="122176">
        <dgm:presLayoutVars>
          <dgm:bulletEnabled val="1"/>
        </dgm:presLayoutVars>
      </dgm:prSet>
      <dgm:spPr/>
    </dgm:pt>
    <dgm:pt modelId="{7AD36FE8-A744-4130-8BDA-5405E591B9FB}" type="pres">
      <dgm:prSet presAssocID="{E172B6C8-B3CB-46BC-9DAC-FB124D2D36E1}" presName="sibTrans" presStyleLbl="node1" presStyleIdx="1" presStyleCnt="3"/>
      <dgm:spPr/>
    </dgm:pt>
    <dgm:pt modelId="{C1656444-171B-4876-96FC-EF0EE6952119}" type="pres">
      <dgm:prSet presAssocID="{0E4803F8-EA66-4B8C-A132-D2961CDB2B50}" presName="dummy" presStyleCnt="0"/>
      <dgm:spPr/>
    </dgm:pt>
    <dgm:pt modelId="{1D03EAF1-458F-4C48-AA7C-004CBFBC1AC1}" type="pres">
      <dgm:prSet presAssocID="{0E4803F8-EA66-4B8C-A132-D2961CDB2B50}" presName="node" presStyleLbl="revTx" presStyleIdx="2" presStyleCnt="3" custScaleX="122176">
        <dgm:presLayoutVars>
          <dgm:bulletEnabled val="1"/>
        </dgm:presLayoutVars>
      </dgm:prSet>
      <dgm:spPr/>
    </dgm:pt>
    <dgm:pt modelId="{B135C651-6586-470D-B9AD-8EECF4647FAF}" type="pres">
      <dgm:prSet presAssocID="{307A55AF-3760-4F7C-B845-C8DBCE072D47}" presName="sibTrans" presStyleLbl="node1" presStyleIdx="2" presStyleCnt="3" custLinFactNeighborX="-9" custLinFactNeighborY="4012"/>
      <dgm:spPr/>
    </dgm:pt>
  </dgm:ptLst>
  <dgm:cxnLst>
    <dgm:cxn modelId="{89CFBC10-9633-4AF2-ADE4-CC5BF3E992B7}" srcId="{CFBF0C70-9519-42B0-AE97-D89932799B4B}" destId="{EDF8F6DC-91B9-4E60-BFF0-9872BA618057}" srcOrd="1" destOrd="0" parTransId="{F16A1875-4083-4544-86E7-EAADFF8DBBAC}" sibTransId="{E172B6C8-B3CB-46BC-9DAC-FB124D2D36E1}"/>
    <dgm:cxn modelId="{F301021A-18B2-428A-8A01-3F48FAADD391}" type="presOf" srcId="{E172B6C8-B3CB-46BC-9DAC-FB124D2D36E1}" destId="{7AD36FE8-A744-4130-8BDA-5405E591B9FB}" srcOrd="0" destOrd="0" presId="urn:microsoft.com/office/officeart/2005/8/layout/cycle1"/>
    <dgm:cxn modelId="{4FAFE440-538E-4212-BFA9-AAB56E03799D}" type="presOf" srcId="{0E4803F8-EA66-4B8C-A132-D2961CDB2B50}" destId="{1D03EAF1-458F-4C48-AA7C-004CBFBC1AC1}" srcOrd="0" destOrd="0" presId="urn:microsoft.com/office/officeart/2005/8/layout/cycle1"/>
    <dgm:cxn modelId="{04C9B074-68B4-4B47-87E7-D6EB62FC2BC9}" type="presOf" srcId="{2913D242-D234-47CF-A678-F7B57AB919FF}" destId="{D8631F9A-02F8-4BE5-A916-2D701C5808A0}" srcOrd="0" destOrd="0" presId="urn:microsoft.com/office/officeart/2005/8/layout/cycle1"/>
    <dgm:cxn modelId="{BA9F3775-ACED-436D-A98C-B5885A0EB932}" type="presOf" srcId="{CFBF0C70-9519-42B0-AE97-D89932799B4B}" destId="{5A5F0E32-5CA5-49DC-A823-3ACE8CF6F876}" srcOrd="0" destOrd="0" presId="urn:microsoft.com/office/officeart/2005/8/layout/cycle1"/>
    <dgm:cxn modelId="{C88BC5B8-D89E-4CC0-9B93-F9BB1ECF5358}" type="presOf" srcId="{BC67D4D0-C80B-4037-8A3C-F4AC1186CC00}" destId="{FABA13D4-4388-48BE-9F7C-65890809832F}" srcOrd="0" destOrd="0" presId="urn:microsoft.com/office/officeart/2005/8/layout/cycle1"/>
    <dgm:cxn modelId="{C0F2E5C0-CE85-45DC-A2C0-B974A584BD69}" srcId="{CFBF0C70-9519-42B0-AE97-D89932799B4B}" destId="{2913D242-D234-47CF-A678-F7B57AB919FF}" srcOrd="0" destOrd="0" parTransId="{625E0151-F0FB-4FCE-A513-09DD5893FD76}" sibTransId="{BC67D4D0-C80B-4037-8A3C-F4AC1186CC00}"/>
    <dgm:cxn modelId="{B3783EDA-9913-4E26-8C47-4254E5A2B302}" srcId="{CFBF0C70-9519-42B0-AE97-D89932799B4B}" destId="{0E4803F8-EA66-4B8C-A132-D2961CDB2B50}" srcOrd="2" destOrd="0" parTransId="{978B7D47-A528-480C-B87D-226A5FF12D4B}" sibTransId="{307A55AF-3760-4F7C-B845-C8DBCE072D47}"/>
    <dgm:cxn modelId="{786D26E6-0CB4-4CAF-808E-CAC1F8461EE0}" type="presOf" srcId="{EDF8F6DC-91B9-4E60-BFF0-9872BA618057}" destId="{9DD47412-A346-4FD4-B93A-DB0EA8C6C5B8}" srcOrd="0" destOrd="0" presId="urn:microsoft.com/office/officeart/2005/8/layout/cycle1"/>
    <dgm:cxn modelId="{8D5E56E7-3D3F-41C5-B308-EDA3BB767C4B}" type="presOf" srcId="{307A55AF-3760-4F7C-B845-C8DBCE072D47}" destId="{B135C651-6586-470D-B9AD-8EECF4647FAF}" srcOrd="0" destOrd="0" presId="urn:microsoft.com/office/officeart/2005/8/layout/cycle1"/>
    <dgm:cxn modelId="{3DB64EC3-6FB2-4698-A4C0-5BC4E5976536}" type="presParOf" srcId="{5A5F0E32-5CA5-49DC-A823-3ACE8CF6F876}" destId="{8EF69F69-7324-4CE1-A461-72EB0E6AD661}" srcOrd="0" destOrd="0" presId="urn:microsoft.com/office/officeart/2005/8/layout/cycle1"/>
    <dgm:cxn modelId="{380A2031-2C36-41C3-A510-A769591207A8}" type="presParOf" srcId="{5A5F0E32-5CA5-49DC-A823-3ACE8CF6F876}" destId="{D8631F9A-02F8-4BE5-A916-2D701C5808A0}" srcOrd="1" destOrd="0" presId="urn:microsoft.com/office/officeart/2005/8/layout/cycle1"/>
    <dgm:cxn modelId="{5129F827-8D06-44A5-BF78-EA74BB550F04}" type="presParOf" srcId="{5A5F0E32-5CA5-49DC-A823-3ACE8CF6F876}" destId="{FABA13D4-4388-48BE-9F7C-65890809832F}" srcOrd="2" destOrd="0" presId="urn:microsoft.com/office/officeart/2005/8/layout/cycle1"/>
    <dgm:cxn modelId="{B78D57FE-F214-4761-8F6F-4E746A5F765C}" type="presParOf" srcId="{5A5F0E32-5CA5-49DC-A823-3ACE8CF6F876}" destId="{27FBE165-5E43-4D9A-A697-2915F0909DBC}" srcOrd="3" destOrd="0" presId="urn:microsoft.com/office/officeart/2005/8/layout/cycle1"/>
    <dgm:cxn modelId="{E88E985B-B0B6-42EE-909C-04A1BBA1AC4E}" type="presParOf" srcId="{5A5F0E32-5CA5-49DC-A823-3ACE8CF6F876}" destId="{9DD47412-A346-4FD4-B93A-DB0EA8C6C5B8}" srcOrd="4" destOrd="0" presId="urn:microsoft.com/office/officeart/2005/8/layout/cycle1"/>
    <dgm:cxn modelId="{5FCE8357-E9C3-4D3A-AD3A-529D99697E62}" type="presParOf" srcId="{5A5F0E32-5CA5-49DC-A823-3ACE8CF6F876}" destId="{7AD36FE8-A744-4130-8BDA-5405E591B9FB}" srcOrd="5" destOrd="0" presId="urn:microsoft.com/office/officeart/2005/8/layout/cycle1"/>
    <dgm:cxn modelId="{DACF6F0A-4591-4138-ABCE-C76ACCD33F9D}" type="presParOf" srcId="{5A5F0E32-5CA5-49DC-A823-3ACE8CF6F876}" destId="{C1656444-171B-4876-96FC-EF0EE6952119}" srcOrd="6" destOrd="0" presId="urn:microsoft.com/office/officeart/2005/8/layout/cycle1"/>
    <dgm:cxn modelId="{48F3A9CE-0B0F-42A1-B48E-CA191ACDC7B4}" type="presParOf" srcId="{5A5F0E32-5CA5-49DC-A823-3ACE8CF6F876}" destId="{1D03EAF1-458F-4C48-AA7C-004CBFBC1AC1}" srcOrd="7" destOrd="0" presId="urn:microsoft.com/office/officeart/2005/8/layout/cycle1"/>
    <dgm:cxn modelId="{FCD3D896-B8E9-410C-BDA1-4FA4EA6F010A}" type="presParOf" srcId="{5A5F0E32-5CA5-49DC-A823-3ACE8CF6F876}" destId="{B135C651-6586-470D-B9AD-8EECF4647FAF}"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31F9A-02F8-4BE5-A916-2D701C5808A0}">
      <dsp:nvSpPr>
        <dsp:cNvPr id="0" name=""/>
        <dsp:cNvSpPr/>
      </dsp:nvSpPr>
      <dsp:spPr>
        <a:xfrm>
          <a:off x="2823161" y="298994"/>
          <a:ext cx="1861127" cy="152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noProof="0" dirty="0"/>
            <a:t>Review</a:t>
          </a:r>
        </a:p>
      </dsp:txBody>
      <dsp:txXfrm>
        <a:off x="2823161" y="298994"/>
        <a:ext cx="1861127" cy="1523316"/>
      </dsp:txXfrm>
    </dsp:sp>
    <dsp:sp modelId="{FABA13D4-4388-48BE-9F7C-65890809832F}">
      <dsp:nvSpPr>
        <dsp:cNvPr id="0" name=""/>
        <dsp:cNvSpPr/>
      </dsp:nvSpPr>
      <dsp:spPr>
        <a:xfrm>
          <a:off x="670017" y="-151159"/>
          <a:ext cx="3603456" cy="3603456"/>
        </a:xfrm>
        <a:prstGeom prst="circularArrow">
          <a:avLst>
            <a:gd name="adj1" fmla="val 8243"/>
            <a:gd name="adj2" fmla="val 575685"/>
            <a:gd name="adj3" fmla="val 2486661"/>
            <a:gd name="adj4" fmla="val 50396"/>
            <a:gd name="adj5" fmla="val 9617"/>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DD47412-A346-4FD4-B93A-DB0EA8C6C5B8}">
      <dsp:nvSpPr>
        <dsp:cNvPr id="0" name=""/>
        <dsp:cNvSpPr/>
      </dsp:nvSpPr>
      <dsp:spPr>
        <a:xfrm>
          <a:off x="1541506" y="2518885"/>
          <a:ext cx="1861127" cy="152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noProof="0" dirty="0"/>
            <a:t>Refine</a:t>
          </a:r>
        </a:p>
      </dsp:txBody>
      <dsp:txXfrm>
        <a:off x="1541506" y="2518885"/>
        <a:ext cx="1861127" cy="1523316"/>
      </dsp:txXfrm>
    </dsp:sp>
    <dsp:sp modelId="{7AD36FE8-A744-4130-8BDA-5405E591B9FB}">
      <dsp:nvSpPr>
        <dsp:cNvPr id="0" name=""/>
        <dsp:cNvSpPr/>
      </dsp:nvSpPr>
      <dsp:spPr>
        <a:xfrm>
          <a:off x="670341" y="-1111"/>
          <a:ext cx="3603456" cy="3603456"/>
        </a:xfrm>
        <a:prstGeom prst="circularArrow">
          <a:avLst>
            <a:gd name="adj1" fmla="val 8243"/>
            <a:gd name="adj2" fmla="val 575685"/>
            <a:gd name="adj3" fmla="val 10173919"/>
            <a:gd name="adj4" fmla="val 7737655"/>
            <a:gd name="adj5" fmla="val 9617"/>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03EAF1-458F-4C48-AA7C-004CBFBC1AC1}">
      <dsp:nvSpPr>
        <dsp:cNvPr id="0" name=""/>
        <dsp:cNvSpPr/>
      </dsp:nvSpPr>
      <dsp:spPr>
        <a:xfrm>
          <a:off x="259851" y="298994"/>
          <a:ext cx="1861127" cy="152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noProof="0" dirty="0"/>
            <a:t>Reject</a:t>
          </a:r>
        </a:p>
      </dsp:txBody>
      <dsp:txXfrm>
        <a:off x="259851" y="298994"/>
        <a:ext cx="1861127" cy="1523316"/>
      </dsp:txXfrm>
    </dsp:sp>
    <dsp:sp modelId="{B135C651-6586-470D-B9AD-8EECF4647FAF}">
      <dsp:nvSpPr>
        <dsp:cNvPr id="0" name=""/>
        <dsp:cNvSpPr/>
      </dsp:nvSpPr>
      <dsp:spPr>
        <a:xfrm>
          <a:off x="670017" y="143459"/>
          <a:ext cx="3603456" cy="3603456"/>
        </a:xfrm>
        <a:prstGeom prst="circularArrow">
          <a:avLst>
            <a:gd name="adj1" fmla="val 8243"/>
            <a:gd name="adj2" fmla="val 575685"/>
            <a:gd name="adj3" fmla="val 16447721"/>
            <a:gd name="adj4" fmla="val 15376594"/>
            <a:gd name="adj5" fmla="val 9617"/>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4B82452-3B3D-4B10-B5B2-216C3ED6E0C1}" type="datetimeFigureOut">
              <a:rPr lang="en-GB" smtClean="0"/>
              <a:pPr/>
              <a:t>17/06/2025</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E3A1484-528B-4725-8337-7ACDB6138B8F}" type="datetimeFigureOut">
              <a:rPr lang="en-GB" smtClean="0"/>
              <a:pPr/>
              <a:t>17/06/2025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dirty="0"/>
          </a:p>
        </p:txBody>
      </p:sp>
    </p:spTree>
    <p:extLst>
      <p:ext uri="{BB962C8B-B14F-4D97-AF65-F5344CB8AC3E}">
        <p14:creationId xmlns:p14="http://schemas.microsoft.com/office/powerpoint/2010/main" val="259519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A701-C2B8-8DD8-201B-FECB5FF3C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A54CA-C8A6-0909-E01D-721EF91B8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6F8E0-06DD-256E-9A67-A13A48D7B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899DBE-0749-60C3-16E7-0A8E867ACE88}"/>
              </a:ext>
            </a:extLst>
          </p:cNvPr>
          <p:cNvSpPr>
            <a:spLocks noGrp="1"/>
          </p:cNvSpPr>
          <p:nvPr>
            <p:ph type="sldNum" sz="quarter" idx="5"/>
          </p:nvPr>
        </p:nvSpPr>
        <p:spPr/>
        <p:txBody>
          <a:bodyPr/>
          <a:lstStyle/>
          <a:p>
            <a:fld id="{9920340D-206C-4C41-A35B-4D72CE2F2B89}" type="slidenum">
              <a:rPr lang="en-GB" smtClean="0"/>
              <a:t>16</a:t>
            </a:fld>
            <a:endParaRPr lang="en-GB" dirty="0"/>
          </a:p>
        </p:txBody>
      </p:sp>
    </p:spTree>
    <p:extLst>
      <p:ext uri="{BB962C8B-B14F-4D97-AF65-F5344CB8AC3E}">
        <p14:creationId xmlns:p14="http://schemas.microsoft.com/office/powerpoint/2010/main" val="202267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36C0D-6583-ECAF-DC5A-4944D5E4F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84FDA-059C-FB0C-1568-AE387F920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0E6C7-5F8C-74AA-9DE3-57F23B14E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306DFD-F444-8AFD-EF9F-37C4B85DA2A1}"/>
              </a:ext>
            </a:extLst>
          </p:cNvPr>
          <p:cNvSpPr>
            <a:spLocks noGrp="1"/>
          </p:cNvSpPr>
          <p:nvPr>
            <p:ph type="sldNum" sz="quarter" idx="5"/>
          </p:nvPr>
        </p:nvSpPr>
        <p:spPr/>
        <p:txBody>
          <a:bodyPr/>
          <a:lstStyle/>
          <a:p>
            <a:fld id="{9920340D-206C-4C41-A35B-4D72CE2F2B89}" type="slidenum">
              <a:rPr lang="en-GB" smtClean="0"/>
              <a:t>17</a:t>
            </a:fld>
            <a:endParaRPr lang="en-GB" dirty="0"/>
          </a:p>
        </p:txBody>
      </p:sp>
    </p:spTree>
    <p:extLst>
      <p:ext uri="{BB962C8B-B14F-4D97-AF65-F5344CB8AC3E}">
        <p14:creationId xmlns:p14="http://schemas.microsoft.com/office/powerpoint/2010/main" val="321372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D394C-DF0B-3DE4-D9DC-66182BFA0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ED593-BD0E-BA86-9C75-0C6F09C60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C6048-736B-3BC2-36AA-BB6827123F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D6C19-99DC-22A1-A56F-E356CC3916F3}"/>
              </a:ext>
            </a:extLst>
          </p:cNvPr>
          <p:cNvSpPr>
            <a:spLocks noGrp="1"/>
          </p:cNvSpPr>
          <p:nvPr>
            <p:ph type="sldNum" sz="quarter" idx="5"/>
          </p:nvPr>
        </p:nvSpPr>
        <p:spPr/>
        <p:txBody>
          <a:bodyPr/>
          <a:lstStyle/>
          <a:p>
            <a:fld id="{9920340D-206C-4C41-A35B-4D72CE2F2B89}" type="slidenum">
              <a:rPr lang="en-GB" smtClean="0"/>
              <a:t>18</a:t>
            </a:fld>
            <a:endParaRPr lang="en-GB" dirty="0"/>
          </a:p>
        </p:txBody>
      </p:sp>
    </p:spTree>
    <p:extLst>
      <p:ext uri="{BB962C8B-B14F-4D97-AF65-F5344CB8AC3E}">
        <p14:creationId xmlns:p14="http://schemas.microsoft.com/office/powerpoint/2010/main" val="17547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dirty="0"/>
          </a:p>
        </p:txBody>
      </p:sp>
    </p:spTree>
    <p:extLst>
      <p:ext uri="{BB962C8B-B14F-4D97-AF65-F5344CB8AC3E}">
        <p14:creationId xmlns:p14="http://schemas.microsoft.com/office/powerpoint/2010/main" val="351410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98A5-887D-5DCD-7C39-452A9C1BF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B4FFD-1A19-8E6C-2782-718D92D77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F3E96-61B8-B2B7-65AD-EA2D56394D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1E2A6F-B16C-2988-8F59-60521E226DCC}"/>
              </a:ext>
            </a:extLst>
          </p:cNvPr>
          <p:cNvSpPr>
            <a:spLocks noGrp="1"/>
          </p:cNvSpPr>
          <p:nvPr>
            <p:ph type="sldNum" sz="quarter" idx="5"/>
          </p:nvPr>
        </p:nvSpPr>
        <p:spPr/>
        <p:txBody>
          <a:bodyPr/>
          <a:lstStyle/>
          <a:p>
            <a:fld id="{9920340D-206C-4C41-A35B-4D72CE2F2B89}" type="slidenum">
              <a:rPr lang="en-GB" smtClean="0"/>
              <a:t>20</a:t>
            </a:fld>
            <a:endParaRPr lang="en-GB" dirty="0"/>
          </a:p>
        </p:txBody>
      </p:sp>
    </p:spTree>
    <p:extLst>
      <p:ext uri="{BB962C8B-B14F-4D97-AF65-F5344CB8AC3E}">
        <p14:creationId xmlns:p14="http://schemas.microsoft.com/office/powerpoint/2010/main" val="2098096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02B7-234E-C315-F2FC-A02A09D95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14B56-57A0-F473-8AF3-3A751E3F9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EF157-EE28-C8D0-5AD4-E3AB95059F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072343-1964-4A88-30F7-E653277C9F47}"/>
              </a:ext>
            </a:extLst>
          </p:cNvPr>
          <p:cNvSpPr>
            <a:spLocks noGrp="1"/>
          </p:cNvSpPr>
          <p:nvPr>
            <p:ph type="sldNum" sz="quarter" idx="5"/>
          </p:nvPr>
        </p:nvSpPr>
        <p:spPr/>
        <p:txBody>
          <a:bodyPr/>
          <a:lstStyle/>
          <a:p>
            <a:fld id="{9920340D-206C-4C41-A35B-4D72CE2F2B89}" type="slidenum">
              <a:rPr lang="en-GB" smtClean="0"/>
              <a:t>21</a:t>
            </a:fld>
            <a:endParaRPr lang="en-GB" dirty="0"/>
          </a:p>
        </p:txBody>
      </p:sp>
    </p:spTree>
    <p:extLst>
      <p:ext uri="{BB962C8B-B14F-4D97-AF65-F5344CB8AC3E}">
        <p14:creationId xmlns:p14="http://schemas.microsoft.com/office/powerpoint/2010/main" val="159371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671BC-E8FE-2143-210E-B816779CA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D9DE3-65C2-655C-0476-3259DF8EC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FF906-EA4E-37EE-818A-65ABB89F5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0041B0-3DE9-DE01-DC60-53AFC50A3318}"/>
              </a:ext>
            </a:extLst>
          </p:cNvPr>
          <p:cNvSpPr>
            <a:spLocks noGrp="1"/>
          </p:cNvSpPr>
          <p:nvPr>
            <p:ph type="sldNum" sz="quarter" idx="5"/>
          </p:nvPr>
        </p:nvSpPr>
        <p:spPr/>
        <p:txBody>
          <a:bodyPr/>
          <a:lstStyle/>
          <a:p>
            <a:fld id="{9920340D-206C-4C41-A35B-4D72CE2F2B89}" type="slidenum">
              <a:rPr lang="en-GB" smtClean="0"/>
              <a:t>22</a:t>
            </a:fld>
            <a:endParaRPr lang="en-GB" dirty="0"/>
          </a:p>
        </p:txBody>
      </p:sp>
    </p:spTree>
    <p:extLst>
      <p:ext uri="{BB962C8B-B14F-4D97-AF65-F5344CB8AC3E}">
        <p14:creationId xmlns:p14="http://schemas.microsoft.com/office/powerpoint/2010/main" val="276965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7F10-905B-B99E-08D6-541CBB17C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CEE97-9FAD-949C-DBFA-3F2A3327B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B9618-1E76-B948-0372-03049CA5F8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7BDEFD-712F-5A7F-D4C4-1F3E6D0A6E24}"/>
              </a:ext>
            </a:extLst>
          </p:cNvPr>
          <p:cNvSpPr>
            <a:spLocks noGrp="1"/>
          </p:cNvSpPr>
          <p:nvPr>
            <p:ph type="sldNum" sz="quarter" idx="5"/>
          </p:nvPr>
        </p:nvSpPr>
        <p:spPr/>
        <p:txBody>
          <a:bodyPr/>
          <a:lstStyle/>
          <a:p>
            <a:fld id="{9920340D-206C-4C41-A35B-4D72CE2F2B89}" type="slidenum">
              <a:rPr lang="en-GB" smtClean="0"/>
              <a:t>23</a:t>
            </a:fld>
            <a:endParaRPr lang="en-GB" dirty="0"/>
          </a:p>
        </p:txBody>
      </p:sp>
    </p:spTree>
    <p:extLst>
      <p:ext uri="{BB962C8B-B14F-4D97-AF65-F5344CB8AC3E}">
        <p14:creationId xmlns:p14="http://schemas.microsoft.com/office/powerpoint/2010/main" val="424069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82A2-48B1-9F81-C409-AA1E61229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50F2F-5F0E-95AF-2582-ED1E066B2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032E2-CFC7-C474-668A-D48A28DAF8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67A15-62EE-1DA2-3D51-4F69576429DA}"/>
              </a:ext>
            </a:extLst>
          </p:cNvPr>
          <p:cNvSpPr>
            <a:spLocks noGrp="1"/>
          </p:cNvSpPr>
          <p:nvPr>
            <p:ph type="sldNum" sz="quarter" idx="5"/>
          </p:nvPr>
        </p:nvSpPr>
        <p:spPr/>
        <p:txBody>
          <a:bodyPr/>
          <a:lstStyle/>
          <a:p>
            <a:fld id="{9920340D-206C-4C41-A35B-4D72CE2F2B89}" type="slidenum">
              <a:rPr lang="en-GB" smtClean="0"/>
              <a:t>24</a:t>
            </a:fld>
            <a:endParaRPr lang="en-GB" dirty="0"/>
          </a:p>
        </p:txBody>
      </p:sp>
    </p:spTree>
    <p:extLst>
      <p:ext uri="{BB962C8B-B14F-4D97-AF65-F5344CB8AC3E}">
        <p14:creationId xmlns:p14="http://schemas.microsoft.com/office/powerpoint/2010/main" val="20361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25</a:t>
            </a:fld>
            <a:endParaRPr lang="en-GB" dirty="0"/>
          </a:p>
        </p:txBody>
      </p:sp>
    </p:spTree>
    <p:extLst>
      <p:ext uri="{BB962C8B-B14F-4D97-AF65-F5344CB8AC3E}">
        <p14:creationId xmlns:p14="http://schemas.microsoft.com/office/powerpoint/2010/main" val="403433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FDFDE-C78F-C5FC-F820-B858DBB70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29ED7-B79C-DFCC-254F-899B1CFA2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8BAC2-446A-C0BB-A327-9FAB0EB9A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ADF1F4-3763-44C7-2692-833EF22F447A}"/>
              </a:ext>
            </a:extLst>
          </p:cNvPr>
          <p:cNvSpPr>
            <a:spLocks noGrp="1"/>
          </p:cNvSpPr>
          <p:nvPr>
            <p:ph type="sldNum" sz="quarter" idx="5"/>
          </p:nvPr>
        </p:nvSpPr>
        <p:spPr/>
        <p:txBody>
          <a:bodyPr/>
          <a:lstStyle/>
          <a:p>
            <a:fld id="{9920340D-206C-4C41-A35B-4D72CE2F2B89}" type="slidenum">
              <a:rPr lang="en-GB" smtClean="0"/>
              <a:t>26</a:t>
            </a:fld>
            <a:endParaRPr lang="en-GB" dirty="0"/>
          </a:p>
        </p:txBody>
      </p:sp>
    </p:spTree>
    <p:extLst>
      <p:ext uri="{BB962C8B-B14F-4D97-AF65-F5344CB8AC3E}">
        <p14:creationId xmlns:p14="http://schemas.microsoft.com/office/powerpoint/2010/main" val="1655452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27</a:t>
            </a:fld>
            <a:endParaRPr lang="en-GB" dirty="0"/>
          </a:p>
        </p:txBody>
      </p:sp>
    </p:spTree>
    <p:extLst>
      <p:ext uri="{BB962C8B-B14F-4D97-AF65-F5344CB8AC3E}">
        <p14:creationId xmlns:p14="http://schemas.microsoft.com/office/powerpoint/2010/main" val="3704909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9C06F-8ED6-8CA7-3B4B-AEE30F343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E345D-442D-3584-D685-E0EF2E285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E4A87-E39C-263F-602F-4EBEDA3A5C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B23520-81FA-4CA0-3AEC-42C706366449}"/>
              </a:ext>
            </a:extLst>
          </p:cNvPr>
          <p:cNvSpPr>
            <a:spLocks noGrp="1"/>
          </p:cNvSpPr>
          <p:nvPr>
            <p:ph type="sldNum" sz="quarter" idx="5"/>
          </p:nvPr>
        </p:nvSpPr>
        <p:spPr/>
        <p:txBody>
          <a:bodyPr/>
          <a:lstStyle/>
          <a:p>
            <a:fld id="{9920340D-206C-4C41-A35B-4D72CE2F2B89}" type="slidenum">
              <a:rPr lang="en-GB" smtClean="0"/>
              <a:t>28</a:t>
            </a:fld>
            <a:endParaRPr lang="en-GB" dirty="0"/>
          </a:p>
        </p:txBody>
      </p:sp>
    </p:spTree>
    <p:extLst>
      <p:ext uri="{BB962C8B-B14F-4D97-AF65-F5344CB8AC3E}">
        <p14:creationId xmlns:p14="http://schemas.microsoft.com/office/powerpoint/2010/main" val="2879876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dirty="0"/>
          </a:p>
        </p:txBody>
      </p:sp>
    </p:spTree>
    <p:extLst>
      <p:ext uri="{BB962C8B-B14F-4D97-AF65-F5344CB8AC3E}">
        <p14:creationId xmlns:p14="http://schemas.microsoft.com/office/powerpoint/2010/main" val="338561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D85F-3F0C-E449-FEEF-6683A9574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C705F-C176-5177-55CC-06BA16E20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4B166-31C3-58AF-A541-94611312C1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7800A-15CF-EC52-C882-6575D6EFED9A}"/>
              </a:ext>
            </a:extLst>
          </p:cNvPr>
          <p:cNvSpPr>
            <a:spLocks noGrp="1"/>
          </p:cNvSpPr>
          <p:nvPr>
            <p:ph type="sldNum" sz="quarter" idx="5"/>
          </p:nvPr>
        </p:nvSpPr>
        <p:spPr/>
        <p:txBody>
          <a:bodyPr/>
          <a:lstStyle/>
          <a:p>
            <a:fld id="{9920340D-206C-4C41-A35B-4D72CE2F2B89}" type="slidenum">
              <a:rPr lang="en-GB" smtClean="0"/>
              <a:t>30</a:t>
            </a:fld>
            <a:endParaRPr lang="en-GB" dirty="0"/>
          </a:p>
        </p:txBody>
      </p:sp>
    </p:spTree>
    <p:extLst>
      <p:ext uri="{BB962C8B-B14F-4D97-AF65-F5344CB8AC3E}">
        <p14:creationId xmlns:p14="http://schemas.microsoft.com/office/powerpoint/2010/main" val="78890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788C-79C9-CDA1-9750-CCF46713F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69212-4F68-4E1D-9164-BF51CEAC3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EF12B-1165-7571-363A-65B172136C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A55778-442C-EFAF-FDE6-7358EBDAFCB3}"/>
              </a:ext>
            </a:extLst>
          </p:cNvPr>
          <p:cNvSpPr>
            <a:spLocks noGrp="1"/>
          </p:cNvSpPr>
          <p:nvPr>
            <p:ph type="sldNum" sz="quarter" idx="5"/>
          </p:nvPr>
        </p:nvSpPr>
        <p:spPr/>
        <p:txBody>
          <a:bodyPr/>
          <a:lstStyle/>
          <a:p>
            <a:fld id="{9920340D-206C-4C41-A35B-4D72CE2F2B89}" type="slidenum">
              <a:rPr lang="en-GB" smtClean="0"/>
              <a:t>31</a:t>
            </a:fld>
            <a:endParaRPr lang="en-GB" dirty="0"/>
          </a:p>
        </p:txBody>
      </p:sp>
    </p:spTree>
    <p:extLst>
      <p:ext uri="{BB962C8B-B14F-4D97-AF65-F5344CB8AC3E}">
        <p14:creationId xmlns:p14="http://schemas.microsoft.com/office/powerpoint/2010/main" val="1095026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614BB-2B29-DA1E-A256-524110DAB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954DB-C90E-6942-B5D7-56CE81CA0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CC906-C22A-C28B-DD6B-72D579B476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AB6049-9044-56E5-AD0F-94591565A8FD}"/>
              </a:ext>
            </a:extLst>
          </p:cNvPr>
          <p:cNvSpPr>
            <a:spLocks noGrp="1"/>
          </p:cNvSpPr>
          <p:nvPr>
            <p:ph type="sldNum" sz="quarter" idx="5"/>
          </p:nvPr>
        </p:nvSpPr>
        <p:spPr/>
        <p:txBody>
          <a:bodyPr/>
          <a:lstStyle/>
          <a:p>
            <a:fld id="{9920340D-206C-4C41-A35B-4D72CE2F2B89}" type="slidenum">
              <a:rPr lang="en-GB" smtClean="0"/>
              <a:t>32</a:t>
            </a:fld>
            <a:endParaRPr lang="en-GB" dirty="0"/>
          </a:p>
        </p:txBody>
      </p:sp>
    </p:spTree>
    <p:extLst>
      <p:ext uri="{BB962C8B-B14F-4D97-AF65-F5344CB8AC3E}">
        <p14:creationId xmlns:p14="http://schemas.microsoft.com/office/powerpoint/2010/main" val="244164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80286-CB34-AFBB-A927-5B6C47539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4D15D-B2E5-6690-5CDC-371E266EF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1147D-9D25-F81B-54D5-8501CCE36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3F006E-B1BC-39E8-0B49-7BDA58301918}"/>
              </a:ext>
            </a:extLst>
          </p:cNvPr>
          <p:cNvSpPr>
            <a:spLocks noGrp="1"/>
          </p:cNvSpPr>
          <p:nvPr>
            <p:ph type="sldNum" sz="quarter" idx="5"/>
          </p:nvPr>
        </p:nvSpPr>
        <p:spPr/>
        <p:txBody>
          <a:bodyPr/>
          <a:lstStyle/>
          <a:p>
            <a:fld id="{9920340D-206C-4C41-A35B-4D72CE2F2B89}" type="slidenum">
              <a:rPr lang="en-GB" smtClean="0"/>
              <a:t>33</a:t>
            </a:fld>
            <a:endParaRPr lang="en-GB" dirty="0"/>
          </a:p>
        </p:txBody>
      </p:sp>
    </p:spTree>
    <p:extLst>
      <p:ext uri="{BB962C8B-B14F-4D97-AF65-F5344CB8AC3E}">
        <p14:creationId xmlns:p14="http://schemas.microsoft.com/office/powerpoint/2010/main" val="556565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2F8C-E4B4-0E95-A8E9-24DFC7DAF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D4CAA-ADC4-D07F-889E-88F0A6FDF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953F5-D739-9CF5-A568-3C51FEDB8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75965-A704-29F8-9F9A-F8EFB4A880BF}"/>
              </a:ext>
            </a:extLst>
          </p:cNvPr>
          <p:cNvSpPr>
            <a:spLocks noGrp="1"/>
          </p:cNvSpPr>
          <p:nvPr>
            <p:ph type="sldNum" sz="quarter" idx="5"/>
          </p:nvPr>
        </p:nvSpPr>
        <p:spPr/>
        <p:txBody>
          <a:bodyPr/>
          <a:lstStyle/>
          <a:p>
            <a:fld id="{9920340D-206C-4C41-A35B-4D72CE2F2B89}" type="slidenum">
              <a:rPr lang="en-GB" smtClean="0"/>
              <a:t>34</a:t>
            </a:fld>
            <a:endParaRPr lang="en-GB" dirty="0"/>
          </a:p>
        </p:txBody>
      </p:sp>
    </p:spTree>
    <p:extLst>
      <p:ext uri="{BB962C8B-B14F-4D97-AF65-F5344CB8AC3E}">
        <p14:creationId xmlns:p14="http://schemas.microsoft.com/office/powerpoint/2010/main" val="157181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dirty="0"/>
          </a:p>
        </p:txBody>
      </p:sp>
    </p:spTree>
    <p:extLst>
      <p:ext uri="{BB962C8B-B14F-4D97-AF65-F5344CB8AC3E}">
        <p14:creationId xmlns:p14="http://schemas.microsoft.com/office/powerpoint/2010/main" val="4067258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A51B-7876-E540-F68E-7BFCAA365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30F84-75D6-F462-20FA-6A9A489D4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C190A-BEC9-B675-F7FF-4AF9BC40D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25B88D-0D3C-7C20-AB5B-665778B73D96}"/>
              </a:ext>
            </a:extLst>
          </p:cNvPr>
          <p:cNvSpPr>
            <a:spLocks noGrp="1"/>
          </p:cNvSpPr>
          <p:nvPr>
            <p:ph type="sldNum" sz="quarter" idx="5"/>
          </p:nvPr>
        </p:nvSpPr>
        <p:spPr/>
        <p:txBody>
          <a:bodyPr/>
          <a:lstStyle/>
          <a:p>
            <a:fld id="{9920340D-206C-4C41-A35B-4D72CE2F2B89}" type="slidenum">
              <a:rPr lang="en-GB" smtClean="0"/>
              <a:t>35</a:t>
            </a:fld>
            <a:endParaRPr lang="en-GB" dirty="0"/>
          </a:p>
        </p:txBody>
      </p:sp>
    </p:spTree>
    <p:extLst>
      <p:ext uri="{BB962C8B-B14F-4D97-AF65-F5344CB8AC3E}">
        <p14:creationId xmlns:p14="http://schemas.microsoft.com/office/powerpoint/2010/main" val="2978304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F6516-4219-D8F9-9361-C5D793EB4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908F7-5A27-6023-6BEB-6B5A02A73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F9526-E2A0-0A8D-9FAB-A5FFA50FD5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284F44-A032-1AAE-A0F0-C5F06A950B90}"/>
              </a:ext>
            </a:extLst>
          </p:cNvPr>
          <p:cNvSpPr>
            <a:spLocks noGrp="1"/>
          </p:cNvSpPr>
          <p:nvPr>
            <p:ph type="sldNum" sz="quarter" idx="5"/>
          </p:nvPr>
        </p:nvSpPr>
        <p:spPr/>
        <p:txBody>
          <a:bodyPr/>
          <a:lstStyle/>
          <a:p>
            <a:fld id="{9920340D-206C-4C41-A35B-4D72CE2F2B89}" type="slidenum">
              <a:rPr lang="en-GB" smtClean="0"/>
              <a:t>36</a:t>
            </a:fld>
            <a:endParaRPr lang="en-GB" dirty="0"/>
          </a:p>
        </p:txBody>
      </p:sp>
    </p:spTree>
    <p:extLst>
      <p:ext uri="{BB962C8B-B14F-4D97-AF65-F5344CB8AC3E}">
        <p14:creationId xmlns:p14="http://schemas.microsoft.com/office/powerpoint/2010/main" val="1100303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4A1A3-DCA2-A144-A8C5-B723EFC49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85A5B-6B5D-A16E-E52A-D001656B3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C9BB8-0EF9-2EF3-699B-0F952567B4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D09C43-8F73-02DB-28C2-F2B652B5CC3A}"/>
              </a:ext>
            </a:extLst>
          </p:cNvPr>
          <p:cNvSpPr>
            <a:spLocks noGrp="1"/>
          </p:cNvSpPr>
          <p:nvPr>
            <p:ph type="sldNum" sz="quarter" idx="5"/>
          </p:nvPr>
        </p:nvSpPr>
        <p:spPr/>
        <p:txBody>
          <a:bodyPr/>
          <a:lstStyle/>
          <a:p>
            <a:fld id="{9920340D-206C-4C41-A35B-4D72CE2F2B89}" type="slidenum">
              <a:rPr lang="en-GB" smtClean="0"/>
              <a:t>37</a:t>
            </a:fld>
            <a:endParaRPr lang="en-GB" dirty="0"/>
          </a:p>
        </p:txBody>
      </p:sp>
    </p:spTree>
    <p:extLst>
      <p:ext uri="{BB962C8B-B14F-4D97-AF65-F5344CB8AC3E}">
        <p14:creationId xmlns:p14="http://schemas.microsoft.com/office/powerpoint/2010/main" val="173951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DA7B6-ECB1-8DCD-5836-6EB6FB7E6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8D8BF-BA27-9D1A-AA3F-3BAEBB475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FF680-7A5D-4DFE-FD53-CFBD78E73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F45025-6A45-A323-5899-D45CD597EC70}"/>
              </a:ext>
            </a:extLst>
          </p:cNvPr>
          <p:cNvSpPr>
            <a:spLocks noGrp="1"/>
          </p:cNvSpPr>
          <p:nvPr>
            <p:ph type="sldNum" sz="quarter" idx="5"/>
          </p:nvPr>
        </p:nvSpPr>
        <p:spPr/>
        <p:txBody>
          <a:bodyPr/>
          <a:lstStyle/>
          <a:p>
            <a:fld id="{9920340D-206C-4C41-A35B-4D72CE2F2B89}" type="slidenum">
              <a:rPr lang="en-GB" smtClean="0"/>
              <a:t>38</a:t>
            </a:fld>
            <a:endParaRPr lang="en-GB" dirty="0"/>
          </a:p>
        </p:txBody>
      </p:sp>
    </p:spTree>
    <p:extLst>
      <p:ext uri="{BB962C8B-B14F-4D97-AF65-F5344CB8AC3E}">
        <p14:creationId xmlns:p14="http://schemas.microsoft.com/office/powerpoint/2010/main" val="2334721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D5D1-C981-6902-C6A0-37742D987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8B121-E614-3F97-B9A2-3456E3585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08717-1045-C531-B00D-B2C8BBA00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0D6939-C14F-CF29-3757-C569A682D8F8}"/>
              </a:ext>
            </a:extLst>
          </p:cNvPr>
          <p:cNvSpPr>
            <a:spLocks noGrp="1"/>
          </p:cNvSpPr>
          <p:nvPr>
            <p:ph type="sldNum" sz="quarter" idx="5"/>
          </p:nvPr>
        </p:nvSpPr>
        <p:spPr/>
        <p:txBody>
          <a:bodyPr/>
          <a:lstStyle/>
          <a:p>
            <a:fld id="{9920340D-206C-4C41-A35B-4D72CE2F2B89}" type="slidenum">
              <a:rPr lang="en-GB" smtClean="0"/>
              <a:t>39</a:t>
            </a:fld>
            <a:endParaRPr lang="en-GB" dirty="0"/>
          </a:p>
        </p:txBody>
      </p:sp>
    </p:spTree>
    <p:extLst>
      <p:ext uri="{BB962C8B-B14F-4D97-AF65-F5344CB8AC3E}">
        <p14:creationId xmlns:p14="http://schemas.microsoft.com/office/powerpoint/2010/main" val="530528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7BA83-2B17-11BA-F7F1-5E3CA53C5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50C56-B02D-5425-57D6-FBB7B5885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D05F-0A2D-73F4-3A47-E76EB43ACB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7CCF1-8EFC-8D4B-74F9-AF24AE5934D9}"/>
              </a:ext>
            </a:extLst>
          </p:cNvPr>
          <p:cNvSpPr>
            <a:spLocks noGrp="1"/>
          </p:cNvSpPr>
          <p:nvPr>
            <p:ph type="sldNum" sz="quarter" idx="5"/>
          </p:nvPr>
        </p:nvSpPr>
        <p:spPr/>
        <p:txBody>
          <a:bodyPr/>
          <a:lstStyle/>
          <a:p>
            <a:fld id="{9920340D-206C-4C41-A35B-4D72CE2F2B89}" type="slidenum">
              <a:rPr lang="en-GB" smtClean="0"/>
              <a:t>40</a:t>
            </a:fld>
            <a:endParaRPr lang="en-GB" dirty="0"/>
          </a:p>
        </p:txBody>
      </p:sp>
    </p:spTree>
    <p:extLst>
      <p:ext uri="{BB962C8B-B14F-4D97-AF65-F5344CB8AC3E}">
        <p14:creationId xmlns:p14="http://schemas.microsoft.com/office/powerpoint/2010/main" val="1648064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42</a:t>
            </a:fld>
            <a:endParaRPr lang="en-GB" dirty="0"/>
          </a:p>
        </p:txBody>
      </p:sp>
    </p:spTree>
    <p:extLst>
      <p:ext uri="{BB962C8B-B14F-4D97-AF65-F5344CB8AC3E}">
        <p14:creationId xmlns:p14="http://schemas.microsoft.com/office/powerpoint/2010/main" val="2489529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dirty="0"/>
          </a:p>
        </p:txBody>
      </p:sp>
    </p:spTree>
    <p:extLst>
      <p:ext uri="{BB962C8B-B14F-4D97-AF65-F5344CB8AC3E}">
        <p14:creationId xmlns:p14="http://schemas.microsoft.com/office/powerpoint/2010/main" val="3287691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57</a:t>
            </a:fld>
            <a:endParaRPr lang="en-GB" dirty="0"/>
          </a:p>
        </p:txBody>
      </p:sp>
    </p:spTree>
    <p:extLst>
      <p:ext uri="{BB962C8B-B14F-4D97-AF65-F5344CB8AC3E}">
        <p14:creationId xmlns:p14="http://schemas.microsoft.com/office/powerpoint/2010/main" val="373122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70DF-A895-ED86-98C0-6B5C77F53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90760-E825-C126-39D6-62590CFCF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7289C-7486-2DC4-153D-27A46E880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FC48AD-2A52-77EF-D119-CCD96696F310}"/>
              </a:ext>
            </a:extLst>
          </p:cNvPr>
          <p:cNvSpPr>
            <a:spLocks noGrp="1"/>
          </p:cNvSpPr>
          <p:nvPr>
            <p:ph type="sldNum" sz="quarter" idx="5"/>
          </p:nvPr>
        </p:nvSpPr>
        <p:spPr/>
        <p:txBody>
          <a:bodyPr/>
          <a:lstStyle/>
          <a:p>
            <a:fld id="{9920340D-206C-4C41-A35B-4D72CE2F2B89}" type="slidenum">
              <a:rPr lang="en-GB" smtClean="0"/>
              <a:t>58</a:t>
            </a:fld>
            <a:endParaRPr lang="en-GB" dirty="0"/>
          </a:p>
        </p:txBody>
      </p:sp>
    </p:spTree>
    <p:extLst>
      <p:ext uri="{BB962C8B-B14F-4D97-AF65-F5344CB8AC3E}">
        <p14:creationId xmlns:p14="http://schemas.microsoft.com/office/powerpoint/2010/main" val="354460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dirty="0"/>
          </a:p>
        </p:txBody>
      </p:sp>
    </p:spTree>
    <p:extLst>
      <p:ext uri="{BB962C8B-B14F-4D97-AF65-F5344CB8AC3E}">
        <p14:creationId xmlns:p14="http://schemas.microsoft.com/office/powerpoint/2010/main" val="941577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59</a:t>
            </a:fld>
            <a:endParaRPr lang="en-GB" dirty="0"/>
          </a:p>
        </p:txBody>
      </p:sp>
    </p:spTree>
    <p:extLst>
      <p:ext uri="{BB962C8B-B14F-4D97-AF65-F5344CB8AC3E}">
        <p14:creationId xmlns:p14="http://schemas.microsoft.com/office/powerpoint/2010/main" val="2262512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7E8C4-BCF5-FC9D-4318-0AB6349E7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7A779-B0E9-D8C2-AAC4-D271851CD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38407-CF2A-F1BA-2B24-647CAA82C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FA9A2-861A-C81F-7373-B271D915555C}"/>
              </a:ext>
            </a:extLst>
          </p:cNvPr>
          <p:cNvSpPr>
            <a:spLocks noGrp="1"/>
          </p:cNvSpPr>
          <p:nvPr>
            <p:ph type="sldNum" sz="quarter" idx="5"/>
          </p:nvPr>
        </p:nvSpPr>
        <p:spPr/>
        <p:txBody>
          <a:bodyPr/>
          <a:lstStyle/>
          <a:p>
            <a:fld id="{9920340D-206C-4C41-A35B-4D72CE2F2B89}" type="slidenum">
              <a:rPr lang="en-GB" smtClean="0"/>
              <a:t>60</a:t>
            </a:fld>
            <a:endParaRPr lang="en-GB" dirty="0"/>
          </a:p>
        </p:txBody>
      </p:sp>
    </p:spTree>
    <p:extLst>
      <p:ext uri="{BB962C8B-B14F-4D97-AF65-F5344CB8AC3E}">
        <p14:creationId xmlns:p14="http://schemas.microsoft.com/office/powerpoint/2010/main" val="345139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B40F8-D016-226C-C9D7-759756D38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22435-6B8F-B1DE-314E-0A4221018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42C0B-F0E2-E35F-AB2F-B748D0FE0F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0A620-12FD-FE4F-DD1D-D59BFE8DCB13}"/>
              </a:ext>
            </a:extLst>
          </p:cNvPr>
          <p:cNvSpPr>
            <a:spLocks noGrp="1"/>
          </p:cNvSpPr>
          <p:nvPr>
            <p:ph type="sldNum" sz="quarter" idx="5"/>
          </p:nvPr>
        </p:nvSpPr>
        <p:spPr/>
        <p:txBody>
          <a:bodyPr/>
          <a:lstStyle/>
          <a:p>
            <a:fld id="{9920340D-206C-4C41-A35B-4D72CE2F2B89}" type="slidenum">
              <a:rPr lang="en-GB" smtClean="0"/>
              <a:t>61</a:t>
            </a:fld>
            <a:endParaRPr lang="en-GB" dirty="0"/>
          </a:p>
        </p:txBody>
      </p:sp>
    </p:spTree>
    <p:extLst>
      <p:ext uri="{BB962C8B-B14F-4D97-AF65-F5344CB8AC3E}">
        <p14:creationId xmlns:p14="http://schemas.microsoft.com/office/powerpoint/2010/main" val="1624223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4E11F-51FC-7B55-D80A-22EAF5E2F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D80BA-AF6D-715C-78A0-D73A95980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97BC7-E6E3-5F58-2588-3C52BACD10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1903A0-CA37-3C68-C95D-728E32F16CD8}"/>
              </a:ext>
            </a:extLst>
          </p:cNvPr>
          <p:cNvSpPr>
            <a:spLocks noGrp="1"/>
          </p:cNvSpPr>
          <p:nvPr>
            <p:ph type="sldNum" sz="quarter" idx="5"/>
          </p:nvPr>
        </p:nvSpPr>
        <p:spPr/>
        <p:txBody>
          <a:bodyPr/>
          <a:lstStyle/>
          <a:p>
            <a:fld id="{9920340D-206C-4C41-A35B-4D72CE2F2B89}" type="slidenum">
              <a:rPr lang="en-GB" smtClean="0"/>
              <a:t>62</a:t>
            </a:fld>
            <a:endParaRPr lang="en-GB" dirty="0"/>
          </a:p>
        </p:txBody>
      </p:sp>
    </p:spTree>
    <p:extLst>
      <p:ext uri="{BB962C8B-B14F-4D97-AF65-F5344CB8AC3E}">
        <p14:creationId xmlns:p14="http://schemas.microsoft.com/office/powerpoint/2010/main" val="975206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CBB29-DA4F-3E5B-8EF0-9A8495ADB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E667E-7E87-D467-D318-418EC9435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380C3-6CE6-810E-0168-78D5DB8FEB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6D100D-58CD-4084-7B08-9A0D376EE39A}"/>
              </a:ext>
            </a:extLst>
          </p:cNvPr>
          <p:cNvSpPr>
            <a:spLocks noGrp="1"/>
          </p:cNvSpPr>
          <p:nvPr>
            <p:ph type="sldNum" sz="quarter" idx="5"/>
          </p:nvPr>
        </p:nvSpPr>
        <p:spPr/>
        <p:txBody>
          <a:bodyPr/>
          <a:lstStyle/>
          <a:p>
            <a:fld id="{9920340D-206C-4C41-A35B-4D72CE2F2B89}" type="slidenum">
              <a:rPr lang="en-GB" smtClean="0"/>
              <a:t>63</a:t>
            </a:fld>
            <a:endParaRPr lang="en-GB" dirty="0"/>
          </a:p>
        </p:txBody>
      </p:sp>
    </p:spTree>
    <p:extLst>
      <p:ext uri="{BB962C8B-B14F-4D97-AF65-F5344CB8AC3E}">
        <p14:creationId xmlns:p14="http://schemas.microsoft.com/office/powerpoint/2010/main" val="2863427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68</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69</a:t>
            </a:fld>
            <a:endParaRPr lang="en-GB" dirty="0"/>
          </a:p>
        </p:txBody>
      </p:sp>
    </p:spTree>
    <p:extLst>
      <p:ext uri="{BB962C8B-B14F-4D97-AF65-F5344CB8AC3E}">
        <p14:creationId xmlns:p14="http://schemas.microsoft.com/office/powerpoint/2010/main" val="151969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79</a:t>
            </a:fld>
            <a:endParaRPr lang="en-GB" dirty="0"/>
          </a:p>
        </p:txBody>
      </p:sp>
    </p:spTree>
    <p:extLst>
      <p:ext uri="{BB962C8B-B14F-4D97-AF65-F5344CB8AC3E}">
        <p14:creationId xmlns:p14="http://schemas.microsoft.com/office/powerpoint/2010/main" val="841651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DE4B7-11BE-A117-3257-7D8845AA7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31B2A-B80A-DCCE-0F73-0A1976DE1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EEB94-F64D-51E3-9639-F1831CA568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37F0C-F6EE-5694-746F-ED4419A4584F}"/>
              </a:ext>
            </a:extLst>
          </p:cNvPr>
          <p:cNvSpPr>
            <a:spLocks noGrp="1"/>
          </p:cNvSpPr>
          <p:nvPr>
            <p:ph type="sldNum" sz="quarter" idx="5"/>
          </p:nvPr>
        </p:nvSpPr>
        <p:spPr/>
        <p:txBody>
          <a:bodyPr/>
          <a:lstStyle/>
          <a:p>
            <a:fld id="{9920340D-206C-4C41-A35B-4D72CE2F2B89}" type="slidenum">
              <a:rPr lang="en-GB" smtClean="0"/>
              <a:t>84</a:t>
            </a:fld>
            <a:endParaRPr lang="en-GB" dirty="0"/>
          </a:p>
        </p:txBody>
      </p:sp>
    </p:spTree>
    <p:extLst>
      <p:ext uri="{BB962C8B-B14F-4D97-AF65-F5344CB8AC3E}">
        <p14:creationId xmlns:p14="http://schemas.microsoft.com/office/powerpoint/2010/main" val="2782451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905B7-9F3B-9E7F-48EF-8C4252702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5A1DD-56BF-E766-C071-F0817C131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FEA76-B80C-D311-44F9-922FC1346E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EC4F9A-AE05-BB3D-304B-F7CA13B0C13D}"/>
              </a:ext>
            </a:extLst>
          </p:cNvPr>
          <p:cNvSpPr>
            <a:spLocks noGrp="1"/>
          </p:cNvSpPr>
          <p:nvPr>
            <p:ph type="sldNum" sz="quarter" idx="5"/>
          </p:nvPr>
        </p:nvSpPr>
        <p:spPr/>
        <p:txBody>
          <a:bodyPr/>
          <a:lstStyle/>
          <a:p>
            <a:fld id="{9920340D-206C-4C41-A35B-4D72CE2F2B89}" type="slidenum">
              <a:rPr lang="en-GB" smtClean="0"/>
              <a:t>85</a:t>
            </a:fld>
            <a:endParaRPr lang="en-GB" dirty="0"/>
          </a:p>
        </p:txBody>
      </p:sp>
    </p:spTree>
    <p:extLst>
      <p:ext uri="{BB962C8B-B14F-4D97-AF65-F5344CB8AC3E}">
        <p14:creationId xmlns:p14="http://schemas.microsoft.com/office/powerpoint/2010/main" val="309006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dirty="0"/>
          </a:p>
        </p:txBody>
      </p:sp>
    </p:spTree>
    <p:extLst>
      <p:ext uri="{BB962C8B-B14F-4D97-AF65-F5344CB8AC3E}">
        <p14:creationId xmlns:p14="http://schemas.microsoft.com/office/powerpoint/2010/main" val="589268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31EB-FCF1-4725-937B-29241B873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24702-0699-BBAB-7027-FD4330648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55AAE-3A0A-E1F1-031A-8715EA085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AEBDE-D8C0-99F7-731C-DED2C6BFEB07}"/>
              </a:ext>
            </a:extLst>
          </p:cNvPr>
          <p:cNvSpPr>
            <a:spLocks noGrp="1"/>
          </p:cNvSpPr>
          <p:nvPr>
            <p:ph type="sldNum" sz="quarter" idx="5"/>
          </p:nvPr>
        </p:nvSpPr>
        <p:spPr/>
        <p:txBody>
          <a:bodyPr/>
          <a:lstStyle/>
          <a:p>
            <a:fld id="{9920340D-206C-4C41-A35B-4D72CE2F2B89}" type="slidenum">
              <a:rPr lang="en-GB" smtClean="0"/>
              <a:t>89</a:t>
            </a:fld>
            <a:endParaRPr lang="en-GB" dirty="0"/>
          </a:p>
        </p:txBody>
      </p:sp>
    </p:spTree>
    <p:extLst>
      <p:ext uri="{BB962C8B-B14F-4D97-AF65-F5344CB8AC3E}">
        <p14:creationId xmlns:p14="http://schemas.microsoft.com/office/powerpoint/2010/main" val="1374710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90</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91</a:t>
            </a:fld>
            <a:endParaRPr lang="en-GB" dirty="0"/>
          </a:p>
        </p:txBody>
      </p:sp>
    </p:spTree>
    <p:extLst>
      <p:ext uri="{BB962C8B-B14F-4D97-AF65-F5344CB8AC3E}">
        <p14:creationId xmlns:p14="http://schemas.microsoft.com/office/powerpoint/2010/main" val="3259495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92</a:t>
            </a:fld>
            <a:endParaRPr lang="en-GB" dirty="0"/>
          </a:p>
        </p:txBody>
      </p:sp>
    </p:spTree>
    <p:extLst>
      <p:ext uri="{BB962C8B-B14F-4D97-AF65-F5344CB8AC3E}">
        <p14:creationId xmlns:p14="http://schemas.microsoft.com/office/powerpoint/2010/main" val="1384185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99</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3517-C062-9B66-F2FE-CC474927D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A7830-CEB0-8014-3EEE-E5EC3BD13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C8ACB-E68A-3AE4-B898-DAE8693FB0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DED61-E2BC-FCDF-D92F-E82F7FE42514}"/>
              </a:ext>
            </a:extLst>
          </p:cNvPr>
          <p:cNvSpPr>
            <a:spLocks noGrp="1"/>
          </p:cNvSpPr>
          <p:nvPr>
            <p:ph type="sldNum" sz="quarter" idx="5"/>
          </p:nvPr>
        </p:nvSpPr>
        <p:spPr/>
        <p:txBody>
          <a:bodyPr/>
          <a:lstStyle/>
          <a:p>
            <a:fld id="{9920340D-206C-4C41-A35B-4D72CE2F2B89}" type="slidenum">
              <a:rPr lang="en-GB" smtClean="0"/>
              <a:t>100</a:t>
            </a:fld>
            <a:endParaRPr lang="en-GB" dirty="0"/>
          </a:p>
        </p:txBody>
      </p:sp>
    </p:spTree>
    <p:extLst>
      <p:ext uri="{BB962C8B-B14F-4D97-AF65-F5344CB8AC3E}">
        <p14:creationId xmlns:p14="http://schemas.microsoft.com/office/powerpoint/2010/main" val="2044592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102</a:t>
            </a:fld>
            <a:endParaRPr lang="en-GB" dirty="0"/>
          </a:p>
        </p:txBody>
      </p:sp>
    </p:spTree>
    <p:extLst>
      <p:ext uri="{BB962C8B-B14F-4D97-AF65-F5344CB8AC3E}">
        <p14:creationId xmlns:p14="http://schemas.microsoft.com/office/powerpoint/2010/main" val="12641132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E76A-8783-BF5E-A616-88665CC01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1A989-E9C6-25A6-3AA0-B390C032A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5A8B3-A0D6-81D5-E1D1-A0AC98ACBB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A2A53-37C5-9CB1-6399-12F847240D71}"/>
              </a:ext>
            </a:extLst>
          </p:cNvPr>
          <p:cNvSpPr>
            <a:spLocks noGrp="1"/>
          </p:cNvSpPr>
          <p:nvPr>
            <p:ph type="sldNum" sz="quarter" idx="5"/>
          </p:nvPr>
        </p:nvSpPr>
        <p:spPr/>
        <p:txBody>
          <a:bodyPr/>
          <a:lstStyle/>
          <a:p>
            <a:fld id="{9920340D-206C-4C41-A35B-4D72CE2F2B89}" type="slidenum">
              <a:rPr lang="en-GB" smtClean="0"/>
              <a:t>103</a:t>
            </a:fld>
            <a:endParaRPr lang="en-GB" dirty="0"/>
          </a:p>
        </p:txBody>
      </p:sp>
    </p:spTree>
    <p:extLst>
      <p:ext uri="{BB962C8B-B14F-4D97-AF65-F5344CB8AC3E}">
        <p14:creationId xmlns:p14="http://schemas.microsoft.com/office/powerpoint/2010/main" val="1159900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1258-1919-5770-1A3E-9CCDF14CA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9279C-6D6C-5D3E-0228-6584D88B4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9BD13-20ED-5E58-B720-6C2AB4490A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B10A0-41A8-336E-B140-0C6296FF9A0E}"/>
              </a:ext>
            </a:extLst>
          </p:cNvPr>
          <p:cNvSpPr>
            <a:spLocks noGrp="1"/>
          </p:cNvSpPr>
          <p:nvPr>
            <p:ph type="sldNum" sz="quarter" idx="5"/>
          </p:nvPr>
        </p:nvSpPr>
        <p:spPr/>
        <p:txBody>
          <a:bodyPr/>
          <a:lstStyle/>
          <a:p>
            <a:fld id="{9920340D-206C-4C41-A35B-4D72CE2F2B89}" type="slidenum">
              <a:rPr lang="en-GB" smtClean="0"/>
              <a:t>104</a:t>
            </a:fld>
            <a:endParaRPr lang="en-GB" dirty="0"/>
          </a:p>
        </p:txBody>
      </p:sp>
    </p:spTree>
    <p:extLst>
      <p:ext uri="{BB962C8B-B14F-4D97-AF65-F5344CB8AC3E}">
        <p14:creationId xmlns:p14="http://schemas.microsoft.com/office/powerpoint/2010/main" val="11740835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134B-AB9C-BD31-107E-FF41A8DB9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C5304-D21A-813C-0DA6-EBFB16C15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27740-CFCF-18A5-A923-7E021F8587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3088A-A081-2F3A-1874-47E97143D309}"/>
              </a:ext>
            </a:extLst>
          </p:cNvPr>
          <p:cNvSpPr>
            <a:spLocks noGrp="1"/>
          </p:cNvSpPr>
          <p:nvPr>
            <p:ph type="sldNum" sz="quarter" idx="5"/>
          </p:nvPr>
        </p:nvSpPr>
        <p:spPr/>
        <p:txBody>
          <a:bodyPr/>
          <a:lstStyle/>
          <a:p>
            <a:fld id="{9920340D-206C-4C41-A35B-4D72CE2F2B89}" type="slidenum">
              <a:rPr lang="en-GB" smtClean="0"/>
              <a:t>105</a:t>
            </a:fld>
            <a:endParaRPr lang="en-GB" dirty="0"/>
          </a:p>
        </p:txBody>
      </p:sp>
    </p:spTree>
    <p:extLst>
      <p:ext uri="{BB962C8B-B14F-4D97-AF65-F5344CB8AC3E}">
        <p14:creationId xmlns:p14="http://schemas.microsoft.com/office/powerpoint/2010/main" val="124005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dirty="0"/>
          </a:p>
        </p:txBody>
      </p:sp>
    </p:spTree>
    <p:extLst>
      <p:ext uri="{BB962C8B-B14F-4D97-AF65-F5344CB8AC3E}">
        <p14:creationId xmlns:p14="http://schemas.microsoft.com/office/powerpoint/2010/main" val="175692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EFD55-D1A1-BA88-446A-87C126898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BE39E-39C6-4228-B8F5-D3E1BFE66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E3AA6-2BEB-1F84-6360-5EF7544FE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62AF2-151E-4283-2B1B-C389F7BD2F34}"/>
              </a:ext>
            </a:extLst>
          </p:cNvPr>
          <p:cNvSpPr>
            <a:spLocks noGrp="1"/>
          </p:cNvSpPr>
          <p:nvPr>
            <p:ph type="sldNum" sz="quarter" idx="5"/>
          </p:nvPr>
        </p:nvSpPr>
        <p:spPr/>
        <p:txBody>
          <a:bodyPr/>
          <a:lstStyle/>
          <a:p>
            <a:fld id="{9920340D-206C-4C41-A35B-4D72CE2F2B89}" type="slidenum">
              <a:rPr lang="en-GB" smtClean="0"/>
              <a:t>106</a:t>
            </a:fld>
            <a:endParaRPr lang="en-GB" dirty="0"/>
          </a:p>
        </p:txBody>
      </p:sp>
    </p:spTree>
    <p:extLst>
      <p:ext uri="{BB962C8B-B14F-4D97-AF65-F5344CB8AC3E}">
        <p14:creationId xmlns:p14="http://schemas.microsoft.com/office/powerpoint/2010/main" val="2462304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107</a:t>
            </a:fld>
            <a:endParaRPr lang="en-GB" dirty="0"/>
          </a:p>
        </p:txBody>
      </p:sp>
    </p:spTree>
    <p:extLst>
      <p:ext uri="{BB962C8B-B14F-4D97-AF65-F5344CB8AC3E}">
        <p14:creationId xmlns:p14="http://schemas.microsoft.com/office/powerpoint/2010/main" val="1511385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4FB3-9299-4EAC-DA1B-3BC810628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9B67E-2F80-4346-D6B3-DE423548E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0DF43-8906-5EA3-AF62-3EEAC9E5F1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B5A44-A6C5-F2B9-2EBE-783B97C0D938}"/>
              </a:ext>
            </a:extLst>
          </p:cNvPr>
          <p:cNvSpPr>
            <a:spLocks noGrp="1"/>
          </p:cNvSpPr>
          <p:nvPr>
            <p:ph type="sldNum" sz="quarter" idx="5"/>
          </p:nvPr>
        </p:nvSpPr>
        <p:spPr/>
        <p:txBody>
          <a:bodyPr/>
          <a:lstStyle/>
          <a:p>
            <a:fld id="{9920340D-206C-4C41-A35B-4D72CE2F2B89}" type="slidenum">
              <a:rPr lang="en-GB" smtClean="0"/>
              <a:t>108</a:t>
            </a:fld>
            <a:endParaRPr lang="en-GB" dirty="0"/>
          </a:p>
        </p:txBody>
      </p:sp>
    </p:spTree>
    <p:extLst>
      <p:ext uri="{BB962C8B-B14F-4D97-AF65-F5344CB8AC3E}">
        <p14:creationId xmlns:p14="http://schemas.microsoft.com/office/powerpoint/2010/main" val="11702741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93B2-2E4F-8182-AC54-405E6CEC8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92EE2-1830-6AE5-E871-9E7AC2343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52906-CB09-27E1-3D3D-4D65A2B07B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52583-CD33-3911-F409-ACFF929CE616}"/>
              </a:ext>
            </a:extLst>
          </p:cNvPr>
          <p:cNvSpPr>
            <a:spLocks noGrp="1"/>
          </p:cNvSpPr>
          <p:nvPr>
            <p:ph type="sldNum" sz="quarter" idx="5"/>
          </p:nvPr>
        </p:nvSpPr>
        <p:spPr/>
        <p:txBody>
          <a:bodyPr/>
          <a:lstStyle/>
          <a:p>
            <a:fld id="{9920340D-206C-4C41-A35B-4D72CE2F2B89}" type="slidenum">
              <a:rPr lang="en-GB" smtClean="0"/>
              <a:t>109</a:t>
            </a:fld>
            <a:endParaRPr lang="en-GB" dirty="0"/>
          </a:p>
        </p:txBody>
      </p:sp>
    </p:spTree>
    <p:extLst>
      <p:ext uri="{BB962C8B-B14F-4D97-AF65-F5344CB8AC3E}">
        <p14:creationId xmlns:p14="http://schemas.microsoft.com/office/powerpoint/2010/main" val="760289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431E9-218D-2AB6-3AB7-949FB04A4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7D968-8BE2-9313-FD38-72B23A0CA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52CAE-6770-220F-5972-775F897A7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1C209A-711B-DD2A-0582-06D4A48EF62B}"/>
              </a:ext>
            </a:extLst>
          </p:cNvPr>
          <p:cNvSpPr>
            <a:spLocks noGrp="1"/>
          </p:cNvSpPr>
          <p:nvPr>
            <p:ph type="sldNum" sz="quarter" idx="5"/>
          </p:nvPr>
        </p:nvSpPr>
        <p:spPr/>
        <p:txBody>
          <a:bodyPr/>
          <a:lstStyle/>
          <a:p>
            <a:fld id="{9920340D-206C-4C41-A35B-4D72CE2F2B89}" type="slidenum">
              <a:rPr lang="en-GB" smtClean="0"/>
              <a:t>110</a:t>
            </a:fld>
            <a:endParaRPr lang="en-GB" dirty="0"/>
          </a:p>
        </p:txBody>
      </p:sp>
    </p:spTree>
    <p:extLst>
      <p:ext uri="{BB962C8B-B14F-4D97-AF65-F5344CB8AC3E}">
        <p14:creationId xmlns:p14="http://schemas.microsoft.com/office/powerpoint/2010/main" val="696075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BDCA-E647-7C20-C3A3-259B1B414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ADAF4-875F-F1D4-D257-59DF72489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7F551-C1C0-DBD4-D06C-B2362EA26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50EBCE-2E17-192A-16BE-CEBA1849BE83}"/>
              </a:ext>
            </a:extLst>
          </p:cNvPr>
          <p:cNvSpPr>
            <a:spLocks noGrp="1"/>
          </p:cNvSpPr>
          <p:nvPr>
            <p:ph type="sldNum" sz="quarter" idx="5"/>
          </p:nvPr>
        </p:nvSpPr>
        <p:spPr/>
        <p:txBody>
          <a:bodyPr/>
          <a:lstStyle/>
          <a:p>
            <a:fld id="{9920340D-206C-4C41-A35B-4D72CE2F2B89}" type="slidenum">
              <a:rPr lang="en-GB" smtClean="0"/>
              <a:t>111</a:t>
            </a:fld>
            <a:endParaRPr lang="en-GB" dirty="0"/>
          </a:p>
        </p:txBody>
      </p:sp>
    </p:spTree>
    <p:extLst>
      <p:ext uri="{BB962C8B-B14F-4D97-AF65-F5344CB8AC3E}">
        <p14:creationId xmlns:p14="http://schemas.microsoft.com/office/powerpoint/2010/main" val="25913128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93B5B-8C47-4619-F2E2-C465B2573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A2533-68E3-79BE-9DC0-B9B5DB979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24E64-2E6D-FAF6-A0EC-91E791F060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B851A-BF7C-19D1-0E80-E884B9E09C91}"/>
              </a:ext>
            </a:extLst>
          </p:cNvPr>
          <p:cNvSpPr>
            <a:spLocks noGrp="1"/>
          </p:cNvSpPr>
          <p:nvPr>
            <p:ph type="sldNum" sz="quarter" idx="5"/>
          </p:nvPr>
        </p:nvSpPr>
        <p:spPr/>
        <p:txBody>
          <a:bodyPr/>
          <a:lstStyle/>
          <a:p>
            <a:fld id="{9920340D-206C-4C41-A35B-4D72CE2F2B89}" type="slidenum">
              <a:rPr lang="en-GB" smtClean="0"/>
              <a:t>112</a:t>
            </a:fld>
            <a:endParaRPr lang="en-GB" dirty="0"/>
          </a:p>
        </p:txBody>
      </p:sp>
    </p:spTree>
    <p:extLst>
      <p:ext uri="{BB962C8B-B14F-4D97-AF65-F5344CB8AC3E}">
        <p14:creationId xmlns:p14="http://schemas.microsoft.com/office/powerpoint/2010/main" val="3419548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113</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B490-B82A-2506-CDE3-9EE1D332D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D6B47-4809-0351-7DEF-4E194FBD8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359DE-AEED-0D7C-2247-62D6A07973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612C25-CF60-FCD0-2D7B-F8B7ED638C49}"/>
              </a:ext>
            </a:extLst>
          </p:cNvPr>
          <p:cNvSpPr>
            <a:spLocks noGrp="1"/>
          </p:cNvSpPr>
          <p:nvPr>
            <p:ph type="sldNum" sz="quarter" idx="5"/>
          </p:nvPr>
        </p:nvSpPr>
        <p:spPr/>
        <p:txBody>
          <a:bodyPr/>
          <a:lstStyle/>
          <a:p>
            <a:fld id="{9920340D-206C-4C41-A35B-4D72CE2F2B89}" type="slidenum">
              <a:rPr lang="en-GB" smtClean="0"/>
              <a:t>114</a:t>
            </a:fld>
            <a:endParaRPr lang="en-GB" dirty="0"/>
          </a:p>
        </p:txBody>
      </p:sp>
    </p:spTree>
    <p:extLst>
      <p:ext uri="{BB962C8B-B14F-4D97-AF65-F5344CB8AC3E}">
        <p14:creationId xmlns:p14="http://schemas.microsoft.com/office/powerpoint/2010/main" val="5653326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115</a:t>
            </a:fld>
            <a:endParaRPr lang="en-GB" dirty="0"/>
          </a:p>
        </p:txBody>
      </p:sp>
    </p:spTree>
    <p:extLst>
      <p:ext uri="{BB962C8B-B14F-4D97-AF65-F5344CB8AC3E}">
        <p14:creationId xmlns:p14="http://schemas.microsoft.com/office/powerpoint/2010/main" val="278136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68E3-F1D9-411F-E763-6DED77416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BF829-DD4F-B329-A004-3F83C1F58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072E1-65A9-7E3B-78B8-299F69DDEA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420C0B-22D9-7C80-8CEC-D3E00455518D}"/>
              </a:ext>
            </a:extLst>
          </p:cNvPr>
          <p:cNvSpPr>
            <a:spLocks noGrp="1"/>
          </p:cNvSpPr>
          <p:nvPr>
            <p:ph type="sldNum" sz="quarter" idx="5"/>
          </p:nvPr>
        </p:nvSpPr>
        <p:spPr/>
        <p:txBody>
          <a:bodyPr/>
          <a:lstStyle/>
          <a:p>
            <a:fld id="{9920340D-206C-4C41-A35B-4D72CE2F2B89}" type="slidenum">
              <a:rPr lang="en-GB" smtClean="0"/>
              <a:t>7</a:t>
            </a:fld>
            <a:endParaRPr lang="en-GB" dirty="0"/>
          </a:p>
        </p:txBody>
      </p:sp>
    </p:spTree>
    <p:extLst>
      <p:ext uri="{BB962C8B-B14F-4D97-AF65-F5344CB8AC3E}">
        <p14:creationId xmlns:p14="http://schemas.microsoft.com/office/powerpoint/2010/main" val="7689258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116</a:t>
            </a:fld>
            <a:endParaRPr lang="en-GB" dirty="0"/>
          </a:p>
        </p:txBody>
      </p:sp>
    </p:spTree>
    <p:extLst>
      <p:ext uri="{BB962C8B-B14F-4D97-AF65-F5344CB8AC3E}">
        <p14:creationId xmlns:p14="http://schemas.microsoft.com/office/powerpoint/2010/main" val="19403666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1F81-FC9D-F39A-FF98-AA2404A24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01D4A-8216-60BF-4067-F1B6211D3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53A15-EFD2-BB40-0799-436DADACC5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8D03A8-DD77-13CE-061C-5CC57FD07309}"/>
              </a:ext>
            </a:extLst>
          </p:cNvPr>
          <p:cNvSpPr>
            <a:spLocks noGrp="1"/>
          </p:cNvSpPr>
          <p:nvPr>
            <p:ph type="sldNum" sz="quarter" idx="5"/>
          </p:nvPr>
        </p:nvSpPr>
        <p:spPr/>
        <p:txBody>
          <a:bodyPr/>
          <a:lstStyle/>
          <a:p>
            <a:fld id="{9920340D-206C-4C41-A35B-4D72CE2F2B89}" type="slidenum">
              <a:rPr lang="en-GB" smtClean="0"/>
              <a:t>117</a:t>
            </a:fld>
            <a:endParaRPr lang="en-GB" dirty="0"/>
          </a:p>
        </p:txBody>
      </p:sp>
    </p:spTree>
    <p:extLst>
      <p:ext uri="{BB962C8B-B14F-4D97-AF65-F5344CB8AC3E}">
        <p14:creationId xmlns:p14="http://schemas.microsoft.com/office/powerpoint/2010/main" val="1437112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118</a:t>
            </a:fld>
            <a:endParaRPr lang="en-GB" dirty="0"/>
          </a:p>
        </p:txBody>
      </p:sp>
    </p:spTree>
    <p:extLst>
      <p:ext uri="{BB962C8B-B14F-4D97-AF65-F5344CB8AC3E}">
        <p14:creationId xmlns:p14="http://schemas.microsoft.com/office/powerpoint/2010/main" val="16030669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120</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EF0D-8391-A6DC-EA2E-8BE9D95A4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8D127-C51D-0323-D7F6-9110C4058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6F36C-0A9A-836E-3C21-B1FB3CE56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D1A8D-768A-5344-4768-6211CCF71D46}"/>
              </a:ext>
            </a:extLst>
          </p:cNvPr>
          <p:cNvSpPr>
            <a:spLocks noGrp="1"/>
          </p:cNvSpPr>
          <p:nvPr>
            <p:ph type="sldNum" sz="quarter" idx="5"/>
          </p:nvPr>
        </p:nvSpPr>
        <p:spPr/>
        <p:txBody>
          <a:bodyPr/>
          <a:lstStyle/>
          <a:p>
            <a:fld id="{9920340D-206C-4C41-A35B-4D72CE2F2B89}" type="slidenum">
              <a:rPr lang="en-GB" smtClean="0"/>
              <a:t>8</a:t>
            </a:fld>
            <a:endParaRPr lang="en-GB" dirty="0"/>
          </a:p>
        </p:txBody>
      </p:sp>
    </p:spTree>
    <p:extLst>
      <p:ext uri="{BB962C8B-B14F-4D97-AF65-F5344CB8AC3E}">
        <p14:creationId xmlns:p14="http://schemas.microsoft.com/office/powerpoint/2010/main" val="156007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a:t>
            </a:fld>
            <a:endParaRPr lang="en-GB" dirty="0"/>
          </a:p>
        </p:txBody>
      </p:sp>
    </p:spTree>
    <p:extLst>
      <p:ext uri="{BB962C8B-B14F-4D97-AF65-F5344CB8AC3E}">
        <p14:creationId xmlns:p14="http://schemas.microsoft.com/office/powerpoint/2010/main" val="1160733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709" r:id="rId4"/>
    <p:sldLayoutId id="2147483665" r:id="rId5"/>
    <p:sldLayoutId id="2147483664" r:id="rId6"/>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2221200"/>
            <a:ext cx="5220104" cy="1242000"/>
          </a:xfrm>
        </p:spPr>
        <p:txBody>
          <a:bodyPr/>
          <a:lstStyle/>
          <a:p>
            <a:r>
              <a:rPr lang="en-GB" sz="4000" noProof="0" dirty="0"/>
              <a:t>T LEVEL IN CRAFT AND DESIGN</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a:lstStyle/>
          <a:p>
            <a:r>
              <a:rPr lang="en-GB" noProof="0" dirty="0"/>
              <a:t>Support holistic delivery of Core Content and Occupational Specialism content</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8375E-86DF-5E2D-ECBB-944579DD179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575B7-D4F0-098D-C4CC-BC7C4043BB85}"/>
              </a:ext>
            </a:extLst>
          </p:cNvPr>
          <p:cNvSpPr>
            <a:spLocks noGrp="1"/>
          </p:cNvSpPr>
          <p:nvPr>
            <p:ph type="sldNum" sz="quarter" idx="11"/>
          </p:nvPr>
        </p:nvSpPr>
        <p:spPr/>
        <p:txBody>
          <a:bodyPr/>
          <a:lstStyle/>
          <a:p>
            <a:fld id="{DA2C159E-F13C-4A85-9A41-E7669D3E0D70}" type="slidenum">
              <a:rPr lang="en-GB" noProof="0" smtClean="0"/>
              <a:pPr/>
              <a:t>10</a:t>
            </a:fld>
            <a:endParaRPr lang="en-GB" noProof="0" dirty="0"/>
          </a:p>
        </p:txBody>
      </p:sp>
      <p:sp>
        <p:nvSpPr>
          <p:cNvPr id="3" name="Title 2">
            <a:extLst>
              <a:ext uri="{FF2B5EF4-FFF2-40B4-BE49-F238E27FC236}">
                <a16:creationId xmlns:a16="http://schemas.microsoft.com/office/drawing/2014/main" id="{21EA45D2-7D4B-4A44-0FB2-C5EBE7A68F6F}"/>
              </a:ext>
            </a:extLst>
          </p:cNvPr>
          <p:cNvSpPr>
            <a:spLocks noGrp="1"/>
          </p:cNvSpPr>
          <p:nvPr>
            <p:ph type="title"/>
          </p:nvPr>
        </p:nvSpPr>
        <p:spPr/>
        <p:txBody>
          <a:bodyPr/>
          <a:lstStyle/>
          <a:p>
            <a:r>
              <a:rPr lang="en-GB" noProof="0" dirty="0"/>
              <a:t>Review score</a:t>
            </a:r>
          </a:p>
        </p:txBody>
      </p:sp>
      <p:sp>
        <p:nvSpPr>
          <p:cNvPr id="4" name="Text Placeholder 3">
            <a:extLst>
              <a:ext uri="{FF2B5EF4-FFF2-40B4-BE49-F238E27FC236}">
                <a16:creationId xmlns:a16="http://schemas.microsoft.com/office/drawing/2014/main" id="{46301F87-D34F-2137-7F68-A3606D9FB52D}"/>
              </a:ext>
            </a:extLst>
          </p:cNvPr>
          <p:cNvSpPr>
            <a:spLocks noGrp="1"/>
          </p:cNvSpPr>
          <p:nvPr>
            <p:ph type="body" sz="quarter" idx="12"/>
          </p:nvPr>
        </p:nvSpPr>
        <p:spPr/>
        <p:txBody>
          <a:bodyPr/>
          <a:lstStyle/>
          <a:p>
            <a:r>
              <a:rPr lang="en-GB" noProof="0" dirty="0"/>
              <a:t>3 = All requirements met</a:t>
            </a:r>
          </a:p>
          <a:p>
            <a:endParaRPr lang="en-GB" noProof="0" dirty="0"/>
          </a:p>
          <a:p>
            <a:r>
              <a:rPr lang="en-GB" noProof="0" dirty="0"/>
              <a:t>2 = Some requirements met</a:t>
            </a:r>
          </a:p>
          <a:p>
            <a:endParaRPr lang="en-GB" noProof="0" dirty="0"/>
          </a:p>
          <a:p>
            <a:r>
              <a:rPr lang="en-GB" noProof="0" dirty="0"/>
              <a:t>1 = No requirements met</a:t>
            </a:r>
          </a:p>
        </p:txBody>
      </p:sp>
      <p:sp>
        <p:nvSpPr>
          <p:cNvPr id="5" name="Footer Placeholder 4">
            <a:extLst>
              <a:ext uri="{FF2B5EF4-FFF2-40B4-BE49-F238E27FC236}">
                <a16:creationId xmlns:a16="http://schemas.microsoft.com/office/drawing/2014/main" id="{0B2F058B-5BCD-476A-8AC7-1FD83753748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261955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4B0D-438F-DB8B-7764-B387C31E300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8EC7092-A991-BF9D-EFB0-3823E2914C04}"/>
              </a:ext>
            </a:extLst>
          </p:cNvPr>
          <p:cNvSpPr>
            <a:spLocks noGrp="1"/>
          </p:cNvSpPr>
          <p:nvPr>
            <p:ph type="title"/>
          </p:nvPr>
        </p:nvSpPr>
        <p:spPr/>
        <p:txBody>
          <a:bodyPr>
            <a:normAutofit/>
          </a:bodyPr>
          <a:lstStyle/>
          <a:p>
            <a:r>
              <a:rPr lang="en-GB" noProof="0" dirty="0">
                <a:cs typeface="Arial"/>
              </a:rPr>
              <a:t>Starter task: iteration</a:t>
            </a:r>
            <a:endParaRPr lang="en-GB" sz="3600" noProof="0" dirty="0">
              <a:cs typeface="Arial"/>
            </a:endParaRPr>
          </a:p>
        </p:txBody>
      </p:sp>
      <p:sp>
        <p:nvSpPr>
          <p:cNvPr id="5" name="Text Placeholder 4">
            <a:extLst>
              <a:ext uri="{FF2B5EF4-FFF2-40B4-BE49-F238E27FC236}">
                <a16:creationId xmlns:a16="http://schemas.microsoft.com/office/drawing/2014/main" id="{8610EFE3-7F3A-EDB3-3C72-C4747E4C03C2}"/>
              </a:ext>
            </a:extLst>
          </p:cNvPr>
          <p:cNvSpPr>
            <a:spLocks noGrp="1"/>
          </p:cNvSpPr>
          <p:nvPr>
            <p:ph type="body" sz="quarter" idx="12"/>
          </p:nvPr>
        </p:nvSpPr>
        <p:spPr/>
        <p:txBody>
          <a:bodyPr vert="horz" lIns="0" tIns="0" rIns="0" bIns="0" rtlCol="0" anchor="t">
            <a:noAutofit/>
          </a:bodyPr>
          <a:lstStyle/>
          <a:p>
            <a:r>
              <a:rPr lang="en-GB" noProof="0" dirty="0">
                <a:cs typeface="Arial"/>
              </a:rPr>
              <a:t>What does iteration mean in design?</a:t>
            </a:r>
            <a:endParaRPr lang="en-GB" noProof="0" dirty="0"/>
          </a:p>
          <a:p>
            <a:pPr marL="0" lvl="1" indent="0">
              <a:buNone/>
            </a:pPr>
            <a:endParaRPr lang="en-GB" noProof="0" dirty="0">
              <a:cs typeface="Arial"/>
            </a:endParaRPr>
          </a:p>
        </p:txBody>
      </p:sp>
      <p:sp>
        <p:nvSpPr>
          <p:cNvPr id="3" name="Footer Placeholder 2">
            <a:extLst>
              <a:ext uri="{FF2B5EF4-FFF2-40B4-BE49-F238E27FC236}">
                <a16:creationId xmlns:a16="http://schemas.microsoft.com/office/drawing/2014/main" id="{92577979-065E-9D16-DD6F-552AE930F2A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0F8EB361-975F-42F6-5BF8-C01FF72D60B2}"/>
              </a:ext>
            </a:extLst>
          </p:cNvPr>
          <p:cNvSpPr>
            <a:spLocks noGrp="1"/>
          </p:cNvSpPr>
          <p:nvPr>
            <p:ph type="sldNum" sz="quarter" idx="11"/>
          </p:nvPr>
        </p:nvSpPr>
        <p:spPr/>
        <p:txBody>
          <a:bodyPr/>
          <a:lstStyle/>
          <a:p>
            <a:fld id="{DA2C159E-F13C-4A85-9A41-E7669D3E0D70}" type="slidenum">
              <a:rPr lang="en-GB" noProof="0" smtClean="0"/>
              <a:pPr/>
              <a:t>100</a:t>
            </a:fld>
            <a:endParaRPr lang="en-GB" noProof="0" dirty="0"/>
          </a:p>
        </p:txBody>
      </p:sp>
    </p:spTree>
    <p:extLst>
      <p:ext uri="{BB962C8B-B14F-4D97-AF65-F5344CB8AC3E}">
        <p14:creationId xmlns:p14="http://schemas.microsoft.com/office/powerpoint/2010/main" val="31220130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5785F5-39BE-2FC4-374A-A7BEC154A01B}"/>
              </a:ext>
            </a:extLst>
          </p:cNvPr>
          <p:cNvSpPr>
            <a:spLocks noGrp="1"/>
          </p:cNvSpPr>
          <p:nvPr>
            <p:ph type="sldNum" sz="quarter" idx="11"/>
          </p:nvPr>
        </p:nvSpPr>
        <p:spPr/>
        <p:txBody>
          <a:bodyPr/>
          <a:lstStyle/>
          <a:p>
            <a:fld id="{DA2C159E-F13C-4A85-9A41-E7669D3E0D70}" type="slidenum">
              <a:rPr lang="en-GB" noProof="0" smtClean="0"/>
              <a:pPr/>
              <a:t>101</a:t>
            </a:fld>
            <a:endParaRPr lang="en-GB" noProof="0" dirty="0"/>
          </a:p>
        </p:txBody>
      </p:sp>
      <p:sp>
        <p:nvSpPr>
          <p:cNvPr id="3" name="Title 2">
            <a:extLst>
              <a:ext uri="{FF2B5EF4-FFF2-40B4-BE49-F238E27FC236}">
                <a16:creationId xmlns:a16="http://schemas.microsoft.com/office/drawing/2014/main" id="{B64C087F-F271-1795-4D4C-55A3CD700D9A}"/>
              </a:ext>
            </a:extLst>
          </p:cNvPr>
          <p:cNvSpPr>
            <a:spLocks noGrp="1"/>
          </p:cNvSpPr>
          <p:nvPr>
            <p:ph type="title"/>
          </p:nvPr>
        </p:nvSpPr>
        <p:spPr/>
        <p:txBody>
          <a:bodyPr/>
          <a:lstStyle/>
          <a:p>
            <a:r>
              <a:rPr lang="en-GB" noProof="0" dirty="0"/>
              <a:t>Definition of iteration</a:t>
            </a:r>
          </a:p>
        </p:txBody>
      </p:sp>
      <p:sp>
        <p:nvSpPr>
          <p:cNvPr id="4" name="Text Placeholder 3">
            <a:extLst>
              <a:ext uri="{FF2B5EF4-FFF2-40B4-BE49-F238E27FC236}">
                <a16:creationId xmlns:a16="http://schemas.microsoft.com/office/drawing/2014/main" id="{64A9C311-E1C6-3441-483F-2C12AA3743BB}"/>
              </a:ext>
            </a:extLst>
          </p:cNvPr>
          <p:cNvSpPr>
            <a:spLocks noGrp="1"/>
          </p:cNvSpPr>
          <p:nvPr>
            <p:ph type="body" sz="quarter" idx="12"/>
          </p:nvPr>
        </p:nvSpPr>
        <p:spPr/>
        <p:txBody>
          <a:bodyPr/>
          <a:lstStyle/>
          <a:p>
            <a:r>
              <a:rPr lang="en-GB" noProof="0" dirty="0"/>
              <a:t>Iterative design involves creating multiple versions (or iterations) of a product or idea.</a:t>
            </a:r>
          </a:p>
          <a:p>
            <a:endParaRPr lang="en-GB" noProof="0" dirty="0"/>
          </a:p>
          <a:p>
            <a:r>
              <a:rPr lang="en-GB" noProof="0" dirty="0"/>
              <a:t>After each version, designers gather feedback (from users, clients or team members).</a:t>
            </a:r>
          </a:p>
          <a:p>
            <a:endParaRPr lang="en-GB" noProof="0" dirty="0"/>
          </a:p>
          <a:p>
            <a:r>
              <a:rPr lang="en-GB" noProof="0" dirty="0"/>
              <a:t>That feedback is used to modify and enhance the design. The cycle repeats until the design meets its goals or requirements.</a:t>
            </a:r>
          </a:p>
        </p:txBody>
      </p:sp>
      <p:sp>
        <p:nvSpPr>
          <p:cNvPr id="5" name="Footer Placeholder 4">
            <a:extLst>
              <a:ext uri="{FF2B5EF4-FFF2-40B4-BE49-F238E27FC236}">
                <a16:creationId xmlns:a16="http://schemas.microsoft.com/office/drawing/2014/main" id="{B3B43483-F97D-0681-571E-6BD26649907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78737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632890" cy="699425"/>
          </a:xfrm>
        </p:spPr>
        <p:txBody>
          <a:bodyPr>
            <a:normAutofit fontScale="90000"/>
          </a:bodyPr>
          <a:lstStyle/>
          <a:p>
            <a:r>
              <a:rPr lang="en-GB" sz="4000" b="1" noProof="0" dirty="0"/>
              <a:t>Professional workplace conduct 1</a:t>
            </a:r>
            <a:br>
              <a:rPr lang="en-GB" noProof="0" dirty="0"/>
            </a:br>
            <a:endParaRPr lang="en-GB" sz="3600" noProof="0" dirty="0"/>
          </a:p>
        </p:txBody>
      </p:sp>
      <p:sp>
        <p:nvSpPr>
          <p:cNvPr id="5" name="Text Placeholder 4"/>
          <p:cNvSpPr>
            <a:spLocks noGrp="1"/>
          </p:cNvSpPr>
          <p:nvPr>
            <p:ph type="body" sz="quarter" idx="12"/>
          </p:nvPr>
        </p:nvSpPr>
        <p:spPr>
          <a:xfrm>
            <a:off x="234000" y="1293962"/>
            <a:ext cx="7667625" cy="3294012"/>
          </a:xfrm>
        </p:spPr>
        <p:txBody>
          <a:bodyPr/>
          <a:lstStyle/>
          <a:p>
            <a:pPr>
              <a:buNone/>
            </a:pPr>
            <a:r>
              <a:rPr lang="en-GB" noProof="0" dirty="0"/>
              <a:t>Why it matters:</a:t>
            </a:r>
          </a:p>
          <a:p>
            <a:pPr lvl="1">
              <a:lnSpc>
                <a:spcPct val="100000"/>
              </a:lnSpc>
            </a:pPr>
            <a:r>
              <a:rPr lang="en-GB" noProof="0" dirty="0"/>
              <a:t>shapes your professional reputation</a:t>
            </a:r>
          </a:p>
          <a:p>
            <a:pPr lvl="1">
              <a:lnSpc>
                <a:spcPct val="100000"/>
              </a:lnSpc>
            </a:pPr>
            <a:r>
              <a:rPr lang="en-GB" noProof="0" dirty="0"/>
              <a:t>creates career opportunities</a:t>
            </a:r>
          </a:p>
          <a:p>
            <a:pPr lvl="1">
              <a:lnSpc>
                <a:spcPct val="100000"/>
              </a:lnSpc>
            </a:pPr>
            <a:r>
              <a:rPr lang="en-GB" noProof="0" dirty="0"/>
              <a:t>builds a positive work environment.</a:t>
            </a:r>
          </a:p>
          <a:p>
            <a:endParaRPr lang="en-GB" noProof="0" dirty="0"/>
          </a:p>
          <a:p>
            <a:r>
              <a:rPr lang="en-GB" noProof="0" dirty="0"/>
              <a:t>Professionalism is about how you present yourself and interact with others. Make a lasting, positive impression!</a:t>
            </a:r>
          </a:p>
          <a:p>
            <a:endParaRPr lang="en-GB" b="1" noProof="0" dirty="0"/>
          </a:p>
          <a:p>
            <a:endParaRPr lang="en-GB" b="1" noProof="0" dirty="0"/>
          </a:p>
          <a:p>
            <a:endParaRPr lang="en-GB" noProof="0" dirty="0"/>
          </a:p>
          <a:p>
            <a:endParaRPr lang="en-GB" noProof="0" dirty="0"/>
          </a:p>
          <a:p>
            <a:pPr>
              <a:lnSpc>
                <a:spcPct val="100000"/>
              </a:lnSpc>
            </a:pPr>
            <a:br>
              <a:rPr lang="en-GB" noProof="0" dirty="0">
                <a:solidFill>
                  <a:schemeClr val="accent1"/>
                </a:solidFill>
              </a:rPr>
            </a:br>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102</a:t>
            </a:fld>
            <a:endParaRPr lang="en-GB" noProof="0" dirty="0"/>
          </a:p>
        </p:txBody>
      </p:sp>
    </p:spTree>
    <p:extLst>
      <p:ext uri="{BB962C8B-B14F-4D97-AF65-F5344CB8AC3E}">
        <p14:creationId xmlns:p14="http://schemas.microsoft.com/office/powerpoint/2010/main" val="215111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D6B3A-1443-4809-B62B-149EDF9A93C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4BBA37D-EC27-9E5D-7ED3-49274419A23B}"/>
              </a:ext>
            </a:extLst>
          </p:cNvPr>
          <p:cNvSpPr>
            <a:spLocks noGrp="1"/>
          </p:cNvSpPr>
          <p:nvPr>
            <p:ph type="title"/>
          </p:nvPr>
        </p:nvSpPr>
        <p:spPr>
          <a:xfrm>
            <a:off x="232950" y="249900"/>
            <a:ext cx="8632890" cy="699425"/>
          </a:xfrm>
        </p:spPr>
        <p:txBody>
          <a:bodyPr>
            <a:normAutofit fontScale="90000"/>
          </a:bodyPr>
          <a:lstStyle/>
          <a:p>
            <a:r>
              <a:rPr lang="en-GB" sz="4000" b="1" noProof="0" dirty="0"/>
              <a:t>Professional workplace conduct 2</a:t>
            </a:r>
            <a:br>
              <a:rPr lang="en-GB" noProof="0" dirty="0"/>
            </a:br>
            <a:endParaRPr lang="en-GB" sz="3600" noProof="0" dirty="0"/>
          </a:p>
        </p:txBody>
      </p:sp>
      <p:sp>
        <p:nvSpPr>
          <p:cNvPr id="5" name="Text Placeholder 4">
            <a:extLst>
              <a:ext uri="{FF2B5EF4-FFF2-40B4-BE49-F238E27FC236}">
                <a16:creationId xmlns:a16="http://schemas.microsoft.com/office/drawing/2014/main" id="{7E47E096-28F0-5464-9312-59473EF1220B}"/>
              </a:ext>
            </a:extLst>
          </p:cNvPr>
          <p:cNvSpPr>
            <a:spLocks noGrp="1"/>
          </p:cNvSpPr>
          <p:nvPr>
            <p:ph type="body" sz="quarter" idx="12"/>
          </p:nvPr>
        </p:nvSpPr>
        <p:spPr>
          <a:xfrm>
            <a:off x="232950" y="904039"/>
            <a:ext cx="7667625" cy="3863224"/>
          </a:xfrm>
        </p:spPr>
        <p:txBody>
          <a:bodyPr/>
          <a:lstStyle/>
          <a:p>
            <a:pPr marL="0" lvl="1" indent="0">
              <a:lnSpc>
                <a:spcPct val="100000"/>
              </a:lnSpc>
              <a:buNone/>
            </a:pPr>
            <a:r>
              <a:rPr lang="en-GB" noProof="0" dirty="0"/>
              <a:t>Body language:</a:t>
            </a:r>
          </a:p>
          <a:p>
            <a:pPr lvl="1">
              <a:lnSpc>
                <a:spcPct val="100000"/>
              </a:lnSpc>
            </a:pPr>
            <a:r>
              <a:rPr lang="en-GB" noProof="0" dirty="0"/>
              <a:t>Sit with good posture.</a:t>
            </a:r>
          </a:p>
          <a:p>
            <a:pPr lvl="1">
              <a:lnSpc>
                <a:spcPct val="100000"/>
              </a:lnSpc>
            </a:pPr>
            <a:r>
              <a:rPr lang="en-GB" noProof="0" dirty="0"/>
              <a:t>Use open gestures.</a:t>
            </a:r>
          </a:p>
          <a:p>
            <a:pPr lvl="1">
              <a:lnSpc>
                <a:spcPct val="100000"/>
              </a:lnSpc>
            </a:pPr>
            <a:r>
              <a:rPr lang="en-GB" noProof="0" dirty="0"/>
              <a:t>Avoid crossing arms.</a:t>
            </a:r>
          </a:p>
          <a:p>
            <a:pPr lvl="1">
              <a:lnSpc>
                <a:spcPct val="100000"/>
              </a:lnSpc>
            </a:pPr>
            <a:r>
              <a:rPr lang="en-GB" noProof="0" dirty="0"/>
              <a:t>Nod to show engagement.</a:t>
            </a:r>
          </a:p>
          <a:p>
            <a:pPr marL="0" lvl="1" indent="0">
              <a:lnSpc>
                <a:spcPct val="100000"/>
              </a:lnSpc>
              <a:buNone/>
            </a:pPr>
            <a:endParaRPr lang="en-GB" noProof="0" dirty="0"/>
          </a:p>
          <a:p>
            <a:pPr marL="0" lvl="1" indent="0">
              <a:lnSpc>
                <a:spcPct val="100000"/>
              </a:lnSpc>
              <a:buNone/>
            </a:pPr>
            <a:r>
              <a:rPr lang="en-GB" noProof="0" dirty="0"/>
              <a:t>Dress code:</a:t>
            </a:r>
          </a:p>
          <a:p>
            <a:pPr lvl="1">
              <a:lnSpc>
                <a:spcPct val="100000"/>
              </a:lnSpc>
            </a:pPr>
            <a:r>
              <a:rPr lang="en-GB" noProof="0" dirty="0"/>
              <a:t>Wear industry-appropriate attire.</a:t>
            </a:r>
          </a:p>
          <a:p>
            <a:pPr lvl="1">
              <a:lnSpc>
                <a:spcPct val="100000"/>
              </a:lnSpc>
            </a:pPr>
            <a:r>
              <a:rPr lang="en-GB" noProof="0" dirty="0"/>
              <a:t>Keep clothing neat and professional.</a:t>
            </a:r>
          </a:p>
          <a:p>
            <a:pPr lvl="1">
              <a:lnSpc>
                <a:spcPct val="100000"/>
              </a:lnSpc>
            </a:pPr>
            <a:r>
              <a:rPr lang="en-GB" noProof="0" dirty="0"/>
              <a:t>Ensure good hygiene.</a:t>
            </a:r>
          </a:p>
          <a:p>
            <a:endParaRPr lang="en-GB" noProof="0" dirty="0"/>
          </a:p>
          <a:p>
            <a:endParaRPr lang="en-GB" b="1" noProof="0" dirty="0"/>
          </a:p>
          <a:p>
            <a:endParaRPr lang="en-GB" b="1" noProof="0" dirty="0"/>
          </a:p>
          <a:p>
            <a:endParaRPr lang="en-GB" noProof="0" dirty="0"/>
          </a:p>
          <a:p>
            <a:endParaRPr lang="en-GB" noProof="0" dirty="0"/>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9632F435-ACB6-D689-EC63-9B2604530F5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C975BB1F-A323-4B49-1A74-54A38175A503}"/>
              </a:ext>
            </a:extLst>
          </p:cNvPr>
          <p:cNvSpPr>
            <a:spLocks noGrp="1"/>
          </p:cNvSpPr>
          <p:nvPr>
            <p:ph type="sldNum" sz="quarter" idx="11"/>
          </p:nvPr>
        </p:nvSpPr>
        <p:spPr/>
        <p:txBody>
          <a:bodyPr/>
          <a:lstStyle/>
          <a:p>
            <a:fld id="{DA2C159E-F13C-4A85-9A41-E7669D3E0D70}" type="slidenum">
              <a:rPr lang="en-GB" noProof="0" smtClean="0"/>
              <a:pPr/>
              <a:t>103</a:t>
            </a:fld>
            <a:endParaRPr lang="en-GB" noProof="0" dirty="0"/>
          </a:p>
        </p:txBody>
      </p:sp>
    </p:spTree>
    <p:extLst>
      <p:ext uri="{BB962C8B-B14F-4D97-AF65-F5344CB8AC3E}">
        <p14:creationId xmlns:p14="http://schemas.microsoft.com/office/powerpoint/2010/main" val="5830378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46BA1-AAC3-DDEE-2618-3769D043583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C7322D6-DA05-0E1F-116A-C673025E7C5A}"/>
              </a:ext>
            </a:extLst>
          </p:cNvPr>
          <p:cNvSpPr>
            <a:spLocks noGrp="1"/>
          </p:cNvSpPr>
          <p:nvPr>
            <p:ph type="title"/>
          </p:nvPr>
        </p:nvSpPr>
        <p:spPr>
          <a:xfrm>
            <a:off x="232950" y="249900"/>
            <a:ext cx="8632890" cy="699425"/>
          </a:xfrm>
        </p:spPr>
        <p:txBody>
          <a:bodyPr>
            <a:normAutofit fontScale="90000"/>
          </a:bodyPr>
          <a:lstStyle/>
          <a:p>
            <a:r>
              <a:rPr lang="en-GB" sz="4000" b="1" noProof="0" dirty="0"/>
              <a:t>Professional workplace conduct 3</a:t>
            </a:r>
            <a:br>
              <a:rPr lang="en-GB" noProof="0" dirty="0"/>
            </a:br>
            <a:endParaRPr lang="en-GB" sz="3600" noProof="0" dirty="0"/>
          </a:p>
        </p:txBody>
      </p:sp>
      <p:sp>
        <p:nvSpPr>
          <p:cNvPr id="5" name="Text Placeholder 4">
            <a:extLst>
              <a:ext uri="{FF2B5EF4-FFF2-40B4-BE49-F238E27FC236}">
                <a16:creationId xmlns:a16="http://schemas.microsoft.com/office/drawing/2014/main" id="{2F20CD09-9134-F81D-1C1C-56AFF6B49D75}"/>
              </a:ext>
            </a:extLst>
          </p:cNvPr>
          <p:cNvSpPr>
            <a:spLocks noGrp="1"/>
          </p:cNvSpPr>
          <p:nvPr>
            <p:ph type="body" sz="quarter" idx="12"/>
          </p:nvPr>
        </p:nvSpPr>
        <p:spPr/>
        <p:txBody>
          <a:bodyPr/>
          <a:lstStyle/>
          <a:p>
            <a:pPr>
              <a:buNone/>
            </a:pPr>
            <a:r>
              <a:rPr lang="en-GB" noProof="0" dirty="0"/>
              <a:t>Eye contact:</a:t>
            </a:r>
          </a:p>
          <a:p>
            <a:pPr lvl="1">
              <a:lnSpc>
                <a:spcPct val="100000"/>
              </a:lnSpc>
            </a:pPr>
            <a:r>
              <a:rPr lang="en-GB" noProof="0" dirty="0"/>
              <a:t>Make regular, natural eye contact.</a:t>
            </a:r>
          </a:p>
          <a:p>
            <a:pPr lvl="1">
              <a:lnSpc>
                <a:spcPct val="100000"/>
              </a:lnSpc>
            </a:pPr>
            <a:r>
              <a:rPr lang="en-GB" noProof="0" dirty="0"/>
              <a:t>Avoid staring or looking away too much.</a:t>
            </a:r>
          </a:p>
          <a:p>
            <a:pPr marL="0" lvl="1" indent="0">
              <a:lnSpc>
                <a:spcPct val="100000"/>
              </a:lnSpc>
              <a:buNone/>
            </a:pPr>
            <a:endParaRPr lang="en-GB" noProof="0" dirty="0"/>
          </a:p>
          <a:p>
            <a:pPr>
              <a:buNone/>
            </a:pPr>
            <a:r>
              <a:rPr lang="en-GB" noProof="0" dirty="0"/>
              <a:t>Communication skills:</a:t>
            </a:r>
          </a:p>
          <a:p>
            <a:pPr lvl="1">
              <a:lnSpc>
                <a:spcPct val="100000"/>
              </a:lnSpc>
            </a:pPr>
            <a:r>
              <a:rPr lang="en-GB" noProof="0" dirty="0"/>
              <a:t>Speak clearly and professionally.</a:t>
            </a:r>
          </a:p>
          <a:p>
            <a:pPr lvl="1">
              <a:lnSpc>
                <a:spcPct val="100000"/>
              </a:lnSpc>
            </a:pPr>
            <a:r>
              <a:rPr lang="en-GB" noProof="0" dirty="0"/>
              <a:t>Listen actively and respond appropriately.</a:t>
            </a:r>
          </a:p>
          <a:p>
            <a:pPr lvl="1">
              <a:lnSpc>
                <a:spcPct val="100000"/>
              </a:lnSpc>
            </a:pPr>
            <a:r>
              <a:rPr lang="en-GB" noProof="0" dirty="0"/>
              <a:t>Limit phone use and distractions.</a:t>
            </a:r>
          </a:p>
          <a:p>
            <a:endParaRPr lang="en-GB" noProof="0" dirty="0"/>
          </a:p>
          <a:p>
            <a:endParaRPr lang="en-GB" b="1" noProof="0" dirty="0"/>
          </a:p>
          <a:p>
            <a:endParaRPr lang="en-GB" b="1" noProof="0" dirty="0"/>
          </a:p>
          <a:p>
            <a:endParaRPr lang="en-GB" noProof="0" dirty="0"/>
          </a:p>
          <a:p>
            <a:endParaRPr lang="en-GB" noProof="0" dirty="0"/>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F01E1636-62EA-6612-7DE1-49645610DEF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E49BA13-7B22-DFB4-2F07-5F572DB88E0B}"/>
              </a:ext>
            </a:extLst>
          </p:cNvPr>
          <p:cNvSpPr>
            <a:spLocks noGrp="1"/>
          </p:cNvSpPr>
          <p:nvPr>
            <p:ph type="sldNum" sz="quarter" idx="11"/>
          </p:nvPr>
        </p:nvSpPr>
        <p:spPr/>
        <p:txBody>
          <a:bodyPr/>
          <a:lstStyle/>
          <a:p>
            <a:fld id="{DA2C159E-F13C-4A85-9A41-E7669D3E0D70}" type="slidenum">
              <a:rPr lang="en-GB" noProof="0" smtClean="0"/>
              <a:pPr/>
              <a:t>104</a:t>
            </a:fld>
            <a:endParaRPr lang="en-GB" noProof="0" dirty="0"/>
          </a:p>
        </p:txBody>
      </p:sp>
    </p:spTree>
    <p:extLst>
      <p:ext uri="{BB962C8B-B14F-4D97-AF65-F5344CB8AC3E}">
        <p14:creationId xmlns:p14="http://schemas.microsoft.com/office/powerpoint/2010/main" val="12375328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E0EC-D81D-2107-4D2C-D882F135831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5302554-AB77-6DDF-81D3-2F81B5671EC0}"/>
              </a:ext>
            </a:extLst>
          </p:cNvPr>
          <p:cNvSpPr>
            <a:spLocks noGrp="1"/>
          </p:cNvSpPr>
          <p:nvPr>
            <p:ph type="title"/>
          </p:nvPr>
        </p:nvSpPr>
        <p:spPr>
          <a:xfrm>
            <a:off x="232950" y="249900"/>
            <a:ext cx="8632890" cy="699425"/>
          </a:xfrm>
        </p:spPr>
        <p:txBody>
          <a:bodyPr>
            <a:normAutofit fontScale="90000"/>
          </a:bodyPr>
          <a:lstStyle/>
          <a:p>
            <a:r>
              <a:rPr lang="en-GB" sz="4000" b="1" noProof="0" dirty="0"/>
              <a:t>Professional workplace conduct 4</a:t>
            </a:r>
            <a:br>
              <a:rPr lang="en-GB" noProof="0" dirty="0"/>
            </a:br>
            <a:endParaRPr lang="en-GB" sz="3600" noProof="0" dirty="0"/>
          </a:p>
        </p:txBody>
      </p:sp>
      <p:sp>
        <p:nvSpPr>
          <p:cNvPr id="5" name="Text Placeholder 4">
            <a:extLst>
              <a:ext uri="{FF2B5EF4-FFF2-40B4-BE49-F238E27FC236}">
                <a16:creationId xmlns:a16="http://schemas.microsoft.com/office/drawing/2014/main" id="{BF4FE0EC-3733-4D6C-F607-753859028F3E}"/>
              </a:ext>
            </a:extLst>
          </p:cNvPr>
          <p:cNvSpPr>
            <a:spLocks noGrp="1"/>
          </p:cNvSpPr>
          <p:nvPr>
            <p:ph type="body" sz="quarter" idx="12"/>
          </p:nvPr>
        </p:nvSpPr>
        <p:spPr>
          <a:xfrm>
            <a:off x="234000" y="871870"/>
            <a:ext cx="7667625" cy="3716104"/>
          </a:xfrm>
        </p:spPr>
        <p:txBody>
          <a:bodyPr/>
          <a:lstStyle/>
          <a:p>
            <a:pPr>
              <a:buNone/>
            </a:pPr>
            <a:r>
              <a:rPr lang="en-GB" noProof="0" dirty="0"/>
              <a:t>Workplace etiquette:</a:t>
            </a:r>
          </a:p>
          <a:p>
            <a:pPr lvl="1">
              <a:lnSpc>
                <a:spcPct val="100000"/>
              </a:lnSpc>
            </a:pPr>
            <a:r>
              <a:rPr lang="en-GB" noProof="0" dirty="0"/>
              <a:t>Arrive on time and be prepared.</a:t>
            </a:r>
          </a:p>
          <a:p>
            <a:pPr lvl="1">
              <a:lnSpc>
                <a:spcPct val="100000"/>
              </a:lnSpc>
            </a:pPr>
            <a:r>
              <a:rPr lang="en-GB" noProof="0" dirty="0"/>
              <a:t>Respect colleagues and supervisors.</a:t>
            </a:r>
          </a:p>
          <a:p>
            <a:pPr lvl="1">
              <a:lnSpc>
                <a:spcPct val="100000"/>
              </a:lnSpc>
            </a:pPr>
            <a:r>
              <a:rPr lang="en-GB" noProof="0" dirty="0"/>
              <a:t>Follow workplace policies.</a:t>
            </a:r>
          </a:p>
          <a:p>
            <a:pPr lvl="1">
              <a:lnSpc>
                <a:spcPct val="100000"/>
              </a:lnSpc>
            </a:pPr>
            <a:r>
              <a:rPr lang="en-GB" noProof="0" dirty="0"/>
              <a:t>Keep your space tidy.</a:t>
            </a:r>
          </a:p>
          <a:p>
            <a:endParaRPr lang="en-GB" noProof="0" dirty="0"/>
          </a:p>
          <a:p>
            <a:endParaRPr lang="en-GB" b="1" noProof="0" dirty="0"/>
          </a:p>
          <a:p>
            <a:endParaRPr lang="en-GB" b="1" noProof="0" dirty="0"/>
          </a:p>
          <a:p>
            <a:endParaRPr lang="en-GB" noProof="0" dirty="0"/>
          </a:p>
          <a:p>
            <a:endParaRPr lang="en-GB" noProof="0" dirty="0"/>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555E404A-AF3C-377D-B1B9-5A12C0AD3B8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9ECB4F57-98E0-575C-5C4A-D77384FD7BC0}"/>
              </a:ext>
            </a:extLst>
          </p:cNvPr>
          <p:cNvSpPr>
            <a:spLocks noGrp="1"/>
          </p:cNvSpPr>
          <p:nvPr>
            <p:ph type="sldNum" sz="quarter" idx="11"/>
          </p:nvPr>
        </p:nvSpPr>
        <p:spPr/>
        <p:txBody>
          <a:bodyPr/>
          <a:lstStyle/>
          <a:p>
            <a:fld id="{DA2C159E-F13C-4A85-9A41-E7669D3E0D70}" type="slidenum">
              <a:rPr lang="en-GB" noProof="0" smtClean="0"/>
              <a:pPr/>
              <a:t>105</a:t>
            </a:fld>
            <a:endParaRPr lang="en-GB" noProof="0" dirty="0"/>
          </a:p>
        </p:txBody>
      </p:sp>
    </p:spTree>
    <p:extLst>
      <p:ext uri="{BB962C8B-B14F-4D97-AF65-F5344CB8AC3E}">
        <p14:creationId xmlns:p14="http://schemas.microsoft.com/office/powerpoint/2010/main" val="3087687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C11F5-9D9D-31A7-80D9-76C370887FA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27DBA8C-B06C-3197-0C43-D21163BED64E}"/>
              </a:ext>
            </a:extLst>
          </p:cNvPr>
          <p:cNvSpPr>
            <a:spLocks noGrp="1"/>
          </p:cNvSpPr>
          <p:nvPr>
            <p:ph type="title"/>
          </p:nvPr>
        </p:nvSpPr>
        <p:spPr>
          <a:xfrm>
            <a:off x="232950" y="249900"/>
            <a:ext cx="8632890" cy="699425"/>
          </a:xfrm>
        </p:spPr>
        <p:txBody>
          <a:bodyPr>
            <a:normAutofit fontScale="90000"/>
          </a:bodyPr>
          <a:lstStyle/>
          <a:p>
            <a:r>
              <a:rPr lang="en-GB" sz="4000" b="1" noProof="0" dirty="0"/>
              <a:t>Professional conduct in the workplace</a:t>
            </a:r>
            <a:br>
              <a:rPr lang="en-GB" noProof="0" dirty="0"/>
            </a:br>
            <a:endParaRPr lang="en-GB" sz="3600" noProof="0" dirty="0"/>
          </a:p>
        </p:txBody>
      </p:sp>
      <p:sp>
        <p:nvSpPr>
          <p:cNvPr id="5" name="Text Placeholder 4">
            <a:extLst>
              <a:ext uri="{FF2B5EF4-FFF2-40B4-BE49-F238E27FC236}">
                <a16:creationId xmlns:a16="http://schemas.microsoft.com/office/drawing/2014/main" id="{D42A54C9-4F4F-BA6C-E5DB-CB31A6F74584}"/>
              </a:ext>
            </a:extLst>
          </p:cNvPr>
          <p:cNvSpPr>
            <a:spLocks noGrp="1"/>
          </p:cNvSpPr>
          <p:nvPr>
            <p:ph type="body" sz="quarter" idx="12"/>
          </p:nvPr>
        </p:nvSpPr>
        <p:spPr>
          <a:xfrm>
            <a:off x="234000" y="871870"/>
            <a:ext cx="7667625" cy="3716104"/>
          </a:xfrm>
        </p:spPr>
        <p:txBody>
          <a:bodyPr/>
          <a:lstStyle/>
          <a:p>
            <a:pPr>
              <a:buNone/>
            </a:pPr>
            <a:r>
              <a:rPr lang="en-GB" noProof="0" dirty="0"/>
              <a:t>Active listening in discussions:</a:t>
            </a:r>
          </a:p>
          <a:p>
            <a:pPr lvl="1">
              <a:lnSpc>
                <a:spcPct val="100000"/>
              </a:lnSpc>
            </a:pPr>
            <a:r>
              <a:rPr lang="en-GB" noProof="0" dirty="0"/>
              <a:t>Show understanding by summarising points.</a:t>
            </a:r>
          </a:p>
          <a:p>
            <a:pPr lvl="1">
              <a:lnSpc>
                <a:spcPct val="100000"/>
              </a:lnSpc>
            </a:pPr>
            <a:r>
              <a:rPr lang="en-GB" noProof="0" dirty="0"/>
              <a:t>Ask relevant questions.</a:t>
            </a:r>
          </a:p>
          <a:p>
            <a:pPr lvl="1">
              <a:lnSpc>
                <a:spcPct val="100000"/>
              </a:lnSpc>
            </a:pPr>
            <a:r>
              <a:rPr lang="en-GB" noProof="0" dirty="0"/>
              <a:t>Avoid interruptions.</a:t>
            </a:r>
          </a:p>
          <a:p>
            <a:pPr lvl="1">
              <a:lnSpc>
                <a:spcPct val="100000"/>
              </a:lnSpc>
            </a:pPr>
            <a:r>
              <a:rPr lang="en-GB" noProof="0" dirty="0"/>
              <a:t>Use verbal/non-verbal feedback.</a:t>
            </a:r>
          </a:p>
          <a:p>
            <a:endParaRPr lang="en-GB" noProof="0" dirty="0"/>
          </a:p>
          <a:p>
            <a:endParaRPr lang="en-GB" b="1" noProof="0" dirty="0"/>
          </a:p>
          <a:p>
            <a:endParaRPr lang="en-GB" b="1" noProof="0" dirty="0"/>
          </a:p>
          <a:p>
            <a:endParaRPr lang="en-GB" noProof="0" dirty="0"/>
          </a:p>
          <a:p>
            <a:endParaRPr lang="en-GB" noProof="0" dirty="0"/>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1DBE07E8-AB60-A624-A2DF-EB063B76448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265B9FB6-2B7D-FEFA-9705-824C2C35CCD6}"/>
              </a:ext>
            </a:extLst>
          </p:cNvPr>
          <p:cNvSpPr>
            <a:spLocks noGrp="1"/>
          </p:cNvSpPr>
          <p:nvPr>
            <p:ph type="sldNum" sz="quarter" idx="11"/>
          </p:nvPr>
        </p:nvSpPr>
        <p:spPr/>
        <p:txBody>
          <a:bodyPr/>
          <a:lstStyle/>
          <a:p>
            <a:fld id="{DA2C159E-F13C-4A85-9A41-E7669D3E0D70}" type="slidenum">
              <a:rPr lang="en-GB" noProof="0" smtClean="0"/>
              <a:pPr/>
              <a:t>106</a:t>
            </a:fld>
            <a:endParaRPr lang="en-GB" noProof="0" dirty="0"/>
          </a:p>
        </p:txBody>
      </p:sp>
    </p:spTree>
    <p:extLst>
      <p:ext uri="{BB962C8B-B14F-4D97-AF65-F5344CB8AC3E}">
        <p14:creationId xmlns:p14="http://schemas.microsoft.com/office/powerpoint/2010/main" val="28641244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noProof="0" dirty="0"/>
              <a:t>Mock discussion task</a:t>
            </a:r>
          </a:p>
        </p:txBody>
      </p:sp>
      <p:sp>
        <p:nvSpPr>
          <p:cNvPr id="5" name="Text Placeholder 4"/>
          <p:cNvSpPr>
            <a:spLocks noGrp="1"/>
          </p:cNvSpPr>
          <p:nvPr>
            <p:ph type="body" sz="quarter" idx="12"/>
          </p:nvPr>
        </p:nvSpPr>
        <p:spPr/>
        <p:txBody>
          <a:bodyPr/>
          <a:lstStyle/>
          <a:p>
            <a:pPr marL="457200" indent="-457200">
              <a:buFont typeface="+mj-lt"/>
              <a:buAutoNum type="arabicPeriod"/>
            </a:pPr>
            <a:r>
              <a:rPr lang="en-GB" noProof="0" dirty="0"/>
              <a:t>In pairs, discuss the pros and cons of fast fashion.</a:t>
            </a:r>
          </a:p>
          <a:p>
            <a:pPr marL="457200" indent="-457200">
              <a:buFont typeface="+mj-lt"/>
              <a:buAutoNum type="arabicPeriod"/>
            </a:pPr>
            <a:r>
              <a:rPr lang="en-GB" noProof="0" dirty="0"/>
              <a:t>Complete the mock discussion review sheet.</a:t>
            </a:r>
          </a:p>
          <a:p>
            <a:pPr marL="457200" indent="-457200">
              <a:buFont typeface="+mj-lt"/>
              <a:buAutoNum type="arabicPeriod"/>
            </a:pPr>
            <a:r>
              <a:rPr lang="en-GB" noProof="0" dirty="0"/>
              <a:t>Provide oral feedback to your peer and repeat the discussion.</a:t>
            </a:r>
          </a:p>
          <a:p>
            <a:endParaRPr lang="en-GB" noProof="0" dirty="0"/>
          </a:p>
          <a:p>
            <a:pPr marL="342900" indent="-342900">
              <a:buFont typeface="Arial" panose="020B0604020202020204" pitchFamily="34" charset="0"/>
              <a:buChar char="•"/>
            </a:pPr>
            <a:endParaRPr lang="en-GB" noProof="0" dirty="0"/>
          </a:p>
          <a:p>
            <a:pPr marL="457200" indent="-457200">
              <a:buFont typeface="+mj-lt"/>
              <a:buAutoNum type="arabicPeriod"/>
            </a:pPr>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107</a:t>
            </a:fld>
            <a:endParaRPr lang="en-GB" noProof="0" dirty="0"/>
          </a:p>
        </p:txBody>
      </p:sp>
    </p:spTree>
    <p:extLst>
      <p:ext uri="{BB962C8B-B14F-4D97-AF65-F5344CB8AC3E}">
        <p14:creationId xmlns:p14="http://schemas.microsoft.com/office/powerpoint/2010/main" val="3356834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49900-39F1-D37F-33DF-2BF7BE410B7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9948959-3E65-B4DE-E5C3-D02CB7D4E3DC}"/>
              </a:ext>
            </a:extLst>
          </p:cNvPr>
          <p:cNvSpPr>
            <a:spLocks noGrp="1"/>
          </p:cNvSpPr>
          <p:nvPr>
            <p:ph type="title"/>
          </p:nvPr>
        </p:nvSpPr>
        <p:spPr/>
        <p:txBody>
          <a:bodyPr>
            <a:normAutofit/>
          </a:bodyPr>
          <a:lstStyle/>
          <a:p>
            <a:pPr>
              <a:lnSpc>
                <a:spcPct val="100000"/>
              </a:lnSpc>
            </a:pPr>
            <a:r>
              <a:rPr lang="en-GB" sz="3600" noProof="0" dirty="0"/>
              <a:t>Task: client </a:t>
            </a:r>
            <a:r>
              <a:rPr lang="en-GB" noProof="0" dirty="0"/>
              <a:t>b</a:t>
            </a:r>
            <a:r>
              <a:rPr lang="en-GB" sz="3600" noProof="0" dirty="0"/>
              <a:t>rief: </a:t>
            </a:r>
            <a:r>
              <a:rPr lang="en-GB" kern="100" noProof="0" dirty="0">
                <a:effectLst/>
                <a:latin typeface="Arial" panose="020B0604020202020204" pitchFamily="34" charset="0"/>
                <a:ea typeface="Calibri" panose="020F0502020204030204" pitchFamily="34" charset="0"/>
              </a:rPr>
              <a:t>Trend Visionary</a:t>
            </a:r>
            <a:endParaRPr lang="en-GB" sz="3600" noProof="0" dirty="0"/>
          </a:p>
        </p:txBody>
      </p:sp>
      <p:sp>
        <p:nvSpPr>
          <p:cNvPr id="5" name="Text Placeholder 4">
            <a:extLst>
              <a:ext uri="{FF2B5EF4-FFF2-40B4-BE49-F238E27FC236}">
                <a16:creationId xmlns:a16="http://schemas.microsoft.com/office/drawing/2014/main" id="{5DD664CE-7141-5C49-2E5F-99CFE1020522}"/>
              </a:ext>
            </a:extLst>
          </p:cNvPr>
          <p:cNvSpPr>
            <a:spLocks noGrp="1"/>
          </p:cNvSpPr>
          <p:nvPr>
            <p:ph type="body" sz="quarter" idx="12"/>
          </p:nvPr>
        </p:nvSpPr>
        <p:spPr/>
        <p:txBody>
          <a:bodyPr/>
          <a:lstStyle/>
          <a:p>
            <a:pPr lvl="0">
              <a:spcAft>
                <a:spcPts val="800"/>
              </a:spcAft>
              <a:tabLst>
                <a:tab pos="457200" algn="l"/>
              </a:tabLst>
            </a:pPr>
            <a:r>
              <a:rPr lang="en-GB" noProof="0" dirty="0"/>
              <a:t>Using the hand-drawn outcome completed for homework, prepare a presentation</a:t>
            </a:r>
            <a:r>
              <a:rPr lang="en-GB" kern="100" noProof="0" dirty="0"/>
              <a:t>. </a:t>
            </a:r>
          </a:p>
          <a:p>
            <a:pPr lvl="0">
              <a:spcAft>
                <a:spcPts val="800"/>
              </a:spcAft>
              <a:tabLst>
                <a:tab pos="457200" algn="l"/>
              </a:tabLst>
            </a:pPr>
            <a:r>
              <a:rPr lang="en-GB" kern="100" noProof="0" dirty="0"/>
              <a:t>I</a:t>
            </a:r>
            <a:r>
              <a:rPr lang="en-GB" kern="100" noProof="0" dirty="0">
                <a:ea typeface="Calibri" panose="020F0502020204030204" pitchFamily="34" charset="0"/>
              </a:rPr>
              <a:t>nclude notes on e</a:t>
            </a:r>
            <a:r>
              <a:rPr lang="en-GB" kern="100" noProof="0" dirty="0">
                <a:effectLst/>
                <a:ea typeface="Calibri" panose="020F0502020204030204" pitchFamily="34" charset="0"/>
              </a:rPr>
              <a:t>xplanations for design choices – materials, sustainability and audience fit. </a:t>
            </a:r>
          </a:p>
          <a:p>
            <a:pPr lvl="0">
              <a:spcAft>
                <a:spcPts val="800"/>
              </a:spcAft>
              <a:tabLst>
                <a:tab pos="457200" algn="l"/>
              </a:tabLst>
            </a:pPr>
            <a:r>
              <a:rPr lang="en-GB" kern="100" noProof="0" dirty="0">
                <a:effectLst/>
                <a:ea typeface="Calibri" panose="020F0502020204030204" pitchFamily="34" charset="0"/>
              </a:rPr>
              <a:t>Justify functionality and wearability. Consider how the outcome aligns with Trend Visionary’s ethos. </a:t>
            </a:r>
          </a:p>
          <a:p>
            <a:pPr lvl="0">
              <a:lnSpc>
                <a:spcPct val="107000"/>
              </a:lnSpc>
              <a:spcAft>
                <a:spcPts val="800"/>
              </a:spcAft>
              <a:tabLst>
                <a:tab pos="457200" algn="l"/>
              </a:tabLst>
            </a:pPr>
            <a:endParaRPr lang="en-GB" kern="100" noProof="0" dirty="0">
              <a:effectLst/>
              <a:ea typeface="Calibri" panose="020F0502020204030204" pitchFamily="34" charset="0"/>
            </a:endParaRPr>
          </a:p>
          <a:p>
            <a:r>
              <a:rPr lang="en-GB" noProof="0" dirty="0"/>
              <a:t> </a:t>
            </a:r>
          </a:p>
        </p:txBody>
      </p:sp>
      <p:sp>
        <p:nvSpPr>
          <p:cNvPr id="3" name="Footer Placeholder 2">
            <a:extLst>
              <a:ext uri="{FF2B5EF4-FFF2-40B4-BE49-F238E27FC236}">
                <a16:creationId xmlns:a16="http://schemas.microsoft.com/office/drawing/2014/main" id="{A06CFA6D-9A87-05C9-EA89-CD9421A3AB2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D4A81FCC-9ECB-B791-4DCB-3C9CCBE99974}"/>
              </a:ext>
            </a:extLst>
          </p:cNvPr>
          <p:cNvSpPr>
            <a:spLocks noGrp="1"/>
          </p:cNvSpPr>
          <p:nvPr>
            <p:ph type="sldNum" sz="quarter" idx="11"/>
          </p:nvPr>
        </p:nvSpPr>
        <p:spPr/>
        <p:txBody>
          <a:bodyPr/>
          <a:lstStyle/>
          <a:p>
            <a:fld id="{DA2C159E-F13C-4A85-9A41-E7669D3E0D70}" type="slidenum">
              <a:rPr lang="en-GB" noProof="0" smtClean="0"/>
              <a:pPr/>
              <a:t>108</a:t>
            </a:fld>
            <a:endParaRPr lang="en-GB" noProof="0" dirty="0"/>
          </a:p>
        </p:txBody>
      </p:sp>
    </p:spTree>
    <p:extLst>
      <p:ext uri="{BB962C8B-B14F-4D97-AF65-F5344CB8AC3E}">
        <p14:creationId xmlns:p14="http://schemas.microsoft.com/office/powerpoint/2010/main" val="38312247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3D01-5FAE-6345-5BAA-50C269600E0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33EBB45-A894-24A5-A003-DDD3DB4F2543}"/>
              </a:ext>
            </a:extLst>
          </p:cNvPr>
          <p:cNvSpPr>
            <a:spLocks noGrp="1"/>
          </p:cNvSpPr>
          <p:nvPr>
            <p:ph type="title"/>
          </p:nvPr>
        </p:nvSpPr>
        <p:spPr/>
        <p:txBody>
          <a:bodyPr>
            <a:normAutofit/>
          </a:bodyPr>
          <a:lstStyle/>
          <a:p>
            <a:pPr>
              <a:lnSpc>
                <a:spcPct val="100000"/>
              </a:lnSpc>
            </a:pPr>
            <a:r>
              <a:rPr lang="en-GB" noProof="0" dirty="0"/>
              <a:t>Task: role-play</a:t>
            </a:r>
            <a:endParaRPr lang="en-GB" sz="3600" noProof="0" dirty="0"/>
          </a:p>
        </p:txBody>
      </p:sp>
      <p:sp>
        <p:nvSpPr>
          <p:cNvPr id="5" name="Text Placeholder 4">
            <a:extLst>
              <a:ext uri="{FF2B5EF4-FFF2-40B4-BE49-F238E27FC236}">
                <a16:creationId xmlns:a16="http://schemas.microsoft.com/office/drawing/2014/main" id="{FC69E20C-4206-2E9A-63C2-60C63B1A07A7}"/>
              </a:ext>
            </a:extLst>
          </p:cNvPr>
          <p:cNvSpPr>
            <a:spLocks noGrp="1"/>
          </p:cNvSpPr>
          <p:nvPr>
            <p:ph type="body" sz="quarter" idx="12"/>
          </p:nvPr>
        </p:nvSpPr>
        <p:spPr/>
        <p:txBody>
          <a:bodyPr/>
          <a:lstStyle/>
          <a:p>
            <a:pPr marL="457200" lvl="0" indent="-457200">
              <a:buFont typeface="+mj-lt"/>
              <a:buAutoNum type="alphaLcParenR"/>
              <a:tabLst>
                <a:tab pos="457200" algn="l"/>
              </a:tabLst>
            </a:pPr>
            <a:r>
              <a:rPr lang="en-GB" kern="100" noProof="0" dirty="0">
                <a:ea typeface="Calibri" panose="020F0502020204030204" pitchFamily="34" charset="0"/>
              </a:rPr>
              <a:t>As the designer, present</a:t>
            </a:r>
            <a:r>
              <a:rPr lang="en-GB" kern="100" noProof="0" dirty="0">
                <a:effectLst/>
                <a:ea typeface="Calibri" panose="020F0502020204030204" pitchFamily="34" charset="0"/>
              </a:rPr>
              <a:t> to the client.</a:t>
            </a:r>
          </a:p>
          <a:p>
            <a:pPr marL="457200" lvl="0" indent="-457200">
              <a:buFont typeface="+mj-lt"/>
              <a:buAutoNum type="alphaLcParenR"/>
              <a:tabLst>
                <a:tab pos="457200" algn="l"/>
              </a:tabLst>
            </a:pPr>
            <a:r>
              <a:rPr lang="en-GB" kern="100" noProof="0" dirty="0">
                <a:ea typeface="Calibri" panose="020F0502020204030204" pitchFamily="34" charset="0"/>
              </a:rPr>
              <a:t>Complete the client brief review sheet.</a:t>
            </a:r>
          </a:p>
          <a:p>
            <a:pPr>
              <a:tabLst>
                <a:tab pos="457200" algn="l"/>
              </a:tabLst>
            </a:pPr>
            <a:endParaRPr lang="en-GB" noProof="0" dirty="0">
              <a:cs typeface="Arial"/>
            </a:endParaRPr>
          </a:p>
          <a:p>
            <a:pPr>
              <a:tabLst>
                <a:tab pos="457200" algn="l"/>
              </a:tabLst>
            </a:pPr>
            <a:r>
              <a:rPr lang="en-GB" noProof="0" dirty="0">
                <a:cs typeface="Arial"/>
              </a:rPr>
              <a:t>Change roles and repeat.</a:t>
            </a:r>
            <a:endParaRPr lang="en-GB" kern="100" noProof="0" dirty="0">
              <a:effectLst/>
              <a:ea typeface="Calibri" panose="020F0502020204030204" pitchFamily="34" charset="0"/>
            </a:endParaRPr>
          </a:p>
          <a:p>
            <a:pPr lvl="0">
              <a:lnSpc>
                <a:spcPct val="107000"/>
              </a:lnSpc>
              <a:spcAft>
                <a:spcPts val="800"/>
              </a:spcAft>
              <a:tabLst>
                <a:tab pos="457200" algn="l"/>
              </a:tabLst>
            </a:pPr>
            <a:endParaRPr lang="en-GB" kern="100" noProof="0" dirty="0">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endParaRPr lang="en-GB" noProof="0" dirty="0"/>
          </a:p>
        </p:txBody>
      </p:sp>
      <p:sp>
        <p:nvSpPr>
          <p:cNvPr id="3" name="Footer Placeholder 2">
            <a:extLst>
              <a:ext uri="{FF2B5EF4-FFF2-40B4-BE49-F238E27FC236}">
                <a16:creationId xmlns:a16="http://schemas.microsoft.com/office/drawing/2014/main" id="{97EAC35A-8DAD-BDB0-D802-35307497298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922520E4-FE29-1358-F935-CAD65F67BA1C}"/>
              </a:ext>
            </a:extLst>
          </p:cNvPr>
          <p:cNvSpPr>
            <a:spLocks noGrp="1"/>
          </p:cNvSpPr>
          <p:nvPr>
            <p:ph type="sldNum" sz="quarter" idx="11"/>
          </p:nvPr>
        </p:nvSpPr>
        <p:spPr/>
        <p:txBody>
          <a:bodyPr/>
          <a:lstStyle/>
          <a:p>
            <a:fld id="{DA2C159E-F13C-4A85-9A41-E7669D3E0D70}" type="slidenum">
              <a:rPr lang="en-GB" noProof="0" smtClean="0"/>
              <a:pPr/>
              <a:t>109</a:t>
            </a:fld>
            <a:endParaRPr lang="en-GB" noProof="0" dirty="0"/>
          </a:p>
        </p:txBody>
      </p:sp>
    </p:spTree>
    <p:extLst>
      <p:ext uri="{BB962C8B-B14F-4D97-AF65-F5344CB8AC3E}">
        <p14:creationId xmlns:p14="http://schemas.microsoft.com/office/powerpoint/2010/main" val="135463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5683-3FA0-3A34-0341-72E5C720A41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1F8F25-FF29-C2EF-CF64-D5F240306426}"/>
              </a:ext>
            </a:extLst>
          </p:cNvPr>
          <p:cNvSpPr>
            <a:spLocks noGrp="1"/>
          </p:cNvSpPr>
          <p:nvPr>
            <p:ph type="sldNum" sz="quarter" idx="11"/>
          </p:nvPr>
        </p:nvSpPr>
        <p:spPr/>
        <p:txBody>
          <a:bodyPr/>
          <a:lstStyle/>
          <a:p>
            <a:fld id="{DA2C159E-F13C-4A85-9A41-E7669D3E0D70}" type="slidenum">
              <a:rPr lang="en-GB" noProof="0" smtClean="0"/>
              <a:pPr/>
              <a:t>11</a:t>
            </a:fld>
            <a:endParaRPr lang="en-GB" noProof="0" dirty="0"/>
          </a:p>
        </p:txBody>
      </p:sp>
      <p:sp>
        <p:nvSpPr>
          <p:cNvPr id="3" name="Title 2">
            <a:extLst>
              <a:ext uri="{FF2B5EF4-FFF2-40B4-BE49-F238E27FC236}">
                <a16:creationId xmlns:a16="http://schemas.microsoft.com/office/drawing/2014/main" id="{A4FF0C47-0D2F-1A6F-019C-E0C40E206867}"/>
              </a:ext>
            </a:extLst>
          </p:cNvPr>
          <p:cNvSpPr>
            <a:spLocks noGrp="1"/>
          </p:cNvSpPr>
          <p:nvPr>
            <p:ph type="title"/>
          </p:nvPr>
        </p:nvSpPr>
        <p:spPr/>
        <p:txBody>
          <a:bodyPr/>
          <a:lstStyle/>
          <a:p>
            <a:r>
              <a:rPr lang="en-GB" noProof="0" dirty="0"/>
              <a:t>Exam-style question</a:t>
            </a:r>
          </a:p>
        </p:txBody>
      </p:sp>
      <p:sp>
        <p:nvSpPr>
          <p:cNvPr id="4" name="Text Placeholder 3">
            <a:extLst>
              <a:ext uri="{FF2B5EF4-FFF2-40B4-BE49-F238E27FC236}">
                <a16:creationId xmlns:a16="http://schemas.microsoft.com/office/drawing/2014/main" id="{D729BB6D-E05B-F684-AC66-57138793A292}"/>
              </a:ext>
            </a:extLst>
          </p:cNvPr>
          <p:cNvSpPr>
            <a:spLocks noGrp="1"/>
          </p:cNvSpPr>
          <p:nvPr>
            <p:ph type="body" sz="quarter" idx="12"/>
          </p:nvPr>
        </p:nvSpPr>
        <p:spPr/>
        <p:txBody>
          <a:bodyPr/>
          <a:lstStyle/>
          <a:p>
            <a:r>
              <a:rPr lang="en-GB" noProof="0" dirty="0"/>
              <a:t>A client requests a design for trousers for teenagers. The trouser design needs to be unisex. The solution offered by the designer is a pair of cargo trousers. </a:t>
            </a:r>
          </a:p>
          <a:p>
            <a:endParaRPr lang="en-GB" noProof="0" dirty="0"/>
          </a:p>
          <a:p>
            <a:r>
              <a:rPr lang="en-GB" b="1" noProof="0" dirty="0"/>
              <a:t>Question</a:t>
            </a:r>
          </a:p>
          <a:p>
            <a:r>
              <a:rPr lang="en-GB" noProof="0" dirty="0"/>
              <a:t>Explain how cargo trousers meet the unisex customer requirement. </a:t>
            </a:r>
          </a:p>
        </p:txBody>
      </p:sp>
      <p:sp>
        <p:nvSpPr>
          <p:cNvPr id="5" name="Footer Placeholder 4">
            <a:extLst>
              <a:ext uri="{FF2B5EF4-FFF2-40B4-BE49-F238E27FC236}">
                <a16:creationId xmlns:a16="http://schemas.microsoft.com/office/drawing/2014/main" id="{79A9B442-9EB2-35D5-2AE1-83077E904C7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857837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42828-FA8B-C77A-EAAE-FBFEFAC041E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0268694-9D83-DF2D-A9C8-35B032458859}"/>
              </a:ext>
            </a:extLst>
          </p:cNvPr>
          <p:cNvSpPr>
            <a:spLocks noGrp="1"/>
          </p:cNvSpPr>
          <p:nvPr>
            <p:ph type="title"/>
          </p:nvPr>
        </p:nvSpPr>
        <p:spPr/>
        <p:txBody>
          <a:bodyPr>
            <a:normAutofit/>
          </a:bodyPr>
          <a:lstStyle/>
          <a:p>
            <a:pPr>
              <a:lnSpc>
                <a:spcPct val="100000"/>
              </a:lnSpc>
            </a:pPr>
            <a:r>
              <a:rPr lang="en-GB" noProof="0" dirty="0"/>
              <a:t>Task: refine hand-drawn outcome</a:t>
            </a:r>
            <a:endParaRPr lang="en-GB" sz="3600" noProof="0" dirty="0"/>
          </a:p>
        </p:txBody>
      </p:sp>
      <p:sp>
        <p:nvSpPr>
          <p:cNvPr id="5" name="Text Placeholder 4">
            <a:extLst>
              <a:ext uri="{FF2B5EF4-FFF2-40B4-BE49-F238E27FC236}">
                <a16:creationId xmlns:a16="http://schemas.microsoft.com/office/drawing/2014/main" id="{8DF64C59-8D10-41E1-1CB2-77A915274420}"/>
              </a:ext>
            </a:extLst>
          </p:cNvPr>
          <p:cNvSpPr>
            <a:spLocks noGrp="1"/>
          </p:cNvSpPr>
          <p:nvPr>
            <p:ph type="body" sz="quarter" idx="12"/>
          </p:nvPr>
        </p:nvSpPr>
        <p:spPr/>
        <p:txBody>
          <a:bodyPr/>
          <a:lstStyle/>
          <a:p>
            <a:pPr marL="457200" indent="-457200">
              <a:spcAft>
                <a:spcPts val="800"/>
              </a:spcAft>
              <a:buFont typeface="+mj-lt"/>
              <a:buAutoNum type="arabicPeriod"/>
              <a:tabLst>
                <a:tab pos="457200" algn="l"/>
              </a:tabLst>
            </a:pPr>
            <a:r>
              <a:rPr lang="en-GB" noProof="0" dirty="0">
                <a:cs typeface="Arial"/>
              </a:rPr>
              <a:t>Refine your hand-drawn outcome based on feedback from the client brief review sheet. Complete further iteration, giving explanations for your design choices.</a:t>
            </a:r>
          </a:p>
          <a:p>
            <a:pPr marL="457200" indent="-457200">
              <a:spcAft>
                <a:spcPts val="800"/>
              </a:spcAft>
              <a:buFont typeface="+mj-lt"/>
              <a:buAutoNum type="arabicPeriod"/>
              <a:tabLst>
                <a:tab pos="457200" algn="l"/>
              </a:tabLst>
            </a:pPr>
            <a:r>
              <a:rPr lang="en-GB" noProof="0" dirty="0">
                <a:cs typeface="Arial"/>
              </a:rPr>
              <a:t>Share your refinements, and receive final oral feedback from the client.</a:t>
            </a:r>
          </a:p>
          <a:p>
            <a:pPr marL="342900" lvl="0" indent="-342900">
              <a:lnSpc>
                <a:spcPct val="107000"/>
              </a:lnSpc>
              <a:spcAft>
                <a:spcPts val="800"/>
              </a:spcAft>
              <a:buFont typeface="Arial" panose="020B0604020202020204" pitchFamily="34" charset="0"/>
              <a:buChar char="•"/>
              <a:tabLst>
                <a:tab pos="457200" algn="l"/>
              </a:tabLst>
            </a:pPr>
            <a:endParaRPr lang="en-GB" kern="100" noProof="0" dirty="0">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endParaRPr lang="en-GB" noProof="0" dirty="0"/>
          </a:p>
        </p:txBody>
      </p:sp>
      <p:sp>
        <p:nvSpPr>
          <p:cNvPr id="3" name="Footer Placeholder 2">
            <a:extLst>
              <a:ext uri="{FF2B5EF4-FFF2-40B4-BE49-F238E27FC236}">
                <a16:creationId xmlns:a16="http://schemas.microsoft.com/office/drawing/2014/main" id="{9CD1B4CF-8083-F151-8079-67733EDB0AB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F1F2C2E2-5E04-F320-7E8B-D5B1563DDDEC}"/>
              </a:ext>
            </a:extLst>
          </p:cNvPr>
          <p:cNvSpPr>
            <a:spLocks noGrp="1"/>
          </p:cNvSpPr>
          <p:nvPr>
            <p:ph type="sldNum" sz="quarter" idx="11"/>
          </p:nvPr>
        </p:nvSpPr>
        <p:spPr/>
        <p:txBody>
          <a:bodyPr/>
          <a:lstStyle/>
          <a:p>
            <a:fld id="{DA2C159E-F13C-4A85-9A41-E7669D3E0D70}" type="slidenum">
              <a:rPr lang="en-GB" noProof="0" smtClean="0"/>
              <a:pPr/>
              <a:t>110</a:t>
            </a:fld>
            <a:endParaRPr lang="en-GB" noProof="0" dirty="0"/>
          </a:p>
        </p:txBody>
      </p:sp>
    </p:spTree>
    <p:extLst>
      <p:ext uri="{BB962C8B-B14F-4D97-AF65-F5344CB8AC3E}">
        <p14:creationId xmlns:p14="http://schemas.microsoft.com/office/powerpoint/2010/main" val="26924652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835B8-17FE-0D7E-37FC-60BAD10731E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8E664F2-958A-97A1-BA28-FD53EC1C3018}"/>
              </a:ext>
            </a:extLst>
          </p:cNvPr>
          <p:cNvSpPr>
            <a:spLocks noGrp="1"/>
          </p:cNvSpPr>
          <p:nvPr>
            <p:ph type="title"/>
          </p:nvPr>
        </p:nvSpPr>
        <p:spPr/>
        <p:txBody>
          <a:bodyPr>
            <a:normAutofit fontScale="90000"/>
          </a:bodyPr>
          <a:lstStyle/>
          <a:p>
            <a:r>
              <a:rPr lang="en-GB" sz="4000" noProof="0" dirty="0">
                <a:cs typeface="Arial"/>
              </a:rPr>
              <a:t>Plenary task: e</a:t>
            </a:r>
            <a:r>
              <a:rPr lang="en-GB" sz="4000" noProof="0" dirty="0"/>
              <a:t>xit ticket</a:t>
            </a:r>
            <a:br>
              <a:rPr lang="en-GB" noProof="0" dirty="0"/>
            </a:br>
            <a:endParaRPr lang="en-GB" sz="3600" noProof="0" dirty="0">
              <a:cs typeface="Arial"/>
            </a:endParaRPr>
          </a:p>
        </p:txBody>
      </p:sp>
      <p:sp>
        <p:nvSpPr>
          <p:cNvPr id="5" name="Text Placeholder 4">
            <a:extLst>
              <a:ext uri="{FF2B5EF4-FFF2-40B4-BE49-F238E27FC236}">
                <a16:creationId xmlns:a16="http://schemas.microsoft.com/office/drawing/2014/main" id="{12A8EF41-CC86-FEF7-24CA-FC33F7094CEA}"/>
              </a:ext>
            </a:extLst>
          </p:cNvPr>
          <p:cNvSpPr>
            <a:spLocks noGrp="1"/>
          </p:cNvSpPr>
          <p:nvPr>
            <p:ph type="body" sz="quarter" idx="12"/>
          </p:nvPr>
        </p:nvSpPr>
        <p:spPr/>
        <p:txBody>
          <a:bodyPr vert="horz" lIns="0" tIns="0" rIns="0" bIns="0" rtlCol="0" anchor="t">
            <a:noAutofit/>
          </a:bodyPr>
          <a:lstStyle/>
          <a:p>
            <a:pPr>
              <a:buFont typeface="+mj-lt"/>
              <a:buAutoNum type="arabicPeriod"/>
            </a:pPr>
            <a:r>
              <a:rPr lang="en-GB" noProof="0" dirty="0"/>
              <a:t> How did each iteration improve your outcome?</a:t>
            </a:r>
          </a:p>
          <a:p>
            <a:pPr>
              <a:buFont typeface="+mj-lt"/>
              <a:buAutoNum type="arabicPeriod"/>
            </a:pPr>
            <a:r>
              <a:rPr lang="en-GB" noProof="0" dirty="0"/>
              <a:t> What would you do differently in further iterations?</a:t>
            </a:r>
          </a:p>
          <a:p>
            <a:endParaRPr lang="en-GB" noProof="0" dirty="0"/>
          </a:p>
          <a:p>
            <a:endParaRPr lang="en-GB" noProof="0" dirty="0"/>
          </a:p>
          <a:p>
            <a:pPr marL="0" lvl="1" indent="0">
              <a:buNone/>
            </a:pPr>
            <a:endParaRPr lang="en-GB" noProof="0" dirty="0">
              <a:cs typeface="Arial"/>
            </a:endParaRPr>
          </a:p>
        </p:txBody>
      </p:sp>
      <p:sp>
        <p:nvSpPr>
          <p:cNvPr id="3" name="Footer Placeholder 2">
            <a:extLst>
              <a:ext uri="{FF2B5EF4-FFF2-40B4-BE49-F238E27FC236}">
                <a16:creationId xmlns:a16="http://schemas.microsoft.com/office/drawing/2014/main" id="{DD1CC00A-EDD6-BA7C-D980-EC18098515C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F6E3B28-0A18-93BB-B2DE-89207B4B27C6}"/>
              </a:ext>
            </a:extLst>
          </p:cNvPr>
          <p:cNvSpPr>
            <a:spLocks noGrp="1"/>
          </p:cNvSpPr>
          <p:nvPr>
            <p:ph type="sldNum" sz="quarter" idx="11"/>
          </p:nvPr>
        </p:nvSpPr>
        <p:spPr/>
        <p:txBody>
          <a:bodyPr/>
          <a:lstStyle/>
          <a:p>
            <a:fld id="{DA2C159E-F13C-4A85-9A41-E7669D3E0D70}" type="slidenum">
              <a:rPr lang="en-GB" noProof="0" smtClean="0"/>
              <a:pPr/>
              <a:t>111</a:t>
            </a:fld>
            <a:endParaRPr lang="en-GB" noProof="0" dirty="0"/>
          </a:p>
        </p:txBody>
      </p:sp>
    </p:spTree>
    <p:extLst>
      <p:ext uri="{BB962C8B-B14F-4D97-AF65-F5344CB8AC3E}">
        <p14:creationId xmlns:p14="http://schemas.microsoft.com/office/powerpoint/2010/main" val="21278314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EC7A3-F1FF-466D-D018-E9A1ABF811D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F05AE70-12B3-0CC3-5992-453C02EACE79}"/>
              </a:ext>
            </a:extLst>
          </p:cNvPr>
          <p:cNvSpPr>
            <a:spLocks noGrp="1"/>
          </p:cNvSpPr>
          <p:nvPr>
            <p:ph type="title"/>
          </p:nvPr>
        </p:nvSpPr>
        <p:spPr/>
        <p:txBody>
          <a:bodyPr>
            <a:normAutofit/>
          </a:bodyPr>
          <a:lstStyle/>
          <a:p>
            <a:r>
              <a:rPr lang="en-GB" noProof="0" dirty="0"/>
              <a:t>Next steps: iteration checklist</a:t>
            </a:r>
            <a:endParaRPr lang="en-GB" sz="3600" noProof="0" dirty="0">
              <a:cs typeface="Arial"/>
            </a:endParaRPr>
          </a:p>
        </p:txBody>
      </p:sp>
      <p:sp>
        <p:nvSpPr>
          <p:cNvPr id="5" name="Text Placeholder 4">
            <a:extLst>
              <a:ext uri="{FF2B5EF4-FFF2-40B4-BE49-F238E27FC236}">
                <a16:creationId xmlns:a16="http://schemas.microsoft.com/office/drawing/2014/main" id="{31D32092-8E8D-9682-AFA5-CEE44F025EF7}"/>
              </a:ext>
            </a:extLst>
          </p:cNvPr>
          <p:cNvSpPr>
            <a:spLocks noGrp="1"/>
          </p:cNvSpPr>
          <p:nvPr>
            <p:ph type="body" sz="quarter" idx="12"/>
          </p:nvPr>
        </p:nvSpPr>
        <p:spPr/>
        <p:txBody>
          <a:bodyPr vert="horz" lIns="0" tIns="0" rIns="0" bIns="0" rtlCol="0" anchor="t">
            <a:noAutofit/>
          </a:bodyPr>
          <a:lstStyle/>
          <a:p>
            <a:r>
              <a:rPr lang="en-GB" noProof="0" dirty="0">
                <a:effectLst/>
                <a:ea typeface="Calibri" panose="020F0502020204030204" pitchFamily="34" charset="0"/>
              </a:rPr>
              <a:t>Generate ideas for what could be included in an effective design iteration checklist.</a:t>
            </a:r>
            <a:r>
              <a:rPr lang="en-GB" noProof="0" dirty="0">
                <a:effectLst/>
              </a:rPr>
              <a:t> </a:t>
            </a:r>
            <a:endParaRPr lang="en-GB" noProof="0" dirty="0"/>
          </a:p>
          <a:p>
            <a:pPr marL="0" lvl="1" indent="0">
              <a:buNone/>
            </a:pPr>
            <a:endParaRPr lang="en-GB" noProof="0" dirty="0">
              <a:cs typeface="Arial"/>
            </a:endParaRPr>
          </a:p>
        </p:txBody>
      </p:sp>
      <p:sp>
        <p:nvSpPr>
          <p:cNvPr id="3" name="Footer Placeholder 2">
            <a:extLst>
              <a:ext uri="{FF2B5EF4-FFF2-40B4-BE49-F238E27FC236}">
                <a16:creationId xmlns:a16="http://schemas.microsoft.com/office/drawing/2014/main" id="{2EEC8A79-A89A-4E8E-E178-15E4052ECDD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E1D6E6A-9625-8875-1C13-C7D6E1E58E6B}"/>
              </a:ext>
            </a:extLst>
          </p:cNvPr>
          <p:cNvSpPr>
            <a:spLocks noGrp="1"/>
          </p:cNvSpPr>
          <p:nvPr>
            <p:ph type="sldNum" sz="quarter" idx="11"/>
          </p:nvPr>
        </p:nvSpPr>
        <p:spPr/>
        <p:txBody>
          <a:bodyPr/>
          <a:lstStyle/>
          <a:p>
            <a:fld id="{DA2C159E-F13C-4A85-9A41-E7669D3E0D70}" type="slidenum">
              <a:rPr lang="en-GB" noProof="0" smtClean="0"/>
              <a:pPr/>
              <a:t>112</a:t>
            </a:fld>
            <a:endParaRPr lang="en-GB" noProof="0" dirty="0"/>
          </a:p>
        </p:txBody>
      </p:sp>
    </p:spTree>
    <p:extLst>
      <p:ext uri="{BB962C8B-B14F-4D97-AF65-F5344CB8AC3E}">
        <p14:creationId xmlns:p14="http://schemas.microsoft.com/office/powerpoint/2010/main" val="42459790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cs typeface="Arial"/>
              </a:rPr>
              <a:t>Final evaluation and presentation</a:t>
            </a:r>
          </a:p>
        </p:txBody>
      </p:sp>
    </p:spTree>
    <p:extLst>
      <p:ext uri="{BB962C8B-B14F-4D97-AF65-F5344CB8AC3E}">
        <p14:creationId xmlns:p14="http://schemas.microsoft.com/office/powerpoint/2010/main" val="2357117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E3275-7B69-A2E4-A27A-2A4923A0BD7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465BA59-C073-29C4-9B6C-67C41884B353}"/>
              </a:ext>
            </a:extLst>
          </p:cNvPr>
          <p:cNvSpPr>
            <a:spLocks noGrp="1"/>
          </p:cNvSpPr>
          <p:nvPr>
            <p:ph type="title"/>
          </p:nvPr>
        </p:nvSpPr>
        <p:spPr/>
        <p:txBody>
          <a:bodyPr>
            <a:normAutofit/>
          </a:bodyPr>
          <a:lstStyle/>
          <a:p>
            <a:r>
              <a:rPr lang="en-GB" noProof="0" dirty="0">
                <a:cs typeface="Arial"/>
              </a:rPr>
              <a:t>Starter task: critical evaluation</a:t>
            </a:r>
            <a:endParaRPr lang="en-GB" sz="3600" noProof="0" dirty="0">
              <a:cs typeface="Arial"/>
            </a:endParaRPr>
          </a:p>
        </p:txBody>
      </p:sp>
      <p:sp>
        <p:nvSpPr>
          <p:cNvPr id="5" name="Text Placeholder 4">
            <a:extLst>
              <a:ext uri="{FF2B5EF4-FFF2-40B4-BE49-F238E27FC236}">
                <a16:creationId xmlns:a16="http://schemas.microsoft.com/office/drawing/2014/main" id="{72F2DB97-80F1-3F7B-0315-5A1FB4D7EF4A}"/>
              </a:ext>
            </a:extLst>
          </p:cNvPr>
          <p:cNvSpPr>
            <a:spLocks noGrp="1"/>
          </p:cNvSpPr>
          <p:nvPr>
            <p:ph type="body" sz="quarter" idx="12"/>
          </p:nvPr>
        </p:nvSpPr>
        <p:spPr/>
        <p:txBody>
          <a:bodyPr vert="horz" lIns="0" tIns="0" rIns="0" bIns="0" rtlCol="0" anchor="t">
            <a:noAutofit/>
          </a:bodyPr>
          <a:lstStyle/>
          <a:p>
            <a:r>
              <a:rPr lang="en-GB" noProof="0" dirty="0">
                <a:cs typeface="Arial"/>
              </a:rPr>
              <a:t>In pairs, discuss</a:t>
            </a:r>
            <a:r>
              <a:rPr lang="en-GB" noProof="0" dirty="0"/>
              <a:t> what the term critical evaluation means?</a:t>
            </a:r>
            <a:endParaRPr lang="en-GB" sz="2400" noProof="0" dirty="0">
              <a:cs typeface="Arial"/>
            </a:endParaRPr>
          </a:p>
          <a:p>
            <a:pPr marL="269875" lvl="1" indent="-269875"/>
            <a:endParaRPr lang="en-GB" noProof="0" dirty="0"/>
          </a:p>
          <a:p>
            <a:pPr marL="0" lvl="1" indent="0">
              <a:buNone/>
            </a:pPr>
            <a:endParaRPr lang="en-GB" noProof="0" dirty="0">
              <a:cs typeface="Arial"/>
            </a:endParaRPr>
          </a:p>
        </p:txBody>
      </p:sp>
      <p:sp>
        <p:nvSpPr>
          <p:cNvPr id="3" name="Footer Placeholder 2">
            <a:extLst>
              <a:ext uri="{FF2B5EF4-FFF2-40B4-BE49-F238E27FC236}">
                <a16:creationId xmlns:a16="http://schemas.microsoft.com/office/drawing/2014/main" id="{FE50C595-3FDE-DBFA-5FEE-FE66836E71E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492279F-5F3C-ED13-2A41-0E776A71A796}"/>
              </a:ext>
            </a:extLst>
          </p:cNvPr>
          <p:cNvSpPr>
            <a:spLocks noGrp="1"/>
          </p:cNvSpPr>
          <p:nvPr>
            <p:ph type="sldNum" sz="quarter" idx="11"/>
          </p:nvPr>
        </p:nvSpPr>
        <p:spPr/>
        <p:txBody>
          <a:bodyPr/>
          <a:lstStyle/>
          <a:p>
            <a:fld id="{DA2C159E-F13C-4A85-9A41-E7669D3E0D70}" type="slidenum">
              <a:rPr lang="en-GB" noProof="0" smtClean="0"/>
              <a:pPr/>
              <a:t>114</a:t>
            </a:fld>
            <a:endParaRPr lang="en-GB" noProof="0" dirty="0"/>
          </a:p>
        </p:txBody>
      </p:sp>
    </p:spTree>
    <p:extLst>
      <p:ext uri="{BB962C8B-B14F-4D97-AF65-F5344CB8AC3E}">
        <p14:creationId xmlns:p14="http://schemas.microsoft.com/office/powerpoint/2010/main" val="16177992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noProof="0" dirty="0"/>
              <a:t>Task: bag doubles up as jacket </a:t>
            </a:r>
            <a:endParaRPr lang="en-GB" sz="3600" noProof="0" dirty="0"/>
          </a:p>
        </p:txBody>
      </p:sp>
      <p:sp>
        <p:nvSpPr>
          <p:cNvPr id="5" name="Text Placeholder 4"/>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noProof="0" dirty="0">
                <a:cs typeface="Arial"/>
              </a:rPr>
              <a:t>Read the client brief.</a:t>
            </a:r>
            <a:endParaRPr lang="en-GB" noProof="0" dirty="0"/>
          </a:p>
          <a:p>
            <a:pPr marL="457200" indent="-457200">
              <a:buFont typeface="+mj-lt"/>
              <a:buAutoNum type="arabicPeriod"/>
            </a:pPr>
            <a:r>
              <a:rPr lang="en-GB" noProof="0" dirty="0">
                <a:cs typeface="Arial"/>
              </a:rPr>
              <a:t>Evaluate the client brief, highlighting and annotating it.</a:t>
            </a:r>
          </a:p>
          <a:p>
            <a:pPr marL="457200" indent="-457200">
              <a:buFont typeface="+mj-lt"/>
              <a:buAutoNum type="arabicPeriod"/>
            </a:pPr>
            <a:r>
              <a:rPr lang="en-GB" noProof="0" dirty="0">
                <a:cs typeface="Arial"/>
              </a:rPr>
              <a:t>Provide a written solution that meets the client brief requirements of a bag-to-jacket design. </a:t>
            </a:r>
          </a:p>
          <a:p>
            <a:pPr marL="457200" indent="-457200">
              <a:buFont typeface="+mj-lt"/>
              <a:buAutoNum type="arabicPeriod"/>
            </a:pPr>
            <a:r>
              <a:rPr lang="en-GB" noProof="0" dirty="0">
                <a:cs typeface="Arial"/>
              </a:rPr>
              <a:t>Produce a mood board. </a:t>
            </a:r>
          </a:p>
          <a:p>
            <a:endParaRPr lang="en-GB" noProof="0" dirty="0"/>
          </a:p>
          <a:p>
            <a:pPr marL="269875" lvl="1" indent="-269875">
              <a:lnSpc>
                <a:spcPct val="100000"/>
              </a:lnSpc>
            </a:pPr>
            <a:endParaRPr lang="en-GB" sz="2400" noProof="0" dirty="0">
              <a:cs typeface="Arial"/>
            </a:endParaRPr>
          </a:p>
          <a:p>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115</a:t>
            </a:fld>
            <a:endParaRPr lang="en-GB" noProof="0" dirty="0"/>
          </a:p>
        </p:txBody>
      </p:sp>
    </p:spTree>
    <p:extLst>
      <p:ext uri="{BB962C8B-B14F-4D97-AF65-F5344CB8AC3E}">
        <p14:creationId xmlns:p14="http://schemas.microsoft.com/office/powerpoint/2010/main" val="26513914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1049511"/>
          </a:xfrm>
        </p:spPr>
        <p:txBody>
          <a:bodyPr>
            <a:noAutofit/>
          </a:bodyPr>
          <a:lstStyle/>
          <a:p>
            <a:r>
              <a:rPr lang="en-GB" noProof="0" dirty="0"/>
              <a:t>Task: refinement of bag doubles up as jacket</a:t>
            </a:r>
          </a:p>
        </p:txBody>
      </p:sp>
      <p:sp>
        <p:nvSpPr>
          <p:cNvPr id="5" name="Text Placeholder 4"/>
          <p:cNvSpPr>
            <a:spLocks noGrp="1"/>
          </p:cNvSpPr>
          <p:nvPr>
            <p:ph type="body" sz="quarter" idx="12"/>
          </p:nvPr>
        </p:nvSpPr>
        <p:spPr>
          <a:xfrm>
            <a:off x="232950" y="1439533"/>
            <a:ext cx="7667625" cy="3601574"/>
          </a:xfrm>
        </p:spPr>
        <p:txBody>
          <a:bodyPr vert="horz" lIns="0" tIns="0" rIns="0" bIns="0" rtlCol="0" anchor="t">
            <a:noAutofit/>
          </a:bodyPr>
          <a:lstStyle/>
          <a:p>
            <a:pPr marL="538163" indent="-538163"/>
            <a:r>
              <a:rPr lang="en-GB" noProof="0" dirty="0">
                <a:cs typeface="Arial"/>
              </a:rPr>
              <a:t>(a)		Individually, present your mood board and written 	solution to your peer.</a:t>
            </a:r>
          </a:p>
          <a:p>
            <a:r>
              <a:rPr lang="en-GB" noProof="0" dirty="0">
                <a:cs typeface="Arial"/>
              </a:rPr>
              <a:t>	Change roles and repeat.</a:t>
            </a:r>
          </a:p>
          <a:p>
            <a:pPr marL="893763" indent="-893763"/>
            <a:r>
              <a:rPr lang="en-GB" noProof="0" dirty="0">
                <a:cs typeface="Arial"/>
              </a:rPr>
              <a:t>(b)	Using success criteria, evaluate your peer’s mood board and written solution. Evaluate how well they meet the requirements of the client brief, and suggest refinements.</a:t>
            </a:r>
          </a:p>
          <a:p>
            <a:pPr marL="893763" indent="-893763"/>
            <a:r>
              <a:rPr lang="en-GB" noProof="0" dirty="0">
                <a:cs typeface="Arial"/>
              </a:rPr>
              <a:t>(</a:t>
            </a:r>
            <a:r>
              <a:rPr lang="en-GB" noProof="0">
                <a:cs typeface="Arial"/>
              </a:rPr>
              <a:t>c)	Provide </a:t>
            </a:r>
            <a:r>
              <a:rPr lang="en-GB" noProof="0" dirty="0">
                <a:cs typeface="Arial"/>
              </a:rPr>
              <a:t>oral constructive critical feedback to your peer.</a:t>
            </a:r>
          </a:p>
          <a:p>
            <a:endParaRPr lang="en-GB" noProof="0" dirty="0">
              <a:cs typeface="Arial"/>
            </a:endParaRPr>
          </a:p>
          <a:p>
            <a:pPr marL="342900" indent="-342900">
              <a:lnSpc>
                <a:spcPct val="100000"/>
              </a:lnSpc>
              <a:buChar char="•"/>
            </a:pPr>
            <a:endParaRPr lang="en-GB" sz="2400" noProof="0" dirty="0">
              <a:cs typeface="Arial"/>
            </a:endParaRPr>
          </a:p>
          <a:p>
            <a:endParaRPr lang="en-GB" noProof="0" dirty="0">
              <a:cs typeface="Arial"/>
            </a:endParaRPr>
          </a:p>
          <a:p>
            <a:endParaRPr lang="en-GB" noProof="0" dirty="0">
              <a:cs typeface="Arial"/>
            </a:endParaRPr>
          </a:p>
          <a:p>
            <a:pPr marL="269875" lvl="1" indent="-269875"/>
            <a:endParaRPr lang="en-GB" noProof="0" dirty="0">
              <a:cs typeface="Arial"/>
            </a:endParaRPr>
          </a:p>
          <a:p>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116</a:t>
            </a:fld>
            <a:endParaRPr lang="en-GB" noProof="0" dirty="0"/>
          </a:p>
        </p:txBody>
      </p:sp>
    </p:spTree>
    <p:extLst>
      <p:ext uri="{BB962C8B-B14F-4D97-AF65-F5344CB8AC3E}">
        <p14:creationId xmlns:p14="http://schemas.microsoft.com/office/powerpoint/2010/main" val="35751550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16423-7A90-FC50-9DD1-EFA6921A649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C93DFFA-0593-3F01-317D-AA8CC7FF8C46}"/>
              </a:ext>
            </a:extLst>
          </p:cNvPr>
          <p:cNvSpPr>
            <a:spLocks noGrp="1"/>
          </p:cNvSpPr>
          <p:nvPr>
            <p:ph type="title"/>
          </p:nvPr>
        </p:nvSpPr>
        <p:spPr>
          <a:xfrm>
            <a:off x="232950" y="249900"/>
            <a:ext cx="8437563" cy="1173836"/>
          </a:xfrm>
        </p:spPr>
        <p:txBody>
          <a:bodyPr>
            <a:noAutofit/>
          </a:bodyPr>
          <a:lstStyle/>
          <a:p>
            <a:r>
              <a:rPr lang="en-GB" noProof="0" dirty="0">
                <a:cs typeface="Arial"/>
              </a:rPr>
              <a:t>Bag doubles up as jacket refinement task</a:t>
            </a:r>
          </a:p>
        </p:txBody>
      </p:sp>
      <p:sp>
        <p:nvSpPr>
          <p:cNvPr id="5" name="Text Placeholder 4">
            <a:extLst>
              <a:ext uri="{FF2B5EF4-FFF2-40B4-BE49-F238E27FC236}">
                <a16:creationId xmlns:a16="http://schemas.microsoft.com/office/drawing/2014/main" id="{F6984F9B-2D1A-510E-FAC0-2ED183415C28}"/>
              </a:ext>
            </a:extLst>
          </p:cNvPr>
          <p:cNvSpPr>
            <a:spLocks noGrp="1"/>
          </p:cNvSpPr>
          <p:nvPr>
            <p:ph type="body" sz="quarter" idx="12"/>
          </p:nvPr>
        </p:nvSpPr>
        <p:spPr>
          <a:xfrm>
            <a:off x="232950" y="1423736"/>
            <a:ext cx="7667625" cy="2941581"/>
          </a:xfrm>
        </p:spPr>
        <p:txBody>
          <a:bodyPr vert="horz" lIns="0" tIns="0" rIns="0" bIns="0" rtlCol="0" anchor="t">
            <a:noAutofit/>
          </a:bodyPr>
          <a:lstStyle/>
          <a:p>
            <a:pPr marL="0" lvl="1" indent="0">
              <a:buNone/>
            </a:pPr>
            <a:r>
              <a:rPr lang="en-GB" noProof="0" dirty="0">
                <a:cs typeface="Arial"/>
              </a:rPr>
              <a:t>Refine the written solution and mood board based on feedback from your peer.</a:t>
            </a:r>
            <a:endParaRPr lang="en-GB" noProof="0" dirty="0"/>
          </a:p>
          <a:p>
            <a:pPr marL="0" lvl="1" indent="0">
              <a:buNone/>
            </a:pPr>
            <a:endParaRPr lang="en-GB" noProof="0" dirty="0">
              <a:cs typeface="Arial"/>
            </a:endParaRPr>
          </a:p>
        </p:txBody>
      </p:sp>
      <p:sp>
        <p:nvSpPr>
          <p:cNvPr id="3" name="Footer Placeholder 2">
            <a:extLst>
              <a:ext uri="{FF2B5EF4-FFF2-40B4-BE49-F238E27FC236}">
                <a16:creationId xmlns:a16="http://schemas.microsoft.com/office/drawing/2014/main" id="{81C16433-487A-BB46-9496-AD72295887F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20D8E329-8BD5-03B3-B77B-2B603AF97A67}"/>
              </a:ext>
            </a:extLst>
          </p:cNvPr>
          <p:cNvSpPr>
            <a:spLocks noGrp="1"/>
          </p:cNvSpPr>
          <p:nvPr>
            <p:ph type="sldNum" sz="quarter" idx="11"/>
          </p:nvPr>
        </p:nvSpPr>
        <p:spPr/>
        <p:txBody>
          <a:bodyPr/>
          <a:lstStyle/>
          <a:p>
            <a:fld id="{DA2C159E-F13C-4A85-9A41-E7669D3E0D70}" type="slidenum">
              <a:rPr lang="en-GB" noProof="0" smtClean="0"/>
              <a:pPr/>
              <a:t>117</a:t>
            </a:fld>
            <a:endParaRPr lang="en-GB" noProof="0" dirty="0"/>
          </a:p>
        </p:txBody>
      </p:sp>
    </p:spTree>
    <p:extLst>
      <p:ext uri="{BB962C8B-B14F-4D97-AF65-F5344CB8AC3E}">
        <p14:creationId xmlns:p14="http://schemas.microsoft.com/office/powerpoint/2010/main" val="41281964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noProof="0" dirty="0">
                <a:cs typeface="Arial"/>
              </a:rPr>
              <a:t>Plenary task: self-evaluation</a:t>
            </a:r>
            <a:endParaRPr lang="en-GB" sz="3600" noProof="0" dirty="0">
              <a:cs typeface="Arial"/>
            </a:endParaRPr>
          </a:p>
        </p:txBody>
      </p:sp>
      <p:sp>
        <p:nvSpPr>
          <p:cNvPr id="5" name="Text Placeholder 4"/>
          <p:cNvSpPr>
            <a:spLocks noGrp="1"/>
          </p:cNvSpPr>
          <p:nvPr>
            <p:ph type="body" sz="quarter" idx="12"/>
          </p:nvPr>
        </p:nvSpPr>
        <p:spPr/>
        <p:txBody>
          <a:bodyPr vert="horz" lIns="0" tIns="0" rIns="0" bIns="0" rtlCol="0" anchor="t">
            <a:noAutofit/>
          </a:bodyPr>
          <a:lstStyle/>
          <a:p>
            <a:r>
              <a:rPr lang="en-GB" noProof="0" dirty="0">
                <a:cs typeface="Arial"/>
              </a:rPr>
              <a:t>Individually, complete the self-evaluation.</a:t>
            </a:r>
            <a:endParaRPr lang="en-GB" sz="2400" noProof="0" dirty="0">
              <a:cs typeface="Arial"/>
            </a:endParaRPr>
          </a:p>
          <a:p>
            <a:pPr marL="269875" lvl="1" indent="-269875"/>
            <a:endParaRPr lang="en-GB" noProof="0" dirty="0"/>
          </a:p>
          <a:p>
            <a:pPr marL="0" lvl="1" indent="0">
              <a:buNone/>
            </a:pPr>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118</a:t>
            </a:fld>
            <a:endParaRPr lang="en-GB" noProof="0" dirty="0"/>
          </a:p>
        </p:txBody>
      </p:sp>
    </p:spTree>
    <p:extLst>
      <p:ext uri="{BB962C8B-B14F-4D97-AF65-F5344CB8AC3E}">
        <p14:creationId xmlns:p14="http://schemas.microsoft.com/office/powerpoint/2010/main" val="24010572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0403-4523-4EDC-3697-CF752E65D3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1AAE7-9483-B050-B210-EC61401DBF10}"/>
              </a:ext>
            </a:extLst>
          </p:cNvPr>
          <p:cNvSpPr>
            <a:spLocks noGrp="1"/>
          </p:cNvSpPr>
          <p:nvPr>
            <p:ph type="sldNum" sz="quarter" idx="11"/>
          </p:nvPr>
        </p:nvSpPr>
        <p:spPr/>
        <p:txBody>
          <a:bodyPr/>
          <a:lstStyle/>
          <a:p>
            <a:fld id="{DA2C159E-F13C-4A85-9A41-E7669D3E0D70}" type="slidenum">
              <a:rPr lang="en-GB" noProof="0" smtClean="0"/>
              <a:pPr/>
              <a:t>119</a:t>
            </a:fld>
            <a:endParaRPr lang="en-GB" noProof="0" dirty="0"/>
          </a:p>
        </p:txBody>
      </p:sp>
      <p:sp>
        <p:nvSpPr>
          <p:cNvPr id="3" name="Title 2">
            <a:extLst>
              <a:ext uri="{FF2B5EF4-FFF2-40B4-BE49-F238E27FC236}">
                <a16:creationId xmlns:a16="http://schemas.microsoft.com/office/drawing/2014/main" id="{0C2DCD44-3D48-7A06-9ADE-4BEEB0895446}"/>
              </a:ext>
            </a:extLst>
          </p:cNvPr>
          <p:cNvSpPr>
            <a:spLocks noGrp="1"/>
          </p:cNvSpPr>
          <p:nvPr>
            <p:ph type="title"/>
          </p:nvPr>
        </p:nvSpPr>
        <p:spPr/>
        <p:txBody>
          <a:bodyPr/>
          <a:lstStyle/>
          <a:p>
            <a:r>
              <a:rPr lang="en-GB" noProof="0" dirty="0"/>
              <a:t>Next steps: applying learning</a:t>
            </a:r>
          </a:p>
        </p:txBody>
      </p:sp>
      <p:sp>
        <p:nvSpPr>
          <p:cNvPr id="4" name="Text Placeholder 3">
            <a:extLst>
              <a:ext uri="{FF2B5EF4-FFF2-40B4-BE49-F238E27FC236}">
                <a16:creationId xmlns:a16="http://schemas.microsoft.com/office/drawing/2014/main" id="{0D6A9434-65E0-B021-B57E-5717A590B1B5}"/>
              </a:ext>
            </a:extLst>
          </p:cNvPr>
          <p:cNvSpPr>
            <a:spLocks noGrp="1"/>
          </p:cNvSpPr>
          <p:nvPr>
            <p:ph type="body" sz="quarter" idx="12"/>
          </p:nvPr>
        </p:nvSpPr>
        <p:spPr>
          <a:xfrm>
            <a:off x="234000" y="986400"/>
            <a:ext cx="8212168" cy="3601574"/>
          </a:xfrm>
        </p:spPr>
        <p:txBody>
          <a:bodyPr/>
          <a:lstStyle/>
          <a:p>
            <a:pPr marL="457200" indent="-457200">
              <a:buFont typeface="+mj-lt"/>
              <a:buAutoNum type="arabicPeriod"/>
            </a:pPr>
            <a:r>
              <a:rPr lang="en-GB" noProof="0" dirty="0">
                <a:ea typeface="Calibri" panose="020F0502020204030204" pitchFamily="34" charset="0"/>
              </a:rPr>
              <a:t>Discuss client briefs with your mentor in your placement. For given briefs, a</a:t>
            </a:r>
            <a:r>
              <a:rPr lang="en-GB" noProof="0" dirty="0">
                <a:effectLst/>
                <a:ea typeface="Calibri" panose="020F0502020204030204" pitchFamily="34" charset="0"/>
              </a:rPr>
              <a:t>nalyse client needs, align the brief with project specifications and incorporate sustainability and inclusivity principles. </a:t>
            </a:r>
            <a:endParaRPr lang="en-GB" noProof="0" dirty="0">
              <a:ea typeface="Calibri" panose="020F0502020204030204" pitchFamily="34" charset="0"/>
            </a:endParaRPr>
          </a:p>
          <a:p>
            <a:pPr marL="457200" indent="-457200">
              <a:buFont typeface="+mj-lt"/>
              <a:buAutoNum type="arabicPeriod"/>
            </a:pPr>
            <a:r>
              <a:rPr lang="en-GB" noProof="0" dirty="0">
                <a:ea typeface="Calibri" panose="020F0502020204030204" pitchFamily="34" charset="0"/>
              </a:rPr>
              <a:t>E</a:t>
            </a:r>
            <a:r>
              <a:rPr lang="en-GB" noProof="0" dirty="0">
                <a:effectLst/>
                <a:ea typeface="Calibri" panose="020F0502020204030204" pitchFamily="34" charset="0"/>
              </a:rPr>
              <a:t>nsure the briefs adhere to industry standards by considering factors such as target audience, functional requirements and aesthetic appeal. </a:t>
            </a:r>
            <a:endParaRPr lang="en-GB" noProof="0" dirty="0">
              <a:ea typeface="Calibri" panose="020F0502020204030204" pitchFamily="34" charset="0"/>
            </a:endParaRPr>
          </a:p>
          <a:p>
            <a:pPr marL="457200" indent="-457200">
              <a:buFont typeface="+mj-lt"/>
              <a:buAutoNum type="arabicPeriod"/>
            </a:pPr>
            <a:r>
              <a:rPr lang="en-GB" noProof="0" dirty="0">
                <a:effectLst/>
                <a:ea typeface="Calibri" panose="020F0502020204030204" pitchFamily="34" charset="0"/>
              </a:rPr>
              <a:t>Ask your mentor for feedback and apply the iterative process. </a:t>
            </a:r>
            <a:endParaRPr lang="en-GB" noProof="0" dirty="0"/>
          </a:p>
          <a:p>
            <a:r>
              <a:rPr lang="en-GB" noProof="0" dirty="0"/>
              <a:t> </a:t>
            </a:r>
          </a:p>
        </p:txBody>
      </p:sp>
      <p:sp>
        <p:nvSpPr>
          <p:cNvPr id="5" name="Footer Placeholder 4">
            <a:extLst>
              <a:ext uri="{FF2B5EF4-FFF2-40B4-BE49-F238E27FC236}">
                <a16:creationId xmlns:a16="http://schemas.microsoft.com/office/drawing/2014/main" id="{5FF2F781-276B-B77C-02CD-8B78BF2ACE2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9979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6A60D-FF68-1290-475E-349C5F834945}"/>
              </a:ext>
            </a:extLst>
          </p:cNvPr>
          <p:cNvSpPr>
            <a:spLocks noGrp="1"/>
          </p:cNvSpPr>
          <p:nvPr>
            <p:ph type="sldNum" sz="quarter" idx="11"/>
          </p:nvPr>
        </p:nvSpPr>
        <p:spPr/>
        <p:txBody>
          <a:bodyPr/>
          <a:lstStyle/>
          <a:p>
            <a:fld id="{DA2C159E-F13C-4A85-9A41-E7669D3E0D70}" type="slidenum">
              <a:rPr lang="en-GB" noProof="0" smtClean="0"/>
              <a:pPr/>
              <a:t>12</a:t>
            </a:fld>
            <a:endParaRPr lang="en-GB" noProof="0" dirty="0"/>
          </a:p>
        </p:txBody>
      </p:sp>
      <p:sp>
        <p:nvSpPr>
          <p:cNvPr id="3" name="Title 2">
            <a:extLst>
              <a:ext uri="{FF2B5EF4-FFF2-40B4-BE49-F238E27FC236}">
                <a16:creationId xmlns:a16="http://schemas.microsoft.com/office/drawing/2014/main" id="{3079083E-8B2F-99C7-0B78-32A2D853034C}"/>
              </a:ext>
            </a:extLst>
          </p:cNvPr>
          <p:cNvSpPr>
            <a:spLocks noGrp="1"/>
          </p:cNvSpPr>
          <p:nvPr>
            <p:ph type="title"/>
          </p:nvPr>
        </p:nvSpPr>
        <p:spPr/>
        <p:txBody>
          <a:bodyPr/>
          <a:lstStyle/>
          <a:p>
            <a:r>
              <a:rPr lang="en-GB" noProof="0" dirty="0"/>
              <a:t>Sample answer</a:t>
            </a:r>
          </a:p>
        </p:txBody>
      </p:sp>
      <p:sp>
        <p:nvSpPr>
          <p:cNvPr id="4" name="Text Placeholder 3">
            <a:extLst>
              <a:ext uri="{FF2B5EF4-FFF2-40B4-BE49-F238E27FC236}">
                <a16:creationId xmlns:a16="http://schemas.microsoft.com/office/drawing/2014/main" id="{7783A6DA-09C1-30F1-C74A-48098384EA4F}"/>
              </a:ext>
            </a:extLst>
          </p:cNvPr>
          <p:cNvSpPr>
            <a:spLocks noGrp="1"/>
          </p:cNvSpPr>
          <p:nvPr>
            <p:ph type="body" sz="quarter" idx="12"/>
          </p:nvPr>
        </p:nvSpPr>
        <p:spPr/>
        <p:txBody>
          <a:bodyPr/>
          <a:lstStyle/>
          <a:p>
            <a:r>
              <a:rPr lang="en-GB" noProof="0" dirty="0">
                <a:solidFill>
                  <a:schemeClr val="accent6"/>
                </a:solidFill>
                <a:effectLst/>
              </a:rPr>
              <a:t>Cargo trousers meet the unisex customer requirement because they are versatile </a:t>
            </a:r>
            <a:r>
              <a:rPr lang="en-GB" noProof="0" dirty="0">
                <a:solidFill>
                  <a:schemeClr val="accent6"/>
                </a:solidFill>
              </a:rPr>
              <a:t>and fit all body shapes as </a:t>
            </a:r>
            <a:r>
              <a:rPr lang="en-GB" noProof="0" dirty="0">
                <a:solidFill>
                  <a:schemeClr val="accent6"/>
                </a:solidFill>
                <a:effectLst/>
              </a:rPr>
              <a:t>they are one standard design and suitable for either gender. </a:t>
            </a:r>
          </a:p>
          <a:p>
            <a:endParaRPr lang="en-GB" noProof="0" dirty="0">
              <a:solidFill>
                <a:schemeClr val="accent6"/>
              </a:solidFill>
              <a:effectLst/>
            </a:endParaRPr>
          </a:p>
          <a:p>
            <a:r>
              <a:rPr lang="en-GB" noProof="0" dirty="0">
                <a:solidFill>
                  <a:schemeClr val="accent6"/>
                </a:solidFill>
              </a:rPr>
              <a:t>They have </a:t>
            </a:r>
            <a:r>
              <a:rPr lang="en-GB" noProof="0" dirty="0">
                <a:solidFill>
                  <a:schemeClr val="accent6"/>
                </a:solidFill>
                <a:effectLst/>
              </a:rPr>
              <a:t>a functional design and are associated with the army for physical tasks, so people buying cargo trousers associate the design with the army rather than a specific gender.</a:t>
            </a:r>
          </a:p>
        </p:txBody>
      </p:sp>
      <p:sp>
        <p:nvSpPr>
          <p:cNvPr id="5" name="Footer Placeholder 4">
            <a:extLst>
              <a:ext uri="{FF2B5EF4-FFF2-40B4-BE49-F238E27FC236}">
                <a16:creationId xmlns:a16="http://schemas.microsoft.com/office/drawing/2014/main" id="{DEC052C0-95B9-2BC4-A58E-2A860956B03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73147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120</a:t>
            </a:fld>
            <a:endParaRPr lang="en-GB" noProof="0" dirty="0"/>
          </a:p>
        </p:txBody>
      </p:sp>
      <p:sp>
        <p:nvSpPr>
          <p:cNvPr id="13" name="Rectangle 12">
            <a:extLst>
              <a:ext uri="{FF2B5EF4-FFF2-40B4-BE49-F238E27FC236}">
                <a16:creationId xmlns:a16="http://schemas.microsoft.com/office/drawing/2014/main" id="{E2C579EE-E5CC-4F9A-A5AE-7CAF0043E178}"/>
              </a:ext>
              <a:ext uri="{C183D7F6-B498-43B3-948B-1728B52AA6E4}">
                <adec:decorative xmlns:adec="http://schemas.microsoft.com/office/drawing/2017/decorative" val="1"/>
              </a:ext>
            </a:extLst>
          </p:cNvPr>
          <p:cNvSpPr/>
          <p:nvPr/>
        </p:nvSpPr>
        <p:spPr>
          <a:xfrm>
            <a:off x="1583803" y="1675517"/>
            <a:ext cx="1987550" cy="844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100" noProof="0" dirty="0">
              <a:solidFill>
                <a:srgbClr val="002060"/>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noProof="0" dirty="0"/>
              <a:t>PRODUCED BY</a:t>
            </a:r>
          </a:p>
        </p:txBody>
      </p:sp>
      <p:pic>
        <p:nvPicPr>
          <p:cNvPr id="14" name="Picture 13" descr="Department for Education logo&#10;">
            <a:extLst>
              <a:ext uri="{FF2B5EF4-FFF2-40B4-BE49-F238E27FC236}">
                <a16:creationId xmlns:a16="http://schemas.microsoft.com/office/drawing/2014/main" id="{0D793A73-0B68-41C6-96A3-4A06CB6B86A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noProof="0" dirty="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noProof="0" dirty="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484748"/>
          </a:xfrm>
          <a:prstGeom prst="rect">
            <a:avLst/>
          </a:prstGeom>
          <a:noFill/>
        </p:spPr>
        <p:txBody>
          <a:bodyPr wrap="square" lIns="0" tIns="0" rIns="0" bIns="0" rtlCol="0">
            <a:spAutoFit/>
          </a:bodyPr>
          <a:lstStyle/>
          <a:p>
            <a:r>
              <a:rPr lang="en-GB" sz="1050" noProof="0" dirty="0"/>
              <a:t>Capital City College has produced this resource on behalf of the Education and Training Foundation</a:t>
            </a:r>
          </a:p>
        </p:txBody>
      </p:sp>
      <p:sp>
        <p:nvSpPr>
          <p:cNvPr id="18" name="Title 17">
            <a:extLst>
              <a:ext uri="{FF2B5EF4-FFF2-40B4-BE49-F238E27FC236}">
                <a16:creationId xmlns:a16="http://schemas.microsoft.com/office/drawing/2014/main" id="{CA481ADA-FC14-4FE3-9F8D-6121602D1055}"/>
              </a:ext>
            </a:extLst>
          </p:cNvPr>
          <p:cNvSpPr txBox="1">
            <a:spLocks noGrp="1"/>
          </p:cNvSpPr>
          <p:nvPr>
            <p:ph type="title" idx="4294967295"/>
          </p:nvPr>
        </p:nvSpPr>
        <p:spPr>
          <a:xfrm>
            <a:off x="1187624" y="3651870"/>
            <a:ext cx="6552728"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51C41"/>
                </a:solidFill>
                <a:effectLst/>
                <a:uLnTx/>
                <a:uFillTx/>
                <a:latin typeface="+mn-lt"/>
                <a:ea typeface="+mn-ea"/>
                <a:cs typeface="+mn-cs"/>
              </a:rPr>
              <a:t>ET-FOUNDATION.CO.UK</a:t>
            </a:r>
          </a:p>
        </p:txBody>
      </p:sp>
      <p:pic>
        <p:nvPicPr>
          <p:cNvPr id="5" name="Picture 4" descr="Education and Training Foundation logo">
            <a:extLst>
              <a:ext uri="{FF2B5EF4-FFF2-40B4-BE49-F238E27FC236}">
                <a16:creationId xmlns:a16="http://schemas.microsoft.com/office/drawing/2014/main" id="{BB2C64D5-4791-444B-9142-B07A38BD14F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4328" y="339502"/>
            <a:ext cx="1215103" cy="645557"/>
          </a:xfrm>
          <a:prstGeom prst="rect">
            <a:avLst/>
          </a:prstGeom>
        </p:spPr>
      </p:pic>
      <p:pic>
        <p:nvPicPr>
          <p:cNvPr id="7" name="Picture 6" descr="Capital City College logo">
            <a:extLst>
              <a:ext uri="{FF2B5EF4-FFF2-40B4-BE49-F238E27FC236}">
                <a16:creationId xmlns:a16="http://schemas.microsoft.com/office/drawing/2014/main" id="{EBAD6EF6-9873-AE05-F009-0AB50BC9E3C6}"/>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665443" y="1781569"/>
            <a:ext cx="1787436" cy="590485"/>
          </a:xfrm>
          <a:prstGeom prst="rect">
            <a:avLst/>
          </a:prstGeom>
          <a:noFill/>
        </p:spPr>
      </p:pic>
    </p:spTree>
    <p:extLst>
      <p:ext uri="{BB962C8B-B14F-4D97-AF65-F5344CB8AC3E}">
        <p14:creationId xmlns:p14="http://schemas.microsoft.com/office/powerpoint/2010/main" val="326931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88ABF-5E10-A6E1-534A-87746C9FBA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A6639B-A89E-B67D-7916-53CBC442945B}"/>
              </a:ext>
            </a:extLst>
          </p:cNvPr>
          <p:cNvSpPr>
            <a:spLocks noGrp="1"/>
          </p:cNvSpPr>
          <p:nvPr>
            <p:ph type="sldNum" sz="quarter" idx="11"/>
          </p:nvPr>
        </p:nvSpPr>
        <p:spPr/>
        <p:txBody>
          <a:bodyPr/>
          <a:lstStyle/>
          <a:p>
            <a:fld id="{DA2C159E-F13C-4A85-9A41-E7669D3E0D70}" type="slidenum">
              <a:rPr lang="en-GB" noProof="0" smtClean="0"/>
              <a:pPr/>
              <a:t>13</a:t>
            </a:fld>
            <a:endParaRPr lang="en-GB" noProof="0" dirty="0"/>
          </a:p>
        </p:txBody>
      </p:sp>
      <p:sp>
        <p:nvSpPr>
          <p:cNvPr id="3" name="Title 2">
            <a:extLst>
              <a:ext uri="{FF2B5EF4-FFF2-40B4-BE49-F238E27FC236}">
                <a16:creationId xmlns:a16="http://schemas.microsoft.com/office/drawing/2014/main" id="{513C53B2-64F0-3B52-375B-830833244EA2}"/>
              </a:ext>
            </a:extLst>
          </p:cNvPr>
          <p:cNvSpPr>
            <a:spLocks noGrp="1"/>
          </p:cNvSpPr>
          <p:nvPr>
            <p:ph type="title"/>
          </p:nvPr>
        </p:nvSpPr>
        <p:spPr/>
        <p:txBody>
          <a:bodyPr>
            <a:noAutofit/>
          </a:bodyPr>
          <a:lstStyle/>
          <a:p>
            <a:r>
              <a:rPr lang="en-GB" noProof="0" dirty="0"/>
              <a:t>Next steps: client brief checking criteria</a:t>
            </a:r>
          </a:p>
        </p:txBody>
      </p:sp>
      <p:sp>
        <p:nvSpPr>
          <p:cNvPr id="4" name="Text Placeholder 3">
            <a:extLst>
              <a:ext uri="{FF2B5EF4-FFF2-40B4-BE49-F238E27FC236}">
                <a16:creationId xmlns:a16="http://schemas.microsoft.com/office/drawing/2014/main" id="{558A230C-2FF8-96BE-9864-1646A962980A}"/>
              </a:ext>
            </a:extLst>
          </p:cNvPr>
          <p:cNvSpPr>
            <a:spLocks noGrp="1"/>
          </p:cNvSpPr>
          <p:nvPr>
            <p:ph type="body" sz="quarter" idx="12"/>
          </p:nvPr>
        </p:nvSpPr>
        <p:spPr>
          <a:xfrm>
            <a:off x="270751" y="1439533"/>
            <a:ext cx="7667625" cy="3601574"/>
          </a:xfrm>
        </p:spPr>
        <p:txBody>
          <a:bodyPr/>
          <a:lstStyle/>
          <a:p>
            <a:r>
              <a:rPr lang="en-GB" noProof="0" dirty="0"/>
              <a:t>Produce criteria which could be used to check if the requirements of a client brief have been successfully met.</a:t>
            </a:r>
          </a:p>
          <a:p>
            <a:endParaRPr lang="en-GB" noProof="0" dirty="0"/>
          </a:p>
          <a:p>
            <a:r>
              <a:rPr lang="en-GB" noProof="0" dirty="0"/>
              <a:t> </a:t>
            </a:r>
          </a:p>
        </p:txBody>
      </p:sp>
      <p:sp>
        <p:nvSpPr>
          <p:cNvPr id="5" name="Footer Placeholder 4">
            <a:extLst>
              <a:ext uri="{FF2B5EF4-FFF2-40B4-BE49-F238E27FC236}">
                <a16:creationId xmlns:a16="http://schemas.microsoft.com/office/drawing/2014/main" id="{765414D3-007B-8280-CC6B-43A8BC0552B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7891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Evaluative skills and reviewing concepts</a:t>
            </a:r>
          </a:p>
        </p:txBody>
      </p:sp>
    </p:spTree>
    <p:extLst>
      <p:ext uri="{BB962C8B-B14F-4D97-AF65-F5344CB8AC3E}">
        <p14:creationId xmlns:p14="http://schemas.microsoft.com/office/powerpoint/2010/main" val="307283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noProof="0" dirty="0"/>
              <a:t>Starter task: </a:t>
            </a:r>
            <a:r>
              <a:rPr lang="en-GB" noProof="0" dirty="0"/>
              <a:t>c</a:t>
            </a:r>
            <a:r>
              <a:rPr lang="en-GB" sz="3600" noProof="0" dirty="0"/>
              <a:t>hair</a:t>
            </a:r>
          </a:p>
        </p:txBody>
      </p:sp>
      <p:sp>
        <p:nvSpPr>
          <p:cNvPr id="5" name="Text Placeholder 4"/>
          <p:cNvSpPr>
            <a:spLocks noGrp="1"/>
          </p:cNvSpPr>
          <p:nvPr>
            <p:ph type="body" sz="quarter" idx="12"/>
          </p:nvPr>
        </p:nvSpPr>
        <p:spPr>
          <a:xfrm>
            <a:off x="234001" y="986400"/>
            <a:ext cx="4742734" cy="1585350"/>
          </a:xfrm>
        </p:spPr>
        <p:txBody>
          <a:bodyPr/>
          <a:lstStyle/>
          <a:p>
            <a:pPr marL="342900" indent="-342900">
              <a:lnSpc>
                <a:spcPct val="100000"/>
              </a:lnSpc>
              <a:buFont typeface="Arial" panose="020B0604020202020204" pitchFamily="34" charset="0"/>
              <a:buChar char="•"/>
            </a:pPr>
            <a:r>
              <a:rPr lang="en-GB" noProof="0" dirty="0">
                <a:effectLst/>
                <a:ea typeface="Aptos" panose="020B0004020202020204" pitchFamily="34" charset="0"/>
              </a:rPr>
              <a:t>Who is the chair designed for? </a:t>
            </a:r>
          </a:p>
          <a:p>
            <a:pPr marL="342900" indent="-342900">
              <a:buFont typeface="Arial" panose="020B0604020202020204" pitchFamily="34" charset="0"/>
              <a:buChar char="•"/>
            </a:pPr>
            <a:r>
              <a:rPr lang="en-GB" noProof="0" dirty="0">
                <a:effectLst/>
                <a:ea typeface="Aptos" panose="020B0004020202020204" pitchFamily="34" charset="0"/>
              </a:rPr>
              <a:t>What features support your answer?</a:t>
            </a:r>
          </a:p>
          <a:p>
            <a:pPr>
              <a:lnSpc>
                <a:spcPct val="100000"/>
              </a:lnSpc>
            </a:pPr>
            <a:r>
              <a:rPr lang="en-GB" noProof="0" dirty="0">
                <a:effectLst/>
                <a:latin typeface="Arial" panose="020B0604020202020204" pitchFamily="34" charset="0"/>
                <a:ea typeface="Aptos" panose="020B0004020202020204" pitchFamily="34" charset="0"/>
              </a:rPr>
              <a:t> </a:t>
            </a:r>
          </a:p>
          <a:p>
            <a:pPr>
              <a:lnSpc>
                <a:spcPct val="100000"/>
              </a:lnSpc>
            </a:pPr>
            <a:endParaRPr lang="en-GB" noProof="0" dirty="0">
              <a:latin typeface="Arial" panose="020B0604020202020204" pitchFamily="34" charset="0"/>
              <a:ea typeface="Aptos" panose="020B0004020202020204" pitchFamily="34" charset="0"/>
            </a:endParaRPr>
          </a:p>
          <a:p>
            <a:pPr>
              <a:lnSpc>
                <a:spcPct val="100000"/>
              </a:lnSpc>
            </a:pPr>
            <a:endParaRPr lang="en-GB" noProof="0" dirty="0">
              <a:effectLst/>
              <a:latin typeface="Arial" panose="020B0604020202020204" pitchFamily="34" charset="0"/>
              <a:ea typeface="Aptos" panose="020B0004020202020204" pitchFamily="34" charset="0"/>
            </a:endParaRPr>
          </a:p>
          <a:p>
            <a:pPr>
              <a:lnSpc>
                <a:spcPct val="100000"/>
              </a:lnSpc>
            </a:pPr>
            <a:endParaRPr lang="en-GB" noProof="0" dirty="0">
              <a:latin typeface="Arial" panose="020B0604020202020204" pitchFamily="34" charset="0"/>
              <a:ea typeface="Aptos" panose="020B0004020202020204" pitchFamily="34" charset="0"/>
            </a:endParaRPr>
          </a:p>
          <a:p>
            <a:pPr>
              <a:lnSpc>
                <a:spcPct val="100000"/>
              </a:lnSpc>
            </a:pPr>
            <a:endParaRPr lang="en-GB" noProof="0" dirty="0">
              <a:effectLst/>
              <a:latin typeface="Arial" panose="020B0604020202020204" pitchFamily="34" charset="0"/>
              <a:ea typeface="Aptos" panose="020B0004020202020204" pitchFamily="34" charset="0"/>
            </a:endParaRPr>
          </a:p>
          <a:p>
            <a:pPr>
              <a:lnSpc>
                <a:spcPct val="100000"/>
              </a:lnSpc>
            </a:pPr>
            <a:endParaRPr lang="en-GB" noProof="0" dirty="0">
              <a:latin typeface="Arial" panose="020B0604020202020204" pitchFamily="34" charset="0"/>
              <a:ea typeface="Aptos" panose="020B0004020202020204" pitchFamily="34" charset="0"/>
            </a:endParaRPr>
          </a:p>
          <a:p>
            <a:pPr>
              <a:lnSpc>
                <a:spcPct val="100000"/>
              </a:lnSpc>
            </a:pPr>
            <a:endParaRPr lang="en-GB" noProof="0" dirty="0">
              <a:latin typeface="Arial" panose="020B0604020202020204" pitchFamily="34" charset="0"/>
              <a:ea typeface="Aptos" panose="020B0004020202020204" pitchFamily="34" charset="0"/>
            </a:endParaRPr>
          </a:p>
          <a:p>
            <a:pPr>
              <a:lnSpc>
                <a:spcPct val="100000"/>
              </a:lnSpc>
            </a:pPr>
            <a:endParaRPr lang="en-GB" noProof="0" dirty="0">
              <a:effectLst/>
              <a:latin typeface="Arial" panose="020B0604020202020204" pitchFamily="34" charset="0"/>
              <a:ea typeface="Aptos" panose="020B0004020202020204" pitchFamily="34" charset="0"/>
            </a:endParaRPr>
          </a:p>
          <a:p>
            <a:pPr>
              <a:lnSpc>
                <a:spcPct val="100000"/>
              </a:lnSpc>
            </a:pPr>
            <a:r>
              <a:rPr lang="en-GB" noProof="0" dirty="0">
                <a:effectLst/>
                <a:latin typeface="Arial" panose="020B0604020202020204" pitchFamily="34" charset="0"/>
                <a:ea typeface="Aptos" panose="020B0004020202020204" pitchFamily="34" charset="0"/>
              </a:rPr>
              <a:t> </a:t>
            </a:r>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15</a:t>
            </a:fld>
            <a:endParaRPr lang="en-GB" noProof="0" dirty="0"/>
          </a:p>
        </p:txBody>
      </p:sp>
      <p:sp>
        <p:nvSpPr>
          <p:cNvPr id="2" name="AutoShape 2" descr="A stylized modern chair featuring a culturally significant textile. The chair has a sleek, contemporary design with smooth curves and a minimalist wooden frame. The upholstery showcases a vibrant, intricate African Kente cloth pattern, rich in geometric shapes and bold colors, symbolizing heritage and storytelling. The textile is carefully draped over the seat and backrest, emphasizing its cultural importance. The setting is a simple, well-lit gallery space to highlight the craftsmanship and design.">
            <a:extLst>
              <a:ext uri="{FF2B5EF4-FFF2-40B4-BE49-F238E27FC236}">
                <a16:creationId xmlns:a16="http://schemas.microsoft.com/office/drawing/2014/main" id="{6B5B06B4-9F2E-6500-98C7-16D2719F2A3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8" name="Picture 7" descr="A colourful chair with an Aztec pattern on it. The chair is curved in design with contemporary legs. ">
            <a:extLst>
              <a:ext uri="{FF2B5EF4-FFF2-40B4-BE49-F238E27FC236}">
                <a16:creationId xmlns:a16="http://schemas.microsoft.com/office/drawing/2014/main" id="{4599C521-C1C6-6E1E-9B56-1C0B6295B492}"/>
              </a:ext>
            </a:extLst>
          </p:cNvPr>
          <p:cNvPicPr>
            <a:picLocks noChangeAspect="1"/>
          </p:cNvPicPr>
          <p:nvPr/>
        </p:nvPicPr>
        <p:blipFill>
          <a:blip r:embed="rId3"/>
          <a:stretch>
            <a:fillRect/>
          </a:stretch>
        </p:blipFill>
        <p:spPr>
          <a:xfrm>
            <a:off x="4952923" y="807111"/>
            <a:ext cx="3458186" cy="3473834"/>
          </a:xfrm>
          <a:prstGeom prst="rect">
            <a:avLst/>
          </a:prstGeom>
        </p:spPr>
      </p:pic>
      <p:sp>
        <p:nvSpPr>
          <p:cNvPr id="7" name="TextBox 6">
            <a:extLst>
              <a:ext uri="{FF2B5EF4-FFF2-40B4-BE49-F238E27FC236}">
                <a16:creationId xmlns:a16="http://schemas.microsoft.com/office/drawing/2014/main" id="{53B4C055-419B-4C52-BECA-16658E09A082}"/>
              </a:ext>
            </a:extLst>
          </p:cNvPr>
          <p:cNvSpPr txBox="1"/>
          <p:nvPr/>
        </p:nvSpPr>
        <p:spPr>
          <a:xfrm>
            <a:off x="4347148" y="4387293"/>
            <a:ext cx="4594484" cy="461665"/>
          </a:xfrm>
          <a:prstGeom prst="rect">
            <a:avLst/>
          </a:prstGeom>
          <a:noFill/>
        </p:spPr>
        <p:txBody>
          <a:bodyPr wrap="square">
            <a:spAutoFit/>
          </a:bodyPr>
          <a:lstStyle/>
          <a:p>
            <a:pPr algn="ctr">
              <a:lnSpc>
                <a:spcPct val="100000"/>
              </a:lnSpc>
            </a:pPr>
            <a:r>
              <a:rPr lang="en-GB" sz="2400" noProof="0" dirty="0">
                <a:effectLst/>
                <a:latin typeface="Arial" panose="020B0604020202020204" pitchFamily="34" charset="0"/>
                <a:ea typeface="Aptos" panose="020B0004020202020204" pitchFamily="34" charset="0"/>
              </a:rPr>
              <a:t>Image: ChatGPT</a:t>
            </a:r>
          </a:p>
        </p:txBody>
      </p:sp>
    </p:spTree>
    <p:extLst>
      <p:ext uri="{BB962C8B-B14F-4D97-AF65-F5344CB8AC3E}">
        <p14:creationId xmlns:p14="http://schemas.microsoft.com/office/powerpoint/2010/main" val="244601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A4950-FDB4-B1AF-B753-359F239E53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93D779C-DF9B-A9E9-A279-08FC665481EA}"/>
              </a:ext>
            </a:extLst>
          </p:cNvPr>
          <p:cNvSpPr>
            <a:spLocks noGrp="1"/>
          </p:cNvSpPr>
          <p:nvPr>
            <p:ph type="title"/>
          </p:nvPr>
        </p:nvSpPr>
        <p:spPr/>
        <p:txBody>
          <a:bodyPr>
            <a:normAutofit/>
          </a:bodyPr>
          <a:lstStyle/>
          <a:p>
            <a:pPr>
              <a:lnSpc>
                <a:spcPct val="100000"/>
              </a:lnSpc>
            </a:pPr>
            <a:r>
              <a:rPr lang="en-GB" sz="3600" noProof="0" dirty="0"/>
              <a:t> Who is the chair designed for?</a:t>
            </a:r>
          </a:p>
        </p:txBody>
      </p:sp>
      <p:sp>
        <p:nvSpPr>
          <p:cNvPr id="5" name="Text Placeholder 4">
            <a:extLst>
              <a:ext uri="{FF2B5EF4-FFF2-40B4-BE49-F238E27FC236}">
                <a16:creationId xmlns:a16="http://schemas.microsoft.com/office/drawing/2014/main" id="{4745AE80-8BC0-4C57-D1D1-57F8E21E8F20}"/>
              </a:ext>
            </a:extLst>
          </p:cNvPr>
          <p:cNvSpPr>
            <a:spLocks noGrp="1"/>
          </p:cNvSpPr>
          <p:nvPr>
            <p:ph type="body" sz="quarter" idx="12"/>
          </p:nvPr>
        </p:nvSpPr>
        <p:spPr>
          <a:xfrm>
            <a:off x="423781" y="949744"/>
            <a:ext cx="7667625" cy="3601574"/>
          </a:xfrm>
        </p:spPr>
        <p:txBody>
          <a:bodyPr/>
          <a:lstStyle/>
          <a:p>
            <a:pPr>
              <a:lnSpc>
                <a:spcPct val="100000"/>
              </a:lnSpc>
            </a:pPr>
            <a:r>
              <a:rPr lang="en-GB" b="1" noProof="0" dirty="0"/>
              <a:t>People who appreciate cultural heritage:</a:t>
            </a:r>
            <a:r>
              <a:rPr lang="en-GB" noProof="0" dirty="0"/>
              <a:t> The use of Kente cloth (</a:t>
            </a:r>
            <a:r>
              <a:rPr lang="en-GB" noProof="0" dirty="0">
                <a:effectLst/>
              </a:rPr>
              <a:t>Ghanaian textile) </a:t>
            </a:r>
            <a:r>
              <a:rPr lang="en-GB" noProof="0" dirty="0"/>
              <a:t>suggests a connection to African culture, making it appealing to those who value tradition and storytelling through textiles.</a:t>
            </a:r>
          </a:p>
          <a:p>
            <a:pPr>
              <a:lnSpc>
                <a:spcPct val="100000"/>
              </a:lnSpc>
            </a:pPr>
            <a:endParaRPr lang="en-GB" noProof="0" dirty="0"/>
          </a:p>
          <a:p>
            <a:pPr>
              <a:lnSpc>
                <a:spcPct val="100000"/>
              </a:lnSpc>
            </a:pPr>
            <a:r>
              <a:rPr lang="en-GB" b="1" noProof="0" dirty="0"/>
              <a:t>Collectors or art enthusiasts:</a:t>
            </a:r>
            <a:r>
              <a:rPr lang="en-GB" noProof="0" dirty="0"/>
              <a:t> The chair has a modern design combined with a traditional textile, which may attract individuals who enjoy unique statement furniture pieces.</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9A49393D-3925-6310-8FF5-4BBFC256D0E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88D7630-C772-7A37-106D-FE2508083D49}"/>
              </a:ext>
            </a:extLst>
          </p:cNvPr>
          <p:cNvSpPr>
            <a:spLocks noGrp="1"/>
          </p:cNvSpPr>
          <p:nvPr>
            <p:ph type="sldNum" sz="quarter" idx="11"/>
          </p:nvPr>
        </p:nvSpPr>
        <p:spPr/>
        <p:txBody>
          <a:bodyPr/>
          <a:lstStyle/>
          <a:p>
            <a:fld id="{DA2C159E-F13C-4A85-9A41-E7669D3E0D70}" type="slidenum">
              <a:rPr lang="en-GB" noProof="0" smtClean="0"/>
              <a:pPr/>
              <a:t>16</a:t>
            </a:fld>
            <a:endParaRPr lang="en-GB" noProof="0" dirty="0"/>
          </a:p>
        </p:txBody>
      </p:sp>
    </p:spTree>
    <p:extLst>
      <p:ext uri="{BB962C8B-B14F-4D97-AF65-F5344CB8AC3E}">
        <p14:creationId xmlns:p14="http://schemas.microsoft.com/office/powerpoint/2010/main" val="302208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511ED-93E2-16C6-78DF-B962C365B6F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9FFA075-C89B-0A56-844C-DF069578FD8D}"/>
              </a:ext>
            </a:extLst>
          </p:cNvPr>
          <p:cNvSpPr>
            <a:spLocks noGrp="1"/>
          </p:cNvSpPr>
          <p:nvPr>
            <p:ph type="title"/>
          </p:nvPr>
        </p:nvSpPr>
        <p:spPr/>
        <p:txBody>
          <a:bodyPr>
            <a:noAutofit/>
          </a:bodyPr>
          <a:lstStyle/>
          <a:p>
            <a:pPr>
              <a:lnSpc>
                <a:spcPct val="100000"/>
              </a:lnSpc>
            </a:pPr>
            <a:r>
              <a:rPr lang="en-GB" noProof="0" dirty="0"/>
              <a:t>Who is the chair designed for (continued)?</a:t>
            </a:r>
          </a:p>
        </p:txBody>
      </p:sp>
      <p:sp>
        <p:nvSpPr>
          <p:cNvPr id="5" name="Text Placeholder 4">
            <a:extLst>
              <a:ext uri="{FF2B5EF4-FFF2-40B4-BE49-F238E27FC236}">
                <a16:creationId xmlns:a16="http://schemas.microsoft.com/office/drawing/2014/main" id="{ED31B813-36C0-2B3A-C1B3-62C7ABF88889}"/>
              </a:ext>
            </a:extLst>
          </p:cNvPr>
          <p:cNvSpPr>
            <a:spLocks noGrp="1"/>
          </p:cNvSpPr>
          <p:nvPr>
            <p:ph type="body" sz="quarter" idx="12"/>
          </p:nvPr>
        </p:nvSpPr>
        <p:spPr>
          <a:xfrm>
            <a:off x="288751" y="1525093"/>
            <a:ext cx="7667625" cy="3601574"/>
          </a:xfrm>
        </p:spPr>
        <p:txBody>
          <a:bodyPr/>
          <a:lstStyle/>
          <a:p>
            <a:pPr>
              <a:lnSpc>
                <a:spcPct val="100000"/>
              </a:lnSpc>
            </a:pPr>
            <a:r>
              <a:rPr lang="en-GB" b="1" noProof="0" dirty="0"/>
              <a:t>A high-end or boutique market:</a:t>
            </a:r>
            <a:r>
              <a:rPr lang="en-GB" noProof="0" dirty="0"/>
              <a:t> The craftsmanship and design suggest it may be a luxury or designer piece, targeting people who invest in exclusive, culturally rich decor.</a:t>
            </a:r>
          </a:p>
          <a:p>
            <a:pPr>
              <a:lnSpc>
                <a:spcPct val="100000"/>
              </a:lnSpc>
            </a:pPr>
            <a:endParaRPr lang="en-GB" noProof="0" dirty="0"/>
          </a:p>
          <a:p>
            <a:pPr>
              <a:lnSpc>
                <a:spcPct val="100000"/>
              </a:lnSpc>
            </a:pPr>
            <a:r>
              <a:rPr lang="en-GB" b="1" noProof="0" dirty="0"/>
              <a:t>Educational or museum spaces:</a:t>
            </a:r>
            <a:r>
              <a:rPr lang="en-GB" noProof="0" dirty="0"/>
              <a:t> The chair could be part of a museum exhibit or cultural institution showcasing African textiles and craftsmanship.</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8CD759CD-092F-48AF-2FD5-1DF50BDA96B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903F7F47-EB93-37F2-E201-417CAE145F35}"/>
              </a:ext>
            </a:extLst>
          </p:cNvPr>
          <p:cNvSpPr>
            <a:spLocks noGrp="1"/>
          </p:cNvSpPr>
          <p:nvPr>
            <p:ph type="sldNum" sz="quarter" idx="11"/>
          </p:nvPr>
        </p:nvSpPr>
        <p:spPr/>
        <p:txBody>
          <a:bodyPr/>
          <a:lstStyle/>
          <a:p>
            <a:fld id="{DA2C159E-F13C-4A85-9A41-E7669D3E0D70}" type="slidenum">
              <a:rPr lang="en-GB" noProof="0" smtClean="0"/>
              <a:pPr/>
              <a:t>17</a:t>
            </a:fld>
            <a:endParaRPr lang="en-GB" noProof="0" dirty="0"/>
          </a:p>
        </p:txBody>
      </p:sp>
    </p:spTree>
    <p:extLst>
      <p:ext uri="{BB962C8B-B14F-4D97-AF65-F5344CB8AC3E}">
        <p14:creationId xmlns:p14="http://schemas.microsoft.com/office/powerpoint/2010/main" val="10709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95D11-16F8-F079-7A97-0FF2157CBFC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83CD230-BF76-BBAE-D537-5840D4F092B0}"/>
              </a:ext>
            </a:extLst>
          </p:cNvPr>
          <p:cNvSpPr>
            <a:spLocks noGrp="1"/>
          </p:cNvSpPr>
          <p:nvPr>
            <p:ph type="title"/>
          </p:nvPr>
        </p:nvSpPr>
        <p:spPr/>
        <p:txBody>
          <a:bodyPr>
            <a:normAutofit/>
          </a:bodyPr>
          <a:lstStyle/>
          <a:p>
            <a:pPr>
              <a:lnSpc>
                <a:spcPct val="100000"/>
              </a:lnSpc>
            </a:pPr>
            <a:r>
              <a:rPr lang="en-GB" noProof="0" dirty="0"/>
              <a:t>What features support your answer?</a:t>
            </a:r>
            <a:endParaRPr lang="en-GB" sz="3600" noProof="0" dirty="0"/>
          </a:p>
        </p:txBody>
      </p:sp>
      <p:sp>
        <p:nvSpPr>
          <p:cNvPr id="5" name="Text Placeholder 4">
            <a:extLst>
              <a:ext uri="{FF2B5EF4-FFF2-40B4-BE49-F238E27FC236}">
                <a16:creationId xmlns:a16="http://schemas.microsoft.com/office/drawing/2014/main" id="{65BCDC5B-433B-26CD-A905-43FC5B3666EA}"/>
              </a:ext>
            </a:extLst>
          </p:cNvPr>
          <p:cNvSpPr>
            <a:spLocks noGrp="1"/>
          </p:cNvSpPr>
          <p:nvPr>
            <p:ph type="body" sz="quarter" idx="12"/>
          </p:nvPr>
        </p:nvSpPr>
        <p:spPr/>
        <p:txBody>
          <a:bodyPr/>
          <a:lstStyle/>
          <a:p>
            <a:pPr>
              <a:lnSpc>
                <a:spcPct val="100000"/>
              </a:lnSpc>
            </a:pPr>
            <a:r>
              <a:rPr lang="en-GB" b="1" noProof="0" dirty="0"/>
              <a:t>Cultural textile (Kente cloth):</a:t>
            </a:r>
            <a:r>
              <a:rPr lang="en-GB" noProof="0" dirty="0"/>
              <a:t> The vibrant geometric pattern represents African heritage, often linked to royalty, history and storytelling.</a:t>
            </a:r>
          </a:p>
          <a:p>
            <a:pPr>
              <a:lnSpc>
                <a:spcPct val="100000"/>
              </a:lnSpc>
            </a:pPr>
            <a:br>
              <a:rPr lang="en-GB" noProof="0" dirty="0">
                <a:solidFill>
                  <a:schemeClr val="accent1"/>
                </a:solidFill>
              </a:rPr>
            </a:br>
            <a:r>
              <a:rPr lang="en-GB" b="1" noProof="0" dirty="0"/>
              <a:t>Modern, minimalist frame:</a:t>
            </a:r>
            <a:r>
              <a:rPr lang="en-GB" noProof="0" dirty="0"/>
              <a:t> The sleek, curved wooden frame suggests a contemporary style, making it a fusion of traditional and modern design.</a:t>
            </a:r>
          </a:p>
        </p:txBody>
      </p:sp>
      <p:sp>
        <p:nvSpPr>
          <p:cNvPr id="3" name="Footer Placeholder 2">
            <a:extLst>
              <a:ext uri="{FF2B5EF4-FFF2-40B4-BE49-F238E27FC236}">
                <a16:creationId xmlns:a16="http://schemas.microsoft.com/office/drawing/2014/main" id="{9DE36A35-03CE-A844-F657-88E8800A25F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F3352EB-E82C-9060-0029-5E0029068354}"/>
              </a:ext>
            </a:extLst>
          </p:cNvPr>
          <p:cNvSpPr>
            <a:spLocks noGrp="1"/>
          </p:cNvSpPr>
          <p:nvPr>
            <p:ph type="sldNum" sz="quarter" idx="11"/>
          </p:nvPr>
        </p:nvSpPr>
        <p:spPr/>
        <p:txBody>
          <a:bodyPr/>
          <a:lstStyle/>
          <a:p>
            <a:fld id="{DA2C159E-F13C-4A85-9A41-E7669D3E0D70}" type="slidenum">
              <a:rPr lang="en-GB" noProof="0" smtClean="0"/>
              <a:pPr/>
              <a:t>18</a:t>
            </a:fld>
            <a:endParaRPr lang="en-GB" noProof="0" dirty="0"/>
          </a:p>
        </p:txBody>
      </p:sp>
    </p:spTree>
    <p:extLst>
      <p:ext uri="{BB962C8B-B14F-4D97-AF65-F5344CB8AC3E}">
        <p14:creationId xmlns:p14="http://schemas.microsoft.com/office/powerpoint/2010/main" val="287970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noProof="0" dirty="0">
                <a:cs typeface="Arial"/>
              </a:rPr>
              <a:t>Success criteria list</a:t>
            </a:r>
          </a:p>
        </p:txBody>
      </p:sp>
      <p:sp>
        <p:nvSpPr>
          <p:cNvPr id="5" name="Text Placeholder 4"/>
          <p:cNvSpPr>
            <a:spLocks noGrp="1"/>
          </p:cNvSpPr>
          <p:nvPr>
            <p:ph type="body" sz="quarter" idx="12"/>
          </p:nvPr>
        </p:nvSpPr>
        <p:spPr>
          <a:xfrm>
            <a:off x="288751" y="899283"/>
            <a:ext cx="7667625" cy="3923705"/>
          </a:xfrm>
        </p:spPr>
        <p:txBody>
          <a:bodyPr vert="horz" lIns="0" tIns="0" rIns="0" bIns="0" rtlCol="0" anchor="t">
            <a:noAutofit/>
          </a:bodyPr>
          <a:lstStyle/>
          <a:p>
            <a:pPr lvl="1">
              <a:lnSpc>
                <a:spcPct val="100000"/>
              </a:lnSpc>
            </a:pPr>
            <a:r>
              <a:rPr lang="en-GB" noProof="0" dirty="0"/>
              <a:t>Adherence to the client brief</a:t>
            </a:r>
            <a:endParaRPr lang="en-GB" noProof="0" dirty="0">
              <a:cs typeface="Arial"/>
            </a:endParaRPr>
          </a:p>
          <a:p>
            <a:pPr lvl="1">
              <a:lnSpc>
                <a:spcPct val="100000"/>
              </a:lnSpc>
            </a:pPr>
            <a:r>
              <a:rPr lang="en-GB" noProof="0" dirty="0"/>
              <a:t>Functionality and practicality</a:t>
            </a:r>
            <a:endParaRPr lang="en-GB" noProof="0" dirty="0">
              <a:cs typeface="Arial"/>
            </a:endParaRPr>
          </a:p>
          <a:p>
            <a:pPr lvl="1">
              <a:lnSpc>
                <a:spcPct val="100000"/>
              </a:lnSpc>
            </a:pPr>
            <a:r>
              <a:rPr lang="en-GB" noProof="0" dirty="0"/>
              <a:t>Material choice</a:t>
            </a:r>
            <a:endParaRPr lang="en-GB" noProof="0" dirty="0">
              <a:cs typeface="Arial"/>
            </a:endParaRPr>
          </a:p>
          <a:p>
            <a:pPr lvl="1">
              <a:lnSpc>
                <a:spcPct val="100000"/>
              </a:lnSpc>
            </a:pPr>
            <a:r>
              <a:rPr lang="en-GB" noProof="0" dirty="0"/>
              <a:t>Design aesthetics</a:t>
            </a:r>
            <a:endParaRPr lang="en-GB" noProof="0" dirty="0">
              <a:cs typeface="Arial"/>
            </a:endParaRPr>
          </a:p>
          <a:p>
            <a:pPr lvl="1">
              <a:lnSpc>
                <a:spcPct val="100000"/>
              </a:lnSpc>
            </a:pPr>
            <a:r>
              <a:rPr lang="en-GB" noProof="0" dirty="0"/>
              <a:t>Fit and comfort</a:t>
            </a:r>
            <a:endParaRPr lang="en-GB" noProof="0" dirty="0">
              <a:cs typeface="Arial"/>
            </a:endParaRPr>
          </a:p>
          <a:p>
            <a:pPr lvl="1">
              <a:lnSpc>
                <a:spcPct val="100000"/>
              </a:lnSpc>
            </a:pPr>
            <a:r>
              <a:rPr lang="en-GB" noProof="0" dirty="0"/>
              <a:t>Innovation and creativity</a:t>
            </a:r>
            <a:endParaRPr lang="en-GB" noProof="0" dirty="0">
              <a:cs typeface="Arial"/>
            </a:endParaRPr>
          </a:p>
          <a:p>
            <a:pPr lvl="1">
              <a:lnSpc>
                <a:spcPct val="100000"/>
              </a:lnSpc>
            </a:pPr>
            <a:r>
              <a:rPr lang="en-GB" noProof="0" dirty="0"/>
              <a:t>Sustainability and ethical considerations</a:t>
            </a:r>
            <a:endParaRPr lang="en-GB" noProof="0" dirty="0">
              <a:cs typeface="Arial"/>
            </a:endParaRPr>
          </a:p>
          <a:p>
            <a:pPr lvl="1">
              <a:lnSpc>
                <a:spcPct val="100000"/>
              </a:lnSpc>
            </a:pPr>
            <a:r>
              <a:rPr lang="en-GB" noProof="0" dirty="0"/>
              <a:t>Market appropriateness</a:t>
            </a:r>
            <a:endParaRPr lang="en-GB" noProof="0" dirty="0">
              <a:cs typeface="Arial"/>
            </a:endParaRPr>
          </a:p>
          <a:p>
            <a:pPr lvl="1">
              <a:lnSpc>
                <a:spcPct val="100000"/>
              </a:lnSpc>
            </a:pPr>
            <a:r>
              <a:rPr lang="en-GB" noProof="0" dirty="0"/>
              <a:t>Ease of manufacture</a:t>
            </a:r>
          </a:p>
          <a:p>
            <a:pPr lvl="1">
              <a:lnSpc>
                <a:spcPct val="100000"/>
              </a:lnSpc>
            </a:pPr>
            <a:r>
              <a:rPr lang="en-GB" noProof="0" dirty="0"/>
              <a:t>Branding and identity</a:t>
            </a:r>
            <a:endParaRPr lang="en-GB" noProof="0" dirty="0">
              <a:cs typeface="Arial"/>
            </a:endParaRPr>
          </a:p>
          <a:p>
            <a:pPr marL="342900" indent="-342900">
              <a:buFont typeface="Arial" panose="020B0604020202020204" pitchFamily="34" charset="0"/>
              <a:buChar char="•"/>
            </a:pPr>
            <a:endParaRPr lang="en-GB" noProof="0" dirty="0">
              <a:cs typeface="Arial"/>
            </a:endParaRPr>
          </a:p>
          <a:p>
            <a:pPr marL="285750" indent="-285750"/>
            <a:endParaRPr lang="en-GB" noProof="0" dirty="0">
              <a:cs typeface="Arial"/>
            </a:endParaRPr>
          </a:p>
          <a:p>
            <a:pPr marL="285750" indent="-285750"/>
            <a:endParaRPr lang="en-GB" noProof="0" dirty="0">
              <a:cs typeface="Arial"/>
            </a:endParaRPr>
          </a:p>
          <a:p>
            <a:pPr marL="285750" indent="-285750"/>
            <a:endParaRPr lang="en-GB" noProof="0" dirty="0">
              <a:cs typeface="Arial"/>
            </a:endParaRPr>
          </a:p>
          <a:p>
            <a:pPr marL="539750" lvl="2" indent="-269875"/>
            <a:endParaRPr lang="en-GB" noProof="0" dirty="0">
              <a:cs typeface="Arial"/>
            </a:endParaRPr>
          </a:p>
          <a:p>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19</a:t>
            </a:fld>
            <a:endParaRPr lang="en-GB" noProof="0" dirty="0"/>
          </a:p>
        </p:txBody>
      </p:sp>
    </p:spTree>
    <p:extLst>
      <p:ext uri="{BB962C8B-B14F-4D97-AF65-F5344CB8AC3E}">
        <p14:creationId xmlns:p14="http://schemas.microsoft.com/office/powerpoint/2010/main" val="65033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cs typeface="Arial"/>
              </a:rPr>
              <a:t>Review, refine and reject ideas</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7655-1161-AAC5-DFAE-F5C14A3E6C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F1C97BB-FB7F-EF91-B096-BA6F3062FF88}"/>
              </a:ext>
            </a:extLst>
          </p:cNvPr>
          <p:cNvSpPr>
            <a:spLocks noGrp="1"/>
          </p:cNvSpPr>
          <p:nvPr>
            <p:ph type="title"/>
          </p:nvPr>
        </p:nvSpPr>
        <p:spPr/>
        <p:txBody>
          <a:bodyPr>
            <a:normAutofit/>
          </a:bodyPr>
          <a:lstStyle/>
          <a:p>
            <a:pPr>
              <a:lnSpc>
                <a:spcPct val="100000"/>
              </a:lnSpc>
            </a:pPr>
            <a:r>
              <a:rPr lang="en-GB" noProof="0" dirty="0">
                <a:effectLst/>
                <a:latin typeface="Arial" panose="020B0604020202020204" pitchFamily="34" charset="0"/>
                <a:ea typeface="Calibri" panose="020F0502020204030204" pitchFamily="34" charset="0"/>
              </a:rPr>
              <a:t>Alexander McQueen: Plato’s Atlantis</a:t>
            </a:r>
            <a:endParaRPr lang="en-GB" noProof="0" dirty="0"/>
          </a:p>
        </p:txBody>
      </p:sp>
      <p:sp>
        <p:nvSpPr>
          <p:cNvPr id="5" name="Text Placeholder 4">
            <a:extLst>
              <a:ext uri="{FF2B5EF4-FFF2-40B4-BE49-F238E27FC236}">
                <a16:creationId xmlns:a16="http://schemas.microsoft.com/office/drawing/2014/main" id="{D06FFEAE-DC0D-4F72-3A8E-D415915418F0}"/>
              </a:ext>
            </a:extLst>
          </p:cNvPr>
          <p:cNvSpPr>
            <a:spLocks noGrp="1"/>
          </p:cNvSpPr>
          <p:nvPr>
            <p:ph type="body" sz="quarter" idx="12"/>
          </p:nvPr>
        </p:nvSpPr>
        <p:spPr/>
        <p:txBody>
          <a:bodyPr/>
          <a:lstStyle/>
          <a:p>
            <a:pPr marL="457200" indent="-457200">
              <a:buFont typeface="+mj-lt"/>
              <a:buAutoNum type="arabicPeriod"/>
            </a:pPr>
            <a:r>
              <a:rPr lang="en-GB" noProof="0" dirty="0"/>
              <a:t>Individually</a:t>
            </a:r>
            <a:r>
              <a:rPr lang="en-GB" noProof="0" dirty="0">
                <a:cs typeface="Arial"/>
              </a:rPr>
              <a:t>, read the Design brief and concept handout.</a:t>
            </a:r>
          </a:p>
          <a:p>
            <a:pPr marL="457200" indent="-457200">
              <a:buFont typeface="+mj-lt"/>
              <a:buAutoNum type="arabicPeriod"/>
            </a:pPr>
            <a:r>
              <a:rPr lang="en-GB" noProof="0" dirty="0">
                <a:cs typeface="Arial"/>
              </a:rPr>
              <a:t>In pairs, research on the internet images of Alexander McQueen’s Spring/Summer Plato’s Atlantis designs.</a:t>
            </a:r>
          </a:p>
          <a:p>
            <a:pPr marL="457200" indent="-457200">
              <a:buFont typeface="+mj-lt"/>
              <a:buAutoNum type="arabicPeriod"/>
            </a:pPr>
            <a:r>
              <a:rPr lang="en-GB" noProof="0" dirty="0">
                <a:cs typeface="Arial"/>
              </a:rPr>
              <a:t>Score the designs.</a:t>
            </a:r>
          </a:p>
          <a:p>
            <a:pPr marL="342900" indent="-342900">
              <a:lnSpc>
                <a:spcPct val="100000"/>
              </a:lnSpc>
              <a:buFont typeface="Arial" panose="020B0604020202020204" pitchFamily="34" charset="0"/>
              <a:buChar char="•"/>
            </a:pPr>
            <a:endParaRPr lang="en-GB" noProof="0" dirty="0"/>
          </a:p>
        </p:txBody>
      </p:sp>
      <p:sp>
        <p:nvSpPr>
          <p:cNvPr id="3" name="Footer Placeholder 2">
            <a:extLst>
              <a:ext uri="{FF2B5EF4-FFF2-40B4-BE49-F238E27FC236}">
                <a16:creationId xmlns:a16="http://schemas.microsoft.com/office/drawing/2014/main" id="{CBD30C59-A711-167B-C527-5B64D110309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54F9D77-F2FA-9EEB-25FD-1D177C4CDD58}"/>
              </a:ext>
            </a:extLst>
          </p:cNvPr>
          <p:cNvSpPr>
            <a:spLocks noGrp="1"/>
          </p:cNvSpPr>
          <p:nvPr>
            <p:ph type="sldNum" sz="quarter" idx="11"/>
          </p:nvPr>
        </p:nvSpPr>
        <p:spPr/>
        <p:txBody>
          <a:bodyPr/>
          <a:lstStyle/>
          <a:p>
            <a:fld id="{DA2C159E-F13C-4A85-9A41-E7669D3E0D70}" type="slidenum">
              <a:rPr lang="en-GB" noProof="0" smtClean="0"/>
              <a:pPr/>
              <a:t>20</a:t>
            </a:fld>
            <a:endParaRPr lang="en-GB" noProof="0" dirty="0"/>
          </a:p>
        </p:txBody>
      </p:sp>
    </p:spTree>
    <p:extLst>
      <p:ext uri="{BB962C8B-B14F-4D97-AF65-F5344CB8AC3E}">
        <p14:creationId xmlns:p14="http://schemas.microsoft.com/office/powerpoint/2010/main" val="2674648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9B364-AD6E-5270-EBF7-1E1314111B3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7F3CE01-5BA6-F754-B4D4-C3A130236C0B}"/>
              </a:ext>
            </a:extLst>
          </p:cNvPr>
          <p:cNvSpPr>
            <a:spLocks noGrp="1"/>
          </p:cNvSpPr>
          <p:nvPr>
            <p:ph type="title"/>
          </p:nvPr>
        </p:nvSpPr>
        <p:spPr/>
        <p:txBody>
          <a:bodyPr>
            <a:normAutofit/>
          </a:bodyPr>
          <a:lstStyle/>
          <a:p>
            <a:r>
              <a:rPr lang="en-GB" noProof="0" dirty="0">
                <a:cs typeface="Arial"/>
              </a:rPr>
              <a:t>SWOT analysis</a:t>
            </a:r>
          </a:p>
        </p:txBody>
      </p:sp>
      <p:sp>
        <p:nvSpPr>
          <p:cNvPr id="3" name="Footer Placeholder 2">
            <a:extLst>
              <a:ext uri="{FF2B5EF4-FFF2-40B4-BE49-F238E27FC236}">
                <a16:creationId xmlns:a16="http://schemas.microsoft.com/office/drawing/2014/main" id="{815D4C79-A3D8-17D2-9651-AA9EEA26C2A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2C441517-40BC-92D6-FD23-C4488E2B56FC}"/>
              </a:ext>
            </a:extLst>
          </p:cNvPr>
          <p:cNvSpPr>
            <a:spLocks noGrp="1"/>
          </p:cNvSpPr>
          <p:nvPr>
            <p:ph type="sldNum" sz="quarter" idx="11"/>
          </p:nvPr>
        </p:nvSpPr>
        <p:spPr/>
        <p:txBody>
          <a:bodyPr/>
          <a:lstStyle/>
          <a:p>
            <a:fld id="{DA2C159E-F13C-4A85-9A41-E7669D3E0D70}" type="slidenum">
              <a:rPr lang="en-GB" noProof="0" smtClean="0"/>
              <a:pPr/>
              <a:t>21</a:t>
            </a:fld>
            <a:endParaRPr lang="en-GB" noProof="0" dirty="0"/>
          </a:p>
        </p:txBody>
      </p:sp>
      <p:pic>
        <p:nvPicPr>
          <p:cNvPr id="8" name="Picture 7" descr="Red image broken into four parts.  In the middle the word SWOT is stated.  Each part represents a letter of SWOT. Strengths, Weaknesses, Opportunities and Threats.">
            <a:extLst>
              <a:ext uri="{FF2B5EF4-FFF2-40B4-BE49-F238E27FC236}">
                <a16:creationId xmlns:a16="http://schemas.microsoft.com/office/drawing/2014/main" id="{248C6E0B-3657-05B4-E621-77844DA10E1A}"/>
              </a:ext>
            </a:extLst>
          </p:cNvPr>
          <p:cNvPicPr>
            <a:picLocks noChangeAspect="1"/>
          </p:cNvPicPr>
          <p:nvPr/>
        </p:nvPicPr>
        <p:blipFill>
          <a:blip r:embed="rId3"/>
          <a:stretch>
            <a:fillRect/>
          </a:stretch>
        </p:blipFill>
        <p:spPr>
          <a:xfrm>
            <a:off x="1680631" y="949325"/>
            <a:ext cx="6377519" cy="3567899"/>
          </a:xfrm>
          <a:prstGeom prst="rect">
            <a:avLst/>
          </a:prstGeom>
        </p:spPr>
      </p:pic>
    </p:spTree>
    <p:extLst>
      <p:ext uri="{BB962C8B-B14F-4D97-AF65-F5344CB8AC3E}">
        <p14:creationId xmlns:p14="http://schemas.microsoft.com/office/powerpoint/2010/main" val="117844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BEB95-A188-3880-471C-4ADFD3945B1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E8D3376-0D6C-8192-2B57-8E8BFEDB3503}"/>
              </a:ext>
            </a:extLst>
          </p:cNvPr>
          <p:cNvSpPr>
            <a:spLocks noGrp="1"/>
          </p:cNvSpPr>
          <p:nvPr>
            <p:ph type="title"/>
          </p:nvPr>
        </p:nvSpPr>
        <p:spPr/>
        <p:txBody>
          <a:bodyPr>
            <a:normAutofit/>
          </a:bodyPr>
          <a:lstStyle/>
          <a:p>
            <a:r>
              <a:rPr lang="en-GB" noProof="0" dirty="0">
                <a:cs typeface="Arial"/>
              </a:rPr>
              <a:t>SWOT analysis: fashion brands</a:t>
            </a:r>
          </a:p>
        </p:txBody>
      </p:sp>
      <p:sp>
        <p:nvSpPr>
          <p:cNvPr id="5" name="Text Placeholder 4">
            <a:extLst>
              <a:ext uri="{FF2B5EF4-FFF2-40B4-BE49-F238E27FC236}">
                <a16:creationId xmlns:a16="http://schemas.microsoft.com/office/drawing/2014/main" id="{8B5140ED-4FA8-3106-372B-D8A8E92D6051}"/>
              </a:ext>
            </a:extLst>
          </p:cNvPr>
          <p:cNvSpPr>
            <a:spLocks noGrp="1"/>
          </p:cNvSpPr>
          <p:nvPr>
            <p:ph type="body" sz="quarter" idx="12"/>
          </p:nvPr>
        </p:nvSpPr>
        <p:spPr>
          <a:xfrm>
            <a:off x="232950" y="949325"/>
            <a:ext cx="7667625" cy="3923705"/>
          </a:xfrm>
        </p:spPr>
        <p:txBody>
          <a:bodyPr vert="horz" lIns="0" tIns="0" rIns="0" bIns="0" rtlCol="0" anchor="t">
            <a:noAutofit/>
          </a:bodyPr>
          <a:lstStyle/>
          <a:p>
            <a:pPr lvl="1">
              <a:lnSpc>
                <a:spcPct val="100000"/>
              </a:lnSpc>
            </a:pPr>
            <a:r>
              <a:rPr lang="en-GB" b="1" noProof="0" dirty="0"/>
              <a:t>Strengths:</a:t>
            </a:r>
            <a:r>
              <a:rPr lang="en-GB" noProof="0" dirty="0"/>
              <a:t> What makes the fashion brand strong?</a:t>
            </a:r>
          </a:p>
          <a:p>
            <a:pPr lvl="1">
              <a:lnSpc>
                <a:spcPct val="100000"/>
              </a:lnSpc>
            </a:pPr>
            <a:r>
              <a:rPr lang="en-GB" b="1" noProof="0" dirty="0"/>
              <a:t>Weaknesses:</a:t>
            </a:r>
            <a:r>
              <a:rPr lang="en-GB" noProof="0" dirty="0"/>
              <a:t> What limitations could hold it back?</a:t>
            </a:r>
            <a:endParaRPr lang="en-GB" noProof="0" dirty="0">
              <a:cs typeface="Arial"/>
            </a:endParaRPr>
          </a:p>
          <a:p>
            <a:pPr lvl="1">
              <a:lnSpc>
                <a:spcPct val="100000"/>
              </a:lnSpc>
            </a:pPr>
            <a:r>
              <a:rPr lang="en-GB" b="1" noProof="0" dirty="0"/>
              <a:t>Opportunities:</a:t>
            </a:r>
            <a:r>
              <a:rPr lang="en-GB" noProof="0" dirty="0"/>
              <a:t> What market trends or innovations could help?</a:t>
            </a:r>
            <a:endParaRPr lang="en-GB" noProof="0" dirty="0">
              <a:cs typeface="Arial"/>
            </a:endParaRPr>
          </a:p>
          <a:p>
            <a:pPr lvl="1">
              <a:lnSpc>
                <a:spcPct val="100000"/>
              </a:lnSpc>
            </a:pPr>
            <a:r>
              <a:rPr lang="en-GB" b="1" noProof="0" dirty="0"/>
              <a:t>Threats:</a:t>
            </a:r>
            <a:r>
              <a:rPr lang="en-GB" noProof="0" dirty="0"/>
              <a:t> What external challenges does it face?</a:t>
            </a:r>
          </a:p>
          <a:p>
            <a:pPr marL="285750" indent="-285750"/>
            <a:endParaRPr lang="en-GB" noProof="0" dirty="0">
              <a:cs typeface="Arial"/>
            </a:endParaRPr>
          </a:p>
          <a:p>
            <a:pPr marL="285750" indent="-285750"/>
            <a:endParaRPr lang="en-GB" noProof="0" dirty="0">
              <a:cs typeface="Arial"/>
            </a:endParaRPr>
          </a:p>
          <a:p>
            <a:pPr marL="539750" lvl="2" indent="-269875"/>
            <a:endParaRPr lang="en-GB" noProof="0" dirty="0">
              <a:cs typeface="Arial"/>
            </a:endParaRPr>
          </a:p>
          <a:p>
            <a:endParaRPr lang="en-GB" noProof="0" dirty="0">
              <a:cs typeface="Arial"/>
            </a:endParaRPr>
          </a:p>
        </p:txBody>
      </p:sp>
      <p:sp>
        <p:nvSpPr>
          <p:cNvPr id="3" name="Footer Placeholder 2">
            <a:extLst>
              <a:ext uri="{FF2B5EF4-FFF2-40B4-BE49-F238E27FC236}">
                <a16:creationId xmlns:a16="http://schemas.microsoft.com/office/drawing/2014/main" id="{72CEA2C9-894A-FEDF-9AD4-64C8D318BEA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55370022-A4D0-31C9-8B1C-39602DC1A1E3}"/>
              </a:ext>
            </a:extLst>
          </p:cNvPr>
          <p:cNvSpPr>
            <a:spLocks noGrp="1"/>
          </p:cNvSpPr>
          <p:nvPr>
            <p:ph type="sldNum" sz="quarter" idx="11"/>
          </p:nvPr>
        </p:nvSpPr>
        <p:spPr/>
        <p:txBody>
          <a:bodyPr/>
          <a:lstStyle/>
          <a:p>
            <a:fld id="{DA2C159E-F13C-4A85-9A41-E7669D3E0D70}" type="slidenum">
              <a:rPr lang="en-GB" noProof="0" smtClean="0"/>
              <a:pPr/>
              <a:t>22</a:t>
            </a:fld>
            <a:endParaRPr lang="en-GB" noProof="0" dirty="0"/>
          </a:p>
        </p:txBody>
      </p:sp>
    </p:spTree>
    <p:extLst>
      <p:ext uri="{BB962C8B-B14F-4D97-AF65-F5344CB8AC3E}">
        <p14:creationId xmlns:p14="http://schemas.microsoft.com/office/powerpoint/2010/main" val="95801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1517-2BCC-115C-6495-6E55F04E2A4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99C28E8-8ECC-CAC1-A005-C2579B436EB2}"/>
              </a:ext>
            </a:extLst>
          </p:cNvPr>
          <p:cNvSpPr>
            <a:spLocks noGrp="1"/>
          </p:cNvSpPr>
          <p:nvPr>
            <p:ph type="title"/>
          </p:nvPr>
        </p:nvSpPr>
        <p:spPr/>
        <p:txBody>
          <a:bodyPr>
            <a:normAutofit fontScale="90000"/>
          </a:bodyPr>
          <a:lstStyle/>
          <a:p>
            <a:r>
              <a:rPr lang="en-GB" sz="4000" kern="100" noProof="0" dirty="0">
                <a:effectLst/>
                <a:latin typeface="Arial" panose="020B0604020202020204" pitchFamily="34" charset="0"/>
                <a:ea typeface="Calibri" panose="020F0502020204030204" pitchFamily="34" charset="0"/>
              </a:rPr>
              <a:t>Plenary design brief</a:t>
            </a:r>
            <a:br>
              <a:rPr lang="en-GB" sz="1800" kern="100" noProof="0" dirty="0">
                <a:effectLst/>
                <a:latin typeface="Arial" panose="020B0604020202020204" pitchFamily="34" charset="0"/>
                <a:ea typeface="Calibri" panose="020F0502020204030204" pitchFamily="34" charset="0"/>
              </a:rPr>
            </a:br>
            <a:endParaRPr lang="en-GB" noProof="0" dirty="0"/>
          </a:p>
        </p:txBody>
      </p:sp>
      <p:sp>
        <p:nvSpPr>
          <p:cNvPr id="5" name="Text Placeholder 4">
            <a:extLst>
              <a:ext uri="{FF2B5EF4-FFF2-40B4-BE49-F238E27FC236}">
                <a16:creationId xmlns:a16="http://schemas.microsoft.com/office/drawing/2014/main" id="{ECCBB2D3-0FF5-F019-C8B7-639E152CBDC3}"/>
              </a:ext>
            </a:extLst>
          </p:cNvPr>
          <p:cNvSpPr>
            <a:spLocks noGrp="1"/>
          </p:cNvSpPr>
          <p:nvPr>
            <p:ph type="body" sz="quarter" idx="12"/>
          </p:nvPr>
        </p:nvSpPr>
        <p:spPr>
          <a:xfrm>
            <a:off x="232950" y="949325"/>
            <a:ext cx="7667625" cy="3080016"/>
          </a:xfrm>
        </p:spPr>
        <p:txBody>
          <a:bodyPr vert="horz" lIns="0" tIns="0" rIns="0" bIns="0" rtlCol="0" anchor="t">
            <a:noAutofit/>
          </a:bodyPr>
          <a:lstStyle/>
          <a:p>
            <a:pPr marL="457200" indent="-457200">
              <a:buFont typeface="+mj-lt"/>
              <a:buAutoNum type="arabicPeriod"/>
            </a:pPr>
            <a:r>
              <a:rPr lang="en-GB" noProof="0" dirty="0"/>
              <a:t>Individually</a:t>
            </a:r>
            <a:r>
              <a:rPr lang="en-GB" noProof="0" dirty="0">
                <a:cs typeface="Arial"/>
              </a:rPr>
              <a:t>, read the design brief provided – Yves Saint Laurent’s Mondrian dress. </a:t>
            </a:r>
          </a:p>
          <a:p>
            <a:pPr marL="457200" indent="-457200">
              <a:buFont typeface="+mj-lt"/>
              <a:buAutoNum type="arabicPeriod"/>
            </a:pPr>
            <a:r>
              <a:rPr lang="en-GB" noProof="0" dirty="0">
                <a:cs typeface="Arial"/>
              </a:rPr>
              <a:t>Individually, evaluate the concept against the design brief.</a:t>
            </a:r>
          </a:p>
          <a:p>
            <a:pPr marL="457200" indent="-457200">
              <a:buFont typeface="+mj-lt"/>
              <a:buAutoNum type="arabicPeriod"/>
            </a:pPr>
            <a:r>
              <a:rPr lang="en-GB" noProof="0" dirty="0">
                <a:cs typeface="Arial"/>
              </a:rPr>
              <a:t>Complete a SWOT analysis.</a:t>
            </a:r>
            <a:endParaRPr lang="en-GB" noProof="0" dirty="0"/>
          </a:p>
        </p:txBody>
      </p:sp>
      <p:sp>
        <p:nvSpPr>
          <p:cNvPr id="3" name="Footer Placeholder 2">
            <a:extLst>
              <a:ext uri="{FF2B5EF4-FFF2-40B4-BE49-F238E27FC236}">
                <a16:creationId xmlns:a16="http://schemas.microsoft.com/office/drawing/2014/main" id="{CCCAB672-2647-3219-4461-7A149AFC1B9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F6BD0478-6AC0-5005-F744-86A503D83B3C}"/>
              </a:ext>
            </a:extLst>
          </p:cNvPr>
          <p:cNvSpPr>
            <a:spLocks noGrp="1"/>
          </p:cNvSpPr>
          <p:nvPr>
            <p:ph type="sldNum" sz="quarter" idx="11"/>
          </p:nvPr>
        </p:nvSpPr>
        <p:spPr/>
        <p:txBody>
          <a:bodyPr/>
          <a:lstStyle/>
          <a:p>
            <a:fld id="{DA2C159E-F13C-4A85-9A41-E7669D3E0D70}" type="slidenum">
              <a:rPr lang="en-GB" noProof="0" smtClean="0"/>
              <a:pPr/>
              <a:t>23</a:t>
            </a:fld>
            <a:endParaRPr lang="en-GB" noProof="0" dirty="0"/>
          </a:p>
        </p:txBody>
      </p:sp>
    </p:spTree>
    <p:extLst>
      <p:ext uri="{BB962C8B-B14F-4D97-AF65-F5344CB8AC3E}">
        <p14:creationId xmlns:p14="http://schemas.microsoft.com/office/powerpoint/2010/main" val="263272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1B1A-0B26-40C4-77E4-4FB29750EAD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24ECC64-E235-4EE1-A9C1-828184F04806}"/>
              </a:ext>
            </a:extLst>
          </p:cNvPr>
          <p:cNvSpPr>
            <a:spLocks noGrp="1"/>
          </p:cNvSpPr>
          <p:nvPr>
            <p:ph type="title"/>
          </p:nvPr>
        </p:nvSpPr>
        <p:spPr/>
        <p:txBody>
          <a:bodyPr>
            <a:normAutofit/>
          </a:bodyPr>
          <a:lstStyle/>
          <a:p>
            <a:r>
              <a:rPr lang="en-GB" noProof="0" dirty="0">
                <a:cs typeface="Arial"/>
              </a:rPr>
              <a:t>Next steps: inclusivity</a:t>
            </a:r>
          </a:p>
        </p:txBody>
      </p:sp>
      <p:sp>
        <p:nvSpPr>
          <p:cNvPr id="5" name="Text Placeholder 4">
            <a:extLst>
              <a:ext uri="{FF2B5EF4-FFF2-40B4-BE49-F238E27FC236}">
                <a16:creationId xmlns:a16="http://schemas.microsoft.com/office/drawing/2014/main" id="{F31E0598-190F-93B8-90A3-32C77C50AE73}"/>
              </a:ext>
            </a:extLst>
          </p:cNvPr>
          <p:cNvSpPr>
            <a:spLocks noGrp="1"/>
          </p:cNvSpPr>
          <p:nvPr>
            <p:ph type="body" sz="quarter" idx="12"/>
          </p:nvPr>
        </p:nvSpPr>
        <p:spPr>
          <a:xfrm>
            <a:off x="232950" y="949325"/>
            <a:ext cx="8183081" cy="3923705"/>
          </a:xfrm>
        </p:spPr>
        <p:txBody>
          <a:bodyPr vert="horz" lIns="0" tIns="0" rIns="0" bIns="0" rtlCol="0" anchor="t">
            <a:noAutofit/>
          </a:bodyPr>
          <a:lstStyle/>
          <a:p>
            <a:r>
              <a:rPr lang="en-GB" noProof="0" dirty="0">
                <a:cs typeface="Arial"/>
              </a:rPr>
              <a:t>Research the term inclusivity and think about what it means to you?</a:t>
            </a:r>
          </a:p>
          <a:p>
            <a:endParaRPr lang="en-GB" noProof="0" dirty="0">
              <a:cs typeface="Arial"/>
            </a:endParaRPr>
          </a:p>
        </p:txBody>
      </p:sp>
      <p:sp>
        <p:nvSpPr>
          <p:cNvPr id="3" name="Footer Placeholder 2">
            <a:extLst>
              <a:ext uri="{FF2B5EF4-FFF2-40B4-BE49-F238E27FC236}">
                <a16:creationId xmlns:a16="http://schemas.microsoft.com/office/drawing/2014/main" id="{BA4F9BAF-6DA3-E05D-1F40-EB0D885F0FB6}"/>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FF407488-AA56-C974-9F29-E40DFBDA25A3}"/>
              </a:ext>
            </a:extLst>
          </p:cNvPr>
          <p:cNvSpPr>
            <a:spLocks noGrp="1"/>
          </p:cNvSpPr>
          <p:nvPr>
            <p:ph type="sldNum" sz="quarter" idx="11"/>
          </p:nvPr>
        </p:nvSpPr>
        <p:spPr/>
        <p:txBody>
          <a:bodyPr/>
          <a:lstStyle/>
          <a:p>
            <a:fld id="{DA2C159E-F13C-4A85-9A41-E7669D3E0D70}" type="slidenum">
              <a:rPr lang="en-GB" noProof="0" smtClean="0"/>
              <a:pPr/>
              <a:t>24</a:t>
            </a:fld>
            <a:endParaRPr lang="en-GB" noProof="0" dirty="0"/>
          </a:p>
        </p:txBody>
      </p:sp>
    </p:spTree>
    <p:extLst>
      <p:ext uri="{BB962C8B-B14F-4D97-AF65-F5344CB8AC3E}">
        <p14:creationId xmlns:p14="http://schemas.microsoft.com/office/powerpoint/2010/main" val="117950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Inclusive designs</a:t>
            </a:r>
          </a:p>
        </p:txBody>
      </p:sp>
    </p:spTree>
    <p:extLst>
      <p:ext uri="{BB962C8B-B14F-4D97-AF65-F5344CB8AC3E}">
        <p14:creationId xmlns:p14="http://schemas.microsoft.com/office/powerpoint/2010/main" val="366539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4E953-0D58-363B-F8F3-9A9E5FEC8BF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79259A6-BF5C-39AC-BC3A-0C7FAD76B875}"/>
              </a:ext>
            </a:extLst>
          </p:cNvPr>
          <p:cNvSpPr>
            <a:spLocks noGrp="1"/>
          </p:cNvSpPr>
          <p:nvPr>
            <p:ph type="title"/>
          </p:nvPr>
        </p:nvSpPr>
        <p:spPr/>
        <p:txBody>
          <a:bodyPr>
            <a:noAutofit/>
          </a:bodyPr>
          <a:lstStyle/>
          <a:p>
            <a:pPr>
              <a:lnSpc>
                <a:spcPct val="100000"/>
              </a:lnSpc>
            </a:pPr>
            <a:r>
              <a:rPr lang="en-GB" noProof="0" dirty="0"/>
              <a:t>Starter task: inclusivity</a:t>
            </a:r>
          </a:p>
        </p:txBody>
      </p:sp>
      <p:sp>
        <p:nvSpPr>
          <p:cNvPr id="5" name="Text Placeholder 4">
            <a:extLst>
              <a:ext uri="{FF2B5EF4-FFF2-40B4-BE49-F238E27FC236}">
                <a16:creationId xmlns:a16="http://schemas.microsoft.com/office/drawing/2014/main" id="{DBE7F69A-A27B-AB52-0960-838646607EB9}"/>
              </a:ext>
            </a:extLst>
          </p:cNvPr>
          <p:cNvSpPr>
            <a:spLocks noGrp="1"/>
          </p:cNvSpPr>
          <p:nvPr>
            <p:ph type="body" sz="quarter" idx="12"/>
          </p:nvPr>
        </p:nvSpPr>
        <p:spPr>
          <a:xfrm>
            <a:off x="288751" y="1057507"/>
            <a:ext cx="7667625" cy="3601574"/>
          </a:xfrm>
        </p:spPr>
        <p:txBody>
          <a:bodyPr/>
          <a:lstStyle/>
          <a:p>
            <a:r>
              <a:rPr lang="en-GB" noProof="0" dirty="0"/>
              <a:t>What does inclusivity mean to you? </a:t>
            </a:r>
          </a:p>
          <a:p>
            <a:endParaRPr lang="en-GB" noProof="0" dirty="0">
              <a:latin typeface="Arial" panose="020B0604020202020204" pitchFamily="34" charset="0"/>
              <a:ea typeface="Calibri" panose="020F0502020204030204" pitchFamily="34" charset="0"/>
            </a:endParaRPr>
          </a:p>
          <a:p>
            <a:r>
              <a:rPr lang="en-GB" noProof="0" dirty="0">
                <a:latin typeface="Arial" panose="020B0604020202020204" pitchFamily="34" charset="0"/>
                <a:ea typeface="Calibri" panose="020F0502020204030204" pitchFamily="34" charset="0"/>
              </a:rPr>
              <a:t>Individually, write three </a:t>
            </a:r>
            <a:r>
              <a:rPr lang="en-GB" noProof="0" dirty="0">
                <a:effectLst/>
                <a:latin typeface="Arial" panose="020B0604020202020204" pitchFamily="34" charset="0"/>
                <a:ea typeface="Calibri" panose="020F0502020204030204" pitchFamily="34" charset="0"/>
              </a:rPr>
              <a:t>words that you think represent inclusivity on the collaborative wall.</a:t>
            </a:r>
            <a:endParaRPr lang="en-GB" noProof="0" dirty="0"/>
          </a:p>
        </p:txBody>
      </p:sp>
      <p:sp>
        <p:nvSpPr>
          <p:cNvPr id="3" name="Footer Placeholder 2">
            <a:extLst>
              <a:ext uri="{FF2B5EF4-FFF2-40B4-BE49-F238E27FC236}">
                <a16:creationId xmlns:a16="http://schemas.microsoft.com/office/drawing/2014/main" id="{FBB95E5C-2F8C-2060-2F9A-439419F7CB0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8569C5E2-44B8-D867-F60F-699CA78A6AAC}"/>
              </a:ext>
            </a:extLst>
          </p:cNvPr>
          <p:cNvSpPr>
            <a:spLocks noGrp="1"/>
          </p:cNvSpPr>
          <p:nvPr>
            <p:ph type="sldNum" sz="quarter" idx="11"/>
          </p:nvPr>
        </p:nvSpPr>
        <p:spPr/>
        <p:txBody>
          <a:bodyPr/>
          <a:lstStyle/>
          <a:p>
            <a:fld id="{DA2C159E-F13C-4A85-9A41-E7669D3E0D70}" type="slidenum">
              <a:rPr lang="en-GB" noProof="0" smtClean="0"/>
              <a:pPr/>
              <a:t>26</a:t>
            </a:fld>
            <a:endParaRPr lang="en-GB" noProof="0" dirty="0"/>
          </a:p>
        </p:txBody>
      </p:sp>
    </p:spTree>
    <p:extLst>
      <p:ext uri="{BB962C8B-B14F-4D97-AF65-F5344CB8AC3E}">
        <p14:creationId xmlns:p14="http://schemas.microsoft.com/office/powerpoint/2010/main" val="62101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632890" cy="699425"/>
          </a:xfrm>
        </p:spPr>
        <p:txBody>
          <a:bodyPr>
            <a:noAutofit/>
          </a:bodyPr>
          <a:lstStyle/>
          <a:p>
            <a:pPr>
              <a:lnSpc>
                <a:spcPct val="100000"/>
              </a:lnSpc>
            </a:pPr>
            <a:r>
              <a:rPr lang="en-GB" noProof="0" dirty="0"/>
              <a:t>What does inclusivity mean in design?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27</a:t>
            </a:fld>
            <a:endParaRPr lang="en-GB" noProof="0" dirty="0"/>
          </a:p>
        </p:txBody>
      </p:sp>
      <p:sp>
        <p:nvSpPr>
          <p:cNvPr id="6" name="Text Placeholder 5">
            <a:extLst>
              <a:ext uri="{FF2B5EF4-FFF2-40B4-BE49-F238E27FC236}">
                <a16:creationId xmlns:a16="http://schemas.microsoft.com/office/drawing/2014/main" id="{C0CB2F8E-F05C-6F0C-1668-A8B127C4BBE8}"/>
              </a:ext>
            </a:extLst>
          </p:cNvPr>
          <p:cNvSpPr>
            <a:spLocks noGrp="1"/>
          </p:cNvSpPr>
          <p:nvPr>
            <p:ph type="body" sz="quarter" idx="12"/>
          </p:nvPr>
        </p:nvSpPr>
        <p:spPr>
          <a:xfrm>
            <a:off x="288751" y="1057507"/>
            <a:ext cx="7667625" cy="3601574"/>
          </a:xfrm>
        </p:spPr>
        <p:txBody>
          <a:bodyPr/>
          <a:lstStyle/>
          <a:p>
            <a:r>
              <a:rPr lang="en-GB" noProof="0" dirty="0"/>
              <a:t>Inclusivity in design means creating products, spaces or experiences that are accessible, respectful and suitable for _______________, regardless of their _______________, _______________ or _______________. </a:t>
            </a:r>
          </a:p>
          <a:p>
            <a:endParaRPr lang="en-GB" noProof="0" dirty="0"/>
          </a:p>
          <a:p>
            <a:r>
              <a:rPr lang="en-GB" noProof="0" dirty="0"/>
              <a:t>It involves considering different needs, such as _______________, _______________ and _______________, to ensure no one is excluded.</a:t>
            </a:r>
          </a:p>
        </p:txBody>
      </p:sp>
    </p:spTree>
    <p:extLst>
      <p:ext uri="{BB962C8B-B14F-4D97-AF65-F5344CB8AC3E}">
        <p14:creationId xmlns:p14="http://schemas.microsoft.com/office/powerpoint/2010/main" val="128045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623E-30A6-AAB1-E063-F355B45DE3F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E203AB0-D145-D5A3-52DB-AFC0801B0E13}"/>
              </a:ext>
            </a:extLst>
          </p:cNvPr>
          <p:cNvSpPr>
            <a:spLocks noGrp="1"/>
          </p:cNvSpPr>
          <p:nvPr>
            <p:ph type="title"/>
          </p:nvPr>
        </p:nvSpPr>
        <p:spPr>
          <a:xfrm>
            <a:off x="232950" y="249901"/>
            <a:ext cx="8493800" cy="664500"/>
          </a:xfrm>
        </p:spPr>
        <p:txBody>
          <a:bodyPr>
            <a:noAutofit/>
          </a:bodyPr>
          <a:lstStyle/>
          <a:p>
            <a:pPr>
              <a:lnSpc>
                <a:spcPct val="100000"/>
              </a:lnSpc>
            </a:pPr>
            <a:r>
              <a:rPr lang="en-GB" noProof="0" dirty="0"/>
              <a:t>Answer</a:t>
            </a:r>
          </a:p>
        </p:txBody>
      </p:sp>
      <p:sp>
        <p:nvSpPr>
          <p:cNvPr id="3" name="Footer Placeholder 2">
            <a:extLst>
              <a:ext uri="{FF2B5EF4-FFF2-40B4-BE49-F238E27FC236}">
                <a16:creationId xmlns:a16="http://schemas.microsoft.com/office/drawing/2014/main" id="{BAC8A569-1F0F-697B-AD0B-0EB3791C2A2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A36C263-25BE-7E34-B4D1-883504636B37}"/>
              </a:ext>
            </a:extLst>
          </p:cNvPr>
          <p:cNvSpPr>
            <a:spLocks noGrp="1"/>
          </p:cNvSpPr>
          <p:nvPr>
            <p:ph type="sldNum" sz="quarter" idx="11"/>
          </p:nvPr>
        </p:nvSpPr>
        <p:spPr/>
        <p:txBody>
          <a:bodyPr/>
          <a:lstStyle/>
          <a:p>
            <a:fld id="{DA2C159E-F13C-4A85-9A41-E7669D3E0D70}" type="slidenum">
              <a:rPr lang="en-GB" noProof="0" smtClean="0"/>
              <a:pPr/>
              <a:t>28</a:t>
            </a:fld>
            <a:endParaRPr lang="en-GB" noProof="0" dirty="0"/>
          </a:p>
        </p:txBody>
      </p:sp>
      <p:sp>
        <p:nvSpPr>
          <p:cNvPr id="6" name="Text Placeholder 5">
            <a:extLst>
              <a:ext uri="{FF2B5EF4-FFF2-40B4-BE49-F238E27FC236}">
                <a16:creationId xmlns:a16="http://schemas.microsoft.com/office/drawing/2014/main" id="{DF2D32DA-B1B9-9D1D-D5B6-D3B04B69004B}"/>
              </a:ext>
            </a:extLst>
          </p:cNvPr>
          <p:cNvSpPr>
            <a:spLocks noGrp="1"/>
          </p:cNvSpPr>
          <p:nvPr>
            <p:ph type="body" sz="quarter" idx="12"/>
          </p:nvPr>
        </p:nvSpPr>
        <p:spPr>
          <a:xfrm>
            <a:off x="288751" y="914401"/>
            <a:ext cx="7667625" cy="3726610"/>
          </a:xfrm>
        </p:spPr>
        <p:txBody>
          <a:bodyPr/>
          <a:lstStyle/>
          <a:p>
            <a:r>
              <a:rPr lang="en-GB" noProof="0" dirty="0"/>
              <a:t>What does inclusivity mean in design? </a:t>
            </a:r>
          </a:p>
          <a:p>
            <a:endParaRPr lang="en-GB" noProof="0" dirty="0"/>
          </a:p>
          <a:p>
            <a:r>
              <a:rPr lang="en-GB" noProof="0" dirty="0"/>
              <a:t>Inclusivity in design means creating products, spaces or experiences that are accessible, respectful and suitable for everyone, regardless of their age, gender or background. </a:t>
            </a:r>
          </a:p>
          <a:p>
            <a:endParaRPr lang="en-GB" noProof="0" dirty="0"/>
          </a:p>
          <a:p>
            <a:r>
              <a:rPr lang="en-GB" noProof="0" dirty="0"/>
              <a:t>It involves considering different needs, such as language, mobility and neurodiversity, to ensure no one is excluded.</a:t>
            </a:r>
          </a:p>
        </p:txBody>
      </p:sp>
    </p:spTree>
    <p:extLst>
      <p:ext uri="{BB962C8B-B14F-4D97-AF65-F5344CB8AC3E}">
        <p14:creationId xmlns:p14="http://schemas.microsoft.com/office/powerpoint/2010/main" val="263888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777885" cy="1188461"/>
          </a:xfrm>
        </p:spPr>
        <p:txBody>
          <a:bodyPr>
            <a:noAutofit/>
          </a:bodyPr>
          <a:lstStyle/>
          <a:p>
            <a:pPr>
              <a:lnSpc>
                <a:spcPct val="100000"/>
              </a:lnSpc>
            </a:pPr>
            <a:r>
              <a:rPr lang="en-GB" noProof="0" dirty="0"/>
              <a:t>What is equality, diversity and inclusion (EDI)?</a:t>
            </a:r>
          </a:p>
        </p:txBody>
      </p:sp>
      <p:sp>
        <p:nvSpPr>
          <p:cNvPr id="5" name="Text Placeholder 4"/>
          <p:cNvSpPr>
            <a:spLocks noGrp="1"/>
          </p:cNvSpPr>
          <p:nvPr>
            <p:ph type="body" sz="quarter" idx="12"/>
          </p:nvPr>
        </p:nvSpPr>
        <p:spPr>
          <a:xfrm>
            <a:off x="288751" y="1438947"/>
            <a:ext cx="7667625" cy="3601574"/>
          </a:xfrm>
        </p:spPr>
        <p:txBody>
          <a:bodyPr/>
          <a:lstStyle/>
          <a:p>
            <a:pPr lvl="1">
              <a:lnSpc>
                <a:spcPct val="100000"/>
              </a:lnSpc>
            </a:pPr>
            <a:r>
              <a:rPr lang="en-GB" b="1" noProof="0" dirty="0"/>
              <a:t>Equality: </a:t>
            </a:r>
            <a:r>
              <a:rPr lang="en-GB" noProof="0" dirty="0"/>
              <a:t>ensuring everyone has equal access and opportunities</a:t>
            </a:r>
          </a:p>
          <a:p>
            <a:pPr lvl="1">
              <a:lnSpc>
                <a:spcPct val="100000"/>
              </a:lnSpc>
            </a:pPr>
            <a:r>
              <a:rPr lang="en-GB" b="1" noProof="0" dirty="0"/>
              <a:t>Diversity: </a:t>
            </a:r>
            <a:r>
              <a:rPr lang="en-GB" noProof="0" dirty="0"/>
              <a:t>representing and respecting a wide range of identities</a:t>
            </a:r>
          </a:p>
          <a:p>
            <a:pPr lvl="1">
              <a:lnSpc>
                <a:spcPct val="100000"/>
              </a:lnSpc>
            </a:pPr>
            <a:r>
              <a:rPr lang="en-GB" b="1" noProof="0" dirty="0"/>
              <a:t>Inclusion: </a:t>
            </a:r>
            <a:r>
              <a:rPr lang="en-GB" noProof="0" dirty="0"/>
              <a:t>creating spaces and products that make all people feel welcome</a:t>
            </a:r>
          </a:p>
          <a:p>
            <a:pPr>
              <a:lnSpc>
                <a:spcPct val="100000"/>
              </a:lnSpc>
            </a:pPr>
            <a:endParaRPr lang="en-GB" sz="2400" noProof="0" dirty="0"/>
          </a:p>
          <a:p>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29</a:t>
            </a:fld>
            <a:endParaRPr lang="en-GB" noProof="0" dirty="0"/>
          </a:p>
        </p:txBody>
      </p:sp>
    </p:spTree>
    <p:extLst>
      <p:ext uri="{BB962C8B-B14F-4D97-AF65-F5344CB8AC3E}">
        <p14:creationId xmlns:p14="http://schemas.microsoft.com/office/powerpoint/2010/main" val="327987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noProof="0" dirty="0">
                <a:cs typeface="Arial"/>
              </a:rPr>
              <a:t>Starter task: self-evaluation</a:t>
            </a:r>
            <a:endParaRPr lang="en-GB" sz="3600" noProof="0" dirty="0">
              <a:cs typeface="Arial"/>
            </a:endParaRPr>
          </a:p>
        </p:txBody>
      </p:sp>
      <p:sp>
        <p:nvSpPr>
          <p:cNvPr id="5" name="Text Placeholder 4"/>
          <p:cNvSpPr>
            <a:spLocks noGrp="1"/>
          </p:cNvSpPr>
          <p:nvPr>
            <p:ph type="body" sz="quarter" idx="12"/>
          </p:nvPr>
        </p:nvSpPr>
        <p:spPr/>
        <p:txBody>
          <a:bodyPr vert="horz" lIns="0" tIns="0" rIns="0" bIns="0" rtlCol="0" anchor="t">
            <a:noAutofit/>
          </a:bodyPr>
          <a:lstStyle/>
          <a:p>
            <a:r>
              <a:rPr lang="en-GB" noProof="0" dirty="0">
                <a:cs typeface="Arial"/>
              </a:rPr>
              <a:t>Individually,</a:t>
            </a:r>
            <a:r>
              <a:rPr lang="en-GB" noProof="0" dirty="0"/>
              <a:t> complete self-evaluation.</a:t>
            </a:r>
          </a:p>
          <a:p>
            <a:pPr marL="269875" lvl="1" indent="-269875"/>
            <a:endParaRPr lang="en-GB" noProof="0" dirty="0"/>
          </a:p>
          <a:p>
            <a:pPr marL="0" lvl="1" indent="0">
              <a:buNone/>
            </a:pPr>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3</a:t>
            </a:fld>
            <a:endParaRPr lang="en-GB" noProof="0" dirty="0"/>
          </a:p>
        </p:txBody>
      </p:sp>
    </p:spTree>
    <p:extLst>
      <p:ext uri="{BB962C8B-B14F-4D97-AF65-F5344CB8AC3E}">
        <p14:creationId xmlns:p14="http://schemas.microsoft.com/office/powerpoint/2010/main" val="59951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DA5-47D5-523F-9F06-FC6EA551AC4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533AD78-3581-7A36-DDD5-F96BC93802B6}"/>
              </a:ext>
            </a:extLst>
          </p:cNvPr>
          <p:cNvSpPr>
            <a:spLocks noGrp="1"/>
          </p:cNvSpPr>
          <p:nvPr>
            <p:ph type="title"/>
          </p:nvPr>
        </p:nvSpPr>
        <p:spPr/>
        <p:txBody>
          <a:bodyPr>
            <a:normAutofit/>
          </a:bodyPr>
          <a:lstStyle/>
          <a:p>
            <a:pPr>
              <a:lnSpc>
                <a:spcPct val="100000"/>
              </a:lnSpc>
            </a:pPr>
            <a:r>
              <a:rPr lang="en-GB" noProof="0" dirty="0"/>
              <a:t>Why EDI matters in design</a:t>
            </a:r>
            <a:endParaRPr lang="en-GB" sz="3600" noProof="0" dirty="0"/>
          </a:p>
        </p:txBody>
      </p:sp>
      <p:sp>
        <p:nvSpPr>
          <p:cNvPr id="5" name="Text Placeholder 4">
            <a:extLst>
              <a:ext uri="{FF2B5EF4-FFF2-40B4-BE49-F238E27FC236}">
                <a16:creationId xmlns:a16="http://schemas.microsoft.com/office/drawing/2014/main" id="{2B49D720-6C1F-8E95-3676-B2A2E1E236B5}"/>
              </a:ext>
            </a:extLst>
          </p:cNvPr>
          <p:cNvSpPr>
            <a:spLocks noGrp="1"/>
          </p:cNvSpPr>
          <p:nvPr>
            <p:ph type="body" sz="quarter" idx="12"/>
          </p:nvPr>
        </p:nvSpPr>
        <p:spPr/>
        <p:txBody>
          <a:bodyPr/>
          <a:lstStyle/>
          <a:p>
            <a:pPr lvl="1">
              <a:lnSpc>
                <a:spcPct val="100000"/>
              </a:lnSpc>
            </a:pPr>
            <a:r>
              <a:rPr lang="en-GB" noProof="0" dirty="0"/>
              <a:t>Designs can unintentionally exclude certain groups.</a:t>
            </a:r>
          </a:p>
          <a:p>
            <a:pPr lvl="1">
              <a:lnSpc>
                <a:spcPct val="100000"/>
              </a:lnSpc>
            </a:pPr>
            <a:r>
              <a:rPr lang="en-GB" noProof="0" dirty="0"/>
              <a:t>Inclusive products build trust and belonging.</a:t>
            </a:r>
          </a:p>
          <a:p>
            <a:pPr lvl="1">
              <a:lnSpc>
                <a:spcPct val="100000"/>
              </a:lnSpc>
            </a:pPr>
            <a:r>
              <a:rPr lang="en-GB" noProof="0" dirty="0"/>
              <a:t>Brands that reflect their audience tend to perform better.</a:t>
            </a:r>
          </a:p>
          <a:p>
            <a:pPr lvl="1">
              <a:lnSpc>
                <a:spcPct val="100000"/>
              </a:lnSpc>
            </a:pPr>
            <a:r>
              <a:rPr lang="en-GB" noProof="0" dirty="0"/>
              <a:t>Good design considers race, gender, ability, culture and so much more.</a:t>
            </a:r>
          </a:p>
          <a:p>
            <a:endParaRPr lang="en-GB" noProof="0" dirty="0"/>
          </a:p>
        </p:txBody>
      </p:sp>
      <p:sp>
        <p:nvSpPr>
          <p:cNvPr id="3" name="Footer Placeholder 2">
            <a:extLst>
              <a:ext uri="{FF2B5EF4-FFF2-40B4-BE49-F238E27FC236}">
                <a16:creationId xmlns:a16="http://schemas.microsoft.com/office/drawing/2014/main" id="{4523C957-AAA1-F82B-7D35-DCC95B20A94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F0BE7834-4713-65E6-1927-D779E77B8E59}"/>
              </a:ext>
            </a:extLst>
          </p:cNvPr>
          <p:cNvSpPr>
            <a:spLocks noGrp="1"/>
          </p:cNvSpPr>
          <p:nvPr>
            <p:ph type="sldNum" sz="quarter" idx="11"/>
          </p:nvPr>
        </p:nvSpPr>
        <p:spPr/>
        <p:txBody>
          <a:bodyPr/>
          <a:lstStyle/>
          <a:p>
            <a:fld id="{DA2C159E-F13C-4A85-9A41-E7669D3E0D70}" type="slidenum">
              <a:rPr lang="en-GB" noProof="0" smtClean="0"/>
              <a:pPr/>
              <a:t>30</a:t>
            </a:fld>
            <a:endParaRPr lang="en-GB" noProof="0" dirty="0"/>
          </a:p>
        </p:txBody>
      </p:sp>
    </p:spTree>
    <p:extLst>
      <p:ext uri="{BB962C8B-B14F-4D97-AF65-F5344CB8AC3E}">
        <p14:creationId xmlns:p14="http://schemas.microsoft.com/office/powerpoint/2010/main" val="270502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56F35-BB0E-B7FA-8438-A48FC6302B4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2567A36-6E26-3129-29BC-A20AB97B2297}"/>
              </a:ext>
            </a:extLst>
          </p:cNvPr>
          <p:cNvSpPr>
            <a:spLocks noGrp="1"/>
          </p:cNvSpPr>
          <p:nvPr>
            <p:ph type="title"/>
          </p:nvPr>
        </p:nvSpPr>
        <p:spPr/>
        <p:txBody>
          <a:bodyPr>
            <a:normAutofit/>
          </a:bodyPr>
          <a:lstStyle/>
          <a:p>
            <a:pPr>
              <a:lnSpc>
                <a:spcPct val="100000"/>
              </a:lnSpc>
            </a:pPr>
            <a:r>
              <a:rPr lang="en-GB" noProof="0" dirty="0"/>
              <a:t>Fashion</a:t>
            </a:r>
            <a:endParaRPr lang="en-GB" sz="3600" noProof="0" dirty="0"/>
          </a:p>
        </p:txBody>
      </p:sp>
      <p:sp>
        <p:nvSpPr>
          <p:cNvPr id="5" name="Text Placeholder 4">
            <a:extLst>
              <a:ext uri="{FF2B5EF4-FFF2-40B4-BE49-F238E27FC236}">
                <a16:creationId xmlns:a16="http://schemas.microsoft.com/office/drawing/2014/main" id="{7AFEFF51-45CD-DEF8-1B7D-965A5FE3795F}"/>
              </a:ext>
            </a:extLst>
          </p:cNvPr>
          <p:cNvSpPr>
            <a:spLocks noGrp="1"/>
          </p:cNvSpPr>
          <p:nvPr>
            <p:ph type="body" sz="quarter" idx="12"/>
          </p:nvPr>
        </p:nvSpPr>
        <p:spPr/>
        <p:txBody>
          <a:bodyPr vert="horz" lIns="0" tIns="0" rIns="0" bIns="0" rtlCol="0" anchor="t">
            <a:noAutofit/>
          </a:bodyPr>
          <a:lstStyle/>
          <a:p>
            <a:r>
              <a:rPr lang="en-GB" noProof="0" dirty="0"/>
              <a:t>Inclusivity considerations when designing fashion:</a:t>
            </a:r>
          </a:p>
          <a:p>
            <a:pPr marL="457200" indent="-457200">
              <a:buFont typeface="+mj-lt"/>
              <a:buAutoNum type="arabicPeriod"/>
            </a:pPr>
            <a:r>
              <a:rPr lang="en-GB" b="1" noProof="0" dirty="0"/>
              <a:t>Fit and comfort example</a:t>
            </a:r>
            <a:br>
              <a:rPr lang="en-GB" noProof="0" dirty="0"/>
            </a:br>
            <a:r>
              <a:rPr lang="en-GB" noProof="0" dirty="0"/>
              <a:t>Works for different body shapes and sizes</a:t>
            </a:r>
          </a:p>
          <a:p>
            <a:pPr marL="457200" indent="-457200">
              <a:buFont typeface="+mj-lt"/>
              <a:buAutoNum type="arabicPeriod"/>
            </a:pPr>
            <a:r>
              <a:rPr lang="en-GB" b="1" noProof="0" dirty="0"/>
              <a:t>Cultural awareness example</a:t>
            </a:r>
            <a:br>
              <a:rPr lang="en-GB" noProof="0" dirty="0"/>
            </a:br>
            <a:r>
              <a:rPr lang="en-GB" noProof="0" dirty="0"/>
              <a:t>Respects different styles, dress codes and traditions</a:t>
            </a:r>
          </a:p>
          <a:p>
            <a:pPr marL="457200" indent="-457200">
              <a:buFont typeface="+mj-lt"/>
              <a:buAutoNum type="arabicPeriod"/>
            </a:pPr>
            <a:r>
              <a:rPr lang="en-GB" b="1" noProof="0" dirty="0"/>
              <a:t>Accessibility example</a:t>
            </a:r>
            <a:br>
              <a:rPr lang="en-GB" noProof="0" dirty="0"/>
            </a:br>
            <a:r>
              <a:rPr lang="en-GB" noProof="0" dirty="0"/>
              <a:t>Easy to put on, take off and move in</a:t>
            </a:r>
          </a:p>
          <a:p>
            <a:endParaRPr lang="en-GB" noProof="0" dirty="0"/>
          </a:p>
          <a:p>
            <a:endParaRPr lang="en-GB" noProof="0" dirty="0"/>
          </a:p>
        </p:txBody>
      </p:sp>
      <p:sp>
        <p:nvSpPr>
          <p:cNvPr id="3" name="Footer Placeholder 2">
            <a:extLst>
              <a:ext uri="{FF2B5EF4-FFF2-40B4-BE49-F238E27FC236}">
                <a16:creationId xmlns:a16="http://schemas.microsoft.com/office/drawing/2014/main" id="{0057A82F-5201-5DC1-9280-F6A57D32C3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6FF909D-2338-5F45-F5DB-DCCB10D30EAD}"/>
              </a:ext>
            </a:extLst>
          </p:cNvPr>
          <p:cNvSpPr>
            <a:spLocks noGrp="1"/>
          </p:cNvSpPr>
          <p:nvPr>
            <p:ph type="sldNum" sz="quarter" idx="11"/>
          </p:nvPr>
        </p:nvSpPr>
        <p:spPr/>
        <p:txBody>
          <a:bodyPr/>
          <a:lstStyle/>
          <a:p>
            <a:fld id="{DA2C159E-F13C-4A85-9A41-E7669D3E0D70}" type="slidenum">
              <a:rPr lang="en-GB" noProof="0" smtClean="0"/>
              <a:pPr/>
              <a:t>31</a:t>
            </a:fld>
            <a:endParaRPr lang="en-GB" noProof="0" dirty="0"/>
          </a:p>
        </p:txBody>
      </p:sp>
    </p:spTree>
    <p:extLst>
      <p:ext uri="{BB962C8B-B14F-4D97-AF65-F5344CB8AC3E}">
        <p14:creationId xmlns:p14="http://schemas.microsoft.com/office/powerpoint/2010/main" val="191052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4C46-1436-ABB9-E5FB-1F95384B8D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D3CDBDD-60CB-C556-EC67-77D8134EAAF2}"/>
              </a:ext>
            </a:extLst>
          </p:cNvPr>
          <p:cNvSpPr>
            <a:spLocks noGrp="1"/>
          </p:cNvSpPr>
          <p:nvPr>
            <p:ph type="title"/>
          </p:nvPr>
        </p:nvSpPr>
        <p:spPr/>
        <p:txBody>
          <a:bodyPr>
            <a:normAutofit/>
          </a:bodyPr>
          <a:lstStyle/>
          <a:p>
            <a:pPr>
              <a:lnSpc>
                <a:spcPct val="100000"/>
              </a:lnSpc>
            </a:pPr>
            <a:r>
              <a:rPr lang="en-GB" sz="3600" noProof="0" dirty="0"/>
              <a:t>Task: </a:t>
            </a:r>
            <a:r>
              <a:rPr lang="en-GB" noProof="0" dirty="0"/>
              <a:t>c</a:t>
            </a:r>
            <a:r>
              <a:rPr lang="en-GB" sz="3600" noProof="0" dirty="0"/>
              <a:t>ollege hoodie brief</a:t>
            </a:r>
          </a:p>
        </p:txBody>
      </p:sp>
      <p:sp>
        <p:nvSpPr>
          <p:cNvPr id="5" name="Text Placeholder 4">
            <a:extLst>
              <a:ext uri="{FF2B5EF4-FFF2-40B4-BE49-F238E27FC236}">
                <a16:creationId xmlns:a16="http://schemas.microsoft.com/office/drawing/2014/main" id="{F0205BDD-5BFA-8FB9-1897-FF08889BD4A7}"/>
              </a:ext>
            </a:extLst>
          </p:cNvPr>
          <p:cNvSpPr>
            <a:spLocks noGrp="1"/>
          </p:cNvSpPr>
          <p:nvPr>
            <p:ph type="body" sz="quarter" idx="12"/>
          </p:nvPr>
        </p:nvSpPr>
        <p:spPr/>
        <p:txBody>
          <a:bodyPr/>
          <a:lstStyle/>
          <a:p>
            <a:r>
              <a:rPr lang="en-GB" kern="100" noProof="0" dirty="0">
                <a:effectLst/>
                <a:ea typeface="Calibri" panose="020F0502020204030204" pitchFamily="34" charset="0"/>
              </a:rPr>
              <a:t>A college is reviewing a promotional hoodie designed for a </a:t>
            </a:r>
            <a:r>
              <a:rPr lang="en-GB" kern="100" noProof="0" dirty="0">
                <a:ea typeface="Calibri" panose="020F0502020204030204" pitchFamily="34" charset="0"/>
              </a:rPr>
              <a:t>c</a:t>
            </a:r>
            <a:r>
              <a:rPr lang="en-GB" kern="100" noProof="0" dirty="0">
                <a:effectLst/>
                <a:ea typeface="Calibri" panose="020F0502020204030204" pitchFamily="34" charset="0"/>
              </a:rPr>
              <a:t>ollege </a:t>
            </a:r>
            <a:r>
              <a:rPr lang="en-GB" kern="100" noProof="0" dirty="0">
                <a:ea typeface="Calibri" panose="020F0502020204030204" pitchFamily="34" charset="0"/>
              </a:rPr>
              <a:t>o</a:t>
            </a:r>
            <a:r>
              <a:rPr lang="en-GB" kern="100" noProof="0" dirty="0">
                <a:effectLst/>
                <a:ea typeface="Calibri" panose="020F0502020204030204" pitchFamily="34" charset="0"/>
              </a:rPr>
              <a:t>pen </a:t>
            </a:r>
            <a:r>
              <a:rPr lang="en-GB" kern="100" noProof="0" dirty="0">
                <a:ea typeface="Calibri" panose="020F0502020204030204" pitchFamily="34" charset="0"/>
              </a:rPr>
              <a:t>d</a:t>
            </a:r>
            <a:r>
              <a:rPr lang="en-GB" kern="100" noProof="0" dirty="0">
                <a:effectLst/>
                <a:ea typeface="Calibri" panose="020F0502020204030204" pitchFamily="34" charset="0"/>
              </a:rPr>
              <a:t>ay. The hoodie should promote the college and appeal to a wide range of learners</a:t>
            </a:r>
            <a:r>
              <a:rPr lang="en-GB" kern="100" noProof="0" dirty="0">
                <a:ea typeface="Calibri" panose="020F0502020204030204" pitchFamily="34" charset="0"/>
              </a:rPr>
              <a:t>.</a:t>
            </a:r>
          </a:p>
          <a:p>
            <a:endParaRPr lang="en-GB" kern="100" noProof="0" dirty="0">
              <a:effectLst/>
              <a:ea typeface="Calibri" panose="020F0502020204030204" pitchFamily="34" charset="0"/>
            </a:endParaRPr>
          </a:p>
          <a:p>
            <a:pPr marL="457200" indent="-457200">
              <a:buFont typeface="+mj-lt"/>
              <a:buAutoNum type="arabicPeriod"/>
            </a:pPr>
            <a:r>
              <a:rPr lang="en-GB" kern="100" noProof="0" dirty="0">
                <a:ea typeface="Calibri" panose="020F0502020204030204" pitchFamily="34" charset="0"/>
              </a:rPr>
              <a:t>C</a:t>
            </a:r>
            <a:r>
              <a:rPr lang="en-GB" kern="100" noProof="0" dirty="0">
                <a:effectLst/>
                <a:ea typeface="Calibri" panose="020F0502020204030204" pitchFamily="34" charset="0"/>
              </a:rPr>
              <a:t>ritically evaluate how inclusive and appropriate the concept is for the college open day.</a:t>
            </a:r>
          </a:p>
          <a:p>
            <a:pPr marL="457200" indent="-457200">
              <a:buFont typeface="+mj-lt"/>
              <a:buAutoNum type="arabicPeriod"/>
            </a:pPr>
            <a:r>
              <a:rPr lang="en-GB" kern="100" noProof="0" dirty="0">
                <a:ea typeface="Calibri" panose="020F0502020204030204" pitchFamily="34" charset="0"/>
              </a:rPr>
              <a:t>Complete the inclusivity review worksheet.</a:t>
            </a:r>
            <a:endParaRPr lang="en-GB" kern="100" noProof="0" dirty="0">
              <a:effectLst/>
              <a:ea typeface="Calibri" panose="020F0502020204030204" pitchFamily="34" charset="0"/>
            </a:endParaRPr>
          </a:p>
          <a:p>
            <a:endParaRPr lang="en-GB" noProof="0" dirty="0"/>
          </a:p>
        </p:txBody>
      </p:sp>
      <p:sp>
        <p:nvSpPr>
          <p:cNvPr id="3" name="Footer Placeholder 2">
            <a:extLst>
              <a:ext uri="{FF2B5EF4-FFF2-40B4-BE49-F238E27FC236}">
                <a16:creationId xmlns:a16="http://schemas.microsoft.com/office/drawing/2014/main" id="{D444167E-3DA5-069F-0E24-E4639110AD4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63C1B2D8-882C-7725-9D13-02869D95201B}"/>
              </a:ext>
            </a:extLst>
          </p:cNvPr>
          <p:cNvSpPr>
            <a:spLocks noGrp="1"/>
          </p:cNvSpPr>
          <p:nvPr>
            <p:ph type="sldNum" sz="quarter" idx="11"/>
          </p:nvPr>
        </p:nvSpPr>
        <p:spPr/>
        <p:txBody>
          <a:bodyPr/>
          <a:lstStyle/>
          <a:p>
            <a:fld id="{DA2C159E-F13C-4A85-9A41-E7669D3E0D70}" type="slidenum">
              <a:rPr lang="en-GB" noProof="0" smtClean="0"/>
              <a:pPr/>
              <a:t>32</a:t>
            </a:fld>
            <a:endParaRPr lang="en-GB" noProof="0" dirty="0"/>
          </a:p>
        </p:txBody>
      </p:sp>
    </p:spTree>
    <p:extLst>
      <p:ext uri="{BB962C8B-B14F-4D97-AF65-F5344CB8AC3E}">
        <p14:creationId xmlns:p14="http://schemas.microsoft.com/office/powerpoint/2010/main" val="141902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0BB7-5DB1-118D-A9BD-3BEB8B1DD4B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C811D36-3CEA-1F71-8CF9-AC26A5B65A17}"/>
              </a:ext>
            </a:extLst>
          </p:cNvPr>
          <p:cNvSpPr>
            <a:spLocks noGrp="1"/>
          </p:cNvSpPr>
          <p:nvPr>
            <p:ph type="title"/>
          </p:nvPr>
        </p:nvSpPr>
        <p:spPr/>
        <p:txBody>
          <a:bodyPr>
            <a:normAutofit/>
          </a:bodyPr>
          <a:lstStyle/>
          <a:p>
            <a:pPr>
              <a:lnSpc>
                <a:spcPct val="100000"/>
              </a:lnSpc>
            </a:pPr>
            <a:r>
              <a:rPr lang="en-GB" sz="3600" noProof="0" dirty="0"/>
              <a:t>College hoodie one</a:t>
            </a:r>
          </a:p>
        </p:txBody>
      </p:sp>
      <p:sp>
        <p:nvSpPr>
          <p:cNvPr id="3" name="Footer Placeholder 2">
            <a:extLst>
              <a:ext uri="{FF2B5EF4-FFF2-40B4-BE49-F238E27FC236}">
                <a16:creationId xmlns:a16="http://schemas.microsoft.com/office/drawing/2014/main" id="{F4D68EB2-F86E-85BB-45B4-1508347D74D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47333BB-1847-9B7F-CBEE-7BBEE8AED71C}"/>
              </a:ext>
            </a:extLst>
          </p:cNvPr>
          <p:cNvSpPr>
            <a:spLocks noGrp="1"/>
          </p:cNvSpPr>
          <p:nvPr>
            <p:ph type="sldNum" sz="quarter" idx="11"/>
          </p:nvPr>
        </p:nvSpPr>
        <p:spPr/>
        <p:txBody>
          <a:bodyPr/>
          <a:lstStyle/>
          <a:p>
            <a:fld id="{DA2C159E-F13C-4A85-9A41-E7669D3E0D70}" type="slidenum">
              <a:rPr lang="en-GB" noProof="0" smtClean="0"/>
              <a:pPr/>
              <a:t>33</a:t>
            </a:fld>
            <a:endParaRPr lang="en-GB" noProof="0" dirty="0"/>
          </a:p>
        </p:txBody>
      </p:sp>
      <p:pic>
        <p:nvPicPr>
          <p:cNvPr id="7" name="Picture 6" descr="Image of mannequin wearing a dark grey hoodie sweatshirt. The hoodie have a front pocket and the words ‘BELONG HERE’ written across the front in white. Under the text is a logo.">
            <a:extLst>
              <a:ext uri="{FF2B5EF4-FFF2-40B4-BE49-F238E27FC236}">
                <a16:creationId xmlns:a16="http://schemas.microsoft.com/office/drawing/2014/main" id="{828B5A8E-0B03-0B5C-22FC-D39AF9CFA2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50473" y="770492"/>
            <a:ext cx="3602516" cy="3602516"/>
          </a:xfrm>
          <a:prstGeom prst="rect">
            <a:avLst/>
          </a:prstGeom>
        </p:spPr>
      </p:pic>
      <p:sp>
        <p:nvSpPr>
          <p:cNvPr id="5" name="TextBox 4">
            <a:extLst>
              <a:ext uri="{FF2B5EF4-FFF2-40B4-BE49-F238E27FC236}">
                <a16:creationId xmlns:a16="http://schemas.microsoft.com/office/drawing/2014/main" id="{FCF5B67A-1ABB-538E-19B7-4709AE98A98F}"/>
              </a:ext>
            </a:extLst>
          </p:cNvPr>
          <p:cNvSpPr txBox="1"/>
          <p:nvPr/>
        </p:nvSpPr>
        <p:spPr>
          <a:xfrm>
            <a:off x="2579319" y="4431636"/>
            <a:ext cx="4594194" cy="461665"/>
          </a:xfrm>
          <a:prstGeom prst="rect">
            <a:avLst/>
          </a:prstGeom>
          <a:noFill/>
        </p:spPr>
        <p:txBody>
          <a:bodyPr wrap="square">
            <a:spAutoFit/>
          </a:bodyPr>
          <a:lstStyle/>
          <a:p>
            <a:pPr>
              <a:lnSpc>
                <a:spcPct val="100000"/>
              </a:lnSpc>
            </a:pPr>
            <a:r>
              <a:rPr lang="en-GB" sz="2400" noProof="0" dirty="0">
                <a:effectLst/>
                <a:latin typeface="Arial" panose="020B0604020202020204" pitchFamily="34" charset="0"/>
                <a:ea typeface="Aptos" panose="020B0004020202020204" pitchFamily="34" charset="0"/>
              </a:rPr>
              <a:t>Image: ChatGPT</a:t>
            </a:r>
          </a:p>
        </p:txBody>
      </p:sp>
    </p:spTree>
    <p:extLst>
      <p:ext uri="{BB962C8B-B14F-4D97-AF65-F5344CB8AC3E}">
        <p14:creationId xmlns:p14="http://schemas.microsoft.com/office/powerpoint/2010/main" val="682549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97D7-3BE7-0809-FE62-B23012B69C1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59C9928-E09F-BC62-4023-B3BA6F882FF9}"/>
              </a:ext>
            </a:extLst>
          </p:cNvPr>
          <p:cNvSpPr>
            <a:spLocks noGrp="1"/>
          </p:cNvSpPr>
          <p:nvPr>
            <p:ph type="title"/>
          </p:nvPr>
        </p:nvSpPr>
        <p:spPr/>
        <p:txBody>
          <a:bodyPr>
            <a:normAutofit/>
          </a:bodyPr>
          <a:lstStyle/>
          <a:p>
            <a:pPr>
              <a:lnSpc>
                <a:spcPct val="100000"/>
              </a:lnSpc>
            </a:pPr>
            <a:r>
              <a:rPr lang="en-GB" sz="3600" noProof="0" dirty="0"/>
              <a:t>College hoodie </a:t>
            </a:r>
            <a:r>
              <a:rPr lang="en-GB" noProof="0" dirty="0"/>
              <a:t>two</a:t>
            </a:r>
            <a:endParaRPr lang="en-GB" sz="3600" noProof="0" dirty="0"/>
          </a:p>
        </p:txBody>
      </p:sp>
      <p:sp>
        <p:nvSpPr>
          <p:cNvPr id="3" name="Footer Placeholder 2">
            <a:extLst>
              <a:ext uri="{FF2B5EF4-FFF2-40B4-BE49-F238E27FC236}">
                <a16:creationId xmlns:a16="http://schemas.microsoft.com/office/drawing/2014/main" id="{5F0EE46D-F644-E60D-C0E1-5E871E82963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7CA9D0ED-5E72-4566-0357-579E99454B9E}"/>
              </a:ext>
            </a:extLst>
          </p:cNvPr>
          <p:cNvSpPr>
            <a:spLocks noGrp="1"/>
          </p:cNvSpPr>
          <p:nvPr>
            <p:ph type="sldNum" sz="quarter" idx="11"/>
          </p:nvPr>
        </p:nvSpPr>
        <p:spPr/>
        <p:txBody>
          <a:bodyPr/>
          <a:lstStyle/>
          <a:p>
            <a:fld id="{DA2C159E-F13C-4A85-9A41-E7669D3E0D70}" type="slidenum">
              <a:rPr lang="en-GB" noProof="0" smtClean="0"/>
              <a:pPr/>
              <a:t>34</a:t>
            </a:fld>
            <a:endParaRPr lang="en-GB" noProof="0" dirty="0"/>
          </a:p>
        </p:txBody>
      </p:sp>
      <p:pic>
        <p:nvPicPr>
          <p:cNvPr id="7" name="Picture 6" descr="Image of mannequin wearing a long sleeved pink cropped hoodie sweatshirt. The hoodie has the words ‘CAMPUS QUEEN’ written across the front in white and an image of a crown underneath. ">
            <a:extLst>
              <a:ext uri="{FF2B5EF4-FFF2-40B4-BE49-F238E27FC236}">
                <a16:creationId xmlns:a16="http://schemas.microsoft.com/office/drawing/2014/main" id="{A0C54A76-4334-B91E-D902-3550805352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2281" y="949325"/>
            <a:ext cx="3679438" cy="3679438"/>
          </a:xfrm>
          <a:prstGeom prst="rect">
            <a:avLst/>
          </a:prstGeom>
        </p:spPr>
      </p:pic>
      <p:sp>
        <p:nvSpPr>
          <p:cNvPr id="5" name="TextBox 4">
            <a:extLst>
              <a:ext uri="{FF2B5EF4-FFF2-40B4-BE49-F238E27FC236}">
                <a16:creationId xmlns:a16="http://schemas.microsoft.com/office/drawing/2014/main" id="{08F415E7-8655-D5DA-3DE3-894411D52300}"/>
              </a:ext>
            </a:extLst>
          </p:cNvPr>
          <p:cNvSpPr txBox="1"/>
          <p:nvPr/>
        </p:nvSpPr>
        <p:spPr>
          <a:xfrm>
            <a:off x="2665431" y="4628763"/>
            <a:ext cx="4594194" cy="461665"/>
          </a:xfrm>
          <a:prstGeom prst="rect">
            <a:avLst/>
          </a:prstGeom>
          <a:noFill/>
        </p:spPr>
        <p:txBody>
          <a:bodyPr wrap="square">
            <a:spAutoFit/>
          </a:bodyPr>
          <a:lstStyle/>
          <a:p>
            <a:pPr>
              <a:lnSpc>
                <a:spcPct val="100000"/>
              </a:lnSpc>
            </a:pPr>
            <a:r>
              <a:rPr lang="en-GB" sz="2400" noProof="0" dirty="0">
                <a:effectLst/>
                <a:ea typeface="Aptos" panose="020B0004020202020204" pitchFamily="34" charset="0"/>
              </a:rPr>
              <a:t>Image: ChatGPT</a:t>
            </a:r>
          </a:p>
        </p:txBody>
      </p:sp>
    </p:spTree>
    <p:extLst>
      <p:ext uri="{BB962C8B-B14F-4D97-AF65-F5344CB8AC3E}">
        <p14:creationId xmlns:p14="http://schemas.microsoft.com/office/powerpoint/2010/main" val="389050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0643-01A5-9758-0DED-D5F204C1F53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4EAA17E-5145-57F7-7EFB-246A0A4CF1A3}"/>
              </a:ext>
            </a:extLst>
          </p:cNvPr>
          <p:cNvSpPr>
            <a:spLocks noGrp="1"/>
          </p:cNvSpPr>
          <p:nvPr>
            <p:ph type="title"/>
          </p:nvPr>
        </p:nvSpPr>
        <p:spPr/>
        <p:txBody>
          <a:bodyPr>
            <a:normAutofit/>
          </a:bodyPr>
          <a:lstStyle/>
          <a:p>
            <a:pPr>
              <a:lnSpc>
                <a:spcPct val="100000"/>
              </a:lnSpc>
            </a:pPr>
            <a:r>
              <a:rPr lang="en-GB" noProof="0" dirty="0"/>
              <a:t>Ceramics</a:t>
            </a:r>
            <a:endParaRPr lang="en-GB" sz="3600" noProof="0" dirty="0"/>
          </a:p>
        </p:txBody>
      </p:sp>
      <p:sp>
        <p:nvSpPr>
          <p:cNvPr id="5" name="Text Placeholder 4">
            <a:extLst>
              <a:ext uri="{FF2B5EF4-FFF2-40B4-BE49-F238E27FC236}">
                <a16:creationId xmlns:a16="http://schemas.microsoft.com/office/drawing/2014/main" id="{E05C03F0-3E40-51A9-0878-5BE314188625}"/>
              </a:ext>
            </a:extLst>
          </p:cNvPr>
          <p:cNvSpPr>
            <a:spLocks noGrp="1"/>
          </p:cNvSpPr>
          <p:nvPr>
            <p:ph type="body" sz="quarter" idx="12"/>
          </p:nvPr>
        </p:nvSpPr>
        <p:spPr/>
        <p:txBody>
          <a:bodyPr vert="horz" lIns="0" tIns="0" rIns="0" bIns="0" rtlCol="0" anchor="t">
            <a:noAutofit/>
          </a:bodyPr>
          <a:lstStyle/>
          <a:p>
            <a:r>
              <a:rPr lang="en-GB" noProof="0" dirty="0"/>
              <a:t>Inclusivity considerations when designing ceramics:</a:t>
            </a:r>
          </a:p>
          <a:p>
            <a:pPr marL="457200" indent="-457200">
              <a:buFont typeface="+mj-lt"/>
              <a:buAutoNum type="arabicPeriod"/>
            </a:pPr>
            <a:r>
              <a:rPr lang="en-GB" b="1" noProof="0" dirty="0"/>
              <a:t>Ergonomics example</a:t>
            </a:r>
            <a:br>
              <a:rPr lang="en-GB" noProof="0" dirty="0"/>
            </a:br>
            <a:r>
              <a:rPr lang="en-GB" noProof="0" dirty="0"/>
              <a:t>Easy to hold and use for people with different strengths or mobility</a:t>
            </a:r>
          </a:p>
          <a:p>
            <a:pPr marL="457200" indent="-457200">
              <a:buFont typeface="+mj-lt"/>
              <a:buAutoNum type="arabicPeriod"/>
            </a:pPr>
            <a:r>
              <a:rPr lang="en-GB" b="1" noProof="0" dirty="0"/>
              <a:t>Cultural sensitivity example</a:t>
            </a:r>
            <a:br>
              <a:rPr lang="en-GB" noProof="0" dirty="0"/>
            </a:br>
            <a:r>
              <a:rPr lang="en-GB" noProof="0" dirty="0"/>
              <a:t>Inspired by cultures with respect – not copied</a:t>
            </a:r>
          </a:p>
          <a:p>
            <a:pPr marL="457200" indent="-457200">
              <a:buFont typeface="+mj-lt"/>
              <a:buAutoNum type="arabicPeriod"/>
            </a:pPr>
            <a:r>
              <a:rPr lang="en-GB" b="1" noProof="0" dirty="0"/>
              <a:t>Sensory accessibility example</a:t>
            </a:r>
            <a:br>
              <a:rPr lang="en-GB" noProof="0" dirty="0"/>
            </a:br>
            <a:r>
              <a:rPr lang="en-GB" noProof="0" dirty="0"/>
              <a:t>Comfortable textures, not too shiny or overwhelming</a:t>
            </a:r>
          </a:p>
        </p:txBody>
      </p:sp>
      <p:sp>
        <p:nvSpPr>
          <p:cNvPr id="3" name="Footer Placeholder 2">
            <a:extLst>
              <a:ext uri="{FF2B5EF4-FFF2-40B4-BE49-F238E27FC236}">
                <a16:creationId xmlns:a16="http://schemas.microsoft.com/office/drawing/2014/main" id="{AEFA44B3-5B53-A1D2-3BC9-55DFC0234A2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F77D767-885B-935B-63DC-C3B3F4D43FB6}"/>
              </a:ext>
            </a:extLst>
          </p:cNvPr>
          <p:cNvSpPr>
            <a:spLocks noGrp="1"/>
          </p:cNvSpPr>
          <p:nvPr>
            <p:ph type="sldNum" sz="quarter" idx="11"/>
          </p:nvPr>
        </p:nvSpPr>
        <p:spPr/>
        <p:txBody>
          <a:bodyPr/>
          <a:lstStyle/>
          <a:p>
            <a:fld id="{DA2C159E-F13C-4A85-9A41-E7669D3E0D70}" type="slidenum">
              <a:rPr lang="en-GB" noProof="0" smtClean="0"/>
              <a:pPr/>
              <a:t>35</a:t>
            </a:fld>
            <a:endParaRPr lang="en-GB" noProof="0" dirty="0"/>
          </a:p>
        </p:txBody>
      </p:sp>
    </p:spTree>
    <p:extLst>
      <p:ext uri="{BB962C8B-B14F-4D97-AF65-F5344CB8AC3E}">
        <p14:creationId xmlns:p14="http://schemas.microsoft.com/office/powerpoint/2010/main" val="293229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D997-8444-02F4-BF33-424E2B1BC97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B1FFA08-8089-6142-26FE-1B4799D0A14A}"/>
              </a:ext>
            </a:extLst>
          </p:cNvPr>
          <p:cNvSpPr>
            <a:spLocks noGrp="1"/>
          </p:cNvSpPr>
          <p:nvPr>
            <p:ph type="title"/>
          </p:nvPr>
        </p:nvSpPr>
        <p:spPr/>
        <p:txBody>
          <a:bodyPr>
            <a:normAutofit/>
          </a:bodyPr>
          <a:lstStyle/>
          <a:p>
            <a:pPr>
              <a:lnSpc>
                <a:spcPct val="100000"/>
              </a:lnSpc>
            </a:pPr>
            <a:r>
              <a:rPr lang="en-GB" noProof="0" dirty="0"/>
              <a:t>Jewellery</a:t>
            </a:r>
            <a:endParaRPr lang="en-GB" sz="3600" noProof="0" dirty="0"/>
          </a:p>
        </p:txBody>
      </p:sp>
      <p:sp>
        <p:nvSpPr>
          <p:cNvPr id="5" name="Text Placeholder 4">
            <a:extLst>
              <a:ext uri="{FF2B5EF4-FFF2-40B4-BE49-F238E27FC236}">
                <a16:creationId xmlns:a16="http://schemas.microsoft.com/office/drawing/2014/main" id="{64BB8AF7-18E7-7DA9-251D-B24B3118E930}"/>
              </a:ext>
            </a:extLst>
          </p:cNvPr>
          <p:cNvSpPr>
            <a:spLocks noGrp="1"/>
          </p:cNvSpPr>
          <p:nvPr>
            <p:ph type="body" sz="quarter" idx="12"/>
          </p:nvPr>
        </p:nvSpPr>
        <p:spPr/>
        <p:txBody>
          <a:bodyPr vert="horz" lIns="0" tIns="0" rIns="0" bIns="0" rtlCol="0" anchor="t">
            <a:noAutofit/>
          </a:bodyPr>
          <a:lstStyle/>
          <a:p>
            <a:r>
              <a:rPr lang="en-GB" noProof="0" dirty="0"/>
              <a:t>Inclusivity considerations when designing jewellery:</a:t>
            </a:r>
          </a:p>
          <a:p>
            <a:pPr marL="457200" indent="-457200">
              <a:buFont typeface="+mj-lt"/>
              <a:buAutoNum type="arabicPeriod"/>
            </a:pPr>
            <a:r>
              <a:rPr lang="en-GB" b="1" noProof="0" dirty="0"/>
              <a:t>Accessibility example</a:t>
            </a:r>
            <a:br>
              <a:rPr lang="en-GB" noProof="0" dirty="0"/>
            </a:br>
            <a:r>
              <a:rPr lang="en-GB" noProof="0" dirty="0"/>
              <a:t>Easy to fasten, wear and adjust for all abilities</a:t>
            </a:r>
          </a:p>
          <a:p>
            <a:pPr marL="457200" indent="-457200">
              <a:buFont typeface="+mj-lt"/>
              <a:buAutoNum type="arabicPeriod"/>
            </a:pPr>
            <a:r>
              <a:rPr lang="en-GB" b="1" noProof="0" dirty="0"/>
              <a:t>Cultural identity example</a:t>
            </a:r>
            <a:br>
              <a:rPr lang="en-GB" noProof="0" dirty="0"/>
            </a:br>
            <a:r>
              <a:rPr lang="en-GB" noProof="0" dirty="0"/>
              <a:t>Designs that respect and reflect different cultures</a:t>
            </a:r>
          </a:p>
          <a:p>
            <a:pPr marL="457200" indent="-457200">
              <a:buFont typeface="+mj-lt"/>
              <a:buAutoNum type="arabicPeriod"/>
            </a:pPr>
            <a:r>
              <a:rPr lang="en-GB" b="1" noProof="0" dirty="0"/>
              <a:t>Sensory needs example</a:t>
            </a:r>
            <a:br>
              <a:rPr lang="en-GB" noProof="0" dirty="0"/>
            </a:br>
            <a:r>
              <a:rPr lang="en-GB" noProof="0" dirty="0"/>
              <a:t>Soft textures, no irritating or noisy parts</a:t>
            </a:r>
          </a:p>
        </p:txBody>
      </p:sp>
      <p:sp>
        <p:nvSpPr>
          <p:cNvPr id="3" name="Footer Placeholder 2">
            <a:extLst>
              <a:ext uri="{FF2B5EF4-FFF2-40B4-BE49-F238E27FC236}">
                <a16:creationId xmlns:a16="http://schemas.microsoft.com/office/drawing/2014/main" id="{3E578D11-0211-851F-D824-8E116762F34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4F38D238-3929-6F6C-BA8E-D755CDB73FFC}"/>
              </a:ext>
            </a:extLst>
          </p:cNvPr>
          <p:cNvSpPr>
            <a:spLocks noGrp="1"/>
          </p:cNvSpPr>
          <p:nvPr>
            <p:ph type="sldNum" sz="quarter" idx="11"/>
          </p:nvPr>
        </p:nvSpPr>
        <p:spPr/>
        <p:txBody>
          <a:bodyPr/>
          <a:lstStyle/>
          <a:p>
            <a:fld id="{DA2C159E-F13C-4A85-9A41-E7669D3E0D70}" type="slidenum">
              <a:rPr lang="en-GB" noProof="0" smtClean="0"/>
              <a:pPr/>
              <a:t>36</a:t>
            </a:fld>
            <a:endParaRPr lang="en-GB" noProof="0" dirty="0"/>
          </a:p>
        </p:txBody>
      </p:sp>
    </p:spTree>
    <p:extLst>
      <p:ext uri="{BB962C8B-B14F-4D97-AF65-F5344CB8AC3E}">
        <p14:creationId xmlns:p14="http://schemas.microsoft.com/office/powerpoint/2010/main" val="2443303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D208C-3C61-1FF4-1E9F-BD4C0EF526D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F4C000C-1123-76E5-031E-E58F23A11216}"/>
              </a:ext>
            </a:extLst>
          </p:cNvPr>
          <p:cNvSpPr>
            <a:spLocks noGrp="1"/>
          </p:cNvSpPr>
          <p:nvPr>
            <p:ph type="title"/>
          </p:nvPr>
        </p:nvSpPr>
        <p:spPr/>
        <p:txBody>
          <a:bodyPr>
            <a:normAutofit/>
          </a:bodyPr>
          <a:lstStyle/>
          <a:p>
            <a:pPr>
              <a:lnSpc>
                <a:spcPct val="100000"/>
              </a:lnSpc>
            </a:pPr>
            <a:r>
              <a:rPr lang="en-GB" noProof="0" dirty="0"/>
              <a:t>Textiles or print</a:t>
            </a:r>
            <a:endParaRPr lang="en-GB" sz="3600" noProof="0" dirty="0"/>
          </a:p>
        </p:txBody>
      </p:sp>
      <p:sp>
        <p:nvSpPr>
          <p:cNvPr id="5" name="Text Placeholder 4">
            <a:extLst>
              <a:ext uri="{FF2B5EF4-FFF2-40B4-BE49-F238E27FC236}">
                <a16:creationId xmlns:a16="http://schemas.microsoft.com/office/drawing/2014/main" id="{C373E2EA-6FF8-819D-AD99-D9FE8A52ABFC}"/>
              </a:ext>
            </a:extLst>
          </p:cNvPr>
          <p:cNvSpPr>
            <a:spLocks noGrp="1"/>
          </p:cNvSpPr>
          <p:nvPr>
            <p:ph type="body" sz="quarter" idx="12"/>
          </p:nvPr>
        </p:nvSpPr>
        <p:spPr/>
        <p:txBody>
          <a:bodyPr vert="horz" lIns="0" tIns="0" rIns="0" bIns="0" rtlCol="0" anchor="t">
            <a:noAutofit/>
          </a:bodyPr>
          <a:lstStyle/>
          <a:p>
            <a:r>
              <a:rPr lang="en-GB" noProof="0" dirty="0"/>
              <a:t>Inclusivity considerations when designing textiles/print:</a:t>
            </a:r>
          </a:p>
          <a:p>
            <a:pPr marL="457200" indent="-457200">
              <a:buFont typeface="+mj-lt"/>
              <a:buAutoNum type="arabicPeriod"/>
            </a:pPr>
            <a:r>
              <a:rPr lang="en-GB" b="1" noProof="0" dirty="0"/>
              <a:t>Visual clarity example</a:t>
            </a:r>
            <a:br>
              <a:rPr lang="en-GB" noProof="0" dirty="0"/>
            </a:br>
            <a:r>
              <a:rPr lang="en-GB" noProof="0" dirty="0"/>
              <a:t>High contrast, clear patterns, not overstimulating</a:t>
            </a:r>
          </a:p>
          <a:p>
            <a:pPr marL="457200" indent="-457200">
              <a:buFont typeface="+mj-lt"/>
              <a:buAutoNum type="arabicPeriod"/>
            </a:pPr>
            <a:r>
              <a:rPr lang="en-GB" b="1" noProof="0" dirty="0"/>
              <a:t>Cultural relevance example</a:t>
            </a:r>
            <a:br>
              <a:rPr lang="en-GB" noProof="0" dirty="0"/>
            </a:br>
            <a:r>
              <a:rPr lang="en-GB" noProof="0" dirty="0"/>
              <a:t>Inspired by cultures, respectfully</a:t>
            </a:r>
          </a:p>
          <a:p>
            <a:pPr marL="457200" indent="-457200">
              <a:buFont typeface="+mj-lt"/>
              <a:buAutoNum type="arabicPeriod"/>
            </a:pPr>
            <a:r>
              <a:rPr lang="en-GB" b="1" noProof="0" dirty="0"/>
              <a:t>Positive messaging example</a:t>
            </a:r>
            <a:br>
              <a:rPr lang="en-GB" noProof="0" dirty="0"/>
            </a:br>
            <a:r>
              <a:rPr lang="en-GB" noProof="0" dirty="0"/>
              <a:t>Prints that uplift or reflect diverse voices</a:t>
            </a:r>
          </a:p>
        </p:txBody>
      </p:sp>
      <p:sp>
        <p:nvSpPr>
          <p:cNvPr id="3" name="Footer Placeholder 2">
            <a:extLst>
              <a:ext uri="{FF2B5EF4-FFF2-40B4-BE49-F238E27FC236}">
                <a16:creationId xmlns:a16="http://schemas.microsoft.com/office/drawing/2014/main" id="{0604E2FD-B413-AC4D-DF23-152E084E072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4C1ACAE3-5827-4B1A-BCE4-01B2F88AECCE}"/>
              </a:ext>
            </a:extLst>
          </p:cNvPr>
          <p:cNvSpPr>
            <a:spLocks noGrp="1"/>
          </p:cNvSpPr>
          <p:nvPr>
            <p:ph type="sldNum" sz="quarter" idx="11"/>
          </p:nvPr>
        </p:nvSpPr>
        <p:spPr/>
        <p:txBody>
          <a:bodyPr/>
          <a:lstStyle/>
          <a:p>
            <a:fld id="{DA2C159E-F13C-4A85-9A41-E7669D3E0D70}" type="slidenum">
              <a:rPr lang="en-GB" noProof="0" smtClean="0"/>
              <a:pPr/>
              <a:t>37</a:t>
            </a:fld>
            <a:endParaRPr lang="en-GB" noProof="0" dirty="0"/>
          </a:p>
        </p:txBody>
      </p:sp>
    </p:spTree>
    <p:extLst>
      <p:ext uri="{BB962C8B-B14F-4D97-AF65-F5344CB8AC3E}">
        <p14:creationId xmlns:p14="http://schemas.microsoft.com/office/powerpoint/2010/main" val="1584261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855B-76EB-2B1A-6762-FBE8BC6BDE1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5DE35E2-A956-E4BE-ABB3-F77FAADACCA0}"/>
              </a:ext>
            </a:extLst>
          </p:cNvPr>
          <p:cNvSpPr>
            <a:spLocks noGrp="1"/>
          </p:cNvSpPr>
          <p:nvPr>
            <p:ph type="title"/>
          </p:nvPr>
        </p:nvSpPr>
        <p:spPr/>
        <p:txBody>
          <a:bodyPr>
            <a:normAutofit/>
          </a:bodyPr>
          <a:lstStyle/>
          <a:p>
            <a:pPr>
              <a:lnSpc>
                <a:spcPct val="100000"/>
              </a:lnSpc>
            </a:pPr>
            <a:r>
              <a:rPr lang="en-GB" noProof="0" dirty="0"/>
              <a:t>Furniture</a:t>
            </a:r>
            <a:endParaRPr lang="en-GB" sz="3600" noProof="0" dirty="0"/>
          </a:p>
        </p:txBody>
      </p:sp>
      <p:sp>
        <p:nvSpPr>
          <p:cNvPr id="5" name="Text Placeholder 4">
            <a:extLst>
              <a:ext uri="{FF2B5EF4-FFF2-40B4-BE49-F238E27FC236}">
                <a16:creationId xmlns:a16="http://schemas.microsoft.com/office/drawing/2014/main" id="{E5440C3D-A287-F908-4970-84FBE4D63CBD}"/>
              </a:ext>
            </a:extLst>
          </p:cNvPr>
          <p:cNvSpPr>
            <a:spLocks noGrp="1"/>
          </p:cNvSpPr>
          <p:nvPr>
            <p:ph type="body" sz="quarter" idx="12"/>
          </p:nvPr>
        </p:nvSpPr>
        <p:spPr/>
        <p:txBody>
          <a:bodyPr vert="horz" lIns="0" tIns="0" rIns="0" bIns="0" rtlCol="0" anchor="t">
            <a:noAutofit/>
          </a:bodyPr>
          <a:lstStyle/>
          <a:p>
            <a:r>
              <a:rPr lang="en-GB" noProof="0" dirty="0"/>
              <a:t>Inclusivity considerations when designing furniture:</a:t>
            </a:r>
          </a:p>
          <a:p>
            <a:pPr marL="457200" indent="-457200">
              <a:buFont typeface="+mj-lt"/>
              <a:buAutoNum type="arabicPeriod"/>
            </a:pPr>
            <a:r>
              <a:rPr lang="en-GB" b="1" noProof="0" dirty="0"/>
              <a:t>Accessibility example</a:t>
            </a:r>
            <a:br>
              <a:rPr lang="en-GB" noProof="0" dirty="0"/>
            </a:br>
            <a:r>
              <a:rPr lang="en-GB" noProof="0" dirty="0"/>
              <a:t>Easy to use, move and sit on for all bodies</a:t>
            </a:r>
          </a:p>
          <a:p>
            <a:pPr marL="457200" indent="-457200">
              <a:buFont typeface="+mj-lt"/>
              <a:buAutoNum type="arabicPeriod"/>
            </a:pPr>
            <a:r>
              <a:rPr lang="en-GB" b="1" noProof="0" dirty="0"/>
              <a:t>Cultural and social use example</a:t>
            </a:r>
            <a:br>
              <a:rPr lang="en-GB" noProof="0" dirty="0"/>
            </a:br>
            <a:r>
              <a:rPr lang="en-GB" noProof="0" dirty="0"/>
              <a:t>Works for different ways people sit, gather or connect</a:t>
            </a:r>
          </a:p>
          <a:p>
            <a:pPr marL="457200" indent="-457200">
              <a:buFont typeface="+mj-lt"/>
              <a:buAutoNum type="arabicPeriod"/>
            </a:pPr>
            <a:r>
              <a:rPr lang="en-GB" b="1" noProof="0" dirty="0"/>
              <a:t>Sensory needs example</a:t>
            </a:r>
            <a:br>
              <a:rPr lang="en-GB" noProof="0" dirty="0"/>
            </a:br>
            <a:r>
              <a:rPr lang="en-GB" noProof="0" dirty="0"/>
              <a:t>Soft edges, calming colours, comfortable textures</a:t>
            </a:r>
          </a:p>
        </p:txBody>
      </p:sp>
      <p:sp>
        <p:nvSpPr>
          <p:cNvPr id="3" name="Footer Placeholder 2">
            <a:extLst>
              <a:ext uri="{FF2B5EF4-FFF2-40B4-BE49-F238E27FC236}">
                <a16:creationId xmlns:a16="http://schemas.microsoft.com/office/drawing/2014/main" id="{037F8412-FBA2-FE9F-B42F-C93E0B0966F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56BB79B8-34ED-A471-2AE4-319517826E53}"/>
              </a:ext>
            </a:extLst>
          </p:cNvPr>
          <p:cNvSpPr>
            <a:spLocks noGrp="1"/>
          </p:cNvSpPr>
          <p:nvPr>
            <p:ph type="sldNum" sz="quarter" idx="11"/>
          </p:nvPr>
        </p:nvSpPr>
        <p:spPr/>
        <p:txBody>
          <a:bodyPr/>
          <a:lstStyle/>
          <a:p>
            <a:fld id="{DA2C159E-F13C-4A85-9A41-E7669D3E0D70}" type="slidenum">
              <a:rPr lang="en-GB" noProof="0" smtClean="0"/>
              <a:pPr/>
              <a:t>38</a:t>
            </a:fld>
            <a:endParaRPr lang="en-GB" noProof="0" dirty="0"/>
          </a:p>
        </p:txBody>
      </p:sp>
    </p:spTree>
    <p:extLst>
      <p:ext uri="{BB962C8B-B14F-4D97-AF65-F5344CB8AC3E}">
        <p14:creationId xmlns:p14="http://schemas.microsoft.com/office/powerpoint/2010/main" val="308998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E734-D729-F850-5DE4-0B516DDE35E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7E6F7F6-C90D-48B0-9DBB-99F8EDB650C2}"/>
              </a:ext>
            </a:extLst>
          </p:cNvPr>
          <p:cNvSpPr>
            <a:spLocks noGrp="1"/>
          </p:cNvSpPr>
          <p:nvPr>
            <p:ph type="title"/>
          </p:nvPr>
        </p:nvSpPr>
        <p:spPr/>
        <p:txBody>
          <a:bodyPr>
            <a:normAutofit/>
          </a:bodyPr>
          <a:lstStyle/>
          <a:p>
            <a:pPr marL="742950" indent="-742950">
              <a:lnSpc>
                <a:spcPct val="100000"/>
              </a:lnSpc>
              <a:buFont typeface="+mj-lt"/>
              <a:buAutoNum type="arabicPeriod"/>
            </a:pPr>
            <a:r>
              <a:rPr lang="en-GB" sz="3600" noProof="0" dirty="0"/>
              <a:t>Inclusivity task</a:t>
            </a:r>
          </a:p>
        </p:txBody>
      </p:sp>
      <p:sp>
        <p:nvSpPr>
          <p:cNvPr id="5" name="Text Placeholder 4">
            <a:extLst>
              <a:ext uri="{FF2B5EF4-FFF2-40B4-BE49-F238E27FC236}">
                <a16:creationId xmlns:a16="http://schemas.microsoft.com/office/drawing/2014/main" id="{DEBE2A84-9B4F-9414-038E-371DDB3D9A5E}"/>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noProof="0" dirty="0"/>
              <a:t>Complete the inclusivity review handout.</a:t>
            </a:r>
          </a:p>
          <a:p>
            <a:pPr marL="457200" indent="-457200">
              <a:buFont typeface="+mj-lt"/>
              <a:buAutoNum type="arabicPeriod"/>
            </a:pPr>
            <a:r>
              <a:rPr lang="en-GB" noProof="0" dirty="0"/>
              <a:t>Note key points on the flipchart.</a:t>
            </a:r>
          </a:p>
          <a:p>
            <a:pPr marL="457200" indent="-457200">
              <a:buFont typeface="+mj-lt"/>
              <a:buAutoNum type="arabicPeriod"/>
            </a:pPr>
            <a:r>
              <a:rPr lang="en-GB" noProof="0" dirty="0"/>
              <a:t>As a group, present the overview of the design, details on how inclusive it is and recommendations for improvement. </a:t>
            </a:r>
          </a:p>
        </p:txBody>
      </p:sp>
      <p:sp>
        <p:nvSpPr>
          <p:cNvPr id="3" name="Footer Placeholder 2">
            <a:extLst>
              <a:ext uri="{FF2B5EF4-FFF2-40B4-BE49-F238E27FC236}">
                <a16:creationId xmlns:a16="http://schemas.microsoft.com/office/drawing/2014/main" id="{65A81BD8-D791-D862-F6C3-A51F54C02A5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E70B654-B0E4-02F7-B143-4DEC46EA9215}"/>
              </a:ext>
            </a:extLst>
          </p:cNvPr>
          <p:cNvSpPr>
            <a:spLocks noGrp="1"/>
          </p:cNvSpPr>
          <p:nvPr>
            <p:ph type="sldNum" sz="quarter" idx="11"/>
          </p:nvPr>
        </p:nvSpPr>
        <p:spPr/>
        <p:txBody>
          <a:bodyPr/>
          <a:lstStyle/>
          <a:p>
            <a:fld id="{DA2C159E-F13C-4A85-9A41-E7669D3E0D70}" type="slidenum">
              <a:rPr lang="en-GB" noProof="0" smtClean="0"/>
              <a:pPr/>
              <a:t>39</a:t>
            </a:fld>
            <a:endParaRPr lang="en-GB" noProof="0" dirty="0"/>
          </a:p>
        </p:txBody>
      </p:sp>
    </p:spTree>
    <p:extLst>
      <p:ext uri="{BB962C8B-B14F-4D97-AF65-F5344CB8AC3E}">
        <p14:creationId xmlns:p14="http://schemas.microsoft.com/office/powerpoint/2010/main" val="154201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GB" noProof="0" dirty="0">
                <a:cs typeface="Arial"/>
              </a:rPr>
              <a:t>Questions</a:t>
            </a:r>
          </a:p>
        </p:txBody>
      </p:sp>
      <p:sp>
        <p:nvSpPr>
          <p:cNvPr id="5" name="Text Placeholder 4"/>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noProof="0" dirty="0">
                <a:cs typeface="Arial"/>
              </a:rPr>
              <a:t>What is a client brief?</a:t>
            </a:r>
          </a:p>
          <a:p>
            <a:pPr marL="457200" indent="-457200">
              <a:buFont typeface="+mj-lt"/>
              <a:buAutoNum type="arabicPeriod"/>
            </a:pPr>
            <a:r>
              <a:rPr lang="en-GB" noProof="0" dirty="0">
                <a:cs typeface="Arial"/>
              </a:rPr>
              <a:t>What needs to be considered when reviewing client requirements in a brief against a proposed solution?</a:t>
            </a:r>
          </a:p>
          <a:p>
            <a:endParaRPr lang="en-GB" noProof="0" dirty="0">
              <a:cs typeface="Arial"/>
            </a:endParaRPr>
          </a:p>
          <a:p>
            <a:endParaRPr lang="en-GB" noProof="0" dirty="0">
              <a:cs typeface="Arial"/>
            </a:endParaRPr>
          </a:p>
          <a:p>
            <a:pPr marL="269875" lvl="2" indent="0">
              <a:buNone/>
            </a:pPr>
            <a:endParaRPr lang="en-GB" noProof="0" dirty="0">
              <a:cs typeface="Arial"/>
            </a:endParaRPr>
          </a:p>
          <a:p>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4</a:t>
            </a:fld>
            <a:endParaRPr lang="en-GB" noProof="0" dirty="0"/>
          </a:p>
        </p:txBody>
      </p:sp>
    </p:spTree>
    <p:extLst>
      <p:ext uri="{BB962C8B-B14F-4D97-AF65-F5344CB8AC3E}">
        <p14:creationId xmlns:p14="http://schemas.microsoft.com/office/powerpoint/2010/main" val="2903473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68224-F0D4-E8C5-FAAA-2DE87EA62DC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D31ABF0-18BB-2278-9936-7B54C73F7155}"/>
              </a:ext>
            </a:extLst>
          </p:cNvPr>
          <p:cNvSpPr>
            <a:spLocks noGrp="1"/>
          </p:cNvSpPr>
          <p:nvPr>
            <p:ph type="title"/>
          </p:nvPr>
        </p:nvSpPr>
        <p:spPr/>
        <p:txBody>
          <a:bodyPr>
            <a:normAutofit/>
          </a:bodyPr>
          <a:lstStyle/>
          <a:p>
            <a:pPr>
              <a:lnSpc>
                <a:spcPct val="100000"/>
              </a:lnSpc>
            </a:pPr>
            <a:r>
              <a:rPr lang="en-GB" sz="3600" noProof="0" dirty="0"/>
              <a:t>Plenary task: </a:t>
            </a:r>
            <a:r>
              <a:rPr lang="en-GB" noProof="0" dirty="0"/>
              <a:t>learner personas</a:t>
            </a:r>
            <a:r>
              <a:rPr lang="en-GB" sz="3600" noProof="0" dirty="0"/>
              <a:t> </a:t>
            </a:r>
          </a:p>
        </p:txBody>
      </p:sp>
      <p:sp>
        <p:nvSpPr>
          <p:cNvPr id="5" name="Text Placeholder 4">
            <a:extLst>
              <a:ext uri="{FF2B5EF4-FFF2-40B4-BE49-F238E27FC236}">
                <a16:creationId xmlns:a16="http://schemas.microsoft.com/office/drawing/2014/main" id="{494D9955-999A-2509-8AF0-72679C9BEE9E}"/>
              </a:ext>
            </a:extLst>
          </p:cNvPr>
          <p:cNvSpPr>
            <a:spLocks noGrp="1"/>
          </p:cNvSpPr>
          <p:nvPr>
            <p:ph type="body" sz="quarter" idx="12"/>
          </p:nvPr>
        </p:nvSpPr>
        <p:spPr/>
        <p:txBody>
          <a:bodyPr vert="horz" lIns="0" tIns="0" rIns="0" bIns="0" rtlCol="0" anchor="t">
            <a:noAutofit/>
          </a:bodyPr>
          <a:lstStyle/>
          <a:p>
            <a:r>
              <a:rPr lang="en-GB" noProof="0" dirty="0"/>
              <a:t>Complete the questions in the learner personas handout.</a:t>
            </a:r>
          </a:p>
        </p:txBody>
      </p:sp>
      <p:sp>
        <p:nvSpPr>
          <p:cNvPr id="3" name="Footer Placeholder 2">
            <a:extLst>
              <a:ext uri="{FF2B5EF4-FFF2-40B4-BE49-F238E27FC236}">
                <a16:creationId xmlns:a16="http://schemas.microsoft.com/office/drawing/2014/main" id="{B02CF924-000A-10A7-2690-8C124E8FA34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53CF0422-B5F5-0339-C02B-6F49B429EA7C}"/>
              </a:ext>
            </a:extLst>
          </p:cNvPr>
          <p:cNvSpPr>
            <a:spLocks noGrp="1"/>
          </p:cNvSpPr>
          <p:nvPr>
            <p:ph type="sldNum" sz="quarter" idx="11"/>
          </p:nvPr>
        </p:nvSpPr>
        <p:spPr/>
        <p:txBody>
          <a:bodyPr/>
          <a:lstStyle/>
          <a:p>
            <a:fld id="{DA2C159E-F13C-4A85-9A41-E7669D3E0D70}" type="slidenum">
              <a:rPr lang="en-GB" noProof="0" smtClean="0"/>
              <a:pPr/>
              <a:t>40</a:t>
            </a:fld>
            <a:endParaRPr lang="en-GB" noProof="0" dirty="0"/>
          </a:p>
        </p:txBody>
      </p:sp>
    </p:spTree>
    <p:extLst>
      <p:ext uri="{BB962C8B-B14F-4D97-AF65-F5344CB8AC3E}">
        <p14:creationId xmlns:p14="http://schemas.microsoft.com/office/powerpoint/2010/main" val="334436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C831B1-B5DE-1B81-2092-336A72347DC2}"/>
              </a:ext>
            </a:extLst>
          </p:cNvPr>
          <p:cNvSpPr>
            <a:spLocks noGrp="1"/>
          </p:cNvSpPr>
          <p:nvPr>
            <p:ph type="sldNum" sz="quarter" idx="11"/>
          </p:nvPr>
        </p:nvSpPr>
        <p:spPr/>
        <p:txBody>
          <a:bodyPr/>
          <a:lstStyle/>
          <a:p>
            <a:fld id="{DA2C159E-F13C-4A85-9A41-E7669D3E0D70}" type="slidenum">
              <a:rPr lang="en-GB" noProof="0" smtClean="0"/>
              <a:pPr/>
              <a:t>41</a:t>
            </a:fld>
            <a:endParaRPr lang="en-GB" noProof="0" dirty="0"/>
          </a:p>
        </p:txBody>
      </p:sp>
      <p:sp>
        <p:nvSpPr>
          <p:cNvPr id="3" name="Title 2">
            <a:extLst>
              <a:ext uri="{FF2B5EF4-FFF2-40B4-BE49-F238E27FC236}">
                <a16:creationId xmlns:a16="http://schemas.microsoft.com/office/drawing/2014/main" id="{2955617C-432F-BB70-866F-640B68A91E4B}"/>
              </a:ext>
            </a:extLst>
          </p:cNvPr>
          <p:cNvSpPr>
            <a:spLocks noGrp="1"/>
          </p:cNvSpPr>
          <p:nvPr>
            <p:ph type="title"/>
          </p:nvPr>
        </p:nvSpPr>
        <p:spPr/>
        <p:txBody>
          <a:bodyPr/>
          <a:lstStyle/>
          <a:p>
            <a:r>
              <a:rPr lang="en-GB" noProof="0" dirty="0"/>
              <a:t>Next steps: review of jewellery</a:t>
            </a:r>
          </a:p>
        </p:txBody>
      </p:sp>
      <p:sp>
        <p:nvSpPr>
          <p:cNvPr id="4" name="Text Placeholder 3">
            <a:extLst>
              <a:ext uri="{FF2B5EF4-FFF2-40B4-BE49-F238E27FC236}">
                <a16:creationId xmlns:a16="http://schemas.microsoft.com/office/drawing/2014/main" id="{62DE65DA-8068-A22D-D445-BC503C72911B}"/>
              </a:ext>
            </a:extLst>
          </p:cNvPr>
          <p:cNvSpPr>
            <a:spLocks noGrp="1"/>
          </p:cNvSpPr>
          <p:nvPr>
            <p:ph type="body" sz="quarter" idx="12"/>
          </p:nvPr>
        </p:nvSpPr>
        <p:spPr/>
        <p:txBody>
          <a:bodyPr/>
          <a:lstStyle/>
          <a:p>
            <a:pPr marL="457200" indent="-457200">
              <a:buFont typeface="+mj-lt"/>
              <a:buAutoNum type="arabicPeriod"/>
            </a:pPr>
            <a:r>
              <a:rPr lang="en-GB" noProof="0" dirty="0">
                <a:effectLst/>
                <a:ea typeface="Calibri" panose="020F0502020204030204" pitchFamily="34" charset="0"/>
                <a:cs typeface="Arial" panose="020B0604020202020204" pitchFamily="34" charset="0"/>
              </a:rPr>
              <a:t>Evaluate whether an item of jewellery is inclusive. </a:t>
            </a:r>
          </a:p>
          <a:p>
            <a:pPr marL="457200" indent="-457200">
              <a:buFont typeface="+mj-lt"/>
              <a:buAutoNum type="arabicPeriod"/>
            </a:pPr>
            <a:r>
              <a:rPr lang="en-GB" noProof="0" dirty="0">
                <a:effectLst/>
                <a:ea typeface="Calibri" panose="020F0502020204030204" pitchFamily="34" charset="0"/>
                <a:cs typeface="Arial" panose="020B0604020202020204" pitchFamily="34" charset="0"/>
              </a:rPr>
              <a:t>Complete the inclusivity checklist. Tick off each question as you reflect on how well it considers different people’s needs, identities and experiences.</a:t>
            </a:r>
            <a:r>
              <a:rPr lang="en-GB" noProof="0" dirty="0">
                <a:effectLst/>
                <a:cs typeface="Arial" panose="020B0604020202020204" pitchFamily="34" charset="0"/>
              </a:rPr>
              <a:t> </a:t>
            </a:r>
            <a:endParaRPr lang="en-GB" noProof="0" dirty="0">
              <a:cs typeface="Arial" panose="020B0604020202020204" pitchFamily="34" charset="0"/>
            </a:endParaRPr>
          </a:p>
        </p:txBody>
      </p:sp>
      <p:sp>
        <p:nvSpPr>
          <p:cNvPr id="5" name="Footer Placeholder 4">
            <a:extLst>
              <a:ext uri="{FF2B5EF4-FFF2-40B4-BE49-F238E27FC236}">
                <a16:creationId xmlns:a16="http://schemas.microsoft.com/office/drawing/2014/main" id="{50D7E5AC-D48E-4EBA-7773-DA38BC1C31F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20402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Consolidating skills</a:t>
            </a:r>
          </a:p>
        </p:txBody>
      </p:sp>
    </p:spTree>
    <p:extLst>
      <p:ext uri="{BB962C8B-B14F-4D97-AF65-F5344CB8AC3E}">
        <p14:creationId xmlns:p14="http://schemas.microsoft.com/office/powerpoint/2010/main" val="166221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8F4CFA-10F6-A113-037F-270E04A20283}"/>
              </a:ext>
            </a:extLst>
          </p:cNvPr>
          <p:cNvSpPr>
            <a:spLocks noGrp="1"/>
          </p:cNvSpPr>
          <p:nvPr>
            <p:ph type="sldNum" sz="quarter" idx="11"/>
          </p:nvPr>
        </p:nvSpPr>
        <p:spPr/>
        <p:txBody>
          <a:bodyPr/>
          <a:lstStyle/>
          <a:p>
            <a:fld id="{DA2C159E-F13C-4A85-9A41-E7669D3E0D70}" type="slidenum">
              <a:rPr lang="en-GB" noProof="0" smtClean="0"/>
              <a:pPr/>
              <a:t>43</a:t>
            </a:fld>
            <a:endParaRPr lang="en-GB" noProof="0" dirty="0"/>
          </a:p>
        </p:txBody>
      </p:sp>
      <p:sp>
        <p:nvSpPr>
          <p:cNvPr id="3" name="Title 2">
            <a:extLst>
              <a:ext uri="{FF2B5EF4-FFF2-40B4-BE49-F238E27FC236}">
                <a16:creationId xmlns:a16="http://schemas.microsoft.com/office/drawing/2014/main" id="{B8199817-3E51-ECDB-A78C-FEBC465C684B}"/>
              </a:ext>
            </a:extLst>
          </p:cNvPr>
          <p:cNvSpPr>
            <a:spLocks noGrp="1"/>
          </p:cNvSpPr>
          <p:nvPr>
            <p:ph type="title"/>
          </p:nvPr>
        </p:nvSpPr>
        <p:spPr>
          <a:xfrm>
            <a:off x="232950" y="249900"/>
            <a:ext cx="8437563" cy="1189633"/>
          </a:xfrm>
        </p:spPr>
        <p:txBody>
          <a:bodyPr>
            <a:noAutofit/>
          </a:bodyPr>
          <a:lstStyle/>
          <a:p>
            <a:r>
              <a:rPr lang="en-GB" b="1" noProof="0" dirty="0">
                <a:latin typeface="Arial" panose="020B0604020202020204" pitchFamily="34" charset="0"/>
                <a:cs typeface="Arial" panose="020B0604020202020204" pitchFamily="34" charset="0"/>
              </a:rPr>
              <a:t>Recap: </a:t>
            </a:r>
            <a:r>
              <a:rPr lang="en-GB" noProof="0" dirty="0">
                <a:latin typeface="Arial" panose="020B0604020202020204" pitchFamily="34" charset="0"/>
                <a:cs typeface="Arial" panose="020B0604020202020204" pitchFamily="34" charset="0"/>
              </a:rPr>
              <a:t>what makes a strong design brief?</a:t>
            </a:r>
            <a:br>
              <a:rPr lang="en-GB" noProof="0" dirty="0">
                <a:latin typeface="Arial" panose="020B0604020202020204" pitchFamily="34" charset="0"/>
                <a:cs typeface="Arial" panose="020B0604020202020204" pitchFamily="34" charset="0"/>
              </a:rPr>
            </a:br>
            <a:endParaRPr lang="en-GB" noProof="0" dirty="0"/>
          </a:p>
        </p:txBody>
      </p:sp>
      <p:sp>
        <p:nvSpPr>
          <p:cNvPr id="4" name="Text Placeholder 3">
            <a:extLst>
              <a:ext uri="{FF2B5EF4-FFF2-40B4-BE49-F238E27FC236}">
                <a16:creationId xmlns:a16="http://schemas.microsoft.com/office/drawing/2014/main" id="{AB2C9544-0025-5671-7DCF-3A1B2B134DD0}"/>
              </a:ext>
            </a:extLst>
          </p:cNvPr>
          <p:cNvSpPr>
            <a:spLocks noGrp="1"/>
          </p:cNvSpPr>
          <p:nvPr>
            <p:ph type="body" sz="quarter" idx="12"/>
          </p:nvPr>
        </p:nvSpPr>
        <p:spPr>
          <a:xfrm>
            <a:off x="270751" y="1439533"/>
            <a:ext cx="7667625" cy="3601574"/>
          </a:xfrm>
        </p:spPr>
        <p:txBody>
          <a:bodyPr/>
          <a:lstStyle/>
          <a:p>
            <a:pPr lvl="1"/>
            <a:r>
              <a:rPr lang="en-GB" sz="2400" noProof="0" dirty="0"/>
              <a:t>Clear purpose and goals</a:t>
            </a:r>
            <a:endParaRPr lang="en-GB" noProof="0" dirty="0">
              <a:cs typeface="Arial"/>
            </a:endParaRPr>
          </a:p>
          <a:p>
            <a:pPr lvl="1">
              <a:lnSpc>
                <a:spcPct val="100000"/>
              </a:lnSpc>
            </a:pPr>
            <a:r>
              <a:rPr lang="en-GB" sz="2400" noProof="0" dirty="0"/>
              <a:t>Well-defined target audience</a:t>
            </a:r>
            <a:endParaRPr lang="en-GB" noProof="0" dirty="0">
              <a:cs typeface="Arial"/>
            </a:endParaRPr>
          </a:p>
          <a:p>
            <a:pPr lvl="1">
              <a:lnSpc>
                <a:spcPct val="100000"/>
              </a:lnSpc>
            </a:pPr>
            <a:r>
              <a:rPr lang="en-GB" sz="2400" noProof="0" dirty="0"/>
              <a:t>Inclusive and respectful language</a:t>
            </a:r>
            <a:endParaRPr lang="en-GB" noProof="0" dirty="0">
              <a:cs typeface="Arial"/>
            </a:endParaRPr>
          </a:p>
          <a:p>
            <a:pPr lvl="1">
              <a:lnSpc>
                <a:spcPct val="100000"/>
              </a:lnSpc>
            </a:pPr>
            <a:r>
              <a:rPr lang="en-GB" sz="2400" noProof="0" dirty="0"/>
              <a:t>Clear deliverables and timelines</a:t>
            </a:r>
            <a:endParaRPr lang="en-GB" noProof="0" dirty="0">
              <a:cs typeface="Arial"/>
            </a:endParaRPr>
          </a:p>
          <a:p>
            <a:pPr lvl="1">
              <a:lnSpc>
                <a:spcPct val="100000"/>
              </a:lnSpc>
            </a:pPr>
            <a:r>
              <a:rPr lang="en-GB" sz="2400" noProof="0" dirty="0"/>
              <a:t>Realistic constraints (e.g. budget, time)</a:t>
            </a:r>
          </a:p>
          <a:p>
            <a:pPr lvl="1">
              <a:lnSpc>
                <a:spcPct val="100000"/>
              </a:lnSpc>
            </a:pPr>
            <a:r>
              <a:rPr lang="en-GB" sz="2400" noProof="0" dirty="0"/>
              <a:t>Appropriate tone of voice</a:t>
            </a:r>
            <a:endParaRPr lang="en-GB" sz="2400" noProof="0" dirty="0">
              <a:cs typeface="Arial"/>
            </a:endParaRPr>
          </a:p>
          <a:p>
            <a:endParaRPr lang="en-GB" noProof="0" dirty="0"/>
          </a:p>
        </p:txBody>
      </p:sp>
      <p:sp>
        <p:nvSpPr>
          <p:cNvPr id="5" name="Footer Placeholder 4">
            <a:extLst>
              <a:ext uri="{FF2B5EF4-FFF2-40B4-BE49-F238E27FC236}">
                <a16:creationId xmlns:a16="http://schemas.microsoft.com/office/drawing/2014/main" id="{D5BD9D1C-32E9-2F95-01D1-7C09765CD59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06075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7C393-A847-E5CB-FC4A-E804B65D1C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006097-57E0-A7CA-6BB1-746961FB0DF2}"/>
              </a:ext>
            </a:extLst>
          </p:cNvPr>
          <p:cNvSpPr>
            <a:spLocks noGrp="1"/>
          </p:cNvSpPr>
          <p:nvPr>
            <p:ph type="sldNum" sz="quarter" idx="11"/>
          </p:nvPr>
        </p:nvSpPr>
        <p:spPr/>
        <p:txBody>
          <a:bodyPr/>
          <a:lstStyle/>
          <a:p>
            <a:fld id="{DA2C159E-F13C-4A85-9A41-E7669D3E0D70}" type="slidenum">
              <a:rPr lang="en-GB" noProof="0" smtClean="0"/>
              <a:pPr/>
              <a:t>44</a:t>
            </a:fld>
            <a:endParaRPr lang="en-GB" noProof="0" dirty="0"/>
          </a:p>
        </p:txBody>
      </p:sp>
      <p:sp>
        <p:nvSpPr>
          <p:cNvPr id="3" name="Title 2">
            <a:extLst>
              <a:ext uri="{FF2B5EF4-FFF2-40B4-BE49-F238E27FC236}">
                <a16:creationId xmlns:a16="http://schemas.microsoft.com/office/drawing/2014/main" id="{CBE21195-4F4F-E6BC-D186-E81C3C172D40}"/>
              </a:ext>
            </a:extLst>
          </p:cNvPr>
          <p:cNvSpPr>
            <a:spLocks noGrp="1"/>
          </p:cNvSpPr>
          <p:nvPr>
            <p:ph type="title"/>
          </p:nvPr>
        </p:nvSpPr>
        <p:spPr>
          <a:xfrm>
            <a:off x="232950" y="249900"/>
            <a:ext cx="8437563" cy="985543"/>
          </a:xfrm>
        </p:spPr>
        <p:txBody>
          <a:bodyPr>
            <a:normAutofit fontScale="90000"/>
          </a:bodyPr>
          <a:lstStyle/>
          <a:p>
            <a:r>
              <a:rPr lang="en-GB" sz="4000" b="1" noProof="0" dirty="0">
                <a:cs typeface="Arial" panose="020B0604020202020204" pitchFamily="34" charset="0"/>
              </a:rPr>
              <a:t>Recap: </a:t>
            </a:r>
            <a:r>
              <a:rPr lang="en-GB" sz="4000" noProof="0" dirty="0">
                <a:cs typeface="Arial"/>
              </a:rPr>
              <a:t>why does a clear and inclusive brief matter?</a:t>
            </a:r>
            <a:br>
              <a:rPr lang="en-GB" sz="3600" noProof="0" dirty="0">
                <a:cs typeface="Arial"/>
              </a:rPr>
            </a:br>
            <a:endParaRPr lang="en-GB" noProof="0" dirty="0"/>
          </a:p>
        </p:txBody>
      </p:sp>
      <p:sp>
        <p:nvSpPr>
          <p:cNvPr id="4" name="Text Placeholder 3">
            <a:extLst>
              <a:ext uri="{FF2B5EF4-FFF2-40B4-BE49-F238E27FC236}">
                <a16:creationId xmlns:a16="http://schemas.microsoft.com/office/drawing/2014/main" id="{DDCF69A0-06FA-69B4-F9E4-2B39C28C5D8B}"/>
              </a:ext>
            </a:extLst>
          </p:cNvPr>
          <p:cNvSpPr>
            <a:spLocks noGrp="1"/>
          </p:cNvSpPr>
          <p:nvPr>
            <p:ph type="body" sz="quarter" idx="12"/>
          </p:nvPr>
        </p:nvSpPr>
        <p:spPr>
          <a:xfrm>
            <a:off x="234000" y="1414732"/>
            <a:ext cx="7667625" cy="3173242"/>
          </a:xfrm>
        </p:spPr>
        <p:txBody>
          <a:bodyPr/>
          <a:lstStyle/>
          <a:p>
            <a:pPr lvl="1"/>
            <a:r>
              <a:rPr lang="en-GB" sz="2400" noProof="0" dirty="0">
                <a:cs typeface="Arial"/>
              </a:rPr>
              <a:t>Ensures everyone understands the project aims</a:t>
            </a:r>
          </a:p>
          <a:p>
            <a:pPr lvl="1">
              <a:lnSpc>
                <a:spcPct val="100000"/>
              </a:lnSpc>
            </a:pPr>
            <a:r>
              <a:rPr lang="en-GB" sz="2400" noProof="0" dirty="0">
                <a:cs typeface="Arial"/>
              </a:rPr>
              <a:t>Helps creative teams meet expectations</a:t>
            </a:r>
            <a:endParaRPr lang="en-GB" noProof="0" dirty="0">
              <a:cs typeface="Arial" panose="020B0604020202020204" pitchFamily="34" charset="0"/>
            </a:endParaRPr>
          </a:p>
          <a:p>
            <a:pPr lvl="1">
              <a:lnSpc>
                <a:spcPct val="100000"/>
              </a:lnSpc>
            </a:pPr>
            <a:r>
              <a:rPr lang="en-GB" sz="2400" noProof="0" dirty="0">
                <a:cs typeface="Arial"/>
              </a:rPr>
              <a:t>Reflects and respects diverse audiences</a:t>
            </a:r>
            <a:endParaRPr lang="en-GB" noProof="0" dirty="0">
              <a:cs typeface="Arial" panose="020B0604020202020204" pitchFamily="34" charset="0"/>
            </a:endParaRPr>
          </a:p>
          <a:p>
            <a:pPr lvl="1">
              <a:lnSpc>
                <a:spcPct val="100000"/>
              </a:lnSpc>
            </a:pPr>
            <a:r>
              <a:rPr lang="en-GB" sz="2400" noProof="0" dirty="0">
                <a:cs typeface="Arial"/>
              </a:rPr>
              <a:t>Encourages ethical and thoughtful design</a:t>
            </a:r>
            <a:endParaRPr lang="en-GB" noProof="0" dirty="0">
              <a:cs typeface="Arial" panose="020B0604020202020204" pitchFamily="34" charset="0"/>
            </a:endParaRPr>
          </a:p>
          <a:p>
            <a:pPr lvl="1">
              <a:lnSpc>
                <a:spcPct val="100000"/>
              </a:lnSpc>
            </a:pPr>
            <a:r>
              <a:rPr lang="en-GB" sz="2400" noProof="0" dirty="0">
                <a:cs typeface="Arial"/>
              </a:rPr>
              <a:t>Sets up a successful and impactful outcome</a:t>
            </a:r>
            <a:endParaRPr lang="en-GB" sz="2400" noProof="0" dirty="0">
              <a:cs typeface="Arial" panose="020B0604020202020204" pitchFamily="34" charset="0"/>
            </a:endParaRPr>
          </a:p>
          <a:p>
            <a:endParaRPr lang="en-GB" noProof="0" dirty="0"/>
          </a:p>
        </p:txBody>
      </p:sp>
      <p:sp>
        <p:nvSpPr>
          <p:cNvPr id="5" name="Footer Placeholder 4">
            <a:extLst>
              <a:ext uri="{FF2B5EF4-FFF2-40B4-BE49-F238E27FC236}">
                <a16:creationId xmlns:a16="http://schemas.microsoft.com/office/drawing/2014/main" id="{F6A84DBC-594D-7925-C3A1-45215BF2C2F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36633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BB4B-5188-4356-B75B-28F9F22A22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F998AB-F477-5061-9329-E1998D9200B5}"/>
              </a:ext>
            </a:extLst>
          </p:cNvPr>
          <p:cNvSpPr>
            <a:spLocks noGrp="1"/>
          </p:cNvSpPr>
          <p:nvPr>
            <p:ph type="sldNum" sz="quarter" idx="11"/>
          </p:nvPr>
        </p:nvSpPr>
        <p:spPr/>
        <p:txBody>
          <a:bodyPr/>
          <a:lstStyle/>
          <a:p>
            <a:fld id="{DA2C159E-F13C-4A85-9A41-E7669D3E0D70}" type="slidenum">
              <a:rPr lang="en-GB" noProof="0" smtClean="0"/>
              <a:pPr/>
              <a:t>45</a:t>
            </a:fld>
            <a:endParaRPr lang="en-GB" noProof="0" dirty="0"/>
          </a:p>
        </p:txBody>
      </p:sp>
      <p:sp>
        <p:nvSpPr>
          <p:cNvPr id="3" name="Title 2">
            <a:extLst>
              <a:ext uri="{FF2B5EF4-FFF2-40B4-BE49-F238E27FC236}">
                <a16:creationId xmlns:a16="http://schemas.microsoft.com/office/drawing/2014/main" id="{69412CDE-54AC-28BF-E3DD-F74CD29ED64E}"/>
              </a:ext>
            </a:extLst>
          </p:cNvPr>
          <p:cNvSpPr>
            <a:spLocks noGrp="1"/>
          </p:cNvSpPr>
          <p:nvPr>
            <p:ph type="title"/>
          </p:nvPr>
        </p:nvSpPr>
        <p:spPr/>
        <p:txBody>
          <a:bodyPr/>
          <a:lstStyle/>
          <a:p>
            <a:r>
              <a:rPr lang="en-GB" sz="3600" b="1" noProof="0" dirty="0"/>
              <a:t>What is clarity?</a:t>
            </a:r>
            <a:endParaRPr lang="en-GB" noProof="0" dirty="0"/>
          </a:p>
        </p:txBody>
      </p:sp>
      <p:sp>
        <p:nvSpPr>
          <p:cNvPr id="4" name="Text Placeholder 3">
            <a:extLst>
              <a:ext uri="{FF2B5EF4-FFF2-40B4-BE49-F238E27FC236}">
                <a16:creationId xmlns:a16="http://schemas.microsoft.com/office/drawing/2014/main" id="{FCB5261A-8FED-475C-4B33-480612FBEB78}"/>
              </a:ext>
            </a:extLst>
          </p:cNvPr>
          <p:cNvSpPr>
            <a:spLocks noGrp="1"/>
          </p:cNvSpPr>
          <p:nvPr>
            <p:ph type="body" sz="quarter" idx="12"/>
          </p:nvPr>
        </p:nvSpPr>
        <p:spPr/>
        <p:txBody>
          <a:bodyPr/>
          <a:lstStyle/>
          <a:p>
            <a:pPr lvl="1">
              <a:lnSpc>
                <a:spcPct val="100000"/>
              </a:lnSpc>
            </a:pPr>
            <a:r>
              <a:rPr lang="en-GB" sz="2400" noProof="0" dirty="0"/>
              <a:t>The quality of being clear, easy to understand and free from confusion or ambiguity. </a:t>
            </a:r>
          </a:p>
          <a:p>
            <a:pPr lvl="1">
              <a:lnSpc>
                <a:spcPct val="100000"/>
              </a:lnSpc>
            </a:pPr>
            <a:r>
              <a:rPr lang="en-GB" sz="2400" noProof="0" dirty="0"/>
              <a:t>Clarity helps ensure a message is communicated effectively and the audience can easily grasp the meaning.</a:t>
            </a:r>
          </a:p>
          <a:p>
            <a:endParaRPr lang="en-GB" noProof="0" dirty="0"/>
          </a:p>
        </p:txBody>
      </p:sp>
      <p:sp>
        <p:nvSpPr>
          <p:cNvPr id="5" name="Footer Placeholder 4">
            <a:extLst>
              <a:ext uri="{FF2B5EF4-FFF2-40B4-BE49-F238E27FC236}">
                <a16:creationId xmlns:a16="http://schemas.microsoft.com/office/drawing/2014/main" id="{94B30A7B-AE4A-6B52-5073-D6300940FAD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07897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29E45-40A2-5CCF-828F-7288541AD6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A3E1D8-CBBA-F235-6BFF-1DA70D57B486}"/>
              </a:ext>
            </a:extLst>
          </p:cNvPr>
          <p:cNvSpPr>
            <a:spLocks noGrp="1"/>
          </p:cNvSpPr>
          <p:nvPr>
            <p:ph type="sldNum" sz="quarter" idx="11"/>
          </p:nvPr>
        </p:nvSpPr>
        <p:spPr/>
        <p:txBody>
          <a:bodyPr/>
          <a:lstStyle/>
          <a:p>
            <a:fld id="{DA2C159E-F13C-4A85-9A41-E7669D3E0D70}" type="slidenum">
              <a:rPr lang="en-GB" noProof="0" smtClean="0"/>
              <a:pPr/>
              <a:t>46</a:t>
            </a:fld>
            <a:endParaRPr lang="en-GB" noProof="0" dirty="0"/>
          </a:p>
        </p:txBody>
      </p:sp>
      <p:sp>
        <p:nvSpPr>
          <p:cNvPr id="3" name="Title 2">
            <a:extLst>
              <a:ext uri="{FF2B5EF4-FFF2-40B4-BE49-F238E27FC236}">
                <a16:creationId xmlns:a16="http://schemas.microsoft.com/office/drawing/2014/main" id="{1E308AE7-6EA6-5324-013D-612F53270B56}"/>
              </a:ext>
            </a:extLst>
          </p:cNvPr>
          <p:cNvSpPr>
            <a:spLocks noGrp="1"/>
          </p:cNvSpPr>
          <p:nvPr>
            <p:ph type="title"/>
          </p:nvPr>
        </p:nvSpPr>
        <p:spPr/>
        <p:txBody>
          <a:bodyPr/>
          <a:lstStyle/>
          <a:p>
            <a:r>
              <a:rPr lang="en-GB" sz="3600" b="1" noProof="0" dirty="0"/>
              <a:t>Clarity in design</a:t>
            </a:r>
            <a:endParaRPr lang="en-GB" noProof="0" dirty="0"/>
          </a:p>
        </p:txBody>
      </p:sp>
      <p:sp>
        <p:nvSpPr>
          <p:cNvPr id="4" name="Text Placeholder 3">
            <a:extLst>
              <a:ext uri="{FF2B5EF4-FFF2-40B4-BE49-F238E27FC236}">
                <a16:creationId xmlns:a16="http://schemas.microsoft.com/office/drawing/2014/main" id="{CDA56363-B733-6698-FC81-214EE56100EB}"/>
              </a:ext>
            </a:extLst>
          </p:cNvPr>
          <p:cNvSpPr>
            <a:spLocks noGrp="1"/>
          </p:cNvSpPr>
          <p:nvPr>
            <p:ph type="body" sz="quarter" idx="12"/>
          </p:nvPr>
        </p:nvSpPr>
        <p:spPr>
          <a:xfrm>
            <a:off x="288751" y="949325"/>
            <a:ext cx="7667625" cy="3601574"/>
          </a:xfrm>
        </p:spPr>
        <p:txBody>
          <a:bodyPr/>
          <a:lstStyle/>
          <a:p>
            <a:pPr lvl="1">
              <a:lnSpc>
                <a:spcPct val="100000"/>
              </a:lnSpc>
            </a:pPr>
            <a:r>
              <a:rPr lang="en-GB" sz="2400" noProof="0" dirty="0"/>
              <a:t>Clarity in design briefs is essential for ensuring that creative work meets the intended goals, stays on track and satisfies both clients and creators. </a:t>
            </a:r>
          </a:p>
          <a:p>
            <a:endParaRPr lang="en-GB" sz="2400" noProof="0" dirty="0"/>
          </a:p>
          <a:p>
            <a:pPr lvl="1">
              <a:lnSpc>
                <a:spcPct val="100000"/>
              </a:lnSpc>
            </a:pPr>
            <a:r>
              <a:rPr lang="en-GB" sz="2400" noProof="0" dirty="0"/>
              <a:t>Clarity:</a:t>
            </a:r>
          </a:p>
          <a:p>
            <a:pPr marL="612900" lvl="1" indent="-342900">
              <a:buFont typeface="Arial" panose="020B0604020202020204" pitchFamily="34" charset="0"/>
              <a:buChar char="•"/>
            </a:pPr>
            <a:r>
              <a:rPr lang="en-GB" noProof="0" dirty="0"/>
              <a:t>saves time and resources</a:t>
            </a:r>
          </a:p>
          <a:p>
            <a:pPr marL="612900" lvl="1" indent="-342900">
              <a:buFont typeface="Arial" panose="020B0604020202020204" pitchFamily="34" charset="0"/>
              <a:buChar char="•"/>
            </a:pPr>
            <a:r>
              <a:rPr lang="en-GB" noProof="0" dirty="0"/>
              <a:t>guides creativity</a:t>
            </a:r>
          </a:p>
          <a:p>
            <a:pPr marL="612900" lvl="1" indent="-342900">
              <a:buFont typeface="Arial" panose="020B0604020202020204" pitchFamily="34" charset="0"/>
              <a:buChar char="•"/>
            </a:pPr>
            <a:r>
              <a:rPr lang="en-GB" noProof="0" dirty="0"/>
              <a:t>aligns teams and stakeholders</a:t>
            </a:r>
          </a:p>
          <a:p>
            <a:pPr marL="612900" lvl="1" indent="-342900">
              <a:buFont typeface="Arial" panose="020B0604020202020204" pitchFamily="34" charset="0"/>
              <a:buChar char="•"/>
            </a:pPr>
            <a:r>
              <a:rPr lang="en-GB" noProof="0" dirty="0"/>
              <a:t>ensures relevance</a:t>
            </a:r>
          </a:p>
          <a:p>
            <a:pPr marL="612900" lvl="1" indent="-342900">
              <a:buFont typeface="Arial" panose="020B0604020202020204" pitchFamily="34" charset="0"/>
              <a:buChar char="•"/>
            </a:pPr>
            <a:r>
              <a:rPr lang="en-GB" noProof="0" dirty="0"/>
              <a:t>helps measure success.</a:t>
            </a:r>
          </a:p>
          <a:p>
            <a:endParaRPr lang="en-GB" noProof="0" dirty="0"/>
          </a:p>
        </p:txBody>
      </p:sp>
      <p:sp>
        <p:nvSpPr>
          <p:cNvPr id="5" name="Footer Placeholder 4">
            <a:extLst>
              <a:ext uri="{FF2B5EF4-FFF2-40B4-BE49-F238E27FC236}">
                <a16:creationId xmlns:a16="http://schemas.microsoft.com/office/drawing/2014/main" id="{68674CEA-639F-AA47-36E6-AAA0A6BA360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59507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465EB-3450-EEEE-330A-CEC1C6CA00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A56D9-1E76-234F-FC8D-386F3BBE3CC0}"/>
              </a:ext>
            </a:extLst>
          </p:cNvPr>
          <p:cNvSpPr>
            <a:spLocks noGrp="1"/>
          </p:cNvSpPr>
          <p:nvPr>
            <p:ph type="sldNum" sz="quarter" idx="11"/>
          </p:nvPr>
        </p:nvSpPr>
        <p:spPr/>
        <p:txBody>
          <a:bodyPr/>
          <a:lstStyle/>
          <a:p>
            <a:fld id="{DA2C159E-F13C-4A85-9A41-E7669D3E0D70}" type="slidenum">
              <a:rPr lang="en-GB" noProof="0" smtClean="0"/>
              <a:pPr/>
              <a:t>47</a:t>
            </a:fld>
            <a:endParaRPr lang="en-GB" noProof="0" dirty="0"/>
          </a:p>
        </p:txBody>
      </p:sp>
      <p:sp>
        <p:nvSpPr>
          <p:cNvPr id="3" name="Title 2">
            <a:extLst>
              <a:ext uri="{FF2B5EF4-FFF2-40B4-BE49-F238E27FC236}">
                <a16:creationId xmlns:a16="http://schemas.microsoft.com/office/drawing/2014/main" id="{BF3EFAD1-29BA-0298-B7A2-D2DE8F164782}"/>
              </a:ext>
            </a:extLst>
          </p:cNvPr>
          <p:cNvSpPr>
            <a:spLocks noGrp="1"/>
          </p:cNvSpPr>
          <p:nvPr>
            <p:ph type="title"/>
          </p:nvPr>
        </p:nvSpPr>
        <p:spPr/>
        <p:txBody>
          <a:bodyPr>
            <a:noAutofit/>
          </a:bodyPr>
          <a:lstStyle/>
          <a:p>
            <a:r>
              <a:rPr lang="en-GB" b="1" noProof="0" dirty="0"/>
              <a:t>Clarity in user experience and understanding</a:t>
            </a:r>
            <a:endParaRPr lang="en-GB" noProof="0" dirty="0"/>
          </a:p>
        </p:txBody>
      </p:sp>
      <p:sp>
        <p:nvSpPr>
          <p:cNvPr id="5" name="Footer Placeholder 4">
            <a:extLst>
              <a:ext uri="{FF2B5EF4-FFF2-40B4-BE49-F238E27FC236}">
                <a16:creationId xmlns:a16="http://schemas.microsoft.com/office/drawing/2014/main" id="{DC52F9C6-93B4-0D3C-73C4-F9CFC96A4692}"/>
              </a:ext>
            </a:extLst>
          </p:cNvPr>
          <p:cNvSpPr>
            <a:spLocks noGrp="1"/>
          </p:cNvSpPr>
          <p:nvPr>
            <p:ph type="ftr" sz="quarter" idx="10"/>
          </p:nvPr>
        </p:nvSpPr>
        <p:spPr/>
        <p:txBody>
          <a:bodyPr/>
          <a:lstStyle/>
          <a:p>
            <a:r>
              <a:rPr lang="en-GB" noProof="0" dirty="0"/>
              <a:t>Education &amp; Training Foundation</a:t>
            </a:r>
          </a:p>
        </p:txBody>
      </p:sp>
      <p:sp>
        <p:nvSpPr>
          <p:cNvPr id="6" name="Rectangle 1">
            <a:extLst>
              <a:ext uri="{FF2B5EF4-FFF2-40B4-BE49-F238E27FC236}">
                <a16:creationId xmlns:a16="http://schemas.microsoft.com/office/drawing/2014/main" id="{F3E4BCA0-5E35-220C-1B59-A1E8C3FCDDDC}"/>
              </a:ext>
            </a:extLst>
          </p:cNvPr>
          <p:cNvSpPr>
            <a:spLocks noGrp="1" noChangeArrowheads="1"/>
          </p:cNvSpPr>
          <p:nvPr>
            <p:ph type="body" sz="quarter" idx="12"/>
          </p:nvPr>
        </p:nvSpPr>
        <p:spPr bwMode="auto">
          <a:xfrm>
            <a:off x="232950" y="1528298"/>
            <a:ext cx="79031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nSpc>
                <a:spcPct val="100000"/>
              </a:lnSpc>
            </a:pPr>
            <a:r>
              <a:rPr kumimoji="0" lang="en-GB" i="0" u="none" strike="noStrike" cap="none" normalizeH="0" baseline="0" noProof="0" dirty="0">
                <a:ln>
                  <a:noFill/>
                </a:ln>
                <a:solidFill>
                  <a:schemeClr val="tx1"/>
                </a:solidFill>
                <a:effectLst/>
              </a:rPr>
              <a:t>What is clarity? </a:t>
            </a:r>
            <a:r>
              <a:rPr lang="en-GB" noProof="0" dirty="0"/>
              <a:t>It e</a:t>
            </a:r>
            <a:r>
              <a:rPr kumimoji="0" lang="en-GB" i="0" u="none" strike="noStrike" cap="none" normalizeH="0" baseline="0" noProof="0" dirty="0">
                <a:ln>
                  <a:noFill/>
                </a:ln>
                <a:solidFill>
                  <a:schemeClr val="tx1"/>
                </a:solidFill>
                <a:effectLst/>
              </a:rPr>
              <a:t>nsures information is easy to understand and navigate.</a:t>
            </a:r>
          </a:p>
          <a:p>
            <a:pPr lvl="1">
              <a:lnSpc>
                <a:spcPct val="100000"/>
              </a:lnSpc>
            </a:pPr>
            <a:r>
              <a:rPr kumimoji="0" lang="en-GB" i="0" u="none" strike="noStrike" cap="none" normalizeH="0" baseline="0" noProof="0" dirty="0">
                <a:ln>
                  <a:noFill/>
                </a:ln>
                <a:solidFill>
                  <a:schemeClr val="tx1"/>
                </a:solidFill>
                <a:effectLst/>
              </a:rPr>
              <a:t>Why does clarity matter? It reduces confusion and improves user satisfaction.</a:t>
            </a:r>
          </a:p>
          <a:p>
            <a:pPr lvl="1">
              <a:lnSpc>
                <a:spcPct val="100000"/>
              </a:lnSpc>
            </a:pPr>
            <a:r>
              <a:rPr kumimoji="0" lang="en-GB" i="0" u="none" strike="noStrike" cap="none" normalizeH="0" baseline="0" noProof="0" dirty="0">
                <a:ln>
                  <a:noFill/>
                </a:ln>
                <a:solidFill>
                  <a:schemeClr val="tx1"/>
                </a:solidFill>
                <a:effectLst/>
              </a:rPr>
              <a:t>How is clarity achieved? Simplify visuals, maintain consistency and use clear messaging.</a:t>
            </a:r>
          </a:p>
        </p:txBody>
      </p:sp>
    </p:spTree>
    <p:extLst>
      <p:ext uri="{BB962C8B-B14F-4D97-AF65-F5344CB8AC3E}">
        <p14:creationId xmlns:p14="http://schemas.microsoft.com/office/powerpoint/2010/main" val="3115040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7E73-9A27-74E2-2890-0AAE0B808E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A4BC6-3997-6372-9D40-208B6764C975}"/>
              </a:ext>
            </a:extLst>
          </p:cNvPr>
          <p:cNvSpPr>
            <a:spLocks noGrp="1"/>
          </p:cNvSpPr>
          <p:nvPr>
            <p:ph type="sldNum" sz="quarter" idx="11"/>
          </p:nvPr>
        </p:nvSpPr>
        <p:spPr/>
        <p:txBody>
          <a:bodyPr/>
          <a:lstStyle/>
          <a:p>
            <a:fld id="{DA2C159E-F13C-4A85-9A41-E7669D3E0D70}" type="slidenum">
              <a:rPr lang="en-GB" noProof="0" smtClean="0"/>
              <a:pPr/>
              <a:t>48</a:t>
            </a:fld>
            <a:endParaRPr lang="en-GB" noProof="0" dirty="0"/>
          </a:p>
        </p:txBody>
      </p:sp>
      <p:sp>
        <p:nvSpPr>
          <p:cNvPr id="3" name="Title 2">
            <a:extLst>
              <a:ext uri="{FF2B5EF4-FFF2-40B4-BE49-F238E27FC236}">
                <a16:creationId xmlns:a16="http://schemas.microsoft.com/office/drawing/2014/main" id="{7697698A-5093-FE1A-01E0-D4ED29D5C116}"/>
              </a:ext>
            </a:extLst>
          </p:cNvPr>
          <p:cNvSpPr>
            <a:spLocks noGrp="1"/>
          </p:cNvSpPr>
          <p:nvPr>
            <p:ph type="title"/>
          </p:nvPr>
        </p:nvSpPr>
        <p:spPr/>
        <p:txBody>
          <a:bodyPr>
            <a:normAutofit/>
          </a:bodyPr>
          <a:lstStyle/>
          <a:p>
            <a:r>
              <a:rPr lang="en-GB" sz="3600" b="1" noProof="0" dirty="0"/>
              <a:t>Clarity in design principles</a:t>
            </a:r>
            <a:endParaRPr lang="en-GB" noProof="0" dirty="0"/>
          </a:p>
        </p:txBody>
      </p:sp>
      <p:sp>
        <p:nvSpPr>
          <p:cNvPr id="5" name="Footer Placeholder 4">
            <a:extLst>
              <a:ext uri="{FF2B5EF4-FFF2-40B4-BE49-F238E27FC236}">
                <a16:creationId xmlns:a16="http://schemas.microsoft.com/office/drawing/2014/main" id="{BA7869BD-E86B-6056-E76D-19BF58BE5224}"/>
              </a:ext>
            </a:extLst>
          </p:cNvPr>
          <p:cNvSpPr>
            <a:spLocks noGrp="1"/>
          </p:cNvSpPr>
          <p:nvPr>
            <p:ph type="ftr" sz="quarter" idx="10"/>
          </p:nvPr>
        </p:nvSpPr>
        <p:spPr/>
        <p:txBody>
          <a:bodyPr/>
          <a:lstStyle/>
          <a:p>
            <a:r>
              <a:rPr lang="en-GB" noProof="0" dirty="0"/>
              <a:t>Education &amp; Training Foundation</a:t>
            </a:r>
          </a:p>
        </p:txBody>
      </p:sp>
      <p:sp>
        <p:nvSpPr>
          <p:cNvPr id="4" name="Rectangle 1">
            <a:extLst>
              <a:ext uri="{FF2B5EF4-FFF2-40B4-BE49-F238E27FC236}">
                <a16:creationId xmlns:a16="http://schemas.microsoft.com/office/drawing/2014/main" id="{8028DE9A-99E6-4524-6334-8FF6360DD017}"/>
              </a:ext>
            </a:extLst>
          </p:cNvPr>
          <p:cNvSpPr>
            <a:spLocks noGrp="1" noChangeArrowheads="1"/>
          </p:cNvSpPr>
          <p:nvPr>
            <p:ph type="body" sz="quarter" idx="12"/>
          </p:nvPr>
        </p:nvSpPr>
        <p:spPr bwMode="auto">
          <a:xfrm>
            <a:off x="233363" y="1070986"/>
            <a:ext cx="84371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nSpc>
                <a:spcPct val="100000"/>
              </a:lnSpc>
            </a:pPr>
            <a:r>
              <a:rPr kumimoji="0" lang="en-GB" i="0" u="none" strike="noStrike" cap="none" normalizeH="0" baseline="0" noProof="0" dirty="0">
                <a:ln>
                  <a:noFill/>
                </a:ln>
                <a:solidFill>
                  <a:schemeClr val="tx1"/>
                </a:solidFill>
                <a:effectLst/>
              </a:rPr>
              <a:t>What is </a:t>
            </a:r>
            <a:r>
              <a:rPr lang="en-GB" noProof="0" dirty="0"/>
              <a:t>clarity</a:t>
            </a:r>
            <a:r>
              <a:rPr kumimoji="0" lang="en-GB" i="0" u="none" strike="noStrike" cap="none" normalizeH="0" baseline="0" noProof="0" dirty="0">
                <a:ln>
                  <a:noFill/>
                </a:ln>
                <a:solidFill>
                  <a:schemeClr val="tx1"/>
                </a:solidFill>
                <a:effectLst/>
              </a:rPr>
              <a:t>?</a:t>
            </a:r>
            <a:r>
              <a:rPr lang="en-GB" noProof="0" dirty="0"/>
              <a:t> It makes </a:t>
            </a:r>
            <a:r>
              <a:rPr kumimoji="0" lang="en-GB" i="0" u="none" strike="noStrike" cap="none" normalizeH="0" baseline="0" noProof="0" dirty="0">
                <a:ln>
                  <a:noFill/>
                </a:ln>
                <a:solidFill>
                  <a:schemeClr val="tx1"/>
                </a:solidFill>
                <a:effectLst/>
              </a:rPr>
              <a:t>visual content clear and easy to understand.</a:t>
            </a:r>
          </a:p>
          <a:p>
            <a:pPr lvl="1">
              <a:lnSpc>
                <a:spcPct val="100000"/>
              </a:lnSpc>
            </a:pPr>
            <a:r>
              <a:rPr kumimoji="0" lang="en-GB" i="0" u="none" strike="noStrike" cap="none" normalizeH="0" baseline="0" noProof="0" dirty="0">
                <a:ln>
                  <a:noFill/>
                </a:ln>
                <a:solidFill>
                  <a:schemeClr val="tx1"/>
                </a:solidFill>
                <a:effectLst/>
              </a:rPr>
              <a:t>Why does clarity matter</a:t>
            </a:r>
            <a:r>
              <a:rPr lang="en-GB" noProof="0" dirty="0"/>
              <a:t>?</a:t>
            </a:r>
            <a:r>
              <a:rPr kumimoji="0" lang="en-GB" i="0" u="none" strike="noStrike" cap="none" normalizeH="0" baseline="0" noProof="0" dirty="0">
                <a:ln>
                  <a:noFill/>
                </a:ln>
                <a:solidFill>
                  <a:schemeClr val="tx1"/>
                </a:solidFill>
                <a:effectLst/>
              </a:rPr>
              <a:t> It enhances communication and user engagement.</a:t>
            </a:r>
          </a:p>
          <a:p>
            <a:pPr lvl="1">
              <a:lnSpc>
                <a:spcPct val="100000"/>
              </a:lnSpc>
            </a:pPr>
            <a:r>
              <a:rPr kumimoji="0" lang="en-GB" i="0" u="none" strike="noStrike" cap="none" normalizeH="0" baseline="0" noProof="0" dirty="0">
                <a:ln>
                  <a:noFill/>
                </a:ln>
                <a:solidFill>
                  <a:schemeClr val="tx1"/>
                </a:solidFill>
                <a:effectLst/>
              </a:rPr>
              <a:t>How is clarity achieved? Use hierarchy, consistency, and whitespace effectively.</a:t>
            </a:r>
          </a:p>
        </p:txBody>
      </p:sp>
    </p:spTree>
    <p:extLst>
      <p:ext uri="{BB962C8B-B14F-4D97-AF65-F5344CB8AC3E}">
        <p14:creationId xmlns:p14="http://schemas.microsoft.com/office/powerpoint/2010/main" val="405755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3FCD-8730-3302-4E7D-8408779F36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039A17-3C36-EDEE-BA92-4E8F7D94051E}"/>
              </a:ext>
            </a:extLst>
          </p:cNvPr>
          <p:cNvSpPr>
            <a:spLocks noGrp="1"/>
          </p:cNvSpPr>
          <p:nvPr>
            <p:ph type="sldNum" sz="quarter" idx="11"/>
          </p:nvPr>
        </p:nvSpPr>
        <p:spPr/>
        <p:txBody>
          <a:bodyPr/>
          <a:lstStyle/>
          <a:p>
            <a:fld id="{DA2C159E-F13C-4A85-9A41-E7669D3E0D70}" type="slidenum">
              <a:rPr lang="en-GB" noProof="0" smtClean="0"/>
              <a:pPr/>
              <a:t>49</a:t>
            </a:fld>
            <a:endParaRPr lang="en-GB" noProof="0" dirty="0"/>
          </a:p>
        </p:txBody>
      </p:sp>
      <p:sp>
        <p:nvSpPr>
          <p:cNvPr id="3" name="Title 2">
            <a:extLst>
              <a:ext uri="{FF2B5EF4-FFF2-40B4-BE49-F238E27FC236}">
                <a16:creationId xmlns:a16="http://schemas.microsoft.com/office/drawing/2014/main" id="{075531C7-8C7E-AAB7-E692-694AE9E1A277}"/>
              </a:ext>
            </a:extLst>
          </p:cNvPr>
          <p:cNvSpPr>
            <a:spLocks noGrp="1"/>
          </p:cNvSpPr>
          <p:nvPr>
            <p:ph type="title"/>
          </p:nvPr>
        </p:nvSpPr>
        <p:spPr/>
        <p:txBody>
          <a:bodyPr>
            <a:normAutofit/>
          </a:bodyPr>
          <a:lstStyle/>
          <a:p>
            <a:r>
              <a:rPr lang="en-GB" sz="3600" b="1" noProof="0" dirty="0"/>
              <a:t>Script writing task</a:t>
            </a:r>
            <a:endParaRPr lang="en-GB" noProof="0" dirty="0"/>
          </a:p>
        </p:txBody>
      </p:sp>
      <p:sp>
        <p:nvSpPr>
          <p:cNvPr id="5" name="Footer Placeholder 4">
            <a:extLst>
              <a:ext uri="{FF2B5EF4-FFF2-40B4-BE49-F238E27FC236}">
                <a16:creationId xmlns:a16="http://schemas.microsoft.com/office/drawing/2014/main" id="{655AE4A8-8287-9C41-51C2-360DE5ECA9E2}"/>
              </a:ext>
            </a:extLst>
          </p:cNvPr>
          <p:cNvSpPr>
            <a:spLocks noGrp="1"/>
          </p:cNvSpPr>
          <p:nvPr>
            <p:ph type="ftr" sz="quarter" idx="10"/>
          </p:nvPr>
        </p:nvSpPr>
        <p:spPr/>
        <p:txBody>
          <a:bodyPr/>
          <a:lstStyle/>
          <a:p>
            <a:r>
              <a:rPr lang="en-GB" noProof="0" dirty="0"/>
              <a:t>Education &amp; Training Foundation</a:t>
            </a:r>
          </a:p>
        </p:txBody>
      </p:sp>
      <p:sp>
        <p:nvSpPr>
          <p:cNvPr id="4" name="Rectangle 1">
            <a:extLst>
              <a:ext uri="{FF2B5EF4-FFF2-40B4-BE49-F238E27FC236}">
                <a16:creationId xmlns:a16="http://schemas.microsoft.com/office/drawing/2014/main" id="{F1004898-CE8C-C268-71C4-9F485872AACF}"/>
              </a:ext>
            </a:extLst>
          </p:cNvPr>
          <p:cNvSpPr>
            <a:spLocks noGrp="1" noChangeArrowheads="1"/>
          </p:cNvSpPr>
          <p:nvPr>
            <p:ph type="body" sz="quarter" idx="12"/>
          </p:nvPr>
        </p:nvSpPr>
        <p:spPr bwMode="auto">
          <a:xfrm>
            <a:off x="233363" y="949325"/>
            <a:ext cx="84371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noProof="0" dirty="0"/>
              <a:t>Part one</a:t>
            </a:r>
          </a:p>
          <a:p>
            <a:pPr marL="457200" indent="-457200">
              <a:buFont typeface="+mj-lt"/>
              <a:buAutoNum type="arabicPeriod"/>
            </a:pPr>
            <a:r>
              <a:rPr lang="en-GB" sz="2400" noProof="0" dirty="0"/>
              <a:t>Read through the youth mental health campaign.</a:t>
            </a:r>
          </a:p>
          <a:p>
            <a:pPr marL="457200" indent="-457200">
              <a:buFont typeface="+mj-lt"/>
              <a:buAutoNum type="arabicPeriod"/>
            </a:pPr>
            <a:r>
              <a:rPr lang="en-GB" sz="2400" noProof="0" dirty="0"/>
              <a:t>Produce a script promoting mental health awareness among young people aged 14–19.</a:t>
            </a:r>
          </a:p>
          <a:p>
            <a:pPr marL="0" indent="0">
              <a:buNone/>
            </a:pPr>
            <a:endParaRPr lang="en-GB" sz="2400" noProof="0" dirty="0"/>
          </a:p>
          <a:p>
            <a:pPr marL="0" indent="0">
              <a:buNone/>
            </a:pPr>
            <a:r>
              <a:rPr lang="en-GB" sz="2400" noProof="0" dirty="0"/>
              <a:t>Part two</a:t>
            </a:r>
          </a:p>
          <a:p>
            <a:pPr marL="457200" indent="-457200">
              <a:buFont typeface="+mj-lt"/>
              <a:buAutoNum type="arabicPeriod"/>
            </a:pPr>
            <a:r>
              <a:rPr lang="en-GB" noProof="0" dirty="0"/>
              <a:t>Peer-review script for clarity and inclusivity. </a:t>
            </a:r>
          </a:p>
          <a:p>
            <a:pPr marL="457200" indent="-457200">
              <a:buFont typeface="+mj-lt"/>
              <a:buAutoNum type="arabicPeriod"/>
            </a:pPr>
            <a:r>
              <a:rPr lang="en-GB" noProof="0" dirty="0"/>
              <a:t>Provide feedback to peer.</a:t>
            </a:r>
          </a:p>
        </p:txBody>
      </p:sp>
    </p:spTree>
    <p:extLst>
      <p:ext uri="{BB962C8B-B14F-4D97-AF65-F5344CB8AC3E}">
        <p14:creationId xmlns:p14="http://schemas.microsoft.com/office/powerpoint/2010/main" val="330106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noProof="0" dirty="0">
                <a:cs typeface="Arial"/>
              </a:rPr>
              <a:t>Client brief: printed shirt</a:t>
            </a:r>
          </a:p>
        </p:txBody>
      </p:sp>
      <p:sp>
        <p:nvSpPr>
          <p:cNvPr id="5" name="Text Placeholder 4"/>
          <p:cNvSpPr>
            <a:spLocks noGrp="1"/>
          </p:cNvSpPr>
          <p:nvPr>
            <p:ph type="body" sz="quarter" idx="12"/>
          </p:nvPr>
        </p:nvSpPr>
        <p:spPr/>
        <p:txBody>
          <a:bodyPr vert="horz" lIns="0" tIns="0" rIns="0" bIns="0" rtlCol="0" anchor="t">
            <a:noAutofit/>
          </a:bodyPr>
          <a:lstStyle/>
          <a:p>
            <a:pPr lvl="1">
              <a:lnSpc>
                <a:spcPct val="100000"/>
              </a:lnSpc>
            </a:pPr>
            <a:r>
              <a:rPr lang="en-GB" noProof="0" dirty="0"/>
              <a:t>Design a shirt for daily wear</a:t>
            </a:r>
            <a:endParaRPr lang="en-GB" noProof="0" dirty="0">
              <a:cs typeface="Arial"/>
            </a:endParaRPr>
          </a:p>
          <a:p>
            <a:pPr lvl="1">
              <a:lnSpc>
                <a:spcPct val="100000"/>
              </a:lnSpc>
            </a:pPr>
            <a:r>
              <a:rPr lang="en-GB" noProof="0" dirty="0"/>
              <a:t>Unisex style</a:t>
            </a:r>
            <a:endParaRPr lang="en-GB" noProof="0" dirty="0">
              <a:cs typeface="Arial"/>
            </a:endParaRPr>
          </a:p>
          <a:p>
            <a:pPr lvl="1">
              <a:lnSpc>
                <a:spcPct val="100000"/>
              </a:lnSpc>
            </a:pPr>
            <a:r>
              <a:rPr lang="en-GB" noProof="0" dirty="0"/>
              <a:t>Suitable for warm climates</a:t>
            </a:r>
          </a:p>
          <a:p>
            <a:pPr lvl="1">
              <a:lnSpc>
                <a:spcPct val="100000"/>
              </a:lnSpc>
            </a:pPr>
            <a:r>
              <a:rPr lang="en-GB" noProof="0" dirty="0"/>
              <a:t>Include a printed design inspired by the 1980s</a:t>
            </a:r>
            <a:endParaRPr lang="en-GB" noProof="0" dirty="0">
              <a:cs typeface="Arial"/>
            </a:endParaRPr>
          </a:p>
          <a:p>
            <a:endParaRPr lang="en-GB" noProof="0" dirty="0">
              <a:cs typeface="Arial"/>
            </a:endParaRPr>
          </a:p>
          <a:p>
            <a:endParaRPr lang="en-GB" noProof="0" dirty="0">
              <a:cs typeface="Arial"/>
            </a:endParaRPr>
          </a:p>
          <a:p>
            <a:endParaRPr lang="en-GB" noProof="0" dirty="0">
              <a:cs typeface="Arial"/>
            </a:endParaRPr>
          </a:p>
          <a:p>
            <a:pPr marL="539750" lvl="2" indent="-269875"/>
            <a:endParaRPr lang="en-GB" noProof="0" dirty="0">
              <a:cs typeface="Arial"/>
            </a:endParaRPr>
          </a:p>
          <a:p>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5</a:t>
            </a:fld>
            <a:endParaRPr lang="en-GB" noProof="0" dirty="0"/>
          </a:p>
        </p:txBody>
      </p:sp>
    </p:spTree>
    <p:extLst>
      <p:ext uri="{BB962C8B-B14F-4D97-AF65-F5344CB8AC3E}">
        <p14:creationId xmlns:p14="http://schemas.microsoft.com/office/powerpoint/2010/main" val="126033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AAA54-FAC7-367E-D0E9-6DC5987FAC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274D4B-1D38-682B-E533-1BD545851681}"/>
              </a:ext>
            </a:extLst>
          </p:cNvPr>
          <p:cNvSpPr>
            <a:spLocks noGrp="1"/>
          </p:cNvSpPr>
          <p:nvPr>
            <p:ph type="sldNum" sz="quarter" idx="11"/>
          </p:nvPr>
        </p:nvSpPr>
        <p:spPr/>
        <p:txBody>
          <a:bodyPr/>
          <a:lstStyle/>
          <a:p>
            <a:fld id="{DA2C159E-F13C-4A85-9A41-E7669D3E0D70}" type="slidenum">
              <a:rPr lang="en-GB" noProof="0" smtClean="0"/>
              <a:pPr/>
              <a:t>50</a:t>
            </a:fld>
            <a:endParaRPr lang="en-GB" noProof="0" dirty="0"/>
          </a:p>
        </p:txBody>
      </p:sp>
      <p:sp>
        <p:nvSpPr>
          <p:cNvPr id="3" name="Title 2">
            <a:extLst>
              <a:ext uri="{FF2B5EF4-FFF2-40B4-BE49-F238E27FC236}">
                <a16:creationId xmlns:a16="http://schemas.microsoft.com/office/drawing/2014/main" id="{CC317C30-3949-D8D4-2BE8-00B6EAEC4CE4}"/>
              </a:ext>
            </a:extLst>
          </p:cNvPr>
          <p:cNvSpPr>
            <a:spLocks noGrp="1"/>
          </p:cNvSpPr>
          <p:nvPr>
            <p:ph type="title"/>
          </p:nvPr>
        </p:nvSpPr>
        <p:spPr>
          <a:xfrm>
            <a:off x="232950" y="249900"/>
            <a:ext cx="8437563" cy="1111761"/>
          </a:xfrm>
        </p:spPr>
        <p:txBody>
          <a:bodyPr>
            <a:noAutofit/>
          </a:bodyPr>
          <a:lstStyle/>
          <a:p>
            <a:r>
              <a:rPr lang="en-GB" b="1" noProof="0" dirty="0"/>
              <a:t>How to record a voiceover presentation</a:t>
            </a:r>
            <a:endParaRPr lang="en-GB" noProof="0" dirty="0"/>
          </a:p>
        </p:txBody>
      </p:sp>
      <p:sp>
        <p:nvSpPr>
          <p:cNvPr id="5" name="Footer Placeholder 4">
            <a:extLst>
              <a:ext uri="{FF2B5EF4-FFF2-40B4-BE49-F238E27FC236}">
                <a16:creationId xmlns:a16="http://schemas.microsoft.com/office/drawing/2014/main" id="{9402788A-5CB2-0203-BDD5-09DEADF89EE7}"/>
              </a:ext>
            </a:extLst>
          </p:cNvPr>
          <p:cNvSpPr>
            <a:spLocks noGrp="1"/>
          </p:cNvSpPr>
          <p:nvPr>
            <p:ph type="ftr" sz="quarter" idx="10"/>
          </p:nvPr>
        </p:nvSpPr>
        <p:spPr/>
        <p:txBody>
          <a:bodyPr/>
          <a:lstStyle/>
          <a:p>
            <a:r>
              <a:rPr lang="en-GB" noProof="0" dirty="0"/>
              <a:t>Education &amp; Training Foundation</a:t>
            </a:r>
          </a:p>
        </p:txBody>
      </p:sp>
      <p:sp>
        <p:nvSpPr>
          <p:cNvPr id="6" name="Rectangle 1">
            <a:extLst>
              <a:ext uri="{FF2B5EF4-FFF2-40B4-BE49-F238E27FC236}">
                <a16:creationId xmlns:a16="http://schemas.microsoft.com/office/drawing/2014/main" id="{7691BC39-30FD-91AE-D100-EFC88FDA99E4}"/>
              </a:ext>
            </a:extLst>
          </p:cNvPr>
          <p:cNvSpPr>
            <a:spLocks noGrp="1" noChangeArrowheads="1"/>
          </p:cNvSpPr>
          <p:nvPr>
            <p:ph type="body" sz="quarter" idx="12"/>
          </p:nvPr>
        </p:nvSpPr>
        <p:spPr bwMode="auto">
          <a:xfrm>
            <a:off x="232950" y="1515290"/>
            <a:ext cx="84371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nSpc>
                <a:spcPct val="100000"/>
              </a:lnSpc>
            </a:pPr>
            <a:r>
              <a:rPr kumimoji="0" lang="en-GB" b="1" i="0" u="none" strike="noStrike" cap="none" normalizeH="0" baseline="0" noProof="0" dirty="0">
                <a:ln>
                  <a:noFill/>
                </a:ln>
                <a:solidFill>
                  <a:schemeClr val="tx1"/>
                </a:solidFill>
                <a:effectLst/>
              </a:rPr>
              <a:t>Identify key </a:t>
            </a:r>
            <a:r>
              <a:rPr lang="en-GB" b="1" noProof="0" dirty="0"/>
              <a:t>i</a:t>
            </a:r>
            <a:r>
              <a:rPr kumimoji="0" lang="en-GB" b="1" i="0" u="none" strike="noStrike" cap="none" normalizeH="0" baseline="0" noProof="0" dirty="0">
                <a:ln>
                  <a:noFill/>
                </a:ln>
                <a:solidFill>
                  <a:schemeClr val="tx1"/>
                </a:solidFill>
                <a:effectLst/>
              </a:rPr>
              <a:t>nformation: </a:t>
            </a:r>
            <a:r>
              <a:rPr lang="en-GB" noProof="0" dirty="0"/>
              <a:t>f</a:t>
            </a:r>
            <a:r>
              <a:rPr kumimoji="0" lang="en-GB" i="0" u="none" strike="noStrike" cap="none" normalizeH="0" baseline="0" noProof="0" dirty="0">
                <a:ln>
                  <a:noFill/>
                </a:ln>
                <a:solidFill>
                  <a:schemeClr val="tx1"/>
                </a:solidFill>
                <a:effectLst/>
              </a:rPr>
              <a:t>ocus on the main message and eliminate unnecessary details.</a:t>
            </a:r>
          </a:p>
          <a:p>
            <a:pPr lvl="1">
              <a:lnSpc>
                <a:spcPct val="100000"/>
              </a:lnSpc>
            </a:pPr>
            <a:r>
              <a:rPr kumimoji="0" lang="en-GB" b="1" i="0" u="none" strike="noStrike" cap="none" normalizeH="0" baseline="0" noProof="0" dirty="0">
                <a:ln>
                  <a:noFill/>
                </a:ln>
                <a:solidFill>
                  <a:schemeClr val="tx1"/>
                </a:solidFill>
                <a:effectLst/>
              </a:rPr>
              <a:t>Organise content: </a:t>
            </a:r>
            <a:r>
              <a:rPr kumimoji="0" lang="en-GB" i="0" u="none" strike="noStrike" cap="none" normalizeH="0" baseline="0" noProof="0" dirty="0">
                <a:ln>
                  <a:noFill/>
                </a:ln>
                <a:solidFill>
                  <a:schemeClr val="tx1"/>
                </a:solidFill>
                <a:effectLst/>
              </a:rPr>
              <a:t>structure information logically using headings, bullet points and white space.</a:t>
            </a:r>
          </a:p>
          <a:p>
            <a:pPr lvl="1">
              <a:lnSpc>
                <a:spcPct val="100000"/>
              </a:lnSpc>
            </a:pPr>
            <a:r>
              <a:rPr kumimoji="0" lang="en-GB" b="1" i="0" u="none" strike="noStrike" cap="none" normalizeH="0" baseline="0" noProof="0" dirty="0">
                <a:ln>
                  <a:noFill/>
                </a:ln>
                <a:solidFill>
                  <a:schemeClr val="tx1"/>
                </a:solidFill>
                <a:effectLst/>
              </a:rPr>
              <a:t>Keep it </a:t>
            </a:r>
            <a:r>
              <a:rPr lang="en-GB" b="1" noProof="0" dirty="0"/>
              <a:t>s</a:t>
            </a:r>
            <a:r>
              <a:rPr kumimoji="0" lang="en-GB" b="1" i="0" u="none" strike="noStrike" cap="none" normalizeH="0" baseline="0" noProof="0" dirty="0">
                <a:ln>
                  <a:noFill/>
                </a:ln>
                <a:solidFill>
                  <a:schemeClr val="tx1"/>
                </a:solidFill>
                <a:effectLst/>
              </a:rPr>
              <a:t>imple: </a:t>
            </a:r>
            <a:r>
              <a:rPr lang="en-GB" noProof="0" dirty="0"/>
              <a:t>u</a:t>
            </a:r>
            <a:r>
              <a:rPr kumimoji="0" lang="en-GB" i="0" u="none" strike="noStrike" cap="none" normalizeH="0" baseline="0" noProof="0" dirty="0">
                <a:ln>
                  <a:noFill/>
                </a:ln>
                <a:solidFill>
                  <a:schemeClr val="tx1"/>
                </a:solidFill>
                <a:effectLst/>
              </a:rPr>
              <a:t>se straightforward language and avoid jargon to maintain clarity and engagement.</a:t>
            </a:r>
          </a:p>
        </p:txBody>
      </p:sp>
    </p:spTree>
    <p:extLst>
      <p:ext uri="{BB962C8B-B14F-4D97-AF65-F5344CB8AC3E}">
        <p14:creationId xmlns:p14="http://schemas.microsoft.com/office/powerpoint/2010/main" val="325824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6211-0CBD-5667-FD40-B094E998C22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D6857-C366-54CC-5A67-C26F8198CAC9}"/>
              </a:ext>
            </a:extLst>
          </p:cNvPr>
          <p:cNvSpPr>
            <a:spLocks noGrp="1"/>
          </p:cNvSpPr>
          <p:nvPr>
            <p:ph type="sldNum" sz="quarter" idx="11"/>
          </p:nvPr>
        </p:nvSpPr>
        <p:spPr/>
        <p:txBody>
          <a:bodyPr/>
          <a:lstStyle/>
          <a:p>
            <a:fld id="{DA2C159E-F13C-4A85-9A41-E7669D3E0D70}" type="slidenum">
              <a:rPr lang="en-GB" noProof="0" smtClean="0"/>
              <a:pPr/>
              <a:t>51</a:t>
            </a:fld>
            <a:endParaRPr lang="en-GB" noProof="0" dirty="0"/>
          </a:p>
        </p:txBody>
      </p:sp>
      <p:sp>
        <p:nvSpPr>
          <p:cNvPr id="3" name="Title 2">
            <a:extLst>
              <a:ext uri="{FF2B5EF4-FFF2-40B4-BE49-F238E27FC236}">
                <a16:creationId xmlns:a16="http://schemas.microsoft.com/office/drawing/2014/main" id="{CA4CFEF9-A4C5-F39E-97D8-D35F62D07E8E}"/>
              </a:ext>
            </a:extLst>
          </p:cNvPr>
          <p:cNvSpPr>
            <a:spLocks noGrp="1"/>
          </p:cNvSpPr>
          <p:nvPr>
            <p:ph type="title"/>
          </p:nvPr>
        </p:nvSpPr>
        <p:spPr>
          <a:xfrm>
            <a:off x="232950" y="249900"/>
            <a:ext cx="8437563" cy="1269566"/>
          </a:xfrm>
        </p:spPr>
        <p:txBody>
          <a:bodyPr>
            <a:noAutofit/>
          </a:bodyPr>
          <a:lstStyle/>
          <a:p>
            <a:r>
              <a:rPr lang="en-GB" b="1" noProof="0" dirty="0"/>
              <a:t>How to record a voiceover presentation (continued)</a:t>
            </a:r>
            <a:endParaRPr lang="en-GB" noProof="0" dirty="0"/>
          </a:p>
        </p:txBody>
      </p:sp>
      <p:sp>
        <p:nvSpPr>
          <p:cNvPr id="5" name="Footer Placeholder 4">
            <a:extLst>
              <a:ext uri="{FF2B5EF4-FFF2-40B4-BE49-F238E27FC236}">
                <a16:creationId xmlns:a16="http://schemas.microsoft.com/office/drawing/2014/main" id="{A33F4803-9285-36B0-3D85-D1B5338A75EA}"/>
              </a:ext>
            </a:extLst>
          </p:cNvPr>
          <p:cNvSpPr>
            <a:spLocks noGrp="1"/>
          </p:cNvSpPr>
          <p:nvPr>
            <p:ph type="ftr" sz="quarter" idx="10"/>
          </p:nvPr>
        </p:nvSpPr>
        <p:spPr/>
        <p:txBody>
          <a:bodyPr/>
          <a:lstStyle/>
          <a:p>
            <a:r>
              <a:rPr lang="en-GB" noProof="0" dirty="0"/>
              <a:t>Education &amp; Training Foundation</a:t>
            </a:r>
          </a:p>
        </p:txBody>
      </p:sp>
      <p:sp>
        <p:nvSpPr>
          <p:cNvPr id="4" name="Rectangle 1">
            <a:extLst>
              <a:ext uri="{FF2B5EF4-FFF2-40B4-BE49-F238E27FC236}">
                <a16:creationId xmlns:a16="http://schemas.microsoft.com/office/drawing/2014/main" id="{460F7629-EBC0-4778-14AF-7DEBFB725969}"/>
              </a:ext>
            </a:extLst>
          </p:cNvPr>
          <p:cNvSpPr>
            <a:spLocks noGrp="1" noChangeArrowheads="1"/>
          </p:cNvSpPr>
          <p:nvPr>
            <p:ph type="body" sz="quarter" idx="12"/>
          </p:nvPr>
        </p:nvSpPr>
        <p:spPr bwMode="auto">
          <a:xfrm>
            <a:off x="233363" y="1519466"/>
            <a:ext cx="84371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nSpc>
                <a:spcPct val="100000"/>
              </a:lnSpc>
            </a:pPr>
            <a:r>
              <a:rPr lang="en-GB" sz="2400" noProof="0" dirty="0"/>
              <a:t>Open presentation software (e.g. PowerPoint).</a:t>
            </a:r>
          </a:p>
          <a:p>
            <a:pPr lvl="1"/>
            <a:r>
              <a:rPr lang="en-GB" sz="2400" noProof="0" dirty="0"/>
              <a:t>Navigate to the recording or slideshow tab, and select the “</a:t>
            </a:r>
            <a:r>
              <a:rPr lang="en-GB" noProof="0" dirty="0"/>
              <a:t>record”</a:t>
            </a:r>
            <a:r>
              <a:rPr lang="en-GB" sz="2400" noProof="0" dirty="0"/>
              <a:t> or “narrate” option.</a:t>
            </a:r>
          </a:p>
          <a:p>
            <a:pPr lvl="1">
              <a:lnSpc>
                <a:spcPct val="100000"/>
              </a:lnSpc>
            </a:pPr>
            <a:r>
              <a:rPr lang="en-GB" sz="2400" noProof="0" dirty="0"/>
              <a:t>Speak clearly and maintain a steady pace, recording each slide individually if possible.</a:t>
            </a:r>
          </a:p>
          <a:p>
            <a:pPr lvl="1">
              <a:lnSpc>
                <a:spcPct val="100000"/>
              </a:lnSpc>
            </a:pPr>
            <a:r>
              <a:rPr lang="en-GB" sz="2400" noProof="0" dirty="0"/>
              <a:t>Export the presentation as a video file (e.g. MP4) with the voiceover included.</a:t>
            </a:r>
          </a:p>
        </p:txBody>
      </p:sp>
    </p:spTree>
    <p:extLst>
      <p:ext uri="{BB962C8B-B14F-4D97-AF65-F5344CB8AC3E}">
        <p14:creationId xmlns:p14="http://schemas.microsoft.com/office/powerpoint/2010/main" val="3043955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D75EC-BD57-8CA4-1461-78C54DD20B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2F64C-FCB2-E605-83F8-ABCEECD5BFEF}"/>
              </a:ext>
            </a:extLst>
          </p:cNvPr>
          <p:cNvSpPr>
            <a:spLocks noGrp="1"/>
          </p:cNvSpPr>
          <p:nvPr>
            <p:ph type="sldNum" sz="quarter" idx="11"/>
          </p:nvPr>
        </p:nvSpPr>
        <p:spPr/>
        <p:txBody>
          <a:bodyPr/>
          <a:lstStyle/>
          <a:p>
            <a:fld id="{DA2C159E-F13C-4A85-9A41-E7669D3E0D70}" type="slidenum">
              <a:rPr lang="en-GB" noProof="0" smtClean="0"/>
              <a:pPr/>
              <a:t>52</a:t>
            </a:fld>
            <a:endParaRPr lang="en-GB" noProof="0" dirty="0"/>
          </a:p>
        </p:txBody>
      </p:sp>
      <p:sp>
        <p:nvSpPr>
          <p:cNvPr id="3" name="Title 2">
            <a:extLst>
              <a:ext uri="{FF2B5EF4-FFF2-40B4-BE49-F238E27FC236}">
                <a16:creationId xmlns:a16="http://schemas.microsoft.com/office/drawing/2014/main" id="{98073718-3406-0411-2DCD-F2734F3A45DC}"/>
              </a:ext>
            </a:extLst>
          </p:cNvPr>
          <p:cNvSpPr>
            <a:spLocks noGrp="1"/>
          </p:cNvSpPr>
          <p:nvPr>
            <p:ph type="title"/>
          </p:nvPr>
        </p:nvSpPr>
        <p:spPr/>
        <p:txBody>
          <a:bodyPr>
            <a:noAutofit/>
          </a:bodyPr>
          <a:lstStyle/>
          <a:p>
            <a:r>
              <a:rPr lang="en-GB" sz="3600" b="1" noProof="0" dirty="0"/>
              <a:t>Voiceover task</a:t>
            </a:r>
            <a:endParaRPr lang="en-GB" noProof="0" dirty="0"/>
          </a:p>
        </p:txBody>
      </p:sp>
      <p:sp>
        <p:nvSpPr>
          <p:cNvPr id="5" name="Footer Placeholder 4">
            <a:extLst>
              <a:ext uri="{FF2B5EF4-FFF2-40B4-BE49-F238E27FC236}">
                <a16:creationId xmlns:a16="http://schemas.microsoft.com/office/drawing/2014/main" id="{E458DC86-F846-8FCE-B383-9DA47548C72B}"/>
              </a:ext>
            </a:extLst>
          </p:cNvPr>
          <p:cNvSpPr>
            <a:spLocks noGrp="1"/>
          </p:cNvSpPr>
          <p:nvPr>
            <p:ph type="ftr" sz="quarter" idx="10"/>
          </p:nvPr>
        </p:nvSpPr>
        <p:spPr/>
        <p:txBody>
          <a:bodyPr/>
          <a:lstStyle/>
          <a:p>
            <a:r>
              <a:rPr lang="en-GB" noProof="0" dirty="0"/>
              <a:t>Education &amp; Training Foundation</a:t>
            </a:r>
          </a:p>
        </p:txBody>
      </p:sp>
      <p:sp>
        <p:nvSpPr>
          <p:cNvPr id="4" name="Rectangle 1">
            <a:extLst>
              <a:ext uri="{FF2B5EF4-FFF2-40B4-BE49-F238E27FC236}">
                <a16:creationId xmlns:a16="http://schemas.microsoft.com/office/drawing/2014/main" id="{D894271A-1295-0248-862A-58453CDC8D0D}"/>
              </a:ext>
            </a:extLst>
          </p:cNvPr>
          <p:cNvSpPr>
            <a:spLocks noGrp="1" noChangeArrowheads="1"/>
          </p:cNvSpPr>
          <p:nvPr>
            <p:ph type="body" sz="quarter" idx="12"/>
          </p:nvPr>
        </p:nvSpPr>
        <p:spPr bwMode="auto">
          <a:xfrm>
            <a:off x="232950" y="1002090"/>
            <a:ext cx="8437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GB" noProof="0" dirty="0"/>
              <a:t>With a peer, p</a:t>
            </a:r>
            <a:r>
              <a:rPr lang="en-GB" sz="2400" noProof="0" dirty="0"/>
              <a:t>lan a voiceover presentation which demonstrates how to sew a button on material.</a:t>
            </a:r>
          </a:p>
          <a:p>
            <a:pPr marL="457200" indent="-457200">
              <a:buFont typeface="+mj-lt"/>
              <a:buAutoNum type="arabicPeriod"/>
            </a:pPr>
            <a:r>
              <a:rPr lang="en-GB" sz="2400" noProof="0" dirty="0"/>
              <a:t>Record a voiceover.</a:t>
            </a:r>
          </a:p>
          <a:p>
            <a:pPr marL="342900" indent="-342900">
              <a:buFont typeface="Arial" panose="020B0604020202020204" pitchFamily="34" charset="0"/>
              <a:buChar char="•"/>
            </a:pPr>
            <a:endParaRPr lang="en-GB" sz="2400" noProof="0" dirty="0"/>
          </a:p>
        </p:txBody>
      </p:sp>
    </p:spTree>
    <p:extLst>
      <p:ext uri="{BB962C8B-B14F-4D97-AF65-F5344CB8AC3E}">
        <p14:creationId xmlns:p14="http://schemas.microsoft.com/office/powerpoint/2010/main" val="159150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21BA-A8A1-31BA-87DC-C014F650B2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BACD7-C414-189D-BBC3-391CAE6C002F}"/>
              </a:ext>
            </a:extLst>
          </p:cNvPr>
          <p:cNvSpPr>
            <a:spLocks noGrp="1"/>
          </p:cNvSpPr>
          <p:nvPr>
            <p:ph type="sldNum" sz="quarter" idx="11"/>
          </p:nvPr>
        </p:nvSpPr>
        <p:spPr/>
        <p:txBody>
          <a:bodyPr/>
          <a:lstStyle/>
          <a:p>
            <a:fld id="{DA2C159E-F13C-4A85-9A41-E7669D3E0D70}" type="slidenum">
              <a:rPr lang="en-GB" noProof="0" smtClean="0"/>
              <a:pPr/>
              <a:t>53</a:t>
            </a:fld>
            <a:endParaRPr lang="en-GB" noProof="0" dirty="0"/>
          </a:p>
        </p:txBody>
      </p:sp>
      <p:sp>
        <p:nvSpPr>
          <p:cNvPr id="3" name="Title 2">
            <a:extLst>
              <a:ext uri="{FF2B5EF4-FFF2-40B4-BE49-F238E27FC236}">
                <a16:creationId xmlns:a16="http://schemas.microsoft.com/office/drawing/2014/main" id="{6EA315AD-AAB8-7A6F-2805-4C6ED0D73C89}"/>
              </a:ext>
            </a:extLst>
          </p:cNvPr>
          <p:cNvSpPr>
            <a:spLocks noGrp="1"/>
          </p:cNvSpPr>
          <p:nvPr>
            <p:ph type="title"/>
          </p:nvPr>
        </p:nvSpPr>
        <p:spPr/>
        <p:txBody>
          <a:bodyPr>
            <a:noAutofit/>
          </a:bodyPr>
          <a:lstStyle/>
          <a:p>
            <a:r>
              <a:rPr lang="en-GB" sz="3600" b="1" noProof="0" dirty="0"/>
              <a:t>Peer-review voiceover</a:t>
            </a:r>
            <a:endParaRPr lang="en-GB" noProof="0" dirty="0"/>
          </a:p>
        </p:txBody>
      </p:sp>
      <p:sp>
        <p:nvSpPr>
          <p:cNvPr id="5" name="Footer Placeholder 4">
            <a:extLst>
              <a:ext uri="{FF2B5EF4-FFF2-40B4-BE49-F238E27FC236}">
                <a16:creationId xmlns:a16="http://schemas.microsoft.com/office/drawing/2014/main" id="{75092995-02D7-671C-D045-A8ED6F5F0C33}"/>
              </a:ext>
            </a:extLst>
          </p:cNvPr>
          <p:cNvSpPr>
            <a:spLocks noGrp="1"/>
          </p:cNvSpPr>
          <p:nvPr>
            <p:ph type="ftr" sz="quarter" idx="10"/>
          </p:nvPr>
        </p:nvSpPr>
        <p:spPr/>
        <p:txBody>
          <a:bodyPr/>
          <a:lstStyle/>
          <a:p>
            <a:r>
              <a:rPr lang="en-GB" noProof="0" dirty="0"/>
              <a:t>Education &amp; Training Foundation</a:t>
            </a:r>
          </a:p>
        </p:txBody>
      </p:sp>
      <p:sp>
        <p:nvSpPr>
          <p:cNvPr id="4" name="Rectangle 1">
            <a:extLst>
              <a:ext uri="{FF2B5EF4-FFF2-40B4-BE49-F238E27FC236}">
                <a16:creationId xmlns:a16="http://schemas.microsoft.com/office/drawing/2014/main" id="{EBF96C41-BFFC-41C2-87AE-DDD07768D4E8}"/>
              </a:ext>
            </a:extLst>
          </p:cNvPr>
          <p:cNvSpPr>
            <a:spLocks noGrp="1" noChangeArrowheads="1"/>
          </p:cNvSpPr>
          <p:nvPr>
            <p:ph type="body" sz="quarter" idx="12"/>
          </p:nvPr>
        </p:nvSpPr>
        <p:spPr bwMode="auto">
          <a:xfrm>
            <a:off x="232950" y="1186755"/>
            <a:ext cx="84371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noProof="0" dirty="0"/>
              <a:t>Peer-review voiceover presentation for inclusivity, clarity and effectiveness.</a:t>
            </a:r>
          </a:p>
          <a:p>
            <a:pPr marL="342900" indent="-342900">
              <a:buFont typeface="Arial" panose="020B0604020202020204" pitchFamily="34" charset="0"/>
              <a:buChar char="•"/>
            </a:pPr>
            <a:endParaRPr lang="en-GB" sz="2400" noProof="0" dirty="0"/>
          </a:p>
        </p:txBody>
      </p:sp>
    </p:spTree>
    <p:extLst>
      <p:ext uri="{BB962C8B-B14F-4D97-AF65-F5344CB8AC3E}">
        <p14:creationId xmlns:p14="http://schemas.microsoft.com/office/powerpoint/2010/main" val="114750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A35F-7AED-F001-5B6D-1DD6B55E2A5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51C66-F3B6-5458-6598-4F634C99DE7E}"/>
              </a:ext>
            </a:extLst>
          </p:cNvPr>
          <p:cNvSpPr>
            <a:spLocks noGrp="1"/>
          </p:cNvSpPr>
          <p:nvPr>
            <p:ph type="sldNum" sz="quarter" idx="11"/>
          </p:nvPr>
        </p:nvSpPr>
        <p:spPr/>
        <p:txBody>
          <a:bodyPr/>
          <a:lstStyle/>
          <a:p>
            <a:fld id="{DA2C159E-F13C-4A85-9A41-E7669D3E0D70}" type="slidenum">
              <a:rPr lang="en-GB" noProof="0" smtClean="0"/>
              <a:pPr/>
              <a:t>54</a:t>
            </a:fld>
            <a:endParaRPr lang="en-GB" noProof="0" dirty="0"/>
          </a:p>
        </p:txBody>
      </p:sp>
      <p:sp>
        <p:nvSpPr>
          <p:cNvPr id="3" name="Title 2">
            <a:extLst>
              <a:ext uri="{FF2B5EF4-FFF2-40B4-BE49-F238E27FC236}">
                <a16:creationId xmlns:a16="http://schemas.microsoft.com/office/drawing/2014/main" id="{0A68B679-F85A-1524-8516-A9CCEEAA09B4}"/>
              </a:ext>
            </a:extLst>
          </p:cNvPr>
          <p:cNvSpPr>
            <a:spLocks noGrp="1"/>
          </p:cNvSpPr>
          <p:nvPr>
            <p:ph type="title"/>
          </p:nvPr>
        </p:nvSpPr>
        <p:spPr/>
        <p:txBody>
          <a:bodyPr>
            <a:noAutofit/>
          </a:bodyPr>
          <a:lstStyle/>
          <a:p>
            <a:r>
              <a:rPr lang="en-GB" sz="3600" b="1" noProof="0" dirty="0"/>
              <a:t>Summary</a:t>
            </a:r>
            <a:endParaRPr lang="en-GB" noProof="0" dirty="0"/>
          </a:p>
        </p:txBody>
      </p:sp>
      <p:sp>
        <p:nvSpPr>
          <p:cNvPr id="5" name="Footer Placeholder 4">
            <a:extLst>
              <a:ext uri="{FF2B5EF4-FFF2-40B4-BE49-F238E27FC236}">
                <a16:creationId xmlns:a16="http://schemas.microsoft.com/office/drawing/2014/main" id="{B3BCACE5-9273-4D1C-C2C3-132A57E78D75}"/>
              </a:ext>
            </a:extLst>
          </p:cNvPr>
          <p:cNvSpPr>
            <a:spLocks noGrp="1"/>
          </p:cNvSpPr>
          <p:nvPr>
            <p:ph type="ftr" sz="quarter" idx="10"/>
          </p:nvPr>
        </p:nvSpPr>
        <p:spPr/>
        <p:txBody>
          <a:bodyPr/>
          <a:lstStyle/>
          <a:p>
            <a:r>
              <a:rPr lang="en-GB" noProof="0" dirty="0"/>
              <a:t>Education &amp; Training Foundation</a:t>
            </a:r>
          </a:p>
        </p:txBody>
      </p:sp>
      <p:sp>
        <p:nvSpPr>
          <p:cNvPr id="4" name="Rectangle 1">
            <a:extLst>
              <a:ext uri="{FF2B5EF4-FFF2-40B4-BE49-F238E27FC236}">
                <a16:creationId xmlns:a16="http://schemas.microsoft.com/office/drawing/2014/main" id="{06CEF071-03E5-2131-6EFA-4B45B6C7E2CB}"/>
              </a:ext>
            </a:extLst>
          </p:cNvPr>
          <p:cNvSpPr>
            <a:spLocks noGrp="1" noChangeArrowheads="1"/>
          </p:cNvSpPr>
          <p:nvPr>
            <p:ph type="body" sz="quarter" idx="12"/>
          </p:nvPr>
        </p:nvSpPr>
        <p:spPr bwMode="auto">
          <a:xfrm>
            <a:off x="232950" y="886123"/>
            <a:ext cx="843715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GB" sz="2400" b="1" noProof="0" dirty="0"/>
              <a:t>Define your purpose:</a:t>
            </a:r>
            <a:r>
              <a:rPr lang="en-GB" sz="2400" noProof="0" dirty="0"/>
              <a:t> know what you want to say and why.</a:t>
            </a:r>
          </a:p>
          <a:p>
            <a:pPr marL="457200" indent="-457200">
              <a:buFont typeface="+mj-lt"/>
              <a:buAutoNum type="arabicPeriod"/>
            </a:pPr>
            <a:r>
              <a:rPr lang="en-GB" sz="2400" b="1" noProof="0" dirty="0"/>
              <a:t>Simplify language: </a:t>
            </a:r>
            <a:r>
              <a:rPr lang="en-GB" noProof="0" dirty="0"/>
              <a:t>u</a:t>
            </a:r>
            <a:r>
              <a:rPr lang="en-GB" sz="2400" noProof="0" dirty="0"/>
              <a:t>se clear, concise words and avoid jargon.</a:t>
            </a:r>
          </a:p>
          <a:p>
            <a:pPr marL="457200" indent="-457200">
              <a:buFont typeface="+mj-lt"/>
              <a:buAutoNum type="arabicPeriod"/>
            </a:pPr>
            <a:r>
              <a:rPr lang="en-GB" sz="2400" b="1" noProof="0" dirty="0"/>
              <a:t>Organise ideas logically: </a:t>
            </a:r>
            <a:r>
              <a:rPr lang="en-GB" noProof="0" dirty="0"/>
              <a:t>s</a:t>
            </a:r>
            <a:r>
              <a:rPr lang="en-GB" sz="2400" noProof="0" dirty="0"/>
              <a:t>tructure information in a logical flow.</a:t>
            </a:r>
          </a:p>
          <a:p>
            <a:pPr marL="457200" indent="-457200">
              <a:buFont typeface="+mj-lt"/>
              <a:buAutoNum type="arabicPeriod"/>
            </a:pPr>
            <a:r>
              <a:rPr lang="en-GB" sz="2400" b="1" noProof="0" dirty="0"/>
              <a:t>Seek feedback: </a:t>
            </a:r>
            <a:r>
              <a:rPr lang="en-GB" noProof="0" dirty="0"/>
              <a:t>a</a:t>
            </a:r>
            <a:r>
              <a:rPr lang="en-GB" sz="2400" noProof="0" dirty="0"/>
              <a:t>sk others if your message is clear to them.</a:t>
            </a:r>
          </a:p>
          <a:p>
            <a:pPr marL="457200" indent="-457200">
              <a:buFont typeface="+mj-lt"/>
              <a:buAutoNum type="arabicPeriod"/>
            </a:pPr>
            <a:r>
              <a:rPr lang="en-GB" sz="2400" b="1" noProof="0" dirty="0"/>
              <a:t>Take a step back:</a:t>
            </a:r>
            <a:r>
              <a:rPr lang="en-GB" sz="2400" noProof="0" dirty="0"/>
              <a:t> review with fresh eyes to spot confusion or overload.</a:t>
            </a:r>
          </a:p>
          <a:p>
            <a:pPr marL="342900" indent="-342900">
              <a:buFont typeface="Arial" panose="020B0604020202020204" pitchFamily="34" charset="0"/>
              <a:buChar char="•"/>
            </a:pPr>
            <a:endParaRPr lang="en-GB" sz="2400" noProof="0" dirty="0"/>
          </a:p>
        </p:txBody>
      </p:sp>
    </p:spTree>
    <p:extLst>
      <p:ext uri="{BB962C8B-B14F-4D97-AF65-F5344CB8AC3E}">
        <p14:creationId xmlns:p14="http://schemas.microsoft.com/office/powerpoint/2010/main" val="2728479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5F6ADF-5547-E62C-A0B9-DD5F97514649}"/>
              </a:ext>
            </a:extLst>
          </p:cNvPr>
          <p:cNvSpPr>
            <a:spLocks noGrp="1"/>
          </p:cNvSpPr>
          <p:nvPr>
            <p:ph type="sldNum" sz="quarter" idx="11"/>
          </p:nvPr>
        </p:nvSpPr>
        <p:spPr/>
        <p:txBody>
          <a:bodyPr/>
          <a:lstStyle/>
          <a:p>
            <a:fld id="{DA2C159E-F13C-4A85-9A41-E7669D3E0D70}" type="slidenum">
              <a:rPr lang="en-GB" noProof="0" smtClean="0"/>
              <a:pPr/>
              <a:t>55</a:t>
            </a:fld>
            <a:endParaRPr lang="en-GB" noProof="0" dirty="0"/>
          </a:p>
        </p:txBody>
      </p:sp>
      <p:sp>
        <p:nvSpPr>
          <p:cNvPr id="3" name="Title 2">
            <a:extLst>
              <a:ext uri="{FF2B5EF4-FFF2-40B4-BE49-F238E27FC236}">
                <a16:creationId xmlns:a16="http://schemas.microsoft.com/office/drawing/2014/main" id="{DE38B187-57AC-BA4C-8395-005071A0DAAD}"/>
              </a:ext>
            </a:extLst>
          </p:cNvPr>
          <p:cNvSpPr>
            <a:spLocks noGrp="1"/>
          </p:cNvSpPr>
          <p:nvPr>
            <p:ph type="title"/>
          </p:nvPr>
        </p:nvSpPr>
        <p:spPr>
          <a:xfrm>
            <a:off x="232950" y="249900"/>
            <a:ext cx="8437563" cy="1189633"/>
          </a:xfrm>
        </p:spPr>
        <p:txBody>
          <a:bodyPr>
            <a:normAutofit/>
          </a:bodyPr>
          <a:lstStyle/>
          <a:p>
            <a:r>
              <a:rPr lang="en-GB" noProof="0" dirty="0"/>
              <a:t>Next steps: updated voiceover presentation</a:t>
            </a:r>
          </a:p>
        </p:txBody>
      </p:sp>
      <p:sp>
        <p:nvSpPr>
          <p:cNvPr id="4" name="Text Placeholder 3">
            <a:extLst>
              <a:ext uri="{FF2B5EF4-FFF2-40B4-BE49-F238E27FC236}">
                <a16:creationId xmlns:a16="http://schemas.microsoft.com/office/drawing/2014/main" id="{7602B362-0E1E-5B0D-D03D-340708FD2D2A}"/>
              </a:ext>
            </a:extLst>
          </p:cNvPr>
          <p:cNvSpPr>
            <a:spLocks noGrp="1"/>
          </p:cNvSpPr>
          <p:nvPr>
            <p:ph type="body" sz="quarter" idx="12"/>
          </p:nvPr>
        </p:nvSpPr>
        <p:spPr>
          <a:xfrm>
            <a:off x="288751" y="1439533"/>
            <a:ext cx="7667625" cy="3601574"/>
          </a:xfrm>
        </p:spPr>
        <p:txBody>
          <a:bodyPr/>
          <a:lstStyle/>
          <a:p>
            <a:pPr marL="457200" indent="-457200">
              <a:buFont typeface="+mj-lt"/>
              <a:buAutoNum type="arabicPeriod"/>
            </a:pPr>
            <a:r>
              <a:rPr lang="en-GB" noProof="0" dirty="0"/>
              <a:t>In pairs, produce an updated voiceover presentation which </a:t>
            </a:r>
            <a:r>
              <a:rPr lang="en-GB" noProof="0" dirty="0">
                <a:effectLst/>
                <a:ea typeface="Calibri" panose="020F0502020204030204" pitchFamily="34" charset="0"/>
              </a:rPr>
              <a:t>demonstrates how to sew a button on </a:t>
            </a:r>
            <a:r>
              <a:rPr lang="en-GB" noProof="0" dirty="0">
                <a:ea typeface="Calibri" panose="020F0502020204030204" pitchFamily="34" charset="0"/>
              </a:rPr>
              <a:t>material and </a:t>
            </a:r>
            <a:r>
              <a:rPr lang="en-GB" noProof="0" dirty="0"/>
              <a:t>takes account of feedback.</a:t>
            </a:r>
          </a:p>
          <a:p>
            <a:pPr marL="457200" indent="-457200">
              <a:buFont typeface="+mj-lt"/>
              <a:buAutoNum type="arabicPeriod"/>
            </a:pPr>
            <a:r>
              <a:rPr lang="en-GB" noProof="0" dirty="0"/>
              <a:t>Self-review the presentation.</a:t>
            </a:r>
          </a:p>
        </p:txBody>
      </p:sp>
      <p:sp>
        <p:nvSpPr>
          <p:cNvPr id="5" name="Footer Placeholder 4">
            <a:extLst>
              <a:ext uri="{FF2B5EF4-FFF2-40B4-BE49-F238E27FC236}">
                <a16:creationId xmlns:a16="http://schemas.microsoft.com/office/drawing/2014/main" id="{788E5432-C13E-431D-2845-3DEF66CC5FE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99008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Applying evaluative skills</a:t>
            </a:r>
          </a:p>
        </p:txBody>
      </p:sp>
    </p:spTree>
    <p:extLst>
      <p:ext uri="{BB962C8B-B14F-4D97-AF65-F5344CB8AC3E}">
        <p14:creationId xmlns:p14="http://schemas.microsoft.com/office/powerpoint/2010/main" val="2648854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noProof="0" dirty="0"/>
              <a:t>Starter task: product 1</a:t>
            </a:r>
          </a:p>
        </p:txBody>
      </p:sp>
      <p:sp>
        <p:nvSpPr>
          <p:cNvPr id="5" name="Text Placeholder 4" descr="Chir with drawers at the side and grey cushions. "/>
          <p:cNvSpPr>
            <a:spLocks noGrp="1"/>
          </p:cNvSpPr>
          <p:nvPr>
            <p:ph type="body" sz="quarter" idx="12"/>
          </p:nvPr>
        </p:nvSpPr>
        <p:spPr/>
        <p:txBody>
          <a:bodyPr/>
          <a:lstStyle/>
          <a:p>
            <a:pPr>
              <a:lnSpc>
                <a:spcPct val="100000"/>
              </a:lnSpc>
            </a:pPr>
            <a:br>
              <a:rPr lang="en-GB" noProof="0" dirty="0">
                <a:solidFill>
                  <a:schemeClr val="accent1"/>
                </a:solidFill>
              </a:rPr>
            </a:br>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57</a:t>
            </a:fld>
            <a:endParaRPr lang="en-GB" noProof="0" dirty="0"/>
          </a:p>
        </p:txBody>
      </p:sp>
      <p:pic>
        <p:nvPicPr>
          <p:cNvPr id="1026" name="Picture 2" descr="Image of lounge chair with wooden draws to the right. There is a light grey cushion on the seat and back.  ">
            <a:extLst>
              <a:ext uri="{FF2B5EF4-FFF2-40B4-BE49-F238E27FC236}">
                <a16:creationId xmlns:a16="http://schemas.microsoft.com/office/drawing/2014/main" id="{FA827042-C63B-EC1F-757A-315DA3447C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0286" y="1077533"/>
            <a:ext cx="4553803" cy="2988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18BE5C-4709-E1BE-EA62-EE4DC8FA66F0}"/>
              </a:ext>
            </a:extLst>
          </p:cNvPr>
          <p:cNvSpPr txBox="1"/>
          <p:nvPr/>
        </p:nvSpPr>
        <p:spPr>
          <a:xfrm>
            <a:off x="1771650" y="4204607"/>
            <a:ext cx="3371850" cy="369332"/>
          </a:xfrm>
          <a:prstGeom prst="rect">
            <a:avLst/>
          </a:prstGeom>
          <a:noFill/>
        </p:spPr>
        <p:txBody>
          <a:bodyPr wrap="square" lIns="0" tIns="0" rIns="0" bIns="0" rtlCol="0">
            <a:spAutoFit/>
          </a:bodyPr>
          <a:lstStyle/>
          <a:p>
            <a:r>
              <a:rPr lang="en-GB" sz="2400" noProof="0" dirty="0"/>
              <a:t>Image: ChatGPT</a:t>
            </a:r>
          </a:p>
        </p:txBody>
      </p:sp>
    </p:spTree>
    <p:extLst>
      <p:ext uri="{BB962C8B-B14F-4D97-AF65-F5344CB8AC3E}">
        <p14:creationId xmlns:p14="http://schemas.microsoft.com/office/powerpoint/2010/main" val="4186302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4585-5C0B-12A8-12DC-7D9BF8E41AF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15C28D7-A93D-E3C3-518B-5B674E6DB82F}"/>
              </a:ext>
            </a:extLst>
          </p:cNvPr>
          <p:cNvSpPr>
            <a:spLocks noGrp="1"/>
          </p:cNvSpPr>
          <p:nvPr>
            <p:ph type="title"/>
          </p:nvPr>
        </p:nvSpPr>
        <p:spPr>
          <a:xfrm>
            <a:off x="232950" y="249900"/>
            <a:ext cx="8437563" cy="699425"/>
          </a:xfrm>
        </p:spPr>
        <p:txBody>
          <a:bodyPr anchor="t">
            <a:normAutofit/>
          </a:bodyPr>
          <a:lstStyle/>
          <a:p>
            <a:r>
              <a:rPr lang="en-GB" noProof="0" dirty="0"/>
              <a:t>Starter task: product 2</a:t>
            </a:r>
          </a:p>
        </p:txBody>
      </p:sp>
      <p:pic>
        <p:nvPicPr>
          <p:cNvPr id="2050" name="Picture 2" descr="A mobile phone wireless charger. Mobile phone mount is raised and is magnetic to be able to hold phone.">
            <a:extLst>
              <a:ext uri="{FF2B5EF4-FFF2-40B4-BE49-F238E27FC236}">
                <a16:creationId xmlns:a16="http://schemas.microsoft.com/office/drawing/2014/main" id="{07E03F33-F386-F80C-DC66-0D396D59C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13"/>
          <a:stretch/>
        </p:blipFill>
        <p:spPr bwMode="auto">
          <a:xfrm>
            <a:off x="1981641" y="1025589"/>
            <a:ext cx="4424718" cy="3092322"/>
          </a:xfrm>
          <a:prstGeom prst="rect">
            <a:avLst/>
          </a:prstGeom>
          <a:solidFill>
            <a:srgbClr val="FFFFFF"/>
          </a:solidFill>
        </p:spPr>
      </p:pic>
      <p:sp>
        <p:nvSpPr>
          <p:cNvPr id="4" name="Slide Number Placeholder 3">
            <a:extLst>
              <a:ext uri="{FF2B5EF4-FFF2-40B4-BE49-F238E27FC236}">
                <a16:creationId xmlns:a16="http://schemas.microsoft.com/office/drawing/2014/main" id="{6777059A-1604-586B-D9A4-F75F12DF7CCA}"/>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noProof="0" smtClean="0"/>
              <a:pPr>
                <a:spcAft>
                  <a:spcPts val="600"/>
                </a:spcAft>
              </a:pPr>
              <a:t>58</a:t>
            </a:fld>
            <a:endParaRPr lang="en-GB" noProof="0" dirty="0"/>
          </a:p>
        </p:txBody>
      </p:sp>
      <p:sp>
        <p:nvSpPr>
          <p:cNvPr id="3" name="Footer Placeholder 2">
            <a:extLst>
              <a:ext uri="{FF2B5EF4-FFF2-40B4-BE49-F238E27FC236}">
                <a16:creationId xmlns:a16="http://schemas.microsoft.com/office/drawing/2014/main" id="{1D631700-BF7E-9592-B970-243AA157B88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nchor="t">
            <a:normAutofit/>
          </a:bodyPr>
          <a:lstStyle/>
          <a:p>
            <a:pPr>
              <a:spcAft>
                <a:spcPts val="600"/>
              </a:spcAft>
            </a:pPr>
            <a:r>
              <a:rPr lang="en-GB" noProof="0" dirty="0"/>
              <a:t>Education &amp; Training Foundation</a:t>
            </a:r>
          </a:p>
        </p:txBody>
      </p:sp>
      <p:sp>
        <p:nvSpPr>
          <p:cNvPr id="2" name="TextBox 1">
            <a:extLst>
              <a:ext uri="{FF2B5EF4-FFF2-40B4-BE49-F238E27FC236}">
                <a16:creationId xmlns:a16="http://schemas.microsoft.com/office/drawing/2014/main" id="{19C4E586-27AB-CF4A-4415-139B5E6309BE}"/>
              </a:ext>
            </a:extLst>
          </p:cNvPr>
          <p:cNvSpPr txBox="1"/>
          <p:nvPr/>
        </p:nvSpPr>
        <p:spPr>
          <a:xfrm>
            <a:off x="1981641" y="4194175"/>
            <a:ext cx="2476059" cy="369332"/>
          </a:xfrm>
          <a:prstGeom prst="rect">
            <a:avLst/>
          </a:prstGeom>
          <a:noFill/>
        </p:spPr>
        <p:txBody>
          <a:bodyPr wrap="square" lIns="0" tIns="0" rIns="0" bIns="0" rtlCol="0">
            <a:spAutoFit/>
          </a:bodyPr>
          <a:lstStyle/>
          <a:p>
            <a:r>
              <a:rPr lang="en-GB" sz="2400" noProof="0" dirty="0"/>
              <a:t>Image: ChatGPT</a:t>
            </a:r>
          </a:p>
        </p:txBody>
      </p:sp>
    </p:spTree>
    <p:extLst>
      <p:ext uri="{BB962C8B-B14F-4D97-AF65-F5344CB8AC3E}">
        <p14:creationId xmlns:p14="http://schemas.microsoft.com/office/powerpoint/2010/main" val="3735718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noProof="0" dirty="0"/>
              <a:t>Interpretation and bias</a:t>
            </a:r>
          </a:p>
        </p:txBody>
      </p:sp>
      <p:sp>
        <p:nvSpPr>
          <p:cNvPr id="5" name="Text Placeholder 4"/>
          <p:cNvSpPr>
            <a:spLocks noGrp="1"/>
          </p:cNvSpPr>
          <p:nvPr>
            <p:ph type="body" sz="quarter" idx="12"/>
          </p:nvPr>
        </p:nvSpPr>
        <p:spPr/>
        <p:txBody>
          <a:bodyPr/>
          <a:lstStyle/>
          <a:p>
            <a:r>
              <a:rPr lang="en-GB" noProof="0" dirty="0"/>
              <a:t>Interpretation in design means examining a product’s features, like shape, materials, and style, to understand its purpose, function and the audience it was made for.</a:t>
            </a:r>
          </a:p>
          <a:p>
            <a:endParaRPr lang="en-GB" noProof="0" dirty="0"/>
          </a:p>
          <a:p>
            <a:r>
              <a:rPr lang="en-GB" noProof="0" dirty="0"/>
              <a:t>Bias in design is when personal preferences, assumptions or stereotypes influence how a product is created or judged rather than focusing on the needs of the intended user.</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59</a:t>
            </a:fld>
            <a:endParaRPr lang="en-GB" noProof="0" dirty="0"/>
          </a:p>
        </p:txBody>
      </p:sp>
    </p:spTree>
    <p:extLst>
      <p:ext uri="{BB962C8B-B14F-4D97-AF65-F5344CB8AC3E}">
        <p14:creationId xmlns:p14="http://schemas.microsoft.com/office/powerpoint/2010/main" val="278963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noProof="0" dirty="0">
                <a:cs typeface="Arial"/>
              </a:rPr>
              <a:t>Client brief: printed shirt outcome</a:t>
            </a:r>
            <a:endParaRPr lang="en-GB" sz="3600" noProof="0" dirty="0">
              <a:cs typeface="Arial"/>
            </a:endParaRPr>
          </a:p>
        </p:txBody>
      </p:sp>
      <p:sp>
        <p:nvSpPr>
          <p:cNvPr id="5" name="Text Placeholder 4"/>
          <p:cNvSpPr>
            <a:spLocks noGrp="1"/>
          </p:cNvSpPr>
          <p:nvPr>
            <p:ph type="body" sz="quarter" idx="12"/>
          </p:nvPr>
        </p:nvSpPr>
        <p:spPr>
          <a:xfrm>
            <a:off x="288751" y="949325"/>
            <a:ext cx="7667625" cy="3601574"/>
          </a:xfrm>
        </p:spPr>
        <p:txBody>
          <a:bodyPr vert="horz" lIns="0" tIns="0" rIns="0" bIns="0" rtlCol="0" anchor="t">
            <a:noAutofit/>
          </a:bodyPr>
          <a:lstStyle/>
          <a:p>
            <a:pPr lvl="1">
              <a:lnSpc>
                <a:spcPct val="100000"/>
              </a:lnSpc>
            </a:pPr>
            <a:r>
              <a:rPr lang="en-GB" noProof="0" dirty="0">
                <a:cs typeface="Arial"/>
              </a:rPr>
              <a:t>Shirt made of polyester</a:t>
            </a:r>
          </a:p>
          <a:p>
            <a:pPr lvl="1">
              <a:lnSpc>
                <a:spcPct val="100000"/>
              </a:lnSpc>
            </a:pPr>
            <a:r>
              <a:rPr lang="en-GB" noProof="0" dirty="0">
                <a:cs typeface="Arial"/>
              </a:rPr>
              <a:t>Zipped closure</a:t>
            </a:r>
          </a:p>
          <a:p>
            <a:pPr lvl="1">
              <a:lnSpc>
                <a:spcPct val="100000"/>
              </a:lnSpc>
            </a:pPr>
            <a:r>
              <a:rPr lang="en-GB" noProof="0" dirty="0">
                <a:cs typeface="Arial"/>
              </a:rPr>
              <a:t>Designed for mass market</a:t>
            </a:r>
            <a:endParaRPr lang="en-GB" noProof="0" dirty="0"/>
          </a:p>
          <a:p>
            <a:pPr lvl="1">
              <a:lnSpc>
                <a:spcPct val="100000"/>
              </a:lnSpc>
            </a:pPr>
            <a:r>
              <a:rPr lang="en-GB" noProof="0" dirty="0">
                <a:cs typeface="Arial"/>
              </a:rPr>
              <a:t>Black colour</a:t>
            </a:r>
          </a:p>
          <a:p>
            <a:pPr lvl="1">
              <a:lnSpc>
                <a:spcPct val="100000"/>
              </a:lnSpc>
            </a:pPr>
            <a:r>
              <a:rPr lang="en-GB" noProof="0" dirty="0">
                <a:cs typeface="Arial"/>
              </a:rPr>
              <a:t>Frill collar detail</a:t>
            </a:r>
          </a:p>
          <a:p>
            <a:pPr marL="285750" indent="-285750"/>
            <a:endParaRPr lang="en-GB" noProof="0" dirty="0">
              <a:cs typeface="Arial"/>
            </a:endParaRPr>
          </a:p>
          <a:p>
            <a:pPr marL="285750" indent="-285750"/>
            <a:endParaRPr lang="en-GB" noProof="0" dirty="0">
              <a:cs typeface="Arial"/>
            </a:endParaRPr>
          </a:p>
          <a:p>
            <a:pPr marL="539750" lvl="2" indent="-269875"/>
            <a:endParaRPr lang="en-GB" noProof="0" dirty="0">
              <a:cs typeface="Arial"/>
            </a:endParaRPr>
          </a:p>
          <a:p>
            <a:endParaRPr lang="en-GB" noProof="0"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6</a:t>
            </a:fld>
            <a:endParaRPr lang="en-GB" noProof="0" dirty="0"/>
          </a:p>
        </p:txBody>
      </p:sp>
    </p:spTree>
    <p:extLst>
      <p:ext uri="{BB962C8B-B14F-4D97-AF65-F5344CB8AC3E}">
        <p14:creationId xmlns:p14="http://schemas.microsoft.com/office/powerpoint/2010/main" val="3846718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96A3-5B80-59BF-5AFC-E9F92030332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DA88C28-2734-87C6-8173-D81F2BCE7182}"/>
              </a:ext>
            </a:extLst>
          </p:cNvPr>
          <p:cNvSpPr>
            <a:spLocks noGrp="1"/>
          </p:cNvSpPr>
          <p:nvPr>
            <p:ph type="title"/>
          </p:nvPr>
        </p:nvSpPr>
        <p:spPr/>
        <p:txBody>
          <a:bodyPr>
            <a:normAutofit/>
          </a:bodyPr>
          <a:lstStyle/>
          <a:p>
            <a:pPr>
              <a:lnSpc>
                <a:spcPct val="100000"/>
              </a:lnSpc>
            </a:pPr>
            <a:r>
              <a:rPr lang="en-GB" sz="3600" noProof="0" dirty="0"/>
              <a:t>Types of evaluation</a:t>
            </a:r>
          </a:p>
        </p:txBody>
      </p:sp>
      <p:sp>
        <p:nvSpPr>
          <p:cNvPr id="5" name="Text Placeholder 4">
            <a:extLst>
              <a:ext uri="{FF2B5EF4-FFF2-40B4-BE49-F238E27FC236}">
                <a16:creationId xmlns:a16="http://schemas.microsoft.com/office/drawing/2014/main" id="{F40B1417-DAD3-7C66-1AB9-FAB48B5C28D0}"/>
              </a:ext>
            </a:extLst>
          </p:cNvPr>
          <p:cNvSpPr>
            <a:spLocks noGrp="1"/>
          </p:cNvSpPr>
          <p:nvPr>
            <p:ph type="body" sz="quarter" idx="12"/>
          </p:nvPr>
        </p:nvSpPr>
        <p:spPr/>
        <p:txBody>
          <a:bodyPr/>
          <a:lstStyle/>
          <a:p>
            <a:r>
              <a:rPr lang="en-GB" b="1" noProof="0" dirty="0"/>
              <a:t>Analytical evaluation </a:t>
            </a:r>
            <a:r>
              <a:rPr lang="en-GB" noProof="0" dirty="0"/>
              <a:t>involves breaking down a product into specific parts, such as function, materials, usability and aesthetics, to judge how well each aspect meets the design requirements.</a:t>
            </a:r>
          </a:p>
          <a:p>
            <a:endParaRPr lang="en-GB" noProof="0" dirty="0"/>
          </a:p>
          <a:p>
            <a:r>
              <a:rPr lang="en-GB" b="1" noProof="0" dirty="0"/>
              <a:t>Comparative evaluation </a:t>
            </a:r>
            <a:r>
              <a:rPr lang="en-GB" noProof="0" dirty="0"/>
              <a:t>means assessing two or more products side by side to judge which one better meets specific criteria, such as sustainability, usability or appeal to the target audience.</a:t>
            </a:r>
          </a:p>
          <a:p>
            <a:endParaRPr lang="en-GB" noProof="0" dirty="0"/>
          </a:p>
          <a:p>
            <a:endParaRPr lang="en-GB" noProof="0" dirty="0"/>
          </a:p>
        </p:txBody>
      </p:sp>
      <p:sp>
        <p:nvSpPr>
          <p:cNvPr id="3" name="Footer Placeholder 2">
            <a:extLst>
              <a:ext uri="{FF2B5EF4-FFF2-40B4-BE49-F238E27FC236}">
                <a16:creationId xmlns:a16="http://schemas.microsoft.com/office/drawing/2014/main" id="{E05C88AA-D402-E981-E7C9-2422369DC1C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29CEE912-5842-87F0-C12C-A59754C3E2AF}"/>
              </a:ext>
            </a:extLst>
          </p:cNvPr>
          <p:cNvSpPr>
            <a:spLocks noGrp="1"/>
          </p:cNvSpPr>
          <p:nvPr>
            <p:ph type="sldNum" sz="quarter" idx="11"/>
          </p:nvPr>
        </p:nvSpPr>
        <p:spPr/>
        <p:txBody>
          <a:bodyPr/>
          <a:lstStyle/>
          <a:p>
            <a:fld id="{DA2C159E-F13C-4A85-9A41-E7669D3E0D70}" type="slidenum">
              <a:rPr lang="en-GB" noProof="0" smtClean="0"/>
              <a:pPr/>
              <a:t>60</a:t>
            </a:fld>
            <a:endParaRPr lang="en-GB" noProof="0" dirty="0"/>
          </a:p>
        </p:txBody>
      </p:sp>
    </p:spTree>
    <p:extLst>
      <p:ext uri="{BB962C8B-B14F-4D97-AF65-F5344CB8AC3E}">
        <p14:creationId xmlns:p14="http://schemas.microsoft.com/office/powerpoint/2010/main" val="2673322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9E365-24CD-7128-5B15-DEBA6040BFA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3DA3DE9-7C84-6A31-229E-95500FDDFE62}"/>
              </a:ext>
            </a:extLst>
          </p:cNvPr>
          <p:cNvSpPr>
            <a:spLocks noGrp="1"/>
          </p:cNvSpPr>
          <p:nvPr>
            <p:ph type="title"/>
          </p:nvPr>
        </p:nvSpPr>
        <p:spPr/>
        <p:txBody>
          <a:bodyPr>
            <a:normAutofit/>
          </a:bodyPr>
          <a:lstStyle/>
          <a:p>
            <a:pPr>
              <a:lnSpc>
                <a:spcPct val="100000"/>
              </a:lnSpc>
            </a:pPr>
            <a:r>
              <a:rPr lang="en-GB" sz="3600" noProof="0" dirty="0"/>
              <a:t>Types of evaluation (continued)</a:t>
            </a:r>
          </a:p>
        </p:txBody>
      </p:sp>
      <p:sp>
        <p:nvSpPr>
          <p:cNvPr id="5" name="Text Placeholder 4">
            <a:extLst>
              <a:ext uri="{FF2B5EF4-FFF2-40B4-BE49-F238E27FC236}">
                <a16:creationId xmlns:a16="http://schemas.microsoft.com/office/drawing/2014/main" id="{A719A9B9-A9F0-5F34-B2CE-0C7A78635B15}"/>
              </a:ext>
            </a:extLst>
          </p:cNvPr>
          <p:cNvSpPr>
            <a:spLocks noGrp="1"/>
          </p:cNvSpPr>
          <p:nvPr>
            <p:ph type="body" sz="quarter" idx="12"/>
          </p:nvPr>
        </p:nvSpPr>
        <p:spPr/>
        <p:txBody>
          <a:bodyPr/>
          <a:lstStyle/>
          <a:p>
            <a:r>
              <a:rPr lang="en-GB" b="1" noProof="0" dirty="0"/>
              <a:t>Critical evaluation </a:t>
            </a:r>
            <a:r>
              <a:rPr lang="en-GB" noProof="0" dirty="0"/>
              <a:t>involves making a well-reasoned judgement about a product by considering its strengths, weaknesses and the trade-offs made, often questioning whether it truly meets the needs of the user or the brief.</a:t>
            </a:r>
          </a:p>
          <a:p>
            <a:endParaRPr lang="en-GB" noProof="0" dirty="0"/>
          </a:p>
          <a:p>
            <a:endParaRPr lang="en-GB" noProof="0" dirty="0"/>
          </a:p>
        </p:txBody>
      </p:sp>
      <p:sp>
        <p:nvSpPr>
          <p:cNvPr id="3" name="Footer Placeholder 2">
            <a:extLst>
              <a:ext uri="{FF2B5EF4-FFF2-40B4-BE49-F238E27FC236}">
                <a16:creationId xmlns:a16="http://schemas.microsoft.com/office/drawing/2014/main" id="{EF092F49-9BDA-F4BE-9AB8-58246F20CB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2624077-0FAF-5FA2-CED9-4B3ACD501650}"/>
              </a:ext>
            </a:extLst>
          </p:cNvPr>
          <p:cNvSpPr>
            <a:spLocks noGrp="1"/>
          </p:cNvSpPr>
          <p:nvPr>
            <p:ph type="sldNum" sz="quarter" idx="11"/>
          </p:nvPr>
        </p:nvSpPr>
        <p:spPr/>
        <p:txBody>
          <a:bodyPr/>
          <a:lstStyle/>
          <a:p>
            <a:fld id="{DA2C159E-F13C-4A85-9A41-E7669D3E0D70}" type="slidenum">
              <a:rPr lang="en-GB" noProof="0" smtClean="0"/>
              <a:pPr/>
              <a:t>61</a:t>
            </a:fld>
            <a:endParaRPr lang="en-GB" noProof="0" dirty="0"/>
          </a:p>
        </p:txBody>
      </p:sp>
    </p:spTree>
    <p:extLst>
      <p:ext uri="{BB962C8B-B14F-4D97-AF65-F5344CB8AC3E}">
        <p14:creationId xmlns:p14="http://schemas.microsoft.com/office/powerpoint/2010/main" val="4207361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54A5-AC82-A735-AE93-2FEBA9AFEF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2A5ED2E-893A-18F3-A9B6-B6FC004821B1}"/>
              </a:ext>
            </a:extLst>
          </p:cNvPr>
          <p:cNvSpPr>
            <a:spLocks noGrp="1"/>
          </p:cNvSpPr>
          <p:nvPr>
            <p:ph type="title"/>
          </p:nvPr>
        </p:nvSpPr>
        <p:spPr/>
        <p:txBody>
          <a:bodyPr>
            <a:normAutofit fontScale="90000"/>
          </a:bodyPr>
          <a:lstStyle/>
          <a:p>
            <a:r>
              <a:rPr lang="en-GB" sz="4000" noProof="0" dirty="0"/>
              <a:t>Key terms</a:t>
            </a:r>
            <a:br>
              <a:rPr lang="en-GB" noProof="0" dirty="0"/>
            </a:br>
            <a:endParaRPr lang="en-GB" sz="3600" noProof="0" dirty="0"/>
          </a:p>
        </p:txBody>
      </p:sp>
      <p:sp>
        <p:nvSpPr>
          <p:cNvPr id="5" name="Text Placeholder 4">
            <a:extLst>
              <a:ext uri="{FF2B5EF4-FFF2-40B4-BE49-F238E27FC236}">
                <a16:creationId xmlns:a16="http://schemas.microsoft.com/office/drawing/2014/main" id="{CC236408-822B-ED84-EB26-3A5FBE56D0F7}"/>
              </a:ext>
            </a:extLst>
          </p:cNvPr>
          <p:cNvSpPr>
            <a:spLocks noGrp="1"/>
          </p:cNvSpPr>
          <p:nvPr>
            <p:ph type="body" sz="quarter" idx="12"/>
          </p:nvPr>
        </p:nvSpPr>
        <p:spPr/>
        <p:txBody>
          <a:bodyPr/>
          <a:lstStyle/>
          <a:p>
            <a:r>
              <a:rPr lang="en-GB" b="1" noProof="0" dirty="0"/>
              <a:t>Sustainability: </a:t>
            </a:r>
            <a:r>
              <a:rPr lang="en-GB" noProof="0" dirty="0"/>
              <a:t>how environmentally responsible is the product?</a:t>
            </a:r>
          </a:p>
          <a:p>
            <a:endParaRPr lang="en-GB" noProof="0" dirty="0"/>
          </a:p>
          <a:p>
            <a:r>
              <a:rPr lang="en-GB" b="1" noProof="0" dirty="0"/>
              <a:t>Usability: </a:t>
            </a:r>
            <a:r>
              <a:rPr lang="en-GB" noProof="0" dirty="0"/>
              <a:t>how well does it function for the user?</a:t>
            </a:r>
          </a:p>
          <a:p>
            <a:endParaRPr lang="en-GB" noProof="0" dirty="0"/>
          </a:p>
          <a:p>
            <a:r>
              <a:rPr lang="en-GB" b="1" noProof="0" dirty="0"/>
              <a:t>Audience appropriateness: </a:t>
            </a:r>
            <a:r>
              <a:rPr lang="en-GB" noProof="0" dirty="0"/>
              <a:t>does it suit the intended user?</a:t>
            </a:r>
          </a:p>
          <a:p>
            <a:endParaRPr lang="en-GB" noProof="0" dirty="0"/>
          </a:p>
        </p:txBody>
      </p:sp>
      <p:sp>
        <p:nvSpPr>
          <p:cNvPr id="3" name="Footer Placeholder 2">
            <a:extLst>
              <a:ext uri="{FF2B5EF4-FFF2-40B4-BE49-F238E27FC236}">
                <a16:creationId xmlns:a16="http://schemas.microsoft.com/office/drawing/2014/main" id="{77D06082-8B98-ACE0-BC63-83516875A55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6216D082-7D54-382A-67AF-B6856FBD20ED}"/>
              </a:ext>
            </a:extLst>
          </p:cNvPr>
          <p:cNvSpPr>
            <a:spLocks noGrp="1"/>
          </p:cNvSpPr>
          <p:nvPr>
            <p:ph type="sldNum" sz="quarter" idx="11"/>
          </p:nvPr>
        </p:nvSpPr>
        <p:spPr/>
        <p:txBody>
          <a:bodyPr/>
          <a:lstStyle/>
          <a:p>
            <a:fld id="{DA2C159E-F13C-4A85-9A41-E7669D3E0D70}" type="slidenum">
              <a:rPr lang="en-GB" noProof="0" smtClean="0"/>
              <a:pPr/>
              <a:t>62</a:t>
            </a:fld>
            <a:endParaRPr lang="en-GB" noProof="0" dirty="0"/>
          </a:p>
        </p:txBody>
      </p:sp>
    </p:spTree>
    <p:extLst>
      <p:ext uri="{BB962C8B-B14F-4D97-AF65-F5344CB8AC3E}">
        <p14:creationId xmlns:p14="http://schemas.microsoft.com/office/powerpoint/2010/main" val="3201258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4E780-E4F3-984E-4B18-B9BFBB46AC8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09CDFD1-C1B4-E79E-D056-69C982F7C4F7}"/>
              </a:ext>
            </a:extLst>
          </p:cNvPr>
          <p:cNvSpPr>
            <a:spLocks noGrp="1"/>
          </p:cNvSpPr>
          <p:nvPr>
            <p:ph type="title"/>
          </p:nvPr>
        </p:nvSpPr>
        <p:spPr/>
        <p:txBody>
          <a:bodyPr>
            <a:normAutofit/>
          </a:bodyPr>
          <a:lstStyle/>
          <a:p>
            <a:pPr>
              <a:lnSpc>
                <a:spcPct val="100000"/>
              </a:lnSpc>
            </a:pPr>
            <a:r>
              <a:rPr lang="en-GB" noProof="0" dirty="0"/>
              <a:t>C</a:t>
            </a:r>
            <a:r>
              <a:rPr lang="en-GB" sz="3600" noProof="0" dirty="0"/>
              <a:t>omparative evaluation task</a:t>
            </a:r>
          </a:p>
        </p:txBody>
      </p:sp>
      <p:sp>
        <p:nvSpPr>
          <p:cNvPr id="3" name="Footer Placeholder 2">
            <a:extLst>
              <a:ext uri="{FF2B5EF4-FFF2-40B4-BE49-F238E27FC236}">
                <a16:creationId xmlns:a16="http://schemas.microsoft.com/office/drawing/2014/main" id="{0595161D-BE12-BF45-276A-E9E29B72107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5165E9FA-3565-F3DB-746B-E48EE9F31CF6}"/>
              </a:ext>
            </a:extLst>
          </p:cNvPr>
          <p:cNvSpPr>
            <a:spLocks noGrp="1"/>
          </p:cNvSpPr>
          <p:nvPr>
            <p:ph type="sldNum" sz="quarter" idx="11"/>
          </p:nvPr>
        </p:nvSpPr>
        <p:spPr/>
        <p:txBody>
          <a:bodyPr/>
          <a:lstStyle/>
          <a:p>
            <a:fld id="{DA2C159E-F13C-4A85-9A41-E7669D3E0D70}" type="slidenum">
              <a:rPr lang="en-GB" noProof="0" smtClean="0"/>
              <a:pPr/>
              <a:t>63</a:t>
            </a:fld>
            <a:endParaRPr lang="en-GB" noProof="0" dirty="0"/>
          </a:p>
        </p:txBody>
      </p:sp>
      <p:pic>
        <p:nvPicPr>
          <p:cNvPr id="3074" name="Picture 2" descr="A black backpack with a strap. It has a pocket at the front ">
            <a:extLst>
              <a:ext uri="{FF2B5EF4-FFF2-40B4-BE49-F238E27FC236}">
                <a16:creationId xmlns:a16="http://schemas.microsoft.com/office/drawing/2014/main" id="{2071B921-286D-3A3D-4911-EFB6BBA14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8023" r="4411" b="7443"/>
          <a:stretch/>
        </p:blipFill>
        <p:spPr bwMode="auto">
          <a:xfrm>
            <a:off x="951363" y="838028"/>
            <a:ext cx="2344561" cy="311013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Generated image">
            <a:extLst>
              <a:ext uri="{FF2B5EF4-FFF2-40B4-BE49-F238E27FC236}">
                <a16:creationId xmlns:a16="http://schemas.microsoft.com/office/drawing/2014/main" id="{6D162FBE-3B79-EA1C-45BD-ACAB7ED0174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0" dirty="0"/>
          </a:p>
        </p:txBody>
      </p:sp>
      <p:pic>
        <p:nvPicPr>
          <p:cNvPr id="3078" name="Picture 6" descr="A cream backpack with a strap. It has a pocket at the front ">
            <a:extLst>
              <a:ext uri="{FF2B5EF4-FFF2-40B4-BE49-F238E27FC236}">
                <a16:creationId xmlns:a16="http://schemas.microsoft.com/office/drawing/2014/main" id="{82B27D85-3DBA-C4DC-3452-BF7329D6C4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457"/>
          <a:stretch/>
        </p:blipFill>
        <p:spPr bwMode="auto">
          <a:xfrm>
            <a:off x="5004107" y="950301"/>
            <a:ext cx="2542730" cy="3110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7B7916-29BE-4D1F-7A2A-7D7213943F9D}"/>
              </a:ext>
            </a:extLst>
          </p:cNvPr>
          <p:cNvSpPr txBox="1"/>
          <p:nvPr/>
        </p:nvSpPr>
        <p:spPr>
          <a:xfrm>
            <a:off x="2727158" y="4339982"/>
            <a:ext cx="2869547" cy="369332"/>
          </a:xfrm>
          <a:prstGeom prst="rect">
            <a:avLst/>
          </a:prstGeom>
          <a:noFill/>
        </p:spPr>
        <p:txBody>
          <a:bodyPr wrap="square" lIns="0" tIns="0" rIns="0" bIns="0" rtlCol="0">
            <a:spAutoFit/>
          </a:bodyPr>
          <a:lstStyle/>
          <a:p>
            <a:r>
              <a:rPr lang="en-GB" sz="2400" noProof="0" dirty="0"/>
              <a:t>Images: ChatGPT</a:t>
            </a:r>
          </a:p>
        </p:txBody>
      </p:sp>
      <p:sp>
        <p:nvSpPr>
          <p:cNvPr id="9" name="TextBox 8">
            <a:extLst>
              <a:ext uri="{FF2B5EF4-FFF2-40B4-BE49-F238E27FC236}">
                <a16:creationId xmlns:a16="http://schemas.microsoft.com/office/drawing/2014/main" id="{29E67AD1-035A-E9F9-A48E-75503D60A1B4}"/>
              </a:ext>
            </a:extLst>
          </p:cNvPr>
          <p:cNvSpPr txBox="1"/>
          <p:nvPr/>
        </p:nvSpPr>
        <p:spPr>
          <a:xfrm>
            <a:off x="417434" y="3948163"/>
            <a:ext cx="3520903" cy="461665"/>
          </a:xfrm>
          <a:prstGeom prst="rect">
            <a:avLst/>
          </a:prstGeom>
          <a:noFill/>
        </p:spPr>
        <p:txBody>
          <a:bodyPr wrap="square">
            <a:spAutoFit/>
          </a:bodyPr>
          <a:lstStyle/>
          <a:p>
            <a:r>
              <a:rPr lang="en-GB" sz="2400" noProof="0" dirty="0"/>
              <a:t>Recycled tyre backpack</a:t>
            </a:r>
          </a:p>
        </p:txBody>
      </p:sp>
      <p:sp>
        <p:nvSpPr>
          <p:cNvPr id="11" name="TextBox 10">
            <a:extLst>
              <a:ext uri="{FF2B5EF4-FFF2-40B4-BE49-F238E27FC236}">
                <a16:creationId xmlns:a16="http://schemas.microsoft.com/office/drawing/2014/main" id="{0A40C9DB-F41C-13A4-9FCA-E9E9D4A17612}"/>
              </a:ext>
            </a:extLst>
          </p:cNvPr>
          <p:cNvSpPr txBox="1"/>
          <p:nvPr/>
        </p:nvSpPr>
        <p:spPr>
          <a:xfrm>
            <a:off x="4077188" y="3953278"/>
            <a:ext cx="5001003" cy="461665"/>
          </a:xfrm>
          <a:prstGeom prst="rect">
            <a:avLst/>
          </a:prstGeom>
          <a:noFill/>
        </p:spPr>
        <p:txBody>
          <a:bodyPr wrap="square">
            <a:spAutoFit/>
          </a:bodyPr>
          <a:lstStyle/>
          <a:p>
            <a:r>
              <a:rPr lang="en-GB" sz="2400" noProof="0" dirty="0"/>
              <a:t>Organic cotton canvas backpack</a:t>
            </a:r>
          </a:p>
        </p:txBody>
      </p:sp>
    </p:spTree>
    <p:extLst>
      <p:ext uri="{BB962C8B-B14F-4D97-AF65-F5344CB8AC3E}">
        <p14:creationId xmlns:p14="http://schemas.microsoft.com/office/powerpoint/2010/main" val="1787836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066F6A-1AC7-C337-963C-77A0780D3DEC}"/>
              </a:ext>
            </a:extLst>
          </p:cNvPr>
          <p:cNvSpPr>
            <a:spLocks noGrp="1"/>
          </p:cNvSpPr>
          <p:nvPr>
            <p:ph type="ftr" sz="quarter" idx="10"/>
          </p:nvPr>
        </p:nvSpPr>
        <p:spPr/>
        <p:txBody>
          <a:bodyPr/>
          <a:lstStyle/>
          <a:p>
            <a:r>
              <a:rPr lang="en-GB" noProof="0" dirty="0"/>
              <a:t>Education &amp; Training Foundation</a:t>
            </a:r>
          </a:p>
        </p:txBody>
      </p:sp>
      <p:sp>
        <p:nvSpPr>
          <p:cNvPr id="2" name="Slide Number Placeholder 1">
            <a:extLst>
              <a:ext uri="{FF2B5EF4-FFF2-40B4-BE49-F238E27FC236}">
                <a16:creationId xmlns:a16="http://schemas.microsoft.com/office/drawing/2014/main" id="{1707135B-8581-325E-5B4C-EE1B6496A3FE}"/>
              </a:ext>
            </a:extLst>
          </p:cNvPr>
          <p:cNvSpPr>
            <a:spLocks noGrp="1"/>
          </p:cNvSpPr>
          <p:nvPr>
            <p:ph type="sldNum" sz="quarter" idx="11"/>
          </p:nvPr>
        </p:nvSpPr>
        <p:spPr/>
        <p:txBody>
          <a:bodyPr/>
          <a:lstStyle/>
          <a:p>
            <a:fld id="{DA2C159E-F13C-4A85-9A41-E7669D3E0D70}" type="slidenum">
              <a:rPr lang="en-GB" noProof="0" smtClean="0"/>
              <a:pPr/>
              <a:t>64</a:t>
            </a:fld>
            <a:endParaRPr lang="en-GB" noProof="0" dirty="0"/>
          </a:p>
        </p:txBody>
      </p:sp>
      <p:sp>
        <p:nvSpPr>
          <p:cNvPr id="3" name="Title 2">
            <a:extLst>
              <a:ext uri="{FF2B5EF4-FFF2-40B4-BE49-F238E27FC236}">
                <a16:creationId xmlns:a16="http://schemas.microsoft.com/office/drawing/2014/main" id="{D19F7B6F-082F-0A53-15F4-CD03F6C29083}"/>
              </a:ext>
            </a:extLst>
          </p:cNvPr>
          <p:cNvSpPr>
            <a:spLocks noGrp="1"/>
          </p:cNvSpPr>
          <p:nvPr>
            <p:ph type="title"/>
          </p:nvPr>
        </p:nvSpPr>
        <p:spPr>
          <a:xfrm>
            <a:off x="232950" y="249900"/>
            <a:ext cx="8632890" cy="699425"/>
          </a:xfrm>
        </p:spPr>
        <p:txBody>
          <a:bodyPr>
            <a:normAutofit fontScale="90000"/>
          </a:bodyPr>
          <a:lstStyle/>
          <a:p>
            <a:r>
              <a:rPr lang="en-GB" sz="4000" b="1" noProof="0" dirty="0"/>
              <a:t>Comparisons</a:t>
            </a:r>
            <a:br>
              <a:rPr lang="en-GB" b="1" noProof="0" dirty="0"/>
            </a:br>
            <a:endParaRPr lang="en-GB" noProof="0" dirty="0"/>
          </a:p>
        </p:txBody>
      </p:sp>
      <p:sp>
        <p:nvSpPr>
          <p:cNvPr id="4" name="Text Placeholder 3">
            <a:extLst>
              <a:ext uri="{FF2B5EF4-FFF2-40B4-BE49-F238E27FC236}">
                <a16:creationId xmlns:a16="http://schemas.microsoft.com/office/drawing/2014/main" id="{4550C843-AA2E-DFAA-351F-3082E1B75C31}"/>
              </a:ext>
            </a:extLst>
          </p:cNvPr>
          <p:cNvSpPr>
            <a:spLocks noGrp="1"/>
          </p:cNvSpPr>
          <p:nvPr>
            <p:ph type="body" sz="quarter" idx="12"/>
          </p:nvPr>
        </p:nvSpPr>
        <p:spPr>
          <a:xfrm>
            <a:off x="232950" y="960085"/>
            <a:ext cx="4134513" cy="3601574"/>
          </a:xfrm>
        </p:spPr>
        <p:txBody>
          <a:bodyPr/>
          <a:lstStyle/>
          <a:p>
            <a:pPr lvl="1">
              <a:lnSpc>
                <a:spcPct val="100000"/>
              </a:lnSpc>
              <a:buFont typeface="System Font Regular"/>
              <a:buChar char="-"/>
            </a:pPr>
            <a:r>
              <a:rPr lang="en-GB" noProof="0" dirty="0"/>
              <a:t>Made from upcycled rubber tyres</a:t>
            </a:r>
          </a:p>
          <a:p>
            <a:pPr lvl="1">
              <a:lnSpc>
                <a:spcPct val="100000"/>
              </a:lnSpc>
              <a:buFont typeface="System Font Regular"/>
              <a:buChar char="-"/>
            </a:pPr>
            <a:r>
              <a:rPr lang="en-GB" noProof="0" dirty="0"/>
              <a:t>Heavy and less breathable, niche appeal</a:t>
            </a:r>
          </a:p>
          <a:p>
            <a:pPr lvl="1">
              <a:lnSpc>
                <a:spcPct val="100000"/>
              </a:lnSpc>
              <a:buFont typeface="System Font Regular"/>
              <a:buChar char="-"/>
            </a:pPr>
            <a:r>
              <a:rPr lang="en-GB" noProof="0" dirty="0"/>
              <a:t>Waterproof, durable, edgy urban style</a:t>
            </a:r>
          </a:p>
          <a:p>
            <a:pPr lvl="1">
              <a:lnSpc>
                <a:spcPct val="100000"/>
              </a:lnSpc>
              <a:buFont typeface="System Font Regular"/>
              <a:buChar char="-"/>
            </a:pPr>
            <a:r>
              <a:rPr lang="en-GB" noProof="0" dirty="0"/>
              <a:t>Emphasises waste reduction and circular economy</a:t>
            </a:r>
          </a:p>
          <a:p>
            <a:endParaRPr lang="en-GB" noProof="0" dirty="0"/>
          </a:p>
        </p:txBody>
      </p:sp>
      <p:sp>
        <p:nvSpPr>
          <p:cNvPr id="7" name="TextBox 6">
            <a:extLst>
              <a:ext uri="{FF2B5EF4-FFF2-40B4-BE49-F238E27FC236}">
                <a16:creationId xmlns:a16="http://schemas.microsoft.com/office/drawing/2014/main" id="{1A7AFAC0-05EE-B8C0-F0F3-B87DB3017E68}"/>
              </a:ext>
            </a:extLst>
          </p:cNvPr>
          <p:cNvSpPr txBox="1"/>
          <p:nvPr/>
        </p:nvSpPr>
        <p:spPr>
          <a:xfrm>
            <a:off x="4367463" y="960085"/>
            <a:ext cx="4596062" cy="3046988"/>
          </a:xfrm>
          <a:prstGeom prst="rect">
            <a:avLst/>
          </a:prstGeom>
          <a:noFill/>
        </p:spPr>
        <p:txBody>
          <a:bodyPr wrap="square">
            <a:spAutoFit/>
          </a:bodyPr>
          <a:lstStyle/>
          <a:p>
            <a:pPr marL="342900" indent="-342900">
              <a:buFont typeface="System Font Regular"/>
              <a:buChar char="-"/>
            </a:pPr>
            <a:r>
              <a:rPr lang="en-GB" sz="2400" noProof="0" dirty="0"/>
              <a:t>Made from certified organic materials</a:t>
            </a:r>
          </a:p>
          <a:p>
            <a:pPr marL="342900" indent="-342900">
              <a:buFont typeface="System Font Regular"/>
              <a:buChar char="-"/>
            </a:pPr>
            <a:r>
              <a:rPr lang="en-GB" sz="2400" noProof="0" dirty="0"/>
              <a:t>Lightweight, minimal design, biodegradable</a:t>
            </a:r>
          </a:p>
          <a:p>
            <a:pPr marL="342900" indent="-342900">
              <a:buFont typeface="System Font Regular"/>
              <a:buChar char="-"/>
            </a:pPr>
            <a:r>
              <a:rPr lang="en-GB" sz="2400" noProof="0" dirty="0"/>
              <a:t>Not waterproof, less durable long-term</a:t>
            </a:r>
          </a:p>
          <a:p>
            <a:pPr marL="342900" indent="-342900">
              <a:buFont typeface="System Font Regular"/>
              <a:buChar char="-"/>
            </a:pPr>
            <a:r>
              <a:rPr lang="en-GB" sz="2400" noProof="0" dirty="0"/>
              <a:t>Emphasises renewable resources and natural feel</a:t>
            </a:r>
          </a:p>
        </p:txBody>
      </p:sp>
    </p:spTree>
    <p:extLst>
      <p:ext uri="{BB962C8B-B14F-4D97-AF65-F5344CB8AC3E}">
        <p14:creationId xmlns:p14="http://schemas.microsoft.com/office/powerpoint/2010/main" val="936042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5B695-1959-ED9F-967F-4A3822DAF4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E1F5-C42F-29E1-C308-662ECF37E4B7}"/>
              </a:ext>
            </a:extLst>
          </p:cNvPr>
          <p:cNvSpPr>
            <a:spLocks noGrp="1"/>
          </p:cNvSpPr>
          <p:nvPr>
            <p:ph type="sldNum" sz="quarter" idx="11"/>
          </p:nvPr>
        </p:nvSpPr>
        <p:spPr/>
        <p:txBody>
          <a:bodyPr/>
          <a:lstStyle/>
          <a:p>
            <a:fld id="{DA2C159E-F13C-4A85-9A41-E7669D3E0D70}" type="slidenum">
              <a:rPr lang="en-GB" noProof="0" smtClean="0"/>
              <a:pPr/>
              <a:t>65</a:t>
            </a:fld>
            <a:endParaRPr lang="en-GB" noProof="0" dirty="0"/>
          </a:p>
        </p:txBody>
      </p:sp>
      <p:sp>
        <p:nvSpPr>
          <p:cNvPr id="3" name="Title 2">
            <a:extLst>
              <a:ext uri="{FF2B5EF4-FFF2-40B4-BE49-F238E27FC236}">
                <a16:creationId xmlns:a16="http://schemas.microsoft.com/office/drawing/2014/main" id="{BB0AF93D-4012-908D-4F9A-6A913EAB5B4B}"/>
              </a:ext>
            </a:extLst>
          </p:cNvPr>
          <p:cNvSpPr>
            <a:spLocks noGrp="1"/>
          </p:cNvSpPr>
          <p:nvPr>
            <p:ph type="title"/>
          </p:nvPr>
        </p:nvSpPr>
        <p:spPr/>
        <p:txBody>
          <a:bodyPr>
            <a:normAutofit fontScale="90000"/>
          </a:bodyPr>
          <a:lstStyle/>
          <a:p>
            <a:r>
              <a:rPr lang="en-GB" sz="4000" noProof="0" dirty="0"/>
              <a:t>E</a:t>
            </a:r>
            <a:r>
              <a:rPr lang="en-GB" sz="4000" b="1" noProof="0" dirty="0"/>
              <a:t>valuation guidance </a:t>
            </a:r>
            <a:br>
              <a:rPr lang="en-GB" sz="4000" b="1" noProof="0" dirty="0"/>
            </a:br>
            <a:br>
              <a:rPr lang="en-GB" b="1" noProof="0" dirty="0"/>
            </a:br>
            <a:br>
              <a:rPr lang="en-GB" b="1" noProof="0" dirty="0"/>
            </a:br>
            <a:endParaRPr lang="en-GB" noProof="0" dirty="0"/>
          </a:p>
        </p:txBody>
      </p:sp>
      <p:sp>
        <p:nvSpPr>
          <p:cNvPr id="4" name="Text Placeholder 3">
            <a:extLst>
              <a:ext uri="{FF2B5EF4-FFF2-40B4-BE49-F238E27FC236}">
                <a16:creationId xmlns:a16="http://schemas.microsoft.com/office/drawing/2014/main" id="{FA49A80B-87DF-C3FD-A11D-233751C63261}"/>
              </a:ext>
            </a:extLst>
          </p:cNvPr>
          <p:cNvSpPr>
            <a:spLocks noGrp="1"/>
          </p:cNvSpPr>
          <p:nvPr>
            <p:ph type="body" sz="quarter" idx="12"/>
          </p:nvPr>
        </p:nvSpPr>
        <p:spPr>
          <a:xfrm>
            <a:off x="232950" y="1053192"/>
            <a:ext cx="7972587" cy="3506775"/>
          </a:xfrm>
        </p:spPr>
        <p:txBody>
          <a:bodyPr/>
          <a:lstStyle/>
          <a:p>
            <a:pPr lvl="1">
              <a:lnSpc>
                <a:spcPct val="100000"/>
              </a:lnSpc>
            </a:pPr>
            <a:r>
              <a:rPr lang="en-GB" b="1" noProof="0" dirty="0"/>
              <a:t>Analytical:</a:t>
            </a:r>
            <a:r>
              <a:rPr lang="en-GB" noProof="0" dirty="0"/>
              <a:t> break down each product by sustainability, tech integration, comfort, aesthetics and cost.</a:t>
            </a:r>
          </a:p>
          <a:p>
            <a:pPr lvl="1">
              <a:lnSpc>
                <a:spcPct val="100000"/>
              </a:lnSpc>
            </a:pPr>
            <a:r>
              <a:rPr lang="en-GB" b="1" noProof="0" dirty="0"/>
              <a:t>Comparative:</a:t>
            </a:r>
            <a:r>
              <a:rPr lang="en-GB" noProof="0" dirty="0"/>
              <a:t> discuss how well each product matches the requirements of the brief, using direct comparison (e.g. tech vs material sustainability).</a:t>
            </a:r>
            <a:endParaRPr lang="en-GB" b="1" noProof="0" dirty="0"/>
          </a:p>
          <a:p>
            <a:pPr lvl="1">
              <a:lnSpc>
                <a:spcPct val="100000"/>
              </a:lnSpc>
            </a:pPr>
            <a:r>
              <a:rPr lang="en-GB" b="1" noProof="0" dirty="0"/>
              <a:t>Critical:</a:t>
            </a:r>
            <a:r>
              <a:rPr lang="en-GB" noProof="0" dirty="0"/>
              <a:t> consider real-world trade-offs. </a:t>
            </a:r>
          </a:p>
          <a:p>
            <a:pPr lvl="2"/>
            <a:r>
              <a:rPr lang="en-GB" noProof="0" dirty="0"/>
              <a:t>Which features are worth prioritising for the audience and brand? What could be improved or combined?</a:t>
            </a:r>
          </a:p>
        </p:txBody>
      </p:sp>
      <p:sp>
        <p:nvSpPr>
          <p:cNvPr id="5" name="Footer Placeholder 4">
            <a:extLst>
              <a:ext uri="{FF2B5EF4-FFF2-40B4-BE49-F238E27FC236}">
                <a16:creationId xmlns:a16="http://schemas.microsoft.com/office/drawing/2014/main" id="{C228F656-A582-52C2-A7AB-E7BC103C0A2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40737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5CADF-45DF-551F-E8F6-E479D8AC099B}"/>
              </a:ext>
            </a:extLst>
          </p:cNvPr>
          <p:cNvSpPr>
            <a:spLocks noGrp="1"/>
          </p:cNvSpPr>
          <p:nvPr>
            <p:ph type="sldNum" sz="quarter" idx="11"/>
          </p:nvPr>
        </p:nvSpPr>
        <p:spPr/>
        <p:txBody>
          <a:bodyPr/>
          <a:lstStyle/>
          <a:p>
            <a:fld id="{DA2C159E-F13C-4A85-9A41-E7669D3E0D70}" type="slidenum">
              <a:rPr lang="en-GB" noProof="0" smtClean="0"/>
              <a:pPr/>
              <a:t>66</a:t>
            </a:fld>
            <a:endParaRPr lang="en-GB" noProof="0" dirty="0"/>
          </a:p>
        </p:txBody>
      </p:sp>
      <p:sp>
        <p:nvSpPr>
          <p:cNvPr id="3" name="Title 2">
            <a:extLst>
              <a:ext uri="{FF2B5EF4-FFF2-40B4-BE49-F238E27FC236}">
                <a16:creationId xmlns:a16="http://schemas.microsoft.com/office/drawing/2014/main" id="{858CA68E-0132-24C6-CBB9-0882671B99EE}"/>
              </a:ext>
            </a:extLst>
          </p:cNvPr>
          <p:cNvSpPr>
            <a:spLocks noGrp="1"/>
          </p:cNvSpPr>
          <p:nvPr>
            <p:ph type="title"/>
          </p:nvPr>
        </p:nvSpPr>
        <p:spPr/>
        <p:txBody>
          <a:bodyPr/>
          <a:lstStyle/>
          <a:p>
            <a:r>
              <a:rPr lang="en-GB" noProof="0" dirty="0"/>
              <a:t>Plenary task</a:t>
            </a:r>
          </a:p>
        </p:txBody>
      </p:sp>
      <p:sp>
        <p:nvSpPr>
          <p:cNvPr id="4" name="Text Placeholder 3">
            <a:extLst>
              <a:ext uri="{FF2B5EF4-FFF2-40B4-BE49-F238E27FC236}">
                <a16:creationId xmlns:a16="http://schemas.microsoft.com/office/drawing/2014/main" id="{3117095E-C46C-5408-10A8-381A2B8251DC}"/>
              </a:ext>
            </a:extLst>
          </p:cNvPr>
          <p:cNvSpPr>
            <a:spLocks noGrp="1"/>
          </p:cNvSpPr>
          <p:nvPr>
            <p:ph type="body" sz="quarter" idx="12"/>
          </p:nvPr>
        </p:nvSpPr>
        <p:spPr/>
        <p:txBody>
          <a:bodyPr/>
          <a:lstStyle/>
          <a:p>
            <a:pPr marL="457200" indent="-457200">
              <a:buFont typeface="+mj-lt"/>
              <a:buAutoNum type="arabicPeriod"/>
            </a:pPr>
            <a:r>
              <a:rPr lang="en-GB" noProof="0" dirty="0"/>
              <a:t>What was the most important judgement your group made and why?</a:t>
            </a:r>
          </a:p>
          <a:p>
            <a:pPr marL="457200" indent="-457200">
              <a:buFont typeface="+mj-lt"/>
              <a:buAutoNum type="arabicPeriod"/>
            </a:pPr>
            <a:r>
              <a:rPr lang="en-GB" noProof="0" dirty="0"/>
              <a:t>Which evaluation method (analytical, comparative or critical) did you find hardest to apply?</a:t>
            </a:r>
          </a:p>
          <a:p>
            <a:pPr marL="457200" indent="-457200">
              <a:buFont typeface="+mj-lt"/>
              <a:buAutoNum type="arabicPeriod"/>
            </a:pPr>
            <a:r>
              <a:rPr lang="en-GB" noProof="0" dirty="0"/>
              <a:t>Did your group change its mind about a concept during discussion? What influenced the change?</a:t>
            </a:r>
          </a:p>
          <a:p>
            <a:pPr marL="457200" indent="-457200">
              <a:buFont typeface="+mj-lt"/>
              <a:buAutoNum type="arabicPeriod"/>
            </a:pPr>
            <a:r>
              <a:rPr lang="en-GB" noProof="0" dirty="0"/>
              <a:t>If you could redesign one part of either product, what would it be and why?</a:t>
            </a:r>
          </a:p>
        </p:txBody>
      </p:sp>
      <p:sp>
        <p:nvSpPr>
          <p:cNvPr id="5" name="Footer Placeholder 4">
            <a:extLst>
              <a:ext uri="{FF2B5EF4-FFF2-40B4-BE49-F238E27FC236}">
                <a16:creationId xmlns:a16="http://schemas.microsoft.com/office/drawing/2014/main" id="{23F5E6A9-F124-0FA0-8A83-0B3A66A6E6F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08530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BD4C8D-BC56-5ECC-B400-099D9CE8B328}"/>
              </a:ext>
            </a:extLst>
          </p:cNvPr>
          <p:cNvSpPr>
            <a:spLocks noGrp="1"/>
          </p:cNvSpPr>
          <p:nvPr>
            <p:ph type="sldNum" sz="quarter" idx="11"/>
          </p:nvPr>
        </p:nvSpPr>
        <p:spPr/>
        <p:txBody>
          <a:bodyPr/>
          <a:lstStyle/>
          <a:p>
            <a:fld id="{DA2C159E-F13C-4A85-9A41-E7669D3E0D70}" type="slidenum">
              <a:rPr lang="en-GB" noProof="0" smtClean="0"/>
              <a:pPr/>
              <a:t>67</a:t>
            </a:fld>
            <a:endParaRPr lang="en-GB" noProof="0" dirty="0"/>
          </a:p>
        </p:txBody>
      </p:sp>
      <p:sp>
        <p:nvSpPr>
          <p:cNvPr id="3" name="Title 2">
            <a:extLst>
              <a:ext uri="{FF2B5EF4-FFF2-40B4-BE49-F238E27FC236}">
                <a16:creationId xmlns:a16="http://schemas.microsoft.com/office/drawing/2014/main" id="{10A5F578-3829-952C-E236-8105F63E1860}"/>
              </a:ext>
            </a:extLst>
          </p:cNvPr>
          <p:cNvSpPr>
            <a:spLocks noGrp="1"/>
          </p:cNvSpPr>
          <p:nvPr>
            <p:ph type="title"/>
          </p:nvPr>
        </p:nvSpPr>
        <p:spPr/>
        <p:txBody>
          <a:bodyPr/>
          <a:lstStyle/>
          <a:p>
            <a:r>
              <a:rPr lang="en-GB" noProof="0" dirty="0"/>
              <a:t>Next steps: design review</a:t>
            </a:r>
          </a:p>
        </p:txBody>
      </p:sp>
      <p:sp>
        <p:nvSpPr>
          <p:cNvPr id="4" name="Text Placeholder 3">
            <a:extLst>
              <a:ext uri="{FF2B5EF4-FFF2-40B4-BE49-F238E27FC236}">
                <a16:creationId xmlns:a16="http://schemas.microsoft.com/office/drawing/2014/main" id="{5CDF0239-6991-8783-E1B3-41C9C1A74653}"/>
              </a:ext>
            </a:extLst>
          </p:cNvPr>
          <p:cNvSpPr>
            <a:spLocks noGrp="1"/>
          </p:cNvSpPr>
          <p:nvPr>
            <p:ph type="body" sz="quarter" idx="12"/>
          </p:nvPr>
        </p:nvSpPr>
        <p:spPr/>
        <p:txBody>
          <a:bodyPr/>
          <a:lstStyle/>
          <a:p>
            <a:pPr marL="457200" indent="-457200">
              <a:buFont typeface="+mj-lt"/>
              <a:buAutoNum type="arabicPeriod"/>
            </a:pPr>
            <a:r>
              <a:rPr lang="en-GB" noProof="0" dirty="0"/>
              <a:t>Review your design work and choose two key design decisions you made.</a:t>
            </a:r>
          </a:p>
          <a:p>
            <a:pPr marL="457200" indent="-457200">
              <a:buFont typeface="+mj-lt"/>
              <a:buAutoNum type="arabicPeriod"/>
            </a:pPr>
            <a:r>
              <a:rPr lang="en-GB" noProof="0" dirty="0"/>
              <a:t>Explain how each decision links to the client brief and meets the needs of your target audience.</a:t>
            </a:r>
          </a:p>
          <a:p>
            <a:pPr marL="457200" indent="-457200">
              <a:buFont typeface="+mj-lt"/>
              <a:buAutoNum type="arabicPeriod"/>
            </a:pPr>
            <a:r>
              <a:rPr lang="en-GB" noProof="0" dirty="0"/>
              <a:t>Share your explanations with a peer.</a:t>
            </a:r>
          </a:p>
          <a:p>
            <a:pPr marL="457200" indent="-457200">
              <a:buFont typeface="+mj-lt"/>
              <a:buAutoNum type="arabicPeriod"/>
            </a:pPr>
            <a:r>
              <a:rPr lang="en-GB" noProof="0" dirty="0"/>
              <a:t>Get feedback on how clearly your design communicates the intended message and where it could be improved.</a:t>
            </a:r>
          </a:p>
        </p:txBody>
      </p:sp>
      <p:sp>
        <p:nvSpPr>
          <p:cNvPr id="5" name="Footer Placeholder 4">
            <a:extLst>
              <a:ext uri="{FF2B5EF4-FFF2-40B4-BE49-F238E27FC236}">
                <a16:creationId xmlns:a16="http://schemas.microsoft.com/office/drawing/2014/main" id="{2D11FB1D-ECBB-28A3-671C-519696B9332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24571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Using feedback to refine designs</a:t>
            </a:r>
          </a:p>
        </p:txBody>
      </p:sp>
    </p:spTree>
    <p:extLst>
      <p:ext uri="{BB962C8B-B14F-4D97-AF65-F5344CB8AC3E}">
        <p14:creationId xmlns:p14="http://schemas.microsoft.com/office/powerpoint/2010/main" val="2872232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noProof="0" dirty="0"/>
              <a:t>Starter task: constructive feedback</a:t>
            </a:r>
          </a:p>
        </p:txBody>
      </p:sp>
      <p:sp>
        <p:nvSpPr>
          <p:cNvPr id="5" name="Text Placeholder 4"/>
          <p:cNvSpPr>
            <a:spLocks noGrp="1"/>
          </p:cNvSpPr>
          <p:nvPr>
            <p:ph type="body" sz="quarter" idx="12"/>
          </p:nvPr>
        </p:nvSpPr>
        <p:spPr/>
        <p:txBody>
          <a:bodyPr/>
          <a:lstStyle/>
          <a:p>
            <a:pPr>
              <a:lnSpc>
                <a:spcPct val="100000"/>
              </a:lnSpc>
            </a:pPr>
            <a:r>
              <a:rPr lang="en-GB" sz="2400" noProof="0" dirty="0"/>
              <a:t>What makes feedback constructive? </a:t>
            </a:r>
            <a:br>
              <a:rPr lang="en-GB" noProof="0" dirty="0">
                <a:solidFill>
                  <a:schemeClr val="accent1"/>
                </a:solidFill>
              </a:rPr>
            </a:br>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69</a:t>
            </a:fld>
            <a:endParaRPr lang="en-GB" noProof="0" dirty="0"/>
          </a:p>
        </p:txBody>
      </p:sp>
    </p:spTree>
    <p:extLst>
      <p:ext uri="{BB962C8B-B14F-4D97-AF65-F5344CB8AC3E}">
        <p14:creationId xmlns:p14="http://schemas.microsoft.com/office/powerpoint/2010/main" val="136178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FDC5-738B-DC27-0476-BA974828051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27F2EE3-020F-281C-4D46-733B75A2707A}"/>
              </a:ext>
            </a:extLst>
          </p:cNvPr>
          <p:cNvSpPr>
            <a:spLocks noGrp="1"/>
          </p:cNvSpPr>
          <p:nvPr>
            <p:ph type="title"/>
          </p:nvPr>
        </p:nvSpPr>
        <p:spPr/>
        <p:txBody>
          <a:bodyPr>
            <a:normAutofit/>
          </a:bodyPr>
          <a:lstStyle/>
          <a:p>
            <a:r>
              <a:rPr lang="en-GB" noProof="0" dirty="0">
                <a:cs typeface="Arial"/>
              </a:rPr>
              <a:t>Meeting client brief requirements</a:t>
            </a:r>
          </a:p>
        </p:txBody>
      </p:sp>
      <p:sp>
        <p:nvSpPr>
          <p:cNvPr id="5" name="Text Placeholder 4">
            <a:extLst>
              <a:ext uri="{FF2B5EF4-FFF2-40B4-BE49-F238E27FC236}">
                <a16:creationId xmlns:a16="http://schemas.microsoft.com/office/drawing/2014/main" id="{79F1747B-E424-361D-622A-5D08C52D214C}"/>
              </a:ext>
            </a:extLst>
          </p:cNvPr>
          <p:cNvSpPr>
            <a:spLocks noGrp="1"/>
          </p:cNvSpPr>
          <p:nvPr>
            <p:ph type="body" sz="quarter" idx="12"/>
          </p:nvPr>
        </p:nvSpPr>
        <p:spPr/>
        <p:txBody>
          <a:bodyPr vert="horz" lIns="0" tIns="0" rIns="0" bIns="0" rtlCol="0" anchor="t">
            <a:noAutofit/>
          </a:bodyPr>
          <a:lstStyle/>
          <a:p>
            <a:pPr lvl="1"/>
            <a:r>
              <a:rPr lang="en-GB" noProof="0" dirty="0"/>
              <a:t>Group one: Design a shirt for daily wear</a:t>
            </a:r>
            <a:endParaRPr lang="en-GB" noProof="0" dirty="0">
              <a:cs typeface="Arial"/>
            </a:endParaRPr>
          </a:p>
          <a:p>
            <a:pPr lvl="1"/>
            <a:r>
              <a:rPr lang="en-GB" noProof="0" dirty="0"/>
              <a:t>Group two: Unisex style</a:t>
            </a:r>
            <a:endParaRPr lang="en-GB" noProof="0" dirty="0">
              <a:cs typeface="Arial"/>
            </a:endParaRPr>
          </a:p>
          <a:p>
            <a:pPr lvl="1"/>
            <a:r>
              <a:rPr lang="en-GB" noProof="0" dirty="0"/>
              <a:t>Group three: Suitable for warm climates</a:t>
            </a:r>
            <a:endParaRPr lang="en-GB" noProof="0" dirty="0">
              <a:cs typeface="Arial"/>
            </a:endParaRPr>
          </a:p>
          <a:p>
            <a:pPr lvl="1"/>
            <a:r>
              <a:rPr lang="en-GB" noProof="0" dirty="0"/>
              <a:t>Group four: Include a printed design inspired by the 1980s</a:t>
            </a:r>
            <a:endParaRPr lang="en-GB" noProof="0" dirty="0">
              <a:cs typeface="Arial"/>
            </a:endParaRPr>
          </a:p>
          <a:p>
            <a:pPr marL="342900" indent="-342900">
              <a:buFont typeface="Arial" panose="020B0604020202020204" pitchFamily="34" charset="0"/>
              <a:buChar char="•"/>
            </a:pPr>
            <a:endParaRPr lang="en-GB" noProof="0" dirty="0">
              <a:cs typeface="Arial"/>
            </a:endParaRPr>
          </a:p>
          <a:p>
            <a:endParaRPr lang="en-GB" noProof="0" dirty="0">
              <a:cs typeface="Arial"/>
            </a:endParaRPr>
          </a:p>
          <a:p>
            <a:endParaRPr lang="en-GB" noProof="0" dirty="0">
              <a:cs typeface="Arial"/>
            </a:endParaRPr>
          </a:p>
          <a:p>
            <a:pPr marL="539750" lvl="2" indent="-269875"/>
            <a:endParaRPr lang="en-GB" noProof="0" dirty="0">
              <a:cs typeface="Arial"/>
            </a:endParaRPr>
          </a:p>
          <a:p>
            <a:endParaRPr lang="en-GB" noProof="0" dirty="0">
              <a:cs typeface="Arial"/>
            </a:endParaRPr>
          </a:p>
        </p:txBody>
      </p:sp>
      <p:sp>
        <p:nvSpPr>
          <p:cNvPr id="3" name="Footer Placeholder 2">
            <a:extLst>
              <a:ext uri="{FF2B5EF4-FFF2-40B4-BE49-F238E27FC236}">
                <a16:creationId xmlns:a16="http://schemas.microsoft.com/office/drawing/2014/main" id="{D9214D44-F953-F0A8-EF9E-42F12020C98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BF6B0D51-8273-A2D4-13E0-CDB6BB6C65FE}"/>
              </a:ext>
            </a:extLst>
          </p:cNvPr>
          <p:cNvSpPr>
            <a:spLocks noGrp="1"/>
          </p:cNvSpPr>
          <p:nvPr>
            <p:ph type="sldNum" sz="quarter" idx="11"/>
          </p:nvPr>
        </p:nvSpPr>
        <p:spPr/>
        <p:txBody>
          <a:bodyPr/>
          <a:lstStyle/>
          <a:p>
            <a:fld id="{DA2C159E-F13C-4A85-9A41-E7669D3E0D70}" type="slidenum">
              <a:rPr lang="en-GB" noProof="0" smtClean="0"/>
              <a:pPr/>
              <a:t>7</a:t>
            </a:fld>
            <a:endParaRPr lang="en-GB" noProof="0" dirty="0"/>
          </a:p>
        </p:txBody>
      </p:sp>
    </p:spTree>
    <p:extLst>
      <p:ext uri="{BB962C8B-B14F-4D97-AF65-F5344CB8AC3E}">
        <p14:creationId xmlns:p14="http://schemas.microsoft.com/office/powerpoint/2010/main" val="313935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40B7AC-CEFB-0956-B590-524093BD9284}"/>
              </a:ext>
            </a:extLst>
          </p:cNvPr>
          <p:cNvSpPr>
            <a:spLocks noGrp="1"/>
          </p:cNvSpPr>
          <p:nvPr>
            <p:ph type="sldNum" sz="quarter" idx="11"/>
          </p:nvPr>
        </p:nvSpPr>
        <p:spPr/>
        <p:txBody>
          <a:bodyPr/>
          <a:lstStyle/>
          <a:p>
            <a:fld id="{DA2C159E-F13C-4A85-9A41-E7669D3E0D70}" type="slidenum">
              <a:rPr lang="en-GB" noProof="0" smtClean="0"/>
              <a:pPr/>
              <a:t>70</a:t>
            </a:fld>
            <a:endParaRPr lang="en-GB" noProof="0" dirty="0"/>
          </a:p>
        </p:txBody>
      </p:sp>
      <p:sp>
        <p:nvSpPr>
          <p:cNvPr id="3" name="Title 2">
            <a:extLst>
              <a:ext uri="{FF2B5EF4-FFF2-40B4-BE49-F238E27FC236}">
                <a16:creationId xmlns:a16="http://schemas.microsoft.com/office/drawing/2014/main" id="{4782C8F8-34AA-81AE-40E4-D986B249172B}"/>
              </a:ext>
            </a:extLst>
          </p:cNvPr>
          <p:cNvSpPr>
            <a:spLocks noGrp="1"/>
          </p:cNvSpPr>
          <p:nvPr>
            <p:ph type="title"/>
          </p:nvPr>
        </p:nvSpPr>
        <p:spPr/>
        <p:txBody>
          <a:bodyPr/>
          <a:lstStyle/>
          <a:p>
            <a:r>
              <a:rPr lang="en-GB" noProof="0" dirty="0"/>
              <a:t>Feedback in design</a:t>
            </a:r>
          </a:p>
        </p:txBody>
      </p:sp>
      <p:sp>
        <p:nvSpPr>
          <p:cNvPr id="4" name="Text Placeholder 3">
            <a:extLst>
              <a:ext uri="{FF2B5EF4-FFF2-40B4-BE49-F238E27FC236}">
                <a16:creationId xmlns:a16="http://schemas.microsoft.com/office/drawing/2014/main" id="{DB4B5D8D-0B53-D7F0-3D4E-BBD4D61AAF54}"/>
              </a:ext>
            </a:extLst>
          </p:cNvPr>
          <p:cNvSpPr>
            <a:spLocks noGrp="1"/>
          </p:cNvSpPr>
          <p:nvPr>
            <p:ph type="body" sz="quarter" idx="12"/>
          </p:nvPr>
        </p:nvSpPr>
        <p:spPr/>
        <p:txBody>
          <a:bodyPr/>
          <a:lstStyle/>
          <a:p>
            <a:pPr lvl="1">
              <a:lnSpc>
                <a:spcPct val="100000"/>
              </a:lnSpc>
            </a:pPr>
            <a:r>
              <a:rPr lang="en-GB" noProof="0" dirty="0"/>
              <a:t>Feedback plays a critical role in the design process because it helps designers view their work from different perspectives. </a:t>
            </a:r>
          </a:p>
          <a:p>
            <a:pPr lvl="1">
              <a:lnSpc>
                <a:spcPct val="100000"/>
              </a:lnSpc>
            </a:pPr>
            <a:r>
              <a:rPr lang="en-GB" noProof="0" dirty="0"/>
              <a:t>Constructive feedback identifies areas that may not meet the needs of the client or user and offers suggestions for improvement. </a:t>
            </a:r>
          </a:p>
          <a:p>
            <a:pPr lvl="1">
              <a:lnSpc>
                <a:spcPct val="100000"/>
              </a:lnSpc>
            </a:pPr>
            <a:r>
              <a:rPr lang="en-GB" noProof="0" dirty="0"/>
              <a:t>It encourages reflection and refinement and, ultimately, leads to more effective, inclusive and purposeful design outcomes.</a:t>
            </a:r>
          </a:p>
        </p:txBody>
      </p:sp>
      <p:sp>
        <p:nvSpPr>
          <p:cNvPr id="5" name="Footer Placeholder 4">
            <a:extLst>
              <a:ext uri="{FF2B5EF4-FFF2-40B4-BE49-F238E27FC236}">
                <a16:creationId xmlns:a16="http://schemas.microsoft.com/office/drawing/2014/main" id="{3BEC1BC7-C1CD-24DE-BEC2-758362FF881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349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AC7C38-7CDB-98E3-6374-CBA6ADF6AF8F}"/>
              </a:ext>
            </a:extLst>
          </p:cNvPr>
          <p:cNvSpPr>
            <a:spLocks noGrp="1"/>
          </p:cNvSpPr>
          <p:nvPr>
            <p:ph type="sldNum" sz="quarter" idx="11"/>
          </p:nvPr>
        </p:nvSpPr>
        <p:spPr/>
        <p:txBody>
          <a:bodyPr/>
          <a:lstStyle/>
          <a:p>
            <a:fld id="{DA2C159E-F13C-4A85-9A41-E7669D3E0D70}" type="slidenum">
              <a:rPr lang="en-GB" noProof="0" smtClean="0"/>
              <a:pPr/>
              <a:t>71</a:t>
            </a:fld>
            <a:endParaRPr lang="en-GB" noProof="0" dirty="0"/>
          </a:p>
        </p:txBody>
      </p:sp>
      <p:sp>
        <p:nvSpPr>
          <p:cNvPr id="3" name="Title 2">
            <a:extLst>
              <a:ext uri="{FF2B5EF4-FFF2-40B4-BE49-F238E27FC236}">
                <a16:creationId xmlns:a16="http://schemas.microsoft.com/office/drawing/2014/main" id="{70CF0C1E-08EC-3A87-C70F-6B72F1008CA2}"/>
              </a:ext>
            </a:extLst>
          </p:cNvPr>
          <p:cNvSpPr>
            <a:spLocks noGrp="1"/>
          </p:cNvSpPr>
          <p:nvPr>
            <p:ph type="title"/>
          </p:nvPr>
        </p:nvSpPr>
        <p:spPr/>
        <p:txBody>
          <a:bodyPr/>
          <a:lstStyle/>
          <a:p>
            <a:r>
              <a:rPr lang="en-GB" noProof="0" dirty="0"/>
              <a:t>Three-part feedback model</a:t>
            </a:r>
          </a:p>
        </p:txBody>
      </p:sp>
      <p:sp>
        <p:nvSpPr>
          <p:cNvPr id="4" name="Text Placeholder 3">
            <a:extLst>
              <a:ext uri="{FF2B5EF4-FFF2-40B4-BE49-F238E27FC236}">
                <a16:creationId xmlns:a16="http://schemas.microsoft.com/office/drawing/2014/main" id="{DA4F5585-76AB-088A-857C-D26A5208FFDC}"/>
              </a:ext>
            </a:extLst>
          </p:cNvPr>
          <p:cNvSpPr>
            <a:spLocks noGrp="1"/>
          </p:cNvSpPr>
          <p:nvPr>
            <p:ph type="body" sz="quarter" idx="12"/>
          </p:nvPr>
        </p:nvSpPr>
        <p:spPr/>
        <p:txBody>
          <a:bodyPr/>
          <a:lstStyle/>
          <a:p>
            <a:pPr marL="457200" indent="-457200">
              <a:buAutoNum type="arabicPeriod"/>
            </a:pPr>
            <a:r>
              <a:rPr lang="en-GB" b="1" noProof="0" dirty="0"/>
              <a:t>Positive comment: </a:t>
            </a:r>
            <a:r>
              <a:rPr lang="en-GB" noProof="0" dirty="0"/>
              <a:t>highlight one aspect of the work that is effective or well-executed.</a:t>
            </a:r>
          </a:p>
          <a:p>
            <a:pPr marL="457200" indent="-457200">
              <a:buAutoNum type="arabicPeriod"/>
            </a:pPr>
            <a:r>
              <a:rPr lang="en-GB" b="1" noProof="0" dirty="0"/>
              <a:t>Area for improvement: </a:t>
            </a:r>
            <a:r>
              <a:rPr lang="en-GB" noProof="0" dirty="0"/>
              <a:t>identify a specific element that could be refined or enhanced.</a:t>
            </a:r>
          </a:p>
          <a:p>
            <a:pPr marL="457200" indent="-457200">
              <a:buAutoNum type="arabicPeriod"/>
            </a:pPr>
            <a:r>
              <a:rPr lang="en-GB" b="1" noProof="0" dirty="0"/>
              <a:t>Specific suggestion: </a:t>
            </a:r>
            <a:r>
              <a:rPr lang="en-GB" noProof="0" dirty="0"/>
              <a:t>provide a clear, actionable recommendation to address the identified area for improvement.</a:t>
            </a:r>
          </a:p>
        </p:txBody>
      </p:sp>
      <p:sp>
        <p:nvSpPr>
          <p:cNvPr id="5" name="Footer Placeholder 4">
            <a:extLst>
              <a:ext uri="{FF2B5EF4-FFF2-40B4-BE49-F238E27FC236}">
                <a16:creationId xmlns:a16="http://schemas.microsoft.com/office/drawing/2014/main" id="{95C7214B-8AF2-8C1E-C420-5D4142B6E0A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44783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0E5E0-AD77-1DBB-A779-C96C6E9F9F3F}"/>
              </a:ext>
            </a:extLst>
          </p:cNvPr>
          <p:cNvSpPr>
            <a:spLocks noGrp="1"/>
          </p:cNvSpPr>
          <p:nvPr>
            <p:ph type="sldNum" sz="quarter" idx="11"/>
          </p:nvPr>
        </p:nvSpPr>
        <p:spPr/>
        <p:txBody>
          <a:bodyPr/>
          <a:lstStyle/>
          <a:p>
            <a:fld id="{DA2C159E-F13C-4A85-9A41-E7669D3E0D70}" type="slidenum">
              <a:rPr lang="en-GB" noProof="0" smtClean="0"/>
              <a:pPr/>
              <a:t>72</a:t>
            </a:fld>
            <a:endParaRPr lang="en-GB" noProof="0" dirty="0"/>
          </a:p>
        </p:txBody>
      </p:sp>
      <p:sp>
        <p:nvSpPr>
          <p:cNvPr id="3" name="Title 2">
            <a:extLst>
              <a:ext uri="{FF2B5EF4-FFF2-40B4-BE49-F238E27FC236}">
                <a16:creationId xmlns:a16="http://schemas.microsoft.com/office/drawing/2014/main" id="{AD447701-DC84-E90C-F25C-28100836B614}"/>
              </a:ext>
            </a:extLst>
          </p:cNvPr>
          <p:cNvSpPr>
            <a:spLocks noGrp="1"/>
          </p:cNvSpPr>
          <p:nvPr>
            <p:ph type="title"/>
          </p:nvPr>
        </p:nvSpPr>
        <p:spPr/>
        <p:txBody>
          <a:bodyPr/>
          <a:lstStyle/>
          <a:p>
            <a:r>
              <a:rPr lang="en-GB" noProof="0" dirty="0"/>
              <a:t>Question</a:t>
            </a:r>
          </a:p>
        </p:txBody>
      </p:sp>
      <p:sp>
        <p:nvSpPr>
          <p:cNvPr id="4" name="Text Placeholder 3">
            <a:extLst>
              <a:ext uri="{FF2B5EF4-FFF2-40B4-BE49-F238E27FC236}">
                <a16:creationId xmlns:a16="http://schemas.microsoft.com/office/drawing/2014/main" id="{040DA268-BD1F-3C44-4833-88D957E2EC20}"/>
              </a:ext>
            </a:extLst>
          </p:cNvPr>
          <p:cNvSpPr>
            <a:spLocks noGrp="1"/>
          </p:cNvSpPr>
          <p:nvPr>
            <p:ph type="body" sz="quarter" idx="12"/>
          </p:nvPr>
        </p:nvSpPr>
        <p:spPr/>
        <p:txBody>
          <a:bodyPr/>
          <a:lstStyle/>
          <a:p>
            <a:r>
              <a:rPr lang="en-GB" noProof="0" dirty="0"/>
              <a:t>What makes feedback helpful to the designer?</a:t>
            </a:r>
          </a:p>
          <a:p>
            <a:endParaRPr lang="en-GB" noProof="0" dirty="0"/>
          </a:p>
          <a:p>
            <a:endParaRPr lang="en-GB" noProof="0" dirty="0"/>
          </a:p>
        </p:txBody>
      </p:sp>
      <p:sp>
        <p:nvSpPr>
          <p:cNvPr id="5" name="Footer Placeholder 4">
            <a:extLst>
              <a:ext uri="{FF2B5EF4-FFF2-40B4-BE49-F238E27FC236}">
                <a16:creationId xmlns:a16="http://schemas.microsoft.com/office/drawing/2014/main" id="{9A831094-EC8D-1300-45C4-32CF7607024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08637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D17FA-DDA5-5FB6-A700-19728232A2AD}"/>
              </a:ext>
            </a:extLst>
          </p:cNvPr>
          <p:cNvSpPr>
            <a:spLocks noGrp="1"/>
          </p:cNvSpPr>
          <p:nvPr>
            <p:ph type="sldNum" sz="quarter" idx="11"/>
          </p:nvPr>
        </p:nvSpPr>
        <p:spPr/>
        <p:txBody>
          <a:bodyPr/>
          <a:lstStyle/>
          <a:p>
            <a:fld id="{DA2C159E-F13C-4A85-9A41-E7669D3E0D70}" type="slidenum">
              <a:rPr lang="en-GB" noProof="0" smtClean="0"/>
              <a:pPr/>
              <a:t>73</a:t>
            </a:fld>
            <a:endParaRPr lang="en-GB" noProof="0" dirty="0"/>
          </a:p>
        </p:txBody>
      </p:sp>
      <p:sp>
        <p:nvSpPr>
          <p:cNvPr id="3" name="Title 2">
            <a:extLst>
              <a:ext uri="{FF2B5EF4-FFF2-40B4-BE49-F238E27FC236}">
                <a16:creationId xmlns:a16="http://schemas.microsoft.com/office/drawing/2014/main" id="{9A74606C-54D5-CDB9-610C-70E4AF2459F5}"/>
              </a:ext>
            </a:extLst>
          </p:cNvPr>
          <p:cNvSpPr>
            <a:spLocks noGrp="1"/>
          </p:cNvSpPr>
          <p:nvPr>
            <p:ph type="title"/>
          </p:nvPr>
        </p:nvSpPr>
        <p:spPr/>
        <p:txBody>
          <a:bodyPr>
            <a:normAutofit fontScale="90000"/>
          </a:bodyPr>
          <a:lstStyle/>
          <a:p>
            <a:r>
              <a:rPr lang="en-GB" sz="4000" noProof="0" dirty="0"/>
              <a:t>Task: Luna Bean Café</a:t>
            </a:r>
            <a:br>
              <a:rPr lang="en-GB" noProof="0" dirty="0"/>
            </a:br>
            <a:endParaRPr lang="en-GB" noProof="0" dirty="0"/>
          </a:p>
        </p:txBody>
      </p:sp>
      <p:sp>
        <p:nvSpPr>
          <p:cNvPr id="5" name="Footer Placeholder 4">
            <a:extLst>
              <a:ext uri="{FF2B5EF4-FFF2-40B4-BE49-F238E27FC236}">
                <a16:creationId xmlns:a16="http://schemas.microsoft.com/office/drawing/2014/main" id="{CB68F71C-B4FE-0F60-2122-1837B3322E6E}"/>
              </a:ext>
            </a:extLst>
          </p:cNvPr>
          <p:cNvSpPr>
            <a:spLocks noGrp="1"/>
          </p:cNvSpPr>
          <p:nvPr>
            <p:ph type="ftr" sz="quarter" idx="10"/>
          </p:nvPr>
        </p:nvSpPr>
        <p:spPr/>
        <p:txBody>
          <a:bodyPr/>
          <a:lstStyle/>
          <a:p>
            <a:r>
              <a:rPr lang="en-GB" noProof="0" dirty="0"/>
              <a:t>Education &amp; Training Foundation</a:t>
            </a:r>
          </a:p>
        </p:txBody>
      </p:sp>
      <p:pic>
        <p:nvPicPr>
          <p:cNvPr id="6146" name="Picture 2" descr="Two logos. The logo to the left has the outer brown circle line missed off.  Each logo has an image of a coffee cup and saucer with steam coming from the top. The name of the brand Luna Bean Café is written under each coffee cup and saucer. ">
            <a:extLst>
              <a:ext uri="{FF2B5EF4-FFF2-40B4-BE49-F238E27FC236}">
                <a16:creationId xmlns:a16="http://schemas.microsoft.com/office/drawing/2014/main" id="{A1DFE902-DC79-1C45-F394-F1E58C361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 t="20241" r="-1587" b="26118"/>
          <a:stretch/>
        </p:blipFill>
        <p:spPr bwMode="auto">
          <a:xfrm>
            <a:off x="1467854" y="949325"/>
            <a:ext cx="5814844" cy="29436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0D8216-2E01-8E54-F79E-318CEA6C1660}"/>
              </a:ext>
            </a:extLst>
          </p:cNvPr>
          <p:cNvSpPr txBox="1"/>
          <p:nvPr/>
        </p:nvSpPr>
        <p:spPr>
          <a:xfrm>
            <a:off x="2571750" y="4148567"/>
            <a:ext cx="2269672" cy="369332"/>
          </a:xfrm>
          <a:prstGeom prst="rect">
            <a:avLst/>
          </a:prstGeom>
          <a:noFill/>
        </p:spPr>
        <p:txBody>
          <a:bodyPr wrap="square" lIns="0" tIns="0" rIns="0" bIns="0" rtlCol="0">
            <a:spAutoFit/>
          </a:bodyPr>
          <a:lstStyle/>
          <a:p>
            <a:r>
              <a:rPr lang="en-GB" sz="2400" noProof="0" dirty="0"/>
              <a:t>Before</a:t>
            </a:r>
          </a:p>
        </p:txBody>
      </p:sp>
      <p:sp>
        <p:nvSpPr>
          <p:cNvPr id="7" name="TextBox 6">
            <a:extLst>
              <a:ext uri="{FF2B5EF4-FFF2-40B4-BE49-F238E27FC236}">
                <a16:creationId xmlns:a16="http://schemas.microsoft.com/office/drawing/2014/main" id="{901F59DC-558F-2243-A947-AA8516E09095}"/>
              </a:ext>
            </a:extLst>
          </p:cNvPr>
          <p:cNvSpPr txBox="1"/>
          <p:nvPr/>
        </p:nvSpPr>
        <p:spPr>
          <a:xfrm>
            <a:off x="5786458" y="4148567"/>
            <a:ext cx="2269672" cy="369332"/>
          </a:xfrm>
          <a:prstGeom prst="rect">
            <a:avLst/>
          </a:prstGeom>
          <a:noFill/>
        </p:spPr>
        <p:txBody>
          <a:bodyPr wrap="square" lIns="0" tIns="0" rIns="0" bIns="0" rtlCol="0">
            <a:spAutoFit/>
          </a:bodyPr>
          <a:lstStyle/>
          <a:p>
            <a:r>
              <a:rPr lang="en-GB" sz="2400" noProof="0" dirty="0"/>
              <a:t>After</a:t>
            </a:r>
          </a:p>
        </p:txBody>
      </p:sp>
      <p:sp>
        <p:nvSpPr>
          <p:cNvPr id="8" name="TextBox 7">
            <a:extLst>
              <a:ext uri="{FF2B5EF4-FFF2-40B4-BE49-F238E27FC236}">
                <a16:creationId xmlns:a16="http://schemas.microsoft.com/office/drawing/2014/main" id="{18A91F30-ED21-7DD6-280C-6917853DB944}"/>
              </a:ext>
            </a:extLst>
          </p:cNvPr>
          <p:cNvSpPr txBox="1"/>
          <p:nvPr/>
        </p:nvSpPr>
        <p:spPr>
          <a:xfrm>
            <a:off x="1747157" y="3957676"/>
            <a:ext cx="1828800" cy="184666"/>
          </a:xfrm>
          <a:prstGeom prst="rect">
            <a:avLst/>
          </a:prstGeom>
          <a:noFill/>
        </p:spPr>
        <p:txBody>
          <a:bodyPr wrap="square" lIns="0" tIns="0" rIns="0" bIns="0" rtlCol="0">
            <a:spAutoFit/>
          </a:bodyPr>
          <a:lstStyle/>
          <a:p>
            <a:r>
              <a:rPr lang="en-GB" sz="1200" noProof="0" dirty="0"/>
              <a:t>Image: ChatGPT</a:t>
            </a:r>
          </a:p>
        </p:txBody>
      </p:sp>
    </p:spTree>
    <p:extLst>
      <p:ext uri="{BB962C8B-B14F-4D97-AF65-F5344CB8AC3E}">
        <p14:creationId xmlns:p14="http://schemas.microsoft.com/office/powerpoint/2010/main" val="176780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35321-5FB4-9289-5CEF-DAD7FBDCDDA4}"/>
              </a:ext>
            </a:extLst>
          </p:cNvPr>
          <p:cNvSpPr>
            <a:spLocks noGrp="1"/>
          </p:cNvSpPr>
          <p:nvPr>
            <p:ph type="sldNum" sz="quarter" idx="11"/>
          </p:nvPr>
        </p:nvSpPr>
        <p:spPr/>
        <p:txBody>
          <a:bodyPr/>
          <a:lstStyle/>
          <a:p>
            <a:fld id="{DA2C159E-F13C-4A85-9A41-E7669D3E0D70}" type="slidenum">
              <a:rPr lang="en-GB" noProof="0" smtClean="0"/>
              <a:pPr/>
              <a:t>74</a:t>
            </a:fld>
            <a:endParaRPr lang="en-GB" noProof="0" dirty="0"/>
          </a:p>
        </p:txBody>
      </p:sp>
      <p:sp>
        <p:nvSpPr>
          <p:cNvPr id="3" name="Title 2">
            <a:extLst>
              <a:ext uri="{FF2B5EF4-FFF2-40B4-BE49-F238E27FC236}">
                <a16:creationId xmlns:a16="http://schemas.microsoft.com/office/drawing/2014/main" id="{8AC3C82D-0FC2-FFE5-7DCA-DC982E53D7D3}"/>
              </a:ext>
            </a:extLst>
          </p:cNvPr>
          <p:cNvSpPr>
            <a:spLocks noGrp="1"/>
          </p:cNvSpPr>
          <p:nvPr>
            <p:ph type="title"/>
          </p:nvPr>
        </p:nvSpPr>
        <p:spPr/>
        <p:txBody>
          <a:bodyPr/>
          <a:lstStyle/>
          <a:p>
            <a:r>
              <a:rPr lang="en-GB" noProof="0" dirty="0"/>
              <a:t>Task: travel magazine</a:t>
            </a:r>
          </a:p>
        </p:txBody>
      </p:sp>
      <p:sp>
        <p:nvSpPr>
          <p:cNvPr id="4" name="Text Placeholder 3">
            <a:extLst>
              <a:ext uri="{FF2B5EF4-FFF2-40B4-BE49-F238E27FC236}">
                <a16:creationId xmlns:a16="http://schemas.microsoft.com/office/drawing/2014/main" id="{BE40E308-EF3D-396C-4D97-669A08B75F9A}"/>
              </a:ext>
            </a:extLst>
          </p:cNvPr>
          <p:cNvSpPr>
            <a:spLocks noGrp="1"/>
          </p:cNvSpPr>
          <p:nvPr>
            <p:ph type="body" sz="quarter" idx="12"/>
          </p:nvPr>
        </p:nvSpPr>
        <p:spPr>
          <a:xfrm>
            <a:off x="234000" y="986400"/>
            <a:ext cx="4253779" cy="3601574"/>
          </a:xfrm>
        </p:spPr>
        <p:txBody>
          <a:bodyPr/>
          <a:lstStyle/>
          <a:p>
            <a:r>
              <a:rPr lang="en-GB" noProof="0" dirty="0"/>
              <a:t>Client brief:</a:t>
            </a:r>
          </a:p>
          <a:p>
            <a:pPr lvl="1">
              <a:lnSpc>
                <a:spcPct val="100000"/>
              </a:lnSpc>
            </a:pPr>
            <a:r>
              <a:rPr lang="en-GB" noProof="0" dirty="0"/>
              <a:t>travel magazine cover</a:t>
            </a:r>
          </a:p>
          <a:p>
            <a:pPr lvl="1">
              <a:lnSpc>
                <a:spcPct val="100000"/>
              </a:lnSpc>
            </a:pPr>
            <a:r>
              <a:rPr lang="en-GB" noProof="0" dirty="0"/>
              <a:t>a vibrant and adventurous cover targeting young adult travellers. </a:t>
            </a:r>
          </a:p>
        </p:txBody>
      </p:sp>
      <p:sp>
        <p:nvSpPr>
          <p:cNvPr id="5" name="Footer Placeholder 4">
            <a:extLst>
              <a:ext uri="{FF2B5EF4-FFF2-40B4-BE49-F238E27FC236}">
                <a16:creationId xmlns:a16="http://schemas.microsoft.com/office/drawing/2014/main" id="{58AB454A-718D-1740-61FA-3E6A9E68A826}"/>
              </a:ext>
            </a:extLst>
          </p:cNvPr>
          <p:cNvSpPr>
            <a:spLocks noGrp="1"/>
          </p:cNvSpPr>
          <p:nvPr>
            <p:ph type="ftr" sz="quarter" idx="10"/>
          </p:nvPr>
        </p:nvSpPr>
        <p:spPr/>
        <p:txBody>
          <a:bodyPr/>
          <a:lstStyle/>
          <a:p>
            <a:r>
              <a:rPr lang="en-GB" noProof="0" dirty="0"/>
              <a:t>Education &amp; Training Foundation</a:t>
            </a:r>
          </a:p>
        </p:txBody>
      </p:sp>
      <p:sp>
        <p:nvSpPr>
          <p:cNvPr id="15" name="TextBox 14">
            <a:extLst>
              <a:ext uri="{FF2B5EF4-FFF2-40B4-BE49-F238E27FC236}">
                <a16:creationId xmlns:a16="http://schemas.microsoft.com/office/drawing/2014/main" id="{C8DEB831-064A-6FA9-4B96-EF7AD659F4E6}"/>
              </a:ext>
            </a:extLst>
          </p:cNvPr>
          <p:cNvSpPr txBox="1"/>
          <p:nvPr/>
        </p:nvSpPr>
        <p:spPr>
          <a:xfrm>
            <a:off x="3657600" y="4587974"/>
            <a:ext cx="1828800" cy="184666"/>
          </a:xfrm>
          <a:prstGeom prst="rect">
            <a:avLst/>
          </a:prstGeom>
          <a:noFill/>
        </p:spPr>
        <p:txBody>
          <a:bodyPr wrap="square" lIns="0" tIns="0" rIns="0" bIns="0" rtlCol="0">
            <a:spAutoFit/>
          </a:bodyPr>
          <a:lstStyle/>
          <a:p>
            <a:r>
              <a:rPr lang="en-GB" sz="1200" noProof="0" dirty="0"/>
              <a:t>Image: ChatGPT</a:t>
            </a:r>
          </a:p>
        </p:txBody>
      </p:sp>
      <p:pic>
        <p:nvPicPr>
          <p:cNvPr id="17" name="Picture 16" descr="Image of a travel magazine cover with  a female looking at the green mountains in the background. The woman is wearing a green t-shirt, orange rucksack and hat.  ">
            <a:extLst>
              <a:ext uri="{FF2B5EF4-FFF2-40B4-BE49-F238E27FC236}">
                <a16:creationId xmlns:a16="http://schemas.microsoft.com/office/drawing/2014/main" id="{485DFC27-D6EE-C609-B69B-C29AD2DB8F87}"/>
              </a:ext>
            </a:extLst>
          </p:cNvPr>
          <p:cNvPicPr>
            <a:picLocks noChangeAspect="1"/>
          </p:cNvPicPr>
          <p:nvPr/>
        </p:nvPicPr>
        <p:blipFill>
          <a:blip r:embed="rId2"/>
          <a:stretch>
            <a:fillRect/>
          </a:stretch>
        </p:blipFill>
        <p:spPr>
          <a:xfrm>
            <a:off x="5055024" y="837042"/>
            <a:ext cx="2743200" cy="3661287"/>
          </a:xfrm>
          <a:prstGeom prst="rect">
            <a:avLst/>
          </a:prstGeom>
        </p:spPr>
      </p:pic>
    </p:spTree>
    <p:extLst>
      <p:ext uri="{BB962C8B-B14F-4D97-AF65-F5344CB8AC3E}">
        <p14:creationId xmlns:p14="http://schemas.microsoft.com/office/powerpoint/2010/main" val="2671910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8D3D83-E047-241A-0449-403A6044F887}"/>
              </a:ext>
            </a:extLst>
          </p:cNvPr>
          <p:cNvSpPr>
            <a:spLocks noGrp="1"/>
          </p:cNvSpPr>
          <p:nvPr>
            <p:ph type="sldNum" sz="quarter" idx="11"/>
          </p:nvPr>
        </p:nvSpPr>
        <p:spPr/>
        <p:txBody>
          <a:bodyPr/>
          <a:lstStyle/>
          <a:p>
            <a:fld id="{DA2C159E-F13C-4A85-9A41-E7669D3E0D70}" type="slidenum">
              <a:rPr lang="en-GB" noProof="0" smtClean="0"/>
              <a:pPr/>
              <a:t>75</a:t>
            </a:fld>
            <a:endParaRPr lang="en-GB" noProof="0" dirty="0"/>
          </a:p>
        </p:txBody>
      </p:sp>
      <p:sp>
        <p:nvSpPr>
          <p:cNvPr id="3" name="Title 2">
            <a:extLst>
              <a:ext uri="{FF2B5EF4-FFF2-40B4-BE49-F238E27FC236}">
                <a16:creationId xmlns:a16="http://schemas.microsoft.com/office/drawing/2014/main" id="{3A7AA1AC-8EC8-6E27-BA6A-62EC9AD5EDFF}"/>
              </a:ext>
            </a:extLst>
          </p:cNvPr>
          <p:cNvSpPr>
            <a:spLocks noGrp="1"/>
          </p:cNvSpPr>
          <p:nvPr>
            <p:ph type="title"/>
          </p:nvPr>
        </p:nvSpPr>
        <p:spPr/>
        <p:txBody>
          <a:bodyPr>
            <a:normAutofit fontScale="90000"/>
          </a:bodyPr>
          <a:lstStyle/>
          <a:p>
            <a:r>
              <a:rPr lang="en-GB" sz="4000" noProof="0" dirty="0"/>
              <a:t>Task: </a:t>
            </a:r>
            <a:r>
              <a:rPr lang="en-GB" sz="4000" b="1" kern="100" noProof="0" dirty="0">
                <a:effectLst/>
              </a:rPr>
              <a:t>The Good Earth Skincare brief</a:t>
            </a:r>
            <a:br>
              <a:rPr lang="en-GB" sz="1800" b="1" kern="100" noProof="0" dirty="0">
                <a:effectLst/>
                <a:latin typeface="Arial" panose="020B0604020202020204" pitchFamily="34" charset="0"/>
              </a:rPr>
            </a:br>
            <a:endParaRPr lang="en-GB" noProof="0" dirty="0"/>
          </a:p>
        </p:txBody>
      </p:sp>
      <p:sp>
        <p:nvSpPr>
          <p:cNvPr id="4" name="Text Placeholder 3">
            <a:extLst>
              <a:ext uri="{FF2B5EF4-FFF2-40B4-BE49-F238E27FC236}">
                <a16:creationId xmlns:a16="http://schemas.microsoft.com/office/drawing/2014/main" id="{A4DDC54B-C1E7-F008-9D65-4911A8E579C2}"/>
              </a:ext>
            </a:extLst>
          </p:cNvPr>
          <p:cNvSpPr>
            <a:spLocks noGrp="1"/>
          </p:cNvSpPr>
          <p:nvPr>
            <p:ph type="body" sz="quarter" idx="12"/>
          </p:nvPr>
        </p:nvSpPr>
        <p:spPr/>
        <p:txBody>
          <a:bodyPr/>
          <a:lstStyle/>
          <a:p>
            <a:pPr marL="457200" indent="-457200">
              <a:buFont typeface="+mj-lt"/>
              <a:buAutoNum type="arabicPeriod"/>
            </a:pPr>
            <a:r>
              <a:rPr lang="en-GB" kern="100" noProof="0" dirty="0">
                <a:effectLst/>
                <a:ea typeface="Calibri" panose="020F0502020204030204" pitchFamily="34" charset="0"/>
              </a:rPr>
              <a:t>Complete the structured feedback form using the three-part feedback model.</a:t>
            </a:r>
          </a:p>
          <a:p>
            <a:pPr marL="457200" indent="-457200">
              <a:buFont typeface="+mj-lt"/>
              <a:buAutoNum type="arabicPeriod"/>
            </a:pPr>
            <a:r>
              <a:rPr lang="en-GB" kern="100" noProof="0" dirty="0">
                <a:effectLst/>
                <a:ea typeface="Calibri" panose="020F0502020204030204" pitchFamily="34" charset="0"/>
              </a:rPr>
              <a:t>Complete the refinement document using the analysis in the structured feedback form. </a:t>
            </a:r>
          </a:p>
          <a:p>
            <a:endParaRPr lang="en-GB" noProof="0" dirty="0"/>
          </a:p>
        </p:txBody>
      </p:sp>
      <p:sp>
        <p:nvSpPr>
          <p:cNvPr id="5" name="Footer Placeholder 4">
            <a:extLst>
              <a:ext uri="{FF2B5EF4-FFF2-40B4-BE49-F238E27FC236}">
                <a16:creationId xmlns:a16="http://schemas.microsoft.com/office/drawing/2014/main" id="{A33388D2-61BA-3901-B3BD-8B10C527C19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99849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F46808-DD68-0B36-4B99-895833F773B8}"/>
              </a:ext>
            </a:extLst>
          </p:cNvPr>
          <p:cNvSpPr>
            <a:spLocks noGrp="1"/>
          </p:cNvSpPr>
          <p:nvPr>
            <p:ph type="sldNum" sz="quarter" idx="11"/>
          </p:nvPr>
        </p:nvSpPr>
        <p:spPr/>
        <p:txBody>
          <a:bodyPr/>
          <a:lstStyle/>
          <a:p>
            <a:fld id="{DA2C159E-F13C-4A85-9A41-E7669D3E0D70}" type="slidenum">
              <a:rPr lang="en-GB" noProof="0" smtClean="0"/>
              <a:pPr/>
              <a:t>76</a:t>
            </a:fld>
            <a:endParaRPr lang="en-GB" noProof="0" dirty="0"/>
          </a:p>
        </p:txBody>
      </p:sp>
      <p:sp>
        <p:nvSpPr>
          <p:cNvPr id="3" name="Title 2">
            <a:extLst>
              <a:ext uri="{FF2B5EF4-FFF2-40B4-BE49-F238E27FC236}">
                <a16:creationId xmlns:a16="http://schemas.microsoft.com/office/drawing/2014/main" id="{9B7585A1-42AC-3713-8C8E-CD38AAC15045}"/>
              </a:ext>
            </a:extLst>
          </p:cNvPr>
          <p:cNvSpPr>
            <a:spLocks noGrp="1"/>
          </p:cNvSpPr>
          <p:nvPr>
            <p:ph type="title"/>
          </p:nvPr>
        </p:nvSpPr>
        <p:spPr/>
        <p:txBody>
          <a:bodyPr/>
          <a:lstStyle/>
          <a:p>
            <a:r>
              <a:rPr lang="en-GB" noProof="0" dirty="0"/>
              <a:t>Peer review</a:t>
            </a:r>
          </a:p>
        </p:txBody>
      </p:sp>
      <p:sp>
        <p:nvSpPr>
          <p:cNvPr id="4" name="Text Placeholder 3">
            <a:extLst>
              <a:ext uri="{FF2B5EF4-FFF2-40B4-BE49-F238E27FC236}">
                <a16:creationId xmlns:a16="http://schemas.microsoft.com/office/drawing/2014/main" id="{BDAA82E9-E77B-BE6B-B117-0EE81AB420F3}"/>
              </a:ext>
            </a:extLst>
          </p:cNvPr>
          <p:cNvSpPr>
            <a:spLocks noGrp="1"/>
          </p:cNvSpPr>
          <p:nvPr>
            <p:ph type="body" sz="quarter" idx="12"/>
          </p:nvPr>
        </p:nvSpPr>
        <p:spPr/>
        <p:txBody>
          <a:bodyPr/>
          <a:lstStyle/>
          <a:p>
            <a:pPr marL="457200" indent="-457200">
              <a:buFont typeface="+mj-lt"/>
              <a:buAutoNum type="arabicPeriod"/>
            </a:pPr>
            <a:r>
              <a:rPr lang="en-GB" noProof="0" dirty="0"/>
              <a:t>In pairs, swap feedback forms.</a:t>
            </a:r>
          </a:p>
          <a:p>
            <a:pPr marL="457200" indent="-457200">
              <a:buFont typeface="+mj-lt"/>
              <a:buAutoNum type="arabicPeriod"/>
            </a:pPr>
            <a:r>
              <a:rPr lang="en-GB" noProof="0" dirty="0"/>
              <a:t>Use the three-part feedback model to review the refined The Good Earth Skincare product.</a:t>
            </a:r>
          </a:p>
          <a:p>
            <a:pPr marL="457200" indent="-457200">
              <a:buFont typeface="+mj-lt"/>
              <a:buAutoNum type="arabicPeriod"/>
            </a:pPr>
            <a:r>
              <a:rPr lang="en-GB" noProof="0" dirty="0"/>
              <a:t>Provide feedback to peer.</a:t>
            </a:r>
          </a:p>
          <a:p>
            <a:pPr marL="457200" indent="-457200">
              <a:buFont typeface="+mj-lt"/>
              <a:buAutoNum type="arabicPeriod"/>
            </a:pPr>
            <a:r>
              <a:rPr lang="en-GB" noProof="0" dirty="0"/>
              <a:t>Update the refined product based on feedback.</a:t>
            </a:r>
          </a:p>
        </p:txBody>
      </p:sp>
      <p:sp>
        <p:nvSpPr>
          <p:cNvPr id="5" name="Footer Placeholder 4">
            <a:extLst>
              <a:ext uri="{FF2B5EF4-FFF2-40B4-BE49-F238E27FC236}">
                <a16:creationId xmlns:a16="http://schemas.microsoft.com/office/drawing/2014/main" id="{4980EB67-D417-1CA8-AC74-D0849CA500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07045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2166B1-C380-A312-9D26-AAA7D5F6E80F}"/>
              </a:ext>
            </a:extLst>
          </p:cNvPr>
          <p:cNvSpPr>
            <a:spLocks noGrp="1"/>
          </p:cNvSpPr>
          <p:nvPr>
            <p:ph type="sldNum" sz="quarter" idx="11"/>
          </p:nvPr>
        </p:nvSpPr>
        <p:spPr/>
        <p:txBody>
          <a:bodyPr/>
          <a:lstStyle/>
          <a:p>
            <a:fld id="{DA2C159E-F13C-4A85-9A41-E7669D3E0D70}" type="slidenum">
              <a:rPr lang="en-GB" noProof="0" smtClean="0"/>
              <a:pPr/>
              <a:t>77</a:t>
            </a:fld>
            <a:endParaRPr lang="en-GB" noProof="0" dirty="0"/>
          </a:p>
        </p:txBody>
      </p:sp>
      <p:sp>
        <p:nvSpPr>
          <p:cNvPr id="3" name="Title 2">
            <a:extLst>
              <a:ext uri="{FF2B5EF4-FFF2-40B4-BE49-F238E27FC236}">
                <a16:creationId xmlns:a16="http://schemas.microsoft.com/office/drawing/2014/main" id="{CA2DFDD1-477E-4485-7E17-54E7646006CB}"/>
              </a:ext>
            </a:extLst>
          </p:cNvPr>
          <p:cNvSpPr>
            <a:spLocks noGrp="1"/>
          </p:cNvSpPr>
          <p:nvPr>
            <p:ph type="title"/>
          </p:nvPr>
        </p:nvSpPr>
        <p:spPr/>
        <p:txBody>
          <a:bodyPr/>
          <a:lstStyle/>
          <a:p>
            <a:r>
              <a:rPr lang="en-GB" noProof="0" dirty="0"/>
              <a:t>Plenary task: reflective discussion</a:t>
            </a:r>
          </a:p>
        </p:txBody>
      </p:sp>
      <p:sp>
        <p:nvSpPr>
          <p:cNvPr id="4" name="Text Placeholder 3">
            <a:extLst>
              <a:ext uri="{FF2B5EF4-FFF2-40B4-BE49-F238E27FC236}">
                <a16:creationId xmlns:a16="http://schemas.microsoft.com/office/drawing/2014/main" id="{4136DF3C-E27D-7BDE-D4A4-3C2AB6A87173}"/>
              </a:ext>
            </a:extLst>
          </p:cNvPr>
          <p:cNvSpPr>
            <a:spLocks noGrp="1"/>
          </p:cNvSpPr>
          <p:nvPr>
            <p:ph type="body" sz="quarter" idx="12"/>
          </p:nvPr>
        </p:nvSpPr>
        <p:spPr/>
        <p:txBody>
          <a:bodyPr/>
          <a:lstStyle/>
          <a:p>
            <a:r>
              <a:rPr lang="en-GB" noProof="0" dirty="0"/>
              <a:t>What was the best feedback you heard today? And why?</a:t>
            </a:r>
          </a:p>
          <a:p>
            <a:endParaRPr lang="en-GB" noProof="0" dirty="0"/>
          </a:p>
        </p:txBody>
      </p:sp>
      <p:sp>
        <p:nvSpPr>
          <p:cNvPr id="5" name="Footer Placeholder 4">
            <a:extLst>
              <a:ext uri="{FF2B5EF4-FFF2-40B4-BE49-F238E27FC236}">
                <a16:creationId xmlns:a16="http://schemas.microsoft.com/office/drawing/2014/main" id="{C5EF77EB-BAA7-18DE-358F-1EC0C670525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0831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9D030-59C9-21BF-2E7A-E910EC5F7E0E}"/>
              </a:ext>
            </a:extLst>
          </p:cNvPr>
          <p:cNvSpPr>
            <a:spLocks noGrp="1"/>
          </p:cNvSpPr>
          <p:nvPr>
            <p:ph type="sldNum" sz="quarter" idx="11"/>
          </p:nvPr>
        </p:nvSpPr>
        <p:spPr/>
        <p:txBody>
          <a:bodyPr/>
          <a:lstStyle/>
          <a:p>
            <a:fld id="{DA2C159E-F13C-4A85-9A41-E7669D3E0D70}" type="slidenum">
              <a:rPr lang="en-GB" noProof="0" smtClean="0"/>
              <a:pPr/>
              <a:t>78</a:t>
            </a:fld>
            <a:endParaRPr lang="en-GB" noProof="0" dirty="0"/>
          </a:p>
        </p:txBody>
      </p:sp>
      <p:sp>
        <p:nvSpPr>
          <p:cNvPr id="3" name="Title 2">
            <a:extLst>
              <a:ext uri="{FF2B5EF4-FFF2-40B4-BE49-F238E27FC236}">
                <a16:creationId xmlns:a16="http://schemas.microsoft.com/office/drawing/2014/main" id="{92691AF6-D174-3C06-B9C8-539D86594BEA}"/>
              </a:ext>
            </a:extLst>
          </p:cNvPr>
          <p:cNvSpPr>
            <a:spLocks noGrp="1"/>
          </p:cNvSpPr>
          <p:nvPr>
            <p:ph type="title"/>
          </p:nvPr>
        </p:nvSpPr>
        <p:spPr/>
        <p:txBody>
          <a:bodyPr/>
          <a:lstStyle/>
          <a:p>
            <a:r>
              <a:rPr lang="en-GB" noProof="0" dirty="0"/>
              <a:t>Next steps: iterative review</a:t>
            </a:r>
          </a:p>
        </p:txBody>
      </p:sp>
      <p:sp>
        <p:nvSpPr>
          <p:cNvPr id="4" name="Text Placeholder 3">
            <a:extLst>
              <a:ext uri="{FF2B5EF4-FFF2-40B4-BE49-F238E27FC236}">
                <a16:creationId xmlns:a16="http://schemas.microsoft.com/office/drawing/2014/main" id="{F2E895B2-7AF6-D113-EFBE-0B09459CCBBA}"/>
              </a:ext>
            </a:extLst>
          </p:cNvPr>
          <p:cNvSpPr>
            <a:spLocks noGrp="1"/>
          </p:cNvSpPr>
          <p:nvPr>
            <p:ph type="body" sz="quarter" idx="12"/>
          </p:nvPr>
        </p:nvSpPr>
        <p:spPr>
          <a:xfrm>
            <a:off x="211067" y="949325"/>
            <a:ext cx="7667625" cy="3601574"/>
          </a:xfrm>
        </p:spPr>
        <p:txBody>
          <a:bodyPr/>
          <a:lstStyle/>
          <a:p>
            <a:pPr marL="457200" indent="-457200">
              <a:buFont typeface="+mj-lt"/>
              <a:buAutoNum type="arabicPeriod"/>
            </a:pPr>
            <a:r>
              <a:rPr lang="en-GB" b="1" noProof="0" dirty="0"/>
              <a:t>Review: </a:t>
            </a:r>
            <a:r>
              <a:rPr lang="en-GB" noProof="0" dirty="0"/>
              <a:t>look at an existing design and consider how well it reflects the brand’s message.</a:t>
            </a:r>
          </a:p>
          <a:p>
            <a:pPr marL="457200" indent="-457200">
              <a:buFont typeface="+mj-lt"/>
              <a:buAutoNum type="arabicPeriod"/>
            </a:pPr>
            <a:r>
              <a:rPr lang="en-GB" b="1" noProof="0" dirty="0"/>
              <a:t>Feedback: </a:t>
            </a:r>
            <a:r>
              <a:rPr lang="en-GB" noProof="0" dirty="0"/>
              <a:t>use the three-part feedback model to give constructive feedback – what works, what needs improving and a clear suggestion.</a:t>
            </a:r>
          </a:p>
          <a:p>
            <a:pPr marL="457200" indent="-457200">
              <a:buFont typeface="+mj-lt"/>
              <a:buAutoNum type="arabicPeriod"/>
            </a:pPr>
            <a:r>
              <a:rPr lang="en-GB" b="1" noProof="0" dirty="0"/>
              <a:t>Refine: </a:t>
            </a:r>
            <a:r>
              <a:rPr lang="en-GB" noProof="0" dirty="0"/>
              <a:t>choose one design and suggest one change to better align it with the brand.</a:t>
            </a:r>
          </a:p>
        </p:txBody>
      </p:sp>
      <p:sp>
        <p:nvSpPr>
          <p:cNvPr id="5" name="Footer Placeholder 4">
            <a:extLst>
              <a:ext uri="{FF2B5EF4-FFF2-40B4-BE49-F238E27FC236}">
                <a16:creationId xmlns:a16="http://schemas.microsoft.com/office/drawing/2014/main" id="{95B8E484-2B7F-23B4-3B2D-CE3312D284F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484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t>Demographic and geographic considerations in design</a:t>
            </a:r>
          </a:p>
        </p:txBody>
      </p:sp>
    </p:spTree>
    <p:extLst>
      <p:ext uri="{BB962C8B-B14F-4D97-AF65-F5344CB8AC3E}">
        <p14:creationId xmlns:p14="http://schemas.microsoft.com/office/powerpoint/2010/main" val="4957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645C-BD81-D281-F0D3-D9BF9DE974D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EB818E-337E-4BD4-5FB6-9F4137018178}"/>
              </a:ext>
            </a:extLst>
          </p:cNvPr>
          <p:cNvSpPr>
            <a:spLocks noGrp="1"/>
          </p:cNvSpPr>
          <p:nvPr>
            <p:ph type="title"/>
          </p:nvPr>
        </p:nvSpPr>
        <p:spPr/>
        <p:txBody>
          <a:bodyPr>
            <a:normAutofit/>
          </a:bodyPr>
          <a:lstStyle/>
          <a:p>
            <a:r>
              <a:rPr lang="en-GB" noProof="0" dirty="0">
                <a:cs typeface="Arial"/>
              </a:rPr>
              <a:t>Activewear client brief</a:t>
            </a:r>
          </a:p>
        </p:txBody>
      </p:sp>
      <p:sp>
        <p:nvSpPr>
          <p:cNvPr id="5" name="Text Placeholder 4">
            <a:extLst>
              <a:ext uri="{FF2B5EF4-FFF2-40B4-BE49-F238E27FC236}">
                <a16:creationId xmlns:a16="http://schemas.microsoft.com/office/drawing/2014/main" id="{01C85285-E875-0262-E9E0-086DC210672B}"/>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noProof="0" dirty="0">
                <a:cs typeface="Arial"/>
              </a:rPr>
              <a:t>Individually, read the information provided about the client requirements and propose a solution.</a:t>
            </a:r>
          </a:p>
          <a:p>
            <a:pPr marL="457200" indent="-457200">
              <a:buFont typeface="+mj-lt"/>
              <a:buAutoNum type="arabicPeriod"/>
            </a:pPr>
            <a:r>
              <a:rPr lang="en-GB" noProof="0" dirty="0">
                <a:cs typeface="Arial"/>
              </a:rPr>
              <a:t>In pairs, evaluate how well the solution meets the requirements of the client brief. </a:t>
            </a:r>
          </a:p>
          <a:p>
            <a:pPr marL="342900" indent="-342900">
              <a:buFont typeface="Arial" panose="020B0604020202020204" pitchFamily="34" charset="0"/>
              <a:buChar char="•"/>
            </a:pPr>
            <a:endParaRPr lang="en-GB" noProof="0" dirty="0">
              <a:cs typeface="Arial"/>
            </a:endParaRPr>
          </a:p>
          <a:p>
            <a:endParaRPr lang="en-GB" noProof="0" dirty="0">
              <a:cs typeface="Arial"/>
            </a:endParaRPr>
          </a:p>
          <a:p>
            <a:endParaRPr lang="en-GB" noProof="0" dirty="0">
              <a:cs typeface="Arial"/>
            </a:endParaRPr>
          </a:p>
          <a:p>
            <a:endParaRPr lang="en-GB" noProof="0" dirty="0">
              <a:cs typeface="Arial"/>
            </a:endParaRPr>
          </a:p>
          <a:p>
            <a:pPr marL="539750" lvl="2" indent="-269875"/>
            <a:endParaRPr lang="en-GB" noProof="0" dirty="0">
              <a:cs typeface="Arial"/>
            </a:endParaRPr>
          </a:p>
          <a:p>
            <a:endParaRPr lang="en-GB" noProof="0" dirty="0">
              <a:cs typeface="Arial"/>
            </a:endParaRPr>
          </a:p>
        </p:txBody>
      </p:sp>
      <p:sp>
        <p:nvSpPr>
          <p:cNvPr id="3" name="Footer Placeholder 2">
            <a:extLst>
              <a:ext uri="{FF2B5EF4-FFF2-40B4-BE49-F238E27FC236}">
                <a16:creationId xmlns:a16="http://schemas.microsoft.com/office/drawing/2014/main" id="{2E3D63F9-F5B3-8FAC-53BC-AF7D5459748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A1B2F03-657B-9EFA-4A08-64A7407F9273}"/>
              </a:ext>
            </a:extLst>
          </p:cNvPr>
          <p:cNvSpPr>
            <a:spLocks noGrp="1"/>
          </p:cNvSpPr>
          <p:nvPr>
            <p:ph type="sldNum" sz="quarter" idx="11"/>
          </p:nvPr>
        </p:nvSpPr>
        <p:spPr/>
        <p:txBody>
          <a:bodyPr/>
          <a:lstStyle/>
          <a:p>
            <a:fld id="{DA2C159E-F13C-4A85-9A41-E7669D3E0D70}" type="slidenum">
              <a:rPr lang="en-GB" noProof="0" smtClean="0"/>
              <a:pPr/>
              <a:t>8</a:t>
            </a:fld>
            <a:endParaRPr lang="en-GB" noProof="0" dirty="0"/>
          </a:p>
        </p:txBody>
      </p:sp>
    </p:spTree>
    <p:extLst>
      <p:ext uri="{BB962C8B-B14F-4D97-AF65-F5344CB8AC3E}">
        <p14:creationId xmlns:p14="http://schemas.microsoft.com/office/powerpoint/2010/main" val="1038071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E9FDE-DA6A-589C-0046-A2FBB4143DF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EC954-7628-E2F7-A74B-070028374CDA}"/>
              </a:ext>
            </a:extLst>
          </p:cNvPr>
          <p:cNvSpPr>
            <a:spLocks noGrp="1"/>
          </p:cNvSpPr>
          <p:nvPr>
            <p:ph type="sldNum" sz="quarter" idx="11"/>
          </p:nvPr>
        </p:nvSpPr>
        <p:spPr/>
        <p:txBody>
          <a:bodyPr/>
          <a:lstStyle/>
          <a:p>
            <a:fld id="{DA2C159E-F13C-4A85-9A41-E7669D3E0D70}" type="slidenum">
              <a:rPr lang="en-GB" noProof="0" smtClean="0"/>
              <a:pPr/>
              <a:t>80</a:t>
            </a:fld>
            <a:endParaRPr lang="en-GB" noProof="0" dirty="0"/>
          </a:p>
        </p:txBody>
      </p:sp>
      <p:sp>
        <p:nvSpPr>
          <p:cNvPr id="3" name="Title 2">
            <a:extLst>
              <a:ext uri="{FF2B5EF4-FFF2-40B4-BE49-F238E27FC236}">
                <a16:creationId xmlns:a16="http://schemas.microsoft.com/office/drawing/2014/main" id="{2D1FAC35-9E7D-31E4-E496-24797248945B}"/>
              </a:ext>
            </a:extLst>
          </p:cNvPr>
          <p:cNvSpPr>
            <a:spLocks noGrp="1"/>
          </p:cNvSpPr>
          <p:nvPr>
            <p:ph type="title"/>
          </p:nvPr>
        </p:nvSpPr>
        <p:spPr/>
        <p:txBody>
          <a:bodyPr/>
          <a:lstStyle/>
          <a:p>
            <a:r>
              <a:rPr lang="en-GB" sz="3600" b="1" noProof="0" dirty="0"/>
              <a:t>Starter task: furniture design</a:t>
            </a:r>
            <a:endParaRPr lang="en-GB" noProof="0" dirty="0"/>
          </a:p>
        </p:txBody>
      </p:sp>
      <p:sp>
        <p:nvSpPr>
          <p:cNvPr id="4" name="Text Placeholder 3">
            <a:extLst>
              <a:ext uri="{FF2B5EF4-FFF2-40B4-BE49-F238E27FC236}">
                <a16:creationId xmlns:a16="http://schemas.microsoft.com/office/drawing/2014/main" id="{17E9CF5D-8B79-BB35-F8E8-CD9A9D9D5585}"/>
              </a:ext>
            </a:extLst>
          </p:cNvPr>
          <p:cNvSpPr>
            <a:spLocks noGrp="1"/>
          </p:cNvSpPr>
          <p:nvPr>
            <p:ph type="body" sz="quarter" idx="12"/>
          </p:nvPr>
        </p:nvSpPr>
        <p:spPr/>
        <p:txBody>
          <a:bodyPr/>
          <a:lstStyle/>
          <a:p>
            <a:r>
              <a:rPr lang="en-GB" sz="2400" noProof="0" dirty="0">
                <a:cs typeface="Arial" panose="020B0604020202020204" pitchFamily="34" charset="0"/>
              </a:rPr>
              <a:t>1. Discuss how furniture design might change for different groups. </a:t>
            </a:r>
            <a:r>
              <a:rPr lang="en-GB" noProof="0" dirty="0">
                <a:cs typeface="Arial" panose="020B0604020202020204" pitchFamily="34" charset="0"/>
              </a:rPr>
              <a:t>Consider:</a:t>
            </a:r>
          </a:p>
          <a:p>
            <a:pPr lvl="2"/>
            <a:r>
              <a:rPr lang="en-GB" noProof="0" dirty="0">
                <a:cs typeface="Arial" panose="020B0604020202020204" pitchFamily="34" charset="0"/>
              </a:rPr>
              <a:t>children</a:t>
            </a:r>
          </a:p>
          <a:p>
            <a:pPr lvl="2"/>
            <a:r>
              <a:rPr lang="en-GB" noProof="0" dirty="0">
                <a:cs typeface="Arial" panose="020B0604020202020204" pitchFamily="34" charset="0"/>
              </a:rPr>
              <a:t>elderly users</a:t>
            </a:r>
          </a:p>
          <a:p>
            <a:pPr lvl="2"/>
            <a:r>
              <a:rPr lang="en-GB" noProof="0" dirty="0">
                <a:cs typeface="Arial" panose="020B0604020202020204" pitchFamily="34" charset="0"/>
              </a:rPr>
              <a:t>urban commuters</a:t>
            </a:r>
          </a:p>
          <a:p>
            <a:pPr lvl="2"/>
            <a:r>
              <a:rPr lang="en-GB" noProof="0" dirty="0">
                <a:cs typeface="Arial" panose="020B0604020202020204" pitchFamily="34" charset="0"/>
              </a:rPr>
              <a:t>people in rural or remote areas.</a:t>
            </a:r>
          </a:p>
          <a:p>
            <a:pPr marL="0" indent="0">
              <a:buNone/>
            </a:pPr>
            <a:endParaRPr lang="en-GB" sz="2400" noProof="0" dirty="0">
              <a:cs typeface="Arial"/>
            </a:endParaRPr>
          </a:p>
          <a:p>
            <a:pPr marL="0" indent="0">
              <a:buNone/>
            </a:pPr>
            <a:r>
              <a:rPr lang="en-GB" sz="2400" noProof="0" dirty="0">
                <a:cs typeface="Arial"/>
              </a:rPr>
              <a:t>2. Share ideas as a class.</a:t>
            </a:r>
            <a:endParaRPr lang="en-GB" sz="2400" noProof="0" dirty="0">
              <a:cs typeface="Arial" panose="020B0604020202020204" pitchFamily="34" charset="0"/>
            </a:endParaRPr>
          </a:p>
        </p:txBody>
      </p:sp>
      <p:sp>
        <p:nvSpPr>
          <p:cNvPr id="5" name="Footer Placeholder 4">
            <a:extLst>
              <a:ext uri="{FF2B5EF4-FFF2-40B4-BE49-F238E27FC236}">
                <a16:creationId xmlns:a16="http://schemas.microsoft.com/office/drawing/2014/main" id="{CE2120A5-A3B5-BB63-E58E-442888989F8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25414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D4385-6BF0-A82C-56CC-1B117DB25F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60F1A-1D28-B939-51D9-4F8101415946}"/>
              </a:ext>
            </a:extLst>
          </p:cNvPr>
          <p:cNvSpPr>
            <a:spLocks noGrp="1"/>
          </p:cNvSpPr>
          <p:nvPr>
            <p:ph type="sldNum" sz="quarter" idx="11"/>
          </p:nvPr>
        </p:nvSpPr>
        <p:spPr/>
        <p:txBody>
          <a:bodyPr/>
          <a:lstStyle/>
          <a:p>
            <a:fld id="{DA2C159E-F13C-4A85-9A41-E7669D3E0D70}" type="slidenum">
              <a:rPr lang="en-GB" noProof="0" smtClean="0"/>
              <a:pPr/>
              <a:t>81</a:t>
            </a:fld>
            <a:endParaRPr lang="en-GB" noProof="0" dirty="0"/>
          </a:p>
        </p:txBody>
      </p:sp>
      <p:sp>
        <p:nvSpPr>
          <p:cNvPr id="3" name="Title 2">
            <a:extLst>
              <a:ext uri="{FF2B5EF4-FFF2-40B4-BE49-F238E27FC236}">
                <a16:creationId xmlns:a16="http://schemas.microsoft.com/office/drawing/2014/main" id="{6356CE8E-3738-CF7F-6A65-21DE9F6CD16B}"/>
              </a:ext>
            </a:extLst>
          </p:cNvPr>
          <p:cNvSpPr>
            <a:spLocks noGrp="1"/>
          </p:cNvSpPr>
          <p:nvPr>
            <p:ph type="title"/>
          </p:nvPr>
        </p:nvSpPr>
        <p:spPr/>
        <p:txBody>
          <a:bodyPr/>
          <a:lstStyle/>
          <a:p>
            <a:r>
              <a:rPr lang="en-GB" sz="3600" b="1" noProof="0" dirty="0">
                <a:cs typeface="Arial" panose="020B0604020202020204" pitchFamily="34" charset="0"/>
              </a:rPr>
              <a:t>Demographics meaning</a:t>
            </a:r>
            <a:endParaRPr lang="en-GB" noProof="0" dirty="0"/>
          </a:p>
        </p:txBody>
      </p:sp>
      <p:sp>
        <p:nvSpPr>
          <p:cNvPr id="4" name="Text Placeholder 3">
            <a:extLst>
              <a:ext uri="{FF2B5EF4-FFF2-40B4-BE49-F238E27FC236}">
                <a16:creationId xmlns:a16="http://schemas.microsoft.com/office/drawing/2014/main" id="{40A02C39-04EB-1D26-E7D3-321A5C9C5A41}"/>
              </a:ext>
            </a:extLst>
          </p:cNvPr>
          <p:cNvSpPr>
            <a:spLocks noGrp="1"/>
          </p:cNvSpPr>
          <p:nvPr>
            <p:ph type="body" sz="quarter" idx="12"/>
          </p:nvPr>
        </p:nvSpPr>
        <p:spPr/>
        <p:txBody>
          <a:bodyPr/>
          <a:lstStyle/>
          <a:p>
            <a:r>
              <a:rPr lang="en-GB" sz="2400" noProof="0" dirty="0">
                <a:cs typeface="Arial" panose="020B0604020202020204" pitchFamily="34" charset="0"/>
              </a:rPr>
              <a:t>What is the meaning of demographics?</a:t>
            </a:r>
          </a:p>
        </p:txBody>
      </p:sp>
      <p:sp>
        <p:nvSpPr>
          <p:cNvPr id="5" name="Footer Placeholder 4">
            <a:extLst>
              <a:ext uri="{FF2B5EF4-FFF2-40B4-BE49-F238E27FC236}">
                <a16:creationId xmlns:a16="http://schemas.microsoft.com/office/drawing/2014/main" id="{762618E9-F88A-38A7-5662-3150B73B379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24752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9541-04E3-4AE1-CB27-88AA5C3CE9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2ADC0B-07D1-BFB2-90B9-7D381CE86E70}"/>
              </a:ext>
            </a:extLst>
          </p:cNvPr>
          <p:cNvSpPr>
            <a:spLocks noGrp="1"/>
          </p:cNvSpPr>
          <p:nvPr>
            <p:ph type="sldNum" sz="quarter" idx="11"/>
          </p:nvPr>
        </p:nvSpPr>
        <p:spPr/>
        <p:txBody>
          <a:bodyPr/>
          <a:lstStyle/>
          <a:p>
            <a:fld id="{DA2C159E-F13C-4A85-9A41-E7669D3E0D70}" type="slidenum">
              <a:rPr lang="en-GB" noProof="0" smtClean="0"/>
              <a:pPr/>
              <a:t>82</a:t>
            </a:fld>
            <a:endParaRPr lang="en-GB" noProof="0" dirty="0"/>
          </a:p>
        </p:txBody>
      </p:sp>
      <p:sp>
        <p:nvSpPr>
          <p:cNvPr id="3" name="Title 2">
            <a:extLst>
              <a:ext uri="{FF2B5EF4-FFF2-40B4-BE49-F238E27FC236}">
                <a16:creationId xmlns:a16="http://schemas.microsoft.com/office/drawing/2014/main" id="{3DD6A1C9-B7EE-F310-72ED-736706ABC5A7}"/>
              </a:ext>
            </a:extLst>
          </p:cNvPr>
          <p:cNvSpPr>
            <a:spLocks noGrp="1"/>
          </p:cNvSpPr>
          <p:nvPr>
            <p:ph type="title"/>
          </p:nvPr>
        </p:nvSpPr>
        <p:spPr/>
        <p:txBody>
          <a:bodyPr/>
          <a:lstStyle/>
          <a:p>
            <a:r>
              <a:rPr lang="en-GB" sz="3600" b="1" noProof="0" dirty="0">
                <a:cs typeface="Arial" panose="020B0604020202020204" pitchFamily="34" charset="0"/>
              </a:rPr>
              <a:t>Demographics</a:t>
            </a:r>
            <a:endParaRPr lang="en-GB" noProof="0" dirty="0"/>
          </a:p>
        </p:txBody>
      </p:sp>
      <p:sp>
        <p:nvSpPr>
          <p:cNvPr id="5" name="Footer Placeholder 4">
            <a:extLst>
              <a:ext uri="{FF2B5EF4-FFF2-40B4-BE49-F238E27FC236}">
                <a16:creationId xmlns:a16="http://schemas.microsoft.com/office/drawing/2014/main" id="{DB864CB8-443B-0715-7148-512F97243375}"/>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03FB7E37-7FE2-0403-6C49-28458C9BAAE9}"/>
              </a:ext>
            </a:extLst>
          </p:cNvPr>
          <p:cNvGraphicFramePr>
            <a:graphicFrameLocks noGrp="1"/>
          </p:cNvGraphicFramePr>
          <p:nvPr>
            <p:extLst>
              <p:ext uri="{D42A27DB-BD31-4B8C-83A1-F6EECF244321}">
                <p14:modId xmlns:p14="http://schemas.microsoft.com/office/powerpoint/2010/main" val="2920388030"/>
              </p:ext>
            </p:extLst>
          </p:nvPr>
        </p:nvGraphicFramePr>
        <p:xfrm>
          <a:off x="232946" y="1062990"/>
          <a:ext cx="8437564" cy="3017520"/>
        </p:xfrm>
        <a:graphic>
          <a:graphicData uri="http://schemas.openxmlformats.org/drawingml/2006/table">
            <a:tbl>
              <a:tblPr firstRow="1" bandRow="1">
                <a:tableStyleId>{5C22544A-7EE6-4342-B048-85BDC9FD1C3A}</a:tableStyleId>
              </a:tblPr>
              <a:tblGrid>
                <a:gridCol w="4218782">
                  <a:extLst>
                    <a:ext uri="{9D8B030D-6E8A-4147-A177-3AD203B41FA5}">
                      <a16:colId xmlns:a16="http://schemas.microsoft.com/office/drawing/2014/main" val="2600705037"/>
                    </a:ext>
                  </a:extLst>
                </a:gridCol>
                <a:gridCol w="4218782">
                  <a:extLst>
                    <a:ext uri="{9D8B030D-6E8A-4147-A177-3AD203B41FA5}">
                      <a16:colId xmlns:a16="http://schemas.microsoft.com/office/drawing/2014/main" val="1781976889"/>
                    </a:ext>
                  </a:extLst>
                </a:gridCol>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Age</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Gender identity</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Sexual orientation</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Race</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Culture</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Career</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Religion</a:t>
                      </a: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lang="en-GB" sz="2400" b="0" noProof="0" dirty="0">
                          <a:solidFill>
                            <a:schemeClr val="tx1"/>
                          </a:solidFill>
                          <a:latin typeface="+mn-lt"/>
                          <a:cs typeface="Arial" panose="020B0604020202020204" pitchFamily="34" charset="0"/>
                        </a:rPr>
                        <a:t>Education level</a:t>
                      </a:r>
                      <a:endParaRPr lang="en-GB" noProof="0" dirty="0">
                        <a:latin typeface="+mn-lt"/>
                      </a:endParaRPr>
                    </a:p>
                  </a:txBody>
                  <a:tcPr>
                    <a:solidFill>
                      <a:schemeClr val="bg1"/>
                    </a:solidFill>
                  </a:tcPr>
                </a:tc>
                <a:tc>
                  <a:txBody>
                    <a:bodyPr/>
                    <a:lstStyle/>
                    <a:p>
                      <a:pPr marL="342900" indent="-342900">
                        <a:buFont typeface="System Font Regular"/>
                        <a:buChar char="-"/>
                      </a:pPr>
                      <a:r>
                        <a:rPr lang="en-GB" sz="2400" b="0" noProof="0" dirty="0">
                          <a:solidFill>
                            <a:schemeClr val="tx1"/>
                          </a:solidFill>
                          <a:latin typeface="+mn-lt"/>
                        </a:rPr>
                        <a:t>Family size</a:t>
                      </a:r>
                    </a:p>
                    <a:p>
                      <a:pPr marL="342900" indent="-342900">
                        <a:buFont typeface="System Font Regular"/>
                        <a:buChar char="-"/>
                      </a:pPr>
                      <a:r>
                        <a:rPr lang="en-GB" sz="2400" b="0" noProof="0" dirty="0">
                          <a:solidFill>
                            <a:schemeClr val="tx1"/>
                          </a:solidFill>
                          <a:latin typeface="+mn-lt"/>
                        </a:rPr>
                        <a:t>Disposable income</a:t>
                      </a:r>
                    </a:p>
                    <a:p>
                      <a:pPr marL="342900" indent="-342900">
                        <a:buFont typeface="System Font Regular"/>
                        <a:buChar char="-"/>
                      </a:pPr>
                      <a:r>
                        <a:rPr lang="en-GB" sz="2400" b="0" noProof="0" dirty="0">
                          <a:solidFill>
                            <a:schemeClr val="tx1"/>
                          </a:solidFill>
                          <a:latin typeface="+mn-lt"/>
                        </a:rPr>
                        <a:t>Interests and leisure time</a:t>
                      </a:r>
                    </a:p>
                    <a:p>
                      <a:pPr marL="342900" indent="-342900">
                        <a:buFont typeface="System Font Regular"/>
                        <a:buChar char="-"/>
                      </a:pPr>
                      <a:r>
                        <a:rPr lang="en-GB" sz="2400" b="0" noProof="0" dirty="0">
                          <a:solidFill>
                            <a:schemeClr val="tx1"/>
                          </a:solidFill>
                          <a:latin typeface="+mn-lt"/>
                        </a:rPr>
                        <a:t>Disability and impairment</a:t>
                      </a:r>
                    </a:p>
                    <a:p>
                      <a:endParaRPr lang="en-GB" noProof="0" dirty="0"/>
                    </a:p>
                  </a:txBody>
                  <a:tcPr>
                    <a:solidFill>
                      <a:schemeClr val="bg1"/>
                    </a:solidFill>
                  </a:tcPr>
                </a:tc>
                <a:extLst>
                  <a:ext uri="{0D108BD9-81ED-4DB2-BD59-A6C34878D82A}">
                    <a16:rowId xmlns:a16="http://schemas.microsoft.com/office/drawing/2014/main" val="4138362686"/>
                  </a:ext>
                </a:extLst>
              </a:tr>
            </a:tbl>
          </a:graphicData>
        </a:graphic>
      </p:graphicFrame>
    </p:spTree>
    <p:extLst>
      <p:ext uri="{BB962C8B-B14F-4D97-AF65-F5344CB8AC3E}">
        <p14:creationId xmlns:p14="http://schemas.microsoft.com/office/powerpoint/2010/main" val="23952475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5BCC-A043-E053-D11E-6651039292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5134B-61C1-C43C-C54E-5E4874E31E64}"/>
              </a:ext>
            </a:extLst>
          </p:cNvPr>
          <p:cNvSpPr>
            <a:spLocks noGrp="1"/>
          </p:cNvSpPr>
          <p:nvPr>
            <p:ph type="sldNum" sz="quarter" idx="11"/>
          </p:nvPr>
        </p:nvSpPr>
        <p:spPr/>
        <p:txBody>
          <a:bodyPr/>
          <a:lstStyle/>
          <a:p>
            <a:fld id="{DA2C159E-F13C-4A85-9A41-E7669D3E0D70}" type="slidenum">
              <a:rPr lang="en-GB" noProof="0" smtClean="0"/>
              <a:pPr/>
              <a:t>83</a:t>
            </a:fld>
            <a:endParaRPr lang="en-GB" noProof="0" dirty="0"/>
          </a:p>
        </p:txBody>
      </p:sp>
      <p:sp>
        <p:nvSpPr>
          <p:cNvPr id="3" name="Title 2">
            <a:extLst>
              <a:ext uri="{FF2B5EF4-FFF2-40B4-BE49-F238E27FC236}">
                <a16:creationId xmlns:a16="http://schemas.microsoft.com/office/drawing/2014/main" id="{3D778B9B-E75C-59BE-9E01-9EEB48C5E0DF}"/>
              </a:ext>
            </a:extLst>
          </p:cNvPr>
          <p:cNvSpPr>
            <a:spLocks noGrp="1"/>
          </p:cNvSpPr>
          <p:nvPr>
            <p:ph type="title"/>
          </p:nvPr>
        </p:nvSpPr>
        <p:spPr/>
        <p:txBody>
          <a:bodyPr/>
          <a:lstStyle/>
          <a:p>
            <a:r>
              <a:rPr lang="en-GB" sz="3600" b="1" noProof="0" dirty="0">
                <a:cs typeface="Arial" panose="020B0604020202020204" pitchFamily="34" charset="0"/>
              </a:rPr>
              <a:t>Task: user profile</a:t>
            </a:r>
            <a:endParaRPr lang="en-GB" noProof="0" dirty="0"/>
          </a:p>
        </p:txBody>
      </p:sp>
      <p:sp>
        <p:nvSpPr>
          <p:cNvPr id="4" name="Text Placeholder 3">
            <a:extLst>
              <a:ext uri="{FF2B5EF4-FFF2-40B4-BE49-F238E27FC236}">
                <a16:creationId xmlns:a16="http://schemas.microsoft.com/office/drawing/2014/main" id="{1D9C617B-1828-9839-FE6D-D9904B8DCBB2}"/>
              </a:ext>
            </a:extLst>
          </p:cNvPr>
          <p:cNvSpPr>
            <a:spLocks noGrp="1"/>
          </p:cNvSpPr>
          <p:nvPr>
            <p:ph type="body" sz="quarter" idx="12"/>
          </p:nvPr>
        </p:nvSpPr>
        <p:spPr/>
        <p:txBody>
          <a:bodyPr/>
          <a:lstStyle/>
          <a:p>
            <a:pPr marL="457200" indent="-457200">
              <a:buFont typeface="+mj-lt"/>
              <a:buAutoNum type="arabicPeriod"/>
            </a:pPr>
            <a:r>
              <a:rPr lang="en-GB" sz="2400" noProof="0" dirty="0">
                <a:cs typeface="Arial" panose="020B0604020202020204" pitchFamily="34" charset="0"/>
              </a:rPr>
              <a:t>Analyse user profile needs based on demographics. </a:t>
            </a:r>
          </a:p>
          <a:p>
            <a:pPr marL="457200" indent="-457200">
              <a:buFont typeface="+mj-lt"/>
              <a:buAutoNum type="arabicPeriod"/>
            </a:pPr>
            <a:r>
              <a:rPr lang="en-GB" sz="2400" noProof="0" dirty="0">
                <a:cs typeface="Arial" panose="020B0604020202020204" pitchFamily="34" charset="0"/>
              </a:rPr>
              <a:t>Write a design rationale to include:</a:t>
            </a:r>
          </a:p>
          <a:p>
            <a:pPr marL="727200" lvl="2" indent="-457200">
              <a:buFont typeface="+mj-lt"/>
              <a:buAutoNum type="alphaLcParenR"/>
            </a:pPr>
            <a:r>
              <a:rPr lang="en-GB" noProof="0" dirty="0">
                <a:cs typeface="Arial" panose="020B0604020202020204" pitchFamily="34" charset="0"/>
              </a:rPr>
              <a:t>the design</a:t>
            </a:r>
          </a:p>
          <a:p>
            <a:pPr marL="727200" lvl="2" indent="-457200">
              <a:buFont typeface="+mj-lt"/>
              <a:buAutoNum type="alphaLcParenR"/>
            </a:pPr>
            <a:r>
              <a:rPr lang="en-GB" noProof="0" dirty="0">
                <a:cs typeface="Arial" panose="020B0604020202020204" pitchFamily="34" charset="0"/>
              </a:rPr>
              <a:t>reasons for your choice.</a:t>
            </a:r>
          </a:p>
        </p:txBody>
      </p:sp>
      <p:sp>
        <p:nvSpPr>
          <p:cNvPr id="5" name="Footer Placeholder 4">
            <a:extLst>
              <a:ext uri="{FF2B5EF4-FFF2-40B4-BE49-F238E27FC236}">
                <a16:creationId xmlns:a16="http://schemas.microsoft.com/office/drawing/2014/main" id="{9E05E283-E4D9-A22A-1A35-DBFDAAEBB94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49156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6460-F1B5-D39E-074D-DC456EB820A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35BAF1B-8511-BB31-E20F-620E9654C373}"/>
              </a:ext>
            </a:extLst>
          </p:cNvPr>
          <p:cNvSpPr>
            <a:spLocks noGrp="1"/>
          </p:cNvSpPr>
          <p:nvPr>
            <p:ph type="title"/>
          </p:nvPr>
        </p:nvSpPr>
        <p:spPr/>
        <p:txBody>
          <a:bodyPr>
            <a:normAutofit/>
          </a:bodyPr>
          <a:lstStyle/>
          <a:p>
            <a:r>
              <a:rPr lang="en-GB" sz="3600" b="1" noProof="0" dirty="0">
                <a:cs typeface="Arial" panose="020B0604020202020204" pitchFamily="34" charset="0"/>
              </a:rPr>
              <a:t>Task: design proposal presentation</a:t>
            </a:r>
            <a:endParaRPr lang="en-GB" sz="3600" noProof="0" dirty="0"/>
          </a:p>
        </p:txBody>
      </p:sp>
      <p:sp>
        <p:nvSpPr>
          <p:cNvPr id="5" name="Text Placeholder 4">
            <a:extLst>
              <a:ext uri="{FF2B5EF4-FFF2-40B4-BE49-F238E27FC236}">
                <a16:creationId xmlns:a16="http://schemas.microsoft.com/office/drawing/2014/main" id="{8ABD59DD-3310-3F81-33B3-0993D50E7001}"/>
              </a:ext>
            </a:extLst>
          </p:cNvPr>
          <p:cNvSpPr>
            <a:spLocks noGrp="1"/>
          </p:cNvSpPr>
          <p:nvPr>
            <p:ph type="body" sz="quarter" idx="12"/>
          </p:nvPr>
        </p:nvSpPr>
        <p:spPr/>
        <p:txBody>
          <a:bodyPr/>
          <a:lstStyle/>
          <a:p>
            <a:pPr marL="457200" indent="-457200">
              <a:buFont typeface="+mj-lt"/>
              <a:buAutoNum type="arabicPeriod"/>
            </a:pPr>
            <a:r>
              <a:rPr lang="en-GB" sz="2400" noProof="0" dirty="0">
                <a:cs typeface="Arial" panose="020B0604020202020204" pitchFamily="34" charset="0"/>
              </a:rPr>
              <a:t>Present your written design proposal to a peer.</a:t>
            </a:r>
          </a:p>
          <a:p>
            <a:pPr marL="457200" indent="-457200">
              <a:buFont typeface="+mj-lt"/>
              <a:buAutoNum type="arabicPeriod"/>
            </a:pPr>
            <a:r>
              <a:rPr lang="en-GB" noProof="0" dirty="0">
                <a:cs typeface="Arial" panose="020B0604020202020204" pitchFamily="34" charset="0"/>
              </a:rPr>
              <a:t>Give f</a:t>
            </a:r>
            <a:r>
              <a:rPr lang="en-GB" sz="2400" noProof="0" dirty="0">
                <a:cs typeface="Arial" panose="020B0604020202020204" pitchFamily="34" charset="0"/>
              </a:rPr>
              <a:t>eedback to peer</a:t>
            </a:r>
            <a:r>
              <a:rPr lang="en-GB" noProof="0" dirty="0">
                <a:cs typeface="Arial" panose="020B0604020202020204" pitchFamily="34" charset="0"/>
              </a:rPr>
              <a:t> u</a:t>
            </a:r>
            <a:r>
              <a:rPr lang="en-GB" sz="2400" noProof="0" dirty="0">
                <a:cs typeface="Arial" panose="020B0604020202020204" pitchFamily="34" charset="0"/>
              </a:rPr>
              <a:t>sing feedback stems:</a:t>
            </a:r>
          </a:p>
          <a:p>
            <a:pPr marL="540000" lvl="3" indent="0">
              <a:buNone/>
            </a:pPr>
            <a:r>
              <a:rPr lang="en-GB" noProof="0" dirty="0">
                <a:cs typeface="Arial" panose="020B0604020202020204" pitchFamily="34" charset="0"/>
              </a:rPr>
              <a:t>“This suits the person because...”</a:t>
            </a:r>
          </a:p>
          <a:p>
            <a:pPr marL="540000" lvl="3" indent="0">
              <a:buNone/>
            </a:pPr>
            <a:r>
              <a:rPr lang="en-GB" noProof="0" dirty="0">
                <a:cs typeface="Arial" panose="020B0604020202020204" pitchFamily="34" charset="0"/>
              </a:rPr>
              <a:t>“Have you considered...?”</a:t>
            </a:r>
          </a:p>
          <a:p>
            <a:pPr marL="540000" lvl="3" indent="0">
              <a:buNone/>
            </a:pPr>
            <a:r>
              <a:rPr lang="en-GB" noProof="0" dirty="0">
                <a:cs typeface="Arial" panose="020B0604020202020204" pitchFamily="34" charset="0"/>
              </a:rPr>
              <a:t>“You could add...”</a:t>
            </a:r>
          </a:p>
          <a:p>
            <a:pPr marL="540000" lvl="3" indent="0">
              <a:buNone/>
            </a:pPr>
            <a:r>
              <a:rPr lang="en-GB" noProof="0" dirty="0">
                <a:cs typeface="Arial" panose="020B0604020202020204" pitchFamily="34" charset="0"/>
              </a:rPr>
              <a:t>“It works well for that environment because...”</a:t>
            </a:r>
          </a:p>
          <a:p>
            <a:pPr marL="457200" indent="-457200">
              <a:buFont typeface="+mj-lt"/>
              <a:buAutoNum type="arabicPeriod"/>
            </a:pPr>
            <a:r>
              <a:rPr lang="en-GB" sz="2400" noProof="0" dirty="0">
                <a:cs typeface="Arial" panose="020B0604020202020204" pitchFamily="34" charset="0"/>
              </a:rPr>
              <a:t>Make changes based on feedback.</a:t>
            </a:r>
          </a:p>
          <a:p>
            <a:endParaRPr lang="en-GB" noProof="0" dirty="0"/>
          </a:p>
        </p:txBody>
      </p:sp>
      <p:sp>
        <p:nvSpPr>
          <p:cNvPr id="3" name="Footer Placeholder 2">
            <a:extLst>
              <a:ext uri="{FF2B5EF4-FFF2-40B4-BE49-F238E27FC236}">
                <a16:creationId xmlns:a16="http://schemas.microsoft.com/office/drawing/2014/main" id="{F779CE39-4314-FB99-C632-C2664F7B630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0BEF7240-78B7-8E06-B517-72EA1E8B0FFF}"/>
              </a:ext>
            </a:extLst>
          </p:cNvPr>
          <p:cNvSpPr>
            <a:spLocks noGrp="1"/>
          </p:cNvSpPr>
          <p:nvPr>
            <p:ph type="sldNum" sz="quarter" idx="11"/>
          </p:nvPr>
        </p:nvSpPr>
        <p:spPr/>
        <p:txBody>
          <a:bodyPr/>
          <a:lstStyle/>
          <a:p>
            <a:fld id="{DA2C159E-F13C-4A85-9A41-E7669D3E0D70}" type="slidenum">
              <a:rPr lang="en-GB" noProof="0" smtClean="0"/>
              <a:pPr/>
              <a:t>84</a:t>
            </a:fld>
            <a:endParaRPr lang="en-GB" noProof="0" dirty="0"/>
          </a:p>
        </p:txBody>
      </p:sp>
    </p:spTree>
    <p:extLst>
      <p:ext uri="{BB962C8B-B14F-4D97-AF65-F5344CB8AC3E}">
        <p14:creationId xmlns:p14="http://schemas.microsoft.com/office/powerpoint/2010/main" val="2203747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4B69-96B9-3891-8200-7F88E0FCD4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90EE36A-8810-87AF-1E73-B84C92D38B31}"/>
              </a:ext>
            </a:extLst>
          </p:cNvPr>
          <p:cNvSpPr>
            <a:spLocks noGrp="1"/>
          </p:cNvSpPr>
          <p:nvPr>
            <p:ph type="title"/>
          </p:nvPr>
        </p:nvSpPr>
        <p:spPr/>
        <p:txBody>
          <a:bodyPr>
            <a:normAutofit/>
          </a:bodyPr>
          <a:lstStyle/>
          <a:p>
            <a:pPr>
              <a:lnSpc>
                <a:spcPct val="100000"/>
              </a:lnSpc>
            </a:pPr>
            <a:r>
              <a:rPr lang="en-GB" sz="3600" noProof="0" dirty="0"/>
              <a:t>Constructive feedback</a:t>
            </a:r>
          </a:p>
        </p:txBody>
      </p:sp>
      <p:sp>
        <p:nvSpPr>
          <p:cNvPr id="3" name="Footer Placeholder 2">
            <a:extLst>
              <a:ext uri="{FF2B5EF4-FFF2-40B4-BE49-F238E27FC236}">
                <a16:creationId xmlns:a16="http://schemas.microsoft.com/office/drawing/2014/main" id="{76A1E0BB-4D9E-E48C-BC05-D34562112AE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44CD587-7D43-27DF-79E7-A919416E2DF8}"/>
              </a:ext>
            </a:extLst>
          </p:cNvPr>
          <p:cNvSpPr>
            <a:spLocks noGrp="1"/>
          </p:cNvSpPr>
          <p:nvPr>
            <p:ph type="sldNum" sz="quarter" idx="11"/>
          </p:nvPr>
        </p:nvSpPr>
        <p:spPr/>
        <p:txBody>
          <a:bodyPr/>
          <a:lstStyle/>
          <a:p>
            <a:fld id="{DA2C159E-F13C-4A85-9A41-E7669D3E0D70}" type="slidenum">
              <a:rPr lang="en-GB" noProof="0" smtClean="0"/>
              <a:pPr/>
              <a:t>85</a:t>
            </a:fld>
            <a:endParaRPr lang="en-GB" noProof="0" dirty="0"/>
          </a:p>
        </p:txBody>
      </p:sp>
      <p:sp>
        <p:nvSpPr>
          <p:cNvPr id="7" name="Text Placeholder 6">
            <a:extLst>
              <a:ext uri="{FF2B5EF4-FFF2-40B4-BE49-F238E27FC236}">
                <a16:creationId xmlns:a16="http://schemas.microsoft.com/office/drawing/2014/main" id="{08D8E73A-E6FF-B249-EE56-7D652DCDEE0D}"/>
              </a:ext>
            </a:extLst>
          </p:cNvPr>
          <p:cNvSpPr>
            <a:spLocks noGrp="1"/>
          </p:cNvSpPr>
          <p:nvPr>
            <p:ph type="body" sz="quarter" idx="12"/>
          </p:nvPr>
        </p:nvSpPr>
        <p:spPr/>
        <p:txBody>
          <a:bodyPr/>
          <a:lstStyle/>
          <a:p>
            <a:pPr lvl="1">
              <a:lnSpc>
                <a:spcPct val="100000"/>
              </a:lnSpc>
            </a:pPr>
            <a:r>
              <a:rPr lang="en-GB" noProof="0" dirty="0">
                <a:cs typeface="Arial" panose="020B0604020202020204" pitchFamily="34" charset="0"/>
              </a:rPr>
              <a:t>Focus on improvement.</a:t>
            </a:r>
          </a:p>
          <a:p>
            <a:pPr lvl="1">
              <a:lnSpc>
                <a:spcPct val="100000"/>
              </a:lnSpc>
            </a:pPr>
            <a:r>
              <a:rPr lang="en-GB" noProof="0" dirty="0">
                <a:cs typeface="Arial" panose="020B0604020202020204" pitchFamily="34" charset="0"/>
              </a:rPr>
              <a:t>Be specific and actionable.</a:t>
            </a:r>
          </a:p>
          <a:p>
            <a:pPr lvl="1">
              <a:lnSpc>
                <a:spcPct val="100000"/>
              </a:lnSpc>
            </a:pPr>
            <a:r>
              <a:rPr lang="en-GB" noProof="0" dirty="0">
                <a:cs typeface="Arial" panose="020B0604020202020204" pitchFamily="34" charset="0"/>
              </a:rPr>
              <a:t>Be positive, respectful, empathetic and supportive.</a:t>
            </a:r>
          </a:p>
          <a:p>
            <a:pPr lvl="1">
              <a:lnSpc>
                <a:spcPct val="100000"/>
              </a:lnSpc>
            </a:pPr>
            <a:r>
              <a:rPr lang="en-GB" noProof="0" dirty="0">
                <a:cs typeface="Arial" panose="020B0604020202020204" pitchFamily="34" charset="0"/>
              </a:rPr>
              <a:t>Use observations or facts.</a:t>
            </a:r>
          </a:p>
          <a:p>
            <a:pPr lvl="1">
              <a:lnSpc>
                <a:spcPct val="100000"/>
              </a:lnSpc>
            </a:pPr>
            <a:r>
              <a:rPr lang="en-GB" noProof="0" dirty="0">
                <a:cs typeface="Arial" panose="020B0604020202020204" pitchFamily="34" charset="0"/>
              </a:rPr>
              <a:t>Be clear and concise.</a:t>
            </a:r>
          </a:p>
          <a:p>
            <a:pPr lvl="1">
              <a:lnSpc>
                <a:spcPct val="100000"/>
              </a:lnSpc>
            </a:pPr>
            <a:r>
              <a:rPr lang="en-GB" noProof="0" dirty="0">
                <a:cs typeface="Arial" panose="020B0604020202020204" pitchFamily="34" charset="0"/>
              </a:rPr>
              <a:t>Ensure timely feedback.</a:t>
            </a:r>
          </a:p>
          <a:p>
            <a:pPr lvl="1">
              <a:lnSpc>
                <a:spcPct val="100000"/>
              </a:lnSpc>
            </a:pPr>
            <a:r>
              <a:rPr lang="en-GB" noProof="0" dirty="0">
                <a:cs typeface="Arial" panose="020B0604020202020204" pitchFamily="34" charset="0"/>
              </a:rPr>
              <a:t>Provide a balanced perspective.</a:t>
            </a:r>
          </a:p>
          <a:p>
            <a:endParaRPr lang="en-GB"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7332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2C31-3F14-B834-329F-9D7A395C14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EA572-EA08-8360-22BF-3D6F643F6623}"/>
              </a:ext>
            </a:extLst>
          </p:cNvPr>
          <p:cNvSpPr>
            <a:spLocks noGrp="1"/>
          </p:cNvSpPr>
          <p:nvPr>
            <p:ph type="sldNum" sz="quarter" idx="11"/>
          </p:nvPr>
        </p:nvSpPr>
        <p:spPr/>
        <p:txBody>
          <a:bodyPr/>
          <a:lstStyle/>
          <a:p>
            <a:fld id="{DA2C159E-F13C-4A85-9A41-E7669D3E0D70}" type="slidenum">
              <a:rPr lang="en-GB" noProof="0" smtClean="0"/>
              <a:pPr/>
              <a:t>86</a:t>
            </a:fld>
            <a:endParaRPr lang="en-GB" noProof="0" dirty="0"/>
          </a:p>
        </p:txBody>
      </p:sp>
      <p:sp>
        <p:nvSpPr>
          <p:cNvPr id="3" name="Title 2">
            <a:extLst>
              <a:ext uri="{FF2B5EF4-FFF2-40B4-BE49-F238E27FC236}">
                <a16:creationId xmlns:a16="http://schemas.microsoft.com/office/drawing/2014/main" id="{6F7D970B-2D72-0755-4075-6CF7D4263C23}"/>
              </a:ext>
            </a:extLst>
          </p:cNvPr>
          <p:cNvSpPr>
            <a:spLocks noGrp="1"/>
          </p:cNvSpPr>
          <p:nvPr>
            <p:ph type="title"/>
          </p:nvPr>
        </p:nvSpPr>
        <p:spPr/>
        <p:txBody>
          <a:bodyPr/>
          <a:lstStyle/>
          <a:p>
            <a:r>
              <a:rPr lang="en-GB" sz="3600" b="1" noProof="0" dirty="0">
                <a:cs typeface="Arial" panose="020B0604020202020204" pitchFamily="34" charset="0"/>
              </a:rPr>
              <a:t>Feedback examples</a:t>
            </a:r>
            <a:endParaRPr lang="en-GB" noProof="0" dirty="0"/>
          </a:p>
        </p:txBody>
      </p:sp>
      <p:sp>
        <p:nvSpPr>
          <p:cNvPr id="4" name="Text Placeholder 3">
            <a:extLst>
              <a:ext uri="{FF2B5EF4-FFF2-40B4-BE49-F238E27FC236}">
                <a16:creationId xmlns:a16="http://schemas.microsoft.com/office/drawing/2014/main" id="{933A1027-50C6-8AD0-87E0-10EFFD188993}"/>
              </a:ext>
            </a:extLst>
          </p:cNvPr>
          <p:cNvSpPr>
            <a:spLocks noGrp="1"/>
          </p:cNvSpPr>
          <p:nvPr>
            <p:ph type="body" sz="quarter" idx="12"/>
          </p:nvPr>
        </p:nvSpPr>
        <p:spPr/>
        <p:txBody>
          <a:bodyPr/>
          <a:lstStyle/>
          <a:p>
            <a:pPr lvl="1">
              <a:lnSpc>
                <a:spcPct val="100000"/>
              </a:lnSpc>
            </a:pPr>
            <a:r>
              <a:rPr kumimoji="0" lang="en-GB" sz="2400" i="0" u="none" strike="noStrike" cap="none" normalizeH="0" baseline="0" noProof="0" dirty="0">
                <a:ln>
                  <a:noFill/>
                </a:ln>
                <a:solidFill>
                  <a:schemeClr val="tx1"/>
                </a:solidFill>
                <a:effectLst/>
              </a:rPr>
              <a:t>Constructive criticism </a:t>
            </a:r>
          </a:p>
          <a:p>
            <a:pPr lvl="2"/>
            <a:r>
              <a:rPr lang="en-GB" noProof="0" dirty="0"/>
              <a:t>While your design had some good points, it could be improved. For example, the logo was effective but dominated the design owing to its size.</a:t>
            </a:r>
          </a:p>
          <a:p>
            <a:pPr marL="270000" lvl="2" indent="0">
              <a:buNone/>
            </a:pPr>
            <a:endParaRPr lang="en-GB" noProof="0" dirty="0"/>
          </a:p>
          <a:p>
            <a:pPr lvl="1">
              <a:lnSpc>
                <a:spcPct val="100000"/>
              </a:lnSpc>
            </a:pPr>
            <a:r>
              <a:rPr lang="en-GB" noProof="0" dirty="0"/>
              <a:t>Destructive </a:t>
            </a:r>
            <a:r>
              <a:rPr kumimoji="0" lang="en-GB" sz="2400" i="0" u="none" strike="noStrike" cap="none" normalizeH="0" baseline="0" noProof="0" dirty="0">
                <a:ln>
                  <a:noFill/>
                </a:ln>
                <a:solidFill>
                  <a:schemeClr val="tx1"/>
                </a:solidFill>
                <a:effectLst/>
              </a:rPr>
              <a:t>criticism </a:t>
            </a:r>
          </a:p>
          <a:p>
            <a:pPr lvl="2"/>
            <a:r>
              <a:rPr lang="en-GB" noProof="0" dirty="0"/>
              <a:t>Your design was terrible. It did not even seem to take into account any of the client’s brief.</a:t>
            </a:r>
            <a:endParaRPr kumimoji="0" lang="en-GB" i="0" u="none" strike="noStrike" cap="none" normalizeH="0" baseline="0" noProof="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endParaRPr lang="en-GB" noProof="0" dirty="0">
              <a:latin typeface="Arial" panose="020B0604020202020204" pitchFamily="34" charset="0"/>
            </a:endParaRPr>
          </a:p>
        </p:txBody>
      </p:sp>
      <p:sp>
        <p:nvSpPr>
          <p:cNvPr id="5" name="Footer Placeholder 4">
            <a:extLst>
              <a:ext uri="{FF2B5EF4-FFF2-40B4-BE49-F238E27FC236}">
                <a16:creationId xmlns:a16="http://schemas.microsoft.com/office/drawing/2014/main" id="{02B2B669-8CBB-80D4-17A7-A52B80D2A06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60275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C2B2-C779-E03F-D650-38FB435920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837CFD-7E9B-2496-6223-D3878569B362}"/>
              </a:ext>
            </a:extLst>
          </p:cNvPr>
          <p:cNvSpPr>
            <a:spLocks noGrp="1"/>
          </p:cNvSpPr>
          <p:nvPr>
            <p:ph type="sldNum" sz="quarter" idx="11"/>
          </p:nvPr>
        </p:nvSpPr>
        <p:spPr/>
        <p:txBody>
          <a:bodyPr/>
          <a:lstStyle/>
          <a:p>
            <a:fld id="{DA2C159E-F13C-4A85-9A41-E7669D3E0D70}" type="slidenum">
              <a:rPr lang="en-GB" noProof="0" smtClean="0"/>
              <a:pPr/>
              <a:t>87</a:t>
            </a:fld>
            <a:endParaRPr lang="en-GB" noProof="0" dirty="0"/>
          </a:p>
        </p:txBody>
      </p:sp>
      <p:sp>
        <p:nvSpPr>
          <p:cNvPr id="3" name="Title 2">
            <a:extLst>
              <a:ext uri="{FF2B5EF4-FFF2-40B4-BE49-F238E27FC236}">
                <a16:creationId xmlns:a16="http://schemas.microsoft.com/office/drawing/2014/main" id="{D812F411-714F-7CBF-556C-AF5CC1AD265B}"/>
              </a:ext>
            </a:extLst>
          </p:cNvPr>
          <p:cNvSpPr>
            <a:spLocks noGrp="1"/>
          </p:cNvSpPr>
          <p:nvPr>
            <p:ph type="title"/>
          </p:nvPr>
        </p:nvSpPr>
        <p:spPr/>
        <p:txBody>
          <a:bodyPr/>
          <a:lstStyle/>
          <a:p>
            <a:r>
              <a:rPr lang="en-GB" noProof="0" dirty="0">
                <a:cs typeface="Arial" panose="020B0604020202020204" pitchFamily="34" charset="0"/>
              </a:rPr>
              <a:t>Benefits of constructive feedback</a:t>
            </a:r>
            <a:endParaRPr lang="en-GB" noProof="0" dirty="0"/>
          </a:p>
        </p:txBody>
      </p:sp>
      <p:sp>
        <p:nvSpPr>
          <p:cNvPr id="4" name="Text Placeholder 3">
            <a:extLst>
              <a:ext uri="{FF2B5EF4-FFF2-40B4-BE49-F238E27FC236}">
                <a16:creationId xmlns:a16="http://schemas.microsoft.com/office/drawing/2014/main" id="{1CDD9189-4DBC-285E-FBDE-122B5075AA01}"/>
              </a:ext>
            </a:extLst>
          </p:cNvPr>
          <p:cNvSpPr>
            <a:spLocks noGrp="1"/>
          </p:cNvSpPr>
          <p:nvPr>
            <p:ph type="body" sz="quarter" idx="12"/>
          </p:nvPr>
        </p:nvSpPr>
        <p:spPr/>
        <p:txBody>
          <a:bodyPr/>
          <a:lstStyle/>
          <a:p>
            <a:pPr lvl="1">
              <a:lnSpc>
                <a:spcPct val="100000"/>
              </a:lnSpc>
            </a:pPr>
            <a:r>
              <a:rPr kumimoji="0" lang="en-GB" sz="2400" i="0" u="none" strike="noStrike" cap="none" normalizeH="0" baseline="0" noProof="0" dirty="0">
                <a:ln>
                  <a:noFill/>
                </a:ln>
                <a:solidFill>
                  <a:schemeClr val="tx1"/>
                </a:solidFill>
                <a:effectLst/>
              </a:rPr>
              <a:t>Helps </a:t>
            </a:r>
            <a:r>
              <a:rPr lang="en-GB" noProof="0" dirty="0"/>
              <a:t>individuals and organisations improve</a:t>
            </a:r>
          </a:p>
          <a:p>
            <a:pPr lvl="1">
              <a:lnSpc>
                <a:spcPct val="100000"/>
              </a:lnSpc>
            </a:pPr>
            <a:r>
              <a:rPr kumimoji="0" lang="en-GB" sz="2400" i="0" u="none" strike="noStrike" cap="none" normalizeH="0" baseline="0" noProof="0" dirty="0">
                <a:ln>
                  <a:noFill/>
                </a:ln>
                <a:solidFill>
                  <a:schemeClr val="tx1"/>
                </a:solidFill>
                <a:effectLst/>
              </a:rPr>
              <a:t>Promotes learning</a:t>
            </a:r>
          </a:p>
          <a:p>
            <a:pPr lvl="1">
              <a:lnSpc>
                <a:spcPct val="100000"/>
              </a:lnSpc>
            </a:pPr>
            <a:r>
              <a:rPr lang="en-GB" noProof="0" dirty="0"/>
              <a:t>Enhances communication</a:t>
            </a:r>
          </a:p>
          <a:p>
            <a:pPr lvl="1">
              <a:lnSpc>
                <a:spcPct val="100000"/>
              </a:lnSpc>
            </a:pPr>
            <a:r>
              <a:rPr kumimoji="0" lang="en-GB" sz="2400" i="0" u="none" strike="noStrike" cap="none" normalizeH="0" baseline="0" noProof="0" dirty="0">
                <a:ln>
                  <a:noFill/>
                </a:ln>
                <a:solidFill>
                  <a:schemeClr val="tx1"/>
                </a:solidFill>
                <a:effectLst/>
              </a:rPr>
              <a:t>Builds trust and relationships</a:t>
            </a:r>
          </a:p>
        </p:txBody>
      </p:sp>
      <p:sp>
        <p:nvSpPr>
          <p:cNvPr id="5" name="Footer Placeholder 4">
            <a:extLst>
              <a:ext uri="{FF2B5EF4-FFF2-40B4-BE49-F238E27FC236}">
                <a16:creationId xmlns:a16="http://schemas.microsoft.com/office/drawing/2014/main" id="{D90DF68F-A944-B10A-CA2A-9B825BE93D9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61273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CF5E5-1623-8D15-7977-C60A9216D7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BA87E-8C38-3B6F-9577-A0AD07DFEB15}"/>
              </a:ext>
            </a:extLst>
          </p:cNvPr>
          <p:cNvSpPr>
            <a:spLocks noGrp="1"/>
          </p:cNvSpPr>
          <p:nvPr>
            <p:ph type="sldNum" sz="quarter" idx="11"/>
          </p:nvPr>
        </p:nvSpPr>
        <p:spPr/>
        <p:txBody>
          <a:bodyPr/>
          <a:lstStyle/>
          <a:p>
            <a:fld id="{DA2C159E-F13C-4A85-9A41-E7669D3E0D70}" type="slidenum">
              <a:rPr lang="en-GB" noProof="0" smtClean="0"/>
              <a:pPr/>
              <a:t>88</a:t>
            </a:fld>
            <a:endParaRPr lang="en-GB" noProof="0" dirty="0"/>
          </a:p>
        </p:txBody>
      </p:sp>
      <p:sp>
        <p:nvSpPr>
          <p:cNvPr id="3" name="Title 2">
            <a:extLst>
              <a:ext uri="{FF2B5EF4-FFF2-40B4-BE49-F238E27FC236}">
                <a16:creationId xmlns:a16="http://schemas.microsoft.com/office/drawing/2014/main" id="{54E4DADD-DA9A-3FFD-B80E-76BD377453B3}"/>
              </a:ext>
            </a:extLst>
          </p:cNvPr>
          <p:cNvSpPr>
            <a:spLocks noGrp="1"/>
          </p:cNvSpPr>
          <p:nvPr>
            <p:ph type="title"/>
          </p:nvPr>
        </p:nvSpPr>
        <p:spPr/>
        <p:txBody>
          <a:bodyPr/>
          <a:lstStyle/>
          <a:p>
            <a:r>
              <a:rPr lang="en-GB" noProof="0" dirty="0">
                <a:cs typeface="Arial" panose="020B0604020202020204" pitchFamily="34" charset="0"/>
              </a:rPr>
              <a:t>Plenary question</a:t>
            </a:r>
            <a:endParaRPr lang="en-GB" noProof="0" dirty="0"/>
          </a:p>
        </p:txBody>
      </p:sp>
      <p:sp>
        <p:nvSpPr>
          <p:cNvPr id="4" name="Text Placeholder 3">
            <a:extLst>
              <a:ext uri="{FF2B5EF4-FFF2-40B4-BE49-F238E27FC236}">
                <a16:creationId xmlns:a16="http://schemas.microsoft.com/office/drawing/2014/main" id="{824BE937-4982-EC60-EC54-C700271CB1DD}"/>
              </a:ext>
            </a:extLst>
          </p:cNvPr>
          <p:cNvSpPr>
            <a:spLocks noGrp="1"/>
          </p:cNvSpPr>
          <p:nvPr>
            <p:ph type="body" sz="quarter" idx="12"/>
          </p:nvPr>
        </p:nvSpPr>
        <p:spPr/>
        <p:txBody>
          <a:bodyPr/>
          <a:lstStyle/>
          <a:p>
            <a:pPr marR="0" lvl="0" algn="l" defTabSz="914400" rtl="0" eaLnBrk="0" fontAlgn="base" latinLnBrk="0" hangingPunct="0">
              <a:lnSpc>
                <a:spcPct val="100000"/>
              </a:lnSpc>
              <a:spcBef>
                <a:spcPct val="0"/>
              </a:spcBef>
              <a:spcAft>
                <a:spcPct val="0"/>
              </a:spcAft>
              <a:buClrTx/>
              <a:buSzTx/>
              <a:tabLst/>
            </a:pPr>
            <a:r>
              <a:rPr kumimoji="0" lang="en-GB" sz="2400" i="0" u="none" strike="noStrike" cap="none" normalizeH="0" baseline="0" noProof="0" dirty="0">
                <a:ln>
                  <a:noFill/>
                </a:ln>
                <a:solidFill>
                  <a:schemeClr val="tx1"/>
                </a:solidFill>
                <a:effectLst/>
              </a:rPr>
              <a:t>Explain how constructive feedback contributes to a more effective design. </a:t>
            </a:r>
          </a:p>
        </p:txBody>
      </p:sp>
      <p:sp>
        <p:nvSpPr>
          <p:cNvPr id="5" name="Footer Placeholder 4">
            <a:extLst>
              <a:ext uri="{FF2B5EF4-FFF2-40B4-BE49-F238E27FC236}">
                <a16:creationId xmlns:a16="http://schemas.microsoft.com/office/drawing/2014/main" id="{E40F8F57-9891-449E-252B-FD9A7B8C0DD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117986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AA7A-73EC-04F1-1029-A7057397057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4A8320E-9BE1-F401-6238-62AA8E16382C}"/>
              </a:ext>
            </a:extLst>
          </p:cNvPr>
          <p:cNvSpPr>
            <a:spLocks noGrp="1"/>
          </p:cNvSpPr>
          <p:nvPr>
            <p:ph type="title"/>
          </p:nvPr>
        </p:nvSpPr>
        <p:spPr/>
        <p:txBody>
          <a:bodyPr>
            <a:normAutofit/>
          </a:bodyPr>
          <a:lstStyle/>
          <a:p>
            <a:pPr>
              <a:lnSpc>
                <a:spcPct val="100000"/>
              </a:lnSpc>
            </a:pPr>
            <a:r>
              <a:rPr lang="en-GB" sz="3600" noProof="0" dirty="0"/>
              <a:t>Next steps</a:t>
            </a:r>
          </a:p>
        </p:txBody>
      </p:sp>
      <p:sp>
        <p:nvSpPr>
          <p:cNvPr id="3" name="Footer Placeholder 2">
            <a:extLst>
              <a:ext uri="{FF2B5EF4-FFF2-40B4-BE49-F238E27FC236}">
                <a16:creationId xmlns:a16="http://schemas.microsoft.com/office/drawing/2014/main" id="{B89D3812-3360-B7E4-A422-6325FAEF6A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5BA6EDD-EEA0-1817-BE65-5C4698FF95F1}"/>
              </a:ext>
            </a:extLst>
          </p:cNvPr>
          <p:cNvSpPr>
            <a:spLocks noGrp="1"/>
          </p:cNvSpPr>
          <p:nvPr>
            <p:ph type="sldNum" sz="quarter" idx="11"/>
          </p:nvPr>
        </p:nvSpPr>
        <p:spPr/>
        <p:txBody>
          <a:bodyPr/>
          <a:lstStyle/>
          <a:p>
            <a:fld id="{DA2C159E-F13C-4A85-9A41-E7669D3E0D70}" type="slidenum">
              <a:rPr lang="en-GB" noProof="0" smtClean="0"/>
              <a:pPr/>
              <a:t>89</a:t>
            </a:fld>
            <a:endParaRPr lang="en-GB" noProof="0" dirty="0"/>
          </a:p>
        </p:txBody>
      </p:sp>
      <p:sp>
        <p:nvSpPr>
          <p:cNvPr id="6" name="Text Placeholder 5">
            <a:extLst>
              <a:ext uri="{FF2B5EF4-FFF2-40B4-BE49-F238E27FC236}">
                <a16:creationId xmlns:a16="http://schemas.microsoft.com/office/drawing/2014/main" id="{2CA55EC9-2F46-111A-F2D2-E76EB2269DCB}"/>
              </a:ext>
            </a:extLst>
          </p:cNvPr>
          <p:cNvSpPr>
            <a:spLocks noGrp="1"/>
          </p:cNvSpPr>
          <p:nvPr>
            <p:ph type="body" sz="quarter" idx="12"/>
          </p:nvPr>
        </p:nvSpPr>
        <p:spPr/>
        <p:txBody>
          <a:bodyPr/>
          <a:lstStyle/>
          <a:p>
            <a:r>
              <a:rPr lang="en-GB" noProof="0" dirty="0"/>
              <a:t>Write a statement explaining why it is important for designers to think about who they are designing for and where that person lives.</a:t>
            </a:r>
          </a:p>
        </p:txBody>
      </p:sp>
    </p:spTree>
    <p:extLst>
      <p:ext uri="{BB962C8B-B14F-4D97-AF65-F5344CB8AC3E}">
        <p14:creationId xmlns:p14="http://schemas.microsoft.com/office/powerpoint/2010/main" val="366370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4D42AD-754B-6A04-0405-FE0CC0AE9776}"/>
              </a:ext>
            </a:extLst>
          </p:cNvPr>
          <p:cNvSpPr>
            <a:spLocks noGrp="1"/>
          </p:cNvSpPr>
          <p:nvPr>
            <p:ph type="title"/>
          </p:nvPr>
        </p:nvSpPr>
        <p:spPr/>
        <p:txBody>
          <a:bodyPr/>
          <a:lstStyle/>
          <a:p>
            <a:r>
              <a:rPr lang="en-GB" noProof="0" dirty="0"/>
              <a:t>Review, refine and reject</a:t>
            </a:r>
          </a:p>
        </p:txBody>
      </p:sp>
      <p:sp>
        <p:nvSpPr>
          <p:cNvPr id="2" name="Slide Number Placeholder 1">
            <a:extLst>
              <a:ext uri="{FF2B5EF4-FFF2-40B4-BE49-F238E27FC236}">
                <a16:creationId xmlns:a16="http://schemas.microsoft.com/office/drawing/2014/main" id="{F3549EAB-51F4-6FCB-720B-ECB06CB7F1A5}"/>
              </a:ext>
            </a:extLst>
          </p:cNvPr>
          <p:cNvSpPr>
            <a:spLocks noGrp="1"/>
          </p:cNvSpPr>
          <p:nvPr>
            <p:ph type="sldNum" sz="quarter" idx="11"/>
          </p:nvPr>
        </p:nvSpPr>
        <p:spPr/>
        <p:txBody>
          <a:bodyPr/>
          <a:lstStyle/>
          <a:p>
            <a:fld id="{DA2C159E-F13C-4A85-9A41-E7669D3E0D70}" type="slidenum">
              <a:rPr lang="en-GB" noProof="0" smtClean="0"/>
              <a:pPr/>
              <a:t>9</a:t>
            </a:fld>
            <a:endParaRPr lang="en-GB" noProof="0" dirty="0"/>
          </a:p>
        </p:txBody>
      </p:sp>
      <p:graphicFrame>
        <p:nvGraphicFramePr>
          <p:cNvPr id="7" name="Diagram 6" descr="Image of iterative cycle showing arrows from review to refine, refine to reject and reject to review.  The arrows form the outside of a circle to show a continuous process. ">
            <a:extLst>
              <a:ext uri="{FF2B5EF4-FFF2-40B4-BE49-F238E27FC236}">
                <a16:creationId xmlns:a16="http://schemas.microsoft.com/office/drawing/2014/main" id="{DE05D44F-5A3D-C4E2-D563-12DD610BA092}"/>
              </a:ext>
            </a:extLst>
          </p:cNvPr>
          <p:cNvGraphicFramePr>
            <a:graphicFrameLocks/>
          </p:cNvGraphicFramePr>
          <p:nvPr>
            <p:extLst>
              <p:ext uri="{D42A27DB-BD31-4B8C-83A1-F6EECF244321}">
                <p14:modId xmlns:p14="http://schemas.microsoft.com/office/powerpoint/2010/main" val="4167098263"/>
              </p:ext>
            </p:extLst>
          </p:nvPr>
        </p:nvGraphicFramePr>
        <p:xfrm>
          <a:off x="2232837" y="850605"/>
          <a:ext cx="4944140" cy="404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801F6A08-6F10-044B-287A-1EA72DCC27B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645374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Consolidating advanced evaluative skills</a:t>
            </a:r>
          </a:p>
        </p:txBody>
      </p:sp>
    </p:spTree>
    <p:extLst>
      <p:ext uri="{BB962C8B-B14F-4D97-AF65-F5344CB8AC3E}">
        <p14:creationId xmlns:p14="http://schemas.microsoft.com/office/powerpoint/2010/main" val="3215826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noProof="0" dirty="0"/>
              <a:t>Starter task</a:t>
            </a:r>
          </a:p>
        </p:txBody>
      </p:sp>
      <p:sp>
        <p:nvSpPr>
          <p:cNvPr id="5" name="Text Placeholder 4"/>
          <p:cNvSpPr>
            <a:spLocks noGrp="1"/>
          </p:cNvSpPr>
          <p:nvPr>
            <p:ph type="body" sz="quarter" idx="12"/>
          </p:nvPr>
        </p:nvSpPr>
        <p:spPr>
          <a:xfrm>
            <a:off x="243375" y="1032274"/>
            <a:ext cx="7667625" cy="3601574"/>
          </a:xfrm>
        </p:spPr>
        <p:txBody>
          <a:bodyPr/>
          <a:lstStyle/>
          <a:p>
            <a:pPr>
              <a:lnSpc>
                <a:spcPct val="100000"/>
              </a:lnSpc>
            </a:pPr>
            <a:r>
              <a:rPr lang="en-GB" noProof="0" dirty="0"/>
              <a:t>Match key terms.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91</a:t>
            </a:fld>
            <a:endParaRPr lang="en-GB" noProof="0" dirty="0"/>
          </a:p>
        </p:txBody>
      </p:sp>
    </p:spTree>
    <p:extLst>
      <p:ext uri="{BB962C8B-B14F-4D97-AF65-F5344CB8AC3E}">
        <p14:creationId xmlns:p14="http://schemas.microsoft.com/office/powerpoint/2010/main" val="3536162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noProof="0" dirty="0"/>
              <a:t>W</a:t>
            </a:r>
            <a:r>
              <a:rPr lang="en-GB" sz="3600" noProof="0" dirty="0"/>
              <a:t>hat is </a:t>
            </a:r>
            <a:r>
              <a:rPr lang="en-GB" noProof="0" dirty="0"/>
              <a:t>a critique?</a:t>
            </a:r>
            <a:endParaRPr lang="en-GB" sz="3600" noProof="0" dirty="0"/>
          </a:p>
        </p:txBody>
      </p:sp>
      <p:sp>
        <p:nvSpPr>
          <p:cNvPr id="5" name="Text Placeholder 4"/>
          <p:cNvSpPr>
            <a:spLocks noGrp="1"/>
          </p:cNvSpPr>
          <p:nvPr>
            <p:ph type="body" sz="quarter" idx="12"/>
          </p:nvPr>
        </p:nvSpPr>
        <p:spPr/>
        <p:txBody>
          <a:bodyPr/>
          <a:lstStyle/>
          <a:p>
            <a:r>
              <a:rPr lang="en-GB" noProof="0" dirty="0"/>
              <a:t>A critique is a detailed evaluation that examines the strengths and weaknesses of a design, product or concept. It involves providing constructive feedback aimed at improving the overall effectiveness and clarity of the design.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noProof="0" smtClean="0"/>
              <a:pPr/>
              <a:t>92</a:t>
            </a:fld>
            <a:endParaRPr lang="en-GB" noProof="0" dirty="0"/>
          </a:p>
        </p:txBody>
      </p:sp>
    </p:spTree>
    <p:extLst>
      <p:ext uri="{BB962C8B-B14F-4D97-AF65-F5344CB8AC3E}">
        <p14:creationId xmlns:p14="http://schemas.microsoft.com/office/powerpoint/2010/main" val="32051087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C482B-20B0-CE17-4F4F-05C186999779}"/>
              </a:ext>
            </a:extLst>
          </p:cNvPr>
          <p:cNvSpPr>
            <a:spLocks noGrp="1"/>
          </p:cNvSpPr>
          <p:nvPr>
            <p:ph type="sldNum" sz="quarter" idx="11"/>
          </p:nvPr>
        </p:nvSpPr>
        <p:spPr/>
        <p:txBody>
          <a:bodyPr/>
          <a:lstStyle/>
          <a:p>
            <a:fld id="{DA2C159E-F13C-4A85-9A41-E7669D3E0D70}" type="slidenum">
              <a:rPr lang="en-GB" noProof="0" smtClean="0"/>
              <a:pPr/>
              <a:t>93</a:t>
            </a:fld>
            <a:endParaRPr lang="en-GB" noProof="0" dirty="0"/>
          </a:p>
        </p:txBody>
      </p:sp>
      <p:sp>
        <p:nvSpPr>
          <p:cNvPr id="3" name="Title 2">
            <a:extLst>
              <a:ext uri="{FF2B5EF4-FFF2-40B4-BE49-F238E27FC236}">
                <a16:creationId xmlns:a16="http://schemas.microsoft.com/office/drawing/2014/main" id="{FDE17B43-B128-4612-1CBD-4B376C8B5C28}"/>
              </a:ext>
            </a:extLst>
          </p:cNvPr>
          <p:cNvSpPr>
            <a:spLocks noGrp="1"/>
          </p:cNvSpPr>
          <p:nvPr>
            <p:ph type="title"/>
          </p:nvPr>
        </p:nvSpPr>
        <p:spPr/>
        <p:txBody>
          <a:bodyPr/>
          <a:lstStyle/>
          <a:p>
            <a:r>
              <a:rPr lang="en-GB" noProof="0" dirty="0"/>
              <a:t>Verdant threads</a:t>
            </a:r>
          </a:p>
        </p:txBody>
      </p:sp>
      <p:sp>
        <p:nvSpPr>
          <p:cNvPr id="4" name="Text Placeholder 3">
            <a:extLst>
              <a:ext uri="{FF2B5EF4-FFF2-40B4-BE49-F238E27FC236}">
                <a16:creationId xmlns:a16="http://schemas.microsoft.com/office/drawing/2014/main" id="{ABFE4BB4-CC10-9A3A-7D21-B4CE04F963D9}"/>
              </a:ext>
            </a:extLst>
          </p:cNvPr>
          <p:cNvSpPr>
            <a:spLocks noGrp="1"/>
          </p:cNvSpPr>
          <p:nvPr>
            <p:ph type="body" sz="quarter" idx="12"/>
          </p:nvPr>
        </p:nvSpPr>
        <p:spPr/>
        <p:txBody>
          <a:bodyPr/>
          <a:lstStyle/>
          <a:p>
            <a:pPr lvl="1"/>
            <a:r>
              <a:rPr lang="en-GB" noProof="0" dirty="0"/>
              <a:t>Using the structured critique form, evaluate how effectively the design aligns with the client’s objectives and target audience. </a:t>
            </a:r>
            <a:endParaRPr lang="en-GB" noProof="0" dirty="0">
              <a:effectLst/>
              <a:ea typeface="Calibri" panose="020F0502020204030204" pitchFamily="34" charset="0"/>
            </a:endParaRPr>
          </a:p>
          <a:p>
            <a:pPr lvl="1">
              <a:lnSpc>
                <a:spcPct val="100000"/>
              </a:lnSpc>
            </a:pPr>
            <a:r>
              <a:rPr lang="en-GB" noProof="0" dirty="0">
                <a:effectLst/>
                <a:ea typeface="Calibri" panose="020F0502020204030204" pitchFamily="34" charset="0"/>
              </a:rPr>
              <a:t>Provide specific, actionable feedback, and justify your suggestions. </a:t>
            </a:r>
          </a:p>
          <a:p>
            <a:pPr lvl="1"/>
            <a:r>
              <a:rPr lang="en-GB" noProof="0" dirty="0">
                <a:ea typeface="Calibri" panose="020F0502020204030204" pitchFamily="34" charset="0"/>
              </a:rPr>
              <a:t>Use one method of evaluation from the seven previous lessons in your critique: SWOT; critical types of evaluation; three-part feedback model; review, reflect, reject.</a:t>
            </a:r>
            <a:endParaRPr lang="en-GB" noProof="0" dirty="0"/>
          </a:p>
        </p:txBody>
      </p:sp>
      <p:sp>
        <p:nvSpPr>
          <p:cNvPr id="5" name="Footer Placeholder 4">
            <a:extLst>
              <a:ext uri="{FF2B5EF4-FFF2-40B4-BE49-F238E27FC236}">
                <a16:creationId xmlns:a16="http://schemas.microsoft.com/office/drawing/2014/main" id="{8FF87FD1-6AC0-F045-2B13-193230F324E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038243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4F61E-6E0C-819F-BA43-90E1E2FFB1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E437F-897F-B5E6-63F7-A76A2E3F97E9}"/>
              </a:ext>
            </a:extLst>
          </p:cNvPr>
          <p:cNvSpPr>
            <a:spLocks noGrp="1"/>
          </p:cNvSpPr>
          <p:nvPr>
            <p:ph type="sldNum" sz="quarter" idx="11"/>
          </p:nvPr>
        </p:nvSpPr>
        <p:spPr/>
        <p:txBody>
          <a:bodyPr/>
          <a:lstStyle/>
          <a:p>
            <a:fld id="{DA2C159E-F13C-4A85-9A41-E7669D3E0D70}" type="slidenum">
              <a:rPr lang="en-GB" noProof="0" smtClean="0"/>
              <a:pPr/>
              <a:t>94</a:t>
            </a:fld>
            <a:endParaRPr lang="en-GB" noProof="0" dirty="0"/>
          </a:p>
        </p:txBody>
      </p:sp>
      <p:sp>
        <p:nvSpPr>
          <p:cNvPr id="3" name="Title 2">
            <a:extLst>
              <a:ext uri="{FF2B5EF4-FFF2-40B4-BE49-F238E27FC236}">
                <a16:creationId xmlns:a16="http://schemas.microsoft.com/office/drawing/2014/main" id="{D6374CC3-03AA-BADD-F126-077651D4D9C1}"/>
              </a:ext>
            </a:extLst>
          </p:cNvPr>
          <p:cNvSpPr>
            <a:spLocks noGrp="1"/>
          </p:cNvSpPr>
          <p:nvPr>
            <p:ph type="title"/>
          </p:nvPr>
        </p:nvSpPr>
        <p:spPr/>
        <p:txBody>
          <a:bodyPr/>
          <a:lstStyle/>
          <a:p>
            <a:r>
              <a:rPr lang="en-GB" noProof="0" dirty="0"/>
              <a:t>Reverse-engineering definition</a:t>
            </a:r>
          </a:p>
        </p:txBody>
      </p:sp>
      <p:sp>
        <p:nvSpPr>
          <p:cNvPr id="4" name="Text Placeholder 3">
            <a:extLst>
              <a:ext uri="{FF2B5EF4-FFF2-40B4-BE49-F238E27FC236}">
                <a16:creationId xmlns:a16="http://schemas.microsoft.com/office/drawing/2014/main" id="{4337E37B-F868-815A-35FF-2E1B3C40E8C3}"/>
              </a:ext>
            </a:extLst>
          </p:cNvPr>
          <p:cNvSpPr>
            <a:spLocks noGrp="1"/>
          </p:cNvSpPr>
          <p:nvPr>
            <p:ph type="body" sz="quarter" idx="12"/>
          </p:nvPr>
        </p:nvSpPr>
        <p:spPr/>
        <p:txBody>
          <a:bodyPr/>
          <a:lstStyle/>
          <a:p>
            <a:r>
              <a:rPr lang="en-GB" noProof="0" dirty="0"/>
              <a:t>Reverse-engineering is the process of analysing a finished product to understand how it was made. This involves breaking down its design, materials, construction methods and functionality to learn from its structure – often to improve, replicate or redesign it.</a:t>
            </a:r>
          </a:p>
        </p:txBody>
      </p:sp>
      <p:sp>
        <p:nvSpPr>
          <p:cNvPr id="5" name="Footer Placeholder 4">
            <a:extLst>
              <a:ext uri="{FF2B5EF4-FFF2-40B4-BE49-F238E27FC236}">
                <a16:creationId xmlns:a16="http://schemas.microsoft.com/office/drawing/2014/main" id="{2DF0E2BB-7290-6E5E-FE2E-9C215DBB7F8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571579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88385-96DB-B57F-429F-8A32EAADE055}"/>
              </a:ext>
            </a:extLst>
          </p:cNvPr>
          <p:cNvSpPr>
            <a:spLocks noGrp="1"/>
          </p:cNvSpPr>
          <p:nvPr>
            <p:ph type="sldNum" sz="quarter" idx="11"/>
          </p:nvPr>
        </p:nvSpPr>
        <p:spPr/>
        <p:txBody>
          <a:bodyPr/>
          <a:lstStyle/>
          <a:p>
            <a:fld id="{DA2C159E-F13C-4A85-9A41-E7669D3E0D70}" type="slidenum">
              <a:rPr lang="en-GB" noProof="0" smtClean="0"/>
              <a:pPr/>
              <a:t>95</a:t>
            </a:fld>
            <a:endParaRPr lang="en-GB" noProof="0" dirty="0"/>
          </a:p>
        </p:txBody>
      </p:sp>
      <p:sp>
        <p:nvSpPr>
          <p:cNvPr id="3" name="Title 2">
            <a:extLst>
              <a:ext uri="{FF2B5EF4-FFF2-40B4-BE49-F238E27FC236}">
                <a16:creationId xmlns:a16="http://schemas.microsoft.com/office/drawing/2014/main" id="{039A361C-6B93-FB1B-EE28-C2E080CBB273}"/>
              </a:ext>
            </a:extLst>
          </p:cNvPr>
          <p:cNvSpPr>
            <a:spLocks noGrp="1"/>
          </p:cNvSpPr>
          <p:nvPr>
            <p:ph type="title"/>
          </p:nvPr>
        </p:nvSpPr>
        <p:spPr/>
        <p:txBody>
          <a:bodyPr/>
          <a:lstStyle/>
          <a:p>
            <a:r>
              <a:rPr lang="en-GB" noProof="0" dirty="0"/>
              <a:t>Reverse-engineering task</a:t>
            </a:r>
          </a:p>
        </p:txBody>
      </p:sp>
      <p:sp>
        <p:nvSpPr>
          <p:cNvPr id="5" name="Footer Placeholder 4">
            <a:extLst>
              <a:ext uri="{FF2B5EF4-FFF2-40B4-BE49-F238E27FC236}">
                <a16:creationId xmlns:a16="http://schemas.microsoft.com/office/drawing/2014/main" id="{474016EB-E481-CFDF-5EDD-FFF99DC4E4CB}"/>
              </a:ext>
            </a:extLst>
          </p:cNvPr>
          <p:cNvSpPr>
            <a:spLocks noGrp="1"/>
          </p:cNvSpPr>
          <p:nvPr>
            <p:ph type="ftr" sz="quarter" idx="10"/>
          </p:nvPr>
        </p:nvSpPr>
        <p:spPr/>
        <p:txBody>
          <a:bodyPr/>
          <a:lstStyle/>
          <a:p>
            <a:r>
              <a:rPr lang="en-GB" noProof="0" dirty="0"/>
              <a:t>Education &amp; Training Foundation</a:t>
            </a:r>
          </a:p>
        </p:txBody>
      </p:sp>
      <p:sp>
        <p:nvSpPr>
          <p:cNvPr id="6" name="Rectangle 1">
            <a:extLst>
              <a:ext uri="{FF2B5EF4-FFF2-40B4-BE49-F238E27FC236}">
                <a16:creationId xmlns:a16="http://schemas.microsoft.com/office/drawing/2014/main" id="{4EEDB084-B6B9-7522-B114-58036893F8FB}"/>
              </a:ext>
            </a:extLst>
          </p:cNvPr>
          <p:cNvSpPr>
            <a:spLocks noGrp="1" noChangeArrowheads="1"/>
          </p:cNvSpPr>
          <p:nvPr>
            <p:ph type="body" sz="quarter" idx="12"/>
          </p:nvPr>
        </p:nvSpPr>
        <p:spPr bwMode="auto">
          <a:xfrm>
            <a:off x="232950" y="886123"/>
            <a:ext cx="823236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kern="100" noProof="0" dirty="0">
                <a:effectLst/>
                <a:ea typeface="Calibri" panose="020F0502020204030204" pitchFamily="34" charset="0"/>
              </a:rPr>
              <a:t>Reverse-engineer a completed design to identify the key design decisions, their intended impact and areas for potential improvement. </a:t>
            </a:r>
          </a:p>
          <a:p>
            <a:pPr eaLnBrk="0" fontAlgn="base" hangingPunct="0">
              <a:spcBef>
                <a:spcPct val="0"/>
              </a:spcBef>
              <a:spcAft>
                <a:spcPct val="0"/>
              </a:spcAft>
            </a:pPr>
            <a:endParaRPr lang="en-GB" kern="100" noProof="0" dirty="0">
              <a:ea typeface="Calibri" panose="020F0502020204030204" pitchFamily="34" charset="0"/>
            </a:endParaRPr>
          </a:p>
          <a:p>
            <a:pPr eaLnBrk="0" fontAlgn="base" hangingPunct="0">
              <a:spcBef>
                <a:spcPct val="0"/>
              </a:spcBef>
              <a:spcAft>
                <a:spcPct val="0"/>
              </a:spcAft>
            </a:pPr>
            <a:r>
              <a:rPr lang="en-GB" kern="100" noProof="0" dirty="0">
                <a:effectLst/>
                <a:ea typeface="Calibri" panose="020F0502020204030204" pitchFamily="34" charset="0"/>
              </a:rPr>
              <a:t>Consider how each element contributes to the overall effectiveness of the design and how well it aligns with client objectives.</a:t>
            </a:r>
          </a:p>
          <a:p>
            <a:pPr eaLnBrk="0" fontAlgn="base" hangingPunct="0">
              <a:spcBef>
                <a:spcPct val="0"/>
              </a:spcBef>
              <a:spcAft>
                <a:spcPct val="0"/>
              </a:spcAft>
            </a:pPr>
            <a:endParaRPr lang="en-GB" kern="100" noProof="0" dirty="0">
              <a:effectLst/>
              <a:ea typeface="Calibri" panose="020F0502020204030204" pitchFamily="34" charset="0"/>
            </a:endParaRPr>
          </a:p>
          <a:p>
            <a:pPr eaLnBrk="0" fontAlgn="base" hangingPunct="0">
              <a:spcBef>
                <a:spcPct val="0"/>
              </a:spcBef>
              <a:spcAft>
                <a:spcPct val="0"/>
              </a:spcAft>
            </a:pPr>
            <a:r>
              <a:rPr lang="en-GB" kern="100" noProof="0" dirty="0">
                <a:ea typeface="Calibri" panose="020F0502020204030204" pitchFamily="34" charset="0"/>
              </a:rPr>
              <a:t>Review the design, noting key visual elements, such as colour, typography, layout and imagery.</a:t>
            </a:r>
            <a:endParaRPr lang="en-GB" kern="100" noProof="0" dirty="0">
              <a:effectLst/>
              <a:ea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noProof="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4188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A6BC-4055-2F21-7F0F-59E348835D4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C1E4C-4D6F-1AEF-8D4A-813FFFE25AA2}"/>
              </a:ext>
            </a:extLst>
          </p:cNvPr>
          <p:cNvSpPr>
            <a:spLocks noGrp="1"/>
          </p:cNvSpPr>
          <p:nvPr>
            <p:ph type="sldNum" sz="quarter" idx="11"/>
          </p:nvPr>
        </p:nvSpPr>
        <p:spPr/>
        <p:txBody>
          <a:bodyPr/>
          <a:lstStyle/>
          <a:p>
            <a:fld id="{DA2C159E-F13C-4A85-9A41-E7669D3E0D70}" type="slidenum">
              <a:rPr lang="en-GB" noProof="0" smtClean="0"/>
              <a:pPr/>
              <a:t>96</a:t>
            </a:fld>
            <a:endParaRPr lang="en-GB" noProof="0" dirty="0"/>
          </a:p>
        </p:txBody>
      </p:sp>
      <p:sp>
        <p:nvSpPr>
          <p:cNvPr id="3" name="Title 2">
            <a:extLst>
              <a:ext uri="{FF2B5EF4-FFF2-40B4-BE49-F238E27FC236}">
                <a16:creationId xmlns:a16="http://schemas.microsoft.com/office/drawing/2014/main" id="{25571354-4317-3FF7-5319-847A97834CA8}"/>
              </a:ext>
            </a:extLst>
          </p:cNvPr>
          <p:cNvSpPr>
            <a:spLocks noGrp="1"/>
          </p:cNvSpPr>
          <p:nvPr>
            <p:ph type="title"/>
          </p:nvPr>
        </p:nvSpPr>
        <p:spPr/>
        <p:txBody>
          <a:bodyPr/>
          <a:lstStyle/>
          <a:p>
            <a:r>
              <a:rPr lang="en-GB" noProof="0" dirty="0"/>
              <a:t>Reverse-engineering task questions</a:t>
            </a:r>
          </a:p>
        </p:txBody>
      </p:sp>
      <p:sp>
        <p:nvSpPr>
          <p:cNvPr id="5" name="Footer Placeholder 4">
            <a:extLst>
              <a:ext uri="{FF2B5EF4-FFF2-40B4-BE49-F238E27FC236}">
                <a16:creationId xmlns:a16="http://schemas.microsoft.com/office/drawing/2014/main" id="{A8183951-F758-2DD5-2A83-A633DAEED9E5}"/>
              </a:ext>
            </a:extLst>
          </p:cNvPr>
          <p:cNvSpPr>
            <a:spLocks noGrp="1"/>
          </p:cNvSpPr>
          <p:nvPr>
            <p:ph type="ftr" sz="quarter" idx="10"/>
          </p:nvPr>
        </p:nvSpPr>
        <p:spPr/>
        <p:txBody>
          <a:bodyPr/>
          <a:lstStyle/>
          <a:p>
            <a:r>
              <a:rPr lang="en-GB" noProof="0" dirty="0"/>
              <a:t>Education &amp; Training Foundation</a:t>
            </a:r>
          </a:p>
        </p:txBody>
      </p:sp>
      <p:sp>
        <p:nvSpPr>
          <p:cNvPr id="6" name="Rectangle 1">
            <a:extLst>
              <a:ext uri="{FF2B5EF4-FFF2-40B4-BE49-F238E27FC236}">
                <a16:creationId xmlns:a16="http://schemas.microsoft.com/office/drawing/2014/main" id="{3C399D1A-00E4-0714-0B40-8CAC7AA5BF71}"/>
              </a:ext>
            </a:extLst>
          </p:cNvPr>
          <p:cNvSpPr>
            <a:spLocks noGrp="1" noChangeArrowheads="1"/>
          </p:cNvSpPr>
          <p:nvPr>
            <p:ph type="body" sz="quarter" idx="12"/>
          </p:nvPr>
        </p:nvSpPr>
        <p:spPr bwMode="auto">
          <a:xfrm>
            <a:off x="232950" y="1232922"/>
            <a:ext cx="823236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noProof="0" dirty="0">
                <a:ln>
                  <a:noFill/>
                </a:ln>
                <a:solidFill>
                  <a:schemeClr val="tx1"/>
                </a:solidFill>
                <a:effectLst/>
              </a:rPr>
              <a:t>Why might the designer have chosen this colour palette?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noProof="0" dirty="0">
                <a:ln>
                  <a:noFill/>
                </a:ln>
                <a:solidFill>
                  <a:schemeClr val="tx1"/>
                </a:solidFill>
                <a:effectLst/>
              </a:rPr>
              <a:t>How does the layout guide the viewer’s eye?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noProof="0" dirty="0">
                <a:ln>
                  <a:noFill/>
                </a:ln>
                <a:solidFill>
                  <a:schemeClr val="tx1"/>
                </a:solidFill>
                <a:effectLst/>
              </a:rPr>
              <a:t>What design choice could better align with the target audience?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noProof="0" dirty="0">
                <a:ln>
                  <a:noFill/>
                </a:ln>
                <a:solidFill>
                  <a:schemeClr val="tx1"/>
                </a:solidFill>
                <a:effectLst/>
              </a:rPr>
              <a:t>What message does this typography convey?</a:t>
            </a:r>
          </a:p>
          <a:p>
            <a:pPr marL="342900" indent="-342900" eaLnBrk="0" fontAlgn="base" hangingPunct="0">
              <a:spcBef>
                <a:spcPct val="0"/>
              </a:spcBef>
              <a:spcAft>
                <a:spcPct val="0"/>
              </a:spcAft>
              <a:buFont typeface="Arial" panose="020B0604020202020204" pitchFamily="34" charset="0"/>
              <a:buChar char="•"/>
            </a:pPr>
            <a:r>
              <a:rPr lang="en-GB" noProof="0" dirty="0">
                <a:effectLst/>
                <a:ea typeface="Calibri" panose="020F0502020204030204" pitchFamily="34" charset="0"/>
              </a:rPr>
              <a:t>How effectively does the design reflect the client’s values?</a:t>
            </a:r>
            <a:endParaRPr lang="en-GB" kern="100" noProof="0" dirty="0">
              <a:effectLst/>
              <a:ea typeface="Calibri" panose="020F0502020204030204" pitchFamily="34" charset="0"/>
            </a:endParaRPr>
          </a:p>
        </p:txBody>
      </p:sp>
    </p:spTree>
    <p:extLst>
      <p:ext uri="{BB962C8B-B14F-4D97-AF65-F5344CB8AC3E}">
        <p14:creationId xmlns:p14="http://schemas.microsoft.com/office/powerpoint/2010/main" val="152612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76DB1-3F3B-FDE3-B47D-CF7E3A13EC0D}"/>
              </a:ext>
            </a:extLst>
          </p:cNvPr>
          <p:cNvSpPr>
            <a:spLocks noGrp="1"/>
          </p:cNvSpPr>
          <p:nvPr>
            <p:ph type="sldNum" sz="quarter" idx="11"/>
          </p:nvPr>
        </p:nvSpPr>
        <p:spPr/>
        <p:txBody>
          <a:bodyPr/>
          <a:lstStyle/>
          <a:p>
            <a:fld id="{DA2C159E-F13C-4A85-9A41-E7669D3E0D70}" type="slidenum">
              <a:rPr lang="en-GB" noProof="0" smtClean="0"/>
              <a:pPr/>
              <a:t>97</a:t>
            </a:fld>
            <a:endParaRPr lang="en-GB" noProof="0" dirty="0"/>
          </a:p>
        </p:txBody>
      </p:sp>
      <p:sp>
        <p:nvSpPr>
          <p:cNvPr id="3" name="Title 2">
            <a:extLst>
              <a:ext uri="{FF2B5EF4-FFF2-40B4-BE49-F238E27FC236}">
                <a16:creationId xmlns:a16="http://schemas.microsoft.com/office/drawing/2014/main" id="{F28580A5-60FC-9162-6390-54F1DA610EBC}"/>
              </a:ext>
            </a:extLst>
          </p:cNvPr>
          <p:cNvSpPr>
            <a:spLocks noGrp="1"/>
          </p:cNvSpPr>
          <p:nvPr>
            <p:ph type="title"/>
          </p:nvPr>
        </p:nvSpPr>
        <p:spPr/>
        <p:txBody>
          <a:bodyPr/>
          <a:lstStyle/>
          <a:p>
            <a:r>
              <a:rPr lang="en-GB" noProof="0" dirty="0"/>
              <a:t>Plenary task: mastering a skill</a:t>
            </a:r>
          </a:p>
        </p:txBody>
      </p:sp>
      <p:sp>
        <p:nvSpPr>
          <p:cNvPr id="4" name="Text Placeholder 3">
            <a:extLst>
              <a:ext uri="{FF2B5EF4-FFF2-40B4-BE49-F238E27FC236}">
                <a16:creationId xmlns:a16="http://schemas.microsoft.com/office/drawing/2014/main" id="{E0489D03-0571-AFFB-F6C2-28924267DDCA}"/>
              </a:ext>
            </a:extLst>
          </p:cNvPr>
          <p:cNvSpPr>
            <a:spLocks noGrp="1"/>
          </p:cNvSpPr>
          <p:nvPr>
            <p:ph type="body" sz="quarter" idx="12"/>
          </p:nvPr>
        </p:nvSpPr>
        <p:spPr/>
        <p:txBody>
          <a:bodyPr/>
          <a:lstStyle/>
          <a:p>
            <a:r>
              <a:rPr lang="en-GB" noProof="0" dirty="0"/>
              <a:t>What is one evaluative skill you feel you have mastered, and what is one you would like to work on?</a:t>
            </a:r>
          </a:p>
        </p:txBody>
      </p:sp>
      <p:sp>
        <p:nvSpPr>
          <p:cNvPr id="5" name="Footer Placeholder 4">
            <a:extLst>
              <a:ext uri="{FF2B5EF4-FFF2-40B4-BE49-F238E27FC236}">
                <a16:creationId xmlns:a16="http://schemas.microsoft.com/office/drawing/2014/main" id="{7CC6F69B-2155-BB11-97CF-A924280BC08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91447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F80F-BE90-D547-1709-B6157C5905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B6204-1237-0532-14CE-9B496DA25978}"/>
              </a:ext>
            </a:extLst>
          </p:cNvPr>
          <p:cNvSpPr>
            <a:spLocks noGrp="1"/>
          </p:cNvSpPr>
          <p:nvPr>
            <p:ph type="sldNum" sz="quarter" idx="11"/>
          </p:nvPr>
        </p:nvSpPr>
        <p:spPr/>
        <p:txBody>
          <a:bodyPr/>
          <a:lstStyle/>
          <a:p>
            <a:fld id="{DA2C159E-F13C-4A85-9A41-E7669D3E0D70}" type="slidenum">
              <a:rPr lang="en-GB" noProof="0" smtClean="0"/>
              <a:pPr/>
              <a:t>98</a:t>
            </a:fld>
            <a:endParaRPr lang="en-GB" noProof="0" dirty="0"/>
          </a:p>
        </p:txBody>
      </p:sp>
      <p:sp>
        <p:nvSpPr>
          <p:cNvPr id="3" name="Title 2">
            <a:extLst>
              <a:ext uri="{FF2B5EF4-FFF2-40B4-BE49-F238E27FC236}">
                <a16:creationId xmlns:a16="http://schemas.microsoft.com/office/drawing/2014/main" id="{7551787F-4DB0-55E6-D9D6-D489A65EBB6A}"/>
              </a:ext>
            </a:extLst>
          </p:cNvPr>
          <p:cNvSpPr>
            <a:spLocks noGrp="1"/>
          </p:cNvSpPr>
          <p:nvPr>
            <p:ph type="title"/>
          </p:nvPr>
        </p:nvSpPr>
        <p:spPr/>
        <p:txBody>
          <a:bodyPr/>
          <a:lstStyle/>
          <a:p>
            <a:r>
              <a:rPr lang="en-GB" noProof="0" dirty="0"/>
              <a:t>Next steps: Trend Visionary</a:t>
            </a:r>
          </a:p>
        </p:txBody>
      </p:sp>
      <p:sp>
        <p:nvSpPr>
          <p:cNvPr id="4" name="Text Placeholder 3">
            <a:extLst>
              <a:ext uri="{FF2B5EF4-FFF2-40B4-BE49-F238E27FC236}">
                <a16:creationId xmlns:a16="http://schemas.microsoft.com/office/drawing/2014/main" id="{B1729312-7524-C196-07AC-3B091E82AD5A}"/>
              </a:ext>
            </a:extLst>
          </p:cNvPr>
          <p:cNvSpPr>
            <a:spLocks noGrp="1"/>
          </p:cNvSpPr>
          <p:nvPr>
            <p:ph type="body" sz="quarter" idx="12"/>
          </p:nvPr>
        </p:nvSpPr>
        <p:spPr>
          <a:xfrm>
            <a:off x="232950" y="943429"/>
            <a:ext cx="7667625" cy="3601574"/>
          </a:xfrm>
        </p:spPr>
        <p:txBody>
          <a:bodyPr/>
          <a:lstStyle/>
          <a:p>
            <a:r>
              <a:rPr lang="en-GB" noProof="0" dirty="0"/>
              <a:t>Create a hand-drawn response to the Trend Visionary brief and prepare notes explaining design choices and intended outcomes.</a:t>
            </a:r>
          </a:p>
        </p:txBody>
      </p:sp>
      <p:sp>
        <p:nvSpPr>
          <p:cNvPr id="5" name="Footer Placeholder 4">
            <a:extLst>
              <a:ext uri="{FF2B5EF4-FFF2-40B4-BE49-F238E27FC236}">
                <a16:creationId xmlns:a16="http://schemas.microsoft.com/office/drawing/2014/main" id="{3EFABAC8-B85C-EAF3-3D1F-20827BE6C12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328002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Refining evaluative skills through iterative design</a:t>
            </a:r>
          </a:p>
        </p:txBody>
      </p:sp>
    </p:spTree>
    <p:extLst>
      <p:ext uri="{BB962C8B-B14F-4D97-AF65-F5344CB8AC3E}">
        <p14:creationId xmlns:p14="http://schemas.microsoft.com/office/powerpoint/2010/main" val="2373431641"/>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76E745-D9E8-4D93-8B7F-BCE1E4A491AA}">
  <ds:schemaRef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e8bc058b-4131-4b8a-903d-db3f9bf54849"/>
    <ds:schemaRef ds:uri="http://purl.org/dc/elements/1.1/"/>
  </ds:schemaRefs>
</ds:datastoreItem>
</file>

<file path=customXml/itemProps2.xml><?xml version="1.0" encoding="utf-8"?>
<ds:datastoreItem xmlns:ds="http://schemas.openxmlformats.org/officeDocument/2006/customXml" ds:itemID="{71262A47-D9B6-4FCA-B7E9-FED9055177F3}"/>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322</TotalTime>
  <Words>4681</Words>
  <Application>Microsoft Office PowerPoint</Application>
  <PresentationFormat>On-screen Show (16:9)</PresentationFormat>
  <Paragraphs>862</Paragraphs>
  <Slides>120</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120</vt:i4>
      </vt:variant>
    </vt:vector>
  </HeadingPairs>
  <TitlesOfParts>
    <vt:vector size="125" baseType="lpstr">
      <vt:lpstr>Aptos</vt:lpstr>
      <vt:lpstr>Arial</vt:lpstr>
      <vt:lpstr>Calibri</vt:lpstr>
      <vt:lpstr>System Font Regular</vt:lpstr>
      <vt:lpstr>ETF Master</vt:lpstr>
      <vt:lpstr>T LEVEL IN CRAFT AND DESIGN</vt:lpstr>
      <vt:lpstr>1</vt:lpstr>
      <vt:lpstr>Starter task: self-evaluation</vt:lpstr>
      <vt:lpstr>Questions</vt:lpstr>
      <vt:lpstr>Client brief: printed shirt</vt:lpstr>
      <vt:lpstr>Client brief: printed shirt outcome</vt:lpstr>
      <vt:lpstr>Meeting client brief requirements</vt:lpstr>
      <vt:lpstr>Activewear client brief</vt:lpstr>
      <vt:lpstr>Review, refine and reject</vt:lpstr>
      <vt:lpstr>Review score</vt:lpstr>
      <vt:lpstr>Exam-style question</vt:lpstr>
      <vt:lpstr>Sample answer</vt:lpstr>
      <vt:lpstr>Next steps: client brief checking criteria</vt:lpstr>
      <vt:lpstr>2</vt:lpstr>
      <vt:lpstr>Starter task: chair</vt:lpstr>
      <vt:lpstr> Who is the chair designed for?</vt:lpstr>
      <vt:lpstr>Who is the chair designed for (continued)?</vt:lpstr>
      <vt:lpstr>What features support your answer?</vt:lpstr>
      <vt:lpstr>Success criteria list</vt:lpstr>
      <vt:lpstr>Alexander McQueen: Plato’s Atlantis</vt:lpstr>
      <vt:lpstr>SWOT analysis</vt:lpstr>
      <vt:lpstr>SWOT analysis: fashion brands</vt:lpstr>
      <vt:lpstr>Plenary design brief </vt:lpstr>
      <vt:lpstr>Next steps: inclusivity</vt:lpstr>
      <vt:lpstr>3</vt:lpstr>
      <vt:lpstr>Starter task: inclusivity</vt:lpstr>
      <vt:lpstr>What does inclusivity mean in design?</vt:lpstr>
      <vt:lpstr>Answer</vt:lpstr>
      <vt:lpstr>What is equality, diversity and inclusion (EDI)?</vt:lpstr>
      <vt:lpstr>Why EDI matters in design</vt:lpstr>
      <vt:lpstr>Fashion</vt:lpstr>
      <vt:lpstr>Task: college hoodie brief</vt:lpstr>
      <vt:lpstr>College hoodie one</vt:lpstr>
      <vt:lpstr>College hoodie two</vt:lpstr>
      <vt:lpstr>Ceramics</vt:lpstr>
      <vt:lpstr>Jewellery</vt:lpstr>
      <vt:lpstr>Textiles or print</vt:lpstr>
      <vt:lpstr>Furniture</vt:lpstr>
      <vt:lpstr>Inclusivity task</vt:lpstr>
      <vt:lpstr>Plenary task: learner personas </vt:lpstr>
      <vt:lpstr>Next steps: review of jewellery</vt:lpstr>
      <vt:lpstr>4</vt:lpstr>
      <vt:lpstr>Recap: what makes a strong design brief? </vt:lpstr>
      <vt:lpstr>Recap: why does a clear and inclusive brief matter? </vt:lpstr>
      <vt:lpstr>What is clarity?</vt:lpstr>
      <vt:lpstr>Clarity in design</vt:lpstr>
      <vt:lpstr>Clarity in user experience and understanding</vt:lpstr>
      <vt:lpstr>Clarity in design principles</vt:lpstr>
      <vt:lpstr>Script writing task</vt:lpstr>
      <vt:lpstr>How to record a voiceover presentation</vt:lpstr>
      <vt:lpstr>How to record a voiceover presentation (continued)</vt:lpstr>
      <vt:lpstr>Voiceover task</vt:lpstr>
      <vt:lpstr>Peer-review voiceover</vt:lpstr>
      <vt:lpstr>Summary</vt:lpstr>
      <vt:lpstr>Next steps: updated voiceover presentation</vt:lpstr>
      <vt:lpstr>5</vt:lpstr>
      <vt:lpstr>Starter task: product 1</vt:lpstr>
      <vt:lpstr>Starter task: product 2</vt:lpstr>
      <vt:lpstr>Interpretation and bias</vt:lpstr>
      <vt:lpstr>Types of evaluation</vt:lpstr>
      <vt:lpstr>Types of evaluation (continued)</vt:lpstr>
      <vt:lpstr>Key terms </vt:lpstr>
      <vt:lpstr>Comparative evaluation task</vt:lpstr>
      <vt:lpstr>Comparisons </vt:lpstr>
      <vt:lpstr>Evaluation guidance    </vt:lpstr>
      <vt:lpstr>Plenary task</vt:lpstr>
      <vt:lpstr>Next steps: design review</vt:lpstr>
      <vt:lpstr>6</vt:lpstr>
      <vt:lpstr>Starter task: constructive feedback</vt:lpstr>
      <vt:lpstr>Feedback in design</vt:lpstr>
      <vt:lpstr>Three-part feedback model</vt:lpstr>
      <vt:lpstr>Question</vt:lpstr>
      <vt:lpstr>Task: Luna Bean Café </vt:lpstr>
      <vt:lpstr>Task: travel magazine</vt:lpstr>
      <vt:lpstr>Task: The Good Earth Skincare brief </vt:lpstr>
      <vt:lpstr>Peer review</vt:lpstr>
      <vt:lpstr>Plenary task: reflective discussion</vt:lpstr>
      <vt:lpstr>Next steps: iterative review</vt:lpstr>
      <vt:lpstr>7</vt:lpstr>
      <vt:lpstr>Starter task: furniture design</vt:lpstr>
      <vt:lpstr>Demographics meaning</vt:lpstr>
      <vt:lpstr>Demographics</vt:lpstr>
      <vt:lpstr>Task: user profile</vt:lpstr>
      <vt:lpstr>Task: design proposal presentation</vt:lpstr>
      <vt:lpstr>Constructive feedback</vt:lpstr>
      <vt:lpstr>Feedback examples</vt:lpstr>
      <vt:lpstr>Benefits of constructive feedback</vt:lpstr>
      <vt:lpstr>Plenary question</vt:lpstr>
      <vt:lpstr>Next steps</vt:lpstr>
      <vt:lpstr>8</vt:lpstr>
      <vt:lpstr>Starter task</vt:lpstr>
      <vt:lpstr>What is a critique?</vt:lpstr>
      <vt:lpstr>Verdant threads</vt:lpstr>
      <vt:lpstr>Reverse-engineering definition</vt:lpstr>
      <vt:lpstr>Reverse-engineering task</vt:lpstr>
      <vt:lpstr>Reverse-engineering task questions</vt:lpstr>
      <vt:lpstr>Plenary task: mastering a skill</vt:lpstr>
      <vt:lpstr>Next steps: Trend Visionary</vt:lpstr>
      <vt:lpstr>9</vt:lpstr>
      <vt:lpstr>Starter task: iteration</vt:lpstr>
      <vt:lpstr>Definition of iteration</vt:lpstr>
      <vt:lpstr>Professional workplace conduct 1 </vt:lpstr>
      <vt:lpstr>Professional workplace conduct 2 </vt:lpstr>
      <vt:lpstr>Professional workplace conduct 3 </vt:lpstr>
      <vt:lpstr>Professional workplace conduct 4 </vt:lpstr>
      <vt:lpstr>Professional conduct in the workplace </vt:lpstr>
      <vt:lpstr>Mock discussion task</vt:lpstr>
      <vt:lpstr>Task: client brief: Trend Visionary</vt:lpstr>
      <vt:lpstr>Task: role-play</vt:lpstr>
      <vt:lpstr>Task: refine hand-drawn outcome</vt:lpstr>
      <vt:lpstr>Plenary task: exit ticket </vt:lpstr>
      <vt:lpstr>Next steps: iteration checklist</vt:lpstr>
      <vt:lpstr>10</vt:lpstr>
      <vt:lpstr>Starter task: critical evaluation</vt:lpstr>
      <vt:lpstr>Task: bag doubles up as jacket </vt:lpstr>
      <vt:lpstr>Task: refinement of bag doubles up as jacket</vt:lpstr>
      <vt:lpstr>Bag doubles up as jacket refinement task</vt:lpstr>
      <vt:lpstr>Plenary task: self-evaluation</vt:lpstr>
      <vt:lpstr>Next steps: applying learning</vt:lpstr>
      <vt:lpstr>ET-FOUNDATION.CO.UK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Elise James</cp:lastModifiedBy>
  <cp:revision>23</cp:revision>
  <cp:lastPrinted>2025-05-06T17:47:21Z</cp:lastPrinted>
  <dcterms:created xsi:type="dcterms:W3CDTF">2020-10-20T08:50:32Z</dcterms:created>
  <dcterms:modified xsi:type="dcterms:W3CDTF">2025-06-17T07:46:30Z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